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58000" cy="9144000"/>
  <p:embeddedFontLst>
    <p:embeddedFont>
      <p:font typeface="Montserrat"/>
      <p:regular r:id="rId41"/>
      <p:bold r:id="rId42"/>
      <p:italic r:id="rId43"/>
      <p:boldItalic r:id="rId44"/>
    </p:embeddedFont>
    <p:embeddedFont>
      <p:font typeface="Helvetica Neue"/>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j+GtZ8AJ/hZODCLai+RhRTdKUw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0C20CF6-5AD1-45D0-8C16-A740C7446C36}">
  <a:tblStyle styleId="{30C20CF6-5AD1-45D0-8C16-A740C7446C3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Montserrat-bold.fntdata"/><Relationship Id="rId41" Type="http://schemas.openxmlformats.org/officeDocument/2006/relationships/font" Target="fonts/Montserrat-regular.fntdata"/><Relationship Id="rId44" Type="http://schemas.openxmlformats.org/officeDocument/2006/relationships/font" Target="fonts/Montserrat-boldItalic.fntdata"/><Relationship Id="rId43" Type="http://schemas.openxmlformats.org/officeDocument/2006/relationships/font" Target="fonts/Montserrat-italic.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italic.fntdata"/><Relationship Id="rId50" Type="http://schemas.openxmlformats.org/officeDocument/2006/relationships/font" Target="fonts/OpenSans-bold.fntdata"/><Relationship Id="rId53" Type="http://customschemas.google.com/relationships/presentationmetadata" Target="meta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dc4a7640b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3dc4a7640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dc4a7640b2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3dc4a7640b2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91" name="Google Shape;291;g3dc4a7640b2_0_1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dc4a7640b2_0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3dc4a7640b2_0_2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g3dc4a7640b2_0_2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sv-S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dc4a7640b2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3dc4a7640b2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g3dc4a7640b2_0_2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sv-S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dc4a7640b2_0_2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3dc4a7640b2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dc4a7640b2_0_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3dc4a7640b2_0_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73" name="Google Shape;373;g3dc4a7640b2_0_2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dc4a7640b2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3dc4a7640b2_0_2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84" name="Google Shape;384;g3dc4a7640b2_0_2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dc4a7640b2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g3dc4a7640b2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g3dc4a7640b2_0_2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sv-S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dc4a7640b2_0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3dc4a7640b2_0_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g3dc4a7640b2_0_3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dc4a7640b2_0_3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3dc4a7640b2_0_3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g3dc4a7640b2_0_3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sv-SE"/>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dc4a7640b2_0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3dc4a7640b2_0_3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3dc4a7640b2_0_3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sv-S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dc4a7640b2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3dc4a7640b2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9" name="Google Shape;99;g3dc4a7640b2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dc4a7640b2_0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3dc4a7640b2_0_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g3dc4a7640b2_0_3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dc4a7640b2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3dc4a7640b2_0_3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g3dc4a7640b2_0_3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dc4a7640b2_0_3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3dc4a7640b2_0_3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g3dc4a7640b2_0_3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dc4a7640b2_0_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3dc4a7640b2_0_3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90" name="Google Shape;490;g3dc4a7640b2_0_3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dc4a7640b2_0_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3dc4a7640b2_0_3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3dc4a7640b2_0_3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sv-S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dc4a7640b2_0_3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g3dc4a7640b2_0_3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g3dc4a7640b2_0_3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dc4a7640b2_0_4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3dc4a7640b2_0_4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g3dc4a7640b2_0_4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dc4a7640b2_0_4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g3dc4a7640b2_0_4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40" name="Google Shape;540;g3dc4a7640b2_0_4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dc4a7640b2_0_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3dc4a7640b2_0_4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67" name="Google Shape;567;g3dc4a7640b2_0_4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dc4a7640b2_0_4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3dc4a7640b2_0_4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85" name="Google Shape;585;g3dc4a7640b2_0_4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dc4a7640b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3dc4a7640b2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5" name="Google Shape;115;g3dc4a7640b2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dc4a7640b2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g3dc4a7640b2_0_4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99" name="Google Shape;599;g3dc4a7640b2_0_4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dc4a7640b2_0_4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g3dc4a7640b2_0_4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12" name="Google Shape;612;g3dc4a7640b2_0_4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3dc4a7640b2_0_4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g3dc4a7640b2_0_4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19" name="Google Shape;619;g3dc4a7640b2_0_4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3dc4a7640b2_0_5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g3dc4a7640b2_0_5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38" name="Google Shape;638;g3dc4a7640b2_0_5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dc4a7640b2_0_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3dc4a7640b2_0_5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49" name="Google Shape;649;g3dc4a7640b2_0_5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dc4a7640b2_0_5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g3dc4a7640b2_0_5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dc4a7640b2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3dc4a7640b2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31" name="Google Shape;131;g3dc4a7640b2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dc4a7640b2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3dc4a7640b2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39" name="Google Shape;139;g3dc4a7640b2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dc4a7640b2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3dc4a7640b2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8" name="Google Shape;148;g3dc4a7640b2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dc4a7640b2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3dc4a7640b2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69" name="Google Shape;169;g3dc4a7640b2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dc4a7640b2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3dc4a7640b2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89" name="Google Shape;189;g3dc4a7640b2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dc4a7640b2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3dc4a7640b2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0" name="Google Shape;260;g3dc4a7640b2_0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35"/>
          <p:cNvSpPr txBox="1"/>
          <p:nvPr>
            <p:ph type="ctrTitle"/>
          </p:nvPr>
        </p:nvSpPr>
        <p:spPr>
          <a:xfrm>
            <a:off x="2979507" y="739739"/>
            <a:ext cx="4880223" cy="49829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solidFill>
      </p:bgPr>
    </p:bg>
    <p:spTree>
      <p:nvGrpSpPr>
        <p:cNvPr id="58" name="Shape 58"/>
        <p:cNvGrpSpPr/>
        <p:nvPr/>
      </p:nvGrpSpPr>
      <p:grpSpPr>
        <a:xfrm>
          <a:off x="0" y="0"/>
          <a:ext cx="0" cy="0"/>
          <a:chOff x="0" y="0"/>
          <a:chExt cx="0" cy="0"/>
        </a:xfrm>
      </p:grpSpPr>
      <p:sp>
        <p:nvSpPr>
          <p:cNvPr id="59" name="Google Shape;59;p4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60" name="Shape 60"/>
        <p:cNvGrpSpPr/>
        <p:nvPr/>
      </p:nvGrpSpPr>
      <p:grpSpPr>
        <a:xfrm>
          <a:off x="0" y="0"/>
          <a:ext cx="0" cy="0"/>
          <a:chOff x="0" y="0"/>
          <a:chExt cx="0" cy="0"/>
        </a:xfrm>
      </p:grpSpPr>
      <p:pic>
        <p:nvPicPr>
          <p:cNvPr id="61" name="Google Shape;61;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2" name="Google Shape;62;p4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63" name="Google Shape;63;p46"/>
          <p:cNvSpPr txBox="1"/>
          <p:nvPr>
            <p:ph type="title"/>
          </p:nvPr>
        </p:nvSpPr>
        <p:spPr>
          <a:xfrm>
            <a:off x="839788" y="0"/>
            <a:ext cx="1086453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6"/>
          <p:cNvSpPr txBox="1"/>
          <p:nvPr>
            <p:ph idx="1" type="body"/>
          </p:nvPr>
        </p:nvSpPr>
        <p:spPr>
          <a:xfrm>
            <a:off x="839788" y="1316038"/>
            <a:ext cx="4910771" cy="42963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rgbClr val="EEF3FE"/>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5" name="Google Shape;65;p46"/>
          <p:cNvSpPr txBox="1"/>
          <p:nvPr>
            <p:ph idx="2" type="body"/>
          </p:nvPr>
        </p:nvSpPr>
        <p:spPr>
          <a:xfrm>
            <a:off x="839788" y="1829664"/>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6" name="Google Shape;66;p46"/>
          <p:cNvSpPr/>
          <p:nvPr/>
        </p:nvSpPr>
        <p:spPr>
          <a:xfrm>
            <a:off x="5981252" y="1829664"/>
            <a:ext cx="5927463"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 name="Google Shape;67;p46"/>
          <p:cNvSpPr/>
          <p:nvPr>
            <p:ph idx="3" type="pic"/>
          </p:nvPr>
        </p:nvSpPr>
        <p:spPr>
          <a:xfrm>
            <a:off x="6096000" y="1971040"/>
            <a:ext cx="5608320" cy="4419600"/>
          </a:xfrm>
          <a:prstGeom prst="rect">
            <a:avLst/>
          </a:prstGeom>
          <a:noFill/>
          <a:ln>
            <a:noFill/>
          </a:ln>
        </p:spPr>
      </p:sp>
      <p:cxnSp>
        <p:nvCxnSpPr>
          <p:cNvPr id="68" name="Google Shape;68;p46"/>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69" name="Shape 69"/>
        <p:cNvGrpSpPr/>
        <p:nvPr/>
      </p:nvGrpSpPr>
      <p:grpSpPr>
        <a:xfrm>
          <a:off x="0" y="0"/>
          <a:ext cx="0" cy="0"/>
          <a:chOff x="0" y="0"/>
          <a:chExt cx="0" cy="0"/>
        </a:xfrm>
      </p:grpSpPr>
      <p:pic>
        <p:nvPicPr>
          <p:cNvPr id="70" name="Google Shape;70;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1" name="Google Shape;71;p47"/>
          <p:cNvSpPr/>
          <p:nvPr/>
        </p:nvSpPr>
        <p:spPr>
          <a:xfrm>
            <a:off x="279699" y="1829664"/>
            <a:ext cx="11629017"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 name="Google Shape;72;p47"/>
          <p:cNvSpPr/>
          <p:nvPr>
            <p:ph idx="2" type="pic"/>
          </p:nvPr>
        </p:nvSpPr>
        <p:spPr>
          <a:xfrm>
            <a:off x="6096000" y="1971040"/>
            <a:ext cx="5608320" cy="4419600"/>
          </a:xfrm>
          <a:prstGeom prst="rect">
            <a:avLst/>
          </a:prstGeom>
          <a:noFill/>
          <a:ln>
            <a:noFill/>
          </a:ln>
        </p:spPr>
      </p:sp>
      <p:sp>
        <p:nvSpPr>
          <p:cNvPr id="73" name="Google Shape;73;p4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74" name="Google Shape;74;p47"/>
          <p:cNvSpPr txBox="1"/>
          <p:nvPr>
            <p:ph idx="1" type="body"/>
          </p:nvPr>
        </p:nvSpPr>
        <p:spPr>
          <a:xfrm>
            <a:off x="839788" y="1756881"/>
            <a:ext cx="4910771" cy="4828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75" name="Google Shape;75;p47"/>
          <p:cNvSpPr txBox="1"/>
          <p:nvPr>
            <p:ph idx="3" type="body"/>
          </p:nvPr>
        </p:nvSpPr>
        <p:spPr>
          <a:xfrm>
            <a:off x="839788" y="2283087"/>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76" name="Google Shape;76;p47"/>
          <p:cNvSpPr txBox="1"/>
          <p:nvPr>
            <p:ph type="title"/>
          </p:nvPr>
        </p:nvSpPr>
        <p:spPr>
          <a:xfrm>
            <a:off x="839788" y="555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7" name="Shape 77"/>
        <p:cNvGrpSpPr/>
        <p:nvPr/>
      </p:nvGrpSpPr>
      <p:grpSpPr>
        <a:xfrm>
          <a:off x="0" y="0"/>
          <a:ext cx="0" cy="0"/>
          <a:chOff x="0" y="0"/>
          <a:chExt cx="0" cy="0"/>
        </a:xfrm>
      </p:grpSpPr>
      <p:sp>
        <p:nvSpPr>
          <p:cNvPr id="78" name="Google Shape;78;p48"/>
          <p:cNvSpPr txBox="1"/>
          <p:nvPr>
            <p:ph type="title"/>
          </p:nvPr>
        </p:nvSpPr>
        <p:spPr>
          <a:xfrm>
            <a:off x="838200" y="15804"/>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3">
    <p:spTree>
      <p:nvGrpSpPr>
        <p:cNvPr id="80" name="Shape 80"/>
        <p:cNvGrpSpPr/>
        <p:nvPr/>
      </p:nvGrpSpPr>
      <p:grpSpPr>
        <a:xfrm>
          <a:off x="0" y="0"/>
          <a:ext cx="0" cy="0"/>
          <a:chOff x="0" y="0"/>
          <a:chExt cx="0" cy="0"/>
        </a:xfrm>
      </p:grpSpPr>
      <p:sp>
        <p:nvSpPr>
          <p:cNvPr id="81" name="Google Shape;81;p4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82" name="Google Shape;82;p49"/>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3" name="Google Shape;83;p49"/>
          <p:cNvSpPr txBox="1"/>
          <p:nvPr>
            <p:ph idx="2" type="body"/>
          </p:nvPr>
        </p:nvSpPr>
        <p:spPr>
          <a:xfrm>
            <a:off x="6148754"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4" name="Google Shape;84;p49"/>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1_Two Content_1">
    <p:bg>
      <p:bgPr>
        <a:solidFill>
          <a:schemeClr val="lt1"/>
        </a:solidFill>
      </p:bgPr>
    </p:bg>
    <p:spTree>
      <p:nvGrpSpPr>
        <p:cNvPr id="85" name="Shape 85"/>
        <p:cNvGrpSpPr/>
        <p:nvPr/>
      </p:nvGrpSpPr>
      <p:grpSpPr>
        <a:xfrm>
          <a:off x="0" y="0"/>
          <a:ext cx="0" cy="0"/>
          <a:chOff x="0" y="0"/>
          <a:chExt cx="0" cy="0"/>
        </a:xfrm>
      </p:grpSpPr>
      <p:sp>
        <p:nvSpPr>
          <p:cNvPr id="86" name="Google Shape;86;g3dc4a7640b2_0_621"/>
          <p:cNvSpPr txBox="1"/>
          <p:nvPr>
            <p:ph type="title"/>
          </p:nvPr>
        </p:nvSpPr>
        <p:spPr>
          <a:xfrm>
            <a:off x="838200" y="5556"/>
            <a:ext cx="10515600" cy="132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dc4a7640b2_0_621"/>
          <p:cNvSpPr txBox="1"/>
          <p:nvPr>
            <p:ph idx="12" type="sldNum"/>
          </p:nvPr>
        </p:nvSpPr>
        <p:spPr>
          <a:xfrm>
            <a:off x="11798300" y="6565900"/>
            <a:ext cx="393600" cy="292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88" name="Google Shape;88;g3dc4a7640b2_0_621"/>
          <p:cNvSpPr txBox="1"/>
          <p:nvPr>
            <p:ph idx="1" type="body"/>
          </p:nvPr>
        </p:nvSpPr>
        <p:spPr>
          <a:xfrm>
            <a:off x="838200" y="1926431"/>
            <a:ext cx="5257800" cy="4639500"/>
          </a:xfrm>
          <a:prstGeom prst="rect">
            <a:avLst/>
          </a:prstGeom>
          <a:noFill/>
          <a:ln>
            <a:noFill/>
          </a:ln>
        </p:spPr>
        <p:txBody>
          <a:bodyPr anchorCtr="0" anchor="t" bIns="90000" lIns="90000" spcFirstLastPara="1" rIns="91425" wrap="square" tIns="36000">
            <a:noAutofit/>
          </a:bodyPr>
          <a:lstStyle>
            <a:lvl1pPr indent="-228600" lvl="0" marL="457200" marR="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 name="Google Shape;89;g3dc4a7640b2_0_621"/>
          <p:cNvSpPr txBox="1"/>
          <p:nvPr>
            <p:ph idx="2" type="body"/>
          </p:nvPr>
        </p:nvSpPr>
        <p:spPr>
          <a:xfrm>
            <a:off x="834081" y="1321595"/>
            <a:ext cx="5183100" cy="604800"/>
          </a:xfrm>
          <a:prstGeom prst="rect">
            <a:avLst/>
          </a:prstGeom>
          <a:noFill/>
          <a:ln>
            <a:noFill/>
          </a:ln>
        </p:spPr>
        <p:txBody>
          <a:bodyPr anchorCtr="0" anchor="t" bIns="90000" lIns="91425" spcFirstLastPara="1" rIns="91425" wrap="square" tIns="36000">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8" name="Google Shape;18;p36"/>
          <p:cNvSpPr txBox="1"/>
          <p:nvPr>
            <p:ph idx="1" type="body"/>
          </p:nvPr>
        </p:nvSpPr>
        <p:spPr>
          <a:xfrm>
            <a:off x="838200" y="1325562"/>
            <a:ext cx="10515600" cy="485140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6"/>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20" name="Shape 20"/>
        <p:cNvGrpSpPr/>
        <p:nvPr/>
      </p:nvGrpSpPr>
      <p:grpSpPr>
        <a:xfrm>
          <a:off x="0" y="0"/>
          <a:ext cx="0" cy="0"/>
          <a:chOff x="0" y="0"/>
          <a:chExt cx="0" cy="0"/>
        </a:xfrm>
      </p:grpSpPr>
      <p:sp>
        <p:nvSpPr>
          <p:cNvPr id="21" name="Google Shape;21;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2" name="Google Shape;22;p37"/>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3" name="Google Shape;23;p37"/>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24" name="Shape 24"/>
        <p:cNvGrpSpPr/>
        <p:nvPr/>
      </p:nvGrpSpPr>
      <p:grpSpPr>
        <a:xfrm>
          <a:off x="0" y="0"/>
          <a:ext cx="0" cy="0"/>
          <a:chOff x="0" y="0"/>
          <a:chExt cx="0" cy="0"/>
        </a:xfrm>
      </p:grpSpPr>
      <p:sp>
        <p:nvSpPr>
          <p:cNvPr id="25" name="Google Shape;25;p3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6" name="Google Shape;26;p38"/>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8"/>
          <p:cNvSpPr txBox="1"/>
          <p:nvPr>
            <p:ph idx="1" type="body"/>
          </p:nvPr>
        </p:nvSpPr>
        <p:spPr>
          <a:xfrm>
            <a:off x="839788" y="1346930"/>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28" name="Shape 28"/>
        <p:cNvGrpSpPr/>
        <p:nvPr/>
      </p:nvGrpSpPr>
      <p:grpSpPr>
        <a:xfrm>
          <a:off x="0" y="0"/>
          <a:ext cx="0" cy="0"/>
          <a:chOff x="0" y="0"/>
          <a:chExt cx="0" cy="0"/>
        </a:xfrm>
      </p:grpSpPr>
      <p:sp>
        <p:nvSpPr>
          <p:cNvPr id="29" name="Google Shape;29;p39"/>
          <p:cNvSpPr txBox="1"/>
          <p:nvPr>
            <p:ph type="title"/>
          </p:nvPr>
        </p:nvSpPr>
        <p:spPr>
          <a:xfrm>
            <a:off x="554736" y="182372"/>
            <a:ext cx="11082528" cy="7315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9"/>
          <p:cNvSpPr/>
          <p:nvPr/>
        </p:nvSpPr>
        <p:spPr>
          <a:xfrm>
            <a:off x="11312525" y="6498754"/>
            <a:ext cx="325501" cy="1384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sv-SE" sz="900" u="none" cap="none" strike="noStrike">
                <a:solidFill>
                  <a:schemeClr val="dk1"/>
                </a:solidFill>
                <a:latin typeface="Arial"/>
                <a:ea typeface="Arial"/>
                <a:cs typeface="Arial"/>
                <a:sym typeface="Arial"/>
              </a:rPr>
              <a:t>‹#›</a:t>
            </a:fld>
            <a:endParaRPr b="0" i="0" sz="900" u="none" cap="none" strike="noStrike">
              <a:solidFill>
                <a:schemeClr val="dk1"/>
              </a:solidFill>
              <a:latin typeface="Arial"/>
              <a:ea typeface="Arial"/>
              <a:cs typeface="Arial"/>
              <a:sym typeface="Arial"/>
            </a:endParaRPr>
          </a:p>
        </p:txBody>
      </p:sp>
      <p:sp>
        <p:nvSpPr>
          <p:cNvPr id="31" name="Google Shape;31;p39"/>
          <p:cNvSpPr txBox="1"/>
          <p:nvPr>
            <p:ph idx="1" type="body"/>
          </p:nvPr>
        </p:nvSpPr>
        <p:spPr>
          <a:xfrm>
            <a:off x="7159752" y="78768"/>
            <a:ext cx="4480560" cy="123111"/>
          </a:xfrm>
          <a:prstGeom prst="rect">
            <a:avLst/>
          </a:prstGeom>
          <a:noFill/>
          <a:ln>
            <a:noFill/>
          </a:ln>
        </p:spPr>
        <p:txBody>
          <a:bodyPr anchorCtr="0" anchor="ctr" bIns="45700" lIns="91425" spcFirstLastPara="1" rIns="91425" wrap="square" tIns="45700">
            <a:spAutoFit/>
          </a:bodyPr>
          <a:lstStyle>
            <a:lvl1pPr indent="-228600" lvl="0" marL="457200" marR="0" rtl="0" algn="r">
              <a:lnSpc>
                <a:spcPct val="90000"/>
              </a:lnSpc>
              <a:spcBef>
                <a:spcPts val="100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39"/>
          <p:cNvSpPr txBox="1"/>
          <p:nvPr>
            <p:ph idx="2" type="subTitle"/>
          </p:nvPr>
        </p:nvSpPr>
        <p:spPr>
          <a:xfrm>
            <a:off x="554736" y="903861"/>
            <a:ext cx="11082528" cy="27699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lvl="1"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33" name="Shape 33"/>
        <p:cNvGrpSpPr/>
        <p:nvPr/>
      </p:nvGrpSpPr>
      <p:grpSpPr>
        <a:xfrm>
          <a:off x="0" y="0"/>
          <a:ext cx="0" cy="0"/>
          <a:chOff x="0" y="0"/>
          <a:chExt cx="0" cy="0"/>
        </a:xfrm>
      </p:grpSpPr>
      <p:pic>
        <p:nvPicPr>
          <p:cNvPr id="34" name="Google Shape;34;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40"/>
          <p:cNvSpPr txBox="1"/>
          <p:nvPr>
            <p:ph type="ctrTitle"/>
          </p:nvPr>
        </p:nvSpPr>
        <p:spPr>
          <a:xfrm>
            <a:off x="2979507" y="739739"/>
            <a:ext cx="5368965" cy="173633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 type="subTitle"/>
          </p:nvPr>
        </p:nvSpPr>
        <p:spPr>
          <a:xfrm>
            <a:off x="2979507" y="2476073"/>
            <a:ext cx="5368965" cy="10479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6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37" name="Shape 37"/>
        <p:cNvGrpSpPr/>
        <p:nvPr/>
      </p:nvGrpSpPr>
      <p:grpSpPr>
        <a:xfrm>
          <a:off x="0" y="0"/>
          <a:ext cx="0" cy="0"/>
          <a:chOff x="0" y="0"/>
          <a:chExt cx="0" cy="0"/>
        </a:xfrm>
      </p:grpSpPr>
      <p:sp>
        <p:nvSpPr>
          <p:cNvPr id="38" name="Google Shape;38;p41"/>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40" name="Google Shape;40;p41"/>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41"/>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bg>
      <p:bgPr>
        <a:solidFill>
          <a:schemeClr val="lt1"/>
        </a:solidFill>
      </p:bgPr>
    </p:bg>
    <p:spTree>
      <p:nvGrpSpPr>
        <p:cNvPr id="42" name="Shape 42"/>
        <p:cNvGrpSpPr/>
        <p:nvPr/>
      </p:nvGrpSpPr>
      <p:grpSpPr>
        <a:xfrm>
          <a:off x="0" y="0"/>
          <a:ext cx="0" cy="0"/>
          <a:chOff x="0" y="0"/>
          <a:chExt cx="0" cy="0"/>
        </a:xfrm>
      </p:grpSpPr>
      <p:sp>
        <p:nvSpPr>
          <p:cNvPr id="43" name="Google Shape;43;p4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44" name="Google Shape;44;p42"/>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42"/>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pic>
        <p:nvPicPr>
          <p:cNvPr id="47" name="Google Shape;47;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8" name="Google Shape;48;p43"/>
          <p:cNvSpPr/>
          <p:nvPr/>
        </p:nvSpPr>
        <p:spPr>
          <a:xfrm>
            <a:off x="5997575" y="1316038"/>
            <a:ext cx="5540304" cy="446831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 name="Google Shape;49;p43"/>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3"/>
          <p:cNvSpPr txBox="1"/>
          <p:nvPr>
            <p:ph idx="1" type="body"/>
          </p:nvPr>
        </p:nvSpPr>
        <p:spPr>
          <a:xfrm>
            <a:off x="839788" y="1316038"/>
            <a:ext cx="5157787"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1" name="Google Shape;51;p43"/>
          <p:cNvSpPr txBox="1"/>
          <p:nvPr>
            <p:ph idx="2" type="body"/>
          </p:nvPr>
        </p:nvSpPr>
        <p:spPr>
          <a:xfrm>
            <a:off x="839788" y="1816278"/>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52" name="Google Shape;52;p43"/>
          <p:cNvSpPr txBox="1"/>
          <p:nvPr>
            <p:ph idx="3" type="body"/>
          </p:nvPr>
        </p:nvSpPr>
        <p:spPr>
          <a:xfrm>
            <a:off x="6172200" y="1316038"/>
            <a:ext cx="5183188"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3" name="Google Shape;53;p43"/>
          <p:cNvSpPr txBox="1"/>
          <p:nvPr>
            <p:ph idx="4" type="body"/>
          </p:nvPr>
        </p:nvSpPr>
        <p:spPr>
          <a:xfrm>
            <a:off x="6172200" y="1816278"/>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54" name="Google Shape;54;p4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4"/>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2" name="Google Shape;12;p3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open.edu/openlearncreate/course/view.php?id=1804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3dc4a7640b2_0_0"/>
          <p:cNvSpPr txBox="1"/>
          <p:nvPr/>
        </p:nvSpPr>
        <p:spPr>
          <a:xfrm>
            <a:off x="10119225" y="1950425"/>
            <a:ext cx="1772100" cy="20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000"/>
              <a:t>RECOMMENDED CITATION: Flint-Smith, A., Alfstad, T., Gardumi, F., and Johnson, N. (2026). 'Lecture 10: Waste in the CLEWs++ concept'. Climate Compatible Growth programme OpenLearn Collection [Powerpoint Lecture].  [Online]. Available at: </a:t>
            </a:r>
            <a:r>
              <a:rPr lang="sv-SE" sz="1000" u="sng">
                <a:solidFill>
                  <a:srgbClr val="4151C3"/>
                </a:solidFill>
                <a:hlinkClick r:id="rId3">
                  <a:extLst>
                    <a:ext uri="{A12FA001-AC4F-418D-AE19-62706E023703}">
                      <ahyp:hlinkClr val="tx"/>
                    </a:ext>
                  </a:extLst>
                </a:hlinkClick>
              </a:rPr>
              <a:t>https://www.open.edu/openlearncreate/course/view.php?id=18048</a:t>
            </a:r>
            <a:r>
              <a:rPr lang="sv-SE" sz="1000"/>
              <a:t> </a:t>
            </a:r>
            <a:endParaRPr sz="1000"/>
          </a:p>
        </p:txBody>
      </p:sp>
      <p:sp>
        <p:nvSpPr>
          <p:cNvPr id="95" name="Google Shape;95;g3dc4a7640b2_0_0"/>
          <p:cNvSpPr txBox="1"/>
          <p:nvPr/>
        </p:nvSpPr>
        <p:spPr>
          <a:xfrm>
            <a:off x="2719347" y="2390025"/>
            <a:ext cx="5826900" cy="14715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sv-SE" sz="3200" u="sng" cap="none" strike="noStrike">
                <a:solidFill>
                  <a:srgbClr val="FFFFFF"/>
                </a:solidFill>
                <a:latin typeface="Arial"/>
                <a:ea typeface="Arial"/>
                <a:cs typeface="Arial"/>
                <a:sym typeface="Arial"/>
              </a:rPr>
              <a:t>LECTURE 10 </a:t>
            </a:r>
            <a:endParaRPr b="1" i="0" sz="3200" u="sng" cap="none" strike="noStrike">
              <a:solidFill>
                <a:srgbClr val="FFFFFF"/>
              </a:solidFill>
              <a:latin typeface="Arial"/>
              <a:ea typeface="Arial"/>
              <a:cs typeface="Arial"/>
              <a:sym typeface="Arial"/>
            </a:endParaRPr>
          </a:p>
          <a:p>
            <a:pPr indent="0" lvl="0" marL="0" rtl="0" algn="l">
              <a:lnSpc>
                <a:spcPct val="90000"/>
              </a:lnSpc>
              <a:spcBef>
                <a:spcPts val="0"/>
              </a:spcBef>
              <a:spcAft>
                <a:spcPts val="0"/>
              </a:spcAft>
              <a:buClr>
                <a:schemeClr val="dk1"/>
              </a:buClr>
              <a:buSzPts val="4800"/>
              <a:buFont typeface="Helvetica Neue"/>
              <a:buNone/>
            </a:pPr>
            <a:r>
              <a:rPr b="1" lang="sv-SE" sz="3200">
                <a:solidFill>
                  <a:schemeClr val="lt1"/>
                </a:solidFill>
              </a:rPr>
              <a:t>Waste in the CLEWs++ concept</a:t>
            </a:r>
            <a:endParaRPr b="1" i="0" sz="32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dc4a7640b2_0_18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294" name="Google Shape;294;g3dc4a7640b2_0_189"/>
          <p:cNvSpPr txBox="1"/>
          <p:nvPr>
            <p:ph type="title"/>
          </p:nvPr>
        </p:nvSpPr>
        <p:spPr>
          <a:xfrm>
            <a:off x="468000" y="288000"/>
            <a:ext cx="76182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Overview of the Solid Waste Sector: Part 2</a:t>
            </a:r>
            <a:endParaRPr>
              <a:solidFill>
                <a:srgbClr val="FF0000"/>
              </a:solidFill>
            </a:endParaRPr>
          </a:p>
        </p:txBody>
      </p:sp>
      <p:sp>
        <p:nvSpPr>
          <p:cNvPr id="295" name="Google Shape;295;g3dc4a7640b2_0_189"/>
          <p:cNvSpPr txBox="1"/>
          <p:nvPr/>
        </p:nvSpPr>
        <p:spPr>
          <a:xfrm>
            <a:off x="7894409" y="949236"/>
            <a:ext cx="3903900" cy="5264100"/>
          </a:xfrm>
          <a:prstGeom prst="rect">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Arial"/>
                <a:ea typeface="Arial"/>
                <a:cs typeface="Arial"/>
                <a:sym typeface="Arial"/>
              </a:rPr>
              <a:t>Treatment and Recovery Pathways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Unseparated waste can be sent to </a:t>
            </a:r>
            <a:r>
              <a:rPr b="1" i="0" lang="sv-SE" sz="1400" u="none" cap="none" strike="noStrike">
                <a:solidFill>
                  <a:srgbClr val="000000"/>
                </a:solidFill>
                <a:latin typeface="Arial"/>
                <a:ea typeface="Arial"/>
                <a:cs typeface="Arial"/>
                <a:sym typeface="Arial"/>
              </a:rPr>
              <a:t>landfill or incineration</a:t>
            </a:r>
            <a:r>
              <a:rPr b="0" i="0" lang="sv-SE" sz="1400" u="none" cap="none" strike="noStrike">
                <a:solidFill>
                  <a:srgbClr val="000000"/>
                </a:solidFill>
                <a:latin typeface="Arial"/>
                <a:ea typeface="Arial"/>
                <a:cs typeface="Arial"/>
                <a:sym typeface="Arial"/>
              </a:rPr>
              <a:t>, representing disposal options with different emissions and energy characteristics.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Separated waste enables </a:t>
            </a:r>
            <a:r>
              <a:rPr b="1" i="0" lang="sv-SE" sz="1400" u="none" cap="none" strike="noStrike">
                <a:solidFill>
                  <a:srgbClr val="000000"/>
                </a:solidFill>
                <a:latin typeface="Arial"/>
                <a:ea typeface="Arial"/>
                <a:cs typeface="Arial"/>
                <a:sym typeface="Arial"/>
              </a:rPr>
              <a:t>material specific recycling</a:t>
            </a:r>
            <a:r>
              <a:rPr b="0" i="0" lang="sv-SE" sz="1400" u="none" cap="none" strike="noStrike">
                <a:solidFill>
                  <a:srgbClr val="000000"/>
                </a:solidFill>
                <a:latin typeface="Arial"/>
                <a:ea typeface="Arial"/>
                <a:cs typeface="Arial"/>
                <a:sym typeface="Arial"/>
              </a:rPr>
              <a:t>, including glass, metals, paper, plastics, and hazardous waste streams.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Organic waste can be treated through </a:t>
            </a:r>
            <a:r>
              <a:rPr b="1" i="0" lang="sv-SE" sz="1400" u="none" cap="none" strike="noStrike">
                <a:solidFill>
                  <a:srgbClr val="000000"/>
                </a:solidFill>
                <a:latin typeface="Arial"/>
                <a:ea typeface="Arial"/>
                <a:cs typeface="Arial"/>
                <a:sym typeface="Arial"/>
              </a:rPr>
              <a:t>composting or anaerobic digestion</a:t>
            </a:r>
            <a:r>
              <a:rPr b="0" i="0" lang="sv-SE" sz="1400" u="none" cap="none" strike="noStrike">
                <a:solidFill>
                  <a:srgbClr val="000000"/>
                </a:solidFill>
                <a:latin typeface="Arial"/>
                <a:ea typeface="Arial"/>
                <a:cs typeface="Arial"/>
                <a:sym typeface="Arial"/>
              </a:rPr>
              <a:t>, producing stabilised material and </a:t>
            </a:r>
            <a:r>
              <a:rPr b="1" i="0" lang="sv-SE" sz="1400" u="none" cap="none" strike="noStrike">
                <a:solidFill>
                  <a:srgbClr val="000000"/>
                </a:solidFill>
                <a:latin typeface="Arial"/>
                <a:ea typeface="Arial"/>
                <a:cs typeface="Arial"/>
                <a:sym typeface="Arial"/>
              </a:rPr>
              <a:t>biogas</a:t>
            </a:r>
            <a:r>
              <a:rPr b="0" i="0" lang="sv-S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Residual waste can be sent to </a:t>
            </a:r>
            <a:r>
              <a:rPr b="1" i="0" lang="sv-SE" sz="1400" u="none" cap="none" strike="noStrike">
                <a:solidFill>
                  <a:srgbClr val="000000"/>
                </a:solidFill>
                <a:latin typeface="Arial"/>
                <a:ea typeface="Arial"/>
                <a:cs typeface="Arial"/>
                <a:sym typeface="Arial"/>
              </a:rPr>
              <a:t>controlled landfill</a:t>
            </a:r>
            <a:r>
              <a:rPr b="0" i="0" lang="sv-SE" sz="1400" u="none" cap="none" strike="noStrike">
                <a:solidFill>
                  <a:srgbClr val="000000"/>
                </a:solidFill>
                <a:latin typeface="Arial"/>
                <a:ea typeface="Arial"/>
                <a:cs typeface="Arial"/>
                <a:sym typeface="Arial"/>
              </a:rPr>
              <a:t>, where </a:t>
            </a:r>
            <a:r>
              <a:rPr b="1" i="0" lang="sv-SE" sz="1400" u="none" cap="none" strike="noStrike">
                <a:solidFill>
                  <a:srgbClr val="000000"/>
                </a:solidFill>
                <a:latin typeface="Arial"/>
                <a:ea typeface="Arial"/>
                <a:cs typeface="Arial"/>
                <a:sym typeface="Arial"/>
              </a:rPr>
              <a:t>landfill gas recovery</a:t>
            </a:r>
            <a:r>
              <a:rPr b="0" i="0" lang="sv-SE" sz="1400" u="none" cap="none" strike="noStrike">
                <a:solidFill>
                  <a:srgbClr val="000000"/>
                </a:solidFill>
                <a:latin typeface="Arial"/>
                <a:ea typeface="Arial"/>
                <a:cs typeface="Arial"/>
                <a:sym typeface="Arial"/>
              </a:rPr>
              <a:t> enables electricity generation.</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This downstream structure allows the model to explore </a:t>
            </a:r>
            <a:r>
              <a:rPr b="1" i="0" lang="sv-SE" sz="1400" u="none" cap="none" strike="noStrike">
                <a:solidFill>
                  <a:srgbClr val="000000"/>
                </a:solidFill>
                <a:latin typeface="Arial"/>
                <a:ea typeface="Arial"/>
                <a:cs typeface="Arial"/>
                <a:sym typeface="Arial"/>
              </a:rPr>
              <a:t>trade offs between disposal, recycling, biological treatment, and energy recovery</a:t>
            </a:r>
            <a:r>
              <a:rPr b="0" i="0" lang="sv-S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96" name="Google Shape;296;g3dc4a7640b2_0_189"/>
          <p:cNvSpPr/>
          <p:nvPr/>
        </p:nvSpPr>
        <p:spPr>
          <a:xfrm>
            <a:off x="600425" y="1330878"/>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Unseparated Waste</a:t>
            </a:r>
            <a:endParaRPr b="0" i="0" sz="1400" u="none" cap="none" strike="noStrike">
              <a:solidFill>
                <a:srgbClr val="000000"/>
              </a:solidFill>
              <a:latin typeface="Arial"/>
              <a:ea typeface="Arial"/>
              <a:cs typeface="Arial"/>
              <a:sym typeface="Arial"/>
            </a:endParaRPr>
          </a:p>
        </p:txBody>
      </p:sp>
      <p:sp>
        <p:nvSpPr>
          <p:cNvPr id="297" name="Google Shape;297;g3dc4a7640b2_0_189"/>
          <p:cNvSpPr/>
          <p:nvPr/>
        </p:nvSpPr>
        <p:spPr>
          <a:xfrm>
            <a:off x="597262" y="4005896"/>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Separated Waste</a:t>
            </a:r>
            <a:endParaRPr b="0" i="0" sz="1400" u="none" cap="none" strike="noStrike">
              <a:solidFill>
                <a:srgbClr val="000000"/>
              </a:solidFill>
              <a:latin typeface="Arial"/>
              <a:ea typeface="Arial"/>
              <a:cs typeface="Arial"/>
              <a:sym typeface="Arial"/>
            </a:endParaRPr>
          </a:p>
        </p:txBody>
      </p:sp>
      <p:sp>
        <p:nvSpPr>
          <p:cNvPr id="298" name="Google Shape;298;g3dc4a7640b2_0_189"/>
          <p:cNvSpPr/>
          <p:nvPr/>
        </p:nvSpPr>
        <p:spPr>
          <a:xfrm>
            <a:off x="602349" y="2693211"/>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Organic Separation</a:t>
            </a:r>
            <a:endParaRPr b="0" i="0" sz="1400" u="none" cap="none" strike="noStrike">
              <a:solidFill>
                <a:srgbClr val="000000"/>
              </a:solidFill>
              <a:latin typeface="Arial"/>
              <a:ea typeface="Arial"/>
              <a:cs typeface="Arial"/>
              <a:sym typeface="Arial"/>
            </a:endParaRPr>
          </a:p>
        </p:txBody>
      </p:sp>
      <p:sp>
        <p:nvSpPr>
          <p:cNvPr id="299" name="Google Shape;299;g3dc4a7640b2_0_189"/>
          <p:cNvSpPr/>
          <p:nvPr/>
        </p:nvSpPr>
        <p:spPr>
          <a:xfrm>
            <a:off x="4791775" y="950819"/>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Incineration</a:t>
            </a:r>
            <a:endParaRPr b="0" i="0" sz="1400" u="none" cap="none" strike="noStrike">
              <a:solidFill>
                <a:srgbClr val="000000"/>
              </a:solidFill>
              <a:latin typeface="Arial"/>
              <a:ea typeface="Arial"/>
              <a:cs typeface="Arial"/>
              <a:sym typeface="Arial"/>
            </a:endParaRPr>
          </a:p>
        </p:txBody>
      </p:sp>
      <p:sp>
        <p:nvSpPr>
          <p:cNvPr id="300" name="Google Shape;300;g3dc4a7640b2_0_189"/>
          <p:cNvSpPr/>
          <p:nvPr/>
        </p:nvSpPr>
        <p:spPr>
          <a:xfrm>
            <a:off x="4791775" y="1578987"/>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Landfill (General)</a:t>
            </a:r>
            <a:endParaRPr b="0" i="0" sz="1400" u="none" cap="none" strike="noStrike">
              <a:solidFill>
                <a:srgbClr val="000000"/>
              </a:solidFill>
              <a:latin typeface="Arial"/>
              <a:ea typeface="Arial"/>
              <a:cs typeface="Arial"/>
              <a:sym typeface="Arial"/>
            </a:endParaRPr>
          </a:p>
        </p:txBody>
      </p:sp>
      <p:sp>
        <p:nvSpPr>
          <p:cNvPr id="301" name="Google Shape;301;g3dc4a7640b2_0_189"/>
          <p:cNvSpPr/>
          <p:nvPr/>
        </p:nvSpPr>
        <p:spPr>
          <a:xfrm>
            <a:off x="4789247" y="3102910"/>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Landfill (Residual)</a:t>
            </a:r>
            <a:endParaRPr b="0" i="0" sz="1400" u="none" cap="none" strike="noStrike">
              <a:solidFill>
                <a:srgbClr val="000000"/>
              </a:solidFill>
              <a:latin typeface="Arial"/>
              <a:ea typeface="Arial"/>
              <a:cs typeface="Arial"/>
              <a:sym typeface="Arial"/>
            </a:endParaRPr>
          </a:p>
        </p:txBody>
      </p:sp>
      <p:sp>
        <p:nvSpPr>
          <p:cNvPr id="302" name="Google Shape;302;g3dc4a7640b2_0_189"/>
          <p:cNvSpPr/>
          <p:nvPr/>
        </p:nvSpPr>
        <p:spPr>
          <a:xfrm>
            <a:off x="2776047" y="2346852"/>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Digestors</a:t>
            </a:r>
            <a:endParaRPr b="0" i="0" sz="1400" u="none" cap="none" strike="noStrike">
              <a:solidFill>
                <a:srgbClr val="000000"/>
              </a:solidFill>
              <a:latin typeface="Arial"/>
              <a:ea typeface="Arial"/>
              <a:cs typeface="Arial"/>
              <a:sym typeface="Arial"/>
            </a:endParaRPr>
          </a:p>
        </p:txBody>
      </p:sp>
      <p:sp>
        <p:nvSpPr>
          <p:cNvPr id="303" name="Google Shape;303;g3dc4a7640b2_0_189"/>
          <p:cNvSpPr/>
          <p:nvPr/>
        </p:nvSpPr>
        <p:spPr>
          <a:xfrm>
            <a:off x="2776047" y="2961334"/>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Composting</a:t>
            </a:r>
            <a:endParaRPr b="0" i="0" sz="1400" u="none" cap="none" strike="noStrike">
              <a:solidFill>
                <a:srgbClr val="000000"/>
              </a:solidFill>
              <a:latin typeface="Arial"/>
              <a:ea typeface="Arial"/>
              <a:cs typeface="Arial"/>
              <a:sym typeface="Arial"/>
            </a:endParaRPr>
          </a:p>
        </p:txBody>
      </p:sp>
      <p:sp>
        <p:nvSpPr>
          <p:cNvPr id="304" name="Google Shape;304;g3dc4a7640b2_0_189"/>
          <p:cNvSpPr/>
          <p:nvPr/>
        </p:nvSpPr>
        <p:spPr>
          <a:xfrm>
            <a:off x="4802038" y="4285565"/>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Metal Recycling</a:t>
            </a:r>
            <a:endParaRPr b="0" i="0" sz="1400" u="none" cap="none" strike="noStrike">
              <a:solidFill>
                <a:srgbClr val="000000"/>
              </a:solidFill>
              <a:latin typeface="Arial"/>
              <a:ea typeface="Arial"/>
              <a:cs typeface="Arial"/>
              <a:sym typeface="Arial"/>
            </a:endParaRPr>
          </a:p>
        </p:txBody>
      </p:sp>
      <p:sp>
        <p:nvSpPr>
          <p:cNvPr id="305" name="Google Shape;305;g3dc4a7640b2_0_189"/>
          <p:cNvSpPr/>
          <p:nvPr/>
        </p:nvSpPr>
        <p:spPr>
          <a:xfrm>
            <a:off x="4789247" y="4868150"/>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Paper Recycling</a:t>
            </a:r>
            <a:endParaRPr b="0" i="0" sz="1400" u="none" cap="none" strike="noStrike">
              <a:solidFill>
                <a:srgbClr val="000000"/>
              </a:solidFill>
              <a:latin typeface="Arial"/>
              <a:ea typeface="Arial"/>
              <a:cs typeface="Arial"/>
              <a:sym typeface="Arial"/>
            </a:endParaRPr>
          </a:p>
        </p:txBody>
      </p:sp>
      <p:sp>
        <p:nvSpPr>
          <p:cNvPr id="306" name="Google Shape;306;g3dc4a7640b2_0_189"/>
          <p:cNvSpPr/>
          <p:nvPr/>
        </p:nvSpPr>
        <p:spPr>
          <a:xfrm>
            <a:off x="4802038" y="5432148"/>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Plastics Recycling</a:t>
            </a:r>
            <a:endParaRPr b="0" i="0" sz="1400" u="none" cap="none" strike="noStrike">
              <a:solidFill>
                <a:srgbClr val="000000"/>
              </a:solidFill>
              <a:latin typeface="Arial"/>
              <a:ea typeface="Arial"/>
              <a:cs typeface="Arial"/>
              <a:sym typeface="Arial"/>
            </a:endParaRPr>
          </a:p>
        </p:txBody>
      </p:sp>
      <p:sp>
        <p:nvSpPr>
          <p:cNvPr id="307" name="Google Shape;307;g3dc4a7640b2_0_189"/>
          <p:cNvSpPr/>
          <p:nvPr/>
        </p:nvSpPr>
        <p:spPr>
          <a:xfrm>
            <a:off x="4802038" y="3702980"/>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Glass Recycling</a:t>
            </a:r>
            <a:endParaRPr b="0" i="0" sz="1400" u="none" cap="none" strike="noStrike">
              <a:solidFill>
                <a:srgbClr val="000000"/>
              </a:solidFill>
              <a:latin typeface="Arial"/>
              <a:ea typeface="Arial"/>
              <a:cs typeface="Arial"/>
              <a:sym typeface="Arial"/>
            </a:endParaRPr>
          </a:p>
        </p:txBody>
      </p:sp>
      <p:sp>
        <p:nvSpPr>
          <p:cNvPr id="308" name="Google Shape;308;g3dc4a7640b2_0_189"/>
          <p:cNvSpPr/>
          <p:nvPr/>
        </p:nvSpPr>
        <p:spPr>
          <a:xfrm>
            <a:off x="4802038" y="5996146"/>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chemeClr val="lt1"/>
                </a:solidFill>
                <a:latin typeface="Arial"/>
                <a:ea typeface="Arial"/>
                <a:cs typeface="Arial"/>
                <a:sym typeface="Arial"/>
              </a:rPr>
              <a:t>Hazardous Waste Disposal</a:t>
            </a:r>
            <a:endParaRPr b="0" i="0" sz="1400" u="none" cap="none" strike="noStrike">
              <a:solidFill>
                <a:srgbClr val="000000"/>
              </a:solidFill>
              <a:latin typeface="Arial"/>
              <a:ea typeface="Arial"/>
              <a:cs typeface="Arial"/>
              <a:sym typeface="Arial"/>
            </a:endParaRPr>
          </a:p>
        </p:txBody>
      </p:sp>
      <p:cxnSp>
        <p:nvCxnSpPr>
          <p:cNvPr id="309" name="Google Shape;309;g3dc4a7640b2_0_189"/>
          <p:cNvCxnSpPr/>
          <p:nvPr/>
        </p:nvCxnSpPr>
        <p:spPr>
          <a:xfrm rot="10800000">
            <a:off x="1846150" y="1569786"/>
            <a:ext cx="318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10" name="Google Shape;310;g3dc4a7640b2_0_189"/>
          <p:cNvCxnSpPr/>
          <p:nvPr/>
        </p:nvCxnSpPr>
        <p:spPr>
          <a:xfrm>
            <a:off x="4297591" y="3341818"/>
            <a:ext cx="0" cy="28962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11" name="Google Shape;311;g3dc4a7640b2_0_189"/>
          <p:cNvCxnSpPr/>
          <p:nvPr/>
        </p:nvCxnSpPr>
        <p:spPr>
          <a:xfrm>
            <a:off x="2165050" y="1189727"/>
            <a:ext cx="0" cy="6234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12" name="Google Shape;312;g3dc4a7640b2_0_189"/>
          <p:cNvCxnSpPr/>
          <p:nvPr/>
        </p:nvCxnSpPr>
        <p:spPr>
          <a:xfrm>
            <a:off x="2420762" y="2577123"/>
            <a:ext cx="3456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313" name="Google Shape;313;g3dc4a7640b2_0_189"/>
          <p:cNvCxnSpPr/>
          <p:nvPr/>
        </p:nvCxnSpPr>
        <p:spPr>
          <a:xfrm>
            <a:off x="2422564" y="3213446"/>
            <a:ext cx="3456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314" name="Google Shape;314;g3dc4a7640b2_0_189"/>
          <p:cNvCxnSpPr/>
          <p:nvPr/>
        </p:nvCxnSpPr>
        <p:spPr>
          <a:xfrm rot="10800000">
            <a:off x="1846194" y="2951505"/>
            <a:ext cx="5844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15" name="Google Shape;315;g3dc4a7640b2_0_189"/>
          <p:cNvCxnSpPr/>
          <p:nvPr/>
        </p:nvCxnSpPr>
        <p:spPr>
          <a:xfrm>
            <a:off x="2430594" y="2570785"/>
            <a:ext cx="0" cy="6594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16" name="Google Shape;316;g3dc4a7640b2_0_189"/>
          <p:cNvCxnSpPr/>
          <p:nvPr/>
        </p:nvCxnSpPr>
        <p:spPr>
          <a:xfrm>
            <a:off x="4279744" y="3334528"/>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317" name="Google Shape;317;g3dc4a7640b2_0_189"/>
          <p:cNvCxnSpPr/>
          <p:nvPr/>
        </p:nvCxnSpPr>
        <p:spPr>
          <a:xfrm>
            <a:off x="4297591" y="3941888"/>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318" name="Google Shape;318;g3dc4a7640b2_0_189"/>
          <p:cNvCxnSpPr/>
          <p:nvPr/>
        </p:nvCxnSpPr>
        <p:spPr>
          <a:xfrm>
            <a:off x="4297591" y="4521551"/>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319" name="Google Shape;319;g3dc4a7640b2_0_189"/>
          <p:cNvCxnSpPr/>
          <p:nvPr/>
        </p:nvCxnSpPr>
        <p:spPr>
          <a:xfrm>
            <a:off x="4279744" y="5078467"/>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320" name="Google Shape;320;g3dc4a7640b2_0_189"/>
          <p:cNvCxnSpPr/>
          <p:nvPr/>
        </p:nvCxnSpPr>
        <p:spPr>
          <a:xfrm>
            <a:off x="4310381" y="5680264"/>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321" name="Google Shape;321;g3dc4a7640b2_0_189"/>
          <p:cNvCxnSpPr/>
          <p:nvPr/>
        </p:nvCxnSpPr>
        <p:spPr>
          <a:xfrm>
            <a:off x="4297591" y="6230797"/>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322" name="Google Shape;322;g3dc4a7640b2_0_189"/>
          <p:cNvCxnSpPr/>
          <p:nvPr/>
        </p:nvCxnSpPr>
        <p:spPr>
          <a:xfrm rot="10800000">
            <a:off x="1850344" y="4312067"/>
            <a:ext cx="24294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23" name="Google Shape;323;g3dc4a7640b2_0_189"/>
          <p:cNvCxnSpPr>
            <a:endCxn id="300" idx="1"/>
          </p:cNvCxnSpPr>
          <p:nvPr/>
        </p:nvCxnSpPr>
        <p:spPr>
          <a:xfrm>
            <a:off x="2164975" y="1817937"/>
            <a:ext cx="2626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324" name="Google Shape;324;g3dc4a7640b2_0_189"/>
          <p:cNvCxnSpPr/>
          <p:nvPr/>
        </p:nvCxnSpPr>
        <p:spPr>
          <a:xfrm rot="10800000">
            <a:off x="1846175" y="4168594"/>
            <a:ext cx="3441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25" name="Google Shape;325;g3dc4a7640b2_0_189"/>
          <p:cNvCxnSpPr/>
          <p:nvPr/>
        </p:nvCxnSpPr>
        <p:spPr>
          <a:xfrm flipH="1" rot="10800000">
            <a:off x="2171538" y="2951520"/>
            <a:ext cx="3900" cy="123510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326" name="Google Shape;326;g3dc4a7640b2_0_189"/>
          <p:cNvCxnSpPr>
            <a:endCxn id="299" idx="1"/>
          </p:cNvCxnSpPr>
          <p:nvPr/>
        </p:nvCxnSpPr>
        <p:spPr>
          <a:xfrm>
            <a:off x="2148175" y="1189769"/>
            <a:ext cx="26436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27" name="Google Shape;327;g3dc4a7640b2_0_189"/>
          <p:cNvSpPr/>
          <p:nvPr/>
        </p:nvSpPr>
        <p:spPr>
          <a:xfrm>
            <a:off x="6548063" y="2331877"/>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Landfill Gas Power Plant</a:t>
            </a:r>
            <a:endParaRPr b="0" i="0" sz="1400" u="none" cap="none" strike="noStrike">
              <a:solidFill>
                <a:srgbClr val="000000"/>
              </a:solidFill>
              <a:latin typeface="Arial"/>
              <a:ea typeface="Arial"/>
              <a:cs typeface="Arial"/>
              <a:sym typeface="Arial"/>
            </a:endParaRPr>
          </a:p>
        </p:txBody>
      </p:sp>
      <p:cxnSp>
        <p:nvCxnSpPr>
          <p:cNvPr id="328" name="Google Shape;328;g3dc4a7640b2_0_189"/>
          <p:cNvCxnSpPr/>
          <p:nvPr/>
        </p:nvCxnSpPr>
        <p:spPr>
          <a:xfrm>
            <a:off x="6192631" y="2570074"/>
            <a:ext cx="3456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329" name="Google Shape;329;g3dc4a7640b2_0_189"/>
          <p:cNvCxnSpPr/>
          <p:nvPr/>
        </p:nvCxnSpPr>
        <p:spPr>
          <a:xfrm>
            <a:off x="6202611" y="1796594"/>
            <a:ext cx="0" cy="15819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30" name="Google Shape;330;g3dc4a7640b2_0_189"/>
          <p:cNvCxnSpPr/>
          <p:nvPr/>
        </p:nvCxnSpPr>
        <p:spPr>
          <a:xfrm rot="10800000">
            <a:off x="6037911" y="1813038"/>
            <a:ext cx="1647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31" name="Google Shape;331;g3dc4a7640b2_0_189"/>
          <p:cNvCxnSpPr/>
          <p:nvPr/>
        </p:nvCxnSpPr>
        <p:spPr>
          <a:xfrm rot="10800000">
            <a:off x="6037911" y="3368536"/>
            <a:ext cx="1647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sp>
        <p:nvSpPr>
          <p:cNvPr id="332" name="Google Shape;332;g3dc4a7640b2_0_189"/>
          <p:cNvSpPr txBox="1"/>
          <p:nvPr/>
        </p:nvSpPr>
        <p:spPr>
          <a:xfrm>
            <a:off x="1668434" y="1308131"/>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333" name="Google Shape;333;g3dc4a7640b2_0_189"/>
          <p:cNvSpPr txBox="1"/>
          <p:nvPr/>
        </p:nvSpPr>
        <p:spPr>
          <a:xfrm>
            <a:off x="1673393" y="2694055"/>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334" name="Google Shape;334;g3dc4a7640b2_0_189"/>
          <p:cNvSpPr txBox="1"/>
          <p:nvPr/>
        </p:nvSpPr>
        <p:spPr>
          <a:xfrm>
            <a:off x="4145646" y="3072925"/>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E</a:t>
            </a:r>
            <a:endParaRPr b="0" i="0" sz="1400" u="none" cap="none" strike="noStrike">
              <a:solidFill>
                <a:srgbClr val="000000"/>
              </a:solidFill>
              <a:latin typeface="Arial"/>
              <a:ea typeface="Arial"/>
              <a:cs typeface="Arial"/>
              <a:sym typeface="Arial"/>
            </a:endParaRPr>
          </a:p>
        </p:txBody>
      </p:sp>
      <p:sp>
        <p:nvSpPr>
          <p:cNvPr id="335" name="Google Shape;335;g3dc4a7640b2_0_189"/>
          <p:cNvSpPr txBox="1"/>
          <p:nvPr/>
        </p:nvSpPr>
        <p:spPr>
          <a:xfrm>
            <a:off x="4146708" y="3685245"/>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F</a:t>
            </a:r>
            <a:endParaRPr b="0" i="0" sz="1400" u="none" cap="none" strike="noStrike">
              <a:solidFill>
                <a:srgbClr val="000000"/>
              </a:solidFill>
              <a:latin typeface="Arial"/>
              <a:ea typeface="Arial"/>
              <a:cs typeface="Arial"/>
              <a:sym typeface="Arial"/>
            </a:endParaRPr>
          </a:p>
        </p:txBody>
      </p:sp>
      <p:sp>
        <p:nvSpPr>
          <p:cNvPr id="336" name="Google Shape;336;g3dc4a7640b2_0_189"/>
          <p:cNvSpPr txBox="1"/>
          <p:nvPr/>
        </p:nvSpPr>
        <p:spPr>
          <a:xfrm>
            <a:off x="4140313" y="4264780"/>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p:txBody>
      </p:sp>
      <p:sp>
        <p:nvSpPr>
          <p:cNvPr id="337" name="Google Shape;337;g3dc4a7640b2_0_189"/>
          <p:cNvSpPr txBox="1"/>
          <p:nvPr/>
        </p:nvSpPr>
        <p:spPr>
          <a:xfrm>
            <a:off x="4146707" y="4813680"/>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H</a:t>
            </a:r>
            <a:endParaRPr b="0" i="0" sz="1400" u="none" cap="none" strike="noStrike">
              <a:solidFill>
                <a:srgbClr val="000000"/>
              </a:solidFill>
              <a:latin typeface="Arial"/>
              <a:ea typeface="Arial"/>
              <a:cs typeface="Arial"/>
              <a:sym typeface="Arial"/>
            </a:endParaRPr>
          </a:p>
        </p:txBody>
      </p:sp>
      <p:sp>
        <p:nvSpPr>
          <p:cNvPr id="338" name="Google Shape;338;g3dc4a7640b2_0_189"/>
          <p:cNvSpPr txBox="1"/>
          <p:nvPr/>
        </p:nvSpPr>
        <p:spPr>
          <a:xfrm>
            <a:off x="4146707" y="5423226"/>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I</a:t>
            </a:r>
            <a:endParaRPr b="0" i="0" sz="1400" u="none" cap="none" strike="noStrike">
              <a:solidFill>
                <a:srgbClr val="000000"/>
              </a:solidFill>
              <a:latin typeface="Arial"/>
              <a:ea typeface="Arial"/>
              <a:cs typeface="Arial"/>
              <a:sym typeface="Arial"/>
            </a:endParaRPr>
          </a:p>
        </p:txBody>
      </p:sp>
      <p:sp>
        <p:nvSpPr>
          <p:cNvPr id="339" name="Google Shape;339;g3dc4a7640b2_0_189"/>
          <p:cNvSpPr txBox="1"/>
          <p:nvPr/>
        </p:nvSpPr>
        <p:spPr>
          <a:xfrm>
            <a:off x="4146707" y="5962277"/>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J</a:t>
            </a:r>
            <a:endParaRPr b="0" i="0" sz="1400" u="none" cap="none" strike="noStrike">
              <a:solidFill>
                <a:srgbClr val="000000"/>
              </a:solidFill>
              <a:latin typeface="Arial"/>
              <a:ea typeface="Arial"/>
              <a:cs typeface="Arial"/>
              <a:sym typeface="Arial"/>
            </a:endParaRPr>
          </a:p>
        </p:txBody>
      </p:sp>
      <p:sp>
        <p:nvSpPr>
          <p:cNvPr id="340" name="Google Shape;340;g3dc4a7640b2_0_189"/>
          <p:cNvSpPr txBox="1"/>
          <p:nvPr/>
        </p:nvSpPr>
        <p:spPr>
          <a:xfrm>
            <a:off x="5958016" y="2319471"/>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K</a:t>
            </a:r>
            <a:endParaRPr b="0" i="0" sz="1400" u="none" cap="none" strike="noStrike">
              <a:solidFill>
                <a:srgbClr val="000000"/>
              </a:solidFill>
              <a:latin typeface="Arial"/>
              <a:ea typeface="Arial"/>
              <a:cs typeface="Arial"/>
              <a:sym typeface="Arial"/>
            </a:endParaRPr>
          </a:p>
        </p:txBody>
      </p:sp>
      <p:cxnSp>
        <p:nvCxnSpPr>
          <p:cNvPr id="341" name="Google Shape;341;g3dc4a7640b2_0_189"/>
          <p:cNvCxnSpPr/>
          <p:nvPr/>
        </p:nvCxnSpPr>
        <p:spPr>
          <a:xfrm>
            <a:off x="4010992" y="2577434"/>
            <a:ext cx="3456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42" name="Google Shape;342;g3dc4a7640b2_0_189"/>
          <p:cNvSpPr txBox="1"/>
          <p:nvPr/>
        </p:nvSpPr>
        <p:spPr>
          <a:xfrm>
            <a:off x="3775331" y="2306909"/>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L</a:t>
            </a:r>
            <a:endParaRPr b="0" i="0" sz="1400" u="none" cap="none" strike="noStrike">
              <a:solidFill>
                <a:srgbClr val="000000"/>
              </a:solidFill>
              <a:latin typeface="Arial"/>
              <a:ea typeface="Arial"/>
              <a:cs typeface="Arial"/>
              <a:sym typeface="Arial"/>
            </a:endParaRPr>
          </a:p>
        </p:txBody>
      </p:sp>
      <p:sp>
        <p:nvSpPr>
          <p:cNvPr id="343" name="Google Shape;343;g3dc4a7640b2_0_189"/>
          <p:cNvSpPr txBox="1"/>
          <p:nvPr/>
        </p:nvSpPr>
        <p:spPr>
          <a:xfrm>
            <a:off x="597262" y="5052916"/>
            <a:ext cx="3517800" cy="1200600"/>
          </a:xfrm>
          <a:prstGeom prst="rect">
            <a:avLst/>
          </a:prstGeom>
          <a:no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sv-SE" sz="1200" u="none" cap="none" strike="noStrike">
                <a:solidFill>
                  <a:srgbClr val="000000"/>
                </a:solidFill>
                <a:latin typeface="Arial"/>
                <a:ea typeface="Arial"/>
                <a:cs typeface="Arial"/>
                <a:sym typeface="Arial"/>
              </a:rPr>
              <a:t>Commodity Key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C = General Waste	H = Paper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D = Organic Waste	I = Plastics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E = Residual Waste	J = Hazardous Waste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F = Glass		K = Landfill gas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G = Metal		L = Biogas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dc4a7640b2_0_244"/>
          <p:cNvSpPr txBox="1"/>
          <p:nvPr>
            <p:ph type="title"/>
          </p:nvPr>
        </p:nvSpPr>
        <p:spPr>
          <a:xfrm>
            <a:off x="468000" y="288000"/>
            <a:ext cx="69123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sv-SE">
                <a:solidFill>
                  <a:srgbClr val="FF0000"/>
                </a:solidFill>
              </a:rPr>
              <a:t>Solid Waste Modelling Considerations</a:t>
            </a:r>
            <a:endParaRPr>
              <a:solidFill>
                <a:srgbClr val="FF0000"/>
              </a:solidFill>
            </a:endParaRPr>
          </a:p>
        </p:txBody>
      </p:sp>
      <p:sp>
        <p:nvSpPr>
          <p:cNvPr id="350" name="Google Shape;350;g3dc4a7640b2_0_244"/>
          <p:cNvSpPr txBox="1"/>
          <p:nvPr>
            <p:ph idx="2" type="body"/>
          </p:nvPr>
        </p:nvSpPr>
        <p:spPr>
          <a:xfrm>
            <a:off x="468000" y="1263572"/>
            <a:ext cx="10115700" cy="4865100"/>
          </a:xfrm>
          <a:prstGeom prst="rect">
            <a:avLst/>
          </a:prstGeom>
          <a:noFill/>
          <a:ln>
            <a:noFill/>
          </a:ln>
        </p:spPr>
        <p:txBody>
          <a:bodyPr anchorCtr="0" anchor="t" bIns="90000" lIns="91425" spcFirstLastPara="1" rIns="91425" wrap="square" tIns="36000">
            <a:noAutofit/>
          </a:bodyPr>
          <a:lstStyle/>
          <a:p>
            <a:pPr indent="0" lvl="0" marL="0" rtl="0" algn="l">
              <a:lnSpc>
                <a:spcPct val="115000"/>
              </a:lnSpc>
              <a:spcBef>
                <a:spcPts val="0"/>
              </a:spcBef>
              <a:spcAft>
                <a:spcPts val="0"/>
              </a:spcAft>
              <a:buClr>
                <a:schemeClr val="dk1"/>
              </a:buClr>
              <a:buSzPts val="1100"/>
              <a:buFont typeface="Arial"/>
              <a:buNone/>
            </a:pPr>
            <a:r>
              <a:rPr lang="sv-SE" sz="2000">
                <a:solidFill>
                  <a:schemeClr val="dk1"/>
                </a:solidFill>
                <a:latin typeface="Arial"/>
                <a:ea typeface="Arial"/>
                <a:cs typeface="Arial"/>
                <a:sym typeface="Arial"/>
              </a:rPr>
              <a:t>Emissions Occur Over Time</a:t>
            </a:r>
            <a:endParaRPr/>
          </a:p>
          <a:p>
            <a:pPr indent="0" lvl="0" marL="0" rtl="0" algn="l">
              <a:lnSpc>
                <a:spcPct val="115000"/>
              </a:lnSpc>
              <a:spcBef>
                <a:spcPts val="0"/>
              </a:spcBef>
              <a:spcAft>
                <a:spcPts val="0"/>
              </a:spcAft>
              <a:buClr>
                <a:schemeClr val="dk1"/>
              </a:buClr>
              <a:buSzPts val="1100"/>
              <a:buFont typeface="Arial"/>
              <a:buNone/>
            </a:pPr>
            <a:r>
              <a:t/>
            </a:r>
            <a:endParaRPr b="0" sz="2000">
              <a:solidFill>
                <a:schemeClr val="dk1"/>
              </a:solidFill>
              <a:latin typeface="Arial"/>
              <a:ea typeface="Arial"/>
              <a:cs typeface="Arial"/>
              <a:sym typeface="Arial"/>
            </a:endParaRPr>
          </a:p>
          <a:p>
            <a:pPr indent="-285750" lvl="0" marL="285750" rtl="0" algn="l">
              <a:lnSpc>
                <a:spcPct val="115000"/>
              </a:lnSpc>
              <a:spcBef>
                <a:spcPts val="0"/>
              </a:spcBef>
              <a:spcAft>
                <a:spcPts val="0"/>
              </a:spcAft>
              <a:buClr>
                <a:schemeClr val="dk1"/>
              </a:buClr>
              <a:buSzPts val="2000"/>
              <a:buFont typeface="Arial"/>
              <a:buChar char="•"/>
            </a:pPr>
            <a:r>
              <a:rPr b="0" lang="sv-SE" sz="2000">
                <a:solidFill>
                  <a:schemeClr val="dk1"/>
                </a:solidFill>
                <a:latin typeface="Arial"/>
                <a:ea typeface="Arial"/>
                <a:cs typeface="Arial"/>
                <a:sym typeface="Arial"/>
              </a:rPr>
              <a:t>Organic waste decomposes gradually.</a:t>
            </a:r>
            <a:endParaRPr b="0" sz="2000">
              <a:solidFill>
                <a:schemeClr val="dk1"/>
              </a:solidFill>
              <a:latin typeface="Arial"/>
              <a:ea typeface="Arial"/>
              <a:cs typeface="Arial"/>
              <a:sym typeface="Arial"/>
            </a:endParaRPr>
          </a:p>
          <a:p>
            <a:pPr indent="-285750" lvl="0" marL="285750" rtl="0" algn="l">
              <a:lnSpc>
                <a:spcPct val="115000"/>
              </a:lnSpc>
              <a:spcBef>
                <a:spcPts val="0"/>
              </a:spcBef>
              <a:spcAft>
                <a:spcPts val="0"/>
              </a:spcAft>
              <a:buClr>
                <a:schemeClr val="dk1"/>
              </a:buClr>
              <a:buSzPts val="2000"/>
              <a:buFont typeface="Arial"/>
              <a:buChar char="•"/>
            </a:pPr>
            <a:r>
              <a:rPr b="0" lang="sv-SE" sz="2000">
                <a:solidFill>
                  <a:schemeClr val="dk1"/>
                </a:solidFill>
                <a:latin typeface="Arial"/>
                <a:ea typeface="Arial"/>
                <a:cs typeface="Arial"/>
                <a:sym typeface="Arial"/>
              </a:rPr>
              <a:t>Landfill methane generation follows </a:t>
            </a:r>
            <a:r>
              <a:rPr lang="sv-SE" sz="2000">
                <a:solidFill>
                  <a:schemeClr val="dk1"/>
                </a:solidFill>
                <a:latin typeface="Arial"/>
                <a:ea typeface="Arial"/>
                <a:cs typeface="Arial"/>
                <a:sym typeface="Arial"/>
              </a:rPr>
              <a:t>first-order decay (FOD)</a:t>
            </a:r>
            <a:endParaRPr b="0" sz="2000">
              <a:solidFill>
                <a:schemeClr val="dk1"/>
              </a:solidFill>
              <a:latin typeface="Arial"/>
              <a:ea typeface="Arial"/>
              <a:cs typeface="Arial"/>
              <a:sym typeface="Arial"/>
            </a:endParaRPr>
          </a:p>
          <a:p>
            <a:pPr indent="-285750" lvl="0" marL="285750" rtl="0" algn="l">
              <a:lnSpc>
                <a:spcPct val="115000"/>
              </a:lnSpc>
              <a:spcBef>
                <a:spcPts val="0"/>
              </a:spcBef>
              <a:spcAft>
                <a:spcPts val="0"/>
              </a:spcAft>
              <a:buClr>
                <a:schemeClr val="dk1"/>
              </a:buClr>
              <a:buSzPts val="2000"/>
              <a:buFont typeface="Arial"/>
              <a:buChar char="•"/>
            </a:pPr>
            <a:r>
              <a:rPr b="0" lang="sv-SE" sz="2000">
                <a:solidFill>
                  <a:schemeClr val="dk1"/>
                </a:solidFill>
                <a:latin typeface="Arial"/>
                <a:ea typeface="Arial"/>
                <a:cs typeface="Arial"/>
                <a:sym typeface="Arial"/>
              </a:rPr>
              <a:t>Waste disposed in a given year produces methane for decades</a:t>
            </a:r>
            <a:endParaRPr b="0" sz="2000">
              <a:solidFill>
                <a:schemeClr val="dk1"/>
              </a:solidFill>
              <a:latin typeface="Arial"/>
              <a:ea typeface="Arial"/>
              <a:cs typeface="Arial"/>
              <a:sym typeface="Arial"/>
            </a:endParaRPr>
          </a:p>
          <a:p>
            <a:pPr indent="-285750" lvl="0" marL="285750" rtl="0" algn="l">
              <a:lnSpc>
                <a:spcPct val="115000"/>
              </a:lnSpc>
              <a:spcBef>
                <a:spcPts val="0"/>
              </a:spcBef>
              <a:spcAft>
                <a:spcPts val="0"/>
              </a:spcAft>
              <a:buClr>
                <a:schemeClr val="dk1"/>
              </a:buClr>
              <a:buSzPts val="2000"/>
              <a:buFont typeface="Arial"/>
              <a:buChar char="•"/>
            </a:pPr>
            <a:r>
              <a:rPr b="0" lang="sv-SE" sz="2000">
                <a:solidFill>
                  <a:schemeClr val="dk1"/>
                </a:solidFill>
                <a:latin typeface="Arial"/>
                <a:ea typeface="Arial"/>
                <a:cs typeface="Arial"/>
                <a:sym typeface="Arial"/>
              </a:rPr>
              <a:t>Emissions therefore depend on historical waste disposal and waste composition</a:t>
            </a:r>
            <a:endParaRPr b="0" sz="2000">
              <a:solidFill>
                <a:schemeClr val="dk1"/>
              </a:solidFill>
              <a:latin typeface="Arial"/>
              <a:ea typeface="Arial"/>
              <a:cs typeface="Arial"/>
              <a:sym typeface="Arial"/>
            </a:endParaRPr>
          </a:p>
          <a:p>
            <a:pPr indent="-285750" lvl="0" marL="285750" rtl="0" algn="l">
              <a:lnSpc>
                <a:spcPct val="115000"/>
              </a:lnSpc>
              <a:spcBef>
                <a:spcPts val="0"/>
              </a:spcBef>
              <a:spcAft>
                <a:spcPts val="0"/>
              </a:spcAft>
              <a:buClr>
                <a:schemeClr val="dk1"/>
              </a:buClr>
              <a:buSzPts val="2000"/>
              <a:buFont typeface="Arial"/>
              <a:buChar char="•"/>
            </a:pPr>
            <a:r>
              <a:rPr b="0" lang="sv-SE" sz="2000">
                <a:solidFill>
                  <a:schemeClr val="dk1"/>
                </a:solidFill>
                <a:latin typeface="Arial"/>
                <a:ea typeface="Arial"/>
                <a:cs typeface="Arial"/>
                <a:sym typeface="Arial"/>
              </a:rPr>
              <a:t>This has implication for CLEWs++ models as emission factors must often be pre-calculated from FOD models and linked to disposal activities.</a:t>
            </a:r>
            <a:endParaRPr b="0" sz="2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0" sz="2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0" lang="sv-SE" sz="2000">
                <a:solidFill>
                  <a:schemeClr val="dk1"/>
                </a:solidFill>
                <a:latin typeface="Arial"/>
                <a:ea typeface="Arial"/>
                <a:cs typeface="Arial"/>
                <a:sym typeface="Arial"/>
              </a:rPr>
              <a:t>Waste composition strongly influences the timing and magnitude of methane emissions, which is why landfill emissions cannot be directly tied to waste disposed in the same year. </a:t>
            </a:r>
            <a:endParaRPr/>
          </a:p>
          <a:p>
            <a:pPr indent="0" lvl="0" marL="0" rtl="0" algn="l">
              <a:lnSpc>
                <a:spcPct val="115000"/>
              </a:lnSpc>
              <a:spcBef>
                <a:spcPts val="0"/>
              </a:spcBef>
              <a:spcAft>
                <a:spcPts val="0"/>
              </a:spcAft>
              <a:buClr>
                <a:schemeClr val="dk1"/>
              </a:buClr>
              <a:buSzPts val="1100"/>
              <a:buFont typeface="Arial"/>
              <a:buNone/>
            </a:pPr>
            <a:r>
              <a:t/>
            </a:r>
            <a:endParaRPr b="0" sz="2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0" lang="sv-SE" sz="2000">
                <a:solidFill>
                  <a:schemeClr val="dk1"/>
                </a:solidFill>
                <a:latin typeface="Arial"/>
                <a:ea typeface="Arial"/>
                <a:cs typeface="Arial"/>
                <a:sym typeface="Arial"/>
              </a:rPr>
              <a:t>Imputed emission factors will need to be calculated instead</a:t>
            </a:r>
            <a:endParaRPr sz="2000"/>
          </a:p>
        </p:txBody>
      </p:sp>
      <p:sp>
        <p:nvSpPr>
          <p:cNvPr id="351" name="Google Shape;351;g3dc4a7640b2_0_244"/>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rgbClr val="FFFFFF"/>
                </a:solidFill>
                <a:latin typeface="Arial"/>
                <a:ea typeface="Arial"/>
                <a:cs typeface="Arial"/>
                <a:sym typeface="Arial"/>
              </a:rPr>
              <a:t>‹#›</a:t>
            </a:fld>
            <a:endParaRPr b="1" i="0" sz="10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3dc4a7640b2_0_251"/>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sv-SE">
                <a:solidFill>
                  <a:srgbClr val="FF0000"/>
                </a:solidFill>
              </a:rPr>
              <a:t>Solid Waste Emissions – First Order Decay (FOD)</a:t>
            </a:r>
            <a:endParaRPr>
              <a:solidFill>
                <a:srgbClr val="FF0000"/>
              </a:solidFill>
            </a:endParaRPr>
          </a:p>
        </p:txBody>
      </p:sp>
      <p:sp>
        <p:nvSpPr>
          <p:cNvPr id="358" name="Google Shape;358;g3dc4a7640b2_0_251"/>
          <p:cNvSpPr txBox="1"/>
          <p:nvPr/>
        </p:nvSpPr>
        <p:spPr>
          <a:xfrm>
            <a:off x="468000" y="3014969"/>
            <a:ext cx="99969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rgbClr val="000000"/>
                </a:solidFill>
                <a:latin typeface="Arial"/>
                <a:ea typeface="Arial"/>
                <a:cs typeface="Arial"/>
                <a:sym typeface="Arial"/>
              </a:rPr>
              <a:t>Step 1: </a:t>
            </a:r>
            <a:r>
              <a:rPr b="0" i="0" lang="sv-SE" sz="1600" u="none" cap="none" strike="noStrike">
                <a:solidFill>
                  <a:srgbClr val="000000"/>
                </a:solidFill>
                <a:latin typeface="Arial"/>
                <a:ea typeface="Arial"/>
                <a:cs typeface="Arial"/>
                <a:sym typeface="Arial"/>
              </a:rPr>
              <a:t>Estimate Waste Disposal</a:t>
            </a:r>
            <a:endParaRPr/>
          </a:p>
          <a:p>
            <a:pPr indent="-101600" lvl="4" marL="18288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 Historical time series required for annual waste disposed (by type). </a:t>
            </a:r>
            <a:endParaRPr/>
          </a:p>
          <a:p>
            <a:pPr indent="0" lvl="4" marL="0" marR="0" rtl="0" algn="l">
              <a:lnSpc>
                <a:spcPct val="100000"/>
              </a:lnSpc>
              <a:spcBef>
                <a:spcPts val="0"/>
              </a:spcBef>
              <a:spcAft>
                <a:spcPts val="0"/>
              </a:spcAft>
              <a:buNone/>
            </a:pPr>
            <a:r>
              <a:rPr b="1" i="0" lang="sv-SE" sz="1600" u="none" cap="none" strike="noStrike">
                <a:solidFill>
                  <a:srgbClr val="000000"/>
                </a:solidFill>
                <a:latin typeface="Arial"/>
                <a:ea typeface="Arial"/>
                <a:cs typeface="Arial"/>
                <a:sym typeface="Arial"/>
              </a:rPr>
              <a:t>Step 2: </a:t>
            </a:r>
            <a:r>
              <a:rPr b="0" i="0" lang="sv-SE" sz="1600" u="none" cap="none" strike="noStrike">
                <a:solidFill>
                  <a:srgbClr val="000000"/>
                </a:solidFill>
                <a:latin typeface="Arial"/>
                <a:ea typeface="Arial"/>
                <a:cs typeface="Arial"/>
                <a:sym typeface="Arial"/>
              </a:rPr>
              <a:t>Calculate Degradable Organic Carbon (</a:t>
            </a:r>
            <a:r>
              <a:rPr b="0" i="1" lang="sv-SE" sz="1600" u="none" cap="none" strike="noStrike">
                <a:solidFill>
                  <a:srgbClr val="000000"/>
                </a:solidFill>
                <a:latin typeface="Arial"/>
                <a:ea typeface="Arial"/>
                <a:cs typeface="Arial"/>
                <a:sym typeface="Arial"/>
              </a:rPr>
              <a:t>DOC</a:t>
            </a:r>
            <a:r>
              <a:rPr b="0" i="0" lang="sv-SE" sz="1600" u="none" cap="none" strike="noStrike">
                <a:solidFill>
                  <a:srgbClr val="000000"/>
                </a:solidFill>
                <a:latin typeface="Arial"/>
                <a:ea typeface="Arial"/>
                <a:cs typeface="Arial"/>
                <a:sym typeface="Arial"/>
              </a:rPr>
              <a:t>)</a:t>
            </a:r>
            <a:endParaRPr/>
          </a:p>
          <a:p>
            <a:pPr indent="-101600" lvl="0" marL="18288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 Based on waste composition (food, paper, wood, etc.) and degradable organic content</a:t>
            </a:r>
            <a:endParaRPr/>
          </a:p>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rgbClr val="000000"/>
                </a:solidFill>
                <a:latin typeface="Arial"/>
                <a:ea typeface="Arial"/>
                <a:cs typeface="Arial"/>
                <a:sym typeface="Arial"/>
              </a:rPr>
              <a:t>Step 3: </a:t>
            </a:r>
            <a:r>
              <a:rPr b="0" i="0" lang="sv-SE" sz="1600" u="none" cap="none" strike="noStrike">
                <a:solidFill>
                  <a:srgbClr val="000000"/>
                </a:solidFill>
                <a:latin typeface="Arial"/>
                <a:ea typeface="Arial"/>
                <a:cs typeface="Arial"/>
                <a:sym typeface="Arial"/>
              </a:rPr>
              <a:t>Apply Decomposition Parameters</a:t>
            </a:r>
            <a:endParaRPr/>
          </a:p>
          <a:p>
            <a:pPr indent="-101600" lvl="0" marL="18288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 </a:t>
            </a:r>
            <a:r>
              <a:rPr b="0" i="1" lang="sv-SE" sz="1600" u="none" cap="none" strike="noStrike">
                <a:solidFill>
                  <a:srgbClr val="000000"/>
                </a:solidFill>
                <a:latin typeface="Arial"/>
                <a:ea typeface="Arial"/>
                <a:cs typeface="Arial"/>
                <a:sym typeface="Arial"/>
              </a:rPr>
              <a:t>DOC</a:t>
            </a:r>
            <a:r>
              <a:rPr b="0" baseline="-25000" i="1" lang="sv-SE" sz="1600" u="none" cap="none" strike="noStrike">
                <a:solidFill>
                  <a:srgbClr val="000000"/>
                </a:solidFill>
                <a:latin typeface="Arial"/>
                <a:ea typeface="Arial"/>
                <a:cs typeface="Arial"/>
                <a:sym typeface="Arial"/>
              </a:rPr>
              <a:t>f</a:t>
            </a:r>
            <a:r>
              <a:rPr b="0" i="0" lang="sv-SE" sz="1600" u="none" cap="none" strike="noStrike">
                <a:solidFill>
                  <a:srgbClr val="000000"/>
                </a:solidFill>
                <a:latin typeface="Arial"/>
                <a:ea typeface="Arial"/>
                <a:cs typeface="Arial"/>
                <a:sym typeface="Arial"/>
              </a:rPr>
              <a:t>: fraction of </a:t>
            </a:r>
            <a:r>
              <a:rPr b="0" i="1" lang="sv-SE" sz="1600" u="none" cap="none" strike="noStrike">
                <a:solidFill>
                  <a:srgbClr val="000000"/>
                </a:solidFill>
                <a:latin typeface="Arial"/>
                <a:ea typeface="Arial"/>
                <a:cs typeface="Arial"/>
                <a:sym typeface="Arial"/>
              </a:rPr>
              <a:t>DOC</a:t>
            </a:r>
            <a:r>
              <a:rPr b="0" i="0" lang="sv-SE" sz="1600" u="none" cap="none" strike="noStrike">
                <a:solidFill>
                  <a:srgbClr val="000000"/>
                </a:solidFill>
                <a:latin typeface="Arial"/>
                <a:ea typeface="Arial"/>
                <a:cs typeface="Arial"/>
                <a:sym typeface="Arial"/>
              </a:rPr>
              <a:t> that decomposes</a:t>
            </a:r>
            <a:endParaRPr/>
          </a:p>
          <a:p>
            <a:pPr indent="-101600" lvl="0" marL="18288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 </a:t>
            </a:r>
            <a:r>
              <a:rPr b="0" i="1" lang="sv-SE" sz="1600" u="none" cap="none" strike="noStrike">
                <a:solidFill>
                  <a:srgbClr val="000000"/>
                </a:solidFill>
                <a:latin typeface="Arial"/>
                <a:ea typeface="Arial"/>
                <a:cs typeface="Arial"/>
                <a:sym typeface="Arial"/>
              </a:rPr>
              <a:t>k</a:t>
            </a:r>
            <a:r>
              <a:rPr b="0" i="0" lang="sv-SE" sz="1600" u="none" cap="none" strike="noStrike">
                <a:solidFill>
                  <a:srgbClr val="000000"/>
                </a:solidFill>
                <a:latin typeface="Arial"/>
                <a:ea typeface="Arial"/>
                <a:cs typeface="Arial"/>
                <a:sym typeface="Arial"/>
              </a:rPr>
              <a:t>: decay constant (climate &amp; waste-type specific)</a:t>
            </a:r>
            <a:endParaRPr/>
          </a:p>
          <a:p>
            <a:pPr indent="-101600" lvl="0" marL="18288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 </a:t>
            </a:r>
            <a:r>
              <a:rPr b="0" i="1" lang="sv-SE" sz="1600" u="none" cap="none" strike="noStrike">
                <a:solidFill>
                  <a:srgbClr val="000000"/>
                </a:solidFill>
                <a:latin typeface="Arial"/>
                <a:ea typeface="Arial"/>
                <a:cs typeface="Arial"/>
                <a:sym typeface="Arial"/>
              </a:rPr>
              <a:t>MCF</a:t>
            </a:r>
            <a:r>
              <a:rPr b="0" i="0" lang="sv-SE" sz="1600" u="none" cap="none" strike="noStrike">
                <a:solidFill>
                  <a:srgbClr val="000000"/>
                </a:solidFill>
                <a:latin typeface="Arial"/>
                <a:ea typeface="Arial"/>
                <a:cs typeface="Arial"/>
                <a:sym typeface="Arial"/>
              </a:rPr>
              <a:t>: methane correction factor (management conditions)</a:t>
            </a:r>
            <a:endParaRPr/>
          </a:p>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rgbClr val="000000"/>
                </a:solidFill>
                <a:latin typeface="Arial"/>
                <a:ea typeface="Arial"/>
                <a:cs typeface="Arial"/>
                <a:sym typeface="Arial"/>
              </a:rPr>
              <a:t>Step 4: </a:t>
            </a:r>
            <a:r>
              <a:rPr b="0" i="0" lang="sv-SE" sz="1600" u="none" cap="none" strike="noStrike">
                <a:solidFill>
                  <a:srgbClr val="000000"/>
                </a:solidFill>
                <a:latin typeface="Arial"/>
                <a:ea typeface="Arial"/>
                <a:cs typeface="Arial"/>
                <a:sym typeface="Arial"/>
              </a:rPr>
              <a:t>Model Methane Generation</a:t>
            </a:r>
            <a:endParaRPr/>
          </a:p>
          <a:p>
            <a:pPr indent="-101600" lvl="0" marL="18288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 Apply FOD function to track decay of each waste cohort over time</a:t>
            </a:r>
            <a:endParaRPr/>
          </a:p>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rgbClr val="000000"/>
                </a:solidFill>
                <a:latin typeface="Arial"/>
                <a:ea typeface="Arial"/>
                <a:cs typeface="Arial"/>
                <a:sym typeface="Arial"/>
              </a:rPr>
              <a:t>Step 5: </a:t>
            </a:r>
            <a:r>
              <a:rPr b="0" i="0" lang="sv-SE" sz="1600" u="none" cap="none" strike="noStrike">
                <a:solidFill>
                  <a:srgbClr val="000000"/>
                </a:solidFill>
                <a:latin typeface="Arial"/>
                <a:ea typeface="Arial"/>
                <a:cs typeface="Arial"/>
                <a:sym typeface="Arial"/>
              </a:rPr>
              <a:t>Convert to Methane</a:t>
            </a:r>
            <a:endParaRPr/>
          </a:p>
          <a:p>
            <a:pPr indent="-101600" lvl="1" marL="18288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 Multiply by fraction of methane in landfill gas</a:t>
            </a:r>
            <a:endParaRPr/>
          </a:p>
          <a:p>
            <a:pPr indent="0" lvl="1" marL="18288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 IPCC defaults are available at each step and can be used if national data is not available</a:t>
            </a:r>
            <a:endParaRPr/>
          </a:p>
        </p:txBody>
      </p:sp>
      <p:sp>
        <p:nvSpPr>
          <p:cNvPr id="359" name="Google Shape;359;g3dc4a7640b2_0_251"/>
          <p:cNvSpPr txBox="1"/>
          <p:nvPr/>
        </p:nvSpPr>
        <p:spPr>
          <a:xfrm>
            <a:off x="468000" y="999653"/>
            <a:ext cx="110598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rgbClr val="000000"/>
                </a:solidFill>
                <a:latin typeface="Arial"/>
                <a:ea typeface="Arial"/>
                <a:cs typeface="Arial"/>
                <a:sym typeface="Arial"/>
              </a:rPr>
              <a:t>Emission from managed landfills and dumping occur over time and are dependent on the amount and type of waste deposited, the degradable organic content of that waste, the decomposition and management parameters for the waste and methane fraction in landfill gas</a:t>
            </a:r>
            <a:endParaRPr/>
          </a:p>
        </p:txBody>
      </p:sp>
      <p:sp>
        <p:nvSpPr>
          <p:cNvPr id="360" name="Google Shape;360;g3dc4a7640b2_0_251"/>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rgbClr val="FFFFFF"/>
                </a:solidFill>
                <a:latin typeface="Arial"/>
                <a:ea typeface="Arial"/>
                <a:cs typeface="Arial"/>
                <a:sym typeface="Arial"/>
              </a:rPr>
              <a:t>‹#›</a:t>
            </a:fld>
            <a:endParaRPr b="1" i="0" sz="1000" u="none" cap="none" strike="noStrike">
              <a:solidFill>
                <a:srgbClr val="FFFFFF"/>
              </a:solidFill>
              <a:latin typeface="Arial"/>
              <a:ea typeface="Arial"/>
              <a:cs typeface="Arial"/>
              <a:sym typeface="Arial"/>
            </a:endParaRPr>
          </a:p>
        </p:txBody>
      </p:sp>
      <p:pic>
        <p:nvPicPr>
          <p:cNvPr id="361" name="Google Shape;361;g3dc4a7640b2_0_251"/>
          <p:cNvPicPr preferRelativeResize="0"/>
          <p:nvPr/>
        </p:nvPicPr>
        <p:blipFill rotWithShape="1">
          <a:blip r:embed="rId3">
            <a:alphaModFix/>
          </a:blip>
          <a:srcRect b="0" l="0" r="0" t="0"/>
          <a:stretch/>
        </p:blipFill>
        <p:spPr>
          <a:xfrm>
            <a:off x="894361" y="2015316"/>
            <a:ext cx="9908915" cy="10774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3dc4a7640b2_0_260"/>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Step 1: Estimate waste disposal</a:t>
            </a:r>
            <a:endParaRPr/>
          </a:p>
        </p:txBody>
      </p:sp>
      <p:graphicFrame>
        <p:nvGraphicFramePr>
          <p:cNvPr id="367" name="Google Shape;367;g3dc4a7640b2_0_260"/>
          <p:cNvGraphicFramePr/>
          <p:nvPr/>
        </p:nvGraphicFramePr>
        <p:xfrm>
          <a:off x="540000" y="2272430"/>
          <a:ext cx="3000000" cy="3000000"/>
        </p:xfrm>
        <a:graphic>
          <a:graphicData uri="http://schemas.openxmlformats.org/drawingml/2006/table">
            <a:tbl>
              <a:tblPr>
                <a:noFill/>
                <a:tableStyleId>{30C20CF6-5AD1-45D0-8C16-A740C7446C36}</a:tableStyleId>
              </a:tblPr>
              <a:tblGrid>
                <a:gridCol w="2197750"/>
                <a:gridCol w="1551325"/>
                <a:gridCol w="1665525"/>
                <a:gridCol w="2286000"/>
                <a:gridCol w="3288175"/>
              </a:tblGrid>
              <a:tr h="53320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solidFill>
                            <a:schemeClr val="lt1"/>
                          </a:solidFill>
                        </a:rPr>
                        <a:t>Waste component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0717"/>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solidFill>
                            <a:schemeClr val="lt1"/>
                          </a:solidFill>
                        </a:rPr>
                        <a:t>Low-income countries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0717"/>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solidFill>
                            <a:schemeClr val="lt1"/>
                          </a:solidFill>
                        </a:rPr>
                        <a:t>Middle-income countries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0717"/>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solidFill>
                            <a:schemeClr val="lt1"/>
                          </a:solidFill>
                        </a:rPr>
                        <a:t>High-income countries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0717"/>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solidFill>
                            <a:schemeClr val="lt1"/>
                          </a:solidFill>
                        </a:rPr>
                        <a:t>Typical trend with rising income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0717"/>
                    </a:solidFill>
                  </a:tcPr>
                </a:tc>
              </a:tr>
              <a:tr h="7527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Food &amp; organic waste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50–65%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40–55%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25–40%</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Decreases as diets diversify and food supply chains change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527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Paper &amp; cardboard</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3–8%</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10–20%</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20–30%</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Increases due to packaging and paper consumption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527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Plastics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5–10%</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10–15%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12–18%</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Increases with packaged goods and consumer products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1365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Glass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1–3%</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3–5%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5–8%</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Gradual increase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1365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Metals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1–3%</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2–5%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4–8%</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Gradual increase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320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Textiles / rubber / leather</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2–5%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4–8%</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5–10%</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Moderate increase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1365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Other / inert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10–20%</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10–15%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10–15%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Often declines slightly</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68" name="Google Shape;368;g3dc4a7640b2_0_260"/>
          <p:cNvSpPr txBox="1"/>
          <p:nvPr/>
        </p:nvSpPr>
        <p:spPr>
          <a:xfrm>
            <a:off x="468000" y="1192820"/>
            <a:ext cx="109887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sv-SE" sz="1400" u="none" cap="none" strike="noStrike">
                <a:solidFill>
                  <a:schemeClr val="dk1"/>
                </a:solidFill>
                <a:latin typeface="Arial"/>
                <a:ea typeface="Arial"/>
                <a:cs typeface="Arial"/>
                <a:sym typeface="Arial"/>
              </a:rPr>
              <a:t>Collect/estimate: Annual waste disposed by type (e.g. million tonnes of food, paper, plastics) etc. </a:t>
            </a:r>
            <a:endParaRPr b="0" i="0" sz="1400" u="none" cap="none" strike="noStrike">
              <a:solidFill>
                <a:schemeClr val="dk1"/>
              </a:solidFill>
              <a:latin typeface="Arial"/>
              <a:ea typeface="Arial"/>
              <a:cs typeface="Arial"/>
              <a:sym typeface="Arial"/>
            </a:endParaRPr>
          </a:p>
          <a:p>
            <a:pPr indent="-285750" lvl="0" marL="285750" marR="0" rtl="0" algn="l">
              <a:lnSpc>
                <a:spcPct val="115000"/>
              </a:lnSpc>
              <a:spcBef>
                <a:spcPts val="0"/>
              </a:spcBef>
              <a:spcAft>
                <a:spcPts val="0"/>
              </a:spcAft>
              <a:buClr>
                <a:schemeClr val="dk1"/>
              </a:buClr>
              <a:buSzPts val="1400"/>
              <a:buFont typeface="Arial"/>
              <a:buChar char="•"/>
            </a:pPr>
            <a:r>
              <a:rPr b="0" i="0" lang="sv-SE" sz="1400" u="none" cap="none" strike="noStrike">
                <a:solidFill>
                  <a:schemeClr val="dk1"/>
                </a:solidFill>
                <a:latin typeface="Arial"/>
                <a:ea typeface="Arial"/>
                <a:cs typeface="Arial"/>
                <a:sym typeface="Arial"/>
              </a:rPr>
              <a:t>If historical data on waste disposal exists this can be used directly, else use IPCC default factors for your country/region  </a:t>
            </a:r>
            <a:endParaRPr/>
          </a:p>
          <a:p>
            <a:pPr indent="-285750" lvl="0" marL="285750" marR="0" rtl="0" algn="l">
              <a:lnSpc>
                <a:spcPct val="115000"/>
              </a:lnSpc>
              <a:spcBef>
                <a:spcPts val="0"/>
              </a:spcBef>
              <a:spcAft>
                <a:spcPts val="0"/>
              </a:spcAft>
              <a:buClr>
                <a:schemeClr val="dk1"/>
              </a:buClr>
              <a:buSzPts val="1400"/>
              <a:buFont typeface="Arial"/>
              <a:buChar char="•"/>
            </a:pPr>
            <a:r>
              <a:rPr b="0" i="0" lang="sv-SE" sz="1400" u="none" cap="none" strike="noStrike">
                <a:solidFill>
                  <a:schemeClr val="dk1"/>
                </a:solidFill>
                <a:latin typeface="Arial"/>
                <a:ea typeface="Arial"/>
                <a:cs typeface="Arial"/>
                <a:sym typeface="Arial"/>
              </a:rPr>
              <a:t>If historical data on waste composition exists this can be used directly, else use IPCC default factors for your country/region  </a:t>
            </a:r>
            <a:endParaRPr/>
          </a:p>
        </p:txBody>
      </p:sp>
      <p:sp>
        <p:nvSpPr>
          <p:cNvPr id="369" name="Google Shape;369;g3dc4a7640b2_0_26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rgbClr val="FFFFFF"/>
                </a:solidFill>
                <a:latin typeface="Arial"/>
                <a:ea typeface="Arial"/>
                <a:cs typeface="Arial"/>
                <a:sym typeface="Arial"/>
              </a:rPr>
              <a:t>‹#›</a:t>
            </a:fld>
            <a:endParaRPr b="1" i="0" sz="1000" u="none" cap="none" strike="noStrike">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dc4a7640b2_0_26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376" name="Google Shape;376;g3dc4a7640b2_0_26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rgbClr val="FFFFFF"/>
                </a:solidFill>
                <a:latin typeface="Arial"/>
                <a:ea typeface="Arial"/>
                <a:cs typeface="Arial"/>
                <a:sym typeface="Arial"/>
              </a:rPr>
              <a:t>‹#›</a:t>
            </a:fld>
            <a:endParaRPr b="1" i="0" sz="1000" u="none" cap="none" strike="noStrike">
              <a:solidFill>
                <a:srgbClr val="FFFFFF"/>
              </a:solidFill>
              <a:latin typeface="Arial"/>
              <a:ea typeface="Arial"/>
              <a:cs typeface="Arial"/>
              <a:sym typeface="Arial"/>
            </a:endParaRPr>
          </a:p>
        </p:txBody>
      </p:sp>
      <p:sp>
        <p:nvSpPr>
          <p:cNvPr id="377" name="Google Shape;377;g3dc4a7640b2_0_267"/>
          <p:cNvSpPr txBox="1"/>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Step 2: Calculate Degradable Organic Carbon (DOC)</a:t>
            </a:r>
            <a:endParaRPr b="0" i="0" sz="2800" u="none" cap="none" strike="noStrike">
              <a:solidFill>
                <a:srgbClr val="FF0000"/>
              </a:solidFill>
              <a:latin typeface="Arial"/>
              <a:ea typeface="Arial"/>
              <a:cs typeface="Arial"/>
              <a:sym typeface="Arial"/>
            </a:endParaRPr>
          </a:p>
        </p:txBody>
      </p:sp>
      <p:sp>
        <p:nvSpPr>
          <p:cNvPr id="378" name="Google Shape;378;g3dc4a7640b2_0_267"/>
          <p:cNvSpPr/>
          <p:nvPr/>
        </p:nvSpPr>
        <p:spPr>
          <a:xfrm>
            <a:off x="719136" y="901697"/>
            <a:ext cx="11008500" cy="1200300"/>
          </a:xfrm>
          <a:prstGeom prst="rect">
            <a:avLst/>
          </a:prstGeom>
          <a:noFill/>
          <a:ln>
            <a:noFill/>
          </a:ln>
        </p:spPr>
        <p:txBody>
          <a:bodyPr anchorCtr="0" anchor="t" bIns="45700" lIns="91425" spcFirstLastPara="1" rIns="91425" wrap="square" tIns="45700">
            <a:noAutofit/>
          </a:bodyPr>
          <a:lstStyle/>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p:txBody>
      </p:sp>
      <p:graphicFrame>
        <p:nvGraphicFramePr>
          <p:cNvPr id="379" name="Google Shape;379;g3dc4a7640b2_0_267"/>
          <p:cNvGraphicFramePr/>
          <p:nvPr/>
        </p:nvGraphicFramePr>
        <p:xfrm>
          <a:off x="540000" y="2537935"/>
          <a:ext cx="3000000" cy="3000000"/>
        </p:xfrm>
        <a:graphic>
          <a:graphicData uri="http://schemas.openxmlformats.org/drawingml/2006/table">
            <a:tbl>
              <a:tblPr>
                <a:noFill/>
                <a:tableStyleId>{30C20CF6-5AD1-45D0-8C16-A740C7446C36}</a:tableStyleId>
              </a:tblPr>
              <a:tblGrid>
                <a:gridCol w="3701950"/>
                <a:gridCol w="3751450"/>
                <a:gridCol w="3652450"/>
              </a:tblGrid>
              <a:tr h="359075">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solidFill>
                            <a:schemeClr val="lt1"/>
                          </a:solidFill>
                        </a:rPr>
                        <a:t>Waste component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071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sv-SE" sz="1400" u="none" cap="none" strike="noStrike">
                          <a:solidFill>
                            <a:schemeClr val="lt1"/>
                          </a:solidFill>
                        </a:rPr>
                        <a:t>DOC (fraction of wet waste mass)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0717"/>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solidFill>
                            <a:schemeClr val="lt1"/>
                          </a:solidFill>
                        </a:rPr>
                        <a:t>Interpretation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0717"/>
                    </a:solidFill>
                  </a:tcPr>
                </a:tc>
              </a:tr>
              <a:tr h="3590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Food waste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sv-SE" sz="1400" u="none" cap="none" strike="noStrike"/>
                        <a:t>0.15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High moisture, readily degradable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0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Garden / yard waste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sv-SE" sz="1400" u="none" cap="none" strike="noStrike"/>
                        <a:t>0.20</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Leaves, grass, plant matter</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0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Paper &amp; cardboard</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sv-SE" sz="1400" u="none" cap="none" strike="noStrike"/>
                        <a:t>0.40</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High cellulose content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0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Wood &amp; straw</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sv-SE" sz="1400" u="none" cap="none" strike="noStrike"/>
                        <a:t>0.43</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High carbon but slower degradation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0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Textiles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sv-SE" sz="1400" u="none" cap="none" strike="noStrike"/>
                        <a:t>0.24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Mixed natural and synthetic fibers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0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Disposable nappies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sv-SE" sz="1400" u="none" cap="none" strike="noStrike"/>
                        <a:t>0.24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Includes paper pulp component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0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Rubber &amp; leather</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sv-SE" sz="1400" u="none" cap="none" strike="noStrike"/>
                        <a:t>0.39</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Carbon-rich but mostly slow decay</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0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Sewage sludge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sv-SE" sz="1400" u="none" cap="none" strike="noStrike"/>
                        <a:t>0.05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Low degradable carbon fraction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075">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Industrial organic waste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sv-SE" sz="1400" u="none" cap="none" strike="noStrike"/>
                        <a:t>0.15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Often assumed to be similar to food waste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80" name="Google Shape;380;g3dc4a7640b2_0_267"/>
          <p:cNvSpPr txBox="1"/>
          <p:nvPr/>
        </p:nvSpPr>
        <p:spPr>
          <a:xfrm>
            <a:off x="468000" y="1271029"/>
            <a:ext cx="10373100" cy="1077300"/>
          </a:xfrm>
          <a:prstGeom prst="rect">
            <a:avLst/>
          </a:prstGeom>
          <a:noFill/>
          <a:ln>
            <a:noFill/>
          </a:ln>
        </p:spPr>
        <p:txBody>
          <a:bodyPr anchorCtr="0" anchor="t" bIns="45700" lIns="91425" spcFirstLastPara="1" rIns="91425" wrap="square" tIns="45700">
            <a:spAutoFit/>
          </a:bodyPr>
          <a:lstStyle/>
          <a:p>
            <a:pPr indent="-177800" lvl="0" marL="17780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Based on waste volume and composition (food, paper, wood, etc.) from Step 1, estimate the total degradable organic content of waste by multiplying the amount of waste in each category by the applicable DOC fraction for that category</a:t>
            </a:r>
            <a:endParaRPr/>
          </a:p>
          <a:p>
            <a:pPr indent="-177800" lvl="0" marL="17780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If local estimates for DOC is not available IPCC default values by waste type is available (see table)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3dc4a7640b2_0_27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387" name="Google Shape;387;g3dc4a7640b2_0_27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rgbClr val="FFFFFF"/>
                </a:solidFill>
                <a:latin typeface="Arial"/>
                <a:ea typeface="Arial"/>
                <a:cs typeface="Arial"/>
                <a:sym typeface="Arial"/>
              </a:rPr>
              <a:t>‹#›</a:t>
            </a:fld>
            <a:endParaRPr b="1" i="0" sz="1000" u="none" cap="none" strike="noStrike">
              <a:solidFill>
                <a:srgbClr val="FFFFFF"/>
              </a:solidFill>
              <a:latin typeface="Arial"/>
              <a:ea typeface="Arial"/>
              <a:cs typeface="Arial"/>
              <a:sym typeface="Arial"/>
            </a:endParaRPr>
          </a:p>
        </p:txBody>
      </p:sp>
      <p:sp>
        <p:nvSpPr>
          <p:cNvPr id="388" name="Google Shape;388;g3dc4a7640b2_0_277"/>
          <p:cNvSpPr txBox="1"/>
          <p:nvPr/>
        </p:nvSpPr>
        <p:spPr>
          <a:xfrm>
            <a:off x="906132" y="2857800"/>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389" name="Google Shape;389;g3dc4a7640b2_0_277"/>
          <p:cNvSpPr txBox="1"/>
          <p:nvPr/>
        </p:nvSpPr>
        <p:spPr>
          <a:xfrm>
            <a:off x="468000" y="288000"/>
            <a:ext cx="10515600" cy="6846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Step 3 and 4: Apply Decomposition Parameters and MCF</a:t>
            </a:r>
            <a:endParaRPr b="1" i="0" sz="2800" u="none" cap="none" strike="noStrike">
              <a:solidFill>
                <a:srgbClr val="FF0000"/>
              </a:solidFill>
              <a:latin typeface="Arial"/>
              <a:ea typeface="Arial"/>
              <a:cs typeface="Arial"/>
              <a:sym typeface="Arial"/>
            </a:endParaRPr>
          </a:p>
        </p:txBody>
      </p:sp>
      <p:sp>
        <p:nvSpPr>
          <p:cNvPr id="390" name="Google Shape;390;g3dc4a7640b2_0_277"/>
          <p:cNvSpPr/>
          <p:nvPr/>
        </p:nvSpPr>
        <p:spPr>
          <a:xfrm>
            <a:off x="789840" y="1972985"/>
            <a:ext cx="11008500" cy="1200300"/>
          </a:xfrm>
          <a:prstGeom prst="rect">
            <a:avLst/>
          </a:prstGeom>
          <a:noFill/>
          <a:ln>
            <a:noFill/>
          </a:ln>
        </p:spPr>
        <p:txBody>
          <a:bodyPr anchorCtr="0" anchor="t" bIns="45700" lIns="91425" spcFirstLastPara="1" rIns="91425" wrap="square" tIns="45700">
            <a:noAutofit/>
          </a:bodyPr>
          <a:lstStyle/>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p:txBody>
      </p:sp>
      <p:graphicFrame>
        <p:nvGraphicFramePr>
          <p:cNvPr id="391" name="Google Shape;391;g3dc4a7640b2_0_277"/>
          <p:cNvGraphicFramePr/>
          <p:nvPr/>
        </p:nvGraphicFramePr>
        <p:xfrm>
          <a:off x="540000" y="2192320"/>
          <a:ext cx="3000000" cy="3000000"/>
        </p:xfrm>
        <a:graphic>
          <a:graphicData uri="http://schemas.openxmlformats.org/drawingml/2006/table">
            <a:tbl>
              <a:tblPr>
                <a:noFill/>
                <a:tableStyleId>{30C20CF6-5AD1-45D0-8C16-A740C7446C36}</a:tableStyleId>
              </a:tblPr>
              <a:tblGrid>
                <a:gridCol w="1711325"/>
                <a:gridCol w="924275"/>
                <a:gridCol w="4066125"/>
              </a:tblGrid>
              <a:tr h="177800">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solidFill>
                            <a:schemeClr val="lt1"/>
                          </a:solidFill>
                        </a:rPr>
                        <a:t>Waste component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0717"/>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solidFill>
                            <a:schemeClr val="lt1"/>
                          </a:solidFill>
                        </a:rPr>
                        <a:t>Default (k) (yr⁻¹)</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0717"/>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solidFill>
                            <a:schemeClr val="lt1"/>
                          </a:solidFill>
                        </a:rPr>
                        <a:t>Note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0717"/>
                    </a:solidFill>
                  </a:tcP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Food waste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0.06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Rapidly degradable (high moisture, high organic content)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Garden / yard waste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0.05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Moderately fast degradation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Paper &amp; cardboard</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0.04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Medium degradation rate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Textiles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0.04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Similar to paper depending on fibre composition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Disposable nappies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0.05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Moderate decomposition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Sewage sludge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0.06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Rapid due to high moisture and biodegradable carbon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Industrial organic waste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0.05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Mixed degradability</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Wood &amp; straw</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sv-SE" sz="1400" u="none" cap="none" strike="noStrike"/>
                        <a:t>0.02</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sv-SE" sz="1400" u="none" cap="none" strike="noStrike"/>
                        <a:t>Slow degradation (high lignin content)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392" name="Google Shape;392;g3dc4a7640b2_0_277"/>
          <p:cNvPicPr preferRelativeResize="0"/>
          <p:nvPr/>
        </p:nvPicPr>
        <p:blipFill rotWithShape="1">
          <a:blip r:embed="rId3">
            <a:alphaModFix/>
          </a:blip>
          <a:srcRect b="0" l="0" r="0" t="0"/>
          <a:stretch/>
        </p:blipFill>
        <p:spPr>
          <a:xfrm>
            <a:off x="7418683" y="2179104"/>
            <a:ext cx="4307508" cy="3456643"/>
          </a:xfrm>
          <a:prstGeom prst="rect">
            <a:avLst/>
          </a:prstGeom>
          <a:noFill/>
          <a:ln>
            <a:noFill/>
          </a:ln>
        </p:spPr>
      </p:pic>
      <p:sp>
        <p:nvSpPr>
          <p:cNvPr id="393" name="Google Shape;393;g3dc4a7640b2_0_277"/>
          <p:cNvSpPr txBox="1"/>
          <p:nvPr/>
        </p:nvSpPr>
        <p:spPr>
          <a:xfrm>
            <a:off x="468000" y="955494"/>
            <a:ext cx="100458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174625" lvl="0" marL="179388"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 Correct for fraction of DOC that decomposes (DOC</a:t>
            </a:r>
            <a:r>
              <a:rPr b="0" baseline="-25000" i="0" lang="sv-SE" sz="1400" u="none" cap="none" strike="noStrike">
                <a:solidFill>
                  <a:srgbClr val="000000"/>
                </a:solidFill>
                <a:latin typeface="Arial"/>
                <a:ea typeface="Arial"/>
                <a:cs typeface="Arial"/>
                <a:sym typeface="Arial"/>
              </a:rPr>
              <a:t>f</a:t>
            </a:r>
            <a:r>
              <a:rPr b="0" i="0" lang="sv-SE" sz="1400" u="none" cap="none" strike="noStrike">
                <a:solidFill>
                  <a:srgbClr val="000000"/>
                </a:solidFill>
                <a:latin typeface="Arial"/>
                <a:ea typeface="Arial"/>
                <a:cs typeface="Arial"/>
                <a:sym typeface="Arial"/>
              </a:rPr>
              <a:t>):</a:t>
            </a:r>
            <a:r>
              <a:rPr b="1" i="0" lang="sv-SE" sz="1400" u="none" cap="none" strike="noStrike">
                <a:solidFill>
                  <a:srgbClr val="000000"/>
                </a:solidFill>
                <a:latin typeface="Arial"/>
                <a:ea typeface="Arial"/>
                <a:cs typeface="Arial"/>
                <a:sym typeface="Arial"/>
              </a:rPr>
              <a:t> </a:t>
            </a:r>
            <a:r>
              <a:rPr b="0" i="0" lang="sv-SE" sz="1400" u="none" cap="none" strike="noStrike">
                <a:solidFill>
                  <a:srgbClr val="000000"/>
                </a:solidFill>
                <a:latin typeface="Arial"/>
                <a:ea typeface="Arial"/>
                <a:cs typeface="Arial"/>
                <a:sym typeface="Arial"/>
              </a:rPr>
              <a:t>IPCC Default=0.5)</a:t>
            </a:r>
            <a:endParaRPr/>
          </a:p>
          <a:p>
            <a:pPr indent="-174625" lvl="0" marL="179388" marR="0" rtl="0" algn="l">
              <a:lnSpc>
                <a:spcPct val="100000"/>
              </a:lnSpc>
              <a:spcBef>
                <a:spcPts val="0"/>
              </a:spcBef>
              <a:spcAft>
                <a:spcPts val="0"/>
              </a:spcAft>
              <a:buClr>
                <a:srgbClr val="000000"/>
              </a:buClr>
              <a:buSzPts val="1400"/>
              <a:buFont typeface="Arial"/>
              <a:buChar char="•"/>
            </a:pPr>
            <a:r>
              <a:rPr b="1" i="0" lang="sv-SE" sz="1400" u="none" cap="none" strike="noStrike">
                <a:solidFill>
                  <a:srgbClr val="000000"/>
                </a:solidFill>
                <a:latin typeface="Arial"/>
                <a:ea typeface="Arial"/>
                <a:cs typeface="Arial"/>
                <a:sym typeface="Arial"/>
              </a:rPr>
              <a:t> </a:t>
            </a:r>
            <a:r>
              <a:rPr b="0" i="0" lang="sv-SE" sz="1400" u="none" cap="none" strike="noStrike">
                <a:solidFill>
                  <a:srgbClr val="000000"/>
                </a:solidFill>
                <a:latin typeface="Arial"/>
                <a:ea typeface="Arial"/>
                <a:cs typeface="Arial"/>
                <a:sym typeface="Arial"/>
              </a:rPr>
              <a:t>Apply decay constant (k) climate &amp; waste-type specific</a:t>
            </a:r>
            <a:endParaRPr/>
          </a:p>
          <a:p>
            <a:pPr indent="-174625" lvl="0" marL="179388"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 Apply methane correction factor for MCF management conditions (IPCC Default=0.5)</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3dc4a7640b2_0_28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400" name="Google Shape;400;g3dc4a7640b2_0_289"/>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Key Considerations in the Solid Waste Sector</a:t>
            </a:r>
            <a:endParaRPr sz="2800">
              <a:solidFill>
                <a:srgbClr val="FF0000"/>
              </a:solidFill>
            </a:endParaRPr>
          </a:p>
        </p:txBody>
      </p:sp>
      <p:sp>
        <p:nvSpPr>
          <p:cNvPr id="401" name="Google Shape;401;g3dc4a7640b2_0_289"/>
          <p:cNvSpPr/>
          <p:nvPr/>
        </p:nvSpPr>
        <p:spPr>
          <a:xfrm>
            <a:off x="540000" y="1060074"/>
            <a:ext cx="475200" cy="4752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600" u="none" cap="none" strike="noStrike">
                <a:solidFill>
                  <a:schemeClr val="lt1"/>
                </a:solidFill>
                <a:latin typeface="Arial"/>
                <a:ea typeface="Arial"/>
                <a:cs typeface="Arial"/>
                <a:sym typeface="Arial"/>
              </a:rPr>
              <a:t>1</a:t>
            </a:r>
            <a:endParaRPr b="0" i="0" sz="1600" u="none" cap="none" strike="noStrike">
              <a:solidFill>
                <a:srgbClr val="000000"/>
              </a:solidFill>
              <a:latin typeface="Arial"/>
              <a:ea typeface="Arial"/>
              <a:cs typeface="Arial"/>
              <a:sym typeface="Arial"/>
            </a:endParaRPr>
          </a:p>
        </p:txBody>
      </p:sp>
      <p:sp>
        <p:nvSpPr>
          <p:cNvPr id="402" name="Google Shape;402;g3dc4a7640b2_0_289"/>
          <p:cNvSpPr txBox="1"/>
          <p:nvPr/>
        </p:nvSpPr>
        <p:spPr>
          <a:xfrm>
            <a:off x="1049699" y="1112284"/>
            <a:ext cx="9697200" cy="384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900" u="none" cap="none" strike="noStrike">
                <a:solidFill>
                  <a:srgbClr val="000000"/>
                </a:solidFill>
                <a:latin typeface="Arial"/>
                <a:ea typeface="Arial"/>
                <a:cs typeface="Arial"/>
                <a:sym typeface="Arial"/>
              </a:rPr>
              <a:t>Solid Waste is Activity Driven rather than Demand Driven</a:t>
            </a:r>
            <a:endParaRPr b="0" i="0" sz="1500" u="none" cap="none" strike="noStrike">
              <a:solidFill>
                <a:srgbClr val="000000"/>
              </a:solidFill>
              <a:latin typeface="Arial"/>
              <a:ea typeface="Arial"/>
              <a:cs typeface="Arial"/>
              <a:sym typeface="Arial"/>
            </a:endParaRPr>
          </a:p>
        </p:txBody>
      </p:sp>
      <p:sp>
        <p:nvSpPr>
          <p:cNvPr id="403" name="Google Shape;403;g3dc4a7640b2_0_289"/>
          <p:cNvSpPr txBox="1"/>
          <p:nvPr/>
        </p:nvSpPr>
        <p:spPr>
          <a:xfrm>
            <a:off x="1049699" y="1533307"/>
            <a:ext cx="100926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In most CLEWs++ sectors, system behaviour is </a:t>
            </a:r>
            <a:r>
              <a:rPr b="0" i="1" lang="sv-SE" sz="1600" u="none" cap="none" strike="noStrike">
                <a:solidFill>
                  <a:srgbClr val="000000"/>
                </a:solidFill>
                <a:latin typeface="Arial"/>
                <a:ea typeface="Arial"/>
                <a:cs typeface="Arial"/>
                <a:sym typeface="Arial"/>
              </a:rPr>
              <a:t>demand-driven</a:t>
            </a:r>
            <a:r>
              <a:rPr b="0" i="0" lang="sv-SE" sz="1600" u="none" cap="none" strike="noStrike">
                <a:solidFill>
                  <a:srgbClr val="000000"/>
                </a:solidFill>
                <a:latin typeface="Arial"/>
                <a:ea typeface="Arial"/>
                <a:cs typeface="Arial"/>
                <a:sym typeface="Arial"/>
              </a:rPr>
              <a:t>. For example, the modeller will input the demand for household heating, and the model determines which technologies operate to meet it, along with the associated costs and emissions.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sv-SE" sz="1600" u="none" cap="none" strike="noStrike">
                <a:solidFill>
                  <a:srgbClr val="000000"/>
                </a:solidFill>
                <a:latin typeface="Arial"/>
                <a:ea typeface="Arial"/>
                <a:cs typeface="Arial"/>
                <a:sym typeface="Arial"/>
              </a:rPr>
              <a:t>The waste sector operates differently.</a:t>
            </a:r>
            <a:r>
              <a:rPr b="0" i="0" lang="sv-SE" sz="1600" u="none" cap="none" strike="noStrike">
                <a:solidFill>
                  <a:srgbClr val="000000"/>
                </a:solidFill>
                <a:latin typeface="Arial"/>
                <a:ea typeface="Arial"/>
                <a:cs typeface="Arial"/>
                <a:sym typeface="Arial"/>
              </a:rPr>
              <a:t> Solid waste generation is not a choice made by the system and cannot be simply optimised away between alternative technologies. It is </a:t>
            </a:r>
            <a:r>
              <a:rPr b="0" i="1" lang="sv-SE" sz="1600" u="none" cap="none" strike="noStrike">
                <a:solidFill>
                  <a:srgbClr val="000000"/>
                </a:solidFill>
                <a:latin typeface="Arial"/>
                <a:ea typeface="Arial"/>
                <a:cs typeface="Arial"/>
                <a:sym typeface="Arial"/>
              </a:rPr>
              <a:t>imposed</a:t>
            </a:r>
            <a:r>
              <a:rPr b="0" i="0" lang="sv-SE" sz="1600" u="none" cap="none" strike="noStrike">
                <a:solidFill>
                  <a:srgbClr val="000000"/>
                </a:solidFill>
                <a:latin typeface="Arial"/>
                <a:ea typeface="Arial"/>
                <a:cs typeface="Arial"/>
                <a:sym typeface="Arial"/>
              </a:rPr>
              <a:t> on the model rather than solved for. Therefore, total </a:t>
            </a:r>
            <a:r>
              <a:rPr b="1" i="0" lang="sv-SE" sz="1600" u="none" cap="none" strike="noStrike">
                <a:solidFill>
                  <a:srgbClr val="000000"/>
                </a:solidFill>
                <a:latin typeface="Arial"/>
                <a:ea typeface="Arial"/>
                <a:cs typeface="Arial"/>
                <a:sym typeface="Arial"/>
              </a:rPr>
              <a:t>solid waste generation is represented as an activity</a:t>
            </a:r>
            <a:r>
              <a:rPr b="0" i="0" lang="sv-SE" sz="1600" u="none" cap="none" strike="noStrike">
                <a:solidFill>
                  <a:srgbClr val="000000"/>
                </a:solidFill>
                <a:latin typeface="Arial"/>
                <a:ea typeface="Arial"/>
                <a:cs typeface="Arial"/>
                <a:sym typeface="Arial"/>
              </a:rPr>
              <a:t> that must occur. </a:t>
            </a:r>
            <a:endParaRPr b="0" i="0" sz="1300" u="none" cap="none" strike="noStrike">
              <a:solidFill>
                <a:srgbClr val="000000"/>
              </a:solidFill>
              <a:latin typeface="Arial"/>
              <a:ea typeface="Arial"/>
              <a:cs typeface="Arial"/>
              <a:sym typeface="Arial"/>
            </a:endParaRPr>
          </a:p>
        </p:txBody>
      </p:sp>
      <p:sp>
        <p:nvSpPr>
          <p:cNvPr id="404" name="Google Shape;404;g3dc4a7640b2_0_289"/>
          <p:cNvSpPr/>
          <p:nvPr/>
        </p:nvSpPr>
        <p:spPr>
          <a:xfrm>
            <a:off x="576000" y="3559578"/>
            <a:ext cx="475200" cy="4752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600" u="none" cap="none" strike="noStrike">
                <a:solidFill>
                  <a:schemeClr val="lt1"/>
                </a:solidFill>
                <a:latin typeface="Arial"/>
                <a:ea typeface="Arial"/>
                <a:cs typeface="Arial"/>
                <a:sym typeface="Arial"/>
              </a:rPr>
              <a:t>2</a:t>
            </a:r>
            <a:endParaRPr b="0" i="0" sz="1600" u="none" cap="none" strike="noStrike">
              <a:solidFill>
                <a:srgbClr val="000000"/>
              </a:solidFill>
              <a:latin typeface="Arial"/>
              <a:ea typeface="Arial"/>
              <a:cs typeface="Arial"/>
              <a:sym typeface="Arial"/>
            </a:endParaRPr>
          </a:p>
        </p:txBody>
      </p:sp>
      <p:sp>
        <p:nvSpPr>
          <p:cNvPr id="405" name="Google Shape;405;g3dc4a7640b2_0_289"/>
          <p:cNvSpPr txBox="1"/>
          <p:nvPr/>
        </p:nvSpPr>
        <p:spPr>
          <a:xfrm>
            <a:off x="1049699" y="3572518"/>
            <a:ext cx="9697200" cy="384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900" u="none" cap="none" strike="noStrike">
                <a:solidFill>
                  <a:srgbClr val="000000"/>
                </a:solidFill>
                <a:latin typeface="Arial"/>
                <a:ea typeface="Arial"/>
                <a:cs typeface="Arial"/>
                <a:sym typeface="Arial"/>
              </a:rPr>
              <a:t>Technology Characteristics and Regional Context</a:t>
            </a:r>
            <a:endParaRPr b="0" i="0" sz="1500" u="none" cap="none" strike="noStrike">
              <a:solidFill>
                <a:srgbClr val="000000"/>
              </a:solidFill>
              <a:latin typeface="Arial"/>
              <a:ea typeface="Arial"/>
              <a:cs typeface="Arial"/>
              <a:sym typeface="Arial"/>
            </a:endParaRPr>
          </a:p>
        </p:txBody>
      </p:sp>
      <p:sp>
        <p:nvSpPr>
          <p:cNvPr id="406" name="Google Shape;406;g3dc4a7640b2_0_289"/>
          <p:cNvSpPr txBox="1"/>
          <p:nvPr/>
        </p:nvSpPr>
        <p:spPr>
          <a:xfrm>
            <a:off x="1049699" y="4034778"/>
            <a:ext cx="103056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While efficiencies and emissions factors for solid waste technologies tend to vary less across countries than other sectors, income level often matters. </a:t>
            </a:r>
            <a:r>
              <a:rPr b="1" i="0" lang="sv-SE" sz="1600" u="none" cap="none" strike="noStrike">
                <a:solidFill>
                  <a:srgbClr val="000000"/>
                </a:solidFill>
                <a:latin typeface="Arial"/>
                <a:ea typeface="Arial"/>
                <a:cs typeface="Arial"/>
                <a:sym typeface="Arial"/>
              </a:rPr>
              <a:t>Whether the region is low-, middle-, or high-income informs assumptions</a:t>
            </a:r>
            <a:r>
              <a:rPr b="0" i="0" lang="sv-SE" sz="1600" u="none" cap="none" strike="noStrike">
                <a:solidFill>
                  <a:srgbClr val="000000"/>
                </a:solidFill>
                <a:latin typeface="Arial"/>
                <a:ea typeface="Arial"/>
                <a:cs typeface="Arial"/>
                <a:sym typeface="Arial"/>
              </a:rPr>
              <a:t> about typical technology performance and environmental impact.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Solid waste generates multiple types of emissions, including </a:t>
            </a:r>
            <a:r>
              <a:rPr b="1" i="0" lang="sv-SE" sz="1600" u="none" cap="none" strike="noStrike">
                <a:solidFill>
                  <a:srgbClr val="000000"/>
                </a:solidFill>
                <a:latin typeface="Arial"/>
                <a:ea typeface="Arial"/>
                <a:cs typeface="Arial"/>
                <a:sym typeface="Arial"/>
              </a:rPr>
              <a:t>methane from landfills</a:t>
            </a:r>
            <a:r>
              <a:rPr b="0" i="0" lang="sv-SE" sz="1600" u="none" cap="none" strike="noStrike">
                <a:solidFill>
                  <a:srgbClr val="000000"/>
                </a:solidFill>
                <a:latin typeface="Arial"/>
                <a:ea typeface="Arial"/>
                <a:cs typeface="Arial"/>
                <a:sym typeface="Arial"/>
              </a:rPr>
              <a:t>, </a:t>
            </a:r>
            <a:r>
              <a:rPr b="1" i="0" lang="sv-SE" sz="1600" u="none" cap="none" strike="noStrike">
                <a:solidFill>
                  <a:srgbClr val="000000"/>
                </a:solidFill>
                <a:latin typeface="Arial"/>
                <a:ea typeface="Arial"/>
                <a:cs typeface="Arial"/>
                <a:sym typeface="Arial"/>
              </a:rPr>
              <a:t>carbon dioxide from incineration </a:t>
            </a:r>
            <a:r>
              <a:rPr b="0" i="0" lang="sv-SE" sz="1600" u="none" cap="none" strike="noStrike">
                <a:solidFill>
                  <a:srgbClr val="000000"/>
                </a:solidFill>
                <a:latin typeface="Arial"/>
                <a:ea typeface="Arial"/>
                <a:cs typeface="Arial"/>
                <a:sym typeface="Arial"/>
              </a:rPr>
              <a:t>and </a:t>
            </a:r>
            <a:r>
              <a:rPr b="1" i="0" lang="sv-SE" sz="1600" u="none" cap="none" strike="noStrike">
                <a:solidFill>
                  <a:srgbClr val="000000"/>
                </a:solidFill>
                <a:latin typeface="Arial"/>
                <a:ea typeface="Arial"/>
                <a:cs typeface="Arial"/>
                <a:sym typeface="Arial"/>
              </a:rPr>
              <a:t>open burning</a:t>
            </a:r>
            <a:r>
              <a:rPr b="0" i="0" lang="sv-SE" sz="1600" u="none" cap="none" strike="noStrike">
                <a:solidFill>
                  <a:srgbClr val="000000"/>
                </a:solidFill>
                <a:latin typeface="Arial"/>
                <a:ea typeface="Arial"/>
                <a:cs typeface="Arial"/>
                <a:sym typeface="Arial"/>
              </a:rPr>
              <a:t>, and </a:t>
            </a:r>
            <a:r>
              <a:rPr b="1" i="0" lang="sv-SE" sz="1600" u="none" cap="none" strike="noStrike">
                <a:solidFill>
                  <a:srgbClr val="000000"/>
                </a:solidFill>
                <a:latin typeface="Arial"/>
                <a:ea typeface="Arial"/>
                <a:cs typeface="Arial"/>
                <a:sym typeface="Arial"/>
              </a:rPr>
              <a:t>local air pollutants</a:t>
            </a:r>
            <a:r>
              <a:rPr b="0" i="0" lang="sv-SE" sz="1600" u="none" cap="none" strike="noStrike">
                <a:solidFill>
                  <a:srgbClr val="000000"/>
                </a:solidFill>
                <a:latin typeface="Arial"/>
                <a:ea typeface="Arial"/>
                <a:cs typeface="Arial"/>
                <a:sym typeface="Arial"/>
              </a:rPr>
              <a:t>. Emissions can be estimated using </a:t>
            </a:r>
            <a:r>
              <a:rPr b="1" i="0" lang="sv-SE" sz="1600" u="none" cap="none" strike="noStrike">
                <a:solidFill>
                  <a:srgbClr val="000000"/>
                </a:solidFill>
                <a:latin typeface="Arial"/>
                <a:ea typeface="Arial"/>
                <a:cs typeface="Arial"/>
                <a:sym typeface="Arial"/>
              </a:rPr>
              <a:t>top-down</a:t>
            </a:r>
            <a:r>
              <a:rPr b="0" i="0" lang="sv-SE" sz="1600" u="none" cap="none" strike="noStrike">
                <a:solidFill>
                  <a:srgbClr val="000000"/>
                </a:solidFill>
                <a:latin typeface="Arial"/>
                <a:ea typeface="Arial"/>
                <a:cs typeface="Arial"/>
                <a:sym typeface="Arial"/>
              </a:rPr>
              <a:t> approaches (for example, default emissions factors per tonne of waste treated) or </a:t>
            </a:r>
            <a:r>
              <a:rPr b="1" i="0" lang="sv-SE" sz="1600" u="none" cap="none" strike="noStrike">
                <a:solidFill>
                  <a:srgbClr val="000000"/>
                </a:solidFill>
                <a:latin typeface="Arial"/>
                <a:ea typeface="Arial"/>
                <a:cs typeface="Arial"/>
                <a:sym typeface="Arial"/>
              </a:rPr>
              <a:t>bottom-up</a:t>
            </a:r>
            <a:r>
              <a:rPr b="0" i="0" lang="sv-SE" sz="1600" u="none" cap="none" strike="noStrike">
                <a:solidFill>
                  <a:srgbClr val="000000"/>
                </a:solidFill>
                <a:latin typeface="Arial"/>
                <a:ea typeface="Arial"/>
                <a:cs typeface="Arial"/>
                <a:sym typeface="Arial"/>
              </a:rPr>
              <a:t> approaches (linking emissions to process characteristics such as methane generation, capture, and oxidation). The appropriate method depends on data availability and model detail.</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3dc4a7640b2_0_301"/>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413" name="Google Shape;413;g3dc4a7640b2_0_301"/>
          <p:cNvSpPr txBox="1"/>
          <p:nvPr>
            <p:ph type="title"/>
          </p:nvPr>
        </p:nvSpPr>
        <p:spPr>
          <a:xfrm>
            <a:off x="468000" y="286758"/>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Key Considerations in the Solid Waste Sector (Continued)</a:t>
            </a:r>
            <a:endParaRPr sz="2800">
              <a:solidFill>
                <a:srgbClr val="FF0000"/>
              </a:solidFill>
            </a:endParaRPr>
          </a:p>
        </p:txBody>
      </p:sp>
      <p:sp>
        <p:nvSpPr>
          <p:cNvPr id="414" name="Google Shape;414;g3dc4a7640b2_0_301"/>
          <p:cNvSpPr/>
          <p:nvPr/>
        </p:nvSpPr>
        <p:spPr>
          <a:xfrm>
            <a:off x="540000" y="1062000"/>
            <a:ext cx="475200" cy="4752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600" u="none" cap="none" strike="noStrike">
                <a:solidFill>
                  <a:schemeClr val="lt1"/>
                </a:solidFill>
                <a:latin typeface="Arial"/>
                <a:ea typeface="Arial"/>
                <a:cs typeface="Arial"/>
                <a:sym typeface="Arial"/>
              </a:rPr>
              <a:t>3</a:t>
            </a:r>
            <a:endParaRPr b="0" i="0" sz="1600" u="none" cap="none" strike="noStrike">
              <a:solidFill>
                <a:srgbClr val="000000"/>
              </a:solidFill>
              <a:latin typeface="Arial"/>
              <a:ea typeface="Arial"/>
              <a:cs typeface="Arial"/>
              <a:sym typeface="Arial"/>
            </a:endParaRPr>
          </a:p>
        </p:txBody>
      </p:sp>
      <p:sp>
        <p:nvSpPr>
          <p:cNvPr id="415" name="Google Shape;415;g3dc4a7640b2_0_301"/>
          <p:cNvSpPr/>
          <p:nvPr/>
        </p:nvSpPr>
        <p:spPr>
          <a:xfrm>
            <a:off x="481536" y="4042510"/>
            <a:ext cx="475200" cy="4752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600" u="none" cap="none" strike="noStrike">
                <a:solidFill>
                  <a:schemeClr val="lt1"/>
                </a:solidFill>
                <a:latin typeface="Arial"/>
                <a:ea typeface="Arial"/>
                <a:cs typeface="Arial"/>
                <a:sym typeface="Arial"/>
              </a:rPr>
              <a:t>4</a:t>
            </a:r>
            <a:endParaRPr b="0" i="0" sz="1600" u="none" cap="none" strike="noStrike">
              <a:solidFill>
                <a:srgbClr val="000000"/>
              </a:solidFill>
              <a:latin typeface="Arial"/>
              <a:ea typeface="Arial"/>
              <a:cs typeface="Arial"/>
              <a:sym typeface="Arial"/>
            </a:endParaRPr>
          </a:p>
        </p:txBody>
      </p:sp>
      <p:sp>
        <p:nvSpPr>
          <p:cNvPr id="416" name="Google Shape;416;g3dc4a7640b2_0_301"/>
          <p:cNvSpPr txBox="1"/>
          <p:nvPr/>
        </p:nvSpPr>
        <p:spPr>
          <a:xfrm>
            <a:off x="1128336" y="4042510"/>
            <a:ext cx="9697200" cy="384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900" u="none" cap="none" strike="noStrike">
                <a:solidFill>
                  <a:srgbClr val="000000"/>
                </a:solidFill>
                <a:latin typeface="Arial"/>
                <a:ea typeface="Arial"/>
                <a:cs typeface="Arial"/>
                <a:sym typeface="Arial"/>
              </a:rPr>
              <a:t>Generation, Collection, and Disposal Data is Key</a:t>
            </a:r>
            <a:endParaRPr b="0" i="0" sz="1500" u="none" cap="none" strike="noStrike">
              <a:solidFill>
                <a:srgbClr val="000000"/>
              </a:solidFill>
              <a:latin typeface="Arial"/>
              <a:ea typeface="Arial"/>
              <a:cs typeface="Arial"/>
              <a:sym typeface="Arial"/>
            </a:endParaRPr>
          </a:p>
        </p:txBody>
      </p:sp>
      <p:sp>
        <p:nvSpPr>
          <p:cNvPr id="417" name="Google Shape;417;g3dc4a7640b2_0_301"/>
          <p:cNvSpPr txBox="1"/>
          <p:nvPr/>
        </p:nvSpPr>
        <p:spPr>
          <a:xfrm>
            <a:off x="1128336" y="4565214"/>
            <a:ext cx="10106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The starting point is to know the </a:t>
            </a:r>
            <a:r>
              <a:rPr b="1" i="0" lang="sv-SE" sz="1600" u="none" cap="none" strike="noStrike">
                <a:solidFill>
                  <a:srgbClr val="000000"/>
                </a:solidFill>
                <a:latin typeface="Arial"/>
                <a:ea typeface="Arial"/>
                <a:cs typeface="Arial"/>
                <a:sym typeface="Arial"/>
              </a:rPr>
              <a:t>total solid waste generated</a:t>
            </a:r>
            <a:r>
              <a:rPr b="0" i="0" lang="sv-SE" sz="1600" u="none" cap="none" strike="noStrike">
                <a:solidFill>
                  <a:srgbClr val="000000"/>
                </a:solidFill>
                <a:latin typeface="Arial"/>
                <a:ea typeface="Arial"/>
                <a:cs typeface="Arial"/>
                <a:sym typeface="Arial"/>
              </a:rPr>
              <a:t> in the region.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Then, evidence on the </a:t>
            </a:r>
            <a:r>
              <a:rPr b="1" i="0" lang="sv-SE" sz="1600" u="none" cap="none" strike="noStrike">
                <a:solidFill>
                  <a:srgbClr val="000000"/>
                </a:solidFill>
                <a:latin typeface="Arial"/>
                <a:ea typeface="Arial"/>
                <a:cs typeface="Arial"/>
                <a:sym typeface="Arial"/>
              </a:rPr>
              <a:t>share of waste that is collected versus left uncontrolled</a:t>
            </a:r>
            <a:r>
              <a:rPr b="0" i="0" lang="sv-SE" sz="1600" u="none" cap="none" strike="noStrike">
                <a:solidFill>
                  <a:srgbClr val="000000"/>
                </a:solidFill>
                <a:latin typeface="Arial"/>
                <a:ea typeface="Arial"/>
                <a:cs typeface="Arial"/>
                <a:sym typeface="Arial"/>
              </a:rPr>
              <a:t> strongly affects the environmental and cost outcomes. Knowing how collected waste is treated helps to define realistic flows in the model. </a:t>
            </a:r>
            <a:endParaRPr b="0" i="0" sz="1300" u="none" cap="none" strike="noStrike">
              <a:solidFill>
                <a:srgbClr val="000000"/>
              </a:solidFill>
              <a:latin typeface="Arial"/>
              <a:ea typeface="Arial"/>
              <a:cs typeface="Arial"/>
              <a:sym typeface="Arial"/>
            </a:endParaRPr>
          </a:p>
        </p:txBody>
      </p:sp>
      <p:sp>
        <p:nvSpPr>
          <p:cNvPr id="418" name="Google Shape;418;g3dc4a7640b2_0_301"/>
          <p:cNvSpPr txBox="1"/>
          <p:nvPr/>
        </p:nvSpPr>
        <p:spPr>
          <a:xfrm>
            <a:off x="1128336" y="1062000"/>
            <a:ext cx="9697200" cy="384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900" u="none" cap="none" strike="noStrike">
                <a:solidFill>
                  <a:srgbClr val="000000"/>
                </a:solidFill>
                <a:latin typeface="Arial"/>
                <a:ea typeface="Arial"/>
                <a:cs typeface="Arial"/>
                <a:sym typeface="Arial"/>
              </a:rPr>
              <a:t>Net-Zero Considerations</a:t>
            </a:r>
            <a:endParaRPr b="0" i="0" sz="1500" u="none" cap="none" strike="noStrike">
              <a:solidFill>
                <a:srgbClr val="000000"/>
              </a:solidFill>
              <a:latin typeface="Arial"/>
              <a:ea typeface="Arial"/>
              <a:cs typeface="Arial"/>
              <a:sym typeface="Arial"/>
            </a:endParaRPr>
          </a:p>
        </p:txBody>
      </p:sp>
      <p:sp>
        <p:nvSpPr>
          <p:cNvPr id="419" name="Google Shape;419;g3dc4a7640b2_0_301"/>
          <p:cNvSpPr txBox="1"/>
          <p:nvPr/>
        </p:nvSpPr>
        <p:spPr>
          <a:xfrm>
            <a:off x="1117836" y="1416650"/>
            <a:ext cx="10106400" cy="197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chemeClr val="dk1"/>
              </a:buClr>
              <a:buSzPts val="1100"/>
              <a:buFont typeface="Arial"/>
              <a:buNone/>
            </a:pPr>
            <a:r>
              <a:rPr b="0" i="0" lang="sv-SE" sz="1600" u="none" cap="none" strike="noStrike">
                <a:solidFill>
                  <a:srgbClr val="000000"/>
                </a:solidFill>
                <a:latin typeface="Arial"/>
                <a:ea typeface="Arial"/>
                <a:cs typeface="Arial"/>
                <a:sym typeface="Arial"/>
              </a:rPr>
              <a:t>Even under ambitious decarbonisation scenarios, achieving net zero emissions exclusively within the solid waste sector is not realistic. </a:t>
            </a:r>
            <a:r>
              <a:rPr b="1" i="0" lang="sv-SE" sz="1600" u="none" cap="none" strike="noStrike">
                <a:solidFill>
                  <a:srgbClr val="000000"/>
                </a:solidFill>
                <a:latin typeface="Arial"/>
                <a:ea typeface="Arial"/>
                <a:cs typeface="Arial"/>
                <a:sym typeface="Arial"/>
              </a:rPr>
              <a:t>Some emissions are unavoidable</a:t>
            </a:r>
            <a:r>
              <a:rPr b="0" i="0" lang="sv-SE" sz="1600" u="none" cap="none" strike="noStrike">
                <a:solidFill>
                  <a:srgbClr val="000000"/>
                </a:solidFill>
                <a:latin typeface="Arial"/>
                <a:ea typeface="Arial"/>
                <a:cs typeface="Arial"/>
                <a:sym typeface="Arial"/>
              </a:rPr>
              <a:t> because waste continues to be generated and treated, and biological processes such as decomposition inherently produce methane.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1200"/>
              </a:spcAft>
              <a:buClr>
                <a:schemeClr val="dk1"/>
              </a:buClr>
              <a:buSzPts val="1100"/>
              <a:buFont typeface="Arial"/>
              <a:buNone/>
            </a:pPr>
            <a:r>
              <a:rPr b="0" i="0" lang="sv-SE" sz="1600" u="none" cap="none" strike="noStrike">
                <a:solidFill>
                  <a:srgbClr val="000000"/>
                </a:solidFill>
                <a:latin typeface="Arial"/>
                <a:ea typeface="Arial"/>
                <a:cs typeface="Arial"/>
                <a:sym typeface="Arial"/>
              </a:rPr>
              <a:t>In CLEWs++, mitigation therefore focuses on reducing emissions intensity through improved collection, diversion to recycling or composting, and methane capture, rather than eliminating emissions entirely. </a:t>
            </a:r>
            <a:r>
              <a:rPr b="1" i="0" lang="sv-SE" sz="1600" u="none" cap="none" strike="noStrike">
                <a:solidFill>
                  <a:srgbClr val="000000"/>
                </a:solidFill>
                <a:latin typeface="Arial"/>
                <a:ea typeface="Arial"/>
                <a:cs typeface="Arial"/>
                <a:sym typeface="Arial"/>
              </a:rPr>
              <a:t>Residual emissions are typically balanced by mitigation in other sectors</a:t>
            </a:r>
            <a:r>
              <a:rPr b="0" i="0" lang="sv-SE" sz="1600" u="none" cap="none" strike="noStrike">
                <a:solidFill>
                  <a:srgbClr val="000000"/>
                </a:solidFill>
                <a:latin typeface="Arial"/>
                <a:ea typeface="Arial"/>
                <a:cs typeface="Arial"/>
                <a:sym typeface="Arial"/>
              </a:rPr>
              <a:t> or through system-wide carbon constraints.</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3dc4a7640b2_0_313"/>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26" name="Google Shape;426;g3dc4a7640b2_0_313"/>
          <p:cNvSpPr txBox="1"/>
          <p:nvPr>
            <p:ph type="title"/>
          </p:nvPr>
        </p:nvSpPr>
        <p:spPr>
          <a:xfrm>
            <a:off x="468000" y="288000"/>
            <a:ext cx="110793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How to Calibrate the Solid Waste Sector</a:t>
            </a:r>
            <a:endParaRPr sz="2800">
              <a:solidFill>
                <a:srgbClr val="FF0000"/>
              </a:solidFill>
            </a:endParaRPr>
          </a:p>
        </p:txBody>
      </p:sp>
      <p:sp>
        <p:nvSpPr>
          <p:cNvPr id="427" name="Google Shape;427;g3dc4a7640b2_0_313"/>
          <p:cNvSpPr txBox="1"/>
          <p:nvPr/>
        </p:nvSpPr>
        <p:spPr>
          <a:xfrm>
            <a:off x="974095" y="1071288"/>
            <a:ext cx="10515600" cy="5418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800" u="none" cap="none" strike="noStrike">
                <a:solidFill>
                  <a:srgbClr val="000000"/>
                </a:solidFill>
                <a:latin typeface="Arial"/>
                <a:ea typeface="Arial"/>
                <a:cs typeface="Arial"/>
                <a:sym typeface="Arial"/>
              </a:rPr>
              <a:t>The total amount of solid waste generated is imposed on the model using the </a:t>
            </a:r>
            <a:r>
              <a:rPr b="1" i="1" lang="sv-SE" sz="1800" u="none" cap="none" strike="noStrike">
                <a:solidFill>
                  <a:srgbClr val="000000"/>
                </a:solidFill>
                <a:latin typeface="Arial"/>
                <a:ea typeface="Arial"/>
                <a:cs typeface="Arial"/>
                <a:sym typeface="Arial"/>
              </a:rPr>
              <a:t>lower and upper annual activity limit parameters </a:t>
            </a:r>
            <a:r>
              <a:rPr b="0" i="0" lang="sv-SE" sz="1800" u="none" cap="none" strike="noStrike">
                <a:solidFill>
                  <a:srgbClr val="000000"/>
                </a:solidFill>
                <a:latin typeface="Arial"/>
                <a:ea typeface="Arial"/>
                <a:cs typeface="Arial"/>
                <a:sym typeface="Arial"/>
              </a:rPr>
              <a:t>on the waste generation technology. These limits are typically based on historical national waste data and projected forwards using appropriate drivers such as population growth or income trends.</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User defined constraints (UDCs) </a:t>
            </a:r>
            <a:r>
              <a:rPr b="0" i="0" lang="sv-SE" sz="1700" u="none" cap="none" strike="noStrike">
                <a:solidFill>
                  <a:srgbClr val="000000"/>
                </a:solidFill>
                <a:latin typeface="Arial"/>
                <a:ea typeface="Arial"/>
                <a:cs typeface="Arial"/>
                <a:sym typeface="Arial"/>
              </a:rPr>
              <a:t>are required to ensure solid waste is collected and treated in a logical manner. Without any constraints, the model optimisation would send all waste to the cheapest and most efficient disposal option, which rarely is an accurate reflection of a real-world waste management system.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As a reminder, UDCs can be created as either equalities or inequalities, and consist of a constant and a set of multipliers for different variables. UDCs follow this equation, where t represents the technology: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28" name="Google Shape;428;g3dc4a7640b2_0_313"/>
          <p:cNvSpPr/>
          <p:nvPr/>
        </p:nvSpPr>
        <p:spPr>
          <a:xfrm>
            <a:off x="540000" y="1062000"/>
            <a:ext cx="378600" cy="3786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429" name="Google Shape;429;g3dc4a7640b2_0_313"/>
          <p:cNvSpPr txBox="1"/>
          <p:nvPr/>
        </p:nvSpPr>
        <p:spPr>
          <a:xfrm>
            <a:off x="974095" y="1081785"/>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000000"/>
                </a:solidFill>
                <a:latin typeface="Arial"/>
                <a:ea typeface="Arial"/>
                <a:cs typeface="Arial"/>
                <a:sym typeface="Arial"/>
              </a:rPr>
              <a:t>Force Total Solid Waste Generation</a:t>
            </a:r>
            <a:endParaRPr b="0" i="0" sz="2000" u="none" cap="none" strike="noStrike">
              <a:solidFill>
                <a:srgbClr val="000000"/>
              </a:solidFill>
              <a:latin typeface="Arial"/>
              <a:ea typeface="Arial"/>
              <a:cs typeface="Arial"/>
              <a:sym typeface="Arial"/>
            </a:endParaRPr>
          </a:p>
        </p:txBody>
      </p:sp>
      <p:sp>
        <p:nvSpPr>
          <p:cNvPr id="430" name="Google Shape;430;g3dc4a7640b2_0_313"/>
          <p:cNvSpPr/>
          <p:nvPr/>
        </p:nvSpPr>
        <p:spPr>
          <a:xfrm>
            <a:off x="540000" y="2975630"/>
            <a:ext cx="378600" cy="3786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431" name="Google Shape;431;g3dc4a7640b2_0_313"/>
          <p:cNvSpPr txBox="1"/>
          <p:nvPr/>
        </p:nvSpPr>
        <p:spPr>
          <a:xfrm>
            <a:off x="974095" y="2954232"/>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000000"/>
                </a:solidFill>
                <a:latin typeface="Arial"/>
                <a:ea typeface="Arial"/>
                <a:cs typeface="Arial"/>
                <a:sym typeface="Arial"/>
              </a:rPr>
              <a:t>Force Collection and Treatment Pathways</a:t>
            </a:r>
            <a:endParaRPr b="0" i="0" sz="2000" u="none" cap="none" strike="noStrike">
              <a:solidFill>
                <a:srgbClr val="000000"/>
              </a:solidFill>
              <a:latin typeface="Arial"/>
              <a:ea typeface="Arial"/>
              <a:cs typeface="Arial"/>
              <a:sym typeface="Arial"/>
            </a:endParaRPr>
          </a:p>
        </p:txBody>
      </p:sp>
      <p:sp>
        <p:nvSpPr>
          <p:cNvPr id="432" name="Google Shape;432;g3dc4a7640b2_0_31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rgbClr val="FFFFFF"/>
                </a:solidFill>
                <a:latin typeface="Arial"/>
                <a:ea typeface="Arial"/>
                <a:cs typeface="Arial"/>
                <a:sym typeface="Arial"/>
              </a:rPr>
              <a:t>‹#›</a:t>
            </a:fld>
            <a:endParaRPr b="1" i="0" sz="1000" u="none" cap="none" strike="noStrike">
              <a:solidFill>
                <a:srgbClr val="FFFFFF"/>
              </a:solidFill>
              <a:latin typeface="Arial"/>
              <a:ea typeface="Arial"/>
              <a:cs typeface="Arial"/>
              <a:sym typeface="Arial"/>
            </a:endParaRPr>
          </a:p>
        </p:txBody>
      </p:sp>
      <p:pic>
        <p:nvPicPr>
          <p:cNvPr id="433" name="Google Shape;433;g3dc4a7640b2_0_313"/>
          <p:cNvPicPr preferRelativeResize="0"/>
          <p:nvPr/>
        </p:nvPicPr>
        <p:blipFill rotWithShape="1">
          <a:blip r:embed="rId3">
            <a:alphaModFix/>
          </a:blip>
          <a:srcRect b="0" l="0" r="0" t="0"/>
          <a:stretch/>
        </p:blipFill>
        <p:spPr>
          <a:xfrm>
            <a:off x="2864684" y="5159850"/>
            <a:ext cx="6462634" cy="13294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3dc4a7640b2_0_32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440" name="Google Shape;440;g3dc4a7640b2_0_326"/>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41" name="Google Shape;441;g3dc4a7640b2_0_326"/>
          <p:cNvSpPr txBox="1"/>
          <p:nvPr>
            <p:ph type="title"/>
          </p:nvPr>
        </p:nvSpPr>
        <p:spPr>
          <a:xfrm>
            <a:off x="468000" y="288000"/>
            <a:ext cx="110793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How to Calibrate the Solid Waste Sector </a:t>
            </a:r>
            <a:r>
              <a:rPr lang="sv-SE" sz="2800">
                <a:solidFill>
                  <a:srgbClr val="FF0000"/>
                </a:solidFill>
              </a:rPr>
              <a:t>(Continued)</a:t>
            </a:r>
            <a:endParaRPr>
              <a:solidFill>
                <a:srgbClr val="FF0000"/>
              </a:solidFill>
            </a:endParaRPr>
          </a:p>
        </p:txBody>
      </p:sp>
      <p:sp>
        <p:nvSpPr>
          <p:cNvPr id="442" name="Google Shape;442;g3dc4a7640b2_0_326"/>
          <p:cNvSpPr txBox="1"/>
          <p:nvPr/>
        </p:nvSpPr>
        <p:spPr>
          <a:xfrm>
            <a:off x="468000" y="975935"/>
            <a:ext cx="10515600" cy="35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The following UDCs are recommended when setting up solid waste as part of the CLEWs++ concept. </a:t>
            </a:r>
            <a:endParaRPr b="0" i="0" sz="1400" u="none" cap="none" strike="noStrike">
              <a:solidFill>
                <a:srgbClr val="000000"/>
              </a:solidFill>
              <a:latin typeface="Arial"/>
              <a:ea typeface="Arial"/>
              <a:cs typeface="Arial"/>
              <a:sym typeface="Arial"/>
            </a:endParaRPr>
          </a:p>
        </p:txBody>
      </p:sp>
      <p:sp>
        <p:nvSpPr>
          <p:cNvPr id="443" name="Google Shape;443;g3dc4a7640b2_0_326"/>
          <p:cNvSpPr/>
          <p:nvPr/>
        </p:nvSpPr>
        <p:spPr>
          <a:xfrm>
            <a:off x="540000" y="1430512"/>
            <a:ext cx="574800" cy="5748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444" name="Google Shape;444;g3dc4a7640b2_0_326"/>
          <p:cNvSpPr txBox="1"/>
          <p:nvPr/>
        </p:nvSpPr>
        <p:spPr>
          <a:xfrm>
            <a:off x="468000" y="2098445"/>
            <a:ext cx="10832700" cy="4017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This UDC aims to </a:t>
            </a:r>
            <a:r>
              <a:rPr b="1" i="0" lang="sv-SE" sz="1700" u="none" cap="none" strike="noStrike">
                <a:solidFill>
                  <a:srgbClr val="000000"/>
                </a:solidFill>
                <a:latin typeface="Arial"/>
                <a:ea typeface="Arial"/>
                <a:cs typeface="Arial"/>
                <a:sym typeface="Arial"/>
              </a:rPr>
              <a:t>set a minimum share of total solid waste that is collected. </a:t>
            </a:r>
            <a:r>
              <a:rPr b="0" i="0" lang="sv-SE" sz="1700" u="none" cap="none" strike="noStrike">
                <a:solidFill>
                  <a:srgbClr val="000000"/>
                </a:solidFill>
                <a:latin typeface="Arial"/>
                <a:ea typeface="Arial"/>
                <a:cs typeface="Arial"/>
                <a:sym typeface="Arial"/>
              </a:rPr>
              <a:t>This reflects the fact that, in most regions, only a proportion of generated solid waste enters the formal waste management system.</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The logic of this constraint is to require activity in the waste collection technology to exceed a specified share of total waste generation.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Technologies included: </a:t>
            </a:r>
            <a:r>
              <a:rPr b="0" i="0" lang="sv-SE" sz="1700" u="none" cap="none" strike="noStrike">
                <a:solidFill>
                  <a:srgbClr val="000000"/>
                </a:solidFill>
                <a:latin typeface="Arial"/>
                <a:ea typeface="Arial"/>
                <a:cs typeface="Arial"/>
                <a:sym typeface="Arial"/>
              </a:rPr>
              <a:t>Waste generation, Waste collection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Constraint Type: </a:t>
            </a:r>
            <a:r>
              <a:rPr b="0" i="0" lang="sv-SE" sz="1700" u="none" cap="none" strike="noStrike">
                <a:solidFill>
                  <a:srgbClr val="000000"/>
                </a:solidFill>
                <a:latin typeface="Arial"/>
                <a:ea typeface="Arial"/>
                <a:cs typeface="Arial"/>
                <a:sym typeface="Arial"/>
              </a:rPr>
              <a:t>Inequality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UDC Constant:</a:t>
            </a:r>
            <a:r>
              <a:rPr b="0" i="0" lang="sv-SE" sz="1700" u="none" cap="none" strike="noStrike">
                <a:solidFill>
                  <a:srgbClr val="000000"/>
                </a:solidFill>
                <a:latin typeface="Arial"/>
                <a:ea typeface="Arial"/>
                <a:cs typeface="Arial"/>
                <a:sym typeface="Arial"/>
              </a:rPr>
              <a:t> 0</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UDC Multiplier activity:</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700" u="none" cap="none" strike="noStrike">
                <a:solidFill>
                  <a:srgbClr val="000000"/>
                </a:solidFill>
                <a:latin typeface="Arial"/>
                <a:ea typeface="Arial"/>
                <a:cs typeface="Arial"/>
                <a:sym typeface="Arial"/>
              </a:rPr>
              <a:t>Waste Generation: Equal to the proportion of solid waste that is collected</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700" u="none" cap="none" strike="noStrike">
                <a:solidFill>
                  <a:srgbClr val="000000"/>
                </a:solidFill>
                <a:latin typeface="Arial"/>
                <a:ea typeface="Arial"/>
                <a:cs typeface="Arial"/>
                <a:sym typeface="Arial"/>
              </a:rPr>
              <a:t>Waste Collection: −1</a:t>
            </a:r>
            <a:endParaRPr b="0" i="0" sz="1400" u="none" cap="none" strike="noStrike">
              <a:solidFill>
                <a:srgbClr val="000000"/>
              </a:solidFill>
              <a:latin typeface="Arial"/>
              <a:ea typeface="Arial"/>
              <a:cs typeface="Arial"/>
              <a:sym typeface="Arial"/>
            </a:endParaRPr>
          </a:p>
        </p:txBody>
      </p:sp>
      <p:sp>
        <p:nvSpPr>
          <p:cNvPr id="445" name="Google Shape;445;g3dc4a7640b2_0_326"/>
          <p:cNvSpPr txBox="1"/>
          <p:nvPr/>
        </p:nvSpPr>
        <p:spPr>
          <a:xfrm>
            <a:off x="1231092" y="1506415"/>
            <a:ext cx="96972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sv-SE" sz="2000" u="none" cap="none" strike="noStrike">
                <a:solidFill>
                  <a:srgbClr val="000000"/>
                </a:solidFill>
                <a:latin typeface="Arial"/>
                <a:ea typeface="Arial"/>
                <a:cs typeface="Arial"/>
                <a:sym typeface="Arial"/>
              </a:rPr>
              <a:t>Enforcing Waste Collection</a:t>
            </a:r>
            <a:endParaRPr b="0" i="0" sz="1400" u="none" cap="none" strike="noStrike">
              <a:solidFill>
                <a:srgbClr val="000000"/>
              </a:solidFill>
              <a:latin typeface="Arial"/>
              <a:ea typeface="Arial"/>
              <a:cs typeface="Arial"/>
              <a:sym typeface="Arial"/>
            </a:endParaRPr>
          </a:p>
        </p:txBody>
      </p:sp>
      <p:sp>
        <p:nvSpPr>
          <p:cNvPr id="446" name="Google Shape;446;g3dc4a7640b2_0_326"/>
          <p:cNvSpPr txBox="1"/>
          <p:nvPr/>
        </p:nvSpPr>
        <p:spPr>
          <a:xfrm>
            <a:off x="8763000" y="3581400"/>
            <a:ext cx="3035400" cy="2232000"/>
          </a:xfrm>
          <a:prstGeom prst="rect">
            <a:avLst/>
          </a:prstGeom>
          <a:no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1" lang="sv-SE" sz="1700" u="none" cap="none" strike="noStrike">
                <a:solidFill>
                  <a:srgbClr val="000000"/>
                </a:solidFill>
                <a:latin typeface="Arial"/>
                <a:ea typeface="Arial"/>
                <a:cs typeface="Arial"/>
                <a:sym typeface="Arial"/>
              </a:rPr>
              <a:t>For example: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1" i="1" lang="sv-SE" sz="17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sv-SE" sz="1500" u="none" cap="none" strike="noStrike">
                <a:solidFill>
                  <a:srgbClr val="000000"/>
                </a:solidFill>
                <a:latin typeface="Arial"/>
                <a:ea typeface="Arial"/>
                <a:cs typeface="Arial"/>
                <a:sym typeface="Arial"/>
              </a:rPr>
              <a:t>If 25% of a region’s solid waste is collected, the UDC Multiplier Activity for Waste Generation would be 0.25. This may vary across time to reflect how waste collection behaviours are expected to change. </a:t>
            </a:r>
            <a:endParaRPr b="0" i="1" sz="15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dc4a7640b2_0_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02" name="Google Shape;102;g3dc4a7640b2_0_5"/>
          <p:cNvSpPr/>
          <p:nvPr/>
        </p:nvSpPr>
        <p:spPr>
          <a:xfrm>
            <a:off x="719136" y="1287568"/>
            <a:ext cx="702000" cy="702000"/>
          </a:xfrm>
          <a:prstGeom prst="ellipse">
            <a:avLst/>
          </a:prstGeom>
          <a:solidFill>
            <a:srgbClr val="01206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03" name="Google Shape;103;g3dc4a7640b2_0_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rgbClr val="FFFFFF"/>
                </a:solidFill>
                <a:latin typeface="Arial"/>
                <a:ea typeface="Arial"/>
                <a:cs typeface="Arial"/>
                <a:sym typeface="Arial"/>
              </a:rPr>
              <a:t>‹#›</a:t>
            </a:fld>
            <a:endParaRPr b="1" i="0" sz="1000" u="none" cap="none" strike="noStrike">
              <a:solidFill>
                <a:srgbClr val="FFFFFF"/>
              </a:solidFill>
              <a:latin typeface="Arial"/>
              <a:ea typeface="Arial"/>
              <a:cs typeface="Arial"/>
              <a:sym typeface="Arial"/>
            </a:endParaRPr>
          </a:p>
        </p:txBody>
      </p:sp>
      <p:sp>
        <p:nvSpPr>
          <p:cNvPr id="104" name="Google Shape;104;g3dc4a7640b2_0_5"/>
          <p:cNvSpPr txBox="1"/>
          <p:nvPr/>
        </p:nvSpPr>
        <p:spPr>
          <a:xfrm>
            <a:off x="719250" y="310022"/>
            <a:ext cx="105156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Learning outcomes</a:t>
            </a:r>
            <a:endParaRPr b="1" i="0" sz="2800" u="none" cap="none" strike="noStrike">
              <a:solidFill>
                <a:srgbClr val="FF0000"/>
              </a:solidFill>
              <a:latin typeface="Arial"/>
              <a:ea typeface="Arial"/>
              <a:cs typeface="Arial"/>
              <a:sym typeface="Arial"/>
            </a:endParaRPr>
          </a:p>
        </p:txBody>
      </p:sp>
      <p:sp>
        <p:nvSpPr>
          <p:cNvPr id="105" name="Google Shape;105;g3dc4a7640b2_0_5"/>
          <p:cNvSpPr txBox="1"/>
          <p:nvPr/>
        </p:nvSpPr>
        <p:spPr>
          <a:xfrm>
            <a:off x="1619250" y="1223090"/>
            <a:ext cx="9615600" cy="83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Explain how solid and liquid waste are represented in the CLEWs++ concept</a:t>
            </a:r>
            <a:endParaRPr b="0" i="0" sz="2400" u="none" cap="none" strike="noStrike">
              <a:solidFill>
                <a:srgbClr val="000000"/>
              </a:solidFill>
              <a:latin typeface="Arial"/>
              <a:ea typeface="Arial"/>
              <a:cs typeface="Arial"/>
              <a:sym typeface="Arial"/>
            </a:endParaRPr>
          </a:p>
        </p:txBody>
      </p:sp>
      <p:sp>
        <p:nvSpPr>
          <p:cNvPr id="106" name="Google Shape;106;g3dc4a7640b2_0_5"/>
          <p:cNvSpPr/>
          <p:nvPr/>
        </p:nvSpPr>
        <p:spPr>
          <a:xfrm>
            <a:off x="719136" y="2689592"/>
            <a:ext cx="702000" cy="702000"/>
          </a:xfrm>
          <a:prstGeom prst="ellipse">
            <a:avLst/>
          </a:prstGeom>
          <a:solidFill>
            <a:srgbClr val="01206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FFFFFF"/>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07" name="Google Shape;107;g3dc4a7640b2_0_5"/>
          <p:cNvSpPr txBox="1"/>
          <p:nvPr/>
        </p:nvSpPr>
        <p:spPr>
          <a:xfrm>
            <a:off x="1619250" y="2625114"/>
            <a:ext cx="9615600" cy="83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Recognise the main solid and liquid waste disposal and treatment technologies, and compare their associated benefits and trade-offs</a:t>
            </a:r>
            <a:endParaRPr b="0" i="0" sz="2400" u="none" cap="none" strike="noStrike">
              <a:solidFill>
                <a:srgbClr val="000000"/>
              </a:solidFill>
              <a:latin typeface="Arial"/>
              <a:ea typeface="Arial"/>
              <a:cs typeface="Arial"/>
              <a:sym typeface="Arial"/>
            </a:endParaRPr>
          </a:p>
        </p:txBody>
      </p:sp>
      <p:sp>
        <p:nvSpPr>
          <p:cNvPr id="108" name="Google Shape;108;g3dc4a7640b2_0_5"/>
          <p:cNvSpPr/>
          <p:nvPr/>
        </p:nvSpPr>
        <p:spPr>
          <a:xfrm>
            <a:off x="719135" y="4091616"/>
            <a:ext cx="702000" cy="702000"/>
          </a:xfrm>
          <a:prstGeom prst="ellipse">
            <a:avLst/>
          </a:prstGeom>
          <a:solidFill>
            <a:srgbClr val="01206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FFFFFF"/>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09" name="Google Shape;109;g3dc4a7640b2_0_5"/>
          <p:cNvSpPr txBox="1"/>
          <p:nvPr/>
        </p:nvSpPr>
        <p:spPr>
          <a:xfrm>
            <a:off x="1619250" y="4027138"/>
            <a:ext cx="9615600" cy="83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Be able to calibrate the solid and liquid waste sectors to a region-specific context</a:t>
            </a:r>
            <a:endParaRPr b="0" i="0" sz="2400" u="none" cap="none" strike="noStrike">
              <a:solidFill>
                <a:srgbClr val="000000"/>
              </a:solidFill>
              <a:latin typeface="Arial"/>
              <a:ea typeface="Arial"/>
              <a:cs typeface="Arial"/>
              <a:sym typeface="Arial"/>
            </a:endParaRPr>
          </a:p>
        </p:txBody>
      </p:sp>
      <p:sp>
        <p:nvSpPr>
          <p:cNvPr id="110" name="Google Shape;110;g3dc4a7640b2_0_5"/>
          <p:cNvSpPr/>
          <p:nvPr/>
        </p:nvSpPr>
        <p:spPr>
          <a:xfrm>
            <a:off x="719135" y="5493640"/>
            <a:ext cx="702000" cy="702000"/>
          </a:xfrm>
          <a:prstGeom prst="ellipse">
            <a:avLst/>
          </a:prstGeom>
          <a:solidFill>
            <a:srgbClr val="01206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FFFFFF"/>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111" name="Google Shape;111;g3dc4a7640b2_0_5"/>
          <p:cNvSpPr txBox="1"/>
          <p:nvPr/>
        </p:nvSpPr>
        <p:spPr>
          <a:xfrm>
            <a:off x="1619250" y="5429162"/>
            <a:ext cx="9615600" cy="83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Use the principles from the waste sector to design and calibrate a sector that is not explicitly included in the CLEWs++ concept</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3dc4a7640b2_0_338"/>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453" name="Google Shape;453;g3dc4a7640b2_0_338"/>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54" name="Google Shape;454;g3dc4a7640b2_0_338"/>
          <p:cNvSpPr txBox="1"/>
          <p:nvPr>
            <p:ph type="title"/>
          </p:nvPr>
        </p:nvSpPr>
        <p:spPr>
          <a:xfrm>
            <a:off x="468000" y="288000"/>
            <a:ext cx="92958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How to Calibrate the Solid Waste Sector </a:t>
            </a:r>
            <a:r>
              <a:rPr lang="sv-SE" sz="2800">
                <a:solidFill>
                  <a:srgbClr val="FF0000"/>
                </a:solidFill>
              </a:rPr>
              <a:t>(Continued)</a:t>
            </a:r>
            <a:endParaRPr>
              <a:solidFill>
                <a:srgbClr val="FF0000"/>
              </a:solidFill>
            </a:endParaRPr>
          </a:p>
        </p:txBody>
      </p:sp>
      <p:sp>
        <p:nvSpPr>
          <p:cNvPr id="455" name="Google Shape;455;g3dc4a7640b2_0_338"/>
          <p:cNvSpPr txBox="1"/>
          <p:nvPr/>
        </p:nvSpPr>
        <p:spPr>
          <a:xfrm>
            <a:off x="468000" y="908198"/>
            <a:ext cx="10515600" cy="35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The following UDCs are recommended when setting up solid waste as part of the CLEWs++ concept. </a:t>
            </a:r>
            <a:endParaRPr b="0" i="0" sz="1400" u="none" cap="none" strike="noStrike">
              <a:solidFill>
                <a:srgbClr val="000000"/>
              </a:solidFill>
              <a:latin typeface="Arial"/>
              <a:ea typeface="Arial"/>
              <a:cs typeface="Arial"/>
              <a:sym typeface="Arial"/>
            </a:endParaRPr>
          </a:p>
        </p:txBody>
      </p:sp>
      <p:sp>
        <p:nvSpPr>
          <p:cNvPr id="456" name="Google Shape;456;g3dc4a7640b2_0_338"/>
          <p:cNvSpPr/>
          <p:nvPr/>
        </p:nvSpPr>
        <p:spPr>
          <a:xfrm>
            <a:off x="540000" y="1356375"/>
            <a:ext cx="574800" cy="5748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457" name="Google Shape;457;g3dc4a7640b2_0_338"/>
          <p:cNvSpPr txBox="1"/>
          <p:nvPr/>
        </p:nvSpPr>
        <p:spPr>
          <a:xfrm>
            <a:off x="468000" y="2025353"/>
            <a:ext cx="10945800" cy="4063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The purpose of this UDC is to </a:t>
            </a:r>
            <a:r>
              <a:rPr b="1" i="0" lang="sv-SE" sz="1600" u="none" cap="none" strike="noStrike">
                <a:solidFill>
                  <a:srgbClr val="000000"/>
                </a:solidFill>
                <a:latin typeface="Arial"/>
                <a:ea typeface="Arial"/>
                <a:cs typeface="Arial"/>
                <a:sym typeface="Arial"/>
              </a:rPr>
              <a:t>ensure consistency between waste collection and downstream disposal options</a:t>
            </a:r>
            <a:r>
              <a:rPr b="0" i="0" lang="sv-SE" sz="1600" u="none" cap="none" strike="noStrike">
                <a:solidFill>
                  <a:srgbClr val="000000"/>
                </a:solidFill>
                <a:latin typeface="Arial"/>
                <a:ea typeface="Arial"/>
                <a:cs typeface="Arial"/>
                <a:sym typeface="Arial"/>
              </a:rPr>
              <a:t>. Any waste that is collected must be treated or disposed of, rather than remaining unallocated or implicitly dumped.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The logic behind this constraint is to balance total solid waste collection with the sum of all disposal and treatment options.</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600" u="none" cap="none" strike="noStrike">
                <a:solidFill>
                  <a:srgbClr val="000000"/>
                </a:solidFill>
                <a:latin typeface="Arial"/>
                <a:ea typeface="Arial"/>
                <a:cs typeface="Arial"/>
                <a:sym typeface="Arial"/>
              </a:rPr>
              <a:t>Technologies included: </a:t>
            </a:r>
            <a:r>
              <a:rPr b="0" i="0" lang="sv-SE" sz="1600" u="none" cap="none" strike="noStrike">
                <a:solidFill>
                  <a:srgbClr val="000000"/>
                </a:solidFill>
                <a:latin typeface="Arial"/>
                <a:ea typeface="Arial"/>
                <a:cs typeface="Arial"/>
                <a:sym typeface="Arial"/>
              </a:rPr>
              <a:t>Waste collection, open burning, dumping, digestors, composting, all recycling technologies, hazardous waste disposal, waste incineration, landfill.</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600" u="none" cap="none" strike="noStrike">
                <a:solidFill>
                  <a:srgbClr val="000000"/>
                </a:solidFill>
                <a:latin typeface="Arial"/>
                <a:ea typeface="Arial"/>
                <a:cs typeface="Arial"/>
                <a:sym typeface="Arial"/>
              </a:rPr>
              <a:t>Constraint Type: </a:t>
            </a:r>
            <a:r>
              <a:rPr b="0" i="0" lang="sv-SE" sz="1600" u="none" cap="none" strike="noStrike">
                <a:solidFill>
                  <a:srgbClr val="000000"/>
                </a:solidFill>
                <a:latin typeface="Arial"/>
                <a:ea typeface="Arial"/>
                <a:cs typeface="Arial"/>
                <a:sym typeface="Arial"/>
              </a:rPr>
              <a:t>Equality</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600" u="none" cap="none" strike="noStrike">
                <a:solidFill>
                  <a:srgbClr val="000000"/>
                </a:solidFill>
                <a:latin typeface="Arial"/>
                <a:ea typeface="Arial"/>
                <a:cs typeface="Arial"/>
                <a:sym typeface="Arial"/>
              </a:rPr>
              <a:t>UDC Constant:</a:t>
            </a:r>
            <a:r>
              <a:rPr b="0" i="0" lang="sv-SE" sz="1600" u="none" cap="none" strike="noStrike">
                <a:solidFill>
                  <a:srgbClr val="000000"/>
                </a:solidFill>
                <a:latin typeface="Arial"/>
                <a:ea typeface="Arial"/>
                <a:cs typeface="Arial"/>
                <a:sym typeface="Arial"/>
              </a:rPr>
              <a:t> 0</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600" u="none" cap="none" strike="noStrike">
                <a:solidFill>
                  <a:srgbClr val="000000"/>
                </a:solidFill>
                <a:latin typeface="Arial"/>
                <a:ea typeface="Arial"/>
                <a:cs typeface="Arial"/>
                <a:sym typeface="Arial"/>
              </a:rPr>
              <a:t>UDC Multiplier activity:</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600" u="none" cap="none" strike="noStrike">
                <a:solidFill>
                  <a:srgbClr val="000000"/>
                </a:solidFill>
                <a:latin typeface="Arial"/>
                <a:ea typeface="Arial"/>
                <a:cs typeface="Arial"/>
                <a:sym typeface="Arial"/>
              </a:rPr>
              <a:t>Waste Collection: −1</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600" u="none" cap="none" strike="noStrike">
                <a:solidFill>
                  <a:srgbClr val="000000"/>
                </a:solidFill>
                <a:latin typeface="Arial"/>
                <a:ea typeface="Arial"/>
                <a:cs typeface="Arial"/>
                <a:sym typeface="Arial"/>
              </a:rPr>
              <a:t>All disposal and treatment technologies: 1</a:t>
            </a:r>
            <a:endParaRPr b="0" i="0" sz="1600" u="none" cap="none" strike="noStrike">
              <a:solidFill>
                <a:srgbClr val="000000"/>
              </a:solidFill>
              <a:latin typeface="Arial"/>
              <a:ea typeface="Arial"/>
              <a:cs typeface="Arial"/>
              <a:sym typeface="Arial"/>
            </a:endParaRPr>
          </a:p>
        </p:txBody>
      </p:sp>
      <p:sp>
        <p:nvSpPr>
          <p:cNvPr id="458" name="Google Shape;458;g3dc4a7640b2_0_338"/>
          <p:cNvSpPr txBox="1"/>
          <p:nvPr/>
        </p:nvSpPr>
        <p:spPr>
          <a:xfrm>
            <a:off x="1171056" y="1443675"/>
            <a:ext cx="96972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sv-SE" sz="2000" u="none" cap="none" strike="noStrike">
                <a:solidFill>
                  <a:srgbClr val="000000"/>
                </a:solidFill>
                <a:latin typeface="Arial"/>
                <a:ea typeface="Arial"/>
                <a:cs typeface="Arial"/>
                <a:sym typeface="Arial"/>
              </a:rPr>
              <a:t>Balancing Waste Collection and Disposal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3dc4a7640b2_0_349"/>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65" name="Google Shape;465;g3dc4a7640b2_0_349"/>
          <p:cNvSpPr txBox="1"/>
          <p:nvPr>
            <p:ph type="title"/>
          </p:nvPr>
        </p:nvSpPr>
        <p:spPr>
          <a:xfrm>
            <a:off x="468000" y="288000"/>
            <a:ext cx="110793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How to Calibrate the Solid Waste Sector </a:t>
            </a:r>
            <a:r>
              <a:rPr lang="sv-SE" sz="2800">
                <a:solidFill>
                  <a:srgbClr val="FF0000"/>
                </a:solidFill>
              </a:rPr>
              <a:t>(Continued)</a:t>
            </a:r>
            <a:endParaRPr>
              <a:solidFill>
                <a:srgbClr val="FF0000"/>
              </a:solidFill>
            </a:endParaRPr>
          </a:p>
        </p:txBody>
      </p:sp>
      <p:sp>
        <p:nvSpPr>
          <p:cNvPr id="466" name="Google Shape;466;g3dc4a7640b2_0_349"/>
          <p:cNvSpPr txBox="1"/>
          <p:nvPr/>
        </p:nvSpPr>
        <p:spPr>
          <a:xfrm>
            <a:off x="468000" y="908198"/>
            <a:ext cx="10515600" cy="35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The following UDCs are recommended when setting up solid waste as part of the CLEWs++ concept. </a:t>
            </a:r>
            <a:endParaRPr b="0" i="0" sz="1400" u="none" cap="none" strike="noStrike">
              <a:solidFill>
                <a:srgbClr val="000000"/>
              </a:solidFill>
              <a:latin typeface="Arial"/>
              <a:ea typeface="Arial"/>
              <a:cs typeface="Arial"/>
              <a:sym typeface="Arial"/>
            </a:endParaRPr>
          </a:p>
        </p:txBody>
      </p:sp>
      <p:sp>
        <p:nvSpPr>
          <p:cNvPr id="467" name="Google Shape;467;g3dc4a7640b2_0_349"/>
          <p:cNvSpPr/>
          <p:nvPr/>
        </p:nvSpPr>
        <p:spPr>
          <a:xfrm>
            <a:off x="540000" y="1377452"/>
            <a:ext cx="574800" cy="5748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468" name="Google Shape;468;g3dc4a7640b2_0_349"/>
          <p:cNvSpPr txBox="1"/>
          <p:nvPr/>
        </p:nvSpPr>
        <p:spPr>
          <a:xfrm>
            <a:off x="468000" y="2025353"/>
            <a:ext cx="10832700" cy="4540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The purpose of this UDC is to </a:t>
            </a:r>
            <a:r>
              <a:rPr b="1" i="0" lang="sv-SE" sz="1700" u="none" cap="none" strike="noStrike">
                <a:solidFill>
                  <a:srgbClr val="000000"/>
                </a:solidFill>
                <a:latin typeface="Arial"/>
                <a:ea typeface="Arial"/>
                <a:cs typeface="Arial"/>
                <a:sym typeface="Arial"/>
              </a:rPr>
              <a:t>ensure that the organic waste disposal does not exceed the actual amount of organic waste content of the collected solid waste.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Composting and digestor technologies can only process the biodegradable component of the waste stream. In reality, these technologies are limited by the physical composition of waste, rather than by cost or technical efficiency alone. Without an explicit constraint, the model may allocate more waste to organic treatment pathways than is physically available as organic material.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Technologies included: </a:t>
            </a:r>
            <a:r>
              <a:rPr b="0" i="0" lang="sv-SE" sz="1700" u="none" cap="none" strike="noStrike">
                <a:solidFill>
                  <a:srgbClr val="000000"/>
                </a:solidFill>
                <a:latin typeface="Arial"/>
                <a:ea typeface="Arial"/>
                <a:cs typeface="Arial"/>
                <a:sym typeface="Arial"/>
              </a:rPr>
              <a:t>Waste collection, digestors, composting</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Constraint Type: </a:t>
            </a:r>
            <a:r>
              <a:rPr b="0" i="0" lang="sv-SE" sz="1700" u="none" cap="none" strike="noStrike">
                <a:solidFill>
                  <a:srgbClr val="000000"/>
                </a:solidFill>
                <a:latin typeface="Arial"/>
                <a:ea typeface="Arial"/>
                <a:cs typeface="Arial"/>
                <a:sym typeface="Arial"/>
              </a:rPr>
              <a:t>Inequality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UDC Constant:</a:t>
            </a:r>
            <a:r>
              <a:rPr b="0" i="0" lang="sv-SE" sz="1700" u="none" cap="none" strike="noStrike">
                <a:solidFill>
                  <a:srgbClr val="000000"/>
                </a:solidFill>
                <a:latin typeface="Arial"/>
                <a:ea typeface="Arial"/>
                <a:cs typeface="Arial"/>
                <a:sym typeface="Arial"/>
              </a:rPr>
              <a:t> 0</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UDC Multiplier activity:</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700" u="none" cap="none" strike="noStrike">
                <a:solidFill>
                  <a:srgbClr val="000000"/>
                </a:solidFill>
                <a:latin typeface="Arial"/>
                <a:ea typeface="Arial"/>
                <a:cs typeface="Arial"/>
                <a:sym typeface="Arial"/>
              </a:rPr>
              <a:t>Waste Collection: Equal to the organic content of collected waste</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700" u="none" cap="none" strike="noStrike">
                <a:solidFill>
                  <a:srgbClr val="000000"/>
                </a:solidFill>
                <a:latin typeface="Arial"/>
                <a:ea typeface="Arial"/>
                <a:cs typeface="Arial"/>
                <a:sym typeface="Arial"/>
              </a:rPr>
              <a:t>Digestors and Composting: 1</a:t>
            </a:r>
            <a:endParaRPr b="0" i="0" sz="1400" u="none" cap="none" strike="noStrike">
              <a:solidFill>
                <a:srgbClr val="000000"/>
              </a:solidFill>
              <a:latin typeface="Arial"/>
              <a:ea typeface="Arial"/>
              <a:cs typeface="Arial"/>
              <a:sym typeface="Arial"/>
            </a:endParaRPr>
          </a:p>
        </p:txBody>
      </p:sp>
      <p:sp>
        <p:nvSpPr>
          <p:cNvPr id="469" name="Google Shape;469;g3dc4a7640b2_0_349"/>
          <p:cNvSpPr txBox="1"/>
          <p:nvPr/>
        </p:nvSpPr>
        <p:spPr>
          <a:xfrm>
            <a:off x="1171056" y="1451818"/>
            <a:ext cx="96972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sv-SE" sz="2000" u="none" cap="none" strike="noStrike">
                <a:solidFill>
                  <a:srgbClr val="000000"/>
                </a:solidFill>
                <a:latin typeface="Arial"/>
                <a:ea typeface="Arial"/>
                <a:cs typeface="Arial"/>
                <a:sym typeface="Arial"/>
              </a:rPr>
              <a:t>Balancing Organic Waste Content</a:t>
            </a:r>
            <a:endParaRPr b="0" i="0" sz="1400" u="none" cap="none" strike="noStrike">
              <a:solidFill>
                <a:srgbClr val="000000"/>
              </a:solidFill>
              <a:latin typeface="Arial"/>
              <a:ea typeface="Arial"/>
              <a:cs typeface="Arial"/>
              <a:sym typeface="Arial"/>
            </a:endParaRPr>
          </a:p>
        </p:txBody>
      </p:sp>
      <p:sp>
        <p:nvSpPr>
          <p:cNvPr id="470" name="Google Shape;470;g3dc4a7640b2_0_349"/>
          <p:cNvSpPr txBox="1"/>
          <p:nvPr/>
        </p:nvSpPr>
        <p:spPr>
          <a:xfrm>
            <a:off x="8301990" y="4079642"/>
            <a:ext cx="3171000" cy="2232000"/>
          </a:xfrm>
          <a:prstGeom prst="rect">
            <a:avLst/>
          </a:prstGeom>
          <a:no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1" lang="sv-SE" sz="1700" u="none" cap="none" strike="noStrike">
                <a:solidFill>
                  <a:srgbClr val="000000"/>
                </a:solidFill>
                <a:latin typeface="Arial"/>
                <a:ea typeface="Arial"/>
                <a:cs typeface="Arial"/>
                <a:sym typeface="Arial"/>
              </a:rPr>
              <a:t>For example: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1" i="1" lang="sv-SE" sz="17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sv-SE" sz="1500" u="none" cap="none" strike="noStrike">
                <a:solidFill>
                  <a:srgbClr val="000000"/>
                </a:solidFill>
                <a:latin typeface="Arial"/>
                <a:ea typeface="Arial"/>
                <a:cs typeface="Arial"/>
                <a:sym typeface="Arial"/>
              </a:rPr>
              <a:t>According to the IPCC, in middle income countries the average organic waste content of collected waste (by weight) is 53%. Therefore, the UDC multiplier activity for the Waste Collection technology would be 0.53.</a:t>
            </a:r>
            <a:endParaRPr b="0" i="1" sz="1500" u="none" cap="none" strike="noStrike">
              <a:solidFill>
                <a:srgbClr val="000000"/>
              </a:solidFill>
              <a:latin typeface="Arial"/>
              <a:ea typeface="Arial"/>
              <a:cs typeface="Arial"/>
              <a:sym typeface="Arial"/>
            </a:endParaRPr>
          </a:p>
        </p:txBody>
      </p:sp>
      <p:sp>
        <p:nvSpPr>
          <p:cNvPr id="471" name="Google Shape;471;g3dc4a7640b2_0_34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rgbClr val="FFFFFF"/>
                </a:solidFill>
                <a:latin typeface="Arial"/>
                <a:ea typeface="Arial"/>
                <a:cs typeface="Arial"/>
                <a:sym typeface="Arial"/>
              </a:rPr>
              <a:t>‹#›</a:t>
            </a:fld>
            <a:endParaRPr b="1" i="0" sz="1000" u="none" cap="none" strike="noStrike">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3dc4a7640b2_0_361"/>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478" name="Google Shape;478;g3dc4a7640b2_0_361"/>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79" name="Google Shape;479;g3dc4a7640b2_0_361"/>
          <p:cNvSpPr txBox="1"/>
          <p:nvPr>
            <p:ph type="title"/>
          </p:nvPr>
        </p:nvSpPr>
        <p:spPr>
          <a:xfrm>
            <a:off x="468000" y="288000"/>
            <a:ext cx="110793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Practical Exercise</a:t>
            </a:r>
            <a:endParaRPr sz="2800">
              <a:solidFill>
                <a:srgbClr val="FF0000"/>
              </a:solidFill>
            </a:endParaRPr>
          </a:p>
        </p:txBody>
      </p:sp>
      <p:sp>
        <p:nvSpPr>
          <p:cNvPr id="480" name="Google Shape;480;g3dc4a7640b2_0_361"/>
          <p:cNvSpPr txBox="1"/>
          <p:nvPr/>
        </p:nvSpPr>
        <p:spPr>
          <a:xfrm>
            <a:off x="540000" y="1030258"/>
            <a:ext cx="10515600" cy="1400700"/>
          </a:xfrm>
          <a:prstGeom prst="rect">
            <a:avLst/>
          </a:prstGeom>
          <a:solidFill>
            <a:srgbClr val="DDE7FF"/>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1" lang="sv-SE" sz="1700" u="none" cap="none" strike="noStrike">
                <a:solidFill>
                  <a:srgbClr val="000000"/>
                </a:solidFill>
                <a:latin typeface="Arial"/>
                <a:ea typeface="Arial"/>
                <a:cs typeface="Arial"/>
                <a:sym typeface="Arial"/>
              </a:rPr>
              <a:t>You are building the solid waste sector of a CLEWs++ model for the country of </a:t>
            </a:r>
            <a:r>
              <a:rPr b="1" i="1" lang="sv-SE" sz="1700" u="none" cap="none" strike="noStrike">
                <a:solidFill>
                  <a:srgbClr val="000000"/>
                </a:solidFill>
                <a:latin typeface="Arial"/>
                <a:ea typeface="Arial"/>
                <a:cs typeface="Arial"/>
                <a:sym typeface="Arial"/>
              </a:rPr>
              <a:t>Genovia</a:t>
            </a:r>
            <a:r>
              <a:rPr b="0" i="1" lang="sv-SE" sz="17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1"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In 2020, Genovia’s total solid waste generation was </a:t>
            </a:r>
            <a:r>
              <a:rPr b="1" i="0" lang="sv-SE" sz="1700" u="none" cap="none" strike="noStrike">
                <a:solidFill>
                  <a:srgbClr val="000000"/>
                </a:solidFill>
                <a:latin typeface="Arial"/>
                <a:ea typeface="Arial"/>
                <a:cs typeface="Arial"/>
                <a:sym typeface="Arial"/>
              </a:rPr>
              <a:t>2.3 million tonnes</a:t>
            </a:r>
            <a:r>
              <a:rPr b="0" i="0" lang="sv-SE" sz="1700" u="none" cap="none" strike="noStrike">
                <a:solidFill>
                  <a:srgbClr val="000000"/>
                </a:solidFill>
                <a:latin typeface="Arial"/>
                <a:ea typeface="Arial"/>
                <a:cs typeface="Arial"/>
                <a:sym typeface="Arial"/>
              </a:rPr>
              <a:t>. By 2030, total solid waste generation is expected to have increased by </a:t>
            </a:r>
            <a:r>
              <a:rPr b="1" i="0" lang="sv-SE" sz="1700" u="none" cap="none" strike="noStrike">
                <a:solidFill>
                  <a:srgbClr val="000000"/>
                </a:solidFill>
                <a:latin typeface="Arial"/>
                <a:ea typeface="Arial"/>
                <a:cs typeface="Arial"/>
                <a:sym typeface="Arial"/>
              </a:rPr>
              <a:t>6% relative to its 2020 level</a:t>
            </a:r>
            <a:r>
              <a:rPr b="0" i="0" lang="sv-SE" sz="1700" u="none" cap="none" strike="noStrike">
                <a:solidFill>
                  <a:srgbClr val="000000"/>
                </a:solidFill>
                <a:latin typeface="Arial"/>
                <a:ea typeface="Arial"/>
                <a:cs typeface="Arial"/>
                <a:sym typeface="Arial"/>
              </a:rPr>
              <a:t>. Across the period, </a:t>
            </a:r>
            <a:r>
              <a:rPr b="1" i="0" lang="sv-SE" sz="1700" u="none" cap="none" strike="noStrike">
                <a:solidFill>
                  <a:srgbClr val="000000"/>
                </a:solidFill>
                <a:latin typeface="Arial"/>
                <a:ea typeface="Arial"/>
                <a:cs typeface="Arial"/>
                <a:sym typeface="Arial"/>
              </a:rPr>
              <a:t>62% of total solid waste generation is collected</a:t>
            </a:r>
            <a:r>
              <a:rPr b="0" i="0" lang="sv-SE" sz="1700" u="none" cap="none" strike="noStrike">
                <a:solidFill>
                  <a:srgbClr val="000000"/>
                </a:solidFill>
                <a:latin typeface="Arial"/>
                <a:ea typeface="Arial"/>
                <a:cs typeface="Arial"/>
                <a:sym typeface="Arial"/>
              </a:rPr>
              <a:t> through the formal waste management system.</a:t>
            </a:r>
            <a:endParaRPr b="0" i="1" sz="1700" u="none" cap="none" strike="noStrike">
              <a:solidFill>
                <a:srgbClr val="000000"/>
              </a:solidFill>
              <a:latin typeface="Arial"/>
              <a:ea typeface="Arial"/>
              <a:cs typeface="Arial"/>
              <a:sym typeface="Arial"/>
            </a:endParaRPr>
          </a:p>
        </p:txBody>
      </p:sp>
      <p:sp>
        <p:nvSpPr>
          <p:cNvPr id="481" name="Google Shape;481;g3dc4a7640b2_0_361"/>
          <p:cNvSpPr/>
          <p:nvPr/>
        </p:nvSpPr>
        <p:spPr>
          <a:xfrm>
            <a:off x="540000" y="2597319"/>
            <a:ext cx="574800" cy="5748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482" name="Google Shape;482;g3dc4a7640b2_0_361"/>
          <p:cNvSpPr txBox="1"/>
          <p:nvPr/>
        </p:nvSpPr>
        <p:spPr>
          <a:xfrm>
            <a:off x="1410132" y="3062485"/>
            <a:ext cx="9824700" cy="11391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700"/>
              <a:buFont typeface="Arial"/>
              <a:buAutoNum type="alphaUcPeriod"/>
            </a:pPr>
            <a:r>
              <a:rPr b="0" i="0" lang="sv-SE" sz="1700" u="none" cap="none" strike="noStrike">
                <a:solidFill>
                  <a:srgbClr val="000000"/>
                </a:solidFill>
                <a:latin typeface="Arial"/>
                <a:ea typeface="Arial"/>
                <a:cs typeface="Arial"/>
                <a:sym typeface="Arial"/>
              </a:rPr>
              <a:t>Which OSeMOSYS parameter would you use to ensure that the model represents Genovia’s total solid waste generation as an externally imposed quantity?</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700"/>
              <a:buFont typeface="Arial"/>
              <a:buAutoNum type="alphaUcPeriod"/>
            </a:pPr>
            <a:r>
              <a:rPr b="0" i="0" lang="sv-SE" sz="1700" u="none" cap="none" strike="noStrike">
                <a:solidFill>
                  <a:srgbClr val="000000"/>
                </a:solidFill>
                <a:latin typeface="Arial"/>
                <a:ea typeface="Arial"/>
                <a:cs typeface="Arial"/>
                <a:sym typeface="Arial"/>
              </a:rPr>
              <a:t>What value would you assign to this parameter in </a:t>
            </a:r>
            <a:r>
              <a:rPr b="1" i="0" lang="sv-SE" sz="1700" u="none" cap="none" strike="noStrike">
                <a:solidFill>
                  <a:srgbClr val="000000"/>
                </a:solidFill>
                <a:latin typeface="Arial"/>
                <a:ea typeface="Arial"/>
                <a:cs typeface="Arial"/>
                <a:sym typeface="Arial"/>
              </a:rPr>
              <a:t>2020</a:t>
            </a:r>
            <a:r>
              <a:rPr b="0" i="0" lang="sv-SE" sz="17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700"/>
              <a:buFont typeface="Arial"/>
              <a:buAutoNum type="alphaUcPeriod"/>
            </a:pPr>
            <a:r>
              <a:rPr b="0" i="0" lang="sv-SE" sz="1700" u="none" cap="none" strike="noStrike">
                <a:solidFill>
                  <a:srgbClr val="000000"/>
                </a:solidFill>
                <a:latin typeface="Arial"/>
                <a:ea typeface="Arial"/>
                <a:cs typeface="Arial"/>
                <a:sym typeface="Arial"/>
              </a:rPr>
              <a:t>What value would you assign in </a:t>
            </a:r>
            <a:r>
              <a:rPr b="1" i="0" lang="sv-SE" sz="1700" u="none" cap="none" strike="noStrike">
                <a:solidFill>
                  <a:srgbClr val="000000"/>
                </a:solidFill>
                <a:latin typeface="Arial"/>
                <a:ea typeface="Arial"/>
                <a:cs typeface="Arial"/>
                <a:sym typeface="Arial"/>
              </a:rPr>
              <a:t>2030</a:t>
            </a:r>
            <a:r>
              <a:rPr b="0" i="0" lang="sv-SE" sz="1700" u="none" cap="none" strike="noStrike">
                <a:solidFill>
                  <a:srgbClr val="000000"/>
                </a:solidFill>
                <a:latin typeface="Arial"/>
                <a:ea typeface="Arial"/>
                <a:cs typeface="Arial"/>
                <a:sym typeface="Arial"/>
              </a:rPr>
              <a:t>, given the expected increase in waste generation?</a:t>
            </a:r>
            <a:endParaRPr b="0" i="0" sz="1400" u="none" cap="none" strike="noStrike">
              <a:solidFill>
                <a:srgbClr val="000000"/>
              </a:solidFill>
              <a:latin typeface="Arial"/>
              <a:ea typeface="Arial"/>
              <a:cs typeface="Arial"/>
              <a:sym typeface="Arial"/>
            </a:endParaRPr>
          </a:p>
        </p:txBody>
      </p:sp>
      <p:sp>
        <p:nvSpPr>
          <p:cNvPr id="483" name="Google Shape;483;g3dc4a7640b2_0_361"/>
          <p:cNvSpPr txBox="1"/>
          <p:nvPr/>
        </p:nvSpPr>
        <p:spPr>
          <a:xfrm>
            <a:off x="1410132" y="2660174"/>
            <a:ext cx="9697200" cy="384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900"/>
              <a:buFont typeface="Arial"/>
              <a:buNone/>
            </a:pPr>
            <a:r>
              <a:rPr b="1" i="0" lang="sv-SE" sz="1900" u="none" cap="none" strike="noStrike">
                <a:solidFill>
                  <a:srgbClr val="000000"/>
                </a:solidFill>
                <a:latin typeface="Arial"/>
                <a:ea typeface="Arial"/>
                <a:cs typeface="Arial"/>
                <a:sym typeface="Arial"/>
              </a:rPr>
              <a:t>Forcing Total Solid Waste Generation</a:t>
            </a:r>
            <a:endParaRPr b="0" i="0" sz="1400" u="none" cap="none" strike="noStrike">
              <a:solidFill>
                <a:srgbClr val="000000"/>
              </a:solidFill>
              <a:latin typeface="Arial"/>
              <a:ea typeface="Arial"/>
              <a:cs typeface="Arial"/>
              <a:sym typeface="Arial"/>
            </a:endParaRPr>
          </a:p>
        </p:txBody>
      </p:sp>
      <p:sp>
        <p:nvSpPr>
          <p:cNvPr id="484" name="Google Shape;484;g3dc4a7640b2_0_361"/>
          <p:cNvSpPr/>
          <p:nvPr/>
        </p:nvSpPr>
        <p:spPr>
          <a:xfrm>
            <a:off x="540000" y="4359683"/>
            <a:ext cx="574800" cy="5748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485" name="Google Shape;485;g3dc4a7640b2_0_361"/>
          <p:cNvSpPr txBox="1"/>
          <p:nvPr/>
        </p:nvSpPr>
        <p:spPr>
          <a:xfrm>
            <a:off x="1410132" y="4824849"/>
            <a:ext cx="9824700" cy="1923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Write out the user defined constraint (UDC) needed to ensure that 62% of Genovia’s total solid waste generation is always collected. Specify:</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700" u="none" cap="none" strike="noStrike">
                <a:solidFill>
                  <a:srgbClr val="000000"/>
                </a:solidFill>
                <a:latin typeface="Arial"/>
                <a:ea typeface="Arial"/>
                <a:cs typeface="Arial"/>
                <a:sym typeface="Arial"/>
              </a:rPr>
              <a:t>The technologies included in the constraint</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700" u="none" cap="none" strike="noStrike">
                <a:solidFill>
                  <a:schemeClr val="dk1"/>
                </a:solidFill>
                <a:latin typeface="Arial"/>
                <a:ea typeface="Arial"/>
                <a:cs typeface="Arial"/>
                <a:sym typeface="Arial"/>
              </a:rPr>
              <a:t>Whether the constraint is an equality or an inequality,</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700" u="none" cap="none" strike="noStrike">
                <a:solidFill>
                  <a:schemeClr val="dk1"/>
                </a:solidFill>
                <a:latin typeface="Arial"/>
                <a:ea typeface="Arial"/>
                <a:cs typeface="Arial"/>
                <a:sym typeface="Arial"/>
              </a:rPr>
              <a:t>The value of the UDC constant, and</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700" u="none" cap="none" strike="noStrike">
                <a:solidFill>
                  <a:schemeClr val="dk1"/>
                </a:solidFill>
                <a:latin typeface="Arial"/>
                <a:ea typeface="Arial"/>
                <a:cs typeface="Arial"/>
                <a:sym typeface="Arial"/>
              </a:rPr>
              <a:t>The UDC multiplier activity for each technology.</a:t>
            </a:r>
            <a:endParaRPr b="0" i="0" sz="1400" u="none" cap="none" strike="noStrike">
              <a:solidFill>
                <a:srgbClr val="000000"/>
              </a:solidFill>
              <a:latin typeface="Arial"/>
              <a:ea typeface="Arial"/>
              <a:cs typeface="Arial"/>
              <a:sym typeface="Arial"/>
            </a:endParaRPr>
          </a:p>
          <a:p>
            <a:pPr indent="-177800" lvl="0" marL="28575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86" name="Google Shape;486;g3dc4a7640b2_0_361"/>
          <p:cNvSpPr txBox="1"/>
          <p:nvPr/>
        </p:nvSpPr>
        <p:spPr>
          <a:xfrm>
            <a:off x="1410132" y="4422538"/>
            <a:ext cx="9697200" cy="384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900"/>
              <a:buFont typeface="Arial"/>
              <a:buNone/>
            </a:pPr>
            <a:r>
              <a:rPr b="1" i="0" lang="sv-SE" sz="1900" u="none" cap="none" strike="noStrike">
                <a:solidFill>
                  <a:srgbClr val="000000"/>
                </a:solidFill>
                <a:latin typeface="Arial"/>
                <a:ea typeface="Arial"/>
                <a:cs typeface="Arial"/>
                <a:sym typeface="Arial"/>
              </a:rPr>
              <a:t>Forcing the Waste Collection Share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3dc4a7640b2_0_37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493" name="Google Shape;493;g3dc4a7640b2_0_375"/>
          <p:cNvSpPr txBox="1"/>
          <p:nvPr>
            <p:ph type="title"/>
          </p:nvPr>
        </p:nvSpPr>
        <p:spPr>
          <a:xfrm>
            <a:off x="838200" y="4536757"/>
            <a:ext cx="10515600" cy="1078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00"/>
              <a:buNone/>
            </a:pPr>
            <a:r>
              <a:rPr lang="sv-SE" sz="3200">
                <a:solidFill>
                  <a:srgbClr val="FF0000"/>
                </a:solidFill>
              </a:rPr>
              <a:t>Liquid Waste</a:t>
            </a:r>
            <a:endParaRPr sz="3200">
              <a:solidFill>
                <a:srgbClr val="FF0000"/>
              </a:solidFill>
            </a:endParaRPr>
          </a:p>
        </p:txBody>
      </p:sp>
      <p:pic>
        <p:nvPicPr>
          <p:cNvPr id="494" name="Google Shape;494;g3dc4a7640b2_0_375"/>
          <p:cNvPicPr preferRelativeResize="0"/>
          <p:nvPr/>
        </p:nvPicPr>
        <p:blipFill rotWithShape="1">
          <a:blip r:embed="rId3">
            <a:alphaModFix/>
          </a:blip>
          <a:srcRect b="34240" l="50763" r="6482" t="23576"/>
          <a:stretch/>
        </p:blipFill>
        <p:spPr>
          <a:xfrm>
            <a:off x="3704773" y="1856189"/>
            <a:ext cx="4782455" cy="31456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3dc4a7640b2_0_38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501" name="Google Shape;501;g3dc4a7640b2_0_382"/>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502" name="Google Shape;502;g3dc4a7640b2_0_382"/>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Liquid Waste Generation in CLEWs++</a:t>
            </a:r>
            <a:endParaRPr>
              <a:solidFill>
                <a:srgbClr val="FF0000"/>
              </a:solidFill>
            </a:endParaRPr>
          </a:p>
        </p:txBody>
      </p:sp>
      <p:sp>
        <p:nvSpPr>
          <p:cNvPr id="503" name="Google Shape;503;g3dc4a7640b2_0_382"/>
          <p:cNvSpPr txBox="1"/>
          <p:nvPr/>
        </p:nvSpPr>
        <p:spPr>
          <a:xfrm>
            <a:off x="468000" y="1071288"/>
            <a:ext cx="11270700" cy="535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sv-SE" sz="1800" u="none" cap="none" strike="noStrike">
                <a:solidFill>
                  <a:srgbClr val="000000"/>
                </a:solidFill>
                <a:latin typeface="Arial"/>
                <a:ea typeface="Arial"/>
                <a:cs typeface="Arial"/>
                <a:sym typeface="Arial"/>
              </a:rPr>
              <a:t>The </a:t>
            </a:r>
            <a:r>
              <a:rPr b="1" i="0" lang="sv-SE" sz="1800" u="none" cap="none" strike="noStrike">
                <a:solidFill>
                  <a:srgbClr val="000000"/>
                </a:solidFill>
                <a:latin typeface="Arial"/>
                <a:ea typeface="Arial"/>
                <a:cs typeface="Arial"/>
                <a:sym typeface="Arial"/>
              </a:rPr>
              <a:t>liquid</a:t>
            </a:r>
            <a:r>
              <a:rPr b="0" i="0" lang="sv-SE" sz="1800" u="none" cap="none" strike="noStrike">
                <a:solidFill>
                  <a:srgbClr val="000000"/>
                </a:solidFill>
                <a:latin typeface="Arial"/>
                <a:ea typeface="Arial"/>
                <a:cs typeface="Arial"/>
                <a:sym typeface="Arial"/>
              </a:rPr>
              <a:t> waste sector represents the </a:t>
            </a:r>
            <a:r>
              <a:rPr b="1" i="0" lang="sv-SE" sz="1800" u="none" cap="none" strike="noStrike">
                <a:solidFill>
                  <a:srgbClr val="000000"/>
                </a:solidFill>
                <a:latin typeface="Arial"/>
                <a:ea typeface="Arial"/>
                <a:cs typeface="Arial"/>
                <a:sym typeface="Arial"/>
              </a:rPr>
              <a:t>generation, collection, and treatment of all wastewater </a:t>
            </a:r>
            <a:r>
              <a:rPr b="0" i="0" lang="sv-SE" sz="1800" u="none" cap="none" strike="noStrike">
                <a:solidFill>
                  <a:srgbClr val="000000"/>
                </a:solidFill>
                <a:latin typeface="Arial"/>
                <a:ea typeface="Arial"/>
                <a:cs typeface="Arial"/>
                <a:sym typeface="Arial"/>
              </a:rPr>
              <a:t>produced by households, industry, and other sources. This includes greywater from kitchens and bathrooms, blackwater containing human waste, and liquid waste from industrial processes.</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800" u="none" cap="none" strike="noStrike">
                <a:solidFill>
                  <a:srgbClr val="000000"/>
                </a:solidFill>
                <a:latin typeface="Arial"/>
                <a:ea typeface="Arial"/>
                <a:cs typeface="Arial"/>
                <a:sym typeface="Arial"/>
              </a:rPr>
              <a:t>Managing liquid waste is </a:t>
            </a:r>
            <a:r>
              <a:rPr b="1" i="0" lang="sv-SE" sz="1800" u="none" cap="none" strike="noStrike">
                <a:solidFill>
                  <a:srgbClr val="000000"/>
                </a:solidFill>
                <a:latin typeface="Arial"/>
                <a:ea typeface="Arial"/>
                <a:cs typeface="Arial"/>
                <a:sym typeface="Arial"/>
              </a:rPr>
              <a:t>critical for protecting water quality, human health, and ecosystems</a:t>
            </a:r>
            <a:r>
              <a:rPr b="0" i="0" lang="sv-SE" sz="1800" u="none" cap="none" strike="noStrike">
                <a:solidFill>
                  <a:srgbClr val="000000"/>
                </a:solidFill>
                <a:latin typeface="Arial"/>
                <a:ea typeface="Arial"/>
                <a:cs typeface="Arial"/>
                <a:sym typeface="Arial"/>
              </a:rPr>
              <a:t>. Untreated or poorly treated wastewater can degrade rivers, lakes, and groundwater, leading to waterborne diseases and environmental damage. Effective treatment through technologies such as </a:t>
            </a:r>
            <a:r>
              <a:rPr b="0" i="1" lang="sv-SE" sz="1800" u="none" cap="none" strike="noStrike">
                <a:solidFill>
                  <a:srgbClr val="000000"/>
                </a:solidFill>
                <a:latin typeface="Arial"/>
                <a:ea typeface="Arial"/>
                <a:cs typeface="Arial"/>
                <a:sym typeface="Arial"/>
              </a:rPr>
              <a:t>septic tanks, latrines, anaerobic lagoons, and centralised or advanced aerobic treatment </a:t>
            </a:r>
            <a:r>
              <a:rPr b="0" i="0" lang="sv-SE" sz="1800" u="none" cap="none" strike="noStrike">
                <a:solidFill>
                  <a:srgbClr val="000000"/>
                </a:solidFill>
                <a:latin typeface="Arial"/>
                <a:ea typeface="Arial"/>
                <a:cs typeface="Arial"/>
                <a:sym typeface="Arial"/>
              </a:rPr>
              <a:t>can remove organic pollutants, reduce biochemical oxygen demand (BOD), and prevent harmful discharges to the environment.</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800" u="none" cap="none" strike="noStrike">
                <a:solidFill>
                  <a:srgbClr val="000000"/>
                </a:solidFill>
                <a:latin typeface="Arial"/>
                <a:ea typeface="Arial"/>
                <a:cs typeface="Arial"/>
                <a:sym typeface="Arial"/>
              </a:rPr>
              <a:t>In CLEWs++, liquid waste pathways are classified according to the type of treatment they receive. This allows the model to capture how different treatment technologies reduce pollution loads and influence environmental outcomes:</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1" i="0" lang="sv-SE" sz="1800" u="none" cap="none" strike="noStrike">
                <a:solidFill>
                  <a:srgbClr val="000000"/>
                </a:solidFill>
                <a:latin typeface="Arial"/>
                <a:ea typeface="Arial"/>
                <a:cs typeface="Arial"/>
                <a:sym typeface="Arial"/>
              </a:rPr>
              <a:t>On-site and decentralised systems</a:t>
            </a:r>
            <a:r>
              <a:rPr b="0" i="0" lang="sv-SE" sz="1800" u="none" cap="none" strike="noStrike">
                <a:solidFill>
                  <a:srgbClr val="000000"/>
                </a:solidFill>
                <a:latin typeface="Arial"/>
                <a:ea typeface="Arial"/>
                <a:cs typeface="Arial"/>
                <a:sym typeface="Arial"/>
              </a:rPr>
              <a:t> include latrines, septic tanks, and anaerobic lagoons, where wastewater is treated close to its source.</a:t>
            </a:r>
            <a:endParaRPr b="0" i="0" sz="1800" u="none" cap="none" strike="noStrike">
              <a:solidFill>
                <a:srgbClr val="000000"/>
              </a:solidFill>
              <a:latin typeface="Arial"/>
              <a:ea typeface="Arial"/>
              <a:cs typeface="Arial"/>
              <a:sym typeface="Arial"/>
            </a:endParaRPr>
          </a:p>
          <a:p>
            <a:pPr indent="-177800" lvl="0" marL="285750" marR="0" rtl="0" algn="just">
              <a:lnSpc>
                <a:spcPct val="100000"/>
              </a:lnSpc>
              <a:spcBef>
                <a:spcPts val="0"/>
              </a:spcBef>
              <a:spcAft>
                <a:spcPts val="0"/>
              </a:spcAft>
              <a:buClr>
                <a:srgbClr val="000000"/>
              </a:buClr>
              <a:buSzPts val="17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1" i="0" lang="sv-SE" sz="1800" u="none" cap="none" strike="noStrike">
                <a:solidFill>
                  <a:srgbClr val="000000"/>
                </a:solidFill>
                <a:latin typeface="Arial"/>
                <a:ea typeface="Arial"/>
                <a:cs typeface="Arial"/>
                <a:sym typeface="Arial"/>
              </a:rPr>
              <a:t>Sewer-based treatment</a:t>
            </a:r>
            <a:r>
              <a:rPr b="0" i="0" lang="sv-SE" sz="1800" u="none" cap="none" strike="noStrike">
                <a:solidFill>
                  <a:srgbClr val="000000"/>
                </a:solidFill>
                <a:latin typeface="Arial"/>
                <a:ea typeface="Arial"/>
                <a:cs typeface="Arial"/>
                <a:sym typeface="Arial"/>
              </a:rPr>
              <a:t> includes centralised and advanced aerobic treatment plants, where wastewater is collected via sewers and treated in larger facilities.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g3dc4a7640b2_0_39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510" name="Google Shape;510;g3dc4a7640b2_0_390"/>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511" name="Google Shape;511;g3dc4a7640b2_0_390"/>
          <p:cNvSpPr txBox="1"/>
          <p:nvPr>
            <p:ph type="title"/>
          </p:nvPr>
        </p:nvSpPr>
        <p:spPr>
          <a:xfrm>
            <a:off x="468000" y="287735"/>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Liquid</a:t>
            </a:r>
            <a:r>
              <a:rPr lang="sv-SE" sz="2800">
                <a:solidFill>
                  <a:srgbClr val="FF0000"/>
                </a:solidFill>
              </a:rPr>
              <a:t> Waste Treatment Options</a:t>
            </a:r>
            <a:endParaRPr>
              <a:solidFill>
                <a:srgbClr val="FF0000"/>
              </a:solidFill>
            </a:endParaRPr>
          </a:p>
        </p:txBody>
      </p:sp>
      <p:sp>
        <p:nvSpPr>
          <p:cNvPr id="512" name="Google Shape;512;g3dc4a7640b2_0_390"/>
          <p:cNvSpPr txBox="1"/>
          <p:nvPr/>
        </p:nvSpPr>
        <p:spPr>
          <a:xfrm>
            <a:off x="468000" y="990123"/>
            <a:ext cx="11536500" cy="8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The following liquid waste treatment options should be represented as separate technologies in a CLEWs++ model. On-site systems such as septic tanks, anaerobic lagoons, and latrines are </a:t>
            </a:r>
            <a:r>
              <a:rPr b="1" i="0" lang="sv-SE" sz="1700" u="none" cap="none" strike="noStrike">
                <a:solidFill>
                  <a:srgbClr val="000000"/>
                </a:solidFill>
                <a:latin typeface="Arial"/>
                <a:ea typeface="Arial"/>
                <a:cs typeface="Arial"/>
                <a:sym typeface="Arial"/>
              </a:rPr>
              <a:t>decentralised treatments</a:t>
            </a:r>
            <a:r>
              <a:rPr b="0" i="0" lang="sv-SE" sz="1700" u="none" cap="none" strike="noStrike">
                <a:solidFill>
                  <a:srgbClr val="000000"/>
                </a:solidFill>
                <a:latin typeface="Arial"/>
                <a:ea typeface="Arial"/>
                <a:cs typeface="Arial"/>
                <a:sym typeface="Arial"/>
              </a:rPr>
              <a:t>, while centralised aerobic and advanced aerobic treatments are </a:t>
            </a:r>
            <a:r>
              <a:rPr b="1" i="0" lang="sv-SE" sz="1700" u="none" cap="none" strike="noStrike">
                <a:solidFill>
                  <a:srgbClr val="000000"/>
                </a:solidFill>
                <a:latin typeface="Arial"/>
                <a:ea typeface="Arial"/>
                <a:cs typeface="Arial"/>
                <a:sym typeface="Arial"/>
              </a:rPr>
              <a:t>sewer-based. </a:t>
            </a:r>
            <a:endParaRPr b="0" i="0" sz="1400" u="none" cap="none" strike="noStrike">
              <a:solidFill>
                <a:srgbClr val="000000"/>
              </a:solidFill>
              <a:latin typeface="Arial"/>
              <a:ea typeface="Arial"/>
              <a:cs typeface="Arial"/>
              <a:sym typeface="Arial"/>
            </a:endParaRPr>
          </a:p>
        </p:txBody>
      </p:sp>
      <p:sp>
        <p:nvSpPr>
          <p:cNvPr id="513" name="Google Shape;513;g3dc4a7640b2_0_390"/>
          <p:cNvSpPr txBox="1"/>
          <p:nvPr/>
        </p:nvSpPr>
        <p:spPr>
          <a:xfrm>
            <a:off x="540125" y="4330438"/>
            <a:ext cx="4890600" cy="206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Wastewater is treated in conventional plants using oxygen-based biological processes, removing most organic pollutants at moderate cost. Under BAU, this option typically expands in urban areas where infrastructure already exists. In a decarbonisation scenario, it remains important but may be complemented by more efficient or lower-energy alternatives.</a:t>
            </a:r>
            <a:endParaRPr b="0" i="0" sz="1600" u="none" cap="none" strike="noStrike">
              <a:solidFill>
                <a:srgbClr val="000000"/>
              </a:solidFill>
              <a:latin typeface="Arial"/>
              <a:ea typeface="Arial"/>
              <a:cs typeface="Arial"/>
              <a:sym typeface="Arial"/>
            </a:endParaRPr>
          </a:p>
        </p:txBody>
      </p:sp>
      <p:sp>
        <p:nvSpPr>
          <p:cNvPr id="514" name="Google Shape;514;g3dc4a7640b2_0_390"/>
          <p:cNvSpPr txBox="1"/>
          <p:nvPr/>
        </p:nvSpPr>
        <p:spPr>
          <a:xfrm>
            <a:off x="6350261" y="4330438"/>
            <a:ext cx="48906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Enhanced aerobic processes provide higher pollutant removal and stronger protection of water quality, but at higher capital and operational cost. Under BAU, deployment may be limited to priority locations. In a decarbonisation scenario, advanced treatment is expected to increase, particularly where stringent environmental standards apply.</a:t>
            </a:r>
            <a:endParaRPr b="0" i="0" sz="1600" u="none" cap="none" strike="noStrike">
              <a:solidFill>
                <a:srgbClr val="000000"/>
              </a:solidFill>
              <a:latin typeface="Arial"/>
              <a:ea typeface="Arial"/>
              <a:cs typeface="Arial"/>
              <a:sym typeface="Arial"/>
            </a:endParaRPr>
          </a:p>
        </p:txBody>
      </p:sp>
      <p:sp>
        <p:nvSpPr>
          <p:cNvPr id="515" name="Google Shape;515;g3dc4a7640b2_0_390"/>
          <p:cNvSpPr txBox="1"/>
          <p:nvPr/>
        </p:nvSpPr>
        <p:spPr>
          <a:xfrm>
            <a:off x="935665" y="2035697"/>
            <a:ext cx="40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Centralised Aerobic Treatment</a:t>
            </a:r>
            <a:endParaRPr b="0" i="0" sz="1400" u="none" cap="none" strike="noStrike">
              <a:solidFill>
                <a:srgbClr val="000000"/>
              </a:solidFill>
              <a:latin typeface="Arial"/>
              <a:ea typeface="Arial"/>
              <a:cs typeface="Arial"/>
              <a:sym typeface="Arial"/>
            </a:endParaRPr>
          </a:p>
        </p:txBody>
      </p:sp>
      <p:sp>
        <p:nvSpPr>
          <p:cNvPr id="516" name="Google Shape;516;g3dc4a7640b2_0_390"/>
          <p:cNvSpPr txBox="1"/>
          <p:nvPr/>
        </p:nvSpPr>
        <p:spPr>
          <a:xfrm>
            <a:off x="6603109" y="2035697"/>
            <a:ext cx="4384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Advanced Aerobic Treatment</a:t>
            </a:r>
            <a:endParaRPr b="0" i="0" sz="1400" u="none" cap="none" strike="noStrike">
              <a:solidFill>
                <a:srgbClr val="000000"/>
              </a:solidFill>
              <a:latin typeface="Arial"/>
              <a:ea typeface="Arial"/>
              <a:cs typeface="Arial"/>
              <a:sym typeface="Arial"/>
            </a:endParaRPr>
          </a:p>
        </p:txBody>
      </p:sp>
      <p:pic>
        <p:nvPicPr>
          <p:cNvPr id="517" name="Google Shape;517;g3dc4a7640b2_0_390"/>
          <p:cNvPicPr preferRelativeResize="0"/>
          <p:nvPr/>
        </p:nvPicPr>
        <p:blipFill rotWithShape="1">
          <a:blip r:embed="rId3">
            <a:alphaModFix/>
          </a:blip>
          <a:srcRect b="64940" l="5433" r="67550" t="8665"/>
          <a:stretch/>
        </p:blipFill>
        <p:spPr>
          <a:xfrm>
            <a:off x="1790856" y="2499336"/>
            <a:ext cx="2389160" cy="1556019"/>
          </a:xfrm>
          <a:prstGeom prst="rect">
            <a:avLst/>
          </a:prstGeom>
          <a:noFill/>
          <a:ln>
            <a:noFill/>
          </a:ln>
        </p:spPr>
      </p:pic>
      <p:pic>
        <p:nvPicPr>
          <p:cNvPr id="518" name="Google Shape;518;g3dc4a7640b2_0_390"/>
          <p:cNvPicPr preferRelativeResize="0"/>
          <p:nvPr/>
        </p:nvPicPr>
        <p:blipFill rotWithShape="1">
          <a:blip r:embed="rId3">
            <a:alphaModFix/>
          </a:blip>
          <a:srcRect b="64940" l="35928" r="36071" t="10826"/>
          <a:stretch/>
        </p:blipFill>
        <p:spPr>
          <a:xfrm>
            <a:off x="7485655" y="2521512"/>
            <a:ext cx="2619832" cy="15116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3dc4a7640b2_0_404"/>
          <p:cNvSpPr txBox="1"/>
          <p:nvPr>
            <p:ph type="title"/>
          </p:nvPr>
        </p:nvSpPr>
        <p:spPr>
          <a:xfrm>
            <a:off x="468000" y="288000"/>
            <a:ext cx="80847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Liquid Waste Treatment Options (Continued)</a:t>
            </a:r>
            <a:endParaRPr>
              <a:solidFill>
                <a:srgbClr val="FF0000"/>
              </a:solidFill>
            </a:endParaRPr>
          </a:p>
        </p:txBody>
      </p:sp>
      <p:sp>
        <p:nvSpPr>
          <p:cNvPr id="525" name="Google Shape;525;g3dc4a7640b2_0_404"/>
          <p:cNvSpPr txBox="1"/>
          <p:nvPr/>
        </p:nvSpPr>
        <p:spPr>
          <a:xfrm>
            <a:off x="538382" y="3767200"/>
            <a:ext cx="37305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On-site systems partially treat wastewater before infiltration, with low cost and suitability for low-density areas. Under BAU, septic tanks often remain widespread, though performance depends on maintenance. In a decarbonisation scenario, their use may persist but with improved standards or gradual replacement by centralised systems.</a:t>
            </a:r>
            <a:endParaRPr b="0" i="0" sz="1600" u="none" cap="none" strike="noStrike">
              <a:solidFill>
                <a:srgbClr val="000000"/>
              </a:solidFill>
              <a:latin typeface="Arial"/>
              <a:ea typeface="Arial"/>
              <a:cs typeface="Arial"/>
              <a:sym typeface="Arial"/>
            </a:endParaRPr>
          </a:p>
        </p:txBody>
      </p:sp>
      <p:sp>
        <p:nvSpPr>
          <p:cNvPr id="526" name="Google Shape;526;g3dc4a7640b2_0_404"/>
          <p:cNvSpPr txBox="1"/>
          <p:nvPr/>
        </p:nvSpPr>
        <p:spPr>
          <a:xfrm>
            <a:off x="4455042" y="3767200"/>
            <a:ext cx="3391800" cy="255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Simple sanitation systems provide basic waste containment at very low cost, commonly used in rural or informal settlements. Under BAU, latrines may continue to be widely used where services are limited. In a decarbonisation scenario, they are expected to be progressively upgraded or replaced due to limited pollution control.</a:t>
            </a:r>
            <a:endParaRPr b="0" i="0" sz="1600" u="none" cap="none" strike="noStrike">
              <a:solidFill>
                <a:srgbClr val="000000"/>
              </a:solidFill>
              <a:latin typeface="Arial"/>
              <a:ea typeface="Arial"/>
              <a:cs typeface="Arial"/>
              <a:sym typeface="Arial"/>
            </a:endParaRPr>
          </a:p>
        </p:txBody>
      </p:sp>
      <p:sp>
        <p:nvSpPr>
          <p:cNvPr id="527" name="Google Shape;527;g3dc4a7640b2_0_404"/>
          <p:cNvSpPr txBox="1"/>
          <p:nvPr/>
        </p:nvSpPr>
        <p:spPr>
          <a:xfrm>
            <a:off x="7923146" y="3767200"/>
            <a:ext cx="3901800" cy="2555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Wastewater is treated in large ponds through anaerobic decomposition, with moderate pollutant removal and relatively low cost but high land requirements. Under BAU, this option may remain common in warm climates with available space. In a decarbonisation scenario, anaerobic lagoons may be retained or upgraded, particularly where biogas recovery is feasible.</a:t>
            </a:r>
            <a:endParaRPr b="0" i="0" sz="1600" u="none" cap="none" strike="noStrike">
              <a:solidFill>
                <a:srgbClr val="000000"/>
              </a:solidFill>
              <a:latin typeface="Arial"/>
              <a:ea typeface="Arial"/>
              <a:cs typeface="Arial"/>
              <a:sym typeface="Arial"/>
            </a:endParaRPr>
          </a:p>
        </p:txBody>
      </p:sp>
      <p:sp>
        <p:nvSpPr>
          <p:cNvPr id="528" name="Google Shape;528;g3dc4a7640b2_0_404"/>
          <p:cNvSpPr txBox="1"/>
          <p:nvPr/>
        </p:nvSpPr>
        <p:spPr>
          <a:xfrm>
            <a:off x="1458769" y="1257637"/>
            <a:ext cx="1889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Septic Tanks</a:t>
            </a:r>
            <a:endParaRPr b="0" i="0" sz="1400" u="none" cap="none" strike="noStrike">
              <a:solidFill>
                <a:srgbClr val="000000"/>
              </a:solidFill>
              <a:latin typeface="Arial"/>
              <a:ea typeface="Arial"/>
              <a:cs typeface="Arial"/>
              <a:sym typeface="Arial"/>
            </a:endParaRPr>
          </a:p>
        </p:txBody>
      </p:sp>
      <p:sp>
        <p:nvSpPr>
          <p:cNvPr id="529" name="Google Shape;529;g3dc4a7640b2_0_404"/>
          <p:cNvSpPr txBox="1"/>
          <p:nvPr/>
        </p:nvSpPr>
        <p:spPr>
          <a:xfrm>
            <a:off x="5206085" y="1257637"/>
            <a:ext cx="1889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Latrines</a:t>
            </a:r>
            <a:endParaRPr b="0" i="0" sz="1400" u="none" cap="none" strike="noStrike">
              <a:solidFill>
                <a:srgbClr val="000000"/>
              </a:solidFill>
              <a:latin typeface="Arial"/>
              <a:ea typeface="Arial"/>
              <a:cs typeface="Arial"/>
              <a:sym typeface="Arial"/>
            </a:endParaRPr>
          </a:p>
        </p:txBody>
      </p:sp>
      <p:sp>
        <p:nvSpPr>
          <p:cNvPr id="530" name="Google Shape;530;g3dc4a7640b2_0_404"/>
          <p:cNvSpPr txBox="1"/>
          <p:nvPr/>
        </p:nvSpPr>
        <p:spPr>
          <a:xfrm>
            <a:off x="8606055" y="1257637"/>
            <a:ext cx="25359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Anaerobic Lagoons</a:t>
            </a:r>
            <a:endParaRPr b="0" i="0" sz="1400" u="none" cap="none" strike="noStrike">
              <a:solidFill>
                <a:srgbClr val="000000"/>
              </a:solidFill>
              <a:latin typeface="Arial"/>
              <a:ea typeface="Arial"/>
              <a:cs typeface="Arial"/>
              <a:sym typeface="Arial"/>
            </a:endParaRPr>
          </a:p>
        </p:txBody>
      </p:sp>
      <p:pic>
        <p:nvPicPr>
          <p:cNvPr id="531" name="Google Shape;531;g3dc4a7640b2_0_404"/>
          <p:cNvPicPr preferRelativeResize="0"/>
          <p:nvPr/>
        </p:nvPicPr>
        <p:blipFill rotWithShape="1">
          <a:blip r:embed="rId3">
            <a:alphaModFix/>
          </a:blip>
          <a:srcRect b="64320" l="67037" r="5108" t="13149"/>
          <a:stretch/>
        </p:blipFill>
        <p:spPr>
          <a:xfrm>
            <a:off x="1075231" y="1953000"/>
            <a:ext cx="2656777" cy="1432771"/>
          </a:xfrm>
          <a:prstGeom prst="rect">
            <a:avLst/>
          </a:prstGeom>
          <a:noFill/>
          <a:ln>
            <a:noFill/>
          </a:ln>
        </p:spPr>
      </p:pic>
      <p:pic>
        <p:nvPicPr>
          <p:cNvPr id="532" name="Google Shape;532;g3dc4a7640b2_0_404"/>
          <p:cNvPicPr preferRelativeResize="0"/>
          <p:nvPr/>
        </p:nvPicPr>
        <p:blipFill rotWithShape="1">
          <a:blip r:embed="rId3">
            <a:alphaModFix/>
          </a:blip>
          <a:srcRect b="19776" l="10775" r="73555" t="54261"/>
          <a:stretch/>
        </p:blipFill>
        <p:spPr>
          <a:xfrm>
            <a:off x="5423513" y="1953005"/>
            <a:ext cx="1454845" cy="1607017"/>
          </a:xfrm>
          <a:prstGeom prst="rect">
            <a:avLst/>
          </a:prstGeom>
          <a:noFill/>
          <a:ln>
            <a:noFill/>
          </a:ln>
        </p:spPr>
      </p:pic>
      <p:pic>
        <p:nvPicPr>
          <p:cNvPr id="533" name="Google Shape;533;g3dc4a7640b2_0_404"/>
          <p:cNvPicPr preferRelativeResize="0"/>
          <p:nvPr/>
        </p:nvPicPr>
        <p:blipFill rotWithShape="1">
          <a:blip r:embed="rId3">
            <a:alphaModFix/>
          </a:blip>
          <a:srcRect b="21112" l="67333" r="5406" t="60888"/>
          <a:stretch/>
        </p:blipFill>
        <p:spPr>
          <a:xfrm>
            <a:off x="8728545" y="2252262"/>
            <a:ext cx="2290921" cy="1008502"/>
          </a:xfrm>
          <a:prstGeom prst="rect">
            <a:avLst/>
          </a:prstGeom>
          <a:noFill/>
          <a:ln>
            <a:noFill/>
          </a:ln>
        </p:spPr>
      </p:pic>
      <p:sp>
        <p:nvSpPr>
          <p:cNvPr id="534" name="Google Shape;534;g3dc4a7640b2_0_404"/>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rgbClr val="FFFFFF"/>
                </a:solidFill>
                <a:latin typeface="Arial"/>
                <a:ea typeface="Arial"/>
                <a:cs typeface="Arial"/>
                <a:sym typeface="Arial"/>
              </a:rPr>
              <a:t>‹#›</a:t>
            </a:fld>
            <a:endParaRPr b="1" i="0" sz="1000" u="none" cap="none" strike="noStrike">
              <a:solidFill>
                <a:srgbClr val="FFFFFF"/>
              </a:solidFill>
              <a:latin typeface="Arial"/>
              <a:ea typeface="Arial"/>
              <a:cs typeface="Arial"/>
              <a:sym typeface="Arial"/>
            </a:endParaRPr>
          </a:p>
        </p:txBody>
      </p:sp>
      <p:cxnSp>
        <p:nvCxnSpPr>
          <p:cNvPr id="535" name="Google Shape;535;g3dc4a7640b2_0_404"/>
          <p:cNvCxnSpPr/>
          <p:nvPr/>
        </p:nvCxnSpPr>
        <p:spPr>
          <a:xfrm>
            <a:off x="4330271" y="1317009"/>
            <a:ext cx="0" cy="5004600"/>
          </a:xfrm>
          <a:prstGeom prst="straightConnector1">
            <a:avLst/>
          </a:prstGeom>
          <a:noFill/>
          <a:ln cap="flat" cmpd="sng" w="9525">
            <a:solidFill>
              <a:srgbClr val="012069">
                <a:alpha val="43920"/>
              </a:srgbClr>
            </a:solidFill>
            <a:prstDash val="lgDash"/>
            <a:round/>
            <a:headEnd len="sm" w="sm" type="none"/>
            <a:tailEnd len="sm" w="sm" type="none"/>
          </a:ln>
        </p:spPr>
      </p:cxnSp>
      <p:cxnSp>
        <p:nvCxnSpPr>
          <p:cNvPr id="536" name="Google Shape;536;g3dc4a7640b2_0_404"/>
          <p:cNvCxnSpPr/>
          <p:nvPr/>
        </p:nvCxnSpPr>
        <p:spPr>
          <a:xfrm>
            <a:off x="7923146" y="1317009"/>
            <a:ext cx="0" cy="5004600"/>
          </a:xfrm>
          <a:prstGeom prst="straightConnector1">
            <a:avLst/>
          </a:prstGeom>
          <a:noFill/>
          <a:ln cap="flat" cmpd="sng" w="9525">
            <a:solidFill>
              <a:srgbClr val="012069">
                <a:alpha val="43920"/>
              </a:srgbClr>
            </a:solidFill>
            <a:prstDash val="lgDash"/>
            <a:round/>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3dc4a7640b2_0_421"/>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543" name="Google Shape;543;g3dc4a7640b2_0_421"/>
          <p:cNvSpPr txBox="1"/>
          <p:nvPr>
            <p:ph type="title"/>
          </p:nvPr>
        </p:nvSpPr>
        <p:spPr>
          <a:xfrm>
            <a:off x="468000" y="288000"/>
            <a:ext cx="103143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Overview of the Liquid Waste Sector in CLEWs++</a:t>
            </a:r>
            <a:endParaRPr>
              <a:solidFill>
                <a:srgbClr val="FF0000"/>
              </a:solidFill>
            </a:endParaRPr>
          </a:p>
        </p:txBody>
      </p:sp>
      <p:sp>
        <p:nvSpPr>
          <p:cNvPr id="544" name="Google Shape;544;g3dc4a7640b2_0_421"/>
          <p:cNvSpPr/>
          <p:nvPr/>
        </p:nvSpPr>
        <p:spPr>
          <a:xfrm>
            <a:off x="2396096" y="4596007"/>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Septic Tanks</a:t>
            </a:r>
            <a:endParaRPr b="0" i="0" sz="1400" u="none" cap="none" strike="noStrike">
              <a:solidFill>
                <a:srgbClr val="000000"/>
              </a:solidFill>
              <a:latin typeface="Arial"/>
              <a:ea typeface="Arial"/>
              <a:cs typeface="Arial"/>
              <a:sym typeface="Arial"/>
            </a:endParaRPr>
          </a:p>
        </p:txBody>
      </p:sp>
      <p:sp>
        <p:nvSpPr>
          <p:cNvPr id="545" name="Google Shape;545;g3dc4a7640b2_0_421"/>
          <p:cNvSpPr/>
          <p:nvPr/>
        </p:nvSpPr>
        <p:spPr>
          <a:xfrm>
            <a:off x="2396096" y="3737293"/>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Anaerobic Lagoons</a:t>
            </a:r>
            <a:endParaRPr b="0" i="0" sz="1400" u="none" cap="none" strike="noStrike">
              <a:solidFill>
                <a:srgbClr val="000000"/>
              </a:solidFill>
              <a:latin typeface="Arial"/>
              <a:ea typeface="Arial"/>
              <a:cs typeface="Arial"/>
              <a:sym typeface="Arial"/>
            </a:endParaRPr>
          </a:p>
        </p:txBody>
      </p:sp>
      <p:sp>
        <p:nvSpPr>
          <p:cNvPr id="546" name="Google Shape;546;g3dc4a7640b2_0_421"/>
          <p:cNvSpPr/>
          <p:nvPr/>
        </p:nvSpPr>
        <p:spPr>
          <a:xfrm>
            <a:off x="2396096" y="2878579"/>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Latrines</a:t>
            </a:r>
            <a:endParaRPr b="0" i="0" sz="1400" u="none" cap="none" strike="noStrike">
              <a:solidFill>
                <a:srgbClr val="000000"/>
              </a:solidFill>
              <a:latin typeface="Arial"/>
              <a:ea typeface="Arial"/>
              <a:cs typeface="Arial"/>
              <a:sym typeface="Arial"/>
            </a:endParaRPr>
          </a:p>
        </p:txBody>
      </p:sp>
      <p:cxnSp>
        <p:nvCxnSpPr>
          <p:cNvPr id="547" name="Google Shape;547;g3dc4a7640b2_0_421"/>
          <p:cNvCxnSpPr>
            <a:stCxn id="548" idx="3"/>
            <a:endCxn id="546" idx="1"/>
          </p:cNvCxnSpPr>
          <p:nvPr/>
        </p:nvCxnSpPr>
        <p:spPr>
          <a:xfrm flipH="1" rot="10800000">
            <a:off x="1554544" y="3117578"/>
            <a:ext cx="841500" cy="1110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548" name="Google Shape;548;g3dc4a7640b2_0_421"/>
          <p:cNvSpPr/>
          <p:nvPr/>
        </p:nvSpPr>
        <p:spPr>
          <a:xfrm>
            <a:off x="323644" y="2889728"/>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Liquid Waste Generation</a:t>
            </a:r>
            <a:endParaRPr b="0" i="0" sz="1400" u="none" cap="none" strike="noStrike">
              <a:solidFill>
                <a:srgbClr val="000000"/>
              </a:solidFill>
              <a:latin typeface="Arial"/>
              <a:ea typeface="Arial"/>
              <a:cs typeface="Arial"/>
              <a:sym typeface="Arial"/>
            </a:endParaRPr>
          </a:p>
        </p:txBody>
      </p:sp>
      <p:cxnSp>
        <p:nvCxnSpPr>
          <p:cNvPr id="549" name="Google Shape;549;g3dc4a7640b2_0_421"/>
          <p:cNvCxnSpPr>
            <a:endCxn id="544" idx="1"/>
          </p:cNvCxnSpPr>
          <p:nvPr/>
        </p:nvCxnSpPr>
        <p:spPr>
          <a:xfrm>
            <a:off x="1975496" y="4834957"/>
            <a:ext cx="4206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550" name="Google Shape;550;g3dc4a7640b2_0_421"/>
          <p:cNvCxnSpPr>
            <a:endCxn id="545" idx="1"/>
          </p:cNvCxnSpPr>
          <p:nvPr/>
        </p:nvCxnSpPr>
        <p:spPr>
          <a:xfrm>
            <a:off x="1975496" y="3976243"/>
            <a:ext cx="4206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551" name="Google Shape;551;g3dc4a7640b2_0_421"/>
          <p:cNvCxnSpPr/>
          <p:nvPr/>
        </p:nvCxnSpPr>
        <p:spPr>
          <a:xfrm>
            <a:off x="1975370" y="2113273"/>
            <a:ext cx="3600" cy="27270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sp>
        <p:nvSpPr>
          <p:cNvPr id="552" name="Google Shape;552;g3dc4a7640b2_0_421"/>
          <p:cNvSpPr/>
          <p:nvPr/>
        </p:nvSpPr>
        <p:spPr>
          <a:xfrm>
            <a:off x="2396095" y="1874365"/>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Sewers</a:t>
            </a:r>
            <a:endParaRPr b="0" i="0" sz="1400" u="none" cap="none" strike="noStrike">
              <a:solidFill>
                <a:srgbClr val="000000"/>
              </a:solidFill>
              <a:latin typeface="Arial"/>
              <a:ea typeface="Arial"/>
              <a:cs typeface="Arial"/>
              <a:sym typeface="Arial"/>
            </a:endParaRPr>
          </a:p>
        </p:txBody>
      </p:sp>
      <p:sp>
        <p:nvSpPr>
          <p:cNvPr id="553" name="Google Shape;553;g3dc4a7640b2_0_421"/>
          <p:cNvSpPr/>
          <p:nvPr/>
        </p:nvSpPr>
        <p:spPr>
          <a:xfrm>
            <a:off x="4364599" y="1281679"/>
            <a:ext cx="17313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Centralised Aerobic Treatment</a:t>
            </a:r>
            <a:endParaRPr b="0" i="0" sz="1400" u="none" cap="none" strike="noStrike">
              <a:solidFill>
                <a:srgbClr val="000000"/>
              </a:solidFill>
              <a:latin typeface="Arial"/>
              <a:ea typeface="Arial"/>
              <a:cs typeface="Arial"/>
              <a:sym typeface="Arial"/>
            </a:endParaRPr>
          </a:p>
        </p:txBody>
      </p:sp>
      <p:cxnSp>
        <p:nvCxnSpPr>
          <p:cNvPr id="554" name="Google Shape;554;g3dc4a7640b2_0_421"/>
          <p:cNvCxnSpPr/>
          <p:nvPr/>
        </p:nvCxnSpPr>
        <p:spPr>
          <a:xfrm>
            <a:off x="3947308" y="2690148"/>
            <a:ext cx="4173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555" name="Google Shape;555;g3dc4a7640b2_0_421"/>
          <p:cNvCxnSpPr>
            <a:endCxn id="553" idx="1"/>
          </p:cNvCxnSpPr>
          <p:nvPr/>
        </p:nvCxnSpPr>
        <p:spPr>
          <a:xfrm>
            <a:off x="3947299" y="1520629"/>
            <a:ext cx="4173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556" name="Google Shape;556;g3dc4a7640b2_0_421"/>
          <p:cNvCxnSpPr/>
          <p:nvPr/>
        </p:nvCxnSpPr>
        <p:spPr>
          <a:xfrm>
            <a:off x="3963555" y="1520587"/>
            <a:ext cx="0" cy="11697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557" name="Google Shape;557;g3dc4a7640b2_0_421"/>
          <p:cNvCxnSpPr/>
          <p:nvPr/>
        </p:nvCxnSpPr>
        <p:spPr>
          <a:xfrm rot="10800000">
            <a:off x="3644655" y="2122369"/>
            <a:ext cx="318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sp>
        <p:nvSpPr>
          <p:cNvPr id="558" name="Google Shape;558;g3dc4a7640b2_0_421"/>
          <p:cNvSpPr txBox="1"/>
          <p:nvPr/>
        </p:nvSpPr>
        <p:spPr>
          <a:xfrm>
            <a:off x="1463847" y="2851637"/>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59" name="Google Shape;559;g3dc4a7640b2_0_421"/>
          <p:cNvSpPr txBox="1"/>
          <p:nvPr/>
        </p:nvSpPr>
        <p:spPr>
          <a:xfrm>
            <a:off x="3461551" y="1840949"/>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60" name="Google Shape;560;g3dc4a7640b2_0_421"/>
          <p:cNvSpPr txBox="1"/>
          <p:nvPr/>
        </p:nvSpPr>
        <p:spPr>
          <a:xfrm>
            <a:off x="524896" y="5501852"/>
            <a:ext cx="1769700" cy="708000"/>
          </a:xfrm>
          <a:prstGeom prst="rect">
            <a:avLst/>
          </a:prstGeom>
          <a:no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Arial"/>
                <a:ea typeface="Arial"/>
                <a:cs typeface="Arial"/>
                <a:sym typeface="Arial"/>
              </a:rPr>
              <a:t>Commodity Key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All Liquid Waste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Collected Waste</a:t>
            </a:r>
            <a:endParaRPr b="0" i="0" sz="1400" u="none" cap="none" strike="noStrike">
              <a:solidFill>
                <a:srgbClr val="000000"/>
              </a:solidFill>
              <a:latin typeface="Arial"/>
              <a:ea typeface="Arial"/>
              <a:cs typeface="Arial"/>
              <a:sym typeface="Arial"/>
            </a:endParaRPr>
          </a:p>
        </p:txBody>
      </p:sp>
      <p:sp>
        <p:nvSpPr>
          <p:cNvPr id="561" name="Google Shape;561;g3dc4a7640b2_0_421"/>
          <p:cNvSpPr/>
          <p:nvPr/>
        </p:nvSpPr>
        <p:spPr>
          <a:xfrm>
            <a:off x="4364599" y="2451240"/>
            <a:ext cx="17313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Advanced Aerobic Treatment</a:t>
            </a:r>
            <a:endParaRPr b="0" i="0" sz="1400" u="none" cap="none" strike="noStrike">
              <a:solidFill>
                <a:srgbClr val="000000"/>
              </a:solidFill>
              <a:latin typeface="Arial"/>
              <a:ea typeface="Arial"/>
              <a:cs typeface="Arial"/>
              <a:sym typeface="Arial"/>
            </a:endParaRPr>
          </a:p>
        </p:txBody>
      </p:sp>
      <p:cxnSp>
        <p:nvCxnSpPr>
          <p:cNvPr id="562" name="Google Shape;562;g3dc4a7640b2_0_421"/>
          <p:cNvCxnSpPr>
            <a:endCxn id="552" idx="1"/>
          </p:cNvCxnSpPr>
          <p:nvPr/>
        </p:nvCxnSpPr>
        <p:spPr>
          <a:xfrm>
            <a:off x="1962895" y="2113315"/>
            <a:ext cx="4332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563" name="Google Shape;563;g3dc4a7640b2_0_421"/>
          <p:cNvSpPr txBox="1"/>
          <p:nvPr/>
        </p:nvSpPr>
        <p:spPr>
          <a:xfrm>
            <a:off x="6346122" y="1197665"/>
            <a:ext cx="5522100" cy="5002500"/>
          </a:xfrm>
          <a:prstGeom prst="rect">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sv-SE" sz="1450" u="none" cap="none" strike="noStrike">
                <a:solidFill>
                  <a:srgbClr val="000000"/>
                </a:solidFill>
                <a:latin typeface="Arial"/>
                <a:ea typeface="Arial"/>
                <a:cs typeface="Arial"/>
                <a:sym typeface="Arial"/>
              </a:rPr>
              <a:t>Liquid waste generation produces a </a:t>
            </a:r>
            <a:r>
              <a:rPr b="1" i="0" lang="sv-SE" sz="1450" u="none" cap="none" strike="noStrike">
                <a:solidFill>
                  <a:srgbClr val="000000"/>
                </a:solidFill>
                <a:latin typeface="Arial"/>
                <a:ea typeface="Arial"/>
                <a:cs typeface="Arial"/>
                <a:sym typeface="Arial"/>
              </a:rPr>
              <a:t>single aggregate wastewater commodity</a:t>
            </a:r>
            <a:r>
              <a:rPr b="0" i="0" lang="sv-SE" sz="1450" u="none" cap="none" strike="noStrike">
                <a:solidFill>
                  <a:srgbClr val="000000"/>
                </a:solidFill>
                <a:latin typeface="Arial"/>
                <a:ea typeface="Arial"/>
                <a:cs typeface="Arial"/>
                <a:sym typeface="Arial"/>
              </a:rPr>
              <a:t>, representing all liquid waste entering the sanitation system.</a:t>
            </a:r>
            <a:endParaRPr b="0" i="0" sz="145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5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50" u="none" cap="none" strike="noStrike">
                <a:solidFill>
                  <a:srgbClr val="000000"/>
                </a:solidFill>
                <a:latin typeface="Arial"/>
                <a:ea typeface="Arial"/>
                <a:cs typeface="Arial"/>
                <a:sym typeface="Arial"/>
              </a:rPr>
              <a:t>This commodity can follow </a:t>
            </a:r>
            <a:r>
              <a:rPr b="1" i="0" lang="sv-SE" sz="1450" u="none" cap="none" strike="noStrike">
                <a:solidFill>
                  <a:srgbClr val="000000"/>
                </a:solidFill>
                <a:latin typeface="Arial"/>
                <a:ea typeface="Arial"/>
                <a:cs typeface="Arial"/>
                <a:sym typeface="Arial"/>
              </a:rPr>
              <a:t>multiple pathways depending on sanitation access</a:t>
            </a:r>
            <a:r>
              <a:rPr b="0" i="0" lang="sv-SE" sz="1450" u="none" cap="none" strike="noStrike">
                <a:solidFill>
                  <a:srgbClr val="000000"/>
                </a:solidFill>
                <a:latin typeface="Arial"/>
                <a:ea typeface="Arial"/>
                <a:cs typeface="Arial"/>
                <a:sym typeface="Arial"/>
              </a:rPr>
              <a:t>, either through </a:t>
            </a:r>
            <a:r>
              <a:rPr b="1" i="0" lang="sv-SE" sz="1450" u="none" cap="none" strike="noStrike">
                <a:solidFill>
                  <a:srgbClr val="000000"/>
                </a:solidFill>
                <a:latin typeface="Arial"/>
                <a:ea typeface="Arial"/>
                <a:cs typeface="Arial"/>
                <a:sym typeface="Arial"/>
              </a:rPr>
              <a:t>decentralised on-site treatment</a:t>
            </a:r>
            <a:r>
              <a:rPr b="0" i="0" lang="sv-SE" sz="1450" u="none" cap="none" strike="noStrike">
                <a:solidFill>
                  <a:srgbClr val="000000"/>
                </a:solidFill>
                <a:latin typeface="Arial"/>
                <a:ea typeface="Arial"/>
                <a:cs typeface="Arial"/>
                <a:sym typeface="Arial"/>
              </a:rPr>
              <a:t> or </a:t>
            </a:r>
            <a:r>
              <a:rPr b="1" i="0" lang="sv-SE" sz="1450" u="none" cap="none" strike="noStrike">
                <a:solidFill>
                  <a:srgbClr val="000000"/>
                </a:solidFill>
                <a:latin typeface="Arial"/>
                <a:ea typeface="Arial"/>
                <a:cs typeface="Arial"/>
                <a:sym typeface="Arial"/>
              </a:rPr>
              <a:t>collection via sewer networks</a:t>
            </a:r>
            <a:r>
              <a:rPr b="0" i="0" lang="sv-SE" sz="1450" u="none" cap="none" strike="noStrike">
                <a:solidFill>
                  <a:srgbClr val="000000"/>
                </a:solidFill>
                <a:latin typeface="Arial"/>
                <a:ea typeface="Arial"/>
                <a:cs typeface="Arial"/>
                <a:sym typeface="Arial"/>
              </a:rPr>
              <a:t> for centralised treatment.</a:t>
            </a:r>
            <a:endParaRPr b="0" i="0" sz="145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5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1" i="0" lang="sv-SE" sz="1450" u="none" cap="none" strike="noStrike">
                <a:solidFill>
                  <a:srgbClr val="000000"/>
                </a:solidFill>
                <a:latin typeface="Arial"/>
                <a:ea typeface="Arial"/>
                <a:cs typeface="Arial"/>
                <a:sym typeface="Arial"/>
              </a:rPr>
              <a:t>Decentralised pathways</a:t>
            </a:r>
            <a:r>
              <a:rPr b="0" i="0" lang="sv-SE" sz="1450" u="none" cap="none" strike="noStrike">
                <a:solidFill>
                  <a:srgbClr val="000000"/>
                </a:solidFill>
                <a:latin typeface="Arial"/>
                <a:ea typeface="Arial"/>
                <a:cs typeface="Arial"/>
                <a:sym typeface="Arial"/>
              </a:rPr>
              <a:t> include latrines, septic tanks, and anaerobic lagoons, representing </a:t>
            </a:r>
            <a:r>
              <a:rPr b="1" i="0" lang="sv-SE" sz="1450" u="none" cap="none" strike="noStrike">
                <a:solidFill>
                  <a:srgbClr val="000000"/>
                </a:solidFill>
                <a:latin typeface="Arial"/>
                <a:ea typeface="Arial"/>
                <a:cs typeface="Arial"/>
                <a:sym typeface="Arial"/>
              </a:rPr>
              <a:t>non sewered sanitation systems</a:t>
            </a:r>
            <a:r>
              <a:rPr b="0" i="0" lang="sv-SE" sz="1450" u="none" cap="none" strike="noStrike">
                <a:solidFill>
                  <a:srgbClr val="000000"/>
                </a:solidFill>
                <a:latin typeface="Arial"/>
                <a:ea typeface="Arial"/>
                <a:cs typeface="Arial"/>
                <a:sym typeface="Arial"/>
              </a:rPr>
              <a:t> where wastewater is managed locally.</a:t>
            </a:r>
            <a:endParaRPr b="0" i="0" sz="145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5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1" i="0" lang="sv-SE" sz="1450" u="none" cap="none" strike="noStrike">
                <a:solidFill>
                  <a:srgbClr val="000000"/>
                </a:solidFill>
                <a:latin typeface="Arial"/>
                <a:ea typeface="Arial"/>
                <a:cs typeface="Arial"/>
                <a:sym typeface="Arial"/>
              </a:rPr>
              <a:t>Sewer based collection</a:t>
            </a:r>
            <a:r>
              <a:rPr b="0" i="0" lang="sv-SE" sz="1450" u="none" cap="none" strike="noStrike">
                <a:solidFill>
                  <a:srgbClr val="000000"/>
                </a:solidFill>
                <a:latin typeface="Arial"/>
                <a:ea typeface="Arial"/>
                <a:cs typeface="Arial"/>
                <a:sym typeface="Arial"/>
              </a:rPr>
              <a:t> converts total liquid waste into a </a:t>
            </a:r>
            <a:r>
              <a:rPr b="1" i="0" lang="sv-SE" sz="1450" u="none" cap="none" strike="noStrike">
                <a:solidFill>
                  <a:srgbClr val="000000"/>
                </a:solidFill>
                <a:latin typeface="Arial"/>
                <a:ea typeface="Arial"/>
                <a:cs typeface="Arial"/>
                <a:sym typeface="Arial"/>
              </a:rPr>
              <a:t>collected wastewater commodity</a:t>
            </a:r>
            <a:r>
              <a:rPr b="0" i="0" lang="sv-SE" sz="1450" u="none" cap="none" strike="noStrike">
                <a:solidFill>
                  <a:srgbClr val="000000"/>
                </a:solidFill>
                <a:latin typeface="Arial"/>
                <a:ea typeface="Arial"/>
                <a:cs typeface="Arial"/>
                <a:sym typeface="Arial"/>
              </a:rPr>
              <a:t>, which can then be allocated across different </a:t>
            </a:r>
            <a:r>
              <a:rPr b="1" i="0" lang="sv-SE" sz="1450" u="none" cap="none" strike="noStrike">
                <a:solidFill>
                  <a:srgbClr val="000000"/>
                </a:solidFill>
                <a:latin typeface="Arial"/>
                <a:ea typeface="Arial"/>
                <a:cs typeface="Arial"/>
                <a:sym typeface="Arial"/>
              </a:rPr>
              <a:t>aerobic treatment technologies</a:t>
            </a:r>
            <a:r>
              <a:rPr b="0" i="0" lang="sv-SE" sz="1450" u="none" cap="none" strike="noStrike">
                <a:solidFill>
                  <a:srgbClr val="000000"/>
                </a:solidFill>
                <a:latin typeface="Arial"/>
                <a:ea typeface="Arial"/>
                <a:cs typeface="Arial"/>
                <a:sym typeface="Arial"/>
              </a:rPr>
              <a:t>.</a:t>
            </a:r>
            <a:endParaRPr b="0" i="0" sz="145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5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50" u="none" cap="none" strike="noStrike">
                <a:solidFill>
                  <a:srgbClr val="000000"/>
                </a:solidFill>
                <a:latin typeface="Arial"/>
                <a:ea typeface="Arial"/>
                <a:cs typeface="Arial"/>
                <a:sym typeface="Arial"/>
              </a:rPr>
              <a:t>The separation between </a:t>
            </a:r>
            <a:r>
              <a:rPr b="1" i="0" lang="sv-SE" sz="1450" u="none" cap="none" strike="noStrike">
                <a:solidFill>
                  <a:srgbClr val="000000"/>
                </a:solidFill>
                <a:latin typeface="Arial"/>
                <a:ea typeface="Arial"/>
                <a:cs typeface="Arial"/>
                <a:sym typeface="Arial"/>
              </a:rPr>
              <a:t>total liquid waste and collected waste</a:t>
            </a:r>
            <a:r>
              <a:rPr b="0" i="0" lang="sv-SE" sz="1450" u="none" cap="none" strike="noStrike">
                <a:solidFill>
                  <a:srgbClr val="000000"/>
                </a:solidFill>
                <a:latin typeface="Arial"/>
                <a:ea typeface="Arial"/>
                <a:cs typeface="Arial"/>
                <a:sym typeface="Arial"/>
              </a:rPr>
              <a:t> enables independent calibration of </a:t>
            </a:r>
            <a:r>
              <a:rPr b="1" i="0" lang="sv-SE" sz="1450" u="none" cap="none" strike="noStrike">
                <a:solidFill>
                  <a:srgbClr val="000000"/>
                </a:solidFill>
                <a:latin typeface="Arial"/>
                <a:ea typeface="Arial"/>
                <a:cs typeface="Arial"/>
                <a:sym typeface="Arial"/>
              </a:rPr>
              <a:t>sanitation coverage and treatment choice</a:t>
            </a:r>
            <a:r>
              <a:rPr b="0" i="0" lang="sv-SE" sz="1450" u="none" cap="none" strike="noStrike">
                <a:solidFill>
                  <a:srgbClr val="000000"/>
                </a:solidFill>
                <a:latin typeface="Arial"/>
                <a:ea typeface="Arial"/>
                <a:cs typeface="Arial"/>
                <a:sym typeface="Arial"/>
              </a:rPr>
              <a:t>, supporting scenarios that explore </a:t>
            </a:r>
            <a:r>
              <a:rPr b="1" i="0" lang="sv-SE" sz="1450" u="none" cap="none" strike="noStrike">
                <a:solidFill>
                  <a:srgbClr val="000000"/>
                </a:solidFill>
                <a:latin typeface="Arial"/>
                <a:ea typeface="Arial"/>
                <a:cs typeface="Arial"/>
                <a:sym typeface="Arial"/>
              </a:rPr>
              <a:t>expanded sewer access and improved treatment standards.</a:t>
            </a:r>
            <a:endParaRPr b="0" i="0" sz="145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3dc4a7640b2_0_44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570" name="Google Shape;570;g3dc4a7640b2_0_44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571" name="Google Shape;571;g3dc4a7640b2_0_447"/>
          <p:cNvSpPr txBox="1"/>
          <p:nvPr/>
        </p:nvSpPr>
        <p:spPr>
          <a:xfrm>
            <a:off x="822976" y="1835673"/>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572" name="Google Shape;572;g3dc4a7640b2_0_447"/>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Key Considerations in the Liquid Waste Sector</a:t>
            </a:r>
            <a:endParaRPr sz="2800">
              <a:solidFill>
                <a:srgbClr val="FF0000"/>
              </a:solidFill>
            </a:endParaRPr>
          </a:p>
        </p:txBody>
      </p:sp>
      <p:sp>
        <p:nvSpPr>
          <p:cNvPr id="573" name="Google Shape;573;g3dc4a7640b2_0_447"/>
          <p:cNvSpPr/>
          <p:nvPr/>
        </p:nvSpPr>
        <p:spPr>
          <a:xfrm>
            <a:off x="540000" y="1173707"/>
            <a:ext cx="475200" cy="4752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574" name="Google Shape;574;g3dc4a7640b2_0_447"/>
          <p:cNvSpPr txBox="1"/>
          <p:nvPr/>
        </p:nvSpPr>
        <p:spPr>
          <a:xfrm>
            <a:off x="1115898" y="1173707"/>
            <a:ext cx="96972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Liquid Waste is Activity Driven rather than Demand Driven</a:t>
            </a:r>
            <a:endParaRPr b="0" i="0" sz="1400" u="none" cap="none" strike="noStrike">
              <a:solidFill>
                <a:srgbClr val="000000"/>
              </a:solidFill>
              <a:latin typeface="Arial"/>
              <a:ea typeface="Arial"/>
              <a:cs typeface="Arial"/>
              <a:sym typeface="Arial"/>
            </a:endParaRPr>
          </a:p>
        </p:txBody>
      </p:sp>
      <p:sp>
        <p:nvSpPr>
          <p:cNvPr id="575" name="Google Shape;575;g3dc4a7640b2_0_447"/>
          <p:cNvSpPr txBox="1"/>
          <p:nvPr/>
        </p:nvSpPr>
        <p:spPr>
          <a:xfrm>
            <a:off x="1128350" y="1543039"/>
            <a:ext cx="10093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800" u="none" cap="none" strike="noStrike">
                <a:solidFill>
                  <a:srgbClr val="000000"/>
                </a:solidFill>
                <a:latin typeface="Arial"/>
                <a:ea typeface="Arial"/>
                <a:cs typeface="Arial"/>
                <a:sym typeface="Arial"/>
              </a:rPr>
              <a:t>As with solid waste, the liquid waste sector is </a:t>
            </a:r>
            <a:r>
              <a:rPr b="1" i="1" lang="sv-SE" sz="1800" u="none" cap="none" strike="noStrike">
                <a:solidFill>
                  <a:srgbClr val="000000"/>
                </a:solidFill>
                <a:latin typeface="Arial"/>
                <a:ea typeface="Arial"/>
                <a:cs typeface="Arial"/>
                <a:sym typeface="Arial"/>
              </a:rPr>
              <a:t>activity driven</a:t>
            </a:r>
            <a:r>
              <a:rPr b="0" i="0" lang="sv-SE" sz="1800" u="none" cap="none" strike="noStrike">
                <a:solidFill>
                  <a:srgbClr val="000000"/>
                </a:solidFill>
                <a:latin typeface="Arial"/>
                <a:ea typeface="Arial"/>
                <a:cs typeface="Arial"/>
                <a:sym typeface="Arial"/>
              </a:rPr>
              <a:t>, rather than demand driven</a:t>
            </a:r>
            <a:r>
              <a:rPr b="0" i="0" lang="sv-SE" sz="1800" u="none" cap="none" strike="noStrike">
                <a:solidFill>
                  <a:schemeClr val="dk1"/>
                </a:solidFill>
                <a:latin typeface="Arial"/>
                <a:ea typeface="Arial"/>
                <a:cs typeface="Arial"/>
                <a:sym typeface="Arial"/>
              </a:rPr>
              <a:t>. The model does not optimise total wastewater production; instead, </a:t>
            </a:r>
            <a:r>
              <a:rPr b="1" i="0" lang="sv-SE" sz="1800" u="none" cap="none" strike="noStrike">
                <a:solidFill>
                  <a:schemeClr val="dk1"/>
                </a:solidFill>
                <a:latin typeface="Arial"/>
                <a:ea typeface="Arial"/>
                <a:cs typeface="Arial"/>
                <a:sym typeface="Arial"/>
              </a:rPr>
              <a:t>total liquid waste generation is represented as a mandatory activity that must occur in each time period. </a:t>
            </a:r>
            <a:r>
              <a:rPr b="0" i="0" lang="sv-SE" sz="1800" u="none" cap="none" strike="noStrike">
                <a:solidFill>
                  <a:schemeClr val="dk1"/>
                </a:solidFill>
                <a:latin typeface="Arial"/>
                <a:ea typeface="Arial"/>
                <a:cs typeface="Arial"/>
                <a:sym typeface="Arial"/>
              </a:rPr>
              <a:t>The model then determines how this liquid waste is treated across the available technologies.</a:t>
            </a:r>
            <a:endParaRPr b="0" i="0" sz="1800" u="none" cap="none" strike="noStrike">
              <a:solidFill>
                <a:srgbClr val="000000"/>
              </a:solidFill>
              <a:latin typeface="Arial"/>
              <a:ea typeface="Arial"/>
              <a:cs typeface="Arial"/>
              <a:sym typeface="Arial"/>
            </a:endParaRPr>
          </a:p>
        </p:txBody>
      </p:sp>
      <p:sp>
        <p:nvSpPr>
          <p:cNvPr id="576" name="Google Shape;576;g3dc4a7640b2_0_447"/>
          <p:cNvSpPr/>
          <p:nvPr/>
        </p:nvSpPr>
        <p:spPr>
          <a:xfrm>
            <a:off x="540000" y="2837523"/>
            <a:ext cx="475200" cy="4752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577" name="Google Shape;577;g3dc4a7640b2_0_447"/>
          <p:cNvSpPr txBox="1"/>
          <p:nvPr/>
        </p:nvSpPr>
        <p:spPr>
          <a:xfrm>
            <a:off x="1115898" y="2890473"/>
            <a:ext cx="96972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Key Data: BOD per Capita</a:t>
            </a:r>
            <a:endParaRPr b="0" i="0" sz="1400" u="none" cap="none" strike="noStrike">
              <a:solidFill>
                <a:srgbClr val="000000"/>
              </a:solidFill>
              <a:latin typeface="Arial"/>
              <a:ea typeface="Arial"/>
              <a:cs typeface="Arial"/>
              <a:sym typeface="Arial"/>
            </a:endParaRPr>
          </a:p>
        </p:txBody>
      </p:sp>
      <p:sp>
        <p:nvSpPr>
          <p:cNvPr id="578" name="Google Shape;578;g3dc4a7640b2_0_447"/>
          <p:cNvSpPr txBox="1"/>
          <p:nvPr/>
        </p:nvSpPr>
        <p:spPr>
          <a:xfrm>
            <a:off x="1140936" y="3246570"/>
            <a:ext cx="10093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800" u="none" cap="none" strike="noStrike">
                <a:solidFill>
                  <a:srgbClr val="000000"/>
                </a:solidFill>
                <a:latin typeface="Arial"/>
                <a:ea typeface="Arial"/>
                <a:cs typeface="Arial"/>
                <a:sym typeface="Arial"/>
              </a:rPr>
              <a:t>To set up the liquid waste sector, the average </a:t>
            </a:r>
            <a:r>
              <a:rPr b="1" i="0" lang="sv-SE" sz="1800" u="none" cap="none" strike="noStrike">
                <a:solidFill>
                  <a:srgbClr val="000000"/>
                </a:solidFill>
                <a:latin typeface="Arial"/>
                <a:ea typeface="Arial"/>
                <a:cs typeface="Arial"/>
                <a:sym typeface="Arial"/>
              </a:rPr>
              <a:t>biochemical oxygen demand (BOD)</a:t>
            </a:r>
            <a:r>
              <a:rPr b="0" i="0" lang="sv-SE" sz="1800" u="none" cap="none" strike="noStrike">
                <a:solidFill>
                  <a:srgbClr val="000000"/>
                </a:solidFill>
                <a:latin typeface="Arial"/>
                <a:ea typeface="Arial"/>
                <a:cs typeface="Arial"/>
                <a:sym typeface="Arial"/>
              </a:rPr>
              <a:t> </a:t>
            </a:r>
            <a:r>
              <a:rPr b="1" i="0" lang="sv-SE" sz="1800" u="none" cap="none" strike="noStrike">
                <a:solidFill>
                  <a:srgbClr val="000000"/>
                </a:solidFill>
                <a:latin typeface="Arial"/>
                <a:ea typeface="Arial"/>
                <a:cs typeface="Arial"/>
                <a:sym typeface="Arial"/>
              </a:rPr>
              <a:t>per person </a:t>
            </a:r>
            <a:r>
              <a:rPr b="0" i="0" lang="sv-SE" sz="1800" u="none" cap="none" strike="noStrike">
                <a:solidFill>
                  <a:srgbClr val="000000"/>
                </a:solidFill>
                <a:latin typeface="Arial"/>
                <a:ea typeface="Arial"/>
                <a:cs typeface="Arial"/>
                <a:sym typeface="Arial"/>
              </a:rPr>
              <a:t>provides a critical baseline. BOD measures </a:t>
            </a:r>
            <a:r>
              <a:rPr b="0" i="1" lang="sv-SE" sz="1800" u="none" cap="none" strike="noStrike">
                <a:solidFill>
                  <a:srgbClr val="000000"/>
                </a:solidFill>
                <a:latin typeface="Arial"/>
                <a:ea typeface="Arial"/>
                <a:cs typeface="Arial"/>
                <a:sym typeface="Arial"/>
              </a:rPr>
              <a:t>the amount of organic matter in wastewater that can be biologically decomposed </a:t>
            </a:r>
            <a:r>
              <a:rPr b="0" i="0" lang="sv-SE" sz="1800" u="none" cap="none" strike="noStrike">
                <a:solidFill>
                  <a:srgbClr val="000000"/>
                </a:solidFill>
                <a:latin typeface="Arial"/>
                <a:ea typeface="Arial"/>
                <a:cs typeface="Arial"/>
                <a:sym typeface="Arial"/>
              </a:rPr>
              <a:t>and therefore reflects the pollution load. Combining per capita BOD with population data allows the model to estimate total BOD entering the treatment system.</a:t>
            </a:r>
            <a:endParaRPr b="0" i="0" sz="1800" u="none" cap="none" strike="noStrike">
              <a:solidFill>
                <a:srgbClr val="000000"/>
              </a:solidFill>
              <a:latin typeface="Arial"/>
              <a:ea typeface="Arial"/>
              <a:cs typeface="Arial"/>
              <a:sym typeface="Arial"/>
            </a:endParaRPr>
          </a:p>
        </p:txBody>
      </p:sp>
      <p:sp>
        <p:nvSpPr>
          <p:cNvPr id="579" name="Google Shape;579;g3dc4a7640b2_0_447"/>
          <p:cNvSpPr/>
          <p:nvPr/>
        </p:nvSpPr>
        <p:spPr>
          <a:xfrm>
            <a:off x="540000" y="4581893"/>
            <a:ext cx="475200" cy="4752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580" name="Google Shape;580;g3dc4a7640b2_0_447"/>
          <p:cNvSpPr txBox="1"/>
          <p:nvPr/>
        </p:nvSpPr>
        <p:spPr>
          <a:xfrm>
            <a:off x="1140802" y="4581893"/>
            <a:ext cx="96972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Generation, Collection and Disposal Data is key</a:t>
            </a:r>
            <a:endParaRPr b="0" i="0" sz="1400" u="none" cap="none" strike="noStrike">
              <a:solidFill>
                <a:srgbClr val="000000"/>
              </a:solidFill>
              <a:latin typeface="Arial"/>
              <a:ea typeface="Arial"/>
              <a:cs typeface="Arial"/>
              <a:sym typeface="Arial"/>
            </a:endParaRPr>
          </a:p>
        </p:txBody>
      </p:sp>
      <p:sp>
        <p:nvSpPr>
          <p:cNvPr id="581" name="Google Shape;581;g3dc4a7640b2_0_447"/>
          <p:cNvSpPr txBox="1"/>
          <p:nvPr/>
        </p:nvSpPr>
        <p:spPr>
          <a:xfrm>
            <a:off x="1115898" y="4991682"/>
            <a:ext cx="10093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800" u="none" cap="none" strike="noStrike">
                <a:solidFill>
                  <a:srgbClr val="000000"/>
                </a:solidFill>
                <a:latin typeface="Arial"/>
                <a:ea typeface="Arial"/>
                <a:cs typeface="Arial"/>
                <a:sym typeface="Arial"/>
              </a:rPr>
              <a:t>Treatment efficiencies, emissions factors, and energy use differ across technologies such as septic tanks, primary sedimentation, or advanced biological treatment. </a:t>
            </a:r>
            <a:r>
              <a:rPr b="1" i="0" lang="sv-SE" sz="1800" u="none" cap="none" strike="noStrike">
                <a:solidFill>
                  <a:srgbClr val="000000"/>
                </a:solidFill>
                <a:latin typeface="Arial"/>
                <a:ea typeface="Arial"/>
                <a:cs typeface="Arial"/>
                <a:sym typeface="Arial"/>
              </a:rPr>
              <a:t>Knowing the types of treatment used and their relative shares in the region</a:t>
            </a:r>
            <a:r>
              <a:rPr b="0" i="0" lang="sv-SE" sz="1800" u="none" cap="none" strike="noStrike">
                <a:solidFill>
                  <a:srgbClr val="000000"/>
                </a:solidFill>
                <a:latin typeface="Arial"/>
                <a:ea typeface="Arial"/>
                <a:cs typeface="Arial"/>
                <a:sym typeface="Arial"/>
              </a:rPr>
              <a:t> informs how BOD is reduced and helps ensure the model reflects realistic flows and environmental outcomes.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3dc4a7640b2_0_464"/>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588" name="Google Shape;588;g3dc4a7640b2_0_464"/>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589" name="Google Shape;589;g3dc4a7640b2_0_464"/>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Key Considerations in the Liquid Waste Sector (Continued)</a:t>
            </a:r>
            <a:endParaRPr sz="2800">
              <a:solidFill>
                <a:srgbClr val="FF0000"/>
              </a:solidFill>
            </a:endParaRPr>
          </a:p>
        </p:txBody>
      </p:sp>
      <p:sp>
        <p:nvSpPr>
          <p:cNvPr id="590" name="Google Shape;590;g3dc4a7640b2_0_464"/>
          <p:cNvSpPr/>
          <p:nvPr/>
        </p:nvSpPr>
        <p:spPr>
          <a:xfrm>
            <a:off x="539087" y="1266657"/>
            <a:ext cx="475200" cy="4752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591" name="Google Shape;591;g3dc4a7640b2_0_464"/>
          <p:cNvSpPr txBox="1"/>
          <p:nvPr/>
        </p:nvSpPr>
        <p:spPr>
          <a:xfrm>
            <a:off x="1116023" y="1266657"/>
            <a:ext cx="96972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Technology characteristics, emissions, and regional context</a:t>
            </a:r>
            <a:endParaRPr b="0" i="0" sz="1400" u="none" cap="none" strike="noStrike">
              <a:solidFill>
                <a:srgbClr val="000000"/>
              </a:solidFill>
              <a:latin typeface="Arial"/>
              <a:ea typeface="Arial"/>
              <a:cs typeface="Arial"/>
              <a:sym typeface="Arial"/>
            </a:endParaRPr>
          </a:p>
        </p:txBody>
      </p:sp>
      <p:sp>
        <p:nvSpPr>
          <p:cNvPr id="592" name="Google Shape;592;g3dc4a7640b2_0_464"/>
          <p:cNvSpPr txBox="1"/>
          <p:nvPr/>
        </p:nvSpPr>
        <p:spPr>
          <a:xfrm>
            <a:off x="1128475" y="1635989"/>
            <a:ext cx="100938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800" u="none" cap="none" strike="noStrike">
                <a:solidFill>
                  <a:srgbClr val="000000"/>
                </a:solidFill>
                <a:latin typeface="Arial"/>
                <a:ea typeface="Arial"/>
                <a:cs typeface="Arial"/>
                <a:sym typeface="Arial"/>
              </a:rPr>
              <a:t>Liquid waste treatment technologies differ in </a:t>
            </a:r>
            <a:r>
              <a:rPr b="1" i="0" lang="sv-SE" sz="1800" u="none" cap="none" strike="noStrike">
                <a:solidFill>
                  <a:srgbClr val="000000"/>
                </a:solidFill>
                <a:latin typeface="Arial"/>
                <a:ea typeface="Arial"/>
                <a:cs typeface="Arial"/>
                <a:sym typeface="Arial"/>
              </a:rPr>
              <a:t>energy use, treatment efficiency, and emissions performance</a:t>
            </a:r>
            <a:r>
              <a:rPr b="0" i="0" lang="sv-SE" sz="1800" u="none" cap="none" strike="noStrike">
                <a:solidFill>
                  <a:srgbClr val="000000"/>
                </a:solidFill>
                <a:latin typeface="Arial"/>
                <a:ea typeface="Arial"/>
                <a:cs typeface="Arial"/>
                <a:sym typeface="Arial"/>
              </a:rPr>
              <a:t>. Emissions may include </a:t>
            </a:r>
            <a:r>
              <a:rPr b="1" i="0" lang="sv-SE" sz="1800" u="none" cap="none" strike="noStrike">
                <a:solidFill>
                  <a:srgbClr val="000000"/>
                </a:solidFill>
                <a:latin typeface="Arial"/>
                <a:ea typeface="Arial"/>
                <a:cs typeface="Arial"/>
                <a:sym typeface="Arial"/>
              </a:rPr>
              <a:t>methane and nitrous oxide</a:t>
            </a:r>
            <a:r>
              <a:rPr b="0" i="0" lang="sv-SE" sz="1800" u="none" cap="none" strike="noStrike">
                <a:solidFill>
                  <a:srgbClr val="000000"/>
                </a:solidFill>
                <a:latin typeface="Arial"/>
                <a:ea typeface="Arial"/>
                <a:cs typeface="Arial"/>
                <a:sym typeface="Arial"/>
              </a:rPr>
              <a:t> from biological processes, as well as </a:t>
            </a:r>
            <a:r>
              <a:rPr b="1" i="0" lang="sv-SE" sz="1800" u="none" cap="none" strike="noStrike">
                <a:solidFill>
                  <a:srgbClr val="000000"/>
                </a:solidFill>
                <a:latin typeface="Arial"/>
                <a:ea typeface="Arial"/>
                <a:cs typeface="Arial"/>
                <a:sym typeface="Arial"/>
              </a:rPr>
              <a:t>indirect carbon dioxide emissions</a:t>
            </a:r>
            <a:r>
              <a:rPr b="0" i="0" lang="sv-SE" sz="1800" u="none" cap="none" strike="noStrike">
                <a:solidFill>
                  <a:srgbClr val="000000"/>
                </a:solidFill>
                <a:latin typeface="Arial"/>
                <a:ea typeface="Arial"/>
                <a:cs typeface="Arial"/>
                <a:sym typeface="Arial"/>
              </a:rPr>
              <a:t> from electricity use. These can be estimated using </a:t>
            </a:r>
            <a:r>
              <a:rPr b="1" i="0" lang="sv-SE" sz="1800" u="none" cap="none" strike="noStrike">
                <a:solidFill>
                  <a:srgbClr val="000000"/>
                </a:solidFill>
                <a:latin typeface="Arial"/>
                <a:ea typeface="Arial"/>
                <a:cs typeface="Arial"/>
                <a:sym typeface="Arial"/>
              </a:rPr>
              <a:t>top-down</a:t>
            </a:r>
            <a:r>
              <a:rPr b="0" i="0" lang="sv-SE" sz="1800" u="none" cap="none" strike="noStrike">
                <a:solidFill>
                  <a:srgbClr val="000000"/>
                </a:solidFill>
                <a:latin typeface="Arial"/>
                <a:ea typeface="Arial"/>
                <a:cs typeface="Arial"/>
                <a:sym typeface="Arial"/>
              </a:rPr>
              <a:t> emissions factors per unit of BOD treated or </a:t>
            </a:r>
            <a:r>
              <a:rPr b="1" i="0" lang="sv-SE" sz="1800" u="none" cap="none" strike="noStrike">
                <a:solidFill>
                  <a:srgbClr val="000000"/>
                </a:solidFill>
                <a:latin typeface="Arial"/>
                <a:ea typeface="Arial"/>
                <a:cs typeface="Arial"/>
                <a:sym typeface="Arial"/>
              </a:rPr>
              <a:t>bottom-up</a:t>
            </a:r>
            <a:r>
              <a:rPr b="0" i="0" lang="sv-SE" sz="1800" u="none" cap="none" strike="noStrike">
                <a:solidFill>
                  <a:srgbClr val="000000"/>
                </a:solidFill>
                <a:latin typeface="Arial"/>
                <a:ea typeface="Arial"/>
                <a:cs typeface="Arial"/>
                <a:sym typeface="Arial"/>
              </a:rPr>
              <a:t> approaches linked to treatment efficiency, process pathways, and gas capture. The choice of approach depends on data availability and desired model detail.</a:t>
            </a:r>
            <a:endParaRPr b="0" i="0" sz="1800" u="none" cap="none" strike="noStrike">
              <a:solidFill>
                <a:srgbClr val="000000"/>
              </a:solidFill>
              <a:latin typeface="Arial"/>
              <a:ea typeface="Arial"/>
              <a:cs typeface="Arial"/>
              <a:sym typeface="Arial"/>
            </a:endParaRPr>
          </a:p>
        </p:txBody>
      </p:sp>
      <p:sp>
        <p:nvSpPr>
          <p:cNvPr id="593" name="Google Shape;593;g3dc4a7640b2_0_464"/>
          <p:cNvSpPr/>
          <p:nvPr/>
        </p:nvSpPr>
        <p:spPr>
          <a:xfrm>
            <a:off x="539087" y="3939917"/>
            <a:ext cx="475200" cy="4752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594" name="Google Shape;594;g3dc4a7640b2_0_464"/>
          <p:cNvSpPr txBox="1"/>
          <p:nvPr/>
        </p:nvSpPr>
        <p:spPr>
          <a:xfrm>
            <a:off x="1128475" y="3939917"/>
            <a:ext cx="96972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Net-Zero Considerations</a:t>
            </a:r>
            <a:endParaRPr b="0" i="0" sz="1400" u="none" cap="none" strike="noStrike">
              <a:solidFill>
                <a:srgbClr val="000000"/>
              </a:solidFill>
              <a:latin typeface="Arial"/>
              <a:ea typeface="Arial"/>
              <a:cs typeface="Arial"/>
              <a:sym typeface="Arial"/>
            </a:endParaRPr>
          </a:p>
        </p:txBody>
      </p:sp>
      <p:sp>
        <p:nvSpPr>
          <p:cNvPr id="595" name="Google Shape;595;g3dc4a7640b2_0_464"/>
          <p:cNvSpPr txBox="1"/>
          <p:nvPr/>
        </p:nvSpPr>
        <p:spPr>
          <a:xfrm>
            <a:off x="1128475" y="4328259"/>
            <a:ext cx="100938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800" u="none" cap="none" strike="noStrike">
                <a:solidFill>
                  <a:srgbClr val="000000"/>
                </a:solidFill>
                <a:latin typeface="Arial"/>
                <a:ea typeface="Arial"/>
                <a:cs typeface="Arial"/>
                <a:sym typeface="Arial"/>
              </a:rPr>
              <a:t>Achieving net zero emissions within the liquid waste sector alone is </a:t>
            </a:r>
            <a:r>
              <a:rPr b="1" i="0" lang="sv-SE" sz="1800" u="none" cap="none" strike="noStrike">
                <a:solidFill>
                  <a:srgbClr val="000000"/>
                </a:solidFill>
                <a:latin typeface="Arial"/>
                <a:ea typeface="Arial"/>
                <a:cs typeface="Arial"/>
                <a:sym typeface="Arial"/>
              </a:rPr>
              <a:t>not feasible</a:t>
            </a:r>
            <a:r>
              <a:rPr b="0" i="0" lang="sv-SE" sz="1800" u="none" cap="none" strike="noStrike">
                <a:solidFill>
                  <a:srgbClr val="000000"/>
                </a:solidFill>
                <a:latin typeface="Arial"/>
                <a:ea typeface="Arial"/>
                <a:cs typeface="Arial"/>
                <a:sym typeface="Arial"/>
              </a:rPr>
              <a:t>, as biological treatment processes inherently generate methane and nitrous oxide. Decarbonisation therefore focuses on reducing emissions intensity through </a:t>
            </a:r>
            <a:r>
              <a:rPr b="1" i="0" lang="sv-SE" sz="1800" u="none" cap="none" strike="noStrike">
                <a:solidFill>
                  <a:srgbClr val="000000"/>
                </a:solidFill>
                <a:latin typeface="Arial"/>
                <a:ea typeface="Arial"/>
                <a:cs typeface="Arial"/>
                <a:sym typeface="Arial"/>
              </a:rPr>
              <a:t>improved treatment efficiency, gas capture, and lower-carbon energy supply</a:t>
            </a:r>
            <a:r>
              <a:rPr b="0" i="0" lang="sv-SE" sz="1800" u="none" cap="none" strike="noStrike">
                <a:solidFill>
                  <a:srgbClr val="000000"/>
                </a:solidFill>
                <a:latin typeface="Arial"/>
                <a:ea typeface="Arial"/>
                <a:cs typeface="Arial"/>
                <a:sym typeface="Arial"/>
              </a:rPr>
              <a:t>. Residual emissions are typically addressed through </a:t>
            </a:r>
            <a:r>
              <a:rPr b="1" i="0" lang="sv-SE" sz="1800" u="none" cap="none" strike="noStrike">
                <a:solidFill>
                  <a:srgbClr val="000000"/>
                </a:solidFill>
                <a:latin typeface="Arial"/>
                <a:ea typeface="Arial"/>
                <a:cs typeface="Arial"/>
                <a:sym typeface="Arial"/>
              </a:rPr>
              <a:t>mitigation in other sectors</a:t>
            </a:r>
            <a:r>
              <a:rPr b="0" i="0" lang="sv-SE" sz="1800" u="none" cap="none" strike="noStrike">
                <a:solidFill>
                  <a:srgbClr val="000000"/>
                </a:solidFill>
                <a:latin typeface="Arial"/>
                <a:ea typeface="Arial"/>
                <a:cs typeface="Arial"/>
                <a:sym typeface="Arial"/>
              </a:rPr>
              <a:t> or system-wide emissions constraints.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dc4a7640b2_0_2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18" name="Google Shape;118;g3dc4a7640b2_0_2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rgbClr val="FFFFFF"/>
                </a:solidFill>
                <a:latin typeface="Arial"/>
                <a:ea typeface="Arial"/>
                <a:cs typeface="Arial"/>
                <a:sym typeface="Arial"/>
              </a:rPr>
              <a:t>‹#›</a:t>
            </a:fld>
            <a:endParaRPr b="1" i="0" sz="1000" u="none" cap="none" strike="noStrike">
              <a:solidFill>
                <a:srgbClr val="FFFFFF"/>
              </a:solidFill>
              <a:latin typeface="Arial"/>
              <a:ea typeface="Arial"/>
              <a:cs typeface="Arial"/>
              <a:sym typeface="Arial"/>
            </a:endParaRPr>
          </a:p>
        </p:txBody>
      </p:sp>
      <p:sp>
        <p:nvSpPr>
          <p:cNvPr id="119" name="Google Shape;119;g3dc4a7640b2_0_20"/>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120" name="Google Shape;120;g3dc4a7640b2_0_20"/>
          <p:cNvSpPr txBox="1"/>
          <p:nvPr/>
        </p:nvSpPr>
        <p:spPr>
          <a:xfrm>
            <a:off x="660447" y="295330"/>
            <a:ext cx="105156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Representing Solid and Liquid Waste in CLEWs++</a:t>
            </a:r>
            <a:endParaRPr b="1" i="0" sz="2800" u="none" cap="none" strike="noStrike">
              <a:solidFill>
                <a:srgbClr val="FF0000"/>
              </a:solidFill>
              <a:latin typeface="Arial"/>
              <a:ea typeface="Arial"/>
              <a:cs typeface="Arial"/>
              <a:sym typeface="Arial"/>
            </a:endParaRPr>
          </a:p>
        </p:txBody>
      </p:sp>
      <p:sp>
        <p:nvSpPr>
          <p:cNvPr id="121" name="Google Shape;121;g3dc4a7640b2_0_20"/>
          <p:cNvSpPr txBox="1"/>
          <p:nvPr/>
        </p:nvSpPr>
        <p:spPr>
          <a:xfrm>
            <a:off x="660447" y="1071288"/>
            <a:ext cx="10871100" cy="5325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In CLEWs++, the waste sector is split into </a:t>
            </a:r>
            <a:r>
              <a:rPr b="1" i="0" lang="sv-SE" sz="1700" u="none" cap="none" strike="noStrike">
                <a:solidFill>
                  <a:srgbClr val="000000"/>
                </a:solidFill>
                <a:latin typeface="Arial"/>
                <a:ea typeface="Arial"/>
                <a:cs typeface="Arial"/>
                <a:sym typeface="Arial"/>
              </a:rPr>
              <a:t>solid waste</a:t>
            </a:r>
            <a:r>
              <a:rPr b="0" i="0" lang="sv-SE" sz="1700" u="none" cap="none" strike="noStrike">
                <a:solidFill>
                  <a:srgbClr val="000000"/>
                </a:solidFill>
                <a:latin typeface="Arial"/>
                <a:ea typeface="Arial"/>
                <a:cs typeface="Arial"/>
                <a:sym typeface="Arial"/>
              </a:rPr>
              <a:t> and </a:t>
            </a:r>
            <a:r>
              <a:rPr b="1" i="0" lang="sv-SE" sz="1700" u="none" cap="none" strike="noStrike">
                <a:solidFill>
                  <a:srgbClr val="000000"/>
                </a:solidFill>
                <a:latin typeface="Arial"/>
                <a:ea typeface="Arial"/>
                <a:cs typeface="Arial"/>
                <a:sym typeface="Arial"/>
              </a:rPr>
              <a:t>liquid waste</a:t>
            </a:r>
            <a:r>
              <a:rPr b="0" i="0" lang="sv-SE" sz="1700" u="none" cap="none" strike="noStrike">
                <a:solidFill>
                  <a:srgbClr val="000000"/>
                </a:solidFill>
                <a:latin typeface="Arial"/>
                <a:ea typeface="Arial"/>
                <a:cs typeface="Arial"/>
                <a:sym typeface="Arial"/>
              </a:rPr>
              <a:t>, reflecting how waste is generated, managed, and regulated in real-world systems.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These two waste types follow fundamentally </a:t>
            </a:r>
            <a:r>
              <a:rPr b="1" i="0" lang="sv-SE" sz="1700" u="none" cap="none" strike="noStrike">
                <a:solidFill>
                  <a:srgbClr val="000000"/>
                </a:solidFill>
                <a:latin typeface="Arial"/>
                <a:ea typeface="Arial"/>
                <a:cs typeface="Arial"/>
                <a:sym typeface="Arial"/>
              </a:rPr>
              <a:t>different treatment pathways</a:t>
            </a:r>
            <a:r>
              <a:rPr b="0" i="0" lang="sv-SE" sz="1700" u="none" cap="none" strike="noStrike">
                <a:solidFill>
                  <a:srgbClr val="000000"/>
                </a:solidFill>
                <a:latin typeface="Arial"/>
                <a:ea typeface="Arial"/>
                <a:cs typeface="Arial"/>
                <a:sym typeface="Arial"/>
              </a:rPr>
              <a:t>, rely on </a:t>
            </a:r>
            <a:r>
              <a:rPr b="1" i="0" lang="sv-SE" sz="1700" u="none" cap="none" strike="noStrike">
                <a:solidFill>
                  <a:srgbClr val="000000"/>
                </a:solidFill>
                <a:latin typeface="Arial"/>
                <a:ea typeface="Arial"/>
                <a:cs typeface="Arial"/>
                <a:sym typeface="Arial"/>
              </a:rPr>
              <a:t>different infrastructure</a:t>
            </a:r>
            <a:r>
              <a:rPr b="0" i="0" lang="sv-SE" sz="1700" u="none" cap="none" strike="noStrike">
                <a:solidFill>
                  <a:srgbClr val="000000"/>
                </a:solidFill>
                <a:latin typeface="Arial"/>
                <a:ea typeface="Arial"/>
                <a:cs typeface="Arial"/>
                <a:sym typeface="Arial"/>
              </a:rPr>
              <a:t>, and are associated with </a:t>
            </a:r>
            <a:r>
              <a:rPr b="1" i="0" lang="sv-SE" sz="1700" u="none" cap="none" strike="noStrike">
                <a:solidFill>
                  <a:srgbClr val="000000"/>
                </a:solidFill>
                <a:latin typeface="Arial"/>
                <a:ea typeface="Arial"/>
                <a:cs typeface="Arial"/>
                <a:sym typeface="Arial"/>
              </a:rPr>
              <a:t>distinct environmental pressures</a:t>
            </a:r>
            <a:r>
              <a:rPr b="0" i="0" lang="sv-SE" sz="1700" u="none" cap="none" strike="noStrike">
                <a:solidFill>
                  <a:srgbClr val="000000"/>
                </a:solidFill>
                <a:latin typeface="Arial"/>
                <a:ea typeface="Arial"/>
                <a:cs typeface="Arial"/>
                <a:sym typeface="Arial"/>
              </a:rPr>
              <a:t>, so they must be represented separately in the model. This distinction is important because waste management choices have </a:t>
            </a:r>
            <a:r>
              <a:rPr b="1" i="0" lang="sv-SE" sz="1700" u="none" cap="none" strike="noStrike">
                <a:solidFill>
                  <a:srgbClr val="000000"/>
                </a:solidFill>
                <a:latin typeface="Arial"/>
                <a:ea typeface="Arial"/>
                <a:cs typeface="Arial"/>
                <a:sym typeface="Arial"/>
              </a:rPr>
              <a:t>wide-ranging impacts </a:t>
            </a:r>
            <a:r>
              <a:rPr b="0" i="0" lang="sv-SE" sz="1700" u="none" cap="none" strike="noStrike">
                <a:solidFill>
                  <a:srgbClr val="000000"/>
                </a:solidFill>
                <a:latin typeface="Arial"/>
                <a:ea typeface="Arial"/>
                <a:cs typeface="Arial"/>
                <a:sym typeface="Arial"/>
              </a:rPr>
              <a:t>on </a:t>
            </a:r>
            <a:r>
              <a:rPr b="1" i="0" lang="sv-SE" sz="1700" u="none" cap="none" strike="noStrike">
                <a:solidFill>
                  <a:srgbClr val="000000"/>
                </a:solidFill>
                <a:latin typeface="Arial"/>
                <a:ea typeface="Arial"/>
                <a:cs typeface="Arial"/>
                <a:sym typeface="Arial"/>
              </a:rPr>
              <a:t>greenhouse gas emissions</a:t>
            </a:r>
            <a:r>
              <a:rPr b="0" i="0" lang="sv-SE" sz="1700" u="none" cap="none" strike="noStrike">
                <a:solidFill>
                  <a:srgbClr val="000000"/>
                </a:solidFill>
                <a:latin typeface="Arial"/>
                <a:ea typeface="Arial"/>
                <a:cs typeface="Arial"/>
                <a:sym typeface="Arial"/>
              </a:rPr>
              <a:t>, air and water </a:t>
            </a:r>
            <a:r>
              <a:rPr b="1" i="0" lang="sv-SE" sz="1700" u="none" cap="none" strike="noStrike">
                <a:solidFill>
                  <a:srgbClr val="000000"/>
                </a:solidFill>
                <a:latin typeface="Arial"/>
                <a:ea typeface="Arial"/>
                <a:cs typeface="Arial"/>
                <a:sym typeface="Arial"/>
              </a:rPr>
              <a:t>pollution</a:t>
            </a:r>
            <a:r>
              <a:rPr b="0" i="0" lang="sv-SE" sz="1700" u="none" cap="none" strike="noStrike">
                <a:solidFill>
                  <a:srgbClr val="000000"/>
                </a:solidFill>
                <a:latin typeface="Arial"/>
                <a:ea typeface="Arial"/>
                <a:cs typeface="Arial"/>
                <a:sym typeface="Arial"/>
              </a:rPr>
              <a:t>, </a:t>
            </a:r>
            <a:r>
              <a:rPr b="1" i="0" lang="sv-SE" sz="1700" u="none" cap="none" strike="noStrike">
                <a:solidFill>
                  <a:srgbClr val="000000"/>
                </a:solidFill>
                <a:latin typeface="Arial"/>
                <a:ea typeface="Arial"/>
                <a:cs typeface="Arial"/>
                <a:sym typeface="Arial"/>
              </a:rPr>
              <a:t>public health</a:t>
            </a:r>
            <a:r>
              <a:rPr b="0" i="0" lang="sv-SE" sz="1700" u="none" cap="none" strike="noStrike">
                <a:solidFill>
                  <a:srgbClr val="000000"/>
                </a:solidFill>
                <a:latin typeface="Arial"/>
                <a:ea typeface="Arial"/>
                <a:cs typeface="Arial"/>
                <a:sym typeface="Arial"/>
              </a:rPr>
              <a:t>, and overall system </a:t>
            </a:r>
            <a:r>
              <a:rPr b="1" i="0" lang="sv-SE" sz="1700" u="none" cap="none" strike="noStrike">
                <a:solidFill>
                  <a:srgbClr val="000000"/>
                </a:solidFill>
                <a:latin typeface="Arial"/>
                <a:ea typeface="Arial"/>
                <a:cs typeface="Arial"/>
                <a:sym typeface="Arial"/>
              </a:rPr>
              <a:t>sustainability</a:t>
            </a:r>
            <a:r>
              <a:rPr b="0" i="0" lang="sv-SE" sz="1700" u="none" cap="none" strike="noStrike">
                <a:solidFill>
                  <a:srgbClr val="000000"/>
                </a:solidFill>
                <a:latin typeface="Arial"/>
                <a:ea typeface="Arial"/>
                <a:cs typeface="Arial"/>
                <a:sym typeface="Arial"/>
              </a:rPr>
              <a:t>, and these impacts vary significantly across countries and regions.</a:t>
            </a:r>
            <a:endParaRPr b="0" i="0" sz="1700" u="none" cap="none" strike="noStrike">
              <a:solidFill>
                <a:srgbClr val="000000"/>
              </a:solidFill>
              <a:latin typeface="Arial"/>
              <a:ea typeface="Arial"/>
              <a:cs typeface="Arial"/>
              <a:sym typeface="Arial"/>
            </a:endParaRPr>
          </a:p>
        </p:txBody>
      </p:sp>
      <p:sp>
        <p:nvSpPr>
          <p:cNvPr id="122" name="Google Shape;122;g3dc4a7640b2_0_20"/>
          <p:cNvSpPr txBox="1"/>
          <p:nvPr/>
        </p:nvSpPr>
        <p:spPr>
          <a:xfrm>
            <a:off x="2330404" y="2160000"/>
            <a:ext cx="3672300" cy="2313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This includes household, commercial, and industrial solid materials. </a:t>
            </a:r>
            <a:endParaRPr/>
          </a:p>
          <a:p>
            <a:pPr indent="0" lvl="0" marL="0" marR="0" rtl="0" algn="l">
              <a:lnSpc>
                <a:spcPct val="100000"/>
              </a:lnSpc>
              <a:spcBef>
                <a:spcPts val="1000"/>
              </a:spcBef>
              <a:spcAft>
                <a:spcPts val="1000"/>
              </a:spcAft>
              <a:buClr>
                <a:srgbClr val="000000"/>
              </a:buClr>
              <a:buSzPts val="1700"/>
              <a:buFont typeface="Arial"/>
              <a:buNone/>
            </a:pPr>
            <a:r>
              <a:rPr b="0" i="0" lang="sv-SE" sz="1700" u="none" cap="none" strike="noStrike">
                <a:solidFill>
                  <a:srgbClr val="000000"/>
                </a:solidFill>
                <a:latin typeface="Arial"/>
                <a:ea typeface="Arial"/>
                <a:cs typeface="Arial"/>
                <a:sym typeface="Arial"/>
              </a:rPr>
              <a:t>Solid waste generation is measured by the </a:t>
            </a:r>
            <a:r>
              <a:rPr b="1" i="0" lang="sv-SE" sz="1700" u="none" cap="none" strike="noStrike">
                <a:solidFill>
                  <a:srgbClr val="000000"/>
                </a:solidFill>
                <a:latin typeface="Arial"/>
                <a:ea typeface="Arial"/>
                <a:cs typeface="Arial"/>
                <a:sym typeface="Arial"/>
              </a:rPr>
              <a:t>mass generated </a:t>
            </a:r>
            <a:r>
              <a:rPr b="0" i="0" lang="sv-SE" sz="1700" u="none" cap="none" strike="noStrike">
                <a:solidFill>
                  <a:srgbClr val="000000"/>
                </a:solidFill>
                <a:latin typeface="Arial"/>
                <a:ea typeface="Arial"/>
                <a:cs typeface="Arial"/>
                <a:sym typeface="Arial"/>
              </a:rPr>
              <a:t>(e.g. million tonnes per year). Emissions mainly arise from decomposition and combustion processes.</a:t>
            </a:r>
            <a:endParaRPr b="0" i="0" sz="1700" u="none" cap="none" strike="noStrike">
              <a:solidFill>
                <a:srgbClr val="000000"/>
              </a:solidFill>
              <a:latin typeface="Arial"/>
              <a:ea typeface="Arial"/>
              <a:cs typeface="Arial"/>
              <a:sym typeface="Arial"/>
            </a:endParaRPr>
          </a:p>
        </p:txBody>
      </p:sp>
      <p:sp>
        <p:nvSpPr>
          <p:cNvPr id="123" name="Google Shape;123;g3dc4a7640b2_0_20"/>
          <p:cNvSpPr txBox="1"/>
          <p:nvPr/>
        </p:nvSpPr>
        <p:spPr>
          <a:xfrm>
            <a:off x="7986086" y="2160000"/>
            <a:ext cx="3812100" cy="268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This includes wastewater from households, industry, and sanitation systems. </a:t>
            </a:r>
            <a:endParaRPr/>
          </a:p>
          <a:p>
            <a:pPr indent="0" lvl="0" marL="0" marR="0" rtl="0" algn="l">
              <a:lnSpc>
                <a:spcPct val="100000"/>
              </a:lnSpc>
              <a:spcBef>
                <a:spcPts val="100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Liquid waste disposal is quantified as the </a:t>
            </a:r>
            <a:r>
              <a:rPr b="1" i="0" lang="sv-SE" sz="1700" u="none" cap="none" strike="noStrike">
                <a:solidFill>
                  <a:srgbClr val="000000"/>
                </a:solidFill>
                <a:latin typeface="Arial"/>
                <a:ea typeface="Arial"/>
                <a:cs typeface="Arial"/>
                <a:sym typeface="Arial"/>
              </a:rPr>
              <a:t>pollution load</a:t>
            </a:r>
            <a:r>
              <a:rPr b="0" i="0" lang="sv-SE" sz="1700" u="none" cap="none" strike="noStrike">
                <a:solidFill>
                  <a:srgbClr val="000000"/>
                </a:solidFill>
                <a:latin typeface="Arial"/>
                <a:ea typeface="Arial"/>
                <a:cs typeface="Arial"/>
                <a:sym typeface="Arial"/>
              </a:rPr>
              <a:t>, typically measured using BOD</a:t>
            </a:r>
            <a:r>
              <a:rPr b="0" i="0" lang="sv-SE" sz="1400" u="none" cap="none" strike="noStrike">
                <a:solidFill>
                  <a:srgbClr val="000000"/>
                </a:solidFill>
                <a:latin typeface="Arial"/>
                <a:ea typeface="Arial"/>
                <a:cs typeface="Arial"/>
                <a:sym typeface="Arial"/>
              </a:rPr>
              <a:t>*</a:t>
            </a:r>
            <a:r>
              <a:rPr b="0" i="0" lang="sv-SE" sz="1700" u="none" cap="none" strike="noStrike">
                <a:solidFill>
                  <a:srgbClr val="000000"/>
                </a:solidFill>
                <a:latin typeface="Arial"/>
                <a:ea typeface="Arial"/>
                <a:cs typeface="Arial"/>
                <a:sym typeface="Arial"/>
              </a:rPr>
              <a:t>. Wider impacts are driven by the treatment efficiency and discharge to water bodies.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sv-SE" sz="1200" u="none" cap="none" strike="noStrike">
                <a:solidFill>
                  <a:srgbClr val="FF0000"/>
                </a:solidFill>
                <a:latin typeface="Arial"/>
                <a:ea typeface="Arial"/>
                <a:cs typeface="Arial"/>
                <a:sym typeface="Arial"/>
              </a:rPr>
            </a:br>
            <a:r>
              <a:rPr b="0" i="0" lang="sv-SE" sz="1200" u="none" cap="none" strike="noStrike">
                <a:solidFill>
                  <a:srgbClr val="000000"/>
                </a:solidFill>
                <a:latin typeface="Arial"/>
                <a:ea typeface="Arial"/>
                <a:cs typeface="Arial"/>
                <a:sym typeface="Arial"/>
              </a:rPr>
              <a:t>* </a:t>
            </a:r>
            <a:r>
              <a:rPr b="0" i="1" lang="sv-SE" sz="1200" u="none" cap="none" strike="noStrike">
                <a:solidFill>
                  <a:srgbClr val="000000"/>
                </a:solidFill>
                <a:latin typeface="Arial"/>
                <a:ea typeface="Arial"/>
                <a:cs typeface="Arial"/>
                <a:sym typeface="Arial"/>
              </a:rPr>
              <a:t>This is explained on Slide 22.</a:t>
            </a:r>
            <a:endParaRPr b="0" i="0" sz="1600" u="none" cap="none" strike="noStrike">
              <a:solidFill>
                <a:srgbClr val="000000"/>
              </a:solidFill>
              <a:latin typeface="Arial"/>
              <a:ea typeface="Arial"/>
              <a:cs typeface="Arial"/>
              <a:sym typeface="Arial"/>
            </a:endParaRPr>
          </a:p>
        </p:txBody>
      </p:sp>
      <p:sp>
        <p:nvSpPr>
          <p:cNvPr id="124" name="Google Shape;124;g3dc4a7640b2_0_20"/>
          <p:cNvSpPr txBox="1"/>
          <p:nvPr/>
        </p:nvSpPr>
        <p:spPr>
          <a:xfrm>
            <a:off x="691686" y="2160000"/>
            <a:ext cx="1392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Solid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Waste</a:t>
            </a:r>
            <a:endParaRPr b="1" i="0" sz="1800" u="none" cap="none" strike="noStrike">
              <a:solidFill>
                <a:srgbClr val="000000"/>
              </a:solidFill>
              <a:latin typeface="Arial"/>
              <a:ea typeface="Arial"/>
              <a:cs typeface="Arial"/>
              <a:sym typeface="Arial"/>
            </a:endParaRPr>
          </a:p>
        </p:txBody>
      </p:sp>
      <p:sp>
        <p:nvSpPr>
          <p:cNvPr id="125" name="Google Shape;125;g3dc4a7640b2_0_20"/>
          <p:cNvSpPr txBox="1"/>
          <p:nvPr/>
        </p:nvSpPr>
        <p:spPr>
          <a:xfrm>
            <a:off x="6249378" y="2160000"/>
            <a:ext cx="1490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Liquid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Waste</a:t>
            </a:r>
            <a:endParaRPr b="1" i="0" sz="1800" u="none" cap="none" strike="noStrike">
              <a:solidFill>
                <a:srgbClr val="000000"/>
              </a:solidFill>
              <a:latin typeface="Arial"/>
              <a:ea typeface="Arial"/>
              <a:cs typeface="Arial"/>
              <a:sym typeface="Arial"/>
            </a:endParaRPr>
          </a:p>
        </p:txBody>
      </p:sp>
      <p:pic>
        <p:nvPicPr>
          <p:cNvPr id="126" name="Google Shape;126;g3dc4a7640b2_0_20"/>
          <p:cNvPicPr preferRelativeResize="0"/>
          <p:nvPr/>
        </p:nvPicPr>
        <p:blipFill rotWithShape="1">
          <a:blip r:embed="rId3">
            <a:alphaModFix/>
          </a:blip>
          <a:srcRect b="34240" l="50763" r="6482" t="23576"/>
          <a:stretch/>
        </p:blipFill>
        <p:spPr>
          <a:xfrm>
            <a:off x="6187523" y="3339784"/>
            <a:ext cx="1706796" cy="1064456"/>
          </a:xfrm>
          <a:prstGeom prst="rect">
            <a:avLst/>
          </a:prstGeom>
          <a:noFill/>
          <a:ln>
            <a:noFill/>
          </a:ln>
        </p:spPr>
      </p:pic>
      <p:pic>
        <p:nvPicPr>
          <p:cNvPr id="127" name="Google Shape;127;g3dc4a7640b2_0_20"/>
          <p:cNvPicPr preferRelativeResize="0"/>
          <p:nvPr/>
        </p:nvPicPr>
        <p:blipFill rotWithShape="1">
          <a:blip r:embed="rId3">
            <a:alphaModFix/>
          </a:blip>
          <a:srcRect b="37328" l="7925" r="55672" t="15625"/>
          <a:stretch/>
        </p:blipFill>
        <p:spPr>
          <a:xfrm>
            <a:off x="660447" y="3062975"/>
            <a:ext cx="1669958" cy="142669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g3dc4a7640b2_0_47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02" name="Google Shape;602;g3dc4a7640b2_0_477"/>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603" name="Google Shape;603;g3dc4a7640b2_0_477"/>
          <p:cNvSpPr txBox="1"/>
          <p:nvPr>
            <p:ph type="title"/>
          </p:nvPr>
        </p:nvSpPr>
        <p:spPr>
          <a:xfrm>
            <a:off x="468000" y="288000"/>
            <a:ext cx="110793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How to Calibrate the Liquid Waste Sector</a:t>
            </a:r>
            <a:endParaRPr sz="2800">
              <a:solidFill>
                <a:srgbClr val="FF0000"/>
              </a:solidFill>
            </a:endParaRPr>
          </a:p>
        </p:txBody>
      </p:sp>
      <p:sp>
        <p:nvSpPr>
          <p:cNvPr id="604" name="Google Shape;604;g3dc4a7640b2_0_477"/>
          <p:cNvSpPr txBox="1"/>
          <p:nvPr/>
        </p:nvSpPr>
        <p:spPr>
          <a:xfrm>
            <a:off x="1014421" y="937452"/>
            <a:ext cx="10694700" cy="6418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The total liquid waste generated is imposed on the model using the </a:t>
            </a:r>
            <a:r>
              <a:rPr b="1" i="1" lang="sv-SE" sz="1700" u="none" cap="none" strike="noStrike">
                <a:solidFill>
                  <a:srgbClr val="000000"/>
                </a:solidFill>
                <a:latin typeface="Arial"/>
                <a:ea typeface="Arial"/>
                <a:cs typeface="Arial"/>
                <a:sym typeface="Arial"/>
              </a:rPr>
              <a:t>lower and upper annual activity limit parameters </a:t>
            </a:r>
            <a:r>
              <a:rPr b="0" i="0" lang="sv-SE" sz="1700" u="none" cap="none" strike="noStrike">
                <a:solidFill>
                  <a:srgbClr val="000000"/>
                </a:solidFill>
                <a:latin typeface="Arial"/>
                <a:ea typeface="Arial"/>
                <a:cs typeface="Arial"/>
                <a:sym typeface="Arial"/>
              </a:rPr>
              <a:t>on the liquid waste generation technology, based on historical national waste data and projected forwards using appropriate drivers. The activity limit should be equal to the total liquid waste generation.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Just one </a:t>
            </a:r>
            <a:r>
              <a:rPr b="1" i="0" lang="sv-SE" sz="1700" u="none" cap="none" strike="noStrike">
                <a:solidFill>
                  <a:srgbClr val="000000"/>
                </a:solidFill>
                <a:latin typeface="Arial"/>
                <a:ea typeface="Arial"/>
                <a:cs typeface="Arial"/>
                <a:sym typeface="Arial"/>
              </a:rPr>
              <a:t>user defined constraint (UDC) </a:t>
            </a:r>
            <a:r>
              <a:rPr b="0" i="0" lang="sv-SE" sz="1700" u="none" cap="none" strike="noStrike">
                <a:solidFill>
                  <a:srgbClr val="000000"/>
                </a:solidFill>
                <a:latin typeface="Arial"/>
                <a:ea typeface="Arial"/>
                <a:cs typeface="Arial"/>
                <a:sym typeface="Arial"/>
              </a:rPr>
              <a:t>is required for this sector. This ensures that </a:t>
            </a:r>
            <a:r>
              <a:rPr b="1" i="0" lang="sv-SE" sz="1700" u="none" cap="none" strike="noStrike">
                <a:solidFill>
                  <a:srgbClr val="000000"/>
                </a:solidFill>
                <a:latin typeface="Arial"/>
                <a:ea typeface="Arial"/>
                <a:cs typeface="Arial"/>
                <a:sym typeface="Arial"/>
              </a:rPr>
              <a:t>a minimum share of total liquid waste is collected. </a:t>
            </a:r>
            <a:r>
              <a:rPr b="0" i="0" lang="sv-SE" sz="1700" u="none" cap="none" strike="noStrike">
                <a:solidFill>
                  <a:srgbClr val="000000"/>
                </a:solidFill>
                <a:latin typeface="Arial"/>
                <a:ea typeface="Arial"/>
                <a:cs typeface="Arial"/>
                <a:sym typeface="Arial"/>
              </a:rPr>
              <a:t>The logic behind this is that the activity of the sewer technology exceeds a given share of total liquid waste generation.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Technologies included: </a:t>
            </a:r>
            <a:r>
              <a:rPr b="0" i="0" lang="sv-SE" sz="1700" u="none" cap="none" strike="noStrike">
                <a:solidFill>
                  <a:srgbClr val="000000"/>
                </a:solidFill>
                <a:latin typeface="Arial"/>
                <a:ea typeface="Arial"/>
                <a:cs typeface="Arial"/>
                <a:sym typeface="Arial"/>
              </a:rPr>
              <a:t>Waste generation, Waste collection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Constraint Type: </a:t>
            </a:r>
            <a:r>
              <a:rPr b="0" i="0" lang="sv-SE" sz="1700" u="none" cap="none" strike="noStrike">
                <a:solidFill>
                  <a:srgbClr val="000000"/>
                </a:solidFill>
                <a:latin typeface="Arial"/>
                <a:ea typeface="Arial"/>
                <a:cs typeface="Arial"/>
                <a:sym typeface="Arial"/>
              </a:rPr>
              <a:t>Inequality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UDC Constant:</a:t>
            </a:r>
            <a:r>
              <a:rPr b="0" i="0" lang="sv-SE" sz="1700" u="none" cap="none" strike="noStrike">
                <a:solidFill>
                  <a:srgbClr val="000000"/>
                </a:solidFill>
                <a:latin typeface="Arial"/>
                <a:ea typeface="Arial"/>
                <a:cs typeface="Arial"/>
                <a:sym typeface="Arial"/>
              </a:rPr>
              <a:t> 0</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rgbClr val="000000"/>
                </a:solidFill>
                <a:latin typeface="Arial"/>
                <a:ea typeface="Arial"/>
                <a:cs typeface="Arial"/>
                <a:sym typeface="Arial"/>
              </a:rPr>
              <a:t>UDC Multiplier activity:</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700" u="none" cap="none" strike="noStrike">
                <a:solidFill>
                  <a:srgbClr val="000000"/>
                </a:solidFill>
                <a:latin typeface="Arial"/>
                <a:ea typeface="Arial"/>
                <a:cs typeface="Arial"/>
                <a:sym typeface="Arial"/>
              </a:rPr>
              <a:t>Waste Generation: Equal to the proportion of liquid waste that is collected (can change over time)</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0" i="0" lang="sv-SE" sz="1700" u="none" cap="none" strike="noStrike">
                <a:solidFill>
                  <a:srgbClr val="000000"/>
                </a:solidFill>
                <a:latin typeface="Arial"/>
                <a:ea typeface="Arial"/>
                <a:cs typeface="Arial"/>
                <a:sym typeface="Arial"/>
              </a:rPr>
              <a:t>Waste Collection: −1</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605" name="Google Shape;605;g3dc4a7640b2_0_477"/>
          <p:cNvSpPr/>
          <p:nvPr/>
        </p:nvSpPr>
        <p:spPr>
          <a:xfrm>
            <a:off x="504000" y="1060351"/>
            <a:ext cx="378600" cy="3786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06" name="Google Shape;606;g3dc4a7640b2_0_477"/>
          <p:cNvSpPr txBox="1"/>
          <p:nvPr/>
        </p:nvSpPr>
        <p:spPr>
          <a:xfrm>
            <a:off x="997207" y="1038751"/>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000000"/>
                </a:solidFill>
                <a:latin typeface="Arial"/>
                <a:ea typeface="Arial"/>
                <a:cs typeface="Arial"/>
                <a:sym typeface="Arial"/>
              </a:rPr>
              <a:t>Force Total Liquid Waste Generation</a:t>
            </a:r>
            <a:endParaRPr b="0" i="0" sz="2000" u="none" cap="none" strike="noStrike">
              <a:solidFill>
                <a:srgbClr val="000000"/>
              </a:solidFill>
              <a:latin typeface="Arial"/>
              <a:ea typeface="Arial"/>
              <a:cs typeface="Arial"/>
              <a:sym typeface="Arial"/>
            </a:endParaRPr>
          </a:p>
        </p:txBody>
      </p:sp>
      <p:sp>
        <p:nvSpPr>
          <p:cNvPr id="607" name="Google Shape;607;g3dc4a7640b2_0_477"/>
          <p:cNvSpPr/>
          <p:nvPr/>
        </p:nvSpPr>
        <p:spPr>
          <a:xfrm>
            <a:off x="504000" y="2610292"/>
            <a:ext cx="378600" cy="3786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608" name="Google Shape;608;g3dc4a7640b2_0_477"/>
          <p:cNvSpPr txBox="1"/>
          <p:nvPr/>
        </p:nvSpPr>
        <p:spPr>
          <a:xfrm>
            <a:off x="997207" y="2588692"/>
            <a:ext cx="5159400" cy="400200"/>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000000"/>
                </a:solidFill>
                <a:latin typeface="Arial"/>
                <a:ea typeface="Arial"/>
                <a:cs typeface="Arial"/>
                <a:sym typeface="Arial"/>
              </a:rPr>
              <a:t>Force Liquid Waste Collection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3dc4a7640b2_0_48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15" name="Google Shape;615;g3dc4a7640b2_0_489"/>
          <p:cNvSpPr txBox="1"/>
          <p:nvPr>
            <p:ph type="title"/>
          </p:nvPr>
        </p:nvSpPr>
        <p:spPr>
          <a:xfrm>
            <a:off x="2153100" y="2546700"/>
            <a:ext cx="7885800" cy="1764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sv-SE" sz="3200">
                <a:solidFill>
                  <a:srgbClr val="FF0000"/>
                </a:solidFill>
              </a:rPr>
              <a:t>Modelling Sectors not included in the CLEWs++ Concept</a:t>
            </a:r>
            <a:endParaRPr sz="320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g3dc4a7640b2_0_49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22" name="Google Shape;622;g3dc4a7640b2_0_49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23" name="Google Shape;623;g3dc4a7640b2_0_495"/>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Key Considerations when Modelling New Sectors</a:t>
            </a:r>
            <a:endParaRPr sz="2800">
              <a:solidFill>
                <a:srgbClr val="FF0000"/>
              </a:solidFill>
            </a:endParaRPr>
          </a:p>
        </p:txBody>
      </p:sp>
      <p:grpSp>
        <p:nvGrpSpPr>
          <p:cNvPr id="624" name="Google Shape;624;g3dc4a7640b2_0_495"/>
          <p:cNvGrpSpPr/>
          <p:nvPr/>
        </p:nvGrpSpPr>
        <p:grpSpPr>
          <a:xfrm>
            <a:off x="571207" y="1145787"/>
            <a:ext cx="9051536" cy="1446632"/>
            <a:chOff x="749956" y="1152762"/>
            <a:chExt cx="3693600" cy="1446632"/>
          </a:xfrm>
        </p:grpSpPr>
        <p:sp>
          <p:nvSpPr>
            <p:cNvPr id="625" name="Google Shape;625;g3dc4a7640b2_0_495"/>
            <p:cNvSpPr txBox="1"/>
            <p:nvPr/>
          </p:nvSpPr>
          <p:spPr>
            <a:xfrm>
              <a:off x="749956" y="1152762"/>
              <a:ext cx="3693600" cy="369300"/>
            </a:xfrm>
            <a:prstGeom prst="rect">
              <a:avLst/>
            </a:prstGeom>
            <a:solidFill>
              <a:srgbClr val="CEDCFF"/>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Understand the Core Processes</a:t>
              </a:r>
              <a:endParaRPr b="0" i="0" sz="1400" u="none" cap="none" strike="noStrike">
                <a:solidFill>
                  <a:srgbClr val="000000"/>
                </a:solidFill>
                <a:latin typeface="Arial"/>
                <a:ea typeface="Arial"/>
                <a:cs typeface="Arial"/>
                <a:sym typeface="Arial"/>
              </a:endParaRPr>
            </a:p>
          </p:txBody>
        </p:sp>
        <p:sp>
          <p:nvSpPr>
            <p:cNvPr id="626" name="Google Shape;626;g3dc4a7640b2_0_495"/>
            <p:cNvSpPr txBox="1"/>
            <p:nvPr/>
          </p:nvSpPr>
          <p:spPr>
            <a:xfrm>
              <a:off x="749956" y="1522094"/>
              <a:ext cx="36936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Identify the main processes within the sector </a:t>
              </a:r>
              <a:r>
                <a:rPr b="1" i="0" lang="sv-SE" sz="1600" u="none" cap="none" strike="noStrike">
                  <a:solidFill>
                    <a:srgbClr val="000000"/>
                  </a:solidFill>
                  <a:latin typeface="Arial"/>
                  <a:ea typeface="Arial"/>
                  <a:cs typeface="Arial"/>
                  <a:sym typeface="Arial"/>
                </a:rPr>
                <a:t>from a systems perspective. </a:t>
              </a:r>
              <a:r>
                <a:rPr b="0" i="0" lang="sv-SE" sz="1600" u="none" cap="none" strike="noStrike">
                  <a:solidFill>
                    <a:srgbClr val="000000"/>
                  </a:solidFill>
                  <a:latin typeface="Arial"/>
                  <a:ea typeface="Arial"/>
                  <a:cs typeface="Arial"/>
                  <a:sym typeface="Arial"/>
                </a:rPr>
                <a:t>This is crucial as the CLEWs++ concept </a:t>
              </a:r>
              <a:r>
                <a:rPr b="1" i="0" lang="sv-SE" sz="1600" u="none" cap="none" strike="noStrike">
                  <a:solidFill>
                    <a:srgbClr val="000000"/>
                  </a:solidFill>
                  <a:latin typeface="Arial"/>
                  <a:ea typeface="Arial"/>
                  <a:cs typeface="Arial"/>
                  <a:sym typeface="Arial"/>
                </a:rPr>
                <a:t>considers the energy, land, waste, and water use </a:t>
              </a:r>
              <a:r>
                <a:rPr b="0" i="0" lang="sv-SE" sz="1600" u="none" cap="none" strike="noStrike">
                  <a:solidFill>
                    <a:srgbClr val="000000"/>
                  </a:solidFill>
                  <a:latin typeface="Arial"/>
                  <a:ea typeface="Arial"/>
                  <a:cs typeface="Arial"/>
                  <a:sym typeface="Arial"/>
                </a:rPr>
                <a:t>within a sector, as well as the </a:t>
              </a:r>
              <a:r>
                <a:rPr b="1" i="0" lang="sv-SE" sz="1600" u="none" cap="none" strike="noStrike">
                  <a:solidFill>
                    <a:srgbClr val="000000"/>
                  </a:solidFill>
                  <a:latin typeface="Arial"/>
                  <a:ea typeface="Arial"/>
                  <a:cs typeface="Arial"/>
                  <a:sym typeface="Arial"/>
                </a:rPr>
                <a:t>emissions produced</a:t>
              </a:r>
              <a:r>
                <a:rPr b="0" i="0" lang="sv-SE" sz="1600" u="none" cap="none" strike="noStrike">
                  <a:solidFill>
                    <a:srgbClr val="000000"/>
                  </a:solidFill>
                  <a:latin typeface="Arial"/>
                  <a:ea typeface="Arial"/>
                  <a:cs typeface="Arial"/>
                  <a:sym typeface="Arial"/>
                </a:rPr>
                <a:t>. Clarifying each process ensures accurate representation of resource demands, the costs, and the varying environmental impacts.</a:t>
              </a:r>
              <a:endParaRPr b="1" i="0" sz="1600" u="none" cap="none" strike="noStrike">
                <a:solidFill>
                  <a:srgbClr val="000000"/>
                </a:solidFill>
                <a:latin typeface="Arial"/>
                <a:ea typeface="Arial"/>
                <a:cs typeface="Arial"/>
                <a:sym typeface="Arial"/>
              </a:endParaRPr>
            </a:p>
          </p:txBody>
        </p:sp>
      </p:grpSp>
      <p:grpSp>
        <p:nvGrpSpPr>
          <p:cNvPr id="627" name="Google Shape;627;g3dc4a7640b2_0_495"/>
          <p:cNvGrpSpPr/>
          <p:nvPr/>
        </p:nvGrpSpPr>
        <p:grpSpPr>
          <a:xfrm>
            <a:off x="1304024" y="2680662"/>
            <a:ext cx="10294943" cy="1846832"/>
            <a:chOff x="626803" y="1152762"/>
            <a:chExt cx="3816900" cy="1846832"/>
          </a:xfrm>
        </p:grpSpPr>
        <p:sp>
          <p:nvSpPr>
            <p:cNvPr id="628" name="Google Shape;628;g3dc4a7640b2_0_495"/>
            <p:cNvSpPr txBox="1"/>
            <p:nvPr/>
          </p:nvSpPr>
          <p:spPr>
            <a:xfrm>
              <a:off x="626803" y="1152762"/>
              <a:ext cx="3816900" cy="369300"/>
            </a:xfrm>
            <a:prstGeom prst="rect">
              <a:avLst/>
            </a:prstGeom>
            <a:solidFill>
              <a:srgbClr val="CEDCFF"/>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Decide What to Model Explicitly</a:t>
              </a:r>
              <a:endParaRPr b="0" i="0" sz="1400" u="none" cap="none" strike="noStrike">
                <a:solidFill>
                  <a:srgbClr val="000000"/>
                </a:solidFill>
                <a:latin typeface="Arial"/>
                <a:ea typeface="Arial"/>
                <a:cs typeface="Arial"/>
                <a:sym typeface="Arial"/>
              </a:endParaRPr>
            </a:p>
          </p:txBody>
        </p:sp>
        <p:sp>
          <p:nvSpPr>
            <p:cNvPr id="629" name="Google Shape;629;g3dc4a7640b2_0_495"/>
            <p:cNvSpPr txBox="1"/>
            <p:nvPr/>
          </p:nvSpPr>
          <p:spPr>
            <a:xfrm>
              <a:off x="626803" y="1522094"/>
              <a:ext cx="38169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500" u="none" cap="none" strike="noStrike">
                  <a:solidFill>
                    <a:srgbClr val="000000"/>
                  </a:solidFill>
                  <a:latin typeface="Arial"/>
                  <a:ea typeface="Arial"/>
                  <a:cs typeface="Arial"/>
                  <a:sym typeface="Arial"/>
                </a:rPr>
                <a:t>Not all processes need to be modelled individually. </a:t>
              </a:r>
              <a:r>
                <a:rPr b="1" i="0" lang="sv-SE" sz="1500" u="none" cap="none" strike="noStrike">
                  <a:solidFill>
                    <a:srgbClr val="000000"/>
                  </a:solidFill>
                  <a:latin typeface="Arial"/>
                  <a:ea typeface="Arial"/>
                  <a:cs typeface="Arial"/>
                  <a:sym typeface="Arial"/>
                </a:rPr>
                <a:t>Similar processes can be grouped</a:t>
              </a:r>
              <a:r>
                <a:rPr b="0" i="0" lang="sv-SE" sz="1500" u="none" cap="none" strike="noStrike">
                  <a:solidFill>
                    <a:srgbClr val="000000"/>
                  </a:solidFill>
                  <a:latin typeface="Arial"/>
                  <a:ea typeface="Arial"/>
                  <a:cs typeface="Arial"/>
                  <a:sym typeface="Arial"/>
                </a:rPr>
                <a:t> where they share fuels, technologies, and growth drivers, while others may need to be separated.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sv-SE" sz="1500" u="none" cap="none" strike="noStrike">
                  <a:solidFill>
                    <a:srgbClr val="000000"/>
                  </a:solidFill>
                  <a:latin typeface="Arial"/>
                  <a:ea typeface="Arial"/>
                  <a:cs typeface="Arial"/>
                  <a:sym typeface="Arial"/>
                </a:rPr>
                <a:t>Consider the differences in </a:t>
              </a:r>
              <a:r>
                <a:rPr b="1" i="0" lang="sv-SE" sz="1500" u="none" cap="none" strike="noStrike">
                  <a:solidFill>
                    <a:srgbClr val="000000"/>
                  </a:solidFill>
                  <a:latin typeface="Arial"/>
                  <a:ea typeface="Arial"/>
                  <a:cs typeface="Arial"/>
                  <a:sym typeface="Arial"/>
                </a:rPr>
                <a:t>efficiency, costs, and emissions</a:t>
              </a:r>
              <a:r>
                <a:rPr b="0" i="0" lang="sv-SE" sz="1500" u="none" cap="none" strike="noStrike">
                  <a:solidFill>
                    <a:srgbClr val="000000"/>
                  </a:solidFill>
                  <a:latin typeface="Arial"/>
                  <a:ea typeface="Arial"/>
                  <a:cs typeface="Arial"/>
                  <a:sym typeface="Arial"/>
                </a:rPr>
                <a:t>, as well as the relative </a:t>
              </a:r>
              <a:r>
                <a:rPr b="1" i="0" lang="sv-SE" sz="1500" u="none" cap="none" strike="noStrike">
                  <a:solidFill>
                    <a:srgbClr val="000000"/>
                  </a:solidFill>
                  <a:latin typeface="Arial"/>
                  <a:ea typeface="Arial"/>
                  <a:cs typeface="Arial"/>
                  <a:sym typeface="Arial"/>
                </a:rPr>
                <a:t>importance of sub-sectors within the regional context </a:t>
              </a:r>
              <a:r>
                <a:rPr b="0" i="0" lang="sv-SE" sz="1500" u="none" cap="none" strike="noStrike">
                  <a:solidFill>
                    <a:srgbClr val="000000"/>
                  </a:solidFill>
                  <a:latin typeface="Arial"/>
                  <a:ea typeface="Arial"/>
                  <a:cs typeface="Arial"/>
                  <a:sym typeface="Arial"/>
                </a:rPr>
                <a:t>before deciding what to model explicitly</a:t>
              </a:r>
              <a:r>
                <a:rPr b="1" i="0" lang="sv-SE" sz="1500" u="none" cap="none" strike="noStrike">
                  <a:solidFill>
                    <a:srgbClr val="000000"/>
                  </a:solidFill>
                  <a:latin typeface="Arial"/>
                  <a:ea typeface="Arial"/>
                  <a:cs typeface="Arial"/>
                  <a:sym typeface="Arial"/>
                </a:rPr>
                <a:t>. </a:t>
              </a:r>
              <a:r>
                <a:rPr b="0" i="0" lang="sv-SE" sz="1500" u="none" cap="none" strike="noStrike">
                  <a:solidFill>
                    <a:srgbClr val="000000"/>
                  </a:solidFill>
                  <a:latin typeface="Arial"/>
                  <a:ea typeface="Arial"/>
                  <a:cs typeface="Arial"/>
                  <a:sym typeface="Arial"/>
                </a:rPr>
                <a:t>Likewise, consider the </a:t>
              </a:r>
              <a:r>
                <a:rPr b="1" i="0" lang="sv-SE" sz="1500" u="none" cap="none" strike="noStrike">
                  <a:solidFill>
                    <a:srgbClr val="000000"/>
                  </a:solidFill>
                  <a:latin typeface="Arial"/>
                  <a:ea typeface="Arial"/>
                  <a:cs typeface="Arial"/>
                  <a:sym typeface="Arial"/>
                </a:rPr>
                <a:t>divergent growth patterns </a:t>
              </a:r>
              <a:r>
                <a:rPr b="0" i="0" lang="sv-SE" sz="1500" u="none" cap="none" strike="noStrike">
                  <a:solidFill>
                    <a:srgbClr val="000000"/>
                  </a:solidFill>
                  <a:latin typeface="Arial"/>
                  <a:ea typeface="Arial"/>
                  <a:cs typeface="Arial"/>
                  <a:sym typeface="Arial"/>
                </a:rPr>
                <a:t>of certain sub-sectors. Group minor processes when appropriate, but separate significant processes that strongly influence results. </a:t>
              </a:r>
              <a:r>
                <a:rPr b="0" i="1" lang="sv-SE" sz="1500" u="none" cap="none" strike="noStrike">
                  <a:solidFill>
                    <a:srgbClr val="000000"/>
                  </a:solidFill>
                  <a:latin typeface="Arial"/>
                  <a:ea typeface="Arial"/>
                  <a:cs typeface="Arial"/>
                  <a:sym typeface="Arial"/>
                </a:rPr>
                <a:t>An example is given on the next slide.</a:t>
              </a:r>
              <a:endParaRPr b="1" i="1" sz="1500" u="none" cap="none" strike="noStrike">
                <a:solidFill>
                  <a:srgbClr val="000000"/>
                </a:solidFill>
                <a:latin typeface="Arial"/>
                <a:ea typeface="Arial"/>
                <a:cs typeface="Arial"/>
                <a:sym typeface="Arial"/>
              </a:endParaRPr>
            </a:p>
          </p:txBody>
        </p:sp>
      </p:grpSp>
      <p:grpSp>
        <p:nvGrpSpPr>
          <p:cNvPr id="630" name="Google Shape;630;g3dc4a7640b2_0_495"/>
          <p:cNvGrpSpPr/>
          <p:nvPr/>
        </p:nvGrpSpPr>
        <p:grpSpPr>
          <a:xfrm>
            <a:off x="571228" y="4677125"/>
            <a:ext cx="10515706" cy="1692900"/>
            <a:chOff x="749951" y="931813"/>
            <a:chExt cx="3883200" cy="1692900"/>
          </a:xfrm>
        </p:grpSpPr>
        <p:sp>
          <p:nvSpPr>
            <p:cNvPr id="631" name="Google Shape;631;g3dc4a7640b2_0_495"/>
            <p:cNvSpPr txBox="1"/>
            <p:nvPr/>
          </p:nvSpPr>
          <p:spPr>
            <a:xfrm>
              <a:off x="749951" y="931813"/>
              <a:ext cx="3883200" cy="369300"/>
            </a:xfrm>
            <a:prstGeom prst="rect">
              <a:avLst/>
            </a:prstGeom>
            <a:solidFill>
              <a:srgbClr val="CEDCFF"/>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Include Alternative Technologies for Transition Scenarios</a:t>
              </a:r>
              <a:endParaRPr b="0" i="0" sz="1800" u="none" cap="none" strike="noStrike">
                <a:solidFill>
                  <a:srgbClr val="000000"/>
                </a:solidFill>
                <a:latin typeface="Arial"/>
                <a:ea typeface="Arial"/>
                <a:cs typeface="Arial"/>
                <a:sym typeface="Arial"/>
              </a:endParaRPr>
            </a:p>
          </p:txBody>
        </p:sp>
        <p:sp>
          <p:nvSpPr>
            <p:cNvPr id="632" name="Google Shape;632;g3dc4a7640b2_0_495"/>
            <p:cNvSpPr txBox="1"/>
            <p:nvPr/>
          </p:nvSpPr>
          <p:spPr>
            <a:xfrm>
              <a:off x="749951" y="1301113"/>
              <a:ext cx="38832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CLEWs++ does not automatically generate transition pathways; technology uptake is guided by user-defined constraints, assumptions, and demands. However, once a BAU baseline is established, the model can be used to test alternative scenarios by adjusting these inputs. Therefore, when building a CLEWs++ model, think beyond the business-as-usual circumstances. Including low-carbon or emerging technologies in the model,</a:t>
              </a:r>
              <a:r>
                <a:rPr b="1" i="0" lang="sv-SE" sz="1600" u="none" cap="none" strike="noStrike">
                  <a:solidFill>
                    <a:srgbClr val="000000"/>
                  </a:solidFill>
                  <a:latin typeface="Arial"/>
                  <a:ea typeface="Arial"/>
                  <a:cs typeface="Arial"/>
                  <a:sym typeface="Arial"/>
                </a:rPr>
                <a:t> even if they are not currently present, </a:t>
              </a:r>
              <a:r>
                <a:rPr b="0" i="0" lang="sv-SE" sz="1600" u="none" cap="none" strike="noStrike">
                  <a:solidFill>
                    <a:srgbClr val="000000"/>
                  </a:solidFill>
                  <a:latin typeface="Arial"/>
                  <a:ea typeface="Arial"/>
                  <a:cs typeface="Arial"/>
                  <a:sym typeface="Arial"/>
                </a:rPr>
                <a:t>allows users to explore non-BAU futures without rebuilding the model structure.</a:t>
              </a:r>
              <a:endParaRPr b="0" i="0" sz="1600" u="none" cap="none" strike="noStrike">
                <a:solidFill>
                  <a:srgbClr val="000000"/>
                </a:solidFill>
                <a:latin typeface="Arial"/>
                <a:ea typeface="Arial"/>
                <a:cs typeface="Arial"/>
                <a:sym typeface="Arial"/>
              </a:endParaRPr>
            </a:p>
          </p:txBody>
        </p:sp>
      </p:grpSp>
      <p:pic>
        <p:nvPicPr>
          <p:cNvPr descr="Curved black arrow pointing right | Premium AI-generated vector" id="633" name="Google Shape;633;g3dc4a7640b2_0_495"/>
          <p:cNvPicPr preferRelativeResize="0"/>
          <p:nvPr/>
        </p:nvPicPr>
        <p:blipFill rotWithShape="1">
          <a:blip r:embed="rId3">
            <a:alphaModFix/>
          </a:blip>
          <a:srcRect b="0" l="0" r="0" t="0"/>
          <a:stretch/>
        </p:blipFill>
        <p:spPr>
          <a:xfrm rot="5400000">
            <a:off x="9492117" y="1145746"/>
            <a:ext cx="1332728" cy="1332728"/>
          </a:xfrm>
          <a:prstGeom prst="rect">
            <a:avLst/>
          </a:prstGeom>
          <a:noFill/>
          <a:ln>
            <a:noFill/>
          </a:ln>
        </p:spPr>
      </p:pic>
      <p:pic>
        <p:nvPicPr>
          <p:cNvPr descr="Curved black arrow pointing right | Premium AI-generated vector" id="634" name="Google Shape;634;g3dc4a7640b2_0_495"/>
          <p:cNvPicPr preferRelativeResize="0"/>
          <p:nvPr/>
        </p:nvPicPr>
        <p:blipFill rotWithShape="1">
          <a:blip r:embed="rId3">
            <a:alphaModFix/>
          </a:blip>
          <a:srcRect b="0" l="0" r="0" t="0"/>
          <a:stretch/>
        </p:blipFill>
        <p:spPr>
          <a:xfrm flipH="1" rot="-5976312">
            <a:off x="-27679" y="3266972"/>
            <a:ext cx="1969909" cy="118625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g3dc4a7640b2_0_51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41" name="Google Shape;641;g3dc4a7640b2_0_51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42" name="Google Shape;642;g3dc4a7640b2_0_513"/>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How to Decide What to Model Explicitly</a:t>
            </a:r>
            <a:endParaRPr sz="2800">
              <a:solidFill>
                <a:srgbClr val="FF0000"/>
              </a:solidFill>
            </a:endParaRPr>
          </a:p>
        </p:txBody>
      </p:sp>
      <p:grpSp>
        <p:nvGrpSpPr>
          <p:cNvPr id="643" name="Google Shape;643;g3dc4a7640b2_0_513"/>
          <p:cNvGrpSpPr/>
          <p:nvPr/>
        </p:nvGrpSpPr>
        <p:grpSpPr>
          <a:xfrm>
            <a:off x="468028" y="986770"/>
            <a:ext cx="11167745" cy="5509800"/>
            <a:chOff x="666230" y="1152762"/>
            <a:chExt cx="3723078" cy="5509800"/>
          </a:xfrm>
        </p:grpSpPr>
        <p:sp>
          <p:nvSpPr>
            <p:cNvPr id="644" name="Google Shape;644;g3dc4a7640b2_0_513"/>
            <p:cNvSpPr txBox="1"/>
            <p:nvPr/>
          </p:nvSpPr>
          <p:spPr>
            <a:xfrm>
              <a:off x="695708" y="1152762"/>
              <a:ext cx="3693600" cy="369300"/>
            </a:xfrm>
            <a:prstGeom prst="rect">
              <a:avLst/>
            </a:prstGeom>
            <a:solidFill>
              <a:srgbClr val="CEDC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Case Study: Household Energy Demands</a:t>
              </a:r>
              <a:endParaRPr b="0" i="0" sz="1400" u="none" cap="none" strike="noStrike">
                <a:solidFill>
                  <a:srgbClr val="000000"/>
                </a:solidFill>
                <a:latin typeface="Arial"/>
                <a:ea typeface="Arial"/>
                <a:cs typeface="Arial"/>
                <a:sym typeface="Arial"/>
              </a:endParaRPr>
            </a:p>
          </p:txBody>
        </p:sp>
        <p:sp>
          <p:nvSpPr>
            <p:cNvPr id="645" name="Google Shape;645;g3dc4a7640b2_0_513"/>
            <p:cNvSpPr txBox="1"/>
            <p:nvPr/>
          </p:nvSpPr>
          <p:spPr>
            <a:xfrm>
              <a:off x="666230" y="1522062"/>
              <a:ext cx="3693600" cy="5140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0"/>
                </a:spcAft>
                <a:buClr>
                  <a:schemeClr val="dk1"/>
                </a:buClr>
                <a:buSzPts val="1100"/>
                <a:buFont typeface="Arial"/>
                <a:buNone/>
              </a:pPr>
              <a:r>
                <a:rPr b="1" i="0" lang="sv-SE" sz="1450" u="none" cap="none" strike="noStrike">
                  <a:solidFill>
                    <a:schemeClr val="dk1"/>
                  </a:solidFill>
                  <a:latin typeface="Arial"/>
                  <a:ea typeface="Arial"/>
                  <a:cs typeface="Arial"/>
                  <a:sym typeface="Arial"/>
                </a:rPr>
                <a:t>Step 1: Identify key household service demands</a:t>
              </a:r>
              <a:br>
                <a:rPr b="1" i="0" lang="sv-SE" sz="1450" u="none" cap="none" strike="noStrike">
                  <a:solidFill>
                    <a:schemeClr val="dk1"/>
                  </a:solidFill>
                  <a:latin typeface="Arial"/>
                  <a:ea typeface="Arial"/>
                  <a:cs typeface="Arial"/>
                  <a:sym typeface="Arial"/>
                </a:rPr>
              </a:br>
              <a:r>
                <a:rPr b="0" i="0" lang="sv-SE" sz="1450" u="none" cap="none" strike="noStrike">
                  <a:solidFill>
                    <a:schemeClr val="dk1"/>
                  </a:solidFill>
                  <a:latin typeface="Arial"/>
                  <a:ea typeface="Arial"/>
                  <a:cs typeface="Arial"/>
                  <a:sym typeface="Arial"/>
                </a:rPr>
                <a:t>Households require energy for cooking, lighting, space heating, space cooling, as well as for other electric appliances (e.g. kettles, toasters, microwaves, fridges etc.). Each service represents a distinct demand driver within the system, linked to energy use, emissions, and costs.</a:t>
              </a:r>
              <a:endParaRPr b="0" i="0" sz="145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sv-SE" sz="1450" u="none" cap="none" strike="noStrike">
                  <a:solidFill>
                    <a:schemeClr val="dk1"/>
                  </a:solidFill>
                  <a:latin typeface="Arial"/>
                  <a:ea typeface="Arial"/>
                  <a:cs typeface="Arial"/>
                  <a:sym typeface="Arial"/>
                </a:rPr>
                <a:t>Step 2: Group demands with similar drivers where appropriate</a:t>
              </a:r>
              <a:br>
                <a:rPr b="1" i="0" lang="sv-SE" sz="1450" u="none" cap="none" strike="noStrike">
                  <a:solidFill>
                    <a:schemeClr val="dk1"/>
                  </a:solidFill>
                  <a:latin typeface="Arial"/>
                  <a:ea typeface="Arial"/>
                  <a:cs typeface="Arial"/>
                  <a:sym typeface="Arial"/>
                </a:rPr>
              </a:br>
              <a:r>
                <a:rPr b="0" i="0" lang="sv-SE" sz="1450" u="none" cap="none" strike="noStrike">
                  <a:solidFill>
                    <a:schemeClr val="dk1"/>
                  </a:solidFill>
                  <a:latin typeface="Arial"/>
                  <a:ea typeface="Arial"/>
                  <a:cs typeface="Arial"/>
                  <a:sym typeface="Arial"/>
                </a:rPr>
                <a:t>Some demands may be grouped if they use similar technologies and follow comparable growth patterns. For example, electric appliances could be combined together as they all use electricity and scale mainly in proportion with household numbers and access to electricity. On the other hand, cooking may need to be separated from, for example, lighting, because the variety and scale of fuels used for cooking differ significantly from those used for lighting.</a:t>
              </a:r>
              <a:endParaRPr b="0" i="0" sz="145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sv-SE" sz="1450" u="none" cap="none" strike="noStrike">
                  <a:solidFill>
                    <a:schemeClr val="dk1"/>
                  </a:solidFill>
                  <a:latin typeface="Arial"/>
                  <a:ea typeface="Arial"/>
                  <a:cs typeface="Arial"/>
                  <a:sym typeface="Arial"/>
                </a:rPr>
                <a:t>Step 3: Separate demands with different growth dynamics</a:t>
              </a:r>
              <a:br>
                <a:rPr b="1" i="0" lang="sv-SE" sz="1450" u="none" cap="none" strike="noStrike">
                  <a:solidFill>
                    <a:schemeClr val="dk1"/>
                  </a:solidFill>
                  <a:latin typeface="Arial"/>
                  <a:ea typeface="Arial"/>
                  <a:cs typeface="Arial"/>
                  <a:sym typeface="Arial"/>
                </a:rPr>
              </a:br>
              <a:r>
                <a:rPr b="0" i="0" lang="sv-SE" sz="1450" u="none" cap="none" strike="noStrike">
                  <a:solidFill>
                    <a:schemeClr val="dk1"/>
                  </a:solidFill>
                  <a:latin typeface="Arial"/>
                  <a:ea typeface="Arial"/>
                  <a:cs typeface="Arial"/>
                  <a:sym typeface="Arial"/>
                </a:rPr>
                <a:t>Certain demands should be modelled separately even if they use the same fuel. Space cooling is often represented independently because its demand is likely to grow faster than other household demands, driven by urbanisation, income growth, and rising temperatures. Cooking demand, by contrast, may grow more slowly with population or even decline with urbanisation and changing lifestyles.</a:t>
              </a:r>
              <a:endParaRPr b="0" i="0" sz="145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1" i="0" lang="sv-SE" sz="1450" u="none" cap="none" strike="noStrike">
                  <a:solidFill>
                    <a:schemeClr val="dk1"/>
                  </a:solidFill>
                  <a:latin typeface="Arial"/>
                  <a:ea typeface="Arial"/>
                  <a:cs typeface="Arial"/>
                  <a:sym typeface="Arial"/>
                </a:rPr>
                <a:t>Step 4: Link each demand to appropriate technologies</a:t>
              </a:r>
              <a:br>
                <a:rPr b="1" i="0" lang="sv-SE" sz="1450" u="none" cap="none" strike="noStrike">
                  <a:solidFill>
                    <a:schemeClr val="dk1"/>
                  </a:solidFill>
                  <a:latin typeface="Arial"/>
                  <a:ea typeface="Arial"/>
                  <a:cs typeface="Arial"/>
                  <a:sym typeface="Arial"/>
                </a:rPr>
              </a:br>
              <a:r>
                <a:rPr b="0" i="0" lang="sv-SE" sz="1450" u="none" cap="none" strike="noStrike">
                  <a:solidFill>
                    <a:schemeClr val="dk1"/>
                  </a:solidFill>
                  <a:latin typeface="Arial"/>
                  <a:ea typeface="Arial"/>
                  <a:cs typeface="Arial"/>
                  <a:sym typeface="Arial"/>
                </a:rPr>
                <a:t>Each household demand is then connected to relevant technologies, such as electric or gas cooking, efficient lighting, or different cooling technologies. Representing electricity use for space cooling separately allows future demand growth and technology transitions to be captured more realistically</a:t>
              </a:r>
              <a:endParaRPr b="1" i="1" sz="1450" u="none" cap="none" strike="noStrik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g3dc4a7640b2_0_52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52" name="Google Shape;652;g3dc4a7640b2_0_52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rgbClr val="FFFFFF"/>
                </a:solidFill>
                <a:latin typeface="Arial"/>
                <a:ea typeface="Arial"/>
                <a:cs typeface="Arial"/>
                <a:sym typeface="Arial"/>
              </a:rPr>
              <a:t>‹#›</a:t>
            </a:fld>
            <a:endParaRPr b="1" i="0" sz="1000" u="none" cap="none" strike="noStrike">
              <a:solidFill>
                <a:srgbClr val="FFFFFF"/>
              </a:solidFill>
              <a:latin typeface="Arial"/>
              <a:ea typeface="Arial"/>
              <a:cs typeface="Arial"/>
              <a:sym typeface="Arial"/>
            </a:endParaRPr>
          </a:p>
        </p:txBody>
      </p:sp>
      <p:sp>
        <p:nvSpPr>
          <p:cNvPr id="653" name="Google Shape;653;g3dc4a7640b2_0_523"/>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654" name="Google Shape;654;g3dc4a7640b2_0_523"/>
          <p:cNvSpPr txBox="1"/>
          <p:nvPr/>
        </p:nvSpPr>
        <p:spPr>
          <a:xfrm>
            <a:off x="468000" y="288000"/>
            <a:ext cx="110793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Answers to the Practical Exercise</a:t>
            </a:r>
            <a:endParaRPr b="1" i="0" sz="2800" u="none" cap="none" strike="noStrike">
              <a:solidFill>
                <a:srgbClr val="FF0000"/>
              </a:solidFill>
              <a:latin typeface="Arial"/>
              <a:ea typeface="Arial"/>
              <a:cs typeface="Arial"/>
              <a:sym typeface="Arial"/>
            </a:endParaRPr>
          </a:p>
        </p:txBody>
      </p:sp>
      <p:sp>
        <p:nvSpPr>
          <p:cNvPr id="655" name="Google Shape;655;g3dc4a7640b2_0_523"/>
          <p:cNvSpPr txBox="1"/>
          <p:nvPr/>
        </p:nvSpPr>
        <p:spPr>
          <a:xfrm>
            <a:off x="540000" y="1030258"/>
            <a:ext cx="10515600" cy="354000"/>
          </a:xfrm>
          <a:prstGeom prst="rect">
            <a:avLst/>
          </a:prstGeom>
          <a:solidFill>
            <a:srgbClr val="DDE7FF"/>
          </a:solidFill>
          <a:ln cap="flat" cmpd="sng" w="28575">
            <a:solidFill>
              <a:srgbClr val="4285F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sv-SE" sz="1700" u="none" cap="none" strike="noStrike">
                <a:solidFill>
                  <a:srgbClr val="000000"/>
                </a:solidFill>
                <a:latin typeface="Arial"/>
                <a:ea typeface="Arial"/>
                <a:cs typeface="Arial"/>
                <a:sym typeface="Arial"/>
              </a:rPr>
              <a:t>1. Forcing Total Solid Waste Generation</a:t>
            </a:r>
            <a:endParaRPr b="0" i="0" sz="1400" u="none" cap="none" strike="noStrike">
              <a:solidFill>
                <a:srgbClr val="000000"/>
              </a:solidFill>
              <a:latin typeface="Arial"/>
              <a:ea typeface="Arial"/>
              <a:cs typeface="Arial"/>
              <a:sym typeface="Arial"/>
            </a:endParaRPr>
          </a:p>
        </p:txBody>
      </p:sp>
      <p:sp>
        <p:nvSpPr>
          <p:cNvPr id="656" name="Google Shape;656;g3dc4a7640b2_0_523"/>
          <p:cNvSpPr txBox="1"/>
          <p:nvPr/>
        </p:nvSpPr>
        <p:spPr>
          <a:xfrm>
            <a:off x="719136" y="1542878"/>
            <a:ext cx="10515600" cy="22011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700"/>
              <a:buFont typeface="Arial"/>
              <a:buAutoNum type="alphaUcPeriod"/>
            </a:pPr>
            <a:r>
              <a:rPr b="0" i="0" lang="sv-SE" sz="1700" u="none" cap="none" strike="noStrike">
                <a:solidFill>
                  <a:srgbClr val="000000"/>
                </a:solidFill>
                <a:latin typeface="Arial"/>
                <a:ea typeface="Arial"/>
                <a:cs typeface="Arial"/>
                <a:sym typeface="Arial"/>
              </a:rPr>
              <a:t>To represent total solid waste generation as an externally imposed quantity, the </a:t>
            </a:r>
            <a:r>
              <a:rPr b="1" i="0" lang="sv-SE" sz="1700" u="none" cap="none" strike="noStrike">
                <a:solidFill>
                  <a:srgbClr val="000000"/>
                </a:solidFill>
                <a:latin typeface="Arial"/>
                <a:ea typeface="Arial"/>
                <a:cs typeface="Arial"/>
                <a:sym typeface="Arial"/>
              </a:rPr>
              <a:t>Lower Annual Activity Limit</a:t>
            </a:r>
            <a:r>
              <a:rPr b="0" i="0" lang="sv-SE" sz="1700" u="none" cap="none" strike="noStrike">
                <a:solidFill>
                  <a:srgbClr val="000000"/>
                </a:solidFill>
                <a:latin typeface="Arial"/>
                <a:ea typeface="Arial"/>
                <a:cs typeface="Arial"/>
                <a:sym typeface="Arial"/>
              </a:rPr>
              <a:t> (and equivalently the Upper Annual Activity Limit) should be applied to the </a:t>
            </a:r>
            <a:r>
              <a:rPr b="1" i="0" lang="sv-SE" sz="1700" u="none" cap="none" strike="noStrike">
                <a:solidFill>
                  <a:srgbClr val="000000"/>
                </a:solidFill>
                <a:latin typeface="Arial"/>
                <a:ea typeface="Arial"/>
                <a:cs typeface="Arial"/>
                <a:sym typeface="Arial"/>
              </a:rPr>
              <a:t>Solid Waste Generation technology</a:t>
            </a:r>
            <a:r>
              <a:rPr b="0" i="0" lang="sv-SE" sz="17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700"/>
              <a:buFont typeface="Arial"/>
              <a:buAutoNum type="alphaUcPeriod"/>
            </a:pPr>
            <a:r>
              <a:rPr b="0" i="0" lang="sv-SE" sz="1700" u="none" cap="none" strike="noStrike">
                <a:solidFill>
                  <a:srgbClr val="000000"/>
                </a:solidFill>
                <a:latin typeface="Arial"/>
                <a:ea typeface="Arial"/>
                <a:cs typeface="Arial"/>
                <a:sym typeface="Arial"/>
              </a:rPr>
              <a:t>In 2020, the value should reflect observed total solid waste generation. So, in 2020, the lower annual activity limit = 2.3 million tonnes.</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800"/>
              <a:buFont typeface="Arial"/>
              <a:buAutoNum type="alphaUcPeriod"/>
            </a:pPr>
            <a:r>
              <a:rPr b="0" i="0" lang="sv-SE" sz="1800" u="none" cap="none" strike="noStrike">
                <a:solidFill>
                  <a:srgbClr val="000000"/>
                </a:solidFill>
                <a:latin typeface="Arial"/>
                <a:ea typeface="Arial"/>
                <a:cs typeface="Arial"/>
                <a:sym typeface="Arial"/>
              </a:rPr>
              <a:t>By </a:t>
            </a:r>
            <a:r>
              <a:rPr b="1" i="0" lang="sv-SE" sz="1800" u="none" cap="none" strike="noStrike">
                <a:solidFill>
                  <a:srgbClr val="000000"/>
                </a:solidFill>
                <a:latin typeface="Arial"/>
                <a:ea typeface="Arial"/>
                <a:cs typeface="Arial"/>
                <a:sym typeface="Arial"/>
              </a:rPr>
              <a:t>2030</a:t>
            </a:r>
            <a:r>
              <a:rPr b="0" i="0" lang="sv-SE" sz="1800" u="none" cap="none" strike="noStrike">
                <a:solidFill>
                  <a:srgbClr val="000000"/>
                </a:solidFill>
                <a:latin typeface="Arial"/>
                <a:ea typeface="Arial"/>
                <a:cs typeface="Arial"/>
                <a:sym typeface="Arial"/>
              </a:rPr>
              <a:t>, total solid waste generation is expected to increase by 6% relative to 2020:</a:t>
            </a:r>
            <a:endParaRPr b="0" i="0" sz="1400" u="none" cap="none" strike="noStrike">
              <a:solidFill>
                <a:srgbClr val="000000"/>
              </a:solidFill>
              <a:latin typeface="Arial"/>
              <a:ea typeface="Arial"/>
              <a:cs typeface="Arial"/>
              <a:sym typeface="Arial"/>
            </a:endParaRPr>
          </a:p>
          <a:p>
            <a:pPr indent="-342900" lvl="3" marL="804863" marR="0" rtl="0" algn="just">
              <a:lnSpc>
                <a:spcPct val="100000"/>
              </a:lnSpc>
              <a:spcBef>
                <a:spcPts val="0"/>
              </a:spcBef>
              <a:spcAft>
                <a:spcPts val="0"/>
              </a:spcAft>
              <a:buClr>
                <a:srgbClr val="000000"/>
              </a:buClr>
              <a:buSzPts val="1700"/>
              <a:buFont typeface="Arial"/>
              <a:buChar char="•"/>
            </a:pPr>
            <a:r>
              <a:rPr b="0" i="0" lang="sv-SE" sz="1700" u="none" cap="none" strike="noStrike">
                <a:solidFill>
                  <a:srgbClr val="000000"/>
                </a:solidFill>
                <a:latin typeface="Arial"/>
                <a:ea typeface="Arial"/>
                <a:cs typeface="Arial"/>
                <a:sym typeface="Arial"/>
              </a:rPr>
              <a:t>2030 waste generation = 2.3 * 1.06 = 2.438 million tonnes</a:t>
            </a:r>
            <a:endParaRPr b="0" i="0" sz="1400" u="none" cap="none" strike="noStrike">
              <a:solidFill>
                <a:srgbClr val="000000"/>
              </a:solidFill>
              <a:latin typeface="Arial"/>
              <a:ea typeface="Arial"/>
              <a:cs typeface="Arial"/>
              <a:sym typeface="Arial"/>
            </a:endParaRPr>
          </a:p>
          <a:p>
            <a:pPr indent="-342900" lvl="3" marL="804863" marR="0" rtl="0" algn="just">
              <a:lnSpc>
                <a:spcPct val="100000"/>
              </a:lnSpc>
              <a:spcBef>
                <a:spcPts val="0"/>
              </a:spcBef>
              <a:spcAft>
                <a:spcPts val="0"/>
              </a:spcAft>
              <a:buClr>
                <a:srgbClr val="000000"/>
              </a:buClr>
              <a:buSzPts val="1700"/>
              <a:buFont typeface="Arial"/>
              <a:buChar char="•"/>
            </a:pPr>
            <a:r>
              <a:rPr b="0" i="0" lang="sv-SE" sz="1700" u="none" cap="none" strike="noStrike">
                <a:solidFill>
                  <a:srgbClr val="000000"/>
                </a:solidFill>
                <a:latin typeface="Arial"/>
                <a:ea typeface="Arial"/>
                <a:cs typeface="Arial"/>
                <a:sym typeface="Arial"/>
              </a:rPr>
              <a:t>Lower annual activity limit (Solid Waste Generation technology, 2030) = 2.438 million tonnes</a:t>
            </a:r>
            <a:endParaRPr b="0" i="0" sz="1400" u="none" cap="none" strike="noStrike">
              <a:solidFill>
                <a:srgbClr val="000000"/>
              </a:solidFill>
              <a:latin typeface="Arial"/>
              <a:ea typeface="Arial"/>
              <a:cs typeface="Arial"/>
              <a:sym typeface="Arial"/>
            </a:endParaRPr>
          </a:p>
        </p:txBody>
      </p:sp>
      <p:sp>
        <p:nvSpPr>
          <p:cNvPr id="657" name="Google Shape;657;g3dc4a7640b2_0_523"/>
          <p:cNvSpPr txBox="1"/>
          <p:nvPr/>
        </p:nvSpPr>
        <p:spPr>
          <a:xfrm>
            <a:off x="540000" y="3841206"/>
            <a:ext cx="10515600" cy="354000"/>
          </a:xfrm>
          <a:prstGeom prst="rect">
            <a:avLst/>
          </a:prstGeom>
          <a:solidFill>
            <a:srgbClr val="DDE7FF"/>
          </a:solidFill>
          <a:ln cap="flat" cmpd="sng" w="28575">
            <a:solidFill>
              <a:srgbClr val="4285F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sv-SE" sz="1700" u="none" cap="none" strike="noStrike">
                <a:solidFill>
                  <a:srgbClr val="000000"/>
                </a:solidFill>
                <a:latin typeface="Arial"/>
                <a:ea typeface="Arial"/>
                <a:cs typeface="Arial"/>
                <a:sym typeface="Arial"/>
              </a:rPr>
              <a:t>2. Forcing the Waste Collection Share</a:t>
            </a:r>
            <a:endParaRPr b="0" i="0" sz="1400" u="none" cap="none" strike="noStrike">
              <a:solidFill>
                <a:srgbClr val="000000"/>
              </a:solidFill>
              <a:latin typeface="Arial"/>
              <a:ea typeface="Arial"/>
              <a:cs typeface="Arial"/>
              <a:sym typeface="Arial"/>
            </a:endParaRPr>
          </a:p>
        </p:txBody>
      </p:sp>
      <p:sp>
        <p:nvSpPr>
          <p:cNvPr id="658" name="Google Shape;658;g3dc4a7640b2_0_523"/>
          <p:cNvSpPr txBox="1"/>
          <p:nvPr/>
        </p:nvSpPr>
        <p:spPr>
          <a:xfrm>
            <a:off x="719135" y="4292875"/>
            <a:ext cx="10515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Technologies included: Solid Waste Generation, Waste Collection </a:t>
            </a:r>
            <a:br>
              <a:rPr b="0" i="0" lang="sv-SE" sz="1700" u="none" cap="none" strike="noStrike">
                <a:solidFill>
                  <a:srgbClr val="000000"/>
                </a:solidFill>
                <a:latin typeface="Arial"/>
                <a:ea typeface="Arial"/>
                <a:cs typeface="Arial"/>
                <a:sym typeface="Arial"/>
              </a:rPr>
            </a:br>
            <a:r>
              <a:rPr b="0" i="0" lang="sv-SE" sz="1700" u="none" cap="none" strike="noStrike">
                <a:solidFill>
                  <a:srgbClr val="000000"/>
                </a:solidFill>
                <a:latin typeface="Arial"/>
                <a:ea typeface="Arial"/>
                <a:cs typeface="Arial"/>
                <a:sym typeface="Arial"/>
              </a:rPr>
              <a:t>Constraint type: Inequality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UDC Constant: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UDC Multiplier activity:</a:t>
            </a:r>
            <a:endParaRPr b="0" i="0" sz="1400" u="none" cap="none" strike="noStrike">
              <a:solidFill>
                <a:srgbClr val="000000"/>
              </a:solidFill>
              <a:latin typeface="Arial"/>
              <a:ea typeface="Arial"/>
              <a:cs typeface="Arial"/>
              <a:sym typeface="Arial"/>
            </a:endParaRPr>
          </a:p>
          <a:p>
            <a:pPr indent="-342900" lvl="0" marL="804863" marR="0" rtl="0" algn="l">
              <a:lnSpc>
                <a:spcPct val="100000"/>
              </a:lnSpc>
              <a:spcBef>
                <a:spcPts val="0"/>
              </a:spcBef>
              <a:spcAft>
                <a:spcPts val="0"/>
              </a:spcAft>
              <a:buClr>
                <a:srgbClr val="000000"/>
              </a:buClr>
              <a:buSzPts val="1700"/>
              <a:buFont typeface="Arial"/>
              <a:buChar char="•"/>
            </a:pPr>
            <a:r>
              <a:rPr b="0" i="0" lang="sv-SE" sz="1700" u="none" cap="none" strike="noStrike">
                <a:solidFill>
                  <a:schemeClr val="dk1"/>
                </a:solidFill>
                <a:latin typeface="Arial"/>
                <a:ea typeface="Arial"/>
                <a:cs typeface="Arial"/>
                <a:sym typeface="Arial"/>
              </a:rPr>
              <a:t>Solid Waste Generation</a:t>
            </a:r>
            <a:r>
              <a:rPr b="0" i="0" lang="sv-SE" sz="1700" u="none" cap="none" strike="noStrike">
                <a:solidFill>
                  <a:srgbClr val="000000"/>
                </a:solidFill>
                <a:latin typeface="Arial"/>
                <a:ea typeface="Arial"/>
                <a:cs typeface="Arial"/>
                <a:sym typeface="Arial"/>
              </a:rPr>
              <a:t>: 0.62</a:t>
            </a:r>
            <a:endParaRPr b="0" i="0" sz="1400" u="none" cap="none" strike="noStrike">
              <a:solidFill>
                <a:srgbClr val="000000"/>
              </a:solidFill>
              <a:latin typeface="Arial"/>
              <a:ea typeface="Arial"/>
              <a:cs typeface="Arial"/>
              <a:sym typeface="Arial"/>
            </a:endParaRPr>
          </a:p>
          <a:p>
            <a:pPr indent="-342900" lvl="0" marL="804863" marR="0" rtl="0" algn="l">
              <a:lnSpc>
                <a:spcPct val="100000"/>
              </a:lnSpc>
              <a:spcBef>
                <a:spcPts val="0"/>
              </a:spcBef>
              <a:spcAft>
                <a:spcPts val="0"/>
              </a:spcAft>
              <a:buClr>
                <a:srgbClr val="000000"/>
              </a:buClr>
              <a:buSzPts val="1700"/>
              <a:buFont typeface="Arial"/>
              <a:buChar char="•"/>
            </a:pPr>
            <a:r>
              <a:rPr b="0" i="0" lang="sv-SE" sz="1700" u="none" cap="none" strike="noStrike">
                <a:solidFill>
                  <a:schemeClr val="dk1"/>
                </a:solidFill>
                <a:latin typeface="Arial"/>
                <a:ea typeface="Arial"/>
                <a:cs typeface="Arial"/>
                <a:sym typeface="Arial"/>
              </a:rPr>
              <a:t>Waste Collection</a:t>
            </a:r>
            <a:r>
              <a:rPr b="0" i="0" lang="sv-SE" sz="1700" u="none" cap="none" strike="noStrike">
                <a:solidFill>
                  <a:srgbClr val="000000"/>
                </a:solidFill>
                <a:latin typeface="Arial"/>
                <a:ea typeface="Arial"/>
                <a:cs typeface="Arial"/>
                <a:sym typeface="Arial"/>
              </a:rPr>
              <a:t>: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rgbClr val="000000"/>
                </a:solidFill>
                <a:latin typeface="Arial"/>
                <a:ea typeface="Arial"/>
                <a:cs typeface="Arial"/>
                <a:sym typeface="Arial"/>
              </a:rPr>
              <a:t>This constraint requires the activity in the waste collection technology to be at least 62% of total solid waste generation in every model year, preventing the model from underrepresenting waste collection.</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g3dc4a7640b2_0_535"/>
          <p:cNvSpPr txBox="1"/>
          <p:nvPr>
            <p:ph type="ctrTitle"/>
          </p:nvPr>
        </p:nvSpPr>
        <p:spPr>
          <a:xfrm flipH="1">
            <a:off x="4185363" y="0"/>
            <a:ext cx="3648000" cy="6858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800"/>
              <a:buNone/>
            </a:pPr>
            <a:r>
              <a:rPr lang="sv-SE"/>
              <a:t>Thank you</a:t>
            </a:r>
            <a:endParaRPr/>
          </a:p>
        </p:txBody>
      </p:sp>
      <p:sp>
        <p:nvSpPr>
          <p:cNvPr id="664" name="Google Shape;664;g3dc4a7640b2_0_535"/>
          <p:cNvSpPr txBox="1"/>
          <p:nvPr>
            <p:ph idx="1" type="subTitle"/>
          </p:nvPr>
        </p:nvSpPr>
        <p:spPr>
          <a:xfrm>
            <a:off x="6009375" y="5795916"/>
            <a:ext cx="6176100" cy="1062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3600"/>
              <a:buNone/>
            </a:pPr>
            <a:r>
              <a:rPr lang="sv-SE"/>
              <a:t>www.climatecompatiblegrowth.com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dc4a7640b2_0_3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34" name="Google Shape;134;g3dc4a7640b2_0_35"/>
          <p:cNvSpPr txBox="1"/>
          <p:nvPr/>
        </p:nvSpPr>
        <p:spPr>
          <a:xfrm>
            <a:off x="838200" y="4536757"/>
            <a:ext cx="10515600" cy="10788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000"/>
              <a:buFont typeface="Arial"/>
              <a:buNone/>
            </a:pPr>
            <a:r>
              <a:rPr b="1" i="0" lang="sv-SE" sz="3200" u="none" cap="none" strike="noStrike">
                <a:solidFill>
                  <a:srgbClr val="FF0000"/>
                </a:solidFill>
                <a:latin typeface="Arial"/>
                <a:ea typeface="Arial"/>
                <a:cs typeface="Arial"/>
                <a:sym typeface="Arial"/>
              </a:rPr>
              <a:t>Solid Waste</a:t>
            </a:r>
            <a:endParaRPr b="1" i="0" sz="3200" u="none" cap="none" strike="noStrike">
              <a:solidFill>
                <a:srgbClr val="FF0000"/>
              </a:solidFill>
              <a:latin typeface="Arial"/>
              <a:ea typeface="Arial"/>
              <a:cs typeface="Arial"/>
              <a:sym typeface="Arial"/>
            </a:endParaRPr>
          </a:p>
        </p:txBody>
      </p:sp>
      <p:pic>
        <p:nvPicPr>
          <p:cNvPr id="135" name="Google Shape;135;g3dc4a7640b2_0_35"/>
          <p:cNvPicPr preferRelativeResize="0"/>
          <p:nvPr/>
        </p:nvPicPr>
        <p:blipFill rotWithShape="1">
          <a:blip r:embed="rId3">
            <a:alphaModFix/>
          </a:blip>
          <a:srcRect b="37328" l="7925" r="55672" t="15625"/>
          <a:stretch/>
        </p:blipFill>
        <p:spPr>
          <a:xfrm>
            <a:off x="3785288" y="777957"/>
            <a:ext cx="4621425" cy="39816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dc4a7640b2_0_4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42" name="Google Shape;142;g3dc4a7640b2_0_42"/>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143" name="Google Shape;143;g3dc4a7640b2_0_42"/>
          <p:cNvSpPr txBox="1"/>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Solid Waste Generation in CLEWs++</a:t>
            </a:r>
            <a:endParaRPr b="1" i="0" sz="2800" u="none" cap="none" strike="noStrike">
              <a:solidFill>
                <a:srgbClr val="FF0000"/>
              </a:solidFill>
              <a:latin typeface="Arial"/>
              <a:ea typeface="Arial"/>
              <a:cs typeface="Arial"/>
              <a:sym typeface="Arial"/>
            </a:endParaRPr>
          </a:p>
        </p:txBody>
      </p:sp>
      <p:sp>
        <p:nvSpPr>
          <p:cNvPr id="144" name="Google Shape;144;g3dc4a7640b2_0_42"/>
          <p:cNvSpPr txBox="1"/>
          <p:nvPr/>
        </p:nvSpPr>
        <p:spPr>
          <a:xfrm>
            <a:off x="468000" y="1071349"/>
            <a:ext cx="10787100" cy="4802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The solid waste sector represents the </a:t>
            </a:r>
            <a:r>
              <a:rPr b="1" i="0" lang="sv-SE" sz="1600" u="none" cap="none" strike="noStrike">
                <a:solidFill>
                  <a:srgbClr val="000000"/>
                </a:solidFill>
                <a:latin typeface="Arial"/>
                <a:ea typeface="Arial"/>
                <a:cs typeface="Arial"/>
                <a:sym typeface="Arial"/>
              </a:rPr>
              <a:t>generation, collection, and treatment of all non-liquid waste </a:t>
            </a:r>
            <a:r>
              <a:rPr b="0" i="0" lang="sv-SE" sz="1600" u="none" cap="none" strike="noStrike">
                <a:solidFill>
                  <a:srgbClr val="000000"/>
                </a:solidFill>
                <a:latin typeface="Arial"/>
                <a:ea typeface="Arial"/>
                <a:cs typeface="Arial"/>
                <a:sym typeface="Arial"/>
              </a:rPr>
              <a:t>produced by households, industry, commercial activities and other sources. This includes everyday items like paper, food scraps, and plastics, as well as larger items like furniture, packaging, and construction debris.</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Waste management has </a:t>
            </a:r>
            <a:r>
              <a:rPr b="1" i="0" lang="sv-SE" sz="1600" u="none" cap="none" strike="noStrike">
                <a:solidFill>
                  <a:srgbClr val="000000"/>
                </a:solidFill>
                <a:latin typeface="Arial"/>
                <a:ea typeface="Arial"/>
                <a:cs typeface="Arial"/>
                <a:sym typeface="Arial"/>
              </a:rPr>
              <a:t>important</a:t>
            </a:r>
            <a:r>
              <a:rPr b="0" i="0" lang="sv-SE" sz="1600" u="none" cap="none" strike="noStrike">
                <a:solidFill>
                  <a:srgbClr val="000000"/>
                </a:solidFill>
                <a:latin typeface="Arial"/>
                <a:ea typeface="Arial"/>
                <a:cs typeface="Arial"/>
                <a:sym typeface="Arial"/>
              </a:rPr>
              <a:t> </a:t>
            </a:r>
            <a:r>
              <a:rPr b="1" i="0" lang="sv-SE" sz="1600" u="none" cap="none" strike="noStrike">
                <a:solidFill>
                  <a:srgbClr val="000000"/>
                </a:solidFill>
                <a:latin typeface="Arial"/>
                <a:ea typeface="Arial"/>
                <a:cs typeface="Arial"/>
                <a:sym typeface="Arial"/>
              </a:rPr>
              <a:t>implications for environmental quality, public health, and climate outcomes</a:t>
            </a:r>
            <a:r>
              <a:rPr b="0" i="0" lang="sv-SE" sz="1600" u="none" cap="none" strike="noStrike">
                <a:solidFill>
                  <a:srgbClr val="000000"/>
                </a:solidFill>
                <a:latin typeface="Arial"/>
                <a:ea typeface="Arial"/>
                <a:cs typeface="Arial"/>
                <a:sym typeface="Arial"/>
              </a:rPr>
              <a:t>. Poorly managed waste can lead to uncontrolled methane emissions, air pollution from open burning, and soil and water contamination from dumping. Conversely, effective management through </a:t>
            </a:r>
            <a:r>
              <a:rPr b="0" i="1" lang="sv-SE" sz="1600" u="none" cap="none" strike="noStrike">
                <a:solidFill>
                  <a:srgbClr val="000000"/>
                </a:solidFill>
                <a:latin typeface="Arial"/>
                <a:ea typeface="Arial"/>
                <a:cs typeface="Arial"/>
                <a:sym typeface="Arial"/>
              </a:rPr>
              <a:t>collection, recycling, composting, digestion, incineration, and controlled landfilling</a:t>
            </a:r>
            <a:r>
              <a:rPr b="0" i="0" lang="sv-SE" sz="1600" u="none" cap="none" strike="noStrike">
                <a:solidFill>
                  <a:srgbClr val="000000"/>
                </a:solidFill>
                <a:latin typeface="Arial"/>
                <a:ea typeface="Arial"/>
                <a:cs typeface="Arial"/>
                <a:sym typeface="Arial"/>
              </a:rPr>
              <a:t> can reduce emissions, recover energy or materials, and improve overall resource efficiency.</a:t>
            </a:r>
            <a:endParaRPr/>
          </a:p>
          <a:p>
            <a:pPr indent="0" lvl="0" marL="0" marR="0" rtl="0" algn="just">
              <a:lnSpc>
                <a:spcPct val="100000"/>
              </a:lnSpc>
              <a:spcBef>
                <a:spcPts val="0"/>
              </a:spcBef>
              <a:spcAft>
                <a:spcPts val="0"/>
              </a:spcAft>
              <a:buClr>
                <a:srgbClr val="000000"/>
              </a:buClr>
              <a:buSzPts val="17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In CLEWs++, solid waste pathways are divided into </a:t>
            </a:r>
            <a:r>
              <a:rPr b="1" i="0" lang="sv-SE" sz="1600" u="none" cap="none" strike="noStrike">
                <a:solidFill>
                  <a:srgbClr val="000000"/>
                </a:solidFill>
                <a:latin typeface="Arial"/>
                <a:ea typeface="Arial"/>
                <a:cs typeface="Arial"/>
                <a:sym typeface="Arial"/>
              </a:rPr>
              <a:t>uncollected</a:t>
            </a:r>
            <a:r>
              <a:rPr b="0" i="0" lang="sv-SE" sz="1600" u="none" cap="none" strike="noStrike">
                <a:solidFill>
                  <a:srgbClr val="000000"/>
                </a:solidFill>
                <a:latin typeface="Arial"/>
                <a:ea typeface="Arial"/>
                <a:cs typeface="Arial"/>
                <a:sym typeface="Arial"/>
              </a:rPr>
              <a:t> and </a:t>
            </a:r>
            <a:r>
              <a:rPr b="1" i="0" lang="sv-SE" sz="1600" u="none" cap="none" strike="noStrike">
                <a:solidFill>
                  <a:srgbClr val="000000"/>
                </a:solidFill>
                <a:latin typeface="Arial"/>
                <a:ea typeface="Arial"/>
                <a:cs typeface="Arial"/>
                <a:sym typeface="Arial"/>
              </a:rPr>
              <a:t>collected</a:t>
            </a:r>
            <a:r>
              <a:rPr b="0" i="0" lang="sv-SE" sz="1600" u="none" cap="none" strike="noStrike">
                <a:solidFill>
                  <a:srgbClr val="000000"/>
                </a:solidFill>
                <a:latin typeface="Arial"/>
                <a:ea typeface="Arial"/>
                <a:cs typeface="Arial"/>
                <a:sym typeface="Arial"/>
              </a:rPr>
              <a:t> waste.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1" i="0" lang="sv-SE" sz="1600" u="none" cap="none" strike="noStrike">
                <a:solidFill>
                  <a:srgbClr val="000000"/>
                </a:solidFill>
                <a:latin typeface="Arial"/>
                <a:ea typeface="Arial"/>
                <a:cs typeface="Arial"/>
                <a:sym typeface="Arial"/>
              </a:rPr>
              <a:t>Uncollected waste</a:t>
            </a:r>
            <a:r>
              <a:rPr b="0" i="0" lang="sv-SE" sz="1600" u="none" cap="none" strike="noStrike">
                <a:solidFill>
                  <a:srgbClr val="000000"/>
                </a:solidFill>
                <a:latin typeface="Arial"/>
                <a:ea typeface="Arial"/>
                <a:cs typeface="Arial"/>
                <a:sym typeface="Arial"/>
              </a:rPr>
              <a:t> refers to material that is left unmanaged, such as waste that is openly burned or dumped. </a:t>
            </a:r>
            <a:endParaRPr b="0" i="0" sz="1600" u="none" cap="none" strike="noStrike">
              <a:solidFill>
                <a:srgbClr val="000000"/>
              </a:solidFill>
              <a:latin typeface="Arial"/>
              <a:ea typeface="Arial"/>
              <a:cs typeface="Arial"/>
              <a:sym typeface="Arial"/>
            </a:endParaRPr>
          </a:p>
          <a:p>
            <a:pPr indent="-177800" lvl="0" marL="285750" marR="0" rtl="0" algn="just">
              <a:lnSpc>
                <a:spcPct val="100000"/>
              </a:lnSpc>
              <a:spcBef>
                <a:spcPts val="0"/>
              </a:spcBef>
              <a:spcAft>
                <a:spcPts val="0"/>
              </a:spcAft>
              <a:buClr>
                <a:srgbClr val="000000"/>
              </a:buClr>
              <a:buSzPts val="17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700"/>
              <a:buFont typeface="Arial"/>
              <a:buChar char="•"/>
            </a:pPr>
            <a:r>
              <a:rPr b="1" i="0" lang="sv-SE" sz="1600" u="none" cap="none" strike="noStrike">
                <a:solidFill>
                  <a:srgbClr val="000000"/>
                </a:solidFill>
                <a:latin typeface="Arial"/>
                <a:ea typeface="Arial"/>
                <a:cs typeface="Arial"/>
                <a:sym typeface="Arial"/>
              </a:rPr>
              <a:t>Collected waste</a:t>
            </a:r>
            <a:r>
              <a:rPr b="0" i="0" lang="sv-SE" sz="1600" u="none" cap="none" strike="noStrike">
                <a:solidFill>
                  <a:srgbClr val="000000"/>
                </a:solidFill>
                <a:latin typeface="Arial"/>
                <a:ea typeface="Arial"/>
                <a:cs typeface="Arial"/>
                <a:sym typeface="Arial"/>
              </a:rPr>
              <a:t> is material that is gathered and sent for treatment or processing.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600" u="none" cap="none" strike="noStrike">
                <a:solidFill>
                  <a:srgbClr val="000000"/>
                </a:solidFill>
                <a:latin typeface="Arial"/>
                <a:ea typeface="Arial"/>
                <a:cs typeface="Arial"/>
                <a:sym typeface="Arial"/>
              </a:rPr>
              <a:t>This distinction helps the model capture how different disposal methods affect emissions and environmental outcomes.</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dc4a7640b2_0_5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51" name="Google Shape;151;g3dc4a7640b2_0_5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52" name="Google Shape;152;g3dc4a7640b2_0_50"/>
          <p:cNvSpPr txBox="1"/>
          <p:nvPr>
            <p:ph type="title"/>
          </p:nvPr>
        </p:nvSpPr>
        <p:spPr>
          <a:xfrm>
            <a:off x="468000" y="288000"/>
            <a:ext cx="10668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Solid Waste Disposal and Treatment Options</a:t>
            </a:r>
            <a:endParaRPr>
              <a:solidFill>
                <a:srgbClr val="FF0000"/>
              </a:solidFill>
            </a:endParaRPr>
          </a:p>
        </p:txBody>
      </p:sp>
      <p:sp>
        <p:nvSpPr>
          <p:cNvPr id="153" name="Google Shape;153;g3dc4a7640b2_0_50"/>
          <p:cNvSpPr txBox="1"/>
          <p:nvPr/>
        </p:nvSpPr>
        <p:spPr>
          <a:xfrm>
            <a:off x="468000" y="891035"/>
            <a:ext cx="11352600" cy="8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The following solid waste disposal and treatment options should be represented as separate technologies in a CLEWs++ model. Open burning and dumping fall under the category of </a:t>
            </a:r>
            <a:r>
              <a:rPr b="1" i="0" lang="sv-SE" sz="1700" u="none" cap="none" strike="noStrike">
                <a:solidFill>
                  <a:srgbClr val="000000"/>
                </a:solidFill>
                <a:latin typeface="Arial"/>
                <a:ea typeface="Arial"/>
                <a:cs typeface="Arial"/>
                <a:sym typeface="Arial"/>
              </a:rPr>
              <a:t>uncollected</a:t>
            </a:r>
            <a:r>
              <a:rPr b="0" i="0" lang="sv-SE" sz="1700" u="none" cap="none" strike="noStrike">
                <a:solidFill>
                  <a:srgbClr val="000000"/>
                </a:solidFill>
                <a:latin typeface="Arial"/>
                <a:ea typeface="Arial"/>
                <a:cs typeface="Arial"/>
                <a:sym typeface="Arial"/>
              </a:rPr>
              <a:t> waste. All other technologies are classified under </a:t>
            </a:r>
            <a:r>
              <a:rPr b="1" i="0" lang="sv-SE" sz="1700" u="none" cap="none" strike="noStrike">
                <a:solidFill>
                  <a:srgbClr val="000000"/>
                </a:solidFill>
                <a:latin typeface="Arial"/>
                <a:ea typeface="Arial"/>
                <a:cs typeface="Arial"/>
                <a:sym typeface="Arial"/>
              </a:rPr>
              <a:t>collected</a:t>
            </a:r>
            <a:r>
              <a:rPr b="0" i="0" lang="sv-SE" sz="1700" u="none" cap="none" strike="noStrike">
                <a:solidFill>
                  <a:srgbClr val="000000"/>
                </a:solidFill>
                <a:latin typeface="Arial"/>
                <a:ea typeface="Arial"/>
                <a:cs typeface="Arial"/>
                <a:sym typeface="Arial"/>
              </a:rPr>
              <a:t> waste.</a:t>
            </a:r>
            <a:endParaRPr b="0" i="0" sz="1400" u="none" cap="none" strike="noStrike">
              <a:solidFill>
                <a:srgbClr val="000000"/>
              </a:solidFill>
              <a:latin typeface="Arial"/>
              <a:ea typeface="Arial"/>
              <a:cs typeface="Arial"/>
              <a:sym typeface="Arial"/>
            </a:endParaRPr>
          </a:p>
        </p:txBody>
      </p:sp>
      <p:sp>
        <p:nvSpPr>
          <p:cNvPr id="154" name="Google Shape;154;g3dc4a7640b2_0_50"/>
          <p:cNvSpPr txBox="1"/>
          <p:nvPr/>
        </p:nvSpPr>
        <p:spPr>
          <a:xfrm>
            <a:off x="434087" y="3851865"/>
            <a:ext cx="2724000" cy="2462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sv-SE" sz="1400" u="none" cap="none" strike="noStrike">
                <a:solidFill>
                  <a:srgbClr val="000000"/>
                </a:solidFill>
                <a:latin typeface="Arial"/>
                <a:ea typeface="Arial"/>
                <a:cs typeface="Arial"/>
                <a:sym typeface="Arial"/>
              </a:rPr>
              <a:t>Waste is burned openly on site, with very low cost but high air pollution and greenhouse gas emissions. Under a Business as Usual (BAU) scenario, this practice may persist where waste services and enforcement are limited. In a decarbonisation scenario, open burning is not expected to play a role and would be phased out.</a:t>
            </a:r>
            <a:endParaRPr b="0" i="0" sz="1400" u="none" cap="none" strike="noStrike">
              <a:solidFill>
                <a:srgbClr val="000000"/>
              </a:solidFill>
              <a:latin typeface="Arial"/>
              <a:ea typeface="Arial"/>
              <a:cs typeface="Arial"/>
              <a:sym typeface="Arial"/>
            </a:endParaRPr>
          </a:p>
        </p:txBody>
      </p:sp>
      <p:sp>
        <p:nvSpPr>
          <p:cNvPr id="155" name="Google Shape;155;g3dc4a7640b2_0_50"/>
          <p:cNvSpPr txBox="1"/>
          <p:nvPr/>
        </p:nvSpPr>
        <p:spPr>
          <a:xfrm>
            <a:off x="3450511" y="3851865"/>
            <a:ext cx="2449500" cy="2678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sv-SE" sz="1400" u="none" cap="none" strike="noStrike">
                <a:solidFill>
                  <a:srgbClr val="000000"/>
                </a:solidFill>
                <a:latin typeface="Arial"/>
                <a:ea typeface="Arial"/>
                <a:cs typeface="Arial"/>
                <a:sym typeface="Arial"/>
              </a:rPr>
              <a:t>Waste is disposed of in uncontrolled sites at minimal cost, causing land and water contamination and long-term environmental damage. In a BAU scenario, dumping may continue in the absence of adequate infrastructure. In a decarbonisation scenario, this option is expected to be strongly reduced or eliminated.</a:t>
            </a:r>
            <a:endParaRPr b="0" i="0" sz="1400" u="none" cap="none" strike="noStrike">
              <a:solidFill>
                <a:srgbClr val="000000"/>
              </a:solidFill>
              <a:latin typeface="Arial"/>
              <a:ea typeface="Arial"/>
              <a:cs typeface="Arial"/>
              <a:sym typeface="Arial"/>
            </a:endParaRPr>
          </a:p>
        </p:txBody>
      </p:sp>
      <p:sp>
        <p:nvSpPr>
          <p:cNvPr id="156" name="Google Shape;156;g3dc4a7640b2_0_50"/>
          <p:cNvSpPr txBox="1"/>
          <p:nvPr/>
        </p:nvSpPr>
        <p:spPr>
          <a:xfrm>
            <a:off x="6172931" y="3851865"/>
            <a:ext cx="2449500" cy="2678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sv-SE" sz="1400" u="none" cap="none" strike="noStrike">
                <a:solidFill>
                  <a:srgbClr val="000000"/>
                </a:solidFill>
                <a:latin typeface="Arial"/>
                <a:ea typeface="Arial"/>
                <a:cs typeface="Arial"/>
                <a:sym typeface="Arial"/>
              </a:rPr>
              <a:t>Organic waste is biologically decomposed into compost, reducing emissions and providing agricultural benefits. Under a BAU scenario, uptake may be limited due to weak source separation. In a decarbonisation scenario, composting is expected to expand as a low-emissions treatment option.</a:t>
            </a:r>
            <a:endParaRPr b="0" i="0" sz="1400" u="none" cap="none" strike="noStrike">
              <a:solidFill>
                <a:srgbClr val="000000"/>
              </a:solidFill>
              <a:latin typeface="Arial"/>
              <a:ea typeface="Arial"/>
              <a:cs typeface="Arial"/>
              <a:sym typeface="Arial"/>
            </a:endParaRPr>
          </a:p>
        </p:txBody>
      </p:sp>
      <p:sp>
        <p:nvSpPr>
          <p:cNvPr id="157" name="Google Shape;157;g3dc4a7640b2_0_50"/>
          <p:cNvSpPr txBox="1"/>
          <p:nvPr/>
        </p:nvSpPr>
        <p:spPr>
          <a:xfrm>
            <a:off x="8966542" y="3851865"/>
            <a:ext cx="2616600" cy="2678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sv-SE" sz="1400" u="none" cap="none" strike="noStrike">
                <a:solidFill>
                  <a:srgbClr val="000000"/>
                </a:solidFill>
                <a:latin typeface="Arial"/>
                <a:ea typeface="Arial"/>
                <a:cs typeface="Arial"/>
                <a:sym typeface="Arial"/>
              </a:rPr>
              <a:t>Organic waste is treated anaerobically to produce biogas and digestate, requiring capital investment but reducing methane emissions. Under a BAU scenario, deployment may remain limited. In a decarbonisation scenario, anaerobic digestion is expected to increase, particularly where biogas can be used for energy.</a:t>
            </a:r>
            <a:endParaRPr b="0" i="0" sz="1400" u="none" cap="none" strike="noStrike">
              <a:solidFill>
                <a:srgbClr val="000000"/>
              </a:solidFill>
              <a:latin typeface="Arial"/>
              <a:ea typeface="Arial"/>
              <a:cs typeface="Arial"/>
              <a:sym typeface="Arial"/>
            </a:endParaRPr>
          </a:p>
        </p:txBody>
      </p:sp>
      <p:sp>
        <p:nvSpPr>
          <p:cNvPr id="158" name="Google Shape;158;g3dc4a7640b2_0_50"/>
          <p:cNvSpPr txBox="1"/>
          <p:nvPr/>
        </p:nvSpPr>
        <p:spPr>
          <a:xfrm>
            <a:off x="814572" y="1931856"/>
            <a:ext cx="1725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Open Burning</a:t>
            </a:r>
            <a:endParaRPr b="0" i="0" sz="1400" u="none" cap="none" strike="noStrike">
              <a:solidFill>
                <a:srgbClr val="000000"/>
              </a:solidFill>
              <a:latin typeface="Arial"/>
              <a:ea typeface="Arial"/>
              <a:cs typeface="Arial"/>
              <a:sym typeface="Arial"/>
            </a:endParaRPr>
          </a:p>
        </p:txBody>
      </p:sp>
      <p:sp>
        <p:nvSpPr>
          <p:cNvPr id="159" name="Google Shape;159;g3dc4a7640b2_0_50"/>
          <p:cNvSpPr txBox="1"/>
          <p:nvPr/>
        </p:nvSpPr>
        <p:spPr>
          <a:xfrm>
            <a:off x="3700797" y="1930412"/>
            <a:ext cx="1725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Dumping</a:t>
            </a:r>
            <a:endParaRPr b="0" i="0" sz="1400" u="none" cap="none" strike="noStrike">
              <a:solidFill>
                <a:srgbClr val="000000"/>
              </a:solidFill>
              <a:latin typeface="Arial"/>
              <a:ea typeface="Arial"/>
              <a:cs typeface="Arial"/>
              <a:sym typeface="Arial"/>
            </a:endParaRPr>
          </a:p>
        </p:txBody>
      </p:sp>
      <p:sp>
        <p:nvSpPr>
          <p:cNvPr id="160" name="Google Shape;160;g3dc4a7640b2_0_50"/>
          <p:cNvSpPr txBox="1"/>
          <p:nvPr/>
        </p:nvSpPr>
        <p:spPr>
          <a:xfrm>
            <a:off x="6587022" y="1930412"/>
            <a:ext cx="1725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Composting</a:t>
            </a:r>
            <a:endParaRPr b="0" i="0" sz="1400" u="none" cap="none" strike="noStrike">
              <a:solidFill>
                <a:srgbClr val="000000"/>
              </a:solidFill>
              <a:latin typeface="Arial"/>
              <a:ea typeface="Arial"/>
              <a:cs typeface="Arial"/>
              <a:sym typeface="Arial"/>
            </a:endParaRPr>
          </a:p>
        </p:txBody>
      </p:sp>
      <p:sp>
        <p:nvSpPr>
          <p:cNvPr id="161" name="Google Shape;161;g3dc4a7640b2_0_50"/>
          <p:cNvSpPr txBox="1"/>
          <p:nvPr/>
        </p:nvSpPr>
        <p:spPr>
          <a:xfrm>
            <a:off x="9473247" y="1930412"/>
            <a:ext cx="1603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Digestors</a:t>
            </a:r>
            <a:endParaRPr b="0" i="0" sz="1400" u="none" cap="none" strike="noStrike">
              <a:solidFill>
                <a:srgbClr val="000000"/>
              </a:solidFill>
              <a:latin typeface="Arial"/>
              <a:ea typeface="Arial"/>
              <a:cs typeface="Arial"/>
              <a:sym typeface="Arial"/>
            </a:endParaRPr>
          </a:p>
        </p:txBody>
      </p:sp>
      <p:pic>
        <p:nvPicPr>
          <p:cNvPr id="162" name="Google Shape;162;g3dc4a7640b2_0_50"/>
          <p:cNvPicPr preferRelativeResize="0"/>
          <p:nvPr/>
        </p:nvPicPr>
        <p:blipFill rotWithShape="1">
          <a:blip r:embed="rId3">
            <a:alphaModFix/>
          </a:blip>
          <a:srcRect b="64689" l="28793" r="51234" t="13232"/>
          <a:stretch/>
        </p:blipFill>
        <p:spPr>
          <a:xfrm>
            <a:off x="3635568" y="2408138"/>
            <a:ext cx="1855457" cy="1367462"/>
          </a:xfrm>
          <a:prstGeom prst="rect">
            <a:avLst/>
          </a:prstGeom>
          <a:noFill/>
          <a:ln>
            <a:noFill/>
          </a:ln>
        </p:spPr>
      </p:pic>
      <p:pic>
        <p:nvPicPr>
          <p:cNvPr id="163" name="Google Shape;163;g3dc4a7640b2_0_50"/>
          <p:cNvPicPr preferRelativeResize="0"/>
          <p:nvPr/>
        </p:nvPicPr>
        <p:blipFill rotWithShape="1">
          <a:blip r:embed="rId3">
            <a:alphaModFix/>
          </a:blip>
          <a:srcRect b="64282" l="8472" r="71555" t="11887"/>
          <a:stretch/>
        </p:blipFill>
        <p:spPr>
          <a:xfrm>
            <a:off x="820369" y="2412907"/>
            <a:ext cx="1719203" cy="1367462"/>
          </a:xfrm>
          <a:prstGeom prst="rect">
            <a:avLst/>
          </a:prstGeom>
          <a:noFill/>
          <a:ln>
            <a:noFill/>
          </a:ln>
        </p:spPr>
      </p:pic>
      <p:pic>
        <p:nvPicPr>
          <p:cNvPr id="164" name="Google Shape;164;g3dc4a7640b2_0_50"/>
          <p:cNvPicPr preferRelativeResize="0"/>
          <p:nvPr/>
        </p:nvPicPr>
        <p:blipFill rotWithShape="1">
          <a:blip r:embed="rId3">
            <a:alphaModFix/>
          </a:blip>
          <a:srcRect b="64322" l="72814" r="8561" t="9624"/>
          <a:stretch/>
        </p:blipFill>
        <p:spPr>
          <a:xfrm>
            <a:off x="9541785" y="2412907"/>
            <a:ext cx="1466124" cy="1367462"/>
          </a:xfrm>
          <a:prstGeom prst="rect">
            <a:avLst/>
          </a:prstGeom>
          <a:noFill/>
          <a:ln>
            <a:noFill/>
          </a:ln>
        </p:spPr>
      </p:pic>
      <p:pic>
        <p:nvPicPr>
          <p:cNvPr id="165" name="Google Shape;165;g3dc4a7640b2_0_50"/>
          <p:cNvPicPr preferRelativeResize="0"/>
          <p:nvPr/>
        </p:nvPicPr>
        <p:blipFill rotWithShape="1">
          <a:blip r:embed="rId3">
            <a:alphaModFix/>
          </a:blip>
          <a:srcRect b="63023" l="50494" r="30883" t="13147"/>
          <a:stretch/>
        </p:blipFill>
        <p:spPr>
          <a:xfrm>
            <a:off x="6647995" y="2410523"/>
            <a:ext cx="1603054" cy="13674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dc4a7640b2_0_7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72" name="Google Shape;172;g3dc4a7640b2_0_70"/>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173" name="Google Shape;173;g3dc4a7640b2_0_70"/>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Solid Waste Disposal and Treatment Options (Continued)</a:t>
            </a:r>
            <a:endParaRPr>
              <a:solidFill>
                <a:srgbClr val="FF0000"/>
              </a:solidFill>
            </a:endParaRPr>
          </a:p>
        </p:txBody>
      </p:sp>
      <p:sp>
        <p:nvSpPr>
          <p:cNvPr id="174" name="Google Shape;174;g3dc4a7640b2_0_70"/>
          <p:cNvSpPr txBox="1"/>
          <p:nvPr/>
        </p:nvSpPr>
        <p:spPr>
          <a:xfrm>
            <a:off x="546525" y="3303775"/>
            <a:ext cx="2443500" cy="212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sv-SE" sz="1200" u="none" cap="none" strike="noStrike">
                <a:solidFill>
                  <a:srgbClr val="000000"/>
                </a:solidFill>
                <a:latin typeface="Arial"/>
                <a:ea typeface="Arial"/>
                <a:cs typeface="Arial"/>
                <a:sym typeface="Arial"/>
              </a:rPr>
              <a:t>Waste is separated and processed into reusable materials, modelled in CLEWs++ as </a:t>
            </a:r>
            <a:r>
              <a:rPr b="1" i="0" lang="sv-SE" sz="1200" u="none" cap="none" strike="noStrike">
                <a:solidFill>
                  <a:srgbClr val="000000"/>
                </a:solidFill>
                <a:latin typeface="Arial"/>
                <a:ea typeface="Arial"/>
                <a:cs typeface="Arial"/>
                <a:sym typeface="Arial"/>
              </a:rPr>
              <a:t>metal, paper, plastics, and glass</a:t>
            </a:r>
            <a:r>
              <a:rPr b="0" i="0" lang="sv-SE" sz="1200" u="none" cap="none" strike="noStrike">
                <a:solidFill>
                  <a:srgbClr val="000000"/>
                </a:solidFill>
                <a:latin typeface="Arial"/>
                <a:ea typeface="Arial"/>
                <a:cs typeface="Arial"/>
                <a:sym typeface="Arial"/>
              </a:rPr>
              <a:t> technologies. Under a BAU scenario, recycling rates may remain modest due to infrastructure constraints. In a decarbonisation scenario, recycling is expected to increase to improve resource efficiency.</a:t>
            </a:r>
            <a:endParaRPr b="0" i="0" sz="1200" u="none" cap="none" strike="noStrike">
              <a:solidFill>
                <a:srgbClr val="000000"/>
              </a:solidFill>
              <a:latin typeface="Arial"/>
              <a:ea typeface="Arial"/>
              <a:cs typeface="Arial"/>
              <a:sym typeface="Arial"/>
            </a:endParaRPr>
          </a:p>
        </p:txBody>
      </p:sp>
      <p:sp>
        <p:nvSpPr>
          <p:cNvPr id="175" name="Google Shape;175;g3dc4a7640b2_0_70"/>
          <p:cNvSpPr txBox="1"/>
          <p:nvPr/>
        </p:nvSpPr>
        <p:spPr>
          <a:xfrm>
            <a:off x="3476275" y="3303775"/>
            <a:ext cx="23646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sv-SE" sz="1200" u="none" cap="none" strike="noStrike">
                <a:solidFill>
                  <a:srgbClr val="000000"/>
                </a:solidFill>
                <a:latin typeface="Arial"/>
                <a:ea typeface="Arial"/>
                <a:cs typeface="Arial"/>
                <a:sym typeface="Arial"/>
              </a:rPr>
              <a:t>Hazardous waste is treated using specialised processes designed to protect human health and the environment. These options are typically high cost and subject to strict regulatory oversight. This treatment is required under both BAU and decarbonisation scenarios, but the latter may involve stricter enforcement and improved treatment standards, increasing overall costs but reducing environmental and health risks.</a:t>
            </a:r>
            <a:endParaRPr b="0" i="0" sz="1200" u="none" cap="none" strike="noStrike">
              <a:solidFill>
                <a:srgbClr val="000000"/>
              </a:solidFill>
              <a:latin typeface="Arial"/>
              <a:ea typeface="Arial"/>
              <a:cs typeface="Arial"/>
              <a:sym typeface="Arial"/>
            </a:endParaRPr>
          </a:p>
        </p:txBody>
      </p:sp>
      <p:sp>
        <p:nvSpPr>
          <p:cNvPr id="176" name="Google Shape;176;g3dc4a7640b2_0_70"/>
          <p:cNvSpPr txBox="1"/>
          <p:nvPr/>
        </p:nvSpPr>
        <p:spPr>
          <a:xfrm>
            <a:off x="6159879" y="3303766"/>
            <a:ext cx="20544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sv-SE" sz="1200" u="none" cap="none" strike="noStrike">
                <a:solidFill>
                  <a:srgbClr val="000000"/>
                </a:solidFill>
                <a:latin typeface="Arial"/>
                <a:ea typeface="Arial"/>
                <a:cs typeface="Arial"/>
                <a:sym typeface="Arial"/>
              </a:rPr>
              <a:t>Waste is treated through controlled thermal processes, reducing waste volume. The energy may be used for power generation or district heating. Under a BAU scenario, incineration may play a limited role depending on existing capacity. In a decarbonisation scenario, only well-controlled or energy-recovery incineration is typically considered.</a:t>
            </a:r>
            <a:endParaRPr b="0" i="0" sz="1200" u="none" cap="none" strike="noStrike">
              <a:solidFill>
                <a:srgbClr val="000000"/>
              </a:solidFill>
              <a:latin typeface="Arial"/>
              <a:ea typeface="Arial"/>
              <a:cs typeface="Arial"/>
              <a:sym typeface="Arial"/>
            </a:endParaRPr>
          </a:p>
        </p:txBody>
      </p:sp>
      <p:sp>
        <p:nvSpPr>
          <p:cNvPr id="177" name="Google Shape;177;g3dc4a7640b2_0_70"/>
          <p:cNvSpPr txBox="1"/>
          <p:nvPr/>
        </p:nvSpPr>
        <p:spPr>
          <a:xfrm>
            <a:off x="8576554" y="3303766"/>
            <a:ext cx="26088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sv-SE" sz="1200" u="none" cap="none" strike="noStrike">
                <a:solidFill>
                  <a:srgbClr val="000000"/>
                </a:solidFill>
                <a:latin typeface="Arial"/>
                <a:ea typeface="Arial"/>
                <a:cs typeface="Arial"/>
                <a:sym typeface="Arial"/>
              </a:rPr>
              <a:t>Residual or general waste is disposed of in controlled landfill sites at a low to moderate cost, with varying levels of gas and leachate management. In CLEWs++, landfill technologies can be linked to </a:t>
            </a:r>
            <a:r>
              <a:rPr b="1" i="0" lang="sv-SE" sz="1200" u="none" cap="none" strike="noStrike">
                <a:solidFill>
                  <a:srgbClr val="000000"/>
                </a:solidFill>
                <a:latin typeface="Arial"/>
                <a:ea typeface="Arial"/>
                <a:cs typeface="Arial"/>
                <a:sym typeface="Arial"/>
              </a:rPr>
              <a:t>landfill gas power plants</a:t>
            </a:r>
            <a:r>
              <a:rPr b="0" i="0" lang="sv-SE" sz="1200" u="none" cap="none" strike="noStrike">
                <a:solidFill>
                  <a:srgbClr val="000000"/>
                </a:solidFill>
                <a:latin typeface="Arial"/>
                <a:ea typeface="Arial"/>
                <a:cs typeface="Arial"/>
                <a:sym typeface="Arial"/>
              </a:rPr>
              <a:t>, allowing methane to be converted to electricity. Under a BAU scenario, landfills tend to be dominant alongside dumping and/or open burning. In a decarbonisation scenario, landfill use is expected to reduce, with improved gas capture where sites remain in operation.</a:t>
            </a:r>
            <a:endParaRPr b="0" i="0" sz="1200" u="none" cap="none" strike="noStrike">
              <a:solidFill>
                <a:srgbClr val="FF0000"/>
              </a:solidFill>
              <a:latin typeface="Arial"/>
              <a:ea typeface="Arial"/>
              <a:cs typeface="Arial"/>
              <a:sym typeface="Arial"/>
            </a:endParaRPr>
          </a:p>
        </p:txBody>
      </p:sp>
      <p:sp>
        <p:nvSpPr>
          <p:cNvPr id="178" name="Google Shape;178;g3dc4a7640b2_0_70"/>
          <p:cNvSpPr txBox="1"/>
          <p:nvPr/>
        </p:nvSpPr>
        <p:spPr>
          <a:xfrm>
            <a:off x="905773" y="1106655"/>
            <a:ext cx="1725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Recycling</a:t>
            </a:r>
            <a:endParaRPr b="0" i="0" sz="1400" u="none" cap="none" strike="noStrike">
              <a:solidFill>
                <a:srgbClr val="000000"/>
              </a:solidFill>
              <a:latin typeface="Arial"/>
              <a:ea typeface="Arial"/>
              <a:cs typeface="Arial"/>
              <a:sym typeface="Arial"/>
            </a:endParaRPr>
          </a:p>
        </p:txBody>
      </p:sp>
      <p:sp>
        <p:nvSpPr>
          <p:cNvPr id="179" name="Google Shape;179;g3dc4a7640b2_0_70"/>
          <p:cNvSpPr txBox="1"/>
          <p:nvPr/>
        </p:nvSpPr>
        <p:spPr>
          <a:xfrm>
            <a:off x="3713730" y="1020939"/>
            <a:ext cx="1889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Hazardous Waste Disposal</a:t>
            </a:r>
            <a:endParaRPr b="0" i="0" sz="1400" u="none" cap="none" strike="noStrike">
              <a:solidFill>
                <a:srgbClr val="000000"/>
              </a:solidFill>
              <a:latin typeface="Arial"/>
              <a:ea typeface="Arial"/>
              <a:cs typeface="Arial"/>
              <a:sym typeface="Arial"/>
            </a:endParaRPr>
          </a:p>
        </p:txBody>
      </p:sp>
      <p:sp>
        <p:nvSpPr>
          <p:cNvPr id="180" name="Google Shape;180;g3dc4a7640b2_0_70"/>
          <p:cNvSpPr txBox="1"/>
          <p:nvPr/>
        </p:nvSpPr>
        <p:spPr>
          <a:xfrm>
            <a:off x="6324651" y="1106655"/>
            <a:ext cx="1725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Incineration</a:t>
            </a:r>
            <a:endParaRPr b="0" i="0" sz="1400" u="none" cap="none" strike="noStrike">
              <a:solidFill>
                <a:srgbClr val="000000"/>
              </a:solidFill>
              <a:latin typeface="Arial"/>
              <a:ea typeface="Arial"/>
              <a:cs typeface="Arial"/>
              <a:sym typeface="Arial"/>
            </a:endParaRPr>
          </a:p>
        </p:txBody>
      </p:sp>
      <p:sp>
        <p:nvSpPr>
          <p:cNvPr id="181" name="Google Shape;181;g3dc4a7640b2_0_70"/>
          <p:cNvSpPr txBox="1"/>
          <p:nvPr/>
        </p:nvSpPr>
        <p:spPr>
          <a:xfrm>
            <a:off x="9079426" y="1106655"/>
            <a:ext cx="1603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Landfill</a:t>
            </a:r>
            <a:endParaRPr b="0" i="0" sz="1400" u="none" cap="none" strike="noStrike">
              <a:solidFill>
                <a:srgbClr val="000000"/>
              </a:solidFill>
              <a:latin typeface="Arial"/>
              <a:ea typeface="Arial"/>
              <a:cs typeface="Arial"/>
              <a:sym typeface="Arial"/>
            </a:endParaRPr>
          </a:p>
        </p:txBody>
      </p:sp>
      <p:pic>
        <p:nvPicPr>
          <p:cNvPr id="182" name="Google Shape;182;g3dc4a7640b2_0_70"/>
          <p:cNvPicPr preferRelativeResize="0"/>
          <p:nvPr/>
        </p:nvPicPr>
        <p:blipFill rotWithShape="1">
          <a:blip r:embed="rId3">
            <a:alphaModFix/>
          </a:blip>
          <a:srcRect b="24664" l="6480" r="72453" t="59783"/>
          <a:stretch/>
        </p:blipFill>
        <p:spPr>
          <a:xfrm>
            <a:off x="719136" y="1976391"/>
            <a:ext cx="2127994" cy="1047329"/>
          </a:xfrm>
          <a:prstGeom prst="rect">
            <a:avLst/>
          </a:prstGeom>
          <a:noFill/>
          <a:ln>
            <a:noFill/>
          </a:ln>
        </p:spPr>
      </p:pic>
      <p:pic>
        <p:nvPicPr>
          <p:cNvPr id="183" name="Google Shape;183;g3dc4a7640b2_0_70"/>
          <p:cNvPicPr preferRelativeResize="0"/>
          <p:nvPr/>
        </p:nvPicPr>
        <p:blipFill rotWithShape="1">
          <a:blip r:embed="rId3">
            <a:alphaModFix/>
          </a:blip>
          <a:srcRect b="22667" l="29516" r="51238" t="57761"/>
          <a:stretch/>
        </p:blipFill>
        <p:spPr>
          <a:xfrm>
            <a:off x="3808984" y="1841883"/>
            <a:ext cx="1699154" cy="1152054"/>
          </a:xfrm>
          <a:prstGeom prst="rect">
            <a:avLst/>
          </a:prstGeom>
          <a:noFill/>
          <a:ln>
            <a:noFill/>
          </a:ln>
        </p:spPr>
      </p:pic>
      <p:pic>
        <p:nvPicPr>
          <p:cNvPr id="184" name="Google Shape;184;g3dc4a7640b2_0_70"/>
          <p:cNvPicPr preferRelativeResize="0"/>
          <p:nvPr/>
        </p:nvPicPr>
        <p:blipFill rotWithShape="1">
          <a:blip r:embed="rId3">
            <a:alphaModFix/>
          </a:blip>
          <a:srcRect b="22668" l="50620" r="29409" t="51776"/>
          <a:stretch/>
        </p:blipFill>
        <p:spPr>
          <a:xfrm>
            <a:off x="6469993" y="1692238"/>
            <a:ext cx="1567411" cy="1337129"/>
          </a:xfrm>
          <a:prstGeom prst="rect">
            <a:avLst/>
          </a:prstGeom>
          <a:noFill/>
          <a:ln>
            <a:noFill/>
          </a:ln>
        </p:spPr>
      </p:pic>
      <p:pic>
        <p:nvPicPr>
          <p:cNvPr id="185" name="Google Shape;185;g3dc4a7640b2_0_70"/>
          <p:cNvPicPr preferRelativeResize="0"/>
          <p:nvPr/>
        </p:nvPicPr>
        <p:blipFill rotWithShape="1">
          <a:blip r:embed="rId3">
            <a:alphaModFix/>
          </a:blip>
          <a:srcRect b="22667" l="72453" r="7575" t="57761"/>
          <a:stretch/>
        </p:blipFill>
        <p:spPr>
          <a:xfrm>
            <a:off x="8999259" y="1837559"/>
            <a:ext cx="1763389" cy="11520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dc4a7640b2_0_89"/>
          <p:cNvSpPr txBox="1"/>
          <p:nvPr/>
        </p:nvSpPr>
        <p:spPr>
          <a:xfrm>
            <a:off x="11808732" y="6565798"/>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92" name="Google Shape;192;g3dc4a7640b2_0_89"/>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Overview of the Solid Waste Sector in CLEWs++</a:t>
            </a:r>
            <a:endParaRPr>
              <a:solidFill>
                <a:srgbClr val="FF0000"/>
              </a:solidFill>
            </a:endParaRPr>
          </a:p>
        </p:txBody>
      </p:sp>
      <p:grpSp>
        <p:nvGrpSpPr>
          <p:cNvPr id="193" name="Google Shape;193;g3dc4a7640b2_0_89"/>
          <p:cNvGrpSpPr/>
          <p:nvPr/>
        </p:nvGrpSpPr>
        <p:grpSpPr>
          <a:xfrm>
            <a:off x="352200" y="1460935"/>
            <a:ext cx="3160656" cy="2171382"/>
            <a:chOff x="387931" y="1786512"/>
            <a:chExt cx="3160656" cy="2171382"/>
          </a:xfrm>
        </p:grpSpPr>
        <p:sp>
          <p:nvSpPr>
            <p:cNvPr id="194" name="Google Shape;194;g3dc4a7640b2_0_89"/>
            <p:cNvSpPr/>
            <p:nvPr/>
          </p:nvSpPr>
          <p:spPr>
            <a:xfrm>
              <a:off x="2317687" y="1786512"/>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Dumping</a:t>
              </a:r>
              <a:endParaRPr b="0" i="0" sz="1400" u="none" cap="none" strike="noStrike">
                <a:solidFill>
                  <a:srgbClr val="000000"/>
                </a:solidFill>
                <a:latin typeface="Arial"/>
                <a:ea typeface="Arial"/>
                <a:cs typeface="Arial"/>
                <a:sym typeface="Arial"/>
              </a:endParaRPr>
            </a:p>
          </p:txBody>
        </p:sp>
        <p:sp>
          <p:nvSpPr>
            <p:cNvPr id="195" name="Google Shape;195;g3dc4a7640b2_0_89"/>
            <p:cNvSpPr/>
            <p:nvPr/>
          </p:nvSpPr>
          <p:spPr>
            <a:xfrm>
              <a:off x="2317686" y="3479994"/>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Open Burning</a:t>
              </a:r>
              <a:endParaRPr b="0" i="0" sz="1400" u="none" cap="none" strike="noStrike">
                <a:solidFill>
                  <a:srgbClr val="000000"/>
                </a:solidFill>
                <a:latin typeface="Arial"/>
                <a:ea typeface="Arial"/>
                <a:cs typeface="Arial"/>
                <a:sym typeface="Arial"/>
              </a:endParaRPr>
            </a:p>
          </p:txBody>
        </p:sp>
        <p:sp>
          <p:nvSpPr>
            <p:cNvPr id="196" name="Google Shape;196;g3dc4a7640b2_0_89"/>
            <p:cNvSpPr/>
            <p:nvPr/>
          </p:nvSpPr>
          <p:spPr>
            <a:xfrm>
              <a:off x="2317686" y="2621280"/>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Waste Collection</a:t>
              </a:r>
              <a:endParaRPr b="0" i="0" sz="1400" u="none" cap="none" strike="noStrike">
                <a:solidFill>
                  <a:srgbClr val="000000"/>
                </a:solidFill>
                <a:latin typeface="Arial"/>
                <a:ea typeface="Arial"/>
                <a:cs typeface="Arial"/>
                <a:sym typeface="Arial"/>
              </a:endParaRPr>
            </a:p>
          </p:txBody>
        </p:sp>
        <p:cxnSp>
          <p:nvCxnSpPr>
            <p:cNvPr id="197" name="Google Shape;197;g3dc4a7640b2_0_89"/>
            <p:cNvCxnSpPr/>
            <p:nvPr/>
          </p:nvCxnSpPr>
          <p:spPr>
            <a:xfrm>
              <a:off x="1397157" y="2868404"/>
              <a:ext cx="9234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198" name="Google Shape;198;g3dc4a7640b2_0_89"/>
            <p:cNvSpPr/>
            <p:nvPr/>
          </p:nvSpPr>
          <p:spPr>
            <a:xfrm>
              <a:off x="387931" y="2542502"/>
              <a:ext cx="1058400" cy="6594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200" u="none" cap="none" strike="noStrike">
                  <a:solidFill>
                    <a:schemeClr val="lt1"/>
                  </a:solidFill>
                  <a:latin typeface="Arial"/>
                  <a:ea typeface="Arial"/>
                  <a:cs typeface="Arial"/>
                  <a:sym typeface="Arial"/>
                </a:rPr>
                <a:t>Solid Waste Generation</a:t>
              </a:r>
              <a:endParaRPr b="0" i="0" sz="1200" u="none" cap="none" strike="noStrike">
                <a:solidFill>
                  <a:srgbClr val="000000"/>
                </a:solidFill>
                <a:latin typeface="Arial"/>
                <a:ea typeface="Arial"/>
                <a:cs typeface="Arial"/>
                <a:sym typeface="Arial"/>
              </a:endParaRPr>
            </a:p>
          </p:txBody>
        </p:sp>
        <p:cxnSp>
          <p:nvCxnSpPr>
            <p:cNvPr id="199" name="Google Shape;199;g3dc4a7640b2_0_89"/>
            <p:cNvCxnSpPr/>
            <p:nvPr/>
          </p:nvCxnSpPr>
          <p:spPr>
            <a:xfrm>
              <a:off x="1709489" y="2025420"/>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00" name="Google Shape;200;g3dc4a7640b2_0_89"/>
            <p:cNvCxnSpPr/>
            <p:nvPr/>
          </p:nvCxnSpPr>
          <p:spPr>
            <a:xfrm>
              <a:off x="1709489" y="3718902"/>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01" name="Google Shape;201;g3dc4a7640b2_0_89"/>
            <p:cNvCxnSpPr/>
            <p:nvPr/>
          </p:nvCxnSpPr>
          <p:spPr>
            <a:xfrm>
              <a:off x="1709489" y="2025420"/>
              <a:ext cx="0" cy="16935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grpSp>
      <p:sp>
        <p:nvSpPr>
          <p:cNvPr id="202" name="Google Shape;202;g3dc4a7640b2_0_89"/>
          <p:cNvSpPr/>
          <p:nvPr/>
        </p:nvSpPr>
        <p:spPr>
          <a:xfrm>
            <a:off x="4445328" y="1042098"/>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Unseparated Waste</a:t>
            </a:r>
            <a:endParaRPr b="0" i="0" sz="1400" u="none" cap="none" strike="noStrike">
              <a:solidFill>
                <a:srgbClr val="000000"/>
              </a:solidFill>
              <a:latin typeface="Arial"/>
              <a:ea typeface="Arial"/>
              <a:cs typeface="Arial"/>
              <a:sym typeface="Arial"/>
            </a:endParaRPr>
          </a:p>
        </p:txBody>
      </p:sp>
      <p:sp>
        <p:nvSpPr>
          <p:cNvPr id="203" name="Google Shape;203;g3dc4a7640b2_0_89"/>
          <p:cNvSpPr/>
          <p:nvPr/>
        </p:nvSpPr>
        <p:spPr>
          <a:xfrm>
            <a:off x="4445334" y="4751878"/>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Separated Waste</a:t>
            </a:r>
            <a:endParaRPr b="0" i="0" sz="1400" u="none" cap="none" strike="noStrike">
              <a:solidFill>
                <a:srgbClr val="000000"/>
              </a:solidFill>
              <a:latin typeface="Arial"/>
              <a:ea typeface="Arial"/>
              <a:cs typeface="Arial"/>
              <a:sym typeface="Arial"/>
            </a:endParaRPr>
          </a:p>
        </p:txBody>
      </p:sp>
      <p:sp>
        <p:nvSpPr>
          <p:cNvPr id="204" name="Google Shape;204;g3dc4a7640b2_0_89"/>
          <p:cNvSpPr/>
          <p:nvPr/>
        </p:nvSpPr>
        <p:spPr>
          <a:xfrm>
            <a:off x="4447185" y="2297801"/>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Organic Separation</a:t>
            </a:r>
            <a:endParaRPr b="0" i="0" sz="1400" u="none" cap="none" strike="noStrike">
              <a:solidFill>
                <a:srgbClr val="000000"/>
              </a:solidFill>
              <a:latin typeface="Arial"/>
              <a:ea typeface="Arial"/>
              <a:cs typeface="Arial"/>
              <a:sym typeface="Arial"/>
            </a:endParaRPr>
          </a:p>
        </p:txBody>
      </p:sp>
      <p:cxnSp>
        <p:nvCxnSpPr>
          <p:cNvPr id="205" name="Google Shape;205;g3dc4a7640b2_0_89"/>
          <p:cNvCxnSpPr/>
          <p:nvPr/>
        </p:nvCxnSpPr>
        <p:spPr>
          <a:xfrm>
            <a:off x="3822741" y="2539406"/>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06" name="Google Shape;206;g3dc4a7640b2_0_89"/>
          <p:cNvCxnSpPr/>
          <p:nvPr/>
        </p:nvCxnSpPr>
        <p:spPr>
          <a:xfrm>
            <a:off x="3838988" y="1281002"/>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07" name="Google Shape;207;g3dc4a7640b2_0_89"/>
          <p:cNvCxnSpPr/>
          <p:nvPr/>
        </p:nvCxnSpPr>
        <p:spPr>
          <a:xfrm>
            <a:off x="3838988" y="4990786"/>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08" name="Google Shape;208;g3dc4a7640b2_0_89"/>
          <p:cNvCxnSpPr/>
          <p:nvPr/>
        </p:nvCxnSpPr>
        <p:spPr>
          <a:xfrm>
            <a:off x="3838988" y="1281002"/>
            <a:ext cx="0" cy="37284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sp>
        <p:nvSpPr>
          <p:cNvPr id="209" name="Google Shape;209;g3dc4a7640b2_0_89"/>
          <p:cNvSpPr/>
          <p:nvPr/>
        </p:nvSpPr>
        <p:spPr>
          <a:xfrm>
            <a:off x="8882693" y="662615"/>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Incineration</a:t>
            </a:r>
            <a:endParaRPr b="0" i="0" sz="1400" u="none" cap="none" strike="noStrike">
              <a:solidFill>
                <a:srgbClr val="000000"/>
              </a:solidFill>
              <a:latin typeface="Arial"/>
              <a:ea typeface="Arial"/>
              <a:cs typeface="Arial"/>
              <a:sym typeface="Arial"/>
            </a:endParaRPr>
          </a:p>
        </p:txBody>
      </p:sp>
      <p:sp>
        <p:nvSpPr>
          <p:cNvPr id="210" name="Google Shape;210;g3dc4a7640b2_0_89"/>
          <p:cNvSpPr/>
          <p:nvPr/>
        </p:nvSpPr>
        <p:spPr>
          <a:xfrm>
            <a:off x="8882693" y="1290783"/>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Landfill (General)</a:t>
            </a:r>
            <a:endParaRPr b="0" i="0" sz="1400" u="none" cap="none" strike="noStrike">
              <a:solidFill>
                <a:srgbClr val="000000"/>
              </a:solidFill>
              <a:latin typeface="Arial"/>
              <a:ea typeface="Arial"/>
              <a:cs typeface="Arial"/>
              <a:sym typeface="Arial"/>
            </a:endParaRPr>
          </a:p>
        </p:txBody>
      </p:sp>
      <p:sp>
        <p:nvSpPr>
          <p:cNvPr id="211" name="Google Shape;211;g3dc4a7640b2_0_89"/>
          <p:cNvSpPr/>
          <p:nvPr/>
        </p:nvSpPr>
        <p:spPr>
          <a:xfrm>
            <a:off x="8869902" y="3154417"/>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Landfill (Residual)</a:t>
            </a:r>
            <a:endParaRPr b="0" i="0" sz="1400" u="none" cap="none" strike="noStrike">
              <a:solidFill>
                <a:srgbClr val="000000"/>
              </a:solidFill>
              <a:latin typeface="Arial"/>
              <a:ea typeface="Arial"/>
              <a:cs typeface="Arial"/>
              <a:sym typeface="Arial"/>
            </a:endParaRPr>
          </a:p>
        </p:txBody>
      </p:sp>
      <p:sp>
        <p:nvSpPr>
          <p:cNvPr id="212" name="Google Shape;212;g3dc4a7640b2_0_89"/>
          <p:cNvSpPr/>
          <p:nvPr/>
        </p:nvSpPr>
        <p:spPr>
          <a:xfrm>
            <a:off x="6620883" y="1951442"/>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Digestors</a:t>
            </a:r>
            <a:endParaRPr b="0" i="0" sz="1400" u="none" cap="none" strike="noStrike">
              <a:solidFill>
                <a:srgbClr val="000000"/>
              </a:solidFill>
              <a:latin typeface="Arial"/>
              <a:ea typeface="Arial"/>
              <a:cs typeface="Arial"/>
              <a:sym typeface="Arial"/>
            </a:endParaRPr>
          </a:p>
        </p:txBody>
      </p:sp>
      <p:sp>
        <p:nvSpPr>
          <p:cNvPr id="213" name="Google Shape;213;g3dc4a7640b2_0_89"/>
          <p:cNvSpPr/>
          <p:nvPr/>
        </p:nvSpPr>
        <p:spPr>
          <a:xfrm>
            <a:off x="6620883" y="2565924"/>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Composting</a:t>
            </a:r>
            <a:endParaRPr b="0" i="0" sz="1400" u="none" cap="none" strike="noStrike">
              <a:solidFill>
                <a:srgbClr val="000000"/>
              </a:solidFill>
              <a:latin typeface="Arial"/>
              <a:ea typeface="Arial"/>
              <a:cs typeface="Arial"/>
              <a:sym typeface="Arial"/>
            </a:endParaRPr>
          </a:p>
        </p:txBody>
      </p:sp>
      <p:sp>
        <p:nvSpPr>
          <p:cNvPr id="214" name="Google Shape;214;g3dc4a7640b2_0_89"/>
          <p:cNvSpPr/>
          <p:nvPr/>
        </p:nvSpPr>
        <p:spPr>
          <a:xfrm>
            <a:off x="8882693" y="4337072"/>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Metal Recycling</a:t>
            </a:r>
            <a:endParaRPr b="0" i="0" sz="1400" u="none" cap="none" strike="noStrike">
              <a:solidFill>
                <a:srgbClr val="000000"/>
              </a:solidFill>
              <a:latin typeface="Arial"/>
              <a:ea typeface="Arial"/>
              <a:cs typeface="Arial"/>
              <a:sym typeface="Arial"/>
            </a:endParaRPr>
          </a:p>
        </p:txBody>
      </p:sp>
      <p:sp>
        <p:nvSpPr>
          <p:cNvPr id="215" name="Google Shape;215;g3dc4a7640b2_0_89"/>
          <p:cNvSpPr/>
          <p:nvPr/>
        </p:nvSpPr>
        <p:spPr>
          <a:xfrm>
            <a:off x="8869902" y="4919657"/>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Paper Recycling</a:t>
            </a:r>
            <a:endParaRPr b="0" i="0" sz="1400" u="none" cap="none" strike="noStrike">
              <a:solidFill>
                <a:srgbClr val="000000"/>
              </a:solidFill>
              <a:latin typeface="Arial"/>
              <a:ea typeface="Arial"/>
              <a:cs typeface="Arial"/>
              <a:sym typeface="Arial"/>
            </a:endParaRPr>
          </a:p>
        </p:txBody>
      </p:sp>
      <p:sp>
        <p:nvSpPr>
          <p:cNvPr id="216" name="Google Shape;216;g3dc4a7640b2_0_89"/>
          <p:cNvSpPr/>
          <p:nvPr/>
        </p:nvSpPr>
        <p:spPr>
          <a:xfrm>
            <a:off x="8882693" y="5483655"/>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Plastics Recycling</a:t>
            </a:r>
            <a:endParaRPr b="0" i="0" sz="1400" u="none" cap="none" strike="noStrike">
              <a:solidFill>
                <a:srgbClr val="000000"/>
              </a:solidFill>
              <a:latin typeface="Arial"/>
              <a:ea typeface="Arial"/>
              <a:cs typeface="Arial"/>
              <a:sym typeface="Arial"/>
            </a:endParaRPr>
          </a:p>
        </p:txBody>
      </p:sp>
      <p:sp>
        <p:nvSpPr>
          <p:cNvPr id="217" name="Google Shape;217;g3dc4a7640b2_0_89"/>
          <p:cNvSpPr/>
          <p:nvPr/>
        </p:nvSpPr>
        <p:spPr>
          <a:xfrm>
            <a:off x="8882693" y="3754487"/>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Glass Recycling</a:t>
            </a:r>
            <a:endParaRPr b="0" i="0" sz="1400" u="none" cap="none" strike="noStrike">
              <a:solidFill>
                <a:srgbClr val="000000"/>
              </a:solidFill>
              <a:latin typeface="Arial"/>
              <a:ea typeface="Arial"/>
              <a:cs typeface="Arial"/>
              <a:sym typeface="Arial"/>
            </a:endParaRPr>
          </a:p>
        </p:txBody>
      </p:sp>
      <p:sp>
        <p:nvSpPr>
          <p:cNvPr id="218" name="Google Shape;218;g3dc4a7640b2_0_89"/>
          <p:cNvSpPr/>
          <p:nvPr/>
        </p:nvSpPr>
        <p:spPr>
          <a:xfrm>
            <a:off x="8882693" y="6047653"/>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chemeClr val="lt1"/>
                </a:solidFill>
                <a:latin typeface="Arial"/>
                <a:ea typeface="Arial"/>
                <a:cs typeface="Arial"/>
                <a:sym typeface="Arial"/>
              </a:rPr>
              <a:t>Hazardous Waste Disposal</a:t>
            </a:r>
            <a:endParaRPr b="0" i="0" sz="1400" u="none" cap="none" strike="noStrike">
              <a:solidFill>
                <a:srgbClr val="000000"/>
              </a:solidFill>
              <a:latin typeface="Arial"/>
              <a:ea typeface="Arial"/>
              <a:cs typeface="Arial"/>
              <a:sym typeface="Arial"/>
            </a:endParaRPr>
          </a:p>
        </p:txBody>
      </p:sp>
      <p:cxnSp>
        <p:nvCxnSpPr>
          <p:cNvPr id="219" name="Google Shape;219;g3dc4a7640b2_0_89"/>
          <p:cNvCxnSpPr/>
          <p:nvPr/>
        </p:nvCxnSpPr>
        <p:spPr>
          <a:xfrm rot="10800000">
            <a:off x="3521963" y="2542345"/>
            <a:ext cx="318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20" name="Google Shape;220;g3dc4a7640b2_0_89"/>
          <p:cNvCxnSpPr/>
          <p:nvPr/>
        </p:nvCxnSpPr>
        <p:spPr>
          <a:xfrm rot="10800000">
            <a:off x="5691059" y="1281002"/>
            <a:ext cx="318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21" name="Google Shape;221;g3dc4a7640b2_0_89"/>
          <p:cNvCxnSpPr/>
          <p:nvPr/>
        </p:nvCxnSpPr>
        <p:spPr>
          <a:xfrm>
            <a:off x="8378246" y="3393325"/>
            <a:ext cx="0" cy="28962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22" name="Google Shape;222;g3dc4a7640b2_0_89"/>
          <p:cNvCxnSpPr/>
          <p:nvPr/>
        </p:nvCxnSpPr>
        <p:spPr>
          <a:xfrm>
            <a:off x="6009959" y="932857"/>
            <a:ext cx="0" cy="5913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23" name="Google Shape;223;g3dc4a7640b2_0_89"/>
          <p:cNvCxnSpPr/>
          <p:nvPr/>
        </p:nvCxnSpPr>
        <p:spPr>
          <a:xfrm>
            <a:off x="6265598" y="2181713"/>
            <a:ext cx="3456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24" name="Google Shape;224;g3dc4a7640b2_0_89"/>
          <p:cNvCxnSpPr/>
          <p:nvPr/>
        </p:nvCxnSpPr>
        <p:spPr>
          <a:xfrm>
            <a:off x="6267400" y="2818036"/>
            <a:ext cx="3456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25" name="Google Shape;225;g3dc4a7640b2_0_89"/>
          <p:cNvCxnSpPr/>
          <p:nvPr/>
        </p:nvCxnSpPr>
        <p:spPr>
          <a:xfrm rot="10800000">
            <a:off x="5691030" y="2556095"/>
            <a:ext cx="5844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26" name="Google Shape;226;g3dc4a7640b2_0_89"/>
          <p:cNvCxnSpPr/>
          <p:nvPr/>
        </p:nvCxnSpPr>
        <p:spPr>
          <a:xfrm>
            <a:off x="6275430" y="2175375"/>
            <a:ext cx="0" cy="6594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27" name="Google Shape;227;g3dc4a7640b2_0_89"/>
          <p:cNvCxnSpPr/>
          <p:nvPr/>
        </p:nvCxnSpPr>
        <p:spPr>
          <a:xfrm>
            <a:off x="8360399" y="3386035"/>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28" name="Google Shape;228;g3dc4a7640b2_0_89"/>
          <p:cNvCxnSpPr/>
          <p:nvPr/>
        </p:nvCxnSpPr>
        <p:spPr>
          <a:xfrm>
            <a:off x="8378246" y="3993395"/>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29" name="Google Shape;229;g3dc4a7640b2_0_89"/>
          <p:cNvCxnSpPr/>
          <p:nvPr/>
        </p:nvCxnSpPr>
        <p:spPr>
          <a:xfrm>
            <a:off x="8378246" y="4573058"/>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30" name="Google Shape;230;g3dc4a7640b2_0_89"/>
          <p:cNvCxnSpPr/>
          <p:nvPr/>
        </p:nvCxnSpPr>
        <p:spPr>
          <a:xfrm>
            <a:off x="8360399" y="5129974"/>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31" name="Google Shape;231;g3dc4a7640b2_0_89"/>
          <p:cNvCxnSpPr/>
          <p:nvPr/>
        </p:nvCxnSpPr>
        <p:spPr>
          <a:xfrm>
            <a:off x="8391036" y="5731771"/>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32" name="Google Shape;232;g3dc4a7640b2_0_89"/>
          <p:cNvCxnSpPr/>
          <p:nvPr/>
        </p:nvCxnSpPr>
        <p:spPr>
          <a:xfrm>
            <a:off x="8378246" y="6282304"/>
            <a:ext cx="504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33" name="Google Shape;233;g3dc4a7640b2_0_89"/>
          <p:cNvCxnSpPr/>
          <p:nvPr/>
        </p:nvCxnSpPr>
        <p:spPr>
          <a:xfrm rot="10800000">
            <a:off x="5691936" y="5139806"/>
            <a:ext cx="26991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34" name="Google Shape;234;g3dc4a7640b2_0_89"/>
          <p:cNvCxnSpPr/>
          <p:nvPr/>
        </p:nvCxnSpPr>
        <p:spPr>
          <a:xfrm>
            <a:off x="6009959" y="1517496"/>
            <a:ext cx="2872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35" name="Google Shape;235;g3dc4a7640b2_0_89"/>
          <p:cNvCxnSpPr/>
          <p:nvPr/>
        </p:nvCxnSpPr>
        <p:spPr>
          <a:xfrm rot="10800000">
            <a:off x="5677687" y="4884792"/>
            <a:ext cx="3441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36" name="Google Shape;236;g3dc4a7640b2_0_89"/>
          <p:cNvCxnSpPr/>
          <p:nvPr/>
        </p:nvCxnSpPr>
        <p:spPr>
          <a:xfrm flipH="1" rot="10800000">
            <a:off x="6009959" y="2565928"/>
            <a:ext cx="12600" cy="231780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37" name="Google Shape;237;g3dc4a7640b2_0_89"/>
          <p:cNvCxnSpPr/>
          <p:nvPr/>
        </p:nvCxnSpPr>
        <p:spPr>
          <a:xfrm>
            <a:off x="5993035" y="932857"/>
            <a:ext cx="2872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238" name="Google Shape;238;g3dc4a7640b2_0_89"/>
          <p:cNvSpPr/>
          <p:nvPr/>
        </p:nvSpPr>
        <p:spPr>
          <a:xfrm>
            <a:off x="10633778" y="2191061"/>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Landfill Gas Power Plant</a:t>
            </a:r>
            <a:endParaRPr b="0" i="0" sz="1400" u="none" cap="none" strike="noStrike">
              <a:solidFill>
                <a:srgbClr val="000000"/>
              </a:solidFill>
              <a:latin typeface="Arial"/>
              <a:ea typeface="Arial"/>
              <a:cs typeface="Arial"/>
              <a:sym typeface="Arial"/>
            </a:endParaRPr>
          </a:p>
        </p:txBody>
      </p:sp>
      <p:cxnSp>
        <p:nvCxnSpPr>
          <p:cNvPr id="239" name="Google Shape;239;g3dc4a7640b2_0_89"/>
          <p:cNvCxnSpPr/>
          <p:nvPr/>
        </p:nvCxnSpPr>
        <p:spPr>
          <a:xfrm>
            <a:off x="10278346" y="2429258"/>
            <a:ext cx="3456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40" name="Google Shape;240;g3dc4a7640b2_0_89"/>
          <p:cNvCxnSpPr/>
          <p:nvPr/>
        </p:nvCxnSpPr>
        <p:spPr>
          <a:xfrm>
            <a:off x="10278346" y="1504667"/>
            <a:ext cx="0" cy="19203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41" name="Google Shape;241;g3dc4a7640b2_0_89"/>
          <p:cNvCxnSpPr/>
          <p:nvPr/>
        </p:nvCxnSpPr>
        <p:spPr>
          <a:xfrm rot="10800000">
            <a:off x="10113646" y="1517496"/>
            <a:ext cx="1647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42" name="Google Shape;242;g3dc4a7640b2_0_89"/>
          <p:cNvCxnSpPr/>
          <p:nvPr/>
        </p:nvCxnSpPr>
        <p:spPr>
          <a:xfrm rot="10800000">
            <a:off x="10118566" y="3420043"/>
            <a:ext cx="1647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sp>
        <p:nvSpPr>
          <p:cNvPr id="243" name="Google Shape;243;g3dc4a7640b2_0_89"/>
          <p:cNvSpPr txBox="1"/>
          <p:nvPr/>
        </p:nvSpPr>
        <p:spPr>
          <a:xfrm>
            <a:off x="1174591" y="2299836"/>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244" name="Google Shape;244;g3dc4a7640b2_0_89"/>
          <p:cNvSpPr txBox="1"/>
          <p:nvPr/>
        </p:nvSpPr>
        <p:spPr>
          <a:xfrm>
            <a:off x="3358831" y="2279096"/>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245" name="Google Shape;245;g3dc4a7640b2_0_89"/>
          <p:cNvSpPr txBox="1"/>
          <p:nvPr/>
        </p:nvSpPr>
        <p:spPr>
          <a:xfrm>
            <a:off x="5513343" y="1019347"/>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246" name="Google Shape;246;g3dc4a7640b2_0_89"/>
          <p:cNvSpPr txBox="1"/>
          <p:nvPr/>
        </p:nvSpPr>
        <p:spPr>
          <a:xfrm>
            <a:off x="5518229" y="2298645"/>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247" name="Google Shape;247;g3dc4a7640b2_0_89"/>
          <p:cNvSpPr txBox="1"/>
          <p:nvPr/>
        </p:nvSpPr>
        <p:spPr>
          <a:xfrm>
            <a:off x="8226301" y="3124432"/>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E</a:t>
            </a:r>
            <a:endParaRPr b="0" i="0" sz="1400" u="none" cap="none" strike="noStrike">
              <a:solidFill>
                <a:srgbClr val="000000"/>
              </a:solidFill>
              <a:latin typeface="Arial"/>
              <a:ea typeface="Arial"/>
              <a:cs typeface="Arial"/>
              <a:sym typeface="Arial"/>
            </a:endParaRPr>
          </a:p>
        </p:txBody>
      </p:sp>
      <p:sp>
        <p:nvSpPr>
          <p:cNvPr id="248" name="Google Shape;248;g3dc4a7640b2_0_89"/>
          <p:cNvSpPr txBox="1"/>
          <p:nvPr/>
        </p:nvSpPr>
        <p:spPr>
          <a:xfrm>
            <a:off x="8227363" y="3736752"/>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F</a:t>
            </a:r>
            <a:endParaRPr b="0" i="0" sz="1400" u="none" cap="none" strike="noStrike">
              <a:solidFill>
                <a:srgbClr val="000000"/>
              </a:solidFill>
              <a:latin typeface="Arial"/>
              <a:ea typeface="Arial"/>
              <a:cs typeface="Arial"/>
              <a:sym typeface="Arial"/>
            </a:endParaRPr>
          </a:p>
        </p:txBody>
      </p:sp>
      <p:sp>
        <p:nvSpPr>
          <p:cNvPr id="249" name="Google Shape;249;g3dc4a7640b2_0_89"/>
          <p:cNvSpPr txBox="1"/>
          <p:nvPr/>
        </p:nvSpPr>
        <p:spPr>
          <a:xfrm>
            <a:off x="8220968" y="4316287"/>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p:txBody>
      </p:sp>
      <p:sp>
        <p:nvSpPr>
          <p:cNvPr id="250" name="Google Shape;250;g3dc4a7640b2_0_89"/>
          <p:cNvSpPr txBox="1"/>
          <p:nvPr/>
        </p:nvSpPr>
        <p:spPr>
          <a:xfrm>
            <a:off x="8227362" y="4865187"/>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H</a:t>
            </a:r>
            <a:endParaRPr b="0" i="0" sz="1400" u="none" cap="none" strike="noStrike">
              <a:solidFill>
                <a:srgbClr val="000000"/>
              </a:solidFill>
              <a:latin typeface="Arial"/>
              <a:ea typeface="Arial"/>
              <a:cs typeface="Arial"/>
              <a:sym typeface="Arial"/>
            </a:endParaRPr>
          </a:p>
        </p:txBody>
      </p:sp>
      <p:sp>
        <p:nvSpPr>
          <p:cNvPr id="251" name="Google Shape;251;g3dc4a7640b2_0_89"/>
          <p:cNvSpPr txBox="1"/>
          <p:nvPr/>
        </p:nvSpPr>
        <p:spPr>
          <a:xfrm>
            <a:off x="8227362" y="5474733"/>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I</a:t>
            </a:r>
            <a:endParaRPr b="0" i="0" sz="1400" u="none" cap="none" strike="noStrike">
              <a:solidFill>
                <a:srgbClr val="000000"/>
              </a:solidFill>
              <a:latin typeface="Arial"/>
              <a:ea typeface="Arial"/>
              <a:cs typeface="Arial"/>
              <a:sym typeface="Arial"/>
            </a:endParaRPr>
          </a:p>
        </p:txBody>
      </p:sp>
      <p:sp>
        <p:nvSpPr>
          <p:cNvPr id="252" name="Google Shape;252;g3dc4a7640b2_0_89"/>
          <p:cNvSpPr txBox="1"/>
          <p:nvPr/>
        </p:nvSpPr>
        <p:spPr>
          <a:xfrm>
            <a:off x="8227362" y="6013784"/>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J</a:t>
            </a:r>
            <a:endParaRPr b="0" i="0" sz="1400" u="none" cap="none" strike="noStrike">
              <a:solidFill>
                <a:srgbClr val="000000"/>
              </a:solidFill>
              <a:latin typeface="Arial"/>
              <a:ea typeface="Arial"/>
              <a:cs typeface="Arial"/>
              <a:sym typeface="Arial"/>
            </a:endParaRPr>
          </a:p>
        </p:txBody>
      </p:sp>
      <p:sp>
        <p:nvSpPr>
          <p:cNvPr id="253" name="Google Shape;253;g3dc4a7640b2_0_89"/>
          <p:cNvSpPr txBox="1"/>
          <p:nvPr/>
        </p:nvSpPr>
        <p:spPr>
          <a:xfrm>
            <a:off x="10041095" y="2178822"/>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K</a:t>
            </a:r>
            <a:endParaRPr b="0" i="0" sz="1400" u="none" cap="none" strike="noStrike">
              <a:solidFill>
                <a:srgbClr val="000000"/>
              </a:solidFill>
              <a:latin typeface="Arial"/>
              <a:ea typeface="Arial"/>
              <a:cs typeface="Arial"/>
              <a:sym typeface="Arial"/>
            </a:endParaRPr>
          </a:p>
        </p:txBody>
      </p:sp>
      <p:sp>
        <p:nvSpPr>
          <p:cNvPr id="254" name="Google Shape;254;g3dc4a7640b2_0_89"/>
          <p:cNvSpPr txBox="1"/>
          <p:nvPr/>
        </p:nvSpPr>
        <p:spPr>
          <a:xfrm>
            <a:off x="342083" y="3847977"/>
            <a:ext cx="1769700" cy="2709000"/>
          </a:xfrm>
          <a:prstGeom prst="rect">
            <a:avLst/>
          </a:prstGeom>
          <a:no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Arial"/>
                <a:ea typeface="Arial"/>
                <a:cs typeface="Arial"/>
                <a:sym typeface="Arial"/>
              </a:rPr>
              <a:t>Commodity Key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All Solid Waste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Collected Waste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C = General Waste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Organic Waste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E = Residual Waste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F = Glass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G = Metal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H = Paper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I = Plastics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J = Hazardous Waste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K = Landfill gas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L = Biogas</a:t>
            </a:r>
            <a:endParaRPr b="0" i="0" sz="1400" u="none" cap="none" strike="noStrike">
              <a:solidFill>
                <a:srgbClr val="000000"/>
              </a:solidFill>
              <a:latin typeface="Arial"/>
              <a:ea typeface="Arial"/>
              <a:cs typeface="Arial"/>
              <a:sym typeface="Arial"/>
            </a:endParaRPr>
          </a:p>
        </p:txBody>
      </p:sp>
      <p:cxnSp>
        <p:nvCxnSpPr>
          <p:cNvPr id="255" name="Google Shape;255;g3dc4a7640b2_0_89"/>
          <p:cNvCxnSpPr/>
          <p:nvPr/>
        </p:nvCxnSpPr>
        <p:spPr>
          <a:xfrm>
            <a:off x="7851055" y="2213199"/>
            <a:ext cx="3456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256" name="Google Shape;256;g3dc4a7640b2_0_89"/>
          <p:cNvSpPr txBox="1"/>
          <p:nvPr/>
        </p:nvSpPr>
        <p:spPr>
          <a:xfrm>
            <a:off x="7615415" y="1951861"/>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3dc4a7640b2_0_15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263" name="Google Shape;263;g3dc4a7640b2_0_159"/>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Overview of the Solid Waste Sector: Part 1</a:t>
            </a:r>
            <a:endParaRPr>
              <a:solidFill>
                <a:srgbClr val="FF0000"/>
              </a:solidFill>
            </a:endParaRPr>
          </a:p>
        </p:txBody>
      </p:sp>
      <p:grpSp>
        <p:nvGrpSpPr>
          <p:cNvPr id="264" name="Google Shape;264;g3dc4a7640b2_0_159"/>
          <p:cNvGrpSpPr/>
          <p:nvPr/>
        </p:nvGrpSpPr>
        <p:grpSpPr>
          <a:xfrm>
            <a:off x="632372" y="1964020"/>
            <a:ext cx="3401093" cy="2171382"/>
            <a:chOff x="147494" y="1786512"/>
            <a:chExt cx="3401093" cy="2171382"/>
          </a:xfrm>
        </p:grpSpPr>
        <p:sp>
          <p:nvSpPr>
            <p:cNvPr id="265" name="Google Shape;265;g3dc4a7640b2_0_159"/>
            <p:cNvSpPr/>
            <p:nvPr/>
          </p:nvSpPr>
          <p:spPr>
            <a:xfrm>
              <a:off x="2317687" y="1786512"/>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Dumping</a:t>
              </a:r>
              <a:endParaRPr b="0" i="0" sz="1400" u="none" cap="none" strike="noStrike">
                <a:solidFill>
                  <a:srgbClr val="000000"/>
                </a:solidFill>
                <a:latin typeface="Arial"/>
                <a:ea typeface="Arial"/>
                <a:cs typeface="Arial"/>
                <a:sym typeface="Arial"/>
              </a:endParaRPr>
            </a:p>
          </p:txBody>
        </p:sp>
        <p:sp>
          <p:nvSpPr>
            <p:cNvPr id="266" name="Google Shape;266;g3dc4a7640b2_0_159"/>
            <p:cNvSpPr/>
            <p:nvPr/>
          </p:nvSpPr>
          <p:spPr>
            <a:xfrm>
              <a:off x="2317686" y="3479994"/>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Open Burning</a:t>
              </a:r>
              <a:endParaRPr b="0" i="0" sz="1400" u="none" cap="none" strike="noStrike">
                <a:solidFill>
                  <a:srgbClr val="000000"/>
                </a:solidFill>
                <a:latin typeface="Arial"/>
                <a:ea typeface="Arial"/>
                <a:cs typeface="Arial"/>
                <a:sym typeface="Arial"/>
              </a:endParaRPr>
            </a:p>
          </p:txBody>
        </p:sp>
        <p:sp>
          <p:nvSpPr>
            <p:cNvPr id="267" name="Google Shape;267;g3dc4a7640b2_0_159"/>
            <p:cNvSpPr/>
            <p:nvPr/>
          </p:nvSpPr>
          <p:spPr>
            <a:xfrm>
              <a:off x="2317686" y="2621280"/>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Waste Collection</a:t>
              </a:r>
              <a:endParaRPr b="0" i="0" sz="1400" u="none" cap="none" strike="noStrike">
                <a:solidFill>
                  <a:srgbClr val="000000"/>
                </a:solidFill>
                <a:latin typeface="Arial"/>
                <a:ea typeface="Arial"/>
                <a:cs typeface="Arial"/>
                <a:sym typeface="Arial"/>
              </a:endParaRPr>
            </a:p>
          </p:txBody>
        </p:sp>
        <p:cxnSp>
          <p:nvCxnSpPr>
            <p:cNvPr id="268" name="Google Shape;268;g3dc4a7640b2_0_159"/>
            <p:cNvCxnSpPr/>
            <p:nvPr/>
          </p:nvCxnSpPr>
          <p:spPr>
            <a:xfrm>
              <a:off x="1397157" y="2868404"/>
              <a:ext cx="9234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269" name="Google Shape;269;g3dc4a7640b2_0_159"/>
            <p:cNvSpPr/>
            <p:nvPr/>
          </p:nvSpPr>
          <p:spPr>
            <a:xfrm>
              <a:off x="147494" y="2621280"/>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Solid Waste Generation</a:t>
              </a:r>
              <a:endParaRPr b="0" i="0" sz="1400" u="none" cap="none" strike="noStrike">
                <a:solidFill>
                  <a:srgbClr val="000000"/>
                </a:solidFill>
                <a:latin typeface="Arial"/>
                <a:ea typeface="Arial"/>
                <a:cs typeface="Arial"/>
                <a:sym typeface="Arial"/>
              </a:endParaRPr>
            </a:p>
          </p:txBody>
        </p:sp>
        <p:cxnSp>
          <p:nvCxnSpPr>
            <p:cNvPr id="270" name="Google Shape;270;g3dc4a7640b2_0_159"/>
            <p:cNvCxnSpPr/>
            <p:nvPr/>
          </p:nvCxnSpPr>
          <p:spPr>
            <a:xfrm>
              <a:off x="1709489" y="2025420"/>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71" name="Google Shape;271;g3dc4a7640b2_0_159"/>
            <p:cNvCxnSpPr/>
            <p:nvPr/>
          </p:nvCxnSpPr>
          <p:spPr>
            <a:xfrm>
              <a:off x="1709489" y="3718902"/>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72" name="Google Shape;272;g3dc4a7640b2_0_159"/>
            <p:cNvCxnSpPr/>
            <p:nvPr/>
          </p:nvCxnSpPr>
          <p:spPr>
            <a:xfrm>
              <a:off x="1709489" y="2025420"/>
              <a:ext cx="0" cy="16935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grpSp>
      <p:sp>
        <p:nvSpPr>
          <p:cNvPr id="273" name="Google Shape;273;g3dc4a7640b2_0_159"/>
          <p:cNvSpPr/>
          <p:nvPr/>
        </p:nvSpPr>
        <p:spPr>
          <a:xfrm>
            <a:off x="4965943" y="1545179"/>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Unseparated Waste</a:t>
            </a:r>
            <a:endParaRPr b="0" i="0" sz="1400" u="none" cap="none" strike="noStrike">
              <a:solidFill>
                <a:srgbClr val="000000"/>
              </a:solidFill>
              <a:latin typeface="Arial"/>
              <a:ea typeface="Arial"/>
              <a:cs typeface="Arial"/>
              <a:sym typeface="Arial"/>
            </a:endParaRPr>
          </a:p>
        </p:txBody>
      </p:sp>
      <p:sp>
        <p:nvSpPr>
          <p:cNvPr id="274" name="Google Shape;274;g3dc4a7640b2_0_159"/>
          <p:cNvSpPr/>
          <p:nvPr/>
        </p:nvSpPr>
        <p:spPr>
          <a:xfrm>
            <a:off x="4965943" y="5254963"/>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Separated Waste</a:t>
            </a:r>
            <a:endParaRPr b="0" i="0" sz="1400" u="none" cap="none" strike="noStrike">
              <a:solidFill>
                <a:srgbClr val="000000"/>
              </a:solidFill>
              <a:latin typeface="Arial"/>
              <a:ea typeface="Arial"/>
              <a:cs typeface="Arial"/>
              <a:sym typeface="Arial"/>
            </a:endParaRPr>
          </a:p>
        </p:txBody>
      </p:sp>
      <p:sp>
        <p:nvSpPr>
          <p:cNvPr id="275" name="Google Shape;275;g3dc4a7640b2_0_159"/>
          <p:cNvSpPr/>
          <p:nvPr/>
        </p:nvSpPr>
        <p:spPr>
          <a:xfrm>
            <a:off x="4967794" y="2800886"/>
            <a:ext cx="12309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350" u="none" cap="none" strike="noStrike">
                <a:solidFill>
                  <a:schemeClr val="lt1"/>
                </a:solidFill>
                <a:latin typeface="Arial"/>
                <a:ea typeface="Arial"/>
                <a:cs typeface="Arial"/>
                <a:sym typeface="Arial"/>
              </a:rPr>
              <a:t>Organic Separation</a:t>
            </a:r>
            <a:endParaRPr b="0" i="0" sz="1400" u="none" cap="none" strike="noStrike">
              <a:solidFill>
                <a:srgbClr val="000000"/>
              </a:solidFill>
              <a:latin typeface="Arial"/>
              <a:ea typeface="Arial"/>
              <a:cs typeface="Arial"/>
              <a:sym typeface="Arial"/>
            </a:endParaRPr>
          </a:p>
        </p:txBody>
      </p:sp>
      <p:cxnSp>
        <p:nvCxnSpPr>
          <p:cNvPr id="276" name="Google Shape;276;g3dc4a7640b2_0_159"/>
          <p:cNvCxnSpPr/>
          <p:nvPr/>
        </p:nvCxnSpPr>
        <p:spPr>
          <a:xfrm>
            <a:off x="4343350" y="3042491"/>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77" name="Google Shape;277;g3dc4a7640b2_0_159"/>
          <p:cNvCxnSpPr/>
          <p:nvPr/>
        </p:nvCxnSpPr>
        <p:spPr>
          <a:xfrm>
            <a:off x="4359597" y="1784087"/>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78" name="Google Shape;278;g3dc4a7640b2_0_159"/>
          <p:cNvCxnSpPr/>
          <p:nvPr/>
        </p:nvCxnSpPr>
        <p:spPr>
          <a:xfrm>
            <a:off x="4359597" y="5493871"/>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79" name="Google Shape;279;g3dc4a7640b2_0_159"/>
          <p:cNvCxnSpPr/>
          <p:nvPr/>
        </p:nvCxnSpPr>
        <p:spPr>
          <a:xfrm>
            <a:off x="4359597" y="1784087"/>
            <a:ext cx="0" cy="37284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80" name="Google Shape;280;g3dc4a7640b2_0_159"/>
          <p:cNvCxnSpPr/>
          <p:nvPr/>
        </p:nvCxnSpPr>
        <p:spPr>
          <a:xfrm rot="10800000">
            <a:off x="4042572" y="3059180"/>
            <a:ext cx="318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sp>
        <p:nvSpPr>
          <p:cNvPr id="281" name="Google Shape;281;g3dc4a7640b2_0_159"/>
          <p:cNvSpPr txBox="1"/>
          <p:nvPr/>
        </p:nvSpPr>
        <p:spPr>
          <a:xfrm>
            <a:off x="1695200" y="2802921"/>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282" name="Google Shape;282;g3dc4a7640b2_0_159"/>
          <p:cNvSpPr txBox="1"/>
          <p:nvPr/>
        </p:nvSpPr>
        <p:spPr>
          <a:xfrm>
            <a:off x="3879440" y="2782181"/>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283" name="Google Shape;283;g3dc4a7640b2_0_159"/>
          <p:cNvSpPr txBox="1"/>
          <p:nvPr/>
        </p:nvSpPr>
        <p:spPr>
          <a:xfrm>
            <a:off x="886518" y="5028110"/>
            <a:ext cx="1769700" cy="708000"/>
          </a:xfrm>
          <a:prstGeom prst="rect">
            <a:avLst/>
          </a:prstGeom>
          <a:no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Arial"/>
                <a:ea typeface="Arial"/>
                <a:cs typeface="Arial"/>
                <a:sym typeface="Arial"/>
              </a:rPr>
              <a:t>Commodity Key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All Solid Waste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Collected Waste</a:t>
            </a:r>
            <a:endParaRPr b="0" i="0" sz="1400" u="none" cap="none" strike="noStrike">
              <a:solidFill>
                <a:srgbClr val="000000"/>
              </a:solidFill>
              <a:latin typeface="Arial"/>
              <a:ea typeface="Arial"/>
              <a:cs typeface="Arial"/>
              <a:sym typeface="Arial"/>
            </a:endParaRPr>
          </a:p>
        </p:txBody>
      </p:sp>
      <p:sp>
        <p:nvSpPr>
          <p:cNvPr id="284" name="Google Shape;284;g3dc4a7640b2_0_159"/>
          <p:cNvSpPr txBox="1"/>
          <p:nvPr/>
        </p:nvSpPr>
        <p:spPr>
          <a:xfrm>
            <a:off x="7135750" y="1232259"/>
            <a:ext cx="4341600" cy="4833300"/>
          </a:xfrm>
          <a:prstGeom prst="rect">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Arial"/>
                <a:ea typeface="Arial"/>
                <a:cs typeface="Arial"/>
                <a:sym typeface="Arial"/>
              </a:rPr>
              <a:t>Collection and Sorting Structure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All solid waste enters the model as a </a:t>
            </a:r>
            <a:r>
              <a:rPr b="1" i="0" lang="sv-SE" sz="1400" u="none" cap="none" strike="noStrike">
                <a:solidFill>
                  <a:srgbClr val="000000"/>
                </a:solidFill>
                <a:latin typeface="Arial"/>
                <a:ea typeface="Arial"/>
                <a:cs typeface="Arial"/>
                <a:sym typeface="Arial"/>
              </a:rPr>
              <a:t>single generated waste commodity</a:t>
            </a:r>
            <a:r>
              <a:rPr b="0" i="0" lang="sv-SE" sz="1400" u="none" cap="none" strike="noStrike">
                <a:solidFill>
                  <a:srgbClr val="000000"/>
                </a:solidFill>
                <a:latin typeface="Arial"/>
                <a:ea typeface="Arial"/>
                <a:cs typeface="Arial"/>
                <a:sym typeface="Arial"/>
              </a:rPr>
              <a:t>, which can either be </a:t>
            </a:r>
            <a:r>
              <a:rPr b="1" i="0" lang="sv-SE" sz="1400" u="none" cap="none" strike="noStrike">
                <a:solidFill>
                  <a:srgbClr val="000000"/>
                </a:solidFill>
                <a:latin typeface="Arial"/>
                <a:ea typeface="Arial"/>
                <a:cs typeface="Arial"/>
                <a:sym typeface="Arial"/>
              </a:rPr>
              <a:t>collected or remain uncollected</a:t>
            </a:r>
            <a:r>
              <a:rPr b="0" i="0" lang="sv-S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Uncollected waste represents unmanaged disposal pathways, such as </a:t>
            </a:r>
            <a:r>
              <a:rPr b="1" i="0" lang="sv-SE" sz="1400" u="none" cap="none" strike="noStrike">
                <a:solidFill>
                  <a:srgbClr val="000000"/>
                </a:solidFill>
                <a:latin typeface="Arial"/>
                <a:ea typeface="Arial"/>
                <a:cs typeface="Arial"/>
                <a:sym typeface="Arial"/>
              </a:rPr>
              <a:t>dumping and open burning</a:t>
            </a:r>
            <a:r>
              <a:rPr b="0" i="0" lang="sv-SE" sz="1400" u="none" cap="none" strike="noStrike">
                <a:solidFill>
                  <a:srgbClr val="000000"/>
                </a:solidFill>
                <a:latin typeface="Arial"/>
                <a:ea typeface="Arial"/>
                <a:cs typeface="Arial"/>
                <a:sym typeface="Arial"/>
              </a:rPr>
              <a:t>, which are modelled explicitly.</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Collected waste can be directed towards </a:t>
            </a:r>
            <a:r>
              <a:rPr b="1" i="0" lang="sv-SE" sz="1400" u="none" cap="none" strike="noStrike">
                <a:solidFill>
                  <a:srgbClr val="000000"/>
                </a:solidFill>
                <a:latin typeface="Arial"/>
                <a:ea typeface="Arial"/>
                <a:cs typeface="Arial"/>
                <a:sym typeface="Arial"/>
              </a:rPr>
              <a:t>unseparated waste</a:t>
            </a:r>
            <a:r>
              <a:rPr b="0" i="0" lang="sv-SE" sz="1400" u="none" cap="none" strike="noStrike">
                <a:solidFill>
                  <a:srgbClr val="000000"/>
                </a:solidFill>
                <a:latin typeface="Arial"/>
                <a:ea typeface="Arial"/>
                <a:cs typeface="Arial"/>
                <a:sym typeface="Arial"/>
              </a:rPr>
              <a:t> or processed through </a:t>
            </a:r>
            <a:r>
              <a:rPr b="1" i="0" lang="sv-SE" sz="1400" u="none" cap="none" strike="noStrike">
                <a:solidFill>
                  <a:srgbClr val="000000"/>
                </a:solidFill>
                <a:latin typeface="Arial"/>
                <a:ea typeface="Arial"/>
                <a:cs typeface="Arial"/>
                <a:sym typeface="Arial"/>
              </a:rPr>
              <a:t>waste separation pathways</a:t>
            </a:r>
            <a:r>
              <a:rPr b="0" i="0" lang="sv-S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Separation distinguishes </a:t>
            </a:r>
            <a:r>
              <a:rPr b="1" i="0" lang="sv-SE" sz="1400" u="none" cap="none" strike="noStrike">
                <a:solidFill>
                  <a:srgbClr val="000000"/>
                </a:solidFill>
                <a:latin typeface="Arial"/>
                <a:ea typeface="Arial"/>
                <a:cs typeface="Arial"/>
                <a:sym typeface="Arial"/>
              </a:rPr>
              <a:t>organic waste</a:t>
            </a:r>
            <a:r>
              <a:rPr b="0" i="0" lang="sv-SE" sz="1400" u="none" cap="none" strike="noStrike">
                <a:solidFill>
                  <a:srgbClr val="000000"/>
                </a:solidFill>
                <a:latin typeface="Arial"/>
                <a:ea typeface="Arial"/>
                <a:cs typeface="Arial"/>
                <a:sym typeface="Arial"/>
              </a:rPr>
              <a:t> from other material streams and identifies waste that is suitable for </a:t>
            </a:r>
            <a:r>
              <a:rPr b="1" i="0" lang="sv-SE" sz="1400" u="none" cap="none" strike="noStrike">
                <a:solidFill>
                  <a:srgbClr val="000000"/>
                </a:solidFill>
                <a:latin typeface="Arial"/>
                <a:ea typeface="Arial"/>
                <a:cs typeface="Arial"/>
                <a:sym typeface="Arial"/>
              </a:rPr>
              <a:t>downstream recycling or treatment</a:t>
            </a:r>
            <a:r>
              <a:rPr b="0" i="0" lang="sv-S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This structure allows independent calibration of </a:t>
            </a:r>
            <a:r>
              <a:rPr b="1" i="0" lang="sv-SE" sz="1400" u="none" cap="none" strike="noStrike">
                <a:solidFill>
                  <a:srgbClr val="000000"/>
                </a:solidFill>
                <a:latin typeface="Arial"/>
                <a:ea typeface="Arial"/>
                <a:cs typeface="Arial"/>
                <a:sym typeface="Arial"/>
              </a:rPr>
              <a:t>collection rates, separation levels, and waste composition</a:t>
            </a:r>
            <a:r>
              <a:rPr b="0" i="0" lang="sv-S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285" name="Google Shape;285;g3dc4a7640b2_0_159"/>
          <p:cNvCxnSpPr/>
          <p:nvPr/>
        </p:nvCxnSpPr>
        <p:spPr>
          <a:xfrm>
            <a:off x="6196944" y="1784087"/>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86" name="Google Shape;286;g3dc4a7640b2_0_159"/>
          <p:cNvCxnSpPr/>
          <p:nvPr/>
        </p:nvCxnSpPr>
        <p:spPr>
          <a:xfrm>
            <a:off x="6196944" y="3033538"/>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287" name="Google Shape;287;g3dc4a7640b2_0_159"/>
          <p:cNvCxnSpPr/>
          <p:nvPr/>
        </p:nvCxnSpPr>
        <p:spPr>
          <a:xfrm>
            <a:off x="6196944" y="5493871"/>
            <a:ext cx="610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Tree>
  </p:cSld>
  <p:clrMapOvr>
    <a:masterClrMapping/>
  </p:clrMapOvr>
</p:sld>
</file>

<file path=ppt/theme/theme1.xml><?xml version="1.0" encoding="utf-8"?>
<a:theme xmlns:a="http://schemas.openxmlformats.org/drawingml/2006/main" xmlns:r="http://schemas.openxmlformats.org/officeDocument/2006/relationships"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2019-06-09T10:25:43Z</dcterms:created>
  <dc:creator>Eunice Ramos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