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openxmlformats-officedocument.drawingml.chartshapes+xml" PartName="/ppt/drawings/drawing3.xml"/>
  <Override ContentType="application/vnd.openxmlformats-officedocument.drawingml.chartshapes+xml" PartName="/ppt/drawings/drawing4.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Open Sans SemiBold"/>
      <p:regular r:id="rId32"/>
      <p:bold r:id="rId33"/>
      <p:italic r:id="rId34"/>
      <p:boldItalic r:id="rId35"/>
    </p:embeddedFont>
    <p:embeddedFont>
      <p:font typeface="Quattrocento Sans"/>
      <p:regular r:id="rId36"/>
      <p:bold r:id="rId37"/>
      <p:italic r:id="rId38"/>
      <p:boldItalic r:id="rId39"/>
    </p:embeddedFont>
    <p:embeddedFont>
      <p:font typeface="Open Sans ExtraBold"/>
      <p:bold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g1y8IBOXKZb6rQIh5xHweb7CZM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A08AA9-B9CB-4A09-B454-4A8B4E1194D1}">
  <a:tblStyle styleId="{73A08AA9-B9CB-4A09-B454-4A8B4E1194D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ExtraBold-bold.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OpenSansExtraBold-boldItalic.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SemiBold-bold.fntdata"/><Relationship Id="rId10" Type="http://schemas.openxmlformats.org/officeDocument/2006/relationships/slide" Target="slides/slide4.xml"/><Relationship Id="rId32" Type="http://schemas.openxmlformats.org/officeDocument/2006/relationships/font" Target="fonts/OpenSansSemiBold-regular.fntdata"/><Relationship Id="rId13" Type="http://schemas.openxmlformats.org/officeDocument/2006/relationships/slide" Target="slides/slide7.xml"/><Relationship Id="rId35" Type="http://schemas.openxmlformats.org/officeDocument/2006/relationships/font" Target="fonts/OpenSansSemiBold-boldItalic.fntdata"/><Relationship Id="rId12" Type="http://schemas.openxmlformats.org/officeDocument/2006/relationships/slide" Target="slides/slide6.xml"/><Relationship Id="rId34" Type="http://schemas.openxmlformats.org/officeDocument/2006/relationships/font" Target="fonts/OpenSansSemiBold-italic.fntdata"/><Relationship Id="rId15" Type="http://schemas.openxmlformats.org/officeDocument/2006/relationships/slide" Target="slides/slide9.xml"/><Relationship Id="rId37" Type="http://schemas.openxmlformats.org/officeDocument/2006/relationships/font" Target="fonts/QuattrocentoSans-bold.fntdata"/><Relationship Id="rId14" Type="http://schemas.openxmlformats.org/officeDocument/2006/relationships/slide" Target="slides/slide8.xml"/><Relationship Id="rId36" Type="http://schemas.openxmlformats.org/officeDocument/2006/relationships/font" Target="fonts/QuattrocentoSans-regular.fntdata"/><Relationship Id="rId17" Type="http://schemas.openxmlformats.org/officeDocument/2006/relationships/slide" Target="slides/slide11.xml"/><Relationship Id="rId39" Type="http://schemas.openxmlformats.org/officeDocument/2006/relationships/font" Target="fonts/QuattrocentoSans-boldItalic.fntdata"/><Relationship Id="rId16" Type="http://schemas.openxmlformats.org/officeDocument/2006/relationships/slide" Target="slides/slide10.xml"/><Relationship Id="rId38" Type="http://schemas.openxmlformats.org/officeDocument/2006/relationships/font" Target="fonts/QuattrocentoSans-italic.fntdata"/><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d.docs.live.net/791a7ca12165b999/Documents/_Shared/1%20Country%20Projects/14%20Ethiopia/6%20Workshops/Workshop%204%20(Aug%5eJ%202020)/Presentations/figures/emissions_reforestation.xlsx" TargetMode="Externa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https://d.docs.live.net/791a7ca12165b999/Documents/_Shared/1%20Country%20Projects/14%20Ethiopia/6%20Workshops/Workshop%204%20(Aug%5eJ%202020)/Presentations/figures/energy_use.xlsx" TargetMode="Externa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https://d.docs.live.net/791a7ca12165b999/Documents/_Shared/1%20Country%20Projects/14%20Ethiopia/6%20Workshops/Workshop%204%20(Aug%5eJ%202020)/Presentations/figures/water_use_comparison.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https://d.docs.live.net/791a7ca12165b999/Documents/_Shared/1%20Country%20Projects/14%20Ethiopia/6%20Workshops/Workshop%204%20(Aug%5eJ%202020)/Presentations/figures/emissions_baseline_current.xlsx" TargetMode="Externa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https://d.docs.live.net/791a7ca12165b999/Documents/_Shared/1%20Country%20Projects/14%20Ethiopia/6%20Workshops/Workshop%204%20(Aug%5eJ%202020)/Presentations/figures/land_use_comparison.xlsx" TargetMode="Externa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https://d.docs.live.net/791a7ca12165b999/Documents/_Shared/1%20Country%20Projects/14%20Ethiopia/6%20Workshops/Workshop%204%20(Aug%5eJ%202020)/Presentations/figures/yield_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809500533081"/>
          <c:y val="0.13853683927034224"/>
          <c:w val="0.6477214638229627"/>
          <c:h val="0.63725692019401436"/>
        </c:manualLayout>
      </c:layout>
      <c:barChart>
        <c:barDir val="col"/>
        <c:grouping val="stacked"/>
        <c:varyColors val="0"/>
        <c:ser>
          <c:idx val="0"/>
          <c:order val="0"/>
          <c:tx>
            <c:strRef>
              <c:f>[emissions_reforestation.xlsx]emissions!$I$31</c:f>
              <c:strCache>
                <c:ptCount val="1"/>
                <c:pt idx="0">
                  <c:v>Crop production</c:v>
                </c:pt>
              </c:strCache>
            </c:strRef>
          </c:tx>
          <c:spPr>
            <a:solidFill>
              <a:schemeClr val="accent1"/>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[emissions_reforestation.xlsx]emissions!$I$33:$I$35</c:f>
              <c:numCache>
                <c:formatCode>General</c:formatCode>
                <c:ptCount val="3"/>
                <c:pt idx="0">
                  <c:v>0.47249999999999998</c:v>
                </c:pt>
                <c:pt idx="1">
                  <c:v>0.79910000000000003</c:v>
                </c:pt>
                <c:pt idx="2">
                  <c:v>0.79869999999999997</c:v>
                </c:pt>
              </c:numCache>
            </c:numRef>
          </c:val>
          <c:extLst>
            <c:ext xmlns:c16="http://schemas.microsoft.com/office/drawing/2014/chart" uri="{C3380CC4-5D6E-409C-BE32-E72D297353CC}">
              <c16:uniqueId val="{00000000-0E61-49BE-84C0-A96A056DE7D2}"/>
            </c:ext>
          </c:extLst>
        </c:ser>
        <c:ser>
          <c:idx val="1"/>
          <c:order val="1"/>
          <c:tx>
            <c:strRef>
              <c:f>[emissions_reforestation.xlsx]emissions!$J$31</c:f>
              <c:strCache>
                <c:ptCount val="1"/>
                <c:pt idx="0">
                  <c:v>Commercial</c:v>
                </c:pt>
              </c:strCache>
            </c:strRef>
          </c:tx>
          <c:spPr>
            <a:solidFill>
              <a:schemeClr val="accent2"/>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[emissions_reforestation.xlsx]emissions!$J$33:$J$35</c:f>
              <c:numCache>
                <c:formatCode>General</c:formatCode>
                <c:ptCount val="3"/>
                <c:pt idx="0">
                  <c:v>0.19320000000000001</c:v>
                </c:pt>
                <c:pt idx="1">
                  <c:v>0.32779999999999998</c:v>
                </c:pt>
                <c:pt idx="2">
                  <c:v>0.32779999999999998</c:v>
                </c:pt>
              </c:numCache>
            </c:numRef>
          </c:val>
          <c:extLst>
            <c:ext xmlns:c16="http://schemas.microsoft.com/office/drawing/2014/chart" uri="{C3380CC4-5D6E-409C-BE32-E72D297353CC}">
              <c16:uniqueId val="{00000001-0E61-49BE-84C0-A96A056DE7D2}"/>
            </c:ext>
          </c:extLst>
        </c:ser>
        <c:ser>
          <c:idx val="2"/>
          <c:order val="2"/>
          <c:tx>
            <c:strRef>
              <c:f>[emissions_reforestation.xlsx]emissions!$K$31</c:f>
              <c:strCache>
                <c:ptCount val="1"/>
                <c:pt idx="0">
                  <c:v>Industry</c:v>
                </c:pt>
              </c:strCache>
            </c:strRef>
          </c:tx>
          <c:spPr>
            <a:solidFill>
              <a:schemeClr val="accent3"/>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[emissions_reforestation.xlsx]emissions!$K$33:$K$35</c:f>
              <c:numCache>
                <c:formatCode>General</c:formatCode>
                <c:ptCount val="3"/>
                <c:pt idx="0">
                  <c:v>2.2269999999999999</c:v>
                </c:pt>
                <c:pt idx="1">
                  <c:v>4.4164000000000003</c:v>
                </c:pt>
                <c:pt idx="2">
                  <c:v>4.4164000000000003</c:v>
                </c:pt>
              </c:numCache>
            </c:numRef>
          </c:val>
          <c:extLst>
            <c:ext xmlns:c16="http://schemas.microsoft.com/office/drawing/2014/chart" uri="{C3380CC4-5D6E-409C-BE32-E72D297353CC}">
              <c16:uniqueId val="{00000002-0E61-49BE-84C0-A96A056DE7D2}"/>
            </c:ext>
          </c:extLst>
        </c:ser>
        <c:ser>
          <c:idx val="3"/>
          <c:order val="3"/>
          <c:tx>
            <c:strRef>
              <c:f>[emissions_reforestation.xlsx]emissions!$L$31</c:f>
              <c:strCache>
                <c:ptCount val="1"/>
                <c:pt idx="0">
                  <c:v>Mining</c:v>
                </c:pt>
              </c:strCache>
            </c:strRef>
          </c:tx>
          <c:spPr>
            <a:solidFill>
              <a:schemeClr val="accent4"/>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[emissions_reforestation.xlsx]emissions!$L$33:$L$35</c:f>
              <c:numCache>
                <c:formatCode>General</c:formatCode>
                <c:ptCount val="3"/>
                <c:pt idx="0">
                  <c:v>1.1379999999999999</c:v>
                </c:pt>
                <c:pt idx="1">
                  <c:v>3.19</c:v>
                </c:pt>
                <c:pt idx="2">
                  <c:v>3.19</c:v>
                </c:pt>
              </c:numCache>
            </c:numRef>
          </c:val>
          <c:extLst>
            <c:ext xmlns:c16="http://schemas.microsoft.com/office/drawing/2014/chart" uri="{C3380CC4-5D6E-409C-BE32-E72D297353CC}">
              <c16:uniqueId val="{00000003-0E61-49BE-84C0-A96A056DE7D2}"/>
            </c:ext>
          </c:extLst>
        </c:ser>
        <c:ser>
          <c:idx val="4"/>
          <c:order val="4"/>
          <c:tx>
            <c:strRef>
              <c:f>[emissions_reforestation.xlsx]emissions!$M$31</c:f>
              <c:strCache>
                <c:ptCount val="1"/>
                <c:pt idx="0">
                  <c:v>Other</c:v>
                </c:pt>
              </c:strCache>
            </c:strRef>
          </c:tx>
          <c:spPr>
            <a:solidFill>
              <a:schemeClr val="accent5"/>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[emissions_reforestation.xlsx]emissions!$M$33:$M$35</c:f>
              <c:numCache>
                <c:formatCode>General</c:formatCode>
                <c:ptCount val="3"/>
                <c:pt idx="0">
                  <c:v>0.80959999999999999</c:v>
                </c:pt>
                <c:pt idx="1">
                  <c:v>1.0469999999999999</c:v>
                </c:pt>
                <c:pt idx="2">
                  <c:v>1.0469999999999999</c:v>
                </c:pt>
              </c:numCache>
            </c:numRef>
          </c:val>
          <c:extLst>
            <c:ext xmlns:c16="http://schemas.microsoft.com/office/drawing/2014/chart" uri="{C3380CC4-5D6E-409C-BE32-E72D297353CC}">
              <c16:uniqueId val="{00000004-0E61-49BE-84C0-A96A056DE7D2}"/>
            </c:ext>
          </c:extLst>
        </c:ser>
        <c:ser>
          <c:idx val="5"/>
          <c:order val="5"/>
          <c:tx>
            <c:strRef>
              <c:f>[emissions_reforestation.xlsx]emissions!$N$31</c:f>
              <c:strCache>
                <c:ptCount val="1"/>
                <c:pt idx="0">
                  <c:v>Residential</c:v>
                </c:pt>
              </c:strCache>
            </c:strRef>
          </c:tx>
          <c:spPr>
            <a:solidFill>
              <a:schemeClr val="accent6"/>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[emissions_reforestation.xlsx]emissions!$N$33:$N$35</c:f>
              <c:numCache>
                <c:formatCode>General</c:formatCode>
                <c:ptCount val="3"/>
                <c:pt idx="0">
                  <c:v>0.97239999999999993</c:v>
                </c:pt>
                <c:pt idx="1">
                  <c:v>1.1701999999999999</c:v>
                </c:pt>
                <c:pt idx="2">
                  <c:v>1.1701999999999999</c:v>
                </c:pt>
              </c:numCache>
            </c:numRef>
          </c:val>
          <c:extLst>
            <c:ext xmlns:c16="http://schemas.microsoft.com/office/drawing/2014/chart" uri="{C3380CC4-5D6E-409C-BE32-E72D297353CC}">
              <c16:uniqueId val="{00000005-0E61-49BE-84C0-A96A056DE7D2}"/>
            </c:ext>
          </c:extLst>
        </c:ser>
        <c:ser>
          <c:idx val="6"/>
          <c:order val="6"/>
          <c:tx>
            <c:strRef>
              <c:f>[emissions_reforestation.xlsx]emissions!$O$31</c:f>
              <c:strCache>
                <c:ptCount val="1"/>
                <c:pt idx="0">
                  <c:v>Transport</c:v>
                </c:pt>
              </c:strCache>
            </c:strRef>
          </c:tx>
          <c:spPr>
            <a:solidFill>
              <a:schemeClr val="accent1">
                <a:lumMod val="60000"/>
              </a:schemeClr>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[emissions_reforestation.xlsx]emissions!$O$33:$O$35</c:f>
              <c:numCache>
                <c:formatCode>General</c:formatCode>
                <c:ptCount val="3"/>
                <c:pt idx="0">
                  <c:v>6.1774000000000004</c:v>
                </c:pt>
                <c:pt idx="1">
                  <c:v>12.0321</c:v>
                </c:pt>
                <c:pt idx="2">
                  <c:v>12.0321</c:v>
                </c:pt>
              </c:numCache>
            </c:numRef>
          </c:val>
          <c:extLst>
            <c:ext xmlns:c16="http://schemas.microsoft.com/office/drawing/2014/chart" uri="{C3380CC4-5D6E-409C-BE32-E72D297353CC}">
              <c16:uniqueId val="{00000006-0E61-49BE-84C0-A96A056DE7D2}"/>
            </c:ext>
          </c:extLst>
        </c:ser>
        <c:ser>
          <c:idx val="7"/>
          <c:order val="7"/>
          <c:tx>
            <c:strRef>
              <c:f>[emissions_reforestation.xlsx]emissions!$P$31</c:f>
              <c:strCache>
                <c:ptCount val="1"/>
                <c:pt idx="0">
                  <c:v>Livestock</c:v>
                </c:pt>
              </c:strCache>
            </c:strRef>
          </c:tx>
          <c:spPr>
            <a:solidFill>
              <a:schemeClr val="accent2">
                <a:lumMod val="60000"/>
              </a:schemeClr>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[emissions_reforestation.xlsx]emissions!$P$33:$P$35</c:f>
              <c:numCache>
                <c:formatCode>General</c:formatCode>
                <c:ptCount val="3"/>
                <c:pt idx="0">
                  <c:v>69.834400000000002</c:v>
                </c:pt>
                <c:pt idx="1">
                  <c:v>110.1936</c:v>
                </c:pt>
                <c:pt idx="2">
                  <c:v>110.1936</c:v>
                </c:pt>
              </c:numCache>
            </c:numRef>
          </c:val>
          <c:extLst>
            <c:ext xmlns:c16="http://schemas.microsoft.com/office/drawing/2014/chart" uri="{C3380CC4-5D6E-409C-BE32-E72D297353CC}">
              <c16:uniqueId val="{00000007-0E61-49BE-84C0-A96A056DE7D2}"/>
            </c:ext>
          </c:extLst>
        </c:ser>
        <c:ser>
          <c:idx val="8"/>
          <c:order val="8"/>
          <c:tx>
            <c:strRef>
              <c:f>[emissions_reforestation.xlsx]emissions!$Q$31</c:f>
              <c:strCache>
                <c:ptCount val="1"/>
                <c:pt idx="0">
                  <c:v>LUCF</c:v>
                </c:pt>
              </c:strCache>
            </c:strRef>
          </c:tx>
          <c:spPr>
            <a:solidFill>
              <a:schemeClr val="accent3">
                <a:lumMod val="60000"/>
              </a:schemeClr>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[emissions_reforestation.xlsx]emissions!$Q$33:$Q$35</c:f>
              <c:numCache>
                <c:formatCode>0.0000</c:formatCode>
                <c:ptCount val="3"/>
                <c:pt idx="0">
                  <c:v>23</c:v>
                </c:pt>
                <c:pt idx="1">
                  <c:v>9.8236233333337477</c:v>
                </c:pt>
                <c:pt idx="2" formatCode="General">
                  <c:v>-50.753765333333376</c:v>
                </c:pt>
              </c:numCache>
            </c:numRef>
          </c:val>
          <c:extLst>
            <c:ext xmlns:c16="http://schemas.microsoft.com/office/drawing/2014/chart" uri="{C3380CC4-5D6E-409C-BE32-E72D297353CC}">
              <c16:uniqueId val="{00000008-0E61-49BE-84C0-A96A056DE7D2}"/>
            </c:ext>
          </c:extLst>
        </c:ser>
        <c:dLbls>
          <c:showLegendKey val="0"/>
          <c:showVal val="0"/>
          <c:showCatName val="0"/>
          <c:showSerName val="0"/>
          <c:showPercent val="0"/>
          <c:showBubbleSize val="0"/>
        </c:dLbls>
        <c:gapWidth val="50"/>
        <c:overlap val="100"/>
        <c:axId val="592306680"/>
        <c:axId val="592302520"/>
      </c:barChart>
      <c:catAx>
        <c:axId val="5923066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2520"/>
        <c:crosses val="autoZero"/>
        <c:auto val="1"/>
        <c:lblAlgn val="ctr"/>
        <c:lblOffset val="100"/>
        <c:noMultiLvlLbl val="0"/>
      </c:catAx>
      <c:valAx>
        <c:axId val="592302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t>Million </a:t>
                </a:r>
                <a:r>
                  <a:rPr lang="en-US" sz="1100" err="1"/>
                  <a:t>tonnes</a:t>
                </a:r>
                <a:r>
                  <a:rPr lang="en-US" sz="1100"/>
                  <a:t> of CO2-eq.</a:t>
                </a:r>
              </a:p>
            </c:rich>
          </c:tx>
          <c:layout>
            <c:manualLayout>
              <c:xMode val="edge"/>
              <c:yMode val="edge"/>
              <c:x val="0"/>
              <c:y val="0.101341618930458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6680"/>
        <c:crosses val="autoZero"/>
        <c:crossBetween val="between"/>
        <c:majorUnit val="50"/>
      </c:valAx>
      <c:spPr>
        <a:noFill/>
        <a:ln>
          <a:noFill/>
        </a:ln>
        <a:effectLst/>
      </c:spPr>
    </c:plotArea>
    <c:legend>
      <c:legendPos val="r"/>
      <c:layout>
        <c:manualLayout>
          <c:xMode val="edge"/>
          <c:yMode val="edge"/>
          <c:x val="0.77857183782356121"/>
          <c:y val="5.4340940828342017E-2"/>
          <c:w val="0.22032462575608053"/>
          <c:h val="0.93474206901553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7877296587927"/>
          <c:y val="6.4052057215712818E-2"/>
          <c:w val="0.70960170603674544"/>
          <c:h val="0.59124759077845979"/>
        </c:manualLayout>
      </c:layout>
      <c:barChart>
        <c:barDir val="col"/>
        <c:grouping val="stacked"/>
        <c:varyColors val="0"/>
        <c:ser>
          <c:idx val="0"/>
          <c:order val="0"/>
          <c:tx>
            <c:strRef>
              <c:f>[energy_use.xlsx]Sheet1!$C$8</c:f>
              <c:strCache>
                <c:ptCount val="1"/>
                <c:pt idx="0">
                  <c:v>Diesel</c:v>
                </c:pt>
              </c:strCache>
            </c:strRef>
          </c:tx>
          <c:spPr>
            <a:solidFill>
              <a:schemeClr val="accent4"/>
            </a:solidFill>
            <a:ln>
              <a:noFill/>
            </a:ln>
            <a:effectLst/>
          </c:spPr>
          <c:invertIfNegative val="0"/>
          <c:cat>
            <c:multiLvlStrRef>
              <c:f>[energy_use.xlsx]Sheet1!$A$9:$B$12</c:f>
              <c:multiLvlStrCache>
                <c:ptCount val="4"/>
                <c:lvl>
                  <c:pt idx="1">
                    <c:v>Current targets</c:v>
                  </c:pt>
                  <c:pt idx="2">
                    <c:v>Fixed food basket</c:v>
                  </c:pt>
                  <c:pt idx="3">
                    <c:v>Improved diet</c:v>
                  </c:pt>
                </c:lvl>
                <c:lvl>
                  <c:pt idx="0">
                    <c:v>2019</c:v>
                  </c:pt>
                  <c:pt idx="1">
                    <c:v>2030</c:v>
                  </c:pt>
                </c:lvl>
              </c:multiLvlStrCache>
            </c:multiLvlStrRef>
          </c:cat>
          <c:val>
            <c:numRef>
              <c:f>[energy_use.xlsx]Sheet1!$C$9:$C$12</c:f>
              <c:numCache>
                <c:formatCode>General</c:formatCode>
                <c:ptCount val="4"/>
                <c:pt idx="0">
                  <c:v>6.847100000000002</c:v>
                </c:pt>
                <c:pt idx="1">
                  <c:v>11.581000000000005</c:v>
                </c:pt>
                <c:pt idx="2">
                  <c:v>7.7182999999999993</c:v>
                </c:pt>
                <c:pt idx="3">
                  <c:v>10.008500000000003</c:v>
                </c:pt>
              </c:numCache>
            </c:numRef>
          </c:val>
          <c:extLst>
            <c:ext xmlns:c16="http://schemas.microsoft.com/office/drawing/2014/chart" uri="{C3380CC4-5D6E-409C-BE32-E72D297353CC}">
              <c16:uniqueId val="{00000000-16C5-491B-A2BF-D955640A7761}"/>
            </c:ext>
          </c:extLst>
        </c:ser>
        <c:ser>
          <c:idx val="1"/>
          <c:order val="1"/>
          <c:tx>
            <c:strRef>
              <c:f>[energy_use.xlsx]Sheet1!$D$8</c:f>
              <c:strCache>
                <c:ptCount val="1"/>
                <c:pt idx="0">
                  <c:v>Electricity</c:v>
                </c:pt>
              </c:strCache>
            </c:strRef>
          </c:tx>
          <c:spPr>
            <a:solidFill>
              <a:schemeClr val="bg1">
                <a:lumMod val="65000"/>
              </a:schemeClr>
            </a:solidFill>
            <a:ln>
              <a:noFill/>
            </a:ln>
            <a:effectLst/>
          </c:spPr>
          <c:invertIfNegative val="0"/>
          <c:cat>
            <c:multiLvlStrRef>
              <c:f>[energy_use.xlsx]Sheet1!$A$9:$B$12</c:f>
              <c:multiLvlStrCache>
                <c:ptCount val="4"/>
                <c:lvl>
                  <c:pt idx="1">
                    <c:v>Current targets</c:v>
                  </c:pt>
                  <c:pt idx="2">
                    <c:v>Fixed food basket</c:v>
                  </c:pt>
                  <c:pt idx="3">
                    <c:v>Improved diet</c:v>
                  </c:pt>
                </c:lvl>
                <c:lvl>
                  <c:pt idx="0">
                    <c:v>2019</c:v>
                  </c:pt>
                  <c:pt idx="1">
                    <c:v>2030</c:v>
                  </c:pt>
                </c:lvl>
              </c:multiLvlStrCache>
            </c:multiLvlStrRef>
          </c:cat>
          <c:val>
            <c:numRef>
              <c:f>[energy_use.xlsx]Sheet1!$D$9:$D$12</c:f>
              <c:numCache>
                <c:formatCode>General</c:formatCode>
                <c:ptCount val="4"/>
                <c:pt idx="0">
                  <c:v>0.22139999999999999</c:v>
                </c:pt>
                <c:pt idx="1">
                  <c:v>0.74360000000000004</c:v>
                </c:pt>
                <c:pt idx="2">
                  <c:v>0.59399999999999997</c:v>
                </c:pt>
                <c:pt idx="3">
                  <c:v>0.69000000000000006</c:v>
                </c:pt>
              </c:numCache>
            </c:numRef>
          </c:val>
          <c:extLst>
            <c:ext xmlns:c16="http://schemas.microsoft.com/office/drawing/2014/chart" uri="{C3380CC4-5D6E-409C-BE32-E72D297353CC}">
              <c16:uniqueId val="{00000001-16C5-491B-A2BF-D955640A7761}"/>
            </c:ext>
          </c:extLst>
        </c:ser>
        <c:dLbls>
          <c:showLegendKey val="0"/>
          <c:showVal val="0"/>
          <c:showCatName val="0"/>
          <c:showSerName val="0"/>
          <c:showPercent val="0"/>
          <c:showBubbleSize val="0"/>
        </c:dLbls>
        <c:gapWidth val="50"/>
        <c:overlap val="100"/>
        <c:axId val="498428792"/>
        <c:axId val="498429432"/>
      </c:barChart>
      <c:catAx>
        <c:axId val="49842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8429432"/>
        <c:crosses val="autoZero"/>
        <c:auto val="1"/>
        <c:lblAlgn val="ctr"/>
        <c:lblOffset val="100"/>
        <c:noMultiLvlLbl val="0"/>
      </c:catAx>
      <c:valAx>
        <c:axId val="498429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Petajoules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8428792"/>
        <c:crosses val="autoZero"/>
        <c:crossBetween val="between"/>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1607206506594"/>
          <c:y val="3.8630492970556901E-2"/>
          <c:w val="0.70618467085623926"/>
          <c:h val="0.68383570136762628"/>
        </c:manualLayout>
      </c:layout>
      <c:barChart>
        <c:barDir val="col"/>
        <c:grouping val="stacked"/>
        <c:varyColors val="0"/>
        <c:ser>
          <c:idx val="3"/>
          <c:order val="0"/>
          <c:tx>
            <c:strRef>
              <c:f>[water_use_comparison.xlsx]Sheet1!$G$1</c:f>
              <c:strCache>
                <c:ptCount val="1"/>
                <c:pt idx="0">
                  <c:v>Public supply</c:v>
                </c:pt>
              </c:strCache>
            </c:strRef>
          </c:tx>
          <c:spPr>
            <a:solidFill>
              <a:schemeClr val="accent4"/>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[water_use_comparison.xlsx]Sheet1!$G$3:$G$6</c:f>
              <c:numCache>
                <c:formatCode>General</c:formatCode>
                <c:ptCount val="4"/>
                <c:pt idx="0">
                  <c:v>1.5789999999999997</c:v>
                </c:pt>
                <c:pt idx="1">
                  <c:v>2.3875999999999999</c:v>
                </c:pt>
                <c:pt idx="2">
                  <c:v>2.3875999999999999</c:v>
                </c:pt>
                <c:pt idx="3">
                  <c:v>2.3875999999999999</c:v>
                </c:pt>
              </c:numCache>
            </c:numRef>
          </c:val>
          <c:extLst>
            <c:ext xmlns:c16="http://schemas.microsoft.com/office/drawing/2014/chart" uri="{C3380CC4-5D6E-409C-BE32-E72D297353CC}">
              <c16:uniqueId val="{00000000-EDD0-4B26-B68A-2C4D6C0D4803}"/>
            </c:ext>
          </c:extLst>
        </c:ser>
        <c:ser>
          <c:idx val="2"/>
          <c:order val="1"/>
          <c:tx>
            <c:strRef>
              <c:f>[water_use_comparison.xlsx]Sheet1!$F$1</c:f>
              <c:strCache>
                <c:ptCount val="1"/>
                <c:pt idx="0">
                  <c:v>Livestock</c:v>
                </c:pt>
              </c:strCache>
            </c:strRef>
          </c:tx>
          <c:spPr>
            <a:solidFill>
              <a:srgbClr val="7030A0"/>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[water_use_comparison.xlsx]Sheet1!$F$3:$F$6</c:f>
              <c:numCache>
                <c:formatCode>General</c:formatCode>
                <c:ptCount val="4"/>
                <c:pt idx="0">
                  <c:v>0.85309999999999997</c:v>
                </c:pt>
                <c:pt idx="1">
                  <c:v>1.3271999999999999</c:v>
                </c:pt>
                <c:pt idx="2">
                  <c:v>1.0873999999999999</c:v>
                </c:pt>
                <c:pt idx="3">
                  <c:v>1.7369999999999999</c:v>
                </c:pt>
              </c:numCache>
            </c:numRef>
          </c:val>
          <c:extLst>
            <c:ext xmlns:c16="http://schemas.microsoft.com/office/drawing/2014/chart" uri="{C3380CC4-5D6E-409C-BE32-E72D297353CC}">
              <c16:uniqueId val="{00000001-EDD0-4B26-B68A-2C4D6C0D4803}"/>
            </c:ext>
          </c:extLst>
        </c:ser>
        <c:ser>
          <c:idx val="1"/>
          <c:order val="2"/>
          <c:tx>
            <c:strRef>
              <c:f>[water_use_comparison.xlsx]Sheet1!$E$1</c:f>
              <c:strCache>
                <c:ptCount val="1"/>
                <c:pt idx="0">
                  <c:v>Industry</c:v>
                </c:pt>
              </c:strCache>
            </c:strRef>
          </c:tx>
          <c:spPr>
            <a:solidFill>
              <a:schemeClr val="bg1">
                <a:lumMod val="65000"/>
              </a:schemeClr>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[water_use_comparison.xlsx]Sheet1!$E$3:$E$6</c:f>
              <c:numCache>
                <c:formatCode>General</c:formatCode>
                <c:ptCount val="4"/>
                <c:pt idx="0">
                  <c:v>0.5</c:v>
                </c:pt>
                <c:pt idx="1">
                  <c:v>1.35</c:v>
                </c:pt>
                <c:pt idx="2">
                  <c:v>1.35</c:v>
                </c:pt>
                <c:pt idx="3">
                  <c:v>1.35</c:v>
                </c:pt>
              </c:numCache>
            </c:numRef>
          </c:val>
          <c:extLst>
            <c:ext xmlns:c16="http://schemas.microsoft.com/office/drawing/2014/chart" uri="{C3380CC4-5D6E-409C-BE32-E72D297353CC}">
              <c16:uniqueId val="{00000002-EDD0-4B26-B68A-2C4D6C0D4803}"/>
            </c:ext>
          </c:extLst>
        </c:ser>
        <c:ser>
          <c:idx val="0"/>
          <c:order val="3"/>
          <c:tx>
            <c:strRef>
              <c:f>[water_use_comparison.xlsx]Sheet1!$D$1</c:f>
              <c:strCache>
                <c:ptCount val="1"/>
                <c:pt idx="0">
                  <c:v>Irrigation</c:v>
                </c:pt>
              </c:strCache>
            </c:strRef>
          </c:tx>
          <c:spPr>
            <a:solidFill>
              <a:srgbClr val="A94D0F"/>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[water_use_comparison.xlsx]Sheet1!$D$3:$D$6</c:f>
              <c:numCache>
                <c:formatCode>General</c:formatCode>
                <c:ptCount val="4"/>
                <c:pt idx="0">
                  <c:v>11.938599999999999</c:v>
                </c:pt>
                <c:pt idx="1">
                  <c:v>41.661100000000005</c:v>
                </c:pt>
                <c:pt idx="2">
                  <c:v>33.254800000000003</c:v>
                </c:pt>
                <c:pt idx="3">
                  <c:v>38.139300000000006</c:v>
                </c:pt>
              </c:numCache>
            </c:numRef>
          </c:val>
          <c:extLst>
            <c:ext xmlns:c16="http://schemas.microsoft.com/office/drawing/2014/chart" uri="{C3380CC4-5D6E-409C-BE32-E72D297353CC}">
              <c16:uniqueId val="{00000003-EDD0-4B26-B68A-2C4D6C0D4803}"/>
            </c:ext>
          </c:extLst>
        </c:ser>
        <c:dLbls>
          <c:showLegendKey val="0"/>
          <c:showVal val="0"/>
          <c:showCatName val="0"/>
          <c:showSerName val="0"/>
          <c:showPercent val="0"/>
          <c:showBubbleSize val="0"/>
        </c:dLbls>
        <c:gapWidth val="50"/>
        <c:overlap val="100"/>
        <c:axId val="508771896"/>
        <c:axId val="508774136"/>
      </c:barChart>
      <c:catAx>
        <c:axId val="50877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774136"/>
        <c:crosses val="autoZero"/>
        <c:auto val="1"/>
        <c:lblAlgn val="ctr"/>
        <c:lblOffset val="100"/>
        <c:noMultiLvlLbl val="0"/>
      </c:catAx>
      <c:valAx>
        <c:axId val="50877413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Billion m3</a:t>
                </a:r>
              </a:p>
            </c:rich>
          </c:tx>
          <c:layout>
            <c:manualLayout>
              <c:xMode val="edge"/>
              <c:yMode val="edge"/>
              <c:x val="1.0831467908489373E-2"/>
              <c:y val="0.2442602496137124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771896"/>
        <c:crosses val="autoZero"/>
        <c:crossBetween val="between"/>
        <c:majorUnit val="20"/>
      </c:valAx>
      <c:spPr>
        <a:noFill/>
        <a:ln>
          <a:noFill/>
        </a:ln>
        <a:effectLst/>
      </c:spPr>
    </c:plotArea>
    <c:legend>
      <c:legendPos val="r"/>
      <c:layout>
        <c:manualLayout>
          <c:xMode val="edge"/>
          <c:yMode val="edge"/>
          <c:x val="0.81391980142625842"/>
          <c:y val="0.31888468044761642"/>
          <c:w val="0.18608019857374147"/>
          <c:h val="0.362230269186108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809500533081"/>
          <c:y val="4.2594757533037625E-2"/>
          <c:w val="0.6331163817073473"/>
          <c:h val="0.67349934268465461"/>
        </c:manualLayout>
      </c:layout>
      <c:barChart>
        <c:barDir val="col"/>
        <c:grouping val="stacked"/>
        <c:varyColors val="0"/>
        <c:ser>
          <c:idx val="0"/>
          <c:order val="0"/>
          <c:tx>
            <c:strRef>
              <c:f>[emissions_baseline_current.xlsx]emissions!$I$31</c:f>
              <c:strCache>
                <c:ptCount val="1"/>
                <c:pt idx="0">
                  <c:v>Crop production</c:v>
                </c:pt>
              </c:strCache>
            </c:strRef>
          </c:tx>
          <c:spPr>
            <a:solidFill>
              <a:schemeClr val="accent1"/>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[emissions_baseline_current.xlsx]emissions!$I$33:$I$36</c:f>
              <c:numCache>
                <c:formatCode>General</c:formatCode>
                <c:ptCount val="4"/>
                <c:pt idx="0">
                  <c:v>0.47249999999999998</c:v>
                </c:pt>
                <c:pt idx="1">
                  <c:v>0.79910000000000003</c:v>
                </c:pt>
                <c:pt idx="2">
                  <c:v>0.53259999999999996</c:v>
                </c:pt>
                <c:pt idx="3">
                  <c:v>0.69059999999999999</c:v>
                </c:pt>
              </c:numCache>
            </c:numRef>
          </c:val>
          <c:extLst>
            <c:ext xmlns:c16="http://schemas.microsoft.com/office/drawing/2014/chart" uri="{C3380CC4-5D6E-409C-BE32-E72D297353CC}">
              <c16:uniqueId val="{00000000-86CD-4748-9A8C-F9F035D5B611}"/>
            </c:ext>
          </c:extLst>
        </c:ser>
        <c:ser>
          <c:idx val="1"/>
          <c:order val="1"/>
          <c:tx>
            <c:strRef>
              <c:f>[emissions_baseline_current.xlsx]emissions!$J$31</c:f>
              <c:strCache>
                <c:ptCount val="1"/>
                <c:pt idx="0">
                  <c:v>Commercial</c:v>
                </c:pt>
              </c:strCache>
            </c:strRef>
          </c:tx>
          <c:spPr>
            <a:solidFill>
              <a:schemeClr val="accent2"/>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[emissions_baseline_current.xlsx]emissions!$J$33:$J$36</c:f>
              <c:numCache>
                <c:formatCode>General</c:formatCode>
                <c:ptCount val="4"/>
                <c:pt idx="0">
                  <c:v>0.19320000000000001</c:v>
                </c:pt>
                <c:pt idx="1">
                  <c:v>0.32779999999999998</c:v>
                </c:pt>
                <c:pt idx="2">
                  <c:v>0.32779999999999998</c:v>
                </c:pt>
                <c:pt idx="3">
                  <c:v>0.32779999999999998</c:v>
                </c:pt>
              </c:numCache>
            </c:numRef>
          </c:val>
          <c:extLst>
            <c:ext xmlns:c16="http://schemas.microsoft.com/office/drawing/2014/chart" uri="{C3380CC4-5D6E-409C-BE32-E72D297353CC}">
              <c16:uniqueId val="{00000001-86CD-4748-9A8C-F9F035D5B611}"/>
            </c:ext>
          </c:extLst>
        </c:ser>
        <c:ser>
          <c:idx val="2"/>
          <c:order val="2"/>
          <c:tx>
            <c:strRef>
              <c:f>[emissions_baseline_current.xlsx]emissions!$K$31</c:f>
              <c:strCache>
                <c:ptCount val="1"/>
                <c:pt idx="0">
                  <c:v>Industry</c:v>
                </c:pt>
              </c:strCache>
            </c:strRef>
          </c:tx>
          <c:spPr>
            <a:solidFill>
              <a:schemeClr val="accent3"/>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[emissions_baseline_current.xlsx]emissions!$K$33:$K$36</c:f>
              <c:numCache>
                <c:formatCode>General</c:formatCode>
                <c:ptCount val="4"/>
                <c:pt idx="0">
                  <c:v>2.2269999999999999</c:v>
                </c:pt>
                <c:pt idx="1">
                  <c:v>4.4164000000000003</c:v>
                </c:pt>
                <c:pt idx="2">
                  <c:v>4.4164000000000003</c:v>
                </c:pt>
                <c:pt idx="3">
                  <c:v>4.4164000000000003</c:v>
                </c:pt>
              </c:numCache>
            </c:numRef>
          </c:val>
          <c:extLst>
            <c:ext xmlns:c16="http://schemas.microsoft.com/office/drawing/2014/chart" uri="{C3380CC4-5D6E-409C-BE32-E72D297353CC}">
              <c16:uniqueId val="{00000002-86CD-4748-9A8C-F9F035D5B611}"/>
            </c:ext>
          </c:extLst>
        </c:ser>
        <c:ser>
          <c:idx val="3"/>
          <c:order val="3"/>
          <c:tx>
            <c:strRef>
              <c:f>[emissions_baseline_current.xlsx]emissions!$L$31</c:f>
              <c:strCache>
                <c:ptCount val="1"/>
                <c:pt idx="0">
                  <c:v>Mining</c:v>
                </c:pt>
              </c:strCache>
            </c:strRef>
          </c:tx>
          <c:spPr>
            <a:solidFill>
              <a:schemeClr val="accent4"/>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[emissions_baseline_current.xlsx]emissions!$L$33:$L$36</c:f>
              <c:numCache>
                <c:formatCode>General</c:formatCode>
                <c:ptCount val="4"/>
                <c:pt idx="0">
                  <c:v>1.1379999999999999</c:v>
                </c:pt>
                <c:pt idx="1">
                  <c:v>3.19</c:v>
                </c:pt>
                <c:pt idx="2">
                  <c:v>3.19</c:v>
                </c:pt>
                <c:pt idx="3">
                  <c:v>3.19</c:v>
                </c:pt>
              </c:numCache>
            </c:numRef>
          </c:val>
          <c:extLst>
            <c:ext xmlns:c16="http://schemas.microsoft.com/office/drawing/2014/chart" uri="{C3380CC4-5D6E-409C-BE32-E72D297353CC}">
              <c16:uniqueId val="{00000003-86CD-4748-9A8C-F9F035D5B611}"/>
            </c:ext>
          </c:extLst>
        </c:ser>
        <c:ser>
          <c:idx val="4"/>
          <c:order val="4"/>
          <c:tx>
            <c:strRef>
              <c:f>[emissions_baseline_current.xlsx]emissions!$M$31</c:f>
              <c:strCache>
                <c:ptCount val="1"/>
                <c:pt idx="0">
                  <c:v>Other</c:v>
                </c:pt>
              </c:strCache>
            </c:strRef>
          </c:tx>
          <c:spPr>
            <a:solidFill>
              <a:schemeClr val="accent5"/>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[emissions_baseline_current.xlsx]emissions!$M$33:$M$36</c:f>
              <c:numCache>
                <c:formatCode>General</c:formatCode>
                <c:ptCount val="4"/>
                <c:pt idx="0">
                  <c:v>0.80959999999999999</c:v>
                </c:pt>
                <c:pt idx="1">
                  <c:v>1.0469999999999999</c:v>
                </c:pt>
                <c:pt idx="2">
                  <c:v>1.0469999999999999</c:v>
                </c:pt>
                <c:pt idx="3">
                  <c:v>1.0469999999999999</c:v>
                </c:pt>
              </c:numCache>
            </c:numRef>
          </c:val>
          <c:extLst>
            <c:ext xmlns:c16="http://schemas.microsoft.com/office/drawing/2014/chart" uri="{C3380CC4-5D6E-409C-BE32-E72D297353CC}">
              <c16:uniqueId val="{00000004-86CD-4748-9A8C-F9F035D5B611}"/>
            </c:ext>
          </c:extLst>
        </c:ser>
        <c:ser>
          <c:idx val="5"/>
          <c:order val="5"/>
          <c:tx>
            <c:strRef>
              <c:f>[emissions_baseline_current.xlsx]emissions!$N$31</c:f>
              <c:strCache>
                <c:ptCount val="1"/>
                <c:pt idx="0">
                  <c:v>Residential</c:v>
                </c:pt>
              </c:strCache>
            </c:strRef>
          </c:tx>
          <c:spPr>
            <a:solidFill>
              <a:schemeClr val="accent6"/>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[emissions_baseline_current.xlsx]emissions!$N$33:$N$36</c:f>
              <c:numCache>
                <c:formatCode>General</c:formatCode>
                <c:ptCount val="4"/>
                <c:pt idx="0">
                  <c:v>0.97239999999999993</c:v>
                </c:pt>
                <c:pt idx="1">
                  <c:v>1.1701999999999999</c:v>
                </c:pt>
                <c:pt idx="2">
                  <c:v>1.1701999999999999</c:v>
                </c:pt>
                <c:pt idx="3">
                  <c:v>1.1701999999999999</c:v>
                </c:pt>
              </c:numCache>
            </c:numRef>
          </c:val>
          <c:extLst>
            <c:ext xmlns:c16="http://schemas.microsoft.com/office/drawing/2014/chart" uri="{C3380CC4-5D6E-409C-BE32-E72D297353CC}">
              <c16:uniqueId val="{00000005-86CD-4748-9A8C-F9F035D5B611}"/>
            </c:ext>
          </c:extLst>
        </c:ser>
        <c:ser>
          <c:idx val="6"/>
          <c:order val="6"/>
          <c:tx>
            <c:strRef>
              <c:f>[emissions_baseline_current.xlsx]emissions!$O$31</c:f>
              <c:strCache>
                <c:ptCount val="1"/>
                <c:pt idx="0">
                  <c:v>Transport</c:v>
                </c:pt>
              </c:strCache>
            </c:strRef>
          </c:tx>
          <c:spPr>
            <a:solidFill>
              <a:schemeClr val="accent1">
                <a:lumMod val="60000"/>
              </a:schemeClr>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[emissions_baseline_current.xlsx]emissions!$O$33:$O$36</c:f>
              <c:numCache>
                <c:formatCode>General</c:formatCode>
                <c:ptCount val="4"/>
                <c:pt idx="0">
                  <c:v>6.1774000000000004</c:v>
                </c:pt>
                <c:pt idx="1">
                  <c:v>12.0321</c:v>
                </c:pt>
                <c:pt idx="2">
                  <c:v>12.0321</c:v>
                </c:pt>
                <c:pt idx="3">
                  <c:v>12.0321</c:v>
                </c:pt>
              </c:numCache>
            </c:numRef>
          </c:val>
          <c:extLst>
            <c:ext xmlns:c16="http://schemas.microsoft.com/office/drawing/2014/chart" uri="{C3380CC4-5D6E-409C-BE32-E72D297353CC}">
              <c16:uniqueId val="{00000006-86CD-4748-9A8C-F9F035D5B611}"/>
            </c:ext>
          </c:extLst>
        </c:ser>
        <c:ser>
          <c:idx val="7"/>
          <c:order val="7"/>
          <c:tx>
            <c:strRef>
              <c:f>[emissions_baseline_current.xlsx]emissions!$P$31</c:f>
              <c:strCache>
                <c:ptCount val="1"/>
                <c:pt idx="0">
                  <c:v>Livestock</c:v>
                </c:pt>
              </c:strCache>
            </c:strRef>
          </c:tx>
          <c:spPr>
            <a:solidFill>
              <a:schemeClr val="accent2">
                <a:lumMod val="60000"/>
              </a:schemeClr>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[emissions_baseline_current.xlsx]emissions!$P$33:$P$36</c:f>
              <c:numCache>
                <c:formatCode>General</c:formatCode>
                <c:ptCount val="4"/>
                <c:pt idx="0">
                  <c:v>69.834400000000002</c:v>
                </c:pt>
                <c:pt idx="1">
                  <c:v>110.1936</c:v>
                </c:pt>
                <c:pt idx="2">
                  <c:v>88.933000000000007</c:v>
                </c:pt>
                <c:pt idx="3">
                  <c:v>142.08009999999999</c:v>
                </c:pt>
              </c:numCache>
            </c:numRef>
          </c:val>
          <c:extLst>
            <c:ext xmlns:c16="http://schemas.microsoft.com/office/drawing/2014/chart" uri="{C3380CC4-5D6E-409C-BE32-E72D297353CC}">
              <c16:uniqueId val="{00000007-86CD-4748-9A8C-F9F035D5B611}"/>
            </c:ext>
          </c:extLst>
        </c:ser>
        <c:dLbls>
          <c:showLegendKey val="0"/>
          <c:showVal val="0"/>
          <c:showCatName val="0"/>
          <c:showSerName val="0"/>
          <c:showPercent val="0"/>
          <c:showBubbleSize val="0"/>
        </c:dLbls>
        <c:gapWidth val="50"/>
        <c:overlap val="100"/>
        <c:axId val="592306680"/>
        <c:axId val="592302520"/>
      </c:barChart>
      <c:catAx>
        <c:axId val="59230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2520"/>
        <c:crosses val="autoZero"/>
        <c:auto val="1"/>
        <c:lblAlgn val="ctr"/>
        <c:lblOffset val="100"/>
        <c:noMultiLvlLbl val="0"/>
      </c:catAx>
      <c:valAx>
        <c:axId val="592302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Million tonnes of CO2-eq.</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6680"/>
        <c:crosses val="autoZero"/>
        <c:crossBetween val="between"/>
        <c:majorUnit val="50"/>
      </c:valAx>
      <c:spPr>
        <a:noFill/>
        <a:ln>
          <a:noFill/>
        </a:ln>
        <a:effectLst/>
      </c:spPr>
    </c:plotArea>
    <c:legend>
      <c:legendPos val="r"/>
      <c:layout>
        <c:manualLayout>
          <c:xMode val="edge"/>
          <c:yMode val="edge"/>
          <c:x val="0.7672973317606554"/>
          <c:y val="0.22305814393288176"/>
          <c:w val="0.23270266823934457"/>
          <c:h val="0.561161732512693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5665844437025"/>
          <c:y val="3.5277394123202951E-2"/>
          <c:w val="0.68991924914994385"/>
          <c:h val="0.77903276330964955"/>
        </c:manualLayout>
      </c:layout>
      <c:barChart>
        <c:barDir val="col"/>
        <c:grouping val="stacked"/>
        <c:varyColors val="0"/>
        <c:ser>
          <c:idx val="0"/>
          <c:order val="0"/>
          <c:tx>
            <c:strRef>
              <c:f>[land_use_comparison.xlsx]Sheet1!$Q$13</c:f>
              <c:strCache>
                <c:ptCount val="1"/>
                <c:pt idx="0">
                  <c:v>High</c:v>
                </c:pt>
              </c:strCache>
            </c:strRef>
          </c:tx>
          <c:spPr>
            <a:solidFill>
              <a:srgbClr val="C00000"/>
            </a:solidFill>
            <a:ln>
              <a:noFill/>
            </a:ln>
            <a:effectLst/>
          </c:spPr>
          <c:invertIfNegative val="0"/>
          <c:cat>
            <c:multiLvlStrRef>
              <c:f>[land_use_comparison.xlsx]Sheet1!$O$14:$P$17</c:f>
              <c:multiLvlStrCache>
                <c:ptCount val="4"/>
                <c:lvl>
                  <c:pt idx="1">
                    <c:v>Current targets</c:v>
                  </c:pt>
                  <c:pt idx="2">
                    <c:v>Fixed food basket</c:v>
                  </c:pt>
                  <c:pt idx="3">
                    <c:v>Improved diet</c:v>
                  </c:pt>
                </c:lvl>
                <c:lvl>
                  <c:pt idx="0">
                    <c:v>2019</c:v>
                  </c:pt>
                  <c:pt idx="1">
                    <c:v>2030</c:v>
                  </c:pt>
                </c:lvl>
              </c:multiLvlStrCache>
            </c:multiLvlStrRef>
          </c:cat>
          <c:val>
            <c:numRef>
              <c:f>[land_use_comparison.xlsx]Sheet1!$Q$14:$Q$17</c:f>
              <c:numCache>
                <c:formatCode>General</c:formatCode>
                <c:ptCount val="4"/>
                <c:pt idx="0">
                  <c:v>37.8307</c:v>
                </c:pt>
                <c:pt idx="1">
                  <c:v>59.740500000000011</c:v>
                </c:pt>
                <c:pt idx="2">
                  <c:v>45.294800000000009</c:v>
                </c:pt>
                <c:pt idx="3">
                  <c:v>57.146899999999995</c:v>
                </c:pt>
              </c:numCache>
            </c:numRef>
          </c:val>
          <c:extLst>
            <c:ext xmlns:c16="http://schemas.microsoft.com/office/drawing/2014/chart" uri="{C3380CC4-5D6E-409C-BE32-E72D297353CC}">
              <c16:uniqueId val="{00000000-2F0B-49D1-B0F3-24947F148A12}"/>
            </c:ext>
          </c:extLst>
        </c:ser>
        <c:ser>
          <c:idx val="1"/>
          <c:order val="1"/>
          <c:tx>
            <c:strRef>
              <c:f>[land_use_comparison.xlsx]Sheet1!$R$13</c:f>
              <c:strCache>
                <c:ptCount val="1"/>
                <c:pt idx="0">
                  <c:v>Intermediate</c:v>
                </c:pt>
              </c:strCache>
            </c:strRef>
          </c:tx>
          <c:spPr>
            <a:solidFill>
              <a:srgbClr val="FFC000"/>
            </a:solidFill>
            <a:ln>
              <a:noFill/>
            </a:ln>
            <a:effectLst/>
          </c:spPr>
          <c:invertIfNegative val="0"/>
          <c:cat>
            <c:multiLvlStrRef>
              <c:f>[land_use_comparison.xlsx]Sheet1!$O$14:$P$17</c:f>
              <c:multiLvlStrCache>
                <c:ptCount val="4"/>
                <c:lvl>
                  <c:pt idx="1">
                    <c:v>Current targets</c:v>
                  </c:pt>
                  <c:pt idx="2">
                    <c:v>Fixed food basket</c:v>
                  </c:pt>
                  <c:pt idx="3">
                    <c:v>Improved diet</c:v>
                  </c:pt>
                </c:lvl>
                <c:lvl>
                  <c:pt idx="0">
                    <c:v>2019</c:v>
                  </c:pt>
                  <c:pt idx="1">
                    <c:v>2030</c:v>
                  </c:pt>
                </c:lvl>
              </c:multiLvlStrCache>
            </c:multiLvlStrRef>
          </c:cat>
          <c:val>
            <c:numRef>
              <c:f>[land_use_comparison.xlsx]Sheet1!$R$14:$R$17</c:f>
              <c:numCache>
                <c:formatCode>General</c:formatCode>
                <c:ptCount val="4"/>
                <c:pt idx="0">
                  <c:v>33.2074</c:v>
                </c:pt>
                <c:pt idx="1">
                  <c:v>62.535400000000003</c:v>
                </c:pt>
                <c:pt idx="2">
                  <c:v>33.451900000000002</c:v>
                </c:pt>
                <c:pt idx="3">
                  <c:v>45.763999999999996</c:v>
                </c:pt>
              </c:numCache>
            </c:numRef>
          </c:val>
          <c:extLst>
            <c:ext xmlns:c16="http://schemas.microsoft.com/office/drawing/2014/chart" uri="{C3380CC4-5D6E-409C-BE32-E72D297353CC}">
              <c16:uniqueId val="{00000001-2F0B-49D1-B0F3-24947F148A12}"/>
            </c:ext>
          </c:extLst>
        </c:ser>
        <c:ser>
          <c:idx val="2"/>
          <c:order val="2"/>
          <c:tx>
            <c:strRef>
              <c:f>[land_use_comparison.xlsx]Sheet1!$S$13</c:f>
              <c:strCache>
                <c:ptCount val="1"/>
                <c:pt idx="0">
                  <c:v>Low</c:v>
                </c:pt>
              </c:strCache>
            </c:strRef>
          </c:tx>
          <c:spPr>
            <a:solidFill>
              <a:srgbClr val="00B050"/>
            </a:solidFill>
            <a:ln>
              <a:noFill/>
            </a:ln>
            <a:effectLst/>
          </c:spPr>
          <c:invertIfNegative val="0"/>
          <c:cat>
            <c:multiLvlStrRef>
              <c:f>[land_use_comparison.xlsx]Sheet1!$O$14:$P$17</c:f>
              <c:multiLvlStrCache>
                <c:ptCount val="4"/>
                <c:lvl>
                  <c:pt idx="1">
                    <c:v>Current targets</c:v>
                  </c:pt>
                  <c:pt idx="2">
                    <c:v>Fixed food basket</c:v>
                  </c:pt>
                  <c:pt idx="3">
                    <c:v>Improved diet</c:v>
                  </c:pt>
                </c:lvl>
                <c:lvl>
                  <c:pt idx="0">
                    <c:v>2019</c:v>
                  </c:pt>
                  <c:pt idx="1">
                    <c:v>2030</c:v>
                  </c:pt>
                </c:lvl>
              </c:multiLvlStrCache>
            </c:multiLvlStrRef>
          </c:cat>
          <c:val>
            <c:numRef>
              <c:f>[land_use_comparison.xlsx]Sheet1!$S$14:$S$17</c:f>
              <c:numCache>
                <c:formatCode>General</c:formatCode>
                <c:ptCount val="4"/>
                <c:pt idx="0">
                  <c:v>81.646699999999981</c:v>
                </c:pt>
                <c:pt idx="1">
                  <c:v>68.990299999999991</c:v>
                </c:pt>
                <c:pt idx="2">
                  <c:v>50.658099999999997</c:v>
                </c:pt>
                <c:pt idx="3">
                  <c:v>59.489899999999999</c:v>
                </c:pt>
              </c:numCache>
            </c:numRef>
          </c:val>
          <c:extLst>
            <c:ext xmlns:c16="http://schemas.microsoft.com/office/drawing/2014/chart" uri="{C3380CC4-5D6E-409C-BE32-E72D297353CC}">
              <c16:uniqueId val="{00000002-2F0B-49D1-B0F3-24947F148A12}"/>
            </c:ext>
          </c:extLst>
        </c:ser>
        <c:dLbls>
          <c:showLegendKey val="0"/>
          <c:showVal val="0"/>
          <c:showCatName val="0"/>
          <c:showSerName val="0"/>
          <c:showPercent val="0"/>
          <c:showBubbleSize val="0"/>
        </c:dLbls>
        <c:gapWidth val="50"/>
        <c:overlap val="100"/>
        <c:axId val="628081336"/>
        <c:axId val="628082616"/>
      </c:barChart>
      <c:catAx>
        <c:axId val="62808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8082616"/>
        <c:crosses val="autoZero"/>
        <c:auto val="1"/>
        <c:lblAlgn val="ctr"/>
        <c:lblOffset val="100"/>
        <c:noMultiLvlLbl val="0"/>
      </c:catAx>
      <c:valAx>
        <c:axId val="628082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1000 sq.km.</a:t>
                </a:r>
              </a:p>
            </c:rich>
          </c:tx>
          <c:layout>
            <c:manualLayout>
              <c:xMode val="edge"/>
              <c:yMode val="edge"/>
              <c:x val="1.7498949772181346E-2"/>
              <c:y val="0.317236453038306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8081336"/>
        <c:crosses val="autoZero"/>
        <c:crossBetween val="between"/>
      </c:valAx>
      <c:spPr>
        <a:noFill/>
        <a:ln>
          <a:noFill/>
        </a:ln>
        <a:effectLst/>
      </c:spPr>
    </c:plotArea>
    <c:legend>
      <c:legendPos val="r"/>
      <c:layout>
        <c:manualLayout>
          <c:xMode val="edge"/>
          <c:yMode val="edge"/>
          <c:x val="0.80670422353156612"/>
          <c:y val="0.27171004081052008"/>
          <c:w val="0.19329577646843393"/>
          <c:h val="0.315432422580042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Sheet1!$A$11</c:f>
              <c:strCache>
                <c:ptCount val="1"/>
                <c:pt idx="0">
                  <c:v>Baseline</c:v>
                </c:pt>
              </c:strCache>
            </c:strRef>
          </c:tx>
          <c:spPr>
            <a:solidFill>
              <a:schemeClr val="bg2">
                <a:lumMod val="75000"/>
              </a:schemeClr>
            </a:solidFill>
            <a:ln>
              <a:noFill/>
            </a:ln>
            <a:effectLst/>
          </c:spPr>
          <c:invertIfNegative val="0"/>
          <c:cat>
            <c:strRef>
              <c:f>Sheet1!$C$9:$L$9</c:f>
              <c:strCache>
                <c:ptCount val="10"/>
                <c:pt idx="0">
                  <c:v>Barley</c:v>
                </c:pt>
                <c:pt idx="1">
                  <c:v>Cereals</c:v>
                </c:pt>
                <c:pt idx="2">
                  <c:v>Coffee</c:v>
                </c:pt>
                <c:pt idx="3">
                  <c:v>Maize</c:v>
                </c:pt>
                <c:pt idx="4">
                  <c:v>Oilseeds</c:v>
                </c:pt>
                <c:pt idx="5">
                  <c:v>Other crops</c:v>
                </c:pt>
                <c:pt idx="6">
                  <c:v>Pulses</c:v>
                </c:pt>
                <c:pt idx="7">
                  <c:v>Sorghum</c:v>
                </c:pt>
                <c:pt idx="8">
                  <c:v>Teff</c:v>
                </c:pt>
                <c:pt idx="9">
                  <c:v>Wheat</c:v>
                </c:pt>
              </c:strCache>
            </c:strRef>
          </c:cat>
          <c:val>
            <c:numRef>
              <c:f>Sheet1!$C$11:$L$11</c:f>
              <c:numCache>
                <c:formatCode>0%</c:formatCode>
                <c:ptCount val="10"/>
                <c:pt idx="0">
                  <c:v>0.80875307673263819</c:v>
                </c:pt>
                <c:pt idx="1">
                  <c:v>0.48763312646558382</c:v>
                </c:pt>
                <c:pt idx="2">
                  <c:v>0.60608904499931804</c:v>
                </c:pt>
                <c:pt idx="3">
                  <c:v>0.43714713479491168</c:v>
                </c:pt>
                <c:pt idx="4">
                  <c:v>0.8490492100708763</c:v>
                </c:pt>
                <c:pt idx="5">
                  <c:v>0.66964775047230429</c:v>
                </c:pt>
                <c:pt idx="6">
                  <c:v>0.61803796195181149</c:v>
                </c:pt>
                <c:pt idx="7">
                  <c:v>0.75281578201924126</c:v>
                </c:pt>
                <c:pt idx="8">
                  <c:v>0.14853586677240602</c:v>
                </c:pt>
                <c:pt idx="9">
                  <c:v>0.73790413736382243</c:v>
                </c:pt>
              </c:numCache>
            </c:numRef>
          </c:val>
          <c:extLst>
            <c:ext xmlns:c16="http://schemas.microsoft.com/office/drawing/2014/chart" uri="{C3380CC4-5D6E-409C-BE32-E72D297353CC}">
              <c16:uniqueId val="{00000000-E932-4EB4-9485-F9A4F48E156D}"/>
            </c:ext>
          </c:extLst>
        </c:ser>
        <c:ser>
          <c:idx val="1"/>
          <c:order val="1"/>
          <c:tx>
            <c:strRef>
              <c:f>Sheet1!$A$12</c:f>
              <c:strCache>
                <c:ptCount val="1"/>
                <c:pt idx="0">
                  <c:v>Fixed Food Basket</c:v>
                </c:pt>
              </c:strCache>
            </c:strRef>
          </c:tx>
          <c:spPr>
            <a:solidFill>
              <a:schemeClr val="accent2"/>
            </a:solidFill>
            <a:ln>
              <a:noFill/>
            </a:ln>
            <a:effectLst/>
          </c:spPr>
          <c:invertIfNegative val="0"/>
          <c:cat>
            <c:strRef>
              <c:f>Sheet1!$C$9:$L$9</c:f>
              <c:strCache>
                <c:ptCount val="10"/>
                <c:pt idx="0">
                  <c:v>Barley</c:v>
                </c:pt>
                <c:pt idx="1">
                  <c:v>Cereals</c:v>
                </c:pt>
                <c:pt idx="2">
                  <c:v>Coffee</c:v>
                </c:pt>
                <c:pt idx="3">
                  <c:v>Maize</c:v>
                </c:pt>
                <c:pt idx="4">
                  <c:v>Oilseeds</c:v>
                </c:pt>
                <c:pt idx="5">
                  <c:v>Other crops</c:v>
                </c:pt>
                <c:pt idx="6">
                  <c:v>Pulses</c:v>
                </c:pt>
                <c:pt idx="7">
                  <c:v>Sorghum</c:v>
                </c:pt>
                <c:pt idx="8">
                  <c:v>Teff</c:v>
                </c:pt>
                <c:pt idx="9">
                  <c:v>Wheat</c:v>
                </c:pt>
              </c:strCache>
            </c:strRef>
          </c:cat>
          <c:val>
            <c:numRef>
              <c:f>Sheet1!$C$12:$L$12</c:f>
              <c:numCache>
                <c:formatCode>0%</c:formatCode>
                <c:ptCount val="10"/>
                <c:pt idx="0">
                  <c:v>0.88654802824709533</c:v>
                </c:pt>
                <c:pt idx="1">
                  <c:v>0.5219091438229384</c:v>
                </c:pt>
                <c:pt idx="2">
                  <c:v>0.63594284703053683</c:v>
                </c:pt>
                <c:pt idx="3">
                  <c:v>0.37139904793705286</c:v>
                </c:pt>
                <c:pt idx="4">
                  <c:v>0.65256316748704202</c:v>
                </c:pt>
                <c:pt idx="5">
                  <c:v>0.68544856600743875</c:v>
                </c:pt>
                <c:pt idx="6">
                  <c:v>0.56092953851246108</c:v>
                </c:pt>
                <c:pt idx="7">
                  <c:v>0.72920334173389134</c:v>
                </c:pt>
                <c:pt idx="8">
                  <c:v>0.14777692200720743</c:v>
                </c:pt>
                <c:pt idx="9">
                  <c:v>0.65096418649010512</c:v>
                </c:pt>
              </c:numCache>
            </c:numRef>
          </c:val>
          <c:extLst>
            <c:ext xmlns:c16="http://schemas.microsoft.com/office/drawing/2014/chart" uri="{C3380CC4-5D6E-409C-BE32-E72D297353CC}">
              <c16:uniqueId val="{00000001-E932-4EB4-9485-F9A4F48E156D}"/>
            </c:ext>
          </c:extLst>
        </c:ser>
        <c:ser>
          <c:idx val="2"/>
          <c:order val="2"/>
          <c:tx>
            <c:strRef>
              <c:f>Sheet1!$A$13</c:f>
              <c:strCache>
                <c:ptCount val="1"/>
                <c:pt idx="0">
                  <c:v>Improved Diet</c:v>
                </c:pt>
              </c:strCache>
            </c:strRef>
          </c:tx>
          <c:spPr>
            <a:solidFill>
              <a:srgbClr val="7030A0"/>
            </a:solidFill>
            <a:ln>
              <a:noFill/>
            </a:ln>
            <a:effectLst/>
          </c:spPr>
          <c:invertIfNegative val="0"/>
          <c:cat>
            <c:strRef>
              <c:f>Sheet1!$C$9:$L$9</c:f>
              <c:strCache>
                <c:ptCount val="10"/>
                <c:pt idx="0">
                  <c:v>Barley</c:v>
                </c:pt>
                <c:pt idx="1">
                  <c:v>Cereals</c:v>
                </c:pt>
                <c:pt idx="2">
                  <c:v>Coffee</c:v>
                </c:pt>
                <c:pt idx="3">
                  <c:v>Maize</c:v>
                </c:pt>
                <c:pt idx="4">
                  <c:v>Oilseeds</c:v>
                </c:pt>
                <c:pt idx="5">
                  <c:v>Other crops</c:v>
                </c:pt>
                <c:pt idx="6">
                  <c:v>Pulses</c:v>
                </c:pt>
                <c:pt idx="7">
                  <c:v>Sorghum</c:v>
                </c:pt>
                <c:pt idx="8">
                  <c:v>Teff</c:v>
                </c:pt>
                <c:pt idx="9">
                  <c:v>Wheat</c:v>
                </c:pt>
              </c:strCache>
            </c:strRef>
          </c:cat>
          <c:val>
            <c:numRef>
              <c:f>Sheet1!$C$13:$L$13</c:f>
              <c:numCache>
                <c:formatCode>0%</c:formatCode>
                <c:ptCount val="10"/>
                <c:pt idx="0">
                  <c:v>0.95641677859920249</c:v>
                </c:pt>
                <c:pt idx="1">
                  <c:v>0.46058557628853392</c:v>
                </c:pt>
                <c:pt idx="2">
                  <c:v>0.65627589354580695</c:v>
                </c:pt>
                <c:pt idx="3">
                  <c:v>0.43573171029557484</c:v>
                </c:pt>
                <c:pt idx="4">
                  <c:v>0.73581610929117425</c:v>
                </c:pt>
                <c:pt idx="5">
                  <c:v>0.68361410696602321</c:v>
                </c:pt>
                <c:pt idx="6">
                  <c:v>0.6422876269272948</c:v>
                </c:pt>
                <c:pt idx="7">
                  <c:v>0.75320089853674554</c:v>
                </c:pt>
                <c:pt idx="8">
                  <c:v>0.15354518207089093</c:v>
                </c:pt>
                <c:pt idx="9">
                  <c:v>0.7299195173271168</c:v>
                </c:pt>
              </c:numCache>
            </c:numRef>
          </c:val>
          <c:extLst>
            <c:ext xmlns:c16="http://schemas.microsoft.com/office/drawing/2014/chart" uri="{C3380CC4-5D6E-409C-BE32-E72D297353CC}">
              <c16:uniqueId val="{00000002-E932-4EB4-9485-F9A4F48E156D}"/>
            </c:ext>
          </c:extLst>
        </c:ser>
        <c:dLbls>
          <c:showLegendKey val="0"/>
          <c:showVal val="0"/>
          <c:showCatName val="0"/>
          <c:showSerName val="0"/>
          <c:showPercent val="0"/>
          <c:showBubbleSize val="0"/>
        </c:dLbls>
        <c:gapWidth val="100"/>
        <c:axId val="622181320"/>
        <c:axId val="622179720"/>
      </c:barChart>
      <c:catAx>
        <c:axId val="62218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2179720"/>
        <c:crosses val="autoZero"/>
        <c:auto val="1"/>
        <c:lblAlgn val="ctr"/>
        <c:lblOffset val="100"/>
        <c:noMultiLvlLbl val="0"/>
      </c:catAx>
      <c:valAx>
        <c:axId val="62217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2181320"/>
        <c:crosses val="autoZero"/>
        <c:crossBetween val="between"/>
      </c:valAx>
      <c:spPr>
        <a:noFill/>
        <a:ln>
          <a:noFill/>
        </a:ln>
        <a:effectLst/>
      </c:spPr>
    </c:plotArea>
    <c:legend>
      <c:legendPos val="b"/>
      <c:layout>
        <c:manualLayout>
          <c:xMode val="edge"/>
          <c:yMode val="edge"/>
          <c:x val="8.2203786935755682E-2"/>
          <c:y val="0.88487500931370999"/>
          <c:w val="0.83559224323067771"/>
          <c:h val="9.38604302529394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0.34428</cdr:x>
      <cdr:y>0.16143</cdr:y>
    </cdr:from>
    <cdr:to>
      <cdr:x>0.34428</cdr:x>
      <cdr:y>0.77729</cdr:y>
    </cdr:to>
    <cdr:cxnSp macro="">
      <cdr:nvCxnSpPr>
        <cdr:cNvPr id="2" name="Straight Connector 1">
          <a:extLst xmlns:a="http://schemas.openxmlformats.org/drawingml/2006/main">
            <a:ext uri="{FF2B5EF4-FFF2-40B4-BE49-F238E27FC236}">
              <a16:creationId xmlns:a16="http://schemas.microsoft.com/office/drawing/2014/main" id="{61122F11-AF07-420B-9A0C-F81670CB0BA8}"/>
            </a:ext>
          </a:extLst>
        </cdr:cNvPr>
        <cdr:cNvCxnSpPr>
          <a:cxnSpLocks xmlns:a="http://schemas.openxmlformats.org/drawingml/2006/main"/>
        </cdr:cNvCxnSpPr>
      </cdr:nvCxnSpPr>
      <cdr:spPr>
        <a:xfrm xmlns:a="http://schemas.openxmlformats.org/drawingml/2006/main" flipV="1">
          <a:off x="1970909" y="427382"/>
          <a:ext cx="0" cy="1630441"/>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0.28646</cdr:x>
      <cdr:y>0.05128</cdr:y>
    </cdr:from>
    <cdr:to>
      <cdr:x>0.28646</cdr:x>
      <cdr:y>0.70109</cdr:y>
    </cdr:to>
    <cdr:cxnSp macro="">
      <cdr:nvCxnSpPr>
        <cdr:cNvPr id="2" name="Straight Connector 1">
          <a:extLst xmlns:a="http://schemas.openxmlformats.org/drawingml/2006/main">
            <a:ext uri="{FF2B5EF4-FFF2-40B4-BE49-F238E27FC236}">
              <a16:creationId xmlns:a16="http://schemas.microsoft.com/office/drawing/2014/main" id="{397C52AA-C665-4EDA-8C53-E6DEEA239932}"/>
            </a:ext>
          </a:extLst>
        </cdr:cNvPr>
        <cdr:cNvCxnSpPr>
          <a:cxnSpLocks xmlns:a="http://schemas.openxmlformats.org/drawingml/2006/main"/>
        </cdr:cNvCxnSpPr>
      </cdr:nvCxnSpPr>
      <cdr:spPr>
        <a:xfrm xmlns:a="http://schemas.openxmlformats.org/drawingml/2006/main">
          <a:off x="1746260" y="119012"/>
          <a:ext cx="0" cy="1508105"/>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0.29165</cdr:x>
      <cdr:y>0.02235</cdr:y>
    </cdr:from>
    <cdr:to>
      <cdr:x>0.29165</cdr:x>
      <cdr:y>0.70357</cdr:y>
    </cdr:to>
    <cdr:cxnSp macro="">
      <cdr:nvCxnSpPr>
        <cdr:cNvPr id="2" name="Straight Connector 1">
          <a:extLst xmlns:a="http://schemas.openxmlformats.org/drawingml/2006/main">
            <a:ext uri="{FF2B5EF4-FFF2-40B4-BE49-F238E27FC236}">
              <a16:creationId xmlns:a16="http://schemas.microsoft.com/office/drawing/2014/main" id="{61122F11-AF07-420B-9A0C-F81670CB0BA8}"/>
            </a:ext>
          </a:extLst>
        </cdr:cNvPr>
        <cdr:cNvCxnSpPr>
          <a:cxnSpLocks xmlns:a="http://schemas.openxmlformats.org/drawingml/2006/main"/>
        </cdr:cNvCxnSpPr>
      </cdr:nvCxnSpPr>
      <cdr:spPr>
        <a:xfrm xmlns:a="http://schemas.openxmlformats.org/drawingml/2006/main" flipV="1">
          <a:off x="1788627" y="56038"/>
          <a:ext cx="0" cy="1707933"/>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0.29078</cdr:x>
      <cdr:y>0.03978</cdr:y>
    </cdr:from>
    <cdr:to>
      <cdr:x>0.29078</cdr:x>
      <cdr:y>0.70562</cdr:y>
    </cdr:to>
    <cdr:cxnSp macro="">
      <cdr:nvCxnSpPr>
        <cdr:cNvPr id="3" name="Straight Connector 2">
          <a:extLst xmlns:a="http://schemas.openxmlformats.org/drawingml/2006/main">
            <a:ext uri="{FF2B5EF4-FFF2-40B4-BE49-F238E27FC236}">
              <a16:creationId xmlns:a16="http://schemas.microsoft.com/office/drawing/2014/main" id="{CDD7C232-915D-4CBA-BFC8-4B1F97B07A05}"/>
            </a:ext>
          </a:extLst>
        </cdr:cNvPr>
        <cdr:cNvCxnSpPr/>
      </cdr:nvCxnSpPr>
      <cdr:spPr>
        <a:xfrm xmlns:a="http://schemas.openxmlformats.org/drawingml/2006/main" flipV="1">
          <a:off x="1761899" y="89482"/>
          <a:ext cx="0" cy="1497762"/>
        </a:xfrm>
        <a:prstGeom xmlns:a="http://schemas.openxmlformats.org/drawingml/2006/main" prst="line">
          <a:avLst/>
        </a:prstGeom>
        <a:ln xmlns:a="http://schemas.openxmlformats.org/drawingml/2006/main" w="1905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results from the Reforestation scenario are shown here and compared with a Business-As-Usual scenario. The main finding here is the significant increase in the capture and storage, also known as sequestration, of greenhouse gas emissions in the reforestation scenario. The land-use figures on the top row show that the increased forest area comes from the vast grasslands available in the country.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bottom row compares the greenhouse gas emissions in 2019 to that for the Business-as-usual and Reforestation scenarios in 2030 across a range of sectors. L.U.C.F. refers to land-use change and forestry. A negative value in this figure represents the net sequestration of greenhouse gas emissions. While the net greenhouse gas emissions remain positive in both cases, an additional 55 million tonnes of carbon-dioxide-equivalent greenhouse gas emissions are sequestered through reforestation in 2030. This helps offset the significant growth in emissions expected from other sectors such as livestock herding, transport, and industry.</a:t>
            </a:r>
            <a:endParaRPr/>
          </a:p>
        </p:txBody>
      </p:sp>
      <p:sp>
        <p:nvSpPr>
          <p:cNvPr id="337" name="Google Shape;3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aspect considered in the Climate Resilient Green Economy thematic area is that of climate impacts. The two figures above show the yield, in tonnes per hectare, for barley, on the right, and coffee, on the left, across three climate futures and Ethiopia’s nine regions. </a:t>
            </a:r>
            <a:endParaRPr/>
          </a:p>
          <a:p>
            <a:pPr indent="0" lvl="0" marL="0" rtl="0" algn="l">
              <a:spcBef>
                <a:spcPts val="0"/>
              </a:spcBef>
              <a:spcAft>
                <a:spcPts val="0"/>
              </a:spcAft>
              <a:buNone/>
            </a:pPr>
            <a:r>
              <a:rPr lang="en-US"/>
              <a:t>The results of the modelling analysis show that climate change could significantly alter crop yields. However, the direction of this impact varies for different crops and under different climate futures. For instance, barley yields appear to be highest in the baseline scenario and lowest in the R.C.P. 8.5 scenarios across all regions. And the difference between the expected yields in both R.C.P. 4.5 and R.C.P. 8.5 scenarios appear to be marginal in all scenarios as well.  </a:t>
            </a:r>
            <a:endParaRPr/>
          </a:p>
          <a:p>
            <a:pPr indent="0" lvl="0" marL="0" rtl="0" algn="l">
              <a:spcBef>
                <a:spcPts val="0"/>
              </a:spcBef>
              <a:spcAft>
                <a:spcPts val="0"/>
              </a:spcAft>
              <a:buNone/>
            </a:pPr>
            <a:r>
              <a:rPr lang="en-US"/>
              <a:t>At the same time, coffee yields show greater variation in trends across regions. In most regions, coffee yields are highest in the RCP8.5 scenario. However, there are two regions which are notable exceptions to this, where the yields in the baseline scenario are significantly greater than either the R.C.P. 4.5 or R.C.P. 8.5 scenarios.</a:t>
            </a:r>
            <a:endParaRPr/>
          </a:p>
        </p:txBody>
      </p:sp>
      <p:sp>
        <p:nvSpPr>
          <p:cNvPr id="354" name="Google Shape;3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modelling results from the ‘Climate Resilient Green Economy’ scenarios considered in the CLEWs-Ethiopia model provide some key insights. First, they highlight the benefit and extent to which reforestation allows additional carbon dioxide sequestration, which can help offset emissions from other sectors. This is especially salient given the projected growth in energy- and emissions-intensive sectors such as transport and industry by 2030. Second, it highlights the impact of climate change on crop yields. The results show that at the national level it appears that climate change may not significantly affect crop yields in both the climate futures considered. However, there appears to be significant heterogeneity in these impacts by region and crop. This highlights the importance of spatial resolution and representation of land use in such models. A model with only a national scope may not identify such regional differences. Including this additional granularity in the model helps assess and inform more targeted and regionally differentiated policies.</a:t>
            </a:r>
            <a:endParaRPr/>
          </a:p>
        </p:txBody>
      </p:sp>
      <p:sp>
        <p:nvSpPr>
          <p:cNvPr id="367" name="Google Shape;3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Under the second thematic area, ‘Agriculture Modernization’, we consider three scenarios. The first is ‘Current targets’, which represents the baseline or ‘business-as-usual’ scenario. In this scenario, the crop production meets the goals set out in the national plan. The model optimizes the overall system to achieve these national targets at the least cost over the modelled period. The second scenario is the ‘Fixed food basket’, in which p</a:t>
            </a:r>
            <a:r>
              <a:rPr lang="en-US" sz="1200">
                <a:latin typeface="Open Sans"/>
                <a:ea typeface="Open Sans"/>
                <a:cs typeface="Open Sans"/>
                <a:sym typeface="Open Sans"/>
              </a:rPr>
              <a:t>er capita consumption of agricultural produce stays constant and production increases with population growth. This scenario represents </a:t>
            </a:r>
            <a:r>
              <a:rPr lang="en-US">
                <a:latin typeface="Open Sans"/>
                <a:ea typeface="Open Sans"/>
                <a:cs typeface="Open Sans"/>
                <a:sym typeface="Open Sans"/>
              </a:rPr>
              <a:t>a combination</a:t>
            </a:r>
            <a:r>
              <a:rPr lang="en-US" sz="1200">
                <a:latin typeface="Open Sans"/>
                <a:ea typeface="Open Sans"/>
                <a:cs typeface="Open Sans"/>
                <a:sym typeface="Open Sans"/>
              </a:rPr>
              <a:t> of the status quo, in terms of diet composition, and a projected growth in the demand based on population trends. The final scenario, ’Improved diets’, assumes that per capita consumption of agricultural products shifts towards the pattern of the richest 20%. This scenario represents a significant shift in diet composition for 80% of the current population. The aim of studying these three scenarios is to identify the implications of diet compositions on land use, water, energy, and emissions.</a:t>
            </a:r>
            <a:endParaRPr>
              <a:latin typeface="Open Sans"/>
              <a:ea typeface="Open Sans"/>
              <a:cs typeface="Open Sans"/>
              <a:sym typeface="Open Sans"/>
            </a:endParaRPr>
          </a:p>
        </p:txBody>
      </p:sp>
      <p:sp>
        <p:nvSpPr>
          <p:cNvPr id="386" name="Google Shape;3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Two of the diets mentioned in the previous slide are compared here. These are the ‘Fixed Food Basket’ and ‘Improved Diet’. The ‘Improved diet’ represents a higher total calorific diet than the ‘Fixed food basket’. T</a:t>
            </a:r>
            <a:r>
              <a:rPr lang="en-US" sz="1200">
                <a:latin typeface="Open Sans"/>
                <a:ea typeface="Open Sans"/>
                <a:cs typeface="Open Sans"/>
                <a:sym typeface="Open Sans"/>
              </a:rPr>
              <a:t>he ‘improved diet’ is characterized by higher consumption of animal products and lower reliance on cereals. As mentioned previously, the ‘Improved Diet’ represents the diet of the </a:t>
            </a:r>
            <a:r>
              <a:rPr lang="en-US">
                <a:latin typeface="Open Sans"/>
                <a:ea typeface="Open Sans"/>
                <a:cs typeface="Open Sans"/>
                <a:sym typeface="Open Sans"/>
              </a:rPr>
              <a:t>richest</a:t>
            </a:r>
            <a:r>
              <a:rPr lang="en-US" sz="1200">
                <a:latin typeface="Open Sans"/>
                <a:ea typeface="Open Sans"/>
                <a:cs typeface="Open Sans"/>
                <a:sym typeface="Open Sans"/>
              </a:rPr>
              <a:t> 20% of Ethiopia’s population. The diet also resembles that of many developed countries with a higher relative consumption of animal products as compared to cereals. It should be </a:t>
            </a:r>
            <a:r>
              <a:rPr lang="en-US">
                <a:latin typeface="Open Sans"/>
                <a:ea typeface="Open Sans"/>
                <a:cs typeface="Open Sans"/>
                <a:sym typeface="Open Sans"/>
              </a:rPr>
              <a:t>noted,</a:t>
            </a:r>
            <a:r>
              <a:rPr lang="en-US" sz="1200">
                <a:latin typeface="Open Sans"/>
                <a:ea typeface="Open Sans"/>
                <a:cs typeface="Open Sans"/>
                <a:sym typeface="Open Sans"/>
              </a:rPr>
              <a:t> however</a:t>
            </a:r>
            <a:r>
              <a:rPr lang="en-US">
                <a:latin typeface="Open Sans"/>
                <a:ea typeface="Open Sans"/>
                <a:cs typeface="Open Sans"/>
                <a:sym typeface="Open Sans"/>
              </a:rPr>
              <a:t>,</a:t>
            </a:r>
            <a:r>
              <a:rPr lang="en-US" sz="1200">
                <a:latin typeface="Open Sans"/>
                <a:ea typeface="Open Sans"/>
                <a:cs typeface="Open Sans"/>
                <a:sym typeface="Open Sans"/>
              </a:rPr>
              <a:t> that the scenario name ‘Improved diet’ does not imply that the diet is an improvement on the ‘Fixed Food Basket’ in every way. It is simply meant to represent a higher calorie diet which is the likely progression of diet compositions in Ethiopia based on current trends. The impact of other diets could also be considered within the existing modelling framework.</a:t>
            </a:r>
            <a:endParaRPr/>
          </a:p>
          <a:p>
            <a:pPr indent="0" lvl="0" marL="0" rtl="0" algn="l">
              <a:spcBef>
                <a:spcPts val="0"/>
              </a:spcBef>
              <a:spcAft>
                <a:spcPts val="0"/>
              </a:spcAft>
              <a:buNone/>
            </a:pPr>
            <a:r>
              <a:t/>
            </a:r>
            <a:endParaRPr/>
          </a:p>
        </p:txBody>
      </p:sp>
      <p:sp>
        <p:nvSpPr>
          <p:cNvPr id="397" name="Google Shape;3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CLEWs-Ethiopia model was used arrive at the ‘least-cost’ optimal systems for each of the scenarios considered. The results shown here compare the three diet scenarios in terms of their implications on resource use (energy, land, and water) as well as emissions. In terms of resource use, the current targets scenario results in the highest level of the three scenarios for energy, land, and water consumption. It is followed by the ‘Improved diet’ scenario, with the ‘Fixed food basket’ having the lowest resource use. However, in terms of greenhouse gas (or GHG) emissions, the ‘Improved diet’ scenario represents the highest level, followed by the ‘Current targets’ and ‘Fixed food basket’ scenarios. This is due to the increased emissions from the livestock sector resulting from the higher requirement of animal products in the ‘Improved diet’ scenario. The energy use is predominantly represented by diesel consumption and water use by consumption for the irrigation sector.</a:t>
            </a:r>
            <a:endParaRPr/>
          </a:p>
        </p:txBody>
      </p:sp>
      <p:sp>
        <p:nvSpPr>
          <p:cNvPr id="413" name="Google Shape;41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CLEWs-Ethiopia model optimizes the overall integrated energy, land use, and water systems subject to resource and other constraints in order to achieve a ‘least cost’ configuration. As part of this, the model selects pathways that lead to increasing yields of all crops, as shown in the figure on the left.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the extent of these increases varies by crop and scenario as shown by the figure on the right. It highlights the difference in agricultural modernization pathways chosen by the model for each scenario. For instance, crop yield increases for barley and coffee are lowest for the ‘Baseline’ scenario and highest for the ‘Improved diet’ scenario. However, for several other crops such as oilseeds and wheat, they are highest in the ‘Baseline’ scenario. Overall, the crops show increases between 20 % and 100 % across the range of crops considered.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result highlights the need to consider each crop individually when developing policies to modernize agriculture.   </a:t>
            </a:r>
            <a:endParaRPr/>
          </a:p>
        </p:txBody>
      </p:sp>
      <p:sp>
        <p:nvSpPr>
          <p:cNvPr id="435" name="Google Shape;4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The results from modelling the ‘Agriculture Modernization’ scenario provide three key insights. </a:t>
            </a:r>
            <a:endParaRPr/>
          </a:p>
          <a:p>
            <a:pPr indent="0" lvl="0" marL="0" rtl="0" algn="l">
              <a:spcBef>
                <a:spcPts val="0"/>
              </a:spcBef>
              <a:spcAft>
                <a:spcPts val="0"/>
              </a:spcAft>
              <a:buNone/>
            </a:pPr>
            <a:r>
              <a:rPr b="0" lang="en-US"/>
              <a:t>First, there is substantial potential for modernization of agriculture in Ethiopia – between 50 and 110 % – which can be achieved through greater mechanization, use of improved seeds, and fertilizers. This is based on a shift from ‘low input’ agriculture to ‘intermediate input’ and ‘high input’. </a:t>
            </a:r>
            <a:endParaRPr b="0"/>
          </a:p>
          <a:p>
            <a:pPr indent="0" lvl="0" marL="0" rtl="0" algn="l">
              <a:spcBef>
                <a:spcPts val="0"/>
              </a:spcBef>
              <a:spcAft>
                <a:spcPts val="0"/>
              </a:spcAft>
              <a:buNone/>
            </a:pPr>
            <a:r>
              <a:rPr b="0" lang="en-US"/>
              <a:t>Second, increasing crop yields will limit the need for additional cropland. As crops produced per unit of land increase between 20% and a 100% over the range crops considered, growing food demands across all three scenarios can be met with less land through agriculture modernization. There will, however, be implications for increased inputs in terms of energy, water, pesticides, and fertilizer use.</a:t>
            </a:r>
            <a:endParaRPr b="0"/>
          </a:p>
          <a:p>
            <a:pPr indent="0" lvl="0" marL="0" rtl="0" algn="l">
              <a:spcBef>
                <a:spcPts val="0"/>
              </a:spcBef>
              <a:spcAft>
                <a:spcPts val="0"/>
              </a:spcAft>
              <a:buNone/>
            </a:pPr>
            <a:r>
              <a:rPr b="0" lang="en-US"/>
              <a:t>Finally, modernization of the agriculture sector would require investments that are 2 to 3 times the current level. These investments will need to be strategically targeted by crop and region. The importance of this is even greater considering the heterogeneity of climate impacts by crop and region as was highlighted in the previous thematic area ‘Climate Resilient Green Economy’.</a:t>
            </a:r>
            <a:endParaRPr b="0"/>
          </a:p>
        </p:txBody>
      </p:sp>
      <p:sp>
        <p:nvSpPr>
          <p:cNvPr id="449" name="Google Shape;44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previous section presented an example of a CLEWs model that includes a representation of land use. This section will cover the basic steps in order to create a similar representation of land use in OSeMOSYS. The first step in this process is to identify the multiple, competing uses for land. Here, six categories of land use are shown. They consist of cropland (to produce crops), </a:t>
            </a:r>
            <a:r>
              <a:rPr b="1" lang="en-US"/>
              <a:t>barren land (unproductive and generally useable land),</a:t>
            </a:r>
            <a:r>
              <a:rPr lang="en-US"/>
              <a:t> forests, pastures, or grasslands (to sustain grazing livestock), built-up land (towns, cities, powerplants, etc.), and water bodies (lakes, rivers etc.). The total amount of land available in any modelled area is finite and needs to be divided between the aforementioned uses. The shares of land allocated to different uses vary over time based on incentives of each type of land use. For example, rapid urbanization may lead to an increase in the share of built-up land and a decrease in that of forest land. Similarly, shares of cropland may increase over time to meet growing food demands in the absence of agricultural modernization.</a:t>
            </a:r>
            <a:endParaRPr/>
          </a:p>
          <a:p>
            <a:pPr indent="0" lvl="0" marL="0" rtl="0" algn="l">
              <a:spcBef>
                <a:spcPts val="0"/>
              </a:spcBef>
              <a:spcAft>
                <a:spcPts val="0"/>
              </a:spcAft>
              <a:buNone/>
            </a:pPr>
            <a:r>
              <a:t/>
            </a:r>
            <a:endParaRPr/>
          </a:p>
        </p:txBody>
      </p:sp>
      <p:sp>
        <p:nvSpPr>
          <p:cNvPr id="460" name="Google Shape;46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introduces the second system in the climate, land, energy, and water representation: land. The lecture focuses especially on how land use can be modelled using OSeMOSYS. </a:t>
            </a:r>
            <a:r>
              <a:rPr lang="en-US">
                <a:latin typeface="Open Sans"/>
                <a:ea typeface="Open Sans"/>
                <a:cs typeface="Open Sans"/>
                <a:sym typeface="Open Sans"/>
              </a:rPr>
              <a:t>This lecture has three intended learning outcomes. First, is to understand the distinction between land cover and land use, as well as to understand the importance and relevance of modelling land use. Second, is an exploration of an example of modelling land use in order to better understand its applications. And finally, during this lecture you will learn the basics of how to model land use in OSeMOSYS. </a:t>
            </a:r>
            <a:endParaRPr>
              <a:latin typeface="Open Sans"/>
              <a:ea typeface="Open Sans"/>
              <a:cs typeface="Open Sans"/>
              <a:sym typeface="Open Sans"/>
            </a:endParaRPr>
          </a:p>
          <a:p>
            <a:pPr indent="0" lvl="0" marL="0" rtl="0" algn="l">
              <a:spcBef>
                <a:spcPts val="0"/>
              </a:spcBef>
              <a:spcAft>
                <a:spcPts val="0"/>
              </a:spcAft>
              <a:buNone/>
            </a:pPr>
            <a:r>
              <a:t/>
            </a:r>
            <a:endParaRPr/>
          </a:p>
        </p:txBody>
      </p:sp>
      <p:sp>
        <p:nvSpPr>
          <p:cNvPr id="210" name="Google Shape;2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brings us to the concept of ‘modes of operation’, which is a default set in OSeMOSYS. In OSeMOSYS a technology can operate in more than one ‘mode of operation’. A mode of operation is characterized by its inputs and outputs, and associated ratios for each of these. </a:t>
            </a:r>
            <a:endParaRPr/>
          </a:p>
          <a:p>
            <a:pPr indent="0" lvl="0" marL="0" rtl="0" algn="l">
              <a:spcBef>
                <a:spcPts val="0"/>
              </a:spcBef>
              <a:spcAft>
                <a:spcPts val="0"/>
              </a:spcAft>
              <a:buNone/>
            </a:pPr>
            <a:r>
              <a:rPr lang="en-US"/>
              <a:t>The example here shows a system with three technologies. A gas field that produces the commodity ‘natural gas’, a light fuel oil import technology that produces the commodity ‘light fuel oil’, and a gas powerplant.</a:t>
            </a:r>
            <a:endParaRPr/>
          </a:p>
          <a:p>
            <a:pPr indent="0" lvl="0" marL="0" rtl="0" algn="l">
              <a:spcBef>
                <a:spcPts val="0"/>
              </a:spcBef>
              <a:spcAft>
                <a:spcPts val="0"/>
              </a:spcAft>
              <a:buNone/>
            </a:pPr>
            <a:r>
              <a:rPr lang="en-US"/>
              <a:t>The gas powerplant can use either natural gas or fuel oil as an input to produce electricity at different efficiencies. These two pathways to utilize either available fuel to produce electricity can be represented through two modes of operation in OSeMOSYS. The default mode of operation is ‘1’, and there is no technical limit in OSeMOSYS on the number of user-defined modes of operation that a technology can operate in.</a:t>
            </a:r>
            <a:endParaRPr/>
          </a:p>
        </p:txBody>
      </p:sp>
      <p:sp>
        <p:nvSpPr>
          <p:cNvPr id="509" name="Google Shape;50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the example from the previous slide is continued. A technology with two or more modes of operation can choose to use only 1 mode or a combination of modes. For instance, a technology with a total technology activity of 100 can divide this activity between its two modes: 40 units of activity in mode 1 and 60 units of activity in mode 2, as is the example shown here. In order to operate in these two modes, the associated levels of input fuels – natural gas in mode 1 and light fuel oil in mode 2 – must also be supplied. For instance, a constraint could be set on the upstream gas field technology that prevents it from producing any natural gas. This will in turn prevent the gas powerplant from operating in mode 1 since that would require natural gas as an input. The gas powerplant can, however, continue to operate in mode 2 due to the unconstrained supply of light fuel oil.</a:t>
            </a:r>
            <a:endParaRPr/>
          </a:p>
        </p:txBody>
      </p:sp>
      <p:sp>
        <p:nvSpPr>
          <p:cNvPr id="536" name="Google Shape;53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Modes of operation can be used flexibly in an OSeMOSYS model. Here, it is used to represent the allocation of land within a land technology. Land can be thought of as a technology with inputs and outputs that must be balanced. </a:t>
            </a:r>
            <a:endParaRPr/>
          </a:p>
          <a:p>
            <a:pPr indent="0" lvl="0" marL="0" rtl="0" algn="l">
              <a:spcBef>
                <a:spcPts val="0"/>
              </a:spcBef>
              <a:spcAft>
                <a:spcPts val="0"/>
              </a:spcAft>
              <a:buNone/>
            </a:pPr>
            <a:r>
              <a:rPr lang="en-US"/>
              <a:t>In this example, land can be allocated to either maize production in mode 1 or rice production in mode 2 or a combination of the two. If a user sets demands for both crops, the model will need to allocate sufficient land to each of the modes to the extent that the demands for maize and rice are met. The ‘activity’ in each mode represents the land allocated to each type of crop production. In this case, the input land commodity, and the activity within the land technology, may be in units of land such as hectares or square kilometers, while the two output crop commodities may be in kilograms or tonnes.</a:t>
            </a:r>
            <a:endParaRPr/>
          </a:p>
        </p:txBody>
      </p:sp>
      <p:sp>
        <p:nvSpPr>
          <p:cNvPr id="564" name="Google Shape;56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Expanding on the approach from the previous slide, additional modes of operation can be used to represent other land uses such as built-up land, forests, grasslands, water bodies, and so on. In this example, there are four modes, 1 to 4, that together represent ‘cropland’. Modes 1 and 3 produce maize and modes 2 and 4 rice. These can be thought to represent rainfed and irrigated cropland for maize and rice. Modes 5, 6, and 7 do not produce any output. Here, a naming convention is introduced as well. M.I.N.L.N.D. represents a technology that supplies the commodity land, called L.N.D. here. This commodity is an input a technology that can be used to represent a sub-unit of land, L.N.D.A.G.R.0.0.1. Additional technologies following the same naming technology can be used in case multiple sub-units are to be represented. The crops maize and rice are named C.R.P.C.P.0.1. and C.R.P.C.P.0.2. respectively.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all modes will require an input of land. This input land represents the total available land to be allocated in, for example, a country or region. </a:t>
            </a:r>
            <a:endParaRPr/>
          </a:p>
          <a:p>
            <a:pPr indent="0" lvl="0" marL="0" rtl="0" algn="l">
              <a:spcBef>
                <a:spcPts val="0"/>
              </a:spcBef>
              <a:spcAft>
                <a:spcPts val="0"/>
              </a:spcAft>
              <a:buNone/>
            </a:pPr>
            <a:r>
              <a:rPr lang="en-US"/>
              <a:t>Therefore, modes 1 to 4 will have both Input- and OutputActivityRatios while modes 5 to 7 will only have an input of land but no output. This is only an example, however. A user may, of course, decide to represent additional land uses and outputs from other modes as well. This simple example provides a basic framework for the representation of land use in an OSeMOSYS model.</a:t>
            </a:r>
            <a:endParaRPr/>
          </a:p>
        </p:txBody>
      </p:sp>
      <p:sp>
        <p:nvSpPr>
          <p:cNvPr id="591" name="Google Shape;59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Land is a critical resource which humans rely on for several reasons. This includes agriculture, forests, inland water bodies, pastures or grasslands, and built-up land, among others. Each type of land cover has one of more uses. For instance, fertile land may be used for crop production, grasslands for grazing livestock, built up land supports cities, and so on. Societies around the world shape and are shaped by the type of land they live on. Since the total amount of land is finite, the multiple uses of land are in competition with one another. For example, wetlands that are biodiversity hotspots may be paved over due to rapid urbanization. Or forests may be cleared and replaced with crops to meet food demand instead. It is therefore important to better understand how best to allocate available land sustainably across these multiple uses. Here, we use a model – specifically, OSeMOSYS – to represent land use and help identify scenarios of its ‘cost-optimal’ allocation. </a:t>
            </a:r>
            <a:endParaRPr/>
          </a:p>
        </p:txBody>
      </p:sp>
      <p:sp>
        <p:nvSpPr>
          <p:cNvPr id="221" name="Google Shape;2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Open Sans"/>
                <a:ea typeface="Open Sans"/>
                <a:cs typeface="Open Sans"/>
                <a:sym typeface="Open Sans"/>
              </a:rPr>
              <a:t>Understanding both land use and land cover is a fundamental component of the planning and decision-making processes for many countries because it helps </a:t>
            </a:r>
            <a:r>
              <a:rPr lang="en-US">
                <a:latin typeface="Open Sans"/>
                <a:ea typeface="Open Sans"/>
                <a:cs typeface="Open Sans"/>
                <a:sym typeface="Open Sans"/>
              </a:rPr>
              <a:t>decision makers to</a:t>
            </a:r>
            <a:r>
              <a:rPr b="0" lang="en-US" sz="1200">
                <a:latin typeface="Open Sans"/>
                <a:ea typeface="Open Sans"/>
                <a:cs typeface="Open Sans"/>
                <a:sym typeface="Open Sans"/>
              </a:rPr>
              <a:t> understand better where to plan for different types of growth and where to preserve existing land cover. </a:t>
            </a:r>
            <a:r>
              <a:rPr lang="en-US" sz="1200"/>
              <a:t>It is therefore important to first differentiate land use and land cover. In addition, it is important to map the linkages between different land cover types and land uses.</a:t>
            </a:r>
            <a:endParaRPr sz="1200"/>
          </a:p>
          <a:p>
            <a:pPr indent="0" lvl="0" marL="0" rtl="0" algn="l">
              <a:spcBef>
                <a:spcPts val="0"/>
              </a:spcBef>
              <a:spcAft>
                <a:spcPts val="0"/>
              </a:spcAft>
              <a:buNone/>
            </a:pPr>
            <a:r>
              <a:rPr lang="en-US" sz="1200"/>
              <a:t>The same type of land cover might support multiple uses (</a:t>
            </a:r>
            <a:r>
              <a:rPr lang="en-US"/>
              <a:t>for example,</a:t>
            </a:r>
            <a:r>
              <a:rPr lang="en-US" sz="1200"/>
              <a:t> forest land for timber production, recreation, and wildlife conservation). Similarly, the same type of </a:t>
            </a:r>
            <a:r>
              <a:rPr lang="en-US"/>
              <a:t>land use</a:t>
            </a:r>
            <a:r>
              <a:rPr lang="en-US" sz="1200"/>
              <a:t> could occur on different types of land cover. For example, recreation in forests, grasslands, and urban infrastructure. Further, the mapping between land cover and land uses is likely to evolve over time. Land that was once fertile and therefore suitable for agriculture may become barren, or grasslands may transform into wetlands after flooding.</a:t>
            </a:r>
            <a:endParaRPr/>
          </a:p>
        </p:txBody>
      </p:sp>
      <p:sp>
        <p:nvSpPr>
          <p:cNvPr id="262" name="Google Shape;26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u="none">
                <a:latin typeface="Open Sans"/>
                <a:ea typeface="Open Sans"/>
                <a:cs typeface="Open Sans"/>
                <a:sym typeface="Open Sans"/>
              </a:rPr>
              <a:t>This brings us to </a:t>
            </a:r>
            <a:r>
              <a:rPr lang="en-US">
                <a:latin typeface="Open Sans"/>
                <a:ea typeface="Open Sans"/>
                <a:cs typeface="Open Sans"/>
                <a:sym typeface="Open Sans"/>
              </a:rPr>
              <a:t>land-use </a:t>
            </a:r>
            <a:r>
              <a:rPr b="0" lang="en-US" u="none">
                <a:latin typeface="Open Sans"/>
                <a:ea typeface="Open Sans"/>
                <a:cs typeface="Open Sans"/>
                <a:sym typeface="Open Sans"/>
              </a:rPr>
              <a:t>planning. Land is a critically important as well as </a:t>
            </a:r>
            <a:r>
              <a:rPr lang="en-US">
                <a:latin typeface="Open Sans"/>
                <a:ea typeface="Open Sans"/>
                <a:cs typeface="Open Sans"/>
                <a:sym typeface="Open Sans"/>
              </a:rPr>
              <a:t>finite</a:t>
            </a:r>
            <a:r>
              <a:rPr b="0" lang="en-US" u="none">
                <a:latin typeface="Open Sans"/>
                <a:ea typeface="Open Sans"/>
                <a:cs typeface="Open Sans"/>
                <a:sym typeface="Open Sans"/>
              </a:rPr>
              <a:t> resource. The allocation of land to different types of uses has significant implications on society and the environment. </a:t>
            </a:r>
            <a:r>
              <a:rPr lang="en-US">
                <a:latin typeface="Open Sans"/>
                <a:ea typeface="Open Sans"/>
                <a:cs typeface="Open Sans"/>
                <a:sym typeface="Open Sans"/>
              </a:rPr>
              <a:t>Land-use</a:t>
            </a:r>
            <a:r>
              <a:rPr b="0" lang="en-US" u="none">
                <a:latin typeface="Open Sans"/>
                <a:ea typeface="Open Sans"/>
                <a:cs typeface="Open Sans"/>
                <a:sym typeface="Open Sans"/>
              </a:rPr>
              <a:t> planning ensures that resources are used sustainably such that the needs of the people are met while safeguarding future resources. Successful </a:t>
            </a:r>
            <a:r>
              <a:rPr lang="en-US">
                <a:latin typeface="Open Sans"/>
                <a:ea typeface="Open Sans"/>
                <a:cs typeface="Open Sans"/>
                <a:sym typeface="Open Sans"/>
              </a:rPr>
              <a:t>land-use</a:t>
            </a:r>
            <a:r>
              <a:rPr b="0" lang="en-US" u="none">
                <a:latin typeface="Open Sans"/>
                <a:ea typeface="Open Sans"/>
                <a:cs typeface="Open Sans"/>
                <a:sym typeface="Open Sans"/>
              </a:rPr>
              <a:t> planning involves a balanced mix of analysis of the existing conditions and constraints; extensive public engagement; practical planning and design; and financially and politically feasible strategies for implementation.</a:t>
            </a:r>
            <a:r>
              <a:rPr lang="en-US">
                <a:latin typeface="Open Sans"/>
                <a:ea typeface="Open Sans"/>
                <a:cs typeface="Open Sans"/>
                <a:sym typeface="Open Sans"/>
              </a:rPr>
              <a:t> </a:t>
            </a:r>
            <a:endParaRPr b="0" u="none">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b="0" lang="en-US" u="none">
                <a:latin typeface="Open Sans"/>
                <a:ea typeface="Open Sans"/>
                <a:cs typeface="Open Sans"/>
                <a:sym typeface="Open Sans"/>
              </a:rPr>
              <a:t>Examples of </a:t>
            </a:r>
            <a:r>
              <a:rPr lang="en-US">
                <a:latin typeface="Open Sans"/>
                <a:ea typeface="Open Sans"/>
                <a:cs typeface="Open Sans"/>
                <a:sym typeface="Open Sans"/>
              </a:rPr>
              <a:t>land-use</a:t>
            </a:r>
            <a:r>
              <a:rPr b="0" lang="en-US" u="none">
                <a:latin typeface="Open Sans"/>
                <a:ea typeface="Open Sans"/>
                <a:cs typeface="Open Sans"/>
                <a:sym typeface="Open Sans"/>
              </a:rPr>
              <a:t> planning include: remote sensing to identify areas susceptible to flood risk, policies to improve cycling infrastructure, urban zoning plans to reduce noise pollution, and identifying techno-economically viable areas for renewable energy technologies</a:t>
            </a:r>
            <a:r>
              <a:rPr lang="en-US">
                <a:latin typeface="Open Sans"/>
                <a:ea typeface="Open Sans"/>
                <a:cs typeface="Open Sans"/>
                <a:sym typeface="Open Sans"/>
              </a:rPr>
              <a:t>,</a:t>
            </a:r>
            <a:r>
              <a:rPr b="0" lang="en-US" u="none">
                <a:latin typeface="Open Sans"/>
                <a:ea typeface="Open Sans"/>
                <a:cs typeface="Open Sans"/>
                <a:sym typeface="Open Sans"/>
              </a:rPr>
              <a:t> such as solar photovoltaic farms. These examples highlight the breadth of information that </a:t>
            </a:r>
            <a:r>
              <a:rPr lang="en-US">
                <a:latin typeface="Open Sans"/>
                <a:ea typeface="Open Sans"/>
                <a:cs typeface="Open Sans"/>
                <a:sym typeface="Open Sans"/>
              </a:rPr>
              <a:t>land-use</a:t>
            </a:r>
            <a:r>
              <a:rPr b="0" lang="en-US" u="none">
                <a:latin typeface="Open Sans"/>
                <a:ea typeface="Open Sans"/>
                <a:cs typeface="Open Sans"/>
                <a:sym typeface="Open Sans"/>
              </a:rPr>
              <a:t> planning can provide</a:t>
            </a:r>
            <a:r>
              <a:rPr lang="en-US">
                <a:latin typeface="Open Sans"/>
                <a:ea typeface="Open Sans"/>
                <a:cs typeface="Open Sans"/>
                <a:sym typeface="Open Sans"/>
              </a:rPr>
              <a:t>,</a:t>
            </a:r>
            <a:r>
              <a:rPr b="0" lang="en-US" u="none">
                <a:latin typeface="Open Sans"/>
                <a:ea typeface="Open Sans"/>
                <a:cs typeface="Open Sans"/>
                <a:sym typeface="Open Sans"/>
              </a:rPr>
              <a:t> as well as the range of tools and data required in order to carry it out effectively.</a:t>
            </a:r>
            <a:endParaRPr/>
          </a:p>
          <a:p>
            <a:pPr indent="0" lvl="0" marL="0" rtl="0" algn="l">
              <a:spcBef>
                <a:spcPts val="0"/>
              </a:spcBef>
              <a:spcAft>
                <a:spcPts val="0"/>
              </a:spcAft>
              <a:buNone/>
            </a:pPr>
            <a:r>
              <a:t/>
            </a:r>
            <a:endParaRPr b="0" u="none">
              <a:latin typeface="Open Sans"/>
              <a:ea typeface="Open Sans"/>
              <a:cs typeface="Open Sans"/>
              <a:sym typeface="Open Sans"/>
            </a:endParaRPr>
          </a:p>
          <a:p>
            <a:pPr indent="0" lvl="0" marL="0" rtl="0" algn="l">
              <a:spcBef>
                <a:spcPts val="0"/>
              </a:spcBef>
              <a:spcAft>
                <a:spcPts val="0"/>
              </a:spcAft>
              <a:buNone/>
            </a:pPr>
            <a:r>
              <a:t/>
            </a:r>
            <a:endParaRPr u="none"/>
          </a:p>
        </p:txBody>
      </p:sp>
      <p:sp>
        <p:nvSpPr>
          <p:cNvPr id="273" name="Google Shape;27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latin typeface="Open Sans"/>
                <a:ea typeface="Open Sans"/>
                <a:cs typeface="Open Sans"/>
                <a:sym typeface="Open Sans"/>
              </a:rPr>
              <a:t>David Walters defines 6 main typologies of </a:t>
            </a:r>
            <a:r>
              <a:rPr lang="en-US">
                <a:latin typeface="Open Sans"/>
                <a:ea typeface="Open Sans"/>
                <a:cs typeface="Open Sans"/>
                <a:sym typeface="Open Sans"/>
              </a:rPr>
              <a:t>land-use</a:t>
            </a:r>
            <a:r>
              <a:rPr b="0" lang="en-US">
                <a:latin typeface="Open Sans"/>
                <a:ea typeface="Open Sans"/>
                <a:cs typeface="Open Sans"/>
                <a:sym typeface="Open Sans"/>
              </a:rPr>
              <a:t> planning in his book ‘Designing Community’:</a:t>
            </a:r>
            <a:endParaRPr/>
          </a:p>
          <a:p>
            <a:pPr indent="0" lvl="0" marL="0" rtl="0" algn="l">
              <a:spcBef>
                <a:spcPts val="0"/>
              </a:spcBef>
              <a:spcAft>
                <a:spcPts val="0"/>
              </a:spcAft>
              <a:buNone/>
            </a:pPr>
            <a:r>
              <a:rPr b="0" lang="en-US">
                <a:latin typeface="Open Sans"/>
                <a:ea typeface="Open Sans"/>
                <a:cs typeface="Open Sans"/>
                <a:sym typeface="Open Sans"/>
              </a:rPr>
              <a:t>1. Traditional or comprehensive planning is focused on producing clear statements about the form and content of new development. It is a centralized, top-down approach.</a:t>
            </a:r>
            <a:endParaRPr/>
          </a:p>
          <a:p>
            <a:pPr indent="0" lvl="0" marL="0" rtl="0" algn="l">
              <a:spcBef>
                <a:spcPts val="0"/>
              </a:spcBef>
              <a:spcAft>
                <a:spcPts val="0"/>
              </a:spcAft>
              <a:buNone/>
            </a:pPr>
            <a:r>
              <a:rPr b="0" lang="en-US">
                <a:latin typeface="Open Sans"/>
                <a:ea typeface="Open Sans"/>
                <a:cs typeface="Open Sans"/>
                <a:sym typeface="Open Sans"/>
              </a:rPr>
              <a:t>2. Systems planning resulted from the failure of comprehensive planning to deal with the unforeseen growth post-World War II. It takes a more analytical view of the planning area as a set of complex processes</a:t>
            </a:r>
            <a:r>
              <a:rPr lang="en-US">
                <a:latin typeface="Open Sans"/>
                <a:ea typeface="Open Sans"/>
                <a:cs typeface="Open Sans"/>
                <a:sym typeface="Open Sans"/>
              </a:rPr>
              <a:t>,</a:t>
            </a:r>
            <a:r>
              <a:rPr b="0" lang="en-US">
                <a:latin typeface="Open Sans"/>
                <a:ea typeface="Open Sans"/>
                <a:cs typeface="Open Sans"/>
                <a:sym typeface="Open Sans"/>
              </a:rPr>
              <a:t> but is less interested in a physical plan.</a:t>
            </a:r>
            <a:endParaRPr/>
          </a:p>
          <a:p>
            <a:pPr indent="0" lvl="0" marL="0" rtl="0" algn="l">
              <a:spcBef>
                <a:spcPts val="0"/>
              </a:spcBef>
              <a:spcAft>
                <a:spcPts val="0"/>
              </a:spcAft>
              <a:buNone/>
            </a:pPr>
            <a:r>
              <a:rPr b="0" lang="en-US">
                <a:latin typeface="Open Sans"/>
                <a:ea typeface="Open Sans"/>
                <a:cs typeface="Open Sans"/>
                <a:sym typeface="Open Sans"/>
              </a:rPr>
              <a:t>3. Democratic planning gave more citizens a voice in planning for</a:t>
            </a:r>
            <a:r>
              <a:rPr lang="en-US">
                <a:latin typeface="Open Sans"/>
                <a:ea typeface="Open Sans"/>
                <a:cs typeface="Open Sans"/>
                <a:sym typeface="Open Sans"/>
              </a:rPr>
              <a:t> the</a:t>
            </a:r>
            <a:r>
              <a:rPr b="0" lang="en-US">
                <a:latin typeface="Open Sans"/>
                <a:ea typeface="Open Sans"/>
                <a:cs typeface="Open Sans"/>
                <a:sym typeface="Open Sans"/>
              </a:rPr>
              <a:t> future of </a:t>
            </a:r>
            <a:r>
              <a:rPr lang="en-US">
                <a:latin typeface="Open Sans"/>
                <a:ea typeface="Open Sans"/>
                <a:cs typeface="Open Sans"/>
                <a:sym typeface="Open Sans"/>
              </a:rPr>
              <a:t>their </a:t>
            </a:r>
            <a:r>
              <a:rPr b="0" lang="en-US">
                <a:latin typeface="Open Sans"/>
                <a:ea typeface="Open Sans"/>
                <a:cs typeface="Open Sans"/>
                <a:sym typeface="Open Sans"/>
              </a:rPr>
              <a:t>community.</a:t>
            </a:r>
            <a:endParaRPr/>
          </a:p>
          <a:p>
            <a:pPr indent="0" lvl="0" marL="0" rtl="0" algn="l">
              <a:spcBef>
                <a:spcPts val="0"/>
              </a:spcBef>
              <a:spcAft>
                <a:spcPts val="0"/>
              </a:spcAft>
              <a:buNone/>
            </a:pPr>
            <a:r>
              <a:rPr b="0" lang="en-US">
                <a:latin typeface="Open Sans"/>
                <a:ea typeface="Open Sans"/>
                <a:cs typeface="Open Sans"/>
                <a:sym typeface="Open Sans"/>
              </a:rPr>
              <a:t>4. Advocacy and equity planning is an off-shoot of democratic planning that sought specifically to address social issues of inequality and injustice in community planning.</a:t>
            </a:r>
            <a:endParaRPr/>
          </a:p>
          <a:p>
            <a:pPr indent="0" lvl="0" marL="0" rtl="0" algn="l">
              <a:spcBef>
                <a:spcPts val="0"/>
              </a:spcBef>
              <a:spcAft>
                <a:spcPts val="0"/>
              </a:spcAft>
              <a:buNone/>
            </a:pPr>
            <a:r>
              <a:rPr b="0" lang="en-US">
                <a:latin typeface="Open Sans"/>
                <a:ea typeface="Open Sans"/>
                <a:cs typeface="Open Sans"/>
                <a:sym typeface="Open Sans"/>
              </a:rPr>
              <a:t>5. Strategic planning recognizes small-scale objectives and pragmatic real-world constraints.</a:t>
            </a:r>
            <a:endParaRPr/>
          </a:p>
          <a:p>
            <a:pPr indent="0" lvl="0" marL="0" rtl="0" algn="l">
              <a:spcBef>
                <a:spcPts val="0"/>
              </a:spcBef>
              <a:spcAft>
                <a:spcPts val="0"/>
              </a:spcAft>
              <a:buNone/>
            </a:pPr>
            <a:r>
              <a:rPr b="0" lang="en-US">
                <a:latin typeface="Open Sans"/>
                <a:ea typeface="Open Sans"/>
                <a:cs typeface="Open Sans"/>
                <a:sym typeface="Open Sans"/>
              </a:rPr>
              <a:t>6. Environmental planning developed as many of the ecological and social implications of global development were first widely understood</a:t>
            </a:r>
            <a:endParaRPr b="0">
              <a:latin typeface="Open Sans"/>
              <a:ea typeface="Open Sans"/>
              <a:cs typeface="Open Sans"/>
              <a:sym typeface="Open Sans"/>
            </a:endParaRPr>
          </a:p>
        </p:txBody>
      </p:sp>
      <p:sp>
        <p:nvSpPr>
          <p:cNvPr id="284" name="Google Shape;2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Here we present an example of how land use can be modelled and used to support policy making. A CLEWs model of Ethiopia was co-developed by the U.N. and analysts from the Ethiopian government. The aim of the modelling exercise was to help inform Ethiopia’s ten-year development plan. The broader context of this work includes the rapid economic and population growth in Ethiopia, which in turn is leading to growing competition for resources such as energy, land, and water. Further, these natural resources in Ethiopia are especially vulnerable to climate change impacts in the form of crop yields and hydropower availability.</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Given this context, the CLEWs-Ethiopia model is built with a time horizon until 2030 and includes an integrated representation of energy, land, water, and climate impacts. In order to capture the spatial aspects of land and water resources in particular, the model is regionalized into twenty-one agro-climatic ‘clusters’ across nine regions. The model is built using OSeMOSYS and is populated with a combination of data from government sources and best available international datasets.</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US"/>
              <a:t>The results of modelling the policies in two thematic areas are discussed in this example: Climate Resilient Green Economy and Agriculture Modernization.</a:t>
            </a:r>
            <a:endParaRPr b="0"/>
          </a:p>
        </p:txBody>
      </p:sp>
      <p:sp>
        <p:nvSpPr>
          <p:cNvPr id="310" name="Google Shape;3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Two scenarios are considered within the thematic area of ‘Climate Resilient Green Economy’: Reforestation and Climate Change Impacts. In the first, we assess the impact of meeting the government’s target of doubling forest cover by 2030 as compared to current levels. In the latter, we assess the impact of climate change on crop yields and associated land-use implications.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US" u="none">
                <a:solidFill>
                  <a:schemeClr val="dk1"/>
                </a:solidFill>
              </a:rPr>
              <a:t>For the climate change case, we consider two extreme climate futures A.2. and B.1. The A.2. and B.1. scenarios are considered to be aligned with the R.C.P. 8.5 and R.C.P. 4.5 scenarios from the I.P.C.C.’s latest projections respectively. I.P.C.C. is the Intergovernmental Panel on Climate Change and is a body of the United Nations. R.C.P stands for a ‘Representative Concentration Pathway’, a term used to represent a greenhouse gas concentration trajectory. </a:t>
            </a:r>
            <a:r>
              <a:rPr b="0" i="0" lang="en-US" u="none">
                <a:solidFill>
                  <a:schemeClr val="dk1"/>
                </a:solidFill>
                <a:latin typeface="Arial"/>
                <a:ea typeface="Arial"/>
                <a:cs typeface="Arial"/>
                <a:sym typeface="Arial"/>
              </a:rPr>
              <a:t>Four such pathways were used for climate modeling and research for the I.P.C.C. fifth Assessment Report (A.R.5.) in 2014. </a:t>
            </a:r>
            <a:r>
              <a:rPr b="0" i="0" lang="en-US">
                <a:solidFill>
                  <a:srgbClr val="202122"/>
                </a:solidFill>
                <a:latin typeface="Arial"/>
                <a:ea typeface="Arial"/>
                <a:cs typeface="Arial"/>
                <a:sym typeface="Arial"/>
              </a:rPr>
              <a:t>R.C.P. 4.5 is described as an intermediate scenario. Global emissions in this scenario peak around 2040, then decline. It is more likely than not to result in global temperature rise between 2 degrees C and 3 degrees C by 2100. In R.C.P. 8.5 emissions continue to rise throughout the 21st century and is considered a ‘worst-case’ climate change scenario. It would be expected to lead to an global temperature rise of around 5 degrees C by 2100.</a:t>
            </a:r>
            <a:endParaRPr b="0" i="0">
              <a:solidFill>
                <a:srgbClr val="202122"/>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the aim is to identify the possible range of implications that these two climate futures could have on Ethiopia’s resource systems.</a:t>
            </a:r>
            <a:endParaRPr/>
          </a:p>
        </p:txBody>
      </p:sp>
      <p:sp>
        <p:nvSpPr>
          <p:cNvPr id="326" name="Google Shape;32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A picture containing website&#10;&#10;Description automatically generated" id="15" name="Google Shape;15;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27"/>
          <p:cNvSpPr txBox="1"/>
          <p:nvPr>
            <p:ph type="ctrTitle"/>
          </p:nvPr>
        </p:nvSpPr>
        <p:spPr>
          <a:xfrm>
            <a:off x="651352" y="4301318"/>
            <a:ext cx="6663847"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Quattrocento Sans"/>
              <a:buNone/>
              <a:defRPr b="1"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2400"/>
              <a:buNone/>
              <a:defRPr b="1"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nvSpPr>
        <p:spPr>
          <a:xfrm>
            <a:off x="8455068" y="6112701"/>
            <a:ext cx="373693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Quattrocento Sans"/>
                <a:ea typeface="Quattrocento Sans"/>
                <a:cs typeface="Quattrocento Sans"/>
                <a:sym typeface="Quattrocento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72" name="Shape 72"/>
        <p:cNvGrpSpPr/>
        <p:nvPr/>
      </p:nvGrpSpPr>
      <p:grpSpPr>
        <a:xfrm>
          <a:off x="0" y="0"/>
          <a:ext cx="0" cy="0"/>
          <a:chOff x="0" y="0"/>
          <a:chExt cx="0" cy="0"/>
        </a:xfrm>
      </p:grpSpPr>
      <p:sp>
        <p:nvSpPr>
          <p:cNvPr id="73" name="Google Shape;73;p31"/>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3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78" name="Shape 78"/>
        <p:cNvGrpSpPr/>
        <p:nvPr/>
      </p:nvGrpSpPr>
      <p:grpSpPr>
        <a:xfrm>
          <a:off x="0" y="0"/>
          <a:ext cx="0" cy="0"/>
          <a:chOff x="0" y="0"/>
          <a:chExt cx="0" cy="0"/>
        </a:xfrm>
      </p:grpSpPr>
      <p:pic>
        <p:nvPicPr>
          <p:cNvPr descr="A picture containing website&#10;&#10;Description automatically generated" id="79" name="Google Shape;79;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38"/>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8"/>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38"/>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website&#10;&#10;Description automatically generated" id="83" name="Google Shape;83;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4" name="Shape 84"/>
        <p:cNvGrpSpPr/>
        <p:nvPr/>
      </p:nvGrpSpPr>
      <p:grpSpPr>
        <a:xfrm>
          <a:off x="0" y="0"/>
          <a:ext cx="0" cy="0"/>
          <a:chOff x="0" y="0"/>
          <a:chExt cx="0" cy="0"/>
        </a:xfrm>
      </p:grpSpPr>
      <p:sp>
        <p:nvSpPr>
          <p:cNvPr id="85" name="Google Shape;85;p39"/>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9"/>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39"/>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9"/>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9"/>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91" name="Shape 91"/>
        <p:cNvGrpSpPr/>
        <p:nvPr/>
      </p:nvGrpSpPr>
      <p:grpSpPr>
        <a:xfrm>
          <a:off x="0" y="0"/>
          <a:ext cx="0" cy="0"/>
          <a:chOff x="0" y="0"/>
          <a:chExt cx="0" cy="0"/>
        </a:xfrm>
      </p:grpSpPr>
      <p:pic>
        <p:nvPicPr>
          <p:cNvPr descr="Graphical user interface, text&#10;&#10;Description automatically generated" id="92" name="Google Shape;92;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3" name="Google Shape;93;p40"/>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95" name="Google Shape;95;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96" name="Shape 96"/>
        <p:cNvGrpSpPr/>
        <p:nvPr/>
      </p:nvGrpSpPr>
      <p:grpSpPr>
        <a:xfrm>
          <a:off x="0" y="0"/>
          <a:ext cx="0" cy="0"/>
          <a:chOff x="0" y="0"/>
          <a:chExt cx="0" cy="0"/>
        </a:xfrm>
      </p:grpSpPr>
      <p:pic>
        <p:nvPicPr>
          <p:cNvPr descr="Graphical user interface, sunburst chart&#10;&#10;Description automatically generated" id="97" name="Google Shape;97;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41"/>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1"/>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01" name="Google Shape;101;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2" name="Shape 102"/>
        <p:cNvGrpSpPr/>
        <p:nvPr/>
      </p:nvGrpSpPr>
      <p:grpSpPr>
        <a:xfrm>
          <a:off x="0" y="0"/>
          <a:ext cx="0" cy="0"/>
          <a:chOff x="0" y="0"/>
          <a:chExt cx="0" cy="0"/>
        </a:xfrm>
      </p:grpSpPr>
      <p:sp>
        <p:nvSpPr>
          <p:cNvPr id="103" name="Google Shape;103;p42"/>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2"/>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4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42"/>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2"/>
          <p:cNvSpPr txBox="1"/>
          <p:nvPr>
            <p:ph idx="3" type="body"/>
          </p:nvPr>
        </p:nvSpPr>
        <p:spPr>
          <a:xfrm>
            <a:off x="8219441" y="5750351"/>
            <a:ext cx="3508650"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2"/>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9" name="Shape 109"/>
        <p:cNvGrpSpPr/>
        <p:nvPr/>
      </p:nvGrpSpPr>
      <p:grpSpPr>
        <a:xfrm>
          <a:off x="0" y="0"/>
          <a:ext cx="0" cy="0"/>
          <a:chOff x="0" y="0"/>
          <a:chExt cx="0" cy="0"/>
        </a:xfrm>
      </p:grpSpPr>
      <p:sp>
        <p:nvSpPr>
          <p:cNvPr id="110" name="Google Shape;110;p43"/>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3"/>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43"/>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3"/>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43"/>
          <p:cNvSpPr txBox="1"/>
          <p:nvPr>
            <p:ph idx="4" type="body"/>
          </p:nvPr>
        </p:nvSpPr>
        <p:spPr>
          <a:xfrm>
            <a:off x="6172200" y="2910428"/>
            <a:ext cx="5183188"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F5395"/>
              </a:buClr>
              <a:buSzPts val="2000"/>
              <a:buFont typeface="Open Sans SemiBold"/>
              <a:buNone/>
              <a:defRPr>
                <a:solidFill>
                  <a:srgbClr val="2F539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43"/>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3"/>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3"/>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9" name="Shape 119"/>
        <p:cNvGrpSpPr/>
        <p:nvPr/>
      </p:nvGrpSpPr>
      <p:grpSpPr>
        <a:xfrm>
          <a:off x="0" y="0"/>
          <a:ext cx="0" cy="0"/>
          <a:chOff x="0" y="0"/>
          <a:chExt cx="0" cy="0"/>
        </a:xfrm>
      </p:grpSpPr>
      <p:pic>
        <p:nvPicPr>
          <p:cNvPr descr="Graphical user interface, sunburst chart&#10;&#10;Description automatically generated" id="120" name="Google Shape;120;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1" name="Google Shape;121;p44"/>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44"/>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24" name="Google Shape;124;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5" name="Shape 125"/>
        <p:cNvGrpSpPr/>
        <p:nvPr/>
      </p:nvGrpSpPr>
      <p:grpSpPr>
        <a:xfrm>
          <a:off x="0" y="0"/>
          <a:ext cx="0" cy="0"/>
          <a:chOff x="0" y="0"/>
          <a:chExt cx="0" cy="0"/>
        </a:xfrm>
      </p:grpSpPr>
      <p:pic>
        <p:nvPicPr>
          <p:cNvPr descr="Graphical user interface, text&#10;&#10;Description automatically generated" id="126" name="Google Shape;126;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7" name="Google Shape;127;p4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128" name="Google Shape;128;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9" name="Shape 129"/>
        <p:cNvGrpSpPr/>
        <p:nvPr/>
      </p:nvGrpSpPr>
      <p:grpSpPr>
        <a:xfrm>
          <a:off x="0" y="0"/>
          <a:ext cx="0" cy="0"/>
          <a:chOff x="0" y="0"/>
          <a:chExt cx="0" cy="0"/>
        </a:xfrm>
      </p:grpSpPr>
      <p:pic>
        <p:nvPicPr>
          <p:cNvPr descr="Graphical user interface, website&#10;&#10;Description automatically generated" id="130" name="Google Shape;130;p4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131" name="Google Shape;131;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2" name="Google Shape;132;p46"/>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33" name="Google Shape;133;p46"/>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Open Sans SemiBold"/>
                <a:ea typeface="Open Sans SemiBold"/>
                <a:cs typeface="Open Sans SemiBold"/>
                <a:sym typeface="Open Sans SemiBold"/>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6"/>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135" name="Google Shape;135;p46"/>
          <p:cNvSpPr/>
          <p:nvPr>
            <p:ph idx="3" type="pic"/>
          </p:nvPr>
        </p:nvSpPr>
        <p:spPr>
          <a:xfrm>
            <a:off x="9899650" y="2865438"/>
            <a:ext cx="931863" cy="820737"/>
          </a:xfrm>
          <a:prstGeom prst="rect">
            <a:avLst/>
          </a:prstGeom>
          <a:noFill/>
          <a:ln>
            <a:noFill/>
          </a:ln>
        </p:spPr>
      </p:sp>
      <p:pic>
        <p:nvPicPr>
          <p:cNvPr descr="Graphical user interface, website&#10;&#10;Description automatically generated" id="136" name="Google Shape;136;p4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137" name="Google Shape;137;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8" name="Google Shape;138;p46"/>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8"/>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8"/>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200"/>
              </a:spcBef>
              <a:spcAft>
                <a:spcPts val="0"/>
              </a:spcAft>
              <a:buClr>
                <a:schemeClr val="dk1"/>
              </a:buClr>
              <a:buSzPts val="2000"/>
              <a:buChar char="•"/>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algn="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algn="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algn="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algn="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algn="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algn="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algn="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algn="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8"/>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9CC2E5"/>
              </a:buClr>
              <a:buSzPts val="2000"/>
              <a:buNone/>
              <a:defRPr b="1" i="0">
                <a:solidFill>
                  <a:srgbClr val="9CC2E5"/>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3" type="body"/>
          </p:nvPr>
        </p:nvSpPr>
        <p:spPr>
          <a:xfrm>
            <a:off x="8455844" y="5788058"/>
            <a:ext cx="3262886"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39" name="Shape 139"/>
        <p:cNvGrpSpPr/>
        <p:nvPr/>
      </p:nvGrpSpPr>
      <p:grpSpPr>
        <a:xfrm>
          <a:off x="0" y="0"/>
          <a:ext cx="0" cy="0"/>
          <a:chOff x="0" y="0"/>
          <a:chExt cx="0" cy="0"/>
        </a:xfrm>
      </p:grpSpPr>
      <p:pic>
        <p:nvPicPr>
          <p:cNvPr descr="Graphical user interface, website&#10;&#10;Description automatically generated" id="140" name="Google Shape;14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1" name="Google Shape;141;p47"/>
          <p:cNvSpPr txBox="1"/>
          <p:nvPr>
            <p:ph idx="1" type="body"/>
          </p:nvPr>
        </p:nvSpPr>
        <p:spPr>
          <a:xfrm>
            <a:off x="8464731" y="5921828"/>
            <a:ext cx="3727269" cy="65546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3600"/>
              <a:buFont typeface="Arial"/>
              <a:buNone/>
              <a:defRPr b="1" i="0" sz="3600">
                <a:solidFill>
                  <a:schemeClr val="lt1"/>
                </a:solidFill>
                <a:latin typeface="Open Sans"/>
                <a:ea typeface="Open Sans"/>
                <a:cs typeface="Open Sans"/>
                <a:sym typeface="Open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website&#10;&#10;Description automatically generated" id="142" name="Google Shape;142;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43" name="Shape 143"/>
        <p:cNvGrpSpPr/>
        <p:nvPr/>
      </p:nvGrpSpPr>
      <p:grpSpPr>
        <a:xfrm>
          <a:off x="0" y="0"/>
          <a:ext cx="0" cy="0"/>
          <a:chOff x="0" y="0"/>
          <a:chExt cx="0" cy="0"/>
        </a:xfrm>
      </p:grpSpPr>
      <p:pic>
        <p:nvPicPr>
          <p:cNvPr descr="A picture containing website&#10;&#10;Description automatically generated" id="144" name="Google Shape;144;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5" name="Google Shape;145;p48"/>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48"/>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7" name="Google Shape;147;p48"/>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8" name="Shape 148"/>
        <p:cNvGrpSpPr/>
        <p:nvPr/>
      </p:nvGrpSpPr>
      <p:grpSpPr>
        <a:xfrm>
          <a:off x="0" y="0"/>
          <a:ext cx="0" cy="0"/>
          <a:chOff x="0" y="0"/>
          <a:chExt cx="0" cy="0"/>
        </a:xfrm>
      </p:grpSpPr>
      <p:sp>
        <p:nvSpPr>
          <p:cNvPr id="149" name="Google Shape;149;p49"/>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9"/>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4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49"/>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9"/>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9"/>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155" name="Shape 155"/>
        <p:cNvGrpSpPr/>
        <p:nvPr/>
      </p:nvGrpSpPr>
      <p:grpSpPr>
        <a:xfrm>
          <a:off x="0" y="0"/>
          <a:ext cx="0" cy="0"/>
          <a:chOff x="0" y="0"/>
          <a:chExt cx="0" cy="0"/>
        </a:xfrm>
      </p:grpSpPr>
      <p:pic>
        <p:nvPicPr>
          <p:cNvPr descr="Graphical user interface, text&#10;&#10;Description automatically generated" id="156" name="Google Shape;156;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7" name="Google Shape;157;p50"/>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showMasterSp="0">
  <p:cSld name="3_Section Header">
    <p:spTree>
      <p:nvGrpSpPr>
        <p:cNvPr id="159" name="Shape 159"/>
        <p:cNvGrpSpPr/>
        <p:nvPr/>
      </p:nvGrpSpPr>
      <p:grpSpPr>
        <a:xfrm>
          <a:off x="0" y="0"/>
          <a:ext cx="0" cy="0"/>
          <a:chOff x="0" y="0"/>
          <a:chExt cx="0" cy="0"/>
        </a:xfrm>
      </p:grpSpPr>
      <p:pic>
        <p:nvPicPr>
          <p:cNvPr descr="Graphical user interface, sunburst chart&#10;&#10;Description automatically generated" id="160" name="Google Shape;160;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1" name="Google Shape;161;p51"/>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5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51"/>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64" name="Shape 164"/>
        <p:cNvGrpSpPr/>
        <p:nvPr/>
      </p:nvGrpSpPr>
      <p:grpSpPr>
        <a:xfrm>
          <a:off x="0" y="0"/>
          <a:ext cx="0" cy="0"/>
          <a:chOff x="0" y="0"/>
          <a:chExt cx="0" cy="0"/>
        </a:xfrm>
      </p:grpSpPr>
      <p:sp>
        <p:nvSpPr>
          <p:cNvPr id="165" name="Google Shape;165;p52"/>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2"/>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5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52"/>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2"/>
          <p:cNvSpPr txBox="1"/>
          <p:nvPr>
            <p:ph idx="3" type="body"/>
          </p:nvPr>
        </p:nvSpPr>
        <p:spPr>
          <a:xfrm>
            <a:off x="8171727" y="5750351"/>
            <a:ext cx="3556364"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52"/>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71" name="Shape 171"/>
        <p:cNvGrpSpPr/>
        <p:nvPr/>
      </p:nvGrpSpPr>
      <p:grpSpPr>
        <a:xfrm>
          <a:off x="0" y="0"/>
          <a:ext cx="0" cy="0"/>
          <a:chOff x="0" y="0"/>
          <a:chExt cx="0" cy="0"/>
        </a:xfrm>
      </p:grpSpPr>
      <p:sp>
        <p:nvSpPr>
          <p:cNvPr id="172" name="Google Shape;172;p53"/>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3"/>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4" name="Google Shape;174;p53"/>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53"/>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6" name="Google Shape;176;p53"/>
          <p:cNvSpPr txBox="1"/>
          <p:nvPr>
            <p:ph idx="4" type="body"/>
          </p:nvPr>
        </p:nvSpPr>
        <p:spPr>
          <a:xfrm>
            <a:off x="6172200" y="2910428"/>
            <a:ext cx="5183188"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F5395"/>
              </a:buClr>
              <a:buSzPts val="2000"/>
              <a:buFont typeface="Open Sans SemiBold"/>
              <a:buNone/>
              <a:defRPr>
                <a:solidFill>
                  <a:srgbClr val="2F539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p53"/>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53"/>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53"/>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1" name="Shape 181"/>
        <p:cNvGrpSpPr/>
        <p:nvPr/>
      </p:nvGrpSpPr>
      <p:grpSpPr>
        <a:xfrm>
          <a:off x="0" y="0"/>
          <a:ext cx="0" cy="0"/>
          <a:chOff x="0" y="0"/>
          <a:chExt cx="0" cy="0"/>
        </a:xfrm>
      </p:grpSpPr>
      <p:pic>
        <p:nvPicPr>
          <p:cNvPr descr="Graphical user interface, sunburst chart&#10;&#10;Description automatically generated" id="182" name="Google Shape;182;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3" name="Google Shape;183;p54"/>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5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54"/>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86" name="Shape 186"/>
        <p:cNvGrpSpPr/>
        <p:nvPr/>
      </p:nvGrpSpPr>
      <p:grpSpPr>
        <a:xfrm>
          <a:off x="0" y="0"/>
          <a:ext cx="0" cy="0"/>
          <a:chOff x="0" y="0"/>
          <a:chExt cx="0" cy="0"/>
        </a:xfrm>
      </p:grpSpPr>
      <p:pic>
        <p:nvPicPr>
          <p:cNvPr descr="Graphical user interface, text&#10;&#10;Description automatically generated" id="187" name="Google Shape;187;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8" name="Google Shape;188;p5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189" name="Shape 189"/>
        <p:cNvGrpSpPr/>
        <p:nvPr/>
      </p:nvGrpSpPr>
      <p:grpSpPr>
        <a:xfrm>
          <a:off x="0" y="0"/>
          <a:ext cx="0" cy="0"/>
          <a:chOff x="0" y="0"/>
          <a:chExt cx="0" cy="0"/>
        </a:xfrm>
      </p:grpSpPr>
      <p:pic>
        <p:nvPicPr>
          <p:cNvPr descr="Graphical user interface, website&#10;&#10;Description automatically generated" id="190" name="Google Shape;190;p5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191" name="Google Shape;191;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2" name="Google Shape;192;p56"/>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93" name="Google Shape;193;p56"/>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Open Sans SemiBold"/>
                <a:ea typeface="Open Sans SemiBold"/>
                <a:cs typeface="Open Sans SemiBold"/>
                <a:sym typeface="Open Sans SemiBold"/>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56"/>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195" name="Google Shape;195;p56"/>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25" name="Shape 25"/>
        <p:cNvGrpSpPr/>
        <p:nvPr/>
      </p:nvGrpSpPr>
      <p:grpSpPr>
        <a:xfrm>
          <a:off x="0" y="0"/>
          <a:ext cx="0" cy="0"/>
          <a:chOff x="0" y="0"/>
          <a:chExt cx="0" cy="0"/>
        </a:xfrm>
      </p:grpSpPr>
      <p:pic>
        <p:nvPicPr>
          <p:cNvPr descr="Graphical user interface, text&#10;&#10;Description automatically generated" id="26" name="Google Shape;26;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32"/>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Quattrocento Sans"/>
              <a:buNone/>
              <a:defRPr b="0" i="0" sz="6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196" name="Shape 196"/>
        <p:cNvGrpSpPr/>
        <p:nvPr/>
      </p:nvGrpSpPr>
      <p:grpSpPr>
        <a:xfrm>
          <a:off x="0" y="0"/>
          <a:ext cx="0" cy="0"/>
          <a:chOff x="0" y="0"/>
          <a:chExt cx="0" cy="0"/>
        </a:xfrm>
      </p:grpSpPr>
      <p:pic>
        <p:nvPicPr>
          <p:cNvPr descr="Graphical user interface, website&#10;&#10;Description automatically generated" id="197" name="Google Shape;197;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8" name="Google Shape;198;p57"/>
          <p:cNvSpPr txBox="1"/>
          <p:nvPr>
            <p:ph idx="1" type="body"/>
          </p:nvPr>
        </p:nvSpPr>
        <p:spPr>
          <a:xfrm>
            <a:off x="8464731" y="5921828"/>
            <a:ext cx="3727269" cy="65546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3600"/>
              <a:buFont typeface="Arial"/>
              <a:buNone/>
              <a:defRPr b="1" i="0" sz="3600">
                <a:solidFill>
                  <a:schemeClr val="lt1"/>
                </a:solidFill>
                <a:latin typeface="Open Sans"/>
                <a:ea typeface="Open Sans"/>
                <a:cs typeface="Open Sans"/>
                <a:sym typeface="Open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33"/>
          <p:cNvSpPr txBox="1"/>
          <p:nvPr>
            <p:ph idx="1" type="body"/>
          </p:nvPr>
        </p:nvSpPr>
        <p:spPr>
          <a:xfrm>
            <a:off x="663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3"/>
          <p:cNvSpPr txBox="1"/>
          <p:nvPr>
            <p:ph idx="2" type="body"/>
          </p:nvPr>
        </p:nvSpPr>
        <p:spPr>
          <a:xfrm>
            <a:off x="5997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3"/>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3"/>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5" name="Shape 35"/>
        <p:cNvGrpSpPr/>
        <p:nvPr/>
      </p:nvGrpSpPr>
      <p:grpSpPr>
        <a:xfrm>
          <a:off x="0" y="0"/>
          <a:ext cx="0" cy="0"/>
          <a:chOff x="0" y="0"/>
          <a:chExt cx="0" cy="0"/>
        </a:xfrm>
      </p:grpSpPr>
      <p:sp>
        <p:nvSpPr>
          <p:cNvPr id="36" name="Google Shape;36;p34"/>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4"/>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i="0" sz="20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34"/>
          <p:cNvSpPr txBox="1"/>
          <p:nvPr>
            <p:ph idx="2" type="body"/>
          </p:nvPr>
        </p:nvSpPr>
        <p:spPr>
          <a:xfrm>
            <a:off x="663575" y="2910427"/>
            <a:ext cx="5157787"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C00000"/>
              </a:buClr>
              <a:buSzPts val="2000"/>
              <a:buChar char="•"/>
              <a:defRPr b="1" i="0" sz="2000">
                <a:solidFill>
                  <a:srgbClr val="C00000"/>
                </a:solidFill>
                <a:latin typeface="Quattrocento Sans"/>
                <a:ea typeface="Quattrocento Sans"/>
                <a:cs typeface="Quattrocento Sans"/>
                <a:sym typeface="Quattrocento Sans"/>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4"/>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34"/>
          <p:cNvSpPr txBox="1"/>
          <p:nvPr>
            <p:ph idx="4" type="body"/>
          </p:nvPr>
        </p:nvSpPr>
        <p:spPr>
          <a:xfrm>
            <a:off x="6172200" y="2910427"/>
            <a:ext cx="5183188"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E75B5"/>
              </a:buClr>
              <a:buSzPts val="2000"/>
              <a:buChar char="•"/>
              <a:defRPr>
                <a:solidFill>
                  <a:srgbClr val="2E75B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34"/>
          <p:cNvSpPr txBox="1"/>
          <p:nvPr>
            <p:ph idx="5"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4"/>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9CC2E5"/>
              </a:buClr>
              <a:buSzPts val="2000"/>
              <a:buFont typeface="Quattrocento Sans"/>
              <a:buNone/>
              <a:defRPr b="1" i="0">
                <a:solidFill>
                  <a:srgbClr val="9CC2E5"/>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4" name="Shape 44"/>
        <p:cNvGrpSpPr/>
        <p:nvPr/>
      </p:nvGrpSpPr>
      <p:grpSpPr>
        <a:xfrm>
          <a:off x="0" y="0"/>
          <a:ext cx="0" cy="0"/>
          <a:chOff x="0" y="0"/>
          <a:chExt cx="0" cy="0"/>
        </a:xfrm>
      </p:grpSpPr>
      <p:pic>
        <p:nvPicPr>
          <p:cNvPr descr="Graphical user interface, sunburst chart&#10;&#10;Description automatically generated" id="45" name="Google Shape;45;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35"/>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35"/>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Quattrocento Sans"/>
                <a:ea typeface="Quattrocento Sans"/>
                <a:cs typeface="Quattrocento Sans"/>
                <a:sym typeface="Quattrocento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9" name="Shape 49"/>
        <p:cNvGrpSpPr/>
        <p:nvPr/>
      </p:nvGrpSpPr>
      <p:grpSpPr>
        <a:xfrm>
          <a:off x="0" y="0"/>
          <a:ext cx="0" cy="0"/>
          <a:chOff x="0" y="0"/>
          <a:chExt cx="0" cy="0"/>
        </a:xfrm>
      </p:grpSpPr>
      <p:pic>
        <p:nvPicPr>
          <p:cNvPr descr="Graphical user interface, text&#10;&#10;Description automatically generated" id="50" name="Google Shape;50;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2" name="Google Shape;52;p36"/>
          <p:cNvGrpSpPr/>
          <p:nvPr/>
        </p:nvGrpSpPr>
        <p:grpSpPr>
          <a:xfrm>
            <a:off x="10464504" y="866053"/>
            <a:ext cx="955530" cy="955530"/>
            <a:chOff x="9022202" y="727174"/>
            <a:chExt cx="955530" cy="955530"/>
          </a:xfrm>
        </p:grpSpPr>
        <p:sp>
          <p:nvSpPr>
            <p:cNvPr id="53" name="Google Shape;53;p36"/>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5.mp3" id="54" name="Google Shape;54;p36"/>
            <p:cNvPicPr preferRelativeResize="0"/>
            <p:nvPr/>
          </p:nvPicPr>
          <p:blipFill rotWithShape="1">
            <a:blip r:embed="rId3">
              <a:alphaModFix/>
            </a:blip>
            <a:srcRect b="0" l="0" r="0" t="0"/>
            <a:stretch/>
          </p:blipFill>
          <p:spPr>
            <a:xfrm>
              <a:off x="9093567" y="798539"/>
              <a:ext cx="812800" cy="8128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5" name="Shape 55"/>
        <p:cNvGrpSpPr/>
        <p:nvPr/>
      </p:nvGrpSpPr>
      <p:grpSpPr>
        <a:xfrm>
          <a:off x="0" y="0"/>
          <a:ext cx="0" cy="0"/>
          <a:chOff x="0" y="0"/>
          <a:chExt cx="0" cy="0"/>
        </a:xfrm>
      </p:grpSpPr>
      <p:pic>
        <p:nvPicPr>
          <p:cNvPr descr="Graphical user interface, website&#10;&#10;Description automatically generated" id="56" name="Google Shape;56;p3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Graphical user interface, website&#10;&#10;Description automatically generated" id="57" name="Google Shape;57;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37"/>
          <p:cNvSpPr txBox="1"/>
          <p:nvPr/>
        </p:nvSpPr>
        <p:spPr>
          <a:xfrm>
            <a:off x="9899301" y="5886940"/>
            <a:ext cx="2025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59" name="Google Shape;59;p37"/>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lt1"/>
              </a:buClr>
              <a:buSzPts val="800"/>
              <a:buFont typeface="Arial"/>
              <a:buNone/>
              <a:defRPr b="1" i="0" sz="800">
                <a:solidFill>
                  <a:schemeClr val="lt1"/>
                </a:solidFill>
                <a:latin typeface="Quattrocento Sans"/>
                <a:ea typeface="Quattrocento Sans"/>
                <a:cs typeface="Quattrocento Sans"/>
                <a:sym typeface="Quattrocento Sans"/>
              </a:defRPr>
            </a:lvl1pPr>
            <a:lvl2pPr indent="-228600" lvl="1" marL="9144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9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7"/>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61" name="Google Shape;61;p37"/>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 name="Shape 68"/>
        <p:cNvGrpSpPr/>
        <p:nvPr/>
      </p:nvGrpSpPr>
      <p:grpSpPr>
        <a:xfrm>
          <a:off x="0" y="0"/>
          <a:ext cx="0" cy="0"/>
          <a:chOff x="0" y="0"/>
          <a:chExt cx="0" cy="0"/>
        </a:xfrm>
      </p:grpSpPr>
      <p:sp>
        <p:nvSpPr>
          <p:cNvPr id="69" name="Google Shape;69;p3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screenshot of a computer&#10;&#10;Description automatically generated with medium confidence" id="70" name="Google Shape;70;p3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screenshot of a computer&#10;&#10;Description automatically generated with low confidence" id="71" name="Google Shape;71;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7.xml"/><Relationship Id="rId11" Type="http://schemas.openxmlformats.org/officeDocument/2006/relationships/slideLayout" Target="../slideLayouts/slideLayout18.xml"/><Relationship Id="rId22" Type="http://schemas.openxmlformats.org/officeDocument/2006/relationships/slideLayout" Target="../slideLayouts/slideLayout29.xml"/><Relationship Id="rId10" Type="http://schemas.openxmlformats.org/officeDocument/2006/relationships/slideLayout" Target="../slideLayouts/slideLayout17.xml"/><Relationship Id="rId21" Type="http://schemas.openxmlformats.org/officeDocument/2006/relationships/slideLayout" Target="../slideLayouts/slideLayout28.xml"/><Relationship Id="rId13" Type="http://schemas.openxmlformats.org/officeDocument/2006/relationships/slideLayout" Target="../slideLayouts/slideLayout20.xml"/><Relationship Id="rId24" Type="http://schemas.openxmlformats.org/officeDocument/2006/relationships/theme" Target="../theme/theme2.xml"/><Relationship Id="rId12" Type="http://schemas.openxmlformats.org/officeDocument/2006/relationships/slideLayout" Target="../slideLayouts/slideLayout19.xml"/><Relationship Id="rId23" Type="http://schemas.openxmlformats.org/officeDocument/2006/relationships/slideLayout" Target="../slideLayouts/slideLayout30.xml"/><Relationship Id="rId1" Type="http://schemas.openxmlformats.org/officeDocument/2006/relationships/image" Target="../media/image3.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7" Type="http://schemas.openxmlformats.org/officeDocument/2006/relationships/slideLayout" Target="../slideLayouts/slideLayout24.xml"/><Relationship Id="rId16" Type="http://schemas.openxmlformats.org/officeDocument/2006/relationships/slideLayout" Target="../slideLayouts/slideLayout23.xml"/><Relationship Id="rId5" Type="http://schemas.openxmlformats.org/officeDocument/2006/relationships/slideLayout" Target="../slideLayouts/slideLayout12.xml"/><Relationship Id="rId19" Type="http://schemas.openxmlformats.org/officeDocument/2006/relationships/slideLayout" Target="../slideLayouts/slideLayout26.xml"/><Relationship Id="rId6" Type="http://schemas.openxmlformats.org/officeDocument/2006/relationships/slideLayout" Target="../slideLayouts/slideLayout13.xml"/><Relationship Id="rId18" Type="http://schemas.openxmlformats.org/officeDocument/2006/relationships/slideLayout" Target="../slideLayouts/slideLayout25.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6"/>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6"/>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1" i="0" sz="20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marR="0" rtl="0" algn="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descr="Graphical user interface, text&#10;&#10;Description automatically generated" id="63" name="Google Shape;63;p2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64" name="Google Shape;64;p29"/>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9"/>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Open Sans SemiBold"/>
              <a:buNone/>
              <a:defRPr b="1" i="0" sz="2000" u="none" cap="none" strike="noStrike">
                <a:solidFill>
                  <a:schemeClr val="dk1"/>
                </a:solidFill>
                <a:latin typeface="Open Sans SemiBold"/>
                <a:ea typeface="Open Sans SemiBold"/>
                <a:cs typeface="Open Sans SemiBold"/>
                <a:sym typeface="Open Sans SemiBold"/>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a:solidFill>
                  <a:schemeClr val="lt1"/>
                </a:solidFill>
                <a:latin typeface="Quattrocento Sans"/>
                <a:ea typeface="Quattrocento Sans"/>
                <a:cs typeface="Quattrocento Sans"/>
                <a:sym typeface="Quattrocento Sans"/>
              </a:defRPr>
            </a:lvl1pPr>
            <a:lvl2pPr indent="0" lvl="1" marL="0" marR="0" rtl="0" algn="r">
              <a:spcBef>
                <a:spcPts val="0"/>
              </a:spcBef>
              <a:buNone/>
              <a:defRPr b="1" i="0" sz="1400">
                <a:solidFill>
                  <a:schemeClr val="lt1"/>
                </a:solidFill>
                <a:latin typeface="Quattrocento Sans"/>
                <a:ea typeface="Quattrocento Sans"/>
                <a:cs typeface="Quattrocento Sans"/>
                <a:sym typeface="Quattrocento Sans"/>
              </a:defRPr>
            </a:lvl2pPr>
            <a:lvl3pPr indent="0" lvl="2" marL="0" marR="0" rtl="0" algn="r">
              <a:spcBef>
                <a:spcPts val="0"/>
              </a:spcBef>
              <a:buNone/>
              <a:defRPr b="1" i="0" sz="1400">
                <a:solidFill>
                  <a:schemeClr val="lt1"/>
                </a:solidFill>
                <a:latin typeface="Quattrocento Sans"/>
                <a:ea typeface="Quattrocento Sans"/>
                <a:cs typeface="Quattrocento Sans"/>
                <a:sym typeface="Quattrocento Sans"/>
              </a:defRPr>
            </a:lvl3pPr>
            <a:lvl4pPr indent="0" lvl="3" marL="0" marR="0" rtl="0" algn="r">
              <a:spcBef>
                <a:spcPts val="0"/>
              </a:spcBef>
              <a:buNone/>
              <a:defRPr b="1" i="0" sz="1400">
                <a:solidFill>
                  <a:schemeClr val="lt1"/>
                </a:solidFill>
                <a:latin typeface="Quattrocento Sans"/>
                <a:ea typeface="Quattrocento Sans"/>
                <a:cs typeface="Quattrocento Sans"/>
                <a:sym typeface="Quattrocento Sans"/>
              </a:defRPr>
            </a:lvl4pPr>
            <a:lvl5pPr indent="0" lvl="4" marL="0" marR="0" rtl="0" algn="r">
              <a:spcBef>
                <a:spcPts val="0"/>
              </a:spcBef>
              <a:buNone/>
              <a:defRPr b="1" i="0" sz="1400">
                <a:solidFill>
                  <a:schemeClr val="lt1"/>
                </a:solidFill>
                <a:latin typeface="Quattrocento Sans"/>
                <a:ea typeface="Quattrocento Sans"/>
                <a:cs typeface="Quattrocento Sans"/>
                <a:sym typeface="Quattrocento Sans"/>
              </a:defRPr>
            </a:lvl5pPr>
            <a:lvl6pPr indent="0" lvl="5" marL="0" marR="0" rtl="0" algn="r">
              <a:spcBef>
                <a:spcPts val="0"/>
              </a:spcBef>
              <a:buNone/>
              <a:defRPr b="1" i="0" sz="1400">
                <a:solidFill>
                  <a:schemeClr val="lt1"/>
                </a:solidFill>
                <a:latin typeface="Quattrocento Sans"/>
                <a:ea typeface="Quattrocento Sans"/>
                <a:cs typeface="Quattrocento Sans"/>
                <a:sym typeface="Quattrocento Sans"/>
              </a:defRPr>
            </a:lvl6pPr>
            <a:lvl7pPr indent="0" lvl="6" marL="0" marR="0" rtl="0" algn="r">
              <a:spcBef>
                <a:spcPts val="0"/>
              </a:spcBef>
              <a:buNone/>
              <a:defRPr b="1" i="0" sz="1400">
                <a:solidFill>
                  <a:schemeClr val="lt1"/>
                </a:solidFill>
                <a:latin typeface="Quattrocento Sans"/>
                <a:ea typeface="Quattrocento Sans"/>
                <a:cs typeface="Quattrocento Sans"/>
                <a:sym typeface="Quattrocento Sans"/>
              </a:defRPr>
            </a:lvl7pPr>
            <a:lvl8pPr indent="0" lvl="7" marL="0" marR="0" rtl="0" algn="r">
              <a:spcBef>
                <a:spcPts val="0"/>
              </a:spcBef>
              <a:buNone/>
              <a:defRPr b="1" i="0" sz="1400">
                <a:solidFill>
                  <a:schemeClr val="lt1"/>
                </a:solidFill>
                <a:latin typeface="Quattrocento Sans"/>
                <a:ea typeface="Quattrocento Sans"/>
                <a:cs typeface="Quattrocento Sans"/>
                <a:sym typeface="Quattrocento Sans"/>
              </a:defRPr>
            </a:lvl8pPr>
            <a:lvl9pPr indent="0" lvl="8" marL="0" marR="0" rt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text&#10;&#10;Description automatically generated" id="67" name="Google Shape;67;p29"/>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6.jp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6.xml"/><Relationship Id="rId4" Type="http://schemas.openxmlformats.org/officeDocument/2006/relationships/image" Target="../media/image14.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www.google.com/" TargetMode="External"/><Relationship Id="rId4" Type="http://schemas.openxmlformats.org/officeDocument/2006/relationships/hyperlink" Target="https://www.open.edu/openlearncreate/mod/quiz/view.php?id=17911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
          <p:cNvSpPr txBox="1"/>
          <p:nvPr>
            <p:ph type="ctrTitle"/>
          </p:nvPr>
        </p:nvSpPr>
        <p:spPr>
          <a:xfrm>
            <a:off x="651352" y="4301318"/>
            <a:ext cx="7217301"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lang="en-US">
                <a:solidFill>
                  <a:schemeClr val="lt1"/>
                </a:solidFill>
                <a:latin typeface="Open Sans ExtraBold"/>
                <a:ea typeface="Open Sans ExtraBold"/>
                <a:cs typeface="Open Sans ExtraBold"/>
                <a:sym typeface="Open Sans ExtraBold"/>
              </a:rPr>
              <a:t>LECTURE 6</a:t>
            </a:r>
            <a:br>
              <a:rPr lang="en-US">
                <a:solidFill>
                  <a:schemeClr val="lt1"/>
                </a:solidFill>
                <a:latin typeface="Open Sans ExtraBold"/>
                <a:ea typeface="Open Sans ExtraBold"/>
                <a:cs typeface="Open Sans ExtraBold"/>
                <a:sym typeface="Open Sans ExtraBold"/>
              </a:rPr>
            </a:br>
            <a:r>
              <a:rPr lang="en-US">
                <a:latin typeface="Open Sans ExtraBold"/>
                <a:ea typeface="Open Sans ExtraBold"/>
                <a:cs typeface="Open Sans ExtraBold"/>
                <a:sym typeface="Open Sans ExtraBold"/>
              </a:rPr>
              <a:t>LAND USE REPRESENTATION</a:t>
            </a:r>
            <a:endParaRPr/>
          </a:p>
        </p:txBody>
      </p:sp>
      <p:sp>
        <p:nvSpPr>
          <p:cNvPr id="204" name="Google Shape;204;p1"/>
          <p:cNvSpPr txBox="1"/>
          <p:nvPr>
            <p:ph idx="1" type="subTitle"/>
          </p:nvPr>
        </p:nvSpPr>
        <p:spPr>
          <a:xfrm>
            <a:off x="688931" y="3374796"/>
            <a:ext cx="3477955" cy="9548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latin typeface="Open Sans ExtraBold"/>
                <a:ea typeface="Open Sans ExtraBold"/>
                <a:cs typeface="Open Sans ExtraBold"/>
                <a:sym typeface="Open Sans ExtraBold"/>
              </a:rPr>
              <a:t>Introduction to CLEWs</a:t>
            </a:r>
            <a:endParaRPr/>
          </a:p>
        </p:txBody>
      </p:sp>
      <p:sp>
        <p:nvSpPr>
          <p:cNvPr id="205" name="Google Shape;205;p1"/>
          <p:cNvSpPr/>
          <p:nvPr/>
        </p:nvSpPr>
        <p:spPr>
          <a:xfrm>
            <a:off x="3992055" y="446268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6_Slide1.mp3" id="206" name="Google Shape;206;p1"/>
          <p:cNvPicPr preferRelativeResize="0"/>
          <p:nvPr/>
        </p:nvPicPr>
        <p:blipFill rotWithShape="1">
          <a:blip r:embed="rId3">
            <a:alphaModFix/>
          </a:blip>
          <a:srcRect b="0" l="0" r="0" t="0"/>
          <a:stretch/>
        </p:blipFill>
        <p:spPr>
          <a:xfrm>
            <a:off x="4063420" y="4531555"/>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p10"/>
          <p:cNvGraphicFramePr/>
          <p:nvPr/>
        </p:nvGraphicFramePr>
        <p:xfrm>
          <a:off x="4089672" y="4439955"/>
          <a:ext cx="5176993" cy="1900783"/>
        </p:xfrm>
        <a:graphic>
          <a:graphicData uri="http://schemas.openxmlformats.org/drawingml/2006/chart">
            <c:chart r:id="rId3"/>
          </a:graphicData>
        </a:graphic>
      </p:graphicFrame>
      <p:sp>
        <p:nvSpPr>
          <p:cNvPr id="340" name="Google Shape;340;p10"/>
          <p:cNvSpPr txBox="1"/>
          <p:nvPr>
            <p:ph idx="2" type="body"/>
          </p:nvPr>
        </p:nvSpPr>
        <p:spPr>
          <a:xfrm>
            <a:off x="663575" y="2172396"/>
            <a:ext cx="3289852"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Reforestation</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pic>
        <p:nvPicPr>
          <p:cNvPr id="341" name="Google Shape;341;p10"/>
          <p:cNvPicPr preferRelativeResize="0"/>
          <p:nvPr>
            <p:ph idx="1" type="body"/>
          </p:nvPr>
        </p:nvPicPr>
        <p:blipFill rotWithShape="1">
          <a:blip r:embed="rId4">
            <a:alphaModFix/>
          </a:blip>
          <a:srcRect b="13763" l="0" r="0" t="23143"/>
          <a:stretch/>
        </p:blipFill>
        <p:spPr>
          <a:xfrm>
            <a:off x="7030165" y="2337306"/>
            <a:ext cx="4279843" cy="1735873"/>
          </a:xfrm>
          <a:prstGeom prst="rect">
            <a:avLst/>
          </a:prstGeom>
          <a:noFill/>
          <a:ln>
            <a:noFill/>
          </a:ln>
        </p:spPr>
      </p:pic>
      <p:sp>
        <p:nvSpPr>
          <p:cNvPr id="342" name="Google Shape;342;p10"/>
          <p:cNvSpPr txBox="1"/>
          <p:nvPr/>
        </p:nvSpPr>
        <p:spPr>
          <a:xfrm>
            <a:off x="479863" y="1825625"/>
            <a:ext cx="5033970" cy="3586095"/>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pic>
        <p:nvPicPr>
          <p:cNvPr id="343" name="Google Shape;343;p10"/>
          <p:cNvPicPr preferRelativeResize="0"/>
          <p:nvPr/>
        </p:nvPicPr>
        <p:blipFill rotWithShape="1">
          <a:blip r:embed="rId5">
            <a:alphaModFix/>
          </a:blip>
          <a:srcRect b="13573" l="0" r="0" t="21545"/>
          <a:stretch/>
        </p:blipFill>
        <p:spPr>
          <a:xfrm>
            <a:off x="2571106" y="2337306"/>
            <a:ext cx="4221796" cy="1760864"/>
          </a:xfrm>
          <a:prstGeom prst="rect">
            <a:avLst/>
          </a:prstGeom>
          <a:noFill/>
          <a:ln>
            <a:noFill/>
          </a:ln>
        </p:spPr>
      </p:pic>
      <p:sp>
        <p:nvSpPr>
          <p:cNvPr id="344" name="Google Shape;344;p10"/>
          <p:cNvSpPr txBox="1"/>
          <p:nvPr/>
        </p:nvSpPr>
        <p:spPr>
          <a:xfrm>
            <a:off x="7302574" y="2031978"/>
            <a:ext cx="325323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Land use - Reforestation</a:t>
            </a:r>
            <a:endParaRPr b="1" sz="1800">
              <a:solidFill>
                <a:schemeClr val="dk1"/>
              </a:solidFill>
              <a:latin typeface="Open Sans"/>
              <a:ea typeface="Open Sans"/>
              <a:cs typeface="Open Sans"/>
              <a:sym typeface="Open Sans"/>
            </a:endParaRPr>
          </a:p>
        </p:txBody>
      </p:sp>
      <p:sp>
        <p:nvSpPr>
          <p:cNvPr id="345" name="Google Shape;345;p10"/>
          <p:cNvSpPr txBox="1"/>
          <p:nvPr/>
        </p:nvSpPr>
        <p:spPr>
          <a:xfrm>
            <a:off x="2691365" y="2069997"/>
            <a:ext cx="325323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Land use - BAU</a:t>
            </a:r>
            <a:endParaRPr b="1" sz="1800">
              <a:solidFill>
                <a:schemeClr val="dk1"/>
              </a:solidFill>
              <a:latin typeface="Open Sans"/>
              <a:ea typeface="Open Sans"/>
              <a:cs typeface="Open Sans"/>
              <a:sym typeface="Open Sans"/>
            </a:endParaRPr>
          </a:p>
        </p:txBody>
      </p:sp>
      <p:sp>
        <p:nvSpPr>
          <p:cNvPr id="346" name="Google Shape;346;p10"/>
          <p:cNvSpPr txBox="1"/>
          <p:nvPr/>
        </p:nvSpPr>
        <p:spPr>
          <a:xfrm>
            <a:off x="4523991" y="4098170"/>
            <a:ext cx="407463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GHG emissions (Mt of CO</a:t>
            </a:r>
            <a:r>
              <a:rPr b="1" baseline="-25000" lang="en-US" sz="1800">
                <a:solidFill>
                  <a:schemeClr val="dk1"/>
                </a:solidFill>
                <a:latin typeface="Open Sans"/>
                <a:ea typeface="Open Sans"/>
                <a:cs typeface="Open Sans"/>
                <a:sym typeface="Open Sans"/>
              </a:rPr>
              <a:t>2</a:t>
            </a:r>
            <a:r>
              <a:rPr b="1" lang="en-US" sz="1800">
                <a:solidFill>
                  <a:schemeClr val="dk1"/>
                </a:solidFill>
                <a:latin typeface="Open Sans"/>
                <a:ea typeface="Open Sans"/>
                <a:cs typeface="Open Sans"/>
                <a:sym typeface="Open Sans"/>
              </a:rPr>
              <a:t>-eq.)</a:t>
            </a:r>
            <a:endParaRPr b="1" sz="1800">
              <a:solidFill>
                <a:schemeClr val="dk1"/>
              </a:solidFill>
              <a:latin typeface="Open Sans"/>
              <a:ea typeface="Open Sans"/>
              <a:cs typeface="Open Sans"/>
              <a:sym typeface="Open Sans"/>
            </a:endParaRPr>
          </a:p>
        </p:txBody>
      </p:sp>
      <p:sp>
        <p:nvSpPr>
          <p:cNvPr id="347" name="Google Shape;347;p10"/>
          <p:cNvSpPr txBox="1"/>
          <p:nvPr/>
        </p:nvSpPr>
        <p:spPr>
          <a:xfrm>
            <a:off x="663575" y="720887"/>
            <a:ext cx="5652819"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6.2. CLEWs-Ethiopia example – part I</a:t>
            </a:r>
            <a:endParaRPr/>
          </a:p>
        </p:txBody>
      </p:sp>
      <p:sp>
        <p:nvSpPr>
          <p:cNvPr id="348" name="Google Shape;348;p10"/>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49" name="Google Shape;349;p10"/>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0.mp3" id="350" name="Google Shape;350;p10"/>
          <p:cNvPicPr preferRelativeResize="0"/>
          <p:nvPr/>
        </p:nvPicPr>
        <p:blipFill rotWithShape="1">
          <a:blip r:embed="rId6">
            <a:alphaModFix/>
          </a:blip>
          <a:srcRect b="0" l="0" r="0" t="0"/>
          <a:stretch/>
        </p:blipFill>
        <p:spPr>
          <a:xfrm>
            <a:off x="6608198" y="96710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1"/>
          <p:cNvSpPr txBox="1"/>
          <p:nvPr>
            <p:ph idx="2" type="body"/>
          </p:nvPr>
        </p:nvSpPr>
        <p:spPr>
          <a:xfrm>
            <a:off x="663575" y="1958158"/>
            <a:ext cx="3289852"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Climate change impacts</a:t>
            </a:r>
            <a:endParaRPr/>
          </a:p>
        </p:txBody>
      </p:sp>
      <p:cxnSp>
        <p:nvCxnSpPr>
          <p:cNvPr id="357" name="Google Shape;357;p11"/>
          <p:cNvCxnSpPr/>
          <p:nvPr/>
        </p:nvCxnSpPr>
        <p:spPr>
          <a:xfrm>
            <a:off x="6294442" y="2626822"/>
            <a:ext cx="0" cy="3488721"/>
          </a:xfrm>
          <a:prstGeom prst="straightConnector1">
            <a:avLst/>
          </a:prstGeom>
          <a:noFill/>
          <a:ln cap="flat" cmpd="sng" w="9525">
            <a:solidFill>
              <a:schemeClr val="dk1"/>
            </a:solidFill>
            <a:prstDash val="solid"/>
            <a:miter lim="800000"/>
            <a:headEnd len="sm" w="sm" type="none"/>
            <a:tailEnd len="sm" w="sm" type="none"/>
          </a:ln>
        </p:spPr>
      </p:cxnSp>
      <p:pic>
        <p:nvPicPr>
          <p:cNvPr id="358" name="Google Shape;358;p11"/>
          <p:cNvPicPr preferRelativeResize="0"/>
          <p:nvPr/>
        </p:nvPicPr>
        <p:blipFill rotWithShape="1">
          <a:blip r:embed="rId3">
            <a:alphaModFix/>
          </a:blip>
          <a:srcRect b="0" l="0" r="0" t="0"/>
          <a:stretch/>
        </p:blipFill>
        <p:spPr>
          <a:xfrm>
            <a:off x="6368292" y="2572199"/>
            <a:ext cx="5105321" cy="3805209"/>
          </a:xfrm>
          <a:prstGeom prst="rect">
            <a:avLst/>
          </a:prstGeom>
          <a:noFill/>
          <a:ln>
            <a:noFill/>
          </a:ln>
        </p:spPr>
      </p:pic>
      <p:pic>
        <p:nvPicPr>
          <p:cNvPr id="359" name="Google Shape;359;p11"/>
          <p:cNvPicPr preferRelativeResize="0"/>
          <p:nvPr/>
        </p:nvPicPr>
        <p:blipFill rotWithShape="1">
          <a:blip r:embed="rId4">
            <a:alphaModFix/>
          </a:blip>
          <a:srcRect b="0" l="0" r="0" t="0"/>
          <a:stretch/>
        </p:blipFill>
        <p:spPr>
          <a:xfrm>
            <a:off x="663576" y="2572199"/>
            <a:ext cx="5105322" cy="3805209"/>
          </a:xfrm>
          <a:prstGeom prst="rect">
            <a:avLst/>
          </a:prstGeom>
          <a:noFill/>
          <a:ln>
            <a:noFill/>
          </a:ln>
        </p:spPr>
      </p:pic>
      <p:sp>
        <p:nvSpPr>
          <p:cNvPr id="360" name="Google Shape;360;p11"/>
          <p:cNvSpPr txBox="1"/>
          <p:nvPr/>
        </p:nvSpPr>
        <p:spPr>
          <a:xfrm>
            <a:off x="663575" y="720887"/>
            <a:ext cx="5630866"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6.2. CLEWs-Ethiopia example – part I</a:t>
            </a:r>
            <a:endParaRPr/>
          </a:p>
        </p:txBody>
      </p:sp>
      <p:sp>
        <p:nvSpPr>
          <p:cNvPr id="361" name="Google Shape;361;p11"/>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62" name="Google Shape;362;p11"/>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1.mp3" id="363" name="Google Shape;363;p11"/>
          <p:cNvPicPr preferRelativeResize="0"/>
          <p:nvPr/>
        </p:nvPicPr>
        <p:blipFill rotWithShape="1">
          <a:blip r:embed="rId5">
            <a:alphaModFix/>
          </a:blip>
          <a:srcRect b="0" l="0" r="0" t="0"/>
          <a:stretch/>
        </p:blipFill>
        <p:spPr>
          <a:xfrm>
            <a:off x="6609885" y="9772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2"/>
          <p:cNvSpPr txBox="1"/>
          <p:nvPr>
            <p:ph idx="2" type="body"/>
          </p:nvPr>
        </p:nvSpPr>
        <p:spPr>
          <a:xfrm>
            <a:off x="663574" y="2156822"/>
            <a:ext cx="8211485"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Key messages – ‘Climate Resilient Green Economy’ scenarios</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sp>
        <p:nvSpPr>
          <p:cNvPr id="370" name="Google Shape;370;p12"/>
          <p:cNvSpPr txBox="1"/>
          <p:nvPr/>
        </p:nvSpPr>
        <p:spPr>
          <a:xfrm>
            <a:off x="663575" y="2573646"/>
            <a:ext cx="9780414" cy="22467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Reforestation allows for increased sequestration of CO</a:t>
            </a:r>
            <a:r>
              <a:rPr baseline="-25000" lang="en-US" sz="2000">
                <a:solidFill>
                  <a:schemeClr val="dk1"/>
                </a:solidFill>
                <a:latin typeface="Open Sans"/>
                <a:ea typeface="Open Sans"/>
                <a:cs typeface="Open Sans"/>
                <a:sym typeface="Open Sans"/>
              </a:rPr>
              <a:t>2</a:t>
            </a:r>
            <a:r>
              <a:rPr lang="en-US" sz="2000">
                <a:solidFill>
                  <a:schemeClr val="dk1"/>
                </a:solidFill>
                <a:latin typeface="Open Sans"/>
                <a:ea typeface="Open Sans"/>
                <a:cs typeface="Open Sans"/>
                <a:sym typeface="Open Sans"/>
              </a:rPr>
              <a:t>, offsetting emissions from other sectors.</a:t>
            </a:r>
            <a:endParaRPr baseline="-25000" sz="20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Crop yields at a national level not significantly affected by climate change (potential overall increase due to increased rainfall in both climate futures studied)</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However, impacts vary by crop and region -&gt; important to consider negative regional impacts for farmers of vulnerable crops</a:t>
            </a:r>
            <a:endParaRPr/>
          </a:p>
        </p:txBody>
      </p:sp>
      <p:sp>
        <p:nvSpPr>
          <p:cNvPr id="371" name="Google Shape;371;p12"/>
          <p:cNvSpPr txBox="1"/>
          <p:nvPr/>
        </p:nvSpPr>
        <p:spPr>
          <a:xfrm>
            <a:off x="663575" y="720887"/>
            <a:ext cx="5432425"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6.2. CLEWs-Ethiopia example – part I</a:t>
            </a:r>
            <a:endParaRPr/>
          </a:p>
        </p:txBody>
      </p:sp>
      <p:sp>
        <p:nvSpPr>
          <p:cNvPr id="372" name="Google Shape;372;p12"/>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73" name="Google Shape;373;p12"/>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2.mp3" id="374" name="Google Shape;374;p12"/>
          <p:cNvPicPr preferRelativeResize="0"/>
          <p:nvPr/>
        </p:nvPicPr>
        <p:blipFill rotWithShape="1">
          <a:blip r:embed="rId3">
            <a:alphaModFix/>
          </a:blip>
          <a:srcRect b="0" l="0" r="0" t="0"/>
          <a:stretch/>
        </p:blipFill>
        <p:spPr>
          <a:xfrm>
            <a:off x="6609885" y="9636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3"/>
          <p:cNvSpPr txBox="1"/>
          <p:nvPr/>
        </p:nvSpPr>
        <p:spPr>
          <a:xfrm>
            <a:off x="663575" y="723466"/>
            <a:ext cx="1070725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Lecture 6.2. References</a:t>
            </a:r>
            <a:endParaRPr/>
          </a:p>
        </p:txBody>
      </p:sp>
      <p:sp>
        <p:nvSpPr>
          <p:cNvPr id="381" name="Google Shape;381;p13"/>
          <p:cNvSpPr txBox="1"/>
          <p:nvPr>
            <p:ph idx="1" type="body"/>
          </p:nvPr>
        </p:nvSpPr>
        <p:spPr>
          <a:xfrm>
            <a:off x="663879" y="2115680"/>
            <a:ext cx="10706953" cy="4752764"/>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000"/>
              <a:buAutoNum type="arabicPeriod"/>
            </a:pPr>
            <a:r>
              <a:rPr b="0" lang="en-US">
                <a:latin typeface="Open Sans"/>
                <a:ea typeface="Open Sans"/>
                <a:cs typeface="Open Sans"/>
                <a:sym typeface="Open Sans"/>
              </a:rPr>
              <a:t>IPCC, 2014: Climate Change 2014: Synthesis Report. Contribution of Working Groups I, II and III to the Fifth Assessment Report of the Intergovernmental Panel on Climate Change [Core Writing Team, R.K. Pachauri and L.A. Meyer (eds.)]. IPCC, Geneva, Switzerland, 151 pp</a:t>
            </a:r>
            <a:endParaRPr b="0">
              <a:latin typeface="Open Sans"/>
              <a:ea typeface="Open Sans"/>
              <a:cs typeface="Open Sans"/>
              <a:sym typeface="Open Sans"/>
            </a:endParaRPr>
          </a:p>
        </p:txBody>
      </p:sp>
      <p:sp>
        <p:nvSpPr>
          <p:cNvPr id="382" name="Google Shape;382;p13"/>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a:solidFill>
                  <a:schemeClr val="lt1"/>
                </a:solidFill>
                <a:latin typeface="Open Sans"/>
                <a:ea typeface="Open Sans"/>
                <a:cs typeface="Open Sans"/>
                <a:sym typeface="Open Sans"/>
              </a:rPr>
              <a:t>‹#›</a:t>
            </a:fld>
            <a:endParaRPr b="1" i="0" sz="14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4"/>
          <p:cNvSpPr txBox="1"/>
          <p:nvPr>
            <p:ph idx="2" type="body"/>
          </p:nvPr>
        </p:nvSpPr>
        <p:spPr>
          <a:xfrm>
            <a:off x="663575" y="1964527"/>
            <a:ext cx="5102524"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‘Agriculture Modernization’ scenarios</a:t>
            </a:r>
            <a:endParaRPr/>
          </a:p>
        </p:txBody>
      </p:sp>
      <p:sp>
        <p:nvSpPr>
          <p:cNvPr id="389" name="Google Shape;389;p14"/>
          <p:cNvSpPr/>
          <p:nvPr/>
        </p:nvSpPr>
        <p:spPr>
          <a:xfrm>
            <a:off x="663575" y="2582218"/>
            <a:ext cx="8472991" cy="270843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Current targets. </a:t>
            </a:r>
            <a:r>
              <a:rPr lang="en-US" sz="2000">
                <a:solidFill>
                  <a:schemeClr val="dk1"/>
                </a:solidFill>
                <a:latin typeface="Open Sans"/>
                <a:ea typeface="Open Sans"/>
                <a:cs typeface="Open Sans"/>
                <a:sym typeface="Open Sans"/>
              </a:rPr>
              <a:t>Output of agricultural production meets goals of the national plan</a:t>
            </a:r>
            <a:endParaRPr/>
          </a:p>
          <a:p>
            <a:pPr indent="-285750" lvl="0" marL="285750" marR="0" rtl="0" algn="l">
              <a:spcBef>
                <a:spcPts val="18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Fixed food basket. </a:t>
            </a:r>
            <a:r>
              <a:rPr lang="en-US" sz="2000">
                <a:solidFill>
                  <a:schemeClr val="dk1"/>
                </a:solidFill>
                <a:latin typeface="Open Sans"/>
                <a:ea typeface="Open Sans"/>
                <a:cs typeface="Open Sans"/>
                <a:sym typeface="Open Sans"/>
              </a:rPr>
              <a:t>Per capita consumption of agricultural produce stays constant and production increases with population growth</a:t>
            </a:r>
            <a:endParaRPr/>
          </a:p>
          <a:p>
            <a:pPr indent="-285750" lvl="0" marL="285750" marR="0" rtl="0" algn="l">
              <a:spcBef>
                <a:spcPts val="18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Improved diets. </a:t>
            </a:r>
            <a:r>
              <a:rPr lang="en-US" sz="2000">
                <a:solidFill>
                  <a:schemeClr val="dk1"/>
                </a:solidFill>
                <a:latin typeface="Open Sans"/>
                <a:ea typeface="Open Sans"/>
                <a:cs typeface="Open Sans"/>
                <a:sym typeface="Open Sans"/>
              </a:rPr>
              <a:t>Per capita consumption of agricultural products shifts towards the pattern of the richest 20%, with higher consumption of animal products and lower reliance on cereals. </a:t>
            </a:r>
            <a:endParaRPr/>
          </a:p>
        </p:txBody>
      </p:sp>
      <p:sp>
        <p:nvSpPr>
          <p:cNvPr id="390" name="Google Shape;390;p14"/>
          <p:cNvSpPr txBox="1"/>
          <p:nvPr/>
        </p:nvSpPr>
        <p:spPr>
          <a:xfrm>
            <a:off x="663575" y="720887"/>
            <a:ext cx="5568414"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6.3. CLEWs-Ethiopia example – part II</a:t>
            </a:r>
            <a:endParaRPr/>
          </a:p>
        </p:txBody>
      </p:sp>
      <p:sp>
        <p:nvSpPr>
          <p:cNvPr id="391" name="Google Shape;391;p14"/>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92" name="Google Shape;392;p14"/>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4.mp3" id="393" name="Google Shape;393;p14"/>
          <p:cNvPicPr preferRelativeResize="0"/>
          <p:nvPr/>
        </p:nvPicPr>
        <p:blipFill rotWithShape="1">
          <a:blip r:embed="rId3">
            <a:alphaModFix/>
          </a:blip>
          <a:srcRect b="0" l="0" r="0" t="0"/>
          <a:stretch/>
        </p:blipFill>
        <p:spPr>
          <a:xfrm>
            <a:off x="6609885" y="9636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5"/>
          <p:cNvSpPr txBox="1"/>
          <p:nvPr>
            <p:ph idx="2" type="body"/>
          </p:nvPr>
        </p:nvSpPr>
        <p:spPr>
          <a:xfrm>
            <a:off x="663574" y="1962579"/>
            <a:ext cx="4930402"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‘Agriculture Modernization’ diets</a:t>
            </a:r>
            <a:endParaRPr/>
          </a:p>
        </p:txBody>
      </p:sp>
      <p:pic>
        <p:nvPicPr>
          <p:cNvPr id="400" name="Google Shape;400;p15"/>
          <p:cNvPicPr preferRelativeResize="0"/>
          <p:nvPr/>
        </p:nvPicPr>
        <p:blipFill rotWithShape="1">
          <a:blip r:embed="rId3">
            <a:alphaModFix/>
          </a:blip>
          <a:srcRect b="0" l="0" r="0" t="0"/>
          <a:stretch/>
        </p:blipFill>
        <p:spPr>
          <a:xfrm>
            <a:off x="975860" y="2907349"/>
            <a:ext cx="4365304" cy="2668529"/>
          </a:xfrm>
          <a:prstGeom prst="rect">
            <a:avLst/>
          </a:prstGeom>
          <a:noFill/>
          <a:ln>
            <a:noFill/>
          </a:ln>
        </p:spPr>
      </p:pic>
      <p:pic>
        <p:nvPicPr>
          <p:cNvPr id="401" name="Google Shape;401;p15"/>
          <p:cNvPicPr preferRelativeResize="0"/>
          <p:nvPr/>
        </p:nvPicPr>
        <p:blipFill rotWithShape="1">
          <a:blip r:embed="rId4">
            <a:alphaModFix/>
          </a:blip>
          <a:srcRect b="0" l="0" r="0" t="0"/>
          <a:stretch/>
        </p:blipFill>
        <p:spPr>
          <a:xfrm>
            <a:off x="5874329" y="2907349"/>
            <a:ext cx="4365304" cy="2668530"/>
          </a:xfrm>
          <a:prstGeom prst="rect">
            <a:avLst/>
          </a:prstGeom>
          <a:noFill/>
          <a:ln>
            <a:noFill/>
          </a:ln>
        </p:spPr>
      </p:pic>
      <p:sp>
        <p:nvSpPr>
          <p:cNvPr id="402" name="Google Shape;402;p15"/>
          <p:cNvSpPr txBox="1"/>
          <p:nvPr/>
        </p:nvSpPr>
        <p:spPr>
          <a:xfrm>
            <a:off x="1442873" y="5672013"/>
            <a:ext cx="3400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Open Sans"/>
                <a:ea typeface="Open Sans"/>
                <a:cs typeface="Open Sans"/>
                <a:sym typeface="Open Sans"/>
              </a:rPr>
              <a:t>2245 kcal/day/person</a:t>
            </a:r>
            <a:endParaRPr/>
          </a:p>
        </p:txBody>
      </p:sp>
      <p:sp>
        <p:nvSpPr>
          <p:cNvPr id="403" name="Google Shape;403;p15"/>
          <p:cNvSpPr txBox="1"/>
          <p:nvPr/>
        </p:nvSpPr>
        <p:spPr>
          <a:xfrm>
            <a:off x="6356855" y="5672013"/>
            <a:ext cx="34002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Open Sans"/>
                <a:ea typeface="Open Sans"/>
                <a:cs typeface="Open Sans"/>
                <a:sym typeface="Open Sans"/>
              </a:rPr>
              <a:t>2585 kcal/day/person</a:t>
            </a:r>
            <a:endParaRPr/>
          </a:p>
        </p:txBody>
      </p:sp>
      <p:sp>
        <p:nvSpPr>
          <p:cNvPr id="404" name="Google Shape;404;p15"/>
          <p:cNvSpPr txBox="1"/>
          <p:nvPr/>
        </p:nvSpPr>
        <p:spPr>
          <a:xfrm>
            <a:off x="1630419" y="2510175"/>
            <a:ext cx="305618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Fixed Food Basket</a:t>
            </a:r>
            <a:endParaRPr b="1" sz="2000">
              <a:solidFill>
                <a:schemeClr val="dk1"/>
              </a:solidFill>
              <a:latin typeface="Open Sans"/>
              <a:ea typeface="Open Sans"/>
              <a:cs typeface="Open Sans"/>
              <a:sym typeface="Open Sans"/>
            </a:endParaRPr>
          </a:p>
        </p:txBody>
      </p:sp>
      <p:sp>
        <p:nvSpPr>
          <p:cNvPr id="405" name="Google Shape;405;p15"/>
          <p:cNvSpPr txBox="1"/>
          <p:nvPr/>
        </p:nvSpPr>
        <p:spPr>
          <a:xfrm>
            <a:off x="6528888" y="2507239"/>
            <a:ext cx="305618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Improved Diet</a:t>
            </a:r>
            <a:endParaRPr b="1" sz="2000">
              <a:solidFill>
                <a:schemeClr val="dk1"/>
              </a:solidFill>
              <a:latin typeface="Open Sans"/>
              <a:ea typeface="Open Sans"/>
              <a:cs typeface="Open Sans"/>
              <a:sym typeface="Open Sans"/>
            </a:endParaRPr>
          </a:p>
        </p:txBody>
      </p:sp>
      <p:sp>
        <p:nvSpPr>
          <p:cNvPr id="406" name="Google Shape;406;p15"/>
          <p:cNvSpPr txBox="1"/>
          <p:nvPr/>
        </p:nvSpPr>
        <p:spPr>
          <a:xfrm>
            <a:off x="663575" y="720887"/>
            <a:ext cx="5432426"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6.3. CLEWs-Ethiopia example – part II</a:t>
            </a:r>
            <a:endParaRPr/>
          </a:p>
        </p:txBody>
      </p:sp>
      <p:sp>
        <p:nvSpPr>
          <p:cNvPr id="407" name="Google Shape;407;p15"/>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408" name="Google Shape;408;p15"/>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5.mp3" id="409" name="Google Shape;409;p15"/>
          <p:cNvPicPr preferRelativeResize="0"/>
          <p:nvPr/>
        </p:nvPicPr>
        <p:blipFill rotWithShape="1">
          <a:blip r:embed="rId5">
            <a:alphaModFix/>
          </a:blip>
          <a:srcRect b="0" l="0" r="0" t="0"/>
          <a:stretch/>
        </p:blipFill>
        <p:spPr>
          <a:xfrm>
            <a:off x="6609885" y="9636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6"/>
          <p:cNvSpPr txBox="1"/>
          <p:nvPr>
            <p:ph type="title"/>
          </p:nvPr>
        </p:nvSpPr>
        <p:spPr>
          <a:xfrm>
            <a:off x="663575" y="291638"/>
            <a:ext cx="6257479"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000">
                <a:latin typeface="Open Sans"/>
                <a:ea typeface="Open Sans"/>
                <a:cs typeface="Open Sans"/>
                <a:sym typeface="Open Sans"/>
              </a:rPr>
              <a:t>6.3. CLEWs-Ethiopia example – part II</a:t>
            </a:r>
            <a:br>
              <a:rPr lang="en-US" sz="4000">
                <a:latin typeface="Open Sans"/>
                <a:ea typeface="Open Sans"/>
                <a:cs typeface="Open Sans"/>
                <a:sym typeface="Open Sans"/>
              </a:rPr>
            </a:br>
            <a:endParaRPr sz="4000">
              <a:latin typeface="Open Sans"/>
              <a:ea typeface="Open Sans"/>
              <a:cs typeface="Open Sans"/>
              <a:sym typeface="Open Sans"/>
            </a:endParaRPr>
          </a:p>
        </p:txBody>
      </p:sp>
      <p:sp>
        <p:nvSpPr>
          <p:cNvPr id="416" name="Google Shape;416;p16"/>
          <p:cNvSpPr txBox="1"/>
          <p:nvPr>
            <p:ph idx="2" type="body"/>
          </p:nvPr>
        </p:nvSpPr>
        <p:spPr>
          <a:xfrm>
            <a:off x="663574" y="1056045"/>
            <a:ext cx="5866318"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‘Agriculture Modernization’ scenario results</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sp>
        <p:nvSpPr>
          <p:cNvPr id="417" name="Google Shape;417;p16"/>
          <p:cNvSpPr txBox="1"/>
          <p:nvPr/>
        </p:nvSpPr>
        <p:spPr>
          <a:xfrm>
            <a:off x="972581" y="1389435"/>
            <a:ext cx="362093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Energy use for agriculture (PJ)</a:t>
            </a:r>
            <a:endParaRPr b="1" sz="1800">
              <a:solidFill>
                <a:schemeClr val="dk1"/>
              </a:solidFill>
              <a:latin typeface="Open Sans"/>
              <a:ea typeface="Open Sans"/>
              <a:cs typeface="Open Sans"/>
              <a:sym typeface="Open Sans"/>
            </a:endParaRPr>
          </a:p>
        </p:txBody>
      </p:sp>
      <p:sp>
        <p:nvSpPr>
          <p:cNvPr id="418" name="Google Shape;418;p16"/>
          <p:cNvSpPr txBox="1"/>
          <p:nvPr/>
        </p:nvSpPr>
        <p:spPr>
          <a:xfrm>
            <a:off x="6622482" y="1389435"/>
            <a:ext cx="469596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Crop area by input level (1000 sq.km.)</a:t>
            </a:r>
            <a:endParaRPr b="1" sz="1800">
              <a:solidFill>
                <a:schemeClr val="dk1"/>
              </a:solidFill>
              <a:latin typeface="Open Sans"/>
              <a:ea typeface="Open Sans"/>
              <a:cs typeface="Open Sans"/>
              <a:sym typeface="Open Sans"/>
            </a:endParaRPr>
          </a:p>
        </p:txBody>
      </p:sp>
      <p:sp>
        <p:nvSpPr>
          <p:cNvPr id="419" name="Google Shape;419;p16"/>
          <p:cNvSpPr txBox="1"/>
          <p:nvPr/>
        </p:nvSpPr>
        <p:spPr>
          <a:xfrm>
            <a:off x="972581" y="4041108"/>
            <a:ext cx="352618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Water use by sector (bcm)</a:t>
            </a:r>
            <a:endParaRPr b="1" sz="1800">
              <a:solidFill>
                <a:schemeClr val="dk1"/>
              </a:solidFill>
              <a:latin typeface="Open Sans"/>
              <a:ea typeface="Open Sans"/>
              <a:cs typeface="Open Sans"/>
              <a:sym typeface="Open Sans"/>
            </a:endParaRPr>
          </a:p>
        </p:txBody>
      </p:sp>
      <p:cxnSp>
        <p:nvCxnSpPr>
          <p:cNvPr id="420" name="Google Shape;420;p16"/>
          <p:cNvCxnSpPr/>
          <p:nvPr/>
        </p:nvCxnSpPr>
        <p:spPr>
          <a:xfrm>
            <a:off x="6096000" y="1218826"/>
            <a:ext cx="0" cy="5155826"/>
          </a:xfrm>
          <a:prstGeom prst="straightConnector1">
            <a:avLst/>
          </a:prstGeom>
          <a:noFill/>
          <a:ln cap="flat" cmpd="sng" w="9525">
            <a:solidFill>
              <a:schemeClr val="dk1"/>
            </a:solidFill>
            <a:prstDash val="solid"/>
            <a:miter lim="800000"/>
            <a:headEnd len="sm" w="sm" type="none"/>
            <a:tailEnd len="sm" w="sm" type="none"/>
          </a:ln>
        </p:spPr>
      </p:cxnSp>
      <p:cxnSp>
        <p:nvCxnSpPr>
          <p:cNvPr id="421" name="Google Shape;421;p16"/>
          <p:cNvCxnSpPr/>
          <p:nvPr/>
        </p:nvCxnSpPr>
        <p:spPr>
          <a:xfrm flipH="1" rot="10800000">
            <a:off x="350882" y="3928451"/>
            <a:ext cx="11287433" cy="1"/>
          </a:xfrm>
          <a:prstGeom prst="straightConnector1">
            <a:avLst/>
          </a:prstGeom>
          <a:noFill/>
          <a:ln cap="flat" cmpd="sng" w="9525">
            <a:solidFill>
              <a:schemeClr val="dk1"/>
            </a:solidFill>
            <a:prstDash val="solid"/>
            <a:miter lim="800000"/>
            <a:headEnd len="sm" w="sm" type="none"/>
            <a:tailEnd len="sm" w="sm" type="none"/>
          </a:ln>
        </p:spPr>
      </p:cxnSp>
      <p:sp>
        <p:nvSpPr>
          <p:cNvPr id="422" name="Google Shape;422;p16"/>
          <p:cNvSpPr txBox="1"/>
          <p:nvPr/>
        </p:nvSpPr>
        <p:spPr>
          <a:xfrm>
            <a:off x="6622482" y="4031118"/>
            <a:ext cx="48952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GHG emissions by sector (Mt of CO</a:t>
            </a:r>
            <a:r>
              <a:rPr b="1" baseline="-25000" lang="en-US" sz="1800">
                <a:solidFill>
                  <a:schemeClr val="dk1"/>
                </a:solidFill>
                <a:latin typeface="Open Sans"/>
                <a:ea typeface="Open Sans"/>
                <a:cs typeface="Open Sans"/>
                <a:sym typeface="Open Sans"/>
              </a:rPr>
              <a:t>2</a:t>
            </a:r>
            <a:r>
              <a:rPr b="1" lang="en-US" sz="1800">
                <a:solidFill>
                  <a:schemeClr val="dk1"/>
                </a:solidFill>
                <a:latin typeface="Open Sans"/>
                <a:ea typeface="Open Sans"/>
                <a:cs typeface="Open Sans"/>
                <a:sym typeface="Open Sans"/>
              </a:rPr>
              <a:t>-eq.)</a:t>
            </a:r>
            <a:endParaRPr b="1" sz="1800">
              <a:solidFill>
                <a:schemeClr val="dk1"/>
              </a:solidFill>
              <a:latin typeface="Open Sans"/>
              <a:ea typeface="Open Sans"/>
              <a:cs typeface="Open Sans"/>
              <a:sym typeface="Open Sans"/>
            </a:endParaRPr>
          </a:p>
        </p:txBody>
      </p:sp>
      <p:graphicFrame>
        <p:nvGraphicFramePr>
          <p:cNvPr id="423" name="Google Shape;423;p16"/>
          <p:cNvGraphicFramePr/>
          <p:nvPr/>
        </p:nvGraphicFramePr>
        <p:xfrm>
          <a:off x="184883" y="1670530"/>
          <a:ext cx="5775799" cy="2182759"/>
        </p:xfrm>
        <a:graphic>
          <a:graphicData uri="http://schemas.openxmlformats.org/drawingml/2006/chart">
            <c:chart r:id="rId3"/>
          </a:graphicData>
        </a:graphic>
      </p:graphicFrame>
      <p:grpSp>
        <p:nvGrpSpPr>
          <p:cNvPr id="424" name="Google Shape;424;p16"/>
          <p:cNvGrpSpPr/>
          <p:nvPr/>
        </p:nvGrpSpPr>
        <p:grpSpPr>
          <a:xfrm>
            <a:off x="184883" y="4339459"/>
            <a:ext cx="5775799" cy="2035193"/>
            <a:chOff x="0" y="0"/>
            <a:chExt cx="6172200" cy="3569835"/>
          </a:xfrm>
        </p:grpSpPr>
        <p:graphicFrame>
          <p:nvGraphicFramePr>
            <p:cNvPr id="425" name="Google Shape;425;p16"/>
            <p:cNvGraphicFramePr/>
            <p:nvPr/>
          </p:nvGraphicFramePr>
          <p:xfrm>
            <a:off x="0" y="0"/>
            <a:ext cx="6172200" cy="3569835"/>
          </p:xfrm>
          <a:graphic>
            <a:graphicData uri="http://schemas.openxmlformats.org/drawingml/2006/chart">
              <c:chart r:id="rId4"/>
            </a:graphicData>
          </a:graphic>
        </p:graphicFrame>
        <p:cxnSp>
          <p:nvCxnSpPr>
            <p:cNvPr id="426" name="Google Shape;426;p16"/>
            <p:cNvCxnSpPr/>
            <p:nvPr/>
          </p:nvCxnSpPr>
          <p:spPr>
            <a:xfrm rot="10800000">
              <a:off x="1752600" y="160021"/>
              <a:ext cx="0" cy="2397029"/>
            </a:xfrm>
            <a:prstGeom prst="straightConnector1">
              <a:avLst/>
            </a:prstGeom>
            <a:noFill/>
            <a:ln cap="flat" cmpd="sng" w="22225">
              <a:solidFill>
                <a:schemeClr val="dk1"/>
              </a:solidFill>
              <a:prstDash val="lgDash"/>
              <a:miter lim="800000"/>
              <a:headEnd len="sm" w="sm" type="none"/>
              <a:tailEnd len="sm" w="sm" type="none"/>
            </a:ln>
          </p:spPr>
        </p:cxnSp>
      </p:grpSp>
      <p:graphicFrame>
        <p:nvGraphicFramePr>
          <p:cNvPr id="427" name="Google Shape;427;p16"/>
          <p:cNvGraphicFramePr/>
          <p:nvPr/>
        </p:nvGraphicFramePr>
        <p:xfrm>
          <a:off x="6231320" y="4379825"/>
          <a:ext cx="5471154" cy="1995201"/>
        </p:xfrm>
        <a:graphic>
          <a:graphicData uri="http://schemas.openxmlformats.org/drawingml/2006/chart">
            <c:chart r:id="rId5"/>
          </a:graphicData>
        </a:graphic>
      </p:graphicFrame>
      <p:graphicFrame>
        <p:nvGraphicFramePr>
          <p:cNvPr id="428" name="Google Shape;428;p16"/>
          <p:cNvGraphicFramePr/>
          <p:nvPr/>
        </p:nvGraphicFramePr>
        <p:xfrm>
          <a:off x="6231320" y="1729857"/>
          <a:ext cx="5406996" cy="2123429"/>
        </p:xfrm>
        <a:graphic>
          <a:graphicData uri="http://schemas.openxmlformats.org/drawingml/2006/chart">
            <c:chart r:id="rId6"/>
          </a:graphicData>
        </a:graphic>
      </p:graphicFrame>
      <p:sp>
        <p:nvSpPr>
          <p:cNvPr id="429" name="Google Shape;429;p16"/>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430" name="Google Shape;430;p16"/>
          <p:cNvSpPr/>
          <p:nvPr/>
        </p:nvSpPr>
        <p:spPr>
          <a:xfrm>
            <a:off x="6502822" y="303118"/>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6.mp3" id="431" name="Google Shape;431;p16"/>
          <p:cNvPicPr preferRelativeResize="0"/>
          <p:nvPr/>
        </p:nvPicPr>
        <p:blipFill rotWithShape="1">
          <a:blip r:embed="rId7">
            <a:alphaModFix/>
          </a:blip>
          <a:srcRect b="0" l="0" r="0" t="0"/>
          <a:stretch/>
        </p:blipFill>
        <p:spPr>
          <a:xfrm>
            <a:off x="6574187" y="37448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7"/>
          <p:cNvSpPr txBox="1"/>
          <p:nvPr>
            <p:ph idx="2" type="body"/>
          </p:nvPr>
        </p:nvSpPr>
        <p:spPr>
          <a:xfrm>
            <a:off x="663574" y="2153391"/>
            <a:ext cx="6156773"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‘Agriculture Modernization’ scenario results</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graphicFrame>
        <p:nvGraphicFramePr>
          <p:cNvPr id="438" name="Google Shape;438;p17"/>
          <p:cNvGraphicFramePr/>
          <p:nvPr/>
        </p:nvGraphicFramePr>
        <p:xfrm>
          <a:off x="6225702" y="2784091"/>
          <a:ext cx="5467534" cy="3583427"/>
        </p:xfrm>
        <a:graphic>
          <a:graphicData uri="http://schemas.openxmlformats.org/drawingml/2006/chart">
            <c:chart r:id="rId3"/>
          </a:graphicData>
        </a:graphic>
      </p:graphicFrame>
      <p:pic>
        <p:nvPicPr>
          <p:cNvPr id="439" name="Google Shape;439;p17"/>
          <p:cNvPicPr preferRelativeResize="0"/>
          <p:nvPr/>
        </p:nvPicPr>
        <p:blipFill rotWithShape="1">
          <a:blip r:embed="rId4">
            <a:alphaModFix/>
          </a:blip>
          <a:srcRect b="13331" l="3703" r="0" t="20398"/>
          <a:stretch/>
        </p:blipFill>
        <p:spPr>
          <a:xfrm>
            <a:off x="238899" y="3128778"/>
            <a:ext cx="6073595" cy="2687003"/>
          </a:xfrm>
          <a:prstGeom prst="rect">
            <a:avLst/>
          </a:prstGeom>
          <a:noFill/>
          <a:ln>
            <a:noFill/>
          </a:ln>
        </p:spPr>
      </p:pic>
      <p:sp>
        <p:nvSpPr>
          <p:cNvPr id="440" name="Google Shape;440;p17"/>
          <p:cNvSpPr txBox="1"/>
          <p:nvPr/>
        </p:nvSpPr>
        <p:spPr>
          <a:xfrm>
            <a:off x="6553463" y="2487751"/>
            <a:ext cx="51006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Improvement in yields from 2019 to 2030 (%)</a:t>
            </a:r>
            <a:endParaRPr b="1" sz="1600">
              <a:solidFill>
                <a:schemeClr val="dk1"/>
              </a:solidFill>
              <a:latin typeface="Open Sans"/>
              <a:ea typeface="Open Sans"/>
              <a:cs typeface="Open Sans"/>
              <a:sym typeface="Open Sans"/>
            </a:endParaRPr>
          </a:p>
        </p:txBody>
      </p:sp>
      <p:sp>
        <p:nvSpPr>
          <p:cNvPr id="441" name="Google Shape;441;p17"/>
          <p:cNvSpPr txBox="1"/>
          <p:nvPr/>
        </p:nvSpPr>
        <p:spPr>
          <a:xfrm>
            <a:off x="450977" y="2487751"/>
            <a:ext cx="510063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Crop yields in ‘Current targets’ scenario (tonnes/hectare)</a:t>
            </a:r>
            <a:endParaRPr b="1" sz="1600">
              <a:solidFill>
                <a:schemeClr val="dk1"/>
              </a:solidFill>
              <a:latin typeface="Open Sans"/>
              <a:ea typeface="Open Sans"/>
              <a:cs typeface="Open Sans"/>
              <a:sym typeface="Open Sans"/>
            </a:endParaRPr>
          </a:p>
        </p:txBody>
      </p:sp>
      <p:sp>
        <p:nvSpPr>
          <p:cNvPr id="442" name="Google Shape;442;p17"/>
          <p:cNvSpPr txBox="1"/>
          <p:nvPr/>
        </p:nvSpPr>
        <p:spPr>
          <a:xfrm>
            <a:off x="663575" y="720887"/>
            <a:ext cx="5432426"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6.3. CLEWs-Ethiopia example – part II</a:t>
            </a:r>
            <a:endParaRPr/>
          </a:p>
        </p:txBody>
      </p:sp>
      <p:sp>
        <p:nvSpPr>
          <p:cNvPr id="443" name="Google Shape;443;p17"/>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444" name="Google Shape;444;p17"/>
          <p:cNvSpPr/>
          <p:nvPr/>
        </p:nvSpPr>
        <p:spPr>
          <a:xfrm>
            <a:off x="6225702" y="85198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7.mp3" id="445" name="Google Shape;445;p17"/>
          <p:cNvPicPr preferRelativeResize="0"/>
          <p:nvPr/>
        </p:nvPicPr>
        <p:blipFill rotWithShape="1">
          <a:blip r:embed="rId5">
            <a:alphaModFix/>
          </a:blip>
          <a:srcRect b="0" l="0" r="0" t="0"/>
          <a:stretch/>
        </p:blipFill>
        <p:spPr>
          <a:xfrm>
            <a:off x="6297067" y="92843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8"/>
          <p:cNvSpPr txBox="1"/>
          <p:nvPr>
            <p:ph idx="2" type="body"/>
          </p:nvPr>
        </p:nvSpPr>
        <p:spPr>
          <a:xfrm>
            <a:off x="663573" y="2167265"/>
            <a:ext cx="7286328"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Key messages – ‘Agriculture Modernization’ scenarios</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sp>
        <p:nvSpPr>
          <p:cNvPr id="452" name="Google Shape;452;p18"/>
          <p:cNvSpPr/>
          <p:nvPr/>
        </p:nvSpPr>
        <p:spPr>
          <a:xfrm>
            <a:off x="663575" y="2585948"/>
            <a:ext cx="10300987" cy="301621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Substantial potential for modernization of agriculture. </a:t>
            </a:r>
            <a:r>
              <a:rPr lang="en-US" sz="2000">
                <a:solidFill>
                  <a:schemeClr val="dk1"/>
                </a:solidFill>
                <a:latin typeface="Open Sans"/>
                <a:ea typeface="Open Sans"/>
                <a:cs typeface="Open Sans"/>
                <a:sym typeface="Open Sans"/>
              </a:rPr>
              <a:t>Yields (tonnes produced per hectare) could improve by 50 to 110% through greater use of inputs and mechanization</a:t>
            </a:r>
            <a:endParaRPr/>
          </a:p>
          <a:p>
            <a:pPr indent="-285750" lvl="0" marL="285750" marR="0" rtl="0" algn="l">
              <a:spcBef>
                <a:spcPts val="18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Productivity improvements </a:t>
            </a:r>
            <a:r>
              <a:rPr lang="en-US" sz="2000">
                <a:solidFill>
                  <a:schemeClr val="dk1"/>
                </a:solidFill>
                <a:latin typeface="Open Sans"/>
                <a:ea typeface="Open Sans"/>
                <a:cs typeface="Open Sans"/>
                <a:sym typeface="Open Sans"/>
              </a:rPr>
              <a:t>would</a:t>
            </a:r>
            <a:r>
              <a:rPr b="1" lang="en-US" sz="20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limit the need for additional cropland, but does require additional inputs in the form of energy, water, pesticides, and fertilizer</a:t>
            </a:r>
            <a:endParaRPr/>
          </a:p>
          <a:p>
            <a:pPr indent="-285750" lvl="0" marL="285750" marR="0" rtl="0" algn="l">
              <a:spcBef>
                <a:spcPts val="18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Requires substantial increase in investment and inputs. </a:t>
            </a:r>
            <a:r>
              <a:rPr lang="en-US" sz="2000">
                <a:solidFill>
                  <a:schemeClr val="dk1"/>
                </a:solidFill>
                <a:latin typeface="Open Sans"/>
                <a:ea typeface="Open Sans"/>
                <a:cs typeface="Open Sans"/>
                <a:sym typeface="Open Sans"/>
              </a:rPr>
              <a:t>Annual investment would need to be 2–3 times higher than present average  </a:t>
            </a:r>
            <a:endParaRPr sz="2000">
              <a:solidFill>
                <a:schemeClr val="dk1"/>
              </a:solidFill>
              <a:latin typeface="Open Sans"/>
              <a:ea typeface="Open Sans"/>
              <a:cs typeface="Open Sans"/>
              <a:sym typeface="Open Sans"/>
            </a:endParaRPr>
          </a:p>
        </p:txBody>
      </p:sp>
      <p:sp>
        <p:nvSpPr>
          <p:cNvPr id="453" name="Google Shape;453;p18"/>
          <p:cNvSpPr txBox="1"/>
          <p:nvPr/>
        </p:nvSpPr>
        <p:spPr>
          <a:xfrm>
            <a:off x="663575" y="720887"/>
            <a:ext cx="5432426"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6.3. CLEWs-Ethiopia example – part II</a:t>
            </a:r>
            <a:endParaRPr/>
          </a:p>
        </p:txBody>
      </p:sp>
      <p:sp>
        <p:nvSpPr>
          <p:cNvPr id="454" name="Google Shape;454;p18"/>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455" name="Google Shape;455;p18"/>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8.mp3" id="456" name="Google Shape;456;p18"/>
          <p:cNvPicPr preferRelativeResize="0"/>
          <p:nvPr/>
        </p:nvPicPr>
        <p:blipFill rotWithShape="1">
          <a:blip r:embed="rId3">
            <a:alphaModFix/>
          </a:blip>
          <a:srcRect b="0" l="0" r="0" t="0"/>
          <a:stretch/>
        </p:blipFill>
        <p:spPr>
          <a:xfrm>
            <a:off x="6609885" y="9772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9"/>
          <p:cNvSpPr txBox="1"/>
          <p:nvPr>
            <p:ph type="title"/>
          </p:nvPr>
        </p:nvSpPr>
        <p:spPr>
          <a:xfrm>
            <a:off x="663575" y="387618"/>
            <a:ext cx="5432425"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a:latin typeface="Open Sans"/>
                <a:ea typeface="Open Sans"/>
                <a:cs typeface="Open Sans"/>
                <a:sym typeface="Open Sans"/>
              </a:rPr>
              <a:t>6.4. Modelling land use in OSeMOSYS </a:t>
            </a:r>
            <a:br>
              <a:rPr lang="en-US">
                <a:latin typeface="Open Sans"/>
                <a:ea typeface="Open Sans"/>
                <a:cs typeface="Open Sans"/>
                <a:sym typeface="Open Sans"/>
              </a:rPr>
            </a:br>
            <a:endParaRPr>
              <a:latin typeface="Open Sans"/>
              <a:ea typeface="Open Sans"/>
              <a:cs typeface="Open Sans"/>
              <a:sym typeface="Open Sans"/>
            </a:endParaRPr>
          </a:p>
        </p:txBody>
      </p:sp>
      <p:grpSp>
        <p:nvGrpSpPr>
          <p:cNvPr id="463" name="Google Shape;463;p19"/>
          <p:cNvGrpSpPr/>
          <p:nvPr/>
        </p:nvGrpSpPr>
        <p:grpSpPr>
          <a:xfrm>
            <a:off x="1403545" y="1071887"/>
            <a:ext cx="10078018" cy="5284667"/>
            <a:chOff x="1403545" y="1071887"/>
            <a:chExt cx="10078018" cy="5284667"/>
          </a:xfrm>
        </p:grpSpPr>
        <p:pic>
          <p:nvPicPr>
            <p:cNvPr id="464" name="Google Shape;464;p19"/>
            <p:cNvPicPr preferRelativeResize="0"/>
            <p:nvPr/>
          </p:nvPicPr>
          <p:blipFill rotWithShape="1">
            <a:blip r:embed="rId3">
              <a:alphaModFix/>
            </a:blip>
            <a:srcRect b="4476" l="0" r="59008" t="7557"/>
            <a:stretch/>
          </p:blipFill>
          <p:spPr>
            <a:xfrm>
              <a:off x="1539863" y="1410440"/>
              <a:ext cx="4161027" cy="4924767"/>
            </a:xfrm>
            <a:prstGeom prst="rect">
              <a:avLst/>
            </a:prstGeom>
            <a:noFill/>
            <a:ln>
              <a:noFill/>
            </a:ln>
          </p:spPr>
        </p:pic>
        <p:sp>
          <p:nvSpPr>
            <p:cNvPr id="465" name="Google Shape;465;p19"/>
            <p:cNvSpPr txBox="1"/>
            <p:nvPr/>
          </p:nvSpPr>
          <p:spPr>
            <a:xfrm>
              <a:off x="4045974" y="1071887"/>
              <a:ext cx="1523768"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Land uses</a:t>
              </a:r>
              <a:endParaRPr/>
            </a:p>
          </p:txBody>
        </p:sp>
        <p:sp>
          <p:nvSpPr>
            <p:cNvPr id="466" name="Google Shape;466;p19"/>
            <p:cNvSpPr txBox="1"/>
            <p:nvPr/>
          </p:nvSpPr>
          <p:spPr>
            <a:xfrm>
              <a:off x="1403545" y="2263126"/>
              <a:ext cx="1499285"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Total land</a:t>
              </a:r>
              <a:endParaRPr/>
            </a:p>
          </p:txBody>
        </p:sp>
        <p:cxnSp>
          <p:nvCxnSpPr>
            <p:cNvPr id="467" name="Google Shape;467;p19"/>
            <p:cNvCxnSpPr>
              <a:stCxn id="466" idx="2"/>
            </p:cNvCxnSpPr>
            <p:nvPr/>
          </p:nvCxnSpPr>
          <p:spPr>
            <a:xfrm flipH="1">
              <a:off x="2151988" y="2601680"/>
              <a:ext cx="1200" cy="1039200"/>
            </a:xfrm>
            <a:prstGeom prst="straightConnector1">
              <a:avLst/>
            </a:prstGeom>
            <a:noFill/>
            <a:ln cap="flat" cmpd="sng" w="28575">
              <a:solidFill>
                <a:srgbClr val="595959"/>
              </a:solidFill>
              <a:prstDash val="solid"/>
              <a:miter lim="800000"/>
              <a:headEnd len="sm" w="sm" type="none"/>
              <a:tailEnd len="med" w="med" type="triangle"/>
            </a:ln>
          </p:spPr>
        </p:cxnSp>
        <p:sp>
          <p:nvSpPr>
            <p:cNvPr id="468" name="Google Shape;468;p19"/>
            <p:cNvSpPr txBox="1"/>
            <p:nvPr/>
          </p:nvSpPr>
          <p:spPr>
            <a:xfrm>
              <a:off x="4247066" y="1555240"/>
              <a:ext cx="1110818" cy="4801314"/>
            </a:xfrm>
            <a:prstGeom prst="rect">
              <a:avLst/>
            </a:prstGeom>
            <a:solidFill>
              <a:srgbClr val="008A3E"/>
            </a:solidFill>
            <a:ln cap="flat" cmpd="sng" w="9525">
              <a:solidFill>
                <a:srgbClr val="008A3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p:txBody>
        </p:sp>
        <p:sp>
          <p:nvSpPr>
            <p:cNvPr id="469" name="Google Shape;469;p19"/>
            <p:cNvSpPr txBox="1"/>
            <p:nvPr/>
          </p:nvSpPr>
          <p:spPr>
            <a:xfrm>
              <a:off x="5304383" y="1961538"/>
              <a:ext cx="10122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Crop land</a:t>
              </a:r>
              <a:endParaRPr/>
            </a:p>
          </p:txBody>
        </p:sp>
        <p:sp>
          <p:nvSpPr>
            <p:cNvPr id="470" name="Google Shape;470;p19"/>
            <p:cNvSpPr txBox="1"/>
            <p:nvPr/>
          </p:nvSpPr>
          <p:spPr>
            <a:xfrm>
              <a:off x="5313960" y="2603218"/>
              <a:ext cx="11243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Barren land</a:t>
              </a:r>
              <a:endParaRPr/>
            </a:p>
          </p:txBody>
        </p:sp>
        <p:sp>
          <p:nvSpPr>
            <p:cNvPr id="471" name="Google Shape;471;p19"/>
            <p:cNvSpPr txBox="1"/>
            <p:nvPr/>
          </p:nvSpPr>
          <p:spPr>
            <a:xfrm>
              <a:off x="5304384" y="3525030"/>
              <a:ext cx="101229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Forests</a:t>
              </a:r>
              <a:endParaRPr/>
            </a:p>
          </p:txBody>
        </p:sp>
        <p:sp>
          <p:nvSpPr>
            <p:cNvPr id="472" name="Google Shape;472;p19"/>
            <p:cNvSpPr txBox="1"/>
            <p:nvPr/>
          </p:nvSpPr>
          <p:spPr>
            <a:xfrm>
              <a:off x="5308259" y="4103771"/>
              <a:ext cx="124970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Pastures / Grasslands</a:t>
              </a:r>
              <a:endParaRPr/>
            </a:p>
          </p:txBody>
        </p:sp>
        <p:sp>
          <p:nvSpPr>
            <p:cNvPr id="473" name="Google Shape;473;p19"/>
            <p:cNvSpPr txBox="1"/>
            <p:nvPr/>
          </p:nvSpPr>
          <p:spPr>
            <a:xfrm>
              <a:off x="5305963" y="4878503"/>
              <a:ext cx="11800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Built-up land</a:t>
              </a:r>
              <a:endParaRPr/>
            </a:p>
          </p:txBody>
        </p:sp>
        <p:sp>
          <p:nvSpPr>
            <p:cNvPr id="474" name="Google Shape;474;p19"/>
            <p:cNvSpPr txBox="1"/>
            <p:nvPr/>
          </p:nvSpPr>
          <p:spPr>
            <a:xfrm>
              <a:off x="5305963" y="5644869"/>
              <a:ext cx="116874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Water bodies</a:t>
              </a:r>
              <a:endParaRPr/>
            </a:p>
          </p:txBody>
        </p:sp>
        <p:sp>
          <p:nvSpPr>
            <p:cNvPr id="475" name="Google Shape;475;p19"/>
            <p:cNvSpPr txBox="1"/>
            <p:nvPr/>
          </p:nvSpPr>
          <p:spPr>
            <a:xfrm>
              <a:off x="1449537" y="3640990"/>
              <a:ext cx="1445793" cy="646331"/>
            </a:xfrm>
            <a:prstGeom prst="rect">
              <a:avLst/>
            </a:prstGeom>
            <a:solidFill>
              <a:srgbClr val="008A3E"/>
            </a:solidFill>
            <a:ln cap="flat" cmpd="sng" w="9525">
              <a:solidFill>
                <a:srgbClr val="008A3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p:txBody>
        </p:sp>
        <p:sp>
          <p:nvSpPr>
            <p:cNvPr id="476" name="Google Shape;476;p19"/>
            <p:cNvSpPr/>
            <p:nvPr/>
          </p:nvSpPr>
          <p:spPr>
            <a:xfrm>
              <a:off x="4425132" y="1986312"/>
              <a:ext cx="771525"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Open Sans"/>
                  <a:ea typeface="Open Sans"/>
                  <a:cs typeface="Open Sans"/>
                  <a:sym typeface="Open Sans"/>
                </a:rPr>
                <a:t>% of X</a:t>
              </a:r>
              <a:endParaRPr b="1" sz="1400">
                <a:solidFill>
                  <a:schemeClr val="dk1"/>
                </a:solidFill>
                <a:latin typeface="Open Sans"/>
                <a:ea typeface="Open Sans"/>
                <a:cs typeface="Open Sans"/>
                <a:sym typeface="Open Sans"/>
              </a:endParaRPr>
            </a:p>
          </p:txBody>
        </p:sp>
        <p:grpSp>
          <p:nvGrpSpPr>
            <p:cNvPr id="477" name="Google Shape;477;p19"/>
            <p:cNvGrpSpPr/>
            <p:nvPr/>
          </p:nvGrpSpPr>
          <p:grpSpPr>
            <a:xfrm>
              <a:off x="7046494" y="5160510"/>
              <a:ext cx="2012184" cy="1078284"/>
              <a:chOff x="6608702" y="5260894"/>
              <a:chExt cx="4024367" cy="1078284"/>
            </a:xfrm>
          </p:grpSpPr>
          <p:sp>
            <p:nvSpPr>
              <p:cNvPr id="478" name="Google Shape;478;p19"/>
              <p:cNvSpPr txBox="1"/>
              <p:nvPr/>
            </p:nvSpPr>
            <p:spPr>
              <a:xfrm>
                <a:off x="6608704" y="5600514"/>
                <a:ext cx="4024365" cy="73866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Open Sans"/>
                    <a:ea typeface="Open Sans"/>
                    <a:cs typeface="Open Sans"/>
                    <a:sym typeface="Open Sans"/>
                  </a:rPr>
                  <a:t>Residential, Industrial, Commercial, Transport</a:t>
                </a:r>
                <a:endParaRPr/>
              </a:p>
            </p:txBody>
          </p:sp>
          <p:sp>
            <p:nvSpPr>
              <p:cNvPr id="479" name="Google Shape;479;p19"/>
              <p:cNvSpPr txBox="1"/>
              <p:nvPr/>
            </p:nvSpPr>
            <p:spPr>
              <a:xfrm>
                <a:off x="6608702" y="5260894"/>
                <a:ext cx="4024365"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100">
                  <a:solidFill>
                    <a:schemeClr val="dk1"/>
                  </a:solidFill>
                  <a:latin typeface="Open Sans"/>
                  <a:ea typeface="Open Sans"/>
                  <a:cs typeface="Open Sans"/>
                  <a:sym typeface="Open Sans"/>
                </a:endParaRPr>
              </a:p>
            </p:txBody>
          </p:sp>
        </p:grpSp>
        <p:grpSp>
          <p:nvGrpSpPr>
            <p:cNvPr id="480" name="Google Shape;480;p19"/>
            <p:cNvGrpSpPr/>
            <p:nvPr/>
          </p:nvGrpSpPr>
          <p:grpSpPr>
            <a:xfrm>
              <a:off x="7050873" y="1395619"/>
              <a:ext cx="2013808" cy="1288491"/>
              <a:chOff x="8859003" y="677857"/>
              <a:chExt cx="2230842" cy="1288491"/>
            </a:xfrm>
          </p:grpSpPr>
          <p:sp>
            <p:nvSpPr>
              <p:cNvPr id="481" name="Google Shape;481;p19"/>
              <p:cNvSpPr txBox="1"/>
              <p:nvPr/>
            </p:nvSpPr>
            <p:spPr>
              <a:xfrm>
                <a:off x="8859003" y="677857"/>
                <a:ext cx="2230841"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600">
                  <a:solidFill>
                    <a:schemeClr val="dk1"/>
                  </a:solidFill>
                  <a:latin typeface="Open Sans"/>
                  <a:ea typeface="Open Sans"/>
                  <a:cs typeface="Open Sans"/>
                  <a:sym typeface="Open Sans"/>
                </a:endParaRPr>
              </a:p>
            </p:txBody>
          </p:sp>
          <p:sp>
            <p:nvSpPr>
              <p:cNvPr id="482" name="Google Shape;482;p19"/>
              <p:cNvSpPr txBox="1"/>
              <p:nvPr/>
            </p:nvSpPr>
            <p:spPr>
              <a:xfrm flipH="1">
                <a:off x="8859004" y="1012241"/>
                <a:ext cx="2230841" cy="954107"/>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Maize	Bananas</a:t>
                </a:r>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Rice	Sugarcane</a:t>
                </a:r>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Coffee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Other crops</a:t>
                </a:r>
                <a:endParaRPr sz="1400">
                  <a:solidFill>
                    <a:schemeClr val="dk1"/>
                  </a:solidFill>
                  <a:latin typeface="Open Sans"/>
                  <a:ea typeface="Open Sans"/>
                  <a:cs typeface="Open Sans"/>
                  <a:sym typeface="Open Sans"/>
                </a:endParaRPr>
              </a:p>
            </p:txBody>
          </p:sp>
        </p:grpSp>
        <p:pic>
          <p:nvPicPr>
            <p:cNvPr id="483" name="Google Shape;483;p19"/>
            <p:cNvPicPr preferRelativeResize="0"/>
            <p:nvPr/>
          </p:nvPicPr>
          <p:blipFill rotWithShape="1">
            <a:blip r:embed="rId3">
              <a:alphaModFix/>
            </a:blip>
            <a:srcRect b="92587" l="48871" r="29726" t="815"/>
            <a:stretch/>
          </p:blipFill>
          <p:spPr>
            <a:xfrm>
              <a:off x="9083731" y="1808460"/>
              <a:ext cx="2397832" cy="369332"/>
            </a:xfrm>
            <a:prstGeom prst="rect">
              <a:avLst/>
            </a:prstGeom>
            <a:noFill/>
            <a:ln>
              <a:noFill/>
            </a:ln>
          </p:spPr>
        </p:pic>
        <p:sp>
          <p:nvSpPr>
            <p:cNvPr id="484" name="Google Shape;484;p19"/>
            <p:cNvSpPr txBox="1"/>
            <p:nvPr/>
          </p:nvSpPr>
          <p:spPr>
            <a:xfrm flipH="1">
              <a:off x="7065193" y="3246966"/>
              <a:ext cx="1999486" cy="584775"/>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Wood and other forest products</a:t>
              </a:r>
              <a:endParaRPr sz="1600">
                <a:solidFill>
                  <a:schemeClr val="dk1"/>
                </a:solidFill>
                <a:latin typeface="Open Sans"/>
                <a:ea typeface="Open Sans"/>
                <a:cs typeface="Open Sans"/>
                <a:sym typeface="Open Sans"/>
              </a:endParaRPr>
            </a:p>
          </p:txBody>
        </p:sp>
        <p:pic>
          <p:nvPicPr>
            <p:cNvPr id="485" name="Google Shape;485;p19"/>
            <p:cNvPicPr preferRelativeResize="0"/>
            <p:nvPr/>
          </p:nvPicPr>
          <p:blipFill rotWithShape="1">
            <a:blip r:embed="rId3">
              <a:alphaModFix/>
            </a:blip>
            <a:srcRect b="46016" l="53648" r="37605" t="48512"/>
            <a:stretch/>
          </p:blipFill>
          <p:spPr>
            <a:xfrm>
              <a:off x="9083731" y="4475140"/>
              <a:ext cx="913677" cy="306281"/>
            </a:xfrm>
            <a:prstGeom prst="rect">
              <a:avLst/>
            </a:prstGeom>
            <a:noFill/>
            <a:ln>
              <a:noFill/>
            </a:ln>
          </p:spPr>
        </p:pic>
        <p:pic>
          <p:nvPicPr>
            <p:cNvPr id="486" name="Google Shape;486;p19"/>
            <p:cNvPicPr preferRelativeResize="0"/>
            <p:nvPr/>
          </p:nvPicPr>
          <p:blipFill rotWithShape="1">
            <a:blip r:embed="rId3">
              <a:alphaModFix/>
            </a:blip>
            <a:srcRect b="30828" l="79080" r="3804" t="64517"/>
            <a:stretch/>
          </p:blipFill>
          <p:spPr>
            <a:xfrm>
              <a:off x="9134672" y="5678686"/>
              <a:ext cx="1882858" cy="306281"/>
            </a:xfrm>
            <a:prstGeom prst="rect">
              <a:avLst/>
            </a:prstGeom>
            <a:noFill/>
            <a:ln>
              <a:noFill/>
            </a:ln>
          </p:spPr>
        </p:pic>
        <p:pic>
          <p:nvPicPr>
            <p:cNvPr id="487" name="Google Shape;487;p19"/>
            <p:cNvPicPr preferRelativeResize="0"/>
            <p:nvPr/>
          </p:nvPicPr>
          <p:blipFill rotWithShape="1">
            <a:blip r:embed="rId3">
              <a:alphaModFix/>
            </a:blip>
            <a:srcRect b="56149" l="55894" r="39290" t="37426"/>
            <a:stretch/>
          </p:blipFill>
          <p:spPr>
            <a:xfrm>
              <a:off x="9083731" y="3269436"/>
              <a:ext cx="488819" cy="359706"/>
            </a:xfrm>
            <a:prstGeom prst="rect">
              <a:avLst/>
            </a:prstGeom>
            <a:noFill/>
            <a:ln>
              <a:noFill/>
            </a:ln>
          </p:spPr>
        </p:pic>
        <p:cxnSp>
          <p:nvCxnSpPr>
            <p:cNvPr id="488" name="Google Shape;488;p19"/>
            <p:cNvCxnSpPr/>
            <p:nvPr/>
          </p:nvCxnSpPr>
          <p:spPr>
            <a:xfrm>
              <a:off x="6316677" y="2130815"/>
              <a:ext cx="572324" cy="0"/>
            </a:xfrm>
            <a:prstGeom prst="straightConnector1">
              <a:avLst/>
            </a:prstGeom>
            <a:noFill/>
            <a:ln cap="flat" cmpd="sng" w="57150">
              <a:solidFill>
                <a:srgbClr val="008A3E"/>
              </a:solidFill>
              <a:prstDash val="solid"/>
              <a:miter lim="800000"/>
              <a:headEnd len="sm" w="sm" type="none"/>
              <a:tailEnd len="med" w="med" type="triangle"/>
            </a:ln>
          </p:spPr>
        </p:cxnSp>
        <p:cxnSp>
          <p:nvCxnSpPr>
            <p:cNvPr id="489" name="Google Shape;489;p19"/>
            <p:cNvCxnSpPr/>
            <p:nvPr/>
          </p:nvCxnSpPr>
          <p:spPr>
            <a:xfrm flipH="1" rot="10800000">
              <a:off x="6257284" y="3693187"/>
              <a:ext cx="631717" cy="4530"/>
            </a:xfrm>
            <a:prstGeom prst="straightConnector1">
              <a:avLst/>
            </a:prstGeom>
            <a:noFill/>
            <a:ln cap="flat" cmpd="sng" w="57150">
              <a:solidFill>
                <a:srgbClr val="008A3E"/>
              </a:solidFill>
              <a:prstDash val="solid"/>
              <a:miter lim="800000"/>
              <a:headEnd len="sm" w="sm" type="none"/>
              <a:tailEnd len="med" w="med" type="triangle"/>
            </a:ln>
          </p:spPr>
        </p:cxnSp>
        <p:sp>
          <p:nvSpPr>
            <p:cNvPr id="490" name="Google Shape;490;p19"/>
            <p:cNvSpPr txBox="1"/>
            <p:nvPr/>
          </p:nvSpPr>
          <p:spPr>
            <a:xfrm>
              <a:off x="7062192" y="2910936"/>
              <a:ext cx="1999486"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600">
                <a:solidFill>
                  <a:schemeClr val="dk1"/>
                </a:solidFill>
                <a:latin typeface="Open Sans"/>
                <a:ea typeface="Open Sans"/>
                <a:cs typeface="Open Sans"/>
                <a:sym typeface="Open Sans"/>
              </a:endParaRPr>
            </a:p>
          </p:txBody>
        </p:sp>
        <p:sp>
          <p:nvSpPr>
            <p:cNvPr id="491" name="Google Shape;491;p19"/>
            <p:cNvSpPr txBox="1"/>
            <p:nvPr/>
          </p:nvSpPr>
          <p:spPr>
            <a:xfrm flipH="1">
              <a:off x="7062193" y="4332400"/>
              <a:ext cx="1996484" cy="584775"/>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Meat</a:t>
              </a:r>
              <a:endParaRPr/>
            </a:p>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Dairy</a:t>
              </a:r>
              <a:endParaRPr sz="1600">
                <a:solidFill>
                  <a:schemeClr val="dk1"/>
                </a:solidFill>
                <a:latin typeface="Open Sans"/>
                <a:ea typeface="Open Sans"/>
                <a:cs typeface="Open Sans"/>
                <a:sym typeface="Open Sans"/>
              </a:endParaRPr>
            </a:p>
          </p:txBody>
        </p:sp>
        <p:sp>
          <p:nvSpPr>
            <p:cNvPr id="492" name="Google Shape;492;p19"/>
            <p:cNvSpPr txBox="1"/>
            <p:nvPr/>
          </p:nvSpPr>
          <p:spPr>
            <a:xfrm>
              <a:off x="7059191" y="3996370"/>
              <a:ext cx="1999486"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600">
                <a:solidFill>
                  <a:schemeClr val="dk1"/>
                </a:solidFill>
                <a:latin typeface="Open Sans"/>
                <a:ea typeface="Open Sans"/>
                <a:cs typeface="Open Sans"/>
                <a:sym typeface="Open Sans"/>
              </a:endParaRPr>
            </a:p>
          </p:txBody>
        </p:sp>
        <p:cxnSp>
          <p:nvCxnSpPr>
            <p:cNvPr id="493" name="Google Shape;493;p19"/>
            <p:cNvCxnSpPr/>
            <p:nvPr/>
          </p:nvCxnSpPr>
          <p:spPr>
            <a:xfrm flipH="1" rot="10800000">
              <a:off x="6285859" y="4351125"/>
              <a:ext cx="631717" cy="4530"/>
            </a:xfrm>
            <a:prstGeom prst="straightConnector1">
              <a:avLst/>
            </a:prstGeom>
            <a:noFill/>
            <a:ln cap="flat" cmpd="sng" w="57150">
              <a:solidFill>
                <a:srgbClr val="008A3E"/>
              </a:solidFill>
              <a:prstDash val="solid"/>
              <a:miter lim="800000"/>
              <a:headEnd len="sm" w="sm" type="none"/>
              <a:tailEnd len="med" w="med" type="triangle"/>
            </a:ln>
          </p:spPr>
        </p:cxnSp>
        <p:cxnSp>
          <p:nvCxnSpPr>
            <p:cNvPr id="494" name="Google Shape;494;p19"/>
            <p:cNvCxnSpPr/>
            <p:nvPr/>
          </p:nvCxnSpPr>
          <p:spPr>
            <a:xfrm flipH="1" rot="10800000">
              <a:off x="6257284" y="5344921"/>
              <a:ext cx="631717" cy="4530"/>
            </a:xfrm>
            <a:prstGeom prst="straightConnector1">
              <a:avLst/>
            </a:prstGeom>
            <a:noFill/>
            <a:ln cap="flat" cmpd="sng" w="57150">
              <a:solidFill>
                <a:srgbClr val="008A3E"/>
              </a:solidFill>
              <a:prstDash val="solid"/>
              <a:miter lim="800000"/>
              <a:headEnd len="sm" w="sm" type="none"/>
              <a:tailEnd len="med" w="med" type="triangle"/>
            </a:ln>
          </p:spPr>
        </p:cxnSp>
        <p:pic>
          <p:nvPicPr>
            <p:cNvPr id="495" name="Google Shape;495;p19"/>
            <p:cNvPicPr preferRelativeResize="0"/>
            <p:nvPr/>
          </p:nvPicPr>
          <p:blipFill rotWithShape="1">
            <a:blip r:embed="rId3">
              <a:alphaModFix/>
            </a:blip>
            <a:srcRect b="30828" l="55412" r="30115" t="64517"/>
            <a:stretch/>
          </p:blipFill>
          <p:spPr>
            <a:xfrm>
              <a:off x="9172454" y="5361898"/>
              <a:ext cx="1729678" cy="306846"/>
            </a:xfrm>
            <a:prstGeom prst="rect">
              <a:avLst/>
            </a:prstGeom>
            <a:noFill/>
            <a:ln>
              <a:noFill/>
            </a:ln>
          </p:spPr>
        </p:pic>
        <p:sp>
          <p:nvSpPr>
            <p:cNvPr id="496" name="Google Shape;496;p19"/>
            <p:cNvSpPr/>
            <p:nvPr/>
          </p:nvSpPr>
          <p:spPr>
            <a:xfrm>
              <a:off x="1539863" y="3794878"/>
              <a:ext cx="1246969"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Open Sans"/>
                  <a:ea typeface="Open Sans"/>
                  <a:cs typeface="Open Sans"/>
                  <a:sym typeface="Open Sans"/>
                </a:rPr>
                <a:t>X units of land </a:t>
              </a:r>
              <a:endParaRPr b="1" sz="1200">
                <a:solidFill>
                  <a:schemeClr val="dk1"/>
                </a:solidFill>
                <a:latin typeface="Open Sans"/>
                <a:ea typeface="Open Sans"/>
                <a:cs typeface="Open Sans"/>
                <a:sym typeface="Open Sans"/>
              </a:endParaRPr>
            </a:p>
          </p:txBody>
        </p:sp>
        <p:sp>
          <p:nvSpPr>
            <p:cNvPr id="497" name="Google Shape;497;p19"/>
            <p:cNvSpPr/>
            <p:nvPr/>
          </p:nvSpPr>
          <p:spPr>
            <a:xfrm>
              <a:off x="4425132" y="2731331"/>
              <a:ext cx="771525"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Open Sans"/>
                  <a:ea typeface="Open Sans"/>
                  <a:cs typeface="Open Sans"/>
                  <a:sym typeface="Open Sans"/>
                </a:rPr>
                <a:t>% of X</a:t>
              </a:r>
              <a:endParaRPr b="1" sz="1400">
                <a:solidFill>
                  <a:schemeClr val="dk1"/>
                </a:solidFill>
                <a:latin typeface="Open Sans"/>
                <a:ea typeface="Open Sans"/>
                <a:cs typeface="Open Sans"/>
                <a:sym typeface="Open Sans"/>
              </a:endParaRPr>
            </a:p>
          </p:txBody>
        </p:sp>
        <p:sp>
          <p:nvSpPr>
            <p:cNvPr id="498" name="Google Shape;498;p19"/>
            <p:cNvSpPr/>
            <p:nvPr/>
          </p:nvSpPr>
          <p:spPr>
            <a:xfrm>
              <a:off x="4425132" y="3521413"/>
              <a:ext cx="771525"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Open Sans"/>
                  <a:ea typeface="Open Sans"/>
                  <a:cs typeface="Open Sans"/>
                  <a:sym typeface="Open Sans"/>
                </a:rPr>
                <a:t>% of X</a:t>
              </a:r>
              <a:endParaRPr b="1" sz="1400">
                <a:solidFill>
                  <a:schemeClr val="dk1"/>
                </a:solidFill>
                <a:latin typeface="Open Sans"/>
                <a:ea typeface="Open Sans"/>
                <a:cs typeface="Open Sans"/>
                <a:sym typeface="Open Sans"/>
              </a:endParaRPr>
            </a:p>
          </p:txBody>
        </p:sp>
        <p:sp>
          <p:nvSpPr>
            <p:cNvPr id="499" name="Google Shape;499;p19"/>
            <p:cNvSpPr/>
            <p:nvPr/>
          </p:nvSpPr>
          <p:spPr>
            <a:xfrm>
              <a:off x="4428135" y="4226881"/>
              <a:ext cx="771525"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Open Sans"/>
                  <a:ea typeface="Open Sans"/>
                  <a:cs typeface="Open Sans"/>
                  <a:sym typeface="Open Sans"/>
                </a:rPr>
                <a:t>% of X</a:t>
              </a:r>
              <a:endParaRPr b="1" sz="1400">
                <a:solidFill>
                  <a:schemeClr val="dk1"/>
                </a:solidFill>
                <a:latin typeface="Open Sans"/>
                <a:ea typeface="Open Sans"/>
                <a:cs typeface="Open Sans"/>
                <a:sym typeface="Open Sans"/>
              </a:endParaRPr>
            </a:p>
          </p:txBody>
        </p:sp>
        <p:sp>
          <p:nvSpPr>
            <p:cNvPr id="500" name="Google Shape;500;p19"/>
            <p:cNvSpPr/>
            <p:nvPr/>
          </p:nvSpPr>
          <p:spPr>
            <a:xfrm>
              <a:off x="4428135" y="4998776"/>
              <a:ext cx="771525"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Open Sans"/>
                  <a:ea typeface="Open Sans"/>
                  <a:cs typeface="Open Sans"/>
                  <a:sym typeface="Open Sans"/>
                </a:rPr>
                <a:t>% of X</a:t>
              </a:r>
              <a:endParaRPr b="1" sz="1400">
                <a:solidFill>
                  <a:schemeClr val="dk1"/>
                </a:solidFill>
                <a:latin typeface="Open Sans"/>
                <a:ea typeface="Open Sans"/>
                <a:cs typeface="Open Sans"/>
                <a:sym typeface="Open Sans"/>
              </a:endParaRPr>
            </a:p>
          </p:txBody>
        </p:sp>
        <p:sp>
          <p:nvSpPr>
            <p:cNvPr id="501" name="Google Shape;501;p19"/>
            <p:cNvSpPr/>
            <p:nvPr/>
          </p:nvSpPr>
          <p:spPr>
            <a:xfrm>
              <a:off x="4428135" y="5770671"/>
              <a:ext cx="771525" cy="338554"/>
            </a:xfrm>
            <a:prstGeom prst="rect">
              <a:avLst/>
            </a:prstGeom>
            <a:solidFill>
              <a:schemeClr val="lt1"/>
            </a:solid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Open Sans"/>
                  <a:ea typeface="Open Sans"/>
                  <a:cs typeface="Open Sans"/>
                  <a:sym typeface="Open Sans"/>
                </a:rPr>
                <a:t>% of X</a:t>
              </a:r>
              <a:endParaRPr b="1" sz="1400">
                <a:solidFill>
                  <a:schemeClr val="dk1"/>
                </a:solidFill>
                <a:latin typeface="Open Sans"/>
                <a:ea typeface="Open Sans"/>
                <a:cs typeface="Open Sans"/>
                <a:sym typeface="Open Sans"/>
              </a:endParaRPr>
            </a:p>
          </p:txBody>
        </p:sp>
      </p:grpSp>
      <p:sp>
        <p:nvSpPr>
          <p:cNvPr id="502" name="Google Shape;502;p19"/>
          <p:cNvSpPr txBox="1"/>
          <p:nvPr>
            <p:ph idx="2" type="body"/>
          </p:nvPr>
        </p:nvSpPr>
        <p:spPr>
          <a:xfrm>
            <a:off x="663575" y="1101159"/>
            <a:ext cx="3289852"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Multiple, competing uses for land</a:t>
            </a:r>
            <a:endParaRPr>
              <a:latin typeface="Open Sans"/>
              <a:ea typeface="Open Sans"/>
              <a:cs typeface="Open Sans"/>
              <a:sym typeface="Open Sans"/>
            </a:endParaRPr>
          </a:p>
        </p:txBody>
      </p:sp>
      <p:sp>
        <p:nvSpPr>
          <p:cNvPr id="503" name="Google Shape;503;p19"/>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504" name="Google Shape;504;p19"/>
          <p:cNvSpPr/>
          <p:nvPr/>
        </p:nvSpPr>
        <p:spPr>
          <a:xfrm>
            <a:off x="5933471" y="10885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19.mp3" id="505" name="Google Shape;505;p19"/>
          <p:cNvPicPr preferRelativeResize="0"/>
          <p:nvPr/>
        </p:nvPicPr>
        <p:blipFill rotWithShape="1">
          <a:blip r:embed="rId4">
            <a:alphaModFix/>
          </a:blip>
          <a:srcRect b="0" l="0" r="0" t="0"/>
          <a:stretch/>
        </p:blipFill>
        <p:spPr>
          <a:xfrm>
            <a:off x="6004836" y="18025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213" name="Google Shape;213;p2"/>
          <p:cNvSpPr txBox="1"/>
          <p:nvPr/>
        </p:nvSpPr>
        <p:spPr>
          <a:xfrm>
            <a:off x="663575" y="676285"/>
            <a:ext cx="9780414"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b="0" i="0" lang="en-US" sz="4000" u="none" cap="none" strike="noStrike">
                <a:solidFill>
                  <a:schemeClr val="dk1"/>
                </a:solidFill>
                <a:latin typeface="Open Sans"/>
                <a:ea typeface="Open Sans"/>
                <a:cs typeface="Open Sans"/>
                <a:sym typeface="Open Sans"/>
              </a:rPr>
              <a:t>Learning outcomes</a:t>
            </a:r>
            <a:endParaRPr b="0" i="0" sz="4400" u="none" cap="none" strike="noStrike">
              <a:solidFill>
                <a:schemeClr val="dk1"/>
              </a:solidFill>
              <a:latin typeface="Open Sans"/>
              <a:ea typeface="Open Sans"/>
              <a:cs typeface="Open Sans"/>
              <a:sym typeface="Open Sans"/>
            </a:endParaRPr>
          </a:p>
        </p:txBody>
      </p:sp>
      <p:sp>
        <p:nvSpPr>
          <p:cNvPr id="214" name="Google Shape;214;p2"/>
          <p:cNvSpPr txBox="1"/>
          <p:nvPr/>
        </p:nvSpPr>
        <p:spPr>
          <a:xfrm>
            <a:off x="663573" y="1932018"/>
            <a:ext cx="4739751" cy="668664"/>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9CC2E5"/>
              </a:buClr>
              <a:buSzPct val="100000"/>
              <a:buFont typeface="Arial"/>
              <a:buNone/>
            </a:pPr>
            <a:r>
              <a:t/>
            </a:r>
            <a:endParaRPr b="1" i="0" sz="2000" u="none" cap="none" strike="noStrike">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rgbClr val="9CC2E5"/>
              </a:buClr>
              <a:buSzPct val="100000"/>
              <a:buFont typeface="Arial"/>
              <a:buNone/>
            </a:pPr>
            <a:r>
              <a:rPr b="1" i="0" lang="en-US" sz="2200" u="none" cap="none" strike="noStrike">
                <a:solidFill>
                  <a:srgbClr val="9CC2E5"/>
                </a:solidFill>
                <a:latin typeface="Open Sans"/>
                <a:ea typeface="Open Sans"/>
                <a:cs typeface="Open Sans"/>
                <a:sym typeface="Open Sans"/>
              </a:rPr>
              <a:t>By the end of this lecture, you will:</a:t>
            </a:r>
            <a:endParaRPr/>
          </a:p>
          <a:p>
            <a:pPr indent="0" lvl="0" marL="0" marR="0" rtl="0" algn="l">
              <a:lnSpc>
                <a:spcPct val="90000"/>
              </a:lnSpc>
              <a:spcBef>
                <a:spcPts val="1000"/>
              </a:spcBef>
              <a:spcAft>
                <a:spcPts val="0"/>
              </a:spcAft>
              <a:buClr>
                <a:srgbClr val="9CC2E5"/>
              </a:buClr>
              <a:buSzPct val="100000"/>
              <a:buFont typeface="Arial"/>
              <a:buNone/>
            </a:pPr>
            <a:r>
              <a:t/>
            </a:r>
            <a:endParaRPr b="1" i="0" sz="2000" u="none" cap="none" strike="noStrike">
              <a:solidFill>
                <a:srgbClr val="9CC2E5"/>
              </a:solidFill>
              <a:latin typeface="Open Sans"/>
              <a:ea typeface="Open Sans"/>
              <a:cs typeface="Open Sans"/>
              <a:sym typeface="Open Sans"/>
            </a:endParaRPr>
          </a:p>
        </p:txBody>
      </p:sp>
      <p:sp>
        <p:nvSpPr>
          <p:cNvPr id="215" name="Google Shape;215;p2"/>
          <p:cNvSpPr txBox="1"/>
          <p:nvPr>
            <p:ph idx="1" type="body"/>
          </p:nvPr>
        </p:nvSpPr>
        <p:spPr>
          <a:xfrm>
            <a:off x="663880" y="2569155"/>
            <a:ext cx="8285810" cy="2813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0" lang="en-US">
                <a:latin typeface="Open Sans"/>
                <a:ea typeface="Open Sans"/>
                <a:cs typeface="Open Sans"/>
                <a:sym typeface="Open Sans"/>
              </a:rPr>
              <a:t>ILO1: Understand the distinction between land cover and land use, and the need to model land use </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ILO2: Explore an example of land use modelling (CLEWs-Ethiopia)</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ILO3: Learn how land use can be represented in OSeMOSYS</a:t>
            </a:r>
            <a:endParaRPr/>
          </a:p>
        </p:txBody>
      </p:sp>
      <p:sp>
        <p:nvSpPr>
          <p:cNvPr id="216" name="Google Shape;216;p2"/>
          <p:cNvSpPr/>
          <p:nvPr/>
        </p:nvSpPr>
        <p:spPr>
          <a:xfrm>
            <a:off x="5553782" y="1454253"/>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6_Slide2.mp3" id="217" name="Google Shape;217;p2"/>
          <p:cNvPicPr preferRelativeResize="0"/>
          <p:nvPr/>
        </p:nvPicPr>
        <p:blipFill rotWithShape="1">
          <a:blip r:embed="rId3">
            <a:alphaModFix/>
          </a:blip>
          <a:srcRect b="0" l="0" r="0" t="0"/>
          <a:stretch/>
        </p:blipFill>
        <p:spPr>
          <a:xfrm>
            <a:off x="5625147" y="152561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0"/>
          <p:cNvSpPr txBox="1"/>
          <p:nvPr>
            <p:ph idx="1" type="body"/>
          </p:nvPr>
        </p:nvSpPr>
        <p:spPr>
          <a:xfrm>
            <a:off x="838201" y="2619632"/>
            <a:ext cx="7401894" cy="3830581"/>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Char char="•"/>
            </a:pPr>
            <a:r>
              <a:rPr b="0" lang="en-US" sz="1800">
                <a:latin typeface="Open Sans"/>
                <a:ea typeface="Open Sans"/>
                <a:cs typeface="Open Sans"/>
                <a:sym typeface="Open Sans"/>
              </a:rPr>
              <a:t>A technology can be set to work in more than one </a:t>
            </a:r>
            <a:br>
              <a:rPr b="0" lang="en-US" sz="1800">
                <a:latin typeface="Open Sans"/>
                <a:ea typeface="Open Sans"/>
                <a:cs typeface="Open Sans"/>
                <a:sym typeface="Open Sans"/>
              </a:rPr>
            </a:br>
            <a:r>
              <a:rPr b="0" lang="en-US" sz="1800">
                <a:latin typeface="Open Sans"/>
                <a:ea typeface="Open Sans"/>
                <a:cs typeface="Open Sans"/>
                <a:sym typeface="Open Sans"/>
              </a:rPr>
              <a:t>‘mode of operation’. (Default ‘mode of operation’ is 1).</a:t>
            </a:r>
            <a:endParaRPr/>
          </a:p>
          <a:p>
            <a:pPr indent="0" lvl="0" marL="0" rtl="0" algn="l">
              <a:lnSpc>
                <a:spcPct val="100000"/>
              </a:lnSpc>
              <a:spcBef>
                <a:spcPts val="500"/>
              </a:spcBef>
              <a:spcAft>
                <a:spcPts val="0"/>
              </a:spcAft>
              <a:buClr>
                <a:schemeClr val="dk1"/>
              </a:buClr>
              <a:buSzPts val="1800"/>
              <a:buNone/>
            </a:pPr>
            <a:r>
              <a:rPr b="0" lang="en-US" sz="1800" u="sng">
                <a:latin typeface="Open Sans"/>
                <a:ea typeface="Open Sans"/>
                <a:cs typeface="Open Sans"/>
                <a:sym typeface="Open Sans"/>
              </a:rPr>
              <a:t>Example</a:t>
            </a:r>
            <a:endParaRPr/>
          </a:p>
          <a:p>
            <a:pPr indent="-228600" lvl="0" marL="228600" rtl="0" algn="l">
              <a:lnSpc>
                <a:spcPct val="100000"/>
              </a:lnSpc>
              <a:spcBef>
                <a:spcPts val="500"/>
              </a:spcBef>
              <a:spcAft>
                <a:spcPts val="0"/>
              </a:spcAft>
              <a:buClr>
                <a:schemeClr val="dk1"/>
              </a:buClr>
              <a:buSzPts val="1800"/>
              <a:buChar char="•"/>
            </a:pPr>
            <a:r>
              <a:rPr b="0" lang="en-US" sz="1800">
                <a:latin typeface="Open Sans"/>
                <a:ea typeface="Open Sans"/>
                <a:cs typeface="Open Sans"/>
                <a:sym typeface="Open Sans"/>
              </a:rPr>
              <a:t>A gas powerplant is usually powered by natural gas. </a:t>
            </a:r>
            <a:endParaRPr b="0" sz="1800">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1800"/>
              <a:buChar char="•"/>
            </a:pPr>
            <a:r>
              <a:rPr b="0" lang="en-US" sz="1800">
                <a:latin typeface="Open Sans"/>
                <a:ea typeface="Open Sans"/>
                <a:cs typeface="Open Sans"/>
                <a:sym typeface="Open Sans"/>
              </a:rPr>
              <a:t>However, other fuels such </a:t>
            </a:r>
            <a:br>
              <a:rPr b="0" lang="en-US" sz="1800">
                <a:latin typeface="Open Sans"/>
                <a:ea typeface="Open Sans"/>
                <a:cs typeface="Open Sans"/>
                <a:sym typeface="Open Sans"/>
              </a:rPr>
            </a:br>
            <a:r>
              <a:rPr b="0" lang="en-US" sz="1800">
                <a:latin typeface="Open Sans"/>
                <a:ea typeface="Open Sans"/>
                <a:cs typeface="Open Sans"/>
                <a:sym typeface="Open Sans"/>
              </a:rPr>
              <a:t>as fuel oil may also be used. </a:t>
            </a:r>
            <a:endParaRPr/>
          </a:p>
          <a:p>
            <a:pPr indent="-228600" lvl="0" marL="228600" rtl="0" algn="l">
              <a:lnSpc>
                <a:spcPct val="100000"/>
              </a:lnSpc>
              <a:spcBef>
                <a:spcPts val="500"/>
              </a:spcBef>
              <a:spcAft>
                <a:spcPts val="0"/>
              </a:spcAft>
              <a:buClr>
                <a:schemeClr val="dk1"/>
              </a:buClr>
              <a:buSzPts val="1800"/>
              <a:buChar char="•"/>
            </a:pPr>
            <a:r>
              <a:rPr b="0" lang="en-US" sz="1800">
                <a:latin typeface="Open Sans"/>
                <a:ea typeface="Open Sans"/>
                <a:cs typeface="Open Sans"/>
                <a:sym typeface="Open Sans"/>
              </a:rPr>
              <a:t>The efficiency of the powerplant differs </a:t>
            </a:r>
            <a:br>
              <a:rPr b="0" lang="en-US" sz="1800">
                <a:latin typeface="Open Sans"/>
                <a:ea typeface="Open Sans"/>
                <a:cs typeface="Open Sans"/>
                <a:sym typeface="Open Sans"/>
              </a:rPr>
            </a:br>
            <a:r>
              <a:rPr b="0" lang="en-US" sz="1800">
                <a:latin typeface="Open Sans"/>
                <a:ea typeface="Open Sans"/>
                <a:cs typeface="Open Sans"/>
                <a:sym typeface="Open Sans"/>
              </a:rPr>
              <a:t>depending on the fuel used.</a:t>
            </a:r>
            <a:endParaRPr b="0" sz="1800">
              <a:latin typeface="Open Sans"/>
              <a:ea typeface="Open Sans"/>
              <a:cs typeface="Open Sans"/>
              <a:sym typeface="Open Sans"/>
            </a:endParaRPr>
          </a:p>
        </p:txBody>
      </p:sp>
      <p:grpSp>
        <p:nvGrpSpPr>
          <p:cNvPr id="512" name="Google Shape;512;p20"/>
          <p:cNvGrpSpPr/>
          <p:nvPr/>
        </p:nvGrpSpPr>
        <p:grpSpPr>
          <a:xfrm>
            <a:off x="4539148" y="4423354"/>
            <a:ext cx="7166534" cy="1786301"/>
            <a:chOff x="2306980" y="4214930"/>
            <a:chExt cx="7738317" cy="1928822"/>
          </a:xfrm>
        </p:grpSpPr>
        <p:sp>
          <p:nvSpPr>
            <p:cNvPr id="513" name="Google Shape;513;p20"/>
            <p:cNvSpPr txBox="1"/>
            <p:nvPr/>
          </p:nvSpPr>
          <p:spPr>
            <a:xfrm>
              <a:off x="8398973" y="4362572"/>
              <a:ext cx="16463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High efficiency</a:t>
              </a:r>
              <a:endParaRPr b="1" sz="1800">
                <a:solidFill>
                  <a:schemeClr val="dk1"/>
                </a:solidFill>
                <a:latin typeface="Open Sans"/>
                <a:ea typeface="Open Sans"/>
                <a:cs typeface="Open Sans"/>
                <a:sym typeface="Open Sans"/>
              </a:endParaRPr>
            </a:p>
          </p:txBody>
        </p:sp>
        <p:sp>
          <p:nvSpPr>
            <p:cNvPr id="514" name="Google Shape;514;p20"/>
            <p:cNvSpPr txBox="1"/>
            <p:nvPr/>
          </p:nvSpPr>
          <p:spPr>
            <a:xfrm>
              <a:off x="8398973" y="5252069"/>
              <a:ext cx="16463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Open Sans"/>
                  <a:ea typeface="Open Sans"/>
                  <a:cs typeface="Open Sans"/>
                  <a:sym typeface="Open Sans"/>
                </a:rPr>
                <a:t>Low efficiency</a:t>
              </a:r>
              <a:endParaRPr b="1" sz="1800">
                <a:solidFill>
                  <a:schemeClr val="dk1"/>
                </a:solidFill>
                <a:latin typeface="Open Sans"/>
                <a:ea typeface="Open Sans"/>
                <a:cs typeface="Open Sans"/>
                <a:sym typeface="Open Sans"/>
              </a:endParaRPr>
            </a:p>
          </p:txBody>
        </p:sp>
        <p:sp>
          <p:nvSpPr>
            <p:cNvPr id="515" name="Google Shape;515;p20"/>
            <p:cNvSpPr txBox="1"/>
            <p:nvPr/>
          </p:nvSpPr>
          <p:spPr>
            <a:xfrm>
              <a:off x="2306980" y="4337742"/>
              <a:ext cx="1296144" cy="646331"/>
            </a:xfrm>
            <a:prstGeom prst="rect">
              <a:avLst/>
            </a:prstGeom>
            <a:solidFill>
              <a:srgbClr val="7030A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Gas</a:t>
              </a:r>
              <a:endParaRPr/>
            </a:p>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field</a:t>
              </a:r>
              <a:endParaRPr/>
            </a:p>
          </p:txBody>
        </p:sp>
        <p:sp>
          <p:nvSpPr>
            <p:cNvPr id="516" name="Google Shape;516;p20"/>
            <p:cNvSpPr txBox="1"/>
            <p:nvPr/>
          </p:nvSpPr>
          <p:spPr>
            <a:xfrm>
              <a:off x="5447928" y="4255573"/>
              <a:ext cx="1296144" cy="1754326"/>
            </a:xfrm>
            <a:prstGeom prst="rect">
              <a:avLst/>
            </a:prstGeom>
            <a:solidFill>
              <a:srgbClr val="7030A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p:txBody>
        </p:sp>
        <p:sp>
          <p:nvSpPr>
            <p:cNvPr id="517" name="Google Shape;517;p20"/>
            <p:cNvSpPr/>
            <p:nvPr/>
          </p:nvSpPr>
          <p:spPr>
            <a:xfrm>
              <a:off x="3675132" y="4588898"/>
              <a:ext cx="1728192" cy="144016"/>
            </a:xfrm>
            <a:prstGeom prst="rightArrow">
              <a:avLst>
                <a:gd fmla="val 50000" name="adj1"/>
                <a:gd fmla="val 50000" name="adj2"/>
              </a:avLst>
            </a:prstGeom>
            <a:solidFill>
              <a:srgbClr val="7030A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18" name="Google Shape;518;p20"/>
            <p:cNvSpPr/>
            <p:nvPr/>
          </p:nvSpPr>
          <p:spPr>
            <a:xfrm>
              <a:off x="6804551" y="4613730"/>
              <a:ext cx="1440160" cy="144016"/>
            </a:xfrm>
            <a:prstGeom prst="right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19" name="Google Shape;519;p20"/>
            <p:cNvSpPr txBox="1"/>
            <p:nvPr/>
          </p:nvSpPr>
          <p:spPr>
            <a:xfrm>
              <a:off x="3603124" y="4214930"/>
              <a:ext cx="1843520" cy="3987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030A0"/>
                  </a:solidFill>
                  <a:latin typeface="Open Sans"/>
                  <a:ea typeface="Open Sans"/>
                  <a:cs typeface="Open Sans"/>
                  <a:sym typeface="Open Sans"/>
                </a:rPr>
                <a:t>Natural gas</a:t>
              </a:r>
              <a:endParaRPr/>
            </a:p>
          </p:txBody>
        </p:sp>
        <p:sp>
          <p:nvSpPr>
            <p:cNvPr id="520" name="Google Shape;520;p20"/>
            <p:cNvSpPr txBox="1"/>
            <p:nvPr/>
          </p:nvSpPr>
          <p:spPr>
            <a:xfrm>
              <a:off x="6788676" y="4255573"/>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Open Sans"/>
                  <a:ea typeface="Open Sans"/>
                  <a:cs typeface="Open Sans"/>
                  <a:sym typeface="Open Sans"/>
                </a:rPr>
                <a:t>Electricity</a:t>
              </a:r>
              <a:endParaRPr/>
            </a:p>
          </p:txBody>
        </p:sp>
        <p:sp>
          <p:nvSpPr>
            <p:cNvPr id="521" name="Google Shape;521;p20"/>
            <p:cNvSpPr txBox="1"/>
            <p:nvPr/>
          </p:nvSpPr>
          <p:spPr>
            <a:xfrm>
              <a:off x="5600907" y="4490926"/>
              <a:ext cx="1003501"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Mode 1</a:t>
              </a:r>
              <a:endParaRPr b="1" sz="1600">
                <a:solidFill>
                  <a:schemeClr val="dk1"/>
                </a:solidFill>
                <a:latin typeface="Open Sans"/>
                <a:ea typeface="Open Sans"/>
                <a:cs typeface="Open Sans"/>
                <a:sym typeface="Open Sans"/>
              </a:endParaRPr>
            </a:p>
          </p:txBody>
        </p:sp>
        <p:sp>
          <p:nvSpPr>
            <p:cNvPr id="522" name="Google Shape;522;p20"/>
            <p:cNvSpPr txBox="1"/>
            <p:nvPr/>
          </p:nvSpPr>
          <p:spPr>
            <a:xfrm>
              <a:off x="5600907" y="5357004"/>
              <a:ext cx="1003501"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Mode 2</a:t>
              </a:r>
              <a:endParaRPr b="1" sz="1600">
                <a:solidFill>
                  <a:schemeClr val="dk1"/>
                </a:solidFill>
                <a:latin typeface="Open Sans"/>
                <a:ea typeface="Open Sans"/>
                <a:cs typeface="Open Sans"/>
                <a:sym typeface="Open Sans"/>
              </a:endParaRPr>
            </a:p>
          </p:txBody>
        </p:sp>
        <p:sp>
          <p:nvSpPr>
            <p:cNvPr id="523" name="Google Shape;523;p20"/>
            <p:cNvSpPr txBox="1"/>
            <p:nvPr/>
          </p:nvSpPr>
          <p:spPr>
            <a:xfrm>
              <a:off x="2306980" y="5220422"/>
              <a:ext cx="1296144" cy="923330"/>
            </a:xfrm>
            <a:prstGeom prst="rect">
              <a:avLst/>
            </a:prstGeom>
            <a:solidFill>
              <a:srgbClr val="C55A11"/>
            </a:solidFill>
            <a:ln cap="flat" cmpd="sng" w="9525">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Light fuel oil import</a:t>
              </a:r>
              <a:endParaRPr/>
            </a:p>
          </p:txBody>
        </p:sp>
        <p:sp>
          <p:nvSpPr>
            <p:cNvPr id="524" name="Google Shape;524;p20"/>
            <p:cNvSpPr/>
            <p:nvPr/>
          </p:nvSpPr>
          <p:spPr>
            <a:xfrm>
              <a:off x="3675132" y="5471578"/>
              <a:ext cx="1728192" cy="144016"/>
            </a:xfrm>
            <a:prstGeom prst="rightArrow">
              <a:avLst>
                <a:gd fmla="val 50000" name="adj1"/>
                <a:gd fmla="val 50000" name="adj2"/>
              </a:avLst>
            </a:prstGeom>
            <a:solidFill>
              <a:srgbClr val="C55A11"/>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25" name="Google Shape;525;p20"/>
            <p:cNvSpPr/>
            <p:nvPr/>
          </p:nvSpPr>
          <p:spPr>
            <a:xfrm>
              <a:off x="6804551" y="5496410"/>
              <a:ext cx="1440160" cy="144016"/>
            </a:xfrm>
            <a:prstGeom prst="right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26" name="Google Shape;526;p20"/>
            <p:cNvSpPr txBox="1"/>
            <p:nvPr/>
          </p:nvSpPr>
          <p:spPr>
            <a:xfrm>
              <a:off x="3619000" y="5102702"/>
              <a:ext cx="1827644" cy="3987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55A11"/>
                  </a:solidFill>
                  <a:latin typeface="Open Sans"/>
                  <a:ea typeface="Open Sans"/>
                  <a:cs typeface="Open Sans"/>
                  <a:sym typeface="Open Sans"/>
                </a:rPr>
                <a:t>Light fuel oil</a:t>
              </a:r>
              <a:endParaRPr/>
            </a:p>
          </p:txBody>
        </p:sp>
        <p:sp>
          <p:nvSpPr>
            <p:cNvPr id="527" name="Google Shape;527;p20"/>
            <p:cNvSpPr txBox="1"/>
            <p:nvPr/>
          </p:nvSpPr>
          <p:spPr>
            <a:xfrm>
              <a:off x="6788676" y="5138253"/>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Open Sans"/>
                  <a:ea typeface="Open Sans"/>
                  <a:cs typeface="Open Sans"/>
                  <a:sym typeface="Open Sans"/>
                </a:rPr>
                <a:t>Electricity</a:t>
              </a:r>
              <a:endParaRPr/>
            </a:p>
          </p:txBody>
        </p:sp>
      </p:grpSp>
      <p:sp>
        <p:nvSpPr>
          <p:cNvPr id="528" name="Google Shape;528;p20"/>
          <p:cNvSpPr txBox="1"/>
          <p:nvPr>
            <p:ph type="title"/>
          </p:nvPr>
        </p:nvSpPr>
        <p:spPr>
          <a:xfrm>
            <a:off x="663575" y="720887"/>
            <a:ext cx="5821631"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Modelling land use in OSeMOSYS </a:t>
            </a:r>
            <a:endParaRPr>
              <a:latin typeface="Open Sans"/>
              <a:ea typeface="Open Sans"/>
              <a:cs typeface="Open Sans"/>
              <a:sym typeface="Open Sans"/>
            </a:endParaRPr>
          </a:p>
        </p:txBody>
      </p:sp>
      <p:sp>
        <p:nvSpPr>
          <p:cNvPr id="529" name="Google Shape;529;p20"/>
          <p:cNvSpPr txBox="1"/>
          <p:nvPr>
            <p:ph idx="2" type="body"/>
          </p:nvPr>
        </p:nvSpPr>
        <p:spPr>
          <a:xfrm>
            <a:off x="662055" y="2164960"/>
            <a:ext cx="3289852"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Modes of operation</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sp>
        <p:nvSpPr>
          <p:cNvPr id="530" name="Google Shape;530;p20"/>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a:solidFill>
                  <a:schemeClr val="lt1"/>
                </a:solidFill>
                <a:latin typeface="Open Sans"/>
                <a:ea typeface="Open Sans"/>
                <a:cs typeface="Open Sans"/>
                <a:sym typeface="Open Sans"/>
              </a:rPr>
              <a:t>‹#›</a:t>
            </a:fld>
            <a:endParaRPr b="1" i="0" sz="1400">
              <a:solidFill>
                <a:schemeClr val="lt1"/>
              </a:solidFill>
              <a:latin typeface="Open Sans"/>
              <a:ea typeface="Open Sans"/>
              <a:cs typeface="Open Sans"/>
              <a:sym typeface="Open Sans"/>
            </a:endParaRPr>
          </a:p>
        </p:txBody>
      </p:sp>
      <p:sp>
        <p:nvSpPr>
          <p:cNvPr id="531" name="Google Shape;531;p20"/>
          <p:cNvSpPr/>
          <p:nvPr/>
        </p:nvSpPr>
        <p:spPr>
          <a:xfrm>
            <a:off x="609600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20.mp3" id="532" name="Google Shape;532;p20"/>
          <p:cNvPicPr preferRelativeResize="0"/>
          <p:nvPr/>
        </p:nvPicPr>
        <p:blipFill rotWithShape="1">
          <a:blip r:embed="rId3">
            <a:alphaModFix/>
          </a:blip>
          <a:srcRect b="0" l="0" r="0" t="0"/>
          <a:stretch/>
        </p:blipFill>
        <p:spPr>
          <a:xfrm>
            <a:off x="6165987" y="9772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1"/>
          <p:cNvSpPr txBox="1"/>
          <p:nvPr>
            <p:ph idx="1" type="body"/>
          </p:nvPr>
        </p:nvSpPr>
        <p:spPr>
          <a:xfrm>
            <a:off x="701230" y="2594929"/>
            <a:ext cx="10515600" cy="4233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latin typeface="Open Sans SemiBold"/>
                <a:ea typeface="Open Sans SemiBold"/>
                <a:cs typeface="Open Sans SemiBold"/>
                <a:sym typeface="Open Sans SemiBold"/>
              </a:rPr>
              <a:t>The technology can choose to use </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only mode 1 or </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only mode 2 or </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a combination of the two modes</a:t>
            </a:r>
            <a:endParaRPr b="0">
              <a:latin typeface="Open Sans"/>
              <a:ea typeface="Open Sans"/>
              <a:cs typeface="Open Sans"/>
              <a:sym typeface="Open Sans"/>
            </a:endParaRPr>
          </a:p>
        </p:txBody>
      </p:sp>
      <p:grpSp>
        <p:nvGrpSpPr>
          <p:cNvPr id="539" name="Google Shape;539;p21"/>
          <p:cNvGrpSpPr/>
          <p:nvPr/>
        </p:nvGrpSpPr>
        <p:grpSpPr>
          <a:xfrm>
            <a:off x="4763915" y="3742111"/>
            <a:ext cx="6589885" cy="2328903"/>
            <a:chOff x="2306980" y="3562530"/>
            <a:chExt cx="7098031" cy="2508485"/>
          </a:xfrm>
        </p:grpSpPr>
        <p:sp>
          <p:nvSpPr>
            <p:cNvPr id="540" name="Google Shape;540;p21"/>
            <p:cNvSpPr txBox="1"/>
            <p:nvPr/>
          </p:nvSpPr>
          <p:spPr>
            <a:xfrm>
              <a:off x="4650431" y="3562530"/>
              <a:ext cx="2891137" cy="584775"/>
            </a:xfrm>
            <a:prstGeom prst="rect">
              <a:avLst/>
            </a:prstGeom>
            <a:solidFill>
              <a:schemeClr val="lt1"/>
            </a:solidFill>
            <a:ln cap="flat" cmpd="sng" w="9525">
              <a:solidFill>
                <a:schemeClr val="lt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Total Technology Activity = 100</a:t>
              </a:r>
              <a:endParaRPr b="1" sz="1600">
                <a:solidFill>
                  <a:schemeClr val="dk1"/>
                </a:solidFill>
                <a:latin typeface="Open Sans"/>
                <a:ea typeface="Open Sans"/>
                <a:cs typeface="Open Sans"/>
                <a:sym typeface="Open Sans"/>
              </a:endParaRPr>
            </a:p>
          </p:txBody>
        </p:sp>
        <p:sp>
          <p:nvSpPr>
            <p:cNvPr id="541" name="Google Shape;541;p21"/>
            <p:cNvSpPr txBox="1"/>
            <p:nvPr/>
          </p:nvSpPr>
          <p:spPr>
            <a:xfrm>
              <a:off x="2306980" y="4265005"/>
              <a:ext cx="1296144" cy="646331"/>
            </a:xfrm>
            <a:prstGeom prst="rect">
              <a:avLst/>
            </a:prstGeom>
            <a:solidFill>
              <a:srgbClr val="7030A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Gas</a:t>
              </a:r>
              <a:endParaRPr/>
            </a:p>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field</a:t>
              </a:r>
              <a:endParaRPr/>
            </a:p>
          </p:txBody>
        </p:sp>
        <p:sp>
          <p:nvSpPr>
            <p:cNvPr id="542" name="Google Shape;542;p21"/>
            <p:cNvSpPr txBox="1"/>
            <p:nvPr/>
          </p:nvSpPr>
          <p:spPr>
            <a:xfrm>
              <a:off x="5447928" y="4182836"/>
              <a:ext cx="1296144" cy="1754326"/>
            </a:xfrm>
            <a:prstGeom prst="rect">
              <a:avLst/>
            </a:prstGeom>
            <a:solidFill>
              <a:srgbClr val="7030A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b="1" sz="1800">
                <a:solidFill>
                  <a:srgbClr val="C00000"/>
                </a:solidFill>
                <a:latin typeface="Open Sans"/>
                <a:ea typeface="Open Sans"/>
                <a:cs typeface="Open Sans"/>
                <a:sym typeface="Open Sans"/>
              </a:endParaRPr>
            </a:p>
          </p:txBody>
        </p:sp>
        <p:sp>
          <p:nvSpPr>
            <p:cNvPr id="543" name="Google Shape;543;p21"/>
            <p:cNvSpPr/>
            <p:nvPr/>
          </p:nvSpPr>
          <p:spPr>
            <a:xfrm>
              <a:off x="3675132" y="4516161"/>
              <a:ext cx="1728192" cy="144016"/>
            </a:xfrm>
            <a:prstGeom prst="rightArrow">
              <a:avLst>
                <a:gd fmla="val 50000" name="adj1"/>
                <a:gd fmla="val 50000" name="adj2"/>
              </a:avLst>
            </a:prstGeom>
            <a:solidFill>
              <a:srgbClr val="7030A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44" name="Google Shape;544;p21"/>
            <p:cNvSpPr/>
            <p:nvPr/>
          </p:nvSpPr>
          <p:spPr>
            <a:xfrm>
              <a:off x="6804551" y="4540993"/>
              <a:ext cx="1440160" cy="144016"/>
            </a:xfrm>
            <a:prstGeom prst="right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45" name="Google Shape;545;p21"/>
            <p:cNvSpPr txBox="1"/>
            <p:nvPr/>
          </p:nvSpPr>
          <p:spPr>
            <a:xfrm>
              <a:off x="3603124" y="4149435"/>
              <a:ext cx="1844804" cy="3978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030A0"/>
                  </a:solidFill>
                  <a:latin typeface="Open Sans"/>
                  <a:ea typeface="Open Sans"/>
                  <a:cs typeface="Open Sans"/>
                  <a:sym typeface="Open Sans"/>
                </a:rPr>
                <a:t>Natural gas</a:t>
              </a:r>
              <a:endParaRPr/>
            </a:p>
          </p:txBody>
        </p:sp>
        <p:sp>
          <p:nvSpPr>
            <p:cNvPr id="546" name="Google Shape;546;p21"/>
            <p:cNvSpPr txBox="1"/>
            <p:nvPr/>
          </p:nvSpPr>
          <p:spPr>
            <a:xfrm>
              <a:off x="6788676" y="4182836"/>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Open Sans"/>
                  <a:ea typeface="Open Sans"/>
                  <a:cs typeface="Open Sans"/>
                  <a:sym typeface="Open Sans"/>
                </a:rPr>
                <a:t>Electricity</a:t>
              </a:r>
              <a:endParaRPr/>
            </a:p>
          </p:txBody>
        </p:sp>
        <p:sp>
          <p:nvSpPr>
            <p:cNvPr id="547" name="Google Shape;547;p21"/>
            <p:cNvSpPr txBox="1"/>
            <p:nvPr/>
          </p:nvSpPr>
          <p:spPr>
            <a:xfrm>
              <a:off x="5600907" y="4474501"/>
              <a:ext cx="100350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Open Sans"/>
                  <a:ea typeface="Open Sans"/>
                  <a:cs typeface="Open Sans"/>
                  <a:sym typeface="Open Sans"/>
                </a:rPr>
                <a:t>Activity = 40</a:t>
              </a:r>
              <a:endParaRPr b="1" sz="1200">
                <a:solidFill>
                  <a:schemeClr val="dk1"/>
                </a:solidFill>
                <a:latin typeface="Open Sans"/>
                <a:ea typeface="Open Sans"/>
                <a:cs typeface="Open Sans"/>
                <a:sym typeface="Open Sans"/>
              </a:endParaRPr>
            </a:p>
          </p:txBody>
        </p:sp>
        <p:sp>
          <p:nvSpPr>
            <p:cNvPr id="548" name="Google Shape;548;p21"/>
            <p:cNvSpPr txBox="1"/>
            <p:nvPr/>
          </p:nvSpPr>
          <p:spPr>
            <a:xfrm>
              <a:off x="5600907" y="5357181"/>
              <a:ext cx="1003501"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Open Sans"/>
                  <a:ea typeface="Open Sans"/>
                  <a:cs typeface="Open Sans"/>
                  <a:sym typeface="Open Sans"/>
                </a:rPr>
                <a:t>Activity = 60</a:t>
              </a:r>
              <a:endParaRPr b="1" sz="1200">
                <a:solidFill>
                  <a:schemeClr val="dk1"/>
                </a:solidFill>
                <a:latin typeface="Open Sans"/>
                <a:ea typeface="Open Sans"/>
                <a:cs typeface="Open Sans"/>
                <a:sym typeface="Open Sans"/>
              </a:endParaRPr>
            </a:p>
          </p:txBody>
        </p:sp>
        <p:sp>
          <p:nvSpPr>
            <p:cNvPr id="549" name="Google Shape;549;p21"/>
            <p:cNvSpPr txBox="1"/>
            <p:nvPr/>
          </p:nvSpPr>
          <p:spPr>
            <a:xfrm>
              <a:off x="2306980" y="5147685"/>
              <a:ext cx="1296144" cy="923330"/>
            </a:xfrm>
            <a:prstGeom prst="rect">
              <a:avLst/>
            </a:prstGeom>
            <a:solidFill>
              <a:srgbClr val="C55A11"/>
            </a:solidFill>
            <a:ln cap="flat" cmpd="sng" w="9525">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Light fuel oil import</a:t>
              </a:r>
              <a:endParaRPr/>
            </a:p>
          </p:txBody>
        </p:sp>
        <p:sp>
          <p:nvSpPr>
            <p:cNvPr id="550" name="Google Shape;550;p21"/>
            <p:cNvSpPr/>
            <p:nvPr/>
          </p:nvSpPr>
          <p:spPr>
            <a:xfrm>
              <a:off x="3675132" y="5398841"/>
              <a:ext cx="1728192" cy="144016"/>
            </a:xfrm>
            <a:prstGeom prst="rightArrow">
              <a:avLst>
                <a:gd fmla="val 50000" name="adj1"/>
                <a:gd fmla="val 50000" name="adj2"/>
              </a:avLst>
            </a:prstGeom>
            <a:solidFill>
              <a:srgbClr val="C55A11"/>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51" name="Google Shape;551;p21"/>
            <p:cNvSpPr/>
            <p:nvPr/>
          </p:nvSpPr>
          <p:spPr>
            <a:xfrm>
              <a:off x="6804551" y="5423673"/>
              <a:ext cx="1440160" cy="144016"/>
            </a:xfrm>
            <a:prstGeom prst="right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52" name="Google Shape;552;p21"/>
            <p:cNvSpPr txBox="1"/>
            <p:nvPr/>
          </p:nvSpPr>
          <p:spPr>
            <a:xfrm>
              <a:off x="3618999" y="5029034"/>
              <a:ext cx="1828928" cy="3978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55A11"/>
                  </a:solidFill>
                  <a:latin typeface="Open Sans"/>
                  <a:ea typeface="Open Sans"/>
                  <a:cs typeface="Open Sans"/>
                  <a:sym typeface="Open Sans"/>
                </a:rPr>
                <a:t>Light fuel oil</a:t>
              </a:r>
              <a:endParaRPr/>
            </a:p>
          </p:txBody>
        </p:sp>
        <p:sp>
          <p:nvSpPr>
            <p:cNvPr id="553" name="Google Shape;553;p21"/>
            <p:cNvSpPr txBox="1"/>
            <p:nvPr/>
          </p:nvSpPr>
          <p:spPr>
            <a:xfrm>
              <a:off x="6788676" y="5065516"/>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Open Sans"/>
                  <a:ea typeface="Open Sans"/>
                  <a:cs typeface="Open Sans"/>
                  <a:sym typeface="Open Sans"/>
                </a:rPr>
                <a:t>Electricity</a:t>
              </a:r>
              <a:endParaRPr/>
            </a:p>
          </p:txBody>
        </p:sp>
        <p:pic>
          <p:nvPicPr>
            <p:cNvPr descr="Checkmark" id="554" name="Google Shape;554;p21"/>
            <p:cNvPicPr preferRelativeResize="0"/>
            <p:nvPr/>
          </p:nvPicPr>
          <p:blipFill rotWithShape="1">
            <a:blip r:embed="rId3">
              <a:alphaModFix/>
            </a:blip>
            <a:srcRect b="0" l="0" r="0" t="0"/>
            <a:stretch/>
          </p:blipFill>
          <p:spPr>
            <a:xfrm>
              <a:off x="8490611" y="4058961"/>
              <a:ext cx="914400" cy="914400"/>
            </a:xfrm>
            <a:prstGeom prst="rect">
              <a:avLst/>
            </a:prstGeom>
            <a:noFill/>
            <a:ln>
              <a:noFill/>
            </a:ln>
          </p:spPr>
        </p:pic>
        <p:pic>
          <p:nvPicPr>
            <p:cNvPr descr="Checkmark" id="555" name="Google Shape;555;p21"/>
            <p:cNvPicPr preferRelativeResize="0"/>
            <p:nvPr/>
          </p:nvPicPr>
          <p:blipFill rotWithShape="1">
            <a:blip r:embed="rId3">
              <a:alphaModFix/>
            </a:blip>
            <a:srcRect b="0" l="0" r="0" t="0"/>
            <a:stretch/>
          </p:blipFill>
          <p:spPr>
            <a:xfrm>
              <a:off x="8490611" y="4973361"/>
              <a:ext cx="914400" cy="914400"/>
            </a:xfrm>
            <a:prstGeom prst="rect">
              <a:avLst/>
            </a:prstGeom>
            <a:noFill/>
            <a:ln>
              <a:noFill/>
            </a:ln>
          </p:spPr>
        </p:pic>
      </p:grpSp>
      <p:sp>
        <p:nvSpPr>
          <p:cNvPr id="556" name="Google Shape;556;p21"/>
          <p:cNvSpPr txBox="1"/>
          <p:nvPr/>
        </p:nvSpPr>
        <p:spPr>
          <a:xfrm>
            <a:off x="671811" y="2158564"/>
            <a:ext cx="4739751" cy="66866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9CC2E5"/>
              </a:buClr>
              <a:buSzPts val="2000"/>
              <a:buFont typeface="Arial"/>
              <a:buNone/>
            </a:pPr>
            <a:r>
              <a:rPr b="1" i="0" lang="en-US" sz="2000">
                <a:solidFill>
                  <a:srgbClr val="9CC2E5"/>
                </a:solidFill>
                <a:latin typeface="Open Sans"/>
                <a:ea typeface="Open Sans"/>
                <a:cs typeface="Open Sans"/>
                <a:sym typeface="Open Sans"/>
              </a:rPr>
              <a:t>Modes of operation – energy</a:t>
            </a:r>
            <a:endParaRPr/>
          </a:p>
          <a:p>
            <a:pPr indent="0" lvl="0" marL="0" marR="0" rtl="0" algn="l">
              <a:lnSpc>
                <a:spcPct val="90000"/>
              </a:lnSpc>
              <a:spcBef>
                <a:spcPts val="1000"/>
              </a:spcBef>
              <a:spcAft>
                <a:spcPts val="0"/>
              </a:spcAft>
              <a:buClr>
                <a:srgbClr val="9CC2E5"/>
              </a:buClr>
              <a:buSzPts val="2000"/>
              <a:buFont typeface="Arial"/>
              <a:buNone/>
            </a:pPr>
            <a:r>
              <a:t/>
            </a:r>
            <a:endParaRPr b="1" i="0" sz="2000">
              <a:solidFill>
                <a:srgbClr val="9CC2E5"/>
              </a:solidFill>
              <a:latin typeface="Open Sans"/>
              <a:ea typeface="Open Sans"/>
              <a:cs typeface="Open Sans"/>
              <a:sym typeface="Open Sans"/>
            </a:endParaRPr>
          </a:p>
        </p:txBody>
      </p:sp>
      <p:sp>
        <p:nvSpPr>
          <p:cNvPr id="557" name="Google Shape;557;p21"/>
          <p:cNvSpPr txBox="1"/>
          <p:nvPr>
            <p:ph type="title"/>
          </p:nvPr>
        </p:nvSpPr>
        <p:spPr>
          <a:xfrm>
            <a:off x="663576" y="720887"/>
            <a:ext cx="5610616"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Modelling land use in OSeMOSYS </a:t>
            </a:r>
            <a:endParaRPr>
              <a:latin typeface="Open Sans"/>
              <a:ea typeface="Open Sans"/>
              <a:cs typeface="Open Sans"/>
              <a:sym typeface="Open Sans"/>
            </a:endParaRPr>
          </a:p>
        </p:txBody>
      </p:sp>
      <p:sp>
        <p:nvSpPr>
          <p:cNvPr id="558" name="Google Shape;558;p21"/>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a:solidFill>
                  <a:schemeClr val="lt1"/>
                </a:solidFill>
                <a:latin typeface="Open Sans"/>
                <a:ea typeface="Open Sans"/>
                <a:cs typeface="Open Sans"/>
                <a:sym typeface="Open Sans"/>
              </a:rPr>
              <a:t>‹#›</a:t>
            </a:fld>
            <a:endParaRPr b="1" i="0" sz="1400">
              <a:solidFill>
                <a:schemeClr val="lt1"/>
              </a:solidFill>
              <a:latin typeface="Open Sans"/>
              <a:ea typeface="Open Sans"/>
              <a:cs typeface="Open Sans"/>
              <a:sym typeface="Open Sans"/>
            </a:endParaRPr>
          </a:p>
        </p:txBody>
      </p:sp>
      <p:sp>
        <p:nvSpPr>
          <p:cNvPr id="559" name="Google Shape;559;p21"/>
          <p:cNvSpPr/>
          <p:nvPr/>
        </p:nvSpPr>
        <p:spPr>
          <a:xfrm>
            <a:off x="6034121"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21.mp3" id="560" name="Google Shape;560;p21"/>
          <p:cNvPicPr preferRelativeResize="0"/>
          <p:nvPr/>
        </p:nvPicPr>
        <p:blipFill rotWithShape="1">
          <a:blip r:embed="rId4">
            <a:alphaModFix/>
          </a:blip>
          <a:srcRect b="0" l="0" r="0" t="0"/>
          <a:stretch/>
        </p:blipFill>
        <p:spPr>
          <a:xfrm>
            <a:off x="6105486" y="9772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2"/>
          <p:cNvSpPr txBox="1"/>
          <p:nvPr>
            <p:ph idx="1" type="body"/>
          </p:nvPr>
        </p:nvSpPr>
        <p:spPr>
          <a:xfrm>
            <a:off x="663574" y="2606961"/>
            <a:ext cx="10515600" cy="36911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0" lang="en-US">
                <a:latin typeface="Open Sans"/>
                <a:ea typeface="Open Sans"/>
                <a:cs typeface="Open Sans"/>
                <a:sym typeface="Open Sans"/>
              </a:rPr>
              <a:t>Modes of operation can also be used for the allocation of land within a land ‘technology’</a:t>
            </a:r>
            <a:endParaRPr b="0">
              <a:latin typeface="Open Sans"/>
              <a:ea typeface="Open Sans"/>
              <a:cs typeface="Open Sans"/>
              <a:sym typeface="Open Sans"/>
            </a:endParaRPr>
          </a:p>
        </p:txBody>
      </p:sp>
      <p:grpSp>
        <p:nvGrpSpPr>
          <p:cNvPr id="567" name="Google Shape;567;p22"/>
          <p:cNvGrpSpPr/>
          <p:nvPr/>
        </p:nvGrpSpPr>
        <p:grpSpPr>
          <a:xfrm>
            <a:off x="2402637" y="3509432"/>
            <a:ext cx="5942212" cy="2492990"/>
            <a:chOff x="2402637" y="2232567"/>
            <a:chExt cx="5942212" cy="2492990"/>
          </a:xfrm>
        </p:grpSpPr>
        <p:sp>
          <p:nvSpPr>
            <p:cNvPr id="568" name="Google Shape;568;p22"/>
            <p:cNvSpPr txBox="1"/>
            <p:nvPr/>
          </p:nvSpPr>
          <p:spPr>
            <a:xfrm>
              <a:off x="2402637" y="2939731"/>
              <a:ext cx="1296144" cy="923330"/>
            </a:xfrm>
            <a:prstGeom prst="rect">
              <a:avLst/>
            </a:prstGeom>
            <a:solidFill>
              <a:srgbClr val="008A3E"/>
            </a:solidFill>
            <a:ln cap="flat" cmpd="sng" w="9525">
              <a:solidFill>
                <a:srgbClr val="008A3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Open Sans"/>
                  <a:ea typeface="Open Sans"/>
                  <a:cs typeface="Open Sans"/>
                  <a:sym typeface="Open Sans"/>
                </a:rPr>
                <a:t>Total available land</a:t>
              </a:r>
              <a:endParaRPr/>
            </a:p>
          </p:txBody>
        </p:sp>
        <p:sp>
          <p:nvSpPr>
            <p:cNvPr id="569" name="Google Shape;569;p22"/>
            <p:cNvSpPr txBox="1"/>
            <p:nvPr/>
          </p:nvSpPr>
          <p:spPr>
            <a:xfrm>
              <a:off x="5548066" y="2971231"/>
              <a:ext cx="1296144" cy="1754326"/>
            </a:xfrm>
            <a:prstGeom prst="rect">
              <a:avLst/>
            </a:prstGeom>
            <a:solidFill>
              <a:srgbClr val="008A3E"/>
            </a:solidFill>
            <a:ln cap="flat" cmpd="sng" w="9525">
              <a:solidFill>
                <a:srgbClr val="008A3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sz="1800">
                <a:solidFill>
                  <a:srgbClr val="C00000"/>
                </a:solidFill>
                <a:latin typeface="Open Sans"/>
                <a:ea typeface="Open Sans"/>
                <a:cs typeface="Open Sans"/>
                <a:sym typeface="Open Sans"/>
              </a:endParaRPr>
            </a:p>
            <a:p>
              <a:pPr indent="0" lvl="0" marL="0" marR="0" rtl="0" algn="ctr">
                <a:spcBef>
                  <a:spcPts val="0"/>
                </a:spcBef>
                <a:spcAft>
                  <a:spcPts val="0"/>
                </a:spcAft>
                <a:buNone/>
              </a:pPr>
              <a:r>
                <a:t/>
              </a:r>
              <a:endParaRPr sz="1800">
                <a:solidFill>
                  <a:srgbClr val="C00000"/>
                </a:solidFill>
                <a:latin typeface="Open Sans"/>
                <a:ea typeface="Open Sans"/>
                <a:cs typeface="Open Sans"/>
                <a:sym typeface="Open Sans"/>
              </a:endParaRPr>
            </a:p>
          </p:txBody>
        </p:sp>
        <p:sp>
          <p:nvSpPr>
            <p:cNvPr id="570" name="Google Shape;570;p22"/>
            <p:cNvSpPr/>
            <p:nvPr/>
          </p:nvSpPr>
          <p:spPr>
            <a:xfrm>
              <a:off x="3775270" y="3304556"/>
              <a:ext cx="1728192" cy="144016"/>
            </a:xfrm>
            <a:prstGeom prst="rightArrow">
              <a:avLst>
                <a:gd fmla="val 50000" name="adj1"/>
                <a:gd fmla="val 50000" name="adj2"/>
              </a:avLst>
            </a:prstGeom>
            <a:solidFill>
              <a:srgbClr val="008A3E"/>
            </a:solidFill>
            <a:ln cap="flat" cmpd="sng" w="12700">
              <a:solidFill>
                <a:srgbClr val="008A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71" name="Google Shape;571;p22"/>
            <p:cNvSpPr/>
            <p:nvPr/>
          </p:nvSpPr>
          <p:spPr>
            <a:xfrm>
              <a:off x="6904689" y="3329388"/>
              <a:ext cx="1440160" cy="144016"/>
            </a:xfrm>
            <a:prstGeom prst="rightArrow">
              <a:avLst>
                <a:gd fmla="val 50000" name="adj1"/>
                <a:gd fmla="val 50000" name="adj2"/>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72" name="Google Shape;572;p22"/>
            <p:cNvSpPr txBox="1"/>
            <p:nvPr/>
          </p:nvSpPr>
          <p:spPr>
            <a:xfrm>
              <a:off x="3972853" y="2935224"/>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8A3E"/>
                  </a:solidFill>
                  <a:latin typeface="Open Sans"/>
                  <a:ea typeface="Open Sans"/>
                  <a:cs typeface="Open Sans"/>
                  <a:sym typeface="Open Sans"/>
                </a:rPr>
                <a:t>Land</a:t>
              </a:r>
              <a:endParaRPr/>
            </a:p>
          </p:txBody>
        </p:sp>
        <p:sp>
          <p:nvSpPr>
            <p:cNvPr id="573" name="Google Shape;573;p22"/>
            <p:cNvSpPr txBox="1"/>
            <p:nvPr/>
          </p:nvSpPr>
          <p:spPr>
            <a:xfrm>
              <a:off x="6888814" y="2971231"/>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C000"/>
                  </a:solidFill>
                  <a:latin typeface="Open Sans"/>
                  <a:ea typeface="Open Sans"/>
                  <a:cs typeface="Open Sans"/>
                  <a:sym typeface="Open Sans"/>
                </a:rPr>
                <a:t>Maize</a:t>
              </a:r>
              <a:endParaRPr/>
            </a:p>
          </p:txBody>
        </p:sp>
        <p:sp>
          <p:nvSpPr>
            <p:cNvPr id="574" name="Google Shape;574;p22"/>
            <p:cNvSpPr txBox="1"/>
            <p:nvPr/>
          </p:nvSpPr>
          <p:spPr>
            <a:xfrm>
              <a:off x="5701045" y="3206584"/>
              <a:ext cx="1003501" cy="369332"/>
            </a:xfrm>
            <a:prstGeom prst="rect">
              <a:avLst/>
            </a:prstGeom>
            <a:solidFill>
              <a:schemeClr val="lt1"/>
            </a:solidFill>
            <a:ln cap="flat" cmpd="sng" w="9525">
              <a:solidFill>
                <a:schemeClr val="lt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Mode 1</a:t>
              </a:r>
              <a:endParaRPr sz="1800">
                <a:solidFill>
                  <a:schemeClr val="dk1"/>
                </a:solidFill>
                <a:latin typeface="Open Sans"/>
                <a:ea typeface="Open Sans"/>
                <a:cs typeface="Open Sans"/>
                <a:sym typeface="Open Sans"/>
              </a:endParaRPr>
            </a:p>
          </p:txBody>
        </p:sp>
        <p:sp>
          <p:nvSpPr>
            <p:cNvPr id="575" name="Google Shape;575;p22"/>
            <p:cNvSpPr txBox="1"/>
            <p:nvPr/>
          </p:nvSpPr>
          <p:spPr>
            <a:xfrm>
              <a:off x="5701045" y="4072662"/>
              <a:ext cx="1003501" cy="369332"/>
            </a:xfrm>
            <a:prstGeom prst="rect">
              <a:avLst/>
            </a:prstGeom>
            <a:solidFill>
              <a:schemeClr val="lt1"/>
            </a:solidFill>
            <a:ln cap="flat" cmpd="sng" w="9525">
              <a:solidFill>
                <a:schemeClr val="lt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Mode 2</a:t>
              </a:r>
              <a:endParaRPr sz="1800">
                <a:solidFill>
                  <a:schemeClr val="dk1"/>
                </a:solidFill>
                <a:latin typeface="Open Sans"/>
                <a:ea typeface="Open Sans"/>
                <a:cs typeface="Open Sans"/>
                <a:sym typeface="Open Sans"/>
              </a:endParaRPr>
            </a:p>
          </p:txBody>
        </p:sp>
        <p:sp>
          <p:nvSpPr>
            <p:cNvPr id="576" name="Google Shape;576;p22"/>
            <p:cNvSpPr/>
            <p:nvPr/>
          </p:nvSpPr>
          <p:spPr>
            <a:xfrm>
              <a:off x="6904689" y="4212068"/>
              <a:ext cx="1440160" cy="144016"/>
            </a:xfrm>
            <a:prstGeom prst="rightArrow">
              <a:avLst>
                <a:gd fmla="val 50000" name="adj1"/>
                <a:gd fmla="val 50000" name="adj2"/>
              </a:avLst>
            </a:prstGeom>
            <a:solidFill>
              <a:srgbClr val="8FC36B"/>
            </a:solidFill>
            <a:ln cap="flat" cmpd="sng" w="12700">
              <a:solidFill>
                <a:srgbClr val="8FC3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77" name="Google Shape;577;p22"/>
            <p:cNvSpPr txBox="1"/>
            <p:nvPr/>
          </p:nvSpPr>
          <p:spPr>
            <a:xfrm>
              <a:off x="6888814" y="3853911"/>
              <a:ext cx="143205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8FC36B"/>
                  </a:solidFill>
                  <a:latin typeface="Open Sans"/>
                  <a:ea typeface="Open Sans"/>
                  <a:cs typeface="Open Sans"/>
                  <a:sym typeface="Open Sans"/>
                </a:rPr>
                <a:t>Rice</a:t>
              </a:r>
              <a:endParaRPr/>
            </a:p>
          </p:txBody>
        </p:sp>
        <p:sp>
          <p:nvSpPr>
            <p:cNvPr id="578" name="Google Shape;578;p22"/>
            <p:cNvSpPr/>
            <p:nvPr/>
          </p:nvSpPr>
          <p:spPr>
            <a:xfrm>
              <a:off x="4736829" y="4245545"/>
              <a:ext cx="755482" cy="144016"/>
            </a:xfrm>
            <a:prstGeom prst="rightArrow">
              <a:avLst>
                <a:gd fmla="val 50000" name="adj1"/>
                <a:gd fmla="val 50000" name="adj2"/>
              </a:avLst>
            </a:prstGeom>
            <a:solidFill>
              <a:srgbClr val="008A3E"/>
            </a:solidFill>
            <a:ln cap="flat" cmpd="sng" w="12700">
              <a:solidFill>
                <a:srgbClr val="008A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79" name="Google Shape;579;p22"/>
            <p:cNvSpPr/>
            <p:nvPr/>
          </p:nvSpPr>
          <p:spPr>
            <a:xfrm>
              <a:off x="4652921" y="3401396"/>
              <a:ext cx="95059" cy="954688"/>
            </a:xfrm>
            <a:prstGeom prst="rect">
              <a:avLst/>
            </a:prstGeom>
            <a:solidFill>
              <a:srgbClr val="008A3E"/>
            </a:solidFill>
            <a:ln cap="flat" cmpd="sng" w="12700">
              <a:solidFill>
                <a:srgbClr val="008A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80" name="Google Shape;580;p22"/>
            <p:cNvSpPr txBox="1"/>
            <p:nvPr/>
          </p:nvSpPr>
          <p:spPr>
            <a:xfrm>
              <a:off x="4692088" y="2232567"/>
              <a:ext cx="143205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C00000"/>
                  </a:solidFill>
                  <a:latin typeface="Open Sans"/>
                  <a:ea typeface="Open Sans"/>
                  <a:cs typeface="Open Sans"/>
                  <a:sym typeface="Open Sans"/>
                </a:rPr>
                <a:t>Land uses</a:t>
              </a:r>
              <a:endParaRPr sz="1800">
                <a:solidFill>
                  <a:srgbClr val="C00000"/>
                </a:solidFill>
                <a:latin typeface="Open Sans"/>
                <a:ea typeface="Open Sans"/>
                <a:cs typeface="Open Sans"/>
                <a:sym typeface="Open Sans"/>
              </a:endParaRPr>
            </a:p>
          </p:txBody>
        </p:sp>
        <p:cxnSp>
          <p:nvCxnSpPr>
            <p:cNvPr id="581" name="Google Shape;581;p22"/>
            <p:cNvCxnSpPr/>
            <p:nvPr/>
          </p:nvCxnSpPr>
          <p:spPr>
            <a:xfrm>
              <a:off x="5403067" y="2546756"/>
              <a:ext cx="328463" cy="659828"/>
            </a:xfrm>
            <a:prstGeom prst="straightConnector1">
              <a:avLst/>
            </a:prstGeom>
            <a:noFill/>
            <a:ln cap="flat" cmpd="sng" w="38100">
              <a:solidFill>
                <a:schemeClr val="dk1"/>
              </a:solidFill>
              <a:prstDash val="solid"/>
              <a:miter lim="800000"/>
              <a:headEnd len="sm" w="sm" type="none"/>
              <a:tailEnd len="med" w="med" type="triangle"/>
            </a:ln>
          </p:spPr>
        </p:cxnSp>
        <p:cxnSp>
          <p:nvCxnSpPr>
            <p:cNvPr id="582" name="Google Shape;582;p22"/>
            <p:cNvCxnSpPr/>
            <p:nvPr/>
          </p:nvCxnSpPr>
          <p:spPr>
            <a:xfrm>
              <a:off x="5403067" y="2546756"/>
              <a:ext cx="343949" cy="1564334"/>
            </a:xfrm>
            <a:prstGeom prst="straightConnector1">
              <a:avLst/>
            </a:prstGeom>
            <a:noFill/>
            <a:ln cap="flat" cmpd="sng" w="38100">
              <a:solidFill>
                <a:schemeClr val="dk1"/>
              </a:solidFill>
              <a:prstDash val="solid"/>
              <a:miter lim="800000"/>
              <a:headEnd len="sm" w="sm" type="none"/>
              <a:tailEnd len="med" w="med" type="triangle"/>
            </a:ln>
          </p:spPr>
        </p:cxnSp>
      </p:grpSp>
      <p:sp>
        <p:nvSpPr>
          <p:cNvPr id="583" name="Google Shape;583;p22"/>
          <p:cNvSpPr txBox="1"/>
          <p:nvPr>
            <p:ph idx="2" type="body"/>
          </p:nvPr>
        </p:nvSpPr>
        <p:spPr>
          <a:xfrm>
            <a:off x="663574" y="2161531"/>
            <a:ext cx="5083441"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Modes of operation – land use</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sp>
        <p:nvSpPr>
          <p:cNvPr id="584" name="Google Shape;584;p22"/>
          <p:cNvSpPr txBox="1"/>
          <p:nvPr>
            <p:ph type="title"/>
          </p:nvPr>
        </p:nvSpPr>
        <p:spPr>
          <a:xfrm>
            <a:off x="663576" y="720887"/>
            <a:ext cx="5244856"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Modelling land use in OSeMOSYS </a:t>
            </a:r>
            <a:endParaRPr>
              <a:latin typeface="Open Sans"/>
              <a:ea typeface="Open Sans"/>
              <a:cs typeface="Open Sans"/>
              <a:sym typeface="Open Sans"/>
            </a:endParaRPr>
          </a:p>
        </p:txBody>
      </p:sp>
      <p:sp>
        <p:nvSpPr>
          <p:cNvPr id="585" name="Google Shape;585;p22"/>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a:solidFill>
                  <a:schemeClr val="lt1"/>
                </a:solidFill>
                <a:latin typeface="Open Sans"/>
                <a:ea typeface="Open Sans"/>
                <a:cs typeface="Open Sans"/>
                <a:sym typeface="Open Sans"/>
              </a:rPr>
              <a:t>‹#›</a:t>
            </a:fld>
            <a:endParaRPr b="1" i="0" sz="1400">
              <a:solidFill>
                <a:schemeClr val="lt1"/>
              </a:solidFill>
              <a:latin typeface="Open Sans"/>
              <a:ea typeface="Open Sans"/>
              <a:cs typeface="Open Sans"/>
              <a:sym typeface="Open Sans"/>
            </a:endParaRPr>
          </a:p>
        </p:txBody>
      </p:sp>
      <p:sp>
        <p:nvSpPr>
          <p:cNvPr id="586" name="Google Shape;586;p22"/>
          <p:cNvSpPr/>
          <p:nvPr/>
        </p:nvSpPr>
        <p:spPr>
          <a:xfrm>
            <a:off x="6034121"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22.mp3" id="587" name="Google Shape;587;p22"/>
          <p:cNvPicPr preferRelativeResize="0"/>
          <p:nvPr/>
        </p:nvPicPr>
        <p:blipFill rotWithShape="1">
          <a:blip r:embed="rId3">
            <a:alphaModFix/>
          </a:blip>
          <a:srcRect b="0" l="0" r="0" t="0"/>
          <a:stretch/>
        </p:blipFill>
        <p:spPr>
          <a:xfrm>
            <a:off x="6096587" y="973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pSp>
        <p:nvGrpSpPr>
          <p:cNvPr id="593" name="Google Shape;593;p23"/>
          <p:cNvGrpSpPr/>
          <p:nvPr/>
        </p:nvGrpSpPr>
        <p:grpSpPr>
          <a:xfrm>
            <a:off x="2397211" y="1734490"/>
            <a:ext cx="7878270" cy="4599585"/>
            <a:chOff x="1151068" y="1006952"/>
            <a:chExt cx="9124413" cy="5327123"/>
          </a:xfrm>
        </p:grpSpPr>
        <p:pic>
          <p:nvPicPr>
            <p:cNvPr id="594" name="Google Shape;594;p23"/>
            <p:cNvPicPr preferRelativeResize="0"/>
            <p:nvPr/>
          </p:nvPicPr>
          <p:blipFill rotWithShape="1">
            <a:blip r:embed="rId3">
              <a:alphaModFix/>
            </a:blip>
            <a:srcRect b="6747" l="5638" r="8466" t="0"/>
            <a:stretch/>
          </p:blipFill>
          <p:spPr>
            <a:xfrm>
              <a:off x="3832406" y="1006952"/>
              <a:ext cx="6443075" cy="5198341"/>
            </a:xfrm>
            <a:prstGeom prst="rect">
              <a:avLst/>
            </a:prstGeom>
            <a:noFill/>
            <a:ln>
              <a:noFill/>
            </a:ln>
          </p:spPr>
        </p:pic>
        <p:sp>
          <p:nvSpPr>
            <p:cNvPr id="595" name="Google Shape;595;p23"/>
            <p:cNvSpPr/>
            <p:nvPr/>
          </p:nvSpPr>
          <p:spPr>
            <a:xfrm>
              <a:off x="1151068" y="4986477"/>
              <a:ext cx="677732" cy="638057"/>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lt1"/>
                </a:solidFill>
                <a:latin typeface="Open Sans"/>
                <a:ea typeface="Open Sans"/>
                <a:cs typeface="Open Sans"/>
                <a:sym typeface="Open Sans"/>
              </a:endParaRPr>
            </a:p>
          </p:txBody>
        </p:sp>
        <p:sp>
          <p:nvSpPr>
            <p:cNvPr id="596" name="Google Shape;596;p23"/>
            <p:cNvSpPr txBox="1"/>
            <p:nvPr/>
          </p:nvSpPr>
          <p:spPr>
            <a:xfrm>
              <a:off x="1916519" y="5074674"/>
              <a:ext cx="32903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InputActivityRatio</a:t>
              </a:r>
              <a:endParaRPr b="1" sz="2000">
                <a:solidFill>
                  <a:schemeClr val="dk1"/>
                </a:solidFill>
                <a:latin typeface="Open Sans"/>
                <a:ea typeface="Open Sans"/>
                <a:cs typeface="Open Sans"/>
                <a:sym typeface="Open Sans"/>
              </a:endParaRPr>
            </a:p>
          </p:txBody>
        </p:sp>
        <p:sp>
          <p:nvSpPr>
            <p:cNvPr id="597" name="Google Shape;597;p23"/>
            <p:cNvSpPr txBox="1"/>
            <p:nvPr/>
          </p:nvSpPr>
          <p:spPr>
            <a:xfrm>
              <a:off x="1916519" y="5784213"/>
              <a:ext cx="34301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OutputActivityRatio</a:t>
              </a:r>
              <a:endParaRPr b="1" sz="2000">
                <a:solidFill>
                  <a:schemeClr val="dk1"/>
                </a:solidFill>
                <a:latin typeface="Open Sans"/>
                <a:ea typeface="Open Sans"/>
                <a:cs typeface="Open Sans"/>
                <a:sym typeface="Open Sans"/>
              </a:endParaRPr>
            </a:p>
          </p:txBody>
        </p:sp>
        <p:sp>
          <p:nvSpPr>
            <p:cNvPr id="598" name="Google Shape;598;p23"/>
            <p:cNvSpPr/>
            <p:nvPr/>
          </p:nvSpPr>
          <p:spPr>
            <a:xfrm>
              <a:off x="1151068" y="5696018"/>
              <a:ext cx="677732" cy="638057"/>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lt1"/>
                </a:solidFill>
                <a:latin typeface="Open Sans"/>
                <a:ea typeface="Open Sans"/>
                <a:cs typeface="Open Sans"/>
                <a:sym typeface="Open Sans"/>
              </a:endParaRPr>
            </a:p>
          </p:txBody>
        </p:sp>
        <p:sp>
          <p:nvSpPr>
            <p:cNvPr id="599" name="Google Shape;599;p23"/>
            <p:cNvSpPr/>
            <p:nvPr/>
          </p:nvSpPr>
          <p:spPr>
            <a:xfrm>
              <a:off x="8136472" y="1618974"/>
              <a:ext cx="297523" cy="308921"/>
            </a:xfrm>
            <a:prstGeom prst="ellipse">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0" name="Google Shape;600;p23"/>
            <p:cNvSpPr/>
            <p:nvPr/>
          </p:nvSpPr>
          <p:spPr>
            <a:xfrm>
              <a:off x="8136472" y="2067978"/>
              <a:ext cx="297523" cy="308921"/>
            </a:xfrm>
            <a:prstGeom prst="ellipse">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1" name="Google Shape;601;p23"/>
            <p:cNvSpPr/>
            <p:nvPr/>
          </p:nvSpPr>
          <p:spPr>
            <a:xfrm>
              <a:off x="8136471" y="2714736"/>
              <a:ext cx="297523" cy="308921"/>
            </a:xfrm>
            <a:prstGeom prst="ellipse">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2" name="Google Shape;602;p23"/>
            <p:cNvSpPr/>
            <p:nvPr/>
          </p:nvSpPr>
          <p:spPr>
            <a:xfrm>
              <a:off x="8136472" y="3247257"/>
              <a:ext cx="297523" cy="308921"/>
            </a:xfrm>
            <a:prstGeom prst="ellipse">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3" name="Google Shape;603;p23"/>
            <p:cNvSpPr/>
            <p:nvPr/>
          </p:nvSpPr>
          <p:spPr>
            <a:xfrm>
              <a:off x="6621436" y="4016905"/>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4" name="Google Shape;604;p23"/>
            <p:cNvSpPr/>
            <p:nvPr/>
          </p:nvSpPr>
          <p:spPr>
            <a:xfrm>
              <a:off x="6625074" y="2067978"/>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5" name="Google Shape;605;p23"/>
            <p:cNvSpPr/>
            <p:nvPr/>
          </p:nvSpPr>
          <p:spPr>
            <a:xfrm>
              <a:off x="6625074" y="2714736"/>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6" name="Google Shape;606;p23"/>
            <p:cNvSpPr/>
            <p:nvPr/>
          </p:nvSpPr>
          <p:spPr>
            <a:xfrm>
              <a:off x="6625074" y="3247257"/>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7" name="Google Shape;607;p23"/>
            <p:cNvSpPr/>
            <p:nvPr/>
          </p:nvSpPr>
          <p:spPr>
            <a:xfrm>
              <a:off x="6621434" y="4992457"/>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8" name="Google Shape;608;p23"/>
            <p:cNvSpPr/>
            <p:nvPr/>
          </p:nvSpPr>
          <p:spPr>
            <a:xfrm>
              <a:off x="6621435" y="5802901"/>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sp>
          <p:nvSpPr>
            <p:cNvPr id="609" name="Google Shape;609;p23"/>
            <p:cNvSpPr/>
            <p:nvPr/>
          </p:nvSpPr>
          <p:spPr>
            <a:xfrm>
              <a:off x="6625074" y="1618974"/>
              <a:ext cx="297523" cy="308921"/>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800">
                <a:solidFill>
                  <a:schemeClr val="lt1"/>
                </a:solidFill>
                <a:latin typeface="Open Sans"/>
                <a:ea typeface="Open Sans"/>
                <a:cs typeface="Open Sans"/>
                <a:sym typeface="Open Sans"/>
              </a:endParaRPr>
            </a:p>
          </p:txBody>
        </p:sp>
      </p:grpSp>
      <p:sp>
        <p:nvSpPr>
          <p:cNvPr id="610" name="Google Shape;610;p23"/>
          <p:cNvSpPr txBox="1"/>
          <p:nvPr>
            <p:ph idx="2" type="body"/>
          </p:nvPr>
        </p:nvSpPr>
        <p:spPr>
          <a:xfrm>
            <a:off x="663574" y="2151027"/>
            <a:ext cx="5715711"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Linking technologies and commodities</a:t>
            </a:r>
            <a:endParaRPr/>
          </a:p>
          <a:p>
            <a:pPr indent="0" lvl="0" marL="0" rtl="0" algn="l">
              <a:lnSpc>
                <a:spcPct val="90000"/>
              </a:lnSpc>
              <a:spcBef>
                <a:spcPts val="1000"/>
              </a:spcBef>
              <a:spcAft>
                <a:spcPts val="0"/>
              </a:spcAft>
              <a:buClr>
                <a:srgbClr val="9CC2E5"/>
              </a:buClr>
              <a:buSzPts val="2000"/>
              <a:buNone/>
            </a:pPr>
            <a:r>
              <a:t/>
            </a:r>
            <a:endParaRPr>
              <a:latin typeface="Open Sans"/>
              <a:ea typeface="Open Sans"/>
              <a:cs typeface="Open Sans"/>
              <a:sym typeface="Open Sans"/>
            </a:endParaRPr>
          </a:p>
        </p:txBody>
      </p:sp>
      <p:sp>
        <p:nvSpPr>
          <p:cNvPr id="611" name="Google Shape;611;p23"/>
          <p:cNvSpPr txBox="1"/>
          <p:nvPr>
            <p:ph type="title"/>
          </p:nvPr>
        </p:nvSpPr>
        <p:spPr>
          <a:xfrm>
            <a:off x="663576" y="720887"/>
            <a:ext cx="5715710"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Modelling land use in OSeMOSYS </a:t>
            </a:r>
            <a:endParaRPr>
              <a:latin typeface="Open Sans"/>
              <a:ea typeface="Open Sans"/>
              <a:cs typeface="Open Sans"/>
              <a:sym typeface="Open Sans"/>
            </a:endParaRPr>
          </a:p>
        </p:txBody>
      </p:sp>
      <p:sp>
        <p:nvSpPr>
          <p:cNvPr id="612" name="Google Shape;612;p23"/>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a:solidFill>
                  <a:schemeClr val="lt1"/>
                </a:solidFill>
                <a:latin typeface="Open Sans"/>
                <a:ea typeface="Open Sans"/>
                <a:cs typeface="Open Sans"/>
                <a:sym typeface="Open Sans"/>
              </a:rPr>
              <a:t>‹#›</a:t>
            </a:fld>
            <a:endParaRPr b="1" i="0" sz="1400">
              <a:solidFill>
                <a:schemeClr val="lt1"/>
              </a:solidFill>
              <a:latin typeface="Open Sans"/>
              <a:ea typeface="Open Sans"/>
              <a:cs typeface="Open Sans"/>
              <a:sym typeface="Open Sans"/>
            </a:endParaRPr>
          </a:p>
        </p:txBody>
      </p:sp>
      <p:sp>
        <p:nvSpPr>
          <p:cNvPr id="613" name="Google Shape;613;p23"/>
          <p:cNvSpPr/>
          <p:nvPr/>
        </p:nvSpPr>
        <p:spPr>
          <a:xfrm>
            <a:off x="6034121"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23.mp3" id="614" name="Google Shape;614;p23"/>
          <p:cNvPicPr preferRelativeResize="0"/>
          <p:nvPr/>
        </p:nvPicPr>
        <p:blipFill rotWithShape="1">
          <a:blip r:embed="rId4">
            <a:alphaModFix/>
          </a:blip>
          <a:srcRect b="0" l="0" r="0" t="0"/>
          <a:stretch/>
        </p:blipFill>
        <p:spPr>
          <a:xfrm>
            <a:off x="6105486" y="9648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4"/>
          <p:cNvSpPr txBox="1"/>
          <p:nvPr/>
        </p:nvSpPr>
        <p:spPr>
          <a:xfrm>
            <a:off x="8697679" y="4891915"/>
            <a:ext cx="319807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FFFFF"/>
                </a:solidFill>
                <a:latin typeface="Open Sans"/>
                <a:ea typeface="Open Sans"/>
                <a:cs typeface="Open Sans"/>
                <a:sym typeface="Open Sans"/>
              </a:rPr>
              <a:t>Shivakumar A. (UNDESA), Sridharan </a:t>
            </a:r>
            <a:r>
              <a:rPr b="0" i="0" lang="en-US" sz="800" u="none" cap="none" strike="noStrike">
                <a:solidFill>
                  <a:srgbClr val="FFFFFF"/>
                </a:solidFill>
                <a:latin typeface="Open Sans"/>
                <a:ea typeface="Open Sans"/>
                <a:cs typeface="Open Sans"/>
                <a:sym typeface="Open Sans"/>
              </a:rPr>
              <a:t>V. (KTH), Niet T. (SFU), Ramos E.P., </a:t>
            </a:r>
            <a:r>
              <a:rPr lang="en-US" sz="800">
                <a:solidFill>
                  <a:srgbClr val="FFFFFF"/>
                </a:solidFill>
                <a:latin typeface="Open Sans"/>
                <a:ea typeface="Open Sans"/>
                <a:cs typeface="Open Sans"/>
                <a:sym typeface="Open Sans"/>
              </a:rPr>
              <a:t>Gardumi F. (KTH), Alfstad </a:t>
            </a:r>
            <a:r>
              <a:rPr b="0" i="0" lang="en-US" sz="800" u="none" cap="none" strike="noStrike">
                <a:solidFill>
                  <a:srgbClr val="FFFFFF"/>
                </a:solidFill>
                <a:latin typeface="Open Sans"/>
                <a:ea typeface="Open Sans"/>
                <a:cs typeface="Open Sans"/>
                <a:sym typeface="Open Sans"/>
              </a:rPr>
              <a:t>T., (UNDESA) 2021. Lecture 6: Land use representation. Release Version 1.0.  [online presentation]. </a:t>
            </a:r>
            <a:r>
              <a:rPr lang="en-US" sz="800">
                <a:solidFill>
                  <a:schemeClr val="lt1"/>
                </a:solidFill>
                <a:latin typeface="Open Sans"/>
                <a:ea typeface="Open Sans"/>
                <a:cs typeface="Open Sans"/>
                <a:sym typeface="Open Sans"/>
              </a:rPr>
              <a:t>Climate Compatible Growth Programme, United Nations Development Program and United Nations Department of Economic and Social Affairs.</a:t>
            </a:r>
            <a:endParaRPr b="0" i="0" sz="800" u="none" cap="none" strike="noStrike">
              <a:solidFill>
                <a:srgbClr val="FFFFFF"/>
              </a:solidFill>
              <a:latin typeface="Open Sans"/>
              <a:ea typeface="Open Sans"/>
              <a:cs typeface="Open Sans"/>
              <a:sym typeface="Open Sans"/>
            </a:endParaRPr>
          </a:p>
        </p:txBody>
      </p:sp>
      <p:sp>
        <p:nvSpPr>
          <p:cNvPr id="621" name="Google Shape;621;p24"/>
          <p:cNvSpPr txBox="1"/>
          <p:nvPr/>
        </p:nvSpPr>
        <p:spPr>
          <a:xfrm>
            <a:off x="9899301" y="5905083"/>
            <a:ext cx="204556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800"/>
              <a:buFont typeface="Open Sans"/>
              <a:buNone/>
            </a:pPr>
            <a:r>
              <a:rPr b="0" i="0" lang="en-US" sz="800" u="none" cap="none" strike="noStrike">
                <a:solidFill>
                  <a:srgbClr val="FFFFFF"/>
                </a:solidFill>
                <a:latin typeface="Open Sans"/>
                <a:ea typeface="Open Sans"/>
                <a:cs typeface="Open Sans"/>
                <a:sym typeface="Open Sans"/>
              </a:rPr>
              <a:t>CCG courses (this will take </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you to the website link http://www.ClimateCompatibleGrowth.com/teachingmaterials)</a:t>
            </a:r>
            <a:endParaRPr/>
          </a:p>
        </p:txBody>
      </p:sp>
      <p:grpSp>
        <p:nvGrpSpPr>
          <p:cNvPr id="622" name="Google Shape;622;p24"/>
          <p:cNvGrpSpPr/>
          <p:nvPr/>
        </p:nvGrpSpPr>
        <p:grpSpPr>
          <a:xfrm>
            <a:off x="3339465" y="4126495"/>
            <a:ext cx="1877504" cy="558800"/>
            <a:chOff x="929196" y="5461000"/>
            <a:chExt cx="1877504" cy="558800"/>
          </a:xfrm>
        </p:grpSpPr>
        <p:sp>
          <p:nvSpPr>
            <p:cNvPr id="623" name="Google Shape;623;p24">
              <a:hlinkClick r:id="rId3"/>
            </p:cNvPr>
            <p:cNvSpPr/>
            <p:nvPr/>
          </p:nvSpPr>
          <p:spPr>
            <a:xfrm>
              <a:off x="929196" y="5461000"/>
              <a:ext cx="1877504" cy="558800"/>
            </a:xfrm>
            <a:prstGeom prst="roundRect">
              <a:avLst>
                <a:gd fmla="val 16667" name="adj"/>
              </a:avLst>
            </a:prstGeom>
            <a:solidFill>
              <a:srgbClr val="4E71BD"/>
            </a:solidFill>
            <a:ln cap="flat" cmpd="sng" w="12700">
              <a:solidFill>
                <a:srgbClr val="485E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24"/>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625" name="Google Shape;625;p24">
              <a:hlinkClick r:id="rId4"/>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pic>
        <p:nvPicPr>
          <p:cNvPr descr="Graphical user interface, text" id="630" name="Google Shape;63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31" name="Google Shape;631;p2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10.10.2025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
          <p:cNvSpPr txBox="1"/>
          <p:nvPr/>
        </p:nvSpPr>
        <p:spPr>
          <a:xfrm>
            <a:off x="663575" y="220111"/>
            <a:ext cx="6004511" cy="1325563"/>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Open Sans"/>
              <a:buNone/>
            </a:pPr>
            <a:r>
              <a:rPr b="0" i="0" lang="en-US" sz="4400" u="none" cap="none" strike="noStrike">
                <a:solidFill>
                  <a:schemeClr val="dk1"/>
                </a:solidFill>
                <a:latin typeface="Open Sans"/>
                <a:ea typeface="Open Sans"/>
                <a:cs typeface="Open Sans"/>
                <a:sym typeface="Open Sans"/>
              </a:rPr>
              <a:t>6.1. Why is modelling land use important?</a:t>
            </a:r>
            <a:br>
              <a:rPr b="0" i="0" lang="en-US" sz="4400" u="none" cap="none" strike="noStrike">
                <a:solidFill>
                  <a:schemeClr val="dk1"/>
                </a:solidFill>
                <a:latin typeface="Open Sans"/>
                <a:ea typeface="Open Sans"/>
                <a:cs typeface="Open Sans"/>
                <a:sym typeface="Open Sans"/>
              </a:rPr>
            </a:br>
            <a:endParaRPr b="0" i="0" sz="4400" u="none" cap="none" strike="noStrike">
              <a:solidFill>
                <a:schemeClr val="dk1"/>
              </a:solidFill>
              <a:latin typeface="Open Sans"/>
              <a:ea typeface="Open Sans"/>
              <a:cs typeface="Open Sans"/>
              <a:sym typeface="Open Sans"/>
            </a:endParaRPr>
          </a:p>
        </p:txBody>
      </p:sp>
      <p:grpSp>
        <p:nvGrpSpPr>
          <p:cNvPr id="224" name="Google Shape;224;p3"/>
          <p:cNvGrpSpPr/>
          <p:nvPr/>
        </p:nvGrpSpPr>
        <p:grpSpPr>
          <a:xfrm>
            <a:off x="874443" y="1439539"/>
            <a:ext cx="10078018" cy="4951834"/>
            <a:chOff x="874443" y="1439539"/>
            <a:chExt cx="10078018" cy="4951834"/>
          </a:xfrm>
        </p:grpSpPr>
        <p:grpSp>
          <p:nvGrpSpPr>
            <p:cNvPr id="225" name="Google Shape;225;p3"/>
            <p:cNvGrpSpPr/>
            <p:nvPr/>
          </p:nvGrpSpPr>
          <p:grpSpPr>
            <a:xfrm>
              <a:off x="1010762" y="1439539"/>
              <a:ext cx="3828708" cy="4951834"/>
              <a:chOff x="1010762" y="1439539"/>
              <a:chExt cx="3828708" cy="4951834"/>
            </a:xfrm>
          </p:grpSpPr>
          <p:pic>
            <p:nvPicPr>
              <p:cNvPr id="226" name="Google Shape;226;p3"/>
              <p:cNvPicPr preferRelativeResize="0"/>
              <p:nvPr/>
            </p:nvPicPr>
            <p:blipFill rotWithShape="1">
              <a:blip r:embed="rId3">
                <a:alphaModFix/>
              </a:blip>
              <a:srcRect b="4474" l="0" r="62282" t="7373"/>
              <a:stretch/>
            </p:blipFill>
            <p:spPr>
              <a:xfrm>
                <a:off x="1010762" y="1456317"/>
                <a:ext cx="3828708" cy="4935056"/>
              </a:xfrm>
              <a:prstGeom prst="rect">
                <a:avLst/>
              </a:prstGeom>
              <a:noFill/>
              <a:ln>
                <a:noFill/>
              </a:ln>
            </p:spPr>
          </p:pic>
          <p:sp>
            <p:nvSpPr>
              <p:cNvPr id="227" name="Google Shape;227;p3"/>
              <p:cNvSpPr/>
              <p:nvPr/>
            </p:nvSpPr>
            <p:spPr>
              <a:xfrm>
                <a:off x="4266589" y="1439539"/>
                <a:ext cx="87297" cy="55028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228" name="Google Shape;228;p3"/>
            <p:cNvSpPr txBox="1"/>
            <p:nvPr/>
          </p:nvSpPr>
          <p:spPr>
            <a:xfrm>
              <a:off x="4784858" y="1451784"/>
              <a:ext cx="1069702" cy="584775"/>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dk1"/>
                  </a:solidFill>
                  <a:latin typeface="Open Sans"/>
                  <a:ea typeface="Open Sans"/>
                  <a:cs typeface="Open Sans"/>
                  <a:sym typeface="Open Sans"/>
                </a:rPr>
                <a:t>Land uses</a:t>
              </a:r>
              <a:endParaRPr/>
            </a:p>
          </p:txBody>
        </p:sp>
        <p:grpSp>
          <p:nvGrpSpPr>
            <p:cNvPr id="229" name="Google Shape;229;p3"/>
            <p:cNvGrpSpPr/>
            <p:nvPr/>
          </p:nvGrpSpPr>
          <p:grpSpPr>
            <a:xfrm>
              <a:off x="6517392" y="5216675"/>
              <a:ext cx="2012184" cy="1078284"/>
              <a:chOff x="6608702" y="5260894"/>
              <a:chExt cx="4024367" cy="1078284"/>
            </a:xfrm>
          </p:grpSpPr>
          <p:sp>
            <p:nvSpPr>
              <p:cNvPr id="230" name="Google Shape;230;p3"/>
              <p:cNvSpPr txBox="1"/>
              <p:nvPr/>
            </p:nvSpPr>
            <p:spPr>
              <a:xfrm>
                <a:off x="6608704" y="5600514"/>
                <a:ext cx="4024365" cy="73866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dk1"/>
                    </a:solidFill>
                    <a:latin typeface="Open Sans"/>
                    <a:ea typeface="Open Sans"/>
                    <a:cs typeface="Open Sans"/>
                    <a:sym typeface="Open Sans"/>
                  </a:rPr>
                  <a:t>Residential, Industrial, Commercial, Transport</a:t>
                </a:r>
                <a:endParaRPr/>
              </a:p>
            </p:txBody>
          </p:sp>
          <p:sp>
            <p:nvSpPr>
              <p:cNvPr id="231" name="Google Shape;231;p3"/>
              <p:cNvSpPr txBox="1"/>
              <p:nvPr/>
            </p:nvSpPr>
            <p:spPr>
              <a:xfrm>
                <a:off x="6608702" y="5260894"/>
                <a:ext cx="4024365"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dk1"/>
                    </a:solidFill>
                    <a:latin typeface="Open Sans"/>
                    <a:ea typeface="Open Sans"/>
                    <a:cs typeface="Open Sans"/>
                    <a:sym typeface="Open Sans"/>
                  </a:rPr>
                  <a:t>Production</a:t>
                </a:r>
                <a:endParaRPr b="1" i="0" sz="1100" u="none" cap="none" strike="noStrike">
                  <a:solidFill>
                    <a:schemeClr val="dk1"/>
                  </a:solidFill>
                  <a:latin typeface="Open Sans"/>
                  <a:ea typeface="Open Sans"/>
                  <a:cs typeface="Open Sans"/>
                  <a:sym typeface="Open Sans"/>
                </a:endParaRPr>
              </a:p>
            </p:txBody>
          </p:sp>
        </p:grpSp>
        <p:sp>
          <p:nvSpPr>
            <p:cNvPr id="232" name="Google Shape;232;p3"/>
            <p:cNvSpPr txBox="1"/>
            <p:nvPr/>
          </p:nvSpPr>
          <p:spPr>
            <a:xfrm>
              <a:off x="874443" y="2319291"/>
              <a:ext cx="1499285" cy="338554"/>
            </a:xfrm>
            <a:prstGeom prst="rect">
              <a:avLst/>
            </a:prstGeom>
            <a:noFill/>
            <a:ln cap="flat" cmpd="sng" w="9525">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dk1"/>
                  </a:solidFill>
                  <a:latin typeface="Open Sans"/>
                  <a:ea typeface="Open Sans"/>
                  <a:cs typeface="Open Sans"/>
                  <a:sym typeface="Open Sans"/>
                </a:rPr>
                <a:t>Total land</a:t>
              </a:r>
              <a:endParaRPr/>
            </a:p>
          </p:txBody>
        </p:sp>
        <p:cxnSp>
          <p:nvCxnSpPr>
            <p:cNvPr id="233" name="Google Shape;233;p3"/>
            <p:cNvCxnSpPr/>
            <p:nvPr/>
          </p:nvCxnSpPr>
          <p:spPr>
            <a:xfrm>
              <a:off x="1622836" y="2708928"/>
              <a:ext cx="0" cy="988227"/>
            </a:xfrm>
            <a:prstGeom prst="straightConnector1">
              <a:avLst/>
            </a:prstGeom>
            <a:noFill/>
            <a:ln cap="flat" cmpd="sng" w="28575">
              <a:solidFill>
                <a:srgbClr val="595959"/>
              </a:solidFill>
              <a:prstDash val="solid"/>
              <a:miter lim="800000"/>
              <a:headEnd len="sm" w="sm" type="none"/>
              <a:tailEnd len="med" w="med" type="triangle"/>
            </a:ln>
          </p:spPr>
        </p:cxnSp>
        <p:sp>
          <p:nvSpPr>
            <p:cNvPr id="234" name="Google Shape;234;p3"/>
            <p:cNvSpPr txBox="1"/>
            <p:nvPr/>
          </p:nvSpPr>
          <p:spPr>
            <a:xfrm>
              <a:off x="4775281" y="2017703"/>
              <a:ext cx="10122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Open Sans"/>
                  <a:ea typeface="Open Sans"/>
                  <a:cs typeface="Open Sans"/>
                  <a:sym typeface="Open Sans"/>
                </a:rPr>
                <a:t>Crop land</a:t>
              </a:r>
              <a:endParaRPr/>
            </a:p>
          </p:txBody>
        </p:sp>
        <p:sp>
          <p:nvSpPr>
            <p:cNvPr id="235" name="Google Shape;235;p3"/>
            <p:cNvSpPr txBox="1"/>
            <p:nvPr/>
          </p:nvSpPr>
          <p:spPr>
            <a:xfrm>
              <a:off x="4784858" y="2659383"/>
              <a:ext cx="11243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Barren land</a:t>
              </a:r>
              <a:endParaRPr/>
            </a:p>
          </p:txBody>
        </p:sp>
        <p:sp>
          <p:nvSpPr>
            <p:cNvPr id="236" name="Google Shape;236;p3"/>
            <p:cNvSpPr txBox="1"/>
            <p:nvPr/>
          </p:nvSpPr>
          <p:spPr>
            <a:xfrm>
              <a:off x="4775282" y="3581195"/>
              <a:ext cx="101229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Forests</a:t>
              </a:r>
              <a:endParaRPr/>
            </a:p>
          </p:txBody>
        </p:sp>
        <p:sp>
          <p:nvSpPr>
            <p:cNvPr id="237" name="Google Shape;237;p3"/>
            <p:cNvSpPr txBox="1"/>
            <p:nvPr/>
          </p:nvSpPr>
          <p:spPr>
            <a:xfrm>
              <a:off x="4779156" y="4159936"/>
              <a:ext cx="13168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Pastures / Grasslands</a:t>
              </a:r>
              <a:endParaRPr/>
            </a:p>
          </p:txBody>
        </p:sp>
        <p:sp>
          <p:nvSpPr>
            <p:cNvPr id="238" name="Google Shape;238;p3"/>
            <p:cNvSpPr txBox="1"/>
            <p:nvPr/>
          </p:nvSpPr>
          <p:spPr>
            <a:xfrm>
              <a:off x="4776861" y="4934668"/>
              <a:ext cx="11800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Built-up land</a:t>
              </a:r>
              <a:endParaRPr/>
            </a:p>
          </p:txBody>
        </p:sp>
        <p:sp>
          <p:nvSpPr>
            <p:cNvPr id="239" name="Google Shape;239;p3"/>
            <p:cNvSpPr txBox="1"/>
            <p:nvPr/>
          </p:nvSpPr>
          <p:spPr>
            <a:xfrm>
              <a:off x="4776861" y="5701034"/>
              <a:ext cx="116874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Water bodies</a:t>
              </a:r>
              <a:endParaRPr/>
            </a:p>
          </p:txBody>
        </p:sp>
        <p:grpSp>
          <p:nvGrpSpPr>
            <p:cNvPr id="240" name="Google Shape;240;p3"/>
            <p:cNvGrpSpPr/>
            <p:nvPr/>
          </p:nvGrpSpPr>
          <p:grpSpPr>
            <a:xfrm>
              <a:off x="6521771" y="1451784"/>
              <a:ext cx="2013808" cy="1296880"/>
              <a:chOff x="8859003" y="677857"/>
              <a:chExt cx="2230842" cy="1296880"/>
            </a:xfrm>
          </p:grpSpPr>
          <p:sp>
            <p:nvSpPr>
              <p:cNvPr id="241" name="Google Shape;241;p3"/>
              <p:cNvSpPr txBox="1"/>
              <p:nvPr/>
            </p:nvSpPr>
            <p:spPr>
              <a:xfrm>
                <a:off x="8859003" y="677857"/>
                <a:ext cx="2230841"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600">
                  <a:solidFill>
                    <a:schemeClr val="dk1"/>
                  </a:solidFill>
                  <a:latin typeface="Open Sans"/>
                  <a:ea typeface="Open Sans"/>
                  <a:cs typeface="Open Sans"/>
                  <a:sym typeface="Open Sans"/>
                </a:endParaRPr>
              </a:p>
            </p:txBody>
          </p:sp>
          <p:sp>
            <p:nvSpPr>
              <p:cNvPr id="242" name="Google Shape;242;p3"/>
              <p:cNvSpPr txBox="1"/>
              <p:nvPr/>
            </p:nvSpPr>
            <p:spPr>
              <a:xfrm flipH="1">
                <a:off x="8859004" y="1020630"/>
                <a:ext cx="2230841" cy="954107"/>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Maize	Bananas</a:t>
                </a:r>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Rice	Sugarcane</a:t>
                </a:r>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Coffee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400">
                    <a:solidFill>
                      <a:schemeClr val="dk1"/>
                    </a:solidFill>
                    <a:latin typeface="Open Sans"/>
                    <a:ea typeface="Open Sans"/>
                    <a:cs typeface="Open Sans"/>
                    <a:sym typeface="Open Sans"/>
                  </a:rPr>
                  <a:t>Other crops</a:t>
                </a:r>
                <a:endParaRPr sz="1400">
                  <a:solidFill>
                    <a:schemeClr val="dk1"/>
                  </a:solidFill>
                  <a:latin typeface="Open Sans"/>
                  <a:ea typeface="Open Sans"/>
                  <a:cs typeface="Open Sans"/>
                  <a:sym typeface="Open Sans"/>
                </a:endParaRPr>
              </a:p>
            </p:txBody>
          </p:sp>
        </p:grpSp>
        <p:pic>
          <p:nvPicPr>
            <p:cNvPr id="243" name="Google Shape;243;p3"/>
            <p:cNvPicPr preferRelativeResize="0"/>
            <p:nvPr/>
          </p:nvPicPr>
          <p:blipFill rotWithShape="1">
            <a:blip r:embed="rId3">
              <a:alphaModFix/>
            </a:blip>
            <a:srcRect b="92587" l="48871" r="29726" t="815"/>
            <a:stretch/>
          </p:blipFill>
          <p:spPr>
            <a:xfrm>
              <a:off x="8554629" y="1864625"/>
              <a:ext cx="2397832" cy="369332"/>
            </a:xfrm>
            <a:prstGeom prst="rect">
              <a:avLst/>
            </a:prstGeom>
            <a:noFill/>
            <a:ln>
              <a:noFill/>
            </a:ln>
          </p:spPr>
        </p:pic>
        <p:sp>
          <p:nvSpPr>
            <p:cNvPr id="244" name="Google Shape;244;p3"/>
            <p:cNvSpPr txBox="1"/>
            <p:nvPr/>
          </p:nvSpPr>
          <p:spPr>
            <a:xfrm flipH="1">
              <a:off x="6536091" y="3303131"/>
              <a:ext cx="1999486" cy="584775"/>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Wood and other forest products</a:t>
              </a:r>
              <a:endParaRPr sz="1600">
                <a:solidFill>
                  <a:schemeClr val="dk1"/>
                </a:solidFill>
                <a:latin typeface="Open Sans"/>
                <a:ea typeface="Open Sans"/>
                <a:cs typeface="Open Sans"/>
                <a:sym typeface="Open Sans"/>
              </a:endParaRPr>
            </a:p>
          </p:txBody>
        </p:sp>
        <p:pic>
          <p:nvPicPr>
            <p:cNvPr id="245" name="Google Shape;245;p3"/>
            <p:cNvPicPr preferRelativeResize="0"/>
            <p:nvPr/>
          </p:nvPicPr>
          <p:blipFill rotWithShape="1">
            <a:blip r:embed="rId3">
              <a:alphaModFix/>
            </a:blip>
            <a:srcRect b="46016" l="53648" r="37605" t="48512"/>
            <a:stretch/>
          </p:blipFill>
          <p:spPr>
            <a:xfrm>
              <a:off x="8554629" y="4531305"/>
              <a:ext cx="913677" cy="306281"/>
            </a:xfrm>
            <a:prstGeom prst="rect">
              <a:avLst/>
            </a:prstGeom>
            <a:noFill/>
            <a:ln>
              <a:noFill/>
            </a:ln>
          </p:spPr>
        </p:pic>
        <p:pic>
          <p:nvPicPr>
            <p:cNvPr id="246" name="Google Shape;246;p3"/>
            <p:cNvPicPr preferRelativeResize="0"/>
            <p:nvPr/>
          </p:nvPicPr>
          <p:blipFill rotWithShape="1">
            <a:blip r:embed="rId3">
              <a:alphaModFix/>
            </a:blip>
            <a:srcRect b="30828" l="79080" r="3804" t="64517"/>
            <a:stretch/>
          </p:blipFill>
          <p:spPr>
            <a:xfrm>
              <a:off x="8605570" y="5734851"/>
              <a:ext cx="1882858" cy="306281"/>
            </a:xfrm>
            <a:prstGeom prst="rect">
              <a:avLst/>
            </a:prstGeom>
            <a:noFill/>
            <a:ln>
              <a:noFill/>
            </a:ln>
          </p:spPr>
        </p:pic>
        <p:pic>
          <p:nvPicPr>
            <p:cNvPr id="247" name="Google Shape;247;p3"/>
            <p:cNvPicPr preferRelativeResize="0"/>
            <p:nvPr/>
          </p:nvPicPr>
          <p:blipFill rotWithShape="1">
            <a:blip r:embed="rId3">
              <a:alphaModFix/>
            </a:blip>
            <a:srcRect b="56149" l="55894" r="39290" t="37426"/>
            <a:stretch/>
          </p:blipFill>
          <p:spPr>
            <a:xfrm>
              <a:off x="8554629" y="3325601"/>
              <a:ext cx="488819" cy="359706"/>
            </a:xfrm>
            <a:prstGeom prst="rect">
              <a:avLst/>
            </a:prstGeom>
            <a:noFill/>
            <a:ln>
              <a:noFill/>
            </a:ln>
          </p:spPr>
        </p:pic>
        <p:cxnSp>
          <p:nvCxnSpPr>
            <p:cNvPr id="248" name="Google Shape;248;p3"/>
            <p:cNvCxnSpPr/>
            <p:nvPr/>
          </p:nvCxnSpPr>
          <p:spPr>
            <a:xfrm flipH="1" rot="10800000">
              <a:off x="5728182" y="3749352"/>
              <a:ext cx="631717" cy="4530"/>
            </a:xfrm>
            <a:prstGeom prst="straightConnector1">
              <a:avLst/>
            </a:prstGeom>
            <a:noFill/>
            <a:ln cap="flat" cmpd="sng" w="57150">
              <a:solidFill>
                <a:srgbClr val="008A3E"/>
              </a:solidFill>
              <a:prstDash val="solid"/>
              <a:miter lim="800000"/>
              <a:headEnd len="sm" w="sm" type="none"/>
              <a:tailEnd len="med" w="med" type="triangle"/>
            </a:ln>
          </p:spPr>
        </p:cxnSp>
        <p:sp>
          <p:nvSpPr>
            <p:cNvPr id="249" name="Google Shape;249;p3"/>
            <p:cNvSpPr txBox="1"/>
            <p:nvPr/>
          </p:nvSpPr>
          <p:spPr>
            <a:xfrm>
              <a:off x="6533090" y="2967101"/>
              <a:ext cx="1999486"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600">
                <a:solidFill>
                  <a:schemeClr val="dk1"/>
                </a:solidFill>
                <a:latin typeface="Open Sans"/>
                <a:ea typeface="Open Sans"/>
                <a:cs typeface="Open Sans"/>
                <a:sym typeface="Open Sans"/>
              </a:endParaRPr>
            </a:p>
          </p:txBody>
        </p:sp>
        <p:sp>
          <p:nvSpPr>
            <p:cNvPr id="250" name="Google Shape;250;p3"/>
            <p:cNvSpPr txBox="1"/>
            <p:nvPr/>
          </p:nvSpPr>
          <p:spPr>
            <a:xfrm flipH="1">
              <a:off x="6530089" y="4388565"/>
              <a:ext cx="1999486" cy="584775"/>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Meat</a:t>
              </a:r>
              <a:endParaRPr/>
            </a:p>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Dairy</a:t>
              </a:r>
              <a:endParaRPr sz="1600">
                <a:solidFill>
                  <a:schemeClr val="dk1"/>
                </a:solidFill>
                <a:latin typeface="Open Sans"/>
                <a:ea typeface="Open Sans"/>
                <a:cs typeface="Open Sans"/>
                <a:sym typeface="Open Sans"/>
              </a:endParaRPr>
            </a:p>
          </p:txBody>
        </p:sp>
        <p:sp>
          <p:nvSpPr>
            <p:cNvPr id="251" name="Google Shape;251;p3"/>
            <p:cNvSpPr txBox="1"/>
            <p:nvPr/>
          </p:nvSpPr>
          <p:spPr>
            <a:xfrm>
              <a:off x="6530089" y="4052535"/>
              <a:ext cx="1999486" cy="3385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Open Sans"/>
                  <a:ea typeface="Open Sans"/>
                  <a:cs typeface="Open Sans"/>
                  <a:sym typeface="Open Sans"/>
                </a:rPr>
                <a:t>Production</a:t>
              </a:r>
              <a:endParaRPr b="1" sz="1600">
                <a:solidFill>
                  <a:schemeClr val="dk1"/>
                </a:solidFill>
                <a:latin typeface="Open Sans"/>
                <a:ea typeface="Open Sans"/>
                <a:cs typeface="Open Sans"/>
                <a:sym typeface="Open Sans"/>
              </a:endParaRPr>
            </a:p>
          </p:txBody>
        </p:sp>
        <p:cxnSp>
          <p:nvCxnSpPr>
            <p:cNvPr id="252" name="Google Shape;252;p3"/>
            <p:cNvCxnSpPr/>
            <p:nvPr/>
          </p:nvCxnSpPr>
          <p:spPr>
            <a:xfrm flipH="1" rot="10800000">
              <a:off x="5756757" y="4407290"/>
              <a:ext cx="631717" cy="4530"/>
            </a:xfrm>
            <a:prstGeom prst="straightConnector1">
              <a:avLst/>
            </a:prstGeom>
            <a:noFill/>
            <a:ln cap="flat" cmpd="sng" w="57150">
              <a:solidFill>
                <a:srgbClr val="008A3E"/>
              </a:solidFill>
              <a:prstDash val="solid"/>
              <a:miter lim="800000"/>
              <a:headEnd len="sm" w="sm" type="none"/>
              <a:tailEnd len="med" w="med" type="triangle"/>
            </a:ln>
          </p:spPr>
        </p:cxnSp>
        <p:cxnSp>
          <p:nvCxnSpPr>
            <p:cNvPr id="253" name="Google Shape;253;p3"/>
            <p:cNvCxnSpPr/>
            <p:nvPr/>
          </p:nvCxnSpPr>
          <p:spPr>
            <a:xfrm flipH="1" rot="10800000">
              <a:off x="5728182" y="5307861"/>
              <a:ext cx="631717" cy="4530"/>
            </a:xfrm>
            <a:prstGeom prst="straightConnector1">
              <a:avLst/>
            </a:prstGeom>
            <a:noFill/>
            <a:ln cap="flat" cmpd="sng" w="57150">
              <a:solidFill>
                <a:srgbClr val="008A3E"/>
              </a:solidFill>
              <a:prstDash val="solid"/>
              <a:miter lim="800000"/>
              <a:headEnd len="sm" w="sm" type="none"/>
              <a:tailEnd len="med" w="med" type="triangle"/>
            </a:ln>
          </p:spPr>
        </p:cxnSp>
        <p:pic>
          <p:nvPicPr>
            <p:cNvPr id="254" name="Google Shape;254;p3"/>
            <p:cNvPicPr preferRelativeResize="0"/>
            <p:nvPr/>
          </p:nvPicPr>
          <p:blipFill rotWithShape="1">
            <a:blip r:embed="rId3">
              <a:alphaModFix/>
            </a:blip>
            <a:srcRect b="30828" l="55412" r="30115" t="64517"/>
            <a:stretch/>
          </p:blipFill>
          <p:spPr>
            <a:xfrm>
              <a:off x="8643352" y="5418063"/>
              <a:ext cx="1729678" cy="306846"/>
            </a:xfrm>
            <a:prstGeom prst="rect">
              <a:avLst/>
            </a:prstGeom>
            <a:noFill/>
            <a:ln>
              <a:noFill/>
            </a:ln>
          </p:spPr>
        </p:pic>
      </p:grpSp>
      <p:sp>
        <p:nvSpPr>
          <p:cNvPr id="255" name="Google Shape;255;p3"/>
          <p:cNvSpPr txBox="1"/>
          <p:nvPr>
            <p:ph idx="2" type="body"/>
          </p:nvPr>
        </p:nvSpPr>
        <p:spPr>
          <a:xfrm>
            <a:off x="663574" y="933652"/>
            <a:ext cx="4479925"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Multiple, competing uses for land</a:t>
            </a:r>
            <a:endParaRPr>
              <a:latin typeface="Open Sans"/>
              <a:ea typeface="Open Sans"/>
              <a:cs typeface="Open Sans"/>
              <a:sym typeface="Open Sans"/>
            </a:endParaRPr>
          </a:p>
        </p:txBody>
      </p:sp>
      <p:sp>
        <p:nvSpPr>
          <p:cNvPr id="256" name="Google Shape;256;p3"/>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a:solidFill>
                  <a:schemeClr val="lt1"/>
                </a:solidFill>
                <a:latin typeface="Open Sans"/>
                <a:ea typeface="Open Sans"/>
                <a:cs typeface="Open Sans"/>
                <a:sym typeface="Open Sans"/>
              </a:rPr>
              <a:t>‹#›</a:t>
            </a:fld>
            <a:endParaRPr b="1" i="0" sz="1400" u="none">
              <a:solidFill>
                <a:schemeClr val="lt1"/>
              </a:solidFill>
              <a:latin typeface="Open Sans"/>
              <a:ea typeface="Open Sans"/>
              <a:cs typeface="Open Sans"/>
              <a:sym typeface="Open Sans"/>
            </a:endParaRPr>
          </a:p>
        </p:txBody>
      </p:sp>
      <p:sp>
        <p:nvSpPr>
          <p:cNvPr id="257" name="Google Shape;257;p3"/>
          <p:cNvSpPr/>
          <p:nvPr/>
        </p:nvSpPr>
        <p:spPr>
          <a:xfrm>
            <a:off x="6791739" y="229225"/>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3.mp3" id="258" name="Google Shape;258;p3"/>
          <p:cNvPicPr preferRelativeResize="0"/>
          <p:nvPr/>
        </p:nvPicPr>
        <p:blipFill rotWithShape="1">
          <a:blip r:embed="rId4">
            <a:alphaModFix/>
          </a:blip>
          <a:srcRect b="0" l="0" r="0" t="0"/>
          <a:stretch/>
        </p:blipFill>
        <p:spPr>
          <a:xfrm>
            <a:off x="6863104" y="2985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
          <p:cNvSpPr txBox="1"/>
          <p:nvPr/>
        </p:nvSpPr>
        <p:spPr>
          <a:xfrm>
            <a:off x="663575" y="716881"/>
            <a:ext cx="6721963"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6.1. Why is modelling land use important?</a:t>
            </a:r>
            <a:endParaRPr/>
          </a:p>
        </p:txBody>
      </p:sp>
      <p:sp>
        <p:nvSpPr>
          <p:cNvPr id="265" name="Google Shape;265;p4"/>
          <p:cNvSpPr txBox="1"/>
          <p:nvPr/>
        </p:nvSpPr>
        <p:spPr>
          <a:xfrm>
            <a:off x="663573" y="1963722"/>
            <a:ext cx="8949057" cy="6686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CC2E5"/>
              </a:buClr>
              <a:buSzPts val="2000"/>
              <a:buFont typeface="Arial"/>
              <a:buNone/>
            </a:pPr>
            <a:r>
              <a:t/>
            </a:r>
            <a:endParaRPr b="1" i="0"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rgbClr val="9CC2E5"/>
              </a:buClr>
              <a:buSzPts val="2000"/>
              <a:buFont typeface="Arial"/>
              <a:buNone/>
            </a:pPr>
            <a:r>
              <a:rPr b="1" i="0" lang="en-US" sz="2000">
                <a:solidFill>
                  <a:srgbClr val="9CC2E5"/>
                </a:solidFill>
                <a:latin typeface="Open Sans"/>
                <a:ea typeface="Open Sans"/>
                <a:cs typeface="Open Sans"/>
                <a:sym typeface="Open Sans"/>
              </a:rPr>
              <a:t>What is the difference between land use and land cover?</a:t>
            </a:r>
            <a:endParaRPr/>
          </a:p>
          <a:p>
            <a:pPr indent="0" lvl="0" marL="0" marR="0" rtl="0" algn="l">
              <a:lnSpc>
                <a:spcPct val="90000"/>
              </a:lnSpc>
              <a:spcBef>
                <a:spcPts val="1000"/>
              </a:spcBef>
              <a:spcAft>
                <a:spcPts val="0"/>
              </a:spcAft>
              <a:buClr>
                <a:srgbClr val="9CC2E5"/>
              </a:buClr>
              <a:buSzPts val="2000"/>
              <a:buFont typeface="Arial"/>
              <a:buNone/>
            </a:pPr>
            <a:r>
              <a:t/>
            </a:r>
            <a:endParaRPr b="1" i="0" sz="2000">
              <a:solidFill>
                <a:srgbClr val="9CC2E5"/>
              </a:solidFill>
              <a:latin typeface="Open Sans"/>
              <a:ea typeface="Open Sans"/>
              <a:cs typeface="Open Sans"/>
              <a:sym typeface="Open Sans"/>
            </a:endParaRPr>
          </a:p>
        </p:txBody>
      </p:sp>
      <p:graphicFrame>
        <p:nvGraphicFramePr>
          <p:cNvPr id="266" name="Google Shape;266;p4"/>
          <p:cNvGraphicFramePr/>
          <p:nvPr/>
        </p:nvGraphicFramePr>
        <p:xfrm>
          <a:off x="663880" y="2748329"/>
          <a:ext cx="3000000" cy="3000000"/>
        </p:xfrm>
        <a:graphic>
          <a:graphicData uri="http://schemas.openxmlformats.org/drawingml/2006/table">
            <a:tbl>
              <a:tblPr bandRow="1" firstRow="1">
                <a:noFill/>
                <a:tableStyleId>{73A08AA9-B9CB-4A09-B454-4A8B4E1194D1}</a:tableStyleId>
              </a:tblPr>
              <a:tblGrid>
                <a:gridCol w="4845550"/>
                <a:gridCol w="4845550"/>
              </a:tblGrid>
              <a:tr h="370850">
                <a:tc>
                  <a:txBody>
                    <a:bodyPr/>
                    <a:lstStyle/>
                    <a:p>
                      <a:pPr indent="0" lvl="0" marL="0" marR="0" rtl="0" algn="ctr">
                        <a:spcBef>
                          <a:spcPts val="0"/>
                        </a:spcBef>
                        <a:spcAft>
                          <a:spcPts val="0"/>
                        </a:spcAft>
                        <a:buNone/>
                      </a:pPr>
                      <a:r>
                        <a:rPr lang="en-US" sz="2000" u="none" cap="none" strike="noStrike">
                          <a:latin typeface="Open Sans"/>
                          <a:ea typeface="Open Sans"/>
                          <a:cs typeface="Open Sans"/>
                          <a:sym typeface="Open Sans"/>
                        </a:rPr>
                        <a:t>Land use </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ctr">
                        <a:spcBef>
                          <a:spcPts val="0"/>
                        </a:spcBef>
                        <a:spcAft>
                          <a:spcPts val="0"/>
                        </a:spcAft>
                        <a:buNone/>
                      </a:pPr>
                      <a:r>
                        <a:rPr lang="en-US" sz="2000" u="none" cap="none" strike="noStrike">
                          <a:latin typeface="Open Sans"/>
                          <a:ea typeface="Open Sans"/>
                          <a:cs typeface="Open Sans"/>
                          <a:sym typeface="Open Sans"/>
                        </a:rPr>
                        <a:t>Land cover</a:t>
                      </a:r>
                      <a:endParaRPr sz="2000" u="none" cap="none" strike="noStrike">
                        <a:latin typeface="Open Sans"/>
                        <a:ea typeface="Open Sans"/>
                        <a:cs typeface="Open Sans"/>
                        <a:sym typeface="Open Sans"/>
                      </a:endParaRPr>
                    </a:p>
                  </a:txBody>
                  <a:tcPr marT="45725" marB="45725" marR="91450" marL="91450"/>
                </a:tc>
              </a:tr>
              <a:tr h="370850">
                <a:tc>
                  <a:txBody>
                    <a:bodyPr/>
                    <a:lstStyle/>
                    <a:p>
                      <a:pPr indent="0" lvl="0" marL="0" marR="0" rtl="0" algn="ctr">
                        <a:spcBef>
                          <a:spcPts val="0"/>
                        </a:spcBef>
                        <a:spcAft>
                          <a:spcPts val="0"/>
                        </a:spcAft>
                        <a:buNone/>
                      </a:pPr>
                      <a:r>
                        <a:rPr lang="en-US" sz="2000" u="none" cap="none" strike="noStrike">
                          <a:latin typeface="Open Sans"/>
                          <a:ea typeface="Open Sans"/>
                          <a:cs typeface="Open Sans"/>
                          <a:sym typeface="Open Sans"/>
                        </a:rPr>
                        <a:t>Represents the purpose </a:t>
                      </a:r>
                      <a:br>
                        <a:rPr lang="en-US" sz="2000" u="none" cap="none" strike="noStrike">
                          <a:latin typeface="Open Sans"/>
                          <a:ea typeface="Open Sans"/>
                          <a:cs typeface="Open Sans"/>
                          <a:sym typeface="Open Sans"/>
                        </a:rPr>
                      </a:br>
                      <a:r>
                        <a:rPr lang="en-US" sz="2000" u="none" cap="none" strike="noStrike">
                          <a:latin typeface="Open Sans"/>
                          <a:ea typeface="Open Sans"/>
                          <a:cs typeface="Open Sans"/>
                          <a:sym typeface="Open Sans"/>
                        </a:rPr>
                        <a:t>of the land</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ctr">
                        <a:spcBef>
                          <a:spcPts val="0"/>
                        </a:spcBef>
                        <a:spcAft>
                          <a:spcPts val="0"/>
                        </a:spcAft>
                        <a:buNone/>
                      </a:pPr>
                      <a:r>
                        <a:rPr lang="en-US" sz="2000" u="none" cap="none" strike="noStrike">
                          <a:latin typeface="Open Sans"/>
                          <a:ea typeface="Open Sans"/>
                          <a:cs typeface="Open Sans"/>
                          <a:sym typeface="Open Sans"/>
                        </a:rPr>
                        <a:t>Represents the physical </a:t>
                      </a:r>
                      <a:br>
                        <a:rPr lang="en-US" sz="2000" u="none" cap="none" strike="noStrike">
                          <a:latin typeface="Open Sans"/>
                          <a:ea typeface="Open Sans"/>
                          <a:cs typeface="Open Sans"/>
                          <a:sym typeface="Open Sans"/>
                        </a:rPr>
                      </a:br>
                      <a:r>
                        <a:rPr lang="en-US" sz="2000" u="none" cap="none" strike="noStrike">
                          <a:latin typeface="Open Sans"/>
                          <a:ea typeface="Open Sans"/>
                          <a:cs typeface="Open Sans"/>
                          <a:sym typeface="Open Sans"/>
                        </a:rPr>
                        <a:t>characteristics of the land</a:t>
                      </a:r>
                      <a:endParaRPr sz="2000" u="none" cap="none" strike="noStrike">
                        <a:latin typeface="Open Sans"/>
                        <a:ea typeface="Open Sans"/>
                        <a:cs typeface="Open Sans"/>
                        <a:sym typeface="Open Sans"/>
                      </a:endParaRPr>
                    </a:p>
                  </a:txBody>
                  <a:tcPr marT="45725" marB="45725" marR="91450" marL="91450"/>
                </a:tc>
              </a:tr>
              <a:tr h="370850">
                <a:tc>
                  <a:txBody>
                    <a:bodyPr/>
                    <a:lstStyle/>
                    <a:p>
                      <a:pPr indent="0" lvl="0" marL="0" marR="0" rtl="0" algn="ctr">
                        <a:spcBef>
                          <a:spcPts val="0"/>
                        </a:spcBef>
                        <a:spcAft>
                          <a:spcPts val="0"/>
                        </a:spcAft>
                        <a:buNone/>
                      </a:pPr>
                      <a:r>
                        <a:rPr lang="en-US" sz="2000" u="none" cap="none" strike="noStrike">
                          <a:latin typeface="Open Sans"/>
                          <a:ea typeface="Open Sans"/>
                          <a:cs typeface="Open Sans"/>
                          <a:sym typeface="Open Sans"/>
                        </a:rPr>
                        <a:t>Examples: Recreation, </a:t>
                      </a:r>
                      <a:br>
                        <a:rPr lang="en-US" sz="2000" u="none" cap="none" strike="noStrike">
                          <a:latin typeface="Open Sans"/>
                          <a:ea typeface="Open Sans"/>
                          <a:cs typeface="Open Sans"/>
                          <a:sym typeface="Open Sans"/>
                        </a:rPr>
                      </a:br>
                      <a:r>
                        <a:rPr lang="en-US" sz="2000" u="none" cap="none" strike="noStrike">
                          <a:latin typeface="Open Sans"/>
                          <a:ea typeface="Open Sans"/>
                          <a:cs typeface="Open Sans"/>
                          <a:sym typeface="Open Sans"/>
                        </a:rPr>
                        <a:t>crop production, wildlife </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ctr">
                        <a:spcBef>
                          <a:spcPts val="0"/>
                        </a:spcBef>
                        <a:spcAft>
                          <a:spcPts val="0"/>
                        </a:spcAft>
                        <a:buNone/>
                      </a:pPr>
                      <a:r>
                        <a:rPr lang="en-US" sz="2000" u="none" cap="none" strike="noStrike">
                          <a:latin typeface="Open Sans"/>
                          <a:ea typeface="Open Sans"/>
                          <a:cs typeface="Open Sans"/>
                          <a:sym typeface="Open Sans"/>
                        </a:rPr>
                        <a:t>Examples: Forests, water bodies, </a:t>
                      </a:r>
                      <a:br>
                        <a:rPr lang="en-US" sz="2000" u="none" cap="none" strike="noStrike">
                          <a:latin typeface="Open Sans"/>
                          <a:ea typeface="Open Sans"/>
                          <a:cs typeface="Open Sans"/>
                          <a:sym typeface="Open Sans"/>
                        </a:rPr>
                      </a:br>
                      <a:r>
                        <a:rPr lang="en-US" sz="2000" u="none" cap="none" strike="noStrike">
                          <a:latin typeface="Open Sans"/>
                          <a:ea typeface="Open Sans"/>
                          <a:cs typeface="Open Sans"/>
                          <a:sym typeface="Open Sans"/>
                        </a:rPr>
                        <a:t>urban infrastructure</a:t>
                      </a:r>
                      <a:endParaRPr sz="2000" u="none" cap="none" strike="noStrike">
                        <a:latin typeface="Open Sans"/>
                        <a:ea typeface="Open Sans"/>
                        <a:cs typeface="Open Sans"/>
                        <a:sym typeface="Open Sans"/>
                      </a:endParaRPr>
                    </a:p>
                  </a:txBody>
                  <a:tcPr marT="45725" marB="45725" marR="91450" marL="91450"/>
                </a:tc>
              </a:tr>
            </a:tbl>
          </a:graphicData>
        </a:graphic>
      </p:graphicFrame>
      <p:sp>
        <p:nvSpPr>
          <p:cNvPr id="267" name="Google Shape;267;p4"/>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268" name="Google Shape;268;p4"/>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4.mp3" id="269" name="Google Shape;269;p4"/>
          <p:cNvPicPr preferRelativeResize="0"/>
          <p:nvPr/>
        </p:nvPicPr>
        <p:blipFill rotWithShape="1">
          <a:blip r:embed="rId3">
            <a:alphaModFix/>
          </a:blip>
          <a:srcRect b="0" l="0" r="0" t="0"/>
          <a:stretch/>
        </p:blipFill>
        <p:spPr>
          <a:xfrm>
            <a:off x="6609885" y="96361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
          <p:cNvSpPr txBox="1"/>
          <p:nvPr/>
        </p:nvSpPr>
        <p:spPr>
          <a:xfrm>
            <a:off x="685876" y="1959558"/>
            <a:ext cx="7497447" cy="6686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CC2E5"/>
              </a:buClr>
              <a:buSzPts val="2000"/>
              <a:buFont typeface="Arial"/>
              <a:buNone/>
            </a:pPr>
            <a:r>
              <a:t/>
            </a:r>
            <a:endParaRPr b="1" i="0"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rgbClr val="9CC2E5"/>
              </a:buClr>
              <a:buSzPts val="2000"/>
              <a:buFont typeface="Arial"/>
              <a:buNone/>
            </a:pPr>
            <a:r>
              <a:rPr b="1" i="0" lang="en-US" sz="2000">
                <a:solidFill>
                  <a:srgbClr val="9CC2E5"/>
                </a:solidFill>
                <a:latin typeface="Open Sans"/>
                <a:ea typeface="Open Sans"/>
                <a:cs typeface="Open Sans"/>
                <a:sym typeface="Open Sans"/>
              </a:rPr>
              <a:t>Land use planning</a:t>
            </a:r>
            <a:endParaRPr/>
          </a:p>
          <a:p>
            <a:pPr indent="0" lvl="0" marL="0" marR="0" rtl="0" algn="l">
              <a:lnSpc>
                <a:spcPct val="90000"/>
              </a:lnSpc>
              <a:spcBef>
                <a:spcPts val="1000"/>
              </a:spcBef>
              <a:spcAft>
                <a:spcPts val="0"/>
              </a:spcAft>
              <a:buClr>
                <a:srgbClr val="9CC2E5"/>
              </a:buClr>
              <a:buSzPts val="2000"/>
              <a:buFont typeface="Arial"/>
              <a:buNone/>
            </a:pPr>
            <a:r>
              <a:t/>
            </a:r>
            <a:endParaRPr b="1" i="0" sz="2000">
              <a:solidFill>
                <a:srgbClr val="9CC2E5"/>
              </a:solidFill>
              <a:latin typeface="Open Sans"/>
              <a:ea typeface="Open Sans"/>
              <a:cs typeface="Open Sans"/>
              <a:sym typeface="Open Sans"/>
            </a:endParaRPr>
          </a:p>
        </p:txBody>
      </p:sp>
      <p:sp>
        <p:nvSpPr>
          <p:cNvPr id="276" name="Google Shape;276;p5"/>
          <p:cNvSpPr txBox="1"/>
          <p:nvPr>
            <p:ph idx="1" type="body"/>
          </p:nvPr>
        </p:nvSpPr>
        <p:spPr>
          <a:xfrm>
            <a:off x="663880" y="2614395"/>
            <a:ext cx="10606100" cy="440255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0" lang="en-US">
                <a:latin typeface="Open Sans"/>
                <a:ea typeface="Open Sans"/>
                <a:cs typeface="Open Sans"/>
                <a:sym typeface="Open Sans"/>
              </a:rPr>
              <a:t>Land is required to support human and ecosystem needs. </a:t>
            </a:r>
            <a:endParaRPr b="0">
              <a:latin typeface="Open Sans"/>
              <a:ea typeface="Open Sans"/>
              <a:cs typeface="Open Sans"/>
              <a:sym typeface="Open Sans"/>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Land is a finite resource</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With growing populations, land-use planning is important so as to optimize the share of land allocated to different types of uses</a:t>
            </a:r>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Land-use planning can help prevent land-use conflicts and reduce environmental impacts. </a:t>
            </a:r>
            <a:endParaRPr b="0">
              <a:latin typeface="Open Sans"/>
              <a:ea typeface="Open Sans"/>
              <a:cs typeface="Open Sans"/>
              <a:sym typeface="Open Sans"/>
            </a:endParaRPr>
          </a:p>
          <a:p>
            <a:pPr indent="-101600" lvl="0" marL="228600" rtl="0" algn="l">
              <a:lnSpc>
                <a:spcPct val="90000"/>
              </a:lnSpc>
              <a:spcBef>
                <a:spcPts val="1200"/>
              </a:spcBef>
              <a:spcAft>
                <a:spcPts val="0"/>
              </a:spcAft>
              <a:buClr>
                <a:schemeClr val="dk1"/>
              </a:buClr>
              <a:buSzPts val="2000"/>
              <a:buNone/>
            </a:pPr>
            <a:r>
              <a:t/>
            </a:r>
            <a:endParaRPr b="0">
              <a:latin typeface="Open Sans"/>
              <a:ea typeface="Open Sans"/>
              <a:cs typeface="Open Sans"/>
              <a:sym typeface="Open Sans"/>
            </a:endParaRPr>
          </a:p>
          <a:p>
            <a:pPr indent="-228600" lvl="0" marL="228600" rtl="0" algn="l">
              <a:lnSpc>
                <a:spcPct val="90000"/>
              </a:lnSpc>
              <a:spcBef>
                <a:spcPts val="1200"/>
              </a:spcBef>
              <a:spcAft>
                <a:spcPts val="0"/>
              </a:spcAft>
              <a:buClr>
                <a:schemeClr val="dk1"/>
              </a:buClr>
              <a:buSzPts val="2000"/>
              <a:buChar char="•"/>
            </a:pPr>
            <a:r>
              <a:rPr b="0" lang="en-US">
                <a:latin typeface="Open Sans"/>
                <a:ea typeface="Open Sans"/>
                <a:cs typeface="Open Sans"/>
                <a:sym typeface="Open Sans"/>
              </a:rPr>
              <a:t>Successful land-use planning involves a balanced mix of </a:t>
            </a:r>
            <a:r>
              <a:rPr lang="en-US">
                <a:latin typeface="Open Sans SemiBold"/>
                <a:ea typeface="Open Sans SemiBold"/>
                <a:cs typeface="Open Sans SemiBold"/>
                <a:sym typeface="Open Sans SemiBold"/>
              </a:rPr>
              <a:t>analysis of the existing conditions and constraints; extensive public engagement; practical planning and design; </a:t>
            </a:r>
            <a:r>
              <a:rPr b="0" lang="en-US">
                <a:latin typeface="Open Sans"/>
                <a:ea typeface="Open Sans"/>
                <a:cs typeface="Open Sans"/>
                <a:sym typeface="Open Sans"/>
              </a:rPr>
              <a:t>and </a:t>
            </a:r>
            <a:r>
              <a:rPr lang="en-US">
                <a:latin typeface="Open Sans SemiBold"/>
                <a:ea typeface="Open Sans SemiBold"/>
                <a:cs typeface="Open Sans SemiBold"/>
                <a:sym typeface="Open Sans SemiBold"/>
              </a:rPr>
              <a:t>financially and politically feasible strategies for implementation</a:t>
            </a:r>
            <a:endParaRPr/>
          </a:p>
          <a:p>
            <a:pPr indent="0" lvl="0" marL="0" rtl="0" algn="l">
              <a:lnSpc>
                <a:spcPct val="90000"/>
              </a:lnSpc>
              <a:spcBef>
                <a:spcPts val="1200"/>
              </a:spcBef>
              <a:spcAft>
                <a:spcPts val="0"/>
              </a:spcAft>
              <a:buClr>
                <a:schemeClr val="dk1"/>
              </a:buClr>
              <a:buSzPts val="2000"/>
              <a:buNone/>
            </a:pPr>
            <a:r>
              <a:t/>
            </a:r>
            <a:endParaRPr b="0">
              <a:latin typeface="Open Sans"/>
              <a:ea typeface="Open Sans"/>
              <a:cs typeface="Open Sans"/>
              <a:sym typeface="Open Sans"/>
            </a:endParaRPr>
          </a:p>
        </p:txBody>
      </p:sp>
      <p:sp>
        <p:nvSpPr>
          <p:cNvPr id="277" name="Google Shape;277;p5"/>
          <p:cNvSpPr txBox="1"/>
          <p:nvPr/>
        </p:nvSpPr>
        <p:spPr>
          <a:xfrm>
            <a:off x="663576" y="716881"/>
            <a:ext cx="6159256"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6.1. Why is modelling land use important?</a:t>
            </a:r>
            <a:endParaRPr/>
          </a:p>
        </p:txBody>
      </p:sp>
      <p:sp>
        <p:nvSpPr>
          <p:cNvPr id="278" name="Google Shape;278;p5"/>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279" name="Google Shape;279;p5"/>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5.mp3" id="280" name="Google Shape;280;p5"/>
          <p:cNvPicPr preferRelativeResize="0"/>
          <p:nvPr/>
        </p:nvPicPr>
        <p:blipFill rotWithShape="1">
          <a:blip r:embed="rId3">
            <a:alphaModFix/>
          </a:blip>
          <a:srcRect b="0" l="0" r="0" t="0"/>
          <a:stretch/>
        </p:blipFill>
        <p:spPr>
          <a:xfrm>
            <a:off x="6609885" y="97326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6"/>
          <p:cNvSpPr txBox="1"/>
          <p:nvPr/>
        </p:nvSpPr>
        <p:spPr>
          <a:xfrm>
            <a:off x="663573" y="1981864"/>
            <a:ext cx="4739751" cy="668664"/>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9CC2E5"/>
              </a:buClr>
              <a:buSzPct val="100000"/>
              <a:buFont typeface="Arial"/>
              <a:buNone/>
            </a:pPr>
            <a:r>
              <a:t/>
            </a:r>
            <a:endParaRPr b="1" i="0" sz="2000">
              <a:solidFill>
                <a:srgbClr val="9CC2E5"/>
              </a:solidFill>
              <a:latin typeface="Open Sans"/>
              <a:ea typeface="Open Sans"/>
              <a:cs typeface="Open Sans"/>
              <a:sym typeface="Open Sans"/>
            </a:endParaRPr>
          </a:p>
          <a:p>
            <a:pPr indent="0" lvl="0" marL="0" marR="0" rtl="0" algn="l">
              <a:lnSpc>
                <a:spcPct val="90000"/>
              </a:lnSpc>
              <a:spcBef>
                <a:spcPts val="1000"/>
              </a:spcBef>
              <a:spcAft>
                <a:spcPts val="0"/>
              </a:spcAft>
              <a:buClr>
                <a:srgbClr val="9CC2E5"/>
              </a:buClr>
              <a:buSzPct val="100000"/>
              <a:buFont typeface="Arial"/>
              <a:buNone/>
            </a:pPr>
            <a:r>
              <a:rPr b="1" i="0" lang="en-US" sz="2200">
                <a:solidFill>
                  <a:srgbClr val="9CC2E5"/>
                </a:solidFill>
                <a:latin typeface="Open Sans"/>
                <a:ea typeface="Open Sans"/>
                <a:cs typeface="Open Sans"/>
                <a:sym typeface="Open Sans"/>
              </a:rPr>
              <a:t>Types of land-use planning</a:t>
            </a:r>
            <a:endParaRPr/>
          </a:p>
          <a:p>
            <a:pPr indent="0" lvl="0" marL="0" marR="0" rtl="0" algn="l">
              <a:lnSpc>
                <a:spcPct val="90000"/>
              </a:lnSpc>
              <a:spcBef>
                <a:spcPts val="1000"/>
              </a:spcBef>
              <a:spcAft>
                <a:spcPts val="0"/>
              </a:spcAft>
              <a:buClr>
                <a:srgbClr val="9CC2E5"/>
              </a:buClr>
              <a:buSzPct val="100000"/>
              <a:buFont typeface="Arial"/>
              <a:buNone/>
            </a:pPr>
            <a:r>
              <a:t/>
            </a:r>
            <a:endParaRPr b="1" i="0" sz="2000">
              <a:solidFill>
                <a:srgbClr val="9CC2E5"/>
              </a:solidFill>
              <a:latin typeface="Open Sans"/>
              <a:ea typeface="Open Sans"/>
              <a:cs typeface="Open Sans"/>
              <a:sym typeface="Open Sans"/>
            </a:endParaRPr>
          </a:p>
        </p:txBody>
      </p:sp>
      <p:sp>
        <p:nvSpPr>
          <p:cNvPr id="287" name="Google Shape;287;p6"/>
          <p:cNvSpPr/>
          <p:nvPr/>
        </p:nvSpPr>
        <p:spPr>
          <a:xfrm>
            <a:off x="690880" y="2650528"/>
            <a:ext cx="2880360" cy="984766"/>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After world war II</a:t>
            </a:r>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Traditional planning</a:t>
            </a:r>
            <a:endParaRPr sz="2000">
              <a:solidFill>
                <a:schemeClr val="dk1"/>
              </a:solidFill>
              <a:latin typeface="Open Sans"/>
              <a:ea typeface="Open Sans"/>
              <a:cs typeface="Open Sans"/>
              <a:sym typeface="Open Sans"/>
            </a:endParaRPr>
          </a:p>
        </p:txBody>
      </p:sp>
      <p:sp>
        <p:nvSpPr>
          <p:cNvPr id="288" name="Google Shape;288;p6"/>
          <p:cNvSpPr/>
          <p:nvPr/>
        </p:nvSpPr>
        <p:spPr>
          <a:xfrm>
            <a:off x="4309052" y="5294281"/>
            <a:ext cx="2880360" cy="981519"/>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1960s–present</a:t>
            </a:r>
            <a:endParaRPr b="1" sz="2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Environmental planning</a:t>
            </a:r>
            <a:endParaRPr sz="2000">
              <a:solidFill>
                <a:schemeClr val="dk1"/>
              </a:solidFill>
              <a:latin typeface="Open Sans"/>
              <a:ea typeface="Open Sans"/>
              <a:cs typeface="Open Sans"/>
              <a:sym typeface="Open Sans"/>
            </a:endParaRPr>
          </a:p>
        </p:txBody>
      </p:sp>
      <p:sp>
        <p:nvSpPr>
          <p:cNvPr id="289" name="Google Shape;289;p6"/>
          <p:cNvSpPr/>
          <p:nvPr/>
        </p:nvSpPr>
        <p:spPr>
          <a:xfrm>
            <a:off x="4309052" y="3974940"/>
            <a:ext cx="2880360" cy="981519"/>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1960s–present</a:t>
            </a:r>
            <a:endParaRPr b="1" sz="2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Strategic planning</a:t>
            </a:r>
            <a:endParaRPr sz="2000">
              <a:solidFill>
                <a:schemeClr val="dk1"/>
              </a:solidFill>
              <a:latin typeface="Open Sans"/>
              <a:ea typeface="Open Sans"/>
              <a:cs typeface="Open Sans"/>
              <a:sym typeface="Open Sans"/>
            </a:endParaRPr>
          </a:p>
        </p:txBody>
      </p:sp>
      <p:sp>
        <p:nvSpPr>
          <p:cNvPr id="290" name="Google Shape;290;p6"/>
          <p:cNvSpPr/>
          <p:nvPr/>
        </p:nvSpPr>
        <p:spPr>
          <a:xfrm>
            <a:off x="690880" y="5294281"/>
            <a:ext cx="2880360" cy="982412"/>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1960s</a:t>
            </a:r>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Democratic planning</a:t>
            </a:r>
            <a:endParaRPr sz="2000">
              <a:solidFill>
                <a:schemeClr val="dk1"/>
              </a:solidFill>
              <a:latin typeface="Open Sans"/>
              <a:ea typeface="Open Sans"/>
              <a:cs typeface="Open Sans"/>
              <a:sym typeface="Open Sans"/>
            </a:endParaRPr>
          </a:p>
        </p:txBody>
      </p:sp>
      <p:sp>
        <p:nvSpPr>
          <p:cNvPr id="291" name="Google Shape;291;p6"/>
          <p:cNvSpPr/>
          <p:nvPr/>
        </p:nvSpPr>
        <p:spPr>
          <a:xfrm>
            <a:off x="663575" y="3974046"/>
            <a:ext cx="2880360" cy="982413"/>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1950s–70s</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Systems planning</a:t>
            </a:r>
            <a:endParaRPr sz="2000">
              <a:solidFill>
                <a:schemeClr val="dk1"/>
              </a:solidFill>
              <a:latin typeface="Open Sans"/>
              <a:ea typeface="Open Sans"/>
              <a:cs typeface="Open Sans"/>
              <a:sym typeface="Open Sans"/>
            </a:endParaRPr>
          </a:p>
        </p:txBody>
      </p:sp>
      <p:sp>
        <p:nvSpPr>
          <p:cNvPr id="292" name="Google Shape;292;p6"/>
          <p:cNvSpPr/>
          <p:nvPr/>
        </p:nvSpPr>
        <p:spPr>
          <a:xfrm>
            <a:off x="4309052" y="2650528"/>
            <a:ext cx="2880360" cy="981518"/>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1960s–70s</a:t>
            </a:r>
            <a:endParaRPr b="1" sz="2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Advocacy and equity planning</a:t>
            </a:r>
            <a:endParaRPr sz="2000">
              <a:solidFill>
                <a:schemeClr val="dk1"/>
              </a:solidFill>
              <a:latin typeface="Open Sans"/>
              <a:ea typeface="Open Sans"/>
              <a:cs typeface="Open Sans"/>
              <a:sym typeface="Open Sans"/>
            </a:endParaRPr>
          </a:p>
        </p:txBody>
      </p:sp>
      <p:sp>
        <p:nvSpPr>
          <p:cNvPr id="293" name="Google Shape;293;p6"/>
          <p:cNvSpPr/>
          <p:nvPr/>
        </p:nvSpPr>
        <p:spPr>
          <a:xfrm>
            <a:off x="8648065" y="2955106"/>
            <a:ext cx="2880360" cy="3020291"/>
          </a:xfrm>
          <a:prstGeom prst="roundRect">
            <a:avLst>
              <a:gd fmla="val 16667" name="adj"/>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Open Sans"/>
                <a:ea typeface="Open Sans"/>
                <a:cs typeface="Open Sans"/>
                <a:sym typeface="Open Sans"/>
              </a:rPr>
              <a:t>Future</a:t>
            </a:r>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Integrated resource systems planning with community participation?</a:t>
            </a:r>
            <a:endParaRPr sz="2000">
              <a:solidFill>
                <a:schemeClr val="dk1"/>
              </a:solidFill>
              <a:latin typeface="Open Sans"/>
              <a:ea typeface="Open Sans"/>
              <a:cs typeface="Open Sans"/>
              <a:sym typeface="Open Sans"/>
            </a:endParaRPr>
          </a:p>
        </p:txBody>
      </p:sp>
      <p:cxnSp>
        <p:nvCxnSpPr>
          <p:cNvPr id="294" name="Google Shape;294;p6"/>
          <p:cNvCxnSpPr/>
          <p:nvPr/>
        </p:nvCxnSpPr>
        <p:spPr>
          <a:xfrm>
            <a:off x="7883237" y="2650528"/>
            <a:ext cx="0" cy="3626165"/>
          </a:xfrm>
          <a:prstGeom prst="straightConnector1">
            <a:avLst/>
          </a:prstGeom>
          <a:noFill/>
          <a:ln cap="flat" cmpd="sng" w="57150">
            <a:solidFill>
              <a:srgbClr val="00B050"/>
            </a:solidFill>
            <a:prstDash val="dash"/>
            <a:miter lim="800000"/>
            <a:headEnd len="sm" w="sm" type="none"/>
            <a:tailEnd len="sm" w="sm" type="none"/>
          </a:ln>
        </p:spPr>
      </p:cxnSp>
      <p:sp>
        <p:nvSpPr>
          <p:cNvPr id="295" name="Google Shape;295;p6"/>
          <p:cNvSpPr txBox="1"/>
          <p:nvPr/>
        </p:nvSpPr>
        <p:spPr>
          <a:xfrm>
            <a:off x="663575" y="716881"/>
            <a:ext cx="6125103"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6.1. Why is modelling land use important?</a:t>
            </a:r>
            <a:endParaRPr/>
          </a:p>
        </p:txBody>
      </p:sp>
      <p:sp>
        <p:nvSpPr>
          <p:cNvPr id="296" name="Google Shape;296;p6"/>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297" name="Google Shape;297;p6"/>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6.mp3" id="298" name="Google Shape;298;p6"/>
          <p:cNvPicPr preferRelativeResize="0"/>
          <p:nvPr/>
        </p:nvPicPr>
        <p:blipFill rotWithShape="1">
          <a:blip r:embed="rId3">
            <a:alphaModFix/>
          </a:blip>
          <a:srcRect b="0" l="0" r="0" t="0"/>
          <a:stretch/>
        </p:blipFill>
        <p:spPr>
          <a:xfrm>
            <a:off x="6609885" y="97326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
          <p:cNvSpPr txBox="1"/>
          <p:nvPr/>
        </p:nvSpPr>
        <p:spPr>
          <a:xfrm>
            <a:off x="663575" y="723466"/>
            <a:ext cx="1070725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Lecture 6.1. References</a:t>
            </a:r>
            <a:endParaRPr/>
          </a:p>
        </p:txBody>
      </p:sp>
      <p:sp>
        <p:nvSpPr>
          <p:cNvPr id="305" name="Google Shape;305;p7"/>
          <p:cNvSpPr txBox="1"/>
          <p:nvPr>
            <p:ph idx="1" type="body"/>
          </p:nvPr>
        </p:nvSpPr>
        <p:spPr>
          <a:xfrm>
            <a:off x="663879" y="2115680"/>
            <a:ext cx="10706953" cy="4752764"/>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000"/>
              <a:buAutoNum type="arabicPeriod"/>
            </a:pPr>
            <a:r>
              <a:rPr b="0" lang="en-US">
                <a:latin typeface="Open Sans"/>
                <a:ea typeface="Open Sans"/>
                <a:cs typeface="Open Sans"/>
                <a:sym typeface="Open Sans"/>
              </a:rPr>
              <a:t>Ryan Coffey, The difference between “land use” and “land cover”, 2013, Michigan State University Extension</a:t>
            </a:r>
            <a:endParaRPr/>
          </a:p>
          <a:p>
            <a:pPr indent="-457200" lvl="0" marL="457200" rtl="0" algn="l">
              <a:lnSpc>
                <a:spcPct val="90000"/>
              </a:lnSpc>
              <a:spcBef>
                <a:spcPts val="1200"/>
              </a:spcBef>
              <a:spcAft>
                <a:spcPts val="0"/>
              </a:spcAft>
              <a:buClr>
                <a:schemeClr val="dk1"/>
              </a:buClr>
              <a:buSzPts val="2000"/>
              <a:buAutoNum type="arabicPeriod"/>
            </a:pPr>
            <a:r>
              <a:rPr b="0" lang="en-US">
                <a:latin typeface="Open Sans"/>
                <a:ea typeface="Open Sans"/>
                <a:cs typeface="Open Sans"/>
                <a:sym typeface="Open Sans"/>
              </a:rPr>
              <a:t>Southwestern NC Planning and Economic Development Commission, 2009, Community Foundation of WNC, &amp; the Lawrence Group Architects of NC, Inc</a:t>
            </a:r>
            <a:endParaRPr/>
          </a:p>
          <a:p>
            <a:pPr indent="-457200" lvl="0" marL="457200" rtl="0" algn="l">
              <a:lnSpc>
                <a:spcPct val="90000"/>
              </a:lnSpc>
              <a:spcBef>
                <a:spcPts val="1200"/>
              </a:spcBef>
              <a:spcAft>
                <a:spcPts val="0"/>
              </a:spcAft>
              <a:buClr>
                <a:schemeClr val="dk1"/>
              </a:buClr>
              <a:buSzPts val="2000"/>
              <a:buAutoNum type="arabicPeriod"/>
            </a:pPr>
            <a:r>
              <a:rPr b="0" lang="en-US">
                <a:latin typeface="Open Sans"/>
                <a:ea typeface="Open Sans"/>
                <a:cs typeface="Open Sans"/>
                <a:sym typeface="Open Sans"/>
              </a:rPr>
              <a:t>GIZ, Land Use Planning: Concept, Tools and Applications, 2011, GIZ</a:t>
            </a:r>
            <a:endParaRPr/>
          </a:p>
          <a:p>
            <a:pPr indent="-457200" lvl="0" marL="457200" rtl="0" algn="l">
              <a:lnSpc>
                <a:spcPct val="90000"/>
              </a:lnSpc>
              <a:spcBef>
                <a:spcPts val="1200"/>
              </a:spcBef>
              <a:spcAft>
                <a:spcPts val="0"/>
              </a:spcAft>
              <a:buClr>
                <a:schemeClr val="dk1"/>
              </a:buClr>
              <a:buSzPts val="2000"/>
              <a:buAutoNum type="arabicPeriod"/>
            </a:pPr>
            <a:r>
              <a:rPr b="0" lang="en-US">
                <a:latin typeface="Open Sans"/>
                <a:ea typeface="Open Sans"/>
                <a:cs typeface="Open Sans"/>
                <a:sym typeface="Open Sans"/>
              </a:rPr>
              <a:t>David Walters, Designing Community, 2007, </a:t>
            </a:r>
            <a:r>
              <a:rPr b="0" i="0" lang="en-US">
                <a:solidFill>
                  <a:srgbClr val="212529"/>
                </a:solidFill>
                <a:latin typeface="Open Sans"/>
                <a:ea typeface="Open Sans"/>
                <a:cs typeface="Open Sans"/>
                <a:sym typeface="Open Sans"/>
              </a:rPr>
              <a:t>ISBN 9780750669252</a:t>
            </a:r>
            <a:endParaRPr b="0">
              <a:latin typeface="Open Sans"/>
              <a:ea typeface="Open Sans"/>
              <a:cs typeface="Open Sans"/>
              <a:sym typeface="Open Sans"/>
            </a:endParaRPr>
          </a:p>
        </p:txBody>
      </p:sp>
      <p:sp>
        <p:nvSpPr>
          <p:cNvPr id="306" name="Google Shape;306;p7"/>
          <p:cNvSpPr txBox="1"/>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a:solidFill>
                  <a:schemeClr val="lt1"/>
                </a:solidFill>
                <a:latin typeface="Open Sans"/>
                <a:ea typeface="Open Sans"/>
                <a:cs typeface="Open Sans"/>
                <a:sym typeface="Open Sans"/>
              </a:rPr>
              <a:t>‹#›</a:t>
            </a:fld>
            <a:endParaRPr b="1" i="0" sz="14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8"/>
          <p:cNvSpPr txBox="1"/>
          <p:nvPr/>
        </p:nvSpPr>
        <p:spPr>
          <a:xfrm>
            <a:off x="5940136" y="5530747"/>
            <a:ext cx="2663535" cy="707886"/>
          </a:xfrm>
          <a:prstGeom prst="rect">
            <a:avLst/>
          </a:prstGeom>
          <a:solidFill>
            <a:srgbClr val="FBE4D4"/>
          </a:solidFill>
          <a:ln cap="flat" cmpd="sng" w="28575">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Agriculture Modernization</a:t>
            </a:r>
            <a:endParaRPr/>
          </a:p>
        </p:txBody>
      </p:sp>
      <p:sp>
        <p:nvSpPr>
          <p:cNvPr id="313" name="Google Shape;313;p8"/>
          <p:cNvSpPr txBox="1"/>
          <p:nvPr/>
        </p:nvSpPr>
        <p:spPr>
          <a:xfrm>
            <a:off x="2557003" y="5530745"/>
            <a:ext cx="2663535" cy="707886"/>
          </a:xfrm>
          <a:prstGeom prst="rect">
            <a:avLst/>
          </a:prstGeom>
          <a:solidFill>
            <a:srgbClr val="00B050">
              <a:alpha val="34901"/>
            </a:srgbClr>
          </a:solidFill>
          <a:ln cap="flat" cmpd="sng" w="2857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Climate Resilient Green Economy</a:t>
            </a:r>
            <a:endParaRPr/>
          </a:p>
        </p:txBody>
      </p:sp>
      <p:sp>
        <p:nvSpPr>
          <p:cNvPr id="314" name="Google Shape;314;p8"/>
          <p:cNvSpPr txBox="1"/>
          <p:nvPr>
            <p:ph type="title"/>
          </p:nvPr>
        </p:nvSpPr>
        <p:spPr>
          <a:xfrm>
            <a:off x="663575" y="720887"/>
            <a:ext cx="558248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6.2. CLEWs-Ethiopia example – part I</a:t>
            </a:r>
            <a:endParaRPr/>
          </a:p>
        </p:txBody>
      </p:sp>
      <p:sp>
        <p:nvSpPr>
          <p:cNvPr id="315" name="Google Shape;315;p8"/>
          <p:cNvSpPr txBox="1"/>
          <p:nvPr>
            <p:ph idx="2" type="body"/>
          </p:nvPr>
        </p:nvSpPr>
        <p:spPr>
          <a:xfrm>
            <a:off x="663574" y="1962155"/>
            <a:ext cx="4480855" cy="668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Model scope and thematic focus</a:t>
            </a:r>
            <a:endParaRPr>
              <a:latin typeface="Open Sans"/>
              <a:ea typeface="Open Sans"/>
              <a:cs typeface="Open Sans"/>
              <a:sym typeface="Open Sans"/>
            </a:endParaRPr>
          </a:p>
        </p:txBody>
      </p:sp>
      <p:sp>
        <p:nvSpPr>
          <p:cNvPr id="316" name="Google Shape;316;p8"/>
          <p:cNvSpPr txBox="1"/>
          <p:nvPr>
            <p:ph idx="1" type="body"/>
          </p:nvPr>
        </p:nvSpPr>
        <p:spPr>
          <a:xfrm>
            <a:off x="838200" y="2546355"/>
            <a:ext cx="4749800" cy="37652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b="0" lang="en-US" sz="1800">
                <a:latin typeface="Open Sans"/>
                <a:ea typeface="Open Sans"/>
                <a:cs typeface="Open Sans"/>
                <a:sym typeface="Open Sans"/>
              </a:rPr>
              <a:t>Ethiopia’s 10-year development plan (2020–2030)</a:t>
            </a:r>
            <a:endParaRPr/>
          </a:p>
          <a:p>
            <a:pPr indent="-228600" lvl="0" marL="228600" rtl="0" algn="l">
              <a:lnSpc>
                <a:spcPct val="90000"/>
              </a:lnSpc>
              <a:spcBef>
                <a:spcPts val="1200"/>
              </a:spcBef>
              <a:spcAft>
                <a:spcPts val="0"/>
              </a:spcAft>
              <a:buClr>
                <a:schemeClr val="dk1"/>
              </a:buClr>
              <a:buSzPts val="1800"/>
              <a:buChar char="•"/>
            </a:pPr>
            <a:r>
              <a:rPr b="0" lang="en-US" sz="1800">
                <a:latin typeface="Open Sans"/>
                <a:ea typeface="Open Sans"/>
                <a:cs typeface="Open Sans"/>
                <a:sym typeface="Open Sans"/>
              </a:rPr>
              <a:t>Rapid population growth, economic growth, and urbanization </a:t>
            </a:r>
            <a:endParaRPr/>
          </a:p>
          <a:p>
            <a:pPr indent="-228600" lvl="0" marL="228600" rtl="0" algn="l">
              <a:lnSpc>
                <a:spcPct val="90000"/>
              </a:lnSpc>
              <a:spcBef>
                <a:spcPts val="1200"/>
              </a:spcBef>
              <a:spcAft>
                <a:spcPts val="0"/>
              </a:spcAft>
              <a:buClr>
                <a:schemeClr val="dk1"/>
              </a:buClr>
              <a:buSzPts val="1800"/>
              <a:buChar char="•"/>
            </a:pPr>
            <a:r>
              <a:rPr b="0" lang="en-US" sz="1800">
                <a:latin typeface="Open Sans"/>
                <a:ea typeface="Open Sans"/>
                <a:cs typeface="Open Sans"/>
                <a:sym typeface="Open Sans"/>
              </a:rPr>
              <a:t>Growing and competing demands for resources (energy, water, and land)</a:t>
            </a:r>
            <a:endParaRPr/>
          </a:p>
          <a:p>
            <a:pPr indent="-228600" lvl="0" marL="228600" rtl="0" algn="l">
              <a:lnSpc>
                <a:spcPct val="90000"/>
              </a:lnSpc>
              <a:spcBef>
                <a:spcPts val="1200"/>
              </a:spcBef>
              <a:spcAft>
                <a:spcPts val="0"/>
              </a:spcAft>
              <a:buClr>
                <a:schemeClr val="dk1"/>
              </a:buClr>
              <a:buSzPts val="1800"/>
              <a:buChar char="•"/>
            </a:pPr>
            <a:r>
              <a:rPr b="0" lang="en-US" sz="1800">
                <a:latin typeface="Open Sans"/>
                <a:ea typeface="Open Sans"/>
                <a:cs typeface="Open Sans"/>
                <a:sym typeface="Open Sans"/>
              </a:rPr>
              <a:t>Vulnerable to climate change impacts</a:t>
            </a:r>
            <a:endParaRPr sz="1800">
              <a:latin typeface="Open Sans"/>
              <a:ea typeface="Open Sans"/>
              <a:cs typeface="Open Sans"/>
              <a:sym typeface="Open Sans"/>
            </a:endParaRPr>
          </a:p>
        </p:txBody>
      </p:sp>
      <p:sp>
        <p:nvSpPr>
          <p:cNvPr id="317" name="Google Shape;317;p8"/>
          <p:cNvSpPr txBox="1"/>
          <p:nvPr/>
        </p:nvSpPr>
        <p:spPr>
          <a:xfrm>
            <a:off x="5587999" y="2546354"/>
            <a:ext cx="6031345" cy="258532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Model horizon: </a:t>
            </a:r>
            <a:r>
              <a:rPr b="1" lang="en-US" sz="1800">
                <a:solidFill>
                  <a:srgbClr val="000000"/>
                </a:solidFill>
                <a:latin typeface="Open Sans"/>
                <a:ea typeface="Open Sans"/>
                <a:cs typeface="Open Sans"/>
                <a:sym typeface="Open Sans"/>
              </a:rPr>
              <a:t>2030</a:t>
            </a:r>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Integrated representation of </a:t>
            </a:r>
            <a:r>
              <a:rPr b="1" lang="en-US" sz="1800">
                <a:solidFill>
                  <a:srgbClr val="000000"/>
                </a:solidFill>
                <a:latin typeface="Open Sans"/>
                <a:ea typeface="Open Sans"/>
                <a:cs typeface="Open Sans"/>
                <a:sym typeface="Open Sans"/>
              </a:rPr>
              <a:t>energy</a:t>
            </a:r>
            <a:r>
              <a:rPr lang="en-US" sz="1800">
                <a:solidFill>
                  <a:srgbClr val="000000"/>
                </a:solidFill>
                <a:latin typeface="Open Sans"/>
                <a:ea typeface="Open Sans"/>
                <a:cs typeface="Open Sans"/>
                <a:sym typeface="Open Sans"/>
              </a:rPr>
              <a:t>,</a:t>
            </a:r>
            <a:r>
              <a:rPr b="1" lang="en-US" sz="1800">
                <a:solidFill>
                  <a:srgbClr val="000000"/>
                </a:solidFill>
                <a:latin typeface="Open Sans"/>
                <a:ea typeface="Open Sans"/>
                <a:cs typeface="Open Sans"/>
                <a:sym typeface="Open Sans"/>
              </a:rPr>
              <a:t> land-use</a:t>
            </a:r>
            <a:r>
              <a:rPr lang="en-US" sz="1800">
                <a:solidFill>
                  <a:srgbClr val="000000"/>
                </a:solidFill>
                <a:latin typeface="Open Sans"/>
                <a:ea typeface="Open Sans"/>
                <a:cs typeface="Open Sans"/>
                <a:sym typeface="Open Sans"/>
              </a:rPr>
              <a:t>,</a:t>
            </a:r>
            <a:r>
              <a:rPr b="1" lang="en-US" sz="1800">
                <a:solidFill>
                  <a:srgbClr val="000000"/>
                </a:solidFill>
                <a:latin typeface="Open Sans"/>
                <a:ea typeface="Open Sans"/>
                <a:cs typeface="Open Sans"/>
                <a:sym typeface="Open Sans"/>
              </a:rPr>
              <a:t> water</a:t>
            </a:r>
            <a:r>
              <a:rPr lang="en-US" sz="1800">
                <a:solidFill>
                  <a:srgbClr val="000000"/>
                </a:solidFill>
                <a:latin typeface="Open Sans"/>
                <a:ea typeface="Open Sans"/>
                <a:cs typeface="Open Sans"/>
                <a:sym typeface="Open Sans"/>
              </a:rPr>
              <a:t>,</a:t>
            </a:r>
            <a:r>
              <a:rPr b="1" lang="en-US" sz="1800">
                <a:solidFill>
                  <a:srgbClr val="000000"/>
                </a:solidFill>
                <a:latin typeface="Open Sans"/>
                <a:ea typeface="Open Sans"/>
                <a:cs typeface="Open Sans"/>
                <a:sym typeface="Open Sans"/>
              </a:rPr>
              <a:t> </a:t>
            </a:r>
            <a:r>
              <a:rPr lang="en-US" sz="1800">
                <a:solidFill>
                  <a:srgbClr val="000000"/>
                </a:solidFill>
                <a:latin typeface="Open Sans"/>
                <a:ea typeface="Open Sans"/>
                <a:cs typeface="Open Sans"/>
                <a:sym typeface="Open Sans"/>
              </a:rPr>
              <a:t>and </a:t>
            </a:r>
            <a:r>
              <a:rPr b="1" lang="en-US" sz="1800">
                <a:solidFill>
                  <a:srgbClr val="000000"/>
                </a:solidFill>
                <a:latin typeface="Open Sans"/>
                <a:ea typeface="Open Sans"/>
                <a:cs typeface="Open Sans"/>
                <a:sym typeface="Open Sans"/>
              </a:rPr>
              <a:t>climate</a:t>
            </a:r>
            <a:endParaRPr/>
          </a:p>
          <a:p>
            <a:pPr indent="-342900" lvl="0" marL="342900" marR="0" rtl="0" algn="l">
              <a:spcBef>
                <a:spcPts val="0"/>
              </a:spcBef>
              <a:spcAft>
                <a:spcPts val="0"/>
              </a:spcAft>
              <a:buClr>
                <a:srgbClr val="000000"/>
              </a:buClr>
              <a:buSzPts val="1800"/>
              <a:buFont typeface="Arial"/>
              <a:buChar char="•"/>
            </a:pPr>
            <a:r>
              <a:rPr b="1" lang="en-US" sz="1800">
                <a:solidFill>
                  <a:srgbClr val="000000"/>
                </a:solidFill>
                <a:latin typeface="Open Sans"/>
                <a:ea typeface="Open Sans"/>
                <a:cs typeface="Open Sans"/>
                <a:sym typeface="Open Sans"/>
              </a:rPr>
              <a:t>9 regions </a:t>
            </a:r>
            <a:r>
              <a:rPr lang="en-US" sz="1800">
                <a:solidFill>
                  <a:srgbClr val="000000"/>
                </a:solidFill>
                <a:latin typeface="Open Sans"/>
                <a:ea typeface="Open Sans"/>
                <a:cs typeface="Open Sans"/>
                <a:sym typeface="Open Sans"/>
              </a:rPr>
              <a:t>(sub-divided into </a:t>
            </a:r>
            <a:r>
              <a:rPr b="1" lang="en-US" sz="1800">
                <a:solidFill>
                  <a:srgbClr val="000000"/>
                </a:solidFill>
                <a:latin typeface="Open Sans"/>
                <a:ea typeface="Open Sans"/>
                <a:cs typeface="Open Sans"/>
                <a:sym typeface="Open Sans"/>
              </a:rPr>
              <a:t>21 agro-climatic ‘clusters'</a:t>
            </a:r>
            <a:endParaRPr b="1" sz="1800">
              <a:solidFill>
                <a:srgbClr val="000000"/>
              </a:solidFill>
              <a:latin typeface="Open Sans"/>
              <a:ea typeface="Open Sans"/>
              <a:cs typeface="Open Sans"/>
              <a:sym typeface="Open Sans"/>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Built in OSeMOSYS: an open-source linear optimization tool</a:t>
            </a:r>
            <a:endParaRPr/>
          </a:p>
          <a:p>
            <a:pPr indent="-342900" lvl="0" marL="342900" marR="0" rtl="0" algn="l">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Model data from government sources supplemented with international datasets</a:t>
            </a:r>
            <a:endParaRPr/>
          </a:p>
        </p:txBody>
      </p:sp>
      <p:sp>
        <p:nvSpPr>
          <p:cNvPr id="318" name="Google Shape;318;p8"/>
          <p:cNvSpPr txBox="1"/>
          <p:nvPr/>
        </p:nvSpPr>
        <p:spPr>
          <a:xfrm>
            <a:off x="2215259" y="5161413"/>
            <a:ext cx="685799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C00000"/>
                </a:solidFill>
                <a:latin typeface="Open Sans"/>
                <a:ea typeface="Open Sans"/>
                <a:cs typeface="Open Sans"/>
                <a:sym typeface="Open Sans"/>
              </a:rPr>
              <a:t>Focus on policy priorities across 2 thematic areas: </a:t>
            </a:r>
            <a:endParaRPr/>
          </a:p>
        </p:txBody>
      </p:sp>
      <p:cxnSp>
        <p:nvCxnSpPr>
          <p:cNvPr id="319" name="Google Shape;319;p8"/>
          <p:cNvCxnSpPr/>
          <p:nvPr/>
        </p:nvCxnSpPr>
        <p:spPr>
          <a:xfrm>
            <a:off x="5553782" y="2608441"/>
            <a:ext cx="0" cy="2393795"/>
          </a:xfrm>
          <a:prstGeom prst="straightConnector1">
            <a:avLst/>
          </a:prstGeom>
          <a:noFill/>
          <a:ln cap="flat" cmpd="sng" w="9525">
            <a:solidFill>
              <a:schemeClr val="dk1"/>
            </a:solidFill>
            <a:prstDash val="solid"/>
            <a:miter lim="800000"/>
            <a:headEnd len="sm" w="sm" type="none"/>
            <a:tailEnd len="sm" w="sm" type="none"/>
          </a:ln>
        </p:spPr>
      </p:cxnSp>
      <p:sp>
        <p:nvSpPr>
          <p:cNvPr id="320" name="Google Shape;320;p8"/>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21" name="Google Shape;321;p8"/>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8.mp3" id="322" name="Google Shape;322;p8"/>
          <p:cNvPicPr preferRelativeResize="0"/>
          <p:nvPr/>
        </p:nvPicPr>
        <p:blipFill rotWithShape="1">
          <a:blip r:embed="rId3">
            <a:alphaModFix/>
          </a:blip>
          <a:srcRect b="0" l="0" r="0" t="0"/>
          <a:stretch/>
        </p:blipFill>
        <p:spPr>
          <a:xfrm>
            <a:off x="6609885" y="97786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9"/>
          <p:cNvSpPr txBox="1"/>
          <p:nvPr>
            <p:ph idx="2" type="body"/>
          </p:nvPr>
        </p:nvSpPr>
        <p:spPr>
          <a:xfrm>
            <a:off x="663574" y="2139820"/>
            <a:ext cx="6337589" cy="360624"/>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rgbClr val="9CC2E5"/>
              </a:buClr>
              <a:buSzPts val="2000"/>
              <a:buNone/>
            </a:pPr>
            <a:r>
              <a:rPr lang="en-US">
                <a:latin typeface="Open Sans"/>
                <a:ea typeface="Open Sans"/>
                <a:cs typeface="Open Sans"/>
                <a:sym typeface="Open Sans"/>
              </a:rPr>
              <a:t>‘Climate Resilient Green Economy’ scenarios</a:t>
            </a:r>
            <a:endParaRPr/>
          </a:p>
        </p:txBody>
      </p:sp>
      <p:sp>
        <p:nvSpPr>
          <p:cNvPr id="329" name="Google Shape;329;p9"/>
          <p:cNvSpPr txBox="1"/>
          <p:nvPr>
            <p:ph idx="1" type="body"/>
          </p:nvPr>
        </p:nvSpPr>
        <p:spPr>
          <a:xfrm>
            <a:off x="838200" y="2603910"/>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a:latin typeface="Open Sans"/>
                <a:ea typeface="Open Sans"/>
                <a:cs typeface="Open Sans"/>
                <a:sym typeface="Open Sans"/>
              </a:rPr>
              <a:t>Reforestation scenario: </a:t>
            </a:r>
            <a:endParaRPr/>
          </a:p>
          <a:p>
            <a:pPr indent="-228600" lvl="1" marL="685800" rtl="0" algn="l">
              <a:lnSpc>
                <a:spcPct val="90000"/>
              </a:lnSpc>
              <a:spcBef>
                <a:spcPts val="500"/>
              </a:spcBef>
              <a:spcAft>
                <a:spcPts val="0"/>
              </a:spcAft>
              <a:buClr>
                <a:schemeClr val="dk1"/>
              </a:buClr>
              <a:buSzPts val="2000"/>
              <a:buChar char="•"/>
            </a:pPr>
            <a:r>
              <a:rPr lang="en-US">
                <a:latin typeface="Open Sans"/>
                <a:ea typeface="Open Sans"/>
                <a:cs typeface="Open Sans"/>
                <a:sym typeface="Open Sans"/>
              </a:rPr>
              <a:t>Forest cover doubles from current area by 2030</a:t>
            </a:r>
            <a:endParaRPr/>
          </a:p>
          <a:p>
            <a:pPr indent="-228600" lvl="0" marL="228600" rtl="0" algn="l">
              <a:lnSpc>
                <a:spcPct val="90000"/>
              </a:lnSpc>
              <a:spcBef>
                <a:spcPts val="1200"/>
              </a:spcBef>
              <a:spcAft>
                <a:spcPts val="0"/>
              </a:spcAft>
              <a:buClr>
                <a:schemeClr val="dk1"/>
              </a:buClr>
              <a:buSzPts val="2000"/>
              <a:buChar char="•"/>
            </a:pPr>
            <a:r>
              <a:rPr lang="en-US">
                <a:latin typeface="Open Sans"/>
                <a:ea typeface="Open Sans"/>
                <a:cs typeface="Open Sans"/>
                <a:sym typeface="Open Sans"/>
              </a:rPr>
              <a:t>Climate change impacts:</a:t>
            </a:r>
            <a:endParaRPr/>
          </a:p>
          <a:p>
            <a:pPr indent="-228600" lvl="1" marL="685800" rtl="0" algn="l">
              <a:lnSpc>
                <a:spcPct val="90000"/>
              </a:lnSpc>
              <a:spcBef>
                <a:spcPts val="500"/>
              </a:spcBef>
              <a:spcAft>
                <a:spcPts val="0"/>
              </a:spcAft>
              <a:buClr>
                <a:schemeClr val="dk1"/>
              </a:buClr>
              <a:buSzPts val="2000"/>
              <a:buChar char="•"/>
            </a:pPr>
            <a:r>
              <a:rPr lang="en-US">
                <a:latin typeface="Open Sans"/>
                <a:ea typeface="Open Sans"/>
                <a:cs typeface="Open Sans"/>
                <a:sym typeface="Open Sans"/>
              </a:rPr>
              <a:t>Two extreme climate futures explored, </a:t>
            </a:r>
            <a:r>
              <a:rPr b="1" lang="en-US">
                <a:solidFill>
                  <a:srgbClr val="C00000"/>
                </a:solidFill>
                <a:latin typeface="Open Sans"/>
                <a:ea typeface="Open Sans"/>
                <a:cs typeface="Open Sans"/>
                <a:sym typeface="Open Sans"/>
              </a:rPr>
              <a:t>A2 (~RCP8.5)</a:t>
            </a:r>
            <a:r>
              <a:rPr lang="en-US">
                <a:solidFill>
                  <a:srgbClr val="C00000"/>
                </a:solidFill>
                <a:latin typeface="Open Sans"/>
                <a:ea typeface="Open Sans"/>
                <a:cs typeface="Open Sans"/>
                <a:sym typeface="Open Sans"/>
              </a:rPr>
              <a:t> </a:t>
            </a:r>
            <a:r>
              <a:rPr lang="en-US">
                <a:latin typeface="Open Sans"/>
                <a:ea typeface="Open Sans"/>
                <a:cs typeface="Open Sans"/>
                <a:sym typeface="Open Sans"/>
              </a:rPr>
              <a:t>and </a:t>
            </a:r>
            <a:r>
              <a:rPr b="1" lang="en-US">
                <a:solidFill>
                  <a:srgbClr val="0070C0"/>
                </a:solidFill>
                <a:latin typeface="Open Sans"/>
                <a:ea typeface="Open Sans"/>
                <a:cs typeface="Open Sans"/>
                <a:sym typeface="Open Sans"/>
              </a:rPr>
              <a:t>B1 (~RCP4.5)</a:t>
            </a:r>
            <a:endParaRPr>
              <a:latin typeface="Open Sans"/>
              <a:ea typeface="Open Sans"/>
              <a:cs typeface="Open Sans"/>
              <a:sym typeface="Open Sans"/>
            </a:endParaRPr>
          </a:p>
          <a:p>
            <a:pPr indent="-101600" lvl="0" marL="228600" rtl="0" algn="l">
              <a:lnSpc>
                <a:spcPct val="90000"/>
              </a:lnSpc>
              <a:spcBef>
                <a:spcPts val="1200"/>
              </a:spcBef>
              <a:spcAft>
                <a:spcPts val="0"/>
              </a:spcAft>
              <a:buClr>
                <a:schemeClr val="dk1"/>
              </a:buClr>
              <a:buSzPts val="2000"/>
              <a:buNone/>
            </a:pPr>
            <a:r>
              <a:t/>
            </a:r>
            <a:endParaRPr>
              <a:latin typeface="Open Sans"/>
              <a:ea typeface="Open Sans"/>
              <a:cs typeface="Open Sans"/>
              <a:sym typeface="Open Sans"/>
            </a:endParaRPr>
          </a:p>
          <a:p>
            <a:pPr indent="-101600" lvl="0" marL="228600" rtl="0" algn="l">
              <a:lnSpc>
                <a:spcPct val="90000"/>
              </a:lnSpc>
              <a:spcBef>
                <a:spcPts val="1200"/>
              </a:spcBef>
              <a:spcAft>
                <a:spcPts val="0"/>
              </a:spcAft>
              <a:buClr>
                <a:schemeClr val="dk1"/>
              </a:buClr>
              <a:buSzPts val="2000"/>
              <a:buNone/>
            </a:pPr>
            <a:r>
              <a:t/>
            </a:r>
            <a:endParaRPr>
              <a:latin typeface="Open Sans"/>
              <a:ea typeface="Open Sans"/>
              <a:cs typeface="Open Sans"/>
              <a:sym typeface="Open Sans"/>
            </a:endParaRPr>
          </a:p>
          <a:p>
            <a:pPr indent="-101600" lvl="0" marL="228600" rtl="0" algn="l">
              <a:lnSpc>
                <a:spcPct val="90000"/>
              </a:lnSpc>
              <a:spcBef>
                <a:spcPts val="1200"/>
              </a:spcBef>
              <a:spcAft>
                <a:spcPts val="0"/>
              </a:spcAft>
              <a:buClr>
                <a:schemeClr val="dk1"/>
              </a:buClr>
              <a:buSzPts val="2000"/>
              <a:buNone/>
            </a:pPr>
            <a:r>
              <a:t/>
            </a:r>
            <a:endParaRPr>
              <a:latin typeface="Open Sans"/>
              <a:ea typeface="Open Sans"/>
              <a:cs typeface="Open Sans"/>
              <a:sym typeface="Open Sans"/>
            </a:endParaRPr>
          </a:p>
          <a:p>
            <a:pPr indent="0" lvl="0" marL="0" rtl="0" algn="l">
              <a:lnSpc>
                <a:spcPct val="90000"/>
              </a:lnSpc>
              <a:spcBef>
                <a:spcPts val="1200"/>
              </a:spcBef>
              <a:spcAft>
                <a:spcPts val="0"/>
              </a:spcAft>
              <a:buClr>
                <a:schemeClr val="dk1"/>
              </a:buClr>
              <a:buSzPts val="2400"/>
              <a:buNone/>
            </a:pPr>
            <a:r>
              <a:t/>
            </a:r>
            <a:endParaRPr sz="2400">
              <a:latin typeface="Open Sans"/>
              <a:ea typeface="Open Sans"/>
              <a:cs typeface="Open Sans"/>
              <a:sym typeface="Open Sans"/>
            </a:endParaRPr>
          </a:p>
        </p:txBody>
      </p:sp>
      <p:sp>
        <p:nvSpPr>
          <p:cNvPr id="330" name="Google Shape;330;p9"/>
          <p:cNvSpPr txBox="1"/>
          <p:nvPr/>
        </p:nvSpPr>
        <p:spPr>
          <a:xfrm>
            <a:off x="663575" y="720887"/>
            <a:ext cx="5624683"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a:solidFill>
                  <a:schemeClr val="dk1"/>
                </a:solidFill>
                <a:latin typeface="Open Sans"/>
                <a:ea typeface="Open Sans"/>
                <a:cs typeface="Open Sans"/>
                <a:sym typeface="Open Sans"/>
              </a:rPr>
              <a:t>6.2. CLEWs-Ethiopia example – part I</a:t>
            </a:r>
            <a:endParaRPr/>
          </a:p>
        </p:txBody>
      </p:sp>
      <p:sp>
        <p:nvSpPr>
          <p:cNvPr id="331" name="Google Shape;331;p9"/>
          <p:cNvSpPr txBox="1"/>
          <p:nvPr>
            <p:ph idx="12" type="sldNum"/>
          </p:nvPr>
        </p:nvSpPr>
        <p:spPr>
          <a:xfrm>
            <a:off x="11751454" y="6468161"/>
            <a:ext cx="42407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latin typeface="Open Sans"/>
                <a:ea typeface="Open Sans"/>
                <a:cs typeface="Open Sans"/>
                <a:sym typeface="Open Sans"/>
              </a:rPr>
              <a:t>‹#›</a:t>
            </a:fld>
            <a:endParaRPr>
              <a:latin typeface="Open Sans"/>
              <a:ea typeface="Open Sans"/>
              <a:cs typeface="Open Sans"/>
              <a:sym typeface="Open Sans"/>
            </a:endParaRPr>
          </a:p>
        </p:txBody>
      </p:sp>
      <p:sp>
        <p:nvSpPr>
          <p:cNvPr id="332" name="Google Shape;332;p9"/>
          <p:cNvSpPr/>
          <p:nvPr/>
        </p:nvSpPr>
        <p:spPr>
          <a:xfrm>
            <a:off x="6538520" y="89224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ecture6_Slide9.mp3" id="333" name="Google Shape;333;p9"/>
          <p:cNvPicPr preferRelativeResize="0"/>
          <p:nvPr/>
        </p:nvPicPr>
        <p:blipFill rotWithShape="1">
          <a:blip r:embed="rId3">
            <a:alphaModFix/>
          </a:blip>
          <a:srcRect b="0" l="0" r="0" t="0"/>
          <a:stretch/>
        </p:blipFill>
        <p:spPr>
          <a:xfrm>
            <a:off x="6594763" y="9772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2021-04-28T16:53:04Z</dcterms:created>
  <dc:creator>Abhishek Shivakumar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