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521" r:id="rId5"/>
    <p:sldId id="522" r:id="rId6"/>
    <p:sldId id="523" r:id="rId7"/>
    <p:sldId id="524" r:id="rId8"/>
    <p:sldId id="525" r:id="rId9"/>
    <p:sldId id="526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38" r:id="rId22"/>
    <p:sldId id="539" r:id="rId23"/>
    <p:sldId id="540" r:id="rId24"/>
    <p:sldId id="541" r:id="rId25"/>
    <p:sldId id="542" r:id="rId26"/>
    <p:sldId id="543" r:id="rId27"/>
    <p:sldId id="544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EA3697-CED6-16FE-D78A-7171BE0C6273}" v="6" dt="2026-02-09T14:19:58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-54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8T15:15:50.457" v="62" actId="1076"/>
      <pc:docMkLst>
        <pc:docMk/>
      </pc:docMkLst>
      <pc:sldChg chg="addSp delSp modSp mod">
        <pc:chgData name="Alexander Deliukov" userId="d5fda0f2-1d08-4016-b7e9-bb882f168707" providerId="ADAL" clId="{FE9DFF45-01DC-45CC-A80A-B50597210401}" dt="2026-01-28T15:12:22.241" v="8" actId="20577"/>
        <pc:sldMkLst>
          <pc:docMk/>
          <pc:sldMk cId="4021606225" sldId="521"/>
        </pc:sldMkLst>
        <pc:spChg chg="mod">
          <ac:chgData name="Alexander Deliukov" userId="d5fda0f2-1d08-4016-b7e9-bb882f168707" providerId="ADAL" clId="{FE9DFF45-01DC-45CC-A80A-B50597210401}" dt="2026-01-28T15:12:22.241" v="8" actId="20577"/>
          <ac:spMkLst>
            <pc:docMk/>
            <pc:sldMk cId="4021606225" sldId="521"/>
            <ac:spMk id="2" creationId="{9F52A8FD-D115-3917-B567-996023B58008}"/>
          </ac:spMkLst>
        </pc:spChg>
      </pc:sldChg>
      <pc:sldChg chg="modSp">
        <pc:chgData name="Alexander Deliukov" userId="d5fda0f2-1d08-4016-b7e9-bb882f168707" providerId="ADAL" clId="{FE9DFF45-01DC-45CC-A80A-B50597210401}" dt="2026-01-28T15:13:40.574" v="23" actId="404"/>
        <pc:sldMkLst>
          <pc:docMk/>
          <pc:sldMk cId="1606069557" sldId="525"/>
        </pc:sldMkLst>
        <pc:spChg chg="mod">
          <ac:chgData name="Alexander Deliukov" userId="d5fda0f2-1d08-4016-b7e9-bb882f168707" providerId="ADAL" clId="{FE9DFF45-01DC-45CC-A80A-B50597210401}" dt="2026-01-28T15:13:40.574" v="23" actId="404"/>
          <ac:spMkLst>
            <pc:docMk/>
            <pc:sldMk cId="1606069557" sldId="525"/>
            <ac:spMk id="6" creationId="{BCBC3EFB-6EA2-73C5-A404-54EB71533BD8}"/>
          </ac:spMkLst>
        </pc:spChg>
      </pc:sldChg>
      <pc:sldChg chg="modSp mod">
        <pc:chgData name="Alexander Deliukov" userId="d5fda0f2-1d08-4016-b7e9-bb882f168707" providerId="ADAL" clId="{FE9DFF45-01DC-45CC-A80A-B50597210401}" dt="2026-01-28T15:13:44.084" v="24" actId="1076"/>
        <pc:sldMkLst>
          <pc:docMk/>
          <pc:sldMk cId="2006411794" sldId="526"/>
        </pc:sldMkLst>
        <pc:spChg chg="mod">
          <ac:chgData name="Alexander Deliukov" userId="d5fda0f2-1d08-4016-b7e9-bb882f168707" providerId="ADAL" clId="{FE9DFF45-01DC-45CC-A80A-B50597210401}" dt="2026-01-28T15:13:44.084" v="24" actId="1076"/>
          <ac:spMkLst>
            <pc:docMk/>
            <pc:sldMk cId="2006411794" sldId="526"/>
            <ac:spMk id="6" creationId="{0698FE26-8855-FDC1-4976-215061E57FEA}"/>
          </ac:spMkLst>
        </pc:spChg>
      </pc:sldChg>
      <pc:sldChg chg="modSp mod">
        <pc:chgData name="Alexander Deliukov" userId="d5fda0f2-1d08-4016-b7e9-bb882f168707" providerId="ADAL" clId="{FE9DFF45-01DC-45CC-A80A-B50597210401}" dt="2026-01-28T15:13:48.715" v="25" actId="948"/>
        <pc:sldMkLst>
          <pc:docMk/>
          <pc:sldMk cId="2353518375" sldId="527"/>
        </pc:sldMkLst>
        <pc:spChg chg="mod">
          <ac:chgData name="Alexander Deliukov" userId="d5fda0f2-1d08-4016-b7e9-bb882f168707" providerId="ADAL" clId="{FE9DFF45-01DC-45CC-A80A-B50597210401}" dt="2026-01-28T15:13:48.715" v="25" actId="948"/>
          <ac:spMkLst>
            <pc:docMk/>
            <pc:sldMk cId="2353518375" sldId="527"/>
            <ac:spMk id="2" creationId="{8DA81C1F-E6D4-7797-0566-5519F15B2FFB}"/>
          </ac:spMkLst>
        </pc:spChg>
      </pc:sldChg>
      <pc:sldChg chg="modSp mod">
        <pc:chgData name="Alexander Deliukov" userId="d5fda0f2-1d08-4016-b7e9-bb882f168707" providerId="ADAL" clId="{FE9DFF45-01DC-45CC-A80A-B50597210401}" dt="2026-01-28T15:13:55.654" v="27" actId="1076"/>
        <pc:sldMkLst>
          <pc:docMk/>
          <pc:sldMk cId="536010063" sldId="528"/>
        </pc:sldMkLst>
        <pc:spChg chg="mod">
          <ac:chgData name="Alexander Deliukov" userId="d5fda0f2-1d08-4016-b7e9-bb882f168707" providerId="ADAL" clId="{FE9DFF45-01DC-45CC-A80A-B50597210401}" dt="2026-01-28T15:13:55.654" v="27" actId="1076"/>
          <ac:spMkLst>
            <pc:docMk/>
            <pc:sldMk cId="536010063" sldId="528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8T15:14:02.702" v="28" actId="1076"/>
        <pc:sldMkLst>
          <pc:docMk/>
          <pc:sldMk cId="3298366752" sldId="529"/>
        </pc:sldMkLst>
        <pc:spChg chg="mod">
          <ac:chgData name="Alexander Deliukov" userId="d5fda0f2-1d08-4016-b7e9-bb882f168707" providerId="ADAL" clId="{FE9DFF45-01DC-45CC-A80A-B50597210401}" dt="2026-01-28T15:14:02.702" v="28" actId="1076"/>
          <ac:spMkLst>
            <pc:docMk/>
            <pc:sldMk cId="3298366752" sldId="529"/>
            <ac:spMk id="4" creationId="{E89D4953-F522-1DC0-5021-75B2160CEB19}"/>
          </ac:spMkLst>
        </pc:spChg>
      </pc:sldChg>
      <pc:sldChg chg="modSp mod">
        <pc:chgData name="Alexander Deliukov" userId="d5fda0f2-1d08-4016-b7e9-bb882f168707" providerId="ADAL" clId="{FE9DFF45-01DC-45CC-A80A-B50597210401}" dt="2026-01-28T15:14:08.493" v="30" actId="1076"/>
        <pc:sldMkLst>
          <pc:docMk/>
          <pc:sldMk cId="2464154826" sldId="531"/>
        </pc:sldMkLst>
        <pc:spChg chg="mod">
          <ac:chgData name="Alexander Deliukov" userId="d5fda0f2-1d08-4016-b7e9-bb882f168707" providerId="ADAL" clId="{FE9DFF45-01DC-45CC-A80A-B50597210401}" dt="2026-01-28T15:14:08.493" v="30" actId="1076"/>
          <ac:spMkLst>
            <pc:docMk/>
            <pc:sldMk cId="2464154826" sldId="531"/>
            <ac:spMk id="4" creationId="{6626F0D8-00A2-4308-1A56-AEAB5E13091A}"/>
          </ac:spMkLst>
        </pc:spChg>
      </pc:sldChg>
      <pc:sldChg chg="modSp mod">
        <pc:chgData name="Alexander Deliukov" userId="d5fda0f2-1d08-4016-b7e9-bb882f168707" providerId="ADAL" clId="{FE9DFF45-01DC-45CC-A80A-B50597210401}" dt="2026-01-28T15:14:18.315" v="33" actId="14100"/>
        <pc:sldMkLst>
          <pc:docMk/>
          <pc:sldMk cId="3343093809" sldId="533"/>
        </pc:sldMkLst>
        <pc:spChg chg="mod">
          <ac:chgData name="Alexander Deliukov" userId="d5fda0f2-1d08-4016-b7e9-bb882f168707" providerId="ADAL" clId="{FE9DFF45-01DC-45CC-A80A-B50597210401}" dt="2026-01-28T15:14:18.315" v="33" actId="14100"/>
          <ac:spMkLst>
            <pc:docMk/>
            <pc:sldMk cId="3343093809" sldId="533"/>
            <ac:spMk id="2" creationId="{9CEEBBF2-57E8-98A7-5196-A80E5E02DE3D}"/>
          </ac:spMkLst>
        </pc:spChg>
        <pc:spChg chg="mod">
          <ac:chgData name="Alexander Deliukov" userId="d5fda0f2-1d08-4016-b7e9-bb882f168707" providerId="ADAL" clId="{FE9DFF45-01DC-45CC-A80A-B50597210401}" dt="2026-01-28T15:14:12.803" v="31" actId="1076"/>
          <ac:spMkLst>
            <pc:docMk/>
            <pc:sldMk cId="3343093809" sldId="533"/>
            <ac:spMk id="4" creationId="{F3695D75-7CB2-2E3E-FC36-E6C5542486F1}"/>
          </ac:spMkLst>
        </pc:spChg>
      </pc:sldChg>
      <pc:sldChg chg="modSp mod">
        <pc:chgData name="Alexander Deliukov" userId="d5fda0f2-1d08-4016-b7e9-bb882f168707" providerId="ADAL" clId="{FE9DFF45-01DC-45CC-A80A-B50597210401}" dt="2026-01-28T15:14:24.549" v="34" actId="948"/>
        <pc:sldMkLst>
          <pc:docMk/>
          <pc:sldMk cId="2133269364" sldId="534"/>
        </pc:sldMkLst>
        <pc:spChg chg="mod">
          <ac:chgData name="Alexander Deliukov" userId="d5fda0f2-1d08-4016-b7e9-bb882f168707" providerId="ADAL" clId="{FE9DFF45-01DC-45CC-A80A-B50597210401}" dt="2026-01-28T15:14:24.549" v="34" actId="948"/>
          <ac:spMkLst>
            <pc:docMk/>
            <pc:sldMk cId="2133269364" sldId="534"/>
            <ac:spMk id="2" creationId="{14D1AA4E-9257-5B0A-B307-3A3FE61C373A}"/>
          </ac:spMkLst>
        </pc:spChg>
      </pc:sldChg>
      <pc:sldChg chg="modSp mod">
        <pc:chgData name="Alexander Deliukov" userId="d5fda0f2-1d08-4016-b7e9-bb882f168707" providerId="ADAL" clId="{FE9DFF45-01DC-45CC-A80A-B50597210401}" dt="2026-01-28T15:14:30.425" v="36" actId="404"/>
        <pc:sldMkLst>
          <pc:docMk/>
          <pc:sldMk cId="895903724" sldId="535"/>
        </pc:sldMkLst>
        <pc:spChg chg="mod">
          <ac:chgData name="Alexander Deliukov" userId="d5fda0f2-1d08-4016-b7e9-bb882f168707" providerId="ADAL" clId="{FE9DFF45-01DC-45CC-A80A-B50597210401}" dt="2026-01-28T15:14:28.915" v="35" actId="948"/>
          <ac:spMkLst>
            <pc:docMk/>
            <pc:sldMk cId="895903724" sldId="535"/>
            <ac:spMk id="3" creationId="{479F3511-8F6B-1635-927F-DA2092DC4D45}"/>
          </ac:spMkLst>
        </pc:spChg>
        <pc:spChg chg="mod">
          <ac:chgData name="Alexander Deliukov" userId="d5fda0f2-1d08-4016-b7e9-bb882f168707" providerId="ADAL" clId="{FE9DFF45-01DC-45CC-A80A-B50597210401}" dt="2026-01-28T15:14:30.425" v="36" actId="404"/>
          <ac:spMkLst>
            <pc:docMk/>
            <pc:sldMk cId="895903724" sldId="535"/>
            <ac:spMk id="4" creationId="{C7B55AD6-BE39-9CA0-D95D-AC03B2E99E8F}"/>
          </ac:spMkLst>
        </pc:spChg>
      </pc:sldChg>
      <pc:sldChg chg="modSp">
        <pc:chgData name="Alexander Deliukov" userId="d5fda0f2-1d08-4016-b7e9-bb882f168707" providerId="ADAL" clId="{FE9DFF45-01DC-45CC-A80A-B50597210401}" dt="2026-01-28T15:14:34.381" v="37" actId="404"/>
        <pc:sldMkLst>
          <pc:docMk/>
          <pc:sldMk cId="2949091759" sldId="536"/>
        </pc:sldMkLst>
        <pc:spChg chg="mod">
          <ac:chgData name="Alexander Deliukov" userId="d5fda0f2-1d08-4016-b7e9-bb882f168707" providerId="ADAL" clId="{FE9DFF45-01DC-45CC-A80A-B50597210401}" dt="2026-01-28T15:14:34.381" v="37" actId="404"/>
          <ac:spMkLst>
            <pc:docMk/>
            <pc:sldMk cId="2949091759" sldId="536"/>
            <ac:spMk id="4" creationId="{155DF4ED-FF8C-0564-EF5D-DA6654E5F96E}"/>
          </ac:spMkLst>
        </pc:spChg>
      </pc:sldChg>
      <pc:sldChg chg="modSp mod">
        <pc:chgData name="Alexander Deliukov" userId="d5fda0f2-1d08-4016-b7e9-bb882f168707" providerId="ADAL" clId="{FE9DFF45-01DC-45CC-A80A-B50597210401}" dt="2026-01-28T15:14:41.367" v="38" actId="948"/>
        <pc:sldMkLst>
          <pc:docMk/>
          <pc:sldMk cId="328156667" sldId="537"/>
        </pc:sldMkLst>
        <pc:spChg chg="mod">
          <ac:chgData name="Alexander Deliukov" userId="d5fda0f2-1d08-4016-b7e9-bb882f168707" providerId="ADAL" clId="{FE9DFF45-01DC-45CC-A80A-B50597210401}" dt="2026-01-28T15:14:41.367" v="38" actId="948"/>
          <ac:spMkLst>
            <pc:docMk/>
            <pc:sldMk cId="328156667" sldId="537"/>
            <ac:spMk id="2" creationId="{06C04EB7-574D-BEE8-7D60-A52C064F2ABC}"/>
          </ac:spMkLst>
        </pc:spChg>
      </pc:sldChg>
      <pc:sldChg chg="modSp">
        <pc:chgData name="Alexander Deliukov" userId="d5fda0f2-1d08-4016-b7e9-bb882f168707" providerId="ADAL" clId="{FE9DFF45-01DC-45CC-A80A-B50597210401}" dt="2026-01-28T15:14:45.399" v="39" actId="404"/>
        <pc:sldMkLst>
          <pc:docMk/>
          <pc:sldMk cId="2780248464" sldId="538"/>
        </pc:sldMkLst>
        <pc:spChg chg="mod">
          <ac:chgData name="Alexander Deliukov" userId="d5fda0f2-1d08-4016-b7e9-bb882f168707" providerId="ADAL" clId="{FE9DFF45-01DC-45CC-A80A-B50597210401}" dt="2026-01-28T15:14:45.399" v="39" actId="404"/>
          <ac:spMkLst>
            <pc:docMk/>
            <pc:sldMk cId="2780248464" sldId="538"/>
            <ac:spMk id="4" creationId="{814CABE2-6C61-7A78-A88D-15A7E427F630}"/>
          </ac:spMkLst>
        </pc:spChg>
      </pc:sldChg>
      <pc:sldChg chg="modSp mod">
        <pc:chgData name="Alexander Deliukov" userId="d5fda0f2-1d08-4016-b7e9-bb882f168707" providerId="ADAL" clId="{FE9DFF45-01DC-45CC-A80A-B50597210401}" dt="2026-01-28T15:14:50.374" v="40" actId="1076"/>
        <pc:sldMkLst>
          <pc:docMk/>
          <pc:sldMk cId="3463406520" sldId="539"/>
        </pc:sldMkLst>
        <pc:spChg chg="mod">
          <ac:chgData name="Alexander Deliukov" userId="d5fda0f2-1d08-4016-b7e9-bb882f168707" providerId="ADAL" clId="{FE9DFF45-01DC-45CC-A80A-B50597210401}" dt="2026-01-28T15:14:50.374" v="40" actId="1076"/>
          <ac:spMkLst>
            <pc:docMk/>
            <pc:sldMk cId="3463406520" sldId="539"/>
            <ac:spMk id="4" creationId="{0DF50959-6A86-41AD-4206-D98C378FFC99}"/>
          </ac:spMkLst>
        </pc:spChg>
      </pc:sldChg>
      <pc:sldChg chg="modSp">
        <pc:chgData name="Alexander Deliukov" userId="d5fda0f2-1d08-4016-b7e9-bb882f168707" providerId="ADAL" clId="{FE9DFF45-01DC-45CC-A80A-B50597210401}" dt="2026-01-28T15:14:52.411" v="41" actId="404"/>
        <pc:sldMkLst>
          <pc:docMk/>
          <pc:sldMk cId="2980495714" sldId="540"/>
        </pc:sldMkLst>
        <pc:spChg chg="mod">
          <ac:chgData name="Alexander Deliukov" userId="d5fda0f2-1d08-4016-b7e9-bb882f168707" providerId="ADAL" clId="{FE9DFF45-01DC-45CC-A80A-B50597210401}" dt="2026-01-28T15:14:52.411" v="41" actId="404"/>
          <ac:spMkLst>
            <pc:docMk/>
            <pc:sldMk cId="2980495714" sldId="540"/>
            <ac:spMk id="4" creationId="{06E0C1A0-3021-4BED-9D7A-E8EE518B3DF4}"/>
          </ac:spMkLst>
        </pc:spChg>
      </pc:sldChg>
      <pc:sldChg chg="modSp mod">
        <pc:chgData name="Alexander Deliukov" userId="d5fda0f2-1d08-4016-b7e9-bb882f168707" providerId="ADAL" clId="{FE9DFF45-01DC-45CC-A80A-B50597210401}" dt="2026-01-28T15:15:50.457" v="62" actId="1076"/>
        <pc:sldMkLst>
          <pc:docMk/>
          <pc:sldMk cId="2514830005" sldId="541"/>
        </pc:sldMkLst>
        <pc:spChg chg="mod">
          <ac:chgData name="Alexander Deliukov" userId="d5fda0f2-1d08-4016-b7e9-bb882f168707" providerId="ADAL" clId="{FE9DFF45-01DC-45CC-A80A-B50597210401}" dt="2026-01-28T15:15:34.493" v="57" actId="404"/>
          <ac:spMkLst>
            <pc:docMk/>
            <pc:sldMk cId="2514830005" sldId="541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8T15:15:34.493" v="57" actId="404"/>
          <ac:spMkLst>
            <pc:docMk/>
            <pc:sldMk cId="2514830005" sldId="541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8T15:15:50.457" v="62" actId="1076"/>
          <ac:spMkLst>
            <pc:docMk/>
            <pc:sldMk cId="2514830005" sldId="541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8T15:15:45.595" v="60" actId="1076"/>
          <ac:spMkLst>
            <pc:docMk/>
            <pc:sldMk cId="2514830005" sldId="541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8T15:12:51.334" v="22" actId="404"/>
        <pc:sldMkLst>
          <pc:docMk/>
          <pc:sldMk cId="2029895012" sldId="542"/>
        </pc:sldMkLst>
        <pc:spChg chg="mod">
          <ac:chgData name="Alexander Deliukov" userId="d5fda0f2-1d08-4016-b7e9-bb882f168707" providerId="ADAL" clId="{FE9DFF45-01DC-45CC-A80A-B50597210401}" dt="2026-01-28T15:12:51.334" v="22" actId="404"/>
          <ac:spMkLst>
            <pc:docMk/>
            <pc:sldMk cId="2029895012" sldId="542"/>
            <ac:spMk id="4" creationId="{B6E2F0C4-3708-062E-837B-49F21B8E51C4}"/>
          </ac:spMkLst>
        </pc:spChg>
      </pc:sldChg>
    </pc:docChg>
  </pc:docChgLst>
  <pc:docChgLst>
    <pc:chgData name="Alexander Deliukov" userId="S::alexander_think-e.be#ext#@flux50.onmicrosoft.com::bee075c1-faac-4166-8fcb-7b2057bad6f6" providerId="AD" clId="Web-{ABEA3697-CED6-16FE-D78A-7171BE0C6273}"/>
    <pc:docChg chg="modSld">
      <pc:chgData name="Alexander Deliukov" userId="S::alexander_think-e.be#ext#@flux50.onmicrosoft.com::bee075c1-faac-4166-8fcb-7b2057bad6f6" providerId="AD" clId="Web-{ABEA3697-CED6-16FE-D78A-7171BE0C6273}" dt="2026-02-09T14:19:58.154" v="4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ABEA3697-CED6-16FE-D78A-7171BE0C6273}" dt="2026-02-09T14:19:58.154" v="4" actId="14100"/>
        <pc:sldMkLst>
          <pc:docMk/>
          <pc:sldMk cId="4021606225" sldId="521"/>
        </pc:sldMkLst>
        <pc:picChg chg="add mod">
          <ac:chgData name="Alexander Deliukov" userId="S::alexander_think-e.be#ext#@flux50.onmicrosoft.com::bee075c1-faac-4166-8fcb-7b2057bad6f6" providerId="AD" clId="Web-{ABEA3697-CED6-16FE-D78A-7171BE0C6273}" dt="2026-02-09T14:19:58.154" v="4" actId="14100"/>
          <ac:picMkLst>
            <pc:docMk/>
            <pc:sldMk cId="4021606225" sldId="521"/>
            <ac:picMk id="4" creationId="{F9D85C34-986E-4E71-879A-9CEEA3F6958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Modifica dello stile del testo master</a:t>
            </a:r>
          </a:p>
          <a:p>
            <a:pPr lvl="1"/>
            <a:r>
              <a:rPr lang="ko-KR" altLang="en-US"/>
              <a:t>Secondo livello</a:t>
            </a:r>
          </a:p>
          <a:p>
            <a:pPr lvl="2"/>
            <a:r>
              <a:rPr lang="ko-KR" altLang="en-US"/>
              <a:t>Terzo livello</a:t>
            </a:r>
          </a:p>
          <a:p>
            <a:pPr lvl="3"/>
            <a:r>
              <a:rPr lang="ko-KR" altLang="en-US"/>
              <a:t>Quarto livello</a:t>
            </a:r>
          </a:p>
          <a:p>
            <a:pPr lvl="4"/>
            <a:r>
              <a:rPr lang="ko-KR" altLang="en-US"/>
              <a:t>Quinto livello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82d042721674ba4be6508de237141f4%7C0e2ed45596af4100bed3a8e5fd981685%7C0%7C0%7C638987166561825034%7CUnknown%7CTWFpbGZsb3d8eyJFbXB0eU1hcGkiOnRydWUsIlYiOiIwLjAuMDAwMCIsIlAiOiJXaW4zMiIsIkFOIjoiTWFpbCIsIldUIjoyfQ%3D%3D%7C0%7C%7C%7C&amp;sdata=%2BedDTg2gSu9G%2BKgo0e8qx2WtYzFzXqxraUabr1vXDjw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en/web/products-eurostat-news/w/ddn-20250319-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ref-europe.org/small-hydropower-in-europe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climate.columbia.edu/2024/10/31/how-climate-change-impacts-affect-renewable-energy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climate.columbia.edu/2024/10/31/how-climate-change-impacts-affect-renewable-energy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very1.energy/learning-material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ews.climate.columbia.edu/2024/10/31/how-climate-change-impacts-affect-renewable-energy/" TargetMode="External"/><Relationship Id="rId5" Type="http://schemas.openxmlformats.org/officeDocument/2006/relationships/hyperlink" Target="https://www.iea.org/topics/climate-change" TargetMode="External"/><Relationship Id="rId4" Type="http://schemas.openxmlformats.org/officeDocument/2006/relationships/hyperlink" Target="https://www.open.edu/openlearncreate/course/index.php?categoryid=1459" TargetMode="External"/></Relationships>
</file>

<file path=ppt/notesSlides/_rels/notes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bulgerhoog/27459581395/in/album-72157624747211919" TargetMode="External"/><Relationship Id="rId13" Type="http://schemas.openxmlformats.org/officeDocument/2006/relationships/hyperlink" Target="https://www.flickr.com/photos/joncutrer/50515343606/" TargetMode="External"/><Relationship Id="rId3" Type="http://schemas.openxmlformats.org/officeDocument/2006/relationships/hyperlink" Target="https://energy.ec.europa.eu/topics/renewable-energy/solar-energy_en#photovoltaics" TargetMode="External"/><Relationship Id="rId7" Type="http://schemas.openxmlformats.org/officeDocument/2006/relationships/hyperlink" Target="https://creativecommons.org/licenses/by-sa/4.0/deed.en" TargetMode="External"/><Relationship Id="rId12" Type="http://schemas.openxmlformats.org/officeDocument/2006/relationships/hyperlink" Target="https://creativecommons.org/licenses/by-sa/2.0/" TargetMode="External"/><Relationship Id="rId2" Type="http://schemas.openxmlformats.org/officeDocument/2006/relationships/slide" Target="../slides/slide22.xml"/><Relationship Id="rId16" Type="http://schemas.openxmlformats.org/officeDocument/2006/relationships/hyperlink" Target="https://www.flickr.com/photos/ashenwolf/14764291000/in/photolist-7PxvXb-2hLZ8TY-4W7m73-4W38d6-2kGwWF7-2jXpazy-2mkVQ6S-2mG7bos-ouERko-mZmtZv-DYWf3V-mZmpFj-7exHt2-mYkmKg-mZmB9Q-mYxp9G-mZjK1K-wtSB1o-cypYBE-4RA6ce-22EPyE5-N6qRG5-2oNDqLo-zegCR-7EnigT-4jWig8-4k1kdy-7stLdy-gkC3N4-4jWiiv-7stKSj-7stL4s-2ksUPzG-2iyLom-2hLZgA6-8tsrzA-2pPaYKt-8tsrAA-8BPKxX-yoScig-buRGQu-buRF7U-2pAnmyL-2mLgcJh-7kYYYf-fE7pL9-2oEFBwp-2mTSXZj-eibu9T-2med4dU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ission.europa.eu/legal-notice_en#copyright-notice" TargetMode="External"/><Relationship Id="rId11" Type="http://schemas.openxmlformats.org/officeDocument/2006/relationships/hyperlink" Target="https://www.flickr.com/photos/amanessinger/47583802051/in/photolist-2fuPqyc-NKJsjd-WwaSKa-nFmWD9-X9DiAu-2nXw1qD-8m1TCH-ngvskW-2ne6BJx-2fHPLsc-2j85xob-2ng8Tv9-2neo7Sz-2necgSx-2bXu6Lb-PTLTsN-NgDbu2-exFS1K-K2HgC7-JbET9x-2cbhMzi-2nEegJJ-2nZE9kN-2ndJVaQ-T2Pzas-EkdT96-E5UdhT-2oK7Qck-SoMSEZ-GEk3qQ-EC7YXj-2qz8FtQ-fgRudk-Ui7V9G-2ienM7e-2neoo3w-2mu8G5e-PTLTxh-U7NaKE-fh6KoL-fgReFv-fgRdCT-5YD7oA-fh6snA-JcCsBD-fgRnbX-fh6ABW-fgRnJ6-fh6w2C-fh6vBb" TargetMode="External"/><Relationship Id="rId5" Type="http://schemas.openxmlformats.org/officeDocument/2006/relationships/hyperlink" Target="https://energy.ec.europa.eu/topics/renewable-energy/hydropower_en" TargetMode="External"/><Relationship Id="rId15" Type="http://schemas.openxmlformats.org/officeDocument/2006/relationships/hyperlink" Target="https://creativecommons.org/licenses/by/2.0/" TargetMode="External"/><Relationship Id="rId10" Type="http://schemas.openxmlformats.org/officeDocument/2006/relationships/hyperlink" Target="https://www.flickr.com/photos/boules/52395915707/" TargetMode="External"/><Relationship Id="rId4" Type="http://schemas.openxmlformats.org/officeDocument/2006/relationships/hyperlink" Target="https://energy.ec.europa.eu/topics/renewable-energy/eu-wind-energy_en" TargetMode="External"/><Relationship Id="rId9" Type="http://schemas.openxmlformats.org/officeDocument/2006/relationships/hyperlink" Target="https://creativecommons.org/licenses/by-nc/2.0/" TargetMode="External"/><Relationship Id="rId14" Type="http://schemas.openxmlformats.org/officeDocument/2006/relationships/hyperlink" Target="https://www.flickr.com/photos/jmenj/50294556128/in/photolist-2jCmKis-nEEZ7v-7MMJmD-p62aU7-2pT1S1h-96ybfN-4Y39ra-3gRA4Y-ARfjS-7j8D11-3u2P7-5yNt6j-5g59R8-4PE5U3-62sb1b-a9bLMB-21jfHVA-2NwrTS-2Nws4q-56YfCB-5cAiuE-2Nws9m-2Ns3U4-2Ns3ZT-5cDqMD-5rywTv-5W6jaW-56fWt5-5DvKzJ-5sPkjb-7jRrSg-4WHNnm-5Wpu8P-35ASUR-47d3yV-SrnYP4-2o3E7jQ-4d7wV-yfeAcS-76NTB-dzJEgW-5yJaPg-2onj4MF-2BDUi-YfRhKA-2i3dZe9-7Wcz3U-5CtLPe-2mJtT8Y-VWmN19" TargetMode="External"/></Relationships>
</file>

<file path=ppt/notesSlides/_rels/notes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do.org/WSHPDR" TargetMode="External"/><Relationship Id="rId3" Type="http://schemas.openxmlformats.org/officeDocument/2006/relationships/hyperlink" Target="https://doi.org/10.1038/s41558-020-00949-9" TargetMode="External"/><Relationship Id="rId7" Type="http://schemas.openxmlformats.org/officeDocument/2006/relationships/hyperlink" Target="https://doi.org/10.1016/j.rser.2019.109415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i.org/10.1016/j.seta.2022.102283" TargetMode="External"/><Relationship Id="rId5" Type="http://schemas.openxmlformats.org/officeDocument/2006/relationships/hyperlink" Target="https://www.sciencedirect.com/science/article/pii/S2352484724008813#:~:text=Hurricanes%20can%20inflict%20direct%20damage,may%20harm%20solar%20photovoltaic%20systems.%20%20Energy%20Reports,%20Volume%2013,2025,Pages%20929-959,ISSN%202352-4847" TargetMode="External"/><Relationship Id="rId4" Type="http://schemas.openxmlformats.org/officeDocument/2006/relationships/hyperlink" Target="https://www.irena.org/-/media/Files/IRENA/Agency/Publication/2019/Jun/IRENA_G20_climate_sustainability_2019.pdf" TargetMode="External"/><Relationship Id="rId9" Type="http://schemas.openxmlformats.org/officeDocument/2006/relationships/hyperlink" Target="https://www.weltderphysik.de/gebiet/technik/nachrichten/2021/erneuerbare-energien-im-klimawandel/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cc.ch/2021/08/09/ar6-wg1-20210809-pr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n.org/en/climatechange/what-is-climate-change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n/climatechange/what-is-climate-chang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mber-energy.org/data/electricity-data-explorer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In che modo il cambiamento climatico influisce </a:t>
            </a: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sulle energie rinnovabili?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latinLnBrk="0" hangingPunct="0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progetto ha ricevuto finanziamenti dal programma Horizon dell'Unione Europea per la ricerca e l'innovazione (2021-2027) nell'ambito della convenzione di sovvenzione n. 101075596. La responsabilità per il contenuto di questo materiale ricade esclusivamente sul progetto Every1 e non riflette necessariamente l'opinione dell'Unione Europea. La presentazione è concessa in licenza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diversa indicazione.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5773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Diversi tipi di produzione energetica: Eolica (turbine eoliche)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Qual è il potenziale impatto dei cambiamenti climatici sull'energia eolica?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885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Diversi tipi di produzione energetica: Eolica (turbine eoliche)</a:t>
            </a:r>
            <a:endParaRPr lang="en-US" sz="1050" dirty="0">
              <a:solidFill>
                <a:schemeClr val="bg1"/>
              </a:solidFill>
            </a:endParaRPr>
          </a:p>
          <a:p>
            <a:pPr algn="just" latinLnBrk="0"/>
            <a:r>
              <a:rPr lang="en-GB" sz="1200" dirty="0"/>
              <a:t>Il vento è una fonte di energia pulita e abbondante utilizzata per generare elettricità. Può essere sfruttato sia sulla terraferma (onshore) che in mare (offshore).</a:t>
            </a:r>
          </a:p>
          <a:p>
            <a:pPr algn="just" latinLnBrk="0"/>
            <a:endParaRPr lang="en-GB" sz="1200" dirty="0"/>
          </a:p>
          <a:p>
            <a:pPr algn="just" latinLnBrk="0"/>
            <a:r>
              <a:rPr lang="en-GB" sz="1200" dirty="0"/>
              <a:t>I continui miglioramenti nella produzione e nella progettazione delle turbine eoliche, combinati con il miglioramento dei fattori di capacità (maggiore quantità di elettricità generata per turbina) installati, grazie ad esempio a turbine più performanti e/o a una migliore localizzazione, hanno ridotto i costi dell'energia eolica e ne hanno riaffermato la posizione di motore chiave della transizione verso l'energia pulita.</a:t>
            </a:r>
          </a:p>
          <a:p>
            <a:pPr algn="just" latinLnBrk="0"/>
            <a:endParaRPr lang="en-GB" sz="1200" dirty="0"/>
          </a:p>
          <a:p>
            <a:pPr algn="just" latinLnBrk="0"/>
            <a:r>
              <a:rPr lang="en-GB" sz="1200" dirty="0"/>
              <a:t>Secondo </a:t>
            </a:r>
            <a:r>
              <a:rPr lang="en-GB" sz="1200" dirty="0">
                <a:hlinkClick r:id="rId3"/>
              </a:rPr>
              <a:t>Eurostat</a:t>
            </a:r>
            <a:r>
              <a:rPr lang="en-GB" sz="1200" dirty="0"/>
              <a:t>, nel 2024 l'energia eolica rappresentava il 39,1 % dell'elettricità totale generata da fonti rinnovabili nell'UE.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https://ec.europa.eu/eurostat/en/web/products-eurostat-news/w/ddn-20250319-1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581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20782-F4E8-B2A2-8F8D-7A0E8606E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31F272-A2C0-D250-3E0B-669132D28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06026B-AAB8-D140-8FD8-778A5EE26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Diversi tipi di produzione energetica: Eolica (turbine eoliche)</a:t>
            </a:r>
            <a:endParaRPr lang="en-US" sz="1050" dirty="0">
              <a:solidFill>
                <a:schemeClr val="bg1"/>
              </a:solidFill>
            </a:endParaRPr>
          </a:p>
          <a:p>
            <a:pPr algn="just" latinLnBrk="0"/>
            <a:r>
              <a:rPr lang="en-GB" sz="1200" dirty="0"/>
              <a:t>I componenti principali di una turbina eolica sono:</a:t>
            </a:r>
          </a:p>
          <a:p>
            <a:pPr algn="just" latinLnBrk="0"/>
            <a:endParaRPr lang="en-GB" sz="1200" dirty="0"/>
          </a:p>
          <a:p>
            <a:pPr marL="342900" indent="-342900" algn="just" latinLnBrk="0">
              <a:buFont typeface="Arial" panose="020B0604020202020204" pitchFamily="34" charset="0"/>
              <a:buChar char="•"/>
            </a:pPr>
            <a:r>
              <a:rPr lang="en-GB" sz="1200" dirty="0"/>
              <a:t>Il rotore, che comprende le pale e aziona l'albero, converte l'energia eolica in energia meccanica rotazionale.</a:t>
            </a:r>
          </a:p>
          <a:p>
            <a:pPr marL="342900" indent="-342900" algn="just" latinLnBrk="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 algn="just" latinLnBrk="0">
              <a:buFont typeface="Arial" panose="020B0604020202020204" pitchFamily="34" charset="0"/>
              <a:buChar char="•"/>
            </a:pPr>
            <a:r>
              <a:rPr lang="en-GB" sz="1200" dirty="0"/>
              <a:t>Il corpo principale, che ospita l'albero principale, il riduttore (che aumenta la velocità di rotazione), il generatore (che converte l'energia meccanica in elettricità) e il sistema di controllo.</a:t>
            </a:r>
          </a:p>
          <a:p>
            <a:pPr marL="342900" indent="-342900" algn="just" latinLnBrk="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 algn="just" latinLnBrk="0">
              <a:buFont typeface="Arial" panose="020B0604020202020204" pitchFamily="34" charset="0"/>
              <a:buChar char="•"/>
            </a:pPr>
            <a:r>
              <a:rPr lang="en-GB" sz="1200" dirty="0"/>
              <a:t>La torre di sostegno, che eleva la turbina ad un'altezza tale da poter catturare correnti d'aria più forti e costanti.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5E629-CD9D-AF2E-B0E4-F7683D842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856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Qual è il potenziale impatto dei cambiamenti climatici sull'energia eolica?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cs typeface="Public Sans"/>
              </a:rPr>
              <a:t>Oltre agli eventi meteorologici estremi come le tempeste e l'aumento della loro intensità, che possono causare danni alle infrastrutture delle centrali eoliche, </a:t>
            </a:r>
            <a:r>
              <a:rPr lang="en-US" sz="1200" dirty="0"/>
              <a:t>potrebbero verificarsi anche cambiamenti nei modelli dei venti, con una riduzione della ventosità in molte regioni ("siccità eolica"), una maggiore probabilità di fulmini e ondate di calore che riducono la durata delle apparecchiature e aumentano i tempi di inattività delle turbine.</a:t>
            </a:r>
            <a:endParaRPr lang="en-US" sz="1200" dirty="0">
              <a:ea typeface="Calibri"/>
              <a:cs typeface="Calibri"/>
            </a:endParaRPr>
          </a:p>
          <a:p>
            <a:pPr marL="457200" indent="-457200" latinLnBrk="0">
              <a:buChar char="•"/>
            </a:pPr>
            <a:r>
              <a:rPr lang="en-US" sz="1200" dirty="0"/>
              <a:t>Prevedere la forza e i modelli del vento può essere difficile. Ciò può causare incertezza nel calcolo della produzione delle centrali elettriche (Herrmann et al., 2016).</a:t>
            </a:r>
            <a:endParaRPr lang="en-US" sz="1200" dirty="0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6341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Diversi tipi di produzione energetica: energia idroelettrica su piccola scala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Qual è il potenziale impatto dei cambiamenti climatici sull'energia idroelettrica su piccola scala?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8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Diversi tipi di produzione energetica: energia idroelettrica su piccola scala</a:t>
            </a:r>
            <a:endParaRPr lang="en-US" sz="1050" dirty="0">
              <a:solidFill>
                <a:schemeClr val="bg1"/>
              </a:solidFill>
            </a:endParaRPr>
          </a:p>
          <a:p>
            <a:pPr algn="just" latinLnBrk="0"/>
            <a:r>
              <a:rPr lang="en-GB" sz="1200" dirty="0"/>
              <a:t>L'energia idroelettrica deriva dal flusso dell'acqua che aziona una turbina. È una delle fonti di energia rinnovabile più antiche, utilizzata già in epoca preindustriale, ad esempio nei mulini ad acqua.</a:t>
            </a:r>
          </a:p>
          <a:p>
            <a:pPr algn="just" latinLnBrk="0"/>
            <a:endParaRPr lang="en-GB" sz="1200" dirty="0"/>
          </a:p>
          <a:p>
            <a:pPr algn="just" latinLnBrk="0"/>
            <a:r>
              <a:rPr lang="en-GB" sz="1200" dirty="0"/>
              <a:t>Essendo la seconda fonte di energia elettrica rinnovabile per importanza, l'energia idroelettrica continua ad essere una fonte energetica importante anche oggi. Secondo Eurostat, nel 2024 rappresentava il 29,9% dell'energia elettrica totale prodotta dall'UE da fonti rinnovabili. </a:t>
            </a:r>
          </a:p>
          <a:p>
            <a:pPr algn="just" latinLnBrk="0"/>
            <a:endParaRPr lang="en-GB" sz="1200" dirty="0"/>
          </a:p>
          <a:p>
            <a:pPr algn="just" latinLnBrk="0"/>
            <a:r>
              <a:rPr lang="en-GB" sz="1200" dirty="0"/>
              <a:t>L'energia idroelettrica su piccola scala (con una produzione inferiore a 10 megawatt) genera elettricità per oltre 13 milioni di famiglie in Europa (</a:t>
            </a:r>
            <a:r>
              <a:rPr lang="en-GB" sz="1200" dirty="0">
                <a:hlinkClick r:id="rId3"/>
              </a:rPr>
              <a:t>Federazione europea delle energie rinnovabili</a:t>
            </a:r>
            <a:r>
              <a:rPr lang="en-GB" sz="1200" dirty="0"/>
              <a:t>).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https://ec.europa.eu/eurostat/en/web/products-eurostat-news/w/ddn-20250319-1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986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Qual è il potenziale impatto dei cambiamenti climatici sull'energia idroelettrica su piccola scala?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/>
              <a:t>L'impatto dei cambiamenti climatici sull'energia idroelettrica su piccola scala non è ancora chiaro. Su scala globale, alcuni studi prevedono un aumento della produzione di energia idroelettrica compreso tra il 2,4 % e il 6,3 % in diversi scenari, mentre altri non sono certi della direzione che prenderà il cambiamento. Tuttavia, tutti gli studi concordano sul fatto che esistono significative variazioni regionali.</a:t>
            </a:r>
            <a:endParaRPr lang="en-US" sz="1200" dirty="0">
              <a:ea typeface="Calibri"/>
              <a:cs typeface="Calibri"/>
            </a:endParaRPr>
          </a:p>
          <a:p>
            <a:pPr marL="457200" indent="-457200" latinLnBrk="0">
              <a:buChar char="•"/>
            </a:pPr>
            <a:r>
              <a:rPr lang="en-US" sz="1200" dirty="0"/>
              <a:t>Con condizioni meteorologiche più irregolari e una minore prevedibilità stagionale, si prevede che, ad esempio, nell'Europa settentrionale l'energia generata dall'energia idroelettrica su piccola scala aumenterà durante l'inverno (gennaio-marzo) e diminuirà durante la primavera e l'estate (aprile-giugno). </a:t>
            </a:r>
          </a:p>
          <a:p>
            <a:pPr marL="457200" indent="-457200" latinLnBrk="0">
              <a:buChar char="•"/>
            </a:pPr>
            <a:r>
              <a:rPr lang="en-US" sz="1200" dirty="0"/>
              <a:t>Nell'Europa meridionale si prevede una riduzione dell'elettricità prodotta dagli impianti idroelettrici di piccola taglia a causa della minore quantità di precipitazioni durante l'anno (Welt der </a:t>
            </a:r>
            <a:r>
              <a:rPr lang="en-US" sz="1200" dirty="0" err="1"/>
              <a:t>Physik</a:t>
            </a:r>
            <a:r>
              <a:rPr lang="en-US" sz="1200" dirty="0"/>
              <a:t>, 2021).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972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Mitigare l'impatto dei cambiamenti climatici sulle fonti di energia rinnovabile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Come possiamo mitigare l'impatto dei cambiamenti climatici sulle fonti di energia rinnovabile? 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32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Mitigare l'impatto dei cambiamenti climatici sulle fonti di energia rinnovabile</a:t>
            </a:r>
          </a:p>
          <a:p>
            <a:pPr latinLnBrk="0"/>
            <a:r>
              <a:rPr lang="en-US" sz="1200" dirty="0"/>
              <a:t>Un articolo della Columbia Climate School </a:t>
            </a:r>
            <a:r>
              <a:rPr lang="en-US" sz="1200" i="1" dirty="0">
                <a:hlinkClick r:id="rId3"/>
              </a:rPr>
              <a:t>intitolato How Climate Change Impacts Renewable Energy (Come i cambiamenti climatici </a:t>
            </a:r>
            <a:r>
              <a:rPr lang="en-US" sz="1200" dirty="0"/>
              <a:t>influiscono sulle energie </a:t>
            </a:r>
            <a:r>
              <a:rPr lang="en-US" sz="1200" i="1" dirty="0">
                <a:hlinkClick r:id="rId3"/>
              </a:rPr>
              <a:t>rinnovabili) </a:t>
            </a:r>
            <a:r>
              <a:rPr lang="en-US" sz="1200" dirty="0"/>
              <a:t>illustra quattro approcci per aumentare la "resilienza del sistema energetico". Questi sono: </a:t>
            </a:r>
          </a:p>
          <a:p>
            <a:pPr latinLnBrk="0"/>
            <a:endParaRPr lang="en-US" sz="1200" dirty="0"/>
          </a:p>
          <a:p>
            <a:pPr marL="457200" indent="-457200" latinLnBrk="0">
              <a:buFont typeface="+mj-lt"/>
              <a:buAutoNum type="arabicPeriod"/>
            </a:pPr>
            <a:r>
              <a:rPr lang="en-US" sz="1200" dirty="0"/>
              <a:t>Garantire che non si faccia eccessivo affidamento su un'unica fonte energetica e che si utilizzi una gamma di fonti energetiche diverse ("diversificare il mix energetico"). Ciò può assumere la forma di "sistemi energetici distribuiti" o di energia generata in un unico luogo da una serie di fonti diverse (ad esempio, diverse famiglie con pannelli solari e/o turbine eoliche). </a:t>
            </a:r>
          </a:p>
          <a:p>
            <a:pPr marL="457200" indent="-457200" latinLnBrk="0">
              <a:buFont typeface="+mj-lt"/>
              <a:buAutoNum type="arabicPeriod"/>
            </a:pPr>
            <a:r>
              <a:rPr lang="en-US" sz="1200" dirty="0"/>
              <a:t>L'uso di reti intelligenti per garantire un equilibrio efficiente tra produzione e consumo di energia. </a:t>
            </a:r>
          </a:p>
          <a:p>
            <a:pPr latinLnBrk="0"/>
            <a:endParaRPr lang="en-US" sz="1200" dirty="0"/>
          </a:p>
          <a:p>
            <a:endParaRPr lang="en-GB" dirty="0"/>
          </a:p>
          <a:p>
            <a:r>
              <a:rPr lang="en-GB" dirty="0"/>
              <a:t>https://news.climate.columbia.edu/2024/10/31/how-climate-change-impacts-affect-renewable-energy/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95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B3FFA-7262-217F-06F5-D56BF309C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DC8292-5A2B-2AFD-9F13-5675A5D87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3BF176-8B4C-0640-2977-1261F18BF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Mitigare l'impatto dei cambiamenti climatici sulle fonti di energia rinnovabile</a:t>
            </a:r>
          </a:p>
          <a:p>
            <a:endParaRPr lang="en-GB" dirty="0"/>
          </a:p>
          <a:p>
            <a:pPr marL="457200" indent="-457200" latinLnBrk="0">
              <a:buAutoNum type="arabicPeriod" startAt="3"/>
            </a:pPr>
            <a:r>
              <a:rPr lang="en-US" sz="1200" dirty="0"/>
              <a:t>Migliorare le infrastrutture per far fronte meglio all'imprevedibilità dei cambiamenti climatici. Il miglioramento delle infrastrutture comprende il potenziamento delle turbine eoliche, in modo che possano prevedere e adattarsi meglio al freddo intenso, al caldo e alle tempeste. </a:t>
            </a:r>
          </a:p>
          <a:p>
            <a:pPr marL="457200" indent="-457200" latinLnBrk="0">
              <a:buAutoNum type="arabicPeriod" startAt="3"/>
            </a:pPr>
            <a:r>
              <a:rPr lang="en-US" sz="1200" dirty="0"/>
              <a:t>Utilizzo degli strumenti e delle informazioni esistenti (come la modellizzazione e le previsioni meteorologiche) per prendere decisioni informate sulla collocazione delle infrastrutture per le energie rinnovabili. </a:t>
            </a:r>
          </a:p>
          <a:p>
            <a:pPr latinLnBrk="0"/>
            <a:endParaRPr lang="en-US" sz="1200" dirty="0"/>
          </a:p>
          <a:p>
            <a:endParaRPr lang="en-GB" dirty="0"/>
          </a:p>
          <a:p>
            <a:r>
              <a:rPr lang="en-GB" dirty="0"/>
              <a:t>https://news.climate.columbia.edu/2024/10/31/how-climate-change-impacts-affect-renewable-energy/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F7A41-B261-985C-2F39-95E088CF7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378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L'impatto dei cambiamenti climatici rende le condizioni meteorologiche sempre più incerte ed estreme. Con il passaggio a fonti energetiche più rinnovabili, quali sono gli effetti dei cambiamenti climatici sulle energie rinnovabili? E quali approcci possiamo adottare per mitigare tali effetti? 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 questa breve presentazione esploreremo: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Che cos'è il cambiamento climatico.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 diversi tipi di produzione energetica (ad esempio solare, eolica e idroelettrica su piccola scala).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Il potenziale impatto dei cambiamenti climatici su queste fonti di energia rinnovabile.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Quali approcci possiamo adottare per mitigare l'impatto dei cambiamenti climatici sulle fonti di energia rinnovabile.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878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045B7-0D3F-149F-D95D-5AD071DE7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264FC5-FC70-DB5B-7D2A-EAE692561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B887A4-5205-808B-5567-40279AE49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Mitigare l'impatto dei cambiamenti climatici sulle fonti di energia rinnovabile</a:t>
            </a:r>
          </a:p>
          <a:p>
            <a:pPr latinLnBrk="0"/>
            <a:r>
              <a:rPr lang="en-US" sz="1200" dirty="0"/>
              <a:t>Infine, è importante </a:t>
            </a:r>
            <a:r>
              <a:rPr lang="en-US" sz="1200" dirty="0" err="1"/>
              <a:t>sottolineare </a:t>
            </a:r>
            <a:r>
              <a:rPr lang="en-US" sz="1200" dirty="0"/>
              <a:t>che il cambiamento climatico non ha un impatto solo sulle fonti di energia rinnovabile: </a:t>
            </a:r>
          </a:p>
          <a:p>
            <a:pPr latinLnBrk="0"/>
            <a:endParaRPr lang="en-US" sz="1200" dirty="0"/>
          </a:p>
          <a:p>
            <a:pPr latinLnBrk="0"/>
            <a:r>
              <a:rPr lang="en-US" sz="1200" i="1" dirty="0"/>
              <a:t>"Sebbene il cambiamento climatico comporti dei rischi per gli impianti di energia rinnovabile, anche i sistemi basati sui combustibili fossili sono minacciati dagli stessi impatti, quindi la vulnerabilità delle energie rinnovabili non dovrebbe essere un motivo per ritardare la transizione verso l'energia pulita, che ridurrà i rischi legati al clima grazie alla diminuzione delle emissioni di gas serra". </a:t>
            </a:r>
          </a:p>
          <a:p>
            <a:pPr latinLnBrk="0"/>
            <a:endParaRPr lang="en-US" sz="1200" i="1" dirty="0"/>
          </a:p>
          <a:p>
            <a:pPr latinLnBrk="0"/>
            <a:r>
              <a:rPr lang="en-US" sz="1200" dirty="0"/>
              <a:t>(</a:t>
            </a:r>
            <a:r>
              <a:rPr lang="en-US" sz="1200" dirty="0">
                <a:hlinkClick r:id="rId3"/>
              </a:rPr>
              <a:t>Come i cambiamenti climatici influiscono sulle energie rinnovabili</a:t>
            </a:r>
            <a:r>
              <a:rPr lang="en-US" sz="1200" dirty="0"/>
              <a:t>) </a:t>
            </a:r>
          </a:p>
          <a:p>
            <a:pPr latinLnBrk="0"/>
            <a:endParaRPr lang="en-US" sz="12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https://news.climate.columbia.edu/2024/10/31/how-climate-change-impacts-affect-renewable-energy/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76A92-2703-66F8-CC56-F12986140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402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Prossimi passi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desideri saperne di più sul potenziale impatto dei cambiamenti climatici sulle energie rinnovabili, potresti trovare utili le seguenti risorse: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3"/>
              </a:rPr>
              <a:t>Scopri di più sui materiali didattici del progetto Every1.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Dai un'occhiata alla serie di corsi brevi</a:t>
            </a:r>
            <a:r>
              <a:rPr lang="en-GB" sz="1200" i="1" noProof="0" dirty="0">
                <a:solidFill>
                  <a:srgbClr val="373737"/>
                </a:solidFill>
                <a:hlinkClick r:id="rId4"/>
              </a:rPr>
              <a:t> Digital Energy Essentials </a:t>
            </a:r>
            <a:r>
              <a:rPr lang="en-GB" sz="1200" noProof="0" dirty="0">
                <a:solidFill>
                  <a:srgbClr val="373737"/>
                </a:solidFill>
              </a:rPr>
              <a:t>di Every1 sulla digitalizzazione dell'energia.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Leggi il documento dell'Agenzia internazionale per l'energia "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Energia e clima sono indissolubilmente legati: il cambiamento climatico".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73737"/>
                </a:solidFill>
                <a:ea typeface="+mn-lt"/>
                <a:cs typeface="+mn-lt"/>
              </a:rPr>
              <a:t>Leggi l'articolo della Columbia Climate School intitolato "</a:t>
            </a:r>
            <a:r>
              <a:rPr lang="en-US" sz="1200" i="1" dirty="0">
                <a:solidFill>
                  <a:srgbClr val="373737"/>
                </a:solidFill>
                <a:ea typeface="+mn-lt"/>
                <a:cs typeface="+mn-lt"/>
                <a:hlinkClick r:id="rId6"/>
              </a:rPr>
              <a:t>How Climate Change Impacts Renewable Energy</a:t>
            </a:r>
            <a:r>
              <a:rPr lang="en-US" sz="1200" i="1" dirty="0">
                <a:solidFill>
                  <a:srgbClr val="373737"/>
                </a:solidFill>
                <a:ea typeface="+mn-lt"/>
                <a:cs typeface="+mn-lt"/>
              </a:rPr>
              <a:t>" (Come i cambiamenti climatici influiscono sulle energie rinnovabili).</a:t>
            </a:r>
            <a:endParaRPr lang="en-US" altLang="ko-KR" dirty="0">
              <a:solidFill>
                <a:srgbClr val="231F20"/>
              </a:solidFill>
              <a:ea typeface="+mn-ea"/>
              <a:cs typeface="+mn-lt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https://www.open.edu/openlearncreate/course/index.php?categoryid=1459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201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Ringraziamenti</a:t>
            </a:r>
          </a:p>
          <a:p>
            <a:pPr fontAlgn="base" latinLnBrk="0" hangingPunct="0"/>
            <a:r>
              <a:rPr lang="en-GB" i="1" dirty="0"/>
              <a:t>In che modo il cambiamento climatico influisce sulle energie rinnovabili? </a:t>
            </a:r>
            <a:r>
              <a:rPr lang="en-GB" dirty="0"/>
              <a:t>Include adattamenti dalla diapositiva 9 della presentazione della Commissione europea </a:t>
            </a:r>
            <a:r>
              <a:rPr lang="en-GB" dirty="0">
                <a:hlinkClick r:id="rId3"/>
              </a:rPr>
              <a:t>sul fotovoltaico</a:t>
            </a:r>
            <a:r>
              <a:rPr lang="en-GB" dirty="0"/>
              <a:t>, dalla diapositiva 11 della presentazione della Commissione europea </a:t>
            </a:r>
            <a:r>
              <a:rPr lang="en-GB" dirty="0">
                <a:hlinkClick r:id="rId4"/>
              </a:rPr>
              <a:t>sull'energia eolica </a:t>
            </a:r>
            <a:r>
              <a:rPr lang="en-GB" dirty="0"/>
              <a:t>e dalla diapositiva 15 della presentazione della Commissione europea </a:t>
            </a:r>
            <a:r>
              <a:rPr lang="en-GB" dirty="0">
                <a:hlinkClick r:id="rId5"/>
              </a:rPr>
              <a:t>sull'energia idroelettrica </a:t>
            </a:r>
            <a:r>
              <a:rPr lang="en-GB" dirty="0"/>
              <a:t>(le "Opere originali"), concesse in licenza </a:t>
            </a:r>
            <a:r>
              <a:rPr lang="en-GB" u="sng" dirty="0">
                <a:hlinkClick r:id="rId6"/>
              </a:rPr>
              <a:t>CC BY 4.0</a:t>
            </a:r>
            <a:r>
              <a:rPr lang="en-GB" dirty="0"/>
              <a:t>. Questo adattamento è stato realizzato e pubblicato dal progetto Every1 (l'"Adattatore") ed è concesso in licenza </a:t>
            </a:r>
            <a:r>
              <a:rPr lang="en-GB" u="sng" dirty="0">
                <a:hlinkClick r:id="rId7"/>
              </a:rPr>
              <a:t>CC BY-SA 4.0</a:t>
            </a:r>
            <a:r>
              <a:rPr lang="en-GB" dirty="0"/>
              <a:t>, salvo diversa indicazione. </a:t>
            </a:r>
            <a:endParaRPr lang="en-US" dirty="0"/>
          </a:p>
          <a:p>
            <a:pPr latinLnBrk="0"/>
            <a:endParaRPr lang="en-GB" dirty="0"/>
          </a:p>
          <a:p>
            <a:pPr latinLnBrk="0"/>
            <a:endParaRPr lang="en-GB" dirty="0"/>
          </a:p>
          <a:p>
            <a:pPr latinLnBrk="0"/>
            <a:r>
              <a:rPr lang="en-GB" dirty="0"/>
              <a:t>Le immagini utilizzate in questa presentazione sono le seguenti: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di copertina: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IMG_3385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Erik De Haan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BY-NC 2.0.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Introduzione e Mitigare l'impatto dei cambiamenti climatici sulle fonti di energia rinnovabile: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il vento, finalmente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Kim Jensen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BY-NC 2.0.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Che cos'è il cambiamento climatico?: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Il cambiamento climatico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Andreas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Manessinger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concesso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Qual è il potenziale impatto dei cambiamenti climatici sull'energia solare?: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Pannelli solari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Jonathan Cutrer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BY-NC 2.0. 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Qual è il potenziale impatto dei cambiamenti climatici sull'energia eolica?: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Elettricità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Jeanne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Menjoulet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concesso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Qual è il potenziale impatto dei cambiamenti climatici sull'energia idroelettrica su piccola scala?: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Mini centrale idroelettrica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Sergii </a:t>
            </a:r>
            <a:r>
              <a:rPr lang="en-US" sz="12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Gulenok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BY-NC 2.0.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https://energy.ec.europa.eu/topics/renewable-energy/solar-energy_en#photovoltaics</a:t>
            </a:r>
          </a:p>
          <a:p>
            <a:r>
              <a:rPr lang="en-GB" dirty="0" err="1"/>
              <a:t>https://energy.ec.europa.eu/topics/renewable-energy/eu-wind-energy_en</a:t>
            </a:r>
            <a:endParaRPr lang="en-GB" dirty="0"/>
          </a:p>
          <a:p>
            <a:r>
              <a:rPr lang="en-GB" dirty="0" err="1"/>
              <a:t>https://energy.ec.europa.eu/topics/renewable-energy/hydropower_en</a:t>
            </a: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 dirty="0"/>
              <a:t>https://commission.europa.eu/legal-notice_en#copyright-notice</a:t>
            </a:r>
            <a:endParaRPr lang="en-GB" dirty="0"/>
          </a:p>
          <a:p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B6F8E-2086-60A9-CF02-411103252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E1D396-C54F-51E4-A8D9-84659A78A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24E475-ABC4-F2D1-BD63-4370D7AC1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Ringraziamenti</a:t>
            </a:r>
          </a:p>
          <a:p>
            <a:pPr latinLnBrk="0">
              <a:buSzPts val="2800"/>
            </a:pPr>
            <a:r>
              <a:rPr lang="en-GB" sz="1200" dirty="0">
                <a:solidFill>
                  <a:srgbClr val="231F20"/>
                </a:solidFill>
                <a:ea typeface="Calibri"/>
                <a:cs typeface="Calibri"/>
              </a:rPr>
              <a:t>Per la realizzazione di questa presentazione sono state utilizzate le seguenti risorse: </a:t>
            </a:r>
          </a:p>
          <a:p>
            <a:pPr marL="285750" indent="-285750" latinLnBrk="0">
              <a:buSzPts val="28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</a:endParaRPr>
          </a:p>
          <a:p>
            <a:pPr marL="285750" indent="-285750" latinLnBrk="0">
              <a:buSzPts val="28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Gahlot, S. (2024) </a:t>
            </a:r>
            <a:r>
              <a:rPr lang="en-US" sz="1200" i="1" dirty="0">
                <a:solidFill>
                  <a:schemeClr val="dk1"/>
                </a:solidFill>
              </a:rPr>
              <a:t>Cambiamenti climatici ed energia eolica: i venti del cambiamento. </a:t>
            </a:r>
            <a:r>
              <a:rPr lang="en-US" sz="1200" dirty="0">
                <a:solidFill>
                  <a:schemeClr val="dk1"/>
                </a:solidFill>
              </a:rPr>
              <a:t>Prevention Web/Swiss Reinsurance Company (Swiss RE).</a:t>
            </a:r>
            <a:r>
              <a:rPr lang="en-GB" sz="1200" dirty="0">
                <a:solidFill>
                  <a:srgbClr val="3F3F3F"/>
                </a:solidFill>
                <a:effectLst/>
              </a:rPr>
              <a:t> https://www.preventionweb.net/news/climate-change-and-wind-power-winds-change</a:t>
            </a:r>
            <a:endParaRPr lang="en-US" sz="1200" dirty="0">
              <a:solidFill>
                <a:schemeClr val="dk1"/>
              </a:solidFill>
            </a:endParaRPr>
          </a:p>
          <a:p>
            <a:pPr marL="285750" indent="-285750" latinLnBrk="0">
              <a:buSzPts val="28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Gernaat, D. E. H. J., de Boer, H. S., </a:t>
            </a:r>
            <a:r>
              <a:rPr lang="en-US" sz="1200" dirty="0" err="1">
                <a:solidFill>
                  <a:schemeClr val="dk1"/>
                </a:solidFill>
              </a:rPr>
              <a:t>Daioglou</a:t>
            </a:r>
            <a:r>
              <a:rPr lang="en-US" sz="1200" dirty="0">
                <a:solidFill>
                  <a:schemeClr val="dk1"/>
                </a:solidFill>
              </a:rPr>
              <a:t>, V., </a:t>
            </a:r>
            <a:r>
              <a:rPr lang="en-US" sz="1200" dirty="0" err="1">
                <a:solidFill>
                  <a:schemeClr val="dk1"/>
                </a:solidFill>
              </a:rPr>
              <a:t>Yalew</a:t>
            </a:r>
            <a:r>
              <a:rPr lang="en-US" sz="1200" dirty="0">
                <a:solidFill>
                  <a:schemeClr val="dk1"/>
                </a:solidFill>
              </a:rPr>
              <a:t>, S. G., Müller, C., &amp; van Vuuren, D. P. (2021). Impatto dei cambiamenti climatici sull'approvvigionamento di energia rinnovabile. </a:t>
            </a:r>
            <a:r>
              <a:rPr lang="en-US" sz="1200" i="1" dirty="0">
                <a:solidFill>
                  <a:schemeClr val="dk1"/>
                </a:solidFill>
              </a:rPr>
              <a:t>Nature Climate Change</a:t>
            </a:r>
            <a:r>
              <a:rPr lang="en-US" sz="1200" dirty="0">
                <a:solidFill>
                  <a:schemeClr val="dk1"/>
                </a:solidFill>
              </a:rPr>
              <a:t>,</a:t>
            </a:r>
            <a:r>
              <a:rPr lang="en-US" sz="1200" i="1" dirty="0">
                <a:solidFill>
                  <a:schemeClr val="dk1"/>
                </a:solidFill>
              </a:rPr>
              <a:t> 11</a:t>
            </a:r>
            <a:r>
              <a:rPr lang="en-US" sz="1200" dirty="0">
                <a:solidFill>
                  <a:schemeClr val="dk1"/>
                </a:solidFill>
              </a:rPr>
              <a:t>(2), 119–125. </a:t>
            </a:r>
            <a:r>
              <a:rPr lang="en-US" sz="1200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https://doi.org/10.1038/s41558-020-00949-9</a:t>
            </a:r>
            <a:endParaRPr lang="en-US" sz="1200" dirty="0">
              <a:solidFill>
                <a:schemeClr val="dk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latinLnBrk="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Herrmann, A., </a:t>
            </a:r>
            <a:r>
              <a:rPr lang="en-US" sz="1200" dirty="0" err="1">
                <a:solidFill>
                  <a:schemeClr val="dk1"/>
                </a:solidFill>
              </a:rPr>
              <a:t>Mädlow</a:t>
            </a:r>
            <a:r>
              <a:rPr lang="en-US" sz="1200" dirty="0">
                <a:solidFill>
                  <a:schemeClr val="dk1"/>
                </a:solidFill>
              </a:rPr>
              <a:t>, A., Gross, U., &amp; Krause, H. (2016). </a:t>
            </a:r>
            <a:r>
              <a:rPr lang="en-US" sz="1200" i="1" dirty="0" err="1">
                <a:solidFill>
                  <a:schemeClr val="dk1"/>
                </a:solidFill>
              </a:rPr>
              <a:t>Auswirkungen </a:t>
            </a:r>
            <a:r>
              <a:rPr lang="en-US" sz="1200" i="1" dirty="0">
                <a:solidFill>
                  <a:schemeClr val="dk1"/>
                </a:solidFill>
              </a:rPr>
              <a:t>des </a:t>
            </a:r>
            <a:r>
              <a:rPr lang="en-US" sz="1200" i="1" dirty="0" err="1">
                <a:solidFill>
                  <a:schemeClr val="dk1"/>
                </a:solidFill>
              </a:rPr>
              <a:t>Klimawandels </a:t>
            </a:r>
            <a:r>
              <a:rPr lang="en-US" sz="1200" i="1" dirty="0">
                <a:solidFill>
                  <a:schemeClr val="dk1"/>
                </a:solidFill>
              </a:rPr>
              <a:t>auf den </a:t>
            </a:r>
            <a:r>
              <a:rPr lang="en-US" sz="1200" i="1" dirty="0" err="1">
                <a:solidFill>
                  <a:schemeClr val="dk1"/>
                </a:solidFill>
              </a:rPr>
              <a:t>Energiebedarf </a:t>
            </a:r>
            <a:r>
              <a:rPr lang="en-US" sz="1200" i="1" dirty="0">
                <a:solidFill>
                  <a:schemeClr val="dk1"/>
                </a:solidFill>
              </a:rPr>
              <a:t>von </a:t>
            </a:r>
            <a:r>
              <a:rPr lang="en-US" sz="1200" i="1" dirty="0" err="1">
                <a:solidFill>
                  <a:schemeClr val="dk1"/>
                </a:solidFill>
              </a:rPr>
              <a:t>Gebäuden </a:t>
            </a:r>
            <a:r>
              <a:rPr lang="en-US" sz="1200" i="1" dirty="0">
                <a:solidFill>
                  <a:schemeClr val="dk1"/>
                </a:solidFill>
              </a:rPr>
              <a:t>und den </a:t>
            </a:r>
            <a:r>
              <a:rPr lang="en-US" sz="1200" i="1" dirty="0" err="1">
                <a:solidFill>
                  <a:schemeClr val="dk1"/>
                </a:solidFill>
              </a:rPr>
              <a:t>Ertrag erneuerbarer Energien</a:t>
            </a:r>
            <a:r>
              <a:rPr lang="en-US" sz="1200" dirty="0">
                <a:solidFill>
                  <a:schemeClr val="dk1"/>
                </a:solidFill>
              </a:rPr>
              <a:t>. 9.</a:t>
            </a:r>
          </a:p>
          <a:p>
            <a:pPr marL="285750" indent="-285750" latinLnBrk="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IRENA. (2019). </a:t>
            </a:r>
            <a:r>
              <a:rPr lang="en-US" sz="1200" i="1" dirty="0">
                <a:solidFill>
                  <a:schemeClr val="dk1"/>
                </a:solidFill>
              </a:rPr>
              <a:t>Cambiamenti climatici ed energie rinnovabili</a:t>
            </a:r>
            <a:r>
              <a:rPr lang="en-US" sz="1200" dirty="0">
                <a:solidFill>
                  <a:schemeClr val="dk1"/>
                </a:solidFill>
              </a:rPr>
              <a:t>. Agenzia internazionale per le energie rinnovabili.</a:t>
            </a:r>
            <a:r>
              <a:rPr lang="en-US" sz="1200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https://www.irena.org/-/media/Files/IRENA/Agency/Publication/2019/Jun/IRENA_G20_climate_sustainability_2019.pdf</a:t>
            </a:r>
            <a:endParaRPr lang="en-US" sz="1200" dirty="0">
              <a:solidFill>
                <a:schemeClr val="dk1"/>
              </a:solidFill>
            </a:endParaRPr>
          </a:p>
          <a:p>
            <a:pPr marL="285750" indent="-285750" latinLnBrk="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Okonkwo, P. C., Nwokolo, S. C., Udo, S. O., </a:t>
            </a:r>
            <a:r>
              <a:rPr lang="en-US" sz="1200" dirty="0" err="1">
                <a:solidFill>
                  <a:schemeClr val="dk1"/>
                </a:solidFill>
              </a:rPr>
              <a:t>Obiwulu</a:t>
            </a:r>
            <a:r>
              <a:rPr lang="en-US" sz="1200" dirty="0">
                <a:solidFill>
                  <a:schemeClr val="dk1"/>
                </a:solidFill>
              </a:rPr>
              <a:t>, A. U., </a:t>
            </a:r>
            <a:r>
              <a:rPr lang="en-US" sz="1200" dirty="0" err="1">
                <a:solidFill>
                  <a:schemeClr val="dk1"/>
                </a:solidFill>
              </a:rPr>
              <a:t>Onnoghen</a:t>
            </a:r>
            <a:r>
              <a:rPr lang="en-US" sz="1200" dirty="0">
                <a:solidFill>
                  <a:schemeClr val="dk1"/>
                </a:solidFill>
              </a:rPr>
              <a:t>, U. N., </a:t>
            </a:r>
            <a:r>
              <a:rPr lang="en-US" sz="1200" dirty="0" err="1">
                <a:solidFill>
                  <a:schemeClr val="dk1"/>
                </a:solidFill>
              </a:rPr>
              <a:t>Alarifi</a:t>
            </a:r>
            <a:r>
              <a:rPr lang="en-US" sz="1200" dirty="0">
                <a:solidFill>
                  <a:schemeClr val="dk1"/>
                </a:solidFill>
              </a:rPr>
              <a:t>, S. S., </a:t>
            </a:r>
            <a:r>
              <a:rPr lang="en-US" sz="1200" dirty="0" err="1">
                <a:solidFill>
                  <a:schemeClr val="dk1"/>
                </a:solidFill>
              </a:rPr>
              <a:t>Eldosouky</a:t>
            </a:r>
            <a:r>
              <a:rPr lang="en-US" sz="1200" dirty="0">
                <a:solidFill>
                  <a:schemeClr val="dk1"/>
                </a:solidFill>
              </a:rPr>
              <a:t>, A. M., Ekwok, S. E., Andras, P. &amp; Akpan, A. E. (2025) </a:t>
            </a:r>
            <a:r>
              <a:rPr lang="en-US" sz="1200" i="1" dirty="0">
                <a:solidFill>
                  <a:schemeClr val="dk1"/>
                </a:solidFill>
              </a:rPr>
              <a:t>Impianti fotovoltaici in condizioni meteorologiche estreme: casi di studio, classificazione, valutazione della vulnerabilità e percorsi di adattamento. </a:t>
            </a:r>
            <a:r>
              <a:rPr lang="en-US" sz="1200" dirty="0">
                <a:solidFill>
                  <a:schemeClr val="dk1"/>
                </a:solidFill>
              </a:rPr>
              <a:t>Science Direct: Energy Reports. Volume 13, giugno 2025, pagg. 929-959. </a:t>
            </a:r>
            <a:r>
              <a:rPr lang="en-US" sz="1200" dirty="0">
                <a:solidFill>
                  <a:schemeClr val="dk1"/>
                </a:solidFill>
                <a:hlinkClick r:id="rId5"/>
              </a:rPr>
              <a:t>https://www.sciencedirect.com/science/article/pii/S2352484724008813#:~:text=Hurricanes%20can%20inflict%20direct%20damage,may%20harm%20solar%20photovoltaic%20systems.%20%20Energy%20Reports,%20Volume%2013,2025,Pagine%20929-959,ISSN%202352-4847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</a:p>
          <a:p>
            <a:pPr marL="285750" indent="-285750" latinLnBrk="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Russo, M. A., Carvalho, D., Martins, N., &amp; Monteiro, A. (2022). Prevedere l'inevitabile: una rassegna degli impatti dei cambiamenti climatici sulle risorse energetiche rinnovabili. </a:t>
            </a:r>
            <a:r>
              <a:rPr lang="en-US" sz="1200" i="1" dirty="0">
                <a:solidFill>
                  <a:schemeClr val="dk1"/>
                </a:solidFill>
              </a:rPr>
              <a:t>Tecnologie e valutazioni energetiche sostenibili</a:t>
            </a:r>
            <a:r>
              <a:rPr lang="en-US" sz="1200" dirty="0">
                <a:solidFill>
                  <a:schemeClr val="dk1"/>
                </a:solidFill>
              </a:rPr>
              <a:t>,</a:t>
            </a:r>
            <a:r>
              <a:rPr lang="en-US" sz="1200" i="1" dirty="0">
                <a:solidFill>
                  <a:schemeClr val="dk1"/>
                </a:solidFill>
              </a:rPr>
              <a:t> 52</a:t>
            </a:r>
            <a:r>
              <a:rPr lang="en-US" sz="1200" dirty="0">
                <a:solidFill>
                  <a:schemeClr val="dk1"/>
                </a:solidFill>
              </a:rPr>
              <a:t>, 102283. </a:t>
            </a:r>
            <a:r>
              <a:rPr lang="en-US" sz="1200" dirty="0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https://doi.org/10.1016/j.seta.2022.102283</a:t>
            </a:r>
            <a:endParaRPr lang="en-US" sz="1200" dirty="0">
              <a:solidFill>
                <a:schemeClr val="dk1"/>
              </a:solidFill>
            </a:endParaRPr>
          </a:p>
          <a:p>
            <a:pPr marL="285750" indent="-285750" latinLnBrk="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1"/>
                </a:solidFill>
              </a:rPr>
              <a:t>Solaun</a:t>
            </a:r>
            <a:r>
              <a:rPr lang="en-US" sz="1200" dirty="0">
                <a:solidFill>
                  <a:schemeClr val="dk1"/>
                </a:solidFill>
              </a:rPr>
              <a:t>, K., &amp; </a:t>
            </a:r>
            <a:r>
              <a:rPr lang="en-US" sz="1200" dirty="0" err="1">
                <a:solidFill>
                  <a:schemeClr val="dk1"/>
                </a:solidFill>
              </a:rPr>
              <a:t>Cerdá</a:t>
            </a:r>
            <a:r>
              <a:rPr lang="en-US" sz="1200" dirty="0">
                <a:solidFill>
                  <a:schemeClr val="dk1"/>
                </a:solidFill>
              </a:rPr>
              <a:t>, E. (2019). Impatto dei cambiamenti climatici sulla produzione di energia rinnovabile. Una rassegna delle proiezioni quantitative. </a:t>
            </a:r>
            <a:r>
              <a:rPr lang="en-US" sz="1200" i="1" dirty="0">
                <a:solidFill>
                  <a:schemeClr val="dk1"/>
                </a:solidFill>
              </a:rPr>
              <a:t>Renewable and Sustainable Energy Reviews</a:t>
            </a:r>
            <a:r>
              <a:rPr lang="en-US" sz="1200" dirty="0">
                <a:solidFill>
                  <a:schemeClr val="dk1"/>
                </a:solidFill>
              </a:rPr>
              <a:t>,</a:t>
            </a:r>
            <a:r>
              <a:rPr lang="en-US" sz="1200" i="1" dirty="0">
                <a:solidFill>
                  <a:schemeClr val="dk1"/>
                </a:solidFill>
              </a:rPr>
              <a:t> 116</a:t>
            </a:r>
            <a:r>
              <a:rPr lang="en-US" sz="1200" dirty="0">
                <a:solidFill>
                  <a:schemeClr val="dk1"/>
                </a:solidFill>
              </a:rPr>
              <a:t>, 109415.</a:t>
            </a:r>
            <a:r>
              <a:rPr lang="en-US" sz="1200" dirty="0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https://doi.org/10.1016/j.rser.2019.109415</a:t>
            </a:r>
            <a:endParaRPr lang="en-US" sz="1200" dirty="0">
              <a:solidFill>
                <a:schemeClr val="dk1"/>
              </a:solidFill>
            </a:endParaRPr>
          </a:p>
          <a:p>
            <a:pPr marL="285750" indent="-285750" latinLnBrk="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UNIDO, ICSHP (2022). Rapporto sullo sviluppo dell'energia idroelettrica su piccola scala nel mondo 2022. Pubblicazione tematica: Energia idroelettrica su piccola scala e cambiamenti climatici. Organizzazione delle Nazioni Unite per lo sviluppo industriale, Vienna, Austria; Centro internazionale per l'energia idroelettrica su piccola scala, Hangzhou, Cina. Disponibile all'indirizzo</a:t>
            </a:r>
            <a:r>
              <a:rPr lang="en-US" sz="1200" dirty="0">
                <a:solidFill>
                  <a:schemeClr val="dk1"/>
                </a:solidFill>
                <a:hlinkClick r:id="rId8"/>
              </a:rPr>
              <a:t> www.unido.org/WSHPDR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</a:p>
          <a:p>
            <a:pPr marL="285750" indent="-285750" latinLnBrk="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Welt der </a:t>
            </a:r>
            <a:r>
              <a:rPr lang="en-US" sz="1200" dirty="0" err="1">
                <a:solidFill>
                  <a:schemeClr val="dk1"/>
                </a:solidFill>
              </a:rPr>
              <a:t>Physik</a:t>
            </a:r>
            <a:r>
              <a:rPr lang="en-US" sz="1200" dirty="0">
                <a:solidFill>
                  <a:schemeClr val="dk1"/>
                </a:solidFill>
              </a:rPr>
              <a:t>. (2021, 11 </a:t>
            </a:r>
            <a:r>
              <a:rPr lang="en-US" sz="1200" dirty="0" err="1">
                <a:solidFill>
                  <a:schemeClr val="dk1"/>
                </a:solidFill>
              </a:rPr>
              <a:t>gennaio</a:t>
            </a:r>
            <a:r>
              <a:rPr lang="en-US" sz="1200" dirty="0">
                <a:solidFill>
                  <a:schemeClr val="dk1"/>
                </a:solidFill>
              </a:rPr>
              <a:t>). </a:t>
            </a:r>
            <a:r>
              <a:rPr lang="en-US" sz="1200" i="1" dirty="0" err="1">
                <a:solidFill>
                  <a:schemeClr val="dk1"/>
                </a:solidFill>
              </a:rPr>
              <a:t>Energie rinnovabili nel cambiamento climatico</a:t>
            </a:r>
            <a:r>
              <a:rPr lang="en-US" sz="1200" dirty="0">
                <a:solidFill>
                  <a:schemeClr val="dk1"/>
                </a:solidFill>
              </a:rPr>
              <a:t>.</a:t>
            </a:r>
            <a:r>
              <a:rPr lang="en-US" sz="1200" dirty="0">
                <a:solidFill>
                  <a:schemeClr val="dk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https://www.weltderphysik.de/gebiet/technik/nachrichten/2021/erneuerbare-energien-im-klimawandel/</a:t>
            </a:r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sz="1200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6431C-3A27-12A0-EC4A-3D5A9C728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740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Grazie!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91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Iniziamo definendo il cambiamento climatico e poi esploriamo tre diversi tipi di produzione energetica. Ti invitiamo innanzitutto a fermarti un attimo e riflettere su una domanda. Prenditi un momento per considerare ogni domanda, prima di passare ad approfondire un particolare tipo di produzione energetica, il potenziale impatto del cambiamento climatico e le possibili soluzioni.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Potete esaminare ogni tipo di produzione energetica uno alla volta. In alternativa, potete selezionare un tipo particolare che desiderate approfondire per primo tramite il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6822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Cambiamenti climatici e tre diversi tipi di produzione energetica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Per iniziare: che cos'è il cambiamento climatico?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2400" dirty="0">
              <a:ea typeface="Public Sans"/>
              <a:cs typeface="Public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</a:rPr>
              <a:t>Focus sul cambiamento climatico e sui diversi tipi di produzione energetica: </a:t>
            </a:r>
            <a:endParaRPr lang="en-US" sz="2400" dirty="0">
              <a:ea typeface="Public Sans"/>
              <a:cs typeface="Public Sans"/>
              <a:sym typeface="Public Sans"/>
            </a:endParaRPr>
          </a:p>
          <a:p>
            <a:endParaRPr lang="en-US" sz="2400" dirty="0">
              <a:ea typeface="Public Sans"/>
              <a:cs typeface="Public Sans"/>
            </a:endParaRP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Energia solare (pannelli fotovoltaici).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  <a:sym typeface="Public Sans"/>
              </a:rPr>
              <a:t>Energia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 eolica (turbine eoliche).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Energia idroelettrica su piccola scala.</a:t>
            </a:r>
          </a:p>
          <a:p>
            <a:pPr lvl="1"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Mitigare l'impatto dei cambiamenti climatici sulle fonti di energia rinnovabile.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2400" dirty="0"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77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Che cos'è il cambiamento climatico?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GB" sz="1200" dirty="0">
                <a:ea typeface="Roboto"/>
                <a:cs typeface="Roboto"/>
              </a:rPr>
              <a:t>Il cambiamento climatico si riferisce alle variazioni a lungo termine delle temperature e dei modelli meteorologici. Tali variazioni possono essere naturali, dovute a cambiamenti nell'attività solare o a grandi eruzioni vulcaniche. </a:t>
            </a:r>
          </a:p>
          <a:p>
            <a:pPr latinLnBrk="0"/>
            <a:endParaRPr lang="en-GB" sz="1200" dirty="0">
              <a:ea typeface="Roboto"/>
              <a:cs typeface="Roboto"/>
            </a:endParaRPr>
          </a:p>
          <a:p>
            <a:pPr latinLnBrk="0"/>
            <a:r>
              <a:rPr lang="en-GB" sz="1200" dirty="0">
                <a:ea typeface="Roboto"/>
                <a:cs typeface="Roboto"/>
              </a:rPr>
              <a:t>Tuttavia, dal 1800, </a:t>
            </a:r>
            <a:r>
              <a:rPr lang="en-GB" sz="1200" dirty="0">
                <a:ea typeface="Roboto"/>
                <a:cs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attività umane sono state la principale causa del cambiamento climatico</a:t>
            </a:r>
            <a:r>
              <a:rPr lang="en-GB" sz="1200" dirty="0">
                <a:ea typeface="Roboto"/>
                <a:cs typeface="Roboto"/>
              </a:rPr>
              <a:t>, principalmente a causa dell'utilizzo di combustibili fossili come carbone, petrolio e gas. </a:t>
            </a:r>
          </a:p>
          <a:p>
            <a:pPr latinLnBrk="0"/>
            <a:endParaRPr lang="en-GB" sz="1200" dirty="0">
              <a:ea typeface="Roboto"/>
              <a:cs typeface="Roboto"/>
            </a:endParaRPr>
          </a:p>
          <a:p>
            <a:pPr latinLnBrk="0"/>
            <a:r>
              <a:rPr lang="en-GB" sz="1200" dirty="0">
                <a:ea typeface="Roboto"/>
                <a:cs typeface="Roboto"/>
              </a:rPr>
              <a:t>La combustione di combustibili fossili genera emissioni di gas serra che agiscono come una coperta avvolta intorno alla Terra, intrappolando il calore del sole e aumentando le temperature." (</a:t>
            </a:r>
            <a:r>
              <a:rPr lang="en-GB" sz="1200" dirty="0">
                <a:ea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Nazioni Unite</a:t>
            </a:r>
            <a:r>
              <a:rPr lang="en-GB" sz="1200" dirty="0">
                <a:ea typeface="Roboto"/>
                <a:cs typeface="Roboto"/>
              </a:rPr>
              <a:t>) 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https://www.ipcc.ch/2021/08/09/ar6-wg1-20210809-pr/</a:t>
            </a:r>
          </a:p>
          <a:p>
            <a:r>
              <a:rPr lang="en-GB" dirty="0"/>
              <a:t>https://www.un.org/en/climatechange/what-is-climate-change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80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Che cos'è il cambiamento climatico?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GB" sz="1200" dirty="0">
                <a:ea typeface="Public Sans"/>
                <a:cs typeface="Public Sans"/>
                <a:sym typeface="Public Sans"/>
              </a:rPr>
              <a:t>Come spiega l'Organizzazione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3"/>
              </a:rPr>
              <a:t>delle Nazioni Unite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, possiamo combattere il cambiamento climatico riducendo le emissioni di gas serra. Per farlo, dobbiamo: 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Passare dai combustibili fossili (come carbone e petrolio) alle fonti di energia rinnovabili (come solare ed eolica).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Adattarci agli effetti dei cambiamenti climatici.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Investire nel cambiamento. Sono necessari investimenti sia da parte dei governi che delle imprese.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73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Diversi tipi di produzione energetica: solare (pannelli fotovoltaici)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Qual è il potenziale impatto dei cambiamenti climatici sull'energia solare?</a:t>
            </a:r>
            <a:endParaRPr lang="en-GB" sz="1200" i="1" dirty="0">
              <a:solidFill>
                <a:schemeClr val="accent5"/>
              </a:solidFill>
            </a:endParaRPr>
          </a:p>
          <a:p>
            <a:r>
              <a:rPr lang="en-GB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939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Diversi tipi di produzione energetica: solare (pannelli fotovoltaici)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Il fotovoltaico è un metodo di generazione di energia elettrica che utilizza celle solari per convertire l'energia del sole in elettricità. Queste celle vengono assemblate in pannelli solari e poi installate a terra, sui tetti o galleggianti su dighe o laghi.</a:t>
            </a: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La tecnologia fotovoltaica sta diventando sempre più diffusa in tutto il mondo. Anno dopo anno, il fotovoltaico rappresenta una quota sempre maggiore del mix energetico dell'UE. Secondo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3"/>
              </a:rPr>
              <a:t>Ember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, nel 2024 la produzione di energia fotovoltaica dell'UE rappresenterà l'11% della produzione lorda di energia elettrica dell'Unione.</a:t>
            </a:r>
          </a:p>
          <a:p>
            <a:endParaRPr lang="en-GB" dirty="0"/>
          </a:p>
          <a:p>
            <a:r>
              <a:rPr lang="en-GB" dirty="0"/>
              <a:t>https://ember-energy.org/data/electricity-data-explorer/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844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Qual è il potenziale impatto dei cambiamenti climatici sull'energia solare?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Gli uragani e i tornado possono essere molto intensi e imprevedibili. Questo tipo di eventi meteorologici può causare danni fisici significativi agli impianti fotovoltaici e ai loro componenti elettrici, spostandoli e danneggiandoli (Okonkwo et al, 2025).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Anche le batterie dei pannelli solari possono essere danneggiate dalle alte temperature. L'isolamento può offrire una certa protezione.</a:t>
            </a:r>
            <a:endParaRPr lang="en-GB" sz="1200" noProof="0" dirty="0"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L'uso dell'energia solare potrebbe aumentare nelle zone climatiche moderate dove si registra un aumento della luce solare diretta (Welt der </a:t>
            </a:r>
            <a:r>
              <a:rPr lang="en-GB" sz="1200" noProof="0" dirty="0" err="1">
                <a:ea typeface="Public Sans"/>
                <a:cs typeface="Public Sans"/>
                <a:sym typeface="Public Sans"/>
              </a:rPr>
              <a:t>Physik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, 2021).</a:t>
            </a:r>
            <a:endParaRPr lang="en-GB" sz="1200" noProof="0" dirty="0">
              <a:ea typeface="Public Sans"/>
              <a:cs typeface="Public Sans"/>
            </a:endParaRPr>
          </a:p>
          <a:p>
            <a:pPr latinLnBrk="0"/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89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E0038E-A7F2-A44B-C85E-9473EA736845}"/>
              </a:ext>
            </a:extLst>
          </p:cNvPr>
          <p:cNvSpPr txBox="1"/>
          <p:nvPr userDrawn="1"/>
        </p:nvSpPr>
        <p:spPr>
          <a:xfrm>
            <a:off x="2381847" y="5828186"/>
            <a:ext cx="5202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it-I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progetto ha ricevuto finanziamenti dal programma Horizon dell'Unione Europea per la ricerca e l'innovazione (2021-2027) nell'ambito della convenzione di sovvenzione n. 101075596. La responsabilità per il contenuto di questo materiale ricade esclusivamente sul progetto Every1 e non riflette necessariamente l'opinione dell'Unione Europea. La presentazione è concessa in licenza </a:t>
            </a:r>
            <a:r>
              <a:rPr lang="it-IT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it-I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diversa indicazione. </a:t>
            </a:r>
            <a:endParaRPr lang="it-IT" sz="10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6B3D4-1D64-45AF-F991-F1D74B6CF5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" y="6210794"/>
            <a:ext cx="2286000" cy="4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en/web/products-eurostat-news/w/ddn-20250319-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ref-europe.org/small-hydropower-in-europ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climate.columbia.edu/2024/10/31/how-climate-change-impacts-affect-renewable-energy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climate.columbia.edu/2024/10/31/how-climate-change-impacts-affect-renewable-energy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very1.energy/learning-material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ews.climate.columbia.edu/2024/10/31/how-climate-change-impacts-affect-renewable-energy/" TargetMode="External"/><Relationship Id="rId5" Type="http://schemas.openxmlformats.org/officeDocument/2006/relationships/hyperlink" Target="https://www.iea.org/topics/climate-change" TargetMode="External"/><Relationship Id="rId4" Type="http://schemas.openxmlformats.org/officeDocument/2006/relationships/hyperlink" Target="https://www.open.edu/openlearncreate/course/index.php?categoryid=1459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bulgerhoog/27459581395/in/album-72157624747211919" TargetMode="External"/><Relationship Id="rId13" Type="http://schemas.openxmlformats.org/officeDocument/2006/relationships/hyperlink" Target="https://www.flickr.com/photos/joncutrer/50515343606/" TargetMode="External"/><Relationship Id="rId3" Type="http://schemas.openxmlformats.org/officeDocument/2006/relationships/hyperlink" Target="https://energy.ec.europa.eu/topics/renewable-energy/solar-energy_en#photovoltaics" TargetMode="External"/><Relationship Id="rId7" Type="http://schemas.openxmlformats.org/officeDocument/2006/relationships/hyperlink" Target="https://creativecommons.org/licenses/by-sa/4.0/deed.en" TargetMode="External"/><Relationship Id="rId12" Type="http://schemas.openxmlformats.org/officeDocument/2006/relationships/hyperlink" Target="https://creativecommons.org/licenses/by-sa/2.0/" TargetMode="External"/><Relationship Id="rId2" Type="http://schemas.openxmlformats.org/officeDocument/2006/relationships/notesSlide" Target="../notesSlides/notesSlide22.xml"/><Relationship Id="rId16" Type="http://schemas.openxmlformats.org/officeDocument/2006/relationships/hyperlink" Target="https://www.flickr.com/photos/ashenwolf/14764291000/in/photolist-7PxvXb-2hLZ8TY-4W7m73-4W38d6-2kGwWF7-2jXpazy-2mkVQ6S-2mG7bos-ouERko-mZmtZv-DYWf3V-mZmpFj-7exHt2-mYkmKg-mZmB9Q-mYxp9G-mZjK1K-wtSB1o-cypYBE-4RA6ce-22EPyE5-N6qRG5-2oNDqLo-zegCR-7EnigT-4jWig8-4k1kdy-7stLdy-gkC3N4-4jWiiv-7stKSj-7stL4s-2ksUPzG-2iyLom-2hLZgA6-8tsrzA-2pPaYKt-8tsrAA-8BPKxX-yoScig-buRGQu-buRF7U-2pAnmyL-2mLgcJh-7kYYYf-fE7pL9-2oEFBwp-2mTSXZj-eibu9T-2med4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ission.europa.eu/legal-notice_en#copyright-notice" TargetMode="External"/><Relationship Id="rId11" Type="http://schemas.openxmlformats.org/officeDocument/2006/relationships/hyperlink" Target="https://www.flickr.com/photos/amanessinger/47583802051/in/photolist-2fuPqyc-NKJsjd-WwaSKa-nFmWD9-X9DiAu-2nXw1qD-8m1TCH-ngvskW-2ne6BJx-2fHPLsc-2j85xob-2ng8Tv9-2neo7Sz-2necgSx-2bXu6Lb-PTLTsN-NgDbu2-exFS1K-K2HgC7-JbET9x-2cbhMzi-2nEegJJ-2nZE9kN-2ndJVaQ-T2Pzas-EkdT96-E5UdhT-2oK7Qck-SoMSEZ-GEk3qQ-EC7YXj-2qz8FtQ-fgRudk-Ui7V9G-2ienM7e-2neoo3w-2mu8G5e-PTLTxh-U7NaKE-fh6KoL-fgReFv-fgRdCT-5YD7oA-fh6snA-JcCsBD-fgRnbX-fh6ABW-fgRnJ6-fh6w2C-fh6vBb" TargetMode="External"/><Relationship Id="rId5" Type="http://schemas.openxmlformats.org/officeDocument/2006/relationships/hyperlink" Target="https://energy.ec.europa.eu/topics/renewable-energy/hydropower_en" TargetMode="External"/><Relationship Id="rId15" Type="http://schemas.openxmlformats.org/officeDocument/2006/relationships/hyperlink" Target="https://creativecommons.org/licenses/by/2.0/" TargetMode="External"/><Relationship Id="rId10" Type="http://schemas.openxmlformats.org/officeDocument/2006/relationships/hyperlink" Target="https://www.flickr.com/photos/boules/52395915707/" TargetMode="External"/><Relationship Id="rId4" Type="http://schemas.openxmlformats.org/officeDocument/2006/relationships/hyperlink" Target="https://energy.ec.europa.eu/topics/renewable-energy/eu-wind-energy_en" TargetMode="External"/><Relationship Id="rId9" Type="http://schemas.openxmlformats.org/officeDocument/2006/relationships/hyperlink" Target="https://creativecommons.org/licenses/by-nc/2.0/" TargetMode="External"/><Relationship Id="rId14" Type="http://schemas.openxmlformats.org/officeDocument/2006/relationships/hyperlink" Target="https://www.flickr.com/photos/jmenj/50294556128/in/photolist-2jCmKis-nEEZ7v-7MMJmD-p62aU7-2pT1S1h-96ybfN-4Y39ra-3gRA4Y-ARfjS-7j8D11-3u2P7-5yNt6j-5g59R8-4PE5U3-62sb1b-a9bLMB-21jfHVA-2NwrTS-2Nws4q-56YfCB-5cAiuE-2Nws9m-2Ns3U4-2Ns3ZT-5cDqMD-5rywTv-5W6jaW-56fWt5-5DvKzJ-5sPkjb-7jRrSg-4WHNnm-5Wpu8P-35ASUR-47d3yV-SrnYP4-2o3E7jQ-4d7wV-yfeAcS-76NTB-dzJEgW-5yJaPg-2onj4MF-2BDUi-YfRhKA-2i3dZe9-7Wcz3U-5CtLPe-2mJtT8Y-VWmN19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do.org/WSHPDR" TargetMode="External"/><Relationship Id="rId3" Type="http://schemas.openxmlformats.org/officeDocument/2006/relationships/hyperlink" Target="https://doi.org/10.1038/s41558-020-00949-9" TargetMode="External"/><Relationship Id="rId7" Type="http://schemas.openxmlformats.org/officeDocument/2006/relationships/hyperlink" Target="https://doi.org/10.1016/j.rser.2019.109415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seta.2022.102283" TargetMode="External"/><Relationship Id="rId5" Type="http://schemas.openxmlformats.org/officeDocument/2006/relationships/hyperlink" Target="https://www.sciencedirect.com/science/article/pii/S2352484724008813#:~:text=Hurricanes%20can%20inflict%20direct%20damage,may%20harm%20solar%20photovoltaic%20systems.%20%20Energy%20Reports,%20Volume%2013,2025,Pages%20929-959,ISSN%202352-4847" TargetMode="External"/><Relationship Id="rId4" Type="http://schemas.openxmlformats.org/officeDocument/2006/relationships/hyperlink" Target="https://www.irena.org/-/media/Files/IRENA/Agency/Publication/2019/Jun/IRENA_G20_climate_sustainability_2019.pdf" TargetMode="External"/><Relationship Id="rId9" Type="http://schemas.openxmlformats.org/officeDocument/2006/relationships/hyperlink" Target="https://www.weltderphysik.de/gebiet/technik/nachrichten/2021/erneuerbare-energien-im-klimawandel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un.org/en/climatechange/what-is-climate-change" TargetMode="External"/><Relationship Id="rId4" Type="http://schemas.openxmlformats.org/officeDocument/2006/relationships/hyperlink" Target="https://www.ipcc.ch/2021/08/09/ar6-wg1-20210809-p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.org/en/climatechange/what-is-climate-chang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mber-energy.org/data/electricity-data-explor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14078-4AE6-DDF0-C6CF-27E293AE4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40" y="2245249"/>
            <a:ext cx="4519460" cy="25405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52A8FD-D115-3917-B567-996023B580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873" y="1402189"/>
            <a:ext cx="7331927" cy="3928094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it-IT" sz="6000" noProof="1"/>
              <a:t>In che modo il cambiamento climatico influisce sulle energie rinnovabili?</a:t>
            </a:r>
            <a:endParaRPr lang="it-IT" sz="6000" noProof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0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10364-81A8-630F-CAC2-DBF9D53C0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2513-E61F-952D-DC13-AF1A239475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942" y="766569"/>
            <a:ext cx="11350082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Diversi tipi di produzione energetica: Eolica (turbine eoliche)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66662-FCFA-2C8A-5FD4-DE6A61D0DDF6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Qual è il potenziale impatto dei cambiamenti climatici sull'energia eolica?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2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68985-3F46-FA0C-85E6-FB59610B3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AC55-1995-8215-ACF9-D2D0B8B6B5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093" y="84462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Diversi tipi di produzione di energia: Eolica (turbine eoliche) 1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6F0D8-00A2-4308-1A56-AEAB5E13091A}"/>
              </a:ext>
            </a:extLst>
          </p:cNvPr>
          <p:cNvSpPr txBox="1"/>
          <p:nvPr/>
        </p:nvSpPr>
        <p:spPr>
          <a:xfrm>
            <a:off x="3988646" y="2334317"/>
            <a:ext cx="7993309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dirty="0"/>
              <a:t>Il vento è una fonte di energia pulita e abbondante utilizzata per generare elettricità. Può essere sfruttato sia sulla terraferma (onshore) che in mare (offshore).</a:t>
            </a:r>
          </a:p>
          <a:p>
            <a:pPr latinLnBrk="0"/>
            <a:endParaRPr lang="en-GB" sz="1100" dirty="0"/>
          </a:p>
          <a:p>
            <a:pPr latinLnBrk="0"/>
            <a:r>
              <a:rPr lang="en-GB" sz="2000" dirty="0"/>
              <a:t>I continui miglioramenti nella produzione e nella progettazione delle turbine eoliche, combinati con il miglioramento dei fattori di capacità (maggiore quantità di elettricità generata per turbina) installati, grazie ad esempio a turbine più performanti e/o a una migliore localizzazione, hanno ridotto i costi dell'energia eolica e ne hanno riaffermato la posizione di motore chiave della transizione verso l'energia pulita.</a:t>
            </a:r>
          </a:p>
          <a:p>
            <a:pPr latinLnBrk="0"/>
            <a:endParaRPr lang="en-GB" sz="1100" dirty="0"/>
          </a:p>
          <a:p>
            <a:pPr latinLnBrk="0"/>
            <a:r>
              <a:rPr lang="en-GB" sz="2000" dirty="0"/>
              <a:t>Secondo </a:t>
            </a:r>
            <a:r>
              <a:rPr lang="en-GB" sz="2000" dirty="0">
                <a:hlinkClick r:id="rId3"/>
              </a:rPr>
              <a:t>Eurostat</a:t>
            </a:r>
            <a:r>
              <a:rPr lang="en-GB" sz="2000" dirty="0"/>
              <a:t>, nel 2024 l'energia eolica rappresentava il 39,1% dell'elettricità totale generata da fonti rinnovabili nell'UE.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415B9-0DAE-D005-D041-B0232380F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5" y="3206663"/>
            <a:ext cx="3643426" cy="24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5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3F753-FF72-D619-FCA0-32AC6EC67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01D1-86D4-55EF-E3B6-DCBDFB331F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045" y="91691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Diversi tipi di produzione di energia: Eolica (turbine eoliche) 2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B8CBE-1F11-E934-F1CC-E369F0A7208F}"/>
              </a:ext>
            </a:extLst>
          </p:cNvPr>
          <p:cNvSpPr txBox="1"/>
          <p:nvPr/>
        </p:nvSpPr>
        <p:spPr>
          <a:xfrm>
            <a:off x="4200584" y="2242477"/>
            <a:ext cx="764619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latinLnBrk="0"/>
            <a:r>
              <a:rPr lang="en-GB" sz="2400" dirty="0"/>
              <a:t>I componenti principali di una turbina eolica sono:</a:t>
            </a:r>
          </a:p>
          <a:p>
            <a:pPr marL="342900" indent="-342900" algn="just" latinLnBrk="0">
              <a:buFont typeface="Arial" panose="020B0604020202020204" pitchFamily="34" charset="0"/>
              <a:buChar char="•"/>
            </a:pPr>
            <a:r>
              <a:rPr lang="en-GB" sz="2400" dirty="0"/>
              <a:t>Il rotore, che comprende le pale e aziona l'albero, converte l'energia eolica in energia meccanica rotazionale.</a:t>
            </a:r>
          </a:p>
          <a:p>
            <a:pPr marL="342900" indent="-342900" algn="just" latinLnBrk="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 algn="just" latinLnBrk="0">
              <a:buFont typeface="Arial" panose="020B0604020202020204" pitchFamily="34" charset="0"/>
              <a:buChar char="•"/>
            </a:pPr>
            <a:r>
              <a:rPr lang="en-GB" sz="2400" dirty="0"/>
              <a:t>Il corpo principale, che ospita l'albero principale, il riduttore (che aumenta la velocità di rotazione), il generatore (che converte l'energia meccanica in energia elettrica) e il sistema di controllo.</a:t>
            </a:r>
          </a:p>
          <a:p>
            <a:pPr marL="342900" indent="-342900" algn="just" latinLnBrk="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 algn="just" latinLnBrk="0">
              <a:buFont typeface="Arial" panose="020B0604020202020204" pitchFamily="34" charset="0"/>
              <a:buChar char="•"/>
            </a:pPr>
            <a:r>
              <a:rPr lang="en-GB" sz="2400" dirty="0"/>
              <a:t>La torre di sostegno, che eleva la turbina ad un'altezza tale da poter catturare correnti d'aria più forti e costanti.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3F938-6005-953F-7EE3-1A6F08E0A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5" y="3206663"/>
            <a:ext cx="3643426" cy="24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7D333-F6DF-291A-2920-BE2F4B613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BBF2-57E8-98A7-5196-A80E5E02DE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044" y="766568"/>
            <a:ext cx="11342927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Qual è il potenziale impatto dei cambiamenti climatici sull'energia eolica?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95D75-7CB2-2E3E-FC36-E6C5542486F1}"/>
              </a:ext>
            </a:extLst>
          </p:cNvPr>
          <p:cNvSpPr txBox="1"/>
          <p:nvPr/>
        </p:nvSpPr>
        <p:spPr>
          <a:xfrm>
            <a:off x="4170736" y="1981940"/>
            <a:ext cx="767560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ea typeface="Public Sans"/>
                <a:cs typeface="Public Sans"/>
              </a:rPr>
              <a:t>Oltre agli eventi meteorologici estremi come le tempeste e l'aumento della loro intensità, che possono causare danni alle infrastrutture delle centrali eoliche, </a:t>
            </a:r>
            <a:r>
              <a:rPr lang="en-US" sz="2400" dirty="0"/>
              <a:t>potrebbero verificarsi anche cambiamenti nei modelli dei venti, con una riduzione della ventosità in molte regioni ("siccità eolica"), una maggiore probabilità di fulmini e ondate di calore che riducono la durata delle apparecchiature e aumentano i tempi di inattività delle turbine.</a:t>
            </a:r>
            <a:endParaRPr lang="en-US" sz="2400" dirty="0">
              <a:ea typeface="Calibri"/>
              <a:cs typeface="Calibri"/>
            </a:endParaRPr>
          </a:p>
          <a:p>
            <a:pPr marL="457200" indent="-457200" latinLnBrk="0">
              <a:buChar char="•"/>
            </a:pPr>
            <a:r>
              <a:rPr lang="en-US" sz="2400" dirty="0"/>
              <a:t>Prevedere la forza e i modelli del vento può essere difficile. Ciò può causare incertezza nel calcolo della produzione delle centrali elettriche (Herrmann et al., 2016).</a:t>
            </a: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FD4E0-BD65-C0FF-9459-FC040287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5" y="3206663"/>
            <a:ext cx="3643426" cy="24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9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2DE49-A6A0-7ED5-C453-91DF53921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AA4E-9257-5B0A-B307-3A3FE61C37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976" y="705283"/>
            <a:ext cx="11640014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Diversi tipi di produzione energetica: energia idroelettrica su piccola scala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D8088-03F2-C00C-E9D4-5BE4067C09EB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Qual è il potenziale impatto dei cambiamenti climatici sull'energia idroelettrica su piccola scala?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6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9E064-0535-EBAF-35D9-ED895F42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9F3511-8F6B-1635-927F-DA2092DC4D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605" y="81639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Diversi tipi di produzione energetica: energia idroelettrica su piccola scala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55AD6-BE39-9CA0-D95D-AC03B2E99E8F}"/>
              </a:ext>
            </a:extLst>
          </p:cNvPr>
          <p:cNvSpPr txBox="1"/>
          <p:nvPr/>
        </p:nvSpPr>
        <p:spPr>
          <a:xfrm>
            <a:off x="3792072" y="2146392"/>
            <a:ext cx="802244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dirty="0"/>
              <a:t>L'energia idroelettrica deriva dal flusso dell'acqua che aziona una turbina. È una delle più antiche fonti di energia rinnovabile, utilizzata già in epoca preindustriale, ad esempio nei mulini ad acqua.</a:t>
            </a:r>
          </a:p>
          <a:p>
            <a:pPr latinLnBrk="0"/>
            <a:endParaRPr lang="en-GB" sz="1100" dirty="0"/>
          </a:p>
          <a:p>
            <a:pPr latinLnBrk="0"/>
            <a:r>
              <a:rPr lang="en-GB" sz="2000" dirty="0"/>
              <a:t>Essendo la seconda fonte di energia elettrica rinnovabile per importanza, l'energia idroelettrica continua ad essere una fonte energetica importante anche oggi. Secondo Eurostat, nel 2024 rappresentava il 29,9 % dell'energia elettrica totale prodotta dall'UE da fonti rinnovabili. </a:t>
            </a:r>
          </a:p>
          <a:p>
            <a:pPr latinLnBrk="0"/>
            <a:endParaRPr lang="en-GB" sz="1100" dirty="0"/>
          </a:p>
          <a:p>
            <a:pPr latinLnBrk="0"/>
            <a:r>
              <a:rPr lang="en-GB" sz="2000" dirty="0"/>
              <a:t>L'energia idroelettrica su piccola scala (con una produzione inferiore a 10 megawatt) genera elettricità per oltre 13 milioni di famiglie in Europa (</a:t>
            </a:r>
            <a:r>
              <a:rPr lang="en-GB" sz="2000" dirty="0">
                <a:hlinkClick r:id="rId3"/>
              </a:rPr>
              <a:t>Federazione europea delle energie rinnovabili</a:t>
            </a:r>
            <a:r>
              <a:rPr lang="en-GB" sz="2000" dirty="0"/>
              <a:t>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9D4764-4589-58BD-2283-FDE527E72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5" y="3115849"/>
            <a:ext cx="3394464" cy="22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88312-3474-6D3A-8417-ECA1DB970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C07F-70A5-A19E-B031-F3631767D5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605" y="733115"/>
            <a:ext cx="11580932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Qual è il potenziale impatto dei cambiamenti climatici sull'energia idroelettrica su piccola scala?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DF4ED-FF8C-0564-EF5D-DA6654E5F96E}"/>
              </a:ext>
            </a:extLst>
          </p:cNvPr>
          <p:cNvSpPr txBox="1"/>
          <p:nvPr/>
        </p:nvSpPr>
        <p:spPr>
          <a:xfrm>
            <a:off x="3578069" y="2155498"/>
            <a:ext cx="857372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latinLnBrk="0">
              <a:buFont typeface="Arial"/>
              <a:buChar char="•"/>
            </a:pPr>
            <a:r>
              <a:rPr lang="en-US" sz="2000" dirty="0"/>
              <a:t>L'impatto dei cambiamenti climatici sull'energia idroelettrica su piccola scala non è ancora chiaro. Su scala globale, alcuni studi prevedono un aumento della produzione di energia idroelettrica compreso tra il 2,4 % e il 6,3 % in diversi scenari, mentre altri non sono certi della direzione che prenderà il cambiamento. Tuttavia, tutti gli studi concordano sul fatto che esistono significative variazioni regionali.</a:t>
            </a:r>
            <a:endParaRPr lang="en-US" sz="2000" dirty="0">
              <a:ea typeface="Calibri"/>
              <a:cs typeface="Calibri"/>
            </a:endParaRPr>
          </a:p>
          <a:p>
            <a:pPr marL="457200" indent="-457200" latinLnBrk="0">
              <a:buChar char="•"/>
            </a:pPr>
            <a:r>
              <a:rPr lang="en-US" sz="2000" dirty="0"/>
              <a:t>Con condizioni meteorologiche più irregolari e una minore prevedibilità stagionale, si prevede che, ad esempio, nell'Europa settentrionale l'energia prodotta dai piccoli impianti idroelettrici aumenterà durante l'inverno (gennaio-marzo) e diminuirà durante la primavera e l'estate (aprile-giugno). </a:t>
            </a:r>
          </a:p>
          <a:p>
            <a:pPr marL="457200" indent="-457200" latinLnBrk="0">
              <a:buChar char="•"/>
            </a:pPr>
            <a:r>
              <a:rPr lang="en-US" sz="2000" dirty="0"/>
              <a:t>Nell'Europa meridionale si prevede una riduzione dell'elettricità prodotta dagli impianti idroelettrici di piccola scala a causa della minore quantità di precipitazioni durante l'anno (Welt der </a:t>
            </a:r>
            <a:r>
              <a:rPr lang="en-US" sz="2000" dirty="0" err="1"/>
              <a:t>Physik</a:t>
            </a:r>
            <a:r>
              <a:rPr lang="en-US" sz="2000" dirty="0"/>
              <a:t>, 2021).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DB441-AC8D-D5E2-A906-803106400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5" y="3115849"/>
            <a:ext cx="3394464" cy="22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E32AE-6796-E19C-22A5-732CA3B29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04EB7-574D-BEE8-7D60-A52C064F2A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9488" y="70528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Mitigare l'impatto dei cambiamenti climatici sulle fonti di energia rinnovabile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A482E6-1387-2BED-E5C7-2E5D47EBDF4D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Come possiamo mitigare l'impatto dei cambiamenti climatici sulle fonti di energia rinnovabile? 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6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AF9EB-AFE7-85EF-37A6-EB21CCC77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3152FB-94BB-5F97-F9DF-816B8B4D2A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697" y="789500"/>
            <a:ext cx="11260873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Mitigare l'impatto dei cambiamenti climatici sulle fonti di energia rinnovabile 1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CABE2-6C61-7A78-A88D-15A7E427F630}"/>
              </a:ext>
            </a:extLst>
          </p:cNvPr>
          <p:cNvSpPr txBox="1"/>
          <p:nvPr/>
        </p:nvSpPr>
        <p:spPr>
          <a:xfrm>
            <a:off x="3772819" y="2335802"/>
            <a:ext cx="8196245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US" sz="2000" dirty="0"/>
              <a:t>Un articolo della Columbia Climate School intitolato </a:t>
            </a:r>
            <a:r>
              <a:rPr lang="en-US" sz="2000" i="1" dirty="0">
                <a:hlinkClick r:id="rId3"/>
              </a:rPr>
              <a:t>How Climate Change Impacts Renewable Energy (Come i cambiamenti climatici influiscono sulle energie rinnovabili) </a:t>
            </a:r>
            <a:r>
              <a:rPr lang="en-US" sz="2000" dirty="0"/>
              <a:t>discute quattro approcci per aumentare la "resilienza del sistema energetico". Questi sono: </a:t>
            </a:r>
          </a:p>
          <a:p>
            <a:pPr marL="457200" indent="-457200" latinLnBrk="0">
              <a:buFont typeface="+mj-lt"/>
              <a:buAutoNum type="arabicPeriod"/>
            </a:pPr>
            <a:r>
              <a:rPr lang="en-US" sz="2000" dirty="0"/>
              <a:t>Garantire che non si faccia eccessivo affidamento su un'unica fonte energetica e utilizzare una gamma di fonti energetiche diverse ("diversificare il mix energetico"). Ciò può assumere la forma di "sistemi energetici distribuiti" o di energia generata in un unico luogo da una serie di fonti diverse (ad esempio, diverse famiglie con pannelli solari e/o turbine eoliche). </a:t>
            </a:r>
          </a:p>
          <a:p>
            <a:pPr marL="457200" indent="-457200" latinLnBrk="0">
              <a:buFont typeface="+mj-lt"/>
              <a:buAutoNum type="arabicPeriod"/>
            </a:pPr>
            <a:r>
              <a:rPr lang="en-US" sz="2000" dirty="0"/>
              <a:t>L'uso di reti intelligenti per garantire un equilibrio efficiente tra produzione e consumo di energia. </a:t>
            </a:r>
          </a:p>
          <a:p>
            <a:pPr latinLnBrk="0"/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014A87-8DAE-2B08-00CE-2CBA7CE0F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9" y="3097245"/>
            <a:ext cx="3462710" cy="230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3D238-5770-B1DE-5A3A-73A00C781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3C87F4-7C01-C8AB-FC0A-B6333F474C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940" y="699662"/>
            <a:ext cx="11439293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Mitigare l'impatto dei cambiamenti climatici sulle fonti di energia rinnovabile 2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F50959-6A86-41AD-4206-D98C378FFC99}"/>
              </a:ext>
            </a:extLst>
          </p:cNvPr>
          <p:cNvSpPr txBox="1"/>
          <p:nvPr/>
        </p:nvSpPr>
        <p:spPr>
          <a:xfrm>
            <a:off x="3578069" y="2803706"/>
            <a:ext cx="857372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latinLnBrk="0">
              <a:buAutoNum type="arabicPeriod" startAt="3"/>
            </a:pPr>
            <a:r>
              <a:rPr lang="en-US" sz="2400" dirty="0"/>
              <a:t>Miglioramento delle infrastrutture per affrontare meglio l'imprevedibilità dei cambiamenti climatici. Il miglioramento delle infrastrutture comprende il potenziamento delle turbine eoliche, affinché possano prevedere e adattarsi meglio al freddo intenso, al caldo e alle tempeste. </a:t>
            </a:r>
          </a:p>
          <a:p>
            <a:pPr marL="457200" indent="-457200" latinLnBrk="0">
              <a:buAutoNum type="arabicPeriod" startAt="3"/>
            </a:pPr>
            <a:r>
              <a:rPr lang="en-US" sz="2400" dirty="0"/>
              <a:t>Utilizzo degli strumenti e delle informazioni esistenti (come la modellizzazione e le previsioni meteorologiche) per prendere decisioni informate sulla collocazione delle infrastrutture per le energie rinnovabili. </a:t>
            </a:r>
          </a:p>
          <a:p>
            <a:pPr latinLnBrk="0"/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1C5E54-A08B-1D0D-1DC5-8E526DD2B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9" y="3097245"/>
            <a:ext cx="3462710" cy="230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93ED27-7E06-3707-82C8-CF4DA7544D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361" y="48778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z="2800" b="1" noProof="1">
                <a:solidFill>
                  <a:schemeClr val="bg1"/>
                </a:solidFill>
              </a:rPr>
              <a:t>Introduzione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361676" y="256145"/>
            <a:ext cx="71463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L'impatto dei cambiamenti climatici rende le condizioni meteorologiche sempre più incerte ed estreme. Con il passaggio a fonti energetiche più rinnovabili, quali sono gli effetti dei cambiamenti climatici sulle energie rinnovabili? E quali approcci possiamo adottare per mitigare tali effetti? 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 questa breve presentazione esploreremo: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Che cos'è il cambiamento climatico.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 diversi tipi di produzione energetica (ad esempio solare, eolica e idroelettrica su piccola scala).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Il potenziale impatto dei cambiamenti climatici su queste fonti di energia rinnovabile.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Quali approcci possiamo adottare per mitigare l'impatto dei cambiamenti climatici sulle fonti di energia rinnovabile.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4F8F9-1CD5-87B5-C4A2-309F6F67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8715"/>
            <a:ext cx="4020855" cy="26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C3D51-4496-3C8B-F270-FE4045656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693812-8F0C-7714-4327-E0A74ABD3F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0639" y="789500"/>
            <a:ext cx="11394688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Mitigare l'impatto dei cambiamenti climatici sulle fonti di energia rinnovabile 3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0C1A0-3021-4BED-9D7A-E8EE518B3DF4}"/>
              </a:ext>
            </a:extLst>
          </p:cNvPr>
          <p:cNvSpPr txBox="1"/>
          <p:nvPr/>
        </p:nvSpPr>
        <p:spPr>
          <a:xfrm>
            <a:off x="3749318" y="2512543"/>
            <a:ext cx="8189397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US" sz="2000" dirty="0"/>
              <a:t>Infine, è importante sottolineare che il cambiamento climatico non ha un impatto solo sulle fonti di energia rinnovabile: </a:t>
            </a:r>
          </a:p>
          <a:p>
            <a:pPr latinLnBrk="0"/>
            <a:endParaRPr lang="en-US" sz="2000" dirty="0"/>
          </a:p>
          <a:p>
            <a:pPr latinLnBrk="0"/>
            <a:r>
              <a:rPr lang="en-US" sz="2000" i="1" dirty="0"/>
              <a:t>"Sebbene il cambiamento climatico comporti dei rischi per gli impianti di energia rinnovabile, anche i sistemi basati sui combustibili fossili sono minacciati dagli stessi impatti, quindi la vulnerabilità delle energie rinnovabili non dovrebbe essere un motivo per ritardare la transizione verso l'energia pulita, che ridurrà i rischi legati al clima grazie alla diminuzione delle emissioni di gas serra". </a:t>
            </a:r>
          </a:p>
          <a:p>
            <a:pPr latinLnBrk="0"/>
            <a:endParaRPr lang="en-US" sz="2000" i="1" dirty="0"/>
          </a:p>
          <a:p>
            <a:pPr latinLnBrk="0"/>
            <a:r>
              <a:rPr lang="en-US" sz="2000" dirty="0"/>
              <a:t>(</a:t>
            </a:r>
            <a:r>
              <a:rPr lang="en-US" sz="2000" dirty="0">
                <a:hlinkClick r:id="rId3"/>
              </a:rPr>
              <a:t>Come il cambiamento climatico influisce sulle energie rinnovabili</a:t>
            </a:r>
            <a:r>
              <a:rPr lang="en-US" sz="2000" dirty="0"/>
              <a:t>) </a:t>
            </a:r>
          </a:p>
          <a:p>
            <a:pPr latinLnBrk="0"/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5FB396-3F1C-F702-B536-17D78469C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9" y="3097245"/>
            <a:ext cx="3462710" cy="230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CA7BD2-B75D-E691-D147-CF5C44DFC3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706" y="73287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Prossimi passi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desideri saperne di più sul potenziale impatto dei cambiamenti climatici sulle energie rinnovabili, potresti trovare utili le seguenti risorse: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4102058"/>
            <a:ext cx="217549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  <a:hlinkClick r:id="rId3"/>
              </a:rPr>
              <a:t>Scopri di più sui materiali didattici del progetto Every1.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6" y="3518824"/>
            <a:ext cx="2364667" cy="193899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sz="2000" noProof="0" dirty="0">
                <a:solidFill>
                  <a:srgbClr val="373737"/>
                </a:solidFill>
              </a:rPr>
              <a:t>Dai un'occhiata alla serie di corsi brevi</a:t>
            </a:r>
            <a:r>
              <a:rPr lang="en-GB" sz="2000" i="1" noProof="0" dirty="0">
                <a:solidFill>
                  <a:srgbClr val="373737"/>
                </a:solidFill>
                <a:hlinkClick r:id="rId4"/>
              </a:rPr>
              <a:t> Digital Energy Essentials </a:t>
            </a:r>
            <a:r>
              <a:rPr lang="en-GB" sz="2000" noProof="0" dirty="0">
                <a:solidFill>
                  <a:srgbClr val="373737"/>
                </a:solidFill>
              </a:rPr>
              <a:t>di Every1 sulla digitalizzazione dell'energia.</a:t>
            </a: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103448" y="3256515"/>
            <a:ext cx="2672403" cy="255454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Leggi il documento dell'Agenzia internazionale per l'energia "</a:t>
            </a:r>
            <a:r>
              <a:rPr lang="en-US" altLang="ko-KR" sz="2000" i="1" dirty="0">
                <a:solidFill>
                  <a:srgbClr val="373737"/>
                </a:solidFill>
                <a:hlinkClick r:id="rId5"/>
              </a:rPr>
              <a:t>Energia e clima sono indissolubilmente legati: il cambiamento climatico".</a:t>
            </a:r>
            <a:endParaRPr lang="ko-KR" altLang="en-US" sz="2000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005830" y="3188937"/>
            <a:ext cx="2280012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 latinLnBrk="0"/>
            <a:r>
              <a:rPr lang="en-US" sz="2000" dirty="0">
                <a:solidFill>
                  <a:srgbClr val="373737"/>
                </a:solidFill>
                <a:ea typeface="+mn-lt"/>
                <a:cs typeface="+mn-lt"/>
              </a:rPr>
              <a:t>Leggi l'articolo della Columbia Climate School </a:t>
            </a:r>
            <a:r>
              <a:rPr lang="en-US" sz="2000" dirty="0" err="1">
                <a:solidFill>
                  <a:srgbClr val="373737"/>
                </a:solidFill>
                <a:ea typeface="+mn-lt"/>
                <a:cs typeface="+mn-lt"/>
              </a:rPr>
              <a:t>intitolato</a:t>
            </a:r>
            <a:r>
              <a:rPr lang="en-US" sz="2000" dirty="0">
                <a:solidFill>
                  <a:srgbClr val="373737"/>
                </a:solidFill>
                <a:ea typeface="+mn-lt"/>
                <a:cs typeface="+mn-lt"/>
              </a:rPr>
              <a:t> "</a:t>
            </a:r>
            <a:r>
              <a:rPr lang="it-IT" sz="2000" i="1" dirty="0">
                <a:solidFill>
                  <a:srgbClr val="373737"/>
                </a:solidFill>
                <a:ea typeface="+mn-lt"/>
                <a:cs typeface="+mn-lt"/>
                <a:hlinkClick r:id="rId6"/>
              </a:rPr>
              <a:t>Come i cambiamenti climatici influiscono sulle energie rinnovabili</a:t>
            </a:r>
            <a:r>
              <a:rPr lang="en-US" sz="2000" i="1" dirty="0">
                <a:solidFill>
                  <a:srgbClr val="373737"/>
                </a:solidFill>
                <a:ea typeface="+mn-lt"/>
                <a:cs typeface="+mn-lt"/>
                <a:hlinkClick r:id="rId6"/>
              </a:rPr>
              <a:t> </a:t>
            </a:r>
            <a:r>
              <a:rPr lang="en-US" sz="2000" i="1" dirty="0">
                <a:solidFill>
                  <a:srgbClr val="373737"/>
                </a:solidFill>
                <a:ea typeface="+mn-lt"/>
                <a:cs typeface="+mn-lt"/>
              </a:rPr>
              <a:t>".</a:t>
            </a:r>
            <a:endParaRPr lang="en-US" altLang="ko-KR" sz="1600" dirty="0">
              <a:solidFill>
                <a:srgbClr val="231F20"/>
              </a:solidFill>
              <a:ea typeface="맑은 고딕" panose="020B0503020000020004" pitchFamily="34" charset="-127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4830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51A280-0943-5E23-9ED2-4FE21FFFDA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8248" y="822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Ringraziamenti 1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45401" y="448568"/>
            <a:ext cx="7628351" cy="60324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 latinLnBrk="0" hangingPunct="0"/>
            <a:r>
              <a:rPr lang="it-IT" sz="1600" dirty="0"/>
              <a:t>«In che modo il cambiamento climatico influisce sulle energie rinnovabili?»</a:t>
            </a:r>
            <a:r>
              <a:rPr lang="en-GB" sz="1600" i="1" dirty="0"/>
              <a:t> </a:t>
            </a:r>
            <a:r>
              <a:rPr lang="en-GB" sz="1600" dirty="0"/>
              <a:t>Include adattamenti nella diapositiva 9 tratta dal documento </a:t>
            </a:r>
            <a:r>
              <a:rPr lang="en-GB" sz="1600" dirty="0">
                <a:hlinkClick r:id="rId3"/>
              </a:rPr>
              <a:t>"Fotovoltaico"</a:t>
            </a:r>
            <a:r>
              <a:rPr lang="en-GB" sz="1600" dirty="0"/>
              <a:t> della Commissione Europea, nella diapositiva 11 tratta dal </a:t>
            </a:r>
            <a:r>
              <a:rPr lang="en-GB" sz="1600" dirty="0">
                <a:hlinkClick r:id="rId4"/>
              </a:rPr>
              <a:t>documento "Energia eolica"</a:t>
            </a:r>
            <a:r>
              <a:rPr lang="en-GB" sz="1600" dirty="0"/>
              <a:t> della Commissione Europea e nella diapositiva 15 tratta dal </a:t>
            </a:r>
            <a:r>
              <a:rPr lang="en-GB" sz="1600" dirty="0">
                <a:hlinkClick r:id="rId5"/>
              </a:rPr>
              <a:t>documento "Energia idroelettrica"</a:t>
            </a:r>
            <a:r>
              <a:rPr lang="en-GB" sz="1600" dirty="0"/>
              <a:t> della Commissione Europea (le "Opere originali"), che sono concesse in licenza </a:t>
            </a:r>
            <a:r>
              <a:rPr lang="en-GB" sz="1600" u="sng" dirty="0">
                <a:hlinkClick r:id="rId6"/>
              </a:rPr>
              <a:t>CC BY 4.0</a:t>
            </a:r>
            <a:r>
              <a:rPr lang="en-GB" sz="1600" dirty="0"/>
              <a:t>. Questo adattamento è stato realizzato e pubblicato dal progetto Every1 (l'"Adattatore") ed è concesso in licenza </a:t>
            </a:r>
            <a:r>
              <a:rPr lang="en-GB" sz="1600" u="sng" dirty="0">
                <a:hlinkClick r:id="rId7"/>
              </a:rPr>
              <a:t>CC BY-SA 4.0</a:t>
            </a:r>
            <a:r>
              <a:rPr lang="en-GB" sz="1600" dirty="0"/>
              <a:t>, salvo diversa indicazione. </a:t>
            </a:r>
            <a:endParaRPr lang="en-US" sz="1600" dirty="0"/>
          </a:p>
          <a:p>
            <a:pPr latinLnBrk="0"/>
            <a:endParaRPr lang="en-GB" sz="1600" dirty="0"/>
          </a:p>
          <a:p>
            <a:pPr latinLnBrk="0"/>
            <a:endParaRPr lang="en-GB" sz="1600" dirty="0"/>
          </a:p>
          <a:p>
            <a:pPr latinLnBrk="0"/>
            <a:r>
              <a:rPr lang="en-GB" sz="1600" dirty="0"/>
              <a:t>Le immagini utilizzate in questa presentazione sono le seguenti: </a:t>
            </a:r>
          </a:p>
          <a:p>
            <a:pPr latinLnBrk="0"/>
            <a:endParaRPr lang="en-GB" sz="160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di copertina: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IMG_3385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Erik De Haan è concessa in licenza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BY-NC 2.0.</a:t>
            </a:r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Introduzione e Mitigare l'impatto dei cambiamenti climatici sulle fonti di energia rinnovabile: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il vento, finalmente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Kim Jensen è concessa in licenza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BY-NC 2.0.</a:t>
            </a:r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Che cos'è il cambiamento climatico?: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Il cambiamento climatico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Andreas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Manessinger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concesso in licenza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Qual è il potenziale impatto dei cambiamenti climatici sull'energia solare?: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Pannelli solari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Jonathan Cutrer è concessa in licenza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BY-NC 2.0. </a:t>
            </a:r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Qual è il potenziale impatto dei cambiamenti climatici sull'energia eolica?: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Elettricità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Jeanne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Menjoulet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concesso in licenza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CC BY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Qual è il potenziale impatto dei cambiamenti climatici sull'energia idroelettrica su piccola scala?: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Mini centrale idroelettrica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Sergii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Gulenok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concessa in licenza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BY-NC 2.0. </a:t>
            </a:r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029895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264D6-8A07-4752-5739-49AF7CE90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D84A4-1473-710F-C445-9E888FC136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790" y="80002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Ringraziamenti 2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6FBCA-B841-CF2C-0B0D-6DB6E9A3C5AB}"/>
              </a:ext>
            </a:extLst>
          </p:cNvPr>
          <p:cNvSpPr txBox="1"/>
          <p:nvPr/>
        </p:nvSpPr>
        <p:spPr>
          <a:xfrm>
            <a:off x="4133588" y="302359"/>
            <a:ext cx="8058412" cy="62940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>
              <a:buSzPts val="2800"/>
            </a:pPr>
            <a:r>
              <a:rPr lang="en-GB" sz="1300" dirty="0">
                <a:solidFill>
                  <a:srgbClr val="231F20"/>
                </a:solidFill>
                <a:ea typeface="Calibri"/>
                <a:cs typeface="Calibri"/>
              </a:rPr>
              <a:t>Per la realizzazione di questa presentazione sono state utilizzate le seguenti risorse: </a:t>
            </a:r>
          </a:p>
          <a:p>
            <a:pPr marL="285750" indent="-285750" latinLnBrk="0">
              <a:buSzPts val="2800"/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dk1"/>
              </a:solidFill>
            </a:endParaRPr>
          </a:p>
          <a:p>
            <a:pPr marL="285750" indent="-285750" latinLnBrk="0">
              <a:buSzPts val="28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</a:rPr>
              <a:t>Gahlot, S. (2024) </a:t>
            </a:r>
            <a:r>
              <a:rPr lang="en-US" sz="1300" i="1" dirty="0">
                <a:solidFill>
                  <a:schemeClr val="dk1"/>
                </a:solidFill>
              </a:rPr>
              <a:t>Cambiamenti climatici ed energia eolica: i venti del cambiamento. </a:t>
            </a:r>
            <a:r>
              <a:rPr lang="en-US" sz="1300" dirty="0">
                <a:solidFill>
                  <a:schemeClr val="dk1"/>
                </a:solidFill>
              </a:rPr>
              <a:t>Prevention Web/Swiss Reinsurance Company (Swiss RE).</a:t>
            </a:r>
            <a:r>
              <a:rPr lang="en-GB" sz="1300" dirty="0">
                <a:solidFill>
                  <a:srgbClr val="3F3F3F"/>
                </a:solidFill>
                <a:effectLst/>
              </a:rPr>
              <a:t> https://www.preventionweb.net/news/climate-change-and-wind-power-winds-change</a:t>
            </a:r>
            <a:endParaRPr lang="en-US" sz="1300" dirty="0">
              <a:solidFill>
                <a:schemeClr val="dk1"/>
              </a:solidFill>
            </a:endParaRPr>
          </a:p>
          <a:p>
            <a:pPr marL="285750" indent="-285750" latinLnBrk="0">
              <a:buSzPts val="28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</a:rPr>
              <a:t>Gernaat, D. E. H. J., de Boer, H. S., </a:t>
            </a:r>
            <a:r>
              <a:rPr lang="en-US" sz="1300" dirty="0" err="1">
                <a:solidFill>
                  <a:schemeClr val="dk1"/>
                </a:solidFill>
              </a:rPr>
              <a:t>Daioglou</a:t>
            </a:r>
            <a:r>
              <a:rPr lang="en-US" sz="1300" dirty="0">
                <a:solidFill>
                  <a:schemeClr val="dk1"/>
                </a:solidFill>
              </a:rPr>
              <a:t>, V., </a:t>
            </a:r>
            <a:r>
              <a:rPr lang="en-US" sz="1300" dirty="0" err="1">
                <a:solidFill>
                  <a:schemeClr val="dk1"/>
                </a:solidFill>
              </a:rPr>
              <a:t>Yalew</a:t>
            </a:r>
            <a:r>
              <a:rPr lang="en-US" sz="1300" dirty="0">
                <a:solidFill>
                  <a:schemeClr val="dk1"/>
                </a:solidFill>
              </a:rPr>
              <a:t>, S. G., Müller, C., &amp; van Vuuren, D. P. (2021). Impatto dei cambiamenti climatici sull'approvvigionamento di energia rinnovabile. </a:t>
            </a:r>
            <a:r>
              <a:rPr lang="en-US" sz="1300" i="1" dirty="0">
                <a:solidFill>
                  <a:schemeClr val="dk1"/>
                </a:solidFill>
              </a:rPr>
              <a:t>Nature Climate Change</a:t>
            </a:r>
            <a:r>
              <a:rPr lang="en-US" sz="1300" dirty="0">
                <a:solidFill>
                  <a:schemeClr val="dk1"/>
                </a:solidFill>
              </a:rPr>
              <a:t>,</a:t>
            </a:r>
            <a:r>
              <a:rPr lang="en-US" sz="1300" i="1" dirty="0">
                <a:solidFill>
                  <a:schemeClr val="dk1"/>
                </a:solidFill>
              </a:rPr>
              <a:t> 11</a:t>
            </a:r>
            <a:r>
              <a:rPr lang="en-US" sz="1300" dirty="0">
                <a:solidFill>
                  <a:schemeClr val="dk1"/>
                </a:solidFill>
              </a:rPr>
              <a:t>(2), 119–125. </a:t>
            </a:r>
            <a:r>
              <a:rPr lang="en-US" sz="1300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https://doi.org/10.1038/s41558-020-00949-9</a:t>
            </a:r>
            <a:endParaRPr lang="en-US" sz="1300" dirty="0">
              <a:solidFill>
                <a:schemeClr val="dk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latinLnBrk="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</a:rPr>
              <a:t>Herrmann, A., </a:t>
            </a:r>
            <a:r>
              <a:rPr lang="en-US" sz="1300" dirty="0" err="1">
                <a:solidFill>
                  <a:schemeClr val="dk1"/>
                </a:solidFill>
              </a:rPr>
              <a:t>Mädlow</a:t>
            </a:r>
            <a:r>
              <a:rPr lang="en-US" sz="1300" dirty="0">
                <a:solidFill>
                  <a:schemeClr val="dk1"/>
                </a:solidFill>
              </a:rPr>
              <a:t>, A., Gross, U., &amp; Krause, H. (2016). </a:t>
            </a:r>
            <a:r>
              <a:rPr lang="en-US" sz="1300" i="1" dirty="0" err="1">
                <a:solidFill>
                  <a:schemeClr val="dk1"/>
                </a:solidFill>
              </a:rPr>
              <a:t>Auswirkungen </a:t>
            </a:r>
            <a:r>
              <a:rPr lang="en-US" sz="1300" i="1" dirty="0">
                <a:solidFill>
                  <a:schemeClr val="dk1"/>
                </a:solidFill>
              </a:rPr>
              <a:t>des </a:t>
            </a:r>
            <a:r>
              <a:rPr lang="en-US" sz="1300" i="1" dirty="0" err="1">
                <a:solidFill>
                  <a:schemeClr val="dk1"/>
                </a:solidFill>
              </a:rPr>
              <a:t>Klimawandels </a:t>
            </a:r>
            <a:r>
              <a:rPr lang="en-US" sz="1300" i="1" dirty="0">
                <a:solidFill>
                  <a:schemeClr val="dk1"/>
                </a:solidFill>
              </a:rPr>
              <a:t>auf den </a:t>
            </a:r>
            <a:r>
              <a:rPr lang="en-US" sz="1300" i="1" dirty="0" err="1">
                <a:solidFill>
                  <a:schemeClr val="dk1"/>
                </a:solidFill>
              </a:rPr>
              <a:t>Energiebedarf </a:t>
            </a:r>
            <a:r>
              <a:rPr lang="en-US" sz="1300" i="1" dirty="0">
                <a:solidFill>
                  <a:schemeClr val="dk1"/>
                </a:solidFill>
              </a:rPr>
              <a:t>von </a:t>
            </a:r>
            <a:r>
              <a:rPr lang="en-US" sz="1300" i="1" dirty="0" err="1">
                <a:solidFill>
                  <a:schemeClr val="dk1"/>
                </a:solidFill>
              </a:rPr>
              <a:t>Gebäuden </a:t>
            </a:r>
            <a:r>
              <a:rPr lang="en-US" sz="1300" i="1" dirty="0">
                <a:solidFill>
                  <a:schemeClr val="dk1"/>
                </a:solidFill>
              </a:rPr>
              <a:t>und den </a:t>
            </a:r>
            <a:r>
              <a:rPr lang="en-US" sz="1300" i="1" dirty="0" err="1">
                <a:solidFill>
                  <a:schemeClr val="dk1"/>
                </a:solidFill>
              </a:rPr>
              <a:t>Ertrag erneuerbarer Energien</a:t>
            </a:r>
            <a:r>
              <a:rPr lang="en-US" sz="1300" dirty="0">
                <a:solidFill>
                  <a:schemeClr val="dk1"/>
                </a:solidFill>
              </a:rPr>
              <a:t>. 9.</a:t>
            </a:r>
          </a:p>
          <a:p>
            <a:pPr marL="285750" indent="-285750" latinLnBrk="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</a:rPr>
              <a:t>IRENA. (2019). </a:t>
            </a:r>
            <a:r>
              <a:rPr lang="en-US" sz="1300" i="1" dirty="0">
                <a:solidFill>
                  <a:schemeClr val="dk1"/>
                </a:solidFill>
              </a:rPr>
              <a:t>Cambiamenti climatici ed energie rinnovabili</a:t>
            </a:r>
            <a:r>
              <a:rPr lang="en-US" sz="1300" dirty="0">
                <a:solidFill>
                  <a:schemeClr val="dk1"/>
                </a:solidFill>
              </a:rPr>
              <a:t>. Agenzia internazionale per le energie rinnovabili.</a:t>
            </a:r>
            <a:r>
              <a:rPr lang="en-US" sz="1300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https://www.irena.org/-/media/Files/IRENA/Agency/Publication/2019/Jun/IRENA_G20_climate_sustainability_2019.pdf</a:t>
            </a:r>
            <a:endParaRPr lang="en-US" sz="1300" dirty="0">
              <a:solidFill>
                <a:schemeClr val="dk1"/>
              </a:solidFill>
            </a:endParaRPr>
          </a:p>
          <a:p>
            <a:pPr marL="285750" indent="-285750" latinLnBrk="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</a:rPr>
              <a:t>Okonkwo, P. C., Nwokolo, S. C., Udo, S. O., </a:t>
            </a:r>
            <a:r>
              <a:rPr lang="en-US" sz="1300" dirty="0" err="1">
                <a:solidFill>
                  <a:schemeClr val="dk1"/>
                </a:solidFill>
              </a:rPr>
              <a:t>Obiwulu</a:t>
            </a:r>
            <a:r>
              <a:rPr lang="en-US" sz="1300" dirty="0">
                <a:solidFill>
                  <a:schemeClr val="dk1"/>
                </a:solidFill>
              </a:rPr>
              <a:t>, A. U., </a:t>
            </a:r>
            <a:r>
              <a:rPr lang="en-US" sz="1300" dirty="0" err="1">
                <a:solidFill>
                  <a:schemeClr val="dk1"/>
                </a:solidFill>
              </a:rPr>
              <a:t>Onnoghen</a:t>
            </a:r>
            <a:r>
              <a:rPr lang="en-US" sz="1300" dirty="0">
                <a:solidFill>
                  <a:schemeClr val="dk1"/>
                </a:solidFill>
              </a:rPr>
              <a:t>, U. N., </a:t>
            </a:r>
            <a:r>
              <a:rPr lang="en-US" sz="1300" dirty="0" err="1">
                <a:solidFill>
                  <a:schemeClr val="dk1"/>
                </a:solidFill>
              </a:rPr>
              <a:t>Alarifi</a:t>
            </a:r>
            <a:r>
              <a:rPr lang="en-US" sz="1300" dirty="0">
                <a:solidFill>
                  <a:schemeClr val="dk1"/>
                </a:solidFill>
              </a:rPr>
              <a:t>, S. S., </a:t>
            </a:r>
            <a:r>
              <a:rPr lang="en-US" sz="1300" dirty="0" err="1">
                <a:solidFill>
                  <a:schemeClr val="dk1"/>
                </a:solidFill>
              </a:rPr>
              <a:t>Eldosouky</a:t>
            </a:r>
            <a:r>
              <a:rPr lang="en-US" sz="1300" dirty="0">
                <a:solidFill>
                  <a:schemeClr val="dk1"/>
                </a:solidFill>
              </a:rPr>
              <a:t>, A. M., Ekwok, S. E., Andras, P. &amp; Akpan, A. E. (2025) </a:t>
            </a:r>
            <a:r>
              <a:rPr lang="en-US" sz="1300" i="1" dirty="0">
                <a:solidFill>
                  <a:schemeClr val="dk1"/>
                </a:solidFill>
              </a:rPr>
              <a:t>Impianti fotovoltaici in condizioni meteorologiche estreme: casi di studio, classificazione, valutazione della vulnerabilità e percorsi di adattamento. </a:t>
            </a:r>
            <a:r>
              <a:rPr lang="en-US" sz="1300" dirty="0">
                <a:solidFill>
                  <a:schemeClr val="dk1"/>
                </a:solidFill>
              </a:rPr>
              <a:t>Science Direct: Energy Reports. Volume 13, giugno 2025, pagg. 929-959. </a:t>
            </a:r>
            <a:r>
              <a:rPr lang="en-US" sz="1300" dirty="0">
                <a:solidFill>
                  <a:schemeClr val="dk1"/>
                </a:solidFill>
                <a:hlinkClick r:id="rId5"/>
              </a:rPr>
              <a:t>https://www.sciencedirect.com/science/article/pii/S2352484724008813#:~:text=Hurricanes%20can%20inflict%20direct%20damage,may%20harm%20solar%20photovoltaic%20systems.%20%20Energy%20Reports,%20Volume%2013,2025,Pagine%20929-959,ISSN%202352-4847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</a:p>
          <a:p>
            <a:pPr marL="285750" indent="-285750" latinLnBrk="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</a:rPr>
              <a:t>Russo, M. A., Carvalho, D., Martins, N., &amp; Monteiro, A. (2022). Prevedere l'inevitabile: una rassegna degli impatti dei cambiamenti climatici sulle risorse energetiche rinnovabili. </a:t>
            </a:r>
            <a:r>
              <a:rPr lang="en-US" sz="1300" i="1" dirty="0">
                <a:solidFill>
                  <a:schemeClr val="dk1"/>
                </a:solidFill>
              </a:rPr>
              <a:t>Tecnologie e valutazioni energetiche sostenibili</a:t>
            </a:r>
            <a:r>
              <a:rPr lang="en-US" sz="1300" dirty="0">
                <a:solidFill>
                  <a:schemeClr val="dk1"/>
                </a:solidFill>
              </a:rPr>
              <a:t>,</a:t>
            </a:r>
            <a:r>
              <a:rPr lang="en-US" sz="1300" i="1" dirty="0">
                <a:solidFill>
                  <a:schemeClr val="dk1"/>
                </a:solidFill>
              </a:rPr>
              <a:t> 52</a:t>
            </a:r>
            <a:r>
              <a:rPr lang="en-US" sz="1300" dirty="0">
                <a:solidFill>
                  <a:schemeClr val="dk1"/>
                </a:solidFill>
              </a:rPr>
              <a:t>, 102283. </a:t>
            </a:r>
            <a:r>
              <a:rPr lang="en-US" sz="1300" dirty="0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https://doi.org/10.1016/j.seta.2022.102283</a:t>
            </a:r>
            <a:endParaRPr lang="en-US" sz="1300" dirty="0">
              <a:solidFill>
                <a:schemeClr val="dk1"/>
              </a:solidFill>
            </a:endParaRPr>
          </a:p>
          <a:p>
            <a:pPr marL="285750" indent="-285750" latinLnBrk="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dk1"/>
                </a:solidFill>
              </a:rPr>
              <a:t>Solaun</a:t>
            </a:r>
            <a:r>
              <a:rPr lang="en-US" sz="1300" dirty="0">
                <a:solidFill>
                  <a:schemeClr val="dk1"/>
                </a:solidFill>
              </a:rPr>
              <a:t>, K., &amp; </a:t>
            </a:r>
            <a:r>
              <a:rPr lang="en-US" sz="1300" dirty="0" err="1">
                <a:solidFill>
                  <a:schemeClr val="dk1"/>
                </a:solidFill>
              </a:rPr>
              <a:t>Cerdá</a:t>
            </a:r>
            <a:r>
              <a:rPr lang="en-US" sz="1300" dirty="0">
                <a:solidFill>
                  <a:schemeClr val="dk1"/>
                </a:solidFill>
              </a:rPr>
              <a:t>, E. (2019). Impatto dei cambiamenti climatici sulla produzione di energia rinnovabile. Una rassegna delle proiezioni quantitative. </a:t>
            </a:r>
            <a:r>
              <a:rPr lang="en-US" sz="1300" i="1" dirty="0">
                <a:solidFill>
                  <a:schemeClr val="dk1"/>
                </a:solidFill>
              </a:rPr>
              <a:t>Renewable and Sustainable Energy Reviews</a:t>
            </a:r>
            <a:r>
              <a:rPr lang="en-US" sz="1300" dirty="0">
                <a:solidFill>
                  <a:schemeClr val="dk1"/>
                </a:solidFill>
              </a:rPr>
              <a:t>,</a:t>
            </a:r>
            <a:r>
              <a:rPr lang="en-US" sz="1300" i="1" dirty="0">
                <a:solidFill>
                  <a:schemeClr val="dk1"/>
                </a:solidFill>
              </a:rPr>
              <a:t> 116</a:t>
            </a:r>
            <a:r>
              <a:rPr lang="en-US" sz="1300" dirty="0">
                <a:solidFill>
                  <a:schemeClr val="dk1"/>
                </a:solidFill>
              </a:rPr>
              <a:t>, 109415.</a:t>
            </a:r>
            <a:r>
              <a:rPr lang="en-US" sz="1300" dirty="0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https://doi.org/10.1016/j.rser.2019.109415</a:t>
            </a:r>
            <a:endParaRPr lang="en-US" sz="1300" dirty="0">
              <a:solidFill>
                <a:schemeClr val="dk1"/>
              </a:solidFill>
            </a:endParaRPr>
          </a:p>
          <a:p>
            <a:pPr marL="285750" indent="-285750" latinLnBrk="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</a:rPr>
              <a:t>UNIDO, ICSHP (2022). Rapporto sullo sviluppo dell'energia idroelettrica su piccola scala nel mondo 2022. Pubblicazione tematica: Energia idroelettrica su piccola scala e cambiamenti climatici. Organizzazione delle Nazioni Unite per lo sviluppo industriale, Vienna, Austria; Centro internazionale per l'energia idroelettrica su piccola scala, Hangzhou, Cina. Disponibile all'indirizzo</a:t>
            </a:r>
            <a:r>
              <a:rPr lang="en-US" sz="1300" dirty="0">
                <a:solidFill>
                  <a:schemeClr val="dk1"/>
                </a:solidFill>
                <a:hlinkClick r:id="rId8"/>
              </a:rPr>
              <a:t> www.unido.org/WSHPDR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</a:p>
          <a:p>
            <a:pPr marL="285750" indent="-285750" latinLnBrk="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</a:rPr>
              <a:t>Welt der </a:t>
            </a:r>
            <a:r>
              <a:rPr lang="en-US" sz="1300" dirty="0" err="1">
                <a:solidFill>
                  <a:schemeClr val="dk1"/>
                </a:solidFill>
              </a:rPr>
              <a:t>Physik</a:t>
            </a:r>
            <a:r>
              <a:rPr lang="en-US" sz="1300" dirty="0">
                <a:solidFill>
                  <a:schemeClr val="dk1"/>
                </a:solidFill>
              </a:rPr>
              <a:t>. (11 </a:t>
            </a:r>
            <a:r>
              <a:rPr lang="en-US" sz="1300" dirty="0" err="1">
                <a:solidFill>
                  <a:schemeClr val="dk1"/>
                </a:solidFill>
              </a:rPr>
              <a:t>gennaio</a:t>
            </a:r>
            <a:r>
              <a:rPr lang="en-US" sz="1300" dirty="0">
                <a:solidFill>
                  <a:schemeClr val="dk1"/>
                </a:solidFill>
              </a:rPr>
              <a:t> 2021). </a:t>
            </a:r>
            <a:r>
              <a:rPr lang="en-US" sz="1300" i="1" dirty="0" err="1">
                <a:solidFill>
                  <a:schemeClr val="dk1"/>
                </a:solidFill>
              </a:rPr>
              <a:t>Energie rinnovabili nel cambiamento climatico</a:t>
            </a:r>
            <a:r>
              <a:rPr lang="en-US" sz="1300" dirty="0">
                <a:solidFill>
                  <a:schemeClr val="dk1"/>
                </a:solidFill>
              </a:rPr>
              <a:t>.</a:t>
            </a:r>
            <a:r>
              <a:rPr lang="en-US" sz="1300" dirty="0">
                <a:solidFill>
                  <a:schemeClr val="dk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https://www.weltderphysik.de/gebiet/technik/nachrichten/2021/erneuerbare-energien-im-klimawandel/</a:t>
            </a:r>
            <a:endParaRPr lang="en-US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36982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6040-EA34-9578-AA01-597DE266CD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8600" y="28853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z="6000" noProof="1">
                <a:solidFill>
                  <a:schemeClr val="bg1"/>
                </a:solidFill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169924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7D4936-25BF-9585-9904-3B119E81C9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7185" y="75897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z="2800" b="1" noProof="1">
                <a:solidFill>
                  <a:schemeClr val="bg1"/>
                </a:solidFill>
              </a:rPr>
              <a:t>Introduzione</a:t>
            </a:r>
            <a:r>
              <a:rPr lang="it-IT" sz="2800" b="1" baseline="0" noProof="1">
                <a:solidFill>
                  <a:schemeClr val="bg1"/>
                </a:solidFill>
              </a:rPr>
              <a:t> 2</a:t>
            </a:r>
            <a:endParaRPr lang="it-IT" sz="2800" b="1" noProof="1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350003" y="1138292"/>
            <a:ext cx="72361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Iniziamo definendo il cambiamento climatico e poi esploriamo tre diversi tipi di produzione energetica. Ti invitiamo innanzitutto a fermarti un attimo e riflettere su una domanda. Prenditi un momento per considerare ogni domanda, prima di passare ad approfondire un particolare tipo di produzione energetica, il potenziale impatto del cambiamento climatico e le possibili soluzioni.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Potete esaminare ogni tipo di produzione energetica uno alla volta. In alternativa, potete selezionare un tipo particolare che desiderate approfondire per primo tramite il menu. </a:t>
            </a:r>
            <a:endParaRPr lang="en-GB" sz="24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F54EF-DBB7-FA94-8005-38656F8AF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4539"/>
            <a:ext cx="4033382" cy="26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F40FD4-E1E0-2E56-7DCF-8A54A92CB1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779" y="84462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Cambiamenti climatici e tre diversi tipi di produzione energetica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90779" y="2487345"/>
            <a:ext cx="1142373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Per iniziare: Che cos'è il cambiamento climatico?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2400" dirty="0">
              <a:ea typeface="Public Sans"/>
              <a:cs typeface="Public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</a:rPr>
              <a:t>Focus sul cambiamento climatico e sui diversi tipi di produzione energetica: </a:t>
            </a:r>
            <a:endParaRPr lang="en-US" sz="2400" dirty="0">
              <a:ea typeface="Public Sans"/>
              <a:cs typeface="Public Sans"/>
              <a:sym typeface="Public Sans"/>
            </a:endParaRPr>
          </a:p>
          <a:p>
            <a:endParaRPr lang="en-US" sz="2400" dirty="0">
              <a:ea typeface="Public Sans"/>
              <a:cs typeface="Public Sans"/>
            </a:endParaRP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Energia solare (pannelli fotovoltaici).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  <a:sym typeface="Public Sans"/>
              </a:rPr>
              <a:t>Energia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 eolica (turbine eoliche).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Energia idroelettrica su piccola scala.</a:t>
            </a:r>
          </a:p>
          <a:p>
            <a:pPr lvl="1"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Mitigare l'impatto dei cambiamenti climatici sulle fonti di energia rinnovabile.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2400" dirty="0">
              <a:ea typeface="Public Sans"/>
              <a:cs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89925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34167-31C4-F81D-100A-E2C8FE2F4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39A2-3DE5-1035-5332-5053CEF5BB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521" y="80166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Che cos'è il cambiamento climatico?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F7F43-3B7B-A497-064A-33BEB066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1" y="2627334"/>
            <a:ext cx="342900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BC3EFB-6EA2-73C5-A404-54EB71533BD8}"/>
              </a:ext>
            </a:extLst>
          </p:cNvPr>
          <p:cNvSpPr txBox="1"/>
          <p:nvPr/>
        </p:nvSpPr>
        <p:spPr>
          <a:xfrm>
            <a:off x="4058433" y="2264342"/>
            <a:ext cx="750308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dirty="0">
                <a:ea typeface="Roboto"/>
                <a:cs typeface="Roboto"/>
              </a:rPr>
              <a:t>Il cambiamento climatico si riferisce alle variazioni a lungo termine delle temperature e dei modelli meteorologici. Tali variazioni possono essere naturali, dovute a cambiamenti nell'attività solare o a grandi eruzioni vulcaniche. </a:t>
            </a:r>
          </a:p>
          <a:p>
            <a:pPr latinLnBrk="0"/>
            <a:endParaRPr lang="en-GB" sz="2000" dirty="0">
              <a:ea typeface="Roboto"/>
              <a:cs typeface="Roboto"/>
            </a:endParaRPr>
          </a:p>
          <a:p>
            <a:pPr latinLnBrk="0"/>
            <a:r>
              <a:rPr lang="en-GB" sz="2000" dirty="0">
                <a:ea typeface="Roboto"/>
                <a:cs typeface="Roboto"/>
              </a:rPr>
              <a:t>Tuttavia, dal XIX secolo, </a:t>
            </a:r>
            <a:r>
              <a:rPr lang="en-GB" sz="2000" dirty="0">
                <a:ea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attività umane sono state la principale causa del cambiamento climatico</a:t>
            </a:r>
            <a:r>
              <a:rPr lang="en-GB" sz="2000" dirty="0">
                <a:ea typeface="Roboto"/>
                <a:cs typeface="Roboto"/>
              </a:rPr>
              <a:t>, principalmente a causa dell'utilizzo di combustibili fossili come carbone, petrolio e gas. </a:t>
            </a:r>
          </a:p>
          <a:p>
            <a:pPr latinLnBrk="0"/>
            <a:endParaRPr lang="en-GB" sz="2000" dirty="0">
              <a:ea typeface="Roboto"/>
              <a:cs typeface="Roboto"/>
            </a:endParaRPr>
          </a:p>
          <a:p>
            <a:pPr latinLnBrk="0"/>
            <a:r>
              <a:rPr lang="en-GB" sz="2000" dirty="0">
                <a:ea typeface="Roboto"/>
                <a:cs typeface="Roboto"/>
              </a:rPr>
              <a:t>La combustione di combustibili fossili genera emissioni di gas serra che agiscono come una coperta avvolta intorno alla Terra, intrappolando il calore del sole e aumentando le temperature." (</a:t>
            </a:r>
            <a:r>
              <a:rPr lang="en-GB" sz="2000" dirty="0">
                <a:ea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Nazioni Unite</a:t>
            </a:r>
            <a:r>
              <a:rPr lang="en-GB" sz="2000" dirty="0">
                <a:ea typeface="Roboto"/>
                <a:cs typeface="Roboto"/>
              </a:rPr>
              <a:t>)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0606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9402D-7AA3-CA70-A164-ED3D50AE9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D99A-AA02-4E8C-8B1C-0BAA15EB04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152" y="80166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z="2800" b="1" noProof="1">
                <a:solidFill>
                  <a:schemeClr val="bg1"/>
                </a:solidFill>
              </a:rPr>
              <a:t>Che cos'è il cambiamento climatico? Ridurre le emissioni di gas serra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4A7EC-130B-2AA6-8B4B-14991B343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1" y="2627334"/>
            <a:ext cx="342900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98FE26-8855-FDC1-4976-215061E57F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73078" y="2518934"/>
            <a:ext cx="7541439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400" dirty="0">
                <a:ea typeface="Public Sans"/>
                <a:cs typeface="Public Sans"/>
                <a:sym typeface="Public Sans"/>
              </a:rPr>
              <a:t>Come spiega l'Organizzazione </a:t>
            </a:r>
            <a:r>
              <a:rPr lang="en-GB" sz="2400" dirty="0">
                <a:ea typeface="Public Sans"/>
                <a:cs typeface="Public Sans"/>
                <a:sym typeface="Public Sans"/>
                <a:hlinkClick r:id="rId4"/>
              </a:rPr>
              <a:t>delle Nazioni Unite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, possiamo combattere il cambiamento climatico riducendo le emissioni di gas serra. Per farlo, dobbiamo: </a:t>
            </a:r>
          </a:p>
          <a:p>
            <a:pPr latinLnBrk="0"/>
            <a:endParaRPr lang="en-GB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Passare dai combustibili fossili (come il carbone e il petrolio) alle fonti di energia rinnovabili (come il solare e l'eolico).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Adattarci agli effetti dei cambiamenti climatici.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Investire nel cambiamento. Sono necessari investimenti sia da parte dei governi che delle imprese. </a:t>
            </a:r>
          </a:p>
        </p:txBody>
      </p:sp>
    </p:spTree>
    <p:extLst>
      <p:ext uri="{BB962C8B-B14F-4D97-AF65-F5344CB8AC3E}">
        <p14:creationId xmlns:p14="http://schemas.microsoft.com/office/powerpoint/2010/main" val="20064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81C1F-E6D4-7797-0566-5519F15B2F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6756" y="91153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Diversi tipi di produzione energetica: solare (pannelli fotovoltaici)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Qual è il potenziale impatto dei cambiamenti climatici sull'energia solare?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1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3D41E6-E870-2405-A797-B19B3AA777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822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Diversi tipi di produzione di energia: solare (pannelli fotovoltaici)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446653" y="2818169"/>
            <a:ext cx="73552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ea typeface="Public Sans"/>
                <a:cs typeface="Public Sans"/>
                <a:sym typeface="Public Sans"/>
              </a:rPr>
              <a:t>Il fotovoltaico è un metodo di generazione di energia elettrica che utilizza celle solari per convertire l'energia del sole in elettricità. Queste celle vengono assemblate in pannelli solari e poi installate a terra, sui tetti o galleggianti su dighe o laghi.</a:t>
            </a:r>
          </a:p>
          <a:p>
            <a:pPr latinLnBrk="0"/>
            <a:endParaRPr lang="en-US" sz="20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2000" dirty="0">
                <a:ea typeface="Public Sans"/>
                <a:cs typeface="Public Sans"/>
                <a:sym typeface="Public Sans"/>
              </a:rPr>
              <a:t>La tecnologia fotovoltaica sta diventando sempre più diffusa in tutto il mondo. Anno dopo anno, il fotovoltaico rappresenta una quota sempre maggiore del mix energetico dell'UE. Secondo </a:t>
            </a:r>
            <a:r>
              <a:rPr lang="en-US" sz="2000" dirty="0">
                <a:ea typeface="Public Sans"/>
                <a:cs typeface="Public Sans"/>
                <a:sym typeface="Public Sans"/>
                <a:hlinkClick r:id="rId3"/>
              </a:rPr>
              <a:t>Ember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, nel 2024 la produzione di energia fotovoltaica dell'UE rappresenterà l'11% della produzione lorda di energia elettrica dell'Unione.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EAC485-0DD5-FADD-EF0D-2ADDF9064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" y="2990209"/>
            <a:ext cx="4070437" cy="271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1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D6FD0-60D9-7054-1AF4-4C5954C6A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2D84-B999-85A7-C6D8-4189F18B4B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8887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Qual è il potenziale impatto dei cambiamenti climatici sull'energia solare?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9D4953-F522-1DC0-5021-75B2160CEB19}"/>
              </a:ext>
            </a:extLst>
          </p:cNvPr>
          <p:cNvSpPr txBox="1"/>
          <p:nvPr/>
        </p:nvSpPr>
        <p:spPr>
          <a:xfrm>
            <a:off x="4289948" y="2269529"/>
            <a:ext cx="7630824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Gli uragani e i tornado possono essere molto intensi e imprevedibili. Questo tipo di eventi meteorologici può causare danni fisici significativi agli impianti fotovoltaici e ai loro componenti elettrici, spostandoli e danneggiandoli (Okonkwo et al, 2025).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Anche le batterie dei pannelli solari possono essere danneggiate dalle alte temperature. L'isolamento può offrire una certa protezione.</a:t>
            </a:r>
            <a:endParaRPr lang="en-GB" sz="2400" noProof="0" dirty="0"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L'uso dell'energia solare potrebbe aumentare nelle zone climatiche moderate dove si registra un aumento della luce solare diretta (Welt der </a:t>
            </a:r>
            <a:r>
              <a:rPr lang="en-GB" sz="2400" noProof="0" dirty="0" err="1">
                <a:ea typeface="Public Sans"/>
                <a:cs typeface="Public Sans"/>
                <a:sym typeface="Public Sans"/>
              </a:rPr>
              <a:t>Physik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, 2021).</a:t>
            </a:r>
            <a:endParaRPr lang="en-GB" sz="2400" noProof="0" dirty="0">
              <a:ea typeface="Public Sans"/>
              <a:cs typeface="Public Sans"/>
            </a:endParaRPr>
          </a:p>
          <a:p>
            <a:pPr latinLnBrk="0"/>
            <a:endParaRPr lang="en-GB" sz="2400" noProof="0" dirty="0">
              <a:ea typeface="Public Sans"/>
              <a:cs typeface="Public Sans"/>
              <a:sym typeface="Public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65EF6-35E3-158D-9060-3A865669A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" y="2990209"/>
            <a:ext cx="4070437" cy="271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6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9622CD-A7A3-4345-86E4-50C3BC74BC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5430</Words>
  <Application>Microsoft Macintosh PowerPoint</Application>
  <PresentationFormat>Widescreen</PresentationFormat>
  <Paragraphs>305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맑은 고딕</vt:lpstr>
      <vt:lpstr>Arial</vt:lpstr>
      <vt:lpstr>Calibri</vt:lpstr>
      <vt:lpstr>Public Sans</vt:lpstr>
      <vt:lpstr>Roboto</vt:lpstr>
      <vt:lpstr>Every1 slide master</vt:lpstr>
      <vt:lpstr>In che modo il cambiamento climatico influisce sulle energie rinnovabili?</vt:lpstr>
      <vt:lpstr>Introduzione 1</vt:lpstr>
      <vt:lpstr>Introduzione 2</vt:lpstr>
      <vt:lpstr>Cambiamenti climatici e tre diversi tipi di produzione energetica </vt:lpstr>
      <vt:lpstr>Che cos'è il cambiamento climatico?  </vt:lpstr>
      <vt:lpstr>Che cos'è il cambiamento climatico? Ridurre le emissioni di gas serra</vt:lpstr>
      <vt:lpstr>Diversi tipi di produzione energetica: solare (pannelli fotovoltaici) - Introduzione </vt:lpstr>
      <vt:lpstr>Diversi tipi di produzione di energia: solare (pannelli fotovoltaici) </vt:lpstr>
      <vt:lpstr>Qual è il potenziale impatto dei cambiamenti climatici sull'energia solare? </vt:lpstr>
      <vt:lpstr>Diversi tipi di produzione energetica: Eolica (turbine eoliche) - Introduzione </vt:lpstr>
      <vt:lpstr>Diversi tipi di produzione di energia: Eolica (turbine eoliche) 1 </vt:lpstr>
      <vt:lpstr>Diversi tipi di produzione di energia: Eolica (turbine eoliche) 2 </vt:lpstr>
      <vt:lpstr>Qual è il potenziale impatto dei cambiamenti climatici sull'energia eolica? </vt:lpstr>
      <vt:lpstr>Diversi tipi di produzione energetica: energia idroelettrica su piccola scala - Introduzione </vt:lpstr>
      <vt:lpstr>Diversi tipi di produzione energetica: energia idroelettrica su piccola scala </vt:lpstr>
      <vt:lpstr>Qual è il potenziale impatto dei cambiamenti climatici sull'energia idroelettrica su piccola scala? </vt:lpstr>
      <vt:lpstr>Mitigare l'impatto dei cambiamenti climatici sulle fonti di energia rinnovabile - Introduzione </vt:lpstr>
      <vt:lpstr>Mitigare l'impatto dei cambiamenti climatici sulle fonti di energia rinnovabile 1 </vt:lpstr>
      <vt:lpstr>Mitigare l'impatto dei cambiamenti climatici sulle fonti di energia rinnovabile 2 </vt:lpstr>
      <vt:lpstr>Mitigare l'impatto dei cambiamenti climatici sulle fonti di energia rinnovabile 3 </vt:lpstr>
      <vt:lpstr>Prossimi passi </vt:lpstr>
      <vt:lpstr>Ringraziamenti 1 </vt:lpstr>
      <vt:lpstr>Ringraziamenti 2 </vt:lpstr>
      <vt:lpstr>Grazie!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50</cp:revision>
  <cp:lastPrinted>2025-03-21T11:31:47Z</cp:lastPrinted>
  <dcterms:created xsi:type="dcterms:W3CDTF">2019-04-06T05:20:47Z</dcterms:created>
  <dcterms:modified xsi:type="dcterms:W3CDTF">2026-03-17T16:49:26Z</dcterms:modified>
  <cp:category/>
</cp:coreProperties>
</file>