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embeddedFontLst>
    <p:embeddedFont>
      <p:font typeface="Helvetica Neue"/>
      <p:regular r:id="rId28"/>
      <p:bold r:id="rId29"/>
      <p:italic r:id="rId30"/>
      <p:boldItalic r:id="rId31"/>
    </p:embeddedFont>
    <p:embeddedFont>
      <p:font typeface="Open Sans ExtraBold"/>
      <p:bold r:id="rId32"/>
      <p:boldItalic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8" roundtripDataSignature="AMtx7mhljO1moe5yj2YwcREwCbZNqU1Y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HelveticaNeue-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elveticaNeue-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elveticaNeue-boldItalic.fntdata"/><Relationship Id="rId30" Type="http://schemas.openxmlformats.org/officeDocument/2006/relationships/font" Target="fonts/HelveticaNeue-italic.fntdata"/><Relationship Id="rId11" Type="http://schemas.openxmlformats.org/officeDocument/2006/relationships/slide" Target="slides/slide6.xml"/><Relationship Id="rId33" Type="http://schemas.openxmlformats.org/officeDocument/2006/relationships/font" Target="fonts/OpenSansExtraBold-boldItalic.fntdata"/><Relationship Id="rId10" Type="http://schemas.openxmlformats.org/officeDocument/2006/relationships/slide" Target="slides/slide5.xml"/><Relationship Id="rId32" Type="http://schemas.openxmlformats.org/officeDocument/2006/relationships/font" Target="fonts/OpenSansExtraBold-bold.fntdata"/><Relationship Id="rId13" Type="http://schemas.openxmlformats.org/officeDocument/2006/relationships/slide" Target="slides/slide8.xml"/><Relationship Id="rId35" Type="http://schemas.openxmlformats.org/officeDocument/2006/relationships/font" Target="fonts/OpenSans-bold.fntdata"/><Relationship Id="rId12" Type="http://schemas.openxmlformats.org/officeDocument/2006/relationships/slide" Target="slides/slide7.xml"/><Relationship Id="rId34" Type="http://schemas.openxmlformats.org/officeDocument/2006/relationships/font" Target="fonts/OpenSans-regular.fntdata"/><Relationship Id="rId15" Type="http://schemas.openxmlformats.org/officeDocument/2006/relationships/slide" Target="slides/slide10.xml"/><Relationship Id="rId37" Type="http://schemas.openxmlformats.org/officeDocument/2006/relationships/font" Target="fonts/OpenSans-boldItalic.fntdata"/><Relationship Id="rId14" Type="http://schemas.openxmlformats.org/officeDocument/2006/relationships/slide" Target="slides/slide9.xml"/><Relationship Id="rId36" Type="http://schemas.openxmlformats.org/officeDocument/2006/relationships/font" Target="fonts/OpenSans-italic.fntdata"/><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a:latin typeface="Open Sans"/>
              <a:ea typeface="Open Sans"/>
              <a:cs typeface="Open Sans"/>
              <a:sym typeface="Open Sans"/>
            </a:endParaRPr>
          </a:p>
        </p:txBody>
      </p:sp>
      <p:sp>
        <p:nvSpPr>
          <p:cNvPr id="168" name="Google Shape;16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a:latin typeface="Open Sans"/>
              <a:ea typeface="Open Sans"/>
              <a:cs typeface="Open Sans"/>
              <a:sym typeface="Open Sans"/>
            </a:endParaRPr>
          </a:p>
        </p:txBody>
      </p:sp>
      <p:sp>
        <p:nvSpPr>
          <p:cNvPr id="177" name="Google Shape;17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a:latin typeface="Open Sans"/>
              <a:ea typeface="Open Sans"/>
              <a:cs typeface="Open Sans"/>
              <a:sym typeface="Open Sans"/>
            </a:endParaRPr>
          </a:p>
        </p:txBody>
      </p:sp>
      <p:sp>
        <p:nvSpPr>
          <p:cNvPr id="186" name="Google Shape;18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a:latin typeface="Open Sans"/>
              <a:ea typeface="Open Sans"/>
              <a:cs typeface="Open Sans"/>
              <a:sym typeface="Open Sans"/>
            </a:endParaRPr>
          </a:p>
        </p:txBody>
      </p:sp>
      <p:sp>
        <p:nvSpPr>
          <p:cNvPr id="195" name="Google Shape;19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a:latin typeface="Open Sans"/>
              <a:ea typeface="Open Sans"/>
              <a:cs typeface="Open Sans"/>
              <a:sym typeface="Open Sans"/>
            </a:endParaRPr>
          </a:p>
        </p:txBody>
      </p:sp>
      <p:sp>
        <p:nvSpPr>
          <p:cNvPr id="204" name="Google Shape;20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a:latin typeface="Open Sans"/>
              <a:ea typeface="Open Sans"/>
              <a:cs typeface="Open Sans"/>
              <a:sym typeface="Open Sans"/>
            </a:endParaRPr>
          </a:p>
        </p:txBody>
      </p:sp>
      <p:sp>
        <p:nvSpPr>
          <p:cNvPr id="213" name="Google Shape;21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a:latin typeface="Open Sans"/>
              <a:ea typeface="Open Sans"/>
              <a:cs typeface="Open Sans"/>
              <a:sym typeface="Open Sans"/>
            </a:endParaRPr>
          </a:p>
        </p:txBody>
      </p:sp>
      <p:sp>
        <p:nvSpPr>
          <p:cNvPr id="222" name="Google Shape;22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a:latin typeface="Open Sans"/>
              <a:ea typeface="Open Sans"/>
              <a:cs typeface="Open Sans"/>
              <a:sym typeface="Open Sans"/>
            </a:endParaRPr>
          </a:p>
        </p:txBody>
      </p:sp>
      <p:sp>
        <p:nvSpPr>
          <p:cNvPr id="232" name="Google Shape;23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a:latin typeface="Open Sans"/>
              <a:ea typeface="Open Sans"/>
              <a:cs typeface="Open Sans"/>
              <a:sym typeface="Open Sans"/>
            </a:endParaRPr>
          </a:p>
        </p:txBody>
      </p:sp>
      <p:sp>
        <p:nvSpPr>
          <p:cNvPr id="241" name="Google Shape;241;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a:latin typeface="Open Sans"/>
              <a:ea typeface="Open Sans"/>
              <a:cs typeface="Open Sans"/>
              <a:sym typeface="Open Sans"/>
            </a:endParaRPr>
          </a:p>
        </p:txBody>
      </p:sp>
      <p:sp>
        <p:nvSpPr>
          <p:cNvPr id="250" name="Google Shape;250;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1200">
                <a:solidFill>
                  <a:srgbClr val="27915C"/>
                </a:solidFill>
                <a:latin typeface="Calibri"/>
                <a:ea typeface="Calibri"/>
                <a:cs typeface="Calibri"/>
                <a:sym typeface="Calibri"/>
              </a:rPr>
              <a:t>This lecture has four Intended Learning Outcomes. After this lecture you will:</a:t>
            </a:r>
            <a:endParaRPr sz="1200">
              <a:latin typeface="Arial"/>
              <a:ea typeface="Arial"/>
              <a:cs typeface="Arial"/>
              <a:sym typeface="Arial"/>
            </a:endParaRPr>
          </a:p>
          <a:p>
            <a:pPr indent="0" lvl="0" marL="0" marR="0" rtl="0" algn="l">
              <a:lnSpc>
                <a:spcPct val="115000"/>
              </a:lnSpc>
              <a:spcBef>
                <a:spcPts val="0"/>
              </a:spcBef>
              <a:spcAft>
                <a:spcPts val="0"/>
              </a:spcAft>
              <a:buNone/>
            </a:pPr>
            <a:r>
              <a:rPr lang="en-US" sz="1200">
                <a:solidFill>
                  <a:srgbClr val="27915C"/>
                </a:solidFill>
                <a:latin typeface="Calibri"/>
                <a:ea typeface="Calibri"/>
                <a:cs typeface="Calibri"/>
                <a:sym typeface="Calibri"/>
              </a:rPr>
              <a:t>​</a:t>
            </a:r>
            <a:endParaRPr sz="1200">
              <a:latin typeface="Arial"/>
              <a:ea typeface="Arial"/>
              <a:cs typeface="Arial"/>
              <a:sym typeface="Arial"/>
            </a:endParaRPr>
          </a:p>
          <a:p>
            <a:pPr indent="0" lvl="0" marL="0" rtl="0" algn="l">
              <a:lnSpc>
                <a:spcPct val="100000"/>
              </a:lnSpc>
              <a:spcBef>
                <a:spcPts val="0"/>
              </a:spcBef>
              <a:spcAft>
                <a:spcPts val="0"/>
              </a:spcAft>
              <a:buClr>
                <a:srgbClr val="000000"/>
              </a:buClr>
              <a:buSzPts val="1200"/>
              <a:buFont typeface="Open Sans"/>
              <a:buNone/>
            </a:pPr>
            <a:r>
              <a:rPr b="0" i="0" lang="en-US" sz="1200">
                <a:solidFill>
                  <a:srgbClr val="000000"/>
                </a:solidFill>
                <a:latin typeface="Open Sans"/>
                <a:ea typeface="Open Sans"/>
                <a:cs typeface="Open Sans"/>
                <a:sym typeface="Open Sans"/>
              </a:rPr>
              <a:t>Understand the meaning and importance of data governance  </a:t>
            </a:r>
            <a:endParaRPr/>
          </a:p>
          <a:p>
            <a:pPr indent="0" lvl="0" marL="0" rtl="0" algn="l">
              <a:lnSpc>
                <a:spcPct val="100000"/>
              </a:lnSpc>
              <a:spcBef>
                <a:spcPts val="0"/>
              </a:spcBef>
              <a:spcAft>
                <a:spcPts val="0"/>
              </a:spcAft>
              <a:buClr>
                <a:srgbClr val="000000"/>
              </a:buClr>
              <a:buSzPts val="1200"/>
              <a:buFont typeface="Open Sans"/>
              <a:buNone/>
            </a:pPr>
            <a:r>
              <a:rPr b="0" i="0" lang="en-US" sz="1200">
                <a:solidFill>
                  <a:srgbClr val="000000"/>
                </a:solidFill>
                <a:latin typeface="Open Sans"/>
                <a:ea typeface="Open Sans"/>
                <a:cs typeface="Open Sans"/>
                <a:sym typeface="Open Sans"/>
              </a:rPr>
              <a:t>Describe how to design and implement effective data governance system in the energy sector </a:t>
            </a:r>
            <a:endParaRPr/>
          </a:p>
          <a:p>
            <a:pPr indent="0" lvl="0" marL="0" rtl="0" algn="l">
              <a:lnSpc>
                <a:spcPct val="100000"/>
              </a:lnSpc>
              <a:spcBef>
                <a:spcPts val="0"/>
              </a:spcBef>
              <a:spcAft>
                <a:spcPts val="0"/>
              </a:spcAft>
              <a:buClr>
                <a:srgbClr val="000000"/>
              </a:buClr>
              <a:buSzPts val="1200"/>
              <a:buFont typeface="Open Sans"/>
              <a:buNone/>
            </a:pPr>
            <a:r>
              <a:rPr b="0" i="0" lang="en-US" sz="1200">
                <a:solidFill>
                  <a:srgbClr val="000000"/>
                </a:solidFill>
                <a:latin typeface="Open Sans"/>
                <a:ea typeface="Open Sans"/>
                <a:cs typeface="Open Sans"/>
                <a:sym typeface="Open Sans"/>
              </a:rPr>
              <a:t>Explain the mechanisms of data governance and management in EAE </a:t>
            </a:r>
            <a:endParaRPr/>
          </a:p>
          <a:p>
            <a:pPr indent="0" lvl="0" marL="0" rtl="0" algn="l">
              <a:lnSpc>
                <a:spcPct val="100000"/>
              </a:lnSpc>
              <a:spcBef>
                <a:spcPts val="0"/>
              </a:spcBef>
              <a:spcAft>
                <a:spcPts val="0"/>
              </a:spcAft>
              <a:buClr>
                <a:srgbClr val="000000"/>
              </a:buClr>
              <a:buSzPts val="1200"/>
              <a:buFont typeface="Open Sans"/>
              <a:buNone/>
            </a:pPr>
            <a:r>
              <a:rPr b="0" i="0" lang="en-US" sz="1200">
                <a:solidFill>
                  <a:srgbClr val="000000"/>
                </a:solidFill>
                <a:latin typeface="Open Sans"/>
                <a:ea typeface="Open Sans"/>
                <a:cs typeface="Open Sans"/>
                <a:sym typeface="Open Sans"/>
              </a:rPr>
              <a:t>Identify the various sustainability plans for adopting EAE in a country </a:t>
            </a:r>
            <a:endParaRPr/>
          </a:p>
          <a:p>
            <a:pPr indent="0" lvl="0" marL="0" marR="0" rtl="0" algn="l">
              <a:lnSpc>
                <a:spcPct val="115000"/>
              </a:lnSpc>
              <a:spcBef>
                <a:spcPts val="0"/>
              </a:spcBef>
              <a:spcAft>
                <a:spcPts val="0"/>
              </a:spcAft>
              <a:buNone/>
            </a:pPr>
            <a:r>
              <a:rPr lang="en-US" sz="1200">
                <a:solidFill>
                  <a:srgbClr val="27915C"/>
                </a:solidFill>
                <a:latin typeface="Calibri"/>
                <a:ea typeface="Calibri"/>
                <a:cs typeface="Calibri"/>
                <a:sym typeface="Calibri"/>
              </a:rPr>
              <a:t>​</a:t>
            </a:r>
            <a:endParaRPr sz="1200">
              <a:latin typeface="Arial"/>
              <a:ea typeface="Arial"/>
              <a:cs typeface="Arial"/>
              <a:sym typeface="Arial"/>
            </a:endParaRPr>
          </a:p>
          <a:p>
            <a:pPr indent="0" lvl="0" marL="0" rtl="0" algn="l">
              <a:spcBef>
                <a:spcPts val="0"/>
              </a:spcBef>
              <a:spcAft>
                <a:spcPts val="0"/>
              </a:spcAft>
              <a:buNone/>
            </a:pPr>
            <a:r>
              <a:rPr lang="en-US" sz="1200">
                <a:solidFill>
                  <a:srgbClr val="27915C"/>
                </a:solidFill>
                <a:latin typeface="Calibri"/>
                <a:ea typeface="Calibri"/>
                <a:cs typeface="Calibri"/>
                <a:sym typeface="Calibri"/>
              </a:rPr>
              <a:t>These learning outcomes will be important to understand the data governance and sustainability plan of an energy system including EAE.</a:t>
            </a:r>
            <a:endParaRPr/>
          </a:p>
        </p:txBody>
      </p:sp>
      <p:sp>
        <p:nvSpPr>
          <p:cNvPr id="90" name="Google Shape;9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a:latin typeface="Open Sans"/>
              <a:ea typeface="Open Sans"/>
              <a:cs typeface="Open Sans"/>
              <a:sym typeface="Open Sans"/>
            </a:endParaRPr>
          </a:p>
        </p:txBody>
      </p:sp>
      <p:sp>
        <p:nvSpPr>
          <p:cNvPr id="259" name="Google Shape;259;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US"/>
              <a:t>Data governance </a:t>
            </a:r>
            <a:endParaRPr/>
          </a:p>
        </p:txBody>
      </p:sp>
      <p:sp>
        <p:nvSpPr>
          <p:cNvPr id="100" name="Google Shape;10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Open Sans"/>
                <a:ea typeface="Open Sans"/>
                <a:cs typeface="Open Sans"/>
                <a:sym typeface="Open Sans"/>
              </a:rPr>
              <a:t>Data governance</a:t>
            </a:r>
            <a:endParaRPr/>
          </a:p>
          <a:p>
            <a:pPr indent="0" lvl="0" marL="0" rtl="0" algn="l">
              <a:spcBef>
                <a:spcPts val="0"/>
              </a:spcBef>
              <a:spcAft>
                <a:spcPts val="0"/>
              </a:spcAft>
              <a:buClr>
                <a:schemeClr val="dk1"/>
              </a:buClr>
              <a:buSzPts val="1200"/>
              <a:buFont typeface="Arial"/>
              <a:buNone/>
            </a:pPr>
            <a:r>
              <a:t/>
            </a:r>
            <a:endParaRPr/>
          </a:p>
        </p:txBody>
      </p:sp>
      <p:sp>
        <p:nvSpPr>
          <p:cNvPr id="110" name="Google Shape;11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Open Sans"/>
                <a:ea typeface="Open Sans"/>
                <a:cs typeface="Open Sans"/>
                <a:sym typeface="Open Sans"/>
              </a:rPr>
              <a:t>Data governance</a:t>
            </a:r>
            <a:endParaRPr/>
          </a:p>
          <a:p>
            <a:pPr indent="0" lvl="0" marL="0" rtl="0" algn="l">
              <a:spcBef>
                <a:spcPts val="0"/>
              </a:spcBef>
              <a:spcAft>
                <a:spcPts val="0"/>
              </a:spcAft>
              <a:buClr>
                <a:schemeClr val="dk1"/>
              </a:buClr>
              <a:buSzPts val="1200"/>
              <a:buFont typeface="Arial"/>
              <a:buNone/>
            </a:pPr>
            <a:r>
              <a:t/>
            </a:r>
            <a:endParaRPr/>
          </a:p>
        </p:txBody>
      </p:sp>
      <p:sp>
        <p:nvSpPr>
          <p:cNvPr id="120" name="Google Shape;12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130" name="Google Shape;13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140" name="Google Shape;14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a:latin typeface="Open Sans"/>
              <a:ea typeface="Open Sans"/>
              <a:cs typeface="Open Sans"/>
              <a:sym typeface="Open Sans"/>
            </a:endParaRPr>
          </a:p>
        </p:txBody>
      </p:sp>
      <p:sp>
        <p:nvSpPr>
          <p:cNvPr id="159" name="Google Shape;15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4" name="Shape 14"/>
        <p:cNvGrpSpPr/>
        <p:nvPr/>
      </p:nvGrpSpPr>
      <p:grpSpPr>
        <a:xfrm>
          <a:off x="0" y="0"/>
          <a:ext cx="0" cy="0"/>
          <a:chOff x="0" y="0"/>
          <a:chExt cx="0" cy="0"/>
        </a:xfrm>
      </p:grpSpPr>
      <p:pic>
        <p:nvPicPr>
          <p:cNvPr id="15" name="Google Shape;15;p24"/>
          <p:cNvPicPr preferRelativeResize="0"/>
          <p:nvPr/>
        </p:nvPicPr>
        <p:blipFill rotWithShape="1">
          <a:blip r:embed="rId2">
            <a:alphaModFix/>
          </a:blip>
          <a:srcRect b="0" l="0" r="0" t="0"/>
          <a:stretch/>
        </p:blipFill>
        <p:spPr>
          <a:xfrm>
            <a:off x="-1" y="0"/>
            <a:ext cx="12192000" cy="6858000"/>
          </a:xfrm>
          <a:prstGeom prst="rect">
            <a:avLst/>
          </a:prstGeom>
          <a:noFill/>
          <a:ln>
            <a:noFill/>
          </a:ln>
        </p:spPr>
      </p:pic>
      <p:sp>
        <p:nvSpPr>
          <p:cNvPr id="16" name="Google Shape;16;p24"/>
          <p:cNvSpPr txBox="1"/>
          <p:nvPr>
            <p:ph type="ctrTitle"/>
          </p:nvPr>
        </p:nvSpPr>
        <p:spPr>
          <a:xfrm>
            <a:off x="1" y="1952105"/>
            <a:ext cx="9607824"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800"/>
              <a:buFont typeface="Helvetica Neue"/>
              <a:buNone/>
              <a:defRPr b="1" i="0" sz="3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4"/>
          <p:cNvSpPr txBox="1"/>
          <p:nvPr>
            <p:ph idx="1" type="subTitle"/>
          </p:nvPr>
        </p:nvSpPr>
        <p:spPr>
          <a:xfrm>
            <a:off x="0" y="4339705"/>
            <a:ext cx="9607826" cy="195210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3600"/>
              <a:buNone/>
              <a:defRPr b="0" sz="24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transition spd="slow">
    <p:wipe dir="l"/>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p:spTree>
      <p:nvGrpSpPr>
        <p:cNvPr id="65" name="Shape 65"/>
        <p:cNvGrpSpPr/>
        <p:nvPr/>
      </p:nvGrpSpPr>
      <p:grpSpPr>
        <a:xfrm>
          <a:off x="0" y="0"/>
          <a:ext cx="0" cy="0"/>
          <a:chOff x="0" y="0"/>
          <a:chExt cx="0" cy="0"/>
        </a:xfrm>
      </p:grpSpPr>
      <p:pic>
        <p:nvPicPr>
          <p:cNvPr id="66" name="Google Shape;66;p30"/>
          <p:cNvPicPr preferRelativeResize="0"/>
          <p:nvPr/>
        </p:nvPicPr>
        <p:blipFill rotWithShape="1">
          <a:blip r:embed="rId2">
            <a:alphaModFix/>
          </a:blip>
          <a:srcRect b="19640" l="53717" r="8275" t="15855"/>
          <a:stretch/>
        </p:blipFill>
        <p:spPr>
          <a:xfrm>
            <a:off x="6549080" y="1087395"/>
            <a:ext cx="4633785" cy="4423720"/>
          </a:xfrm>
          <a:prstGeom prst="rect">
            <a:avLst/>
          </a:prstGeom>
          <a:noFill/>
          <a:ln>
            <a:noFill/>
          </a:ln>
        </p:spPr>
      </p:pic>
      <p:sp>
        <p:nvSpPr>
          <p:cNvPr id="67" name="Google Shape;67;p30"/>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US"/>
              <a:t>‹#›</a:t>
            </a:fld>
            <a:endParaRPr/>
          </a:p>
        </p:txBody>
      </p:sp>
      <p:sp>
        <p:nvSpPr>
          <p:cNvPr id="68" name="Google Shape;68;p30"/>
          <p:cNvSpPr txBox="1"/>
          <p:nvPr>
            <p:ph idx="1" type="body"/>
          </p:nvPr>
        </p:nvSpPr>
        <p:spPr>
          <a:xfrm>
            <a:off x="838200" y="1239210"/>
            <a:ext cx="5181600" cy="493775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Font typeface="Arial"/>
              <a:buChar char="•"/>
              <a:defRPr b="0" i="0" sz="2400">
                <a:latin typeface="Arial"/>
                <a:ea typeface="Arial"/>
                <a:cs typeface="Arial"/>
                <a:sym typeface="Arial"/>
              </a:defRPr>
            </a:lvl1pPr>
            <a:lvl2pPr indent="-355600" lvl="1" marL="9144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indent="-342900" lvl="2" marL="13716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indent="-330200" lvl="3" marL="18288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indent="-330200" lvl="4" marL="22860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30"/>
          <p:cNvSpPr txBox="1"/>
          <p:nvPr>
            <p:ph type="title"/>
          </p:nvPr>
        </p:nvSpPr>
        <p:spPr>
          <a:xfrm>
            <a:off x="838200" y="0"/>
            <a:ext cx="10515600" cy="107712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slow">
    <p:wipe dir="l"/>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2">
    <p:spTree>
      <p:nvGrpSpPr>
        <p:cNvPr id="70" name="Shape 70"/>
        <p:cNvGrpSpPr/>
        <p:nvPr/>
      </p:nvGrpSpPr>
      <p:grpSpPr>
        <a:xfrm>
          <a:off x="0" y="0"/>
          <a:ext cx="0" cy="0"/>
          <a:chOff x="0" y="0"/>
          <a:chExt cx="0" cy="0"/>
        </a:xfrm>
      </p:grpSpPr>
      <p:sp>
        <p:nvSpPr>
          <p:cNvPr id="71" name="Google Shape;71;p31"/>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US"/>
              <a:t>‹#›</a:t>
            </a:fld>
            <a:endParaRPr/>
          </a:p>
        </p:txBody>
      </p:sp>
      <p:sp>
        <p:nvSpPr>
          <p:cNvPr id="72" name="Google Shape;72;p31"/>
          <p:cNvSpPr txBox="1"/>
          <p:nvPr>
            <p:ph idx="1" type="body"/>
          </p:nvPr>
        </p:nvSpPr>
        <p:spPr>
          <a:xfrm>
            <a:off x="838200" y="1239210"/>
            <a:ext cx="5181600" cy="493775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Font typeface="Arial"/>
              <a:buChar char="•"/>
              <a:defRPr b="0" i="0" sz="2400" u="none" cap="none" strike="noStrike">
                <a:solidFill>
                  <a:srgbClr val="000000"/>
                </a:solidFill>
                <a:latin typeface="Arial"/>
                <a:ea typeface="Arial"/>
                <a:cs typeface="Arial"/>
                <a:sym typeface="Arial"/>
              </a:defRPr>
            </a:lvl1pPr>
            <a:lvl2pPr indent="-355600" lvl="1" marL="9144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indent="-342900" lvl="2" marL="13716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indent="-330200" lvl="3" marL="18288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indent="-330200" lvl="4" marL="22860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31"/>
          <p:cNvSpPr txBox="1"/>
          <p:nvPr>
            <p:ph idx="2" type="body"/>
          </p:nvPr>
        </p:nvSpPr>
        <p:spPr>
          <a:xfrm>
            <a:off x="6148754" y="1239210"/>
            <a:ext cx="5181600" cy="493775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Font typeface="Arial"/>
              <a:buChar char="•"/>
              <a:defRPr b="0" i="0" sz="2400" u="none" cap="none" strike="noStrike">
                <a:solidFill>
                  <a:srgbClr val="000000"/>
                </a:solidFill>
                <a:latin typeface="Arial"/>
                <a:ea typeface="Arial"/>
                <a:cs typeface="Arial"/>
                <a:sym typeface="Arial"/>
              </a:defRPr>
            </a:lvl1pPr>
            <a:lvl2pPr indent="-355600" lvl="1" marL="9144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indent="-342900" lvl="2" marL="13716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indent="-330200" lvl="3" marL="18288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indent="-330200" lvl="4" marL="22860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31"/>
          <p:cNvSpPr txBox="1"/>
          <p:nvPr>
            <p:ph type="title"/>
          </p:nvPr>
        </p:nvSpPr>
        <p:spPr>
          <a:xfrm>
            <a:off x="838200" y="1"/>
            <a:ext cx="10515600" cy="107388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slow">
    <p:wipe dir="l"/>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75" name="Shape 75"/>
        <p:cNvGrpSpPr/>
        <p:nvPr/>
      </p:nvGrpSpPr>
      <p:grpSpPr>
        <a:xfrm>
          <a:off x="0" y="0"/>
          <a:ext cx="0" cy="0"/>
          <a:chOff x="0" y="0"/>
          <a:chExt cx="0" cy="0"/>
        </a:xfrm>
      </p:grpSpPr>
      <p:sp>
        <p:nvSpPr>
          <p:cNvPr id="76" name="Google Shape;76;p32"/>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2"/>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US"/>
              <a:t>‹#›</a:t>
            </a:fld>
            <a:endParaRPr/>
          </a:p>
        </p:txBody>
      </p:sp>
      <p:pic>
        <p:nvPicPr>
          <p:cNvPr id="78" name="Google Shape;78;p32"/>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transition spd="slow">
    <p:wipe dir="l"/>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18" name="Shape 18"/>
        <p:cNvGrpSpPr/>
        <p:nvPr/>
      </p:nvGrpSpPr>
      <p:grpSpPr>
        <a:xfrm>
          <a:off x="0" y="0"/>
          <a:ext cx="0" cy="0"/>
          <a:chOff x="0" y="0"/>
          <a:chExt cx="0" cy="0"/>
        </a:xfrm>
      </p:grpSpPr>
      <p:sp>
        <p:nvSpPr>
          <p:cNvPr id="19" name="Google Shape;19;p28"/>
          <p:cNvSpPr txBox="1"/>
          <p:nvPr>
            <p:ph type="title"/>
          </p:nvPr>
        </p:nvSpPr>
        <p:spPr>
          <a:xfrm>
            <a:off x="838200" y="365125"/>
            <a:ext cx="10515600" cy="7087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400"/>
              <a:buNone/>
              <a:defRPr/>
            </a:lvl1pPr>
            <a:lvl2pPr indent="-228600" lvl="1" marL="914400" algn="l">
              <a:lnSpc>
                <a:spcPct val="90000"/>
              </a:lnSpc>
              <a:spcBef>
                <a:spcPts val="1000"/>
              </a:spcBef>
              <a:spcAft>
                <a:spcPts val="0"/>
              </a:spcAft>
              <a:buSzPts val="1400"/>
              <a:buNone/>
              <a:defRPr/>
            </a:lvl2pPr>
            <a:lvl3pPr indent="-228600" lvl="2" marL="1371600" algn="l">
              <a:lnSpc>
                <a:spcPct val="90000"/>
              </a:lnSpc>
              <a:spcBef>
                <a:spcPts val="1000"/>
              </a:spcBef>
              <a:spcAft>
                <a:spcPts val="0"/>
              </a:spcAft>
              <a:buSzPts val="1400"/>
              <a:buNone/>
              <a:defRPr/>
            </a:lvl3pPr>
            <a:lvl4pPr indent="-228600" lvl="3" marL="1828800" algn="l">
              <a:lnSpc>
                <a:spcPct val="90000"/>
              </a:lnSpc>
              <a:spcBef>
                <a:spcPts val="1000"/>
              </a:spcBef>
              <a:spcAft>
                <a:spcPts val="0"/>
              </a:spcAft>
              <a:buSzPts val="1400"/>
              <a:buNone/>
              <a:defRPr/>
            </a:lvl4pPr>
            <a:lvl5pPr indent="-228600" lvl="4" marL="2286000" algn="l">
              <a:lnSpc>
                <a:spcPct val="90000"/>
              </a:lnSpc>
              <a:spcBef>
                <a:spcPts val="100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1" name="Google Shape;21;p2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2" name="Google Shape;22;p2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 name="Google Shape;23;p28"/>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p:spTree>
      <p:nvGrpSpPr>
        <p:cNvPr id="24" name="Shape 24"/>
        <p:cNvGrpSpPr/>
        <p:nvPr/>
      </p:nvGrpSpPr>
      <p:grpSpPr>
        <a:xfrm>
          <a:off x="0" y="0"/>
          <a:ext cx="0" cy="0"/>
          <a:chOff x="0" y="0"/>
          <a:chExt cx="0" cy="0"/>
        </a:xfrm>
      </p:grpSpPr>
      <p:pic>
        <p:nvPicPr>
          <p:cNvPr id="25" name="Google Shape;25;p33"/>
          <p:cNvPicPr preferRelativeResize="0"/>
          <p:nvPr/>
        </p:nvPicPr>
        <p:blipFill rotWithShape="1">
          <a:blip r:embed="rId2">
            <a:alphaModFix/>
          </a:blip>
          <a:srcRect b="19640" l="53717" r="8275" t="15855"/>
          <a:stretch/>
        </p:blipFill>
        <p:spPr>
          <a:xfrm>
            <a:off x="6549080" y="1087395"/>
            <a:ext cx="4633785" cy="4423720"/>
          </a:xfrm>
          <a:prstGeom prst="rect">
            <a:avLst/>
          </a:prstGeom>
          <a:noFill/>
          <a:ln>
            <a:noFill/>
          </a:ln>
        </p:spPr>
      </p:pic>
      <p:sp>
        <p:nvSpPr>
          <p:cNvPr id="26" name="Google Shape;26;p33"/>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US"/>
              <a:t>‹#›</a:t>
            </a:fld>
            <a:endParaRPr/>
          </a:p>
        </p:txBody>
      </p:sp>
      <p:sp>
        <p:nvSpPr>
          <p:cNvPr id="27" name="Google Shape;27;p33"/>
          <p:cNvSpPr txBox="1"/>
          <p:nvPr>
            <p:ph idx="1" type="body"/>
          </p:nvPr>
        </p:nvSpPr>
        <p:spPr>
          <a:xfrm>
            <a:off x="838200" y="1239210"/>
            <a:ext cx="5181600" cy="493775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Font typeface="Arial"/>
              <a:buChar char="•"/>
              <a:defRPr b="0" i="0" sz="2400">
                <a:latin typeface="Arial"/>
                <a:ea typeface="Arial"/>
                <a:cs typeface="Arial"/>
                <a:sym typeface="Arial"/>
              </a:defRPr>
            </a:lvl1pPr>
            <a:lvl2pPr indent="-355600" lvl="1" marL="9144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indent="-342900" lvl="2" marL="13716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indent="-330200" lvl="3" marL="18288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indent="-330200" lvl="4" marL="22860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33"/>
          <p:cNvSpPr txBox="1"/>
          <p:nvPr>
            <p:ph type="title"/>
          </p:nvPr>
        </p:nvSpPr>
        <p:spPr>
          <a:xfrm>
            <a:off x="838200" y="0"/>
            <a:ext cx="10515600" cy="107712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slow">
    <p:wipe dir="l"/>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2">
    <p:spTree>
      <p:nvGrpSpPr>
        <p:cNvPr id="29" name="Shape 29"/>
        <p:cNvGrpSpPr/>
        <p:nvPr/>
      </p:nvGrpSpPr>
      <p:grpSpPr>
        <a:xfrm>
          <a:off x="0" y="0"/>
          <a:ext cx="0" cy="0"/>
          <a:chOff x="0" y="0"/>
          <a:chExt cx="0" cy="0"/>
        </a:xfrm>
      </p:grpSpPr>
      <p:sp>
        <p:nvSpPr>
          <p:cNvPr id="30" name="Google Shape;30;p34"/>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US"/>
              <a:t>‹#›</a:t>
            </a:fld>
            <a:endParaRPr/>
          </a:p>
        </p:txBody>
      </p:sp>
      <p:sp>
        <p:nvSpPr>
          <p:cNvPr id="31" name="Google Shape;31;p34"/>
          <p:cNvSpPr txBox="1"/>
          <p:nvPr>
            <p:ph idx="1" type="body"/>
          </p:nvPr>
        </p:nvSpPr>
        <p:spPr>
          <a:xfrm>
            <a:off x="838200" y="1239210"/>
            <a:ext cx="5181600" cy="493775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Font typeface="Arial"/>
              <a:buChar char="•"/>
              <a:defRPr b="0" i="0" sz="2400" u="none" cap="none" strike="noStrike">
                <a:solidFill>
                  <a:srgbClr val="000000"/>
                </a:solidFill>
                <a:latin typeface="Arial"/>
                <a:ea typeface="Arial"/>
                <a:cs typeface="Arial"/>
                <a:sym typeface="Arial"/>
              </a:defRPr>
            </a:lvl1pPr>
            <a:lvl2pPr indent="-355600" lvl="1" marL="9144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indent="-342900" lvl="2" marL="13716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indent="-330200" lvl="3" marL="18288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indent="-330200" lvl="4" marL="22860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34"/>
          <p:cNvSpPr txBox="1"/>
          <p:nvPr>
            <p:ph idx="2" type="body"/>
          </p:nvPr>
        </p:nvSpPr>
        <p:spPr>
          <a:xfrm>
            <a:off x="6148754" y="1239210"/>
            <a:ext cx="5181600" cy="493775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Font typeface="Arial"/>
              <a:buChar char="•"/>
              <a:defRPr b="0" i="0" sz="2400" u="none" cap="none" strike="noStrike">
                <a:solidFill>
                  <a:srgbClr val="000000"/>
                </a:solidFill>
                <a:latin typeface="Arial"/>
                <a:ea typeface="Arial"/>
                <a:cs typeface="Arial"/>
                <a:sym typeface="Arial"/>
              </a:defRPr>
            </a:lvl1pPr>
            <a:lvl2pPr indent="-355600" lvl="1" marL="9144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indent="-342900" lvl="2" marL="13716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indent="-330200" lvl="3" marL="18288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indent="-330200" lvl="4" marL="22860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34"/>
          <p:cNvSpPr txBox="1"/>
          <p:nvPr>
            <p:ph type="title"/>
          </p:nvPr>
        </p:nvSpPr>
        <p:spPr>
          <a:xfrm>
            <a:off x="838200" y="1"/>
            <a:ext cx="10515600" cy="107388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slow">
    <p:wipe dir="l"/>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4" name="Shape 34"/>
        <p:cNvGrpSpPr/>
        <p:nvPr/>
      </p:nvGrpSpPr>
      <p:grpSpPr>
        <a:xfrm>
          <a:off x="0" y="0"/>
          <a:ext cx="0" cy="0"/>
          <a:chOff x="0" y="0"/>
          <a:chExt cx="0" cy="0"/>
        </a:xfrm>
      </p:grpSpPr>
      <p:sp>
        <p:nvSpPr>
          <p:cNvPr id="35" name="Google Shape;35;p35"/>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36" name="Google Shape;36;p35"/>
          <p:cNvSpPr txBox="1"/>
          <p:nvPr>
            <p:ph idx="1" type="body"/>
          </p:nvPr>
        </p:nvSpPr>
        <p:spPr>
          <a:xfrm>
            <a:off x="838200" y="1239210"/>
            <a:ext cx="10515600" cy="49377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400"/>
              <a:buNone/>
              <a:defRPr/>
            </a:lvl1pPr>
            <a:lvl2pPr indent="-228600" lvl="1" marL="914400" algn="l">
              <a:lnSpc>
                <a:spcPct val="90000"/>
              </a:lnSpc>
              <a:spcBef>
                <a:spcPts val="1000"/>
              </a:spcBef>
              <a:spcAft>
                <a:spcPts val="0"/>
              </a:spcAft>
              <a:buSzPts val="1400"/>
              <a:buNone/>
              <a:defRPr/>
            </a:lvl2pPr>
            <a:lvl3pPr indent="-228600" lvl="2" marL="1371600" algn="l">
              <a:lnSpc>
                <a:spcPct val="90000"/>
              </a:lnSpc>
              <a:spcBef>
                <a:spcPts val="1000"/>
              </a:spcBef>
              <a:spcAft>
                <a:spcPts val="0"/>
              </a:spcAft>
              <a:buSzPts val="1400"/>
              <a:buNone/>
              <a:defRPr/>
            </a:lvl3pPr>
            <a:lvl4pPr indent="-228600" lvl="3" marL="1828800" algn="l">
              <a:lnSpc>
                <a:spcPct val="90000"/>
              </a:lnSpc>
              <a:spcBef>
                <a:spcPts val="1000"/>
              </a:spcBef>
              <a:spcAft>
                <a:spcPts val="0"/>
              </a:spcAft>
              <a:buSzPts val="1400"/>
              <a:buNone/>
              <a:defRPr/>
            </a:lvl4pPr>
            <a:lvl5pPr indent="-228600" lvl="4" marL="2286000" algn="l">
              <a:lnSpc>
                <a:spcPct val="90000"/>
              </a:lnSpc>
              <a:spcBef>
                <a:spcPts val="100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7" name="Google Shape;37;p35"/>
          <p:cNvSpPr txBox="1"/>
          <p:nvPr>
            <p:ph type="title"/>
          </p:nvPr>
        </p:nvSpPr>
        <p:spPr>
          <a:xfrm>
            <a:off x="838200" y="0"/>
            <a:ext cx="10515600" cy="107878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slow">
    <p:wipe dir="l"/>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38" name="Shape 38"/>
        <p:cNvGrpSpPr/>
        <p:nvPr/>
      </p:nvGrpSpPr>
      <p:grpSpPr>
        <a:xfrm>
          <a:off x="0" y="0"/>
          <a:ext cx="0" cy="0"/>
          <a:chOff x="0" y="0"/>
          <a:chExt cx="0" cy="0"/>
        </a:xfrm>
      </p:grpSpPr>
      <p:sp>
        <p:nvSpPr>
          <p:cNvPr id="39" name="Google Shape;39;p36"/>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6"/>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US"/>
              <a:t>‹#›</a:t>
            </a:fld>
            <a:endParaRPr/>
          </a:p>
        </p:txBody>
      </p:sp>
      <p:pic>
        <p:nvPicPr>
          <p:cNvPr id="41" name="Google Shape;41;p36"/>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transition spd="slow">
    <p:wipe dir="l"/>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47" name="Shape 47"/>
        <p:cNvGrpSpPr/>
        <p:nvPr/>
      </p:nvGrpSpPr>
      <p:grpSpPr>
        <a:xfrm>
          <a:off x="0" y="0"/>
          <a:ext cx="0" cy="0"/>
          <a:chOff x="0" y="0"/>
          <a:chExt cx="0" cy="0"/>
        </a:xfrm>
      </p:grpSpPr>
      <p:sp>
        <p:nvSpPr>
          <p:cNvPr id="48" name="Google Shape;48;p26"/>
          <p:cNvSpPr txBox="1"/>
          <p:nvPr>
            <p:ph type="title"/>
          </p:nvPr>
        </p:nvSpPr>
        <p:spPr>
          <a:xfrm>
            <a:off x="838200" y="365125"/>
            <a:ext cx="10515600" cy="7087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400"/>
              <a:buNone/>
              <a:defRPr/>
            </a:lvl1pPr>
            <a:lvl2pPr indent="-228600" lvl="1" marL="914400" algn="l">
              <a:lnSpc>
                <a:spcPct val="90000"/>
              </a:lnSpc>
              <a:spcBef>
                <a:spcPts val="1000"/>
              </a:spcBef>
              <a:spcAft>
                <a:spcPts val="0"/>
              </a:spcAft>
              <a:buSzPts val="1400"/>
              <a:buNone/>
              <a:defRPr/>
            </a:lvl2pPr>
            <a:lvl3pPr indent="-228600" lvl="2" marL="1371600" algn="l">
              <a:lnSpc>
                <a:spcPct val="90000"/>
              </a:lnSpc>
              <a:spcBef>
                <a:spcPts val="1000"/>
              </a:spcBef>
              <a:spcAft>
                <a:spcPts val="0"/>
              </a:spcAft>
              <a:buSzPts val="1400"/>
              <a:buNone/>
              <a:defRPr/>
            </a:lvl3pPr>
            <a:lvl4pPr indent="-228600" lvl="3" marL="1828800" algn="l">
              <a:lnSpc>
                <a:spcPct val="90000"/>
              </a:lnSpc>
              <a:spcBef>
                <a:spcPts val="1000"/>
              </a:spcBef>
              <a:spcAft>
                <a:spcPts val="0"/>
              </a:spcAft>
              <a:buSzPts val="1400"/>
              <a:buNone/>
              <a:defRPr/>
            </a:lvl4pPr>
            <a:lvl5pPr indent="-228600" lvl="4" marL="2286000" algn="l">
              <a:lnSpc>
                <a:spcPct val="90000"/>
              </a:lnSpc>
              <a:spcBef>
                <a:spcPts val="100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0" name="Google Shape;50;p2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1" name="Google Shape;51;p2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2" name="Google Shape;52;p26"/>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3" name="Shape 53"/>
        <p:cNvGrpSpPr/>
        <p:nvPr/>
      </p:nvGrpSpPr>
      <p:grpSpPr>
        <a:xfrm>
          <a:off x="0" y="0"/>
          <a:ext cx="0" cy="0"/>
          <a:chOff x="0" y="0"/>
          <a:chExt cx="0" cy="0"/>
        </a:xfrm>
      </p:grpSpPr>
      <p:sp>
        <p:nvSpPr>
          <p:cNvPr id="54" name="Google Shape;54;p2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SzPts val="1400"/>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400"/>
              <a:buNone/>
              <a:defRPr sz="2400"/>
            </a:lvl1pPr>
            <a:lvl2pPr lvl="1" algn="ctr">
              <a:lnSpc>
                <a:spcPct val="90000"/>
              </a:lnSpc>
              <a:spcBef>
                <a:spcPts val="1000"/>
              </a:spcBef>
              <a:spcAft>
                <a:spcPts val="0"/>
              </a:spcAft>
              <a:buSzPts val="2000"/>
              <a:buNone/>
              <a:defRPr sz="2000"/>
            </a:lvl2pPr>
            <a:lvl3pPr lvl="2" algn="ctr">
              <a:lnSpc>
                <a:spcPct val="90000"/>
              </a:lnSpc>
              <a:spcBef>
                <a:spcPts val="1000"/>
              </a:spcBef>
              <a:spcAft>
                <a:spcPts val="0"/>
              </a:spcAft>
              <a:buSzPts val="1800"/>
              <a:buNone/>
              <a:defRPr sz="1800"/>
            </a:lvl3pPr>
            <a:lvl4pPr lvl="3" algn="ctr">
              <a:lnSpc>
                <a:spcPct val="90000"/>
              </a:lnSpc>
              <a:spcBef>
                <a:spcPts val="1000"/>
              </a:spcBef>
              <a:spcAft>
                <a:spcPts val="0"/>
              </a:spcAft>
              <a:buSzPts val="1600"/>
              <a:buNone/>
              <a:defRPr sz="1600"/>
            </a:lvl4pPr>
            <a:lvl5pPr lvl="4" algn="ctr">
              <a:lnSpc>
                <a:spcPct val="90000"/>
              </a:lnSpc>
              <a:spcBef>
                <a:spcPts val="100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56" name="Google Shape;56;p27"/>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7" name="Google Shape;57;p27"/>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8" name="Google Shape;58;p27"/>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59" name="Google Shape;59;p27"/>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Arial"/>
                <a:ea typeface="Arial"/>
                <a:cs typeface="Arial"/>
                <a:sym typeface="Arial"/>
              </a:rPr>
              <a:t>‹#›</a:t>
            </a:fld>
            <a:endParaRPr sz="1200">
              <a:solidFill>
                <a:srgbClr val="888888"/>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60" name="Shape 60"/>
        <p:cNvGrpSpPr/>
        <p:nvPr/>
      </p:nvGrpSpPr>
      <p:grpSpPr>
        <a:xfrm>
          <a:off x="0" y="0"/>
          <a:ext cx="0" cy="0"/>
          <a:chOff x="0" y="0"/>
          <a:chExt cx="0" cy="0"/>
        </a:xfrm>
      </p:grpSpPr>
      <p:sp>
        <p:nvSpPr>
          <p:cNvPr id="61" name="Google Shape;61;p29"/>
          <p:cNvSpPr txBox="1"/>
          <p:nvPr>
            <p:ph type="title"/>
          </p:nvPr>
        </p:nvSpPr>
        <p:spPr>
          <a:xfrm>
            <a:off x="838200" y="1"/>
            <a:ext cx="10515600" cy="107388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9"/>
          <p:cNvSpPr txBox="1"/>
          <p:nvPr>
            <p:ph idx="1" type="body"/>
          </p:nvPr>
        </p:nvSpPr>
        <p:spPr>
          <a:xfrm>
            <a:off x="838200" y="1239210"/>
            <a:ext cx="5181600" cy="4937753"/>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Font typeface="Arial"/>
              <a:buChar char="•"/>
              <a:defRPr b="0" i="0" sz="2400">
                <a:latin typeface="Arial"/>
                <a:ea typeface="Arial"/>
                <a:cs typeface="Arial"/>
                <a:sym typeface="Arial"/>
              </a:defRPr>
            </a:lvl1pPr>
            <a:lvl2pPr indent="-355600" lvl="1" marL="9144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indent="-342900" lvl="2" marL="13716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indent="-330200" lvl="3" marL="18288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indent="-330200" lvl="4" marL="22860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29"/>
          <p:cNvSpPr/>
          <p:nvPr>
            <p:ph idx="2" type="pic"/>
          </p:nvPr>
        </p:nvSpPr>
        <p:spPr>
          <a:xfrm>
            <a:off x="6172202" y="1239210"/>
            <a:ext cx="5181598" cy="4937753"/>
          </a:xfrm>
          <a:prstGeom prst="rect">
            <a:avLst/>
          </a:prstGeom>
          <a:noFill/>
          <a:ln>
            <a:noFill/>
          </a:ln>
        </p:spPr>
      </p:sp>
      <p:sp>
        <p:nvSpPr>
          <p:cNvPr id="64" name="Google Shape;64;p29"/>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7.jp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23"/>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11" name="Google Shape;11;p23"/>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12" name="Google Shape;12;p23"/>
          <p:cNvSpPr txBox="1"/>
          <p:nvPr>
            <p:ph type="title"/>
          </p:nvPr>
        </p:nvSpPr>
        <p:spPr>
          <a:xfrm>
            <a:off x="838200" y="365125"/>
            <a:ext cx="10515600" cy="708763"/>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SzPts val="1400"/>
              <a:buNone/>
              <a:defRPr b="1"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3" name="Google Shape;13;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SzPts val="1400"/>
              <a:buNone/>
              <a:defRPr b="0" i="0" sz="2400" u="none" cap="none" strike="noStrike">
                <a:solidFill>
                  <a:srgbClr val="000000"/>
                </a:solidFill>
                <a:latin typeface="Arial"/>
                <a:ea typeface="Arial"/>
                <a:cs typeface="Arial"/>
                <a:sym typeface="Arial"/>
              </a:defRPr>
            </a:lvl1pPr>
            <a:lvl2pPr indent="-228600" lvl="1" marL="914400" marR="0" rtl="0" algn="l">
              <a:lnSpc>
                <a:spcPct val="90000"/>
              </a:lnSpc>
              <a:spcBef>
                <a:spcPts val="1000"/>
              </a:spcBef>
              <a:spcAft>
                <a:spcPts val="0"/>
              </a:spcAft>
              <a:buSzPts val="1400"/>
              <a:buNone/>
              <a:defRPr b="0" i="0" sz="1800" u="none" cap="none" strike="noStrike">
                <a:solidFill>
                  <a:srgbClr val="000000"/>
                </a:solidFill>
                <a:latin typeface="Arial"/>
                <a:ea typeface="Arial"/>
                <a:cs typeface="Arial"/>
                <a:sym typeface="Arial"/>
              </a:defRPr>
            </a:lvl2pPr>
            <a:lvl3pPr indent="-228600" lvl="2" marL="1371600" marR="0" rtl="0" algn="l">
              <a:lnSpc>
                <a:spcPct val="90000"/>
              </a:lnSpc>
              <a:spcBef>
                <a:spcPts val="1000"/>
              </a:spcBef>
              <a:spcAft>
                <a:spcPts val="0"/>
              </a:spcAft>
              <a:buSzPts val="1400"/>
              <a:buNone/>
              <a:defRPr b="0"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1000"/>
              </a:spcBef>
              <a:spcAft>
                <a:spcPts val="0"/>
              </a:spcAft>
              <a:buSzPts val="1400"/>
              <a:buNone/>
              <a:defRPr b="0" i="0" sz="1800" u="none" cap="none" strike="noStrike">
                <a:solidFill>
                  <a:srgbClr val="000000"/>
                </a:solidFill>
                <a:latin typeface="Arial"/>
                <a:ea typeface="Arial"/>
                <a:cs typeface="Arial"/>
                <a:sym typeface="Arial"/>
              </a:defRPr>
            </a:lvl4pPr>
            <a:lvl5pPr indent="-228600" lvl="4" marL="2286000" marR="0" rtl="0" algn="l">
              <a:lnSpc>
                <a:spcPct val="90000"/>
              </a:lnSpc>
              <a:spcBef>
                <a:spcPts val="1000"/>
              </a:spcBef>
              <a:spcAft>
                <a:spcPts val="0"/>
              </a:spcAft>
              <a:buSzPts val="1400"/>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Lst>
  <p:transition spd="slow">
    <p:wipe dir="l"/>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 name="Shape 42"/>
        <p:cNvGrpSpPr/>
        <p:nvPr/>
      </p:nvGrpSpPr>
      <p:grpSpPr>
        <a:xfrm>
          <a:off x="0" y="0"/>
          <a:ext cx="0" cy="0"/>
          <a:chOff x="0" y="0"/>
          <a:chExt cx="0" cy="0"/>
        </a:xfrm>
      </p:grpSpPr>
      <p:pic>
        <p:nvPicPr>
          <p:cNvPr id="43" name="Google Shape;43;p25"/>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44" name="Google Shape;44;p25"/>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45" name="Google Shape;45;p25"/>
          <p:cNvSpPr txBox="1"/>
          <p:nvPr>
            <p:ph type="title"/>
          </p:nvPr>
        </p:nvSpPr>
        <p:spPr>
          <a:xfrm>
            <a:off x="838200" y="365125"/>
            <a:ext cx="10515600" cy="708763"/>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SzPts val="1400"/>
              <a:buNone/>
              <a:defRPr b="1"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6" name="Google Shape;46;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SzPts val="1400"/>
              <a:buNone/>
              <a:defRPr b="0" i="0" sz="2400" u="none" cap="none" strike="noStrike">
                <a:solidFill>
                  <a:srgbClr val="000000"/>
                </a:solidFill>
                <a:latin typeface="Arial"/>
                <a:ea typeface="Arial"/>
                <a:cs typeface="Arial"/>
                <a:sym typeface="Arial"/>
              </a:defRPr>
            </a:lvl1pPr>
            <a:lvl2pPr indent="-228600" lvl="1" marL="914400" marR="0" rtl="0" algn="l">
              <a:lnSpc>
                <a:spcPct val="90000"/>
              </a:lnSpc>
              <a:spcBef>
                <a:spcPts val="1000"/>
              </a:spcBef>
              <a:spcAft>
                <a:spcPts val="0"/>
              </a:spcAft>
              <a:buSzPts val="1400"/>
              <a:buNone/>
              <a:defRPr b="0" i="0" sz="1800" u="none" cap="none" strike="noStrike">
                <a:solidFill>
                  <a:srgbClr val="000000"/>
                </a:solidFill>
                <a:latin typeface="Arial"/>
                <a:ea typeface="Arial"/>
                <a:cs typeface="Arial"/>
                <a:sym typeface="Arial"/>
              </a:defRPr>
            </a:lvl2pPr>
            <a:lvl3pPr indent="-228600" lvl="2" marL="1371600" marR="0" rtl="0" algn="l">
              <a:lnSpc>
                <a:spcPct val="90000"/>
              </a:lnSpc>
              <a:spcBef>
                <a:spcPts val="1000"/>
              </a:spcBef>
              <a:spcAft>
                <a:spcPts val="0"/>
              </a:spcAft>
              <a:buSzPts val="1400"/>
              <a:buNone/>
              <a:defRPr b="0"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1000"/>
              </a:spcBef>
              <a:spcAft>
                <a:spcPts val="0"/>
              </a:spcAft>
              <a:buSzPts val="1400"/>
              <a:buNone/>
              <a:defRPr b="0" i="0" sz="1800" u="none" cap="none" strike="noStrike">
                <a:solidFill>
                  <a:srgbClr val="000000"/>
                </a:solidFill>
                <a:latin typeface="Arial"/>
                <a:ea typeface="Arial"/>
                <a:cs typeface="Arial"/>
                <a:sym typeface="Arial"/>
              </a:defRPr>
            </a:lvl4pPr>
            <a:lvl5pPr indent="-228600" lvl="4" marL="2286000" marR="0" rtl="0" algn="l">
              <a:lnSpc>
                <a:spcPct val="90000"/>
              </a:lnSpc>
              <a:spcBef>
                <a:spcPts val="1000"/>
              </a:spcBef>
              <a:spcAft>
                <a:spcPts val="0"/>
              </a:spcAft>
              <a:buSzPts val="1400"/>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6" r:id="rId2"/>
    <p:sldLayoutId id="2147483657" r:id="rId3"/>
    <p:sldLayoutId id="2147483658" r:id="rId4"/>
    <p:sldLayoutId id="2147483659" r:id="rId5"/>
    <p:sldLayoutId id="2147483660" r:id="rId6"/>
    <p:sldLayoutId id="2147483661" r:id="rId7"/>
  </p:sldLayoutIdLst>
  <p:transition spd="slow">
    <p:wipe dir="l"/>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hyperlink" Target="https://www.wri.org/research/energy-access-explorer-data-and-method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hyperlink" Target="https://www.tableau.com/learn/articles/data-management-vs-data-governanc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hyperlink" Target="https://www.tableau.com/learn/articles/data-management-vs-data-governanc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hyperlink" Target="https://www.tableau.com/learn/articles/data-management-vs-data-governanc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hyperlink" Target="https://doi.org/10.1016/j.jval.2023.02.012" TargetMode="External"/><Relationship Id="rId4" Type="http://schemas.openxmlformats.org/officeDocument/2006/relationships/hyperlink" Target="https://doi.org/10.1016/j.procs.2016.08.025" TargetMode="External"/><Relationship Id="rId5" Type="http://schemas.openxmlformats.org/officeDocument/2006/relationships/hyperlink" Target="http://tahttps/www.tableau.com/learn/articles/data-management-vs-data-governance" TargetMode="External"/><Relationship Id="rId6" Type="http://schemas.openxmlformats.org/officeDocument/2006/relationships/hyperlink" Target="https://www.riob.org/en/documents/handbook-water-information-systems-administration-processing-and-exploitation-water"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
          <p:cNvSpPr txBox="1"/>
          <p:nvPr>
            <p:ph idx="1" type="subTitle"/>
          </p:nvPr>
        </p:nvSpPr>
        <p:spPr>
          <a:xfrm>
            <a:off x="1158844" y="4323781"/>
            <a:ext cx="6201623" cy="9475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3600"/>
              <a:buNone/>
            </a:pPr>
            <a:r>
              <a:rPr b="1" lang="en-US" sz="3200">
                <a:solidFill>
                  <a:schemeClr val="lt1"/>
                </a:solidFill>
              </a:rPr>
              <a:t>LECTURE 6</a:t>
            </a:r>
            <a:br>
              <a:rPr b="1" lang="en-US" sz="3200"/>
            </a:br>
            <a:r>
              <a:rPr b="1" lang="en-US" sz="3200">
                <a:solidFill>
                  <a:schemeClr val="dk1"/>
                </a:solidFill>
              </a:rPr>
              <a:t>DATA GOVERNANCE AND SUSTAINABILITY</a:t>
            </a:r>
            <a:endParaRPr/>
          </a:p>
        </p:txBody>
      </p:sp>
      <p:pic>
        <p:nvPicPr>
          <p:cNvPr descr="A black background with white text&#10;&#10;Description automatically generated" id="84" name="Google Shape;84;p1"/>
          <p:cNvPicPr preferRelativeResize="0"/>
          <p:nvPr/>
        </p:nvPicPr>
        <p:blipFill rotWithShape="1">
          <a:blip r:embed="rId3">
            <a:alphaModFix/>
          </a:blip>
          <a:srcRect b="0" l="0" r="0" t="0"/>
          <a:stretch/>
        </p:blipFill>
        <p:spPr>
          <a:xfrm>
            <a:off x="597528" y="3775297"/>
            <a:ext cx="3327517" cy="782486"/>
          </a:xfrm>
          <a:prstGeom prst="rect">
            <a:avLst/>
          </a:prstGeom>
          <a:noFill/>
          <a:ln>
            <a:noFill/>
          </a:ln>
        </p:spPr>
      </p:pic>
      <p:sp>
        <p:nvSpPr>
          <p:cNvPr id="85" name="Google Shape;85;p1"/>
          <p:cNvSpPr txBox="1"/>
          <p:nvPr/>
        </p:nvSpPr>
        <p:spPr>
          <a:xfrm>
            <a:off x="7939610" y="5364606"/>
            <a:ext cx="154961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1" lang="en-US" sz="800" u="none" cap="none" strike="noStrike">
                <a:solidFill>
                  <a:srgbClr val="FFFFFF"/>
                </a:solidFill>
                <a:latin typeface="Open Sans"/>
                <a:ea typeface="Open Sans"/>
                <a:cs typeface="Open Sans"/>
                <a:sym typeface="Open Sans"/>
              </a:rPr>
              <a:t>Supported by and in collaboration with World Resources Institute</a:t>
            </a:r>
            <a:endParaRPr/>
          </a:p>
        </p:txBody>
      </p:sp>
      <p:pic>
        <p:nvPicPr>
          <p:cNvPr id="86" name="Google Shape;86;p1"/>
          <p:cNvPicPr preferRelativeResize="0"/>
          <p:nvPr/>
        </p:nvPicPr>
        <p:blipFill rotWithShape="1">
          <a:blip r:embed="rId4">
            <a:alphaModFix/>
          </a:blip>
          <a:srcRect b="0" l="0" r="0" t="0"/>
          <a:stretch/>
        </p:blipFill>
        <p:spPr>
          <a:xfrm>
            <a:off x="8027367" y="5917631"/>
            <a:ext cx="1184564" cy="410649"/>
          </a:xfrm>
          <a:prstGeom prst="rect">
            <a:avLst/>
          </a:prstGeom>
          <a:noFill/>
          <a:ln>
            <a:noFill/>
          </a:ln>
        </p:spPr>
      </p:pic>
    </p:spTree>
  </p:cSld>
  <p:clrMapOvr>
    <a:masterClrMapping/>
  </p:clrMapOvr>
  <p:transition spd="slow">
    <p:wipe dir="l"/>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71" name="Google Shape;171;p10"/>
          <p:cNvSpPr txBox="1"/>
          <p:nvPr/>
        </p:nvSpPr>
        <p:spPr>
          <a:xfrm>
            <a:off x="256898" y="-27721"/>
            <a:ext cx="9473256" cy="1479711"/>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6.2 Data Governance in the Energy Sector</a:t>
            </a:r>
            <a:endParaRPr/>
          </a:p>
        </p:txBody>
      </p:sp>
      <p:sp>
        <p:nvSpPr>
          <p:cNvPr id="172" name="Google Shape;172;p10"/>
          <p:cNvSpPr txBox="1"/>
          <p:nvPr/>
        </p:nvSpPr>
        <p:spPr>
          <a:xfrm>
            <a:off x="1189608" y="1847057"/>
            <a:ext cx="9716815" cy="3416320"/>
          </a:xfrm>
          <a:prstGeom prst="rect">
            <a:avLst/>
          </a:prstGeom>
          <a:noFill/>
          <a:ln>
            <a:noFill/>
          </a:ln>
        </p:spPr>
        <p:txBody>
          <a:bodyPr anchorCtr="0" anchor="t" bIns="45700" lIns="91425" spcFirstLastPara="1" rIns="91425" wrap="square" tIns="45700">
            <a:spAutoFit/>
          </a:bodyPr>
          <a:lstStyle/>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Aspects of data governance which should be included in the strategy are:</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342900" lvl="1" marL="8001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Data </a:t>
            </a:r>
            <a:r>
              <a:rPr b="1" i="0" lang="en-US" sz="2400" u="none" cap="none" strike="noStrike">
                <a:solidFill>
                  <a:schemeClr val="dk1"/>
                </a:solidFill>
                <a:latin typeface="Arial"/>
                <a:ea typeface="Arial"/>
                <a:cs typeface="Arial"/>
                <a:sym typeface="Arial"/>
              </a:rPr>
              <a:t>sourcing</a:t>
            </a:r>
            <a:r>
              <a:rPr b="0" i="0" lang="en-US" sz="2400" u="none" cap="none" strike="noStrike">
                <a:solidFill>
                  <a:schemeClr val="dk1"/>
                </a:solidFill>
                <a:latin typeface="Arial"/>
                <a:ea typeface="Arial"/>
                <a:cs typeface="Arial"/>
                <a:sym typeface="Arial"/>
              </a:rPr>
              <a:t>/scoping</a:t>
            </a:r>
            <a:endParaRPr/>
          </a:p>
          <a:p>
            <a:pPr indent="-342900" lvl="1" marL="800100" marR="0" rtl="0" algn="l">
              <a:spcBef>
                <a:spcPts val="0"/>
              </a:spcBef>
              <a:spcAft>
                <a:spcPts val="0"/>
              </a:spcAft>
              <a:buClr>
                <a:schemeClr val="dk1"/>
              </a:buClr>
              <a:buSzPts val="2400"/>
              <a:buFont typeface="Arial"/>
              <a:buChar char="•"/>
            </a:pPr>
            <a:r>
              <a:rPr b="1" i="0" lang="en-US" sz="2400" u="none" cap="none" strike="noStrike">
                <a:solidFill>
                  <a:schemeClr val="dk1"/>
                </a:solidFill>
                <a:latin typeface="Arial"/>
                <a:ea typeface="Arial"/>
                <a:cs typeface="Arial"/>
                <a:sym typeface="Arial"/>
              </a:rPr>
              <a:t>Validation</a:t>
            </a:r>
            <a:r>
              <a:rPr b="0" i="0" lang="en-US" sz="2400" u="none" cap="none" strike="noStrike">
                <a:solidFill>
                  <a:schemeClr val="dk1"/>
                </a:solidFill>
                <a:latin typeface="Arial"/>
                <a:ea typeface="Arial"/>
                <a:cs typeface="Arial"/>
                <a:sym typeface="Arial"/>
              </a:rPr>
              <a:t> of datasets</a:t>
            </a:r>
            <a:endParaRPr/>
          </a:p>
          <a:p>
            <a:pPr indent="-342900" lvl="1" marL="8001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Frequency of data </a:t>
            </a:r>
            <a:r>
              <a:rPr b="1" i="0" lang="en-US" sz="2400" u="none" cap="none" strike="noStrike">
                <a:solidFill>
                  <a:schemeClr val="dk1"/>
                </a:solidFill>
                <a:latin typeface="Arial"/>
                <a:ea typeface="Arial"/>
                <a:cs typeface="Arial"/>
                <a:sym typeface="Arial"/>
              </a:rPr>
              <a:t>updates</a:t>
            </a:r>
            <a:endParaRPr/>
          </a:p>
          <a:p>
            <a:pPr indent="-342900" lvl="1" marL="800100" marR="0" rtl="0" algn="l">
              <a:spcBef>
                <a:spcPts val="0"/>
              </a:spcBef>
              <a:spcAft>
                <a:spcPts val="0"/>
              </a:spcAft>
              <a:buClr>
                <a:schemeClr val="dk1"/>
              </a:buClr>
              <a:buSzPts val="2400"/>
              <a:buFont typeface="Arial"/>
              <a:buChar char="•"/>
            </a:pPr>
            <a:r>
              <a:rPr b="1" i="0" lang="en-US" sz="2400" u="none" cap="none" strike="noStrike">
                <a:solidFill>
                  <a:schemeClr val="dk1"/>
                </a:solidFill>
                <a:latin typeface="Arial"/>
                <a:ea typeface="Arial"/>
                <a:cs typeface="Arial"/>
                <a:sym typeface="Arial"/>
              </a:rPr>
              <a:t>Security </a:t>
            </a:r>
            <a:r>
              <a:rPr b="0" i="0" lang="en-US" sz="2400" u="none" cap="none" strike="noStrike">
                <a:solidFill>
                  <a:schemeClr val="dk1"/>
                </a:solidFill>
                <a:latin typeface="Arial"/>
                <a:ea typeface="Arial"/>
                <a:cs typeface="Arial"/>
                <a:sym typeface="Arial"/>
              </a:rPr>
              <a:t>and</a:t>
            </a:r>
            <a:r>
              <a:rPr b="1" i="0" lang="en-US" sz="2400" u="none" cap="none" strike="noStrike">
                <a:solidFill>
                  <a:schemeClr val="dk1"/>
                </a:solidFill>
                <a:latin typeface="Arial"/>
                <a:ea typeface="Arial"/>
                <a:cs typeface="Arial"/>
                <a:sym typeface="Arial"/>
              </a:rPr>
              <a:t> </a:t>
            </a:r>
            <a:r>
              <a:rPr b="0" i="0" lang="en-US" sz="2400" u="none" cap="none" strike="noStrike">
                <a:solidFill>
                  <a:schemeClr val="dk1"/>
                </a:solidFill>
                <a:latin typeface="Arial"/>
                <a:ea typeface="Arial"/>
                <a:cs typeface="Arial"/>
                <a:sym typeface="Arial"/>
              </a:rPr>
              <a:t>access levels of different datasets</a:t>
            </a:r>
            <a:endParaRPr/>
          </a:p>
          <a:p>
            <a:pPr indent="-342900" lvl="1" marL="800100" marR="0" rtl="0" algn="l">
              <a:spcBef>
                <a:spcPts val="0"/>
              </a:spcBef>
              <a:spcAft>
                <a:spcPts val="0"/>
              </a:spcAft>
              <a:buClr>
                <a:schemeClr val="dk1"/>
              </a:buClr>
              <a:buSzPts val="2400"/>
              <a:buFont typeface="Arial"/>
              <a:buChar char="•"/>
            </a:pPr>
            <a:r>
              <a:rPr b="1" i="0" lang="en-US" sz="2400" u="none" cap="none" strike="noStrike">
                <a:solidFill>
                  <a:schemeClr val="dk1"/>
                </a:solidFill>
                <a:latin typeface="Arial"/>
                <a:ea typeface="Arial"/>
                <a:cs typeface="Arial"/>
                <a:sym typeface="Arial"/>
              </a:rPr>
              <a:t>Attribution </a:t>
            </a:r>
            <a:r>
              <a:rPr b="0" i="0" lang="en-US" sz="2400" u="none" cap="none" strike="noStrike">
                <a:solidFill>
                  <a:schemeClr val="dk1"/>
                </a:solidFill>
                <a:latin typeface="Arial"/>
                <a:ea typeface="Arial"/>
                <a:cs typeface="Arial"/>
                <a:sym typeface="Arial"/>
              </a:rPr>
              <a:t>and documentation of metadata</a:t>
            </a:r>
            <a:endParaRPr/>
          </a:p>
        </p:txBody>
      </p:sp>
      <p:sp>
        <p:nvSpPr>
          <p:cNvPr id="173" name="Google Shape;173;p10"/>
          <p:cNvSpPr/>
          <p:nvPr/>
        </p:nvSpPr>
        <p:spPr>
          <a:xfrm>
            <a:off x="1189608" y="1543983"/>
            <a:ext cx="845848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Designing an Effective Data Governance Strategy</a:t>
            </a:r>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80" name="Google Shape;180;p11"/>
          <p:cNvSpPr txBox="1"/>
          <p:nvPr/>
        </p:nvSpPr>
        <p:spPr>
          <a:xfrm>
            <a:off x="256898" y="-27721"/>
            <a:ext cx="9473256" cy="1479711"/>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6.2 Data Governance in the Energy Sector</a:t>
            </a:r>
            <a:endParaRPr/>
          </a:p>
        </p:txBody>
      </p:sp>
      <p:sp>
        <p:nvSpPr>
          <p:cNvPr id="181" name="Google Shape;181;p11"/>
          <p:cNvSpPr txBox="1"/>
          <p:nvPr/>
        </p:nvSpPr>
        <p:spPr>
          <a:xfrm>
            <a:off x="1189608" y="1847057"/>
            <a:ext cx="9716815" cy="3046988"/>
          </a:xfrm>
          <a:prstGeom prst="rect">
            <a:avLst/>
          </a:prstGeom>
          <a:noFill/>
          <a:ln>
            <a:noFill/>
          </a:ln>
        </p:spPr>
        <p:txBody>
          <a:bodyPr anchorCtr="0" anchor="t" bIns="45700" lIns="91425" spcFirstLastPara="1" rIns="91425" wrap="square" tIns="45700">
            <a:spAutoFit/>
          </a:bodyPr>
          <a:lstStyle/>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Data governance should involve all relevant stakeholders:</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342900" lvl="1" marL="8001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Data </a:t>
            </a:r>
            <a:r>
              <a:rPr b="1" i="0" lang="en-US" sz="2400" u="none" cap="none" strike="noStrike">
                <a:solidFill>
                  <a:schemeClr val="dk1"/>
                </a:solidFill>
                <a:latin typeface="Arial"/>
                <a:ea typeface="Arial"/>
                <a:cs typeface="Arial"/>
                <a:sym typeface="Arial"/>
              </a:rPr>
              <a:t>users</a:t>
            </a:r>
            <a:endParaRPr/>
          </a:p>
          <a:p>
            <a:pPr indent="-342900" lvl="1" marL="8001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Data </a:t>
            </a:r>
            <a:r>
              <a:rPr b="1" i="0" lang="en-US" sz="2400" u="none" cap="none" strike="noStrike">
                <a:solidFill>
                  <a:schemeClr val="dk1"/>
                </a:solidFill>
                <a:latin typeface="Arial"/>
                <a:ea typeface="Arial"/>
                <a:cs typeface="Arial"/>
                <a:sym typeface="Arial"/>
              </a:rPr>
              <a:t>providers</a:t>
            </a:r>
            <a:endParaRPr/>
          </a:p>
          <a:p>
            <a:pPr indent="-342900" lvl="1" marL="8001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Data </a:t>
            </a:r>
            <a:r>
              <a:rPr b="1" i="0" lang="en-US" sz="2400" u="none" cap="none" strike="noStrike">
                <a:solidFill>
                  <a:schemeClr val="dk1"/>
                </a:solidFill>
                <a:latin typeface="Arial"/>
                <a:ea typeface="Arial"/>
                <a:cs typeface="Arial"/>
                <a:sym typeface="Arial"/>
              </a:rPr>
              <a:t>administrators</a:t>
            </a:r>
            <a:r>
              <a:rPr b="0" i="0" lang="en-US" sz="2400" u="none" cap="none" strike="noStrike">
                <a:solidFill>
                  <a:schemeClr val="dk1"/>
                </a:solidFill>
                <a:latin typeface="Arial"/>
                <a:ea typeface="Arial"/>
                <a:cs typeface="Arial"/>
                <a:sym typeface="Arial"/>
              </a:rPr>
              <a:t>/support team</a:t>
            </a:r>
            <a:endParaRPr/>
          </a:p>
          <a:p>
            <a:pPr indent="-342900" lvl="1" marL="8001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Executive </a:t>
            </a:r>
            <a:r>
              <a:rPr b="1" i="0" lang="en-US" sz="2400" u="none" cap="none" strike="noStrike">
                <a:solidFill>
                  <a:schemeClr val="dk1"/>
                </a:solidFill>
                <a:latin typeface="Arial"/>
                <a:ea typeface="Arial"/>
                <a:cs typeface="Arial"/>
                <a:sym typeface="Arial"/>
              </a:rPr>
              <a:t>leadership</a:t>
            </a:r>
            <a:endParaRPr/>
          </a:p>
          <a:p>
            <a:pPr indent="-342900" lvl="1" marL="8001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Subject area </a:t>
            </a:r>
            <a:r>
              <a:rPr b="1" i="0" lang="en-US" sz="2400" u="none" cap="none" strike="noStrike">
                <a:solidFill>
                  <a:schemeClr val="dk1"/>
                </a:solidFill>
                <a:latin typeface="Arial"/>
                <a:ea typeface="Arial"/>
                <a:cs typeface="Arial"/>
                <a:sym typeface="Arial"/>
              </a:rPr>
              <a:t>experts</a:t>
            </a:r>
            <a:endParaRPr/>
          </a:p>
        </p:txBody>
      </p:sp>
      <p:sp>
        <p:nvSpPr>
          <p:cNvPr id="182" name="Google Shape;182;p11"/>
          <p:cNvSpPr/>
          <p:nvPr/>
        </p:nvSpPr>
        <p:spPr>
          <a:xfrm>
            <a:off x="1189608" y="1543983"/>
            <a:ext cx="845848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Designing an Effective Data Governance Strategy</a:t>
            </a:r>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89" name="Google Shape;189;p12"/>
          <p:cNvSpPr txBox="1"/>
          <p:nvPr/>
        </p:nvSpPr>
        <p:spPr>
          <a:xfrm>
            <a:off x="256898" y="-27721"/>
            <a:ext cx="9473256" cy="1479711"/>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6.2 Data Governance in the Energy Sector</a:t>
            </a:r>
            <a:endParaRPr/>
          </a:p>
        </p:txBody>
      </p:sp>
      <p:sp>
        <p:nvSpPr>
          <p:cNvPr id="190" name="Google Shape;190;p12"/>
          <p:cNvSpPr/>
          <p:nvPr/>
        </p:nvSpPr>
        <p:spPr>
          <a:xfrm>
            <a:off x="1189608" y="1543983"/>
            <a:ext cx="845848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Implementing an Effective Data Governance Strategy</a:t>
            </a:r>
            <a:endParaRPr/>
          </a:p>
        </p:txBody>
      </p:sp>
      <p:sp>
        <p:nvSpPr>
          <p:cNvPr id="191" name="Google Shape;191;p12"/>
          <p:cNvSpPr txBox="1"/>
          <p:nvPr/>
        </p:nvSpPr>
        <p:spPr>
          <a:xfrm>
            <a:off x="1189609" y="1847057"/>
            <a:ext cx="9648092" cy="3477875"/>
          </a:xfrm>
          <a:prstGeom prst="rect">
            <a:avLst/>
          </a:prstGeom>
          <a:noFill/>
          <a:ln>
            <a:noFill/>
          </a:ln>
        </p:spPr>
        <p:txBody>
          <a:bodyPr anchorCtr="0" anchor="t" bIns="45700" lIns="91425" spcFirstLastPara="1" rIns="91425" wrap="square" tIns="45700">
            <a:spAutoFit/>
          </a:bodyPr>
          <a:lstStyle/>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i="0" lang="en-US" sz="2000">
                <a:solidFill>
                  <a:schemeClr val="dk1"/>
                </a:solidFill>
                <a:latin typeface="Arial"/>
                <a:ea typeface="Arial"/>
                <a:cs typeface="Arial"/>
                <a:sym typeface="Arial"/>
              </a:rPr>
              <a:t>A data management strategy is only as effective as its implementation</a:t>
            </a:r>
            <a:endParaRPr/>
          </a:p>
          <a:p>
            <a:pPr indent="-342900" lvl="0" marL="342900" marR="0" rtl="0" algn="l">
              <a:spcBef>
                <a:spcPts val="0"/>
              </a:spcBef>
              <a:spcAft>
                <a:spcPts val="0"/>
              </a:spcAft>
              <a:buClr>
                <a:schemeClr val="dk1"/>
              </a:buClr>
              <a:buSzPts val="2000"/>
              <a:buFont typeface="Arial"/>
              <a:buChar char="•"/>
            </a:pPr>
            <a:r>
              <a:rPr i="0" lang="en-US" sz="2000">
                <a:solidFill>
                  <a:schemeClr val="dk1"/>
                </a:solidFill>
                <a:latin typeface="Arial"/>
                <a:ea typeface="Arial"/>
                <a:cs typeface="Arial"/>
                <a:sym typeface="Arial"/>
              </a:rPr>
              <a:t>Best practices for implementing data governance:</a:t>
            </a:r>
            <a:endParaRPr/>
          </a:p>
          <a:p>
            <a:pPr indent="-342900" lvl="1" marL="8001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Identify qualified </a:t>
            </a:r>
            <a:r>
              <a:rPr b="1" i="0" lang="en-US" sz="2000" u="none" cap="none" strike="noStrike">
                <a:solidFill>
                  <a:schemeClr val="dk1"/>
                </a:solidFill>
                <a:latin typeface="Arial"/>
                <a:ea typeface="Arial"/>
                <a:cs typeface="Arial"/>
                <a:sym typeface="Arial"/>
              </a:rPr>
              <a:t>managers</a:t>
            </a:r>
            <a:r>
              <a:rPr b="0" i="0" lang="en-US" sz="2000" u="none" cap="none" strike="noStrike">
                <a:solidFill>
                  <a:schemeClr val="dk1"/>
                </a:solidFill>
                <a:latin typeface="Arial"/>
                <a:ea typeface="Arial"/>
                <a:cs typeface="Arial"/>
                <a:sym typeface="Arial"/>
              </a:rPr>
              <a:t> for data governance</a:t>
            </a:r>
            <a:endParaRPr/>
          </a:p>
          <a:p>
            <a:pPr indent="-342900" lvl="1" marL="8001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Hold </a:t>
            </a:r>
            <a:r>
              <a:rPr b="1" i="0" lang="en-US" sz="2000" u="none" cap="none" strike="noStrike">
                <a:solidFill>
                  <a:schemeClr val="dk1"/>
                </a:solidFill>
                <a:latin typeface="Arial"/>
                <a:ea typeface="Arial"/>
                <a:cs typeface="Arial"/>
                <a:sym typeface="Arial"/>
              </a:rPr>
              <a:t>recurring meetings </a:t>
            </a:r>
            <a:r>
              <a:rPr b="0" i="0" lang="en-US" sz="2000" u="none" cap="none" strike="noStrike">
                <a:solidFill>
                  <a:schemeClr val="dk1"/>
                </a:solidFill>
                <a:latin typeface="Arial"/>
                <a:ea typeface="Arial"/>
                <a:cs typeface="Arial"/>
                <a:sym typeface="Arial"/>
              </a:rPr>
              <a:t>and/or audits to ensure that strategy remains effective and on track</a:t>
            </a:r>
            <a:endParaRPr/>
          </a:p>
          <a:p>
            <a:pPr indent="-342900" lvl="1" marL="8001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Central </a:t>
            </a:r>
            <a:r>
              <a:rPr b="1" i="0" lang="en-US" sz="2000" u="none" cap="none" strike="noStrike">
                <a:solidFill>
                  <a:schemeClr val="dk1"/>
                </a:solidFill>
                <a:latin typeface="Arial"/>
                <a:ea typeface="Arial"/>
                <a:cs typeface="Arial"/>
                <a:sym typeface="Arial"/>
              </a:rPr>
              <a:t>repository</a:t>
            </a:r>
            <a:r>
              <a:rPr b="0" i="0" lang="en-US" sz="2000" u="none" cap="none" strike="noStrike">
                <a:solidFill>
                  <a:schemeClr val="dk1"/>
                </a:solidFill>
                <a:latin typeface="Arial"/>
                <a:ea typeface="Arial"/>
                <a:cs typeface="Arial"/>
                <a:sym typeface="Arial"/>
              </a:rPr>
              <a:t> for storing data and metadata</a:t>
            </a:r>
            <a:endParaRPr/>
          </a:p>
          <a:p>
            <a:pPr indent="-342900" lvl="1" marL="8001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Continued engagement with </a:t>
            </a:r>
            <a:r>
              <a:rPr b="1" i="0" lang="en-US" sz="2000" u="none" cap="none" strike="noStrike">
                <a:solidFill>
                  <a:schemeClr val="dk1"/>
                </a:solidFill>
                <a:latin typeface="Arial"/>
                <a:ea typeface="Arial"/>
                <a:cs typeface="Arial"/>
                <a:sym typeface="Arial"/>
              </a:rPr>
              <a:t>data users </a:t>
            </a:r>
            <a:r>
              <a:rPr b="0" i="0" lang="en-US" sz="2000" u="none" cap="none" strike="noStrike">
                <a:solidFill>
                  <a:schemeClr val="dk1"/>
                </a:solidFill>
                <a:latin typeface="Arial"/>
                <a:ea typeface="Arial"/>
                <a:cs typeface="Arial"/>
                <a:sym typeface="Arial"/>
              </a:rPr>
              <a:t>to ensure data align with use cases and needs</a:t>
            </a:r>
            <a:endParaRPr/>
          </a:p>
          <a:p>
            <a:pPr indent="-342900" lvl="1" marL="8001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Continued engagement with </a:t>
            </a:r>
            <a:r>
              <a:rPr b="1" i="0" lang="en-US" sz="2000" u="none" cap="none" strike="noStrike">
                <a:solidFill>
                  <a:schemeClr val="dk1"/>
                </a:solidFill>
                <a:latin typeface="Arial"/>
                <a:ea typeface="Arial"/>
                <a:cs typeface="Arial"/>
                <a:sym typeface="Arial"/>
              </a:rPr>
              <a:t>data providers </a:t>
            </a:r>
            <a:r>
              <a:rPr b="0" i="0" lang="en-US" sz="2000" u="none" cap="none" strike="noStrike">
                <a:solidFill>
                  <a:schemeClr val="dk1"/>
                </a:solidFill>
                <a:latin typeface="Arial"/>
                <a:ea typeface="Arial"/>
                <a:cs typeface="Arial"/>
                <a:sym typeface="Arial"/>
              </a:rPr>
              <a:t>to track new data releases and updates </a:t>
            </a:r>
            <a:endParaRPr b="0" i="0" sz="2000" u="none" cap="none" strike="noStrike">
              <a:solidFill>
                <a:schemeClr val="dk1"/>
              </a:solidFill>
              <a:latin typeface="Arial"/>
              <a:ea typeface="Arial"/>
              <a:cs typeface="Arial"/>
              <a:sym typeface="Arial"/>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98" name="Google Shape;198;p13"/>
          <p:cNvSpPr txBox="1"/>
          <p:nvPr/>
        </p:nvSpPr>
        <p:spPr>
          <a:xfrm>
            <a:off x="256897" y="-27721"/>
            <a:ext cx="11086293" cy="1479711"/>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6.3 Data Governance in Energy Access Explorer: Foundations</a:t>
            </a:r>
            <a:endParaRPr/>
          </a:p>
        </p:txBody>
      </p:sp>
      <p:sp>
        <p:nvSpPr>
          <p:cNvPr id="199" name="Google Shape;199;p13"/>
          <p:cNvSpPr/>
          <p:nvPr/>
        </p:nvSpPr>
        <p:spPr>
          <a:xfrm>
            <a:off x="1189608" y="1543983"/>
            <a:ext cx="845848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6D98FE"/>
                </a:solidFill>
                <a:latin typeface="Open Sans"/>
                <a:ea typeface="Open Sans"/>
                <a:cs typeface="Open Sans"/>
                <a:sym typeface="Open Sans"/>
              </a:rPr>
              <a:t>Data Governance in EAE – Guiding Principles</a:t>
            </a:r>
            <a:endParaRPr/>
          </a:p>
        </p:txBody>
      </p:sp>
      <p:sp>
        <p:nvSpPr>
          <p:cNvPr id="200" name="Google Shape;200;p13"/>
          <p:cNvSpPr txBox="1"/>
          <p:nvPr/>
        </p:nvSpPr>
        <p:spPr>
          <a:xfrm>
            <a:off x="1189609" y="1847057"/>
            <a:ext cx="9648092" cy="40934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000">
              <a:solidFill>
                <a:schemeClr val="dk1"/>
              </a:solidFill>
              <a:latin typeface="Open Sans"/>
              <a:ea typeface="Open Sans"/>
              <a:cs typeface="Open Sans"/>
              <a:sym typeface="Open Sans"/>
            </a:endParaRPr>
          </a:p>
          <a:p>
            <a:pPr indent="-342900" lvl="0" marL="342900" marR="0" rtl="0" algn="l">
              <a:spcBef>
                <a:spcPts val="0"/>
              </a:spcBef>
              <a:spcAft>
                <a:spcPts val="0"/>
              </a:spcAft>
              <a:buClr>
                <a:srgbClr val="000000"/>
              </a:buClr>
              <a:buSzPts val="2000"/>
              <a:buFont typeface="Noto Sans Symbols"/>
              <a:buChar char="❑"/>
            </a:pPr>
            <a:r>
              <a:rPr lang="en-US" sz="2000">
                <a:solidFill>
                  <a:srgbClr val="000000"/>
                </a:solidFill>
                <a:latin typeface="Open Sans"/>
                <a:ea typeface="Open Sans"/>
                <a:cs typeface="Open Sans"/>
                <a:sym typeface="Open Sans"/>
              </a:rPr>
              <a:t>While specific approaches may vary by geography, the following principles always guide the development of the governance strategy:</a:t>
            </a:r>
            <a:endParaRPr/>
          </a:p>
          <a:p>
            <a:pPr indent="0" lvl="0" marL="0" marR="0" rtl="0" algn="l">
              <a:spcBef>
                <a:spcPts val="0"/>
              </a:spcBef>
              <a:spcAft>
                <a:spcPts val="0"/>
              </a:spcAft>
              <a:buNone/>
            </a:pPr>
            <a:r>
              <a:t/>
            </a:r>
            <a:endParaRPr sz="2000">
              <a:solidFill>
                <a:srgbClr val="000000"/>
              </a:solidFill>
              <a:latin typeface="Open Sans"/>
              <a:ea typeface="Open Sans"/>
              <a:cs typeface="Open Sans"/>
              <a:sym typeface="Open Sans"/>
            </a:endParaRPr>
          </a:p>
          <a:p>
            <a:pPr indent="-342900" lvl="1" marL="800100" marR="0" rtl="0" algn="l">
              <a:spcBef>
                <a:spcPts val="0"/>
              </a:spcBef>
              <a:spcAft>
                <a:spcPts val="0"/>
              </a:spcAft>
              <a:buClr>
                <a:srgbClr val="000000"/>
              </a:buClr>
              <a:buSzPts val="2000"/>
              <a:buFont typeface="Noto Sans Symbols"/>
              <a:buChar char="▪"/>
            </a:pPr>
            <a:r>
              <a:rPr b="1" i="0" lang="en-US" sz="2000" u="none" cap="none" strike="noStrike">
                <a:solidFill>
                  <a:srgbClr val="000000"/>
                </a:solidFill>
                <a:latin typeface="Open Sans"/>
                <a:ea typeface="Open Sans"/>
                <a:cs typeface="Open Sans"/>
                <a:sym typeface="Open Sans"/>
              </a:rPr>
              <a:t>Impact</a:t>
            </a:r>
            <a:r>
              <a:rPr b="0" i="0" lang="en-US" sz="2000" u="none" cap="none" strike="noStrike">
                <a:solidFill>
                  <a:srgbClr val="000000"/>
                </a:solidFill>
                <a:latin typeface="Open Sans"/>
                <a:ea typeface="Open Sans"/>
                <a:cs typeface="Open Sans"/>
                <a:sym typeface="Open Sans"/>
              </a:rPr>
              <a:t>: EAE should be developed to best support the country’s electrification/clean cooking strategy and development goals</a:t>
            </a:r>
            <a:endParaRPr/>
          </a:p>
          <a:p>
            <a:pPr indent="-342900" lvl="1" marL="800100" marR="0" rtl="0" algn="l">
              <a:spcBef>
                <a:spcPts val="0"/>
              </a:spcBef>
              <a:spcAft>
                <a:spcPts val="0"/>
              </a:spcAft>
              <a:buClr>
                <a:srgbClr val="000000"/>
              </a:buClr>
              <a:buSzPts val="2000"/>
              <a:buFont typeface="Noto Sans Symbols"/>
              <a:buChar char="▪"/>
            </a:pPr>
            <a:r>
              <a:rPr b="1" i="0" lang="en-US" sz="2000" u="none" cap="none" strike="noStrike">
                <a:solidFill>
                  <a:srgbClr val="000000"/>
                </a:solidFill>
                <a:latin typeface="Open Sans"/>
                <a:ea typeface="Open Sans"/>
                <a:cs typeface="Open Sans"/>
                <a:sym typeface="Open Sans"/>
              </a:rPr>
              <a:t>Quality</a:t>
            </a:r>
            <a:r>
              <a:rPr b="0" i="0" lang="en-US" sz="2000" u="none" cap="none" strike="noStrike">
                <a:solidFill>
                  <a:srgbClr val="000000"/>
                </a:solidFill>
                <a:latin typeface="Open Sans"/>
                <a:ea typeface="Open Sans"/>
                <a:cs typeface="Open Sans"/>
                <a:sym typeface="Open Sans"/>
              </a:rPr>
              <a:t>: Data in EAE should undergo rigorous evaluation, include detailed documentation, and present data in an easy-to-use format</a:t>
            </a:r>
            <a:endParaRPr b="1" i="0" sz="2000" u="none" cap="none" strike="noStrike">
              <a:solidFill>
                <a:srgbClr val="000000"/>
              </a:solidFill>
              <a:latin typeface="Open Sans"/>
              <a:ea typeface="Open Sans"/>
              <a:cs typeface="Open Sans"/>
              <a:sym typeface="Open Sans"/>
            </a:endParaRPr>
          </a:p>
          <a:p>
            <a:pPr indent="-342900" lvl="1" marL="800100" marR="0" rtl="0" algn="l">
              <a:spcBef>
                <a:spcPts val="0"/>
              </a:spcBef>
              <a:spcAft>
                <a:spcPts val="0"/>
              </a:spcAft>
              <a:buClr>
                <a:srgbClr val="000000"/>
              </a:buClr>
              <a:buSzPts val="2000"/>
              <a:buFont typeface="Noto Sans Symbols"/>
              <a:buChar char="▪"/>
            </a:pPr>
            <a:r>
              <a:rPr b="1" i="0" lang="en-US" sz="2000" u="none" cap="none" strike="noStrike">
                <a:solidFill>
                  <a:srgbClr val="000000"/>
                </a:solidFill>
                <a:latin typeface="Open Sans"/>
                <a:ea typeface="Open Sans"/>
                <a:cs typeface="Open Sans"/>
                <a:sym typeface="Open Sans"/>
              </a:rPr>
              <a:t>Ownership</a:t>
            </a:r>
            <a:r>
              <a:rPr b="0" i="0" lang="en-US" sz="2000" u="none" cap="none" strike="noStrike">
                <a:solidFill>
                  <a:srgbClr val="000000"/>
                </a:solidFill>
                <a:latin typeface="Open Sans"/>
                <a:ea typeface="Open Sans"/>
                <a:cs typeface="Open Sans"/>
                <a:sym typeface="Open Sans"/>
              </a:rPr>
              <a:t>: local ownership is critical for ensuring long-term sustainability, integration with national policy goals, and engaging key stakeholders in each country</a:t>
            </a:r>
            <a:endParaRPr/>
          </a:p>
          <a:p>
            <a:pPr indent="-342900" lvl="1" marL="800100" marR="0" rtl="0" algn="l">
              <a:spcBef>
                <a:spcPts val="0"/>
              </a:spcBef>
              <a:spcAft>
                <a:spcPts val="0"/>
              </a:spcAft>
              <a:buClr>
                <a:srgbClr val="000000"/>
              </a:buClr>
              <a:buSzPts val="2000"/>
              <a:buFont typeface="Noto Sans Symbols"/>
              <a:buChar char="▪"/>
            </a:pPr>
            <a:r>
              <a:rPr b="1" i="0" lang="en-US" sz="2000" u="none" cap="none" strike="noStrike">
                <a:solidFill>
                  <a:srgbClr val="000000"/>
                </a:solidFill>
                <a:latin typeface="Open Sans"/>
                <a:ea typeface="Open Sans"/>
                <a:cs typeface="Open Sans"/>
                <a:sym typeface="Open Sans"/>
              </a:rPr>
              <a:t>Adaptability</a:t>
            </a:r>
            <a:r>
              <a:rPr b="0" i="0" lang="en-US" sz="2000" u="none" cap="none" strike="noStrike">
                <a:solidFill>
                  <a:srgbClr val="000000"/>
                </a:solidFill>
                <a:latin typeface="Open Sans"/>
                <a:ea typeface="Open Sans"/>
                <a:cs typeface="Open Sans"/>
                <a:sym typeface="Open Sans"/>
              </a:rPr>
              <a:t>: there is no one-size-fits-all solution, and both the data included and data governance strategies should reflect local needs</a:t>
            </a:r>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07" name="Google Shape;207;p14"/>
          <p:cNvSpPr txBox="1"/>
          <p:nvPr/>
        </p:nvSpPr>
        <p:spPr>
          <a:xfrm>
            <a:off x="256897" y="-27721"/>
            <a:ext cx="10831650" cy="1479711"/>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6.3 Data Governance in Energy Access Explorer: Foundations</a:t>
            </a:r>
            <a:endParaRPr/>
          </a:p>
        </p:txBody>
      </p:sp>
      <p:sp>
        <p:nvSpPr>
          <p:cNvPr id="208" name="Google Shape;208;p14"/>
          <p:cNvSpPr/>
          <p:nvPr/>
        </p:nvSpPr>
        <p:spPr>
          <a:xfrm>
            <a:off x="1189608" y="1543983"/>
            <a:ext cx="845848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EAE Data Standards</a:t>
            </a:r>
            <a:endParaRPr/>
          </a:p>
        </p:txBody>
      </p:sp>
      <p:sp>
        <p:nvSpPr>
          <p:cNvPr id="209" name="Google Shape;209;p14"/>
          <p:cNvSpPr txBox="1"/>
          <p:nvPr/>
        </p:nvSpPr>
        <p:spPr>
          <a:xfrm>
            <a:off x="1189609" y="1847057"/>
            <a:ext cx="9648092" cy="3508653"/>
          </a:xfrm>
          <a:prstGeom prst="rect">
            <a:avLst/>
          </a:prstGeom>
          <a:noFill/>
          <a:ln>
            <a:noFill/>
          </a:ln>
        </p:spPr>
        <p:txBody>
          <a:bodyPr anchorCtr="0" anchor="t" bIns="45700" lIns="91425" spcFirstLastPara="1" rIns="91425" wrap="square" tIns="45700">
            <a:spAutoFit/>
          </a:bodyPr>
          <a:lstStyle/>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In our </a:t>
            </a:r>
            <a:r>
              <a:rPr b="1" lang="en-US" sz="2000" u="sng">
                <a:solidFill>
                  <a:schemeClr val="dk1"/>
                </a:solidFill>
                <a:latin typeface="Arial"/>
                <a:ea typeface="Arial"/>
                <a:cs typeface="Arial"/>
                <a:sym typeface="Arial"/>
                <a:hlinkClick r:id="rId3">
                  <a:extLst>
                    <a:ext uri="{A12FA001-AC4F-418D-AE19-62706E023703}">
                      <ahyp:hlinkClr val="tx"/>
                    </a:ext>
                  </a:extLst>
                </a:hlinkClick>
              </a:rPr>
              <a:t>technical note</a:t>
            </a:r>
            <a:r>
              <a:rPr lang="en-US" sz="2000">
                <a:solidFill>
                  <a:schemeClr val="dk1"/>
                </a:solidFill>
                <a:latin typeface="Arial"/>
                <a:ea typeface="Arial"/>
                <a:cs typeface="Arial"/>
                <a:sym typeface="Arial"/>
              </a:rPr>
              <a:t>, we outline standards for ensuring data quality and documentation in EAE:</a:t>
            </a:r>
            <a:endParaRPr/>
          </a:p>
          <a:p>
            <a:pPr indent="-285750" lvl="1" marL="742950" marR="0" rtl="0" algn="l">
              <a:spcBef>
                <a:spcPts val="0"/>
              </a:spcBef>
              <a:spcAft>
                <a:spcPts val="0"/>
              </a:spcAft>
              <a:buClr>
                <a:schemeClr val="dk1"/>
              </a:buClr>
              <a:buSzPts val="1800"/>
              <a:buFont typeface="Arial"/>
              <a:buChar char="•"/>
            </a:pPr>
            <a:r>
              <a:rPr b="1" i="0" lang="en-US" sz="1800" u="none" cap="none" strike="noStrike">
                <a:solidFill>
                  <a:schemeClr val="dk1"/>
                </a:solidFill>
                <a:latin typeface="Arial"/>
                <a:ea typeface="Arial"/>
                <a:cs typeface="Arial"/>
                <a:sym typeface="Arial"/>
              </a:rPr>
              <a:t>Credibility</a:t>
            </a:r>
            <a:r>
              <a:rPr b="0" i="0" lang="en-US" sz="1800" u="none" cap="none" strike="noStrike">
                <a:solidFill>
                  <a:schemeClr val="dk1"/>
                </a:solidFill>
                <a:latin typeface="Arial"/>
                <a:ea typeface="Arial"/>
                <a:cs typeface="Arial"/>
                <a:sym typeface="Arial"/>
              </a:rPr>
              <a:t>: data should come from a credible source (peer reviewed and/or comprehensively cited) with clearly defined methodology</a:t>
            </a:r>
            <a:endParaRPr/>
          </a:p>
          <a:p>
            <a:pPr indent="-285750" lvl="1" marL="742950" marR="0" rtl="0" algn="l">
              <a:spcBef>
                <a:spcPts val="0"/>
              </a:spcBef>
              <a:spcAft>
                <a:spcPts val="0"/>
              </a:spcAft>
              <a:buClr>
                <a:schemeClr val="dk1"/>
              </a:buClr>
              <a:buSzPts val="1800"/>
              <a:buFont typeface="Arial"/>
              <a:buChar char="•"/>
            </a:pPr>
            <a:r>
              <a:rPr b="1" i="0" lang="en-US" sz="1800" u="none" cap="none" strike="noStrike">
                <a:solidFill>
                  <a:schemeClr val="dk1"/>
                </a:solidFill>
                <a:latin typeface="Arial"/>
                <a:ea typeface="Arial"/>
                <a:cs typeface="Arial"/>
                <a:sym typeface="Arial"/>
              </a:rPr>
              <a:t>Metadata</a:t>
            </a:r>
            <a:r>
              <a:rPr b="0" i="0" lang="en-US" sz="1800" u="none" cap="none" strike="noStrike">
                <a:solidFill>
                  <a:schemeClr val="dk1"/>
                </a:solidFill>
                <a:latin typeface="Arial"/>
                <a:ea typeface="Arial"/>
                <a:cs typeface="Arial"/>
                <a:sym typeface="Arial"/>
              </a:rPr>
              <a:t>: dataset should include detailed metadata documentation</a:t>
            </a:r>
            <a:endParaRPr/>
          </a:p>
          <a:p>
            <a:pPr indent="-285750" lvl="1" marL="742950" marR="0" rtl="0" algn="l">
              <a:spcBef>
                <a:spcPts val="0"/>
              </a:spcBef>
              <a:spcAft>
                <a:spcPts val="0"/>
              </a:spcAft>
              <a:buClr>
                <a:schemeClr val="dk1"/>
              </a:buClr>
              <a:buSzPts val="1800"/>
              <a:buFont typeface="Arial"/>
              <a:buChar char="•"/>
            </a:pPr>
            <a:r>
              <a:rPr b="1" i="0" lang="en-US" sz="1800" u="none" cap="none" strike="noStrike">
                <a:solidFill>
                  <a:schemeClr val="dk1"/>
                </a:solidFill>
                <a:latin typeface="Arial"/>
                <a:ea typeface="Arial"/>
                <a:cs typeface="Arial"/>
                <a:sym typeface="Arial"/>
              </a:rPr>
              <a:t>Accessibility</a:t>
            </a:r>
            <a:r>
              <a:rPr b="0" i="0" lang="en-US" sz="1800" u="none" cap="none" strike="noStrike">
                <a:solidFill>
                  <a:schemeClr val="dk1"/>
                </a:solidFill>
                <a:latin typeface="Arial"/>
                <a:ea typeface="Arial"/>
                <a:cs typeface="Arial"/>
                <a:sym typeface="Arial"/>
              </a:rPr>
              <a:t>: data are in a usable format for GIS applications</a:t>
            </a:r>
            <a:endParaRPr/>
          </a:p>
          <a:p>
            <a:pPr indent="-285750" lvl="1" marL="742950" marR="0" rtl="0" algn="l">
              <a:spcBef>
                <a:spcPts val="0"/>
              </a:spcBef>
              <a:spcAft>
                <a:spcPts val="0"/>
              </a:spcAft>
              <a:buClr>
                <a:schemeClr val="dk1"/>
              </a:buClr>
              <a:buSzPts val="1800"/>
              <a:buFont typeface="Arial"/>
              <a:buChar char="•"/>
            </a:pPr>
            <a:r>
              <a:rPr b="1" i="0" lang="en-US" sz="1800" u="none" cap="none" strike="noStrike">
                <a:solidFill>
                  <a:schemeClr val="dk1"/>
                </a:solidFill>
                <a:latin typeface="Arial"/>
                <a:ea typeface="Arial"/>
                <a:cs typeface="Arial"/>
                <a:sym typeface="Arial"/>
              </a:rPr>
              <a:t>Spatial Coverage</a:t>
            </a:r>
            <a:r>
              <a:rPr b="0" i="0" lang="en-US" sz="1800" u="none" cap="none" strike="noStrike">
                <a:solidFill>
                  <a:schemeClr val="dk1"/>
                </a:solidFill>
                <a:latin typeface="Arial"/>
                <a:ea typeface="Arial"/>
                <a:cs typeface="Arial"/>
                <a:sym typeface="Arial"/>
              </a:rPr>
              <a:t>: data offer complete coverage for target geography</a:t>
            </a:r>
            <a:endParaRPr/>
          </a:p>
          <a:p>
            <a:pPr indent="-285750" lvl="1" marL="742950" marR="0" rtl="0" algn="l">
              <a:spcBef>
                <a:spcPts val="0"/>
              </a:spcBef>
              <a:spcAft>
                <a:spcPts val="0"/>
              </a:spcAft>
              <a:buClr>
                <a:schemeClr val="dk1"/>
              </a:buClr>
              <a:buSzPts val="1800"/>
              <a:buFont typeface="Arial"/>
              <a:buChar char="•"/>
            </a:pPr>
            <a:r>
              <a:rPr b="1" i="0" lang="en-US" sz="1800" u="none" cap="none" strike="noStrike">
                <a:solidFill>
                  <a:schemeClr val="dk1"/>
                </a:solidFill>
                <a:latin typeface="Arial"/>
                <a:ea typeface="Arial"/>
                <a:cs typeface="Arial"/>
                <a:sym typeface="Arial"/>
              </a:rPr>
              <a:t>Spatial Resolution</a:t>
            </a:r>
            <a:r>
              <a:rPr b="0" i="0" lang="en-US" sz="1800" u="none" cap="none" strike="noStrike">
                <a:solidFill>
                  <a:schemeClr val="dk1"/>
                </a:solidFill>
                <a:latin typeface="Arial"/>
                <a:ea typeface="Arial"/>
                <a:cs typeface="Arial"/>
                <a:sym typeface="Arial"/>
              </a:rPr>
              <a:t>: data are in the highest available resolution for the data type</a:t>
            </a:r>
            <a:endParaRPr/>
          </a:p>
          <a:p>
            <a:pPr indent="-285750" lvl="1" marL="742950" marR="0" rtl="0" algn="l">
              <a:spcBef>
                <a:spcPts val="0"/>
              </a:spcBef>
              <a:spcAft>
                <a:spcPts val="0"/>
              </a:spcAft>
              <a:buClr>
                <a:schemeClr val="dk1"/>
              </a:buClr>
              <a:buSzPts val="1800"/>
              <a:buFont typeface="Arial"/>
              <a:buChar char="•"/>
            </a:pPr>
            <a:r>
              <a:rPr b="1" i="0" lang="en-US" sz="1800" u="none" cap="none" strike="noStrike">
                <a:solidFill>
                  <a:schemeClr val="dk1"/>
                </a:solidFill>
                <a:latin typeface="Arial"/>
                <a:ea typeface="Arial"/>
                <a:cs typeface="Arial"/>
                <a:sym typeface="Arial"/>
              </a:rPr>
              <a:t>Timeliness</a:t>
            </a:r>
            <a:r>
              <a:rPr b="0" i="0" lang="en-US" sz="1800" u="none" cap="none" strike="noStrike">
                <a:solidFill>
                  <a:schemeClr val="dk1"/>
                </a:solidFill>
                <a:latin typeface="Arial"/>
                <a:ea typeface="Arial"/>
                <a:cs typeface="Arial"/>
                <a:sym typeface="Arial"/>
              </a:rPr>
              <a:t>: data are recent enough for reliable use—ideally no more than 5 years old</a:t>
            </a:r>
            <a:endParaRPr/>
          </a:p>
          <a:p>
            <a:pPr indent="-285750" lvl="1" marL="742950" marR="0" rtl="0" algn="l">
              <a:spcBef>
                <a:spcPts val="0"/>
              </a:spcBef>
              <a:spcAft>
                <a:spcPts val="0"/>
              </a:spcAft>
              <a:buClr>
                <a:schemeClr val="dk1"/>
              </a:buClr>
              <a:buSzPts val="1800"/>
              <a:buFont typeface="Arial"/>
              <a:buChar char="•"/>
            </a:pPr>
            <a:r>
              <a:rPr b="1" i="0" lang="en-US" sz="1800" u="none" cap="none" strike="noStrike">
                <a:solidFill>
                  <a:schemeClr val="dk1"/>
                </a:solidFill>
                <a:latin typeface="Arial"/>
                <a:ea typeface="Arial"/>
                <a:cs typeface="Arial"/>
                <a:sym typeface="Arial"/>
              </a:rPr>
              <a:t>Public License</a:t>
            </a:r>
            <a:r>
              <a:rPr b="0" i="0" lang="en-US" sz="1800" u="none" cap="none" strike="noStrike">
                <a:solidFill>
                  <a:schemeClr val="dk1"/>
                </a:solidFill>
                <a:latin typeface="Arial"/>
                <a:ea typeface="Arial"/>
                <a:cs typeface="Arial"/>
                <a:sym typeface="Arial"/>
              </a:rPr>
              <a:t>: data are released to the public, can be shared, and are available for download according to a Creative Commons (3.0 or 4.0) or Open License</a:t>
            </a:r>
            <a:endParaRPr b="1" i="0" sz="1800" u="none" cap="none" strike="noStrike">
              <a:solidFill>
                <a:schemeClr val="dk1"/>
              </a:solidFill>
              <a:latin typeface="Arial"/>
              <a:ea typeface="Arial"/>
              <a:cs typeface="Arial"/>
              <a:sym typeface="Arial"/>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16" name="Google Shape;216;p15"/>
          <p:cNvSpPr txBox="1"/>
          <p:nvPr/>
        </p:nvSpPr>
        <p:spPr>
          <a:xfrm>
            <a:off x="256897" y="-27721"/>
            <a:ext cx="11213614" cy="1479711"/>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6.4 Data Governance in Energy Access Explorer: Implementation</a:t>
            </a:r>
            <a:endParaRPr/>
          </a:p>
        </p:txBody>
      </p:sp>
      <p:sp>
        <p:nvSpPr>
          <p:cNvPr id="217" name="Google Shape;217;p15"/>
          <p:cNvSpPr/>
          <p:nvPr/>
        </p:nvSpPr>
        <p:spPr>
          <a:xfrm>
            <a:off x="1189608" y="1543983"/>
            <a:ext cx="845848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Data Lifecycle in EAE</a:t>
            </a:r>
            <a:endParaRPr/>
          </a:p>
        </p:txBody>
      </p:sp>
      <p:sp>
        <p:nvSpPr>
          <p:cNvPr id="218" name="Google Shape;218;p15"/>
          <p:cNvSpPr txBox="1"/>
          <p:nvPr/>
        </p:nvSpPr>
        <p:spPr>
          <a:xfrm>
            <a:off x="1189609" y="1847057"/>
            <a:ext cx="9648092" cy="4093428"/>
          </a:xfrm>
          <a:prstGeom prst="rect">
            <a:avLst/>
          </a:prstGeom>
          <a:noFill/>
          <a:ln>
            <a:noFill/>
          </a:ln>
        </p:spPr>
        <p:txBody>
          <a:bodyPr anchorCtr="0" anchor="t" bIns="45700" lIns="91425" spcFirstLastPara="1" rIns="91425" wrap="square" tIns="45700">
            <a:spAutoFit/>
          </a:bodyPr>
          <a:lstStyle/>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i="0" lang="en-US" sz="2000">
                <a:solidFill>
                  <a:schemeClr val="dk1"/>
                </a:solidFill>
                <a:latin typeface="Arial"/>
                <a:ea typeface="Arial"/>
                <a:cs typeface="Arial"/>
                <a:sym typeface="Arial"/>
              </a:rPr>
              <a:t>Before covering specific approaches to data governance in EAE, let’s review the lifecycle of data integration into the platform:</a:t>
            </a:r>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1" marL="8001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Identify</a:t>
            </a:r>
            <a:r>
              <a:rPr b="0" i="0" lang="en-US" sz="2000" u="none" cap="none" strike="noStrike">
                <a:solidFill>
                  <a:schemeClr val="dk1"/>
                </a:solidFill>
                <a:latin typeface="Arial"/>
                <a:ea typeface="Arial"/>
                <a:cs typeface="Arial"/>
                <a:sym typeface="Arial"/>
              </a:rPr>
              <a:t> key stakeholders and their strategic objectives</a:t>
            </a:r>
            <a:endParaRPr/>
          </a:p>
          <a:p>
            <a:pPr indent="-342900" lvl="1" marL="8001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Scope</a:t>
            </a:r>
            <a:r>
              <a:rPr b="0" i="0" lang="en-US" sz="2000" u="none" cap="none" strike="noStrike">
                <a:solidFill>
                  <a:schemeClr val="dk1"/>
                </a:solidFill>
                <a:latin typeface="Arial"/>
                <a:ea typeface="Arial"/>
                <a:cs typeface="Arial"/>
                <a:sym typeface="Arial"/>
              </a:rPr>
              <a:t> relevant datasets and tools available to support goals</a:t>
            </a:r>
            <a:endParaRPr/>
          </a:p>
          <a:p>
            <a:pPr indent="-342900" lvl="1" marL="8001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Validate</a:t>
            </a:r>
            <a:r>
              <a:rPr b="0" i="0" lang="en-US" sz="2000" u="none" cap="none" strike="noStrike">
                <a:solidFill>
                  <a:schemeClr val="dk1"/>
                </a:solidFill>
                <a:latin typeface="Arial"/>
                <a:ea typeface="Arial"/>
                <a:cs typeface="Arial"/>
                <a:sym typeface="Arial"/>
              </a:rPr>
              <a:t> dataset contents to ensure quality and completeness</a:t>
            </a:r>
            <a:endParaRPr/>
          </a:p>
          <a:p>
            <a:pPr indent="-342900" lvl="1" marL="8001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Present</a:t>
            </a:r>
            <a:r>
              <a:rPr b="0" i="0" lang="en-US" sz="2000" u="none" cap="none" strike="noStrike">
                <a:solidFill>
                  <a:schemeClr val="dk1"/>
                </a:solidFill>
                <a:latin typeface="Arial"/>
                <a:ea typeface="Arial"/>
                <a:cs typeface="Arial"/>
                <a:sym typeface="Arial"/>
              </a:rPr>
              <a:t> prospective data list to stakeholders for feedback</a:t>
            </a:r>
            <a:endParaRPr/>
          </a:p>
          <a:p>
            <a:pPr indent="-342900" lvl="1" marL="8001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Modify</a:t>
            </a:r>
            <a:r>
              <a:rPr b="0" i="0" lang="en-US" sz="2000" u="none" cap="none" strike="noStrike">
                <a:solidFill>
                  <a:schemeClr val="dk1"/>
                </a:solidFill>
                <a:latin typeface="Arial"/>
                <a:ea typeface="Arial"/>
                <a:cs typeface="Arial"/>
                <a:sym typeface="Arial"/>
              </a:rPr>
              <a:t> and format dataset as needed</a:t>
            </a:r>
            <a:endParaRPr/>
          </a:p>
          <a:p>
            <a:pPr indent="-342900" lvl="1" marL="8001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Upload</a:t>
            </a:r>
            <a:r>
              <a:rPr b="0" i="0" lang="en-US" sz="2000" u="none" cap="none" strike="noStrike">
                <a:solidFill>
                  <a:schemeClr val="dk1"/>
                </a:solidFill>
                <a:latin typeface="Arial"/>
                <a:ea typeface="Arial"/>
                <a:cs typeface="Arial"/>
                <a:sym typeface="Arial"/>
              </a:rPr>
              <a:t> to EAE backend data repository</a:t>
            </a:r>
            <a:endParaRPr/>
          </a:p>
          <a:p>
            <a:pPr indent="-342900" lvl="1" marL="8001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Document</a:t>
            </a:r>
            <a:r>
              <a:rPr b="0" i="0" lang="en-US" sz="2000" u="none" cap="none" strike="noStrike">
                <a:solidFill>
                  <a:schemeClr val="dk1"/>
                </a:solidFill>
                <a:latin typeface="Arial"/>
                <a:ea typeface="Arial"/>
                <a:cs typeface="Arial"/>
                <a:sym typeface="Arial"/>
              </a:rPr>
              <a:t> complete metadata</a:t>
            </a:r>
            <a:endParaRPr/>
          </a:p>
          <a:p>
            <a:pPr indent="-342900" lvl="1" marL="8001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Configure</a:t>
            </a:r>
            <a:r>
              <a:rPr b="0" i="0" lang="en-US" sz="2000" u="none" cap="none" strike="noStrike">
                <a:solidFill>
                  <a:schemeClr val="dk1"/>
                </a:solidFill>
                <a:latin typeface="Arial"/>
                <a:ea typeface="Arial"/>
                <a:cs typeface="Arial"/>
                <a:sym typeface="Arial"/>
              </a:rPr>
              <a:t> settings to support use cases in EAE</a:t>
            </a:r>
            <a:endParaRPr/>
          </a:p>
          <a:p>
            <a:pPr indent="-342900" lvl="1" marL="8001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Update</a:t>
            </a:r>
            <a:r>
              <a:rPr b="0" i="0" lang="en-US" sz="2000" u="none" cap="none" strike="noStrike">
                <a:solidFill>
                  <a:schemeClr val="dk1"/>
                </a:solidFill>
                <a:latin typeface="Arial"/>
                <a:ea typeface="Arial"/>
                <a:cs typeface="Arial"/>
                <a:sym typeface="Arial"/>
              </a:rPr>
              <a:t> as new data become available, or user needs evolve</a:t>
            </a:r>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25" name="Google Shape;225;p16"/>
          <p:cNvSpPr txBox="1"/>
          <p:nvPr/>
        </p:nvSpPr>
        <p:spPr>
          <a:xfrm>
            <a:off x="256897" y="-27720"/>
            <a:ext cx="11324493" cy="98672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6.4 Data Governance in Energy Access Explorer: Implementation</a:t>
            </a:r>
            <a:endParaRPr/>
          </a:p>
        </p:txBody>
      </p:sp>
      <p:sp>
        <p:nvSpPr>
          <p:cNvPr id="226" name="Google Shape;226;p16"/>
          <p:cNvSpPr/>
          <p:nvPr/>
        </p:nvSpPr>
        <p:spPr>
          <a:xfrm>
            <a:off x="1189609" y="1202976"/>
            <a:ext cx="845848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Data Governance in EAE – Data Wish List</a:t>
            </a:r>
            <a:endParaRPr/>
          </a:p>
        </p:txBody>
      </p:sp>
      <p:sp>
        <p:nvSpPr>
          <p:cNvPr id="227" name="Google Shape;227;p16"/>
          <p:cNvSpPr txBox="1"/>
          <p:nvPr/>
        </p:nvSpPr>
        <p:spPr>
          <a:xfrm>
            <a:off x="1189609" y="1501370"/>
            <a:ext cx="9648092" cy="2862322"/>
          </a:xfrm>
          <a:prstGeom prst="rect">
            <a:avLst/>
          </a:prstGeom>
          <a:noFill/>
          <a:ln>
            <a:noFill/>
          </a:ln>
        </p:spPr>
        <p:txBody>
          <a:bodyPr anchorCtr="0" anchor="t" bIns="45700" lIns="91425" spcFirstLastPara="1" rIns="91425" wrap="square" tIns="45700">
            <a:spAutoFit/>
          </a:bodyPr>
          <a:lstStyle/>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i="0" lang="en-US" sz="2000">
                <a:solidFill>
                  <a:schemeClr val="dk1"/>
                </a:solidFill>
                <a:latin typeface="Arial"/>
                <a:ea typeface="Arial"/>
                <a:cs typeface="Arial"/>
                <a:sym typeface="Arial"/>
              </a:rPr>
              <a:t>The first phase of the data governance strategy for EAE involves creating a data wish list. The wish list is intended to:</a:t>
            </a:r>
            <a:endParaRPr/>
          </a:p>
          <a:p>
            <a:pPr indent="-215900" lvl="0" marL="342900" marR="0" rtl="0" algn="l">
              <a:spcBef>
                <a:spcPts val="0"/>
              </a:spcBef>
              <a:spcAft>
                <a:spcPts val="0"/>
              </a:spcAft>
              <a:buClr>
                <a:schemeClr val="dk1"/>
              </a:buClr>
              <a:buSzPts val="2000"/>
              <a:buFont typeface="Arial"/>
              <a:buNone/>
            </a:pPr>
            <a:r>
              <a:t/>
            </a:r>
            <a:endParaRPr i="0" sz="2000">
              <a:solidFill>
                <a:schemeClr val="dk1"/>
              </a:solidFill>
              <a:latin typeface="Arial"/>
              <a:ea typeface="Arial"/>
              <a:cs typeface="Arial"/>
              <a:sym typeface="Arial"/>
            </a:endParaRPr>
          </a:p>
          <a:p>
            <a:pPr indent="-342900" lvl="1" marL="8001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List</a:t>
            </a:r>
            <a:r>
              <a:rPr b="0" i="0" lang="en-US" sz="2000" u="none" cap="none" strike="noStrike">
                <a:solidFill>
                  <a:schemeClr val="dk1"/>
                </a:solidFill>
                <a:latin typeface="Arial"/>
                <a:ea typeface="Arial"/>
                <a:cs typeface="Arial"/>
                <a:sym typeface="Arial"/>
              </a:rPr>
              <a:t> high-priority datasets for inclusion on the EAE platform</a:t>
            </a:r>
            <a:endParaRPr/>
          </a:p>
          <a:p>
            <a:pPr indent="-342900" lvl="1" marL="8001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Review</a:t>
            </a:r>
            <a:r>
              <a:rPr b="0" i="0" lang="en-US" sz="2000" u="none" cap="none" strike="noStrike">
                <a:solidFill>
                  <a:schemeClr val="dk1"/>
                </a:solidFill>
                <a:latin typeface="Arial"/>
                <a:ea typeface="Arial"/>
                <a:cs typeface="Arial"/>
                <a:sym typeface="Arial"/>
              </a:rPr>
              <a:t> existing data sources for quality and completeness</a:t>
            </a:r>
            <a:endParaRPr/>
          </a:p>
          <a:p>
            <a:pPr indent="-342900" lvl="1" marL="8001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Document</a:t>
            </a:r>
            <a:r>
              <a:rPr b="0" i="0" lang="en-US" sz="2000" u="none" cap="none" strike="noStrike">
                <a:solidFill>
                  <a:schemeClr val="dk1"/>
                </a:solidFill>
                <a:latin typeface="Arial"/>
                <a:ea typeface="Arial"/>
                <a:cs typeface="Arial"/>
                <a:sym typeface="Arial"/>
              </a:rPr>
              <a:t> potential sources and record detailed metadata</a:t>
            </a:r>
            <a:endParaRPr/>
          </a:p>
          <a:p>
            <a:pPr indent="-342900" lvl="1" marL="8001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Track</a:t>
            </a:r>
            <a:r>
              <a:rPr b="0" i="0" lang="en-US" sz="2000" u="none" cap="none" strike="noStrike">
                <a:solidFill>
                  <a:schemeClr val="dk1"/>
                </a:solidFill>
                <a:latin typeface="Arial"/>
                <a:ea typeface="Arial"/>
                <a:cs typeface="Arial"/>
                <a:sym typeface="Arial"/>
              </a:rPr>
              <a:t> progress of data uploads in EAE</a:t>
            </a:r>
            <a:endParaRPr/>
          </a:p>
          <a:p>
            <a:pPr indent="-342900" lvl="1" marL="8001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Identify</a:t>
            </a:r>
            <a:r>
              <a:rPr b="0" i="0" lang="en-US" sz="2000" u="none" cap="none" strike="noStrike">
                <a:solidFill>
                  <a:schemeClr val="dk1"/>
                </a:solidFill>
                <a:latin typeface="Arial"/>
                <a:ea typeface="Arial"/>
                <a:cs typeface="Arial"/>
                <a:sym typeface="Arial"/>
              </a:rPr>
              <a:t> data gaps where important data are missing or incomplete</a:t>
            </a:r>
            <a:endParaRPr/>
          </a:p>
        </p:txBody>
      </p:sp>
      <p:pic>
        <p:nvPicPr>
          <p:cNvPr id="228" name="Google Shape;228;p16"/>
          <p:cNvPicPr preferRelativeResize="0"/>
          <p:nvPr/>
        </p:nvPicPr>
        <p:blipFill rotWithShape="1">
          <a:blip r:embed="rId3">
            <a:alphaModFix/>
          </a:blip>
          <a:srcRect b="9428" l="0" r="0" t="0"/>
          <a:stretch/>
        </p:blipFill>
        <p:spPr>
          <a:xfrm>
            <a:off x="210005" y="4709407"/>
            <a:ext cx="11371385" cy="1745799"/>
          </a:xfrm>
          <a:prstGeom prst="rect">
            <a:avLst/>
          </a:prstGeom>
          <a:noFill/>
          <a:ln>
            <a:noFill/>
          </a:ln>
        </p:spPr>
      </p:pic>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35" name="Google Shape;235;p17"/>
          <p:cNvSpPr txBox="1"/>
          <p:nvPr/>
        </p:nvSpPr>
        <p:spPr>
          <a:xfrm>
            <a:off x="256897" y="-27720"/>
            <a:ext cx="11306918" cy="102018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6.4 Data Governance in Energy Access Explorer: Implementation</a:t>
            </a:r>
            <a:endParaRPr/>
          </a:p>
        </p:txBody>
      </p:sp>
      <p:sp>
        <p:nvSpPr>
          <p:cNvPr id="236" name="Google Shape;236;p17"/>
          <p:cNvSpPr/>
          <p:nvPr/>
        </p:nvSpPr>
        <p:spPr>
          <a:xfrm>
            <a:off x="1189608" y="1543983"/>
            <a:ext cx="845848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Data Governance in EAE – Working Groups</a:t>
            </a:r>
            <a:endParaRPr/>
          </a:p>
        </p:txBody>
      </p:sp>
      <p:sp>
        <p:nvSpPr>
          <p:cNvPr id="237" name="Google Shape;237;p17"/>
          <p:cNvSpPr txBox="1"/>
          <p:nvPr/>
        </p:nvSpPr>
        <p:spPr>
          <a:xfrm>
            <a:off x="1189609" y="1642519"/>
            <a:ext cx="9648092" cy="4708981"/>
          </a:xfrm>
          <a:prstGeom prst="rect">
            <a:avLst/>
          </a:prstGeom>
          <a:noFill/>
          <a:ln>
            <a:noFill/>
          </a:ln>
        </p:spPr>
        <p:txBody>
          <a:bodyPr anchorCtr="0" anchor="t" bIns="45700" lIns="91425" spcFirstLastPara="1" rIns="91425" wrap="square" tIns="45700">
            <a:spAutoFit/>
          </a:bodyPr>
          <a:lstStyle/>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i="0" lang="en-US" sz="2000">
                <a:solidFill>
                  <a:schemeClr val="dk1"/>
                </a:solidFill>
                <a:latin typeface="Arial"/>
                <a:ea typeface="Arial"/>
                <a:cs typeface="Arial"/>
                <a:sym typeface="Arial"/>
              </a:rPr>
              <a:t>A focal point of long-term data governance is the formation of </a:t>
            </a:r>
            <a:r>
              <a:rPr b="1" i="0" lang="en-US" sz="2000">
                <a:solidFill>
                  <a:schemeClr val="dk1"/>
                </a:solidFill>
                <a:latin typeface="Arial"/>
                <a:ea typeface="Arial"/>
                <a:cs typeface="Arial"/>
                <a:sym typeface="Arial"/>
              </a:rPr>
              <a:t>EAE Working Groups</a:t>
            </a:r>
            <a:r>
              <a:rPr i="0" lang="en-US" sz="2000">
                <a:solidFill>
                  <a:schemeClr val="dk1"/>
                </a:solidFill>
                <a:latin typeface="Arial"/>
                <a:ea typeface="Arial"/>
                <a:cs typeface="Arial"/>
                <a:sym typeface="Arial"/>
              </a:rPr>
              <a:t>, which are organized for the following purposes:</a:t>
            </a:r>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1" marL="8001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Convene </a:t>
            </a:r>
            <a:r>
              <a:rPr b="0" i="0" lang="en-US" sz="2000" u="none" cap="none" strike="noStrike">
                <a:solidFill>
                  <a:schemeClr val="dk1"/>
                </a:solidFill>
                <a:latin typeface="Arial"/>
                <a:ea typeface="Arial"/>
                <a:cs typeface="Arial"/>
                <a:sym typeface="Arial"/>
              </a:rPr>
              <a:t>relevant stakeholders: data users, providers, administrators, and subject area experts</a:t>
            </a:r>
            <a:endParaRPr/>
          </a:p>
          <a:p>
            <a:pPr indent="-342900" lvl="1" marL="8001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Coordinate</a:t>
            </a:r>
            <a:r>
              <a:rPr b="0" i="0" lang="en-US" sz="2000" u="none" cap="none" strike="noStrike">
                <a:solidFill>
                  <a:schemeClr val="dk1"/>
                </a:solidFill>
                <a:latin typeface="Arial"/>
                <a:ea typeface="Arial"/>
                <a:cs typeface="Arial"/>
                <a:sym typeface="Arial"/>
              </a:rPr>
              <a:t> long-term partnerships with key stakeholders to support long-term engagement and optimization to suit their needs</a:t>
            </a:r>
            <a:endParaRPr/>
          </a:p>
          <a:p>
            <a:pPr indent="-342900" lvl="1" marL="8001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Communicate</a:t>
            </a:r>
            <a:r>
              <a:rPr b="0" i="0" lang="en-US" sz="2000" u="none" cap="none" strike="noStrike">
                <a:solidFill>
                  <a:schemeClr val="dk1"/>
                </a:solidFill>
                <a:latin typeface="Arial"/>
                <a:ea typeface="Arial"/>
                <a:cs typeface="Arial"/>
                <a:sym typeface="Arial"/>
              </a:rPr>
              <a:t> progress to date and upcoming updates</a:t>
            </a:r>
            <a:endParaRPr/>
          </a:p>
          <a:p>
            <a:pPr indent="-342900" lvl="1" marL="8001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Gather feedback </a:t>
            </a:r>
            <a:r>
              <a:rPr b="0" i="0" lang="en-US" sz="2000" u="none" cap="none" strike="noStrike">
                <a:solidFill>
                  <a:schemeClr val="dk1"/>
                </a:solidFill>
                <a:latin typeface="Arial"/>
                <a:ea typeface="Arial"/>
                <a:cs typeface="Arial"/>
                <a:sym typeface="Arial"/>
              </a:rPr>
              <a:t>on the platform to date and prioritize data requests</a:t>
            </a:r>
            <a:endParaRPr/>
          </a:p>
          <a:p>
            <a:pPr indent="-342900" lvl="1" marL="8001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Engage</a:t>
            </a:r>
            <a:r>
              <a:rPr b="0" i="0" lang="en-US" sz="2000" u="none" cap="none" strike="noStrike">
                <a:solidFill>
                  <a:schemeClr val="dk1"/>
                </a:solidFill>
                <a:latin typeface="Arial"/>
                <a:ea typeface="Arial"/>
                <a:cs typeface="Arial"/>
                <a:sym typeface="Arial"/>
              </a:rPr>
              <a:t> in peer learning to integrate successful practice from other EAE geographies to maximize impact and improve user experience</a:t>
            </a:r>
            <a:endParaRPr/>
          </a:p>
          <a:p>
            <a:pPr indent="-342900" lvl="1" marL="8001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Leverage</a:t>
            </a:r>
            <a:r>
              <a:rPr b="0" i="0" lang="en-US" sz="2000" u="none" cap="none" strike="noStrike">
                <a:solidFill>
                  <a:schemeClr val="dk1"/>
                </a:solidFill>
                <a:latin typeface="Arial"/>
                <a:ea typeface="Arial"/>
                <a:cs typeface="Arial"/>
                <a:sym typeface="Arial"/>
              </a:rPr>
              <a:t> participant expertise in non-energy sectors to link energy initiatives to broader socio-economic development goals</a:t>
            </a:r>
            <a:endParaRPr/>
          </a:p>
          <a:p>
            <a:pPr indent="-342900" lvl="1" marL="8001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Inform</a:t>
            </a:r>
            <a:r>
              <a:rPr b="0" i="0" lang="en-US" sz="2000" u="none" cap="none" strike="noStrike">
                <a:solidFill>
                  <a:schemeClr val="dk1"/>
                </a:solidFill>
                <a:latin typeface="Arial"/>
                <a:ea typeface="Arial"/>
                <a:cs typeface="Arial"/>
                <a:sym typeface="Arial"/>
              </a:rPr>
              <a:t> the design of relevant energy strategies </a:t>
            </a:r>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44" name="Google Shape;244;p18"/>
          <p:cNvSpPr txBox="1"/>
          <p:nvPr/>
        </p:nvSpPr>
        <p:spPr>
          <a:xfrm>
            <a:off x="256897" y="-27720"/>
            <a:ext cx="11407279" cy="102018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6.4 Data Governance in Energy Access Explorer: Implementation</a:t>
            </a:r>
            <a:endParaRPr/>
          </a:p>
        </p:txBody>
      </p:sp>
      <p:sp>
        <p:nvSpPr>
          <p:cNvPr id="245" name="Google Shape;245;p18"/>
          <p:cNvSpPr/>
          <p:nvPr/>
        </p:nvSpPr>
        <p:spPr>
          <a:xfrm>
            <a:off x="1189608" y="1543983"/>
            <a:ext cx="845848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Data Governance in EAE – Capacity Building</a:t>
            </a:r>
            <a:endParaRPr/>
          </a:p>
        </p:txBody>
      </p:sp>
      <p:sp>
        <p:nvSpPr>
          <p:cNvPr id="246" name="Google Shape;246;p18"/>
          <p:cNvSpPr txBox="1"/>
          <p:nvPr/>
        </p:nvSpPr>
        <p:spPr>
          <a:xfrm>
            <a:off x="1189609" y="1847057"/>
            <a:ext cx="9648092" cy="2862322"/>
          </a:xfrm>
          <a:prstGeom prst="rect">
            <a:avLst/>
          </a:prstGeom>
          <a:noFill/>
          <a:ln>
            <a:noFill/>
          </a:ln>
        </p:spPr>
        <p:txBody>
          <a:bodyPr anchorCtr="0" anchor="t" bIns="45700" lIns="91425" spcFirstLastPara="1" rIns="91425" wrap="square" tIns="45700">
            <a:spAutoFit/>
          </a:bodyPr>
          <a:lstStyle/>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i="0" lang="en-US" sz="2000">
                <a:solidFill>
                  <a:schemeClr val="dk1"/>
                </a:solidFill>
                <a:latin typeface="Arial"/>
                <a:ea typeface="Arial"/>
                <a:cs typeface="Arial"/>
                <a:sym typeface="Arial"/>
              </a:rPr>
              <a:t>Effective data governance requires technical capacity among data administrators. EAE features a robust capacity building strategy amon</a:t>
            </a:r>
            <a:r>
              <a:rPr lang="en-US" sz="2000">
                <a:solidFill>
                  <a:schemeClr val="dk1"/>
                </a:solidFill>
                <a:latin typeface="Arial"/>
                <a:ea typeface="Arial"/>
                <a:cs typeface="Arial"/>
                <a:sym typeface="Arial"/>
              </a:rPr>
              <a:t>g its governance priorities.</a:t>
            </a:r>
            <a:endParaRPr/>
          </a:p>
          <a:p>
            <a:pPr indent="-342900" lvl="1" marL="8001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Review </a:t>
            </a:r>
            <a:r>
              <a:rPr b="0" i="0" lang="en-US" sz="2000" u="none" cap="none" strike="noStrike">
                <a:solidFill>
                  <a:schemeClr val="dk1"/>
                </a:solidFill>
                <a:latin typeface="Arial"/>
                <a:ea typeface="Arial"/>
                <a:cs typeface="Arial"/>
                <a:sym typeface="Arial"/>
              </a:rPr>
              <a:t>key objectives and relationships between EAE and broader planning objectives</a:t>
            </a:r>
            <a:endParaRPr/>
          </a:p>
          <a:p>
            <a:pPr indent="-342900" lvl="1" marL="8001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Reinforce</a:t>
            </a:r>
            <a:r>
              <a:rPr b="0" i="0" lang="en-US" sz="2000" u="none" cap="none" strike="noStrike">
                <a:solidFill>
                  <a:schemeClr val="dk1"/>
                </a:solidFill>
                <a:latin typeface="Arial"/>
                <a:ea typeface="Arial"/>
                <a:cs typeface="Arial"/>
                <a:sym typeface="Arial"/>
              </a:rPr>
              <a:t> critical GIS concepts and workflows for processing EAE data</a:t>
            </a:r>
            <a:endParaRPr/>
          </a:p>
          <a:p>
            <a:pPr indent="-342900" lvl="1" marL="8001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Introduce</a:t>
            </a:r>
            <a:r>
              <a:rPr b="0" i="0" lang="en-US" sz="2000" u="none" cap="none" strike="noStrike">
                <a:solidFill>
                  <a:schemeClr val="dk1"/>
                </a:solidFill>
                <a:latin typeface="Arial"/>
                <a:ea typeface="Arial"/>
                <a:cs typeface="Arial"/>
                <a:sym typeface="Arial"/>
              </a:rPr>
              <a:t> EAE front-end and back-end infrastructure</a:t>
            </a:r>
            <a:endParaRPr/>
          </a:p>
          <a:p>
            <a:pPr indent="-342900" lvl="1" marL="800100" marR="0" rtl="0" algn="l">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Practice </a:t>
            </a:r>
            <a:r>
              <a:rPr b="0" i="0" lang="en-US" sz="2000" u="none" cap="none" strike="noStrike">
                <a:solidFill>
                  <a:schemeClr val="dk1"/>
                </a:solidFill>
                <a:latin typeface="Arial"/>
                <a:ea typeface="Arial"/>
                <a:cs typeface="Arial"/>
                <a:sym typeface="Arial"/>
              </a:rPr>
              <a:t>with hands-on exercises to ensure readiness</a:t>
            </a:r>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53" name="Google Shape;253;p19"/>
          <p:cNvSpPr txBox="1"/>
          <p:nvPr/>
        </p:nvSpPr>
        <p:spPr>
          <a:xfrm>
            <a:off x="256897" y="-27721"/>
            <a:ext cx="11519097" cy="997877"/>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6.4 Data Governance in Energy Access Explorer: Implementation</a:t>
            </a:r>
            <a:endParaRPr/>
          </a:p>
        </p:txBody>
      </p:sp>
      <p:sp>
        <p:nvSpPr>
          <p:cNvPr id="254" name="Google Shape;254;p19"/>
          <p:cNvSpPr/>
          <p:nvPr/>
        </p:nvSpPr>
        <p:spPr>
          <a:xfrm>
            <a:off x="1189608" y="1543983"/>
            <a:ext cx="845848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Data Governance in EAE – User Access, Roles, and Security</a:t>
            </a:r>
            <a:endParaRPr/>
          </a:p>
        </p:txBody>
      </p:sp>
      <p:sp>
        <p:nvSpPr>
          <p:cNvPr id="255" name="Google Shape;255;p19"/>
          <p:cNvSpPr txBox="1"/>
          <p:nvPr/>
        </p:nvSpPr>
        <p:spPr>
          <a:xfrm>
            <a:off x="1189608" y="2159291"/>
            <a:ext cx="9648092" cy="1938992"/>
          </a:xfrm>
          <a:prstGeom prst="rect">
            <a:avLst/>
          </a:prstGeom>
          <a:noFill/>
          <a:ln>
            <a:noFill/>
          </a:ln>
        </p:spPr>
        <p:txBody>
          <a:bodyPr anchorCtr="0" anchor="t" bIns="45700" lIns="91425" spcFirstLastPara="1" rIns="91425" wrap="square" tIns="45700">
            <a:spAutoFit/>
          </a:bodyPr>
          <a:lstStyle/>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i="0" lang="en-US" sz="2000">
                <a:solidFill>
                  <a:schemeClr val="dk1"/>
                </a:solidFill>
                <a:latin typeface="Arial"/>
                <a:ea typeface="Arial"/>
                <a:cs typeface="Arial"/>
                <a:sym typeface="Arial"/>
              </a:rPr>
              <a:t>While Energy Access Explorer takes pride in being an open-source solution, we understand that datasets may be sensitive or proprietary in nature.</a:t>
            </a:r>
            <a:endParaRPr/>
          </a:p>
          <a:p>
            <a:pPr indent="-342900" lvl="1" marL="8001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To accommodate this, EAE includes a </a:t>
            </a:r>
            <a:r>
              <a:rPr b="1" i="0" lang="en-US" sz="2000" u="none" cap="none" strike="noStrike">
                <a:solidFill>
                  <a:schemeClr val="dk1"/>
                </a:solidFill>
                <a:latin typeface="Arial"/>
                <a:ea typeface="Arial"/>
                <a:cs typeface="Arial"/>
                <a:sym typeface="Arial"/>
              </a:rPr>
              <a:t>user management </a:t>
            </a:r>
            <a:r>
              <a:rPr b="0" i="0" lang="en-US" sz="2000" u="none" cap="none" strike="noStrike">
                <a:solidFill>
                  <a:schemeClr val="dk1"/>
                </a:solidFill>
                <a:latin typeface="Arial"/>
                <a:ea typeface="Arial"/>
                <a:cs typeface="Arial"/>
                <a:sym typeface="Arial"/>
              </a:rPr>
              <a:t>system in the backend of the application.</a:t>
            </a:r>
            <a:endParaRPr/>
          </a:p>
          <a:p>
            <a:pPr indent="-342900" lvl="1" marL="8001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User management is an integral part of the data governance strategy</a:t>
            </a:r>
            <a:endParaRPr b="0" i="0" sz="2000" u="none" cap="none" strike="noStrike">
              <a:solidFill>
                <a:schemeClr val="dk1"/>
              </a:solidFill>
              <a:latin typeface="Arial"/>
              <a:ea typeface="Arial"/>
              <a:cs typeface="Arial"/>
              <a:sym typeface="Arial"/>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400" u="none" cap="none" strike="noStrike">
                <a:solidFill>
                  <a:schemeClr val="lt1"/>
                </a:solidFill>
                <a:latin typeface="Open Sans ExtraBold"/>
                <a:ea typeface="Open Sans ExtraBold"/>
                <a:cs typeface="Open Sans ExtraBold"/>
                <a:sym typeface="Open Sans ExtraBold"/>
              </a:rPr>
              <a:t>2</a:t>
            </a:r>
            <a:endParaRPr b="1" i="0" sz="1400" u="none" cap="none" strike="noStrike">
              <a:solidFill>
                <a:schemeClr val="lt1"/>
              </a:solidFill>
              <a:latin typeface="Open Sans ExtraBold"/>
              <a:ea typeface="Open Sans ExtraBold"/>
              <a:cs typeface="Open Sans ExtraBold"/>
              <a:sym typeface="Open Sans ExtraBold"/>
            </a:endParaRPr>
          </a:p>
        </p:txBody>
      </p:sp>
      <p:sp>
        <p:nvSpPr>
          <p:cNvPr id="93" name="Google Shape;93;p2"/>
          <p:cNvSpPr/>
          <p:nvPr/>
        </p:nvSpPr>
        <p:spPr>
          <a:xfrm>
            <a:off x="887215" y="1512021"/>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i="0" sz="1800" u="none" cap="none" strike="noStrike">
              <a:solidFill>
                <a:schemeClr val="dk1"/>
              </a:solidFill>
              <a:latin typeface="Open Sans"/>
              <a:ea typeface="Open Sans"/>
              <a:cs typeface="Open Sans"/>
              <a:sym typeface="Open Sans"/>
            </a:endParaRPr>
          </a:p>
          <a:p>
            <a:pPr indent="0" lvl="0" marL="0" marR="0" rtl="0" algn="l">
              <a:spcBef>
                <a:spcPts val="1200"/>
              </a:spcBef>
              <a:spcAft>
                <a:spcPts val="0"/>
              </a:spcAft>
              <a:buNone/>
            </a:pPr>
            <a:br>
              <a:rPr b="0" i="0" lang="en-US" sz="1800" u="none" cap="none" strike="noStrike">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sp>
        <p:nvSpPr>
          <p:cNvPr id="94" name="Google Shape;94;p2"/>
          <p:cNvSpPr txBox="1"/>
          <p:nvPr/>
        </p:nvSpPr>
        <p:spPr>
          <a:xfrm>
            <a:off x="1189608" y="573207"/>
            <a:ext cx="7651304" cy="91608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Learning Outcomes</a:t>
            </a:r>
            <a:endParaRPr/>
          </a:p>
        </p:txBody>
      </p:sp>
      <p:sp>
        <p:nvSpPr>
          <p:cNvPr id="95" name="Google Shape;95;p2"/>
          <p:cNvSpPr txBox="1"/>
          <p:nvPr/>
        </p:nvSpPr>
        <p:spPr>
          <a:xfrm>
            <a:off x="1189607" y="2206766"/>
            <a:ext cx="6471281" cy="3138755"/>
          </a:xfrm>
          <a:prstGeom prst="rect">
            <a:avLst/>
          </a:prstGeom>
          <a:noFill/>
          <a:ln>
            <a:noFill/>
          </a:ln>
        </p:spPr>
        <p:txBody>
          <a:bodyPr anchorCtr="0" anchor="t" bIns="45700" lIns="91425" spcFirstLastPara="1" rIns="91425" wrap="square" tIns="45700">
            <a:normAutofit lnSpcReduction="10000"/>
          </a:bodyPr>
          <a:lstStyle/>
          <a:p>
            <a:pPr indent="-342900" lvl="0" marL="342900" marR="0" rtl="0" algn="l">
              <a:lnSpc>
                <a:spcPct val="100000"/>
              </a:lnSpc>
              <a:spcBef>
                <a:spcPts val="0"/>
              </a:spcBef>
              <a:spcAft>
                <a:spcPts val="0"/>
              </a:spcAft>
              <a:buClr>
                <a:schemeClr val="dk1"/>
              </a:buClr>
              <a:buSzPts val="2000"/>
              <a:buFont typeface="Arial"/>
              <a:buAutoNum type="arabicPeriod"/>
            </a:pPr>
            <a:r>
              <a:rPr b="0" i="0" lang="en-US" sz="2000" u="none">
                <a:solidFill>
                  <a:schemeClr val="dk1"/>
                </a:solidFill>
                <a:latin typeface="Arial"/>
                <a:ea typeface="Arial"/>
                <a:cs typeface="Arial"/>
                <a:sym typeface="Arial"/>
              </a:rPr>
              <a:t>ILO1: Understand the meaning and importance of data governance  </a:t>
            </a:r>
            <a:endParaRPr/>
          </a:p>
          <a:p>
            <a:pPr indent="-342900" lvl="0" marL="342900" marR="0" rtl="0" algn="l">
              <a:lnSpc>
                <a:spcPct val="100000"/>
              </a:lnSpc>
              <a:spcBef>
                <a:spcPts val="1000"/>
              </a:spcBef>
              <a:spcAft>
                <a:spcPts val="0"/>
              </a:spcAft>
              <a:buClr>
                <a:schemeClr val="dk1"/>
              </a:buClr>
              <a:buSzPts val="2000"/>
              <a:buFont typeface="Arial"/>
              <a:buAutoNum type="arabicPeriod"/>
            </a:pPr>
            <a:r>
              <a:rPr b="0" i="0" lang="en-US" sz="2000" u="none">
                <a:solidFill>
                  <a:schemeClr val="dk1"/>
                </a:solidFill>
                <a:latin typeface="Arial"/>
                <a:ea typeface="Arial"/>
                <a:cs typeface="Arial"/>
                <a:sym typeface="Arial"/>
              </a:rPr>
              <a:t>ILO 2: Describe how to design and implement effective data governance system in the energy sector </a:t>
            </a:r>
            <a:endParaRPr/>
          </a:p>
          <a:p>
            <a:pPr indent="-342900" lvl="0" marL="342900" marR="0" rtl="0" algn="l">
              <a:lnSpc>
                <a:spcPct val="100000"/>
              </a:lnSpc>
              <a:spcBef>
                <a:spcPts val="1000"/>
              </a:spcBef>
              <a:spcAft>
                <a:spcPts val="0"/>
              </a:spcAft>
              <a:buClr>
                <a:schemeClr val="dk1"/>
              </a:buClr>
              <a:buSzPts val="2000"/>
              <a:buFont typeface="Arial"/>
              <a:buAutoNum type="arabicPeriod"/>
            </a:pPr>
            <a:r>
              <a:rPr b="0" i="0" lang="en-US" sz="2000" u="none">
                <a:solidFill>
                  <a:schemeClr val="dk1"/>
                </a:solidFill>
                <a:latin typeface="Arial"/>
                <a:ea typeface="Arial"/>
                <a:cs typeface="Arial"/>
                <a:sym typeface="Arial"/>
              </a:rPr>
              <a:t>ILO 3: Explain the mechanisms of data governance and management in EAE </a:t>
            </a:r>
            <a:endParaRPr/>
          </a:p>
          <a:p>
            <a:pPr indent="-342900" lvl="0" marL="342900" marR="0" rtl="0" algn="l">
              <a:lnSpc>
                <a:spcPct val="100000"/>
              </a:lnSpc>
              <a:spcBef>
                <a:spcPts val="1000"/>
              </a:spcBef>
              <a:spcAft>
                <a:spcPts val="0"/>
              </a:spcAft>
              <a:buClr>
                <a:schemeClr val="dk1"/>
              </a:buClr>
              <a:buSzPts val="2000"/>
              <a:buFont typeface="Arial"/>
              <a:buAutoNum type="arabicPeriod"/>
            </a:pPr>
            <a:r>
              <a:rPr b="0" i="0" lang="en-US" sz="2000" u="none">
                <a:solidFill>
                  <a:schemeClr val="dk1"/>
                </a:solidFill>
                <a:latin typeface="Arial"/>
                <a:ea typeface="Arial"/>
                <a:cs typeface="Arial"/>
                <a:sym typeface="Arial"/>
              </a:rPr>
              <a:t>ILO 3: Identify the various sustainability plans for adopting EAE in a country </a:t>
            </a:r>
            <a:endParaRPr/>
          </a:p>
        </p:txBody>
      </p:sp>
      <p:sp>
        <p:nvSpPr>
          <p:cNvPr id="96" name="Google Shape;96;p2"/>
          <p:cNvSpPr/>
          <p:nvPr/>
        </p:nvSpPr>
        <p:spPr>
          <a:xfrm>
            <a:off x="1189608" y="1708355"/>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By the end of this lecture, you will:</a:t>
            </a:r>
            <a:endParaRPr/>
          </a:p>
        </p:txBody>
      </p:sp>
    </p:spTree>
  </p:cSld>
  <p:clrMapOvr>
    <a:masterClrMapping/>
  </p:clrMapOvr>
  <p:transition spd="slow">
    <p:wipe dir="l"/>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62" name="Google Shape;262;p20"/>
          <p:cNvSpPr txBox="1"/>
          <p:nvPr/>
        </p:nvSpPr>
        <p:spPr>
          <a:xfrm>
            <a:off x="256897" y="-27720"/>
            <a:ext cx="11362674" cy="102018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6.4 Data Governance in Energy Access Explorer: Implementation</a:t>
            </a:r>
            <a:endParaRPr/>
          </a:p>
        </p:txBody>
      </p:sp>
      <p:sp>
        <p:nvSpPr>
          <p:cNvPr id="263" name="Google Shape;263;p20"/>
          <p:cNvSpPr/>
          <p:nvPr/>
        </p:nvSpPr>
        <p:spPr>
          <a:xfrm>
            <a:off x="1189608" y="1543983"/>
            <a:ext cx="845848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Data Governance in EAE – User Access, Roles, and Security</a:t>
            </a:r>
            <a:endParaRPr/>
          </a:p>
        </p:txBody>
      </p:sp>
      <p:pic>
        <p:nvPicPr>
          <p:cNvPr id="264" name="Google Shape;264;p20"/>
          <p:cNvPicPr preferRelativeResize="0"/>
          <p:nvPr/>
        </p:nvPicPr>
        <p:blipFill rotWithShape="1">
          <a:blip r:embed="rId3">
            <a:alphaModFix/>
          </a:blip>
          <a:srcRect b="0" l="0" r="0" t="0"/>
          <a:stretch/>
        </p:blipFill>
        <p:spPr>
          <a:xfrm>
            <a:off x="566751" y="2181050"/>
            <a:ext cx="10580803" cy="4220133"/>
          </a:xfrm>
          <a:prstGeom prst="rect">
            <a:avLst/>
          </a:prstGeom>
          <a:noFill/>
          <a:ln>
            <a:noFill/>
          </a:ln>
        </p:spPr>
      </p:pic>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1"/>
          <p:cNvSpPr txBox="1"/>
          <p:nvPr>
            <p:ph type="ctrTitle"/>
          </p:nvPr>
        </p:nvSpPr>
        <p:spPr>
          <a:xfrm>
            <a:off x="1" y="811371"/>
            <a:ext cx="9607824"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800"/>
              <a:buFont typeface="Helvetica Neue"/>
              <a:buNone/>
            </a:pPr>
            <a:r>
              <a:rPr lang="en-US"/>
              <a:t>Thank you</a:t>
            </a:r>
            <a:endParaRPr/>
          </a:p>
        </p:txBody>
      </p:sp>
      <p:sp>
        <p:nvSpPr>
          <p:cNvPr id="270" name="Google Shape;270;p21"/>
          <p:cNvSpPr txBox="1"/>
          <p:nvPr>
            <p:ph idx="1" type="subTitle"/>
          </p:nvPr>
        </p:nvSpPr>
        <p:spPr>
          <a:xfrm>
            <a:off x="0" y="3198971"/>
            <a:ext cx="9607826" cy="195210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Clr>
                <a:schemeClr val="dk1"/>
              </a:buClr>
              <a:buSzPts val="3600"/>
              <a:buNone/>
            </a:pPr>
            <a:r>
              <a:rPr lang="en-US"/>
              <a:t>www.climatecompatiblegrowth.com</a:t>
            </a:r>
            <a:endParaRPr/>
          </a:p>
        </p:txBody>
      </p:sp>
      <p:sp>
        <p:nvSpPr>
          <p:cNvPr id="271" name="Google Shape;271;p21"/>
          <p:cNvSpPr txBox="1"/>
          <p:nvPr/>
        </p:nvSpPr>
        <p:spPr>
          <a:xfrm>
            <a:off x="1571796" y="5944606"/>
            <a:ext cx="6464231" cy="4616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FFFFFF"/>
                </a:solidFill>
                <a:latin typeface="Open Sans"/>
                <a:ea typeface="Open Sans"/>
                <a:cs typeface="Open Sans"/>
                <a:sym typeface="Open Sans"/>
              </a:rPr>
              <a:t>Woldeamanuel, A. A., Khalid, A., Anand, S., Sahar, T., Saklani, A., Sinclair-Lecaros, S., Mentis, D., Ronoh, D., &amp; Stockman, J., 2024.</a:t>
            </a:r>
            <a:br>
              <a:rPr b="0" i="0" lang="en-US" sz="800" u="none" cap="none" strike="noStrike">
                <a:solidFill>
                  <a:srgbClr val="FFFFFF"/>
                </a:solidFill>
                <a:latin typeface="Open Sans"/>
                <a:ea typeface="Open Sans"/>
                <a:cs typeface="Open Sans"/>
                <a:sym typeface="Open Sans"/>
              </a:rPr>
            </a:br>
            <a:r>
              <a:rPr b="0" i="0" lang="en-US" sz="800" u="none" cap="none" strike="noStrike">
                <a:solidFill>
                  <a:srgbClr val="FFFFFF"/>
                </a:solidFill>
                <a:latin typeface="Open Sans"/>
                <a:ea typeface="Open Sans"/>
                <a:cs typeface="Open Sans"/>
                <a:sym typeface="Open Sans"/>
              </a:rPr>
              <a:t>Lecture 1: Energy Access Explorer. Release Version 2.0</a:t>
            </a:r>
            <a:br>
              <a:rPr b="0" i="0" lang="en-US" sz="800" u="none" cap="none" strike="noStrike">
                <a:solidFill>
                  <a:srgbClr val="FFFFFF"/>
                </a:solidFill>
                <a:latin typeface="Open Sans"/>
                <a:ea typeface="Open Sans"/>
                <a:cs typeface="Open Sans"/>
                <a:sym typeface="Open Sans"/>
              </a:rPr>
            </a:br>
            <a:r>
              <a:rPr b="0" i="0" lang="en-US" sz="800" u="none" cap="none" strike="noStrike">
                <a:solidFill>
                  <a:srgbClr val="FFFFFF"/>
                </a:solidFill>
                <a:latin typeface="Open Sans"/>
                <a:ea typeface="Open Sans"/>
                <a:cs typeface="Open Sans"/>
                <a:sym typeface="Open Sans"/>
              </a:rPr>
              <a:t> [online presentation]. Climate Compatible Growth Programme, World Resource Institute</a:t>
            </a:r>
            <a:endParaRPr b="0" i="0" sz="1400" u="none" cap="none" strike="noStrike">
              <a:solidFill>
                <a:srgbClr val="000000"/>
              </a:solidFill>
              <a:latin typeface="Arial"/>
              <a:ea typeface="Arial"/>
              <a:cs typeface="Arial"/>
              <a:sym typeface="Arial"/>
            </a:endParaRPr>
          </a:p>
        </p:txBody>
      </p:sp>
      <p:sp>
        <p:nvSpPr>
          <p:cNvPr id="272" name="Google Shape;272;p21"/>
          <p:cNvSpPr txBox="1"/>
          <p:nvPr/>
        </p:nvSpPr>
        <p:spPr>
          <a:xfrm>
            <a:off x="3299082" y="4138370"/>
            <a:ext cx="300966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1" lang="en-US" sz="900" u="none" cap="none" strike="noStrike">
                <a:solidFill>
                  <a:srgbClr val="FFFFFF"/>
                </a:solidFill>
                <a:latin typeface="Open Sans"/>
                <a:ea typeface="Open Sans"/>
                <a:cs typeface="Open Sans"/>
                <a:sym typeface="Open Sans"/>
              </a:rPr>
              <a:t>Supported by and in collaboration with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1" lang="en-US" sz="900" u="none" cap="none" strike="noStrike">
                <a:solidFill>
                  <a:srgbClr val="FFFFFF"/>
                </a:solidFill>
                <a:latin typeface="Open Sans"/>
                <a:ea typeface="Open Sans"/>
                <a:cs typeface="Open Sans"/>
                <a:sym typeface="Open Sans"/>
              </a:rPr>
              <a:t>World Resources Institute</a:t>
            </a:r>
            <a:endParaRPr b="0" i="0" sz="1400" u="none" cap="none" strike="noStrike">
              <a:solidFill>
                <a:srgbClr val="000000"/>
              </a:solidFill>
              <a:latin typeface="Arial"/>
              <a:ea typeface="Arial"/>
              <a:cs typeface="Arial"/>
              <a:sym typeface="Arial"/>
            </a:endParaRPr>
          </a:p>
        </p:txBody>
      </p:sp>
      <p:sp>
        <p:nvSpPr>
          <p:cNvPr id="273" name="Google Shape;273;p21"/>
          <p:cNvSpPr txBox="1"/>
          <p:nvPr/>
        </p:nvSpPr>
        <p:spPr>
          <a:xfrm>
            <a:off x="1800808" y="5581726"/>
            <a:ext cx="6055568" cy="33851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FFFFFF"/>
                </a:solidFill>
                <a:latin typeface="Open Sans"/>
                <a:ea typeface="Open Sans"/>
                <a:cs typeface="Open Sans"/>
                <a:sym typeface="Open Sans"/>
              </a:rPr>
              <a:t>Consolidated by Alemayehu Agizew Woldeamanuel, Abdul Khalid, Shikha Anand, Tarannum Sahar, Akansha Saklani, Santiago Sinclair-Lecaros, Dimitris Mentis, Douglas Ronoh and Jake Stockman from the World Resources Institute</a:t>
            </a:r>
            <a:endParaRPr b="0" i="0" sz="1400" u="none" cap="none" strike="noStrike">
              <a:solidFill>
                <a:srgbClr val="000000"/>
              </a:solidFill>
              <a:latin typeface="Arial"/>
              <a:ea typeface="Arial"/>
              <a:cs typeface="Arial"/>
              <a:sym typeface="Arial"/>
            </a:endParaRPr>
          </a:p>
        </p:txBody>
      </p:sp>
      <p:pic>
        <p:nvPicPr>
          <p:cNvPr id="274" name="Google Shape;274;p21"/>
          <p:cNvPicPr preferRelativeResize="0"/>
          <p:nvPr/>
        </p:nvPicPr>
        <p:blipFill rotWithShape="1">
          <a:blip r:embed="rId3">
            <a:alphaModFix/>
          </a:blip>
          <a:srcRect b="0" l="0" r="0" t="0"/>
          <a:stretch/>
        </p:blipFill>
        <p:spPr>
          <a:xfrm>
            <a:off x="3960485" y="4716457"/>
            <a:ext cx="1686852" cy="584775"/>
          </a:xfrm>
          <a:prstGeom prst="rect">
            <a:avLst/>
          </a:prstGeom>
          <a:noFill/>
          <a:ln>
            <a:noFill/>
          </a:ln>
        </p:spPr>
      </p:pic>
    </p:spTree>
  </p:cSld>
  <p:clrMapOvr>
    <a:masterClrMapping/>
  </p:clrMapOvr>
  <p:transition spd="slow">
    <p:wipe dir="l"/>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descr="Graphical user interface, text" id="279" name="Google Shape;279;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80" name="Google Shape;280;p22"/>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1"/>
                </a:solidFill>
                <a:latin typeface="Arial"/>
                <a:ea typeface="Arial"/>
                <a:cs typeface="Arial"/>
                <a:sym typeface="Arial"/>
              </a:rPr>
              <a:t>This document was updated on 0</a:t>
            </a:r>
            <a:r>
              <a:rPr b="1" lang="en-US" sz="2400">
                <a:solidFill>
                  <a:schemeClr val="accent1"/>
                </a:solidFill>
              </a:rPr>
              <a:t>5</a:t>
            </a:r>
            <a:r>
              <a:rPr b="1" lang="en-US" sz="2400">
                <a:solidFill>
                  <a:schemeClr val="accent1"/>
                </a:solidFill>
                <a:latin typeface="Arial"/>
                <a:ea typeface="Arial"/>
                <a:cs typeface="Arial"/>
                <a:sym typeface="Arial"/>
              </a:rPr>
              <a:t>.1</a:t>
            </a:r>
            <a:r>
              <a:rPr b="1" lang="en-US" sz="2400">
                <a:solidFill>
                  <a:schemeClr val="accent1"/>
                </a:solidFill>
              </a:rPr>
              <a:t>0</a:t>
            </a:r>
            <a:r>
              <a:rPr b="1" lang="en-US" sz="2400">
                <a:solidFill>
                  <a:schemeClr val="accent1"/>
                </a:solidFill>
                <a:latin typeface="Arial"/>
                <a:ea typeface="Arial"/>
                <a:cs typeface="Arial"/>
                <a:sym typeface="Arial"/>
              </a:rPr>
              <a:t>.202</a:t>
            </a:r>
            <a:r>
              <a:rPr b="1" lang="en-US" sz="2400">
                <a:solidFill>
                  <a:schemeClr val="accent1"/>
                </a:solidFill>
              </a:rPr>
              <a:t>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03" name="Google Shape;103;p3"/>
          <p:cNvSpPr/>
          <p:nvPr/>
        </p:nvSpPr>
        <p:spPr>
          <a:xfrm>
            <a:off x="7000875" y="6114170"/>
            <a:ext cx="477512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SOURCE: </a:t>
            </a:r>
            <a:r>
              <a:rPr lang="en-US" sz="1400">
                <a:solidFill>
                  <a:schemeClr val="dk1"/>
                </a:solidFill>
                <a:latin typeface="Open Sans"/>
                <a:ea typeface="Open Sans"/>
                <a:cs typeface="Open Sans"/>
                <a:sym typeface="Open Sans"/>
              </a:rPr>
              <a:t>Solà-Morales et.al., 2023; Al-Ruithe et.al, 2019</a:t>
            </a:r>
            <a:r>
              <a:rPr b="1" i="1" lang="en-US" sz="1400">
                <a:solidFill>
                  <a:schemeClr val="dk1"/>
                </a:solidFill>
                <a:latin typeface="Open Sans"/>
                <a:ea typeface="Open Sans"/>
                <a:cs typeface="Open Sans"/>
                <a:sym typeface="Open Sans"/>
              </a:rPr>
              <a:t> </a:t>
            </a:r>
            <a:endParaRPr b="1" i="1" sz="1400">
              <a:solidFill>
                <a:schemeClr val="dk1"/>
              </a:solidFill>
              <a:latin typeface="Open Sans"/>
              <a:ea typeface="Open Sans"/>
              <a:cs typeface="Open Sans"/>
              <a:sym typeface="Open Sans"/>
            </a:endParaRPr>
          </a:p>
        </p:txBody>
      </p:sp>
      <p:sp>
        <p:nvSpPr>
          <p:cNvPr id="104" name="Google Shape;104;p3"/>
          <p:cNvSpPr txBox="1"/>
          <p:nvPr/>
        </p:nvSpPr>
        <p:spPr>
          <a:xfrm>
            <a:off x="1189608" y="1847057"/>
            <a:ext cx="9716815" cy="40934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chemeClr val="dk1"/>
                </a:solidFill>
                <a:latin typeface="Arial"/>
                <a:ea typeface="Arial"/>
                <a:cs typeface="Arial"/>
                <a:sym typeface="Arial"/>
              </a:rPr>
              <a:t>Data governance has many definitions</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Data governance can be defined as a strategy for the overall management of the usability, availability, integrity, quality, and security of data to ensure their maximum potential</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The Data Management Association (DAMA) defines data governance as the exercise of authority, control, and shared decision making (planning, monitoring, and enforcement) over the management of data assets</a:t>
            </a:r>
            <a:endParaRPr sz="2000">
              <a:solidFill>
                <a:schemeClr val="dk1"/>
              </a:solidFill>
              <a:latin typeface="Arial"/>
              <a:ea typeface="Arial"/>
              <a:cs typeface="Arial"/>
              <a:sym typeface="Arial"/>
            </a:endParaRPr>
          </a:p>
        </p:txBody>
      </p:sp>
      <p:sp>
        <p:nvSpPr>
          <p:cNvPr id="105" name="Google Shape;105;p3"/>
          <p:cNvSpPr/>
          <p:nvPr/>
        </p:nvSpPr>
        <p:spPr>
          <a:xfrm>
            <a:off x="1189608" y="1708355"/>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What is Data Governance?</a:t>
            </a:r>
            <a:endParaRPr/>
          </a:p>
        </p:txBody>
      </p:sp>
      <p:sp>
        <p:nvSpPr>
          <p:cNvPr id="106" name="Google Shape;106;p3"/>
          <p:cNvSpPr txBox="1"/>
          <p:nvPr/>
        </p:nvSpPr>
        <p:spPr>
          <a:xfrm>
            <a:off x="256898" y="-27721"/>
            <a:ext cx="9426364" cy="1479711"/>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6.1 Data Governance and Data Management</a:t>
            </a:r>
            <a:endParaRPr b="1" i="0" sz="2800" u="none" cap="none" strike="noStrike">
              <a:solidFill>
                <a:srgbClr val="C00000"/>
              </a:solidFill>
              <a:latin typeface="Arial"/>
              <a:ea typeface="Arial"/>
              <a:cs typeface="Arial"/>
              <a:sym typeface="Arial"/>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13" name="Google Shape;113;p4"/>
          <p:cNvSpPr/>
          <p:nvPr/>
        </p:nvSpPr>
        <p:spPr>
          <a:xfrm>
            <a:off x="4236067" y="5992604"/>
            <a:ext cx="742253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SOURCE: </a:t>
            </a:r>
            <a:r>
              <a:rPr i="1" lang="en-US" sz="1400" u="sng">
                <a:solidFill>
                  <a:schemeClr val="dk1"/>
                </a:solidFill>
                <a:latin typeface="Open Sans"/>
                <a:ea typeface="Open Sans"/>
                <a:cs typeface="Open Sans"/>
                <a:sym typeface="Open Sans"/>
                <a:hlinkClick r:id="rId3">
                  <a:extLst>
                    <a:ext uri="{A12FA001-AC4F-418D-AE19-62706E023703}">
                      <ahyp:hlinkClr val="tx"/>
                    </a:ext>
                  </a:extLst>
                </a:hlinkClick>
              </a:rPr>
              <a:t>https://www.tableau.com/learn/articles/data-management-vs-data-governance</a:t>
            </a:r>
            <a:r>
              <a:rPr i="1" lang="en-US" sz="1400">
                <a:solidFill>
                  <a:schemeClr val="dk1"/>
                </a:solidFill>
                <a:latin typeface="Open Sans"/>
                <a:ea typeface="Open Sans"/>
                <a:cs typeface="Open Sans"/>
                <a:sym typeface="Open Sans"/>
              </a:rPr>
              <a:t> </a:t>
            </a:r>
            <a:r>
              <a:rPr b="1" i="1" lang="en-US" sz="1400">
                <a:solidFill>
                  <a:schemeClr val="dk1"/>
                </a:solidFill>
                <a:latin typeface="Open Sans"/>
                <a:ea typeface="Open Sans"/>
                <a:cs typeface="Open Sans"/>
                <a:sym typeface="Open Sans"/>
              </a:rPr>
              <a:t> </a:t>
            </a:r>
            <a:endParaRPr b="1" i="1" sz="1400">
              <a:solidFill>
                <a:schemeClr val="dk1"/>
              </a:solidFill>
              <a:latin typeface="Open Sans"/>
              <a:ea typeface="Open Sans"/>
              <a:cs typeface="Open Sans"/>
              <a:sym typeface="Open Sans"/>
            </a:endParaRPr>
          </a:p>
        </p:txBody>
      </p:sp>
      <p:sp>
        <p:nvSpPr>
          <p:cNvPr id="114" name="Google Shape;114;p4"/>
          <p:cNvSpPr txBox="1"/>
          <p:nvPr/>
        </p:nvSpPr>
        <p:spPr>
          <a:xfrm>
            <a:off x="1189608" y="2102657"/>
            <a:ext cx="9812784"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chemeClr val="dk1"/>
                </a:solidFill>
                <a:latin typeface="Arial"/>
                <a:ea typeface="Arial"/>
                <a:cs typeface="Arial"/>
                <a:sym typeface="Arial"/>
              </a:rPr>
              <a:t>Data governance helps answer the following questions</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Arial"/>
              <a:buChar char="•"/>
            </a:pPr>
            <a:r>
              <a:rPr b="0" i="0" lang="en-US" sz="2400">
                <a:solidFill>
                  <a:schemeClr val="dk1"/>
                </a:solidFill>
                <a:latin typeface="Arial"/>
                <a:ea typeface="Arial"/>
                <a:cs typeface="Arial"/>
                <a:sym typeface="Arial"/>
              </a:rPr>
              <a:t>Who has </a:t>
            </a:r>
            <a:r>
              <a:rPr b="1" i="0" lang="en-US" sz="2400">
                <a:solidFill>
                  <a:schemeClr val="dk1"/>
                </a:solidFill>
                <a:latin typeface="Arial"/>
                <a:ea typeface="Arial"/>
                <a:cs typeface="Arial"/>
                <a:sym typeface="Arial"/>
              </a:rPr>
              <a:t>ownership</a:t>
            </a:r>
            <a:r>
              <a:rPr b="0" i="0" lang="en-US" sz="2400">
                <a:solidFill>
                  <a:schemeClr val="dk1"/>
                </a:solidFill>
                <a:latin typeface="Arial"/>
                <a:ea typeface="Arial"/>
                <a:cs typeface="Arial"/>
                <a:sym typeface="Arial"/>
              </a:rPr>
              <a:t> of the data?</a:t>
            </a:r>
            <a:endParaRPr/>
          </a:p>
          <a:p>
            <a:pPr indent="-342900" lvl="0" marL="342900" marR="0" rtl="0" algn="l">
              <a:spcBef>
                <a:spcPts val="0"/>
              </a:spcBef>
              <a:spcAft>
                <a:spcPts val="0"/>
              </a:spcAft>
              <a:buClr>
                <a:schemeClr val="dk1"/>
              </a:buClr>
              <a:buSzPts val="2400"/>
              <a:buFont typeface="Arial"/>
              <a:buChar char="•"/>
            </a:pPr>
            <a:r>
              <a:rPr b="0" i="0" lang="en-US" sz="2400">
                <a:solidFill>
                  <a:schemeClr val="dk1"/>
                </a:solidFill>
                <a:latin typeface="Arial"/>
                <a:ea typeface="Arial"/>
                <a:cs typeface="Arial"/>
                <a:sym typeface="Arial"/>
              </a:rPr>
              <a:t>Who can </a:t>
            </a:r>
            <a:r>
              <a:rPr b="1" i="0" lang="en-US" sz="2400">
                <a:solidFill>
                  <a:schemeClr val="dk1"/>
                </a:solidFill>
                <a:latin typeface="Arial"/>
                <a:ea typeface="Arial"/>
                <a:cs typeface="Arial"/>
                <a:sym typeface="Arial"/>
              </a:rPr>
              <a:t>access</a:t>
            </a:r>
            <a:r>
              <a:rPr b="0" i="0" lang="en-US" sz="2400">
                <a:solidFill>
                  <a:schemeClr val="dk1"/>
                </a:solidFill>
                <a:latin typeface="Arial"/>
                <a:ea typeface="Arial"/>
                <a:cs typeface="Arial"/>
                <a:sym typeface="Arial"/>
              </a:rPr>
              <a:t> what data?</a:t>
            </a:r>
            <a:endParaRPr/>
          </a:p>
          <a:p>
            <a:pPr indent="-342900" lvl="0" marL="342900" marR="0" rtl="0" algn="l">
              <a:spcBef>
                <a:spcPts val="0"/>
              </a:spcBef>
              <a:spcAft>
                <a:spcPts val="0"/>
              </a:spcAft>
              <a:buClr>
                <a:schemeClr val="dk1"/>
              </a:buClr>
              <a:buSzPts val="2400"/>
              <a:buFont typeface="Arial"/>
              <a:buChar char="•"/>
            </a:pPr>
            <a:r>
              <a:rPr b="0" i="0" lang="en-US" sz="2400">
                <a:solidFill>
                  <a:schemeClr val="dk1"/>
                </a:solidFill>
                <a:latin typeface="Arial"/>
                <a:ea typeface="Arial"/>
                <a:cs typeface="Arial"/>
                <a:sym typeface="Arial"/>
              </a:rPr>
              <a:t>What </a:t>
            </a:r>
            <a:r>
              <a:rPr b="1" i="0" lang="en-US" sz="2400">
                <a:solidFill>
                  <a:schemeClr val="dk1"/>
                </a:solidFill>
                <a:latin typeface="Arial"/>
                <a:ea typeface="Arial"/>
                <a:cs typeface="Arial"/>
                <a:sym typeface="Arial"/>
              </a:rPr>
              <a:t>security</a:t>
            </a:r>
            <a:r>
              <a:rPr b="0" i="0" lang="en-US" sz="2400">
                <a:solidFill>
                  <a:schemeClr val="dk1"/>
                </a:solidFill>
                <a:latin typeface="Arial"/>
                <a:ea typeface="Arial"/>
                <a:cs typeface="Arial"/>
                <a:sym typeface="Arial"/>
              </a:rPr>
              <a:t> measures are in place to protect data and privacy?</a:t>
            </a:r>
            <a:endParaRPr/>
          </a:p>
          <a:p>
            <a:pPr indent="-342900" lvl="0" marL="342900" marR="0" rtl="0" algn="l">
              <a:spcBef>
                <a:spcPts val="0"/>
              </a:spcBef>
              <a:spcAft>
                <a:spcPts val="0"/>
              </a:spcAft>
              <a:buClr>
                <a:schemeClr val="dk1"/>
              </a:buClr>
              <a:buSzPts val="2400"/>
              <a:buFont typeface="Arial"/>
              <a:buChar char="•"/>
            </a:pPr>
            <a:r>
              <a:rPr b="0" i="0" lang="en-US" sz="2400">
                <a:solidFill>
                  <a:schemeClr val="dk1"/>
                </a:solidFill>
                <a:latin typeface="Arial"/>
                <a:ea typeface="Arial"/>
                <a:cs typeface="Arial"/>
                <a:sym typeface="Arial"/>
              </a:rPr>
              <a:t>How much of our data is </a:t>
            </a:r>
            <a:r>
              <a:rPr b="1" i="0" lang="en-US" sz="2400">
                <a:solidFill>
                  <a:schemeClr val="dk1"/>
                </a:solidFill>
                <a:latin typeface="Arial"/>
                <a:ea typeface="Arial"/>
                <a:cs typeface="Arial"/>
                <a:sym typeface="Arial"/>
              </a:rPr>
              <a:t>compliant</a:t>
            </a:r>
            <a:r>
              <a:rPr b="0" i="0" lang="en-US" sz="2400">
                <a:solidFill>
                  <a:schemeClr val="dk1"/>
                </a:solidFill>
                <a:latin typeface="Arial"/>
                <a:ea typeface="Arial"/>
                <a:cs typeface="Arial"/>
                <a:sym typeface="Arial"/>
              </a:rPr>
              <a:t> with new regulations?</a:t>
            </a:r>
            <a:endParaRPr/>
          </a:p>
          <a:p>
            <a:pPr indent="-342900" lvl="0" marL="342900" marR="0" rtl="0" algn="l">
              <a:spcBef>
                <a:spcPts val="0"/>
              </a:spcBef>
              <a:spcAft>
                <a:spcPts val="0"/>
              </a:spcAft>
              <a:buClr>
                <a:schemeClr val="dk1"/>
              </a:buClr>
              <a:buSzPts val="2400"/>
              <a:buFont typeface="Arial"/>
              <a:buChar char="•"/>
            </a:pPr>
            <a:r>
              <a:rPr b="0" i="0" lang="en-US" sz="2400">
                <a:solidFill>
                  <a:schemeClr val="dk1"/>
                </a:solidFill>
                <a:latin typeface="Arial"/>
                <a:ea typeface="Arial"/>
                <a:cs typeface="Arial"/>
                <a:sym typeface="Arial"/>
              </a:rPr>
              <a:t>Which data </a:t>
            </a:r>
            <a:r>
              <a:rPr b="1" i="0" lang="en-US" sz="2400">
                <a:solidFill>
                  <a:schemeClr val="dk1"/>
                </a:solidFill>
                <a:latin typeface="Arial"/>
                <a:ea typeface="Arial"/>
                <a:cs typeface="Arial"/>
                <a:sym typeface="Arial"/>
              </a:rPr>
              <a:t>sources</a:t>
            </a:r>
            <a:r>
              <a:rPr b="0" i="0" lang="en-US" sz="2400">
                <a:solidFill>
                  <a:schemeClr val="dk1"/>
                </a:solidFill>
                <a:latin typeface="Arial"/>
                <a:ea typeface="Arial"/>
                <a:cs typeface="Arial"/>
                <a:sym typeface="Arial"/>
              </a:rPr>
              <a:t> are approved to use?</a:t>
            </a:r>
            <a:endParaRPr/>
          </a:p>
        </p:txBody>
      </p:sp>
      <p:sp>
        <p:nvSpPr>
          <p:cNvPr id="115" name="Google Shape;115;p4"/>
          <p:cNvSpPr/>
          <p:nvPr/>
        </p:nvSpPr>
        <p:spPr>
          <a:xfrm>
            <a:off x="1189608" y="1708355"/>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What is Data Governance?</a:t>
            </a:r>
            <a:endParaRPr/>
          </a:p>
        </p:txBody>
      </p:sp>
      <p:sp>
        <p:nvSpPr>
          <p:cNvPr id="116" name="Google Shape;116;p4"/>
          <p:cNvSpPr txBox="1"/>
          <p:nvPr/>
        </p:nvSpPr>
        <p:spPr>
          <a:xfrm>
            <a:off x="256898" y="-27721"/>
            <a:ext cx="11912451" cy="1479711"/>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6.1 Data Governance and Data Management</a:t>
            </a:r>
            <a:endParaRPr b="1" i="0" sz="2800" u="none" cap="none" strike="noStrike">
              <a:solidFill>
                <a:srgbClr val="C00000"/>
              </a:solidFill>
              <a:latin typeface="Arial"/>
              <a:ea typeface="Arial"/>
              <a:cs typeface="Arial"/>
              <a:sym typeface="Arial"/>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23" name="Google Shape;123;p5"/>
          <p:cNvSpPr/>
          <p:nvPr/>
        </p:nvSpPr>
        <p:spPr>
          <a:xfrm>
            <a:off x="2589805" y="5991475"/>
            <a:ext cx="906879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SOURCE: </a:t>
            </a:r>
            <a:r>
              <a:rPr lang="en-US" sz="1400">
                <a:solidFill>
                  <a:schemeClr val="dk1"/>
                </a:solidFill>
                <a:latin typeface="Open Sans"/>
                <a:ea typeface="Open Sans"/>
                <a:cs typeface="Open Sans"/>
                <a:sym typeface="Open Sans"/>
              </a:rPr>
              <a:t>Al-Ruithe et.al, 2019; </a:t>
            </a:r>
            <a:r>
              <a:rPr i="1" lang="en-US" sz="1400">
                <a:solidFill>
                  <a:schemeClr val="dk1"/>
                </a:solidFill>
                <a:latin typeface="Open Sans"/>
                <a:ea typeface="Open Sans"/>
                <a:cs typeface="Open Sans"/>
                <a:sym typeface="Open Sans"/>
              </a:rPr>
              <a:t> </a:t>
            </a:r>
            <a:r>
              <a:rPr i="1" lang="en-US" sz="1400" u="sng">
                <a:solidFill>
                  <a:schemeClr val="dk1"/>
                </a:solidFill>
                <a:latin typeface="Open Sans"/>
                <a:ea typeface="Open Sans"/>
                <a:cs typeface="Open Sans"/>
                <a:sym typeface="Open Sans"/>
                <a:hlinkClick r:id="rId3">
                  <a:extLst>
                    <a:ext uri="{A12FA001-AC4F-418D-AE19-62706E023703}">
                      <ahyp:hlinkClr val="tx"/>
                    </a:ext>
                  </a:extLst>
                </a:hlinkClick>
              </a:rPr>
              <a:t>https://www.tableau.com/learn/articles/data-management-vs-data-governance</a:t>
            </a:r>
            <a:r>
              <a:rPr i="1" lang="en-US" sz="1400">
                <a:solidFill>
                  <a:schemeClr val="dk1"/>
                </a:solidFill>
                <a:latin typeface="Open Sans"/>
                <a:ea typeface="Open Sans"/>
                <a:cs typeface="Open Sans"/>
                <a:sym typeface="Open Sans"/>
              </a:rPr>
              <a:t> </a:t>
            </a:r>
            <a:r>
              <a:rPr b="1" i="1" lang="en-US" sz="1400">
                <a:solidFill>
                  <a:schemeClr val="dk1"/>
                </a:solidFill>
                <a:latin typeface="Open Sans"/>
                <a:ea typeface="Open Sans"/>
                <a:cs typeface="Open Sans"/>
                <a:sym typeface="Open Sans"/>
              </a:rPr>
              <a:t> </a:t>
            </a:r>
            <a:endParaRPr b="1" i="1" sz="1400">
              <a:solidFill>
                <a:schemeClr val="dk1"/>
              </a:solidFill>
              <a:latin typeface="Open Sans"/>
              <a:ea typeface="Open Sans"/>
              <a:cs typeface="Open Sans"/>
              <a:sym typeface="Open Sans"/>
            </a:endParaRPr>
          </a:p>
        </p:txBody>
      </p:sp>
      <p:sp>
        <p:nvSpPr>
          <p:cNvPr id="124" name="Google Shape;124;p5"/>
          <p:cNvSpPr txBox="1"/>
          <p:nvPr/>
        </p:nvSpPr>
        <p:spPr>
          <a:xfrm>
            <a:off x="1189608" y="1847057"/>
            <a:ext cx="9716815"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The Data Management Association (DAMA) defines data management as the development, execution, and supervision of plans, policies, programs, and practices that control, protect, deliver, and enhance the value of data and information assets.</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Arial"/>
              <a:buChar char="•"/>
            </a:pPr>
            <a:r>
              <a:rPr b="0" i="0" lang="en-US" sz="2400">
                <a:solidFill>
                  <a:schemeClr val="dk1"/>
                </a:solidFill>
                <a:latin typeface="Arial"/>
                <a:ea typeface="Arial"/>
                <a:cs typeface="Arial"/>
                <a:sym typeface="Arial"/>
              </a:rPr>
              <a:t>Data governance </a:t>
            </a:r>
            <a:r>
              <a:rPr b="1" i="0" lang="en-US" sz="2400">
                <a:solidFill>
                  <a:schemeClr val="dk1"/>
                </a:solidFill>
                <a:latin typeface="Arial"/>
                <a:ea typeface="Arial"/>
                <a:cs typeface="Arial"/>
                <a:sym typeface="Arial"/>
              </a:rPr>
              <a:t>establishes</a:t>
            </a:r>
            <a:r>
              <a:rPr b="0" i="0" lang="en-US" sz="2400">
                <a:solidFill>
                  <a:schemeClr val="dk1"/>
                </a:solidFill>
                <a:latin typeface="Arial"/>
                <a:ea typeface="Arial"/>
                <a:cs typeface="Arial"/>
                <a:sym typeface="Arial"/>
              </a:rPr>
              <a:t> policies and procedures around data, while data management </a:t>
            </a:r>
            <a:r>
              <a:rPr b="1" i="0" lang="en-US" sz="2400">
                <a:solidFill>
                  <a:schemeClr val="dk1"/>
                </a:solidFill>
                <a:latin typeface="Arial"/>
                <a:ea typeface="Arial"/>
                <a:cs typeface="Arial"/>
                <a:sym typeface="Arial"/>
              </a:rPr>
              <a:t>enacts</a:t>
            </a:r>
            <a:r>
              <a:rPr b="0" i="0" lang="en-US" sz="2400">
                <a:solidFill>
                  <a:schemeClr val="dk1"/>
                </a:solidFill>
                <a:latin typeface="Arial"/>
                <a:ea typeface="Arial"/>
                <a:cs typeface="Arial"/>
                <a:sym typeface="Arial"/>
              </a:rPr>
              <a:t> those policies and procedures to compile and use that data for decision-making</a:t>
            </a:r>
            <a:endParaRPr/>
          </a:p>
        </p:txBody>
      </p:sp>
      <p:sp>
        <p:nvSpPr>
          <p:cNvPr id="125" name="Google Shape;125;p5"/>
          <p:cNvSpPr/>
          <p:nvPr/>
        </p:nvSpPr>
        <p:spPr>
          <a:xfrm>
            <a:off x="1189607" y="1708355"/>
            <a:ext cx="809726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Difference between Data Governance and Data Management?</a:t>
            </a:r>
            <a:endParaRPr/>
          </a:p>
        </p:txBody>
      </p:sp>
      <p:sp>
        <p:nvSpPr>
          <p:cNvPr id="126" name="Google Shape;126;p5"/>
          <p:cNvSpPr txBox="1"/>
          <p:nvPr/>
        </p:nvSpPr>
        <p:spPr>
          <a:xfrm>
            <a:off x="256898" y="-27721"/>
            <a:ext cx="9848393" cy="1479711"/>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6.1 Data Governance and Data Management</a:t>
            </a:r>
            <a:endParaRPr b="1" i="0" sz="2800" u="none" cap="none" strike="noStrike">
              <a:solidFill>
                <a:srgbClr val="C00000"/>
              </a:solidFill>
              <a:latin typeface="Arial"/>
              <a:ea typeface="Arial"/>
              <a:cs typeface="Arial"/>
              <a:sym typeface="Arial"/>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33" name="Google Shape;133;p6"/>
          <p:cNvSpPr/>
          <p:nvPr/>
        </p:nvSpPr>
        <p:spPr>
          <a:xfrm>
            <a:off x="2532940" y="6127952"/>
            <a:ext cx="9125660" cy="3191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SOURCE: </a:t>
            </a:r>
            <a:r>
              <a:rPr lang="en-US" sz="1400">
                <a:solidFill>
                  <a:schemeClr val="dk1"/>
                </a:solidFill>
                <a:latin typeface="Open Sans"/>
                <a:ea typeface="Open Sans"/>
                <a:cs typeface="Open Sans"/>
                <a:sym typeface="Open Sans"/>
              </a:rPr>
              <a:t>Al-Ruithe et.al, 2019; </a:t>
            </a:r>
            <a:r>
              <a:rPr i="1" lang="en-US" sz="1400">
                <a:solidFill>
                  <a:schemeClr val="dk1"/>
                </a:solidFill>
                <a:latin typeface="Open Sans"/>
                <a:ea typeface="Open Sans"/>
                <a:cs typeface="Open Sans"/>
                <a:sym typeface="Open Sans"/>
              </a:rPr>
              <a:t> </a:t>
            </a:r>
            <a:r>
              <a:rPr i="1" lang="en-US" sz="1400" u="sng">
                <a:solidFill>
                  <a:schemeClr val="dk1"/>
                </a:solidFill>
                <a:latin typeface="Open Sans"/>
                <a:ea typeface="Open Sans"/>
                <a:cs typeface="Open Sans"/>
                <a:sym typeface="Open Sans"/>
                <a:hlinkClick r:id="rId3">
                  <a:extLst>
                    <a:ext uri="{A12FA001-AC4F-418D-AE19-62706E023703}">
                      <ahyp:hlinkClr val="tx"/>
                    </a:ext>
                  </a:extLst>
                </a:hlinkClick>
              </a:rPr>
              <a:t>https://www.tableau.com/learn/articles/data-management-vs-data-governance</a:t>
            </a:r>
            <a:r>
              <a:rPr i="1" lang="en-US" sz="1400">
                <a:solidFill>
                  <a:schemeClr val="dk1"/>
                </a:solidFill>
                <a:latin typeface="Open Sans"/>
                <a:ea typeface="Open Sans"/>
                <a:cs typeface="Open Sans"/>
                <a:sym typeface="Open Sans"/>
              </a:rPr>
              <a:t> </a:t>
            </a:r>
            <a:r>
              <a:rPr b="1" i="1" lang="en-US" sz="1400">
                <a:solidFill>
                  <a:schemeClr val="dk1"/>
                </a:solidFill>
                <a:latin typeface="Open Sans"/>
                <a:ea typeface="Open Sans"/>
                <a:cs typeface="Open Sans"/>
                <a:sym typeface="Open Sans"/>
              </a:rPr>
              <a:t> </a:t>
            </a:r>
            <a:endParaRPr b="1" i="1" sz="1400">
              <a:solidFill>
                <a:schemeClr val="dk1"/>
              </a:solidFill>
              <a:latin typeface="Open Sans"/>
              <a:ea typeface="Open Sans"/>
              <a:cs typeface="Open Sans"/>
              <a:sym typeface="Open Sans"/>
            </a:endParaRPr>
          </a:p>
        </p:txBody>
      </p:sp>
      <p:sp>
        <p:nvSpPr>
          <p:cNvPr id="134" name="Google Shape;134;p6"/>
          <p:cNvSpPr txBox="1"/>
          <p:nvPr/>
        </p:nvSpPr>
        <p:spPr>
          <a:xfrm>
            <a:off x="1189608" y="1847057"/>
            <a:ext cx="9716815" cy="3416320"/>
          </a:xfrm>
          <a:prstGeom prst="rect">
            <a:avLst/>
          </a:prstGeom>
          <a:noFill/>
          <a:ln>
            <a:noFill/>
          </a:ln>
        </p:spPr>
        <p:txBody>
          <a:bodyPr anchorCtr="0" anchor="t" bIns="45700" lIns="91425" spcFirstLastPara="1" rIns="91425" wrap="square" tIns="45700">
            <a:spAutoFit/>
          </a:bodyPr>
          <a:lstStyle/>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Effective data governance is important for the following reasons:</a:t>
            </a:r>
            <a:endParaRPr/>
          </a:p>
          <a:p>
            <a:pPr indent="-342900" lvl="1" marL="8001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Ensure that </a:t>
            </a:r>
            <a:r>
              <a:rPr b="1" i="0" lang="en-US" sz="2400" u="none" cap="none" strike="noStrike">
                <a:solidFill>
                  <a:schemeClr val="dk1"/>
                </a:solidFill>
                <a:latin typeface="Arial"/>
                <a:ea typeface="Arial"/>
                <a:cs typeface="Arial"/>
                <a:sym typeface="Arial"/>
              </a:rPr>
              <a:t>appropriate users </a:t>
            </a:r>
            <a:r>
              <a:rPr b="0" i="0" lang="en-US" sz="2400" u="none" cap="none" strike="noStrike">
                <a:solidFill>
                  <a:schemeClr val="dk1"/>
                </a:solidFill>
                <a:latin typeface="Arial"/>
                <a:ea typeface="Arial"/>
                <a:cs typeface="Arial"/>
                <a:sym typeface="Arial"/>
              </a:rPr>
              <a:t>have system access</a:t>
            </a:r>
            <a:endParaRPr/>
          </a:p>
          <a:p>
            <a:pPr indent="-342900" lvl="1" marL="8001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Protect data that may be </a:t>
            </a:r>
            <a:r>
              <a:rPr b="1" i="0" lang="en-US" sz="2400" u="none" cap="none" strike="noStrike">
                <a:solidFill>
                  <a:schemeClr val="dk1"/>
                </a:solidFill>
                <a:latin typeface="Arial"/>
                <a:ea typeface="Arial"/>
                <a:cs typeface="Arial"/>
                <a:sym typeface="Arial"/>
              </a:rPr>
              <a:t>sensitive or proprietary </a:t>
            </a:r>
            <a:r>
              <a:rPr b="0" i="0" lang="en-US" sz="2400" u="none" cap="none" strike="noStrike">
                <a:solidFill>
                  <a:schemeClr val="dk1"/>
                </a:solidFill>
                <a:latin typeface="Arial"/>
                <a:ea typeface="Arial"/>
                <a:cs typeface="Arial"/>
                <a:sym typeface="Arial"/>
              </a:rPr>
              <a:t>in nature</a:t>
            </a:r>
            <a:endParaRPr/>
          </a:p>
          <a:p>
            <a:pPr indent="-342900" lvl="1" marL="8001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Create processes for data </a:t>
            </a:r>
            <a:r>
              <a:rPr b="1" i="0" lang="en-US" sz="2400" u="none" cap="none" strike="noStrike">
                <a:solidFill>
                  <a:schemeClr val="dk1"/>
                </a:solidFill>
                <a:latin typeface="Arial"/>
                <a:ea typeface="Arial"/>
                <a:cs typeface="Arial"/>
                <a:sym typeface="Arial"/>
              </a:rPr>
              <a:t>validation</a:t>
            </a:r>
            <a:r>
              <a:rPr b="0" i="0" lang="en-US" sz="2400" u="none" cap="none" strike="noStrike">
                <a:solidFill>
                  <a:schemeClr val="dk1"/>
                </a:solidFill>
                <a:latin typeface="Arial"/>
                <a:ea typeface="Arial"/>
                <a:cs typeface="Arial"/>
                <a:sym typeface="Arial"/>
              </a:rPr>
              <a:t> and standardization</a:t>
            </a:r>
            <a:endParaRPr/>
          </a:p>
          <a:p>
            <a:pPr indent="-342900" lvl="1" marL="8001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Develop process for recurring data </a:t>
            </a:r>
            <a:r>
              <a:rPr b="1" i="0" lang="en-US" sz="2400" u="none" cap="none" strike="noStrike">
                <a:solidFill>
                  <a:schemeClr val="dk1"/>
                </a:solidFill>
                <a:latin typeface="Arial"/>
                <a:ea typeface="Arial"/>
                <a:cs typeface="Arial"/>
                <a:sym typeface="Arial"/>
              </a:rPr>
              <a:t>updates</a:t>
            </a:r>
            <a:endParaRPr/>
          </a:p>
          <a:p>
            <a:pPr indent="-190500" lvl="1" marL="800100" marR="0" rtl="0" algn="l">
              <a:spcBef>
                <a:spcPts val="0"/>
              </a:spcBef>
              <a:spcAft>
                <a:spcPts val="0"/>
              </a:spcAft>
              <a:buClr>
                <a:schemeClr val="dk1"/>
              </a:buClr>
              <a:buSzPts val="2400"/>
              <a:buFont typeface="Arial"/>
              <a:buNone/>
            </a:pPr>
            <a:r>
              <a:t/>
            </a:r>
            <a:endParaRPr b="1" i="0" sz="24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Data governance ensures </a:t>
            </a:r>
            <a:r>
              <a:rPr b="1" lang="en-US" sz="2400">
                <a:solidFill>
                  <a:schemeClr val="dk1"/>
                </a:solidFill>
                <a:latin typeface="Arial"/>
                <a:ea typeface="Arial"/>
                <a:cs typeface="Arial"/>
                <a:sym typeface="Arial"/>
              </a:rPr>
              <a:t>quality</a:t>
            </a:r>
            <a:r>
              <a:rPr lang="en-US" sz="2400">
                <a:solidFill>
                  <a:schemeClr val="dk1"/>
                </a:solidFill>
                <a:latin typeface="Arial"/>
                <a:ea typeface="Arial"/>
                <a:cs typeface="Arial"/>
                <a:sym typeface="Arial"/>
              </a:rPr>
              <a:t>, </a:t>
            </a:r>
            <a:r>
              <a:rPr b="1" lang="en-US" sz="2400">
                <a:solidFill>
                  <a:schemeClr val="dk1"/>
                </a:solidFill>
                <a:latin typeface="Arial"/>
                <a:ea typeface="Arial"/>
                <a:cs typeface="Arial"/>
                <a:sym typeface="Arial"/>
              </a:rPr>
              <a:t>security</a:t>
            </a:r>
            <a:r>
              <a:rPr lang="en-US" sz="2400">
                <a:solidFill>
                  <a:schemeClr val="dk1"/>
                </a:solidFill>
                <a:latin typeface="Arial"/>
                <a:ea typeface="Arial"/>
                <a:cs typeface="Arial"/>
                <a:sym typeface="Arial"/>
              </a:rPr>
              <a:t>, </a:t>
            </a:r>
            <a:r>
              <a:rPr b="1" lang="en-US" sz="2400">
                <a:solidFill>
                  <a:schemeClr val="dk1"/>
                </a:solidFill>
                <a:latin typeface="Arial"/>
                <a:ea typeface="Arial"/>
                <a:cs typeface="Arial"/>
                <a:sym typeface="Arial"/>
              </a:rPr>
              <a:t>reliability, transparency and accountability. </a:t>
            </a:r>
            <a:endParaRPr b="1" i="0" sz="2400">
              <a:solidFill>
                <a:schemeClr val="dk1"/>
              </a:solidFill>
              <a:latin typeface="Arial"/>
              <a:ea typeface="Arial"/>
              <a:cs typeface="Arial"/>
              <a:sym typeface="Arial"/>
            </a:endParaRPr>
          </a:p>
        </p:txBody>
      </p:sp>
      <p:sp>
        <p:nvSpPr>
          <p:cNvPr id="135" name="Google Shape;135;p6"/>
          <p:cNvSpPr/>
          <p:nvPr/>
        </p:nvSpPr>
        <p:spPr>
          <a:xfrm>
            <a:off x="1189607" y="1708355"/>
            <a:ext cx="809726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Importance of Data Governance</a:t>
            </a:r>
            <a:endParaRPr/>
          </a:p>
        </p:txBody>
      </p:sp>
      <p:sp>
        <p:nvSpPr>
          <p:cNvPr id="136" name="Google Shape;136;p6"/>
          <p:cNvSpPr txBox="1"/>
          <p:nvPr/>
        </p:nvSpPr>
        <p:spPr>
          <a:xfrm>
            <a:off x="256898" y="-27721"/>
            <a:ext cx="10176639" cy="1479711"/>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6.1 Data Governance and Data Management</a:t>
            </a:r>
            <a:endParaRPr b="1" i="0" sz="2800" u="none" cap="none" strike="noStrike">
              <a:solidFill>
                <a:srgbClr val="C00000"/>
              </a:solidFill>
              <a:latin typeface="Arial"/>
              <a:ea typeface="Arial"/>
              <a:cs typeface="Arial"/>
              <a:sym typeface="Arial"/>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43" name="Google Shape;143;p7"/>
          <p:cNvSpPr/>
          <p:nvPr/>
        </p:nvSpPr>
        <p:spPr>
          <a:xfrm>
            <a:off x="8363510" y="6049512"/>
            <a:ext cx="3295090" cy="3189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Open Sans"/>
                <a:ea typeface="Open Sans"/>
                <a:cs typeface="Open Sans"/>
                <a:sym typeface="Open Sans"/>
              </a:rPr>
              <a:t>SOURCE: INBO/UNESCO, 2018</a:t>
            </a:r>
            <a:endParaRPr sz="1400">
              <a:solidFill>
                <a:schemeClr val="dk1"/>
              </a:solidFill>
              <a:latin typeface="Open Sans"/>
              <a:ea typeface="Open Sans"/>
              <a:cs typeface="Open Sans"/>
              <a:sym typeface="Open Sans"/>
            </a:endParaRPr>
          </a:p>
        </p:txBody>
      </p:sp>
      <p:sp>
        <p:nvSpPr>
          <p:cNvPr id="144" name="Google Shape;144;p7"/>
          <p:cNvSpPr txBox="1"/>
          <p:nvPr/>
        </p:nvSpPr>
        <p:spPr>
          <a:xfrm>
            <a:off x="1189608" y="2172028"/>
            <a:ext cx="991852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Can we adapt data governance system from other sectors?</a:t>
            </a:r>
            <a:endParaRPr sz="18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e.g., water data governance system includes legislative texts, strategies and procedures for inter-institutional coordination and organization of a steering committee and specific working groups</a:t>
            </a:r>
            <a:endParaRPr sz="2400">
              <a:solidFill>
                <a:schemeClr val="dk1"/>
              </a:solidFill>
              <a:latin typeface="Arial"/>
              <a:ea typeface="Arial"/>
              <a:cs typeface="Arial"/>
              <a:sym typeface="Arial"/>
            </a:endParaRPr>
          </a:p>
        </p:txBody>
      </p:sp>
      <p:sp>
        <p:nvSpPr>
          <p:cNvPr id="145" name="Google Shape;145;p7"/>
          <p:cNvSpPr/>
          <p:nvPr/>
        </p:nvSpPr>
        <p:spPr>
          <a:xfrm>
            <a:off x="1189607" y="1607502"/>
            <a:ext cx="809726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Examples of data governance in other sectors</a:t>
            </a:r>
            <a:endParaRPr/>
          </a:p>
        </p:txBody>
      </p:sp>
      <p:sp>
        <p:nvSpPr>
          <p:cNvPr id="146" name="Google Shape;146;p7"/>
          <p:cNvSpPr txBox="1"/>
          <p:nvPr/>
        </p:nvSpPr>
        <p:spPr>
          <a:xfrm>
            <a:off x="256899" y="-27721"/>
            <a:ext cx="9454260" cy="1138891"/>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6.1 Data governance and data management</a:t>
            </a:r>
            <a:endParaRPr b="1" i="0" sz="2800" u="none" cap="none" strike="noStrike">
              <a:solidFill>
                <a:srgbClr val="C00000"/>
              </a:solidFill>
              <a:latin typeface="Arial"/>
              <a:ea typeface="Arial"/>
              <a:cs typeface="Arial"/>
              <a:sym typeface="Arial"/>
            </a:endParaRPr>
          </a:p>
        </p:txBody>
      </p:sp>
      <p:pic>
        <p:nvPicPr>
          <p:cNvPr descr="A blue green and white arrows&#10;&#10;Description automatically generated" id="147" name="Google Shape;147;p7"/>
          <p:cNvPicPr preferRelativeResize="0"/>
          <p:nvPr/>
        </p:nvPicPr>
        <p:blipFill rotWithShape="1">
          <a:blip r:embed="rId3">
            <a:alphaModFix/>
          </a:blip>
          <a:srcRect b="0" l="0" r="0" t="0"/>
          <a:stretch/>
        </p:blipFill>
        <p:spPr>
          <a:xfrm>
            <a:off x="1272990" y="3951008"/>
            <a:ext cx="9567581" cy="1903129"/>
          </a:xfrm>
          <a:prstGeom prst="rect">
            <a:avLst/>
          </a:prstGeom>
          <a:noFill/>
          <a:ln>
            <a:noFill/>
          </a:ln>
        </p:spPr>
      </p:pic>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8"/>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sp>
        <p:nvSpPr>
          <p:cNvPr id="153" name="Google Shape;153;p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54" name="Google Shape;154;p8"/>
          <p:cNvSpPr txBox="1"/>
          <p:nvPr/>
        </p:nvSpPr>
        <p:spPr>
          <a:xfrm>
            <a:off x="894080" y="-7924"/>
            <a:ext cx="7651304" cy="1369074"/>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Lecture 6.1 References</a:t>
            </a:r>
            <a:endParaRPr/>
          </a:p>
        </p:txBody>
      </p:sp>
      <p:sp>
        <p:nvSpPr>
          <p:cNvPr id="155" name="Google Shape;155;p8"/>
          <p:cNvSpPr txBox="1"/>
          <p:nvPr/>
        </p:nvSpPr>
        <p:spPr>
          <a:xfrm>
            <a:off x="894080" y="1576391"/>
            <a:ext cx="10028915"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Solà-Morales, O., Sigurðardóttir, K., Akehurst, R., Murphy, L.A., Mestre-Ferrandiz, J., Cunningham, D., de Pouvourville, G., 2023. Data Governance for Real-World Data Management: A Proposal for a Checklist to Support Decision Making. Value Health 26(4S):32–42 </a:t>
            </a:r>
            <a:r>
              <a:rPr lang="en-US" sz="1600" u="sng">
                <a:solidFill>
                  <a:schemeClr val="dk1"/>
                </a:solidFill>
                <a:latin typeface="Arial"/>
                <a:ea typeface="Arial"/>
                <a:cs typeface="Arial"/>
                <a:sym typeface="Arial"/>
                <a:hlinkClick r:id="rId3">
                  <a:extLst>
                    <a:ext uri="{A12FA001-AC4F-418D-AE19-62706E023703}">
                      <ahyp:hlinkClr val="tx"/>
                    </a:ext>
                  </a:extLst>
                </a:hlinkClick>
              </a:rPr>
              <a:t>https://doi.org/10.1016/j.jval.2023.02.012</a:t>
            </a:r>
            <a:r>
              <a:rPr lang="en-US" sz="1600">
                <a:solidFill>
                  <a:schemeClr val="dk1"/>
                </a:solidFill>
                <a:latin typeface="Arial"/>
                <a:ea typeface="Arial"/>
                <a:cs typeface="Arial"/>
                <a:sym typeface="Arial"/>
              </a:rPr>
              <a:t> </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Al-Ruithe, M., Elhadj Benkhelifa, Khawar Hameed., 2019.</a:t>
            </a:r>
            <a:r>
              <a:rPr b="1" i="1" lang="en-US" sz="1600">
                <a:solidFill>
                  <a:schemeClr val="dk1"/>
                </a:solidFill>
                <a:latin typeface="Arial"/>
                <a:ea typeface="Arial"/>
                <a:cs typeface="Arial"/>
                <a:sym typeface="Arial"/>
              </a:rPr>
              <a:t> </a:t>
            </a:r>
            <a:r>
              <a:rPr lang="en-US" sz="1600">
                <a:solidFill>
                  <a:schemeClr val="dk1"/>
                </a:solidFill>
                <a:latin typeface="Arial"/>
                <a:ea typeface="Arial"/>
                <a:cs typeface="Arial"/>
                <a:sym typeface="Arial"/>
              </a:rPr>
              <a:t>A Conceptual Framework for Designing Data Governance for Cloud Computing. Procedia Computer Science 94, 160-167  </a:t>
            </a:r>
            <a:r>
              <a:rPr lang="en-US" sz="1600" u="sng">
                <a:solidFill>
                  <a:schemeClr val="dk1"/>
                </a:solidFill>
                <a:latin typeface="Arial"/>
                <a:ea typeface="Arial"/>
                <a:cs typeface="Arial"/>
                <a:sym typeface="Arial"/>
                <a:hlinkClick r:id="rId4">
                  <a:extLst>
                    <a:ext uri="{A12FA001-AC4F-418D-AE19-62706E023703}">
                      <ahyp:hlinkClr val="tx"/>
                    </a:ext>
                  </a:extLst>
                </a:hlinkClick>
              </a:rPr>
              <a:t>https://doi.org/10.1016/j.procs.2016.08.025</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Tableau, 2023. Data Management vs. Data Governance: The Difference Explained</a:t>
            </a:r>
            <a:endParaRPr/>
          </a:p>
          <a:p>
            <a:pPr indent="0" lvl="0" marL="0" marR="0" rtl="0" algn="l">
              <a:spcBef>
                <a:spcPts val="0"/>
              </a:spcBef>
              <a:spcAft>
                <a:spcPts val="0"/>
              </a:spcAft>
              <a:buNone/>
            </a:pPr>
            <a:r>
              <a:rPr lang="en-US" sz="1600" u="sng">
                <a:solidFill>
                  <a:schemeClr val="dk1"/>
                </a:solidFill>
                <a:latin typeface="Arial"/>
                <a:ea typeface="Arial"/>
                <a:cs typeface="Arial"/>
                <a:sym typeface="Arial"/>
                <a:hlinkClick r:id="rId5">
                  <a:extLst>
                    <a:ext uri="{A12FA001-AC4F-418D-AE19-62706E023703}">
                      <ahyp:hlinkClr val="tx"/>
                    </a:ext>
                  </a:extLst>
                </a:hlinkClick>
              </a:rPr>
              <a:t>https://www.tableau.com/learn/articles/data-management-vs-data-governance</a:t>
            </a:r>
            <a:r>
              <a:rPr lang="en-US" sz="1600">
                <a:solidFill>
                  <a:schemeClr val="dk1"/>
                </a:solidFill>
                <a:latin typeface="Arial"/>
                <a:ea typeface="Arial"/>
                <a:cs typeface="Arial"/>
                <a:sym typeface="Arial"/>
              </a:rPr>
              <a:t> </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INBO/UNESCO, 2018. Handbook of Water Information Systems: Administration, Processing and Exploitation of Water-Related Data </a:t>
            </a:r>
            <a:r>
              <a:rPr lang="en-US" sz="1600" u="sng">
                <a:solidFill>
                  <a:schemeClr val="dk1"/>
                </a:solidFill>
                <a:latin typeface="Arial"/>
                <a:ea typeface="Arial"/>
                <a:cs typeface="Arial"/>
                <a:sym typeface="Arial"/>
                <a:hlinkClick r:id="rId6">
                  <a:extLst>
                    <a:ext uri="{A12FA001-AC4F-418D-AE19-62706E023703}">
                      <ahyp:hlinkClr val="tx"/>
                    </a:ext>
                  </a:extLst>
                </a:hlinkClick>
              </a:rPr>
              <a:t>https://www.riob.org/en/documents/handbook-water-information-systems-administration-processing-and-exploitation-water</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62" name="Google Shape;162;p9"/>
          <p:cNvSpPr/>
          <p:nvPr/>
        </p:nvSpPr>
        <p:spPr>
          <a:xfrm>
            <a:off x="1189608" y="1543983"/>
            <a:ext cx="845848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Designing an Effective Data Governance Strategy</a:t>
            </a:r>
            <a:endParaRPr/>
          </a:p>
        </p:txBody>
      </p:sp>
      <p:sp>
        <p:nvSpPr>
          <p:cNvPr id="163" name="Google Shape;163;p9"/>
          <p:cNvSpPr txBox="1"/>
          <p:nvPr/>
        </p:nvSpPr>
        <p:spPr>
          <a:xfrm>
            <a:off x="256898" y="-27721"/>
            <a:ext cx="9473256" cy="1479711"/>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2800" u="none" cap="none" strike="noStrike">
                <a:solidFill>
                  <a:srgbClr val="C00000"/>
                </a:solidFill>
                <a:latin typeface="Arial"/>
                <a:ea typeface="Arial"/>
                <a:cs typeface="Arial"/>
                <a:sym typeface="Arial"/>
              </a:rPr>
              <a:t>6.2 Data Governance in the Energy Sector</a:t>
            </a:r>
            <a:endParaRPr/>
          </a:p>
        </p:txBody>
      </p:sp>
      <p:sp>
        <p:nvSpPr>
          <p:cNvPr id="164" name="Google Shape;164;p9"/>
          <p:cNvSpPr txBox="1"/>
          <p:nvPr/>
        </p:nvSpPr>
        <p:spPr>
          <a:xfrm>
            <a:off x="1189608" y="1847057"/>
            <a:ext cx="9716815" cy="4093428"/>
          </a:xfrm>
          <a:prstGeom prst="rect">
            <a:avLst/>
          </a:prstGeom>
          <a:noFill/>
          <a:ln>
            <a:noFill/>
          </a:ln>
        </p:spPr>
        <p:txBody>
          <a:bodyPr anchorCtr="0" anchor="t" bIns="45700" lIns="91425" spcFirstLastPara="1" rIns="91425" wrap="square" tIns="45700">
            <a:spAutoFit/>
          </a:bodyPr>
          <a:lstStyle/>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The precise data governance structure in place can vary considerably according to context, but the following principles should guide the strategy:</a:t>
            </a:r>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1" marL="8001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Strategy should match </a:t>
            </a:r>
            <a:r>
              <a:rPr b="1" i="0" lang="en-US" sz="2000" u="none" cap="none" strike="noStrike">
                <a:solidFill>
                  <a:schemeClr val="dk1"/>
                </a:solidFill>
                <a:latin typeface="Arial"/>
                <a:ea typeface="Arial"/>
                <a:cs typeface="Arial"/>
                <a:sym typeface="Arial"/>
              </a:rPr>
              <a:t>intended use</a:t>
            </a:r>
            <a:r>
              <a:rPr b="0" i="0" lang="en-US" sz="2000" u="none" cap="none" strike="noStrike">
                <a:solidFill>
                  <a:schemeClr val="dk1"/>
                </a:solidFill>
                <a:latin typeface="Arial"/>
                <a:ea typeface="Arial"/>
                <a:cs typeface="Arial"/>
                <a:sym typeface="Arial"/>
              </a:rPr>
              <a:t> of data</a:t>
            </a:r>
            <a:endParaRPr/>
          </a:p>
          <a:p>
            <a:pPr indent="-342900" lvl="1" marL="8001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Executive leadership should be </a:t>
            </a:r>
            <a:r>
              <a:rPr b="1" i="0" lang="en-US" sz="2000" u="none" cap="none" strike="noStrike">
                <a:solidFill>
                  <a:schemeClr val="dk1"/>
                </a:solidFill>
                <a:latin typeface="Arial"/>
                <a:ea typeface="Arial"/>
                <a:cs typeface="Arial"/>
                <a:sym typeface="Arial"/>
              </a:rPr>
              <a:t>involved</a:t>
            </a:r>
            <a:r>
              <a:rPr b="0" i="0" lang="en-US" sz="2000" u="none" cap="none" strike="noStrike">
                <a:solidFill>
                  <a:schemeClr val="dk1"/>
                </a:solidFill>
                <a:latin typeface="Arial"/>
                <a:ea typeface="Arial"/>
                <a:cs typeface="Arial"/>
                <a:sym typeface="Arial"/>
              </a:rPr>
              <a:t> in process, and data governance strategy should be </a:t>
            </a:r>
            <a:r>
              <a:rPr b="1" i="0" lang="en-US" sz="2000" u="none" cap="none" strike="noStrike">
                <a:solidFill>
                  <a:schemeClr val="dk1"/>
                </a:solidFill>
                <a:latin typeface="Arial"/>
                <a:ea typeface="Arial"/>
                <a:cs typeface="Arial"/>
                <a:sym typeface="Arial"/>
              </a:rPr>
              <a:t>integrated</a:t>
            </a:r>
            <a:r>
              <a:rPr b="0" i="0" lang="en-US" sz="2000" u="none" cap="none" strike="noStrike">
                <a:solidFill>
                  <a:schemeClr val="dk1"/>
                </a:solidFill>
                <a:latin typeface="Arial"/>
                <a:ea typeface="Arial"/>
                <a:cs typeface="Arial"/>
                <a:sym typeface="Arial"/>
              </a:rPr>
              <a:t> across projects</a:t>
            </a:r>
            <a:endParaRPr/>
          </a:p>
          <a:p>
            <a:pPr indent="-342900" lvl="1" marL="8001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Data governance should reflect the availability </a:t>
            </a:r>
            <a:r>
              <a:rPr b="1" i="0" lang="en-US" sz="2000" u="none" cap="none" strike="noStrike">
                <a:solidFill>
                  <a:schemeClr val="dk1"/>
                </a:solidFill>
                <a:latin typeface="Arial"/>
                <a:ea typeface="Arial"/>
                <a:cs typeface="Arial"/>
                <a:sym typeface="Arial"/>
              </a:rPr>
              <a:t>capacity</a:t>
            </a:r>
            <a:r>
              <a:rPr b="0" i="0" lang="en-US" sz="2000" u="none" cap="none" strike="noStrike">
                <a:solidFill>
                  <a:schemeClr val="dk1"/>
                </a:solidFill>
                <a:latin typeface="Arial"/>
                <a:ea typeface="Arial"/>
                <a:cs typeface="Arial"/>
                <a:sym typeface="Arial"/>
              </a:rPr>
              <a:t> of the organization, with subject experts involved in </a:t>
            </a:r>
            <a:r>
              <a:rPr b="1" i="0" lang="en-US" sz="2000" u="none" cap="none" strike="noStrike">
                <a:solidFill>
                  <a:schemeClr val="dk1"/>
                </a:solidFill>
                <a:latin typeface="Arial"/>
                <a:ea typeface="Arial"/>
                <a:cs typeface="Arial"/>
                <a:sym typeface="Arial"/>
              </a:rPr>
              <a:t>validation</a:t>
            </a:r>
            <a:endParaRPr/>
          </a:p>
          <a:p>
            <a:pPr indent="-342900" lvl="1" marL="8001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Data governance should include consultation with </a:t>
            </a:r>
            <a:r>
              <a:rPr b="1" i="0" lang="en-US" sz="2000" u="none" cap="none" strike="noStrike">
                <a:solidFill>
                  <a:schemeClr val="dk1"/>
                </a:solidFill>
                <a:latin typeface="Arial"/>
                <a:ea typeface="Arial"/>
                <a:cs typeface="Arial"/>
                <a:sym typeface="Arial"/>
              </a:rPr>
              <a:t>data providers</a:t>
            </a:r>
            <a:endParaRPr/>
          </a:p>
          <a:p>
            <a:pPr indent="-342900" lvl="1" marL="8001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Detailed </a:t>
            </a:r>
            <a:r>
              <a:rPr b="1" i="0" lang="en-US" sz="2000" u="none" cap="none" strike="noStrike">
                <a:solidFill>
                  <a:schemeClr val="dk1"/>
                </a:solidFill>
                <a:latin typeface="Arial"/>
                <a:ea typeface="Arial"/>
                <a:cs typeface="Arial"/>
                <a:sym typeface="Arial"/>
              </a:rPr>
              <a:t>metadata</a:t>
            </a:r>
            <a:r>
              <a:rPr b="0" i="0" lang="en-US" sz="2000" u="none" cap="none" strike="noStrike">
                <a:solidFill>
                  <a:schemeClr val="dk1"/>
                </a:solidFill>
                <a:latin typeface="Arial"/>
                <a:ea typeface="Arial"/>
                <a:cs typeface="Arial"/>
                <a:sym typeface="Arial"/>
              </a:rPr>
              <a:t> should be recorded for each dataset</a:t>
            </a:r>
            <a:endParaRPr/>
          </a:p>
          <a:p>
            <a:pPr indent="-342900" lvl="1" marL="8001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Data should be </a:t>
            </a:r>
            <a:r>
              <a:rPr b="1" i="0" lang="en-US" sz="2000" u="none" cap="none" strike="noStrike">
                <a:solidFill>
                  <a:schemeClr val="dk1"/>
                </a:solidFill>
                <a:latin typeface="Arial"/>
                <a:ea typeface="Arial"/>
                <a:cs typeface="Arial"/>
                <a:sym typeface="Arial"/>
              </a:rPr>
              <a:t>open-access</a:t>
            </a:r>
            <a:r>
              <a:rPr b="0" i="0" lang="en-US" sz="2000" u="none" cap="none" strike="noStrike">
                <a:solidFill>
                  <a:schemeClr val="dk1"/>
                </a:solidFill>
                <a:latin typeface="Arial"/>
                <a:ea typeface="Arial"/>
                <a:cs typeface="Arial"/>
                <a:sym typeface="Arial"/>
              </a:rPr>
              <a:t> by default, with exceptions where explicitly justified</a:t>
            </a:r>
            <a:endParaRPr b="0" i="0" sz="2000" u="none" cap="none" strike="noStrike">
              <a:solidFill>
                <a:schemeClr val="dk1"/>
              </a:solidFill>
              <a:latin typeface="Arial"/>
              <a:ea typeface="Arial"/>
              <a:cs typeface="Arial"/>
              <a:sym typeface="Arial"/>
            </a:endParaRPr>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EAE_CCG Powerpoint Sept 2024">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2024-09-25T16:22:53Z</dcterms:created>
  <dc:creator>Santiago Sinclair-Lecaros</dc:creator>
</cp:coreProperties>
</file>