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568" r:id="rId5"/>
    <p:sldId id="569" r:id="rId6"/>
    <p:sldId id="570" r:id="rId7"/>
    <p:sldId id="571" r:id="rId8"/>
    <p:sldId id="572" r:id="rId9"/>
    <p:sldId id="573" r:id="rId10"/>
    <p:sldId id="574" r:id="rId11"/>
    <p:sldId id="575" r:id="rId12"/>
    <p:sldId id="576" r:id="rId13"/>
    <p:sldId id="577" r:id="rId14"/>
    <p:sldId id="578" r:id="rId15"/>
    <p:sldId id="579" r:id="rId16"/>
    <p:sldId id="580" r:id="rId17"/>
    <p:sldId id="581" r:id="rId18"/>
    <p:sldId id="582" r:id="rId19"/>
    <p:sldId id="583" r:id="rId20"/>
    <p:sldId id="584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7752C-6EF4-3D28-7640-FEBC8BF65B46}" v="7" dt="2026-02-09T14:17:33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-8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A6E7752C-6EF4-3D28-7640-FEBC8BF65B46}"/>
    <pc:docChg chg="modSld">
      <pc:chgData name="Alexander Deliukov" userId="S::alexander_think-e.be#ext#@flux50.onmicrosoft.com::bee075c1-faac-4166-8fcb-7b2057bad6f6" providerId="AD" clId="Web-{A6E7752C-6EF4-3D28-7640-FEBC8BF65B46}" dt="2026-02-09T14:17:33.327" v="5" actId="1076"/>
      <pc:docMkLst>
        <pc:docMk/>
      </pc:docMkLst>
      <pc:sldChg chg="addSp modSp">
        <pc:chgData name="Alexander Deliukov" userId="S::alexander_think-e.be#ext#@flux50.onmicrosoft.com::bee075c1-faac-4166-8fcb-7b2057bad6f6" providerId="AD" clId="Web-{A6E7752C-6EF4-3D28-7640-FEBC8BF65B46}" dt="2026-02-09T14:17:33.327" v="5" actId="1076"/>
        <pc:sldMkLst>
          <pc:docMk/>
          <pc:sldMk cId="2032918154" sldId="568"/>
        </pc:sldMkLst>
        <pc:picChg chg="add mod">
          <ac:chgData name="Alexander Deliukov" userId="S::alexander_think-e.be#ext#@flux50.onmicrosoft.com::bee075c1-faac-4166-8fcb-7b2057bad6f6" providerId="AD" clId="Web-{A6E7752C-6EF4-3D28-7640-FEBC8BF65B46}" dt="2026-02-09T14:17:33.327" v="5" actId="1076"/>
          <ac:picMkLst>
            <pc:docMk/>
            <pc:sldMk cId="2032918154" sldId="568"/>
            <ac:picMk id="4" creationId="{51307E5A-1087-0F97-7A3E-741188946D3B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7T09:39:03.183" v="17" actId="403"/>
      <pc:docMkLst>
        <pc:docMk/>
      </pc:docMkLst>
      <pc:sldChg chg="modSp mod">
        <pc:chgData name="Alexander Deliukov" userId="d5fda0f2-1d08-4016-b7e9-bb882f168707" providerId="ADAL" clId="{FE9DFF45-01DC-45CC-A80A-B50597210401}" dt="2026-01-27T09:36:24.780" v="5" actId="255"/>
        <pc:sldMkLst>
          <pc:docMk/>
          <pc:sldMk cId="2032918154" sldId="568"/>
        </pc:sldMkLst>
        <pc:spChg chg="mod">
          <ac:chgData name="Alexander Deliukov" userId="d5fda0f2-1d08-4016-b7e9-bb882f168707" providerId="ADAL" clId="{FE9DFF45-01DC-45CC-A80A-B50597210401}" dt="2026-01-27T09:36:24.780" v="5" actId="255"/>
          <ac:spMkLst>
            <pc:docMk/>
            <pc:sldMk cId="2032918154" sldId="568"/>
            <ac:spMk id="2" creationId="{6325EB25-14E4-3C14-F576-F7A979BA79A2}"/>
          </ac:spMkLst>
        </pc:spChg>
      </pc:sldChg>
      <pc:sldChg chg="modSp mod">
        <pc:chgData name="Alexander Deliukov" userId="d5fda0f2-1d08-4016-b7e9-bb882f168707" providerId="ADAL" clId="{FE9DFF45-01DC-45CC-A80A-B50597210401}" dt="2026-01-27T09:36:46.804" v="9" actId="120"/>
        <pc:sldMkLst>
          <pc:docMk/>
          <pc:sldMk cId="557667987" sldId="570"/>
        </pc:sldMkLst>
        <pc:spChg chg="mod">
          <ac:chgData name="Alexander Deliukov" userId="d5fda0f2-1d08-4016-b7e9-bb882f168707" providerId="ADAL" clId="{FE9DFF45-01DC-45CC-A80A-B50597210401}" dt="2026-01-27T09:36:46.804" v="9" actId="120"/>
          <ac:spMkLst>
            <pc:docMk/>
            <pc:sldMk cId="557667987" sldId="570"/>
            <ac:spMk id="3" creationId="{9CE9E803-2315-C348-C69F-0FC22E1C6B9B}"/>
          </ac:spMkLst>
        </pc:spChg>
      </pc:sldChg>
      <pc:sldChg chg="modSp mod">
        <pc:chgData name="Alexander Deliukov" userId="d5fda0f2-1d08-4016-b7e9-bb882f168707" providerId="ADAL" clId="{FE9DFF45-01DC-45CC-A80A-B50597210401}" dt="2026-01-27T09:38:36.074" v="10" actId="404"/>
        <pc:sldMkLst>
          <pc:docMk/>
          <pc:sldMk cId="702482267" sldId="574"/>
        </pc:sldMkLst>
        <pc:spChg chg="mod">
          <ac:chgData name="Alexander Deliukov" userId="d5fda0f2-1d08-4016-b7e9-bb882f168707" providerId="ADAL" clId="{FE9DFF45-01DC-45CC-A80A-B50597210401}" dt="2026-01-27T09:38:36.074" v="10" actId="404"/>
          <ac:spMkLst>
            <pc:docMk/>
            <pc:sldMk cId="702482267" sldId="574"/>
            <ac:spMk id="4" creationId="{8F59EF84-A0DC-E61D-F196-26BDE825F1EB}"/>
          </ac:spMkLst>
        </pc:spChg>
      </pc:sldChg>
      <pc:sldChg chg="modSp mod">
        <pc:chgData name="Alexander Deliukov" userId="d5fda0f2-1d08-4016-b7e9-bb882f168707" providerId="ADAL" clId="{FE9DFF45-01DC-45CC-A80A-B50597210401}" dt="2026-01-27T09:38:41.335" v="11" actId="404"/>
        <pc:sldMkLst>
          <pc:docMk/>
          <pc:sldMk cId="3851787810" sldId="577"/>
        </pc:sldMkLst>
        <pc:spChg chg="mod">
          <ac:chgData name="Alexander Deliukov" userId="d5fda0f2-1d08-4016-b7e9-bb882f168707" providerId="ADAL" clId="{FE9DFF45-01DC-45CC-A80A-B50597210401}" dt="2026-01-27T09:38:41.335" v="11" actId="404"/>
          <ac:spMkLst>
            <pc:docMk/>
            <pc:sldMk cId="3851787810" sldId="577"/>
            <ac:spMk id="4" creationId="{1422382B-2AB3-2B41-4E36-550DCB887EDE}"/>
          </ac:spMkLst>
        </pc:spChg>
      </pc:sldChg>
      <pc:sldChg chg="modSp mod">
        <pc:chgData name="Alexander Deliukov" userId="d5fda0f2-1d08-4016-b7e9-bb882f168707" providerId="ADAL" clId="{FE9DFF45-01DC-45CC-A80A-B50597210401}" dt="2026-01-27T09:38:54.574" v="12" actId="1076"/>
        <pc:sldMkLst>
          <pc:docMk/>
          <pc:sldMk cId="1488494387" sldId="581"/>
        </pc:sldMkLst>
        <pc:spChg chg="mod">
          <ac:chgData name="Alexander Deliukov" userId="d5fda0f2-1d08-4016-b7e9-bb882f168707" providerId="ADAL" clId="{FE9DFF45-01DC-45CC-A80A-B50597210401}" dt="2026-01-27T09:38:54.574" v="12" actId="1076"/>
          <ac:spMkLst>
            <pc:docMk/>
            <pc:sldMk cId="1488494387" sldId="581"/>
            <ac:spMk id="4" creationId="{C5932F96-E1CE-29F1-73E1-EFFE23DACA81}"/>
          </ac:spMkLst>
        </pc:spChg>
      </pc:sldChg>
      <pc:sldChg chg="modSp mod">
        <pc:chgData name="Alexander Deliukov" userId="d5fda0f2-1d08-4016-b7e9-bb882f168707" providerId="ADAL" clId="{FE9DFF45-01DC-45CC-A80A-B50597210401}" dt="2026-01-27T09:39:03.183" v="17" actId="403"/>
        <pc:sldMkLst>
          <pc:docMk/>
          <pc:sldMk cId="3157460652" sldId="582"/>
        </pc:sldMkLst>
        <pc:spChg chg="mod">
          <ac:chgData name="Alexander Deliukov" userId="d5fda0f2-1d08-4016-b7e9-bb882f168707" providerId="ADAL" clId="{FE9DFF45-01DC-45CC-A80A-B50597210401}" dt="2026-01-27T09:38:59.180" v="14" actId="1076"/>
          <ac:spMkLst>
            <pc:docMk/>
            <pc:sldMk cId="3157460652" sldId="582"/>
            <ac:spMk id="19" creationId="{8DC1423C-2E75-48AE-A98F-626668954196}"/>
          </ac:spMkLst>
        </pc:spChg>
        <pc:spChg chg="mod">
          <ac:chgData name="Alexander Deliukov" userId="d5fda0f2-1d08-4016-b7e9-bb882f168707" providerId="ADAL" clId="{FE9DFF45-01DC-45CC-A80A-B50597210401}" dt="2026-01-27T09:39:03.183" v="17" actId="403"/>
          <ac:spMkLst>
            <pc:docMk/>
            <pc:sldMk cId="3157460652" sldId="582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09:39:03.183" v="17" actId="403"/>
          <ac:spMkLst>
            <pc:docMk/>
            <pc:sldMk cId="3157460652" sldId="582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09:39:03.183" v="17" actId="403"/>
          <ac:spMkLst>
            <pc:docMk/>
            <pc:sldMk cId="3157460652" sldId="582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09:39:03.183" v="17" actId="403"/>
          <ac:spMkLst>
            <pc:docMk/>
            <pc:sldMk cId="3157460652" sldId="582"/>
            <ac:spMk id="60" creationId="{DB6D982A-54DA-4FCC-9383-F91FC1E1D9CE}"/>
          </ac:spMkLst>
        </pc:spChg>
      </pc:sldChg>
      <pc:sldChg chg="modSp">
        <pc:chgData name="Alexander Deliukov" userId="d5fda0f2-1d08-4016-b7e9-bb882f168707" providerId="ADAL" clId="{FE9DFF45-01DC-45CC-A80A-B50597210401}" dt="2026-01-27T09:36:32.822" v="6"/>
        <pc:sldMkLst>
          <pc:docMk/>
          <pc:sldMk cId="628268034" sldId="583"/>
        </pc:sldMkLst>
        <pc:spChg chg="mod">
          <ac:chgData name="Alexander Deliukov" userId="d5fda0f2-1d08-4016-b7e9-bb882f168707" providerId="ADAL" clId="{FE9DFF45-01DC-45CC-A80A-B50597210401}" dt="2026-01-27T09:36:32.822" v="6"/>
          <ac:spMkLst>
            <pc:docMk/>
            <pc:sldMk cId="628268034" sldId="583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Modifica dello stile del testo master</a:t>
            </a:r>
          </a:p>
          <a:p>
            <a:pPr lvl="1"/>
            <a:r>
              <a:rPr lang="ko-KR" altLang="en-US"/>
              <a:t>Secondo livello</a:t>
            </a:r>
          </a:p>
          <a:p>
            <a:pPr lvl="2"/>
            <a:r>
              <a:rPr lang="ko-KR" altLang="en-US"/>
              <a:t>Terzo livello</a:t>
            </a:r>
          </a:p>
          <a:p>
            <a:pPr lvl="3"/>
            <a:r>
              <a:rPr lang="ko-KR" altLang="en-US"/>
              <a:t>Quarto livello</a:t>
            </a:r>
          </a:p>
          <a:p>
            <a:pPr lvl="4"/>
            <a:r>
              <a:rPr lang="ko-KR" altLang="en-US"/>
              <a:t>Quinto livello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82d042721674ba4be6508de237141f4%7C0e2ed45596af4100bed3a8e5fd981685%7C0%7C0%7C638987166561825034%7CUnknown%7CTWFpbGZsb3d8eyJFbXB0eU1hcGkiOnRydWUsIlYiOiIwLjAuMDAwMCIsIlAiOiJXaW4zMiIsIkFOIjoiTWFpbCIsIldUIjoyfQ%3D%3D%7C0%7C%7C%7C&amp;sdata=%2BedDTg2gSu9G%2BKgo0e8qx2WtYzFzXqxraUabr1vXDjw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ndeurope.org/about-wind/wind-basics/" TargetMode="External"/><Relationship Id="rId7" Type="http://schemas.openxmlformats.org/officeDocument/2006/relationships/hyperlink" Target="https://www.sciencedirect.com/science/article/pii/S136403212200017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ndsystemsmag.com/harnessing-ai-for-strategic-advantage-in-wind-energy/" TargetMode="External"/><Relationship Id="rId5" Type="http://schemas.openxmlformats.org/officeDocument/2006/relationships/hyperlink" Target="https://www.gwec.net/reports/globalwindreport" TargetMode="External"/><Relationship Id="rId4" Type="http://schemas.openxmlformats.org/officeDocument/2006/relationships/hyperlink" Target="https://energy.ec.europa.eu/topics/renewable-energy/eu-wind-energy_en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renewable-energy/solar-energy_e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mart-cities-marketplace.ec.europa.eu/news-and-events/news/2024/updated-solution-booklet-pv-and-battery" TargetMode="External"/><Relationship Id="rId5" Type="http://schemas.openxmlformats.org/officeDocument/2006/relationships/hyperlink" Target="https://www.irena.org/Energy-Transition/Technology/Energy-Storage" TargetMode="External"/><Relationship Id="rId4" Type="http://schemas.openxmlformats.org/officeDocument/2006/relationships/hyperlink" Target="https://www.alphaess.com/the-ultimate-guide-to-energy-storage-terminology:-key-terms-and-concepts-explained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jusolar.co.uk/case-studies/tesla-powerwall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eforum.org/stories/2023/05/renewable-energy-incentives-households-countries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very1.energy/learning-materials" TargetMode="External"/><Relationship Id="rId4" Type="http://schemas.openxmlformats.org/officeDocument/2006/relationships/hyperlink" Target="https://www.open.edu/openlearncreate/course/index.php?categoryid=1459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49368236@N06/33496772910/in/photolist-T2ZHzq-fGwupJ-Bkg5jr-2mtYgB5-2mu896t-q3WFYk-xNEiCZ-2osVkot-q1QC4S-2ij1mQ5-7E1YnV-2oikYa5-2pxqmEQ-2osVrKB-2osStGV-7VvsXg-Ky81jR-Af3ujk-2osWmcZ-nMf2gx-nv3mkn-qauZzM-2nMZ8xQ-tQkUUB-SobJBe-2osSwi1-2bbxqbS-defSCN-dj4r3g-T2ZH9f-7atCb1-Ap6LRH-mfKkMF-CbHjdX-2osXHv2-yt2MdK-2osSusc-2o694Xz-2osSwsV-2njE86c-2osXsvz-zisew3-8188pD-z4eJK6-EkGvDN-2osVt8M-dj4rkX-q1QBYG-2osSBFq-2oDiED2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www.flickr.com/photos/rjw1/6702740359/in/photolist-Dv28A-6QpueS-okTA-5UjCyB-bdiibX-4YHDDh-4u6NSr-4ZKdjS-gJcqG7-7Jknc2-aFkUG4-6wbE7B-8RFNTi-6Cj1cF-dd8Jxm-uEJ6H1-2e8kgN9-5TXvNe-x1rBd-oA9KZk-hpDY2-9c1DLX-eJ2PR-qkFVKE-7VfUWJ-h95ZT-8QzRTc-9R17Eo-3ppN9-89SyN4-8PD7n4-9Z5f1L-9p1XzW-o74fzs-6bRLLQ-gZMLcb-4n25fT-cjg6hN-WXJM89-9Rr7Z4-6aUxEF-ebNYMA-6NuwyV-bmLYnG-4CCfd9-6bNKEz-9pTg2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bookishjulia/5170384132/in/photolist-8STz51-EjSV9-vLDsz-axnVcw-4pX7VT-mPZGv-4tbBXc-9qNAPa-p2Aysz-4zVATz-9puybw-fnHA8h-a6goGs-cBJu1q-uMJCA-9x37XH-24zEkEv-2ndp8Dy-52oobZ-6ip2AG-fJNLe-9kp6aT-bgJoyi-ibijD-5SQhC-B52MXw-48h5Hn-dMBoC5-oYjXVe-VDchtg-81EvDV-eGHVE5-4cxRZg-oDnEQc-e92Th3-e92Ts3-e8We6x-e92Tny-RF5xuc-8GyFnS-bqL272-8rc2mH-8rc26T-8rc1Uk-8F3Qca-bDFnxh-ec498p-4qnNLn-8rf9kG-8F6QWN" TargetMode="External"/><Relationship Id="rId11" Type="http://schemas.openxmlformats.org/officeDocument/2006/relationships/hyperlink" Target="https://www.flickr.com/photos/la-citta-vita/5964294206/in/photolist-a63ySJ-2if5NnW-25r9jwG-9NCzNg-2jTWyDw-Ruykm5-2k3vT2a-2jHw3rM-26wAznv-H8u1FC-HCUSyN-2jHrCbg-2jHrxUW-2jHw16p-cXN5kU-5J4xoF-fJj3MJ-23LWsCC-23LWs6A-23LWtaE-2k3vcaL-GMLHJH-2nsown9-brF35a-fJ31B2-2jTWrj6-2jTXZf9-HVaa8L-8ht37K-8M4ahu-YBtiPN-XpJbL-puGqk6-2nsigDR-2mDcop8-2jTX8zX-Nzsc5a-7YHViU-PCCEAp-79uuCF-H3323R-HRqJYg-HRqKjg-5JeU76-s4pgHv-5JeSrV-79uwwp-79umA4-ddYze8-79unS6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78304219@N06/47971206747/in/photolist-pcnk82-oUQN9Q-pcbL79-oUNNYX-2g63Ytv-2pYmyp5-2oPVvN3-2okjdDX-bv7HCM-bv7D2D-bv7Fck-bv7y8p-bv7KxM-bv7z2H-bv7AnV-bv7Rbn-bv7MfH-bv7PGc-bv7J9K-bv7BGc-dhcrhL-bv7CrX-ipCCsr-ipCmPp-ipCVLX-ipCnQb-ipCipD-ipCqgn-ipCqdh-ipD6B6-ipCVBh-ipBS98-ipCGSR-ipCFko-ipBPqH-2o9vzXG-ipC1e6-ipBYGs-ipCP2e-ipCxmC-ipCaMz-ipDESK-ipCbFh-ipCwdq-ipCAi8-ipBVSQ-ipCJ61-ipDziZ-ipDtiT-ipCr83" TargetMode="External"/><Relationship Id="rId4" Type="http://schemas.openxmlformats.org/officeDocument/2006/relationships/hyperlink" Target="https://www.flickr.com/photos/yanrf/1408711192/in/photolist-39u1L1-4APB4-e6CGTw-dHvtNv-6hdKsq-pUUqXC-qu62Qk-Zr5dpr-9qDWdY-ntxC6e-oLHdEZ-2k64EEA-fUMosn-oLYSA2-8YXGCD-nU75Kf-bmpkZL-ntxC76-cd6kkQ-2xH1Sh-7WBLGb-6uEWWT-j7s6pF-axm1xx-4dyUdy-7S4dnp-5mEP5H-kGEMC9-CwfhL-9pC3DW-o99T5-6tKZcz-3K92tp-eAeBk-87DwDi-gyTMT-61YBV8-o99Bq-86nz8c-4grCAG-NbXxp-bBLECL-FRVWR3-dHCMz1-LtwHM9-Lww2oK-bVQ3Jr-68wbLC-34tqJZ-phyqDt" TargetMode="External"/><Relationship Id="rId9" Type="http://schemas.openxmlformats.org/officeDocument/2006/relationships/hyperlink" Target="https://creativecommons.org/licenses/by/2.0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global-ev-outlook-2025" TargetMode="External"/><Relationship Id="rId7" Type="http://schemas.openxmlformats.org/officeDocument/2006/relationships/hyperlink" Target="https://alternative-fuels-observatory.ec.europa.eu/sites/default/files/document-files/2024-05/Charging_ahead_Accelerating_the_roll-out_of_EU_electric_vehicle_charging_infrastructure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lternative-fuels-observatory.ec.europa.eu/general-information/news/eafo-analysis-trends-ev-charging-infrastructure-across-europe" TargetMode="External"/><Relationship Id="rId5" Type="http://schemas.openxmlformats.org/officeDocument/2006/relationships/hyperlink" Target="https://alternative-fuels-observatory.ec.europa.eu/general-information/news" TargetMode="External"/><Relationship Id="rId4" Type="http://schemas.openxmlformats.org/officeDocument/2006/relationships/hyperlink" Target="https://www.acea.auto/press-release/electric-cars-eu-needs-8-times-more-charging-points-per-year-by-2030-to-meet-co2-targets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Nozioni di base sull'energia digitale </a:t>
            </a: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per giornalisti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17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Trasformare il vento in energia elettrica: fatti e informazioni chiave </a:t>
            </a:r>
          </a:p>
          <a:p>
            <a:pPr latinLnBrk="0"/>
            <a:r>
              <a:rPr lang="en-GB" sz="1200" dirty="0">
                <a:solidFill>
                  <a:srgbClr val="2B2C30"/>
                </a:solidFill>
              </a:rPr>
              <a:t>L'energia eolica è una delle fonti di energia rinnovabile in più rapida crescita e contribuisce a ridurre la dipendenza dai combustibili fossili. Le turbine eoliche convertono l'energia cinetica (movimento) del vento in elettricità. Le turbine eoliche offrono una soluzione energetica pulita e scalabile. </a:t>
            </a:r>
          </a:p>
          <a:p>
            <a:pPr latinLnBrk="0"/>
            <a:endParaRPr lang="en-GB" sz="1200" dirty="0">
              <a:solidFill>
                <a:srgbClr val="2B2C30"/>
              </a:solidFill>
            </a:endParaRPr>
          </a:p>
          <a:p>
            <a:r>
              <a:rPr lang="en-GB" sz="1200" dirty="0">
                <a:solidFill>
                  <a:srgbClr val="2B2C30"/>
                </a:solidFill>
              </a:rPr>
              <a:t>Le turbine eoliche non possono generare energia senza vento, ma lo stoccaggio di energia e l'integrazione nella rete aiutano a mantenere la fornitura di elettricità. </a:t>
            </a:r>
          </a:p>
          <a:p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Scopri </a:t>
            </a:r>
            <a:r>
              <a:rPr lang="en-GB" sz="1200" dirty="0">
                <a:solidFill>
                  <a:srgbClr val="2B2C30"/>
                </a:solidFill>
                <a:hlinkClick r:id="rId3"/>
              </a:rPr>
              <a:t>le nozioni di base sull'energia eolica</a:t>
            </a:r>
            <a:r>
              <a:rPr lang="en-GB" sz="1200" dirty="0">
                <a:solidFill>
                  <a:srgbClr val="2B2C30"/>
                </a:solidFill>
              </a:rPr>
              <a:t> di Wind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Scopri come l'Europa è </a:t>
            </a:r>
            <a:r>
              <a:rPr lang="en-GB" sz="1200" dirty="0">
                <a:solidFill>
                  <a:srgbClr val="2B2C30"/>
                </a:solidFill>
                <a:hlinkClick r:id="rId4"/>
              </a:rPr>
              <a:t>leader</a:t>
            </a:r>
            <a:r>
              <a:rPr lang="en-GB" sz="1200" dirty="0">
                <a:solidFill>
                  <a:srgbClr val="2B2C30"/>
                </a:solidFill>
              </a:rPr>
              <a:t> nel settore </a:t>
            </a:r>
            <a:r>
              <a:rPr lang="en-GB" sz="1200" dirty="0">
                <a:solidFill>
                  <a:srgbClr val="2B2C30"/>
                </a:solidFill>
                <a:hlinkClick r:id="rId4"/>
              </a:rPr>
              <a:t>dell'energia eolica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Leggi il </a:t>
            </a:r>
            <a:r>
              <a:rPr lang="en-GB" sz="1200" dirty="0">
                <a:solidFill>
                  <a:srgbClr val="2B2C30"/>
                </a:solidFill>
                <a:hlinkClick r:id="rId5"/>
              </a:rPr>
              <a:t>Global Wind Report 2025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Scopri come </a:t>
            </a:r>
            <a:r>
              <a:rPr lang="en-GB" sz="1200" dirty="0">
                <a:solidFill>
                  <a:srgbClr val="2B2C30"/>
                </a:solidFill>
                <a:hlinkClick r:id="rId6"/>
              </a:rPr>
              <a:t>l'intelligenza artificiale (AI) può supportare l'energia eolica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Scopri come possiamo </a:t>
            </a:r>
            <a:r>
              <a:rPr lang="en-GB" sz="1200" dirty="0">
                <a:solidFill>
                  <a:srgbClr val="2B2C30"/>
                </a:solidFill>
                <a:hlinkClick r:id="rId7"/>
              </a:rPr>
              <a:t>ridurre al minimo l'impatto ambientale delle turbine eoliche</a:t>
            </a:r>
            <a:endParaRPr lang="en-GB" sz="1200" dirty="0">
              <a:solidFill>
                <a:srgbClr val="2B2C30"/>
              </a:solidFill>
            </a:endParaRPr>
          </a:p>
          <a:p>
            <a:endParaRPr lang="en-GB" sz="1200" dirty="0">
              <a:solidFill>
                <a:srgbClr val="2B2C30"/>
              </a:solidFill>
              <a:ea typeface="Calibri"/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https://windeurope.org/about-wind/wind-basics/</a:t>
            </a:r>
          </a:p>
          <a:p>
            <a:r>
              <a:rPr lang="en-GB" dirty="0" err="1"/>
              <a:t>https://energy.ec.europa.eu/topics/renewable-energy/eu-wind-energy_en</a:t>
            </a:r>
            <a:endParaRPr lang="en-GB" dirty="0"/>
          </a:p>
          <a:p>
            <a:r>
              <a:rPr lang="en-GB" dirty="0" err="1"/>
              <a:t>https://www.gwec.net/reports/globalwindreport</a:t>
            </a:r>
            <a:endParaRPr lang="en-GB" dirty="0"/>
          </a:p>
          <a:p>
            <a:r>
              <a:rPr lang="en-GB" dirty="0"/>
              <a:t>https://www.windsystemsmag.com/harnessing-ai-for-strategic-advantage-in-wind-energy/</a:t>
            </a:r>
          </a:p>
          <a:p>
            <a:r>
              <a:rPr lang="en-GB" dirty="0"/>
              <a:t>https://www.sciencedirect.com/science/article/pii/S136403212200017X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00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Capire l'accumulo di energia solare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Vi siete mai chiesti cosa succede quando il sole non splende?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045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Comprendere lo stoccaggio dell'energia solare: terminologia chiave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0" latinLnBrk="0"/>
            <a:r>
              <a:rPr lang="en-US" sz="1200" b="1" dirty="0">
                <a:ea typeface="Public Sans"/>
                <a:cs typeface="Public Sans"/>
                <a:sym typeface="Public Sans"/>
              </a:rPr>
              <a:t>Sistema di accumulo di energia (ESS)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: tecnologia che immagazzina elettricità per un uso successivo, contribuendo a bilanciare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domanda e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 offerta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, ottimizzare l'uso dell'energia e migliorare l'affidabilità della rete.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1200" b="1" dirty="0">
                <a:ea typeface="Public Sans"/>
                <a:cs typeface="Public Sans"/>
                <a:sym typeface="Public Sans"/>
              </a:rPr>
              <a:t>Autoconsumo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: utilizzo dell'energia generata da fonti rinnovabili direttamente all'interno della proprietà, migliorando l'indipendenza energetica e il risparmio evitando l'esportazione alla rete.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1200" b="1" dirty="0">
                <a:ea typeface="Public Sans"/>
                <a:cs typeface="Public Sans"/>
                <a:sym typeface="Public Sans"/>
              </a:rPr>
              <a:t>Accumulo intelligente di energia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: miglioramento del monitoraggio, della gestione e dell'efficienza grazie all'uso di tecnologie avanzate come l'Internet delle cose (IoT) e l'intelligenza artificiale (AI).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85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Comprendere l'accumulo di energia solare: fatti e informazioni chiave 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US" sz="1200" dirty="0">
                <a:ea typeface="Public Sans"/>
                <a:cs typeface="Public Sans"/>
                <a:sym typeface="Public Sans"/>
              </a:rPr>
              <a:t>I sistemi di energia solare possono utilizzare batterie di accumulo per fornire elettricità quando la luce solare non è disponibile. Durante il giorno, i pannelli solari generano elettricità e l'energia in eccesso viene immagazzinata nelle batterie per essere utilizzata in seguito.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1200" dirty="0">
                <a:ea typeface="Public Sans"/>
                <a:cs typeface="Public Sans"/>
                <a:sym typeface="Public Sans"/>
              </a:rPr>
              <a:t>Le tecnologie più comuni per l'accumulo di energia solare includono le batterie agli ioni di litio (utilizzate in Tesla Powerwall e altre soluzioni di accumulo domestico) e quelle al piombo (più economiche ma meno efficienti e con una durata di vita più breve).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La Commissione Europea fornisce una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3"/>
              </a:rPr>
              <a:t>panoramica completa dell'energia solare in Europa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Esplora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4"/>
              </a:rPr>
              <a:t>la guida definitiva alla terminologia dello stoccaggio di energia 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L'Agenzia internazionale per le energie rinnovabili (IRENA) fornisce un briefing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5"/>
              </a:rPr>
              <a:t>sull'accumulo di energia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Scopri il ruolo delle batterie nella transizione energetica digitale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6"/>
              </a:rPr>
              <a:t>nell'opuscolo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 della Commissione Europea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6"/>
              </a:rPr>
              <a:t>sulle soluzioni fotovoltaiche e batterie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https://energy.ec.europa.eu/topics/renewable-energy/solar-energy_en</a:t>
            </a:r>
          </a:p>
          <a:p>
            <a:r>
              <a:rPr lang="en-GB" dirty="0"/>
              <a:t>https://www.alphaess.com/the-ultimate-guide-to-energy-storage-terminology:-key-terms-and-concepts-explained</a:t>
            </a:r>
          </a:p>
          <a:p>
            <a:r>
              <a:rPr lang="en-GB" dirty="0"/>
              <a:t>https://www.irena.org/Energy-Transition/Technology/Energy-Storage</a:t>
            </a:r>
          </a:p>
          <a:p>
            <a:r>
              <a:rPr lang="en-GB" dirty="0"/>
              <a:t>https://smart-cities-marketplace.ec.europa.eu/news-and-events/news/2024/updated-solution-booklet-pv-and-battery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230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Alcuni consigli pratici per comunicare con il pubblico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Utilizzate </a:t>
            </a:r>
            <a:r>
              <a:rPr lang="en-GB" sz="1200" dirty="0">
                <a:solidFill>
                  <a:srgbClr val="0000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esempi tratti dalla vita reale.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Spiega i termini tecnici con analogie semplici (ad esempio: "Una batteria solare funziona come un power bank per il tuo telefono, ma su scala domestica").</a:t>
            </a:r>
            <a:endParaRPr lang="en-GB" sz="1200" dirty="0"/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Confronta i risparmi sui costi e gli incentivi per l'utilizzo delle energie rinnovabili in diversi paesi.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https://www.jojusolar.co.uk/case-studies/tesla-powerwall/</a:t>
            </a:r>
          </a:p>
          <a:p>
            <a:r>
              <a:rPr lang="en-GB" dirty="0"/>
              <a:t>https://www.weforum.org/stories/2023/05/renewable-energy-incentives-households-countries/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435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Passi successivi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desiderate saperne di più sulla digitalizzazione energetica, potete trovare utili le seguenti risorse: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  <a:ea typeface="맑은 고딕"/>
              </a:rPr>
              <a:t>Sfatate alcuni miti sulla digitalizzazione energetica in Every1's </a:t>
            </a:r>
            <a:r>
              <a:rPr lang="en-GB" sz="1200" i="1" noProof="0" dirty="0">
                <a:solidFill>
                  <a:srgbClr val="373737"/>
                </a:solidFill>
                <a:ea typeface="맑은 고딕"/>
                <a:hlinkClick r:id="rId3"/>
              </a:rPr>
              <a:t>Energy myths busted: Fact Vs fiction</a:t>
            </a:r>
            <a:r>
              <a:rPr lang="en-GB" sz="1200" noProof="0" dirty="0">
                <a:solidFill>
                  <a:srgbClr val="373737"/>
                </a:solidFill>
                <a:ea typeface="맑은 고딕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Approfondisci il tema della sicurezza energetica nell'articolo di Every1 </a:t>
            </a:r>
            <a:r>
              <a:rPr lang="en-US" altLang="ko-KR" sz="1200" i="1" dirty="0">
                <a:solidFill>
                  <a:srgbClr val="373737"/>
                </a:solidFill>
                <a:hlinkClick r:id="rId3"/>
              </a:rPr>
              <a:t>Cybersecurity digital energy myths…Busted!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Scopri la serie di corsi brevi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 Digital Energy Essentials </a:t>
            </a:r>
            <a:r>
              <a:rPr lang="en-GB" sz="1200" noProof="0" dirty="0">
                <a:solidFill>
                  <a:srgbClr val="373737"/>
                </a:solidFill>
              </a:rPr>
              <a:t>di Every1 sulla digitalizzazione energetica.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5"/>
              </a:rPr>
              <a:t>Scopri di più sui materiali didattici del progetto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https://www.open.edu/openlearncreate/course/view.php?id=17128 </a:t>
            </a:r>
          </a:p>
          <a:p>
            <a:r>
              <a:rPr lang="en-GB" dirty="0"/>
              <a:t>https://www.open.edu/openlearncreate/course/view.php?id=17128</a:t>
            </a:r>
          </a:p>
          <a:p>
            <a:r>
              <a:rPr lang="en-GB" dirty="0"/>
              <a:t>https://www.open.edu/openlearncreate/course/index.php?categoryid=1459</a:t>
            </a:r>
          </a:p>
          <a:p>
            <a:r>
              <a:rPr lang="en-GB" dirty="0"/>
              <a:t>https://every1.energy/learning-materials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067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Ringraziamenti</a:t>
            </a:r>
          </a:p>
          <a:p>
            <a:pPr latinLnBrk="0"/>
            <a:r>
              <a:rPr lang="en-GB" dirty="0"/>
              <a:t>Questa presentazione intitolata "</a:t>
            </a:r>
            <a:r>
              <a:rPr lang="en-GB" i="1" dirty="0"/>
              <a:t>Nozioni di base sull'energia digitale per giornalisti" </a:t>
            </a:r>
            <a:r>
              <a:rPr lang="en-GB" dirty="0"/>
              <a:t>è stata realizzata dal progetto Every1 ed è concessa in licenza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diversa indicazione.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Le immagini utilizzate in questa presentazione sono le seguenti: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Crediti fotografici: Adattato 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Journalists on Duty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Yan Arief con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testo introduttivo: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6"/>
              </a:rPr>
              <a:t>Microfono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di Julia è concesso in licenza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7"/>
              </a:rPr>
              <a:t>CC BY-NC 2.0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Avanti tutta con i veicoli elettrici: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8"/>
              </a:rPr>
              <a:t>Triple Cities Makerspace, Inc.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di 100% Campaign è concessa in licenza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9"/>
              </a:rPr>
              <a:t>CC BY 2.0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. </a:t>
            </a:r>
            <a:endParaRPr lang="en-GB" dirty="0">
              <a:solidFill>
                <a:schemeClr val="dk1"/>
              </a:solidFill>
              <a:ea typeface="Public Sans"/>
              <a:cs typeface="Arial" panose="020B0604020202020204" pitchFamily="34" charset="0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Trasformare il vento in elettricità: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10"/>
              </a:rPr>
              <a:t>parco eolico offshore </a:t>
            </a:r>
            <a:r>
              <a:rPr lang="en-GB" i="0" u="none" strike="noStrike" dirty="0" err="1">
                <a:solidFill>
                  <a:schemeClr val="tx1"/>
                </a:solidFill>
                <a:effectLst/>
                <a:latin typeface="+mn-lt"/>
                <a:hlinkClick r:id="rId10"/>
              </a:rPr>
              <a:t>Middelgrunden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</a:rPr>
              <a:t>di Øyvind Holmstad è concesso in licenza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4.0.  </a:t>
            </a:r>
            <a:endParaRPr lang="en-GB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Comprendere lo stoccaggio dell'energia solare: </a:t>
            </a:r>
            <a:r>
              <a:rPr lang="en-GB" dirty="0">
                <a:hlinkClick r:id="rId11"/>
              </a:rPr>
              <a:t>Solar Façade </a:t>
            </a:r>
            <a:r>
              <a:rPr lang="en-GB" dirty="0"/>
              <a:t>di La Citta Vita è concesso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 Alcuni consigli pratici per comunicare con il pubblico: </a:t>
            </a:r>
            <a:r>
              <a:rPr lang="en-GB" dirty="0">
                <a:hlinkClick r:id="rId12"/>
              </a:rPr>
              <a:t>la folla </a:t>
            </a:r>
            <a:r>
              <a:rPr lang="en-GB" dirty="0"/>
              <a:t>di bob walker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Grazie!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14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Scrivere articoli su argomenti tecnici come l'energia digitale può essere complicato. Come garantire una presentazione chiara e corretta dei diversi concetti tecnici a un pubblico generico? E come assicurarsi che i propri articoli siano interessanti e pertinenti?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 questa breve presentazione esploreremo: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Tre argomenti e concetti chiave relativi all'energia digitale.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Terminologia e informazioni importanti per iniziare a ricercare o valutare il materiale esistente sull'energia digitale.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Alcuni consigli pratici per comunicare con il pubblico.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34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nostra analisi di ciascun argomento inizia con una domanda di riflessione. Prenditi un momento per riflettere su ciascuna domanda prima di passare alla diapositiva successiva.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Iniziamo ogni argomento con la terminologia e le informazioni chiave. Successivamente, evidenziamo le risorse di accompagnamento che potete esplorare.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Puoi seguire ogni sezione della presentazione in ordine. In alternativa, puoi selezionare un argomento specifico che desideri approfondire per primo tramite il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03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Argomenti e concetti chiave nella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digitalizzazione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energetica</a:t>
            </a:r>
            <a:endParaRPr lang="en-GB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Avanti tutta con i veicoli elettrici (EV).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Trasformare il vento in elettricità.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Comprendere lo stoccaggio dell'energia solare.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Alcuni consigli pratici per comunicare con il pubblico.</a:t>
            </a: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13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Avanti tutta con i veicoli elettrici (EV)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Come funzionano i veicoli elettrici (EV)?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17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Veicoli elettrici (EV): Terminologia chiave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Vehicle-to-Grid (V2G):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tecnologia che </a:t>
            </a:r>
            <a:r>
              <a:rPr lang="en-GB" sz="2200" dirty="0">
                <a:ea typeface="Public Sans"/>
                <a:cs typeface="Public Sans"/>
                <a:sym typeface="Public Sans"/>
              </a:rPr>
              <a:t>consente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ai veicoli elettrici non solo di prelevare energia dalla rete, ma anche di reimmetterla nella stessa.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2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Ricarica intelligente: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un sistema di ricarica avanzato che ottimizza quando e come un veicolo elettrico si ricarica in base a fattori </a:t>
            </a:r>
            <a:r>
              <a:rPr lang="en-GB" sz="2200" dirty="0">
                <a:ea typeface="Public Sans"/>
                <a:cs typeface="Public Sans"/>
                <a:sym typeface="Public Sans"/>
              </a:rPr>
              <a:t>quali: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noProof="0" dirty="0">
                <a:ea typeface="Public Sans"/>
                <a:cs typeface="Public Sans"/>
                <a:sym typeface="Public Sans"/>
              </a:rPr>
              <a:t>Prezzi dell'elettricità.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noProof="0" dirty="0">
                <a:ea typeface="Public Sans"/>
                <a:cs typeface="Public Sans"/>
                <a:sym typeface="Public Sans"/>
              </a:rPr>
              <a:t>Domanda della rete.</a:t>
            </a:r>
            <a:endParaRPr lang="en-GB" sz="2200" dirty="0">
              <a:ea typeface="Public Sans"/>
              <a:cs typeface="Public Sans"/>
              <a:sym typeface="Public Sans"/>
            </a:endParaRP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noProof="0" dirty="0">
                <a:ea typeface="Public Sans"/>
                <a:cs typeface="Public Sans"/>
                <a:sym typeface="Public Sans"/>
              </a:rPr>
              <a:t>Disponibilità di energia rinnovabile.</a:t>
            </a:r>
          </a:p>
          <a:p>
            <a:pPr latinLnBrk="0"/>
            <a:endParaRPr lang="en-GB" sz="22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2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2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10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6C127-5400-48FE-9705-C5922CE3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5D5A1-8EE8-64FD-7311-A0A817361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83E42-30F7-CE74-E035-704F71D7D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Veicoli elettrici (EV): fatti e informazioni chiave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dirty="0">
                <a:ea typeface="Public Sans"/>
                <a:cs typeface="Public Sans"/>
                <a:sym typeface="Public Sans"/>
              </a:rPr>
              <a:t>I veicoli elettrici (EV) stanno diventando una parte fondamentale della transizione energetica, riducendo la nostra dipendenza dai combustibili fossili e diminuendo le emissioni di carbonio. 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Leggi il rapporto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3"/>
              </a:rPr>
              <a:t>Global EV Outlook 2025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dell'Agenzia internazionale per l'energia.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Una sfida fondamentale per l'adozione dei veicoli elettrici è rappresentata dall'infrastruttura di ricarica.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4"/>
              </a:rPr>
              <a:t>Scopri se l'infrastruttura di ricarica dei veicoli elettrici è in grado di soddisfare la domanda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Rimani aggiornato sulle novità relative alle infrastrutture di ricarica dei veicoli elettrici in Europa tramite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5"/>
              </a:rPr>
              <a:t>l'Osservatorio europeo sui combustibili alternativi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Leggi questo articolo del 2024 sui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6"/>
              </a:rPr>
              <a:t>paesi europei all'avanguardia nell'infrastruttura di ricarica dei veicoli elettrici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Leggi il rapporto dell'ACEA del 2024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7"/>
              </a:rPr>
              <a:t>Charging ahead: accelerating the roll-out of EU electric vehicle charging infrastructure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(Ricaricare in avanti: accelerare l'introduzione dell'infrastruttura di ricarica dei veicoli elettrici nell'UE).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https://www.iea.org/reports/global-ev-outlook-2025</a:t>
            </a:r>
          </a:p>
          <a:p>
            <a:r>
              <a:rPr lang="en-GB" dirty="0"/>
              <a:t>https://www.acea.auto/press-release/electric-cars-eu-needs-8-times-more-charging-points-per-year-by-2030-to-meet-co2-targets/</a:t>
            </a:r>
          </a:p>
          <a:p>
            <a:r>
              <a:rPr lang="en-GB" dirty="0"/>
              <a:t>https://alternative-fuels-observatory.ec.europa.eu/general-information/news</a:t>
            </a:r>
          </a:p>
          <a:p>
            <a:r>
              <a:rPr lang="en-GB" dirty="0"/>
              <a:t>https://alternative-fuels-observatory.ec.europa.eu/general-information/news/eafo-analysis-trends-ev-charging-infrastructure-across-Europe</a:t>
            </a:r>
          </a:p>
          <a:p>
            <a:r>
              <a:rPr lang="en-GB" dirty="0"/>
              <a:t>https://alternative-fuels-observatory.ec.europa.eu/sites/default/files/document-files/2024-05/Charging_ahead_Accelerating_the_roll-out_of_EU_electric_vehicle_charging_infrastructure.pdf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2FB78-632B-FA12-E377-DFE308CA7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83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Trasformare il vento in energia elettrica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Quanta energia produce una turbina eolica?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96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Trasformare il vento in energia elettrica: terminologia chiave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GB" sz="1200" b="1" dirty="0">
                <a:solidFill>
                  <a:srgbClr val="2B2C30"/>
                </a:solidFill>
              </a:rPr>
              <a:t>Parco eolico onshore: </a:t>
            </a:r>
            <a:r>
              <a:rPr lang="en-GB" sz="1200" dirty="0">
                <a:solidFill>
                  <a:srgbClr val="2B2C30"/>
                </a:solidFill>
              </a:rPr>
              <a:t>insieme di turbine eoliche installate sulla terraferma, solitamente in campi aperti o colline dove la velocità del vento è forte e costante.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b="1" dirty="0">
                <a:solidFill>
                  <a:srgbClr val="2B2C30"/>
                </a:solidFill>
              </a:rPr>
              <a:t>Parco eolico offshore: </a:t>
            </a:r>
            <a:r>
              <a:rPr lang="en-GB" sz="1200" dirty="0">
                <a:solidFill>
                  <a:srgbClr val="2B2C30"/>
                </a:solidFill>
              </a:rPr>
              <a:t>turbine eoliche installate in specchi d'acqua, come mari o oceani, dove la velocità del vento è più forte e costante.</a:t>
            </a:r>
            <a:endParaRPr lang="en-GB" sz="1200" dirty="0"/>
          </a:p>
          <a:p>
            <a:pPr latinLnBrk="0">
              <a:lnSpc>
                <a:spcPct val="150000"/>
              </a:lnSpc>
            </a:pPr>
            <a:endParaRPr lang="en-GB" sz="1200" dirty="0">
              <a:solidFill>
                <a:srgbClr val="2B2C3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63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FBE7E7-FE3E-163D-AD20-713832385221}"/>
              </a:ext>
            </a:extLst>
          </p:cNvPr>
          <p:cNvSpPr txBox="1"/>
          <p:nvPr userDrawn="1"/>
        </p:nvSpPr>
        <p:spPr>
          <a:xfrm>
            <a:off x="2381847" y="5828186"/>
            <a:ext cx="5202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it-I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it-IT" sz="10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D74D8-5700-B1FE-12A1-B1C75848C7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" y="6210794"/>
            <a:ext cx="2286000" cy="4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ndeurope.org/about-wind/wind-basics/" TargetMode="External"/><Relationship Id="rId7" Type="http://schemas.openxmlformats.org/officeDocument/2006/relationships/hyperlink" Target="https://www.sciencedirect.com/science/article/pii/S136403212200017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indsystemsmag.com/harnessing-ai-for-strategic-advantage-in-wind-energy/" TargetMode="External"/><Relationship Id="rId5" Type="http://schemas.openxmlformats.org/officeDocument/2006/relationships/hyperlink" Target="https://www.gwec.net/reports/globalwindreport" TargetMode="External"/><Relationship Id="rId4" Type="http://schemas.openxmlformats.org/officeDocument/2006/relationships/hyperlink" Target="https://energy.ec.europa.eu/topics/renewable-energy/eu-wind-energy_e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renewable-energy/solar-energy_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mart-cities-marketplace.ec.europa.eu/news-and-events/news/2024/updated-solution-booklet-pv-and-battery" TargetMode="External"/><Relationship Id="rId5" Type="http://schemas.openxmlformats.org/officeDocument/2006/relationships/hyperlink" Target="https://www.irena.org/Energy-Transition/Technology/Energy-Storage" TargetMode="External"/><Relationship Id="rId4" Type="http://schemas.openxmlformats.org/officeDocument/2006/relationships/hyperlink" Target="https://www.alphaess.com/the-ultimate-guide-to-energy-storage-terminology:-key-terms-and-concepts-explain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jusolar.co.uk/case-studies/tesla-powerwal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s://www.weforum.org/stories/2023/05/renewable-energy-incentives-households-countri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very1.energy/learning-materials" TargetMode="External"/><Relationship Id="rId4" Type="http://schemas.openxmlformats.org/officeDocument/2006/relationships/hyperlink" Target="https://www.open.edu/openlearncreate/course/index.php?categoryid=1459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49368236@N06/33496772910/in/photolist-T2ZHzq-fGwupJ-Bkg5jr-2mtYgB5-2mu896t-q3WFYk-xNEiCZ-2osVkot-q1QC4S-2ij1mQ5-7E1YnV-2oikYa5-2pxqmEQ-2osVrKB-2osStGV-7VvsXg-Ky81jR-Af3ujk-2osWmcZ-nMf2gx-nv3mkn-qauZzM-2nMZ8xQ-tQkUUB-SobJBe-2osSwi1-2bbxqbS-defSCN-dj4r3g-T2ZH9f-7atCb1-Ap6LRH-mfKkMF-CbHjdX-2osXHv2-yt2MdK-2osSusc-2o694Xz-2osSwsV-2njE86c-2osXsvz-zisew3-8188pD-z4eJK6-EkGvDN-2osVt8M-dj4rkX-q1QBYG-2osSBFq-2oDiED2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www.flickr.com/photos/rjw1/6702740359/in/photolist-Dv28A-6QpueS-okTA-5UjCyB-bdiibX-4YHDDh-4u6NSr-4ZKdjS-gJcqG7-7Jknc2-aFkUG4-6wbE7B-8RFNTi-6Cj1cF-dd8Jxm-uEJ6H1-2e8kgN9-5TXvNe-x1rBd-oA9KZk-hpDY2-9c1DLX-eJ2PR-qkFVKE-7VfUWJ-h95ZT-8QzRTc-9R17Eo-3ppN9-89SyN4-8PD7n4-9Z5f1L-9p1XzW-o74fzs-6bRLLQ-gZMLcb-4n25fT-cjg6hN-WXJM89-9Rr7Z4-6aUxEF-ebNYMA-6NuwyV-bmLYnG-4CCfd9-6bNKEz-9pTg2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bookishjulia/5170384132/in/photolist-8STz51-EjSV9-vLDsz-axnVcw-4pX7VT-mPZGv-4tbBXc-9qNAPa-p2Aysz-4zVATz-9puybw-fnHA8h-a6goGs-cBJu1q-uMJCA-9x37XH-24zEkEv-2ndp8Dy-52oobZ-6ip2AG-fJNLe-9kp6aT-bgJoyi-ibijD-5SQhC-B52MXw-48h5Hn-dMBoC5-oYjXVe-VDchtg-81EvDV-eGHVE5-4cxRZg-oDnEQc-e92Th3-e92Ts3-e8We6x-e92Tny-RF5xuc-8GyFnS-bqL272-8rc2mH-8rc26T-8rc1Uk-8F3Qca-bDFnxh-ec498p-4qnNLn-8rf9kG-8F6QWN" TargetMode="External"/><Relationship Id="rId11" Type="http://schemas.openxmlformats.org/officeDocument/2006/relationships/hyperlink" Target="https://www.flickr.com/photos/la-citta-vita/5964294206/in/photolist-a63ySJ-2if5NnW-25r9jwG-9NCzNg-2jTWyDw-Ruykm5-2k3vT2a-2jHw3rM-26wAznv-H8u1FC-HCUSyN-2jHrCbg-2jHrxUW-2jHw16p-cXN5kU-5J4xoF-fJj3MJ-23LWsCC-23LWs6A-23LWtaE-2k3vcaL-GMLHJH-2nsown9-brF35a-fJ31B2-2jTWrj6-2jTXZf9-HVaa8L-8ht37K-8M4ahu-YBtiPN-XpJbL-puGqk6-2nsigDR-2mDcop8-2jTX8zX-Nzsc5a-7YHViU-PCCEAp-79uuCF-H3323R-HRqJYg-HRqKjg-5JeU76-s4pgHv-5JeSrV-79uwwp-79umA4-ddYze8-79unS6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78304219@N06/47971206747/in/photolist-pcnk82-oUQN9Q-pcbL79-oUNNYX-2g63Ytv-2pYmyp5-2oPVvN3-2okjdDX-bv7HCM-bv7D2D-bv7Fck-bv7y8p-bv7KxM-bv7z2H-bv7AnV-bv7Rbn-bv7MfH-bv7PGc-bv7J9K-bv7BGc-dhcrhL-bv7CrX-ipCCsr-ipCmPp-ipCVLX-ipCnQb-ipCipD-ipCqgn-ipCqdh-ipD6B6-ipCVBh-ipBS98-ipCGSR-ipCFko-ipBPqH-2o9vzXG-ipC1e6-ipBYGs-ipCP2e-ipCxmC-ipCaMz-ipDESK-ipCbFh-ipCwdq-ipCAi8-ipBVSQ-ipCJ61-ipDziZ-ipDtiT-ipCr83" TargetMode="External"/><Relationship Id="rId4" Type="http://schemas.openxmlformats.org/officeDocument/2006/relationships/hyperlink" Target="https://www.flickr.com/photos/yanrf/1408711192/in/photolist-39u1L1-4APB4-e6CGTw-dHvtNv-6hdKsq-pUUqXC-qu62Qk-Zr5dpr-9qDWdY-ntxC6e-oLHdEZ-2k64EEA-fUMosn-oLYSA2-8YXGCD-nU75Kf-bmpkZL-ntxC76-cd6kkQ-2xH1Sh-7WBLGb-6uEWWT-j7s6pF-axm1xx-4dyUdy-7S4dnp-5mEP5H-kGEMC9-CwfhL-9pC3DW-o99T5-6tKZcz-3K92tp-eAeBk-87DwDi-gyTMT-61YBV8-o99Bq-86nz8c-4grCAG-NbXxp-bBLECL-FRVWR3-dHCMz1-LtwHM9-Lww2oK-bVQ3Jr-68wbLC-34tqJZ-phyqDt" TargetMode="External"/><Relationship Id="rId9" Type="http://schemas.openxmlformats.org/officeDocument/2006/relationships/hyperlink" Target="https://creativecommons.org/licenses/by/2.0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global-ev-outlook-2025" TargetMode="External"/><Relationship Id="rId7" Type="http://schemas.openxmlformats.org/officeDocument/2006/relationships/hyperlink" Target="https://alternative-fuels-observatory.ec.europa.eu/sites/default/files/document-files/2024-05/Charging_ahead_Accelerating_the_roll-out_of_EU_electric_vehicle_charging_infrastructur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lternative-fuels-observatory.ec.europa.eu/general-information/news/eafo-analysis-trends-ev-charging-infrastructure-across-europe" TargetMode="External"/><Relationship Id="rId5" Type="http://schemas.openxmlformats.org/officeDocument/2006/relationships/hyperlink" Target="https://alternative-fuels-observatory.ec.europa.eu/general-information/news" TargetMode="External"/><Relationship Id="rId4" Type="http://schemas.openxmlformats.org/officeDocument/2006/relationships/hyperlink" Target="https://www.acea.auto/press-release/electric-cars-eu-needs-8-times-more-charging-points-per-year-by-2030-to-meet-co2-target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AF7134-34ED-DED0-6CCD-4D8131C49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99" y="1883070"/>
            <a:ext cx="4502301" cy="3092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5EB25-14E4-3C14-F576-F7A979BA79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658983"/>
            <a:ext cx="5810794" cy="3683726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it-IT" sz="6000" noProof="1"/>
              <a:t>Nozioni di base sull'energia digitale per giornalisti</a:t>
            </a:r>
          </a:p>
        </p:txBody>
      </p:sp>
    </p:spTree>
    <p:extLst>
      <p:ext uri="{BB962C8B-B14F-4D97-AF65-F5344CB8AC3E}">
        <p14:creationId xmlns:p14="http://schemas.microsoft.com/office/powerpoint/2010/main" val="203291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CF262-98D8-BE56-1CA9-A84DFCFD3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F4424E-96FD-E7E6-E1DA-BCED422153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2" y="78313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Trasformare il vento in elettricità: fatti e informazioni chiave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2382B-2AB3-2B41-4E36-550DCB887EDE}"/>
              </a:ext>
            </a:extLst>
          </p:cNvPr>
          <p:cNvSpPr txBox="1"/>
          <p:nvPr/>
        </p:nvSpPr>
        <p:spPr>
          <a:xfrm>
            <a:off x="377482" y="2205833"/>
            <a:ext cx="11437035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dirty="0">
                <a:solidFill>
                  <a:srgbClr val="2B2C30"/>
                </a:solidFill>
              </a:rPr>
              <a:t>L'energia eolica è una delle fonti di energia rinnovabile in più rapida crescita e contribuisce a ridurre la dipendenza dai combustibili fossili. Le turbine eoliche convertono l'energia cinetica (movimento) del vento in elettricità. Le turbine eoliche offrono una soluzione energetica pulita e scalabile. </a:t>
            </a:r>
          </a:p>
          <a:p>
            <a:pPr latinLnBrk="0"/>
            <a:endParaRPr lang="en-GB" sz="2000" dirty="0">
              <a:solidFill>
                <a:srgbClr val="2B2C30"/>
              </a:solidFill>
            </a:endParaRPr>
          </a:p>
          <a:p>
            <a:r>
              <a:rPr lang="en-GB" sz="2000" dirty="0">
                <a:solidFill>
                  <a:srgbClr val="2B2C30"/>
                </a:solidFill>
              </a:rPr>
              <a:t>Le turbine eoliche non possono generare energia senza vento, ma lo stoccaggio di energia e l'integrazione nella rete aiutano a mantenere l'approvvigionamento elettrico. </a:t>
            </a:r>
          </a:p>
          <a:p>
            <a:endParaRPr lang="en-GB" sz="20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Scopri </a:t>
            </a:r>
            <a:r>
              <a:rPr lang="en-GB" sz="2000" dirty="0">
                <a:solidFill>
                  <a:srgbClr val="2B2C30"/>
                </a:solidFill>
                <a:hlinkClick r:id="rId3"/>
              </a:rPr>
              <a:t>le nozioni di base sull'energia eolica</a:t>
            </a:r>
            <a:r>
              <a:rPr lang="en-GB" sz="2000" dirty="0">
                <a:solidFill>
                  <a:srgbClr val="2B2C30"/>
                </a:solidFill>
              </a:rPr>
              <a:t> di Wind Europe.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Leggi come l'Europa è </a:t>
            </a:r>
            <a:r>
              <a:rPr lang="en-GB" sz="2000" dirty="0">
                <a:solidFill>
                  <a:srgbClr val="2B2C30"/>
                </a:solidFill>
                <a:hlinkClick r:id="rId4"/>
              </a:rPr>
              <a:t>leader</a:t>
            </a:r>
            <a:r>
              <a:rPr lang="en-GB" sz="2000" dirty="0">
                <a:solidFill>
                  <a:srgbClr val="2B2C30"/>
                </a:solidFill>
              </a:rPr>
              <a:t> nel settore </a:t>
            </a:r>
            <a:r>
              <a:rPr lang="en-GB" sz="2000" dirty="0">
                <a:solidFill>
                  <a:srgbClr val="2B2C30"/>
                </a:solidFill>
                <a:hlinkClick r:id="rId4"/>
              </a:rPr>
              <a:t>dell'energia eolica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Leggi il </a:t>
            </a:r>
            <a:r>
              <a:rPr lang="en-GB" sz="2000" dirty="0">
                <a:solidFill>
                  <a:srgbClr val="2B2C30"/>
                </a:solidFill>
                <a:hlinkClick r:id="rId5"/>
              </a:rPr>
              <a:t>Global Wind Report 2025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Scopri come </a:t>
            </a:r>
            <a:r>
              <a:rPr lang="en-GB" sz="2000" dirty="0">
                <a:solidFill>
                  <a:srgbClr val="2B2C30"/>
                </a:solidFill>
                <a:hlinkClick r:id="rId6"/>
              </a:rPr>
              <a:t>l'intelligenza artificiale (AI) può supportare l'energia eolica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Scopri come possiamo </a:t>
            </a:r>
            <a:r>
              <a:rPr lang="en-GB" sz="2000" dirty="0">
                <a:solidFill>
                  <a:srgbClr val="2B2C30"/>
                </a:solidFill>
                <a:hlinkClick r:id="rId7"/>
              </a:rPr>
              <a:t>ridurre al minimo l'impatto ambientale delle turbine eoliche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endParaRPr lang="en-GB" sz="2000" dirty="0">
              <a:solidFill>
                <a:srgbClr val="2B2C3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78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118E-60E2-0CCF-31DE-F3A096C9C8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685" y="78313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Capire lo stoccaggio dell'energia solare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231715"/>
            <a:ext cx="10421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Ti sei mai chiesto cosa succede quando il sole non splende?</a:t>
            </a:r>
          </a:p>
        </p:txBody>
      </p:sp>
    </p:spTree>
    <p:extLst>
      <p:ext uri="{BB962C8B-B14F-4D97-AF65-F5344CB8AC3E}">
        <p14:creationId xmlns:p14="http://schemas.microsoft.com/office/powerpoint/2010/main" val="95456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0AF1-5B9F-507A-3FA4-D8D3618C0D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623" y="75705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Comprendere l'accumulo di energia solare: terminologia chiave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4532243" y="2082618"/>
            <a:ext cx="74534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US" sz="2400" b="1" dirty="0">
                <a:ea typeface="Public Sans"/>
                <a:cs typeface="Public Sans"/>
                <a:sym typeface="Public Sans"/>
              </a:rPr>
              <a:t>Sistema di accumulo di energia (ESS)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: tecnologia che immagazzina energia elettrica per un utilizzo successivo, contribuendo a bilanciare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domanda e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 offerta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, ottimizzare l'uso dell'energia e migliorare l'affidabilità della rete.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2400" b="1" dirty="0">
                <a:ea typeface="Public Sans"/>
                <a:cs typeface="Public Sans"/>
                <a:sym typeface="Public Sans"/>
              </a:rPr>
              <a:t>Autoconsumo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: utilizzo dell'energia generata da fonti rinnovabili direttamente all'interno della proprietà, migliorando l'indipendenza energetica e il risparmio evitando l'esportazione alla rete.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2400" b="1" dirty="0">
                <a:ea typeface="Public Sans"/>
                <a:cs typeface="Public Sans"/>
                <a:sym typeface="Public Sans"/>
              </a:rPr>
              <a:t>Accumulo intelligente di energia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: miglioramento del monitoraggio, della gestione e dell'efficienza grazie all'uso di tecnologie avanzate come l'Internet delle cose (IoT) e l'intelligenza artificiale (AI).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7FB1C-7B12-EE0F-E025-47D3FB10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" y="3190461"/>
            <a:ext cx="4098997" cy="23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15548-E3C6-0288-5677-BDCE60732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62FA-97C5-ED53-D5A5-534D852C07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2760" y="64777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Comprendere l'accumulo di energia solare: fatti e informazioni chiave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59405-2C00-D281-DA2C-55E0950F0113}"/>
              </a:ext>
            </a:extLst>
          </p:cNvPr>
          <p:cNvSpPr txBox="1"/>
          <p:nvPr/>
        </p:nvSpPr>
        <p:spPr>
          <a:xfrm>
            <a:off x="139423" y="1973341"/>
            <a:ext cx="117898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US" sz="2400" dirty="0">
                <a:ea typeface="Public Sans"/>
                <a:cs typeface="Public Sans"/>
                <a:sym typeface="Public Sans"/>
              </a:rPr>
              <a:t>I sistemi di energia solare possono utilizzare batterie di accumulo per fornire elettricità quando la luce solare non è disponibile. Durante il giorno, i pannelli solari generano elettricità e l'energia in eccesso viene immagazzinata nelle batterie per essere utilizzata in seguito.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2400" dirty="0">
                <a:ea typeface="Public Sans"/>
                <a:cs typeface="Public Sans"/>
                <a:sym typeface="Public Sans"/>
              </a:rPr>
              <a:t>Le tecnologie più comuni per l'accumulo solare includono le batterie agli ioni di litio (utilizzate in Tesla Powerwall e altre soluzioni di accumulo domestico) e quelle al piombo (più economiche ma meno efficienti e con una durata inferiore).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La Commissione Europea fornisce una </a:t>
            </a:r>
            <a:r>
              <a:rPr lang="en-US" sz="2400" dirty="0">
                <a:ea typeface="Public Sans"/>
                <a:cs typeface="Public Sans"/>
                <a:sym typeface="Public Sans"/>
                <a:hlinkClick r:id="rId3"/>
              </a:rPr>
              <a:t>panoramica completa dell'energia solare in Europa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Esplora </a:t>
            </a:r>
            <a:r>
              <a:rPr lang="en-US" sz="2400" dirty="0">
                <a:ea typeface="Public Sans"/>
                <a:cs typeface="Public Sans"/>
                <a:sym typeface="Public Sans"/>
                <a:hlinkClick r:id="rId4"/>
              </a:rPr>
              <a:t>la guida definitiva alla terminologia dello stoccaggio di energia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L'Agenzia internazionale per le energie rinnovabili (IRENA) fornisce un briefing </a:t>
            </a:r>
            <a:r>
              <a:rPr lang="en-US" sz="2400" dirty="0">
                <a:ea typeface="Public Sans"/>
                <a:cs typeface="Public Sans"/>
                <a:sym typeface="Public Sans"/>
                <a:hlinkClick r:id="rId5"/>
              </a:rPr>
              <a:t>sull'accumulo di energia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Scopri il ruolo delle batterie nella transizione energetica digitale </a:t>
            </a:r>
            <a:r>
              <a:rPr lang="en-US" sz="2400" dirty="0">
                <a:ea typeface="Public Sans"/>
                <a:cs typeface="Public Sans"/>
                <a:sym typeface="Public Sans"/>
                <a:hlinkClick r:id="rId6"/>
              </a:rPr>
              <a:t>nell'opuscolo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 della Commissione Europea </a:t>
            </a:r>
            <a:r>
              <a:rPr lang="en-US" sz="2400" dirty="0">
                <a:ea typeface="Public Sans"/>
                <a:cs typeface="Public Sans"/>
                <a:sym typeface="Public Sans"/>
                <a:hlinkClick r:id="rId6"/>
              </a:rPr>
              <a:t>sulle soluzioni fotovoltaiche e batterie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.</a:t>
            </a:r>
          </a:p>
          <a:p>
            <a:pPr lvl="0" latinLnBrk="0"/>
            <a:endParaRPr lang="en-US" sz="24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82033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6AB54-937D-9F1A-E1C1-19D324940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32F96-E1CE-29F1-73E1-EFFE23DACA81}"/>
              </a:ext>
            </a:extLst>
          </p:cNvPr>
          <p:cNvSpPr txBox="1"/>
          <p:nvPr/>
        </p:nvSpPr>
        <p:spPr>
          <a:xfrm>
            <a:off x="4966526" y="2438577"/>
            <a:ext cx="6676373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Utilizza </a:t>
            </a:r>
            <a:r>
              <a:rPr lang="en-GB" sz="2400" dirty="0">
                <a:solidFill>
                  <a:srgbClr val="0000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esempi tratti dalla vita reale.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Spiega i termini tecnici con analogie semplici (ad esempio: "Una batteria solare funziona come un power bank per il tuo telefono, ma su scala domestica").</a:t>
            </a:r>
            <a:endParaRPr lang="en-GB" sz="2400" dirty="0"/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Confronta i risparmi sui costi e gli incentivi per l'utilizzo delle energie rinnovabili in diversi paesi.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09CDC-B519-FE27-6B78-B4E6A4DA1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058" y="2648270"/>
            <a:ext cx="4676148" cy="3507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63DD1-04BB-813D-DE50-545E79D0AE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3818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Alcuni consigli pratici per comunicare con il pubblico 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14884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6EC441-33A8-7B5E-09C0-2B1A885D49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0220" y="532472"/>
            <a:ext cx="7957457" cy="1325563"/>
          </a:xfrm>
          <a:prstGeom prst="rect">
            <a:avLst/>
          </a:prstGeom>
        </p:spPr>
        <p:txBody>
          <a:bodyPr/>
          <a:lstStyle/>
          <a:p>
            <a:r>
              <a:rPr lang="it-IT" sz="2800" noProof="1">
                <a:solidFill>
                  <a:schemeClr val="tx2"/>
                </a:solidFill>
              </a:rPr>
              <a:t>Prossimi passi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desideri saperne di più sulla digitalizzazione energetica, potresti trovare utili le seguenti risorse: 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335287"/>
            <a:ext cx="2175491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 latinLnBrk="0"/>
            <a:r>
              <a:rPr lang="en-GB" sz="2000" noProof="0" dirty="0">
                <a:solidFill>
                  <a:srgbClr val="373737"/>
                </a:solidFill>
                <a:ea typeface="맑은 고딕"/>
              </a:rPr>
              <a:t>Sfatare alcuni miti sulla digitalizzazione energetica in Every1's </a:t>
            </a:r>
            <a:r>
              <a:rPr lang="en-GB" sz="2000" i="1" noProof="0" dirty="0">
                <a:solidFill>
                  <a:srgbClr val="373737"/>
                </a:solidFill>
                <a:ea typeface="맑은 고딕"/>
                <a:hlinkClick r:id="rId3"/>
              </a:rPr>
              <a:t>Energy myths busted: Fact Vs fiction</a:t>
            </a:r>
            <a:r>
              <a:rPr lang="en-GB" sz="2000" noProof="0" dirty="0">
                <a:solidFill>
                  <a:srgbClr val="373737"/>
                </a:solidFill>
                <a:ea typeface="맑은 고딕"/>
              </a:rPr>
              <a:t>. 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27649" y="3589297"/>
            <a:ext cx="2364667" cy="22467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Approfondisci il tema della sicurezza energetica nell'articolo di Every1 </a:t>
            </a:r>
            <a:r>
              <a:rPr lang="en-US" altLang="ko-KR" sz="2000" i="1" dirty="0">
                <a:solidFill>
                  <a:srgbClr val="373737"/>
                </a:solidFill>
                <a:hlinkClick r:id="rId3"/>
              </a:rPr>
              <a:t>Cybersecurity digital energy myths…Busted!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93899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sz="2000" noProof="0" dirty="0">
                <a:solidFill>
                  <a:srgbClr val="373737"/>
                </a:solidFill>
              </a:rPr>
              <a:t>Scopri la serie di corsi brevi</a:t>
            </a:r>
            <a:r>
              <a:rPr lang="en-GB" sz="2000" i="1" noProof="0" dirty="0">
                <a:solidFill>
                  <a:srgbClr val="373737"/>
                </a:solidFill>
                <a:hlinkClick r:id="rId4"/>
              </a:rPr>
              <a:t> Digital Energy Essentials </a:t>
            </a:r>
            <a:r>
              <a:rPr lang="en-GB" sz="2000" noProof="0" dirty="0">
                <a:solidFill>
                  <a:srgbClr val="373737"/>
                </a:solidFill>
              </a:rPr>
              <a:t>di Every1 sulla digitalizzazione energetica.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132343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  <a:hlinkClick r:id="rId5"/>
              </a:rPr>
              <a:t>Scopri di più sui materiali didattici del progetto Every1.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6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Questa presentazione </a:t>
            </a:r>
            <a:r>
              <a:rPr lang="en-GB" dirty="0" err="1"/>
              <a:t>intitolata</a:t>
            </a:r>
            <a:r>
              <a:rPr lang="en-GB" dirty="0"/>
              <a:t> "</a:t>
            </a:r>
            <a:r>
              <a:rPr lang="it-IT" dirty="0"/>
              <a:t>Nozioni di base sull'energia digitale per giornalisti</a:t>
            </a:r>
            <a:r>
              <a:rPr lang="en-GB" i="1" dirty="0"/>
              <a:t>" </a:t>
            </a:r>
            <a:r>
              <a:rPr lang="en-GB" dirty="0"/>
              <a:t>è stata realizzata dal progetto Every1 ed è concessa in licenza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diversa indicazione.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Le immagini utilizzate in questa presentazione sono le seguenti: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Crediti fotografici: Adattato 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Journalists on Duty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Yan Arief con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testo introduttivo: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6"/>
              </a:rPr>
              <a:t>Microfono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di Julia è concesso in licenza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7"/>
              </a:rPr>
              <a:t>CC BY-NC 2.0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Avanti tutta con i veicoli elettrici: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8"/>
              </a:rPr>
              <a:t>Triple Cities Makerspace, Inc.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di 100% Campaign è concessa in licenza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9"/>
              </a:rPr>
              <a:t>CC BY 2.0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. </a:t>
            </a:r>
            <a:endParaRPr lang="en-GB" dirty="0">
              <a:solidFill>
                <a:schemeClr val="dk1"/>
              </a:solidFill>
              <a:ea typeface="Public Sans"/>
              <a:cs typeface="Arial" panose="020B0604020202020204" pitchFamily="34" charset="0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Trasformare il vento in elettricità: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10"/>
              </a:rPr>
              <a:t>parco eolico offshore Middelgrunden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</a:rPr>
              <a:t>di Øyvind Holmstad è concesso in licenza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4.0.  </a:t>
            </a:r>
            <a:endParaRPr lang="en-GB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Comprendere lo stoccaggio dell'energia solare: </a:t>
            </a:r>
            <a:r>
              <a:rPr lang="en-GB" dirty="0">
                <a:hlinkClick r:id="rId11"/>
              </a:rPr>
              <a:t>Solar Façade </a:t>
            </a:r>
            <a:r>
              <a:rPr lang="en-GB" dirty="0"/>
              <a:t>di La Citta Vita è concesso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 Alcuni consigli pratici per comunicare con il pubblico: </a:t>
            </a:r>
            <a:r>
              <a:rPr lang="en-GB" dirty="0">
                <a:hlinkClick r:id="rId12"/>
              </a:rPr>
              <a:t>la folla </a:t>
            </a:r>
            <a:r>
              <a:rPr lang="en-GB" dirty="0"/>
              <a:t>di bob walker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29CAAB-BAC8-5180-E907-6B2384C8CC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680" y="80014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Ringraziamenti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62826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067F-03A6-692E-8356-66ADF8CE07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2474" y="2766218"/>
            <a:ext cx="4726577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Grazie!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374752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5C9BDD-F6F6-C0F5-74DA-D7AF263D30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590" y="365125"/>
            <a:ext cx="3270827" cy="1325563"/>
          </a:xfrm>
          <a:prstGeom prst="rect">
            <a:avLst/>
          </a:prstGeom>
        </p:spPr>
        <p:txBody>
          <a:bodyPr/>
          <a:lstStyle/>
          <a:p>
            <a:r>
              <a:rPr lang="it-IT" noProof="1">
                <a:solidFill>
                  <a:schemeClr val="bg1"/>
                </a:solidFill>
              </a:rPr>
              <a:t>Introduzione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61386" y="797510"/>
            <a:ext cx="6974024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Scrivere articoli su argomenti tecnici come l'energia digitale può essere complicato. Come garantire una presentazione chiara e corretta dei diversi concetti tecnici a un pubblico generico? E come assicurarsi che i propri articoli siano interessanti e pertinenti?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 questa breve presentazione esploreremo: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Tre argomenti e concetti chiave relativi all'energia digitale.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Terminologia e informazioni importanti per iniziare a ricercare o valutare il materiale esistente sull'energia digitale.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Alcuni consigli pratici per comunicare con il pubblico.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262B6-B3E3-5B67-92B1-895BC3B69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538"/>
            <a:ext cx="4051005" cy="26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5240" y="1351508"/>
            <a:ext cx="69443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nostra analisi di ciascun argomento inizia con una domanda di riflessione. Prenditi un momento per riflettere su ciascuna domanda prima di passare alla diapositiva successiva.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Iniziamo ogni argomento con la terminologia e le informazioni chiave. Successivamente, evidenziamo le risorse di accompagnamento che potete esplorare. 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Puoi seguire ogni sezione della presentazione in ordine. In alternativa, puoi selezionare un argomento specifico che desideri approfondire per primo tramite il menu. </a:t>
            </a:r>
            <a:endParaRPr lang="en-GB" sz="24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EAE27-0D9D-E6A0-4D94-A76D062A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677"/>
            <a:ext cx="4044578" cy="26926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E9E803-2315-C348-C69F-0FC22E1C6B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196" y="273685"/>
            <a:ext cx="3472185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it-IT" noProof="1">
                <a:solidFill>
                  <a:schemeClr val="bg1"/>
                </a:solidFill>
              </a:rPr>
              <a:t>Questa</a:t>
            </a:r>
            <a:r>
              <a:rPr lang="it-IT" baseline="0" noProof="1">
                <a:solidFill>
                  <a:schemeClr val="bg1"/>
                </a:solidFill>
              </a:rPr>
              <a:t> presentazione</a:t>
            </a:r>
            <a:endParaRPr lang="it-IT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BDFA4E-0E5C-DBFF-AEAC-997A394DA1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130" y="83538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z="2800" b="1" noProof="1">
                <a:solidFill>
                  <a:schemeClr val="bg1"/>
                </a:solidFill>
              </a:rPr>
              <a:t>Argomenti e concetti chiave nella digitalizzazione dell'energia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0" y="2537325"/>
            <a:ext cx="11423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Avanti tutta con i veicoli elettrici (EV).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Trasformare il vento in elettricità.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Comprendere lo stoccaggio dell'energia solare.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Alcuni consigli pratici per comunicare con il pubblico.</a:t>
            </a:r>
          </a:p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64417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EA8C-47CD-DBD4-ECCB-4F7630795F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867" y="86151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z="2800" b="1" noProof="1">
                <a:solidFill>
                  <a:schemeClr val="bg1"/>
                </a:solidFill>
              </a:rPr>
              <a:t>1. Avanti tutta con i veicoli elettrici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298530" y="3429000"/>
            <a:ext cx="959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Come funzionano i veicoli elettrici (EV)?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0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8728-4224-065B-C2AB-C2488AC50D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2" y="69169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z="2800" b="1" noProof="1">
                <a:solidFill>
                  <a:schemeClr val="bg1"/>
                </a:solidFill>
              </a:rPr>
              <a:t>Veicoli elettrici: terminologia chiave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887623" y="2461506"/>
            <a:ext cx="69268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ea typeface="Public Sans"/>
                <a:cs typeface="Public Sans"/>
                <a:sym typeface="Public Sans"/>
              </a:rPr>
              <a:t>Vehicle-to-Grid (V2G):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tecnologia che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consente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ai veicoli elettrici non solo di prelevare energia dalla rete, ma anche di reimmetterla nella stessa.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24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ea typeface="Public Sans"/>
                <a:cs typeface="Public Sans"/>
                <a:sym typeface="Public Sans"/>
              </a:rPr>
              <a:t>Ricarica intelligente: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un sistema di ricarica avanzato che ottimizza quando e come un veicolo elettrico si ricarica in base a fattori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quali: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Prezzi dell'elettricità.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Domanda della rete.</a:t>
            </a:r>
            <a:endParaRPr lang="en-GB" sz="2400" dirty="0">
              <a:ea typeface="Public Sans"/>
              <a:cs typeface="Public Sans"/>
              <a:sym typeface="Public Sans"/>
            </a:endParaRP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Disponibilità di energia rinnovabile.</a:t>
            </a:r>
          </a:p>
          <a:p>
            <a:pPr latinLnBrk="0"/>
            <a:endParaRPr lang="en-GB" sz="24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4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4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D7420-B2AC-2CF4-AF32-0946C4D12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849525"/>
            <a:ext cx="4278341" cy="28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01233-2A14-6071-A7F9-3279598D4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533F-8C68-D413-2E74-A11F06025A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0" y="84068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Veicoli elettrici (EV): fatti e informazioni chiave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9EF84-A0DC-E61D-F196-26BDE825F1EB}"/>
              </a:ext>
            </a:extLst>
          </p:cNvPr>
          <p:cNvSpPr txBox="1"/>
          <p:nvPr/>
        </p:nvSpPr>
        <p:spPr>
          <a:xfrm>
            <a:off x="377480" y="2166251"/>
            <a:ext cx="114370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dirty="0">
                <a:ea typeface="Public Sans"/>
                <a:cs typeface="Public Sans"/>
                <a:sym typeface="Public Sans"/>
              </a:rPr>
              <a:t>I veicoli elettrici (EV) stanno diventando una parte fondamentale della transizione energetica, riducendo la nostra dipendenza dai combustibili fossili e diminuendo le emissioni di carbonio. </a:t>
            </a:r>
          </a:p>
          <a:p>
            <a:pPr latinLnBrk="0"/>
            <a:endParaRPr lang="en-GB" sz="20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Leggi il rapporto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3"/>
              </a:rPr>
              <a:t>Global EV Outlook 2025 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dell'Agenzia internazionale per l'energia.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Una sfida fondamentale per l'adozione dei veicoli elettrici è rappresentata dall'infrastruttura di ricarica.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4"/>
              </a:rPr>
              <a:t>Scopri se l'infrastruttura di ricarica dei veicoli elettrici è in grado di soddisfare la domanda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Rimani aggiornato sulle novità relative alle infrastrutture di ricarica dei veicoli elettrici in Europa tramite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5"/>
              </a:rPr>
              <a:t>l'Osservatorio europeo sui combustibili alternativi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Leggi questo articolo del 2024 sui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6"/>
              </a:rPr>
              <a:t>paesi europei all'avanguardia nell'infrastruttura di ricarica dei veicoli elettrici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Leggi il rapporto dell'ACEA del 2024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7"/>
              </a:rPr>
              <a:t>Charging ahead: accelerating the roll-out of EU electric vehicle charging infrastructure 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(Ricaricare in avanti: accelerare l'introduzione dell'infrastruttura di ricarica dei veicoli elettrici nell'UE).</a:t>
            </a:r>
          </a:p>
          <a:p>
            <a:pPr latinLnBrk="0"/>
            <a:endParaRPr lang="en-GB" sz="20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70248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23D0-C546-5C60-AD34-9AD51BE678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835388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1200" noProof="1">
                <a:solidFill>
                  <a:schemeClr val="bg1"/>
                </a:solidFill>
                <a:effectLst/>
              </a:rPr>
              <a:t>2. Trasformare il vento in elettricità</a:t>
            </a:r>
            <a:endParaRPr lang="it-IT" sz="2800" noProof="1">
              <a:solidFill>
                <a:schemeClr val="bg1"/>
              </a:solidFill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Quanta energia produce una turbina eolica?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3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033AA-BC50-5858-F1FA-DBA045056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7480" y="81714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Trasformare il vento in elettricità: terminologia chiave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5361140" y="2866458"/>
            <a:ext cx="6453377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b="1" dirty="0">
                <a:solidFill>
                  <a:srgbClr val="2B2C30"/>
                </a:solidFill>
              </a:rPr>
              <a:t>Parco eolico onshore: </a:t>
            </a:r>
            <a:r>
              <a:rPr lang="en-GB" sz="2400" dirty="0">
                <a:solidFill>
                  <a:srgbClr val="2B2C30"/>
                </a:solidFill>
              </a:rPr>
              <a:t>insieme di turbine eoliche installate sulla terraferma, solitamente in campi aperti o colline dove la velocità del vento è forte e costante.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b="1" dirty="0">
                <a:solidFill>
                  <a:srgbClr val="2B2C30"/>
                </a:solidFill>
              </a:rPr>
              <a:t>Parco eolico offshore: </a:t>
            </a:r>
            <a:r>
              <a:rPr lang="en-GB" sz="2400" dirty="0">
                <a:solidFill>
                  <a:srgbClr val="2B2C30"/>
                </a:solidFill>
              </a:rPr>
              <a:t>turbine eoliche installate in specchi d'acqua, come mari o oceani, dove la velocità del vento è più forte e costante.</a:t>
            </a:r>
            <a:endParaRPr lang="en-GB" sz="2400" dirty="0"/>
          </a:p>
          <a:p>
            <a:pPr latinLnBrk="0">
              <a:lnSpc>
                <a:spcPct val="150000"/>
              </a:lnSpc>
            </a:pPr>
            <a:endParaRPr lang="en-GB" sz="2400" dirty="0">
              <a:solidFill>
                <a:srgbClr val="2B2C3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5CB82-5492-E4B1-A27E-8C91F61FB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0" y="2866458"/>
            <a:ext cx="4964283" cy="27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B3E7CB-5B2A-45A9-B4AD-AF8073CE4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3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2834</Words>
  <Application>Microsoft Macintosh PowerPoint</Application>
  <PresentationFormat>Widescreen</PresentationFormat>
  <Paragraphs>252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맑은 고딕</vt:lpstr>
      <vt:lpstr>Aptos Narrow</vt:lpstr>
      <vt:lpstr>Arial</vt:lpstr>
      <vt:lpstr>Calibri</vt:lpstr>
      <vt:lpstr>Public Sans</vt:lpstr>
      <vt:lpstr>Every1 slide master</vt:lpstr>
      <vt:lpstr>Nozioni di base sull'energia digitale per giornalisti</vt:lpstr>
      <vt:lpstr>Introduzione</vt:lpstr>
      <vt:lpstr>Questa presentazione</vt:lpstr>
      <vt:lpstr>Argomenti e concetti chiave nella digitalizzazione dell'energia</vt:lpstr>
      <vt:lpstr>1. Avanti tutta con i veicoli elettrici</vt:lpstr>
      <vt:lpstr>Veicoli elettrici: terminologia chiave</vt:lpstr>
      <vt:lpstr>Veicoli elettrici (EV): fatti e informazioni chiave </vt:lpstr>
      <vt:lpstr>2. Trasformare il vento in elettricità </vt:lpstr>
      <vt:lpstr>Trasformare il vento in elettricità: terminologia chiave  </vt:lpstr>
      <vt:lpstr>Trasformare il vento in elettricità: fatti e informazioni chiave  </vt:lpstr>
      <vt:lpstr>3. Capire lo stoccaggio dell'energia solare  </vt:lpstr>
      <vt:lpstr>Comprendere l'accumulo di energia solare: terminologia chiave </vt:lpstr>
      <vt:lpstr>Comprendere l'accumulo di energia solare: fatti e informazioni chiave  </vt:lpstr>
      <vt:lpstr>Alcuni consigli pratici per comunicare con il pubblico  </vt:lpstr>
      <vt:lpstr>Prossimi passi</vt:lpstr>
      <vt:lpstr>Ringraziamenti </vt:lpstr>
      <vt:lpstr>Grazie!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51</cp:revision>
  <cp:lastPrinted>2025-03-21T11:31:47Z</cp:lastPrinted>
  <dcterms:created xsi:type="dcterms:W3CDTF">2019-04-06T05:20:47Z</dcterms:created>
  <dcterms:modified xsi:type="dcterms:W3CDTF">2026-03-09T14:52:55Z</dcterms:modified>
  <cp:category/>
</cp:coreProperties>
</file>