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sldIdLst>
    <p:sldId id="365" r:id="rId5"/>
    <p:sldId id="384" r:id="rId6"/>
    <p:sldId id="367" r:id="rId7"/>
    <p:sldId id="368" r:id="rId8"/>
    <p:sldId id="369" r:id="rId9"/>
    <p:sldId id="380" r:id="rId10"/>
    <p:sldId id="381" r:id="rId11"/>
    <p:sldId id="371" r:id="rId12"/>
    <p:sldId id="372" r:id="rId13"/>
    <p:sldId id="374" r:id="rId14"/>
    <p:sldId id="375" r:id="rId15"/>
    <p:sldId id="383" r:id="rId16"/>
    <p:sldId id="376" r:id="rId17"/>
    <p:sldId id="378"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eqFbUuFPSK5aEsor+PGCw==" hashData="W+tevzOM5l80SEGXeW3W8qpB1GVGlzp0hEa1XdA+ZBn50GxKHrQDXA+DndhyWI6XKTdKpeKAjZVWfe7A24DLH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CBAE24-9F04-A9B6-F298-85B7DE077BE9}" name="Janina Fuchs" initials="JF" userId="S::ucbqjlf@ucl.ac.uk::33f3e2f3-3cdd-4318-9c16-d94beac692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500"/>
    <a:srgbClr val="B53D49"/>
    <a:srgbClr val="9DC3E6"/>
    <a:srgbClr val="AFE6FF"/>
    <a:srgbClr val="0096FF"/>
    <a:srgbClr val="5EC5FF"/>
    <a:srgbClr val="2B28B6"/>
    <a:srgbClr val="98D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2" autoAdjust="0"/>
    <p:restoredTop sz="69369" autoAdjust="0"/>
  </p:normalViewPr>
  <p:slideViewPr>
    <p:cSldViewPr snapToGrid="0">
      <p:cViewPr varScale="1">
        <p:scale>
          <a:sx n="79" d="100"/>
          <a:sy n="79" d="100"/>
        </p:scale>
        <p:origin x="144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38B91-6025-4283-9D43-07AC70BAAE8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C58ADA79-1007-42D4-95BF-BD8820C23EE9}">
      <dgm:prSet phldrT="[Text]"/>
      <dgm:spPr/>
      <dgm:t>
        <a:bodyPr/>
        <a:lstStyle/>
        <a:p>
          <a:r>
            <a:rPr lang="en-GB" dirty="0"/>
            <a:t>Energy policy</a:t>
          </a:r>
        </a:p>
      </dgm:t>
    </dgm:pt>
    <dgm:pt modelId="{595CA23F-04E3-4740-BE27-BBF4C16B7C6C}" type="parTrans" cxnId="{8D53E7DD-BE8E-414F-BCC4-767ADE7AFC99}">
      <dgm:prSet/>
      <dgm:spPr/>
      <dgm:t>
        <a:bodyPr/>
        <a:lstStyle/>
        <a:p>
          <a:endParaRPr lang="en-GB"/>
        </a:p>
      </dgm:t>
    </dgm:pt>
    <dgm:pt modelId="{01E20DBE-D030-492C-B0EA-7C520C39E8C7}" type="sibTrans" cxnId="{8D53E7DD-BE8E-414F-BCC4-767ADE7AFC99}">
      <dgm:prSet/>
      <dgm:spPr/>
      <dgm:t>
        <a:bodyPr/>
        <a:lstStyle/>
        <a:p>
          <a:endParaRPr lang="en-GB"/>
        </a:p>
      </dgm:t>
    </dgm:pt>
    <dgm:pt modelId="{32231D1E-E249-46BB-B49E-99271778E315}">
      <dgm:prSet phldrT="[Text]" custT="1"/>
      <dgm:spPr/>
      <dgm:t>
        <a:bodyPr/>
        <a:lstStyle/>
        <a:p>
          <a:r>
            <a:rPr lang="en-GB" sz="1300" dirty="0"/>
            <a:t>Account for </a:t>
          </a:r>
          <a:r>
            <a:rPr lang="en-GB" sz="1300" b="1" dirty="0"/>
            <a:t>environmental and social implications</a:t>
          </a:r>
        </a:p>
      </dgm:t>
    </dgm:pt>
    <dgm:pt modelId="{103E70DF-7D3F-4E89-8178-C769980DC1C7}" type="parTrans" cxnId="{61A92872-5F21-45C6-AA50-B58A026E41A5}">
      <dgm:prSet/>
      <dgm:spPr/>
      <dgm:t>
        <a:bodyPr/>
        <a:lstStyle/>
        <a:p>
          <a:endParaRPr lang="en-GB"/>
        </a:p>
      </dgm:t>
    </dgm:pt>
    <dgm:pt modelId="{5C32A94F-7118-4CEE-8511-1E1D7BF7D8AC}" type="sibTrans" cxnId="{61A92872-5F21-45C6-AA50-B58A026E41A5}">
      <dgm:prSet/>
      <dgm:spPr/>
      <dgm:t>
        <a:bodyPr/>
        <a:lstStyle/>
        <a:p>
          <a:endParaRPr lang="en-GB"/>
        </a:p>
      </dgm:t>
    </dgm:pt>
    <dgm:pt modelId="{64929AF0-7D19-4C7A-8C4A-0F9EA11106B9}">
      <dgm:prSet phldrT="[Text]" custT="1"/>
      <dgm:spPr/>
      <dgm:t>
        <a:bodyPr/>
        <a:lstStyle/>
        <a:p>
          <a:r>
            <a:rPr lang="en-GB" sz="1300" dirty="0"/>
            <a:t>Ensure a </a:t>
          </a:r>
          <a:r>
            <a:rPr lang="en-GB" sz="1300" b="1" dirty="0"/>
            <a:t>sustainable, reliable and affordable energy </a:t>
          </a:r>
          <a:r>
            <a:rPr lang="en-GB" sz="1300" dirty="0"/>
            <a:t>sector</a:t>
          </a:r>
        </a:p>
      </dgm:t>
    </dgm:pt>
    <dgm:pt modelId="{9A87D47E-251D-4AD5-A0CA-C2D6A96AF7D9}" type="parTrans" cxnId="{BD44CDC9-C0E9-4D6A-92C9-14A09BD76A6A}">
      <dgm:prSet/>
      <dgm:spPr/>
      <dgm:t>
        <a:bodyPr/>
        <a:lstStyle/>
        <a:p>
          <a:endParaRPr lang="en-GB"/>
        </a:p>
      </dgm:t>
    </dgm:pt>
    <dgm:pt modelId="{F780BF3F-ABC0-43CD-B3DC-49987752B55F}" type="sibTrans" cxnId="{BD44CDC9-C0E9-4D6A-92C9-14A09BD76A6A}">
      <dgm:prSet/>
      <dgm:spPr/>
      <dgm:t>
        <a:bodyPr/>
        <a:lstStyle/>
        <a:p>
          <a:endParaRPr lang="en-GB"/>
        </a:p>
      </dgm:t>
    </dgm:pt>
    <dgm:pt modelId="{A02E4D04-D79C-434F-9354-D2275AC7A194}">
      <dgm:prSet phldrT="[Text]" custT="1"/>
      <dgm:spPr/>
      <dgm:t>
        <a:bodyPr/>
        <a:lstStyle/>
        <a:p>
          <a:r>
            <a:rPr lang="en-GB" sz="1300" b="1" dirty="0"/>
            <a:t>Balance trade-offs </a:t>
          </a:r>
          <a:r>
            <a:rPr lang="en-GB" sz="1300" dirty="0"/>
            <a:t>between energy security, reducing GHGs</a:t>
          </a:r>
        </a:p>
      </dgm:t>
    </dgm:pt>
    <dgm:pt modelId="{F27E6B4B-1738-4205-A3E2-48C272FA3BF1}" type="parTrans" cxnId="{12115125-8583-480F-9C4E-AAB957E432D6}">
      <dgm:prSet/>
      <dgm:spPr/>
      <dgm:t>
        <a:bodyPr/>
        <a:lstStyle/>
        <a:p>
          <a:endParaRPr lang="en-GB"/>
        </a:p>
      </dgm:t>
    </dgm:pt>
    <dgm:pt modelId="{8705C972-C6AB-4A1A-8785-605C477F800A}" type="sibTrans" cxnId="{12115125-8583-480F-9C4E-AAB957E432D6}">
      <dgm:prSet/>
      <dgm:spPr/>
      <dgm:t>
        <a:bodyPr/>
        <a:lstStyle/>
        <a:p>
          <a:endParaRPr lang="en-GB"/>
        </a:p>
      </dgm:t>
    </dgm:pt>
    <dgm:pt modelId="{4A773245-69F2-4F64-8884-1D9E1E36D1D7}">
      <dgm:prSet phldrT="[Text]" custT="1"/>
      <dgm:spPr/>
      <dgm:t>
        <a:bodyPr/>
        <a:lstStyle/>
        <a:p>
          <a:r>
            <a:rPr lang="en-GB" sz="1300" dirty="0">
              <a:latin typeface="+mn-lt"/>
            </a:rPr>
            <a:t>Ensure provision of </a:t>
          </a:r>
          <a:r>
            <a:rPr lang="en-GB" sz="1300" b="1" dirty="0">
              <a:latin typeface="+mn-lt"/>
            </a:rPr>
            <a:t>opportunities for </a:t>
          </a:r>
          <a:r>
            <a:rPr lang="en-GB" sz="1300" dirty="0">
              <a:effectLst/>
              <a:latin typeface="+mn-lt"/>
              <a:ea typeface="Times New Roman" panose="02020603050405020304" pitchFamily="18" charset="0"/>
            </a:rPr>
            <a:t>economic growth</a:t>
          </a:r>
          <a:endParaRPr lang="en-GB" sz="1300" dirty="0">
            <a:latin typeface="+mn-lt"/>
          </a:endParaRPr>
        </a:p>
      </dgm:t>
    </dgm:pt>
    <dgm:pt modelId="{9EEED5D4-6969-4D89-A8FD-8B14ABA4A63C}" type="parTrans" cxnId="{7019E1C2-B0BA-4C76-826F-1D28ECCB1A05}">
      <dgm:prSet/>
      <dgm:spPr/>
      <dgm:t>
        <a:bodyPr/>
        <a:lstStyle/>
        <a:p>
          <a:endParaRPr lang="en-GB"/>
        </a:p>
      </dgm:t>
    </dgm:pt>
    <dgm:pt modelId="{E775B14F-F98A-4DDD-B114-4C2479363BB8}" type="sibTrans" cxnId="{7019E1C2-B0BA-4C76-826F-1D28ECCB1A05}">
      <dgm:prSet/>
      <dgm:spPr/>
      <dgm:t>
        <a:bodyPr/>
        <a:lstStyle/>
        <a:p>
          <a:endParaRPr lang="en-GB"/>
        </a:p>
      </dgm:t>
    </dgm:pt>
    <dgm:pt modelId="{1182D669-DAC9-4F7F-9E22-F7F7A499A92F}" type="pres">
      <dgm:prSet presAssocID="{24738B91-6025-4283-9D43-07AC70BAAE8E}" presName="Name0" presStyleCnt="0">
        <dgm:presLayoutVars>
          <dgm:chMax val="1"/>
          <dgm:dir/>
          <dgm:animLvl val="ctr"/>
          <dgm:resizeHandles val="exact"/>
        </dgm:presLayoutVars>
      </dgm:prSet>
      <dgm:spPr/>
    </dgm:pt>
    <dgm:pt modelId="{0C8BA584-415F-4631-8FEE-2B84B22CE30D}" type="pres">
      <dgm:prSet presAssocID="{C58ADA79-1007-42D4-95BF-BD8820C23EE9}" presName="centerShape" presStyleLbl="node0" presStyleIdx="0" presStyleCnt="1" custScaleX="67521" custScaleY="67521" custLinFactNeighborY="493"/>
      <dgm:spPr/>
    </dgm:pt>
    <dgm:pt modelId="{635104ED-C2E3-448E-A170-CED2E9B5FC48}" type="pres">
      <dgm:prSet presAssocID="{32231D1E-E249-46BB-B49E-99271778E315}" presName="node" presStyleLbl="node1" presStyleIdx="0" presStyleCnt="4" custScaleX="168639" custScaleY="134911" custRadScaleRad="83731">
        <dgm:presLayoutVars>
          <dgm:bulletEnabled val="1"/>
        </dgm:presLayoutVars>
      </dgm:prSet>
      <dgm:spPr/>
    </dgm:pt>
    <dgm:pt modelId="{5B40C2CB-EF58-4E84-B341-1803AD98F915}" type="pres">
      <dgm:prSet presAssocID="{32231D1E-E249-46BB-B49E-99271778E315}" presName="dummy" presStyleCnt="0"/>
      <dgm:spPr/>
    </dgm:pt>
    <dgm:pt modelId="{277AE158-F984-464C-B100-9D60C2AD054F}" type="pres">
      <dgm:prSet presAssocID="{5C32A94F-7118-4CEE-8511-1E1D7BF7D8AC}" presName="sibTrans" presStyleLbl="sibTrans2D1" presStyleIdx="0" presStyleCnt="4"/>
      <dgm:spPr/>
    </dgm:pt>
    <dgm:pt modelId="{55698131-EC6D-428C-B4E1-20E99E7E902C}" type="pres">
      <dgm:prSet presAssocID="{64929AF0-7D19-4C7A-8C4A-0F9EA11106B9}" presName="node" presStyleLbl="node1" presStyleIdx="1" presStyleCnt="4" custScaleX="168639" custScaleY="134911" custRadScaleRad="85566">
        <dgm:presLayoutVars>
          <dgm:bulletEnabled val="1"/>
        </dgm:presLayoutVars>
      </dgm:prSet>
      <dgm:spPr/>
    </dgm:pt>
    <dgm:pt modelId="{92614207-72BB-4327-8D3A-19CB21BBD485}" type="pres">
      <dgm:prSet presAssocID="{64929AF0-7D19-4C7A-8C4A-0F9EA11106B9}" presName="dummy" presStyleCnt="0"/>
      <dgm:spPr/>
    </dgm:pt>
    <dgm:pt modelId="{CCB0716D-1B0E-4FE5-A1D4-EC07FE0064AE}" type="pres">
      <dgm:prSet presAssocID="{F780BF3F-ABC0-43CD-B3DC-49987752B55F}" presName="sibTrans" presStyleLbl="sibTrans2D1" presStyleIdx="1" presStyleCnt="4"/>
      <dgm:spPr/>
    </dgm:pt>
    <dgm:pt modelId="{01F76F1C-99ED-491F-8794-B4936FC32EAB}" type="pres">
      <dgm:prSet presAssocID="{A02E4D04-D79C-434F-9354-D2275AC7A194}" presName="node" presStyleLbl="node1" presStyleIdx="2" presStyleCnt="4" custScaleX="168639" custScaleY="134911" custRadScaleRad="84619" custRadScaleInc="-7573">
        <dgm:presLayoutVars>
          <dgm:bulletEnabled val="1"/>
        </dgm:presLayoutVars>
      </dgm:prSet>
      <dgm:spPr/>
    </dgm:pt>
    <dgm:pt modelId="{968B0DD9-BB5B-4B7F-9C3A-E7E69096AF3E}" type="pres">
      <dgm:prSet presAssocID="{A02E4D04-D79C-434F-9354-D2275AC7A194}" presName="dummy" presStyleCnt="0"/>
      <dgm:spPr/>
    </dgm:pt>
    <dgm:pt modelId="{BB1FB5E1-DE4C-49B7-9232-3D4EB42D0F54}" type="pres">
      <dgm:prSet presAssocID="{8705C972-C6AB-4A1A-8785-605C477F800A}" presName="sibTrans" presStyleLbl="sibTrans2D1" presStyleIdx="2" presStyleCnt="4"/>
      <dgm:spPr/>
    </dgm:pt>
    <dgm:pt modelId="{772748A0-7B55-4C55-B6BB-B8F48AE62325}" type="pres">
      <dgm:prSet presAssocID="{4A773245-69F2-4F64-8884-1D9E1E36D1D7}" presName="node" presStyleLbl="node1" presStyleIdx="3" presStyleCnt="4" custScaleX="168639" custScaleY="134911" custRadScaleRad="85215" custRadScaleInc="2211">
        <dgm:presLayoutVars>
          <dgm:bulletEnabled val="1"/>
        </dgm:presLayoutVars>
      </dgm:prSet>
      <dgm:spPr/>
    </dgm:pt>
    <dgm:pt modelId="{C8640F62-673C-4105-8C4E-37DD268ABCFC}" type="pres">
      <dgm:prSet presAssocID="{4A773245-69F2-4F64-8884-1D9E1E36D1D7}" presName="dummy" presStyleCnt="0"/>
      <dgm:spPr/>
    </dgm:pt>
    <dgm:pt modelId="{039EAE46-BCB3-4883-9AA9-5248A99B4839}" type="pres">
      <dgm:prSet presAssocID="{E775B14F-F98A-4DDD-B114-4C2479363BB8}" presName="sibTrans" presStyleLbl="sibTrans2D1" presStyleIdx="3" presStyleCnt="4"/>
      <dgm:spPr/>
    </dgm:pt>
  </dgm:ptLst>
  <dgm:cxnLst>
    <dgm:cxn modelId="{016BA203-ABB8-434A-9C7B-0AF7F092DB37}" type="presOf" srcId="{E775B14F-F98A-4DDD-B114-4C2479363BB8}" destId="{039EAE46-BCB3-4883-9AA9-5248A99B4839}" srcOrd="0" destOrd="0" presId="urn:microsoft.com/office/officeart/2005/8/layout/radial6"/>
    <dgm:cxn modelId="{3B5D9E09-E00A-4545-B521-C130259199CA}" type="presOf" srcId="{4A773245-69F2-4F64-8884-1D9E1E36D1D7}" destId="{772748A0-7B55-4C55-B6BB-B8F48AE62325}" srcOrd="0" destOrd="0" presId="urn:microsoft.com/office/officeart/2005/8/layout/radial6"/>
    <dgm:cxn modelId="{9527140A-3AF8-4BC7-99B1-DB507AAB1885}" type="presOf" srcId="{64929AF0-7D19-4C7A-8C4A-0F9EA11106B9}" destId="{55698131-EC6D-428C-B4E1-20E99E7E902C}" srcOrd="0" destOrd="0" presId="urn:microsoft.com/office/officeart/2005/8/layout/radial6"/>
    <dgm:cxn modelId="{12115125-8583-480F-9C4E-AAB957E432D6}" srcId="{C58ADA79-1007-42D4-95BF-BD8820C23EE9}" destId="{A02E4D04-D79C-434F-9354-D2275AC7A194}" srcOrd="2" destOrd="0" parTransId="{F27E6B4B-1738-4205-A3E2-48C272FA3BF1}" sibTransId="{8705C972-C6AB-4A1A-8785-605C477F800A}"/>
    <dgm:cxn modelId="{92475537-0F0E-45A4-9C31-2A9A4C6F6A19}" type="presOf" srcId="{A02E4D04-D79C-434F-9354-D2275AC7A194}" destId="{01F76F1C-99ED-491F-8794-B4936FC32EAB}" srcOrd="0" destOrd="0" presId="urn:microsoft.com/office/officeart/2005/8/layout/radial6"/>
    <dgm:cxn modelId="{65B84C69-562B-437D-B3DA-610DA3A101E0}" type="presOf" srcId="{8705C972-C6AB-4A1A-8785-605C477F800A}" destId="{BB1FB5E1-DE4C-49B7-9232-3D4EB42D0F54}" srcOrd="0" destOrd="0" presId="urn:microsoft.com/office/officeart/2005/8/layout/radial6"/>
    <dgm:cxn modelId="{61A92872-5F21-45C6-AA50-B58A026E41A5}" srcId="{C58ADA79-1007-42D4-95BF-BD8820C23EE9}" destId="{32231D1E-E249-46BB-B49E-99271778E315}" srcOrd="0" destOrd="0" parTransId="{103E70DF-7D3F-4E89-8178-C769980DC1C7}" sibTransId="{5C32A94F-7118-4CEE-8511-1E1D7BF7D8AC}"/>
    <dgm:cxn modelId="{95FFA879-63C9-4860-BB6F-9CEDC9BE8A98}" type="presOf" srcId="{32231D1E-E249-46BB-B49E-99271778E315}" destId="{635104ED-C2E3-448E-A170-CED2E9B5FC48}" srcOrd="0" destOrd="0" presId="urn:microsoft.com/office/officeart/2005/8/layout/radial6"/>
    <dgm:cxn modelId="{678CDD87-0AC2-4795-9838-0E65F8ECAC37}" type="presOf" srcId="{5C32A94F-7118-4CEE-8511-1E1D7BF7D8AC}" destId="{277AE158-F984-464C-B100-9D60C2AD054F}" srcOrd="0" destOrd="0" presId="urn:microsoft.com/office/officeart/2005/8/layout/radial6"/>
    <dgm:cxn modelId="{61069698-CE10-4B52-8C44-57BD027B0BA4}" type="presOf" srcId="{C58ADA79-1007-42D4-95BF-BD8820C23EE9}" destId="{0C8BA584-415F-4631-8FEE-2B84B22CE30D}" srcOrd="0" destOrd="0" presId="urn:microsoft.com/office/officeart/2005/8/layout/radial6"/>
    <dgm:cxn modelId="{7019E1C2-B0BA-4C76-826F-1D28ECCB1A05}" srcId="{C58ADA79-1007-42D4-95BF-BD8820C23EE9}" destId="{4A773245-69F2-4F64-8884-1D9E1E36D1D7}" srcOrd="3" destOrd="0" parTransId="{9EEED5D4-6969-4D89-A8FD-8B14ABA4A63C}" sibTransId="{E775B14F-F98A-4DDD-B114-4C2479363BB8}"/>
    <dgm:cxn modelId="{6AFCC8C6-C278-4921-8B90-9554BA720956}" type="presOf" srcId="{24738B91-6025-4283-9D43-07AC70BAAE8E}" destId="{1182D669-DAC9-4F7F-9E22-F7F7A499A92F}" srcOrd="0" destOrd="0" presId="urn:microsoft.com/office/officeart/2005/8/layout/radial6"/>
    <dgm:cxn modelId="{BD44CDC9-C0E9-4D6A-92C9-14A09BD76A6A}" srcId="{C58ADA79-1007-42D4-95BF-BD8820C23EE9}" destId="{64929AF0-7D19-4C7A-8C4A-0F9EA11106B9}" srcOrd="1" destOrd="0" parTransId="{9A87D47E-251D-4AD5-A0CA-C2D6A96AF7D9}" sibTransId="{F780BF3F-ABC0-43CD-B3DC-49987752B55F}"/>
    <dgm:cxn modelId="{8D53E7DD-BE8E-414F-BCC4-767ADE7AFC99}" srcId="{24738B91-6025-4283-9D43-07AC70BAAE8E}" destId="{C58ADA79-1007-42D4-95BF-BD8820C23EE9}" srcOrd="0" destOrd="0" parTransId="{595CA23F-04E3-4740-BE27-BBF4C16B7C6C}" sibTransId="{01E20DBE-D030-492C-B0EA-7C520C39E8C7}"/>
    <dgm:cxn modelId="{803202E8-95BE-4E31-B1F3-E75563248EF6}" type="presOf" srcId="{F780BF3F-ABC0-43CD-B3DC-49987752B55F}" destId="{CCB0716D-1B0E-4FE5-A1D4-EC07FE0064AE}" srcOrd="0" destOrd="0" presId="urn:microsoft.com/office/officeart/2005/8/layout/radial6"/>
    <dgm:cxn modelId="{EFC54CB4-DBA1-4F62-B972-10A4475DB583}" type="presParOf" srcId="{1182D669-DAC9-4F7F-9E22-F7F7A499A92F}" destId="{0C8BA584-415F-4631-8FEE-2B84B22CE30D}" srcOrd="0" destOrd="0" presId="urn:microsoft.com/office/officeart/2005/8/layout/radial6"/>
    <dgm:cxn modelId="{1AF505B8-C8E7-4518-8823-C30EA6BA3E3B}" type="presParOf" srcId="{1182D669-DAC9-4F7F-9E22-F7F7A499A92F}" destId="{635104ED-C2E3-448E-A170-CED2E9B5FC48}" srcOrd="1" destOrd="0" presId="urn:microsoft.com/office/officeart/2005/8/layout/radial6"/>
    <dgm:cxn modelId="{BB448E5E-139F-42FD-BD09-1FFF19AC5F97}" type="presParOf" srcId="{1182D669-DAC9-4F7F-9E22-F7F7A499A92F}" destId="{5B40C2CB-EF58-4E84-B341-1803AD98F915}" srcOrd="2" destOrd="0" presId="urn:microsoft.com/office/officeart/2005/8/layout/radial6"/>
    <dgm:cxn modelId="{F5C1DB3E-BD34-4C92-A552-501A97670456}" type="presParOf" srcId="{1182D669-DAC9-4F7F-9E22-F7F7A499A92F}" destId="{277AE158-F984-464C-B100-9D60C2AD054F}" srcOrd="3" destOrd="0" presId="urn:microsoft.com/office/officeart/2005/8/layout/radial6"/>
    <dgm:cxn modelId="{7B21D8B4-1929-4805-99A7-DD212CCE0528}" type="presParOf" srcId="{1182D669-DAC9-4F7F-9E22-F7F7A499A92F}" destId="{55698131-EC6D-428C-B4E1-20E99E7E902C}" srcOrd="4" destOrd="0" presId="urn:microsoft.com/office/officeart/2005/8/layout/radial6"/>
    <dgm:cxn modelId="{C7E74FF7-36C6-470B-8E11-AEF8B8354617}" type="presParOf" srcId="{1182D669-DAC9-4F7F-9E22-F7F7A499A92F}" destId="{92614207-72BB-4327-8D3A-19CB21BBD485}" srcOrd="5" destOrd="0" presId="urn:microsoft.com/office/officeart/2005/8/layout/radial6"/>
    <dgm:cxn modelId="{A5120134-E4FB-460B-A43F-B449CAF053B1}" type="presParOf" srcId="{1182D669-DAC9-4F7F-9E22-F7F7A499A92F}" destId="{CCB0716D-1B0E-4FE5-A1D4-EC07FE0064AE}" srcOrd="6" destOrd="0" presId="urn:microsoft.com/office/officeart/2005/8/layout/radial6"/>
    <dgm:cxn modelId="{E11323A1-D638-4627-B4D1-CEE73A2E93FD}" type="presParOf" srcId="{1182D669-DAC9-4F7F-9E22-F7F7A499A92F}" destId="{01F76F1C-99ED-491F-8794-B4936FC32EAB}" srcOrd="7" destOrd="0" presId="urn:microsoft.com/office/officeart/2005/8/layout/radial6"/>
    <dgm:cxn modelId="{C8B461C1-BE24-4127-A308-6522180131B7}" type="presParOf" srcId="{1182D669-DAC9-4F7F-9E22-F7F7A499A92F}" destId="{968B0DD9-BB5B-4B7F-9C3A-E7E69096AF3E}" srcOrd="8" destOrd="0" presId="urn:microsoft.com/office/officeart/2005/8/layout/radial6"/>
    <dgm:cxn modelId="{14F10389-F9AA-4154-A627-AA7F26A120F5}" type="presParOf" srcId="{1182D669-DAC9-4F7F-9E22-F7F7A499A92F}" destId="{BB1FB5E1-DE4C-49B7-9232-3D4EB42D0F54}" srcOrd="9" destOrd="0" presId="urn:microsoft.com/office/officeart/2005/8/layout/radial6"/>
    <dgm:cxn modelId="{AC4ECA23-7000-4CEB-B5F5-9A7C123444EC}" type="presParOf" srcId="{1182D669-DAC9-4F7F-9E22-F7F7A499A92F}" destId="{772748A0-7B55-4C55-B6BB-B8F48AE62325}" srcOrd="10" destOrd="0" presId="urn:microsoft.com/office/officeart/2005/8/layout/radial6"/>
    <dgm:cxn modelId="{39BB95AC-0671-4830-BEA3-281E17227FA6}" type="presParOf" srcId="{1182D669-DAC9-4F7F-9E22-F7F7A499A92F}" destId="{C8640F62-673C-4105-8C4E-37DD268ABCFC}" srcOrd="11" destOrd="0" presId="urn:microsoft.com/office/officeart/2005/8/layout/radial6"/>
    <dgm:cxn modelId="{02579A2C-F741-41AD-B968-8F23DC33C951}" type="presParOf" srcId="{1182D669-DAC9-4F7F-9E22-F7F7A499A92F}" destId="{039EAE46-BCB3-4883-9AA9-5248A99B4839}" srcOrd="12" destOrd="0" presId="urn:microsoft.com/office/officeart/2005/8/layout/radial6"/>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EAE46-BCB3-4883-9AA9-5248A99B4839}">
      <dsp:nvSpPr>
        <dsp:cNvPr id="0" name=""/>
        <dsp:cNvSpPr/>
      </dsp:nvSpPr>
      <dsp:spPr>
        <a:xfrm>
          <a:off x="1491217" y="745261"/>
          <a:ext cx="3311397" cy="3311397"/>
        </a:xfrm>
        <a:prstGeom prst="blockArc">
          <a:avLst>
            <a:gd name="adj1" fmla="val 11364518"/>
            <a:gd name="adj2" fmla="val 15736375"/>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1FB5E1-DE4C-49B7-9232-3D4EB42D0F54}">
      <dsp:nvSpPr>
        <dsp:cNvPr id="0" name=""/>
        <dsp:cNvSpPr/>
      </dsp:nvSpPr>
      <dsp:spPr>
        <a:xfrm>
          <a:off x="1497246" y="255881"/>
          <a:ext cx="3311397" cy="3311397"/>
        </a:xfrm>
        <a:prstGeom prst="blockArc">
          <a:avLst>
            <a:gd name="adj1" fmla="val 5760379"/>
            <a:gd name="adj2" fmla="val 10320182"/>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0716D-1B0E-4FE5-A1D4-EC07FE0064AE}">
      <dsp:nvSpPr>
        <dsp:cNvPr id="0" name=""/>
        <dsp:cNvSpPr/>
      </dsp:nvSpPr>
      <dsp:spPr>
        <a:xfrm>
          <a:off x="1056318" y="269989"/>
          <a:ext cx="3311397" cy="3311397"/>
        </a:xfrm>
        <a:prstGeom prst="blockArc">
          <a:avLst>
            <a:gd name="adj1" fmla="val 483782"/>
            <a:gd name="adj2" fmla="val 4819711"/>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7AE158-F984-464C-B100-9D60C2AD054F}">
      <dsp:nvSpPr>
        <dsp:cNvPr id="0" name=""/>
        <dsp:cNvSpPr/>
      </dsp:nvSpPr>
      <dsp:spPr>
        <a:xfrm>
          <a:off x="1059593" y="745702"/>
          <a:ext cx="3311397" cy="3311397"/>
        </a:xfrm>
        <a:prstGeom prst="blockArc">
          <a:avLst>
            <a:gd name="adj1" fmla="val 16656599"/>
            <a:gd name="adj2" fmla="val 21068881"/>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8BA584-415F-4631-8FEE-2B84B22CE30D}">
      <dsp:nvSpPr>
        <dsp:cNvPr id="0" name=""/>
        <dsp:cNvSpPr/>
      </dsp:nvSpPr>
      <dsp:spPr>
        <a:xfrm>
          <a:off x="2414682" y="1653693"/>
          <a:ext cx="1029567" cy="10295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Energy policy</a:t>
          </a:r>
        </a:p>
      </dsp:txBody>
      <dsp:txXfrm>
        <a:off x="2565459" y="1804470"/>
        <a:ext cx="728013" cy="728013"/>
      </dsp:txXfrm>
    </dsp:sp>
    <dsp:sp modelId="{635104ED-C2E3-448E-A170-CED2E9B5FC48}">
      <dsp:nvSpPr>
        <dsp:cNvPr id="0" name=""/>
        <dsp:cNvSpPr/>
      </dsp:nvSpPr>
      <dsp:spPr>
        <a:xfrm>
          <a:off x="2029467" y="78373"/>
          <a:ext cx="1799997" cy="143999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Account for </a:t>
          </a:r>
          <a:r>
            <a:rPr lang="en-GB" sz="1300" b="1" kern="1200" dirty="0"/>
            <a:t>environmental and social implications</a:t>
          </a:r>
        </a:p>
      </dsp:txBody>
      <dsp:txXfrm>
        <a:off x="2293070" y="289255"/>
        <a:ext cx="1272791" cy="1018231"/>
      </dsp:txXfrm>
    </dsp:sp>
    <dsp:sp modelId="{55698131-EC6D-428C-B4E1-20E99E7E902C}">
      <dsp:nvSpPr>
        <dsp:cNvPr id="0" name=""/>
        <dsp:cNvSpPr/>
      </dsp:nvSpPr>
      <dsp:spPr>
        <a:xfrm>
          <a:off x="3413304" y="1432533"/>
          <a:ext cx="1799997" cy="143999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Ensure a </a:t>
          </a:r>
          <a:r>
            <a:rPr lang="en-GB" sz="1300" b="1" kern="1200" dirty="0"/>
            <a:t>sustainable, reliable and affordable energy </a:t>
          </a:r>
          <a:r>
            <a:rPr lang="en-GB" sz="1300" kern="1200" dirty="0"/>
            <a:t>sector</a:t>
          </a:r>
        </a:p>
      </dsp:txBody>
      <dsp:txXfrm>
        <a:off x="3676907" y="1643415"/>
        <a:ext cx="1272791" cy="1018231"/>
      </dsp:txXfrm>
    </dsp:sp>
    <dsp:sp modelId="{01F76F1C-99ED-491F-8794-B4936FC32EAB}">
      <dsp:nvSpPr>
        <dsp:cNvPr id="0" name=""/>
        <dsp:cNvSpPr/>
      </dsp:nvSpPr>
      <dsp:spPr>
        <a:xfrm>
          <a:off x="2083718" y="2799978"/>
          <a:ext cx="1799997" cy="143999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Balance trade-offs </a:t>
          </a:r>
          <a:r>
            <a:rPr lang="en-GB" sz="1300" kern="1200" dirty="0"/>
            <a:t>between energy security, reducing GHGs</a:t>
          </a:r>
        </a:p>
      </dsp:txBody>
      <dsp:txXfrm>
        <a:off x="2347321" y="3010860"/>
        <a:ext cx="1272791" cy="1018231"/>
      </dsp:txXfrm>
    </dsp:sp>
    <dsp:sp modelId="{772748A0-7B55-4C55-B6BB-B8F48AE62325}">
      <dsp:nvSpPr>
        <dsp:cNvPr id="0" name=""/>
        <dsp:cNvSpPr/>
      </dsp:nvSpPr>
      <dsp:spPr>
        <a:xfrm>
          <a:off x="651400" y="1416578"/>
          <a:ext cx="1799997" cy="143999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mn-lt"/>
            </a:rPr>
            <a:t>Ensure provision of </a:t>
          </a:r>
          <a:r>
            <a:rPr lang="en-GB" sz="1300" b="1" kern="1200" dirty="0">
              <a:latin typeface="+mn-lt"/>
            </a:rPr>
            <a:t>opportunities for </a:t>
          </a:r>
          <a:r>
            <a:rPr lang="en-GB" sz="1300" kern="1200" dirty="0">
              <a:effectLst/>
              <a:latin typeface="+mn-lt"/>
              <a:ea typeface="Times New Roman" panose="02020603050405020304" pitchFamily="18" charset="0"/>
            </a:rPr>
            <a:t>economic growth</a:t>
          </a:r>
          <a:endParaRPr lang="en-GB" sz="1300" kern="1200" dirty="0">
            <a:latin typeface="+mn-lt"/>
          </a:endParaRPr>
        </a:p>
      </dsp:txBody>
      <dsp:txXfrm>
        <a:off x="915003" y="1627460"/>
        <a:ext cx="1272791" cy="10182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Open Sans" pitchFamily="2" charset="0"/>
                <a:ea typeface="Open Sans" pitchFamily="2" charset="0"/>
                <a:cs typeface="Open Sans" pitchFamily="2" charset="0"/>
              </a:rPr>
              <a:t>By the end of this lecture, you will be able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mn-lt"/>
                <a:ea typeface="Open Sans" pitchFamily="2" charset="0"/>
                <a:cs typeface="Open Sans" pitchFamily="2" charset="0"/>
                <a:sym typeface="Arial"/>
              </a:rPr>
              <a:t>Understand the nature of global energy challenge</a:t>
            </a:r>
          </a:p>
          <a:p>
            <a:pPr>
              <a:lnSpc>
                <a:spcPct val="100000"/>
              </a:lnSpc>
            </a:pPr>
            <a:r>
              <a:rPr lang="en-GB" dirty="0">
                <a:ea typeface="Open Sans" pitchFamily="2" charset="0"/>
                <a:cs typeface="Calibri Light" panose="020F0302020204030204" pitchFamily="34" charset="0"/>
              </a:rPr>
              <a:t>Give an overview of what energy planning and energy policymaking entail</a:t>
            </a:r>
            <a:endParaRPr lang="en-GB" sz="1200" dirty="0">
              <a:solidFill>
                <a:srgbClr val="000000"/>
              </a:solidFill>
              <a:latin typeface="+mn-lt"/>
              <a:ea typeface="Open Sans" pitchFamily="2" charset="0"/>
              <a:cs typeface="Open Sans" pitchFamily="2" charset="0"/>
              <a:sym typeface="Arial"/>
            </a:endParaRPr>
          </a:p>
          <a:p>
            <a:pPr>
              <a:lnSpc>
                <a:spcPct val="100000"/>
              </a:lnSpc>
            </a:pPr>
            <a:r>
              <a:rPr lang="en-US" dirty="0">
                <a:ea typeface="Open Sans" pitchFamily="2" charset="0"/>
                <a:cs typeface="Calibri Light" panose="020F0302020204030204" pitchFamily="34" charset="0"/>
              </a:rPr>
              <a:t>Explain how systems modelling relates to energy planning and policymaking</a:t>
            </a:r>
            <a:endParaRPr lang="en-US" sz="1200" dirty="0">
              <a:solidFill>
                <a:srgbClr val="000000"/>
              </a:solidFill>
              <a:latin typeface="+mn-lt"/>
              <a:ea typeface="Open Sans" pitchFamily="2" charset="0"/>
              <a:cs typeface="Open Sans" pitchFamily="2" charset="0"/>
              <a:sym typeface="Arial"/>
            </a:endParaRPr>
          </a:p>
          <a:p>
            <a:pPr algn="l">
              <a:lnSpc>
                <a:spcPct val="100000"/>
              </a:lnSpc>
              <a:spcBef>
                <a:spcPts val="1000"/>
              </a:spcBef>
            </a:pPr>
            <a:r>
              <a:rPr lang="en-US" sz="1200" dirty="0">
                <a:solidFill>
                  <a:srgbClr val="000000"/>
                </a:solidFill>
                <a:latin typeface="+mn-lt"/>
                <a:ea typeface="Open Sans" pitchFamily="2" charset="0"/>
                <a:cs typeface="Open Sans" pitchFamily="2" charset="0"/>
                <a:sym typeface="Arial"/>
              </a:rPr>
              <a:t>Understand why energy policymaking is considered inherently political and start to grasp how systems modelling is affected by politics</a:t>
            </a:r>
          </a:p>
          <a:p>
            <a:pPr algn="l">
              <a:lnSpc>
                <a:spcPct val="100000"/>
              </a:lnSpc>
              <a:spcBef>
                <a:spcPts val="1000"/>
              </a:spcBef>
            </a:pPr>
            <a:r>
              <a:rPr lang="en-US" sz="1200" dirty="0">
                <a:solidFill>
                  <a:srgbClr val="000000"/>
                </a:solidFill>
                <a:latin typeface="+mn-lt"/>
                <a:ea typeface="Open Sans" pitchFamily="2" charset="0"/>
                <a:cs typeface="Open Sans" pitchFamily="2" charset="0"/>
                <a:sym typeface="Arial"/>
              </a:rPr>
              <a:t>Map the outline and structure of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Open Sans" pitchFamily="2" charset="0"/>
              <a:ea typeface="Open Sans" pitchFamily="2" charset="0"/>
              <a:cs typeface="Open Sans" pitchFamily="2" charset="0"/>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6364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GB" kern="0" dirty="0">
                <a:ea typeface="+mn-lt"/>
              </a:rPr>
              <a:t>What to expect from this course: </a:t>
            </a:r>
          </a:p>
          <a:p>
            <a:pPr marL="342900" indent="-342900">
              <a:spcBef>
                <a:spcPts val="1000"/>
              </a:spcBef>
              <a:buFont typeface="Arial" panose="020B0604020202020204" pitchFamily="34" charset="0"/>
              <a:buChar char="•"/>
            </a:pPr>
            <a:r>
              <a:rPr lang="en-GB" kern="0" dirty="0">
                <a:ea typeface="+mn-lt"/>
              </a:rPr>
              <a:t>Basic knowledge on policymaking process</a:t>
            </a:r>
          </a:p>
          <a:p>
            <a:pPr marL="342900" indent="-342900">
              <a:spcBef>
                <a:spcPts val="1000"/>
              </a:spcBef>
              <a:buFont typeface="Arial" panose="020B0604020202020204" pitchFamily="34" charset="0"/>
              <a:buChar char="•"/>
            </a:pPr>
            <a:r>
              <a:rPr lang="en-GB" kern="0" dirty="0">
                <a:ea typeface="+mn-lt"/>
              </a:rPr>
              <a:t>Introduce to the relationship between modelling and (energy) policymaking</a:t>
            </a:r>
          </a:p>
          <a:p>
            <a:pPr marL="342900" indent="-342900">
              <a:spcBef>
                <a:spcPts val="1000"/>
              </a:spcBef>
              <a:buFont typeface="Arial" panose="020B0604020202020204" pitchFamily="34" charset="0"/>
              <a:buChar char="•"/>
            </a:pPr>
            <a:r>
              <a:rPr lang="en-GB" kern="0" dirty="0">
                <a:ea typeface="+mn-lt"/>
              </a:rPr>
              <a:t>How to carry out political economy analysis</a:t>
            </a:r>
          </a:p>
          <a:p>
            <a:pPr marL="342900" indent="-342900">
              <a:spcBef>
                <a:spcPts val="1000"/>
              </a:spcBef>
              <a:buFont typeface="Arial" panose="020B0604020202020204" pitchFamily="34" charset="0"/>
              <a:buChar char="•"/>
            </a:pPr>
            <a:r>
              <a:rPr lang="en-GB" kern="0" dirty="0">
                <a:ea typeface="+mn-lt"/>
              </a:rPr>
              <a:t>How to link modelling research with decision making in the context of policymaking.</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07098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84321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bg2">
                    <a:lumMod val="25000"/>
                  </a:schemeClr>
                </a:solidFill>
                <a:latin typeface="Calibri Light" panose="020F0302020204030204" pitchFamily="34" charset="0"/>
                <a:cs typeface="Calibri Light" panose="020F0302020204030204" pitchFamily="34" charset="0"/>
              </a:rPr>
              <a:t>Energy plays a key role in both the lives of human beings and the development of economies.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ea typeface="+mn-lt"/>
              </a:rPr>
              <a:t>Energy is also at the centre of many of the United Nations Sustainable Development Goals (SDGs) including health, education, poverty reduction, and economic growth. </a:t>
            </a:r>
            <a:endParaRPr lang="en-GB" sz="1200" dirty="0">
              <a:solidFill>
                <a:schemeClr val="bg2">
                  <a:lumMod val="25000"/>
                </a:schemeClr>
              </a:solidFill>
              <a:latin typeface="Calibri Light" panose="020F0302020204030204" pitchFamily="34" charset="0"/>
              <a:cs typeface="Calibri Light" panose="020F0302020204030204" pitchFamily="34" charset="0"/>
            </a:endParaRPr>
          </a:p>
          <a:p>
            <a:pPr marL="0" indent="0">
              <a:buNone/>
            </a:pPr>
            <a:r>
              <a:rPr lang="en-GB" sz="1200" dirty="0">
                <a:solidFill>
                  <a:schemeClr val="bg2">
                    <a:lumMod val="25000"/>
                  </a:schemeClr>
                </a:solidFill>
                <a:latin typeface="Calibri Light" panose="020F0302020204030204" pitchFamily="34" charset="0"/>
                <a:cs typeface="Calibri Light" panose="020F0302020204030204" pitchFamily="34" charset="0"/>
              </a:rPr>
              <a:t>The production of energy accounts for two-thirds of global greenhouse gas (GHG) emissions. Thus energy is at the heart of the solution to the climate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ea typeface="+mn-lt"/>
              </a:rPr>
              <a:t>At the same time, hundreds of millions lack access to energy.</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54939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bg2">
                    <a:lumMod val="25000"/>
                  </a:schemeClr>
                </a:solidFill>
                <a:latin typeface="Calibri Light" panose="020F0302020204030204" pitchFamily="34" charset="0"/>
                <a:cs typeface="Calibri Light" panose="020F0302020204030204" pitchFamily="34" charset="0"/>
              </a:rPr>
              <a:t>The global energy system faces three challenges: </a:t>
            </a:r>
          </a:p>
          <a:p>
            <a:r>
              <a:rPr lang="en-GB" sz="1200" dirty="0">
                <a:solidFill>
                  <a:schemeClr val="bg2">
                    <a:lumMod val="25000"/>
                  </a:schemeClr>
                </a:solidFill>
                <a:latin typeface="Calibri Light" panose="020F0302020204030204" pitchFamily="34" charset="0"/>
                <a:cs typeface="Calibri Light" panose="020F0302020204030204" pitchFamily="34" charset="0"/>
              </a:rPr>
              <a:t>meet the world’s growing demand for energy without harming the planet;</a:t>
            </a:r>
          </a:p>
          <a:p>
            <a:r>
              <a:rPr lang="en-GB" sz="1200" dirty="0">
                <a:solidFill>
                  <a:schemeClr val="bg2">
                    <a:lumMod val="25000"/>
                  </a:schemeClr>
                </a:solidFill>
                <a:latin typeface="Calibri Light" panose="020F0302020204030204" pitchFamily="34" charset="0"/>
                <a:cs typeface="Calibri Light" panose="020F0302020204030204" pitchFamily="34" charset="0"/>
              </a:rPr>
              <a:t>secure the supply of reliable and affordable energy; and </a:t>
            </a:r>
          </a:p>
          <a:p>
            <a:r>
              <a:rPr lang="en-GB" sz="1200" dirty="0">
                <a:solidFill>
                  <a:schemeClr val="bg2">
                    <a:lumMod val="25000"/>
                  </a:schemeClr>
                </a:solidFill>
                <a:latin typeface="Calibri Light" panose="020F0302020204030204" pitchFamily="34" charset="0"/>
                <a:cs typeface="Calibri Light" panose="020F0302020204030204" pitchFamily="34" charset="0"/>
              </a:rPr>
              <a:t>rapidly transform to a low-carbon, efficient and environmentally sustainable energy supply</a:t>
            </a:r>
          </a:p>
          <a:p>
            <a:endParaRPr lang="en-GB" sz="1200" dirty="0">
              <a:solidFill>
                <a:schemeClr val="bg2">
                  <a:lumMod val="25000"/>
                </a:schemeClr>
              </a:solidFill>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525359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bg2">
                    <a:lumMod val="25000"/>
                  </a:schemeClr>
                </a:solidFill>
              </a:rPr>
              <a:t>Energy policy is a formal articulation of the ways governments intend to manage and balance competing needs: secure supply, mitigate impact on the environment and safeguard affordability.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 comprises rules related to energy sources, prices, infrastructure, environmental aspects and must consider trade-offs between affordability, supply security and reliability as well as sustainability.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rPr>
              <a:t>Thus, energy policy affects and is affected by the broader economic activities at national and regional levels and socio-political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25000"/>
                  </a:schemeClr>
                </a:solidFill>
                <a:latin typeface="+mn-lt"/>
                <a:cs typeface="+mn-cs"/>
              </a:rPr>
              <a:t>At the same time, </a:t>
            </a:r>
            <a:r>
              <a:rPr lang="en-GB" sz="1200" dirty="0">
                <a:solidFill>
                  <a:schemeClr val="bg2">
                    <a:lumMod val="25000"/>
                  </a:schemeClr>
                </a:solidFill>
                <a:latin typeface="Calibri Light" panose="020F0302020204030204" pitchFamily="34" charset="0"/>
                <a:cs typeface="Calibri Light" panose="020F0302020204030204" pitchFamily="34" charset="0"/>
              </a:rPr>
              <a:t>e</a:t>
            </a:r>
            <a:r>
              <a:rPr lang="en-GB" sz="1200" dirty="0">
                <a:latin typeface="Calibri Light" panose="020F0302020204030204" pitchFamily="34" charset="0"/>
                <a:cs typeface="Calibri Light" panose="020F0302020204030204" pitchFamily="34" charset="0"/>
              </a:rPr>
              <a:t>nergy policy decisions are also influenced by macro-level context factors (political, economic and social), stakeholders (industries, citizens, political groups, ministries), economic events (recessions, inflations, level of productivity) and political processes (e.g. election laws, legislation process, lobbying, social movement).  </a:t>
            </a: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345317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0" u="none" strike="noStrike" kern="1200" dirty="0">
                <a:solidFill>
                  <a:schemeClr val="tx1"/>
                </a:solidFill>
                <a:effectLst/>
                <a:latin typeface="+mn-lt"/>
                <a:ea typeface="+mn-ea"/>
                <a:cs typeface="+mn-cs"/>
              </a:rPr>
              <a:t>Energy planning and policymaking are interconnected processes. </a:t>
            </a: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Energy planning involves the development of strategies and plans for the production, distribution, and consumption of energy resources, while policymaking involves the creation and implementation of laws, regulations, and other measures to address societal challenges related to energy.</a:t>
            </a:r>
          </a:p>
          <a:p>
            <a:pPr marL="0" indent="0">
              <a:buNone/>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Effective energy planning requires consideration of a range of factors, including the availability and cost of energy resources, environmental impacts, technological advances, and consumer demand. </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Policymakers play a critical role in shaping these factors through policy decisions that can influence energy prices, investment in new technologies, and the adoption of energy-efficient practices. In turn, energy planning can inform policymaking by providing insights into the potential impacts of different policy options on energy production, consumption, and the environment. For example, energy planning can identify the most cost-effective strategies for reducing greenhouse gas emissions, which can inform the development of climate policies.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energy planning activities aim to respond to policy priorities and plans are often developed in response to policy priorities set by governments or other decision-makers.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Thus, energy planning and policymaking are mutually reinforcing processes that require close collaboration between policymakers, energy planners, and other stakeholders to ensure that energy systems are sustainable, reliable, and meet the needs of society.</a:t>
            </a:r>
          </a:p>
          <a:p>
            <a:pPr marL="0" inden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68971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Energy planning and systems modelling are closely related and often used together in energy policy development and decision-making.</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Systems modelling can provide energy planners with insights into the complex interactions and trade-offs between different components of the energy system, such as energy supply, demand, storage, and transmission. This can help identify the most effective strategies for achieving energy policy goals, such as reducing greenhouse gas emissions, increasing renewable energy use, or improving energy efficiency.</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In turn, energy planners inform systems modelling by providing input data such as data on energy demand projections, the availability of renewable energy resources, and the costs of different energy technologies that is used to build and validate energy system models.</a:t>
            </a:r>
          </a:p>
          <a:p>
            <a:endParaRPr lang="en-GB" sz="1200" b="0" i="0" u="none" strike="noStrike" kern="1200" dirty="0">
              <a:solidFill>
                <a:schemeClr val="tx1"/>
              </a:solidFill>
              <a:effectLst/>
              <a:latin typeface="+mn-lt"/>
              <a:ea typeface="+mn-ea"/>
              <a:cs typeface="+mn-cs"/>
            </a:endParaRPr>
          </a:p>
          <a:p>
            <a:r>
              <a:rPr lang="en-US" dirty="0">
                <a:latin typeface="Calibri Light" panose="020F0302020204030204" pitchFamily="34" charset="0"/>
                <a:ea typeface="Open Sans" panose="020B0606030504020204" pitchFamily="34" charset="0"/>
                <a:cs typeface="Calibri Light" panose="020F0302020204030204" pitchFamily="34" charset="0"/>
              </a:rPr>
              <a:t>Mathematical models are used to assess complex and interlinked challenges (e.g. long-term impact of investment decisions, resource depletion, and interlinkages between the energy, economy and environment); provide insights on the most cost-effective and environmentally sustainable way of delivering energy</a:t>
            </a:r>
            <a:r>
              <a:rPr lang="en-GB" dirty="0">
                <a:latin typeface="Calibri Light" panose="020F0302020204030204" pitchFamily="34" charset="0"/>
                <a:ea typeface="Open Sans" panose="020B0606030504020204" pitchFamily="34" charset="0"/>
                <a:cs typeface="Calibri Light" panose="020F0302020204030204" pitchFamily="34" charset="0"/>
              </a:rPr>
              <a:t>.</a:t>
            </a:r>
            <a:r>
              <a:rPr lang="en-US" dirty="0">
                <a:latin typeface="Calibri Light" panose="020F0302020204030204" pitchFamily="34" charset="0"/>
                <a:ea typeface="Open Sans" panose="020B0606030504020204" pitchFamily="34" charset="0"/>
                <a:cs typeface="Calibri Light" panose="020F0302020204030204" pitchFamily="34" charset="0"/>
              </a:rPr>
              <a:t> </a:t>
            </a:r>
          </a:p>
          <a:p>
            <a:pPr marL="0" indent="0">
              <a:buNone/>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78635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Energy policy decisions involve complex and interconnected technical, economic, social, and environmental factors. These decisions can significantly impact a country's economy, national security, and environment, making them inherently political.</a:t>
            </a:r>
          </a:p>
          <a:p>
            <a:r>
              <a:rPr lang="en-GB" sz="1200" b="0" i="0" u="none" strike="noStrike" kern="1200" dirty="0">
                <a:solidFill>
                  <a:schemeClr val="tx1"/>
                </a:solidFill>
                <a:effectLst/>
                <a:latin typeface="+mn-lt"/>
                <a:ea typeface="+mn-ea"/>
                <a:cs typeface="+mn-cs"/>
              </a:rPr>
              <a:t>Energy policy decisions also involve competing interests from various stakeholders, including energy companies, consumers, environmental groups, and government agencies. These stakeholders often have different priorities and perspectives on energy policy, leading to disagreements and political conflicts.</a:t>
            </a:r>
          </a:p>
          <a:p>
            <a:r>
              <a:rPr lang="en-GB" sz="1200" b="0" i="0" u="none" strike="noStrike" kern="1200" dirty="0">
                <a:solidFill>
                  <a:schemeClr val="tx1"/>
                </a:solidFill>
                <a:effectLst/>
                <a:latin typeface="+mn-lt"/>
                <a:ea typeface="+mn-ea"/>
                <a:cs typeface="+mn-cs"/>
              </a:rPr>
              <a:t>Moreover, energy policy decisions often involve trade-offs between different goals, such as promoting economic growth, ensuring energy security, reducing greenhouse gas emissions, and protecting public health. These trade-offs require political leaders to make difficult decisions that balance the needs of different groups and address competing objectives.</a:t>
            </a:r>
          </a:p>
          <a:p>
            <a:pPr marL="0" indent="0">
              <a:lnSpc>
                <a:spcPct val="100000"/>
              </a:lnSpc>
              <a:buNone/>
            </a:pPr>
            <a:endParaRPr lang="en-GB" sz="1200" dirty="0">
              <a:latin typeface="Calibri Light" panose="020F0302020204030204" pitchFamily="34" charset="0"/>
              <a:ea typeface="Open Sans" panose="020B060603050402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98405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0"/>
              </a:spcBef>
              <a:buNone/>
            </a:pPr>
            <a:r>
              <a:rPr lang="en-GB" sz="1200" dirty="0">
                <a:latin typeface="Calibri Light" panose="020F0302020204030204" pitchFamily="34" charset="0"/>
                <a:ea typeface="Open Sans" panose="020B0606030504020204" pitchFamily="34" charset="0"/>
                <a:cs typeface="Calibri Light" panose="020F0302020204030204" pitchFamily="34" charset="0"/>
              </a:rPr>
              <a:t>Energy decisions are influenced by political factors including governmental structure, power balance, actions taken by politicians, and partisan-based actions. </a:t>
            </a:r>
          </a:p>
          <a:p>
            <a:pPr marL="0" indent="0">
              <a:lnSpc>
                <a:spcPct val="70000"/>
              </a:lnSpc>
              <a:spcBef>
                <a:spcPts val="0"/>
              </a:spcBef>
              <a:buNone/>
            </a:pPr>
            <a:endParaRPr lang="en-GB" sz="1200" dirty="0">
              <a:latin typeface="Calibri Light" panose="020F0302020204030204" pitchFamily="34" charset="0"/>
              <a:ea typeface="Open Sans" pitchFamily="2" charset="0"/>
              <a:cs typeface="Calibri Light" panose="020F0302020204030204" pitchFamily="34" charset="0"/>
            </a:endParaRPr>
          </a:p>
          <a:p>
            <a:pPr marL="0" indent="0">
              <a:lnSpc>
                <a:spcPct val="70000"/>
              </a:lnSpc>
              <a:spcBef>
                <a:spcPts val="0"/>
              </a:spcBef>
              <a:buNone/>
            </a:pPr>
            <a:r>
              <a:rPr lang="en-GB" sz="1200" dirty="0">
                <a:latin typeface="Calibri Light" panose="020F0302020204030204" pitchFamily="34" charset="0"/>
                <a:ea typeface="Open Sans" pitchFamily="2" charset="0"/>
                <a:cs typeface="Calibri Light" panose="020F0302020204030204" pitchFamily="34" charset="0"/>
              </a:rPr>
              <a:t>Although energy models are used to support energy policy making, how decisionmakers use modelling results is invariably affected by broad contextual factors such as politics and ideology, and economic and resource constraints. </a:t>
            </a:r>
          </a:p>
          <a:p>
            <a:pPr marL="0" indent="0">
              <a:lnSpc>
                <a:spcPct val="70000"/>
              </a:lnSpc>
              <a:spcBef>
                <a:spcPts val="0"/>
              </a:spcBef>
              <a:buNone/>
            </a:pPr>
            <a:endParaRPr lang="en-GB" sz="1200" dirty="0">
              <a:latin typeface="Calibri Light" panose="020F0302020204030204" pitchFamily="34" charset="0"/>
              <a:ea typeface="Open Sans" pitchFamily="2" charset="0"/>
              <a:cs typeface="Calibri Light" panose="020F0302020204030204" pitchFamily="34" charset="0"/>
            </a:endParaRPr>
          </a:p>
          <a:p>
            <a:pPr marL="0" marR="0" lvl="0" indent="0" algn="l" defTabSz="914400" rtl="0" eaLnBrk="1" fontAlgn="auto" latinLnBrk="0" hangingPunct="1">
              <a:lnSpc>
                <a:spcPct val="70000"/>
              </a:lnSpc>
              <a:spcBef>
                <a:spcPts val="0"/>
              </a:spcBef>
              <a:spcAft>
                <a:spcPts val="0"/>
              </a:spcAft>
              <a:buClrTx/>
              <a:buSzTx/>
              <a:buFontTx/>
              <a:buNone/>
              <a:tabLst/>
              <a:defRPr/>
            </a:pPr>
            <a:r>
              <a:rPr lang="en-GB" kern="0" dirty="0">
                <a:ea typeface="+mn-lt"/>
              </a:rPr>
              <a:t>Political factors can have a significant influence on how policymakers use models and modelling results.</a:t>
            </a:r>
          </a:p>
          <a:p>
            <a:pPr marL="0" indent="0">
              <a:lnSpc>
                <a:spcPct val="70000"/>
              </a:lnSpc>
              <a:spcBef>
                <a:spcPts val="0"/>
              </a:spcBef>
              <a:buNone/>
            </a:pPr>
            <a:r>
              <a:rPr lang="en-GB" sz="1200" b="0" i="0" u="none" strike="noStrike" kern="1200" dirty="0">
                <a:solidFill>
                  <a:schemeClr val="tx1"/>
                </a:solidFill>
                <a:effectLst/>
                <a:latin typeface="+mn-lt"/>
                <a:ea typeface="+mn-ea"/>
                <a:cs typeface="+mn-cs"/>
              </a:rPr>
              <a:t>Here are a few examples of how political factors can affect this process:</a:t>
            </a:r>
          </a:p>
          <a:p>
            <a:pPr marL="171450" indent="-171450">
              <a:lnSpc>
                <a:spcPct val="70000"/>
              </a:lnSpc>
              <a:spcBef>
                <a:spcPts val="0"/>
              </a:spcBef>
              <a:buFont typeface="Arial" panose="020B0604020202020204" pitchFamily="34" charset="0"/>
              <a:buChar char="•"/>
            </a:pPr>
            <a:r>
              <a:rPr lang="en-GB" sz="1200" b="0" i="0" u="none" strike="noStrike" kern="1200" dirty="0">
                <a:solidFill>
                  <a:schemeClr val="tx1"/>
                </a:solidFill>
                <a:effectLst/>
                <a:latin typeface="+mn-lt"/>
                <a:ea typeface="+mn-ea"/>
                <a:cs typeface="+mn-cs"/>
              </a:rPr>
              <a:t>Political Priorities: The priorities of policymakers can influence how they use systems modelling results. </a:t>
            </a:r>
          </a:p>
          <a:p>
            <a:pPr marL="171450" indent="-171450">
              <a:lnSpc>
                <a:spcPct val="70000"/>
              </a:lnSpc>
              <a:spcBef>
                <a:spcPts val="0"/>
              </a:spcBef>
              <a:buFont typeface="Arial" panose="020B0604020202020204" pitchFamily="34" charset="0"/>
              <a:buChar char="•"/>
            </a:pPr>
            <a:r>
              <a:rPr lang="en-GB" sz="1200" b="0" i="0" u="none" strike="noStrike" kern="1200" dirty="0">
                <a:solidFill>
                  <a:schemeClr val="tx1"/>
                </a:solidFill>
                <a:effectLst/>
                <a:latin typeface="+mn-lt"/>
                <a:ea typeface="+mn-ea"/>
                <a:cs typeface="+mn-cs"/>
              </a:rPr>
              <a:t>Stakeholder Interests: policymakers can also be influenced by the interests of various stakeholders, such as energy companies, environmental groups, and consumers. Policymakers may use modelling results to align their policies with the interests of these stakeholders, or to balance conflicting interests. </a:t>
            </a:r>
            <a:r>
              <a:rPr lang="en-GB" sz="1200" b="0" i="0" u="none" strike="noStrike" kern="0" dirty="0">
                <a:solidFill>
                  <a:schemeClr val="tx1"/>
                </a:solidFill>
                <a:effectLst/>
                <a:latin typeface="+mn-lt"/>
                <a:ea typeface="+mn-lt"/>
                <a:cs typeface="+mn-cs"/>
              </a:rPr>
              <a:t>Thus, w</a:t>
            </a:r>
            <a:r>
              <a:rPr lang="en-GB" kern="0" dirty="0">
                <a:ea typeface="+mn-lt"/>
              </a:rPr>
              <a:t>hile modelling provides the information needed, decisions are often clouded by a diversity of vested interests</a:t>
            </a:r>
            <a:endParaRPr lang="en-GB" sz="1200" b="0" i="0" u="none" strike="noStrike" kern="1200" dirty="0">
              <a:solidFill>
                <a:schemeClr val="tx1"/>
              </a:solidFill>
              <a:effectLst/>
              <a:latin typeface="+mn-lt"/>
              <a:ea typeface="+mn-ea"/>
              <a:cs typeface="+mn-cs"/>
            </a:endParaRPr>
          </a:p>
          <a:p>
            <a:pPr marL="171450" indent="-171450">
              <a:lnSpc>
                <a:spcPct val="70000"/>
              </a:lnSpc>
              <a:spcBef>
                <a:spcPts val="0"/>
              </a:spcBef>
              <a:buFont typeface="Arial" panose="020B0604020202020204" pitchFamily="34" charset="0"/>
              <a:buChar char="•"/>
            </a:pPr>
            <a:r>
              <a:rPr lang="en-GB" sz="1200" b="0" i="0" u="none" strike="noStrike" kern="1200" dirty="0">
                <a:solidFill>
                  <a:schemeClr val="tx1"/>
                </a:solidFill>
                <a:effectLst/>
                <a:latin typeface="+mn-lt"/>
                <a:ea typeface="+mn-ea"/>
                <a:cs typeface="+mn-cs"/>
              </a:rPr>
              <a:t>Ideological beliefs can play a role in how policymakers use systems modelling results. For instance, a government that is more ideologically aligned with market-based solutions may use modelling results to promote the use of carbon pricing mechanisms, while a government that is more ideologically aligned with state intervention may use modelling results to promote public investment in renewable energy infrastructure.</a:t>
            </a:r>
            <a:endParaRPr lang="en-GB" sz="1200" dirty="0">
              <a:latin typeface="Calibri Light" panose="020F0302020204030204" pitchFamily="34" charset="0"/>
              <a:ea typeface="Open Sans" pitchFamily="2" charset="0"/>
              <a:cs typeface="Calibri Light" panose="020F0302020204030204" pitchFamily="34" charset="0"/>
            </a:endParaRPr>
          </a:p>
          <a:p>
            <a:pPr marL="0" indent="0">
              <a:lnSpc>
                <a:spcPct val="70000"/>
              </a:lnSpc>
              <a:spcBef>
                <a:spcPts val="0"/>
              </a:spcBef>
              <a:buNone/>
            </a:pPr>
            <a:r>
              <a:rPr lang="en-GB" sz="1200" b="0" i="0" u="none" strike="noStrike" kern="1200" dirty="0">
                <a:solidFill>
                  <a:schemeClr val="tx1"/>
                </a:solidFill>
                <a:effectLst/>
                <a:latin typeface="+mn-lt"/>
                <a:ea typeface="+mn-ea"/>
                <a:cs typeface="+mn-cs"/>
              </a:rPr>
              <a:t>Overall, political factors can have a significant influence on how energy policymakers use systems modelling results. Understanding these factors is crucial for developing policies that are effective, feasible, and acceptable to various stakeholders.</a:t>
            </a:r>
            <a:r>
              <a:rPr lang="en-GB" sz="1200" b="0" i="0" u="none" strike="noStrike" kern="1200" dirty="0">
                <a:solidFill>
                  <a:schemeClr val="tx1"/>
                </a:solidFill>
                <a:effectLst/>
                <a:latin typeface="Calibri Light" panose="020F0302020204030204" pitchFamily="34" charset="0"/>
                <a:ea typeface="Open Sans" pitchFamily="2" charset="0"/>
                <a:cs typeface="Calibri Light" panose="020F0302020204030204" pitchFamily="34" charset="0"/>
              </a:rPr>
              <a:t> </a:t>
            </a:r>
            <a:r>
              <a:rPr lang="en-GB" sz="1200" dirty="0">
                <a:latin typeface="Calibri Light" panose="020F0302020204030204" pitchFamily="34" charset="0"/>
                <a:ea typeface="Open Sans" pitchFamily="2" charset="0"/>
                <a:cs typeface="Calibri Light" panose="020F0302020204030204" pitchFamily="34" charset="0"/>
              </a:rPr>
              <a:t>it is thus essential for energy system modellers to understand the policy process and the political-economic factors that influence the process. </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1057765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00"/>
              </a:spcBef>
              <a:buNone/>
            </a:pPr>
            <a:r>
              <a:rPr lang="en-GB" sz="1200" dirty="0">
                <a:latin typeface="Calibri Light" panose="020F0302020204030204" pitchFamily="34" charset="0"/>
                <a:cs typeface="Calibri Light" panose="020F0302020204030204" pitchFamily="34" charset="0"/>
              </a:rPr>
              <a:t>Having an understanding of the policy process where modelling plays part and how political economic factors may influence the process enable the modeller to: </a:t>
            </a:r>
          </a:p>
          <a:p>
            <a:pPr>
              <a:spcBef>
                <a:spcPts val="400"/>
              </a:spcBef>
            </a:pPr>
            <a:r>
              <a:rPr lang="en-GB" sz="1200" dirty="0">
                <a:latin typeface="Calibri Light" panose="020F0302020204030204" pitchFamily="34" charset="0"/>
                <a:cs typeface="Calibri Light" panose="020F0302020204030204" pitchFamily="34" charset="0"/>
              </a:rPr>
              <a:t>To understand the rationale behind stakeholders interests, values, preferences;</a:t>
            </a:r>
          </a:p>
          <a:p>
            <a:pPr>
              <a:spcBef>
                <a:spcPts val="400"/>
              </a:spcBef>
            </a:pPr>
            <a:r>
              <a:rPr lang="en-GB" sz="1200" dirty="0">
                <a:latin typeface="Calibri Light" panose="020F0302020204030204" pitchFamily="34" charset="0"/>
                <a:cs typeface="Calibri Light" panose="020F0302020204030204" pitchFamily="34" charset="0"/>
              </a:rPr>
              <a:t>build awareness of the forces behind the policy processes and therefore anticipate and plan for barriers; </a:t>
            </a:r>
          </a:p>
          <a:p>
            <a:pPr>
              <a:spcBef>
                <a:spcPts val="400"/>
              </a:spcBef>
            </a:pPr>
            <a:r>
              <a:rPr lang="en-GB" sz="1200" dirty="0">
                <a:latin typeface="Calibri Light" panose="020F0302020204030204" pitchFamily="34" charset="0"/>
                <a:cs typeface="Calibri Light" panose="020F0302020204030204" pitchFamily="34" charset="0"/>
              </a:rPr>
              <a:t>improve the level of realism regarding the social and political costs of different scenarios;</a:t>
            </a:r>
          </a:p>
          <a:p>
            <a:pPr>
              <a:spcBef>
                <a:spcPts val="400"/>
              </a:spcBef>
            </a:pPr>
            <a:r>
              <a:rPr lang="en-GB" sz="1200" dirty="0">
                <a:latin typeface="Calibri Light" panose="020F0302020204030204" pitchFamily="34" charset="0"/>
                <a:cs typeface="Calibri Light" panose="020F0302020204030204" pitchFamily="34" charset="0"/>
              </a:rPr>
              <a:t>add value with recommendations that are politically, socially and economically feasible; and</a:t>
            </a:r>
          </a:p>
          <a:p>
            <a:pPr>
              <a:spcBef>
                <a:spcPts val="400"/>
              </a:spcBef>
            </a:pPr>
            <a:r>
              <a:rPr lang="en-GB" sz="1200" dirty="0">
                <a:latin typeface="Calibri Light" panose="020F0302020204030204" pitchFamily="34" charset="0"/>
                <a:cs typeface="Calibri Light" panose="020F0302020204030204" pitchFamily="34" charset="0"/>
              </a:rPr>
              <a:t>develop effective strategies to make modelling (process, method, data and results) transparent and accessible in a way that is appropriate to the context. </a:t>
            </a:r>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997502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1" y="4188409"/>
            <a:ext cx="9332842" cy="238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4400" b="1" i="0" cap="all"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lang="en-ZA" dirty="0"/>
          </a:p>
        </p:txBody>
      </p:sp>
    </p:spTree>
    <p:extLst>
      <p:ext uri="{BB962C8B-B14F-4D97-AF65-F5344CB8AC3E}">
        <p14:creationId xmlns:p14="http://schemas.microsoft.com/office/powerpoint/2010/main" val="63900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26078"/>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90798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9C1E6-50FD-D1F4-B6AE-3CB391AEF374}"/>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15804"/>
            <a:ext cx="10515600" cy="1325563"/>
          </a:xfrm>
          <a:prstGeom prst="rect">
            <a:avLst/>
          </a:prstGeom>
        </p:spPr>
        <p:txBody>
          <a:bodyPr/>
          <a:lstStyle>
            <a:lvl1pPr>
              <a:defRPr baseline="0">
                <a:latin typeface="+mn-lt"/>
              </a:defRPr>
            </a:lvl1p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15516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6008F99-8FE5-9E00-7B0F-AF9D96438CE0}"/>
              </a:ext>
            </a:extLst>
          </p:cNvPr>
          <p:cNvPicPr>
            <a:picLocks noChangeAspect="1"/>
          </p:cNvPicPr>
          <p:nvPr/>
        </p:nvPicPr>
        <p:blipFill>
          <a:blip r:embed="rId2"/>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20971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01/11/2024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335343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solidFill>
          <a:schemeClr val="lt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a:blip r:embed="rId3"/>
          <a:srcRect/>
          <a:stretch/>
        </p:blipFill>
        <p:spPr>
          <a:xfrm>
            <a:off x="0" y="0"/>
            <a:ext cx="12192000" cy="6858000"/>
          </a:xfrm>
          <a:prstGeom prst="rect">
            <a:avLst/>
          </a:prstGeom>
        </p:spPr>
      </p:pic>
      <p:sp>
        <p:nvSpPr>
          <p:cNvPr id="34" name="Google Shape;34;p20"/>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4" name="Text Placeholder 2">
            <a:extLst>
              <a:ext uri="{FF2B5EF4-FFF2-40B4-BE49-F238E27FC236}">
                <a16:creationId xmlns:a16="http://schemas.microsoft.com/office/drawing/2014/main" id="{760B7BF7-863F-75BD-C74E-816BAC14E105}"/>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5" name="Google Shape;56;p21">
            <a:extLst>
              <a:ext uri="{FF2B5EF4-FFF2-40B4-BE49-F238E27FC236}">
                <a16:creationId xmlns:a16="http://schemas.microsoft.com/office/drawing/2014/main" id="{AF23B50F-DDC4-A9C5-C7A6-289F47F961E3}"/>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2364040470"/>
      </p:ext>
    </p:extLst>
  </p:cSld>
  <p:clrMapOvr>
    <a:overrideClrMapping bg1="lt1" tx1="dk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bg>
      <p:bgPr>
        <a:solidFill>
          <a:schemeClr val="lt1"/>
        </a:solidFill>
        <a:effectLst/>
      </p:bgPr>
    </p:bg>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9F12B3B0-2BE9-CC4D-B1FD-EFE2D6A22EBD}" type="slidenum">
              <a:rPr lang="en-US" smtClean="0"/>
              <a:t>‹#›</a:t>
            </a:fld>
            <a:endParaRPr lang="en-US"/>
          </a:p>
        </p:txBody>
      </p:sp>
      <p:sp>
        <p:nvSpPr>
          <p:cNvPr id="7" name="Text Placeholder 2">
            <a:extLst>
              <a:ext uri="{FF2B5EF4-FFF2-40B4-BE49-F238E27FC236}">
                <a16:creationId xmlns:a16="http://schemas.microsoft.com/office/drawing/2014/main" id="{EF52DA1A-27C3-A877-3F21-FC8B5AF4A011}"/>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8" name="Google Shape;56;p21">
            <a:extLst>
              <a:ext uri="{FF2B5EF4-FFF2-40B4-BE49-F238E27FC236}">
                <a16:creationId xmlns:a16="http://schemas.microsoft.com/office/drawing/2014/main" id="{1C3240EE-A0CD-0C76-C224-32839D7C8974}"/>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4042838028"/>
      </p:ext>
    </p:extLst>
  </p:cSld>
  <p:clrMapOvr>
    <a:overrideClrMapping bg1="lt1" tx1="dk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8A808F52-2EFE-5A38-4C09-1059549A0840}"/>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5" name="Google Shape;55;p21"/>
          <p:cNvSpPr txBox="1">
            <a:spLocks noGrp="1"/>
          </p:cNvSpPr>
          <p:nvPr>
            <p:ph type="body" idx="2"/>
          </p:nvPr>
        </p:nvSpPr>
        <p:spPr>
          <a:xfrm>
            <a:off x="839788" y="1346930"/>
            <a:ext cx="5157787" cy="3684588"/>
          </a:xfrm>
          <a:prstGeom prst="rect">
            <a:avLst/>
          </a:prstGeom>
          <a:noFill/>
          <a:ln>
            <a:noFill/>
          </a:ln>
        </p:spPr>
        <p:txBody>
          <a:bodyPr spcFirstLastPara="1" wrap="square" lIns="91425" tIns="45700" rIns="91425" bIns="45700" anchor="t" anchorCtr="0">
            <a:normAutofit/>
          </a:bodyPr>
          <a:lstStyle>
            <a:lvl1pPr marL="360000" lvl="0" indent="-360000" algn="l">
              <a:lnSpc>
                <a:spcPct val="90000"/>
              </a:lnSpc>
              <a:spcBef>
                <a:spcPts val="1000"/>
              </a:spcBef>
              <a:spcAft>
                <a:spcPts val="0"/>
              </a:spcAft>
              <a:buClr>
                <a:schemeClr val="dk1"/>
              </a:buClr>
              <a:buSzPts val="2400"/>
              <a:buFont typeface="Arial" panose="020B0604020202020204" pitchFamily="34" charset="0"/>
              <a:buChar char="•"/>
              <a:defRPr sz="2000" baseline="0">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3953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3A70E89C-24E2-3848-9105-E62A76FC275E}"/>
              </a:ext>
            </a:extLst>
          </p:cNvPr>
          <p:cNvPicPr>
            <a:picLocks noChangeAspect="1"/>
          </p:cNvPicPr>
          <p:nvPr/>
        </p:nvPicPr>
        <p:blipFill>
          <a:blip r:embed="rId2"/>
          <a:srcRect/>
          <a:stretch/>
        </p:blipFill>
        <p:spPr>
          <a:xfrm>
            <a:off x="0" y="0"/>
            <a:ext cx="12192000" cy="6858000"/>
          </a:xfrm>
          <a:prstGeom prst="rect">
            <a:avLst/>
          </a:prstGeom>
        </p:spPr>
      </p:pic>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54" name="Google Shape;54;p2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5" name="Google Shape;55;p2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56" name="Google Shape;56;p2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7" name="Google Shape;57;p2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14443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1"/>
        <p:cNvGrpSpPr/>
        <p:nvPr/>
      </p:nvGrpSpPr>
      <p:grpSpPr>
        <a:xfrm>
          <a:off x="0" y="0"/>
          <a:ext cx="0" cy="0"/>
          <a:chOff x="0" y="0"/>
          <a:chExt cx="0" cy="0"/>
        </a:xfrm>
      </p:grpSpPr>
      <p:pic>
        <p:nvPicPr>
          <p:cNvPr id="3" name="Picture 2">
            <a:extLst>
              <a:ext uri="{FF2B5EF4-FFF2-40B4-BE49-F238E27FC236}">
                <a16:creationId xmlns:a16="http://schemas.microsoft.com/office/drawing/2014/main" id="{349A7A53-15B1-F326-7739-9D4844E5EFB7}"/>
              </a:ext>
            </a:extLst>
          </p:cNvPr>
          <p:cNvPicPr>
            <a:picLocks noChangeAspect="1"/>
          </p:cNvPicPr>
          <p:nvPr/>
        </p:nvPicPr>
        <p:blipFill>
          <a:blip r:embed="rId2"/>
          <a:srcRect/>
          <a:stretch/>
        </p:blipFill>
        <p:spPr>
          <a:xfrm>
            <a:off x="0" y="0"/>
            <a:ext cx="12192000" cy="6858000"/>
          </a:xfrm>
          <a:prstGeom prst="rect">
            <a:avLst/>
          </a:prstGeom>
        </p:spPr>
      </p:pic>
      <p:sp>
        <p:nvSpPr>
          <p:cNvPr id="62" name="Google Shape;62;p2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2" name="Slide Number Placeholder 2">
            <a:extLst>
              <a:ext uri="{FF2B5EF4-FFF2-40B4-BE49-F238E27FC236}">
                <a16:creationId xmlns:a16="http://schemas.microsoft.com/office/drawing/2014/main" id="{B9AD8697-92AB-E546-E92A-46423E2D16EB}"/>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338794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bg>
      <p:bgPr>
        <a:solidFill>
          <a:schemeClr val="lt1"/>
        </a:solidFill>
        <a:effectLst/>
      </p:bgPr>
    </p:bg>
    <p:spTree>
      <p:nvGrpSpPr>
        <p:cNvPr id="1" name="Shape 77"/>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55084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9F12B3B0-2BE9-CC4D-B1FD-EFE2D6A22EBD}" type="slidenum">
              <a:rPr lang="en-US" smtClean="0"/>
              <a:t>‹#›</a:t>
            </a:fld>
            <a:endParaRPr lang="en-US"/>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cxnSp>
        <p:nvCxnSpPr>
          <p:cNvPr id="3" name="Straight Connector 2">
            <a:extLst>
              <a:ext uri="{FF2B5EF4-FFF2-40B4-BE49-F238E27FC236}">
                <a16:creationId xmlns:a16="http://schemas.microsoft.com/office/drawing/2014/main" id="{C043EF58-EF2D-D14C-7319-81751CB2501A}"/>
              </a:ext>
            </a:extLst>
          </p:cNvPr>
          <p:cNvCxnSpPr>
            <a:cxnSpLocks/>
          </p:cNvCxnSpPr>
          <p:nvPr/>
        </p:nvCxnSpPr>
        <p:spPr>
          <a:xfrm>
            <a:off x="6169572" y="5370785"/>
            <a:ext cx="5517931" cy="0"/>
          </a:xfrm>
          <a:prstGeom prst="line">
            <a:avLst/>
          </a:prstGeom>
          <a:ln w="190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820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4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Google Shape;53;p21">
            <a:extLst>
              <a:ext uri="{FF2B5EF4-FFF2-40B4-BE49-F238E27FC236}">
                <a16:creationId xmlns:a16="http://schemas.microsoft.com/office/drawing/2014/main" id="{07213A82-FAAB-5D75-42CD-C50A00ED13EC}"/>
              </a:ext>
            </a:extLst>
          </p:cNvPr>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Click to edit Master title style</a:t>
            </a:r>
            <a:endParaRPr dirty="0"/>
          </a:p>
        </p:txBody>
      </p:sp>
    </p:spTree>
    <p:extLst>
      <p:ext uri="{BB962C8B-B14F-4D97-AF65-F5344CB8AC3E}">
        <p14:creationId xmlns:p14="http://schemas.microsoft.com/office/powerpoint/2010/main" val="272837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15"/>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9F12B3B0-2BE9-CC4D-B1FD-EFE2D6A22EBD}" type="slidenum">
              <a:rPr lang="en-US" smtClean="0"/>
              <a:t>‹#›</a:t>
            </a:fld>
            <a:endParaRPr lang="en-US"/>
          </a:p>
        </p:txBody>
      </p:sp>
      <p:sp>
        <p:nvSpPr>
          <p:cNvPr id="5" name="Title Placeholder 4">
            <a:extLst>
              <a:ext uri="{FF2B5EF4-FFF2-40B4-BE49-F238E27FC236}">
                <a16:creationId xmlns:a16="http://schemas.microsoft.com/office/drawing/2014/main" id="{BE7CC00F-31E2-FDCD-E25C-C29A300A4667}"/>
              </a:ext>
            </a:extLst>
          </p:cNvPr>
          <p:cNvSpPr>
            <a:spLocks noGrp="1"/>
          </p:cNvSpPr>
          <p:nvPr>
            <p:ph type="title"/>
          </p:nvPr>
        </p:nvSpPr>
        <p:spPr>
          <a:xfrm>
            <a:off x="838200" y="0"/>
            <a:ext cx="10515600" cy="1325563"/>
          </a:xfrm>
          <a:prstGeom prst="rect">
            <a:avLst/>
          </a:prstGeom>
        </p:spPr>
        <p:txBody>
          <a:bodyPr vert="horz" lIns="91440" tIns="45720" rIns="91440" bIns="45720" rtlCol="0" anchor="b">
            <a:normAutofit/>
          </a:bodyPr>
          <a:lstStyle/>
          <a:p>
            <a:r>
              <a:rPr lang="en-GB"/>
              <a:t>Click to edit Master title style</a:t>
            </a:r>
            <a:endParaRPr lang="en-US" dirty="0"/>
          </a:p>
        </p:txBody>
      </p:sp>
    </p:spTree>
    <p:extLst>
      <p:ext uri="{BB962C8B-B14F-4D97-AF65-F5344CB8AC3E}">
        <p14:creationId xmlns:p14="http://schemas.microsoft.com/office/powerpoint/2010/main" val="42159239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1" i="0" u="none" strike="noStrike" cap="none" baseline="0">
          <a:solidFill>
            <a:schemeClr val="tx1"/>
          </a:solidFill>
          <a:latin typeface="Arial" panose="020B0604020202020204" pitchFamily="34" charset="0"/>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www.google.com/" TargetMode="External"/><Relationship Id="rId3" Type="http://schemas.openxmlformats.org/officeDocument/2006/relationships/hyperlink" Target="https://www.facebook.com/ResearchCCG/" TargetMode="External"/><Relationship Id="rId7" Type="http://schemas.openxmlformats.org/officeDocument/2006/relationships/hyperlink" Target="mailto:ccg@lboro.ac.uk" TargetMode="External"/><Relationship Id="rId12" Type="http://schemas.openxmlformats.org/officeDocument/2006/relationships/image" Target="../media/image20.png"/><Relationship Id="rId2" Type="http://schemas.openxmlformats.org/officeDocument/2006/relationships/hyperlink" Target="https://twitter.com/researchccg" TargetMode="External"/><Relationship Id="rId16" Type="http://schemas.openxmlformats.org/officeDocument/2006/relationships/hyperlink" Target="http://www.climatecompatiblegrowth.com/" TargetMode="External"/><Relationship Id="rId1" Type="http://schemas.openxmlformats.org/officeDocument/2006/relationships/slideLayout" Target="../slideLayouts/slideLayout12.xml"/><Relationship Id="rId6" Type="http://schemas.openxmlformats.org/officeDocument/2006/relationships/hyperlink" Target="https://www.youtube.com/channel/UCnrr4preO57lHgt_6W2FyoA" TargetMode="External"/><Relationship Id="rId11" Type="http://schemas.openxmlformats.org/officeDocument/2006/relationships/image" Target="../media/image19.png"/><Relationship Id="rId5" Type="http://schemas.openxmlformats.org/officeDocument/2006/relationships/hyperlink" Target="https://www.linkedin.com/company/climate-compatible-growth-ccg" TargetMode="External"/><Relationship Id="rId1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hyperlink" Target="https://www.instagram.com/research_ccg/" TargetMode="External"/><Relationship Id="rId9" Type="http://schemas.openxmlformats.org/officeDocument/2006/relationships/image" Target="../media/image17.png"/><Relationship Id="rId14" Type="http://schemas.openxmlformats.org/officeDocument/2006/relationships/hyperlink" Target="https://www.open.edu/openlearncreate/mod/quiz/view.php?id=17472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165D85-F38C-3C83-F957-22C1734EA3F7}"/>
              </a:ext>
            </a:extLst>
          </p:cNvPr>
          <p:cNvSpPr>
            <a:spLocks noGrp="1"/>
          </p:cNvSpPr>
          <p:nvPr>
            <p:ph type="ctrTitle"/>
          </p:nvPr>
        </p:nvSpPr>
        <p:spPr>
          <a:xfrm>
            <a:off x="976183" y="3892573"/>
            <a:ext cx="8356659" cy="2102863"/>
          </a:xfrm>
        </p:spPr>
        <p:txBody>
          <a:bodyPr>
            <a:noAutofit/>
          </a:bodyPr>
          <a:lstStyle/>
          <a:p>
            <a:pPr algn="l"/>
            <a:r>
              <a:rPr lang="en-ZA" b="1" dirty="0">
                <a:solidFill>
                  <a:schemeClr val="tx1"/>
                </a:solidFill>
                <a:ea typeface="Open Sans ExtraBold" panose="020B0606030504020204" pitchFamily="34" charset="0"/>
              </a:rPr>
              <a:t>LECTURE 1 </a:t>
            </a:r>
            <a:br>
              <a:rPr lang="en-US" b="1" dirty="0">
                <a:solidFill>
                  <a:schemeClr val="bg1"/>
                </a:solidFill>
                <a:ea typeface="Open Sans ExtraBold" panose="020B0606030504020204" pitchFamily="34" charset="0"/>
              </a:rPr>
            </a:br>
            <a:r>
              <a:rPr lang="en-GB" dirty="0">
                <a:ea typeface="Open Sans ExtraBold" panose="020B0606030504020204" pitchFamily="34" charset="0"/>
              </a:rPr>
              <a:t>Introduction </a:t>
            </a:r>
            <a:br>
              <a:rPr lang="en-GB" dirty="0">
                <a:ea typeface="Open Sans ExtraBold" panose="020B0606030504020204" pitchFamily="34" charset="0"/>
              </a:rPr>
            </a:br>
            <a:r>
              <a:rPr lang="en-GB" dirty="0">
                <a:ea typeface="Open Sans ExtraBold" panose="020B0606030504020204" pitchFamily="34" charset="0"/>
              </a:rPr>
              <a:t>to the course</a:t>
            </a:r>
            <a:br>
              <a:rPr lang="en-US" dirty="0">
                <a:ea typeface="Open Sans ExtraBold" panose="020B0606030504020204" pitchFamily="34" charset="0"/>
              </a:rPr>
            </a:br>
            <a:endParaRPr lang="en-US" b="1" cap="all" dirty="0">
              <a:ea typeface="Open Sans ExtraBold" panose="020B0606030504020204" pitchFamily="34" charset="0"/>
            </a:endParaRPr>
          </a:p>
        </p:txBody>
      </p:sp>
      <p:sp>
        <p:nvSpPr>
          <p:cNvPr id="4" name="TextBox 1">
            <a:extLst>
              <a:ext uri="{FF2B5EF4-FFF2-40B4-BE49-F238E27FC236}">
                <a16:creationId xmlns:a16="http://schemas.microsoft.com/office/drawing/2014/main" id="{9D545847-F61B-FC36-32DB-B78504275E33}"/>
              </a:ext>
            </a:extLst>
          </p:cNvPr>
          <p:cNvSpPr txBox="1"/>
          <p:nvPr/>
        </p:nvSpPr>
        <p:spPr>
          <a:xfrm>
            <a:off x="9332842" y="6157376"/>
            <a:ext cx="257907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
        <p:nvSpPr>
          <p:cNvPr id="5" name="TextBox 4">
            <a:extLst>
              <a:ext uri="{FF2B5EF4-FFF2-40B4-BE49-F238E27FC236}">
                <a16:creationId xmlns:a16="http://schemas.microsoft.com/office/drawing/2014/main" id="{36A28139-8F0F-DF46-A334-DEE6FEA6A88D}"/>
              </a:ext>
            </a:extLst>
          </p:cNvPr>
          <p:cNvSpPr txBox="1"/>
          <p:nvPr/>
        </p:nvSpPr>
        <p:spPr>
          <a:xfrm>
            <a:off x="976183" y="3022747"/>
            <a:ext cx="8050696" cy="707886"/>
          </a:xfrm>
          <a:prstGeom prst="rect">
            <a:avLst/>
          </a:prstGeom>
          <a:noFill/>
        </p:spPr>
        <p:txBody>
          <a:bodyPr wrap="square" lIns="91440" tIns="45720" rIns="91440" bIns="45720" rtlCol="0" anchor="b">
            <a:spAutoFit/>
          </a:bodyPr>
          <a:lstStyle/>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Modelling, policy </a:t>
            </a:r>
          </a:p>
          <a:p>
            <a:r>
              <a:rPr lang="en-GB"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rPr>
              <a:t>and political economy</a:t>
            </a:r>
            <a:endParaRPr lang="en-US" sz="2000" b="1" dirty="0">
              <a:solidFill>
                <a:schemeClr val="bg1"/>
              </a:solidFill>
              <a:latin typeface="Arial" panose="020B0604020202020204" pitchFamily="34" charset="0"/>
              <a:ea typeface="Open Sans ExtraBold" panose="020B0606030504020204" pitchFamily="34" charset="0"/>
              <a:cs typeface="Arial" panose="020B0604020202020204" pitchFamily="34" charset="0"/>
            </a:endParaRPr>
          </a:p>
        </p:txBody>
      </p:sp>
    </p:spTree>
    <p:extLst>
      <p:ext uri="{BB962C8B-B14F-4D97-AF65-F5344CB8AC3E}">
        <p14:creationId xmlns:p14="http://schemas.microsoft.com/office/powerpoint/2010/main" val="194554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8199" y="1401998"/>
            <a:ext cx="6636658" cy="451983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Understanding of the political context and policy process would enable the modelling team to: </a:t>
            </a:r>
          </a:p>
          <a:p>
            <a:pPr marL="342900" indent="-342900">
              <a:spcBef>
                <a:spcPts val="1000"/>
              </a:spcBef>
              <a:buFont typeface="Arial" panose="020B0604020202020204" pitchFamily="34" charset="0"/>
              <a:buChar char="•"/>
            </a:pPr>
            <a:r>
              <a:rPr lang="en-GB" kern="0" dirty="0">
                <a:ea typeface="+mn-lt"/>
              </a:rPr>
              <a:t>understand the rationale behind stakeholders interests, values and preferences</a:t>
            </a:r>
          </a:p>
          <a:p>
            <a:pPr marL="342900" indent="-342900">
              <a:spcBef>
                <a:spcPts val="1000"/>
              </a:spcBef>
              <a:buFont typeface="Arial" panose="020B0604020202020204" pitchFamily="34" charset="0"/>
              <a:buChar char="•"/>
            </a:pPr>
            <a:r>
              <a:rPr lang="en-GB" kern="0" dirty="0">
                <a:ea typeface="+mn-lt"/>
              </a:rPr>
              <a:t>build awareness of the forces behind the policy processes</a:t>
            </a:r>
          </a:p>
          <a:p>
            <a:pPr marL="342900" indent="-342900">
              <a:spcBef>
                <a:spcPts val="1000"/>
              </a:spcBef>
              <a:buFont typeface="Arial" panose="020B0604020202020204" pitchFamily="34" charset="0"/>
              <a:buChar char="•"/>
            </a:pPr>
            <a:r>
              <a:rPr lang="en-GB" kern="0" dirty="0">
                <a:ea typeface="+mn-lt"/>
              </a:rPr>
              <a:t>improve the level of realism regarding the social and political costs of different scenarios</a:t>
            </a:r>
          </a:p>
          <a:p>
            <a:pPr marL="342900" indent="-342900">
              <a:spcBef>
                <a:spcPts val="1000"/>
              </a:spcBef>
              <a:buFont typeface="Arial" panose="020B0604020202020204" pitchFamily="34" charset="0"/>
              <a:buChar char="•"/>
            </a:pPr>
            <a:r>
              <a:rPr lang="en-GB" kern="0" dirty="0">
                <a:ea typeface="+mn-lt"/>
              </a:rPr>
              <a:t>develop effective strategies to make modelling (process, method, data and results) accessible in a way that is appropriate to the context. </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1.3 Energy politics and systems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4" name="Content Placeholder 2">
            <a:extLst>
              <a:ext uri="{FF2B5EF4-FFF2-40B4-BE49-F238E27FC236}">
                <a16:creationId xmlns:a16="http://schemas.microsoft.com/office/drawing/2014/main" id="{502E6F42-3201-CE6E-3750-DE2CEC6A9D77}"/>
              </a:ext>
            </a:extLst>
          </p:cNvPr>
          <p:cNvSpPr txBox="1">
            <a:spLocks/>
          </p:cNvSpPr>
          <p:nvPr/>
        </p:nvSpPr>
        <p:spPr>
          <a:xfrm>
            <a:off x="10600150" y="1470606"/>
            <a:ext cx="10228160" cy="4211738"/>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US" kern="0" dirty="0">
              <a:ea typeface="+mn-lt"/>
            </a:endParaRPr>
          </a:p>
        </p:txBody>
      </p:sp>
      <p:sp>
        <p:nvSpPr>
          <p:cNvPr id="10" name="Slide Number Placeholder 1">
            <a:extLst>
              <a:ext uri="{FF2B5EF4-FFF2-40B4-BE49-F238E27FC236}">
                <a16:creationId xmlns:a16="http://schemas.microsoft.com/office/drawing/2014/main" id="{5FF25A88-E2B1-74CB-AF28-FE47142F8A1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10</a:t>
            </a:fld>
            <a:endParaRPr lang="sv-SE" sz="1400" dirty="0"/>
          </a:p>
        </p:txBody>
      </p:sp>
      <p:pic>
        <p:nvPicPr>
          <p:cNvPr id="7" name="Picture 6">
            <a:extLst>
              <a:ext uri="{FF2B5EF4-FFF2-40B4-BE49-F238E27FC236}">
                <a16:creationId xmlns:a16="http://schemas.microsoft.com/office/drawing/2014/main" id="{58556216-9494-DE66-EE57-21FF8AB68307}"/>
              </a:ext>
            </a:extLst>
          </p:cNvPr>
          <p:cNvPicPr>
            <a:picLocks noChangeAspect="1"/>
          </p:cNvPicPr>
          <p:nvPr/>
        </p:nvPicPr>
        <p:blipFill>
          <a:blip r:embed="rId3"/>
          <a:stretch>
            <a:fillRect/>
          </a:stretch>
        </p:blipFill>
        <p:spPr>
          <a:xfrm>
            <a:off x="7422987" y="1372970"/>
            <a:ext cx="4000974" cy="4101555"/>
          </a:xfrm>
          <a:prstGeom prst="rect">
            <a:avLst/>
          </a:prstGeom>
        </p:spPr>
      </p:pic>
    </p:spTree>
    <p:extLst>
      <p:ext uri="{BB962C8B-B14F-4D97-AF65-F5344CB8AC3E}">
        <p14:creationId xmlns:p14="http://schemas.microsoft.com/office/powerpoint/2010/main" val="239747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8199" y="1401998"/>
            <a:ext cx="8745188" cy="451983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What to expect from this course: </a:t>
            </a:r>
          </a:p>
          <a:p>
            <a:pPr marL="342900" indent="-342900">
              <a:spcBef>
                <a:spcPts val="1000"/>
              </a:spcBef>
              <a:buFont typeface="Arial" panose="020B0604020202020204" pitchFamily="34" charset="0"/>
              <a:buChar char="•"/>
            </a:pPr>
            <a:r>
              <a:rPr lang="en-GB" kern="0" dirty="0">
                <a:ea typeface="+mn-lt"/>
              </a:rPr>
              <a:t>Basic knowledge on policymaking process</a:t>
            </a:r>
          </a:p>
          <a:p>
            <a:pPr marL="342900" indent="-342900">
              <a:spcBef>
                <a:spcPts val="1000"/>
              </a:spcBef>
              <a:buFont typeface="Arial" panose="020B0604020202020204" pitchFamily="34" charset="0"/>
              <a:buChar char="•"/>
            </a:pPr>
            <a:r>
              <a:rPr lang="en-GB" kern="0" dirty="0">
                <a:ea typeface="+mn-lt"/>
              </a:rPr>
              <a:t>Introduce to the relationship between modelling and (energy) policymaking</a:t>
            </a:r>
          </a:p>
          <a:p>
            <a:pPr marL="342900" indent="-342900">
              <a:spcBef>
                <a:spcPts val="1000"/>
              </a:spcBef>
              <a:buFont typeface="Arial" panose="020B0604020202020204" pitchFamily="34" charset="0"/>
              <a:buChar char="•"/>
            </a:pPr>
            <a:r>
              <a:rPr lang="en-GB" kern="0" dirty="0">
                <a:ea typeface="+mn-lt"/>
              </a:rPr>
              <a:t>How to carry out political economy analysis</a:t>
            </a:r>
          </a:p>
          <a:p>
            <a:pPr marL="342900" indent="-342900">
              <a:spcBef>
                <a:spcPts val="1000"/>
              </a:spcBef>
              <a:buFont typeface="Arial" panose="020B0604020202020204" pitchFamily="34" charset="0"/>
              <a:buChar char="•"/>
            </a:pPr>
            <a:r>
              <a:rPr lang="en-GB" kern="0" dirty="0">
                <a:ea typeface="+mn-lt"/>
              </a:rPr>
              <a:t>How to link modelling research with decision making in the context of policymaking.</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6492994" cy="52099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ea typeface="Open Sans" panose="020B0606030504020204" pitchFamily="34" charset="0"/>
              </a:rPr>
              <a:t>1.5 C</a:t>
            </a: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ourse outline and structure </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4" name="Content Placeholder 2">
            <a:extLst>
              <a:ext uri="{FF2B5EF4-FFF2-40B4-BE49-F238E27FC236}">
                <a16:creationId xmlns:a16="http://schemas.microsoft.com/office/drawing/2014/main" id="{502E6F42-3201-CE6E-3750-DE2CEC6A9D77}"/>
              </a:ext>
            </a:extLst>
          </p:cNvPr>
          <p:cNvSpPr txBox="1">
            <a:spLocks/>
          </p:cNvSpPr>
          <p:nvPr/>
        </p:nvSpPr>
        <p:spPr>
          <a:xfrm>
            <a:off x="10600150" y="1470606"/>
            <a:ext cx="10228160" cy="4211738"/>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US" kern="0" dirty="0">
              <a:ea typeface="+mn-lt"/>
            </a:endParaRPr>
          </a:p>
        </p:txBody>
      </p:sp>
      <p:sp>
        <p:nvSpPr>
          <p:cNvPr id="10" name="Slide Number Placeholder 1">
            <a:extLst>
              <a:ext uri="{FF2B5EF4-FFF2-40B4-BE49-F238E27FC236}">
                <a16:creationId xmlns:a16="http://schemas.microsoft.com/office/drawing/2014/main" id="{5FF25A88-E2B1-74CB-AF28-FE47142F8A1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11</a:t>
            </a:fld>
            <a:endParaRPr lang="sv-SE" sz="1400" dirty="0"/>
          </a:p>
        </p:txBody>
      </p:sp>
    </p:spTree>
    <p:extLst>
      <p:ext uri="{BB962C8B-B14F-4D97-AF65-F5344CB8AC3E}">
        <p14:creationId xmlns:p14="http://schemas.microsoft.com/office/powerpoint/2010/main" val="412890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933202" y="1470606"/>
            <a:ext cx="8745188" cy="451983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Contents of the course</a:t>
            </a:r>
          </a:p>
          <a:p>
            <a:pPr marL="342900" indent="-342900">
              <a:spcBef>
                <a:spcPts val="1000"/>
              </a:spcBef>
              <a:buFont typeface="Arial" panose="020B0604020202020204" pitchFamily="34" charset="0"/>
              <a:buChar char="•"/>
            </a:pPr>
            <a:r>
              <a:rPr lang="en-GB" kern="0" dirty="0">
                <a:solidFill>
                  <a:schemeClr val="accent5"/>
                </a:solidFill>
                <a:ea typeface="+mn-lt"/>
              </a:rPr>
              <a:t>Lecture 1: Introduction to the Course</a:t>
            </a:r>
          </a:p>
          <a:p>
            <a:pPr marL="342900" indent="-342900">
              <a:spcBef>
                <a:spcPts val="1000"/>
              </a:spcBef>
              <a:buFont typeface="Arial" panose="020B0604020202020204" pitchFamily="34" charset="0"/>
              <a:buChar char="•"/>
            </a:pPr>
            <a:r>
              <a:rPr lang="en-GB" kern="0" dirty="0">
                <a:ea typeface="+mn-lt"/>
              </a:rPr>
              <a:t>Lecture 2: Introduction to policy and policymaking</a:t>
            </a:r>
          </a:p>
          <a:p>
            <a:pPr marL="342900" indent="-342900">
              <a:spcBef>
                <a:spcPts val="1000"/>
              </a:spcBef>
              <a:buFont typeface="Arial" panose="020B0604020202020204" pitchFamily="34" charset="0"/>
              <a:buChar char="•"/>
            </a:pPr>
            <a:r>
              <a:rPr lang="en-GB" kern="0" dirty="0">
                <a:ea typeface="+mn-lt"/>
              </a:rPr>
              <a:t>Lecture 3: Systems modelling and policymaking </a:t>
            </a:r>
          </a:p>
          <a:p>
            <a:pPr marL="342900" indent="-342900">
              <a:spcBef>
                <a:spcPts val="1000"/>
              </a:spcBef>
              <a:buFont typeface="Arial" panose="020B0604020202020204" pitchFamily="34" charset="0"/>
              <a:buChar char="•"/>
            </a:pPr>
            <a:r>
              <a:rPr lang="en-GB" kern="0" dirty="0">
                <a:ea typeface="+mn-lt"/>
              </a:rPr>
              <a:t>Lecture 4: Politics and political economy </a:t>
            </a:r>
          </a:p>
          <a:p>
            <a:pPr marL="342900" indent="-342900">
              <a:spcBef>
                <a:spcPts val="1000"/>
              </a:spcBef>
              <a:buFont typeface="Arial" panose="020B0604020202020204" pitchFamily="34" charset="0"/>
              <a:buChar char="•"/>
            </a:pPr>
            <a:r>
              <a:rPr lang="en-GB" kern="0" dirty="0">
                <a:ea typeface="+mn-lt"/>
              </a:rPr>
              <a:t>Lecture 5: Political economy analysis</a:t>
            </a:r>
          </a:p>
          <a:p>
            <a:pPr marL="342900" indent="-342900">
              <a:spcBef>
                <a:spcPts val="1000"/>
              </a:spcBef>
              <a:buFont typeface="Arial" panose="020B0604020202020204" pitchFamily="34" charset="0"/>
              <a:buChar char="•"/>
            </a:pPr>
            <a:r>
              <a:rPr lang="en-GB" kern="0" dirty="0">
                <a:ea typeface="+mn-lt"/>
              </a:rPr>
              <a:t>Lecture 6:</a:t>
            </a:r>
            <a:r>
              <a:rPr lang="en-GB" kern="0" dirty="0">
                <a:solidFill>
                  <a:schemeClr val="tx1"/>
                </a:solidFill>
                <a:ea typeface="+mn-lt"/>
              </a:rPr>
              <a:t> </a:t>
            </a:r>
            <a:r>
              <a:rPr lang="en-US" kern="0" dirty="0">
                <a:solidFill>
                  <a:schemeClr val="tx1"/>
                </a:solidFill>
                <a:ea typeface="+mn-lt"/>
              </a:rPr>
              <a:t>Integrating </a:t>
            </a:r>
            <a:r>
              <a:rPr lang="en-GB" dirty="0">
                <a:ea typeface="Open Sans ExtraBold" panose="020B0606030504020204" pitchFamily="34" charset="0"/>
              </a:rPr>
              <a:t>political economy Lens to systems modelling</a:t>
            </a:r>
            <a:r>
              <a:rPr lang="en-GB" kern="0" dirty="0">
                <a:ea typeface="+mn-lt"/>
              </a:rPr>
              <a:t>  </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6492994" cy="52099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ea typeface="Open Sans" panose="020B0606030504020204" pitchFamily="34" charset="0"/>
              </a:rPr>
              <a:t>1.5 C</a:t>
            </a: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ourse outline and structure </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4" name="Content Placeholder 2">
            <a:extLst>
              <a:ext uri="{FF2B5EF4-FFF2-40B4-BE49-F238E27FC236}">
                <a16:creationId xmlns:a16="http://schemas.microsoft.com/office/drawing/2014/main" id="{502E6F42-3201-CE6E-3750-DE2CEC6A9D77}"/>
              </a:ext>
            </a:extLst>
          </p:cNvPr>
          <p:cNvSpPr txBox="1">
            <a:spLocks/>
          </p:cNvSpPr>
          <p:nvPr/>
        </p:nvSpPr>
        <p:spPr>
          <a:xfrm>
            <a:off x="10600150" y="1470606"/>
            <a:ext cx="10228160" cy="4211738"/>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US" kern="0" dirty="0">
              <a:ea typeface="+mn-lt"/>
            </a:endParaRPr>
          </a:p>
        </p:txBody>
      </p:sp>
      <p:sp>
        <p:nvSpPr>
          <p:cNvPr id="10" name="Slide Number Placeholder 1">
            <a:extLst>
              <a:ext uri="{FF2B5EF4-FFF2-40B4-BE49-F238E27FC236}">
                <a16:creationId xmlns:a16="http://schemas.microsoft.com/office/drawing/2014/main" id="{5FF25A88-E2B1-74CB-AF28-FE47142F8A1D}"/>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12</a:t>
            </a:fld>
            <a:endParaRPr lang="sv-SE" sz="1400" dirty="0"/>
          </a:p>
        </p:txBody>
      </p:sp>
    </p:spTree>
    <p:extLst>
      <p:ext uri="{BB962C8B-B14F-4D97-AF65-F5344CB8AC3E}">
        <p14:creationId xmlns:p14="http://schemas.microsoft.com/office/powerpoint/2010/main" val="141383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6F0890-831B-FCB8-FCA1-2F580E3605B5}"/>
              </a:ext>
            </a:extLst>
          </p:cNvPr>
          <p:cNvSpPr>
            <a:spLocks noGrp="1"/>
          </p:cNvSpPr>
          <p:nvPr>
            <p:ph type="title"/>
          </p:nvPr>
        </p:nvSpPr>
        <p:spPr>
          <a:xfrm>
            <a:off x="839788" y="385011"/>
            <a:ext cx="5111069" cy="940552"/>
          </a:xfrm>
        </p:spPr>
        <p:txBody>
          <a:bodyPr/>
          <a:lstStyle/>
          <a:p>
            <a:pPr algn="l"/>
            <a:r>
              <a:rPr lang="en-GB" sz="3200" b="1" dirty="0">
                <a:latin typeface="Arial" panose="020B0604020202020204" pitchFamily="34" charset="0"/>
                <a:cs typeface="Arial" panose="020B0604020202020204" pitchFamily="34" charset="0"/>
              </a:rPr>
              <a:t>Lecture 1: </a:t>
            </a:r>
            <a:r>
              <a:rPr lang="en-GB" sz="3200" b="1" dirty="0">
                <a:latin typeface="Arial" panose="020B0604020202020204" pitchFamily="34" charset="0"/>
                <a:cs typeface="Arial" panose="020B0604020202020204" pitchFamily="34" charset="0"/>
                <a:sym typeface="Helvetica Neue"/>
              </a:rPr>
              <a:t>References</a:t>
            </a:r>
          </a:p>
        </p:txBody>
      </p:sp>
      <p:sp>
        <p:nvSpPr>
          <p:cNvPr id="6" name="Text Placeholder 2">
            <a:extLst>
              <a:ext uri="{FF2B5EF4-FFF2-40B4-BE49-F238E27FC236}">
                <a16:creationId xmlns:a16="http://schemas.microsoft.com/office/drawing/2014/main" id="{0247C6A9-83FF-1D7C-37EB-CB5741016619}"/>
              </a:ext>
            </a:extLst>
          </p:cNvPr>
          <p:cNvSpPr>
            <a:spLocks noGrp="1"/>
          </p:cNvSpPr>
          <p:nvPr>
            <p:ph type="body" idx="2"/>
          </p:nvPr>
        </p:nvSpPr>
        <p:spPr>
          <a:xfrm>
            <a:off x="839789" y="1321638"/>
            <a:ext cx="7947951" cy="2882228"/>
          </a:xfrm>
        </p:spPr>
        <p:txBody>
          <a:bodyPr>
            <a:normAutofit/>
          </a:bodyPr>
          <a:lstStyle/>
          <a:p>
            <a:pPr marL="285750" indent="-285750">
              <a:spcBef>
                <a:spcPts val="1000"/>
              </a:spcBef>
              <a:buSzPct val="120000"/>
              <a:buFont typeface="Arial" panose="020B0604020202020204" pitchFamily="34" charset="0"/>
              <a:buChar char="•"/>
            </a:pPr>
            <a:r>
              <a:rPr lang="en-US" sz="1800" dirty="0" err="1">
                <a:solidFill>
                  <a:srgbClr val="000000"/>
                </a:solidFill>
                <a:ea typeface="Open Sans" panose="020B0606030504020204" pitchFamily="34" charset="0"/>
                <a:cs typeface="Arabic Typesetting" panose="020F0502020204030204" pitchFamily="34" charset="0"/>
                <a:sym typeface="Helvetica Neue"/>
              </a:rPr>
              <a:t>Kolkman</a:t>
            </a:r>
            <a:r>
              <a:rPr lang="en-US" sz="1800" dirty="0">
                <a:solidFill>
                  <a:srgbClr val="000000"/>
                </a:solidFill>
                <a:ea typeface="Open Sans" panose="020B0606030504020204" pitchFamily="34" charset="0"/>
                <a:cs typeface="Arabic Typesetting" panose="020F0502020204030204" pitchFamily="34" charset="0"/>
                <a:sym typeface="Helvetica Neue"/>
              </a:rPr>
              <a:t>, Daniel A., Campo, P., </a:t>
            </a:r>
            <a:r>
              <a:rPr lang="en-US" sz="1800" dirty="0" err="1">
                <a:solidFill>
                  <a:srgbClr val="000000"/>
                </a:solidFill>
                <a:ea typeface="Open Sans" panose="020B0606030504020204" pitchFamily="34" charset="0"/>
                <a:cs typeface="Arabic Typesetting" panose="020F0502020204030204" pitchFamily="34" charset="0"/>
                <a:sym typeface="Helvetica Neue"/>
              </a:rPr>
              <a:t>Balke</a:t>
            </a:r>
            <a:r>
              <a:rPr lang="en-US" sz="1800" dirty="0">
                <a:solidFill>
                  <a:srgbClr val="000000"/>
                </a:solidFill>
                <a:ea typeface="Open Sans" panose="020B0606030504020204" pitchFamily="34" charset="0"/>
                <a:cs typeface="Arabic Typesetting" panose="020F0502020204030204" pitchFamily="34" charset="0"/>
                <a:sym typeface="Helvetica Neue"/>
              </a:rPr>
              <a:t>-Visser, T., Gilbert, N., </a:t>
            </a:r>
            <a:r>
              <a:rPr lang="en-US" sz="1800" i="1" dirty="0">
                <a:solidFill>
                  <a:srgbClr val="000000"/>
                </a:solidFill>
                <a:ea typeface="Open Sans" panose="020B0606030504020204" pitchFamily="34" charset="0"/>
                <a:cs typeface="Arabic Typesetting" panose="020F0502020204030204" pitchFamily="34" charset="0"/>
                <a:sym typeface="Helvetica Neue"/>
              </a:rPr>
              <a:t>How to build models for government: criteria driving model acceptance in policymaking. </a:t>
            </a:r>
            <a:r>
              <a:rPr lang="en-US" sz="1800" dirty="0">
                <a:solidFill>
                  <a:srgbClr val="000000"/>
                </a:solidFill>
                <a:ea typeface="Open Sans" panose="020B0606030504020204" pitchFamily="34" charset="0"/>
                <a:cs typeface="Arabic Typesetting" panose="020F0502020204030204" pitchFamily="34" charset="0"/>
                <a:sym typeface="Helvetica Neue"/>
              </a:rPr>
              <a:t>Policy Sciences, (2016) 49, 489-504</a:t>
            </a:r>
          </a:p>
          <a:p>
            <a:pPr marL="285750" indent="-285750">
              <a:spcBef>
                <a:spcPts val="1000"/>
              </a:spcBef>
              <a:buSzPct val="120000"/>
              <a:buFont typeface="Arial" panose="020B0604020202020204" pitchFamily="34" charset="0"/>
              <a:buChar char="•"/>
            </a:pPr>
            <a:r>
              <a:rPr lang="en-US" sz="1800" dirty="0">
                <a:solidFill>
                  <a:srgbClr val="000000"/>
                </a:solidFill>
                <a:ea typeface="Open Sans" panose="020B0606030504020204" pitchFamily="34" charset="0"/>
                <a:cs typeface="Arabic Typesetting" panose="020F0502020204030204" pitchFamily="34" charset="0"/>
                <a:sym typeface="Helvetica Neue"/>
              </a:rPr>
              <a:t>Trotter, Philipp A, McManus, Marcelle C., </a:t>
            </a:r>
            <a:r>
              <a:rPr lang="en-US" sz="1800" dirty="0" err="1">
                <a:solidFill>
                  <a:srgbClr val="000000"/>
                </a:solidFill>
                <a:ea typeface="Open Sans" panose="020B0606030504020204" pitchFamily="34" charset="0"/>
                <a:cs typeface="Arabic Typesetting" panose="020F0502020204030204" pitchFamily="34" charset="0"/>
                <a:sym typeface="Helvetica Neue"/>
              </a:rPr>
              <a:t>Maconachie</a:t>
            </a:r>
            <a:r>
              <a:rPr lang="en-US" sz="1800" dirty="0">
                <a:solidFill>
                  <a:srgbClr val="000000"/>
                </a:solidFill>
                <a:ea typeface="Open Sans" panose="020B0606030504020204" pitchFamily="34" charset="0"/>
                <a:cs typeface="Arabic Typesetting" panose="020F0502020204030204" pitchFamily="34" charset="0"/>
                <a:sym typeface="Helvetica Neue"/>
              </a:rPr>
              <a:t>, Roy. </a:t>
            </a:r>
            <a:r>
              <a:rPr lang="en-US" sz="1800" i="1" dirty="0">
                <a:solidFill>
                  <a:srgbClr val="000000"/>
                </a:solidFill>
                <a:ea typeface="Open Sans" panose="020B0606030504020204" pitchFamily="34" charset="0"/>
                <a:cs typeface="Arabic Typesetting" panose="020F0502020204030204" pitchFamily="34" charset="0"/>
                <a:sym typeface="Helvetica Neue"/>
              </a:rPr>
              <a:t>Electricity planning and implementation in sub-Saharan Africa: A systematic review, Renewable and Sustainable Energy Reviews</a:t>
            </a:r>
            <a:r>
              <a:rPr lang="en-US" sz="1800" dirty="0">
                <a:solidFill>
                  <a:srgbClr val="000000"/>
                </a:solidFill>
                <a:ea typeface="Open Sans" panose="020B0606030504020204" pitchFamily="34" charset="0"/>
                <a:cs typeface="Arabic Typesetting" panose="020F0502020204030204" pitchFamily="34" charset="0"/>
                <a:sym typeface="Helvetica Neue"/>
              </a:rPr>
              <a:t>, (2017) 74, 1189-1209</a:t>
            </a:r>
          </a:p>
          <a:p>
            <a:pPr marL="285750" indent="-285750">
              <a:spcBef>
                <a:spcPts val="1000"/>
              </a:spcBef>
              <a:buSzPct val="120000"/>
              <a:buFont typeface="Arial" panose="020B0604020202020204" pitchFamily="34" charset="0"/>
              <a:buChar char="•"/>
            </a:pPr>
            <a:r>
              <a:rPr lang="en-GB" sz="1800" dirty="0">
                <a:solidFill>
                  <a:srgbClr val="000000"/>
                </a:solidFill>
                <a:ea typeface="Open Sans" panose="020B0606030504020204" pitchFamily="34" charset="0"/>
                <a:cs typeface="Arabic Typesetting" panose="020F0502020204030204" pitchFamily="34" charset="0"/>
                <a:sym typeface="Helvetica Neue"/>
              </a:rPr>
              <a:t>J.P. van der </a:t>
            </a:r>
            <a:r>
              <a:rPr lang="en-GB" sz="1800" dirty="0" err="1">
                <a:solidFill>
                  <a:srgbClr val="000000"/>
                </a:solidFill>
                <a:ea typeface="Open Sans" panose="020B0606030504020204" pitchFamily="34" charset="0"/>
                <a:cs typeface="Arabic Typesetting" panose="020F0502020204030204" pitchFamily="34" charset="0"/>
                <a:sym typeface="Helvetica Neue"/>
              </a:rPr>
              <a:t>Sluijs</a:t>
            </a:r>
            <a:r>
              <a:rPr lang="en-GB" sz="1800" dirty="0">
                <a:solidFill>
                  <a:srgbClr val="000000"/>
                </a:solidFill>
                <a:ea typeface="Open Sans" panose="020B0606030504020204" pitchFamily="34" charset="0"/>
                <a:cs typeface="Arabic Typesetting" panose="020F0502020204030204" pitchFamily="34" charset="0"/>
                <a:sym typeface="Helvetica Neue"/>
              </a:rPr>
              <a:t> </a:t>
            </a:r>
            <a:r>
              <a:rPr lang="en-GB" sz="1800" i="1" dirty="0">
                <a:solidFill>
                  <a:srgbClr val="000000"/>
                </a:solidFill>
                <a:ea typeface="Open Sans" panose="020B0606030504020204" pitchFamily="34" charset="0"/>
                <a:cs typeface="Arabic Typesetting" panose="020F0502020204030204" pitchFamily="34" charset="0"/>
                <a:sym typeface="Helvetica Neue"/>
              </a:rPr>
              <a:t>A way out of the credibility crisis of models used in integrated environmental assessment </a:t>
            </a:r>
            <a:r>
              <a:rPr lang="en-GB" sz="1800" dirty="0">
                <a:solidFill>
                  <a:srgbClr val="000000"/>
                </a:solidFill>
                <a:ea typeface="Open Sans" panose="020B0606030504020204" pitchFamily="34" charset="0"/>
                <a:cs typeface="Arabic Typesetting" panose="020F0502020204030204" pitchFamily="34" charset="0"/>
                <a:sym typeface="Helvetica Neue"/>
              </a:rPr>
              <a:t>Futures, 34 (2) (2002), pp. 133-146</a:t>
            </a:r>
          </a:p>
        </p:txBody>
      </p:sp>
      <p:sp>
        <p:nvSpPr>
          <p:cNvPr id="7" name="Slide Number Placeholder 1">
            <a:extLst>
              <a:ext uri="{FF2B5EF4-FFF2-40B4-BE49-F238E27FC236}">
                <a16:creationId xmlns:a16="http://schemas.microsoft.com/office/drawing/2014/main" id="{8D210B31-4931-5472-F4B3-40B5210E8A6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sv-SE" b="1" smtClean="0">
                <a:solidFill>
                  <a:schemeClr val="bg1"/>
                </a:solidFill>
              </a:rPr>
              <a:pPr/>
              <a:t>13</a:t>
            </a:fld>
            <a:endParaRPr lang="sv-SE" b="1" dirty="0">
              <a:solidFill>
                <a:schemeClr val="bg1"/>
              </a:solidFill>
            </a:endParaRPr>
          </a:p>
        </p:txBody>
      </p:sp>
    </p:spTree>
    <p:extLst>
      <p:ext uri="{BB962C8B-B14F-4D97-AF65-F5344CB8AC3E}">
        <p14:creationId xmlns:p14="http://schemas.microsoft.com/office/powerpoint/2010/main" val="403432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E56B4-8CA4-FCF5-F905-2EFA3620DE1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sv-SE" b="1" smtClean="0">
                <a:solidFill>
                  <a:schemeClr val="bg1"/>
                </a:solidFill>
              </a:rPr>
              <a:pPr/>
              <a:t>14</a:t>
            </a:fld>
            <a:endParaRPr lang="sv-SE" b="1" dirty="0">
              <a:solidFill>
                <a:schemeClr val="bg1"/>
              </a:solidFill>
            </a:endParaRPr>
          </a:p>
        </p:txBody>
      </p:sp>
      <p:sp>
        <p:nvSpPr>
          <p:cNvPr id="27" name="TextBox 26">
            <a:extLst>
              <a:ext uri="{FF2B5EF4-FFF2-40B4-BE49-F238E27FC236}">
                <a16:creationId xmlns:a16="http://schemas.microsoft.com/office/drawing/2014/main" id="{811882CE-CDA3-9425-EAD7-ABFC1695A224}"/>
              </a:ext>
            </a:extLst>
          </p:cNvPr>
          <p:cNvSpPr txBox="1"/>
          <p:nvPr/>
        </p:nvSpPr>
        <p:spPr>
          <a:xfrm>
            <a:off x="4232564" y="810018"/>
            <a:ext cx="3727269" cy="48320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panose="020B0606030504020204" pitchFamily="34" charset="0"/>
                <a:ea typeface="Open Sans" panose="020B0606030504020204" pitchFamily="34" charset="0"/>
                <a:cs typeface="Open Sans" panose="020B0606030504020204" pitchFamily="34" charset="0"/>
              </a:rPr>
            </a:br>
            <a:br>
              <a:rPr lang="en-GB" sz="1400" b="1" dirty="0">
                <a:latin typeface="Open Sans"/>
                <a:ea typeface="Open Sans"/>
                <a:cs typeface="Open Sans"/>
              </a:rPr>
            </a:br>
            <a:r>
              <a:rPr lang="en-GB" sz="1400" b="1" dirty="0">
                <a:solidFill>
                  <a:schemeClr val="bg1"/>
                </a:solidFill>
                <a:latin typeface="Open Sans"/>
                <a:ea typeface="Open Sans"/>
                <a:cs typeface="Open Sans"/>
                <a:hlinkClick r:id="rId2">
                  <a:extLst>
                    <a:ext uri="{A12FA001-AC4F-418D-AE19-62706E023703}">
                      <ahyp:hlinkClr xmlns:ahyp="http://schemas.microsoft.com/office/drawing/2018/hyperlinkcolor" val="tx"/>
                    </a:ext>
                  </a:extLst>
                </a:hlinkClick>
              </a:rPr>
              <a:t>@ResearchCcg</a:t>
            </a:r>
            <a:endParaRPr lang="en-GB" sz="1400" b="1" dirty="0">
              <a:solidFill>
                <a:schemeClr val="bg1"/>
              </a:solidFill>
              <a:latin typeface="Open Sans"/>
              <a:ea typeface="Open Sans"/>
              <a:cs typeface="Open Sans"/>
            </a:endParaRPr>
          </a:p>
          <a:p>
            <a:pPr algn="ctr"/>
            <a:endParaRPr lang="en-GB" sz="1400" b="1" dirty="0">
              <a:solidFill>
                <a:schemeClr val="bg1"/>
              </a:solidFill>
              <a:latin typeface="Open Sans"/>
              <a:ea typeface="Open Sans"/>
              <a:cs typeface="Open Sans"/>
            </a:endParaRPr>
          </a:p>
          <a:p>
            <a:pPr algn="ctr"/>
            <a:br>
              <a:rPr lang="en-GB" sz="1400" b="1" dirty="0">
                <a:latin typeface="Open Sans"/>
                <a:ea typeface="Open Sans"/>
                <a:cs typeface="Open Sans"/>
              </a:rPr>
            </a:br>
            <a:r>
              <a:rPr lang="en-GB" sz="1400" b="1" dirty="0">
                <a:solidFill>
                  <a:schemeClr val="bg1"/>
                </a:solidFill>
                <a:latin typeface="Open Sans"/>
                <a:ea typeface="Open Sans"/>
                <a:cs typeface="Open Sans"/>
                <a:hlinkClick r:id="rId3">
                  <a:extLst>
                    <a:ext uri="{A12FA001-AC4F-418D-AE19-62706E023703}">
                      <ahyp:hlinkClr xmlns:ahyp="http://schemas.microsoft.com/office/drawing/2018/hyperlinkcolor" val="tx"/>
                    </a:ext>
                  </a:extLst>
                </a:hlinkClick>
              </a:rPr>
              <a:t>@ResearchCCG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4">
                  <a:extLst>
                    <a:ext uri="{A12FA001-AC4F-418D-AE19-62706E023703}">
                      <ahyp:hlinkClr xmlns:ahyp="http://schemas.microsoft.com/office/drawing/2018/hyperlinkcolor" val="tx"/>
                    </a:ext>
                  </a:extLst>
                </a:hlinkClick>
              </a:rPr>
              <a:t>@research_ccg</a:t>
            </a:r>
            <a:br>
              <a:rPr lang="en-GB" sz="1400" b="1" dirty="0">
                <a:latin typeface="Open Sans" panose="020B0606030504020204" pitchFamily="34" charset="0"/>
                <a:ea typeface="Open Sans" panose="020B0606030504020204" pitchFamily="34" charset="0"/>
                <a:cs typeface="Open Sans" panose="020B0606030504020204" pitchFamily="34" charset="0"/>
              </a:rPr>
            </a:b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400" b="1" dirty="0">
                <a:solidFill>
                  <a:schemeClr val="bg1"/>
                </a:solidFill>
                <a:latin typeface="Open Sans"/>
                <a:ea typeface="Open Sans"/>
                <a:cs typeface="Open Sans"/>
                <a:hlinkClick r:id="rId5">
                  <a:extLst>
                    <a:ext uri="{A12FA001-AC4F-418D-AE19-62706E023703}">
                      <ahyp:hlinkClr xmlns:ahyp="http://schemas.microsoft.com/office/drawing/2018/hyperlinkcolor" val="tx"/>
                    </a:ext>
                  </a:extLst>
                </a:hlinkClick>
              </a:rPr>
              <a:t>Climate Compatible Growth CCG</a:t>
            </a:r>
            <a:endPar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algn="ctr"/>
            <a:br>
              <a:rPr lang="en-GB" sz="1400" dirty="0">
                <a:ea typeface="+mn-lt"/>
                <a:cs typeface="+mn-lt"/>
              </a:rPr>
            </a:br>
            <a:r>
              <a:rPr lang="en-GB" sz="1400" b="1" dirty="0">
                <a:solidFill>
                  <a:schemeClr val="bg1"/>
                </a:solidFill>
                <a:latin typeface="Open Sans"/>
                <a:ea typeface="Open Sans"/>
                <a:cs typeface="Open Sans"/>
                <a:hlinkClick r:id="rId6">
                  <a:extLst>
                    <a:ext uri="{A12FA001-AC4F-418D-AE19-62706E023703}">
                      <ahyp:hlinkClr xmlns:ahyp="http://schemas.microsoft.com/office/drawing/2018/hyperlinkcolor" val="tx"/>
                    </a:ext>
                  </a:extLst>
                </a:hlinkClick>
              </a:rPr>
              <a:t>#CCG – Climate Compatible Growth</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r>
              <a:rPr lang="en-ZA" sz="1400" b="1" dirty="0">
                <a:solidFill>
                  <a:schemeClr val="bg1"/>
                </a:solidFill>
                <a:latin typeface="Open Sans"/>
                <a:ea typeface="Open Sans"/>
                <a:cs typeface="Open Sans"/>
                <a:hlinkClick r:id="rId7">
                  <a:extLst>
                    <a:ext uri="{A12FA001-AC4F-418D-AE19-62706E023703}">
                      <ahyp:hlinkClr xmlns:ahyp="http://schemas.microsoft.com/office/drawing/2018/hyperlinkcolor" val="tx"/>
                    </a:ext>
                  </a:extLst>
                </a:hlinkClick>
              </a:rPr>
              <a:t>ccg@lboro.ac.uk</a:t>
            </a:r>
            <a:br>
              <a:rPr lang="en-GB" sz="1400" b="1" dirty="0">
                <a:solidFill>
                  <a:schemeClr val="bg1"/>
                </a:solidFill>
                <a:latin typeface="Open Sans"/>
                <a:ea typeface="Open Sans"/>
                <a:cs typeface="Open Sans"/>
              </a:rPr>
            </a:br>
            <a:br>
              <a:rPr lang="en-GB" sz="1400" b="1" dirty="0">
                <a:solidFill>
                  <a:schemeClr val="bg1"/>
                </a:solidFill>
                <a:latin typeface="Open Sans"/>
                <a:ea typeface="Open Sans"/>
                <a:cs typeface="Open Sans"/>
              </a:rPr>
            </a:br>
            <a:endParaRPr lang="en-GB" sz="1400" b="1" dirty="0">
              <a:solidFill>
                <a:schemeClr val="bg1"/>
              </a:solidFill>
              <a:latin typeface="Open Sans"/>
              <a:ea typeface="Open Sans"/>
              <a:cs typeface="Open Sans"/>
            </a:endParaRPr>
          </a:p>
        </p:txBody>
      </p:sp>
      <p:pic>
        <p:nvPicPr>
          <p:cNvPr id="28" name="Picture 27" descr="Icon&#10;&#10;Description automatically generated">
            <a:extLst>
              <a:ext uri="{FF2B5EF4-FFF2-40B4-BE49-F238E27FC236}">
                <a16:creationId xmlns:a16="http://schemas.microsoft.com/office/drawing/2014/main" id="{CB1997C8-4FC3-01A5-1BBE-1551F3B7A3CD}"/>
              </a:ext>
            </a:extLst>
          </p:cNvPr>
          <p:cNvPicPr>
            <a:picLocks noChangeAspect="1"/>
          </p:cNvPicPr>
          <p:nvPr/>
        </p:nvPicPr>
        <p:blipFill>
          <a:blip r:embed="rId8"/>
          <a:stretch>
            <a:fillRect/>
          </a:stretch>
        </p:blipFill>
        <p:spPr>
          <a:xfrm>
            <a:off x="5779655" y="3184544"/>
            <a:ext cx="632873" cy="632873"/>
          </a:xfrm>
          <a:prstGeom prst="rect">
            <a:avLst/>
          </a:prstGeom>
        </p:spPr>
      </p:pic>
      <p:pic>
        <p:nvPicPr>
          <p:cNvPr id="29" name="Picture 28" descr="Icon&#10;&#10;Description automatically generated">
            <a:extLst>
              <a:ext uri="{FF2B5EF4-FFF2-40B4-BE49-F238E27FC236}">
                <a16:creationId xmlns:a16="http://schemas.microsoft.com/office/drawing/2014/main" id="{33EED189-AC3C-E8E3-8099-BC8118EFE435}"/>
              </a:ext>
            </a:extLst>
          </p:cNvPr>
          <p:cNvPicPr>
            <a:picLocks noChangeAspect="1"/>
          </p:cNvPicPr>
          <p:nvPr/>
        </p:nvPicPr>
        <p:blipFill>
          <a:blip r:embed="rId9"/>
          <a:stretch>
            <a:fillRect/>
          </a:stretch>
        </p:blipFill>
        <p:spPr>
          <a:xfrm>
            <a:off x="5779655" y="1263681"/>
            <a:ext cx="632873" cy="632873"/>
          </a:xfrm>
          <a:prstGeom prst="rect">
            <a:avLst/>
          </a:prstGeom>
        </p:spPr>
      </p:pic>
      <p:pic>
        <p:nvPicPr>
          <p:cNvPr id="30" name="Picture 29" descr="Icon&#10;&#10;Description automatically generated">
            <a:extLst>
              <a:ext uri="{FF2B5EF4-FFF2-40B4-BE49-F238E27FC236}">
                <a16:creationId xmlns:a16="http://schemas.microsoft.com/office/drawing/2014/main" id="{5363DC71-2D66-B118-FE0A-547994D9B6D7}"/>
              </a:ext>
            </a:extLst>
          </p:cNvPr>
          <p:cNvPicPr>
            <a:picLocks noChangeAspect="1"/>
          </p:cNvPicPr>
          <p:nvPr/>
        </p:nvPicPr>
        <p:blipFill>
          <a:blip r:embed="rId10"/>
          <a:stretch>
            <a:fillRect/>
          </a:stretch>
        </p:blipFill>
        <p:spPr>
          <a:xfrm>
            <a:off x="5779655" y="2542332"/>
            <a:ext cx="632873" cy="632873"/>
          </a:xfrm>
          <a:prstGeom prst="rect">
            <a:avLst/>
          </a:prstGeom>
        </p:spPr>
      </p:pic>
      <p:pic>
        <p:nvPicPr>
          <p:cNvPr id="31" name="Picture 30" descr="Icon&#10;&#10;Description automatically generated">
            <a:extLst>
              <a:ext uri="{FF2B5EF4-FFF2-40B4-BE49-F238E27FC236}">
                <a16:creationId xmlns:a16="http://schemas.microsoft.com/office/drawing/2014/main" id="{F4473DF8-F08F-8739-9F65-F8C2B561A12D}"/>
              </a:ext>
            </a:extLst>
          </p:cNvPr>
          <p:cNvPicPr>
            <a:picLocks noChangeAspect="1"/>
          </p:cNvPicPr>
          <p:nvPr/>
        </p:nvPicPr>
        <p:blipFill>
          <a:blip r:embed="rId11"/>
          <a:stretch>
            <a:fillRect/>
          </a:stretch>
        </p:blipFill>
        <p:spPr>
          <a:xfrm>
            <a:off x="5779655" y="1900120"/>
            <a:ext cx="632873" cy="632873"/>
          </a:xfrm>
          <a:prstGeom prst="rect">
            <a:avLst/>
          </a:prstGeom>
        </p:spPr>
      </p:pic>
      <p:pic>
        <p:nvPicPr>
          <p:cNvPr id="32" name="Picture 12" descr="Icon&#10;&#10;Description automatically generated">
            <a:extLst>
              <a:ext uri="{FF2B5EF4-FFF2-40B4-BE49-F238E27FC236}">
                <a16:creationId xmlns:a16="http://schemas.microsoft.com/office/drawing/2014/main" id="{449BFB29-663F-0500-CC5D-6EA3615B0A77}"/>
              </a:ext>
            </a:extLst>
          </p:cNvPr>
          <p:cNvPicPr>
            <a:picLocks noChangeAspect="1"/>
          </p:cNvPicPr>
          <p:nvPr/>
        </p:nvPicPr>
        <p:blipFill>
          <a:blip r:embed="rId12"/>
          <a:stretch>
            <a:fillRect/>
          </a:stretch>
        </p:blipFill>
        <p:spPr>
          <a:xfrm>
            <a:off x="5779655" y="3826756"/>
            <a:ext cx="638175" cy="638175"/>
          </a:xfrm>
          <a:prstGeom prst="rect">
            <a:avLst/>
          </a:prstGeom>
        </p:spPr>
      </p:pic>
      <p:grpSp>
        <p:nvGrpSpPr>
          <p:cNvPr id="33" name="Group 32">
            <a:extLst>
              <a:ext uri="{FF2B5EF4-FFF2-40B4-BE49-F238E27FC236}">
                <a16:creationId xmlns:a16="http://schemas.microsoft.com/office/drawing/2014/main" id="{1061E073-AD6E-2170-D83B-6F81EBDF247B}"/>
              </a:ext>
            </a:extLst>
          </p:cNvPr>
          <p:cNvGrpSpPr/>
          <p:nvPr/>
        </p:nvGrpSpPr>
        <p:grpSpPr>
          <a:xfrm>
            <a:off x="9506924" y="4559900"/>
            <a:ext cx="1877504" cy="558800"/>
            <a:chOff x="929196" y="5461000"/>
            <a:chExt cx="1877504" cy="558800"/>
          </a:xfrm>
        </p:grpSpPr>
        <p:sp>
          <p:nvSpPr>
            <p:cNvPr id="34" name="Rounded Rectangle 33">
              <a:hlinkClick r:id="rId13"/>
              <a:extLst>
                <a:ext uri="{FF2B5EF4-FFF2-40B4-BE49-F238E27FC236}">
                  <a16:creationId xmlns:a16="http://schemas.microsoft.com/office/drawing/2014/main" id="{9D25D4D4-88B4-F3EA-609C-25A1A3F6A60F}"/>
                </a:ext>
              </a:extLst>
            </p:cNvPr>
            <p:cNvSpPr/>
            <p:nvPr/>
          </p:nvSpPr>
          <p:spPr>
            <a:xfrm>
              <a:off x="929196" y="5461000"/>
              <a:ext cx="1877504"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9A9A2B7-BB3A-FCEC-8ACE-C37FE62CBC73}"/>
                </a:ext>
              </a:extLst>
            </p:cNvPr>
            <p:cNvSpPr txBox="1"/>
            <p:nvPr/>
          </p:nvSpPr>
          <p:spPr>
            <a:xfrm>
              <a:off x="951053" y="5551169"/>
              <a:ext cx="1792147" cy="369332"/>
            </a:xfrm>
            <a:prstGeom prst="rect">
              <a:avLst/>
            </a:prstGeom>
            <a:noFill/>
          </p:spPr>
          <p:txBody>
            <a:bodyPr wrap="square" rtlCol="0">
              <a:spAutoFit/>
            </a:bodyPr>
            <a:lstStyle/>
            <a:p>
              <a:pPr algn="ctr"/>
              <a:r>
                <a:rPr lang="en-US" dirty="0">
                  <a:solidFill>
                    <a:schemeClr val="bg1"/>
                  </a:solidFill>
                </a:rPr>
                <a:t>Take Quiz</a:t>
              </a:r>
            </a:p>
          </p:txBody>
        </p:sp>
        <p:sp>
          <p:nvSpPr>
            <p:cNvPr id="36" name="Rounded Rectangle 35">
              <a:hlinkClick r:id="rId14"/>
              <a:extLst>
                <a:ext uri="{FF2B5EF4-FFF2-40B4-BE49-F238E27FC236}">
                  <a16:creationId xmlns:a16="http://schemas.microsoft.com/office/drawing/2014/main" id="{1897C93E-49FE-6B6D-CCB0-F8321D515EDE}"/>
                </a:ext>
              </a:extLst>
            </p:cNvPr>
            <p:cNvSpPr/>
            <p:nvPr/>
          </p:nvSpPr>
          <p:spPr>
            <a:xfrm>
              <a:off x="929196" y="5461000"/>
              <a:ext cx="1877504"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Picture 36">
            <a:extLst>
              <a:ext uri="{FF2B5EF4-FFF2-40B4-BE49-F238E27FC236}">
                <a16:creationId xmlns:a16="http://schemas.microsoft.com/office/drawing/2014/main" id="{0358BD43-D196-7BCE-9515-C797A2209601}"/>
              </a:ext>
            </a:extLst>
          </p:cNvPr>
          <p:cNvPicPr>
            <a:picLocks noChangeAspect="1"/>
          </p:cNvPicPr>
          <p:nvPr/>
        </p:nvPicPr>
        <p:blipFill>
          <a:blip r:embed="rId15"/>
          <a:srcRect/>
          <a:stretch/>
        </p:blipFill>
        <p:spPr>
          <a:xfrm>
            <a:off x="5779655" y="4432931"/>
            <a:ext cx="638175" cy="638175"/>
          </a:xfrm>
          <a:prstGeom prst="rect">
            <a:avLst/>
          </a:prstGeom>
        </p:spPr>
      </p:pic>
      <p:sp>
        <p:nvSpPr>
          <p:cNvPr id="38" name="TextBox 37">
            <a:extLst>
              <a:ext uri="{FF2B5EF4-FFF2-40B4-BE49-F238E27FC236}">
                <a16:creationId xmlns:a16="http://schemas.microsoft.com/office/drawing/2014/main" id="{2749CD32-DCB2-F2BE-3EE9-B8FC6BEE416E}"/>
              </a:ext>
            </a:extLst>
          </p:cNvPr>
          <p:cNvSpPr txBox="1"/>
          <p:nvPr/>
        </p:nvSpPr>
        <p:spPr>
          <a:xfrm>
            <a:off x="0" y="5702011"/>
            <a:ext cx="11918372"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400" b="1" dirty="0">
                <a:solidFill>
                  <a:schemeClr val="bg1"/>
                </a:solidFill>
                <a:latin typeface="Open Sans"/>
                <a:ea typeface="Open Sans"/>
                <a:cs typeface="Open Sans"/>
                <a:hlinkClick r:id="rId16">
                  <a:extLst>
                    <a:ext uri="{A12FA001-AC4F-418D-AE19-62706E023703}">
                      <ahyp:hlinkClr xmlns:ahyp="http://schemas.microsoft.com/office/drawing/2018/hyperlinkcolor" val="tx"/>
                    </a:ext>
                  </a:extLst>
                </a:hlinkClick>
              </a:rPr>
              <a:t>www.climatecompatiblegrowth.com</a:t>
            </a:r>
            <a:endParaRPr lang="en-US" sz="2400" b="1" dirty="0">
              <a:solidFill>
                <a:schemeClr val="bg1"/>
              </a:solidFill>
              <a:latin typeface="Open Sans"/>
              <a:ea typeface="Open Sans"/>
              <a:cs typeface="Open Sans"/>
            </a:endParaRPr>
          </a:p>
        </p:txBody>
      </p:sp>
    </p:spTree>
    <p:extLst>
      <p:ext uri="{BB962C8B-B14F-4D97-AF65-F5344CB8AC3E}">
        <p14:creationId xmlns:p14="http://schemas.microsoft.com/office/powerpoint/2010/main" val="10540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5CA54D-1664-E947-22DC-0647D8735CA0}"/>
              </a:ext>
            </a:extLst>
          </p:cNvPr>
          <p:cNvSpPr>
            <a:spLocks noGrp="1"/>
          </p:cNvSpPr>
          <p:nvPr>
            <p:ph type="title"/>
          </p:nvPr>
        </p:nvSpPr>
        <p:spPr>
          <a:xfrm>
            <a:off x="838200" y="5556"/>
            <a:ext cx="10515600" cy="1325563"/>
          </a:xfrm>
        </p:spPr>
        <p:txBody>
          <a:bodyPr>
            <a:normAutofit/>
          </a:bodyPr>
          <a:lstStyle/>
          <a:p>
            <a:r>
              <a:rPr lang="en-GB" sz="4000" dirty="0"/>
              <a:t>Lecture 1: Learning Outcomes</a:t>
            </a:r>
            <a:endParaRPr lang="en-US" sz="4000" dirty="0"/>
          </a:p>
        </p:txBody>
      </p:sp>
      <p:sp>
        <p:nvSpPr>
          <p:cNvPr id="10" name="Text Placeholder 2">
            <a:extLst>
              <a:ext uri="{FF2B5EF4-FFF2-40B4-BE49-F238E27FC236}">
                <a16:creationId xmlns:a16="http://schemas.microsoft.com/office/drawing/2014/main" id="{059F1417-020E-5C7E-4CEF-39293A73763F}"/>
              </a:ext>
            </a:extLst>
          </p:cNvPr>
          <p:cNvSpPr>
            <a:spLocks noGrp="1"/>
          </p:cNvSpPr>
          <p:nvPr>
            <p:ph type="body" idx="12"/>
          </p:nvPr>
        </p:nvSpPr>
        <p:spPr>
          <a:xfrm>
            <a:off x="834081" y="2174083"/>
            <a:ext cx="8258404" cy="3209286"/>
          </a:xfrm>
        </p:spPr>
        <p:txBody>
          <a:bodyPr/>
          <a:lstStyle/>
          <a:p>
            <a:pPr algn="l">
              <a:lnSpc>
                <a:spcPct val="100000"/>
              </a:lnSpc>
              <a:spcBef>
                <a:spcPts val="1000"/>
              </a:spcBef>
            </a:pPr>
            <a:r>
              <a:rPr lang="en-GB" dirty="0">
                <a:latin typeface="+mn-lt"/>
                <a:ea typeface="Open Sans" pitchFamily="2" charset="0"/>
                <a:cs typeface="Open Sans" pitchFamily="2" charset="0"/>
              </a:rPr>
              <a:t>ILO1: </a:t>
            </a:r>
            <a:r>
              <a:rPr lang="en-GB" sz="2000" dirty="0">
                <a:solidFill>
                  <a:srgbClr val="000000"/>
                </a:solidFill>
                <a:latin typeface="+mn-lt"/>
                <a:ea typeface="Open Sans" pitchFamily="2" charset="0"/>
                <a:cs typeface="Open Sans" pitchFamily="2" charset="0"/>
                <a:sym typeface="Arial"/>
              </a:rPr>
              <a:t>Understand the nature of global energy challenge</a:t>
            </a:r>
          </a:p>
          <a:p>
            <a:pPr>
              <a:lnSpc>
                <a:spcPct val="100000"/>
              </a:lnSpc>
            </a:pPr>
            <a:r>
              <a:rPr lang="en-GB" dirty="0">
                <a:latin typeface="+mn-lt"/>
                <a:ea typeface="Open Sans" pitchFamily="2" charset="0"/>
                <a:cs typeface="Open Sans" pitchFamily="2" charset="0"/>
              </a:rPr>
              <a:t>ILO2:</a:t>
            </a:r>
            <a:r>
              <a:rPr lang="en-GB" sz="2000" dirty="0">
                <a:solidFill>
                  <a:srgbClr val="000000"/>
                </a:solidFill>
                <a:latin typeface="+mn-lt"/>
                <a:ea typeface="Open Sans" pitchFamily="2" charset="0"/>
                <a:cs typeface="Open Sans" pitchFamily="2" charset="0"/>
                <a:sym typeface="Arial"/>
              </a:rPr>
              <a:t> </a:t>
            </a:r>
            <a:r>
              <a:rPr lang="en-GB" dirty="0">
                <a:ea typeface="Open Sans" pitchFamily="2" charset="0"/>
                <a:cs typeface="Calibri Light" panose="020F0302020204030204" pitchFamily="34" charset="0"/>
              </a:rPr>
              <a:t>Give an overview of what energy planning and energy policymaking entail</a:t>
            </a:r>
            <a:endParaRPr lang="en-GB" sz="2000" dirty="0">
              <a:solidFill>
                <a:srgbClr val="000000"/>
              </a:solidFill>
              <a:latin typeface="+mn-lt"/>
              <a:ea typeface="Open Sans" pitchFamily="2" charset="0"/>
              <a:cs typeface="Open Sans" pitchFamily="2" charset="0"/>
              <a:sym typeface="Arial"/>
            </a:endParaRPr>
          </a:p>
          <a:p>
            <a:pPr>
              <a:lnSpc>
                <a:spcPct val="100000"/>
              </a:lnSpc>
            </a:pPr>
            <a:r>
              <a:rPr lang="en-GB" dirty="0">
                <a:latin typeface="+mn-lt"/>
                <a:ea typeface="Open Sans" pitchFamily="2" charset="0"/>
                <a:cs typeface="Open Sans" pitchFamily="2" charset="0"/>
              </a:rPr>
              <a:t>ILO3:</a:t>
            </a:r>
            <a:r>
              <a:rPr lang="en-GB" sz="2000" dirty="0">
                <a:solidFill>
                  <a:srgbClr val="000000"/>
                </a:solidFill>
                <a:latin typeface="+mn-lt"/>
                <a:ea typeface="Open Sans" pitchFamily="2" charset="0"/>
                <a:cs typeface="Open Sans" pitchFamily="2" charset="0"/>
                <a:sym typeface="Arial"/>
              </a:rPr>
              <a:t> </a:t>
            </a:r>
            <a:r>
              <a:rPr lang="en-US" dirty="0">
                <a:ea typeface="Open Sans" pitchFamily="2" charset="0"/>
                <a:cs typeface="Calibri Light" panose="020F0302020204030204" pitchFamily="34" charset="0"/>
              </a:rPr>
              <a:t>Explain how systems modelling relates to energy planning and policymaking</a:t>
            </a:r>
            <a:endParaRPr lang="en-US" sz="2000" dirty="0">
              <a:solidFill>
                <a:srgbClr val="000000"/>
              </a:solidFill>
              <a:latin typeface="+mn-lt"/>
              <a:ea typeface="Open Sans" pitchFamily="2" charset="0"/>
              <a:cs typeface="Open Sans" pitchFamily="2" charset="0"/>
              <a:sym typeface="Arial"/>
            </a:endParaRPr>
          </a:p>
          <a:p>
            <a:pPr algn="l">
              <a:lnSpc>
                <a:spcPct val="100000"/>
              </a:lnSpc>
              <a:spcBef>
                <a:spcPts val="1000"/>
              </a:spcBef>
            </a:pPr>
            <a:r>
              <a:rPr lang="en-US" sz="2000" dirty="0">
                <a:solidFill>
                  <a:srgbClr val="000000"/>
                </a:solidFill>
                <a:latin typeface="+mn-lt"/>
                <a:ea typeface="Open Sans" pitchFamily="2" charset="0"/>
                <a:cs typeface="Open Sans" pitchFamily="2" charset="0"/>
                <a:sym typeface="Arial"/>
              </a:rPr>
              <a:t>ILO4: Understand why energy policymaking is considered inherently political and start to grasp how systems modelling is affected by politics</a:t>
            </a:r>
          </a:p>
          <a:p>
            <a:pPr algn="l">
              <a:lnSpc>
                <a:spcPct val="100000"/>
              </a:lnSpc>
              <a:spcBef>
                <a:spcPts val="1000"/>
              </a:spcBef>
            </a:pPr>
            <a:r>
              <a:rPr lang="en-US" dirty="0">
                <a:latin typeface="+mn-lt"/>
                <a:ea typeface="Open Sans" pitchFamily="2" charset="0"/>
                <a:cs typeface="Open Sans" pitchFamily="2" charset="0"/>
              </a:rPr>
              <a:t>ILO5:</a:t>
            </a:r>
            <a:r>
              <a:rPr lang="en-US" sz="2000" dirty="0">
                <a:solidFill>
                  <a:srgbClr val="000000"/>
                </a:solidFill>
                <a:latin typeface="+mn-lt"/>
                <a:ea typeface="Open Sans" pitchFamily="2" charset="0"/>
                <a:cs typeface="Open Sans" pitchFamily="2" charset="0"/>
                <a:sym typeface="Arial"/>
              </a:rPr>
              <a:t> Map the outline and structure of the course</a:t>
            </a:r>
          </a:p>
        </p:txBody>
      </p:sp>
      <p:sp>
        <p:nvSpPr>
          <p:cNvPr id="11" name="Text Placeholder 3">
            <a:extLst>
              <a:ext uri="{FF2B5EF4-FFF2-40B4-BE49-F238E27FC236}">
                <a16:creationId xmlns:a16="http://schemas.microsoft.com/office/drawing/2014/main" id="{19D506CF-7609-FDF3-CEA6-2D4EFFAF68DF}"/>
              </a:ext>
            </a:extLst>
          </p:cNvPr>
          <p:cNvSpPr>
            <a:spLocks noGrp="1"/>
          </p:cNvSpPr>
          <p:nvPr>
            <p:ph type="body" idx="13"/>
          </p:nvPr>
        </p:nvSpPr>
        <p:spPr>
          <a:xfrm>
            <a:off x="834081" y="1450183"/>
            <a:ext cx="7309794" cy="604836"/>
          </a:xfrm>
        </p:spPr>
        <p:txBody>
          <a:bodyPr/>
          <a:lstStyle/>
          <a:p>
            <a:r>
              <a:rPr lang="en-US" dirty="0">
                <a:latin typeface="Open Sans" pitchFamily="2" charset="0"/>
                <a:ea typeface="Open Sans" pitchFamily="2" charset="0"/>
                <a:cs typeface="Open Sans" pitchFamily="2" charset="0"/>
              </a:rPr>
              <a:t>By the end of this lecture, you will be able to:</a:t>
            </a:r>
          </a:p>
          <a:p>
            <a:endParaRPr lang="en-ZA" sz="2400" b="1" dirty="0">
              <a:solidFill>
                <a:schemeClr val="accent5"/>
              </a:solidFill>
              <a:latin typeface="Open Sans"/>
              <a:ea typeface="Open Sans" panose="020B0606030504020204" pitchFamily="34" charset="0"/>
              <a:cs typeface="Open Sans" panose="020B0606030504020204" pitchFamily="34" charset="0"/>
            </a:endParaRPr>
          </a:p>
        </p:txBody>
      </p:sp>
      <p:sp>
        <p:nvSpPr>
          <p:cNvPr id="12" name="Slide Number Placeholder 1">
            <a:extLst>
              <a:ext uri="{FF2B5EF4-FFF2-40B4-BE49-F238E27FC236}">
                <a16:creationId xmlns:a16="http://schemas.microsoft.com/office/drawing/2014/main" id="{2723089F-62F4-90D1-FD72-17983C9BED1F}"/>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2</a:t>
            </a:fld>
            <a:endParaRPr lang="sv-SE" sz="1400" dirty="0"/>
          </a:p>
        </p:txBody>
      </p:sp>
    </p:spTree>
    <p:extLst>
      <p:ext uri="{BB962C8B-B14F-4D97-AF65-F5344CB8AC3E}">
        <p14:creationId xmlns:p14="http://schemas.microsoft.com/office/powerpoint/2010/main" val="416104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06F79CD-A62D-A699-981A-195702EE61B4}"/>
              </a:ext>
            </a:extLst>
          </p:cNvPr>
          <p:cNvSpPr/>
          <p:nvPr/>
        </p:nvSpPr>
        <p:spPr>
          <a:xfrm>
            <a:off x="7758771" y="1477559"/>
            <a:ext cx="3589742" cy="358974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C594BD-4C3A-7751-DA50-2A57EF735609}"/>
              </a:ext>
            </a:extLst>
          </p:cNvPr>
          <p:cNvPicPr>
            <a:picLocks noChangeAspect="1"/>
          </p:cNvPicPr>
          <p:nvPr/>
        </p:nvPicPr>
        <p:blipFill>
          <a:blip r:embed="rId3"/>
          <a:stretch>
            <a:fillRect/>
          </a:stretch>
        </p:blipFill>
        <p:spPr>
          <a:xfrm>
            <a:off x="7428345" y="1165556"/>
            <a:ext cx="4326413" cy="4213747"/>
          </a:xfrm>
          <a:prstGeom prst="rect">
            <a:avLst/>
          </a:prstGeom>
        </p:spPr>
      </p:pic>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8199" y="1477559"/>
            <a:ext cx="6183901" cy="349978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Energy plays a key role in both the lives of human beings and the development of economies. </a:t>
            </a:r>
          </a:p>
          <a:p>
            <a:pPr>
              <a:spcBef>
                <a:spcPts val="1000"/>
              </a:spcBef>
            </a:pPr>
            <a:r>
              <a:rPr lang="en-GB" kern="0" dirty="0">
                <a:ea typeface="+mn-lt"/>
              </a:rPr>
              <a:t>Energy is at the centre of many of the United Nations Sustainable Development Goals (SDGs). </a:t>
            </a:r>
          </a:p>
          <a:p>
            <a:pPr>
              <a:spcBef>
                <a:spcPts val="1000"/>
              </a:spcBef>
            </a:pPr>
            <a:r>
              <a:rPr lang="en-GB" kern="0" dirty="0">
                <a:ea typeface="+mn-lt"/>
              </a:rPr>
              <a:t>The production of energy accounts for two-thirds of global greenhouse gas (GHG) emissions. </a:t>
            </a:r>
          </a:p>
          <a:p>
            <a:pPr>
              <a:spcBef>
                <a:spcPts val="1000"/>
              </a:spcBef>
            </a:pPr>
            <a:r>
              <a:rPr lang="en-GB" kern="0" dirty="0">
                <a:ea typeface="+mn-lt"/>
              </a:rPr>
              <a:t>At the same time, hundreds of millions lack access to energy.</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1.1. The </a:t>
            </a:r>
            <a:r>
              <a:rPr lang="en-US" sz="2400" b="1" dirty="0">
                <a:solidFill>
                  <a:schemeClr val="accent5"/>
                </a:solidFill>
                <a:ea typeface="Open Sans" panose="020B0606030504020204" pitchFamily="34" charset="0"/>
              </a:rPr>
              <a:t>global energy challenge</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3</a:t>
            </a:fld>
            <a:endParaRPr lang="sv-SE" sz="1400" dirty="0"/>
          </a:p>
        </p:txBody>
      </p:sp>
    </p:spTree>
    <p:extLst>
      <p:ext uri="{BB962C8B-B14F-4D97-AF65-F5344CB8AC3E}">
        <p14:creationId xmlns:p14="http://schemas.microsoft.com/office/powerpoint/2010/main" val="139666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06F79CD-A62D-A699-981A-195702EE61B4}"/>
              </a:ext>
            </a:extLst>
          </p:cNvPr>
          <p:cNvSpPr/>
          <p:nvPr/>
        </p:nvSpPr>
        <p:spPr>
          <a:xfrm>
            <a:off x="4506169" y="2006833"/>
            <a:ext cx="3473499" cy="343283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4</a:t>
            </a:fld>
            <a:endParaRPr lang="sv-SE" sz="1400" dirty="0"/>
          </a:p>
        </p:txBody>
      </p:sp>
      <p:sp>
        <p:nvSpPr>
          <p:cNvPr id="3" name="Text Placeholder 3">
            <a:extLst>
              <a:ext uri="{FF2B5EF4-FFF2-40B4-BE49-F238E27FC236}">
                <a16:creationId xmlns:a16="http://schemas.microsoft.com/office/drawing/2014/main" id="{8FD399CD-9CC0-8E80-B4AE-BFC9370AE108}"/>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1.1. The global energy challenge</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11" name="TextBox 10">
            <a:extLst>
              <a:ext uri="{FF2B5EF4-FFF2-40B4-BE49-F238E27FC236}">
                <a16:creationId xmlns:a16="http://schemas.microsoft.com/office/drawing/2014/main" id="{EA080999-D8C3-DE0C-CA45-B37E261B293A}"/>
              </a:ext>
            </a:extLst>
          </p:cNvPr>
          <p:cNvSpPr txBox="1"/>
          <p:nvPr/>
        </p:nvSpPr>
        <p:spPr>
          <a:xfrm>
            <a:off x="5506468" y="3001741"/>
            <a:ext cx="1562021" cy="584775"/>
          </a:xfrm>
          <a:prstGeom prst="rect">
            <a:avLst/>
          </a:prstGeom>
          <a:noFill/>
        </p:spPr>
        <p:txBody>
          <a:bodyPr wrap="square">
            <a:spAutoFit/>
          </a:bodyPr>
          <a:lstStyle/>
          <a:p>
            <a:pPr algn="ctr"/>
            <a:r>
              <a:rPr lang="en-US" sz="1600" b="1" kern="0" spc="50" noProof="1">
                <a:ea typeface="+mn-lt"/>
              </a:rPr>
              <a:t>SECURITY OF SUPPLY</a:t>
            </a:r>
          </a:p>
        </p:txBody>
      </p:sp>
      <p:sp>
        <p:nvSpPr>
          <p:cNvPr id="26" name="TextBox 25">
            <a:extLst>
              <a:ext uri="{FF2B5EF4-FFF2-40B4-BE49-F238E27FC236}">
                <a16:creationId xmlns:a16="http://schemas.microsoft.com/office/drawing/2014/main" id="{D1D5565A-AD92-01C3-4993-343B7FACE49E}"/>
              </a:ext>
            </a:extLst>
          </p:cNvPr>
          <p:cNvSpPr txBox="1"/>
          <p:nvPr/>
        </p:nvSpPr>
        <p:spPr>
          <a:xfrm>
            <a:off x="4138988" y="5253255"/>
            <a:ext cx="2052000" cy="584775"/>
          </a:xfrm>
          <a:prstGeom prst="rect">
            <a:avLst/>
          </a:prstGeom>
          <a:noFill/>
        </p:spPr>
        <p:txBody>
          <a:bodyPr wrap="square">
            <a:spAutoFit/>
          </a:bodyPr>
          <a:lstStyle/>
          <a:p>
            <a:pPr algn="ctr"/>
            <a:r>
              <a:rPr lang="en-US" sz="1600" b="1" kern="0" spc="50" noProof="1">
                <a:ea typeface="+mn-lt"/>
              </a:rPr>
              <a:t>ENVIRONMENTAL SUSTAINABILITY</a:t>
            </a:r>
          </a:p>
        </p:txBody>
      </p:sp>
      <p:sp>
        <p:nvSpPr>
          <p:cNvPr id="27" name="TextBox 26">
            <a:extLst>
              <a:ext uri="{FF2B5EF4-FFF2-40B4-BE49-F238E27FC236}">
                <a16:creationId xmlns:a16="http://schemas.microsoft.com/office/drawing/2014/main" id="{B8135DAD-188A-4928-DAD3-B4B9B9056C28}"/>
              </a:ext>
            </a:extLst>
          </p:cNvPr>
          <p:cNvSpPr txBox="1"/>
          <p:nvPr/>
        </p:nvSpPr>
        <p:spPr>
          <a:xfrm>
            <a:off x="6355128" y="5261820"/>
            <a:ext cx="2177200" cy="584775"/>
          </a:xfrm>
          <a:prstGeom prst="rect">
            <a:avLst/>
          </a:prstGeom>
          <a:noFill/>
        </p:spPr>
        <p:txBody>
          <a:bodyPr wrap="square">
            <a:spAutoFit/>
          </a:bodyPr>
          <a:lstStyle/>
          <a:p>
            <a:pPr algn="ctr"/>
            <a:r>
              <a:rPr lang="en-US" sz="1600" b="1" kern="0" spc="50" noProof="1">
                <a:ea typeface="+mn-lt"/>
              </a:rPr>
              <a:t>ACCESSABILITY &amp; AFFORDABILITY </a:t>
            </a:r>
          </a:p>
        </p:txBody>
      </p:sp>
      <p:pic>
        <p:nvPicPr>
          <p:cNvPr id="32" name="Picture 9">
            <a:extLst>
              <a:ext uri="{FF2B5EF4-FFF2-40B4-BE49-F238E27FC236}">
                <a16:creationId xmlns:a16="http://schemas.microsoft.com/office/drawing/2014/main" id="{E80026E4-F0F0-3E47-28ED-0EFDBB166681}"/>
              </a:ext>
            </a:extLst>
          </p:cNvPr>
          <p:cNvPicPr>
            <a:picLocks noChangeAspect="1"/>
          </p:cNvPicPr>
          <p:nvPr/>
        </p:nvPicPr>
        <p:blipFill>
          <a:blip r:embed="rId3"/>
          <a:srcRect/>
          <a:stretch/>
        </p:blipFill>
        <p:spPr>
          <a:xfrm>
            <a:off x="5425721" y="1401998"/>
            <a:ext cx="1593653" cy="1593653"/>
          </a:xfrm>
          <a:prstGeom prst="rect">
            <a:avLst/>
          </a:prstGeom>
        </p:spPr>
      </p:pic>
      <p:pic>
        <p:nvPicPr>
          <p:cNvPr id="33" name="Picture 9">
            <a:extLst>
              <a:ext uri="{FF2B5EF4-FFF2-40B4-BE49-F238E27FC236}">
                <a16:creationId xmlns:a16="http://schemas.microsoft.com/office/drawing/2014/main" id="{1D5AC53F-E03E-EAB9-368E-F5A7D7CBC7F0}"/>
              </a:ext>
            </a:extLst>
          </p:cNvPr>
          <p:cNvPicPr>
            <a:picLocks noChangeAspect="1"/>
          </p:cNvPicPr>
          <p:nvPr/>
        </p:nvPicPr>
        <p:blipFill>
          <a:blip r:embed="rId4"/>
          <a:srcRect/>
          <a:stretch/>
        </p:blipFill>
        <p:spPr>
          <a:xfrm>
            <a:off x="4249040" y="3515180"/>
            <a:ext cx="1738075" cy="1738075"/>
          </a:xfrm>
          <a:prstGeom prst="rect">
            <a:avLst/>
          </a:prstGeom>
        </p:spPr>
      </p:pic>
      <p:pic>
        <p:nvPicPr>
          <p:cNvPr id="34" name="Picture 9">
            <a:extLst>
              <a:ext uri="{FF2B5EF4-FFF2-40B4-BE49-F238E27FC236}">
                <a16:creationId xmlns:a16="http://schemas.microsoft.com/office/drawing/2014/main" id="{79E45890-EFA4-2967-7B76-5EE41F672FBB}"/>
              </a:ext>
            </a:extLst>
          </p:cNvPr>
          <p:cNvPicPr>
            <a:picLocks noChangeAspect="1"/>
          </p:cNvPicPr>
          <p:nvPr/>
        </p:nvPicPr>
        <p:blipFill>
          <a:blip r:embed="rId5"/>
          <a:srcRect/>
          <a:stretch/>
        </p:blipFill>
        <p:spPr>
          <a:xfrm>
            <a:off x="6684201" y="3515180"/>
            <a:ext cx="1671079" cy="1671079"/>
          </a:xfrm>
          <a:prstGeom prst="rect">
            <a:avLst/>
          </a:prstGeom>
        </p:spPr>
      </p:pic>
    </p:spTree>
    <p:extLst>
      <p:ext uri="{BB962C8B-B14F-4D97-AF65-F5344CB8AC3E}">
        <p14:creationId xmlns:p14="http://schemas.microsoft.com/office/powerpoint/2010/main" val="262079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6C1ED0-23FD-D686-CB46-5514A8839271}"/>
              </a:ext>
            </a:extLst>
          </p:cNvPr>
          <p:cNvPicPr>
            <a:picLocks noChangeAspect="1"/>
          </p:cNvPicPr>
          <p:nvPr/>
        </p:nvPicPr>
        <p:blipFill>
          <a:blip r:embed="rId3"/>
          <a:srcRect/>
          <a:stretch/>
        </p:blipFill>
        <p:spPr>
          <a:xfrm>
            <a:off x="7758771" y="1488186"/>
            <a:ext cx="3589742" cy="3589742"/>
          </a:xfrm>
          <a:prstGeom prst="rect">
            <a:avLst/>
          </a:prstGeom>
        </p:spPr>
      </p:pic>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4081" y="1511089"/>
            <a:ext cx="6462011" cy="269031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Energy policy is an articulation of ways to manage the energy challenges.</a:t>
            </a:r>
          </a:p>
          <a:p>
            <a:pPr>
              <a:spcBef>
                <a:spcPts val="1000"/>
              </a:spcBef>
            </a:pPr>
            <a:r>
              <a:rPr lang="en-GB" kern="0" dirty="0">
                <a:ea typeface="+mn-lt"/>
              </a:rPr>
              <a:t>Energy policies seek to balance competing needs such as cost, environmental sustainability, security of supply. </a:t>
            </a:r>
          </a:p>
          <a:p>
            <a:pPr>
              <a:spcBef>
                <a:spcPts val="1000"/>
              </a:spcBef>
            </a:pPr>
            <a:r>
              <a:rPr lang="en-GB" kern="0" dirty="0">
                <a:ea typeface="+mn-lt"/>
              </a:rPr>
              <a:t>Energy policies are also influenced by macrolevel economic events and political processes. </a:t>
            </a: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1.2 Energy </a:t>
            </a:r>
            <a:r>
              <a:rPr lang="en-US" sz="2400" b="1" dirty="0">
                <a:solidFill>
                  <a:schemeClr val="accent5"/>
                </a:solidFill>
                <a:ea typeface="Open Sans" panose="020B0606030504020204" pitchFamily="34" charset="0"/>
              </a:rPr>
              <a:t>planning, p</a:t>
            </a: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olicy and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5</a:t>
            </a:fld>
            <a:endParaRPr lang="sv-SE" sz="1400" dirty="0"/>
          </a:p>
        </p:txBody>
      </p:sp>
    </p:spTree>
    <p:extLst>
      <p:ext uri="{BB962C8B-B14F-4D97-AF65-F5344CB8AC3E}">
        <p14:creationId xmlns:p14="http://schemas.microsoft.com/office/powerpoint/2010/main" val="29868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04955" y="1609393"/>
            <a:ext cx="6649841" cy="36320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dirty="0">
                <a:latin typeface="+mn-lt"/>
                <a:ea typeface="Segoe UI Historic" panose="020B0502040204020203" pitchFamily="34" charset="0"/>
                <a:cs typeface="Segoe UI Historic" panose="020B0502040204020203" pitchFamily="34" charset="0"/>
              </a:rPr>
              <a:t>Energy planning and policymaking are interconnected and mutually reinforcing processes </a:t>
            </a:r>
          </a:p>
          <a:p>
            <a:pPr>
              <a:spcBef>
                <a:spcPts val="1000"/>
              </a:spcBef>
            </a:pPr>
            <a:r>
              <a:rPr lang="en-GB" dirty="0">
                <a:latin typeface="+mn-lt"/>
                <a:ea typeface="Segoe UI Historic" panose="020B0502040204020203" pitchFamily="34" charset="0"/>
                <a:cs typeface="Segoe UI Historic" panose="020B0502040204020203" pitchFamily="34" charset="0"/>
              </a:rPr>
              <a:t>and require close collaboration between policymakers, energy planners, and other stakeholders to ensure that energy systems are sustainable, reliable, and meet the needs of society.</a:t>
            </a:r>
          </a:p>
          <a:p>
            <a:pPr>
              <a:spcBef>
                <a:spcPts val="1000"/>
              </a:spcBef>
            </a:pPr>
            <a:r>
              <a:rPr lang="en-GB" dirty="0">
                <a:solidFill>
                  <a:schemeClr val="tx1"/>
                </a:solidFill>
              </a:rPr>
              <a:t>Planning activities aim to respond to policy priorities set by governments or other decision-makers.</a:t>
            </a:r>
          </a:p>
          <a:p>
            <a:pPr>
              <a:spcBef>
                <a:spcPts val="1000"/>
              </a:spcBef>
            </a:pPr>
            <a:endParaRPr lang="en-GB" dirty="0">
              <a:solidFill>
                <a:schemeClr val="tx1"/>
              </a:solidFill>
              <a:latin typeface="+mn-lt"/>
              <a:ea typeface="Segoe UI Historic" panose="020B0502040204020203" pitchFamily="34" charset="0"/>
              <a:cs typeface="Segoe UI Historic" panose="020B0502040204020203" pitchFamily="34" charset="0"/>
            </a:endParaRP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1.2 Energy planning, policy and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6</a:t>
            </a:fld>
            <a:endParaRPr lang="sv-SE" sz="1400" dirty="0"/>
          </a:p>
        </p:txBody>
      </p:sp>
      <p:sp>
        <p:nvSpPr>
          <p:cNvPr id="10" name="Shape">
            <a:extLst>
              <a:ext uri="{FF2B5EF4-FFF2-40B4-BE49-F238E27FC236}">
                <a16:creationId xmlns:a16="http://schemas.microsoft.com/office/drawing/2014/main" id="{9DFF53C7-86EB-B240-9CED-FCADD57C6960}"/>
              </a:ext>
            </a:extLst>
          </p:cNvPr>
          <p:cNvSpPr/>
          <p:nvPr/>
        </p:nvSpPr>
        <p:spPr>
          <a:xfrm>
            <a:off x="8491488" y="1272040"/>
            <a:ext cx="2070029" cy="1037950"/>
          </a:xfrm>
          <a:custGeom>
            <a:avLst/>
            <a:gdLst/>
            <a:ahLst/>
            <a:cxnLst>
              <a:cxn ang="0">
                <a:pos x="wd2" y="hd2"/>
              </a:cxn>
              <a:cxn ang="5400000">
                <a:pos x="wd2" y="hd2"/>
              </a:cxn>
              <a:cxn ang="10800000">
                <a:pos x="wd2" y="hd2"/>
              </a:cxn>
              <a:cxn ang="16200000">
                <a:pos x="wd2" y="hd2"/>
              </a:cxn>
            </a:cxnLst>
            <a:rect l="0" t="0" r="r" b="b"/>
            <a:pathLst>
              <a:path w="21600" h="21600" extrusionOk="0">
                <a:moveTo>
                  <a:pt x="14714" y="6891"/>
                </a:moveTo>
                <a:cubicBezTo>
                  <a:pt x="14960" y="7159"/>
                  <a:pt x="15205" y="7453"/>
                  <a:pt x="15450" y="7770"/>
                </a:cubicBezTo>
                <a:cubicBezTo>
                  <a:pt x="16381" y="9016"/>
                  <a:pt x="17177" y="10629"/>
                  <a:pt x="17790" y="12510"/>
                </a:cubicBezTo>
                <a:cubicBezTo>
                  <a:pt x="17949" y="12975"/>
                  <a:pt x="18084" y="13463"/>
                  <a:pt x="18219" y="13976"/>
                </a:cubicBezTo>
                <a:cubicBezTo>
                  <a:pt x="18696" y="15809"/>
                  <a:pt x="19003" y="17862"/>
                  <a:pt x="19101" y="20036"/>
                </a:cubicBezTo>
                <a:cubicBezTo>
                  <a:pt x="19113" y="20329"/>
                  <a:pt x="19125" y="20623"/>
                  <a:pt x="19125" y="20916"/>
                </a:cubicBezTo>
                <a:cubicBezTo>
                  <a:pt x="19125" y="21063"/>
                  <a:pt x="19125" y="21185"/>
                  <a:pt x="19125" y="21331"/>
                </a:cubicBezTo>
                <a:cubicBezTo>
                  <a:pt x="19260" y="21258"/>
                  <a:pt x="19407" y="21185"/>
                  <a:pt x="19542" y="21136"/>
                </a:cubicBezTo>
                <a:cubicBezTo>
                  <a:pt x="19934" y="20965"/>
                  <a:pt x="20338" y="20818"/>
                  <a:pt x="20742" y="20720"/>
                </a:cubicBezTo>
                <a:cubicBezTo>
                  <a:pt x="21024" y="20647"/>
                  <a:pt x="21318" y="20598"/>
                  <a:pt x="21600" y="20574"/>
                </a:cubicBezTo>
                <a:cubicBezTo>
                  <a:pt x="21563" y="18937"/>
                  <a:pt x="21428" y="17348"/>
                  <a:pt x="21220" y="15834"/>
                </a:cubicBezTo>
                <a:cubicBezTo>
                  <a:pt x="21183" y="15540"/>
                  <a:pt x="21134" y="15247"/>
                  <a:pt x="21085" y="14978"/>
                </a:cubicBezTo>
                <a:cubicBezTo>
                  <a:pt x="21036" y="14685"/>
                  <a:pt x="20987" y="14392"/>
                  <a:pt x="20938" y="14099"/>
                </a:cubicBezTo>
                <a:cubicBezTo>
                  <a:pt x="19860" y="8308"/>
                  <a:pt x="17569" y="3690"/>
                  <a:pt x="14678" y="1442"/>
                </a:cubicBezTo>
                <a:cubicBezTo>
                  <a:pt x="14531" y="1319"/>
                  <a:pt x="14384" y="1222"/>
                  <a:pt x="14237" y="1124"/>
                </a:cubicBezTo>
                <a:cubicBezTo>
                  <a:pt x="14090" y="1026"/>
                  <a:pt x="13955" y="929"/>
                  <a:pt x="13808" y="855"/>
                </a:cubicBezTo>
                <a:cubicBezTo>
                  <a:pt x="12999" y="391"/>
                  <a:pt x="12154" y="98"/>
                  <a:pt x="11284" y="24"/>
                </a:cubicBezTo>
                <a:cubicBezTo>
                  <a:pt x="11149" y="0"/>
                  <a:pt x="11002" y="0"/>
                  <a:pt x="10867" y="0"/>
                </a:cubicBezTo>
                <a:cubicBezTo>
                  <a:pt x="10843" y="0"/>
                  <a:pt x="10818" y="0"/>
                  <a:pt x="10794" y="0"/>
                </a:cubicBezTo>
                <a:cubicBezTo>
                  <a:pt x="10684" y="0"/>
                  <a:pt x="10573" y="0"/>
                  <a:pt x="10463" y="24"/>
                </a:cubicBezTo>
                <a:cubicBezTo>
                  <a:pt x="4766" y="367"/>
                  <a:pt x="172" y="9554"/>
                  <a:pt x="0" y="20916"/>
                </a:cubicBezTo>
                <a:cubicBezTo>
                  <a:pt x="858" y="20965"/>
                  <a:pt x="1691" y="21185"/>
                  <a:pt x="2487" y="21600"/>
                </a:cubicBezTo>
                <a:cubicBezTo>
                  <a:pt x="2487" y="21600"/>
                  <a:pt x="2487" y="21576"/>
                  <a:pt x="2487" y="21576"/>
                </a:cubicBezTo>
                <a:cubicBezTo>
                  <a:pt x="2487" y="12437"/>
                  <a:pt x="6224" y="4985"/>
                  <a:pt x="10806" y="4985"/>
                </a:cubicBezTo>
                <a:cubicBezTo>
                  <a:pt x="10806" y="4985"/>
                  <a:pt x="10806" y="4985"/>
                  <a:pt x="10806" y="4985"/>
                </a:cubicBezTo>
                <a:cubicBezTo>
                  <a:pt x="10953" y="4985"/>
                  <a:pt x="11100" y="4985"/>
                  <a:pt x="11235" y="5009"/>
                </a:cubicBezTo>
                <a:cubicBezTo>
                  <a:pt x="11382" y="5034"/>
                  <a:pt x="11529" y="5058"/>
                  <a:pt x="11676" y="5082"/>
                </a:cubicBezTo>
                <a:cubicBezTo>
                  <a:pt x="12766" y="5278"/>
                  <a:pt x="13796" y="5913"/>
                  <a:pt x="14714" y="6891"/>
                </a:cubicBezTo>
                <a:close/>
              </a:path>
            </a:pathLst>
          </a:custGeom>
          <a:solidFill>
            <a:schemeClr val="accent4">
              <a:lumMod val="20000"/>
              <a:lumOff val="8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800"/>
          </a:p>
        </p:txBody>
      </p:sp>
      <p:sp>
        <p:nvSpPr>
          <p:cNvPr id="11" name="Shape">
            <a:extLst>
              <a:ext uri="{FF2B5EF4-FFF2-40B4-BE49-F238E27FC236}">
                <a16:creationId xmlns:a16="http://schemas.microsoft.com/office/drawing/2014/main" id="{A6EFF7C1-ABE0-514D-B481-04B4C98034CC}"/>
              </a:ext>
            </a:extLst>
          </p:cNvPr>
          <p:cNvSpPr/>
          <p:nvPr/>
        </p:nvSpPr>
        <p:spPr>
          <a:xfrm>
            <a:off x="8565753" y="4356749"/>
            <a:ext cx="2070029" cy="1036774"/>
          </a:xfrm>
          <a:custGeom>
            <a:avLst/>
            <a:gdLst/>
            <a:ahLst/>
            <a:cxnLst>
              <a:cxn ang="0">
                <a:pos x="wd2" y="hd2"/>
              </a:cxn>
              <a:cxn ang="5400000">
                <a:pos x="wd2" y="hd2"/>
              </a:cxn>
              <a:cxn ang="10800000">
                <a:pos x="wd2" y="hd2"/>
              </a:cxn>
              <a:cxn ang="16200000">
                <a:pos x="wd2" y="hd2"/>
              </a:cxn>
            </a:cxnLst>
            <a:rect l="0" t="0" r="r" b="b"/>
            <a:pathLst>
              <a:path w="21600" h="21600" extrusionOk="0">
                <a:moveTo>
                  <a:pt x="2487" y="0"/>
                </a:moveTo>
                <a:cubicBezTo>
                  <a:pt x="2487" y="0"/>
                  <a:pt x="2487" y="0"/>
                  <a:pt x="2487" y="0"/>
                </a:cubicBezTo>
                <a:cubicBezTo>
                  <a:pt x="1691" y="367"/>
                  <a:pt x="858" y="612"/>
                  <a:pt x="0" y="660"/>
                </a:cubicBezTo>
                <a:cubicBezTo>
                  <a:pt x="172" y="12035"/>
                  <a:pt x="4766" y="21209"/>
                  <a:pt x="10463" y="21576"/>
                </a:cubicBezTo>
                <a:cubicBezTo>
                  <a:pt x="10573" y="21576"/>
                  <a:pt x="10684" y="21600"/>
                  <a:pt x="10794" y="21600"/>
                </a:cubicBezTo>
                <a:cubicBezTo>
                  <a:pt x="10818" y="21600"/>
                  <a:pt x="10843" y="21600"/>
                  <a:pt x="10867" y="21600"/>
                </a:cubicBezTo>
                <a:cubicBezTo>
                  <a:pt x="11002" y="21600"/>
                  <a:pt x="11149" y="21600"/>
                  <a:pt x="11284" y="21576"/>
                </a:cubicBezTo>
                <a:cubicBezTo>
                  <a:pt x="12154" y="21502"/>
                  <a:pt x="12999" y="21209"/>
                  <a:pt x="13808" y="20744"/>
                </a:cubicBezTo>
                <a:cubicBezTo>
                  <a:pt x="13955" y="20670"/>
                  <a:pt x="14102" y="20573"/>
                  <a:pt x="14237" y="20475"/>
                </a:cubicBezTo>
                <a:cubicBezTo>
                  <a:pt x="14384" y="20377"/>
                  <a:pt x="14531" y="20279"/>
                  <a:pt x="14678" y="20157"/>
                </a:cubicBezTo>
                <a:cubicBezTo>
                  <a:pt x="17569" y="17931"/>
                  <a:pt x="19860" y="13307"/>
                  <a:pt x="20938" y="7485"/>
                </a:cubicBezTo>
                <a:cubicBezTo>
                  <a:pt x="20987" y="7192"/>
                  <a:pt x="21036" y="6898"/>
                  <a:pt x="21085" y="6605"/>
                </a:cubicBezTo>
                <a:cubicBezTo>
                  <a:pt x="21134" y="6311"/>
                  <a:pt x="21171" y="6018"/>
                  <a:pt x="21220" y="5749"/>
                </a:cubicBezTo>
                <a:cubicBezTo>
                  <a:pt x="21428" y="4232"/>
                  <a:pt x="21563" y="2642"/>
                  <a:pt x="21600" y="1003"/>
                </a:cubicBezTo>
                <a:cubicBezTo>
                  <a:pt x="21306" y="978"/>
                  <a:pt x="21024" y="930"/>
                  <a:pt x="20742" y="856"/>
                </a:cubicBezTo>
                <a:cubicBezTo>
                  <a:pt x="20338" y="758"/>
                  <a:pt x="19934" y="611"/>
                  <a:pt x="19542" y="440"/>
                </a:cubicBezTo>
                <a:cubicBezTo>
                  <a:pt x="19407" y="367"/>
                  <a:pt x="19260" y="318"/>
                  <a:pt x="19125" y="245"/>
                </a:cubicBezTo>
                <a:cubicBezTo>
                  <a:pt x="19125" y="391"/>
                  <a:pt x="19125" y="514"/>
                  <a:pt x="19125" y="660"/>
                </a:cubicBezTo>
                <a:cubicBezTo>
                  <a:pt x="19125" y="954"/>
                  <a:pt x="19113" y="1247"/>
                  <a:pt x="19101" y="1541"/>
                </a:cubicBezTo>
                <a:cubicBezTo>
                  <a:pt x="19003" y="3718"/>
                  <a:pt x="18696" y="5749"/>
                  <a:pt x="18219" y="7608"/>
                </a:cubicBezTo>
                <a:cubicBezTo>
                  <a:pt x="18084" y="8121"/>
                  <a:pt x="17949" y="8611"/>
                  <a:pt x="17790" y="9075"/>
                </a:cubicBezTo>
                <a:cubicBezTo>
                  <a:pt x="17177" y="10959"/>
                  <a:pt x="16381" y="12573"/>
                  <a:pt x="15450" y="13821"/>
                </a:cubicBezTo>
                <a:cubicBezTo>
                  <a:pt x="15217" y="14139"/>
                  <a:pt x="14972" y="14433"/>
                  <a:pt x="14714" y="14702"/>
                </a:cubicBezTo>
                <a:cubicBezTo>
                  <a:pt x="13796" y="15680"/>
                  <a:pt x="12779" y="16316"/>
                  <a:pt x="11688" y="16561"/>
                </a:cubicBezTo>
                <a:cubicBezTo>
                  <a:pt x="11541" y="16585"/>
                  <a:pt x="11394" y="16610"/>
                  <a:pt x="11247" y="16634"/>
                </a:cubicBezTo>
                <a:cubicBezTo>
                  <a:pt x="11100" y="16659"/>
                  <a:pt x="10965" y="16659"/>
                  <a:pt x="10818" y="16659"/>
                </a:cubicBezTo>
                <a:cubicBezTo>
                  <a:pt x="10818" y="16659"/>
                  <a:pt x="10818" y="16659"/>
                  <a:pt x="10818" y="16659"/>
                </a:cubicBezTo>
                <a:cubicBezTo>
                  <a:pt x="6212" y="16610"/>
                  <a:pt x="2487" y="9173"/>
                  <a:pt x="2487" y="0"/>
                </a:cubicBezTo>
                <a:close/>
              </a:path>
            </a:pathLst>
          </a:custGeom>
          <a:solidFill>
            <a:schemeClr val="accent6">
              <a:lumMod val="20000"/>
              <a:lumOff val="8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800" dirty="0"/>
          </a:p>
        </p:txBody>
      </p:sp>
      <p:sp>
        <p:nvSpPr>
          <p:cNvPr id="12" name="Shape">
            <a:extLst>
              <a:ext uri="{FF2B5EF4-FFF2-40B4-BE49-F238E27FC236}">
                <a16:creationId xmlns:a16="http://schemas.microsoft.com/office/drawing/2014/main" id="{43527996-495B-6249-AA19-12E5613A182E}"/>
              </a:ext>
            </a:extLst>
          </p:cNvPr>
          <p:cNvSpPr/>
          <p:nvPr/>
        </p:nvSpPr>
        <p:spPr>
          <a:xfrm>
            <a:off x="7280200" y="2237739"/>
            <a:ext cx="2288327" cy="2241873"/>
          </a:xfrm>
          <a:custGeom>
            <a:avLst/>
            <a:gdLst/>
            <a:ahLst/>
            <a:cxnLst>
              <a:cxn ang="0">
                <a:pos x="wd2" y="hd2"/>
              </a:cxn>
              <a:cxn ang="5400000">
                <a:pos x="wd2" y="hd2"/>
              </a:cxn>
              <a:cxn ang="10800000">
                <a:pos x="wd2" y="hd2"/>
              </a:cxn>
              <a:cxn ang="16200000">
                <a:pos x="wd2" y="hd2"/>
              </a:cxn>
            </a:cxnLst>
            <a:rect l="0" t="0" r="r" b="b"/>
            <a:pathLst>
              <a:path w="21600" h="21600" extrusionOk="0">
                <a:moveTo>
                  <a:pt x="13690" y="21208"/>
                </a:moveTo>
                <a:cubicBezTo>
                  <a:pt x="13837" y="21171"/>
                  <a:pt x="13984" y="21122"/>
                  <a:pt x="14131" y="21073"/>
                </a:cubicBezTo>
                <a:cubicBezTo>
                  <a:pt x="14278" y="21024"/>
                  <a:pt x="14424" y="20975"/>
                  <a:pt x="14571" y="20927"/>
                </a:cubicBezTo>
                <a:cubicBezTo>
                  <a:pt x="17473" y="19849"/>
                  <a:pt x="19775" y="17571"/>
                  <a:pt x="20890" y="14694"/>
                </a:cubicBezTo>
                <a:cubicBezTo>
                  <a:pt x="20951" y="14547"/>
                  <a:pt x="21000" y="14400"/>
                  <a:pt x="21049" y="14253"/>
                </a:cubicBezTo>
                <a:cubicBezTo>
                  <a:pt x="21098" y="14106"/>
                  <a:pt x="21147" y="13971"/>
                  <a:pt x="21184" y="13824"/>
                </a:cubicBezTo>
                <a:cubicBezTo>
                  <a:pt x="21416" y="13016"/>
                  <a:pt x="21563" y="12171"/>
                  <a:pt x="21600" y="11302"/>
                </a:cubicBezTo>
                <a:cubicBezTo>
                  <a:pt x="21600" y="11241"/>
                  <a:pt x="21600" y="11180"/>
                  <a:pt x="21600" y="11131"/>
                </a:cubicBezTo>
                <a:cubicBezTo>
                  <a:pt x="21600" y="11057"/>
                  <a:pt x="21600" y="10971"/>
                  <a:pt x="21600" y="10898"/>
                </a:cubicBezTo>
                <a:cubicBezTo>
                  <a:pt x="21600" y="10873"/>
                  <a:pt x="21600" y="10861"/>
                  <a:pt x="21600" y="10837"/>
                </a:cubicBezTo>
                <a:cubicBezTo>
                  <a:pt x="21600" y="10824"/>
                  <a:pt x="21600" y="10812"/>
                  <a:pt x="21600" y="10800"/>
                </a:cubicBezTo>
                <a:cubicBezTo>
                  <a:pt x="21600" y="10776"/>
                  <a:pt x="21600" y="10739"/>
                  <a:pt x="21600" y="10714"/>
                </a:cubicBezTo>
                <a:cubicBezTo>
                  <a:pt x="21600" y="10678"/>
                  <a:pt x="21600" y="10641"/>
                  <a:pt x="21600" y="10604"/>
                </a:cubicBezTo>
                <a:cubicBezTo>
                  <a:pt x="21600" y="10567"/>
                  <a:pt x="21600" y="10518"/>
                  <a:pt x="21600" y="10482"/>
                </a:cubicBezTo>
                <a:cubicBezTo>
                  <a:pt x="21600" y="10420"/>
                  <a:pt x="21600" y="10359"/>
                  <a:pt x="21600" y="10310"/>
                </a:cubicBezTo>
                <a:cubicBezTo>
                  <a:pt x="21563" y="9441"/>
                  <a:pt x="21416" y="8596"/>
                  <a:pt x="21184" y="7788"/>
                </a:cubicBezTo>
                <a:cubicBezTo>
                  <a:pt x="21147" y="7641"/>
                  <a:pt x="21098" y="7494"/>
                  <a:pt x="21049" y="7359"/>
                </a:cubicBezTo>
                <a:cubicBezTo>
                  <a:pt x="21000" y="7212"/>
                  <a:pt x="20951" y="7065"/>
                  <a:pt x="20890" y="6918"/>
                </a:cubicBezTo>
                <a:cubicBezTo>
                  <a:pt x="19775" y="4041"/>
                  <a:pt x="17461" y="1751"/>
                  <a:pt x="14559" y="673"/>
                </a:cubicBezTo>
                <a:cubicBezTo>
                  <a:pt x="14412" y="625"/>
                  <a:pt x="14265" y="576"/>
                  <a:pt x="14118" y="527"/>
                </a:cubicBezTo>
                <a:cubicBezTo>
                  <a:pt x="13971" y="478"/>
                  <a:pt x="13824" y="441"/>
                  <a:pt x="13678" y="392"/>
                </a:cubicBezTo>
                <a:cubicBezTo>
                  <a:pt x="12869" y="171"/>
                  <a:pt x="12024" y="37"/>
                  <a:pt x="11155" y="12"/>
                </a:cubicBezTo>
                <a:cubicBezTo>
                  <a:pt x="11033" y="12"/>
                  <a:pt x="10922" y="0"/>
                  <a:pt x="10800" y="0"/>
                </a:cubicBezTo>
                <a:cubicBezTo>
                  <a:pt x="10776" y="0"/>
                  <a:pt x="10763" y="0"/>
                  <a:pt x="10739" y="0"/>
                </a:cubicBezTo>
                <a:cubicBezTo>
                  <a:pt x="10604" y="0"/>
                  <a:pt x="10457" y="0"/>
                  <a:pt x="10322" y="12"/>
                </a:cubicBezTo>
                <a:cubicBezTo>
                  <a:pt x="4592" y="269"/>
                  <a:pt x="0" y="5008"/>
                  <a:pt x="0" y="10800"/>
                </a:cubicBezTo>
                <a:cubicBezTo>
                  <a:pt x="0" y="16592"/>
                  <a:pt x="4592" y="21343"/>
                  <a:pt x="10322" y="21588"/>
                </a:cubicBezTo>
                <a:cubicBezTo>
                  <a:pt x="10457" y="21588"/>
                  <a:pt x="10604" y="21600"/>
                  <a:pt x="10739" y="21600"/>
                </a:cubicBezTo>
                <a:cubicBezTo>
                  <a:pt x="10763" y="21600"/>
                  <a:pt x="10776" y="21600"/>
                  <a:pt x="10800" y="21600"/>
                </a:cubicBezTo>
                <a:cubicBezTo>
                  <a:pt x="10922" y="21600"/>
                  <a:pt x="11033" y="21600"/>
                  <a:pt x="11155" y="21588"/>
                </a:cubicBezTo>
                <a:cubicBezTo>
                  <a:pt x="12037" y="21563"/>
                  <a:pt x="12882" y="21429"/>
                  <a:pt x="13690" y="21208"/>
                </a:cubicBezTo>
                <a:close/>
                <a:moveTo>
                  <a:pt x="11143" y="19102"/>
                </a:moveTo>
                <a:cubicBezTo>
                  <a:pt x="11033" y="19102"/>
                  <a:pt x="10922" y="19114"/>
                  <a:pt x="10812" y="19114"/>
                </a:cubicBezTo>
                <a:cubicBezTo>
                  <a:pt x="10775" y="19114"/>
                  <a:pt x="10751" y="19114"/>
                  <a:pt x="10714" y="19114"/>
                </a:cubicBezTo>
                <a:cubicBezTo>
                  <a:pt x="6171" y="19065"/>
                  <a:pt x="2498" y="15355"/>
                  <a:pt x="2498" y="10800"/>
                </a:cubicBezTo>
                <a:cubicBezTo>
                  <a:pt x="2498" y="6245"/>
                  <a:pt x="6171" y="2547"/>
                  <a:pt x="10714" y="2486"/>
                </a:cubicBezTo>
                <a:cubicBezTo>
                  <a:pt x="10751" y="2486"/>
                  <a:pt x="10788" y="2486"/>
                  <a:pt x="10812" y="2486"/>
                </a:cubicBezTo>
                <a:cubicBezTo>
                  <a:pt x="10922" y="2486"/>
                  <a:pt x="11033" y="2486"/>
                  <a:pt x="11143" y="2498"/>
                </a:cubicBezTo>
                <a:cubicBezTo>
                  <a:pt x="11290" y="2498"/>
                  <a:pt x="11437" y="2510"/>
                  <a:pt x="11584" y="2523"/>
                </a:cubicBezTo>
                <a:cubicBezTo>
                  <a:pt x="12673" y="2620"/>
                  <a:pt x="13690" y="2939"/>
                  <a:pt x="14620" y="3416"/>
                </a:cubicBezTo>
                <a:cubicBezTo>
                  <a:pt x="14878" y="3551"/>
                  <a:pt x="15122" y="3698"/>
                  <a:pt x="15367" y="3845"/>
                </a:cubicBezTo>
                <a:cubicBezTo>
                  <a:pt x="16298" y="4457"/>
                  <a:pt x="17094" y="5241"/>
                  <a:pt x="17706" y="6159"/>
                </a:cubicBezTo>
                <a:cubicBezTo>
                  <a:pt x="17865" y="6392"/>
                  <a:pt x="18012" y="6637"/>
                  <a:pt x="18147" y="6894"/>
                </a:cubicBezTo>
                <a:cubicBezTo>
                  <a:pt x="18637" y="7812"/>
                  <a:pt x="18967" y="8841"/>
                  <a:pt x="19078" y="9918"/>
                </a:cubicBezTo>
                <a:cubicBezTo>
                  <a:pt x="19090" y="10065"/>
                  <a:pt x="19102" y="10212"/>
                  <a:pt x="19114" y="10359"/>
                </a:cubicBezTo>
                <a:cubicBezTo>
                  <a:pt x="19127" y="10506"/>
                  <a:pt x="19127" y="10641"/>
                  <a:pt x="19127" y="10788"/>
                </a:cubicBezTo>
                <a:cubicBezTo>
                  <a:pt x="19127" y="10788"/>
                  <a:pt x="19127" y="10800"/>
                  <a:pt x="19127" y="10800"/>
                </a:cubicBezTo>
                <a:cubicBezTo>
                  <a:pt x="19127" y="10800"/>
                  <a:pt x="19127" y="10812"/>
                  <a:pt x="19127" y="10812"/>
                </a:cubicBezTo>
                <a:cubicBezTo>
                  <a:pt x="19127" y="10959"/>
                  <a:pt x="19127" y="11106"/>
                  <a:pt x="19114" y="11241"/>
                </a:cubicBezTo>
                <a:cubicBezTo>
                  <a:pt x="19102" y="11388"/>
                  <a:pt x="19090" y="11535"/>
                  <a:pt x="19078" y="11682"/>
                </a:cubicBezTo>
                <a:cubicBezTo>
                  <a:pt x="18967" y="12771"/>
                  <a:pt x="18637" y="13788"/>
                  <a:pt x="18147" y="14706"/>
                </a:cubicBezTo>
                <a:cubicBezTo>
                  <a:pt x="18012" y="14963"/>
                  <a:pt x="17865" y="15208"/>
                  <a:pt x="17706" y="15441"/>
                </a:cubicBezTo>
                <a:cubicBezTo>
                  <a:pt x="17094" y="16347"/>
                  <a:pt x="16298" y="17131"/>
                  <a:pt x="15380" y="17743"/>
                </a:cubicBezTo>
                <a:cubicBezTo>
                  <a:pt x="15135" y="17902"/>
                  <a:pt x="14890" y="18049"/>
                  <a:pt x="14633" y="18184"/>
                </a:cubicBezTo>
                <a:cubicBezTo>
                  <a:pt x="13702" y="18661"/>
                  <a:pt x="12686" y="18980"/>
                  <a:pt x="11596" y="19078"/>
                </a:cubicBezTo>
                <a:cubicBezTo>
                  <a:pt x="11437" y="19090"/>
                  <a:pt x="11290" y="19102"/>
                  <a:pt x="11143" y="19102"/>
                </a:cubicBezTo>
                <a:close/>
              </a:path>
            </a:pathLst>
          </a:custGeom>
          <a:solidFill>
            <a:schemeClr val="accent5">
              <a:lumMod val="40000"/>
              <a:lumOff val="6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800" dirty="0"/>
          </a:p>
        </p:txBody>
      </p:sp>
      <p:sp>
        <p:nvSpPr>
          <p:cNvPr id="13" name="Shape">
            <a:extLst>
              <a:ext uri="{FF2B5EF4-FFF2-40B4-BE49-F238E27FC236}">
                <a16:creationId xmlns:a16="http://schemas.microsoft.com/office/drawing/2014/main" id="{31A67FD8-FB59-1A48-B693-62C1E64B789C}"/>
              </a:ext>
            </a:extLst>
          </p:cNvPr>
          <p:cNvSpPr/>
          <p:nvPr/>
        </p:nvSpPr>
        <p:spPr>
          <a:xfrm>
            <a:off x="9416717" y="2197769"/>
            <a:ext cx="2289600" cy="2241872"/>
          </a:xfrm>
          <a:custGeom>
            <a:avLst/>
            <a:gdLst/>
            <a:ahLst/>
            <a:cxnLst>
              <a:cxn ang="0">
                <a:pos x="wd2" y="hd2"/>
              </a:cxn>
              <a:cxn ang="5400000">
                <a:pos x="wd2" y="hd2"/>
              </a:cxn>
              <a:cxn ang="10800000">
                <a:pos x="wd2" y="hd2"/>
              </a:cxn>
              <a:cxn ang="16200000">
                <a:pos x="wd2" y="hd2"/>
              </a:cxn>
            </a:cxnLst>
            <a:rect l="0" t="0" r="r" b="b"/>
            <a:pathLst>
              <a:path w="21600" h="21600" extrusionOk="0">
                <a:moveTo>
                  <a:pt x="13690" y="21208"/>
                </a:moveTo>
                <a:cubicBezTo>
                  <a:pt x="13837" y="21171"/>
                  <a:pt x="13984" y="21122"/>
                  <a:pt x="14131" y="21073"/>
                </a:cubicBezTo>
                <a:cubicBezTo>
                  <a:pt x="14278" y="21024"/>
                  <a:pt x="14424" y="20975"/>
                  <a:pt x="14571" y="20927"/>
                </a:cubicBezTo>
                <a:cubicBezTo>
                  <a:pt x="17473" y="19849"/>
                  <a:pt x="19775" y="17571"/>
                  <a:pt x="20890" y="14694"/>
                </a:cubicBezTo>
                <a:cubicBezTo>
                  <a:pt x="20951" y="14547"/>
                  <a:pt x="21000" y="14400"/>
                  <a:pt x="21049" y="14253"/>
                </a:cubicBezTo>
                <a:cubicBezTo>
                  <a:pt x="21098" y="14106"/>
                  <a:pt x="21147" y="13971"/>
                  <a:pt x="21184" y="13824"/>
                </a:cubicBezTo>
                <a:cubicBezTo>
                  <a:pt x="21416" y="13016"/>
                  <a:pt x="21563" y="12171"/>
                  <a:pt x="21600" y="11302"/>
                </a:cubicBezTo>
                <a:cubicBezTo>
                  <a:pt x="21600" y="11241"/>
                  <a:pt x="21600" y="11180"/>
                  <a:pt x="21600" y="11131"/>
                </a:cubicBezTo>
                <a:cubicBezTo>
                  <a:pt x="21600" y="11057"/>
                  <a:pt x="21600" y="10971"/>
                  <a:pt x="21600" y="10898"/>
                </a:cubicBezTo>
                <a:cubicBezTo>
                  <a:pt x="21600" y="10873"/>
                  <a:pt x="21600" y="10861"/>
                  <a:pt x="21600" y="10837"/>
                </a:cubicBezTo>
                <a:cubicBezTo>
                  <a:pt x="21600" y="10824"/>
                  <a:pt x="21600" y="10812"/>
                  <a:pt x="21600" y="10800"/>
                </a:cubicBezTo>
                <a:cubicBezTo>
                  <a:pt x="21600" y="10776"/>
                  <a:pt x="21600" y="10739"/>
                  <a:pt x="21600" y="10714"/>
                </a:cubicBezTo>
                <a:cubicBezTo>
                  <a:pt x="21600" y="10678"/>
                  <a:pt x="21600" y="10641"/>
                  <a:pt x="21600" y="10604"/>
                </a:cubicBezTo>
                <a:cubicBezTo>
                  <a:pt x="21600" y="10567"/>
                  <a:pt x="21600" y="10518"/>
                  <a:pt x="21600" y="10482"/>
                </a:cubicBezTo>
                <a:cubicBezTo>
                  <a:pt x="21600" y="10420"/>
                  <a:pt x="21600" y="10359"/>
                  <a:pt x="21600" y="10310"/>
                </a:cubicBezTo>
                <a:cubicBezTo>
                  <a:pt x="21563" y="9441"/>
                  <a:pt x="21416" y="8596"/>
                  <a:pt x="21184" y="7788"/>
                </a:cubicBezTo>
                <a:cubicBezTo>
                  <a:pt x="21147" y="7641"/>
                  <a:pt x="21098" y="7494"/>
                  <a:pt x="21049" y="7359"/>
                </a:cubicBezTo>
                <a:cubicBezTo>
                  <a:pt x="21000" y="7212"/>
                  <a:pt x="20951" y="7065"/>
                  <a:pt x="20890" y="6918"/>
                </a:cubicBezTo>
                <a:cubicBezTo>
                  <a:pt x="19775" y="4041"/>
                  <a:pt x="17461" y="1751"/>
                  <a:pt x="14559" y="673"/>
                </a:cubicBezTo>
                <a:cubicBezTo>
                  <a:pt x="14412" y="625"/>
                  <a:pt x="14265" y="576"/>
                  <a:pt x="14118" y="527"/>
                </a:cubicBezTo>
                <a:cubicBezTo>
                  <a:pt x="13971" y="478"/>
                  <a:pt x="13824" y="441"/>
                  <a:pt x="13678" y="392"/>
                </a:cubicBezTo>
                <a:cubicBezTo>
                  <a:pt x="12869" y="171"/>
                  <a:pt x="12024" y="37"/>
                  <a:pt x="11155" y="12"/>
                </a:cubicBezTo>
                <a:cubicBezTo>
                  <a:pt x="11033" y="12"/>
                  <a:pt x="10922" y="0"/>
                  <a:pt x="10800" y="0"/>
                </a:cubicBezTo>
                <a:cubicBezTo>
                  <a:pt x="10776" y="0"/>
                  <a:pt x="10763" y="0"/>
                  <a:pt x="10739" y="0"/>
                </a:cubicBezTo>
                <a:cubicBezTo>
                  <a:pt x="10604" y="0"/>
                  <a:pt x="10457" y="0"/>
                  <a:pt x="10322" y="12"/>
                </a:cubicBezTo>
                <a:cubicBezTo>
                  <a:pt x="4592" y="269"/>
                  <a:pt x="0" y="5008"/>
                  <a:pt x="0" y="10800"/>
                </a:cubicBezTo>
                <a:cubicBezTo>
                  <a:pt x="0" y="16592"/>
                  <a:pt x="4592" y="21343"/>
                  <a:pt x="10322" y="21588"/>
                </a:cubicBezTo>
                <a:cubicBezTo>
                  <a:pt x="10457" y="21588"/>
                  <a:pt x="10604" y="21600"/>
                  <a:pt x="10739" y="21600"/>
                </a:cubicBezTo>
                <a:cubicBezTo>
                  <a:pt x="10763" y="21600"/>
                  <a:pt x="10776" y="21600"/>
                  <a:pt x="10800" y="21600"/>
                </a:cubicBezTo>
                <a:cubicBezTo>
                  <a:pt x="10922" y="21600"/>
                  <a:pt x="11033" y="21600"/>
                  <a:pt x="11155" y="21588"/>
                </a:cubicBezTo>
                <a:cubicBezTo>
                  <a:pt x="12037" y="21563"/>
                  <a:pt x="12882" y="21429"/>
                  <a:pt x="13690" y="21208"/>
                </a:cubicBezTo>
                <a:close/>
                <a:moveTo>
                  <a:pt x="11143" y="19102"/>
                </a:moveTo>
                <a:cubicBezTo>
                  <a:pt x="11033" y="19102"/>
                  <a:pt x="10922" y="19114"/>
                  <a:pt x="10812" y="19114"/>
                </a:cubicBezTo>
                <a:cubicBezTo>
                  <a:pt x="10775" y="19114"/>
                  <a:pt x="10751" y="19114"/>
                  <a:pt x="10714" y="19114"/>
                </a:cubicBezTo>
                <a:cubicBezTo>
                  <a:pt x="6171" y="19065"/>
                  <a:pt x="2498" y="15355"/>
                  <a:pt x="2498" y="10800"/>
                </a:cubicBezTo>
                <a:cubicBezTo>
                  <a:pt x="2498" y="6245"/>
                  <a:pt x="6171" y="2547"/>
                  <a:pt x="10714" y="2486"/>
                </a:cubicBezTo>
                <a:cubicBezTo>
                  <a:pt x="10751" y="2486"/>
                  <a:pt x="10788" y="2486"/>
                  <a:pt x="10812" y="2486"/>
                </a:cubicBezTo>
                <a:cubicBezTo>
                  <a:pt x="10922" y="2486"/>
                  <a:pt x="11033" y="2486"/>
                  <a:pt x="11143" y="2498"/>
                </a:cubicBezTo>
                <a:cubicBezTo>
                  <a:pt x="11290" y="2498"/>
                  <a:pt x="11437" y="2510"/>
                  <a:pt x="11584" y="2523"/>
                </a:cubicBezTo>
                <a:cubicBezTo>
                  <a:pt x="12673" y="2620"/>
                  <a:pt x="13690" y="2939"/>
                  <a:pt x="14620" y="3416"/>
                </a:cubicBezTo>
                <a:cubicBezTo>
                  <a:pt x="14878" y="3551"/>
                  <a:pt x="15122" y="3698"/>
                  <a:pt x="15367" y="3845"/>
                </a:cubicBezTo>
                <a:cubicBezTo>
                  <a:pt x="16298" y="4457"/>
                  <a:pt x="17094" y="5241"/>
                  <a:pt x="17706" y="6159"/>
                </a:cubicBezTo>
                <a:cubicBezTo>
                  <a:pt x="17865" y="6392"/>
                  <a:pt x="18012" y="6637"/>
                  <a:pt x="18147" y="6894"/>
                </a:cubicBezTo>
                <a:cubicBezTo>
                  <a:pt x="18637" y="7812"/>
                  <a:pt x="18967" y="8841"/>
                  <a:pt x="19078" y="9918"/>
                </a:cubicBezTo>
                <a:cubicBezTo>
                  <a:pt x="19090" y="10065"/>
                  <a:pt x="19102" y="10212"/>
                  <a:pt x="19114" y="10359"/>
                </a:cubicBezTo>
                <a:cubicBezTo>
                  <a:pt x="19127" y="10506"/>
                  <a:pt x="19127" y="10641"/>
                  <a:pt x="19127" y="10788"/>
                </a:cubicBezTo>
                <a:cubicBezTo>
                  <a:pt x="19127" y="10788"/>
                  <a:pt x="19127" y="10800"/>
                  <a:pt x="19127" y="10800"/>
                </a:cubicBezTo>
                <a:cubicBezTo>
                  <a:pt x="19127" y="10800"/>
                  <a:pt x="19127" y="10812"/>
                  <a:pt x="19127" y="10812"/>
                </a:cubicBezTo>
                <a:cubicBezTo>
                  <a:pt x="19127" y="10959"/>
                  <a:pt x="19127" y="11106"/>
                  <a:pt x="19114" y="11241"/>
                </a:cubicBezTo>
                <a:cubicBezTo>
                  <a:pt x="19102" y="11388"/>
                  <a:pt x="19090" y="11535"/>
                  <a:pt x="19078" y="11682"/>
                </a:cubicBezTo>
                <a:cubicBezTo>
                  <a:pt x="18967" y="12771"/>
                  <a:pt x="18637" y="13788"/>
                  <a:pt x="18147" y="14706"/>
                </a:cubicBezTo>
                <a:cubicBezTo>
                  <a:pt x="18012" y="14963"/>
                  <a:pt x="17865" y="15208"/>
                  <a:pt x="17706" y="15441"/>
                </a:cubicBezTo>
                <a:cubicBezTo>
                  <a:pt x="17094" y="16347"/>
                  <a:pt x="16298" y="17131"/>
                  <a:pt x="15380" y="17743"/>
                </a:cubicBezTo>
                <a:cubicBezTo>
                  <a:pt x="15135" y="17902"/>
                  <a:pt x="14890" y="18049"/>
                  <a:pt x="14633" y="18184"/>
                </a:cubicBezTo>
                <a:cubicBezTo>
                  <a:pt x="13702" y="18661"/>
                  <a:pt x="12686" y="18980"/>
                  <a:pt x="11596" y="19078"/>
                </a:cubicBezTo>
                <a:cubicBezTo>
                  <a:pt x="11437" y="19090"/>
                  <a:pt x="11290" y="19102"/>
                  <a:pt x="11143" y="19102"/>
                </a:cubicBezTo>
                <a:close/>
              </a:path>
            </a:pathLst>
          </a:custGeom>
          <a:solidFill>
            <a:schemeClr val="accent6">
              <a:lumMod val="40000"/>
              <a:lumOff val="60000"/>
            </a:schemeClr>
          </a:solidFill>
          <a:ln w="12700">
            <a:noFill/>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800"/>
          </a:p>
        </p:txBody>
      </p:sp>
      <p:sp>
        <p:nvSpPr>
          <p:cNvPr id="14" name="Isosceles Triangle 21">
            <a:extLst>
              <a:ext uri="{FF2B5EF4-FFF2-40B4-BE49-F238E27FC236}">
                <a16:creationId xmlns:a16="http://schemas.microsoft.com/office/drawing/2014/main" id="{38990FF4-A480-E14C-A8AC-495E8E1F3957}"/>
              </a:ext>
            </a:extLst>
          </p:cNvPr>
          <p:cNvSpPr/>
          <p:nvPr/>
        </p:nvSpPr>
        <p:spPr>
          <a:xfrm rot="20419225">
            <a:off x="8356667" y="4236813"/>
            <a:ext cx="508551" cy="34195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Isosceles Triangle 21">
            <a:extLst>
              <a:ext uri="{FF2B5EF4-FFF2-40B4-BE49-F238E27FC236}">
                <a16:creationId xmlns:a16="http://schemas.microsoft.com/office/drawing/2014/main" id="{D51478F8-2AA7-E74A-9B52-5D22D391BA87}"/>
              </a:ext>
            </a:extLst>
          </p:cNvPr>
          <p:cNvSpPr/>
          <p:nvPr/>
        </p:nvSpPr>
        <p:spPr>
          <a:xfrm rot="9902716">
            <a:off x="10246568" y="2026793"/>
            <a:ext cx="508551" cy="34195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9922B3F4-1EAC-114A-A2DB-AD18780F0AE7}"/>
              </a:ext>
            </a:extLst>
          </p:cNvPr>
          <p:cNvSpPr txBox="1"/>
          <p:nvPr/>
        </p:nvSpPr>
        <p:spPr>
          <a:xfrm>
            <a:off x="7904716" y="3002262"/>
            <a:ext cx="1436915" cy="646331"/>
          </a:xfrm>
          <a:prstGeom prst="rect">
            <a:avLst/>
          </a:prstGeom>
          <a:noFill/>
        </p:spPr>
        <p:txBody>
          <a:bodyPr wrap="square" rtlCol="0">
            <a:spAutoFit/>
          </a:bodyPr>
          <a:lstStyle/>
          <a:p>
            <a:r>
              <a:rPr lang="en-US" dirty="0"/>
              <a:t>Energy planning</a:t>
            </a:r>
          </a:p>
        </p:txBody>
      </p:sp>
      <p:sp>
        <p:nvSpPr>
          <p:cNvPr id="17" name="TextBox 16">
            <a:extLst>
              <a:ext uri="{FF2B5EF4-FFF2-40B4-BE49-F238E27FC236}">
                <a16:creationId xmlns:a16="http://schemas.microsoft.com/office/drawing/2014/main" id="{33B1A36B-25CC-654E-B7E8-24BDC4C39291}"/>
              </a:ext>
            </a:extLst>
          </p:cNvPr>
          <p:cNvSpPr txBox="1"/>
          <p:nvPr/>
        </p:nvSpPr>
        <p:spPr>
          <a:xfrm>
            <a:off x="10177389" y="3002262"/>
            <a:ext cx="1127967" cy="646331"/>
          </a:xfrm>
          <a:prstGeom prst="rect">
            <a:avLst/>
          </a:prstGeom>
          <a:noFill/>
        </p:spPr>
        <p:txBody>
          <a:bodyPr wrap="square" rtlCol="0">
            <a:spAutoFit/>
          </a:bodyPr>
          <a:lstStyle/>
          <a:p>
            <a:r>
              <a:rPr lang="en-US" dirty="0"/>
              <a:t>Energy </a:t>
            </a:r>
          </a:p>
          <a:p>
            <a:r>
              <a:rPr lang="en-US" dirty="0"/>
              <a:t>policy</a:t>
            </a:r>
          </a:p>
        </p:txBody>
      </p:sp>
    </p:spTree>
    <p:extLst>
      <p:ext uri="{BB962C8B-B14F-4D97-AF65-F5344CB8AC3E}">
        <p14:creationId xmlns:p14="http://schemas.microsoft.com/office/powerpoint/2010/main" val="235114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8198" y="1401998"/>
            <a:ext cx="8648701" cy="463946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Energy planning and systems modelling are closely related and often used together in energy policy development and decision-making.</a:t>
            </a:r>
          </a:p>
          <a:p>
            <a:endParaRPr lang="en-GB" dirty="0">
              <a:latin typeface="+mn-lt"/>
              <a:ea typeface="Open Sans" panose="020B0606030504020204" pitchFamily="34" charset="0"/>
              <a:cs typeface="Calibri Light" panose="020F0302020204030204" pitchFamily="34" charset="0"/>
            </a:endParaRPr>
          </a:p>
          <a:p>
            <a:r>
              <a:rPr lang="en-GB" dirty="0">
                <a:latin typeface="+mn-lt"/>
                <a:ea typeface="Open Sans" panose="020B0606030504020204" pitchFamily="34" charset="0"/>
                <a:cs typeface="Calibri Light" panose="020F0302020204030204" pitchFamily="34" charset="0"/>
              </a:rPr>
              <a:t>Energy planners rely on </a:t>
            </a:r>
            <a:r>
              <a:rPr lang="en-GB" dirty="0"/>
              <a:t>mathematical and computational models</a:t>
            </a:r>
            <a:r>
              <a:rPr lang="en-US" dirty="0">
                <a:latin typeface="+mn-lt"/>
                <a:ea typeface="Open Sans" panose="020B0606030504020204" pitchFamily="34" charset="0"/>
                <a:cs typeface="Calibri Light" panose="020F0302020204030204" pitchFamily="34" charset="0"/>
              </a:rPr>
              <a:t> to </a:t>
            </a:r>
            <a:r>
              <a:rPr lang="en-US" dirty="0" err="1">
                <a:latin typeface="+mn-lt"/>
                <a:ea typeface="Open Sans" panose="020B0606030504020204" pitchFamily="34" charset="0"/>
                <a:cs typeface="Calibri Light" panose="020F0302020204030204" pitchFamily="34" charset="0"/>
              </a:rPr>
              <a:t>analyse</a:t>
            </a:r>
            <a:r>
              <a:rPr lang="en-US" dirty="0">
                <a:latin typeface="+mn-lt"/>
                <a:ea typeface="Open Sans" panose="020B0606030504020204" pitchFamily="34" charset="0"/>
                <a:cs typeface="Calibri Light" panose="020F0302020204030204" pitchFamily="34" charset="0"/>
              </a:rPr>
              <a:t> energy systems and their </a:t>
            </a:r>
            <a:r>
              <a:rPr lang="en-US" dirty="0" err="1">
                <a:latin typeface="+mn-lt"/>
                <a:ea typeface="Open Sans" panose="020B0606030504020204" pitchFamily="34" charset="0"/>
                <a:cs typeface="Calibri Light" panose="020F0302020204030204" pitchFamily="34" charset="0"/>
              </a:rPr>
              <a:t>behaviour</a:t>
            </a:r>
            <a:r>
              <a:rPr lang="en-US" dirty="0">
                <a:latin typeface="+mn-lt"/>
                <a:ea typeface="Open Sans" panose="020B0606030504020204" pitchFamily="34" charset="0"/>
                <a:cs typeface="Calibri Light" panose="020F0302020204030204" pitchFamily="34" charset="0"/>
              </a:rPr>
              <a:t> under different scenarios and assumptions.</a:t>
            </a:r>
          </a:p>
          <a:p>
            <a:endParaRPr lang="en-US" dirty="0">
              <a:latin typeface="+mn-lt"/>
              <a:ea typeface="Open Sans" panose="020B0606030504020204" pitchFamily="34" charset="0"/>
              <a:cs typeface="Calibri Light" panose="020F0302020204030204" pitchFamily="34" charset="0"/>
            </a:endParaRPr>
          </a:p>
          <a:p>
            <a:r>
              <a:rPr lang="en-GB" dirty="0">
                <a:solidFill>
                  <a:schemeClr val="tx1"/>
                </a:solidFill>
              </a:rPr>
              <a:t>Models can provide insights into the complex interactions and trade-offs between different components of the energy system, and help to identify the most effective strategies for achieving energy policy goals.</a:t>
            </a:r>
          </a:p>
          <a:p>
            <a:endParaRPr lang="en-US" dirty="0">
              <a:latin typeface="+mn-lt"/>
              <a:ea typeface="Open Sans" panose="020B0606030504020204" pitchFamily="34" charset="0"/>
              <a:cs typeface="Calibri Light" panose="020F0302020204030204" pitchFamily="34" charset="0"/>
            </a:endParaRPr>
          </a:p>
          <a:p>
            <a:endParaRPr lang="en-US" kern="0" dirty="0">
              <a:ea typeface="+mn-lt"/>
            </a:endParaRP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1.2 Energy planning, policy and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7</a:t>
            </a:fld>
            <a:endParaRPr lang="sv-SE" sz="1400" dirty="0"/>
          </a:p>
        </p:txBody>
      </p:sp>
    </p:spTree>
    <p:extLst>
      <p:ext uri="{BB962C8B-B14F-4D97-AF65-F5344CB8AC3E}">
        <p14:creationId xmlns:p14="http://schemas.microsoft.com/office/powerpoint/2010/main" val="249601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4080" y="1506636"/>
            <a:ext cx="5267781" cy="344577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dirty="0"/>
              <a:t>Energy policy decisions involve complex and interconnected technical, economic, social, and environmental factors. </a:t>
            </a:r>
          </a:p>
          <a:p>
            <a:pPr>
              <a:spcBef>
                <a:spcPts val="1000"/>
              </a:spcBef>
            </a:pPr>
            <a:r>
              <a:rPr lang="en-GB" dirty="0"/>
              <a:t>These decisions can significantly impact a country's economy, national security, and environment, making them inherently political.</a:t>
            </a:r>
            <a:endParaRPr lang="en-GB" kern="0" dirty="0">
              <a:ea typeface="+mn-lt"/>
            </a:endParaRPr>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rPr>
              <a:t>1.3 Energy policy is political</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8</a:t>
            </a:fld>
            <a:endParaRPr lang="sv-SE" sz="1400" dirty="0"/>
          </a:p>
        </p:txBody>
      </p:sp>
      <p:sp>
        <p:nvSpPr>
          <p:cNvPr id="4" name="Content Placeholder 8">
            <a:extLst>
              <a:ext uri="{FF2B5EF4-FFF2-40B4-BE49-F238E27FC236}">
                <a16:creationId xmlns:a16="http://schemas.microsoft.com/office/drawing/2014/main" id="{7C9D0E90-946A-82A0-D961-D41E3F04B302}"/>
              </a:ext>
            </a:extLst>
          </p:cNvPr>
          <p:cNvSpPr txBox="1">
            <a:spLocks/>
          </p:cNvSpPr>
          <p:nvPr/>
        </p:nvSpPr>
        <p:spPr>
          <a:xfrm>
            <a:off x="3528834" y="1628638"/>
            <a:ext cx="6439932" cy="4200424"/>
          </a:xfrm>
        </p:spPr>
        <p:txBody>
          <a:bodyPr vert="horz" lIns="91440" tIns="45720" rIns="91440" bIns="45720" rtlCol="0" anchor="t">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GB" kern="0" dirty="0">
              <a:ea typeface="+mn-lt"/>
            </a:endParaRPr>
          </a:p>
        </p:txBody>
      </p:sp>
      <p:graphicFrame>
        <p:nvGraphicFramePr>
          <p:cNvPr id="10" name="Diagram 9">
            <a:extLst>
              <a:ext uri="{FF2B5EF4-FFF2-40B4-BE49-F238E27FC236}">
                <a16:creationId xmlns:a16="http://schemas.microsoft.com/office/drawing/2014/main" id="{46146DAC-5342-0473-47A9-E4FD9E711E97}"/>
              </a:ext>
            </a:extLst>
          </p:cNvPr>
          <p:cNvGraphicFramePr/>
          <p:nvPr>
            <p:extLst>
              <p:ext uri="{D42A27DB-BD31-4B8C-83A1-F6EECF244321}">
                <p14:modId xmlns:p14="http://schemas.microsoft.com/office/powerpoint/2010/main" val="419031129"/>
              </p:ext>
            </p:extLst>
          </p:nvPr>
        </p:nvGraphicFramePr>
        <p:xfrm>
          <a:off x="5518913" y="1230489"/>
          <a:ext cx="5858933" cy="4305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37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8421D1E-4BD3-7FA6-1455-EBCF10BF4112}"/>
              </a:ext>
            </a:extLst>
          </p:cNvPr>
          <p:cNvSpPr txBox="1">
            <a:spLocks/>
          </p:cNvSpPr>
          <p:nvPr/>
        </p:nvSpPr>
        <p:spPr>
          <a:xfrm>
            <a:off x="834081" y="1459440"/>
            <a:ext cx="6651172" cy="344577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kern="0" dirty="0">
                <a:ea typeface="+mn-lt"/>
              </a:rPr>
              <a:t>How policymakers utilise systems modelling results is invariably affected by contextual factors such as politics and ideology, and economic and resource constraints. </a:t>
            </a:r>
          </a:p>
          <a:p>
            <a:pPr>
              <a:spcBef>
                <a:spcPts val="1000"/>
              </a:spcBef>
            </a:pPr>
            <a:r>
              <a:rPr lang="en-GB" kern="0" dirty="0">
                <a:ea typeface="+mn-lt"/>
              </a:rPr>
              <a:t>Political factors can have a significant influence on how policymakers use models and modelling results.</a:t>
            </a:r>
          </a:p>
          <a:p>
            <a:pPr>
              <a:spcBef>
                <a:spcPts val="1000"/>
              </a:spcBef>
            </a:pPr>
            <a:r>
              <a:rPr lang="en-GB" kern="0" dirty="0">
                <a:ea typeface="+mn-lt"/>
              </a:rPr>
              <a:t>Thus, where modelling research aims to inform policy relevant information, it is essential for modellers to understand the policy making processes and the factors that influence the outcome. </a:t>
            </a:r>
          </a:p>
          <a:p>
            <a:pPr>
              <a:spcBef>
                <a:spcPts val="1000"/>
              </a:spcBef>
            </a:pPr>
            <a:endParaRPr lang="en-US" kern="0" dirty="0"/>
          </a:p>
        </p:txBody>
      </p:sp>
      <p:sp>
        <p:nvSpPr>
          <p:cNvPr id="6" name="Text Placeholder 3">
            <a:extLst>
              <a:ext uri="{FF2B5EF4-FFF2-40B4-BE49-F238E27FC236}">
                <a16:creationId xmlns:a16="http://schemas.microsoft.com/office/drawing/2014/main" id="{4AE1694C-E61B-03AE-4E9B-E5DB6F6592CE}"/>
              </a:ext>
            </a:extLst>
          </p:cNvPr>
          <p:cNvSpPr txBox="1">
            <a:spLocks/>
          </p:cNvSpPr>
          <p:nvPr/>
        </p:nvSpPr>
        <p:spPr>
          <a:xfrm>
            <a:off x="834081" y="797162"/>
            <a:ext cx="10177356" cy="604836"/>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2400" b="1" dirty="0">
                <a:solidFill>
                  <a:schemeClr val="accent5"/>
                </a:solidFill>
                <a:latin typeface="Arial" panose="020B0604020202020204" pitchFamily="34" charset="0"/>
                <a:ea typeface="Open Sans" panose="020B0606030504020204" pitchFamily="34" charset="0"/>
                <a:cs typeface="Arial" panose="020B0604020202020204" pitchFamily="34" charset="0"/>
              </a:rPr>
              <a:t>1.3 Energy politics and systems modelling</a:t>
            </a:r>
            <a:endParaRPr lang="en-ZA" sz="2400" b="1" dirty="0">
              <a:solidFill>
                <a:schemeClr val="accent5"/>
              </a:solidFill>
              <a:latin typeface="Arial" panose="020B0604020202020204" pitchFamily="34" charset="0"/>
              <a:ea typeface="Open Sans" panose="020B0606030504020204" pitchFamily="34" charset="0"/>
              <a:cs typeface="Arial" panose="020B0604020202020204" pitchFamily="34" charset="0"/>
              <a:sym typeface="Arial"/>
            </a:endParaRPr>
          </a:p>
        </p:txBody>
      </p:sp>
      <p:sp>
        <p:nvSpPr>
          <p:cNvPr id="9" name="Slide Number Placeholder 1">
            <a:extLst>
              <a:ext uri="{FF2B5EF4-FFF2-40B4-BE49-F238E27FC236}">
                <a16:creationId xmlns:a16="http://schemas.microsoft.com/office/drawing/2014/main" id="{44B0F403-2B79-556A-B9B3-7778E18450A1}"/>
              </a:ext>
            </a:extLst>
          </p:cNvPr>
          <p:cNvSpPr>
            <a:spLocks noGrp="1"/>
          </p:cNvSpPr>
          <p:nvPr>
            <p:ph type="sldNum" idx="11"/>
          </p:nvPr>
        </p:nvSpPr>
        <p:spPr>
          <a:xfrm>
            <a:off x="11798300" y="6565900"/>
            <a:ext cx="393700" cy="292100"/>
          </a:xfrm>
        </p:spPr>
        <p:txBody>
          <a:bodyPr/>
          <a:lstStyle/>
          <a:p>
            <a:fld id="{00000000-1234-1234-1234-123412341234}" type="slidenum">
              <a:rPr lang="sv-SE" sz="1400" smtClean="0"/>
              <a:pPr/>
              <a:t>9</a:t>
            </a:fld>
            <a:endParaRPr lang="sv-SE" sz="1400" dirty="0"/>
          </a:p>
        </p:txBody>
      </p:sp>
      <p:sp>
        <p:nvSpPr>
          <p:cNvPr id="3" name="Content Placeholder 2">
            <a:extLst>
              <a:ext uri="{FF2B5EF4-FFF2-40B4-BE49-F238E27FC236}">
                <a16:creationId xmlns:a16="http://schemas.microsoft.com/office/drawing/2014/main" id="{EB29A640-F644-19A8-1487-F90E0A3E7EF8}"/>
              </a:ext>
            </a:extLst>
          </p:cNvPr>
          <p:cNvSpPr txBox="1">
            <a:spLocks/>
          </p:cNvSpPr>
          <p:nvPr/>
        </p:nvSpPr>
        <p:spPr>
          <a:xfrm>
            <a:off x="5298497" y="1470606"/>
            <a:ext cx="10228160" cy="4211738"/>
          </a:xfr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endParaRPr lang="en-US" kern="0" dirty="0"/>
          </a:p>
        </p:txBody>
      </p:sp>
      <p:pic>
        <p:nvPicPr>
          <p:cNvPr id="7" name="Picture 6">
            <a:extLst>
              <a:ext uri="{FF2B5EF4-FFF2-40B4-BE49-F238E27FC236}">
                <a16:creationId xmlns:a16="http://schemas.microsoft.com/office/drawing/2014/main" id="{AFB3194E-9B63-4E21-4526-8979B6F81EB9}"/>
              </a:ext>
            </a:extLst>
          </p:cNvPr>
          <p:cNvPicPr>
            <a:picLocks noChangeAspect="1"/>
          </p:cNvPicPr>
          <p:nvPr/>
        </p:nvPicPr>
        <p:blipFill>
          <a:blip r:embed="rId3"/>
          <a:srcRect/>
          <a:stretch/>
        </p:blipFill>
        <p:spPr>
          <a:xfrm>
            <a:off x="7646813" y="1252755"/>
            <a:ext cx="3859142" cy="3859142"/>
          </a:xfrm>
          <a:prstGeom prst="rect">
            <a:avLst/>
          </a:prstGeom>
          <a:solidFill>
            <a:schemeClr val="lt1"/>
          </a:solidFill>
        </p:spPr>
      </p:pic>
      <p:sp>
        <p:nvSpPr>
          <p:cNvPr id="8" name="TextBox 7">
            <a:extLst>
              <a:ext uri="{FF2B5EF4-FFF2-40B4-BE49-F238E27FC236}">
                <a16:creationId xmlns:a16="http://schemas.microsoft.com/office/drawing/2014/main" id="{5183DCE5-5731-7594-1AB0-3993220125C8}"/>
              </a:ext>
            </a:extLst>
          </p:cNvPr>
          <p:cNvSpPr txBox="1"/>
          <p:nvPr/>
        </p:nvSpPr>
        <p:spPr>
          <a:xfrm>
            <a:off x="7933582" y="3196596"/>
            <a:ext cx="1562021" cy="338554"/>
          </a:xfrm>
          <a:prstGeom prst="rect">
            <a:avLst/>
          </a:prstGeom>
          <a:noFill/>
        </p:spPr>
        <p:txBody>
          <a:bodyPr wrap="square">
            <a:spAutoFit/>
          </a:bodyPr>
          <a:lstStyle/>
          <a:p>
            <a:pPr algn="ctr"/>
            <a:r>
              <a:rPr lang="en-US" sz="1600" b="1" kern="0" spc="50" noProof="1">
                <a:ea typeface="+mn-lt"/>
              </a:rPr>
              <a:t>POLITICAL</a:t>
            </a:r>
          </a:p>
        </p:txBody>
      </p:sp>
      <p:sp>
        <p:nvSpPr>
          <p:cNvPr id="11" name="TextBox 10">
            <a:extLst>
              <a:ext uri="{FF2B5EF4-FFF2-40B4-BE49-F238E27FC236}">
                <a16:creationId xmlns:a16="http://schemas.microsoft.com/office/drawing/2014/main" id="{5F8E45CD-E9D5-77DF-B64A-8ACE2BFB7AFD}"/>
              </a:ext>
            </a:extLst>
          </p:cNvPr>
          <p:cNvSpPr txBox="1"/>
          <p:nvPr/>
        </p:nvSpPr>
        <p:spPr>
          <a:xfrm>
            <a:off x="9386577" y="1619849"/>
            <a:ext cx="2052000" cy="338554"/>
          </a:xfrm>
          <a:prstGeom prst="rect">
            <a:avLst/>
          </a:prstGeom>
          <a:noFill/>
        </p:spPr>
        <p:txBody>
          <a:bodyPr wrap="square">
            <a:spAutoFit/>
          </a:bodyPr>
          <a:lstStyle/>
          <a:p>
            <a:pPr algn="ctr"/>
            <a:r>
              <a:rPr lang="en-US" sz="1600" b="1" kern="0" spc="50" noProof="1">
                <a:ea typeface="+mn-lt"/>
              </a:rPr>
              <a:t>ECONOMICAL</a:t>
            </a:r>
          </a:p>
        </p:txBody>
      </p:sp>
      <p:sp>
        <p:nvSpPr>
          <p:cNvPr id="12" name="TextBox 11">
            <a:extLst>
              <a:ext uri="{FF2B5EF4-FFF2-40B4-BE49-F238E27FC236}">
                <a16:creationId xmlns:a16="http://schemas.microsoft.com/office/drawing/2014/main" id="{B1BF208A-491B-0155-6FEC-E9D4785D6157}"/>
              </a:ext>
            </a:extLst>
          </p:cNvPr>
          <p:cNvSpPr txBox="1"/>
          <p:nvPr/>
        </p:nvSpPr>
        <p:spPr>
          <a:xfrm>
            <a:off x="8465041" y="4735936"/>
            <a:ext cx="2177200" cy="338554"/>
          </a:xfrm>
          <a:prstGeom prst="rect">
            <a:avLst/>
          </a:prstGeom>
          <a:noFill/>
        </p:spPr>
        <p:txBody>
          <a:bodyPr wrap="square">
            <a:spAutoFit/>
          </a:bodyPr>
          <a:lstStyle/>
          <a:p>
            <a:pPr algn="ctr"/>
            <a:r>
              <a:rPr lang="en-US" sz="1600" b="1" kern="0" spc="50" noProof="1">
                <a:ea typeface="+mn-lt"/>
              </a:rPr>
              <a:t>IDEOLOGICAL</a:t>
            </a:r>
          </a:p>
        </p:txBody>
      </p:sp>
    </p:spTree>
    <p:extLst>
      <p:ext uri="{BB962C8B-B14F-4D97-AF65-F5344CB8AC3E}">
        <p14:creationId xmlns:p14="http://schemas.microsoft.com/office/powerpoint/2010/main" val="2001128122"/>
      </p:ext>
    </p:extLst>
  </p:cSld>
  <p:clrMapOvr>
    <a:masterClrMapping/>
  </p:clrMapOvr>
</p:sld>
</file>

<file path=ppt/theme/theme1.xml><?xml version="1.0" encoding="utf-8"?>
<a:theme xmlns:a="http://schemas.openxmlformats.org/drawingml/2006/main" name="Theme1">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85ACDDE-B220-1643-8388-55F70AA8A4CA}" vid="{2711E5B1-E1A3-FB44-A9C1-3FEACC7BAA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ppt/theme/themeOverride2.xml><?xml version="1.0" encoding="utf-8"?>
<a:themeOverride xmlns:a="http://schemas.openxmlformats.org/drawingml/2006/main">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080DD0-36FB-4738-81E8-2667F4339BC0}">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47F587A4-2E70-45EC-BE7D-17F9D27F3F2F}">
  <ds:schemaRefs>
    <ds:schemaRef ds:uri="0b696a8a-ab1a-459b-a09e-44df7cbe9330"/>
    <ds:schemaRef ds:uri="http://schemas.microsoft.com/office/2006/documentManagement/types"/>
    <ds:schemaRef ds:uri="http://purl.org/dc/terms/"/>
    <ds:schemaRef ds:uri="http://purl.org/dc/dcmitype/"/>
    <ds:schemaRef ds:uri="35b8b66e-5759-43c1-a138-f967a8bf5a20"/>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67254</TotalTime>
  <Words>2246</Words>
  <Application>Microsoft Office PowerPoint</Application>
  <PresentationFormat>Widescreen</PresentationFormat>
  <Paragraphs>172</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Helvetica Neue</vt:lpstr>
      <vt:lpstr>Open Sans</vt:lpstr>
      <vt:lpstr>Open Sans ExtraBold</vt:lpstr>
      <vt:lpstr>Theme1</vt:lpstr>
      <vt:lpstr>LECTURE 1  Introduction  to the course </vt:lpstr>
      <vt:lpstr>Lecture 1: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1: 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495</cp:revision>
  <dcterms:created xsi:type="dcterms:W3CDTF">2021-02-10T16:48:02Z</dcterms:created>
  <dcterms:modified xsi:type="dcterms:W3CDTF">2024-11-01T16:34:46Z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