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611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2" r:id="rId16"/>
    <p:sldId id="623" r:id="rId17"/>
    <p:sldId id="624" r:id="rId18"/>
    <p:sldId id="652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3560B-B4C8-9655-C06B-C1C06621837F}" v="6" dt="2026-02-09T14:20:34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18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-17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8703560B-B4C8-9655-C06B-C1C06621837F}"/>
    <pc:docChg chg="modSld">
      <pc:chgData name="Alexander Deliukov" userId="S::alexander_think-e.be#ext#@flux50.onmicrosoft.com::bee075c1-faac-4166-8fcb-7b2057bad6f6" providerId="AD" clId="Web-{8703560B-B4C8-9655-C06B-C1C06621837F}" dt="2026-02-09T14:20:34.268" v="4" actId="1076"/>
      <pc:docMkLst>
        <pc:docMk/>
      </pc:docMkLst>
      <pc:sldChg chg="addSp modSp">
        <pc:chgData name="Alexander Deliukov" userId="S::alexander_think-e.be#ext#@flux50.onmicrosoft.com::bee075c1-faac-4166-8fcb-7b2057bad6f6" providerId="AD" clId="Web-{8703560B-B4C8-9655-C06B-C1C06621837F}" dt="2026-02-09T14:20:34.268" v="4" actId="1076"/>
        <pc:sldMkLst>
          <pc:docMk/>
          <pc:sldMk cId="3907640188" sldId="611"/>
        </pc:sldMkLst>
        <pc:spChg chg="mod">
          <ac:chgData name="Alexander Deliukov" userId="S::alexander_think-e.be#ext#@flux50.onmicrosoft.com::bee075c1-faac-4166-8fcb-7b2057bad6f6" providerId="AD" clId="Web-{8703560B-B4C8-9655-C06B-C1C06621837F}" dt="2026-02-09T14:20:34.268" v="4" actId="1076"/>
          <ac:spMkLst>
            <pc:docMk/>
            <pc:sldMk cId="3907640188" sldId="611"/>
            <ac:spMk id="2" creationId="{133E8DB0-EB98-177F-99E4-65D4FC080D88}"/>
          </ac:spMkLst>
        </pc:spChg>
        <pc:picChg chg="add mod">
          <ac:chgData name="Alexander Deliukov" userId="S::alexander_think-e.be#ext#@flux50.onmicrosoft.com::bee075c1-faac-4166-8fcb-7b2057bad6f6" providerId="AD" clId="Web-{8703560B-B4C8-9655-C06B-C1C06621837F}" dt="2026-02-09T14:18:32.500" v="3" actId="1076"/>
          <ac:picMkLst>
            <pc:docMk/>
            <pc:sldMk cId="3907640188" sldId="611"/>
            <ac:picMk id="4" creationId="{7B4D6DDB-8641-22C6-F22B-A9527A5105C1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custSel addSld delSld modSld">
      <pc:chgData name="Alexander Deliukov" userId="d5fda0f2-1d08-4016-b7e9-bb882f168707" providerId="ADAL" clId="{FE9DFF45-01DC-45CC-A80A-B50597210401}" dt="2026-01-27T13:14:34.003" v="32" actId="404"/>
      <pc:docMkLst>
        <pc:docMk/>
      </pc:docMkLst>
      <pc:sldChg chg="modSp mod">
        <pc:chgData name="Alexander Deliukov" userId="d5fda0f2-1d08-4016-b7e9-bb882f168707" providerId="ADAL" clId="{FE9DFF45-01DC-45CC-A80A-B50597210401}" dt="2026-01-27T13:11:46.754" v="10" actId="20577"/>
        <pc:sldMkLst>
          <pc:docMk/>
          <pc:sldMk cId="3907640188" sldId="611"/>
        </pc:sldMkLst>
        <pc:spChg chg="mod">
          <ac:chgData name="Alexander Deliukov" userId="d5fda0f2-1d08-4016-b7e9-bb882f168707" providerId="ADAL" clId="{FE9DFF45-01DC-45CC-A80A-B50597210401}" dt="2026-01-27T13:11:46.754" v="10" actId="20577"/>
          <ac:spMkLst>
            <pc:docMk/>
            <pc:sldMk cId="3907640188" sldId="611"/>
            <ac:spMk id="2" creationId="{133E8DB0-EB98-177F-99E4-65D4FC080D88}"/>
          </ac:spMkLst>
        </pc:spChg>
      </pc:sldChg>
      <pc:sldChg chg="modSp">
        <pc:chgData name="Alexander Deliukov" userId="d5fda0f2-1d08-4016-b7e9-bb882f168707" providerId="ADAL" clId="{FE9DFF45-01DC-45CC-A80A-B50597210401}" dt="2026-01-27T13:12:22.804" v="16" actId="20577"/>
        <pc:sldMkLst>
          <pc:docMk/>
          <pc:sldMk cId="3923979759" sldId="612"/>
        </pc:sldMkLst>
        <pc:spChg chg="mod">
          <ac:chgData name="Alexander Deliukov" userId="d5fda0f2-1d08-4016-b7e9-bb882f168707" providerId="ADAL" clId="{FE9DFF45-01DC-45CC-A80A-B50597210401}" dt="2026-01-27T13:12:22.804" v="16" actId="20577"/>
          <ac:spMkLst>
            <pc:docMk/>
            <pc:sldMk cId="3923979759" sldId="612"/>
            <ac:spMk id="2" creationId="{0FE65402-2D24-4C0B-3A9B-70B199ADCEA8}"/>
          </ac:spMkLst>
        </pc:spChg>
      </pc:sldChg>
      <pc:sldChg chg="delSp modSp mod">
        <pc:chgData name="Alexander Deliukov" userId="d5fda0f2-1d08-4016-b7e9-bb882f168707" providerId="ADAL" clId="{FE9DFF45-01DC-45CC-A80A-B50597210401}" dt="2026-01-27T13:13:46.214" v="25" actId="6549"/>
        <pc:sldMkLst>
          <pc:docMk/>
          <pc:sldMk cId="2460397813" sldId="616"/>
        </pc:sldMkLst>
        <pc:spChg chg="mod">
          <ac:chgData name="Alexander Deliukov" userId="d5fda0f2-1d08-4016-b7e9-bb882f168707" providerId="ADAL" clId="{FE9DFF45-01DC-45CC-A80A-B50597210401}" dt="2026-01-27T13:13:46.214" v="25" actId="6549"/>
          <ac:spMkLst>
            <pc:docMk/>
            <pc:sldMk cId="2460397813" sldId="616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7T13:13:57.138" v="27" actId="948"/>
        <pc:sldMkLst>
          <pc:docMk/>
          <pc:sldMk cId="466480708" sldId="617"/>
        </pc:sldMkLst>
        <pc:spChg chg="mod">
          <ac:chgData name="Alexander Deliukov" userId="d5fda0f2-1d08-4016-b7e9-bb882f168707" providerId="ADAL" clId="{FE9DFF45-01DC-45CC-A80A-B50597210401}" dt="2026-01-27T13:13:57.138" v="27" actId="948"/>
          <ac:spMkLst>
            <pc:docMk/>
            <pc:sldMk cId="466480708" sldId="617"/>
            <ac:spMk id="4" creationId="{B190F597-7B51-9EB6-1253-74AAF241D190}"/>
          </ac:spMkLst>
        </pc:spChg>
      </pc:sldChg>
      <pc:sldChg chg="modSp">
        <pc:chgData name="Alexander Deliukov" userId="d5fda0f2-1d08-4016-b7e9-bb882f168707" providerId="ADAL" clId="{FE9DFF45-01DC-45CC-A80A-B50597210401}" dt="2026-01-27T13:14:13.628" v="28" actId="404"/>
        <pc:sldMkLst>
          <pc:docMk/>
          <pc:sldMk cId="1526321746" sldId="618"/>
        </pc:sldMkLst>
        <pc:spChg chg="mod">
          <ac:chgData name="Alexander Deliukov" userId="d5fda0f2-1d08-4016-b7e9-bb882f168707" providerId="ADAL" clId="{FE9DFF45-01DC-45CC-A80A-B50597210401}" dt="2026-01-27T13:14:13.628" v="28" actId="404"/>
          <ac:spMkLst>
            <pc:docMk/>
            <pc:sldMk cId="1526321746" sldId="618"/>
            <ac:spMk id="4" creationId="{12E9D6D4-ADBC-D7EB-E231-9A2E3FFD7EF4}"/>
          </ac:spMkLst>
        </pc:spChg>
      </pc:sldChg>
      <pc:sldChg chg="modSp">
        <pc:chgData name="Alexander Deliukov" userId="d5fda0f2-1d08-4016-b7e9-bb882f168707" providerId="ADAL" clId="{FE9DFF45-01DC-45CC-A80A-B50597210401}" dt="2026-01-27T13:14:23.471" v="29" actId="404"/>
        <pc:sldMkLst>
          <pc:docMk/>
          <pc:sldMk cId="2251049058" sldId="620"/>
        </pc:sldMkLst>
        <pc:spChg chg="mod">
          <ac:chgData name="Alexander Deliukov" userId="d5fda0f2-1d08-4016-b7e9-bb882f168707" providerId="ADAL" clId="{FE9DFF45-01DC-45CC-A80A-B50597210401}" dt="2026-01-27T13:14:23.471" v="29" actId="404"/>
          <ac:spMkLst>
            <pc:docMk/>
            <pc:sldMk cId="2251049058" sldId="620"/>
            <ac:spMk id="4" creationId="{C48B4B3E-49EA-5666-7C14-9015697F413B}"/>
          </ac:spMkLst>
        </pc:spChg>
      </pc:sldChg>
      <pc:sldChg chg="modSp">
        <pc:chgData name="Alexander Deliukov" userId="d5fda0f2-1d08-4016-b7e9-bb882f168707" providerId="ADAL" clId="{FE9DFF45-01DC-45CC-A80A-B50597210401}" dt="2026-01-27T13:14:28.912" v="30" actId="404"/>
        <pc:sldMkLst>
          <pc:docMk/>
          <pc:sldMk cId="3526500076" sldId="622"/>
        </pc:sldMkLst>
        <pc:spChg chg="mod">
          <ac:chgData name="Alexander Deliukov" userId="d5fda0f2-1d08-4016-b7e9-bb882f168707" providerId="ADAL" clId="{FE9DFF45-01DC-45CC-A80A-B50597210401}" dt="2026-01-27T13:14:28.912" v="30" actId="404"/>
          <ac:spMkLst>
            <pc:docMk/>
            <pc:sldMk cId="3526500076" sldId="622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7T13:14:34.003" v="32" actId="404"/>
        <pc:sldMkLst>
          <pc:docMk/>
          <pc:sldMk cId="2317735843" sldId="623"/>
        </pc:sldMkLst>
        <pc:spChg chg="mod">
          <ac:chgData name="Alexander Deliukov" userId="d5fda0f2-1d08-4016-b7e9-bb882f168707" providerId="ADAL" clId="{FE9DFF45-01DC-45CC-A80A-B50597210401}" dt="2026-01-27T13:14:34.003" v="32" actId="404"/>
          <ac:spMkLst>
            <pc:docMk/>
            <pc:sldMk cId="2317735843" sldId="623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13:14:34.003" v="32" actId="404"/>
          <ac:spMkLst>
            <pc:docMk/>
            <pc:sldMk cId="2317735843" sldId="623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13:14:34.003" v="32" actId="404"/>
          <ac:spMkLst>
            <pc:docMk/>
            <pc:sldMk cId="2317735843" sldId="623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13:14:34.003" v="32" actId="404"/>
          <ac:spMkLst>
            <pc:docMk/>
            <pc:sldMk cId="2317735843" sldId="623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7T13:12:00.079" v="13" actId="20577"/>
        <pc:sldMkLst>
          <pc:docMk/>
          <pc:sldMk cId="3274696126" sldId="624"/>
        </pc:sldMkLst>
        <pc:spChg chg="mod">
          <ac:chgData name="Alexander Deliukov" userId="d5fda0f2-1d08-4016-b7e9-bb882f168707" providerId="ADAL" clId="{FE9DFF45-01DC-45CC-A80A-B50597210401}" dt="2026-01-27T13:11:56.340" v="12" actId="14100"/>
          <ac:spMkLst>
            <pc:docMk/>
            <pc:sldMk cId="3274696126" sldId="624"/>
            <ac:spMk id="3" creationId="{49A3F027-3E19-82AE-7A54-488E35E1545B}"/>
          </ac:spMkLst>
        </pc:spChg>
        <pc:spChg chg="mod">
          <ac:chgData name="Alexander Deliukov" userId="d5fda0f2-1d08-4016-b7e9-bb882f168707" providerId="ADAL" clId="{FE9DFF45-01DC-45CC-A80A-B50597210401}" dt="2026-01-27T13:12:00.079" v="13" actId="20577"/>
          <ac:spMkLst>
            <pc:docMk/>
            <pc:sldMk cId="3274696126" sldId="624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2026. 3. 14.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Modifica dello stile del testo master</a:t>
            </a:r>
          </a:p>
          <a:p>
            <a:pPr lvl="1"/>
            <a:r>
              <a:rPr lang="ko-KR" altLang="en-US"/>
              <a:t>Secondo livello</a:t>
            </a:r>
          </a:p>
          <a:p>
            <a:pPr lvl="2"/>
            <a:r>
              <a:rPr lang="ko-KR" altLang="en-US"/>
              <a:t>Terzo livello</a:t>
            </a:r>
          </a:p>
          <a:p>
            <a:pPr lvl="3"/>
            <a:r>
              <a:rPr lang="ko-KR" altLang="en-US"/>
              <a:t>Quarto livello</a:t>
            </a:r>
          </a:p>
          <a:p>
            <a:pPr lvl="4"/>
            <a:r>
              <a:rPr lang="ko-KR" altLang="en-US"/>
              <a:t>Quinto livello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n/analysis/indicators/share-of-energy-consumption-fro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usiness/2023/dec/23/do-electric-cars-really-produce-fewer-carbon-emissions-than-petrol-or-diesel-vehicl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04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ergysavingtrust.org.uk/myths-about-solar/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www.open.edu/openlearncreate/course/view.php?id=17128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2.0/deed.en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www.flickr.com/photos/vespaholic/14495979919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File:Vorarlberger_Kraftwerke-Energy_meter_(electro)-smart_meter-02ASD.jpg" TargetMode="External"/><Relationship Id="rId11" Type="http://schemas.openxmlformats.org/officeDocument/2006/relationships/hyperlink" Target="https://unsplash.com/photos/white-and-black-car-in-front-of-white-building-during-daytime-N2Td7KpIvYc" TargetMode="External"/><Relationship Id="rId5" Type="http://schemas.openxmlformats.org/officeDocument/2006/relationships/hyperlink" Target="https://www.pexels.com/photo/paper-beside-macbook-669623/" TargetMode="External"/><Relationship Id="rId10" Type="http://schemas.openxmlformats.org/officeDocument/2006/relationships/hyperlink" Target="https://unsplash.com/license" TargetMode="External"/><Relationship Id="rId4" Type="http://schemas.openxmlformats.org/officeDocument/2006/relationships/hyperlink" Target="https://www.pexels.com/photo/lightbulbs-turned-on-2166753/" TargetMode="External"/><Relationship Id="rId9" Type="http://schemas.openxmlformats.org/officeDocument/2006/relationships/hyperlink" Target="https://unsplash.com/photos/brown-brick-house-with-solar-panels-on-roof-9CalgkSRZb8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org.uk/advice/room-heater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Miti sull'energia sfatati!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progetto ha ricevuto finanziamenti dal programma Horizon dell'Unione Europea per la ricerca e l'innovazione (2021-2027) nell'ambito della convenzione di sovvenzione n. 101075596. La responsabilità per il contenuto di questo materiale ricade esclusivamente sul progetto Every1 e non riflette necessariamente l'opinione dell'Unione Europea. La presentazione è concessa in licenza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diversa indicazione.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19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Le fonti di energia rinnovabile (ad esempio l'energia solare ed eolica) sono inaffidabili?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  <a:cs typeface="Calibri"/>
              </a:rPr>
              <a:t>Nel 2024 oltre il 25 % dell'energia consumata nell'UE proveniva da fonti rinnovabili </a:t>
            </a:r>
            <a:r>
              <a:rPr lang="en-US" sz="1200" dirty="0">
                <a:ea typeface="Calibri"/>
                <a:cs typeface="Calibri"/>
              </a:rPr>
              <a:t>(</a:t>
            </a:r>
            <a:r>
              <a:rPr lang="en-US" sz="1200" dirty="0">
                <a:ea typeface="Calibri"/>
                <a:cs typeface="Calibri"/>
                <a:hlinkClick r:id="rId3"/>
              </a:rPr>
              <a:t>Agenzia europea dell'ambiente</a:t>
            </a:r>
            <a:r>
              <a:rPr lang="en-US" sz="1200" dirty="0">
                <a:ea typeface="Calibri"/>
                <a:cs typeface="Calibri"/>
              </a:rPr>
              <a:t>) quali il solare, l'eolico e le pompe di calore.</a:t>
            </a:r>
            <a:endParaRPr lang="en-GB" sz="12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</a:rPr>
              <a:t>Le moderne tecnologie </a:t>
            </a:r>
            <a:r>
              <a:rPr lang="en-GB" sz="1200" b="1" noProof="0" dirty="0">
                <a:solidFill>
                  <a:schemeClr val="tx1"/>
                </a:solidFill>
              </a:rPr>
              <a:t>affrontano</a:t>
            </a:r>
            <a:r>
              <a:rPr lang="en-GB" sz="1200" noProof="0" dirty="0">
                <a:solidFill>
                  <a:schemeClr val="tx1"/>
                </a:solidFill>
              </a:rPr>
              <a:t> sempre più spesso </a:t>
            </a:r>
            <a:r>
              <a:rPr lang="en-GB" sz="1200" b="1" noProof="0" dirty="0">
                <a:solidFill>
                  <a:schemeClr val="tx1"/>
                </a:solidFill>
              </a:rPr>
              <a:t>la variabilità meteorologica </a:t>
            </a:r>
            <a:r>
              <a:rPr lang="en-GB" sz="1200" noProof="0" dirty="0">
                <a:solidFill>
                  <a:schemeClr val="tx1"/>
                </a:solidFill>
              </a:rPr>
              <a:t>nell'energia solare ed eolica.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chemeClr val="tx1"/>
                </a:solidFill>
              </a:rPr>
              <a:t>Previsioni avanzate </a:t>
            </a:r>
            <a:r>
              <a:rPr lang="en-GB" sz="1200" noProof="0" dirty="0">
                <a:solidFill>
                  <a:schemeClr val="tx1"/>
                </a:solidFill>
              </a:rPr>
              <a:t>consentono di stimare la produzione di energia rinnovabile, mentre </a:t>
            </a:r>
            <a:r>
              <a:rPr lang="en-GB" sz="1200" b="1" noProof="0" dirty="0">
                <a:solidFill>
                  <a:schemeClr val="tx1"/>
                </a:solidFill>
              </a:rPr>
              <a:t>i sistemi di accumulo </a:t>
            </a:r>
            <a:r>
              <a:rPr lang="en-GB" sz="1200" noProof="0" dirty="0">
                <a:solidFill>
                  <a:schemeClr val="tx1"/>
                </a:solidFill>
              </a:rPr>
              <a:t>(batterie, pompaggio idroelettrico) stabilizzano la rete.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8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</a:rPr>
              <a:t>Anche </a:t>
            </a:r>
            <a:r>
              <a:rPr lang="en-GB" sz="1200" b="1" noProof="0" dirty="0">
                <a:solidFill>
                  <a:schemeClr val="tx1"/>
                </a:solidFill>
              </a:rPr>
              <a:t>la tariffazione dinamica</a:t>
            </a:r>
            <a:r>
              <a:rPr lang="en-GB" sz="1200" noProof="0" dirty="0">
                <a:solidFill>
                  <a:schemeClr val="tx1"/>
                </a:solidFill>
              </a:rPr>
              <a:t>, in cui il prezzo dell'energia si adegua in base alla domanda e all'offerta, contribuisce a bilanciare la rete. </a:t>
            </a:r>
          </a:p>
          <a:p>
            <a:pPr latinLnBrk="0"/>
            <a:endParaRPr lang="en-GB" sz="1200" noProof="0" dirty="0">
              <a:solidFill>
                <a:srgbClr val="000066"/>
              </a:solidFill>
              <a:ea typeface="Public Sans"/>
              <a:cs typeface="Public San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https://www.eea.europa.eu/en/analysis/indicators/share-of-energy-consumption-from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365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I veicoli elettrici sono ecologici anche quando vengono ricaricati con energia elettrica generata da combustibili fossili?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57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I veicoli elettrici sono ecologici anche se ricaricati con energia elettrica generata da combustibili fossili?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  <a:cs typeface="Calibri"/>
              </a:rPr>
              <a:t>I veicoli elettrici (EV) alimentati da energie rinnovabili </a:t>
            </a:r>
            <a:r>
              <a:rPr lang="en-US" sz="1200" dirty="0">
                <a:ea typeface="Calibri"/>
                <a:cs typeface="Calibri"/>
              </a:rPr>
              <a:t>sono un'opzione ecologica rispetto alle auto che utilizzano benzina o diesel. Tuttavia, ridurre l'uso dell'auto e aumentare gli spostamenti attivi (ad esempio a piedi o in bicicletta) e l'uso dei mezzi pubblici sono opzioni di trasporto più rispettose dell'ambiente.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/>
              <a:t>La produzione di veicoli elettrici richiede un maggiore consumo energetico rispetto alla produzione di auto alimentate da combustibili fossili. Tuttavia, </a:t>
            </a:r>
            <a:r>
              <a:rPr lang="en-US" sz="1200" b="1" dirty="0"/>
              <a:t>i veicoli elettrici sono complessivamente più ecologici </a:t>
            </a:r>
            <a:r>
              <a:rPr lang="en-US" sz="1200" dirty="0"/>
              <a:t>e possono ridurre rapidamente il loro "debito di carbonio" e produrre meno emissioni per chilometro percorso (</a:t>
            </a:r>
            <a:r>
              <a:rPr lang="en-US" sz="1200" dirty="0">
                <a:hlinkClick r:id="rId3"/>
              </a:rPr>
              <a:t>The Guardian</a:t>
            </a:r>
            <a:r>
              <a:rPr lang="en-US" sz="1200" dirty="0"/>
              <a:t>).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300" b="1" dirty="0">
              <a:ea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b="1" dirty="0">
                <a:ea typeface="Calibri"/>
              </a:rPr>
              <a:t>I veicoli elettrici non generano emissioni di scarico</a:t>
            </a:r>
            <a:r>
              <a:rPr lang="en-US" sz="1200" dirty="0">
                <a:ea typeface="Calibri"/>
              </a:rPr>
              <a:t>, migliorando la qualità dell'aria urbana e riducendo l'inquinamento. </a:t>
            </a:r>
          </a:p>
          <a:p>
            <a:endParaRPr lang="en-GB" dirty="0"/>
          </a:p>
          <a:p>
            <a:r>
              <a:rPr lang="en-GB" dirty="0"/>
              <a:t>https://www.theguardian.com/business/2023/dec/23/do-electric-cars-really-produce-fewer-carbon-emissions-than-petrol-or-diesel-vehicles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136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Passi successivi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desideri saperne di più sui miti relativi all'energia, potresti trovare utili le seguenti risorse: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Segui il corso di 30 minuti di Every1 sugli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 elementi essenziali dell'energia digitale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relativo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  <a:hlinkClick r:id="rId3"/>
              </a:rPr>
              <a:t>alla risposta alla domanda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algn="ctr"/>
            <a:r>
              <a:rPr lang="en-US" altLang="ko-KR" sz="1200" dirty="0">
                <a:solidFill>
                  <a:srgbClr val="373737"/>
                </a:solidFill>
              </a:rPr>
              <a:t>Esamina in modo approfondito la presentazione di Every1 su </a:t>
            </a:r>
          </a:p>
          <a:p>
            <a:pPr algn="ctr"/>
            <a:r>
              <a:rPr lang="en-US" altLang="ko-KR" sz="1200" dirty="0">
                <a:solidFill>
                  <a:srgbClr val="373737"/>
                </a:solidFill>
                <a:hlinkClick r:id="rId4"/>
              </a:rPr>
              <a:t>come il cambiamento climatico sta influenzando le energie rinnovabili</a:t>
            </a: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Leggi l'articolo di Energy Monitor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Sfatare i miti sulle tecnologie delle energie rinnovabili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Leggi l'articolo di The Energy Saving Trust "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Sfatare i miti sul solare"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r>
              <a:rPr lang="en-GB" dirty="0"/>
              <a:t>https://www.open.edu/openlearncreate/course/view.php?id=12040</a:t>
            </a:r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341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Ringraziamenti</a:t>
            </a:r>
          </a:p>
          <a:p>
            <a:pPr latinLnBrk="0"/>
            <a:r>
              <a:rPr lang="en-GB" dirty="0"/>
              <a:t>Questa presentazione intitolata "</a:t>
            </a:r>
            <a:r>
              <a:rPr lang="en-GB" i="1" dirty="0"/>
              <a:t>Energy Myths Busted! Fact or Fiction" (Miti energetici sfatati! Realtà o finzione) </a:t>
            </a:r>
            <a:r>
              <a:rPr lang="en-GB" dirty="0"/>
              <a:t>è stata realizzata dal progetto Every1 ed è concessa in licenza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diversa indicazione.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Le immagini utilizzate in questa presentazione sono le seguenti: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di copertina: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Lightbulbs Turned on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US" sz="1200" b="0" i="0" u="sng" strike="noStrike" cap="none" dirty="0">
                <a:solidFill>
                  <a:srgbClr val="000000"/>
                </a:solidFill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Jochem Miedema su Pexels.com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testo introduttivo: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Carta accanto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al 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su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Contatori intelligenti: </a:t>
            </a:r>
            <a:r>
              <a:rPr lang="en-GB" dirty="0" err="1">
                <a:hlinkClick r:id="rId6"/>
              </a:rPr>
              <a:t>Vorarlberger </a:t>
            </a:r>
            <a:r>
              <a:rPr lang="en-GB" dirty="0">
                <a:hlinkClick r:id="rId6"/>
              </a:rPr>
              <a:t>Kraftwerke-Energy meter (electro)-smart meter-02ASD </a:t>
            </a:r>
            <a:r>
              <a:rPr lang="en-GB" dirty="0"/>
              <a:t>di </a:t>
            </a:r>
            <a:r>
              <a:rPr lang="en-GB" dirty="0" err="1"/>
              <a:t>Asurnipal </a:t>
            </a:r>
            <a:r>
              <a:rPr lang="en-GB" dirty="0"/>
              <a:t>è concesso in licenza </a:t>
            </a:r>
            <a:r>
              <a:rPr lang="en-GB" dirty="0">
                <a:hlinkClick r:id="rId3"/>
              </a:rPr>
              <a:t>CC BY-SA 4.0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Riscaldatori: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Riscaldatore 2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Eric Farrow (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vespaholic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) è concesso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Energie rinnovabili: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9"/>
              </a:rPr>
              <a:t>Casa in mattoni marroni con pannelli solari sul tetto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di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Vivint Solar su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licenza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Veicoli elettrici: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11"/>
              </a:rPr>
              <a:t>Auto bianca e nera davanti a un edificio bianco durante il giorno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di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Precious </a:t>
            </a:r>
            <a:r>
              <a:rPr lang="en-US" sz="12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Madubuike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su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licenza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BE" dirty="0"/>
              <a:t>https://unsplash.com/photos/brown-brick-house-with-solar-panels-on-roof-9CalgkSRZb8</a:t>
            </a:r>
            <a:endParaRPr lang="en-GB" dirty="0"/>
          </a:p>
          <a:p>
            <a:r>
              <a:rPr lang="en-BE" dirty="0"/>
              <a:t>https://unsplash.com/photos/white-and-black-car-in-front-of-white-building-during-daytime-N2Td7KpIvYc</a:t>
            </a:r>
            <a:endParaRPr lang="en-GB" dirty="0"/>
          </a:p>
          <a:p>
            <a:r>
              <a:rPr lang="en-BE" dirty="0"/>
              <a:t>https://unsplash.com/license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110A7-1F0A-38E6-AB3F-6BAAF6724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D9CEE4-E6EE-3EF8-95B8-EA4E08D092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EB1B08-76A5-BAFB-F17E-8C63EAE5C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Grazie!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82917-A70D-5B9F-DCB6-0A2BCD1BF8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19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Malintesi sull'energia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produzione e il consumo di energia sono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. In questa presentazione esploriamo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quattro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domande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frequenti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sull'energia digitale.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Esaminando queste domande,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possiamo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migliorare la nostra comprensione della digitalizzazione dell'energia e prendere decisioni più informate sul suo utilizzo. </a:t>
            </a:r>
          </a:p>
          <a:p>
            <a:pPr latinLnBrk="0"/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85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nostra esplorazione inizia con una domanda. Prenditi un momento per riflettere su ciascuna domanda prima di passare alla risposta.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Puoi rispondere a ciascuna domanda una alla volta. In alternativa, puoi selezionare una domanda specifica che desideri approfondire per prima tramite il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2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Quattro domande frequenti sull'energia digitale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I contatori intelligenti proteggono efficacemente la privacy degli utenti?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Cosa è più efficiente dal punto di vista energetico: i riscaldatori autonomi o il riscaldamento centralizzato?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Le fonti di energia rinnovabile (ad esempio l'energia solare ed eolica) sono inaffidabili?</a:t>
            </a:r>
            <a:endParaRPr lang="en-US" sz="1200" b="1" dirty="0">
              <a:solidFill>
                <a:schemeClr val="bg1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I veicoli elettrici sono ecologici, anche se ricaricati con elettricità generata da combustibili fossili?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65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I contatori intelligenti proteggono efficacemente la privacy degli utenti?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57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I contatori intelligenti proteggono efficacemente la privacy degli utenti?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rtl="0" latinLnBrk="0">
              <a:buNone/>
            </a:pPr>
            <a:endParaRPr lang="en-GB" sz="3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457200" indent="-457200" latinLnBrk="0">
              <a:buChar char="•"/>
            </a:pPr>
            <a:endParaRPr lang="en-GB" sz="3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I contatori intelligenti raccolgono solo dati di base sul consumo energetico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, come il consumo di energia, non informazioni specifiche sull'uso degli elettrodomestici, audio, video o </a:t>
            </a:r>
            <a:r>
              <a:rPr lang="en-GB" sz="1200" dirty="0">
                <a:ea typeface="Calibri"/>
              </a:rPr>
              <a:t>informazioni personali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.</a:t>
            </a:r>
          </a:p>
          <a:p>
            <a:pPr latinLnBrk="0"/>
            <a:endParaRPr lang="en-GB" sz="8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Rigide normative e misure di protezione dei dati 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(ad esempio GDPR, direttiva sull'energia elettrica, regolamento sull'energia elettrica) tutelano la privacy dei consumatori.</a:t>
            </a:r>
          </a:p>
          <a:p>
            <a:pPr latinLnBrk="0"/>
            <a:endParaRPr lang="en-GB" sz="8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chemeClr val="tx1"/>
                </a:solidFill>
                <a:ea typeface="Calibri"/>
              </a:rPr>
              <a:t>Le aziende di servizi pubblici possono </a:t>
            </a: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utilizzare i dati dei contatori intelligenti </a:t>
            </a:r>
            <a:r>
              <a:rPr lang="en-GB" sz="1200" noProof="0" dirty="0">
                <a:solidFill>
                  <a:schemeClr val="tx1"/>
                </a:solidFill>
                <a:ea typeface="Calibri"/>
              </a:rPr>
              <a:t>solo </a:t>
            </a:r>
            <a:r>
              <a:rPr lang="en-GB" sz="1200" b="1" noProof="0" dirty="0">
                <a:solidFill>
                  <a:schemeClr val="tx1"/>
                </a:solidFill>
                <a:ea typeface="Calibri"/>
              </a:rPr>
              <a:t>per la fatturazione e la gestione della rete, con una condivisione limitata dei dati.</a:t>
            </a:r>
          </a:p>
          <a:p>
            <a:pPr latinLnBrk="0"/>
            <a:endParaRPr lang="en-GB" sz="8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1200" b="1" dirty="0"/>
              <a:t>Per saperne di più, </a:t>
            </a:r>
            <a:r>
              <a:rPr lang="en-GB" sz="1200" dirty="0"/>
              <a:t>consulta la presentazione Every1 </a:t>
            </a:r>
            <a:r>
              <a:rPr lang="en-GB" sz="1200" i="1" dirty="0">
                <a:hlinkClick r:id="rId3"/>
              </a:rPr>
              <a:t>Cybersecurity digital energy myths… busted! </a:t>
            </a:r>
            <a:endParaRPr lang="en-GB" sz="1200" noProof="0" dirty="0">
              <a:solidFill>
                <a:srgbClr val="000066"/>
              </a:solidFill>
              <a:ea typeface="Calibri"/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23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i="1" dirty="0">
                <a:solidFill>
                  <a:schemeClr val="accent2"/>
                </a:solidFill>
              </a:rPr>
              <a:t>Cosa è più efficiente dal punto di vista energetico: </a:t>
            </a:r>
          </a:p>
          <a:p>
            <a:pPr algn="ctr"/>
            <a:r>
              <a:rPr lang="en-US" sz="1200" i="1" dirty="0">
                <a:solidFill>
                  <a:schemeClr val="accent2"/>
                </a:solidFill>
              </a:rPr>
              <a:t>i riscaldatori locali o il riscaldamento centralizzato?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57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Cosa è più efficiente dal punto di vista energetico: i riscaldatori locali o il riscaldamento centralizzato?</a:t>
            </a:r>
            <a:endParaRPr lang="en-US" sz="1050" dirty="0">
              <a:solidFill>
                <a:schemeClr val="bg1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I riscaldatori portatili sono meno efficienti del riscaldamento centralizzato quando si tratta di riscaldare grandi spazi della casa. </a:t>
            </a:r>
          </a:p>
          <a:p>
            <a:pPr marL="457200" indent="-457200" latinLnBrk="0">
              <a:buChar char="•"/>
            </a:pPr>
            <a:endParaRPr lang="en-US" sz="1200" b="1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I riscaldatori locali funzionano meglio per riscaldare brevemente spazi piccoli e ben isolati. 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Affidarsi ai riscaldatori locali come fonte di calore principale può comportare bollette energetiche più elevate rispetto al riscaldamento centralizzato.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Per ulteriori informazioni, consultare la guida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sui riscaldatori per ambienti</a:t>
            </a:r>
            <a:r>
              <a:rPr lang="en-US" sz="1200" b="1" dirty="0">
                <a:solidFill>
                  <a:srgbClr val="2B2C30"/>
                </a:solidFill>
              </a:rPr>
              <a:t> del Centro per l'energia sostenibile</a:t>
            </a:r>
            <a:r>
              <a:rPr lang="en-US" sz="1200" dirty="0">
                <a:solidFill>
                  <a:srgbClr val="2B2C30"/>
                </a:solidFill>
              </a:rPr>
              <a:t>. 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https://www.flickr.com/photos/vespaholic/14495979919/</a:t>
            </a:r>
          </a:p>
          <a:p>
            <a:r>
              <a:rPr lang="en-GB" dirty="0"/>
              <a:t>https://www.cse.org.uk/advice/room-heaters/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860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Le fonti di energia rinnovabile </a:t>
            </a: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(ad esempio l'energia solare ed eolica) sono inaffidabili?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96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4F2D2-C54A-DA14-8EB9-47F358628A8B}"/>
              </a:ext>
            </a:extLst>
          </p:cNvPr>
          <p:cNvSpPr txBox="1"/>
          <p:nvPr userDrawn="1"/>
        </p:nvSpPr>
        <p:spPr>
          <a:xfrm>
            <a:off x="2381847" y="5828186"/>
            <a:ext cx="5202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it-I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progetto ha ricevuto finanziamenti dal programma Horizon dell'Unione Europea per la ricerca e l'innovazione (2021-2027) nell'ambito della convenzione di sovvenzione n. 101075596. La responsabilità per il contenuto di questo materiale ricade esclusivamente sul progetto Every1 e non riflette necessariamente l'opinione dell'Unione Europea. La presentazione è concessa in licenza </a:t>
            </a:r>
            <a:r>
              <a:rPr lang="it-IT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it-I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diversa indicazione. </a:t>
            </a:r>
            <a:endParaRPr lang="it-IT" sz="10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EDE1B-4806-9D28-5959-2857A0644D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" y="6210794"/>
            <a:ext cx="2286000" cy="4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n/analysis/indicators/share-of-energy-consumption-fr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usiness/2023/dec/23/do-electric-cars-really-produce-fewer-carbon-emissions-than-petrol-or-diesel-vehicl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04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ergysavingtrust.org.uk/myths-about-solar/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www.open.edu/openlearncreate/course/view.php?id=1712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2.0/deed.en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www.flickr.com/photos/vespaholic/1449597991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Vorarlberger_Kraftwerke-Energy_meter_(electro)-smart_meter-02ASD.jpg" TargetMode="External"/><Relationship Id="rId11" Type="http://schemas.openxmlformats.org/officeDocument/2006/relationships/hyperlink" Target="https://unsplash.com/photos/white-and-black-car-in-front-of-white-building-during-daytime-N2Td7KpIvYc" TargetMode="External"/><Relationship Id="rId5" Type="http://schemas.openxmlformats.org/officeDocument/2006/relationships/hyperlink" Target="https://www.pexels.com/photo/paper-beside-macbook-669623/" TargetMode="External"/><Relationship Id="rId10" Type="http://schemas.openxmlformats.org/officeDocument/2006/relationships/hyperlink" Target="https://unsplash.com/license" TargetMode="External"/><Relationship Id="rId4" Type="http://schemas.openxmlformats.org/officeDocument/2006/relationships/hyperlink" Target="https://www.pexels.com/photo/lightbulbs-turned-on-2166753/" TargetMode="External"/><Relationship Id="rId9" Type="http://schemas.openxmlformats.org/officeDocument/2006/relationships/hyperlink" Target="https://unsplash.com/photos/brown-brick-house-with-solar-panels-on-roof-9CalgkSRZb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org.uk/advice/room-heater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5" name="Google Shape;89;p1">
            <a:extLst>
              <a:ext uri="{FF2B5EF4-FFF2-40B4-BE49-F238E27FC236}">
                <a16:creationId xmlns:a16="http://schemas.microsoft.com/office/drawing/2014/main" id="{784FCDA1-3E46-BD40-D868-F5E321B5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8455" y="1628384"/>
            <a:ext cx="4513545" cy="3690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3E8DB0-EB98-177F-99E4-65D4FC080D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5155" y="2024033"/>
            <a:ext cx="6335206" cy="46248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7200" kern="1200" noProof="1">
                <a:solidFill>
                  <a:schemeClr val="tx1"/>
                </a:solidFill>
                <a:effectLst/>
              </a:rPr>
              <a:t>Miti sull'energia sfatati</a:t>
            </a:r>
            <a:r>
              <a:rPr lang="it-IT" sz="7200" noProof="1"/>
              <a:t>!</a:t>
            </a:r>
            <a:endParaRPr lang="it-IT" sz="7200" noProof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764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9DCCFE-7BA7-D5B4-88B9-EC2785D1BA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80" y="79620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Le fonti di energia rinnovabile (ad esempio l'energia solare ed eolica) sono inaffidabili?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3369501" y="2303290"/>
            <a:ext cx="844501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  <a:cs typeface="Calibri"/>
              </a:rPr>
              <a:t>Nel 2024 oltre il 25% dell'energia consumata nell'UE proveniva da fonti rinnovabili </a:t>
            </a:r>
            <a:r>
              <a:rPr lang="en-US" sz="2000" dirty="0">
                <a:ea typeface="Calibri"/>
                <a:cs typeface="Calibri"/>
              </a:rPr>
              <a:t>(</a:t>
            </a:r>
            <a:r>
              <a:rPr lang="en-US" sz="2000" dirty="0">
                <a:ea typeface="Calibri"/>
                <a:cs typeface="Calibri"/>
                <a:hlinkClick r:id="rId3"/>
              </a:rPr>
              <a:t>Agenzia europea dell'ambiente</a:t>
            </a:r>
            <a:r>
              <a:rPr lang="en-US" sz="2000" dirty="0">
                <a:ea typeface="Calibri"/>
                <a:cs typeface="Calibri"/>
              </a:rPr>
              <a:t>) quali il solare, l'eolico e le pompe di calore.</a:t>
            </a:r>
            <a:endParaRPr lang="en-GB" sz="20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chemeClr val="tx1"/>
                </a:solidFill>
              </a:rPr>
              <a:t>Le moderne tecnologie </a:t>
            </a:r>
            <a:r>
              <a:rPr lang="en-GB" sz="2000" b="1" noProof="0" dirty="0">
                <a:solidFill>
                  <a:schemeClr val="tx1"/>
                </a:solidFill>
              </a:rPr>
              <a:t>affrontano</a:t>
            </a:r>
            <a:r>
              <a:rPr lang="en-GB" sz="2000" noProof="0" dirty="0">
                <a:solidFill>
                  <a:schemeClr val="tx1"/>
                </a:solidFill>
              </a:rPr>
              <a:t> sempre più spesso </a:t>
            </a:r>
            <a:r>
              <a:rPr lang="en-GB" sz="2000" b="1" noProof="0" dirty="0">
                <a:solidFill>
                  <a:schemeClr val="tx1"/>
                </a:solidFill>
              </a:rPr>
              <a:t>la variabilità meteorologica </a:t>
            </a:r>
            <a:r>
              <a:rPr lang="en-GB" sz="2000" noProof="0" dirty="0">
                <a:solidFill>
                  <a:schemeClr val="tx1"/>
                </a:solidFill>
              </a:rPr>
              <a:t>nell'energia solare ed eolica.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chemeClr val="tx1"/>
                </a:solidFill>
              </a:rPr>
              <a:t>Previsioni avanzate </a:t>
            </a:r>
            <a:r>
              <a:rPr lang="en-GB" sz="2000" noProof="0" dirty="0">
                <a:solidFill>
                  <a:schemeClr val="tx1"/>
                </a:solidFill>
              </a:rPr>
              <a:t>consentono di stimare la produzione di energia rinnovabile, mentre </a:t>
            </a:r>
            <a:r>
              <a:rPr lang="en-GB" sz="2000" b="1" noProof="0" dirty="0">
                <a:solidFill>
                  <a:schemeClr val="tx1"/>
                </a:solidFill>
              </a:rPr>
              <a:t>i sistemi di accumulo </a:t>
            </a:r>
            <a:r>
              <a:rPr lang="en-GB" sz="2000" noProof="0" dirty="0">
                <a:solidFill>
                  <a:schemeClr val="tx1"/>
                </a:solidFill>
              </a:rPr>
              <a:t>(batterie, pompaggio idroelettrico) stabilizzano la rete.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100" b="1" noProof="0" dirty="0">
              <a:solidFill>
                <a:schemeClr val="tx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chemeClr val="tx1"/>
                </a:solidFill>
              </a:rPr>
              <a:t>Anche </a:t>
            </a:r>
            <a:r>
              <a:rPr lang="en-GB" sz="2000" b="1" noProof="0" dirty="0">
                <a:solidFill>
                  <a:schemeClr val="tx1"/>
                </a:solidFill>
              </a:rPr>
              <a:t>la tariffazione dinamica</a:t>
            </a:r>
            <a:r>
              <a:rPr lang="en-GB" sz="2000" noProof="0" dirty="0">
                <a:solidFill>
                  <a:schemeClr val="tx1"/>
                </a:solidFill>
              </a:rPr>
              <a:t>, in cui il prezzo dell'energia si adegua in base alla domanda e all'offerta, contribuisce a bilanciare la rete. </a:t>
            </a:r>
          </a:p>
          <a:p>
            <a:pPr latinLnBrk="0"/>
            <a:endParaRPr lang="en-GB" sz="2000" noProof="0" dirty="0">
              <a:solidFill>
                <a:srgbClr val="000066"/>
              </a:solidFill>
              <a:ea typeface="Public Sans"/>
              <a:cs typeface="Public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FCEBA3-F055-F802-3702-AF06DC38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2" y="2303290"/>
            <a:ext cx="2755999" cy="41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DE6A-7F58-5188-395D-DA9BF8E282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195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 veicoli elettrici sono ecologici, anche quando vengono ricaricati con energia elettrica generata da combustibili fossili? - Introduzione</a:t>
            </a:r>
            <a:endParaRPr lang="it-IT" sz="2800" b="1" i="0" noProof="1">
              <a:solidFill>
                <a:schemeClr val="bg1"/>
              </a:solidFill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2868460"/>
            <a:ext cx="10421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I veicoli elettrici sono ecologici anche quando vengono ricaricati con energia elettrica generata da combustibili fossili?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8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F338-2995-5575-8032-C6B6ADEC62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3" y="52187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I veicoli elettrici sono rispettosi dell'ambiente anche se ricaricati con elettricità generata da combustibili fossili?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2797428" y="2153198"/>
            <a:ext cx="925673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  <a:cs typeface="Calibri"/>
              </a:rPr>
              <a:t>I veicoli elettrici (EV) alimentati da energie rinnovabili </a:t>
            </a:r>
            <a:r>
              <a:rPr lang="en-US" sz="2000" dirty="0">
                <a:ea typeface="Calibri"/>
                <a:cs typeface="Calibri"/>
              </a:rPr>
              <a:t>sono un'opzione ecologica rispetto alle auto che utilizzano benzina o diesel. Tuttavia, ridurre l'uso dell'auto e aumentare gli spostamenti attivi (ad esempio a piedi o in bicicletta) e l'uso dei mezzi pubblici sono opzioni di trasporto più rispettose dell'ambiente.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/>
              <a:t>La produzione di veicoli elettrici richiede un maggiore consumo energetico rispetto alla produzione di auto alimentate da combustibili fossili. Tuttavia, </a:t>
            </a:r>
            <a:r>
              <a:rPr lang="en-US" sz="2000" b="1" dirty="0"/>
              <a:t>i veicoli elettrici sono complessivamente più rispettosi dell'ambiente </a:t>
            </a:r>
            <a:r>
              <a:rPr lang="en-US" sz="2000" dirty="0"/>
              <a:t>e possono ridurre rapidamente il loro "debito di carbonio" e produrre meno emissioni per chilometro percorso (</a:t>
            </a:r>
            <a:r>
              <a:rPr lang="en-US" sz="2000" dirty="0">
                <a:hlinkClick r:id="rId3"/>
              </a:rPr>
              <a:t>The Guardian</a:t>
            </a:r>
            <a:r>
              <a:rPr lang="en-US" sz="2000" dirty="0"/>
              <a:t>).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US" sz="700" b="1" dirty="0">
              <a:ea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</a:rPr>
              <a:t>I veicoli elettrici non generano emissioni di scarico</a:t>
            </a:r>
            <a:r>
              <a:rPr lang="en-US" sz="2000" dirty="0">
                <a:ea typeface="Calibri"/>
              </a:rPr>
              <a:t>, migliorando la qualità dell'aria urbana e riducendo l'inquinamento.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15287-DB77-61BF-0E6D-73518F647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2" y="2659732"/>
            <a:ext cx="2305570" cy="34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AA0BCC-51A1-C14A-389C-C853281B4E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65370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Prossimi passi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desideri saperne di più sui miti relativi all'energia, potresti trovare utili le seguenti risorse: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518615"/>
            <a:ext cx="217549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 Guarda il corso di 30 minuti di Every1 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sugli elementi essenziali dell'energia digitale 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dedicato </a:t>
            </a:r>
            <a:r>
              <a:rPr lang="en-US" altLang="ko-KR" dirty="0">
                <a:solidFill>
                  <a:srgbClr val="373737"/>
                </a:solidFill>
                <a:ea typeface="맑은 고딕"/>
                <a:hlinkClick r:id="rId3"/>
              </a:rPr>
              <a:t>alla risposta alla domanda</a:t>
            </a:r>
            <a:endParaRPr lang="ko-KR" altLang="en-US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246413"/>
            <a:ext cx="2364667" cy="2308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Esamina in modo approfondito la presentazione di Every1 su </a:t>
            </a:r>
          </a:p>
          <a:p>
            <a:pPr algn="ctr"/>
            <a:r>
              <a:rPr lang="en-US" altLang="ko-KR" dirty="0">
                <a:solidFill>
                  <a:srgbClr val="373737"/>
                </a:solidFill>
                <a:hlinkClick r:id="rId4"/>
              </a:rPr>
              <a:t>come il cambiamento climatico sta influenzando le energie rinnovabili</a:t>
            </a:r>
            <a:endParaRPr lang="ko-KR" altLang="en-US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1477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Leggi l'articolo di Energy Monitor </a:t>
            </a:r>
            <a:r>
              <a:rPr lang="en-US" altLang="ko-KR" i="1" dirty="0">
                <a:solidFill>
                  <a:srgbClr val="373737"/>
                </a:solidFill>
                <a:hlinkClick r:id="rId5"/>
              </a:rPr>
              <a:t>che sfata i miti sulle tecnologie delle energie rinnovabili</a:t>
            </a:r>
            <a:endParaRPr lang="ko-KR" altLang="en-US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Leggi l'articolo di The Energy Saving Trust "</a:t>
            </a:r>
            <a:r>
              <a:rPr lang="en-US" altLang="ko-KR" i="1" dirty="0">
                <a:solidFill>
                  <a:srgbClr val="373737"/>
                </a:solidFill>
                <a:hlinkClick r:id="rId6"/>
              </a:rPr>
              <a:t>Sfatare i miti sul solare"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3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A3F027-3E19-82AE-7A54-488E35E154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6" y="596486"/>
            <a:ext cx="3096511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Ringraziamenti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Questa presentazione </a:t>
            </a:r>
            <a:r>
              <a:rPr lang="en-GB" dirty="0" err="1"/>
              <a:t>intitolata</a:t>
            </a:r>
            <a:r>
              <a:rPr lang="en-GB" dirty="0"/>
              <a:t> "</a:t>
            </a:r>
            <a:r>
              <a:rPr lang="en-US" dirty="0"/>
              <a:t>Miti </a:t>
            </a:r>
            <a:r>
              <a:rPr lang="en-US" dirty="0" err="1"/>
              <a:t>sull'energia</a:t>
            </a:r>
            <a:r>
              <a:rPr lang="en-US" dirty="0"/>
              <a:t> </a:t>
            </a:r>
            <a:r>
              <a:rPr lang="en-US" dirty="0" err="1"/>
              <a:t>sfatati</a:t>
            </a:r>
            <a:r>
              <a:rPr lang="en-US" dirty="0"/>
              <a:t>!</a:t>
            </a:r>
            <a:r>
              <a:rPr lang="en-GB" i="1" dirty="0"/>
              <a:t>" </a:t>
            </a:r>
            <a:r>
              <a:rPr lang="en-GB" dirty="0"/>
              <a:t>è stata realizzata dal progetto Every1 ed è concessa in licenza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diversa indicazione.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Le immagini utilizzate in questa presentazione sono le seguenti: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di copertina: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Lightbulbs Turned on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US" sz="1800" b="0" i="0" u="sng" strike="noStrike" cap="none" dirty="0">
                <a:solidFill>
                  <a:srgbClr val="000000"/>
                </a:solidFill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Jochem Miedema su Pexels.com</a:t>
            </a:r>
            <a:endParaRPr lang="en-US" sz="18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testo introduttivo: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Carta accanto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al 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su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Contatori intelligenti: </a:t>
            </a:r>
            <a:r>
              <a:rPr lang="en-GB" dirty="0">
                <a:hlinkClick r:id="rId6"/>
              </a:rPr>
              <a:t>Vorarlberger Kraftwerke-Energy meter (electro)-smart meter-02ASD </a:t>
            </a:r>
            <a:r>
              <a:rPr lang="en-GB" dirty="0"/>
              <a:t>di </a:t>
            </a:r>
            <a:r>
              <a:rPr lang="en-GB" dirty="0" err="1"/>
              <a:t>Asurnipal </a:t>
            </a:r>
            <a:r>
              <a:rPr lang="en-GB" dirty="0"/>
              <a:t>è concesso in licenza </a:t>
            </a:r>
            <a:r>
              <a:rPr lang="en-GB" dirty="0">
                <a:hlinkClick r:id="rId3"/>
              </a:rPr>
              <a:t>CC BY-SA 4.0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Riscaldatori: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Riscaldatore 2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Eric Farrow (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vespaholic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) è concesso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Energie rinnovabili: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9"/>
              </a:rPr>
              <a:t>Casa in mattoni marroni con pannelli solari sul tetto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di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Vivint Solar su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licenza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Veicoli elettrici: </a:t>
            </a:r>
            <a:r>
              <a:rPr lang="en-US" i="1" dirty="0">
                <a:solidFill>
                  <a:srgbClr val="111111"/>
                </a:solidFill>
                <a:sym typeface="Public Sans"/>
                <a:hlinkClick r:id="rId11"/>
              </a:rPr>
              <a:t>Auto bianca e nera davanti a un edificio bianco durante il giorno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di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Precious Madubuike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su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licenza 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69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E88EA-F8AC-DD1C-2D2A-29D981B44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4A3F-CFA5-907E-328D-9692A0387E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6532" y="262499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Grazie!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219443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73911" y="834481"/>
            <a:ext cx="69443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Malintesi sull'energia </a:t>
            </a:r>
          </a:p>
          <a:p>
            <a:pPr latinLnBrk="0"/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produzione e il consumo di energia </a:t>
            </a:r>
            <a:r>
              <a:rPr lang="en-GB" sz="3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sono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GB" sz="3200" dirty="0" err="1"/>
              <a:t>spesso</a:t>
            </a:r>
            <a:r>
              <a:rPr lang="en-GB" sz="3200" dirty="0"/>
              <a:t> </a:t>
            </a:r>
            <a:r>
              <a:rPr lang="en-GB" sz="3200" dirty="0" err="1"/>
              <a:t>fraintesi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. In questa presentazione esploriamo </a:t>
            </a:r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quattro 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domande </a:t>
            </a:r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frequenti 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sull'energia digitale. </a:t>
            </a:r>
          </a:p>
          <a:p>
            <a:pPr latinLnBrk="0"/>
            <a:endParaRPr lang="en-GB" sz="3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Esaminando queste domande, </a:t>
            </a:r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possiamo </a:t>
            </a:r>
            <a:r>
              <a:rPr lang="en-GB" sz="3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migliorare la nostra comprensione della digitalizzazione dell'energia e prendere decisioni più informate sul suo utilizzo. </a:t>
            </a:r>
          </a:p>
          <a:p>
            <a:pPr latinLnBrk="0"/>
            <a:endParaRPr lang="en-GB" sz="32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73B0FE-B34B-98B3-BD05-405A9DA008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8828" y="456825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1200" noProof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Introduzione</a:t>
            </a:r>
            <a:r>
              <a:rPr lang="it-IT" sz="4400" b="1" kern="1200" noProof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39239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3911" y="834481"/>
            <a:ext cx="69443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nostra esplorazione inizia con una domanda. Prenditi un momento per riflettere su ciascuna domanda prima di passare alla risposta. </a:t>
            </a:r>
          </a:p>
          <a:p>
            <a:pPr latinLnBrk="0"/>
            <a:endParaRPr lang="en-GB" sz="3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3200" dirty="0">
                <a:solidFill>
                  <a:srgbClr val="2B2C30"/>
                </a:solidFill>
                <a:sym typeface="Public Sans"/>
              </a:rPr>
              <a:t>Puoi rispondere a ciascuna domanda una alla volta. In alternativa, puoi selezionare una domanda specifica che desideri approfondire per prima tramite il menu. </a:t>
            </a:r>
            <a:endParaRPr lang="en-GB" sz="32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A06FFFC-71D2-A55D-11F9-2F6587CA83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22" y="69169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Questa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presentazione </a:t>
            </a:r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25499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D9DC52-5167-803B-CC1E-0EB909FC99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5" y="80926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Quattro domande comuni sull'energia digitale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0" y="2662586"/>
            <a:ext cx="11423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I contatori intelligenti proteggono efficacemente la privacy degli utenti?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Cosa è più efficiente dal punto di vista energetico: i riscaldatori autonomi o il riscaldamento centralizzato?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Le fonti di energia rinnovabile (ad esempio l'energia solare ed eolica) sono inaffidabili?</a:t>
            </a:r>
            <a:endParaRPr lang="en-US" sz="2400" b="1" dirty="0">
              <a:solidFill>
                <a:schemeClr val="bg1"/>
              </a:solidFill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I veicoli elettrici sono ecologici, anche se ricaricati con elettricità generata da combustibili fossili?</a:t>
            </a:r>
          </a:p>
        </p:txBody>
      </p:sp>
    </p:spTree>
    <p:extLst>
      <p:ext uri="{BB962C8B-B14F-4D97-AF65-F5344CB8AC3E}">
        <p14:creationId xmlns:p14="http://schemas.microsoft.com/office/powerpoint/2010/main" val="216269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706B-801C-7CE9-2FD2-896890F570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3538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 contatori intelligenti proteggono efficacemente la privacy degli utenti?  - Introduzione</a:t>
            </a:r>
            <a:endParaRPr lang="it-IT" sz="2800" b="1" i="0" noProof="1">
              <a:solidFill>
                <a:schemeClr val="bg1"/>
              </a:solidFill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972855" y="3194137"/>
            <a:ext cx="10246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I contatori intelligenti proteggono efficacemente la privacy degli utenti?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8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2907414" y="1838234"/>
            <a:ext cx="90062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 latinLnBrk="0">
              <a:buNone/>
            </a:pPr>
            <a:endParaRPr lang="en-GB" sz="700" noProof="0" dirty="0">
              <a:solidFill>
                <a:schemeClr val="accent2"/>
              </a:solidFill>
              <a:ea typeface="Public Sans"/>
              <a:cs typeface="Public Sans"/>
              <a:sym typeface="Public Sans"/>
            </a:endParaRPr>
          </a:p>
          <a:p>
            <a:pPr marL="457200" indent="-457200" latinLnBrk="0">
              <a:buChar char="•"/>
            </a:pPr>
            <a:endParaRPr lang="en-GB" sz="7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I contatori intelligenti raccolgono solo dati di base sul consumo energetico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, come il consumo di energia, non l'uso specifico degli elettrodomestici, audio, video o </a:t>
            </a:r>
            <a:r>
              <a:rPr lang="en-GB" sz="2000" dirty="0">
                <a:ea typeface="Calibri"/>
              </a:rPr>
              <a:t>informazioni personali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.</a:t>
            </a:r>
          </a:p>
          <a:p>
            <a:pPr latinLnBrk="0"/>
            <a:endParaRPr lang="en-GB" sz="11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Rigide normative e misure di protezione dei dati 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(ad esempio GDPR, direttiva sull'energia elettrica, regolamento sull'energia elettrica) tutelano la privacy dei consumatori.</a:t>
            </a:r>
          </a:p>
          <a:p>
            <a:pPr latinLnBrk="0"/>
            <a:endParaRPr lang="en-GB" sz="1100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noProof="0" dirty="0">
                <a:solidFill>
                  <a:schemeClr val="tx1"/>
                </a:solidFill>
                <a:ea typeface="Calibri"/>
              </a:rPr>
              <a:t>Le aziende di servizi pubblici possono </a:t>
            </a: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utilizzare i dati dei contatori intelligenti </a:t>
            </a:r>
            <a:r>
              <a:rPr lang="en-GB" sz="2000" noProof="0" dirty="0">
                <a:solidFill>
                  <a:schemeClr val="tx1"/>
                </a:solidFill>
                <a:ea typeface="Calibri"/>
              </a:rPr>
              <a:t>solo </a:t>
            </a:r>
            <a:r>
              <a:rPr lang="en-GB" sz="2000" b="1" noProof="0" dirty="0">
                <a:solidFill>
                  <a:schemeClr val="tx1"/>
                </a:solidFill>
                <a:ea typeface="Calibri"/>
              </a:rPr>
              <a:t>per la fatturazione e la gestione della rete, con una condivisione limitata dei dati.</a:t>
            </a:r>
          </a:p>
          <a:p>
            <a:pPr latinLnBrk="0"/>
            <a:endParaRPr lang="en-GB" sz="1100" b="1" noProof="0" dirty="0">
              <a:solidFill>
                <a:schemeClr val="tx1"/>
              </a:solidFill>
              <a:ea typeface="Calibri"/>
            </a:endParaRPr>
          </a:p>
          <a:p>
            <a:pPr marL="457200" indent="-457200" latinLnBrk="0">
              <a:buChar char="•"/>
            </a:pPr>
            <a:r>
              <a:rPr lang="en-GB" sz="2000" b="1" dirty="0"/>
              <a:t>Per saperne di più, </a:t>
            </a:r>
            <a:r>
              <a:rPr lang="en-GB" sz="2000" dirty="0"/>
              <a:t>consulta la presentazione Every1 </a:t>
            </a:r>
            <a:r>
              <a:rPr lang="it-IT" sz="2000" i="1" dirty="0">
                <a:hlinkClick r:id="rId3"/>
              </a:rPr>
              <a:t>Miti sull'energia digitale e sulla sicurezza informatica... sfatati!</a:t>
            </a:r>
            <a:endParaRPr lang="en-GB" sz="2000" noProof="0" dirty="0">
              <a:solidFill>
                <a:srgbClr val="000066"/>
              </a:solidFill>
              <a:ea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0E6B48-9871-BD63-E55B-7FA469CC2F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7482" y="596486"/>
            <a:ext cx="11437035" cy="639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contatori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intelligenti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proteggono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efficacemente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 la privacy degli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utenti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smart meter.">
            <a:extLst>
              <a:ext uri="{FF2B5EF4-FFF2-40B4-BE49-F238E27FC236}">
                <a16:creationId xmlns:a16="http://schemas.microsoft.com/office/drawing/2014/main" id="{7BA60DC5-30EE-2406-2A45-AB7C90E64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9" y="2256824"/>
            <a:ext cx="2648486" cy="43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4216-A47B-ED1F-6C4D-C3FC780E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060" y="822325"/>
            <a:ext cx="1197694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Cosa è più efficiente dal punto di vista energetico: i riscaldatori locali o il riscaldamento centralizzato? - Introduzione</a:t>
            </a:r>
            <a:endParaRPr lang="it-IT" sz="2800" b="1" i="0" noProof="1">
              <a:solidFill>
                <a:schemeClr val="bg1"/>
              </a:solidFill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Cosa è più efficiente dal punto di vista energetico: </a:t>
            </a:r>
          </a:p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i riscaldatori locali o il riscaldamento centralizzato?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8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FA70-4F23-79A2-BC5C-F3213EFE2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099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Cosa è più efficiente dal punto di vista energetico: i riscaldatori locali o il riscaldamento centralizzato?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3910164" y="2251226"/>
            <a:ext cx="7674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/>
              <a:t>I riscaldatori portatili sono meno efficienti del riscaldamento centralizzato quando si tratta di riscaldare grandi spazi della casa. </a:t>
            </a:r>
          </a:p>
          <a:p>
            <a:pPr marL="457200" indent="-457200" latinLnBrk="0">
              <a:buChar char="•"/>
            </a:pPr>
            <a:endParaRPr lang="en-US" sz="2000" dirty="0"/>
          </a:p>
          <a:p>
            <a:pPr marL="457200" indent="-457200" latinLnBrk="0">
              <a:buChar char="•"/>
            </a:pPr>
            <a:r>
              <a:rPr lang="en-US" sz="2000" dirty="0"/>
              <a:t>I riscaldatori portatili funzionano meglio per riscaldare brevemente spazi piccoli e ben isolati. </a:t>
            </a:r>
          </a:p>
          <a:p>
            <a:pPr marL="457200" indent="-457200" latinLnBrk="0">
              <a:buChar char="•"/>
            </a:pPr>
            <a:endParaRPr lang="en-US" sz="2000" dirty="0"/>
          </a:p>
          <a:p>
            <a:pPr marL="457200" indent="-457200" latinLnBrk="0">
              <a:buChar char="•"/>
            </a:pPr>
            <a:r>
              <a:rPr lang="en-US" sz="2000" dirty="0"/>
              <a:t>Affidarsi ai riscaldatori locali come fonte di calore principale può comportare bollette energetiche più elevate rispetto al riscaldamento centralizzato.</a:t>
            </a:r>
          </a:p>
          <a:p>
            <a:pPr marL="457200" indent="-457200" latinLnBrk="0">
              <a:buChar char="•"/>
            </a:pPr>
            <a:endParaRPr lang="en-US" sz="2000" dirty="0"/>
          </a:p>
          <a:p>
            <a:pPr marL="457200" indent="-457200" latinLnBrk="0">
              <a:buChar char="•"/>
            </a:pPr>
            <a:r>
              <a:rPr lang="en-US" sz="2000" dirty="0"/>
              <a:t>Per ulteriori informazioni, consultare la guida </a:t>
            </a:r>
            <a:r>
              <a:rPr lang="en-US" sz="2000" dirty="0">
                <a:hlinkClick r:id="rId3"/>
              </a:rPr>
              <a:t>sui riscaldatori per ambienti</a:t>
            </a:r>
            <a:r>
              <a:rPr lang="en-US" sz="2000" dirty="0"/>
              <a:t> del Centro per l'energia sostenibile.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5CE0B-BEED-879A-8A43-920EA8704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2251226"/>
            <a:ext cx="2827876" cy="42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65C6-3129-9F90-5393-119434D0CB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8383" y="86151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i="0" kern="1200" noProof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Le fonti di energia rinnovabile sono inaffidabili? - Introduzione</a:t>
            </a:r>
            <a:endParaRPr lang="it-IT" sz="2800" b="1" i="0" noProof="1">
              <a:solidFill>
                <a:schemeClr val="bg1"/>
              </a:solidFill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Le fonti di energia rinnovabile </a:t>
            </a:r>
          </a:p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(ad esempio l'energia solare ed eolica) sono inaffidabili?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98846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E1E013-903A-4F56-8AF6-7500FA078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2112</Words>
  <Application>Microsoft Macintosh PowerPoint</Application>
  <PresentationFormat>Widescreen</PresentationFormat>
  <Paragraphs>194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Calibri</vt:lpstr>
      <vt:lpstr>Public Sans</vt:lpstr>
      <vt:lpstr>Every1 slide master</vt:lpstr>
      <vt:lpstr>Miti sull'energia sfatati!</vt:lpstr>
      <vt:lpstr>Introduzione  </vt:lpstr>
      <vt:lpstr>Questa presentazione   </vt:lpstr>
      <vt:lpstr>Quattro domande comuni sull'energia digitale  </vt:lpstr>
      <vt:lpstr>I contatori intelligenti proteggono efficacemente la privacy degli utenti?  - Introduzione </vt:lpstr>
      <vt:lpstr>I contatori intelligenti proteggono efficacemente la privacy degli utenti? </vt:lpstr>
      <vt:lpstr>Cosa è più efficiente dal punto di vista energetico: i riscaldatori locali o il riscaldamento centralizzato? - Introduzione </vt:lpstr>
      <vt:lpstr>Cosa è più efficiente dal punto di vista energetico: i riscaldatori locali o il riscaldamento centralizzato? </vt:lpstr>
      <vt:lpstr>Le fonti di energia rinnovabile sono inaffidabili? - Introduzione </vt:lpstr>
      <vt:lpstr>Le fonti di energia rinnovabile (ad esempio l'energia solare ed eolica) sono inaffidabili? </vt:lpstr>
      <vt:lpstr>I veicoli elettrici sono ecologici, anche quando vengono ricaricati con energia elettrica generata da combustibili fossili? - Introduzione </vt:lpstr>
      <vt:lpstr>I veicoli elettrici sono rispettosi dell'ambiente anche se ricaricati con elettricità generata da combustibili fossili? </vt:lpstr>
      <vt:lpstr>Prossimi passi </vt:lpstr>
      <vt:lpstr>Ringraziamenti </vt:lpstr>
      <vt:lpstr>Grazie!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52</cp:revision>
  <cp:lastPrinted>2025-03-21T11:31:47Z</cp:lastPrinted>
  <dcterms:created xsi:type="dcterms:W3CDTF">2019-04-06T05:20:47Z</dcterms:created>
  <dcterms:modified xsi:type="dcterms:W3CDTF">2026-03-14T07:42:32Z</dcterms:modified>
  <cp:category/>
</cp:coreProperties>
</file>