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19"/>
  </p:notesMasterIdLst>
  <p:sldIdLst>
    <p:sldId id="266" r:id="rId5"/>
    <p:sldId id="264" r:id="rId6"/>
    <p:sldId id="272" r:id="rId7"/>
    <p:sldId id="315" r:id="rId8"/>
    <p:sldId id="311" r:id="rId9"/>
    <p:sldId id="313" r:id="rId10"/>
    <p:sldId id="277" r:id="rId11"/>
    <p:sldId id="314" r:id="rId12"/>
    <p:sldId id="312" r:id="rId13"/>
    <p:sldId id="316" r:id="rId14"/>
    <p:sldId id="317" r:id="rId15"/>
    <p:sldId id="318" r:id="rId16"/>
    <p:sldId id="294" r:id="rId17"/>
    <p:sldId id="269"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XLNyQRxz6MtJrl1CtjUi6A==" hashData="R8DoILslLiwiKhwkJXrhYfDbNzsxviCWM9Nubetlz3XPTlwru2jMgl2sXLKbZPFOZ/4Ub6jSfEj5+FflDhVfOQ=="/>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p:restoredTop sz="83069" autoAdjust="0"/>
  </p:normalViewPr>
  <p:slideViewPr>
    <p:cSldViewPr snapToGrid="0">
      <p:cViewPr>
        <p:scale>
          <a:sx n="100" d="100"/>
          <a:sy n="100" d="100"/>
        </p:scale>
        <p:origin x="12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Consumo final de energia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Sheet3!$D$3</c:f>
              <c:strCache>
                <c:ptCount val="1"/>
                <c:pt idx="0">
                  <c:v>Dados reais</c:v>
                </c:pt>
              </c:strCache>
            </c:strRef>
          </c:tx>
          <c:spPr>
            <a:solidFill>
              <a:schemeClr val="accent1"/>
            </a:solidFill>
            <a:ln>
              <a:noFill/>
            </a:ln>
            <a:effectLst/>
          </c:spPr>
          <c:invertIfNegative val="0"/>
          <c:cat>
            <c:strRef>
              <c:f>Sheet3!$C$4:$C$9</c:f>
              <c:strCache>
                <c:ptCount val="6"/>
                <c:pt idx="0">
                  <c:v>Biomassa</c:v>
                </c:pt>
                <c:pt idx="1">
                  <c:v>Gás natural</c:v>
                </c:pt>
                <c:pt idx="2">
                  <c:v>Diesel</c:v>
                </c:pt>
                <c:pt idx="3">
                  <c:v>Gasolina</c:v>
                </c:pt>
                <c:pt idx="4">
                  <c:v>GLP</c:v>
                </c:pt>
                <c:pt idx="5">
                  <c:v>Eletricidade</c:v>
                </c:pt>
              </c:strCache>
            </c:strRef>
          </c:cat>
          <c:val>
            <c:numRef>
              <c:f>Sheet3!$D$4:$D$9</c:f>
              <c:numCache>
                <c:formatCode>General</c:formatCode>
                <c:ptCount val="6"/>
                <c:pt idx="0">
                  <c:v>59</c:v>
                </c:pt>
                <c:pt idx="1">
                  <c:v>19</c:v>
                </c:pt>
                <c:pt idx="2">
                  <c:v>70</c:v>
                </c:pt>
                <c:pt idx="3">
                  <c:v>85</c:v>
                </c:pt>
                <c:pt idx="4">
                  <c:v>36</c:v>
                </c:pt>
                <c:pt idx="5">
                  <c:v>123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189-4F18-B4D5-B85503C329B1}"/>
            </c:ext>
          </c:extLst>
        </c:ser>
        <c:ser>
          <c:idx val="1"/>
          <c:order val="1"/>
          <c:tx>
            <c:strRef>
              <c:f>Sheet3!$E$3</c:f>
              <c:strCache>
                <c:ptCount val="1"/>
                <c:pt idx="0">
                  <c:v>Modelo</c:v>
                </c:pt>
              </c:strCache>
            </c:strRef>
          </c:tx>
          <c:spPr>
            <a:solidFill>
              <a:schemeClr val="accent2"/>
            </a:solidFill>
            <a:ln>
              <a:noFill/>
            </a:ln>
            <a:effectLst/>
          </c:spPr>
          <c:invertIfNegative val="0"/>
          <c:cat>
            <c:strRef>
              <c:f>Sheet3!$C$4:$C$9</c:f>
              <c:strCache>
                <c:ptCount val="6"/>
                <c:pt idx="0">
                  <c:v>Biomassa</c:v>
                </c:pt>
                <c:pt idx="1">
                  <c:v>Gás natural</c:v>
                </c:pt>
                <c:pt idx="2">
                  <c:v>Diesel</c:v>
                </c:pt>
                <c:pt idx="3">
                  <c:v>Gasolina</c:v>
                </c:pt>
                <c:pt idx="4">
                  <c:v>GLP</c:v>
                </c:pt>
                <c:pt idx="5">
                  <c:v>Eletricidade</c:v>
                </c:pt>
              </c:strCache>
            </c:strRef>
          </c:cat>
          <c:val>
            <c:numRef>
              <c:f>Sheet3!$E$4:$E$9</c:f>
              <c:numCache>
                <c:formatCode>General</c:formatCode>
                <c:ptCount val="6"/>
                <c:pt idx="0">
                  <c:v>57</c:v>
                </c:pt>
                <c:pt idx="1">
                  <c:v>19</c:v>
                </c:pt>
                <c:pt idx="2">
                  <c:v>64</c:v>
                </c:pt>
                <c:pt idx="3">
                  <c:v>83</c:v>
                </c:pt>
                <c:pt idx="4">
                  <c:v>34</c:v>
                </c:pt>
                <c:pt idx="5">
                  <c:v>119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189-4F18-B4D5-B85503C329B1}"/>
            </c:ext>
          </c:extLst>
        </c:ser>
        <c:dLbls>
          <c:showLegendKey val="0"/>
          <c:showVal val="0"/>
          <c:showCatName val="0"/>
          <c:showSerName val="0"/>
          <c:showPercent val="0"/>
          <c:showBubbleSize val="0"/>
        </c:dLbls>
        <c:gapWidth val="219"/>
        <c:overlap val="-27"/>
        <c:axId val="1218671695"/>
        <c:axId val="1218667375"/>
      </c:barChart>
      <c:catAx>
        <c:axId val="121867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67375"/>
        <c:crosses val="autoZero"/>
        <c:auto val="1"/>
        <c:lblAlgn val="ctr"/>
        <c:lblOffset val="100"/>
        <c:noMultiLvlLbl val="0"/>
      </c:catAx>
      <c:valAx>
        <c:axId val="1218667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Energia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218671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Produção de energia primária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col"/>
        <c:grouping val="clustered"/>
        <c:varyColors val="0"/>
        <c:ser>
          <c:idx val="0"/>
          <c:order val="0"/>
          <c:tx>
            <c:strRef>
              <c:f>Sheet4!$D$4</c:f>
              <c:strCache>
                <c:ptCount val="1"/>
                <c:pt idx="0">
                  <c:v>Dados reais</c:v>
                </c:pt>
              </c:strCache>
            </c:strRef>
          </c:tx>
          <c:spPr>
            <a:solidFill>
              <a:schemeClr val="accent3">
                <a:lumMod val="60000"/>
                <a:lumOff val="40000"/>
              </a:schemeClr>
            </a:solidFill>
            <a:ln>
              <a:noFill/>
            </a:ln>
            <a:effectLst/>
          </c:spPr>
          <c:invertIfNegative val="0"/>
          <c:cat>
            <c:strRef>
              <c:f>Sheet4!$C$5:$C$10</c:f>
              <c:strCache>
                <c:ptCount val="6"/>
                <c:pt idx="0">
                  <c:v>Biomassa</c:v>
                </c:pt>
                <c:pt idx="1">
                  <c:v>Gás natural</c:v>
                </c:pt>
                <c:pt idx="2">
                  <c:v>Petróleo bruto</c:v>
                </c:pt>
                <c:pt idx="3">
                  <c:v>Hidro</c:v>
                </c:pt>
                <c:pt idx="4">
                  <c:v>Solar</c:v>
                </c:pt>
                <c:pt idx="5">
                  <c:v>Vento</c:v>
                </c:pt>
              </c:strCache>
            </c:strRef>
          </c:cat>
          <c:val>
            <c:numRef>
              <c:f>Sheet4!$D$5:$D$10</c:f>
              <c:numCache>
                <c:formatCode>General</c:formatCode>
                <c:ptCount val="6"/>
                <c:pt idx="0">
                  <c:v>59</c:v>
                </c:pt>
                <c:pt idx="1">
                  <c:v>19</c:v>
                </c:pt>
                <c:pt idx="2">
                  <c:v>241</c:v>
                </c:pt>
                <c:pt idx="3">
                  <c:v>89</c:v>
                </c:pt>
                <c:pt idx="4">
                  <c:v>23</c:v>
                </c:pt>
                <c:pt idx="5">
                  <c:v>11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80F-4D91-BE7D-534345001250}"/>
            </c:ext>
          </c:extLst>
        </c:ser>
        <c:ser>
          <c:idx val="1"/>
          <c:order val="1"/>
          <c:tx>
            <c:strRef>
              <c:f>Sheet4!$E$4</c:f>
              <c:strCache>
                <c:ptCount val="1"/>
                <c:pt idx="0">
                  <c:v>Modelo</c:v>
                </c:pt>
              </c:strCache>
            </c:strRef>
          </c:tx>
          <c:spPr>
            <a:solidFill>
              <a:schemeClr val="accent5">
                <a:lumMod val="60000"/>
                <a:lumOff val="40000"/>
              </a:schemeClr>
            </a:solidFill>
            <a:ln>
              <a:noFill/>
            </a:ln>
            <a:effectLst/>
          </c:spPr>
          <c:invertIfNegative val="0"/>
          <c:cat>
            <c:strRef>
              <c:f>Sheet4!$C$5:$C$10</c:f>
              <c:strCache>
                <c:ptCount val="6"/>
                <c:pt idx="0">
                  <c:v>Biomassa</c:v>
                </c:pt>
                <c:pt idx="1">
                  <c:v>Gás natural</c:v>
                </c:pt>
                <c:pt idx="2">
                  <c:v>Petróleo bruto</c:v>
                </c:pt>
                <c:pt idx="3">
                  <c:v>Hidro</c:v>
                </c:pt>
                <c:pt idx="4">
                  <c:v>Solar</c:v>
                </c:pt>
                <c:pt idx="5">
                  <c:v>Vento</c:v>
                </c:pt>
              </c:strCache>
            </c:strRef>
          </c:cat>
          <c:val>
            <c:numRef>
              <c:f>Sheet4!$E$5:$E$10</c:f>
              <c:numCache>
                <c:formatCode>General</c:formatCode>
                <c:ptCount val="6"/>
                <c:pt idx="0">
                  <c:v>58</c:v>
                </c:pt>
                <c:pt idx="1">
                  <c:v>20</c:v>
                </c:pt>
                <c:pt idx="2">
                  <c:v>239</c:v>
                </c:pt>
                <c:pt idx="3">
                  <c:v>87</c:v>
                </c:pt>
                <c:pt idx="4">
                  <c:v>25</c:v>
                </c:pt>
                <c:pt idx="5">
                  <c:v>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80F-4D91-BE7D-534345001250}"/>
            </c:ext>
          </c:extLst>
        </c:ser>
        <c:dLbls>
          <c:showLegendKey val="0"/>
          <c:showVal val="0"/>
          <c:showCatName val="0"/>
          <c:showSerName val="0"/>
          <c:showPercent val="0"/>
          <c:showBubbleSize val="0"/>
        </c:dLbls>
        <c:gapWidth val="219"/>
        <c:overlap val="-27"/>
        <c:axId val="231293327"/>
        <c:axId val="231295247"/>
      </c:barChart>
      <c:catAx>
        <c:axId val="2312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5247"/>
        <c:crosses val="autoZero"/>
        <c:auto val="1"/>
        <c:lblAlgn val="ctr"/>
        <c:lblOffset val="100"/>
        <c:noMultiLvlLbl val="0"/>
      </c:catAx>
      <c:valAx>
        <c:axId val="23129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Energia [PJ]</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312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CO"/>
              <a:t>Emissões de dióxido de carbono</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lumMod val="75000"/>
                  <a:lumOff val="25000"/>
                </a:schemeClr>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5C3-4E1C-9130-B52FDE3375F5}"/>
              </c:ext>
            </c:extLst>
          </c:dPt>
          <c:dPt>
            <c:idx val="1"/>
            <c:invertIfNegative val="0"/>
            <c:bubble3D val="0"/>
            <c:spPr>
              <a:solidFill>
                <a:schemeClr val="accent2">
                  <a:lumMod val="75000"/>
                </a:schemeClr>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5C3-4E1C-9130-B52FDE3375F5}"/>
              </c:ext>
            </c:extLst>
          </c:dPt>
          <c:cat>
            <c:strRef>
              <c:f>Sheet5!$B$3:$B$4</c:f>
              <c:strCache>
                <c:ptCount val="2"/>
                <c:pt idx="0">
                  <c:v>Dados reais</c:v>
                </c:pt>
                <c:pt idx="1">
                  <c:v>Modelo</c:v>
                </c:pt>
              </c:strCache>
            </c:strRef>
          </c:cat>
          <c:val>
            <c:numRef>
              <c:f>Sheet5!$C$3:$C$4</c:f>
              <c:numCache>
                <c:formatCode>General</c:formatCode>
                <c:ptCount val="2"/>
                <c:pt idx="0">
                  <c:v>75</c:v>
                </c:pt>
                <c:pt idx="1">
                  <c:v>73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55C3-4E1C-9130-B52FDE3375F5}"/>
            </c:ext>
          </c:extLst>
        </c:ser>
        <c:dLbls>
          <c:showLegendKey val="0"/>
          <c:showVal val="0"/>
          <c:showCatName val="0"/>
          <c:showSerName val="0"/>
          <c:showPercent val="0"/>
          <c:showBubbleSize val="0"/>
        </c:dLbls>
        <c:gapWidth val="182"/>
        <c:axId val="248376463"/>
        <c:axId val="248374063"/>
      </c:barChart>
      <c:catAx>
        <c:axId val="24837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48374063"/>
        <c:crosses val="autoZero"/>
        <c:auto val="1"/>
        <c:lblAlgn val="ctr"/>
        <c:lblOffset val="100"/>
        <c:noMultiLvlLbl val="0"/>
      </c:catAx>
      <c:valAx>
        <c:axId val="248374063"/>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t>Emissões [Mt]</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24837646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cat>
            <c:numRef>
              <c:f>Sheet1!$C$3:$T$3</c:f>
              <c:numCache>
                <c:formatCode>General</c:formatCode>
                <c:ptCount val="18"/>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numCache>
            </c:numRef>
          </c:cat>
          <c:val>
            <c:numRef>
              <c:f>Sheet1!$C$4:$T$4</c:f>
              <c:numCache>
                <c:formatCode>General</c:formatCode>
                <c:ptCount val="18"/>
                <c:pt idx="0">
                  <c:v>30</c:v>
                </c:pt>
                <c:pt idx="1">
                  <c:v>32</c:v>
                </c:pt>
                <c:pt idx="2">
                  <c:v>35</c:v>
                </c:pt>
                <c:pt idx="3">
                  <c:v>36</c:v>
                </c:pt>
                <c:pt idx="4">
                  <c:v>36</c:v>
                </c:pt>
                <c:pt idx="5">
                  <c:v>36</c:v>
                </c:pt>
                <c:pt idx="6">
                  <c:v>36</c:v>
                </c:pt>
                <c:pt idx="7">
                  <c:v>36</c:v>
                </c:pt>
                <c:pt idx="8">
                  <c:v>36</c:v>
                </c:pt>
                <c:pt idx="9">
                  <c:v>30</c:v>
                </c:pt>
                <c:pt idx="10">
                  <c:v>24</c:v>
                </c:pt>
                <c:pt idx="11">
                  <c:v>18</c:v>
                </c:pt>
                <c:pt idx="12">
                  <c:v>12</c:v>
                </c:pt>
                <c:pt idx="13">
                  <c:v>6</c:v>
                </c:pt>
                <c:pt idx="14">
                  <c:v>0</c:v>
                </c:pt>
                <c:pt idx="15">
                  <c:v>0</c:v>
                </c:pt>
                <c:pt idx="16">
                  <c:v>0</c:v>
                </c:pt>
                <c:pt idx="17">
                  <c:v>0</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D06-47B6-BE5D-20CF511AE0E9}"/>
            </c:ext>
          </c:extLst>
        </c:ser>
        <c:dLbls>
          <c:showLegendKey val="0"/>
          <c:showVal val="0"/>
          <c:showCatName val="0"/>
          <c:showSerName val="0"/>
          <c:showPercent val="0"/>
          <c:showBubbleSize val="0"/>
        </c:dLbls>
        <c:smooth val="0"/>
        <c:axId val="1938070448"/>
        <c:axId val="1938067568"/>
      </c:lineChart>
      <c:catAx>
        <c:axId val="19380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CO"/>
          </a:p>
        </c:txPr>
        <c:crossAx val="1938067568"/>
        <c:crosses val="autoZero"/>
        <c:auto val="1"/>
        <c:lblAlgn val="ctr"/>
        <c:lblOffset val="100"/>
        <c:noMultiLvlLbl val="0"/>
      </c:catAx>
      <c:valAx>
        <c:axId val="193806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r>
                  <a:rPr lang="en-US"/>
                  <a:t>Capacidade residual (MW)</a:t>
                </a:r>
              </a:p>
            </c:rich>
          </c:tx>
          <c:overlay val="0"/>
          <c:spPr>
            <a:noFill/>
            <a:ln>
              <a:noFill/>
            </a:ln>
            <a:effectLst/>
          </c:spPr>
          <c:txPr>
            <a:bodyPr rot="-54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CO"/>
          </a:p>
        </c:txPr>
        <c:crossAx val="1938070448"/>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C00000"/>
              </a:solidFill>
              <a:round/>
            </a:ln>
            <a:effectLst/>
          </c:spPr>
          <c:marker>
            <c:symbol val="none"/>
          </c:marker>
          <c:cat>
            <c:numRef>
              <c:f>'Sheet1 (2)'!$C$3:$T$3</c:f>
              <c:numCache>
                <c:formatCode>General</c:formatCode>
                <c:ptCount val="18"/>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numCache>
            </c:numRef>
          </c:cat>
          <c:val>
            <c:numRef>
              <c:f>'Sheet1 (2)'!$C$4:$T$4</c:f>
              <c:numCache>
                <c:formatCode>General</c:formatCode>
                <c:ptCount val="18"/>
                <c:pt idx="0">
                  <c:v>26</c:v>
                </c:pt>
                <c:pt idx="1">
                  <c:v>28</c:v>
                </c:pt>
                <c:pt idx="2">
                  <c:v>29</c:v>
                </c:pt>
                <c:pt idx="3">
                  <c:v>32</c:v>
                </c:pt>
                <c:pt idx="4">
                  <c:v>32</c:v>
                </c:pt>
                <c:pt idx="5">
                  <c:v>32</c:v>
                </c:pt>
                <c:pt idx="6">
                  <c:v>32</c:v>
                </c:pt>
                <c:pt idx="7">
                  <c:v>32</c:v>
                </c:pt>
                <c:pt idx="8">
                  <c:v>32</c:v>
                </c:pt>
                <c:pt idx="9">
                  <c:v>27</c:v>
                </c:pt>
                <c:pt idx="10">
                  <c:v>22</c:v>
                </c:pt>
                <c:pt idx="11">
                  <c:v>17</c:v>
                </c:pt>
                <c:pt idx="12">
                  <c:v>12</c:v>
                </c:pt>
                <c:pt idx="13">
                  <c:v>7</c:v>
                </c:pt>
                <c:pt idx="14">
                  <c:v>0</c:v>
                </c:pt>
                <c:pt idx="15">
                  <c:v>0</c:v>
                </c:pt>
                <c:pt idx="16">
                  <c:v>0</c:v>
                </c:pt>
                <c:pt idx="17">
                  <c:v>0</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3E3-4912-A3F5-637D72DCE13B}"/>
            </c:ext>
          </c:extLst>
        </c:ser>
        <c:dLbls>
          <c:showLegendKey val="0"/>
          <c:showVal val="0"/>
          <c:showCatName val="0"/>
          <c:showSerName val="0"/>
          <c:showPercent val="0"/>
          <c:showBubbleSize val="0"/>
        </c:dLbls>
        <c:smooth val="0"/>
        <c:axId val="1938070448"/>
        <c:axId val="1938067568"/>
      </c:lineChart>
      <c:catAx>
        <c:axId val="19380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crossAx val="1938067568"/>
        <c:crosses val="autoZero"/>
        <c:auto val="1"/>
        <c:lblAlgn val="ctr"/>
        <c:lblOffset val="100"/>
        <c:noMultiLvlLbl val="0"/>
      </c:catAx>
      <c:valAx>
        <c:axId val="193806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a:t>Produção de energia - </a:t>
                </a:r>
                <a:r>
                  <a:rPr lang="en-GB"/>
                  <a:t>Atividade anual total da tecnologia Limite inferior </a:t>
                </a:r>
                <a:r>
                  <a:rPr lang="en-US"/>
                  <a:t>(PJ)</a:t>
                </a:r>
              </a:p>
            </c:rich>
          </c:tx>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s-CO"/>
          </a:p>
        </c:txPr>
        <c:crossAx val="1938070448"/>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75FA03E-3AD3-817D-A840-15348A3DC99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C327F0B-84EA-7FCC-BD42-649EAE0530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DFC93B2-C405-38BF-9ABC-582EA03A957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No caso dos combustíveis fósseis, a produção anual de energia não pode aumentar desproporcionalmente de um ano para o outro. Os reservatórios de petróleo e as minas de carvão têm níveis máximos de produção ditados por suas características de esgotamento. No entanto, dados detalhados sobre esses limites geralmente não estão disponíveis, o que dificulta o cálculo de uma média precisa para uma tecnologia agregada que represente a extração de combustível.</a:t>
            </a:r>
          </a:p>
          <a:p>
            <a:r>
              <a:rPr lang="en-US" dirty="0"/>
              <a:t>Uma abordagem simples é usar dados históricos de produção, tomando o valor mais alto como padrão para os primeiros anos do período de modelagem. Esse máximo pode então aumentar linearmente em uma porcentagem razoável ao longo do tempo. Também podem ser feitos ajustes se houver dados sobre o desenvolvimento de novos reservatórios ou minas que se espera que se tornem comercialmente viáveis no futuro.</a:t>
            </a:r>
          </a:p>
          <a:p>
            <a:r>
              <a:rPr lang="en-US" dirty="0"/>
              <a:t>No caso das energias renováveis, o potencial máximo anual é determinado pelas condições naturais da região ou do país. Por exemplo, a velocidade do vento afeta diretamente a energia gerada pelas usinas eólicas, normalmente chamada de </a:t>
            </a:r>
            <a:r>
              <a:rPr lang="en-US" i="1" dirty="0"/>
              <a:t>potencial técnico </a:t>
            </a:r>
            <a:r>
              <a:rPr lang="en-US" dirty="0"/>
              <a:t>da fonte de energia.</a:t>
            </a:r>
          </a:p>
          <a:p>
            <a:r>
              <a:rPr lang="en-US" dirty="0"/>
              <a:t>Em ambos os casos - combustíveis fósseis e renováveis - a produção anual máxima de energia é definida usando o parâmetro </a:t>
            </a:r>
            <a:r>
              <a:rPr lang="en-US" b="1" i="1" dirty="0"/>
              <a:t>Total Technology Annual Activity Upper Limit</a:t>
            </a:r>
            <a:r>
              <a:rPr lang="en-US" dirty="0"/>
              <a:t>. Adicionamos esse parâmetro para tecnologias de fonte de energia primária (por exemplo, MINNGS, MINCOA, MINSOL, MINHYD)</a:t>
            </a:r>
          </a:p>
          <a:p>
            <a:endParaRPr lang="en-US" dirty="0"/>
          </a:p>
        </p:txBody>
      </p:sp>
      <p:sp>
        <p:nvSpPr>
          <p:cNvPr id="165" name="Google Shape;165;p13:notes">
            <a:extLst>
              <a:ext uri="{FF2B5EF4-FFF2-40B4-BE49-F238E27FC236}">
                <a16:creationId xmlns:a16="http://schemas.microsoft.com/office/drawing/2014/main" id="{65868A66-38B6-2B95-31E0-74D0B1A997B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82018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5A00A212-5595-CDFB-9B69-8805A607B8E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9AE9E8F-43C9-FC12-0CBC-2B165684B8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A712045-EE0C-CE76-1F2F-749502C2F11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Para fontes de energia renováveis, o potencial técnico pode, às vezes, ser expresso em unidades de capacidade (GW) em vez de produção de energia (PJ). Por exemplo, os relatórios podem estimar uma capacidade instalada máxima de 30 GW para usinas de energia solar fotovoltaica. Esse limite superior da capacidade instalada total possível pode ser usado em vez da produção máxima de energia discutida no slide anterior.</a:t>
            </a:r>
          </a:p>
          <a:p>
            <a:r>
              <a:rPr lang="en-US" dirty="0"/>
              <a:t>Nesses casos, o parâmetro </a:t>
            </a:r>
            <a:r>
              <a:rPr lang="en-US" i="1" dirty="0"/>
              <a:t>Total Annual Max Capacity </a:t>
            </a:r>
            <a:r>
              <a:rPr lang="en-US" dirty="0"/>
              <a:t>é usado. Esse parâmetro define um limite máximo para a capacidade total instalada, incluindo tanto a capacidade residual (pré-existente) quanto a nova capacidade cumulativa.</a:t>
            </a:r>
          </a:p>
          <a:p>
            <a:r>
              <a:rPr lang="en-US" dirty="0"/>
              <a:t>É importante observar que esse parâmetro é aplicado a tecnologias de usinas de energia, não a fontes de energia primária.</a:t>
            </a:r>
          </a:p>
          <a:p>
            <a:endParaRPr lang="en-US" dirty="0"/>
          </a:p>
        </p:txBody>
      </p:sp>
      <p:sp>
        <p:nvSpPr>
          <p:cNvPr id="165" name="Google Shape;165;p13:notes">
            <a:extLst>
              <a:ext uri="{FF2B5EF4-FFF2-40B4-BE49-F238E27FC236}">
                <a16:creationId xmlns:a16="http://schemas.microsoft.com/office/drawing/2014/main" id="{A8E83A9B-5895-AD45-C105-81035885AA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7054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 calibração do modelo envolve o ajuste de parâmetros para garantir que os resultados do modelo estejam alinhados com os dados históricos do mundo real. No caso do </a:t>
            </a:r>
            <a:r>
              <a:rPr lang="en-US" dirty="0" err="1"/>
              <a:t>OSeMOSYS</a:t>
            </a:r>
            <a:r>
              <a:rPr lang="en-US" dirty="0"/>
              <a:t>, um modelo matemático baseado em otimização, o objetivo é produzir uma solução ideal em vez da mais provável. A calibração, nesse contexto, concentra-se em replicar os padrões históricos de produção e consumo de energia.</a:t>
            </a:r>
          </a:p>
          <a:p>
            <a:r>
              <a:rPr lang="en-US" dirty="0"/>
              <a:t>Para isso, considera-se uma prática recomendada selecionar um ou mais anos com dados históricos confiáveis como anos de calibração. Além disso, à medida que a sustentabilidade se torna um critério fundamental no planejamento energético, as emissões também devem ser incorporadas ao </a:t>
            </a:r>
            <a:r>
              <a:rPr lang="en-US" dirty="0" err="1"/>
              <a:t>processo </a:t>
            </a:r>
            <a:r>
              <a:rPr lang="en-US" dirty="0"/>
              <a:t>de calibração. Como as emissões são uma consequência direta da produção e do uso de energia, a calibração adequada da produção e do consumo de energia deve resultar em níveis de emissão alinhados. Isso ocorre porque a combustão de combustível fóssil - e suas emissões associadas - é diretamente proporcional ao uso de energia.</a:t>
            </a:r>
          </a:p>
          <a:p>
            <a:r>
              <a:rPr lang="en-US" dirty="0"/>
              <a:t>O slide apresenta um exemplo de como os três principais aspectos - produção de energia, consumo e emissões - podem ser comparados entre os dados do mundo real e os resultados do modelo para verificar a calibração adequada.</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Embora o futuro permaneça incerto, a capacidade existente e o desempenho anterior dos </a:t>
            </a:r>
            <a:r>
              <a:rPr lang="en-US" dirty="0" err="1"/>
              <a:t>sistemas</a:t>
            </a:r>
            <a:r>
              <a:rPr lang="en-US" dirty="0"/>
              <a:t> </a:t>
            </a:r>
            <a:r>
              <a:rPr lang="en-US" dirty="0" err="1"/>
              <a:t>energéticos</a:t>
            </a:r>
            <a:r>
              <a:rPr lang="en-US" dirty="0"/>
              <a:t> podem oferecer percepções sobre o comportamento futuro. É importante lembrar que a capacidade existente ou instalada para cada ano é definida pelo parâmetro </a:t>
            </a:r>
            <a:r>
              <a:rPr lang="en-US" b="1" dirty="0"/>
              <a:t>Capacidade residual</a:t>
            </a:r>
            <a:r>
              <a:rPr lang="en-US" dirty="0"/>
              <a:t>. A coleta de dados precisos sobre a capacidade residual é uma primeira etapa crucial na calibração do modelo.</a:t>
            </a:r>
          </a:p>
          <a:p>
            <a:r>
              <a:rPr lang="en-US" dirty="0"/>
              <a:t>Para anos históricos, esses dados são relativamente precisos se forem usadas fontes confiáveis. No entanto, surge uma questão fundamental: </a:t>
            </a:r>
            <a:r>
              <a:rPr lang="en-US" i="1" dirty="0"/>
              <a:t>Qual é a expectativa de desativação da capacidade existente nos próximos anos?</a:t>
            </a:r>
            <a:endParaRPr lang="en-US" dirty="0"/>
          </a:p>
          <a:p>
            <a:r>
              <a:rPr lang="en-US" dirty="0"/>
              <a:t>No setor de energia, em que as usinas individuais podem ser identificadas e os cronogramas de descomissionamento geralmente estão disponíveis, a estimativa da capacidade residual futura é simples. Por exemplo, se a capacidade atual for de 600 MW em 2026 e uma usina de 50 MW for desativada em 2027, a capacidade residual para 2027 seria de 600 - 50 = 550 MW.</a:t>
            </a:r>
          </a:p>
          <a:p>
            <a:r>
              <a:rPr lang="en-US" dirty="0"/>
              <a:t>Em contrapartida, para tecnologias como fogões, caldeiras ou veículos, estimar as mudanças na capacidade residual ao longo do tempo é mais desafiador. Uma abordagem simples é assumir um status quo, mantendo a capacidade residual constante por alguns anos (por exemplo, de 3 a 5 anos) antes de reduzi-la linearmente com base na vida operacional da tecnologia. Por exemplo, se um fogão tiver uma vida operacional de 10 anos, sua capacidade residual poderá ser reduzida em 10 etapas iguais até chegar a zero.</a:t>
            </a:r>
          </a:p>
          <a:p>
            <a:r>
              <a:rPr lang="en-US" dirty="0"/>
              <a:t>A figura no slide ilustra um exemplo de como a capacidade residual pode ser estimada ao longo do tempo.</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83587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BE65A37-1A51-EB5D-8D33-2858F233E29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C3E787F-FDC9-4B7D-7A80-AAE4458A5B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CDBB86B-55B7-B11A-F026-5A67A70146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Em exercícios práticos anteriores, observamos situações em que as capacidades residuais estavam totalmente sem uso. Em vez disso, o modelo optou por instalar novas capacidades para várias tecnologias, desconsiderando as existentes. Também observamos casos em que uma capacidade era totalmente utilizada em um ano, mas abruptamente deixava de ser utilizada no ano imediatamente seguinte.</a:t>
            </a:r>
          </a:p>
          <a:p>
            <a:r>
              <a:rPr lang="en-US" dirty="0"/>
              <a:t>Esse comportamento reflete a natureza do </a:t>
            </a:r>
            <a:r>
              <a:rPr lang="en-US" dirty="0" err="1"/>
              <a:t>OSeMOSYS </a:t>
            </a:r>
            <a:r>
              <a:rPr lang="en-US" dirty="0"/>
              <a:t>como um modelo de otimização. Seu objetivo é determinar a solução de menor custo para a produção e o uso de energia, negligenciando certas realidades práticas dos </a:t>
            </a:r>
            <a:r>
              <a:rPr lang="en-US" dirty="0" err="1"/>
              <a:t>sistemas</a:t>
            </a:r>
            <a:r>
              <a:rPr lang="en-US" dirty="0"/>
              <a:t> </a:t>
            </a:r>
            <a:r>
              <a:rPr lang="en-US" dirty="0" err="1"/>
              <a:t>energéticos</a:t>
            </a:r>
            <a:r>
              <a:rPr lang="en-US" dirty="0"/>
              <a:t>. Para evitar esses resultados irrealistas, precisamos calibrar a produção de energia para cada setor.</a:t>
            </a:r>
          </a:p>
          <a:p>
            <a:r>
              <a:rPr lang="en-US" dirty="0"/>
              <a:t>A calibração é obtida com o uso do parâmetro </a:t>
            </a:r>
            <a:r>
              <a:rPr lang="en-US" b="1" dirty="0"/>
              <a:t>Total Technology Annual Activity Lower Limit</a:t>
            </a:r>
            <a:r>
              <a:rPr lang="en-US" dirty="0"/>
              <a:t>. Esse parâmetro garante que uma tecnologia produza pelo menos uma quantidade mínima especificada de energia em um determinado ano. Por exemplo, se a tecnologia de fogão de biomassa tiver um limite inferior definido como 20 PJ em 2023, o modelo gerará um resultado em que os fogões de biomassa produzirão pelo menos 20 PJ de serviço de cozimento naquele ano. Embora a tecnologia possa produzir mais de 20 PJ, o parâmetro garante um nível mínimo de produção sem restringir a produção máxima.</a:t>
            </a:r>
          </a:p>
          <a:p>
            <a:r>
              <a:rPr lang="en-US" dirty="0"/>
              <a:t>Os dados históricos de produção, como eletricidade, aquecimento ou outros serviços de energia, podem ser obtidos de balanços finais de energia ou de relatórios específicos do setor. Esses dados históricos servem como linha de base para calibrar a produção futura de energia.</a:t>
            </a:r>
          </a:p>
          <a:p>
            <a:r>
              <a:rPr lang="en-US" dirty="0"/>
              <a:t>O desafio surge quando se prevê a produção de energia das capacidades existentes nos anos futuros. Semelhante à abordagem da capacidade residual, podemos supor que a produção de energia permaneça constante por alguns anos e depois diminua linearmente com base na vida operacional da tecnologia. Essa abordagem alinha a produção de energia esperada com a vida útil e o descomissionamento da capacidade.</a:t>
            </a:r>
          </a:p>
          <a:p>
            <a:r>
              <a:rPr lang="en-US" dirty="0"/>
              <a:t>É fundamental aplicar premissas consistentes tanto para a capacidade residual quanto para a produção de energia. Como a produção de energia é diretamente proporcional à capacidade existente, quaisquer suposições relativas a uma devem ser refletidas na outra.</a:t>
            </a:r>
          </a:p>
          <a:p>
            <a:r>
              <a:rPr lang="en-US" dirty="0"/>
              <a:t>A figura no slide demonstra um exemplo de como a produção de energia pode ser estimada ao longo do tempo, usando uma combinação de produção constante em curto prazo e um declínio gradual com base na vida operacional.</a:t>
            </a:r>
          </a:p>
        </p:txBody>
      </p:sp>
      <p:sp>
        <p:nvSpPr>
          <p:cNvPr id="165" name="Google Shape;165;p13:notes">
            <a:extLst>
              <a:ext uri="{FF2B5EF4-FFF2-40B4-BE49-F238E27FC236}">
                <a16:creationId xmlns:a16="http://schemas.microsoft.com/office/drawing/2014/main" id="{4ACA7D61-7BBC-8635-D0DA-E5100508DE5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35749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6CEEA56-5649-3D56-0551-942FDD77D05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1289AAF-CE9A-36D7-9730-48B8EDBE6A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5CA1073-20DD-9E14-72DB-7C9FA10A1B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Durante os anos de calibração, adicionamos todas as capacidades e produções de energia existentes para replicar o comportamento histórico esperado. Ao mesmo tempo, garantimos que as tecnologias não incluídas no mix de energia durante esses anos não sejam instaladas.</a:t>
            </a:r>
          </a:p>
          <a:p>
            <a:r>
              <a:rPr lang="en-US" dirty="0"/>
              <a:t>Para isso, usamos o parâmetro </a:t>
            </a:r>
            <a:r>
              <a:rPr lang="en-US" b="1" i="1" dirty="0"/>
              <a:t>Total Annual Max Capacity Investment</a:t>
            </a:r>
            <a:r>
              <a:rPr lang="en-US" dirty="0"/>
              <a:t>, que define a nova capacidade máxima que pode ser instalada para uma tecnologia por ano. Por exemplo, se esse parâmetro for definido como 1 GW, a nova capacidade máxima instalada naquele ano não poderá exceder 1 GW. Definir o parâmetro como zero desativa efetivamente qualquer nova capacidade para essa tecnologia.</a:t>
            </a:r>
          </a:p>
          <a:p>
            <a:r>
              <a:rPr lang="en-US" dirty="0"/>
              <a:t>Ao definir o </a:t>
            </a:r>
            <a:r>
              <a:rPr lang="en-US" i="1" dirty="0"/>
              <a:t>investimento máximo anual total em capacidade </a:t>
            </a:r>
            <a:r>
              <a:rPr lang="en-US" dirty="0"/>
              <a:t>como zero durante os anos de calibração para todas as novas tecnologias, garantimos que o mix de energia se alinhe aos dados históricos. Entretanto, é fundamental restringir esse parâmetro apenas aos anos de calibração; caso contrário, essas tecnologias não poderão competir em cenários futuros. Também é aconselhável definir esse parâmetro como zero por alguns anos além do último ano de calibração para tecnologias com longos períodos de construção. Por exemplo, é improvável que um planejador de energia proponha a instalação de uma usina hidrelétrica entre 2024 e 2025, já que essas usinas normalmente levam de 5 a 10 anos para serem construídas.</a:t>
            </a:r>
            <a:endParaRPr dirty="0"/>
          </a:p>
        </p:txBody>
      </p:sp>
      <p:sp>
        <p:nvSpPr>
          <p:cNvPr id="165" name="Google Shape;165;p13:notes">
            <a:extLst>
              <a:ext uri="{FF2B5EF4-FFF2-40B4-BE49-F238E27FC236}">
                <a16:creationId xmlns:a16="http://schemas.microsoft.com/office/drawing/2014/main" id="{A14302AA-B580-80E2-BF89-8617949B9D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223024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BC378F8-B414-91A2-59F4-05E114B9765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435860-9372-D34C-4017-5AE957962C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986A000-45DC-1319-4849-67DA50F5D9A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Outro comportamento comum observado nos resultados da otimização é o salto repentino nas capacidades instaladas de um ano para o outro, quando uma tecnologia se torna significativamente mais barata do que outra no fornecimento de um serviço de energia. Na realidade, é quase impossível desativar toda a capacidade instalada de uma tecnologia em um único ano para dar lugar a uma nova.</a:t>
            </a:r>
          </a:p>
          <a:p>
            <a:r>
              <a:rPr lang="en-US" dirty="0"/>
              <a:t>Para resolver isso, podemos incorporar uma taxa de penetração de tecnologia usando duas abordagens:</a:t>
            </a:r>
          </a:p>
          <a:p>
            <a:pPr>
              <a:buFont typeface="+mj-lt"/>
              <a:buAutoNum type="arabicPeriod"/>
            </a:pPr>
            <a:r>
              <a:rPr lang="en-US" sz="1200" b="1" dirty="0">
                <a:solidFill>
                  <a:schemeClr val="tx1"/>
                </a:solidFill>
                <a:latin typeface=""/>
                <a:ea typeface="Open Sans" panose="020B0606030504020204" pitchFamily="34" charset="0"/>
                <a:cs typeface="Open Sans" panose="020B0606030504020204" pitchFamily="34" charset="0"/>
              </a:rPr>
              <a:t>Investimento </a:t>
            </a:r>
            <a:r>
              <a:rPr lang="en-US" sz="1200" b="1" dirty="0" err="1">
                <a:solidFill>
                  <a:schemeClr val="tx1"/>
                </a:solidFill>
                <a:latin typeface=""/>
                <a:ea typeface="Open Sans" panose="020B0606030504020204" pitchFamily="34" charset="0"/>
                <a:cs typeface="Open Sans" panose="020B0606030504020204" pitchFamily="34" charset="0"/>
              </a:rPr>
              <a:t>anual</a:t>
            </a:r>
            <a:r>
              <a:rPr lang="en-US" sz="1200" b="1" dirty="0">
                <a:solidFill>
                  <a:schemeClr val="tx1"/>
                </a:solidFill>
                <a:latin typeface=""/>
                <a:ea typeface="Open Sans" panose="020B0606030504020204" pitchFamily="34" charset="0"/>
                <a:cs typeface="Open Sans" panose="020B0606030504020204" pitchFamily="34" charset="0"/>
              </a:rPr>
              <a:t> total </a:t>
            </a:r>
            <a:r>
              <a:rPr lang="en-US" sz="1200" b="1" dirty="0" err="1">
                <a:solidFill>
                  <a:schemeClr val="tx1"/>
                </a:solidFill>
                <a:latin typeface=""/>
                <a:ea typeface="Open Sans" panose="020B0606030504020204" pitchFamily="34" charset="0"/>
                <a:cs typeface="Open Sans" panose="020B0606030504020204" pitchFamily="34" charset="0"/>
              </a:rPr>
              <a:t>máximo</a:t>
            </a:r>
            <a:r>
              <a:rPr lang="en-US" sz="1200" b="1" dirty="0">
                <a:solidFill>
                  <a:schemeClr val="tx1"/>
                </a:solidFill>
                <a:latin typeface=""/>
                <a:ea typeface="Open Sans" panose="020B0606030504020204" pitchFamily="34" charset="0"/>
                <a:cs typeface="Open Sans" panose="020B0606030504020204" pitchFamily="34" charset="0"/>
              </a:rPr>
              <a:t> </a:t>
            </a:r>
            <a:r>
              <a:rPr lang="en-US" sz="1200" b="1" dirty="0" err="1">
                <a:solidFill>
                  <a:schemeClr val="tx1"/>
                </a:solidFill>
                <a:latin typeface=""/>
                <a:ea typeface="Open Sans" panose="020B0606030504020204" pitchFamily="34" charset="0"/>
                <a:cs typeface="Open Sans" panose="020B0606030504020204" pitchFamily="34" charset="0"/>
              </a:rPr>
              <a:t>em</a:t>
            </a:r>
            <a:r>
              <a:rPr lang="en-US" sz="1200" b="1" dirty="0">
                <a:solidFill>
                  <a:schemeClr val="tx1"/>
                </a:solidFill>
                <a:latin typeface=""/>
                <a:ea typeface="Open Sans" panose="020B0606030504020204" pitchFamily="34" charset="0"/>
                <a:cs typeface="Open Sans" panose="020B0606030504020204" pitchFamily="34" charset="0"/>
              </a:rPr>
              <a:t> </a:t>
            </a:r>
            <a:r>
              <a:rPr lang="en-US" sz="1200" b="1" dirty="0" err="1">
                <a:solidFill>
                  <a:schemeClr val="tx1"/>
                </a:solidFill>
                <a:latin typeface=""/>
                <a:ea typeface="Open Sans" panose="020B0606030504020204" pitchFamily="34" charset="0"/>
                <a:cs typeface="Open Sans" panose="020B0606030504020204" pitchFamily="34" charset="0"/>
              </a:rPr>
              <a:t>capacidade</a:t>
            </a:r>
            <a:r>
              <a:rPr lang="en-US" b="1" dirty="0"/>
              <a:t>:</a:t>
            </a:r>
            <a:br>
              <a:rPr lang="en-US" dirty="0"/>
            </a:br>
            <a:r>
              <a:rPr lang="en-US" dirty="0"/>
              <a:t>Esse parâmetro define um limite para a nova capacidade máxima que pode ser instalada a cada ano, com base em dados históricos e projeções de mercado. Por exemplo, se o mix de energia estiver crescendo a uma taxa média de 1,2 GW por ano, esse valor ou uma porcentagem dele poderá ser usado para regular a penetração de novas tecnologias nos anos futuros.</a:t>
            </a:r>
          </a:p>
          <a:p>
            <a:pPr>
              <a:buFont typeface="+mj-lt"/>
              <a:buAutoNum type="arabicPeriod"/>
            </a:pPr>
            <a:r>
              <a:rPr lang="pt-BR" sz="1200" b="1" dirty="0">
                <a:solidFill>
                  <a:schemeClr val="tx1"/>
                </a:solidFill>
                <a:effectLst/>
                <a:latin typeface=""/>
                <a:ea typeface="Calibri" panose="020F0502020204030204" pitchFamily="34" charset="0"/>
                <a:cs typeface="Times New Roman" panose="02020603050405020304" pitchFamily="18" charset="0"/>
              </a:rPr>
              <a:t>Limite para aumento da atividade tecnológica por modo</a:t>
            </a:r>
            <a:r>
              <a:rPr lang="en-US" b="1" dirty="0"/>
              <a:t>:</a:t>
            </a:r>
            <a:br>
              <a:rPr lang="en-US" dirty="0"/>
            </a:br>
            <a:r>
              <a:rPr lang="en-US" dirty="0"/>
              <a:t>Esse parâmetro limita o crescimento anual dos níveis de atividade de uma tecnologia a uma porcentagem especificada. Por exemplo, se uma usina de energia gerar 20 PJ em 2023 e o parâmetro for definido como 0,1 (10%), a geração máxima em 2024 será limitada a 22 PJ (10% de 20 é 2, portanto 20 + 2 = 22). O aumento percentual pode ser derivado de tendências históricas ou relatórios setoriais.</a:t>
            </a:r>
          </a:p>
          <a:p>
            <a:r>
              <a:rPr lang="en-US" dirty="0"/>
              <a:t>Ao aplicar esses parâmetros, podemos criar uma representação mais realista das transições tecnológicas </a:t>
            </a:r>
            <a:r>
              <a:rPr lang="en-US" dirty="0" err="1"/>
              <a:t>nos</a:t>
            </a:r>
            <a:r>
              <a:rPr lang="en-US" dirty="0"/>
              <a:t> </a:t>
            </a:r>
            <a:r>
              <a:rPr lang="en-US" dirty="0" err="1"/>
              <a:t>sistemas</a:t>
            </a:r>
            <a:r>
              <a:rPr lang="en-US" dirty="0"/>
              <a:t> </a:t>
            </a:r>
            <a:r>
              <a:rPr lang="en-US" dirty="0" err="1"/>
              <a:t>energéticos</a:t>
            </a:r>
            <a:r>
              <a:rPr lang="en-US" dirty="0"/>
              <a:t>.</a:t>
            </a:r>
          </a:p>
        </p:txBody>
      </p:sp>
      <p:sp>
        <p:nvSpPr>
          <p:cNvPr id="165" name="Google Shape;165;p13:notes">
            <a:extLst>
              <a:ext uri="{FF2B5EF4-FFF2-40B4-BE49-F238E27FC236}">
                <a16:creationId xmlns:a16="http://schemas.microsoft.com/office/drawing/2014/main" id="{57D0EC76-CAB4-8BF2-D787-AC29FD240C0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276299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4CB377A-8F4B-AB82-851C-48B54D7D284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398EF5E-2A38-E1A6-3F47-3AF6D6656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B633640-ADEF-DB4D-2B24-504DBE5094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Em alguns casos, projetos significativos, como usinas de energia ou instalações industriais, estão em construção e devem entrar em operação nos próximos anos. Quando informações detalhadas sobre esses projetos - como capacidade, tipo de tecnologia e ano de início - estiverem disponíveis, poderemos integrar esses dados ao modelo.</a:t>
            </a:r>
          </a:p>
          <a:p>
            <a:r>
              <a:rPr lang="en-US" dirty="0"/>
              <a:t>Para levar em conta essas capacidades, usamos o parâmetro </a:t>
            </a:r>
            <a:r>
              <a:rPr lang="en-US" b="1" dirty="0"/>
              <a:t>"Total Annual Min Capacity Investment". </a:t>
            </a:r>
            <a:r>
              <a:rPr lang="en-US" dirty="0"/>
              <a:t>Para cada tecnologia e o ano correspondente, é especificado o valor da </a:t>
            </a:r>
            <a:r>
              <a:rPr lang="en-US" b="0" dirty="0"/>
              <a:t>nova capacidade instalada planejada</a:t>
            </a:r>
            <a:r>
              <a:rPr lang="en-US" dirty="0"/>
              <a:t>. Por exemplo, se uma usina de energia solar fotovoltaica com capacidade de 0,2 GW estiver em construção e programada para entrar em operação em 2025, inseriríamos um valor de 0,2 para o ano de 2025 sob o código de tecnologia PWRSOL. Essa abordagem pode ser aplicada a qualquer tipo de tecnologia. No entanto, é importante garantir que a capacidade que está sendo incluída seja significativa e que sua operação esteja confirmada.</a:t>
            </a:r>
          </a:p>
          <a:p>
            <a:r>
              <a:rPr lang="en-US" dirty="0"/>
              <a:t>Para capacidades recém-planejadas, também é possível definir um nível esperado de produção com base na capacidade instalada. Como se trata de uma nova capacidade fixa, pode-se presumir que sua produção potencial de energia permanecerá constante durante toda a sua vida operacional.</a:t>
            </a:r>
          </a:p>
          <a:p>
            <a:r>
              <a:rPr lang="en-US" dirty="0"/>
              <a:t>Por exemplo, uma nova usina de gás natural com capacidade de 0,1 GW planejada para 2025 poderia gerar aproximadamente 2,5 PJ por ano. Se a usina tiver uma vida operacional de 25 anos, poderíamos definir o parâmetro </a:t>
            </a:r>
            <a:r>
              <a:rPr lang="en-US" b="1" dirty="0"/>
              <a:t>"Limite inferior de atividade anual da tecnologia total" </a:t>
            </a:r>
            <a:r>
              <a:rPr lang="en-US" dirty="0"/>
              <a:t>como 2,5 PJ para cada ano de 2025 a 2049.</a:t>
            </a:r>
          </a:p>
          <a:p>
            <a:r>
              <a:rPr lang="en-US" dirty="0"/>
              <a:t>Se não houver necessidade de definir um nível mínimo de produção para a nova instalação, essa etapa pode ser omitida. Ao deixar a produção sem restrições, o modelo pode determinar se a fábrica se torna um ativo ocioso - capacidade não utilizada no sistema otimizado. </a:t>
            </a:r>
          </a:p>
          <a:p>
            <a:r>
              <a:rPr lang="en-US" dirty="0"/>
              <a:t>Ao adicionar dados para o </a:t>
            </a:r>
            <a:r>
              <a:rPr lang="en-US" b="1" i="1" dirty="0" err="1"/>
              <a:t>investimento</a:t>
            </a:r>
            <a:r>
              <a:rPr lang="en-US" b="1" i="1" dirty="0"/>
              <a:t> </a:t>
            </a:r>
            <a:r>
              <a:rPr lang="en-US" b="1" i="1" dirty="0" err="1"/>
              <a:t>anual</a:t>
            </a:r>
            <a:r>
              <a:rPr lang="en-US" b="1" i="1" dirty="0"/>
              <a:t> total </a:t>
            </a:r>
            <a:r>
              <a:rPr lang="en-US" b="1" i="1" dirty="0" err="1"/>
              <a:t>mínimo</a:t>
            </a:r>
            <a:r>
              <a:rPr lang="en-US" b="1" i="1" dirty="0"/>
              <a:t> </a:t>
            </a:r>
            <a:r>
              <a:rPr lang="en-US" b="1" i="1" dirty="0" err="1"/>
              <a:t>em</a:t>
            </a:r>
            <a:r>
              <a:rPr lang="en-US" b="1" i="1" dirty="0"/>
              <a:t> capacidade</a:t>
            </a:r>
            <a:r>
              <a:rPr lang="en-US" dirty="0"/>
              <a:t>, é essencial garantir que os valores sejam iguais ou inferiores ao </a:t>
            </a:r>
            <a:r>
              <a:rPr lang="en-US" b="1" i="1" dirty="0" err="1"/>
              <a:t>investimento</a:t>
            </a:r>
            <a:r>
              <a:rPr lang="en-US" b="1" i="1" dirty="0"/>
              <a:t> </a:t>
            </a:r>
            <a:r>
              <a:rPr lang="en-US" b="1" i="1" dirty="0" err="1"/>
              <a:t>anual</a:t>
            </a:r>
            <a:r>
              <a:rPr lang="en-US" b="1" i="1" dirty="0"/>
              <a:t> total </a:t>
            </a:r>
            <a:r>
              <a:rPr lang="en-US" b="1" i="1" dirty="0" err="1"/>
              <a:t>máximo</a:t>
            </a:r>
            <a:r>
              <a:rPr lang="en-US" b="1" i="1" dirty="0"/>
              <a:t> </a:t>
            </a:r>
            <a:r>
              <a:rPr lang="en-US" b="1" i="1" dirty="0" err="1"/>
              <a:t>em</a:t>
            </a:r>
            <a:r>
              <a:rPr lang="en-US" b="1" i="1" dirty="0"/>
              <a:t> capacidade</a:t>
            </a:r>
            <a:r>
              <a:rPr lang="en-US" dirty="0"/>
              <a:t>. Definir um nível mínimo maior que o máximo resultará em uma solução inviável.</a:t>
            </a:r>
          </a:p>
        </p:txBody>
      </p:sp>
      <p:sp>
        <p:nvSpPr>
          <p:cNvPr id="165" name="Google Shape;165;p13:notes">
            <a:extLst>
              <a:ext uri="{FF2B5EF4-FFF2-40B4-BE49-F238E27FC236}">
                <a16:creationId xmlns:a16="http://schemas.microsoft.com/office/drawing/2014/main" id="{A2213EED-6484-3E86-A4D7-DCB0D474F5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7927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161C720-6445-4611-807A-5574A2C06D3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6FEB0C3-2176-BF83-6545-4FBBC9D715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8B7D180-21F5-75D3-6396-9A4A3CF0D8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err="1"/>
              <a:t>Os</a:t>
            </a:r>
            <a:r>
              <a:rPr lang="en-US" dirty="0"/>
              <a:t> </a:t>
            </a:r>
            <a:r>
              <a:rPr lang="en-US" dirty="0" err="1"/>
              <a:t>sistemas</a:t>
            </a:r>
            <a:r>
              <a:rPr lang="en-US" dirty="0"/>
              <a:t> </a:t>
            </a:r>
            <a:r>
              <a:rPr lang="en-US" dirty="0" err="1"/>
              <a:t>energéticos</a:t>
            </a:r>
            <a:r>
              <a:rPr lang="en-US" dirty="0"/>
              <a:t> não podem produzir energia infinitamente. Para os combustíveis fósseis, é fundamental especificar as reservas disponíveis para cada tipo de combustível, incluindo petróleo bruto, gás natural, carvão e combustíveis nucleares. Esses dados de reserva geralmente são informados em termos de peso ou volume e devem ser convertidos em unidades de energia. Por exemplo, 1 milhão de barris de petróleo equivale a aproximadamente 6 PJ.</a:t>
            </a:r>
          </a:p>
          <a:p>
            <a:r>
              <a:rPr lang="en-US" dirty="0"/>
              <a:t>Para representar isso no modelo, usamos o parâmetro </a:t>
            </a:r>
            <a:r>
              <a:rPr lang="en-US" b="1" i="1" dirty="0"/>
              <a:t>Total Technology Annual Activity Upper Limit</a:t>
            </a:r>
            <a:r>
              <a:rPr lang="en-US" b="1" dirty="0"/>
              <a:t>. </a:t>
            </a:r>
            <a:r>
              <a:rPr lang="en-US" dirty="0"/>
              <a:t>Esse parâmetro define um limite máximo de produção de energia para todo o período de modelagem.</a:t>
            </a:r>
          </a:p>
          <a:p>
            <a:endParaRPr lang="en-US" dirty="0"/>
          </a:p>
        </p:txBody>
      </p:sp>
      <p:sp>
        <p:nvSpPr>
          <p:cNvPr id="165" name="Google Shape;165;p13:notes">
            <a:extLst>
              <a:ext uri="{FF2B5EF4-FFF2-40B4-BE49-F238E27FC236}">
                <a16:creationId xmlns:a16="http://schemas.microsoft.com/office/drawing/2014/main" id="{6DEF1E43-5915-2A9A-684F-BF12AB61A7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917059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Clique para editar o estilo do título mestre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Clique para editar os estilos de texto mestre</a:t>
            </a:r>
          </a:p>
          <a:p>
            <a:pPr lvl="1"/>
            <a:r>
              <a:rPr lang="en-GB" dirty="0"/>
              <a:t>Segundo nível</a:t>
            </a:r>
          </a:p>
          <a:p>
            <a:pPr lvl="2"/>
            <a:r>
              <a:rPr lang="en-GB" dirty="0"/>
              <a:t>Terceiro nível</a:t>
            </a:r>
          </a:p>
          <a:p>
            <a:pPr lvl="3"/>
            <a:r>
              <a:rPr lang="en-GB" dirty="0"/>
              <a:t>Quarto nível</a:t>
            </a:r>
          </a:p>
          <a:p>
            <a:pPr lvl="4"/>
            <a:r>
              <a:rPr lang="en-GB" dirty="0"/>
              <a:t>Quinto nível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3.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doi.org/10.5281/zenodo.1388341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chart" Target="../charts/char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chart" Target="../charts/chart5.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oi.org/10.5281/zenodo.13883416"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err="1">
                <a:latin typeface="Open Sans ExtraBold"/>
                <a:ea typeface="Open Sans ExtraBold" panose="020B0606030504020204" pitchFamily="34" charset="0"/>
                <a:cs typeface="Open Sans ExtraBold" panose="020B0606030504020204" pitchFamily="34" charset="0"/>
              </a:rPr>
              <a:t>Modelagem</a:t>
            </a:r>
            <a:r>
              <a:rPr lang="en-ZA" b="1" dirty="0">
                <a:latin typeface="Open Sans ExtraBold"/>
                <a:ea typeface="Open Sans ExtraBold" panose="020B0606030504020204" pitchFamily="34" charset="0"/>
                <a:cs typeface="Open Sans ExtraBold" panose="020B0606030504020204" pitchFamily="34" charset="0"/>
              </a:rPr>
              <a:t> De Sistemas </a:t>
            </a:r>
            <a:r>
              <a:rPr lang="en-ZA" b="1" dirty="0" err="1">
                <a:latin typeface="Open Sans ExtraBold"/>
                <a:ea typeface="Open Sans ExtraBold" panose="020B0606030504020204" pitchFamily="34" charset="0"/>
                <a:cs typeface="Open Sans ExtraBold" panose="020B0606030504020204" pitchFamily="34" charset="0"/>
              </a:rPr>
              <a:t>Energéticos</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Usando</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8055774"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AULA 14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CALIBRAÇÃO DE MODELOS E VALIDAÇÃO DE CENÁRIOS</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0A45921-77B2-2984-07D7-0F91672FBEC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E4DE4F9-B4AE-D9DD-BBEE-B655471EF314}"/>
              </a:ext>
            </a:extLst>
          </p:cNvPr>
          <p:cNvSpPr/>
          <p:nvPr/>
        </p:nvSpPr>
        <p:spPr>
          <a:xfrm>
            <a:off x="343846" y="995986"/>
            <a:ext cx="10159053" cy="646331"/>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Limite superior de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atividade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total de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tecnologia</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no período do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modelo</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TotalTechnologyModelPeriodActivityUpperLimit</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endPar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B7EBCF2B-07CE-5298-7490-C87D95C8358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Validação do cenário</a:t>
            </a:r>
            <a:endParaRPr lang="en-US" dirty="0">
              <a:cs typeface="Calibri Light" panose="020F0302020204030204"/>
            </a:endParaRPr>
          </a:p>
        </p:txBody>
      </p:sp>
      <p:sp>
        <p:nvSpPr>
          <p:cNvPr id="6" name="TextBox 5">
            <a:extLst>
              <a:ext uri="{FF2B5EF4-FFF2-40B4-BE49-F238E27FC236}">
                <a16:creationId xmlns:a16="http://schemas.microsoft.com/office/drawing/2014/main" id="{27CBAA36-A6C5-B8C9-63B9-66284BFB5346}"/>
              </a:ext>
            </a:extLst>
          </p:cNvPr>
          <p:cNvSpPr txBox="1"/>
          <p:nvPr/>
        </p:nvSpPr>
        <p:spPr>
          <a:xfrm>
            <a:off x="372423" y="1694188"/>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Nível máximo total de atividade permitido para uma tecnologia em todo o período modelado. Representa as reservas totais de combustíveis fósseis.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DF1CCE1A-6FE1-DE11-2E7C-27FB45878861}"/>
              </a:ext>
            </a:extLst>
          </p:cNvPr>
          <p:cNvPicPr>
            <a:picLocks noChangeAspect="1"/>
          </p:cNvPicPr>
          <p:nvPr/>
        </p:nvPicPr>
        <p:blipFill>
          <a:blip r:embed="rId5"/>
          <a:srcRect l="53050" t="-1087" b="1087"/>
          <a:stretch/>
        </p:blipFill>
        <p:spPr>
          <a:xfrm>
            <a:off x="510764" y="2823671"/>
            <a:ext cx="2200276" cy="2343212"/>
          </a:xfrm>
          <a:prstGeom prst="rect">
            <a:avLst/>
          </a:prstGeom>
        </p:spPr>
      </p:pic>
      <p:pic>
        <p:nvPicPr>
          <p:cNvPr id="10" name="Picture 9">
            <a:extLst>
              <a:ext uri="{FF2B5EF4-FFF2-40B4-BE49-F238E27FC236}">
                <a16:creationId xmlns:a16="http://schemas.microsoft.com/office/drawing/2014/main" id="{237D5610-CE4C-97D9-ECBC-5745A1461A15}"/>
              </a:ext>
            </a:extLst>
          </p:cNvPr>
          <p:cNvPicPr>
            <a:picLocks noChangeAspect="1"/>
          </p:cNvPicPr>
          <p:nvPr/>
        </p:nvPicPr>
        <p:blipFill>
          <a:blip r:embed="rId6"/>
          <a:stretch>
            <a:fillRect/>
          </a:stretch>
        </p:blipFill>
        <p:spPr>
          <a:xfrm>
            <a:off x="3399809" y="2895139"/>
            <a:ext cx="2200276" cy="2200276"/>
          </a:xfrm>
          <a:prstGeom prst="rect">
            <a:avLst/>
          </a:prstGeom>
        </p:spPr>
      </p:pic>
      <p:pic>
        <p:nvPicPr>
          <p:cNvPr id="11" name="Picture 10">
            <a:extLst>
              <a:ext uri="{FF2B5EF4-FFF2-40B4-BE49-F238E27FC236}">
                <a16:creationId xmlns:a16="http://schemas.microsoft.com/office/drawing/2014/main" id="{96C183F7-3D91-0DA0-3A2A-1A60EC58A77C}"/>
              </a:ext>
            </a:extLst>
          </p:cNvPr>
          <p:cNvPicPr>
            <a:picLocks noChangeAspect="1"/>
          </p:cNvPicPr>
          <p:nvPr/>
        </p:nvPicPr>
        <p:blipFill>
          <a:blip r:embed="rId7"/>
          <a:stretch>
            <a:fillRect/>
          </a:stretch>
        </p:blipFill>
        <p:spPr>
          <a:xfrm>
            <a:off x="6288854" y="2962167"/>
            <a:ext cx="2200276" cy="2200276"/>
          </a:xfrm>
          <a:prstGeom prst="rect">
            <a:avLst/>
          </a:prstGeom>
        </p:spPr>
      </p:pic>
      <p:pic>
        <p:nvPicPr>
          <p:cNvPr id="12" name="Picture 11">
            <a:extLst>
              <a:ext uri="{FF2B5EF4-FFF2-40B4-BE49-F238E27FC236}">
                <a16:creationId xmlns:a16="http://schemas.microsoft.com/office/drawing/2014/main" id="{4576314C-C026-7067-AA2D-C6A6C8F19DEB}"/>
              </a:ext>
            </a:extLst>
          </p:cNvPr>
          <p:cNvPicPr>
            <a:picLocks noChangeAspect="1"/>
          </p:cNvPicPr>
          <p:nvPr/>
        </p:nvPicPr>
        <p:blipFill>
          <a:blip r:embed="rId8"/>
          <a:stretch>
            <a:fillRect/>
          </a:stretch>
        </p:blipFill>
        <p:spPr>
          <a:xfrm>
            <a:off x="9253927" y="3067038"/>
            <a:ext cx="2028377" cy="2028377"/>
          </a:xfrm>
          <a:prstGeom prst="rect">
            <a:avLst/>
          </a:prstGeom>
        </p:spPr>
      </p:pic>
      <p:sp>
        <p:nvSpPr>
          <p:cNvPr id="13" name="TextBox 12">
            <a:extLst>
              <a:ext uri="{FF2B5EF4-FFF2-40B4-BE49-F238E27FC236}">
                <a16:creationId xmlns:a16="http://schemas.microsoft.com/office/drawing/2014/main" id="{AF1715E9-7FD9-3CD8-4F98-4102C2D32F2D}"/>
              </a:ext>
            </a:extLst>
          </p:cNvPr>
          <p:cNvSpPr txBox="1"/>
          <p:nvPr/>
        </p:nvSpPr>
        <p:spPr>
          <a:xfrm>
            <a:off x="439942"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Petróleo </a:t>
            </a:r>
            <a:r>
              <a:rPr lang="es-CO" sz="2500" b="1" dirty="0">
                <a:solidFill>
                  <a:schemeClr val="bg1"/>
                </a:solidFill>
                <a:latin typeface="Aptos" panose="020B0004020202020204" pitchFamily="34" charset="0"/>
              </a:rPr>
              <a:t>bruto</a:t>
            </a:r>
          </a:p>
        </p:txBody>
      </p:sp>
      <p:sp>
        <p:nvSpPr>
          <p:cNvPr id="14" name="TextBox 13">
            <a:extLst>
              <a:ext uri="{FF2B5EF4-FFF2-40B4-BE49-F238E27FC236}">
                <a16:creationId xmlns:a16="http://schemas.microsoft.com/office/drawing/2014/main" id="{6491B7EF-708D-58BF-B58E-8ED5E97926E8}"/>
              </a:ext>
            </a:extLst>
          </p:cNvPr>
          <p:cNvSpPr txBox="1"/>
          <p:nvPr/>
        </p:nvSpPr>
        <p:spPr>
          <a:xfrm>
            <a:off x="3324224"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Gás natural</a:t>
            </a:r>
          </a:p>
        </p:txBody>
      </p:sp>
      <p:sp>
        <p:nvSpPr>
          <p:cNvPr id="15" name="TextBox 14">
            <a:extLst>
              <a:ext uri="{FF2B5EF4-FFF2-40B4-BE49-F238E27FC236}">
                <a16:creationId xmlns:a16="http://schemas.microsoft.com/office/drawing/2014/main" id="{F3696229-27CD-2331-A85D-60B5104C88A3}"/>
              </a:ext>
            </a:extLst>
          </p:cNvPr>
          <p:cNvSpPr txBox="1"/>
          <p:nvPr/>
        </p:nvSpPr>
        <p:spPr>
          <a:xfrm>
            <a:off x="6208506"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Carvão</a:t>
            </a:r>
          </a:p>
        </p:txBody>
      </p:sp>
      <p:sp>
        <p:nvSpPr>
          <p:cNvPr id="16" name="TextBox 15">
            <a:extLst>
              <a:ext uri="{FF2B5EF4-FFF2-40B4-BE49-F238E27FC236}">
                <a16:creationId xmlns:a16="http://schemas.microsoft.com/office/drawing/2014/main" id="{7B16D7A5-E712-9887-F41C-67BC106335AA}"/>
              </a:ext>
            </a:extLst>
          </p:cNvPr>
          <p:cNvSpPr txBox="1"/>
          <p:nvPr/>
        </p:nvSpPr>
        <p:spPr>
          <a:xfrm>
            <a:off x="9092393" y="5509185"/>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Combustíveis </a:t>
            </a:r>
            <a:r>
              <a:rPr lang="es-CO" sz="2500" b="1" dirty="0">
                <a:solidFill>
                  <a:schemeClr val="bg1"/>
                </a:solidFill>
                <a:latin typeface="Aptos" panose="020B0004020202020204" pitchFamily="34" charset="0"/>
              </a:rPr>
              <a:t>nucleares</a:t>
            </a:r>
          </a:p>
        </p:txBody>
      </p:sp>
      <p:pic>
        <p:nvPicPr>
          <p:cNvPr id="2" name="synthesize (55)">
            <a:hlinkClick r:id="" action="ppaction://media"/>
            <a:extLst>
              <a:ext uri="{FF2B5EF4-FFF2-40B4-BE49-F238E27FC236}">
                <a16:creationId xmlns:a16="http://schemas.microsoft.com/office/drawing/2014/main" id="{7665554A-3B2D-63BF-60AC-E6D0F82ADB3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07823" y="344724"/>
            <a:ext cx="406400" cy="406400"/>
          </a:xfrm>
          <a:prstGeom prst="rect">
            <a:avLst/>
          </a:prstGeom>
        </p:spPr>
      </p:pic>
    </p:spTree>
    <p:extLst>
      <p:ext uri="{BB962C8B-B14F-4D97-AF65-F5344CB8AC3E}">
        <p14:creationId xmlns:p14="http://schemas.microsoft.com/office/powerpoint/2010/main" val="27994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3249E57-9C53-544C-AB49-B7C5437155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C9947D5-CE0D-1731-6AFC-5A427891C4D2}"/>
              </a:ext>
            </a:extLst>
          </p:cNvPr>
          <p:cNvSpPr/>
          <p:nvPr/>
        </p:nvSpPr>
        <p:spPr>
          <a:xfrm>
            <a:off x="343847" y="995986"/>
            <a:ext cx="9057328" cy="646331"/>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Limite superior da atividade anual total da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tecnologia</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TotalTechnologyAnnualActivityUpperLimit</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endPar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A73E559B-10EE-BB86-215C-966DD6548079}"/>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Validação do cenário</a:t>
            </a:r>
            <a:endParaRPr lang="en-US" dirty="0">
              <a:cs typeface="Calibri Light" panose="020F0302020204030204"/>
            </a:endParaRPr>
          </a:p>
        </p:txBody>
      </p:sp>
      <p:sp>
        <p:nvSpPr>
          <p:cNvPr id="6" name="TextBox 5">
            <a:extLst>
              <a:ext uri="{FF2B5EF4-FFF2-40B4-BE49-F238E27FC236}">
                <a16:creationId xmlns:a16="http://schemas.microsoft.com/office/drawing/2014/main" id="{A6E9DF86-59D1-823C-1D15-CD5A108EF1AB}"/>
              </a:ext>
            </a:extLst>
          </p:cNvPr>
          <p:cNvSpPr txBox="1"/>
          <p:nvPr/>
        </p:nvSpPr>
        <p:spPr>
          <a:xfrm>
            <a:off x="372423" y="1567188"/>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Nível máximo total de atividade permitido para uma tecnologia em um ano. Representa o potencial técnico de produção de energia de uma tecnologia.</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B996A4E-E1C2-5FD8-6EAB-AA1F2207092D}"/>
              </a:ext>
            </a:extLst>
          </p:cNvPr>
          <p:cNvSpPr txBox="1"/>
          <p:nvPr/>
        </p:nvSpPr>
        <p:spPr>
          <a:xfrm>
            <a:off x="1301388" y="2961967"/>
            <a:ext cx="3762376"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Combustíveis fósseis</a:t>
            </a:r>
            <a:endParaRPr lang="es-CO" sz="2500" b="1" dirty="0">
              <a:solidFill>
                <a:schemeClr val="bg1"/>
              </a:solidFill>
              <a:latin typeface="Aptos" panose="020B0004020202020204" pitchFamily="34" charset="0"/>
            </a:endParaRPr>
          </a:p>
        </p:txBody>
      </p:sp>
      <p:sp>
        <p:nvSpPr>
          <p:cNvPr id="14" name="TextBox 13">
            <a:extLst>
              <a:ext uri="{FF2B5EF4-FFF2-40B4-BE49-F238E27FC236}">
                <a16:creationId xmlns:a16="http://schemas.microsoft.com/office/drawing/2014/main" id="{0B73F83C-85D8-9B31-4476-C1EB33B1B431}"/>
              </a:ext>
            </a:extLst>
          </p:cNvPr>
          <p:cNvSpPr txBox="1"/>
          <p:nvPr/>
        </p:nvSpPr>
        <p:spPr>
          <a:xfrm>
            <a:off x="6824660" y="2961967"/>
            <a:ext cx="3762376"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Renováveis</a:t>
            </a:r>
            <a:endParaRPr lang="es-CO" sz="2500" b="1"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49C19ECF-14F4-B4E7-1F71-05E8C547B8DD}"/>
              </a:ext>
            </a:extLst>
          </p:cNvPr>
          <p:cNvSpPr txBox="1"/>
          <p:nvPr/>
        </p:nvSpPr>
        <p:spPr>
          <a:xfrm>
            <a:off x="943085" y="3714544"/>
            <a:ext cx="4452938" cy="1200329"/>
          </a:xfrm>
          <a:prstGeom prst="rect">
            <a:avLst/>
          </a:prstGeom>
          <a:noFill/>
        </p:spPr>
        <p:txBody>
          <a:bodyPr wrap="square" rtlCol="0">
            <a:spAutoFit/>
          </a:bodyPr>
          <a:lstStyle/>
          <a:p>
            <a:pPr algn="ctr"/>
            <a:r>
              <a:rPr lang="es-CO" sz="2400" dirty="0" err="1">
                <a:latin typeface="Open Sans" panose="020B0606030504020204" pitchFamily="34" charset="0"/>
                <a:ea typeface="Open Sans" panose="020B0606030504020204" pitchFamily="34" charset="0"/>
                <a:cs typeface="Open Sans" panose="020B0606030504020204" pitchFamily="34" charset="0"/>
              </a:rPr>
              <a:t>Controlado por recursos de esgotamento </a:t>
            </a:r>
            <a:r>
              <a:rPr lang="es-CO" sz="2400" dirty="0">
                <a:latin typeface="Open Sans" panose="020B0606030504020204" pitchFamily="34" charset="0"/>
                <a:ea typeface="Open Sans" panose="020B0606030504020204" pitchFamily="34" charset="0"/>
                <a:cs typeface="Open Sans" panose="020B0606030504020204" pitchFamily="34" charset="0"/>
              </a:rPr>
              <a:t>em </a:t>
            </a:r>
            <a:r>
              <a:rPr lang="es-CO" sz="2400" dirty="0" err="1">
                <a:latin typeface="Open Sans" panose="020B0606030504020204" pitchFamily="34" charset="0"/>
                <a:ea typeface="Open Sans" panose="020B0606030504020204" pitchFamily="34" charset="0"/>
                <a:cs typeface="Open Sans" panose="020B0606030504020204" pitchFamily="34" charset="0"/>
              </a:rPr>
              <a:t>cada reservatório ou </a:t>
            </a:r>
            <a:r>
              <a:rPr lang="es-CO" sz="2400" dirty="0">
                <a:latin typeface="Open Sans" panose="020B0606030504020204" pitchFamily="34" charset="0"/>
                <a:ea typeface="Open Sans" panose="020B0606030504020204" pitchFamily="34" charset="0"/>
                <a:cs typeface="Open Sans" panose="020B0606030504020204" pitchFamily="34" charset="0"/>
              </a:rPr>
              <a:t>mina.</a:t>
            </a:r>
          </a:p>
        </p:txBody>
      </p:sp>
      <p:sp>
        <p:nvSpPr>
          <p:cNvPr id="3" name="TextBox 2">
            <a:extLst>
              <a:ext uri="{FF2B5EF4-FFF2-40B4-BE49-F238E27FC236}">
                <a16:creationId xmlns:a16="http://schemas.microsoft.com/office/drawing/2014/main" id="{4C2B8784-0DED-AA70-9407-0FFF34CC5095}"/>
              </a:ext>
            </a:extLst>
          </p:cNvPr>
          <p:cNvSpPr txBox="1"/>
          <p:nvPr/>
        </p:nvSpPr>
        <p:spPr>
          <a:xfrm>
            <a:off x="6481872" y="3714544"/>
            <a:ext cx="4452938" cy="830997"/>
          </a:xfrm>
          <a:prstGeom prst="rect">
            <a:avLst/>
          </a:prstGeom>
          <a:noFill/>
        </p:spPr>
        <p:txBody>
          <a:bodyPr wrap="square" rtlCol="0">
            <a:spAutoFit/>
          </a:bodyPr>
          <a:lstStyle/>
          <a:p>
            <a:pPr algn="ctr"/>
            <a:r>
              <a:rPr lang="es-CO" sz="2400" dirty="0" err="1">
                <a:latin typeface="Open Sans" panose="020B0606030504020204" pitchFamily="34" charset="0"/>
                <a:ea typeface="Open Sans" panose="020B0606030504020204" pitchFamily="34" charset="0"/>
                <a:cs typeface="Open Sans" panose="020B0606030504020204" pitchFamily="34" charset="0"/>
              </a:rPr>
              <a:t>Controlado pelas condições </a:t>
            </a:r>
            <a:r>
              <a:rPr lang="es-CO" sz="2400" dirty="0">
                <a:latin typeface="Open Sans" panose="020B0606030504020204" pitchFamily="34" charset="0"/>
                <a:ea typeface="Open Sans" panose="020B0606030504020204" pitchFamily="34" charset="0"/>
                <a:cs typeface="Open Sans" panose="020B0606030504020204" pitchFamily="34" charset="0"/>
              </a:rPr>
              <a:t>naturais </a:t>
            </a:r>
            <a:r>
              <a:rPr lang="es-CO" sz="2400" dirty="0" err="1">
                <a:latin typeface="Open Sans" panose="020B0606030504020204" pitchFamily="34" charset="0"/>
                <a:ea typeface="Open Sans" panose="020B0606030504020204" pitchFamily="34" charset="0"/>
                <a:cs typeface="Open Sans" panose="020B0606030504020204" pitchFamily="34" charset="0"/>
              </a:rPr>
              <a:t>de cada região</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2B32EBC-B0BF-014D-155C-0F84C1A275E2}"/>
              </a:ext>
            </a:extLst>
          </p:cNvPr>
          <p:cNvSpPr txBox="1"/>
          <p:nvPr/>
        </p:nvSpPr>
        <p:spPr>
          <a:xfrm>
            <a:off x="496248" y="5274951"/>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Esse parâmetro é definido para tecnologias de energia primária, como MINCOA ou MINBIO.</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synthesize (56)">
            <a:hlinkClick r:id="" action="ppaction://media"/>
            <a:extLst>
              <a:ext uri="{FF2B5EF4-FFF2-40B4-BE49-F238E27FC236}">
                <a16:creationId xmlns:a16="http://schemas.microsoft.com/office/drawing/2014/main" id="{DE8F3D63-2814-2319-958A-1B662A04E1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0661" y="312066"/>
            <a:ext cx="406400" cy="406400"/>
          </a:xfrm>
          <a:prstGeom prst="rect">
            <a:avLst/>
          </a:prstGeom>
        </p:spPr>
      </p:pic>
    </p:spTree>
    <p:extLst>
      <p:ext uri="{BB962C8B-B14F-4D97-AF65-F5344CB8AC3E}">
        <p14:creationId xmlns:p14="http://schemas.microsoft.com/office/powerpoint/2010/main" val="2028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C194708-135B-FD72-F5B2-A718DD3C274F}"/>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0698163-03D9-3659-FB8B-A57B68C27D5B}"/>
              </a:ext>
            </a:extLst>
          </p:cNvPr>
          <p:cNvPicPr>
            <a:picLocks noChangeAspect="1"/>
          </p:cNvPicPr>
          <p:nvPr/>
        </p:nvPicPr>
        <p:blipFill>
          <a:blip r:embed="rId5"/>
          <a:srcRect t="20357" b="26667"/>
          <a:stretch/>
        </p:blipFill>
        <p:spPr>
          <a:xfrm>
            <a:off x="319524" y="2938609"/>
            <a:ext cx="2485306" cy="1703860"/>
          </a:xfrm>
          <a:prstGeom prst="rect">
            <a:avLst/>
          </a:prstGeom>
        </p:spPr>
      </p:pic>
      <p:sp>
        <p:nvSpPr>
          <p:cNvPr id="7" name="Rectangle 6">
            <a:extLst>
              <a:ext uri="{FF2B5EF4-FFF2-40B4-BE49-F238E27FC236}">
                <a16:creationId xmlns:a16="http://schemas.microsoft.com/office/drawing/2014/main" id="{C4F23ACD-44DA-360E-77C2-466CD583DDE4}"/>
              </a:ext>
            </a:extLst>
          </p:cNvPr>
          <p:cNvSpPr/>
          <p:nvPr/>
        </p:nvSpPr>
        <p:spPr>
          <a:xfrm>
            <a:off x="343847" y="995986"/>
            <a:ext cx="905732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14.2.5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Capacidade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total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anual</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máxima</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TotalAnnualMaxCapacity</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endPar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A5698114-8636-AD22-DC1D-E2EC9F581FF7}"/>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Validação do cenário</a:t>
            </a:r>
            <a:endParaRPr lang="en-US" dirty="0">
              <a:cs typeface="Calibri Light" panose="020F0302020204030204"/>
            </a:endParaRPr>
          </a:p>
        </p:txBody>
      </p:sp>
      <p:sp>
        <p:nvSpPr>
          <p:cNvPr id="2" name="TextBox 1">
            <a:extLst>
              <a:ext uri="{FF2B5EF4-FFF2-40B4-BE49-F238E27FC236}">
                <a16:creationId xmlns:a16="http://schemas.microsoft.com/office/drawing/2014/main" id="{D15C4BC7-36EA-AF61-E967-DB6CA210514D}"/>
              </a:ext>
            </a:extLst>
          </p:cNvPr>
          <p:cNvSpPr txBox="1"/>
          <p:nvPr/>
        </p:nvSpPr>
        <p:spPr>
          <a:xfrm>
            <a:off x="510535" y="5475091"/>
            <a:ext cx="10886128"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Esse parâmetro é definido para tecnologias de usinas de energia, como PWRSOL ou PWRWND.</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3DEE385-18D9-4232-95AA-CF22C4A1702B}"/>
              </a:ext>
            </a:extLst>
          </p:cNvPr>
          <p:cNvSpPr txBox="1"/>
          <p:nvPr/>
        </p:nvSpPr>
        <p:spPr>
          <a:xfrm>
            <a:off x="453383"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Solar</a:t>
            </a:r>
          </a:p>
        </p:txBody>
      </p:sp>
      <p:sp>
        <p:nvSpPr>
          <p:cNvPr id="4" name="TextBox 3">
            <a:extLst>
              <a:ext uri="{FF2B5EF4-FFF2-40B4-BE49-F238E27FC236}">
                <a16:creationId xmlns:a16="http://schemas.microsoft.com/office/drawing/2014/main" id="{15DB611F-60F0-7037-1D9B-BC44C46DCF20}"/>
              </a:ext>
            </a:extLst>
          </p:cNvPr>
          <p:cNvSpPr txBox="1"/>
          <p:nvPr/>
        </p:nvSpPr>
        <p:spPr>
          <a:xfrm>
            <a:off x="3337665"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Vento</a:t>
            </a:r>
            <a:endParaRPr lang="es-CO" sz="25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4B65252C-EE3D-0191-F670-B9A8FF5F25A6}"/>
              </a:ext>
            </a:extLst>
          </p:cNvPr>
          <p:cNvSpPr txBox="1"/>
          <p:nvPr/>
        </p:nvSpPr>
        <p:spPr>
          <a:xfrm>
            <a:off x="6221947"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Hidro</a:t>
            </a:r>
            <a:endParaRPr lang="es-CO" sz="2500" b="1" dirty="0">
              <a:solidFill>
                <a:schemeClr val="bg1"/>
              </a:solidFill>
              <a:latin typeface="Aptos" panose="020B0004020202020204" pitchFamily="34" charset="0"/>
            </a:endParaRPr>
          </a:p>
        </p:txBody>
      </p:sp>
      <p:sp>
        <p:nvSpPr>
          <p:cNvPr id="17" name="TextBox 16">
            <a:extLst>
              <a:ext uri="{FF2B5EF4-FFF2-40B4-BE49-F238E27FC236}">
                <a16:creationId xmlns:a16="http://schemas.microsoft.com/office/drawing/2014/main" id="{8C1D1DC5-7BDF-C863-DA86-7F10F8F5F6E3}"/>
              </a:ext>
            </a:extLst>
          </p:cNvPr>
          <p:cNvSpPr txBox="1"/>
          <p:nvPr/>
        </p:nvSpPr>
        <p:spPr>
          <a:xfrm>
            <a:off x="9105834" y="4732172"/>
            <a:ext cx="2351447"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Geotérmica</a:t>
            </a:r>
            <a:endParaRPr lang="es-CO" sz="2500" b="1" dirty="0">
              <a:solidFill>
                <a:schemeClr val="bg1"/>
              </a:solidFill>
              <a:latin typeface="Aptos" panose="020B0004020202020204" pitchFamily="34" charset="0"/>
            </a:endParaRPr>
          </a:p>
        </p:txBody>
      </p:sp>
      <p:pic>
        <p:nvPicPr>
          <p:cNvPr id="3074" name="Picture 2" descr="Wind Turbines icon PNG and SVG Vector Free Download">
            <a:extLst>
              <a:ext uri="{FF2B5EF4-FFF2-40B4-BE49-F238E27FC236}">
                <a16:creationId xmlns:a16="http://schemas.microsoft.com/office/drawing/2014/main" id="{B9120F7A-EE5E-9627-5520-35B75E198B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152" y="3033382"/>
            <a:ext cx="2117558" cy="1565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ydropower Icon #125710 - Free Icons Library">
            <a:extLst>
              <a:ext uri="{FF2B5EF4-FFF2-40B4-BE49-F238E27FC236}">
                <a16:creationId xmlns:a16="http://schemas.microsoft.com/office/drawing/2014/main" id="{43185F16-DF87-37D1-582E-2805855B7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916" y="2526709"/>
            <a:ext cx="2205463" cy="2205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3D6B70C-737A-4DDE-410C-414197F0E8C6}"/>
              </a:ext>
            </a:extLst>
          </p:cNvPr>
          <p:cNvPicPr>
            <a:picLocks noChangeAspect="1"/>
          </p:cNvPicPr>
          <p:nvPr/>
        </p:nvPicPr>
        <p:blipFill>
          <a:blip r:embed="rId8"/>
          <a:stretch>
            <a:fillRect/>
          </a:stretch>
        </p:blipFill>
        <p:spPr>
          <a:xfrm>
            <a:off x="9196585" y="2623577"/>
            <a:ext cx="2018581" cy="2018581"/>
          </a:xfrm>
          <a:prstGeom prst="rect">
            <a:avLst/>
          </a:prstGeom>
        </p:spPr>
      </p:pic>
      <p:pic>
        <p:nvPicPr>
          <p:cNvPr id="9" name="synthesize (57)">
            <a:hlinkClick r:id="" action="ppaction://media"/>
            <a:extLst>
              <a:ext uri="{FF2B5EF4-FFF2-40B4-BE49-F238E27FC236}">
                <a16:creationId xmlns:a16="http://schemas.microsoft.com/office/drawing/2014/main" id="{04AD4E4B-D71F-7333-A293-8F57F951BDB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852151" y="344724"/>
            <a:ext cx="406400" cy="406400"/>
          </a:xfrm>
          <a:prstGeom prst="rect">
            <a:avLst/>
          </a:prstGeom>
        </p:spPr>
      </p:pic>
      <p:sp>
        <p:nvSpPr>
          <p:cNvPr id="6" name="TextBox 5">
            <a:extLst>
              <a:ext uri="{FF2B5EF4-FFF2-40B4-BE49-F238E27FC236}">
                <a16:creationId xmlns:a16="http://schemas.microsoft.com/office/drawing/2014/main" id="{7FBA3443-32F7-72AD-53B3-2A4DDFA1B8A1}"/>
              </a:ext>
            </a:extLst>
          </p:cNvPr>
          <p:cNvSpPr txBox="1"/>
          <p:nvPr/>
        </p:nvSpPr>
        <p:spPr>
          <a:xfrm>
            <a:off x="372423" y="1567188"/>
            <a:ext cx="10886128" cy="1200329"/>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Capacidade máxima total (residual mais cumulativamente nova instalada) permitida para uma tecnologia em um ano específico. Especialmente usado para tecnologias de usinas de energia renovável.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59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13</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14.2 Referências</a:t>
            </a:r>
          </a:p>
        </p:txBody>
      </p:sp>
      <p:sp>
        <p:nvSpPr>
          <p:cNvPr id="4" name="TextBox 3">
            <a:extLst>
              <a:ext uri="{FF2B5EF4-FFF2-40B4-BE49-F238E27FC236}">
                <a16:creationId xmlns:a16="http://schemas.microsoft.com/office/drawing/2014/main" id="{9DD4BC32-7FB0-2C04-D5CE-3B367F473FC0}"/>
              </a:ext>
            </a:extLst>
          </p:cNvPr>
          <p:cNvSpPr txBox="1"/>
          <p:nvPr/>
        </p:nvSpPr>
        <p:spPr>
          <a:xfrm>
            <a:off x="678657" y="1757244"/>
            <a:ext cx="10622756" cy="3147015"/>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Documentação do OSeMOSYS.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Plazas-Niño, F. (2024). Guia passo a passo para modelagem do sistema nacional de energia com o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(v1.0).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Zenodo.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https://doi.org/10.5281/zenodo.13883416</a:t>
            </a:r>
            <a:endParaRPr lang="es-CO" sz="2400" b="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err="1"/>
              <a:t>Obrigado</a:t>
            </a: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93986"/>
            <a:ext cx="8035302" cy="914062"/>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Resultados</a:t>
            </a:r>
            <a:r>
              <a:rPr lang="en-GB" sz="4400" dirty="0">
                <a:latin typeface="Open Sans"/>
              </a:rPr>
              <a:t> de </a:t>
            </a:r>
            <a:r>
              <a:rPr lang="en-GB" sz="4400" dirty="0" err="1">
                <a:latin typeface="Open Sans"/>
              </a:rPr>
              <a:t>aprendizagem</a:t>
            </a:r>
            <a:endParaRPr lang="en-GB" sz="4400" dirty="0">
              <a:latin typeface="Open Sans"/>
            </a:endParaRP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9" y="1786512"/>
            <a:ext cx="9972272" cy="3914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Ao final </a:t>
            </a:r>
            <a:r>
              <a:rPr lang="en-GB" sz="2400" b="1" dirty="0" err="1">
                <a:solidFill>
                  <a:schemeClr val="accent5">
                    <a:lumMod val="60000"/>
                    <a:lumOff val="40000"/>
                  </a:schemeClr>
                </a:solidFill>
                <a:latin typeface="Open Sans"/>
                <a:ea typeface="+mn-lt"/>
                <a:cs typeface="+mn-lt"/>
              </a:rPr>
              <a:t>desta</a:t>
            </a:r>
            <a:r>
              <a:rPr lang="en-GB" sz="2400" b="1" dirty="0">
                <a:solidFill>
                  <a:schemeClr val="accent5">
                    <a:lumMod val="60000"/>
                    <a:lumOff val="40000"/>
                  </a:schemeClr>
                </a:solidFill>
                <a:latin typeface="Open Sans"/>
                <a:ea typeface="+mn-lt"/>
                <a:cs typeface="+mn-lt"/>
              </a:rPr>
              <a:t> aula, você será capaz de:</a:t>
            </a:r>
          </a:p>
          <a:p>
            <a:pPr algn="l">
              <a:lnSpc>
                <a:spcPct val="100000"/>
              </a:lnSpc>
              <a:spcBef>
                <a:spcPts val="1000"/>
              </a:spcBef>
            </a:pPr>
            <a:endParaRPr lang="en-US" sz="2400" b="1" dirty="0">
              <a:solidFill>
                <a:schemeClr val="accent5">
                  <a:lumMod val="60000"/>
                  <a:lumOff val="40000"/>
                </a:schemeClr>
              </a:solidFill>
              <a:latin typeface="Open Sans"/>
              <a:cs typeface="Calibri" panose="020F0502020204030204"/>
            </a:endParaRPr>
          </a:p>
          <a:p>
            <a:pPr>
              <a:spcBef>
                <a:spcPts val="1000"/>
              </a:spcBef>
            </a:pPr>
            <a:r>
              <a:rPr lang="en-US" sz="2400" dirty="0">
                <a:latin typeface="Open Sans"/>
                <a:ea typeface="+mn-lt"/>
                <a:cs typeface="+mn-lt"/>
              </a:rPr>
              <a:t>ILO1: Compreender o conceito de calibração de modelos.</a:t>
            </a:r>
          </a:p>
          <a:p>
            <a:pPr>
              <a:spcBef>
                <a:spcPts val="1000"/>
              </a:spcBef>
            </a:pPr>
            <a:r>
              <a:rPr lang="en-US" sz="2400" dirty="0">
                <a:latin typeface="Open Sans"/>
                <a:ea typeface="+mn-lt"/>
                <a:cs typeface="+mn-lt"/>
              </a:rPr>
              <a:t>ILO2: </a:t>
            </a:r>
            <a:r>
              <a:rPr lang="en-US" sz="2400" dirty="0" err="1">
                <a:latin typeface="Open Sans"/>
                <a:ea typeface="+mn-lt"/>
                <a:cs typeface="+mn-lt"/>
              </a:rPr>
              <a:t>Aprender</a:t>
            </a:r>
            <a:r>
              <a:rPr lang="en-US" sz="2400" dirty="0">
                <a:latin typeface="Open Sans"/>
                <a:ea typeface="+mn-lt"/>
                <a:cs typeface="+mn-lt"/>
              </a:rPr>
              <a:t> </a:t>
            </a:r>
            <a:r>
              <a:rPr lang="en-US" sz="2400" dirty="0" err="1">
                <a:latin typeface="Open Sans"/>
                <a:ea typeface="+mn-lt"/>
                <a:cs typeface="+mn-lt"/>
              </a:rPr>
              <a:t>sobre</a:t>
            </a:r>
            <a:r>
              <a:rPr lang="en-US" sz="2400" dirty="0">
                <a:latin typeface="Open Sans"/>
                <a:ea typeface="+mn-lt"/>
                <a:cs typeface="+mn-lt"/>
              </a:rPr>
              <a:t> as etapas básicas e os parâmetros usados para calibrar um modelo </a:t>
            </a:r>
            <a:r>
              <a:rPr lang="en-US" sz="2400" dirty="0" err="1">
                <a:latin typeface="Open Sans"/>
                <a:ea typeface="+mn-lt"/>
                <a:cs typeface="+mn-lt"/>
              </a:rPr>
              <a:t>OSeMOSYS</a:t>
            </a:r>
            <a:r>
              <a:rPr lang="en-US" sz="2400" dirty="0">
                <a:latin typeface="Open Sans"/>
                <a:ea typeface="+mn-lt"/>
                <a:cs typeface="+mn-lt"/>
              </a:rPr>
              <a:t>.</a:t>
            </a:r>
          </a:p>
          <a:p>
            <a:pPr>
              <a:spcBef>
                <a:spcPts val="1000"/>
              </a:spcBef>
            </a:pPr>
            <a:r>
              <a:rPr lang="en-US" sz="2400" dirty="0">
                <a:latin typeface="Open Sans"/>
                <a:ea typeface="+mn-lt"/>
                <a:cs typeface="+mn-lt"/>
              </a:rPr>
              <a:t>ILO3: Identificar parâmetros adicionais necessários para uma representação precisa de um </a:t>
            </a:r>
            <a:r>
              <a:rPr lang="en-US" sz="2400" dirty="0" err="1">
                <a:latin typeface="Open Sans"/>
                <a:ea typeface="+mn-lt"/>
                <a:cs typeface="+mn-lt"/>
              </a:rPr>
              <a:t>sistema</a:t>
            </a:r>
            <a:r>
              <a:rPr lang="en-US" sz="2400" dirty="0">
                <a:latin typeface="Open Sans"/>
                <a:ea typeface="+mn-lt"/>
                <a:cs typeface="+mn-lt"/>
              </a:rPr>
              <a:t> </a:t>
            </a:r>
            <a:r>
              <a:rPr lang="en-US" sz="2400" dirty="0" err="1">
                <a:latin typeface="Open Sans"/>
                <a:ea typeface="+mn-lt"/>
                <a:cs typeface="+mn-lt"/>
              </a:rPr>
              <a:t>energético</a:t>
            </a:r>
            <a:r>
              <a:rPr lang="en-US" sz="2400" dirty="0">
                <a:latin typeface="Open Sans"/>
                <a:ea typeface="+mn-lt"/>
                <a:cs typeface="+mn-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14.1.1 Do que se trata a calibração do modelo?</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Etapas básicas na calibração do modelo</a:t>
            </a:r>
            <a:endParaRPr lang="en-US" dirty="0">
              <a:cs typeface="Calibri Light" panose="020F0302020204030204"/>
            </a:endParaRPr>
          </a:p>
        </p:txBody>
      </p:sp>
      <p:graphicFrame>
        <p:nvGraphicFramePr>
          <p:cNvPr id="16" name="Chart 15">
            <a:extLst>
              <a:ext uri="{FF2B5EF4-FFF2-40B4-BE49-F238E27FC236}">
                <a16:creationId xmlns:a16="http://schemas.microsoft.com/office/drawing/2014/main" id="{8A5A295B-4C03-D98B-F16C-15CDC4FB930D}"/>
              </a:ext>
            </a:extLst>
          </p:cNvPr>
          <p:cNvGraphicFramePr>
            <a:graphicFrameLocks/>
          </p:cNvGraphicFramePr>
          <p:nvPr>
            <p:extLst>
              <p:ext uri="{D42A27DB-BD31-4B8C-83A1-F6EECF244321}">
                <p14:modId xmlns:p14="http://schemas.microsoft.com/office/powerpoint/2010/main" val="2654922349"/>
              </p:ext>
            </p:extLst>
          </p:nvPr>
        </p:nvGraphicFramePr>
        <p:xfrm>
          <a:off x="623777" y="3315781"/>
          <a:ext cx="5062539" cy="33779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84A32C-7357-6F35-D9F5-A0C0F06B5B1F}"/>
              </a:ext>
            </a:extLst>
          </p:cNvPr>
          <p:cNvGraphicFramePr>
            <a:graphicFrameLocks/>
          </p:cNvGraphicFramePr>
          <p:nvPr>
            <p:extLst>
              <p:ext uri="{D42A27DB-BD31-4B8C-83A1-F6EECF244321}">
                <p14:modId xmlns:p14="http://schemas.microsoft.com/office/powerpoint/2010/main" val="1718148500"/>
              </p:ext>
            </p:extLst>
          </p:nvPr>
        </p:nvGraphicFramePr>
        <p:xfrm>
          <a:off x="6262797" y="3239581"/>
          <a:ext cx="5061600" cy="33779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E5CDFBDD-BEE2-5658-DC57-3639472BFFA8}"/>
              </a:ext>
            </a:extLst>
          </p:cNvPr>
          <p:cNvGraphicFramePr>
            <a:graphicFrameLocks/>
          </p:cNvGraphicFramePr>
          <p:nvPr>
            <p:extLst>
              <p:ext uri="{D42A27DB-BD31-4B8C-83A1-F6EECF244321}">
                <p14:modId xmlns:p14="http://schemas.microsoft.com/office/powerpoint/2010/main" val="2412819764"/>
              </p:ext>
            </p:extLst>
          </p:nvPr>
        </p:nvGraphicFramePr>
        <p:xfrm>
          <a:off x="6966717" y="1012675"/>
          <a:ext cx="4572000" cy="1990725"/>
        </p:xfrm>
        <a:graphic>
          <a:graphicData uri="http://schemas.openxmlformats.org/drawingml/2006/chart">
            <c:chart xmlns:c="http://schemas.openxmlformats.org/drawingml/2006/chart" xmlns:r="http://schemas.openxmlformats.org/officeDocument/2006/relationships" r:id="rId7"/>
          </a:graphicData>
        </a:graphic>
      </p:graphicFrame>
      <p:pic>
        <p:nvPicPr>
          <p:cNvPr id="2" name="synthesize (49)">
            <a:hlinkClick r:id="" action="ppaction://media"/>
            <a:extLst>
              <a:ext uri="{FF2B5EF4-FFF2-40B4-BE49-F238E27FC236}">
                <a16:creationId xmlns:a16="http://schemas.microsoft.com/office/drawing/2014/main" id="{F3C07759-E8A5-EB3F-F3CF-D7E4E7BEF6F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64444" y="341490"/>
            <a:ext cx="406400" cy="406400"/>
          </a:xfrm>
          <a:prstGeom prst="rect">
            <a:avLst/>
          </a:prstGeom>
        </p:spPr>
      </p:pic>
      <p:sp>
        <p:nvSpPr>
          <p:cNvPr id="14" name="TextBox 13">
            <a:extLst>
              <a:ext uri="{FF2B5EF4-FFF2-40B4-BE49-F238E27FC236}">
                <a16:creationId xmlns:a16="http://schemas.microsoft.com/office/drawing/2014/main" id="{93FB0A0E-2C44-CF88-CF5D-DC17AB7D20FB}"/>
              </a:ext>
            </a:extLst>
          </p:cNvPr>
          <p:cNvSpPr txBox="1"/>
          <p:nvPr/>
        </p:nvSpPr>
        <p:spPr>
          <a:xfrm>
            <a:off x="343847" y="1479421"/>
            <a:ext cx="6342703" cy="1569660"/>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 calibração do modelo refere-se ao processo de ajuste dos parâmetros do modelo para garantir que os resultados estejam alinhados com os dados históricos do mundo real</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2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4</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Capacidade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residual </a:t>
            </a:r>
            <a:r>
              <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ZA"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ResidualCapacity</a:t>
            </a:r>
            <a:r>
              <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p>
        </p:txBody>
      </p:sp>
      <p:sp>
        <p:nvSpPr>
          <p:cNvPr id="8" name="Title 10">
            <a:extLst>
              <a:ext uri="{FF2B5EF4-FFF2-40B4-BE49-F238E27FC236}">
                <a16:creationId xmlns:a16="http://schemas.microsoft.com/office/drawing/2014/main" id="{C28BFCDD-2AFA-BCA8-27A9-7834905E2E6E}"/>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Etapas básicas na calibração do modelo</a:t>
            </a:r>
            <a:endParaRPr lang="en-US" dirty="0">
              <a:cs typeface="Calibri Light" panose="020F0302020204030204"/>
            </a:endParaRPr>
          </a:p>
        </p:txBody>
      </p:sp>
      <p:graphicFrame>
        <p:nvGraphicFramePr>
          <p:cNvPr id="4" name="Table 3">
            <a:extLst>
              <a:ext uri="{FF2B5EF4-FFF2-40B4-BE49-F238E27FC236}">
                <a16:creationId xmlns:a16="http://schemas.microsoft.com/office/drawing/2014/main" id="{414A9556-ECE8-7576-6A14-9CF40F16F3B7}"/>
              </a:ext>
            </a:extLst>
          </p:cNvPr>
          <p:cNvGraphicFramePr>
            <a:graphicFrameLocks noGrp="1"/>
          </p:cNvGraphicFramePr>
          <p:nvPr/>
        </p:nvGraphicFramePr>
        <p:xfrm>
          <a:off x="172395" y="2735731"/>
          <a:ext cx="6899913" cy="1395702"/>
        </p:xfrm>
        <a:graphic>
          <a:graphicData uri="http://schemas.openxmlformats.org/drawingml/2006/table">
            <a:tbl>
              <a:tblPr/>
              <a:tblGrid>
                <a:gridCol w="766657">
                  <a:extLst>
                    <a:ext uri="{9D8B030D-6E8A-4147-A177-3AD203B41FA5}">
                      <a16:colId xmlns:a16="http://schemas.microsoft.com/office/drawing/2014/main" val="3272075181"/>
                    </a:ext>
                  </a:extLst>
                </a:gridCol>
                <a:gridCol w="766657">
                  <a:extLst>
                    <a:ext uri="{9D8B030D-6E8A-4147-A177-3AD203B41FA5}">
                      <a16:colId xmlns:a16="http://schemas.microsoft.com/office/drawing/2014/main" val="784250799"/>
                    </a:ext>
                  </a:extLst>
                </a:gridCol>
                <a:gridCol w="766657">
                  <a:extLst>
                    <a:ext uri="{9D8B030D-6E8A-4147-A177-3AD203B41FA5}">
                      <a16:colId xmlns:a16="http://schemas.microsoft.com/office/drawing/2014/main" val="3511202034"/>
                    </a:ext>
                  </a:extLst>
                </a:gridCol>
                <a:gridCol w="766657">
                  <a:extLst>
                    <a:ext uri="{9D8B030D-6E8A-4147-A177-3AD203B41FA5}">
                      <a16:colId xmlns:a16="http://schemas.microsoft.com/office/drawing/2014/main" val="4130586194"/>
                    </a:ext>
                  </a:extLst>
                </a:gridCol>
                <a:gridCol w="766657">
                  <a:extLst>
                    <a:ext uri="{9D8B030D-6E8A-4147-A177-3AD203B41FA5}">
                      <a16:colId xmlns:a16="http://schemas.microsoft.com/office/drawing/2014/main" val="3092237197"/>
                    </a:ext>
                  </a:extLst>
                </a:gridCol>
                <a:gridCol w="766657">
                  <a:extLst>
                    <a:ext uri="{9D8B030D-6E8A-4147-A177-3AD203B41FA5}">
                      <a16:colId xmlns:a16="http://schemas.microsoft.com/office/drawing/2014/main" val="2043948990"/>
                    </a:ext>
                  </a:extLst>
                </a:gridCol>
                <a:gridCol w="766657">
                  <a:extLst>
                    <a:ext uri="{9D8B030D-6E8A-4147-A177-3AD203B41FA5}">
                      <a16:colId xmlns:a16="http://schemas.microsoft.com/office/drawing/2014/main" val="2044017870"/>
                    </a:ext>
                  </a:extLst>
                </a:gridCol>
                <a:gridCol w="766657">
                  <a:extLst>
                    <a:ext uri="{9D8B030D-6E8A-4147-A177-3AD203B41FA5}">
                      <a16:colId xmlns:a16="http://schemas.microsoft.com/office/drawing/2014/main" val="1017636121"/>
                    </a:ext>
                  </a:extLst>
                </a:gridCol>
                <a:gridCol w="766657">
                  <a:extLst>
                    <a:ext uri="{9D8B030D-6E8A-4147-A177-3AD203B41FA5}">
                      <a16:colId xmlns:a16="http://schemas.microsoft.com/office/drawing/2014/main" val="2859245028"/>
                    </a:ext>
                  </a:extLst>
                </a:gridCol>
              </a:tblGrid>
              <a:tr h="694272">
                <a:tc gridSpan="4">
                  <a:txBody>
                    <a:bodyPr/>
                    <a:lstStyle/>
                    <a:p>
                      <a:pPr algn="ctr" fontAlgn="b"/>
                      <a:r>
                        <a:rPr lang="es-CO" sz="2000" b="1" i="0" u="none" strike="noStrike">
                          <a:solidFill>
                            <a:srgbClr val="000000"/>
                          </a:solidFill>
                          <a:effectLst/>
                          <a:latin typeface="Aptos Narrow" panose="020B0004020202020204" pitchFamily="34" charset="0"/>
                        </a:rPr>
                        <a:t>Anos de calibração (dados conhecidos)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n-US" sz="2000" b="1" i="0" u="none" strike="noStrike">
                          <a:solidFill>
                            <a:srgbClr val="000000"/>
                          </a:solidFill>
                          <a:effectLst/>
                          <a:latin typeface="Aptos Narrow" panose="020B0004020202020204" pitchFamily="34" charset="0"/>
                        </a:rPr>
                        <a:t>Valor constante do ano passado (premissa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12362447"/>
                  </a:ext>
                </a:extLst>
              </a:tr>
              <a:tr h="350715">
                <a:tc>
                  <a:txBody>
                    <a:bodyPr/>
                    <a:lstStyle/>
                    <a:p>
                      <a:pPr algn="r" fontAlgn="b"/>
                      <a:r>
                        <a:rPr lang="es-CO" sz="2000" b="1" i="0" u="none" strike="noStrike" dirty="0">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785404562"/>
                  </a:ext>
                </a:extLst>
              </a:tr>
              <a:tr h="350715">
                <a:tc>
                  <a:txBody>
                    <a:bodyPr/>
                    <a:lstStyle/>
                    <a:p>
                      <a:pPr algn="r" fontAlgn="b"/>
                      <a:r>
                        <a:rPr lang="es-CO" sz="2000" b="0" i="0" u="none" strike="noStrike">
                          <a:solidFill>
                            <a:srgbClr val="000000"/>
                          </a:solidFill>
                          <a:effectLst/>
                          <a:latin typeface="Aptos Narrow" panose="020B000402020202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958129544"/>
                  </a:ext>
                </a:extLst>
              </a:tr>
            </a:tbl>
          </a:graphicData>
        </a:graphic>
      </p:graphicFrame>
      <p:graphicFrame>
        <p:nvGraphicFramePr>
          <p:cNvPr id="5" name="Table 4">
            <a:extLst>
              <a:ext uri="{FF2B5EF4-FFF2-40B4-BE49-F238E27FC236}">
                <a16:creationId xmlns:a16="http://schemas.microsoft.com/office/drawing/2014/main" id="{216D9AA1-A49F-DE8C-A0B0-DEA9A9D9CF5D}"/>
              </a:ext>
            </a:extLst>
          </p:cNvPr>
          <p:cNvGraphicFramePr>
            <a:graphicFrameLocks noGrp="1"/>
          </p:cNvGraphicFramePr>
          <p:nvPr/>
        </p:nvGraphicFramePr>
        <p:xfrm>
          <a:off x="172396" y="4614868"/>
          <a:ext cx="6899913" cy="1739259"/>
        </p:xfrm>
        <a:graphic>
          <a:graphicData uri="http://schemas.openxmlformats.org/drawingml/2006/table">
            <a:tbl>
              <a:tblPr/>
              <a:tblGrid>
                <a:gridCol w="766657">
                  <a:extLst>
                    <a:ext uri="{9D8B030D-6E8A-4147-A177-3AD203B41FA5}">
                      <a16:colId xmlns:a16="http://schemas.microsoft.com/office/drawing/2014/main" val="3567863594"/>
                    </a:ext>
                  </a:extLst>
                </a:gridCol>
                <a:gridCol w="766657">
                  <a:extLst>
                    <a:ext uri="{9D8B030D-6E8A-4147-A177-3AD203B41FA5}">
                      <a16:colId xmlns:a16="http://schemas.microsoft.com/office/drawing/2014/main" val="273684819"/>
                    </a:ext>
                  </a:extLst>
                </a:gridCol>
                <a:gridCol w="766657">
                  <a:extLst>
                    <a:ext uri="{9D8B030D-6E8A-4147-A177-3AD203B41FA5}">
                      <a16:colId xmlns:a16="http://schemas.microsoft.com/office/drawing/2014/main" val="1770493720"/>
                    </a:ext>
                  </a:extLst>
                </a:gridCol>
                <a:gridCol w="766657">
                  <a:extLst>
                    <a:ext uri="{9D8B030D-6E8A-4147-A177-3AD203B41FA5}">
                      <a16:colId xmlns:a16="http://schemas.microsoft.com/office/drawing/2014/main" val="1065456777"/>
                    </a:ext>
                  </a:extLst>
                </a:gridCol>
                <a:gridCol w="766657">
                  <a:extLst>
                    <a:ext uri="{9D8B030D-6E8A-4147-A177-3AD203B41FA5}">
                      <a16:colId xmlns:a16="http://schemas.microsoft.com/office/drawing/2014/main" val="3387688223"/>
                    </a:ext>
                  </a:extLst>
                </a:gridCol>
                <a:gridCol w="766657">
                  <a:extLst>
                    <a:ext uri="{9D8B030D-6E8A-4147-A177-3AD203B41FA5}">
                      <a16:colId xmlns:a16="http://schemas.microsoft.com/office/drawing/2014/main" val="1600085078"/>
                    </a:ext>
                  </a:extLst>
                </a:gridCol>
                <a:gridCol w="766657">
                  <a:extLst>
                    <a:ext uri="{9D8B030D-6E8A-4147-A177-3AD203B41FA5}">
                      <a16:colId xmlns:a16="http://schemas.microsoft.com/office/drawing/2014/main" val="4200651164"/>
                    </a:ext>
                  </a:extLst>
                </a:gridCol>
                <a:gridCol w="766657">
                  <a:extLst>
                    <a:ext uri="{9D8B030D-6E8A-4147-A177-3AD203B41FA5}">
                      <a16:colId xmlns:a16="http://schemas.microsoft.com/office/drawing/2014/main" val="4163939662"/>
                    </a:ext>
                  </a:extLst>
                </a:gridCol>
                <a:gridCol w="766657">
                  <a:extLst>
                    <a:ext uri="{9D8B030D-6E8A-4147-A177-3AD203B41FA5}">
                      <a16:colId xmlns:a16="http://schemas.microsoft.com/office/drawing/2014/main" val="3897241197"/>
                    </a:ext>
                  </a:extLst>
                </a:gridCol>
              </a:tblGrid>
              <a:tr h="1037829">
                <a:tc gridSpan="6">
                  <a:txBody>
                    <a:bodyPr/>
                    <a:lstStyle/>
                    <a:p>
                      <a:pPr algn="ctr" fontAlgn="b"/>
                      <a:r>
                        <a:rPr lang="en-US" sz="2000" b="1" i="0" u="none" strike="noStrike">
                          <a:solidFill>
                            <a:srgbClr val="000000"/>
                          </a:solidFill>
                          <a:effectLst/>
                          <a:latin typeface="Aptos Narrow" panose="020B0004020202020204" pitchFamily="34" charset="0"/>
                        </a:rPr>
                        <a:t>Redução linear considerando a vida operacional de 6 anos (premissa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b"/>
                      <a:r>
                        <a:rPr lang="en-US" sz="2000" b="1" i="0" u="none" strike="noStrike">
                          <a:solidFill>
                            <a:srgbClr val="000000"/>
                          </a:solidFill>
                          <a:effectLst/>
                          <a:latin typeface="Aptos Narrow" panose="020B0004020202020204" pitchFamily="34" charset="0"/>
                        </a:rPr>
                        <a:t>A capacidade residual é zero para o restante dos anos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25883169"/>
                  </a:ext>
                </a:extLst>
              </a:tr>
              <a:tr h="350715">
                <a:tc>
                  <a:txBody>
                    <a:bodyPr/>
                    <a:lstStyle/>
                    <a:p>
                      <a:pPr algn="r" fontAlgn="b"/>
                      <a:r>
                        <a:rPr lang="es-CO" sz="2000" b="1" i="0" u="none" strike="noStrike" dirty="0">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609784379"/>
                  </a:ext>
                </a:extLst>
              </a:tr>
              <a:tr h="350715">
                <a:tc>
                  <a:txBody>
                    <a:bodyPr/>
                    <a:lstStyle/>
                    <a:p>
                      <a:pPr algn="r" fontAlgn="b"/>
                      <a:r>
                        <a:rPr lang="es-CO" sz="2000" b="0" i="0" u="none" strike="noStrike">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419270026"/>
                  </a:ext>
                </a:extLst>
              </a:tr>
            </a:tbl>
          </a:graphicData>
        </a:graphic>
      </p:graphicFrame>
      <p:graphicFrame>
        <p:nvGraphicFramePr>
          <p:cNvPr id="6" name="Chart 5">
            <a:extLst>
              <a:ext uri="{FF2B5EF4-FFF2-40B4-BE49-F238E27FC236}">
                <a16:creationId xmlns:a16="http://schemas.microsoft.com/office/drawing/2014/main" id="{2F183B48-00BD-9492-61D3-E7EB8DEAF9D8}"/>
              </a:ext>
            </a:extLst>
          </p:cNvPr>
          <p:cNvGraphicFramePr>
            <a:graphicFrameLocks/>
          </p:cNvGraphicFramePr>
          <p:nvPr/>
        </p:nvGraphicFramePr>
        <p:xfrm>
          <a:off x="7072309" y="2010575"/>
          <a:ext cx="4843466" cy="4390231"/>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DB7B9322-D5FD-26DD-4047-A3DED49E6216}"/>
              </a:ext>
            </a:extLst>
          </p:cNvPr>
          <p:cNvCxnSpPr/>
          <p:nvPr/>
        </p:nvCxnSpPr>
        <p:spPr>
          <a:xfrm>
            <a:off x="8629651" y="2010575"/>
            <a:ext cx="0" cy="398636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67B997-A749-6D84-1D0E-14E8C8B608C1}"/>
              </a:ext>
            </a:extLst>
          </p:cNvPr>
          <p:cNvSpPr txBox="1"/>
          <p:nvPr/>
        </p:nvSpPr>
        <p:spPr>
          <a:xfrm rot="18651431">
            <a:off x="9548069" y="1238879"/>
            <a:ext cx="1895584" cy="400110"/>
          </a:xfrm>
          <a:prstGeom prst="rect">
            <a:avLst/>
          </a:prstGeom>
          <a:noFill/>
        </p:spPr>
        <p:txBody>
          <a:bodyPr wrap="square" rtlCol="0">
            <a:spAutoFit/>
          </a:bodyPr>
          <a:lstStyle/>
          <a:p>
            <a:r>
              <a:rPr lang="es-CO" sz="2000" b="1" dirty="0" err="1">
                <a:latin typeface="Aptos" panose="020B0004020202020204" pitchFamily="34" charset="0"/>
              </a:rPr>
              <a:t>Projetado</a:t>
            </a:r>
            <a:endParaRPr lang="es-CO" sz="2000" b="1" dirty="0">
              <a:latin typeface="Aptos" panose="020B0004020202020204" pitchFamily="34" charset="0"/>
            </a:endParaRPr>
          </a:p>
        </p:txBody>
      </p:sp>
      <p:sp>
        <p:nvSpPr>
          <p:cNvPr id="12" name="TextBox 11">
            <a:extLst>
              <a:ext uri="{FF2B5EF4-FFF2-40B4-BE49-F238E27FC236}">
                <a16:creationId xmlns:a16="http://schemas.microsoft.com/office/drawing/2014/main" id="{9D95A08E-4208-7178-AD6E-13E80B160A0A}"/>
              </a:ext>
            </a:extLst>
          </p:cNvPr>
          <p:cNvSpPr txBox="1"/>
          <p:nvPr/>
        </p:nvSpPr>
        <p:spPr>
          <a:xfrm rot="18685088">
            <a:off x="7581022" y="1241356"/>
            <a:ext cx="1895584" cy="400110"/>
          </a:xfrm>
          <a:prstGeom prst="rect">
            <a:avLst/>
          </a:prstGeom>
          <a:noFill/>
        </p:spPr>
        <p:txBody>
          <a:bodyPr wrap="square" rtlCol="0">
            <a:spAutoFit/>
          </a:bodyPr>
          <a:lstStyle/>
          <a:p>
            <a:r>
              <a:rPr lang="es-CO" sz="2000" b="1" dirty="0" err="1">
                <a:latin typeface="Aptos" panose="020B0004020202020204" pitchFamily="34" charset="0"/>
              </a:rPr>
              <a:t>Histórico</a:t>
            </a:r>
            <a:endParaRPr lang="es-CO" sz="2000" b="1" dirty="0">
              <a:latin typeface="Aptos" panose="020B0004020202020204" pitchFamily="34" charset="0"/>
            </a:endParaRPr>
          </a:p>
        </p:txBody>
      </p:sp>
      <p:sp>
        <p:nvSpPr>
          <p:cNvPr id="9" name="TextBox 8">
            <a:extLst>
              <a:ext uri="{FF2B5EF4-FFF2-40B4-BE49-F238E27FC236}">
                <a16:creationId xmlns:a16="http://schemas.microsoft.com/office/drawing/2014/main" id="{A577119C-1CC4-3F46-9298-05E9E8907FC6}"/>
              </a:ext>
            </a:extLst>
          </p:cNvPr>
          <p:cNvSpPr txBox="1"/>
          <p:nvPr/>
        </p:nvSpPr>
        <p:spPr>
          <a:xfrm>
            <a:off x="277627" y="1542156"/>
            <a:ext cx="6623236" cy="830997"/>
          </a:xfrm>
          <a:prstGeom prst="rect">
            <a:avLst/>
          </a:prstGeom>
          <a:noFill/>
        </p:spPr>
        <p:txBody>
          <a:bodyPr wrap="square">
            <a:spAutoFit/>
          </a:bodyPr>
          <a:lstStyle/>
          <a:p>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Capacidade </a:t>
            </a:r>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existente </a:t>
            </a:r>
            <a:r>
              <a:rPr lang="en-US" sz="2400" b="0" i="0" dirty="0">
                <a:solidFill>
                  <a:srgbClr val="404040"/>
                </a:solidFill>
                <a:effectLst/>
                <a:latin typeface="Open Sans" panose="020B0606030504020204" pitchFamily="34" charset="0"/>
                <a:ea typeface="Open Sans" panose="020B0606030504020204" pitchFamily="34" charset="0"/>
                <a:cs typeface="Open Sans" panose="020B0606030504020204" pitchFamily="34" charset="0"/>
              </a:rPr>
              <a:t>disponível a cada ano antes do período de modelagem.</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synthesize (50)">
            <a:hlinkClick r:id="" action="ppaction://media"/>
            <a:extLst>
              <a:ext uri="{FF2B5EF4-FFF2-40B4-BE49-F238E27FC236}">
                <a16:creationId xmlns:a16="http://schemas.microsoft.com/office/drawing/2014/main" id="{FB6521C0-5AFF-41BF-0E2D-E9F0811C4E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8913" y="329798"/>
            <a:ext cx="406400" cy="406400"/>
          </a:xfrm>
          <a:prstGeom prst="rect">
            <a:avLst/>
          </a:prstGeom>
        </p:spPr>
      </p:pic>
    </p:spTree>
    <p:extLst>
      <p:ext uri="{BB962C8B-B14F-4D97-AF65-F5344CB8AC3E}">
        <p14:creationId xmlns:p14="http://schemas.microsoft.com/office/powerpoint/2010/main" val="3878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BEBB523-20E3-B8E1-CB07-13E0363805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90052F9-EF75-7AD9-7DBF-091A267AD30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5</a:t>
            </a:fld>
            <a:endParaRPr lang="sv-SE" sz="1000" b="1" dirty="0">
              <a:solidFill>
                <a:schemeClr val="bg1"/>
              </a:solidFill>
            </a:endParaRPr>
          </a:p>
        </p:txBody>
      </p:sp>
      <p:sp>
        <p:nvSpPr>
          <p:cNvPr id="7" name="Rectangle 6">
            <a:extLst>
              <a:ext uri="{FF2B5EF4-FFF2-40B4-BE49-F238E27FC236}">
                <a16:creationId xmlns:a16="http://schemas.microsoft.com/office/drawing/2014/main" id="{9945814B-CB8A-344A-400D-ADB8D5D7025A}"/>
              </a:ext>
            </a:extLst>
          </p:cNvPr>
          <p:cNvSpPr/>
          <p:nvPr/>
        </p:nvSpPr>
        <p:spPr>
          <a:xfrm>
            <a:off x="343846" y="995986"/>
            <a:ext cx="11848153"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14.1.3 Limite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inferior da atividade anual total da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tecnologia</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TotalTechnologyAnnualActivityLowerLimit</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133A8BB6-F89E-48F7-70ED-12AFA9BD659E}"/>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Etapas básicas na calibração do modelo</a:t>
            </a:r>
            <a:endParaRPr lang="en-US" dirty="0">
              <a:cs typeface="Calibri Light" panose="020F0302020204030204"/>
            </a:endParaRPr>
          </a:p>
        </p:txBody>
      </p:sp>
      <p:graphicFrame>
        <p:nvGraphicFramePr>
          <p:cNvPr id="4" name="Table 3">
            <a:extLst>
              <a:ext uri="{FF2B5EF4-FFF2-40B4-BE49-F238E27FC236}">
                <a16:creationId xmlns:a16="http://schemas.microsoft.com/office/drawing/2014/main" id="{67F2FC26-4A7B-48F0-8B7D-C3D05529BA89}"/>
              </a:ext>
            </a:extLst>
          </p:cNvPr>
          <p:cNvGraphicFramePr>
            <a:graphicFrameLocks noGrp="1"/>
          </p:cNvGraphicFramePr>
          <p:nvPr>
            <p:extLst>
              <p:ext uri="{D42A27DB-BD31-4B8C-83A1-F6EECF244321}">
                <p14:modId xmlns:p14="http://schemas.microsoft.com/office/powerpoint/2010/main" val="3329945180"/>
              </p:ext>
            </p:extLst>
          </p:nvPr>
        </p:nvGraphicFramePr>
        <p:xfrm>
          <a:off x="66675" y="2797878"/>
          <a:ext cx="6276978" cy="1238250"/>
        </p:xfrm>
        <a:graphic>
          <a:graphicData uri="http://schemas.openxmlformats.org/drawingml/2006/table">
            <a:tbl>
              <a:tblPr/>
              <a:tblGrid>
                <a:gridCol w="697442">
                  <a:extLst>
                    <a:ext uri="{9D8B030D-6E8A-4147-A177-3AD203B41FA5}">
                      <a16:colId xmlns:a16="http://schemas.microsoft.com/office/drawing/2014/main" val="2520189526"/>
                    </a:ext>
                  </a:extLst>
                </a:gridCol>
                <a:gridCol w="697442">
                  <a:extLst>
                    <a:ext uri="{9D8B030D-6E8A-4147-A177-3AD203B41FA5}">
                      <a16:colId xmlns:a16="http://schemas.microsoft.com/office/drawing/2014/main" val="4022730669"/>
                    </a:ext>
                  </a:extLst>
                </a:gridCol>
                <a:gridCol w="697442">
                  <a:extLst>
                    <a:ext uri="{9D8B030D-6E8A-4147-A177-3AD203B41FA5}">
                      <a16:colId xmlns:a16="http://schemas.microsoft.com/office/drawing/2014/main" val="547991674"/>
                    </a:ext>
                  </a:extLst>
                </a:gridCol>
                <a:gridCol w="697442">
                  <a:extLst>
                    <a:ext uri="{9D8B030D-6E8A-4147-A177-3AD203B41FA5}">
                      <a16:colId xmlns:a16="http://schemas.microsoft.com/office/drawing/2014/main" val="1433672498"/>
                    </a:ext>
                  </a:extLst>
                </a:gridCol>
                <a:gridCol w="697442">
                  <a:extLst>
                    <a:ext uri="{9D8B030D-6E8A-4147-A177-3AD203B41FA5}">
                      <a16:colId xmlns:a16="http://schemas.microsoft.com/office/drawing/2014/main" val="4110436128"/>
                    </a:ext>
                  </a:extLst>
                </a:gridCol>
                <a:gridCol w="697442">
                  <a:extLst>
                    <a:ext uri="{9D8B030D-6E8A-4147-A177-3AD203B41FA5}">
                      <a16:colId xmlns:a16="http://schemas.microsoft.com/office/drawing/2014/main" val="3660685610"/>
                    </a:ext>
                  </a:extLst>
                </a:gridCol>
                <a:gridCol w="697442">
                  <a:extLst>
                    <a:ext uri="{9D8B030D-6E8A-4147-A177-3AD203B41FA5}">
                      <a16:colId xmlns:a16="http://schemas.microsoft.com/office/drawing/2014/main" val="273961122"/>
                    </a:ext>
                  </a:extLst>
                </a:gridCol>
                <a:gridCol w="697442">
                  <a:extLst>
                    <a:ext uri="{9D8B030D-6E8A-4147-A177-3AD203B41FA5}">
                      <a16:colId xmlns:a16="http://schemas.microsoft.com/office/drawing/2014/main" val="2375987727"/>
                    </a:ext>
                  </a:extLst>
                </a:gridCol>
                <a:gridCol w="697442">
                  <a:extLst>
                    <a:ext uri="{9D8B030D-6E8A-4147-A177-3AD203B41FA5}">
                      <a16:colId xmlns:a16="http://schemas.microsoft.com/office/drawing/2014/main" val="214119105"/>
                    </a:ext>
                  </a:extLst>
                </a:gridCol>
              </a:tblGrid>
              <a:tr h="285054">
                <a:tc gridSpan="4">
                  <a:txBody>
                    <a:bodyPr/>
                    <a:lstStyle/>
                    <a:p>
                      <a:pPr algn="ctr" fontAlgn="b"/>
                      <a:r>
                        <a:rPr lang="es-CO" sz="2000" b="1" i="0" u="none" strike="noStrike" dirty="0" err="1">
                          <a:solidFill>
                            <a:srgbClr val="000000"/>
                          </a:solidFill>
                          <a:effectLst/>
                          <a:latin typeface="Aptos Narrow" panose="020B0004020202020204" pitchFamily="34" charset="0"/>
                        </a:rPr>
                        <a:t>Anos de calibração </a:t>
                      </a:r>
                      <a:r>
                        <a:rPr lang="es-CO" sz="2000" b="1" i="0" u="none" strike="noStrike" dirty="0">
                          <a:solidFill>
                            <a:srgbClr val="000000"/>
                          </a:solidFill>
                          <a:effectLst/>
                          <a:latin typeface="Aptos Narrow" panose="020B0004020202020204" pitchFamily="34" charset="0"/>
                        </a:rPr>
                        <a:t>(dados </a:t>
                      </a:r>
                      <a:r>
                        <a:rPr lang="es-CO" sz="2000" b="1" i="0" u="none" strike="noStrike" dirty="0" err="1">
                          <a:solidFill>
                            <a:srgbClr val="000000"/>
                          </a:solidFill>
                          <a:effectLst/>
                          <a:latin typeface="Aptos Narrow" panose="020B0004020202020204" pitchFamily="34" charset="0"/>
                        </a:rPr>
                        <a:t>conhecidos</a:t>
                      </a:r>
                      <a:r>
                        <a:rPr lang="es-CO" sz="2000" b="1" i="0" u="none" strike="noStrike" dirty="0">
                          <a:solidFill>
                            <a:srgbClr val="000000"/>
                          </a:solidFill>
                          <a:effectLst/>
                          <a:latin typeface="Aptos Narrow" panose="020B000402020202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n-US" sz="2000" b="1" i="0" u="none" strike="noStrike" dirty="0">
                          <a:solidFill>
                            <a:srgbClr val="000000"/>
                          </a:solidFill>
                          <a:effectLst/>
                          <a:latin typeface="Aptos Narrow" panose="020B0004020202020204" pitchFamily="34" charset="0"/>
                        </a:rPr>
                        <a:t>Valor constante do ano passado (premissa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91190138"/>
                  </a:ext>
                </a:extLst>
              </a:tr>
              <a:tr h="184150">
                <a:tc>
                  <a:txBody>
                    <a:bodyPr/>
                    <a:lstStyle/>
                    <a:p>
                      <a:pPr algn="r" fontAlgn="b"/>
                      <a:r>
                        <a:rPr lang="es-CO" sz="2000" b="1" i="0" u="none" strike="noStrike" dirty="0">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dirty="0">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dirty="0">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255741644"/>
                  </a:ext>
                </a:extLst>
              </a:tr>
              <a:tr h="184150">
                <a:tc>
                  <a:txBody>
                    <a:bodyPr/>
                    <a:lstStyle/>
                    <a:p>
                      <a:pPr algn="r" fontAlgn="b"/>
                      <a:r>
                        <a:rPr lang="es-CO" sz="2000" b="0" i="0" u="none" strike="noStrike">
                          <a:solidFill>
                            <a:srgbClr val="000000"/>
                          </a:solidFill>
                          <a:effectLst/>
                          <a:latin typeface="Aptos Narrow" panose="020B000402020202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3816078146"/>
                  </a:ext>
                </a:extLst>
              </a:tr>
            </a:tbl>
          </a:graphicData>
        </a:graphic>
      </p:graphicFrame>
      <p:graphicFrame>
        <p:nvGraphicFramePr>
          <p:cNvPr id="5" name="Table 4">
            <a:extLst>
              <a:ext uri="{FF2B5EF4-FFF2-40B4-BE49-F238E27FC236}">
                <a16:creationId xmlns:a16="http://schemas.microsoft.com/office/drawing/2014/main" id="{0BF96CA3-6E78-31EE-1C74-F4E40A18CB6D}"/>
              </a:ext>
            </a:extLst>
          </p:cNvPr>
          <p:cNvGraphicFramePr>
            <a:graphicFrameLocks noGrp="1"/>
          </p:cNvGraphicFramePr>
          <p:nvPr>
            <p:extLst>
              <p:ext uri="{D42A27DB-BD31-4B8C-83A1-F6EECF244321}">
                <p14:modId xmlns:p14="http://schemas.microsoft.com/office/powerpoint/2010/main" val="2490659679"/>
              </p:ext>
            </p:extLst>
          </p:nvPr>
        </p:nvGraphicFramePr>
        <p:xfrm>
          <a:off x="66675" y="4422073"/>
          <a:ext cx="6276978" cy="1543050"/>
        </p:xfrm>
        <a:graphic>
          <a:graphicData uri="http://schemas.openxmlformats.org/drawingml/2006/table">
            <a:tbl>
              <a:tblPr/>
              <a:tblGrid>
                <a:gridCol w="697442">
                  <a:extLst>
                    <a:ext uri="{9D8B030D-6E8A-4147-A177-3AD203B41FA5}">
                      <a16:colId xmlns:a16="http://schemas.microsoft.com/office/drawing/2014/main" val="3626003472"/>
                    </a:ext>
                  </a:extLst>
                </a:gridCol>
                <a:gridCol w="697442">
                  <a:extLst>
                    <a:ext uri="{9D8B030D-6E8A-4147-A177-3AD203B41FA5}">
                      <a16:colId xmlns:a16="http://schemas.microsoft.com/office/drawing/2014/main" val="1320577582"/>
                    </a:ext>
                  </a:extLst>
                </a:gridCol>
                <a:gridCol w="697442">
                  <a:extLst>
                    <a:ext uri="{9D8B030D-6E8A-4147-A177-3AD203B41FA5}">
                      <a16:colId xmlns:a16="http://schemas.microsoft.com/office/drawing/2014/main" val="2686963829"/>
                    </a:ext>
                  </a:extLst>
                </a:gridCol>
                <a:gridCol w="697442">
                  <a:extLst>
                    <a:ext uri="{9D8B030D-6E8A-4147-A177-3AD203B41FA5}">
                      <a16:colId xmlns:a16="http://schemas.microsoft.com/office/drawing/2014/main" val="1276461844"/>
                    </a:ext>
                  </a:extLst>
                </a:gridCol>
                <a:gridCol w="697442">
                  <a:extLst>
                    <a:ext uri="{9D8B030D-6E8A-4147-A177-3AD203B41FA5}">
                      <a16:colId xmlns:a16="http://schemas.microsoft.com/office/drawing/2014/main" val="3618195927"/>
                    </a:ext>
                  </a:extLst>
                </a:gridCol>
                <a:gridCol w="697442">
                  <a:extLst>
                    <a:ext uri="{9D8B030D-6E8A-4147-A177-3AD203B41FA5}">
                      <a16:colId xmlns:a16="http://schemas.microsoft.com/office/drawing/2014/main" val="3082663036"/>
                    </a:ext>
                  </a:extLst>
                </a:gridCol>
                <a:gridCol w="697442">
                  <a:extLst>
                    <a:ext uri="{9D8B030D-6E8A-4147-A177-3AD203B41FA5}">
                      <a16:colId xmlns:a16="http://schemas.microsoft.com/office/drawing/2014/main" val="3138331521"/>
                    </a:ext>
                  </a:extLst>
                </a:gridCol>
                <a:gridCol w="697442">
                  <a:extLst>
                    <a:ext uri="{9D8B030D-6E8A-4147-A177-3AD203B41FA5}">
                      <a16:colId xmlns:a16="http://schemas.microsoft.com/office/drawing/2014/main" val="1207875525"/>
                    </a:ext>
                  </a:extLst>
                </a:gridCol>
                <a:gridCol w="697442">
                  <a:extLst>
                    <a:ext uri="{9D8B030D-6E8A-4147-A177-3AD203B41FA5}">
                      <a16:colId xmlns:a16="http://schemas.microsoft.com/office/drawing/2014/main" val="730352248"/>
                    </a:ext>
                  </a:extLst>
                </a:gridCol>
              </a:tblGrid>
              <a:tr h="368300">
                <a:tc gridSpan="6">
                  <a:txBody>
                    <a:bodyPr/>
                    <a:lstStyle/>
                    <a:p>
                      <a:pPr algn="ctr" fontAlgn="b"/>
                      <a:r>
                        <a:rPr lang="en-US" sz="2000" b="1" i="0" u="none" strike="noStrike" dirty="0">
                          <a:solidFill>
                            <a:srgbClr val="000000"/>
                          </a:solidFill>
                          <a:effectLst/>
                          <a:latin typeface="Aptos Narrow" panose="020B0004020202020204" pitchFamily="34" charset="0"/>
                        </a:rPr>
                        <a:t>Redução linear considerando a vida operacional de 6 anos </a:t>
                      </a:r>
                    </a:p>
                    <a:p>
                      <a:pPr algn="ctr" fontAlgn="b"/>
                      <a:r>
                        <a:rPr lang="en-US" sz="2000" b="1" i="0" u="none" strike="noStrike" dirty="0">
                          <a:solidFill>
                            <a:srgbClr val="000000"/>
                          </a:solidFill>
                          <a:effectLst/>
                          <a:latin typeface="Aptos Narrow" panose="020B0004020202020204" pitchFamily="34" charset="0"/>
                        </a:rPr>
                        <a:t>(suposição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A98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b"/>
                      <a:r>
                        <a:rPr lang="en-US" sz="2000" b="1" i="0" u="none" strike="noStrike" dirty="0">
                          <a:solidFill>
                            <a:srgbClr val="000000"/>
                          </a:solidFill>
                          <a:effectLst/>
                          <a:latin typeface="Aptos Narrow" panose="020B0004020202020204" pitchFamily="34" charset="0"/>
                        </a:rPr>
                        <a:t>A capacidade residual é zero para o restante dos anos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6634493"/>
                  </a:ext>
                </a:extLst>
              </a:tr>
              <a:tr h="184150">
                <a:tc>
                  <a:txBody>
                    <a:bodyPr/>
                    <a:lstStyle/>
                    <a:p>
                      <a:pPr algn="r" fontAlgn="b"/>
                      <a:r>
                        <a:rPr lang="es-CO" sz="2000" b="1" i="0" u="none" strike="noStrike" dirty="0">
                          <a:solidFill>
                            <a:srgbClr val="000000"/>
                          </a:solidFill>
                          <a:effectLst/>
                          <a:latin typeface="Aptos Narrow" panose="020B0004020202020204" pitchFamily="34" charset="0"/>
                        </a:rPr>
                        <a:t>2030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a:solidFill>
                            <a:srgbClr val="000000"/>
                          </a:solidFill>
                          <a:effectLst/>
                          <a:latin typeface="Aptos Narrow" panose="020B0004020202020204" pitchFamily="34" charset="0"/>
                        </a:rPr>
                        <a:t>2031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1" i="0" u="none" strike="noStrike" dirty="0">
                          <a:solidFill>
                            <a:srgbClr val="000000"/>
                          </a:solidFill>
                          <a:effectLst/>
                          <a:latin typeface="Aptos Narrow" panose="020B0004020202020204" pitchFamily="34" charset="0"/>
                        </a:rPr>
                        <a:t>2036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1" i="0" u="none" strike="noStrike" dirty="0">
                          <a:solidFill>
                            <a:srgbClr val="000000"/>
                          </a:solidFill>
                          <a:effectLst/>
                          <a:latin typeface="Aptos Narrow" panose="020B0004020202020204" pitchFamily="34" charset="0"/>
                        </a:rPr>
                        <a:t>2038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658290672"/>
                  </a:ext>
                </a:extLst>
              </a:tr>
              <a:tr h="184150">
                <a:tc>
                  <a:txBody>
                    <a:bodyPr/>
                    <a:lstStyle/>
                    <a:p>
                      <a:pPr algn="r" fontAlgn="b"/>
                      <a:r>
                        <a:rPr lang="es-CO" sz="2000" b="0" i="0" u="none" strike="noStrike">
                          <a:solidFill>
                            <a:srgbClr val="000000"/>
                          </a:solidFill>
                          <a:effectLst/>
                          <a:latin typeface="Aptos Narrow" panose="020B000402020202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dirty="0">
                          <a:solidFill>
                            <a:srgbClr val="000000"/>
                          </a:solidFill>
                          <a:effectLst/>
                          <a:latin typeface="Aptos Narrow" panose="020B00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r" fontAlgn="b"/>
                      <a:r>
                        <a:rPr lang="es-CO" sz="2000" b="0" i="0" u="none" strike="noStrike" dirty="0">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3195417054"/>
                  </a:ext>
                </a:extLst>
              </a:tr>
            </a:tbl>
          </a:graphicData>
        </a:graphic>
      </p:graphicFrame>
      <p:graphicFrame>
        <p:nvGraphicFramePr>
          <p:cNvPr id="6" name="Chart 5">
            <a:extLst>
              <a:ext uri="{FF2B5EF4-FFF2-40B4-BE49-F238E27FC236}">
                <a16:creationId xmlns:a16="http://schemas.microsoft.com/office/drawing/2014/main" id="{97654F25-492F-4716-88D2-8E12804B044E}"/>
              </a:ext>
            </a:extLst>
          </p:cNvPr>
          <p:cNvGraphicFramePr>
            <a:graphicFrameLocks/>
          </p:cNvGraphicFramePr>
          <p:nvPr>
            <p:extLst>
              <p:ext uri="{D42A27DB-BD31-4B8C-83A1-F6EECF244321}">
                <p14:modId xmlns:p14="http://schemas.microsoft.com/office/powerpoint/2010/main" val="4189776126"/>
              </p:ext>
            </p:extLst>
          </p:nvPr>
        </p:nvGraphicFramePr>
        <p:xfrm>
          <a:off x="6343653" y="1985967"/>
          <a:ext cx="5497512" cy="4514849"/>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4D946169-63AA-EAEC-EFF9-CD1E53AFA1B5}"/>
              </a:ext>
            </a:extLst>
          </p:cNvPr>
          <p:cNvCxnSpPr/>
          <p:nvPr/>
        </p:nvCxnSpPr>
        <p:spPr>
          <a:xfrm>
            <a:off x="8215316" y="1971696"/>
            <a:ext cx="0" cy="3986365"/>
          </a:xfrm>
          <a:prstGeom prst="line">
            <a:avLst/>
          </a:prstGeom>
          <a:ln w="28575">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923EB4-25E5-BE56-9249-D49F86392A5C}"/>
              </a:ext>
            </a:extLst>
          </p:cNvPr>
          <p:cNvSpPr txBox="1"/>
          <p:nvPr/>
        </p:nvSpPr>
        <p:spPr>
          <a:xfrm rot="18651431">
            <a:off x="9290895" y="1080920"/>
            <a:ext cx="1895584" cy="400110"/>
          </a:xfrm>
          <a:prstGeom prst="rect">
            <a:avLst/>
          </a:prstGeom>
          <a:noFill/>
        </p:spPr>
        <p:txBody>
          <a:bodyPr wrap="square" rtlCol="0">
            <a:spAutoFit/>
          </a:bodyPr>
          <a:lstStyle/>
          <a:p>
            <a:r>
              <a:rPr lang="es-CO" sz="2000" b="1" dirty="0" err="1">
                <a:latin typeface="Aptos" panose="020B0004020202020204" pitchFamily="34" charset="0"/>
              </a:rPr>
              <a:t>Projetado</a:t>
            </a:r>
            <a:endParaRPr lang="es-CO" sz="2000" b="1" dirty="0">
              <a:latin typeface="Aptos" panose="020B0004020202020204" pitchFamily="34" charset="0"/>
            </a:endParaRPr>
          </a:p>
        </p:txBody>
      </p:sp>
      <p:sp>
        <p:nvSpPr>
          <p:cNvPr id="11" name="TextBox 10">
            <a:extLst>
              <a:ext uri="{FF2B5EF4-FFF2-40B4-BE49-F238E27FC236}">
                <a16:creationId xmlns:a16="http://schemas.microsoft.com/office/drawing/2014/main" id="{A039F8A5-09C0-8C95-A90B-8D6D7DE40AAB}"/>
              </a:ext>
            </a:extLst>
          </p:cNvPr>
          <p:cNvSpPr txBox="1"/>
          <p:nvPr/>
        </p:nvSpPr>
        <p:spPr>
          <a:xfrm rot="18685088">
            <a:off x="7147715" y="1143158"/>
            <a:ext cx="1895584" cy="400110"/>
          </a:xfrm>
          <a:prstGeom prst="rect">
            <a:avLst/>
          </a:prstGeom>
          <a:noFill/>
        </p:spPr>
        <p:txBody>
          <a:bodyPr wrap="square" rtlCol="0">
            <a:spAutoFit/>
          </a:bodyPr>
          <a:lstStyle/>
          <a:p>
            <a:r>
              <a:rPr lang="es-CO" sz="2000" b="1" dirty="0" err="1">
                <a:latin typeface="Aptos" panose="020B0004020202020204" pitchFamily="34" charset="0"/>
              </a:rPr>
              <a:t>Histórico</a:t>
            </a:r>
            <a:endParaRPr lang="es-CO" sz="2000" b="1" dirty="0">
              <a:latin typeface="Aptos" panose="020B0004020202020204" pitchFamily="34" charset="0"/>
            </a:endParaRPr>
          </a:p>
        </p:txBody>
      </p:sp>
      <p:sp>
        <p:nvSpPr>
          <p:cNvPr id="2" name="TextBox 1">
            <a:extLst>
              <a:ext uri="{FF2B5EF4-FFF2-40B4-BE49-F238E27FC236}">
                <a16:creationId xmlns:a16="http://schemas.microsoft.com/office/drawing/2014/main" id="{2FABBF03-CC0B-BC1D-12B3-27FF8802C74B}"/>
              </a:ext>
            </a:extLst>
          </p:cNvPr>
          <p:cNvSpPr txBox="1"/>
          <p:nvPr/>
        </p:nvSpPr>
        <p:spPr>
          <a:xfrm>
            <a:off x="201427" y="1770812"/>
            <a:ext cx="6142226" cy="830997"/>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Nível mínimo total de atividade permitido para uma tecnologia em um ano.</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synthesize (51)">
            <a:hlinkClick r:id="" action="ppaction://media"/>
            <a:extLst>
              <a:ext uri="{FF2B5EF4-FFF2-40B4-BE49-F238E27FC236}">
                <a16:creationId xmlns:a16="http://schemas.microsoft.com/office/drawing/2014/main" id="{58321F35-3DD6-5A35-B051-CB30DC2263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2030" y="357184"/>
            <a:ext cx="406400" cy="406400"/>
          </a:xfrm>
          <a:prstGeom prst="rect">
            <a:avLst/>
          </a:prstGeom>
        </p:spPr>
      </p:pic>
    </p:spTree>
    <p:extLst>
      <p:ext uri="{BB962C8B-B14F-4D97-AF65-F5344CB8AC3E}">
        <p14:creationId xmlns:p14="http://schemas.microsoft.com/office/powerpoint/2010/main" val="20167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5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219F236-82C0-9756-B70D-55751D7D3F8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A3E7567-35B3-6974-8A68-3F47C9B5971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6</a:t>
            </a:fld>
            <a:endParaRPr lang="sv-SE" sz="1000" b="1" dirty="0">
              <a:solidFill>
                <a:schemeClr val="bg1"/>
              </a:solidFill>
            </a:endParaRPr>
          </a:p>
        </p:txBody>
      </p:sp>
      <p:sp>
        <p:nvSpPr>
          <p:cNvPr id="7" name="Rectangle 6">
            <a:extLst>
              <a:ext uri="{FF2B5EF4-FFF2-40B4-BE49-F238E27FC236}">
                <a16:creationId xmlns:a16="http://schemas.microsoft.com/office/drawing/2014/main" id="{48E8DE5A-3ADE-0AD9-0BE7-46743D0FEBA5}"/>
              </a:ext>
            </a:extLst>
          </p:cNvPr>
          <p:cNvSpPr/>
          <p:nvPr/>
        </p:nvSpPr>
        <p:spPr>
          <a:xfrm>
            <a:off x="343846" y="995986"/>
            <a:ext cx="1145445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Investimento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anual</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total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máximo</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em</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capacidade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TotalAnnualMaxCapacityInvestment</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endPar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EB87DCAC-DAD6-5825-9359-B333FA004FCD}"/>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14.1 Etapas básicas na calibração do modelo</a:t>
            </a:r>
            <a:endParaRPr lang="en-US" dirty="0">
              <a:cs typeface="Calibri Light" panose="020F0302020204030204"/>
            </a:endParaRPr>
          </a:p>
        </p:txBody>
      </p:sp>
      <p:sp>
        <p:nvSpPr>
          <p:cNvPr id="2" name="TextBox 1">
            <a:extLst>
              <a:ext uri="{FF2B5EF4-FFF2-40B4-BE49-F238E27FC236}">
                <a16:creationId xmlns:a16="http://schemas.microsoft.com/office/drawing/2014/main" id="{57EBA671-3C71-8742-3069-EC5EF2121F77}"/>
              </a:ext>
            </a:extLst>
          </p:cNvPr>
          <p:cNvSpPr txBox="1"/>
          <p:nvPr/>
        </p:nvSpPr>
        <p:spPr>
          <a:xfrm>
            <a:off x="201427" y="1406168"/>
            <a:ext cx="11371448" cy="2462213"/>
          </a:xfrm>
          <a:prstGeom prst="rect">
            <a:avLst/>
          </a:prstGeom>
          <a:noFill/>
        </p:spPr>
        <p:txBody>
          <a:bodyPr wrap="square">
            <a:spAutoFit/>
          </a:bodyPr>
          <a:lstStyle/>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Nova capacidade máxima permitida para uma tecnologia em um ano.</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O valor padrão é 999.999, o que representa nenhuma restrição à nova capacidade instalada de uma tecnologia.</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Ao definir esse parâmetro como zero durante os anos de calibração, desativamos as tecnologias que não fazem parte do mix de energia nos dados históricos.</a:t>
            </a:r>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90C13925-3F1C-35A2-4AE6-FFD9C01AA1B9}"/>
              </a:ext>
            </a:extLst>
          </p:cNvPr>
          <p:cNvGraphicFramePr>
            <a:graphicFrameLocks noGrp="1"/>
          </p:cNvGraphicFramePr>
          <p:nvPr>
            <p:extLst>
              <p:ext uri="{D42A27DB-BD31-4B8C-83A1-F6EECF244321}">
                <p14:modId xmlns:p14="http://schemas.microsoft.com/office/powerpoint/2010/main" val="2799130242"/>
              </p:ext>
            </p:extLst>
          </p:nvPr>
        </p:nvGraphicFramePr>
        <p:xfrm>
          <a:off x="343847" y="4884737"/>
          <a:ext cx="11229028" cy="1549400"/>
        </p:xfrm>
        <a:graphic>
          <a:graphicData uri="http://schemas.openxmlformats.org/drawingml/2006/table">
            <a:tbl>
              <a:tblPr/>
              <a:tblGrid>
                <a:gridCol w="3243940">
                  <a:extLst>
                    <a:ext uri="{9D8B030D-6E8A-4147-A177-3AD203B41FA5}">
                      <a16:colId xmlns:a16="http://schemas.microsoft.com/office/drawing/2014/main" val="1358251376"/>
                    </a:ext>
                  </a:extLst>
                </a:gridCol>
                <a:gridCol w="887232">
                  <a:extLst>
                    <a:ext uri="{9D8B030D-6E8A-4147-A177-3AD203B41FA5}">
                      <a16:colId xmlns:a16="http://schemas.microsoft.com/office/drawing/2014/main" val="3377796393"/>
                    </a:ext>
                  </a:extLst>
                </a:gridCol>
                <a:gridCol w="887232">
                  <a:extLst>
                    <a:ext uri="{9D8B030D-6E8A-4147-A177-3AD203B41FA5}">
                      <a16:colId xmlns:a16="http://schemas.microsoft.com/office/drawing/2014/main" val="2027478115"/>
                    </a:ext>
                  </a:extLst>
                </a:gridCol>
                <a:gridCol w="887232">
                  <a:extLst>
                    <a:ext uri="{9D8B030D-6E8A-4147-A177-3AD203B41FA5}">
                      <a16:colId xmlns:a16="http://schemas.microsoft.com/office/drawing/2014/main" val="1129022725"/>
                    </a:ext>
                  </a:extLst>
                </a:gridCol>
                <a:gridCol w="887232">
                  <a:extLst>
                    <a:ext uri="{9D8B030D-6E8A-4147-A177-3AD203B41FA5}">
                      <a16:colId xmlns:a16="http://schemas.microsoft.com/office/drawing/2014/main" val="1735590604"/>
                    </a:ext>
                  </a:extLst>
                </a:gridCol>
                <a:gridCol w="887232">
                  <a:extLst>
                    <a:ext uri="{9D8B030D-6E8A-4147-A177-3AD203B41FA5}">
                      <a16:colId xmlns:a16="http://schemas.microsoft.com/office/drawing/2014/main" val="1027211083"/>
                    </a:ext>
                  </a:extLst>
                </a:gridCol>
                <a:gridCol w="887232">
                  <a:extLst>
                    <a:ext uri="{9D8B030D-6E8A-4147-A177-3AD203B41FA5}">
                      <a16:colId xmlns:a16="http://schemas.microsoft.com/office/drawing/2014/main" val="388723209"/>
                    </a:ext>
                  </a:extLst>
                </a:gridCol>
                <a:gridCol w="887232">
                  <a:extLst>
                    <a:ext uri="{9D8B030D-6E8A-4147-A177-3AD203B41FA5}">
                      <a16:colId xmlns:a16="http://schemas.microsoft.com/office/drawing/2014/main" val="809045756"/>
                    </a:ext>
                  </a:extLst>
                </a:gridCol>
                <a:gridCol w="887232">
                  <a:extLst>
                    <a:ext uri="{9D8B030D-6E8A-4147-A177-3AD203B41FA5}">
                      <a16:colId xmlns:a16="http://schemas.microsoft.com/office/drawing/2014/main" val="1602822349"/>
                    </a:ext>
                  </a:extLst>
                </a:gridCol>
                <a:gridCol w="887232">
                  <a:extLst>
                    <a:ext uri="{9D8B030D-6E8A-4147-A177-3AD203B41FA5}">
                      <a16:colId xmlns:a16="http://schemas.microsoft.com/office/drawing/2014/main" val="2266376185"/>
                    </a:ext>
                  </a:extLst>
                </a:gridCol>
              </a:tblGrid>
              <a:tr h="184150">
                <a:tc rowSpan="2">
                  <a:txBody>
                    <a:bodyPr/>
                    <a:lstStyle/>
                    <a:p>
                      <a:pPr algn="ctr" fontAlgn="b"/>
                      <a:r>
                        <a:rPr lang="es-CO" sz="2000" b="1" i="0" u="none" strike="noStrike">
                          <a:solidFill>
                            <a:srgbClr val="000000"/>
                          </a:solidFill>
                          <a:effectLst/>
                          <a:latin typeface="Aptos Narrow" panose="020B0004020202020204" pitchFamily="34" charset="0"/>
                        </a:rPr>
                        <a:t>Tecnologia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s-CO" sz="2000" b="1" i="0" u="none" strike="noStrike">
                          <a:solidFill>
                            <a:srgbClr val="000000"/>
                          </a:solidFill>
                          <a:effectLst/>
                          <a:latin typeface="Aptos Narrow" panose="020B0004020202020204" pitchFamily="34" charset="0"/>
                        </a:rPr>
                        <a:t>Anos de calibração (dados conhecidos)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b"/>
                      <a:r>
                        <a:rPr lang="es-CO" sz="2000" b="1" i="0" u="none" strike="noStrike">
                          <a:solidFill>
                            <a:srgbClr val="000000"/>
                          </a:solidFill>
                          <a:effectLst/>
                          <a:latin typeface="Aptos Narrow" panose="020B0004020202020204" pitchFamily="34" charset="0"/>
                        </a:rPr>
                        <a:t>Período de modelagem otimizado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D35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90192718"/>
                  </a:ext>
                </a:extLst>
              </a:tr>
              <a:tr h="184150">
                <a:tc vMerge="1">
                  <a:txBody>
                    <a:bodyPr/>
                    <a:lstStyle/>
                    <a:p>
                      <a:endParaRPr lang="es-CO"/>
                    </a:p>
                  </a:txBody>
                  <a:tcPr/>
                </a:tc>
                <a:tc>
                  <a:txBody>
                    <a:bodyPr/>
                    <a:lstStyle/>
                    <a:p>
                      <a:pPr algn="r" fontAlgn="b"/>
                      <a:r>
                        <a:rPr lang="es-CO" sz="2000" b="1" i="0" u="none" strike="noStrike">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1" i="0" u="none" strike="noStrike">
                          <a:solidFill>
                            <a:srgbClr val="000000"/>
                          </a:solidFill>
                          <a:effectLst/>
                          <a:latin typeface="Aptos Narrow" panose="020B0004020202020204" pitchFamily="34" charset="0"/>
                        </a:rPr>
                        <a:t>2029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951562282"/>
                  </a:ext>
                </a:extLst>
              </a:tr>
              <a:tr h="184150">
                <a:tc>
                  <a:txBody>
                    <a:bodyPr/>
                    <a:lstStyle/>
                    <a:p>
                      <a:pPr algn="l" fontAlgn="b"/>
                      <a:r>
                        <a:rPr lang="es-CO" sz="2000" b="1" i="0" u="none" strike="noStrike" dirty="0" err="1">
                          <a:solidFill>
                            <a:srgbClr val="000000"/>
                          </a:solidFill>
                          <a:effectLst/>
                          <a:latin typeface="Aptos Narrow" panose="020B0004020202020204" pitchFamily="34" charset="0"/>
                        </a:rPr>
                        <a:t>Usina de energia </a:t>
                      </a:r>
                      <a:r>
                        <a:rPr lang="es-CO" sz="2000" b="1" i="0" u="none" strike="noStrike" dirty="0">
                          <a:solidFill>
                            <a:srgbClr val="000000"/>
                          </a:solidFill>
                          <a:effectLst/>
                          <a:latin typeface="Aptos Narrow" panose="020B0004020202020204" pitchFamily="34" charset="0"/>
                        </a:rPr>
                        <a:t>a carvão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038993938"/>
                  </a:ext>
                </a:extLst>
              </a:tr>
              <a:tr h="184150">
                <a:tc>
                  <a:txBody>
                    <a:bodyPr/>
                    <a:lstStyle/>
                    <a:p>
                      <a:pPr algn="l" fontAlgn="b"/>
                      <a:r>
                        <a:rPr lang="es-CO" sz="2000" b="1" i="0" u="none" strike="noStrike">
                          <a:solidFill>
                            <a:srgbClr val="000000"/>
                          </a:solidFill>
                          <a:effectLst/>
                          <a:latin typeface="Aptos Narrow" panose="020B0004020202020204" pitchFamily="34" charset="0"/>
                        </a:rPr>
                        <a:t>Usina de energia geotérmica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r" fontAlgn="b"/>
                      <a:r>
                        <a:rPr lang="es-CO" sz="2000" b="0" i="0" u="none" strike="noStrike" dirty="0">
                          <a:solidFill>
                            <a:srgbClr val="000000"/>
                          </a:solidFill>
                          <a:effectLst/>
                          <a:latin typeface="Aptos Narrow" panose="020B0004020202020204" pitchFamily="34" charset="0"/>
                        </a:rPr>
                        <a:t>999999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319341652"/>
                  </a:ext>
                </a:extLst>
              </a:tr>
            </a:tbl>
          </a:graphicData>
        </a:graphic>
      </p:graphicFrame>
      <p:sp>
        <p:nvSpPr>
          <p:cNvPr id="5" name="TextBox 4">
            <a:extLst>
              <a:ext uri="{FF2B5EF4-FFF2-40B4-BE49-F238E27FC236}">
                <a16:creationId xmlns:a16="http://schemas.microsoft.com/office/drawing/2014/main" id="{B2424D95-33A2-FF1D-6BDB-7E92FF42E466}"/>
              </a:ext>
            </a:extLst>
          </p:cNvPr>
          <p:cNvSpPr txBox="1"/>
          <p:nvPr/>
        </p:nvSpPr>
        <p:spPr>
          <a:xfrm>
            <a:off x="171924" y="4130566"/>
            <a:ext cx="11229028" cy="707886"/>
          </a:xfrm>
          <a:prstGeom prst="rect">
            <a:avLst/>
          </a:prstGeom>
          <a:noFill/>
        </p:spPr>
        <p:txBody>
          <a:bodyPr wrap="square">
            <a:spAutoFit/>
          </a:bodyPr>
          <a:lstStyle/>
          <a:p>
            <a:r>
              <a:rPr lang="en-US" sz="20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Exemplo de como parametrizar uma tecnologia atual no mix (usina de carvão) e uma tecnologia potencial para o futuro (usina geotérmica) </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synthesize (52)">
            <a:hlinkClick r:id="" action="ppaction://media"/>
            <a:extLst>
              <a:ext uri="{FF2B5EF4-FFF2-40B4-BE49-F238E27FC236}">
                <a16:creationId xmlns:a16="http://schemas.microsoft.com/office/drawing/2014/main" id="{4781C411-693F-A7DC-CF5B-0576A8D6CD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4552" y="338192"/>
            <a:ext cx="406400" cy="406400"/>
          </a:xfrm>
          <a:prstGeom prst="rect">
            <a:avLst/>
          </a:prstGeom>
        </p:spPr>
      </p:pic>
    </p:spTree>
    <p:extLst>
      <p:ext uri="{BB962C8B-B14F-4D97-AF65-F5344CB8AC3E}">
        <p14:creationId xmlns:p14="http://schemas.microsoft.com/office/powerpoint/2010/main" val="18007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14.1 Referências</a:t>
            </a:r>
          </a:p>
        </p:txBody>
      </p:sp>
      <p:sp>
        <p:nvSpPr>
          <p:cNvPr id="5" name="TextBox 4">
            <a:extLst>
              <a:ext uri="{FF2B5EF4-FFF2-40B4-BE49-F238E27FC236}">
                <a16:creationId xmlns:a16="http://schemas.microsoft.com/office/drawing/2014/main" id="{BF2A6EBB-1F60-A02B-C6D8-C79C78B04842}"/>
              </a:ext>
            </a:extLst>
          </p:cNvPr>
          <p:cNvSpPr txBox="1"/>
          <p:nvPr/>
        </p:nvSpPr>
        <p:spPr>
          <a:xfrm>
            <a:off x="678657" y="1757244"/>
            <a:ext cx="10622756" cy="3147015"/>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Documentação do OSeMOSYS.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Plazas-Niño, F. (2024). Guia passo a passo para modelagem do sistema nacional de energia com o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(v1.0). </a:t>
            </a:r>
            <a:r>
              <a:rPr lang="en-US" sz="24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Zenodo. </a:t>
            </a:r>
            <a:r>
              <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https://doi.org/10.5281/zenodo.13883416</a:t>
            </a:r>
            <a:endParaRPr lang="es-CO" sz="2400" b="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indent="-304800">
              <a:lnSpc>
                <a:spcPct val="107000"/>
              </a:lnSpc>
              <a:spcAft>
                <a:spcPts val="800"/>
              </a:spcAft>
            </a:pPr>
            <a:endParaRPr lang="es-CO"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1025656-A7F2-3922-3797-48845A870A9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AA8636D-5617-F7F1-8F3C-03114E64CC1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8</a:t>
            </a:fld>
            <a:endParaRPr lang="sv-SE" sz="1000" b="1" dirty="0">
              <a:solidFill>
                <a:schemeClr val="bg1"/>
              </a:solidFill>
            </a:endParaRPr>
          </a:p>
        </p:txBody>
      </p:sp>
      <p:sp>
        <p:nvSpPr>
          <p:cNvPr id="7" name="Rectangle 6">
            <a:extLst>
              <a:ext uri="{FF2B5EF4-FFF2-40B4-BE49-F238E27FC236}">
                <a16:creationId xmlns:a16="http://schemas.microsoft.com/office/drawing/2014/main" id="{5BCA845F-A3FE-980E-33EF-8D5067363E4D}"/>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Taxa de penetração de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tecnologia</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2E4F452-9047-F269-90A7-E66C09BDF1FF}"/>
              </a:ext>
            </a:extLst>
          </p:cNvPr>
          <p:cNvSpPr txBox="1"/>
          <p:nvPr/>
        </p:nvSpPr>
        <p:spPr>
          <a:xfrm>
            <a:off x="6905514" y="1010245"/>
            <a:ext cx="4942639" cy="5170646"/>
          </a:xfrm>
          <a:prstGeom prst="rect">
            <a:avLst/>
          </a:prstGeom>
          <a:noFill/>
        </p:spPr>
        <p:txBody>
          <a:bodyPr wrap="square">
            <a:spAutoFit/>
          </a:bodyPr>
          <a:lstStyle/>
          <a:p>
            <a:r>
              <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rPr>
              <a:t>Há dois métodos para introduzir uma taxa de penetração de tecnologia:</a:t>
            </a:r>
          </a:p>
          <a:p>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a:buAutoNum type="arabicPeriod"/>
            </a:pPr>
            <a:r>
              <a:rPr lang="en-US" sz="1800" b="1" dirty="0">
                <a:solidFill>
                  <a:schemeClr val="tx1"/>
                </a:solidFill>
                <a:latin typeface=""/>
                <a:ea typeface="Open Sans" panose="020B0606030504020204" pitchFamily="34" charset="0"/>
                <a:cs typeface="Open Sans" panose="020B0606030504020204" pitchFamily="34" charset="0"/>
              </a:rPr>
              <a:t>Investimento </a:t>
            </a:r>
            <a:r>
              <a:rPr lang="en-US" sz="1800" b="1" dirty="0" err="1">
                <a:solidFill>
                  <a:schemeClr val="tx1"/>
                </a:solidFill>
                <a:latin typeface=""/>
                <a:ea typeface="Open Sans" panose="020B0606030504020204" pitchFamily="34" charset="0"/>
                <a:cs typeface="Open Sans" panose="020B0606030504020204" pitchFamily="34" charset="0"/>
              </a:rPr>
              <a:t>anual</a:t>
            </a:r>
            <a:r>
              <a:rPr lang="en-US" sz="1800" b="1" dirty="0">
                <a:solidFill>
                  <a:schemeClr val="tx1"/>
                </a:solidFill>
                <a:latin typeface=""/>
                <a:ea typeface="Open Sans" panose="020B0606030504020204" pitchFamily="34" charset="0"/>
                <a:cs typeface="Open Sans" panose="020B0606030504020204" pitchFamily="34" charset="0"/>
              </a:rPr>
              <a:t> total </a:t>
            </a:r>
            <a:r>
              <a:rPr lang="en-US" sz="1800" b="1" dirty="0" err="1">
                <a:solidFill>
                  <a:schemeClr val="tx1"/>
                </a:solidFill>
                <a:latin typeface=""/>
                <a:ea typeface="Open Sans" panose="020B0606030504020204" pitchFamily="34" charset="0"/>
                <a:cs typeface="Open Sans" panose="020B0606030504020204" pitchFamily="34" charset="0"/>
              </a:rPr>
              <a:t>máximo</a:t>
            </a:r>
            <a:r>
              <a:rPr lang="en-US" sz="1800" b="1" dirty="0">
                <a:solidFill>
                  <a:schemeClr val="tx1"/>
                </a:solidFill>
                <a:latin typeface=""/>
                <a:ea typeface="Open Sans" panose="020B0606030504020204" pitchFamily="34" charset="0"/>
                <a:cs typeface="Open Sans" panose="020B0606030504020204" pitchFamily="34" charset="0"/>
              </a:rPr>
              <a:t> </a:t>
            </a:r>
            <a:r>
              <a:rPr lang="en-US" sz="1800" b="1" dirty="0" err="1">
                <a:solidFill>
                  <a:schemeClr val="tx1"/>
                </a:solidFill>
                <a:latin typeface=""/>
                <a:ea typeface="Open Sans" panose="020B0606030504020204" pitchFamily="34" charset="0"/>
                <a:cs typeface="Open Sans" panose="020B0606030504020204" pitchFamily="34" charset="0"/>
              </a:rPr>
              <a:t>em</a:t>
            </a:r>
            <a:r>
              <a:rPr lang="en-US" sz="1800" b="1" dirty="0">
                <a:solidFill>
                  <a:schemeClr val="tx1"/>
                </a:solidFill>
                <a:latin typeface=""/>
                <a:ea typeface="Open Sans" panose="020B0606030504020204" pitchFamily="34" charset="0"/>
                <a:cs typeface="Open Sans" panose="020B0606030504020204" pitchFamily="34" charset="0"/>
              </a:rPr>
              <a:t> </a:t>
            </a:r>
            <a:r>
              <a:rPr lang="en-US" sz="1800" b="1" dirty="0" err="1">
                <a:solidFill>
                  <a:schemeClr val="tx1"/>
                </a:solidFill>
                <a:latin typeface=""/>
                <a:ea typeface="Open Sans" panose="020B0606030504020204" pitchFamily="34" charset="0"/>
                <a:cs typeface="Open Sans" panose="020B0606030504020204" pitchFamily="34" charset="0"/>
              </a:rPr>
              <a:t>capacidade</a:t>
            </a:r>
            <a:r>
              <a:rPr lang="en-US" sz="1800" b="1" dirty="0">
                <a:solidFill>
                  <a:schemeClr val="tx1"/>
                </a:solidFill>
                <a:latin typeface=""/>
                <a:ea typeface="Open Sans" panose="020B0606030504020204" pitchFamily="34" charset="0"/>
                <a:cs typeface="Open Sans" panose="020B0606030504020204" pitchFamily="34" charset="0"/>
              </a:rPr>
              <a:t> (Total Annual Max Capacity Investment)</a:t>
            </a:r>
            <a:r>
              <a:rPr lang="en-US" sz="1800" b="1" dirty="0">
                <a:solidFill>
                  <a:srgbClr val="404040"/>
                </a:solidFill>
                <a:latin typeface=""/>
                <a:ea typeface="Open Sans" panose="020B0606030504020204" pitchFamily="34" charset="0"/>
                <a:cs typeface="Open Sans" panose="020B0606030504020204" pitchFamily="34" charset="0"/>
              </a:rPr>
              <a:t>: </a:t>
            </a:r>
            <a:r>
              <a:rPr lang="en-US" sz="1800" dirty="0">
                <a:solidFill>
                  <a:srgbClr val="404040"/>
                </a:solidFill>
                <a:latin typeface=""/>
                <a:ea typeface="Open Sans" panose="020B0606030504020204" pitchFamily="34" charset="0"/>
                <a:cs typeface="Open Sans" panose="020B0606030504020204" pitchFamily="34" charset="0"/>
              </a:rPr>
              <a:t>Esse parâmetro limita a nova capacidade máxima que pode ser instalada a cada ano.</a:t>
            </a:r>
          </a:p>
          <a:p>
            <a:pPr marL="457200" indent="-457200">
              <a:buAutoNum type="arabicPeriod"/>
            </a:pPr>
            <a:endParaRPr lang="en-US" sz="2200" dirty="0">
              <a:solidFill>
                <a:srgbClr val="404040"/>
              </a:solidFill>
              <a:latin typeface=""/>
              <a:ea typeface="Open Sans" panose="020B0606030504020204" pitchFamily="34" charset="0"/>
              <a:cs typeface="Open Sans" panose="020B0606030504020204" pitchFamily="34" charset="0"/>
            </a:endParaRPr>
          </a:p>
          <a:p>
            <a:pPr marL="457200" indent="-457200">
              <a:buAutoNum type="arabicPeriod"/>
            </a:pPr>
            <a:r>
              <a:rPr lang="pt-BR" sz="1800" b="1" dirty="0">
                <a:solidFill>
                  <a:schemeClr val="tx1"/>
                </a:solidFill>
                <a:effectLst/>
                <a:latin typeface=""/>
                <a:ea typeface="Calibri" panose="020F0502020204030204" pitchFamily="34" charset="0"/>
                <a:cs typeface="Times New Roman" panose="02020603050405020304" pitchFamily="18" charset="0"/>
              </a:rPr>
              <a:t>Limite para aumento da atividade tecnológica por modo (Technology </a:t>
            </a:r>
            <a:r>
              <a:rPr lang="pt-BR" sz="1800" b="1" dirty="0" err="1">
                <a:solidFill>
                  <a:schemeClr val="tx1"/>
                </a:solidFill>
                <a:effectLst/>
                <a:latin typeface=""/>
                <a:ea typeface="Calibri" panose="020F0502020204030204" pitchFamily="34" charset="0"/>
                <a:cs typeface="Times New Roman" panose="02020603050405020304" pitchFamily="18" charset="0"/>
              </a:rPr>
              <a:t>Activity</a:t>
            </a:r>
            <a:r>
              <a:rPr lang="pt-BR" sz="1800" b="1" dirty="0">
                <a:solidFill>
                  <a:schemeClr val="tx1"/>
                </a:solidFill>
                <a:effectLst/>
                <a:latin typeface=""/>
                <a:ea typeface="Calibri" panose="020F0502020204030204" pitchFamily="34" charset="0"/>
                <a:cs typeface="Times New Roman" panose="02020603050405020304" pitchFamily="18" charset="0"/>
              </a:rPr>
              <a:t> </a:t>
            </a:r>
            <a:r>
              <a:rPr lang="pt-BR" sz="1800" b="1" dirty="0" err="1">
                <a:solidFill>
                  <a:schemeClr val="tx1"/>
                </a:solidFill>
                <a:effectLst/>
                <a:latin typeface=""/>
                <a:ea typeface="Calibri" panose="020F0502020204030204" pitchFamily="34" charset="0"/>
                <a:cs typeface="Times New Roman" panose="02020603050405020304" pitchFamily="18" charset="0"/>
              </a:rPr>
              <a:t>Increase</a:t>
            </a:r>
            <a:r>
              <a:rPr lang="pt-BR" sz="1800" b="1" dirty="0">
                <a:solidFill>
                  <a:schemeClr val="tx1"/>
                </a:solidFill>
                <a:effectLst/>
                <a:latin typeface=""/>
                <a:ea typeface="Calibri" panose="020F0502020204030204" pitchFamily="34" charset="0"/>
                <a:cs typeface="Times New Roman" panose="02020603050405020304" pitchFamily="18" charset="0"/>
              </a:rPr>
              <a:t> </a:t>
            </a:r>
            <a:r>
              <a:rPr lang="pt-BR" sz="1800" b="1" dirty="0" err="1">
                <a:solidFill>
                  <a:schemeClr val="tx1"/>
                </a:solidFill>
                <a:effectLst/>
                <a:latin typeface=""/>
                <a:ea typeface="Calibri" panose="020F0502020204030204" pitchFamily="34" charset="0"/>
                <a:cs typeface="Times New Roman" panose="02020603050405020304" pitchFamily="18" charset="0"/>
              </a:rPr>
              <a:t>By</a:t>
            </a:r>
            <a:r>
              <a:rPr lang="pt-BR" sz="1800" b="1" dirty="0">
                <a:solidFill>
                  <a:schemeClr val="tx1"/>
                </a:solidFill>
                <a:effectLst/>
                <a:latin typeface=""/>
                <a:ea typeface="Calibri" panose="020F0502020204030204" pitchFamily="34" charset="0"/>
                <a:cs typeface="Times New Roman" panose="02020603050405020304" pitchFamily="18" charset="0"/>
              </a:rPr>
              <a:t> </a:t>
            </a:r>
            <a:r>
              <a:rPr lang="pt-BR" sz="1800" b="1" dirty="0" err="1">
                <a:solidFill>
                  <a:schemeClr val="tx1"/>
                </a:solidFill>
                <a:effectLst/>
                <a:latin typeface=""/>
                <a:ea typeface="Calibri" panose="020F0502020204030204" pitchFamily="34" charset="0"/>
                <a:cs typeface="Times New Roman" panose="02020603050405020304" pitchFamily="18" charset="0"/>
              </a:rPr>
              <a:t>Mode</a:t>
            </a:r>
            <a:r>
              <a:rPr lang="pt-BR" sz="1800" b="1" dirty="0">
                <a:solidFill>
                  <a:schemeClr val="tx1"/>
                </a:solidFill>
                <a:effectLst/>
                <a:latin typeface=""/>
                <a:ea typeface="Calibri" panose="020F0502020204030204" pitchFamily="34" charset="0"/>
                <a:cs typeface="Times New Roman" panose="02020603050405020304" pitchFamily="18" charset="0"/>
              </a:rPr>
              <a:t> </a:t>
            </a:r>
            <a:r>
              <a:rPr lang="pt-BR" sz="1800" b="1" dirty="0" err="1">
                <a:solidFill>
                  <a:schemeClr val="tx1"/>
                </a:solidFill>
                <a:effectLst/>
                <a:latin typeface=""/>
                <a:ea typeface="Calibri" panose="020F0502020204030204" pitchFamily="34" charset="0"/>
                <a:cs typeface="Times New Roman" panose="02020603050405020304" pitchFamily="18" charset="0"/>
              </a:rPr>
              <a:t>Limit</a:t>
            </a:r>
            <a:r>
              <a:rPr lang="pt-BR" sz="1800" b="1" dirty="0">
                <a:solidFill>
                  <a:schemeClr val="tx1"/>
                </a:solidFill>
                <a:effectLst/>
                <a:latin typeface=""/>
                <a:ea typeface="Calibri" panose="020F0502020204030204" pitchFamily="34" charset="0"/>
                <a:cs typeface="Times New Roman" panose="02020603050405020304" pitchFamily="18" charset="0"/>
              </a:rPr>
              <a:t>)</a:t>
            </a:r>
            <a:r>
              <a:rPr lang="en-US" sz="1800" b="1" dirty="0">
                <a:solidFill>
                  <a:schemeClr val="tx1"/>
                </a:solidFill>
                <a:latin typeface=""/>
                <a:ea typeface="Open Sans" panose="020B0606030504020204" pitchFamily="34" charset="0"/>
                <a:cs typeface="Open Sans" panose="020B0606030504020204" pitchFamily="34" charset="0"/>
              </a:rPr>
              <a:t>: </a:t>
            </a:r>
            <a:r>
              <a:rPr lang="en-US" sz="1800" dirty="0">
                <a:solidFill>
                  <a:schemeClr val="tx1"/>
                </a:solidFill>
                <a:latin typeface=""/>
                <a:ea typeface="Open Sans" panose="020B0606030504020204" pitchFamily="34" charset="0"/>
                <a:cs typeface="Open Sans" panose="020B0606030504020204" pitchFamily="34" charset="0"/>
              </a:rPr>
              <a:t>esse parâmetro limita o aumento percentual máximo de atividade que uma tecnologia pode atingir a cada ano.</a:t>
            </a:r>
          </a:p>
          <a:p>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E36CFEE-B5CE-614F-5A68-6FAADF0592E8}"/>
              </a:ext>
            </a:extLst>
          </p:cNvPr>
          <p:cNvPicPr>
            <a:picLocks noChangeAspect="1"/>
          </p:cNvPicPr>
          <p:nvPr/>
        </p:nvPicPr>
        <p:blipFill>
          <a:blip r:embed="rId5"/>
          <a:stretch>
            <a:fillRect/>
          </a:stretch>
        </p:blipFill>
        <p:spPr>
          <a:xfrm>
            <a:off x="117428" y="2253290"/>
            <a:ext cx="6670757" cy="4004639"/>
          </a:xfrm>
          <a:prstGeom prst="rect">
            <a:avLst/>
          </a:prstGeom>
        </p:spPr>
      </p:pic>
      <p:sp>
        <p:nvSpPr>
          <p:cNvPr id="6" name="Rectangle: Rounded Corners 5">
            <a:extLst>
              <a:ext uri="{FF2B5EF4-FFF2-40B4-BE49-F238E27FC236}">
                <a16:creationId xmlns:a16="http://schemas.microsoft.com/office/drawing/2014/main" id="{EC570132-5364-7F23-AB2D-4C35CBDC52F9}"/>
              </a:ext>
            </a:extLst>
          </p:cNvPr>
          <p:cNvSpPr/>
          <p:nvPr/>
        </p:nvSpPr>
        <p:spPr>
          <a:xfrm>
            <a:off x="4986338" y="2500313"/>
            <a:ext cx="842962" cy="3361701"/>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extBox 9">
            <a:extLst>
              <a:ext uri="{FF2B5EF4-FFF2-40B4-BE49-F238E27FC236}">
                <a16:creationId xmlns:a16="http://schemas.microsoft.com/office/drawing/2014/main" id="{61A2631A-E3CB-BAEB-C9FD-7DEAA197CD0D}"/>
              </a:ext>
            </a:extLst>
          </p:cNvPr>
          <p:cNvSpPr txBox="1"/>
          <p:nvPr/>
        </p:nvSpPr>
        <p:spPr>
          <a:xfrm>
            <a:off x="213829" y="1555289"/>
            <a:ext cx="6440091" cy="769441"/>
          </a:xfrm>
          <a:prstGeom prst="rect">
            <a:avLst/>
          </a:prstGeom>
          <a:noFill/>
        </p:spPr>
        <p:txBody>
          <a:bodyPr wrap="square">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Uma taxa de penetração ajuda a evitar saltos abruptos na utilização da tecnologia.</a:t>
            </a:r>
            <a:endParaRPr lang="en-US" sz="2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EA5F22E9-94E4-318D-9620-2DD31F0D5A92}"/>
              </a:ext>
            </a:extLst>
          </p:cNvPr>
          <p:cNvSpPr txBox="1">
            <a:spLocks/>
          </p:cNvSpPr>
          <p:nvPr/>
        </p:nvSpPr>
        <p:spPr>
          <a:xfrm>
            <a:off x="343847" y="258747"/>
            <a:ext cx="10767176" cy="58490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Validação do cenário</a:t>
            </a:r>
            <a:endParaRPr lang="en-US" dirty="0">
              <a:cs typeface="Calibri Light" panose="020F0302020204030204"/>
            </a:endParaRPr>
          </a:p>
        </p:txBody>
      </p:sp>
      <p:pic>
        <p:nvPicPr>
          <p:cNvPr id="8" name="synthesize (53)">
            <a:hlinkClick r:id="" action="ppaction://media"/>
            <a:extLst>
              <a:ext uri="{FF2B5EF4-FFF2-40B4-BE49-F238E27FC236}">
                <a16:creationId xmlns:a16="http://schemas.microsoft.com/office/drawing/2014/main" id="{7F638DEB-047C-D9C0-CE4C-41C9A370F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89855" y="258747"/>
            <a:ext cx="836723" cy="836723"/>
          </a:xfrm>
          <a:prstGeom prst="rect">
            <a:avLst/>
          </a:prstGeom>
        </p:spPr>
      </p:pic>
    </p:spTree>
    <p:extLst>
      <p:ext uri="{BB962C8B-B14F-4D97-AF65-F5344CB8AC3E}">
        <p14:creationId xmlns:p14="http://schemas.microsoft.com/office/powerpoint/2010/main" val="15845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F9874C7-273E-1542-4939-A63E16504F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9AC55E5-4E3B-216B-6464-74712F83C3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9</a:t>
            </a:fld>
            <a:endParaRPr lang="sv-SE" sz="1000" b="1" dirty="0">
              <a:solidFill>
                <a:schemeClr val="bg1"/>
              </a:solidFill>
            </a:endParaRPr>
          </a:p>
        </p:txBody>
      </p:sp>
      <p:sp>
        <p:nvSpPr>
          <p:cNvPr id="7" name="Rectangle 6">
            <a:extLst>
              <a:ext uri="{FF2B5EF4-FFF2-40B4-BE49-F238E27FC236}">
                <a16:creationId xmlns:a16="http://schemas.microsoft.com/office/drawing/2014/main" id="{4A1E37C0-E7F9-83AF-3C47-9B19D2AB9DAB}"/>
              </a:ext>
            </a:extLst>
          </p:cNvPr>
          <p:cNvSpPr/>
          <p:nvPr/>
        </p:nvSpPr>
        <p:spPr>
          <a:xfrm>
            <a:off x="343846" y="995986"/>
            <a:ext cx="1142859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Investimento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anual</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total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mínimo</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em</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capacidade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r>
              <a:rPr lang="en-US" sz="16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TotalAnnualMinCapacityInvestment</a:t>
            </a:r>
            <a:r>
              <a:rPr lang="en-US" sz="16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endParaRPr lang="en-ZA" sz="16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0B32FB1-5127-9982-C918-67704DB48D2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14.2 Validação do cenário</a:t>
            </a:r>
            <a:endParaRPr lang="en-US" dirty="0">
              <a:cs typeface="Calibri Light" panose="020F0302020204030204"/>
            </a:endParaRPr>
          </a:p>
        </p:txBody>
      </p:sp>
      <p:sp>
        <p:nvSpPr>
          <p:cNvPr id="2" name="TextBox 1">
            <a:extLst>
              <a:ext uri="{FF2B5EF4-FFF2-40B4-BE49-F238E27FC236}">
                <a16:creationId xmlns:a16="http://schemas.microsoft.com/office/drawing/2014/main" id="{4F144A92-C6BB-39FA-772E-79378BC14036}"/>
              </a:ext>
            </a:extLst>
          </p:cNvPr>
          <p:cNvSpPr txBox="1"/>
          <p:nvPr/>
        </p:nvSpPr>
        <p:spPr>
          <a:xfrm>
            <a:off x="201427" y="1563333"/>
            <a:ext cx="11428598" cy="1938992"/>
          </a:xfrm>
          <a:prstGeom prst="rect">
            <a:avLst/>
          </a:prstGeom>
          <a:noFill/>
        </p:spPr>
        <p:txBody>
          <a:bodyPr wrap="square">
            <a:spAutoFit/>
          </a:bodyPr>
          <a:lstStyle/>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Nova capacidade mínima de uma tecnologia a ser instalada, expressa em unidades de potência.</a:t>
            </a:r>
          </a:p>
          <a:p>
            <a:endPar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404040"/>
                </a:solidFill>
                <a:latin typeface="Open Sans" panose="020B0606030504020204" pitchFamily="34" charset="0"/>
                <a:ea typeface="Open Sans" panose="020B0606030504020204" pitchFamily="34" charset="0"/>
                <a:cs typeface="Open Sans" panose="020B0606030504020204" pitchFamily="34" charset="0"/>
              </a:rPr>
              <a:t>Podemos usar esse parâmetro para levar em conta todos os projetos futuros de energia confirmados para entrar em operação dentro do horizonte de modelagem.</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Energy, panel, park, power, solar, solar power station, sun icon - Download  on Iconfinder">
            <a:extLst>
              <a:ext uri="{FF2B5EF4-FFF2-40B4-BE49-F238E27FC236}">
                <a16:creationId xmlns:a16="http://schemas.microsoft.com/office/drawing/2014/main" id="{A798ADC2-83EC-2300-F7F0-3E287CC22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978" y="3669562"/>
            <a:ext cx="2543175"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1E235F-F512-1CCA-9375-3C5C8BA587E5}"/>
              </a:ext>
            </a:extLst>
          </p:cNvPr>
          <p:cNvSpPr txBox="1"/>
          <p:nvPr/>
        </p:nvSpPr>
        <p:spPr>
          <a:xfrm>
            <a:off x="4275534" y="4340984"/>
            <a:ext cx="7192675" cy="1200329"/>
          </a:xfrm>
          <a:prstGeom prst="rect">
            <a:avLst/>
          </a:prstGeom>
          <a:noFill/>
        </p:spPr>
        <p:txBody>
          <a:bodyPr wrap="square">
            <a:spAutoFit/>
          </a:bodyPr>
          <a:lstStyle/>
          <a:p>
            <a:pPr algn="ctr"/>
            <a:r>
              <a:rPr lang="en-US" sz="24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Por exemplo, uma nova usina solar com capacidade de 0,2 GW planejada para entrar em operação em 2025.</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54)">
            <a:hlinkClick r:id="" action="ppaction://media"/>
            <a:extLst>
              <a:ext uri="{FF2B5EF4-FFF2-40B4-BE49-F238E27FC236}">
                <a16:creationId xmlns:a16="http://schemas.microsoft.com/office/drawing/2014/main" id="{D517A0FF-56A4-19C7-241B-E01F475036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07823" y="386680"/>
            <a:ext cx="406400" cy="406400"/>
          </a:xfrm>
          <a:prstGeom prst="rect">
            <a:avLst/>
          </a:prstGeom>
        </p:spPr>
      </p:pic>
    </p:spTree>
    <p:extLst>
      <p:ext uri="{BB962C8B-B14F-4D97-AF65-F5344CB8AC3E}">
        <p14:creationId xmlns:p14="http://schemas.microsoft.com/office/powerpoint/2010/main" val="18350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3EC41C61-4877-41BA-97B0-0A29EBD17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5843</TotalTime>
  <Words>3289</Words>
  <Application>Microsoft Macintosh PowerPoint</Application>
  <PresentationFormat>Widescreen</PresentationFormat>
  <Paragraphs>256</Paragraphs>
  <Slides>14</Slides>
  <Notes>12</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Narrow</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keywords>, docId:3650ACE0FF317F30B9A44B590EA4D3E2</cp:keywords>
  <cp:lastModifiedBy>Pedro Peters</cp:lastModifiedBy>
  <cp:revision>125</cp:revision>
  <dcterms:created xsi:type="dcterms:W3CDTF">2019-06-09T10:25:43Z</dcterms:created>
  <dcterms:modified xsi:type="dcterms:W3CDTF">2025-03-04T07:53:50Z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