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p:sldMasterIdLst>
    <p:sldMasterId id="2147483648" r:id="rId4"/>
  </p:sldMasterIdLst>
  <p:notesMasterIdLst>
    <p:notesMasterId r:id="rId36"/>
  </p:notesMasterIdLst>
  <p:handoutMasterIdLst>
    <p:handoutMasterId r:id="rId37"/>
  </p:handoutMasterIdLst>
  <p:sldIdLst>
    <p:sldId id="490" r:id="rId5"/>
    <p:sldId id="491" r:id="rId6"/>
    <p:sldId id="492" r:id="rId7"/>
    <p:sldId id="493" r:id="rId8"/>
    <p:sldId id="494" r:id="rId9"/>
    <p:sldId id="495" r:id="rId10"/>
    <p:sldId id="496" r:id="rId11"/>
    <p:sldId id="497" r:id="rId12"/>
    <p:sldId id="498" r:id="rId13"/>
    <p:sldId id="499" r:id="rId14"/>
    <p:sldId id="500" r:id="rId15"/>
    <p:sldId id="501" r:id="rId16"/>
    <p:sldId id="502" r:id="rId17"/>
    <p:sldId id="503" r:id="rId18"/>
    <p:sldId id="504" r:id="rId19"/>
    <p:sldId id="505" r:id="rId20"/>
    <p:sldId id="506" r:id="rId21"/>
    <p:sldId id="507" r:id="rId22"/>
    <p:sldId id="508" r:id="rId23"/>
    <p:sldId id="509" r:id="rId24"/>
    <p:sldId id="510" r:id="rId25"/>
    <p:sldId id="511" r:id="rId26"/>
    <p:sldId id="512" r:id="rId27"/>
    <p:sldId id="513" r:id="rId28"/>
    <p:sldId id="514" r:id="rId29"/>
    <p:sldId id="515" r:id="rId30"/>
    <p:sldId id="516" r:id="rId31"/>
    <p:sldId id="517" r:id="rId32"/>
    <p:sldId id="518" r:id="rId33"/>
    <p:sldId id="519" r:id="rId34"/>
    <p:sldId id="520" r:id="rId35"/>
  </p:sldIdLst>
  <p:sldSz cx="12192000" cy="6858000"/>
  <p:notesSz cx="6858000" cy="9144000"/>
  <p:defaultTextStyle>
    <a:defPPr>
      <a:defRPr lang="ko-KR"/>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FDB3F7DB-7419-9C79-D4D1-5F5117578549}" name="Claudia Winkler" initials="CW" userId="S::claudia.winkler_joanneum.at#ext#@flux50.onmicrosoft.com::52be4535-67a9-4335-aabe-f2d589266236"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73737"/>
    <a:srgbClr val="F4C04F"/>
    <a:srgbClr val="EDEDED"/>
    <a:srgbClr val="D8B05A"/>
    <a:srgbClr val="F8F8F8"/>
    <a:srgbClr val="59BDAA"/>
    <a:srgbClr val="FEE880"/>
    <a:srgbClr val="FCE501"/>
    <a:srgbClr val="F1E400"/>
    <a:srgbClr val="141414"/>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87422AB4-1E76-89D4-8880-9C61A70C6FC3}" v="8" dt="2026-02-09T13:26:13.143"/>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7367" autoAdjust="0"/>
    <p:restoredTop sz="86422" autoAdjust="0"/>
  </p:normalViewPr>
  <p:slideViewPr>
    <p:cSldViewPr snapToGrid="0">
      <p:cViewPr varScale="1">
        <p:scale>
          <a:sx n="92" d="100"/>
          <a:sy n="92" d="100"/>
        </p:scale>
        <p:origin x="472" y="184"/>
      </p:cViewPr>
      <p:guideLst/>
    </p:cSldViewPr>
  </p:slideViewPr>
  <p:outlineViewPr>
    <p:cViewPr>
      <p:scale>
        <a:sx n="33" d="100"/>
        <a:sy n="33" d="100"/>
      </p:scale>
      <p:origin x="0" y="0"/>
    </p:cViewPr>
  </p:outlineViewPr>
  <p:notesTextViewPr>
    <p:cViewPr>
      <p:scale>
        <a:sx n="1" d="1"/>
        <a:sy n="1" d="1"/>
      </p:scale>
      <p:origin x="0" y="0"/>
    </p:cViewPr>
  </p:notesText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viewProps" Target="viewProps.xml"/><Relationship Id="rId21" Type="http://schemas.openxmlformats.org/officeDocument/2006/relationships/slide" Target="slides/slide17.xml"/><Relationship Id="rId34" Type="http://schemas.openxmlformats.org/officeDocument/2006/relationships/slide" Target="slides/slide30.xml"/><Relationship Id="rId42" Type="http://schemas.microsoft.com/office/2016/11/relationships/changesInfo" Target="changesInfos/changesInfo1.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handoutMaster" Target="handoutMasters/handoutMaster1.xml"/><Relationship Id="rId40"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notesMaster" Target="notesMasters/notesMaster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microsoft.com/office/2018/10/relationships/authors" Target="author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microsoft.com/office/2015/10/relationships/revisionInfo" Target="revisionInfo.xml"/><Relationship Id="rId8" Type="http://schemas.openxmlformats.org/officeDocument/2006/relationships/slide" Target="slides/slide4.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presProps" Target="pres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Alexander Deliukov" userId="S::alexander_think-e.be#ext#@flux50.onmicrosoft.com::bee075c1-faac-4166-8fcb-7b2057bad6f6" providerId="AD" clId="Web-{87422AB4-1E76-89D4-8880-9C61A70C6FC3}"/>
    <pc:docChg chg="delSld modSld">
      <pc:chgData name="Alexander Deliukov" userId="S::alexander_think-e.be#ext#@flux50.onmicrosoft.com::bee075c1-faac-4166-8fcb-7b2057bad6f6" providerId="AD" clId="Web-{87422AB4-1E76-89D4-8880-9C61A70C6FC3}" dt="2026-02-09T13:26:13.143" v="6"/>
      <pc:docMkLst>
        <pc:docMk/>
      </pc:docMkLst>
      <pc:sldChg chg="addSp delSp mod setBg">
        <pc:chgData name="Alexander Deliukov" userId="S::alexander_think-e.be#ext#@flux50.onmicrosoft.com::bee075c1-faac-4166-8fcb-7b2057bad6f6" providerId="AD" clId="Web-{87422AB4-1E76-89D4-8880-9C61A70C6FC3}" dt="2026-02-09T13:26:13.143" v="6"/>
        <pc:sldMkLst>
          <pc:docMk/>
          <pc:sldMk cId="2182810813" sldId="490"/>
        </pc:sldMkLst>
        <pc:picChg chg="add del">
          <ac:chgData name="Alexander Deliukov" userId="S::alexander_think-e.be#ext#@flux50.onmicrosoft.com::bee075c1-faac-4166-8fcb-7b2057bad6f6" providerId="AD" clId="Web-{87422AB4-1E76-89D4-8880-9C61A70C6FC3}" dt="2026-02-09T13:26:09.705" v="5"/>
          <ac:picMkLst>
            <pc:docMk/>
            <pc:sldMk cId="2182810813" sldId="490"/>
            <ac:picMk id="5" creationId="{36C2E348-D132-0C4A-2E5F-34D6CFD33A70}"/>
          </ac:picMkLst>
        </pc:picChg>
      </pc:sldChg>
      <pc:sldChg chg="delSp del delAnim">
        <pc:chgData name="Alexander Deliukov" userId="S::alexander_think-e.be#ext#@flux50.onmicrosoft.com::bee075c1-faac-4166-8fcb-7b2057bad6f6" providerId="AD" clId="Web-{87422AB4-1E76-89D4-8880-9C61A70C6FC3}" dt="2026-02-09T13:25:09.446" v="2"/>
        <pc:sldMkLst>
          <pc:docMk/>
          <pc:sldMk cId="914475799" sldId="521"/>
        </pc:sldMkLst>
        <pc:spChg chg="del">
          <ac:chgData name="Alexander Deliukov" userId="S::alexander_think-e.be#ext#@flux50.onmicrosoft.com::bee075c1-faac-4166-8fcb-7b2057bad6f6" providerId="AD" clId="Web-{87422AB4-1E76-89D4-8880-9C61A70C6FC3}" dt="2026-02-09T13:23:25.644" v="0"/>
          <ac:spMkLst>
            <pc:docMk/>
            <pc:sldMk cId="914475799" sldId="521"/>
            <ac:spMk id="6" creationId="{ACC39285-0A72-091F-FC1B-585235EB5793}"/>
          </ac:spMkLst>
        </pc:spChg>
        <pc:picChg chg="del">
          <ac:chgData name="Alexander Deliukov" userId="S::alexander_think-e.be#ext#@flux50.onmicrosoft.com::bee075c1-faac-4166-8fcb-7b2057bad6f6" providerId="AD" clId="Web-{87422AB4-1E76-89D4-8880-9C61A70C6FC3}" dt="2026-02-09T13:23:26.910" v="1"/>
          <ac:picMkLst>
            <pc:docMk/>
            <pc:sldMk cId="914475799" sldId="521"/>
            <ac:picMk id="4" creationId="{13A2F810-A266-85F3-2FA4-C82CD6CFA32B}"/>
          </ac:picMkLst>
        </pc:picChg>
      </pc:sldChg>
    </pc:docChg>
  </pc:docChgLst>
  <pc:docChgLst>
    <pc:chgData name="Alexander Deliukov" userId="S::alexander_think-e.be#ext#@flux50.onmicrosoft.com::bee075c1-faac-4166-8fcb-7b2057bad6f6" providerId="AD" clId="Web-{1194FA28-F5F4-A3B3-9249-26A35EFB5E47}"/>
    <pc:docChg chg="modSld">
      <pc:chgData name="Alexander Deliukov" userId="S::alexander_think-e.be#ext#@flux50.onmicrosoft.com::bee075c1-faac-4166-8fcb-7b2057bad6f6" providerId="AD" clId="Web-{1194FA28-F5F4-A3B3-9249-26A35EFB5E47}" dt="2026-02-06T10:57:43.342" v="34" actId="1076"/>
      <pc:docMkLst>
        <pc:docMk/>
      </pc:docMkLst>
      <pc:sldChg chg="addSp delSp modSp modNotes">
        <pc:chgData name="Alexander Deliukov" userId="S::alexander_think-e.be#ext#@flux50.onmicrosoft.com::bee075c1-faac-4166-8fcb-7b2057bad6f6" providerId="AD" clId="Web-{1194FA28-F5F4-A3B3-9249-26A35EFB5E47}" dt="2026-02-06T10:57:43.342" v="34" actId="1076"/>
        <pc:sldMkLst>
          <pc:docMk/>
          <pc:sldMk cId="2182810813" sldId="490"/>
        </pc:sldMkLst>
      </pc:sldChg>
    </pc:docChg>
  </pc:docChgLst>
  <pc:docChgLst>
    <pc:chgData name="Alexander Deliukov" userId="S::alexander_think-e.be#ext#@flux50.onmicrosoft.com::bee075c1-faac-4166-8fcb-7b2057bad6f6" providerId="AD" clId="Web-{21A46A24-7991-41DD-F41E-26A292037D8C}"/>
    <pc:docChg chg="modSld">
      <pc:chgData name="Alexander Deliukov" userId="S::alexander_think-e.be#ext#@flux50.onmicrosoft.com::bee075c1-faac-4166-8fcb-7b2057bad6f6" providerId="AD" clId="Web-{21A46A24-7991-41DD-F41E-26A292037D8C}" dt="2026-02-06T12:06:35.014" v="21" actId="1076"/>
      <pc:docMkLst>
        <pc:docMk/>
      </pc:docMkLst>
      <pc:sldChg chg="addSp delSp modSp">
        <pc:chgData name="Alexander Deliukov" userId="S::alexander_think-e.be#ext#@flux50.onmicrosoft.com::bee075c1-faac-4166-8fcb-7b2057bad6f6" providerId="AD" clId="Web-{21A46A24-7991-41DD-F41E-26A292037D8C}" dt="2026-02-06T12:06:35.014" v="21" actId="1076"/>
        <pc:sldMkLst>
          <pc:docMk/>
          <pc:sldMk cId="2182810813" sldId="490"/>
        </pc:sldMkLst>
        <pc:picChg chg="add mod modCrop">
          <ac:chgData name="Alexander Deliukov" userId="S::alexander_think-e.be#ext#@flux50.onmicrosoft.com::bee075c1-faac-4166-8fcb-7b2057bad6f6" providerId="AD" clId="Web-{21A46A24-7991-41DD-F41E-26A292037D8C}" dt="2026-02-06T12:06:35.014" v="21" actId="1076"/>
          <ac:picMkLst>
            <pc:docMk/>
            <pc:sldMk cId="2182810813" sldId="490"/>
            <ac:picMk id="5" creationId="{36C2E348-D132-0C4A-2E5F-34D6CFD33A70}"/>
          </ac:picMkLst>
        </pc:picChg>
      </pc:sldChg>
    </pc:docChg>
  </pc:docChgLst>
  <pc:docChgLst>
    <pc:chgData clId="Web-{87422AB4-1E76-89D4-8880-9C61A70C6FC3}"/>
    <pc:docChg chg="addSld">
      <pc:chgData name="" userId="" providerId="" clId="Web-{87422AB4-1E76-89D4-8880-9C61A70C6FC3}" dt="2026-02-09T13:23:16.004" v="0"/>
      <pc:docMkLst>
        <pc:docMk/>
      </pc:docMkLst>
      <pc:sldChg chg="add replId">
        <pc:chgData name="" userId="" providerId="" clId="Web-{87422AB4-1E76-89D4-8880-9C61A70C6FC3}" dt="2026-02-09T13:23:16.004" v="0"/>
        <pc:sldMkLst>
          <pc:docMk/>
          <pc:sldMk cId="914475799" sldId="521"/>
        </pc:sldMkLst>
      </pc:sldChg>
    </pc:docChg>
  </pc:docChgLst>
  <pc:docChgLst>
    <pc:chgData name="Alexander Deliukov" userId="d5fda0f2-1d08-4016-b7e9-bb882f168707" providerId="ADAL" clId="{FE9DFF45-01DC-45CC-A80A-B50597210401}"/>
    <pc:docChg chg="custSel delSld modSld">
      <pc:chgData name="Alexander Deliukov" userId="d5fda0f2-1d08-4016-b7e9-bb882f168707" providerId="ADAL" clId="{FE9DFF45-01DC-45CC-A80A-B50597210401}" dt="2026-01-26T16:08:49.492" v="120"/>
      <pc:docMkLst>
        <pc:docMk/>
      </pc:docMkLst>
      <pc:sldChg chg="addSp delSp modSp mod modAnim">
        <pc:chgData name="Alexander Deliukov" userId="d5fda0f2-1d08-4016-b7e9-bb882f168707" providerId="ADAL" clId="{FE9DFF45-01DC-45CC-A80A-B50597210401}" dt="2026-01-26T14:56:53.654" v="94" actId="1076"/>
        <pc:sldMkLst>
          <pc:docMk/>
          <pc:sldMk cId="2182810813" sldId="490"/>
        </pc:sldMkLst>
        <pc:spChg chg="add mod">
          <ac:chgData name="Alexander Deliukov" userId="d5fda0f2-1d08-4016-b7e9-bb882f168707" providerId="ADAL" clId="{FE9DFF45-01DC-45CC-A80A-B50597210401}" dt="2026-01-26T14:56:53.654" v="94" actId="1076"/>
          <ac:spMkLst>
            <pc:docMk/>
            <pc:sldMk cId="2182810813" sldId="490"/>
            <ac:spMk id="6" creationId="{56C65DD6-BF3F-1A4F-BCE6-5E0929B4CD86}"/>
          </ac:spMkLst>
        </pc:spChg>
      </pc:sldChg>
      <pc:sldChg chg="addSp delSp modSp mod modAnim">
        <pc:chgData name="Alexander Deliukov" userId="d5fda0f2-1d08-4016-b7e9-bb882f168707" providerId="ADAL" clId="{FE9DFF45-01DC-45CC-A80A-B50597210401}" dt="2026-01-26T14:40:20.958" v="43" actId="2711"/>
        <pc:sldMkLst>
          <pc:docMk/>
          <pc:sldMk cId="3050364694" sldId="491"/>
        </pc:sldMkLst>
        <pc:spChg chg="mod">
          <ac:chgData name="Alexander Deliukov" userId="d5fda0f2-1d08-4016-b7e9-bb882f168707" providerId="ADAL" clId="{FE9DFF45-01DC-45CC-A80A-B50597210401}" dt="2026-01-26T14:40:05.106" v="40" actId="403"/>
          <ac:spMkLst>
            <pc:docMk/>
            <pc:sldMk cId="3050364694" sldId="491"/>
            <ac:spMk id="2" creationId="{0FE65402-2D24-4C0B-3A9B-70B199ADCEA8}"/>
          </ac:spMkLst>
        </pc:spChg>
        <pc:spChg chg="add mod">
          <ac:chgData name="Alexander Deliukov" userId="d5fda0f2-1d08-4016-b7e9-bb882f168707" providerId="ADAL" clId="{FE9DFF45-01DC-45CC-A80A-B50597210401}" dt="2026-01-26T14:40:20.958" v="43" actId="2711"/>
          <ac:spMkLst>
            <pc:docMk/>
            <pc:sldMk cId="3050364694" sldId="491"/>
            <ac:spMk id="4" creationId="{45E5E5F9-3515-BE76-DB26-94AA736024E3}"/>
          </ac:spMkLst>
        </pc:spChg>
      </pc:sldChg>
      <pc:sldChg chg="addSp delSp modSp mod modAnim">
        <pc:chgData name="Alexander Deliukov" userId="d5fda0f2-1d08-4016-b7e9-bb882f168707" providerId="ADAL" clId="{FE9DFF45-01DC-45CC-A80A-B50597210401}" dt="2026-01-26T14:40:17.450" v="42" actId="2711"/>
        <pc:sldMkLst>
          <pc:docMk/>
          <pc:sldMk cId="2321901983" sldId="492"/>
        </pc:sldMkLst>
        <pc:spChg chg="mod">
          <ac:chgData name="Alexander Deliukov" userId="d5fda0f2-1d08-4016-b7e9-bb882f168707" providerId="ADAL" clId="{FE9DFF45-01DC-45CC-A80A-B50597210401}" dt="2026-01-26T14:40:02.161" v="39" actId="1076"/>
          <ac:spMkLst>
            <pc:docMk/>
            <pc:sldMk cId="2321901983" sldId="492"/>
            <ac:spMk id="2" creationId="{4D366B55-7ACA-91FD-62DA-6FBF6BEC8E01}"/>
          </ac:spMkLst>
        </pc:spChg>
        <pc:spChg chg="add mod">
          <ac:chgData name="Alexander Deliukov" userId="d5fda0f2-1d08-4016-b7e9-bb882f168707" providerId="ADAL" clId="{FE9DFF45-01DC-45CC-A80A-B50597210401}" dt="2026-01-26T14:40:17.450" v="42" actId="2711"/>
          <ac:spMkLst>
            <pc:docMk/>
            <pc:sldMk cId="2321901983" sldId="492"/>
            <ac:spMk id="5" creationId="{8F370413-5242-D4F0-05EF-D138E635AAD5}"/>
          </ac:spMkLst>
        </pc:spChg>
      </pc:sldChg>
      <pc:sldChg chg="addSp delSp modSp mod delAnim modAnim">
        <pc:chgData name="Alexander Deliukov" userId="d5fda0f2-1d08-4016-b7e9-bb882f168707" providerId="ADAL" clId="{FE9DFF45-01DC-45CC-A80A-B50597210401}" dt="2026-01-26T14:57:00.172" v="95" actId="113"/>
        <pc:sldMkLst>
          <pc:docMk/>
          <pc:sldMk cId="350121417" sldId="493"/>
        </pc:sldMkLst>
        <pc:spChg chg="mod">
          <ac:chgData name="Alexander Deliukov" userId="d5fda0f2-1d08-4016-b7e9-bb882f168707" providerId="ADAL" clId="{FE9DFF45-01DC-45CC-A80A-B50597210401}" dt="2026-01-26T14:41:19.026" v="68" actId="20577"/>
          <ac:spMkLst>
            <pc:docMk/>
            <pc:sldMk cId="350121417" sldId="493"/>
            <ac:spMk id="2" creationId="{1013318B-F51A-DE9B-4143-B6140E6B757E}"/>
          </ac:spMkLst>
        </pc:spChg>
        <pc:spChg chg="add mod">
          <ac:chgData name="Alexander Deliukov" userId="d5fda0f2-1d08-4016-b7e9-bb882f168707" providerId="ADAL" clId="{FE9DFF45-01DC-45CC-A80A-B50597210401}" dt="2026-01-26T14:57:00.172" v="95" actId="113"/>
          <ac:spMkLst>
            <pc:docMk/>
            <pc:sldMk cId="350121417" sldId="493"/>
            <ac:spMk id="6" creationId="{0278B89A-DF7B-1C51-7ECF-711317AD23A6}"/>
          </ac:spMkLst>
        </pc:spChg>
      </pc:sldChg>
      <pc:sldChg chg="modSp">
        <pc:chgData name="Alexander Deliukov" userId="d5fda0f2-1d08-4016-b7e9-bb882f168707" providerId="ADAL" clId="{FE9DFF45-01DC-45CC-A80A-B50597210401}" dt="2026-01-26T14:57:16.886" v="97" actId="20577"/>
        <pc:sldMkLst>
          <pc:docMk/>
          <pc:sldMk cId="234272375" sldId="495"/>
        </pc:sldMkLst>
        <pc:spChg chg="mod">
          <ac:chgData name="Alexander Deliukov" userId="d5fda0f2-1d08-4016-b7e9-bb882f168707" providerId="ADAL" clId="{FE9DFF45-01DC-45CC-A80A-B50597210401}" dt="2026-01-26T14:57:16.886" v="97" actId="20577"/>
          <ac:spMkLst>
            <pc:docMk/>
            <pc:sldMk cId="234272375" sldId="495"/>
            <ac:spMk id="4" creationId="{CB33C395-3CC3-4B54-6421-D833B99114A3}"/>
          </ac:spMkLst>
        </pc:spChg>
      </pc:sldChg>
      <pc:sldChg chg="modSp mod">
        <pc:chgData name="Alexander Deliukov" userId="d5fda0f2-1d08-4016-b7e9-bb882f168707" providerId="ADAL" clId="{FE9DFF45-01DC-45CC-A80A-B50597210401}" dt="2026-01-26T14:57:40.315" v="103" actId="255"/>
        <pc:sldMkLst>
          <pc:docMk/>
          <pc:sldMk cId="1072086368" sldId="496"/>
        </pc:sldMkLst>
        <pc:spChg chg="mod">
          <ac:chgData name="Alexander Deliukov" userId="d5fda0f2-1d08-4016-b7e9-bb882f168707" providerId="ADAL" clId="{FE9DFF45-01DC-45CC-A80A-B50597210401}" dt="2026-01-26T14:57:40.315" v="103" actId="255"/>
          <ac:spMkLst>
            <pc:docMk/>
            <pc:sldMk cId="1072086368" sldId="496"/>
            <ac:spMk id="4" creationId="{C7C2E970-0435-BF0A-C4DE-9B0E5B726EAA}"/>
          </ac:spMkLst>
        </pc:spChg>
      </pc:sldChg>
      <pc:sldChg chg="modSp">
        <pc:chgData name="Alexander Deliukov" userId="d5fda0f2-1d08-4016-b7e9-bb882f168707" providerId="ADAL" clId="{FE9DFF45-01DC-45CC-A80A-B50597210401}" dt="2026-01-26T14:57:56.357" v="104" actId="255"/>
        <pc:sldMkLst>
          <pc:docMk/>
          <pc:sldMk cId="4214327926" sldId="499"/>
        </pc:sldMkLst>
        <pc:spChg chg="mod">
          <ac:chgData name="Alexander Deliukov" userId="d5fda0f2-1d08-4016-b7e9-bb882f168707" providerId="ADAL" clId="{FE9DFF45-01DC-45CC-A80A-B50597210401}" dt="2026-01-26T14:57:56.357" v="104" actId="255"/>
          <ac:spMkLst>
            <pc:docMk/>
            <pc:sldMk cId="4214327926" sldId="499"/>
            <ac:spMk id="4" creationId="{12E9D6D4-ADBC-D7EB-E231-9A2E3FFD7EF4}"/>
          </ac:spMkLst>
        </pc:spChg>
      </pc:sldChg>
      <pc:sldChg chg="modSp mod">
        <pc:chgData name="Alexander Deliukov" userId="d5fda0f2-1d08-4016-b7e9-bb882f168707" providerId="ADAL" clId="{FE9DFF45-01DC-45CC-A80A-B50597210401}" dt="2026-01-26T14:58:05.923" v="106" actId="255"/>
        <pc:sldMkLst>
          <pc:docMk/>
          <pc:sldMk cId="3253696153" sldId="500"/>
        </pc:sldMkLst>
        <pc:spChg chg="mod">
          <ac:chgData name="Alexander Deliukov" userId="d5fda0f2-1d08-4016-b7e9-bb882f168707" providerId="ADAL" clId="{FE9DFF45-01DC-45CC-A80A-B50597210401}" dt="2026-01-26T14:58:05.923" v="106" actId="255"/>
          <ac:spMkLst>
            <pc:docMk/>
            <pc:sldMk cId="3253696153" sldId="500"/>
            <ac:spMk id="4" creationId="{5C0C52C0-5A7C-CDC7-4686-D3B4F7A5FCE8}"/>
          </ac:spMkLst>
        </pc:spChg>
        <pc:spChg chg="mod">
          <ac:chgData name="Alexander Deliukov" userId="d5fda0f2-1d08-4016-b7e9-bb882f168707" providerId="ADAL" clId="{FE9DFF45-01DC-45CC-A80A-B50597210401}" dt="2026-01-26T14:58:02.139" v="105" actId="1076"/>
          <ac:spMkLst>
            <pc:docMk/>
            <pc:sldMk cId="3253696153" sldId="500"/>
            <ac:spMk id="5" creationId="{C5929DDF-933C-A592-312E-5B6E95BE614C}"/>
          </ac:spMkLst>
        </pc:spChg>
      </pc:sldChg>
      <pc:sldChg chg="modSp">
        <pc:chgData name="Alexander Deliukov" userId="d5fda0f2-1d08-4016-b7e9-bb882f168707" providerId="ADAL" clId="{FE9DFF45-01DC-45CC-A80A-B50597210401}" dt="2026-01-26T14:58:16.263" v="108" actId="255"/>
        <pc:sldMkLst>
          <pc:docMk/>
          <pc:sldMk cId="4092620527" sldId="502"/>
        </pc:sldMkLst>
        <pc:spChg chg="mod">
          <ac:chgData name="Alexander Deliukov" userId="d5fda0f2-1d08-4016-b7e9-bb882f168707" providerId="ADAL" clId="{FE9DFF45-01DC-45CC-A80A-B50597210401}" dt="2026-01-26T14:58:16.263" v="108" actId="255"/>
          <ac:spMkLst>
            <pc:docMk/>
            <pc:sldMk cId="4092620527" sldId="502"/>
            <ac:spMk id="4" creationId="{92FE9A94-DCC1-E1C5-4D79-C962BC490CDE}"/>
          </ac:spMkLst>
        </pc:spChg>
      </pc:sldChg>
      <pc:sldChg chg="modSp">
        <pc:chgData name="Alexander Deliukov" userId="d5fda0f2-1d08-4016-b7e9-bb882f168707" providerId="ADAL" clId="{FE9DFF45-01DC-45CC-A80A-B50597210401}" dt="2026-01-26T14:58:23.400" v="109" actId="255"/>
        <pc:sldMkLst>
          <pc:docMk/>
          <pc:sldMk cId="4173983033" sldId="504"/>
        </pc:sldMkLst>
        <pc:spChg chg="mod">
          <ac:chgData name="Alexander Deliukov" userId="d5fda0f2-1d08-4016-b7e9-bb882f168707" providerId="ADAL" clId="{FE9DFF45-01DC-45CC-A80A-B50597210401}" dt="2026-01-26T14:58:23.400" v="109" actId="255"/>
          <ac:spMkLst>
            <pc:docMk/>
            <pc:sldMk cId="4173983033" sldId="504"/>
            <ac:spMk id="4" creationId="{B86F7BA3-B558-E7EE-49BC-1EDCDFCA81CE}"/>
          </ac:spMkLst>
        </pc:spChg>
      </pc:sldChg>
      <pc:sldChg chg="modSp">
        <pc:chgData name="Alexander Deliukov" userId="d5fda0f2-1d08-4016-b7e9-bb882f168707" providerId="ADAL" clId="{FE9DFF45-01DC-45CC-A80A-B50597210401}" dt="2026-01-26T14:58:34.214" v="110" actId="255"/>
        <pc:sldMkLst>
          <pc:docMk/>
          <pc:sldMk cId="3726121655" sldId="506"/>
        </pc:sldMkLst>
        <pc:spChg chg="mod">
          <ac:chgData name="Alexander Deliukov" userId="d5fda0f2-1d08-4016-b7e9-bb882f168707" providerId="ADAL" clId="{FE9DFF45-01DC-45CC-A80A-B50597210401}" dt="2026-01-26T14:58:34.214" v="110" actId="255"/>
          <ac:spMkLst>
            <pc:docMk/>
            <pc:sldMk cId="3726121655" sldId="506"/>
            <ac:spMk id="4" creationId="{C48B4B3E-49EA-5666-7C14-9015697F413B}"/>
          </ac:spMkLst>
        </pc:spChg>
      </pc:sldChg>
      <pc:sldChg chg="modSp">
        <pc:chgData name="Alexander Deliukov" userId="d5fda0f2-1d08-4016-b7e9-bb882f168707" providerId="ADAL" clId="{FE9DFF45-01DC-45CC-A80A-B50597210401}" dt="2026-01-26T14:58:39.537" v="111" actId="255"/>
        <pc:sldMkLst>
          <pc:docMk/>
          <pc:sldMk cId="1816942432" sldId="508"/>
        </pc:sldMkLst>
        <pc:spChg chg="mod">
          <ac:chgData name="Alexander Deliukov" userId="d5fda0f2-1d08-4016-b7e9-bb882f168707" providerId="ADAL" clId="{FE9DFF45-01DC-45CC-A80A-B50597210401}" dt="2026-01-26T14:58:39.537" v="111" actId="255"/>
          <ac:spMkLst>
            <pc:docMk/>
            <pc:sldMk cId="1816942432" sldId="508"/>
            <ac:spMk id="4" creationId="{B8F24D65-3C3C-DDDB-79E7-E2DA63900FA9}"/>
          </ac:spMkLst>
        </pc:spChg>
      </pc:sldChg>
      <pc:sldChg chg="modSp mod modNotes">
        <pc:chgData name="Alexander Deliukov" userId="d5fda0f2-1d08-4016-b7e9-bb882f168707" providerId="ADAL" clId="{FE9DFF45-01DC-45CC-A80A-B50597210401}" dt="2026-01-26T16:08:49.492" v="120"/>
        <pc:sldMkLst>
          <pc:docMk/>
          <pc:sldMk cId="3523170529" sldId="509"/>
        </pc:sldMkLst>
        <pc:spChg chg="mod">
          <ac:chgData name="Alexander Deliukov" userId="d5fda0f2-1d08-4016-b7e9-bb882f168707" providerId="ADAL" clId="{FE9DFF45-01DC-45CC-A80A-B50597210401}" dt="2026-01-26T14:55:00.472" v="73" actId="20577"/>
          <ac:spMkLst>
            <pc:docMk/>
            <pc:sldMk cId="3523170529" sldId="509"/>
            <ac:spMk id="2" creationId="{B2E5D389-4AB4-05CB-2627-3B5940B1F104}"/>
          </ac:spMkLst>
        </pc:spChg>
      </pc:sldChg>
      <pc:sldChg chg="modSp mod modNotes">
        <pc:chgData name="Alexander Deliukov" userId="d5fda0f2-1d08-4016-b7e9-bb882f168707" providerId="ADAL" clId="{FE9DFF45-01DC-45CC-A80A-B50597210401}" dt="2026-01-26T16:08:49.492" v="120"/>
        <pc:sldMkLst>
          <pc:docMk/>
          <pc:sldMk cId="3354369329" sldId="510"/>
        </pc:sldMkLst>
        <pc:spChg chg="mod">
          <ac:chgData name="Alexander Deliukov" userId="d5fda0f2-1d08-4016-b7e9-bb882f168707" providerId="ADAL" clId="{FE9DFF45-01DC-45CC-A80A-B50597210401}" dt="2026-01-26T14:55:05.141" v="75" actId="20577"/>
          <ac:spMkLst>
            <pc:docMk/>
            <pc:sldMk cId="3354369329" sldId="510"/>
            <ac:spMk id="2" creationId="{50A4C2ED-5847-9B13-6079-2F8B825EE275}"/>
          </ac:spMkLst>
        </pc:spChg>
      </pc:sldChg>
      <pc:sldChg chg="modSp mod modNotes">
        <pc:chgData name="Alexander Deliukov" userId="d5fda0f2-1d08-4016-b7e9-bb882f168707" providerId="ADAL" clId="{FE9DFF45-01DC-45CC-A80A-B50597210401}" dt="2026-01-26T16:08:49.492" v="120"/>
        <pc:sldMkLst>
          <pc:docMk/>
          <pc:sldMk cId="4173998956" sldId="511"/>
        </pc:sldMkLst>
        <pc:spChg chg="mod">
          <ac:chgData name="Alexander Deliukov" userId="d5fda0f2-1d08-4016-b7e9-bb882f168707" providerId="ADAL" clId="{FE9DFF45-01DC-45CC-A80A-B50597210401}" dt="2026-01-26T14:55:08.665" v="77" actId="20577"/>
          <ac:spMkLst>
            <pc:docMk/>
            <pc:sldMk cId="4173998956" sldId="511"/>
            <ac:spMk id="2" creationId="{E469A1A5-7D62-5065-F965-71945A64433A}"/>
          </ac:spMkLst>
        </pc:spChg>
        <pc:spChg chg="mod">
          <ac:chgData name="Alexander Deliukov" userId="d5fda0f2-1d08-4016-b7e9-bb882f168707" providerId="ADAL" clId="{FE9DFF45-01DC-45CC-A80A-B50597210401}" dt="2026-01-26T14:58:45.792" v="112" actId="255"/>
          <ac:spMkLst>
            <pc:docMk/>
            <pc:sldMk cId="4173998956" sldId="511"/>
            <ac:spMk id="4" creationId="{E919E744-63E1-3887-0405-F2C7008B6293}"/>
          </ac:spMkLst>
        </pc:spChg>
      </pc:sldChg>
      <pc:sldChg chg="modSp">
        <pc:chgData name="Alexander Deliukov" userId="d5fda0f2-1d08-4016-b7e9-bb882f168707" providerId="ADAL" clId="{FE9DFF45-01DC-45CC-A80A-B50597210401}" dt="2026-01-26T14:54:01.208" v="71"/>
        <pc:sldMkLst>
          <pc:docMk/>
          <pc:sldMk cId="1440900034" sldId="513"/>
        </pc:sldMkLst>
        <pc:spChg chg="mod">
          <ac:chgData name="Alexander Deliukov" userId="d5fda0f2-1d08-4016-b7e9-bb882f168707" providerId="ADAL" clId="{FE9DFF45-01DC-45CC-A80A-B50597210401}" dt="2026-01-26T14:54:01.208" v="71"/>
          <ac:spMkLst>
            <pc:docMk/>
            <pc:sldMk cId="1440900034" sldId="513"/>
            <ac:spMk id="4" creationId="{EA0E44BD-06F5-8C69-BD7A-153315BF10C2}"/>
          </ac:spMkLst>
        </pc:spChg>
      </pc:sldChg>
      <pc:sldChg chg="modSp">
        <pc:chgData name="Alexander Deliukov" userId="d5fda0f2-1d08-4016-b7e9-bb882f168707" providerId="ADAL" clId="{FE9DFF45-01DC-45CC-A80A-B50597210401}" dt="2026-01-26T14:58:53.588" v="113" actId="255"/>
        <pc:sldMkLst>
          <pc:docMk/>
          <pc:sldMk cId="2349510205" sldId="516"/>
        </pc:sldMkLst>
        <pc:spChg chg="mod">
          <ac:chgData name="Alexander Deliukov" userId="d5fda0f2-1d08-4016-b7e9-bb882f168707" providerId="ADAL" clId="{FE9DFF45-01DC-45CC-A80A-B50597210401}" dt="2026-01-26T14:58:53.588" v="113" actId="255"/>
          <ac:spMkLst>
            <pc:docMk/>
            <pc:sldMk cId="2349510205" sldId="516"/>
            <ac:spMk id="4" creationId="{45B97449-922D-18C4-57F0-B14AA2A3A218}"/>
          </ac:spMkLst>
        </pc:spChg>
      </pc:sldChg>
      <pc:sldChg chg="modSp mod">
        <pc:chgData name="Alexander Deliukov" userId="d5fda0f2-1d08-4016-b7e9-bb882f168707" providerId="ADAL" clId="{FE9DFF45-01DC-45CC-A80A-B50597210401}" dt="2026-01-26T14:59:20.194" v="118" actId="255"/>
        <pc:sldMkLst>
          <pc:docMk/>
          <pc:sldMk cId="431303904" sldId="517"/>
        </pc:sldMkLst>
        <pc:spChg chg="mod">
          <ac:chgData name="Alexander Deliukov" userId="d5fda0f2-1d08-4016-b7e9-bb882f168707" providerId="ADAL" clId="{FE9DFF45-01DC-45CC-A80A-B50597210401}" dt="2026-01-26T14:59:07.474" v="114" actId="255"/>
          <ac:spMkLst>
            <pc:docMk/>
            <pc:sldMk cId="431303904" sldId="517"/>
            <ac:spMk id="29" creationId="{4ECDE187-04E2-45C2-AB71-3163282F7484}"/>
          </ac:spMkLst>
        </pc:spChg>
        <pc:spChg chg="mod">
          <ac:chgData name="Alexander Deliukov" userId="d5fda0f2-1d08-4016-b7e9-bb882f168707" providerId="ADAL" clId="{FE9DFF45-01DC-45CC-A80A-B50597210401}" dt="2026-01-26T14:59:14.459" v="116" actId="255"/>
          <ac:spMkLst>
            <pc:docMk/>
            <pc:sldMk cId="431303904" sldId="517"/>
            <ac:spMk id="41" creationId="{D9C87595-16A2-4A0F-9DBB-4AF40FA3BA2C}"/>
          </ac:spMkLst>
        </pc:spChg>
        <pc:spChg chg="mod">
          <ac:chgData name="Alexander Deliukov" userId="d5fda0f2-1d08-4016-b7e9-bb882f168707" providerId="ADAL" clId="{FE9DFF45-01DC-45CC-A80A-B50597210401}" dt="2026-01-26T14:59:17.160" v="117" actId="255"/>
          <ac:spMkLst>
            <pc:docMk/>
            <pc:sldMk cId="431303904" sldId="517"/>
            <ac:spMk id="49" creationId="{E8F01505-D47E-4B07-82B8-EC043F5EC813}"/>
          </ac:spMkLst>
        </pc:spChg>
        <pc:spChg chg="mod">
          <ac:chgData name="Alexander Deliukov" userId="d5fda0f2-1d08-4016-b7e9-bb882f168707" providerId="ADAL" clId="{FE9DFF45-01DC-45CC-A80A-B50597210401}" dt="2026-01-26T14:59:20.194" v="118" actId="255"/>
          <ac:spMkLst>
            <pc:docMk/>
            <pc:sldMk cId="431303904" sldId="517"/>
            <ac:spMk id="60" creationId="{DB6D982A-54DA-4FCC-9383-F91FC1E1D9CE}"/>
          </ac:spMkLst>
        </pc:spChg>
      </pc:sldChg>
      <pc:sldChg chg="modSp mod modNotes">
        <pc:chgData name="Alexander Deliukov" userId="d5fda0f2-1d08-4016-b7e9-bb882f168707" providerId="ADAL" clId="{FE9DFF45-01DC-45CC-A80A-B50597210401}" dt="2026-01-26T16:08:49.492" v="120"/>
        <pc:sldMkLst>
          <pc:docMk/>
          <pc:sldMk cId="3506618443" sldId="518"/>
        </pc:sldMkLst>
        <pc:spChg chg="mod">
          <ac:chgData name="Alexander Deliukov" userId="d5fda0f2-1d08-4016-b7e9-bb882f168707" providerId="ADAL" clId="{FE9DFF45-01DC-45CC-A80A-B50597210401}" dt="2026-01-26T16:08:49.492" v="120"/>
          <ac:spMkLst>
            <pc:docMk/>
            <pc:sldMk cId="3506618443" sldId="518"/>
            <ac:spMk id="4" creationId="{B6E2F0C4-3708-062E-837B-49F21B8E51C4}"/>
          </ac:spMkLst>
        </pc:sp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머리글 개체 틀 1">
            <a:extLst>
              <a:ext uri="{FF2B5EF4-FFF2-40B4-BE49-F238E27FC236}">
                <a16:creationId xmlns:a16="http://schemas.microsoft.com/office/drawing/2014/main" id="{59230B0E-39ED-45EA-AD95-669D0616B399}"/>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ko-KR" altLang="en-US"/>
          </a:p>
        </p:txBody>
      </p:sp>
      <p:sp>
        <p:nvSpPr>
          <p:cNvPr id="4" name="바닥글 개체 틀 3">
            <a:extLst>
              <a:ext uri="{FF2B5EF4-FFF2-40B4-BE49-F238E27FC236}">
                <a16:creationId xmlns:a16="http://schemas.microsoft.com/office/drawing/2014/main" id="{AA82B798-201A-4B14-B1F0-6A660C5C7272}"/>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ko-KR" altLang="en-US"/>
          </a:p>
        </p:txBody>
      </p:sp>
      <p:sp>
        <p:nvSpPr>
          <p:cNvPr id="5" name="슬라이드 번호 개체 틀 4">
            <a:extLst>
              <a:ext uri="{FF2B5EF4-FFF2-40B4-BE49-F238E27FC236}">
                <a16:creationId xmlns:a16="http://schemas.microsoft.com/office/drawing/2014/main" id="{EE2F5857-B39B-4284-A086-C6DE2719C940}"/>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C7E3EF34-7656-4396-AEBE-2B554E5E9341}" type="slidenum">
              <a:rPr lang="ko-KR" altLang="en-US" smtClean="0"/>
              <a:t>‹#›</a:t>
            </a:fld>
            <a:endParaRPr lang="ko-KR" altLang="en-US"/>
          </a:p>
        </p:txBody>
      </p:sp>
    </p:spTree>
    <p:extLst>
      <p:ext uri="{BB962C8B-B14F-4D97-AF65-F5344CB8AC3E}">
        <p14:creationId xmlns:p14="http://schemas.microsoft.com/office/powerpoint/2010/main" val="169878219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머리글 개체 틀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ko-KR" altLang="en-US"/>
          </a:p>
        </p:txBody>
      </p:sp>
      <p:sp>
        <p:nvSpPr>
          <p:cNvPr id="3" name="날짜 개체 틀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5A49F08-9100-4AF5-BC0A-FC6A093BE3CC}" type="datetimeFigureOut">
              <a:rPr lang="ko-KR" altLang="en-US" smtClean="0"/>
              <a:t>2026. 3. 9.</a:t>
            </a:fld>
            <a:endParaRPr lang="ko-KR" altLang="en-US"/>
          </a:p>
        </p:txBody>
      </p:sp>
      <p:sp>
        <p:nvSpPr>
          <p:cNvPr id="4" name="슬라이드 이미지 개체 틀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ko-KR" altLang="en-US"/>
          </a:p>
        </p:txBody>
      </p:sp>
      <p:sp>
        <p:nvSpPr>
          <p:cNvPr id="5" name="슬라이드 노트 개체 틀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ko-KR" altLang="en-US"/>
              <a:t>Master-Textstil bearbeiten</a:t>
            </a:r>
          </a:p>
          <a:p>
            <a:pPr lvl="1"/>
            <a:r>
              <a:rPr lang="ko-KR" altLang="en-US"/>
              <a:t>Zweite Ebene</a:t>
            </a:r>
          </a:p>
          <a:p>
            <a:pPr lvl="2"/>
            <a:r>
              <a:rPr lang="ko-KR" altLang="en-US"/>
              <a:t>Dritte Ebene</a:t>
            </a:r>
          </a:p>
          <a:p>
            <a:pPr lvl="3"/>
            <a:r>
              <a:rPr lang="ko-KR" altLang="en-US"/>
              <a:t>Vierte Ebene</a:t>
            </a:r>
          </a:p>
          <a:p>
            <a:pPr lvl="4"/>
            <a:r>
              <a:rPr lang="ko-KR" altLang="en-US"/>
              <a:t>Fünfte Ebene</a:t>
            </a:r>
          </a:p>
        </p:txBody>
      </p:sp>
      <p:sp>
        <p:nvSpPr>
          <p:cNvPr id="6" name="바닥글 개체 틀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ko-KR" altLang="en-US"/>
          </a:p>
        </p:txBody>
      </p:sp>
      <p:sp>
        <p:nvSpPr>
          <p:cNvPr id="7" name="슬라이드 번호 개체 틀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08FC7D2-309F-4B1D-AF63-DB3D4B544859}" type="slidenum">
              <a:rPr lang="ko-KR" altLang="en-US" smtClean="0"/>
              <a:t>‹#›</a:t>
            </a:fld>
            <a:endParaRPr lang="ko-KR" altLang="en-US"/>
          </a:p>
        </p:txBody>
      </p:sp>
    </p:spTree>
    <p:extLst>
      <p:ext uri="{BB962C8B-B14F-4D97-AF65-F5344CB8AC3E}">
        <p14:creationId xmlns:p14="http://schemas.microsoft.com/office/powerpoint/2010/main" val="3717933522"/>
      </p:ext>
    </p:extLst>
  </p:cSld>
  <p:clrMap bg1="lt1" tx1="dk1" bg2="lt2" tx2="dk2" accent1="accent1" accent2="accent2" accent3="accent3" accent4="accent4" accent5="accent5" accent6="accent6" hlink="hlink" folHlink="folHlink"/>
  <p:notesStyle>
    <a:lvl1pPr marL="0" algn="l" defTabSz="914400" rtl="0" eaLnBrk="1" latinLnBrk="1" hangingPunct="1">
      <a:defRPr sz="1200" kern="1200">
        <a:solidFill>
          <a:schemeClr val="tx1"/>
        </a:solidFill>
        <a:latin typeface="+mn-lt"/>
        <a:ea typeface="+mn-ea"/>
        <a:cs typeface="+mn-cs"/>
      </a:defRPr>
    </a:lvl1pPr>
    <a:lvl2pPr marL="457200" algn="l" defTabSz="914400" rtl="0" eaLnBrk="1" latinLnBrk="1" hangingPunct="1">
      <a:defRPr sz="1200" kern="1200">
        <a:solidFill>
          <a:schemeClr val="tx1"/>
        </a:solidFill>
        <a:latin typeface="+mn-lt"/>
        <a:ea typeface="+mn-ea"/>
        <a:cs typeface="+mn-cs"/>
      </a:defRPr>
    </a:lvl2pPr>
    <a:lvl3pPr marL="914400" algn="l" defTabSz="914400" rtl="0" eaLnBrk="1" latinLnBrk="1" hangingPunct="1">
      <a:defRPr sz="1200" kern="1200">
        <a:solidFill>
          <a:schemeClr val="tx1"/>
        </a:solidFill>
        <a:latin typeface="+mn-lt"/>
        <a:ea typeface="+mn-ea"/>
        <a:cs typeface="+mn-cs"/>
      </a:defRPr>
    </a:lvl3pPr>
    <a:lvl4pPr marL="1371600" algn="l" defTabSz="914400" rtl="0" eaLnBrk="1" latinLnBrk="1" hangingPunct="1">
      <a:defRPr sz="1200" kern="1200">
        <a:solidFill>
          <a:schemeClr val="tx1"/>
        </a:solidFill>
        <a:latin typeface="+mn-lt"/>
        <a:ea typeface="+mn-ea"/>
        <a:cs typeface="+mn-cs"/>
      </a:defRPr>
    </a:lvl4pPr>
    <a:lvl5pPr marL="1828800" algn="l" defTabSz="914400" rtl="0" eaLnBrk="1" latinLnBrk="1" hangingPunct="1">
      <a:defRPr sz="1200" kern="1200">
        <a:solidFill>
          <a:schemeClr val="tx1"/>
        </a:solidFill>
        <a:latin typeface="+mn-lt"/>
        <a:ea typeface="+mn-ea"/>
        <a:cs typeface="+mn-cs"/>
      </a:defRPr>
    </a:lvl5pPr>
    <a:lvl6pPr marL="2286000" algn="l" defTabSz="914400" rtl="0" eaLnBrk="1" latinLnBrk="1" hangingPunct="1">
      <a:defRPr sz="1200" kern="1200">
        <a:solidFill>
          <a:schemeClr val="tx1"/>
        </a:solidFill>
        <a:latin typeface="+mn-lt"/>
        <a:ea typeface="+mn-ea"/>
        <a:cs typeface="+mn-cs"/>
      </a:defRPr>
    </a:lvl6pPr>
    <a:lvl7pPr marL="2743200" algn="l" defTabSz="914400" rtl="0" eaLnBrk="1" latinLnBrk="1" hangingPunct="1">
      <a:defRPr sz="1200" kern="1200">
        <a:solidFill>
          <a:schemeClr val="tx1"/>
        </a:solidFill>
        <a:latin typeface="+mn-lt"/>
        <a:ea typeface="+mn-ea"/>
        <a:cs typeface="+mn-cs"/>
      </a:defRPr>
    </a:lvl7pPr>
    <a:lvl8pPr marL="3200400" algn="l" defTabSz="914400" rtl="0" eaLnBrk="1" latinLnBrk="1" hangingPunct="1">
      <a:defRPr sz="1200" kern="1200">
        <a:solidFill>
          <a:schemeClr val="tx1"/>
        </a:solidFill>
        <a:latin typeface="+mn-lt"/>
        <a:ea typeface="+mn-ea"/>
        <a:cs typeface="+mn-cs"/>
      </a:defRPr>
    </a:lvl8pPr>
    <a:lvl9pPr marL="3657600" algn="l" defTabSz="914400" rtl="0" eaLnBrk="1" latinLnBrk="1"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3" Type="http://schemas.openxmlformats.org/officeDocument/2006/relationships/hyperlink" Target="https://eur01.safelinks.protection.outlook.com/?url=https%3A%2F%2Fcreativecommons.org%2Flicenses%2Fby-sa%2F4.0%2Fdeed.en&amp;data=05%7C02%7Csimon.ball%40open.ac.uk%7C4beecf77fe94434bfc6308de21311385%7C0e2ed45596af4100bed3a8e5fd981685%7C0%7C0%7C638984691842547971%7CUnknown%7CTWFpbGZsb3d8eyJFbXB0eU1hcGkiOnRydWUsIlYiOiIwLjAuMDAwMCIsIlAiOiJXaW4zMiIsIkFOIjoiTWFpbCIsIldUIjoyfQ%3D%3D%7C0%7C%7C%7C&amp;sdata=5mfs8Lsd5R1av9opIWNEYXVyB0PpYhSoAb5GZfNhntc%3D&amp;reserved=0" TargetMode="External"/><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3" Type="http://schemas.openxmlformats.org/officeDocument/2006/relationships/hyperlink" Target="https://commission.europa.eu/energy-climate-change-environment/standards-tools-and-labels/products-labelling-rules-and-requirements/ecodesign-sustainable-products-regulation_en" TargetMode="External"/><Relationship Id="rId2" Type="http://schemas.openxmlformats.org/officeDocument/2006/relationships/slide" Target="../slides/slide10.xml"/><Relationship Id="rId1" Type="http://schemas.openxmlformats.org/officeDocument/2006/relationships/notesMaster" Target="../notesMasters/notesMaster1.xml"/><Relationship Id="rId4" Type="http://schemas.openxmlformats.org/officeDocument/2006/relationships/hyperlink" Target="https://www.iea.org/policies/15696-european-raw-materials-initiative" TargetMode="External"/></Relationships>
</file>

<file path=ppt/notesSlides/_rels/notesSlide11.xml.rels><?xml version="1.0" encoding="UTF-8" standalone="yes"?>
<Relationships xmlns="http://schemas.openxmlformats.org/package/2006/relationships"><Relationship Id="rId3" Type="http://schemas.openxmlformats.org/officeDocument/2006/relationships/hyperlink" Target="https://environment.ec.europa.eu/topics/waste-and-recycling/waste-framework-directive_en" TargetMode="External"/><Relationship Id="rId2" Type="http://schemas.openxmlformats.org/officeDocument/2006/relationships/slide" Target="../slides/slide11.xml"/><Relationship Id="rId1" Type="http://schemas.openxmlformats.org/officeDocument/2006/relationships/notesMaster" Target="../notesMasters/notesMaster1.xml"/><Relationship Id="rId4" Type="http://schemas.openxmlformats.org/officeDocument/2006/relationships/hyperlink" Target="https://single-market-economy.ec.europa.eu/sectors/raw-materials/areas-specific-interest/critical-raw-materials_en#critical-raw-materials-act" TargetMode="Externa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3" Type="http://schemas.openxmlformats.org/officeDocument/2006/relationships/hyperlink" Target="https://www.unido.org/sites/default/files/unido-publications/2025-06/Circular%20Economy%20and%20Digitalization.pdf" TargetMode="External"/><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3" Type="http://schemas.openxmlformats.org/officeDocument/2006/relationships/hyperlink" Target="https://circulareconomy.europa.eu/platform/sites/default/files/2024-02/SMART-CIRCUIT_Circular-Success-Stories_brochure_fv.pdf" TargetMode="External"/><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3" Type="http://schemas.openxmlformats.org/officeDocument/2006/relationships/hyperlink" Target="https://www.mdpi.com/2071-1050/15/17/13165" TargetMode="External"/><Relationship Id="rId2" Type="http://schemas.openxmlformats.org/officeDocument/2006/relationships/slide" Target="../slides/slide28.xml"/><Relationship Id="rId1" Type="http://schemas.openxmlformats.org/officeDocument/2006/relationships/notesMaster" Target="../notesMasters/notesMaster1.xml"/><Relationship Id="rId6" Type="http://schemas.openxmlformats.org/officeDocument/2006/relationships/hyperlink" Target="https://every1.energy/learning-materials" TargetMode="External"/><Relationship Id="rId5" Type="http://schemas.openxmlformats.org/officeDocument/2006/relationships/hyperlink" Target="https://www.interreg-central.eu/news/circularity-as-a-driver-of-the-energy-transition-in-public-transport-a-look-into-the-future/" TargetMode="External"/><Relationship Id="rId4" Type="http://schemas.openxmlformats.org/officeDocument/2006/relationships/hyperlink" Target="https://circulareconomy.europa.eu/platform/en/knowledge/lca-circular-design-comparative-study-digital-tools-built-environment" TargetMode="External"/></Relationships>
</file>

<file path=ppt/notesSlides/_rels/notesSlide29.xml.rels><?xml version="1.0" encoding="UTF-8" standalone="yes"?>
<Relationships xmlns="http://schemas.openxmlformats.org/package/2006/relationships"><Relationship Id="rId8" Type="http://schemas.openxmlformats.org/officeDocument/2006/relationships/hyperlink" Target="https://www.flickr.com/photos/stevensnodgrass/5548193945/in/photolist-9sgWLi-5jTpcz-2feKdqn-66mxHi-9EC2pg-ig4zE9-5k4yb3-8dxN6p-7waL6b-evzM8E-61Vhgc-oDF5P5-4HcqTh-86DdbS-e4kpMs-7Neuk-dECiWm-2kSZ3Xd-Gz7Aa-2kSS5Zk-8qUzBR-2kSUvDn-2kJawxP-HTGCZg-J8Rd1G-9PymkC-6GjVzx-2kSUY37-5aueeT-ebbTvo-6oPYRA-2kSZ3WB-5pxwNk-cpcUm9-a2hsRH-4a9y5d-2oxEvHN-7NuBgq-LRrGc-2oVpDUj-9BYo5n-wuEyG-rmhfBE-aMJEiB-LaxZC-5GXQh7-4rLiiH-nzXEXQ-7WmKPi-3qjySW" TargetMode="External"/><Relationship Id="rId13" Type="http://schemas.openxmlformats.org/officeDocument/2006/relationships/hyperlink" Target="https://www.flickr.com/photos/26395486@N00/11040990083/" TargetMode="External"/><Relationship Id="rId18" Type="http://schemas.openxmlformats.org/officeDocument/2006/relationships/hyperlink" Target="https://www.flickr.com/photos/153724200@N07/40932460914/in/photolist-25n4yyJ-2odVTUR-26RhsEy-26RhsUG-28egisc-hADJ8X-9uZMt-5jhfU6-2qun34M-Mpb6X1-2qsoChq-JjjPbG-2gVgBDF-4SawTh-2oWwFwY-2gVikgB-2564itF-7S6UX7-2hy98BL-9rCDJp-2hzoRjj-2hxXktV-GN1rT4-2hzjuNi-2g5DqMg-2hy7SMX-riCyxz-rW7fzn-Q9DhTa-rXQSF1-RNKgg5-JjjPhd-2eq7vbd-RQXAm3-2hzp4eS-2cw8mMR-2hRQtUP-26rPCtp-29gMpro-2564iya-MQjyo9-2hxJzsN-qNt2Rp-MTpJLp-2ddsrwi-2hdmx5p-2gUhgNH-2gViDpA-2gViCB8-JjjPw1" TargetMode="External"/><Relationship Id="rId3" Type="http://schemas.openxmlformats.org/officeDocument/2006/relationships/hyperlink" Target="https://creativecommons.org/licenses/by-sa/4.0/deed.en" TargetMode="External"/><Relationship Id="rId21" Type="http://schemas.openxmlformats.org/officeDocument/2006/relationships/hyperlink" Target="https://unsplash.com/photos/person-planting-on-hanged-pots-TyLw3IQALMs" TargetMode="External"/><Relationship Id="rId7" Type="http://schemas.openxmlformats.org/officeDocument/2006/relationships/hyperlink" Target="https://creativecommons.org/licenses/by-nc/2.0/" TargetMode="External"/><Relationship Id="rId12" Type="http://schemas.openxmlformats.org/officeDocument/2006/relationships/hyperlink" Target="https://creativecommons.org/publicdomain/mark/1.0/" TargetMode="External"/><Relationship Id="rId17" Type="http://schemas.openxmlformats.org/officeDocument/2006/relationships/hyperlink" Target="https://www.flickr.com/photos/andyarthur/5837677046/in/photolist-dRst2P-5BWz7p-2nYFwNJ-9TRC1f-2feKdqn-3qqUHB-x15w96-ftpVb7-ftayRp-ftpVco-ftpV8E-ftayTB-ftpVhs-2pyWdn5-5aueeT-58Kvg4-8qUzBR-J8Rd1G-6mcr7C-8dxN6p-rpZcTs-5ayvXG-5auf8a-aPX2FM-5audxB-2oVpDUj-5aueCi-LaxZC-6YDcdz-4H8gnk-9AkH2j-fcbtxu-2iSxdkL-6YDcdx-7SDCtc-Suw685-KXuo4J-2fpbh9a-9sgWLi-3ZT5ED-dSCtsR-2oPqdxC-7J88iY-r1pNjt-8UA5Dg-86DdbS-7ynBCB-2TWLWf-2nYGYB8" TargetMode="External"/><Relationship Id="rId2" Type="http://schemas.openxmlformats.org/officeDocument/2006/relationships/slide" Target="../slides/slide29.xml"/><Relationship Id="rId16" Type="http://schemas.openxmlformats.org/officeDocument/2006/relationships/hyperlink" Target="https://unsplash.com/license" TargetMode="External"/><Relationship Id="rId20" Type="http://schemas.openxmlformats.org/officeDocument/2006/relationships/hyperlink" Target="https://www.flickr.com/photos/oneras/32634430557/in/photolist-23xi3Q9-RHMZeP-23qkfTv-28xHrw3-28xHsEq-2ad5BPJ-2ad5D35-29Vh1AX-28xHswE-2ad5Cx7-2ad5CjG-2benF4Q-2benETE-2ad5DsJ-PaWffy-2ad5C89-23NvndY-vPGcvw-23qkg7g-wscwzm-GNWDa4-21rezdi-2c2Pk79-242S4ah-Nqj4b6-NeX7oN-XpkTx4-MXWMzj-NfsyJA-QL4Dom-NeX7RS-F1uPNv-NhDrbz-NqivEk-2heo2Sz-224jUwC-2a8h8Dh-NhD2vi-257MLkx-nkAHBh-2fzpwWv-21TkF21-RE8HCn-23Zv7BH-2aBKvvH-21AFttS-2o4e6sS-GYVsW1-NfPfMF-F3yVic" TargetMode="External"/><Relationship Id="rId1" Type="http://schemas.openxmlformats.org/officeDocument/2006/relationships/notesMaster" Target="../notesMasters/notesMaster1.xml"/><Relationship Id="rId6" Type="http://schemas.openxmlformats.org/officeDocument/2006/relationships/hyperlink" Target="https://www.flickr.com/photos/htb/1370295502/in/photolist-36687w-aJJP4r-7F5r95-rVMDi9-26JaFEY-4HdwZ-25iTEe-aJJQHr-25b7rHv-5BJMTE-azuJ2V-8H3Whu-2iDxPHP-25iTNp-25iTYe-2qaiLPk-KCLx9-2o5ezyg-4JmJDu-2nJ4kaA-GruDe-5kPSPk-9yaV4u-2kqTWPz-2pMTufn-4NVx8Y-2paqXHC-58TUTv-294KMu-2oaxdpD-4NRfBx-5hA7n9-cF2g7o-89FTAU-5Snvty-BphRdo-djwoN4-9SjmJ9-e8Lani-yXdeRb-5cx3oj-6yoGSA-2pw7keQ-91RvWm-5hvLsn-91RvWo-sfKqVM-azLuTY-QH5Ms8-7HgQwz" TargetMode="External"/><Relationship Id="rId11" Type="http://schemas.openxmlformats.org/officeDocument/2006/relationships/hyperlink" Target="https://www.flickr.com/photos/149077469@N03/30993060636/in/photolist-9RUJjr-8D38WR-8VUxZy-9AuxJA-9ErHc8-9jP27f-9hEJ6T-pra3h4-PdKx9q-8FPmHq-efSZMd-8KgGy4-9FD3oe-9g3r4Q-b9KAfB-mMzpcZ-9hHDGS-efMf16-dvgx7A-9FbkkW-8DZUDu-9Fby4L-mMzupH-9z6fSz-YK121N-9MJamz-9jP2Sb-9hEJNV-8JaB4B-a8fJwH-8WKBsr-mMzsmp-rpCN49-9RXEdA-9HvjEN-9xCD8i-7vzoVt-mMB4UC-mMB2Dq-6D43GH-9t43hg-mMB6k3-efMf4R-2mHg3uB-9hHQyL-9hHMKo-2nZHx3e-bEJGQ6-9jP42s-8PHBDs" TargetMode="External"/><Relationship Id="rId5" Type="http://schemas.openxmlformats.org/officeDocument/2006/relationships/hyperlink" Target="https://creativecommons.org/licenses/by-sa/2.0/" TargetMode="External"/><Relationship Id="rId15" Type="http://schemas.openxmlformats.org/officeDocument/2006/relationships/hyperlink" Target="https://unsplash.com/photos/a-tall-building-with-many-windows-with-bosco-verticale-in-the-background-dTQqLjGEj18" TargetMode="External"/><Relationship Id="rId10" Type="http://schemas.openxmlformats.org/officeDocument/2006/relationships/hyperlink" Target="https://www.flickr.com/photos/foilman/53171472824/in/photolist-2p1zGps-5cx3oj-2pw7keQ-5q6U5x-5hvLsn-91RvWo-sfKqVM-QH5Ms8-7HgQwz-91RvWh-puYkz-ghcNtr-2mYJbKw-5hA7s3-5hvL9H-pik8S-a9QCDx-2kZyF5o-2j5mkGM-2hDrzK3-EMm4vU-a9Qzqa-2n2w6N1-tE4bTd-FqhsCT-eNHnF4-ejnWM9-4QNXMH-dskWLS-oSFgzy-2nJy6ee-2cuMHhF-23CgCY-dhtRdC-mLwoPC-2oMJddX-kv9nn-2oBTcnS-pdwE34-moYKPc-6xqMJx-6xyACY-noC7YK-bcDtFH-5onBwK-bcDuhe-5NYeUj-bcDtYx-5MuTz3-KGPsiW" TargetMode="External"/><Relationship Id="rId19" Type="http://schemas.openxmlformats.org/officeDocument/2006/relationships/hyperlink" Target="https://creativecommons.org/publicdomain/zero/1.0/" TargetMode="External"/><Relationship Id="rId4" Type="http://schemas.openxmlformats.org/officeDocument/2006/relationships/hyperlink" Target="https://www.flickr.com/photos/ondasderuido/7475229188/in/photolist-coyvcS-Rrtqm2-QdBjXt-5bj8NF-zbJg87-cYgCmJ-D6N11u-TGPZz5-yP3Ru-36687w-aJJP4r-7F5r95-rVMDi9-26JaFEY-4HdwZ-25iTEe-aJJQHr-25b7rHv-5BJMTE-azuJ2V-8H3Whu-2iDxPHP-25iTNp-25iTYe-2qaiLPk-KCLx9-2o5ezyg-4JmJDu-2nJ4kaA-GruDe-5kPSPk-9yaV4u-2kqTWPz-2pMTufn-4NVx8Y-2paqXHC-58TUTv-294KMu-2oaxdpD-4NRfBx-5hA7n9-cF2g7o-89FTAU-5Snvty-BphRdo-djwoN4-9SjmJ9-e8Lani-yXdeRb-5cx3oj" TargetMode="External"/><Relationship Id="rId9" Type="http://schemas.openxmlformats.org/officeDocument/2006/relationships/hyperlink" Target="https://creativecommons.org/licenses/by/2.0/" TargetMode="External"/><Relationship Id="rId14" Type="http://schemas.openxmlformats.org/officeDocument/2006/relationships/hyperlink" Target="https://creativecommons.org/licenses/by-nc-nd/2.0/" TargetMode="Externa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3" Type="http://schemas.openxmlformats.org/officeDocument/2006/relationships/hyperlink" Target="https://circulareconomy.europa.eu/platform/en/knowledge/circularity-strategies-and-sustainable-resource-management-safeguard-clean-energy-transition" TargetMode="External"/><Relationship Id="rId2" Type="http://schemas.openxmlformats.org/officeDocument/2006/relationships/slide" Target="../slides/slide30.xml"/><Relationship Id="rId1" Type="http://schemas.openxmlformats.org/officeDocument/2006/relationships/notesMaster" Target="../notesMasters/notesMaster1.xml"/><Relationship Id="rId4" Type="http://schemas.openxmlformats.org/officeDocument/2006/relationships/hyperlink" Target="https://circulareconomy.europa.eu/platform/sites/default/files/2023-06/Circular-energy-transition.pdf" TargetMode="Externa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0">
              <a:lnSpc>
                <a:spcPct val="100000"/>
              </a:lnSpc>
              <a:spcBef>
                <a:spcPts val="0"/>
              </a:spcBef>
              <a:spcAft>
                <a:spcPts val="0"/>
              </a:spcAft>
              <a:buClrTx/>
              <a:buSzTx/>
              <a:buFontTx/>
              <a:buNone/>
              <a:tabLst/>
              <a:defRPr/>
            </a:pPr>
            <a:r>
              <a:rPr lang="de-DE" sz="1200" kern="1200" noProof="1">
                <a:solidFill>
                  <a:schemeClr val="tx1"/>
                </a:solidFill>
                <a:latin typeface="+mn-lt"/>
                <a:ea typeface="+mn-ea"/>
                <a:cs typeface="Arial" panose="020B0604020202020204" pitchFamily="34" charset="0"/>
              </a:rPr>
              <a:t>Zirkularität und die digitale Energiewende</a:t>
            </a:r>
          </a:p>
          <a:p>
            <a:pPr latinLnBrk="0" hangingPunct="0"/>
            <a:r>
              <a:rPr lang="de-DE" sz="1200" b="0" i="0" kern="1200" noProof="1">
                <a:solidFill>
                  <a:schemeClr val="tx1"/>
                </a:solidFill>
                <a:effectLst/>
                <a:latin typeface="+mn-lt"/>
                <a:ea typeface="+mn-ea"/>
                <a:cs typeface="+mn-cs"/>
              </a:rPr>
              <a:t>Dieses Projekt wurde im Rahmen des Forschungs- und Innovationsprogramms „Horizont“ der Europäischen Union (2021–2027) unter der Fördervereinbarung Nr. 101075596 gefördert. Die Verantwortung für den Inhalt dieses Materials liegt ausschließlich beim Every1-Projekt und spiegelt nicht unbedingt die Meinung der Europäischen Union wider. Die Präsentation ist,</a:t>
            </a:r>
            <a:r>
              <a:rPr lang="de-DE" noProof="1"/>
              <a:t> </a:t>
            </a:r>
            <a:r>
              <a:rPr lang="de-DE" sz="1200" b="0" i="0" kern="1200" noProof="1">
                <a:solidFill>
                  <a:schemeClr val="tx1"/>
                </a:solidFill>
                <a:effectLst/>
                <a:latin typeface="+mn-lt"/>
                <a:ea typeface="+mn-ea"/>
                <a:cs typeface="+mn-cs"/>
              </a:rPr>
              <a:t>sofern nicht anders angegeben</a:t>
            </a:r>
            <a:r>
              <a:rPr lang="de-DE" sz="1200" b="0" i="0" u="sng" kern="1200" noProof="1">
                <a:solidFill>
                  <a:schemeClr val="tx1"/>
                </a:solidFill>
                <a:effectLst/>
                <a:latin typeface="+mn-lt"/>
                <a:ea typeface="+mn-ea"/>
                <a:cs typeface="+mn-cs"/>
                <a:hlinkClick r:id="rId3" tooltip="Original URL: https://creativecommons.org/licenses/by-sa/4.0/deed.en. Click or tap if you trust this link."/>
              </a:rPr>
              <a:t>, </a:t>
            </a:r>
            <a:r>
              <a:rPr lang="de-DE" sz="1200" b="0" i="0" kern="1200" noProof="1">
                <a:solidFill>
                  <a:schemeClr val="tx1"/>
                </a:solidFill>
                <a:effectLst/>
                <a:latin typeface="+mn-lt"/>
                <a:ea typeface="+mn-ea"/>
                <a:cs typeface="+mn-cs"/>
              </a:rPr>
              <a:t>unter </a:t>
            </a:r>
            <a:r>
              <a:rPr lang="de-DE" sz="1200" b="0" i="0" u="sng" kern="1200" noProof="1">
                <a:solidFill>
                  <a:schemeClr val="tx1"/>
                </a:solidFill>
                <a:effectLst/>
                <a:latin typeface="+mn-lt"/>
                <a:ea typeface="+mn-ea"/>
                <a:cs typeface="+mn-cs"/>
                <a:hlinkClick r:id="rId3" tooltip="Original URL: https://creativecommons.org/licenses/by-sa/4.0/deed.en. Click or tap if you trust this link."/>
              </a:rPr>
              <a:t>CC BY-SA 4.0 </a:t>
            </a:r>
            <a:r>
              <a:rPr lang="de-DE" sz="1200" b="0" i="0" kern="1200" noProof="1">
                <a:solidFill>
                  <a:schemeClr val="tx1"/>
                </a:solidFill>
                <a:effectLst/>
                <a:latin typeface="+mn-lt"/>
                <a:ea typeface="+mn-ea"/>
                <a:cs typeface="+mn-cs"/>
              </a:rPr>
              <a:t>lizenziert. </a:t>
            </a:r>
            <a:endParaRPr lang="de-DE" noProof="1"/>
          </a:p>
        </p:txBody>
      </p:sp>
      <p:sp>
        <p:nvSpPr>
          <p:cNvPr id="4" name="Slide Number Placeholder 3"/>
          <p:cNvSpPr>
            <a:spLocks noGrp="1"/>
          </p:cNvSpPr>
          <p:nvPr>
            <p:ph type="sldNum" sz="quarter" idx="5"/>
          </p:nvPr>
        </p:nvSpPr>
        <p:spPr/>
        <p:txBody>
          <a:bodyPr/>
          <a:lstStyle/>
          <a:p>
            <a:fld id="{F08FC7D2-309F-4B1D-AF63-DB3D4B544859}" type="slidenum">
              <a:rPr lang="ko-KR" altLang="en-US" smtClean="0"/>
              <a:t>1</a:t>
            </a:fld>
            <a:endParaRPr lang="ko-KR" altLang="en-US"/>
          </a:p>
        </p:txBody>
      </p:sp>
    </p:spTree>
    <p:extLst>
      <p:ext uri="{BB962C8B-B14F-4D97-AF65-F5344CB8AC3E}">
        <p14:creationId xmlns:p14="http://schemas.microsoft.com/office/powerpoint/2010/main" val="374018981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1" hangingPunct="1">
              <a:lnSpc>
                <a:spcPct val="100000"/>
              </a:lnSpc>
              <a:spcBef>
                <a:spcPts val="0"/>
              </a:spcBef>
              <a:spcAft>
                <a:spcPts val="0"/>
              </a:spcAft>
              <a:buClrTx/>
              <a:buSzTx/>
              <a:buFontTx/>
              <a:buNone/>
              <a:tabLst/>
              <a:defRPr/>
            </a:pPr>
            <a:r>
              <a:rPr lang="en-US" sz="1200" b="1" dirty="0">
                <a:solidFill>
                  <a:schemeClr val="bg1"/>
                </a:solidFill>
                <a:ea typeface="Public Sans"/>
                <a:cs typeface="Public Sans"/>
                <a:sym typeface="Public Sans"/>
              </a:rPr>
              <a:t>2. Initiativen der Europäischen Union zur Förderung der Kreislaufwirtschaft im Energiesektor</a:t>
            </a:r>
          </a:p>
          <a:p>
            <a:pPr lvl="0" latinLnBrk="0">
              <a:buClr>
                <a:srgbClr val="000000"/>
              </a:buClr>
            </a:pPr>
            <a:r>
              <a:rPr lang="en-GB" sz="1200" b="1" noProof="0" dirty="0">
                <a:ea typeface="Public Sans"/>
                <a:cs typeface="Public Sans"/>
                <a:sym typeface="Public Sans"/>
              </a:rPr>
              <a:t>Design für Kreislaufwirtschaft</a:t>
            </a:r>
            <a:r>
              <a:rPr lang="en-GB" sz="1200" noProof="0" dirty="0">
                <a:ea typeface="Public Sans"/>
                <a:cs typeface="Public Sans"/>
                <a:sym typeface="Public Sans"/>
              </a:rPr>
              <a:t>: Entwicklung von Energietechnologien mit Schwerpunkt auf Langlebigkeit, Reparaturfähigkeit und Recyclingfähigkeit.</a:t>
            </a:r>
          </a:p>
          <a:p>
            <a:pPr lvl="0" latinLnBrk="0">
              <a:buClr>
                <a:srgbClr val="000000"/>
              </a:buClr>
            </a:pPr>
            <a:endParaRPr lang="en-GB" sz="1200" noProof="0" dirty="0">
              <a:ea typeface="Public Sans"/>
              <a:cs typeface="Public Sans"/>
              <a:sym typeface="Public Sans"/>
            </a:endParaRPr>
          </a:p>
          <a:p>
            <a:pPr lvl="0" latinLnBrk="0">
              <a:buClr>
                <a:srgbClr val="000000"/>
              </a:buClr>
            </a:pPr>
            <a:r>
              <a:rPr lang="en-GB" sz="1200" noProof="0" dirty="0">
                <a:ea typeface="Public Sans"/>
                <a:cs typeface="Public Sans"/>
                <a:sym typeface="Public Sans"/>
              </a:rPr>
              <a:t>Die </a:t>
            </a:r>
            <a:r>
              <a:rPr lang="en-GB" sz="1200" u="sng" noProof="0" dirty="0">
                <a:solidFill>
                  <a:schemeClr val="hlink"/>
                </a:solidFill>
                <a:ea typeface="Public Sans"/>
                <a:cs typeface="Public Sans"/>
                <a:sym typeface="Public Sans"/>
                <a:hlinkClick r:id="rId3"/>
              </a:rPr>
              <a:t>Ökodesign-Richtlinie der EU </a:t>
            </a:r>
            <a:r>
              <a:rPr lang="en-GB" sz="1200" noProof="0" dirty="0">
                <a:ea typeface="Public Sans"/>
                <a:cs typeface="Public Sans"/>
                <a:sym typeface="Public Sans"/>
              </a:rPr>
              <a:t>legt Mindeststandards für die Energieeffizienz energieverbrauchsrelevanter Produkte fest und fördert die Entwicklung langlebiger und reparierbarer Produkte.</a:t>
            </a:r>
          </a:p>
          <a:p>
            <a:pPr lvl="0" latinLnBrk="0">
              <a:buClr>
                <a:srgbClr val="000000"/>
              </a:buClr>
            </a:pPr>
            <a:endParaRPr lang="en-GB" sz="1200" noProof="0" dirty="0">
              <a:ea typeface="Public Sans"/>
              <a:cs typeface="Public Sans"/>
              <a:sym typeface="Public Sans"/>
            </a:endParaRPr>
          </a:p>
          <a:p>
            <a:pPr lvl="0" latinLnBrk="0">
              <a:buClr>
                <a:srgbClr val="000000"/>
              </a:buClr>
            </a:pPr>
            <a:r>
              <a:rPr lang="en-GB" sz="1200" b="1" noProof="0" dirty="0">
                <a:ea typeface="Public Sans"/>
                <a:cs typeface="Public Sans"/>
                <a:sym typeface="Public Sans"/>
              </a:rPr>
              <a:t>Materialeffizienz</a:t>
            </a:r>
            <a:r>
              <a:rPr lang="en-GB" sz="1200" noProof="0" dirty="0">
                <a:ea typeface="Public Sans"/>
                <a:cs typeface="Public Sans"/>
                <a:sym typeface="Public Sans"/>
              </a:rPr>
              <a:t>: Reduzierung der in Energietechnologien und -infrastrukturen verwendeten Materialmengen.</a:t>
            </a:r>
          </a:p>
          <a:p>
            <a:pPr lvl="0" latinLnBrk="0">
              <a:buClr>
                <a:srgbClr val="000000"/>
              </a:buClr>
            </a:pPr>
            <a:endParaRPr lang="en-GB" sz="1200" noProof="0" dirty="0">
              <a:ea typeface="Public Sans"/>
              <a:cs typeface="Public Sans"/>
              <a:sym typeface="Public Sans"/>
            </a:endParaRPr>
          </a:p>
          <a:p>
            <a:pPr lvl="0" latinLnBrk="0">
              <a:buClr>
                <a:srgbClr val="000000"/>
              </a:buClr>
            </a:pPr>
            <a:r>
              <a:rPr lang="en-GB" sz="1200" u="sng" noProof="0" dirty="0">
                <a:solidFill>
                  <a:schemeClr val="hlink"/>
                </a:solidFill>
                <a:ea typeface="Public Sans"/>
                <a:cs typeface="Public Sans"/>
                <a:sym typeface="Public Sans"/>
                <a:hlinkClick r:id="rId4"/>
              </a:rPr>
              <a:t>Die EU-Rohstoffinitiative </a:t>
            </a:r>
            <a:r>
              <a:rPr lang="en-GB" sz="1200" noProof="0" dirty="0">
                <a:ea typeface="Public Sans"/>
                <a:cs typeface="Public Sans"/>
                <a:sym typeface="Public Sans"/>
              </a:rPr>
              <a:t>zielt darauf ab, den Zugang zu kritischen Rohstoffen, einschließlich derjenigen, die in Technologien für erneuerbare Energien verwendet werden, zu sichern und deren effiziente Nutzung zu fördern.</a:t>
            </a:r>
            <a:endParaRPr lang="en-GB" sz="1200" noProof="0" dirty="0">
              <a:solidFill>
                <a:srgbClr val="2B2C30"/>
              </a:solidFill>
              <a:ea typeface="Public Sans"/>
              <a:cs typeface="Public Sans"/>
              <a:sym typeface="Public Sans"/>
            </a:endParaRPr>
          </a:p>
          <a:p>
            <a:endParaRPr lang="en-GB" dirty="0"/>
          </a:p>
          <a:p>
            <a:endParaRPr lang="en-GB" dirty="0"/>
          </a:p>
          <a:p>
            <a:endParaRPr lang="en-GB" dirty="0"/>
          </a:p>
          <a:p>
            <a:r>
              <a:rPr lang="en-GB" dirty="0"/>
              <a:t>https://commission.europa.eu/energy-climate-change-environment/standards-tools-and-labels/products-labelling-rules-and-requirements/ecodesign-sustainable-products-regulation_en</a:t>
            </a:r>
          </a:p>
          <a:p>
            <a:r>
              <a:rPr lang="en-GB" dirty="0"/>
              <a:t>https://www.iea.org/policies/15696-european-raw-materials-initiative</a:t>
            </a:r>
          </a:p>
          <a:p>
            <a:endParaRPr lang="en-GB" dirty="0"/>
          </a:p>
        </p:txBody>
      </p:sp>
      <p:sp>
        <p:nvSpPr>
          <p:cNvPr id="4" name="Slide Number Placeholder 3"/>
          <p:cNvSpPr>
            <a:spLocks noGrp="1"/>
          </p:cNvSpPr>
          <p:nvPr>
            <p:ph type="sldNum" sz="quarter" idx="5"/>
          </p:nvPr>
        </p:nvSpPr>
        <p:spPr/>
        <p:txBody>
          <a:bodyPr/>
          <a:lstStyle/>
          <a:p>
            <a:fld id="{F08FC7D2-309F-4B1D-AF63-DB3D4B544859}" type="slidenum">
              <a:rPr lang="ko-KR" altLang="en-US" smtClean="0"/>
              <a:t>10</a:t>
            </a:fld>
            <a:endParaRPr lang="ko-KR" altLang="en-US"/>
          </a:p>
        </p:txBody>
      </p:sp>
    </p:spTree>
    <p:extLst>
      <p:ext uri="{BB962C8B-B14F-4D97-AF65-F5344CB8AC3E}">
        <p14:creationId xmlns:p14="http://schemas.microsoft.com/office/powerpoint/2010/main" val="281405988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1" hangingPunct="1">
              <a:lnSpc>
                <a:spcPct val="100000"/>
              </a:lnSpc>
              <a:spcBef>
                <a:spcPts val="0"/>
              </a:spcBef>
              <a:spcAft>
                <a:spcPts val="0"/>
              </a:spcAft>
              <a:buClrTx/>
              <a:buSzTx/>
              <a:buFontTx/>
              <a:buNone/>
              <a:tabLst/>
              <a:defRPr/>
            </a:pPr>
            <a:r>
              <a:rPr lang="en-US" sz="1200" b="1" dirty="0">
                <a:solidFill>
                  <a:schemeClr val="bg1"/>
                </a:solidFill>
                <a:ea typeface="Public Sans"/>
                <a:cs typeface="Public Sans"/>
                <a:sym typeface="Public Sans"/>
              </a:rPr>
              <a:t>2. Initiativen der Europäischen Union zur Förderung der Kreislaufwirtschaft im Energiesektor</a:t>
            </a:r>
          </a:p>
          <a:p>
            <a:pPr lvl="0" latinLnBrk="0">
              <a:buClr>
                <a:srgbClr val="000000"/>
              </a:buClr>
            </a:pPr>
            <a:r>
              <a:rPr lang="en-GB" sz="1200" b="1" noProof="0" dirty="0">
                <a:ea typeface="Public Sans"/>
                <a:cs typeface="Public Sans"/>
                <a:sym typeface="Public Sans"/>
              </a:rPr>
              <a:t>Abfallreduzierung: </a:t>
            </a:r>
            <a:r>
              <a:rPr lang="en-GB" sz="1200" noProof="0" dirty="0">
                <a:ea typeface="Public Sans"/>
                <a:cs typeface="Public Sans"/>
                <a:sym typeface="Public Sans"/>
              </a:rPr>
              <a:t>Minimierung des Abfallaufkommens bei der Herstellung, dem Betrieb und der Entsorgung von Energietechnologien.</a:t>
            </a:r>
          </a:p>
          <a:p>
            <a:pPr lvl="0" latinLnBrk="0">
              <a:buClr>
                <a:srgbClr val="000000"/>
              </a:buClr>
            </a:pPr>
            <a:endParaRPr lang="en-GB" sz="1200" noProof="0" dirty="0">
              <a:ea typeface="Public Sans"/>
              <a:cs typeface="Public Sans"/>
              <a:sym typeface="Public Sans"/>
            </a:endParaRPr>
          </a:p>
          <a:p>
            <a:pPr lvl="0" latinLnBrk="0">
              <a:buClr>
                <a:srgbClr val="000000"/>
              </a:buClr>
            </a:pPr>
            <a:r>
              <a:rPr lang="en-GB" sz="1200" u="sng" noProof="0" dirty="0">
                <a:solidFill>
                  <a:schemeClr val="hlink"/>
                </a:solidFill>
                <a:ea typeface="Public Sans"/>
                <a:cs typeface="Public Sans"/>
                <a:sym typeface="Public Sans"/>
                <a:hlinkClick r:id="rId3"/>
              </a:rPr>
              <a:t>Die EU-Abfallrahmenrichtlinie </a:t>
            </a:r>
            <a:r>
              <a:rPr lang="en-GB" sz="1200" noProof="0" dirty="0">
                <a:ea typeface="Public Sans"/>
                <a:cs typeface="Public Sans"/>
                <a:sym typeface="Public Sans"/>
              </a:rPr>
              <a:t>legt Ziele für die Abfallreduzierung und das Recycling fest, darunter auch für Abfälle aus Elektro- und Elektronikgeräten (WEEE) und Batterien.  </a:t>
            </a:r>
          </a:p>
          <a:p>
            <a:pPr lvl="0" latinLnBrk="0">
              <a:buClr>
                <a:srgbClr val="000000"/>
              </a:buClr>
            </a:pPr>
            <a:endParaRPr lang="en-GB" sz="1200" noProof="0" dirty="0">
              <a:ea typeface="Public Sans"/>
              <a:cs typeface="Public Sans"/>
              <a:sym typeface="Public Sans"/>
            </a:endParaRPr>
          </a:p>
          <a:p>
            <a:pPr lvl="0" latinLnBrk="0">
              <a:buClr>
                <a:srgbClr val="000000"/>
              </a:buClr>
            </a:pPr>
            <a:r>
              <a:rPr lang="en-GB" sz="1200" b="1" noProof="0" dirty="0">
                <a:ea typeface="Public Sans"/>
                <a:cs typeface="Public Sans"/>
                <a:sym typeface="Public Sans"/>
              </a:rPr>
              <a:t>Rückgewinnung von Ressourcen: </a:t>
            </a:r>
            <a:r>
              <a:rPr lang="en-GB" sz="1200" noProof="0" dirty="0">
                <a:ea typeface="Public Sans"/>
                <a:cs typeface="Public Sans"/>
                <a:sym typeface="Public Sans"/>
              </a:rPr>
              <a:t>Rückgewinnung wertvoller Materialien aus ausgedienten Energietechnologien durch Recycling und Wiederverwendung.</a:t>
            </a:r>
          </a:p>
          <a:p>
            <a:pPr lvl="0" latinLnBrk="0">
              <a:buClr>
                <a:srgbClr val="000000"/>
              </a:buClr>
            </a:pPr>
            <a:endParaRPr lang="en-GB" sz="1200" noProof="0" dirty="0">
              <a:ea typeface="Public Sans"/>
              <a:cs typeface="Public Sans"/>
              <a:sym typeface="Public Sans"/>
            </a:endParaRPr>
          </a:p>
          <a:p>
            <a:pPr lvl="0" latinLnBrk="0"/>
            <a:r>
              <a:rPr lang="en-GB" sz="1200" noProof="0" dirty="0">
                <a:ea typeface="Public Sans"/>
                <a:cs typeface="Public Sans"/>
                <a:sym typeface="Public Sans"/>
              </a:rPr>
              <a:t>Das </a:t>
            </a:r>
            <a:r>
              <a:rPr lang="en-GB" sz="1200" u="sng" noProof="0" dirty="0">
                <a:solidFill>
                  <a:schemeClr val="hlink"/>
                </a:solidFill>
                <a:ea typeface="Public Sans"/>
                <a:cs typeface="Public Sans"/>
                <a:sym typeface="Public Sans"/>
                <a:hlinkClick r:id="rId4"/>
              </a:rPr>
              <a:t>EU-Gesetz über kritische Rohstoffe </a:t>
            </a:r>
            <a:r>
              <a:rPr lang="en-GB" sz="1200" noProof="0" dirty="0">
                <a:ea typeface="Public Sans"/>
                <a:cs typeface="Public Sans"/>
                <a:sym typeface="Public Sans"/>
              </a:rPr>
              <a:t>zielt darauf ab, die Versorgung mit kritischen Rohstoffen sicherzustellen und deren Rückgewinnung und Recycling zu fördern.</a:t>
            </a:r>
            <a:endParaRPr lang="en-GB" sz="1200" noProof="0" dirty="0">
              <a:solidFill>
                <a:srgbClr val="2B2C30"/>
              </a:solidFill>
              <a:ea typeface="Public Sans"/>
              <a:cs typeface="Public Sans"/>
              <a:sym typeface="Public Sans"/>
            </a:endParaRPr>
          </a:p>
          <a:p>
            <a:endParaRPr lang="en-GB" dirty="0"/>
          </a:p>
          <a:p>
            <a:endParaRPr lang="en-GB" dirty="0"/>
          </a:p>
          <a:p>
            <a:r>
              <a:rPr lang="en-GB" dirty="0"/>
              <a:t>https://environment.ec.europa.eu/topics/waste-and-recycling/waste-framework-directive_en</a:t>
            </a:r>
          </a:p>
          <a:p>
            <a:r>
              <a:rPr lang="en-GB" dirty="0" err="1"/>
              <a:t>https://single-market-economy.ec.europa.eu/sectors/raw-materials/areas-specific-interest/critical-raw-materials_en#critical-raw-materials-act</a:t>
            </a:r>
            <a:endParaRPr lang="en-GB" dirty="0"/>
          </a:p>
        </p:txBody>
      </p:sp>
      <p:sp>
        <p:nvSpPr>
          <p:cNvPr id="4" name="Slide Number Placeholder 3"/>
          <p:cNvSpPr>
            <a:spLocks noGrp="1"/>
          </p:cNvSpPr>
          <p:nvPr>
            <p:ph type="sldNum" sz="quarter" idx="5"/>
          </p:nvPr>
        </p:nvSpPr>
        <p:spPr/>
        <p:txBody>
          <a:bodyPr/>
          <a:lstStyle/>
          <a:p>
            <a:fld id="{F08FC7D2-309F-4B1D-AF63-DB3D4B544859}" type="slidenum">
              <a:rPr lang="ko-KR" altLang="en-US" smtClean="0"/>
              <a:t>11</a:t>
            </a:fld>
            <a:endParaRPr lang="ko-KR" altLang="en-US"/>
          </a:p>
        </p:txBody>
      </p:sp>
    </p:spTree>
    <p:extLst>
      <p:ext uri="{BB962C8B-B14F-4D97-AF65-F5344CB8AC3E}">
        <p14:creationId xmlns:p14="http://schemas.microsoft.com/office/powerpoint/2010/main" val="421473807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1" hangingPunct="1">
              <a:lnSpc>
                <a:spcPct val="100000"/>
              </a:lnSpc>
              <a:spcBef>
                <a:spcPts val="0"/>
              </a:spcBef>
              <a:spcAft>
                <a:spcPts val="0"/>
              </a:spcAft>
              <a:buClrTx/>
              <a:buSzTx/>
              <a:buFontTx/>
              <a:buNone/>
              <a:tabLst/>
              <a:defRPr/>
            </a:pPr>
            <a:r>
              <a:rPr lang="en-US" sz="1200" b="1" kern="1200" dirty="0">
                <a:solidFill>
                  <a:schemeClr val="bg1"/>
                </a:solidFill>
                <a:latin typeface="+mn-lt"/>
                <a:ea typeface="Public Sans"/>
                <a:cs typeface="Public Sans"/>
                <a:sym typeface="Public Sans"/>
              </a:rPr>
              <a:t>3. Die digitale Energiewende </a:t>
            </a:r>
            <a:endParaRPr lang="en-US" sz="1050" kern="1200" dirty="0">
              <a:solidFill>
                <a:schemeClr val="bg1"/>
              </a:solidFill>
              <a:latin typeface="+mn-lt"/>
              <a:ea typeface="+mn-ea"/>
              <a:cs typeface="+mn-cs"/>
            </a:endParaRPr>
          </a:p>
          <a:p>
            <a:pPr algn="ctr" latinLnBrk="0"/>
            <a:r>
              <a:rPr lang="en-GB" sz="1200" i="1" noProof="0" dirty="0">
                <a:solidFill>
                  <a:schemeClr val="accent5"/>
                </a:solidFill>
              </a:rPr>
              <a:t>Wie verändert die Digitalisierung den Energiesektor?</a:t>
            </a:r>
          </a:p>
          <a:p>
            <a:pPr algn="ctr" latinLnBrk="0"/>
            <a:endParaRPr lang="en-GB" sz="1200" i="1" noProof="0" dirty="0">
              <a:solidFill>
                <a:schemeClr val="accent5"/>
              </a:solidFill>
            </a:endParaRPr>
          </a:p>
          <a:p>
            <a:endParaRPr lang="en-GB" dirty="0"/>
          </a:p>
        </p:txBody>
      </p:sp>
      <p:sp>
        <p:nvSpPr>
          <p:cNvPr id="4" name="Slide Number Placeholder 3"/>
          <p:cNvSpPr>
            <a:spLocks noGrp="1"/>
          </p:cNvSpPr>
          <p:nvPr>
            <p:ph type="sldNum" sz="quarter" idx="5"/>
          </p:nvPr>
        </p:nvSpPr>
        <p:spPr/>
        <p:txBody>
          <a:bodyPr/>
          <a:lstStyle/>
          <a:p>
            <a:fld id="{F08FC7D2-309F-4B1D-AF63-DB3D4B544859}" type="slidenum">
              <a:rPr lang="ko-KR" altLang="en-US" smtClean="0"/>
              <a:t>12</a:t>
            </a:fld>
            <a:endParaRPr lang="ko-KR" altLang="en-US"/>
          </a:p>
        </p:txBody>
      </p:sp>
    </p:spTree>
    <p:extLst>
      <p:ext uri="{BB962C8B-B14F-4D97-AF65-F5344CB8AC3E}">
        <p14:creationId xmlns:p14="http://schemas.microsoft.com/office/powerpoint/2010/main" val="215997835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1" hangingPunct="1">
              <a:lnSpc>
                <a:spcPct val="100000"/>
              </a:lnSpc>
              <a:spcBef>
                <a:spcPts val="0"/>
              </a:spcBef>
              <a:spcAft>
                <a:spcPts val="0"/>
              </a:spcAft>
              <a:buClrTx/>
              <a:buSzTx/>
              <a:buFontTx/>
              <a:buNone/>
              <a:tabLst/>
              <a:defRPr/>
            </a:pPr>
            <a:r>
              <a:rPr lang="en-US" sz="1200" b="1" dirty="0">
                <a:solidFill>
                  <a:schemeClr val="bg1"/>
                </a:solidFill>
                <a:ea typeface="Public Sans"/>
                <a:cs typeface="Public Sans"/>
                <a:sym typeface="Public Sans"/>
              </a:rPr>
              <a:t>3. Die digitale Energiewende </a:t>
            </a:r>
            <a:endParaRPr lang="en-US" sz="1050" dirty="0">
              <a:solidFill>
                <a:schemeClr val="bg1"/>
              </a:solidFill>
            </a:endParaRPr>
          </a:p>
          <a:p>
            <a:pPr latinLnBrk="0"/>
            <a:r>
              <a:rPr lang="en-GB" sz="1200" dirty="0">
                <a:ea typeface="+mn-lt"/>
                <a:cs typeface="+mn-lt"/>
                <a:sym typeface="Public Sans"/>
              </a:rPr>
              <a:t>Die Digitalisierung verändert den Energiesektor grundlegend, indem sie </a:t>
            </a:r>
          </a:p>
          <a:p>
            <a:pPr latinLnBrk="0"/>
            <a:endParaRPr lang="en-GB" sz="1200" dirty="0">
              <a:ea typeface="+mn-lt"/>
              <a:cs typeface="+mn-lt"/>
              <a:sym typeface="Public Sans"/>
            </a:endParaRPr>
          </a:p>
          <a:p>
            <a:pPr marL="342900" indent="-342900" latinLnBrk="0">
              <a:buFont typeface="Arial" panose="020B0604020202020204" pitchFamily="34" charset="0"/>
              <a:buChar char="•"/>
            </a:pPr>
            <a:r>
              <a:rPr lang="en-GB" sz="1200" dirty="0">
                <a:ea typeface="+mn-lt"/>
                <a:cs typeface="+mn-lt"/>
                <a:sym typeface="Public Sans"/>
              </a:rPr>
              <a:t>die Entwicklung intelligenter Netze für optimierte Energieflüsse ermöglicht.</a:t>
            </a:r>
          </a:p>
          <a:p>
            <a:pPr marL="342900" indent="-342900" latinLnBrk="0">
              <a:buFont typeface="Arial" panose="020B0604020202020204" pitchFamily="34" charset="0"/>
              <a:buChar char="•"/>
            </a:pPr>
            <a:r>
              <a:rPr lang="en-GB" sz="1200" dirty="0">
                <a:ea typeface="+mn-lt"/>
                <a:cs typeface="+mn-lt"/>
                <a:sym typeface="Public Sans"/>
              </a:rPr>
              <a:t>die Integration erneuerbarer Energiequellen ermöglicht.</a:t>
            </a:r>
          </a:p>
          <a:p>
            <a:pPr marL="342900" indent="-342900" latinLnBrk="0">
              <a:buFont typeface="Arial" panose="020B0604020202020204" pitchFamily="34" charset="0"/>
              <a:buChar char="•"/>
            </a:pPr>
            <a:r>
              <a:rPr lang="en-GB" sz="1200" dirty="0">
                <a:ea typeface="+mn-lt"/>
                <a:cs typeface="+mn-lt"/>
                <a:sym typeface="Public Sans"/>
              </a:rPr>
              <a:t>die Netzstabilität verbessert.</a:t>
            </a:r>
          </a:p>
          <a:p>
            <a:pPr latinLnBrk="0"/>
            <a:endParaRPr lang="en-GB" sz="1200" dirty="0">
              <a:ea typeface="+mn-lt"/>
              <a:cs typeface="+mn-lt"/>
              <a:sym typeface="Public Sans"/>
            </a:endParaRPr>
          </a:p>
          <a:p>
            <a:pPr latinLnBrk="0"/>
            <a:r>
              <a:rPr lang="en-GB" sz="1200" dirty="0">
                <a:ea typeface="+mn-lt"/>
                <a:cs typeface="+mn-lt"/>
                <a:sym typeface="Public Sans"/>
              </a:rPr>
              <a:t>Datenanalyse und maschinelles Lernen spielen eine entscheidende Rolle bei der Verbesserung der Energieeffizienz, indem sie: </a:t>
            </a:r>
          </a:p>
          <a:p>
            <a:pPr latinLnBrk="0"/>
            <a:endParaRPr lang="en-GB" sz="1200" dirty="0">
              <a:ea typeface="+mn-lt"/>
              <a:cs typeface="+mn-lt"/>
              <a:sym typeface="Public Sans"/>
            </a:endParaRPr>
          </a:p>
          <a:p>
            <a:pPr marL="342900" indent="-342900" latinLnBrk="0">
              <a:buFont typeface="Arial" panose="020B0604020202020204" pitchFamily="34" charset="0"/>
              <a:buChar char="•"/>
            </a:pPr>
            <a:r>
              <a:rPr lang="en-GB" sz="1200" dirty="0">
                <a:ea typeface="+mn-lt"/>
                <a:cs typeface="+mn-lt"/>
                <a:sym typeface="Public Sans"/>
              </a:rPr>
              <a:t>Verschwendung identifiziert wird.</a:t>
            </a:r>
          </a:p>
          <a:p>
            <a:pPr marL="342900" indent="-342900" latinLnBrk="0">
              <a:buFont typeface="Arial" panose="020B0604020202020204" pitchFamily="34" charset="0"/>
              <a:buChar char="•"/>
            </a:pPr>
            <a:r>
              <a:rPr lang="en-GB" sz="1200" dirty="0">
                <a:ea typeface="+mn-lt"/>
                <a:cs typeface="+mn-lt"/>
                <a:sym typeface="Public Sans"/>
              </a:rPr>
              <a:t>den Verbrauch zu optimieren.</a:t>
            </a:r>
          </a:p>
          <a:p>
            <a:pPr marL="342900" indent="-342900" latinLnBrk="0">
              <a:buFont typeface="Arial" panose="020B0604020202020204" pitchFamily="34" charset="0"/>
              <a:buChar char="•"/>
            </a:pPr>
            <a:r>
              <a:rPr lang="en-GB" sz="1200" dirty="0">
                <a:ea typeface="+mn-lt"/>
                <a:cs typeface="+mn-lt"/>
                <a:sym typeface="Public Sans"/>
              </a:rPr>
              <a:t>Prognose des Bedarfs.</a:t>
            </a:r>
          </a:p>
          <a:p>
            <a:pPr marL="342900" indent="-342900" latinLnBrk="0">
              <a:buFont typeface="Arial" panose="020B0604020202020204" pitchFamily="34" charset="0"/>
              <a:buChar char="•"/>
            </a:pPr>
            <a:r>
              <a:rPr lang="en-GB" sz="1200" dirty="0">
                <a:ea typeface="+mn-lt"/>
                <a:cs typeface="+mn-lt"/>
                <a:sym typeface="Public Sans"/>
              </a:rPr>
              <a:t>Ausfallvorhersagen für Anlagen zur Verbesserung der Wartungspläne.</a:t>
            </a:r>
            <a:endParaRPr lang="en-GB" dirty="0">
              <a:ea typeface="Calibri"/>
              <a:cs typeface="Calibri"/>
            </a:endParaRPr>
          </a:p>
          <a:p>
            <a:endParaRPr lang="en-GB" dirty="0"/>
          </a:p>
        </p:txBody>
      </p:sp>
      <p:sp>
        <p:nvSpPr>
          <p:cNvPr id="4" name="Slide Number Placeholder 3"/>
          <p:cNvSpPr>
            <a:spLocks noGrp="1"/>
          </p:cNvSpPr>
          <p:nvPr>
            <p:ph type="sldNum" sz="quarter" idx="5"/>
          </p:nvPr>
        </p:nvSpPr>
        <p:spPr/>
        <p:txBody>
          <a:bodyPr/>
          <a:lstStyle/>
          <a:p>
            <a:fld id="{F08FC7D2-309F-4B1D-AF63-DB3D4B544859}" type="slidenum">
              <a:rPr lang="ko-KR" altLang="en-US" smtClean="0"/>
              <a:t>13</a:t>
            </a:fld>
            <a:endParaRPr lang="ko-KR" altLang="en-US"/>
          </a:p>
        </p:txBody>
      </p:sp>
    </p:spTree>
    <p:extLst>
      <p:ext uri="{BB962C8B-B14F-4D97-AF65-F5344CB8AC3E}">
        <p14:creationId xmlns:p14="http://schemas.microsoft.com/office/powerpoint/2010/main" val="289333838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1" hangingPunct="1">
              <a:lnSpc>
                <a:spcPct val="100000"/>
              </a:lnSpc>
              <a:spcBef>
                <a:spcPts val="0"/>
              </a:spcBef>
              <a:spcAft>
                <a:spcPts val="0"/>
              </a:spcAft>
              <a:buClrTx/>
              <a:buSzTx/>
              <a:buFontTx/>
              <a:buNone/>
              <a:tabLst/>
              <a:defRPr/>
            </a:pPr>
            <a:r>
              <a:rPr lang="en-US" sz="1200" b="1" dirty="0">
                <a:solidFill>
                  <a:schemeClr val="bg1"/>
                </a:solidFill>
                <a:latin typeface="Public Sans"/>
                <a:ea typeface="Public Sans"/>
                <a:cs typeface="Public Sans"/>
                <a:sym typeface="Public Sans"/>
              </a:rPr>
              <a:t>4. Synergien </a:t>
            </a:r>
            <a:endParaRPr lang="en-US" sz="1050" dirty="0">
              <a:solidFill>
                <a:schemeClr val="bg1"/>
              </a:solidFill>
            </a:endParaRPr>
          </a:p>
          <a:p>
            <a:pPr marL="0" marR="0" lvl="0" indent="0" algn="l" defTabSz="914400" rtl="0" eaLnBrk="1" fontAlgn="auto" latinLnBrk="1" hangingPunct="1">
              <a:lnSpc>
                <a:spcPct val="100000"/>
              </a:lnSpc>
              <a:spcBef>
                <a:spcPts val="0"/>
              </a:spcBef>
              <a:spcAft>
                <a:spcPts val="0"/>
              </a:spcAft>
              <a:buClrTx/>
              <a:buSzTx/>
              <a:buFontTx/>
              <a:buNone/>
              <a:tabLst/>
              <a:defRPr/>
            </a:pPr>
            <a:r>
              <a:rPr lang="en-GB" sz="1200" i="1" noProof="0" dirty="0">
                <a:solidFill>
                  <a:schemeClr val="accent2"/>
                </a:solidFill>
              </a:rPr>
              <a:t>Wie tragen Kreislaufwirtschaft und Digitalisierung gemeinsam zu einer nachhaltigen Zukunft bei?</a:t>
            </a:r>
            <a:endParaRPr lang="en-GB" sz="1050" i="1" noProof="0" dirty="0">
              <a:solidFill>
                <a:schemeClr val="accent2"/>
              </a:solidFill>
            </a:endParaRPr>
          </a:p>
          <a:p>
            <a:endParaRPr lang="en-GB" dirty="0"/>
          </a:p>
        </p:txBody>
      </p:sp>
      <p:sp>
        <p:nvSpPr>
          <p:cNvPr id="4" name="Slide Number Placeholder 3"/>
          <p:cNvSpPr>
            <a:spLocks noGrp="1"/>
          </p:cNvSpPr>
          <p:nvPr>
            <p:ph type="sldNum" sz="quarter" idx="5"/>
          </p:nvPr>
        </p:nvSpPr>
        <p:spPr/>
        <p:txBody>
          <a:bodyPr/>
          <a:lstStyle/>
          <a:p>
            <a:fld id="{F08FC7D2-309F-4B1D-AF63-DB3D4B544859}" type="slidenum">
              <a:rPr lang="ko-KR" altLang="en-US" smtClean="0"/>
              <a:t>14</a:t>
            </a:fld>
            <a:endParaRPr lang="ko-KR" altLang="en-US"/>
          </a:p>
        </p:txBody>
      </p:sp>
    </p:spTree>
    <p:extLst>
      <p:ext uri="{BB962C8B-B14F-4D97-AF65-F5344CB8AC3E}">
        <p14:creationId xmlns:p14="http://schemas.microsoft.com/office/powerpoint/2010/main" val="180523532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1" hangingPunct="1">
              <a:lnSpc>
                <a:spcPct val="100000"/>
              </a:lnSpc>
              <a:spcBef>
                <a:spcPts val="0"/>
              </a:spcBef>
              <a:spcAft>
                <a:spcPts val="0"/>
              </a:spcAft>
              <a:buClrTx/>
              <a:buSzTx/>
              <a:buFontTx/>
              <a:buNone/>
              <a:tabLst/>
              <a:defRPr/>
            </a:pPr>
            <a:r>
              <a:rPr lang="en-US" sz="1200" b="1" dirty="0">
                <a:solidFill>
                  <a:schemeClr val="bg1"/>
                </a:solidFill>
                <a:latin typeface="Public Sans"/>
                <a:ea typeface="Public Sans"/>
                <a:cs typeface="Public Sans"/>
                <a:sym typeface="Public Sans"/>
              </a:rPr>
              <a:t>4. Synergien </a:t>
            </a:r>
            <a:endParaRPr lang="en-US" sz="1050" dirty="0">
              <a:solidFill>
                <a:schemeClr val="bg1"/>
              </a:solidFill>
            </a:endParaRPr>
          </a:p>
          <a:p>
            <a:pPr lvl="0" latinLnBrk="0" hangingPunct="0"/>
            <a:r>
              <a:rPr lang="en-GB" sz="1200" dirty="0">
                <a:solidFill>
                  <a:srgbClr val="2B2C30"/>
                </a:solidFill>
                <a:ea typeface="Public Sans"/>
                <a:cs typeface="Public Sans"/>
                <a:sym typeface="Public Sans"/>
              </a:rPr>
              <a:t>Sowohl </a:t>
            </a:r>
            <a:r>
              <a:rPr lang="en-GB" sz="1200" noProof="0" dirty="0" err="1">
                <a:solidFill>
                  <a:srgbClr val="2B2C30"/>
                </a:solidFill>
                <a:ea typeface="Public Sans"/>
                <a:cs typeface="Public Sans"/>
                <a:sym typeface="Public Sans"/>
              </a:rPr>
              <a:t>Kreislaufwirtschaft</a:t>
            </a:r>
            <a:r>
              <a:rPr lang="en-GB" sz="1200" dirty="0">
                <a:solidFill>
                  <a:srgbClr val="2B2C30"/>
                </a:solidFill>
                <a:ea typeface="Public Sans"/>
                <a:cs typeface="Public Sans"/>
                <a:sym typeface="Public Sans"/>
              </a:rPr>
              <a:t> </a:t>
            </a:r>
            <a:r>
              <a:rPr lang="en-GB" sz="1200" noProof="0" dirty="0">
                <a:solidFill>
                  <a:srgbClr val="2B2C30"/>
                </a:solidFill>
                <a:ea typeface="Public Sans"/>
                <a:cs typeface="Public Sans"/>
                <a:sym typeface="Public Sans"/>
              </a:rPr>
              <a:t>als auch Digitalisierung sind für eine nachhaltige Energiezukunft unerlässlich. Digitale Technologien können die Umsetzung der Prinzipien der Kreislaufwirtschaft erleichtern, während die Kreislaufwirtschaft die Vorteile der Digitalisierung verstärken kann. Zum Beispiel:</a:t>
            </a:r>
          </a:p>
          <a:p>
            <a:pPr lvl="0" latinLnBrk="0" hangingPunct="0"/>
            <a:endParaRPr lang="en-GB" sz="1200" noProof="0" dirty="0"/>
          </a:p>
          <a:p>
            <a:pPr marL="342900" indent="-342900" latinLnBrk="0" hangingPunct="0">
              <a:buClr>
                <a:srgbClr val="000000"/>
              </a:buClr>
              <a:buSzPts val="2800"/>
              <a:buFont typeface="Arial" panose="020B0604020202020204" pitchFamily="34" charset="0"/>
              <a:buChar char="•"/>
            </a:pPr>
            <a:r>
              <a:rPr lang="en-GB" sz="1200" b="1" noProof="0" dirty="0">
                <a:solidFill>
                  <a:srgbClr val="2B2C30"/>
                </a:solidFill>
                <a:ea typeface="Public Sans"/>
                <a:cs typeface="Public Sans"/>
                <a:sym typeface="Public Sans"/>
              </a:rPr>
              <a:t>Digitale Plattformen </a:t>
            </a:r>
            <a:r>
              <a:rPr lang="en-GB" sz="1200" noProof="0" dirty="0">
                <a:solidFill>
                  <a:srgbClr val="2B2C30"/>
                </a:solidFill>
                <a:ea typeface="Public Sans"/>
                <a:cs typeface="Public Sans"/>
                <a:sym typeface="Public Sans"/>
              </a:rPr>
              <a:t>können Ressourcen während ihres gesamten Lebenszyklus verfolgen und verwalten und so eine bessere Wiederverwendung und Wiederverwertung ermöglichen.</a:t>
            </a:r>
            <a:endParaRPr lang="en-GB" sz="1200" dirty="0">
              <a:solidFill>
                <a:srgbClr val="231F20"/>
              </a:solidFill>
              <a:ea typeface="Calibri"/>
              <a:cs typeface="Calibri"/>
              <a:sym typeface="Public Sans"/>
            </a:endParaRPr>
          </a:p>
          <a:p>
            <a:pPr marL="342900" lvl="0" indent="-342900" latinLnBrk="0" hangingPunct="0">
              <a:buClr>
                <a:srgbClr val="000000"/>
              </a:buClr>
              <a:buSzPts val="2800"/>
              <a:buFont typeface="Arial" panose="020B0604020202020204" pitchFamily="34" charset="0"/>
              <a:buChar char="•"/>
            </a:pPr>
            <a:r>
              <a:rPr lang="en-GB" sz="1200" b="1" noProof="0" dirty="0">
                <a:solidFill>
                  <a:srgbClr val="2B2C30"/>
                </a:solidFill>
                <a:ea typeface="Public Sans"/>
                <a:cs typeface="Public Sans"/>
                <a:sym typeface="Public Sans"/>
              </a:rPr>
              <a:t>Datenanalysen </a:t>
            </a:r>
            <a:r>
              <a:rPr lang="en-GB" sz="1200" noProof="0" dirty="0">
                <a:solidFill>
                  <a:srgbClr val="2B2C30"/>
                </a:solidFill>
                <a:ea typeface="Public Sans"/>
                <a:cs typeface="Public Sans"/>
                <a:sym typeface="Public Sans"/>
              </a:rPr>
              <a:t>können den Energieverbrauch optimieren und Abfall reduzieren.</a:t>
            </a:r>
            <a:endParaRPr lang="en-GB" sz="1200" noProof="0" dirty="0">
              <a:ea typeface="Calibri"/>
              <a:cs typeface="Calibri"/>
            </a:endParaRPr>
          </a:p>
          <a:p>
            <a:pPr marL="342900" lvl="0" indent="-342900" latinLnBrk="0" hangingPunct="0">
              <a:buClr>
                <a:srgbClr val="000000"/>
              </a:buClr>
              <a:buSzPts val="2800"/>
              <a:buFont typeface="Arial" panose="020B0604020202020204" pitchFamily="34" charset="0"/>
              <a:buChar char="•"/>
            </a:pPr>
            <a:r>
              <a:rPr lang="en-GB" sz="1200" b="1" noProof="0" dirty="0">
                <a:solidFill>
                  <a:srgbClr val="2B2C30"/>
                </a:solidFill>
                <a:ea typeface="Public Sans"/>
                <a:cs typeface="Public Sans"/>
                <a:sym typeface="Public Sans"/>
              </a:rPr>
              <a:t>Intelligente Stromnetze </a:t>
            </a:r>
            <a:r>
              <a:rPr lang="en-GB" sz="1200" noProof="0" dirty="0">
                <a:solidFill>
                  <a:srgbClr val="2B2C30"/>
                </a:solidFill>
                <a:ea typeface="Public Sans"/>
                <a:cs typeface="Public Sans"/>
                <a:sym typeface="Public Sans"/>
              </a:rPr>
              <a:t>können die Integration erneuerbarer Energiequellen erleichtern und die Entwicklung dezentraler Energiesysteme unterstützen.</a:t>
            </a:r>
          </a:p>
          <a:p>
            <a:pPr marL="342900" lvl="0" indent="-342900" latinLnBrk="0" hangingPunct="0">
              <a:buClr>
                <a:srgbClr val="000000"/>
              </a:buClr>
              <a:buSzPts val="2800"/>
              <a:buFont typeface="Arial" panose="020B0604020202020204" pitchFamily="34" charset="0"/>
              <a:buChar char="•"/>
            </a:pPr>
            <a:endParaRPr lang="en-GB" sz="1200" dirty="0">
              <a:solidFill>
                <a:srgbClr val="2B2C30"/>
              </a:solidFill>
              <a:sym typeface="Public Sans"/>
            </a:endParaRPr>
          </a:p>
          <a:p>
            <a:pPr lvl="0" latinLnBrk="0" hangingPunct="0">
              <a:buClr>
                <a:srgbClr val="000000"/>
              </a:buClr>
              <a:buSzPts val="2800"/>
            </a:pPr>
            <a:r>
              <a:rPr lang="en-GB" sz="1200" noProof="0" dirty="0"/>
              <a:t>Lesen Sie das </a:t>
            </a:r>
            <a:r>
              <a:rPr lang="en-GB" sz="1200" noProof="0" dirty="0">
                <a:hlinkClick r:id="rId3"/>
              </a:rPr>
              <a:t>Arbeitspapier „Circular Economy and Digitalization Working Paper</a:t>
            </a:r>
            <a:r>
              <a:rPr lang="en-GB" sz="1200" noProof="0" dirty="0"/>
              <a:t> 2025” der Global Alliance on Circular Economy and Resource Efficiency (GACERE).</a:t>
            </a:r>
          </a:p>
          <a:p>
            <a:endParaRPr lang="en-GB" dirty="0"/>
          </a:p>
          <a:p>
            <a:endParaRPr lang="en-GB" dirty="0"/>
          </a:p>
          <a:p>
            <a:endParaRPr lang="en-GB" dirty="0"/>
          </a:p>
          <a:p>
            <a:r>
              <a:rPr lang="en-GB" dirty="0"/>
              <a:t>https://www.unido.org/sites/default/files/unido-publications/2025-06/Circular%20Economy%20and%20Digitalization.pdf</a:t>
            </a:r>
          </a:p>
        </p:txBody>
      </p:sp>
      <p:sp>
        <p:nvSpPr>
          <p:cNvPr id="4" name="Slide Number Placeholder 3"/>
          <p:cNvSpPr>
            <a:spLocks noGrp="1"/>
          </p:cNvSpPr>
          <p:nvPr>
            <p:ph type="sldNum" sz="quarter" idx="5"/>
          </p:nvPr>
        </p:nvSpPr>
        <p:spPr/>
        <p:txBody>
          <a:bodyPr/>
          <a:lstStyle/>
          <a:p>
            <a:fld id="{F08FC7D2-309F-4B1D-AF63-DB3D4B544859}" type="slidenum">
              <a:rPr lang="ko-KR" altLang="en-US" smtClean="0"/>
              <a:t>15</a:t>
            </a:fld>
            <a:endParaRPr lang="ko-KR" altLang="en-US"/>
          </a:p>
        </p:txBody>
      </p:sp>
    </p:spTree>
    <p:extLst>
      <p:ext uri="{BB962C8B-B14F-4D97-AF65-F5344CB8AC3E}">
        <p14:creationId xmlns:p14="http://schemas.microsoft.com/office/powerpoint/2010/main" val="116368814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1" hangingPunct="1">
              <a:lnSpc>
                <a:spcPct val="100000"/>
              </a:lnSpc>
              <a:spcBef>
                <a:spcPts val="0"/>
              </a:spcBef>
              <a:spcAft>
                <a:spcPts val="0"/>
              </a:spcAft>
              <a:buClrTx/>
              <a:buSzTx/>
              <a:buFontTx/>
              <a:buNone/>
              <a:tabLst/>
              <a:defRPr/>
            </a:pPr>
            <a:r>
              <a:rPr lang="en-US" sz="1200" b="1" dirty="0">
                <a:solidFill>
                  <a:schemeClr val="bg1"/>
                </a:solidFill>
                <a:ea typeface="Public Sans"/>
                <a:cs typeface="Public Sans"/>
                <a:sym typeface="Public Sans"/>
              </a:rPr>
              <a:t>5. Kreislaufwirtschaft im digitalen Energiesektor: Ressourceneffizienz</a:t>
            </a:r>
            <a:endParaRPr lang="en-US" sz="1050" dirty="0">
              <a:solidFill>
                <a:schemeClr val="bg1"/>
              </a:solidFill>
            </a:endParaRPr>
          </a:p>
          <a:p>
            <a:pPr algn="ctr" latinLnBrk="0"/>
            <a:r>
              <a:rPr lang="en-GB" sz="1200" i="1" noProof="0" dirty="0">
                <a:solidFill>
                  <a:schemeClr val="accent2"/>
                </a:solidFill>
              </a:rPr>
              <a:t>Wie können die Prinzipien der Kreislaufwirtschaft angewendet werden, um die Ressourceneffizienz zu maximieren?</a:t>
            </a:r>
          </a:p>
          <a:p>
            <a:pPr algn="ctr" latinLnBrk="0"/>
            <a:endParaRPr lang="en-GB" sz="1200" i="1" noProof="0" dirty="0">
              <a:solidFill>
                <a:schemeClr val="accent2"/>
              </a:solidFill>
            </a:endParaRPr>
          </a:p>
          <a:p>
            <a:endParaRPr lang="en-GB" dirty="0"/>
          </a:p>
        </p:txBody>
      </p:sp>
      <p:sp>
        <p:nvSpPr>
          <p:cNvPr id="4" name="Slide Number Placeholder 3"/>
          <p:cNvSpPr>
            <a:spLocks noGrp="1"/>
          </p:cNvSpPr>
          <p:nvPr>
            <p:ph type="sldNum" sz="quarter" idx="5"/>
          </p:nvPr>
        </p:nvSpPr>
        <p:spPr/>
        <p:txBody>
          <a:bodyPr/>
          <a:lstStyle/>
          <a:p>
            <a:fld id="{F08FC7D2-309F-4B1D-AF63-DB3D4B544859}" type="slidenum">
              <a:rPr lang="ko-KR" altLang="en-US" smtClean="0"/>
              <a:t>16</a:t>
            </a:fld>
            <a:endParaRPr lang="ko-KR" altLang="en-US"/>
          </a:p>
        </p:txBody>
      </p:sp>
    </p:spTree>
    <p:extLst>
      <p:ext uri="{BB962C8B-B14F-4D97-AF65-F5344CB8AC3E}">
        <p14:creationId xmlns:p14="http://schemas.microsoft.com/office/powerpoint/2010/main" val="249639402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1" hangingPunct="1">
              <a:lnSpc>
                <a:spcPct val="100000"/>
              </a:lnSpc>
              <a:spcBef>
                <a:spcPts val="0"/>
              </a:spcBef>
              <a:spcAft>
                <a:spcPts val="0"/>
              </a:spcAft>
              <a:buClrTx/>
              <a:buSzTx/>
              <a:buFontTx/>
              <a:buNone/>
              <a:tabLst/>
              <a:defRPr/>
            </a:pPr>
            <a:r>
              <a:rPr lang="en-US" sz="1200" b="1" dirty="0">
                <a:solidFill>
                  <a:schemeClr val="bg1"/>
                </a:solidFill>
                <a:ea typeface="Public Sans"/>
                <a:cs typeface="Public Sans"/>
                <a:sym typeface="Public Sans"/>
              </a:rPr>
              <a:t>5. Kreislaufwirtschaft im digitalen Energiesektor: Ressourceneffizienz</a:t>
            </a:r>
            <a:endParaRPr lang="en-US" sz="1050" dirty="0">
              <a:solidFill>
                <a:schemeClr val="bg1"/>
              </a:solidFill>
            </a:endParaRPr>
          </a:p>
          <a:p>
            <a:pPr lvl="0" latinLnBrk="0"/>
            <a:r>
              <a:rPr lang="en-GB" sz="1200" noProof="0" dirty="0">
                <a:solidFill>
                  <a:srgbClr val="2B2C30"/>
                </a:solidFill>
                <a:ea typeface="Public Sans"/>
                <a:cs typeface="Public Sans"/>
                <a:sym typeface="Public Sans"/>
              </a:rPr>
              <a:t>Die Prinzipien der Kreislaufwirtschaft können während der gesamten Energieerzeugung und -nutzung angewendet werden, um Abfall zu minimieren und die Ressourcennutzung zu maximieren. Dazu gehören:</a:t>
            </a:r>
          </a:p>
          <a:p>
            <a:pPr lvl="0" latinLnBrk="0"/>
            <a:endParaRPr lang="en-GB" sz="1200" noProof="0" dirty="0"/>
          </a:p>
          <a:p>
            <a:pPr marL="457200" lvl="0" indent="-457200" latinLnBrk="0">
              <a:buClr>
                <a:srgbClr val="000000"/>
              </a:buClr>
              <a:buSzPts val="2800"/>
              <a:buFont typeface="Arial"/>
              <a:buChar char="•"/>
            </a:pPr>
            <a:r>
              <a:rPr lang="en-GB" sz="1200" b="1" noProof="0" dirty="0">
                <a:solidFill>
                  <a:srgbClr val="2B2C30"/>
                </a:solidFill>
                <a:ea typeface="Public Sans"/>
                <a:cs typeface="Public Sans"/>
                <a:sym typeface="Public Sans"/>
              </a:rPr>
              <a:t>Design für Kreislaufwirtschaft.</a:t>
            </a:r>
            <a:endParaRPr lang="en-GB" sz="1200" noProof="0" dirty="0">
              <a:solidFill>
                <a:srgbClr val="2B2C30"/>
              </a:solidFill>
              <a:ea typeface="Public Sans"/>
              <a:cs typeface="Public Sans"/>
              <a:sym typeface="Public Sans"/>
            </a:endParaRPr>
          </a:p>
          <a:p>
            <a:pPr marL="457200" lvl="0" indent="-457200" latinLnBrk="0">
              <a:buClr>
                <a:srgbClr val="000000"/>
              </a:buClr>
              <a:buSzPts val="2800"/>
              <a:buFont typeface="Arial"/>
              <a:buChar char="•"/>
            </a:pPr>
            <a:r>
              <a:rPr lang="en-GB" sz="1200" b="1" noProof="0" dirty="0">
                <a:solidFill>
                  <a:srgbClr val="2B2C30"/>
                </a:solidFill>
                <a:ea typeface="Public Sans"/>
                <a:cs typeface="Public Sans"/>
                <a:sym typeface="Public Sans"/>
              </a:rPr>
              <a:t>Materialeffizienz.</a:t>
            </a:r>
            <a:endParaRPr lang="en-GB" sz="1200" noProof="0" dirty="0">
              <a:solidFill>
                <a:srgbClr val="2B2C30"/>
              </a:solidFill>
              <a:ea typeface="Public Sans"/>
              <a:cs typeface="Public Sans"/>
              <a:sym typeface="Public Sans"/>
            </a:endParaRPr>
          </a:p>
          <a:p>
            <a:pPr marL="457200" lvl="0" indent="-457200" latinLnBrk="0">
              <a:buClr>
                <a:srgbClr val="000000"/>
              </a:buClr>
              <a:buSzPts val="2800"/>
              <a:buFont typeface="Arial"/>
              <a:buChar char="•"/>
            </a:pPr>
            <a:r>
              <a:rPr lang="en-GB" sz="1200" b="1" noProof="0" dirty="0">
                <a:solidFill>
                  <a:srgbClr val="2B2C30"/>
                </a:solidFill>
                <a:ea typeface="Public Sans"/>
                <a:cs typeface="Public Sans"/>
                <a:sym typeface="Public Sans"/>
              </a:rPr>
              <a:t>Abfallreduzierung.</a:t>
            </a:r>
            <a:endParaRPr lang="en-GB" sz="1200" noProof="0" dirty="0"/>
          </a:p>
          <a:p>
            <a:pPr marL="457200" lvl="0" indent="-457200" latinLnBrk="0">
              <a:buClr>
                <a:srgbClr val="000000"/>
              </a:buClr>
              <a:buSzPts val="2800"/>
              <a:buFont typeface="Arial"/>
              <a:buChar char="•"/>
            </a:pPr>
            <a:r>
              <a:rPr lang="en-GB" sz="1200" b="1" noProof="0" dirty="0">
                <a:solidFill>
                  <a:srgbClr val="2B2C30"/>
                </a:solidFill>
                <a:ea typeface="Public Sans"/>
                <a:cs typeface="Public Sans"/>
                <a:sym typeface="Public Sans"/>
              </a:rPr>
              <a:t>Ressourcenrückgewinnung.</a:t>
            </a:r>
            <a:endParaRPr lang="en-GB" sz="1200" noProof="0" dirty="0"/>
          </a:p>
          <a:p>
            <a:pPr lvl="0" latinLnBrk="0"/>
            <a:endParaRPr lang="en-GB" sz="1200" noProof="0" dirty="0">
              <a:solidFill>
                <a:srgbClr val="2B2C30"/>
              </a:solidFill>
              <a:ea typeface="Public Sans"/>
              <a:cs typeface="Public Sans"/>
              <a:sym typeface="Public Sans"/>
            </a:endParaRPr>
          </a:p>
          <a:p>
            <a:pPr lvl="0" latinLnBrk="0"/>
            <a:r>
              <a:rPr lang="en-GB" sz="1200" noProof="0" dirty="0">
                <a:solidFill>
                  <a:srgbClr val="2B2C30"/>
                </a:solidFill>
                <a:ea typeface="Public Sans"/>
                <a:cs typeface="Public Sans"/>
                <a:sym typeface="Public Sans"/>
              </a:rPr>
              <a:t>Durch die Umsetzung dieser Strategien kann der Energiesektor seine Umweltbelastung erheblich reduzieren und die Ressourceneffizienz verbessern.    </a:t>
            </a:r>
          </a:p>
          <a:p>
            <a:pPr lvl="0" latinLnBrk="0"/>
            <a:endParaRPr lang="en-GB" sz="1200" dirty="0">
              <a:solidFill>
                <a:srgbClr val="2B2C30"/>
              </a:solidFill>
              <a:sym typeface="Public Sans"/>
            </a:endParaRPr>
          </a:p>
          <a:p>
            <a:pPr lvl="0" latinLnBrk="0"/>
            <a:r>
              <a:rPr lang="en-GB" sz="1200" noProof="0" dirty="0">
                <a:solidFill>
                  <a:srgbClr val="2B2C30"/>
                </a:solidFill>
                <a:sym typeface="Public Sans"/>
              </a:rPr>
              <a:t>Lassen Sie sich von </a:t>
            </a:r>
            <a:r>
              <a:rPr lang="en-GB" sz="1200" noProof="0" dirty="0">
                <a:solidFill>
                  <a:srgbClr val="2B2C30"/>
                </a:solidFill>
                <a:sym typeface="Public Sans"/>
                <a:hlinkClick r:id="rId3"/>
              </a:rPr>
              <a:t>den Erfolgsgeschichten der Kreislaufwirtschaft</a:t>
            </a:r>
            <a:r>
              <a:rPr lang="en-GB" sz="1200" noProof="0" dirty="0">
                <a:solidFill>
                  <a:srgbClr val="2B2C30"/>
                </a:solidFill>
                <a:sym typeface="Public Sans"/>
              </a:rPr>
              <a:t> des SMART CIRCUIT-Projekts inspirieren.</a:t>
            </a:r>
            <a:endParaRPr lang="en-GB" sz="1200" noProof="0" dirty="0"/>
          </a:p>
          <a:p>
            <a:endParaRPr lang="en-GB" dirty="0"/>
          </a:p>
          <a:p>
            <a:endParaRPr lang="en-GB" dirty="0"/>
          </a:p>
          <a:p>
            <a:r>
              <a:rPr lang="en-GB" dirty="0"/>
              <a:t>https://circulareconomy.europa.eu/platform/sites/default/files/2024-02/SMART-CIRCUIT_Circular-Success-Stories_brochure_fv.pdf</a:t>
            </a:r>
          </a:p>
        </p:txBody>
      </p:sp>
      <p:sp>
        <p:nvSpPr>
          <p:cNvPr id="4" name="Slide Number Placeholder 3"/>
          <p:cNvSpPr>
            <a:spLocks noGrp="1"/>
          </p:cNvSpPr>
          <p:nvPr>
            <p:ph type="sldNum" sz="quarter" idx="5"/>
          </p:nvPr>
        </p:nvSpPr>
        <p:spPr/>
        <p:txBody>
          <a:bodyPr/>
          <a:lstStyle/>
          <a:p>
            <a:fld id="{F08FC7D2-309F-4B1D-AF63-DB3D4B544859}" type="slidenum">
              <a:rPr lang="ko-KR" altLang="en-US" smtClean="0"/>
              <a:t>17</a:t>
            </a:fld>
            <a:endParaRPr lang="ko-KR" altLang="en-US"/>
          </a:p>
        </p:txBody>
      </p:sp>
    </p:spTree>
    <p:extLst>
      <p:ext uri="{BB962C8B-B14F-4D97-AF65-F5344CB8AC3E}">
        <p14:creationId xmlns:p14="http://schemas.microsoft.com/office/powerpoint/2010/main" val="249855676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1" hangingPunct="1">
              <a:lnSpc>
                <a:spcPct val="100000"/>
              </a:lnSpc>
              <a:spcBef>
                <a:spcPts val="0"/>
              </a:spcBef>
              <a:spcAft>
                <a:spcPts val="0"/>
              </a:spcAft>
              <a:buClrTx/>
              <a:buSzTx/>
              <a:buFontTx/>
              <a:buNone/>
              <a:tabLst/>
              <a:defRPr/>
            </a:pPr>
            <a:r>
              <a:rPr lang="en-US" sz="1200" b="1" dirty="0">
                <a:solidFill>
                  <a:schemeClr val="bg1"/>
                </a:solidFill>
                <a:ea typeface="Public Sans"/>
                <a:cs typeface="Public Sans"/>
                <a:sym typeface="Public Sans"/>
              </a:rPr>
              <a:t>6. Kreislaufwirtschaft im digitalen Energiesektor: Erneuerbare Energien und Energiespeicherung</a:t>
            </a:r>
            <a:endParaRPr lang="en-US" sz="1050" dirty="0">
              <a:solidFill>
                <a:schemeClr val="bg1"/>
              </a:solidFill>
            </a:endParaRPr>
          </a:p>
          <a:p>
            <a:pPr algn="ctr" latinLnBrk="0"/>
            <a:r>
              <a:rPr lang="en-GB" sz="1200" i="1" noProof="0" dirty="0">
                <a:solidFill>
                  <a:schemeClr val="accent2"/>
                </a:solidFill>
              </a:rPr>
              <a:t>Wie lässt sich Kreislaufwirtschaft auf erneuerbare Energien und Energiespeichertechnologien anwenden?</a:t>
            </a:r>
          </a:p>
          <a:p>
            <a:pPr algn="ctr" latinLnBrk="0"/>
            <a:endParaRPr lang="en-GB" sz="1200" i="1" noProof="0" dirty="0">
              <a:solidFill>
                <a:schemeClr val="accent2"/>
              </a:solidFill>
            </a:endParaRPr>
          </a:p>
          <a:p>
            <a:endParaRPr lang="en-GB" dirty="0"/>
          </a:p>
        </p:txBody>
      </p:sp>
      <p:sp>
        <p:nvSpPr>
          <p:cNvPr id="4" name="Slide Number Placeholder 3"/>
          <p:cNvSpPr>
            <a:spLocks noGrp="1"/>
          </p:cNvSpPr>
          <p:nvPr>
            <p:ph type="sldNum" sz="quarter" idx="5"/>
          </p:nvPr>
        </p:nvSpPr>
        <p:spPr/>
        <p:txBody>
          <a:bodyPr/>
          <a:lstStyle/>
          <a:p>
            <a:fld id="{F08FC7D2-309F-4B1D-AF63-DB3D4B544859}" type="slidenum">
              <a:rPr lang="ko-KR" altLang="en-US" smtClean="0"/>
              <a:t>18</a:t>
            </a:fld>
            <a:endParaRPr lang="ko-KR" altLang="en-US"/>
          </a:p>
        </p:txBody>
      </p:sp>
    </p:spTree>
    <p:extLst>
      <p:ext uri="{BB962C8B-B14F-4D97-AF65-F5344CB8AC3E}">
        <p14:creationId xmlns:p14="http://schemas.microsoft.com/office/powerpoint/2010/main" val="1484027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1" hangingPunct="1">
              <a:lnSpc>
                <a:spcPct val="100000"/>
              </a:lnSpc>
              <a:spcBef>
                <a:spcPts val="0"/>
              </a:spcBef>
              <a:spcAft>
                <a:spcPts val="0"/>
              </a:spcAft>
              <a:buClrTx/>
              <a:buSzTx/>
              <a:buFontTx/>
              <a:buNone/>
              <a:tabLst/>
              <a:defRPr/>
            </a:pPr>
            <a:r>
              <a:rPr lang="en-US" sz="1200" b="1" dirty="0">
                <a:solidFill>
                  <a:schemeClr val="bg1"/>
                </a:solidFill>
                <a:ea typeface="Public Sans"/>
                <a:cs typeface="Public Sans"/>
                <a:sym typeface="Public Sans"/>
              </a:rPr>
              <a:t>6. Kreislaufwirtschaft im digitalen Energiesektor: Erneuerbare Energien und Energiespeicherung</a:t>
            </a:r>
            <a:endParaRPr lang="en-US" sz="1050" dirty="0">
              <a:solidFill>
                <a:schemeClr val="bg1"/>
              </a:solidFill>
            </a:endParaRPr>
          </a:p>
          <a:p>
            <a:pPr lvl="0" latinLnBrk="0"/>
            <a:r>
              <a:rPr lang="en-GB" sz="1200" noProof="0" dirty="0">
                <a:ea typeface="Public Sans"/>
                <a:cs typeface="Public Sans"/>
                <a:sym typeface="Public Sans"/>
              </a:rPr>
              <a:t>Zirkularität kann bei der Herstellung, dem Einsatz und dem Management am Ende der Lebensdauer von Technologien für erneuerbare Energien angewendet werden. Dazu gehören:</a:t>
            </a:r>
          </a:p>
          <a:p>
            <a:pPr lvl="0" latinLnBrk="0"/>
            <a:endParaRPr lang="en-GB" sz="1200" noProof="0" dirty="0"/>
          </a:p>
          <a:p>
            <a:pPr marL="342900" lvl="0" indent="-342900" latinLnBrk="0">
              <a:buFont typeface="Arial" panose="020B0604020202020204" pitchFamily="34" charset="0"/>
              <a:buChar char="•"/>
            </a:pPr>
            <a:r>
              <a:rPr lang="en-GB" sz="1200" b="1" noProof="0" dirty="0">
                <a:solidFill>
                  <a:srgbClr val="2B2C30"/>
                </a:solidFill>
                <a:ea typeface="Public Sans"/>
                <a:cs typeface="Public Sans"/>
                <a:sym typeface="Public Sans"/>
              </a:rPr>
              <a:t>Nachhaltige Herstellung</a:t>
            </a:r>
            <a:r>
              <a:rPr lang="en-GB" sz="1200" noProof="0" dirty="0">
                <a:solidFill>
                  <a:srgbClr val="2B2C30"/>
                </a:solidFill>
                <a:ea typeface="Public Sans"/>
                <a:cs typeface="Public Sans"/>
                <a:sym typeface="Public Sans"/>
              </a:rPr>
              <a:t>: Verwendung von recycelten Materialien und erneuerbaren Energien im Herstellungsprozess.</a:t>
            </a:r>
            <a:endParaRPr lang="en-GB" sz="1200" noProof="0" dirty="0"/>
          </a:p>
          <a:p>
            <a:pPr marL="342900" lvl="0" indent="-342900" latinLnBrk="0">
              <a:buFont typeface="Arial" panose="020B0604020202020204" pitchFamily="34" charset="0"/>
              <a:buChar char="•"/>
            </a:pPr>
            <a:r>
              <a:rPr lang="en-GB" sz="1200" b="1" noProof="0" dirty="0">
                <a:solidFill>
                  <a:srgbClr val="2B2C30"/>
                </a:solidFill>
                <a:ea typeface="Public Sans"/>
                <a:cs typeface="Public Sans"/>
                <a:sym typeface="Public Sans"/>
              </a:rPr>
              <a:t>Modulares Design: </a:t>
            </a:r>
            <a:r>
              <a:rPr lang="en-GB" sz="1200" noProof="0" dirty="0">
                <a:solidFill>
                  <a:srgbClr val="2B2C30"/>
                </a:solidFill>
                <a:ea typeface="Public Sans"/>
                <a:cs typeface="Public Sans"/>
                <a:sym typeface="Public Sans"/>
              </a:rPr>
              <a:t>Entwicklung von Technologien für erneuerbare Energien mit modularen Komponenten, die leicht repariert oder ausgetauscht werden können, wodurch ihre Lebensdauer verlängert wird.    </a:t>
            </a:r>
            <a:endParaRPr lang="en-GB" sz="1200" noProof="0" dirty="0"/>
          </a:p>
          <a:p>
            <a:pPr marL="342900" lvl="0" indent="-342900" latinLnBrk="0">
              <a:buFont typeface="Arial" panose="020B0604020202020204" pitchFamily="34" charset="0"/>
              <a:buChar char="•"/>
            </a:pPr>
            <a:r>
              <a:rPr lang="en-GB" sz="1200" b="1" noProof="0" dirty="0">
                <a:solidFill>
                  <a:srgbClr val="2B2C30"/>
                </a:solidFill>
                <a:ea typeface="Public Sans"/>
                <a:cs typeface="Public Sans"/>
                <a:sym typeface="Public Sans"/>
              </a:rPr>
              <a:t>Recycling und Wiederverwendung: </a:t>
            </a:r>
            <a:r>
              <a:rPr lang="en-GB" sz="1200" noProof="0" dirty="0">
                <a:solidFill>
                  <a:srgbClr val="2B2C30"/>
                </a:solidFill>
                <a:ea typeface="Public Sans"/>
                <a:cs typeface="Public Sans"/>
                <a:sym typeface="Public Sans"/>
              </a:rPr>
              <a:t>Entwicklung effektiver Recycling- und Wiederverwendungsstrategien für erneuerbare Energietechnologien am Ende ihrer Lebensdauer. </a:t>
            </a:r>
            <a:endParaRPr lang="en-GB" sz="1200" noProof="0" dirty="0"/>
          </a:p>
          <a:p>
            <a:endParaRPr lang="en-GB" dirty="0"/>
          </a:p>
        </p:txBody>
      </p:sp>
      <p:sp>
        <p:nvSpPr>
          <p:cNvPr id="4" name="Slide Number Placeholder 3"/>
          <p:cNvSpPr>
            <a:spLocks noGrp="1"/>
          </p:cNvSpPr>
          <p:nvPr>
            <p:ph type="sldNum" sz="quarter" idx="5"/>
          </p:nvPr>
        </p:nvSpPr>
        <p:spPr/>
        <p:txBody>
          <a:bodyPr/>
          <a:lstStyle/>
          <a:p>
            <a:fld id="{F08FC7D2-309F-4B1D-AF63-DB3D4B544859}" type="slidenum">
              <a:rPr lang="ko-KR" altLang="en-US" smtClean="0"/>
              <a:t>19</a:t>
            </a:fld>
            <a:endParaRPr lang="ko-KR" altLang="en-US"/>
          </a:p>
        </p:txBody>
      </p:sp>
    </p:spTree>
    <p:extLst>
      <p:ext uri="{BB962C8B-B14F-4D97-AF65-F5344CB8AC3E}">
        <p14:creationId xmlns:p14="http://schemas.microsoft.com/office/powerpoint/2010/main" val="20132101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atinLnBrk="0"/>
            <a:r>
              <a:rPr lang="en-US" sz="1200" dirty="0"/>
              <a:t>Das Konzept der Kreislaufwirtschaft spielt eine Schlüsselrolle in der digitalen Energiewende. Durch die Anwendung der Prinzipien der Kreislaufwirtschaft können wir Ressourcen effizient nutzen und Abfall in allen Phasen des Lebenszyklus einer Ressource reduzieren. In dieser Präsentation untersuchen wir:</a:t>
            </a:r>
          </a:p>
          <a:p>
            <a:pPr latinLnBrk="0"/>
            <a:r>
              <a:rPr lang="en-US" sz="1200" dirty="0"/>
              <a:t> </a:t>
            </a:r>
            <a:endParaRPr lang="en-GB" sz="1200" dirty="0"/>
          </a:p>
          <a:p>
            <a:pPr marL="457200" lvl="0" indent="-457200" latinLnBrk="0">
              <a:buFont typeface="Arial" panose="020B0604020202020204" pitchFamily="34" charset="0"/>
              <a:buChar char="•"/>
            </a:pPr>
            <a:r>
              <a:rPr lang="en-US" sz="1200" dirty="0"/>
              <a:t>Was Kreislaufwirtschaft ist und welche Rolle sie in der digitalen Energiewende spielt.</a:t>
            </a:r>
            <a:endParaRPr lang="en-GB" sz="1200" dirty="0"/>
          </a:p>
          <a:p>
            <a:pPr marL="457200" lvl="0" indent="-457200" latinLnBrk="0">
              <a:buFont typeface="Arial" panose="020B0604020202020204" pitchFamily="34" charset="0"/>
              <a:buChar char="•"/>
            </a:pPr>
            <a:r>
              <a:rPr lang="en-US" sz="1200" dirty="0"/>
              <a:t>Wie Kreislaufwirtschaft zu einer nachhaltigen Zukunft beitragen kann.</a:t>
            </a:r>
            <a:endParaRPr lang="en-GB" sz="1200" dirty="0"/>
          </a:p>
          <a:p>
            <a:pPr marL="457200" lvl="0" indent="-457200" latinLnBrk="0">
              <a:buFont typeface="Arial" panose="020B0604020202020204" pitchFamily="34" charset="0"/>
              <a:buChar char="•"/>
            </a:pPr>
            <a:r>
              <a:rPr lang="en-US" sz="1200" dirty="0"/>
              <a:t>Einige Beispiele für Kreislaufwirtschaft und verschiedene Arten digitaler Energietechnologien.</a:t>
            </a:r>
            <a:endParaRPr lang="en-GB" sz="1200" dirty="0"/>
          </a:p>
          <a:p>
            <a:endParaRPr lang="en-GB" dirty="0"/>
          </a:p>
        </p:txBody>
      </p:sp>
      <p:sp>
        <p:nvSpPr>
          <p:cNvPr id="4" name="Slide Number Placeholder 3"/>
          <p:cNvSpPr>
            <a:spLocks noGrp="1"/>
          </p:cNvSpPr>
          <p:nvPr>
            <p:ph type="sldNum" sz="quarter" idx="5"/>
          </p:nvPr>
        </p:nvSpPr>
        <p:spPr/>
        <p:txBody>
          <a:bodyPr/>
          <a:lstStyle/>
          <a:p>
            <a:fld id="{F08FC7D2-309F-4B1D-AF63-DB3D4B544859}" type="slidenum">
              <a:rPr lang="ko-KR" altLang="en-US" smtClean="0"/>
              <a:t>2</a:t>
            </a:fld>
            <a:endParaRPr lang="ko-KR" altLang="en-US"/>
          </a:p>
        </p:txBody>
      </p:sp>
    </p:spTree>
    <p:extLst>
      <p:ext uri="{BB962C8B-B14F-4D97-AF65-F5344CB8AC3E}">
        <p14:creationId xmlns:p14="http://schemas.microsoft.com/office/powerpoint/2010/main" val="324692796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1" hangingPunct="1">
              <a:lnSpc>
                <a:spcPct val="100000"/>
              </a:lnSpc>
              <a:spcBef>
                <a:spcPts val="0"/>
              </a:spcBef>
              <a:spcAft>
                <a:spcPts val="0"/>
              </a:spcAft>
              <a:buClrTx/>
              <a:buSzTx/>
              <a:buFontTx/>
              <a:buNone/>
              <a:tabLst/>
              <a:defRPr/>
            </a:pPr>
            <a:r>
              <a:rPr lang="en-GB" sz="1200" b="1" kern="1200" noProof="0" dirty="0">
                <a:solidFill>
                  <a:schemeClr val="bg1"/>
                </a:solidFill>
                <a:latin typeface="+mn-lt"/>
                <a:ea typeface="Public Sans"/>
                <a:cs typeface="Public Sans"/>
                <a:sym typeface="Public Sans"/>
              </a:rPr>
              <a:t>7. Digitalisierung der Energieversorgung: Intelligente Stromnetze und </a:t>
            </a:r>
            <a:r>
              <a:rPr lang="en-GB" sz="1200" b="1" kern="1200" noProof="0" dirty="0" err="1">
                <a:solidFill>
                  <a:schemeClr val="bg1"/>
                </a:solidFill>
                <a:latin typeface="+mn-lt"/>
                <a:ea typeface="Public Sans"/>
                <a:cs typeface="Public Sans"/>
                <a:sym typeface="Public Sans"/>
              </a:rPr>
              <a:t>Datenanalyse</a:t>
            </a:r>
            <a:endParaRPr lang="en-GB" sz="1050" kern="1200" noProof="0" dirty="0">
              <a:solidFill>
                <a:schemeClr val="bg1"/>
              </a:solidFill>
              <a:latin typeface="+mn-lt"/>
              <a:ea typeface="+mn-ea"/>
              <a:cs typeface="+mn-cs"/>
            </a:endParaRPr>
          </a:p>
          <a:p>
            <a:pPr algn="ctr" latinLnBrk="0"/>
            <a:r>
              <a:rPr lang="en-GB" sz="1200" i="1" noProof="0" dirty="0">
                <a:solidFill>
                  <a:schemeClr val="accent2"/>
                </a:solidFill>
              </a:rPr>
              <a:t>Wie verändern digitale Technologien den Energiesektor?</a:t>
            </a:r>
          </a:p>
          <a:p>
            <a:pPr algn="ctr" latinLnBrk="0"/>
            <a:endParaRPr lang="en-GB" sz="1200" i="1" noProof="0" dirty="0">
              <a:solidFill>
                <a:schemeClr val="accent2"/>
              </a:solidFill>
            </a:endParaRPr>
          </a:p>
          <a:p>
            <a:endParaRPr lang="en-GB" dirty="0"/>
          </a:p>
        </p:txBody>
      </p:sp>
      <p:sp>
        <p:nvSpPr>
          <p:cNvPr id="4" name="Slide Number Placeholder 3"/>
          <p:cNvSpPr>
            <a:spLocks noGrp="1"/>
          </p:cNvSpPr>
          <p:nvPr>
            <p:ph type="sldNum" sz="quarter" idx="5"/>
          </p:nvPr>
        </p:nvSpPr>
        <p:spPr/>
        <p:txBody>
          <a:bodyPr/>
          <a:lstStyle/>
          <a:p>
            <a:fld id="{F08FC7D2-309F-4B1D-AF63-DB3D4B544859}" type="slidenum">
              <a:rPr lang="ko-KR" altLang="en-US" smtClean="0"/>
              <a:t>20</a:t>
            </a:fld>
            <a:endParaRPr lang="ko-KR" altLang="en-US"/>
          </a:p>
        </p:txBody>
      </p:sp>
    </p:spTree>
    <p:extLst>
      <p:ext uri="{BB962C8B-B14F-4D97-AF65-F5344CB8AC3E}">
        <p14:creationId xmlns:p14="http://schemas.microsoft.com/office/powerpoint/2010/main" val="84928915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1" hangingPunct="1">
              <a:lnSpc>
                <a:spcPct val="100000"/>
              </a:lnSpc>
              <a:spcBef>
                <a:spcPts val="0"/>
              </a:spcBef>
              <a:spcAft>
                <a:spcPts val="0"/>
              </a:spcAft>
              <a:buClrTx/>
              <a:buSzTx/>
              <a:buFontTx/>
              <a:buNone/>
              <a:tabLst/>
              <a:defRPr/>
            </a:pPr>
            <a:r>
              <a:rPr lang="en-GB" sz="1200" b="1" dirty="0">
                <a:solidFill>
                  <a:schemeClr val="bg1"/>
                </a:solidFill>
                <a:ea typeface="Public Sans"/>
                <a:cs typeface="Public Sans"/>
                <a:sym typeface="Public Sans"/>
              </a:rPr>
              <a:t>7. Digitalisierung im Energiesektor: Intelligente Stromnetze und Datenanalyse</a:t>
            </a:r>
            <a:endParaRPr lang="en-GB" sz="1050" dirty="0">
              <a:solidFill>
                <a:schemeClr val="bg1"/>
              </a:solidFill>
            </a:endParaRPr>
          </a:p>
          <a:p>
            <a:pPr lvl="0" latinLnBrk="0"/>
            <a:r>
              <a:rPr lang="en-GB" sz="1200" noProof="1">
                <a:latin typeface="Calibri"/>
                <a:ea typeface="Public Sans"/>
                <a:cs typeface="Public Sans"/>
                <a:sym typeface="Public Sans"/>
              </a:rPr>
              <a:t>Digitale Technologien ermöglichen die Entwicklung intelligenter Energienetze, sogenannter </a:t>
            </a:r>
            <a:r>
              <a:rPr lang="en-GB" sz="1200" b="1" noProof="1">
                <a:latin typeface="Calibri"/>
                <a:ea typeface="Public Sans"/>
                <a:cs typeface="Public Sans"/>
                <a:sym typeface="Public Sans"/>
              </a:rPr>
              <a:t>Smart Grids</a:t>
            </a:r>
            <a:r>
              <a:rPr lang="en-GB" sz="1200" noProof="1">
                <a:latin typeface="Calibri"/>
                <a:ea typeface="Public Sans"/>
                <a:cs typeface="Public Sans"/>
                <a:sym typeface="Public Sans"/>
              </a:rPr>
              <a:t>. Smart Grids können: </a:t>
            </a:r>
          </a:p>
          <a:p>
            <a:pPr lvl="0" latinLnBrk="0"/>
            <a:endParaRPr lang="en-GB" sz="1200" noProof="1">
              <a:latin typeface="Calibri"/>
              <a:ea typeface="Public Sans"/>
              <a:cs typeface="Public Sans"/>
              <a:sym typeface="Public Sans"/>
            </a:endParaRPr>
          </a:p>
          <a:p>
            <a:pPr marL="342900" lvl="0" indent="-342900" latinLnBrk="0">
              <a:buFont typeface="Arial" panose="020B0604020202020204" pitchFamily="34" charset="0"/>
              <a:buChar char="•"/>
            </a:pPr>
            <a:r>
              <a:rPr lang="en-GB" sz="1200" noProof="1">
                <a:latin typeface="Calibri"/>
                <a:ea typeface="Public Sans"/>
                <a:cs typeface="Public Sans"/>
                <a:sym typeface="Public Sans"/>
              </a:rPr>
              <a:t>den Energiefluss optimieren</a:t>
            </a:r>
          </a:p>
          <a:p>
            <a:pPr marL="342900" lvl="0" indent="-342900" latinLnBrk="0">
              <a:buFont typeface="Arial" panose="020B0604020202020204" pitchFamily="34" charset="0"/>
              <a:buChar char="•"/>
            </a:pPr>
            <a:r>
              <a:rPr lang="en-GB" sz="1200" noProof="1">
                <a:latin typeface="Calibri"/>
                <a:ea typeface="Public Sans"/>
                <a:cs typeface="Public Sans"/>
                <a:sym typeface="Public Sans"/>
              </a:rPr>
              <a:t>erneuerbare Energiequellen integrieren</a:t>
            </a:r>
          </a:p>
          <a:p>
            <a:pPr marL="342900" lvl="0" indent="-342900" latinLnBrk="0">
              <a:buFont typeface="Arial" panose="020B0604020202020204" pitchFamily="34" charset="0"/>
              <a:buChar char="•"/>
            </a:pPr>
            <a:r>
              <a:rPr lang="en-GB" sz="1200" noProof="1">
                <a:latin typeface="Calibri"/>
                <a:ea typeface="Public Sans"/>
                <a:cs typeface="Public Sans"/>
                <a:sym typeface="Public Sans"/>
              </a:rPr>
              <a:t>die Netzstabilität verbessern.</a:t>
            </a:r>
            <a:endParaRPr lang="en-GB" sz="1200" noProof="1">
              <a:latin typeface="Calibri"/>
              <a:ea typeface="Public Sans"/>
              <a:cs typeface="Public Sans"/>
            </a:endParaRPr>
          </a:p>
          <a:p>
            <a:pPr lvl="0" latinLnBrk="0"/>
            <a:endParaRPr lang="en-GB" sz="1200" noProof="1">
              <a:ea typeface="Calibri"/>
              <a:cs typeface="Calibri"/>
            </a:endParaRPr>
          </a:p>
          <a:p>
            <a:endParaRPr lang="en-GB" dirty="0"/>
          </a:p>
        </p:txBody>
      </p:sp>
      <p:sp>
        <p:nvSpPr>
          <p:cNvPr id="4" name="Slide Number Placeholder 3"/>
          <p:cNvSpPr>
            <a:spLocks noGrp="1"/>
          </p:cNvSpPr>
          <p:nvPr>
            <p:ph type="sldNum" sz="quarter" idx="5"/>
          </p:nvPr>
        </p:nvSpPr>
        <p:spPr/>
        <p:txBody>
          <a:bodyPr/>
          <a:lstStyle/>
          <a:p>
            <a:fld id="{F08FC7D2-309F-4B1D-AF63-DB3D4B544859}" type="slidenum">
              <a:rPr lang="ko-KR" altLang="en-US" smtClean="0"/>
              <a:t>21</a:t>
            </a:fld>
            <a:endParaRPr lang="ko-KR" altLang="en-US"/>
          </a:p>
        </p:txBody>
      </p:sp>
    </p:spTree>
    <p:extLst>
      <p:ext uri="{BB962C8B-B14F-4D97-AF65-F5344CB8AC3E}">
        <p14:creationId xmlns:p14="http://schemas.microsoft.com/office/powerpoint/2010/main" val="146499893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1" hangingPunct="1">
              <a:lnSpc>
                <a:spcPct val="100000"/>
              </a:lnSpc>
              <a:spcBef>
                <a:spcPts val="0"/>
              </a:spcBef>
              <a:spcAft>
                <a:spcPts val="0"/>
              </a:spcAft>
              <a:buClrTx/>
              <a:buSzTx/>
              <a:buFontTx/>
              <a:buNone/>
              <a:tabLst/>
              <a:defRPr/>
            </a:pPr>
            <a:r>
              <a:rPr lang="en-GB" sz="1200" b="1" dirty="0">
                <a:solidFill>
                  <a:schemeClr val="bg1"/>
                </a:solidFill>
                <a:ea typeface="Public Sans"/>
                <a:cs typeface="Public Sans"/>
                <a:sym typeface="Public Sans"/>
              </a:rPr>
              <a:t>7. Digitalisierung im Energiesektor: Intelligente Stromnetze und Datenanalyse</a:t>
            </a:r>
            <a:endParaRPr lang="en-GB" sz="1050" dirty="0">
              <a:solidFill>
                <a:schemeClr val="bg1"/>
              </a:solidFill>
            </a:endParaRPr>
          </a:p>
          <a:p>
            <a:pPr lvl="0" latinLnBrk="0"/>
            <a:r>
              <a:rPr lang="en-GB" sz="1200" noProof="1">
                <a:latin typeface="Calibri"/>
                <a:ea typeface="Public Sans"/>
                <a:cs typeface="Public Sans"/>
                <a:sym typeface="Public Sans"/>
              </a:rPr>
              <a:t>Datenanalyse und maschinelles Lernen spielen im Energiesektor eine immer wichtigere Rolle. Datenanalyse und maschinelles Lernen können: </a:t>
            </a:r>
          </a:p>
          <a:p>
            <a:pPr lvl="0" latinLnBrk="0"/>
            <a:endParaRPr lang="en-GB" sz="1200" noProof="1">
              <a:latin typeface="Calibri"/>
              <a:ea typeface="Public Sans"/>
              <a:cs typeface="Public Sans"/>
              <a:sym typeface="Public Sans"/>
            </a:endParaRPr>
          </a:p>
          <a:p>
            <a:pPr marL="342900" lvl="0" indent="-342900" latinLnBrk="0">
              <a:buFont typeface="Arial" panose="020B0604020202020204" pitchFamily="34" charset="0"/>
              <a:buChar char="•"/>
            </a:pPr>
            <a:r>
              <a:rPr lang="en-GB" sz="1200" noProof="1">
                <a:latin typeface="Calibri"/>
                <a:ea typeface="Public Sans"/>
                <a:cs typeface="Public Sans"/>
                <a:sym typeface="Public Sans"/>
              </a:rPr>
              <a:t>Energieeffizienz ermöglichen, indem Energieverschwendung identifiziert und Energieverbrauchsgewohnheiten optimiert werden.</a:t>
            </a:r>
          </a:p>
          <a:p>
            <a:pPr marL="342900" lvl="0" indent="-342900" latinLnBrk="0">
              <a:buFont typeface="Arial" panose="020B0604020202020204" pitchFamily="34" charset="0"/>
              <a:buChar char="•"/>
            </a:pPr>
            <a:r>
              <a:rPr lang="en-GB" sz="1200" noProof="1">
                <a:latin typeface="Calibri"/>
                <a:ea typeface="Public Sans"/>
                <a:cs typeface="Public Sans"/>
                <a:sym typeface="Public Sans"/>
              </a:rPr>
              <a:t>Nutzungsprognosen erstellen, um eine zuverlässige Energieversorgung sicherzustellen.</a:t>
            </a:r>
          </a:p>
          <a:p>
            <a:pPr marL="342900" lvl="0" indent="-342900" latinLnBrk="0">
              <a:buFont typeface="Arial" panose="020B0604020202020204" pitchFamily="34" charset="0"/>
              <a:buChar char="•"/>
            </a:pPr>
            <a:r>
              <a:rPr lang="en-GB" sz="1200" noProof="1">
                <a:latin typeface="Calibri"/>
                <a:ea typeface="Public Sans"/>
                <a:cs typeface="Public Sans"/>
                <a:sym typeface="Public Sans"/>
              </a:rPr>
              <a:t>Vorausschauende Wartung nutzen, um Ausfälle von Anlagen zu antizipieren und Wartungspläne zu optimieren.</a:t>
            </a:r>
          </a:p>
          <a:p>
            <a:pPr lvl="0" latinLnBrk="0"/>
            <a:r>
              <a:rPr lang="en-GB" sz="1200" noProof="1">
                <a:latin typeface="Calibri"/>
                <a:ea typeface="Public Sans"/>
                <a:cs typeface="Public Sans"/>
                <a:sym typeface="Public Sans"/>
              </a:rPr>
              <a:t>  </a:t>
            </a:r>
          </a:p>
          <a:p>
            <a:pPr lvl="0" latinLnBrk="0"/>
            <a:r>
              <a:rPr lang="en-GB" sz="1200" noProof="1">
                <a:latin typeface="Calibri"/>
                <a:ea typeface="Public Sans"/>
                <a:cs typeface="Public Sans"/>
                <a:sym typeface="Public Sans"/>
              </a:rPr>
              <a:t>Durch den Einsatz von Datenanalyse kann der Energiesektor seine Effizienz steigern, Kosten senken und die Zuverlässigkeit von Energiedienstleistungen verbessern. </a:t>
            </a:r>
            <a:endParaRPr lang="en-GB" sz="1200" noProof="1">
              <a:latin typeface="Calibri"/>
              <a:ea typeface="Calibri"/>
              <a:cs typeface="Calibri"/>
            </a:endParaRPr>
          </a:p>
          <a:p>
            <a:endParaRPr lang="en-GB" dirty="0"/>
          </a:p>
        </p:txBody>
      </p:sp>
      <p:sp>
        <p:nvSpPr>
          <p:cNvPr id="4" name="Slide Number Placeholder 3"/>
          <p:cNvSpPr>
            <a:spLocks noGrp="1"/>
          </p:cNvSpPr>
          <p:nvPr>
            <p:ph type="sldNum" sz="quarter" idx="5"/>
          </p:nvPr>
        </p:nvSpPr>
        <p:spPr/>
        <p:txBody>
          <a:bodyPr/>
          <a:lstStyle/>
          <a:p>
            <a:fld id="{F08FC7D2-309F-4B1D-AF63-DB3D4B544859}" type="slidenum">
              <a:rPr lang="ko-KR" altLang="en-US" smtClean="0"/>
              <a:t>22</a:t>
            </a:fld>
            <a:endParaRPr lang="ko-KR" altLang="en-US"/>
          </a:p>
        </p:txBody>
      </p:sp>
    </p:spTree>
    <p:extLst>
      <p:ext uri="{BB962C8B-B14F-4D97-AF65-F5344CB8AC3E}">
        <p14:creationId xmlns:p14="http://schemas.microsoft.com/office/powerpoint/2010/main" val="285847240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1" hangingPunct="1">
              <a:lnSpc>
                <a:spcPct val="100000"/>
              </a:lnSpc>
              <a:spcBef>
                <a:spcPts val="0"/>
              </a:spcBef>
              <a:spcAft>
                <a:spcPts val="0"/>
              </a:spcAft>
              <a:buClrTx/>
              <a:buSzTx/>
              <a:buFontTx/>
              <a:buNone/>
              <a:tabLst/>
              <a:defRPr/>
            </a:pPr>
            <a:r>
              <a:rPr lang="en-GB" sz="1200" b="1" noProof="0" dirty="0">
                <a:solidFill>
                  <a:schemeClr val="bg1"/>
                </a:solidFill>
                <a:ea typeface="Public Sans"/>
                <a:cs typeface="Public Sans"/>
                <a:sym typeface="Public Sans"/>
              </a:rPr>
              <a:t>8. Digitalisierung der Energiebranche und Blockchain </a:t>
            </a:r>
            <a:endParaRPr lang="en-GB" sz="1050" noProof="0" dirty="0">
              <a:solidFill>
                <a:schemeClr val="bg1"/>
              </a:solidFill>
            </a:endParaRPr>
          </a:p>
          <a:p>
            <a:pPr marL="0" marR="0" lvl="0" indent="0" algn="l" defTabSz="914400" rtl="0" eaLnBrk="1" fontAlgn="auto" latinLnBrk="1" hangingPunct="1">
              <a:lnSpc>
                <a:spcPct val="100000"/>
              </a:lnSpc>
              <a:spcBef>
                <a:spcPts val="0"/>
              </a:spcBef>
              <a:spcAft>
                <a:spcPts val="0"/>
              </a:spcAft>
              <a:buClrTx/>
              <a:buSzTx/>
              <a:buFontTx/>
              <a:buNone/>
              <a:tabLst/>
              <a:defRPr/>
            </a:pPr>
            <a:r>
              <a:rPr lang="en-GB" sz="1200" i="1" noProof="0" dirty="0">
                <a:solidFill>
                  <a:schemeClr val="accent2"/>
                </a:solidFill>
              </a:rPr>
              <a:t>Wie kann die Blockchain-Technologie dem Energiesektor zugutekommen?</a:t>
            </a:r>
          </a:p>
          <a:p>
            <a:endParaRPr lang="en-GB" dirty="0"/>
          </a:p>
        </p:txBody>
      </p:sp>
      <p:sp>
        <p:nvSpPr>
          <p:cNvPr id="4" name="Slide Number Placeholder 3"/>
          <p:cNvSpPr>
            <a:spLocks noGrp="1"/>
          </p:cNvSpPr>
          <p:nvPr>
            <p:ph type="sldNum" sz="quarter" idx="5"/>
          </p:nvPr>
        </p:nvSpPr>
        <p:spPr/>
        <p:txBody>
          <a:bodyPr/>
          <a:lstStyle/>
          <a:p>
            <a:fld id="{F08FC7D2-309F-4B1D-AF63-DB3D4B544859}" type="slidenum">
              <a:rPr lang="ko-KR" altLang="en-US" smtClean="0"/>
              <a:t>23</a:t>
            </a:fld>
            <a:endParaRPr lang="ko-KR" altLang="en-US"/>
          </a:p>
        </p:txBody>
      </p:sp>
    </p:spTree>
    <p:extLst>
      <p:ext uri="{BB962C8B-B14F-4D97-AF65-F5344CB8AC3E}">
        <p14:creationId xmlns:p14="http://schemas.microsoft.com/office/powerpoint/2010/main" val="346643542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1" hangingPunct="1">
              <a:lnSpc>
                <a:spcPct val="100000"/>
              </a:lnSpc>
              <a:spcBef>
                <a:spcPts val="0"/>
              </a:spcBef>
              <a:spcAft>
                <a:spcPts val="0"/>
              </a:spcAft>
              <a:buClrTx/>
              <a:buSzTx/>
              <a:buFontTx/>
              <a:buNone/>
              <a:tabLst/>
              <a:defRPr/>
            </a:pPr>
            <a:r>
              <a:rPr lang="en-GB" sz="1200" b="1" dirty="0">
                <a:solidFill>
                  <a:schemeClr val="bg1"/>
                </a:solidFill>
                <a:ea typeface="Public Sans"/>
                <a:cs typeface="Public Sans"/>
                <a:sym typeface="Public Sans"/>
              </a:rPr>
              <a:t>8. Digitalisierung im Energiesektor und Blockchain </a:t>
            </a:r>
            <a:endParaRPr lang="en-GB" sz="1050" dirty="0">
              <a:solidFill>
                <a:schemeClr val="bg1"/>
              </a:solidFill>
            </a:endParaRPr>
          </a:p>
          <a:p>
            <a:pPr latinLnBrk="0"/>
            <a:r>
              <a:rPr lang="en-GB" sz="1200" noProof="0" dirty="0">
                <a:ea typeface="+mn-lt"/>
                <a:cs typeface="+mn-lt"/>
                <a:sym typeface="Public Sans"/>
              </a:rPr>
              <a:t>Blockchain-Technologien sind ein wertvolles Instrument zur Unterstützung der Kreislaufwirtschaft, indem sie</a:t>
            </a:r>
          </a:p>
          <a:p>
            <a:pPr latinLnBrk="0"/>
            <a:endParaRPr lang="en-GB" sz="1200" dirty="0">
              <a:ea typeface="+mn-lt"/>
              <a:cs typeface="+mn-lt"/>
              <a:sym typeface="Public Sans"/>
            </a:endParaRPr>
          </a:p>
          <a:p>
            <a:pPr marL="342900" indent="-342900" latinLnBrk="0">
              <a:buFont typeface="Arial" panose="020B0604020202020204" pitchFamily="34" charset="0"/>
              <a:buChar char="•"/>
            </a:pPr>
            <a:r>
              <a:rPr lang="en-GB" sz="1200" dirty="0">
                <a:ea typeface="+mn-lt"/>
                <a:cs typeface="+mn-lt"/>
                <a:sym typeface="Public Sans"/>
              </a:rPr>
              <a:t>die Transparenz, Sicherheit und Effizienz bei Energietransaktionen und im Datenmanagement zu verbessern. </a:t>
            </a:r>
          </a:p>
          <a:p>
            <a:pPr latinLnBrk="0"/>
            <a:endParaRPr lang="en-GB" sz="1200" noProof="0" dirty="0">
              <a:ea typeface="+mn-lt"/>
              <a:cs typeface="+mn-lt"/>
              <a:sym typeface="Public Sans"/>
            </a:endParaRPr>
          </a:p>
          <a:p>
            <a:endParaRPr lang="en-GB" dirty="0"/>
          </a:p>
        </p:txBody>
      </p:sp>
      <p:sp>
        <p:nvSpPr>
          <p:cNvPr id="4" name="Slide Number Placeholder 3"/>
          <p:cNvSpPr>
            <a:spLocks noGrp="1"/>
          </p:cNvSpPr>
          <p:nvPr>
            <p:ph type="sldNum" sz="quarter" idx="5"/>
          </p:nvPr>
        </p:nvSpPr>
        <p:spPr/>
        <p:txBody>
          <a:bodyPr/>
          <a:lstStyle/>
          <a:p>
            <a:fld id="{F08FC7D2-309F-4B1D-AF63-DB3D4B544859}" type="slidenum">
              <a:rPr lang="ko-KR" altLang="en-US" smtClean="0"/>
              <a:t>24</a:t>
            </a:fld>
            <a:endParaRPr lang="ko-KR" altLang="en-US"/>
          </a:p>
        </p:txBody>
      </p:sp>
    </p:spTree>
    <p:extLst>
      <p:ext uri="{BB962C8B-B14F-4D97-AF65-F5344CB8AC3E}">
        <p14:creationId xmlns:p14="http://schemas.microsoft.com/office/powerpoint/2010/main" val="201391918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1" hangingPunct="1">
              <a:lnSpc>
                <a:spcPct val="100000"/>
              </a:lnSpc>
              <a:spcBef>
                <a:spcPts val="0"/>
              </a:spcBef>
              <a:spcAft>
                <a:spcPts val="0"/>
              </a:spcAft>
              <a:buClrTx/>
              <a:buSzTx/>
              <a:buFontTx/>
              <a:buNone/>
              <a:tabLst/>
              <a:defRPr/>
            </a:pPr>
            <a:r>
              <a:rPr lang="en-GB" sz="1200" b="1" dirty="0">
                <a:solidFill>
                  <a:schemeClr val="bg1"/>
                </a:solidFill>
                <a:ea typeface="Public Sans"/>
                <a:cs typeface="Public Sans"/>
                <a:sym typeface="Public Sans"/>
              </a:rPr>
              <a:t>8. Digitalisierung im Energiesektor und Blockchain </a:t>
            </a:r>
            <a:endParaRPr lang="en-GB" sz="1050" dirty="0">
              <a:solidFill>
                <a:schemeClr val="bg1"/>
              </a:solidFill>
            </a:endParaRPr>
          </a:p>
          <a:p>
            <a:pPr lvl="0" latinLnBrk="0"/>
            <a:r>
              <a:rPr lang="en-GB" sz="1200" noProof="0" dirty="0">
                <a:ea typeface="Public Sans"/>
                <a:cs typeface="Public Sans"/>
                <a:sym typeface="Public Sans"/>
              </a:rPr>
              <a:t>Im Energiesektor kann Blockchain für folgende Zwecke eingesetzt werden:</a:t>
            </a:r>
            <a:endParaRPr lang="en-GB" sz="1200" noProof="0" dirty="0"/>
          </a:p>
          <a:p>
            <a:pPr lvl="0" latinLnBrk="0"/>
            <a:endParaRPr lang="en-GB" sz="1200" b="1" noProof="0" dirty="0">
              <a:ea typeface="Public Sans"/>
              <a:cs typeface="Public Sans"/>
              <a:sym typeface="Public Sans"/>
            </a:endParaRPr>
          </a:p>
          <a:p>
            <a:pPr marL="342900" lvl="0" indent="-342900" latinLnBrk="0">
              <a:buFont typeface="Arial" panose="020B0604020202020204" pitchFamily="34" charset="0"/>
              <a:buChar char="•"/>
            </a:pPr>
            <a:r>
              <a:rPr lang="en-GB" sz="1200" b="1" noProof="0" dirty="0">
                <a:ea typeface="Public Sans"/>
                <a:cs typeface="Public Sans"/>
                <a:sym typeface="Public Sans"/>
              </a:rPr>
              <a:t>Peer-to-Peer-Energiehandel: </a:t>
            </a:r>
            <a:r>
              <a:rPr lang="en-GB" sz="1200" noProof="0" dirty="0">
                <a:ea typeface="Public Sans"/>
                <a:cs typeface="Public Sans"/>
                <a:sym typeface="Public Sans"/>
              </a:rPr>
              <a:t>Ermöglicht den direkten Energiehandel zwischen Verbrauchern und Prosumenten.    </a:t>
            </a:r>
            <a:endParaRPr lang="en-GB" sz="1200" noProof="0" dirty="0"/>
          </a:p>
          <a:p>
            <a:pPr marL="342900" lvl="0" indent="-342900" latinLnBrk="0">
              <a:buFont typeface="Arial" panose="020B0604020202020204" pitchFamily="34" charset="0"/>
              <a:buChar char="•"/>
            </a:pPr>
            <a:r>
              <a:rPr lang="en-GB" sz="1200" b="1" noProof="0" dirty="0">
                <a:ea typeface="Public Sans"/>
                <a:cs typeface="Public Sans"/>
                <a:sym typeface="Public Sans"/>
              </a:rPr>
              <a:t>Verfolgung von Zertifikaten für erneuerbare Energien: </a:t>
            </a:r>
            <a:r>
              <a:rPr lang="en-GB" sz="1200" noProof="0" dirty="0">
                <a:ea typeface="Public Sans"/>
                <a:cs typeface="Public Sans"/>
                <a:sym typeface="Public Sans"/>
              </a:rPr>
              <a:t>Gewährleistung der Authentizität und Rückverfolgbarkeit von Zertifikaten für erneuerbare Energien.    </a:t>
            </a:r>
            <a:endParaRPr lang="en-GB" sz="1200" noProof="0" dirty="0"/>
          </a:p>
          <a:p>
            <a:pPr marL="342900" lvl="0" indent="-342900" latinLnBrk="0">
              <a:buFont typeface="Arial" panose="020B0604020202020204" pitchFamily="34" charset="0"/>
              <a:buChar char="•"/>
            </a:pPr>
            <a:r>
              <a:rPr lang="en-GB" sz="1200" b="1" noProof="0" dirty="0">
                <a:ea typeface="Public Sans"/>
                <a:cs typeface="Public Sans"/>
                <a:sym typeface="Public Sans"/>
              </a:rPr>
              <a:t>Netzmanagement: </a:t>
            </a:r>
            <a:r>
              <a:rPr lang="en-GB" sz="1200" noProof="0" dirty="0">
                <a:ea typeface="Public Sans"/>
                <a:cs typeface="Public Sans"/>
                <a:sym typeface="Public Sans"/>
              </a:rPr>
              <a:t>Verbesserung der Sicherheit und Effizienz des Netzbetriebs. Durch den Einsatz der Blockchain kann der Energiesektor Vertrauen schaffen, Transaktionskosten senken und Innovationen fördern. </a:t>
            </a:r>
            <a:endParaRPr lang="en-GB" sz="1200" noProof="0" dirty="0"/>
          </a:p>
          <a:p>
            <a:endParaRPr lang="en-GB" dirty="0"/>
          </a:p>
        </p:txBody>
      </p:sp>
      <p:sp>
        <p:nvSpPr>
          <p:cNvPr id="4" name="Slide Number Placeholder 3"/>
          <p:cNvSpPr>
            <a:spLocks noGrp="1"/>
          </p:cNvSpPr>
          <p:nvPr>
            <p:ph type="sldNum" sz="quarter" idx="5"/>
          </p:nvPr>
        </p:nvSpPr>
        <p:spPr/>
        <p:txBody>
          <a:bodyPr/>
          <a:lstStyle/>
          <a:p>
            <a:fld id="{F08FC7D2-309F-4B1D-AF63-DB3D4B544859}" type="slidenum">
              <a:rPr lang="ko-KR" altLang="en-US" smtClean="0"/>
              <a:t>25</a:t>
            </a:fld>
            <a:endParaRPr lang="ko-KR" altLang="en-US"/>
          </a:p>
        </p:txBody>
      </p:sp>
    </p:spTree>
    <p:extLst>
      <p:ext uri="{BB962C8B-B14F-4D97-AF65-F5344CB8AC3E}">
        <p14:creationId xmlns:p14="http://schemas.microsoft.com/office/powerpoint/2010/main" val="261061927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1" hangingPunct="1">
              <a:lnSpc>
                <a:spcPct val="100000"/>
              </a:lnSpc>
              <a:spcBef>
                <a:spcPts val="0"/>
              </a:spcBef>
              <a:spcAft>
                <a:spcPts val="0"/>
              </a:spcAft>
              <a:buClrTx/>
              <a:buSzTx/>
              <a:buFontTx/>
              <a:buNone/>
              <a:tabLst/>
              <a:defRPr/>
            </a:pPr>
            <a:r>
              <a:rPr lang="en-US" sz="1200" b="1" dirty="0">
                <a:solidFill>
                  <a:schemeClr val="bg1"/>
                </a:solidFill>
                <a:ea typeface="Public Sans"/>
                <a:cs typeface="Public Sans"/>
                <a:sym typeface="Public Sans"/>
              </a:rPr>
              <a:t>9. Synergien und integrierte Lösungen </a:t>
            </a:r>
            <a:endParaRPr lang="en-US" sz="1050" dirty="0">
              <a:solidFill>
                <a:schemeClr val="bg1"/>
              </a:solidFill>
            </a:endParaRPr>
          </a:p>
          <a:p>
            <a:pPr algn="ctr" latinLnBrk="0"/>
            <a:r>
              <a:rPr lang="en-GB" sz="1200" i="1" noProof="0" dirty="0">
                <a:solidFill>
                  <a:schemeClr val="accent2"/>
                </a:solidFill>
              </a:rPr>
              <a:t>Wie werden Kreislaufwirtschaft und Digitalisierung im Energiesektor kombiniert?</a:t>
            </a:r>
          </a:p>
          <a:p>
            <a:pPr algn="ctr" latinLnBrk="0"/>
            <a:endParaRPr lang="en-GB" sz="1200" i="1" noProof="0" dirty="0">
              <a:solidFill>
                <a:schemeClr val="accent2"/>
              </a:solidFill>
            </a:endParaRPr>
          </a:p>
          <a:p>
            <a:endParaRPr lang="en-GB" dirty="0"/>
          </a:p>
        </p:txBody>
      </p:sp>
      <p:sp>
        <p:nvSpPr>
          <p:cNvPr id="4" name="Slide Number Placeholder 3"/>
          <p:cNvSpPr>
            <a:spLocks noGrp="1"/>
          </p:cNvSpPr>
          <p:nvPr>
            <p:ph type="sldNum" sz="quarter" idx="5"/>
          </p:nvPr>
        </p:nvSpPr>
        <p:spPr/>
        <p:txBody>
          <a:bodyPr/>
          <a:lstStyle/>
          <a:p>
            <a:fld id="{F08FC7D2-309F-4B1D-AF63-DB3D4B544859}" type="slidenum">
              <a:rPr lang="ko-KR" altLang="en-US" smtClean="0"/>
              <a:t>26</a:t>
            </a:fld>
            <a:endParaRPr lang="ko-KR" altLang="en-US"/>
          </a:p>
        </p:txBody>
      </p:sp>
    </p:spTree>
    <p:extLst>
      <p:ext uri="{BB962C8B-B14F-4D97-AF65-F5344CB8AC3E}">
        <p14:creationId xmlns:p14="http://schemas.microsoft.com/office/powerpoint/2010/main" val="244523065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1" hangingPunct="1">
              <a:lnSpc>
                <a:spcPct val="100000"/>
              </a:lnSpc>
              <a:spcBef>
                <a:spcPts val="0"/>
              </a:spcBef>
              <a:spcAft>
                <a:spcPts val="0"/>
              </a:spcAft>
              <a:buClrTx/>
              <a:buSzTx/>
              <a:buFontTx/>
              <a:buNone/>
              <a:tabLst/>
              <a:defRPr/>
            </a:pPr>
            <a:r>
              <a:rPr lang="en-US" sz="1200" b="1" dirty="0">
                <a:solidFill>
                  <a:schemeClr val="bg1"/>
                </a:solidFill>
                <a:ea typeface="Public Sans"/>
                <a:cs typeface="Public Sans"/>
                <a:sym typeface="Public Sans"/>
              </a:rPr>
              <a:t>9. Synergien und integrierte Lösungen </a:t>
            </a:r>
            <a:endParaRPr lang="en-US" sz="1050" dirty="0">
              <a:solidFill>
                <a:schemeClr val="bg1"/>
              </a:solidFill>
            </a:endParaRPr>
          </a:p>
          <a:p>
            <a:pPr lvl="0" latinLnBrk="0"/>
            <a:r>
              <a:rPr lang="en-GB" sz="1200" noProof="0" dirty="0">
                <a:ea typeface="Public Sans"/>
                <a:cs typeface="Public Sans"/>
                <a:sym typeface="Public Sans"/>
              </a:rPr>
              <a:t>Zirkularität und Digitalisierung werden kombiniert, um innovative und nachhaltige Energielösungen zu schaffen. </a:t>
            </a:r>
            <a:r>
              <a:rPr lang="en-GB" sz="1200" noProof="0" dirty="0">
                <a:solidFill>
                  <a:srgbClr val="2B2C30"/>
                </a:solidFill>
                <a:ea typeface="Public Sans"/>
                <a:cs typeface="Public Sans"/>
                <a:sym typeface="Public Sans"/>
              </a:rPr>
              <a:t>Beispiele hierfür sind:</a:t>
            </a:r>
          </a:p>
          <a:p>
            <a:pPr lvl="0" latinLnBrk="0"/>
            <a:endParaRPr lang="en-GB" sz="1200" noProof="0" dirty="0"/>
          </a:p>
          <a:p>
            <a:pPr marL="342900" lvl="0" indent="-342900" latinLnBrk="0">
              <a:buFont typeface="Arial" panose="020B0604020202020204" pitchFamily="34" charset="0"/>
              <a:buChar char="•"/>
            </a:pPr>
            <a:r>
              <a:rPr lang="en-GB" sz="1200" b="1" noProof="0" dirty="0">
                <a:solidFill>
                  <a:srgbClr val="2B2C30"/>
                </a:solidFill>
                <a:ea typeface="Public Sans"/>
                <a:cs typeface="Public Sans"/>
                <a:sym typeface="Public Sans"/>
              </a:rPr>
              <a:t>Intelligente Energieverwaltungssysteme für Privathaushalte: </a:t>
            </a:r>
            <a:r>
              <a:rPr lang="en-GB" sz="1200" noProof="0" dirty="0">
                <a:solidFill>
                  <a:srgbClr val="2B2C30"/>
                </a:solidFill>
                <a:ea typeface="Public Sans"/>
                <a:cs typeface="Public Sans"/>
                <a:sym typeface="Public Sans"/>
              </a:rPr>
              <a:t>Integration von intelligenten Zählern, IoT-Geräten und Datenanalysen zur Optimierung des Energieverbrauchs in Privathaushalten.    </a:t>
            </a:r>
            <a:endParaRPr lang="en-GB" sz="1200" noProof="0" dirty="0"/>
          </a:p>
          <a:p>
            <a:pPr marL="342900" lvl="0" indent="-342900" latinLnBrk="0">
              <a:buFont typeface="Arial" panose="020B0604020202020204" pitchFamily="34" charset="0"/>
              <a:buChar char="•"/>
            </a:pPr>
            <a:r>
              <a:rPr lang="en-GB" sz="1200" b="1" noProof="0" dirty="0">
                <a:solidFill>
                  <a:srgbClr val="2B2C30"/>
                </a:solidFill>
                <a:ea typeface="Public Sans"/>
                <a:cs typeface="Public Sans"/>
                <a:sym typeface="Public Sans"/>
              </a:rPr>
              <a:t>Virtuelle Kraftwerke: </a:t>
            </a:r>
            <a:r>
              <a:rPr lang="en-GB" sz="1200" noProof="0" dirty="0">
                <a:solidFill>
                  <a:srgbClr val="2B2C30"/>
                </a:solidFill>
                <a:ea typeface="Public Sans"/>
                <a:cs typeface="Public Sans"/>
                <a:sym typeface="Public Sans"/>
              </a:rPr>
              <a:t>Aggregation dezentraler Energiequellen wie Dachsolaranlagen und Batterien von Elektrofahrzeugen zur Bereitstellung von Netzdienstleistungen.    </a:t>
            </a:r>
            <a:endParaRPr lang="en-GB" sz="1200" noProof="0" dirty="0"/>
          </a:p>
          <a:p>
            <a:pPr marL="342900" lvl="0" indent="-342900" latinLnBrk="0">
              <a:buFont typeface="Arial" panose="020B0604020202020204" pitchFamily="34" charset="0"/>
              <a:buChar char="•"/>
            </a:pPr>
            <a:r>
              <a:rPr lang="en-GB" sz="1200" b="1" noProof="0" dirty="0">
                <a:solidFill>
                  <a:srgbClr val="2B2C30"/>
                </a:solidFill>
                <a:ea typeface="Public Sans"/>
                <a:cs typeface="Public Sans"/>
                <a:sym typeface="Public Sans"/>
              </a:rPr>
              <a:t>Kreislaufwirtschaftliche Energiegemeinschaften: </a:t>
            </a:r>
            <a:r>
              <a:rPr lang="en-GB" sz="1200" noProof="0" dirty="0">
                <a:solidFill>
                  <a:srgbClr val="2B2C30"/>
                </a:solidFill>
                <a:ea typeface="Public Sans"/>
                <a:cs typeface="Public Sans"/>
                <a:sym typeface="Public Sans"/>
              </a:rPr>
              <a:t>Schaffung lokaler Energiesysteme, die erneuerbare Energien, Energieeffizienz und die gemeinsame Nutzung von Ressourcen in den Vordergrund stellen.   </a:t>
            </a:r>
            <a:endParaRPr lang="en-GB" sz="1200" noProof="0" dirty="0"/>
          </a:p>
          <a:p>
            <a:endParaRPr lang="en-GB" dirty="0"/>
          </a:p>
        </p:txBody>
      </p:sp>
      <p:sp>
        <p:nvSpPr>
          <p:cNvPr id="4" name="Slide Number Placeholder 3"/>
          <p:cNvSpPr>
            <a:spLocks noGrp="1"/>
          </p:cNvSpPr>
          <p:nvPr>
            <p:ph type="sldNum" sz="quarter" idx="5"/>
          </p:nvPr>
        </p:nvSpPr>
        <p:spPr/>
        <p:txBody>
          <a:bodyPr/>
          <a:lstStyle/>
          <a:p>
            <a:fld id="{F08FC7D2-309F-4B1D-AF63-DB3D4B544859}" type="slidenum">
              <a:rPr lang="ko-KR" altLang="en-US" smtClean="0"/>
              <a:t>27</a:t>
            </a:fld>
            <a:endParaRPr lang="ko-KR" altLang="en-US"/>
          </a:p>
        </p:txBody>
      </p:sp>
    </p:spTree>
    <p:extLst>
      <p:ext uri="{BB962C8B-B14F-4D97-AF65-F5344CB8AC3E}">
        <p14:creationId xmlns:p14="http://schemas.microsoft.com/office/powerpoint/2010/main" val="2186482516"/>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1" hangingPunct="1">
              <a:lnSpc>
                <a:spcPct val="100000"/>
              </a:lnSpc>
              <a:spcBef>
                <a:spcPts val="0"/>
              </a:spcBef>
              <a:spcAft>
                <a:spcPts val="0"/>
              </a:spcAft>
              <a:buClrTx/>
              <a:buSzTx/>
              <a:buFontTx/>
              <a:buNone/>
              <a:tabLst/>
              <a:defRPr/>
            </a:pPr>
            <a:r>
              <a:rPr lang="en-US" altLang="ko-KR" sz="1200" kern="1200" dirty="0">
                <a:solidFill>
                  <a:schemeClr val="tx2"/>
                </a:solidFill>
                <a:latin typeface="+mn-lt"/>
                <a:ea typeface="+mn-ea"/>
                <a:cs typeface="Arial" panose="020B0604020202020204" pitchFamily="34" charset="0"/>
              </a:rPr>
              <a:t>Nächste Schritte</a:t>
            </a:r>
            <a:endParaRPr lang="ko-KR" altLang="en-US" sz="1200" kern="1200" dirty="0">
              <a:solidFill>
                <a:schemeClr val="tx2"/>
              </a:solidFill>
              <a:latin typeface="+mn-lt"/>
              <a:ea typeface="+mn-ea"/>
              <a:cs typeface="Arial" panose="020B0604020202020204" pitchFamily="34" charset="0"/>
            </a:endParaRPr>
          </a:p>
          <a:p>
            <a:pPr marL="0" marR="0" lvl="0" indent="0" algn="l" defTabSz="914400" rtl="0" eaLnBrk="1" fontAlgn="auto" latinLnBrk="1" hangingPunct="1">
              <a:lnSpc>
                <a:spcPct val="100000"/>
              </a:lnSpc>
              <a:spcBef>
                <a:spcPts val="0"/>
              </a:spcBef>
              <a:spcAft>
                <a:spcPts val="0"/>
              </a:spcAft>
              <a:buClrTx/>
              <a:buSzTx/>
              <a:buFontTx/>
              <a:buNone/>
              <a:tabLst/>
              <a:defRPr/>
            </a:pPr>
            <a:r>
              <a:rPr lang="en-GB" sz="1200" dirty="0"/>
              <a:t>Wenn Sie mehr über die digitale Energiewende und Kreislaufwirtschaft erfahren möchten, könnten die folgenden Ressourcen für Sie interessant sein: </a:t>
            </a:r>
          </a:p>
          <a:p>
            <a:pPr marL="0" marR="0" lvl="0" indent="0" algn="l" defTabSz="914400" rtl="0" eaLnBrk="1" fontAlgn="auto" latinLnBrk="1" hangingPunct="1">
              <a:lnSpc>
                <a:spcPct val="100000"/>
              </a:lnSpc>
              <a:spcBef>
                <a:spcPts val="0"/>
              </a:spcBef>
              <a:spcAft>
                <a:spcPts val="0"/>
              </a:spcAft>
              <a:buClrTx/>
              <a:buSzTx/>
              <a:buFontTx/>
              <a:buNone/>
              <a:tabLst/>
              <a:defRPr/>
            </a:pPr>
            <a:r>
              <a:rPr lang="en-US" altLang="ko-KR" sz="1200" dirty="0">
                <a:solidFill>
                  <a:srgbClr val="373737"/>
                </a:solidFill>
                <a:ea typeface="맑은 고딕"/>
              </a:rPr>
              <a:t>Lesen Sie </a:t>
            </a:r>
            <a:r>
              <a:rPr lang="en-US" altLang="ko-KR" sz="1200" i="1" dirty="0">
                <a:solidFill>
                  <a:srgbClr val="373737"/>
                </a:solidFill>
                <a:ea typeface="맑은 고딕"/>
                <a:hlinkClick r:id="rId3"/>
              </a:rPr>
              <a:t>„Exploring the Synergy of Renewable Energy in the Circular Economy Framework“ (Erforschung der Synergieeffekte erneuerbarer Energien im Rahmen der Kreislaufwirtschaft) ...</a:t>
            </a:r>
            <a:endParaRPr lang="ko-KR" altLang="en-US" sz="1200" dirty="0">
              <a:solidFill>
                <a:srgbClr val="373737"/>
              </a:solidFill>
              <a:ea typeface="맑은 고딕"/>
            </a:endParaRPr>
          </a:p>
          <a:p>
            <a:pPr marL="0" marR="0" lvl="0" indent="0" algn="l" defTabSz="914400" rtl="0" eaLnBrk="1" fontAlgn="auto" latinLnBrk="1" hangingPunct="1">
              <a:lnSpc>
                <a:spcPct val="100000"/>
              </a:lnSpc>
              <a:spcBef>
                <a:spcPts val="0"/>
              </a:spcBef>
              <a:spcAft>
                <a:spcPts val="0"/>
              </a:spcAft>
              <a:buClrTx/>
              <a:buSzTx/>
              <a:buFontTx/>
              <a:buNone/>
              <a:tabLst/>
              <a:defRPr/>
            </a:pPr>
            <a:r>
              <a:rPr lang="en-US" altLang="ko-KR" sz="1200" dirty="0">
                <a:solidFill>
                  <a:srgbClr val="373737"/>
                </a:solidFill>
                <a:ea typeface="맑은 고딕"/>
              </a:rPr>
              <a:t>Lesen Sie </a:t>
            </a:r>
            <a:r>
              <a:rPr lang="en-US" sz="1200" i="1" dirty="0">
                <a:solidFill>
                  <a:srgbClr val="373737"/>
                </a:solidFill>
                <a:ea typeface="맑은 고딕"/>
                <a:hlinkClick r:id="rId4"/>
              </a:rPr>
              <a:t>„Von der Ökobilanz zum zirkulären Design: Eine vergleichende Studie zu digitalen Tools für die gebaute Umwelt“</a:t>
            </a:r>
            <a:endParaRPr lang="ko-KR" altLang="en-US" sz="1200" i="1" dirty="0">
              <a:solidFill>
                <a:srgbClr val="373737"/>
              </a:solidFill>
              <a:ea typeface="맑은 고딕"/>
            </a:endParaRPr>
          </a:p>
          <a:p>
            <a:pPr marL="0" marR="0" lvl="0" indent="0" algn="l" defTabSz="914400" rtl="0" eaLnBrk="1" fontAlgn="auto" latinLnBrk="1" hangingPunct="1">
              <a:lnSpc>
                <a:spcPct val="100000"/>
              </a:lnSpc>
              <a:spcBef>
                <a:spcPts val="0"/>
              </a:spcBef>
              <a:spcAft>
                <a:spcPts val="0"/>
              </a:spcAft>
              <a:buClrTx/>
              <a:buSzTx/>
              <a:buFontTx/>
              <a:buNone/>
              <a:tabLst/>
              <a:defRPr/>
            </a:pPr>
            <a:r>
              <a:rPr lang="en-GB" sz="1200" noProof="0" dirty="0">
                <a:solidFill>
                  <a:srgbClr val="373737"/>
                </a:solidFill>
              </a:rPr>
              <a:t>Lesen Sie </a:t>
            </a:r>
            <a:r>
              <a:rPr lang="en-GB" sz="1200" i="1" noProof="0" dirty="0">
                <a:solidFill>
                  <a:srgbClr val="373737"/>
                </a:solidFill>
                <a:hlinkClick r:id="rId5"/>
              </a:rPr>
              <a:t>„Kreislaufwirtschaft als Treiber der Energiewende im öffentlichen Verkehr – ein Blick in die Zukunft</a:t>
            </a:r>
            <a:r>
              <a:rPr lang="en-GB" sz="1200" i="1" noProof="0" dirty="0">
                <a:solidFill>
                  <a:srgbClr val="373737"/>
                </a:solidFill>
              </a:rPr>
              <a:t>“. </a:t>
            </a:r>
            <a:endParaRPr lang="en-GB" sz="1200" noProof="0" dirty="0">
              <a:solidFill>
                <a:srgbClr val="373737"/>
              </a:solidFill>
            </a:endParaRPr>
          </a:p>
          <a:p>
            <a:pPr marL="0" marR="0" lvl="0" indent="0" algn="l" defTabSz="914400" rtl="0" eaLnBrk="1" fontAlgn="auto" latinLnBrk="1" hangingPunct="1">
              <a:lnSpc>
                <a:spcPct val="100000"/>
              </a:lnSpc>
              <a:spcBef>
                <a:spcPts val="0"/>
              </a:spcBef>
              <a:spcAft>
                <a:spcPts val="0"/>
              </a:spcAft>
              <a:buClrTx/>
              <a:buSzTx/>
              <a:buFontTx/>
              <a:buNone/>
              <a:tabLst/>
              <a:defRPr/>
            </a:pPr>
            <a:r>
              <a:rPr lang="en-US" altLang="ko-KR" sz="1200" dirty="0">
                <a:solidFill>
                  <a:srgbClr val="373737"/>
                </a:solidFill>
                <a:hlinkClick r:id="rId6"/>
              </a:rPr>
              <a:t>Erfahren Sie mehr über die Lernmaterialien des Every1-Projekts.</a:t>
            </a:r>
            <a:endParaRPr lang="ko-KR" altLang="en-US" sz="1200" dirty="0">
              <a:solidFill>
                <a:srgbClr val="373737"/>
              </a:solidFill>
            </a:endParaRPr>
          </a:p>
          <a:p>
            <a:endParaRPr lang="en-GB" dirty="0"/>
          </a:p>
        </p:txBody>
      </p:sp>
      <p:sp>
        <p:nvSpPr>
          <p:cNvPr id="4" name="Slide Number Placeholder 3"/>
          <p:cNvSpPr>
            <a:spLocks noGrp="1"/>
          </p:cNvSpPr>
          <p:nvPr>
            <p:ph type="sldNum" sz="quarter" idx="5"/>
          </p:nvPr>
        </p:nvSpPr>
        <p:spPr/>
        <p:txBody>
          <a:bodyPr/>
          <a:lstStyle/>
          <a:p>
            <a:fld id="{F08FC7D2-309F-4B1D-AF63-DB3D4B544859}" type="slidenum">
              <a:rPr lang="ko-KR" altLang="en-US" smtClean="0"/>
              <a:t>28</a:t>
            </a:fld>
            <a:endParaRPr lang="ko-KR" altLang="en-US"/>
          </a:p>
        </p:txBody>
      </p:sp>
    </p:spTree>
    <p:extLst>
      <p:ext uri="{BB962C8B-B14F-4D97-AF65-F5344CB8AC3E}">
        <p14:creationId xmlns:p14="http://schemas.microsoft.com/office/powerpoint/2010/main" val="1627693955"/>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1" hangingPunct="1">
              <a:lnSpc>
                <a:spcPct val="100000"/>
              </a:lnSpc>
              <a:spcBef>
                <a:spcPts val="0"/>
              </a:spcBef>
              <a:spcAft>
                <a:spcPts val="0"/>
              </a:spcAft>
              <a:buClrTx/>
              <a:buSzTx/>
              <a:buFontTx/>
              <a:buNone/>
              <a:tabLst/>
              <a:defRPr/>
            </a:pPr>
            <a:r>
              <a:rPr lang="en-US" altLang="ko-KR" sz="1200" kern="1200" dirty="0">
                <a:solidFill>
                  <a:schemeClr val="bg1"/>
                </a:solidFill>
                <a:latin typeface="+mn-lt"/>
                <a:ea typeface="+mn-ea"/>
                <a:cs typeface="Arial" panose="020B0604020202020204" pitchFamily="34" charset="0"/>
              </a:rPr>
              <a:t>Danksagungen</a:t>
            </a:r>
          </a:p>
          <a:p>
            <a:pPr latinLnBrk="0"/>
            <a:r>
              <a:rPr lang="en-GB" dirty="0"/>
              <a:t>Diese Präsentation mit dem Titel </a:t>
            </a:r>
            <a:r>
              <a:rPr lang="en-GB" i="1" dirty="0"/>
              <a:t>„Circularity and the Digital Energy Transition” (Zirkularität und die digitale Energiewende) </a:t>
            </a:r>
            <a:r>
              <a:rPr lang="en-GB" dirty="0"/>
              <a:t>wurde vom Every1-Projekt erstellt und unterliegt, sofern nicht anders angegeben, der Lizenz </a:t>
            </a:r>
            <a:r>
              <a:rPr lang="en-GB" dirty="0">
                <a:hlinkClick r:id="rId3"/>
              </a:rPr>
              <a:t>CC BY-SA 4.0</a:t>
            </a:r>
            <a:r>
              <a:rPr lang="en-GB" dirty="0"/>
              <a:t>. </a:t>
            </a:r>
          </a:p>
          <a:p>
            <a:pPr latinLnBrk="0"/>
            <a:endParaRPr lang="en-GB" dirty="0"/>
          </a:p>
          <a:p>
            <a:pPr latinLnBrk="0"/>
            <a:r>
              <a:rPr lang="en-GB" dirty="0"/>
              <a:t>Die in dieser Präsentation verwendeten Bilder sind wie folgt: </a:t>
            </a:r>
          </a:p>
          <a:p>
            <a:pPr latinLnBrk="0"/>
            <a:endParaRPr lang="en-GB" dirty="0"/>
          </a:p>
          <a:p>
            <a:pPr marL="285750" indent="-285750" latinLnBrk="0">
              <a:buFont typeface="Arial" panose="020B0604020202020204" pitchFamily="34" charset="0"/>
              <a:buChar char="•"/>
            </a:pPr>
            <a:r>
              <a:rPr lang="en-US" dirty="0">
                <a:solidFill>
                  <a:schemeClr val="dk1"/>
                </a:solidFill>
                <a:ea typeface="Public Sans"/>
                <a:cs typeface="Public Sans"/>
                <a:sym typeface="Public Sans"/>
              </a:rPr>
              <a:t>Titelbild: </a:t>
            </a:r>
            <a:r>
              <a:rPr lang="en-US" i="1" dirty="0">
                <a:solidFill>
                  <a:schemeClr val="dk1"/>
                </a:solidFill>
                <a:ea typeface="Public Sans"/>
                <a:cs typeface="Public Sans"/>
                <a:sym typeface="Public Sans"/>
                <a:hlinkClick r:id="rId4"/>
              </a:rPr>
              <a:t>„Circular“ </a:t>
            </a:r>
            <a:r>
              <a:rPr lang="en-US" dirty="0">
                <a:solidFill>
                  <a:schemeClr val="dk1"/>
                </a:solidFill>
                <a:ea typeface="Public Sans"/>
                <a:cs typeface="Public Sans"/>
                <a:sym typeface="Public Sans"/>
              </a:rPr>
              <a:t>von @ondasderuido ist unter </a:t>
            </a:r>
            <a:r>
              <a:rPr lang="en-US" dirty="0">
                <a:solidFill>
                  <a:schemeClr val="dk1"/>
                </a:solidFill>
                <a:ea typeface="Public Sans"/>
                <a:cs typeface="Public Sans"/>
                <a:sym typeface="Public Sans"/>
                <a:hlinkClick r:id="rId5"/>
              </a:rPr>
              <a:t>CC BY-SA 2.0 </a:t>
            </a:r>
            <a:r>
              <a:rPr lang="en-US" dirty="0">
                <a:solidFill>
                  <a:schemeClr val="dk1"/>
                </a:solidFill>
                <a:ea typeface="Public Sans"/>
                <a:cs typeface="Public Sans"/>
                <a:sym typeface="Public Sans"/>
              </a:rPr>
              <a:t>lizenziert. </a:t>
            </a:r>
            <a:endParaRPr lang="en-US" sz="1200" b="0" i="0" u="sng" strike="noStrike" cap="none" dirty="0">
              <a:solidFill>
                <a:srgbClr val="000000"/>
              </a:solidFill>
              <a:ea typeface="Public Sans"/>
              <a:cs typeface="Public Sans"/>
            </a:endParaRPr>
          </a:p>
          <a:p>
            <a:pPr marL="285750" indent="-285750" latinLnBrk="0">
              <a:buFont typeface="Arial" panose="020B0604020202020204" pitchFamily="34" charset="0"/>
              <a:buChar char="•"/>
            </a:pPr>
            <a:r>
              <a:rPr lang="en-US" dirty="0">
                <a:solidFill>
                  <a:schemeClr val="dk1"/>
                </a:solidFill>
                <a:ea typeface="Public Sans"/>
                <a:cs typeface="Public Sans"/>
                <a:sym typeface="Public Sans"/>
              </a:rPr>
              <a:t>Bild zum Einführungstext: </a:t>
            </a:r>
            <a:r>
              <a:rPr lang="en-US" i="1" dirty="0">
                <a:solidFill>
                  <a:schemeClr val="dk1"/>
                </a:solidFill>
                <a:ea typeface="Public Sans"/>
                <a:cs typeface="Public Sans"/>
                <a:sym typeface="Public Sans"/>
                <a:hlinkClick r:id="rId6"/>
              </a:rPr>
              <a:t>„Circular lights“ </a:t>
            </a:r>
            <a:r>
              <a:rPr lang="en-US" dirty="0">
                <a:solidFill>
                  <a:schemeClr val="dk1"/>
                </a:solidFill>
                <a:ea typeface="Public Sans"/>
                <a:cs typeface="Public Sans"/>
                <a:sym typeface="Public Sans"/>
              </a:rPr>
              <a:t>von Hugh Bell ist unter </a:t>
            </a:r>
            <a:r>
              <a:rPr lang="en-US" dirty="0">
                <a:solidFill>
                  <a:schemeClr val="dk1"/>
                </a:solidFill>
                <a:ea typeface="Public Sans"/>
                <a:cs typeface="Public Sans"/>
                <a:sym typeface="Public Sans"/>
                <a:hlinkClick r:id="rId7"/>
              </a:rPr>
              <a:t>CC BY-NC 2.0 </a:t>
            </a:r>
            <a:r>
              <a:rPr lang="en-US" dirty="0">
                <a:solidFill>
                  <a:schemeClr val="dk1"/>
                </a:solidFill>
                <a:ea typeface="Public Sans"/>
                <a:cs typeface="Public Sans"/>
                <a:sym typeface="Public Sans"/>
              </a:rPr>
              <a:t>lizenziert.</a:t>
            </a:r>
            <a:endParaRPr lang="en-US" u="sng" dirty="0">
              <a:solidFill>
                <a:schemeClr val="dk1"/>
              </a:solidFill>
              <a:ea typeface="Public Sans"/>
              <a:cs typeface="Public Sans"/>
              <a:sym typeface="Public Sans"/>
            </a:endParaRPr>
          </a:p>
          <a:p>
            <a:pPr marL="285750" indent="-285750" latinLnBrk="0">
              <a:buFont typeface="Arial" panose="020B0604020202020204" pitchFamily="34" charset="0"/>
              <a:buChar char="•"/>
            </a:pPr>
            <a:r>
              <a:rPr lang="en-US" dirty="0">
                <a:solidFill>
                  <a:schemeClr val="dk1"/>
                </a:solidFill>
                <a:ea typeface="Public Sans"/>
                <a:cs typeface="Public Sans"/>
                <a:sym typeface="Public Sans"/>
              </a:rPr>
              <a:t>Frage 1: </a:t>
            </a:r>
            <a:r>
              <a:rPr lang="en-US" dirty="0">
                <a:solidFill>
                  <a:schemeClr val="dk1"/>
                </a:solidFill>
                <a:ea typeface="Public Sans"/>
                <a:cs typeface="Public Sans"/>
                <a:sym typeface="Public Sans"/>
                <a:hlinkClick r:id="rId8"/>
              </a:rPr>
              <a:t>„Reduce Reuse Recycle“ </a:t>
            </a:r>
            <a:r>
              <a:rPr lang="en-US" dirty="0">
                <a:solidFill>
                  <a:schemeClr val="dk1"/>
                </a:solidFill>
                <a:ea typeface="Public Sans"/>
                <a:cs typeface="Public Sans"/>
                <a:sym typeface="Public Sans"/>
              </a:rPr>
              <a:t>von Steve Snodgrass ist unter </a:t>
            </a:r>
            <a:r>
              <a:rPr lang="en-US" dirty="0">
                <a:solidFill>
                  <a:schemeClr val="dk1"/>
                </a:solidFill>
                <a:ea typeface="Public Sans"/>
                <a:cs typeface="Public Sans"/>
                <a:sym typeface="Public Sans"/>
                <a:hlinkClick r:id="rId9"/>
              </a:rPr>
              <a:t>CC BY 2.0 </a:t>
            </a:r>
            <a:r>
              <a:rPr lang="en-US" dirty="0">
                <a:solidFill>
                  <a:schemeClr val="dk1"/>
                </a:solidFill>
                <a:ea typeface="Public Sans"/>
                <a:cs typeface="Public Sans"/>
                <a:sym typeface="Public Sans"/>
              </a:rPr>
              <a:t>lizenziert</a:t>
            </a:r>
            <a:r>
              <a:rPr lang="en-US" dirty="0">
                <a:solidFill>
                  <a:schemeClr val="dk1"/>
                </a:solidFill>
                <a:ea typeface="Public Sans"/>
                <a:cs typeface="Public Sans"/>
                <a:sym typeface="Public Sans"/>
                <a:hlinkClick r:id="rId9"/>
              </a:rPr>
              <a:t>.</a:t>
            </a:r>
            <a:endParaRPr lang="en-US" dirty="0">
              <a:solidFill>
                <a:schemeClr val="dk1"/>
              </a:solidFill>
              <a:ea typeface="Public Sans"/>
              <a:cs typeface="Public Sans"/>
              <a:sym typeface="Public Sans"/>
            </a:endParaRPr>
          </a:p>
          <a:p>
            <a:pPr marL="285750" indent="-285750" latinLnBrk="0">
              <a:buFont typeface="Arial" panose="020B0604020202020204" pitchFamily="34" charset="0"/>
              <a:buChar char="•"/>
            </a:pPr>
            <a:r>
              <a:rPr lang="en-US" sz="1200" dirty="0">
                <a:solidFill>
                  <a:schemeClr val="dk1"/>
                </a:solidFill>
                <a:ea typeface="Public Sans"/>
                <a:cs typeface="Public Sans"/>
                <a:sym typeface="Public Sans"/>
              </a:rPr>
              <a:t>Frage 2: </a:t>
            </a:r>
            <a:r>
              <a:rPr lang="en-US" sz="1200" dirty="0">
                <a:solidFill>
                  <a:schemeClr val="dk1"/>
                </a:solidFill>
                <a:ea typeface="Public Sans"/>
                <a:cs typeface="Public Sans"/>
                <a:sym typeface="Public Sans"/>
                <a:hlinkClick r:id="rId10"/>
              </a:rPr>
              <a:t>„Circular Patterns” </a:t>
            </a:r>
            <a:r>
              <a:rPr lang="en-US" sz="1200" dirty="0">
                <a:solidFill>
                  <a:schemeClr val="dk1"/>
                </a:solidFill>
                <a:ea typeface="Public Sans"/>
                <a:cs typeface="Public Sans"/>
                <a:sym typeface="Public Sans"/>
              </a:rPr>
              <a:t>von Henry Burrows ist unter </a:t>
            </a:r>
            <a:r>
              <a:rPr lang="en-US" dirty="0">
                <a:solidFill>
                  <a:schemeClr val="dk1"/>
                </a:solidFill>
                <a:ea typeface="Public Sans"/>
                <a:cs typeface="Public Sans"/>
                <a:sym typeface="Public Sans"/>
                <a:hlinkClick r:id="rId5"/>
              </a:rPr>
              <a:t>CC BY-SA 2.0 </a:t>
            </a:r>
            <a:r>
              <a:rPr lang="en-US" sz="1200" dirty="0">
                <a:solidFill>
                  <a:schemeClr val="dk1"/>
                </a:solidFill>
                <a:ea typeface="Public Sans"/>
                <a:cs typeface="Public Sans"/>
                <a:sym typeface="Public Sans"/>
              </a:rPr>
              <a:t>lizenziert</a:t>
            </a:r>
            <a:r>
              <a:rPr lang="en-US" dirty="0">
                <a:solidFill>
                  <a:schemeClr val="dk1"/>
                </a:solidFill>
                <a:ea typeface="Public Sans"/>
                <a:cs typeface="Public Sans"/>
                <a:sym typeface="Public Sans"/>
              </a:rPr>
              <a:t>. </a:t>
            </a:r>
            <a:endParaRPr lang="en-US" sz="1200" dirty="0">
              <a:solidFill>
                <a:schemeClr val="dk1"/>
              </a:solidFill>
              <a:ea typeface="Public Sans"/>
              <a:cs typeface="Public Sans"/>
              <a:sym typeface="Public Sans"/>
            </a:endParaRPr>
          </a:p>
          <a:p>
            <a:pPr marL="285750" indent="-285750" latinLnBrk="0">
              <a:buFont typeface="Arial" panose="020B0604020202020204" pitchFamily="34" charset="0"/>
              <a:buChar char="•"/>
            </a:pPr>
            <a:r>
              <a:rPr lang="en-US" dirty="0">
                <a:solidFill>
                  <a:schemeClr val="dk1"/>
                </a:solidFill>
                <a:ea typeface="Public Sans"/>
                <a:cs typeface="Public Sans"/>
                <a:sym typeface="Public Sans"/>
              </a:rPr>
              <a:t>Frage 3: </a:t>
            </a:r>
            <a:r>
              <a:rPr lang="en-US" dirty="0">
                <a:solidFill>
                  <a:schemeClr val="dk1"/>
                </a:solidFill>
                <a:ea typeface="Public Sans"/>
                <a:cs typeface="Public Sans"/>
                <a:sym typeface="Public Sans"/>
                <a:hlinkClick r:id="rId11"/>
              </a:rPr>
              <a:t>data </a:t>
            </a:r>
            <a:r>
              <a:rPr lang="en-US" dirty="0">
                <a:solidFill>
                  <a:schemeClr val="dk1"/>
                </a:solidFill>
                <a:ea typeface="Public Sans"/>
                <a:cs typeface="Public Sans"/>
                <a:sym typeface="Public Sans"/>
              </a:rPr>
              <a:t>von Arismendy Polanco unterliegt der </a:t>
            </a:r>
            <a:r>
              <a:rPr lang="en-US" dirty="0">
                <a:solidFill>
                  <a:schemeClr val="dk1"/>
                </a:solidFill>
                <a:ea typeface="Public Sans"/>
                <a:cs typeface="Public Sans"/>
                <a:sym typeface="Public Sans"/>
                <a:hlinkClick r:id="rId12"/>
              </a:rPr>
              <a:t>Public Domain Mark 1.0 Universal</a:t>
            </a:r>
            <a:r>
              <a:rPr lang="en-US" dirty="0">
                <a:solidFill>
                  <a:schemeClr val="dk1"/>
                </a:solidFill>
                <a:ea typeface="Public Sans"/>
                <a:cs typeface="Public Sans"/>
                <a:sym typeface="Public Sans"/>
              </a:rPr>
              <a:t>. </a:t>
            </a:r>
          </a:p>
          <a:p>
            <a:pPr marL="285750" indent="-285750" latinLnBrk="0">
              <a:buFont typeface="Arial" panose="020B0604020202020204" pitchFamily="34" charset="0"/>
              <a:buChar char="•"/>
            </a:pPr>
            <a:r>
              <a:rPr lang="en-US" sz="1200" dirty="0">
                <a:solidFill>
                  <a:schemeClr val="dk1"/>
                </a:solidFill>
                <a:ea typeface="Public Sans"/>
                <a:cs typeface="Public Sans"/>
                <a:sym typeface="Public Sans"/>
              </a:rPr>
              <a:t>Frage 4: </a:t>
            </a:r>
            <a:r>
              <a:rPr lang="en-US" sz="1200" dirty="0">
                <a:solidFill>
                  <a:schemeClr val="dk1"/>
                </a:solidFill>
                <a:ea typeface="Public Sans"/>
                <a:cs typeface="Public Sans"/>
                <a:sym typeface="Public Sans"/>
                <a:hlinkClick r:id="rId13"/>
              </a:rPr>
              <a:t>„Digital City” </a:t>
            </a:r>
            <a:r>
              <a:rPr lang="en-US" sz="1200" dirty="0">
                <a:solidFill>
                  <a:schemeClr val="dk1"/>
                </a:solidFill>
                <a:ea typeface="Public Sans"/>
                <a:cs typeface="Public Sans"/>
                <a:sym typeface="Public Sans"/>
              </a:rPr>
              <a:t>von scratch-media ist lizenziert </a:t>
            </a:r>
            <a:r>
              <a:rPr lang="en-US" sz="1200" dirty="0">
                <a:solidFill>
                  <a:schemeClr val="dk1"/>
                </a:solidFill>
                <a:ea typeface="Public Sans"/>
                <a:cs typeface="Public Sans"/>
                <a:sym typeface="Public Sans"/>
                <a:hlinkClick r:id="rId14"/>
              </a:rPr>
              <a:t>unter CC BY-NC-ND 2.0</a:t>
            </a:r>
            <a:r>
              <a:rPr lang="en-US" sz="1200" dirty="0">
                <a:solidFill>
                  <a:schemeClr val="dk1"/>
                </a:solidFill>
                <a:ea typeface="Public Sans"/>
                <a:cs typeface="Public Sans"/>
                <a:sym typeface="Public Sans"/>
              </a:rPr>
              <a:t>. </a:t>
            </a:r>
          </a:p>
          <a:p>
            <a:pPr marL="285750" indent="-285750" latinLnBrk="0">
              <a:buFont typeface="Arial" panose="020B0604020202020204" pitchFamily="34" charset="0"/>
              <a:buChar char="•"/>
            </a:pPr>
            <a:r>
              <a:rPr lang="en-US" dirty="0">
                <a:solidFill>
                  <a:schemeClr val="dk1"/>
                </a:solidFill>
                <a:ea typeface="Public Sans"/>
                <a:cs typeface="Public Sans"/>
                <a:sym typeface="Public Sans"/>
              </a:rPr>
              <a:t>Frage 5: </a:t>
            </a:r>
            <a:r>
              <a:rPr lang="en-US" dirty="0">
                <a:solidFill>
                  <a:schemeClr val="dk1"/>
                </a:solidFill>
                <a:ea typeface="Public Sans"/>
                <a:cs typeface="Public Sans"/>
                <a:sym typeface="Public Sans"/>
                <a:hlinkClick r:id="rId15"/>
              </a:rPr>
              <a:t>Ein hohes Gebäude mit vielen Fenstern und Bosco </a:t>
            </a:r>
            <a:r>
              <a:rPr lang="en-US" dirty="0" err="1">
                <a:solidFill>
                  <a:schemeClr val="dk1"/>
                </a:solidFill>
                <a:ea typeface="Public Sans"/>
                <a:cs typeface="Public Sans"/>
                <a:sym typeface="Public Sans"/>
                <a:hlinkClick r:id="rId15"/>
              </a:rPr>
              <a:t>Verticale </a:t>
            </a:r>
            <a:r>
              <a:rPr lang="en-US" dirty="0">
                <a:solidFill>
                  <a:schemeClr val="dk1"/>
                </a:solidFill>
                <a:ea typeface="Public Sans"/>
                <a:cs typeface="Public Sans"/>
                <a:sym typeface="Public Sans"/>
                <a:hlinkClick r:id="rId15"/>
              </a:rPr>
              <a:t>im Hintergrund </a:t>
            </a:r>
            <a:r>
              <a:rPr lang="en-US" dirty="0">
                <a:solidFill>
                  <a:schemeClr val="dk1"/>
                </a:solidFill>
                <a:ea typeface="Public Sans"/>
                <a:cs typeface="Public Sans"/>
                <a:sym typeface="Public Sans"/>
              </a:rPr>
              <a:t>von José </a:t>
            </a:r>
            <a:r>
              <a:rPr lang="en-US" dirty="0" err="1">
                <a:solidFill>
                  <a:schemeClr val="dk1"/>
                </a:solidFill>
                <a:ea typeface="Public Sans"/>
                <a:cs typeface="Public Sans"/>
                <a:sym typeface="Public Sans"/>
              </a:rPr>
              <a:t>Jóvena </a:t>
            </a:r>
            <a:r>
              <a:rPr lang="en-US" dirty="0">
                <a:solidFill>
                  <a:schemeClr val="dk1"/>
                </a:solidFill>
                <a:ea typeface="Public Sans"/>
                <a:cs typeface="Public Sans"/>
                <a:sym typeface="Public Sans"/>
              </a:rPr>
              <a:t>über eine </a:t>
            </a:r>
            <a:r>
              <a:rPr lang="en-US" dirty="0">
                <a:solidFill>
                  <a:schemeClr val="dk1"/>
                </a:solidFill>
                <a:ea typeface="Public Sans"/>
                <a:cs typeface="Public Sans"/>
                <a:sym typeface="Public Sans"/>
                <a:hlinkClick r:id="rId16"/>
              </a:rPr>
              <a:t>Unsplash-Lizenz</a:t>
            </a:r>
            <a:r>
              <a:rPr lang="en-US" dirty="0">
                <a:solidFill>
                  <a:schemeClr val="dk1"/>
                </a:solidFill>
                <a:ea typeface="Public Sans"/>
                <a:cs typeface="Public Sans"/>
                <a:sym typeface="Public Sans"/>
              </a:rPr>
              <a:t>. </a:t>
            </a:r>
          </a:p>
          <a:p>
            <a:pPr marL="285750" indent="-285750" latinLnBrk="0">
              <a:buFont typeface="Arial" panose="020B0604020202020204" pitchFamily="34" charset="0"/>
              <a:buChar char="•"/>
            </a:pPr>
            <a:r>
              <a:rPr lang="en-US" sz="1200" dirty="0">
                <a:solidFill>
                  <a:schemeClr val="dk1"/>
                </a:solidFill>
                <a:ea typeface="Public Sans"/>
                <a:cs typeface="Public Sans"/>
                <a:sym typeface="Public Sans"/>
              </a:rPr>
              <a:t>Frage 6: </a:t>
            </a:r>
            <a:r>
              <a:rPr lang="en-US" dirty="0">
                <a:solidFill>
                  <a:schemeClr val="dk1"/>
                </a:solidFill>
                <a:ea typeface="Public Sans"/>
                <a:cs typeface="Public Sans"/>
                <a:sym typeface="Public Sans"/>
                <a:hlinkClick r:id="rId17"/>
              </a:rPr>
              <a:t>Recycling </a:t>
            </a:r>
            <a:r>
              <a:rPr lang="en-US" dirty="0">
                <a:solidFill>
                  <a:schemeClr val="dk1"/>
                </a:solidFill>
                <a:ea typeface="Public Sans"/>
                <a:cs typeface="Public Sans"/>
                <a:sym typeface="Public Sans"/>
              </a:rPr>
              <a:t>von Andy Arthur ist unter </a:t>
            </a:r>
            <a:r>
              <a:rPr lang="en-US" dirty="0">
                <a:solidFill>
                  <a:schemeClr val="dk1"/>
                </a:solidFill>
                <a:ea typeface="Public Sans"/>
                <a:cs typeface="Public Sans"/>
                <a:sym typeface="Public Sans"/>
                <a:hlinkClick r:id="rId9"/>
              </a:rPr>
              <a:t>CC BY 2.0 </a:t>
            </a:r>
            <a:r>
              <a:rPr lang="en-US" dirty="0">
                <a:solidFill>
                  <a:schemeClr val="dk1"/>
                </a:solidFill>
                <a:ea typeface="Public Sans"/>
                <a:cs typeface="Public Sans"/>
                <a:sym typeface="Public Sans"/>
              </a:rPr>
              <a:t>lizenziert</a:t>
            </a:r>
            <a:r>
              <a:rPr lang="en-US" dirty="0">
                <a:solidFill>
                  <a:schemeClr val="dk1"/>
                </a:solidFill>
                <a:ea typeface="Public Sans"/>
                <a:cs typeface="Public Sans"/>
                <a:sym typeface="Public Sans"/>
                <a:hlinkClick r:id="rId9"/>
              </a:rPr>
              <a:t>.</a:t>
            </a:r>
            <a:endParaRPr lang="en-US" sz="1200" dirty="0">
              <a:solidFill>
                <a:schemeClr val="dk1"/>
              </a:solidFill>
              <a:ea typeface="Public Sans"/>
              <a:cs typeface="Public Sans"/>
              <a:sym typeface="Public Sans"/>
            </a:endParaRPr>
          </a:p>
          <a:p>
            <a:pPr marL="285750" indent="-285750" latinLnBrk="0">
              <a:buFont typeface="Arial" panose="020B0604020202020204" pitchFamily="34" charset="0"/>
              <a:buChar char="•"/>
            </a:pPr>
            <a:r>
              <a:rPr lang="en-US" dirty="0">
                <a:solidFill>
                  <a:schemeClr val="dk1"/>
                </a:solidFill>
                <a:ea typeface="Public Sans"/>
                <a:cs typeface="Public Sans"/>
                <a:sym typeface="Public Sans"/>
              </a:rPr>
              <a:t>Frage 7. </a:t>
            </a:r>
            <a:r>
              <a:rPr lang="en-US" dirty="0">
                <a:solidFill>
                  <a:schemeClr val="dk1"/>
                </a:solidFill>
                <a:ea typeface="Public Sans"/>
                <a:cs typeface="Public Sans"/>
                <a:sym typeface="Public Sans"/>
                <a:hlinkClick r:id="rId18"/>
              </a:rPr>
              <a:t>„Data-Analytics” </a:t>
            </a:r>
            <a:r>
              <a:rPr lang="en-US" dirty="0">
                <a:solidFill>
                  <a:schemeClr val="dk1"/>
                </a:solidFill>
                <a:ea typeface="Public Sans"/>
                <a:cs typeface="Public Sans"/>
                <a:sym typeface="Public Sans"/>
              </a:rPr>
              <a:t>von </a:t>
            </a:r>
            <a:r>
              <a:rPr lang="en-US" dirty="0" err="1">
                <a:solidFill>
                  <a:schemeClr val="dk1"/>
                </a:solidFill>
                <a:ea typeface="Public Sans"/>
                <a:cs typeface="Public Sans"/>
                <a:sym typeface="Public Sans"/>
              </a:rPr>
              <a:t>Learntek </a:t>
            </a:r>
            <a:r>
              <a:rPr lang="en-US" dirty="0">
                <a:solidFill>
                  <a:schemeClr val="dk1"/>
                </a:solidFill>
                <a:ea typeface="Public Sans"/>
                <a:cs typeface="Public Sans"/>
                <a:sym typeface="Public Sans"/>
              </a:rPr>
              <a:t>ist </a:t>
            </a:r>
            <a:r>
              <a:rPr lang="en-US" dirty="0">
                <a:solidFill>
                  <a:schemeClr val="dk1"/>
                </a:solidFill>
                <a:ea typeface="Public Sans"/>
                <a:cs typeface="Public Sans"/>
                <a:sym typeface="Public Sans"/>
                <a:hlinkClick r:id="rId19"/>
              </a:rPr>
              <a:t>CC0 1.0</a:t>
            </a:r>
            <a:r>
              <a:rPr lang="en-US" dirty="0">
                <a:solidFill>
                  <a:schemeClr val="dk1"/>
                </a:solidFill>
                <a:ea typeface="Public Sans"/>
                <a:cs typeface="Public Sans"/>
                <a:sym typeface="Public Sans"/>
              </a:rPr>
              <a:t>.</a:t>
            </a:r>
          </a:p>
          <a:p>
            <a:pPr marL="285750" indent="-285750" latinLnBrk="0">
              <a:buFont typeface="Arial" panose="020B0604020202020204" pitchFamily="34" charset="0"/>
              <a:buChar char="•"/>
            </a:pPr>
            <a:r>
              <a:rPr lang="en-US" sz="1200" dirty="0">
                <a:solidFill>
                  <a:schemeClr val="dk1"/>
                </a:solidFill>
                <a:ea typeface="Public Sans"/>
                <a:cs typeface="Public Sans"/>
                <a:sym typeface="Public Sans"/>
              </a:rPr>
              <a:t>Frage 8: </a:t>
            </a:r>
            <a:r>
              <a:rPr lang="en-US" sz="1200" dirty="0">
                <a:solidFill>
                  <a:schemeClr val="dk1"/>
                </a:solidFill>
                <a:ea typeface="Public Sans"/>
                <a:cs typeface="Public Sans"/>
                <a:sym typeface="Public Sans"/>
                <a:hlinkClick r:id="rId20"/>
              </a:rPr>
              <a:t>Blockchains </a:t>
            </a:r>
            <a:r>
              <a:rPr lang="en-US" sz="1200" dirty="0">
                <a:solidFill>
                  <a:schemeClr val="dk1"/>
                </a:solidFill>
                <a:ea typeface="Public Sans"/>
                <a:cs typeface="Public Sans"/>
                <a:sym typeface="Public Sans"/>
              </a:rPr>
              <a:t>von Mario A.P. ist unter </a:t>
            </a:r>
            <a:r>
              <a:rPr lang="en-US" dirty="0">
                <a:solidFill>
                  <a:schemeClr val="dk1"/>
                </a:solidFill>
                <a:ea typeface="Public Sans"/>
                <a:cs typeface="Public Sans"/>
                <a:sym typeface="Public Sans"/>
                <a:hlinkClick r:id="rId5"/>
              </a:rPr>
              <a:t>CC BY-SA 2.0 </a:t>
            </a:r>
            <a:r>
              <a:rPr lang="en-US" sz="1200" dirty="0">
                <a:solidFill>
                  <a:schemeClr val="dk1"/>
                </a:solidFill>
                <a:ea typeface="Public Sans"/>
                <a:cs typeface="Public Sans"/>
                <a:sym typeface="Public Sans"/>
              </a:rPr>
              <a:t>lizenziert</a:t>
            </a:r>
            <a:r>
              <a:rPr lang="en-US" dirty="0">
                <a:solidFill>
                  <a:schemeClr val="dk1"/>
                </a:solidFill>
                <a:ea typeface="Public Sans"/>
                <a:cs typeface="Public Sans"/>
                <a:sym typeface="Public Sans"/>
              </a:rPr>
              <a:t>. </a:t>
            </a:r>
            <a:endParaRPr lang="en-US" sz="1200" dirty="0">
              <a:solidFill>
                <a:schemeClr val="dk1"/>
              </a:solidFill>
              <a:ea typeface="Public Sans"/>
              <a:cs typeface="Public Sans"/>
              <a:sym typeface="Public Sans"/>
            </a:endParaRPr>
          </a:p>
          <a:p>
            <a:pPr marL="285750" indent="-285750" latinLnBrk="0">
              <a:buFont typeface="Arial" panose="020B0604020202020204" pitchFamily="34" charset="0"/>
              <a:buChar char="•"/>
            </a:pPr>
            <a:r>
              <a:rPr lang="en-US" dirty="0">
                <a:solidFill>
                  <a:schemeClr val="dk1"/>
                </a:solidFill>
                <a:ea typeface="Public Sans"/>
                <a:cs typeface="Public Sans"/>
                <a:sym typeface="Public Sans"/>
              </a:rPr>
              <a:t>Frage 9: </a:t>
            </a:r>
            <a:r>
              <a:rPr lang="en-US" dirty="0">
                <a:solidFill>
                  <a:schemeClr val="dk1"/>
                </a:solidFill>
                <a:ea typeface="Public Sans"/>
                <a:cs typeface="Public Sans"/>
                <a:sym typeface="Public Sans"/>
                <a:hlinkClick r:id="rId21"/>
              </a:rPr>
              <a:t>Person, die in hängenden Töpfen pflanzt, </a:t>
            </a:r>
            <a:r>
              <a:rPr lang="en-US" dirty="0">
                <a:solidFill>
                  <a:schemeClr val="dk1"/>
                </a:solidFill>
                <a:ea typeface="Public Sans"/>
                <a:cs typeface="Public Sans"/>
                <a:sym typeface="Public Sans"/>
              </a:rPr>
              <a:t>von Daniel Funes Fuentes, unter einer </a:t>
            </a:r>
            <a:r>
              <a:rPr lang="en-US" dirty="0" err="1">
                <a:solidFill>
                  <a:schemeClr val="dk1"/>
                </a:solidFill>
                <a:ea typeface="Public Sans"/>
                <a:cs typeface="Public Sans"/>
                <a:sym typeface="Public Sans"/>
                <a:hlinkClick r:id="rId16"/>
              </a:rPr>
              <a:t>Unsplash</a:t>
            </a:r>
            <a:r>
              <a:rPr lang="en-US" dirty="0">
                <a:solidFill>
                  <a:schemeClr val="dk1"/>
                </a:solidFill>
                <a:ea typeface="Public Sans"/>
                <a:cs typeface="Public Sans"/>
                <a:sym typeface="Public Sans"/>
                <a:hlinkClick r:id="rId16"/>
              </a:rPr>
              <a:t>-Lizenz</a:t>
            </a:r>
            <a:r>
              <a:rPr lang="en-US" dirty="0">
                <a:solidFill>
                  <a:schemeClr val="dk1"/>
                </a:solidFill>
                <a:ea typeface="Public Sans"/>
                <a:cs typeface="Public Sans"/>
                <a:sym typeface="Public Sans"/>
              </a:rPr>
              <a:t>. </a:t>
            </a:r>
            <a:endParaRPr lang="en-GB" dirty="0"/>
          </a:p>
          <a:p>
            <a:endParaRPr lang="en-BE" dirty="0"/>
          </a:p>
        </p:txBody>
      </p:sp>
      <p:sp>
        <p:nvSpPr>
          <p:cNvPr id="4" name="Slide Number Placeholder 3"/>
          <p:cNvSpPr>
            <a:spLocks noGrp="1"/>
          </p:cNvSpPr>
          <p:nvPr>
            <p:ph type="sldNum" sz="quarter" idx="5"/>
          </p:nvPr>
        </p:nvSpPr>
        <p:spPr/>
        <p:txBody>
          <a:bodyPr/>
          <a:lstStyle/>
          <a:p>
            <a:fld id="{F08FC7D2-309F-4B1D-AF63-DB3D4B544859}" type="slidenum">
              <a:rPr lang="ko-KR" altLang="en-US" smtClean="0"/>
              <a:t>29</a:t>
            </a:fld>
            <a:endParaRPr lang="ko-KR" altLang="en-US"/>
          </a:p>
        </p:txBody>
      </p:sp>
    </p:spTree>
    <p:extLst>
      <p:ext uri="{BB962C8B-B14F-4D97-AF65-F5344CB8AC3E}">
        <p14:creationId xmlns:p14="http://schemas.microsoft.com/office/powerpoint/2010/main" val="330413590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atinLnBrk="0"/>
            <a:r>
              <a:rPr lang="en-GB" sz="1200" dirty="0">
                <a:solidFill>
                  <a:srgbClr val="2B2C30"/>
                </a:solidFill>
                <a:ea typeface="Public Sans"/>
                <a:cs typeface="Public Sans"/>
                <a:sym typeface="Public Sans"/>
              </a:rPr>
              <a:t>Unsere Untersuchung der Kreislaufwirtschaft gliedert sich in neun Fragen. Nehmen Sie sich einen Moment Zeit, um über jede Frage nachzudenken, bevor Sie zur nächsten Folie übergehen. </a:t>
            </a:r>
          </a:p>
          <a:p>
            <a:pPr latinLnBrk="0"/>
            <a:endParaRPr lang="en-GB" sz="1200" noProof="0" dirty="0">
              <a:solidFill>
                <a:srgbClr val="2B2C30"/>
              </a:solidFill>
              <a:sym typeface="Public Sans"/>
            </a:endParaRPr>
          </a:p>
          <a:p>
            <a:pPr latinLnBrk="0"/>
            <a:r>
              <a:rPr lang="en-GB" sz="1200" dirty="0">
                <a:solidFill>
                  <a:srgbClr val="2B2C30"/>
                </a:solidFill>
                <a:sym typeface="Public Sans"/>
              </a:rPr>
              <a:t>Sie können jede Frage der Reihe nach durcharbeiten. Alternativ können Sie über das Menü eine bestimmte Frage auswählen, die Sie zuerst untersuchen möchten. </a:t>
            </a:r>
            <a:endParaRPr lang="en-GB" sz="1200" noProof="0" dirty="0"/>
          </a:p>
          <a:p>
            <a:endParaRPr lang="en-GB" dirty="0"/>
          </a:p>
        </p:txBody>
      </p:sp>
      <p:sp>
        <p:nvSpPr>
          <p:cNvPr id="4" name="Slide Number Placeholder 3"/>
          <p:cNvSpPr>
            <a:spLocks noGrp="1"/>
          </p:cNvSpPr>
          <p:nvPr>
            <p:ph type="sldNum" sz="quarter" idx="5"/>
          </p:nvPr>
        </p:nvSpPr>
        <p:spPr/>
        <p:txBody>
          <a:bodyPr/>
          <a:lstStyle/>
          <a:p>
            <a:fld id="{F08FC7D2-309F-4B1D-AF63-DB3D4B544859}" type="slidenum">
              <a:rPr lang="ko-KR" altLang="en-US" smtClean="0"/>
              <a:t>3</a:t>
            </a:fld>
            <a:endParaRPr lang="ko-KR" altLang="en-US"/>
          </a:p>
        </p:txBody>
      </p:sp>
    </p:spTree>
    <p:extLst>
      <p:ext uri="{BB962C8B-B14F-4D97-AF65-F5344CB8AC3E}">
        <p14:creationId xmlns:p14="http://schemas.microsoft.com/office/powerpoint/2010/main" val="3484773979"/>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7F54B69-0203-F9BF-B499-1353677C461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BCF9463-E3C2-00D4-71A5-CA8BF619C05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3B25085-42F5-01C2-0689-94426CAA5E25}"/>
              </a:ext>
            </a:extLst>
          </p:cNvPr>
          <p:cNvSpPr>
            <a:spLocks noGrp="1"/>
          </p:cNvSpPr>
          <p:nvPr>
            <p:ph type="body" idx="1"/>
          </p:nvPr>
        </p:nvSpPr>
        <p:spPr/>
        <p:txBody>
          <a:bodyPr/>
          <a:lstStyle/>
          <a:p>
            <a:pPr marL="0" marR="0" lvl="0" indent="0" algn="l" defTabSz="914400" rtl="0" eaLnBrk="1" fontAlgn="auto" latinLnBrk="1" hangingPunct="1">
              <a:lnSpc>
                <a:spcPct val="100000"/>
              </a:lnSpc>
              <a:spcBef>
                <a:spcPts val="0"/>
              </a:spcBef>
              <a:spcAft>
                <a:spcPts val="0"/>
              </a:spcAft>
              <a:buClrTx/>
              <a:buSzTx/>
              <a:buFontTx/>
              <a:buNone/>
              <a:tabLst/>
              <a:defRPr/>
            </a:pPr>
            <a:r>
              <a:rPr lang="en-US" altLang="ko-KR" sz="1200" kern="1200" dirty="0">
                <a:solidFill>
                  <a:schemeClr val="bg1"/>
                </a:solidFill>
                <a:latin typeface="+mn-lt"/>
                <a:ea typeface="+mn-ea"/>
                <a:cs typeface="Arial" panose="020B0604020202020204" pitchFamily="34" charset="0"/>
              </a:rPr>
              <a:t>Danksagungen</a:t>
            </a:r>
          </a:p>
          <a:p>
            <a:pPr latinLnBrk="0"/>
            <a:r>
              <a:rPr lang="en-US" dirty="0">
                <a:solidFill>
                  <a:schemeClr val="dk1"/>
                </a:solidFill>
                <a:ea typeface="Public Sans"/>
                <a:cs typeface="Public Sans"/>
                <a:sym typeface="Public Sans"/>
              </a:rPr>
              <a:t>Die folgenden Quellen wurden für diese Präsentation herangezogen: </a:t>
            </a:r>
          </a:p>
          <a:p>
            <a:pPr latinLnBrk="0"/>
            <a:endParaRPr lang="en-US" dirty="0">
              <a:solidFill>
                <a:schemeClr val="dk1"/>
              </a:solidFill>
              <a:ea typeface="Public Sans"/>
              <a:cs typeface="Public Sans"/>
              <a:sym typeface="Public Sans"/>
            </a:endParaRPr>
          </a:p>
          <a:p>
            <a:pPr latinLnBrk="0"/>
            <a:r>
              <a:rPr lang="en-US" dirty="0">
                <a:solidFill>
                  <a:schemeClr val="dk1"/>
                </a:solidFill>
                <a:ea typeface="Public Sans"/>
                <a:cs typeface="Public Sans"/>
                <a:sym typeface="Public Sans"/>
              </a:rPr>
              <a:t>Bl</a:t>
            </a:r>
            <a:r>
              <a:rPr lang="en-US" i="1" dirty="0">
                <a:solidFill>
                  <a:schemeClr val="dk1"/>
                </a:solidFill>
                <a:ea typeface="Public Sans"/>
                <a:cs typeface="Public Sans"/>
                <a:sym typeface="Public Sans"/>
              </a:rPr>
              <a:t>ot</a:t>
            </a:r>
            <a:r>
              <a:rPr lang="en-US" dirty="0">
                <a:solidFill>
                  <a:schemeClr val="dk1"/>
                </a:solidFill>
                <a:ea typeface="Public Sans"/>
                <a:cs typeface="Public Sans"/>
                <a:sym typeface="Public Sans"/>
              </a:rPr>
              <a:t>, E., Bergeling, E., Watkins, E. &amp; Marchetti, E. (Juni 2024) </a:t>
            </a:r>
            <a:r>
              <a:rPr lang="en-US" i="1" dirty="0">
                <a:solidFill>
                  <a:schemeClr val="dk1"/>
                </a:solidFill>
                <a:ea typeface="Public Sans"/>
                <a:cs typeface="Public Sans"/>
                <a:sym typeface="Public Sans"/>
              </a:rPr>
              <a:t>Kreislaufwirtschaftsstrategien und nachhaltiges Ressourcenmanagement zur Sicherung der Energiewende.</a:t>
            </a:r>
            <a:r>
              <a:rPr lang="en-US" dirty="0">
                <a:solidFill>
                  <a:schemeClr val="dk1"/>
                </a:solidFill>
                <a:ea typeface="Public Sans"/>
                <a:cs typeface="Public Sans"/>
                <a:sym typeface="Public Sans"/>
              </a:rPr>
              <a:t> Institut für Europäische Umweltpolitik (IEEP).  </a:t>
            </a:r>
            <a:r>
              <a:rPr lang="en-US" u="sng" dirty="0">
                <a:solidFill>
                  <a:schemeClr val="hlink"/>
                </a:solidFill>
                <a:latin typeface="Public Sans"/>
                <a:ea typeface="Public Sans"/>
                <a:cs typeface="Public Sans"/>
                <a:sym typeface="Public Sans"/>
                <a:hlinkClick r:id="rId3"/>
              </a:rPr>
              <a:t>https://circulareconomy.europa.eu/platform/en/knowledge/circularity-strategies-and-sustainable-resource-management-safeguard-clean-energy-transition</a:t>
            </a:r>
            <a:endParaRPr lang="en-US" dirty="0">
              <a:latin typeface="Public Sans"/>
              <a:ea typeface="Public Sans"/>
              <a:cs typeface="Public Sans"/>
              <a:sym typeface="Public Sans"/>
            </a:endParaRPr>
          </a:p>
          <a:p>
            <a:pPr latinLnBrk="0"/>
            <a:endParaRPr lang="en-US" dirty="0">
              <a:solidFill>
                <a:schemeClr val="dk1"/>
              </a:solidFill>
              <a:ea typeface="Public Sans"/>
              <a:cs typeface="Public Sans"/>
              <a:sym typeface="Public Sans"/>
            </a:endParaRPr>
          </a:p>
          <a:p>
            <a:pPr latinLnBrk="0"/>
            <a:r>
              <a:rPr lang="en-US" dirty="0">
                <a:solidFill>
                  <a:schemeClr val="dk1"/>
                </a:solidFill>
                <a:ea typeface="Public Sans"/>
                <a:cs typeface="Public Sans"/>
                <a:sym typeface="Public Sans"/>
              </a:rPr>
              <a:t>Gate C &amp; Gravis, L. (2023) </a:t>
            </a:r>
            <a:r>
              <a:rPr lang="en-US" i="1" dirty="0">
                <a:solidFill>
                  <a:schemeClr val="dk1"/>
                </a:solidFill>
                <a:ea typeface="Public Sans"/>
                <a:cs typeface="Public Sans"/>
                <a:sym typeface="Public Sans"/>
              </a:rPr>
              <a:t>Für eine zirkuläre Energiewende: Aktionsplan für Industrie, Politik und Investoren. </a:t>
            </a:r>
            <a:r>
              <a:rPr lang="en-US" dirty="0">
                <a:solidFill>
                  <a:schemeClr val="dk1"/>
                </a:solidFill>
                <a:ea typeface="Public Sans"/>
                <a:cs typeface="Public Sans"/>
                <a:sym typeface="Public Sans"/>
              </a:rPr>
              <a:t>Green Purposes Company &amp; Gate C. </a:t>
            </a:r>
            <a:endParaRPr lang="en-US" i="1" dirty="0">
              <a:solidFill>
                <a:schemeClr val="dk1"/>
              </a:solidFill>
              <a:ea typeface="Public Sans"/>
              <a:cs typeface="Public Sans"/>
              <a:sym typeface="Public Sans"/>
            </a:endParaRPr>
          </a:p>
          <a:p>
            <a:pPr latinLnBrk="0"/>
            <a:r>
              <a:rPr lang="en-US" dirty="0">
                <a:solidFill>
                  <a:schemeClr val="dk1"/>
                </a:solidFill>
                <a:ea typeface="Public Sans"/>
                <a:cs typeface="Public Sans"/>
                <a:sym typeface="Public Sans"/>
                <a:hlinkClick r:id="rId4"/>
              </a:rPr>
              <a:t>https://circulareconomy.europa.eu/platform/sites/default/files/2023-06/Circular-energy-transition.pdf</a:t>
            </a:r>
            <a:r>
              <a:rPr lang="en-US" dirty="0">
                <a:solidFill>
                  <a:schemeClr val="dk1"/>
                </a:solidFill>
                <a:ea typeface="Public Sans"/>
                <a:cs typeface="Public Sans"/>
                <a:sym typeface="Public Sans"/>
              </a:rPr>
              <a:t> </a:t>
            </a:r>
          </a:p>
          <a:p>
            <a:pPr marR="0" lvl="0" algn="l" rtl="0" latinLnBrk="0">
              <a:spcBef>
                <a:spcPts val="0"/>
              </a:spcBef>
              <a:spcAft>
                <a:spcPts val="0"/>
              </a:spcAft>
            </a:pPr>
            <a:endParaRPr lang="en-US" dirty="0">
              <a:solidFill>
                <a:srgbClr val="000000"/>
              </a:solidFill>
              <a:ea typeface="Public Sans"/>
              <a:cs typeface="Public Sans"/>
              <a:sym typeface="Public Sans"/>
            </a:endParaRPr>
          </a:p>
          <a:p>
            <a:pPr marR="0" lvl="0" algn="l" rtl="0" latinLnBrk="0">
              <a:spcBef>
                <a:spcPts val="0"/>
              </a:spcBef>
              <a:spcAft>
                <a:spcPts val="0"/>
              </a:spcAft>
            </a:pPr>
            <a:endParaRPr lang="en-US" dirty="0">
              <a:solidFill>
                <a:schemeClr val="dk1"/>
              </a:solidFill>
              <a:ea typeface="Calibri"/>
              <a:cs typeface="Calibri"/>
              <a:sym typeface="Calibri"/>
            </a:endParaRPr>
          </a:p>
          <a:p>
            <a:pPr latinLnBrk="0"/>
            <a:endParaRPr lang="en-GB" dirty="0"/>
          </a:p>
          <a:p>
            <a:endParaRPr lang="en-BE" dirty="0"/>
          </a:p>
        </p:txBody>
      </p:sp>
      <p:sp>
        <p:nvSpPr>
          <p:cNvPr id="4" name="Slide Number Placeholder 3">
            <a:extLst>
              <a:ext uri="{FF2B5EF4-FFF2-40B4-BE49-F238E27FC236}">
                <a16:creationId xmlns:a16="http://schemas.microsoft.com/office/drawing/2014/main" id="{46BDCE96-8F29-4E17-B80F-35319575A659}"/>
              </a:ext>
            </a:extLst>
          </p:cNvPr>
          <p:cNvSpPr>
            <a:spLocks noGrp="1"/>
          </p:cNvSpPr>
          <p:nvPr>
            <p:ph type="sldNum" sz="quarter" idx="5"/>
          </p:nvPr>
        </p:nvSpPr>
        <p:spPr/>
        <p:txBody>
          <a:bodyPr/>
          <a:lstStyle/>
          <a:p>
            <a:fld id="{F08FC7D2-309F-4B1D-AF63-DB3D4B544859}" type="slidenum">
              <a:rPr lang="ko-KR" altLang="en-US" smtClean="0"/>
              <a:t>30</a:t>
            </a:fld>
            <a:endParaRPr lang="ko-KR" altLang="en-US"/>
          </a:p>
        </p:txBody>
      </p:sp>
    </p:spTree>
    <p:extLst>
      <p:ext uri="{BB962C8B-B14F-4D97-AF65-F5344CB8AC3E}">
        <p14:creationId xmlns:p14="http://schemas.microsoft.com/office/powerpoint/2010/main" val="839818605"/>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1" hangingPunct="1">
              <a:lnSpc>
                <a:spcPct val="100000"/>
              </a:lnSpc>
              <a:spcBef>
                <a:spcPts val="0"/>
              </a:spcBef>
              <a:spcAft>
                <a:spcPts val="0"/>
              </a:spcAft>
              <a:buClrTx/>
              <a:buSzTx/>
              <a:buFontTx/>
              <a:buNone/>
              <a:tabLst/>
              <a:defRPr/>
            </a:pPr>
            <a:r>
              <a:rPr lang="en-US" altLang="ko-KR" sz="1200" b="0" dirty="0">
                <a:solidFill>
                  <a:schemeClr val="bg1"/>
                </a:solidFill>
              </a:rPr>
              <a:t>Danke!</a:t>
            </a:r>
          </a:p>
          <a:p>
            <a:endParaRPr lang="en-GB" dirty="0"/>
          </a:p>
        </p:txBody>
      </p:sp>
      <p:sp>
        <p:nvSpPr>
          <p:cNvPr id="4" name="Slide Number Placeholder 3"/>
          <p:cNvSpPr>
            <a:spLocks noGrp="1"/>
          </p:cNvSpPr>
          <p:nvPr>
            <p:ph type="sldNum" sz="quarter" idx="5"/>
          </p:nvPr>
        </p:nvSpPr>
        <p:spPr/>
        <p:txBody>
          <a:bodyPr/>
          <a:lstStyle/>
          <a:p>
            <a:fld id="{F08FC7D2-309F-4B1D-AF63-DB3D4B544859}" type="slidenum">
              <a:rPr lang="ko-KR" altLang="en-US" smtClean="0"/>
              <a:t>31</a:t>
            </a:fld>
            <a:endParaRPr lang="ko-KR" altLang="en-US"/>
          </a:p>
        </p:txBody>
      </p:sp>
    </p:spTree>
    <p:extLst>
      <p:ext uri="{BB962C8B-B14F-4D97-AF65-F5344CB8AC3E}">
        <p14:creationId xmlns:p14="http://schemas.microsoft.com/office/powerpoint/2010/main" val="415896862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1" hangingPunct="1">
              <a:lnSpc>
                <a:spcPct val="100000"/>
              </a:lnSpc>
              <a:spcBef>
                <a:spcPts val="0"/>
              </a:spcBef>
              <a:spcAft>
                <a:spcPts val="0"/>
              </a:spcAft>
              <a:buClrTx/>
              <a:buSzTx/>
              <a:buFontTx/>
              <a:buNone/>
              <a:tabLst/>
              <a:defRPr/>
            </a:pPr>
            <a:r>
              <a:rPr lang="en-GB" sz="1200" b="1" kern="1200" noProof="0" dirty="0">
                <a:solidFill>
                  <a:schemeClr val="bg1"/>
                </a:solidFill>
                <a:latin typeface="+mn-lt"/>
                <a:ea typeface="Public Sans"/>
                <a:cs typeface="Public Sans"/>
                <a:sym typeface="Public Sans"/>
              </a:rPr>
              <a:t>Neun Fragen zur </a:t>
            </a:r>
            <a:r>
              <a:rPr lang="en-GB" sz="1200" b="1" kern="1200" noProof="0" dirty="0" err="1">
                <a:solidFill>
                  <a:schemeClr val="bg1"/>
                </a:solidFill>
                <a:latin typeface="+mn-lt"/>
                <a:ea typeface="Public Sans"/>
                <a:cs typeface="Public Sans"/>
                <a:sym typeface="Public Sans"/>
              </a:rPr>
              <a:t>Digitalisierung </a:t>
            </a:r>
            <a:r>
              <a:rPr lang="en-GB" sz="1200" b="1" kern="1200" noProof="0" dirty="0">
                <a:solidFill>
                  <a:schemeClr val="bg1"/>
                </a:solidFill>
                <a:latin typeface="+mn-lt"/>
                <a:ea typeface="Public Sans"/>
                <a:cs typeface="Public Sans"/>
                <a:sym typeface="Public Sans"/>
              </a:rPr>
              <a:t>und Kreislaufwirtschaft </a:t>
            </a:r>
            <a:r>
              <a:rPr lang="en-GB" sz="1200" b="1" kern="1200" noProof="0" dirty="0" err="1">
                <a:solidFill>
                  <a:schemeClr val="bg1"/>
                </a:solidFill>
                <a:latin typeface="+mn-lt"/>
                <a:ea typeface="Public Sans"/>
                <a:cs typeface="Public Sans"/>
                <a:sym typeface="Public Sans"/>
              </a:rPr>
              <a:t>im Energiesektor</a:t>
            </a:r>
            <a:r>
              <a:rPr lang="en-GB" sz="1200" b="1" kern="1200" noProof="0" dirty="0">
                <a:solidFill>
                  <a:schemeClr val="bg1"/>
                </a:solidFill>
                <a:latin typeface="+mn-lt"/>
                <a:ea typeface="Public Sans"/>
                <a:cs typeface="Public Sans"/>
                <a:sym typeface="Public Sans"/>
              </a:rPr>
              <a:t> </a:t>
            </a:r>
            <a:endParaRPr lang="en-GB" sz="1050" kern="1200" noProof="0" dirty="0">
              <a:solidFill>
                <a:schemeClr val="bg1"/>
              </a:solidFill>
              <a:latin typeface="+mn-lt"/>
              <a:ea typeface="+mn-ea"/>
              <a:cs typeface="+mn-cs"/>
            </a:endParaRPr>
          </a:p>
          <a:p>
            <a:pPr marL="342900" indent="-342900" latinLnBrk="0">
              <a:buFont typeface="+mj-lt"/>
              <a:buAutoNum type="arabicPeriod"/>
            </a:pPr>
            <a:r>
              <a:rPr lang="en-GB" sz="1200" noProof="0" dirty="0">
                <a:ea typeface="Public Sans"/>
                <a:cs typeface="Public Sans"/>
                <a:sym typeface="Public Sans"/>
              </a:rPr>
              <a:t>Was ist Kreislaufwirtschaft und wie lässt sie sich auf den Energiesektor anwenden?</a:t>
            </a:r>
          </a:p>
          <a:p>
            <a:pPr marL="342900" indent="-342900" latinLnBrk="0">
              <a:buFont typeface="+mj-lt"/>
              <a:buAutoNum type="arabicPeriod"/>
            </a:pPr>
            <a:r>
              <a:rPr lang="en-GB" sz="1200" noProof="0" dirty="0">
                <a:ea typeface="Public Sans"/>
                <a:cs typeface="Public Sans"/>
                <a:sym typeface="Public Sans"/>
              </a:rPr>
              <a:t>Wie unterstützt die Europäische Union die Kreislaufwirtschaft im Energiesektor?</a:t>
            </a:r>
          </a:p>
          <a:p>
            <a:pPr marL="342900" indent="-342900" latinLnBrk="0">
              <a:buFont typeface="+mj-lt"/>
              <a:buAutoNum type="arabicPeriod"/>
            </a:pPr>
            <a:r>
              <a:rPr lang="en-GB" sz="1200" noProof="0" dirty="0">
                <a:ea typeface="Public Sans"/>
                <a:cs typeface="Public Sans"/>
                <a:sym typeface="Public Sans"/>
              </a:rPr>
              <a:t>Wie verändert die Digitalisierung den Energiesektor?</a:t>
            </a:r>
          </a:p>
          <a:p>
            <a:pPr marL="342900" indent="-342900" latinLnBrk="0">
              <a:buFont typeface="+mj-lt"/>
              <a:buAutoNum type="arabicPeriod"/>
            </a:pPr>
            <a:r>
              <a:rPr lang="en-GB" sz="1200" noProof="0" dirty="0">
                <a:ea typeface="Public Sans"/>
                <a:cs typeface="Public Sans"/>
                <a:sym typeface="Public Sans"/>
              </a:rPr>
              <a:t>Wie wirken Kreislaufwirtschaft und Digitalisierung zusammen, um eine nachhaltige Zukunft zu erreichen?</a:t>
            </a:r>
          </a:p>
          <a:p>
            <a:pPr marL="342900" indent="-342900" latinLnBrk="0">
              <a:buFont typeface="+mj-lt"/>
              <a:buAutoNum type="arabicPeriod"/>
            </a:pPr>
            <a:r>
              <a:rPr lang="en-GB" sz="1200" dirty="0">
                <a:ea typeface="Public Sans"/>
                <a:cs typeface="Public Sans"/>
                <a:sym typeface="Public Sans"/>
              </a:rPr>
              <a:t>Wie können die Prinzipien der Kreislaufwirtschaft angewendet werden, um die Ressourceneffizienz im Energiesektor zu maximieren?</a:t>
            </a:r>
          </a:p>
          <a:p>
            <a:pPr marL="342900" indent="-342900" latinLnBrk="0">
              <a:buFont typeface="+mj-lt"/>
              <a:buAutoNum type="arabicPeriod"/>
            </a:pPr>
            <a:r>
              <a:rPr lang="en-GB" sz="1200" dirty="0">
                <a:ea typeface="Public Sans"/>
                <a:cs typeface="Public Sans"/>
                <a:sym typeface="Public Sans"/>
              </a:rPr>
              <a:t>Wie kann Kreislaufwirtschaft auf erneuerbare Energien und Energiespeichertechnologien angewendet werden?</a:t>
            </a:r>
          </a:p>
          <a:p>
            <a:pPr marL="342900" indent="-342900" latinLnBrk="0">
              <a:buFont typeface="+mj-lt"/>
              <a:buAutoNum type="arabicPeriod"/>
            </a:pPr>
            <a:r>
              <a:rPr lang="en-GB" sz="1200" dirty="0">
                <a:ea typeface="Public Sans"/>
                <a:cs typeface="Public Sans"/>
                <a:sym typeface="Public Sans"/>
              </a:rPr>
              <a:t>Wie verändern digitale Technologien den Energiesektor?</a:t>
            </a:r>
          </a:p>
          <a:p>
            <a:pPr marL="342900" indent="-342900" latinLnBrk="0">
              <a:buFont typeface="+mj-lt"/>
              <a:buAutoNum type="arabicPeriod"/>
            </a:pPr>
            <a:r>
              <a:rPr lang="en-GB" sz="1200" dirty="0">
                <a:ea typeface="Public Sans"/>
                <a:cs typeface="Public Sans"/>
                <a:sym typeface="Public Sans"/>
              </a:rPr>
              <a:t>Wie kann die Blockchain-Technologie dem Energiesektor zugutekommen?</a:t>
            </a:r>
          </a:p>
          <a:p>
            <a:pPr marL="342900" indent="-342900" latinLnBrk="0">
              <a:buFont typeface="+mj-lt"/>
              <a:buAutoNum type="arabicPeriod"/>
            </a:pPr>
            <a:r>
              <a:rPr lang="en-GB" sz="1200" dirty="0">
                <a:ea typeface="Public Sans"/>
                <a:cs typeface="Public Sans"/>
                <a:sym typeface="Public Sans"/>
              </a:rPr>
              <a:t>Wie werden Kreislaufwirtschaft und Digitalisierung im Energiesektor kombiniert?</a:t>
            </a:r>
          </a:p>
          <a:p>
            <a:pPr marL="342900" indent="-342900" latinLnBrk="0">
              <a:buFont typeface="+mj-lt"/>
              <a:buAutoNum type="arabicPeriod"/>
            </a:pPr>
            <a:endParaRPr lang="en-GB" sz="1200" dirty="0">
              <a:ea typeface="Public Sans"/>
              <a:cs typeface="Public Sans"/>
              <a:sym typeface="Public Sans"/>
            </a:endParaRPr>
          </a:p>
          <a:p>
            <a:endParaRPr lang="en-GB" dirty="0"/>
          </a:p>
        </p:txBody>
      </p:sp>
      <p:sp>
        <p:nvSpPr>
          <p:cNvPr id="4" name="Slide Number Placeholder 3"/>
          <p:cNvSpPr>
            <a:spLocks noGrp="1"/>
          </p:cNvSpPr>
          <p:nvPr>
            <p:ph type="sldNum" sz="quarter" idx="5"/>
          </p:nvPr>
        </p:nvSpPr>
        <p:spPr/>
        <p:txBody>
          <a:bodyPr/>
          <a:lstStyle/>
          <a:p>
            <a:fld id="{F08FC7D2-309F-4B1D-AF63-DB3D4B544859}" type="slidenum">
              <a:rPr lang="ko-KR" altLang="en-US" smtClean="0"/>
              <a:t>4</a:t>
            </a:fld>
            <a:endParaRPr lang="ko-KR" altLang="en-US"/>
          </a:p>
        </p:txBody>
      </p:sp>
    </p:spTree>
    <p:extLst>
      <p:ext uri="{BB962C8B-B14F-4D97-AF65-F5344CB8AC3E}">
        <p14:creationId xmlns:p14="http://schemas.microsoft.com/office/powerpoint/2010/main" val="343258998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1" hangingPunct="1">
              <a:lnSpc>
                <a:spcPct val="100000"/>
              </a:lnSpc>
              <a:spcBef>
                <a:spcPts val="0"/>
              </a:spcBef>
              <a:spcAft>
                <a:spcPts val="0"/>
              </a:spcAft>
              <a:buClrTx/>
              <a:buSzTx/>
              <a:buFontTx/>
              <a:buNone/>
              <a:tabLst/>
              <a:defRPr/>
            </a:pPr>
            <a:r>
              <a:rPr lang="en-US" sz="1200" b="1" kern="1200" dirty="0">
                <a:solidFill>
                  <a:schemeClr val="bg1"/>
                </a:solidFill>
                <a:latin typeface="+mn-lt"/>
                <a:ea typeface="Public Sans"/>
                <a:cs typeface="Public Sans"/>
                <a:sym typeface="Public Sans"/>
              </a:rPr>
              <a:t>1. Die Kreislaufwirtschaft </a:t>
            </a:r>
            <a:endParaRPr lang="en-US" sz="1050" kern="1200" dirty="0">
              <a:solidFill>
                <a:schemeClr val="bg1"/>
              </a:solidFill>
              <a:latin typeface="+mn-lt"/>
              <a:ea typeface="+mn-ea"/>
              <a:cs typeface="+mn-cs"/>
            </a:endParaRPr>
          </a:p>
          <a:p>
            <a:pPr marL="0" marR="0" lvl="0" indent="0" algn="l" defTabSz="914400" rtl="0" eaLnBrk="1" fontAlgn="auto" latinLnBrk="1" hangingPunct="1">
              <a:lnSpc>
                <a:spcPct val="100000"/>
              </a:lnSpc>
              <a:spcBef>
                <a:spcPts val="0"/>
              </a:spcBef>
              <a:spcAft>
                <a:spcPts val="0"/>
              </a:spcAft>
              <a:buClrTx/>
              <a:buSzTx/>
              <a:buFontTx/>
              <a:buNone/>
              <a:tabLst/>
              <a:defRPr/>
            </a:pPr>
            <a:r>
              <a:rPr lang="en-US" sz="1200" i="1" dirty="0">
                <a:solidFill>
                  <a:schemeClr val="accent5"/>
                </a:solidFill>
              </a:rPr>
              <a:t>Was ist Kreislaufwirtschaft und wie lässt sie sich auf den Energiesektor anwenden?</a:t>
            </a:r>
          </a:p>
          <a:p>
            <a:endParaRPr lang="en-GB" dirty="0"/>
          </a:p>
        </p:txBody>
      </p:sp>
      <p:sp>
        <p:nvSpPr>
          <p:cNvPr id="4" name="Slide Number Placeholder 3"/>
          <p:cNvSpPr>
            <a:spLocks noGrp="1"/>
          </p:cNvSpPr>
          <p:nvPr>
            <p:ph type="sldNum" sz="quarter" idx="5"/>
          </p:nvPr>
        </p:nvSpPr>
        <p:spPr/>
        <p:txBody>
          <a:bodyPr/>
          <a:lstStyle/>
          <a:p>
            <a:fld id="{F08FC7D2-309F-4B1D-AF63-DB3D4B544859}" type="slidenum">
              <a:rPr lang="ko-KR" altLang="en-US" smtClean="0"/>
              <a:t>5</a:t>
            </a:fld>
            <a:endParaRPr lang="ko-KR" altLang="en-US"/>
          </a:p>
        </p:txBody>
      </p:sp>
    </p:spTree>
    <p:extLst>
      <p:ext uri="{BB962C8B-B14F-4D97-AF65-F5344CB8AC3E}">
        <p14:creationId xmlns:p14="http://schemas.microsoft.com/office/powerpoint/2010/main" val="187648558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1" hangingPunct="1">
              <a:lnSpc>
                <a:spcPct val="100000"/>
              </a:lnSpc>
              <a:spcBef>
                <a:spcPts val="0"/>
              </a:spcBef>
              <a:spcAft>
                <a:spcPts val="0"/>
              </a:spcAft>
              <a:buClrTx/>
              <a:buSzTx/>
              <a:buFontTx/>
              <a:buNone/>
              <a:tabLst/>
              <a:defRPr/>
            </a:pPr>
            <a:r>
              <a:rPr lang="en-US" sz="1200" b="1" kern="1200" dirty="0">
                <a:solidFill>
                  <a:schemeClr val="bg1"/>
                </a:solidFill>
                <a:latin typeface="+mn-lt"/>
                <a:ea typeface="Public Sans"/>
                <a:cs typeface="Public Sans"/>
                <a:sym typeface="Public Sans"/>
              </a:rPr>
              <a:t>1. Die Kreislaufwirtschaft </a:t>
            </a:r>
            <a:endParaRPr lang="en-US" sz="1050" kern="1200" dirty="0">
              <a:solidFill>
                <a:schemeClr val="bg1"/>
              </a:solidFill>
              <a:latin typeface="+mn-lt"/>
              <a:ea typeface="+mn-ea"/>
              <a:cs typeface="+mn-cs"/>
            </a:endParaRPr>
          </a:p>
          <a:p>
            <a:pPr latinLnBrk="0"/>
            <a:r>
              <a:rPr lang="en-GB" sz="1200" noProof="0" dirty="0">
                <a:ea typeface="Public Sans"/>
                <a:cs typeface="Public Sans"/>
                <a:sym typeface="Public Sans"/>
              </a:rPr>
              <a:t>Im Kontext des Energiesektors bedeutet die Kreislaufwirtschaft eine Abkehr vom Modell „Gewinnen, Herstellen, Verwenden </a:t>
            </a:r>
            <a:r>
              <a:rPr lang="en-GB" sz="1200" dirty="0">
                <a:ea typeface="Public Sans"/>
                <a:cs typeface="Public Sans"/>
                <a:sym typeface="Public Sans"/>
              </a:rPr>
              <a:t>und </a:t>
            </a:r>
            <a:r>
              <a:rPr lang="en-GB" sz="1200" noProof="0" dirty="0">
                <a:ea typeface="Public Sans"/>
                <a:cs typeface="Public Sans"/>
                <a:sym typeface="Public Sans"/>
              </a:rPr>
              <a:t>Entsorgen“. Die Kreislaufwirtschaft legt den Schwerpunkt auf die Minimierung von Abfall und die Maximierung der Ressourcennutzung.</a:t>
            </a:r>
          </a:p>
          <a:p>
            <a:pPr latinLnBrk="0"/>
            <a:endParaRPr lang="en-GB" sz="1200" dirty="0">
              <a:ea typeface="Public Sans"/>
              <a:cs typeface="Public Sans"/>
              <a:sym typeface="Public Sans"/>
            </a:endParaRPr>
          </a:p>
          <a:p>
            <a:pPr latinLnBrk="0"/>
            <a:r>
              <a:rPr lang="en-GB" sz="1200" dirty="0">
                <a:ea typeface="Public Sans"/>
                <a:cs typeface="Public Sans"/>
                <a:sym typeface="Public Sans"/>
              </a:rPr>
              <a:t>Die Lebensdauer von Energietechnologien kann durch die Minimierung des Abfallaufkommens und die Rückgewinnung wertvoller Materialien maximiert werden. </a:t>
            </a:r>
            <a:r>
              <a:rPr lang="en-GB" sz="1200" dirty="0"/>
              <a:t>Kreislaufwirtschaft trägt zur Verringerung der Umweltbelastung bei und unterstützt den Übergang zu einem nachhaltigeren und widerstandsfähigeren Energiesystem.  </a:t>
            </a:r>
          </a:p>
          <a:p>
            <a:pPr latinLnBrk="0"/>
            <a:endParaRPr lang="en-GB" sz="1200" dirty="0"/>
          </a:p>
          <a:p>
            <a:pPr latinLnBrk="0"/>
            <a:r>
              <a:rPr lang="en-GB" sz="1200" dirty="0"/>
              <a:t>Digitale Technologien wie Datenanalyse, intelligente Netze und Blockchain spielen eine entscheidende Rolle bei der Ermöglichung und Optimierung von Kreislaufwirtschaftsstrategien im Energiesektor. </a:t>
            </a:r>
          </a:p>
          <a:p>
            <a:pPr latinLnBrk="0"/>
            <a:endParaRPr lang="en-GB" sz="1200" noProof="0" dirty="0">
              <a:ea typeface="Public Sans"/>
              <a:cs typeface="Public Sans"/>
              <a:sym typeface="Public Sans"/>
            </a:endParaRPr>
          </a:p>
          <a:p>
            <a:endParaRPr lang="en-GB" dirty="0"/>
          </a:p>
        </p:txBody>
      </p:sp>
      <p:sp>
        <p:nvSpPr>
          <p:cNvPr id="4" name="Slide Number Placeholder 3"/>
          <p:cNvSpPr>
            <a:spLocks noGrp="1"/>
          </p:cNvSpPr>
          <p:nvPr>
            <p:ph type="sldNum" sz="quarter" idx="5"/>
          </p:nvPr>
        </p:nvSpPr>
        <p:spPr/>
        <p:txBody>
          <a:bodyPr/>
          <a:lstStyle/>
          <a:p>
            <a:fld id="{F08FC7D2-309F-4B1D-AF63-DB3D4B544859}" type="slidenum">
              <a:rPr lang="ko-KR" altLang="en-US" smtClean="0"/>
              <a:t>6</a:t>
            </a:fld>
            <a:endParaRPr lang="ko-KR" altLang="en-US"/>
          </a:p>
        </p:txBody>
      </p:sp>
    </p:spTree>
    <p:extLst>
      <p:ext uri="{BB962C8B-B14F-4D97-AF65-F5344CB8AC3E}">
        <p14:creationId xmlns:p14="http://schemas.microsoft.com/office/powerpoint/2010/main" val="396745353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1" hangingPunct="1">
              <a:lnSpc>
                <a:spcPct val="100000"/>
              </a:lnSpc>
              <a:spcBef>
                <a:spcPts val="0"/>
              </a:spcBef>
              <a:spcAft>
                <a:spcPts val="0"/>
              </a:spcAft>
              <a:buClrTx/>
              <a:buSzTx/>
              <a:buFontTx/>
              <a:buNone/>
              <a:tabLst/>
              <a:defRPr/>
            </a:pPr>
            <a:r>
              <a:rPr lang="en-US" sz="1200" b="1" kern="1200" dirty="0">
                <a:solidFill>
                  <a:schemeClr val="bg1"/>
                </a:solidFill>
                <a:latin typeface="+mn-lt"/>
                <a:ea typeface="Public Sans"/>
                <a:cs typeface="Public Sans"/>
                <a:sym typeface="Public Sans"/>
              </a:rPr>
              <a:t>1. Die Kreislaufwirtschaft </a:t>
            </a:r>
            <a:endParaRPr lang="en-US" sz="1050" kern="1200" dirty="0">
              <a:solidFill>
                <a:schemeClr val="bg1"/>
              </a:solidFill>
              <a:latin typeface="+mn-lt"/>
              <a:ea typeface="+mn-ea"/>
              <a:cs typeface="+mn-cs"/>
            </a:endParaRPr>
          </a:p>
          <a:p>
            <a:pPr latinLnBrk="0"/>
            <a:r>
              <a:rPr lang="en-GB" sz="1200" noProof="0" dirty="0">
                <a:ea typeface="Public Sans"/>
                <a:cs typeface="Public Sans"/>
                <a:sym typeface="Public Sans"/>
              </a:rPr>
              <a:t>Die Kernprinzipien der Kreislaufwirtschaft sind:</a:t>
            </a:r>
          </a:p>
          <a:p>
            <a:pPr latinLnBrk="0"/>
            <a:endParaRPr lang="en-GB" sz="1200" noProof="0" dirty="0">
              <a:ea typeface="Public Sans"/>
              <a:cs typeface="Public Sans"/>
              <a:sym typeface="Public Sans"/>
            </a:endParaRPr>
          </a:p>
          <a:p>
            <a:pPr latinLnBrk="0"/>
            <a:r>
              <a:rPr lang="en-GB" sz="1200" b="1" noProof="0" dirty="0">
                <a:ea typeface="Public Sans"/>
                <a:cs typeface="Public Sans"/>
                <a:sym typeface="Public Sans"/>
              </a:rPr>
              <a:t>Reduzieren: </a:t>
            </a:r>
            <a:r>
              <a:rPr lang="en-GB" sz="1200" noProof="0" dirty="0">
                <a:ea typeface="Public Sans"/>
                <a:cs typeface="Public Sans"/>
                <a:sym typeface="Public Sans"/>
              </a:rPr>
              <a:t>Minimierung des Energieverbrauchs und des Abfallaufkommens durch: </a:t>
            </a:r>
          </a:p>
          <a:p>
            <a:pPr latinLnBrk="0"/>
            <a:endParaRPr lang="en-GB" sz="1200" noProof="0" dirty="0">
              <a:ea typeface="Public Sans"/>
              <a:cs typeface="Public Sans"/>
              <a:sym typeface="Public Sans"/>
            </a:endParaRPr>
          </a:p>
          <a:p>
            <a:pPr marL="342900" indent="-342900" latinLnBrk="0">
              <a:buFont typeface="Arial" panose="020B0604020202020204" pitchFamily="34" charset="0"/>
              <a:buChar char="•"/>
            </a:pPr>
            <a:r>
              <a:rPr lang="en-GB" sz="1200" dirty="0">
                <a:ea typeface="Public Sans"/>
                <a:cs typeface="Public Sans"/>
                <a:sym typeface="Public Sans"/>
              </a:rPr>
              <a:t>	</a:t>
            </a:r>
            <a:r>
              <a:rPr lang="en-GB" sz="1200" noProof="0" dirty="0">
                <a:ea typeface="Public Sans"/>
                <a:cs typeface="Public Sans"/>
                <a:sym typeface="Public Sans"/>
              </a:rPr>
              <a:t>Maßnahmen zur Steigerung der </a:t>
            </a:r>
            <a:r>
              <a:rPr lang="en-GB" sz="1200" noProof="0" dirty="0" err="1">
                <a:ea typeface="Public Sans"/>
                <a:cs typeface="Public Sans"/>
                <a:sym typeface="Public Sans"/>
              </a:rPr>
              <a:t>Energieeffizienz</a:t>
            </a:r>
            <a:r>
              <a:rPr lang="en-GB" sz="1200" noProof="0" dirty="0">
                <a:ea typeface="Public Sans"/>
                <a:cs typeface="Public Sans"/>
                <a:sym typeface="Public Sans"/>
              </a:rPr>
              <a:t>.</a:t>
            </a:r>
            <a:endParaRPr lang="en-GB" sz="1200" dirty="0">
              <a:ea typeface="Public Sans"/>
              <a:cs typeface="Public Sans"/>
              <a:sym typeface="Public Sans"/>
            </a:endParaRPr>
          </a:p>
          <a:p>
            <a:pPr marL="342900" indent="-342900" latinLnBrk="0">
              <a:buFont typeface="Arial" panose="020B0604020202020204" pitchFamily="34" charset="0"/>
              <a:buChar char="•"/>
            </a:pPr>
            <a:r>
              <a:rPr lang="en-GB" sz="1200" noProof="0" dirty="0">
                <a:ea typeface="Public Sans"/>
                <a:cs typeface="Public Sans"/>
                <a:sym typeface="Public Sans"/>
              </a:rPr>
              <a:t>	Anreize für den Energieverbrauch in Nebenzeiten.</a:t>
            </a:r>
          </a:p>
          <a:p>
            <a:pPr marL="342900" indent="-342900" latinLnBrk="0">
              <a:buFont typeface="Arial" panose="020B0604020202020204" pitchFamily="34" charset="0"/>
              <a:buChar char="•"/>
            </a:pPr>
            <a:r>
              <a:rPr lang="en-GB" sz="1200" dirty="0">
                <a:ea typeface="Public Sans"/>
                <a:cs typeface="Public Sans"/>
                <a:sym typeface="Public Sans"/>
              </a:rPr>
              <a:t>	</a:t>
            </a:r>
            <a:r>
              <a:rPr lang="en-GB" sz="1200" noProof="0" dirty="0" err="1">
                <a:ea typeface="Public Sans"/>
                <a:cs typeface="Public Sans"/>
                <a:sym typeface="Public Sans"/>
              </a:rPr>
              <a:t>Einführung </a:t>
            </a:r>
            <a:r>
              <a:rPr lang="en-GB" sz="1200" noProof="0" dirty="0">
                <a:ea typeface="Public Sans"/>
                <a:cs typeface="Public Sans"/>
                <a:sym typeface="Public Sans"/>
              </a:rPr>
              <a:t>nachhaltiger Energietechnologien.</a:t>
            </a:r>
          </a:p>
          <a:p>
            <a:pPr latinLnBrk="0"/>
            <a:endParaRPr lang="en-GB" sz="1200" dirty="0">
              <a:ea typeface="Public Sans"/>
              <a:cs typeface="Public Sans"/>
              <a:sym typeface="Public Sans"/>
            </a:endParaRPr>
          </a:p>
          <a:p>
            <a:pPr latinLnBrk="0"/>
            <a:r>
              <a:rPr lang="en-GB" sz="1200" b="1" dirty="0">
                <a:ea typeface="Public Sans"/>
                <a:cs typeface="Public Sans"/>
                <a:sym typeface="Public Sans"/>
              </a:rPr>
              <a:t>Wiederverwendung: </a:t>
            </a:r>
            <a:r>
              <a:rPr lang="en-GB" sz="1200" dirty="0">
                <a:ea typeface="Public Sans"/>
                <a:cs typeface="Public Sans"/>
                <a:sym typeface="Public Sans"/>
              </a:rPr>
              <a:t>Umnutzung oder Suche nach neuen Anwendungsmöglichkeiten für Energieinfrastrukturen und -komponenten. Zum Beispiel:</a:t>
            </a:r>
          </a:p>
          <a:p>
            <a:pPr latinLnBrk="0"/>
            <a:endParaRPr lang="en-GB" sz="1200" dirty="0">
              <a:ea typeface="Public Sans"/>
              <a:cs typeface="Public Sans"/>
              <a:sym typeface="Public Sans"/>
            </a:endParaRPr>
          </a:p>
          <a:p>
            <a:pPr marL="342900" indent="-342900" latinLnBrk="0">
              <a:buFont typeface="Arial" panose="020B0604020202020204" pitchFamily="34" charset="0"/>
              <a:buChar char="•"/>
            </a:pPr>
            <a:r>
              <a:rPr lang="en-GB" sz="1200" dirty="0">
                <a:ea typeface="Public Sans"/>
                <a:cs typeface="Public Sans"/>
                <a:sym typeface="Public Sans"/>
              </a:rPr>
              <a:t>Umnutzung ausgedienter Windturbinenflügel für Fußgängerbrücken.</a:t>
            </a:r>
          </a:p>
          <a:p>
            <a:pPr marL="342900" indent="-342900" latinLnBrk="0">
              <a:buFont typeface="Arial" panose="020B0604020202020204" pitchFamily="34" charset="0"/>
              <a:buChar char="•"/>
            </a:pPr>
            <a:r>
              <a:rPr lang="en-GB" sz="1200" dirty="0">
                <a:ea typeface="Public Sans"/>
                <a:cs typeface="Public Sans"/>
                <a:sym typeface="Public Sans"/>
              </a:rPr>
              <a:t>Verwendung von Elektrofahrzeugbatterien für die Energiespeicherung im Netzmaßstab.</a:t>
            </a:r>
          </a:p>
          <a:p>
            <a:endParaRPr lang="en-GB" dirty="0"/>
          </a:p>
        </p:txBody>
      </p:sp>
      <p:sp>
        <p:nvSpPr>
          <p:cNvPr id="4" name="Slide Number Placeholder 3"/>
          <p:cNvSpPr>
            <a:spLocks noGrp="1"/>
          </p:cNvSpPr>
          <p:nvPr>
            <p:ph type="sldNum" sz="quarter" idx="5"/>
          </p:nvPr>
        </p:nvSpPr>
        <p:spPr/>
        <p:txBody>
          <a:bodyPr/>
          <a:lstStyle/>
          <a:p>
            <a:fld id="{F08FC7D2-309F-4B1D-AF63-DB3D4B544859}" type="slidenum">
              <a:rPr lang="ko-KR" altLang="en-US" smtClean="0"/>
              <a:t>7</a:t>
            </a:fld>
            <a:endParaRPr lang="ko-KR" altLang="en-US"/>
          </a:p>
        </p:txBody>
      </p:sp>
    </p:spTree>
    <p:extLst>
      <p:ext uri="{BB962C8B-B14F-4D97-AF65-F5344CB8AC3E}">
        <p14:creationId xmlns:p14="http://schemas.microsoft.com/office/powerpoint/2010/main" val="424701847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1" hangingPunct="1">
              <a:lnSpc>
                <a:spcPct val="100000"/>
              </a:lnSpc>
              <a:spcBef>
                <a:spcPts val="0"/>
              </a:spcBef>
              <a:spcAft>
                <a:spcPts val="0"/>
              </a:spcAft>
              <a:buClrTx/>
              <a:buSzTx/>
              <a:buFontTx/>
              <a:buNone/>
              <a:tabLst/>
              <a:defRPr/>
            </a:pPr>
            <a:r>
              <a:rPr lang="en-US" sz="1200" b="1" kern="1200" dirty="0">
                <a:solidFill>
                  <a:schemeClr val="bg1"/>
                </a:solidFill>
                <a:latin typeface="+mn-lt"/>
                <a:ea typeface="Public Sans"/>
                <a:cs typeface="Public Sans"/>
                <a:sym typeface="Public Sans"/>
              </a:rPr>
              <a:t>1. Kreislaufwirtschaft </a:t>
            </a:r>
            <a:endParaRPr lang="en-US" sz="1050" kern="1200" dirty="0">
              <a:solidFill>
                <a:schemeClr val="bg1"/>
              </a:solidFill>
              <a:latin typeface="+mn-lt"/>
              <a:ea typeface="+mn-ea"/>
              <a:cs typeface="+mn-cs"/>
            </a:endParaRPr>
          </a:p>
          <a:p>
            <a:pPr latinLnBrk="0"/>
            <a:endParaRPr lang="en-GB" sz="1200" dirty="0">
              <a:ea typeface="Public Sans"/>
              <a:cs typeface="Public Sans"/>
              <a:sym typeface="Public Sans"/>
            </a:endParaRPr>
          </a:p>
          <a:p>
            <a:pPr latinLnBrk="0"/>
            <a:r>
              <a:rPr lang="en-GB" sz="1200" b="1" dirty="0">
                <a:ea typeface="Public Sans"/>
                <a:cs typeface="Public Sans"/>
                <a:sym typeface="Public Sans"/>
              </a:rPr>
              <a:t>Recycling: </a:t>
            </a:r>
            <a:r>
              <a:rPr lang="en-GB" sz="1200" dirty="0">
                <a:ea typeface="Public Sans"/>
                <a:cs typeface="Public Sans"/>
                <a:sym typeface="Public Sans"/>
              </a:rPr>
              <a:t>Rückgewinnung wertvoller Materialien aus ausgedienten Energietechnologien. Zum Beispiel:  </a:t>
            </a:r>
          </a:p>
          <a:p>
            <a:pPr latinLnBrk="0"/>
            <a:endParaRPr lang="en-GB" sz="1200" dirty="0">
              <a:ea typeface="Public Sans"/>
              <a:cs typeface="Public Sans"/>
              <a:sym typeface="Public Sans"/>
            </a:endParaRPr>
          </a:p>
          <a:p>
            <a:pPr marL="342900" indent="-342900" latinLnBrk="0">
              <a:buFont typeface="Arial" panose="020B0604020202020204" pitchFamily="34" charset="0"/>
              <a:buChar char="•"/>
            </a:pPr>
            <a:r>
              <a:rPr lang="en-GB" sz="1200" dirty="0">
                <a:ea typeface="Public Sans"/>
                <a:cs typeface="Public Sans"/>
                <a:sym typeface="Public Sans"/>
              </a:rPr>
              <a:t>Recycling von Solarmodulen.</a:t>
            </a:r>
          </a:p>
          <a:p>
            <a:pPr marL="342900" indent="-342900" latinLnBrk="0">
              <a:buFont typeface="Arial" panose="020B0604020202020204" pitchFamily="34" charset="0"/>
              <a:buChar char="•"/>
            </a:pPr>
            <a:r>
              <a:rPr lang="en-GB" sz="1200" dirty="0">
                <a:ea typeface="Public Sans"/>
                <a:cs typeface="Public Sans"/>
                <a:sym typeface="Public Sans"/>
              </a:rPr>
              <a:t>Rückgewinnung von Seltenerdmetallen aus Windkraftanlagen.</a:t>
            </a:r>
          </a:p>
          <a:p>
            <a:endParaRPr lang="en-GB" dirty="0"/>
          </a:p>
        </p:txBody>
      </p:sp>
      <p:sp>
        <p:nvSpPr>
          <p:cNvPr id="4" name="Slide Number Placeholder 3"/>
          <p:cNvSpPr>
            <a:spLocks noGrp="1"/>
          </p:cNvSpPr>
          <p:nvPr>
            <p:ph type="sldNum" sz="quarter" idx="5"/>
          </p:nvPr>
        </p:nvSpPr>
        <p:spPr/>
        <p:txBody>
          <a:bodyPr/>
          <a:lstStyle/>
          <a:p>
            <a:fld id="{F08FC7D2-309F-4B1D-AF63-DB3D4B544859}" type="slidenum">
              <a:rPr lang="ko-KR" altLang="en-US" smtClean="0"/>
              <a:t>8</a:t>
            </a:fld>
            <a:endParaRPr lang="ko-KR" altLang="en-US"/>
          </a:p>
        </p:txBody>
      </p:sp>
    </p:spTree>
    <p:extLst>
      <p:ext uri="{BB962C8B-B14F-4D97-AF65-F5344CB8AC3E}">
        <p14:creationId xmlns:p14="http://schemas.microsoft.com/office/powerpoint/2010/main" val="97892430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1" hangingPunct="1">
              <a:lnSpc>
                <a:spcPct val="100000"/>
              </a:lnSpc>
              <a:spcBef>
                <a:spcPts val="0"/>
              </a:spcBef>
              <a:spcAft>
                <a:spcPts val="0"/>
              </a:spcAft>
              <a:buClrTx/>
              <a:buSzTx/>
              <a:buFontTx/>
              <a:buNone/>
              <a:tabLst/>
              <a:defRPr/>
            </a:pPr>
            <a:r>
              <a:rPr lang="en-US" sz="1200" b="1" kern="1200" dirty="0">
                <a:solidFill>
                  <a:schemeClr val="bg1"/>
                </a:solidFill>
                <a:latin typeface="+mn-lt"/>
                <a:ea typeface="Public Sans"/>
                <a:cs typeface="Public Sans"/>
                <a:sym typeface="Public Sans"/>
              </a:rPr>
              <a:t>2. Initiativen der Europäischen Union zur Förderung der Kreislaufwirtschaft im Energiesektor</a:t>
            </a:r>
          </a:p>
          <a:p>
            <a:pPr algn="ctr" latinLnBrk="0"/>
            <a:r>
              <a:rPr lang="en-US" sz="1200" i="1" dirty="0">
                <a:solidFill>
                  <a:schemeClr val="accent2"/>
                </a:solidFill>
              </a:rPr>
              <a:t>Wie unterstützt die Europäische Union die Kreislaufwirtschaft im Energiesektor?</a:t>
            </a:r>
          </a:p>
          <a:p>
            <a:pPr algn="ctr" latinLnBrk="0"/>
            <a:endParaRPr lang="en-US" sz="1200" i="1" dirty="0">
              <a:solidFill>
                <a:schemeClr val="accent2"/>
              </a:solidFill>
            </a:endParaRPr>
          </a:p>
          <a:p>
            <a:endParaRPr lang="en-GB" dirty="0"/>
          </a:p>
        </p:txBody>
      </p:sp>
      <p:sp>
        <p:nvSpPr>
          <p:cNvPr id="4" name="Slide Number Placeholder 3"/>
          <p:cNvSpPr>
            <a:spLocks noGrp="1"/>
          </p:cNvSpPr>
          <p:nvPr>
            <p:ph type="sldNum" sz="quarter" idx="5"/>
          </p:nvPr>
        </p:nvSpPr>
        <p:spPr/>
        <p:txBody>
          <a:bodyPr/>
          <a:lstStyle/>
          <a:p>
            <a:fld id="{F08FC7D2-309F-4B1D-AF63-DB3D4B544859}" type="slidenum">
              <a:rPr lang="ko-KR" altLang="en-US" smtClean="0"/>
              <a:t>9</a:t>
            </a:fld>
            <a:endParaRPr lang="ko-KR" altLang="en-US"/>
          </a:p>
        </p:txBody>
      </p:sp>
    </p:spTree>
    <p:extLst>
      <p:ext uri="{BB962C8B-B14F-4D97-AF65-F5344CB8AC3E}">
        <p14:creationId xmlns:p14="http://schemas.microsoft.com/office/powerpoint/2010/main" val="3935811671"/>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hyperlink" Target="https://eur01.safelinks.protection.outlook.com/?url=https%3A%2F%2Fcreativecommons.org%2Flicenses%2Fby-sa%2F4.0%2Fdeed.en&amp;data=05%7C02%7Csimon.ball%40open.ac.uk%7C4beecf77fe94434bfc6308de21311385%7C0e2ed45596af4100bed3a8e5fd981685%7C0%7C0%7C638984691842547971%7CUnknown%7CTWFpbGZsb3d8eyJFbXB0eU1hcGkiOnRydWUsIlYiOiIwLjAuMDAwMCIsIlAiOiJXaW4zMiIsIkFOIjoiTWFpbCIsIldUIjoyfQ%3D%3D%7C0%7C%7C%7C&amp;sdata=5mfs8Lsd5R1av9opIWNEYXVyB0PpYhSoAb5GZfNhntc%3D&amp;reserved=0" TargetMode="External"/><Relationship Id="rId2" Type="http://schemas.openxmlformats.org/officeDocument/2006/relationships/image" Target="../media/image2.emf"/><Relationship Id="rId1" Type="http://schemas.openxmlformats.org/officeDocument/2006/relationships/slideMaster" Target="../slideMasters/slideMaster1.xml"/><Relationship Id="rId4" Type="http://schemas.openxmlformats.org/officeDocument/2006/relationships/image" Target="../media/image3.jp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Every1 slide a">
    <p:spTree>
      <p:nvGrpSpPr>
        <p:cNvPr id="1" name=""/>
        <p:cNvGrpSpPr/>
        <p:nvPr/>
      </p:nvGrpSpPr>
      <p:grpSpPr>
        <a:xfrm>
          <a:off x="0" y="0"/>
          <a:ext cx="0" cy="0"/>
          <a:chOff x="0" y="0"/>
          <a:chExt cx="0" cy="0"/>
        </a:xfrm>
      </p:grpSpPr>
      <p:sp>
        <p:nvSpPr>
          <p:cNvPr id="10" name="직사각형 9">
            <a:extLst>
              <a:ext uri="{FF2B5EF4-FFF2-40B4-BE49-F238E27FC236}">
                <a16:creationId xmlns:a16="http://schemas.microsoft.com/office/drawing/2014/main" id="{6968694B-CBC0-4CFA-92E7-007B856E5C2E}"/>
              </a:ext>
            </a:extLst>
          </p:cNvPr>
          <p:cNvSpPr/>
          <p:nvPr userDrawn="1"/>
        </p:nvSpPr>
        <p:spPr>
          <a:xfrm>
            <a:off x="7678057" y="1"/>
            <a:ext cx="4513943" cy="6858000"/>
          </a:xfrm>
          <a:prstGeom prst="rect">
            <a:avLst/>
          </a:prstGeom>
          <a:solidFill>
            <a:schemeClr val="tx2"/>
          </a:solidFill>
          <a:ln w="12838" cap="flat">
            <a:noFill/>
            <a:prstDash val="solid"/>
            <a:miter/>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800">
              <a:solidFill>
                <a:srgbClr val="1A1941"/>
              </a:solidFill>
              <a:latin typeface="+mj-lt"/>
            </a:endParaRPr>
          </a:p>
        </p:txBody>
      </p:sp>
      <p:pic>
        <p:nvPicPr>
          <p:cNvPr id="2" name="Picture 1">
            <a:extLst>
              <a:ext uri="{FF2B5EF4-FFF2-40B4-BE49-F238E27FC236}">
                <a16:creationId xmlns:a16="http://schemas.microsoft.com/office/drawing/2014/main" id="{95FF8FAC-CA3D-D985-2D00-0665579779A9}"/>
              </a:ext>
            </a:extLst>
          </p:cNvPr>
          <p:cNvPicPr>
            <a:picLocks noChangeAspect="1"/>
          </p:cNvPicPr>
          <p:nvPr userDrawn="1"/>
        </p:nvPicPr>
        <p:blipFill>
          <a:blip r:embed="rId2"/>
          <a:stretch>
            <a:fillRect/>
          </a:stretch>
        </p:blipFill>
        <p:spPr>
          <a:xfrm>
            <a:off x="11553029" y="6210794"/>
            <a:ext cx="377098" cy="391886"/>
          </a:xfrm>
          <a:prstGeom prst="rect">
            <a:avLst/>
          </a:prstGeom>
        </p:spPr>
      </p:pic>
      <p:sp>
        <p:nvSpPr>
          <p:cNvPr id="3" name="TextBox 2">
            <a:extLst>
              <a:ext uri="{FF2B5EF4-FFF2-40B4-BE49-F238E27FC236}">
                <a16:creationId xmlns:a16="http://schemas.microsoft.com/office/drawing/2014/main" id="{3FF2DCE0-FF8D-4ED2-3C1F-16DB811E499D}"/>
              </a:ext>
            </a:extLst>
          </p:cNvPr>
          <p:cNvSpPr txBox="1"/>
          <p:nvPr userDrawn="1"/>
        </p:nvSpPr>
        <p:spPr>
          <a:xfrm>
            <a:off x="2223865" y="5923009"/>
            <a:ext cx="5360966" cy="861774"/>
          </a:xfrm>
          <a:prstGeom prst="rect">
            <a:avLst/>
          </a:prstGeom>
          <a:noFill/>
        </p:spPr>
        <p:txBody>
          <a:bodyPr wrap="square" rtlCol="0">
            <a:spAutoFit/>
          </a:bodyPr>
          <a:lstStyle/>
          <a:p>
            <a:pPr latinLnBrk="0" hangingPunct="0"/>
            <a:r>
              <a:rPr lang="de-DE" sz="1000" b="0" i="0" kern="1200" noProof="1">
                <a:solidFill>
                  <a:schemeClr val="tx1"/>
                </a:solidFill>
                <a:effectLst/>
                <a:latin typeface="+mn-lt"/>
                <a:ea typeface="+mn-ea"/>
                <a:cs typeface="+mn-cs"/>
              </a:rPr>
              <a:t>Dieses Projekt wurde im Rahmen des Forschungs- und Innovationsprogramms „Horizont“ der Europäischen Union (2021–2027) unter der Fördervereinbarung Nr. 101075596 gefördert. Die Verantwortung für den Inhalt dieses Materials liegt ausschließlich beim Every1-Projekt und spiegelt nicht unbedingt die Meinung der Europäischen Union wider. Die Präsentation ist,</a:t>
            </a:r>
            <a:r>
              <a:rPr lang="de-DE" sz="1000" noProof="1"/>
              <a:t> </a:t>
            </a:r>
            <a:r>
              <a:rPr lang="de-DE" sz="1000" b="0" i="0" kern="1200" noProof="1">
                <a:solidFill>
                  <a:schemeClr val="tx1"/>
                </a:solidFill>
                <a:effectLst/>
                <a:latin typeface="+mn-lt"/>
                <a:ea typeface="+mn-ea"/>
                <a:cs typeface="+mn-cs"/>
              </a:rPr>
              <a:t>sofern nicht anders angegeben</a:t>
            </a:r>
            <a:r>
              <a:rPr lang="de-DE" sz="1000" b="0" i="0" u="sng" kern="1200" noProof="1">
                <a:solidFill>
                  <a:schemeClr val="tx1"/>
                </a:solidFill>
                <a:effectLst/>
                <a:latin typeface="+mn-lt"/>
                <a:ea typeface="+mn-ea"/>
                <a:cs typeface="+mn-cs"/>
                <a:hlinkClick r:id="rId3" tooltip="Original URL: https://creativecommons.org/licenses/by-sa/4.0/deed.en. Click or tap if you trust this link."/>
              </a:rPr>
              <a:t>, </a:t>
            </a:r>
            <a:r>
              <a:rPr lang="de-DE" sz="1000" b="0" i="0" kern="1200" noProof="1">
                <a:solidFill>
                  <a:schemeClr val="tx1"/>
                </a:solidFill>
                <a:effectLst/>
                <a:latin typeface="+mn-lt"/>
                <a:ea typeface="+mn-ea"/>
                <a:cs typeface="+mn-cs"/>
              </a:rPr>
              <a:t>unter </a:t>
            </a:r>
            <a:r>
              <a:rPr lang="de-DE" sz="1000" b="0" i="0" u="sng" kern="1200" noProof="1">
                <a:solidFill>
                  <a:schemeClr val="tx1"/>
                </a:solidFill>
                <a:effectLst/>
                <a:latin typeface="+mn-lt"/>
                <a:ea typeface="+mn-ea"/>
                <a:cs typeface="+mn-cs"/>
                <a:hlinkClick r:id="rId3" tooltip="Original URL: https://creativecommons.org/licenses/by-sa/4.0/deed.en. Click or tap if you trust this link."/>
              </a:rPr>
              <a:t>CC BY-SA 4.0 </a:t>
            </a:r>
            <a:r>
              <a:rPr lang="de-DE" sz="1000" b="0" i="0" kern="1200" noProof="1">
                <a:solidFill>
                  <a:schemeClr val="tx1"/>
                </a:solidFill>
                <a:effectLst/>
                <a:latin typeface="+mn-lt"/>
                <a:ea typeface="+mn-ea"/>
                <a:cs typeface="+mn-cs"/>
              </a:rPr>
              <a:t>lizenziert. </a:t>
            </a:r>
            <a:endParaRPr lang="de-DE" sz="1000" noProof="1"/>
          </a:p>
        </p:txBody>
      </p:sp>
      <p:pic>
        <p:nvPicPr>
          <p:cNvPr id="6" name="Picture 5">
            <a:extLst>
              <a:ext uri="{FF2B5EF4-FFF2-40B4-BE49-F238E27FC236}">
                <a16:creationId xmlns:a16="http://schemas.microsoft.com/office/drawing/2014/main" id="{0484AF37-E1A6-9B3A-6332-24D9C42B9AA0}"/>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160603" y="6182579"/>
            <a:ext cx="2063262" cy="448316"/>
          </a:xfrm>
          <a:prstGeom prst="rect">
            <a:avLst/>
          </a:prstGeom>
        </p:spPr>
      </p:pic>
    </p:spTree>
    <p:extLst>
      <p:ext uri="{BB962C8B-B14F-4D97-AF65-F5344CB8AC3E}">
        <p14:creationId xmlns:p14="http://schemas.microsoft.com/office/powerpoint/2010/main" val="2549487871"/>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Every1 slide b">
    <p:spTree>
      <p:nvGrpSpPr>
        <p:cNvPr id="1" name=""/>
        <p:cNvGrpSpPr/>
        <p:nvPr/>
      </p:nvGrpSpPr>
      <p:grpSpPr>
        <a:xfrm>
          <a:off x="0" y="0"/>
          <a:ext cx="0" cy="0"/>
          <a:chOff x="0" y="0"/>
          <a:chExt cx="0" cy="0"/>
        </a:xfrm>
      </p:grpSpPr>
      <p:sp>
        <p:nvSpPr>
          <p:cNvPr id="6" name="직사각형 5">
            <a:extLst>
              <a:ext uri="{FF2B5EF4-FFF2-40B4-BE49-F238E27FC236}">
                <a16:creationId xmlns:a16="http://schemas.microsoft.com/office/drawing/2014/main" id="{4F53AAD2-4525-46D4-8AD1-5B650C307416}"/>
              </a:ext>
            </a:extLst>
          </p:cNvPr>
          <p:cNvSpPr/>
          <p:nvPr userDrawn="1"/>
        </p:nvSpPr>
        <p:spPr>
          <a:xfrm>
            <a:off x="1" y="1"/>
            <a:ext cx="4046220" cy="6858000"/>
          </a:xfrm>
          <a:prstGeom prst="rect">
            <a:avLst/>
          </a:prstGeom>
          <a:solidFill>
            <a:schemeClr val="tx2"/>
          </a:solidFill>
          <a:ln w="12838" cap="flat">
            <a:noFill/>
            <a:prstDash val="solid"/>
            <a:miter/>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800">
              <a:solidFill>
                <a:srgbClr val="1A1941"/>
              </a:solidFill>
              <a:latin typeface="+mj-lt"/>
            </a:endParaRPr>
          </a:p>
        </p:txBody>
      </p:sp>
    </p:spTree>
    <p:extLst>
      <p:ext uri="{BB962C8B-B14F-4D97-AF65-F5344CB8AC3E}">
        <p14:creationId xmlns:p14="http://schemas.microsoft.com/office/powerpoint/2010/main" val="4093558770"/>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Every1 slide d">
    <p:spTree>
      <p:nvGrpSpPr>
        <p:cNvPr id="1" name=""/>
        <p:cNvGrpSpPr/>
        <p:nvPr/>
      </p:nvGrpSpPr>
      <p:grpSpPr>
        <a:xfrm>
          <a:off x="0" y="0"/>
          <a:ext cx="0" cy="0"/>
          <a:chOff x="0" y="0"/>
          <a:chExt cx="0" cy="0"/>
        </a:xfrm>
      </p:grpSpPr>
      <p:sp>
        <p:nvSpPr>
          <p:cNvPr id="5" name="직사각형 4">
            <a:extLst>
              <a:ext uri="{FF2B5EF4-FFF2-40B4-BE49-F238E27FC236}">
                <a16:creationId xmlns:a16="http://schemas.microsoft.com/office/drawing/2014/main" id="{37D69E15-8DEB-4A6D-B2E4-0E1069D88945}"/>
              </a:ext>
            </a:extLst>
          </p:cNvPr>
          <p:cNvSpPr/>
          <p:nvPr userDrawn="1"/>
        </p:nvSpPr>
        <p:spPr>
          <a:xfrm>
            <a:off x="0" y="0"/>
            <a:ext cx="12192000" cy="1949360"/>
          </a:xfrm>
          <a:prstGeom prst="rect">
            <a:avLst/>
          </a:prstGeom>
          <a:solidFill>
            <a:schemeClr val="tx2"/>
          </a:solidFill>
          <a:ln w="12838" cap="flat">
            <a:noFill/>
            <a:prstDash val="solid"/>
            <a:miter/>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lgn="ctr"/>
            <a:endParaRPr lang="ko-KR" altLang="en-US" sz="2800">
              <a:solidFill>
                <a:srgbClr val="1A1941"/>
              </a:solidFill>
              <a:latin typeface="+mj-lt"/>
            </a:endParaRPr>
          </a:p>
        </p:txBody>
      </p:sp>
    </p:spTree>
    <p:extLst>
      <p:ext uri="{BB962C8B-B14F-4D97-AF65-F5344CB8AC3E}">
        <p14:creationId xmlns:p14="http://schemas.microsoft.com/office/powerpoint/2010/main" val="1957656225"/>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Every1 slide f">
    <p:spTree>
      <p:nvGrpSpPr>
        <p:cNvPr id="1" name=""/>
        <p:cNvGrpSpPr/>
        <p:nvPr/>
      </p:nvGrpSpPr>
      <p:grpSpPr>
        <a:xfrm>
          <a:off x="0" y="0"/>
          <a:ext cx="0" cy="0"/>
          <a:chOff x="0" y="0"/>
          <a:chExt cx="0" cy="0"/>
        </a:xfrm>
      </p:grpSpPr>
      <p:sp>
        <p:nvSpPr>
          <p:cNvPr id="6" name="직사각형 5">
            <a:extLst>
              <a:ext uri="{FF2B5EF4-FFF2-40B4-BE49-F238E27FC236}">
                <a16:creationId xmlns:a16="http://schemas.microsoft.com/office/drawing/2014/main" id="{4328BE74-3A9A-407A-80A7-F26E850A55BA}"/>
              </a:ext>
            </a:extLst>
          </p:cNvPr>
          <p:cNvSpPr/>
          <p:nvPr userDrawn="1"/>
        </p:nvSpPr>
        <p:spPr>
          <a:xfrm>
            <a:off x="487680" y="457200"/>
            <a:ext cx="11216640" cy="5943600"/>
          </a:xfrm>
          <a:prstGeom prst="rect">
            <a:avLst/>
          </a:prstGeom>
          <a:solidFill>
            <a:schemeClr val="tx2"/>
          </a:solidFill>
          <a:ln w="12838" cap="flat">
            <a:noFill/>
            <a:prstDash val="solid"/>
            <a:miter/>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endParaRPr lang="ko-KR" altLang="en-US"/>
          </a:p>
        </p:txBody>
      </p:sp>
    </p:spTree>
    <p:extLst>
      <p:ext uri="{BB962C8B-B14F-4D97-AF65-F5344CB8AC3E}">
        <p14:creationId xmlns:p14="http://schemas.microsoft.com/office/powerpoint/2010/main" val="3657001236"/>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Every1 slide g">
    <p:spTree>
      <p:nvGrpSpPr>
        <p:cNvPr id="1" name=""/>
        <p:cNvGrpSpPr/>
        <p:nvPr/>
      </p:nvGrpSpPr>
      <p:grpSpPr>
        <a:xfrm>
          <a:off x="0" y="0"/>
          <a:ext cx="0" cy="0"/>
          <a:chOff x="0" y="0"/>
          <a:chExt cx="0" cy="0"/>
        </a:xfrm>
      </p:grpSpPr>
      <p:sp>
        <p:nvSpPr>
          <p:cNvPr id="6" name="직사각형 5">
            <a:extLst>
              <a:ext uri="{FF2B5EF4-FFF2-40B4-BE49-F238E27FC236}">
                <a16:creationId xmlns:a16="http://schemas.microsoft.com/office/drawing/2014/main" id="{799A7B0B-43CF-4ACA-B61B-AC7F27070D01}"/>
              </a:ext>
            </a:extLst>
          </p:cNvPr>
          <p:cNvSpPr/>
          <p:nvPr userDrawn="1"/>
        </p:nvSpPr>
        <p:spPr>
          <a:xfrm>
            <a:off x="1" y="1"/>
            <a:ext cx="4046220" cy="6858000"/>
          </a:xfrm>
          <a:prstGeom prst="rect">
            <a:avLst/>
          </a:prstGeom>
          <a:solidFill>
            <a:schemeClr val="tx2"/>
          </a:solidFill>
          <a:ln w="12838" cap="flat">
            <a:noFill/>
            <a:prstDash val="solid"/>
            <a:miter/>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800">
              <a:solidFill>
                <a:srgbClr val="1A1941"/>
              </a:solidFill>
              <a:latin typeface="+mj-lt"/>
            </a:endParaRPr>
          </a:p>
        </p:txBody>
      </p:sp>
    </p:spTree>
    <p:extLst>
      <p:ext uri="{BB962C8B-B14F-4D97-AF65-F5344CB8AC3E}">
        <p14:creationId xmlns:p14="http://schemas.microsoft.com/office/powerpoint/2010/main" val="1257739620"/>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Every1 slide n">
    <p:spTree>
      <p:nvGrpSpPr>
        <p:cNvPr id="1" name=""/>
        <p:cNvGrpSpPr/>
        <p:nvPr/>
      </p:nvGrpSpPr>
      <p:grpSpPr>
        <a:xfrm>
          <a:off x="0" y="0"/>
          <a:ext cx="0" cy="0"/>
          <a:chOff x="0" y="0"/>
          <a:chExt cx="0" cy="0"/>
        </a:xfrm>
      </p:grpSpPr>
    </p:spTree>
    <p:extLst>
      <p:ext uri="{BB962C8B-B14F-4D97-AF65-F5344CB8AC3E}">
        <p14:creationId xmlns:p14="http://schemas.microsoft.com/office/powerpoint/2010/main" val="4271165801"/>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1.emf"/><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EC4BD2F4-2B9E-45E4-DE4F-FE14DB8557CB}"/>
              </a:ext>
            </a:extLst>
          </p:cNvPr>
          <p:cNvPicPr>
            <a:picLocks noChangeAspect="1"/>
          </p:cNvPicPr>
          <p:nvPr userDrawn="1"/>
        </p:nvPicPr>
        <p:blipFill>
          <a:blip r:embed="rId8"/>
          <a:stretch>
            <a:fillRect/>
          </a:stretch>
        </p:blipFill>
        <p:spPr>
          <a:xfrm>
            <a:off x="11499503" y="6159639"/>
            <a:ext cx="482322" cy="482322"/>
          </a:xfrm>
          <a:prstGeom prst="rect">
            <a:avLst/>
          </a:prstGeom>
        </p:spPr>
      </p:pic>
    </p:spTree>
    <p:extLst>
      <p:ext uri="{BB962C8B-B14F-4D97-AF65-F5344CB8AC3E}">
        <p14:creationId xmlns:p14="http://schemas.microsoft.com/office/powerpoint/2010/main" val="383319713"/>
      </p:ext>
    </p:extLst>
  </p:cSld>
  <p:clrMap bg1="lt1" tx1="dk1" bg2="lt2" tx2="dk2" accent1="accent1" accent2="accent2" accent3="accent3" accent4="accent4" accent5="accent5" accent6="accent6" hlink="hlink" folHlink="folHlink"/>
  <p:sldLayoutIdLst>
    <p:sldLayoutId id="2147483653" r:id="rId1"/>
    <p:sldLayoutId id="2147483688" r:id="rId2"/>
    <p:sldLayoutId id="2147483690" r:id="rId3"/>
    <p:sldLayoutId id="2147483692" r:id="rId4"/>
    <p:sldLayoutId id="2147483693" r:id="rId5"/>
    <p:sldLayoutId id="2147483687" r:id="rId6"/>
  </p:sldLayoutIdLst>
  <p:txStyles>
    <p:titleStyle>
      <a:lvl1pPr algn="l" defTabSz="914400" rtl="0" eaLnBrk="1" latinLnBrk="1"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1"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1"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1"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ko-KR"/>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5.jpg"/></Relationships>
</file>

<file path=ppt/slides/_rels/slide10.xml.rels><?xml version="1.0" encoding="UTF-8" standalone="yes"?>
<Relationships xmlns="http://schemas.openxmlformats.org/package/2006/relationships"><Relationship Id="rId3" Type="http://schemas.openxmlformats.org/officeDocument/2006/relationships/hyperlink" Target="https://commission.europa.eu/energy-climate-change-environment/standards-tools-and-labels/products-labelling-rules-and-requirements/ecodesign-sustainable-products-regulation_en" TargetMode="External"/><Relationship Id="rId2" Type="http://schemas.openxmlformats.org/officeDocument/2006/relationships/notesSlide" Target="../notesSlides/notesSlide10.xml"/><Relationship Id="rId1" Type="http://schemas.openxmlformats.org/officeDocument/2006/relationships/slideLayout" Target="../slideLayouts/slideLayout3.xml"/><Relationship Id="rId5" Type="http://schemas.openxmlformats.org/officeDocument/2006/relationships/image" Target="../media/image8.jpeg"/><Relationship Id="rId4" Type="http://schemas.openxmlformats.org/officeDocument/2006/relationships/hyperlink" Target="https://www.iea.org/policies/15696-european-raw-materials-initiative" TargetMode="External"/></Relationships>
</file>

<file path=ppt/slides/_rels/slide11.xml.rels><?xml version="1.0" encoding="UTF-8" standalone="yes"?>
<Relationships xmlns="http://schemas.openxmlformats.org/package/2006/relationships"><Relationship Id="rId3" Type="http://schemas.openxmlformats.org/officeDocument/2006/relationships/hyperlink" Target="https://environment.ec.europa.eu/topics/waste-and-recycling/waste-framework-directive_en" TargetMode="External"/><Relationship Id="rId2" Type="http://schemas.openxmlformats.org/officeDocument/2006/relationships/notesSlide" Target="../notesSlides/notesSlide11.xml"/><Relationship Id="rId1" Type="http://schemas.openxmlformats.org/officeDocument/2006/relationships/slideLayout" Target="../slideLayouts/slideLayout3.xml"/><Relationship Id="rId5" Type="http://schemas.openxmlformats.org/officeDocument/2006/relationships/image" Target="../media/image8.jpeg"/><Relationship Id="rId4" Type="http://schemas.openxmlformats.org/officeDocument/2006/relationships/hyperlink" Target="https://single-market-economy.ec.europa.eu/sectors/raw-materials/areas-specific-interest/critical-raw-materials_en#critical-raw-materials-act" TargetMode="Externa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hyperlink" Target="https://www.unido.org/sites/default/files/unido-publications/2025-06/Circular%20Economy%20and%20Digitalization.pdf" TargetMode="External"/><Relationship Id="rId2" Type="http://schemas.openxmlformats.org/officeDocument/2006/relationships/notesSlide" Target="../notesSlides/notesSlide15.xml"/><Relationship Id="rId1" Type="http://schemas.openxmlformats.org/officeDocument/2006/relationships/slideLayout" Target="../slideLayouts/slideLayout3.xml"/><Relationship Id="rId4" Type="http://schemas.openxmlformats.org/officeDocument/2006/relationships/image" Target="../media/image10.jpg"/></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3" Type="http://schemas.openxmlformats.org/officeDocument/2006/relationships/hyperlink" Target="https://circulareconomy.europa.eu/platform/sites/default/files/2024-02/SMART-CIRCUIT_Circular-Success-Stories_brochure_fv.pdf" TargetMode="External"/><Relationship Id="rId2" Type="http://schemas.openxmlformats.org/officeDocument/2006/relationships/notesSlide" Target="../notesSlides/notesSlide17.xml"/><Relationship Id="rId1" Type="http://schemas.openxmlformats.org/officeDocument/2006/relationships/slideLayout" Target="../slideLayouts/slideLayout3.xml"/><Relationship Id="rId4" Type="http://schemas.openxmlformats.org/officeDocument/2006/relationships/image" Target="../media/image11.jpeg"/></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2.xml"/><Relationship Id="rId1" Type="http://schemas.openxmlformats.org/officeDocument/2006/relationships/slideLayout" Target="../slideLayouts/slideLayout5.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21.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22.xm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24.xml"/><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25.xml"/><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27.xml"/><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3" Type="http://schemas.openxmlformats.org/officeDocument/2006/relationships/hyperlink" Target="https://www.mdpi.com/2071-1050/15/17/13165" TargetMode="External"/><Relationship Id="rId2" Type="http://schemas.openxmlformats.org/officeDocument/2006/relationships/notesSlide" Target="../notesSlides/notesSlide28.xml"/><Relationship Id="rId1" Type="http://schemas.openxmlformats.org/officeDocument/2006/relationships/slideLayout" Target="../slideLayouts/slideLayout6.xml"/><Relationship Id="rId6" Type="http://schemas.openxmlformats.org/officeDocument/2006/relationships/hyperlink" Target="https://every1.energy/learning-materials" TargetMode="External"/><Relationship Id="rId5" Type="http://schemas.openxmlformats.org/officeDocument/2006/relationships/hyperlink" Target="https://www.interreg-central.eu/news/circularity-as-a-driver-of-the-energy-transition-in-public-transport-a-look-into-the-future/" TargetMode="External"/><Relationship Id="rId4" Type="http://schemas.openxmlformats.org/officeDocument/2006/relationships/hyperlink" Target="https://circulareconomy.europa.eu/platform/en/knowledge/lca-circular-design-comparative-study-digital-tools-built-environment" TargetMode="External"/></Relationships>
</file>

<file path=ppt/slides/_rels/slide29.xml.rels><?xml version="1.0" encoding="UTF-8" standalone="yes"?>
<Relationships xmlns="http://schemas.openxmlformats.org/package/2006/relationships"><Relationship Id="rId8" Type="http://schemas.openxmlformats.org/officeDocument/2006/relationships/hyperlink" Target="https://www.flickr.com/photos/stevensnodgrass/5548193945/in/photolist-9sgWLi-5jTpcz-2feKdqn-66mxHi-9EC2pg-ig4zE9-5k4yb3-8dxN6p-7waL6b-evzM8E-61Vhgc-oDF5P5-4HcqTh-86DdbS-e4kpMs-7Neuk-dECiWm-2kSZ3Xd-Gz7Aa-2kSS5Zk-8qUzBR-2kSUvDn-2kJawxP-HTGCZg-J8Rd1G-9PymkC-6GjVzx-2kSUY37-5aueeT-ebbTvo-6oPYRA-2kSZ3WB-5pxwNk-cpcUm9-a2hsRH-4a9y5d-2oxEvHN-7NuBgq-LRrGc-2oVpDUj-9BYo5n-wuEyG-rmhfBE-aMJEiB-LaxZC-5GXQh7-4rLiiH-nzXEXQ-7WmKPi-3qjySW" TargetMode="External"/><Relationship Id="rId13" Type="http://schemas.openxmlformats.org/officeDocument/2006/relationships/hyperlink" Target="https://www.flickr.com/photos/26395486@N00/11040990083/" TargetMode="External"/><Relationship Id="rId18" Type="http://schemas.openxmlformats.org/officeDocument/2006/relationships/hyperlink" Target="https://www.flickr.com/photos/153724200@N07/40932460914/in/photolist-25n4yyJ-2odVTUR-26RhsEy-26RhsUG-28egisc-hADJ8X-9uZMt-5jhfU6-2qun34M-Mpb6X1-2qsoChq-JjjPbG-2gVgBDF-4SawTh-2oWwFwY-2gVikgB-2564itF-7S6UX7-2hy98BL-9rCDJp-2hzoRjj-2hxXktV-GN1rT4-2hzjuNi-2g5DqMg-2hy7SMX-riCyxz-rW7fzn-Q9DhTa-rXQSF1-RNKgg5-JjjPhd-2eq7vbd-RQXAm3-2hzp4eS-2cw8mMR-2hRQtUP-26rPCtp-29gMpro-2564iya-MQjyo9-2hxJzsN-qNt2Rp-MTpJLp-2ddsrwi-2hdmx5p-2gUhgNH-2gViDpA-2gViCB8-JjjPw1" TargetMode="External"/><Relationship Id="rId3" Type="http://schemas.openxmlformats.org/officeDocument/2006/relationships/hyperlink" Target="https://creativecommons.org/licenses/by-sa/4.0/deed.en" TargetMode="External"/><Relationship Id="rId21" Type="http://schemas.openxmlformats.org/officeDocument/2006/relationships/hyperlink" Target="https://unsplash.com/photos/person-planting-on-hanged-pots-TyLw3IQALMs" TargetMode="External"/><Relationship Id="rId7" Type="http://schemas.openxmlformats.org/officeDocument/2006/relationships/hyperlink" Target="https://creativecommons.org/licenses/by-nc/2.0/" TargetMode="External"/><Relationship Id="rId12" Type="http://schemas.openxmlformats.org/officeDocument/2006/relationships/hyperlink" Target="https://creativecommons.org/publicdomain/mark/1.0/" TargetMode="External"/><Relationship Id="rId17" Type="http://schemas.openxmlformats.org/officeDocument/2006/relationships/hyperlink" Target="https://www.flickr.com/photos/andyarthur/5837677046/in/photolist-dRst2P-5BWz7p-2nYFwNJ-9TRC1f-2feKdqn-3qqUHB-x15w96-ftpVb7-ftayRp-ftpVco-ftpV8E-ftayTB-ftpVhs-2pyWdn5-5aueeT-58Kvg4-8qUzBR-J8Rd1G-6mcr7C-8dxN6p-rpZcTs-5ayvXG-5auf8a-aPX2FM-5audxB-2oVpDUj-5aueCi-LaxZC-6YDcdz-4H8gnk-9AkH2j-fcbtxu-2iSxdkL-6YDcdx-7SDCtc-Suw685-KXuo4J-2fpbh9a-9sgWLi-3ZT5ED-dSCtsR-2oPqdxC-7J88iY-r1pNjt-8UA5Dg-86DdbS-7ynBCB-2TWLWf-2nYGYB8" TargetMode="External"/><Relationship Id="rId2" Type="http://schemas.openxmlformats.org/officeDocument/2006/relationships/notesSlide" Target="../notesSlides/notesSlide29.xml"/><Relationship Id="rId16" Type="http://schemas.openxmlformats.org/officeDocument/2006/relationships/hyperlink" Target="https://unsplash.com/license" TargetMode="External"/><Relationship Id="rId20" Type="http://schemas.openxmlformats.org/officeDocument/2006/relationships/hyperlink" Target="https://www.flickr.com/photos/oneras/32634430557/in/photolist-23xi3Q9-RHMZeP-23qkfTv-28xHrw3-28xHsEq-2ad5BPJ-2ad5D35-29Vh1AX-28xHswE-2ad5Cx7-2ad5CjG-2benF4Q-2benETE-2ad5DsJ-PaWffy-2ad5C89-23NvndY-vPGcvw-23qkg7g-wscwzm-GNWDa4-21rezdi-2c2Pk79-242S4ah-Nqj4b6-NeX7oN-XpkTx4-MXWMzj-NfsyJA-QL4Dom-NeX7RS-F1uPNv-NhDrbz-NqivEk-2heo2Sz-224jUwC-2a8h8Dh-NhD2vi-257MLkx-nkAHBh-2fzpwWv-21TkF21-RE8HCn-23Zv7BH-2aBKvvH-21AFttS-2o4e6sS-GYVsW1-NfPfMF-F3yVic" TargetMode="External"/><Relationship Id="rId1" Type="http://schemas.openxmlformats.org/officeDocument/2006/relationships/slideLayout" Target="../slideLayouts/slideLayout2.xml"/><Relationship Id="rId6" Type="http://schemas.openxmlformats.org/officeDocument/2006/relationships/hyperlink" Target="https://www.flickr.com/photos/htb/1370295502/in/photolist-36687w-aJJP4r-7F5r95-rVMDi9-26JaFEY-4HdwZ-25iTEe-aJJQHr-25b7rHv-5BJMTE-azuJ2V-8H3Whu-2iDxPHP-25iTNp-25iTYe-2qaiLPk-KCLx9-2o5ezyg-4JmJDu-2nJ4kaA-GruDe-5kPSPk-9yaV4u-2kqTWPz-2pMTufn-4NVx8Y-2paqXHC-58TUTv-294KMu-2oaxdpD-4NRfBx-5hA7n9-cF2g7o-89FTAU-5Snvty-BphRdo-djwoN4-9SjmJ9-e8Lani-yXdeRb-5cx3oj-6yoGSA-2pw7keQ-91RvWm-5hvLsn-91RvWo-sfKqVM-azLuTY-QH5Ms8-7HgQwz" TargetMode="External"/><Relationship Id="rId11" Type="http://schemas.openxmlformats.org/officeDocument/2006/relationships/hyperlink" Target="https://www.flickr.com/photos/149077469@N03/30993060636/in/photolist-9RUJjr-8D38WR-8VUxZy-9AuxJA-9ErHc8-9jP27f-9hEJ6T-pra3h4-PdKx9q-8FPmHq-efSZMd-8KgGy4-9FD3oe-9g3r4Q-b9KAfB-mMzpcZ-9hHDGS-efMf16-dvgx7A-9FbkkW-8DZUDu-9Fby4L-mMzupH-9z6fSz-YK121N-9MJamz-9jP2Sb-9hEJNV-8JaB4B-a8fJwH-8WKBsr-mMzsmp-rpCN49-9RXEdA-9HvjEN-9xCD8i-7vzoVt-mMB4UC-mMB2Dq-6D43GH-9t43hg-mMB6k3-efMf4R-2mHg3uB-9hHQyL-9hHMKo-2nZHx3e-bEJGQ6-9jP42s-8PHBDs" TargetMode="External"/><Relationship Id="rId5" Type="http://schemas.openxmlformats.org/officeDocument/2006/relationships/hyperlink" Target="https://creativecommons.org/licenses/by-sa/2.0/" TargetMode="External"/><Relationship Id="rId15" Type="http://schemas.openxmlformats.org/officeDocument/2006/relationships/hyperlink" Target="https://unsplash.com/photos/a-tall-building-with-many-windows-with-bosco-verticale-in-the-background-dTQqLjGEj18" TargetMode="External"/><Relationship Id="rId10" Type="http://schemas.openxmlformats.org/officeDocument/2006/relationships/hyperlink" Target="https://www.flickr.com/photos/foilman/53171472824/in/photolist-2p1zGps-5cx3oj-2pw7keQ-5q6U5x-5hvLsn-91RvWo-sfKqVM-QH5Ms8-7HgQwz-91RvWh-puYkz-ghcNtr-2mYJbKw-5hA7s3-5hvL9H-pik8S-a9QCDx-2kZyF5o-2j5mkGM-2hDrzK3-EMm4vU-a9Qzqa-2n2w6N1-tE4bTd-FqhsCT-eNHnF4-ejnWM9-4QNXMH-dskWLS-oSFgzy-2nJy6ee-2cuMHhF-23CgCY-dhtRdC-mLwoPC-2oMJddX-kv9nn-2oBTcnS-pdwE34-moYKPc-6xqMJx-6xyACY-noC7YK-bcDtFH-5onBwK-bcDuhe-5NYeUj-bcDtYx-5MuTz3-KGPsiW" TargetMode="External"/><Relationship Id="rId19" Type="http://schemas.openxmlformats.org/officeDocument/2006/relationships/hyperlink" Target="https://creativecommons.org/publicdomain/zero/1.0/" TargetMode="External"/><Relationship Id="rId4" Type="http://schemas.openxmlformats.org/officeDocument/2006/relationships/hyperlink" Target="https://www.flickr.com/photos/ondasderuido/7475229188/in/photolist-coyvcS-Rrtqm2-QdBjXt-5bj8NF-zbJg87-cYgCmJ-D6N11u-TGPZz5-yP3Ru-36687w-aJJP4r-7F5r95-rVMDi9-26JaFEY-4HdwZ-25iTEe-aJJQHr-25b7rHv-5BJMTE-azuJ2V-8H3Whu-2iDxPHP-25iTNp-25iTYe-2qaiLPk-KCLx9-2o5ezyg-4JmJDu-2nJ4kaA-GruDe-5kPSPk-9yaV4u-2kqTWPz-2pMTufn-4NVx8Y-2paqXHC-58TUTv-294KMu-2oaxdpD-4NRfBx-5hA7n9-cF2g7o-89FTAU-5Snvty-BphRdo-djwoN4-9SjmJ9-e8Lani-yXdeRb-5cx3oj" TargetMode="External"/><Relationship Id="rId9" Type="http://schemas.openxmlformats.org/officeDocument/2006/relationships/hyperlink" Target="https://creativecommons.org/licenses/by/2.0/" TargetMode="External"/><Relationship Id="rId14" Type="http://schemas.openxmlformats.org/officeDocument/2006/relationships/hyperlink" Target="https://creativecommons.org/licenses/by-nc-nd/2.0/"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3.xml"/><Relationship Id="rId1" Type="http://schemas.openxmlformats.org/officeDocument/2006/relationships/slideLayout" Target="../slideLayouts/slideLayout5.xml"/></Relationships>
</file>

<file path=ppt/slides/_rels/slide30.xml.rels><?xml version="1.0" encoding="UTF-8" standalone="yes"?>
<Relationships xmlns="http://schemas.openxmlformats.org/package/2006/relationships"><Relationship Id="rId3" Type="http://schemas.openxmlformats.org/officeDocument/2006/relationships/hyperlink" Target="https://circulareconomy.europa.eu/platform/en/knowledge/circularity-strategies-and-sustainable-resource-management-safeguard-clean-energy-transition" TargetMode="External"/><Relationship Id="rId2" Type="http://schemas.openxmlformats.org/officeDocument/2006/relationships/notesSlide" Target="../notesSlides/notesSlide30.xml"/><Relationship Id="rId1" Type="http://schemas.openxmlformats.org/officeDocument/2006/relationships/slideLayout" Target="../slideLayouts/slideLayout2.xml"/><Relationship Id="rId4" Type="http://schemas.openxmlformats.org/officeDocument/2006/relationships/hyperlink" Target="https://circulareconomy.europa.eu/platform/sites/default/files/2023-06/Circular-energy-transition.pdf" TargetMode="Externa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EVERY1 logo.">
            <a:extLst>
              <a:ext uri="{FF2B5EF4-FFF2-40B4-BE49-F238E27FC236}">
                <a16:creationId xmlns:a16="http://schemas.microsoft.com/office/drawing/2014/main" id="{59EE2B6D-35E4-4C91-CC80-BAA946F23BC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216748" y="420576"/>
            <a:ext cx="2547257" cy="836349"/>
          </a:xfrm>
          <a:prstGeom prst="rect">
            <a:avLst/>
          </a:prstGeom>
        </p:spPr>
      </p:pic>
      <p:pic>
        <p:nvPicPr>
          <p:cNvPr id="4" name="Picture 3" descr="A circular mirror reflecting the silhouette of a tree.">
            <a:extLst>
              <a:ext uri="{FF2B5EF4-FFF2-40B4-BE49-F238E27FC236}">
                <a16:creationId xmlns:a16="http://schemas.microsoft.com/office/drawing/2014/main" id="{B709A27C-2D44-C83A-FD7D-D74368945E9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681787" y="2040882"/>
            <a:ext cx="4510213" cy="2996070"/>
          </a:xfrm>
          <a:prstGeom prst="rect">
            <a:avLst/>
          </a:prstGeom>
        </p:spPr>
      </p:pic>
      <p:sp>
        <p:nvSpPr>
          <p:cNvPr id="6" name="Title 5">
            <a:extLst>
              <a:ext uri="{FF2B5EF4-FFF2-40B4-BE49-F238E27FC236}">
                <a16:creationId xmlns:a16="http://schemas.microsoft.com/office/drawing/2014/main" id="{56C65DD6-BF3F-1A4F-BCE6-5E0929B4CD86}"/>
              </a:ext>
            </a:extLst>
          </p:cNvPr>
          <p:cNvSpPr txBox="1">
            <a:spLocks noGrp="1"/>
          </p:cNvSpPr>
          <p:nvPr>
            <p:ph type="title" idx="4294967295"/>
          </p:nvPr>
        </p:nvSpPr>
        <p:spPr>
          <a:xfrm>
            <a:off x="630548" y="1445920"/>
            <a:ext cx="6555112" cy="3139321"/>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6600" b="0" i="0" u="none" strike="noStrike" kern="1200" cap="none" spc="0" normalizeH="0" baseline="0" noProof="1">
                <a:ln>
                  <a:noFill/>
                </a:ln>
                <a:solidFill>
                  <a:srgbClr val="231F20"/>
                </a:solidFill>
                <a:effectLst/>
                <a:uLnTx/>
                <a:uFillTx/>
                <a:latin typeface="Calibri" panose="020F0502020204030204" pitchFamily="34" charset="0"/>
                <a:ea typeface="맑은 고딕" panose="020B0503020000020004" pitchFamily="34" charset="-127"/>
                <a:cs typeface="Arial" panose="020B0604020202020204" pitchFamily="34" charset="0"/>
              </a:rPr>
              <a:t>Zirkularität und die digitale Energiewende</a:t>
            </a:r>
            <a:endParaRPr kumimoji="0" lang="de-DE" sz="6600" b="0" i="0" u="none" strike="noStrike" kern="1200" cap="none" spc="0" normalizeH="0" baseline="0" noProof="1">
              <a:ln>
                <a:noFill/>
              </a:ln>
              <a:solidFill>
                <a:schemeClr val="tx1"/>
              </a:solidFill>
              <a:effectLst/>
              <a:uLnTx/>
              <a:uFillTx/>
              <a:latin typeface="+mj-lt"/>
              <a:ea typeface="+mn-ea"/>
              <a:cs typeface="+mn-cs"/>
            </a:endParaRPr>
          </a:p>
        </p:txBody>
      </p:sp>
    </p:spTree>
    <p:extLst>
      <p:ext uri="{BB962C8B-B14F-4D97-AF65-F5344CB8AC3E}">
        <p14:creationId xmlns:p14="http://schemas.microsoft.com/office/powerpoint/2010/main" val="21828108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9F2A0FC-3697-BA58-3181-7ABAA11BC903}"/>
            </a:ext>
          </a:extLst>
        </p:cNvPr>
        <p:cNvGrpSpPr/>
        <p:nvPr/>
      </p:nvGrpSpPr>
      <p:grpSpPr>
        <a:xfrm>
          <a:off x="0" y="0"/>
          <a:ext cx="0" cy="0"/>
          <a:chOff x="0" y="0"/>
          <a:chExt cx="0" cy="0"/>
        </a:xfrm>
      </p:grpSpPr>
      <p:sp>
        <p:nvSpPr>
          <p:cNvPr id="4" name="TextBox 3">
            <a:extLst>
              <a:ext uri="{FF2B5EF4-FFF2-40B4-BE49-F238E27FC236}">
                <a16:creationId xmlns:a16="http://schemas.microsoft.com/office/drawing/2014/main" id="{12E9D6D4-ADBC-D7EB-E231-9A2E3FFD7EF4}"/>
              </a:ext>
            </a:extLst>
          </p:cNvPr>
          <p:cNvSpPr txBox="1"/>
          <p:nvPr/>
        </p:nvSpPr>
        <p:spPr>
          <a:xfrm>
            <a:off x="3682652" y="2182039"/>
            <a:ext cx="8131865" cy="4401205"/>
          </a:xfrm>
          <a:prstGeom prst="rect">
            <a:avLst/>
          </a:prstGeom>
          <a:noFill/>
        </p:spPr>
        <p:txBody>
          <a:bodyPr wrap="square" rtlCol="0">
            <a:spAutoFit/>
          </a:bodyPr>
          <a:lstStyle/>
          <a:p>
            <a:pPr lvl="0" latinLnBrk="0">
              <a:buClr>
                <a:srgbClr val="000000"/>
              </a:buClr>
            </a:pPr>
            <a:r>
              <a:rPr lang="de-DE" sz="2000" b="1" noProof="1">
                <a:ea typeface="Public Sans"/>
                <a:cs typeface="Public Sans"/>
                <a:sym typeface="Public Sans"/>
              </a:rPr>
              <a:t>Design für Kreislaufwirtschaft</a:t>
            </a:r>
            <a:r>
              <a:rPr lang="de-DE" sz="2000" noProof="1">
                <a:ea typeface="Public Sans"/>
                <a:cs typeface="Public Sans"/>
                <a:sym typeface="Public Sans"/>
              </a:rPr>
              <a:t>: Entwicklung von Energietechnologien mit Schwerpunkt auf Langlebigkeit, Reparaturfähigkeit und Recyclingfähigkeit.</a:t>
            </a:r>
          </a:p>
          <a:p>
            <a:pPr lvl="0" latinLnBrk="0">
              <a:buClr>
                <a:srgbClr val="000000"/>
              </a:buClr>
            </a:pPr>
            <a:endParaRPr lang="de-DE" sz="2000" noProof="1">
              <a:ea typeface="Public Sans"/>
              <a:cs typeface="Public Sans"/>
              <a:sym typeface="Public Sans"/>
            </a:endParaRPr>
          </a:p>
          <a:p>
            <a:pPr lvl="0" latinLnBrk="0">
              <a:buClr>
                <a:srgbClr val="000000"/>
              </a:buClr>
            </a:pPr>
            <a:r>
              <a:rPr lang="de-DE" sz="2000" noProof="1">
                <a:ea typeface="Public Sans"/>
                <a:cs typeface="Public Sans"/>
                <a:sym typeface="Public Sans"/>
              </a:rPr>
              <a:t>Die </a:t>
            </a:r>
            <a:r>
              <a:rPr lang="de-DE" sz="2000" u="sng" noProof="1">
                <a:solidFill>
                  <a:schemeClr val="hlink"/>
                </a:solidFill>
                <a:ea typeface="Public Sans"/>
                <a:cs typeface="Public Sans"/>
                <a:sym typeface="Public Sans"/>
                <a:hlinkClick r:id="rId3"/>
              </a:rPr>
              <a:t>EU-Ökodesign-Richtlinie </a:t>
            </a:r>
            <a:r>
              <a:rPr lang="de-DE" sz="2000" noProof="1">
                <a:ea typeface="Public Sans"/>
                <a:cs typeface="Public Sans"/>
                <a:sym typeface="Public Sans"/>
              </a:rPr>
              <a:t>legt Mindeststandards für die Energieeffizienz energieverbrauchsrelevanter Produkte fest und fördert die Entwicklung langlebiger und reparierbarer Produkte.</a:t>
            </a:r>
          </a:p>
          <a:p>
            <a:pPr lvl="0" latinLnBrk="0">
              <a:buClr>
                <a:srgbClr val="000000"/>
              </a:buClr>
            </a:pPr>
            <a:endParaRPr lang="de-DE" sz="2000" noProof="1">
              <a:ea typeface="Public Sans"/>
              <a:cs typeface="Public Sans"/>
              <a:sym typeface="Public Sans"/>
            </a:endParaRPr>
          </a:p>
          <a:p>
            <a:pPr lvl="0" latinLnBrk="0">
              <a:buClr>
                <a:srgbClr val="000000"/>
              </a:buClr>
            </a:pPr>
            <a:r>
              <a:rPr lang="de-DE" sz="2000" b="1" noProof="1">
                <a:ea typeface="Public Sans"/>
                <a:cs typeface="Public Sans"/>
                <a:sym typeface="Public Sans"/>
              </a:rPr>
              <a:t>Materialeffizienz</a:t>
            </a:r>
            <a:r>
              <a:rPr lang="de-DE" sz="2000" noProof="1">
                <a:ea typeface="Public Sans"/>
                <a:cs typeface="Public Sans"/>
                <a:sym typeface="Public Sans"/>
              </a:rPr>
              <a:t>: Reduzierung der in Energietechnologien und -infrastrukturen verwendeten Materialmengen.</a:t>
            </a:r>
          </a:p>
          <a:p>
            <a:pPr lvl="0" latinLnBrk="0">
              <a:buClr>
                <a:srgbClr val="000000"/>
              </a:buClr>
            </a:pPr>
            <a:endParaRPr lang="de-DE" sz="2000" noProof="1">
              <a:ea typeface="Public Sans"/>
              <a:cs typeface="Public Sans"/>
              <a:sym typeface="Public Sans"/>
            </a:endParaRPr>
          </a:p>
          <a:p>
            <a:pPr lvl="0" latinLnBrk="0">
              <a:buClr>
                <a:srgbClr val="000000"/>
              </a:buClr>
            </a:pPr>
            <a:r>
              <a:rPr lang="de-DE" sz="2000" u="sng" noProof="1">
                <a:solidFill>
                  <a:schemeClr val="hlink"/>
                </a:solidFill>
                <a:ea typeface="Public Sans"/>
                <a:cs typeface="Public Sans"/>
                <a:sym typeface="Public Sans"/>
                <a:hlinkClick r:id="rId4"/>
              </a:rPr>
              <a:t>Die EU-Rohstoffinitiative </a:t>
            </a:r>
            <a:r>
              <a:rPr lang="de-DE" sz="2000" noProof="1">
                <a:ea typeface="Public Sans"/>
                <a:cs typeface="Public Sans"/>
                <a:sym typeface="Public Sans"/>
              </a:rPr>
              <a:t>zielt darauf ab, den Zugang zu kritischen Rohstoffen, einschließlich derjenigen, die in Technologien für erneuerbare Energien verwendet werden, zu sichern und deren effiziente Nutzung zu fördern.</a:t>
            </a:r>
            <a:endParaRPr lang="de-DE" sz="2000" noProof="1">
              <a:solidFill>
                <a:srgbClr val="2B2C30"/>
              </a:solidFill>
              <a:ea typeface="Public Sans"/>
              <a:cs typeface="Public Sans"/>
              <a:sym typeface="Public Sans"/>
            </a:endParaRPr>
          </a:p>
        </p:txBody>
      </p:sp>
      <p:pic>
        <p:nvPicPr>
          <p:cNvPr id="3" name="Picture 2">
            <a:extLst>
              <a:ext uri="{FF2B5EF4-FFF2-40B4-BE49-F238E27FC236}">
                <a16:creationId xmlns:a16="http://schemas.microsoft.com/office/drawing/2014/main" id="{A11C0E16-9631-44D5-06E1-B08BD5C8AD58}"/>
              </a:ext>
              <a:ext uri="{C183D7F6-B498-43B3-948B-1728B52AA6E4}">
                <adec:decorative xmlns:adec="http://schemas.microsoft.com/office/drawing/2017/decorative" val="1"/>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36771" y="3078272"/>
            <a:ext cx="3189230" cy="2298930"/>
          </a:xfrm>
          <a:prstGeom prst="rect">
            <a:avLst/>
          </a:prstGeom>
        </p:spPr>
      </p:pic>
      <p:sp>
        <p:nvSpPr>
          <p:cNvPr id="5" name="Title 4">
            <a:extLst>
              <a:ext uri="{FF2B5EF4-FFF2-40B4-BE49-F238E27FC236}">
                <a16:creationId xmlns:a16="http://schemas.microsoft.com/office/drawing/2014/main" id="{1099B5E6-89CE-0B23-B7C5-514CAFF0C26B}"/>
              </a:ext>
            </a:extLst>
          </p:cNvPr>
          <p:cNvSpPr>
            <a:spLocks noGrp="1"/>
          </p:cNvSpPr>
          <p:nvPr>
            <p:ph type="title" idx="4294967295"/>
          </p:nvPr>
        </p:nvSpPr>
        <p:spPr>
          <a:xfrm>
            <a:off x="621030" y="593725"/>
            <a:ext cx="10980420" cy="1325563"/>
          </a:xfrm>
          <a:prstGeom prst="rect">
            <a:avLst/>
          </a:prstGeom>
        </p:spPr>
        <p:txBody>
          <a:bodyPr/>
          <a:lstStyle/>
          <a:p>
            <a:pPr rtl="0" eaLnBrk="1" latinLnBrk="0" hangingPunct="1"/>
            <a:r>
              <a:rPr lang="de-DE" sz="2800" b="1" kern="1200" noProof="1">
                <a:solidFill>
                  <a:srgbClr val="FFFFFF"/>
                </a:solidFill>
                <a:effectLst/>
                <a:latin typeface="Calibri" panose="020F0502020204030204" pitchFamily="34" charset="0"/>
                <a:ea typeface="Public Sans"/>
                <a:cs typeface="Public Sans"/>
              </a:rPr>
              <a:t>2. Initiativen der Europäischen Union zur Förderung der Kreislaufwirtschaft im Energiesektor: Design für Kreislaufwirtschaft und Materialeffizienz</a:t>
            </a:r>
            <a:endParaRPr lang="de-DE" noProof="1">
              <a:effectLst/>
            </a:endParaRPr>
          </a:p>
          <a:p>
            <a:endParaRPr lang="de-DE" noProof="1"/>
          </a:p>
        </p:txBody>
      </p:sp>
    </p:spTree>
    <p:extLst>
      <p:ext uri="{BB962C8B-B14F-4D97-AF65-F5344CB8AC3E}">
        <p14:creationId xmlns:p14="http://schemas.microsoft.com/office/powerpoint/2010/main" val="42143279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A1DF767-AB8C-4235-504F-39D40423E9B0}"/>
            </a:ext>
          </a:extLst>
        </p:cNvPr>
        <p:cNvGrpSpPr/>
        <p:nvPr/>
      </p:nvGrpSpPr>
      <p:grpSpPr>
        <a:xfrm>
          <a:off x="0" y="0"/>
          <a:ext cx="0" cy="0"/>
          <a:chOff x="0" y="0"/>
          <a:chExt cx="0" cy="0"/>
        </a:xfrm>
      </p:grpSpPr>
      <p:sp>
        <p:nvSpPr>
          <p:cNvPr id="4" name="TextBox 3">
            <a:extLst>
              <a:ext uri="{FF2B5EF4-FFF2-40B4-BE49-F238E27FC236}">
                <a16:creationId xmlns:a16="http://schemas.microsoft.com/office/drawing/2014/main" id="{5C0C52C0-5A7C-CDC7-4686-D3B4F7A5FCE8}"/>
              </a:ext>
            </a:extLst>
          </p:cNvPr>
          <p:cNvSpPr txBox="1"/>
          <p:nvPr/>
        </p:nvSpPr>
        <p:spPr>
          <a:xfrm>
            <a:off x="3620022" y="2155729"/>
            <a:ext cx="8194495" cy="4093428"/>
          </a:xfrm>
          <a:prstGeom prst="rect">
            <a:avLst/>
          </a:prstGeom>
          <a:noFill/>
        </p:spPr>
        <p:txBody>
          <a:bodyPr wrap="square" rtlCol="0">
            <a:spAutoFit/>
          </a:bodyPr>
          <a:lstStyle/>
          <a:p>
            <a:pPr lvl="0" latinLnBrk="0">
              <a:buClr>
                <a:srgbClr val="000000"/>
              </a:buClr>
            </a:pPr>
            <a:r>
              <a:rPr lang="de-DE" sz="2000" b="1" noProof="1">
                <a:ea typeface="Public Sans"/>
                <a:cs typeface="Public Sans"/>
                <a:sym typeface="Public Sans"/>
              </a:rPr>
              <a:t>Abfallreduzierung: </a:t>
            </a:r>
            <a:r>
              <a:rPr lang="de-DE" sz="2000" noProof="1">
                <a:ea typeface="Public Sans"/>
                <a:cs typeface="Public Sans"/>
                <a:sym typeface="Public Sans"/>
              </a:rPr>
              <a:t>Minimierung des Abfallaufkommens während der Herstellung, des Betriebs und der Entsorgung von Energietechnologien.</a:t>
            </a:r>
          </a:p>
          <a:p>
            <a:pPr lvl="0" latinLnBrk="0">
              <a:buClr>
                <a:srgbClr val="000000"/>
              </a:buClr>
            </a:pPr>
            <a:endParaRPr lang="de-DE" sz="2000" noProof="1">
              <a:ea typeface="Public Sans"/>
              <a:cs typeface="Public Sans"/>
              <a:sym typeface="Public Sans"/>
            </a:endParaRPr>
          </a:p>
          <a:p>
            <a:pPr lvl="0" latinLnBrk="0">
              <a:buClr>
                <a:srgbClr val="000000"/>
              </a:buClr>
            </a:pPr>
            <a:r>
              <a:rPr lang="de-DE" sz="2000" u="sng" noProof="1">
                <a:solidFill>
                  <a:schemeClr val="hlink"/>
                </a:solidFill>
                <a:ea typeface="Public Sans"/>
                <a:cs typeface="Public Sans"/>
                <a:sym typeface="Public Sans"/>
                <a:hlinkClick r:id="rId3"/>
              </a:rPr>
              <a:t>Die EU-Abfallrahmenrichtlinie </a:t>
            </a:r>
            <a:r>
              <a:rPr lang="de-DE" sz="2000" noProof="1">
                <a:ea typeface="Public Sans"/>
                <a:cs typeface="Public Sans"/>
                <a:sym typeface="Public Sans"/>
              </a:rPr>
              <a:t>legt Ziele für die Abfallreduzierung und das Recycling fest, darunter auch für Abfälle aus Elektro- und Elektronikgeräten (WEEE) und Batterien.  </a:t>
            </a:r>
          </a:p>
          <a:p>
            <a:pPr lvl="0" latinLnBrk="0">
              <a:buClr>
                <a:srgbClr val="000000"/>
              </a:buClr>
            </a:pPr>
            <a:endParaRPr lang="de-DE" sz="2000" noProof="1">
              <a:ea typeface="Public Sans"/>
              <a:cs typeface="Public Sans"/>
              <a:sym typeface="Public Sans"/>
            </a:endParaRPr>
          </a:p>
          <a:p>
            <a:pPr lvl="0" latinLnBrk="0">
              <a:buClr>
                <a:srgbClr val="000000"/>
              </a:buClr>
            </a:pPr>
            <a:r>
              <a:rPr lang="de-DE" sz="2000" b="1" noProof="1">
                <a:ea typeface="Public Sans"/>
                <a:cs typeface="Public Sans"/>
                <a:sym typeface="Public Sans"/>
              </a:rPr>
              <a:t>Ressourcenrückgewinnung: </a:t>
            </a:r>
            <a:r>
              <a:rPr lang="de-DE" sz="2000" noProof="1">
                <a:ea typeface="Public Sans"/>
                <a:cs typeface="Public Sans"/>
                <a:sym typeface="Public Sans"/>
              </a:rPr>
              <a:t>Rückgewinnung wertvoller Materialien aus ausgedienten Energietechnologien durch Recycling und Wiederverwendung.</a:t>
            </a:r>
          </a:p>
          <a:p>
            <a:pPr lvl="0" latinLnBrk="0">
              <a:buClr>
                <a:srgbClr val="000000"/>
              </a:buClr>
            </a:pPr>
            <a:endParaRPr lang="de-DE" sz="2000" noProof="1">
              <a:ea typeface="Public Sans"/>
              <a:cs typeface="Public Sans"/>
              <a:sym typeface="Public Sans"/>
            </a:endParaRPr>
          </a:p>
          <a:p>
            <a:pPr lvl="0" latinLnBrk="0"/>
            <a:r>
              <a:rPr lang="de-DE" sz="2000" noProof="1">
                <a:ea typeface="Public Sans"/>
                <a:cs typeface="Public Sans"/>
                <a:sym typeface="Public Sans"/>
              </a:rPr>
              <a:t>Das </a:t>
            </a:r>
            <a:r>
              <a:rPr lang="de-DE" sz="2000" u="sng" noProof="1">
                <a:solidFill>
                  <a:schemeClr val="hlink"/>
                </a:solidFill>
                <a:ea typeface="Public Sans"/>
                <a:cs typeface="Public Sans"/>
                <a:sym typeface="Public Sans"/>
                <a:hlinkClick r:id="rId4"/>
              </a:rPr>
              <a:t>EU-Gesetz über kritische Rohstoffe </a:t>
            </a:r>
            <a:r>
              <a:rPr lang="de-DE" sz="2000" noProof="1">
                <a:ea typeface="Public Sans"/>
                <a:cs typeface="Public Sans"/>
                <a:sym typeface="Public Sans"/>
              </a:rPr>
              <a:t>zielt darauf ab, die Versorgung mit kritischen Rohstoffen sicherzustellen und deren Rückgewinnung und Recycling zu fördern.</a:t>
            </a:r>
            <a:endParaRPr lang="de-DE" sz="2000" noProof="1">
              <a:solidFill>
                <a:srgbClr val="2B2C30"/>
              </a:solidFill>
              <a:ea typeface="Public Sans"/>
              <a:cs typeface="Public Sans"/>
              <a:sym typeface="Public Sans"/>
            </a:endParaRPr>
          </a:p>
        </p:txBody>
      </p:sp>
      <p:pic>
        <p:nvPicPr>
          <p:cNvPr id="3" name="Picture 2">
            <a:extLst>
              <a:ext uri="{FF2B5EF4-FFF2-40B4-BE49-F238E27FC236}">
                <a16:creationId xmlns:a16="http://schemas.microsoft.com/office/drawing/2014/main" id="{502AEDF3-720B-BE5D-D5E4-4B7C241B6C63}"/>
              </a:ext>
              <a:ext uri="{C183D7F6-B498-43B3-948B-1728B52AA6E4}">
                <adec:decorative xmlns:adec="http://schemas.microsoft.com/office/drawing/2017/decorative" val="1"/>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36771" y="3078272"/>
            <a:ext cx="3189230" cy="2298930"/>
          </a:xfrm>
          <a:prstGeom prst="rect">
            <a:avLst/>
          </a:prstGeom>
        </p:spPr>
      </p:pic>
      <p:sp>
        <p:nvSpPr>
          <p:cNvPr id="5" name="Title 4">
            <a:extLst>
              <a:ext uri="{FF2B5EF4-FFF2-40B4-BE49-F238E27FC236}">
                <a16:creationId xmlns:a16="http://schemas.microsoft.com/office/drawing/2014/main" id="{C5929DDF-933C-A592-312E-5B6E95BE614C}"/>
              </a:ext>
            </a:extLst>
          </p:cNvPr>
          <p:cNvSpPr>
            <a:spLocks noGrp="1"/>
          </p:cNvSpPr>
          <p:nvPr>
            <p:ph type="title" idx="4294967295"/>
          </p:nvPr>
        </p:nvSpPr>
        <p:spPr>
          <a:xfrm>
            <a:off x="537210" y="362621"/>
            <a:ext cx="10866120" cy="1325563"/>
          </a:xfrm>
          <a:prstGeom prst="rect">
            <a:avLst/>
          </a:prstGeom>
        </p:spPr>
        <p:txBody>
          <a:bodyPr/>
          <a:lstStyle/>
          <a:p>
            <a:pPr rtl="0" eaLnBrk="1" latinLnBrk="0" hangingPunct="1"/>
            <a:r>
              <a:rPr lang="de-DE" sz="2800" b="1" kern="1200" noProof="1">
                <a:solidFill>
                  <a:srgbClr val="FFFFFF"/>
                </a:solidFill>
                <a:effectLst/>
                <a:latin typeface="Calibri" panose="020F0502020204030204" pitchFamily="34" charset="0"/>
                <a:ea typeface="Public Sans"/>
                <a:cs typeface="Public Sans"/>
              </a:rPr>
              <a:t>2. Initiativen der Europäischen Union zur Förderung der Kreislaufwirtschaft im Energiesektor: </a:t>
            </a:r>
            <a:r>
              <a:rPr lang="de-DE" sz="2800" b="1" kern="1200" baseline="0" noProof="1">
                <a:solidFill>
                  <a:srgbClr val="FFFFFF"/>
                </a:solidFill>
                <a:effectLst/>
                <a:latin typeface="Calibri" panose="020F0502020204030204" pitchFamily="34" charset="0"/>
                <a:ea typeface="Public Sans"/>
                <a:cs typeface="Public Sans"/>
              </a:rPr>
              <a:t>Abfallvermeidung und Rückgewinnung von Ressourcen</a:t>
            </a:r>
            <a:endParaRPr lang="de-DE" noProof="1">
              <a:effectLst/>
            </a:endParaRPr>
          </a:p>
          <a:p>
            <a:endParaRPr lang="de-DE" noProof="1"/>
          </a:p>
        </p:txBody>
      </p:sp>
    </p:spTree>
    <p:extLst>
      <p:ext uri="{BB962C8B-B14F-4D97-AF65-F5344CB8AC3E}">
        <p14:creationId xmlns:p14="http://schemas.microsoft.com/office/powerpoint/2010/main" val="32536961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28B3927-D115-407C-E584-86BC989C72B1}"/>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4DD00715-BE5C-83B2-F029-DCC5FBD09A45}"/>
              </a:ext>
            </a:extLst>
          </p:cNvPr>
          <p:cNvSpPr>
            <a:spLocks noGrp="1"/>
          </p:cNvSpPr>
          <p:nvPr>
            <p:ph type="title" idx="4294967295"/>
          </p:nvPr>
        </p:nvSpPr>
        <p:spPr>
          <a:xfrm>
            <a:off x="838200" y="365125"/>
            <a:ext cx="10515600" cy="1325563"/>
          </a:xfrm>
          <a:prstGeom prst="rect">
            <a:avLst/>
          </a:prstGeom>
        </p:spPr>
        <p:txBody>
          <a:bodyPr/>
          <a:lstStyle/>
          <a:p>
            <a:pPr rtl="0" eaLnBrk="1" latinLnBrk="0" hangingPunct="1"/>
            <a:r>
              <a:rPr lang="de-DE" sz="2800" b="1" kern="1200" noProof="1">
                <a:solidFill>
                  <a:srgbClr val="FFFFFF"/>
                </a:solidFill>
                <a:effectLst/>
                <a:latin typeface="Calibri" panose="020F0502020204030204" pitchFamily="34" charset="0"/>
                <a:ea typeface="Public Sans"/>
                <a:cs typeface="Public Sans"/>
              </a:rPr>
              <a:t>3. Die digitale Energiewende </a:t>
            </a:r>
            <a:endParaRPr lang="de-DE" noProof="1">
              <a:effectLst/>
            </a:endParaRPr>
          </a:p>
          <a:p>
            <a:endParaRPr lang="de-DE" noProof="1"/>
          </a:p>
        </p:txBody>
      </p:sp>
      <p:sp>
        <p:nvSpPr>
          <p:cNvPr id="4" name="TextBox 3">
            <a:extLst>
              <a:ext uri="{FF2B5EF4-FFF2-40B4-BE49-F238E27FC236}">
                <a16:creationId xmlns:a16="http://schemas.microsoft.com/office/drawing/2014/main" id="{3578E889-170D-661A-C4C9-37B6BB6336A3}"/>
              </a:ext>
            </a:extLst>
          </p:cNvPr>
          <p:cNvSpPr txBox="1"/>
          <p:nvPr/>
        </p:nvSpPr>
        <p:spPr>
          <a:xfrm>
            <a:off x="885171" y="3131507"/>
            <a:ext cx="10421655" cy="2123658"/>
          </a:xfrm>
          <a:prstGeom prst="rect">
            <a:avLst/>
          </a:prstGeom>
          <a:noFill/>
        </p:spPr>
        <p:txBody>
          <a:bodyPr wrap="square" rtlCol="0">
            <a:spAutoFit/>
          </a:bodyPr>
          <a:lstStyle/>
          <a:p>
            <a:pPr algn="ctr" latinLnBrk="0"/>
            <a:r>
              <a:rPr lang="de-DE" sz="4400" i="1" noProof="1">
                <a:solidFill>
                  <a:schemeClr val="accent5"/>
                </a:solidFill>
              </a:rPr>
              <a:t>Wie verändert die Digitalisierung den Energiesektor?</a:t>
            </a:r>
          </a:p>
          <a:p>
            <a:pPr algn="ctr" latinLnBrk="0"/>
            <a:endParaRPr lang="de-DE" sz="4400" i="1" noProof="1">
              <a:solidFill>
                <a:schemeClr val="accent5"/>
              </a:solidFill>
            </a:endParaRPr>
          </a:p>
        </p:txBody>
      </p:sp>
    </p:spTree>
    <p:extLst>
      <p:ext uri="{BB962C8B-B14F-4D97-AF65-F5344CB8AC3E}">
        <p14:creationId xmlns:p14="http://schemas.microsoft.com/office/powerpoint/2010/main" val="380889690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2842BB5-58B6-278B-E025-E6AA0528F651}"/>
            </a:ext>
          </a:extLst>
        </p:cNvPr>
        <p:cNvGrpSpPr/>
        <p:nvPr/>
      </p:nvGrpSpPr>
      <p:grpSpPr>
        <a:xfrm>
          <a:off x="0" y="0"/>
          <a:ext cx="0" cy="0"/>
          <a:chOff x="0" y="0"/>
          <a:chExt cx="0" cy="0"/>
        </a:xfrm>
      </p:grpSpPr>
      <p:sp>
        <p:nvSpPr>
          <p:cNvPr id="4" name="TextBox 3">
            <a:extLst>
              <a:ext uri="{FF2B5EF4-FFF2-40B4-BE49-F238E27FC236}">
                <a16:creationId xmlns:a16="http://schemas.microsoft.com/office/drawing/2014/main" id="{92FE9A94-DCC1-E1C5-4D79-C962BC490CDE}"/>
              </a:ext>
            </a:extLst>
          </p:cNvPr>
          <p:cNvSpPr txBox="1"/>
          <p:nvPr/>
        </p:nvSpPr>
        <p:spPr>
          <a:xfrm>
            <a:off x="3444658" y="2090088"/>
            <a:ext cx="8517698" cy="4154984"/>
          </a:xfrm>
          <a:prstGeom prst="rect">
            <a:avLst/>
          </a:prstGeom>
          <a:noFill/>
        </p:spPr>
        <p:txBody>
          <a:bodyPr wrap="square" lIns="91440" tIns="45720" rIns="91440" bIns="45720" rtlCol="0" anchor="t">
            <a:spAutoFit/>
          </a:bodyPr>
          <a:lstStyle/>
          <a:p>
            <a:pPr latinLnBrk="0"/>
            <a:r>
              <a:rPr lang="de-DE" sz="2200" noProof="1">
                <a:ea typeface="+mn-lt"/>
                <a:cs typeface="+mn-lt"/>
                <a:sym typeface="Public Sans"/>
              </a:rPr>
              <a:t>Die Digitalisierung verändert den Energiesektor grundlegend, indem sie: </a:t>
            </a:r>
          </a:p>
          <a:p>
            <a:pPr marL="342900" indent="-342900" latinLnBrk="0">
              <a:buFont typeface="Arial" panose="020B0604020202020204" pitchFamily="34" charset="0"/>
              <a:buChar char="•"/>
            </a:pPr>
            <a:r>
              <a:rPr lang="de-DE" sz="2200" noProof="1">
                <a:ea typeface="+mn-lt"/>
                <a:cs typeface="+mn-lt"/>
                <a:sym typeface="Public Sans"/>
              </a:rPr>
              <a:t>die Entwicklung intelligenter Netze für optimierte Energieflüsse ermöglicht.</a:t>
            </a:r>
          </a:p>
          <a:p>
            <a:pPr marL="342900" indent="-342900" latinLnBrk="0">
              <a:buFont typeface="Arial" panose="020B0604020202020204" pitchFamily="34" charset="0"/>
              <a:buChar char="•"/>
            </a:pPr>
            <a:r>
              <a:rPr lang="de-DE" sz="2200" noProof="1">
                <a:ea typeface="+mn-lt"/>
                <a:cs typeface="+mn-lt"/>
                <a:sym typeface="Public Sans"/>
              </a:rPr>
              <a:t>die Integration erneuerbarer Energiequellen ermöglicht.</a:t>
            </a:r>
          </a:p>
          <a:p>
            <a:pPr marL="342900" indent="-342900" latinLnBrk="0">
              <a:buFont typeface="Arial" panose="020B0604020202020204" pitchFamily="34" charset="0"/>
              <a:buChar char="•"/>
            </a:pPr>
            <a:r>
              <a:rPr lang="de-DE" sz="2200" noProof="1">
                <a:ea typeface="+mn-lt"/>
                <a:cs typeface="+mn-lt"/>
                <a:sym typeface="Public Sans"/>
              </a:rPr>
              <a:t>die Netzstabilität verbessert.</a:t>
            </a:r>
          </a:p>
          <a:p>
            <a:pPr latinLnBrk="0"/>
            <a:endParaRPr lang="de-DE" sz="2200" noProof="1">
              <a:ea typeface="+mn-lt"/>
              <a:cs typeface="+mn-lt"/>
              <a:sym typeface="Public Sans"/>
            </a:endParaRPr>
          </a:p>
          <a:p>
            <a:pPr latinLnBrk="0"/>
            <a:r>
              <a:rPr lang="de-DE" sz="2200" noProof="1">
                <a:ea typeface="+mn-lt"/>
                <a:cs typeface="+mn-lt"/>
                <a:sym typeface="Public Sans"/>
              </a:rPr>
              <a:t>Datenanalyse und maschinelles Lernen spielen eine entscheidende Rolle bei der Verbesserung der Energieeffizienz, indem sie: </a:t>
            </a:r>
          </a:p>
          <a:p>
            <a:pPr marL="342900" indent="-342900" latinLnBrk="0">
              <a:buFont typeface="Arial" panose="020B0604020202020204" pitchFamily="34" charset="0"/>
              <a:buChar char="•"/>
            </a:pPr>
            <a:r>
              <a:rPr lang="de-DE" sz="2200" noProof="1"/>
              <a:t>Energieverschwendung identifizieren.</a:t>
            </a:r>
          </a:p>
          <a:p>
            <a:pPr marL="342900" indent="-342900" latinLnBrk="0">
              <a:buFont typeface="Arial" panose="020B0604020202020204" pitchFamily="34" charset="0"/>
              <a:buChar char="•"/>
            </a:pPr>
            <a:r>
              <a:rPr lang="de-DE" sz="2200" noProof="1">
                <a:ea typeface="+mn-lt"/>
                <a:cs typeface="+mn-lt"/>
                <a:sym typeface="Public Sans"/>
              </a:rPr>
              <a:t>den Verbrauch zu optimieren.</a:t>
            </a:r>
          </a:p>
          <a:p>
            <a:pPr marL="342900" indent="-342900" latinLnBrk="0">
              <a:buFont typeface="Arial" panose="020B0604020202020204" pitchFamily="34" charset="0"/>
              <a:buChar char="•"/>
            </a:pPr>
            <a:r>
              <a:rPr lang="de-DE" sz="2200" noProof="1">
                <a:ea typeface="+mn-lt"/>
                <a:cs typeface="+mn-lt"/>
                <a:sym typeface="Public Sans"/>
              </a:rPr>
              <a:t>Prognose des Bedarfs.</a:t>
            </a:r>
          </a:p>
          <a:p>
            <a:pPr marL="342900" indent="-342900" latinLnBrk="0">
              <a:buFont typeface="Arial" panose="020B0604020202020204" pitchFamily="34" charset="0"/>
              <a:buChar char="•"/>
            </a:pPr>
            <a:r>
              <a:rPr lang="de-DE" sz="2200" noProof="1">
                <a:ea typeface="+mn-lt"/>
                <a:cs typeface="+mn-lt"/>
                <a:sym typeface="Public Sans"/>
              </a:rPr>
              <a:t>Vorhersage von Geräteausfällen zur Verbesserung der Wartungspläne.</a:t>
            </a:r>
            <a:endParaRPr lang="de-DE" sz="2200" noProof="1">
              <a:ea typeface="Calibri"/>
              <a:cs typeface="Calibri"/>
            </a:endParaRPr>
          </a:p>
        </p:txBody>
      </p:sp>
      <p:pic>
        <p:nvPicPr>
          <p:cNvPr id="5" name="Picture 4">
            <a:extLst>
              <a:ext uri="{FF2B5EF4-FFF2-40B4-BE49-F238E27FC236}">
                <a16:creationId xmlns:a16="http://schemas.microsoft.com/office/drawing/2014/main" id="{40D5985F-DCDC-EB0D-D8C1-BFF2129427B6}"/>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77480" y="2304788"/>
            <a:ext cx="2746952" cy="1940035"/>
          </a:xfrm>
          <a:prstGeom prst="rect">
            <a:avLst/>
          </a:prstGeom>
        </p:spPr>
      </p:pic>
      <p:pic>
        <p:nvPicPr>
          <p:cNvPr id="3" name="Picture 2">
            <a:extLst>
              <a:ext uri="{FF2B5EF4-FFF2-40B4-BE49-F238E27FC236}">
                <a16:creationId xmlns:a16="http://schemas.microsoft.com/office/drawing/2014/main" id="{5FC94749-2180-DC0E-4625-85C5A078F8F5}"/>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77480" y="4439727"/>
            <a:ext cx="2746952" cy="1940035"/>
          </a:xfrm>
          <a:prstGeom prst="rect">
            <a:avLst/>
          </a:prstGeom>
        </p:spPr>
      </p:pic>
      <p:sp>
        <p:nvSpPr>
          <p:cNvPr id="6" name="Title 5">
            <a:extLst>
              <a:ext uri="{FF2B5EF4-FFF2-40B4-BE49-F238E27FC236}">
                <a16:creationId xmlns:a16="http://schemas.microsoft.com/office/drawing/2014/main" id="{95BF94EC-4F6A-3196-D03D-D7C025FE001A}"/>
              </a:ext>
            </a:extLst>
          </p:cNvPr>
          <p:cNvSpPr>
            <a:spLocks noGrp="1"/>
          </p:cNvSpPr>
          <p:nvPr>
            <p:ph type="title" idx="4294967295"/>
          </p:nvPr>
        </p:nvSpPr>
        <p:spPr>
          <a:xfrm>
            <a:off x="495300" y="764525"/>
            <a:ext cx="10515600" cy="1325563"/>
          </a:xfrm>
          <a:prstGeom prst="rect">
            <a:avLst/>
          </a:prstGeom>
        </p:spPr>
        <p:txBody>
          <a:bodyPr/>
          <a:lstStyle/>
          <a:p>
            <a:pPr rtl="0" eaLnBrk="1" latinLnBrk="0" hangingPunct="1"/>
            <a:r>
              <a:rPr lang="de-DE" sz="2800" b="1" kern="1200" noProof="1">
                <a:solidFill>
                  <a:srgbClr val="FFFFFF"/>
                </a:solidFill>
                <a:effectLst/>
                <a:latin typeface="Calibri" panose="020F0502020204030204" pitchFamily="34" charset="0"/>
                <a:ea typeface="Public Sans"/>
                <a:cs typeface="Public Sans"/>
              </a:rPr>
              <a:t>3. Die digitale Energiewende: </a:t>
            </a:r>
            <a:r>
              <a:rPr lang="de-DE" sz="2800" b="1" kern="1200" baseline="0" noProof="1">
                <a:solidFill>
                  <a:srgbClr val="FFFFFF"/>
                </a:solidFill>
                <a:effectLst/>
                <a:latin typeface="Calibri" panose="020F0502020204030204" pitchFamily="34" charset="0"/>
                <a:ea typeface="Public Sans"/>
                <a:cs typeface="Public Sans"/>
              </a:rPr>
              <a:t>Digitalisierung und Datenanalyse</a:t>
            </a:r>
            <a:endParaRPr lang="de-DE" noProof="1">
              <a:effectLst/>
            </a:endParaRPr>
          </a:p>
          <a:p>
            <a:endParaRPr lang="de-DE" noProof="1"/>
          </a:p>
        </p:txBody>
      </p:sp>
    </p:spTree>
    <p:extLst>
      <p:ext uri="{BB962C8B-B14F-4D97-AF65-F5344CB8AC3E}">
        <p14:creationId xmlns:p14="http://schemas.microsoft.com/office/powerpoint/2010/main" val="40926205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940B598-3C59-58D5-BCCF-5F94FB98C360}"/>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4E985410-36F1-DC78-29D1-7D7BF934A630}"/>
              </a:ext>
            </a:extLst>
          </p:cNvPr>
          <p:cNvSpPr>
            <a:spLocks noGrp="1"/>
          </p:cNvSpPr>
          <p:nvPr>
            <p:ph type="title" idx="4294967295"/>
          </p:nvPr>
        </p:nvSpPr>
        <p:spPr>
          <a:xfrm>
            <a:off x="449580" y="788035"/>
            <a:ext cx="10515600" cy="1325563"/>
          </a:xfrm>
          <a:prstGeom prst="rect">
            <a:avLst/>
          </a:prstGeom>
        </p:spPr>
        <p:txBody>
          <a:bodyPr/>
          <a:lstStyle/>
          <a:p>
            <a:pPr rtl="0" eaLnBrk="1" latinLnBrk="0" hangingPunct="1"/>
            <a:r>
              <a:rPr lang="de-DE" sz="2800" b="1" kern="1200" noProof="1">
                <a:solidFill>
                  <a:srgbClr val="FFFFFF"/>
                </a:solidFill>
                <a:effectLst/>
                <a:latin typeface="Public Sans"/>
                <a:ea typeface="Public Sans"/>
                <a:cs typeface="Public Sans"/>
              </a:rPr>
              <a:t>4. Synergien </a:t>
            </a:r>
            <a:endParaRPr lang="de-DE" noProof="1">
              <a:effectLst/>
            </a:endParaRPr>
          </a:p>
          <a:p>
            <a:endParaRPr lang="de-DE" noProof="1"/>
          </a:p>
        </p:txBody>
      </p:sp>
      <p:sp>
        <p:nvSpPr>
          <p:cNvPr id="4" name="TextBox 3">
            <a:extLst>
              <a:ext uri="{FF2B5EF4-FFF2-40B4-BE49-F238E27FC236}">
                <a16:creationId xmlns:a16="http://schemas.microsoft.com/office/drawing/2014/main" id="{03AC321A-ECC1-6F77-28D3-B93794C698A1}"/>
              </a:ext>
            </a:extLst>
          </p:cNvPr>
          <p:cNvSpPr txBox="1"/>
          <p:nvPr/>
        </p:nvSpPr>
        <p:spPr>
          <a:xfrm>
            <a:off x="726511" y="3181611"/>
            <a:ext cx="10910168" cy="1569660"/>
          </a:xfrm>
          <a:prstGeom prst="rect">
            <a:avLst/>
          </a:prstGeom>
          <a:noFill/>
        </p:spPr>
        <p:txBody>
          <a:bodyPr wrap="square" rtlCol="0">
            <a:spAutoFit/>
          </a:bodyPr>
          <a:lstStyle/>
          <a:p>
            <a:pPr algn="ctr" latinLnBrk="0"/>
            <a:r>
              <a:rPr lang="de-DE" sz="4800" i="1" noProof="1">
                <a:solidFill>
                  <a:schemeClr val="accent2"/>
                </a:solidFill>
              </a:rPr>
              <a:t>Wie wirken Kreislaufwirtschaft und Digitalisierung zusammen, um eine nachhaltige Zukunft zu erreichen?</a:t>
            </a:r>
            <a:endParaRPr lang="de-DE" sz="4000" i="1" noProof="1">
              <a:solidFill>
                <a:schemeClr val="accent2"/>
              </a:solidFill>
            </a:endParaRPr>
          </a:p>
        </p:txBody>
      </p:sp>
    </p:spTree>
    <p:extLst>
      <p:ext uri="{BB962C8B-B14F-4D97-AF65-F5344CB8AC3E}">
        <p14:creationId xmlns:p14="http://schemas.microsoft.com/office/powerpoint/2010/main" val="336125796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088971A-92A2-1549-E68D-21610F539BB0}"/>
            </a:ext>
          </a:extLst>
        </p:cNvPr>
        <p:cNvGrpSpPr/>
        <p:nvPr/>
      </p:nvGrpSpPr>
      <p:grpSpPr>
        <a:xfrm>
          <a:off x="0" y="0"/>
          <a:ext cx="0" cy="0"/>
          <a:chOff x="0" y="0"/>
          <a:chExt cx="0" cy="0"/>
        </a:xfrm>
      </p:grpSpPr>
      <p:sp>
        <p:nvSpPr>
          <p:cNvPr id="4" name="TextBox 3">
            <a:extLst>
              <a:ext uri="{FF2B5EF4-FFF2-40B4-BE49-F238E27FC236}">
                <a16:creationId xmlns:a16="http://schemas.microsoft.com/office/drawing/2014/main" id="{B86F7BA3-B558-E7EE-49BC-1EDCDFCA81CE}"/>
              </a:ext>
            </a:extLst>
          </p:cNvPr>
          <p:cNvSpPr txBox="1"/>
          <p:nvPr/>
        </p:nvSpPr>
        <p:spPr>
          <a:xfrm>
            <a:off x="2655518" y="2091846"/>
            <a:ext cx="9351898" cy="4093428"/>
          </a:xfrm>
          <a:prstGeom prst="rect">
            <a:avLst/>
          </a:prstGeom>
          <a:noFill/>
        </p:spPr>
        <p:txBody>
          <a:bodyPr wrap="square" lIns="91440" tIns="45720" rIns="91440" bIns="45720" rtlCol="0" anchor="t">
            <a:spAutoFit/>
          </a:bodyPr>
          <a:lstStyle/>
          <a:p>
            <a:pPr lvl="0" latinLnBrk="0" hangingPunct="0"/>
            <a:r>
              <a:rPr lang="de-DE" sz="2000" noProof="1">
                <a:solidFill>
                  <a:srgbClr val="2B2C30"/>
                </a:solidFill>
                <a:ea typeface="Public Sans"/>
                <a:cs typeface="Public Sans"/>
                <a:sym typeface="Public Sans"/>
              </a:rPr>
              <a:t>Sowohl Kreislaufwirtschaft als auch Digitalisierung sind für eine nachhaltige Energiezukunft unerlässlich.  Digitale Technologien können die Umsetzung der Prinzipien der Kreislaufwirtschaft erleichtern, während die Kreislaufwirtschaft die Vorteile der Digitalisierung verstärken kann.  Beispiel:</a:t>
            </a:r>
            <a:endParaRPr lang="de-DE" sz="2000" noProof="1"/>
          </a:p>
          <a:p>
            <a:pPr marL="342900" indent="-342900" latinLnBrk="0" hangingPunct="0">
              <a:buClr>
                <a:srgbClr val="000000"/>
              </a:buClr>
              <a:buSzPts val="2800"/>
              <a:buFont typeface="Arial" panose="020B0604020202020204" pitchFamily="34" charset="0"/>
              <a:buChar char="•"/>
            </a:pPr>
            <a:r>
              <a:rPr lang="de-DE" sz="2000" b="1" noProof="1">
                <a:solidFill>
                  <a:srgbClr val="2B2C30"/>
                </a:solidFill>
                <a:ea typeface="Public Sans"/>
                <a:cs typeface="Public Sans"/>
                <a:sym typeface="Public Sans"/>
              </a:rPr>
              <a:t>Digitale Plattformen </a:t>
            </a:r>
            <a:r>
              <a:rPr lang="de-DE" sz="2000" noProof="1">
                <a:solidFill>
                  <a:srgbClr val="2B2C30"/>
                </a:solidFill>
                <a:ea typeface="Public Sans"/>
                <a:cs typeface="Public Sans"/>
                <a:sym typeface="Public Sans"/>
              </a:rPr>
              <a:t>können Ressourcen während ihres gesamten Lebenszyklus verfolgen und verwalten, was eine bessere Wiederverwendung und Wiederverwertung ermöglicht.</a:t>
            </a:r>
            <a:endParaRPr lang="de-DE" sz="2000" noProof="1">
              <a:solidFill>
                <a:srgbClr val="231F20"/>
              </a:solidFill>
              <a:ea typeface="Calibri"/>
              <a:cs typeface="Calibri"/>
              <a:sym typeface="Public Sans"/>
            </a:endParaRPr>
          </a:p>
          <a:p>
            <a:pPr marL="342900" lvl="0" indent="-342900" latinLnBrk="0" hangingPunct="0">
              <a:buClr>
                <a:srgbClr val="000000"/>
              </a:buClr>
              <a:buSzPts val="2800"/>
              <a:buFont typeface="Arial" panose="020B0604020202020204" pitchFamily="34" charset="0"/>
              <a:buChar char="•"/>
            </a:pPr>
            <a:r>
              <a:rPr lang="de-DE" sz="2000" b="1" noProof="1">
                <a:solidFill>
                  <a:srgbClr val="2B2C30"/>
                </a:solidFill>
                <a:ea typeface="Public Sans"/>
                <a:cs typeface="Public Sans"/>
                <a:sym typeface="Public Sans"/>
              </a:rPr>
              <a:t>Datenanalysen </a:t>
            </a:r>
            <a:r>
              <a:rPr lang="de-DE" sz="2000" noProof="1">
                <a:solidFill>
                  <a:srgbClr val="2B2C30"/>
                </a:solidFill>
                <a:ea typeface="Public Sans"/>
                <a:cs typeface="Public Sans"/>
                <a:sym typeface="Public Sans"/>
              </a:rPr>
              <a:t>können den Energieverbrauch optimieren und Abfall reduzieren.</a:t>
            </a:r>
            <a:endParaRPr lang="de-DE" sz="2000" noProof="1">
              <a:ea typeface="Calibri"/>
              <a:cs typeface="Calibri"/>
            </a:endParaRPr>
          </a:p>
          <a:p>
            <a:pPr marL="342900" lvl="0" indent="-342900" latinLnBrk="0" hangingPunct="0">
              <a:buClr>
                <a:srgbClr val="000000"/>
              </a:buClr>
              <a:buSzPts val="2800"/>
              <a:buFont typeface="Arial" panose="020B0604020202020204" pitchFamily="34" charset="0"/>
              <a:buChar char="•"/>
            </a:pPr>
            <a:r>
              <a:rPr lang="de-DE" sz="2000" b="1" noProof="1">
                <a:solidFill>
                  <a:srgbClr val="2B2C30"/>
                </a:solidFill>
                <a:ea typeface="Public Sans"/>
                <a:cs typeface="Public Sans"/>
                <a:sym typeface="Public Sans"/>
              </a:rPr>
              <a:t>Intelligente Stromnetze </a:t>
            </a:r>
            <a:r>
              <a:rPr lang="de-DE" sz="2000" noProof="1">
                <a:solidFill>
                  <a:srgbClr val="2B2C30"/>
                </a:solidFill>
                <a:ea typeface="Public Sans"/>
                <a:cs typeface="Public Sans"/>
                <a:sym typeface="Public Sans"/>
              </a:rPr>
              <a:t>können die Integration erneuerbarer Energiequellen erleichtern und die Entwicklung dezentraler Energiesysteme unterstützen.</a:t>
            </a:r>
          </a:p>
          <a:p>
            <a:pPr marL="342900" lvl="0" indent="-342900" latinLnBrk="0" hangingPunct="0">
              <a:buClr>
                <a:srgbClr val="000000"/>
              </a:buClr>
              <a:buSzPts val="2800"/>
              <a:buFont typeface="Arial" panose="020B0604020202020204" pitchFamily="34" charset="0"/>
              <a:buChar char="•"/>
            </a:pPr>
            <a:endParaRPr lang="de-DE" sz="2000" noProof="1">
              <a:solidFill>
                <a:srgbClr val="2B2C30"/>
              </a:solidFill>
              <a:sym typeface="Public Sans"/>
            </a:endParaRPr>
          </a:p>
          <a:p>
            <a:pPr lvl="0" latinLnBrk="0" hangingPunct="0">
              <a:buClr>
                <a:srgbClr val="000000"/>
              </a:buClr>
              <a:buSzPts val="2800"/>
            </a:pPr>
            <a:r>
              <a:rPr lang="de-DE" sz="2000" noProof="1"/>
              <a:t>Lesen Sie das </a:t>
            </a:r>
            <a:r>
              <a:rPr lang="de-DE" sz="2000" noProof="1">
                <a:hlinkClick r:id="rId3"/>
              </a:rPr>
              <a:t>Arbeitspapier „Circular Economy and Digitalization Working Paper</a:t>
            </a:r>
            <a:r>
              <a:rPr lang="de-DE" sz="2000" noProof="1"/>
              <a:t> 2025” der Global Alliance on Circular Economy and Resource Efficiency (GACERE).</a:t>
            </a:r>
          </a:p>
        </p:txBody>
      </p:sp>
      <p:pic>
        <p:nvPicPr>
          <p:cNvPr id="5" name="Picture 4">
            <a:extLst>
              <a:ext uri="{FF2B5EF4-FFF2-40B4-BE49-F238E27FC236}">
                <a16:creationId xmlns:a16="http://schemas.microsoft.com/office/drawing/2014/main" id="{AD0B650B-665B-6639-8D8C-E9C568DF1B03}"/>
              </a:ext>
              <a:ext uri="{C183D7F6-B498-43B3-948B-1728B52AA6E4}">
                <adec:decorative xmlns:adec="http://schemas.microsoft.com/office/drawing/2017/decorative" val="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84584" y="3429000"/>
            <a:ext cx="2410016" cy="1719197"/>
          </a:xfrm>
          <a:prstGeom prst="rect">
            <a:avLst/>
          </a:prstGeom>
        </p:spPr>
      </p:pic>
      <p:sp>
        <p:nvSpPr>
          <p:cNvPr id="2" name="Title 1">
            <a:extLst>
              <a:ext uri="{FF2B5EF4-FFF2-40B4-BE49-F238E27FC236}">
                <a16:creationId xmlns:a16="http://schemas.microsoft.com/office/drawing/2014/main" id="{2CD1E436-E5B9-4A54-276E-7C91E326A777}"/>
              </a:ext>
            </a:extLst>
          </p:cNvPr>
          <p:cNvSpPr>
            <a:spLocks noGrp="1"/>
          </p:cNvSpPr>
          <p:nvPr>
            <p:ph type="title" idx="4294967295"/>
          </p:nvPr>
        </p:nvSpPr>
        <p:spPr>
          <a:xfrm>
            <a:off x="381000" y="766283"/>
            <a:ext cx="10515600" cy="1325563"/>
          </a:xfrm>
          <a:prstGeom prst="rect">
            <a:avLst/>
          </a:prstGeom>
        </p:spPr>
        <p:txBody>
          <a:bodyPr/>
          <a:lstStyle/>
          <a:p>
            <a:pPr rtl="0" eaLnBrk="1" latinLnBrk="0" hangingPunct="1"/>
            <a:r>
              <a:rPr lang="de-DE" sz="2800" b="1" kern="1200" noProof="1">
                <a:solidFill>
                  <a:srgbClr val="FFFFFF"/>
                </a:solidFill>
                <a:effectLst/>
                <a:latin typeface="Public Sans"/>
                <a:ea typeface="Public Sans"/>
                <a:cs typeface="Public Sans"/>
              </a:rPr>
              <a:t>4. Synergien: </a:t>
            </a:r>
            <a:r>
              <a:rPr lang="de-DE" sz="2800" b="1" kern="1200" baseline="0" noProof="1">
                <a:solidFill>
                  <a:srgbClr val="FFFFFF"/>
                </a:solidFill>
                <a:effectLst/>
                <a:latin typeface="Public Sans"/>
                <a:ea typeface="Public Sans"/>
                <a:cs typeface="Public Sans"/>
              </a:rPr>
              <a:t>Weitere Details</a:t>
            </a:r>
            <a:endParaRPr lang="de-DE" noProof="1">
              <a:effectLst/>
            </a:endParaRPr>
          </a:p>
          <a:p>
            <a:endParaRPr lang="de-DE" noProof="1"/>
          </a:p>
        </p:txBody>
      </p:sp>
    </p:spTree>
    <p:extLst>
      <p:ext uri="{BB962C8B-B14F-4D97-AF65-F5344CB8AC3E}">
        <p14:creationId xmlns:p14="http://schemas.microsoft.com/office/powerpoint/2010/main" val="41739830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3BEB5A1-B4A9-64BD-61B2-652C301C155F}"/>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EBB2BEEA-C51B-2D0C-26CC-43DD26BB0074}"/>
              </a:ext>
            </a:extLst>
          </p:cNvPr>
          <p:cNvSpPr>
            <a:spLocks noGrp="1"/>
          </p:cNvSpPr>
          <p:nvPr>
            <p:ph type="title" idx="4294967295"/>
          </p:nvPr>
        </p:nvSpPr>
        <p:spPr>
          <a:xfrm>
            <a:off x="392430" y="705283"/>
            <a:ext cx="10515600" cy="1325563"/>
          </a:xfrm>
          <a:prstGeom prst="rect">
            <a:avLst/>
          </a:prstGeom>
        </p:spPr>
        <p:txBody>
          <a:bodyPr/>
          <a:lstStyle/>
          <a:p>
            <a:pPr rtl="0" eaLnBrk="1" latinLnBrk="0" hangingPunct="1"/>
            <a:r>
              <a:rPr lang="de-DE" sz="2800" b="1" kern="1200" noProof="1">
                <a:solidFill>
                  <a:srgbClr val="FFFFFF"/>
                </a:solidFill>
                <a:effectLst/>
                <a:latin typeface="Calibri" panose="020F0502020204030204" pitchFamily="34" charset="0"/>
                <a:ea typeface="Public Sans"/>
                <a:cs typeface="Public Sans"/>
              </a:rPr>
              <a:t>5. Kreislaufwirtschaft im digitalen Energiesektor: Ressourceneffizienz</a:t>
            </a:r>
            <a:endParaRPr lang="de-DE" noProof="1">
              <a:effectLst/>
            </a:endParaRPr>
          </a:p>
          <a:p>
            <a:endParaRPr lang="de-DE" noProof="1"/>
          </a:p>
        </p:txBody>
      </p:sp>
      <p:sp>
        <p:nvSpPr>
          <p:cNvPr id="4" name="TextBox 3">
            <a:extLst>
              <a:ext uri="{FF2B5EF4-FFF2-40B4-BE49-F238E27FC236}">
                <a16:creationId xmlns:a16="http://schemas.microsoft.com/office/drawing/2014/main" id="{4377BFF2-33C6-968B-4039-27829257A520}"/>
              </a:ext>
            </a:extLst>
          </p:cNvPr>
          <p:cNvSpPr txBox="1"/>
          <p:nvPr/>
        </p:nvSpPr>
        <p:spPr>
          <a:xfrm>
            <a:off x="651353" y="3181611"/>
            <a:ext cx="11163164" cy="2308324"/>
          </a:xfrm>
          <a:prstGeom prst="rect">
            <a:avLst/>
          </a:prstGeom>
          <a:noFill/>
        </p:spPr>
        <p:txBody>
          <a:bodyPr wrap="square" rtlCol="0">
            <a:spAutoFit/>
          </a:bodyPr>
          <a:lstStyle/>
          <a:p>
            <a:pPr algn="ctr" latinLnBrk="0"/>
            <a:r>
              <a:rPr lang="de-DE" sz="4800" i="1" noProof="1">
                <a:solidFill>
                  <a:schemeClr val="accent2"/>
                </a:solidFill>
              </a:rPr>
              <a:t>Wie können die Prinzipien der Kreislaufwirtschaft angewendet werden, um die Ressourceneffizienz zu maximieren?</a:t>
            </a:r>
          </a:p>
          <a:p>
            <a:pPr algn="ctr" latinLnBrk="0"/>
            <a:endParaRPr lang="de-DE" sz="4800" i="1" noProof="1">
              <a:solidFill>
                <a:schemeClr val="accent2"/>
              </a:solidFill>
            </a:endParaRPr>
          </a:p>
        </p:txBody>
      </p:sp>
    </p:spTree>
    <p:extLst>
      <p:ext uri="{BB962C8B-B14F-4D97-AF65-F5344CB8AC3E}">
        <p14:creationId xmlns:p14="http://schemas.microsoft.com/office/powerpoint/2010/main" val="210844688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5E94D80-25C1-4CFD-EC45-A3D4E808EA15}"/>
            </a:ext>
          </a:extLst>
        </p:cNvPr>
        <p:cNvGrpSpPr/>
        <p:nvPr/>
      </p:nvGrpSpPr>
      <p:grpSpPr>
        <a:xfrm>
          <a:off x="0" y="0"/>
          <a:ext cx="0" cy="0"/>
          <a:chOff x="0" y="0"/>
          <a:chExt cx="0" cy="0"/>
        </a:xfrm>
      </p:grpSpPr>
      <p:sp>
        <p:nvSpPr>
          <p:cNvPr id="4" name="TextBox 3">
            <a:extLst>
              <a:ext uri="{FF2B5EF4-FFF2-40B4-BE49-F238E27FC236}">
                <a16:creationId xmlns:a16="http://schemas.microsoft.com/office/drawing/2014/main" id="{C48B4B3E-49EA-5666-7C14-9015697F413B}"/>
              </a:ext>
            </a:extLst>
          </p:cNvPr>
          <p:cNvSpPr txBox="1"/>
          <p:nvPr/>
        </p:nvSpPr>
        <p:spPr>
          <a:xfrm>
            <a:off x="2204581" y="2073904"/>
            <a:ext cx="9987419" cy="3785652"/>
          </a:xfrm>
          <a:prstGeom prst="rect">
            <a:avLst/>
          </a:prstGeom>
          <a:noFill/>
        </p:spPr>
        <p:txBody>
          <a:bodyPr wrap="square" rtlCol="0">
            <a:spAutoFit/>
          </a:bodyPr>
          <a:lstStyle/>
          <a:p>
            <a:pPr lvl="0" latinLnBrk="0"/>
            <a:r>
              <a:rPr lang="de-DE" sz="2000" noProof="1">
                <a:solidFill>
                  <a:srgbClr val="2B2C30"/>
                </a:solidFill>
                <a:ea typeface="Public Sans"/>
                <a:cs typeface="Public Sans"/>
                <a:sym typeface="Public Sans"/>
              </a:rPr>
              <a:t>Die Prinzipien der Kreislaufwirtschaft können während der gesamten Energieerzeugung und -nutzung angewendet werden, um Abfall zu minimieren und die Ressourcennutzung zu maximieren. Dazu gehören:</a:t>
            </a:r>
            <a:endParaRPr lang="de-DE" sz="2000" noProof="1"/>
          </a:p>
          <a:p>
            <a:pPr marL="457200" lvl="0" indent="-457200" latinLnBrk="0">
              <a:buClr>
                <a:srgbClr val="000000"/>
              </a:buClr>
              <a:buSzPts val="2800"/>
              <a:buFont typeface="Arial"/>
              <a:buChar char="•"/>
            </a:pPr>
            <a:r>
              <a:rPr lang="de-DE" sz="2000" b="1" noProof="1">
                <a:solidFill>
                  <a:srgbClr val="2B2C30"/>
                </a:solidFill>
                <a:ea typeface="Public Sans"/>
                <a:cs typeface="Public Sans"/>
                <a:sym typeface="Public Sans"/>
              </a:rPr>
              <a:t>Design für Kreislaufwirtschaft.</a:t>
            </a:r>
            <a:endParaRPr lang="de-DE" sz="2000" noProof="1">
              <a:solidFill>
                <a:srgbClr val="2B2C30"/>
              </a:solidFill>
              <a:ea typeface="Public Sans"/>
              <a:cs typeface="Public Sans"/>
              <a:sym typeface="Public Sans"/>
            </a:endParaRPr>
          </a:p>
          <a:p>
            <a:pPr marL="457200" lvl="0" indent="-457200" latinLnBrk="0">
              <a:buClr>
                <a:srgbClr val="000000"/>
              </a:buClr>
              <a:buSzPts val="2800"/>
              <a:buFont typeface="Arial"/>
              <a:buChar char="•"/>
            </a:pPr>
            <a:r>
              <a:rPr lang="de-DE" sz="2000" b="1" noProof="1">
                <a:solidFill>
                  <a:srgbClr val="2B2C30"/>
                </a:solidFill>
                <a:ea typeface="Public Sans"/>
                <a:cs typeface="Public Sans"/>
                <a:sym typeface="Public Sans"/>
              </a:rPr>
              <a:t>Materialeffizienz.</a:t>
            </a:r>
            <a:endParaRPr lang="de-DE" sz="2000" noProof="1">
              <a:solidFill>
                <a:srgbClr val="2B2C30"/>
              </a:solidFill>
              <a:ea typeface="Public Sans"/>
              <a:cs typeface="Public Sans"/>
              <a:sym typeface="Public Sans"/>
            </a:endParaRPr>
          </a:p>
          <a:p>
            <a:pPr marL="457200" lvl="0" indent="-457200" latinLnBrk="0">
              <a:buClr>
                <a:srgbClr val="000000"/>
              </a:buClr>
              <a:buSzPts val="2800"/>
              <a:buFont typeface="Arial"/>
              <a:buChar char="•"/>
            </a:pPr>
            <a:r>
              <a:rPr lang="de-DE" sz="2000" b="1" noProof="1">
                <a:solidFill>
                  <a:srgbClr val="2B2C30"/>
                </a:solidFill>
                <a:ea typeface="Public Sans"/>
                <a:cs typeface="Public Sans"/>
                <a:sym typeface="Public Sans"/>
              </a:rPr>
              <a:t>Abfallreduzierung.</a:t>
            </a:r>
            <a:endParaRPr lang="de-DE" sz="2000" noProof="1"/>
          </a:p>
          <a:p>
            <a:pPr marL="457200" lvl="0" indent="-457200" latinLnBrk="0">
              <a:buClr>
                <a:srgbClr val="000000"/>
              </a:buClr>
              <a:buSzPts val="2800"/>
              <a:buFont typeface="Arial"/>
              <a:buChar char="•"/>
            </a:pPr>
            <a:r>
              <a:rPr lang="de-DE" sz="2000" b="1" noProof="1">
                <a:solidFill>
                  <a:srgbClr val="2B2C30"/>
                </a:solidFill>
                <a:ea typeface="Public Sans"/>
                <a:cs typeface="Public Sans"/>
                <a:sym typeface="Public Sans"/>
              </a:rPr>
              <a:t>Ressourcenrückgewinnung.</a:t>
            </a:r>
            <a:endParaRPr lang="de-DE" sz="2000" noProof="1"/>
          </a:p>
          <a:p>
            <a:pPr lvl="0" latinLnBrk="0"/>
            <a:endParaRPr lang="de-DE" sz="2000" noProof="1">
              <a:solidFill>
                <a:srgbClr val="2B2C30"/>
              </a:solidFill>
              <a:ea typeface="Public Sans"/>
              <a:cs typeface="Public Sans"/>
              <a:sym typeface="Public Sans"/>
            </a:endParaRPr>
          </a:p>
          <a:p>
            <a:pPr lvl="0" latinLnBrk="0"/>
            <a:r>
              <a:rPr lang="de-DE" sz="2000" noProof="1">
                <a:solidFill>
                  <a:srgbClr val="2B2C30"/>
                </a:solidFill>
                <a:ea typeface="Public Sans"/>
                <a:cs typeface="Public Sans"/>
                <a:sym typeface="Public Sans"/>
              </a:rPr>
              <a:t>Durch die Umsetzung dieser Strategien kann der Energiesektor seine Umweltbelastung erheblich reduzieren und die Ressourceneffizienz verbessern.    </a:t>
            </a:r>
            <a:endParaRPr lang="de-DE" sz="2000" noProof="1">
              <a:solidFill>
                <a:srgbClr val="2B2C30"/>
              </a:solidFill>
              <a:sym typeface="Public Sans"/>
            </a:endParaRPr>
          </a:p>
          <a:p>
            <a:pPr lvl="0" latinLnBrk="0"/>
            <a:r>
              <a:rPr lang="de-DE" sz="2000" noProof="1">
                <a:solidFill>
                  <a:srgbClr val="2B2C30"/>
                </a:solidFill>
                <a:sym typeface="Public Sans"/>
              </a:rPr>
              <a:t>Lassen Sie sich von </a:t>
            </a:r>
            <a:r>
              <a:rPr lang="de-DE" sz="2000" noProof="1">
                <a:solidFill>
                  <a:srgbClr val="2B2C30"/>
                </a:solidFill>
                <a:sym typeface="Public Sans"/>
                <a:hlinkClick r:id="rId3"/>
              </a:rPr>
              <a:t>den Erfolgsgeschichten der Kreislaufwirtschaft</a:t>
            </a:r>
            <a:r>
              <a:rPr lang="de-DE" sz="2000" noProof="1">
                <a:solidFill>
                  <a:srgbClr val="2B2C30"/>
                </a:solidFill>
                <a:sym typeface="Public Sans"/>
              </a:rPr>
              <a:t> des SMART CIRCUIT-Projekts inspirieren.</a:t>
            </a:r>
            <a:endParaRPr lang="de-DE" sz="2000" noProof="1"/>
          </a:p>
        </p:txBody>
      </p:sp>
      <p:pic>
        <p:nvPicPr>
          <p:cNvPr id="5" name="Picture 4">
            <a:extLst>
              <a:ext uri="{FF2B5EF4-FFF2-40B4-BE49-F238E27FC236}">
                <a16:creationId xmlns:a16="http://schemas.microsoft.com/office/drawing/2014/main" id="{22EBA538-3B5D-EA81-7754-3E88C8864416}"/>
              </a:ext>
              <a:ext uri="{C183D7F6-B498-43B3-948B-1728B52AA6E4}">
                <adec:decorative xmlns:adec="http://schemas.microsoft.com/office/drawing/2017/decorative" val="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77482" y="3056352"/>
            <a:ext cx="1722572" cy="2320478"/>
          </a:xfrm>
          <a:prstGeom prst="rect">
            <a:avLst/>
          </a:prstGeom>
        </p:spPr>
      </p:pic>
      <p:sp>
        <p:nvSpPr>
          <p:cNvPr id="2" name="Title 1">
            <a:extLst>
              <a:ext uri="{FF2B5EF4-FFF2-40B4-BE49-F238E27FC236}">
                <a16:creationId xmlns:a16="http://schemas.microsoft.com/office/drawing/2014/main" id="{3F9D34AA-40AE-AE0D-8869-608E957B435D}"/>
              </a:ext>
            </a:extLst>
          </p:cNvPr>
          <p:cNvSpPr>
            <a:spLocks noGrp="1"/>
          </p:cNvSpPr>
          <p:nvPr>
            <p:ph type="title" idx="4294967295"/>
          </p:nvPr>
        </p:nvSpPr>
        <p:spPr>
          <a:xfrm>
            <a:off x="495300" y="748341"/>
            <a:ext cx="11494770" cy="1325563"/>
          </a:xfrm>
          <a:prstGeom prst="rect">
            <a:avLst/>
          </a:prstGeom>
        </p:spPr>
        <p:txBody>
          <a:bodyPr/>
          <a:lstStyle/>
          <a:p>
            <a:pPr rtl="0" eaLnBrk="1" latinLnBrk="0" hangingPunct="1"/>
            <a:r>
              <a:rPr lang="de-DE" sz="2800" b="1" kern="1200" noProof="1">
                <a:solidFill>
                  <a:srgbClr val="FFFFFF"/>
                </a:solidFill>
                <a:effectLst/>
                <a:latin typeface="Calibri" panose="020F0502020204030204" pitchFamily="34" charset="0"/>
                <a:ea typeface="Public Sans"/>
                <a:cs typeface="Public Sans"/>
              </a:rPr>
              <a:t>5. Kreislaufwirtschaft im digitalen Energiesektor: Ressourceneffizienz – Weitere Details</a:t>
            </a:r>
            <a:endParaRPr lang="de-DE" noProof="1">
              <a:effectLst/>
            </a:endParaRPr>
          </a:p>
          <a:p>
            <a:endParaRPr lang="de-DE" noProof="1"/>
          </a:p>
        </p:txBody>
      </p:sp>
    </p:spTree>
    <p:extLst>
      <p:ext uri="{BB962C8B-B14F-4D97-AF65-F5344CB8AC3E}">
        <p14:creationId xmlns:p14="http://schemas.microsoft.com/office/powerpoint/2010/main" val="37261216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5E24449-55D8-2FC8-5533-C7D7C2589941}"/>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38AADB9E-8DE0-F308-0E29-9EEFB552BA0A}"/>
              </a:ext>
            </a:extLst>
          </p:cNvPr>
          <p:cNvSpPr>
            <a:spLocks noGrp="1"/>
          </p:cNvSpPr>
          <p:nvPr>
            <p:ph type="title" idx="4294967295"/>
          </p:nvPr>
        </p:nvSpPr>
        <p:spPr>
          <a:xfrm>
            <a:off x="392430" y="753745"/>
            <a:ext cx="10515600" cy="1325563"/>
          </a:xfrm>
          <a:prstGeom prst="rect">
            <a:avLst/>
          </a:prstGeom>
        </p:spPr>
        <p:txBody>
          <a:bodyPr/>
          <a:lstStyle/>
          <a:p>
            <a:pPr rtl="0" eaLnBrk="1" latinLnBrk="0" hangingPunct="1"/>
            <a:r>
              <a:rPr lang="de-DE" sz="2800" b="1" kern="1200" noProof="1">
                <a:solidFill>
                  <a:srgbClr val="FFFFFF"/>
                </a:solidFill>
                <a:effectLst/>
                <a:latin typeface="Calibri" panose="020F0502020204030204" pitchFamily="34" charset="0"/>
                <a:ea typeface="Public Sans"/>
                <a:cs typeface="Public Sans"/>
              </a:rPr>
              <a:t>6. Kreislaufwirtschaft im digitalen Energiesektor: Erneuerbare Energien und Energiespeicherung</a:t>
            </a:r>
            <a:endParaRPr lang="de-DE" noProof="1">
              <a:effectLst/>
            </a:endParaRPr>
          </a:p>
          <a:p>
            <a:endParaRPr lang="de-DE" noProof="1"/>
          </a:p>
        </p:txBody>
      </p:sp>
      <p:sp>
        <p:nvSpPr>
          <p:cNvPr id="4" name="TextBox 3">
            <a:extLst>
              <a:ext uri="{FF2B5EF4-FFF2-40B4-BE49-F238E27FC236}">
                <a16:creationId xmlns:a16="http://schemas.microsoft.com/office/drawing/2014/main" id="{E9CF9DF6-E166-5036-F30B-43DE1E958B64}"/>
              </a:ext>
            </a:extLst>
          </p:cNvPr>
          <p:cNvSpPr txBox="1"/>
          <p:nvPr/>
        </p:nvSpPr>
        <p:spPr>
          <a:xfrm>
            <a:off x="676405" y="3266162"/>
            <a:ext cx="11138112" cy="2308324"/>
          </a:xfrm>
          <a:prstGeom prst="rect">
            <a:avLst/>
          </a:prstGeom>
          <a:noFill/>
        </p:spPr>
        <p:txBody>
          <a:bodyPr wrap="square" rtlCol="0">
            <a:spAutoFit/>
          </a:bodyPr>
          <a:lstStyle/>
          <a:p>
            <a:pPr algn="ctr" latinLnBrk="0"/>
            <a:r>
              <a:rPr lang="de-DE" sz="4800" i="1" noProof="1">
                <a:solidFill>
                  <a:schemeClr val="accent2"/>
                </a:solidFill>
              </a:rPr>
              <a:t>Wie lässt sich Kreislaufwirtschaft auf erneuerbare Energien und Energiespeichertechnologien anwenden?</a:t>
            </a:r>
          </a:p>
          <a:p>
            <a:pPr algn="ctr" latinLnBrk="0"/>
            <a:endParaRPr lang="de-DE" sz="4800" i="1" noProof="1">
              <a:solidFill>
                <a:schemeClr val="accent2"/>
              </a:solidFill>
            </a:endParaRPr>
          </a:p>
        </p:txBody>
      </p:sp>
    </p:spTree>
    <p:extLst>
      <p:ext uri="{BB962C8B-B14F-4D97-AF65-F5344CB8AC3E}">
        <p14:creationId xmlns:p14="http://schemas.microsoft.com/office/powerpoint/2010/main" val="412949689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0984A55-3301-C7C4-A4A7-34966C0987B0}"/>
            </a:ext>
          </a:extLst>
        </p:cNvPr>
        <p:cNvGrpSpPr/>
        <p:nvPr/>
      </p:nvGrpSpPr>
      <p:grpSpPr>
        <a:xfrm>
          <a:off x="0" y="0"/>
          <a:ext cx="0" cy="0"/>
          <a:chOff x="0" y="0"/>
          <a:chExt cx="0" cy="0"/>
        </a:xfrm>
      </p:grpSpPr>
      <p:sp>
        <p:nvSpPr>
          <p:cNvPr id="4" name="TextBox 3">
            <a:extLst>
              <a:ext uri="{FF2B5EF4-FFF2-40B4-BE49-F238E27FC236}">
                <a16:creationId xmlns:a16="http://schemas.microsoft.com/office/drawing/2014/main" id="{B8F24D65-3C3C-DDDB-79E7-E2DA63900FA9}"/>
              </a:ext>
            </a:extLst>
          </p:cNvPr>
          <p:cNvSpPr txBox="1"/>
          <p:nvPr/>
        </p:nvSpPr>
        <p:spPr>
          <a:xfrm>
            <a:off x="4308953" y="2267210"/>
            <a:ext cx="7603299" cy="3785652"/>
          </a:xfrm>
          <a:prstGeom prst="rect">
            <a:avLst/>
          </a:prstGeom>
          <a:noFill/>
        </p:spPr>
        <p:txBody>
          <a:bodyPr wrap="square" rtlCol="0">
            <a:spAutoFit/>
          </a:bodyPr>
          <a:lstStyle/>
          <a:p>
            <a:pPr lvl="0" latinLnBrk="0"/>
            <a:r>
              <a:rPr lang="de-DE" sz="2000" noProof="1">
                <a:ea typeface="Public Sans"/>
                <a:cs typeface="Public Sans"/>
                <a:sym typeface="Public Sans"/>
              </a:rPr>
              <a:t>Zirkularität kann auf die Herstellung, den Einsatz und das Management am Ende der Lebensdauer von Technologien für erneuerbare Energien angewendet werden. Dazu gehören:</a:t>
            </a:r>
            <a:endParaRPr lang="de-DE" sz="2000" noProof="1"/>
          </a:p>
          <a:p>
            <a:pPr marL="342900" lvl="0" indent="-342900" latinLnBrk="0">
              <a:buFont typeface="Arial" panose="020B0604020202020204" pitchFamily="34" charset="0"/>
              <a:buChar char="•"/>
            </a:pPr>
            <a:r>
              <a:rPr lang="de-DE" sz="2000" b="1" noProof="1">
                <a:solidFill>
                  <a:srgbClr val="2B2C30"/>
                </a:solidFill>
                <a:ea typeface="Public Sans"/>
                <a:cs typeface="Public Sans"/>
                <a:sym typeface="Public Sans"/>
              </a:rPr>
              <a:t>Nachhaltige Fertigung</a:t>
            </a:r>
            <a:r>
              <a:rPr lang="de-DE" sz="2000" noProof="1">
                <a:solidFill>
                  <a:srgbClr val="2B2C30"/>
                </a:solidFill>
                <a:ea typeface="Public Sans"/>
                <a:cs typeface="Public Sans"/>
                <a:sym typeface="Public Sans"/>
              </a:rPr>
              <a:t>: Verwendung von recycelten Materialien und erneuerbaren Energien im Fertigungsprozess.</a:t>
            </a:r>
            <a:endParaRPr lang="de-DE" sz="2000" noProof="1"/>
          </a:p>
          <a:p>
            <a:pPr marL="342900" lvl="0" indent="-342900" latinLnBrk="0">
              <a:buFont typeface="Arial" panose="020B0604020202020204" pitchFamily="34" charset="0"/>
              <a:buChar char="•"/>
            </a:pPr>
            <a:r>
              <a:rPr lang="de-DE" sz="2000" b="1" noProof="1">
                <a:solidFill>
                  <a:srgbClr val="2B2C30"/>
                </a:solidFill>
                <a:ea typeface="Public Sans"/>
                <a:cs typeface="Public Sans"/>
                <a:sym typeface="Public Sans"/>
              </a:rPr>
              <a:t>Modulares Design: </a:t>
            </a:r>
            <a:r>
              <a:rPr lang="de-DE" sz="2000" noProof="1">
                <a:solidFill>
                  <a:srgbClr val="2B2C30"/>
                </a:solidFill>
                <a:ea typeface="Public Sans"/>
                <a:cs typeface="Public Sans"/>
                <a:sym typeface="Public Sans"/>
              </a:rPr>
              <a:t>Entwicklung von Technologien für erneuerbare Energien mit modularen Komponenten, die leicht repariert oder ausgetauscht werden können, wodurch ihre Lebensdauer verlängert wird.    </a:t>
            </a:r>
            <a:endParaRPr lang="de-DE" sz="2000" noProof="1"/>
          </a:p>
          <a:p>
            <a:pPr marL="342900" lvl="0" indent="-342900" latinLnBrk="0">
              <a:buFont typeface="Arial" panose="020B0604020202020204" pitchFamily="34" charset="0"/>
              <a:buChar char="•"/>
            </a:pPr>
            <a:r>
              <a:rPr lang="de-DE" sz="2000" b="1" noProof="1">
                <a:solidFill>
                  <a:srgbClr val="2B2C30"/>
                </a:solidFill>
                <a:ea typeface="Public Sans"/>
                <a:cs typeface="Public Sans"/>
                <a:sym typeface="Public Sans"/>
              </a:rPr>
              <a:t>Recycling und Wiederverwendung: </a:t>
            </a:r>
            <a:r>
              <a:rPr lang="de-DE" sz="2000" noProof="1">
                <a:solidFill>
                  <a:srgbClr val="2B2C30"/>
                </a:solidFill>
                <a:ea typeface="Public Sans"/>
                <a:cs typeface="Public Sans"/>
                <a:sym typeface="Public Sans"/>
              </a:rPr>
              <a:t>Entwicklung effektiver Recycling- und Wiederverwendungsstrategien für erneuerbare Energietechnologien am Ende ihrer Lebensdauer. </a:t>
            </a:r>
            <a:endParaRPr lang="de-DE" sz="2000" noProof="1"/>
          </a:p>
        </p:txBody>
      </p:sp>
      <p:pic>
        <p:nvPicPr>
          <p:cNvPr id="5" name="Picture 4">
            <a:extLst>
              <a:ext uri="{FF2B5EF4-FFF2-40B4-BE49-F238E27FC236}">
                <a16:creationId xmlns:a16="http://schemas.microsoft.com/office/drawing/2014/main" id="{08E3BCA5-7A1A-C5C9-2A37-22A1465AFCC0}"/>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3505" y="2858802"/>
            <a:ext cx="3962400" cy="2971800"/>
          </a:xfrm>
          <a:prstGeom prst="rect">
            <a:avLst/>
          </a:prstGeom>
        </p:spPr>
      </p:pic>
      <p:sp>
        <p:nvSpPr>
          <p:cNvPr id="2" name="Title 1">
            <a:extLst>
              <a:ext uri="{FF2B5EF4-FFF2-40B4-BE49-F238E27FC236}">
                <a16:creationId xmlns:a16="http://schemas.microsoft.com/office/drawing/2014/main" id="{065F9EF5-F992-2D8D-AEDA-3763A83A7AC9}"/>
              </a:ext>
            </a:extLst>
          </p:cNvPr>
          <p:cNvSpPr>
            <a:spLocks noGrp="1"/>
          </p:cNvSpPr>
          <p:nvPr>
            <p:ph type="title" idx="4294967295"/>
          </p:nvPr>
        </p:nvSpPr>
        <p:spPr>
          <a:xfrm>
            <a:off x="506730" y="662305"/>
            <a:ext cx="10515600" cy="1325563"/>
          </a:xfrm>
          <a:prstGeom prst="rect">
            <a:avLst/>
          </a:prstGeom>
        </p:spPr>
        <p:txBody>
          <a:bodyPr/>
          <a:lstStyle/>
          <a:p>
            <a:pPr rtl="0" eaLnBrk="1" latinLnBrk="0" hangingPunct="1"/>
            <a:r>
              <a:rPr lang="de-DE" sz="2800" b="1" kern="1200" noProof="1">
                <a:solidFill>
                  <a:srgbClr val="FFFFFF"/>
                </a:solidFill>
                <a:effectLst/>
                <a:latin typeface="Calibri" panose="020F0502020204030204" pitchFamily="34" charset="0"/>
                <a:ea typeface="Public Sans"/>
                <a:cs typeface="Public Sans"/>
              </a:rPr>
              <a:t>6. Kreislaufwirtschaft im digitalen Energiesektor: Erneuerbare Energien und Energiespeicherung – Weitere Details</a:t>
            </a:r>
            <a:endParaRPr lang="de-DE" noProof="1">
              <a:effectLst/>
            </a:endParaRPr>
          </a:p>
          <a:p>
            <a:endParaRPr lang="de-DE" noProof="1"/>
          </a:p>
        </p:txBody>
      </p:sp>
    </p:spTree>
    <p:extLst>
      <p:ext uri="{BB962C8B-B14F-4D97-AF65-F5344CB8AC3E}">
        <p14:creationId xmlns:p14="http://schemas.microsoft.com/office/powerpoint/2010/main" val="18169424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0FE65402-2D24-4C0B-3A9B-70B199ADCEA8}"/>
              </a:ext>
            </a:extLst>
          </p:cNvPr>
          <p:cNvSpPr txBox="1"/>
          <p:nvPr/>
        </p:nvSpPr>
        <p:spPr>
          <a:xfrm>
            <a:off x="4306868" y="333137"/>
            <a:ext cx="7709872" cy="6555641"/>
          </a:xfrm>
          <a:prstGeom prst="rect">
            <a:avLst/>
          </a:prstGeom>
          <a:noFill/>
        </p:spPr>
        <p:txBody>
          <a:bodyPr wrap="square" rtlCol="0">
            <a:spAutoFit/>
          </a:bodyPr>
          <a:lstStyle/>
          <a:p>
            <a:pPr latinLnBrk="0"/>
            <a:r>
              <a:rPr lang="de-DE" sz="2800" noProof="1"/>
              <a:t>Das Konzept der Kreislaufwirtschaft spielt eine Schlüsselrolle in der digitalen Energiewende. Durch die Anwendung der Prinzipien der Kreislaufwirtschaft können wir Ressourcen effizient nutzen und Abfall in allen Phasen des Lebenszyklus einer Ressource reduzieren. In dieser Präsentation untersuchen wir:</a:t>
            </a:r>
          </a:p>
          <a:p>
            <a:pPr latinLnBrk="0"/>
            <a:r>
              <a:rPr lang="de-DE" sz="2800" noProof="1"/>
              <a:t> </a:t>
            </a:r>
          </a:p>
          <a:p>
            <a:pPr marL="457200" lvl="0" indent="-457200" latinLnBrk="0">
              <a:buFont typeface="Arial" panose="020B0604020202020204" pitchFamily="34" charset="0"/>
              <a:buChar char="•"/>
            </a:pPr>
            <a:r>
              <a:rPr lang="de-DE" sz="2800" noProof="1"/>
              <a:t>Was Kreislaufwirtschaft ist und welche Rolle sie in der digitalen Energiewende spielt.</a:t>
            </a:r>
          </a:p>
          <a:p>
            <a:pPr marL="457200" lvl="0" indent="-457200" latinLnBrk="0">
              <a:buFont typeface="Arial" panose="020B0604020202020204" pitchFamily="34" charset="0"/>
              <a:buChar char="•"/>
            </a:pPr>
            <a:r>
              <a:rPr lang="de-DE" sz="2800" noProof="1"/>
              <a:t>Wie Kreislaufwirtschaft zu einer nachhaltigen Zukunft beitragen kann.</a:t>
            </a:r>
          </a:p>
          <a:p>
            <a:pPr marL="457200" lvl="0" indent="-457200" latinLnBrk="0">
              <a:buFont typeface="Arial" panose="020B0604020202020204" pitchFamily="34" charset="0"/>
              <a:buChar char="•"/>
            </a:pPr>
            <a:r>
              <a:rPr lang="de-DE" sz="2800" noProof="1"/>
              <a:t>Einige Beispiele für Kreislaufwirtschaft und verschiedene Arten digitaler Energietechnologien.</a:t>
            </a:r>
          </a:p>
        </p:txBody>
      </p:sp>
      <p:pic>
        <p:nvPicPr>
          <p:cNvPr id="5" name="Picture 4">
            <a:extLst>
              <a:ext uri="{FF2B5EF4-FFF2-40B4-BE49-F238E27FC236}">
                <a16:creationId xmlns:a16="http://schemas.microsoft.com/office/drawing/2014/main" id="{9994C1C7-3EAF-E573-6656-D72E6DDEC498}"/>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2063805"/>
            <a:ext cx="4054493" cy="2730390"/>
          </a:xfrm>
          <a:prstGeom prst="rect">
            <a:avLst/>
          </a:prstGeom>
        </p:spPr>
      </p:pic>
      <p:sp>
        <p:nvSpPr>
          <p:cNvPr id="4" name="Title 3">
            <a:extLst>
              <a:ext uri="{FF2B5EF4-FFF2-40B4-BE49-F238E27FC236}">
                <a16:creationId xmlns:a16="http://schemas.microsoft.com/office/drawing/2014/main" id="{45E5E5F9-3515-BE76-DB26-94AA736024E3}"/>
              </a:ext>
            </a:extLst>
          </p:cNvPr>
          <p:cNvSpPr txBox="1">
            <a:spLocks noGrp="1"/>
          </p:cNvSpPr>
          <p:nvPr>
            <p:ph type="title" idx="4294967295"/>
          </p:nvPr>
        </p:nvSpPr>
        <p:spPr>
          <a:xfrm>
            <a:off x="302888" y="264821"/>
            <a:ext cx="3474530" cy="1077218"/>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3200" b="0" i="0" u="none" strike="noStrike" kern="1200" cap="none" spc="0" normalizeH="0" baseline="0" noProof="1">
                <a:ln>
                  <a:noFill/>
                </a:ln>
                <a:solidFill>
                  <a:schemeClr val="bg1"/>
                </a:solidFill>
                <a:effectLst/>
                <a:uLnTx/>
                <a:uFillTx/>
                <a:latin typeface="+mj-lt"/>
                <a:ea typeface="+mn-ea"/>
                <a:cs typeface="+mn-cs"/>
              </a:rPr>
              <a:t>Einführung in die Kreislaufwirtschaft</a:t>
            </a:r>
            <a:endParaRPr kumimoji="0" lang="de-DE" sz="3200" b="0" i="0" u="none" strike="noStrike" kern="1200" cap="none" spc="0" normalizeH="0" baseline="0" noProof="1">
              <a:ln>
                <a:noFill/>
              </a:ln>
              <a:solidFill>
                <a:schemeClr val="tx1"/>
              </a:solidFill>
              <a:effectLst/>
              <a:uLnTx/>
              <a:uFillTx/>
              <a:latin typeface="+mj-lt"/>
              <a:ea typeface="+mn-ea"/>
              <a:cs typeface="+mn-cs"/>
            </a:endParaRPr>
          </a:p>
        </p:txBody>
      </p:sp>
    </p:spTree>
    <p:extLst>
      <p:ext uri="{BB962C8B-B14F-4D97-AF65-F5344CB8AC3E}">
        <p14:creationId xmlns:p14="http://schemas.microsoft.com/office/powerpoint/2010/main" val="30503646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48F056E-0271-F698-8409-4BDD9B02D56E}"/>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B2E5D389-4AB4-05CB-2627-3B5940B1F104}"/>
              </a:ext>
            </a:extLst>
          </p:cNvPr>
          <p:cNvSpPr>
            <a:spLocks noGrp="1"/>
          </p:cNvSpPr>
          <p:nvPr>
            <p:ph type="title" idx="4294967295"/>
          </p:nvPr>
        </p:nvSpPr>
        <p:spPr>
          <a:xfrm>
            <a:off x="438150" y="705283"/>
            <a:ext cx="10515600" cy="1325563"/>
          </a:xfrm>
          <a:prstGeom prst="rect">
            <a:avLst/>
          </a:prstGeom>
        </p:spPr>
        <p:txBody>
          <a:bodyPr/>
          <a:lstStyle/>
          <a:p>
            <a:pPr rtl="0" eaLnBrk="1" latinLnBrk="0" hangingPunct="1"/>
            <a:r>
              <a:rPr lang="de-DE" sz="2800" b="1" kern="1200" noProof="1">
                <a:solidFill>
                  <a:srgbClr val="FFFFFF"/>
                </a:solidFill>
                <a:effectLst/>
                <a:latin typeface="Calibri" panose="020F0502020204030204" pitchFamily="34" charset="0"/>
                <a:ea typeface="Public Sans"/>
                <a:cs typeface="Public Sans"/>
              </a:rPr>
              <a:t>7. Digitalisierung der Energieversorgung: Intelligente Stromnetze und Datenanalyse</a:t>
            </a:r>
            <a:endParaRPr lang="de-DE" noProof="1">
              <a:effectLst/>
            </a:endParaRPr>
          </a:p>
          <a:p>
            <a:endParaRPr lang="de-DE" noProof="1"/>
          </a:p>
        </p:txBody>
      </p:sp>
      <p:sp>
        <p:nvSpPr>
          <p:cNvPr id="4" name="TextBox 3">
            <a:extLst>
              <a:ext uri="{FF2B5EF4-FFF2-40B4-BE49-F238E27FC236}">
                <a16:creationId xmlns:a16="http://schemas.microsoft.com/office/drawing/2014/main" id="{F7523C7B-772E-CFDB-6B1C-08434537B540}"/>
              </a:ext>
            </a:extLst>
          </p:cNvPr>
          <p:cNvSpPr txBox="1"/>
          <p:nvPr/>
        </p:nvSpPr>
        <p:spPr>
          <a:xfrm>
            <a:off x="688933" y="3181611"/>
            <a:ext cx="10847538" cy="2308324"/>
          </a:xfrm>
          <a:prstGeom prst="rect">
            <a:avLst/>
          </a:prstGeom>
          <a:noFill/>
        </p:spPr>
        <p:txBody>
          <a:bodyPr wrap="square" rtlCol="0">
            <a:spAutoFit/>
          </a:bodyPr>
          <a:lstStyle/>
          <a:p>
            <a:pPr algn="ctr" latinLnBrk="0"/>
            <a:r>
              <a:rPr lang="de-DE" sz="4800" i="1" noProof="1">
                <a:solidFill>
                  <a:schemeClr val="accent2"/>
                </a:solidFill>
              </a:rPr>
              <a:t>Wie verändern digitale Technologien den Energiesektor?</a:t>
            </a:r>
          </a:p>
          <a:p>
            <a:pPr algn="ctr" latinLnBrk="0"/>
            <a:endParaRPr lang="de-DE" sz="4800" i="1" noProof="1">
              <a:solidFill>
                <a:schemeClr val="accent2"/>
              </a:solidFill>
            </a:endParaRPr>
          </a:p>
        </p:txBody>
      </p:sp>
    </p:spTree>
    <p:extLst>
      <p:ext uri="{BB962C8B-B14F-4D97-AF65-F5344CB8AC3E}">
        <p14:creationId xmlns:p14="http://schemas.microsoft.com/office/powerpoint/2010/main" val="352317052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FA76CAE-69B9-36A4-D379-2D2350CAB73E}"/>
            </a:ext>
          </a:extLst>
        </p:cNvPr>
        <p:cNvGrpSpPr/>
        <p:nvPr/>
      </p:nvGrpSpPr>
      <p:grpSpPr>
        <a:xfrm>
          <a:off x="0" y="0"/>
          <a:ext cx="0" cy="0"/>
          <a:chOff x="0" y="0"/>
          <a:chExt cx="0" cy="0"/>
        </a:xfrm>
      </p:grpSpPr>
      <p:sp>
        <p:nvSpPr>
          <p:cNvPr id="4" name="TextBox 3">
            <a:extLst>
              <a:ext uri="{FF2B5EF4-FFF2-40B4-BE49-F238E27FC236}">
                <a16:creationId xmlns:a16="http://schemas.microsoft.com/office/drawing/2014/main" id="{5B37293F-24F8-0380-1F80-AE575BD0E6B4}"/>
              </a:ext>
            </a:extLst>
          </p:cNvPr>
          <p:cNvSpPr txBox="1"/>
          <p:nvPr/>
        </p:nvSpPr>
        <p:spPr>
          <a:xfrm>
            <a:off x="3995803" y="3205975"/>
            <a:ext cx="8001782" cy="3046988"/>
          </a:xfrm>
          <a:prstGeom prst="rect">
            <a:avLst/>
          </a:prstGeom>
          <a:noFill/>
        </p:spPr>
        <p:txBody>
          <a:bodyPr wrap="square" lIns="91440" tIns="45720" rIns="91440" bIns="45720" rtlCol="0" anchor="t">
            <a:spAutoFit/>
          </a:bodyPr>
          <a:lstStyle/>
          <a:p>
            <a:pPr lvl="0" latinLnBrk="0"/>
            <a:r>
              <a:rPr lang="de-DE" sz="2400" noProof="1">
                <a:latin typeface="Calibri"/>
                <a:ea typeface="Public Sans"/>
                <a:cs typeface="Public Sans"/>
                <a:sym typeface="Public Sans"/>
              </a:rPr>
              <a:t>Digitale Technologien ermöglichen die Entwicklung intelligenter Energienetze, die als </a:t>
            </a:r>
            <a:r>
              <a:rPr lang="de-DE" sz="2400" b="1" noProof="1">
                <a:latin typeface="Calibri"/>
                <a:ea typeface="Public Sans"/>
                <a:cs typeface="Public Sans"/>
                <a:sym typeface="Public Sans"/>
              </a:rPr>
              <a:t>Smart Grids </a:t>
            </a:r>
            <a:r>
              <a:rPr lang="de-DE" sz="2400" noProof="1">
                <a:latin typeface="Calibri"/>
                <a:ea typeface="Public Sans"/>
                <a:cs typeface="Public Sans"/>
                <a:sym typeface="Public Sans"/>
              </a:rPr>
              <a:t>bezeichnet werden. Smart Grids können: </a:t>
            </a:r>
          </a:p>
          <a:p>
            <a:pPr lvl="0" latinLnBrk="0"/>
            <a:endParaRPr lang="de-DE" sz="2400" noProof="1">
              <a:latin typeface="Calibri"/>
              <a:ea typeface="Public Sans"/>
              <a:cs typeface="Public Sans"/>
              <a:sym typeface="Public Sans"/>
            </a:endParaRPr>
          </a:p>
          <a:p>
            <a:pPr marL="342900" lvl="0" indent="-342900" latinLnBrk="0">
              <a:buFont typeface="Arial" panose="020B0604020202020204" pitchFamily="34" charset="0"/>
              <a:buChar char="•"/>
            </a:pPr>
            <a:r>
              <a:rPr lang="de-DE" sz="2400" noProof="1">
                <a:latin typeface="Calibri"/>
                <a:ea typeface="Public Sans"/>
                <a:cs typeface="Public Sans"/>
                <a:sym typeface="Public Sans"/>
              </a:rPr>
              <a:t>den Energiefluss optimieren.</a:t>
            </a:r>
          </a:p>
          <a:p>
            <a:pPr marL="342900" lvl="0" indent="-342900" latinLnBrk="0">
              <a:buFont typeface="Arial" panose="020B0604020202020204" pitchFamily="34" charset="0"/>
              <a:buChar char="•"/>
            </a:pPr>
            <a:r>
              <a:rPr lang="de-DE" sz="2400" noProof="1">
                <a:latin typeface="Calibri"/>
                <a:ea typeface="Public Sans"/>
                <a:cs typeface="Public Sans"/>
                <a:sym typeface="Public Sans"/>
              </a:rPr>
              <a:t>erneuerbare Energiequellen integrieren</a:t>
            </a:r>
          </a:p>
          <a:p>
            <a:pPr marL="342900" lvl="0" indent="-342900" latinLnBrk="0">
              <a:buFont typeface="Arial" panose="020B0604020202020204" pitchFamily="34" charset="0"/>
              <a:buChar char="•"/>
            </a:pPr>
            <a:r>
              <a:rPr lang="de-DE" sz="2400" noProof="1">
                <a:latin typeface="Calibri"/>
                <a:ea typeface="Public Sans"/>
                <a:cs typeface="Public Sans"/>
                <a:sym typeface="Public Sans"/>
              </a:rPr>
              <a:t>die Netzstabilität verbessern.</a:t>
            </a:r>
            <a:endParaRPr lang="de-DE" sz="2400" noProof="1">
              <a:latin typeface="Calibri"/>
              <a:ea typeface="Public Sans"/>
              <a:cs typeface="Public Sans"/>
            </a:endParaRPr>
          </a:p>
          <a:p>
            <a:pPr lvl="0" latinLnBrk="0"/>
            <a:endParaRPr lang="de-DE" sz="2400" noProof="1">
              <a:ea typeface="Calibri"/>
              <a:cs typeface="Calibri"/>
            </a:endParaRPr>
          </a:p>
        </p:txBody>
      </p:sp>
      <p:pic>
        <p:nvPicPr>
          <p:cNvPr id="5" name="Picture 4">
            <a:extLst>
              <a:ext uri="{FF2B5EF4-FFF2-40B4-BE49-F238E27FC236}">
                <a16:creationId xmlns:a16="http://schemas.microsoft.com/office/drawing/2014/main" id="{057E30F7-80C2-1E84-F060-5A99F375213C}"/>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94415" y="3429000"/>
            <a:ext cx="3528288" cy="2016165"/>
          </a:xfrm>
          <a:prstGeom prst="rect">
            <a:avLst/>
          </a:prstGeom>
        </p:spPr>
      </p:pic>
      <p:sp>
        <p:nvSpPr>
          <p:cNvPr id="2" name="Title 1">
            <a:extLst>
              <a:ext uri="{FF2B5EF4-FFF2-40B4-BE49-F238E27FC236}">
                <a16:creationId xmlns:a16="http://schemas.microsoft.com/office/drawing/2014/main" id="{50A4C2ED-5847-9B13-6079-2F8B825EE275}"/>
              </a:ext>
            </a:extLst>
          </p:cNvPr>
          <p:cNvSpPr>
            <a:spLocks noGrp="1"/>
          </p:cNvSpPr>
          <p:nvPr>
            <p:ph type="title" idx="4294967295"/>
          </p:nvPr>
        </p:nvSpPr>
        <p:spPr>
          <a:xfrm>
            <a:off x="506730" y="750053"/>
            <a:ext cx="10515600" cy="1325563"/>
          </a:xfrm>
          <a:prstGeom prst="rect">
            <a:avLst/>
          </a:prstGeom>
        </p:spPr>
        <p:txBody>
          <a:bodyPr/>
          <a:lstStyle/>
          <a:p>
            <a:pPr rtl="0" eaLnBrk="1" latinLnBrk="0" hangingPunct="1"/>
            <a:r>
              <a:rPr lang="de-DE" sz="2800" b="1" kern="1200" noProof="1">
                <a:solidFill>
                  <a:srgbClr val="FFFFFF"/>
                </a:solidFill>
                <a:effectLst/>
                <a:latin typeface="Calibri" panose="020F0502020204030204" pitchFamily="34" charset="0"/>
                <a:ea typeface="Public Sans"/>
                <a:cs typeface="Public Sans"/>
              </a:rPr>
              <a:t>7. Digitalisierung der Energieversorgung: Smart Grids und Datenanalyse – Smart Grids</a:t>
            </a:r>
            <a:endParaRPr lang="de-DE" noProof="1">
              <a:effectLst/>
            </a:endParaRPr>
          </a:p>
          <a:p>
            <a:endParaRPr lang="de-DE" noProof="1"/>
          </a:p>
        </p:txBody>
      </p:sp>
    </p:spTree>
    <p:extLst>
      <p:ext uri="{BB962C8B-B14F-4D97-AF65-F5344CB8AC3E}">
        <p14:creationId xmlns:p14="http://schemas.microsoft.com/office/powerpoint/2010/main" val="33543693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A5DE889-B6D5-D09B-327A-BA3214D205CC}"/>
            </a:ext>
          </a:extLst>
        </p:cNvPr>
        <p:cNvGrpSpPr/>
        <p:nvPr/>
      </p:nvGrpSpPr>
      <p:grpSpPr>
        <a:xfrm>
          <a:off x="0" y="0"/>
          <a:ext cx="0" cy="0"/>
          <a:chOff x="0" y="0"/>
          <a:chExt cx="0" cy="0"/>
        </a:xfrm>
      </p:grpSpPr>
      <p:sp>
        <p:nvSpPr>
          <p:cNvPr id="4" name="TextBox 3">
            <a:extLst>
              <a:ext uri="{FF2B5EF4-FFF2-40B4-BE49-F238E27FC236}">
                <a16:creationId xmlns:a16="http://schemas.microsoft.com/office/drawing/2014/main" id="{E919E744-63E1-3887-0405-F2C7008B6293}"/>
              </a:ext>
            </a:extLst>
          </p:cNvPr>
          <p:cNvSpPr txBox="1"/>
          <p:nvPr/>
        </p:nvSpPr>
        <p:spPr>
          <a:xfrm>
            <a:off x="3995803" y="2190313"/>
            <a:ext cx="8001782" cy="3785652"/>
          </a:xfrm>
          <a:prstGeom prst="rect">
            <a:avLst/>
          </a:prstGeom>
          <a:noFill/>
        </p:spPr>
        <p:txBody>
          <a:bodyPr wrap="square" lIns="91440" tIns="45720" rIns="91440" bIns="45720" rtlCol="0" anchor="t">
            <a:spAutoFit/>
          </a:bodyPr>
          <a:lstStyle/>
          <a:p>
            <a:pPr lvl="0" latinLnBrk="0"/>
            <a:r>
              <a:rPr lang="de-DE" sz="2000" noProof="1">
                <a:latin typeface="Calibri"/>
                <a:ea typeface="Public Sans"/>
                <a:cs typeface="Public Sans"/>
                <a:sym typeface="Public Sans"/>
              </a:rPr>
              <a:t>Datenanalyse und maschinelles Lernen spielen im Energiesektor eine immer wichtigere Rolle. Datenanalyse und maschinelles Lernen können: </a:t>
            </a:r>
          </a:p>
          <a:p>
            <a:pPr marL="342900" lvl="0" indent="-342900" latinLnBrk="0">
              <a:buFont typeface="Arial" panose="020B0604020202020204" pitchFamily="34" charset="0"/>
              <a:buChar char="•"/>
            </a:pPr>
            <a:r>
              <a:rPr lang="de-DE" sz="2000" noProof="1">
                <a:latin typeface="Calibri"/>
                <a:ea typeface="Public Sans"/>
                <a:cs typeface="Public Sans"/>
                <a:sym typeface="Public Sans"/>
              </a:rPr>
              <a:t>Energieeffizienz ermöglichen, indem Energieverschwendung identifiziert und Energieverbrauchsgewohnheiten optimiert werden.</a:t>
            </a:r>
          </a:p>
          <a:p>
            <a:pPr marL="342900" lvl="0" indent="-342900" latinLnBrk="0">
              <a:buFont typeface="Arial" panose="020B0604020202020204" pitchFamily="34" charset="0"/>
              <a:buChar char="•"/>
            </a:pPr>
            <a:r>
              <a:rPr lang="de-DE" sz="2000" noProof="1">
                <a:latin typeface="Calibri"/>
                <a:ea typeface="Public Sans"/>
                <a:cs typeface="Public Sans"/>
                <a:sym typeface="Public Sans"/>
              </a:rPr>
              <a:t>Nutzungsprognosen zur Sicherstellung einer zuverlässigen Energieversorgung.</a:t>
            </a:r>
          </a:p>
          <a:p>
            <a:pPr marL="342900" lvl="0" indent="-342900" latinLnBrk="0">
              <a:buFont typeface="Arial" panose="020B0604020202020204" pitchFamily="34" charset="0"/>
              <a:buChar char="•"/>
            </a:pPr>
            <a:r>
              <a:rPr lang="de-DE" sz="2000" noProof="1">
                <a:latin typeface="Calibri"/>
                <a:ea typeface="Public Sans"/>
                <a:cs typeface="Public Sans"/>
                <a:sym typeface="Public Sans"/>
              </a:rPr>
              <a:t>Vorausschauende Wartung einsetzen, um Ausfälle von Anlagen zu antizipieren und Wartungspläne zu optimieren.</a:t>
            </a:r>
          </a:p>
          <a:p>
            <a:pPr lvl="0" latinLnBrk="0"/>
            <a:r>
              <a:rPr lang="de-DE" sz="2000" noProof="1">
                <a:latin typeface="Calibri"/>
                <a:ea typeface="Public Sans"/>
                <a:cs typeface="Public Sans"/>
                <a:sym typeface="Public Sans"/>
              </a:rPr>
              <a:t>  </a:t>
            </a:r>
          </a:p>
          <a:p>
            <a:pPr lvl="0" latinLnBrk="0"/>
            <a:r>
              <a:rPr lang="de-DE" sz="2000" noProof="1">
                <a:latin typeface="Calibri"/>
                <a:ea typeface="Public Sans"/>
                <a:cs typeface="Public Sans"/>
                <a:sym typeface="Public Sans"/>
              </a:rPr>
              <a:t>Durch den Einsatz von Datenanalyse kann der Energiesektor seine Effizienz steigern, Kosten senken und die Zuverlässigkeit von Energiedienstleistungen verbessern. </a:t>
            </a:r>
            <a:endParaRPr lang="de-DE" sz="2000" noProof="1">
              <a:latin typeface="Calibri"/>
              <a:ea typeface="Calibri"/>
              <a:cs typeface="Calibri"/>
            </a:endParaRPr>
          </a:p>
        </p:txBody>
      </p:sp>
      <p:pic>
        <p:nvPicPr>
          <p:cNvPr id="5" name="Picture 4">
            <a:extLst>
              <a:ext uri="{FF2B5EF4-FFF2-40B4-BE49-F238E27FC236}">
                <a16:creationId xmlns:a16="http://schemas.microsoft.com/office/drawing/2014/main" id="{E2344F2D-9B7B-1E7C-3A7A-627C38E7CFF4}"/>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94415" y="3429000"/>
            <a:ext cx="3528288" cy="2016165"/>
          </a:xfrm>
          <a:prstGeom prst="rect">
            <a:avLst/>
          </a:prstGeom>
        </p:spPr>
      </p:pic>
      <p:sp>
        <p:nvSpPr>
          <p:cNvPr id="2" name="Title 1">
            <a:extLst>
              <a:ext uri="{FF2B5EF4-FFF2-40B4-BE49-F238E27FC236}">
                <a16:creationId xmlns:a16="http://schemas.microsoft.com/office/drawing/2014/main" id="{E469A1A5-7D62-5065-F965-71945A64433A}"/>
              </a:ext>
            </a:extLst>
          </p:cNvPr>
          <p:cNvSpPr>
            <a:spLocks noGrp="1"/>
          </p:cNvSpPr>
          <p:nvPr>
            <p:ph type="title" idx="4294967295"/>
          </p:nvPr>
        </p:nvSpPr>
        <p:spPr>
          <a:xfrm>
            <a:off x="392430" y="750053"/>
            <a:ext cx="11071860" cy="1325563"/>
          </a:xfrm>
          <a:prstGeom prst="rect">
            <a:avLst/>
          </a:prstGeom>
        </p:spPr>
        <p:txBody>
          <a:bodyPr/>
          <a:lstStyle/>
          <a:p>
            <a:pPr rtl="0" eaLnBrk="1" latinLnBrk="0" hangingPunct="1"/>
            <a:r>
              <a:rPr lang="de-DE" sz="2800" b="1" kern="1200" noProof="1">
                <a:solidFill>
                  <a:srgbClr val="FFFFFF"/>
                </a:solidFill>
                <a:effectLst/>
                <a:latin typeface="Calibri" panose="020F0502020204030204" pitchFamily="34" charset="0"/>
                <a:ea typeface="Public Sans"/>
                <a:cs typeface="Public Sans"/>
              </a:rPr>
              <a:t>7. Digitalisierung der Energieversorgung: Intelligente Netze und Datenanalyse – Datenanalyse</a:t>
            </a:r>
            <a:endParaRPr lang="de-DE" noProof="1">
              <a:effectLst/>
            </a:endParaRPr>
          </a:p>
          <a:p>
            <a:endParaRPr lang="de-DE" noProof="1"/>
          </a:p>
        </p:txBody>
      </p:sp>
    </p:spTree>
    <p:extLst>
      <p:ext uri="{BB962C8B-B14F-4D97-AF65-F5344CB8AC3E}">
        <p14:creationId xmlns:p14="http://schemas.microsoft.com/office/powerpoint/2010/main" val="41739989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2622B91-53D8-D923-E6D5-613BABE9EB6E}"/>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06B7F620-B929-1380-3266-8A9DCA3B77D9}"/>
              </a:ext>
            </a:extLst>
          </p:cNvPr>
          <p:cNvSpPr>
            <a:spLocks noGrp="1"/>
          </p:cNvSpPr>
          <p:nvPr>
            <p:ph type="title" idx="4294967295"/>
          </p:nvPr>
        </p:nvSpPr>
        <p:spPr>
          <a:xfrm>
            <a:off x="392430" y="742315"/>
            <a:ext cx="10515600" cy="1325563"/>
          </a:xfrm>
          <a:prstGeom prst="rect">
            <a:avLst/>
          </a:prstGeom>
        </p:spPr>
        <p:txBody>
          <a:bodyPr/>
          <a:lstStyle/>
          <a:p>
            <a:pPr rtl="0" eaLnBrk="1" latinLnBrk="0" hangingPunct="1"/>
            <a:r>
              <a:rPr lang="de-DE" sz="2800" b="1" kern="1200" noProof="1">
                <a:solidFill>
                  <a:srgbClr val="FFFFFF"/>
                </a:solidFill>
                <a:effectLst/>
                <a:latin typeface="Calibri" panose="020F0502020204030204" pitchFamily="34" charset="0"/>
                <a:ea typeface="Public Sans"/>
                <a:cs typeface="Public Sans"/>
              </a:rPr>
              <a:t>8. Digitalisierung der Energieversorgung und Blockchain </a:t>
            </a:r>
            <a:endParaRPr lang="de-DE" noProof="1">
              <a:effectLst/>
            </a:endParaRPr>
          </a:p>
          <a:p>
            <a:endParaRPr lang="de-DE" noProof="1"/>
          </a:p>
        </p:txBody>
      </p:sp>
      <p:sp>
        <p:nvSpPr>
          <p:cNvPr id="4" name="TextBox 3">
            <a:extLst>
              <a:ext uri="{FF2B5EF4-FFF2-40B4-BE49-F238E27FC236}">
                <a16:creationId xmlns:a16="http://schemas.microsoft.com/office/drawing/2014/main" id="{58CE8602-7EFC-B58B-3E3B-06665523C31F}"/>
              </a:ext>
            </a:extLst>
          </p:cNvPr>
          <p:cNvSpPr txBox="1"/>
          <p:nvPr/>
        </p:nvSpPr>
        <p:spPr>
          <a:xfrm>
            <a:off x="676405" y="3266162"/>
            <a:ext cx="11138112" cy="1569660"/>
          </a:xfrm>
          <a:prstGeom prst="rect">
            <a:avLst/>
          </a:prstGeom>
          <a:noFill/>
        </p:spPr>
        <p:txBody>
          <a:bodyPr wrap="square" rtlCol="0">
            <a:spAutoFit/>
          </a:bodyPr>
          <a:lstStyle/>
          <a:p>
            <a:pPr algn="ctr" latinLnBrk="0"/>
            <a:r>
              <a:rPr lang="de-DE" sz="4800" i="1" noProof="1">
                <a:solidFill>
                  <a:schemeClr val="accent2"/>
                </a:solidFill>
              </a:rPr>
              <a:t>Wie kann die Blockchain-Technologie dem Energiesektor zugute kommen?</a:t>
            </a:r>
          </a:p>
        </p:txBody>
      </p:sp>
    </p:spTree>
    <p:extLst>
      <p:ext uri="{BB962C8B-B14F-4D97-AF65-F5344CB8AC3E}">
        <p14:creationId xmlns:p14="http://schemas.microsoft.com/office/powerpoint/2010/main" val="86839026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30A60F9-EE88-AD5C-0ED2-702F893B8E90}"/>
            </a:ext>
          </a:extLst>
        </p:cNvPr>
        <p:cNvGrpSpPr/>
        <p:nvPr/>
      </p:nvGrpSpPr>
      <p:grpSpPr>
        <a:xfrm>
          <a:off x="0" y="0"/>
          <a:ext cx="0" cy="0"/>
          <a:chOff x="0" y="0"/>
          <a:chExt cx="0" cy="0"/>
        </a:xfrm>
      </p:grpSpPr>
      <p:sp>
        <p:nvSpPr>
          <p:cNvPr id="4" name="TextBox 3">
            <a:extLst>
              <a:ext uri="{FF2B5EF4-FFF2-40B4-BE49-F238E27FC236}">
                <a16:creationId xmlns:a16="http://schemas.microsoft.com/office/drawing/2014/main" id="{EA0E44BD-06F5-8C69-BD7A-153315BF10C2}"/>
              </a:ext>
            </a:extLst>
          </p:cNvPr>
          <p:cNvSpPr txBox="1"/>
          <p:nvPr/>
        </p:nvSpPr>
        <p:spPr>
          <a:xfrm>
            <a:off x="4484318" y="3248125"/>
            <a:ext cx="7330199" cy="2308324"/>
          </a:xfrm>
          <a:prstGeom prst="rect">
            <a:avLst/>
          </a:prstGeom>
          <a:noFill/>
        </p:spPr>
        <p:txBody>
          <a:bodyPr wrap="square" lIns="91440" tIns="45720" rIns="91440" bIns="45720" rtlCol="0" anchor="t">
            <a:spAutoFit/>
          </a:bodyPr>
          <a:lstStyle/>
          <a:p>
            <a:pPr latinLnBrk="0"/>
            <a:r>
              <a:rPr lang="de-DE" sz="2400" noProof="1">
                <a:ea typeface="+mn-lt"/>
                <a:cs typeface="+mn-lt"/>
                <a:sym typeface="Public Sans"/>
              </a:rPr>
              <a:t>Blockchain-Technologien sind ein wertvolles Instrument zur Unterstützung der Kreislaufwirtschaft, indem sie:</a:t>
            </a:r>
          </a:p>
          <a:p>
            <a:pPr latinLnBrk="0"/>
            <a:endParaRPr lang="de-DE" sz="2400" noProof="1">
              <a:ea typeface="+mn-lt"/>
              <a:cs typeface="+mn-lt"/>
              <a:sym typeface="Public Sans"/>
            </a:endParaRPr>
          </a:p>
          <a:p>
            <a:pPr marL="342900" indent="-342900" latinLnBrk="0">
              <a:buFont typeface="Arial" panose="020B0604020202020204" pitchFamily="34" charset="0"/>
              <a:buChar char="•"/>
            </a:pPr>
            <a:r>
              <a:rPr lang="de-DE" sz="2400" noProof="1"/>
              <a:t>die Transparenz, Sicherheit und Effizienz bei Energietransaktionen und im Datenmanagement verbessern.</a:t>
            </a:r>
            <a:endParaRPr lang="de-DE" sz="2400" noProof="1">
              <a:ea typeface="+mn-lt"/>
              <a:cs typeface="+mn-lt"/>
              <a:sym typeface="Public Sans"/>
            </a:endParaRPr>
          </a:p>
        </p:txBody>
      </p:sp>
      <p:pic>
        <p:nvPicPr>
          <p:cNvPr id="5" name="Picture 4">
            <a:extLst>
              <a:ext uri="{FF2B5EF4-FFF2-40B4-BE49-F238E27FC236}">
                <a16:creationId xmlns:a16="http://schemas.microsoft.com/office/drawing/2014/main" id="{9CA85008-8E10-5076-370B-3744391EEE1A}"/>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6405" y="3429000"/>
            <a:ext cx="4142548" cy="1761908"/>
          </a:xfrm>
          <a:prstGeom prst="rect">
            <a:avLst/>
          </a:prstGeom>
        </p:spPr>
      </p:pic>
      <p:sp>
        <p:nvSpPr>
          <p:cNvPr id="3" name="Title 2">
            <a:extLst>
              <a:ext uri="{FF2B5EF4-FFF2-40B4-BE49-F238E27FC236}">
                <a16:creationId xmlns:a16="http://schemas.microsoft.com/office/drawing/2014/main" id="{43995B6D-14CF-00E9-418F-3CC7663F70EE}"/>
              </a:ext>
            </a:extLst>
          </p:cNvPr>
          <p:cNvSpPr>
            <a:spLocks noGrp="1"/>
          </p:cNvSpPr>
          <p:nvPr>
            <p:ph type="title" idx="4294967295"/>
          </p:nvPr>
        </p:nvSpPr>
        <p:spPr>
          <a:xfrm>
            <a:off x="461010" y="890905"/>
            <a:ext cx="10515600" cy="1325563"/>
          </a:xfrm>
          <a:prstGeom prst="rect">
            <a:avLst/>
          </a:prstGeom>
        </p:spPr>
        <p:txBody>
          <a:bodyPr/>
          <a:lstStyle/>
          <a:p>
            <a:pPr rtl="0" eaLnBrk="1" latinLnBrk="0" hangingPunct="1"/>
            <a:r>
              <a:rPr lang="de-DE" sz="2800" b="1" kern="1200" noProof="1">
                <a:solidFill>
                  <a:srgbClr val="FFFFFF"/>
                </a:solidFill>
                <a:effectLst/>
                <a:latin typeface="Calibri" panose="020F0502020204030204" pitchFamily="34" charset="0"/>
                <a:ea typeface="Public Sans"/>
                <a:cs typeface="Public Sans"/>
              </a:rPr>
              <a:t>8. Digitalisierung der Energieversorgung und Blockchain – Was </a:t>
            </a:r>
            <a:r>
              <a:rPr lang="de-DE" sz="2800" b="1" kern="1200" baseline="0" noProof="1">
                <a:solidFill>
                  <a:srgbClr val="FFFFFF"/>
                </a:solidFill>
                <a:effectLst/>
                <a:latin typeface="Calibri" panose="020F0502020204030204" pitchFamily="34" charset="0"/>
                <a:ea typeface="Public Sans"/>
                <a:cs typeface="Public Sans"/>
              </a:rPr>
              <a:t>ist Blockchain?</a:t>
            </a:r>
            <a:endParaRPr lang="de-DE" noProof="1">
              <a:effectLst/>
            </a:endParaRPr>
          </a:p>
          <a:p>
            <a:endParaRPr lang="de-DE" noProof="1"/>
          </a:p>
        </p:txBody>
      </p:sp>
    </p:spTree>
    <p:extLst>
      <p:ext uri="{BB962C8B-B14F-4D97-AF65-F5344CB8AC3E}">
        <p14:creationId xmlns:p14="http://schemas.microsoft.com/office/powerpoint/2010/main" val="14409000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076E650-CA8F-9FD8-0C0B-F33E2147BC82}"/>
            </a:ext>
          </a:extLst>
        </p:cNvPr>
        <p:cNvGrpSpPr/>
        <p:nvPr/>
      </p:nvGrpSpPr>
      <p:grpSpPr>
        <a:xfrm>
          <a:off x="0" y="0"/>
          <a:ext cx="0" cy="0"/>
          <a:chOff x="0" y="0"/>
          <a:chExt cx="0" cy="0"/>
        </a:xfrm>
      </p:grpSpPr>
      <p:sp>
        <p:nvSpPr>
          <p:cNvPr id="4" name="TextBox 3">
            <a:extLst>
              <a:ext uri="{FF2B5EF4-FFF2-40B4-BE49-F238E27FC236}">
                <a16:creationId xmlns:a16="http://schemas.microsoft.com/office/drawing/2014/main" id="{1882F1BB-759E-6437-0077-30B98204AE19}"/>
              </a:ext>
            </a:extLst>
          </p:cNvPr>
          <p:cNvSpPr txBox="1"/>
          <p:nvPr/>
        </p:nvSpPr>
        <p:spPr>
          <a:xfrm>
            <a:off x="4434214" y="2470136"/>
            <a:ext cx="7503090" cy="3816429"/>
          </a:xfrm>
          <a:prstGeom prst="rect">
            <a:avLst/>
          </a:prstGeom>
          <a:noFill/>
        </p:spPr>
        <p:txBody>
          <a:bodyPr wrap="square" lIns="91440" tIns="45720" rIns="91440" bIns="45720" rtlCol="0" anchor="t">
            <a:spAutoFit/>
          </a:bodyPr>
          <a:lstStyle/>
          <a:p>
            <a:pPr lvl="0" latinLnBrk="0"/>
            <a:r>
              <a:rPr lang="de-DE" sz="2200" noProof="1">
                <a:ea typeface="Public Sans"/>
                <a:cs typeface="Public Sans"/>
                <a:sym typeface="Public Sans"/>
              </a:rPr>
              <a:t>Im Energiesektor kann Blockchain für folgende Zwecke eingesetzt werden:</a:t>
            </a:r>
            <a:endParaRPr lang="de-DE" sz="2200" noProof="1"/>
          </a:p>
          <a:p>
            <a:pPr lvl="0" latinLnBrk="0"/>
            <a:endParaRPr lang="de-DE" sz="2200" b="1" noProof="1">
              <a:ea typeface="Public Sans"/>
              <a:cs typeface="Public Sans"/>
              <a:sym typeface="Public Sans"/>
            </a:endParaRPr>
          </a:p>
          <a:p>
            <a:pPr marL="342900" lvl="0" indent="-342900" latinLnBrk="0">
              <a:buFont typeface="Arial" panose="020B0604020202020204" pitchFamily="34" charset="0"/>
              <a:buChar char="•"/>
            </a:pPr>
            <a:r>
              <a:rPr lang="de-DE" sz="2200" b="1" noProof="1">
                <a:ea typeface="Public Sans"/>
                <a:cs typeface="Public Sans"/>
                <a:sym typeface="Public Sans"/>
              </a:rPr>
              <a:t>Peer-to-Peer-Energiehandel: </a:t>
            </a:r>
            <a:r>
              <a:rPr lang="de-DE" sz="2200" noProof="1">
                <a:ea typeface="Public Sans"/>
                <a:cs typeface="Public Sans"/>
                <a:sym typeface="Public Sans"/>
              </a:rPr>
              <a:t>Ermöglicht den direkten Energiehandel zwischen Verbrauchern und Prosumenten.    </a:t>
            </a:r>
            <a:endParaRPr lang="de-DE" sz="2200" noProof="1"/>
          </a:p>
          <a:p>
            <a:pPr marL="342900" lvl="0" indent="-342900" latinLnBrk="0">
              <a:buFont typeface="Arial" panose="020B0604020202020204" pitchFamily="34" charset="0"/>
              <a:buChar char="•"/>
            </a:pPr>
            <a:r>
              <a:rPr lang="de-DE" sz="2200" b="1" noProof="1">
                <a:ea typeface="Public Sans"/>
                <a:cs typeface="Public Sans"/>
                <a:sym typeface="Public Sans"/>
              </a:rPr>
              <a:t>Nachverfolgung von Zertifikaten für erneuerbare Energien: </a:t>
            </a:r>
            <a:r>
              <a:rPr lang="de-DE" sz="2200" noProof="1">
                <a:ea typeface="Public Sans"/>
                <a:cs typeface="Public Sans"/>
                <a:sym typeface="Public Sans"/>
              </a:rPr>
              <a:t>Gewährleistung der Authentizität und Rückverfolgbarkeit von Zertifikaten für erneuerbare Energien.    </a:t>
            </a:r>
            <a:endParaRPr lang="de-DE" sz="2200" noProof="1"/>
          </a:p>
          <a:p>
            <a:pPr marL="342900" lvl="0" indent="-342900" latinLnBrk="0">
              <a:buFont typeface="Arial" panose="020B0604020202020204" pitchFamily="34" charset="0"/>
              <a:buChar char="•"/>
            </a:pPr>
            <a:r>
              <a:rPr lang="de-DE" sz="2200" b="1" noProof="1">
                <a:ea typeface="Public Sans"/>
                <a:cs typeface="Public Sans"/>
                <a:sym typeface="Public Sans"/>
              </a:rPr>
              <a:t>Netzmanagement: </a:t>
            </a:r>
            <a:r>
              <a:rPr lang="de-DE" sz="2200" noProof="1">
                <a:ea typeface="Public Sans"/>
                <a:cs typeface="Public Sans"/>
                <a:sym typeface="Public Sans"/>
              </a:rPr>
              <a:t>Verbesserung der Sicherheit und Effizienz des Netzbetriebs. Durch den Einsatz von Blockchain kann der Energiesektor Vertrauen schaffen, Transaktionskosten senken und Innovationen fördern. </a:t>
            </a:r>
            <a:endParaRPr lang="de-DE" sz="2200" noProof="1"/>
          </a:p>
        </p:txBody>
      </p:sp>
      <p:pic>
        <p:nvPicPr>
          <p:cNvPr id="3" name="Picture 2">
            <a:extLst>
              <a:ext uri="{FF2B5EF4-FFF2-40B4-BE49-F238E27FC236}">
                <a16:creationId xmlns:a16="http://schemas.microsoft.com/office/drawing/2014/main" id="{F7758612-9B27-DB79-791A-E2B9916B9983}"/>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6405" y="3429000"/>
            <a:ext cx="4142548" cy="1761908"/>
          </a:xfrm>
          <a:prstGeom prst="rect">
            <a:avLst/>
          </a:prstGeom>
        </p:spPr>
      </p:pic>
      <p:sp>
        <p:nvSpPr>
          <p:cNvPr id="5" name="Title 4">
            <a:extLst>
              <a:ext uri="{FF2B5EF4-FFF2-40B4-BE49-F238E27FC236}">
                <a16:creationId xmlns:a16="http://schemas.microsoft.com/office/drawing/2014/main" id="{3514CFD6-4894-70FC-4603-569CE5FF3804}"/>
              </a:ext>
            </a:extLst>
          </p:cNvPr>
          <p:cNvSpPr>
            <a:spLocks noGrp="1"/>
          </p:cNvSpPr>
          <p:nvPr>
            <p:ph type="title" idx="4294967295"/>
          </p:nvPr>
        </p:nvSpPr>
        <p:spPr>
          <a:xfrm>
            <a:off x="415290" y="799465"/>
            <a:ext cx="11186160" cy="1325563"/>
          </a:xfrm>
          <a:prstGeom prst="rect">
            <a:avLst/>
          </a:prstGeom>
        </p:spPr>
        <p:txBody>
          <a:bodyPr/>
          <a:lstStyle/>
          <a:p>
            <a:pPr rtl="0" eaLnBrk="1" latinLnBrk="0" hangingPunct="1"/>
            <a:r>
              <a:rPr lang="de-DE" sz="2800" b="1" kern="1200" noProof="1">
                <a:solidFill>
                  <a:srgbClr val="FFFFFF"/>
                </a:solidFill>
                <a:effectLst/>
                <a:latin typeface="Calibri" panose="020F0502020204030204" pitchFamily="34" charset="0"/>
                <a:ea typeface="Public Sans"/>
                <a:cs typeface="Public Sans"/>
              </a:rPr>
              <a:t>8. Digitalisierung der Energieversorgung und Blockchain – Blockchain im Energiesektor</a:t>
            </a:r>
            <a:endParaRPr lang="de-DE" noProof="1">
              <a:effectLst/>
            </a:endParaRPr>
          </a:p>
          <a:p>
            <a:endParaRPr lang="de-DE" noProof="1"/>
          </a:p>
        </p:txBody>
      </p:sp>
    </p:spTree>
    <p:extLst>
      <p:ext uri="{BB962C8B-B14F-4D97-AF65-F5344CB8AC3E}">
        <p14:creationId xmlns:p14="http://schemas.microsoft.com/office/powerpoint/2010/main" val="39094304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5D1F56F-11B3-26A9-83E7-7A0D86C42C1B}"/>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5AFFD914-6E1D-FE2B-6DDD-D833A01DBA66}"/>
              </a:ext>
            </a:extLst>
          </p:cNvPr>
          <p:cNvSpPr>
            <a:spLocks noGrp="1"/>
          </p:cNvSpPr>
          <p:nvPr>
            <p:ph type="title" idx="4294967295"/>
          </p:nvPr>
        </p:nvSpPr>
        <p:spPr>
          <a:xfrm>
            <a:off x="676405" y="730885"/>
            <a:ext cx="10515600" cy="1325563"/>
          </a:xfrm>
          <a:prstGeom prst="rect">
            <a:avLst/>
          </a:prstGeom>
        </p:spPr>
        <p:txBody>
          <a:bodyPr/>
          <a:lstStyle/>
          <a:p>
            <a:pPr rtl="0" eaLnBrk="1" latinLnBrk="0" hangingPunct="1"/>
            <a:r>
              <a:rPr lang="de-DE" sz="2800" b="1" kern="1200" noProof="1">
                <a:solidFill>
                  <a:srgbClr val="FFFFFF"/>
                </a:solidFill>
                <a:effectLst/>
                <a:latin typeface="Calibri" panose="020F0502020204030204" pitchFamily="34" charset="0"/>
                <a:ea typeface="Public Sans"/>
                <a:cs typeface="Public Sans"/>
              </a:rPr>
              <a:t>9. Synergien und integrierte Lösungen </a:t>
            </a:r>
            <a:endParaRPr lang="de-DE" noProof="1">
              <a:effectLst/>
            </a:endParaRPr>
          </a:p>
          <a:p>
            <a:endParaRPr lang="de-DE" noProof="1"/>
          </a:p>
        </p:txBody>
      </p:sp>
      <p:sp>
        <p:nvSpPr>
          <p:cNvPr id="4" name="TextBox 3">
            <a:extLst>
              <a:ext uri="{FF2B5EF4-FFF2-40B4-BE49-F238E27FC236}">
                <a16:creationId xmlns:a16="http://schemas.microsoft.com/office/drawing/2014/main" id="{F924B47C-844C-9DED-88EB-FF77D79045FF}"/>
              </a:ext>
            </a:extLst>
          </p:cNvPr>
          <p:cNvSpPr txBox="1"/>
          <p:nvPr/>
        </p:nvSpPr>
        <p:spPr>
          <a:xfrm>
            <a:off x="676405" y="3266162"/>
            <a:ext cx="11138112" cy="2308324"/>
          </a:xfrm>
          <a:prstGeom prst="rect">
            <a:avLst/>
          </a:prstGeom>
          <a:noFill/>
        </p:spPr>
        <p:txBody>
          <a:bodyPr wrap="square" rtlCol="0">
            <a:spAutoFit/>
          </a:bodyPr>
          <a:lstStyle/>
          <a:p>
            <a:pPr algn="ctr" latinLnBrk="0"/>
            <a:r>
              <a:rPr lang="de-DE" sz="4800" i="1" noProof="1">
                <a:solidFill>
                  <a:schemeClr val="accent2"/>
                </a:solidFill>
              </a:rPr>
              <a:t>Wie werden Kreislaufwirtschaft und Digitalisierung im Energiesektor miteinander kombiniert?</a:t>
            </a:r>
          </a:p>
          <a:p>
            <a:pPr algn="ctr" latinLnBrk="0"/>
            <a:endParaRPr lang="de-DE" sz="4800" i="1" noProof="1">
              <a:solidFill>
                <a:schemeClr val="accent2"/>
              </a:solidFill>
            </a:endParaRPr>
          </a:p>
        </p:txBody>
      </p:sp>
    </p:spTree>
    <p:extLst>
      <p:ext uri="{BB962C8B-B14F-4D97-AF65-F5344CB8AC3E}">
        <p14:creationId xmlns:p14="http://schemas.microsoft.com/office/powerpoint/2010/main" val="68616097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582C3F4-8B82-1BFC-94A6-E2AA6704DECE}"/>
            </a:ext>
          </a:extLst>
        </p:cNvPr>
        <p:cNvGrpSpPr/>
        <p:nvPr/>
      </p:nvGrpSpPr>
      <p:grpSpPr>
        <a:xfrm>
          <a:off x="0" y="0"/>
          <a:ext cx="0" cy="0"/>
          <a:chOff x="0" y="0"/>
          <a:chExt cx="0" cy="0"/>
        </a:xfrm>
      </p:grpSpPr>
      <p:sp>
        <p:nvSpPr>
          <p:cNvPr id="4" name="TextBox 3">
            <a:extLst>
              <a:ext uri="{FF2B5EF4-FFF2-40B4-BE49-F238E27FC236}">
                <a16:creationId xmlns:a16="http://schemas.microsoft.com/office/drawing/2014/main" id="{45B97449-922D-18C4-57F0-B14AA2A3A218}"/>
              </a:ext>
            </a:extLst>
          </p:cNvPr>
          <p:cNvSpPr txBox="1"/>
          <p:nvPr/>
        </p:nvSpPr>
        <p:spPr>
          <a:xfrm>
            <a:off x="4171167" y="2126125"/>
            <a:ext cx="7643350" cy="3785652"/>
          </a:xfrm>
          <a:prstGeom prst="rect">
            <a:avLst/>
          </a:prstGeom>
          <a:noFill/>
        </p:spPr>
        <p:txBody>
          <a:bodyPr wrap="square" rtlCol="0">
            <a:spAutoFit/>
          </a:bodyPr>
          <a:lstStyle/>
          <a:p>
            <a:pPr lvl="0" latinLnBrk="0"/>
            <a:r>
              <a:rPr lang="de-DE" sz="2000" noProof="1">
                <a:ea typeface="Public Sans"/>
                <a:cs typeface="Public Sans"/>
                <a:sym typeface="Public Sans"/>
              </a:rPr>
              <a:t>Zirkularität und Digitalisierung werden kombiniert, um innovative und nachhaltige Energielösungen zu schaffen. </a:t>
            </a:r>
            <a:r>
              <a:rPr lang="de-DE" sz="2000" noProof="1">
                <a:solidFill>
                  <a:srgbClr val="2B2C30"/>
                </a:solidFill>
                <a:ea typeface="Public Sans"/>
                <a:cs typeface="Public Sans"/>
                <a:sym typeface="Public Sans"/>
              </a:rPr>
              <a:t>Beispiele hierfür sind:</a:t>
            </a:r>
            <a:endParaRPr lang="de-DE" sz="2000" noProof="1"/>
          </a:p>
          <a:p>
            <a:pPr marL="342900" lvl="0" indent="-342900" latinLnBrk="0">
              <a:buFont typeface="Arial" panose="020B0604020202020204" pitchFamily="34" charset="0"/>
              <a:buChar char="•"/>
            </a:pPr>
            <a:r>
              <a:rPr lang="de-DE" sz="2000" b="1" noProof="1">
                <a:solidFill>
                  <a:srgbClr val="2B2C30"/>
                </a:solidFill>
                <a:ea typeface="Public Sans"/>
                <a:cs typeface="Public Sans"/>
                <a:sym typeface="Public Sans"/>
              </a:rPr>
              <a:t>Intelligente Energieverwaltungssysteme für Privathaushalte: </a:t>
            </a:r>
            <a:r>
              <a:rPr lang="de-DE" sz="2000" noProof="1">
                <a:solidFill>
                  <a:srgbClr val="2B2C30"/>
                </a:solidFill>
                <a:ea typeface="Public Sans"/>
                <a:cs typeface="Public Sans"/>
                <a:sym typeface="Public Sans"/>
              </a:rPr>
              <a:t>Integration von intelligenten Zählern, IoT-Geräten und Datenanalysen zur Optimierung des Energieverbrauchs in Privathaushalten.    </a:t>
            </a:r>
            <a:endParaRPr lang="de-DE" sz="2000" noProof="1"/>
          </a:p>
          <a:p>
            <a:pPr marL="342900" lvl="0" indent="-342900" latinLnBrk="0">
              <a:buFont typeface="Arial" panose="020B0604020202020204" pitchFamily="34" charset="0"/>
              <a:buChar char="•"/>
            </a:pPr>
            <a:r>
              <a:rPr lang="de-DE" sz="2000" b="1" noProof="1">
                <a:solidFill>
                  <a:srgbClr val="2B2C30"/>
                </a:solidFill>
                <a:ea typeface="Public Sans"/>
                <a:cs typeface="Public Sans"/>
                <a:sym typeface="Public Sans"/>
              </a:rPr>
              <a:t>Virtuelle Kraftwerke: </a:t>
            </a:r>
            <a:r>
              <a:rPr lang="de-DE" sz="2000" noProof="1">
                <a:solidFill>
                  <a:srgbClr val="2B2C30"/>
                </a:solidFill>
                <a:ea typeface="Public Sans"/>
                <a:cs typeface="Public Sans"/>
                <a:sym typeface="Public Sans"/>
              </a:rPr>
              <a:t>Aggregation dezentraler Energiequellen wie Dachsolaranlagen und Batterien von Elektrofahrzeugen zur Bereitstellung von Netzdienstleistungen.    </a:t>
            </a:r>
            <a:endParaRPr lang="de-DE" sz="2000" noProof="1"/>
          </a:p>
          <a:p>
            <a:pPr marL="342900" lvl="0" indent="-342900" latinLnBrk="0">
              <a:buFont typeface="Arial" panose="020B0604020202020204" pitchFamily="34" charset="0"/>
              <a:buChar char="•"/>
            </a:pPr>
            <a:r>
              <a:rPr lang="de-DE" sz="2000" b="1" noProof="1">
                <a:solidFill>
                  <a:srgbClr val="2B2C30"/>
                </a:solidFill>
                <a:ea typeface="Public Sans"/>
                <a:cs typeface="Public Sans"/>
                <a:sym typeface="Public Sans"/>
              </a:rPr>
              <a:t>Zirkuläre Energiegemeinschaften: </a:t>
            </a:r>
            <a:r>
              <a:rPr lang="de-DE" sz="2000" noProof="1">
                <a:solidFill>
                  <a:srgbClr val="2B2C30"/>
                </a:solidFill>
                <a:ea typeface="Public Sans"/>
                <a:cs typeface="Public Sans"/>
                <a:sym typeface="Public Sans"/>
              </a:rPr>
              <a:t>Schaffung lokaler Energiesysteme, die erneuerbare Energien, Energieeffizienz und die gemeinsame Nutzung von Ressourcen in den Vordergrund stellen.   </a:t>
            </a:r>
            <a:endParaRPr lang="de-DE" sz="2000" noProof="1"/>
          </a:p>
        </p:txBody>
      </p:sp>
      <p:pic>
        <p:nvPicPr>
          <p:cNvPr id="5" name="Picture 4">
            <a:extLst>
              <a:ext uri="{FF2B5EF4-FFF2-40B4-BE49-F238E27FC236}">
                <a16:creationId xmlns:a16="http://schemas.microsoft.com/office/drawing/2014/main" id="{BED68B75-F143-2F42-652B-71785676BCE4}"/>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7013" y="3106454"/>
            <a:ext cx="3845489" cy="2563659"/>
          </a:xfrm>
          <a:prstGeom prst="rect">
            <a:avLst/>
          </a:prstGeom>
        </p:spPr>
      </p:pic>
      <p:sp>
        <p:nvSpPr>
          <p:cNvPr id="3" name="Title 2">
            <a:extLst>
              <a:ext uri="{FF2B5EF4-FFF2-40B4-BE49-F238E27FC236}">
                <a16:creationId xmlns:a16="http://schemas.microsoft.com/office/drawing/2014/main" id="{377B7387-0F4F-71AD-3DA3-FE3439A49084}"/>
              </a:ext>
            </a:extLst>
          </p:cNvPr>
          <p:cNvSpPr>
            <a:spLocks noGrp="1"/>
          </p:cNvSpPr>
          <p:nvPr>
            <p:ph type="title" idx="4294967295"/>
          </p:nvPr>
        </p:nvSpPr>
        <p:spPr>
          <a:xfrm>
            <a:off x="529590" y="696595"/>
            <a:ext cx="10515600" cy="1325563"/>
          </a:xfrm>
          <a:prstGeom prst="rect">
            <a:avLst/>
          </a:prstGeom>
        </p:spPr>
        <p:txBody>
          <a:bodyPr/>
          <a:lstStyle/>
          <a:p>
            <a:pPr rtl="0" eaLnBrk="1" latinLnBrk="0" hangingPunct="1"/>
            <a:r>
              <a:rPr lang="de-DE" sz="2800" b="1" kern="1200" noProof="1">
                <a:solidFill>
                  <a:srgbClr val="FFFFFF"/>
                </a:solidFill>
                <a:effectLst/>
                <a:latin typeface="Calibri" panose="020F0502020204030204" pitchFamily="34" charset="0"/>
                <a:ea typeface="Public Sans"/>
                <a:cs typeface="Public Sans"/>
              </a:rPr>
              <a:t>9. Synergien und integrierte Lösungen: </a:t>
            </a:r>
            <a:r>
              <a:rPr lang="de-DE" sz="2800" b="1" kern="1200" baseline="0" noProof="1">
                <a:solidFill>
                  <a:srgbClr val="FFFFFF"/>
                </a:solidFill>
                <a:effectLst/>
                <a:latin typeface="Calibri" panose="020F0502020204030204" pitchFamily="34" charset="0"/>
                <a:ea typeface="Public Sans"/>
                <a:cs typeface="Public Sans"/>
              </a:rPr>
              <a:t>Weitere Details</a:t>
            </a:r>
            <a:endParaRPr lang="de-DE" noProof="1">
              <a:effectLst/>
            </a:endParaRPr>
          </a:p>
          <a:p>
            <a:endParaRPr lang="de-DE" noProof="1"/>
          </a:p>
        </p:txBody>
      </p:sp>
    </p:spTree>
    <p:extLst>
      <p:ext uri="{BB962C8B-B14F-4D97-AF65-F5344CB8AC3E}">
        <p14:creationId xmlns:p14="http://schemas.microsoft.com/office/powerpoint/2010/main" val="23495102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 name="직사각형 42">
            <a:extLst>
              <a:ext uri="{FF2B5EF4-FFF2-40B4-BE49-F238E27FC236}">
                <a16:creationId xmlns:a16="http://schemas.microsoft.com/office/drawing/2014/main" id="{D8C4E46F-1B05-476B-90D3-800B8F061E5E}"/>
              </a:ext>
              <a:ext uri="{C183D7F6-B498-43B3-948B-1728B52AA6E4}">
                <adec:decorative xmlns:adec="http://schemas.microsoft.com/office/drawing/2017/decorative" val="1"/>
              </a:ext>
            </a:extLst>
          </p:cNvPr>
          <p:cNvSpPr/>
          <p:nvPr/>
        </p:nvSpPr>
        <p:spPr>
          <a:xfrm>
            <a:off x="6188062" y="2046515"/>
            <a:ext cx="2503176" cy="3742510"/>
          </a:xfrm>
          <a:prstGeom prst="rect">
            <a:avLst/>
          </a:prstGeom>
          <a:solidFill>
            <a:schemeClr val="bg1"/>
          </a:solidFill>
          <a:ln>
            <a:noFill/>
          </a:ln>
          <a:effectLst>
            <a:outerShdw blurRad="127000" dist="635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de-DE" sz="1400" b="1" noProof="1">
              <a:solidFill>
                <a:srgbClr val="322F32"/>
              </a:solidFill>
            </a:endParaRPr>
          </a:p>
        </p:txBody>
      </p:sp>
      <p:sp>
        <p:nvSpPr>
          <p:cNvPr id="31" name="직사각형 30">
            <a:extLst>
              <a:ext uri="{FF2B5EF4-FFF2-40B4-BE49-F238E27FC236}">
                <a16:creationId xmlns:a16="http://schemas.microsoft.com/office/drawing/2014/main" id="{054E5D47-4CA2-42D3-88F2-36300092A0B6}"/>
              </a:ext>
              <a:ext uri="{C183D7F6-B498-43B3-948B-1728B52AA6E4}">
                <adec:decorative xmlns:adec="http://schemas.microsoft.com/office/drawing/2017/decorative" val="1"/>
              </a:ext>
            </a:extLst>
          </p:cNvPr>
          <p:cNvSpPr/>
          <p:nvPr/>
        </p:nvSpPr>
        <p:spPr>
          <a:xfrm>
            <a:off x="3500763" y="2046515"/>
            <a:ext cx="2503176" cy="3742510"/>
          </a:xfrm>
          <a:prstGeom prst="rect">
            <a:avLst/>
          </a:prstGeom>
          <a:solidFill>
            <a:schemeClr val="bg1"/>
          </a:solidFill>
          <a:ln>
            <a:noFill/>
          </a:ln>
          <a:effectLst>
            <a:outerShdw blurRad="127000" dist="635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de-DE" sz="1400" b="1" noProof="1">
              <a:solidFill>
                <a:srgbClr val="322F32"/>
              </a:solidFill>
            </a:endParaRPr>
          </a:p>
        </p:txBody>
      </p:sp>
      <p:sp>
        <p:nvSpPr>
          <p:cNvPr id="19" name="직사각형 18">
            <a:extLst>
              <a:ext uri="{FF2B5EF4-FFF2-40B4-BE49-F238E27FC236}">
                <a16:creationId xmlns:a16="http://schemas.microsoft.com/office/drawing/2014/main" id="{8DC1423C-2E75-48AE-A98F-626668954196}"/>
              </a:ext>
              <a:ext uri="{C183D7F6-B498-43B3-948B-1728B52AA6E4}">
                <adec:decorative xmlns:adec="http://schemas.microsoft.com/office/drawing/2017/decorative" val="1"/>
              </a:ext>
            </a:extLst>
          </p:cNvPr>
          <p:cNvSpPr/>
          <p:nvPr/>
        </p:nvSpPr>
        <p:spPr>
          <a:xfrm>
            <a:off x="790220" y="2046515"/>
            <a:ext cx="2503176" cy="3742510"/>
          </a:xfrm>
          <a:prstGeom prst="rect">
            <a:avLst/>
          </a:prstGeom>
          <a:solidFill>
            <a:schemeClr val="bg1"/>
          </a:solidFill>
          <a:ln>
            <a:noFill/>
          </a:ln>
          <a:effectLst>
            <a:outerShdw blurRad="127000" dist="635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de-DE" sz="1400" b="1" noProof="1">
              <a:solidFill>
                <a:srgbClr val="322F32"/>
              </a:solidFill>
            </a:endParaRPr>
          </a:p>
        </p:txBody>
      </p:sp>
      <p:sp>
        <p:nvSpPr>
          <p:cNvPr id="4" name="Title 3">
            <a:extLst>
              <a:ext uri="{FF2B5EF4-FFF2-40B4-BE49-F238E27FC236}">
                <a16:creationId xmlns:a16="http://schemas.microsoft.com/office/drawing/2014/main" id="{CFB409A3-5623-D0CF-445F-9201556440F9}"/>
              </a:ext>
            </a:extLst>
          </p:cNvPr>
          <p:cNvSpPr>
            <a:spLocks noGrp="1"/>
          </p:cNvSpPr>
          <p:nvPr>
            <p:ph type="title" idx="4294967295"/>
          </p:nvPr>
        </p:nvSpPr>
        <p:spPr>
          <a:xfrm>
            <a:off x="753706" y="780012"/>
            <a:ext cx="10515600" cy="1325563"/>
          </a:xfrm>
          <a:prstGeom prst="rect">
            <a:avLst/>
          </a:prstGeom>
        </p:spPr>
        <p:txBody>
          <a:bodyPr/>
          <a:lstStyle/>
          <a:p>
            <a:r>
              <a:rPr lang="de-DE" sz="2800" noProof="1">
                <a:solidFill>
                  <a:schemeClr val="tx2"/>
                </a:solidFill>
              </a:rPr>
              <a:t>Nächste Schritte</a:t>
            </a:r>
          </a:p>
        </p:txBody>
      </p:sp>
      <p:sp>
        <p:nvSpPr>
          <p:cNvPr id="3" name="TextBox 2">
            <a:extLst>
              <a:ext uri="{FF2B5EF4-FFF2-40B4-BE49-F238E27FC236}">
                <a16:creationId xmlns:a16="http://schemas.microsoft.com/office/drawing/2014/main" id="{A285EDEE-0D89-AE70-0953-34055524EF0D}"/>
              </a:ext>
            </a:extLst>
          </p:cNvPr>
          <p:cNvSpPr txBox="1"/>
          <p:nvPr/>
        </p:nvSpPr>
        <p:spPr>
          <a:xfrm>
            <a:off x="753706" y="1215518"/>
            <a:ext cx="10648074" cy="830997"/>
          </a:xfrm>
          <a:prstGeom prst="rect">
            <a:avLst/>
          </a:prstGeom>
          <a:noFill/>
        </p:spPr>
        <p:txBody>
          <a:bodyPr wrap="square" rtlCol="0">
            <a:spAutoFit/>
          </a:bodyPr>
          <a:lstStyle/>
          <a:p>
            <a:pPr latinLnBrk="0"/>
            <a:r>
              <a:rPr lang="de-DE" sz="2400" noProof="1"/>
              <a:t>Wenn Sie mehr über die digitale Energiewende und Kreislaufwirtschaft erfahren möchten, könnten die folgenden Ressourcen für Sie nützlich sein: </a:t>
            </a:r>
          </a:p>
        </p:txBody>
      </p:sp>
      <p:grpSp>
        <p:nvGrpSpPr>
          <p:cNvPr id="20" name="그룹 19">
            <a:extLst>
              <a:ext uri="{FF2B5EF4-FFF2-40B4-BE49-F238E27FC236}">
                <a16:creationId xmlns:a16="http://schemas.microsoft.com/office/drawing/2014/main" id="{5AD01B13-396A-4A4F-8EA6-968460F8AFEB}"/>
              </a:ext>
              <a:ext uri="{C183D7F6-B498-43B3-948B-1728B52AA6E4}">
                <adec:decorative xmlns:adec="http://schemas.microsoft.com/office/drawing/2017/decorative" val="1"/>
              </a:ext>
            </a:extLst>
          </p:cNvPr>
          <p:cNvGrpSpPr/>
          <p:nvPr/>
        </p:nvGrpSpPr>
        <p:grpSpPr>
          <a:xfrm>
            <a:off x="1728249" y="2344322"/>
            <a:ext cx="615100" cy="604284"/>
            <a:chOff x="6810557" y="892968"/>
            <a:chExt cx="384524" cy="377762"/>
          </a:xfrm>
          <a:solidFill>
            <a:schemeClr val="accent1"/>
          </a:solidFill>
        </p:grpSpPr>
        <p:sp>
          <p:nvSpPr>
            <p:cNvPr id="21" name="자유형: 도형 20">
              <a:extLst>
                <a:ext uri="{FF2B5EF4-FFF2-40B4-BE49-F238E27FC236}">
                  <a16:creationId xmlns:a16="http://schemas.microsoft.com/office/drawing/2014/main" id="{2C42074F-0750-4FD2-8807-D7FBE2B0EA4D}"/>
                </a:ext>
              </a:extLst>
            </p:cNvPr>
            <p:cNvSpPr/>
            <p:nvPr/>
          </p:nvSpPr>
          <p:spPr>
            <a:xfrm>
              <a:off x="6810557" y="977836"/>
              <a:ext cx="114300" cy="85725"/>
            </a:xfrm>
            <a:custGeom>
              <a:avLst/>
              <a:gdLst>
                <a:gd name="connsiteX0" fmla="*/ 86106 w 114300"/>
                <a:gd name="connsiteY0" fmla="*/ 7144 h 85725"/>
                <a:gd name="connsiteX1" fmla="*/ 59626 w 114300"/>
                <a:gd name="connsiteY1" fmla="*/ 7144 h 85725"/>
                <a:gd name="connsiteX2" fmla="*/ 33147 w 114300"/>
                <a:gd name="connsiteY2" fmla="*/ 7144 h 85725"/>
                <a:gd name="connsiteX3" fmla="*/ 14764 w 114300"/>
                <a:gd name="connsiteY3" fmla="*/ 14764 h 85725"/>
                <a:gd name="connsiteX4" fmla="*/ 7144 w 114300"/>
                <a:gd name="connsiteY4" fmla="*/ 33147 h 85725"/>
                <a:gd name="connsiteX5" fmla="*/ 7144 w 114300"/>
                <a:gd name="connsiteY5" fmla="*/ 57436 h 85725"/>
                <a:gd name="connsiteX6" fmla="*/ 13145 w 114300"/>
                <a:gd name="connsiteY6" fmla="*/ 67342 h 85725"/>
                <a:gd name="connsiteX7" fmla="*/ 59626 w 114300"/>
                <a:gd name="connsiteY7" fmla="*/ 78581 h 85725"/>
                <a:gd name="connsiteX8" fmla="*/ 106108 w 114300"/>
                <a:gd name="connsiteY8" fmla="*/ 67342 h 85725"/>
                <a:gd name="connsiteX9" fmla="*/ 112109 w 114300"/>
                <a:gd name="connsiteY9" fmla="*/ 57436 h 85725"/>
                <a:gd name="connsiteX10" fmla="*/ 112109 w 114300"/>
                <a:gd name="connsiteY10" fmla="*/ 33147 h 85725"/>
                <a:gd name="connsiteX11" fmla="*/ 104489 w 114300"/>
                <a:gd name="connsiteY11" fmla="*/ 14859 h 85725"/>
                <a:gd name="connsiteX12" fmla="*/ 86106 w 114300"/>
                <a:gd name="connsiteY12" fmla="*/ 7144 h 85725"/>
                <a:gd name="connsiteX13" fmla="*/ 90106 w 114300"/>
                <a:gd name="connsiteY13" fmla="*/ 50483 h 85725"/>
                <a:gd name="connsiteX14" fmla="*/ 59817 w 114300"/>
                <a:gd name="connsiteY14" fmla="*/ 56388 h 85725"/>
                <a:gd name="connsiteX15" fmla="*/ 29527 w 114300"/>
                <a:gd name="connsiteY15" fmla="*/ 50483 h 85725"/>
                <a:gd name="connsiteX16" fmla="*/ 29527 w 114300"/>
                <a:gd name="connsiteY16" fmla="*/ 33338 h 85725"/>
                <a:gd name="connsiteX17" fmla="*/ 33242 w 114300"/>
                <a:gd name="connsiteY17" fmla="*/ 29623 h 85725"/>
                <a:gd name="connsiteX18" fmla="*/ 86201 w 114300"/>
                <a:gd name="connsiteY18" fmla="*/ 29623 h 85725"/>
                <a:gd name="connsiteX19" fmla="*/ 90201 w 114300"/>
                <a:gd name="connsiteY19" fmla="*/ 33338 h 85725"/>
                <a:gd name="connsiteX20" fmla="*/ 90106 w 114300"/>
                <a:gd name="connsiteY20" fmla="*/ 50483 h 857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14300" h="85725">
                  <a:moveTo>
                    <a:pt x="86106" y="7144"/>
                  </a:moveTo>
                  <a:cubicBezTo>
                    <a:pt x="77343" y="7144"/>
                    <a:pt x="68485" y="7144"/>
                    <a:pt x="59626" y="7144"/>
                  </a:cubicBezTo>
                  <a:cubicBezTo>
                    <a:pt x="50768" y="7144"/>
                    <a:pt x="41910" y="7144"/>
                    <a:pt x="33147" y="7144"/>
                  </a:cubicBezTo>
                  <a:cubicBezTo>
                    <a:pt x="26194" y="7144"/>
                    <a:pt x="19716" y="9811"/>
                    <a:pt x="14764" y="14764"/>
                  </a:cubicBezTo>
                  <a:cubicBezTo>
                    <a:pt x="9810" y="19717"/>
                    <a:pt x="7144" y="26194"/>
                    <a:pt x="7144" y="33147"/>
                  </a:cubicBezTo>
                  <a:lnTo>
                    <a:pt x="7144" y="57436"/>
                  </a:lnTo>
                  <a:cubicBezTo>
                    <a:pt x="7144" y="61627"/>
                    <a:pt x="9525" y="65437"/>
                    <a:pt x="13145" y="67342"/>
                  </a:cubicBezTo>
                  <a:cubicBezTo>
                    <a:pt x="27432" y="74676"/>
                    <a:pt x="43529" y="78581"/>
                    <a:pt x="59626" y="78581"/>
                  </a:cubicBezTo>
                  <a:cubicBezTo>
                    <a:pt x="75723" y="78581"/>
                    <a:pt x="91821" y="74676"/>
                    <a:pt x="106108" y="67342"/>
                  </a:cubicBezTo>
                  <a:cubicBezTo>
                    <a:pt x="109823" y="65437"/>
                    <a:pt x="112109" y="61627"/>
                    <a:pt x="112109" y="57436"/>
                  </a:cubicBezTo>
                  <a:lnTo>
                    <a:pt x="112109" y="33147"/>
                  </a:lnTo>
                  <a:cubicBezTo>
                    <a:pt x="112109" y="26289"/>
                    <a:pt x="109442" y="19812"/>
                    <a:pt x="104489" y="14859"/>
                  </a:cubicBezTo>
                  <a:cubicBezTo>
                    <a:pt x="99822" y="10001"/>
                    <a:pt x="93059" y="7144"/>
                    <a:pt x="86106" y="7144"/>
                  </a:cubicBezTo>
                  <a:close/>
                  <a:moveTo>
                    <a:pt x="90106" y="50483"/>
                  </a:moveTo>
                  <a:cubicBezTo>
                    <a:pt x="80486" y="54388"/>
                    <a:pt x="70389" y="56388"/>
                    <a:pt x="59817" y="56388"/>
                  </a:cubicBezTo>
                  <a:cubicBezTo>
                    <a:pt x="49244" y="56388"/>
                    <a:pt x="39052" y="54388"/>
                    <a:pt x="29527" y="50483"/>
                  </a:cubicBezTo>
                  <a:lnTo>
                    <a:pt x="29527" y="33338"/>
                  </a:lnTo>
                  <a:cubicBezTo>
                    <a:pt x="29527" y="31337"/>
                    <a:pt x="31242" y="29623"/>
                    <a:pt x="33242" y="29623"/>
                  </a:cubicBezTo>
                  <a:cubicBezTo>
                    <a:pt x="50863" y="29623"/>
                    <a:pt x="68580" y="29623"/>
                    <a:pt x="86201" y="29623"/>
                  </a:cubicBezTo>
                  <a:cubicBezTo>
                    <a:pt x="88201" y="29623"/>
                    <a:pt x="90201" y="31242"/>
                    <a:pt x="90201" y="33338"/>
                  </a:cubicBezTo>
                  <a:lnTo>
                    <a:pt x="90106" y="50483"/>
                  </a:lnTo>
                  <a:close/>
                </a:path>
              </a:pathLst>
            </a:custGeom>
            <a:grpFill/>
            <a:ln w="9525" cap="flat">
              <a:noFill/>
              <a:prstDash val="solid"/>
              <a:miter/>
            </a:ln>
          </p:spPr>
          <p:txBody>
            <a:bodyPr rtlCol="0" anchor="ctr"/>
            <a:lstStyle/>
            <a:p>
              <a:endParaRPr lang="de-DE" noProof="1"/>
            </a:p>
          </p:txBody>
        </p:sp>
        <p:sp>
          <p:nvSpPr>
            <p:cNvPr id="22" name="자유형: 도형 21">
              <a:extLst>
                <a:ext uri="{FF2B5EF4-FFF2-40B4-BE49-F238E27FC236}">
                  <a16:creationId xmlns:a16="http://schemas.microsoft.com/office/drawing/2014/main" id="{A864822C-C010-4224-BC0B-E7C41C5EB6AF}"/>
                </a:ext>
              </a:extLst>
            </p:cNvPr>
            <p:cNvSpPr/>
            <p:nvPr/>
          </p:nvSpPr>
          <p:spPr>
            <a:xfrm>
              <a:off x="6824939" y="893349"/>
              <a:ext cx="85725" cy="85725"/>
            </a:xfrm>
            <a:custGeom>
              <a:avLst/>
              <a:gdLst>
                <a:gd name="connsiteX0" fmla="*/ 45434 w 85725"/>
                <a:gd name="connsiteY0" fmla="*/ 83725 h 85725"/>
                <a:gd name="connsiteX1" fmla="*/ 83725 w 85725"/>
                <a:gd name="connsiteY1" fmla="*/ 45434 h 85725"/>
                <a:gd name="connsiteX2" fmla="*/ 45434 w 85725"/>
                <a:gd name="connsiteY2" fmla="*/ 7144 h 85725"/>
                <a:gd name="connsiteX3" fmla="*/ 7144 w 85725"/>
                <a:gd name="connsiteY3" fmla="*/ 45434 h 85725"/>
                <a:gd name="connsiteX4" fmla="*/ 45434 w 85725"/>
                <a:gd name="connsiteY4" fmla="*/ 83725 h 85725"/>
                <a:gd name="connsiteX5" fmla="*/ 45434 w 85725"/>
                <a:gd name="connsiteY5" fmla="*/ 29242 h 85725"/>
                <a:gd name="connsiteX6" fmla="*/ 61532 w 85725"/>
                <a:gd name="connsiteY6" fmla="*/ 45339 h 85725"/>
                <a:gd name="connsiteX7" fmla="*/ 45434 w 85725"/>
                <a:gd name="connsiteY7" fmla="*/ 61436 h 85725"/>
                <a:gd name="connsiteX8" fmla="*/ 29337 w 85725"/>
                <a:gd name="connsiteY8" fmla="*/ 45339 h 85725"/>
                <a:gd name="connsiteX9" fmla="*/ 45434 w 85725"/>
                <a:gd name="connsiteY9" fmla="*/ 29242 h 857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5725" h="85725">
                  <a:moveTo>
                    <a:pt x="45434" y="83725"/>
                  </a:moveTo>
                  <a:cubicBezTo>
                    <a:pt x="66580" y="83725"/>
                    <a:pt x="83725" y="66580"/>
                    <a:pt x="83725" y="45434"/>
                  </a:cubicBezTo>
                  <a:cubicBezTo>
                    <a:pt x="83725" y="24289"/>
                    <a:pt x="66580" y="7144"/>
                    <a:pt x="45434" y="7144"/>
                  </a:cubicBezTo>
                  <a:cubicBezTo>
                    <a:pt x="24289" y="7144"/>
                    <a:pt x="7144" y="24289"/>
                    <a:pt x="7144" y="45434"/>
                  </a:cubicBezTo>
                  <a:cubicBezTo>
                    <a:pt x="7144" y="66580"/>
                    <a:pt x="24289" y="83725"/>
                    <a:pt x="45434" y="83725"/>
                  </a:cubicBezTo>
                  <a:close/>
                  <a:moveTo>
                    <a:pt x="45434" y="29242"/>
                  </a:moveTo>
                  <a:cubicBezTo>
                    <a:pt x="54293" y="29242"/>
                    <a:pt x="61532" y="36481"/>
                    <a:pt x="61532" y="45339"/>
                  </a:cubicBezTo>
                  <a:cubicBezTo>
                    <a:pt x="61532" y="54197"/>
                    <a:pt x="54293" y="61436"/>
                    <a:pt x="45434" y="61436"/>
                  </a:cubicBezTo>
                  <a:cubicBezTo>
                    <a:pt x="36576" y="61436"/>
                    <a:pt x="29337" y="54197"/>
                    <a:pt x="29337" y="45339"/>
                  </a:cubicBezTo>
                  <a:cubicBezTo>
                    <a:pt x="29337" y="36481"/>
                    <a:pt x="36576" y="29242"/>
                    <a:pt x="45434" y="29242"/>
                  </a:cubicBezTo>
                  <a:close/>
                </a:path>
              </a:pathLst>
            </a:custGeom>
            <a:grpFill/>
            <a:ln w="9525" cap="flat">
              <a:noFill/>
              <a:prstDash val="solid"/>
              <a:miter/>
            </a:ln>
          </p:spPr>
          <p:txBody>
            <a:bodyPr rtlCol="0" anchor="ctr"/>
            <a:lstStyle/>
            <a:p>
              <a:endParaRPr lang="de-DE" noProof="1"/>
            </a:p>
          </p:txBody>
        </p:sp>
        <p:sp>
          <p:nvSpPr>
            <p:cNvPr id="23" name="자유형: 도형 22">
              <a:extLst>
                <a:ext uri="{FF2B5EF4-FFF2-40B4-BE49-F238E27FC236}">
                  <a16:creationId xmlns:a16="http://schemas.microsoft.com/office/drawing/2014/main" id="{28A61F9F-621E-4119-801E-4C5936CAB216}"/>
                </a:ext>
              </a:extLst>
            </p:cNvPr>
            <p:cNvSpPr/>
            <p:nvPr/>
          </p:nvSpPr>
          <p:spPr>
            <a:xfrm>
              <a:off x="6937906" y="892968"/>
              <a:ext cx="257175" cy="76200"/>
            </a:xfrm>
            <a:custGeom>
              <a:avLst/>
              <a:gdLst>
                <a:gd name="connsiteX0" fmla="*/ 247745 w 257175"/>
                <a:gd name="connsiteY0" fmla="*/ 7144 h 76200"/>
                <a:gd name="connsiteX1" fmla="*/ 18288 w 257175"/>
                <a:gd name="connsiteY1" fmla="*/ 7144 h 76200"/>
                <a:gd name="connsiteX2" fmla="*/ 7144 w 257175"/>
                <a:gd name="connsiteY2" fmla="*/ 18288 h 76200"/>
                <a:gd name="connsiteX3" fmla="*/ 7144 w 257175"/>
                <a:gd name="connsiteY3" fmla="*/ 62675 h 76200"/>
                <a:gd name="connsiteX4" fmla="*/ 18288 w 257175"/>
                <a:gd name="connsiteY4" fmla="*/ 73819 h 76200"/>
                <a:gd name="connsiteX5" fmla="*/ 247745 w 257175"/>
                <a:gd name="connsiteY5" fmla="*/ 73819 h 76200"/>
                <a:gd name="connsiteX6" fmla="*/ 258889 w 257175"/>
                <a:gd name="connsiteY6" fmla="*/ 62675 h 76200"/>
                <a:gd name="connsiteX7" fmla="*/ 258889 w 257175"/>
                <a:gd name="connsiteY7" fmla="*/ 18288 h 76200"/>
                <a:gd name="connsiteX8" fmla="*/ 247745 w 257175"/>
                <a:gd name="connsiteY8" fmla="*/ 7144 h 76200"/>
                <a:gd name="connsiteX9" fmla="*/ 95250 w 257175"/>
                <a:gd name="connsiteY9" fmla="*/ 51530 h 76200"/>
                <a:gd name="connsiteX10" fmla="*/ 29337 w 257175"/>
                <a:gd name="connsiteY10" fmla="*/ 51530 h 76200"/>
                <a:gd name="connsiteX11" fmla="*/ 29337 w 257175"/>
                <a:gd name="connsiteY11" fmla="*/ 29337 h 76200"/>
                <a:gd name="connsiteX12" fmla="*/ 95250 w 257175"/>
                <a:gd name="connsiteY12" fmla="*/ 29337 h 76200"/>
                <a:gd name="connsiteX13" fmla="*/ 95250 w 257175"/>
                <a:gd name="connsiteY13" fmla="*/ 51530 h 76200"/>
                <a:gd name="connsiteX14" fmla="*/ 236601 w 257175"/>
                <a:gd name="connsiteY14" fmla="*/ 51530 h 76200"/>
                <a:gd name="connsiteX15" fmla="*/ 117443 w 257175"/>
                <a:gd name="connsiteY15" fmla="*/ 51530 h 76200"/>
                <a:gd name="connsiteX16" fmla="*/ 117443 w 257175"/>
                <a:gd name="connsiteY16" fmla="*/ 29337 h 76200"/>
                <a:gd name="connsiteX17" fmla="*/ 236601 w 257175"/>
                <a:gd name="connsiteY17" fmla="*/ 29337 h 76200"/>
                <a:gd name="connsiteX18" fmla="*/ 236601 w 257175"/>
                <a:gd name="connsiteY18" fmla="*/ 51530 h 76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57175" h="76200">
                  <a:moveTo>
                    <a:pt x="247745" y="7144"/>
                  </a:moveTo>
                  <a:lnTo>
                    <a:pt x="18288" y="7144"/>
                  </a:lnTo>
                  <a:cubicBezTo>
                    <a:pt x="12192" y="7144"/>
                    <a:pt x="7144" y="12097"/>
                    <a:pt x="7144" y="18288"/>
                  </a:cubicBezTo>
                  <a:lnTo>
                    <a:pt x="7144" y="62675"/>
                  </a:lnTo>
                  <a:cubicBezTo>
                    <a:pt x="7144" y="68771"/>
                    <a:pt x="12096" y="73819"/>
                    <a:pt x="18288" y="73819"/>
                  </a:cubicBezTo>
                  <a:lnTo>
                    <a:pt x="247745" y="73819"/>
                  </a:lnTo>
                  <a:cubicBezTo>
                    <a:pt x="253841" y="73819"/>
                    <a:pt x="258889" y="68866"/>
                    <a:pt x="258889" y="62675"/>
                  </a:cubicBezTo>
                  <a:lnTo>
                    <a:pt x="258889" y="18288"/>
                  </a:lnTo>
                  <a:cubicBezTo>
                    <a:pt x="258794" y="12097"/>
                    <a:pt x="253841" y="7144"/>
                    <a:pt x="247745" y="7144"/>
                  </a:cubicBezTo>
                  <a:close/>
                  <a:moveTo>
                    <a:pt x="95250" y="51530"/>
                  </a:moveTo>
                  <a:lnTo>
                    <a:pt x="29337" y="51530"/>
                  </a:lnTo>
                  <a:lnTo>
                    <a:pt x="29337" y="29337"/>
                  </a:lnTo>
                  <a:lnTo>
                    <a:pt x="95250" y="29337"/>
                  </a:lnTo>
                  <a:lnTo>
                    <a:pt x="95250" y="51530"/>
                  </a:lnTo>
                  <a:close/>
                  <a:moveTo>
                    <a:pt x="236601" y="51530"/>
                  </a:moveTo>
                  <a:lnTo>
                    <a:pt x="117443" y="51530"/>
                  </a:lnTo>
                  <a:lnTo>
                    <a:pt x="117443" y="29337"/>
                  </a:lnTo>
                  <a:lnTo>
                    <a:pt x="236601" y="29337"/>
                  </a:lnTo>
                  <a:lnTo>
                    <a:pt x="236601" y="51530"/>
                  </a:lnTo>
                  <a:close/>
                </a:path>
              </a:pathLst>
            </a:custGeom>
            <a:grpFill/>
            <a:ln w="9525" cap="flat">
              <a:noFill/>
              <a:prstDash val="solid"/>
              <a:miter/>
            </a:ln>
          </p:spPr>
          <p:txBody>
            <a:bodyPr rtlCol="0" anchor="ctr"/>
            <a:lstStyle/>
            <a:p>
              <a:endParaRPr lang="de-DE" noProof="1"/>
            </a:p>
          </p:txBody>
        </p:sp>
        <p:sp>
          <p:nvSpPr>
            <p:cNvPr id="24" name="자유형: 도형 23">
              <a:extLst>
                <a:ext uri="{FF2B5EF4-FFF2-40B4-BE49-F238E27FC236}">
                  <a16:creationId xmlns:a16="http://schemas.microsoft.com/office/drawing/2014/main" id="{A3DBB9BC-07EE-46AC-8758-87D3A16759EA}"/>
                </a:ext>
              </a:extLst>
            </p:cNvPr>
            <p:cNvSpPr/>
            <p:nvPr/>
          </p:nvSpPr>
          <p:spPr>
            <a:xfrm>
              <a:off x="6810557" y="1185005"/>
              <a:ext cx="114300" cy="85725"/>
            </a:xfrm>
            <a:custGeom>
              <a:avLst/>
              <a:gdLst>
                <a:gd name="connsiteX0" fmla="*/ 86106 w 114300"/>
                <a:gd name="connsiteY0" fmla="*/ 7144 h 85725"/>
                <a:gd name="connsiteX1" fmla="*/ 59626 w 114300"/>
                <a:gd name="connsiteY1" fmla="*/ 7144 h 85725"/>
                <a:gd name="connsiteX2" fmla="*/ 33147 w 114300"/>
                <a:gd name="connsiteY2" fmla="*/ 7144 h 85725"/>
                <a:gd name="connsiteX3" fmla="*/ 14764 w 114300"/>
                <a:gd name="connsiteY3" fmla="*/ 14764 h 85725"/>
                <a:gd name="connsiteX4" fmla="*/ 7144 w 114300"/>
                <a:gd name="connsiteY4" fmla="*/ 33147 h 85725"/>
                <a:gd name="connsiteX5" fmla="*/ 7144 w 114300"/>
                <a:gd name="connsiteY5" fmla="*/ 57436 h 85725"/>
                <a:gd name="connsiteX6" fmla="*/ 13145 w 114300"/>
                <a:gd name="connsiteY6" fmla="*/ 67342 h 85725"/>
                <a:gd name="connsiteX7" fmla="*/ 59626 w 114300"/>
                <a:gd name="connsiteY7" fmla="*/ 78581 h 85725"/>
                <a:gd name="connsiteX8" fmla="*/ 106108 w 114300"/>
                <a:gd name="connsiteY8" fmla="*/ 67342 h 85725"/>
                <a:gd name="connsiteX9" fmla="*/ 112109 w 114300"/>
                <a:gd name="connsiteY9" fmla="*/ 57436 h 85725"/>
                <a:gd name="connsiteX10" fmla="*/ 112109 w 114300"/>
                <a:gd name="connsiteY10" fmla="*/ 33147 h 85725"/>
                <a:gd name="connsiteX11" fmla="*/ 104489 w 114300"/>
                <a:gd name="connsiteY11" fmla="*/ 14859 h 85725"/>
                <a:gd name="connsiteX12" fmla="*/ 86106 w 114300"/>
                <a:gd name="connsiteY12" fmla="*/ 7144 h 85725"/>
                <a:gd name="connsiteX13" fmla="*/ 90106 w 114300"/>
                <a:gd name="connsiteY13" fmla="*/ 50387 h 85725"/>
                <a:gd name="connsiteX14" fmla="*/ 59817 w 114300"/>
                <a:gd name="connsiteY14" fmla="*/ 56388 h 85725"/>
                <a:gd name="connsiteX15" fmla="*/ 29527 w 114300"/>
                <a:gd name="connsiteY15" fmla="*/ 50387 h 85725"/>
                <a:gd name="connsiteX16" fmla="*/ 29527 w 114300"/>
                <a:gd name="connsiteY16" fmla="*/ 33147 h 85725"/>
                <a:gd name="connsiteX17" fmla="*/ 33242 w 114300"/>
                <a:gd name="connsiteY17" fmla="*/ 29432 h 85725"/>
                <a:gd name="connsiteX18" fmla="*/ 59721 w 114300"/>
                <a:gd name="connsiteY18" fmla="*/ 29432 h 85725"/>
                <a:gd name="connsiteX19" fmla="*/ 86201 w 114300"/>
                <a:gd name="connsiteY19" fmla="*/ 29432 h 85725"/>
                <a:gd name="connsiteX20" fmla="*/ 90201 w 114300"/>
                <a:gd name="connsiteY20" fmla="*/ 33147 h 85725"/>
                <a:gd name="connsiteX21" fmla="*/ 90106 w 114300"/>
                <a:gd name="connsiteY21" fmla="*/ 50387 h 857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14300" h="85725">
                  <a:moveTo>
                    <a:pt x="86106" y="7144"/>
                  </a:moveTo>
                  <a:cubicBezTo>
                    <a:pt x="77343" y="7144"/>
                    <a:pt x="68485" y="7144"/>
                    <a:pt x="59626" y="7144"/>
                  </a:cubicBezTo>
                  <a:cubicBezTo>
                    <a:pt x="50768" y="7144"/>
                    <a:pt x="41910" y="7144"/>
                    <a:pt x="33147" y="7144"/>
                  </a:cubicBezTo>
                  <a:cubicBezTo>
                    <a:pt x="26194" y="7144"/>
                    <a:pt x="19716" y="9811"/>
                    <a:pt x="14764" y="14764"/>
                  </a:cubicBezTo>
                  <a:cubicBezTo>
                    <a:pt x="9810" y="19717"/>
                    <a:pt x="7144" y="26194"/>
                    <a:pt x="7144" y="33147"/>
                  </a:cubicBezTo>
                  <a:lnTo>
                    <a:pt x="7144" y="57436"/>
                  </a:lnTo>
                  <a:cubicBezTo>
                    <a:pt x="7144" y="61627"/>
                    <a:pt x="9525" y="65437"/>
                    <a:pt x="13145" y="67342"/>
                  </a:cubicBezTo>
                  <a:cubicBezTo>
                    <a:pt x="27432" y="74676"/>
                    <a:pt x="43529" y="78581"/>
                    <a:pt x="59626" y="78581"/>
                  </a:cubicBezTo>
                  <a:cubicBezTo>
                    <a:pt x="75819" y="78581"/>
                    <a:pt x="91821" y="74676"/>
                    <a:pt x="106108" y="67342"/>
                  </a:cubicBezTo>
                  <a:cubicBezTo>
                    <a:pt x="109823" y="65437"/>
                    <a:pt x="112109" y="61627"/>
                    <a:pt x="112109" y="57436"/>
                  </a:cubicBezTo>
                  <a:lnTo>
                    <a:pt x="112109" y="33147"/>
                  </a:lnTo>
                  <a:cubicBezTo>
                    <a:pt x="112109" y="26289"/>
                    <a:pt x="109442" y="19812"/>
                    <a:pt x="104489" y="14859"/>
                  </a:cubicBezTo>
                  <a:cubicBezTo>
                    <a:pt x="99822" y="10001"/>
                    <a:pt x="93059" y="7144"/>
                    <a:pt x="86106" y="7144"/>
                  </a:cubicBezTo>
                  <a:close/>
                  <a:moveTo>
                    <a:pt x="90106" y="50387"/>
                  </a:moveTo>
                  <a:cubicBezTo>
                    <a:pt x="80486" y="54388"/>
                    <a:pt x="70389" y="56388"/>
                    <a:pt x="59817" y="56388"/>
                  </a:cubicBezTo>
                  <a:cubicBezTo>
                    <a:pt x="49244" y="56388"/>
                    <a:pt x="39052" y="54388"/>
                    <a:pt x="29527" y="50387"/>
                  </a:cubicBezTo>
                  <a:lnTo>
                    <a:pt x="29527" y="33147"/>
                  </a:lnTo>
                  <a:cubicBezTo>
                    <a:pt x="29527" y="31147"/>
                    <a:pt x="31242" y="29432"/>
                    <a:pt x="33242" y="29432"/>
                  </a:cubicBezTo>
                  <a:cubicBezTo>
                    <a:pt x="42005" y="29432"/>
                    <a:pt x="50863" y="29432"/>
                    <a:pt x="59721" y="29432"/>
                  </a:cubicBezTo>
                  <a:cubicBezTo>
                    <a:pt x="68580" y="29432"/>
                    <a:pt x="77438" y="29432"/>
                    <a:pt x="86201" y="29432"/>
                  </a:cubicBezTo>
                  <a:cubicBezTo>
                    <a:pt x="88201" y="29432"/>
                    <a:pt x="90201" y="31051"/>
                    <a:pt x="90201" y="33147"/>
                  </a:cubicBezTo>
                  <a:lnTo>
                    <a:pt x="90106" y="50387"/>
                  </a:lnTo>
                  <a:close/>
                </a:path>
              </a:pathLst>
            </a:custGeom>
            <a:grpFill/>
            <a:ln w="9525" cap="flat">
              <a:noFill/>
              <a:prstDash val="solid"/>
              <a:miter/>
            </a:ln>
          </p:spPr>
          <p:txBody>
            <a:bodyPr rtlCol="0" anchor="ctr"/>
            <a:lstStyle/>
            <a:p>
              <a:endParaRPr lang="de-DE" noProof="1"/>
            </a:p>
          </p:txBody>
        </p:sp>
        <p:sp>
          <p:nvSpPr>
            <p:cNvPr id="25" name="자유형: 도형 24">
              <a:extLst>
                <a:ext uri="{FF2B5EF4-FFF2-40B4-BE49-F238E27FC236}">
                  <a16:creationId xmlns:a16="http://schemas.microsoft.com/office/drawing/2014/main" id="{BA07292B-02E8-4BAA-BC44-60528F7C3EF0}"/>
                </a:ext>
              </a:extLst>
            </p:cNvPr>
            <p:cNvSpPr/>
            <p:nvPr/>
          </p:nvSpPr>
          <p:spPr>
            <a:xfrm>
              <a:off x="6824939" y="1100518"/>
              <a:ext cx="85725" cy="85725"/>
            </a:xfrm>
            <a:custGeom>
              <a:avLst/>
              <a:gdLst>
                <a:gd name="connsiteX0" fmla="*/ 83725 w 85725"/>
                <a:gd name="connsiteY0" fmla="*/ 45434 h 85725"/>
                <a:gd name="connsiteX1" fmla="*/ 45434 w 85725"/>
                <a:gd name="connsiteY1" fmla="*/ 7144 h 85725"/>
                <a:gd name="connsiteX2" fmla="*/ 7144 w 85725"/>
                <a:gd name="connsiteY2" fmla="*/ 45434 h 85725"/>
                <a:gd name="connsiteX3" fmla="*/ 45434 w 85725"/>
                <a:gd name="connsiteY3" fmla="*/ 83725 h 85725"/>
                <a:gd name="connsiteX4" fmla="*/ 83725 w 85725"/>
                <a:gd name="connsiteY4" fmla="*/ 45434 h 85725"/>
                <a:gd name="connsiteX5" fmla="*/ 29337 w 85725"/>
                <a:gd name="connsiteY5" fmla="*/ 45434 h 85725"/>
                <a:gd name="connsiteX6" fmla="*/ 45434 w 85725"/>
                <a:gd name="connsiteY6" fmla="*/ 29337 h 85725"/>
                <a:gd name="connsiteX7" fmla="*/ 61532 w 85725"/>
                <a:gd name="connsiteY7" fmla="*/ 45434 h 85725"/>
                <a:gd name="connsiteX8" fmla="*/ 45434 w 85725"/>
                <a:gd name="connsiteY8" fmla="*/ 61531 h 85725"/>
                <a:gd name="connsiteX9" fmla="*/ 29337 w 85725"/>
                <a:gd name="connsiteY9" fmla="*/ 45434 h 857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5725" h="85725">
                  <a:moveTo>
                    <a:pt x="83725" y="45434"/>
                  </a:moveTo>
                  <a:cubicBezTo>
                    <a:pt x="83725" y="24289"/>
                    <a:pt x="66580" y="7144"/>
                    <a:pt x="45434" y="7144"/>
                  </a:cubicBezTo>
                  <a:cubicBezTo>
                    <a:pt x="24289" y="7144"/>
                    <a:pt x="7144" y="24289"/>
                    <a:pt x="7144" y="45434"/>
                  </a:cubicBezTo>
                  <a:cubicBezTo>
                    <a:pt x="7144" y="66580"/>
                    <a:pt x="24289" y="83725"/>
                    <a:pt x="45434" y="83725"/>
                  </a:cubicBezTo>
                  <a:cubicBezTo>
                    <a:pt x="66580" y="83725"/>
                    <a:pt x="83725" y="66484"/>
                    <a:pt x="83725" y="45434"/>
                  </a:cubicBezTo>
                  <a:close/>
                  <a:moveTo>
                    <a:pt x="29337" y="45434"/>
                  </a:moveTo>
                  <a:cubicBezTo>
                    <a:pt x="29337" y="36576"/>
                    <a:pt x="36576" y="29337"/>
                    <a:pt x="45434" y="29337"/>
                  </a:cubicBezTo>
                  <a:cubicBezTo>
                    <a:pt x="54293" y="29337"/>
                    <a:pt x="61532" y="36576"/>
                    <a:pt x="61532" y="45434"/>
                  </a:cubicBezTo>
                  <a:cubicBezTo>
                    <a:pt x="61532" y="54292"/>
                    <a:pt x="54293" y="61531"/>
                    <a:pt x="45434" y="61531"/>
                  </a:cubicBezTo>
                  <a:cubicBezTo>
                    <a:pt x="36576" y="61531"/>
                    <a:pt x="29337" y="54292"/>
                    <a:pt x="29337" y="45434"/>
                  </a:cubicBezTo>
                  <a:close/>
                </a:path>
              </a:pathLst>
            </a:custGeom>
            <a:grpFill/>
            <a:ln w="9525" cap="flat">
              <a:noFill/>
              <a:prstDash val="solid"/>
              <a:miter/>
            </a:ln>
          </p:spPr>
          <p:txBody>
            <a:bodyPr rtlCol="0" anchor="ctr"/>
            <a:lstStyle/>
            <a:p>
              <a:endParaRPr lang="de-DE" noProof="1"/>
            </a:p>
          </p:txBody>
        </p:sp>
        <p:sp>
          <p:nvSpPr>
            <p:cNvPr id="26" name="자유형: 도형 25">
              <a:extLst>
                <a:ext uri="{FF2B5EF4-FFF2-40B4-BE49-F238E27FC236}">
                  <a16:creationId xmlns:a16="http://schemas.microsoft.com/office/drawing/2014/main" id="{A77F8A80-C421-46CC-B4C9-0528FE07E9FE}"/>
                </a:ext>
              </a:extLst>
            </p:cNvPr>
            <p:cNvSpPr/>
            <p:nvPr/>
          </p:nvSpPr>
          <p:spPr>
            <a:xfrm>
              <a:off x="6937906" y="982503"/>
              <a:ext cx="257175" cy="76200"/>
            </a:xfrm>
            <a:custGeom>
              <a:avLst/>
              <a:gdLst>
                <a:gd name="connsiteX0" fmla="*/ 247745 w 257175"/>
                <a:gd name="connsiteY0" fmla="*/ 7144 h 76200"/>
                <a:gd name="connsiteX1" fmla="*/ 18288 w 257175"/>
                <a:gd name="connsiteY1" fmla="*/ 7144 h 76200"/>
                <a:gd name="connsiteX2" fmla="*/ 7144 w 257175"/>
                <a:gd name="connsiteY2" fmla="*/ 18288 h 76200"/>
                <a:gd name="connsiteX3" fmla="*/ 7144 w 257175"/>
                <a:gd name="connsiteY3" fmla="*/ 62675 h 76200"/>
                <a:gd name="connsiteX4" fmla="*/ 18288 w 257175"/>
                <a:gd name="connsiteY4" fmla="*/ 73819 h 76200"/>
                <a:gd name="connsiteX5" fmla="*/ 247745 w 257175"/>
                <a:gd name="connsiteY5" fmla="*/ 73819 h 76200"/>
                <a:gd name="connsiteX6" fmla="*/ 258889 w 257175"/>
                <a:gd name="connsiteY6" fmla="*/ 62675 h 76200"/>
                <a:gd name="connsiteX7" fmla="*/ 258889 w 257175"/>
                <a:gd name="connsiteY7" fmla="*/ 18288 h 76200"/>
                <a:gd name="connsiteX8" fmla="*/ 247745 w 257175"/>
                <a:gd name="connsiteY8" fmla="*/ 7144 h 76200"/>
                <a:gd name="connsiteX9" fmla="*/ 157448 w 257175"/>
                <a:gd name="connsiteY9" fmla="*/ 51530 h 76200"/>
                <a:gd name="connsiteX10" fmla="*/ 29432 w 257175"/>
                <a:gd name="connsiteY10" fmla="*/ 51530 h 76200"/>
                <a:gd name="connsiteX11" fmla="*/ 29432 w 257175"/>
                <a:gd name="connsiteY11" fmla="*/ 29337 h 76200"/>
                <a:gd name="connsiteX12" fmla="*/ 157448 w 257175"/>
                <a:gd name="connsiteY12" fmla="*/ 29337 h 76200"/>
                <a:gd name="connsiteX13" fmla="*/ 157448 w 257175"/>
                <a:gd name="connsiteY13" fmla="*/ 51530 h 76200"/>
                <a:gd name="connsiteX14" fmla="*/ 236601 w 257175"/>
                <a:gd name="connsiteY14" fmla="*/ 51530 h 76200"/>
                <a:gd name="connsiteX15" fmla="*/ 179641 w 257175"/>
                <a:gd name="connsiteY15" fmla="*/ 51530 h 76200"/>
                <a:gd name="connsiteX16" fmla="*/ 179641 w 257175"/>
                <a:gd name="connsiteY16" fmla="*/ 29337 h 76200"/>
                <a:gd name="connsiteX17" fmla="*/ 236601 w 257175"/>
                <a:gd name="connsiteY17" fmla="*/ 29337 h 76200"/>
                <a:gd name="connsiteX18" fmla="*/ 236601 w 257175"/>
                <a:gd name="connsiteY18" fmla="*/ 51530 h 76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57175" h="76200">
                  <a:moveTo>
                    <a:pt x="247745" y="7144"/>
                  </a:moveTo>
                  <a:lnTo>
                    <a:pt x="18288" y="7144"/>
                  </a:lnTo>
                  <a:cubicBezTo>
                    <a:pt x="12192" y="7144"/>
                    <a:pt x="7144" y="12097"/>
                    <a:pt x="7144" y="18288"/>
                  </a:cubicBezTo>
                  <a:lnTo>
                    <a:pt x="7144" y="62675"/>
                  </a:lnTo>
                  <a:cubicBezTo>
                    <a:pt x="7144" y="68771"/>
                    <a:pt x="12096" y="73819"/>
                    <a:pt x="18288" y="73819"/>
                  </a:cubicBezTo>
                  <a:lnTo>
                    <a:pt x="247745" y="73819"/>
                  </a:lnTo>
                  <a:cubicBezTo>
                    <a:pt x="253841" y="73819"/>
                    <a:pt x="258889" y="68866"/>
                    <a:pt x="258889" y="62675"/>
                  </a:cubicBezTo>
                  <a:lnTo>
                    <a:pt x="258889" y="18288"/>
                  </a:lnTo>
                  <a:cubicBezTo>
                    <a:pt x="258794" y="12097"/>
                    <a:pt x="253841" y="7144"/>
                    <a:pt x="247745" y="7144"/>
                  </a:cubicBezTo>
                  <a:close/>
                  <a:moveTo>
                    <a:pt x="157448" y="51530"/>
                  </a:moveTo>
                  <a:lnTo>
                    <a:pt x="29432" y="51530"/>
                  </a:lnTo>
                  <a:lnTo>
                    <a:pt x="29432" y="29337"/>
                  </a:lnTo>
                  <a:lnTo>
                    <a:pt x="157448" y="29337"/>
                  </a:lnTo>
                  <a:lnTo>
                    <a:pt x="157448" y="51530"/>
                  </a:lnTo>
                  <a:close/>
                  <a:moveTo>
                    <a:pt x="236601" y="51530"/>
                  </a:moveTo>
                  <a:lnTo>
                    <a:pt x="179641" y="51530"/>
                  </a:lnTo>
                  <a:lnTo>
                    <a:pt x="179641" y="29337"/>
                  </a:lnTo>
                  <a:lnTo>
                    <a:pt x="236601" y="29337"/>
                  </a:lnTo>
                  <a:lnTo>
                    <a:pt x="236601" y="51530"/>
                  </a:lnTo>
                  <a:close/>
                </a:path>
              </a:pathLst>
            </a:custGeom>
            <a:grpFill/>
            <a:ln w="9525" cap="flat">
              <a:noFill/>
              <a:prstDash val="solid"/>
              <a:miter/>
            </a:ln>
          </p:spPr>
          <p:txBody>
            <a:bodyPr rtlCol="0" anchor="ctr"/>
            <a:lstStyle/>
            <a:p>
              <a:endParaRPr lang="de-DE" noProof="1"/>
            </a:p>
          </p:txBody>
        </p:sp>
        <p:sp>
          <p:nvSpPr>
            <p:cNvPr id="27" name="자유형: 도형 26">
              <a:extLst>
                <a:ext uri="{FF2B5EF4-FFF2-40B4-BE49-F238E27FC236}">
                  <a16:creationId xmlns:a16="http://schemas.microsoft.com/office/drawing/2014/main" id="{04DD1AD9-583D-4367-A3C5-55A5C0766C8C}"/>
                </a:ext>
              </a:extLst>
            </p:cNvPr>
            <p:cNvSpPr/>
            <p:nvPr/>
          </p:nvSpPr>
          <p:spPr>
            <a:xfrm>
              <a:off x="6937906" y="1099470"/>
              <a:ext cx="257175" cy="76200"/>
            </a:xfrm>
            <a:custGeom>
              <a:avLst/>
              <a:gdLst>
                <a:gd name="connsiteX0" fmla="*/ 247745 w 257175"/>
                <a:gd name="connsiteY0" fmla="*/ 7144 h 76200"/>
                <a:gd name="connsiteX1" fmla="*/ 18288 w 257175"/>
                <a:gd name="connsiteY1" fmla="*/ 7144 h 76200"/>
                <a:gd name="connsiteX2" fmla="*/ 7144 w 257175"/>
                <a:gd name="connsiteY2" fmla="*/ 18288 h 76200"/>
                <a:gd name="connsiteX3" fmla="*/ 7144 w 257175"/>
                <a:gd name="connsiteY3" fmla="*/ 62675 h 76200"/>
                <a:gd name="connsiteX4" fmla="*/ 18288 w 257175"/>
                <a:gd name="connsiteY4" fmla="*/ 73819 h 76200"/>
                <a:gd name="connsiteX5" fmla="*/ 247745 w 257175"/>
                <a:gd name="connsiteY5" fmla="*/ 73819 h 76200"/>
                <a:gd name="connsiteX6" fmla="*/ 258889 w 257175"/>
                <a:gd name="connsiteY6" fmla="*/ 62675 h 76200"/>
                <a:gd name="connsiteX7" fmla="*/ 258889 w 257175"/>
                <a:gd name="connsiteY7" fmla="*/ 18288 h 76200"/>
                <a:gd name="connsiteX8" fmla="*/ 247745 w 257175"/>
                <a:gd name="connsiteY8" fmla="*/ 7144 h 76200"/>
                <a:gd name="connsiteX9" fmla="*/ 29432 w 257175"/>
                <a:gd name="connsiteY9" fmla="*/ 29337 h 76200"/>
                <a:gd name="connsiteX10" fmla="*/ 53149 w 257175"/>
                <a:gd name="connsiteY10" fmla="*/ 29337 h 76200"/>
                <a:gd name="connsiteX11" fmla="*/ 53149 w 257175"/>
                <a:gd name="connsiteY11" fmla="*/ 51530 h 76200"/>
                <a:gd name="connsiteX12" fmla="*/ 29432 w 257175"/>
                <a:gd name="connsiteY12" fmla="*/ 51530 h 76200"/>
                <a:gd name="connsiteX13" fmla="*/ 29432 w 257175"/>
                <a:gd name="connsiteY13" fmla="*/ 29337 h 76200"/>
                <a:gd name="connsiteX14" fmla="*/ 236601 w 257175"/>
                <a:gd name="connsiteY14" fmla="*/ 51530 h 76200"/>
                <a:gd name="connsiteX15" fmla="*/ 75247 w 257175"/>
                <a:gd name="connsiteY15" fmla="*/ 51530 h 76200"/>
                <a:gd name="connsiteX16" fmla="*/ 75247 w 257175"/>
                <a:gd name="connsiteY16" fmla="*/ 29337 h 76200"/>
                <a:gd name="connsiteX17" fmla="*/ 236601 w 257175"/>
                <a:gd name="connsiteY17" fmla="*/ 29337 h 76200"/>
                <a:gd name="connsiteX18" fmla="*/ 236601 w 257175"/>
                <a:gd name="connsiteY18" fmla="*/ 51530 h 76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57175" h="76200">
                  <a:moveTo>
                    <a:pt x="247745" y="7144"/>
                  </a:moveTo>
                  <a:lnTo>
                    <a:pt x="18288" y="7144"/>
                  </a:lnTo>
                  <a:cubicBezTo>
                    <a:pt x="12192" y="7144"/>
                    <a:pt x="7144" y="12097"/>
                    <a:pt x="7144" y="18288"/>
                  </a:cubicBezTo>
                  <a:lnTo>
                    <a:pt x="7144" y="62675"/>
                  </a:lnTo>
                  <a:cubicBezTo>
                    <a:pt x="7144" y="68770"/>
                    <a:pt x="12096" y="73819"/>
                    <a:pt x="18288" y="73819"/>
                  </a:cubicBezTo>
                  <a:lnTo>
                    <a:pt x="247745" y="73819"/>
                  </a:lnTo>
                  <a:cubicBezTo>
                    <a:pt x="253841" y="73819"/>
                    <a:pt x="258889" y="68866"/>
                    <a:pt x="258889" y="62675"/>
                  </a:cubicBezTo>
                  <a:lnTo>
                    <a:pt x="258889" y="18288"/>
                  </a:lnTo>
                  <a:cubicBezTo>
                    <a:pt x="258794" y="12097"/>
                    <a:pt x="253841" y="7144"/>
                    <a:pt x="247745" y="7144"/>
                  </a:cubicBezTo>
                  <a:close/>
                  <a:moveTo>
                    <a:pt x="29432" y="29337"/>
                  </a:moveTo>
                  <a:lnTo>
                    <a:pt x="53149" y="29337"/>
                  </a:lnTo>
                  <a:lnTo>
                    <a:pt x="53149" y="51530"/>
                  </a:lnTo>
                  <a:lnTo>
                    <a:pt x="29432" y="51530"/>
                  </a:lnTo>
                  <a:lnTo>
                    <a:pt x="29432" y="29337"/>
                  </a:lnTo>
                  <a:close/>
                  <a:moveTo>
                    <a:pt x="236601" y="51530"/>
                  </a:moveTo>
                  <a:lnTo>
                    <a:pt x="75247" y="51530"/>
                  </a:lnTo>
                  <a:lnTo>
                    <a:pt x="75247" y="29337"/>
                  </a:lnTo>
                  <a:lnTo>
                    <a:pt x="236601" y="29337"/>
                  </a:lnTo>
                  <a:lnTo>
                    <a:pt x="236601" y="51530"/>
                  </a:lnTo>
                  <a:close/>
                </a:path>
              </a:pathLst>
            </a:custGeom>
            <a:grpFill/>
            <a:ln w="9525" cap="flat">
              <a:noFill/>
              <a:prstDash val="solid"/>
              <a:miter/>
            </a:ln>
          </p:spPr>
          <p:txBody>
            <a:bodyPr rtlCol="0" anchor="ctr"/>
            <a:lstStyle/>
            <a:p>
              <a:endParaRPr lang="de-DE" noProof="1"/>
            </a:p>
          </p:txBody>
        </p:sp>
        <p:sp>
          <p:nvSpPr>
            <p:cNvPr id="28" name="자유형: 도형 27">
              <a:extLst>
                <a:ext uri="{FF2B5EF4-FFF2-40B4-BE49-F238E27FC236}">
                  <a16:creationId xmlns:a16="http://schemas.microsoft.com/office/drawing/2014/main" id="{2C95811B-B365-4F32-93F0-776B8143B392}"/>
                </a:ext>
              </a:extLst>
            </p:cNvPr>
            <p:cNvSpPr/>
            <p:nvPr/>
          </p:nvSpPr>
          <p:spPr>
            <a:xfrm>
              <a:off x="6937906" y="1189005"/>
              <a:ext cx="257175" cy="76200"/>
            </a:xfrm>
            <a:custGeom>
              <a:avLst/>
              <a:gdLst>
                <a:gd name="connsiteX0" fmla="*/ 247745 w 257175"/>
                <a:gd name="connsiteY0" fmla="*/ 7144 h 76200"/>
                <a:gd name="connsiteX1" fmla="*/ 18288 w 257175"/>
                <a:gd name="connsiteY1" fmla="*/ 7144 h 76200"/>
                <a:gd name="connsiteX2" fmla="*/ 7144 w 257175"/>
                <a:gd name="connsiteY2" fmla="*/ 18288 h 76200"/>
                <a:gd name="connsiteX3" fmla="*/ 7144 w 257175"/>
                <a:gd name="connsiteY3" fmla="*/ 62675 h 76200"/>
                <a:gd name="connsiteX4" fmla="*/ 18288 w 257175"/>
                <a:gd name="connsiteY4" fmla="*/ 73819 h 76200"/>
                <a:gd name="connsiteX5" fmla="*/ 247745 w 257175"/>
                <a:gd name="connsiteY5" fmla="*/ 73819 h 76200"/>
                <a:gd name="connsiteX6" fmla="*/ 258889 w 257175"/>
                <a:gd name="connsiteY6" fmla="*/ 62675 h 76200"/>
                <a:gd name="connsiteX7" fmla="*/ 258889 w 257175"/>
                <a:gd name="connsiteY7" fmla="*/ 18288 h 76200"/>
                <a:gd name="connsiteX8" fmla="*/ 247745 w 257175"/>
                <a:gd name="connsiteY8" fmla="*/ 7144 h 76200"/>
                <a:gd name="connsiteX9" fmla="*/ 29432 w 257175"/>
                <a:gd name="connsiteY9" fmla="*/ 29337 h 76200"/>
                <a:gd name="connsiteX10" fmla="*/ 192214 w 257175"/>
                <a:gd name="connsiteY10" fmla="*/ 29337 h 76200"/>
                <a:gd name="connsiteX11" fmla="*/ 192214 w 257175"/>
                <a:gd name="connsiteY11" fmla="*/ 51530 h 76200"/>
                <a:gd name="connsiteX12" fmla="*/ 29432 w 257175"/>
                <a:gd name="connsiteY12" fmla="*/ 51530 h 76200"/>
                <a:gd name="connsiteX13" fmla="*/ 29432 w 257175"/>
                <a:gd name="connsiteY13" fmla="*/ 29337 h 76200"/>
                <a:gd name="connsiteX14" fmla="*/ 236601 w 257175"/>
                <a:gd name="connsiteY14" fmla="*/ 51530 h 76200"/>
                <a:gd name="connsiteX15" fmla="*/ 214408 w 257175"/>
                <a:gd name="connsiteY15" fmla="*/ 51530 h 76200"/>
                <a:gd name="connsiteX16" fmla="*/ 214408 w 257175"/>
                <a:gd name="connsiteY16" fmla="*/ 29337 h 76200"/>
                <a:gd name="connsiteX17" fmla="*/ 236601 w 257175"/>
                <a:gd name="connsiteY17" fmla="*/ 29337 h 76200"/>
                <a:gd name="connsiteX18" fmla="*/ 236601 w 257175"/>
                <a:gd name="connsiteY18" fmla="*/ 51530 h 76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57175" h="76200">
                  <a:moveTo>
                    <a:pt x="247745" y="7144"/>
                  </a:moveTo>
                  <a:lnTo>
                    <a:pt x="18288" y="7144"/>
                  </a:lnTo>
                  <a:cubicBezTo>
                    <a:pt x="12192" y="7144"/>
                    <a:pt x="7144" y="12097"/>
                    <a:pt x="7144" y="18288"/>
                  </a:cubicBezTo>
                  <a:lnTo>
                    <a:pt x="7144" y="62675"/>
                  </a:lnTo>
                  <a:cubicBezTo>
                    <a:pt x="7144" y="68770"/>
                    <a:pt x="12096" y="73819"/>
                    <a:pt x="18288" y="73819"/>
                  </a:cubicBezTo>
                  <a:lnTo>
                    <a:pt x="247745" y="73819"/>
                  </a:lnTo>
                  <a:cubicBezTo>
                    <a:pt x="253841" y="73819"/>
                    <a:pt x="258889" y="68866"/>
                    <a:pt x="258889" y="62675"/>
                  </a:cubicBezTo>
                  <a:lnTo>
                    <a:pt x="258889" y="18288"/>
                  </a:lnTo>
                  <a:cubicBezTo>
                    <a:pt x="258794" y="12097"/>
                    <a:pt x="253841" y="7144"/>
                    <a:pt x="247745" y="7144"/>
                  </a:cubicBezTo>
                  <a:close/>
                  <a:moveTo>
                    <a:pt x="29432" y="29337"/>
                  </a:moveTo>
                  <a:lnTo>
                    <a:pt x="192214" y="29337"/>
                  </a:lnTo>
                  <a:lnTo>
                    <a:pt x="192214" y="51530"/>
                  </a:lnTo>
                  <a:lnTo>
                    <a:pt x="29432" y="51530"/>
                  </a:lnTo>
                  <a:lnTo>
                    <a:pt x="29432" y="29337"/>
                  </a:lnTo>
                  <a:close/>
                  <a:moveTo>
                    <a:pt x="236601" y="51530"/>
                  </a:moveTo>
                  <a:lnTo>
                    <a:pt x="214408" y="51530"/>
                  </a:lnTo>
                  <a:lnTo>
                    <a:pt x="214408" y="29337"/>
                  </a:lnTo>
                  <a:lnTo>
                    <a:pt x="236601" y="29337"/>
                  </a:lnTo>
                  <a:lnTo>
                    <a:pt x="236601" y="51530"/>
                  </a:lnTo>
                  <a:close/>
                </a:path>
              </a:pathLst>
            </a:custGeom>
            <a:grpFill/>
            <a:ln w="9525" cap="flat">
              <a:noFill/>
              <a:prstDash val="solid"/>
              <a:miter/>
            </a:ln>
          </p:spPr>
          <p:txBody>
            <a:bodyPr rtlCol="0" anchor="ctr"/>
            <a:lstStyle/>
            <a:p>
              <a:endParaRPr lang="de-DE" noProof="1"/>
            </a:p>
          </p:txBody>
        </p:sp>
      </p:grpSp>
      <p:sp>
        <p:nvSpPr>
          <p:cNvPr id="29" name="TextBox 28">
            <a:extLst>
              <a:ext uri="{FF2B5EF4-FFF2-40B4-BE49-F238E27FC236}">
                <a16:creationId xmlns:a16="http://schemas.microsoft.com/office/drawing/2014/main" id="{4ECDE187-04E2-45C2-AB71-3163282F7484}"/>
              </a:ext>
            </a:extLst>
          </p:cNvPr>
          <p:cNvSpPr txBox="1"/>
          <p:nvPr/>
        </p:nvSpPr>
        <p:spPr>
          <a:xfrm>
            <a:off x="1017740" y="3571951"/>
            <a:ext cx="2175491" cy="2554545"/>
          </a:xfrm>
          <a:prstGeom prst="rect">
            <a:avLst/>
          </a:prstGeom>
          <a:noFill/>
        </p:spPr>
        <p:txBody>
          <a:bodyPr wrap="square" lIns="91440" tIns="45720" rIns="91440" bIns="45720" rtlCol="0" anchor="t" anchorCtr="0">
            <a:spAutoFit/>
          </a:bodyPr>
          <a:lstStyle/>
          <a:p>
            <a:pPr algn="ctr"/>
            <a:r>
              <a:rPr lang="de-DE" sz="2000" noProof="1">
                <a:solidFill>
                  <a:srgbClr val="373737"/>
                </a:solidFill>
                <a:ea typeface="맑은 고딕"/>
              </a:rPr>
              <a:t>Lesen Sie </a:t>
            </a:r>
            <a:r>
              <a:rPr lang="de-DE" sz="2000" i="1" noProof="1">
                <a:solidFill>
                  <a:srgbClr val="373737"/>
                </a:solidFill>
                <a:ea typeface="맑은 고딕"/>
                <a:hlinkClick r:id="rId3"/>
              </a:rPr>
              <a:t>„Erforschung der Synergieeffekte erneuerbarer Energien im Rahmen der Kreislaufwirtschaft“...</a:t>
            </a:r>
            <a:endParaRPr lang="de-DE" sz="2000" noProof="1">
              <a:solidFill>
                <a:srgbClr val="373737"/>
              </a:solidFill>
              <a:ea typeface="맑은 고딕"/>
            </a:endParaRPr>
          </a:p>
        </p:txBody>
      </p:sp>
      <p:grpSp>
        <p:nvGrpSpPr>
          <p:cNvPr id="32" name="그룹 31">
            <a:extLst>
              <a:ext uri="{FF2B5EF4-FFF2-40B4-BE49-F238E27FC236}">
                <a16:creationId xmlns:a16="http://schemas.microsoft.com/office/drawing/2014/main" id="{9AA80F0D-EBB3-4C6C-AADE-CFFA66F10EDB}"/>
              </a:ext>
              <a:ext uri="{C183D7F6-B498-43B3-948B-1728B52AA6E4}">
                <adec:decorative xmlns:adec="http://schemas.microsoft.com/office/drawing/2017/decorative" val="1"/>
              </a:ext>
            </a:extLst>
          </p:cNvPr>
          <p:cNvGrpSpPr/>
          <p:nvPr/>
        </p:nvGrpSpPr>
        <p:grpSpPr>
          <a:xfrm>
            <a:off x="4435138" y="2356969"/>
            <a:ext cx="620738" cy="626714"/>
            <a:chOff x="5449339" y="2217420"/>
            <a:chExt cx="388048" cy="391784"/>
          </a:xfrm>
          <a:solidFill>
            <a:schemeClr val="accent1"/>
          </a:solidFill>
        </p:grpSpPr>
        <p:sp>
          <p:nvSpPr>
            <p:cNvPr id="33" name="자유형: 도형 32">
              <a:extLst>
                <a:ext uri="{FF2B5EF4-FFF2-40B4-BE49-F238E27FC236}">
                  <a16:creationId xmlns:a16="http://schemas.microsoft.com/office/drawing/2014/main" id="{CB5A7904-CAC3-45AF-AD1B-B88536EFABA4}"/>
                </a:ext>
              </a:extLst>
            </p:cNvPr>
            <p:cNvSpPr/>
            <p:nvPr/>
          </p:nvSpPr>
          <p:spPr>
            <a:xfrm>
              <a:off x="5561162" y="2217420"/>
              <a:ext cx="276225" cy="361950"/>
            </a:xfrm>
            <a:custGeom>
              <a:avLst/>
              <a:gdLst>
                <a:gd name="connsiteX0" fmla="*/ 263366 w 276225"/>
                <a:gd name="connsiteY0" fmla="*/ 96107 h 361950"/>
                <a:gd name="connsiteX1" fmla="*/ 230029 w 276225"/>
                <a:gd name="connsiteY1" fmla="*/ 96107 h 361950"/>
                <a:gd name="connsiteX2" fmla="*/ 230029 w 276225"/>
                <a:gd name="connsiteY2" fmla="*/ 40576 h 361950"/>
                <a:gd name="connsiteX3" fmla="*/ 218885 w 276225"/>
                <a:gd name="connsiteY3" fmla="*/ 29432 h 361950"/>
                <a:gd name="connsiteX4" fmla="*/ 73818 w 276225"/>
                <a:gd name="connsiteY4" fmla="*/ 29432 h 361950"/>
                <a:gd name="connsiteX5" fmla="*/ 73818 w 276225"/>
                <a:gd name="connsiteY5" fmla="*/ 18288 h 361950"/>
                <a:gd name="connsiteX6" fmla="*/ 62674 w 276225"/>
                <a:gd name="connsiteY6" fmla="*/ 7144 h 361950"/>
                <a:gd name="connsiteX7" fmla="*/ 18288 w 276225"/>
                <a:gd name="connsiteY7" fmla="*/ 7144 h 361950"/>
                <a:gd name="connsiteX8" fmla="*/ 7144 w 276225"/>
                <a:gd name="connsiteY8" fmla="*/ 18288 h 361950"/>
                <a:gd name="connsiteX9" fmla="*/ 7144 w 276225"/>
                <a:gd name="connsiteY9" fmla="*/ 62675 h 361950"/>
                <a:gd name="connsiteX10" fmla="*/ 18288 w 276225"/>
                <a:gd name="connsiteY10" fmla="*/ 73819 h 361950"/>
                <a:gd name="connsiteX11" fmla="*/ 62674 w 276225"/>
                <a:gd name="connsiteY11" fmla="*/ 73819 h 361950"/>
                <a:gd name="connsiteX12" fmla="*/ 73818 w 276225"/>
                <a:gd name="connsiteY12" fmla="*/ 62675 h 361950"/>
                <a:gd name="connsiteX13" fmla="*/ 73818 w 276225"/>
                <a:gd name="connsiteY13" fmla="*/ 51530 h 361950"/>
                <a:gd name="connsiteX14" fmla="*/ 207740 w 276225"/>
                <a:gd name="connsiteY14" fmla="*/ 51530 h 361950"/>
                <a:gd name="connsiteX15" fmla="*/ 207740 w 276225"/>
                <a:gd name="connsiteY15" fmla="*/ 95917 h 361950"/>
                <a:gd name="connsiteX16" fmla="*/ 174402 w 276225"/>
                <a:gd name="connsiteY16" fmla="*/ 95917 h 361950"/>
                <a:gd name="connsiteX17" fmla="*/ 163258 w 276225"/>
                <a:gd name="connsiteY17" fmla="*/ 107061 h 361950"/>
                <a:gd name="connsiteX18" fmla="*/ 163258 w 276225"/>
                <a:gd name="connsiteY18" fmla="*/ 263938 h 361950"/>
                <a:gd name="connsiteX19" fmla="*/ 174402 w 276225"/>
                <a:gd name="connsiteY19" fmla="*/ 275082 h 361950"/>
                <a:gd name="connsiteX20" fmla="*/ 207740 w 276225"/>
                <a:gd name="connsiteY20" fmla="*/ 275082 h 361950"/>
                <a:gd name="connsiteX21" fmla="*/ 207740 w 276225"/>
                <a:gd name="connsiteY21" fmla="*/ 319468 h 361950"/>
                <a:gd name="connsiteX22" fmla="*/ 185547 w 276225"/>
                <a:gd name="connsiteY22" fmla="*/ 319468 h 361950"/>
                <a:gd name="connsiteX23" fmla="*/ 185547 w 276225"/>
                <a:gd name="connsiteY23" fmla="*/ 308324 h 361950"/>
                <a:gd name="connsiteX24" fmla="*/ 174402 w 276225"/>
                <a:gd name="connsiteY24" fmla="*/ 297180 h 361950"/>
                <a:gd name="connsiteX25" fmla="*/ 130016 w 276225"/>
                <a:gd name="connsiteY25" fmla="*/ 297180 h 361950"/>
                <a:gd name="connsiteX26" fmla="*/ 118872 w 276225"/>
                <a:gd name="connsiteY26" fmla="*/ 308324 h 361950"/>
                <a:gd name="connsiteX27" fmla="*/ 118872 w 276225"/>
                <a:gd name="connsiteY27" fmla="*/ 352711 h 361950"/>
                <a:gd name="connsiteX28" fmla="*/ 130016 w 276225"/>
                <a:gd name="connsiteY28" fmla="*/ 363855 h 361950"/>
                <a:gd name="connsiteX29" fmla="*/ 174402 w 276225"/>
                <a:gd name="connsiteY29" fmla="*/ 363855 h 361950"/>
                <a:gd name="connsiteX30" fmla="*/ 185547 w 276225"/>
                <a:gd name="connsiteY30" fmla="*/ 352711 h 361950"/>
                <a:gd name="connsiteX31" fmla="*/ 185547 w 276225"/>
                <a:gd name="connsiteY31" fmla="*/ 341567 h 361950"/>
                <a:gd name="connsiteX32" fmla="*/ 218885 w 276225"/>
                <a:gd name="connsiteY32" fmla="*/ 341567 h 361950"/>
                <a:gd name="connsiteX33" fmla="*/ 230029 w 276225"/>
                <a:gd name="connsiteY33" fmla="*/ 330422 h 361950"/>
                <a:gd name="connsiteX34" fmla="*/ 230029 w 276225"/>
                <a:gd name="connsiteY34" fmla="*/ 274892 h 361950"/>
                <a:gd name="connsiteX35" fmla="*/ 263366 w 276225"/>
                <a:gd name="connsiteY35" fmla="*/ 274892 h 361950"/>
                <a:gd name="connsiteX36" fmla="*/ 274510 w 276225"/>
                <a:gd name="connsiteY36" fmla="*/ 263747 h 361950"/>
                <a:gd name="connsiteX37" fmla="*/ 274510 w 276225"/>
                <a:gd name="connsiteY37" fmla="*/ 106871 h 361950"/>
                <a:gd name="connsiteX38" fmla="*/ 263366 w 276225"/>
                <a:gd name="connsiteY38" fmla="*/ 96107 h 361950"/>
                <a:gd name="connsiteX39" fmla="*/ 51721 w 276225"/>
                <a:gd name="connsiteY39" fmla="*/ 51721 h 361950"/>
                <a:gd name="connsiteX40" fmla="*/ 29527 w 276225"/>
                <a:gd name="connsiteY40" fmla="*/ 51721 h 361950"/>
                <a:gd name="connsiteX41" fmla="*/ 29527 w 276225"/>
                <a:gd name="connsiteY41" fmla="*/ 29527 h 361950"/>
                <a:gd name="connsiteX42" fmla="*/ 51721 w 276225"/>
                <a:gd name="connsiteY42" fmla="*/ 29527 h 361950"/>
                <a:gd name="connsiteX43" fmla="*/ 51721 w 276225"/>
                <a:gd name="connsiteY43" fmla="*/ 51721 h 361950"/>
                <a:gd name="connsiteX44" fmla="*/ 163449 w 276225"/>
                <a:gd name="connsiteY44" fmla="*/ 341852 h 361950"/>
                <a:gd name="connsiteX45" fmla="*/ 141256 w 276225"/>
                <a:gd name="connsiteY45" fmla="*/ 341852 h 361950"/>
                <a:gd name="connsiteX46" fmla="*/ 141256 w 276225"/>
                <a:gd name="connsiteY46" fmla="*/ 319659 h 361950"/>
                <a:gd name="connsiteX47" fmla="*/ 163449 w 276225"/>
                <a:gd name="connsiteY47" fmla="*/ 319659 h 361950"/>
                <a:gd name="connsiteX48" fmla="*/ 163449 w 276225"/>
                <a:gd name="connsiteY48" fmla="*/ 341852 h 361950"/>
                <a:gd name="connsiteX49" fmla="*/ 185642 w 276225"/>
                <a:gd name="connsiteY49" fmla="*/ 162782 h 361950"/>
                <a:gd name="connsiteX50" fmla="*/ 252222 w 276225"/>
                <a:gd name="connsiteY50" fmla="*/ 162782 h 361950"/>
                <a:gd name="connsiteX51" fmla="*/ 252222 w 276225"/>
                <a:gd name="connsiteY51" fmla="*/ 208693 h 361950"/>
                <a:gd name="connsiteX52" fmla="*/ 185642 w 276225"/>
                <a:gd name="connsiteY52" fmla="*/ 208693 h 361950"/>
                <a:gd name="connsiteX53" fmla="*/ 185642 w 276225"/>
                <a:gd name="connsiteY53" fmla="*/ 162782 h 361950"/>
                <a:gd name="connsiteX54" fmla="*/ 252317 w 276225"/>
                <a:gd name="connsiteY54" fmla="*/ 118300 h 361950"/>
                <a:gd name="connsiteX55" fmla="*/ 252317 w 276225"/>
                <a:gd name="connsiteY55" fmla="*/ 140494 h 361950"/>
                <a:gd name="connsiteX56" fmla="*/ 185737 w 276225"/>
                <a:gd name="connsiteY56" fmla="*/ 140494 h 361950"/>
                <a:gd name="connsiteX57" fmla="*/ 185737 w 276225"/>
                <a:gd name="connsiteY57" fmla="*/ 118300 h 361950"/>
                <a:gd name="connsiteX58" fmla="*/ 252317 w 276225"/>
                <a:gd name="connsiteY58" fmla="*/ 118300 h 361950"/>
                <a:gd name="connsiteX59" fmla="*/ 185642 w 276225"/>
                <a:gd name="connsiteY59" fmla="*/ 252984 h 361950"/>
                <a:gd name="connsiteX60" fmla="*/ 185642 w 276225"/>
                <a:gd name="connsiteY60" fmla="*/ 230791 h 361950"/>
                <a:gd name="connsiteX61" fmla="*/ 252222 w 276225"/>
                <a:gd name="connsiteY61" fmla="*/ 230791 h 361950"/>
                <a:gd name="connsiteX62" fmla="*/ 252222 w 276225"/>
                <a:gd name="connsiteY62" fmla="*/ 252984 h 361950"/>
                <a:gd name="connsiteX63" fmla="*/ 185642 w 276225"/>
                <a:gd name="connsiteY63" fmla="*/ 252984 h 3619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Lst>
              <a:rect l="l" t="t" r="r" b="b"/>
              <a:pathLst>
                <a:path w="276225" h="361950">
                  <a:moveTo>
                    <a:pt x="263366" y="96107"/>
                  </a:moveTo>
                  <a:lnTo>
                    <a:pt x="230029" y="96107"/>
                  </a:lnTo>
                  <a:lnTo>
                    <a:pt x="230029" y="40576"/>
                  </a:lnTo>
                  <a:cubicBezTo>
                    <a:pt x="230029" y="34480"/>
                    <a:pt x="225076" y="29432"/>
                    <a:pt x="218885" y="29432"/>
                  </a:cubicBezTo>
                  <a:lnTo>
                    <a:pt x="73818" y="29432"/>
                  </a:lnTo>
                  <a:lnTo>
                    <a:pt x="73818" y="18288"/>
                  </a:lnTo>
                  <a:cubicBezTo>
                    <a:pt x="73818" y="12192"/>
                    <a:pt x="68866" y="7144"/>
                    <a:pt x="62674" y="7144"/>
                  </a:cubicBezTo>
                  <a:lnTo>
                    <a:pt x="18288" y="7144"/>
                  </a:lnTo>
                  <a:cubicBezTo>
                    <a:pt x="12192" y="7144"/>
                    <a:pt x="7144" y="12097"/>
                    <a:pt x="7144" y="18288"/>
                  </a:cubicBezTo>
                  <a:lnTo>
                    <a:pt x="7144" y="62675"/>
                  </a:lnTo>
                  <a:cubicBezTo>
                    <a:pt x="7144" y="68771"/>
                    <a:pt x="12097" y="73819"/>
                    <a:pt x="18288" y="73819"/>
                  </a:cubicBezTo>
                  <a:lnTo>
                    <a:pt x="62674" y="73819"/>
                  </a:lnTo>
                  <a:cubicBezTo>
                    <a:pt x="68771" y="73819"/>
                    <a:pt x="73818" y="68866"/>
                    <a:pt x="73818" y="62675"/>
                  </a:cubicBezTo>
                  <a:lnTo>
                    <a:pt x="73818" y="51530"/>
                  </a:lnTo>
                  <a:lnTo>
                    <a:pt x="207740" y="51530"/>
                  </a:lnTo>
                  <a:lnTo>
                    <a:pt x="207740" y="95917"/>
                  </a:lnTo>
                  <a:lnTo>
                    <a:pt x="174402" y="95917"/>
                  </a:lnTo>
                  <a:cubicBezTo>
                    <a:pt x="168307" y="95917"/>
                    <a:pt x="163258" y="100870"/>
                    <a:pt x="163258" y="107061"/>
                  </a:cubicBezTo>
                  <a:lnTo>
                    <a:pt x="163258" y="263938"/>
                  </a:lnTo>
                  <a:cubicBezTo>
                    <a:pt x="163258" y="270034"/>
                    <a:pt x="168212" y="275082"/>
                    <a:pt x="174402" y="275082"/>
                  </a:cubicBezTo>
                  <a:lnTo>
                    <a:pt x="207740" y="275082"/>
                  </a:lnTo>
                  <a:lnTo>
                    <a:pt x="207740" y="319468"/>
                  </a:lnTo>
                  <a:lnTo>
                    <a:pt x="185547" y="319468"/>
                  </a:lnTo>
                  <a:lnTo>
                    <a:pt x="185547" y="308324"/>
                  </a:lnTo>
                  <a:cubicBezTo>
                    <a:pt x="185547" y="302228"/>
                    <a:pt x="180594" y="297180"/>
                    <a:pt x="174402" y="297180"/>
                  </a:cubicBezTo>
                  <a:lnTo>
                    <a:pt x="130016" y="297180"/>
                  </a:lnTo>
                  <a:cubicBezTo>
                    <a:pt x="123920" y="297180"/>
                    <a:pt x="118872" y="302133"/>
                    <a:pt x="118872" y="308324"/>
                  </a:cubicBezTo>
                  <a:lnTo>
                    <a:pt x="118872" y="352711"/>
                  </a:lnTo>
                  <a:cubicBezTo>
                    <a:pt x="118872" y="358807"/>
                    <a:pt x="123825" y="363855"/>
                    <a:pt x="130016" y="363855"/>
                  </a:cubicBezTo>
                  <a:lnTo>
                    <a:pt x="174402" y="363855"/>
                  </a:lnTo>
                  <a:cubicBezTo>
                    <a:pt x="180499" y="363855"/>
                    <a:pt x="185547" y="358902"/>
                    <a:pt x="185547" y="352711"/>
                  </a:cubicBezTo>
                  <a:lnTo>
                    <a:pt x="185547" y="341567"/>
                  </a:lnTo>
                  <a:lnTo>
                    <a:pt x="218885" y="341567"/>
                  </a:lnTo>
                  <a:cubicBezTo>
                    <a:pt x="224980" y="341567"/>
                    <a:pt x="230029" y="336613"/>
                    <a:pt x="230029" y="330422"/>
                  </a:cubicBezTo>
                  <a:lnTo>
                    <a:pt x="230029" y="274892"/>
                  </a:lnTo>
                  <a:lnTo>
                    <a:pt x="263366" y="274892"/>
                  </a:lnTo>
                  <a:cubicBezTo>
                    <a:pt x="269462" y="274892"/>
                    <a:pt x="274510" y="269938"/>
                    <a:pt x="274510" y="263747"/>
                  </a:cubicBezTo>
                  <a:lnTo>
                    <a:pt x="274510" y="106871"/>
                  </a:lnTo>
                  <a:cubicBezTo>
                    <a:pt x="274510" y="101060"/>
                    <a:pt x="269462" y="96107"/>
                    <a:pt x="263366" y="96107"/>
                  </a:cubicBezTo>
                  <a:close/>
                  <a:moveTo>
                    <a:pt x="51721" y="51721"/>
                  </a:moveTo>
                  <a:lnTo>
                    <a:pt x="29527" y="51721"/>
                  </a:lnTo>
                  <a:lnTo>
                    <a:pt x="29527" y="29527"/>
                  </a:lnTo>
                  <a:lnTo>
                    <a:pt x="51721" y="29527"/>
                  </a:lnTo>
                  <a:lnTo>
                    <a:pt x="51721" y="51721"/>
                  </a:lnTo>
                  <a:close/>
                  <a:moveTo>
                    <a:pt x="163449" y="341852"/>
                  </a:moveTo>
                  <a:lnTo>
                    <a:pt x="141256" y="341852"/>
                  </a:lnTo>
                  <a:lnTo>
                    <a:pt x="141256" y="319659"/>
                  </a:lnTo>
                  <a:lnTo>
                    <a:pt x="163449" y="319659"/>
                  </a:lnTo>
                  <a:lnTo>
                    <a:pt x="163449" y="341852"/>
                  </a:lnTo>
                  <a:close/>
                  <a:moveTo>
                    <a:pt x="185642" y="162782"/>
                  </a:moveTo>
                  <a:lnTo>
                    <a:pt x="252222" y="162782"/>
                  </a:lnTo>
                  <a:lnTo>
                    <a:pt x="252222" y="208693"/>
                  </a:lnTo>
                  <a:lnTo>
                    <a:pt x="185642" y="208693"/>
                  </a:lnTo>
                  <a:lnTo>
                    <a:pt x="185642" y="162782"/>
                  </a:lnTo>
                  <a:close/>
                  <a:moveTo>
                    <a:pt x="252317" y="118300"/>
                  </a:moveTo>
                  <a:lnTo>
                    <a:pt x="252317" y="140494"/>
                  </a:lnTo>
                  <a:lnTo>
                    <a:pt x="185737" y="140494"/>
                  </a:lnTo>
                  <a:lnTo>
                    <a:pt x="185737" y="118300"/>
                  </a:lnTo>
                  <a:lnTo>
                    <a:pt x="252317" y="118300"/>
                  </a:lnTo>
                  <a:close/>
                  <a:moveTo>
                    <a:pt x="185642" y="252984"/>
                  </a:moveTo>
                  <a:lnTo>
                    <a:pt x="185642" y="230791"/>
                  </a:lnTo>
                  <a:lnTo>
                    <a:pt x="252222" y="230791"/>
                  </a:lnTo>
                  <a:lnTo>
                    <a:pt x="252222" y="252984"/>
                  </a:lnTo>
                  <a:lnTo>
                    <a:pt x="185642" y="252984"/>
                  </a:lnTo>
                  <a:close/>
                </a:path>
              </a:pathLst>
            </a:custGeom>
            <a:grpFill/>
            <a:ln w="9525" cap="flat">
              <a:noFill/>
              <a:prstDash val="solid"/>
              <a:miter/>
            </a:ln>
          </p:spPr>
          <p:txBody>
            <a:bodyPr rtlCol="0" anchor="ctr"/>
            <a:lstStyle/>
            <a:p>
              <a:endParaRPr lang="de-DE" noProof="1"/>
            </a:p>
          </p:txBody>
        </p:sp>
        <p:sp>
          <p:nvSpPr>
            <p:cNvPr id="34" name="자유형: 도형 33">
              <a:extLst>
                <a:ext uri="{FF2B5EF4-FFF2-40B4-BE49-F238E27FC236}">
                  <a16:creationId xmlns:a16="http://schemas.microsoft.com/office/drawing/2014/main" id="{07FD3683-124B-4FC8-BC8A-82E8EDA88594}"/>
                </a:ext>
              </a:extLst>
            </p:cNvPr>
            <p:cNvSpPr/>
            <p:nvPr/>
          </p:nvSpPr>
          <p:spPr>
            <a:xfrm>
              <a:off x="5494678" y="2485474"/>
              <a:ext cx="28575" cy="57150"/>
            </a:xfrm>
            <a:custGeom>
              <a:avLst/>
              <a:gdLst>
                <a:gd name="connsiteX0" fmla="*/ 7144 w 28575"/>
                <a:gd name="connsiteY0" fmla="*/ 18552 h 57150"/>
                <a:gd name="connsiteX1" fmla="*/ 7144 w 28575"/>
                <a:gd name="connsiteY1" fmla="*/ 40174 h 57150"/>
                <a:gd name="connsiteX2" fmla="*/ 16954 w 28575"/>
                <a:gd name="connsiteY2" fmla="*/ 51509 h 57150"/>
                <a:gd name="connsiteX3" fmla="*/ 29337 w 28575"/>
                <a:gd name="connsiteY3" fmla="*/ 40460 h 57150"/>
                <a:gd name="connsiteX4" fmla="*/ 29337 w 28575"/>
                <a:gd name="connsiteY4" fmla="*/ 18267 h 57150"/>
                <a:gd name="connsiteX5" fmla="*/ 16954 w 28575"/>
                <a:gd name="connsiteY5" fmla="*/ 7218 h 57150"/>
                <a:gd name="connsiteX6" fmla="*/ 7144 w 28575"/>
                <a:gd name="connsiteY6" fmla="*/ 18552 h 57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575" h="57150">
                  <a:moveTo>
                    <a:pt x="7144" y="18552"/>
                  </a:moveTo>
                  <a:lnTo>
                    <a:pt x="7144" y="40174"/>
                  </a:lnTo>
                  <a:cubicBezTo>
                    <a:pt x="7144" y="45889"/>
                    <a:pt x="11335" y="50842"/>
                    <a:pt x="16954" y="51509"/>
                  </a:cubicBezTo>
                  <a:cubicBezTo>
                    <a:pt x="23622" y="52271"/>
                    <a:pt x="29337" y="47032"/>
                    <a:pt x="29337" y="40460"/>
                  </a:cubicBezTo>
                  <a:lnTo>
                    <a:pt x="29337" y="18267"/>
                  </a:lnTo>
                  <a:cubicBezTo>
                    <a:pt x="29337" y="11694"/>
                    <a:pt x="23717" y="6456"/>
                    <a:pt x="16954" y="7218"/>
                  </a:cubicBezTo>
                  <a:cubicBezTo>
                    <a:pt x="11335" y="7884"/>
                    <a:pt x="7144" y="12837"/>
                    <a:pt x="7144" y="18552"/>
                  </a:cubicBezTo>
                  <a:close/>
                </a:path>
              </a:pathLst>
            </a:custGeom>
            <a:grpFill/>
            <a:ln w="9525" cap="flat">
              <a:noFill/>
              <a:prstDash val="solid"/>
              <a:miter/>
            </a:ln>
          </p:spPr>
          <p:txBody>
            <a:bodyPr rtlCol="0" anchor="ctr"/>
            <a:lstStyle/>
            <a:p>
              <a:endParaRPr lang="de-DE" noProof="1"/>
            </a:p>
          </p:txBody>
        </p:sp>
        <p:sp>
          <p:nvSpPr>
            <p:cNvPr id="35" name="자유형: 도형 34">
              <a:extLst>
                <a:ext uri="{FF2B5EF4-FFF2-40B4-BE49-F238E27FC236}">
                  <a16:creationId xmlns:a16="http://schemas.microsoft.com/office/drawing/2014/main" id="{2A91A445-0E3B-4298-8F85-60E5F18D4600}"/>
                </a:ext>
              </a:extLst>
            </p:cNvPr>
            <p:cNvSpPr/>
            <p:nvPr/>
          </p:nvSpPr>
          <p:spPr>
            <a:xfrm>
              <a:off x="5494678" y="2552054"/>
              <a:ext cx="28575" cy="57150"/>
            </a:xfrm>
            <a:custGeom>
              <a:avLst/>
              <a:gdLst>
                <a:gd name="connsiteX0" fmla="*/ 7144 w 28575"/>
                <a:gd name="connsiteY0" fmla="*/ 18552 h 57150"/>
                <a:gd name="connsiteX1" fmla="*/ 7144 w 28575"/>
                <a:gd name="connsiteY1" fmla="*/ 40174 h 57150"/>
                <a:gd name="connsiteX2" fmla="*/ 16954 w 28575"/>
                <a:gd name="connsiteY2" fmla="*/ 51509 h 57150"/>
                <a:gd name="connsiteX3" fmla="*/ 29337 w 28575"/>
                <a:gd name="connsiteY3" fmla="*/ 40460 h 57150"/>
                <a:gd name="connsiteX4" fmla="*/ 29337 w 28575"/>
                <a:gd name="connsiteY4" fmla="*/ 18267 h 57150"/>
                <a:gd name="connsiteX5" fmla="*/ 16954 w 28575"/>
                <a:gd name="connsiteY5" fmla="*/ 7218 h 57150"/>
                <a:gd name="connsiteX6" fmla="*/ 7144 w 28575"/>
                <a:gd name="connsiteY6" fmla="*/ 18552 h 57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575" h="57150">
                  <a:moveTo>
                    <a:pt x="7144" y="18552"/>
                  </a:moveTo>
                  <a:lnTo>
                    <a:pt x="7144" y="40174"/>
                  </a:lnTo>
                  <a:cubicBezTo>
                    <a:pt x="7144" y="45889"/>
                    <a:pt x="11335" y="50842"/>
                    <a:pt x="16954" y="51509"/>
                  </a:cubicBezTo>
                  <a:cubicBezTo>
                    <a:pt x="23622" y="52271"/>
                    <a:pt x="29337" y="47032"/>
                    <a:pt x="29337" y="40460"/>
                  </a:cubicBezTo>
                  <a:lnTo>
                    <a:pt x="29337" y="18267"/>
                  </a:lnTo>
                  <a:cubicBezTo>
                    <a:pt x="29337" y="11694"/>
                    <a:pt x="23717" y="6456"/>
                    <a:pt x="16954" y="7218"/>
                  </a:cubicBezTo>
                  <a:cubicBezTo>
                    <a:pt x="11335" y="7884"/>
                    <a:pt x="7144" y="12932"/>
                    <a:pt x="7144" y="18552"/>
                  </a:cubicBezTo>
                  <a:close/>
                </a:path>
              </a:pathLst>
            </a:custGeom>
            <a:grpFill/>
            <a:ln w="9525" cap="flat">
              <a:noFill/>
              <a:prstDash val="solid"/>
              <a:miter/>
            </a:ln>
          </p:spPr>
          <p:txBody>
            <a:bodyPr rtlCol="0" anchor="ctr"/>
            <a:lstStyle/>
            <a:p>
              <a:endParaRPr lang="de-DE" noProof="1"/>
            </a:p>
          </p:txBody>
        </p:sp>
        <p:sp>
          <p:nvSpPr>
            <p:cNvPr id="36" name="자유형: 도형 35">
              <a:extLst>
                <a:ext uri="{FF2B5EF4-FFF2-40B4-BE49-F238E27FC236}">
                  <a16:creationId xmlns:a16="http://schemas.microsoft.com/office/drawing/2014/main" id="{00C46BB7-2B24-4F61-B68C-D6C6C84CAE81}"/>
                </a:ext>
              </a:extLst>
            </p:cNvPr>
            <p:cNvSpPr/>
            <p:nvPr/>
          </p:nvSpPr>
          <p:spPr>
            <a:xfrm>
              <a:off x="5561353" y="2485474"/>
              <a:ext cx="28575" cy="57150"/>
            </a:xfrm>
            <a:custGeom>
              <a:avLst/>
              <a:gdLst>
                <a:gd name="connsiteX0" fmla="*/ 7144 w 28575"/>
                <a:gd name="connsiteY0" fmla="*/ 18552 h 57150"/>
                <a:gd name="connsiteX1" fmla="*/ 7144 w 28575"/>
                <a:gd name="connsiteY1" fmla="*/ 40174 h 57150"/>
                <a:gd name="connsiteX2" fmla="*/ 16954 w 28575"/>
                <a:gd name="connsiteY2" fmla="*/ 51509 h 57150"/>
                <a:gd name="connsiteX3" fmla="*/ 29337 w 28575"/>
                <a:gd name="connsiteY3" fmla="*/ 40460 h 57150"/>
                <a:gd name="connsiteX4" fmla="*/ 29337 w 28575"/>
                <a:gd name="connsiteY4" fmla="*/ 18267 h 57150"/>
                <a:gd name="connsiteX5" fmla="*/ 16954 w 28575"/>
                <a:gd name="connsiteY5" fmla="*/ 7218 h 57150"/>
                <a:gd name="connsiteX6" fmla="*/ 7144 w 28575"/>
                <a:gd name="connsiteY6" fmla="*/ 18552 h 57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575" h="57150">
                  <a:moveTo>
                    <a:pt x="7144" y="18552"/>
                  </a:moveTo>
                  <a:lnTo>
                    <a:pt x="7144" y="40174"/>
                  </a:lnTo>
                  <a:cubicBezTo>
                    <a:pt x="7144" y="45889"/>
                    <a:pt x="11335" y="50842"/>
                    <a:pt x="16954" y="51509"/>
                  </a:cubicBezTo>
                  <a:cubicBezTo>
                    <a:pt x="23622" y="52271"/>
                    <a:pt x="29337" y="47032"/>
                    <a:pt x="29337" y="40460"/>
                  </a:cubicBezTo>
                  <a:lnTo>
                    <a:pt x="29337" y="18267"/>
                  </a:lnTo>
                  <a:cubicBezTo>
                    <a:pt x="29337" y="11694"/>
                    <a:pt x="23717" y="6456"/>
                    <a:pt x="16954" y="7218"/>
                  </a:cubicBezTo>
                  <a:cubicBezTo>
                    <a:pt x="11239" y="7884"/>
                    <a:pt x="7144" y="12837"/>
                    <a:pt x="7144" y="18552"/>
                  </a:cubicBezTo>
                  <a:close/>
                </a:path>
              </a:pathLst>
            </a:custGeom>
            <a:grpFill/>
            <a:ln w="9525" cap="flat">
              <a:noFill/>
              <a:prstDash val="solid"/>
              <a:miter/>
            </a:ln>
          </p:spPr>
          <p:txBody>
            <a:bodyPr rtlCol="0" anchor="ctr"/>
            <a:lstStyle/>
            <a:p>
              <a:endParaRPr lang="de-DE" noProof="1"/>
            </a:p>
          </p:txBody>
        </p:sp>
        <p:sp>
          <p:nvSpPr>
            <p:cNvPr id="37" name="자유형: 도형 36">
              <a:extLst>
                <a:ext uri="{FF2B5EF4-FFF2-40B4-BE49-F238E27FC236}">
                  <a16:creationId xmlns:a16="http://schemas.microsoft.com/office/drawing/2014/main" id="{31CACC48-9DB5-4E01-9F86-D656492A4064}"/>
                </a:ext>
              </a:extLst>
            </p:cNvPr>
            <p:cNvSpPr/>
            <p:nvPr/>
          </p:nvSpPr>
          <p:spPr>
            <a:xfrm>
              <a:off x="5561353" y="2552054"/>
              <a:ext cx="28575" cy="57150"/>
            </a:xfrm>
            <a:custGeom>
              <a:avLst/>
              <a:gdLst>
                <a:gd name="connsiteX0" fmla="*/ 7144 w 28575"/>
                <a:gd name="connsiteY0" fmla="*/ 18552 h 57150"/>
                <a:gd name="connsiteX1" fmla="*/ 7144 w 28575"/>
                <a:gd name="connsiteY1" fmla="*/ 40174 h 57150"/>
                <a:gd name="connsiteX2" fmla="*/ 16954 w 28575"/>
                <a:gd name="connsiteY2" fmla="*/ 51509 h 57150"/>
                <a:gd name="connsiteX3" fmla="*/ 29337 w 28575"/>
                <a:gd name="connsiteY3" fmla="*/ 40460 h 57150"/>
                <a:gd name="connsiteX4" fmla="*/ 29337 w 28575"/>
                <a:gd name="connsiteY4" fmla="*/ 18267 h 57150"/>
                <a:gd name="connsiteX5" fmla="*/ 16954 w 28575"/>
                <a:gd name="connsiteY5" fmla="*/ 7218 h 57150"/>
                <a:gd name="connsiteX6" fmla="*/ 7144 w 28575"/>
                <a:gd name="connsiteY6" fmla="*/ 18552 h 57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575" h="57150">
                  <a:moveTo>
                    <a:pt x="7144" y="18552"/>
                  </a:moveTo>
                  <a:lnTo>
                    <a:pt x="7144" y="40174"/>
                  </a:lnTo>
                  <a:cubicBezTo>
                    <a:pt x="7144" y="45889"/>
                    <a:pt x="11335" y="50842"/>
                    <a:pt x="16954" y="51509"/>
                  </a:cubicBezTo>
                  <a:cubicBezTo>
                    <a:pt x="23622" y="52271"/>
                    <a:pt x="29337" y="47032"/>
                    <a:pt x="29337" y="40460"/>
                  </a:cubicBezTo>
                  <a:lnTo>
                    <a:pt x="29337" y="18267"/>
                  </a:lnTo>
                  <a:cubicBezTo>
                    <a:pt x="29337" y="11694"/>
                    <a:pt x="23717" y="6456"/>
                    <a:pt x="16954" y="7218"/>
                  </a:cubicBezTo>
                  <a:cubicBezTo>
                    <a:pt x="11239" y="7884"/>
                    <a:pt x="7144" y="12932"/>
                    <a:pt x="7144" y="18552"/>
                  </a:cubicBezTo>
                  <a:close/>
                </a:path>
              </a:pathLst>
            </a:custGeom>
            <a:grpFill/>
            <a:ln w="9525" cap="flat">
              <a:noFill/>
              <a:prstDash val="solid"/>
              <a:miter/>
            </a:ln>
          </p:spPr>
          <p:txBody>
            <a:bodyPr rtlCol="0" anchor="ctr"/>
            <a:lstStyle/>
            <a:p>
              <a:endParaRPr lang="de-DE" noProof="1"/>
            </a:p>
          </p:txBody>
        </p:sp>
        <p:sp>
          <p:nvSpPr>
            <p:cNvPr id="38" name="자유형: 도형 37">
              <a:extLst>
                <a:ext uri="{FF2B5EF4-FFF2-40B4-BE49-F238E27FC236}">
                  <a16:creationId xmlns:a16="http://schemas.microsoft.com/office/drawing/2014/main" id="{BF68F072-6072-44B5-962D-CD5C2BCA3F02}"/>
                </a:ext>
              </a:extLst>
            </p:cNvPr>
            <p:cNvSpPr/>
            <p:nvPr/>
          </p:nvSpPr>
          <p:spPr>
            <a:xfrm>
              <a:off x="5628695" y="2485474"/>
              <a:ext cx="28575" cy="57150"/>
            </a:xfrm>
            <a:custGeom>
              <a:avLst/>
              <a:gdLst>
                <a:gd name="connsiteX0" fmla="*/ 7144 w 28575"/>
                <a:gd name="connsiteY0" fmla="*/ 18552 h 57150"/>
                <a:gd name="connsiteX1" fmla="*/ 7144 w 28575"/>
                <a:gd name="connsiteY1" fmla="*/ 40174 h 57150"/>
                <a:gd name="connsiteX2" fmla="*/ 16954 w 28575"/>
                <a:gd name="connsiteY2" fmla="*/ 51509 h 57150"/>
                <a:gd name="connsiteX3" fmla="*/ 29337 w 28575"/>
                <a:gd name="connsiteY3" fmla="*/ 40460 h 57150"/>
                <a:gd name="connsiteX4" fmla="*/ 29337 w 28575"/>
                <a:gd name="connsiteY4" fmla="*/ 18267 h 57150"/>
                <a:gd name="connsiteX5" fmla="*/ 16954 w 28575"/>
                <a:gd name="connsiteY5" fmla="*/ 7218 h 57150"/>
                <a:gd name="connsiteX6" fmla="*/ 7144 w 28575"/>
                <a:gd name="connsiteY6" fmla="*/ 18552 h 57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575" h="57150">
                  <a:moveTo>
                    <a:pt x="7144" y="18552"/>
                  </a:moveTo>
                  <a:lnTo>
                    <a:pt x="7144" y="40174"/>
                  </a:lnTo>
                  <a:cubicBezTo>
                    <a:pt x="7144" y="45889"/>
                    <a:pt x="11335" y="50842"/>
                    <a:pt x="16954" y="51509"/>
                  </a:cubicBezTo>
                  <a:cubicBezTo>
                    <a:pt x="23622" y="52271"/>
                    <a:pt x="29337" y="47032"/>
                    <a:pt x="29337" y="40460"/>
                  </a:cubicBezTo>
                  <a:lnTo>
                    <a:pt x="29337" y="18267"/>
                  </a:lnTo>
                  <a:cubicBezTo>
                    <a:pt x="29337" y="11694"/>
                    <a:pt x="23717" y="6456"/>
                    <a:pt x="16954" y="7218"/>
                  </a:cubicBezTo>
                  <a:cubicBezTo>
                    <a:pt x="11335" y="7884"/>
                    <a:pt x="7144" y="12837"/>
                    <a:pt x="7144" y="18552"/>
                  </a:cubicBezTo>
                  <a:close/>
                </a:path>
              </a:pathLst>
            </a:custGeom>
            <a:grpFill/>
            <a:ln w="9525" cap="flat">
              <a:noFill/>
              <a:prstDash val="solid"/>
              <a:miter/>
            </a:ln>
          </p:spPr>
          <p:txBody>
            <a:bodyPr rtlCol="0" anchor="ctr"/>
            <a:lstStyle/>
            <a:p>
              <a:endParaRPr lang="de-DE" noProof="1"/>
            </a:p>
          </p:txBody>
        </p:sp>
        <p:sp>
          <p:nvSpPr>
            <p:cNvPr id="39" name="자유형: 도형 38">
              <a:extLst>
                <a:ext uri="{FF2B5EF4-FFF2-40B4-BE49-F238E27FC236}">
                  <a16:creationId xmlns:a16="http://schemas.microsoft.com/office/drawing/2014/main" id="{A2BDE4CF-280A-4584-8667-43095FCB7679}"/>
                </a:ext>
              </a:extLst>
            </p:cNvPr>
            <p:cNvSpPr/>
            <p:nvPr/>
          </p:nvSpPr>
          <p:spPr>
            <a:xfrm>
              <a:off x="5628695" y="2552054"/>
              <a:ext cx="28575" cy="57150"/>
            </a:xfrm>
            <a:custGeom>
              <a:avLst/>
              <a:gdLst>
                <a:gd name="connsiteX0" fmla="*/ 7144 w 28575"/>
                <a:gd name="connsiteY0" fmla="*/ 18552 h 57150"/>
                <a:gd name="connsiteX1" fmla="*/ 7144 w 28575"/>
                <a:gd name="connsiteY1" fmla="*/ 40174 h 57150"/>
                <a:gd name="connsiteX2" fmla="*/ 16954 w 28575"/>
                <a:gd name="connsiteY2" fmla="*/ 51509 h 57150"/>
                <a:gd name="connsiteX3" fmla="*/ 29337 w 28575"/>
                <a:gd name="connsiteY3" fmla="*/ 40460 h 57150"/>
                <a:gd name="connsiteX4" fmla="*/ 29337 w 28575"/>
                <a:gd name="connsiteY4" fmla="*/ 18267 h 57150"/>
                <a:gd name="connsiteX5" fmla="*/ 16954 w 28575"/>
                <a:gd name="connsiteY5" fmla="*/ 7218 h 57150"/>
                <a:gd name="connsiteX6" fmla="*/ 7144 w 28575"/>
                <a:gd name="connsiteY6" fmla="*/ 18552 h 57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575" h="57150">
                  <a:moveTo>
                    <a:pt x="7144" y="18552"/>
                  </a:moveTo>
                  <a:lnTo>
                    <a:pt x="7144" y="40174"/>
                  </a:lnTo>
                  <a:cubicBezTo>
                    <a:pt x="7144" y="45889"/>
                    <a:pt x="11335" y="50842"/>
                    <a:pt x="16954" y="51509"/>
                  </a:cubicBezTo>
                  <a:cubicBezTo>
                    <a:pt x="23622" y="52271"/>
                    <a:pt x="29337" y="47032"/>
                    <a:pt x="29337" y="40460"/>
                  </a:cubicBezTo>
                  <a:lnTo>
                    <a:pt x="29337" y="18267"/>
                  </a:lnTo>
                  <a:cubicBezTo>
                    <a:pt x="29337" y="11694"/>
                    <a:pt x="23717" y="6456"/>
                    <a:pt x="16954" y="7218"/>
                  </a:cubicBezTo>
                  <a:cubicBezTo>
                    <a:pt x="11335" y="7884"/>
                    <a:pt x="7144" y="12932"/>
                    <a:pt x="7144" y="18552"/>
                  </a:cubicBezTo>
                  <a:close/>
                </a:path>
              </a:pathLst>
            </a:custGeom>
            <a:grpFill/>
            <a:ln w="9525" cap="flat">
              <a:noFill/>
              <a:prstDash val="solid"/>
              <a:miter/>
            </a:ln>
          </p:spPr>
          <p:txBody>
            <a:bodyPr rtlCol="0" anchor="ctr"/>
            <a:lstStyle/>
            <a:p>
              <a:endParaRPr lang="de-DE" noProof="1"/>
            </a:p>
          </p:txBody>
        </p:sp>
        <p:sp>
          <p:nvSpPr>
            <p:cNvPr id="40" name="자유형: 도형 39">
              <a:extLst>
                <a:ext uri="{FF2B5EF4-FFF2-40B4-BE49-F238E27FC236}">
                  <a16:creationId xmlns:a16="http://schemas.microsoft.com/office/drawing/2014/main" id="{6C3D891F-4EAA-4258-8585-3FD65753E409}"/>
                </a:ext>
              </a:extLst>
            </p:cNvPr>
            <p:cNvSpPr/>
            <p:nvPr/>
          </p:nvSpPr>
          <p:spPr>
            <a:xfrm>
              <a:off x="5449339" y="2306383"/>
              <a:ext cx="257175" cy="161925"/>
            </a:xfrm>
            <a:custGeom>
              <a:avLst/>
              <a:gdLst>
                <a:gd name="connsiteX0" fmla="*/ 197358 w 257175"/>
                <a:gd name="connsiteY0" fmla="*/ 164021 h 161925"/>
                <a:gd name="connsiteX1" fmla="*/ 252889 w 257175"/>
                <a:gd name="connsiteY1" fmla="*/ 107728 h 161925"/>
                <a:gd name="connsiteX2" fmla="*/ 200692 w 257175"/>
                <a:gd name="connsiteY2" fmla="*/ 51625 h 161925"/>
                <a:gd name="connsiteX3" fmla="*/ 130016 w 257175"/>
                <a:gd name="connsiteY3" fmla="*/ 7144 h 161925"/>
                <a:gd name="connsiteX4" fmla="*/ 60008 w 257175"/>
                <a:gd name="connsiteY4" fmla="*/ 51625 h 161925"/>
                <a:gd name="connsiteX5" fmla="*/ 7144 w 257175"/>
                <a:gd name="connsiteY5" fmla="*/ 107728 h 161925"/>
                <a:gd name="connsiteX6" fmla="*/ 63437 w 257175"/>
                <a:gd name="connsiteY6" fmla="*/ 164021 h 161925"/>
                <a:gd name="connsiteX7" fmla="*/ 197358 w 257175"/>
                <a:gd name="connsiteY7" fmla="*/ 164021 h 161925"/>
                <a:gd name="connsiteX8" fmla="*/ 29337 w 257175"/>
                <a:gd name="connsiteY8" fmla="*/ 107823 h 161925"/>
                <a:gd name="connsiteX9" fmla="*/ 63341 w 257175"/>
                <a:gd name="connsiteY9" fmla="*/ 73819 h 161925"/>
                <a:gd name="connsiteX10" fmla="*/ 86868 w 257175"/>
                <a:gd name="connsiteY10" fmla="*/ 83534 h 161925"/>
                <a:gd name="connsiteX11" fmla="*/ 102584 w 257175"/>
                <a:gd name="connsiteY11" fmla="*/ 83534 h 161925"/>
                <a:gd name="connsiteX12" fmla="*/ 102584 w 257175"/>
                <a:gd name="connsiteY12" fmla="*/ 67818 h 161925"/>
                <a:gd name="connsiteX13" fmla="*/ 83249 w 257175"/>
                <a:gd name="connsiteY13" fmla="*/ 55245 h 161925"/>
                <a:gd name="connsiteX14" fmla="*/ 129921 w 257175"/>
                <a:gd name="connsiteY14" fmla="*/ 29337 h 161925"/>
                <a:gd name="connsiteX15" fmla="*/ 177260 w 257175"/>
                <a:gd name="connsiteY15" fmla="*/ 55150 h 161925"/>
                <a:gd name="connsiteX16" fmla="*/ 157353 w 257175"/>
                <a:gd name="connsiteY16" fmla="*/ 67818 h 161925"/>
                <a:gd name="connsiteX17" fmla="*/ 157353 w 257175"/>
                <a:gd name="connsiteY17" fmla="*/ 83534 h 161925"/>
                <a:gd name="connsiteX18" fmla="*/ 173069 w 257175"/>
                <a:gd name="connsiteY18" fmla="*/ 83534 h 161925"/>
                <a:gd name="connsiteX19" fmla="*/ 197358 w 257175"/>
                <a:gd name="connsiteY19" fmla="*/ 73819 h 161925"/>
                <a:gd name="connsiteX20" fmla="*/ 230696 w 257175"/>
                <a:gd name="connsiteY20" fmla="*/ 107823 h 161925"/>
                <a:gd name="connsiteX21" fmla="*/ 197358 w 257175"/>
                <a:gd name="connsiteY21" fmla="*/ 141827 h 161925"/>
                <a:gd name="connsiteX22" fmla="*/ 63437 w 257175"/>
                <a:gd name="connsiteY22" fmla="*/ 141827 h 161925"/>
                <a:gd name="connsiteX23" fmla="*/ 29337 w 257175"/>
                <a:gd name="connsiteY23" fmla="*/ 107823 h 1619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57175" h="161925">
                  <a:moveTo>
                    <a:pt x="197358" y="164021"/>
                  </a:moveTo>
                  <a:cubicBezTo>
                    <a:pt x="228029" y="164021"/>
                    <a:pt x="252889" y="138493"/>
                    <a:pt x="252889" y="107728"/>
                  </a:cubicBezTo>
                  <a:cubicBezTo>
                    <a:pt x="252889" y="78105"/>
                    <a:pt x="229743" y="53340"/>
                    <a:pt x="200692" y="51625"/>
                  </a:cubicBezTo>
                  <a:cubicBezTo>
                    <a:pt x="187928" y="24670"/>
                    <a:pt x="160496" y="7144"/>
                    <a:pt x="130016" y="7144"/>
                  </a:cubicBezTo>
                  <a:cubicBezTo>
                    <a:pt x="99917" y="7144"/>
                    <a:pt x="72771" y="24765"/>
                    <a:pt x="60008" y="51625"/>
                  </a:cubicBezTo>
                  <a:cubicBezTo>
                    <a:pt x="30956" y="53340"/>
                    <a:pt x="7144" y="78105"/>
                    <a:pt x="7144" y="107728"/>
                  </a:cubicBezTo>
                  <a:cubicBezTo>
                    <a:pt x="7144" y="138398"/>
                    <a:pt x="32671" y="164021"/>
                    <a:pt x="63437" y="164021"/>
                  </a:cubicBezTo>
                  <a:lnTo>
                    <a:pt x="197358" y="164021"/>
                  </a:lnTo>
                  <a:close/>
                  <a:moveTo>
                    <a:pt x="29337" y="107823"/>
                  </a:moveTo>
                  <a:cubicBezTo>
                    <a:pt x="29337" y="89345"/>
                    <a:pt x="44958" y="73819"/>
                    <a:pt x="63341" y="73819"/>
                  </a:cubicBezTo>
                  <a:cubicBezTo>
                    <a:pt x="73343" y="74200"/>
                    <a:pt x="80867" y="77438"/>
                    <a:pt x="86868" y="83534"/>
                  </a:cubicBezTo>
                  <a:cubicBezTo>
                    <a:pt x="91154" y="87916"/>
                    <a:pt x="98203" y="87916"/>
                    <a:pt x="102584" y="83534"/>
                  </a:cubicBezTo>
                  <a:cubicBezTo>
                    <a:pt x="106966" y="79248"/>
                    <a:pt x="106966" y="72200"/>
                    <a:pt x="102584" y="67818"/>
                  </a:cubicBezTo>
                  <a:cubicBezTo>
                    <a:pt x="96965" y="62198"/>
                    <a:pt x="90488" y="58007"/>
                    <a:pt x="83249" y="55245"/>
                  </a:cubicBezTo>
                  <a:cubicBezTo>
                    <a:pt x="93250" y="39338"/>
                    <a:pt x="110776" y="29337"/>
                    <a:pt x="129921" y="29337"/>
                  </a:cubicBezTo>
                  <a:cubicBezTo>
                    <a:pt x="149352" y="29337"/>
                    <a:pt x="167164" y="39338"/>
                    <a:pt x="177260" y="55150"/>
                  </a:cubicBezTo>
                  <a:cubicBezTo>
                    <a:pt x="169736" y="57912"/>
                    <a:pt x="162878" y="62198"/>
                    <a:pt x="157353" y="67818"/>
                  </a:cubicBezTo>
                  <a:cubicBezTo>
                    <a:pt x="152971" y="72104"/>
                    <a:pt x="152971" y="79153"/>
                    <a:pt x="157353" y="83534"/>
                  </a:cubicBezTo>
                  <a:cubicBezTo>
                    <a:pt x="161639" y="87916"/>
                    <a:pt x="168688" y="87916"/>
                    <a:pt x="173069" y="83534"/>
                  </a:cubicBezTo>
                  <a:cubicBezTo>
                    <a:pt x="178689" y="77915"/>
                    <a:pt x="186595" y="74200"/>
                    <a:pt x="197358" y="73819"/>
                  </a:cubicBezTo>
                  <a:cubicBezTo>
                    <a:pt x="215455" y="73819"/>
                    <a:pt x="230696" y="89440"/>
                    <a:pt x="230696" y="107823"/>
                  </a:cubicBezTo>
                  <a:cubicBezTo>
                    <a:pt x="230696" y="126301"/>
                    <a:pt x="215455" y="141827"/>
                    <a:pt x="197358" y="141827"/>
                  </a:cubicBezTo>
                  <a:lnTo>
                    <a:pt x="63437" y="141827"/>
                  </a:lnTo>
                  <a:cubicBezTo>
                    <a:pt x="44958" y="141827"/>
                    <a:pt x="29337" y="126301"/>
                    <a:pt x="29337" y="107823"/>
                  </a:cubicBezTo>
                  <a:close/>
                </a:path>
              </a:pathLst>
            </a:custGeom>
            <a:grpFill/>
            <a:ln w="9525" cap="flat">
              <a:noFill/>
              <a:prstDash val="solid"/>
              <a:miter/>
            </a:ln>
          </p:spPr>
          <p:txBody>
            <a:bodyPr rtlCol="0" anchor="ctr"/>
            <a:lstStyle/>
            <a:p>
              <a:endParaRPr lang="de-DE" noProof="1"/>
            </a:p>
          </p:txBody>
        </p:sp>
      </p:grpSp>
      <p:sp>
        <p:nvSpPr>
          <p:cNvPr id="41" name="TextBox 40">
            <a:extLst>
              <a:ext uri="{FF2B5EF4-FFF2-40B4-BE49-F238E27FC236}">
                <a16:creationId xmlns:a16="http://schemas.microsoft.com/office/drawing/2014/main" id="{D9C87595-16A2-4A0F-9DBB-4AF40FA3BA2C}"/>
              </a:ext>
            </a:extLst>
          </p:cNvPr>
          <p:cNvSpPr txBox="1"/>
          <p:nvPr/>
        </p:nvSpPr>
        <p:spPr>
          <a:xfrm>
            <a:off x="3607495" y="3589297"/>
            <a:ext cx="2364667" cy="2246769"/>
          </a:xfrm>
          <a:prstGeom prst="rect">
            <a:avLst/>
          </a:prstGeom>
          <a:noFill/>
        </p:spPr>
        <p:txBody>
          <a:bodyPr wrap="square" lIns="91440" tIns="45720" rIns="91440" bIns="45720" rtlCol="0" anchor="t" anchorCtr="0">
            <a:spAutoFit/>
          </a:bodyPr>
          <a:lstStyle/>
          <a:p>
            <a:pPr algn="ctr" latinLnBrk="0"/>
            <a:r>
              <a:rPr lang="de-DE" sz="2000" noProof="1">
                <a:solidFill>
                  <a:srgbClr val="373737"/>
                </a:solidFill>
                <a:ea typeface="맑은 고딕"/>
              </a:rPr>
              <a:t>Lesen Sie </a:t>
            </a:r>
            <a:r>
              <a:rPr lang="de-DE" sz="2000" i="1" noProof="1">
                <a:solidFill>
                  <a:srgbClr val="373737"/>
                </a:solidFill>
                <a:ea typeface="맑은 고딕"/>
                <a:hlinkClick r:id="rId4"/>
              </a:rPr>
              <a:t>„Von der Ökobilanz zum zirkulären Design: Eine vergleichende Studie zu digitalen Tools für die gebaute Umwelt“</a:t>
            </a:r>
            <a:endParaRPr lang="de-DE" sz="2000" i="1" noProof="1">
              <a:solidFill>
                <a:srgbClr val="373737"/>
              </a:solidFill>
              <a:ea typeface="맑은 고딕"/>
            </a:endParaRPr>
          </a:p>
        </p:txBody>
      </p:sp>
      <p:grpSp>
        <p:nvGrpSpPr>
          <p:cNvPr id="44" name="그룹 43">
            <a:extLst>
              <a:ext uri="{FF2B5EF4-FFF2-40B4-BE49-F238E27FC236}">
                <a16:creationId xmlns:a16="http://schemas.microsoft.com/office/drawing/2014/main" id="{3A90AFA9-BBC6-4A1F-852A-2034796C8128}"/>
              </a:ext>
              <a:ext uri="{C183D7F6-B498-43B3-948B-1728B52AA6E4}">
                <adec:decorative xmlns:adec="http://schemas.microsoft.com/office/drawing/2017/decorative" val="1"/>
              </a:ext>
            </a:extLst>
          </p:cNvPr>
          <p:cNvGrpSpPr/>
          <p:nvPr/>
        </p:nvGrpSpPr>
        <p:grpSpPr>
          <a:xfrm>
            <a:off x="7117191" y="2373874"/>
            <a:ext cx="614072" cy="624700"/>
            <a:chOff x="7483688" y="912076"/>
            <a:chExt cx="383879" cy="390525"/>
          </a:xfrm>
          <a:solidFill>
            <a:schemeClr val="accent1"/>
          </a:solidFill>
        </p:grpSpPr>
        <p:sp>
          <p:nvSpPr>
            <p:cNvPr id="45" name="자유형: 도형 44">
              <a:extLst>
                <a:ext uri="{FF2B5EF4-FFF2-40B4-BE49-F238E27FC236}">
                  <a16:creationId xmlns:a16="http://schemas.microsoft.com/office/drawing/2014/main" id="{0BDCFC98-590A-4D8E-A462-BAE1BE13ACC2}"/>
                </a:ext>
              </a:extLst>
            </p:cNvPr>
            <p:cNvSpPr/>
            <p:nvPr/>
          </p:nvSpPr>
          <p:spPr>
            <a:xfrm>
              <a:off x="7483688" y="912076"/>
              <a:ext cx="161925" cy="390525"/>
            </a:xfrm>
            <a:custGeom>
              <a:avLst/>
              <a:gdLst>
                <a:gd name="connsiteX0" fmla="*/ 140303 w 161925"/>
                <a:gd name="connsiteY0" fmla="*/ 62616 h 390525"/>
                <a:gd name="connsiteX1" fmla="*/ 82772 w 161925"/>
                <a:gd name="connsiteY1" fmla="*/ 7181 h 390525"/>
                <a:gd name="connsiteX2" fmla="*/ 29337 w 161925"/>
                <a:gd name="connsiteY2" fmla="*/ 63378 h 390525"/>
                <a:gd name="connsiteX3" fmla="*/ 29337 w 161925"/>
                <a:gd name="connsiteY3" fmla="*/ 253688 h 390525"/>
                <a:gd name="connsiteX4" fmla="*/ 7144 w 161925"/>
                <a:gd name="connsiteY4" fmla="*/ 308457 h 390525"/>
                <a:gd name="connsiteX5" fmla="*/ 84867 w 161925"/>
                <a:gd name="connsiteY5" fmla="*/ 386181 h 390525"/>
                <a:gd name="connsiteX6" fmla="*/ 162592 w 161925"/>
                <a:gd name="connsiteY6" fmla="*/ 308457 h 390525"/>
                <a:gd name="connsiteX7" fmla="*/ 140398 w 161925"/>
                <a:gd name="connsiteY7" fmla="*/ 253688 h 390525"/>
                <a:gd name="connsiteX8" fmla="*/ 140398 w 161925"/>
                <a:gd name="connsiteY8" fmla="*/ 62616 h 390525"/>
                <a:gd name="connsiteX9" fmla="*/ 118110 w 161925"/>
                <a:gd name="connsiteY9" fmla="*/ 141007 h 390525"/>
                <a:gd name="connsiteX10" fmla="*/ 95917 w 161925"/>
                <a:gd name="connsiteY10" fmla="*/ 141007 h 390525"/>
                <a:gd name="connsiteX11" fmla="*/ 95917 w 161925"/>
                <a:gd name="connsiteY11" fmla="*/ 118814 h 390525"/>
                <a:gd name="connsiteX12" fmla="*/ 118110 w 161925"/>
                <a:gd name="connsiteY12" fmla="*/ 118814 h 390525"/>
                <a:gd name="connsiteX13" fmla="*/ 118110 w 161925"/>
                <a:gd name="connsiteY13" fmla="*/ 141007 h 390525"/>
                <a:gd name="connsiteX14" fmla="*/ 85058 w 161925"/>
                <a:gd name="connsiteY14" fmla="*/ 297217 h 390525"/>
                <a:gd name="connsiteX15" fmla="*/ 96202 w 161925"/>
                <a:gd name="connsiteY15" fmla="*/ 308361 h 390525"/>
                <a:gd name="connsiteX16" fmla="*/ 85058 w 161925"/>
                <a:gd name="connsiteY16" fmla="*/ 319506 h 390525"/>
                <a:gd name="connsiteX17" fmla="*/ 73914 w 161925"/>
                <a:gd name="connsiteY17" fmla="*/ 308361 h 390525"/>
                <a:gd name="connsiteX18" fmla="*/ 85058 w 161925"/>
                <a:gd name="connsiteY18" fmla="*/ 297217 h 390525"/>
                <a:gd name="connsiteX19" fmla="*/ 95917 w 161925"/>
                <a:gd name="connsiteY19" fmla="*/ 163200 h 390525"/>
                <a:gd name="connsiteX20" fmla="*/ 118110 w 161925"/>
                <a:gd name="connsiteY20" fmla="*/ 163200 h 390525"/>
                <a:gd name="connsiteX21" fmla="*/ 118110 w 161925"/>
                <a:gd name="connsiteY21" fmla="*/ 185394 h 390525"/>
                <a:gd name="connsiteX22" fmla="*/ 95917 w 161925"/>
                <a:gd name="connsiteY22" fmla="*/ 185394 h 390525"/>
                <a:gd name="connsiteX23" fmla="*/ 95917 w 161925"/>
                <a:gd name="connsiteY23" fmla="*/ 163200 h 390525"/>
                <a:gd name="connsiteX24" fmla="*/ 84772 w 161925"/>
                <a:gd name="connsiteY24" fmla="*/ 363797 h 390525"/>
                <a:gd name="connsiteX25" fmla="*/ 29242 w 161925"/>
                <a:gd name="connsiteY25" fmla="*/ 308266 h 390525"/>
                <a:gd name="connsiteX26" fmla="*/ 47816 w 161925"/>
                <a:gd name="connsiteY26" fmla="*/ 266451 h 390525"/>
                <a:gd name="connsiteX27" fmla="*/ 51435 w 161925"/>
                <a:gd name="connsiteY27" fmla="*/ 258165 h 390525"/>
                <a:gd name="connsiteX28" fmla="*/ 51435 w 161925"/>
                <a:gd name="connsiteY28" fmla="*/ 63188 h 390525"/>
                <a:gd name="connsiteX29" fmla="*/ 82868 w 161925"/>
                <a:gd name="connsiteY29" fmla="*/ 29374 h 390525"/>
                <a:gd name="connsiteX30" fmla="*/ 118015 w 161925"/>
                <a:gd name="connsiteY30" fmla="*/ 62616 h 390525"/>
                <a:gd name="connsiteX31" fmla="*/ 118015 w 161925"/>
                <a:gd name="connsiteY31" fmla="*/ 96621 h 390525"/>
                <a:gd name="connsiteX32" fmla="*/ 95821 w 161925"/>
                <a:gd name="connsiteY32" fmla="*/ 96621 h 390525"/>
                <a:gd name="connsiteX33" fmla="*/ 95821 w 161925"/>
                <a:gd name="connsiteY33" fmla="*/ 62902 h 390525"/>
                <a:gd name="connsiteX34" fmla="*/ 86010 w 161925"/>
                <a:gd name="connsiteY34" fmla="*/ 51567 h 390525"/>
                <a:gd name="connsiteX35" fmla="*/ 73628 w 161925"/>
                <a:gd name="connsiteY35" fmla="*/ 62616 h 390525"/>
                <a:gd name="connsiteX36" fmla="*/ 73628 w 161925"/>
                <a:gd name="connsiteY36" fmla="*/ 276929 h 390525"/>
                <a:gd name="connsiteX37" fmla="*/ 51435 w 161925"/>
                <a:gd name="connsiteY37" fmla="*/ 310266 h 390525"/>
                <a:gd name="connsiteX38" fmla="*/ 83344 w 161925"/>
                <a:gd name="connsiteY38" fmla="*/ 341604 h 390525"/>
                <a:gd name="connsiteX39" fmla="*/ 118015 w 161925"/>
                <a:gd name="connsiteY39" fmla="*/ 308361 h 390525"/>
                <a:gd name="connsiteX40" fmla="*/ 95821 w 161925"/>
                <a:gd name="connsiteY40" fmla="*/ 276929 h 390525"/>
                <a:gd name="connsiteX41" fmla="*/ 95821 w 161925"/>
                <a:gd name="connsiteY41" fmla="*/ 207682 h 390525"/>
                <a:gd name="connsiteX42" fmla="*/ 118015 w 161925"/>
                <a:gd name="connsiteY42" fmla="*/ 207682 h 390525"/>
                <a:gd name="connsiteX43" fmla="*/ 118015 w 161925"/>
                <a:gd name="connsiteY43" fmla="*/ 258355 h 390525"/>
                <a:gd name="connsiteX44" fmla="*/ 121634 w 161925"/>
                <a:gd name="connsiteY44" fmla="*/ 266642 h 390525"/>
                <a:gd name="connsiteX45" fmla="*/ 140208 w 161925"/>
                <a:gd name="connsiteY45" fmla="*/ 308457 h 390525"/>
                <a:gd name="connsiteX46" fmla="*/ 84772 w 161925"/>
                <a:gd name="connsiteY46" fmla="*/ 363797 h 390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Lst>
              <a:rect l="l" t="t" r="r" b="b"/>
              <a:pathLst>
                <a:path w="161925" h="390525">
                  <a:moveTo>
                    <a:pt x="140303" y="62616"/>
                  </a:moveTo>
                  <a:cubicBezTo>
                    <a:pt x="140303" y="31374"/>
                    <a:pt x="114300" y="6038"/>
                    <a:pt x="82772" y="7181"/>
                  </a:cubicBezTo>
                  <a:cubicBezTo>
                    <a:pt x="52864" y="8229"/>
                    <a:pt x="29337" y="33375"/>
                    <a:pt x="29337" y="63378"/>
                  </a:cubicBezTo>
                  <a:lnTo>
                    <a:pt x="29337" y="253688"/>
                  </a:lnTo>
                  <a:cubicBezTo>
                    <a:pt x="15144" y="268261"/>
                    <a:pt x="7144" y="287883"/>
                    <a:pt x="7144" y="308457"/>
                  </a:cubicBezTo>
                  <a:cubicBezTo>
                    <a:pt x="7144" y="351319"/>
                    <a:pt x="42005" y="386181"/>
                    <a:pt x="84867" y="386181"/>
                  </a:cubicBezTo>
                  <a:cubicBezTo>
                    <a:pt x="127730" y="386181"/>
                    <a:pt x="162592" y="351319"/>
                    <a:pt x="162592" y="308457"/>
                  </a:cubicBezTo>
                  <a:cubicBezTo>
                    <a:pt x="162592" y="287978"/>
                    <a:pt x="154591" y="268261"/>
                    <a:pt x="140398" y="253688"/>
                  </a:cubicBezTo>
                  <a:lnTo>
                    <a:pt x="140398" y="62616"/>
                  </a:lnTo>
                  <a:close/>
                  <a:moveTo>
                    <a:pt x="118110" y="141007"/>
                  </a:moveTo>
                  <a:lnTo>
                    <a:pt x="95917" y="141007"/>
                  </a:lnTo>
                  <a:lnTo>
                    <a:pt x="95917" y="118814"/>
                  </a:lnTo>
                  <a:lnTo>
                    <a:pt x="118110" y="118814"/>
                  </a:lnTo>
                  <a:lnTo>
                    <a:pt x="118110" y="141007"/>
                  </a:lnTo>
                  <a:close/>
                  <a:moveTo>
                    <a:pt x="85058" y="297217"/>
                  </a:moveTo>
                  <a:cubicBezTo>
                    <a:pt x="91154" y="297217"/>
                    <a:pt x="96202" y="302170"/>
                    <a:pt x="96202" y="308361"/>
                  </a:cubicBezTo>
                  <a:cubicBezTo>
                    <a:pt x="96202" y="314553"/>
                    <a:pt x="91250" y="319506"/>
                    <a:pt x="85058" y="319506"/>
                  </a:cubicBezTo>
                  <a:cubicBezTo>
                    <a:pt x="78962" y="319506"/>
                    <a:pt x="73914" y="314553"/>
                    <a:pt x="73914" y="308361"/>
                  </a:cubicBezTo>
                  <a:cubicBezTo>
                    <a:pt x="73914" y="302170"/>
                    <a:pt x="78962" y="297217"/>
                    <a:pt x="85058" y="297217"/>
                  </a:cubicBezTo>
                  <a:close/>
                  <a:moveTo>
                    <a:pt x="95917" y="163200"/>
                  </a:moveTo>
                  <a:lnTo>
                    <a:pt x="118110" y="163200"/>
                  </a:lnTo>
                  <a:lnTo>
                    <a:pt x="118110" y="185394"/>
                  </a:lnTo>
                  <a:lnTo>
                    <a:pt x="95917" y="185394"/>
                  </a:lnTo>
                  <a:lnTo>
                    <a:pt x="95917" y="163200"/>
                  </a:lnTo>
                  <a:close/>
                  <a:moveTo>
                    <a:pt x="84772" y="363797"/>
                  </a:moveTo>
                  <a:cubicBezTo>
                    <a:pt x="54197" y="363797"/>
                    <a:pt x="29242" y="338937"/>
                    <a:pt x="29242" y="308266"/>
                  </a:cubicBezTo>
                  <a:cubicBezTo>
                    <a:pt x="29242" y="292550"/>
                    <a:pt x="36195" y="276929"/>
                    <a:pt x="47816" y="266451"/>
                  </a:cubicBezTo>
                  <a:cubicBezTo>
                    <a:pt x="50102" y="264356"/>
                    <a:pt x="51435" y="261308"/>
                    <a:pt x="51435" y="258165"/>
                  </a:cubicBezTo>
                  <a:lnTo>
                    <a:pt x="51435" y="63188"/>
                  </a:lnTo>
                  <a:cubicBezTo>
                    <a:pt x="51435" y="45852"/>
                    <a:pt x="65532" y="30327"/>
                    <a:pt x="82868" y="29374"/>
                  </a:cubicBezTo>
                  <a:cubicBezTo>
                    <a:pt x="102108" y="28326"/>
                    <a:pt x="118015" y="43662"/>
                    <a:pt x="118015" y="62616"/>
                  </a:cubicBezTo>
                  <a:lnTo>
                    <a:pt x="118015" y="96621"/>
                  </a:lnTo>
                  <a:lnTo>
                    <a:pt x="95821" y="96621"/>
                  </a:lnTo>
                  <a:lnTo>
                    <a:pt x="95821" y="62902"/>
                  </a:lnTo>
                  <a:cubicBezTo>
                    <a:pt x="95821" y="57187"/>
                    <a:pt x="91630" y="52234"/>
                    <a:pt x="86010" y="51567"/>
                  </a:cubicBezTo>
                  <a:cubicBezTo>
                    <a:pt x="79343" y="50805"/>
                    <a:pt x="73628" y="56044"/>
                    <a:pt x="73628" y="62616"/>
                  </a:cubicBezTo>
                  <a:lnTo>
                    <a:pt x="73628" y="276929"/>
                  </a:lnTo>
                  <a:cubicBezTo>
                    <a:pt x="60103" y="281691"/>
                    <a:pt x="50578" y="294931"/>
                    <a:pt x="51435" y="310266"/>
                  </a:cubicBezTo>
                  <a:cubicBezTo>
                    <a:pt x="52388" y="327221"/>
                    <a:pt x="66294" y="340937"/>
                    <a:pt x="83344" y="341604"/>
                  </a:cubicBezTo>
                  <a:cubicBezTo>
                    <a:pt x="102298" y="342366"/>
                    <a:pt x="118015" y="327126"/>
                    <a:pt x="118015" y="308361"/>
                  </a:cubicBezTo>
                  <a:cubicBezTo>
                    <a:pt x="118015" y="293883"/>
                    <a:pt x="108775" y="281596"/>
                    <a:pt x="95821" y="276929"/>
                  </a:cubicBezTo>
                  <a:lnTo>
                    <a:pt x="95821" y="207682"/>
                  </a:lnTo>
                  <a:lnTo>
                    <a:pt x="118015" y="207682"/>
                  </a:lnTo>
                  <a:lnTo>
                    <a:pt x="118015" y="258355"/>
                  </a:lnTo>
                  <a:cubicBezTo>
                    <a:pt x="118015" y="261498"/>
                    <a:pt x="119348" y="264451"/>
                    <a:pt x="121634" y="266642"/>
                  </a:cubicBezTo>
                  <a:cubicBezTo>
                    <a:pt x="133255" y="277119"/>
                    <a:pt x="140208" y="292740"/>
                    <a:pt x="140208" y="308457"/>
                  </a:cubicBezTo>
                  <a:cubicBezTo>
                    <a:pt x="140303" y="338937"/>
                    <a:pt x="115443" y="363797"/>
                    <a:pt x="84772" y="363797"/>
                  </a:cubicBezTo>
                  <a:close/>
                </a:path>
              </a:pathLst>
            </a:custGeom>
            <a:grpFill/>
            <a:ln w="9525" cap="flat">
              <a:noFill/>
              <a:prstDash val="solid"/>
              <a:miter/>
            </a:ln>
          </p:spPr>
          <p:txBody>
            <a:bodyPr rtlCol="0" anchor="ctr"/>
            <a:lstStyle/>
            <a:p>
              <a:endParaRPr lang="de-DE" noProof="1"/>
            </a:p>
          </p:txBody>
        </p:sp>
        <p:sp>
          <p:nvSpPr>
            <p:cNvPr id="46" name="자유형: 도형 45">
              <a:extLst>
                <a:ext uri="{FF2B5EF4-FFF2-40B4-BE49-F238E27FC236}">
                  <a16:creationId xmlns:a16="http://schemas.microsoft.com/office/drawing/2014/main" id="{EF5FBB8A-E465-44D4-B8D1-F10F2F7522EE}"/>
                </a:ext>
              </a:extLst>
            </p:cNvPr>
            <p:cNvSpPr/>
            <p:nvPr/>
          </p:nvSpPr>
          <p:spPr>
            <a:xfrm>
              <a:off x="7638872" y="934878"/>
              <a:ext cx="228600" cy="76200"/>
            </a:xfrm>
            <a:custGeom>
              <a:avLst/>
              <a:gdLst>
                <a:gd name="connsiteX0" fmla="*/ 219720 w 228600"/>
                <a:gd name="connsiteY0" fmla="*/ 29432 h 76200"/>
                <a:gd name="connsiteX1" fmla="*/ 208576 w 228600"/>
                <a:gd name="connsiteY1" fmla="*/ 29432 h 76200"/>
                <a:gd name="connsiteX2" fmla="*/ 208576 w 228600"/>
                <a:gd name="connsiteY2" fmla="*/ 18288 h 76200"/>
                <a:gd name="connsiteX3" fmla="*/ 197432 w 228600"/>
                <a:gd name="connsiteY3" fmla="*/ 7144 h 76200"/>
                <a:gd name="connsiteX4" fmla="*/ 153045 w 228600"/>
                <a:gd name="connsiteY4" fmla="*/ 7144 h 76200"/>
                <a:gd name="connsiteX5" fmla="*/ 141901 w 228600"/>
                <a:gd name="connsiteY5" fmla="*/ 18288 h 76200"/>
                <a:gd name="connsiteX6" fmla="*/ 141901 w 228600"/>
                <a:gd name="connsiteY6" fmla="*/ 29432 h 76200"/>
                <a:gd name="connsiteX7" fmla="*/ 18552 w 228600"/>
                <a:gd name="connsiteY7" fmla="*/ 29432 h 76200"/>
                <a:gd name="connsiteX8" fmla="*/ 7218 w 228600"/>
                <a:gd name="connsiteY8" fmla="*/ 39243 h 76200"/>
                <a:gd name="connsiteX9" fmla="*/ 18267 w 228600"/>
                <a:gd name="connsiteY9" fmla="*/ 51625 h 76200"/>
                <a:gd name="connsiteX10" fmla="*/ 141901 w 228600"/>
                <a:gd name="connsiteY10" fmla="*/ 51625 h 76200"/>
                <a:gd name="connsiteX11" fmla="*/ 141901 w 228600"/>
                <a:gd name="connsiteY11" fmla="*/ 62770 h 76200"/>
                <a:gd name="connsiteX12" fmla="*/ 153045 w 228600"/>
                <a:gd name="connsiteY12" fmla="*/ 73914 h 76200"/>
                <a:gd name="connsiteX13" fmla="*/ 197432 w 228600"/>
                <a:gd name="connsiteY13" fmla="*/ 73914 h 76200"/>
                <a:gd name="connsiteX14" fmla="*/ 208576 w 228600"/>
                <a:gd name="connsiteY14" fmla="*/ 62770 h 76200"/>
                <a:gd name="connsiteX15" fmla="*/ 208576 w 228600"/>
                <a:gd name="connsiteY15" fmla="*/ 51625 h 76200"/>
                <a:gd name="connsiteX16" fmla="*/ 219435 w 228600"/>
                <a:gd name="connsiteY16" fmla="*/ 51625 h 76200"/>
                <a:gd name="connsiteX17" fmla="*/ 230770 w 228600"/>
                <a:gd name="connsiteY17" fmla="*/ 41815 h 76200"/>
                <a:gd name="connsiteX18" fmla="*/ 219720 w 228600"/>
                <a:gd name="connsiteY18" fmla="*/ 29432 h 76200"/>
                <a:gd name="connsiteX19" fmla="*/ 186383 w 228600"/>
                <a:gd name="connsiteY19" fmla="*/ 51625 h 76200"/>
                <a:gd name="connsiteX20" fmla="*/ 164189 w 228600"/>
                <a:gd name="connsiteY20" fmla="*/ 51625 h 76200"/>
                <a:gd name="connsiteX21" fmla="*/ 164189 w 228600"/>
                <a:gd name="connsiteY21" fmla="*/ 29432 h 76200"/>
                <a:gd name="connsiteX22" fmla="*/ 186383 w 228600"/>
                <a:gd name="connsiteY22" fmla="*/ 29432 h 76200"/>
                <a:gd name="connsiteX23" fmla="*/ 186383 w 228600"/>
                <a:gd name="connsiteY23" fmla="*/ 51625 h 76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28600" h="76200">
                  <a:moveTo>
                    <a:pt x="219720" y="29432"/>
                  </a:moveTo>
                  <a:lnTo>
                    <a:pt x="208576" y="29432"/>
                  </a:lnTo>
                  <a:lnTo>
                    <a:pt x="208576" y="18288"/>
                  </a:lnTo>
                  <a:cubicBezTo>
                    <a:pt x="208576" y="12192"/>
                    <a:pt x="203623" y="7144"/>
                    <a:pt x="197432" y="7144"/>
                  </a:cubicBezTo>
                  <a:lnTo>
                    <a:pt x="153045" y="7144"/>
                  </a:lnTo>
                  <a:cubicBezTo>
                    <a:pt x="146949" y="7144"/>
                    <a:pt x="141901" y="12097"/>
                    <a:pt x="141901" y="18288"/>
                  </a:cubicBezTo>
                  <a:lnTo>
                    <a:pt x="141901" y="29432"/>
                  </a:lnTo>
                  <a:lnTo>
                    <a:pt x="18552" y="29432"/>
                  </a:lnTo>
                  <a:cubicBezTo>
                    <a:pt x="12838" y="29432"/>
                    <a:pt x="7884" y="33623"/>
                    <a:pt x="7218" y="39243"/>
                  </a:cubicBezTo>
                  <a:cubicBezTo>
                    <a:pt x="6455" y="45911"/>
                    <a:pt x="11695" y="51625"/>
                    <a:pt x="18267" y="51625"/>
                  </a:cubicBezTo>
                  <a:lnTo>
                    <a:pt x="141901" y="51625"/>
                  </a:lnTo>
                  <a:lnTo>
                    <a:pt x="141901" y="62770"/>
                  </a:lnTo>
                  <a:cubicBezTo>
                    <a:pt x="141901" y="68866"/>
                    <a:pt x="146854" y="73914"/>
                    <a:pt x="153045" y="73914"/>
                  </a:cubicBezTo>
                  <a:lnTo>
                    <a:pt x="197432" y="73914"/>
                  </a:lnTo>
                  <a:cubicBezTo>
                    <a:pt x="203528" y="73914"/>
                    <a:pt x="208576" y="68961"/>
                    <a:pt x="208576" y="62770"/>
                  </a:cubicBezTo>
                  <a:lnTo>
                    <a:pt x="208576" y="51625"/>
                  </a:lnTo>
                  <a:lnTo>
                    <a:pt x="219435" y="51625"/>
                  </a:lnTo>
                  <a:cubicBezTo>
                    <a:pt x="225150" y="51625"/>
                    <a:pt x="230103" y="47435"/>
                    <a:pt x="230770" y="41815"/>
                  </a:cubicBezTo>
                  <a:cubicBezTo>
                    <a:pt x="231531" y="35052"/>
                    <a:pt x="226293" y="29432"/>
                    <a:pt x="219720" y="29432"/>
                  </a:cubicBezTo>
                  <a:close/>
                  <a:moveTo>
                    <a:pt x="186383" y="51625"/>
                  </a:moveTo>
                  <a:lnTo>
                    <a:pt x="164189" y="51625"/>
                  </a:lnTo>
                  <a:lnTo>
                    <a:pt x="164189" y="29432"/>
                  </a:lnTo>
                  <a:lnTo>
                    <a:pt x="186383" y="29432"/>
                  </a:lnTo>
                  <a:lnTo>
                    <a:pt x="186383" y="51625"/>
                  </a:lnTo>
                  <a:close/>
                </a:path>
              </a:pathLst>
            </a:custGeom>
            <a:grpFill/>
            <a:ln w="9525" cap="flat">
              <a:noFill/>
              <a:prstDash val="solid"/>
              <a:miter/>
            </a:ln>
          </p:spPr>
          <p:txBody>
            <a:bodyPr rtlCol="0" anchor="ctr"/>
            <a:lstStyle/>
            <a:p>
              <a:endParaRPr lang="de-DE" noProof="1"/>
            </a:p>
          </p:txBody>
        </p:sp>
        <p:sp>
          <p:nvSpPr>
            <p:cNvPr id="47" name="자유형: 도형 46">
              <a:extLst>
                <a:ext uri="{FF2B5EF4-FFF2-40B4-BE49-F238E27FC236}">
                  <a16:creationId xmlns:a16="http://schemas.microsoft.com/office/drawing/2014/main" id="{E2B08763-62DC-4077-9578-8D7722FB6B96}"/>
                </a:ext>
              </a:extLst>
            </p:cNvPr>
            <p:cNvSpPr/>
            <p:nvPr/>
          </p:nvSpPr>
          <p:spPr>
            <a:xfrm>
              <a:off x="7638967" y="1023746"/>
              <a:ext cx="228600" cy="76200"/>
            </a:xfrm>
            <a:custGeom>
              <a:avLst/>
              <a:gdLst>
                <a:gd name="connsiteX0" fmla="*/ 219625 w 228600"/>
                <a:gd name="connsiteY0" fmla="*/ 29337 h 76200"/>
                <a:gd name="connsiteX1" fmla="*/ 95991 w 228600"/>
                <a:gd name="connsiteY1" fmla="*/ 29337 h 76200"/>
                <a:gd name="connsiteX2" fmla="*/ 95991 w 228600"/>
                <a:gd name="connsiteY2" fmla="*/ 18288 h 76200"/>
                <a:gd name="connsiteX3" fmla="*/ 84847 w 228600"/>
                <a:gd name="connsiteY3" fmla="*/ 7144 h 76200"/>
                <a:gd name="connsiteX4" fmla="*/ 40460 w 228600"/>
                <a:gd name="connsiteY4" fmla="*/ 7144 h 76200"/>
                <a:gd name="connsiteX5" fmla="*/ 29316 w 228600"/>
                <a:gd name="connsiteY5" fmla="*/ 18288 h 76200"/>
                <a:gd name="connsiteX6" fmla="*/ 29316 w 228600"/>
                <a:gd name="connsiteY6" fmla="*/ 29432 h 76200"/>
                <a:gd name="connsiteX7" fmla="*/ 18552 w 228600"/>
                <a:gd name="connsiteY7" fmla="*/ 29432 h 76200"/>
                <a:gd name="connsiteX8" fmla="*/ 7218 w 228600"/>
                <a:gd name="connsiteY8" fmla="*/ 39243 h 76200"/>
                <a:gd name="connsiteX9" fmla="*/ 18266 w 228600"/>
                <a:gd name="connsiteY9" fmla="*/ 51626 h 76200"/>
                <a:gd name="connsiteX10" fmla="*/ 29411 w 228600"/>
                <a:gd name="connsiteY10" fmla="*/ 51626 h 76200"/>
                <a:gd name="connsiteX11" fmla="*/ 29411 w 228600"/>
                <a:gd name="connsiteY11" fmla="*/ 62770 h 76200"/>
                <a:gd name="connsiteX12" fmla="*/ 40555 w 228600"/>
                <a:gd name="connsiteY12" fmla="*/ 73914 h 76200"/>
                <a:gd name="connsiteX13" fmla="*/ 84941 w 228600"/>
                <a:gd name="connsiteY13" fmla="*/ 73914 h 76200"/>
                <a:gd name="connsiteX14" fmla="*/ 96086 w 228600"/>
                <a:gd name="connsiteY14" fmla="*/ 62770 h 76200"/>
                <a:gd name="connsiteX15" fmla="*/ 96086 w 228600"/>
                <a:gd name="connsiteY15" fmla="*/ 51626 h 76200"/>
                <a:gd name="connsiteX16" fmla="*/ 219434 w 228600"/>
                <a:gd name="connsiteY16" fmla="*/ 51626 h 76200"/>
                <a:gd name="connsiteX17" fmla="*/ 230769 w 228600"/>
                <a:gd name="connsiteY17" fmla="*/ 41815 h 76200"/>
                <a:gd name="connsiteX18" fmla="*/ 219625 w 228600"/>
                <a:gd name="connsiteY18" fmla="*/ 29337 h 76200"/>
                <a:gd name="connsiteX19" fmla="*/ 73797 w 228600"/>
                <a:gd name="connsiteY19" fmla="*/ 51530 h 76200"/>
                <a:gd name="connsiteX20" fmla="*/ 51604 w 228600"/>
                <a:gd name="connsiteY20" fmla="*/ 51530 h 76200"/>
                <a:gd name="connsiteX21" fmla="*/ 51604 w 228600"/>
                <a:gd name="connsiteY21" fmla="*/ 29337 h 76200"/>
                <a:gd name="connsiteX22" fmla="*/ 73797 w 228600"/>
                <a:gd name="connsiteY22" fmla="*/ 29337 h 76200"/>
                <a:gd name="connsiteX23" fmla="*/ 73797 w 228600"/>
                <a:gd name="connsiteY23" fmla="*/ 51530 h 76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28600" h="76200">
                  <a:moveTo>
                    <a:pt x="219625" y="29337"/>
                  </a:moveTo>
                  <a:lnTo>
                    <a:pt x="95991" y="29337"/>
                  </a:lnTo>
                  <a:lnTo>
                    <a:pt x="95991" y="18288"/>
                  </a:lnTo>
                  <a:cubicBezTo>
                    <a:pt x="95991" y="12192"/>
                    <a:pt x="91037" y="7144"/>
                    <a:pt x="84847" y="7144"/>
                  </a:cubicBezTo>
                  <a:lnTo>
                    <a:pt x="40460" y="7144"/>
                  </a:lnTo>
                  <a:cubicBezTo>
                    <a:pt x="34364" y="7144"/>
                    <a:pt x="29316" y="12097"/>
                    <a:pt x="29316" y="18288"/>
                  </a:cubicBezTo>
                  <a:lnTo>
                    <a:pt x="29316" y="29432"/>
                  </a:lnTo>
                  <a:lnTo>
                    <a:pt x="18552" y="29432"/>
                  </a:lnTo>
                  <a:cubicBezTo>
                    <a:pt x="12837" y="29432"/>
                    <a:pt x="7884" y="33623"/>
                    <a:pt x="7218" y="39243"/>
                  </a:cubicBezTo>
                  <a:cubicBezTo>
                    <a:pt x="6455" y="45910"/>
                    <a:pt x="11694" y="51626"/>
                    <a:pt x="18266" y="51626"/>
                  </a:cubicBezTo>
                  <a:lnTo>
                    <a:pt x="29411" y="51626"/>
                  </a:lnTo>
                  <a:lnTo>
                    <a:pt x="29411" y="62770"/>
                  </a:lnTo>
                  <a:cubicBezTo>
                    <a:pt x="29411" y="68866"/>
                    <a:pt x="34364" y="73914"/>
                    <a:pt x="40555" y="73914"/>
                  </a:cubicBezTo>
                  <a:lnTo>
                    <a:pt x="84941" y="73914"/>
                  </a:lnTo>
                  <a:cubicBezTo>
                    <a:pt x="91037" y="73914"/>
                    <a:pt x="96086" y="68961"/>
                    <a:pt x="96086" y="62770"/>
                  </a:cubicBezTo>
                  <a:lnTo>
                    <a:pt x="96086" y="51626"/>
                  </a:lnTo>
                  <a:lnTo>
                    <a:pt x="219434" y="51626"/>
                  </a:lnTo>
                  <a:cubicBezTo>
                    <a:pt x="225150" y="51626"/>
                    <a:pt x="230103" y="47434"/>
                    <a:pt x="230769" y="41815"/>
                  </a:cubicBezTo>
                  <a:cubicBezTo>
                    <a:pt x="231436" y="35052"/>
                    <a:pt x="226197" y="29337"/>
                    <a:pt x="219625" y="29337"/>
                  </a:cubicBezTo>
                  <a:close/>
                  <a:moveTo>
                    <a:pt x="73797" y="51530"/>
                  </a:moveTo>
                  <a:lnTo>
                    <a:pt x="51604" y="51530"/>
                  </a:lnTo>
                  <a:lnTo>
                    <a:pt x="51604" y="29337"/>
                  </a:lnTo>
                  <a:lnTo>
                    <a:pt x="73797" y="29337"/>
                  </a:lnTo>
                  <a:lnTo>
                    <a:pt x="73797" y="51530"/>
                  </a:lnTo>
                  <a:close/>
                </a:path>
              </a:pathLst>
            </a:custGeom>
            <a:grpFill/>
            <a:ln w="9525" cap="flat">
              <a:noFill/>
              <a:prstDash val="solid"/>
              <a:miter/>
            </a:ln>
          </p:spPr>
          <p:txBody>
            <a:bodyPr rtlCol="0" anchor="ctr"/>
            <a:lstStyle/>
            <a:p>
              <a:endParaRPr lang="de-DE" noProof="1"/>
            </a:p>
          </p:txBody>
        </p:sp>
        <p:sp>
          <p:nvSpPr>
            <p:cNvPr id="48" name="자유형: 도형 47">
              <a:extLst>
                <a:ext uri="{FF2B5EF4-FFF2-40B4-BE49-F238E27FC236}">
                  <a16:creationId xmlns:a16="http://schemas.microsoft.com/office/drawing/2014/main" id="{E0A40E80-BEFD-48A6-84AE-6697C6935653}"/>
                </a:ext>
              </a:extLst>
            </p:cNvPr>
            <p:cNvSpPr/>
            <p:nvPr/>
          </p:nvSpPr>
          <p:spPr>
            <a:xfrm>
              <a:off x="7638872" y="1112519"/>
              <a:ext cx="228600" cy="76200"/>
            </a:xfrm>
            <a:custGeom>
              <a:avLst/>
              <a:gdLst>
                <a:gd name="connsiteX0" fmla="*/ 219720 w 228600"/>
                <a:gd name="connsiteY0" fmla="*/ 29432 h 76200"/>
                <a:gd name="connsiteX1" fmla="*/ 208576 w 228600"/>
                <a:gd name="connsiteY1" fmla="*/ 29432 h 76200"/>
                <a:gd name="connsiteX2" fmla="*/ 208576 w 228600"/>
                <a:gd name="connsiteY2" fmla="*/ 18288 h 76200"/>
                <a:gd name="connsiteX3" fmla="*/ 197432 w 228600"/>
                <a:gd name="connsiteY3" fmla="*/ 7144 h 76200"/>
                <a:gd name="connsiteX4" fmla="*/ 153045 w 228600"/>
                <a:gd name="connsiteY4" fmla="*/ 7144 h 76200"/>
                <a:gd name="connsiteX5" fmla="*/ 141901 w 228600"/>
                <a:gd name="connsiteY5" fmla="*/ 18288 h 76200"/>
                <a:gd name="connsiteX6" fmla="*/ 141901 w 228600"/>
                <a:gd name="connsiteY6" fmla="*/ 29432 h 76200"/>
                <a:gd name="connsiteX7" fmla="*/ 18552 w 228600"/>
                <a:gd name="connsiteY7" fmla="*/ 29432 h 76200"/>
                <a:gd name="connsiteX8" fmla="*/ 7218 w 228600"/>
                <a:gd name="connsiteY8" fmla="*/ 39243 h 76200"/>
                <a:gd name="connsiteX9" fmla="*/ 18267 w 228600"/>
                <a:gd name="connsiteY9" fmla="*/ 51626 h 76200"/>
                <a:gd name="connsiteX10" fmla="*/ 141901 w 228600"/>
                <a:gd name="connsiteY10" fmla="*/ 51626 h 76200"/>
                <a:gd name="connsiteX11" fmla="*/ 141901 w 228600"/>
                <a:gd name="connsiteY11" fmla="*/ 62770 h 76200"/>
                <a:gd name="connsiteX12" fmla="*/ 153045 w 228600"/>
                <a:gd name="connsiteY12" fmla="*/ 73914 h 76200"/>
                <a:gd name="connsiteX13" fmla="*/ 197432 w 228600"/>
                <a:gd name="connsiteY13" fmla="*/ 73914 h 76200"/>
                <a:gd name="connsiteX14" fmla="*/ 208576 w 228600"/>
                <a:gd name="connsiteY14" fmla="*/ 62770 h 76200"/>
                <a:gd name="connsiteX15" fmla="*/ 208576 w 228600"/>
                <a:gd name="connsiteY15" fmla="*/ 51626 h 76200"/>
                <a:gd name="connsiteX16" fmla="*/ 219435 w 228600"/>
                <a:gd name="connsiteY16" fmla="*/ 51626 h 76200"/>
                <a:gd name="connsiteX17" fmla="*/ 230770 w 228600"/>
                <a:gd name="connsiteY17" fmla="*/ 41815 h 76200"/>
                <a:gd name="connsiteX18" fmla="*/ 219720 w 228600"/>
                <a:gd name="connsiteY18" fmla="*/ 29432 h 76200"/>
                <a:gd name="connsiteX19" fmla="*/ 186383 w 228600"/>
                <a:gd name="connsiteY19" fmla="*/ 51626 h 76200"/>
                <a:gd name="connsiteX20" fmla="*/ 164189 w 228600"/>
                <a:gd name="connsiteY20" fmla="*/ 51626 h 76200"/>
                <a:gd name="connsiteX21" fmla="*/ 164189 w 228600"/>
                <a:gd name="connsiteY21" fmla="*/ 29432 h 76200"/>
                <a:gd name="connsiteX22" fmla="*/ 186383 w 228600"/>
                <a:gd name="connsiteY22" fmla="*/ 29432 h 76200"/>
                <a:gd name="connsiteX23" fmla="*/ 186383 w 228600"/>
                <a:gd name="connsiteY23" fmla="*/ 51626 h 76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28600" h="76200">
                  <a:moveTo>
                    <a:pt x="219720" y="29432"/>
                  </a:moveTo>
                  <a:lnTo>
                    <a:pt x="208576" y="29432"/>
                  </a:lnTo>
                  <a:lnTo>
                    <a:pt x="208576" y="18288"/>
                  </a:lnTo>
                  <a:cubicBezTo>
                    <a:pt x="208576" y="12192"/>
                    <a:pt x="203623" y="7144"/>
                    <a:pt x="197432" y="7144"/>
                  </a:cubicBezTo>
                  <a:lnTo>
                    <a:pt x="153045" y="7144"/>
                  </a:lnTo>
                  <a:cubicBezTo>
                    <a:pt x="146949" y="7144"/>
                    <a:pt x="141901" y="12097"/>
                    <a:pt x="141901" y="18288"/>
                  </a:cubicBezTo>
                  <a:lnTo>
                    <a:pt x="141901" y="29432"/>
                  </a:lnTo>
                  <a:lnTo>
                    <a:pt x="18552" y="29432"/>
                  </a:lnTo>
                  <a:cubicBezTo>
                    <a:pt x="12838" y="29432"/>
                    <a:pt x="7884" y="33623"/>
                    <a:pt x="7218" y="39243"/>
                  </a:cubicBezTo>
                  <a:cubicBezTo>
                    <a:pt x="6455" y="45911"/>
                    <a:pt x="11695" y="51626"/>
                    <a:pt x="18267" y="51626"/>
                  </a:cubicBezTo>
                  <a:lnTo>
                    <a:pt x="141901" y="51626"/>
                  </a:lnTo>
                  <a:lnTo>
                    <a:pt x="141901" y="62770"/>
                  </a:lnTo>
                  <a:cubicBezTo>
                    <a:pt x="141901" y="68866"/>
                    <a:pt x="146854" y="73914"/>
                    <a:pt x="153045" y="73914"/>
                  </a:cubicBezTo>
                  <a:lnTo>
                    <a:pt x="197432" y="73914"/>
                  </a:lnTo>
                  <a:cubicBezTo>
                    <a:pt x="203528" y="73914"/>
                    <a:pt x="208576" y="68961"/>
                    <a:pt x="208576" y="62770"/>
                  </a:cubicBezTo>
                  <a:lnTo>
                    <a:pt x="208576" y="51626"/>
                  </a:lnTo>
                  <a:lnTo>
                    <a:pt x="219435" y="51626"/>
                  </a:lnTo>
                  <a:cubicBezTo>
                    <a:pt x="225150" y="51626"/>
                    <a:pt x="230103" y="47435"/>
                    <a:pt x="230770" y="41815"/>
                  </a:cubicBezTo>
                  <a:cubicBezTo>
                    <a:pt x="231531" y="35052"/>
                    <a:pt x="226293" y="29432"/>
                    <a:pt x="219720" y="29432"/>
                  </a:cubicBezTo>
                  <a:close/>
                  <a:moveTo>
                    <a:pt x="186383" y="51626"/>
                  </a:moveTo>
                  <a:lnTo>
                    <a:pt x="164189" y="51626"/>
                  </a:lnTo>
                  <a:lnTo>
                    <a:pt x="164189" y="29432"/>
                  </a:lnTo>
                  <a:lnTo>
                    <a:pt x="186383" y="29432"/>
                  </a:lnTo>
                  <a:lnTo>
                    <a:pt x="186383" y="51626"/>
                  </a:lnTo>
                  <a:close/>
                </a:path>
              </a:pathLst>
            </a:custGeom>
            <a:grpFill/>
            <a:ln w="9525" cap="flat">
              <a:noFill/>
              <a:prstDash val="solid"/>
              <a:miter/>
            </a:ln>
          </p:spPr>
          <p:txBody>
            <a:bodyPr rtlCol="0" anchor="ctr"/>
            <a:lstStyle/>
            <a:p>
              <a:endParaRPr lang="de-DE" noProof="1"/>
            </a:p>
          </p:txBody>
        </p:sp>
      </p:grpSp>
      <p:sp>
        <p:nvSpPr>
          <p:cNvPr id="49" name="TextBox 48">
            <a:extLst>
              <a:ext uri="{FF2B5EF4-FFF2-40B4-BE49-F238E27FC236}">
                <a16:creationId xmlns:a16="http://schemas.microsoft.com/office/drawing/2014/main" id="{E8F01505-D47E-4B07-82B8-EC043F5EC813}"/>
              </a:ext>
            </a:extLst>
          </p:cNvPr>
          <p:cNvSpPr txBox="1"/>
          <p:nvPr/>
        </p:nvSpPr>
        <p:spPr>
          <a:xfrm>
            <a:off x="6270165" y="3589297"/>
            <a:ext cx="2338969" cy="2246769"/>
          </a:xfrm>
          <a:prstGeom prst="rect">
            <a:avLst/>
          </a:prstGeom>
          <a:noFill/>
        </p:spPr>
        <p:txBody>
          <a:bodyPr wrap="square" rtlCol="0" anchor="t" anchorCtr="0">
            <a:spAutoFit/>
          </a:bodyPr>
          <a:lstStyle/>
          <a:p>
            <a:pPr algn="ctr" latinLnBrk="0"/>
            <a:r>
              <a:rPr lang="de-DE" sz="2000" noProof="1">
                <a:solidFill>
                  <a:srgbClr val="373737"/>
                </a:solidFill>
              </a:rPr>
              <a:t>Lesen Sie </a:t>
            </a:r>
            <a:r>
              <a:rPr lang="de-DE" sz="2000" i="1" noProof="1">
                <a:solidFill>
                  <a:srgbClr val="373737"/>
                </a:solidFill>
                <a:hlinkClick r:id="rId5"/>
              </a:rPr>
              <a:t>„Kreislaufwirtschaft als Motor der Energiewende im öffentlichen Verkehr – ein Blick in die Zukunft</a:t>
            </a:r>
            <a:r>
              <a:rPr lang="de-DE" sz="2000" i="1" noProof="1">
                <a:solidFill>
                  <a:srgbClr val="373737"/>
                </a:solidFill>
              </a:rPr>
              <a:t>“. </a:t>
            </a:r>
            <a:endParaRPr lang="de-DE" sz="2000" noProof="1">
              <a:solidFill>
                <a:srgbClr val="373737"/>
              </a:solidFill>
            </a:endParaRPr>
          </a:p>
        </p:txBody>
      </p:sp>
      <p:sp>
        <p:nvSpPr>
          <p:cNvPr id="51" name="직사각형 50">
            <a:extLst>
              <a:ext uri="{FF2B5EF4-FFF2-40B4-BE49-F238E27FC236}">
                <a16:creationId xmlns:a16="http://schemas.microsoft.com/office/drawing/2014/main" id="{27655039-CC5E-4A6C-B955-BA8E42F25249}"/>
              </a:ext>
              <a:ext uri="{C183D7F6-B498-43B3-948B-1728B52AA6E4}">
                <adec:decorative xmlns:adec="http://schemas.microsoft.com/office/drawing/2017/decorative" val="1"/>
              </a:ext>
            </a:extLst>
          </p:cNvPr>
          <p:cNvSpPr/>
          <p:nvPr/>
        </p:nvSpPr>
        <p:spPr>
          <a:xfrm>
            <a:off x="8871393" y="2063163"/>
            <a:ext cx="2503176" cy="3742510"/>
          </a:xfrm>
          <a:prstGeom prst="rect">
            <a:avLst/>
          </a:prstGeom>
          <a:solidFill>
            <a:schemeClr val="bg1"/>
          </a:solidFill>
          <a:ln>
            <a:noFill/>
          </a:ln>
          <a:effectLst>
            <a:outerShdw blurRad="127000" dist="635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de-DE" sz="1400" b="1" noProof="1">
              <a:solidFill>
                <a:srgbClr val="322F32"/>
              </a:solidFill>
            </a:endParaRPr>
          </a:p>
        </p:txBody>
      </p:sp>
      <p:grpSp>
        <p:nvGrpSpPr>
          <p:cNvPr id="52" name="그룹 51">
            <a:extLst>
              <a:ext uri="{FF2B5EF4-FFF2-40B4-BE49-F238E27FC236}">
                <a16:creationId xmlns:a16="http://schemas.microsoft.com/office/drawing/2014/main" id="{60FBB8CB-27AD-447B-BBCA-ED5A88C17E7D}"/>
              </a:ext>
              <a:ext uri="{C183D7F6-B498-43B3-948B-1728B52AA6E4}">
                <adec:decorative xmlns:adec="http://schemas.microsoft.com/office/drawing/2017/decorative" val="1"/>
              </a:ext>
            </a:extLst>
          </p:cNvPr>
          <p:cNvGrpSpPr/>
          <p:nvPr/>
        </p:nvGrpSpPr>
        <p:grpSpPr>
          <a:xfrm>
            <a:off x="9814895" y="2373874"/>
            <a:ext cx="624704" cy="624700"/>
            <a:chOff x="8162630" y="1551336"/>
            <a:chExt cx="390525" cy="390525"/>
          </a:xfrm>
          <a:solidFill>
            <a:schemeClr val="accent1"/>
          </a:solidFill>
        </p:grpSpPr>
        <p:sp>
          <p:nvSpPr>
            <p:cNvPr id="53" name="자유형: 도형 52">
              <a:extLst>
                <a:ext uri="{FF2B5EF4-FFF2-40B4-BE49-F238E27FC236}">
                  <a16:creationId xmlns:a16="http://schemas.microsoft.com/office/drawing/2014/main" id="{6D27B5B0-8EA5-4314-8D40-901A71EC91C2}"/>
                </a:ext>
              </a:extLst>
            </p:cNvPr>
            <p:cNvSpPr/>
            <p:nvPr/>
          </p:nvSpPr>
          <p:spPr>
            <a:xfrm>
              <a:off x="8340938" y="1595723"/>
              <a:ext cx="28575" cy="28575"/>
            </a:xfrm>
            <a:custGeom>
              <a:avLst/>
              <a:gdLst>
                <a:gd name="connsiteX0" fmla="*/ 29432 w 28575"/>
                <a:gd name="connsiteY0" fmla="*/ 18288 h 28575"/>
                <a:gd name="connsiteX1" fmla="*/ 18288 w 28575"/>
                <a:gd name="connsiteY1" fmla="*/ 29432 h 28575"/>
                <a:gd name="connsiteX2" fmla="*/ 7144 w 28575"/>
                <a:gd name="connsiteY2" fmla="*/ 18288 h 28575"/>
                <a:gd name="connsiteX3" fmla="*/ 18288 w 28575"/>
                <a:gd name="connsiteY3" fmla="*/ 7144 h 28575"/>
                <a:gd name="connsiteX4" fmla="*/ 29432 w 28575"/>
                <a:gd name="connsiteY4" fmla="*/ 18288 h 285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575" h="28575">
                  <a:moveTo>
                    <a:pt x="29432" y="18288"/>
                  </a:moveTo>
                  <a:cubicBezTo>
                    <a:pt x="29432" y="24384"/>
                    <a:pt x="24479" y="29432"/>
                    <a:pt x="18288" y="29432"/>
                  </a:cubicBezTo>
                  <a:cubicBezTo>
                    <a:pt x="12192" y="29432"/>
                    <a:pt x="7144" y="24479"/>
                    <a:pt x="7144" y="18288"/>
                  </a:cubicBezTo>
                  <a:cubicBezTo>
                    <a:pt x="7144" y="12192"/>
                    <a:pt x="12097" y="7144"/>
                    <a:pt x="18288" y="7144"/>
                  </a:cubicBezTo>
                  <a:cubicBezTo>
                    <a:pt x="24479" y="7239"/>
                    <a:pt x="29432" y="12192"/>
                    <a:pt x="29432" y="18288"/>
                  </a:cubicBezTo>
                  <a:close/>
                </a:path>
              </a:pathLst>
            </a:custGeom>
            <a:grpFill/>
            <a:ln w="9525" cap="flat">
              <a:noFill/>
              <a:prstDash val="solid"/>
              <a:miter/>
            </a:ln>
          </p:spPr>
          <p:txBody>
            <a:bodyPr rtlCol="0" anchor="ctr"/>
            <a:lstStyle/>
            <a:p>
              <a:endParaRPr lang="de-DE" noProof="1"/>
            </a:p>
          </p:txBody>
        </p:sp>
        <p:sp>
          <p:nvSpPr>
            <p:cNvPr id="54" name="자유형: 도형 53">
              <a:extLst>
                <a:ext uri="{FF2B5EF4-FFF2-40B4-BE49-F238E27FC236}">
                  <a16:creationId xmlns:a16="http://schemas.microsoft.com/office/drawing/2014/main" id="{8ADF8768-6762-4083-BD0C-23C359F0C680}"/>
                </a:ext>
              </a:extLst>
            </p:cNvPr>
            <p:cNvSpPr/>
            <p:nvPr/>
          </p:nvSpPr>
          <p:spPr>
            <a:xfrm>
              <a:off x="8207017" y="1619440"/>
              <a:ext cx="28575" cy="28575"/>
            </a:xfrm>
            <a:custGeom>
              <a:avLst/>
              <a:gdLst>
                <a:gd name="connsiteX0" fmla="*/ 29432 w 28575"/>
                <a:gd name="connsiteY0" fmla="*/ 18288 h 28575"/>
                <a:gd name="connsiteX1" fmla="*/ 18288 w 28575"/>
                <a:gd name="connsiteY1" fmla="*/ 29432 h 28575"/>
                <a:gd name="connsiteX2" fmla="*/ 7144 w 28575"/>
                <a:gd name="connsiteY2" fmla="*/ 18288 h 28575"/>
                <a:gd name="connsiteX3" fmla="*/ 18288 w 28575"/>
                <a:gd name="connsiteY3" fmla="*/ 7144 h 28575"/>
                <a:gd name="connsiteX4" fmla="*/ 29432 w 28575"/>
                <a:gd name="connsiteY4" fmla="*/ 18288 h 285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575" h="28575">
                  <a:moveTo>
                    <a:pt x="29432" y="18288"/>
                  </a:moveTo>
                  <a:cubicBezTo>
                    <a:pt x="29432" y="24384"/>
                    <a:pt x="24479" y="29432"/>
                    <a:pt x="18288" y="29432"/>
                  </a:cubicBezTo>
                  <a:cubicBezTo>
                    <a:pt x="12192" y="29432"/>
                    <a:pt x="7144" y="24479"/>
                    <a:pt x="7144" y="18288"/>
                  </a:cubicBezTo>
                  <a:cubicBezTo>
                    <a:pt x="7144" y="12192"/>
                    <a:pt x="12097" y="7144"/>
                    <a:pt x="18288" y="7144"/>
                  </a:cubicBezTo>
                  <a:cubicBezTo>
                    <a:pt x="24479" y="7144"/>
                    <a:pt x="29432" y="12097"/>
                    <a:pt x="29432" y="18288"/>
                  </a:cubicBezTo>
                  <a:close/>
                </a:path>
              </a:pathLst>
            </a:custGeom>
            <a:grpFill/>
            <a:ln w="9525" cap="flat">
              <a:noFill/>
              <a:prstDash val="solid"/>
              <a:miter/>
            </a:ln>
          </p:spPr>
          <p:txBody>
            <a:bodyPr rtlCol="0" anchor="ctr"/>
            <a:lstStyle/>
            <a:p>
              <a:endParaRPr lang="de-DE" noProof="1"/>
            </a:p>
          </p:txBody>
        </p:sp>
        <p:sp>
          <p:nvSpPr>
            <p:cNvPr id="55" name="자유형: 도형 54">
              <a:extLst>
                <a:ext uri="{FF2B5EF4-FFF2-40B4-BE49-F238E27FC236}">
                  <a16:creationId xmlns:a16="http://schemas.microsoft.com/office/drawing/2014/main" id="{DF82C772-CBA9-4C34-A2F6-4913D95D0A8B}"/>
                </a:ext>
              </a:extLst>
            </p:cNvPr>
            <p:cNvSpPr/>
            <p:nvPr/>
          </p:nvSpPr>
          <p:spPr>
            <a:xfrm>
              <a:off x="8474955" y="1619440"/>
              <a:ext cx="28575" cy="28575"/>
            </a:xfrm>
            <a:custGeom>
              <a:avLst/>
              <a:gdLst>
                <a:gd name="connsiteX0" fmla="*/ 29432 w 28575"/>
                <a:gd name="connsiteY0" fmla="*/ 18288 h 28575"/>
                <a:gd name="connsiteX1" fmla="*/ 18288 w 28575"/>
                <a:gd name="connsiteY1" fmla="*/ 29432 h 28575"/>
                <a:gd name="connsiteX2" fmla="*/ 7144 w 28575"/>
                <a:gd name="connsiteY2" fmla="*/ 18288 h 28575"/>
                <a:gd name="connsiteX3" fmla="*/ 18288 w 28575"/>
                <a:gd name="connsiteY3" fmla="*/ 7144 h 28575"/>
                <a:gd name="connsiteX4" fmla="*/ 29432 w 28575"/>
                <a:gd name="connsiteY4" fmla="*/ 18288 h 285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575" h="28575">
                  <a:moveTo>
                    <a:pt x="29432" y="18288"/>
                  </a:moveTo>
                  <a:cubicBezTo>
                    <a:pt x="29432" y="24384"/>
                    <a:pt x="24479" y="29432"/>
                    <a:pt x="18288" y="29432"/>
                  </a:cubicBezTo>
                  <a:cubicBezTo>
                    <a:pt x="12192" y="29432"/>
                    <a:pt x="7144" y="24479"/>
                    <a:pt x="7144" y="18288"/>
                  </a:cubicBezTo>
                  <a:cubicBezTo>
                    <a:pt x="7144" y="12192"/>
                    <a:pt x="12096" y="7144"/>
                    <a:pt x="18288" y="7144"/>
                  </a:cubicBezTo>
                  <a:cubicBezTo>
                    <a:pt x="24479" y="7144"/>
                    <a:pt x="29432" y="12097"/>
                    <a:pt x="29432" y="18288"/>
                  </a:cubicBezTo>
                  <a:close/>
                </a:path>
              </a:pathLst>
            </a:custGeom>
            <a:grpFill/>
            <a:ln w="9525" cap="flat">
              <a:noFill/>
              <a:prstDash val="solid"/>
              <a:miter/>
            </a:ln>
          </p:spPr>
          <p:txBody>
            <a:bodyPr rtlCol="0" anchor="ctr"/>
            <a:lstStyle/>
            <a:p>
              <a:endParaRPr lang="de-DE" noProof="1"/>
            </a:p>
          </p:txBody>
        </p:sp>
        <p:sp>
          <p:nvSpPr>
            <p:cNvPr id="56" name="자유형: 도형 55">
              <a:extLst>
                <a:ext uri="{FF2B5EF4-FFF2-40B4-BE49-F238E27FC236}">
                  <a16:creationId xmlns:a16="http://schemas.microsoft.com/office/drawing/2014/main" id="{BB3C32CE-37D2-4FD8-B7EA-222700C3C02A}"/>
                </a:ext>
              </a:extLst>
            </p:cNvPr>
            <p:cNvSpPr/>
            <p:nvPr/>
          </p:nvSpPr>
          <p:spPr>
            <a:xfrm>
              <a:off x="8162630" y="1551336"/>
              <a:ext cx="390525" cy="390525"/>
            </a:xfrm>
            <a:custGeom>
              <a:avLst/>
              <a:gdLst>
                <a:gd name="connsiteX0" fmla="*/ 330708 w 390525"/>
                <a:gd name="connsiteY0" fmla="*/ 30861 h 390525"/>
                <a:gd name="connsiteX1" fmla="*/ 275177 w 390525"/>
                <a:gd name="connsiteY1" fmla="*/ 86392 h 390525"/>
                <a:gd name="connsiteX2" fmla="*/ 282607 w 390525"/>
                <a:gd name="connsiteY2" fmla="*/ 114109 h 390525"/>
                <a:gd name="connsiteX3" fmla="*/ 319564 w 390525"/>
                <a:gd name="connsiteY3" fmla="*/ 178213 h 390525"/>
                <a:gd name="connsiteX4" fmla="*/ 319564 w 390525"/>
                <a:gd name="connsiteY4" fmla="*/ 208502 h 390525"/>
                <a:gd name="connsiteX5" fmla="*/ 228124 w 390525"/>
                <a:gd name="connsiteY5" fmla="*/ 208502 h 390525"/>
                <a:gd name="connsiteX6" fmla="*/ 207836 w 390525"/>
                <a:gd name="connsiteY6" fmla="*/ 188214 h 390525"/>
                <a:gd name="connsiteX7" fmla="*/ 207836 w 390525"/>
                <a:gd name="connsiteY7" fmla="*/ 154495 h 390525"/>
                <a:gd name="connsiteX8" fmla="*/ 244793 w 390525"/>
                <a:gd name="connsiteY8" fmla="*/ 90392 h 390525"/>
                <a:gd name="connsiteX9" fmla="*/ 252222 w 390525"/>
                <a:gd name="connsiteY9" fmla="*/ 62674 h 390525"/>
                <a:gd name="connsiteX10" fmla="*/ 196691 w 390525"/>
                <a:gd name="connsiteY10" fmla="*/ 7144 h 390525"/>
                <a:gd name="connsiteX11" fmla="*/ 141161 w 390525"/>
                <a:gd name="connsiteY11" fmla="*/ 62674 h 390525"/>
                <a:gd name="connsiteX12" fmla="*/ 148590 w 390525"/>
                <a:gd name="connsiteY12" fmla="*/ 90392 h 390525"/>
                <a:gd name="connsiteX13" fmla="*/ 185547 w 390525"/>
                <a:gd name="connsiteY13" fmla="*/ 154495 h 390525"/>
                <a:gd name="connsiteX14" fmla="*/ 185547 w 390525"/>
                <a:gd name="connsiteY14" fmla="*/ 188214 h 390525"/>
                <a:gd name="connsiteX15" fmla="*/ 165259 w 390525"/>
                <a:gd name="connsiteY15" fmla="*/ 208502 h 390525"/>
                <a:gd name="connsiteX16" fmla="*/ 73819 w 390525"/>
                <a:gd name="connsiteY16" fmla="*/ 208502 h 390525"/>
                <a:gd name="connsiteX17" fmla="*/ 73819 w 390525"/>
                <a:gd name="connsiteY17" fmla="*/ 178213 h 390525"/>
                <a:gd name="connsiteX18" fmla="*/ 110776 w 390525"/>
                <a:gd name="connsiteY18" fmla="*/ 114109 h 390525"/>
                <a:gd name="connsiteX19" fmla="*/ 118206 w 390525"/>
                <a:gd name="connsiteY19" fmla="*/ 86392 h 390525"/>
                <a:gd name="connsiteX20" fmla="*/ 62675 w 390525"/>
                <a:gd name="connsiteY20" fmla="*/ 30861 h 390525"/>
                <a:gd name="connsiteX21" fmla="*/ 7144 w 390525"/>
                <a:gd name="connsiteY21" fmla="*/ 86392 h 390525"/>
                <a:gd name="connsiteX22" fmla="*/ 14574 w 390525"/>
                <a:gd name="connsiteY22" fmla="*/ 114109 h 390525"/>
                <a:gd name="connsiteX23" fmla="*/ 51531 w 390525"/>
                <a:gd name="connsiteY23" fmla="*/ 178213 h 390525"/>
                <a:gd name="connsiteX24" fmla="*/ 51531 w 390525"/>
                <a:gd name="connsiteY24" fmla="*/ 219646 h 390525"/>
                <a:gd name="connsiteX25" fmla="*/ 62675 w 390525"/>
                <a:gd name="connsiteY25" fmla="*/ 230791 h 390525"/>
                <a:gd name="connsiteX26" fmla="*/ 165259 w 390525"/>
                <a:gd name="connsiteY26" fmla="*/ 230791 h 390525"/>
                <a:gd name="connsiteX27" fmla="*/ 185547 w 390525"/>
                <a:gd name="connsiteY27" fmla="*/ 251079 h 390525"/>
                <a:gd name="connsiteX28" fmla="*/ 185547 w 390525"/>
                <a:gd name="connsiteY28" fmla="*/ 275177 h 390525"/>
                <a:gd name="connsiteX29" fmla="*/ 63437 w 390525"/>
                <a:gd name="connsiteY29" fmla="*/ 275177 h 390525"/>
                <a:gd name="connsiteX30" fmla="*/ 52293 w 390525"/>
                <a:gd name="connsiteY30" fmla="*/ 286321 h 390525"/>
                <a:gd name="connsiteX31" fmla="*/ 52293 w 390525"/>
                <a:gd name="connsiteY31" fmla="*/ 375094 h 390525"/>
                <a:gd name="connsiteX32" fmla="*/ 63437 w 390525"/>
                <a:gd name="connsiteY32" fmla="*/ 386239 h 390525"/>
                <a:gd name="connsiteX33" fmla="*/ 329851 w 390525"/>
                <a:gd name="connsiteY33" fmla="*/ 386239 h 390525"/>
                <a:gd name="connsiteX34" fmla="*/ 340995 w 390525"/>
                <a:gd name="connsiteY34" fmla="*/ 375094 h 390525"/>
                <a:gd name="connsiteX35" fmla="*/ 340995 w 390525"/>
                <a:gd name="connsiteY35" fmla="*/ 286321 h 390525"/>
                <a:gd name="connsiteX36" fmla="*/ 329851 w 390525"/>
                <a:gd name="connsiteY36" fmla="*/ 275177 h 390525"/>
                <a:gd name="connsiteX37" fmla="*/ 207740 w 390525"/>
                <a:gd name="connsiteY37" fmla="*/ 275177 h 390525"/>
                <a:gd name="connsiteX38" fmla="*/ 207740 w 390525"/>
                <a:gd name="connsiteY38" fmla="*/ 251079 h 390525"/>
                <a:gd name="connsiteX39" fmla="*/ 228029 w 390525"/>
                <a:gd name="connsiteY39" fmla="*/ 230791 h 390525"/>
                <a:gd name="connsiteX40" fmla="*/ 330613 w 390525"/>
                <a:gd name="connsiteY40" fmla="*/ 230791 h 390525"/>
                <a:gd name="connsiteX41" fmla="*/ 341757 w 390525"/>
                <a:gd name="connsiteY41" fmla="*/ 219646 h 390525"/>
                <a:gd name="connsiteX42" fmla="*/ 341757 w 390525"/>
                <a:gd name="connsiteY42" fmla="*/ 178213 h 390525"/>
                <a:gd name="connsiteX43" fmla="*/ 378714 w 390525"/>
                <a:gd name="connsiteY43" fmla="*/ 114109 h 390525"/>
                <a:gd name="connsiteX44" fmla="*/ 386144 w 390525"/>
                <a:gd name="connsiteY44" fmla="*/ 86392 h 390525"/>
                <a:gd name="connsiteX45" fmla="*/ 330708 w 390525"/>
                <a:gd name="connsiteY45" fmla="*/ 30861 h 390525"/>
                <a:gd name="connsiteX46" fmla="*/ 33814 w 390525"/>
                <a:gd name="connsiteY46" fmla="*/ 102965 h 390525"/>
                <a:gd name="connsiteX47" fmla="*/ 29337 w 390525"/>
                <a:gd name="connsiteY47" fmla="*/ 86392 h 390525"/>
                <a:gd name="connsiteX48" fmla="*/ 62675 w 390525"/>
                <a:gd name="connsiteY48" fmla="*/ 53054 h 390525"/>
                <a:gd name="connsiteX49" fmla="*/ 96012 w 390525"/>
                <a:gd name="connsiteY49" fmla="*/ 86392 h 390525"/>
                <a:gd name="connsiteX50" fmla="*/ 91536 w 390525"/>
                <a:gd name="connsiteY50" fmla="*/ 103061 h 390525"/>
                <a:gd name="connsiteX51" fmla="*/ 62675 w 390525"/>
                <a:gd name="connsiteY51" fmla="*/ 153067 h 390525"/>
                <a:gd name="connsiteX52" fmla="*/ 33814 w 390525"/>
                <a:gd name="connsiteY52" fmla="*/ 102965 h 390525"/>
                <a:gd name="connsiteX53" fmla="*/ 318802 w 390525"/>
                <a:gd name="connsiteY53" fmla="*/ 363950 h 390525"/>
                <a:gd name="connsiteX54" fmla="*/ 74581 w 390525"/>
                <a:gd name="connsiteY54" fmla="*/ 363950 h 390525"/>
                <a:gd name="connsiteX55" fmla="*/ 74581 w 390525"/>
                <a:gd name="connsiteY55" fmla="*/ 297370 h 390525"/>
                <a:gd name="connsiteX56" fmla="*/ 318802 w 390525"/>
                <a:gd name="connsiteY56" fmla="*/ 297370 h 390525"/>
                <a:gd name="connsiteX57" fmla="*/ 318802 w 390525"/>
                <a:gd name="connsiteY57" fmla="*/ 363950 h 390525"/>
                <a:gd name="connsiteX58" fmla="*/ 167830 w 390525"/>
                <a:gd name="connsiteY58" fmla="*/ 79343 h 390525"/>
                <a:gd name="connsiteX59" fmla="*/ 163354 w 390525"/>
                <a:gd name="connsiteY59" fmla="*/ 62770 h 390525"/>
                <a:gd name="connsiteX60" fmla="*/ 196691 w 390525"/>
                <a:gd name="connsiteY60" fmla="*/ 29432 h 390525"/>
                <a:gd name="connsiteX61" fmla="*/ 230029 w 390525"/>
                <a:gd name="connsiteY61" fmla="*/ 62770 h 390525"/>
                <a:gd name="connsiteX62" fmla="*/ 225553 w 390525"/>
                <a:gd name="connsiteY62" fmla="*/ 79438 h 390525"/>
                <a:gd name="connsiteX63" fmla="*/ 196691 w 390525"/>
                <a:gd name="connsiteY63" fmla="*/ 129445 h 390525"/>
                <a:gd name="connsiteX64" fmla="*/ 167830 w 390525"/>
                <a:gd name="connsiteY64" fmla="*/ 79343 h 390525"/>
                <a:gd name="connsiteX65" fmla="*/ 196691 w 390525"/>
                <a:gd name="connsiteY65" fmla="*/ 230695 h 390525"/>
                <a:gd name="connsiteX66" fmla="*/ 185547 w 390525"/>
                <a:gd name="connsiteY66" fmla="*/ 219551 h 390525"/>
                <a:gd name="connsiteX67" fmla="*/ 196691 w 390525"/>
                <a:gd name="connsiteY67" fmla="*/ 208407 h 390525"/>
                <a:gd name="connsiteX68" fmla="*/ 207836 w 390525"/>
                <a:gd name="connsiteY68" fmla="*/ 219551 h 390525"/>
                <a:gd name="connsiteX69" fmla="*/ 196691 w 390525"/>
                <a:gd name="connsiteY69" fmla="*/ 230695 h 390525"/>
                <a:gd name="connsiteX70" fmla="*/ 359474 w 390525"/>
                <a:gd name="connsiteY70" fmla="*/ 102965 h 390525"/>
                <a:gd name="connsiteX71" fmla="*/ 330613 w 390525"/>
                <a:gd name="connsiteY71" fmla="*/ 152971 h 390525"/>
                <a:gd name="connsiteX72" fmla="*/ 301753 w 390525"/>
                <a:gd name="connsiteY72" fmla="*/ 102965 h 390525"/>
                <a:gd name="connsiteX73" fmla="*/ 297275 w 390525"/>
                <a:gd name="connsiteY73" fmla="*/ 86296 h 390525"/>
                <a:gd name="connsiteX74" fmla="*/ 330613 w 390525"/>
                <a:gd name="connsiteY74" fmla="*/ 52959 h 390525"/>
                <a:gd name="connsiteX75" fmla="*/ 363950 w 390525"/>
                <a:gd name="connsiteY75" fmla="*/ 86296 h 390525"/>
                <a:gd name="connsiteX76" fmla="*/ 359474 w 390525"/>
                <a:gd name="connsiteY76" fmla="*/ 102965 h 390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Lst>
              <a:rect l="l" t="t" r="r" b="b"/>
              <a:pathLst>
                <a:path w="390525" h="390525">
                  <a:moveTo>
                    <a:pt x="330708" y="30861"/>
                  </a:moveTo>
                  <a:cubicBezTo>
                    <a:pt x="300133" y="30861"/>
                    <a:pt x="275177" y="55721"/>
                    <a:pt x="275177" y="86392"/>
                  </a:cubicBezTo>
                  <a:cubicBezTo>
                    <a:pt x="275177" y="96107"/>
                    <a:pt x="277749" y="105727"/>
                    <a:pt x="282607" y="114109"/>
                  </a:cubicBezTo>
                  <a:lnTo>
                    <a:pt x="319564" y="178213"/>
                  </a:lnTo>
                  <a:lnTo>
                    <a:pt x="319564" y="208502"/>
                  </a:lnTo>
                  <a:lnTo>
                    <a:pt x="228124" y="208502"/>
                  </a:lnTo>
                  <a:cubicBezTo>
                    <a:pt x="224790" y="199072"/>
                    <a:pt x="217265" y="191548"/>
                    <a:pt x="207836" y="188214"/>
                  </a:cubicBezTo>
                  <a:lnTo>
                    <a:pt x="207836" y="154495"/>
                  </a:lnTo>
                  <a:lnTo>
                    <a:pt x="244793" y="90392"/>
                  </a:lnTo>
                  <a:cubicBezTo>
                    <a:pt x="249650" y="82010"/>
                    <a:pt x="252222" y="72390"/>
                    <a:pt x="252222" y="62674"/>
                  </a:cubicBezTo>
                  <a:cubicBezTo>
                    <a:pt x="252222" y="32099"/>
                    <a:pt x="227362" y="7144"/>
                    <a:pt x="196691" y="7144"/>
                  </a:cubicBezTo>
                  <a:cubicBezTo>
                    <a:pt x="166021" y="7144"/>
                    <a:pt x="141161" y="32004"/>
                    <a:pt x="141161" y="62674"/>
                  </a:cubicBezTo>
                  <a:cubicBezTo>
                    <a:pt x="141161" y="72390"/>
                    <a:pt x="143733" y="82010"/>
                    <a:pt x="148590" y="90392"/>
                  </a:cubicBezTo>
                  <a:lnTo>
                    <a:pt x="185547" y="154495"/>
                  </a:lnTo>
                  <a:lnTo>
                    <a:pt x="185547" y="188214"/>
                  </a:lnTo>
                  <a:cubicBezTo>
                    <a:pt x="176118" y="191548"/>
                    <a:pt x="168593" y="199072"/>
                    <a:pt x="165259" y="208502"/>
                  </a:cubicBezTo>
                  <a:lnTo>
                    <a:pt x="73819" y="208502"/>
                  </a:lnTo>
                  <a:lnTo>
                    <a:pt x="73819" y="178213"/>
                  </a:lnTo>
                  <a:lnTo>
                    <a:pt x="110776" y="114109"/>
                  </a:lnTo>
                  <a:cubicBezTo>
                    <a:pt x="115634" y="105727"/>
                    <a:pt x="118206" y="96107"/>
                    <a:pt x="118206" y="86392"/>
                  </a:cubicBezTo>
                  <a:cubicBezTo>
                    <a:pt x="118206" y="55817"/>
                    <a:pt x="93345" y="30861"/>
                    <a:pt x="62675" y="30861"/>
                  </a:cubicBezTo>
                  <a:cubicBezTo>
                    <a:pt x="32004" y="30861"/>
                    <a:pt x="7144" y="55721"/>
                    <a:pt x="7144" y="86392"/>
                  </a:cubicBezTo>
                  <a:cubicBezTo>
                    <a:pt x="7144" y="96107"/>
                    <a:pt x="9716" y="105727"/>
                    <a:pt x="14574" y="114109"/>
                  </a:cubicBezTo>
                  <a:lnTo>
                    <a:pt x="51531" y="178213"/>
                  </a:lnTo>
                  <a:lnTo>
                    <a:pt x="51531" y="219646"/>
                  </a:lnTo>
                  <a:cubicBezTo>
                    <a:pt x="51531" y="225742"/>
                    <a:pt x="56484" y="230791"/>
                    <a:pt x="62675" y="230791"/>
                  </a:cubicBezTo>
                  <a:lnTo>
                    <a:pt x="165259" y="230791"/>
                  </a:lnTo>
                  <a:cubicBezTo>
                    <a:pt x="168593" y="240220"/>
                    <a:pt x="176118" y="247745"/>
                    <a:pt x="185547" y="251079"/>
                  </a:cubicBezTo>
                  <a:lnTo>
                    <a:pt x="185547" y="275177"/>
                  </a:lnTo>
                  <a:lnTo>
                    <a:pt x="63437" y="275177"/>
                  </a:lnTo>
                  <a:cubicBezTo>
                    <a:pt x="57341" y="275177"/>
                    <a:pt x="52293" y="280130"/>
                    <a:pt x="52293" y="286321"/>
                  </a:cubicBezTo>
                  <a:lnTo>
                    <a:pt x="52293" y="375094"/>
                  </a:lnTo>
                  <a:cubicBezTo>
                    <a:pt x="52293" y="381190"/>
                    <a:pt x="57245" y="386239"/>
                    <a:pt x="63437" y="386239"/>
                  </a:cubicBezTo>
                  <a:lnTo>
                    <a:pt x="329851" y="386239"/>
                  </a:lnTo>
                  <a:cubicBezTo>
                    <a:pt x="335947" y="386239"/>
                    <a:pt x="340995" y="381286"/>
                    <a:pt x="340995" y="375094"/>
                  </a:cubicBezTo>
                  <a:lnTo>
                    <a:pt x="340995" y="286321"/>
                  </a:lnTo>
                  <a:cubicBezTo>
                    <a:pt x="340995" y="280225"/>
                    <a:pt x="336042" y="275177"/>
                    <a:pt x="329851" y="275177"/>
                  </a:cubicBezTo>
                  <a:lnTo>
                    <a:pt x="207740" y="275177"/>
                  </a:lnTo>
                  <a:lnTo>
                    <a:pt x="207740" y="251079"/>
                  </a:lnTo>
                  <a:cubicBezTo>
                    <a:pt x="217170" y="247745"/>
                    <a:pt x="224695" y="240220"/>
                    <a:pt x="228029" y="230791"/>
                  </a:cubicBezTo>
                  <a:lnTo>
                    <a:pt x="330613" y="230791"/>
                  </a:lnTo>
                  <a:cubicBezTo>
                    <a:pt x="336709" y="230791"/>
                    <a:pt x="341757" y="225838"/>
                    <a:pt x="341757" y="219646"/>
                  </a:cubicBezTo>
                  <a:lnTo>
                    <a:pt x="341757" y="178213"/>
                  </a:lnTo>
                  <a:lnTo>
                    <a:pt x="378714" y="114109"/>
                  </a:lnTo>
                  <a:cubicBezTo>
                    <a:pt x="383572" y="105727"/>
                    <a:pt x="386144" y="96107"/>
                    <a:pt x="386144" y="86392"/>
                  </a:cubicBezTo>
                  <a:cubicBezTo>
                    <a:pt x="386239" y="55721"/>
                    <a:pt x="361284" y="30861"/>
                    <a:pt x="330708" y="30861"/>
                  </a:cubicBezTo>
                  <a:close/>
                  <a:moveTo>
                    <a:pt x="33814" y="102965"/>
                  </a:moveTo>
                  <a:cubicBezTo>
                    <a:pt x="30956" y="97917"/>
                    <a:pt x="29337" y="92202"/>
                    <a:pt x="29337" y="86392"/>
                  </a:cubicBezTo>
                  <a:cubicBezTo>
                    <a:pt x="29337" y="68008"/>
                    <a:pt x="44291" y="53054"/>
                    <a:pt x="62675" y="53054"/>
                  </a:cubicBezTo>
                  <a:cubicBezTo>
                    <a:pt x="81058" y="53054"/>
                    <a:pt x="96012" y="68008"/>
                    <a:pt x="96012" y="86392"/>
                  </a:cubicBezTo>
                  <a:cubicBezTo>
                    <a:pt x="96012" y="92202"/>
                    <a:pt x="94488" y="98012"/>
                    <a:pt x="91536" y="103061"/>
                  </a:cubicBezTo>
                  <a:lnTo>
                    <a:pt x="62675" y="153067"/>
                  </a:lnTo>
                  <a:lnTo>
                    <a:pt x="33814" y="102965"/>
                  </a:lnTo>
                  <a:close/>
                  <a:moveTo>
                    <a:pt x="318802" y="363950"/>
                  </a:moveTo>
                  <a:lnTo>
                    <a:pt x="74581" y="363950"/>
                  </a:lnTo>
                  <a:lnTo>
                    <a:pt x="74581" y="297370"/>
                  </a:lnTo>
                  <a:lnTo>
                    <a:pt x="318802" y="297370"/>
                  </a:lnTo>
                  <a:lnTo>
                    <a:pt x="318802" y="363950"/>
                  </a:lnTo>
                  <a:close/>
                  <a:moveTo>
                    <a:pt x="167830" y="79343"/>
                  </a:moveTo>
                  <a:cubicBezTo>
                    <a:pt x="164973" y="74295"/>
                    <a:pt x="163354" y="68580"/>
                    <a:pt x="163354" y="62770"/>
                  </a:cubicBezTo>
                  <a:cubicBezTo>
                    <a:pt x="163354" y="44386"/>
                    <a:pt x="178308" y="29432"/>
                    <a:pt x="196691" y="29432"/>
                  </a:cubicBezTo>
                  <a:cubicBezTo>
                    <a:pt x="215075" y="29432"/>
                    <a:pt x="230029" y="44386"/>
                    <a:pt x="230029" y="62770"/>
                  </a:cubicBezTo>
                  <a:cubicBezTo>
                    <a:pt x="230029" y="68580"/>
                    <a:pt x="228505" y="74390"/>
                    <a:pt x="225553" y="79438"/>
                  </a:cubicBezTo>
                  <a:lnTo>
                    <a:pt x="196691" y="129445"/>
                  </a:lnTo>
                  <a:lnTo>
                    <a:pt x="167830" y="79343"/>
                  </a:lnTo>
                  <a:close/>
                  <a:moveTo>
                    <a:pt x="196691" y="230695"/>
                  </a:moveTo>
                  <a:cubicBezTo>
                    <a:pt x="190595" y="230695"/>
                    <a:pt x="185547" y="225742"/>
                    <a:pt x="185547" y="219551"/>
                  </a:cubicBezTo>
                  <a:cubicBezTo>
                    <a:pt x="185547" y="213455"/>
                    <a:pt x="190500" y="208407"/>
                    <a:pt x="196691" y="208407"/>
                  </a:cubicBezTo>
                  <a:cubicBezTo>
                    <a:pt x="202788" y="208407"/>
                    <a:pt x="207836" y="213360"/>
                    <a:pt x="207836" y="219551"/>
                  </a:cubicBezTo>
                  <a:cubicBezTo>
                    <a:pt x="207740" y="225742"/>
                    <a:pt x="202788" y="230695"/>
                    <a:pt x="196691" y="230695"/>
                  </a:cubicBezTo>
                  <a:close/>
                  <a:moveTo>
                    <a:pt x="359474" y="102965"/>
                  </a:moveTo>
                  <a:lnTo>
                    <a:pt x="330613" y="152971"/>
                  </a:lnTo>
                  <a:lnTo>
                    <a:pt x="301753" y="102965"/>
                  </a:lnTo>
                  <a:cubicBezTo>
                    <a:pt x="298895" y="97917"/>
                    <a:pt x="297275" y="92202"/>
                    <a:pt x="297275" y="86296"/>
                  </a:cubicBezTo>
                  <a:cubicBezTo>
                    <a:pt x="297275" y="67913"/>
                    <a:pt x="312230" y="52959"/>
                    <a:pt x="330613" y="52959"/>
                  </a:cubicBezTo>
                  <a:cubicBezTo>
                    <a:pt x="348996" y="52959"/>
                    <a:pt x="363950" y="67913"/>
                    <a:pt x="363950" y="86296"/>
                  </a:cubicBezTo>
                  <a:cubicBezTo>
                    <a:pt x="363950" y="92202"/>
                    <a:pt x="362427" y="97917"/>
                    <a:pt x="359474" y="102965"/>
                  </a:cubicBezTo>
                  <a:close/>
                </a:path>
              </a:pathLst>
            </a:custGeom>
            <a:grpFill/>
            <a:ln w="9525" cap="flat">
              <a:noFill/>
              <a:prstDash val="solid"/>
              <a:miter/>
            </a:ln>
          </p:spPr>
          <p:txBody>
            <a:bodyPr rtlCol="0" anchor="ctr"/>
            <a:lstStyle/>
            <a:p>
              <a:endParaRPr lang="de-DE" noProof="1"/>
            </a:p>
          </p:txBody>
        </p:sp>
        <p:sp>
          <p:nvSpPr>
            <p:cNvPr id="57" name="자유형: 도형 56">
              <a:extLst>
                <a:ext uri="{FF2B5EF4-FFF2-40B4-BE49-F238E27FC236}">
                  <a16:creationId xmlns:a16="http://schemas.microsoft.com/office/drawing/2014/main" id="{A00B855A-7C5F-48DF-84E9-802AD90D1BF6}"/>
                </a:ext>
              </a:extLst>
            </p:cNvPr>
            <p:cNvSpPr/>
            <p:nvPr/>
          </p:nvSpPr>
          <p:spPr>
            <a:xfrm>
              <a:off x="8252165" y="1863661"/>
              <a:ext cx="28575" cy="28575"/>
            </a:xfrm>
            <a:custGeom>
              <a:avLst/>
              <a:gdLst>
                <a:gd name="connsiteX0" fmla="*/ 29433 w 28575"/>
                <a:gd name="connsiteY0" fmla="*/ 18288 h 28575"/>
                <a:gd name="connsiteX1" fmla="*/ 18288 w 28575"/>
                <a:gd name="connsiteY1" fmla="*/ 29432 h 28575"/>
                <a:gd name="connsiteX2" fmla="*/ 7144 w 28575"/>
                <a:gd name="connsiteY2" fmla="*/ 18288 h 28575"/>
                <a:gd name="connsiteX3" fmla="*/ 18288 w 28575"/>
                <a:gd name="connsiteY3" fmla="*/ 7144 h 28575"/>
                <a:gd name="connsiteX4" fmla="*/ 29433 w 28575"/>
                <a:gd name="connsiteY4" fmla="*/ 18288 h 285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575" h="28575">
                  <a:moveTo>
                    <a:pt x="29433" y="18288"/>
                  </a:moveTo>
                  <a:cubicBezTo>
                    <a:pt x="29433" y="24384"/>
                    <a:pt x="24479" y="29432"/>
                    <a:pt x="18288" y="29432"/>
                  </a:cubicBezTo>
                  <a:cubicBezTo>
                    <a:pt x="12192" y="29432"/>
                    <a:pt x="7144" y="24479"/>
                    <a:pt x="7144" y="18288"/>
                  </a:cubicBezTo>
                  <a:cubicBezTo>
                    <a:pt x="7144" y="12192"/>
                    <a:pt x="12097" y="7144"/>
                    <a:pt x="18288" y="7144"/>
                  </a:cubicBezTo>
                  <a:cubicBezTo>
                    <a:pt x="24479" y="7144"/>
                    <a:pt x="29433" y="12192"/>
                    <a:pt x="29433" y="18288"/>
                  </a:cubicBezTo>
                  <a:close/>
                </a:path>
              </a:pathLst>
            </a:custGeom>
            <a:grpFill/>
            <a:ln w="9525" cap="flat">
              <a:noFill/>
              <a:prstDash val="solid"/>
              <a:miter/>
            </a:ln>
          </p:spPr>
          <p:txBody>
            <a:bodyPr rtlCol="0" anchor="ctr"/>
            <a:lstStyle/>
            <a:p>
              <a:endParaRPr lang="de-DE" noProof="1"/>
            </a:p>
          </p:txBody>
        </p:sp>
        <p:sp>
          <p:nvSpPr>
            <p:cNvPr id="58" name="자유형: 도형 57">
              <a:extLst>
                <a:ext uri="{FF2B5EF4-FFF2-40B4-BE49-F238E27FC236}">
                  <a16:creationId xmlns:a16="http://schemas.microsoft.com/office/drawing/2014/main" id="{210DBF81-707D-4B03-A053-6E220B52166B}"/>
                </a:ext>
              </a:extLst>
            </p:cNvPr>
            <p:cNvSpPr/>
            <p:nvPr/>
          </p:nvSpPr>
          <p:spPr>
            <a:xfrm>
              <a:off x="8296551" y="1863661"/>
              <a:ext cx="28575" cy="28575"/>
            </a:xfrm>
            <a:custGeom>
              <a:avLst/>
              <a:gdLst>
                <a:gd name="connsiteX0" fmla="*/ 29433 w 28575"/>
                <a:gd name="connsiteY0" fmla="*/ 18288 h 28575"/>
                <a:gd name="connsiteX1" fmla="*/ 18288 w 28575"/>
                <a:gd name="connsiteY1" fmla="*/ 29432 h 28575"/>
                <a:gd name="connsiteX2" fmla="*/ 7144 w 28575"/>
                <a:gd name="connsiteY2" fmla="*/ 18288 h 28575"/>
                <a:gd name="connsiteX3" fmla="*/ 18288 w 28575"/>
                <a:gd name="connsiteY3" fmla="*/ 7144 h 28575"/>
                <a:gd name="connsiteX4" fmla="*/ 29433 w 28575"/>
                <a:gd name="connsiteY4" fmla="*/ 18288 h 285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575" h="28575">
                  <a:moveTo>
                    <a:pt x="29433" y="18288"/>
                  </a:moveTo>
                  <a:cubicBezTo>
                    <a:pt x="29433" y="24384"/>
                    <a:pt x="24479" y="29432"/>
                    <a:pt x="18288" y="29432"/>
                  </a:cubicBezTo>
                  <a:cubicBezTo>
                    <a:pt x="12192" y="29432"/>
                    <a:pt x="7144" y="24479"/>
                    <a:pt x="7144" y="18288"/>
                  </a:cubicBezTo>
                  <a:cubicBezTo>
                    <a:pt x="7144" y="12192"/>
                    <a:pt x="12097" y="7144"/>
                    <a:pt x="18288" y="7144"/>
                  </a:cubicBezTo>
                  <a:cubicBezTo>
                    <a:pt x="24479" y="7144"/>
                    <a:pt x="29433" y="12192"/>
                    <a:pt x="29433" y="18288"/>
                  </a:cubicBezTo>
                  <a:close/>
                </a:path>
              </a:pathLst>
            </a:custGeom>
            <a:grpFill/>
            <a:ln w="9525" cap="flat">
              <a:noFill/>
              <a:prstDash val="solid"/>
              <a:miter/>
            </a:ln>
          </p:spPr>
          <p:txBody>
            <a:bodyPr rtlCol="0" anchor="ctr"/>
            <a:lstStyle/>
            <a:p>
              <a:endParaRPr lang="de-DE" noProof="1"/>
            </a:p>
          </p:txBody>
        </p:sp>
        <p:sp>
          <p:nvSpPr>
            <p:cNvPr id="59" name="자유형: 도형 58">
              <a:extLst>
                <a:ext uri="{FF2B5EF4-FFF2-40B4-BE49-F238E27FC236}">
                  <a16:creationId xmlns:a16="http://schemas.microsoft.com/office/drawing/2014/main" id="{CDA4C86D-A84A-43D2-9577-9E3AAB8FEC1C}"/>
                </a:ext>
              </a:extLst>
            </p:cNvPr>
            <p:cNvSpPr/>
            <p:nvPr/>
          </p:nvSpPr>
          <p:spPr>
            <a:xfrm>
              <a:off x="8340938" y="1863661"/>
              <a:ext cx="28575" cy="28575"/>
            </a:xfrm>
            <a:custGeom>
              <a:avLst/>
              <a:gdLst>
                <a:gd name="connsiteX0" fmla="*/ 29432 w 28575"/>
                <a:gd name="connsiteY0" fmla="*/ 18288 h 28575"/>
                <a:gd name="connsiteX1" fmla="*/ 18288 w 28575"/>
                <a:gd name="connsiteY1" fmla="*/ 29432 h 28575"/>
                <a:gd name="connsiteX2" fmla="*/ 7144 w 28575"/>
                <a:gd name="connsiteY2" fmla="*/ 18288 h 28575"/>
                <a:gd name="connsiteX3" fmla="*/ 18288 w 28575"/>
                <a:gd name="connsiteY3" fmla="*/ 7144 h 28575"/>
                <a:gd name="connsiteX4" fmla="*/ 29432 w 28575"/>
                <a:gd name="connsiteY4" fmla="*/ 18288 h 285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575" h="28575">
                  <a:moveTo>
                    <a:pt x="29432" y="18288"/>
                  </a:moveTo>
                  <a:cubicBezTo>
                    <a:pt x="29432" y="24384"/>
                    <a:pt x="24479" y="29432"/>
                    <a:pt x="18288" y="29432"/>
                  </a:cubicBezTo>
                  <a:cubicBezTo>
                    <a:pt x="12192" y="29432"/>
                    <a:pt x="7144" y="24479"/>
                    <a:pt x="7144" y="18288"/>
                  </a:cubicBezTo>
                  <a:cubicBezTo>
                    <a:pt x="7144" y="12192"/>
                    <a:pt x="12097" y="7144"/>
                    <a:pt x="18288" y="7144"/>
                  </a:cubicBezTo>
                  <a:cubicBezTo>
                    <a:pt x="24479" y="7144"/>
                    <a:pt x="29432" y="12192"/>
                    <a:pt x="29432" y="18288"/>
                  </a:cubicBezTo>
                  <a:close/>
                </a:path>
              </a:pathLst>
            </a:custGeom>
            <a:grpFill/>
            <a:ln w="9525" cap="flat">
              <a:noFill/>
              <a:prstDash val="solid"/>
              <a:miter/>
            </a:ln>
          </p:spPr>
          <p:txBody>
            <a:bodyPr rtlCol="0" anchor="ctr"/>
            <a:lstStyle/>
            <a:p>
              <a:endParaRPr lang="de-DE" noProof="1"/>
            </a:p>
          </p:txBody>
        </p:sp>
      </p:grpSp>
      <p:sp>
        <p:nvSpPr>
          <p:cNvPr id="60" name="TextBox 59">
            <a:extLst>
              <a:ext uri="{FF2B5EF4-FFF2-40B4-BE49-F238E27FC236}">
                <a16:creationId xmlns:a16="http://schemas.microsoft.com/office/drawing/2014/main" id="{DB6D982A-54DA-4FCC-9383-F91FC1E1D9CE}"/>
              </a:ext>
            </a:extLst>
          </p:cNvPr>
          <p:cNvSpPr txBox="1"/>
          <p:nvPr/>
        </p:nvSpPr>
        <p:spPr>
          <a:xfrm>
            <a:off x="9102884" y="3798409"/>
            <a:ext cx="2071376" cy="1631216"/>
          </a:xfrm>
          <a:prstGeom prst="rect">
            <a:avLst/>
          </a:prstGeom>
          <a:noFill/>
        </p:spPr>
        <p:txBody>
          <a:bodyPr wrap="square" rtlCol="0" anchor="t" anchorCtr="0">
            <a:spAutoFit/>
          </a:bodyPr>
          <a:lstStyle/>
          <a:p>
            <a:pPr algn="ctr"/>
            <a:r>
              <a:rPr lang="de-DE" sz="2000" noProof="1">
                <a:solidFill>
                  <a:srgbClr val="373737"/>
                </a:solidFill>
                <a:hlinkClick r:id="rId6"/>
              </a:rPr>
              <a:t>Erfahren Sie mehr über die Lernmaterialien des Every1-Projekts.</a:t>
            </a:r>
            <a:endParaRPr lang="de-DE" sz="2000" noProof="1">
              <a:solidFill>
                <a:srgbClr val="373737"/>
              </a:solidFill>
            </a:endParaRPr>
          </a:p>
        </p:txBody>
      </p:sp>
    </p:spTree>
    <p:extLst>
      <p:ext uri="{BB962C8B-B14F-4D97-AF65-F5344CB8AC3E}">
        <p14:creationId xmlns:p14="http://schemas.microsoft.com/office/powerpoint/2010/main" val="43130390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B6E2F0C4-3708-062E-837B-49F21B8E51C4}"/>
              </a:ext>
            </a:extLst>
          </p:cNvPr>
          <p:cNvSpPr txBox="1"/>
          <p:nvPr/>
        </p:nvSpPr>
        <p:spPr>
          <a:xfrm>
            <a:off x="4258848" y="596486"/>
            <a:ext cx="7628351" cy="5847755"/>
          </a:xfrm>
          <a:prstGeom prst="rect">
            <a:avLst/>
          </a:prstGeom>
          <a:noFill/>
        </p:spPr>
        <p:txBody>
          <a:bodyPr wrap="square" lIns="91440" tIns="45720" rIns="91440" bIns="45720" rtlCol="0" anchor="t">
            <a:spAutoFit/>
          </a:bodyPr>
          <a:lstStyle/>
          <a:p>
            <a:pPr latinLnBrk="0"/>
            <a:r>
              <a:rPr lang="de-DE" sz="1700" noProof="1"/>
              <a:t>Diese Präsentation </a:t>
            </a:r>
            <a:r>
              <a:rPr lang="de-DE" sz="1700" i="1" noProof="1"/>
              <a:t>„ Zirkularität und die digitale Energiewende“ </a:t>
            </a:r>
            <a:r>
              <a:rPr lang="de-DE" sz="1700" noProof="1"/>
              <a:t>wurde vom Every1-Projekt erstellt und unterliegt, sofern nicht anders angegeben, der Lizenz </a:t>
            </a:r>
            <a:r>
              <a:rPr lang="de-DE" sz="1700" noProof="1">
                <a:hlinkClick r:id="rId3"/>
              </a:rPr>
              <a:t>CC BY-SA 4.0</a:t>
            </a:r>
            <a:r>
              <a:rPr lang="de-DE" sz="1700" noProof="1"/>
              <a:t>. </a:t>
            </a:r>
          </a:p>
          <a:p>
            <a:pPr latinLnBrk="0"/>
            <a:endParaRPr lang="de-DE" sz="1700" noProof="1"/>
          </a:p>
          <a:p>
            <a:pPr latinLnBrk="0"/>
            <a:r>
              <a:rPr lang="de-DE" sz="1700" noProof="1"/>
              <a:t>Die in dieser Präsentation verwendeten Bilder sind wie folgt: </a:t>
            </a:r>
          </a:p>
          <a:p>
            <a:pPr latinLnBrk="0"/>
            <a:endParaRPr lang="de-DE" sz="1700" noProof="1"/>
          </a:p>
          <a:p>
            <a:pPr marL="285750" indent="-285750" latinLnBrk="0">
              <a:buFont typeface="Arial" panose="020B0604020202020204" pitchFamily="34" charset="0"/>
              <a:buChar char="•"/>
            </a:pPr>
            <a:r>
              <a:rPr lang="de-DE" sz="1700" noProof="1">
                <a:solidFill>
                  <a:schemeClr val="dk1"/>
                </a:solidFill>
                <a:ea typeface="Public Sans"/>
                <a:cs typeface="Public Sans"/>
                <a:sym typeface="Public Sans"/>
              </a:rPr>
              <a:t>Titelbild: </a:t>
            </a:r>
            <a:r>
              <a:rPr lang="de-DE" sz="1700" i="1" noProof="1">
                <a:solidFill>
                  <a:schemeClr val="dk1"/>
                </a:solidFill>
                <a:ea typeface="Public Sans"/>
                <a:cs typeface="Public Sans"/>
                <a:sym typeface="Public Sans"/>
                <a:hlinkClick r:id="rId4"/>
              </a:rPr>
              <a:t>„Circular“ </a:t>
            </a:r>
            <a:r>
              <a:rPr lang="de-DE" sz="1700" noProof="1">
                <a:solidFill>
                  <a:schemeClr val="dk1"/>
                </a:solidFill>
                <a:ea typeface="Public Sans"/>
                <a:cs typeface="Public Sans"/>
                <a:sym typeface="Public Sans"/>
              </a:rPr>
              <a:t>von @ondasderuido ist unter </a:t>
            </a:r>
            <a:r>
              <a:rPr lang="de-DE" sz="1700" noProof="1">
                <a:solidFill>
                  <a:schemeClr val="dk1"/>
                </a:solidFill>
                <a:ea typeface="Public Sans"/>
                <a:cs typeface="Public Sans"/>
                <a:sym typeface="Public Sans"/>
                <a:hlinkClick r:id="rId5"/>
              </a:rPr>
              <a:t>CC BY-SA 2.0 </a:t>
            </a:r>
            <a:r>
              <a:rPr lang="de-DE" sz="1700" noProof="1">
                <a:solidFill>
                  <a:schemeClr val="dk1"/>
                </a:solidFill>
                <a:ea typeface="Public Sans"/>
                <a:cs typeface="Public Sans"/>
                <a:sym typeface="Public Sans"/>
              </a:rPr>
              <a:t>lizenziert. </a:t>
            </a:r>
            <a:endParaRPr lang="de-DE" sz="1700" b="0" i="0" u="sng" strike="noStrike" cap="none" noProof="1">
              <a:solidFill>
                <a:srgbClr val="000000"/>
              </a:solidFill>
              <a:ea typeface="Public Sans"/>
              <a:cs typeface="Public Sans"/>
            </a:endParaRPr>
          </a:p>
          <a:p>
            <a:pPr marL="285750" indent="-285750" latinLnBrk="0">
              <a:buFont typeface="Arial" panose="020B0604020202020204" pitchFamily="34" charset="0"/>
              <a:buChar char="•"/>
            </a:pPr>
            <a:r>
              <a:rPr lang="de-DE" sz="1700" noProof="1">
                <a:solidFill>
                  <a:schemeClr val="dk1"/>
                </a:solidFill>
                <a:ea typeface="Public Sans"/>
                <a:cs typeface="Public Sans"/>
                <a:sym typeface="Public Sans"/>
              </a:rPr>
              <a:t>Bild zum Einführungstext: </a:t>
            </a:r>
            <a:r>
              <a:rPr lang="de-DE" sz="1700" i="1" noProof="1">
                <a:solidFill>
                  <a:schemeClr val="dk1"/>
                </a:solidFill>
                <a:ea typeface="Public Sans"/>
                <a:cs typeface="Public Sans"/>
                <a:sym typeface="Public Sans"/>
                <a:hlinkClick r:id="rId6"/>
              </a:rPr>
              <a:t>„Circular lights“ </a:t>
            </a:r>
            <a:r>
              <a:rPr lang="de-DE" sz="1700" noProof="1">
                <a:solidFill>
                  <a:schemeClr val="dk1"/>
                </a:solidFill>
                <a:ea typeface="Public Sans"/>
                <a:cs typeface="Public Sans"/>
                <a:sym typeface="Public Sans"/>
              </a:rPr>
              <a:t>von Hugh Bell ist unter </a:t>
            </a:r>
            <a:r>
              <a:rPr lang="de-DE" sz="1700" noProof="1">
                <a:solidFill>
                  <a:schemeClr val="dk1"/>
                </a:solidFill>
                <a:ea typeface="Public Sans"/>
                <a:cs typeface="Public Sans"/>
                <a:sym typeface="Public Sans"/>
                <a:hlinkClick r:id="rId7"/>
              </a:rPr>
              <a:t>CC BY-NC 2.0 </a:t>
            </a:r>
            <a:r>
              <a:rPr lang="de-DE" sz="1700" noProof="1">
                <a:solidFill>
                  <a:schemeClr val="dk1"/>
                </a:solidFill>
                <a:ea typeface="Public Sans"/>
                <a:cs typeface="Public Sans"/>
                <a:sym typeface="Public Sans"/>
              </a:rPr>
              <a:t>lizenziert.</a:t>
            </a:r>
            <a:endParaRPr lang="de-DE" sz="1700" u="sng" noProof="1">
              <a:solidFill>
                <a:schemeClr val="dk1"/>
              </a:solidFill>
              <a:ea typeface="Public Sans"/>
              <a:cs typeface="Public Sans"/>
              <a:sym typeface="Public Sans"/>
            </a:endParaRPr>
          </a:p>
          <a:p>
            <a:pPr marL="285750" indent="-285750" latinLnBrk="0">
              <a:buFont typeface="Arial" panose="020B0604020202020204" pitchFamily="34" charset="0"/>
              <a:buChar char="•"/>
            </a:pPr>
            <a:r>
              <a:rPr lang="de-DE" sz="1700" noProof="1">
                <a:solidFill>
                  <a:schemeClr val="dk1"/>
                </a:solidFill>
                <a:ea typeface="Public Sans"/>
                <a:cs typeface="Public Sans"/>
                <a:sym typeface="Public Sans"/>
              </a:rPr>
              <a:t>Frage 1: </a:t>
            </a:r>
            <a:r>
              <a:rPr lang="de-DE" sz="1700" noProof="1">
                <a:solidFill>
                  <a:schemeClr val="dk1"/>
                </a:solidFill>
                <a:ea typeface="Public Sans"/>
                <a:cs typeface="Public Sans"/>
                <a:sym typeface="Public Sans"/>
                <a:hlinkClick r:id="rId8"/>
              </a:rPr>
              <a:t>„Reduce Reuse Recycle“ </a:t>
            </a:r>
            <a:r>
              <a:rPr lang="de-DE" sz="1700" noProof="1">
                <a:solidFill>
                  <a:schemeClr val="dk1"/>
                </a:solidFill>
                <a:ea typeface="Public Sans"/>
                <a:cs typeface="Public Sans"/>
                <a:sym typeface="Public Sans"/>
              </a:rPr>
              <a:t>von Steve Snodgrass ist unter </a:t>
            </a:r>
            <a:r>
              <a:rPr lang="de-DE" sz="1700" noProof="1">
                <a:solidFill>
                  <a:schemeClr val="dk1"/>
                </a:solidFill>
                <a:ea typeface="Public Sans"/>
                <a:cs typeface="Public Sans"/>
                <a:sym typeface="Public Sans"/>
                <a:hlinkClick r:id="rId9"/>
              </a:rPr>
              <a:t>CC BY 2.0 </a:t>
            </a:r>
            <a:r>
              <a:rPr lang="de-DE" sz="1700" noProof="1">
                <a:solidFill>
                  <a:schemeClr val="dk1"/>
                </a:solidFill>
                <a:ea typeface="Public Sans"/>
                <a:cs typeface="Public Sans"/>
                <a:sym typeface="Public Sans"/>
              </a:rPr>
              <a:t>lizenziert</a:t>
            </a:r>
            <a:r>
              <a:rPr lang="de-DE" sz="1700" noProof="1">
                <a:solidFill>
                  <a:schemeClr val="dk1"/>
                </a:solidFill>
                <a:ea typeface="Public Sans"/>
                <a:cs typeface="Public Sans"/>
                <a:sym typeface="Public Sans"/>
                <a:hlinkClick r:id="rId9"/>
              </a:rPr>
              <a:t>.</a:t>
            </a:r>
            <a:endParaRPr lang="de-DE" sz="1700" noProof="1">
              <a:solidFill>
                <a:schemeClr val="dk1"/>
              </a:solidFill>
              <a:ea typeface="Public Sans"/>
              <a:cs typeface="Public Sans"/>
              <a:sym typeface="Public Sans"/>
            </a:endParaRPr>
          </a:p>
          <a:p>
            <a:pPr marL="285750" indent="-285750" latinLnBrk="0">
              <a:buFont typeface="Arial" panose="020B0604020202020204" pitchFamily="34" charset="0"/>
              <a:buChar char="•"/>
            </a:pPr>
            <a:r>
              <a:rPr lang="de-DE" sz="1700" noProof="1">
                <a:solidFill>
                  <a:schemeClr val="dk1"/>
                </a:solidFill>
                <a:ea typeface="Public Sans"/>
                <a:cs typeface="Public Sans"/>
                <a:sym typeface="Public Sans"/>
              </a:rPr>
              <a:t>Frage 2: </a:t>
            </a:r>
            <a:r>
              <a:rPr lang="de-DE" sz="1700" noProof="1">
                <a:solidFill>
                  <a:schemeClr val="dk1"/>
                </a:solidFill>
                <a:ea typeface="Public Sans"/>
                <a:cs typeface="Public Sans"/>
                <a:sym typeface="Public Sans"/>
                <a:hlinkClick r:id="rId10"/>
              </a:rPr>
              <a:t>„Circular Patterns” </a:t>
            </a:r>
            <a:r>
              <a:rPr lang="de-DE" sz="1700" noProof="1">
                <a:solidFill>
                  <a:schemeClr val="dk1"/>
                </a:solidFill>
                <a:ea typeface="Public Sans"/>
                <a:cs typeface="Public Sans"/>
                <a:sym typeface="Public Sans"/>
              </a:rPr>
              <a:t>von Henry Burrows ist unter </a:t>
            </a:r>
            <a:r>
              <a:rPr lang="de-DE" sz="1700" noProof="1">
                <a:solidFill>
                  <a:schemeClr val="dk1"/>
                </a:solidFill>
                <a:ea typeface="Public Sans"/>
                <a:cs typeface="Public Sans"/>
                <a:sym typeface="Public Sans"/>
                <a:hlinkClick r:id="rId5"/>
              </a:rPr>
              <a:t>CC BY-SA 2.0 </a:t>
            </a:r>
            <a:r>
              <a:rPr lang="de-DE" sz="1700" noProof="1">
                <a:solidFill>
                  <a:schemeClr val="dk1"/>
                </a:solidFill>
                <a:ea typeface="Public Sans"/>
                <a:cs typeface="Public Sans"/>
                <a:sym typeface="Public Sans"/>
              </a:rPr>
              <a:t>lizenziert. </a:t>
            </a:r>
          </a:p>
          <a:p>
            <a:pPr marL="285750" indent="-285750" latinLnBrk="0">
              <a:buFont typeface="Arial" panose="020B0604020202020204" pitchFamily="34" charset="0"/>
              <a:buChar char="•"/>
            </a:pPr>
            <a:r>
              <a:rPr lang="de-DE" sz="1700" noProof="1">
                <a:solidFill>
                  <a:schemeClr val="dk1"/>
                </a:solidFill>
                <a:ea typeface="Public Sans"/>
                <a:cs typeface="Public Sans"/>
                <a:sym typeface="Public Sans"/>
              </a:rPr>
              <a:t>Frage 3: </a:t>
            </a:r>
            <a:r>
              <a:rPr lang="de-DE" sz="1700" noProof="1">
                <a:solidFill>
                  <a:schemeClr val="dk1"/>
                </a:solidFill>
                <a:ea typeface="Public Sans"/>
                <a:cs typeface="Public Sans"/>
                <a:sym typeface="Public Sans"/>
                <a:hlinkClick r:id="rId11"/>
              </a:rPr>
              <a:t>„data“ </a:t>
            </a:r>
            <a:r>
              <a:rPr lang="de-DE" sz="1700" noProof="1">
                <a:solidFill>
                  <a:schemeClr val="dk1"/>
                </a:solidFill>
                <a:ea typeface="Public Sans"/>
                <a:cs typeface="Public Sans"/>
                <a:sym typeface="Public Sans"/>
              </a:rPr>
              <a:t>von Arismendy Polanco unterliegt der </a:t>
            </a:r>
            <a:r>
              <a:rPr lang="de-DE" sz="1700" noProof="1">
                <a:solidFill>
                  <a:schemeClr val="dk1"/>
                </a:solidFill>
                <a:ea typeface="Public Sans"/>
                <a:cs typeface="Public Sans"/>
                <a:sym typeface="Public Sans"/>
                <a:hlinkClick r:id="rId12"/>
              </a:rPr>
              <a:t>Public Domain Mark 1.0 Universal</a:t>
            </a:r>
            <a:r>
              <a:rPr lang="de-DE" sz="1700" noProof="1">
                <a:solidFill>
                  <a:schemeClr val="dk1"/>
                </a:solidFill>
                <a:ea typeface="Public Sans"/>
                <a:cs typeface="Public Sans"/>
                <a:sym typeface="Public Sans"/>
              </a:rPr>
              <a:t>. </a:t>
            </a:r>
          </a:p>
          <a:p>
            <a:pPr marL="285750" indent="-285750" latinLnBrk="0">
              <a:buFont typeface="Arial" panose="020B0604020202020204" pitchFamily="34" charset="0"/>
              <a:buChar char="•"/>
            </a:pPr>
            <a:r>
              <a:rPr lang="de-DE" sz="1700" noProof="1">
                <a:solidFill>
                  <a:schemeClr val="dk1"/>
                </a:solidFill>
                <a:ea typeface="Public Sans"/>
                <a:cs typeface="Public Sans"/>
                <a:sym typeface="Public Sans"/>
              </a:rPr>
              <a:t>Frage 4: </a:t>
            </a:r>
            <a:r>
              <a:rPr lang="de-DE" sz="1700" noProof="1">
                <a:solidFill>
                  <a:schemeClr val="dk1"/>
                </a:solidFill>
                <a:ea typeface="Public Sans"/>
                <a:cs typeface="Public Sans"/>
                <a:sym typeface="Public Sans"/>
                <a:hlinkClick r:id="rId13"/>
              </a:rPr>
              <a:t>„Digital City” </a:t>
            </a:r>
            <a:r>
              <a:rPr lang="de-DE" sz="1700" noProof="1">
                <a:solidFill>
                  <a:schemeClr val="dk1"/>
                </a:solidFill>
                <a:ea typeface="Public Sans"/>
                <a:cs typeface="Public Sans"/>
                <a:sym typeface="Public Sans"/>
              </a:rPr>
              <a:t>von scratch-media ist lizenziert </a:t>
            </a:r>
            <a:r>
              <a:rPr lang="de-DE" sz="1700" noProof="1">
                <a:solidFill>
                  <a:schemeClr val="dk1"/>
                </a:solidFill>
                <a:ea typeface="Public Sans"/>
                <a:cs typeface="Public Sans"/>
                <a:sym typeface="Public Sans"/>
                <a:hlinkClick r:id="rId14"/>
              </a:rPr>
              <a:t>unter CC BY-NC-ND 2.0</a:t>
            </a:r>
            <a:r>
              <a:rPr lang="de-DE" sz="1700" noProof="1">
                <a:solidFill>
                  <a:schemeClr val="dk1"/>
                </a:solidFill>
                <a:ea typeface="Public Sans"/>
                <a:cs typeface="Public Sans"/>
                <a:sym typeface="Public Sans"/>
              </a:rPr>
              <a:t>. </a:t>
            </a:r>
          </a:p>
          <a:p>
            <a:pPr marL="285750" indent="-285750" latinLnBrk="0">
              <a:buFont typeface="Arial" panose="020B0604020202020204" pitchFamily="34" charset="0"/>
              <a:buChar char="•"/>
            </a:pPr>
            <a:r>
              <a:rPr lang="de-DE" sz="1700" noProof="1">
                <a:solidFill>
                  <a:schemeClr val="dk1"/>
                </a:solidFill>
                <a:ea typeface="Public Sans"/>
                <a:cs typeface="Public Sans"/>
                <a:sym typeface="Public Sans"/>
              </a:rPr>
              <a:t>Frage 5: </a:t>
            </a:r>
            <a:r>
              <a:rPr lang="de-DE" sz="1700" noProof="1">
                <a:solidFill>
                  <a:schemeClr val="dk1"/>
                </a:solidFill>
                <a:ea typeface="Public Sans"/>
                <a:cs typeface="Public Sans"/>
                <a:sym typeface="Public Sans"/>
                <a:hlinkClick r:id="rId15"/>
              </a:rPr>
              <a:t>Ein hohes Gebäude mit vielen Fenstern und Bosco Verticale im Hintergrund </a:t>
            </a:r>
            <a:r>
              <a:rPr lang="de-DE" sz="1700" noProof="1">
                <a:solidFill>
                  <a:schemeClr val="dk1"/>
                </a:solidFill>
                <a:ea typeface="Public Sans"/>
                <a:cs typeface="Public Sans"/>
                <a:sym typeface="Public Sans"/>
              </a:rPr>
              <a:t>von José Jóvena über eine </a:t>
            </a:r>
            <a:r>
              <a:rPr lang="de-DE" sz="1700" noProof="1">
                <a:solidFill>
                  <a:schemeClr val="dk1"/>
                </a:solidFill>
                <a:ea typeface="Public Sans"/>
                <a:cs typeface="Public Sans"/>
                <a:sym typeface="Public Sans"/>
                <a:hlinkClick r:id="rId16"/>
              </a:rPr>
              <a:t>Unsplash-Lizenz</a:t>
            </a:r>
            <a:r>
              <a:rPr lang="de-DE" sz="1700" noProof="1">
                <a:solidFill>
                  <a:schemeClr val="dk1"/>
                </a:solidFill>
                <a:ea typeface="Public Sans"/>
                <a:cs typeface="Public Sans"/>
                <a:sym typeface="Public Sans"/>
              </a:rPr>
              <a:t>. </a:t>
            </a:r>
          </a:p>
          <a:p>
            <a:pPr marL="285750" indent="-285750" latinLnBrk="0">
              <a:buFont typeface="Arial" panose="020B0604020202020204" pitchFamily="34" charset="0"/>
              <a:buChar char="•"/>
            </a:pPr>
            <a:r>
              <a:rPr lang="de-DE" sz="1700" noProof="1">
                <a:solidFill>
                  <a:schemeClr val="dk1"/>
                </a:solidFill>
                <a:ea typeface="Public Sans"/>
                <a:cs typeface="Public Sans"/>
                <a:sym typeface="Public Sans"/>
              </a:rPr>
              <a:t>Frage 6: </a:t>
            </a:r>
            <a:r>
              <a:rPr lang="de-DE" sz="1700" noProof="1">
                <a:solidFill>
                  <a:schemeClr val="dk1"/>
                </a:solidFill>
                <a:ea typeface="Public Sans"/>
                <a:cs typeface="Public Sans"/>
                <a:sym typeface="Public Sans"/>
                <a:hlinkClick r:id="rId17"/>
              </a:rPr>
              <a:t>Recycling </a:t>
            </a:r>
            <a:r>
              <a:rPr lang="de-DE" sz="1700" noProof="1">
                <a:solidFill>
                  <a:schemeClr val="dk1"/>
                </a:solidFill>
                <a:ea typeface="Public Sans"/>
                <a:cs typeface="Public Sans"/>
                <a:sym typeface="Public Sans"/>
              </a:rPr>
              <a:t>von Andy Arthur ist unter </a:t>
            </a:r>
            <a:r>
              <a:rPr lang="de-DE" sz="1700" noProof="1">
                <a:solidFill>
                  <a:schemeClr val="dk1"/>
                </a:solidFill>
                <a:ea typeface="Public Sans"/>
                <a:cs typeface="Public Sans"/>
                <a:sym typeface="Public Sans"/>
                <a:hlinkClick r:id="rId9"/>
              </a:rPr>
              <a:t>CC BY 2.0 </a:t>
            </a:r>
            <a:r>
              <a:rPr lang="de-DE" sz="1700" noProof="1">
                <a:solidFill>
                  <a:schemeClr val="dk1"/>
                </a:solidFill>
                <a:ea typeface="Public Sans"/>
                <a:cs typeface="Public Sans"/>
                <a:sym typeface="Public Sans"/>
              </a:rPr>
              <a:t>lizenziert</a:t>
            </a:r>
            <a:r>
              <a:rPr lang="de-DE" sz="1700" noProof="1">
                <a:solidFill>
                  <a:schemeClr val="dk1"/>
                </a:solidFill>
                <a:ea typeface="Public Sans"/>
                <a:cs typeface="Public Sans"/>
                <a:sym typeface="Public Sans"/>
                <a:hlinkClick r:id="rId9"/>
              </a:rPr>
              <a:t>.</a:t>
            </a:r>
            <a:endParaRPr lang="de-DE" sz="1700" noProof="1">
              <a:solidFill>
                <a:schemeClr val="dk1"/>
              </a:solidFill>
              <a:ea typeface="Public Sans"/>
              <a:cs typeface="Public Sans"/>
              <a:sym typeface="Public Sans"/>
            </a:endParaRPr>
          </a:p>
          <a:p>
            <a:pPr marL="285750" indent="-285750" latinLnBrk="0">
              <a:buFont typeface="Arial" panose="020B0604020202020204" pitchFamily="34" charset="0"/>
              <a:buChar char="•"/>
            </a:pPr>
            <a:r>
              <a:rPr lang="de-DE" sz="1700" noProof="1">
                <a:solidFill>
                  <a:schemeClr val="dk1"/>
                </a:solidFill>
                <a:ea typeface="Public Sans"/>
                <a:cs typeface="Public Sans"/>
                <a:sym typeface="Public Sans"/>
              </a:rPr>
              <a:t>Frage 7. </a:t>
            </a:r>
            <a:r>
              <a:rPr lang="de-DE" sz="1700" noProof="1">
                <a:solidFill>
                  <a:schemeClr val="dk1"/>
                </a:solidFill>
                <a:ea typeface="Public Sans"/>
                <a:cs typeface="Public Sans"/>
                <a:sym typeface="Public Sans"/>
                <a:hlinkClick r:id="rId18"/>
              </a:rPr>
              <a:t>„Data-Analytics” </a:t>
            </a:r>
            <a:r>
              <a:rPr lang="de-DE" sz="1700" noProof="1">
                <a:solidFill>
                  <a:schemeClr val="dk1"/>
                </a:solidFill>
                <a:ea typeface="Public Sans"/>
                <a:cs typeface="Public Sans"/>
                <a:sym typeface="Public Sans"/>
              </a:rPr>
              <a:t>von Learntek ist </a:t>
            </a:r>
            <a:r>
              <a:rPr lang="de-DE" sz="1700" noProof="1">
                <a:solidFill>
                  <a:schemeClr val="dk1"/>
                </a:solidFill>
                <a:ea typeface="Public Sans"/>
                <a:cs typeface="Public Sans"/>
                <a:sym typeface="Public Sans"/>
                <a:hlinkClick r:id="rId19"/>
              </a:rPr>
              <a:t>CC0 1.0</a:t>
            </a:r>
            <a:r>
              <a:rPr lang="de-DE" sz="1700" noProof="1">
                <a:solidFill>
                  <a:schemeClr val="dk1"/>
                </a:solidFill>
                <a:ea typeface="Public Sans"/>
                <a:cs typeface="Public Sans"/>
                <a:sym typeface="Public Sans"/>
              </a:rPr>
              <a:t>.</a:t>
            </a:r>
          </a:p>
          <a:p>
            <a:pPr marL="285750" indent="-285750" latinLnBrk="0">
              <a:buFont typeface="Arial" panose="020B0604020202020204" pitchFamily="34" charset="0"/>
              <a:buChar char="•"/>
            </a:pPr>
            <a:r>
              <a:rPr lang="de-DE" sz="1700" noProof="1">
                <a:solidFill>
                  <a:schemeClr val="dk1"/>
                </a:solidFill>
                <a:ea typeface="Public Sans"/>
                <a:cs typeface="Public Sans"/>
                <a:sym typeface="Public Sans"/>
              </a:rPr>
              <a:t>Frage 8: </a:t>
            </a:r>
            <a:r>
              <a:rPr lang="de-DE" sz="1700" noProof="1">
                <a:solidFill>
                  <a:schemeClr val="dk1"/>
                </a:solidFill>
                <a:ea typeface="Public Sans"/>
                <a:cs typeface="Public Sans"/>
                <a:sym typeface="Public Sans"/>
                <a:hlinkClick r:id="rId20"/>
              </a:rPr>
              <a:t>Blockchains </a:t>
            </a:r>
            <a:r>
              <a:rPr lang="de-DE" sz="1700" noProof="1">
                <a:solidFill>
                  <a:schemeClr val="dk1"/>
                </a:solidFill>
                <a:ea typeface="Public Sans"/>
                <a:cs typeface="Public Sans"/>
                <a:sym typeface="Public Sans"/>
              </a:rPr>
              <a:t>von Mario A.P. ist unter </a:t>
            </a:r>
            <a:r>
              <a:rPr lang="de-DE" sz="1700" noProof="1">
                <a:solidFill>
                  <a:schemeClr val="dk1"/>
                </a:solidFill>
                <a:ea typeface="Public Sans"/>
                <a:cs typeface="Public Sans"/>
                <a:sym typeface="Public Sans"/>
                <a:hlinkClick r:id="rId5"/>
              </a:rPr>
              <a:t>CC BY-SA 2.0 </a:t>
            </a:r>
            <a:r>
              <a:rPr lang="de-DE" sz="1700" noProof="1">
                <a:solidFill>
                  <a:schemeClr val="dk1"/>
                </a:solidFill>
                <a:ea typeface="Public Sans"/>
                <a:cs typeface="Public Sans"/>
                <a:sym typeface="Public Sans"/>
              </a:rPr>
              <a:t>lizenziert. </a:t>
            </a:r>
          </a:p>
          <a:p>
            <a:pPr marL="285750" indent="-285750" latinLnBrk="0">
              <a:buFont typeface="Arial" panose="020B0604020202020204" pitchFamily="34" charset="0"/>
              <a:buChar char="•"/>
            </a:pPr>
            <a:r>
              <a:rPr lang="de-DE" sz="1700" noProof="1">
                <a:solidFill>
                  <a:schemeClr val="dk1"/>
                </a:solidFill>
                <a:ea typeface="Public Sans"/>
                <a:cs typeface="Public Sans"/>
                <a:sym typeface="Public Sans"/>
              </a:rPr>
              <a:t>Frage 9: </a:t>
            </a:r>
            <a:r>
              <a:rPr lang="de-DE" sz="1700" noProof="1">
                <a:solidFill>
                  <a:schemeClr val="dk1"/>
                </a:solidFill>
                <a:ea typeface="Public Sans"/>
                <a:cs typeface="Public Sans"/>
                <a:sym typeface="Public Sans"/>
                <a:hlinkClick r:id="rId21"/>
              </a:rPr>
              <a:t>Person, die in hängenden Töpfen pflanzt, </a:t>
            </a:r>
            <a:r>
              <a:rPr lang="de-DE" sz="1700" noProof="1">
                <a:solidFill>
                  <a:schemeClr val="dk1"/>
                </a:solidFill>
                <a:ea typeface="Public Sans"/>
                <a:cs typeface="Public Sans"/>
                <a:sym typeface="Public Sans"/>
              </a:rPr>
              <a:t>von Daniel Funes Fuentes, unter einer </a:t>
            </a:r>
            <a:r>
              <a:rPr lang="de-DE" sz="1700" noProof="1">
                <a:solidFill>
                  <a:schemeClr val="dk1"/>
                </a:solidFill>
                <a:ea typeface="Public Sans"/>
                <a:cs typeface="Public Sans"/>
                <a:sym typeface="Public Sans"/>
                <a:hlinkClick r:id="rId16"/>
              </a:rPr>
              <a:t>Unsplash-Lizenz</a:t>
            </a:r>
            <a:r>
              <a:rPr lang="de-DE" sz="1700" noProof="1">
                <a:solidFill>
                  <a:schemeClr val="dk1"/>
                </a:solidFill>
                <a:ea typeface="Public Sans"/>
                <a:cs typeface="Public Sans"/>
                <a:sym typeface="Public Sans"/>
              </a:rPr>
              <a:t>. </a:t>
            </a:r>
            <a:endParaRPr lang="de-DE" sz="1700" noProof="1"/>
          </a:p>
        </p:txBody>
      </p:sp>
      <p:sp>
        <p:nvSpPr>
          <p:cNvPr id="3" name="Title 2">
            <a:extLst>
              <a:ext uri="{FF2B5EF4-FFF2-40B4-BE49-F238E27FC236}">
                <a16:creationId xmlns:a16="http://schemas.microsoft.com/office/drawing/2014/main" id="{AB75999A-CF5A-92DA-FB23-34E8AE93CF71}"/>
              </a:ext>
            </a:extLst>
          </p:cNvPr>
          <p:cNvSpPr>
            <a:spLocks noGrp="1"/>
          </p:cNvSpPr>
          <p:nvPr>
            <p:ph type="title" idx="4294967295"/>
          </p:nvPr>
        </p:nvSpPr>
        <p:spPr>
          <a:xfrm>
            <a:off x="152400" y="629203"/>
            <a:ext cx="10515600" cy="1325563"/>
          </a:xfrm>
          <a:prstGeom prst="rect">
            <a:avLst/>
          </a:prstGeom>
        </p:spPr>
        <p:txBody>
          <a:bodyPr/>
          <a:lstStyle/>
          <a:p>
            <a:r>
              <a:rPr lang="de-DE" sz="3200" noProof="1">
                <a:solidFill>
                  <a:schemeClr val="bg1"/>
                </a:solidFill>
              </a:rPr>
              <a:t>Danksagungen 1</a:t>
            </a:r>
          </a:p>
        </p:txBody>
      </p:sp>
    </p:spTree>
    <p:extLst>
      <p:ext uri="{BB962C8B-B14F-4D97-AF65-F5344CB8AC3E}">
        <p14:creationId xmlns:p14="http://schemas.microsoft.com/office/powerpoint/2010/main" val="350661844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CA165D3-66A4-7667-AC58-4749B4B19BE0}"/>
            </a:ext>
          </a:extLst>
        </p:cNvPr>
        <p:cNvGrpSpPr/>
        <p:nvPr/>
      </p:nvGrpSpPr>
      <p:grpSpPr>
        <a:xfrm>
          <a:off x="0" y="0"/>
          <a:ext cx="0" cy="0"/>
          <a:chOff x="0" y="0"/>
          <a:chExt cx="0" cy="0"/>
        </a:xfrm>
      </p:grpSpPr>
      <p:sp>
        <p:nvSpPr>
          <p:cNvPr id="2" name="TextBox 1">
            <a:extLst>
              <a:ext uri="{FF2B5EF4-FFF2-40B4-BE49-F238E27FC236}">
                <a16:creationId xmlns:a16="http://schemas.microsoft.com/office/drawing/2014/main" id="{4D366B55-7ACA-91FD-62DA-6FBF6BEC8E01}"/>
              </a:ext>
            </a:extLst>
          </p:cNvPr>
          <p:cNvSpPr txBox="1"/>
          <p:nvPr/>
        </p:nvSpPr>
        <p:spPr>
          <a:xfrm>
            <a:off x="4598150" y="939818"/>
            <a:ext cx="7188237" cy="4524315"/>
          </a:xfrm>
          <a:prstGeom prst="rect">
            <a:avLst/>
          </a:prstGeom>
          <a:noFill/>
        </p:spPr>
        <p:txBody>
          <a:bodyPr wrap="square" rtlCol="0">
            <a:spAutoFit/>
          </a:bodyPr>
          <a:lstStyle/>
          <a:p>
            <a:pPr latinLnBrk="0"/>
            <a:r>
              <a:rPr lang="de-DE" sz="2800" noProof="1">
                <a:solidFill>
                  <a:srgbClr val="2B2C30"/>
                </a:solidFill>
                <a:ea typeface="Public Sans"/>
                <a:cs typeface="Public Sans"/>
                <a:sym typeface="Public Sans"/>
              </a:rPr>
              <a:t>Unsere Untersuchung der Kreislaufwirtschaft gliedert sich in neun Fragen. Nehmen Sie sich einen Moment Zeit, um über jede Frage nachzudenken, bevor Sie zur nächsten Folie übergehen. </a:t>
            </a:r>
          </a:p>
          <a:p>
            <a:pPr latinLnBrk="0"/>
            <a:endParaRPr lang="de-DE" sz="2800" noProof="1">
              <a:solidFill>
                <a:srgbClr val="2B2C30"/>
              </a:solidFill>
              <a:sym typeface="Public Sans"/>
            </a:endParaRPr>
          </a:p>
          <a:p>
            <a:pPr latinLnBrk="0"/>
            <a:r>
              <a:rPr lang="de-DE" sz="2800" noProof="1">
                <a:solidFill>
                  <a:srgbClr val="2B2C30"/>
                </a:solidFill>
                <a:sym typeface="Public Sans"/>
              </a:rPr>
              <a:t>Sie können jede Frage nacheinander durcharbeiten. Alternativ können Sie über das Menü eine bestimmte Frage auswählen, die Sie zuerst untersuchen möchten. </a:t>
            </a:r>
            <a:endParaRPr lang="de-DE" sz="2800" noProof="1"/>
          </a:p>
        </p:txBody>
      </p:sp>
      <p:pic>
        <p:nvPicPr>
          <p:cNvPr id="4" name="Picture 3">
            <a:extLst>
              <a:ext uri="{FF2B5EF4-FFF2-40B4-BE49-F238E27FC236}">
                <a16:creationId xmlns:a16="http://schemas.microsoft.com/office/drawing/2014/main" id="{F068A32B-C87F-B35A-1095-55F4C8E799DC}"/>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2063805"/>
            <a:ext cx="4054493" cy="2730390"/>
          </a:xfrm>
          <a:prstGeom prst="rect">
            <a:avLst/>
          </a:prstGeom>
        </p:spPr>
      </p:pic>
      <p:sp>
        <p:nvSpPr>
          <p:cNvPr id="5" name="Title 4">
            <a:extLst>
              <a:ext uri="{FF2B5EF4-FFF2-40B4-BE49-F238E27FC236}">
                <a16:creationId xmlns:a16="http://schemas.microsoft.com/office/drawing/2014/main" id="{8F370413-5242-D4F0-05EF-D138E635AAD5}"/>
              </a:ext>
            </a:extLst>
          </p:cNvPr>
          <p:cNvSpPr txBox="1">
            <a:spLocks noGrp="1"/>
          </p:cNvSpPr>
          <p:nvPr>
            <p:ph type="title" idx="4294967295"/>
          </p:nvPr>
        </p:nvSpPr>
        <p:spPr>
          <a:xfrm>
            <a:off x="214601" y="327884"/>
            <a:ext cx="3474530" cy="1077218"/>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3200" b="0" i="0" u="none" strike="noStrike" kern="1200" cap="none" spc="0" normalizeH="0" baseline="0" noProof="1">
                <a:ln>
                  <a:noFill/>
                </a:ln>
                <a:solidFill>
                  <a:schemeClr val="bg1"/>
                </a:solidFill>
                <a:effectLst/>
                <a:uLnTx/>
                <a:uFillTx/>
                <a:latin typeface="+mj-lt"/>
                <a:ea typeface="+mn-ea"/>
                <a:cs typeface="+mn-cs"/>
              </a:rPr>
              <a:t>Kreislaufwirtschaft in 9 Fragen</a:t>
            </a:r>
            <a:endParaRPr kumimoji="0" lang="de-DE" sz="3200" b="0" i="0" u="none" strike="noStrike" kern="1200" cap="none" spc="0" normalizeH="0" baseline="0" noProof="1">
              <a:ln>
                <a:noFill/>
              </a:ln>
              <a:solidFill>
                <a:schemeClr val="tx1"/>
              </a:solidFill>
              <a:effectLst/>
              <a:uLnTx/>
              <a:uFillTx/>
              <a:latin typeface="+mj-lt"/>
              <a:ea typeface="+mn-ea"/>
              <a:cs typeface="+mn-cs"/>
            </a:endParaRPr>
          </a:p>
        </p:txBody>
      </p:sp>
    </p:spTree>
    <p:extLst>
      <p:ext uri="{BB962C8B-B14F-4D97-AF65-F5344CB8AC3E}">
        <p14:creationId xmlns:p14="http://schemas.microsoft.com/office/powerpoint/2010/main" val="23219019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AFB5404-BA7E-0448-B30E-786DDE1991D3}"/>
            </a:ext>
          </a:extLst>
        </p:cNvPr>
        <p:cNvGrpSpPr/>
        <p:nvPr/>
      </p:nvGrpSpPr>
      <p:grpSpPr>
        <a:xfrm>
          <a:off x="0" y="0"/>
          <a:ext cx="0" cy="0"/>
          <a:chOff x="0" y="0"/>
          <a:chExt cx="0" cy="0"/>
        </a:xfrm>
      </p:grpSpPr>
      <p:sp>
        <p:nvSpPr>
          <p:cNvPr id="4" name="TextBox 3">
            <a:extLst>
              <a:ext uri="{FF2B5EF4-FFF2-40B4-BE49-F238E27FC236}">
                <a16:creationId xmlns:a16="http://schemas.microsoft.com/office/drawing/2014/main" id="{C3F53919-07E3-A073-6B93-029FA4FF8CD7}"/>
              </a:ext>
            </a:extLst>
          </p:cNvPr>
          <p:cNvSpPr txBox="1"/>
          <p:nvPr/>
        </p:nvSpPr>
        <p:spPr>
          <a:xfrm>
            <a:off x="4258848" y="596486"/>
            <a:ext cx="7628351" cy="4524315"/>
          </a:xfrm>
          <a:prstGeom prst="rect">
            <a:avLst/>
          </a:prstGeom>
          <a:noFill/>
        </p:spPr>
        <p:txBody>
          <a:bodyPr wrap="square" lIns="91440" tIns="45720" rIns="91440" bIns="45720" rtlCol="0" anchor="t">
            <a:spAutoFit/>
          </a:bodyPr>
          <a:lstStyle/>
          <a:p>
            <a:pPr latinLnBrk="0"/>
            <a:r>
              <a:rPr lang="de-DE" noProof="1">
                <a:solidFill>
                  <a:schemeClr val="dk1"/>
                </a:solidFill>
                <a:ea typeface="Public Sans"/>
                <a:cs typeface="Public Sans"/>
                <a:sym typeface="Public Sans"/>
              </a:rPr>
              <a:t>Die folgenden Quellen wurden für diese Präsentation herangezogen: </a:t>
            </a:r>
          </a:p>
          <a:p>
            <a:pPr latinLnBrk="0"/>
            <a:endParaRPr lang="de-DE" noProof="1">
              <a:solidFill>
                <a:schemeClr val="dk1"/>
              </a:solidFill>
              <a:ea typeface="Public Sans"/>
              <a:cs typeface="Public Sans"/>
              <a:sym typeface="Public Sans"/>
            </a:endParaRPr>
          </a:p>
          <a:p>
            <a:pPr latinLnBrk="0"/>
            <a:r>
              <a:rPr lang="de-DE" noProof="1">
                <a:solidFill>
                  <a:schemeClr val="dk1"/>
                </a:solidFill>
                <a:ea typeface="Public Sans"/>
                <a:cs typeface="Public Sans"/>
                <a:sym typeface="Public Sans"/>
              </a:rPr>
              <a:t>Bl</a:t>
            </a:r>
            <a:r>
              <a:rPr lang="de-DE" i="1" noProof="1">
                <a:solidFill>
                  <a:schemeClr val="dk1"/>
                </a:solidFill>
                <a:ea typeface="Public Sans"/>
                <a:cs typeface="Public Sans"/>
                <a:sym typeface="Public Sans"/>
              </a:rPr>
              <a:t>ot</a:t>
            </a:r>
            <a:r>
              <a:rPr lang="de-DE" noProof="1">
                <a:solidFill>
                  <a:schemeClr val="dk1"/>
                </a:solidFill>
                <a:ea typeface="Public Sans"/>
                <a:cs typeface="Public Sans"/>
                <a:sym typeface="Public Sans"/>
              </a:rPr>
              <a:t>, E., Bergeling, E., Watkins, E. &amp; Marchetti, E. (Juni 2024) </a:t>
            </a:r>
            <a:r>
              <a:rPr lang="de-DE" i="1" noProof="1">
                <a:solidFill>
                  <a:schemeClr val="dk1"/>
                </a:solidFill>
                <a:ea typeface="Public Sans"/>
                <a:cs typeface="Public Sans"/>
                <a:sym typeface="Public Sans"/>
              </a:rPr>
              <a:t>Kreislaufwirtschaftsstrategien und nachhaltiges Ressourcenmanagement zur Sicherung der Energiewende.</a:t>
            </a:r>
            <a:r>
              <a:rPr lang="de-DE" noProof="1">
                <a:solidFill>
                  <a:schemeClr val="dk1"/>
                </a:solidFill>
                <a:ea typeface="Public Sans"/>
                <a:cs typeface="Public Sans"/>
                <a:sym typeface="Public Sans"/>
              </a:rPr>
              <a:t> Institut für Europäische Umweltpolitik (IEEP).  </a:t>
            </a:r>
            <a:r>
              <a:rPr lang="de-DE" u="sng" noProof="1">
                <a:solidFill>
                  <a:schemeClr val="hlink"/>
                </a:solidFill>
                <a:latin typeface="Public Sans"/>
                <a:ea typeface="Public Sans"/>
                <a:cs typeface="Public Sans"/>
                <a:sym typeface="Public Sans"/>
                <a:hlinkClick r:id="rId3"/>
              </a:rPr>
              <a:t>https://circulareconomy.europa.eu/platform/en/knowledge/circularity-strategies-and-sustainable-resource-management-safeguard-clean-energy-transition</a:t>
            </a:r>
            <a:endParaRPr lang="de-DE" noProof="1">
              <a:latin typeface="Public Sans"/>
              <a:ea typeface="Public Sans"/>
              <a:cs typeface="Public Sans"/>
              <a:sym typeface="Public Sans"/>
            </a:endParaRPr>
          </a:p>
          <a:p>
            <a:pPr latinLnBrk="0"/>
            <a:endParaRPr lang="de-DE" noProof="1">
              <a:solidFill>
                <a:schemeClr val="dk1"/>
              </a:solidFill>
              <a:ea typeface="Public Sans"/>
              <a:cs typeface="Public Sans"/>
              <a:sym typeface="Public Sans"/>
            </a:endParaRPr>
          </a:p>
          <a:p>
            <a:pPr latinLnBrk="0"/>
            <a:r>
              <a:rPr lang="de-DE" noProof="1">
                <a:solidFill>
                  <a:schemeClr val="dk1"/>
                </a:solidFill>
                <a:ea typeface="Public Sans"/>
                <a:cs typeface="Public Sans"/>
                <a:sym typeface="Public Sans"/>
              </a:rPr>
              <a:t>Gate C &amp; Gravis, L. (2023) </a:t>
            </a:r>
            <a:r>
              <a:rPr lang="de-DE" i="1" noProof="1">
                <a:solidFill>
                  <a:schemeClr val="dk1"/>
                </a:solidFill>
                <a:ea typeface="Public Sans"/>
                <a:cs typeface="Public Sans"/>
                <a:sym typeface="Public Sans"/>
              </a:rPr>
              <a:t>Für eine zirkuläre Energiewende: Aktionsplan für Industrie, Politik und Investoren. </a:t>
            </a:r>
            <a:r>
              <a:rPr lang="de-DE" noProof="1">
                <a:solidFill>
                  <a:schemeClr val="dk1"/>
                </a:solidFill>
                <a:ea typeface="Public Sans"/>
                <a:cs typeface="Public Sans"/>
                <a:sym typeface="Public Sans"/>
              </a:rPr>
              <a:t>Green Purposes Company &amp; Gate C. </a:t>
            </a:r>
            <a:endParaRPr lang="de-DE" i="1" noProof="1">
              <a:solidFill>
                <a:schemeClr val="dk1"/>
              </a:solidFill>
              <a:ea typeface="Public Sans"/>
              <a:cs typeface="Public Sans"/>
              <a:sym typeface="Public Sans"/>
            </a:endParaRPr>
          </a:p>
          <a:p>
            <a:pPr latinLnBrk="0"/>
            <a:r>
              <a:rPr lang="de-DE" noProof="1">
                <a:solidFill>
                  <a:schemeClr val="dk1"/>
                </a:solidFill>
                <a:ea typeface="Public Sans"/>
                <a:cs typeface="Public Sans"/>
                <a:sym typeface="Public Sans"/>
                <a:hlinkClick r:id="rId4"/>
              </a:rPr>
              <a:t>https://circulareconomy.europa.eu/platform/sites/default/files/2023-06/Circular-energy-transition.pdf</a:t>
            </a:r>
            <a:r>
              <a:rPr lang="de-DE" noProof="1">
                <a:solidFill>
                  <a:schemeClr val="dk1"/>
                </a:solidFill>
                <a:ea typeface="Public Sans"/>
                <a:cs typeface="Public Sans"/>
                <a:sym typeface="Public Sans"/>
              </a:rPr>
              <a:t> </a:t>
            </a:r>
          </a:p>
          <a:p>
            <a:pPr marR="0" lvl="0" algn="l" rtl="0" latinLnBrk="0">
              <a:spcBef>
                <a:spcPts val="0"/>
              </a:spcBef>
              <a:spcAft>
                <a:spcPts val="0"/>
              </a:spcAft>
            </a:pPr>
            <a:endParaRPr lang="de-DE" noProof="1">
              <a:solidFill>
                <a:srgbClr val="000000"/>
              </a:solidFill>
              <a:ea typeface="Public Sans"/>
              <a:cs typeface="Public Sans"/>
              <a:sym typeface="Public Sans"/>
            </a:endParaRPr>
          </a:p>
          <a:p>
            <a:pPr marR="0" lvl="0" algn="l" rtl="0" latinLnBrk="0">
              <a:spcBef>
                <a:spcPts val="0"/>
              </a:spcBef>
              <a:spcAft>
                <a:spcPts val="0"/>
              </a:spcAft>
            </a:pPr>
            <a:endParaRPr lang="de-DE" noProof="1">
              <a:solidFill>
                <a:schemeClr val="dk1"/>
              </a:solidFill>
              <a:ea typeface="Calibri"/>
              <a:cs typeface="Calibri"/>
              <a:sym typeface="Calibri"/>
            </a:endParaRPr>
          </a:p>
          <a:p>
            <a:pPr latinLnBrk="0"/>
            <a:endParaRPr lang="de-DE" noProof="1"/>
          </a:p>
        </p:txBody>
      </p:sp>
      <p:sp>
        <p:nvSpPr>
          <p:cNvPr id="3" name="Title 2">
            <a:extLst>
              <a:ext uri="{FF2B5EF4-FFF2-40B4-BE49-F238E27FC236}">
                <a16:creationId xmlns:a16="http://schemas.microsoft.com/office/drawing/2014/main" id="{C7AEBF70-853B-1EE7-4CB0-96CC741A9C71}"/>
              </a:ext>
            </a:extLst>
          </p:cNvPr>
          <p:cNvSpPr>
            <a:spLocks noGrp="1"/>
          </p:cNvSpPr>
          <p:nvPr>
            <p:ph type="title" idx="4294967295"/>
          </p:nvPr>
        </p:nvSpPr>
        <p:spPr>
          <a:xfrm>
            <a:off x="198120" y="596486"/>
            <a:ext cx="10515600" cy="1325563"/>
          </a:xfrm>
          <a:prstGeom prst="rect">
            <a:avLst/>
          </a:prstGeom>
        </p:spPr>
        <p:txBody>
          <a:bodyPr/>
          <a:lstStyle/>
          <a:p>
            <a:r>
              <a:rPr lang="de-DE" sz="3200" kern="1200" noProof="1">
                <a:solidFill>
                  <a:srgbClr val="FFFFFF"/>
                </a:solidFill>
                <a:effectLst/>
                <a:latin typeface="Calibri" panose="020F0502020204030204" pitchFamily="34" charset="0"/>
                <a:ea typeface="+mj-ea"/>
                <a:cs typeface="+mj-cs"/>
              </a:rPr>
              <a:t>Danksagungen 2</a:t>
            </a:r>
            <a:endParaRPr lang="de-DE" noProof="1"/>
          </a:p>
        </p:txBody>
      </p:sp>
    </p:spTree>
    <p:extLst>
      <p:ext uri="{BB962C8B-B14F-4D97-AF65-F5344CB8AC3E}">
        <p14:creationId xmlns:p14="http://schemas.microsoft.com/office/powerpoint/2010/main" val="212973917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9BF57D-BB7C-BA8B-5EBF-96BF5A6CBCBD}"/>
              </a:ext>
            </a:extLst>
          </p:cNvPr>
          <p:cNvSpPr>
            <a:spLocks noGrp="1"/>
          </p:cNvSpPr>
          <p:nvPr>
            <p:ph type="title" idx="4294967295"/>
          </p:nvPr>
        </p:nvSpPr>
        <p:spPr>
          <a:xfrm>
            <a:off x="3947160" y="3085465"/>
            <a:ext cx="4065270" cy="1325563"/>
          </a:xfrm>
          <a:prstGeom prst="rect">
            <a:avLst/>
          </a:prstGeom>
        </p:spPr>
        <p:txBody>
          <a:bodyPr/>
          <a:lstStyle/>
          <a:p>
            <a:r>
              <a:rPr lang="de-DE" sz="6000" noProof="1">
                <a:solidFill>
                  <a:schemeClr val="bg1"/>
                </a:solidFill>
              </a:rPr>
              <a:t>Danke!</a:t>
            </a:r>
          </a:p>
        </p:txBody>
      </p:sp>
    </p:spTree>
    <p:extLst>
      <p:ext uri="{BB962C8B-B14F-4D97-AF65-F5344CB8AC3E}">
        <p14:creationId xmlns:p14="http://schemas.microsoft.com/office/powerpoint/2010/main" val="284003005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0278B89A-DF7B-1C51-7ECF-711317AD23A6}"/>
              </a:ext>
              <a:ext uri="{C183D7F6-B498-43B3-948B-1728B52AA6E4}">
                <adec:decorative xmlns:adec="http://schemas.microsoft.com/office/drawing/2017/decorative" val="0"/>
              </a:ext>
            </a:extLst>
          </p:cNvPr>
          <p:cNvSpPr txBox="1">
            <a:spLocks noGrp="1"/>
          </p:cNvSpPr>
          <p:nvPr>
            <p:ph type="title" idx="4294967295"/>
          </p:nvPr>
        </p:nvSpPr>
        <p:spPr>
          <a:xfrm>
            <a:off x="1723170" y="369331"/>
            <a:ext cx="8776663" cy="1323439"/>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4000" b="0" i="0" u="none" strike="noStrike" kern="1200" cap="none" spc="0" normalizeH="0" baseline="0" noProof="1">
                <a:ln>
                  <a:noFill/>
                </a:ln>
                <a:solidFill>
                  <a:srgbClr val="FFFFFF"/>
                </a:solidFill>
                <a:effectLst/>
                <a:uLnTx/>
                <a:uFillTx/>
                <a:latin typeface="Calibri" panose="020F0502020204030204" pitchFamily="34" charset="0"/>
                <a:ea typeface="Public Sans"/>
                <a:cs typeface="Public Sans"/>
              </a:rPr>
              <a:t>Neun Fragen zur Digitalisierung und Kreislaufwirtschaft im Energiesektor </a:t>
            </a:r>
            <a:endParaRPr kumimoji="0" lang="de-DE" sz="4000" b="0" i="0" u="none" strike="noStrike" kern="1200" cap="none" spc="0" normalizeH="0" baseline="0" noProof="1">
              <a:ln>
                <a:noFill/>
              </a:ln>
              <a:solidFill>
                <a:schemeClr val="tx1"/>
              </a:solidFill>
              <a:effectLst/>
              <a:uLnTx/>
              <a:uFillTx/>
              <a:latin typeface="+mn-lt"/>
              <a:ea typeface="+mn-ea"/>
              <a:cs typeface="+mn-cs"/>
            </a:endParaRPr>
          </a:p>
        </p:txBody>
      </p:sp>
      <p:sp>
        <p:nvSpPr>
          <p:cNvPr id="2" name="TextBox 1">
            <a:extLst>
              <a:ext uri="{FF2B5EF4-FFF2-40B4-BE49-F238E27FC236}">
                <a16:creationId xmlns:a16="http://schemas.microsoft.com/office/drawing/2014/main" id="{1013318B-F51A-DE9B-4143-B6140E6B757E}"/>
              </a:ext>
              <a:ext uri="{C183D7F6-B498-43B3-948B-1728B52AA6E4}">
                <adec:decorative xmlns:adec="http://schemas.microsoft.com/office/drawing/2017/decorative" val="0"/>
              </a:ext>
            </a:extLst>
          </p:cNvPr>
          <p:cNvSpPr txBox="1"/>
          <p:nvPr/>
        </p:nvSpPr>
        <p:spPr>
          <a:xfrm>
            <a:off x="384131" y="2149019"/>
            <a:ext cx="11423738" cy="4893647"/>
          </a:xfrm>
          <a:prstGeom prst="rect">
            <a:avLst/>
          </a:prstGeom>
          <a:noFill/>
        </p:spPr>
        <p:txBody>
          <a:bodyPr wrap="square" rtlCol="0">
            <a:spAutoFit/>
          </a:bodyPr>
          <a:lstStyle/>
          <a:p>
            <a:pPr marL="342900" indent="-342900" latinLnBrk="0">
              <a:buFont typeface="+mj-lt"/>
              <a:buAutoNum type="arabicPeriod"/>
            </a:pPr>
            <a:r>
              <a:rPr lang="de-DE" sz="2400" noProof="1">
                <a:ea typeface="Public Sans"/>
                <a:cs typeface="Public Sans"/>
                <a:sym typeface="Public Sans"/>
              </a:rPr>
              <a:t>Was ist Kreislaufwirtschaft und wie lässt sie sich auf den Energiesektor anwenden?</a:t>
            </a:r>
          </a:p>
          <a:p>
            <a:pPr marL="342900" indent="-342900" latinLnBrk="0">
              <a:buFont typeface="+mj-lt"/>
              <a:buAutoNum type="arabicPeriod"/>
            </a:pPr>
            <a:r>
              <a:rPr lang="de-DE" sz="2400" noProof="1">
                <a:ea typeface="Public Sans"/>
                <a:cs typeface="Public Sans"/>
                <a:sym typeface="Public Sans"/>
              </a:rPr>
              <a:t>Wie unterstützt die Europäische Union die Kreislaufwirtschaft im Energiesektor?</a:t>
            </a:r>
          </a:p>
          <a:p>
            <a:pPr marL="342900" indent="-342900" latinLnBrk="0">
              <a:buFont typeface="+mj-lt"/>
              <a:buAutoNum type="arabicPeriod"/>
            </a:pPr>
            <a:r>
              <a:rPr lang="de-DE" sz="2400" noProof="1">
                <a:ea typeface="Public Sans"/>
                <a:cs typeface="Public Sans"/>
                <a:sym typeface="Public Sans"/>
              </a:rPr>
              <a:t>Wie verändert die Digitalisierung den Energiesektor?</a:t>
            </a:r>
          </a:p>
          <a:p>
            <a:pPr marL="342900" indent="-342900" latinLnBrk="0">
              <a:buFont typeface="+mj-lt"/>
              <a:buAutoNum type="arabicPeriod"/>
            </a:pPr>
            <a:r>
              <a:rPr lang="de-DE" sz="2400" noProof="1">
                <a:ea typeface="Public Sans"/>
                <a:cs typeface="Public Sans"/>
                <a:sym typeface="Public Sans"/>
              </a:rPr>
              <a:t>Wie wirken Kreislaufwirtschaft und Digitalisierung zusammen, um eine nachhaltige Zukunft zu erreichen?</a:t>
            </a:r>
          </a:p>
          <a:p>
            <a:pPr marL="342900" indent="-342900" latinLnBrk="0">
              <a:buFont typeface="+mj-lt"/>
              <a:buAutoNum type="arabicPeriod"/>
            </a:pPr>
            <a:r>
              <a:rPr lang="de-DE" sz="2400" noProof="1">
                <a:ea typeface="Public Sans"/>
                <a:cs typeface="Public Sans"/>
                <a:sym typeface="Public Sans"/>
              </a:rPr>
              <a:t>Wie können die Prinzipien der Kreislaufwirtschaft angewendet werden, um die Ressourceneffizienz im Energiesektor zu maximieren?</a:t>
            </a:r>
          </a:p>
          <a:p>
            <a:pPr marL="342900" indent="-342900" latinLnBrk="0">
              <a:buFont typeface="+mj-lt"/>
              <a:buAutoNum type="arabicPeriod"/>
            </a:pPr>
            <a:r>
              <a:rPr lang="de-DE" sz="2400" noProof="1">
                <a:ea typeface="Public Sans"/>
                <a:cs typeface="Public Sans"/>
                <a:sym typeface="Public Sans"/>
              </a:rPr>
              <a:t>Wie kann Kreislaufwirtschaft auf erneuerbare Energien und Energiespeichertechnologien angewendet werden?</a:t>
            </a:r>
          </a:p>
          <a:p>
            <a:pPr marL="342900" indent="-342900" latinLnBrk="0">
              <a:buFont typeface="+mj-lt"/>
              <a:buAutoNum type="arabicPeriod"/>
            </a:pPr>
            <a:r>
              <a:rPr lang="de-DE" sz="2400" noProof="1">
                <a:ea typeface="Public Sans"/>
                <a:cs typeface="Public Sans"/>
                <a:sym typeface="Public Sans"/>
              </a:rPr>
              <a:t>Wie verändern digitale Technologien den Energiesektor?</a:t>
            </a:r>
          </a:p>
          <a:p>
            <a:pPr marL="342900" indent="-342900" latinLnBrk="0">
              <a:buFont typeface="+mj-lt"/>
              <a:buAutoNum type="arabicPeriod"/>
            </a:pPr>
            <a:r>
              <a:rPr lang="de-DE" sz="2400" noProof="1">
                <a:ea typeface="Public Sans"/>
                <a:cs typeface="Public Sans"/>
                <a:sym typeface="Public Sans"/>
              </a:rPr>
              <a:t>Wie kann die Blockchain-Technologie dem Energiesektor zugutekommen?</a:t>
            </a:r>
          </a:p>
          <a:p>
            <a:pPr marL="342900" indent="-342900" latinLnBrk="0">
              <a:buFont typeface="+mj-lt"/>
              <a:buAutoNum type="arabicPeriod"/>
            </a:pPr>
            <a:r>
              <a:rPr lang="de-DE" sz="2400" noProof="1">
                <a:ea typeface="Public Sans"/>
                <a:cs typeface="Public Sans"/>
                <a:sym typeface="Public Sans"/>
              </a:rPr>
              <a:t>Wie werden Kreislaufwirtschaft und Digitalisierung im Energiesektor kombiniert?</a:t>
            </a:r>
          </a:p>
          <a:p>
            <a:pPr marL="342900" indent="-342900" latinLnBrk="0">
              <a:buFont typeface="+mj-lt"/>
              <a:buAutoNum type="arabicPeriod"/>
            </a:pPr>
            <a:endParaRPr lang="de-DE" sz="2400" noProof="1">
              <a:ea typeface="Public Sans"/>
              <a:cs typeface="Public Sans"/>
              <a:sym typeface="Public Sans"/>
            </a:endParaRPr>
          </a:p>
        </p:txBody>
      </p:sp>
    </p:spTree>
    <p:extLst>
      <p:ext uri="{BB962C8B-B14F-4D97-AF65-F5344CB8AC3E}">
        <p14:creationId xmlns:p14="http://schemas.microsoft.com/office/powerpoint/2010/main" val="35012141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B46826-8F84-B75A-61D9-AE3CD400DF6E}"/>
              </a:ext>
            </a:extLst>
          </p:cNvPr>
          <p:cNvSpPr>
            <a:spLocks noGrp="1"/>
          </p:cNvSpPr>
          <p:nvPr>
            <p:ph type="title" idx="4294967295"/>
          </p:nvPr>
        </p:nvSpPr>
        <p:spPr>
          <a:xfrm>
            <a:off x="483870" y="719455"/>
            <a:ext cx="10515600" cy="1325563"/>
          </a:xfrm>
          <a:prstGeom prst="rect">
            <a:avLst/>
          </a:prstGeom>
        </p:spPr>
        <p:txBody>
          <a:bodyPr/>
          <a:lstStyle/>
          <a:p>
            <a:pPr rtl="0" eaLnBrk="1" latinLnBrk="1" hangingPunct="1"/>
            <a:r>
              <a:rPr lang="de-DE" sz="2800" b="1" kern="1200" noProof="1">
                <a:solidFill>
                  <a:srgbClr val="FFFFFF"/>
                </a:solidFill>
                <a:effectLst/>
                <a:latin typeface="Calibri" panose="020F0502020204030204" pitchFamily="34" charset="0"/>
                <a:ea typeface="Public Sans"/>
                <a:cs typeface="Public Sans"/>
              </a:rPr>
              <a:t>1. Die Kreislaufwirtschaft </a:t>
            </a:r>
            <a:endParaRPr lang="de-DE" noProof="1">
              <a:effectLst/>
            </a:endParaRPr>
          </a:p>
          <a:p>
            <a:endParaRPr lang="de-DE" noProof="1"/>
          </a:p>
        </p:txBody>
      </p:sp>
      <p:sp>
        <p:nvSpPr>
          <p:cNvPr id="4" name="TextBox 3">
            <a:extLst>
              <a:ext uri="{FF2B5EF4-FFF2-40B4-BE49-F238E27FC236}">
                <a16:creationId xmlns:a16="http://schemas.microsoft.com/office/drawing/2014/main" id="{3ECF41D1-D927-3D59-52A9-A0E9BBB94037}"/>
              </a:ext>
            </a:extLst>
          </p:cNvPr>
          <p:cNvSpPr txBox="1"/>
          <p:nvPr/>
        </p:nvSpPr>
        <p:spPr>
          <a:xfrm>
            <a:off x="876823" y="3181611"/>
            <a:ext cx="10509336" cy="1569660"/>
          </a:xfrm>
          <a:prstGeom prst="rect">
            <a:avLst/>
          </a:prstGeom>
          <a:noFill/>
        </p:spPr>
        <p:txBody>
          <a:bodyPr wrap="square" rtlCol="0">
            <a:spAutoFit/>
          </a:bodyPr>
          <a:lstStyle/>
          <a:p>
            <a:pPr algn="ctr" latinLnBrk="0"/>
            <a:r>
              <a:rPr lang="de-DE" sz="4800" i="1" noProof="1">
                <a:solidFill>
                  <a:schemeClr val="accent5"/>
                </a:solidFill>
              </a:rPr>
              <a:t>Was ist Kreislaufwirtschaft und wie lässt sie sich auf den Energiesektor anwenden?</a:t>
            </a:r>
          </a:p>
        </p:txBody>
      </p:sp>
    </p:spTree>
    <p:extLst>
      <p:ext uri="{BB962C8B-B14F-4D97-AF65-F5344CB8AC3E}">
        <p14:creationId xmlns:p14="http://schemas.microsoft.com/office/powerpoint/2010/main" val="80199435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94EC3C3-1BE7-2437-BBE9-6BB97A571511}"/>
            </a:ext>
          </a:extLst>
        </p:cNvPr>
        <p:cNvGrpSpPr/>
        <p:nvPr/>
      </p:nvGrpSpPr>
      <p:grpSpPr>
        <a:xfrm>
          <a:off x="0" y="0"/>
          <a:ext cx="0" cy="0"/>
          <a:chOff x="0" y="0"/>
          <a:chExt cx="0" cy="0"/>
        </a:xfrm>
      </p:grpSpPr>
      <p:sp>
        <p:nvSpPr>
          <p:cNvPr id="4" name="TextBox 3">
            <a:extLst>
              <a:ext uri="{FF2B5EF4-FFF2-40B4-BE49-F238E27FC236}">
                <a16:creationId xmlns:a16="http://schemas.microsoft.com/office/drawing/2014/main" id="{CB33C395-3CC3-4B54-6421-D833B99114A3}"/>
              </a:ext>
            </a:extLst>
          </p:cNvPr>
          <p:cNvSpPr txBox="1"/>
          <p:nvPr/>
        </p:nvSpPr>
        <p:spPr>
          <a:xfrm>
            <a:off x="3234188" y="2153725"/>
            <a:ext cx="8690590" cy="4401205"/>
          </a:xfrm>
          <a:prstGeom prst="rect">
            <a:avLst/>
          </a:prstGeom>
          <a:noFill/>
        </p:spPr>
        <p:txBody>
          <a:bodyPr wrap="square" rtlCol="0">
            <a:spAutoFit/>
          </a:bodyPr>
          <a:lstStyle/>
          <a:p>
            <a:pPr latinLnBrk="0"/>
            <a:r>
              <a:rPr lang="de-DE" sz="2000" noProof="1">
                <a:ea typeface="Public Sans"/>
                <a:cs typeface="Public Sans"/>
                <a:sym typeface="Public Sans"/>
              </a:rPr>
              <a:t>Im Kontext des Energiesektors bedeutet die Kreislaufwirtschaft eine Abkehr vom Modell „Gewinnen, Herstellen, Verwenden und Entsorgen“. Die Kreislaufwirtschaft legt den Schwerpunkt auf die Minimierung von Abfall und die Maximierung der Ressourcennutzung.</a:t>
            </a:r>
          </a:p>
          <a:p>
            <a:pPr latinLnBrk="0"/>
            <a:endParaRPr lang="de-DE" sz="2000" noProof="1">
              <a:ea typeface="Public Sans"/>
              <a:cs typeface="Public Sans"/>
              <a:sym typeface="Public Sans"/>
            </a:endParaRPr>
          </a:p>
          <a:p>
            <a:pPr latinLnBrk="0"/>
            <a:r>
              <a:rPr lang="de-DE" sz="2000" noProof="1">
                <a:ea typeface="Public Sans"/>
                <a:cs typeface="Public Sans"/>
                <a:sym typeface="Public Sans"/>
              </a:rPr>
              <a:t>Die Lebensdauer von Energietechnologien kann durch die Minimierung des Abfallaufkommens und die Rückgewinnung wertvoller Materialien maximiert werden. </a:t>
            </a:r>
            <a:r>
              <a:rPr lang="de-DE" sz="2000" noProof="1"/>
              <a:t>Kreislaufwirtschaft trägt zur Verringerung der Umweltbelastung bei und unterstützt den Übergang zu einem nachhaltigeren und widerstandsfähigeren Energiesystem.  </a:t>
            </a:r>
          </a:p>
          <a:p>
            <a:pPr latinLnBrk="0"/>
            <a:endParaRPr lang="de-DE" sz="2000" noProof="1"/>
          </a:p>
          <a:p>
            <a:pPr latinLnBrk="0"/>
            <a:r>
              <a:rPr lang="de-DE" sz="2000" noProof="1"/>
              <a:t>Digitale Technologien wie Datenanalyse, intelligente Netze und Blockchain spielen eine entscheidende Rolle bei der Ermöglichung und Optimierung von Kreislaufwirtschaftsstrategien im Energiesektor. </a:t>
            </a:r>
          </a:p>
        </p:txBody>
      </p:sp>
      <p:pic>
        <p:nvPicPr>
          <p:cNvPr id="6" name="Picture 5">
            <a:extLst>
              <a:ext uri="{FF2B5EF4-FFF2-40B4-BE49-F238E27FC236}">
                <a16:creationId xmlns:a16="http://schemas.microsoft.com/office/drawing/2014/main" id="{A69BCC65-9414-544E-BB43-CAA44F617EBA}"/>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77066" y="3218902"/>
            <a:ext cx="2941915" cy="2003006"/>
          </a:xfrm>
          <a:prstGeom prst="rect">
            <a:avLst/>
          </a:prstGeom>
        </p:spPr>
      </p:pic>
      <p:sp>
        <p:nvSpPr>
          <p:cNvPr id="2" name="Title 1">
            <a:extLst>
              <a:ext uri="{FF2B5EF4-FFF2-40B4-BE49-F238E27FC236}">
                <a16:creationId xmlns:a16="http://schemas.microsoft.com/office/drawing/2014/main" id="{01013AF1-DB87-308C-4487-ACF7C1B85A0C}"/>
              </a:ext>
            </a:extLst>
          </p:cNvPr>
          <p:cNvSpPr>
            <a:spLocks noGrp="1"/>
          </p:cNvSpPr>
          <p:nvPr>
            <p:ph type="title" idx="4294967295"/>
          </p:nvPr>
        </p:nvSpPr>
        <p:spPr>
          <a:xfrm>
            <a:off x="472440" y="828162"/>
            <a:ext cx="10515600" cy="1325563"/>
          </a:xfrm>
          <a:prstGeom prst="rect">
            <a:avLst/>
          </a:prstGeom>
        </p:spPr>
        <p:txBody>
          <a:bodyPr/>
          <a:lstStyle/>
          <a:p>
            <a:pPr rtl="0" eaLnBrk="1" latinLnBrk="1" hangingPunct="1"/>
            <a:r>
              <a:rPr lang="de-DE" sz="2800" b="1" kern="1200" noProof="1">
                <a:solidFill>
                  <a:srgbClr val="FFFFFF"/>
                </a:solidFill>
                <a:effectLst/>
                <a:latin typeface="Calibri" panose="020F0502020204030204" pitchFamily="34" charset="0"/>
                <a:ea typeface="Public Sans"/>
                <a:cs typeface="Public Sans"/>
              </a:rPr>
              <a:t>1. Die Kreislaufwirtschaft: </a:t>
            </a:r>
            <a:r>
              <a:rPr lang="de-DE" sz="2800" b="1" kern="1200" baseline="0" noProof="1">
                <a:solidFill>
                  <a:srgbClr val="FFFFFF"/>
                </a:solidFill>
                <a:effectLst/>
                <a:latin typeface="Calibri" panose="020F0502020204030204" pitchFamily="34" charset="0"/>
                <a:ea typeface="Public Sans"/>
                <a:cs typeface="Public Sans"/>
              </a:rPr>
              <a:t>Einführung</a:t>
            </a:r>
            <a:endParaRPr lang="de-DE" noProof="1">
              <a:effectLst/>
            </a:endParaRPr>
          </a:p>
          <a:p>
            <a:endParaRPr lang="de-DE" noProof="1"/>
          </a:p>
        </p:txBody>
      </p:sp>
    </p:spTree>
    <p:extLst>
      <p:ext uri="{BB962C8B-B14F-4D97-AF65-F5344CB8AC3E}">
        <p14:creationId xmlns:p14="http://schemas.microsoft.com/office/powerpoint/2010/main" val="2342723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A246174-A9F9-2227-33C1-1A71A5395BE3}"/>
            </a:ext>
          </a:extLst>
        </p:cNvPr>
        <p:cNvGrpSpPr/>
        <p:nvPr/>
      </p:nvGrpSpPr>
      <p:grpSpPr>
        <a:xfrm>
          <a:off x="0" y="0"/>
          <a:ext cx="0" cy="0"/>
          <a:chOff x="0" y="0"/>
          <a:chExt cx="0" cy="0"/>
        </a:xfrm>
      </p:grpSpPr>
      <p:sp>
        <p:nvSpPr>
          <p:cNvPr id="4" name="TextBox 3">
            <a:extLst>
              <a:ext uri="{FF2B5EF4-FFF2-40B4-BE49-F238E27FC236}">
                <a16:creationId xmlns:a16="http://schemas.microsoft.com/office/drawing/2014/main" id="{C7C2E970-0435-BF0A-C4DE-9B0E5B726EAA}"/>
              </a:ext>
            </a:extLst>
          </p:cNvPr>
          <p:cNvSpPr txBox="1"/>
          <p:nvPr/>
        </p:nvSpPr>
        <p:spPr>
          <a:xfrm>
            <a:off x="3269292" y="2079320"/>
            <a:ext cx="9044628" cy="4832092"/>
          </a:xfrm>
          <a:prstGeom prst="rect">
            <a:avLst/>
          </a:prstGeom>
          <a:noFill/>
        </p:spPr>
        <p:txBody>
          <a:bodyPr wrap="square" rtlCol="0">
            <a:spAutoFit/>
          </a:bodyPr>
          <a:lstStyle/>
          <a:p>
            <a:pPr latinLnBrk="0"/>
            <a:r>
              <a:rPr lang="de-DE" sz="2200" noProof="1">
                <a:ea typeface="Public Sans"/>
                <a:cs typeface="Public Sans"/>
                <a:sym typeface="Public Sans"/>
              </a:rPr>
              <a:t>Die Kernprinzipien der Kreislaufwirtschaft sind:</a:t>
            </a:r>
          </a:p>
          <a:p>
            <a:pPr latinLnBrk="0"/>
            <a:endParaRPr lang="de-DE" sz="2200" noProof="1">
              <a:ea typeface="Public Sans"/>
              <a:cs typeface="Public Sans"/>
              <a:sym typeface="Public Sans"/>
            </a:endParaRPr>
          </a:p>
          <a:p>
            <a:pPr latinLnBrk="0"/>
            <a:r>
              <a:rPr lang="de-DE" sz="2200" b="1" noProof="1">
                <a:ea typeface="Public Sans"/>
                <a:cs typeface="Public Sans"/>
                <a:sym typeface="Public Sans"/>
              </a:rPr>
              <a:t>Reduzieren: </a:t>
            </a:r>
            <a:r>
              <a:rPr lang="de-DE" sz="2200" noProof="1">
                <a:ea typeface="Public Sans"/>
                <a:cs typeface="Public Sans"/>
                <a:sym typeface="Public Sans"/>
              </a:rPr>
              <a:t>Minimierung des Energieverbrauchs und des Abfallaufkommens durch: </a:t>
            </a:r>
          </a:p>
          <a:p>
            <a:pPr marL="342900" indent="-342900" latinLnBrk="0">
              <a:buFont typeface="Arial" panose="020B0604020202020204" pitchFamily="34" charset="0"/>
              <a:buChar char="•"/>
            </a:pPr>
            <a:r>
              <a:rPr lang="de-DE" sz="2200" noProof="1">
                <a:ea typeface="Public Sans"/>
                <a:cs typeface="Public Sans"/>
                <a:sym typeface="Public Sans"/>
              </a:rPr>
              <a:t>	Maßnahmen zur Steigerung der Energieeffizienz.</a:t>
            </a:r>
          </a:p>
          <a:p>
            <a:pPr marL="342900" indent="-342900" latinLnBrk="0">
              <a:buFont typeface="Arial" panose="020B0604020202020204" pitchFamily="34" charset="0"/>
              <a:buChar char="•"/>
            </a:pPr>
            <a:r>
              <a:rPr lang="de-DE" sz="2200" noProof="1">
                <a:ea typeface="Public Sans"/>
                <a:cs typeface="Public Sans"/>
                <a:sym typeface="Public Sans"/>
              </a:rPr>
              <a:t>	Anreize für den Energieverbrauch in Nebenzeiten.</a:t>
            </a:r>
          </a:p>
          <a:p>
            <a:pPr marL="342900" indent="-342900" latinLnBrk="0">
              <a:buFont typeface="Arial" panose="020B0604020202020204" pitchFamily="34" charset="0"/>
              <a:buChar char="•"/>
            </a:pPr>
            <a:r>
              <a:rPr lang="de-DE" sz="2200" noProof="1">
                <a:ea typeface="Public Sans"/>
                <a:cs typeface="Public Sans"/>
                <a:sym typeface="Public Sans"/>
              </a:rPr>
              <a:t>	Einführung nachhaltiger Energietechnologien.</a:t>
            </a:r>
          </a:p>
          <a:p>
            <a:pPr latinLnBrk="0"/>
            <a:endParaRPr lang="de-DE" sz="2200" noProof="1">
              <a:ea typeface="Public Sans"/>
              <a:cs typeface="Public Sans"/>
              <a:sym typeface="Public Sans"/>
            </a:endParaRPr>
          </a:p>
          <a:p>
            <a:pPr latinLnBrk="0"/>
            <a:r>
              <a:rPr lang="de-DE" sz="2200" b="1" noProof="1">
                <a:ea typeface="Public Sans"/>
                <a:cs typeface="Public Sans"/>
                <a:sym typeface="Public Sans"/>
              </a:rPr>
              <a:t>Wiederverwendung: </a:t>
            </a:r>
            <a:r>
              <a:rPr lang="de-DE" sz="2200" noProof="1">
                <a:ea typeface="Public Sans"/>
                <a:cs typeface="Public Sans"/>
                <a:sym typeface="Public Sans"/>
              </a:rPr>
              <a:t>Umnutzung oder Suche nach neuen Anwendungsmöglichkeiten für Energieinfrastrukturen und -komponenten. Zum Beispiel:</a:t>
            </a:r>
          </a:p>
          <a:p>
            <a:pPr marL="342900" indent="-342900" latinLnBrk="0">
              <a:buFont typeface="Arial" panose="020B0604020202020204" pitchFamily="34" charset="0"/>
              <a:buChar char="•"/>
            </a:pPr>
            <a:r>
              <a:rPr lang="de-DE" sz="2200" noProof="1">
                <a:ea typeface="Public Sans"/>
                <a:cs typeface="Public Sans"/>
                <a:sym typeface="Public Sans"/>
              </a:rPr>
              <a:t>Umnutzung ausgedienter Windturbinenflügel für Fußgängerbrücken.</a:t>
            </a:r>
          </a:p>
          <a:p>
            <a:pPr marL="342900" indent="-342900" latinLnBrk="0">
              <a:buFont typeface="Arial" panose="020B0604020202020204" pitchFamily="34" charset="0"/>
              <a:buChar char="•"/>
            </a:pPr>
            <a:r>
              <a:rPr lang="de-DE" sz="2200" noProof="1">
                <a:ea typeface="Public Sans"/>
                <a:cs typeface="Public Sans"/>
                <a:sym typeface="Public Sans"/>
              </a:rPr>
              <a:t>Verwendung von Elektrofahrzeugbatterien für die Energiespeicherung im Netzmaßstab.</a:t>
            </a:r>
          </a:p>
        </p:txBody>
      </p:sp>
      <p:pic>
        <p:nvPicPr>
          <p:cNvPr id="6" name="Picture 5">
            <a:extLst>
              <a:ext uri="{FF2B5EF4-FFF2-40B4-BE49-F238E27FC236}">
                <a16:creationId xmlns:a16="http://schemas.microsoft.com/office/drawing/2014/main" id="{C6D3F940-BC0C-318C-2A89-B6E315C9E75E}"/>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77066" y="3218902"/>
            <a:ext cx="2941915" cy="2003006"/>
          </a:xfrm>
          <a:prstGeom prst="rect">
            <a:avLst/>
          </a:prstGeom>
        </p:spPr>
      </p:pic>
      <p:sp>
        <p:nvSpPr>
          <p:cNvPr id="2" name="Title 1">
            <a:extLst>
              <a:ext uri="{FF2B5EF4-FFF2-40B4-BE49-F238E27FC236}">
                <a16:creationId xmlns:a16="http://schemas.microsoft.com/office/drawing/2014/main" id="{82F961C6-79FB-7F18-2FD4-A3CDB6B4C187}"/>
              </a:ext>
            </a:extLst>
          </p:cNvPr>
          <p:cNvSpPr>
            <a:spLocks noGrp="1"/>
          </p:cNvSpPr>
          <p:nvPr>
            <p:ph type="title" idx="4294967295"/>
          </p:nvPr>
        </p:nvSpPr>
        <p:spPr>
          <a:xfrm>
            <a:off x="403860" y="753757"/>
            <a:ext cx="10515600" cy="1325563"/>
          </a:xfrm>
          <a:prstGeom prst="rect">
            <a:avLst/>
          </a:prstGeom>
        </p:spPr>
        <p:txBody>
          <a:bodyPr/>
          <a:lstStyle/>
          <a:p>
            <a:pPr rtl="0" eaLnBrk="1" latinLnBrk="1" hangingPunct="1"/>
            <a:r>
              <a:rPr lang="de-DE" sz="2800" b="1" kern="1200" noProof="1">
                <a:solidFill>
                  <a:srgbClr val="FFFFFF"/>
                </a:solidFill>
                <a:effectLst/>
                <a:latin typeface="Calibri" panose="020F0502020204030204" pitchFamily="34" charset="0"/>
                <a:ea typeface="Public Sans"/>
                <a:cs typeface="Public Sans"/>
              </a:rPr>
              <a:t>1. Kreislaufwirtschaft: </a:t>
            </a:r>
            <a:r>
              <a:rPr lang="de-DE" sz="2800" b="1" kern="1200" baseline="0" noProof="1">
                <a:solidFill>
                  <a:srgbClr val="FFFFFF"/>
                </a:solidFill>
                <a:effectLst/>
                <a:latin typeface="Calibri" panose="020F0502020204030204" pitchFamily="34" charset="0"/>
                <a:ea typeface="Public Sans"/>
                <a:cs typeface="Public Sans"/>
              </a:rPr>
              <a:t>Reduzieren, wiederverwenden</a:t>
            </a:r>
            <a:endParaRPr lang="de-DE" noProof="1">
              <a:effectLst/>
            </a:endParaRPr>
          </a:p>
          <a:p>
            <a:endParaRPr lang="de-DE" noProof="1"/>
          </a:p>
        </p:txBody>
      </p:sp>
    </p:spTree>
    <p:extLst>
      <p:ext uri="{BB962C8B-B14F-4D97-AF65-F5344CB8AC3E}">
        <p14:creationId xmlns:p14="http://schemas.microsoft.com/office/powerpoint/2010/main" val="10720863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54D3568-8BC9-6369-048C-9B06399A0EA7}"/>
            </a:ext>
          </a:extLst>
        </p:cNvPr>
        <p:cNvGrpSpPr/>
        <p:nvPr/>
      </p:nvGrpSpPr>
      <p:grpSpPr>
        <a:xfrm>
          <a:off x="0" y="0"/>
          <a:ext cx="0" cy="0"/>
          <a:chOff x="0" y="0"/>
          <a:chExt cx="0" cy="0"/>
        </a:xfrm>
      </p:grpSpPr>
      <p:sp>
        <p:nvSpPr>
          <p:cNvPr id="4" name="TextBox 3">
            <a:extLst>
              <a:ext uri="{FF2B5EF4-FFF2-40B4-BE49-F238E27FC236}">
                <a16:creationId xmlns:a16="http://schemas.microsoft.com/office/drawing/2014/main" id="{ED8AC423-6053-6115-75DE-1CF1651E26EA}"/>
              </a:ext>
            </a:extLst>
          </p:cNvPr>
          <p:cNvSpPr txBox="1"/>
          <p:nvPr/>
        </p:nvSpPr>
        <p:spPr>
          <a:xfrm>
            <a:off x="3269293" y="3098250"/>
            <a:ext cx="8745641" cy="2308324"/>
          </a:xfrm>
          <a:prstGeom prst="rect">
            <a:avLst/>
          </a:prstGeom>
          <a:noFill/>
        </p:spPr>
        <p:txBody>
          <a:bodyPr wrap="square" rtlCol="0">
            <a:spAutoFit/>
          </a:bodyPr>
          <a:lstStyle/>
          <a:p>
            <a:pPr latinLnBrk="0"/>
            <a:endParaRPr lang="de-DE" sz="2400" noProof="1">
              <a:ea typeface="Public Sans"/>
              <a:cs typeface="Public Sans"/>
              <a:sym typeface="Public Sans"/>
            </a:endParaRPr>
          </a:p>
          <a:p>
            <a:pPr latinLnBrk="0"/>
            <a:r>
              <a:rPr lang="de-DE" sz="2400" b="1" noProof="1">
                <a:ea typeface="Public Sans"/>
                <a:cs typeface="Public Sans"/>
                <a:sym typeface="Public Sans"/>
              </a:rPr>
              <a:t>Recycling: </a:t>
            </a:r>
            <a:r>
              <a:rPr lang="de-DE" sz="2400" noProof="1">
                <a:ea typeface="Public Sans"/>
                <a:cs typeface="Public Sans"/>
                <a:sym typeface="Public Sans"/>
              </a:rPr>
              <a:t>Gewinnen Sie wertvolle Materialien aus ausgedienten Energietechnologien zurück. Zum Beispiel:  </a:t>
            </a:r>
          </a:p>
          <a:p>
            <a:pPr latinLnBrk="0"/>
            <a:endParaRPr lang="de-DE" sz="2400" noProof="1">
              <a:ea typeface="Public Sans"/>
              <a:cs typeface="Public Sans"/>
              <a:sym typeface="Public Sans"/>
            </a:endParaRPr>
          </a:p>
          <a:p>
            <a:pPr marL="342900" indent="-342900" latinLnBrk="0">
              <a:buFont typeface="Arial" panose="020B0604020202020204" pitchFamily="34" charset="0"/>
              <a:buChar char="•"/>
            </a:pPr>
            <a:r>
              <a:rPr lang="de-DE" sz="2400" noProof="1">
                <a:ea typeface="Public Sans"/>
                <a:cs typeface="Public Sans"/>
                <a:sym typeface="Public Sans"/>
              </a:rPr>
              <a:t>Recycling von Solarzellen.</a:t>
            </a:r>
          </a:p>
          <a:p>
            <a:pPr marL="342900" indent="-342900" latinLnBrk="0">
              <a:buFont typeface="Arial" panose="020B0604020202020204" pitchFamily="34" charset="0"/>
              <a:buChar char="•"/>
            </a:pPr>
            <a:r>
              <a:rPr lang="de-DE" sz="2400" noProof="1">
                <a:ea typeface="Public Sans"/>
                <a:cs typeface="Public Sans"/>
                <a:sym typeface="Public Sans"/>
              </a:rPr>
              <a:t>Rückgewinnung von Seltenerdelementen aus Windkraftanlagen.</a:t>
            </a:r>
          </a:p>
        </p:txBody>
      </p:sp>
      <p:pic>
        <p:nvPicPr>
          <p:cNvPr id="6" name="Picture 5">
            <a:extLst>
              <a:ext uri="{FF2B5EF4-FFF2-40B4-BE49-F238E27FC236}">
                <a16:creationId xmlns:a16="http://schemas.microsoft.com/office/drawing/2014/main" id="{B31B268F-F208-D31C-26F0-A520472AFAE0}"/>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77066" y="3218902"/>
            <a:ext cx="2941915" cy="2003006"/>
          </a:xfrm>
          <a:prstGeom prst="rect">
            <a:avLst/>
          </a:prstGeom>
        </p:spPr>
      </p:pic>
      <p:sp>
        <p:nvSpPr>
          <p:cNvPr id="2" name="Title 1">
            <a:extLst>
              <a:ext uri="{FF2B5EF4-FFF2-40B4-BE49-F238E27FC236}">
                <a16:creationId xmlns:a16="http://schemas.microsoft.com/office/drawing/2014/main" id="{6A5E9ED0-E40E-4571-2BF7-C0C78A3333C9}"/>
              </a:ext>
            </a:extLst>
          </p:cNvPr>
          <p:cNvSpPr>
            <a:spLocks noGrp="1"/>
          </p:cNvSpPr>
          <p:nvPr>
            <p:ph type="title" idx="4294967295"/>
          </p:nvPr>
        </p:nvSpPr>
        <p:spPr>
          <a:xfrm>
            <a:off x="369570" y="788644"/>
            <a:ext cx="10515600" cy="1325563"/>
          </a:xfrm>
          <a:prstGeom prst="rect">
            <a:avLst/>
          </a:prstGeom>
        </p:spPr>
        <p:txBody>
          <a:bodyPr/>
          <a:lstStyle/>
          <a:p>
            <a:pPr rtl="0" eaLnBrk="1" latinLnBrk="1" hangingPunct="1"/>
            <a:r>
              <a:rPr lang="de-DE" sz="2800" b="1" kern="1200" noProof="1">
                <a:solidFill>
                  <a:srgbClr val="FFFFFF"/>
                </a:solidFill>
                <a:effectLst/>
                <a:latin typeface="Calibri" panose="020F0502020204030204" pitchFamily="34" charset="0"/>
                <a:ea typeface="Public Sans"/>
                <a:cs typeface="Public Sans"/>
              </a:rPr>
              <a:t>1. Kreislaufwirtschaft: </a:t>
            </a:r>
            <a:r>
              <a:rPr lang="de-DE" sz="2800" b="1" kern="1200" baseline="0" noProof="1">
                <a:solidFill>
                  <a:srgbClr val="FFFFFF"/>
                </a:solidFill>
                <a:effectLst/>
                <a:latin typeface="Calibri" panose="020F0502020204030204" pitchFamily="34" charset="0"/>
                <a:ea typeface="Public Sans"/>
                <a:cs typeface="Public Sans"/>
              </a:rPr>
              <a:t>Recycling</a:t>
            </a:r>
            <a:endParaRPr lang="de-DE" noProof="1">
              <a:effectLst/>
            </a:endParaRPr>
          </a:p>
          <a:p>
            <a:endParaRPr lang="de-DE" noProof="1"/>
          </a:p>
        </p:txBody>
      </p:sp>
    </p:spTree>
    <p:extLst>
      <p:ext uri="{BB962C8B-B14F-4D97-AF65-F5344CB8AC3E}">
        <p14:creationId xmlns:p14="http://schemas.microsoft.com/office/powerpoint/2010/main" val="16448315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757F9A5-B6BE-2DCD-6B42-42A3DD8C711D}"/>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672BCF2B-420A-9B63-8ABA-351FFBCB7178}"/>
              </a:ext>
            </a:extLst>
          </p:cNvPr>
          <p:cNvSpPr>
            <a:spLocks noGrp="1"/>
          </p:cNvSpPr>
          <p:nvPr>
            <p:ph type="title" idx="4294967295"/>
          </p:nvPr>
        </p:nvSpPr>
        <p:spPr>
          <a:xfrm>
            <a:off x="461010" y="705283"/>
            <a:ext cx="11220450" cy="1325563"/>
          </a:xfrm>
          <a:prstGeom prst="rect">
            <a:avLst/>
          </a:prstGeom>
        </p:spPr>
        <p:txBody>
          <a:bodyPr/>
          <a:lstStyle/>
          <a:p>
            <a:pPr rtl="0" eaLnBrk="1" latinLnBrk="0" hangingPunct="1"/>
            <a:r>
              <a:rPr lang="de-DE" sz="2800" b="1" kern="1200" noProof="1">
                <a:solidFill>
                  <a:srgbClr val="FFFFFF"/>
                </a:solidFill>
                <a:effectLst/>
                <a:latin typeface="Calibri" panose="020F0502020204030204" pitchFamily="34" charset="0"/>
                <a:ea typeface="Public Sans"/>
                <a:cs typeface="Public Sans"/>
              </a:rPr>
              <a:t>2. Initiativen der Europäischen Union zur Förderung der Kreislaufwirtschaft im Energiesektor</a:t>
            </a:r>
            <a:endParaRPr lang="de-DE" noProof="1">
              <a:effectLst/>
            </a:endParaRPr>
          </a:p>
          <a:p>
            <a:endParaRPr lang="de-DE" noProof="1"/>
          </a:p>
        </p:txBody>
      </p:sp>
      <p:sp>
        <p:nvSpPr>
          <p:cNvPr id="4" name="TextBox 3">
            <a:extLst>
              <a:ext uri="{FF2B5EF4-FFF2-40B4-BE49-F238E27FC236}">
                <a16:creationId xmlns:a16="http://schemas.microsoft.com/office/drawing/2014/main" id="{B190F597-7B51-9EB6-1253-74AAF241D190}"/>
              </a:ext>
            </a:extLst>
          </p:cNvPr>
          <p:cNvSpPr txBox="1"/>
          <p:nvPr/>
        </p:nvSpPr>
        <p:spPr>
          <a:xfrm>
            <a:off x="576197" y="3181611"/>
            <a:ext cx="10809962" cy="2308324"/>
          </a:xfrm>
          <a:prstGeom prst="rect">
            <a:avLst/>
          </a:prstGeom>
          <a:noFill/>
        </p:spPr>
        <p:txBody>
          <a:bodyPr wrap="square" rtlCol="0">
            <a:spAutoFit/>
          </a:bodyPr>
          <a:lstStyle/>
          <a:p>
            <a:pPr algn="ctr" latinLnBrk="0"/>
            <a:r>
              <a:rPr lang="de-DE" sz="4800" i="1" noProof="1">
                <a:solidFill>
                  <a:schemeClr val="accent2"/>
                </a:solidFill>
              </a:rPr>
              <a:t>Wie unterstützt die Europäische Union die Kreislaufwirtschaft im Energiesektor?</a:t>
            </a:r>
          </a:p>
          <a:p>
            <a:pPr algn="ctr" latinLnBrk="0"/>
            <a:endParaRPr lang="de-DE" sz="4800" i="1" noProof="1">
              <a:solidFill>
                <a:schemeClr val="accent2"/>
              </a:solidFill>
            </a:endParaRPr>
          </a:p>
        </p:txBody>
      </p:sp>
    </p:spTree>
    <p:extLst>
      <p:ext uri="{BB962C8B-B14F-4D97-AF65-F5344CB8AC3E}">
        <p14:creationId xmlns:p14="http://schemas.microsoft.com/office/powerpoint/2010/main" val="1490927046"/>
      </p:ext>
    </p:extLst>
  </p:cSld>
  <p:clrMapOvr>
    <a:masterClrMapping/>
  </p:clrMapOvr>
</p:sld>
</file>

<file path=ppt/theme/theme1.xml><?xml version="1.0" encoding="utf-8"?>
<a:theme xmlns:a="http://schemas.openxmlformats.org/drawingml/2006/main" name="Every1 slide master">
  <a:themeElements>
    <a:clrScheme name="0E3AF0">
      <a:dk1>
        <a:srgbClr val="231F20"/>
      </a:dk1>
      <a:lt1>
        <a:srgbClr val="FFFFFF"/>
      </a:lt1>
      <a:dk2>
        <a:srgbClr val="0E3AF0"/>
      </a:dk2>
      <a:lt2>
        <a:srgbClr val="D3D3D3"/>
      </a:lt2>
      <a:accent1>
        <a:srgbClr val="BDF03A"/>
      </a:accent1>
      <a:accent2>
        <a:srgbClr val="0E3AF0"/>
      </a:accent2>
      <a:accent3>
        <a:srgbClr val="A5A5A5"/>
      </a:accent3>
      <a:accent4>
        <a:srgbClr val="808080"/>
      </a:accent4>
      <a:accent5>
        <a:srgbClr val="0E3AF0"/>
      </a:accent5>
      <a:accent6>
        <a:srgbClr val="70AD47"/>
      </a:accent6>
      <a:hlink>
        <a:srgbClr val="0563C1"/>
      </a:hlink>
      <a:folHlink>
        <a:srgbClr val="954F72"/>
      </a:folHlink>
    </a:clrScheme>
    <a:fontScheme name="Office 2007 - 2010">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bg1"/>
        </a:solidFill>
        <a:ln w="12838" cap="flat">
          <a:noFill/>
          <a:prstDash val="solid"/>
          <a:miter/>
        </a:ln>
        <a:effectLst/>
      </a:spPr>
      <a:bodyPr rtlCol="0" anchor="ctr"/>
      <a:lstStyle>
        <a:defPPr algn="ctr">
          <a:defRPr sz="2800" dirty="0" smtClean="0">
            <a:solidFill>
              <a:srgbClr val="1A1941"/>
            </a:solidFill>
            <a:latin typeface="+mj-lt"/>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테마">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맑은 고딕"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맑은 고딕"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테마">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맑은 고딕"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맑은 고딕"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TaxCatchAll xmlns="59c2b11d-9272-4eed-95ac-95725493c81f" xsi:nil="true"/>
    <lcf76f155ced4ddcb4097134ff3c332f xmlns="c67c0ac7-78b5-4864-aca3-db9996adcf66">
      <Terms xmlns="http://schemas.microsoft.com/office/infopath/2007/PartnerControls"/>
    </lcf76f155ced4ddcb4097134ff3c332f>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CFC0EDCDBA201B409A2395B9861151A1" ma:contentTypeVersion="15" ma:contentTypeDescription="Een nieuw document maken." ma:contentTypeScope="" ma:versionID="50c7f522389424b49c6918a8f642ccca">
  <xsd:schema xmlns:xsd="http://www.w3.org/2001/XMLSchema" xmlns:xs="http://www.w3.org/2001/XMLSchema" xmlns:p="http://schemas.microsoft.com/office/2006/metadata/properties" xmlns:ns2="c67c0ac7-78b5-4864-aca3-db9996adcf66" xmlns:ns3="59c2b11d-9272-4eed-95ac-95725493c81f" targetNamespace="http://schemas.microsoft.com/office/2006/metadata/properties" ma:root="true" ma:fieldsID="bb5fd8cc14943147fc1cd49a2979817f" ns2:_="" ns3:_="">
    <xsd:import namespace="c67c0ac7-78b5-4864-aca3-db9996adcf66"/>
    <xsd:import namespace="59c2b11d-9272-4eed-95ac-95725493c81f"/>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LengthInSeconds" minOccurs="0"/>
                <xsd:element ref="ns2:lcf76f155ced4ddcb4097134ff3c332f" minOccurs="0"/>
                <xsd:element ref="ns3:TaxCatchAll" minOccurs="0"/>
                <xsd:element ref="ns2:MediaServiceLocation" minOccurs="0"/>
                <xsd:element ref="ns2:MediaServiceGenerationTime" minOccurs="0"/>
                <xsd:element ref="ns2:MediaServiceEventHashCode" minOccurs="0"/>
                <xsd:element ref="ns2:MediaServiceOCR" minOccurs="0"/>
                <xsd:element ref="ns3:SharedWithUsers" minOccurs="0"/>
                <xsd:element ref="ns3:SharedWithDetails"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67c0ac7-78b5-4864-aca3-db9996adcf66"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dexed="true" ma:internalName="MediaServiceDateTaken" ma:readOnly="true">
      <xsd:simpleType>
        <xsd:restriction base="dms:Text"/>
      </xsd:simpleType>
    </xsd:element>
    <xsd:element name="MediaLengthInSeconds" ma:index="11" nillable="true" ma:displayName="MediaLengthInSeconds" ma:hidden="true" ma:internalName="MediaLengthInSeconds" ma:readOnly="true">
      <xsd:simpleType>
        <xsd:restriction base="dms:Unknown"/>
      </xsd:simpleType>
    </xsd:element>
    <xsd:element name="lcf76f155ced4ddcb4097134ff3c332f" ma:index="13" nillable="true" ma:taxonomy="true" ma:internalName="lcf76f155ced4ddcb4097134ff3c332f" ma:taxonomyFieldName="MediaServiceImageTags" ma:displayName="Afbeeldingtags" ma:readOnly="false" ma:fieldId="{5cf76f15-5ced-4ddc-b409-7134ff3c332f}" ma:taxonomyMulti="true" ma:sspId="59249fec-8619-4602-8705-1823ced1ad95" ma:termSetId="09814cd3-568e-fe90-9814-8d621ff8fb84" ma:anchorId="fba54fb3-c3e1-fe81-a776-ca4b69148c4d" ma:open="true" ma:isKeyword="false">
      <xsd:complexType>
        <xsd:sequence>
          <xsd:element ref="pc:Terms" minOccurs="0" maxOccurs="1"/>
        </xsd:sequence>
      </xsd:complexType>
    </xsd:element>
    <xsd:element name="MediaServiceLocation" ma:index="15" nillable="true" ma:displayName="Location" ma:indexed="true" ma:internalName="MediaServiceLocation" ma:readOnly="true">
      <xsd:simpleType>
        <xsd:restriction base="dms:Text"/>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OCR" ma:index="18" nillable="true" ma:displayName="Extracted Text" ma:internalName="MediaServiceOCR" ma:readOnly="true">
      <xsd:simpleType>
        <xsd:restriction base="dms:Note">
          <xsd:maxLength value="255"/>
        </xsd:restriction>
      </xsd:simpleType>
    </xsd:element>
    <xsd:element name="MediaServiceObjectDetectorVersions" ma:index="21" nillable="true" ma:displayName="MediaServiceObjectDetectorVersions" ma:hidden="true" ma:indexed="true" ma:internalName="MediaServiceObjectDetectorVersions" ma:readOnly="true">
      <xsd:simpleType>
        <xsd:restriction base="dms:Text"/>
      </xsd:simpleType>
    </xsd:element>
    <xsd:element name="MediaServiceSearchProperties" ma:index="22"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59c2b11d-9272-4eed-95ac-95725493c81f" elementFormDefault="qualified">
    <xsd:import namespace="http://schemas.microsoft.com/office/2006/documentManagement/types"/>
    <xsd:import namespace="http://schemas.microsoft.com/office/infopath/2007/PartnerControls"/>
    <xsd:element name="TaxCatchAll" ma:index="14" nillable="true" ma:displayName="Taxonomy Catch All Column" ma:hidden="true" ma:list="{208e361e-f706-48d1-9f52-00535f2db59c}" ma:internalName="TaxCatchAll" ma:showField="CatchAllData" ma:web="59c2b11d-9272-4eed-95ac-95725493c81f">
      <xsd:complexType>
        <xsd:complexContent>
          <xsd:extension base="dms:MultiChoiceLookup">
            <xsd:sequence>
              <xsd:element name="Value" type="dms:Lookup" maxOccurs="unbounded" minOccurs="0" nillable="true"/>
            </xsd:sequence>
          </xsd:extension>
        </xsd:complexContent>
      </xsd:complexType>
    </xsd:element>
    <xsd:element name="SharedWithUsers" ma:index="19" nillable="true" ma:displayName="Gedeeld met"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0" nillable="true" ma:displayName="Gedeeld met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houdstype"/>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8E3774D8-BCA8-4A02-93E0-3307429344AA}">
  <ds:schemaRefs>
    <ds:schemaRef ds:uri="http://schemas.microsoft.com/sharepoint/v3/contenttype/forms"/>
  </ds:schemaRefs>
</ds:datastoreItem>
</file>

<file path=customXml/itemProps2.xml><?xml version="1.0" encoding="utf-8"?>
<ds:datastoreItem xmlns:ds="http://schemas.openxmlformats.org/officeDocument/2006/customXml" ds:itemID="{93CA0DD0-504F-4EB9-B60E-59D0E157F7B9}">
  <ds:schemaRefs>
    <ds:schemaRef ds:uri="577805d4-8e47-4788-b8ec-5b1290b6ebfb"/>
    <ds:schemaRef ds:uri="59c2b11d-9272-4eed-95ac-95725493c81f"/>
    <ds:schemaRef ds:uri="75a85b04-3e87-4e6d-8e61-343b36998706"/>
    <ds:schemaRef ds:uri="c67c0ac7-78b5-4864-aca3-db9996adcf66"/>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 ds:uri="f45ef3b6-e1f8-4ba6-89ba-26b48c006428"/>
    <ds:schemaRef ds:uri="7b26517a-e12b-4b49-bcfd-51642f3fdde0"/>
  </ds:schemaRefs>
</ds:datastoreItem>
</file>

<file path=customXml/itemProps3.xml><?xml version="1.0" encoding="utf-8"?>
<ds:datastoreItem xmlns:ds="http://schemas.openxmlformats.org/officeDocument/2006/customXml" ds:itemID="{61FD61BE-FF5E-4122-A0E8-C9507B1E462C}">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c67c0ac7-78b5-4864-aca3-db9996adcf66"/>
    <ds:schemaRef ds:uri="59c2b11d-9272-4eed-95ac-95725493c81f"/>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408</TotalTime>
  <Words>4021</Words>
  <Application>Microsoft Macintosh PowerPoint</Application>
  <PresentationFormat>Widescreen</PresentationFormat>
  <Paragraphs>395</Paragraphs>
  <Slides>31</Slides>
  <Notes>31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31</vt:i4>
      </vt:variant>
    </vt:vector>
  </HeadingPairs>
  <TitlesOfParts>
    <vt:vector size="36" baseType="lpstr">
      <vt:lpstr>맑은 고딕</vt:lpstr>
      <vt:lpstr>Arial</vt:lpstr>
      <vt:lpstr>Calibri</vt:lpstr>
      <vt:lpstr>Public Sans</vt:lpstr>
      <vt:lpstr>Every1 slide master</vt:lpstr>
      <vt:lpstr>Zirkularität und die digitale Energiewende</vt:lpstr>
      <vt:lpstr>Einführung in die Kreislaufwirtschaft</vt:lpstr>
      <vt:lpstr>Kreislaufwirtschaft in 9 Fragen</vt:lpstr>
      <vt:lpstr>Neun Fragen zur Digitalisierung und Kreislaufwirtschaft im Energiesektor </vt:lpstr>
      <vt:lpstr>1. Die Kreislaufwirtschaft  </vt:lpstr>
      <vt:lpstr>1. Die Kreislaufwirtschaft: Einführung </vt:lpstr>
      <vt:lpstr>1. Kreislaufwirtschaft: Reduzieren, wiederverwenden </vt:lpstr>
      <vt:lpstr>1. Kreislaufwirtschaft: Recycling </vt:lpstr>
      <vt:lpstr>2. Initiativen der Europäischen Union zur Förderung der Kreislaufwirtschaft im Energiesektor </vt:lpstr>
      <vt:lpstr>2. Initiativen der Europäischen Union zur Förderung der Kreislaufwirtschaft im Energiesektor: Design für Kreislaufwirtschaft und Materialeffizienz </vt:lpstr>
      <vt:lpstr>2. Initiativen der Europäischen Union zur Förderung der Kreislaufwirtschaft im Energiesektor: Abfallvermeidung und Rückgewinnung von Ressourcen </vt:lpstr>
      <vt:lpstr>3. Die digitale Energiewende  </vt:lpstr>
      <vt:lpstr>3. Die digitale Energiewende: Digitalisierung und Datenanalyse </vt:lpstr>
      <vt:lpstr>4. Synergien  </vt:lpstr>
      <vt:lpstr>4. Synergien: Weitere Details </vt:lpstr>
      <vt:lpstr>5. Kreislaufwirtschaft im digitalen Energiesektor: Ressourceneffizienz </vt:lpstr>
      <vt:lpstr>5. Kreislaufwirtschaft im digitalen Energiesektor: Ressourceneffizienz – Weitere Details </vt:lpstr>
      <vt:lpstr>6. Kreislaufwirtschaft im digitalen Energiesektor: Erneuerbare Energien und Energiespeicherung </vt:lpstr>
      <vt:lpstr>6. Kreislaufwirtschaft im digitalen Energiesektor: Erneuerbare Energien und Energiespeicherung – Weitere Details </vt:lpstr>
      <vt:lpstr>7. Digitalisierung der Energieversorgung: Intelligente Stromnetze und Datenanalyse </vt:lpstr>
      <vt:lpstr>7. Digitalisierung der Energieversorgung: Smart Grids und Datenanalyse – Smart Grids </vt:lpstr>
      <vt:lpstr>7. Digitalisierung der Energieversorgung: Intelligente Netze und Datenanalyse – Datenanalyse </vt:lpstr>
      <vt:lpstr>8. Digitalisierung der Energieversorgung und Blockchain  </vt:lpstr>
      <vt:lpstr>8. Digitalisierung der Energieversorgung und Blockchain – Was ist Blockchain? </vt:lpstr>
      <vt:lpstr>8. Digitalisierung der Energieversorgung und Blockchain – Blockchain im Energiesektor </vt:lpstr>
      <vt:lpstr>9. Synergien und integrierte Lösungen  </vt:lpstr>
      <vt:lpstr>9. Synergien und integrierte Lösungen: Weitere Details </vt:lpstr>
      <vt:lpstr>Nächste Schritte</vt:lpstr>
      <vt:lpstr>Danksagungen 1</vt:lpstr>
      <vt:lpstr>Danksagungen 2</vt:lpstr>
      <vt:lpstr>Danke!</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subject/>
  <dc:creator/>
  <cp:keywords/>
  <dc:description/>
  <cp:lastModifiedBy>Beck.Pitt</cp:lastModifiedBy>
  <cp:revision>89</cp:revision>
  <cp:lastPrinted>2025-03-21T11:31:47Z</cp:lastPrinted>
  <dcterms:created xsi:type="dcterms:W3CDTF">2019-04-06T05:20:47Z</dcterms:created>
  <dcterms:modified xsi:type="dcterms:W3CDTF">2026-03-09T10:33:10Z</dcterms:modified>
  <cp:category/>
</cp:coreProperties>
</file>