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4" r:id="rId5"/>
  </p:sldMasterIdLst>
  <p:notesMasterIdLst>
    <p:notesMasterId r:id="rId27"/>
  </p:notesMasterIdLst>
  <p:sldIdLst>
    <p:sldId id="2141411788" r:id="rId6"/>
    <p:sldId id="2141411787" r:id="rId7"/>
    <p:sldId id="2141411776" r:id="rId8"/>
    <p:sldId id="2141411785" r:id="rId9"/>
    <p:sldId id="2141411778" r:id="rId10"/>
    <p:sldId id="2141411712" r:id="rId11"/>
    <p:sldId id="2141411774" r:id="rId12"/>
    <p:sldId id="260" r:id="rId13"/>
    <p:sldId id="261" r:id="rId14"/>
    <p:sldId id="2141411765" r:id="rId15"/>
    <p:sldId id="2141411766" r:id="rId16"/>
    <p:sldId id="2141411767" r:id="rId17"/>
    <p:sldId id="265" r:id="rId18"/>
    <p:sldId id="266" r:id="rId19"/>
    <p:sldId id="267" r:id="rId20"/>
    <p:sldId id="2141411768" r:id="rId21"/>
    <p:sldId id="2141411779" r:id="rId22"/>
    <p:sldId id="2141411781" r:id="rId23"/>
    <p:sldId id="2141411780" r:id="rId24"/>
    <p:sldId id="2141411789"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pu+KE2yYUBoaOH/6HZMLw==" hashData="LRl337RIKCyz5H0mOTSiqOH5NfbieYyBFnMU9wMVJUZCM8C6THpms75X6ZgIKVgFB1M0j+V2Ca1alL0mrcbtQw=="/>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F6EC0A-75A2-818A-A40C-F0DC15FEC91F}" name="jairohumberto.quiros@ucr.ac.cr" initials="ja" userId="S::urn:spo:guest#jairohumberto.quiros@ucr.ac.cr::" providerId="AD"/>
  <p188:author id="{ADDB9069-8460-EADF-78ED-41D40F06C8F6}" name="m.stringer@imperial.ac.uk" initials="m." userId="S::urn:spo:guest#m.stringer@imperial.ac.uk::" providerId="AD"/>
  <p188:author id="{C166C382-663F-3B0B-2CC6-062EB79C1784}" name="v.sridharan@imperial.ac.uk" initials="v." userId="S::urn:spo:guest#v.sridharan@imperial.ac.uk::" providerId="AD"/>
  <p188:author id="{9BEFE8C0-68F9-F376-65C5-ACDAE2977DF5}" name="marcus.stewart@beis.gov.uk" initials="ma" userId="S::urn:spo:guest#marcus.stewart@beis.gov.uk::" providerId="AD"/>
  <p188:author id="{0EF658D6-3951-3140-E513-04EDD07C0087}" name="Peter Allen" initials="PA" userId="S::gypa@lunet.lboro.ac.uk::b821b811-c7bb-4158-8f9b-fb04c0cf5d17" providerId="AD"/>
  <p188:author id="{703BFCE1-4454-D205-D211-5C30F37DA000}" name="(pg) Kane Alexander" initials="(A" userId="S::gyka3@lunet.lboro.ac.uk::9a34e263-4290-4184-be3a-a3f5985b55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FCA2D-FE1B-4D67-8680-E601B1CD65E5}" v="6" dt="2023-11-30T12:07:30.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84851" autoAdjust="0"/>
  </p:normalViewPr>
  <p:slideViewPr>
    <p:cSldViewPr snapToGrid="0">
      <p:cViewPr varScale="1">
        <p:scale>
          <a:sx n="97" d="100"/>
          <a:sy n="97" d="100"/>
        </p:scale>
        <p:origin x="107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rohumberto.quiros@ucr.ac.cr" userId="S::urn:spo:guest#jairohumberto.quiros@ucr.ac.cr::" providerId="AD" clId="Web-{16A95A1F-70F4-DB78-CEDD-FD824E905DBB}"/>
    <pc:docChg chg="modSld sldOrd">
      <pc:chgData name="jairohumberto.quiros@ucr.ac.cr" userId="S::urn:spo:guest#jairohumberto.quiros@ucr.ac.cr::" providerId="AD" clId="Web-{16A95A1F-70F4-DB78-CEDD-FD824E905DBB}" dt="2023-11-08T15:51:54.393" v="168" actId="20577"/>
      <pc:docMkLst>
        <pc:docMk/>
      </pc:docMkLst>
      <pc:sldChg chg="ord">
        <pc:chgData name="jairohumberto.quiros@ucr.ac.cr" userId="S::urn:spo:guest#jairohumberto.quiros@ucr.ac.cr::" providerId="AD" clId="Web-{16A95A1F-70F4-DB78-CEDD-FD824E905DBB}" dt="2023-11-08T15:27:22.294" v="1"/>
        <pc:sldMkLst>
          <pc:docMk/>
          <pc:sldMk cId="2622912392" sldId="2141411774"/>
        </pc:sldMkLst>
      </pc:sldChg>
      <pc:sldChg chg="modSp">
        <pc:chgData name="jairohumberto.quiros@ucr.ac.cr" userId="S::urn:spo:guest#jairohumberto.quiros@ucr.ac.cr::" providerId="AD" clId="Web-{16A95A1F-70F4-DB78-CEDD-FD824E905DBB}" dt="2023-11-08T15:19:12.824" v="0" actId="20577"/>
        <pc:sldMkLst>
          <pc:docMk/>
          <pc:sldMk cId="3062584433" sldId="2141411778"/>
        </pc:sldMkLst>
        <pc:spChg chg="mod">
          <ac:chgData name="jairohumberto.quiros@ucr.ac.cr" userId="S::urn:spo:guest#jairohumberto.quiros@ucr.ac.cr::" providerId="AD" clId="Web-{16A95A1F-70F4-DB78-CEDD-FD824E905DBB}" dt="2023-11-08T15:19:12.824" v="0" actId="20577"/>
          <ac:spMkLst>
            <pc:docMk/>
            <pc:sldMk cId="3062584433" sldId="2141411778"/>
            <ac:spMk id="5" creationId="{475DF6DC-C16C-9305-574F-597BC088EF7F}"/>
          </ac:spMkLst>
        </pc:spChg>
      </pc:sldChg>
      <pc:sldChg chg="modSp">
        <pc:chgData name="jairohumberto.quiros@ucr.ac.cr" userId="S::urn:spo:guest#jairohumberto.quiros@ucr.ac.cr::" providerId="AD" clId="Web-{16A95A1F-70F4-DB78-CEDD-FD824E905DBB}" dt="2023-11-08T15:27:47.561" v="2" actId="1076"/>
        <pc:sldMkLst>
          <pc:docMk/>
          <pc:sldMk cId="4102201494" sldId="2141411779"/>
        </pc:sldMkLst>
        <pc:graphicFrameChg chg="mod">
          <ac:chgData name="jairohumberto.quiros@ucr.ac.cr" userId="S::urn:spo:guest#jairohumberto.quiros@ucr.ac.cr::" providerId="AD" clId="Web-{16A95A1F-70F4-DB78-CEDD-FD824E905DBB}" dt="2023-11-08T15:27:47.561" v="2" actId="1076"/>
          <ac:graphicFrameMkLst>
            <pc:docMk/>
            <pc:sldMk cId="4102201494" sldId="2141411779"/>
            <ac:graphicFrameMk id="3" creationId="{AF2F6A2A-5C22-71DF-6320-07EEE77CBC05}"/>
          </ac:graphicFrameMkLst>
        </pc:graphicFrameChg>
      </pc:sldChg>
      <pc:sldChg chg="modSp">
        <pc:chgData name="jairohumberto.quiros@ucr.ac.cr" userId="S::urn:spo:guest#jairohumberto.quiros@ucr.ac.cr::" providerId="AD" clId="Web-{16A95A1F-70F4-DB78-CEDD-FD824E905DBB}" dt="2023-11-08T15:51:54.393" v="168" actId="20577"/>
        <pc:sldMkLst>
          <pc:docMk/>
          <pc:sldMk cId="4272130522" sldId="2141411780"/>
        </pc:sldMkLst>
        <pc:spChg chg="mod">
          <ac:chgData name="jairohumberto.quiros@ucr.ac.cr" userId="S::urn:spo:guest#jairohumberto.quiros@ucr.ac.cr::" providerId="AD" clId="Web-{16A95A1F-70F4-DB78-CEDD-FD824E905DBB}" dt="2023-11-08T15:51:54.393" v="168" actId="20577"/>
          <ac:spMkLst>
            <pc:docMk/>
            <pc:sldMk cId="4272130522" sldId="2141411780"/>
            <ac:spMk id="14" creationId="{69E167F0-7D6A-99C3-24DC-2860472780EB}"/>
          </ac:spMkLst>
        </pc:spChg>
      </pc:sldChg>
    </pc:docChg>
  </pc:docChgLst>
  <pc:docChgLst>
    <pc:chgData name="Peter Allen" userId="S::gypa@lunet.lboro.ac.uk::b821b811-c7bb-4158-8f9b-fb04c0cf5d17" providerId="AD" clId="Web-{4FCCFF39-DC13-0697-FF10-2875D76323B7}"/>
    <pc:docChg chg="modSld">
      <pc:chgData name="Peter Allen" userId="S::gypa@lunet.lboro.ac.uk::b821b811-c7bb-4158-8f9b-fb04c0cf5d17" providerId="AD" clId="Web-{4FCCFF39-DC13-0697-FF10-2875D76323B7}" dt="2023-11-08T12:30:49.100" v="9" actId="14100"/>
      <pc:docMkLst>
        <pc:docMk/>
      </pc:docMkLst>
      <pc:sldChg chg="delSp">
        <pc:chgData name="Peter Allen" userId="S::gypa@lunet.lboro.ac.uk::b821b811-c7bb-4158-8f9b-fb04c0cf5d17" providerId="AD" clId="Web-{4FCCFF39-DC13-0697-FF10-2875D76323B7}" dt="2023-11-08T12:29:37.972" v="8"/>
        <pc:sldMkLst>
          <pc:docMk/>
          <pc:sldMk cId="1063872145" sldId="2141411712"/>
        </pc:sldMkLst>
        <pc:spChg chg="del">
          <ac:chgData name="Peter Allen" userId="S::gypa@lunet.lboro.ac.uk::b821b811-c7bb-4158-8f9b-fb04c0cf5d17" providerId="AD" clId="Web-{4FCCFF39-DC13-0697-FF10-2875D76323B7}" dt="2023-11-08T12:29:37.972" v="8"/>
          <ac:spMkLst>
            <pc:docMk/>
            <pc:sldMk cId="1063872145" sldId="2141411712"/>
            <ac:spMk id="5" creationId="{78DE9CF1-908A-4199-77F9-9FE1A100AFD2}"/>
          </ac:spMkLst>
        </pc:spChg>
      </pc:sldChg>
      <pc:sldChg chg="modSp">
        <pc:chgData name="Peter Allen" userId="S::gypa@lunet.lboro.ac.uk::b821b811-c7bb-4158-8f9b-fb04c0cf5d17" providerId="AD" clId="Web-{4FCCFF39-DC13-0697-FF10-2875D76323B7}" dt="2023-11-08T12:29:12.767" v="7" actId="1076"/>
        <pc:sldMkLst>
          <pc:docMk/>
          <pc:sldMk cId="3062584433" sldId="2141411778"/>
        </pc:sldMkLst>
        <pc:picChg chg="mod">
          <ac:chgData name="Peter Allen" userId="S::gypa@lunet.lboro.ac.uk::b821b811-c7bb-4158-8f9b-fb04c0cf5d17" providerId="AD" clId="Web-{4FCCFF39-DC13-0697-FF10-2875D76323B7}" dt="2023-11-08T12:28:54.439" v="3" actId="1076"/>
          <ac:picMkLst>
            <pc:docMk/>
            <pc:sldMk cId="3062584433" sldId="2141411778"/>
            <ac:picMk id="3" creationId="{B3E8FFE8-608A-2EFF-11B8-6A5E287B1FCC}"/>
          </ac:picMkLst>
        </pc:picChg>
        <pc:picChg chg="mod">
          <ac:chgData name="Peter Allen" userId="S::gypa@lunet.lboro.ac.uk::b821b811-c7bb-4158-8f9b-fb04c0cf5d17" providerId="AD" clId="Web-{4FCCFF39-DC13-0697-FF10-2875D76323B7}" dt="2023-11-08T12:29:06.064" v="5" actId="14100"/>
          <ac:picMkLst>
            <pc:docMk/>
            <pc:sldMk cId="3062584433" sldId="2141411778"/>
            <ac:picMk id="4" creationId="{11AA736B-31D8-5B0A-4F6C-A2EC7DE24602}"/>
          </ac:picMkLst>
        </pc:picChg>
        <pc:picChg chg="mod">
          <ac:chgData name="Peter Allen" userId="S::gypa@lunet.lboro.ac.uk::b821b811-c7bb-4158-8f9b-fb04c0cf5d17" providerId="AD" clId="Web-{4FCCFF39-DC13-0697-FF10-2875D76323B7}" dt="2023-11-08T12:29:12.767" v="7" actId="1076"/>
          <ac:picMkLst>
            <pc:docMk/>
            <pc:sldMk cId="3062584433" sldId="2141411778"/>
            <ac:picMk id="7" creationId="{E26466CF-2948-4849-8989-A89F00FC0865}"/>
          </ac:picMkLst>
        </pc:picChg>
        <pc:picChg chg="mod">
          <ac:chgData name="Peter Allen" userId="S::gypa@lunet.lboro.ac.uk::b821b811-c7bb-4158-8f9b-fb04c0cf5d17" providerId="AD" clId="Web-{4FCCFF39-DC13-0697-FF10-2875D76323B7}" dt="2023-11-08T12:28:47.048" v="1" actId="14100"/>
          <ac:picMkLst>
            <pc:docMk/>
            <pc:sldMk cId="3062584433" sldId="2141411778"/>
            <ac:picMk id="8" creationId="{8AE646FB-2810-32CE-2F63-CA6C45DBC9C7}"/>
          </ac:picMkLst>
        </pc:picChg>
      </pc:sldChg>
      <pc:sldChg chg="modSp">
        <pc:chgData name="Peter Allen" userId="S::gypa@lunet.lboro.ac.uk::b821b811-c7bb-4158-8f9b-fb04c0cf5d17" providerId="AD" clId="Web-{4FCCFF39-DC13-0697-FF10-2875D76323B7}" dt="2023-11-08T12:30:49.100" v="9" actId="14100"/>
        <pc:sldMkLst>
          <pc:docMk/>
          <pc:sldMk cId="2551336660" sldId="2141411781"/>
        </pc:sldMkLst>
        <pc:spChg chg="mod">
          <ac:chgData name="Peter Allen" userId="S::gypa@lunet.lboro.ac.uk::b821b811-c7bb-4158-8f9b-fb04c0cf5d17" providerId="AD" clId="Web-{4FCCFF39-DC13-0697-FF10-2875D76323B7}" dt="2023-11-08T12:30:49.100" v="9" actId="14100"/>
          <ac:spMkLst>
            <pc:docMk/>
            <pc:sldMk cId="2551336660" sldId="2141411781"/>
            <ac:spMk id="3" creationId="{A8543F10-6047-45F0-9678-FA1C73875EE0}"/>
          </ac:spMkLst>
        </pc:spChg>
      </pc:sldChg>
      <pc:sldChg chg="modSp">
        <pc:chgData name="Peter Allen" userId="S::gypa@lunet.lboro.ac.uk::b821b811-c7bb-4158-8f9b-fb04c0cf5d17" providerId="AD" clId="Web-{4FCCFF39-DC13-0697-FF10-2875D76323B7}" dt="2023-11-08T12:26:31.807" v="0" actId="14100"/>
        <pc:sldMkLst>
          <pc:docMk/>
          <pc:sldMk cId="3747040836" sldId="2141411787"/>
        </pc:sldMkLst>
        <pc:spChg chg="mod">
          <ac:chgData name="Peter Allen" userId="S::gypa@lunet.lboro.ac.uk::b821b811-c7bb-4158-8f9b-fb04c0cf5d17" providerId="AD" clId="Web-{4FCCFF39-DC13-0697-FF10-2875D76323B7}" dt="2023-11-08T12:26:31.807" v="0" actId="14100"/>
          <ac:spMkLst>
            <pc:docMk/>
            <pc:sldMk cId="3747040836" sldId="2141411787"/>
            <ac:spMk id="13" creationId="{09F78AB5-C44A-7F00-359B-2F2833318119}"/>
          </ac:spMkLst>
        </pc:spChg>
      </pc:sldChg>
    </pc:docChg>
  </pc:docChgLst>
  <pc:docChgLst>
    <pc:chgData name="Peter Allen" userId="S::gypa@lunet.lboro.ac.uk::b821b811-c7bb-4158-8f9b-fb04c0cf5d17" providerId="AD" clId="Web-{8C6BCF22-6656-15A6-1FAC-6C119878E48F}"/>
    <pc:docChg chg="modSld">
      <pc:chgData name="Peter Allen" userId="S::gypa@lunet.lboro.ac.uk::b821b811-c7bb-4158-8f9b-fb04c0cf5d17" providerId="AD" clId="Web-{8C6BCF22-6656-15A6-1FAC-6C119878E48F}" dt="2023-11-24T11:41:48.122" v="756" actId="20577"/>
      <pc:docMkLst>
        <pc:docMk/>
      </pc:docMkLst>
      <pc:sldChg chg="modSp">
        <pc:chgData name="Peter Allen" userId="S::gypa@lunet.lboro.ac.uk::b821b811-c7bb-4158-8f9b-fb04c0cf5d17" providerId="AD" clId="Web-{8C6BCF22-6656-15A6-1FAC-6C119878E48F}" dt="2023-11-24T11:32:53.308" v="15" actId="20577"/>
        <pc:sldMkLst>
          <pc:docMk/>
          <pc:sldMk cId="3782394705" sldId="261"/>
        </pc:sldMkLst>
        <pc:spChg chg="mod">
          <ac:chgData name="Peter Allen" userId="S::gypa@lunet.lboro.ac.uk::b821b811-c7bb-4158-8f9b-fb04c0cf5d17" providerId="AD" clId="Web-{8C6BCF22-6656-15A6-1FAC-6C119878E48F}" dt="2023-11-24T11:32:53.308" v="15" actId="20577"/>
          <ac:spMkLst>
            <pc:docMk/>
            <pc:sldMk cId="3782394705" sldId="261"/>
            <ac:spMk id="2" creationId="{9580A08B-76C4-4C29-EB92-FED6807B5E41}"/>
          </ac:spMkLst>
        </pc:spChg>
      </pc:sldChg>
      <pc:sldChg chg="addSp delSp modSp">
        <pc:chgData name="Peter Allen" userId="S::gypa@lunet.lboro.ac.uk::b821b811-c7bb-4158-8f9b-fb04c0cf5d17" providerId="AD" clId="Web-{8C6BCF22-6656-15A6-1FAC-6C119878E48F}" dt="2023-11-24T11:32:02.807" v="8" actId="1076"/>
        <pc:sldMkLst>
          <pc:docMk/>
          <pc:sldMk cId="2622912392" sldId="2141411774"/>
        </pc:sldMkLst>
        <pc:picChg chg="add mod">
          <ac:chgData name="Peter Allen" userId="S::gypa@lunet.lboro.ac.uk::b821b811-c7bb-4158-8f9b-fb04c0cf5d17" providerId="AD" clId="Web-{8C6BCF22-6656-15A6-1FAC-6C119878E48F}" dt="2023-11-24T11:32:02.807" v="8" actId="1076"/>
          <ac:picMkLst>
            <pc:docMk/>
            <pc:sldMk cId="2622912392" sldId="2141411774"/>
            <ac:picMk id="2" creationId="{53357120-35A5-B91F-1994-9D3449979712}"/>
          </ac:picMkLst>
        </pc:picChg>
        <pc:picChg chg="del">
          <ac:chgData name="Peter Allen" userId="S::gypa@lunet.lboro.ac.uk::b821b811-c7bb-4158-8f9b-fb04c0cf5d17" providerId="AD" clId="Web-{8C6BCF22-6656-15A6-1FAC-6C119878E48F}" dt="2023-11-24T11:31:36.446" v="3"/>
          <ac:picMkLst>
            <pc:docMk/>
            <pc:sldMk cId="2622912392" sldId="2141411774"/>
            <ac:picMk id="32" creationId="{09E78B61-652A-EBE6-25D0-62EFA7E31CB1}"/>
          </ac:picMkLst>
        </pc:picChg>
      </pc:sldChg>
      <pc:sldChg chg="modSp">
        <pc:chgData name="Peter Allen" userId="S::gypa@lunet.lboro.ac.uk::b821b811-c7bb-4158-8f9b-fb04c0cf5d17" providerId="AD" clId="Web-{8C6BCF22-6656-15A6-1FAC-6C119878E48F}" dt="2023-11-24T11:26:35.250" v="2" actId="1076"/>
        <pc:sldMkLst>
          <pc:docMk/>
          <pc:sldMk cId="3062584433" sldId="2141411778"/>
        </pc:sldMkLst>
        <pc:picChg chg="mod">
          <ac:chgData name="Peter Allen" userId="S::gypa@lunet.lboro.ac.uk::b821b811-c7bb-4158-8f9b-fb04c0cf5d17" providerId="AD" clId="Web-{8C6BCF22-6656-15A6-1FAC-6C119878E48F}" dt="2023-11-24T11:26:35.250" v="2" actId="1076"/>
          <ac:picMkLst>
            <pc:docMk/>
            <pc:sldMk cId="3062584433" sldId="2141411778"/>
            <ac:picMk id="3" creationId="{B3E8FFE8-608A-2EFF-11B8-6A5E287B1FCC}"/>
          </ac:picMkLst>
        </pc:picChg>
        <pc:picChg chg="mod">
          <ac:chgData name="Peter Allen" userId="S::gypa@lunet.lboro.ac.uk::b821b811-c7bb-4158-8f9b-fb04c0cf5d17" providerId="AD" clId="Web-{8C6BCF22-6656-15A6-1FAC-6C119878E48F}" dt="2023-11-24T11:26:29.296" v="1" actId="14100"/>
          <ac:picMkLst>
            <pc:docMk/>
            <pc:sldMk cId="3062584433" sldId="2141411778"/>
            <ac:picMk id="8" creationId="{8AE646FB-2810-32CE-2F63-CA6C45DBC9C7}"/>
          </ac:picMkLst>
        </pc:picChg>
      </pc:sldChg>
      <pc:sldChg chg="modSp">
        <pc:chgData name="Peter Allen" userId="S::gypa@lunet.lboro.ac.uk::b821b811-c7bb-4158-8f9b-fb04c0cf5d17" providerId="AD" clId="Web-{8C6BCF22-6656-15A6-1FAC-6C119878E48F}" dt="2023-11-24T11:41:27.512" v="755"/>
        <pc:sldMkLst>
          <pc:docMk/>
          <pc:sldMk cId="4102201494" sldId="2141411779"/>
        </pc:sldMkLst>
        <pc:graphicFrameChg chg="mod modGraphic">
          <ac:chgData name="Peter Allen" userId="S::gypa@lunet.lboro.ac.uk::b821b811-c7bb-4158-8f9b-fb04c0cf5d17" providerId="AD" clId="Web-{8C6BCF22-6656-15A6-1FAC-6C119878E48F}" dt="2023-11-24T11:41:27.512" v="755"/>
          <ac:graphicFrameMkLst>
            <pc:docMk/>
            <pc:sldMk cId="4102201494" sldId="2141411779"/>
            <ac:graphicFrameMk id="3" creationId="{AF2F6A2A-5C22-71DF-6320-07EEE77CBC05}"/>
          </ac:graphicFrameMkLst>
        </pc:graphicFrameChg>
      </pc:sldChg>
      <pc:sldChg chg="modSp">
        <pc:chgData name="Peter Allen" userId="S::gypa@lunet.lboro.ac.uk::b821b811-c7bb-4158-8f9b-fb04c0cf5d17" providerId="AD" clId="Web-{8C6BCF22-6656-15A6-1FAC-6C119878E48F}" dt="2023-11-24T11:41:48.122" v="756" actId="20577"/>
        <pc:sldMkLst>
          <pc:docMk/>
          <pc:sldMk cId="2551336660" sldId="2141411781"/>
        </pc:sldMkLst>
        <pc:spChg chg="mod">
          <ac:chgData name="Peter Allen" userId="S::gypa@lunet.lboro.ac.uk::b821b811-c7bb-4158-8f9b-fb04c0cf5d17" providerId="AD" clId="Web-{8C6BCF22-6656-15A6-1FAC-6C119878E48F}" dt="2023-11-24T11:41:48.122" v="756" actId="20577"/>
          <ac:spMkLst>
            <pc:docMk/>
            <pc:sldMk cId="2551336660" sldId="2141411781"/>
            <ac:spMk id="2" creationId="{ECBAC946-9863-CC87-133E-FCB742A89CEA}"/>
          </ac:spMkLst>
        </pc:spChg>
      </pc:sldChg>
      <pc:sldChg chg="modSp">
        <pc:chgData name="Peter Allen" userId="S::gypa@lunet.lboro.ac.uk::b821b811-c7bb-4158-8f9b-fb04c0cf5d17" providerId="AD" clId="Web-{8C6BCF22-6656-15A6-1FAC-6C119878E48F}" dt="2023-11-24T11:25:56.264" v="0"/>
        <pc:sldMkLst>
          <pc:docMk/>
          <pc:sldMk cId="3747040836" sldId="2141411787"/>
        </pc:sldMkLst>
        <pc:spChg chg="mod">
          <ac:chgData name="Peter Allen" userId="S::gypa@lunet.lboro.ac.uk::b821b811-c7bb-4158-8f9b-fb04c0cf5d17" providerId="AD" clId="Web-{8C6BCF22-6656-15A6-1FAC-6C119878E48F}" dt="2023-11-24T11:25:56.264" v="0"/>
          <ac:spMkLst>
            <pc:docMk/>
            <pc:sldMk cId="3747040836" sldId="2141411787"/>
            <ac:spMk id="13" creationId="{09F78AB5-C44A-7F00-359B-2F2833318119}"/>
          </ac:spMkLst>
        </pc:spChg>
      </pc:sldChg>
    </pc:docChg>
  </pc:docChgLst>
  <pc:docChgLst>
    <pc:chgData name="Peter Allen" userId="S::gypa@lunet.lboro.ac.uk::b821b811-c7bb-4158-8f9b-fb04c0cf5d17" providerId="AD" clId="Web-{964F0086-02D8-1046-0E39-7F821B101F2C}"/>
    <pc:docChg chg="modSld">
      <pc:chgData name="Peter Allen" userId="S::gypa@lunet.lboro.ac.uk::b821b811-c7bb-4158-8f9b-fb04c0cf5d17" providerId="AD" clId="Web-{964F0086-02D8-1046-0E39-7F821B101F2C}" dt="2023-11-27T11:44:23.412" v="4" actId="1076"/>
      <pc:docMkLst>
        <pc:docMk/>
      </pc:docMkLst>
      <pc:sldChg chg="addSp delSp modSp">
        <pc:chgData name="Peter Allen" userId="S::gypa@lunet.lboro.ac.uk::b821b811-c7bb-4158-8f9b-fb04c0cf5d17" providerId="AD" clId="Web-{964F0086-02D8-1046-0E39-7F821B101F2C}" dt="2023-11-27T11:44:23.412" v="4" actId="1076"/>
        <pc:sldMkLst>
          <pc:docMk/>
          <pc:sldMk cId="2622912392" sldId="2141411774"/>
        </pc:sldMkLst>
        <pc:picChg chg="del">
          <ac:chgData name="Peter Allen" userId="S::gypa@lunet.lboro.ac.uk::b821b811-c7bb-4158-8f9b-fb04c0cf5d17" providerId="AD" clId="Web-{964F0086-02D8-1046-0E39-7F821B101F2C}" dt="2023-11-27T11:43:36.285" v="0"/>
          <ac:picMkLst>
            <pc:docMk/>
            <pc:sldMk cId="2622912392" sldId="2141411774"/>
            <ac:picMk id="2" creationId="{53357120-35A5-B91F-1994-9D3449979712}"/>
          </ac:picMkLst>
        </pc:picChg>
        <pc:picChg chg="add mod">
          <ac:chgData name="Peter Allen" userId="S::gypa@lunet.lboro.ac.uk::b821b811-c7bb-4158-8f9b-fb04c0cf5d17" providerId="AD" clId="Web-{964F0086-02D8-1046-0E39-7F821B101F2C}" dt="2023-11-27T11:44:23.412" v="4" actId="1076"/>
          <ac:picMkLst>
            <pc:docMk/>
            <pc:sldMk cId="2622912392" sldId="2141411774"/>
            <ac:picMk id="3" creationId="{CD6AF766-5D78-E2C2-0F1B-B4316579DD8C}"/>
          </ac:picMkLst>
        </pc:picChg>
      </pc:sldChg>
    </pc:docChg>
  </pc:docChgLst>
  <pc:docChgLst>
    <pc:chgData name="Jairo Quiros" userId="c6e0c9a6bf53ef3c" providerId="LiveId" clId="{F26FCA2D-FE1B-4D67-8680-E601B1CD65E5}"/>
    <pc:docChg chg="undo custSel modSld">
      <pc:chgData name="Jairo Quiros" userId="c6e0c9a6bf53ef3c" providerId="LiveId" clId="{F26FCA2D-FE1B-4D67-8680-E601B1CD65E5}" dt="2023-11-30T12:07:59.831" v="2664" actId="20577"/>
      <pc:docMkLst>
        <pc:docMk/>
      </pc:docMkLst>
      <pc:sldChg chg="modNotesTx">
        <pc:chgData name="Jairo Quiros" userId="c6e0c9a6bf53ef3c" providerId="LiveId" clId="{F26FCA2D-FE1B-4D67-8680-E601B1CD65E5}" dt="2023-11-30T12:06:46.188" v="2649" actId="20577"/>
        <pc:sldMkLst>
          <pc:docMk/>
          <pc:sldMk cId="644641627" sldId="259"/>
        </pc:sldMkLst>
      </pc:sldChg>
      <pc:sldChg chg="modSp mod modNotesTx">
        <pc:chgData name="Jairo Quiros" userId="c6e0c9a6bf53ef3c" providerId="LiveId" clId="{F26FCA2D-FE1B-4D67-8680-E601B1CD65E5}" dt="2023-11-30T11:36:00.839" v="1725" actId="20577"/>
        <pc:sldMkLst>
          <pc:docMk/>
          <pc:sldMk cId="2767071322" sldId="260"/>
        </pc:sldMkLst>
        <pc:picChg chg="mod">
          <ac:chgData name="Jairo Quiros" userId="c6e0c9a6bf53ef3c" providerId="LiveId" clId="{F26FCA2D-FE1B-4D67-8680-E601B1CD65E5}" dt="2023-11-27T13:30:09.449" v="4" actId="1036"/>
          <ac:picMkLst>
            <pc:docMk/>
            <pc:sldMk cId="2767071322" sldId="260"/>
            <ac:picMk id="5" creationId="{E7841655-49F2-EA7F-504E-5979FABA7A27}"/>
          </ac:picMkLst>
        </pc:picChg>
      </pc:sldChg>
      <pc:sldChg chg="modNotesTx">
        <pc:chgData name="Jairo Quiros" userId="c6e0c9a6bf53ef3c" providerId="LiveId" clId="{F26FCA2D-FE1B-4D67-8680-E601B1CD65E5}" dt="2023-11-30T11:40:14.245" v="1745" actId="20577"/>
        <pc:sldMkLst>
          <pc:docMk/>
          <pc:sldMk cId="3782394705" sldId="261"/>
        </pc:sldMkLst>
      </pc:sldChg>
      <pc:sldChg chg="modNotesTx">
        <pc:chgData name="Jairo Quiros" userId="c6e0c9a6bf53ef3c" providerId="LiveId" clId="{F26FCA2D-FE1B-4D67-8680-E601B1CD65E5}" dt="2023-11-30T11:46:56.046" v="1831" actId="20577"/>
        <pc:sldMkLst>
          <pc:docMk/>
          <pc:sldMk cId="4234202065" sldId="265"/>
        </pc:sldMkLst>
      </pc:sldChg>
      <pc:sldChg chg="modNotesTx">
        <pc:chgData name="Jairo Quiros" userId="c6e0c9a6bf53ef3c" providerId="LiveId" clId="{F26FCA2D-FE1B-4D67-8680-E601B1CD65E5}" dt="2023-11-30T11:49:07.941" v="1849" actId="20577"/>
        <pc:sldMkLst>
          <pc:docMk/>
          <pc:sldMk cId="2174975488" sldId="266"/>
        </pc:sldMkLst>
      </pc:sldChg>
      <pc:sldChg chg="modNotesTx">
        <pc:chgData name="Jairo Quiros" userId="c6e0c9a6bf53ef3c" providerId="LiveId" clId="{F26FCA2D-FE1B-4D67-8680-E601B1CD65E5}" dt="2023-11-30T11:50:59.942" v="1858" actId="20577"/>
        <pc:sldMkLst>
          <pc:docMk/>
          <pc:sldMk cId="3125279103" sldId="267"/>
        </pc:sldMkLst>
      </pc:sldChg>
      <pc:sldChg chg="modNotesTx">
        <pc:chgData name="Jairo Quiros" userId="c6e0c9a6bf53ef3c" providerId="LiveId" clId="{F26FCA2D-FE1B-4D67-8680-E601B1CD65E5}" dt="2023-11-30T11:04:14.157" v="1092" actId="20577"/>
        <pc:sldMkLst>
          <pc:docMk/>
          <pc:sldMk cId="1063872145" sldId="2141411712"/>
        </pc:sldMkLst>
      </pc:sldChg>
      <pc:sldChg chg="modNotesTx">
        <pc:chgData name="Jairo Quiros" userId="c6e0c9a6bf53ef3c" providerId="LiveId" clId="{F26FCA2D-FE1B-4D67-8680-E601B1CD65E5}" dt="2023-11-30T11:41:10.459" v="1762" actId="20577"/>
        <pc:sldMkLst>
          <pc:docMk/>
          <pc:sldMk cId="1016656722" sldId="2141411765"/>
        </pc:sldMkLst>
      </pc:sldChg>
      <pc:sldChg chg="modNotesTx">
        <pc:chgData name="Jairo Quiros" userId="c6e0c9a6bf53ef3c" providerId="LiveId" clId="{F26FCA2D-FE1B-4D67-8680-E601B1CD65E5}" dt="2023-11-30T11:42:37.041" v="1780" actId="20577"/>
        <pc:sldMkLst>
          <pc:docMk/>
          <pc:sldMk cId="1143167013" sldId="2141411766"/>
        </pc:sldMkLst>
      </pc:sldChg>
      <pc:sldChg chg="modNotesTx">
        <pc:chgData name="Jairo Quiros" userId="c6e0c9a6bf53ef3c" providerId="LiveId" clId="{F26FCA2D-FE1B-4D67-8680-E601B1CD65E5}" dt="2023-11-30T11:45:38.219" v="1800" actId="20577"/>
        <pc:sldMkLst>
          <pc:docMk/>
          <pc:sldMk cId="3364129393" sldId="2141411767"/>
        </pc:sldMkLst>
      </pc:sldChg>
      <pc:sldChg chg="modSp mod modNotesTx">
        <pc:chgData name="Jairo Quiros" userId="c6e0c9a6bf53ef3c" providerId="LiveId" clId="{F26FCA2D-FE1B-4D67-8680-E601B1CD65E5}" dt="2023-11-30T11:52:13.957" v="1900" actId="20577"/>
        <pc:sldMkLst>
          <pc:docMk/>
          <pc:sldMk cId="4237008987" sldId="2141411768"/>
        </pc:sldMkLst>
        <pc:spChg chg="mod">
          <ac:chgData name="Jairo Quiros" userId="c6e0c9a6bf53ef3c" providerId="LiveId" clId="{F26FCA2D-FE1B-4D67-8680-E601B1CD65E5}" dt="2023-11-30T11:51:16.308" v="1860" actId="6549"/>
          <ac:spMkLst>
            <pc:docMk/>
            <pc:sldMk cId="4237008987" sldId="2141411768"/>
            <ac:spMk id="3" creationId="{10AE4D21-372B-FB71-8B57-B8C349A2064D}"/>
          </ac:spMkLst>
        </pc:spChg>
      </pc:sldChg>
      <pc:sldChg chg="modNotesTx">
        <pc:chgData name="Jairo Quiros" userId="c6e0c9a6bf53ef3c" providerId="LiveId" clId="{F26FCA2D-FE1B-4D67-8680-E601B1CD65E5}" dt="2023-11-30T11:56:27.442" v="2090" actId="20577"/>
        <pc:sldMkLst>
          <pc:docMk/>
          <pc:sldMk cId="996270381" sldId="2141411773"/>
        </pc:sldMkLst>
      </pc:sldChg>
      <pc:sldChg chg="modNotesTx">
        <pc:chgData name="Jairo Quiros" userId="c6e0c9a6bf53ef3c" providerId="LiveId" clId="{F26FCA2D-FE1B-4D67-8680-E601B1CD65E5}" dt="2023-11-30T11:53:47.892" v="1929" actId="20577"/>
        <pc:sldMkLst>
          <pc:docMk/>
          <pc:sldMk cId="2622912392" sldId="2141411774"/>
        </pc:sldMkLst>
      </pc:sldChg>
      <pc:sldChg chg="modNotesTx">
        <pc:chgData name="Jairo Quiros" userId="c6e0c9a6bf53ef3c" providerId="LiveId" clId="{F26FCA2D-FE1B-4D67-8680-E601B1CD65E5}" dt="2023-11-30T10:39:13.440" v="387"/>
        <pc:sldMkLst>
          <pc:docMk/>
          <pc:sldMk cId="819543919" sldId="2141411776"/>
        </pc:sldMkLst>
      </pc:sldChg>
      <pc:sldChg chg="modSp mod modNotesTx">
        <pc:chgData name="Jairo Quiros" userId="c6e0c9a6bf53ef3c" providerId="LiveId" clId="{F26FCA2D-FE1B-4D67-8680-E601B1CD65E5}" dt="2023-11-30T11:03:37.278" v="982" actId="20577"/>
        <pc:sldMkLst>
          <pc:docMk/>
          <pc:sldMk cId="3062584433" sldId="2141411778"/>
        </pc:sldMkLst>
        <pc:spChg chg="mod">
          <ac:chgData name="Jairo Quiros" userId="c6e0c9a6bf53ef3c" providerId="LiveId" clId="{F26FCA2D-FE1B-4D67-8680-E601B1CD65E5}" dt="2023-11-30T11:01:04.353" v="845" actId="15"/>
          <ac:spMkLst>
            <pc:docMk/>
            <pc:sldMk cId="3062584433" sldId="2141411778"/>
            <ac:spMk id="6" creationId="{C40E1FB7-DA1C-E5DD-079E-CBD16ECEBF32}"/>
          </ac:spMkLst>
        </pc:spChg>
      </pc:sldChg>
      <pc:sldChg chg="addSp delSp modSp mod modNotesTx">
        <pc:chgData name="Jairo Quiros" userId="c6e0c9a6bf53ef3c" providerId="LiveId" clId="{F26FCA2D-FE1B-4D67-8680-E601B1CD65E5}" dt="2023-11-30T12:04:27.574" v="2389" actId="20577"/>
        <pc:sldMkLst>
          <pc:docMk/>
          <pc:sldMk cId="4102201494" sldId="2141411779"/>
        </pc:sldMkLst>
        <pc:graphicFrameChg chg="add mod">
          <ac:chgData name="Jairo Quiros" userId="c6e0c9a6bf53ef3c" providerId="LiveId" clId="{F26FCA2D-FE1B-4D67-8680-E601B1CD65E5}" dt="2023-11-27T13:30:32.440" v="6"/>
          <ac:graphicFrameMkLst>
            <pc:docMk/>
            <pc:sldMk cId="4102201494" sldId="2141411779"/>
            <ac:graphicFrameMk id="2" creationId="{C7062E5C-48AA-574E-65DA-1E4C4F1B9BCB}"/>
          </ac:graphicFrameMkLst>
        </pc:graphicFrameChg>
        <pc:graphicFrameChg chg="del">
          <ac:chgData name="Jairo Quiros" userId="c6e0c9a6bf53ef3c" providerId="LiveId" clId="{F26FCA2D-FE1B-4D67-8680-E601B1CD65E5}" dt="2023-11-27T13:30:31.841" v="5" actId="478"/>
          <ac:graphicFrameMkLst>
            <pc:docMk/>
            <pc:sldMk cId="4102201494" sldId="2141411779"/>
            <ac:graphicFrameMk id="3" creationId="{AF2F6A2A-5C22-71DF-6320-07EEE77CBC05}"/>
          </ac:graphicFrameMkLst>
        </pc:graphicFrameChg>
      </pc:sldChg>
      <pc:sldChg chg="modNotesTx">
        <pc:chgData name="Jairo Quiros" userId="c6e0c9a6bf53ef3c" providerId="LiveId" clId="{F26FCA2D-FE1B-4D67-8680-E601B1CD65E5}" dt="2023-11-30T12:07:59.831" v="2664" actId="20577"/>
        <pc:sldMkLst>
          <pc:docMk/>
          <pc:sldMk cId="4272130522" sldId="2141411780"/>
        </pc:sldMkLst>
      </pc:sldChg>
      <pc:sldChg chg="modNotesTx">
        <pc:chgData name="Jairo Quiros" userId="c6e0c9a6bf53ef3c" providerId="LiveId" clId="{F26FCA2D-FE1B-4D67-8680-E601B1CD65E5}" dt="2023-11-30T12:04:52.490" v="2416" actId="6549"/>
        <pc:sldMkLst>
          <pc:docMk/>
          <pc:sldMk cId="2551336660" sldId="2141411781"/>
        </pc:sldMkLst>
      </pc:sldChg>
      <pc:sldChg chg="modNotesTx">
        <pc:chgData name="Jairo Quiros" userId="c6e0c9a6bf53ef3c" providerId="LiveId" clId="{F26FCA2D-FE1B-4D67-8680-E601B1CD65E5}" dt="2023-11-30T10:59:57.494" v="709" actId="20577"/>
        <pc:sldMkLst>
          <pc:docMk/>
          <pc:sldMk cId="681573368" sldId="2141411785"/>
        </pc:sldMkLst>
      </pc:sldChg>
      <pc:sldChg chg="modNotesTx">
        <pc:chgData name="Jairo Quiros" userId="c6e0c9a6bf53ef3c" providerId="LiveId" clId="{F26FCA2D-FE1B-4D67-8680-E601B1CD65E5}" dt="2023-11-30T10:14:06.814" v="331" actId="20577"/>
        <pc:sldMkLst>
          <pc:docMk/>
          <pc:sldMk cId="3747040836" sldId="2141411787"/>
        </pc:sldMkLst>
      </pc:sldChg>
    </pc:docChg>
  </pc:docChgLst>
  <pc:docChgLst>
    <pc:chgData name="Jairo Quiros" userId="c6e0c9a6bf53ef3c" providerId="LiveId" clId="{969C7B3C-24C1-45C3-89CF-C9901E6C1EF3}"/>
    <pc:docChg chg="undo custSel delSld modSld">
      <pc:chgData name="Jairo Quiros" userId="c6e0c9a6bf53ef3c" providerId="LiveId" clId="{969C7B3C-24C1-45C3-89CF-C9901E6C1EF3}" dt="2023-11-08T11:29:13.276" v="172"/>
      <pc:docMkLst>
        <pc:docMk/>
      </pc:docMkLst>
      <pc:sldChg chg="modSp mod">
        <pc:chgData name="Jairo Quiros" userId="c6e0c9a6bf53ef3c" providerId="LiveId" clId="{969C7B3C-24C1-45C3-89CF-C9901E6C1EF3}" dt="2023-11-08T11:16:33.306" v="4" actId="1035"/>
        <pc:sldMkLst>
          <pc:docMk/>
          <pc:sldMk cId="1016656722" sldId="2141411765"/>
        </pc:sldMkLst>
        <pc:spChg chg="mod">
          <ac:chgData name="Jairo Quiros" userId="c6e0c9a6bf53ef3c" providerId="LiveId" clId="{969C7B3C-24C1-45C3-89CF-C9901E6C1EF3}" dt="2023-11-08T11:16:33.306" v="4" actId="1035"/>
          <ac:spMkLst>
            <pc:docMk/>
            <pc:sldMk cId="1016656722" sldId="2141411765"/>
            <ac:spMk id="2" creationId="{9580A08B-76C4-4C29-EB92-FED6807B5E41}"/>
          </ac:spMkLst>
        </pc:spChg>
      </pc:sldChg>
      <pc:sldChg chg="modSp mod chgLayout">
        <pc:chgData name="Jairo Quiros" userId="c6e0c9a6bf53ef3c" providerId="LiveId" clId="{969C7B3C-24C1-45C3-89CF-C9901E6C1EF3}" dt="2023-11-08T11:17:13.551" v="13" actId="20577"/>
        <pc:sldMkLst>
          <pc:docMk/>
          <pc:sldMk cId="1143167013" sldId="2141411766"/>
        </pc:sldMkLst>
        <pc:spChg chg="mod ord">
          <ac:chgData name="Jairo Quiros" userId="c6e0c9a6bf53ef3c" providerId="LiveId" clId="{969C7B3C-24C1-45C3-89CF-C9901E6C1EF3}" dt="2023-11-08T11:16:47.793" v="6" actId="14100"/>
          <ac:spMkLst>
            <pc:docMk/>
            <pc:sldMk cId="1143167013" sldId="2141411766"/>
            <ac:spMk id="2" creationId="{9580A08B-76C4-4C29-EB92-FED6807B5E41}"/>
          </ac:spMkLst>
        </pc:spChg>
        <pc:spChg chg="mod ord">
          <ac:chgData name="Jairo Quiros" userId="c6e0c9a6bf53ef3c" providerId="LiveId" clId="{969C7B3C-24C1-45C3-89CF-C9901E6C1EF3}" dt="2023-11-08T11:17:13.551" v="13" actId="20577"/>
          <ac:spMkLst>
            <pc:docMk/>
            <pc:sldMk cId="1143167013" sldId="2141411766"/>
            <ac:spMk id="3" creationId="{10AE4D21-372B-FB71-8B57-B8C349A2064D}"/>
          </ac:spMkLst>
        </pc:spChg>
      </pc:sldChg>
      <pc:sldChg chg="modSp mod delCm">
        <pc:chgData name="Jairo Quiros" userId="c6e0c9a6bf53ef3c" providerId="LiveId" clId="{969C7B3C-24C1-45C3-89CF-C9901E6C1EF3}" dt="2023-11-08T11:28:55.930" v="169"/>
        <pc:sldMkLst>
          <pc:docMk/>
          <pc:sldMk cId="4102201494" sldId="2141411779"/>
        </pc:sldMkLst>
        <pc:spChg chg="mod">
          <ac:chgData name="Jairo Quiros" userId="c6e0c9a6bf53ef3c" providerId="LiveId" clId="{969C7B3C-24C1-45C3-89CF-C9901E6C1EF3}" dt="2023-11-08T11:28:44.086" v="167" actId="1076"/>
          <ac:spMkLst>
            <pc:docMk/>
            <pc:sldMk cId="4102201494" sldId="2141411779"/>
            <ac:spMk id="13" creationId="{C596501F-31BA-95AE-4569-B4759414ED48}"/>
          </ac:spMkLst>
        </pc:spChg>
        <pc:graphicFrameChg chg="mod modGraphic">
          <ac:chgData name="Jairo Quiros" userId="c6e0c9a6bf53ef3c" providerId="LiveId" clId="{969C7B3C-24C1-45C3-89CF-C9901E6C1EF3}" dt="2023-11-08T11:28:33.834" v="166" actId="1036"/>
          <ac:graphicFrameMkLst>
            <pc:docMk/>
            <pc:sldMk cId="4102201494" sldId="2141411779"/>
            <ac:graphicFrameMk id="3" creationId="{AF2F6A2A-5C22-71DF-6320-07EEE77CBC05}"/>
          </ac:graphicFrameMkLst>
        </pc:graphicFrameChg>
        <pc:extLst>
          <p:ext xmlns:p="http://schemas.openxmlformats.org/presentationml/2006/main" uri="{D6D511B9-2390-475A-947B-AFAB55BFBCF1}">
            <pc226:cmChg xmlns:pc226="http://schemas.microsoft.com/office/powerpoint/2022/06/main/command" chg="del">
              <pc226:chgData name="Jairo Quiros" userId="c6e0c9a6bf53ef3c" providerId="LiveId" clId="{969C7B3C-24C1-45C3-89CF-C9901E6C1EF3}" dt="2023-11-08T11:28:55.930" v="169"/>
              <pc2:cmMkLst xmlns:pc2="http://schemas.microsoft.com/office/powerpoint/2019/9/main/command">
                <pc:docMk/>
                <pc:sldMk cId="4102201494" sldId="2141411779"/>
                <pc2:cmMk id="{3856DC8E-8039-4619-A17C-E9CB2B6F8A17}"/>
              </pc2:cmMkLst>
            </pc226:cmChg>
            <pc226:cmChg xmlns:pc226="http://schemas.microsoft.com/office/powerpoint/2022/06/main/command" chg="del">
              <pc226:chgData name="Jairo Quiros" userId="c6e0c9a6bf53ef3c" providerId="LiveId" clId="{969C7B3C-24C1-45C3-89CF-C9901E6C1EF3}" dt="2023-11-08T11:28:54.170" v="168"/>
              <pc2:cmMkLst xmlns:pc2="http://schemas.microsoft.com/office/powerpoint/2019/9/main/command">
                <pc:docMk/>
                <pc:sldMk cId="4102201494" sldId="2141411779"/>
                <pc2:cmMk id="{1A5BB1EC-4477-4DE6-890E-4A42D84A7DDE}"/>
              </pc2:cmMkLst>
            </pc226:cmChg>
          </p:ext>
        </pc:extLst>
      </pc:sldChg>
      <pc:sldChg chg="delCm">
        <pc:chgData name="Jairo Quiros" userId="c6e0c9a6bf53ef3c" providerId="LiveId" clId="{969C7B3C-24C1-45C3-89CF-C9901E6C1EF3}" dt="2023-11-08T11:29:13.276" v="172"/>
        <pc:sldMkLst>
          <pc:docMk/>
          <pc:sldMk cId="4272130522" sldId="2141411780"/>
        </pc:sldMkLst>
        <pc:extLst>
          <p:ext xmlns:p="http://schemas.openxmlformats.org/presentationml/2006/main" uri="{D6D511B9-2390-475A-947B-AFAB55BFBCF1}">
            <pc226:cmChg xmlns:pc226="http://schemas.microsoft.com/office/powerpoint/2022/06/main/command" chg="del">
              <pc226:chgData name="Jairo Quiros" userId="c6e0c9a6bf53ef3c" providerId="LiveId" clId="{969C7B3C-24C1-45C3-89CF-C9901E6C1EF3}" dt="2023-11-08T11:29:13.276" v="172"/>
              <pc2:cmMkLst xmlns:pc2="http://schemas.microsoft.com/office/powerpoint/2019/9/main/command">
                <pc:docMk/>
                <pc:sldMk cId="4272130522" sldId="2141411780"/>
                <pc2:cmMk id="{BB78FA2C-C567-4F8C-9C82-80C5B1A46942}"/>
              </pc2:cmMkLst>
            </pc226:cmChg>
            <pc226:cmChg xmlns:pc226="http://schemas.microsoft.com/office/powerpoint/2022/06/main/command" chg="del">
              <pc226:chgData name="Jairo Quiros" userId="c6e0c9a6bf53ef3c" providerId="LiveId" clId="{969C7B3C-24C1-45C3-89CF-C9901E6C1EF3}" dt="2023-11-08T11:29:11.547" v="171"/>
              <pc2:cmMkLst xmlns:pc2="http://schemas.microsoft.com/office/powerpoint/2019/9/main/command">
                <pc:docMk/>
                <pc:sldMk cId="4272130522" sldId="2141411780"/>
                <pc2:cmMk id="{CB8FCA3E-4307-4A3C-8639-BA852321EE12}"/>
              </pc2:cmMkLst>
            </pc226:cmChg>
          </p:ext>
        </pc:extLst>
      </pc:sldChg>
      <pc:sldChg chg="delCm">
        <pc:chgData name="Jairo Quiros" userId="c6e0c9a6bf53ef3c" providerId="LiveId" clId="{969C7B3C-24C1-45C3-89CF-C9901E6C1EF3}" dt="2023-11-08T11:29:06.588" v="170"/>
        <pc:sldMkLst>
          <pc:docMk/>
          <pc:sldMk cId="2551336660" sldId="2141411781"/>
        </pc:sldMkLst>
        <pc:extLst>
          <p:ext xmlns:p="http://schemas.openxmlformats.org/presentationml/2006/main" uri="{D6D511B9-2390-475A-947B-AFAB55BFBCF1}">
            <pc226:cmChg xmlns:pc226="http://schemas.microsoft.com/office/powerpoint/2022/06/main/command" chg="del">
              <pc226:chgData name="Jairo Quiros" userId="c6e0c9a6bf53ef3c" providerId="LiveId" clId="{969C7B3C-24C1-45C3-89CF-C9901E6C1EF3}" dt="2023-11-08T11:29:06.588" v="170"/>
              <pc2:cmMkLst xmlns:pc2="http://schemas.microsoft.com/office/powerpoint/2019/9/main/command">
                <pc:docMk/>
                <pc:sldMk cId="2551336660" sldId="2141411781"/>
                <pc2:cmMk id="{58935B88-C51E-493A-845D-58E31B5462AE}"/>
              </pc2:cmMkLst>
            </pc226:cmChg>
          </p:ext>
        </pc:extLst>
      </pc:sldChg>
      <pc:sldChg chg="del">
        <pc:chgData name="Jairo Quiros" userId="c6e0c9a6bf53ef3c" providerId="LiveId" clId="{969C7B3C-24C1-45C3-89CF-C9901E6C1EF3}" dt="2023-11-08T11:16:05.986" v="1" actId="47"/>
        <pc:sldMkLst>
          <pc:docMk/>
          <pc:sldMk cId="1955030167" sldId="2141411784"/>
        </pc:sldMkLst>
      </pc:sldChg>
      <pc:sldChg chg="delCm">
        <pc:chgData name="Jairo Quiros" userId="c6e0c9a6bf53ef3c" providerId="LiveId" clId="{969C7B3C-24C1-45C3-89CF-C9901E6C1EF3}" dt="2023-11-08T11:15:57.372" v="0"/>
        <pc:sldMkLst>
          <pc:docMk/>
          <pc:sldMk cId="3747040836" sldId="2141411787"/>
        </pc:sldMkLst>
        <pc:extLst>
          <p:ext xmlns:p="http://schemas.openxmlformats.org/presentationml/2006/main" uri="{D6D511B9-2390-475A-947B-AFAB55BFBCF1}">
            <pc226:cmChg xmlns:pc226="http://schemas.microsoft.com/office/powerpoint/2022/06/main/command" chg="del">
              <pc226:chgData name="Jairo Quiros" userId="c6e0c9a6bf53ef3c" providerId="LiveId" clId="{969C7B3C-24C1-45C3-89CF-C9901E6C1EF3}" dt="2023-11-08T11:15:57.372" v="0"/>
              <pc2:cmMkLst xmlns:pc2="http://schemas.microsoft.com/office/powerpoint/2019/9/main/command">
                <pc:docMk/>
                <pc:sldMk cId="3747040836" sldId="2141411787"/>
                <pc2:cmMk id="{14566365-C84F-4F2B-A605-4BFF525EFB19}"/>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3C53C-16FF-4241-87E6-43102365EE13}" type="datetimeFigureOut">
              <a:rPr lang="en-GB" smtClean="0"/>
              <a:t>02/11/2024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75D47-B0E3-4D0B-8F8F-0FCB632D764C}" type="slidenum">
              <a:rPr lang="en-GB" smtClean="0"/>
              <a:t>‹#›</a:t>
            </a:fld>
            <a:endParaRPr lang="en-GB"/>
          </a:p>
        </p:txBody>
      </p:sp>
    </p:spTree>
    <p:extLst>
      <p:ext uri="{BB962C8B-B14F-4D97-AF65-F5344CB8AC3E}">
        <p14:creationId xmlns:p14="http://schemas.microsoft.com/office/powerpoint/2010/main" val="363735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Welcome to the Electricity Transition Playbook</a:t>
            </a:r>
            <a:r>
              <a:rPr lang="es-CR" dirty="0"/>
              <a:t>, </a:t>
            </a:r>
            <a:r>
              <a:rPr lang="en-GB" noProof="0" dirty="0"/>
              <a:t>your roadmap to delivering a successful energy transition in your country. </a:t>
            </a:r>
          </a:p>
          <a:p>
            <a:endParaRPr lang="en-GB" noProof="0" dirty="0"/>
          </a:p>
          <a:p>
            <a:r>
              <a:rPr lang="en-US" sz="1200" b="0" i="0" u="none" strike="noStrike" baseline="0" dirty="0">
                <a:latin typeface="Montserrat" panose="00000500000000000000" pitchFamily="2" charset="0"/>
              </a:rPr>
              <a:t>The Electricity Transition Playbook is </a:t>
            </a:r>
            <a:r>
              <a:rPr lang="en-US" sz="1200" b="1" i="0" u="none" strike="noStrike" baseline="0" dirty="0">
                <a:latin typeface="Montserrat" panose="00000500000000000000" pitchFamily="2" charset="0"/>
              </a:rPr>
              <a:t>a practical guide </a:t>
            </a:r>
            <a:r>
              <a:rPr lang="en-US" sz="1200" b="0" i="0" u="none" strike="noStrike" baseline="0" dirty="0">
                <a:latin typeface="Montserrat" panose="00000500000000000000" pitchFamily="2" charset="0"/>
              </a:rPr>
              <a:t>to help your country navigate through the complex journey of the electricity transition. It’s </a:t>
            </a:r>
            <a:r>
              <a:rPr lang="en-US" sz="1200" b="1" i="0" u="none" strike="noStrike" baseline="0" dirty="0">
                <a:latin typeface="Montserrat" panose="00000500000000000000" pitchFamily="2" charset="0"/>
              </a:rPr>
              <a:t>a tailored approach </a:t>
            </a:r>
            <a:r>
              <a:rPr lang="en-US" sz="1200" b="0" i="0" u="none" strike="noStrike" baseline="0" dirty="0">
                <a:latin typeface="Montserrat" panose="00000500000000000000" pitchFamily="2" charset="0"/>
              </a:rPr>
              <a:t>to shape the electricity landscape of each nation. It features </a:t>
            </a:r>
            <a:r>
              <a:rPr lang="en-US" sz="1200" b="1" i="0" u="none" strike="noStrike" baseline="0" dirty="0">
                <a:latin typeface="Montserrat" panose="00000500000000000000" pitchFamily="2" charset="0"/>
              </a:rPr>
              <a:t>nine interconnected building blocks </a:t>
            </a:r>
            <a:r>
              <a:rPr lang="en-US" sz="1200" b="0" i="0" u="none" strike="noStrike" baseline="0" dirty="0">
                <a:latin typeface="Montserrat" panose="00000500000000000000" pitchFamily="2" charset="0"/>
              </a:rPr>
              <a:t>of electricity transition with resources for each. It provides a </a:t>
            </a:r>
            <a:r>
              <a:rPr lang="en-US" sz="1200" b="1" i="0" u="none" strike="noStrike" baseline="0" dirty="0">
                <a:latin typeface="Montserrat" panose="00000500000000000000" pitchFamily="2" charset="0"/>
              </a:rPr>
              <a:t>Progressive scorecard </a:t>
            </a:r>
            <a:r>
              <a:rPr lang="en-US" sz="1200" b="0" i="0" u="none" strike="noStrike" baseline="0" dirty="0">
                <a:latin typeface="Montserrat" panose="00000500000000000000" pitchFamily="2" charset="0"/>
              </a:rPr>
              <a:t>to empower each nation to measure its readiness for transition. And it has a </a:t>
            </a:r>
            <a:r>
              <a:rPr lang="en-US" sz="1200" b="1" i="0" u="none" strike="noStrike" baseline="0" dirty="0">
                <a:latin typeface="Montserrat" panose="00000500000000000000" pitchFamily="2" charset="0"/>
              </a:rPr>
              <a:t>community of growing knowledge </a:t>
            </a:r>
            <a:r>
              <a:rPr lang="en-US" sz="1200" b="0" i="0" u="none" strike="noStrike" baseline="0" dirty="0">
                <a:latin typeface="Montserrat" panose="00000500000000000000" pitchFamily="2" charset="0"/>
              </a:rPr>
              <a:t>to share best practice and support each other. </a:t>
            </a:r>
            <a:endParaRPr lang="en-GB" sz="1200" b="0" i="0" u="none" strike="noStrike" baseline="0" noProof="0" dirty="0">
              <a:latin typeface="Montserrat" panose="00000500000000000000" pitchFamily="2" charset="0"/>
            </a:endParaRPr>
          </a:p>
          <a:p>
            <a:endParaRPr lang="en-GB" noProof="0" dirty="0"/>
          </a:p>
          <a:p>
            <a:r>
              <a:rPr lang="en-GB" noProof="0" dirty="0"/>
              <a:t>This course - provided to you by a group of experts within Climate Compatible Growth and Green Grids Initiative – will help us understand the steps towards a more resilient, clean, and affordable electricity system.</a:t>
            </a:r>
          </a:p>
        </p:txBody>
      </p:sp>
      <p:sp>
        <p:nvSpPr>
          <p:cNvPr id="4" name="Slide Number Placeholder 3"/>
          <p:cNvSpPr>
            <a:spLocks noGrp="1"/>
          </p:cNvSpPr>
          <p:nvPr>
            <p:ph type="sldNum" sz="quarter" idx="5"/>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35830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building block brings the fundamentals underpinning energy transition delivery mandates. It builds understanding around electricity market mechanisms and supply dynamics. Through grounded introductions to renewables auctions and complementary tools, participants gain key concepts to actuate decarbonization.</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informed perspectives on potential transition pathways, associated risks come into focus - from financial implications to technical complexities. Country-specific questions arise on tailoring incentives and structures for smooth transformations. How can auction designs go beyond lowest bid criteria? How do centralized systems differ from emerging decentralized models? What systemic risks may disrupt net-zero success?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bridging theory with practice-based transition insights, participants gain requisite fluency to evaluate options. The merits and limitations of electricity market constructs emerge, from integrating distributed resources to navigating incumbent resistance. Equipped with structured understanding, stakeholders can pursue policies and roadmaps poised for localized impact. The result: environments primed to deliver reliable, affordable clean power for all.</a:t>
            </a:r>
          </a:p>
        </p:txBody>
      </p:sp>
      <p:sp>
        <p:nvSpPr>
          <p:cNvPr id="4" name="Slide Number Placeholder 3"/>
          <p:cNvSpPr>
            <a:spLocks noGrp="1"/>
          </p:cNvSpPr>
          <p:nvPr>
            <p:ph type="sldNum" sz="quarter" idx="5"/>
          </p:nvPr>
        </p:nvSpPr>
        <p:spPr/>
        <p:txBody>
          <a:bodyPr/>
          <a:lstStyle/>
          <a:p>
            <a:fld id="{07D75D47-B0E3-4D0B-8F8F-0FCB632D764C}" type="slidenum">
              <a:rPr lang="en-GB" smtClean="0"/>
              <a:t>10</a:t>
            </a:fld>
            <a:endParaRPr lang="en-GB"/>
          </a:p>
        </p:txBody>
      </p:sp>
    </p:spTree>
    <p:extLst>
      <p:ext uri="{BB962C8B-B14F-4D97-AF65-F5344CB8AC3E}">
        <p14:creationId xmlns:p14="http://schemas.microsoft.com/office/powerpoint/2010/main" val="26850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800" b="0" i="0" dirty="0">
                <a:solidFill>
                  <a:srgbClr val="1C1917"/>
                </a:solidFill>
                <a:effectLst/>
                <a:latin typeface="-apple-system"/>
              </a:rPr>
              <a:t>This building block underscores aligned capabilities planning to cost-effectively meet current and future electricity system needs. By first mapping present network components against operational requirements, targeted infrastructure improvements come into focus.</a:t>
            </a:r>
          </a:p>
          <a:p>
            <a:pPr algn="l"/>
            <a:endParaRPr lang="en-US" sz="2800" b="0" i="0" dirty="0">
              <a:solidFill>
                <a:srgbClr val="1C1917"/>
              </a:solidFill>
              <a:effectLst/>
              <a:latin typeface="-apple-system"/>
            </a:endParaRPr>
          </a:p>
          <a:p>
            <a:pPr algn="l"/>
            <a:r>
              <a:rPr lang="en-US" sz="2800" b="0" i="0" dirty="0">
                <a:solidFill>
                  <a:srgbClr val="1C1917"/>
                </a:solidFill>
                <a:effectLst/>
                <a:latin typeface="-apple-system"/>
              </a:rPr>
              <a:t>Through structured exploration of planning processes and funding pathways, stakeholders gain practical insight. Conversation </a:t>
            </a:r>
            <a:r>
              <a:rPr lang="en-US" sz="2800" b="0" i="0" dirty="0" err="1">
                <a:solidFill>
                  <a:srgbClr val="1C1917"/>
                </a:solidFill>
                <a:effectLst/>
                <a:latin typeface="-apple-system"/>
              </a:rPr>
              <a:t>centres</a:t>
            </a:r>
            <a:r>
              <a:rPr lang="en-US" sz="2800" b="0" i="0" dirty="0">
                <a:solidFill>
                  <a:srgbClr val="1C1917"/>
                </a:solidFill>
                <a:effectLst/>
                <a:latin typeface="-apple-system"/>
              </a:rPr>
              <a:t> on construing regulatory frameworks that incentivize appropriate grid investments, ensuring reliable affordability amid variables from electrification to decentralization.</a:t>
            </a:r>
          </a:p>
          <a:p>
            <a:pPr algn="l"/>
            <a:endParaRPr lang="en-US" sz="2800" b="0" i="0" dirty="0">
              <a:solidFill>
                <a:srgbClr val="1C1917"/>
              </a:solidFill>
              <a:effectLst/>
              <a:latin typeface="-apple-system"/>
            </a:endParaRPr>
          </a:p>
          <a:p>
            <a:pPr algn="l"/>
            <a:r>
              <a:rPr lang="en-US" sz="2800" b="0" i="0" dirty="0">
                <a:solidFill>
                  <a:srgbClr val="1C1917"/>
                </a:solidFill>
                <a:effectLst/>
                <a:latin typeface="-apple-system"/>
              </a:rPr>
              <a:t>With grounded understanding, participants evaluate country-specific complexities. What transmission infrastructure requires upgrading? Over what timeframes should developments proceed, and how might they be financed? How can targeted incentives and price signals guide smart grid infrastructure buildouts?</a:t>
            </a:r>
          </a:p>
          <a:p>
            <a:pPr algn="l"/>
            <a:endParaRPr lang="en-US" sz="2800" b="0" i="0" dirty="0">
              <a:solidFill>
                <a:srgbClr val="1C1917"/>
              </a:solidFill>
              <a:effectLst/>
              <a:latin typeface="-apple-system"/>
            </a:endParaRPr>
          </a:p>
          <a:p>
            <a:pPr algn="l"/>
            <a:r>
              <a:rPr lang="en-US" sz="2800" b="0" i="0" dirty="0">
                <a:solidFill>
                  <a:srgbClr val="1C1917"/>
                </a:solidFill>
                <a:effectLst/>
                <a:latin typeface="-apple-system"/>
              </a:rPr>
              <a:t>By examining system strengths and limitations, planners crystallize grid infrastructure priorities. Tailored regulatory adjustments can enable technologies and business models poised for local impact, while anticipating future variability. The outcome: shared roadmaps to deliver infrastructure capable of underpinning national electricity transitions.</a:t>
            </a:r>
          </a:p>
        </p:txBody>
      </p:sp>
      <p:sp>
        <p:nvSpPr>
          <p:cNvPr id="4" name="Slide Number Placeholder 3"/>
          <p:cNvSpPr>
            <a:spLocks noGrp="1"/>
          </p:cNvSpPr>
          <p:nvPr>
            <p:ph type="sldNum" sz="quarter" idx="5"/>
          </p:nvPr>
        </p:nvSpPr>
        <p:spPr/>
        <p:txBody>
          <a:bodyPr/>
          <a:lstStyle/>
          <a:p>
            <a:fld id="{07D75D47-B0E3-4D0B-8F8F-0FCB632D764C}" type="slidenum">
              <a:rPr lang="en-GB" smtClean="0"/>
              <a:t>11</a:t>
            </a:fld>
            <a:endParaRPr lang="en-GB"/>
          </a:p>
        </p:txBody>
      </p:sp>
    </p:spTree>
    <p:extLst>
      <p:ext uri="{BB962C8B-B14F-4D97-AF65-F5344CB8AC3E}">
        <p14:creationId xmlns:p14="http://schemas.microsoft.com/office/powerpoint/2010/main" val="2155206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block clearly delineates the core technical operability challenges that power systems face: from frequency and voltage control to stability, thermal limits, and restoration needs should outages occur.</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enabling familiarity with internationally recognized security standards, participants gain critical fluency. Mitigation solutions come into focus through structured introduction of their high-level planning principles across challenge areas.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grounded understanding, country-specific complexities emerge into sharper relief. Will proposed transition pathways maintain reliability? Can balancing supply and demand uphold security of supply standards? What markets for ancillary services may require integration or adjustment?</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scoping the operability landscape and solution spaces systematically, participants crystallize priorities for resilience. Tailored roadmaps and policies to procure necessary grid services take shape. The outcome: shared insight equipping stakeholders to plan transitions that withstand real-world variability and events, delivering electricity security for all.</a:t>
            </a:r>
          </a:p>
        </p:txBody>
      </p:sp>
      <p:sp>
        <p:nvSpPr>
          <p:cNvPr id="4" name="Slide Number Placeholder 3"/>
          <p:cNvSpPr>
            <a:spLocks noGrp="1"/>
          </p:cNvSpPr>
          <p:nvPr>
            <p:ph type="sldNum" sz="quarter" idx="5"/>
          </p:nvPr>
        </p:nvSpPr>
        <p:spPr/>
        <p:txBody>
          <a:bodyPr/>
          <a:lstStyle/>
          <a:p>
            <a:fld id="{07D75D47-B0E3-4D0B-8F8F-0FCB632D764C}" type="slidenum">
              <a:rPr lang="en-GB" smtClean="0"/>
              <a:t>12</a:t>
            </a:fld>
            <a:endParaRPr lang="en-GB"/>
          </a:p>
        </p:txBody>
      </p:sp>
    </p:spTree>
    <p:extLst>
      <p:ext uri="{BB962C8B-B14F-4D97-AF65-F5344CB8AC3E}">
        <p14:creationId xmlns:p14="http://schemas.microsoft.com/office/powerpoint/2010/main" val="297692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CR" dirty="0" err="1"/>
              <a:t>The</a:t>
            </a:r>
            <a:r>
              <a:rPr lang="es-CR" dirty="0"/>
              <a:t> </a:t>
            </a:r>
            <a:r>
              <a:rPr lang="es-CR" dirty="0" err="1"/>
              <a:t>sixth</a:t>
            </a:r>
            <a:r>
              <a:rPr lang="es-CR" dirty="0"/>
              <a:t> </a:t>
            </a:r>
            <a:r>
              <a:rPr lang="es-CR" dirty="0" err="1"/>
              <a:t>building</a:t>
            </a:r>
            <a:r>
              <a:rPr lang="es-CR" dirty="0"/>
              <a:t> block </a:t>
            </a:r>
            <a:r>
              <a:rPr lang="en-US" b="0" i="0" dirty="0">
                <a:solidFill>
                  <a:srgbClr val="1C1917"/>
                </a:solidFill>
                <a:effectLst/>
                <a:latin typeface="-apple-system"/>
              </a:rPr>
              <a:t>spotlights smart grid technologies’ role in smoothing electricity transitions, from enhancing renewable integration to empowering demand-side flexibility. Introducing automation, controls and data analytics across users, grids grow more responsive amid generation variability.</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However, seamlessly optimizing complex interactions requires interoperable systems. We detail pivotal data security, transmission protocols and device standards enabling decentralized coordination. additionally, grounded financing examples provide policy inspiration to spur adoption of efficient, customer-owned technologies.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demystified technological building blocks, country-specific questions come into focus. What grid-edge innovations show highest impact potential locally? What data gathering, ownership and privacy regimes enable aggregation services balancing variable supply? As modern electricity ecosystems emerge, which appliance efficiency and interoperability standards merit introduction?</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illuminating possibilities and prerequisites for smart grid success, planners crystallize key priorities. Tailored technology roadmaps and policy packages take shape to realize efficiency and reliability gains, while progressing customer empowerment. The outcome: strategies to leverage data-rich, responsive electricity systems benefitting all.</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13</a:t>
            </a:fld>
            <a:endParaRPr lang="en-GB"/>
          </a:p>
        </p:txBody>
      </p:sp>
    </p:spTree>
    <p:extLst>
      <p:ext uri="{BB962C8B-B14F-4D97-AF65-F5344CB8AC3E}">
        <p14:creationId xmlns:p14="http://schemas.microsoft.com/office/powerpoint/2010/main" val="487950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building block spotlights the multidimensional role consumers play in electricity transitions, while underscoring engagement as pivotal for public buy-in. With introductions to processes and tools proved to build understanding and acceptance, complex reforms gain momentum.</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detailing avenues for pluralistic participation across civil society groups, communities and governmental levels, inclusive discourse takes form. Concrete best practices guide collaborative transition planning, where diverse perspectives enlighten scenarios balancing affordability, security and sustainability.</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demystified social architectures, country-specific complexities come into focus. How can public communications be strengthened around reforms? What roles can NGOs and communities play consulting on localized priorities? How can multi-level governance structures enable responsive policymaking?</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illuminating engagement pathways and practices, planners gain fluency to advance equity-centered reforms. Tailored social roadmaps emerge, while public oversight supports accountability. The outcome: electricity transitions planned by the people, for the people.</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14</a:t>
            </a:fld>
            <a:endParaRPr lang="en-GB"/>
          </a:p>
        </p:txBody>
      </p:sp>
    </p:spTree>
    <p:extLst>
      <p:ext uri="{BB962C8B-B14F-4D97-AF65-F5344CB8AC3E}">
        <p14:creationId xmlns:p14="http://schemas.microsoft.com/office/powerpoint/2010/main" val="64324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block examines the complex supply chain and workforce transitions integral to net-zero electricity systems. By scoping local content potentials and skills gaps, targeted policymaking unlocks investment and employment opportunities.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structured workforce analysis, development needs and job creation prospects gain clarity. Best practice policy instruments to ease sector switching also come into focus, alongside supply chain localization.</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Equipped with demystified understanding, country-specific questions leap out. What components show domestic manufacturing potential? Can fossil sector workers be retrained? Do development plans address expected capacity shortfalls as clean energy scales up? How can a just transition be advanced?</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insider perspectives on industrial demands of electricity decarbonization, stakeholders map priorities. Specialized roadmaps, incentives and partnerships coalesce to realize local benefits sustainably. The outcome: interconnected strategies for employment, supply security, and community transition support.</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15</a:t>
            </a:fld>
            <a:endParaRPr lang="en-GB"/>
          </a:p>
        </p:txBody>
      </p:sp>
    </p:spTree>
    <p:extLst>
      <p:ext uri="{BB962C8B-B14F-4D97-AF65-F5344CB8AC3E}">
        <p14:creationId xmlns:p14="http://schemas.microsoft.com/office/powerpoint/2010/main" val="692150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The nineth building block </a:t>
            </a:r>
            <a:r>
              <a:rPr lang="en-US" b="0" i="0" dirty="0">
                <a:solidFill>
                  <a:srgbClr val="1C1917"/>
                </a:solidFill>
                <a:effectLst/>
                <a:latin typeface="-apple-system"/>
              </a:rPr>
              <a:t>demystifies electricity finance, bridging core investment principles with power sector realities. By detailing key criteria assessed by capital providers, stakeholders comprehend financing complexities integral to energy transitions.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Structured grounding in financial concepts and terminology informs nuanced dialogue on funding instruments and structures. Common project financing setups come into focus, alongside catalysts like policy de-risking.</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illuminated financial landscapes, country-specific questions leap out. What funding sources show promise locally? How can policy and regulation incentivize their sustainable participation? As investment ambitions rise, what innovative instruments and partnerships can bridge gaps if traditional financiers hesitate?</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connecting economic concepts with grounded electricity insights, practitioners clarify financing roadblocks and options. Capital mobilization pathways come into view, allowing economic concerns to inform rather than override climate priorities. The outcome: environments primed to channel financial flows urgently needed for access, resilience and decarbonization.</a:t>
            </a:r>
          </a:p>
          <a:p>
            <a:endParaRPr lang="en-GB" dirty="0"/>
          </a:p>
        </p:txBody>
      </p:sp>
      <p:sp>
        <p:nvSpPr>
          <p:cNvPr id="4" name="Slide Number Placeholder 3"/>
          <p:cNvSpPr>
            <a:spLocks noGrp="1"/>
          </p:cNvSpPr>
          <p:nvPr>
            <p:ph type="sldNum" sz="quarter" idx="5"/>
          </p:nvPr>
        </p:nvSpPr>
        <p:spPr/>
        <p:txBody>
          <a:bodyPr/>
          <a:lstStyle/>
          <a:p>
            <a:fld id="{07D75D47-B0E3-4D0B-8F8F-0FCB632D764C}" type="slidenum">
              <a:rPr lang="en-GB" smtClean="0"/>
              <a:t>16</a:t>
            </a:fld>
            <a:endParaRPr lang="en-GB"/>
          </a:p>
        </p:txBody>
      </p:sp>
    </p:spTree>
    <p:extLst>
      <p:ext uri="{BB962C8B-B14F-4D97-AF65-F5344CB8AC3E}">
        <p14:creationId xmlns:p14="http://schemas.microsoft.com/office/powerpoint/2010/main" val="4212607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Montserrat" panose="00000500000000000000" pitchFamily="2" charset="0"/>
              </a:rPr>
              <a:t>One highlight of the ETP is its scorecard mechanism. For any nation, understanding its progress towards energy transition and identifying the areas to focus on, is paramount. This scorecard gives a panoramic view of a country’s readiness level, and more importantly, it aligns their strategies with global benchmarks. It’s not just about doing the right thing, but about doing it right, to ensure success by following a proven approach. </a:t>
            </a:r>
          </a:p>
          <a:p>
            <a:endParaRPr lang="en-US" sz="1800" b="0" i="0" u="none" strike="noStrike" baseline="0" dirty="0">
              <a:latin typeface="Montserrat" panose="00000500000000000000" pitchFamily="2" charset="0"/>
            </a:endParaRPr>
          </a:p>
          <a:p>
            <a:r>
              <a:rPr lang="en-US" sz="1800" b="0" i="0" u="none" strike="noStrike" baseline="0" dirty="0">
                <a:latin typeface="Montserrat" panose="00000500000000000000" pitchFamily="2" charset="0"/>
              </a:rPr>
              <a:t>We want countries and participants to think about the progress in their country and fill in the scorecard. Ultimately, during this course we will make progress and advance towards a plan that captures all needs of the electricity transition.</a:t>
            </a:r>
            <a:endParaRPr lang="en-US" dirty="0"/>
          </a:p>
        </p:txBody>
      </p:sp>
      <p:sp>
        <p:nvSpPr>
          <p:cNvPr id="4" name="Slide Number Placeholder 3"/>
          <p:cNvSpPr>
            <a:spLocks noGrp="1"/>
          </p:cNvSpPr>
          <p:nvPr>
            <p:ph type="sldNum" sz="quarter" idx="5"/>
          </p:nvPr>
        </p:nvSpPr>
        <p:spPr/>
        <p:txBody>
          <a:bodyPr/>
          <a:lstStyle/>
          <a:p>
            <a:fld id="{07D75D47-B0E3-4D0B-8F8F-0FCB632D764C}" type="slidenum">
              <a:rPr lang="en-GB" smtClean="0"/>
              <a:t>17</a:t>
            </a:fld>
            <a:endParaRPr lang="en-GB"/>
          </a:p>
        </p:txBody>
      </p:sp>
    </p:spTree>
    <p:extLst>
      <p:ext uri="{BB962C8B-B14F-4D97-AF65-F5344CB8AC3E}">
        <p14:creationId xmlns:p14="http://schemas.microsoft.com/office/powerpoint/2010/main" val="1480102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course, you will have:</a:t>
            </a:r>
          </a:p>
          <a:p>
            <a:endParaRPr lang="en-US" dirty="0"/>
          </a:p>
          <a:p>
            <a:r>
              <a:rPr lang="en-US" dirty="0"/>
              <a:t>An understanding of what areas need to be tackled to transition to a modern and clean power system</a:t>
            </a:r>
          </a:p>
          <a:p>
            <a:r>
              <a:rPr lang="en-US" dirty="0"/>
              <a:t>A plan for how to do it for your country or region</a:t>
            </a:r>
          </a:p>
          <a:p>
            <a:r>
              <a:rPr lang="en-US" dirty="0">
                <a:cs typeface="Arial"/>
              </a:rPr>
              <a:t>Where to find the resources to deliver the plan</a:t>
            </a:r>
          </a:p>
          <a:p>
            <a:r>
              <a:rPr lang="en-US" dirty="0">
                <a:cs typeface="Arial"/>
              </a:rPr>
              <a:t>A scorecard to track progress across the 9 key building blocks</a:t>
            </a:r>
          </a:p>
          <a:p>
            <a:r>
              <a:rPr lang="en-US" dirty="0">
                <a:cs typeface="Arial"/>
              </a:rPr>
              <a:t>Membership of  a global community tackling the same issues</a:t>
            </a:r>
          </a:p>
          <a:p>
            <a:endParaRPr lang="en-US" dirty="0">
              <a:cs typeface="Arial"/>
            </a:endParaRPr>
          </a:p>
          <a:p>
            <a:pPr marL="101600" indent="0">
              <a:buNone/>
            </a:pPr>
            <a:endParaRPr lang="en-US" dirty="0">
              <a:cs typeface="Arial"/>
            </a:endParaRPr>
          </a:p>
          <a:p>
            <a:pPr marL="101600" indent="0">
              <a:buNone/>
            </a:pPr>
            <a:endParaRPr lang="en-US" dirty="0">
              <a:cs typeface="Arial"/>
            </a:endParaRPr>
          </a:p>
          <a:p>
            <a:endParaRPr lang="en-US" dirty="0">
              <a:cs typeface="Arial"/>
            </a:endParaRPr>
          </a:p>
          <a:p>
            <a:endParaRPr lang="en-US" sz="900" dirty="0">
              <a:cs typeface="Arial"/>
            </a:endParaRP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18</a:t>
            </a:fld>
            <a:endParaRPr lang="en-GB"/>
          </a:p>
        </p:txBody>
      </p:sp>
    </p:spTree>
    <p:extLst>
      <p:ext uri="{BB962C8B-B14F-4D97-AF65-F5344CB8AC3E}">
        <p14:creationId xmlns:p14="http://schemas.microsoft.com/office/powerpoint/2010/main" val="739777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a:ea typeface="Calibri Light"/>
                <a:cs typeface="Calibri Light"/>
              </a:rPr>
              <a:t>Finally, we want you to take with you the following takeaways: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The Electricity Transition Playbook constitutes a comprehensive blueprint - guiding policies, technologies, designs - the full spectrum for decarbonization success.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Transition journeys depend profoundly on mobilized human and financial capital. We detail strategic workforce transitions, supply chain localization, innovative funding structures - catalytic forces for sustainable growth and employment.</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complex, interconnected dimensions, transitions demand collaborative adaptability. The Playbook equips continuous, responsive strategy exchanges as needs shift and solutions advance globally.</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But this modular treasure trove stays focused on the unified vision at its core: reliable, affordable, sustainable electricity access for all worldwide. Each dimension seeks intersections and synergies across socio-technical-economic spheres to progress integrated transitions.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people-centered roadmaps, capital flows redirected, and political will galvanized, the Playbook stands ready to equip the defining challenge of our times. The play is complex, but the prize is prosperity on a livable planet. Game on!</a:t>
            </a:r>
          </a:p>
          <a:p>
            <a:pPr algn="l"/>
            <a:endParaRPr lang="en-US" b="0" i="0" dirty="0">
              <a:solidFill>
                <a:srgbClr val="1C1917"/>
              </a:solidFill>
              <a:effectLst/>
              <a:latin typeface="-apple-system"/>
              <a:ea typeface="Calibri Light"/>
              <a:cs typeface="Calibri Light"/>
            </a:endParaRPr>
          </a:p>
          <a:p>
            <a:pPr algn="l"/>
            <a:r>
              <a:rPr lang="en-US" dirty="0">
                <a:latin typeface="Calibri Light"/>
                <a:ea typeface="Calibri Light"/>
                <a:cs typeface="Calibri Light"/>
              </a:rPr>
              <a:t>Please take these key messages with you and navigate with us the building blocks in the following presentations.</a:t>
            </a:r>
          </a:p>
        </p:txBody>
      </p:sp>
      <p:sp>
        <p:nvSpPr>
          <p:cNvPr id="4" name="Slide Number Placeholder 3"/>
          <p:cNvSpPr>
            <a:spLocks noGrp="1"/>
          </p:cNvSpPr>
          <p:nvPr>
            <p:ph type="sldNum" sz="quarter" idx="5"/>
          </p:nvPr>
        </p:nvSpPr>
        <p:spPr/>
        <p:txBody>
          <a:bodyPr/>
          <a:lstStyle/>
          <a:p>
            <a:fld id="{07D75D47-B0E3-4D0B-8F8F-0FCB632D764C}" type="slidenum">
              <a:rPr lang="en-GB" smtClean="0"/>
              <a:t>19</a:t>
            </a:fld>
            <a:endParaRPr lang="en-GB"/>
          </a:p>
        </p:txBody>
      </p:sp>
    </p:spTree>
    <p:extLst>
      <p:ext uri="{BB962C8B-B14F-4D97-AF65-F5344CB8AC3E}">
        <p14:creationId xmlns:p14="http://schemas.microsoft.com/office/powerpoint/2010/main" val="336050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widely agreed that clean electricity will play a major role in meeting global energy needs in the future. However, there are many barriers to overcome before this potential can be </a:t>
            </a:r>
            <a:r>
              <a:rPr lang="en-US" dirty="0" err="1"/>
              <a:t>realised</a:t>
            </a:r>
            <a:r>
              <a:rPr lang="en-US" dirty="0"/>
              <a:t>. And we must overcome them together.</a:t>
            </a:r>
          </a:p>
          <a:p>
            <a:r>
              <a:rPr lang="en-US" dirty="0"/>
              <a:t>Today, there are about 775 million families without access to electricity.</a:t>
            </a:r>
          </a:p>
          <a:p>
            <a:r>
              <a:rPr lang="en-US" sz="1800" b="0" i="0" u="none" strike="noStrike" baseline="0" dirty="0">
                <a:latin typeface="Montserrat" panose="00000500000000000000" pitchFamily="2" charset="0"/>
              </a:rPr>
              <a:t>Right now, annual investment in grids globally is just $300 billion when it needs to be $600 billion by 2030. Within Emerging Markets and Developing Economies it’s just $70 billion but needs to be $300 billion by 2030, to be on track for the 1.5º target. This may seem a lot, but the cost of delay will be in the trillions. </a:t>
            </a:r>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2</a:t>
            </a:fld>
            <a:endParaRPr lang="en-GB"/>
          </a:p>
        </p:txBody>
      </p:sp>
    </p:spTree>
    <p:extLst>
      <p:ext uri="{BB962C8B-B14F-4D97-AF65-F5344CB8AC3E}">
        <p14:creationId xmlns:p14="http://schemas.microsoft.com/office/powerpoint/2010/main" val="93461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Thank you!</a:t>
            </a:r>
            <a:endParaRPr dirty="0"/>
          </a:p>
        </p:txBody>
      </p:sp>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face a challenging situation. </a:t>
            </a:r>
            <a:r>
              <a:rPr lang="en-US" b="0" i="0" dirty="0">
                <a:solidFill>
                  <a:srgbClr val="1C1917"/>
                </a:solidFill>
                <a:effectLst/>
                <a:latin typeface="-apple-system"/>
              </a:rPr>
              <a:t>Climate change poses an existential threat. Deforestation and flooding endanger communities, while land erosion displaces people and threatens food supplies. Property damage from extreme weather pressures commitments to green policies, though risks remain regarding allocation of natural resources and investment finance. Domestic complexities—from long-term thinking to policy reforms needed to attract climate financing—challenge consensus-building. Expertise to model future energy needs lags, as does data for analysis and decision-making. Still, national growth, job security, public health, and education remain priorities for current and future generations, as does expanding energy access to empower economic activity across groups. With balanced policymaking, economic aims need not preclude climate mitigation, adaptation, and transition strategies essential for resilience and sustainability.</a:t>
            </a:r>
            <a:endParaRPr lang="en-US" dirty="0">
              <a:cs typeface="Calibri"/>
            </a:endParaRPr>
          </a:p>
        </p:txBody>
      </p:sp>
      <p:sp>
        <p:nvSpPr>
          <p:cNvPr id="4" name="Slide Number Placeholder 3"/>
          <p:cNvSpPr>
            <a:spLocks noGrp="1"/>
          </p:cNvSpPr>
          <p:nvPr>
            <p:ph type="sldNum" sz="quarter" idx="5"/>
          </p:nvPr>
        </p:nvSpPr>
        <p:spPr/>
        <p:txBody>
          <a:bodyPr/>
          <a:lstStyle/>
          <a:p>
            <a:fld id="{07D75D47-B0E3-4D0B-8F8F-0FCB632D764C}" type="slidenum">
              <a:rPr lang="en-GB" smtClean="0"/>
              <a:t>3</a:t>
            </a:fld>
            <a:endParaRPr lang="en-GB"/>
          </a:p>
        </p:txBody>
      </p:sp>
    </p:spTree>
    <p:extLst>
      <p:ext uri="{BB962C8B-B14F-4D97-AF65-F5344CB8AC3E}">
        <p14:creationId xmlns:p14="http://schemas.microsoft.com/office/powerpoint/2010/main" val="412961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dirty="0" err="1"/>
              <a:t>The</a:t>
            </a:r>
            <a:r>
              <a:rPr lang="es-CR" dirty="0"/>
              <a:t> </a:t>
            </a:r>
            <a:r>
              <a:rPr lang="es-CR" dirty="0" err="1"/>
              <a:t>Electricity</a:t>
            </a:r>
            <a:r>
              <a:rPr lang="es-CR" dirty="0"/>
              <a:t> </a:t>
            </a:r>
            <a:r>
              <a:rPr lang="es-CR" dirty="0" err="1"/>
              <a:t>Transition</a:t>
            </a:r>
            <a:r>
              <a:rPr lang="es-CR" dirty="0"/>
              <a:t> </a:t>
            </a:r>
            <a:r>
              <a:rPr lang="es-CR" dirty="0" err="1"/>
              <a:t>Playbook</a:t>
            </a:r>
            <a:r>
              <a:rPr lang="es-CR" dirty="0"/>
              <a:t> </a:t>
            </a:r>
            <a:r>
              <a:rPr lang="es-CR" dirty="0" err="1"/>
              <a:t>was</a:t>
            </a:r>
            <a:r>
              <a:rPr lang="es-CR" dirty="0"/>
              <a:t> </a:t>
            </a:r>
            <a:r>
              <a:rPr lang="es-CR" dirty="0" err="1"/>
              <a:t>created</a:t>
            </a:r>
            <a:r>
              <a:rPr lang="es-CR" dirty="0"/>
              <a:t> </a:t>
            </a:r>
            <a:r>
              <a:rPr lang="es-CR" dirty="0" err="1"/>
              <a:t>to</a:t>
            </a:r>
            <a:r>
              <a:rPr lang="es-CR" dirty="0"/>
              <a:t> </a:t>
            </a:r>
            <a:r>
              <a:rPr lang="es-CR" dirty="0" err="1"/>
              <a:t>help</a:t>
            </a:r>
            <a:r>
              <a:rPr lang="es-CR" dirty="0"/>
              <a:t> </a:t>
            </a:r>
            <a:r>
              <a:rPr lang="es-CR" dirty="0" err="1"/>
              <a:t>countries</a:t>
            </a:r>
            <a:r>
              <a:rPr lang="es-CR" dirty="0"/>
              <a:t> </a:t>
            </a:r>
            <a:r>
              <a:rPr lang="es-CR" dirty="0" err="1"/>
              <a:t>addressing</a:t>
            </a:r>
            <a:r>
              <a:rPr lang="es-CR" dirty="0"/>
              <a:t> </a:t>
            </a:r>
            <a:r>
              <a:rPr lang="es-CR" dirty="0" err="1"/>
              <a:t>the</a:t>
            </a:r>
            <a:r>
              <a:rPr lang="es-CR" dirty="0"/>
              <a:t> </a:t>
            </a:r>
            <a:r>
              <a:rPr lang="es-CR" dirty="0" err="1"/>
              <a:t>challenges</a:t>
            </a:r>
            <a:r>
              <a:rPr lang="es-CR" dirty="0"/>
              <a:t> </a:t>
            </a:r>
            <a:r>
              <a:rPr lang="es-CR" dirty="0" err="1"/>
              <a:t>of</a:t>
            </a:r>
            <a:r>
              <a:rPr lang="es-CR" dirty="0"/>
              <a:t> </a:t>
            </a:r>
            <a:r>
              <a:rPr lang="es-CR" dirty="0" err="1"/>
              <a:t>the</a:t>
            </a:r>
            <a:r>
              <a:rPr lang="es-CR" dirty="0"/>
              <a:t> </a:t>
            </a:r>
            <a:r>
              <a:rPr lang="es-CR" dirty="0" err="1"/>
              <a:t>transition</a:t>
            </a:r>
            <a:r>
              <a:rPr lang="es-CR" dirty="0"/>
              <a:t>.</a:t>
            </a:r>
          </a:p>
          <a:p>
            <a:endParaRPr lang="es-C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C1917"/>
                </a:solidFill>
                <a:effectLst/>
                <a:latin typeface="-apple-system"/>
              </a:rPr>
              <a:t>Electricity demand continues rising steadily, even as countries pledge to dramatically cut emissions under the Paris Agreement. The figure shows electricity demand estimations under the three different scenarios assessed in the World Energy Outlook of the International Energy Agency. This underscores the need to accelerate clean electrification while expanding capacity and resilience. However, managing variable renewables introduces technical complexities around grid flexibility, storage, and transmission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C1917"/>
              </a:solidFill>
              <a:effectLst/>
              <a:latin typeface="-apple-system"/>
            </a:endParaRPr>
          </a:p>
          <a:p>
            <a:pPr algn="l"/>
            <a:r>
              <a:rPr lang="en-US" b="0" i="0" dirty="0">
                <a:solidFill>
                  <a:srgbClr val="1C1917"/>
                </a:solidFill>
                <a:effectLst/>
                <a:latin typeface="-apple-system"/>
              </a:rPr>
              <a:t>Strategic transmission expansion enables renewable electricity to scale. Without proactive planning to interconnect flexible grid infrastructure, countries risk uncontrolled variability despite adding variable generation. Renewable targets will stay aspirational if interregional network barriers persist. Simply put, more renewables require more transmission - the two must progress hand-in-hand to achieve full electricity decarbonization.</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Reliable and affordable electricity underpins economic growth and development worldwide. As countries seek to provide electricity access, meet rising power demand, and transition toward sustainable energy sources all at once, coordinated planning is essential yet profoundly complex.</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Moreover, electricity transitions involve heightened financial complexities surrounding cost recovery, regulated pricing, and investor risk. Creating bankable enabling environments and pipelines of sustainable projects at scale remains an immense challenge. Even where transition plans and clean energy potentials look promising on paper, realizing them requires addressing technical and economic barriers holistically. With interlinking technical, financial, and social dimensions at play, integrated expert guidance can help governments navigate electricity transitions strategically. More tailored, solution-oriented assistance is needed to bridge knowledge gaps surrounding complex transition planning and execution on the ground.</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The Electricity Transition Playbook aims to directly address these needs and capacity gaps worldwide.</a:t>
            </a:r>
          </a:p>
        </p:txBody>
      </p:sp>
      <p:sp>
        <p:nvSpPr>
          <p:cNvPr id="4" name="Slide Number Placeholder 3"/>
          <p:cNvSpPr>
            <a:spLocks noGrp="1"/>
          </p:cNvSpPr>
          <p:nvPr>
            <p:ph type="sldNum" sz="quarter" idx="5"/>
          </p:nvPr>
        </p:nvSpPr>
        <p:spPr/>
        <p:txBody>
          <a:bodyPr/>
          <a:lstStyle/>
          <a:p>
            <a:fld id="{07D75D47-B0E3-4D0B-8F8F-0FCB632D764C}" type="slidenum">
              <a:rPr lang="en-GB" smtClean="0"/>
              <a:t>4</a:t>
            </a:fld>
            <a:endParaRPr lang="en-GB"/>
          </a:p>
        </p:txBody>
      </p:sp>
    </p:spTree>
    <p:extLst>
      <p:ext uri="{BB962C8B-B14F-4D97-AF65-F5344CB8AC3E}">
        <p14:creationId xmlns:p14="http://schemas.microsoft.com/office/powerpoint/2010/main" val="1316257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The Electricity Transition Playbook was created through extensive research, analysis, and expert collaboration, hand-in-hand with our partners – some of those indicated in this slide, and many more to be updated soon.</a:t>
            </a:r>
          </a:p>
          <a:p>
            <a:pPr algn="l"/>
            <a:r>
              <a:rPr lang="en-US" b="0" i="0" dirty="0">
                <a:solidFill>
                  <a:srgbClr val="1C1917"/>
                </a:solidFill>
                <a:effectLst/>
                <a:latin typeface="-apple-system"/>
              </a:rPr>
              <a:t>Initial data gathering and case studies of countries with notable transition experience like South Africa, Peru, India, the UK, Costa Rica, Mexico, and Germany laid the foundation.</a:t>
            </a:r>
          </a:p>
          <a:p>
            <a:pPr algn="l"/>
            <a:r>
              <a:rPr lang="en-US" b="0" i="0" dirty="0">
                <a:solidFill>
                  <a:srgbClr val="1C1917"/>
                </a:solidFill>
                <a:effectLst/>
                <a:latin typeface="-apple-system"/>
              </a:rPr>
              <a:t>Iterative enhancements were made through ongoing stakeholder dialogues with respected institutions in the electricity and energy sectors. A trial summer school further refined the framework, featuring representatives from eleven countries in July of 2023.</a:t>
            </a:r>
          </a:p>
          <a:p>
            <a:pPr algn="l"/>
            <a:r>
              <a:rPr lang="en-US" b="0" i="0" dirty="0">
                <a:solidFill>
                  <a:srgbClr val="1C1917"/>
                </a:solidFill>
                <a:effectLst/>
                <a:latin typeface="-apple-system"/>
              </a:rPr>
              <a:t>The Playbook’s unique building blocks integrate key lessons from the research process. Each underwent careful review and validation by expert authors prior to finalization.</a:t>
            </a:r>
          </a:p>
          <a:p>
            <a:pPr algn="l"/>
            <a:r>
              <a:rPr lang="en-US" b="0" i="0" dirty="0">
                <a:solidFill>
                  <a:srgbClr val="1C1917"/>
                </a:solidFill>
                <a:effectLst/>
                <a:latin typeface="-apple-system"/>
              </a:rPr>
              <a:t>With its evidence-based, practically-grounded guidance, the Electricity Transition Playbook stands poised for dissemination to electricity planners worldwide. It constitutes a living resource which will see continuous improvement through annual upgrades, ensuring applicability to evolving real-world complexities of power transitions globally.</a:t>
            </a:r>
          </a:p>
          <a:p>
            <a:pPr algn="l"/>
            <a:r>
              <a:rPr lang="en-US" b="0" i="0" dirty="0">
                <a:solidFill>
                  <a:srgbClr val="1C1917"/>
                </a:solidFill>
                <a:effectLst/>
                <a:latin typeface="-apple-system"/>
              </a:rPr>
              <a:t>The collaborative, multi-phase development process solidifies the Playbook's authority as a definitive guide to navigating integrated technical, economic and social dimensions holistically based on the latest international best practices.</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5</a:t>
            </a:fld>
            <a:endParaRPr lang="en-GB"/>
          </a:p>
        </p:txBody>
      </p:sp>
    </p:spTree>
    <p:extLst>
      <p:ext uri="{BB962C8B-B14F-4D97-AF65-F5344CB8AC3E}">
        <p14:creationId xmlns:p14="http://schemas.microsoft.com/office/powerpoint/2010/main" val="224427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navigate each of the building blocks of the Electricity Transition Playbook.</a:t>
            </a:r>
          </a:p>
        </p:txBody>
      </p:sp>
      <p:sp>
        <p:nvSpPr>
          <p:cNvPr id="4" name="Slide Number Placeholder 3"/>
          <p:cNvSpPr>
            <a:spLocks noGrp="1"/>
          </p:cNvSpPr>
          <p:nvPr>
            <p:ph type="sldNum" sz="quarter" idx="5"/>
          </p:nvPr>
        </p:nvSpPr>
        <p:spPr/>
        <p:txBody>
          <a:bodyPr/>
          <a:lstStyle/>
          <a:p>
            <a:fld id="{07D75D47-B0E3-4D0B-8F8F-0FCB632D764C}" type="slidenum">
              <a:rPr lang="en-GB" smtClean="0"/>
              <a:t>6</a:t>
            </a:fld>
            <a:endParaRPr lang="en-GB"/>
          </a:p>
        </p:txBody>
      </p:sp>
    </p:spTree>
    <p:extLst>
      <p:ext uri="{BB962C8B-B14F-4D97-AF65-F5344CB8AC3E}">
        <p14:creationId xmlns:p14="http://schemas.microsoft.com/office/powerpoint/2010/main" val="4136818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None/>
            </a:pPr>
            <a:r>
              <a:rPr lang="en-US" dirty="0">
                <a:solidFill>
                  <a:schemeClr val="tx1"/>
                </a:solidFill>
                <a:latin typeface="+mj-lt"/>
              </a:rPr>
              <a:t>The Electricity Transition Playbook consists of nine building blocks. There are key features of the Electricity Transition Playbook:</a:t>
            </a: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 is a holistic Approach. Each building block, or chapter, in the playbook represents a vital aspect of the electricity transition, working collectively for a comprehensive transformation.</a:t>
            </a:r>
            <a:endParaRPr lang="en-US" dirty="0">
              <a:cs typeface="Calibri"/>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 builds a policy foundation. The early chapters lay down the policy groundwork, emphasizing the importance of strong governance and regulatory structures for subsequent stages.</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 captures the needs in infrastructure and systems. Building on the policy base, the playbook moves towards designing resilient and advanced infrastructures, leveraging the latest technologies and understanding the current systems in place.</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 accounts for the supply Chain and the workforce aspects of the transition. Effective supply chain management and a skilled workforce are essential for the practical implementation of the policy and infrastructure changes. They ensure smooth transitions between stages and secure procurement of resources.</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The ETPC discusses key finance aspects. Underpinning all the building blocks is the finance chapter, emphasizing that the right investments and financial mechanisms are crucial for enabling and sustaining the transition.</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Stakeholder Engagement is essential in the ETP. The playbook recognizes the interconnectedness of all stakeholders - from governments to private sector players and from technologists to the workforce. Their collaboration is essential for the transition.</a:t>
            </a:r>
          </a:p>
          <a:p>
            <a:pPr marL="101600" indent="0">
              <a:buNone/>
            </a:pPr>
            <a:endParaRPr lang="en-US" dirty="0">
              <a:solidFill>
                <a:schemeClr val="tx1"/>
              </a:solidFill>
              <a:latin typeface="+mj-lt"/>
              <a:cs typeface="Calibri Light"/>
            </a:endParaRPr>
          </a:p>
          <a:p>
            <a:pPr marL="101600" indent="0">
              <a:buNone/>
            </a:pPr>
            <a:r>
              <a:rPr lang="en-US" dirty="0">
                <a:solidFill>
                  <a:schemeClr val="tx1"/>
                </a:solidFill>
                <a:latin typeface="+mj-lt"/>
              </a:rPr>
              <a:t>We </a:t>
            </a:r>
            <a:r>
              <a:rPr lang="en-US" dirty="0" err="1">
                <a:solidFill>
                  <a:schemeClr val="tx1"/>
                </a:solidFill>
                <a:latin typeface="+mj-lt"/>
              </a:rPr>
              <a:t>recognised</a:t>
            </a:r>
            <a:r>
              <a:rPr lang="en-US" dirty="0">
                <a:solidFill>
                  <a:schemeClr val="tx1"/>
                </a:solidFill>
                <a:latin typeface="+mj-lt"/>
              </a:rPr>
              <a:t> the need for a continuous feedback loop. Each chapter provides feedback into the other, allowing for continuous improvement. For example, challenges faced in the workforce can lead to policy reforms, and technological advancements can influence infrastructure decisions.</a:t>
            </a:r>
          </a:p>
          <a:p>
            <a:pPr marL="101600" indent="0">
              <a:buNone/>
            </a:pPr>
            <a:endParaRPr lang="en-US" dirty="0">
              <a:solidFill>
                <a:schemeClr val="tx1"/>
              </a:solidFill>
              <a:latin typeface="+mj-lt"/>
              <a:cs typeface="Calibri Light"/>
            </a:endParaRPr>
          </a:p>
          <a:p>
            <a:pPr marL="101600" indent="0">
              <a:buNone/>
            </a:pPr>
            <a:r>
              <a:rPr lang="en-US" dirty="0">
                <a:solidFill>
                  <a:schemeClr val="tx1"/>
                </a:solidFill>
                <a:latin typeface="+mj-lt"/>
              </a:rPr>
              <a:t>The playbook is designed to be adaptive. As nations progress in one building block, they may need to revisit and refine strategies in another, emphasizing their interconnected nature.</a:t>
            </a:r>
            <a:endParaRPr lang="en-US" dirty="0">
              <a:solidFill>
                <a:schemeClr val="tx1"/>
              </a:solidFill>
              <a:latin typeface="+mj-lt"/>
              <a:cs typeface="Calibri Light"/>
            </a:endParaRPr>
          </a:p>
          <a:p>
            <a:pPr marL="101600" indent="0">
              <a:buNone/>
            </a:pPr>
            <a:endParaRPr lang="en-US" dirty="0">
              <a:solidFill>
                <a:schemeClr val="tx1"/>
              </a:solidFill>
              <a:latin typeface="+mj-lt"/>
            </a:endParaRPr>
          </a:p>
          <a:p>
            <a:pPr marL="101600" indent="0">
              <a:buNone/>
            </a:pPr>
            <a:r>
              <a:rPr lang="en-US" dirty="0">
                <a:solidFill>
                  <a:schemeClr val="tx1"/>
                </a:solidFill>
                <a:latin typeface="+mj-lt"/>
              </a:rPr>
              <a:t>Ultimately, all building blocks drive towards a single collective goal: A sustainable, economically viable, and decarbonized energy future.</a:t>
            </a:r>
            <a:endParaRPr lang="en-US" dirty="0">
              <a:solidFill>
                <a:schemeClr val="tx1"/>
              </a:solidFill>
              <a:latin typeface="+mj-lt"/>
              <a:cs typeface="Calibri Light"/>
            </a:endParaRPr>
          </a:p>
          <a:p>
            <a:endParaRPr lang="en-US" dirty="0"/>
          </a:p>
          <a:p>
            <a:endParaRPr lang="en-US" dirty="0"/>
          </a:p>
        </p:txBody>
      </p:sp>
      <p:sp>
        <p:nvSpPr>
          <p:cNvPr id="4" name="Slide Number Placeholder 3"/>
          <p:cNvSpPr>
            <a:spLocks noGrp="1"/>
          </p:cNvSpPr>
          <p:nvPr>
            <p:ph type="sldNum" sz="quarter" idx="5"/>
          </p:nvPr>
        </p:nvSpPr>
        <p:spPr/>
        <p:txBody>
          <a:bodyPr/>
          <a:lstStyle/>
          <a:p>
            <a:fld id="{07D75D47-B0E3-4D0B-8F8F-0FCB632D764C}" type="slidenum">
              <a:rPr lang="en-GB" smtClean="0"/>
              <a:t>7</a:t>
            </a:fld>
            <a:endParaRPr lang="en-GB"/>
          </a:p>
        </p:txBody>
      </p:sp>
    </p:spTree>
    <p:extLst>
      <p:ext uri="{BB962C8B-B14F-4D97-AF65-F5344CB8AC3E}">
        <p14:creationId xmlns:p14="http://schemas.microsoft.com/office/powerpoint/2010/main" val="431241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CR" dirty="0" err="1"/>
              <a:t>The</a:t>
            </a:r>
            <a:r>
              <a:rPr lang="es-CR" dirty="0"/>
              <a:t> ETP </a:t>
            </a:r>
            <a:r>
              <a:rPr lang="es-CR" dirty="0" err="1"/>
              <a:t>starts</a:t>
            </a:r>
            <a:r>
              <a:rPr lang="es-CR" dirty="0"/>
              <a:t> </a:t>
            </a:r>
            <a:r>
              <a:rPr lang="es-CR" dirty="0" err="1"/>
              <a:t>with</a:t>
            </a:r>
            <a:r>
              <a:rPr lang="es-CR" dirty="0"/>
              <a:t> </a:t>
            </a:r>
            <a:r>
              <a:rPr lang="es-CR" dirty="0" err="1"/>
              <a:t>the</a:t>
            </a:r>
            <a:r>
              <a:rPr lang="es-CR" dirty="0"/>
              <a:t> </a:t>
            </a:r>
            <a:r>
              <a:rPr lang="es-CR" dirty="0" err="1"/>
              <a:t>long-term</a:t>
            </a:r>
            <a:r>
              <a:rPr lang="es-CR" dirty="0"/>
              <a:t> visión </a:t>
            </a:r>
            <a:r>
              <a:rPr lang="es-CR" dirty="0" err="1"/>
              <a:t>of</a:t>
            </a:r>
            <a:r>
              <a:rPr lang="es-CR" dirty="0"/>
              <a:t> </a:t>
            </a:r>
            <a:r>
              <a:rPr lang="es-CR" dirty="0" err="1"/>
              <a:t>the</a:t>
            </a:r>
            <a:r>
              <a:rPr lang="es-CR" dirty="0"/>
              <a:t> </a:t>
            </a:r>
            <a:r>
              <a:rPr lang="es-CR" dirty="0" err="1"/>
              <a:t>energy</a:t>
            </a:r>
            <a:r>
              <a:rPr lang="es-CR" dirty="0"/>
              <a:t> </a:t>
            </a:r>
            <a:r>
              <a:rPr lang="es-CR" dirty="0" err="1"/>
              <a:t>mix</a:t>
            </a:r>
            <a:r>
              <a:rPr lang="es-CR" dirty="0"/>
              <a:t>.</a:t>
            </a:r>
          </a:p>
          <a:p>
            <a:pPr algn="l"/>
            <a:endParaRPr lang="es-CR" b="0" i="0" dirty="0">
              <a:solidFill>
                <a:srgbClr val="1C1917"/>
              </a:solidFill>
              <a:effectLst/>
              <a:latin typeface="-apple-system"/>
            </a:endParaRPr>
          </a:p>
          <a:p>
            <a:pPr algn="l"/>
            <a:r>
              <a:rPr lang="en-US" b="0" i="0" dirty="0">
                <a:solidFill>
                  <a:srgbClr val="1C1917"/>
                </a:solidFill>
                <a:effectLst/>
                <a:latin typeface="-apple-system"/>
              </a:rPr>
              <a:t>This block aims to discuss the process for establishing a long-term vision for a country's energy system transition. It enables stakeholders to understand tools to explore potential decarbonization pathways. By facilitating inclusive engagement, impact can be maximized.</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The block helps answer country-specific questions fundamental to charting customized transition roadmaps. What comprises the current energy mix? What obstacles hinder the shift to green power, like fossil fuel lock-in? How will demand evolve across sectors as new loads come online from electric vehicles, electrified heat, growing industry, and increased connectivity?</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data-driven models accounting for unique constraints and opportunities, stakeholders can align around robust scenarios for the future energy system. Visions that emerge through participative processes gain legitimacy and policy momentum. By exploring nuanced pathways aligned to climate targets and development priorities, this module helps countries future-proof strategic decision-making.</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The ultimate goal is empowering stakeholders to </a:t>
            </a:r>
            <a:r>
              <a:rPr lang="en-US" b="0" i="0" dirty="0" err="1">
                <a:solidFill>
                  <a:srgbClr val="1C1917"/>
                </a:solidFill>
                <a:effectLst/>
                <a:latin typeface="-apple-system"/>
              </a:rPr>
              <a:t>backcast</a:t>
            </a:r>
            <a:r>
              <a:rPr lang="en-US" b="0" i="0" dirty="0">
                <a:solidFill>
                  <a:srgbClr val="1C1917"/>
                </a:solidFill>
                <a:effectLst/>
                <a:latin typeface="-apple-system"/>
              </a:rPr>
              <a:t> from visualizations of a decarbonized future energy system. This facilitates working backwards to schedule no-regrets policy moves that set the stage for long-term transformations. With concerted action today, ambitious visions carry the potential to become reality on the ground.</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8</a:t>
            </a:fld>
            <a:endParaRPr lang="en-GB"/>
          </a:p>
        </p:txBody>
      </p:sp>
    </p:spTree>
    <p:extLst>
      <p:ext uri="{BB962C8B-B14F-4D97-AF65-F5344CB8AC3E}">
        <p14:creationId xmlns:p14="http://schemas.microsoft.com/office/powerpoint/2010/main" val="277141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917"/>
                </a:solidFill>
                <a:effectLst/>
                <a:latin typeface="-apple-system"/>
              </a:rPr>
              <a:t>This building block enables stakeholders to map the legislative and regulatory landscape governing the electricity system and broader energy transition. It provides tools to evaluate whether core governance functions are underpinned effectively. Gaps can be identified, alongside tailored steps to advance necessary reforms.</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examining country-specific contexts, key questions come into focus. What legislation could buttress the transition? Is the regulator's role clearly aligned with net-zero aims? How do priorities surrounding energy access, security, costs, and climate ambition balance?</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With structured scoping, the interplay between laws, policies, institutions, and priorities take shape. This vantage point helps stakeholders pinpoint high-impact governance improvements. Strong, coordinated legal foundations provide the ecosystem for power sector transformation. Forward-looking reforms instill investor confidence while clarifying policy signals across government.</a:t>
            </a:r>
          </a:p>
          <a:p>
            <a:pPr algn="l"/>
            <a:endParaRPr lang="en-US" b="0" i="0" dirty="0">
              <a:solidFill>
                <a:srgbClr val="1C1917"/>
              </a:solidFill>
              <a:effectLst/>
              <a:latin typeface="-apple-system"/>
            </a:endParaRPr>
          </a:p>
          <a:p>
            <a:pPr algn="l"/>
            <a:r>
              <a:rPr lang="en-US" b="0" i="0" dirty="0">
                <a:solidFill>
                  <a:srgbClr val="1C1917"/>
                </a:solidFill>
                <a:effectLst/>
                <a:latin typeface="-apple-system"/>
              </a:rPr>
              <a:t>By evaluating legislative landscapes holistically, the building blocks for good energy governance emerge. Countries can home in on priority reforms aligned to development objectives and climate commitments. Tailored roadmaps can update institutional architectures for 21st century power systems. The result: enabling environments primed to deliver affordable, reliable and sustainable energy to all citizens.</a:t>
            </a:r>
          </a:p>
          <a:p>
            <a:endParaRPr lang="es-CR" dirty="0"/>
          </a:p>
        </p:txBody>
      </p:sp>
      <p:sp>
        <p:nvSpPr>
          <p:cNvPr id="4" name="Slide Number Placeholder 3"/>
          <p:cNvSpPr>
            <a:spLocks noGrp="1"/>
          </p:cNvSpPr>
          <p:nvPr>
            <p:ph type="sldNum" sz="quarter" idx="5"/>
          </p:nvPr>
        </p:nvSpPr>
        <p:spPr/>
        <p:txBody>
          <a:bodyPr/>
          <a:lstStyle/>
          <a:p>
            <a:fld id="{07D75D47-B0E3-4D0B-8F8F-0FCB632D764C}" type="slidenum">
              <a:rPr lang="en-GB" smtClean="0"/>
              <a:t>9</a:t>
            </a:fld>
            <a:endParaRPr lang="en-GB"/>
          </a:p>
        </p:txBody>
      </p:sp>
    </p:spTree>
    <p:extLst>
      <p:ext uri="{BB962C8B-B14F-4D97-AF65-F5344CB8AC3E}">
        <p14:creationId xmlns:p14="http://schemas.microsoft.com/office/powerpoint/2010/main" val="78320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7421-328C-D9CF-1A6A-675A9468B0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71DB3A-3299-7AA0-A54C-82A02F631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5CA74-88D7-B251-B251-F39AFD4CE940}"/>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5" name="Footer Placeholder 4">
            <a:extLst>
              <a:ext uri="{FF2B5EF4-FFF2-40B4-BE49-F238E27FC236}">
                <a16:creationId xmlns:a16="http://schemas.microsoft.com/office/drawing/2014/main" id="{32EDB1C8-1BE6-9F07-7E4E-DC6435B97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D2F29-1837-62A7-FD1B-D731E4AD9672}"/>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24232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6395-005E-D6EE-F3C4-64B14664EC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989976-CD28-8179-F969-A36DAA3E6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4BA3B-A521-A912-5732-94C6803080E4}"/>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5" name="Footer Placeholder 4">
            <a:extLst>
              <a:ext uri="{FF2B5EF4-FFF2-40B4-BE49-F238E27FC236}">
                <a16:creationId xmlns:a16="http://schemas.microsoft.com/office/drawing/2014/main" id="{D371A0E6-0F7F-4A70-7670-BEA942676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8A6A8-02A4-2B59-AAB3-2086F4AEE4D0}"/>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77131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C9009-6AA5-F567-9648-35792A0F9C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6512EC-EFD2-CFDD-C305-B0D1EBC26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D5C6F-6D11-2144-37FE-F128C6A79F7F}"/>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5" name="Footer Placeholder 4">
            <a:extLst>
              <a:ext uri="{FF2B5EF4-FFF2-40B4-BE49-F238E27FC236}">
                <a16:creationId xmlns:a16="http://schemas.microsoft.com/office/drawing/2014/main" id="{260D80D1-A707-7360-3783-2100D0452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D1D91-9039-701F-D68D-574A1318AEAE}"/>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902919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60682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laceholder-minus">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Image"/>
          <p:cNvSpPr>
            <a:spLocks noGrp="1"/>
          </p:cNvSpPr>
          <p:nvPr>
            <p:ph type="pic" sz="quarter" idx="13"/>
          </p:nvPr>
        </p:nvSpPr>
        <p:spPr>
          <a:xfrm>
            <a:off x="7648367" y="1280161"/>
            <a:ext cx="2836119" cy="4297680"/>
          </a:xfrm>
          <a:prstGeom prst="rect">
            <a:avLst/>
          </a:prstGeom>
        </p:spPr>
        <p:txBody>
          <a:bodyPr lIns="91439" tIns="45719" rIns="91439" bIns="45719">
            <a:noAutofit/>
          </a:bodyPr>
          <a:lstStyle/>
          <a:p>
            <a:endParaRPr/>
          </a:p>
        </p:txBody>
      </p:sp>
    </p:spTree>
    <p:extLst>
      <p:ext uri="{BB962C8B-B14F-4D97-AF65-F5344CB8AC3E}">
        <p14:creationId xmlns:p14="http://schemas.microsoft.com/office/powerpoint/2010/main" val="143842687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89"/>
        <p:cNvGrpSpPr/>
        <p:nvPr/>
      </p:nvGrpSpPr>
      <p:grpSpPr>
        <a:xfrm>
          <a:off x="0" y="0"/>
          <a:ext cx="0" cy="0"/>
          <a:chOff x="0" y="0"/>
          <a:chExt cx="0" cy="0"/>
        </a:xfrm>
      </p:grpSpPr>
      <p:pic>
        <p:nvPicPr>
          <p:cNvPr id="3" name="Picture 2" descr="A white rectangular frame with colorful borders&#10;&#10;Description automatically generated with medium confidence">
            <a:extLst>
              <a:ext uri="{FF2B5EF4-FFF2-40B4-BE49-F238E27FC236}">
                <a16:creationId xmlns:a16="http://schemas.microsoft.com/office/drawing/2014/main" id="{94A0372D-CAD7-34B2-A98A-AF60DF3480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0" name="Google Shape;490;gf4be5d5d2e_2_36"/>
          <p:cNvSpPr txBox="1">
            <a:spLocks noGrp="1"/>
          </p:cNvSpPr>
          <p:nvPr>
            <p:ph type="title"/>
          </p:nvPr>
        </p:nvSpPr>
        <p:spPr>
          <a:xfrm>
            <a:off x="629400" y="476496"/>
            <a:ext cx="8103896" cy="4431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mj-lt"/>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f4be5d5d2e_2_36"/>
          <p:cNvSpPr txBox="1">
            <a:spLocks noGrp="1"/>
          </p:cNvSpPr>
          <p:nvPr>
            <p:ph type="body" idx="1"/>
          </p:nvPr>
        </p:nvSpPr>
        <p:spPr>
          <a:xfrm>
            <a:off x="629399" y="1252728"/>
            <a:ext cx="10933801" cy="4922031"/>
          </a:xfrm>
          <a:prstGeom prst="rect">
            <a:avLst/>
          </a:prstGeom>
          <a:noFill/>
          <a:ln>
            <a:noFill/>
          </a:ln>
        </p:spPr>
        <p:txBody>
          <a:bodyPr spcFirstLastPara="1" wrap="square" lIns="0" tIns="0" rIns="0" bIns="0" anchor="t" anchorCtr="0">
            <a:noAutofit/>
          </a:bodyPr>
          <a:lstStyle>
            <a:lvl1pPr marL="558800" lvl="0" indent="-457200" algn="l">
              <a:lnSpc>
                <a:spcPct val="110000"/>
              </a:lnSpc>
              <a:spcBef>
                <a:spcPts val="300"/>
              </a:spcBef>
              <a:spcAft>
                <a:spcPts val="300"/>
              </a:spcAft>
              <a:buClr>
                <a:schemeClr val="dk1"/>
              </a:buClr>
              <a:buSzPts val="2000"/>
              <a:buFont typeface="+mj-lt"/>
              <a:buAutoNum type="arabicPeriod"/>
              <a:defRPr sz="2000">
                <a:latin typeface="+mn-lt"/>
                <a:ea typeface="Trebuchet MS"/>
                <a:cs typeface="Trebuchet MS"/>
                <a:sym typeface="Trebuchet MS"/>
              </a:defRPr>
            </a:lvl1pPr>
            <a:lvl2pPr marL="1016000" lvl="1" indent="-457200" algn="l">
              <a:lnSpc>
                <a:spcPct val="100000"/>
              </a:lnSpc>
              <a:spcBef>
                <a:spcPts val="0"/>
              </a:spcBef>
              <a:spcAft>
                <a:spcPts val="0"/>
              </a:spcAft>
              <a:buSzPts val="2000"/>
              <a:buFont typeface="Arial" panose="020B0604020202020204" pitchFamily="34" charset="0"/>
              <a:buChar char="•"/>
              <a:defRPr sz="2000">
                <a:latin typeface="Trebuchet MS"/>
                <a:ea typeface="Trebuchet MS"/>
                <a:cs typeface="Trebuchet MS"/>
                <a:sym typeface="Trebuchet MS"/>
              </a:defRPr>
            </a:lvl2pPr>
            <a:lvl3pPr marL="1371600" lvl="2" indent="-355600" algn="l">
              <a:lnSpc>
                <a:spcPct val="100000"/>
              </a:lnSpc>
              <a:spcBef>
                <a:spcPts val="0"/>
              </a:spcBef>
              <a:spcAft>
                <a:spcPts val="0"/>
              </a:spcAft>
              <a:buSzPts val="2000"/>
              <a:buChar char="–"/>
              <a:defRPr sz="2000">
                <a:latin typeface="Trebuchet MS"/>
                <a:ea typeface="Trebuchet MS"/>
                <a:cs typeface="Trebuchet MS"/>
                <a:sym typeface="Trebuchet MS"/>
              </a:defRPr>
            </a:lvl3pPr>
            <a:lvl4pPr marL="1828800" lvl="3" indent="-406400" algn="l">
              <a:lnSpc>
                <a:spcPct val="100000"/>
              </a:lnSpc>
              <a:spcBef>
                <a:spcPts val="0"/>
              </a:spcBef>
              <a:spcAft>
                <a:spcPts val="0"/>
              </a:spcAft>
              <a:buSzPts val="2800"/>
              <a:buChar char="​"/>
              <a:defRPr sz="2800">
                <a:latin typeface="Trebuchet MS"/>
                <a:ea typeface="Trebuchet MS"/>
                <a:cs typeface="Trebuchet MS"/>
                <a:sym typeface="Trebuchet MS"/>
              </a:defRPr>
            </a:lvl4pPr>
            <a:lvl5pPr marL="2286000" lvl="4" indent="-4064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900"/>
              </a:spcBef>
              <a:spcAft>
                <a:spcPts val="0"/>
              </a:spcAft>
              <a:buClr>
                <a:schemeClr val="dk1"/>
              </a:buClr>
              <a:buSzPts val="1800"/>
              <a:buChar char="​"/>
              <a:defRPr/>
            </a:lvl7pPr>
            <a:lvl8pPr marL="3657600" lvl="7" indent="-342900" algn="l">
              <a:lnSpc>
                <a:spcPct val="90000"/>
              </a:lnSpc>
              <a:spcBef>
                <a:spcPts val="900"/>
              </a:spcBef>
              <a:spcAft>
                <a:spcPts val="0"/>
              </a:spcAft>
              <a:buClr>
                <a:schemeClr val="dk2"/>
              </a:buClr>
              <a:buSzPts val="1800"/>
              <a:buChar char="​"/>
              <a:defRPr/>
            </a:lvl8pPr>
            <a:lvl9pPr marL="4114800" lvl="8" indent="-342900" algn="l">
              <a:lnSpc>
                <a:spcPct val="100000"/>
              </a:lnSpc>
              <a:spcBef>
                <a:spcPts val="0"/>
              </a:spcBef>
              <a:spcAft>
                <a:spcPts val="900"/>
              </a:spcAft>
              <a:buClr>
                <a:schemeClr val="dk2"/>
              </a:buClr>
              <a:buSzPts val="1800"/>
              <a:buChar char="​"/>
              <a:defRPr/>
            </a:lvl9pPr>
          </a:lstStyle>
          <a:p>
            <a:endParaRPr lang="en-GB"/>
          </a:p>
          <a:p>
            <a:pPr lvl="1"/>
            <a:endParaRPr/>
          </a:p>
        </p:txBody>
      </p:sp>
    </p:spTree>
    <p:extLst>
      <p:ext uri="{BB962C8B-B14F-4D97-AF65-F5344CB8AC3E}">
        <p14:creationId xmlns:p14="http://schemas.microsoft.com/office/powerpoint/2010/main" val="1318227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60463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0577-48E7-AC19-694F-9542558964CD}"/>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1C9126A7-AB0D-7642-A955-01871B2FE3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0B198A52-B66D-673D-916A-442CDC51DC6C}"/>
              </a:ext>
            </a:extLst>
          </p:cNvPr>
          <p:cNvSpPr>
            <a:spLocks noGrp="1"/>
          </p:cNvSpPr>
          <p:nvPr>
            <p:ph type="dt" sz="half" idx="10"/>
          </p:nvPr>
        </p:nvSpPr>
        <p:spPr/>
        <p:txBody>
          <a:bodyPr/>
          <a:lstStyle/>
          <a:p>
            <a:fld id="{6493A766-2431-4194-AAC6-FD23832318ED}" type="datetimeFigureOut">
              <a:rPr lang="en-AT" smtClean="0"/>
              <a:t>11/02/2024</a:t>
            </a:fld>
            <a:endParaRPr lang="en-AT"/>
          </a:p>
        </p:txBody>
      </p:sp>
      <p:sp>
        <p:nvSpPr>
          <p:cNvPr id="5" name="Footer Placeholder 4">
            <a:extLst>
              <a:ext uri="{FF2B5EF4-FFF2-40B4-BE49-F238E27FC236}">
                <a16:creationId xmlns:a16="http://schemas.microsoft.com/office/drawing/2014/main" id="{BD6C5EDE-97A4-980D-F960-B95401280F8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DE076F2-371D-54C2-E76A-CD6B56A8D044}"/>
              </a:ext>
            </a:extLst>
          </p:cNvPr>
          <p:cNvSpPr>
            <a:spLocks noGrp="1"/>
          </p:cNvSpPr>
          <p:nvPr>
            <p:ph type="sldNum" sz="quarter" idx="12"/>
          </p:nvPr>
        </p:nvSpPr>
        <p:spPr/>
        <p:txBody>
          <a:bodyPr/>
          <a:lstStyle/>
          <a:p>
            <a:fld id="{66F7F160-3BDD-46BA-9403-E9531AD95EB0}" type="slidenum">
              <a:rPr lang="en-AT" smtClean="0"/>
              <a:t>‹#›</a:t>
            </a:fld>
            <a:endParaRPr lang="en-AT"/>
          </a:p>
        </p:txBody>
      </p:sp>
    </p:spTree>
    <p:extLst>
      <p:ext uri="{BB962C8B-B14F-4D97-AF65-F5344CB8AC3E}">
        <p14:creationId xmlns:p14="http://schemas.microsoft.com/office/powerpoint/2010/main" val="285285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9C43-A3B0-DB75-0930-10F7FF8D0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28D063-CC09-2AAB-2FE6-AC48D96F27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B1CC7-A6E0-B221-4A4C-A09D5DE5A2AE}"/>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5" name="Footer Placeholder 4">
            <a:extLst>
              <a:ext uri="{FF2B5EF4-FFF2-40B4-BE49-F238E27FC236}">
                <a16:creationId xmlns:a16="http://schemas.microsoft.com/office/drawing/2014/main" id="{D18A943A-4246-95FB-5025-31808B48F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40DBE-D330-A167-C096-74CF5A1A2EF9}"/>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43522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A554-0A2E-E528-628D-64645AE7FD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5DFD8A-16FD-736B-A75E-4B42C950C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5BB4E3-576D-1818-055C-91FD4AE78A6A}"/>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5" name="Footer Placeholder 4">
            <a:extLst>
              <a:ext uri="{FF2B5EF4-FFF2-40B4-BE49-F238E27FC236}">
                <a16:creationId xmlns:a16="http://schemas.microsoft.com/office/drawing/2014/main" id="{CD2DD581-72EC-0CBA-0405-AC611104F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6C350-0AB2-4456-1FA5-2E58FA1A16CB}"/>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53916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9FF7D-A1D2-2DEF-A03E-B5BDE7F02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CEB88-32F8-A8C3-F8CE-4B4624FEDC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786C76-4107-3600-325C-B729A3B05D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E16DB-551B-47E4-607A-BF520FA4373E}"/>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6" name="Footer Placeholder 5">
            <a:extLst>
              <a:ext uri="{FF2B5EF4-FFF2-40B4-BE49-F238E27FC236}">
                <a16:creationId xmlns:a16="http://schemas.microsoft.com/office/drawing/2014/main" id="{8DAF27B6-E469-F187-8DC9-762DEA287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10615D-045E-C7C9-AA04-40C8614C6268}"/>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23327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4AB9-AF63-8C84-9BA4-C2D67CCC2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F96407-DABE-2813-D9A9-F86444084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25AFC-2344-BDE6-9926-50C9C662C8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51EA6-2472-D06A-C105-25673E66F3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6D70C-6BCA-87DB-8343-1FDEDBEB0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57AA78-A9C4-1FF1-5A2F-DD1A22791E15}"/>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8" name="Footer Placeholder 7">
            <a:extLst>
              <a:ext uri="{FF2B5EF4-FFF2-40B4-BE49-F238E27FC236}">
                <a16:creationId xmlns:a16="http://schemas.microsoft.com/office/drawing/2014/main" id="{D6CB7B19-69FD-CA16-4614-F6D4378A9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3014BE-67FD-C931-464D-05B0385ECE00}"/>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74240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6F759-DA8E-2A82-0E99-435FA0E02E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B4031-9E85-23F2-705A-6C01B6F9DD65}"/>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4" name="Footer Placeholder 3">
            <a:extLst>
              <a:ext uri="{FF2B5EF4-FFF2-40B4-BE49-F238E27FC236}">
                <a16:creationId xmlns:a16="http://schemas.microsoft.com/office/drawing/2014/main" id="{192CB04F-694F-FC49-807E-B8B3DBAE76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B119C8-11F9-CD7E-53C6-C49257817C9D}"/>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79236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A5D5AC-B890-E7DC-358C-36E1B7BB0F96}"/>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3" name="Footer Placeholder 2">
            <a:extLst>
              <a:ext uri="{FF2B5EF4-FFF2-40B4-BE49-F238E27FC236}">
                <a16:creationId xmlns:a16="http://schemas.microsoft.com/office/drawing/2014/main" id="{7500C737-5404-C86E-3E7D-F1285EAD78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487A5-91CF-9E69-C4FA-2B4442DA45DF}"/>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364077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12EA-22F7-5698-7744-97F07E65B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DB33D3-64E5-3E5A-9E9B-0A366356F0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48722B-BFEB-EF3D-4E0F-01E6ECF0F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AEE65-45A4-7D57-E31C-40A0EDA8A030}"/>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6" name="Footer Placeholder 5">
            <a:extLst>
              <a:ext uri="{FF2B5EF4-FFF2-40B4-BE49-F238E27FC236}">
                <a16:creationId xmlns:a16="http://schemas.microsoft.com/office/drawing/2014/main" id="{ED16C544-28EE-70EE-7166-63167F340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016BD-66A5-F27D-1A12-6590147144D6}"/>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70885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0135-189C-DD47-7EF6-DFA814FE8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701050-9E2D-6AC2-4795-56639005B3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818567-9682-CA8E-B97B-B4641B9F8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74FEB-BD4D-20B5-2312-A3D1DA7A4B12}"/>
              </a:ext>
            </a:extLst>
          </p:cNvPr>
          <p:cNvSpPr>
            <a:spLocks noGrp="1"/>
          </p:cNvSpPr>
          <p:nvPr>
            <p:ph type="dt" sz="half" idx="10"/>
          </p:nvPr>
        </p:nvSpPr>
        <p:spPr/>
        <p:txBody>
          <a:bodyPr/>
          <a:lstStyle/>
          <a:p>
            <a:fld id="{EDE52B1B-F23B-4C44-AFB2-7F5824613882}" type="datetimeFigureOut">
              <a:rPr lang="en-US" smtClean="0"/>
              <a:t>11/2/2024</a:t>
            </a:fld>
            <a:endParaRPr lang="en-US"/>
          </a:p>
        </p:txBody>
      </p:sp>
      <p:sp>
        <p:nvSpPr>
          <p:cNvPr id="6" name="Footer Placeholder 5">
            <a:extLst>
              <a:ext uri="{FF2B5EF4-FFF2-40B4-BE49-F238E27FC236}">
                <a16:creationId xmlns:a16="http://schemas.microsoft.com/office/drawing/2014/main" id="{FB5EE627-12A6-A50F-AAB2-E08CED220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DAF24-C9DA-BE4B-97B4-6A7D21016715}"/>
              </a:ext>
            </a:extLst>
          </p:cNvPr>
          <p:cNvSpPr>
            <a:spLocks noGrp="1"/>
          </p:cNvSpPr>
          <p:nvPr>
            <p:ph type="sldNum" sz="quarter" idx="12"/>
          </p:nvPr>
        </p:nvSpPr>
        <p:spPr/>
        <p:txBody>
          <a:bodyPr/>
          <a:lstStyle/>
          <a:p>
            <a:fld id="{BB163E2E-1B50-4E8D-83B1-BB4A96741940}" type="slidenum">
              <a:rPr lang="en-US" smtClean="0"/>
              <a:t>‹#›</a:t>
            </a:fld>
            <a:endParaRPr lang="en-US"/>
          </a:p>
        </p:txBody>
      </p:sp>
    </p:spTree>
    <p:extLst>
      <p:ext uri="{BB962C8B-B14F-4D97-AF65-F5344CB8AC3E}">
        <p14:creationId xmlns:p14="http://schemas.microsoft.com/office/powerpoint/2010/main" val="14297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24DCD-6A9E-B2A8-131F-A1447E4D1A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B5D5A1-5C25-67F9-98C2-0E430E24C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5F2A1-3F71-E59B-4F32-EEF3F813EC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52B1B-F23B-4C44-AFB2-7F5824613882}" type="datetimeFigureOut">
              <a:rPr lang="en-US" smtClean="0"/>
              <a:t>11/2/2024</a:t>
            </a:fld>
            <a:endParaRPr lang="en-US"/>
          </a:p>
        </p:txBody>
      </p:sp>
      <p:sp>
        <p:nvSpPr>
          <p:cNvPr id="5" name="Footer Placeholder 4">
            <a:extLst>
              <a:ext uri="{FF2B5EF4-FFF2-40B4-BE49-F238E27FC236}">
                <a16:creationId xmlns:a16="http://schemas.microsoft.com/office/drawing/2014/main" id="{9A888F53-9DA2-D84F-EE2F-A7A69CEAB4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DB6E34-E9E8-33F7-8D3E-CEAC1C31E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63E2E-1B50-4E8D-83B1-BB4A96741940}" type="slidenum">
              <a:rPr lang="en-US" smtClean="0"/>
              <a:t>‹#›</a:t>
            </a:fld>
            <a:endParaRPr lang="en-US"/>
          </a:p>
        </p:txBody>
      </p:sp>
    </p:spTree>
    <p:extLst>
      <p:ext uri="{BB962C8B-B14F-4D97-AF65-F5344CB8AC3E}">
        <p14:creationId xmlns:p14="http://schemas.microsoft.com/office/powerpoint/2010/main" val="24217385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730034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019855"/>
            <a:ext cx="7892284" cy="2189618"/>
          </a:xfrm>
        </p:spPr>
        <p:txBody>
          <a:bodyPr>
            <a:normAutofit fontScale="90000"/>
          </a:bodyPr>
          <a:lstStyle/>
          <a:p>
            <a:r>
              <a:rPr lang="en-US" sz="7300" dirty="0">
                <a:solidFill>
                  <a:schemeClr val="bg1"/>
                </a:solidFill>
              </a:rPr>
              <a:t>Lecture 0</a:t>
            </a:r>
            <a:br>
              <a:rPr lang="en-US" dirty="0"/>
            </a:br>
            <a:r>
              <a:rPr lang="en-US" dirty="0"/>
              <a:t>The Electricity Transition Playbook (ETP)</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5" y="3367815"/>
            <a:ext cx="169550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CCG and Green Grids Initiative</a:t>
            </a:r>
          </a:p>
        </p:txBody>
      </p:sp>
      <p:pic>
        <p:nvPicPr>
          <p:cNvPr id="5" name="Picture 4">
            <a:extLst>
              <a:ext uri="{FF2B5EF4-FFF2-40B4-BE49-F238E27FC236}">
                <a16:creationId xmlns:a16="http://schemas.microsoft.com/office/drawing/2014/main" id="{AD590227-F5B1-B5CC-CE5F-EDA473ED96F5}"/>
              </a:ext>
            </a:extLst>
          </p:cNvPr>
          <p:cNvPicPr>
            <a:picLocks noChangeAspect="1"/>
          </p:cNvPicPr>
          <p:nvPr/>
        </p:nvPicPr>
        <p:blipFill>
          <a:blip r:embed="rId3"/>
          <a:srcRect/>
          <a:stretch/>
        </p:blipFill>
        <p:spPr>
          <a:xfrm>
            <a:off x="10515101" y="3409135"/>
            <a:ext cx="1340490" cy="424947"/>
          </a:xfrm>
          <a:prstGeom prst="rect">
            <a:avLst/>
          </a:prstGeom>
        </p:spPr>
      </p:pic>
    </p:spTree>
    <p:extLst>
      <p:ext uri="{BB962C8B-B14F-4D97-AF65-F5344CB8AC3E}">
        <p14:creationId xmlns:p14="http://schemas.microsoft.com/office/powerpoint/2010/main" val="3845709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3096767" y="344193"/>
            <a:ext cx="4077401" cy="443198"/>
          </a:xfrm>
        </p:spPr>
        <p:txBody>
          <a:bodyPr anchor="b">
            <a:noAutofit/>
          </a:bodyPr>
          <a:lstStyle/>
          <a:p>
            <a:r>
              <a:rPr lang="en-US" sz="2800" dirty="0"/>
              <a:t>3</a:t>
            </a:r>
            <a:r>
              <a:rPr lang="en-US" sz="3400" dirty="0"/>
              <a:t>.</a:t>
            </a:r>
            <a:r>
              <a:rPr lang="en-US" sz="2800" dirty="0"/>
              <a:t> Delivery Mechanisms</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3000311" y="1343280"/>
            <a:ext cx="8609100" cy="5220698"/>
          </a:xfrm>
        </p:spPr>
        <p:txBody>
          <a:bodyPr spcFirstLastPara="1" wrap="square" lIns="0" tIns="0" rIns="0" bIns="0" anchor="t" anchorCtr="0">
            <a:noAutofit/>
          </a:bodyPr>
          <a:lstStyle/>
          <a:p>
            <a:pPr marL="0" marR="0" lvl="0" indent="0">
              <a:spcBef>
                <a:spcPts val="0"/>
              </a:spcBef>
              <a:spcAft>
                <a:spcPts val="800"/>
              </a:spcAft>
              <a:buNone/>
            </a:pPr>
            <a:r>
              <a:rPr lang="en-US" sz="1800" kern="100" dirty="0">
                <a:solidFill>
                  <a:schemeClr val="tx1"/>
                </a:solidFill>
                <a:latin typeface="+mj-lt"/>
                <a:ea typeface="Calibri"/>
                <a:cs typeface="Times New Roman"/>
              </a:rPr>
              <a:t>Brings the </a:t>
            </a:r>
            <a:r>
              <a:rPr lang="en-US" sz="1800" b="1" kern="100" dirty="0">
                <a:solidFill>
                  <a:schemeClr val="tx1"/>
                </a:solidFill>
                <a:latin typeface="+mj-lt"/>
                <a:ea typeface="Calibri"/>
                <a:cs typeface="Times New Roman"/>
              </a:rPr>
              <a:t>fundamentals of how energy transition mandates are delivered</a:t>
            </a:r>
            <a:r>
              <a:rPr lang="en-US" sz="1800" kern="100" dirty="0">
                <a:solidFill>
                  <a:schemeClr val="tx1"/>
                </a:solidFill>
                <a:latin typeface="+mj-lt"/>
                <a:ea typeface="Calibri"/>
                <a:cs typeface="Times New Roman"/>
              </a:rPr>
              <a:t>.</a:t>
            </a:r>
          </a:p>
          <a:p>
            <a:pPr marL="0" indent="0">
              <a:spcBef>
                <a:spcPts val="0"/>
              </a:spcBef>
              <a:spcAft>
                <a:spcPts val="800"/>
              </a:spcAft>
              <a:buNone/>
            </a:pPr>
            <a:r>
              <a:rPr lang="en-US" sz="1800" kern="100" dirty="0">
                <a:solidFill>
                  <a:schemeClr val="tx1"/>
                </a:solidFill>
                <a:latin typeface="+mj-lt"/>
                <a:ea typeface="Calibri"/>
                <a:cs typeface="Times New Roman"/>
              </a:rPr>
              <a:t>Enables </a:t>
            </a:r>
            <a:r>
              <a:rPr lang="en-US" sz="1800" b="1" kern="100" dirty="0">
                <a:solidFill>
                  <a:schemeClr val="tx1"/>
                </a:solidFill>
                <a:latin typeface="+mj-lt"/>
                <a:ea typeface="Calibri"/>
                <a:cs typeface="Times New Roman"/>
              </a:rPr>
              <a:t>understanding </a:t>
            </a:r>
            <a:r>
              <a:rPr lang="en-US" sz="1800" kern="100" dirty="0">
                <a:solidFill>
                  <a:schemeClr val="tx1"/>
                </a:solidFill>
                <a:latin typeface="+mj-lt"/>
                <a:ea typeface="Calibri"/>
                <a:cs typeface="Times New Roman"/>
              </a:rPr>
              <a:t>of the </a:t>
            </a:r>
            <a:r>
              <a:rPr lang="en-US" sz="1800" b="1" kern="100" dirty="0">
                <a:solidFill>
                  <a:schemeClr val="tx1"/>
                </a:solidFill>
                <a:latin typeface="+mj-lt"/>
                <a:ea typeface="Calibri"/>
                <a:cs typeface="Times New Roman"/>
              </a:rPr>
              <a:t>market mechanisms behind electricity supply</a:t>
            </a:r>
          </a:p>
          <a:p>
            <a:pPr marL="0" marR="0" lvl="0" indent="0">
              <a:spcBef>
                <a:spcPts val="0"/>
              </a:spcBef>
              <a:spcAft>
                <a:spcPts val="800"/>
              </a:spcAft>
              <a:buNone/>
            </a:pPr>
            <a:r>
              <a:rPr lang="en-US" sz="1800" kern="100" dirty="0">
                <a:solidFill>
                  <a:schemeClr val="tx1"/>
                </a:solidFill>
                <a:latin typeface="+mj-lt"/>
                <a:ea typeface="Calibri"/>
                <a:cs typeface="Times New Roman"/>
              </a:rPr>
              <a:t>Provides </a:t>
            </a:r>
            <a:r>
              <a:rPr lang="en-US" sz="1800" b="1" kern="100" dirty="0">
                <a:solidFill>
                  <a:schemeClr val="tx1"/>
                </a:solidFill>
                <a:latin typeface="+mj-lt"/>
                <a:ea typeface="Calibri"/>
                <a:cs typeface="Times New Roman"/>
              </a:rPr>
              <a:t>familiarization with concepts of renewable energy auctions </a:t>
            </a:r>
            <a:r>
              <a:rPr lang="en-US" sz="1800" kern="100" dirty="0">
                <a:solidFill>
                  <a:schemeClr val="tx1"/>
                </a:solidFill>
                <a:latin typeface="+mj-lt"/>
                <a:ea typeface="Calibri"/>
                <a:cs typeface="Times New Roman"/>
              </a:rPr>
              <a:t>and other relevant mechanisms.</a:t>
            </a:r>
          </a:p>
          <a:p>
            <a:pPr marL="0" indent="0">
              <a:spcBef>
                <a:spcPts val="0"/>
              </a:spcBef>
              <a:spcAft>
                <a:spcPts val="800"/>
              </a:spcAft>
              <a:buNone/>
            </a:pPr>
            <a:r>
              <a:rPr lang="en-US" sz="1800" kern="100" dirty="0">
                <a:solidFill>
                  <a:schemeClr val="tx1"/>
                </a:solidFill>
                <a:latin typeface="+mj-lt"/>
                <a:ea typeface="Calibri"/>
                <a:cs typeface="Times New Roman"/>
              </a:rPr>
              <a:t>Discusses the </a:t>
            </a:r>
            <a:r>
              <a:rPr lang="en-US" sz="1800" b="1" kern="100" dirty="0">
                <a:solidFill>
                  <a:schemeClr val="tx1"/>
                </a:solidFill>
                <a:latin typeface="+mj-lt"/>
                <a:ea typeface="Calibri"/>
                <a:cs typeface="Times New Roman"/>
              </a:rPr>
              <a:t>risks of embarking on energy transition pathways</a:t>
            </a:r>
            <a:endParaRPr lang="en-US" sz="1800" kern="100" dirty="0">
              <a:solidFill>
                <a:schemeClr val="tx1"/>
              </a:solidFill>
              <a:latin typeface="+mj-lt"/>
              <a:ea typeface="Calibri"/>
              <a:cs typeface="Times New Roman"/>
            </a:endParaRPr>
          </a:p>
          <a:p>
            <a:pPr marL="0" marR="0" lvl="0" indent="0">
              <a:spcBef>
                <a:spcPts val="0"/>
              </a:spcBef>
              <a:spcAft>
                <a:spcPts val="800"/>
              </a:spcAft>
              <a:buNone/>
            </a:pPr>
            <a:r>
              <a:rPr lang="en-GB" sz="1800" kern="100" dirty="0">
                <a:solidFill>
                  <a:schemeClr val="tx1"/>
                </a:solidFill>
                <a:latin typeface="+mj-lt"/>
                <a:ea typeface="Calibri"/>
                <a:cs typeface="Times New Roman"/>
              </a:rPr>
              <a:t>Helps answer </a:t>
            </a:r>
            <a:r>
              <a:rPr lang="en-GB" sz="1800" b="1" kern="100" dirty="0">
                <a:solidFill>
                  <a:schemeClr val="tx1"/>
                </a:solidFill>
                <a:latin typeface="+mj-lt"/>
                <a:ea typeface="Calibri"/>
                <a:cs typeface="Times New Roman"/>
              </a:rPr>
              <a:t>country specific questions</a:t>
            </a:r>
            <a:r>
              <a:rPr lang="en-GB" sz="1800" kern="100" dirty="0">
                <a:solidFill>
                  <a:schemeClr val="tx1"/>
                </a:solidFill>
                <a:latin typeface="+mj-lt"/>
                <a:ea typeface="Calibri"/>
                <a:cs typeface="Times New Roman"/>
              </a:rPr>
              <a:t> such as:</a:t>
            </a:r>
          </a:p>
          <a:p>
            <a:pPr lvl="1">
              <a:spcAft>
                <a:spcPts val="800"/>
              </a:spcAft>
            </a:pPr>
            <a:r>
              <a:rPr lang="en-US" sz="1800" kern="100" dirty="0">
                <a:solidFill>
                  <a:schemeClr val="tx1"/>
                </a:solidFill>
                <a:latin typeface="+mj-lt"/>
                <a:ea typeface="Calibri"/>
                <a:cs typeface="Times New Roman"/>
              </a:rPr>
              <a:t>How can auctions be designed to go beyond just the lowest bid?</a:t>
            </a:r>
            <a:endParaRPr lang="en-US" sz="1800" dirty="0">
              <a:solidFill>
                <a:schemeClr val="tx1"/>
              </a:solidFill>
            </a:endParaRPr>
          </a:p>
          <a:p>
            <a:pPr lvl="1">
              <a:spcAft>
                <a:spcPts val="800"/>
              </a:spcAft>
            </a:pPr>
            <a:r>
              <a:rPr lang="en-US" sz="1800" kern="100" dirty="0">
                <a:solidFill>
                  <a:schemeClr val="tx1"/>
                </a:solidFill>
                <a:latin typeface="+mj-lt"/>
                <a:ea typeface="Calibri"/>
                <a:cs typeface="Times New Roman"/>
              </a:rPr>
              <a:t>How do </a:t>
            </a:r>
            <a:r>
              <a:rPr lang="en-US" sz="1800" kern="100" dirty="0" err="1">
                <a:solidFill>
                  <a:schemeClr val="tx1"/>
                </a:solidFill>
                <a:latin typeface="+mj-lt"/>
                <a:ea typeface="Calibri"/>
                <a:cs typeface="Times New Roman"/>
              </a:rPr>
              <a:t>decentralised</a:t>
            </a:r>
            <a:r>
              <a:rPr lang="en-US" sz="1800" kern="100" dirty="0">
                <a:solidFill>
                  <a:schemeClr val="tx1"/>
                </a:solidFill>
                <a:latin typeface="+mj-lt"/>
                <a:ea typeface="Calibri"/>
                <a:cs typeface="Times New Roman"/>
              </a:rPr>
              <a:t> and </a:t>
            </a:r>
            <a:r>
              <a:rPr lang="en-US" sz="1800" kern="100" dirty="0" err="1">
                <a:solidFill>
                  <a:schemeClr val="tx1"/>
                </a:solidFill>
                <a:latin typeface="+mj-lt"/>
                <a:ea typeface="Calibri"/>
                <a:cs typeface="Times New Roman"/>
              </a:rPr>
              <a:t>centralised</a:t>
            </a:r>
            <a:r>
              <a:rPr lang="en-US" sz="1800" kern="100" dirty="0">
                <a:solidFill>
                  <a:schemeClr val="tx1"/>
                </a:solidFill>
                <a:latin typeface="+mj-lt"/>
                <a:ea typeface="Calibri"/>
                <a:cs typeface="Times New Roman"/>
              </a:rPr>
              <a:t> systems differ in their  structural setup?</a:t>
            </a:r>
          </a:p>
          <a:p>
            <a:pPr lvl="1">
              <a:spcAft>
                <a:spcPts val="800"/>
              </a:spcAft>
            </a:pPr>
            <a:r>
              <a:rPr lang="en-US" sz="1800" kern="100" dirty="0">
                <a:solidFill>
                  <a:schemeClr val="tx1"/>
                </a:solidFill>
                <a:latin typeface="+mj-lt"/>
                <a:ea typeface="Calibri"/>
                <a:cs typeface="Times New Roman"/>
              </a:rPr>
              <a:t>What incentives are needed to enable/clarify/support a smooth net zero transition?</a:t>
            </a:r>
          </a:p>
          <a:p>
            <a:pPr lvl="1">
              <a:spcAft>
                <a:spcPts val="800"/>
              </a:spcAft>
            </a:pPr>
            <a:r>
              <a:rPr lang="en-US" sz="1800" kern="100" dirty="0">
                <a:solidFill>
                  <a:schemeClr val="tx1"/>
                </a:solidFill>
                <a:latin typeface="+mj-lt"/>
                <a:ea typeface="Calibri"/>
                <a:cs typeface="Times New Roman"/>
              </a:rPr>
              <a:t>What are the systemic risks involved in delivering a transition plan?</a:t>
            </a:r>
          </a:p>
        </p:txBody>
      </p:sp>
      <p:pic>
        <p:nvPicPr>
          <p:cNvPr id="6" name="Picture 5" descr="Five bulbs and one of them is glowing">
            <a:extLst>
              <a:ext uri="{FF2B5EF4-FFF2-40B4-BE49-F238E27FC236}">
                <a16:creationId xmlns:a16="http://schemas.microsoft.com/office/drawing/2014/main" id="{A8EA6905-76F9-0FE0-2977-2363F6D9E755}"/>
              </a:ext>
            </a:extLst>
          </p:cNvPr>
          <p:cNvPicPr>
            <a:picLocks noChangeAspect="1"/>
          </p:cNvPicPr>
          <p:nvPr/>
        </p:nvPicPr>
        <p:blipFill rotWithShape="1">
          <a:blip r:embed="rId3"/>
          <a:srcRect l="48730" t="141" r="23800" b="-282"/>
          <a:stretch/>
        </p:blipFill>
        <p:spPr>
          <a:xfrm>
            <a:off x="4030" y="-1210"/>
            <a:ext cx="2821656" cy="6868795"/>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166567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ansmission tower at night">
            <a:extLst>
              <a:ext uri="{FF2B5EF4-FFF2-40B4-BE49-F238E27FC236}">
                <a16:creationId xmlns:a16="http://schemas.microsoft.com/office/drawing/2014/main" id="{2CED09F7-F10C-F477-BC65-826AF7043827}"/>
              </a:ext>
            </a:extLst>
          </p:cNvPr>
          <p:cNvPicPr>
            <a:picLocks noChangeAspect="1"/>
          </p:cNvPicPr>
          <p:nvPr/>
        </p:nvPicPr>
        <p:blipFill rotWithShape="1">
          <a:blip r:embed="rId3">
            <a:extLst>
              <a:ext uri="{28A0092B-C50C-407E-A947-70E740481C1C}">
                <a14:useLocalDpi xmlns:a14="http://schemas.microsoft.com/office/drawing/2010/main" val="0"/>
              </a:ext>
            </a:extLst>
          </a:blip>
          <a:srcRect l="9039" r="39486"/>
          <a:stretch/>
        </p:blipFill>
        <p:spPr>
          <a:xfrm>
            <a:off x="-1546747" y="-2"/>
            <a:ext cx="5410198" cy="6858002"/>
          </a:xfrm>
          <a:prstGeom prst="rect">
            <a:avLst/>
          </a:prstGeom>
        </p:spPr>
      </p:pic>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4048124" y="476496"/>
            <a:ext cx="4685171" cy="443198"/>
          </a:xfrm>
        </p:spPr>
        <p:txBody>
          <a:bodyPr anchor="b">
            <a:noAutofit/>
          </a:bodyPr>
          <a:lstStyle/>
          <a:p>
            <a:r>
              <a:rPr lang="en-US" sz="2800" dirty="0"/>
              <a:t>4. Network Infrastructure</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4048124" y="1252728"/>
            <a:ext cx="7515076" cy="4922031"/>
          </a:xfrm>
        </p:spPr>
        <p:txBody>
          <a:bodyPr anchor="ctr">
            <a:normAutofit/>
          </a:bodyPr>
          <a:lstStyle/>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Shares the importance of </a:t>
            </a:r>
            <a:r>
              <a:rPr lang="en-US" b="1" kern="100" dirty="0">
                <a:solidFill>
                  <a:schemeClr val="tx1"/>
                </a:solidFill>
                <a:latin typeface="+mj-lt"/>
                <a:ea typeface="Calibri" panose="020F0502020204030204" pitchFamily="34" charset="0"/>
                <a:cs typeface="Times New Roman"/>
              </a:rPr>
              <a:t>existing capabilities and </a:t>
            </a:r>
            <a:r>
              <a:rPr lang="en-US" kern="100" dirty="0">
                <a:solidFill>
                  <a:schemeClr val="tx1"/>
                </a:solidFill>
                <a:latin typeface="+mj-lt"/>
                <a:ea typeface="Calibri" panose="020F0502020204030204" pitchFamily="34" charset="0"/>
                <a:cs typeface="Times New Roman"/>
              </a:rPr>
              <a:t>current </a:t>
            </a:r>
            <a:r>
              <a:rPr lang="en-US" b="1" kern="100" dirty="0">
                <a:solidFill>
                  <a:schemeClr val="tx1"/>
                </a:solidFill>
                <a:latin typeface="+mj-lt"/>
                <a:ea typeface="Calibri" panose="020F0502020204030204" pitchFamily="34" charset="0"/>
                <a:cs typeface="Times New Roman"/>
              </a:rPr>
              <a:t>system needs </a:t>
            </a:r>
            <a:r>
              <a:rPr lang="en-US" kern="100" dirty="0">
                <a:solidFill>
                  <a:schemeClr val="tx1"/>
                </a:solidFill>
                <a:latin typeface="+mj-lt"/>
                <a:ea typeface="Calibri" panose="020F0502020204030204" pitchFamily="34" charset="0"/>
                <a:cs typeface="Times New Roman"/>
              </a:rPr>
              <a:t>to then identify cost-effective solutions to support future system needs.</a:t>
            </a:r>
          </a:p>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Discusses the </a:t>
            </a:r>
            <a:r>
              <a:rPr lang="en-US" b="1" kern="100" dirty="0">
                <a:solidFill>
                  <a:schemeClr val="tx1"/>
                </a:solidFill>
                <a:latin typeface="+mj-lt"/>
                <a:ea typeface="Calibri" panose="020F0502020204030204" pitchFamily="34" charset="0"/>
                <a:cs typeface="Times New Roman"/>
              </a:rPr>
              <a:t>planning process</a:t>
            </a:r>
            <a:r>
              <a:rPr lang="en-US" kern="100" dirty="0">
                <a:solidFill>
                  <a:schemeClr val="tx1"/>
                </a:solidFill>
                <a:latin typeface="+mj-lt"/>
                <a:ea typeface="Calibri" panose="020F0502020204030204" pitchFamily="34" charset="0"/>
                <a:cs typeface="Times New Roman"/>
              </a:rPr>
              <a:t>.</a:t>
            </a:r>
          </a:p>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Explores the </a:t>
            </a:r>
            <a:r>
              <a:rPr lang="en-US" b="1" kern="100" dirty="0">
                <a:solidFill>
                  <a:schemeClr val="tx1"/>
                </a:solidFill>
                <a:latin typeface="+mj-lt"/>
                <a:ea typeface="Calibri" panose="020F0502020204030204" pitchFamily="34" charset="0"/>
                <a:cs typeface="Times New Roman"/>
              </a:rPr>
              <a:t>significance of regulation </a:t>
            </a:r>
            <a:r>
              <a:rPr lang="en-US" kern="100" dirty="0">
                <a:solidFill>
                  <a:schemeClr val="tx1"/>
                </a:solidFill>
                <a:latin typeface="+mj-lt"/>
                <a:ea typeface="Calibri" panose="020F0502020204030204" pitchFamily="34" charset="0"/>
                <a:cs typeface="Times New Roman"/>
              </a:rPr>
              <a:t>to understand how frameworks can be designed and implemented.</a:t>
            </a: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a:rPr>
              <a:t>Helps answering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p>
          <a:p>
            <a:pPr lvl="1">
              <a:spcAft>
                <a:spcPts val="800"/>
              </a:spcAft>
            </a:pPr>
            <a:r>
              <a:rPr lang="en-US" kern="100" dirty="0">
                <a:solidFill>
                  <a:schemeClr val="tx1"/>
                </a:solidFill>
                <a:latin typeface="+mj-lt"/>
                <a:ea typeface="Calibri" panose="020F0502020204030204" pitchFamily="34" charset="0"/>
                <a:cs typeface="Times New Roman"/>
              </a:rPr>
              <a:t>What is the network need (i.e., wires etc.)?</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When should they be built and how funded?</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Incentives and regulation?</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Price control timeframes?</a:t>
            </a:r>
          </a:p>
          <a:p>
            <a:pPr lvl="1">
              <a:spcBef>
                <a:spcPts val="0"/>
              </a:spcBef>
              <a:spcAft>
                <a:spcPts val="800"/>
              </a:spcAft>
            </a:pPr>
            <a:endParaRPr lang="en-US" kern="100" dirty="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3167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Graph on document with pen">
            <a:extLst>
              <a:ext uri="{FF2B5EF4-FFF2-40B4-BE49-F238E27FC236}">
                <a16:creationId xmlns:a16="http://schemas.microsoft.com/office/drawing/2014/main" id="{671C5451-9AD3-DF99-286B-F277DFFA963B}"/>
              </a:ext>
            </a:extLst>
          </p:cNvPr>
          <p:cNvPicPr>
            <a:picLocks noChangeAspect="1"/>
          </p:cNvPicPr>
          <p:nvPr/>
        </p:nvPicPr>
        <p:blipFill rotWithShape="1">
          <a:blip r:embed="rId3"/>
          <a:srcRect l="30532" r="16809" b="-2"/>
          <a:stretch/>
        </p:blipFill>
        <p:spPr>
          <a:xfrm>
            <a:off x="-1694598" y="-1"/>
            <a:ext cx="5410198" cy="6858002"/>
          </a:xfrm>
          <a:prstGeom prst="rect">
            <a:avLst/>
          </a:prstGeom>
        </p:spPr>
      </p:pic>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3988357" y="476496"/>
            <a:ext cx="4574340" cy="443198"/>
          </a:xfrm>
        </p:spPr>
        <p:txBody>
          <a:bodyPr anchor="b">
            <a:noAutofit/>
          </a:bodyPr>
          <a:lstStyle/>
          <a:p>
            <a:r>
              <a:rPr lang="en-US" sz="2800"/>
              <a:t>5. Operational Requirements</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3988358" y="1218609"/>
            <a:ext cx="7608961" cy="5469730"/>
          </a:xfrm>
        </p:spPr>
        <p:txBody>
          <a:bodyPr spcFirstLastPara="1" wrap="square" lIns="0" tIns="0" rIns="0" bIns="0" anchor="t" anchorCtr="0">
            <a:normAutofit/>
          </a:bodyPr>
          <a:lstStyle/>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Provides a </a:t>
            </a:r>
            <a:r>
              <a:rPr lang="en-US" b="1" kern="100" dirty="0">
                <a:solidFill>
                  <a:schemeClr val="tx1"/>
                </a:solidFill>
                <a:latin typeface="+mj-lt"/>
                <a:ea typeface="Calibri" panose="020F0502020204030204" pitchFamily="34" charset="0"/>
                <a:cs typeface="Times New Roman"/>
              </a:rPr>
              <a:t>clear </a:t>
            </a:r>
            <a:r>
              <a:rPr lang="en-US" kern="100" dirty="0">
                <a:solidFill>
                  <a:schemeClr val="tx1"/>
                </a:solidFill>
                <a:latin typeface="+mj-lt"/>
                <a:ea typeface="Calibri" panose="020F0502020204030204" pitchFamily="34" charset="0"/>
                <a:cs typeface="Times New Roman"/>
              </a:rPr>
              <a:t>and a good understating of the drivers behind the  </a:t>
            </a:r>
            <a:r>
              <a:rPr lang="en-US" b="1" kern="100" dirty="0">
                <a:solidFill>
                  <a:schemeClr val="tx1"/>
                </a:solidFill>
                <a:latin typeface="+mj-lt"/>
                <a:ea typeface="Calibri" panose="020F0502020204030204" pitchFamily="34" charset="0"/>
                <a:cs typeface="Times New Roman"/>
              </a:rPr>
              <a:t>8 operability challenges:  </a:t>
            </a:r>
            <a:endParaRPr lang="en-US" b="1"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US" b="1" kern="100" dirty="0">
                <a:solidFill>
                  <a:schemeClr val="tx1"/>
                </a:solidFill>
                <a:latin typeface="+mj-lt"/>
                <a:ea typeface="Calibri" panose="020F0502020204030204" pitchFamily="34" charset="0"/>
                <a:cs typeface="Times New Roman"/>
              </a:rPr>
              <a:t>Frequency, Reserve, Stability, Voltage, Thermal, Restoration, Energy balancing, System adequacy</a:t>
            </a:r>
          </a:p>
          <a:p>
            <a:pPr marL="0" marR="0" lvl="0" indent="0">
              <a:spcBef>
                <a:spcPts val="0"/>
              </a:spcBef>
              <a:spcAft>
                <a:spcPts val="800"/>
              </a:spcAft>
              <a:buNone/>
            </a:pPr>
            <a:endParaRPr lang="en-US" kern="100" dirty="0">
              <a:solidFill>
                <a:schemeClr val="tx1"/>
              </a:solidFill>
              <a:latin typeface="+mj-lt"/>
              <a:ea typeface="Calibri" panose="020F0502020204030204" pitchFamily="34" charset="0"/>
              <a:cs typeface="Times New Roman" panose="02020603050405020304" pitchFamily="18" charset="0"/>
            </a:endParaRPr>
          </a:p>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Enables </a:t>
            </a:r>
            <a:r>
              <a:rPr lang="en-US" b="1" kern="100" dirty="0">
                <a:solidFill>
                  <a:schemeClr val="tx1"/>
                </a:solidFill>
                <a:latin typeface="+mj-lt"/>
                <a:ea typeface="Calibri" panose="020F0502020204030204" pitchFamily="34" charset="0"/>
                <a:cs typeface="Times New Roman"/>
              </a:rPr>
              <a:t>familiarization </a:t>
            </a:r>
            <a:r>
              <a:rPr lang="en-US" kern="100" dirty="0">
                <a:solidFill>
                  <a:schemeClr val="tx1"/>
                </a:solidFill>
                <a:latin typeface="+mj-lt"/>
                <a:ea typeface="Calibri" panose="020F0502020204030204" pitchFamily="34" charset="0"/>
                <a:cs typeface="Times New Roman"/>
              </a:rPr>
              <a:t>with high-level principles of</a:t>
            </a:r>
            <a:r>
              <a:rPr lang="en-US" b="1" kern="100" dirty="0">
                <a:solidFill>
                  <a:schemeClr val="tx1"/>
                </a:solidFill>
                <a:latin typeface="+mj-lt"/>
                <a:ea typeface="Calibri" panose="020F0502020204030204" pitchFamily="34" charset="0"/>
                <a:cs typeface="Times New Roman"/>
              </a:rPr>
              <a:t> managing operability challenges </a:t>
            </a:r>
            <a:r>
              <a:rPr lang="en-US" kern="100" dirty="0">
                <a:solidFill>
                  <a:schemeClr val="tx1"/>
                </a:solidFill>
                <a:latin typeface="+mj-lt"/>
                <a:ea typeface="Calibri" panose="020F0502020204030204" pitchFamily="34" charset="0"/>
                <a:cs typeface="Times New Roman"/>
              </a:rPr>
              <a:t>and</a:t>
            </a:r>
            <a:r>
              <a:rPr lang="en-US" b="1" kern="100" dirty="0">
                <a:solidFill>
                  <a:schemeClr val="tx1"/>
                </a:solidFill>
                <a:latin typeface="+mj-lt"/>
                <a:ea typeface="Calibri" panose="020F0502020204030204" pitchFamily="34" charset="0"/>
                <a:cs typeface="Times New Roman"/>
              </a:rPr>
              <a:t> </a:t>
            </a:r>
            <a:r>
              <a:rPr lang="en-US" kern="100" dirty="0">
                <a:solidFill>
                  <a:schemeClr val="tx1"/>
                </a:solidFill>
                <a:latin typeface="+mj-lt"/>
                <a:ea typeface="Calibri" panose="020F0502020204030204" pitchFamily="34" charset="0"/>
                <a:cs typeface="Times New Roman"/>
              </a:rPr>
              <a:t>potential </a:t>
            </a:r>
            <a:r>
              <a:rPr lang="en-US" b="1" kern="100" dirty="0">
                <a:solidFill>
                  <a:schemeClr val="tx1"/>
                </a:solidFill>
                <a:latin typeface="+mj-lt"/>
                <a:ea typeface="Calibri" panose="020F0502020204030204" pitchFamily="34" charset="0"/>
                <a:cs typeface="Times New Roman"/>
              </a:rPr>
              <a:t>solutions</a:t>
            </a:r>
            <a:r>
              <a:rPr lang="en-US" kern="100" dirty="0">
                <a:solidFill>
                  <a:schemeClr val="tx1"/>
                </a:solidFill>
                <a:latin typeface="+mj-lt"/>
                <a:ea typeface="Calibri" panose="020F0502020204030204" pitchFamily="34" charset="0"/>
                <a:cs typeface="Times New Roman"/>
              </a:rPr>
              <a:t> </a:t>
            </a:r>
            <a:r>
              <a:rPr lang="en-US" b="1" kern="100" dirty="0">
                <a:solidFill>
                  <a:schemeClr val="tx1"/>
                </a:solidFill>
                <a:latin typeface="+mj-lt"/>
                <a:ea typeface="Calibri" panose="020F0502020204030204" pitchFamily="34" charset="0"/>
                <a:cs typeface="Times New Roman"/>
              </a:rPr>
              <a:t>to mitigate them.</a:t>
            </a:r>
          </a:p>
          <a:p>
            <a:pPr marL="0" indent="0">
              <a:spcBef>
                <a:spcPts val="0"/>
              </a:spcBef>
              <a:spcAft>
                <a:spcPts val="800"/>
              </a:spcAft>
              <a:buNone/>
            </a:pPr>
            <a:endParaRPr lang="en-GB" kern="100" dirty="0">
              <a:solidFill>
                <a:schemeClr val="tx1"/>
              </a:solidFill>
              <a:latin typeface="+mj-lt"/>
              <a:ea typeface="Calibri" panose="020F0502020204030204" pitchFamily="34" charset="0"/>
              <a:cs typeface="Times New Roman"/>
            </a:endParaRP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a:rPr>
              <a:t>Helps answer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endParaRPr lang="en-GB" dirty="0">
              <a:solidFill>
                <a:schemeClr val="tx1"/>
              </a:solidFill>
            </a:endParaRP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Will it work?</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Can the system balance and maintain security of supply?</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System security standards?</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Markets for Ancillary services?</a:t>
            </a:r>
            <a:endParaRPr lang="en-US" kern="100" dirty="0">
              <a:solidFill>
                <a:schemeClr val="tx1"/>
              </a:solidFill>
              <a:effectLst/>
              <a:latin typeface="+mj-lt"/>
              <a:ea typeface="Calibri" panose="020F0502020204030204" pitchFamily="34" charset="0"/>
              <a:cs typeface="Times New Roman"/>
            </a:endParaRPr>
          </a:p>
        </p:txBody>
      </p:sp>
    </p:spTree>
    <p:extLst>
      <p:ext uri="{BB962C8B-B14F-4D97-AF65-F5344CB8AC3E}">
        <p14:creationId xmlns:p14="http://schemas.microsoft.com/office/powerpoint/2010/main" val="3364129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4619366" y="476496"/>
            <a:ext cx="4113929" cy="443198"/>
          </a:xfrm>
        </p:spPr>
        <p:txBody>
          <a:bodyPr anchor="b">
            <a:noAutofit/>
          </a:bodyPr>
          <a:lstStyle/>
          <a:p>
            <a:r>
              <a:rPr lang="en-US" sz="2800"/>
              <a:t>6. Enabling Technologies</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4619367" y="1241354"/>
            <a:ext cx="7239535" cy="5536180"/>
          </a:xfrm>
        </p:spPr>
        <p:txBody>
          <a:bodyPr spcFirstLastPara="1" wrap="square" lIns="0" tIns="0" rIns="0" bIns="0" anchor="t" anchorCtr="0">
            <a:normAutofit/>
          </a:bodyPr>
          <a:lstStyle/>
          <a:p>
            <a:pPr marL="0" marR="0" indent="0">
              <a:spcAft>
                <a:spcPts val="800"/>
              </a:spcAft>
              <a:buNone/>
            </a:pPr>
            <a:r>
              <a:rPr lang="en-US" kern="100" dirty="0">
                <a:solidFill>
                  <a:schemeClr val="tx1"/>
                </a:solidFill>
                <a:latin typeface="+mj-lt"/>
                <a:ea typeface="Calibri" panose="020F0502020204030204" pitchFamily="34" charset="0"/>
                <a:cs typeface="Times New Roman"/>
              </a:rPr>
              <a:t>Explains </a:t>
            </a:r>
            <a:r>
              <a:rPr lang="en-US" b="1" kern="100" dirty="0">
                <a:solidFill>
                  <a:schemeClr val="tx1"/>
                </a:solidFill>
                <a:latin typeface="+mj-lt"/>
                <a:ea typeface="Calibri" panose="020F0502020204030204" pitchFamily="34" charset="0"/>
                <a:cs typeface="Times New Roman"/>
              </a:rPr>
              <a:t>the role of smart grids and devices</a:t>
            </a:r>
            <a:r>
              <a:rPr lang="en-US" kern="100" dirty="0">
                <a:solidFill>
                  <a:schemeClr val="tx1"/>
                </a:solidFill>
                <a:latin typeface="+mj-lt"/>
                <a:ea typeface="Calibri" panose="020F0502020204030204" pitchFamily="34" charset="0"/>
                <a:cs typeface="Times New Roman"/>
              </a:rPr>
              <a:t> to increase renewable energy penetration.</a:t>
            </a:r>
            <a:endParaRPr lang="en-US" dirty="0">
              <a:solidFill>
                <a:schemeClr val="tx1"/>
              </a:solidFill>
              <a:cs typeface="Times New Roman"/>
            </a:endParaRPr>
          </a:p>
          <a:p>
            <a:pPr marL="0" marR="0" indent="0">
              <a:spcAft>
                <a:spcPts val="800"/>
              </a:spcAft>
              <a:buNone/>
            </a:pPr>
            <a:r>
              <a:rPr lang="en-US" kern="100" dirty="0">
                <a:solidFill>
                  <a:schemeClr val="tx1"/>
                </a:solidFill>
                <a:latin typeface="+mj-lt"/>
                <a:ea typeface="Calibri" panose="020F0502020204030204" pitchFamily="34" charset="0"/>
                <a:cs typeface="Times New Roman"/>
              </a:rPr>
              <a:t>Discusses the </a:t>
            </a:r>
            <a:r>
              <a:rPr lang="en-US" b="1" kern="100" dirty="0">
                <a:solidFill>
                  <a:schemeClr val="tx1"/>
                </a:solidFill>
                <a:latin typeface="+mj-lt"/>
                <a:ea typeface="Calibri" panose="020F0502020204030204" pitchFamily="34" charset="0"/>
                <a:cs typeface="Times New Roman"/>
              </a:rPr>
              <a:t>importance of data storage, security and transmission, and standards </a:t>
            </a:r>
            <a:r>
              <a:rPr lang="en-US" kern="100" dirty="0">
                <a:solidFill>
                  <a:schemeClr val="tx1"/>
                </a:solidFill>
                <a:latin typeface="+mj-lt"/>
                <a:ea typeface="Calibri" panose="020F0502020204030204" pitchFamily="34" charset="0"/>
                <a:cs typeface="Times New Roman"/>
              </a:rPr>
              <a:t>to allow interoperability of new devices and systems.</a:t>
            </a:r>
          </a:p>
          <a:p>
            <a:pPr marL="0" marR="0" indent="0">
              <a:spcAft>
                <a:spcPts val="800"/>
              </a:spcAft>
              <a:buNone/>
            </a:pPr>
            <a:r>
              <a:rPr lang="en-US" kern="100" dirty="0">
                <a:solidFill>
                  <a:schemeClr val="tx1"/>
                </a:solidFill>
                <a:latin typeface="+mj-lt"/>
                <a:ea typeface="Calibri" panose="020F0502020204030204" pitchFamily="34" charset="0"/>
                <a:cs typeface="Times New Roman"/>
              </a:rPr>
              <a:t>Provides </a:t>
            </a:r>
            <a:r>
              <a:rPr lang="en-US" b="1" kern="100" dirty="0">
                <a:solidFill>
                  <a:schemeClr val="tx1"/>
                </a:solidFill>
                <a:latin typeface="+mj-lt"/>
                <a:ea typeface="Calibri" panose="020F0502020204030204" pitchFamily="34" charset="0"/>
                <a:cs typeface="Times New Roman"/>
              </a:rPr>
              <a:t>examples of different financing solutions </a:t>
            </a:r>
            <a:r>
              <a:rPr lang="en-US" kern="100" dirty="0">
                <a:solidFill>
                  <a:schemeClr val="tx1"/>
                </a:solidFill>
                <a:latin typeface="+mj-lt"/>
                <a:ea typeface="Calibri" panose="020F0502020204030204" pitchFamily="34" charset="0"/>
                <a:cs typeface="Times New Roman"/>
              </a:rPr>
              <a:t>that can allow individuals and communities to access more efficient or low-carbon technologies.</a:t>
            </a:r>
          </a:p>
          <a:p>
            <a:pPr marL="0" marR="0" indent="0">
              <a:spcAft>
                <a:spcPts val="800"/>
              </a:spcAft>
              <a:buNone/>
            </a:pPr>
            <a:r>
              <a:rPr lang="en-GB" kern="100" dirty="0">
                <a:solidFill>
                  <a:schemeClr val="tx1"/>
                </a:solidFill>
                <a:latin typeface="+mj-lt"/>
                <a:ea typeface="Calibri" panose="020F0502020204030204" pitchFamily="34" charset="0"/>
                <a:cs typeface="Times New Roman"/>
              </a:rPr>
              <a:t>Helps answering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technologies are needed in the transition?</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data is needed?</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Where is it held or who owns it?</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smart appliance standards are needed?</a:t>
            </a:r>
          </a:p>
        </p:txBody>
      </p:sp>
      <p:pic>
        <p:nvPicPr>
          <p:cNvPr id="6" name="Picture 5" descr="Electric car being charged">
            <a:extLst>
              <a:ext uri="{FF2B5EF4-FFF2-40B4-BE49-F238E27FC236}">
                <a16:creationId xmlns:a16="http://schemas.microsoft.com/office/drawing/2014/main" id="{3CD0E025-670F-F652-E389-1F614A2DD86F}"/>
              </a:ext>
            </a:extLst>
          </p:cNvPr>
          <p:cNvPicPr>
            <a:picLocks noChangeAspect="1"/>
          </p:cNvPicPr>
          <p:nvPr/>
        </p:nvPicPr>
        <p:blipFill rotWithShape="1">
          <a:blip r:embed="rId3">
            <a:extLst>
              <a:ext uri="{28A0092B-C50C-407E-A947-70E740481C1C}">
                <a14:useLocalDpi xmlns:a14="http://schemas.microsoft.com/office/drawing/2010/main" val="0"/>
              </a:ext>
            </a:extLst>
          </a:blip>
          <a:srcRect l="15552" r="32612" b="-1"/>
          <a:stretch/>
        </p:blipFill>
        <p:spPr>
          <a:xfrm flipH="1">
            <a:off x="206" y="486"/>
            <a:ext cx="4401197" cy="6857513"/>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34202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3482187" y="476496"/>
            <a:ext cx="5626422" cy="443198"/>
          </a:xfrm>
        </p:spPr>
        <p:txBody>
          <a:bodyPr anchor="b">
            <a:noAutofit/>
          </a:bodyPr>
          <a:lstStyle/>
          <a:p>
            <a:r>
              <a:rPr lang="en-US" sz="2800"/>
              <a:t>7. Public Participation and Support</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3587088" y="1252728"/>
            <a:ext cx="7939402" cy="4922031"/>
          </a:xfrm>
        </p:spPr>
        <p:txBody>
          <a:bodyPr>
            <a:normAutofit/>
          </a:bodyPr>
          <a:lstStyle/>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Provides a </a:t>
            </a:r>
            <a:r>
              <a:rPr lang="en-US" b="1" kern="100" dirty="0">
                <a:solidFill>
                  <a:schemeClr val="tx1"/>
                </a:solidFill>
                <a:latin typeface="+mj-lt"/>
                <a:ea typeface="Calibri" panose="020F0502020204030204" pitchFamily="34" charset="0"/>
                <a:cs typeface="Times New Roman"/>
              </a:rPr>
              <a:t>good understanding of how consumers participate in and are affected by future energy systems</a:t>
            </a:r>
            <a:r>
              <a:rPr lang="en-US" kern="100" dirty="0">
                <a:solidFill>
                  <a:schemeClr val="tx1"/>
                </a:solidFill>
                <a:latin typeface="+mj-lt"/>
                <a:ea typeface="Calibri" panose="020F0502020204030204" pitchFamily="34" charset="0"/>
                <a:cs typeface="Times New Roman"/>
              </a:rPr>
              <a:t>.</a:t>
            </a:r>
          </a:p>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Increases familiarity with </a:t>
            </a:r>
            <a:r>
              <a:rPr lang="en-US" b="1" kern="100" dirty="0">
                <a:solidFill>
                  <a:schemeClr val="tx1"/>
                </a:solidFill>
                <a:latin typeface="+mj-lt"/>
                <a:ea typeface="Calibri" panose="020F0502020204030204" pitchFamily="34" charset="0"/>
                <a:cs typeface="Times New Roman"/>
              </a:rPr>
              <a:t>good practice for energy consumer engagement</a:t>
            </a:r>
          </a:p>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Discusses the </a:t>
            </a:r>
            <a:r>
              <a:rPr lang="en-US" b="1" kern="100" dirty="0">
                <a:solidFill>
                  <a:schemeClr val="tx1"/>
                </a:solidFill>
                <a:latin typeface="+mj-lt"/>
                <a:ea typeface="Calibri" panose="020F0502020204030204" pitchFamily="34" charset="0"/>
                <a:cs typeface="Times New Roman"/>
              </a:rPr>
              <a:t>processes and tools to improve consumer buy-in </a:t>
            </a:r>
            <a:endParaRPr lang="en-US" b="1"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Brings discussion on </a:t>
            </a:r>
            <a:r>
              <a:rPr lang="en-US" b="1" kern="100" dirty="0">
                <a:solidFill>
                  <a:schemeClr val="tx1"/>
                </a:solidFill>
                <a:latin typeface="+mj-lt"/>
                <a:ea typeface="Calibri" panose="020F0502020204030204" pitchFamily="34" charset="0"/>
                <a:cs typeface="Times New Roman"/>
              </a:rPr>
              <a:t>multi-actor engagement with energy consumers</a:t>
            </a: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a:rPr>
              <a:t>Helps answering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How to bring the public along on the journey?</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How are NGOs engaged locally?</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How are communities engaged?</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How are local / state government involved?</a:t>
            </a:r>
          </a:p>
        </p:txBody>
      </p:sp>
      <p:pic>
        <p:nvPicPr>
          <p:cNvPr id="7" name="Picture 4" descr="White puzzle with one red piece">
            <a:extLst>
              <a:ext uri="{FF2B5EF4-FFF2-40B4-BE49-F238E27FC236}">
                <a16:creationId xmlns:a16="http://schemas.microsoft.com/office/drawing/2014/main" id="{89F3B1F2-DC7F-1927-5CAB-470FC1351434}"/>
              </a:ext>
            </a:extLst>
          </p:cNvPr>
          <p:cNvPicPr>
            <a:picLocks noChangeAspect="1"/>
          </p:cNvPicPr>
          <p:nvPr/>
        </p:nvPicPr>
        <p:blipFill rotWithShape="1">
          <a:blip r:embed="rId3"/>
          <a:srcRect l="35361" r="29405"/>
          <a:stretch/>
        </p:blipFill>
        <p:spPr>
          <a:xfrm>
            <a:off x="-880883" y="10"/>
            <a:ext cx="4295767" cy="6857990"/>
          </a:xfrm>
          <a:prstGeom prst="rect">
            <a:avLst/>
          </a:prstGeom>
        </p:spPr>
      </p:pic>
    </p:spTree>
    <p:extLst>
      <p:ext uri="{BB962C8B-B14F-4D97-AF65-F5344CB8AC3E}">
        <p14:creationId xmlns:p14="http://schemas.microsoft.com/office/powerpoint/2010/main" val="2174975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3987421" y="476496"/>
            <a:ext cx="5212173" cy="443198"/>
          </a:xfrm>
        </p:spPr>
        <p:txBody>
          <a:bodyPr anchor="b">
            <a:noAutofit/>
          </a:bodyPr>
          <a:lstStyle/>
          <a:p>
            <a:r>
              <a:rPr lang="en-US" sz="2800"/>
              <a:t>8. Supply Chain and Workforce</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4055661" y="1252728"/>
            <a:ext cx="7507540" cy="4922031"/>
          </a:xfrm>
        </p:spPr>
        <p:txBody>
          <a:bodyPr>
            <a:noAutofit/>
          </a:bodyPr>
          <a:lstStyle/>
          <a:p>
            <a:pPr marL="0" indent="0" fontAlgn="base">
              <a:spcBef>
                <a:spcPts val="0"/>
              </a:spcBef>
              <a:spcAft>
                <a:spcPts val="800"/>
              </a:spcAft>
              <a:buNone/>
            </a:pPr>
            <a:r>
              <a:rPr lang="en-GB" b="1" kern="100" dirty="0">
                <a:solidFill>
                  <a:schemeClr val="tx1"/>
                </a:solidFill>
                <a:latin typeface="+mj-lt"/>
                <a:ea typeface="Calibri" panose="020F0502020204030204" pitchFamily="34" charset="0"/>
                <a:cs typeface="Times New Roman" panose="02020603050405020304" pitchFamily="18" charset="0"/>
              </a:rPr>
              <a:t>Discusses the supply chain transition</a:t>
            </a:r>
            <a:endParaRPr lang="en-US" b="1" kern="100" dirty="0">
              <a:solidFill>
                <a:schemeClr val="tx1"/>
              </a:solidFill>
              <a:latin typeface="+mj-lt"/>
              <a:ea typeface="Calibri" panose="020F0502020204030204" pitchFamily="34" charset="0"/>
              <a:cs typeface="Times New Roman" panose="02020603050405020304" pitchFamily="18" charset="0"/>
            </a:endParaRPr>
          </a:p>
          <a:p>
            <a:pPr marL="0" indent="0" fontAlgn="base">
              <a:spcBef>
                <a:spcPts val="0"/>
              </a:spcBef>
              <a:spcAft>
                <a:spcPts val="800"/>
              </a:spcAft>
              <a:buNone/>
            </a:pPr>
            <a:r>
              <a:rPr lang="en-GB" kern="100" dirty="0">
                <a:solidFill>
                  <a:schemeClr val="tx1"/>
                </a:solidFill>
                <a:latin typeface="+mj-lt"/>
                <a:ea typeface="Calibri" panose="020F0502020204030204" pitchFamily="34" charset="0"/>
                <a:cs typeface="Times New Roman" panose="02020603050405020304" pitchFamily="18" charset="0"/>
              </a:rPr>
              <a:t>Enables understanding the workforce transition including skills gap analysis, training/development needs, and job creation opportunities. </a:t>
            </a:r>
            <a:endParaRPr lang="en-US" kern="100" dirty="0">
              <a:solidFill>
                <a:schemeClr val="tx1"/>
              </a:solidFill>
              <a:latin typeface="+mj-lt"/>
              <a:ea typeface="Calibri" panose="020F0502020204030204" pitchFamily="34" charset="0"/>
              <a:cs typeface="Times New Roman" panose="02020603050405020304" pitchFamily="18" charset="0"/>
            </a:endParaRPr>
          </a:p>
          <a:p>
            <a:pPr marL="0" indent="0" fontAlgn="base">
              <a:spcBef>
                <a:spcPts val="0"/>
              </a:spcBef>
              <a:spcAft>
                <a:spcPts val="800"/>
              </a:spcAft>
              <a:buNone/>
            </a:pPr>
            <a:r>
              <a:rPr lang="en-GB" kern="100" dirty="0">
                <a:solidFill>
                  <a:schemeClr val="tx1"/>
                </a:solidFill>
                <a:latin typeface="+mj-lt"/>
                <a:ea typeface="Calibri" panose="020F0502020204030204" pitchFamily="34" charset="0"/>
                <a:cs typeface="Times New Roman" panose="02020603050405020304" pitchFamily="18" charset="0"/>
              </a:rPr>
              <a:t>Provides a </a:t>
            </a:r>
            <a:r>
              <a:rPr lang="en-GB" b="1" kern="100" dirty="0">
                <a:solidFill>
                  <a:schemeClr val="tx1"/>
                </a:solidFill>
                <a:latin typeface="+mj-lt"/>
                <a:ea typeface="Calibri" panose="020F0502020204030204" pitchFamily="34" charset="0"/>
                <a:cs typeface="Times New Roman" panose="02020603050405020304" pitchFamily="18" charset="0"/>
              </a:rPr>
              <a:t>clear understanding </a:t>
            </a:r>
            <a:r>
              <a:rPr lang="en-GB" kern="100" dirty="0">
                <a:solidFill>
                  <a:schemeClr val="tx1"/>
                </a:solidFill>
                <a:latin typeface="+mj-lt"/>
                <a:ea typeface="Calibri" panose="020F0502020204030204" pitchFamily="34" charset="0"/>
                <a:cs typeface="Times New Roman" panose="02020603050405020304" pitchFamily="18" charset="0"/>
              </a:rPr>
              <a:t>of what </a:t>
            </a:r>
            <a:r>
              <a:rPr lang="en-GB" b="1" kern="100" dirty="0">
                <a:solidFill>
                  <a:schemeClr val="tx1"/>
                </a:solidFill>
                <a:latin typeface="+mj-lt"/>
                <a:ea typeface="Calibri" panose="020F0502020204030204" pitchFamily="34" charset="0"/>
                <a:cs typeface="Times New Roman" panose="02020603050405020304" pitchFamily="18" charset="0"/>
              </a:rPr>
              <a:t>policy instruments </a:t>
            </a:r>
            <a:r>
              <a:rPr lang="en-GB" kern="100" dirty="0">
                <a:solidFill>
                  <a:schemeClr val="tx1"/>
                </a:solidFill>
                <a:latin typeface="+mj-lt"/>
                <a:ea typeface="Calibri" panose="020F0502020204030204" pitchFamily="34" charset="0"/>
                <a:cs typeface="Times New Roman" panose="02020603050405020304" pitchFamily="18" charset="0"/>
              </a:rPr>
              <a:t>could be put in place, learning from best practice case studies.</a:t>
            </a:r>
            <a:endParaRPr lang="en-US"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panose="02020603050405020304" pitchFamily="18" charset="0"/>
              </a:rPr>
              <a:t>Helps answering </a:t>
            </a:r>
            <a:r>
              <a:rPr lang="en-GB" b="1" kern="100" dirty="0">
                <a:solidFill>
                  <a:schemeClr val="tx1"/>
                </a:solidFill>
                <a:latin typeface="+mj-lt"/>
                <a:ea typeface="Calibri" panose="020F0502020204030204" pitchFamily="34" charset="0"/>
                <a:cs typeface="Times New Roman" panose="02020603050405020304" pitchFamily="18" charset="0"/>
              </a:rPr>
              <a:t>country specific questions</a:t>
            </a:r>
            <a:r>
              <a:rPr lang="en-GB" kern="100" dirty="0">
                <a:solidFill>
                  <a:schemeClr val="tx1"/>
                </a:solidFill>
                <a:latin typeface="+mj-lt"/>
                <a:ea typeface="Calibri" panose="020F0502020204030204" pitchFamily="34" charset="0"/>
                <a:cs typeface="Times New Roman" panose="02020603050405020304" pitchFamily="18" charset="0"/>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Is the supply need identified and understood?</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Can you make a local benefit?</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Is there a plan to bring a skilled workforce in place and/or</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transition from fossil sectors?</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How just is the transition?</a:t>
            </a:r>
          </a:p>
        </p:txBody>
      </p:sp>
      <p:pic>
        <p:nvPicPr>
          <p:cNvPr id="6" name="Picture 5" descr="Working on a thermal plant">
            <a:extLst>
              <a:ext uri="{FF2B5EF4-FFF2-40B4-BE49-F238E27FC236}">
                <a16:creationId xmlns:a16="http://schemas.microsoft.com/office/drawing/2014/main" id="{72E90865-5A4C-F2DA-9818-5960734207FA}"/>
              </a:ext>
            </a:extLst>
          </p:cNvPr>
          <p:cNvPicPr>
            <a:picLocks noChangeAspect="1"/>
          </p:cNvPicPr>
          <p:nvPr/>
        </p:nvPicPr>
        <p:blipFill rotWithShape="1">
          <a:blip r:embed="rId3">
            <a:extLst>
              <a:ext uri="{28A0092B-C50C-407E-A947-70E740481C1C}">
                <a14:useLocalDpi xmlns:a14="http://schemas.microsoft.com/office/drawing/2010/main" val="0"/>
              </a:ext>
            </a:extLst>
          </a:blip>
          <a:srcRect l="36387" r="16182"/>
          <a:stretch/>
        </p:blipFill>
        <p:spPr>
          <a:xfrm>
            <a:off x="-1034955" y="10"/>
            <a:ext cx="4891502" cy="6857990"/>
          </a:xfrm>
          <a:prstGeom prst="rect">
            <a:avLst/>
          </a:prstGeom>
        </p:spPr>
      </p:pic>
    </p:spTree>
    <p:extLst>
      <p:ext uri="{BB962C8B-B14F-4D97-AF65-F5344CB8AC3E}">
        <p14:creationId xmlns:p14="http://schemas.microsoft.com/office/powerpoint/2010/main" val="3125279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4648935" y="533362"/>
            <a:ext cx="3220002" cy="443198"/>
          </a:xfrm>
        </p:spPr>
        <p:txBody>
          <a:bodyPr anchor="t">
            <a:normAutofit/>
          </a:bodyPr>
          <a:lstStyle/>
          <a:p>
            <a:r>
              <a:rPr lang="en-US" sz="2800"/>
              <a:t>9. Finance</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4648936" y="1207235"/>
            <a:ext cx="6948383" cy="5422448"/>
          </a:xfrm>
        </p:spPr>
        <p:txBody>
          <a:bodyPr>
            <a:normAutofit lnSpcReduction="10000"/>
          </a:bodyPr>
          <a:lstStyle/>
          <a:p>
            <a:pPr marL="0" indent="0" fontAlgn="base">
              <a:spcBef>
                <a:spcPts val="0"/>
              </a:spcBef>
              <a:spcAft>
                <a:spcPts val="800"/>
              </a:spcAft>
              <a:buNone/>
            </a:pPr>
            <a:r>
              <a:rPr lang="en-US" sz="1800" kern="100" dirty="0">
                <a:solidFill>
                  <a:schemeClr val="tx1"/>
                </a:solidFill>
                <a:latin typeface="+mj-lt"/>
                <a:ea typeface="Calibri" panose="020F0502020204030204" pitchFamily="34" charset="0"/>
                <a:cs typeface="Times New Roman" panose="02020603050405020304" pitchFamily="18" charset="0"/>
              </a:rPr>
              <a:t>Provides an </a:t>
            </a:r>
            <a:r>
              <a:rPr lang="en-US" sz="1800" b="1" kern="100" dirty="0">
                <a:solidFill>
                  <a:schemeClr val="tx1"/>
                </a:solidFill>
                <a:latin typeface="+mj-lt"/>
                <a:ea typeface="Calibri" panose="020F0502020204030204" pitchFamily="34" charset="0"/>
                <a:cs typeface="Times New Roman" panose="02020603050405020304" pitchFamily="18" charset="0"/>
              </a:rPr>
              <a:t>understanding of basic principles </a:t>
            </a:r>
            <a:r>
              <a:rPr lang="en-US" sz="1800" kern="100" dirty="0">
                <a:solidFill>
                  <a:schemeClr val="tx1"/>
                </a:solidFill>
                <a:latin typeface="+mj-lt"/>
                <a:ea typeface="Calibri" panose="020F0502020204030204" pitchFamily="34" charset="0"/>
                <a:cs typeface="Times New Roman" panose="02020603050405020304" pitchFamily="18" charset="0"/>
              </a:rPr>
              <a:t>of the finance sector.</a:t>
            </a:r>
          </a:p>
          <a:p>
            <a:pPr marL="0" indent="0" fontAlgn="base">
              <a:spcBef>
                <a:spcPts val="0"/>
              </a:spcBef>
              <a:spcAft>
                <a:spcPts val="800"/>
              </a:spcAft>
              <a:buNone/>
            </a:pPr>
            <a:r>
              <a:rPr lang="en-US" sz="1800" b="1" kern="100" dirty="0">
                <a:solidFill>
                  <a:schemeClr val="tx1"/>
                </a:solidFill>
                <a:latin typeface="+mj-lt"/>
                <a:ea typeface="Calibri" panose="020F0502020204030204" pitchFamily="34" charset="0"/>
                <a:cs typeface="Times New Roman" panose="02020603050405020304" pitchFamily="18" charset="0"/>
              </a:rPr>
              <a:t>Brings </a:t>
            </a:r>
            <a:r>
              <a:rPr lang="en-US" sz="1800" kern="100" dirty="0">
                <a:solidFill>
                  <a:schemeClr val="tx1"/>
                </a:solidFill>
                <a:latin typeface="+mj-lt"/>
                <a:ea typeface="Calibri" panose="020F0502020204030204" pitchFamily="34" charset="0"/>
                <a:cs typeface="Times New Roman" panose="02020603050405020304" pitchFamily="18" charset="0"/>
              </a:rPr>
              <a:t>together </a:t>
            </a:r>
            <a:r>
              <a:rPr lang="en-US" sz="1800" b="1" kern="100" dirty="0">
                <a:solidFill>
                  <a:schemeClr val="tx1"/>
                </a:solidFill>
                <a:latin typeface="+mj-lt"/>
                <a:ea typeface="Calibri" panose="020F0502020204030204" pitchFamily="34" charset="0"/>
                <a:cs typeface="Times New Roman" panose="02020603050405020304" pitchFamily="18" charset="0"/>
              </a:rPr>
              <a:t>key elements </a:t>
            </a:r>
            <a:r>
              <a:rPr lang="en-US" sz="1800" kern="100" dirty="0">
                <a:solidFill>
                  <a:schemeClr val="tx1"/>
                </a:solidFill>
                <a:latin typeface="+mj-lt"/>
                <a:ea typeface="Calibri" panose="020F0502020204030204" pitchFamily="34" charset="0"/>
                <a:cs typeface="Times New Roman" panose="02020603050405020304" pitchFamily="18" charset="0"/>
              </a:rPr>
              <a:t>that different </a:t>
            </a:r>
            <a:r>
              <a:rPr lang="en-US" sz="1800" b="1" kern="100" dirty="0">
                <a:solidFill>
                  <a:schemeClr val="tx1"/>
                </a:solidFill>
                <a:latin typeface="+mj-lt"/>
                <a:ea typeface="Calibri" panose="020F0502020204030204" pitchFamily="34" charset="0"/>
                <a:cs typeface="Times New Roman" panose="02020603050405020304" pitchFamily="18" charset="0"/>
              </a:rPr>
              <a:t>providers of capital look for when making investments.</a:t>
            </a:r>
          </a:p>
          <a:p>
            <a:pPr marL="0" indent="0" fontAlgn="base">
              <a:spcBef>
                <a:spcPts val="0"/>
              </a:spcBef>
              <a:spcAft>
                <a:spcPts val="800"/>
              </a:spcAft>
              <a:buNone/>
            </a:pPr>
            <a:r>
              <a:rPr lang="en-US" sz="1800" b="1" kern="100" dirty="0">
                <a:solidFill>
                  <a:schemeClr val="tx1"/>
                </a:solidFill>
                <a:latin typeface="+mj-lt"/>
                <a:ea typeface="Calibri" panose="020F0502020204030204" pitchFamily="34" charset="0"/>
                <a:cs typeface="Times New Roman" panose="02020603050405020304" pitchFamily="18" charset="0"/>
              </a:rPr>
              <a:t>Presents how basic financing principles apply to the power sector</a:t>
            </a:r>
            <a:r>
              <a:rPr lang="en-US" sz="1800" kern="100" dirty="0">
                <a:solidFill>
                  <a:schemeClr val="tx1"/>
                </a:solidFill>
                <a:latin typeface="+mj-lt"/>
                <a:ea typeface="Calibri" panose="020F0502020204030204" pitchFamily="34" charset="0"/>
                <a:cs typeface="Times New Roman" panose="02020603050405020304" pitchFamily="18" charset="0"/>
              </a:rPr>
              <a:t>, and how energy projects will be assessed for ‘</a:t>
            </a:r>
            <a:r>
              <a:rPr lang="en-US" sz="1800" kern="100" dirty="0" err="1">
                <a:solidFill>
                  <a:schemeClr val="tx1"/>
                </a:solidFill>
                <a:latin typeface="+mj-lt"/>
                <a:ea typeface="Calibri" panose="020F0502020204030204" pitchFamily="34" charset="0"/>
                <a:cs typeface="Times New Roman" panose="02020603050405020304" pitchFamily="18" charset="0"/>
              </a:rPr>
              <a:t>investability</a:t>
            </a:r>
            <a:r>
              <a:rPr lang="en-US" sz="1800" kern="100" dirty="0">
                <a:solidFill>
                  <a:schemeClr val="tx1"/>
                </a:solidFill>
                <a:latin typeface="+mj-lt"/>
                <a:ea typeface="Calibri" panose="020F0502020204030204" pitchFamily="34" charset="0"/>
                <a:cs typeface="Times New Roman" panose="02020603050405020304" pitchFamily="18" charset="0"/>
              </a:rPr>
              <a:t>’.</a:t>
            </a:r>
          </a:p>
          <a:p>
            <a:pPr marL="0" indent="0" fontAlgn="base">
              <a:spcBef>
                <a:spcPts val="0"/>
              </a:spcBef>
              <a:spcAft>
                <a:spcPts val="800"/>
              </a:spcAft>
              <a:buNone/>
            </a:pPr>
            <a:r>
              <a:rPr lang="en-US" sz="1800" kern="100" dirty="0">
                <a:solidFill>
                  <a:schemeClr val="tx1"/>
                </a:solidFill>
                <a:latin typeface="+mj-lt"/>
                <a:ea typeface="Calibri" panose="020F0502020204030204" pitchFamily="34" charset="0"/>
                <a:cs typeface="Times New Roman" panose="02020603050405020304" pitchFamily="18" charset="0"/>
              </a:rPr>
              <a:t>Explores key </a:t>
            </a:r>
            <a:r>
              <a:rPr lang="en-US" sz="1800" b="1" kern="100" dirty="0">
                <a:solidFill>
                  <a:schemeClr val="tx1"/>
                </a:solidFill>
                <a:latin typeface="+mj-lt"/>
                <a:ea typeface="Calibri" panose="020F0502020204030204" pitchFamily="34" charset="0"/>
                <a:cs typeface="Times New Roman" panose="02020603050405020304" pitchFamily="18" charset="0"/>
              </a:rPr>
              <a:t>financing structures for power generation and grids projects</a:t>
            </a:r>
            <a:r>
              <a:rPr lang="en-GB" sz="1800" kern="100" dirty="0">
                <a:solidFill>
                  <a:schemeClr val="tx1"/>
                </a:solidFill>
                <a:latin typeface="+mj-lt"/>
                <a:ea typeface="Calibri" panose="020F0502020204030204" pitchFamily="34" charset="0"/>
                <a:cs typeface="Times New Roman" panose="02020603050405020304" pitchFamily="18" charset="0"/>
              </a:rPr>
              <a:t>.</a:t>
            </a:r>
            <a:endParaRPr lang="en-US" sz="1800"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GB" sz="1800" kern="100" dirty="0">
                <a:solidFill>
                  <a:schemeClr val="tx1"/>
                </a:solidFill>
                <a:latin typeface="+mj-lt"/>
                <a:ea typeface="Calibri" panose="020F0502020204030204" pitchFamily="34" charset="0"/>
                <a:cs typeface="Times New Roman" panose="02020603050405020304" pitchFamily="18" charset="0"/>
              </a:rPr>
              <a:t>Helps answering </a:t>
            </a:r>
            <a:r>
              <a:rPr lang="en-GB" sz="1800" b="1" kern="100" dirty="0">
                <a:solidFill>
                  <a:schemeClr val="tx1"/>
                </a:solidFill>
                <a:latin typeface="+mj-lt"/>
                <a:ea typeface="Calibri" panose="020F0502020204030204" pitchFamily="34" charset="0"/>
                <a:cs typeface="Times New Roman" panose="02020603050405020304" pitchFamily="18" charset="0"/>
              </a:rPr>
              <a:t>country specific questions</a:t>
            </a:r>
            <a:r>
              <a:rPr lang="en-GB" sz="1800" kern="100" dirty="0">
                <a:solidFill>
                  <a:schemeClr val="tx1"/>
                </a:solidFill>
                <a:latin typeface="+mj-lt"/>
                <a:ea typeface="Calibri" panose="020F0502020204030204" pitchFamily="34" charset="0"/>
                <a:cs typeface="Times New Roman" panose="02020603050405020304" pitchFamily="18" charset="0"/>
              </a:rPr>
              <a:t> such as:</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What are the basic financing principles applicable to the power sector?</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How can we finance the transition?</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What are the financing structures to enable an effective transition?</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What are the main sources of finance?</a:t>
            </a:r>
          </a:p>
          <a:p>
            <a:pPr lvl="1">
              <a:spcBef>
                <a:spcPts val="0"/>
              </a:spcBef>
              <a:spcAft>
                <a:spcPts val="800"/>
              </a:spcAft>
            </a:pPr>
            <a:r>
              <a:rPr lang="en-US" sz="1800" kern="100" dirty="0">
                <a:solidFill>
                  <a:schemeClr val="tx1"/>
                </a:solidFill>
                <a:latin typeface="+mj-lt"/>
                <a:ea typeface="Calibri" panose="020F0502020204030204" pitchFamily="34" charset="0"/>
                <a:cs typeface="Times New Roman" panose="02020603050405020304" pitchFamily="18" charset="0"/>
              </a:rPr>
              <a:t>Role of regulation?</a:t>
            </a:r>
            <a:endParaRPr lang="en-US" sz="1400" kern="100" dirty="0">
              <a:solidFill>
                <a:schemeClr val="tx1"/>
              </a:solidFill>
              <a:latin typeface="+mj-lt"/>
              <a:ea typeface="Calibri" panose="020F0502020204030204" pitchFamily="34" charset="0"/>
              <a:cs typeface="Times New Roman" panose="02020603050405020304" pitchFamily="18" charset="0"/>
            </a:endParaRPr>
          </a:p>
        </p:txBody>
      </p:sp>
      <p:pic>
        <p:nvPicPr>
          <p:cNvPr id="6" name="Picture 5" descr="World map made up of coins">
            <a:extLst>
              <a:ext uri="{FF2B5EF4-FFF2-40B4-BE49-F238E27FC236}">
                <a16:creationId xmlns:a16="http://schemas.microsoft.com/office/drawing/2014/main" id="{697E99A3-1A75-BFCB-7846-688C35C98C24}"/>
              </a:ext>
            </a:extLst>
          </p:cNvPr>
          <p:cNvPicPr>
            <a:picLocks noChangeAspect="1"/>
          </p:cNvPicPr>
          <p:nvPr/>
        </p:nvPicPr>
        <p:blipFill rotWithShape="1">
          <a:blip r:embed="rId3">
            <a:extLst>
              <a:ext uri="{28A0092B-C50C-407E-A947-70E740481C1C}">
                <a14:useLocalDpi xmlns:a14="http://schemas.microsoft.com/office/drawing/2010/main" val="0"/>
              </a:ext>
            </a:extLst>
          </a:blip>
          <a:srcRect l="23800" r="21187" b="-2"/>
          <a:stretch/>
        </p:blipFill>
        <p:spPr>
          <a:xfrm>
            <a:off x="-955343" y="10"/>
            <a:ext cx="5047129" cy="6857990"/>
          </a:xfrm>
          <a:prstGeom prst="rect">
            <a:avLst/>
          </a:prstGeom>
        </p:spPr>
      </p:pic>
    </p:spTree>
    <p:extLst>
      <p:ext uri="{BB962C8B-B14F-4D97-AF65-F5344CB8AC3E}">
        <p14:creationId xmlns:p14="http://schemas.microsoft.com/office/powerpoint/2010/main" val="4237008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96501F-31BA-95AE-4569-B4759414ED48}"/>
              </a:ext>
            </a:extLst>
          </p:cNvPr>
          <p:cNvSpPr>
            <a:spLocks noGrp="1"/>
          </p:cNvSpPr>
          <p:nvPr>
            <p:ph type="title"/>
          </p:nvPr>
        </p:nvSpPr>
        <p:spPr>
          <a:xfrm>
            <a:off x="8256888" y="2559764"/>
            <a:ext cx="2621800" cy="2215991"/>
          </a:xfrm>
        </p:spPr>
        <p:txBody>
          <a:bodyPr/>
          <a:lstStyle/>
          <a:p>
            <a:r>
              <a:rPr lang="en-US" sz="4000" dirty="0"/>
              <a:t>Where is your country now?</a:t>
            </a:r>
          </a:p>
        </p:txBody>
      </p:sp>
      <p:graphicFrame>
        <p:nvGraphicFramePr>
          <p:cNvPr id="2" name="Table 1">
            <a:extLst>
              <a:ext uri="{FF2B5EF4-FFF2-40B4-BE49-F238E27FC236}">
                <a16:creationId xmlns:a16="http://schemas.microsoft.com/office/drawing/2014/main" id="{C7062E5C-48AA-574E-65DA-1E4C4F1B9BCB}"/>
              </a:ext>
            </a:extLst>
          </p:cNvPr>
          <p:cNvGraphicFramePr>
            <a:graphicFrameLocks noGrp="1"/>
          </p:cNvGraphicFramePr>
          <p:nvPr>
            <p:extLst>
              <p:ext uri="{D42A27DB-BD31-4B8C-83A1-F6EECF244321}">
                <p14:modId xmlns:p14="http://schemas.microsoft.com/office/powerpoint/2010/main" val="2602922863"/>
              </p:ext>
            </p:extLst>
          </p:nvPr>
        </p:nvGraphicFramePr>
        <p:xfrm>
          <a:off x="115635" y="35560"/>
          <a:ext cx="7096782" cy="6751320"/>
        </p:xfrm>
        <a:graphic>
          <a:graphicData uri="http://schemas.openxmlformats.org/drawingml/2006/table">
            <a:tbl>
              <a:tblPr firstRow="1" bandRow="1">
                <a:tableStyleId>{5C22544A-7EE6-4342-B048-85BDC9FD1C3A}</a:tableStyleId>
              </a:tblPr>
              <a:tblGrid>
                <a:gridCol w="4480560">
                  <a:extLst>
                    <a:ext uri="{9D8B030D-6E8A-4147-A177-3AD203B41FA5}">
                      <a16:colId xmlns:a16="http://schemas.microsoft.com/office/drawing/2014/main" val="1797255393"/>
                    </a:ext>
                  </a:extLst>
                </a:gridCol>
                <a:gridCol w="828675">
                  <a:extLst>
                    <a:ext uri="{9D8B030D-6E8A-4147-A177-3AD203B41FA5}">
                      <a16:colId xmlns:a16="http://schemas.microsoft.com/office/drawing/2014/main" val="2095785763"/>
                    </a:ext>
                  </a:extLst>
                </a:gridCol>
                <a:gridCol w="969974">
                  <a:extLst>
                    <a:ext uri="{9D8B030D-6E8A-4147-A177-3AD203B41FA5}">
                      <a16:colId xmlns:a16="http://schemas.microsoft.com/office/drawing/2014/main" val="1574239170"/>
                    </a:ext>
                  </a:extLst>
                </a:gridCol>
                <a:gridCol w="817573">
                  <a:extLst>
                    <a:ext uri="{9D8B030D-6E8A-4147-A177-3AD203B41FA5}">
                      <a16:colId xmlns:a16="http://schemas.microsoft.com/office/drawing/2014/main" val="3362638383"/>
                    </a:ext>
                  </a:extLst>
                </a:gridCol>
              </a:tblGrid>
              <a:tr h="0">
                <a:tc gridSpan="4">
                  <a:txBody>
                    <a:bodyPr/>
                    <a:lstStyle/>
                    <a:p>
                      <a:pPr rtl="0" fontAlgn="base"/>
                      <a:r>
                        <a:rPr lang="en-US" sz="1800" b="1" dirty="0">
                          <a:solidFill>
                            <a:srgbClr val="5F5F5F"/>
                          </a:solidFill>
                          <a:effectLst/>
                          <a:latin typeface="Arial"/>
                        </a:rPr>
                        <a:t>The ETP Scorecard</a:t>
                      </a:r>
                      <a:r>
                        <a:rPr lang="en-US" sz="18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8622238"/>
                  </a:ext>
                </a:extLst>
              </a:tr>
              <a:tr h="0">
                <a:tc>
                  <a:txBody>
                    <a:bodyPr/>
                    <a:lstStyle/>
                    <a:p>
                      <a:pPr fontAlgn="t"/>
                      <a:endParaRPr lang="en-US" dirty="0">
                        <a:effectLst/>
                      </a:endParaRPr>
                    </a:p>
                    <a:p>
                      <a:pPr algn="r" rtl="0" fontAlgn="base"/>
                      <a:r>
                        <a:rPr lang="en-US" sz="1200" b="1" dirty="0">
                          <a:solidFill>
                            <a:srgbClr val="5F5F5F"/>
                          </a:solidFill>
                          <a:effectLst/>
                          <a:latin typeface="Arial"/>
                        </a:rPr>
                        <a:t>status</a:t>
                      </a:r>
                      <a:r>
                        <a:rPr lang="en-US" sz="12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99CCFF"/>
                    </a:solidFill>
                  </a:tcPr>
                </a:tc>
                <a:tc>
                  <a:txBody>
                    <a:bodyPr/>
                    <a:lstStyle/>
                    <a:p>
                      <a:pPr algn="ctr" rtl="0" fontAlgn="base"/>
                      <a:r>
                        <a:rPr lang="en-US" sz="1000" b="1" dirty="0">
                          <a:solidFill>
                            <a:srgbClr val="5F5F5F"/>
                          </a:solidFill>
                          <a:effectLst/>
                          <a:latin typeface="Arial"/>
                        </a:rPr>
                        <a:t>We have not started</a:t>
                      </a:r>
                      <a:r>
                        <a:rPr lang="en-US" sz="10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0000"/>
                    </a:solidFill>
                  </a:tcPr>
                </a:tc>
                <a:tc>
                  <a:txBody>
                    <a:bodyPr/>
                    <a:lstStyle/>
                    <a:p>
                      <a:pPr algn="ctr" rtl="0" fontAlgn="base"/>
                      <a:r>
                        <a:rPr lang="en-US" sz="1000" b="1" dirty="0">
                          <a:solidFill>
                            <a:srgbClr val="5F5F5F"/>
                          </a:solidFill>
                          <a:effectLst/>
                          <a:latin typeface="Arial"/>
                        </a:rPr>
                        <a:t>We have made some progress</a:t>
                      </a:r>
                      <a:r>
                        <a:rPr lang="en-US" sz="10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FF00"/>
                    </a:solidFill>
                  </a:tcPr>
                </a:tc>
                <a:tc>
                  <a:txBody>
                    <a:bodyPr/>
                    <a:lstStyle/>
                    <a:p>
                      <a:pPr algn="ctr" rtl="0" fontAlgn="base"/>
                      <a:r>
                        <a:rPr lang="en-US" sz="1000" b="1" dirty="0">
                          <a:solidFill>
                            <a:srgbClr val="5F5F5F"/>
                          </a:solidFill>
                          <a:effectLst/>
                          <a:latin typeface="Arial"/>
                        </a:rPr>
                        <a:t>We have a clear plan and have started </a:t>
                      </a:r>
                      <a:r>
                        <a:rPr lang="en-US" sz="1000" dirty="0">
                          <a:solidFill>
                            <a:srgbClr val="5F5F5F"/>
                          </a:solidFill>
                          <a:effectLst/>
                          <a:latin typeface="Arial"/>
                        </a:rPr>
                        <a:t> </a:t>
                      </a:r>
                      <a:endParaRPr lang="en-US" dirty="0">
                        <a:solidFill>
                          <a:srgbClr val="5F5F5F"/>
                        </a:solidFill>
                        <a:effectLst/>
                        <a:latin typeface="Arial"/>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803354324"/>
                  </a:ext>
                </a:extLst>
              </a:tr>
              <a:tr h="297180">
                <a:tc>
                  <a:txBody>
                    <a:bodyPr/>
                    <a:lstStyle/>
                    <a:p>
                      <a:pPr rtl="0" fontAlgn="base"/>
                      <a:r>
                        <a:rPr lang="en-US" sz="1100" b="1" dirty="0">
                          <a:solidFill>
                            <a:srgbClr val="5F5F5F"/>
                          </a:solidFill>
                          <a:effectLst/>
                          <a:latin typeface="+mn-lt"/>
                        </a:rPr>
                        <a:t>1. Long-term vision for the energy mix</a:t>
                      </a:r>
                    </a:p>
                    <a:p>
                      <a:pPr rtl="0" fontAlgn="base"/>
                      <a:r>
                        <a:rPr lang="en-US" sz="1100" dirty="0">
                          <a:solidFill>
                            <a:srgbClr val="5F5F5F"/>
                          </a:solidFill>
                          <a:effectLst/>
                          <a:latin typeface="+mn-lt"/>
                        </a:rPr>
                        <a:t>Where do we stand in shaping our long-term energy vision with stakeholders, using quantitative models, and setting priorities?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3450754008"/>
                  </a:ext>
                </a:extLst>
              </a:tr>
              <a:tr h="297180">
                <a:tc>
                  <a:txBody>
                    <a:bodyPr/>
                    <a:lstStyle/>
                    <a:p>
                      <a:pPr rtl="0" fontAlgn="base"/>
                      <a:r>
                        <a:rPr lang="en-US" sz="1100" b="1" dirty="0">
                          <a:solidFill>
                            <a:srgbClr val="5F5F5F"/>
                          </a:solidFill>
                          <a:effectLst/>
                          <a:latin typeface="+mn-lt"/>
                        </a:rPr>
                        <a:t>2. Policy and Law</a:t>
                      </a:r>
                      <a:endParaRPr lang="en-US" dirty="0"/>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n-lt"/>
                        </a:rPr>
                        <a:t>Where are we in implementing laws and policies for the transition? Have we cross-govt and political support for these policies?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138285540"/>
                  </a:ext>
                </a:extLst>
              </a:tr>
              <a:tr h="0">
                <a:tc>
                  <a:txBody>
                    <a:bodyPr/>
                    <a:lstStyle/>
                    <a:p>
                      <a:pPr rtl="0" fontAlgn="base"/>
                      <a:r>
                        <a:rPr lang="en-US" sz="1100" b="1" dirty="0">
                          <a:solidFill>
                            <a:srgbClr val="5F5F5F"/>
                          </a:solidFill>
                          <a:effectLst/>
                          <a:latin typeface="+mj-lt"/>
                        </a:rPr>
                        <a:t>3. Delivery mechanisms</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j-lt"/>
                        </a:rPr>
                        <a:t>Do we have the mechanisms and markets in place to bring on renewables and clean flexible power in an economic manner?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1801774828"/>
                  </a:ext>
                </a:extLst>
              </a:tr>
              <a:tr h="0">
                <a:tc>
                  <a:txBody>
                    <a:bodyPr/>
                    <a:lstStyle/>
                    <a:p>
                      <a:pPr rtl="0" fontAlgn="base"/>
                      <a:r>
                        <a:rPr lang="en-US" sz="1100" b="1" dirty="0">
                          <a:solidFill>
                            <a:srgbClr val="5F5F5F"/>
                          </a:solidFill>
                          <a:effectLst/>
                          <a:latin typeface="+mj-lt"/>
                          <a:cs typeface="Arabic Typesetting" panose="03020402040406030203" pitchFamily="66" charset="-78"/>
                        </a:rPr>
                        <a:t>4. Network infrastructure</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j-lt"/>
                          <a:cs typeface="Arabic Typesetting"/>
                        </a:rPr>
                        <a:t>Do we understand the need and have the mechanisms to deliver critical grid infrastructure in a timely and efficient manner?</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988909607"/>
                  </a:ext>
                </a:extLst>
              </a:tr>
              <a:tr h="0">
                <a:tc>
                  <a:txBody>
                    <a:bodyPr/>
                    <a:lstStyle/>
                    <a:p>
                      <a:pPr rtl="0" fontAlgn="base"/>
                      <a:r>
                        <a:rPr lang="en-US" sz="1100" b="1" dirty="0">
                          <a:solidFill>
                            <a:srgbClr val="5F5F5F"/>
                          </a:solidFill>
                          <a:effectLst/>
                          <a:latin typeface="+mj-lt"/>
                        </a:rPr>
                        <a:t>5. Operational requirements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dirty="0">
                          <a:solidFill>
                            <a:srgbClr val="5F5F5F"/>
                          </a:solidFill>
                          <a:effectLst/>
                          <a:latin typeface="+mj-lt"/>
                        </a:rPr>
                        <a:t>Where are we in addressing challenges and maintaining operability to secure supply during grid </a:t>
                      </a:r>
                      <a:r>
                        <a:rPr lang="en-US" sz="1100" dirty="0" err="1">
                          <a:solidFill>
                            <a:srgbClr val="5F5F5F"/>
                          </a:solidFill>
                          <a:effectLst/>
                          <a:latin typeface="+mj-lt"/>
                        </a:rPr>
                        <a:t>decarbonisation</a:t>
                      </a:r>
                      <a:r>
                        <a:rPr lang="en-US" sz="1100" dirty="0">
                          <a:solidFill>
                            <a:srgbClr val="5F5F5F"/>
                          </a:solidFill>
                          <a:effectLst/>
                          <a:latin typeface="+mj-lt"/>
                        </a:rPr>
                        <a:t>?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sz="1100" dirty="0">
                        <a:solidFill>
                          <a:srgbClr val="5F5F5F"/>
                        </a:solidFill>
                        <a:effectLst/>
                        <a:latin typeface="+mj-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sz="1100" dirty="0">
                        <a:solidFill>
                          <a:srgbClr val="5F5F5F"/>
                        </a:solidFill>
                        <a:effectLst/>
                        <a:latin typeface="+mj-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sz="1100" dirty="0">
                        <a:solidFill>
                          <a:srgbClr val="5F5F5F"/>
                        </a:solidFill>
                        <a:effectLst/>
                        <a:latin typeface="+mj-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440666160"/>
                  </a:ext>
                </a:extLst>
              </a:tr>
              <a:tr h="198120">
                <a:tc>
                  <a:txBody>
                    <a:bodyPr/>
                    <a:lstStyle/>
                    <a:p>
                      <a:pPr rtl="0" fontAlgn="base"/>
                      <a:r>
                        <a:rPr lang="en-US" sz="1100" b="1" dirty="0">
                          <a:solidFill>
                            <a:srgbClr val="5F5F5F"/>
                          </a:solidFill>
                          <a:effectLst/>
                          <a:latin typeface="+mj-lt"/>
                        </a:rPr>
                        <a:t>6. Enabling technologies</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j-lt"/>
                        </a:rPr>
                        <a:t>Where are we in developing enabling technologies such as digital, data, telecoms and other sectors that the electricity sector will rely on?</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2292133932"/>
                  </a:ext>
                </a:extLst>
              </a:tr>
              <a:tr h="396240">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1" dirty="0">
                          <a:solidFill>
                            <a:srgbClr val="5F5F5F"/>
                          </a:solidFill>
                          <a:effectLst/>
                          <a:latin typeface="+mn-lt"/>
                        </a:rPr>
                        <a:t>7. Public participation and support</a:t>
                      </a:r>
                      <a:r>
                        <a:rPr lang="en-US" sz="1100" dirty="0">
                          <a:solidFill>
                            <a:srgbClr val="5F5F5F"/>
                          </a:solidFill>
                          <a:effectLst/>
                          <a:latin typeface="+mn-lt"/>
                        </a:rPr>
                        <a:t> </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n-lt"/>
                        </a:rPr>
                        <a:t>Where are we on engaging consumers and communities on the need and approach to transition, how effective are we at listening and incorporating their perspectives?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3998354094"/>
                  </a:ext>
                </a:extLst>
              </a:tr>
              <a:tr h="198120">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1" dirty="0">
                          <a:solidFill>
                            <a:srgbClr val="5F5F5F"/>
                          </a:solidFill>
                          <a:effectLst/>
                          <a:latin typeface="+mn-lt"/>
                        </a:rPr>
                        <a:t>8. Supply chain and workforce</a:t>
                      </a:r>
                      <a:r>
                        <a:rPr lang="en-US" sz="1100" dirty="0">
                          <a:solidFill>
                            <a:srgbClr val="5F5F5F"/>
                          </a:solidFill>
                          <a:effectLst/>
                          <a:latin typeface="+mn-lt"/>
                        </a:rPr>
                        <a:t>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dirty="0">
                          <a:solidFill>
                            <a:srgbClr val="5F5F5F"/>
                          </a:solidFill>
                          <a:effectLst/>
                          <a:latin typeface="+mn-lt"/>
                        </a:rPr>
                        <a:t>How are we tackling supply chain issues, supporting our workforce, and addressing skill gaps for a smooth energy transition?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2901762613"/>
                  </a:ext>
                </a:extLst>
              </a:tr>
              <a:tr h="0">
                <a:tc>
                  <a:txBody>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lang="en-US" sz="1100" b="1" dirty="0">
                          <a:solidFill>
                            <a:srgbClr val="5F5F5F"/>
                          </a:solidFill>
                          <a:effectLst/>
                          <a:latin typeface="+mj-lt"/>
                        </a:rPr>
                        <a:t>9. Finance</a:t>
                      </a:r>
                      <a:r>
                        <a:rPr lang="en-US" sz="1100" dirty="0">
                          <a:solidFill>
                            <a:srgbClr val="5F5F5F"/>
                          </a:solidFill>
                          <a:effectLst/>
                          <a:latin typeface="+mj-lt"/>
                        </a:rPr>
                        <a:t> </a:t>
                      </a:r>
                    </a:p>
                    <a:p>
                      <a:pPr marL="0" marR="0" lvl="0" indent="0" algn="l" rtl="0" eaLnBrk="1" fontAlgn="base" latinLnBrk="0" hangingPunct="1">
                        <a:lnSpc>
                          <a:spcPct val="100000"/>
                        </a:lnSpc>
                        <a:spcBef>
                          <a:spcPts val="0"/>
                        </a:spcBef>
                        <a:spcAft>
                          <a:spcPts val="0"/>
                        </a:spcAft>
                        <a:buClr>
                          <a:srgbClr val="000000"/>
                        </a:buClr>
                        <a:buSzTx/>
                        <a:buFont typeface="Arial"/>
                        <a:buNone/>
                      </a:pPr>
                      <a:r>
                        <a:rPr lang="en-US" sz="1100" dirty="0">
                          <a:solidFill>
                            <a:srgbClr val="5F5F5F"/>
                          </a:solidFill>
                          <a:effectLst/>
                          <a:latin typeface="+mj-lt"/>
                        </a:rPr>
                        <a:t>Have we a plan to finance the transition, do we have the right structures and mechanisms to attract private investment? </a:t>
                      </a: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tc>
                  <a:txBody>
                    <a:bodyPr/>
                    <a:lstStyle/>
                    <a:p>
                      <a:pPr algn="ctr" rtl="0" fontAlgn="base"/>
                      <a:endParaRPr lang="en-US" dirty="0">
                        <a:solidFill>
                          <a:srgbClr val="5F5F5F"/>
                        </a:solidFill>
                        <a:effectLst/>
                        <a:latin typeface="Aria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66CCFF"/>
                    </a:solidFill>
                  </a:tcPr>
                </a:tc>
                <a:extLst>
                  <a:ext uri="{0D108BD9-81ED-4DB2-BD59-A6C34878D82A}">
                    <a16:rowId xmlns:a16="http://schemas.microsoft.com/office/drawing/2014/main" val="1756983961"/>
                  </a:ext>
                </a:extLst>
              </a:tr>
            </a:tbl>
          </a:graphicData>
        </a:graphic>
      </p:graphicFrame>
    </p:spTree>
    <p:extLst>
      <p:ext uri="{BB962C8B-B14F-4D97-AF65-F5344CB8AC3E}">
        <p14:creationId xmlns:p14="http://schemas.microsoft.com/office/powerpoint/2010/main" val="4102201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AC946-9863-CC87-133E-FCB742A89CEA}"/>
              </a:ext>
            </a:extLst>
          </p:cNvPr>
          <p:cNvSpPr>
            <a:spLocks noGrp="1"/>
          </p:cNvSpPr>
          <p:nvPr>
            <p:ph type="title"/>
          </p:nvPr>
        </p:nvSpPr>
        <p:spPr/>
        <p:txBody>
          <a:bodyPr/>
          <a:lstStyle/>
          <a:p>
            <a:r>
              <a:rPr lang="en-US" dirty="0"/>
              <a:t>At the end of this course, you will have:</a:t>
            </a:r>
          </a:p>
        </p:txBody>
      </p:sp>
      <p:sp>
        <p:nvSpPr>
          <p:cNvPr id="3" name="Text Placeholder 2">
            <a:extLst>
              <a:ext uri="{FF2B5EF4-FFF2-40B4-BE49-F238E27FC236}">
                <a16:creationId xmlns:a16="http://schemas.microsoft.com/office/drawing/2014/main" id="{A8543F10-6047-45F0-9678-FA1C73875EE0}"/>
              </a:ext>
            </a:extLst>
          </p:cNvPr>
          <p:cNvSpPr>
            <a:spLocks noGrp="1"/>
          </p:cNvSpPr>
          <p:nvPr>
            <p:ph type="body" idx="1"/>
          </p:nvPr>
        </p:nvSpPr>
        <p:spPr>
          <a:xfrm>
            <a:off x="629399" y="1252728"/>
            <a:ext cx="10011876" cy="4922031"/>
          </a:xfrm>
        </p:spPr>
        <p:txBody>
          <a:bodyPr/>
          <a:lstStyle/>
          <a:p>
            <a:endParaRPr lang="en-US" dirty="0"/>
          </a:p>
          <a:p>
            <a:r>
              <a:rPr lang="en-US" dirty="0"/>
              <a:t>An understanding of what areas need to be tackled to transition to a modern and clean power system</a:t>
            </a:r>
          </a:p>
          <a:p>
            <a:r>
              <a:rPr lang="en-US" dirty="0"/>
              <a:t>A plan for how to do it for your country or region</a:t>
            </a:r>
          </a:p>
          <a:p>
            <a:r>
              <a:rPr lang="en-US" dirty="0">
                <a:cs typeface="Arial"/>
              </a:rPr>
              <a:t>Where to find the resources to deliver the plan</a:t>
            </a:r>
          </a:p>
          <a:p>
            <a:r>
              <a:rPr lang="en-US" dirty="0">
                <a:cs typeface="Arial"/>
              </a:rPr>
              <a:t>A scorecard to track progress across the 9 key building blocks</a:t>
            </a:r>
          </a:p>
          <a:p>
            <a:r>
              <a:rPr lang="en-US" dirty="0">
                <a:cs typeface="Arial"/>
              </a:rPr>
              <a:t>Membership of  a global community tackling the same issues</a:t>
            </a:r>
          </a:p>
          <a:p>
            <a:endParaRPr lang="en-US" dirty="0">
              <a:cs typeface="Arial"/>
            </a:endParaRPr>
          </a:p>
          <a:p>
            <a:pPr marL="101600" indent="0">
              <a:buNone/>
            </a:pPr>
            <a:endParaRPr lang="en-US" dirty="0">
              <a:cs typeface="Arial"/>
            </a:endParaRPr>
          </a:p>
          <a:p>
            <a:pPr marL="101600" indent="0">
              <a:buNone/>
            </a:pPr>
            <a:endParaRPr lang="en-US" dirty="0">
              <a:cs typeface="Arial"/>
            </a:endParaRPr>
          </a:p>
          <a:p>
            <a:endParaRPr lang="en-US" dirty="0">
              <a:cs typeface="Arial"/>
            </a:endParaRPr>
          </a:p>
          <a:p>
            <a:endParaRPr lang="en-US" sz="1200" dirty="0">
              <a:cs typeface="Arial"/>
            </a:endParaRPr>
          </a:p>
        </p:txBody>
      </p:sp>
      <p:sp>
        <p:nvSpPr>
          <p:cNvPr id="5" name="TextBox 4">
            <a:extLst>
              <a:ext uri="{FF2B5EF4-FFF2-40B4-BE49-F238E27FC236}">
                <a16:creationId xmlns:a16="http://schemas.microsoft.com/office/drawing/2014/main" id="{AEDDDFBF-9906-16F1-D1EF-328929DF0618}"/>
              </a:ext>
            </a:extLst>
          </p:cNvPr>
          <p:cNvSpPr txBox="1"/>
          <p:nvPr/>
        </p:nvSpPr>
        <p:spPr>
          <a:xfrm>
            <a:off x="2785240" y="4604845"/>
            <a:ext cx="5265683" cy="1235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01600">
              <a:lnSpc>
                <a:spcPct val="110000"/>
              </a:lnSpc>
              <a:spcBef>
                <a:spcPts val="300"/>
              </a:spcBef>
              <a:spcAft>
                <a:spcPts val="300"/>
              </a:spcAft>
            </a:pPr>
            <a:r>
              <a:rPr lang="en-US" sz="2000" i="1">
                <a:solidFill>
                  <a:srgbClr val="595959"/>
                </a:solidFill>
                <a:cs typeface="Arial"/>
              </a:rPr>
              <a:t>"Knowing is not enough, We must APPLY.</a:t>
            </a:r>
          </a:p>
          <a:p>
            <a:pPr marL="101600">
              <a:lnSpc>
                <a:spcPct val="110000"/>
              </a:lnSpc>
              <a:spcBef>
                <a:spcPts val="300"/>
              </a:spcBef>
              <a:spcAft>
                <a:spcPts val="300"/>
              </a:spcAft>
            </a:pPr>
            <a:r>
              <a:rPr lang="en-US" sz="2000" i="1">
                <a:solidFill>
                  <a:srgbClr val="595959"/>
                </a:solidFill>
                <a:cs typeface="Arial"/>
              </a:rPr>
              <a:t>Willing is not enough,</a:t>
            </a:r>
          </a:p>
          <a:p>
            <a:pPr marL="101600">
              <a:lnSpc>
                <a:spcPct val="110000"/>
              </a:lnSpc>
              <a:spcBef>
                <a:spcPts val="300"/>
              </a:spcBef>
              <a:spcAft>
                <a:spcPts val="300"/>
              </a:spcAft>
            </a:pPr>
            <a:r>
              <a:rPr lang="en-US" sz="2000" i="1">
                <a:solidFill>
                  <a:srgbClr val="595959"/>
                </a:solidFill>
                <a:cs typeface="Arial"/>
              </a:rPr>
              <a:t>We must DO "</a:t>
            </a:r>
            <a:r>
              <a:rPr lang="en-US" sz="2000">
                <a:solidFill>
                  <a:srgbClr val="595959"/>
                </a:solidFill>
                <a:cs typeface="Arial"/>
              </a:rPr>
              <a:t> - Bruce Lee</a:t>
            </a:r>
            <a:endParaRPr lang="en-GB"/>
          </a:p>
        </p:txBody>
      </p:sp>
    </p:spTree>
    <p:extLst>
      <p:ext uri="{BB962C8B-B14F-4D97-AF65-F5344CB8AC3E}">
        <p14:creationId xmlns:p14="http://schemas.microsoft.com/office/powerpoint/2010/main" val="255133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96501F-31BA-95AE-4569-B4759414ED48}"/>
              </a:ext>
            </a:extLst>
          </p:cNvPr>
          <p:cNvSpPr>
            <a:spLocks noGrp="1"/>
          </p:cNvSpPr>
          <p:nvPr>
            <p:ph type="title"/>
          </p:nvPr>
        </p:nvSpPr>
        <p:spPr/>
        <p:txBody>
          <a:bodyPr/>
          <a:lstStyle/>
          <a:p>
            <a:r>
              <a:rPr lang="en-US"/>
              <a:t>Key takeaways</a:t>
            </a:r>
          </a:p>
        </p:txBody>
      </p:sp>
      <p:sp>
        <p:nvSpPr>
          <p:cNvPr id="14" name="Text Placeholder 13">
            <a:extLst>
              <a:ext uri="{FF2B5EF4-FFF2-40B4-BE49-F238E27FC236}">
                <a16:creationId xmlns:a16="http://schemas.microsoft.com/office/drawing/2014/main" id="{69E167F0-7D6A-99C3-24DC-2860472780EB}"/>
              </a:ext>
            </a:extLst>
          </p:cNvPr>
          <p:cNvSpPr>
            <a:spLocks noGrp="1"/>
          </p:cNvSpPr>
          <p:nvPr>
            <p:ph type="body" idx="1"/>
          </p:nvPr>
        </p:nvSpPr>
        <p:spPr>
          <a:xfrm>
            <a:off x="629399" y="1316591"/>
            <a:ext cx="9156946" cy="5190610"/>
          </a:xfrm>
        </p:spPr>
        <p:txBody>
          <a:bodyPr>
            <a:normAutofit/>
          </a:bodyPr>
          <a:lstStyle/>
          <a:p>
            <a:pPr marL="101600" indent="0">
              <a:buNone/>
            </a:pPr>
            <a:r>
              <a:rPr lang="en-US" sz="1600" b="1" dirty="0">
                <a:solidFill>
                  <a:schemeClr val="tx1"/>
                </a:solidFill>
                <a:latin typeface="+mj-lt"/>
              </a:rPr>
              <a:t>Comprehensive Blueprint: </a:t>
            </a:r>
            <a:r>
              <a:rPr lang="en-US" sz="1600" dirty="0">
                <a:solidFill>
                  <a:schemeClr val="tx1"/>
                </a:solidFill>
                <a:latin typeface="+mj-lt"/>
              </a:rPr>
              <a:t>A guide that encompasses robust policy foundations, technological innovations, and infrastructural designs, addressing every facet of the energy transition journey to support a successful outcome.</a:t>
            </a:r>
          </a:p>
          <a:p>
            <a:pPr marL="101600" indent="0">
              <a:buNone/>
            </a:pPr>
            <a:endParaRPr lang="en-US" sz="1600" b="1" dirty="0">
              <a:solidFill>
                <a:schemeClr val="tx1"/>
              </a:solidFill>
              <a:latin typeface="+mj-lt"/>
            </a:endParaRPr>
          </a:p>
          <a:p>
            <a:pPr marL="101600" indent="0">
              <a:buNone/>
            </a:pPr>
            <a:r>
              <a:rPr lang="en-US" sz="1600" b="1" dirty="0">
                <a:solidFill>
                  <a:schemeClr val="tx1"/>
                </a:solidFill>
                <a:latin typeface="+mj-lt"/>
              </a:rPr>
              <a:t>Human and Financial Capital: </a:t>
            </a:r>
            <a:r>
              <a:rPr lang="en-US" sz="1600" dirty="0">
                <a:solidFill>
                  <a:schemeClr val="tx1"/>
                </a:solidFill>
                <a:latin typeface="+mj-lt"/>
              </a:rPr>
              <a:t>Emphasis on the importance of a skilled workforce, efficient supply chain, and strategic financial mechanisms as the driving forces behind a successful transition. Supports the creation of clean energy employment sectors and jobs to replace existing high-emission ones and achieve sustainable growth for the future. </a:t>
            </a:r>
          </a:p>
          <a:p>
            <a:pPr marL="101600" indent="0">
              <a:buNone/>
            </a:pPr>
            <a:endParaRPr lang="en-US" sz="1600" b="1" dirty="0">
              <a:solidFill>
                <a:schemeClr val="tx1"/>
              </a:solidFill>
              <a:latin typeface="+mj-lt"/>
            </a:endParaRPr>
          </a:p>
          <a:p>
            <a:pPr marL="101600" indent="0">
              <a:buNone/>
            </a:pPr>
            <a:r>
              <a:rPr lang="en-US" sz="1600" b="1" dirty="0">
                <a:solidFill>
                  <a:schemeClr val="tx1"/>
                </a:solidFill>
                <a:latin typeface="+mj-lt"/>
              </a:rPr>
              <a:t>Collaborative Adaptability: </a:t>
            </a:r>
            <a:r>
              <a:rPr lang="en-US" sz="1600" dirty="0">
                <a:solidFill>
                  <a:schemeClr val="tx1"/>
                </a:solidFill>
                <a:latin typeface="+mj-lt"/>
                <a:cs typeface="Arial"/>
              </a:rPr>
              <a:t>A</a:t>
            </a:r>
            <a:r>
              <a:rPr lang="en-US" sz="1600" dirty="0">
                <a:solidFill>
                  <a:schemeClr val="tx1"/>
                </a:solidFill>
                <a:latin typeface="+mj-lt"/>
              </a:rPr>
              <a:t> dynamic, feedback-driven approach in which countries can exchange knowledge and create and refine strategies in response to evolving needs and challenges experienced.</a:t>
            </a:r>
          </a:p>
          <a:p>
            <a:pPr marL="101600" indent="0">
              <a:buNone/>
            </a:pPr>
            <a:endParaRPr lang="en-US" sz="1600" dirty="0">
              <a:solidFill>
                <a:schemeClr val="tx1"/>
              </a:solidFill>
              <a:latin typeface="+mj-lt"/>
            </a:endParaRPr>
          </a:p>
          <a:p>
            <a:pPr marL="101600" indent="0">
              <a:buNone/>
            </a:pPr>
            <a:r>
              <a:rPr lang="en-US" sz="1600" b="1" dirty="0">
                <a:solidFill>
                  <a:schemeClr val="tx1"/>
                </a:solidFill>
                <a:latin typeface="+mj-lt"/>
              </a:rPr>
              <a:t>Unified Vision: </a:t>
            </a:r>
            <a:r>
              <a:rPr lang="en-US" sz="1600" dirty="0">
                <a:solidFill>
                  <a:schemeClr val="tx1"/>
                </a:solidFill>
                <a:latin typeface="+mj-lt"/>
              </a:rPr>
              <a:t>Beyond individual elements, the playbook drives towards a set of interconnected pathways to deliver the electricity transition.</a:t>
            </a:r>
            <a:endParaRPr lang="en-US" sz="1600" dirty="0">
              <a:solidFill>
                <a:schemeClr val="tx1"/>
              </a:solidFill>
            </a:endParaRPr>
          </a:p>
        </p:txBody>
      </p:sp>
    </p:spTree>
    <p:extLst>
      <p:ext uri="{BB962C8B-B14F-4D97-AF65-F5344CB8AC3E}">
        <p14:creationId xmlns:p14="http://schemas.microsoft.com/office/powerpoint/2010/main" val="4272130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wer lines and a tower&#10;&#10;Description automatically generated">
            <a:extLst>
              <a:ext uri="{FF2B5EF4-FFF2-40B4-BE49-F238E27FC236}">
                <a16:creationId xmlns:a16="http://schemas.microsoft.com/office/drawing/2014/main" id="{3C974565-7C6A-89AF-40AE-A8C37C852507}"/>
              </a:ext>
            </a:extLst>
          </p:cNvPr>
          <p:cNvPicPr>
            <a:picLocks noChangeAspect="1"/>
          </p:cNvPicPr>
          <p:nvPr/>
        </p:nvPicPr>
        <p:blipFill rotWithShape="1">
          <a:blip r:embed="rId3"/>
          <a:srcRect t="18730" b="11219"/>
          <a:stretch/>
        </p:blipFill>
        <p:spPr>
          <a:xfrm>
            <a:off x="636894" y="1924301"/>
            <a:ext cx="10064057" cy="4488855"/>
          </a:xfrm>
          <a:prstGeom prst="rect">
            <a:avLst/>
          </a:prstGeom>
        </p:spPr>
      </p:pic>
      <p:sp>
        <p:nvSpPr>
          <p:cNvPr id="8" name="Rectangle 7">
            <a:extLst>
              <a:ext uri="{FF2B5EF4-FFF2-40B4-BE49-F238E27FC236}">
                <a16:creationId xmlns:a16="http://schemas.microsoft.com/office/drawing/2014/main" id="{0998D987-300F-EA35-3D3F-9222EFBFFD92}"/>
              </a:ext>
            </a:extLst>
          </p:cNvPr>
          <p:cNvSpPr/>
          <p:nvPr/>
        </p:nvSpPr>
        <p:spPr>
          <a:xfrm>
            <a:off x="5659395" y="1924301"/>
            <a:ext cx="5041556" cy="4488855"/>
          </a:xfrm>
          <a:prstGeom prst="rect">
            <a:avLst/>
          </a:prstGeom>
          <a:solidFill>
            <a:schemeClr val="accent3">
              <a:alpha val="598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cooking in a kitchen&#10;&#10;Description automatically generated">
            <a:extLst>
              <a:ext uri="{FF2B5EF4-FFF2-40B4-BE49-F238E27FC236}">
                <a16:creationId xmlns:a16="http://schemas.microsoft.com/office/drawing/2014/main" id="{554F3138-A4D0-5636-7433-C2B872237835}"/>
              </a:ext>
            </a:extLst>
          </p:cNvPr>
          <p:cNvPicPr>
            <a:picLocks noChangeAspect="1"/>
          </p:cNvPicPr>
          <p:nvPr/>
        </p:nvPicPr>
        <p:blipFill>
          <a:blip r:embed="rId4"/>
          <a:stretch>
            <a:fillRect/>
          </a:stretch>
        </p:blipFill>
        <p:spPr>
          <a:xfrm>
            <a:off x="878075" y="1111351"/>
            <a:ext cx="2408822" cy="2410051"/>
          </a:xfrm>
          <a:prstGeom prst="ellipse">
            <a:avLst/>
          </a:prstGeom>
        </p:spPr>
      </p:pic>
      <p:sp>
        <p:nvSpPr>
          <p:cNvPr id="7" name="TextBox 6">
            <a:extLst>
              <a:ext uri="{FF2B5EF4-FFF2-40B4-BE49-F238E27FC236}">
                <a16:creationId xmlns:a16="http://schemas.microsoft.com/office/drawing/2014/main" id="{43EC4016-B6F2-0FC1-8331-08EAB837AF8D}"/>
              </a:ext>
            </a:extLst>
          </p:cNvPr>
          <p:cNvSpPr txBox="1"/>
          <p:nvPr/>
        </p:nvSpPr>
        <p:spPr>
          <a:xfrm>
            <a:off x="878075" y="1360051"/>
            <a:ext cx="24088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chemeClr val="bg1"/>
                </a:solidFill>
                <a:cs typeface="Arial"/>
              </a:rPr>
              <a:t>775m without </a:t>
            </a:r>
          </a:p>
          <a:p>
            <a:pPr algn="ctr"/>
            <a:r>
              <a:rPr lang="en-GB">
                <a:solidFill>
                  <a:schemeClr val="bg1"/>
                </a:solidFill>
                <a:cs typeface="Arial"/>
              </a:rPr>
              <a:t>access to electricity</a:t>
            </a:r>
          </a:p>
        </p:txBody>
      </p:sp>
      <p:sp>
        <p:nvSpPr>
          <p:cNvPr id="13" name="TextBox 12">
            <a:extLst>
              <a:ext uri="{FF2B5EF4-FFF2-40B4-BE49-F238E27FC236}">
                <a16:creationId xmlns:a16="http://schemas.microsoft.com/office/drawing/2014/main" id="{09F78AB5-C44A-7F00-359B-2F2833318119}"/>
              </a:ext>
            </a:extLst>
          </p:cNvPr>
          <p:cNvSpPr txBox="1"/>
          <p:nvPr/>
        </p:nvSpPr>
        <p:spPr>
          <a:xfrm>
            <a:off x="627487" y="5074289"/>
            <a:ext cx="5041315" cy="1370476"/>
          </a:xfrm>
          <a:prstGeom prst="rect">
            <a:avLst/>
          </a:prstGeom>
          <a:solidFill>
            <a:srgbClr val="FFC00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panose="020B0604020202020204" pitchFamily="34" charset="0"/>
                <a:cs typeface="Arial" panose="020B0604020202020204" pitchFamily="34" charset="0"/>
              </a:rPr>
              <a:t>“By </a:t>
            </a:r>
            <a:r>
              <a:rPr lang="en-US" sz="1600" err="1">
                <a:latin typeface="Arial" panose="020B0604020202020204" pitchFamily="34" charset="0"/>
                <a:cs typeface="Arial" panose="020B0604020202020204" pitchFamily="34" charset="0"/>
              </a:rPr>
              <a:t>mobilising</a:t>
            </a:r>
            <a:r>
              <a:rPr lang="en-US" sz="1600">
                <a:latin typeface="Arial" panose="020B0604020202020204" pitchFamily="34" charset="0"/>
                <a:cs typeface="Arial" panose="020B0604020202020204" pitchFamily="34" charset="0"/>
              </a:rPr>
              <a:t> financing, providing access to technology and sharing best practices on policies, leading economies can help improve people’s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lives, strengthen sustainable development and reduce the risks of climate change.”</a:t>
            </a:r>
            <a:r>
              <a:rPr lang="en-US" sz="1600" b="1">
                <a:latin typeface="Arial" panose="020B0604020202020204" pitchFamily="34" charset="0"/>
                <a:cs typeface="Arial" panose="020B0604020202020204" pitchFamily="34" charset="0"/>
              </a:rPr>
              <a:t> Fatih Birol</a:t>
            </a:r>
          </a:p>
        </p:txBody>
      </p:sp>
      <p:sp>
        <p:nvSpPr>
          <p:cNvPr id="14" name="TextBox 13">
            <a:extLst>
              <a:ext uri="{FF2B5EF4-FFF2-40B4-BE49-F238E27FC236}">
                <a16:creationId xmlns:a16="http://schemas.microsoft.com/office/drawing/2014/main" id="{E469DA71-9C64-2615-0C12-62C82A4E2B93}"/>
              </a:ext>
            </a:extLst>
          </p:cNvPr>
          <p:cNvSpPr txBox="1"/>
          <p:nvPr/>
        </p:nvSpPr>
        <p:spPr>
          <a:xfrm>
            <a:off x="649475" y="3540248"/>
            <a:ext cx="286602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rPr>
              <a:t>"$1 invested in regional transmission in Southern Africa has the potential to unlock $21 in economic benefits"  </a:t>
            </a:r>
            <a:r>
              <a:rPr lang="en-US" sz="1600" b="1">
                <a:solidFill>
                  <a:schemeClr val="bg1"/>
                </a:solidFill>
              </a:rPr>
              <a:t>World Bank</a:t>
            </a:r>
          </a:p>
        </p:txBody>
      </p:sp>
      <p:sp>
        <p:nvSpPr>
          <p:cNvPr id="4" name="Title 3">
            <a:extLst>
              <a:ext uri="{FF2B5EF4-FFF2-40B4-BE49-F238E27FC236}">
                <a16:creationId xmlns:a16="http://schemas.microsoft.com/office/drawing/2014/main" id="{AB2F87B7-87D2-1EA9-1BA8-72158D25EF0A}"/>
              </a:ext>
            </a:extLst>
          </p:cNvPr>
          <p:cNvSpPr>
            <a:spLocks noGrp="1"/>
          </p:cNvSpPr>
          <p:nvPr>
            <p:ph type="title"/>
          </p:nvPr>
        </p:nvSpPr>
        <p:spPr>
          <a:xfrm>
            <a:off x="629400" y="550224"/>
            <a:ext cx="8103896" cy="332399"/>
          </a:xfrm>
        </p:spPr>
        <p:txBody>
          <a:bodyPr/>
          <a:lstStyle/>
          <a:p>
            <a:r>
              <a:rPr lang="en-GB" sz="2400"/>
              <a:t>Energy access, economic development, and climate </a:t>
            </a:r>
            <a:endParaRPr lang="en-US" sz="2400"/>
          </a:p>
        </p:txBody>
      </p:sp>
      <p:sp>
        <p:nvSpPr>
          <p:cNvPr id="10" name="TextBox 9">
            <a:extLst>
              <a:ext uri="{FF2B5EF4-FFF2-40B4-BE49-F238E27FC236}">
                <a16:creationId xmlns:a16="http://schemas.microsoft.com/office/drawing/2014/main" id="{5C2E70B9-59EA-DF18-8538-5E86FAE41EB1}"/>
              </a:ext>
            </a:extLst>
          </p:cNvPr>
          <p:cNvSpPr txBox="1"/>
          <p:nvPr/>
        </p:nvSpPr>
        <p:spPr>
          <a:xfrm>
            <a:off x="5750895" y="2376523"/>
            <a:ext cx="5041556" cy="365433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spcAft>
                <a:spcPts val="300"/>
              </a:spcAft>
            </a:pPr>
            <a:r>
              <a:rPr lang="en-GB">
                <a:solidFill>
                  <a:srgbClr val="FFFFFF"/>
                </a:solidFill>
                <a:cs typeface="Arial"/>
              </a:rPr>
              <a:t>Annual investment in grids </a:t>
            </a:r>
            <a:r>
              <a:rPr lang="en-GB" b="1">
                <a:solidFill>
                  <a:srgbClr val="FFFFFF"/>
                </a:solidFill>
                <a:cs typeface="Arial"/>
              </a:rPr>
              <a:t>today:</a:t>
            </a:r>
            <a:endParaRPr lang="en-GB">
              <a:solidFill>
                <a:srgbClr val="FFFFFF"/>
              </a:solidFill>
              <a:cs typeface="Arial"/>
            </a:endParaRPr>
          </a:p>
          <a:p>
            <a:pPr>
              <a:lnSpc>
                <a:spcPct val="110000"/>
              </a:lnSpc>
              <a:spcBef>
                <a:spcPts val="300"/>
              </a:spcBef>
              <a:spcAft>
                <a:spcPts val="300"/>
              </a:spcAft>
            </a:pPr>
            <a:r>
              <a:rPr lang="en-GB" b="1">
                <a:solidFill>
                  <a:srgbClr val="FFFFFF"/>
                </a:solidFill>
                <a:cs typeface="Arial"/>
              </a:rPr>
              <a:t>Globally: </a:t>
            </a:r>
            <a:r>
              <a:rPr lang="en-GB">
                <a:solidFill>
                  <a:srgbClr val="FFFFFF"/>
                </a:solidFill>
                <a:cs typeface="Arial"/>
              </a:rPr>
              <a:t>$300bn </a:t>
            </a:r>
          </a:p>
          <a:p>
            <a:pPr>
              <a:lnSpc>
                <a:spcPct val="110000"/>
              </a:lnSpc>
              <a:spcBef>
                <a:spcPts val="300"/>
              </a:spcBef>
              <a:spcAft>
                <a:spcPts val="300"/>
              </a:spcAft>
            </a:pPr>
            <a:r>
              <a:rPr lang="en-GB" b="1">
                <a:solidFill>
                  <a:srgbClr val="FFFFFF"/>
                </a:solidFill>
                <a:cs typeface="Arial"/>
              </a:rPr>
              <a:t>EMDE: </a:t>
            </a:r>
            <a:r>
              <a:rPr lang="en-GB">
                <a:solidFill>
                  <a:srgbClr val="FFFFFF"/>
                </a:solidFill>
                <a:cs typeface="Arial"/>
              </a:rPr>
              <a:t>$70bn </a:t>
            </a:r>
          </a:p>
          <a:p>
            <a:pPr>
              <a:lnSpc>
                <a:spcPct val="110000"/>
              </a:lnSpc>
              <a:spcBef>
                <a:spcPts val="300"/>
              </a:spcBef>
              <a:spcAft>
                <a:spcPts val="300"/>
              </a:spcAft>
            </a:pPr>
            <a:endParaRPr lang="en-GB">
              <a:solidFill>
                <a:srgbClr val="FFFFFF"/>
              </a:solidFill>
              <a:cs typeface="Arial"/>
            </a:endParaRPr>
          </a:p>
          <a:p>
            <a:pPr>
              <a:lnSpc>
                <a:spcPct val="110000"/>
              </a:lnSpc>
              <a:spcBef>
                <a:spcPts val="300"/>
              </a:spcBef>
              <a:spcAft>
                <a:spcPts val="300"/>
              </a:spcAft>
            </a:pPr>
            <a:r>
              <a:rPr lang="en-GB">
                <a:solidFill>
                  <a:srgbClr val="FFFFFF"/>
                </a:solidFill>
                <a:cs typeface="Arial"/>
              </a:rPr>
              <a:t>Annual investme</a:t>
            </a:r>
            <a:r>
              <a:rPr lang="en-GB">
                <a:solidFill>
                  <a:schemeClr val="bg1"/>
                </a:solidFill>
                <a:cs typeface="Arial"/>
              </a:rPr>
              <a:t>nt </a:t>
            </a:r>
            <a:r>
              <a:rPr lang="en-GB" b="1">
                <a:solidFill>
                  <a:schemeClr val="bg1"/>
                </a:solidFill>
                <a:cs typeface="Arial"/>
              </a:rPr>
              <a:t>required by 2030 </a:t>
            </a:r>
            <a:br>
              <a:rPr lang="en-GB" b="1">
                <a:solidFill>
                  <a:schemeClr val="bg1"/>
                </a:solidFill>
                <a:cs typeface="Arial"/>
              </a:rPr>
            </a:br>
            <a:r>
              <a:rPr lang="en-GB" b="1">
                <a:solidFill>
                  <a:schemeClr val="bg1"/>
                </a:solidFill>
                <a:cs typeface="Arial"/>
              </a:rPr>
              <a:t>to keep 1.5 degrees on track: </a:t>
            </a:r>
            <a:endParaRPr lang="en-GB">
              <a:solidFill>
                <a:schemeClr val="bg1"/>
              </a:solidFill>
              <a:cs typeface="Arial"/>
            </a:endParaRPr>
          </a:p>
          <a:p>
            <a:pPr>
              <a:lnSpc>
                <a:spcPct val="110000"/>
              </a:lnSpc>
              <a:spcBef>
                <a:spcPts val="300"/>
              </a:spcBef>
              <a:spcAft>
                <a:spcPts val="300"/>
              </a:spcAft>
            </a:pPr>
            <a:r>
              <a:rPr lang="en-GB" b="1">
                <a:solidFill>
                  <a:srgbClr val="FFFFFF"/>
                </a:solidFill>
                <a:cs typeface="Arial"/>
              </a:rPr>
              <a:t>Globally: </a:t>
            </a:r>
            <a:r>
              <a:rPr lang="en-GB">
                <a:solidFill>
                  <a:schemeClr val="bg1"/>
                </a:solidFill>
                <a:cs typeface="Arial"/>
              </a:rPr>
              <a:t>$600bn </a:t>
            </a:r>
          </a:p>
          <a:p>
            <a:pPr>
              <a:lnSpc>
                <a:spcPct val="110000"/>
              </a:lnSpc>
              <a:spcBef>
                <a:spcPts val="300"/>
              </a:spcBef>
              <a:spcAft>
                <a:spcPts val="300"/>
              </a:spcAft>
            </a:pPr>
            <a:r>
              <a:rPr lang="en-GB" b="1">
                <a:solidFill>
                  <a:srgbClr val="FFFFFF"/>
                </a:solidFill>
                <a:cs typeface="Arial"/>
              </a:rPr>
              <a:t>EMDE: </a:t>
            </a:r>
            <a:r>
              <a:rPr lang="en-GB">
                <a:solidFill>
                  <a:schemeClr val="bg1"/>
                </a:solidFill>
                <a:cs typeface="Arial"/>
              </a:rPr>
              <a:t>$300bn </a:t>
            </a:r>
          </a:p>
          <a:p>
            <a:pPr>
              <a:lnSpc>
                <a:spcPct val="110000"/>
              </a:lnSpc>
              <a:spcBef>
                <a:spcPts val="300"/>
              </a:spcBef>
              <a:spcAft>
                <a:spcPts val="300"/>
              </a:spcAft>
            </a:pPr>
            <a:br>
              <a:rPr lang="en-GB" b="1">
                <a:solidFill>
                  <a:schemeClr val="bg2"/>
                </a:solidFill>
                <a:cs typeface="Arial"/>
              </a:rPr>
            </a:br>
            <a:r>
              <a:rPr lang="en-GB" b="1">
                <a:solidFill>
                  <a:schemeClr val="bg2"/>
                </a:solidFill>
                <a:cs typeface="Arial"/>
              </a:rPr>
              <a:t>But the cost of delay will be in the trillions...</a:t>
            </a:r>
          </a:p>
        </p:txBody>
      </p:sp>
    </p:spTree>
    <p:extLst>
      <p:ext uri="{BB962C8B-B14F-4D97-AF65-F5344CB8AC3E}">
        <p14:creationId xmlns:p14="http://schemas.microsoft.com/office/powerpoint/2010/main" val="3747040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1" name="Google Shape;14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2" name="Google Shape;14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4" name="Google Shape;144;p5"/>
          <p:cNvSpPr txBox="1"/>
          <p:nvPr/>
        </p:nvSpPr>
        <p:spPr>
          <a:xfrm>
            <a:off x="9027736" y="5114953"/>
            <a:ext cx="2850222" cy="584735"/>
          </a:xfrm>
          <a:prstGeom prst="rect">
            <a:avLst/>
          </a:prstGeom>
          <a:noFill/>
          <a:ln>
            <a:noFill/>
          </a:ln>
        </p:spPr>
        <p:txBody>
          <a:bodyPr spcFirstLastPara="1" wrap="square" lIns="91425" tIns="45700" rIns="91425" bIns="45700" anchor="t" anchorCtr="0">
            <a:spAutoFit/>
          </a:bodyPr>
          <a:lstStyle/>
          <a:p>
            <a:pPr algn="ctr"/>
            <a:r>
              <a:rPr lang="en-ZA" sz="800" dirty="0">
                <a:solidFill>
                  <a:schemeClr val="bg1"/>
                </a:solidFill>
                <a:latin typeface="Open Sans"/>
                <a:ea typeface="+mn-lt"/>
                <a:cs typeface="+mn-lt"/>
              </a:rPr>
              <a:t>Stewart, M., and </a:t>
            </a:r>
            <a:r>
              <a:rPr lang="en-ZA" sz="800" dirty="0" err="1">
                <a:solidFill>
                  <a:schemeClr val="bg1"/>
                </a:solidFill>
                <a:latin typeface="Open Sans"/>
                <a:ea typeface="+mn-lt"/>
                <a:cs typeface="+mn-lt"/>
              </a:rPr>
              <a:t>Quiros-Tortos</a:t>
            </a:r>
            <a:r>
              <a:rPr lang="en-ZA" sz="800" dirty="0">
                <a:solidFill>
                  <a:schemeClr val="bg1"/>
                </a:solidFill>
                <a:latin typeface="Open Sans"/>
                <a:ea typeface="+mn-lt"/>
                <a:cs typeface="+mn-lt"/>
              </a:rPr>
              <a:t>, J., 2023.</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0: The Electricity Transition Playbook. Release Version 1.0  [online presentation]. Climate Compatible Growth Programme,</a:t>
            </a:r>
            <a:r>
              <a:rPr lang="en-GB" sz="800" dirty="0">
                <a:solidFill>
                  <a:schemeClr val="bg1"/>
                </a:solidFill>
                <a:latin typeface="Open Sans"/>
                <a:ea typeface="+mn-lt"/>
                <a:cs typeface="+mn-lt"/>
              </a:rPr>
              <a:t> </a:t>
            </a:r>
            <a:r>
              <a:rPr lang="en-US" sz="800" dirty="0">
                <a:solidFill>
                  <a:schemeClr val="bg1"/>
                </a:solidFill>
                <a:latin typeface="Open Sans"/>
                <a:ea typeface="+mn-lt"/>
                <a:cs typeface="+mn-lt"/>
              </a:rPr>
              <a:t>Green Grids Initiative</a:t>
            </a:r>
          </a:p>
        </p:txBody>
      </p:sp>
      <p:sp>
        <p:nvSpPr>
          <p:cNvPr id="145" name="Google Shape;145;p5"/>
          <p:cNvSpPr txBox="1"/>
          <p:nvPr/>
        </p:nvSpPr>
        <p:spPr>
          <a:xfrm>
            <a:off x="9266839" y="3300962"/>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a:t>
            </a:r>
            <a:br>
              <a:rPr lang="en-US" sz="900" b="1" i="1" dirty="0">
                <a:solidFill>
                  <a:schemeClr val="lt1"/>
                </a:solidFill>
                <a:latin typeface="Open Sans"/>
                <a:ea typeface="Open Sans"/>
                <a:cs typeface="Open Sans"/>
                <a:sym typeface="Open Sans"/>
              </a:rPr>
            </a:br>
            <a:r>
              <a:rPr lang="en-US" sz="900" b="1" i="1" dirty="0">
                <a:solidFill>
                  <a:schemeClr val="lt1"/>
                </a:solidFill>
                <a:latin typeface="Open Sans"/>
                <a:ea typeface="Open Sans"/>
                <a:cs typeface="Open Sans"/>
                <a:sym typeface="Open Sans"/>
              </a:rPr>
              <a:t>with CCG and Green Grids Initiative</a:t>
            </a:r>
            <a:endParaRPr dirty="0"/>
          </a:p>
        </p:txBody>
      </p:sp>
      <p:sp>
        <p:nvSpPr>
          <p:cNvPr id="147" name="Google Shape;147;p5"/>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5"/>
          <p:cNvSpPr txBox="1"/>
          <p:nvPr/>
        </p:nvSpPr>
        <p:spPr>
          <a:xfrm>
            <a:off x="9266839" y="4569195"/>
            <a:ext cx="2372017" cy="46162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solidFill>
                <a:latin typeface="Open Sans"/>
                <a:ea typeface="+mn-lt"/>
                <a:cs typeface="+mn-lt"/>
              </a:rPr>
              <a:t>Consolidated by Marcus Stewart and Jairo </a:t>
            </a:r>
            <a:r>
              <a:rPr lang="en-US" sz="800" dirty="0" err="1">
                <a:solidFill>
                  <a:schemeClr val="bg1"/>
                </a:solidFill>
                <a:latin typeface="Open Sans"/>
                <a:ea typeface="+mn-lt"/>
                <a:cs typeface="+mn-lt"/>
              </a:rPr>
              <a:t>Quiros-Tortos</a:t>
            </a:r>
            <a:r>
              <a:rPr lang="en-US" sz="800" dirty="0">
                <a:solidFill>
                  <a:schemeClr val="bg1"/>
                </a:solidFill>
                <a:latin typeface="Open Sans"/>
                <a:ea typeface="+mn-lt"/>
                <a:cs typeface="+mn-lt"/>
              </a:rPr>
              <a:t> from CCG and Green Grids Initiative</a:t>
            </a:r>
          </a:p>
        </p:txBody>
      </p:sp>
      <p:pic>
        <p:nvPicPr>
          <p:cNvPr id="149" name="Google Shape;149;p5"/>
          <p:cNvPicPr preferRelativeResize="0"/>
          <p:nvPr/>
        </p:nvPicPr>
        <p:blipFill rotWithShape="1">
          <a:blip r:embed="rId4">
            <a:alphaModFix/>
          </a:blip>
          <a:srcRect/>
          <a:stretch/>
        </p:blipFill>
        <p:spPr>
          <a:xfrm>
            <a:off x="9500089" y="3810192"/>
            <a:ext cx="1939850" cy="614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rgbClr val="0070C0"/>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D6D2-A1AD-930C-7B5B-D42AC23A9B2A}"/>
              </a:ext>
            </a:extLst>
          </p:cNvPr>
          <p:cNvSpPr>
            <a:spLocks noGrp="1"/>
          </p:cNvSpPr>
          <p:nvPr>
            <p:ph type="title"/>
          </p:nvPr>
        </p:nvSpPr>
        <p:spPr>
          <a:xfrm>
            <a:off x="639169" y="210139"/>
            <a:ext cx="6577177" cy="664797"/>
          </a:xfrm>
        </p:spPr>
        <p:txBody>
          <a:bodyPr/>
          <a:lstStyle/>
          <a:p>
            <a:r>
              <a:rPr lang="en-US" sz="2400" b="1"/>
              <a:t>A Challenging situation: </a:t>
            </a:r>
            <a:r>
              <a:rPr lang="en-US" sz="2400"/>
              <a:t>for Governments </a:t>
            </a:r>
            <a:br>
              <a:rPr lang="en-US" sz="2400"/>
            </a:br>
            <a:r>
              <a:rPr lang="en-US" sz="2400"/>
              <a:t>and Providers of Finance and Investment </a:t>
            </a:r>
          </a:p>
        </p:txBody>
      </p:sp>
      <p:sp>
        <p:nvSpPr>
          <p:cNvPr id="3" name="Text Placeholder 2">
            <a:extLst>
              <a:ext uri="{FF2B5EF4-FFF2-40B4-BE49-F238E27FC236}">
                <a16:creationId xmlns:a16="http://schemas.microsoft.com/office/drawing/2014/main" id="{1080055D-CC42-B215-0F56-3006B644780C}"/>
              </a:ext>
            </a:extLst>
          </p:cNvPr>
          <p:cNvSpPr>
            <a:spLocks noGrp="1"/>
          </p:cNvSpPr>
          <p:nvPr>
            <p:ph type="body" idx="1"/>
          </p:nvPr>
        </p:nvSpPr>
        <p:spPr>
          <a:xfrm>
            <a:off x="475851" y="1112121"/>
            <a:ext cx="3194106" cy="4571987"/>
          </a:xfrm>
        </p:spPr>
        <p:txBody>
          <a:bodyPr/>
          <a:lstStyle/>
          <a:p>
            <a:pPr marL="432000" indent="-288000">
              <a:buFont typeface="Arial" panose="020B0604020202020204" pitchFamily="34" charset="0"/>
              <a:buChar char="•"/>
            </a:pPr>
            <a:r>
              <a:rPr lang="en-US" sz="1800" dirty="0">
                <a:solidFill>
                  <a:schemeClr val="tx1"/>
                </a:solidFill>
              </a:rPr>
              <a:t>Climate Crisis </a:t>
            </a:r>
          </a:p>
          <a:p>
            <a:pPr marL="432000" indent="-288000">
              <a:buFont typeface="Arial" panose="020B0604020202020204" pitchFamily="34" charset="0"/>
              <a:buChar char="•"/>
            </a:pPr>
            <a:r>
              <a:rPr lang="en-US" sz="1800" dirty="0">
                <a:solidFill>
                  <a:schemeClr val="tx1"/>
                </a:solidFill>
              </a:rPr>
              <a:t>Deforestation and flooding </a:t>
            </a:r>
          </a:p>
          <a:p>
            <a:pPr marL="432000" indent="-288000">
              <a:buFont typeface="Arial" panose="020B0604020202020204" pitchFamily="34" charset="0"/>
              <a:buChar char="•"/>
            </a:pPr>
            <a:r>
              <a:rPr lang="en-US" sz="1800" dirty="0">
                <a:solidFill>
                  <a:schemeClr val="tx1"/>
                </a:solidFill>
              </a:rPr>
              <a:t>Land erosion and displacement of people </a:t>
            </a:r>
          </a:p>
          <a:p>
            <a:pPr marL="432000" indent="-288000">
              <a:buFont typeface="Arial" panose="020B0604020202020204" pitchFamily="34" charset="0"/>
              <a:buChar char="•"/>
            </a:pPr>
            <a:r>
              <a:rPr lang="en-US" sz="1800" dirty="0">
                <a:solidFill>
                  <a:schemeClr val="tx1"/>
                </a:solidFill>
              </a:rPr>
              <a:t>Property damage  </a:t>
            </a:r>
          </a:p>
          <a:p>
            <a:pPr marL="432000" indent="-288000">
              <a:buFont typeface="Arial" panose="020B0604020202020204" pitchFamily="34" charset="0"/>
              <a:buChar char="•"/>
            </a:pPr>
            <a:r>
              <a:rPr lang="en-US" sz="1800" dirty="0">
                <a:solidFill>
                  <a:schemeClr val="tx1"/>
                </a:solidFill>
              </a:rPr>
              <a:t>Food supply chain threatened</a:t>
            </a:r>
          </a:p>
          <a:p>
            <a:pPr marL="432000" indent="-288000">
              <a:buFont typeface="Arial" panose="020B0604020202020204" pitchFamily="34" charset="0"/>
              <a:buChar char="•"/>
            </a:pPr>
            <a:r>
              <a:rPr lang="en-US" sz="1800" dirty="0">
                <a:solidFill>
                  <a:schemeClr val="tx1"/>
                </a:solidFill>
              </a:rPr>
              <a:t>Pressure of commitments to green policies internationally</a:t>
            </a:r>
          </a:p>
          <a:p>
            <a:pPr marL="432000" indent="-288000">
              <a:buFont typeface="Arial" panose="020B0604020202020204" pitchFamily="34" charset="0"/>
              <a:buChar char="•"/>
            </a:pPr>
            <a:r>
              <a:rPr lang="en-US" sz="1800" dirty="0">
                <a:solidFill>
                  <a:schemeClr val="tx1"/>
                </a:solidFill>
              </a:rPr>
              <a:t>Risks and opportunities regarding your natural resources  </a:t>
            </a:r>
          </a:p>
        </p:txBody>
      </p:sp>
      <p:sp>
        <p:nvSpPr>
          <p:cNvPr id="5" name="Text Placeholder 2">
            <a:extLst>
              <a:ext uri="{FF2B5EF4-FFF2-40B4-BE49-F238E27FC236}">
                <a16:creationId xmlns:a16="http://schemas.microsoft.com/office/drawing/2014/main" id="{1375260D-ED32-7EEF-6F54-12B7D1F9833A}"/>
              </a:ext>
            </a:extLst>
          </p:cNvPr>
          <p:cNvSpPr txBox="1">
            <a:spLocks/>
          </p:cNvSpPr>
          <p:nvPr/>
        </p:nvSpPr>
        <p:spPr>
          <a:xfrm>
            <a:off x="8093856" y="1112121"/>
            <a:ext cx="3351801" cy="492203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2"/>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2"/>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Arial"/>
              <a:buChar char="–"/>
              <a:defRPr sz="2000" b="0" i="0" u="none" strike="noStrike" cap="none">
                <a:solidFill>
                  <a:schemeClr val="dk2"/>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0" i="0" u="none" strike="noStrike" cap="none">
                <a:solidFill>
                  <a:schemeClr val="dk2"/>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900"/>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90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90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marL="432000" indent="-288000">
              <a:buFont typeface="Arial" panose="020B0604020202020204" pitchFamily="34" charset="0"/>
              <a:buChar char="•"/>
            </a:pPr>
            <a:r>
              <a:rPr lang="en-US" sz="1800" dirty="0">
                <a:solidFill>
                  <a:schemeClr val="tx1"/>
                </a:solidFill>
              </a:rPr>
              <a:t>Economic necessity </a:t>
            </a:r>
          </a:p>
          <a:p>
            <a:pPr marL="432000" indent="-288000">
              <a:buFont typeface="Arial" panose="020B0604020202020204" pitchFamily="34" charset="0"/>
              <a:buChar char="•"/>
            </a:pPr>
            <a:r>
              <a:rPr lang="en-US" sz="1800" dirty="0">
                <a:solidFill>
                  <a:schemeClr val="tx1"/>
                </a:solidFill>
              </a:rPr>
              <a:t>Need for national growth </a:t>
            </a:r>
          </a:p>
          <a:p>
            <a:pPr marL="432000" indent="-288000">
              <a:buFont typeface="Arial" panose="020B0604020202020204" pitchFamily="34" charset="0"/>
              <a:buChar char="•"/>
            </a:pPr>
            <a:r>
              <a:rPr lang="en-US" sz="1800" dirty="0">
                <a:solidFill>
                  <a:schemeClr val="tx1"/>
                </a:solidFill>
              </a:rPr>
              <a:t>Increase export revenue </a:t>
            </a:r>
          </a:p>
          <a:p>
            <a:pPr marL="432000" indent="-288000">
              <a:buFont typeface="Arial" panose="020B0604020202020204" pitchFamily="34" charset="0"/>
              <a:buChar char="•"/>
            </a:pPr>
            <a:r>
              <a:rPr lang="en-US" sz="1800" dirty="0">
                <a:solidFill>
                  <a:schemeClr val="tx1"/>
                </a:solidFill>
              </a:rPr>
              <a:t>Secure and create jobs </a:t>
            </a:r>
          </a:p>
          <a:p>
            <a:pPr marL="432000" indent="-288000">
              <a:buFont typeface="Arial" panose="020B0604020202020204" pitchFamily="34" charset="0"/>
              <a:buChar char="•"/>
            </a:pPr>
            <a:r>
              <a:rPr lang="en-US" sz="1800" dirty="0">
                <a:solidFill>
                  <a:schemeClr val="tx1"/>
                </a:solidFill>
              </a:rPr>
              <a:t>Health and other agendas </a:t>
            </a:r>
          </a:p>
          <a:p>
            <a:pPr marL="432000" indent="-288000">
              <a:buFont typeface="Arial" panose="020B0604020202020204" pitchFamily="34" charset="0"/>
              <a:buChar char="•"/>
            </a:pPr>
            <a:r>
              <a:rPr lang="en-US" sz="1800" dirty="0">
                <a:solidFill>
                  <a:schemeClr val="tx1"/>
                </a:solidFill>
              </a:rPr>
              <a:t>Education for future generations and prosperity of country</a:t>
            </a:r>
          </a:p>
          <a:p>
            <a:pPr marL="432000" indent="-288000">
              <a:buFont typeface="Arial" panose="020B0604020202020204" pitchFamily="34" charset="0"/>
              <a:buChar char="•"/>
            </a:pPr>
            <a:r>
              <a:rPr lang="en-US" sz="1800" dirty="0">
                <a:solidFill>
                  <a:schemeClr val="tx1"/>
                </a:solidFill>
              </a:rPr>
              <a:t>Giving access to energy to larger percentage of people </a:t>
            </a:r>
          </a:p>
          <a:p>
            <a:pPr marL="432000" indent="-288000">
              <a:buFont typeface="Arial" panose="020B0604020202020204" pitchFamily="34" charset="0"/>
              <a:buChar char="•"/>
            </a:pPr>
            <a:r>
              <a:rPr lang="en-US" sz="1800" dirty="0">
                <a:solidFill>
                  <a:schemeClr val="tx1"/>
                </a:solidFill>
              </a:rPr>
              <a:t>Empowering women and </a:t>
            </a:r>
            <a:r>
              <a:rPr lang="en-US" sz="1800" dirty="0" err="1">
                <a:solidFill>
                  <a:schemeClr val="tx1"/>
                </a:solidFill>
              </a:rPr>
              <a:t>marginalised</a:t>
            </a:r>
            <a:r>
              <a:rPr lang="en-US" sz="1800" dirty="0">
                <a:solidFill>
                  <a:schemeClr val="tx1"/>
                </a:solidFill>
              </a:rPr>
              <a:t> groups to be economically active</a:t>
            </a:r>
          </a:p>
        </p:txBody>
      </p:sp>
      <p:sp>
        <p:nvSpPr>
          <p:cNvPr id="7" name="Text Placeholder 2">
            <a:extLst>
              <a:ext uri="{FF2B5EF4-FFF2-40B4-BE49-F238E27FC236}">
                <a16:creationId xmlns:a16="http://schemas.microsoft.com/office/drawing/2014/main" id="{4A58EE1C-8634-29A0-1B5F-A052879F2689}"/>
              </a:ext>
            </a:extLst>
          </p:cNvPr>
          <p:cNvSpPr txBox="1">
            <a:spLocks/>
          </p:cNvSpPr>
          <p:nvPr/>
        </p:nvSpPr>
        <p:spPr>
          <a:xfrm>
            <a:off x="4111680" y="1112121"/>
            <a:ext cx="3351801" cy="492203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2"/>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2"/>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Arial"/>
              <a:buChar char="–"/>
              <a:defRPr sz="2000" b="0" i="0" u="none" strike="noStrike" cap="none">
                <a:solidFill>
                  <a:schemeClr val="dk2"/>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0" i="0" u="none" strike="noStrike" cap="none">
                <a:solidFill>
                  <a:schemeClr val="dk2"/>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900"/>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90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90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marL="144000" indent="0" algn="ctr">
              <a:buNone/>
            </a:pPr>
            <a:r>
              <a:rPr lang="en-US" sz="1800" b="1" dirty="0">
                <a:solidFill>
                  <a:schemeClr val="tx1"/>
                </a:solidFill>
              </a:rPr>
              <a:t>Difficulty securing </a:t>
            </a:r>
            <a:br>
              <a:rPr lang="en-US" sz="1800" b="1" dirty="0">
                <a:solidFill>
                  <a:schemeClr val="tx1"/>
                </a:solidFill>
              </a:rPr>
            </a:br>
            <a:r>
              <a:rPr lang="en-US" sz="1800" b="1" dirty="0">
                <a:solidFill>
                  <a:schemeClr val="tx1"/>
                </a:solidFill>
              </a:rPr>
              <a:t>(and allocating) investment and other finance</a:t>
            </a:r>
          </a:p>
          <a:p>
            <a:pPr marL="144000" indent="0" algn="ctr">
              <a:buNone/>
            </a:pPr>
            <a:r>
              <a:rPr lang="en-US" sz="1800" b="1" dirty="0">
                <a:solidFill>
                  <a:schemeClr val="tx1"/>
                </a:solidFill>
              </a:rPr>
              <a:t>Political complexities </a:t>
            </a:r>
            <a:br>
              <a:rPr lang="en-US" sz="1800" b="1" dirty="0">
                <a:solidFill>
                  <a:schemeClr val="tx1"/>
                </a:solidFill>
              </a:rPr>
            </a:br>
            <a:r>
              <a:rPr lang="en-US" sz="1800" b="1" dirty="0">
                <a:solidFill>
                  <a:schemeClr val="tx1"/>
                </a:solidFill>
              </a:rPr>
              <a:t>within country </a:t>
            </a:r>
          </a:p>
          <a:p>
            <a:pPr marL="144000" indent="0" algn="ctr">
              <a:buNone/>
            </a:pPr>
            <a:r>
              <a:rPr lang="en-US" sz="1800" b="1" dirty="0">
                <a:solidFill>
                  <a:schemeClr val="tx1"/>
                </a:solidFill>
              </a:rPr>
              <a:t>Need for long-term thinking </a:t>
            </a:r>
          </a:p>
          <a:p>
            <a:pPr marL="144000" indent="0" algn="ctr">
              <a:buNone/>
            </a:pPr>
            <a:r>
              <a:rPr lang="en-US" sz="1800" b="1" dirty="0">
                <a:solidFill>
                  <a:schemeClr val="tx1"/>
                </a:solidFill>
              </a:rPr>
              <a:t>Lack of consensus </a:t>
            </a:r>
          </a:p>
          <a:p>
            <a:pPr marL="144000" indent="0" algn="ctr">
              <a:buNone/>
            </a:pPr>
            <a:r>
              <a:rPr lang="en-US" sz="1800" b="1" dirty="0">
                <a:solidFill>
                  <a:schemeClr val="tx1"/>
                </a:solidFill>
              </a:rPr>
              <a:t>Need for policy reforms </a:t>
            </a:r>
            <a:br>
              <a:rPr lang="en-US" sz="1800" b="1" dirty="0">
                <a:solidFill>
                  <a:schemeClr val="tx1"/>
                </a:solidFill>
              </a:rPr>
            </a:br>
            <a:r>
              <a:rPr lang="en-US" sz="1800" b="1" dirty="0">
                <a:solidFill>
                  <a:schemeClr val="tx1"/>
                </a:solidFill>
              </a:rPr>
              <a:t>to attract climate finance </a:t>
            </a:r>
          </a:p>
          <a:p>
            <a:pPr marL="144000" indent="0" algn="ctr">
              <a:buNone/>
            </a:pPr>
            <a:r>
              <a:rPr lang="en-US" sz="1800" b="1" dirty="0">
                <a:solidFill>
                  <a:schemeClr val="tx1"/>
                </a:solidFill>
              </a:rPr>
              <a:t>Expertise and skills </a:t>
            </a:r>
            <a:br>
              <a:rPr lang="en-US" sz="1800" b="1" dirty="0">
                <a:solidFill>
                  <a:schemeClr val="tx1"/>
                </a:solidFill>
              </a:rPr>
            </a:br>
            <a:r>
              <a:rPr lang="en-US" sz="1800" b="1" dirty="0">
                <a:solidFill>
                  <a:schemeClr val="tx1"/>
                </a:solidFill>
              </a:rPr>
              <a:t>not there to model future energy needs </a:t>
            </a:r>
          </a:p>
          <a:p>
            <a:pPr marL="144000" indent="0" algn="ctr">
              <a:buNone/>
            </a:pPr>
            <a:r>
              <a:rPr lang="en-US" sz="1800" b="1" dirty="0">
                <a:solidFill>
                  <a:schemeClr val="tx1"/>
                </a:solidFill>
              </a:rPr>
              <a:t>Lack of data to use </a:t>
            </a:r>
            <a:br>
              <a:rPr lang="en-US" sz="1800" b="1" dirty="0">
                <a:solidFill>
                  <a:schemeClr val="tx1"/>
                </a:solidFill>
              </a:rPr>
            </a:br>
            <a:r>
              <a:rPr lang="en-US" sz="1800" b="1" dirty="0">
                <a:solidFill>
                  <a:schemeClr val="tx1"/>
                </a:solidFill>
              </a:rPr>
              <a:t>for analysis and </a:t>
            </a:r>
            <a:br>
              <a:rPr lang="en-US" sz="1800" b="1" dirty="0">
                <a:solidFill>
                  <a:schemeClr val="tx1"/>
                </a:solidFill>
              </a:rPr>
            </a:br>
            <a:r>
              <a:rPr lang="en-US" sz="1800" b="1" dirty="0">
                <a:solidFill>
                  <a:schemeClr val="tx1"/>
                </a:solidFill>
              </a:rPr>
              <a:t>decision-making</a:t>
            </a:r>
          </a:p>
        </p:txBody>
      </p:sp>
    </p:spTree>
    <p:extLst>
      <p:ext uri="{BB962C8B-B14F-4D97-AF65-F5344CB8AC3E}">
        <p14:creationId xmlns:p14="http://schemas.microsoft.com/office/powerpoint/2010/main" val="819543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0D6D2-A1AD-930C-7B5B-D42AC23A9B2A}"/>
              </a:ext>
            </a:extLst>
          </p:cNvPr>
          <p:cNvSpPr>
            <a:spLocks noGrp="1"/>
          </p:cNvSpPr>
          <p:nvPr>
            <p:ph type="title"/>
          </p:nvPr>
        </p:nvSpPr>
        <p:spPr>
          <a:xfrm>
            <a:off x="629400" y="476496"/>
            <a:ext cx="8103896" cy="387798"/>
          </a:xfrm>
        </p:spPr>
        <p:txBody>
          <a:bodyPr/>
          <a:lstStyle/>
          <a:p>
            <a:r>
              <a:rPr lang="en-US" sz="2800"/>
              <a:t>Why the Electricity Transition Playbook?</a:t>
            </a:r>
          </a:p>
        </p:txBody>
      </p:sp>
      <p:pic>
        <p:nvPicPr>
          <p:cNvPr id="4" name="Picture 3" descr="A graph of electricity demand&#10;&#10;Description automatically generated">
            <a:extLst>
              <a:ext uri="{FF2B5EF4-FFF2-40B4-BE49-F238E27FC236}">
                <a16:creationId xmlns:a16="http://schemas.microsoft.com/office/drawing/2014/main" id="{2C3348BC-9518-8C14-F81C-C5FD0CBA2EBA}"/>
              </a:ext>
            </a:extLst>
          </p:cNvPr>
          <p:cNvPicPr>
            <a:picLocks noChangeAspect="1"/>
          </p:cNvPicPr>
          <p:nvPr/>
        </p:nvPicPr>
        <p:blipFill>
          <a:blip r:embed="rId3"/>
          <a:stretch>
            <a:fillRect/>
          </a:stretch>
        </p:blipFill>
        <p:spPr>
          <a:xfrm>
            <a:off x="6347257" y="1396315"/>
            <a:ext cx="4617477" cy="4494218"/>
          </a:xfrm>
          <a:prstGeom prst="rect">
            <a:avLst/>
          </a:prstGeom>
        </p:spPr>
      </p:pic>
      <p:sp>
        <p:nvSpPr>
          <p:cNvPr id="5" name="Text Placeholder 2">
            <a:extLst>
              <a:ext uri="{FF2B5EF4-FFF2-40B4-BE49-F238E27FC236}">
                <a16:creationId xmlns:a16="http://schemas.microsoft.com/office/drawing/2014/main" id="{AC23ED16-E131-DDC5-49E0-6FD58341B0FF}"/>
              </a:ext>
            </a:extLst>
          </p:cNvPr>
          <p:cNvSpPr txBox="1">
            <a:spLocks/>
          </p:cNvSpPr>
          <p:nvPr/>
        </p:nvSpPr>
        <p:spPr>
          <a:xfrm>
            <a:off x="583987" y="1631986"/>
            <a:ext cx="5413054" cy="34551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2"/>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2"/>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Arial"/>
              <a:buChar char="–"/>
              <a:defRPr sz="2000" b="0" i="0" u="none" strike="noStrike" cap="none">
                <a:solidFill>
                  <a:schemeClr val="dk2"/>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0" i="0" u="none" strike="noStrike" cap="none">
                <a:solidFill>
                  <a:schemeClr val="dk2"/>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900"/>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900"/>
              </a:spcBef>
              <a:spcAft>
                <a:spcPts val="0"/>
              </a:spcAft>
              <a:buClr>
                <a:schemeClr val="dk2"/>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900"/>
              </a:spcAft>
              <a:buClr>
                <a:schemeClr val="dk2"/>
              </a:buClr>
              <a:buSzPts val="1800"/>
              <a:buFont typeface="Arial"/>
              <a:buChar char="​"/>
              <a:defRPr sz="1400" b="0" i="0" u="none" strike="noStrike" cap="none">
                <a:solidFill>
                  <a:schemeClr val="dk2"/>
                </a:solidFill>
                <a:latin typeface="Arial"/>
                <a:ea typeface="Arial"/>
                <a:cs typeface="Arial"/>
                <a:sym typeface="Arial"/>
              </a:defRPr>
            </a:lvl9pPr>
          </a:lstStyle>
          <a:p>
            <a:pPr marL="432000" indent="-288000"/>
            <a:r>
              <a:rPr lang="en-US" dirty="0">
                <a:solidFill>
                  <a:schemeClr val="tx1"/>
                </a:solidFill>
              </a:rPr>
              <a:t>Electricity is growing and enabling the energy transition.</a:t>
            </a:r>
          </a:p>
          <a:p>
            <a:pPr marL="432000" indent="-288000"/>
            <a:r>
              <a:rPr lang="en-US" dirty="0">
                <a:solidFill>
                  <a:schemeClr val="tx1"/>
                </a:solidFill>
              </a:rPr>
              <a:t>There is no transition without transmission.</a:t>
            </a:r>
          </a:p>
          <a:p>
            <a:pPr marL="432000" indent="-288000"/>
            <a:r>
              <a:rPr lang="en-US" dirty="0">
                <a:solidFill>
                  <a:schemeClr val="tx1"/>
                </a:solidFill>
              </a:rPr>
              <a:t>Economic growth, energy security, and equity are the pillars of the transition.</a:t>
            </a:r>
          </a:p>
          <a:p>
            <a:pPr marL="432000" indent="-288000"/>
            <a:r>
              <a:rPr lang="en-US" dirty="0">
                <a:solidFill>
                  <a:schemeClr val="tx1"/>
                </a:solidFill>
              </a:rPr>
              <a:t>Current technical assistance offering is insufficient.</a:t>
            </a:r>
          </a:p>
          <a:p>
            <a:pPr marL="432000" indent="-288000"/>
            <a:r>
              <a:rPr lang="en-US" dirty="0">
                <a:solidFill>
                  <a:schemeClr val="tx1"/>
                </a:solidFill>
              </a:rPr>
              <a:t>The Electricity Transition Playbook fills these gaps to navigate these complexities.</a:t>
            </a:r>
          </a:p>
        </p:txBody>
      </p:sp>
    </p:spTree>
    <p:extLst>
      <p:ext uri="{BB962C8B-B14F-4D97-AF65-F5344CB8AC3E}">
        <p14:creationId xmlns:p14="http://schemas.microsoft.com/office/powerpoint/2010/main" val="681573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5DF6DC-C16C-9305-574F-597BC088EF7F}"/>
              </a:ext>
            </a:extLst>
          </p:cNvPr>
          <p:cNvSpPr>
            <a:spLocks noGrp="1"/>
          </p:cNvSpPr>
          <p:nvPr>
            <p:ph type="title"/>
          </p:nvPr>
        </p:nvSpPr>
        <p:spPr>
          <a:xfrm>
            <a:off x="629400" y="476496"/>
            <a:ext cx="8103896" cy="387798"/>
          </a:xfrm>
        </p:spPr>
        <p:txBody>
          <a:bodyPr/>
          <a:lstStyle/>
          <a:p>
            <a:r>
              <a:rPr lang="en-US" sz="2800" dirty="0"/>
              <a:t>Who built the ETP and how?               </a:t>
            </a:r>
          </a:p>
        </p:txBody>
      </p:sp>
      <p:sp>
        <p:nvSpPr>
          <p:cNvPr id="6" name="Text Placeholder 5">
            <a:extLst>
              <a:ext uri="{FF2B5EF4-FFF2-40B4-BE49-F238E27FC236}">
                <a16:creationId xmlns:a16="http://schemas.microsoft.com/office/drawing/2014/main" id="{C40E1FB7-DA1C-E5DD-079E-CBD16ECEBF32}"/>
              </a:ext>
            </a:extLst>
          </p:cNvPr>
          <p:cNvSpPr>
            <a:spLocks noGrp="1"/>
          </p:cNvSpPr>
          <p:nvPr>
            <p:ph type="body" idx="1"/>
          </p:nvPr>
        </p:nvSpPr>
        <p:spPr>
          <a:xfrm>
            <a:off x="629400" y="1252728"/>
            <a:ext cx="10941564" cy="4922031"/>
          </a:xfrm>
        </p:spPr>
        <p:txBody>
          <a:bodyPr/>
          <a:lstStyle/>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Research and data collection</a:t>
            </a:r>
            <a:r>
              <a:rPr lang="en-US" sz="1800" dirty="0">
                <a:solidFill>
                  <a:srgbClr val="000000"/>
                </a:solidFill>
                <a:latin typeface="Arial"/>
                <a:ea typeface="Arial" panose="020B0604020202020204" pitchFamily="34" charset="0"/>
                <a:cs typeface="Arial"/>
              </a:rPr>
              <a:t> – undertaken in countries with experience in the electricity transition</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Stakeholder collaboration</a:t>
            </a:r>
            <a:r>
              <a:rPr lang="en-US" sz="1800" dirty="0">
                <a:solidFill>
                  <a:srgbClr val="000000"/>
                </a:solidFill>
                <a:latin typeface="Arial"/>
                <a:ea typeface="Arial" panose="020B0604020202020204" pitchFamily="34" charset="0"/>
                <a:cs typeface="Arial"/>
              </a:rPr>
              <a:t> – undertaken with respected institutions in the electricity and energy sectors</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Case study analysis</a:t>
            </a:r>
            <a:r>
              <a:rPr lang="en-US" sz="1800" dirty="0">
                <a:solidFill>
                  <a:srgbClr val="000000"/>
                </a:solidFill>
                <a:latin typeface="Arial"/>
                <a:ea typeface="Arial" panose="020B0604020202020204" pitchFamily="34" charset="0"/>
                <a:cs typeface="Arial"/>
              </a:rPr>
              <a:t> – of South Africa, Peru, India, the UK, Costa Rica, Mexico, and Germany  </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r>
              <a:rPr lang="en-US" sz="1800" dirty="0">
                <a:solidFill>
                  <a:srgbClr val="000000"/>
                </a:solidFill>
                <a:effectLst/>
                <a:latin typeface="Arial"/>
                <a:ea typeface="Arial" panose="020B0604020202020204" pitchFamily="34" charset="0"/>
                <a:cs typeface="Arial"/>
              </a:rPr>
              <a:t>Iterative refinements</a:t>
            </a: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Summer school trial</a:t>
            </a:r>
            <a:r>
              <a:rPr lang="en-US" sz="1800" dirty="0">
                <a:solidFill>
                  <a:srgbClr val="000000"/>
                </a:solidFill>
                <a:latin typeface="Arial"/>
                <a:ea typeface="Arial" panose="020B0604020202020204" pitchFamily="34" charset="0"/>
                <a:cs typeface="Arial"/>
              </a:rPr>
              <a:t> – featuring representatives of 11 countries in July 2023 </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indent="-342900">
              <a:lnSpc>
                <a:spcPct val="112000"/>
              </a:lnSpc>
              <a:spcBef>
                <a:spcPts val="0"/>
              </a:spcBef>
              <a:spcAft>
                <a:spcPts val="0"/>
              </a:spcAft>
              <a:tabLst>
                <a:tab pos="457200" algn="l"/>
              </a:tabLst>
            </a:pPr>
            <a:r>
              <a:rPr lang="en-US" sz="1800" dirty="0">
                <a:solidFill>
                  <a:srgbClr val="000000"/>
                </a:solidFill>
                <a:effectLst/>
                <a:latin typeface="Arial"/>
                <a:ea typeface="Arial" panose="020B0604020202020204" pitchFamily="34" charset="0"/>
                <a:cs typeface="Arial"/>
              </a:rPr>
              <a:t>Final </a:t>
            </a:r>
            <a:r>
              <a:rPr lang="en-US" sz="1800" dirty="0">
                <a:solidFill>
                  <a:srgbClr val="000000"/>
                </a:solidFill>
                <a:latin typeface="Arial"/>
                <a:ea typeface="Arial" panose="020B0604020202020204" pitchFamily="34" charset="0"/>
                <a:cs typeface="Arial"/>
              </a:rPr>
              <a:t>review</a:t>
            </a:r>
            <a:r>
              <a:rPr lang="en-US" sz="1800" dirty="0">
                <a:solidFill>
                  <a:srgbClr val="000000"/>
                </a:solidFill>
                <a:effectLst/>
                <a:latin typeface="Arial"/>
                <a:ea typeface="Arial" panose="020B0604020202020204" pitchFamily="34" charset="0"/>
                <a:cs typeface="Arial"/>
              </a:rPr>
              <a:t> and validation</a:t>
            </a:r>
            <a:r>
              <a:rPr lang="en-US" sz="1800" dirty="0">
                <a:solidFill>
                  <a:srgbClr val="000000"/>
                </a:solidFill>
                <a:latin typeface="Arial"/>
                <a:ea typeface="Arial" panose="020B0604020202020204" pitchFamily="34" charset="0"/>
                <a:cs typeface="Arial"/>
              </a:rPr>
              <a:t> – by authors of each building block</a:t>
            </a: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effectLst/>
              <a:latin typeface="Arial"/>
              <a:ea typeface="Arial" panose="020B0604020202020204" pitchFamily="34" charset="0"/>
              <a:cs typeface="Arial"/>
            </a:endParaRPr>
          </a:p>
          <a:p>
            <a:pPr marL="342900" marR="0" lvl="0" indent="-342900">
              <a:lnSpc>
                <a:spcPct val="112000"/>
              </a:lnSpc>
              <a:spcBef>
                <a:spcPts val="0"/>
              </a:spcBef>
              <a:spcAft>
                <a:spcPts val="0"/>
              </a:spcAft>
              <a:buFont typeface="+mj-lt"/>
              <a:buAutoNum type="arabicPeriod"/>
              <a:tabLst>
                <a:tab pos="457200" algn="l"/>
              </a:tabLst>
            </a:pPr>
            <a:r>
              <a:rPr lang="en-US" sz="1800" dirty="0">
                <a:solidFill>
                  <a:srgbClr val="000000"/>
                </a:solidFill>
                <a:effectLst/>
                <a:latin typeface="Arial"/>
                <a:ea typeface="Arial" panose="020B0604020202020204" pitchFamily="34" charset="0"/>
                <a:cs typeface="Arial"/>
              </a:rPr>
              <a:t>Dissemination</a:t>
            </a:r>
          </a:p>
          <a:p>
            <a:pPr marL="342900" marR="0" lvl="0" indent="-342900">
              <a:lnSpc>
                <a:spcPct val="112000"/>
              </a:lnSpc>
              <a:spcBef>
                <a:spcPts val="0"/>
              </a:spcBef>
              <a:spcAft>
                <a:spcPts val="0"/>
              </a:spcAft>
              <a:buFont typeface="+mj-lt"/>
              <a:buAutoNum type="arabicPeriod"/>
              <a:tabLst>
                <a:tab pos="457200" algn="l"/>
              </a:tabLst>
            </a:pPr>
            <a:endParaRPr lang="en-US" sz="1800" dirty="0">
              <a:solidFill>
                <a:srgbClr val="000000"/>
              </a:solidFill>
              <a:latin typeface="Arial"/>
              <a:cs typeface="Arial"/>
            </a:endParaRPr>
          </a:p>
          <a:p>
            <a:pPr marL="342900" marR="0" lvl="0" indent="-342900">
              <a:lnSpc>
                <a:spcPct val="112000"/>
              </a:lnSpc>
              <a:spcBef>
                <a:spcPts val="0"/>
              </a:spcBef>
              <a:spcAft>
                <a:spcPts val="0"/>
              </a:spcAft>
              <a:buFont typeface="+mj-lt"/>
              <a:buAutoNum type="arabicPeriod"/>
              <a:tabLst>
                <a:tab pos="457200" algn="l"/>
              </a:tabLst>
            </a:pPr>
            <a:r>
              <a:rPr lang="en-US" sz="1800" dirty="0">
                <a:solidFill>
                  <a:srgbClr val="000000"/>
                </a:solidFill>
                <a:latin typeface="Arial"/>
                <a:cs typeface="Arial"/>
              </a:rPr>
              <a:t>Annual </a:t>
            </a:r>
            <a:r>
              <a:rPr lang="en-GB" sz="1800" dirty="0">
                <a:solidFill>
                  <a:srgbClr val="000000"/>
                </a:solidFill>
                <a:latin typeface="Arial"/>
                <a:cs typeface="Arial"/>
              </a:rPr>
              <a:t>continuous</a:t>
            </a:r>
            <a:r>
              <a:rPr lang="en-US" sz="1800" dirty="0">
                <a:solidFill>
                  <a:srgbClr val="000000"/>
                </a:solidFill>
                <a:latin typeface="Arial"/>
                <a:cs typeface="Arial"/>
              </a:rPr>
              <a:t> enhancement</a:t>
            </a:r>
            <a:endParaRPr lang="en-US" dirty="0">
              <a:solidFill>
                <a:srgbClr val="000000"/>
              </a:solidFill>
              <a:latin typeface="Arial"/>
              <a:cs typeface="Arial"/>
            </a:endParaRPr>
          </a:p>
        </p:txBody>
      </p:sp>
      <p:pic>
        <p:nvPicPr>
          <p:cNvPr id="3" name="Picture 2" descr="A blue text on a black background&#10;&#10;Description automatically generated">
            <a:extLst>
              <a:ext uri="{FF2B5EF4-FFF2-40B4-BE49-F238E27FC236}">
                <a16:creationId xmlns:a16="http://schemas.microsoft.com/office/drawing/2014/main" id="{B3E8FFE8-608A-2EFF-11B8-6A5E287B1FCC}"/>
              </a:ext>
            </a:extLst>
          </p:cNvPr>
          <p:cNvPicPr>
            <a:picLocks noChangeAspect="1"/>
          </p:cNvPicPr>
          <p:nvPr/>
        </p:nvPicPr>
        <p:blipFill>
          <a:blip r:embed="rId3"/>
          <a:stretch>
            <a:fillRect/>
          </a:stretch>
        </p:blipFill>
        <p:spPr>
          <a:xfrm>
            <a:off x="6437841" y="5328433"/>
            <a:ext cx="2443810" cy="763926"/>
          </a:xfrm>
          <a:prstGeom prst="rect">
            <a:avLst/>
          </a:prstGeom>
        </p:spPr>
      </p:pic>
      <p:pic>
        <p:nvPicPr>
          <p:cNvPr id="4" name="Picture 3" descr="A close-up of a logo&#10;&#10;Description automatically generated">
            <a:extLst>
              <a:ext uri="{FF2B5EF4-FFF2-40B4-BE49-F238E27FC236}">
                <a16:creationId xmlns:a16="http://schemas.microsoft.com/office/drawing/2014/main" id="{11AA736B-31D8-5B0A-4F6C-A2EC7DE24602}"/>
              </a:ext>
            </a:extLst>
          </p:cNvPr>
          <p:cNvPicPr>
            <a:picLocks noChangeAspect="1"/>
          </p:cNvPicPr>
          <p:nvPr/>
        </p:nvPicPr>
        <p:blipFill>
          <a:blip r:embed="rId4"/>
          <a:stretch>
            <a:fillRect/>
          </a:stretch>
        </p:blipFill>
        <p:spPr>
          <a:xfrm>
            <a:off x="8502591" y="4508088"/>
            <a:ext cx="3036947" cy="754475"/>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E26466CF-2948-4849-8989-A89F00FC0865}"/>
              </a:ext>
            </a:extLst>
          </p:cNvPr>
          <p:cNvPicPr>
            <a:picLocks noChangeAspect="1"/>
          </p:cNvPicPr>
          <p:nvPr/>
        </p:nvPicPr>
        <p:blipFill>
          <a:blip r:embed="rId5"/>
          <a:stretch>
            <a:fillRect/>
          </a:stretch>
        </p:blipFill>
        <p:spPr>
          <a:xfrm>
            <a:off x="10018183" y="3618108"/>
            <a:ext cx="1554692" cy="828048"/>
          </a:xfrm>
          <a:prstGeom prst="rect">
            <a:avLst/>
          </a:prstGeom>
        </p:spPr>
      </p:pic>
      <p:pic>
        <p:nvPicPr>
          <p:cNvPr id="8" name="Picture 7" descr="A black and white logo&#10;&#10;Description automatically generated">
            <a:extLst>
              <a:ext uri="{FF2B5EF4-FFF2-40B4-BE49-F238E27FC236}">
                <a16:creationId xmlns:a16="http://schemas.microsoft.com/office/drawing/2014/main" id="{8AE646FB-2810-32CE-2F63-CA6C45DBC9C7}"/>
              </a:ext>
            </a:extLst>
          </p:cNvPr>
          <p:cNvPicPr>
            <a:picLocks noChangeAspect="1"/>
          </p:cNvPicPr>
          <p:nvPr/>
        </p:nvPicPr>
        <p:blipFill>
          <a:blip r:embed="rId6"/>
          <a:stretch>
            <a:fillRect/>
          </a:stretch>
        </p:blipFill>
        <p:spPr>
          <a:xfrm>
            <a:off x="9009062" y="5328432"/>
            <a:ext cx="2530476" cy="613364"/>
          </a:xfrm>
          <a:prstGeom prst="rect">
            <a:avLst/>
          </a:prstGeom>
        </p:spPr>
      </p:pic>
    </p:spTree>
    <p:extLst>
      <p:ext uri="{BB962C8B-B14F-4D97-AF65-F5344CB8AC3E}">
        <p14:creationId xmlns:p14="http://schemas.microsoft.com/office/powerpoint/2010/main" val="3062584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7328D8F-56EC-BDAB-9C97-0B8497C9EB42}"/>
              </a:ext>
            </a:extLst>
          </p:cNvPr>
          <p:cNvPicPr>
            <a:picLocks noChangeAspect="1"/>
          </p:cNvPicPr>
          <p:nvPr/>
        </p:nvPicPr>
        <p:blipFill rotWithShape="1">
          <a:blip r:embed="rId3" cstate="print">
            <a:alphaModFix amt="29000"/>
            <a:extLst>
              <a:ext uri="{28A0092B-C50C-407E-A947-70E740481C1C}">
                <a14:useLocalDpi xmlns:a14="http://schemas.microsoft.com/office/drawing/2010/main" val="0"/>
              </a:ext>
            </a:extLst>
          </a:blip>
          <a:srcRect t="12636" r="87357" b="34993"/>
          <a:stretch/>
        </p:blipFill>
        <p:spPr>
          <a:xfrm>
            <a:off x="6943159" y="1"/>
            <a:ext cx="5270509" cy="6858000"/>
          </a:xfrm>
          <a:prstGeom prst="rect">
            <a:avLst/>
          </a:prstGeom>
        </p:spPr>
      </p:pic>
      <p:grpSp>
        <p:nvGrpSpPr>
          <p:cNvPr id="9" name="Group 8">
            <a:extLst>
              <a:ext uri="{FF2B5EF4-FFF2-40B4-BE49-F238E27FC236}">
                <a16:creationId xmlns:a16="http://schemas.microsoft.com/office/drawing/2014/main" id="{761299B9-5602-8508-3054-76441E4DABC6}"/>
              </a:ext>
            </a:extLst>
          </p:cNvPr>
          <p:cNvGrpSpPr/>
          <p:nvPr/>
        </p:nvGrpSpPr>
        <p:grpSpPr>
          <a:xfrm>
            <a:off x="203693" y="0"/>
            <a:ext cx="2475499" cy="1621223"/>
            <a:chOff x="3403969" y="5271776"/>
            <a:chExt cx="1878150" cy="1161732"/>
          </a:xfrm>
        </p:grpSpPr>
        <p:pic>
          <p:nvPicPr>
            <p:cNvPr id="10" name="Picture 9" descr="Logo&#10;&#10;Description automatically generated">
              <a:extLst>
                <a:ext uri="{FF2B5EF4-FFF2-40B4-BE49-F238E27FC236}">
                  <a16:creationId xmlns:a16="http://schemas.microsoft.com/office/drawing/2014/main" id="{2D32887C-F3C1-01BD-C2D3-AE87C9D605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996"/>
            <a:stretch/>
          </p:blipFill>
          <p:spPr>
            <a:xfrm>
              <a:off x="3403969" y="5271776"/>
              <a:ext cx="620982" cy="1124526"/>
            </a:xfrm>
            <a:prstGeom prst="rect">
              <a:avLst/>
            </a:prstGeom>
          </p:spPr>
        </p:pic>
        <p:pic>
          <p:nvPicPr>
            <p:cNvPr id="11" name="Picture 10" descr="Logo&#10;&#10;Description automatically generated">
              <a:extLst>
                <a:ext uri="{FF2B5EF4-FFF2-40B4-BE49-F238E27FC236}">
                  <a16:creationId xmlns:a16="http://schemas.microsoft.com/office/drawing/2014/main" id="{FF96ADF9-557A-59D4-68BE-61EEA33EA1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04" r="48163"/>
            <a:stretch/>
          </p:blipFill>
          <p:spPr>
            <a:xfrm>
              <a:off x="4010024" y="5308982"/>
              <a:ext cx="1272095" cy="1124526"/>
            </a:xfrm>
            <a:prstGeom prst="rect">
              <a:avLst/>
            </a:prstGeom>
          </p:spPr>
        </p:pic>
      </p:grpSp>
      <p:sp>
        <p:nvSpPr>
          <p:cNvPr id="2" name="Rectangle 1">
            <a:extLst>
              <a:ext uri="{FF2B5EF4-FFF2-40B4-BE49-F238E27FC236}">
                <a16:creationId xmlns:a16="http://schemas.microsoft.com/office/drawing/2014/main" id="{FF008D6C-87F5-7A90-7861-36ECAD3EBCA6}"/>
              </a:ext>
            </a:extLst>
          </p:cNvPr>
          <p:cNvSpPr/>
          <p:nvPr/>
        </p:nvSpPr>
        <p:spPr>
          <a:xfrm>
            <a:off x="0" y="5689600"/>
            <a:ext cx="12192000" cy="1168400"/>
          </a:xfrm>
          <a:prstGeom prst="rect">
            <a:avLst/>
          </a:prstGeom>
          <a:solidFill>
            <a:srgbClr val="6EB7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3502F855-C2F2-B7EF-DC8E-BCF908235DC2}"/>
              </a:ext>
            </a:extLst>
          </p:cNvPr>
          <p:cNvSpPr txBox="1"/>
          <p:nvPr/>
        </p:nvSpPr>
        <p:spPr>
          <a:xfrm>
            <a:off x="7508070" y="6396335"/>
            <a:ext cx="6629400" cy="461665"/>
          </a:xfrm>
          <a:prstGeom prst="rect">
            <a:avLst/>
          </a:prstGeom>
          <a:noFill/>
        </p:spPr>
        <p:txBody>
          <a:bodyPr wrap="square" rtlCol="0">
            <a:spAutoFit/>
          </a:bodyPr>
          <a:lstStyle/>
          <a:p>
            <a:r>
              <a:rPr lang="en-AU" sz="2400" b="1">
                <a:solidFill>
                  <a:srgbClr val="566573"/>
                </a:solidFill>
              </a:rPr>
              <a:t>#NoTransitionWithoutTransmission</a:t>
            </a:r>
          </a:p>
        </p:txBody>
      </p:sp>
      <p:sp>
        <p:nvSpPr>
          <p:cNvPr id="3" name="TextBox 2">
            <a:extLst>
              <a:ext uri="{FF2B5EF4-FFF2-40B4-BE49-F238E27FC236}">
                <a16:creationId xmlns:a16="http://schemas.microsoft.com/office/drawing/2014/main" id="{FA670484-7663-4E1E-C30E-2D0053F4AD51}"/>
              </a:ext>
            </a:extLst>
          </p:cNvPr>
          <p:cNvSpPr txBox="1"/>
          <p:nvPr/>
        </p:nvSpPr>
        <p:spPr>
          <a:xfrm>
            <a:off x="423149" y="2505670"/>
            <a:ext cx="9953943" cy="923330"/>
          </a:xfrm>
          <a:prstGeom prst="rect">
            <a:avLst/>
          </a:prstGeom>
          <a:noFill/>
        </p:spPr>
        <p:txBody>
          <a:bodyPr wrap="none" rtlCol="0">
            <a:spAutoFit/>
          </a:bodyPr>
          <a:lstStyle/>
          <a:p>
            <a:r>
              <a:rPr lang="en-GB" sz="5400">
                <a:solidFill>
                  <a:schemeClr val="tx2"/>
                </a:solidFill>
              </a:rPr>
              <a:t>The Electricity Transition Playbook </a:t>
            </a:r>
          </a:p>
        </p:txBody>
      </p:sp>
      <p:pic>
        <p:nvPicPr>
          <p:cNvPr id="7" name="Graphic 6" descr="Butterfly with solid fill">
            <a:extLst>
              <a:ext uri="{FF2B5EF4-FFF2-40B4-BE49-F238E27FC236}">
                <a16:creationId xmlns:a16="http://schemas.microsoft.com/office/drawing/2014/main" id="{5D1CEE46-83D7-93FD-1907-2F6B645F84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2770" y="0"/>
            <a:ext cx="1168401" cy="1168401"/>
          </a:xfrm>
          <a:prstGeom prst="rect">
            <a:avLst/>
          </a:prstGeom>
        </p:spPr>
      </p:pic>
    </p:spTree>
    <p:extLst>
      <p:ext uri="{BB962C8B-B14F-4D97-AF65-F5344CB8AC3E}">
        <p14:creationId xmlns:p14="http://schemas.microsoft.com/office/powerpoint/2010/main" val="106387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9E167F0-7D6A-99C3-24DC-2860472780EB}"/>
              </a:ext>
            </a:extLst>
          </p:cNvPr>
          <p:cNvSpPr>
            <a:spLocks noGrp="1"/>
          </p:cNvSpPr>
          <p:nvPr>
            <p:ph type="body" idx="1"/>
          </p:nvPr>
        </p:nvSpPr>
        <p:spPr>
          <a:xfrm>
            <a:off x="8148389" y="1495120"/>
            <a:ext cx="3390232" cy="4799266"/>
          </a:xfrm>
        </p:spPr>
        <p:txBody>
          <a:bodyPr/>
          <a:lstStyle/>
          <a:p>
            <a:pPr marL="558800" lvl="1" indent="0" algn="r">
              <a:buNone/>
            </a:pPr>
            <a:r>
              <a:rPr lang="en-US" sz="1800" b="1">
                <a:solidFill>
                  <a:srgbClr val="FF0000"/>
                </a:solidFill>
                <a:latin typeface="+mj-lt"/>
              </a:rPr>
              <a:t>Features of the ETP</a:t>
            </a:r>
          </a:p>
          <a:p>
            <a:pPr marL="558800" lvl="1" indent="0" algn="r">
              <a:buNone/>
            </a:pPr>
            <a:endParaRPr lang="en-US" sz="1800">
              <a:solidFill>
                <a:schemeClr val="tx1"/>
              </a:solidFill>
              <a:latin typeface="+mj-lt"/>
            </a:endParaRPr>
          </a:p>
          <a:p>
            <a:pPr marL="558800" lvl="1" indent="0" algn="r">
              <a:lnSpc>
                <a:spcPct val="150000"/>
              </a:lnSpc>
              <a:buNone/>
            </a:pPr>
            <a:r>
              <a:rPr lang="en-US" sz="1800">
                <a:solidFill>
                  <a:schemeClr val="tx1"/>
                </a:solidFill>
                <a:latin typeface="+mj-lt"/>
              </a:rPr>
              <a:t>Holistic approach</a:t>
            </a:r>
            <a:endParaRPr lang="en-US">
              <a:solidFill>
                <a:schemeClr val="tx1"/>
              </a:solidFill>
            </a:endParaRPr>
          </a:p>
          <a:p>
            <a:pPr marL="558800" lvl="1" indent="0" algn="r">
              <a:lnSpc>
                <a:spcPct val="150000"/>
              </a:lnSpc>
              <a:buNone/>
            </a:pPr>
            <a:r>
              <a:rPr lang="en-US" sz="1800">
                <a:solidFill>
                  <a:schemeClr val="tx1"/>
                </a:solidFill>
                <a:latin typeface="+mj-lt"/>
              </a:rPr>
              <a:t>Policy foundation</a:t>
            </a:r>
            <a:endParaRPr lang="en-US" sz="1800">
              <a:solidFill>
                <a:schemeClr val="tx1"/>
              </a:solidFill>
              <a:latin typeface="Arial"/>
            </a:endParaRPr>
          </a:p>
          <a:p>
            <a:pPr marL="558800" lvl="1" indent="0" algn="r">
              <a:lnSpc>
                <a:spcPct val="150000"/>
              </a:lnSpc>
              <a:buNone/>
            </a:pPr>
            <a:r>
              <a:rPr lang="en-US" sz="1800">
                <a:solidFill>
                  <a:schemeClr val="tx1"/>
                </a:solidFill>
                <a:latin typeface="+mj-lt"/>
              </a:rPr>
              <a:t>Infrastructure and systems</a:t>
            </a:r>
            <a:endParaRPr lang="en-US" sz="1800">
              <a:solidFill>
                <a:schemeClr val="tx1"/>
              </a:solidFill>
              <a:latin typeface="Arial"/>
            </a:endParaRPr>
          </a:p>
          <a:p>
            <a:pPr marL="558800" lvl="1" indent="0" algn="r">
              <a:lnSpc>
                <a:spcPct val="150000"/>
              </a:lnSpc>
              <a:buNone/>
            </a:pPr>
            <a:r>
              <a:rPr lang="en-US" sz="1800">
                <a:solidFill>
                  <a:schemeClr val="tx1"/>
                </a:solidFill>
                <a:latin typeface="+mj-lt"/>
              </a:rPr>
              <a:t>Supply chain and workforce</a:t>
            </a:r>
            <a:endParaRPr lang="en-US" sz="1800">
              <a:solidFill>
                <a:schemeClr val="tx1"/>
              </a:solidFill>
              <a:latin typeface="Arial"/>
            </a:endParaRPr>
          </a:p>
          <a:p>
            <a:pPr marL="558800" lvl="1" indent="0" algn="r">
              <a:lnSpc>
                <a:spcPct val="150000"/>
              </a:lnSpc>
              <a:buNone/>
            </a:pPr>
            <a:r>
              <a:rPr lang="en-US" sz="1800">
                <a:solidFill>
                  <a:schemeClr val="tx1"/>
                </a:solidFill>
                <a:latin typeface="+mj-lt"/>
              </a:rPr>
              <a:t>Finance</a:t>
            </a:r>
            <a:endParaRPr lang="en-US">
              <a:solidFill>
                <a:schemeClr val="tx1"/>
              </a:solidFill>
            </a:endParaRPr>
          </a:p>
          <a:p>
            <a:pPr marL="558800" lvl="1" indent="0" algn="r">
              <a:lnSpc>
                <a:spcPct val="150000"/>
              </a:lnSpc>
              <a:buNone/>
            </a:pPr>
            <a:r>
              <a:rPr lang="en-US" sz="1800">
                <a:solidFill>
                  <a:schemeClr val="tx1"/>
                </a:solidFill>
                <a:latin typeface="+mj-lt"/>
              </a:rPr>
              <a:t>Stakeholder engagement</a:t>
            </a:r>
          </a:p>
          <a:p>
            <a:pPr marL="558800" lvl="1" indent="0" algn="r">
              <a:lnSpc>
                <a:spcPct val="150000"/>
              </a:lnSpc>
              <a:buNone/>
            </a:pPr>
            <a:r>
              <a:rPr lang="en-US" sz="1800">
                <a:solidFill>
                  <a:schemeClr val="tx1"/>
                </a:solidFill>
                <a:latin typeface="+mj-lt"/>
              </a:rPr>
              <a:t>Continuous feedback loop</a:t>
            </a:r>
          </a:p>
          <a:p>
            <a:pPr marL="558800" lvl="1" indent="0" algn="r">
              <a:lnSpc>
                <a:spcPct val="150000"/>
              </a:lnSpc>
              <a:buNone/>
            </a:pPr>
            <a:r>
              <a:rPr lang="en-US" sz="1800">
                <a:solidFill>
                  <a:schemeClr val="tx1"/>
                </a:solidFill>
                <a:latin typeface="+mj-lt"/>
              </a:rPr>
              <a:t>Adaptive nature</a:t>
            </a:r>
          </a:p>
          <a:p>
            <a:pPr marL="558800" lvl="1" indent="0" algn="r">
              <a:lnSpc>
                <a:spcPct val="150000"/>
              </a:lnSpc>
              <a:buNone/>
            </a:pPr>
            <a:r>
              <a:rPr lang="en-US" sz="1800">
                <a:solidFill>
                  <a:schemeClr val="tx1"/>
                </a:solidFill>
                <a:latin typeface="+mj-lt"/>
              </a:rPr>
              <a:t>Collective end goal</a:t>
            </a:r>
            <a:endParaRPr lang="en-US" sz="1800">
              <a:solidFill>
                <a:schemeClr val="tx1"/>
              </a:solidFill>
            </a:endParaRPr>
          </a:p>
        </p:txBody>
      </p:sp>
      <p:sp>
        <p:nvSpPr>
          <p:cNvPr id="131" name="Title 1">
            <a:extLst>
              <a:ext uri="{FF2B5EF4-FFF2-40B4-BE49-F238E27FC236}">
                <a16:creationId xmlns:a16="http://schemas.microsoft.com/office/drawing/2014/main" id="{1E8BE36A-5183-EBD5-2055-BE2EEE627E83}"/>
              </a:ext>
            </a:extLst>
          </p:cNvPr>
          <p:cNvSpPr txBox="1">
            <a:spLocks/>
          </p:cNvSpPr>
          <p:nvPr/>
        </p:nvSpPr>
        <p:spPr>
          <a:xfrm>
            <a:off x="382129" y="408976"/>
            <a:ext cx="8496280" cy="44319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400"/>
              <a:buFont typeface="Trebuchet MS"/>
              <a:buNone/>
              <a:defRPr sz="3200" b="0" i="0" u="none" strike="noStrike" cap="none">
                <a:solidFill>
                  <a:srgbClr val="0D0780"/>
                </a:solidFill>
                <a:latin typeface="+mj-lt"/>
                <a:ea typeface="Trebuchet MS"/>
                <a:cs typeface="Trebuchet MS"/>
                <a:sym typeface="Trebuchet MS"/>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r>
              <a:rPr lang="en-US" sz="2800" kern="0"/>
              <a:t>The 9 Building Blocks for a Successful Transition</a:t>
            </a:r>
          </a:p>
        </p:txBody>
      </p:sp>
      <p:pic>
        <p:nvPicPr>
          <p:cNvPr id="3" name="Picture 2" descr="A jigsaw puzzle with different colored pieces&#10;&#10;Description automatically generated">
            <a:extLst>
              <a:ext uri="{FF2B5EF4-FFF2-40B4-BE49-F238E27FC236}">
                <a16:creationId xmlns:a16="http://schemas.microsoft.com/office/drawing/2014/main" id="{CD6AF766-5D78-E2C2-0F1B-B4316579DD8C}"/>
              </a:ext>
            </a:extLst>
          </p:cNvPr>
          <p:cNvPicPr>
            <a:picLocks noChangeAspect="1"/>
          </p:cNvPicPr>
          <p:nvPr/>
        </p:nvPicPr>
        <p:blipFill>
          <a:blip r:embed="rId3"/>
          <a:stretch>
            <a:fillRect/>
          </a:stretch>
        </p:blipFill>
        <p:spPr>
          <a:xfrm>
            <a:off x="1135818" y="1051748"/>
            <a:ext cx="5338957" cy="5347170"/>
          </a:xfrm>
          <a:prstGeom prst="rect">
            <a:avLst/>
          </a:prstGeom>
        </p:spPr>
      </p:pic>
    </p:spTree>
    <p:extLst>
      <p:ext uri="{BB962C8B-B14F-4D97-AF65-F5344CB8AC3E}">
        <p14:creationId xmlns:p14="http://schemas.microsoft.com/office/powerpoint/2010/main" val="2622912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2745294" y="476496"/>
            <a:ext cx="6181344" cy="443198"/>
          </a:xfrm>
        </p:spPr>
        <p:txBody>
          <a:bodyPr anchor="b">
            <a:noAutofit/>
          </a:bodyPr>
          <a:lstStyle/>
          <a:p>
            <a:r>
              <a:rPr lang="en-US" sz="2800"/>
              <a:t>1. Long-term Vision for the Energy Mix</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2935900" y="1462111"/>
            <a:ext cx="8011838" cy="4922031"/>
          </a:xfrm>
        </p:spPr>
        <p:txBody>
          <a:bodyPr>
            <a:normAutofit/>
          </a:bodyPr>
          <a:lstStyle/>
          <a:p>
            <a:pPr marL="0" marR="0" lvl="0" indent="0">
              <a:spcBef>
                <a:spcPts val="0"/>
              </a:spcBef>
              <a:spcAft>
                <a:spcPts val="800"/>
              </a:spcAft>
              <a:buNone/>
            </a:pPr>
            <a:r>
              <a:rPr lang="en-GB" kern="100" dirty="0">
                <a:solidFill>
                  <a:schemeClr val="tx1"/>
                </a:solidFill>
                <a:effectLst/>
                <a:latin typeface="+mj-lt"/>
                <a:ea typeface="Calibri" panose="020F0502020204030204" pitchFamily="34" charset="0"/>
                <a:cs typeface="Times New Roman" panose="02020603050405020304" pitchFamily="18" charset="0"/>
              </a:rPr>
              <a:t>Aims to discuss the process of </a:t>
            </a:r>
            <a:r>
              <a:rPr lang="en-GB" b="1" kern="100" dirty="0">
                <a:solidFill>
                  <a:schemeClr val="tx1"/>
                </a:solidFill>
                <a:effectLst/>
                <a:latin typeface="+mj-lt"/>
                <a:ea typeface="Calibri" panose="020F0502020204030204" pitchFamily="34" charset="0"/>
                <a:cs typeface="Times New Roman" panose="02020603050405020304" pitchFamily="18" charset="0"/>
              </a:rPr>
              <a:t>how to set up a long-term vision for the energy system</a:t>
            </a:r>
            <a:r>
              <a:rPr lang="en-GB" kern="100" dirty="0">
                <a:solidFill>
                  <a:schemeClr val="tx1"/>
                </a:solidFill>
                <a:effectLst/>
                <a:latin typeface="+mj-lt"/>
                <a:ea typeface="Calibri" panose="020F0502020204030204" pitchFamily="34" charset="0"/>
                <a:cs typeface="Times New Roman" panose="02020603050405020304" pitchFamily="18" charset="0"/>
              </a:rPr>
              <a:t>.</a:t>
            </a:r>
            <a:endParaRPr lang="en-US" kern="100" dirty="0">
              <a:solidFill>
                <a:schemeClr val="tx1"/>
              </a:solidFill>
              <a:effectLst/>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GB" kern="100" dirty="0">
                <a:solidFill>
                  <a:schemeClr val="tx1"/>
                </a:solidFill>
                <a:effectLst/>
                <a:latin typeface="+mj-lt"/>
                <a:ea typeface="Calibri" panose="020F0502020204030204" pitchFamily="34" charset="0"/>
                <a:cs typeface="Times New Roman" panose="02020603050405020304" pitchFamily="18" charset="0"/>
              </a:rPr>
              <a:t>Enables to </a:t>
            </a:r>
            <a:r>
              <a:rPr lang="en-GB" b="1" kern="100" dirty="0">
                <a:solidFill>
                  <a:schemeClr val="tx1"/>
                </a:solidFill>
                <a:effectLst/>
                <a:latin typeface="+mj-lt"/>
                <a:ea typeface="Calibri" panose="020F0502020204030204" pitchFamily="34" charset="0"/>
                <a:cs typeface="Times New Roman" panose="02020603050405020304" pitchFamily="18" charset="0"/>
              </a:rPr>
              <a:t>understand the tools</a:t>
            </a:r>
            <a:r>
              <a:rPr lang="en-GB" kern="100" dirty="0">
                <a:solidFill>
                  <a:schemeClr val="tx1"/>
                </a:solidFill>
                <a:effectLst/>
                <a:latin typeface="+mj-lt"/>
                <a:ea typeface="Calibri" panose="020F0502020204030204" pitchFamily="34" charset="0"/>
                <a:cs typeface="Times New Roman" panose="02020603050405020304" pitchFamily="18" charset="0"/>
              </a:rPr>
              <a:t> that can be used </a:t>
            </a:r>
            <a:r>
              <a:rPr lang="en-GB" b="1" kern="100" dirty="0">
                <a:solidFill>
                  <a:schemeClr val="tx1"/>
                </a:solidFill>
                <a:effectLst/>
                <a:latin typeface="+mj-lt"/>
                <a:ea typeface="Calibri" panose="020F0502020204030204" pitchFamily="34" charset="0"/>
                <a:cs typeface="Times New Roman" panose="02020603050405020304" pitchFamily="18" charset="0"/>
              </a:rPr>
              <a:t>to explore pathways of the energy system</a:t>
            </a:r>
            <a:r>
              <a:rPr lang="en-GB" kern="100" dirty="0">
                <a:solidFill>
                  <a:schemeClr val="tx1"/>
                </a:solidFill>
                <a:effectLst/>
                <a:latin typeface="+mj-lt"/>
                <a:ea typeface="Calibri" panose="020F0502020204030204" pitchFamily="34" charset="0"/>
                <a:cs typeface="Times New Roman" panose="02020603050405020304" pitchFamily="18" charset="0"/>
              </a:rPr>
              <a:t>.</a:t>
            </a:r>
            <a:endParaRPr lang="en-US" kern="100" dirty="0">
              <a:solidFill>
                <a:schemeClr val="tx1"/>
              </a:solidFill>
              <a:latin typeface="+mj-lt"/>
              <a:ea typeface="Calibri" panose="020F0502020204030204" pitchFamily="34" charset="0"/>
              <a:cs typeface="Times New Roman" panose="02020603050405020304" pitchFamily="18" charset="0"/>
            </a:endParaRPr>
          </a:p>
          <a:p>
            <a:pPr marL="0" marR="0" lvl="0" indent="0">
              <a:spcBef>
                <a:spcPts val="0"/>
              </a:spcBef>
              <a:spcAft>
                <a:spcPts val="800"/>
              </a:spcAft>
              <a:buNone/>
            </a:pPr>
            <a:r>
              <a:rPr lang="en-US" kern="100" dirty="0">
                <a:solidFill>
                  <a:schemeClr val="tx1"/>
                </a:solidFill>
                <a:effectLst/>
                <a:latin typeface="+mj-lt"/>
                <a:ea typeface="Calibri" panose="020F0502020204030204" pitchFamily="34" charset="0"/>
                <a:cs typeface="Times New Roman" panose="02020603050405020304" pitchFamily="18" charset="0"/>
              </a:rPr>
              <a:t>Supports </a:t>
            </a:r>
            <a:r>
              <a:rPr lang="en-GB" b="1" kern="100" dirty="0">
                <a:solidFill>
                  <a:schemeClr val="tx1"/>
                </a:solidFill>
                <a:effectLst/>
                <a:latin typeface="+mj-lt"/>
                <a:ea typeface="Calibri" panose="020F0502020204030204" pitchFamily="34" charset="0"/>
                <a:cs typeface="Times New Roman" panose="02020603050405020304" pitchFamily="18" charset="0"/>
              </a:rPr>
              <a:t>stakeholders’ engagement </a:t>
            </a:r>
            <a:r>
              <a:rPr lang="en-GB" kern="100" dirty="0">
                <a:solidFill>
                  <a:schemeClr val="tx1"/>
                </a:solidFill>
                <a:effectLst/>
                <a:latin typeface="+mj-lt"/>
                <a:ea typeface="Calibri" panose="020F0502020204030204" pitchFamily="34" charset="0"/>
                <a:cs typeface="Times New Roman" panose="02020603050405020304" pitchFamily="18" charset="0"/>
              </a:rPr>
              <a:t>to leverage impact.</a:t>
            </a: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panose="02020603050405020304" pitchFamily="18" charset="0"/>
              </a:rPr>
              <a:t>Helps answering </a:t>
            </a:r>
            <a:r>
              <a:rPr lang="en-GB" b="1" kern="100" dirty="0">
                <a:solidFill>
                  <a:schemeClr val="tx1"/>
                </a:solidFill>
                <a:latin typeface="+mj-lt"/>
                <a:ea typeface="Calibri" panose="020F0502020204030204" pitchFamily="34" charset="0"/>
                <a:cs typeface="Times New Roman" panose="02020603050405020304" pitchFamily="18" charset="0"/>
              </a:rPr>
              <a:t>country specific questions</a:t>
            </a:r>
            <a:r>
              <a:rPr lang="en-GB" kern="100" dirty="0">
                <a:solidFill>
                  <a:schemeClr val="tx1"/>
                </a:solidFill>
                <a:latin typeface="+mj-lt"/>
                <a:ea typeface="Calibri" panose="020F0502020204030204" pitchFamily="34" charset="0"/>
                <a:cs typeface="Times New Roman" panose="02020603050405020304" pitchFamily="18" charset="0"/>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What are the main energy vectors today?</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What are the blockers to transitioning to green power?</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Is there fossil fuel lock in?</a:t>
            </a:r>
          </a:p>
          <a:p>
            <a:pPr lvl="1">
              <a:spcBef>
                <a:spcPts val="0"/>
              </a:spcBef>
              <a:spcAft>
                <a:spcPts val="800"/>
              </a:spcAft>
            </a:pPr>
            <a:r>
              <a:rPr lang="en-US" kern="100" dirty="0">
                <a:solidFill>
                  <a:schemeClr val="tx1"/>
                </a:solidFill>
                <a:latin typeface="+mj-lt"/>
                <a:ea typeface="Calibri" panose="020F0502020204030204" pitchFamily="34" charset="0"/>
                <a:cs typeface="Times New Roman" panose="02020603050405020304" pitchFamily="18" charset="0"/>
              </a:rPr>
              <a:t>How do you expect demand to change new loads, EV, heat, industry, increased energy access, greater connectivity etc.</a:t>
            </a:r>
          </a:p>
          <a:p>
            <a:pPr marL="0" marR="0" lvl="0" indent="0">
              <a:spcBef>
                <a:spcPts val="0"/>
              </a:spcBef>
              <a:spcAft>
                <a:spcPts val="800"/>
              </a:spcAft>
              <a:buNone/>
            </a:pPr>
            <a:endParaRPr lang="en-US" kern="100" dirty="0">
              <a:solidFill>
                <a:schemeClr val="tx1"/>
              </a:solidFill>
              <a:effectLst/>
              <a:latin typeface="+mj-lt"/>
              <a:ea typeface="Calibri" panose="020F0502020204030204" pitchFamily="34" charset="0"/>
              <a:cs typeface="Times New Roman" panose="02020603050405020304" pitchFamily="18" charset="0"/>
            </a:endParaRPr>
          </a:p>
        </p:txBody>
      </p:sp>
      <p:pic>
        <p:nvPicPr>
          <p:cNvPr id="5" name="Picture 4" descr="Light bulb on yellow background with sketched light beams and cord">
            <a:extLst>
              <a:ext uri="{FF2B5EF4-FFF2-40B4-BE49-F238E27FC236}">
                <a16:creationId xmlns:a16="http://schemas.microsoft.com/office/drawing/2014/main" id="{E7841655-49F2-EA7F-504E-5979FABA7A27}"/>
              </a:ext>
            </a:extLst>
          </p:cNvPr>
          <p:cNvPicPr>
            <a:picLocks noChangeAspect="1"/>
          </p:cNvPicPr>
          <p:nvPr/>
        </p:nvPicPr>
        <p:blipFill rotWithShape="1">
          <a:blip r:embed="rId3"/>
          <a:srcRect l="51246" r="6988"/>
          <a:stretch/>
        </p:blipFill>
        <p:spPr>
          <a:xfrm>
            <a:off x="-2094113" y="-30743"/>
            <a:ext cx="4668718" cy="690348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767071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A08B-76C4-4C29-EB92-FED6807B5E41}"/>
              </a:ext>
            </a:extLst>
          </p:cNvPr>
          <p:cNvSpPr>
            <a:spLocks noGrp="1"/>
          </p:cNvSpPr>
          <p:nvPr>
            <p:ph type="title"/>
          </p:nvPr>
        </p:nvSpPr>
        <p:spPr>
          <a:xfrm>
            <a:off x="2711668" y="353119"/>
            <a:ext cx="5538917" cy="443198"/>
          </a:xfrm>
        </p:spPr>
        <p:txBody>
          <a:bodyPr anchor="b">
            <a:noAutofit/>
          </a:bodyPr>
          <a:lstStyle/>
          <a:p>
            <a:r>
              <a:rPr lang="en-US" sz="2800" dirty="0"/>
              <a:t>2. Policy and Law</a:t>
            </a:r>
          </a:p>
        </p:txBody>
      </p:sp>
      <p:sp>
        <p:nvSpPr>
          <p:cNvPr id="3" name="Content Placeholder 2">
            <a:extLst>
              <a:ext uri="{FF2B5EF4-FFF2-40B4-BE49-F238E27FC236}">
                <a16:creationId xmlns:a16="http://schemas.microsoft.com/office/drawing/2014/main" id="{10AE4D21-372B-FB71-8B57-B8C349A2064D}"/>
              </a:ext>
            </a:extLst>
          </p:cNvPr>
          <p:cNvSpPr>
            <a:spLocks noGrp="1"/>
          </p:cNvSpPr>
          <p:nvPr>
            <p:ph type="body" idx="1"/>
          </p:nvPr>
        </p:nvSpPr>
        <p:spPr>
          <a:xfrm>
            <a:off x="2805389" y="1389205"/>
            <a:ext cx="8493925" cy="4922031"/>
          </a:xfrm>
        </p:spPr>
        <p:txBody>
          <a:bodyPr>
            <a:normAutofit/>
          </a:bodyPr>
          <a:lstStyle/>
          <a:p>
            <a:pPr marL="0" indent="0">
              <a:spcBef>
                <a:spcPts val="0"/>
              </a:spcBef>
              <a:spcAft>
                <a:spcPts val="800"/>
              </a:spcAft>
              <a:buNone/>
            </a:pPr>
            <a:r>
              <a:rPr lang="en-US" kern="100" dirty="0">
                <a:solidFill>
                  <a:schemeClr val="tx1"/>
                </a:solidFill>
                <a:latin typeface="+mj-lt"/>
                <a:ea typeface="Calibri" panose="020F0502020204030204" pitchFamily="34" charset="0"/>
                <a:cs typeface="Times New Roman"/>
              </a:rPr>
              <a:t>Enables you to</a:t>
            </a:r>
            <a:r>
              <a:rPr lang="en-US" kern="100" dirty="0">
                <a:solidFill>
                  <a:schemeClr val="tx1"/>
                </a:solidFill>
                <a:effectLst/>
                <a:latin typeface="+mj-lt"/>
                <a:ea typeface="Calibri" panose="020F0502020204030204" pitchFamily="34" charset="0"/>
                <a:cs typeface="Times New Roman"/>
              </a:rPr>
              <a:t> </a:t>
            </a:r>
            <a:r>
              <a:rPr lang="en-US" b="1" kern="100" dirty="0">
                <a:solidFill>
                  <a:schemeClr val="tx1"/>
                </a:solidFill>
                <a:effectLst/>
                <a:latin typeface="+mj-lt"/>
                <a:ea typeface="Calibri" panose="020F0502020204030204" pitchFamily="34" charset="0"/>
                <a:cs typeface="Times New Roman"/>
              </a:rPr>
              <a:t>map the landscape of legislation </a:t>
            </a:r>
            <a:r>
              <a:rPr lang="en-US" kern="100" dirty="0">
                <a:solidFill>
                  <a:schemeClr val="tx1"/>
                </a:solidFill>
                <a:effectLst/>
                <a:latin typeface="+mj-lt"/>
                <a:ea typeface="Calibri" panose="020F0502020204030204" pitchFamily="34" charset="0"/>
                <a:cs typeface="Times New Roman"/>
              </a:rPr>
              <a:t>and other instruments relevant to codifying a power system and overall energy transition</a:t>
            </a:r>
          </a:p>
          <a:p>
            <a:pPr marL="0" marR="0" lvl="0" indent="0">
              <a:spcBef>
                <a:spcPts val="0"/>
              </a:spcBef>
              <a:spcAft>
                <a:spcPts val="800"/>
              </a:spcAft>
              <a:buNone/>
            </a:pPr>
            <a:r>
              <a:rPr lang="en-US" b="1" kern="100" dirty="0">
                <a:solidFill>
                  <a:schemeClr val="tx1"/>
                </a:solidFill>
                <a:effectLst/>
                <a:latin typeface="+mj-lt"/>
                <a:ea typeface="Calibri" panose="020F0502020204030204" pitchFamily="34" charset="0"/>
                <a:cs typeface="Times New Roman"/>
              </a:rPr>
              <a:t>Provides tools </a:t>
            </a:r>
            <a:r>
              <a:rPr lang="en-US" kern="100" dirty="0">
                <a:solidFill>
                  <a:schemeClr val="tx1"/>
                </a:solidFill>
                <a:effectLst/>
                <a:latin typeface="+mj-lt"/>
                <a:ea typeface="Calibri" panose="020F0502020204030204" pitchFamily="34" charset="0"/>
                <a:cs typeface="Times New Roman"/>
              </a:rPr>
              <a:t>to understand the </a:t>
            </a:r>
            <a:r>
              <a:rPr lang="en-US" b="1" kern="100" dirty="0">
                <a:solidFill>
                  <a:schemeClr val="tx1"/>
                </a:solidFill>
                <a:effectLst/>
                <a:latin typeface="+mj-lt"/>
                <a:ea typeface="Calibri" panose="020F0502020204030204" pitchFamily="34" charset="0"/>
                <a:cs typeface="Times New Roman"/>
              </a:rPr>
              <a:t>underlying core governance functions</a:t>
            </a:r>
          </a:p>
          <a:p>
            <a:pPr marL="0" indent="0">
              <a:spcBef>
                <a:spcPts val="0"/>
              </a:spcBef>
              <a:spcAft>
                <a:spcPts val="800"/>
              </a:spcAft>
              <a:buNone/>
            </a:pPr>
            <a:r>
              <a:rPr lang="en-US" kern="100" dirty="0">
                <a:solidFill>
                  <a:schemeClr val="tx1"/>
                </a:solidFill>
                <a:effectLst/>
                <a:latin typeface="+mj-lt"/>
                <a:ea typeface="Calibri" panose="020F0502020204030204" pitchFamily="34" charset="0"/>
                <a:cs typeface="Times New Roman"/>
              </a:rPr>
              <a:t>Supports </a:t>
            </a:r>
            <a:r>
              <a:rPr lang="en-US" kern="100" dirty="0">
                <a:solidFill>
                  <a:schemeClr val="tx1"/>
                </a:solidFill>
                <a:latin typeface="+mj-lt"/>
                <a:ea typeface="Calibri" panose="020F0502020204030204" pitchFamily="34" charset="0"/>
                <a:cs typeface="Times New Roman"/>
              </a:rPr>
              <a:t>you to</a:t>
            </a:r>
            <a:r>
              <a:rPr lang="en-US" kern="100" dirty="0">
                <a:solidFill>
                  <a:schemeClr val="tx1"/>
                </a:solidFill>
                <a:effectLst/>
                <a:latin typeface="+mj-lt"/>
                <a:ea typeface="Calibri" panose="020F0502020204030204" pitchFamily="34" charset="0"/>
                <a:cs typeface="Times New Roman"/>
              </a:rPr>
              <a:t> </a:t>
            </a:r>
            <a:r>
              <a:rPr lang="en-US" b="1" kern="100" dirty="0">
                <a:solidFill>
                  <a:schemeClr val="tx1"/>
                </a:solidFill>
                <a:effectLst/>
                <a:latin typeface="+mj-lt"/>
                <a:ea typeface="Calibri" panose="020F0502020204030204" pitchFamily="34" charset="0"/>
                <a:cs typeface="Times New Roman"/>
              </a:rPr>
              <a:t>identify relevant steps in initiating and advancing legislation </a:t>
            </a:r>
            <a:r>
              <a:rPr lang="en-US" kern="100" dirty="0">
                <a:solidFill>
                  <a:schemeClr val="tx1"/>
                </a:solidFill>
                <a:effectLst/>
                <a:latin typeface="+mj-lt"/>
                <a:ea typeface="Calibri" panose="020F0502020204030204" pitchFamily="34" charset="0"/>
                <a:cs typeface="Times New Roman"/>
              </a:rPr>
              <a:t>or other instruments to fill identified gaps</a:t>
            </a:r>
            <a:endParaRPr lang="en-GB" kern="100" dirty="0">
              <a:solidFill>
                <a:schemeClr val="tx1"/>
              </a:solidFill>
              <a:effectLst/>
              <a:latin typeface="+mj-lt"/>
              <a:ea typeface="Calibri" panose="020F0502020204030204" pitchFamily="34" charset="0"/>
              <a:cs typeface="Times New Roman"/>
            </a:endParaRPr>
          </a:p>
          <a:p>
            <a:pPr marL="0" marR="0" lvl="0" indent="0">
              <a:spcBef>
                <a:spcPts val="0"/>
              </a:spcBef>
              <a:spcAft>
                <a:spcPts val="800"/>
              </a:spcAft>
              <a:buNone/>
            </a:pPr>
            <a:r>
              <a:rPr lang="en-GB" kern="100" dirty="0">
                <a:solidFill>
                  <a:schemeClr val="tx1"/>
                </a:solidFill>
                <a:latin typeface="+mj-lt"/>
                <a:ea typeface="Calibri" panose="020F0502020204030204" pitchFamily="34" charset="0"/>
                <a:cs typeface="Times New Roman"/>
              </a:rPr>
              <a:t>Helps answering </a:t>
            </a:r>
            <a:r>
              <a:rPr lang="en-GB" b="1" kern="100" dirty="0">
                <a:solidFill>
                  <a:schemeClr val="tx1"/>
                </a:solidFill>
                <a:latin typeface="+mj-lt"/>
                <a:ea typeface="Calibri" panose="020F0502020204030204" pitchFamily="34" charset="0"/>
                <a:cs typeface="Times New Roman"/>
              </a:rPr>
              <a:t>country specific questions</a:t>
            </a:r>
            <a:r>
              <a:rPr lang="en-GB" kern="100" dirty="0">
                <a:solidFill>
                  <a:schemeClr val="tx1"/>
                </a:solidFill>
                <a:latin typeface="+mj-lt"/>
                <a:ea typeface="Calibri" panose="020F0502020204030204" pitchFamily="34" charset="0"/>
                <a:cs typeface="Times New Roman"/>
              </a:rPr>
              <a:t> such as:</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legislation is needed to support the transition?</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What is the role of regulation?</a:t>
            </a:r>
          </a:p>
          <a:p>
            <a:pPr lvl="1">
              <a:spcBef>
                <a:spcPts val="0"/>
              </a:spcBef>
              <a:spcAft>
                <a:spcPts val="800"/>
              </a:spcAft>
            </a:pPr>
            <a:r>
              <a:rPr lang="en-US" kern="100" dirty="0">
                <a:solidFill>
                  <a:schemeClr val="tx1"/>
                </a:solidFill>
                <a:latin typeface="+mj-lt"/>
                <a:ea typeface="Calibri" panose="020F0502020204030204" pitchFamily="34" charset="0"/>
                <a:cs typeface="Times New Roman"/>
              </a:rPr>
              <a:t>Is the role of the regulator clearly aligned to Net Zero?</a:t>
            </a:r>
          </a:p>
          <a:p>
            <a:pPr lvl="1">
              <a:spcAft>
                <a:spcPts val="800"/>
              </a:spcAft>
            </a:pPr>
            <a:r>
              <a:rPr lang="en-US" kern="100" dirty="0">
                <a:solidFill>
                  <a:schemeClr val="tx1"/>
                </a:solidFill>
                <a:latin typeface="+mj-lt"/>
                <a:ea typeface="Calibri" panose="020F0502020204030204" pitchFamily="34" charset="0"/>
                <a:cs typeface="Times New Roman"/>
              </a:rPr>
              <a:t>What are the government’s priorities in terms of energy access, security of supply, costs, climate ambition?</a:t>
            </a:r>
          </a:p>
          <a:p>
            <a:pPr marL="0" marR="0" lvl="0" indent="0">
              <a:spcBef>
                <a:spcPts val="0"/>
              </a:spcBef>
              <a:spcAft>
                <a:spcPts val="800"/>
              </a:spcAft>
              <a:buNone/>
            </a:pPr>
            <a:endParaRPr lang="en-US" kern="100" dirty="0">
              <a:solidFill>
                <a:schemeClr val="tx1"/>
              </a:solidFill>
              <a:effectLst/>
              <a:latin typeface="+mj-lt"/>
              <a:ea typeface="Calibri" panose="020F0502020204030204" pitchFamily="34" charset="0"/>
              <a:cs typeface="Times New Roman" panose="02020603050405020304" pitchFamily="18" charset="0"/>
            </a:endParaRPr>
          </a:p>
        </p:txBody>
      </p:sp>
      <p:pic>
        <p:nvPicPr>
          <p:cNvPr id="6" name="Picture 4" descr="Six pins pointed on several spots on a road map">
            <a:extLst>
              <a:ext uri="{FF2B5EF4-FFF2-40B4-BE49-F238E27FC236}">
                <a16:creationId xmlns:a16="http://schemas.microsoft.com/office/drawing/2014/main" id="{93A8B6BE-5C9C-5B4C-0C7F-117DB0E8AEEB}"/>
              </a:ext>
            </a:extLst>
          </p:cNvPr>
          <p:cNvPicPr>
            <a:picLocks noChangeAspect="1"/>
          </p:cNvPicPr>
          <p:nvPr/>
        </p:nvPicPr>
        <p:blipFill rotWithShape="1">
          <a:blip r:embed="rId3"/>
          <a:srcRect l="42951" r="32613" b="-141"/>
          <a:stretch/>
        </p:blipFill>
        <p:spPr>
          <a:xfrm>
            <a:off x="-30213" y="1"/>
            <a:ext cx="2510539" cy="6867525"/>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Tree>
    <p:extLst>
      <p:ext uri="{BB962C8B-B14F-4D97-AF65-F5344CB8AC3E}">
        <p14:creationId xmlns:p14="http://schemas.microsoft.com/office/powerpoint/2010/main" val="3782394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ETP colours">
      <a:dk1>
        <a:srgbClr val="202020"/>
      </a:dk1>
      <a:lt1>
        <a:srgbClr val="FFFFFF"/>
      </a:lt1>
      <a:dk2>
        <a:srgbClr val="092069"/>
      </a:dk2>
      <a:lt2>
        <a:srgbClr val="FFFFFF"/>
      </a:lt2>
      <a:accent1>
        <a:srgbClr val="F0611F"/>
      </a:accent1>
      <a:accent2>
        <a:srgbClr val="212121"/>
      </a:accent2>
      <a:accent3>
        <a:srgbClr val="C7D3FF"/>
      </a:accent3>
      <a:accent4>
        <a:srgbClr val="F3AE20"/>
      </a:accent4>
      <a:accent5>
        <a:srgbClr val="6EB73E"/>
      </a:accent5>
      <a:accent6>
        <a:srgbClr val="092069"/>
      </a:accent6>
      <a:hlink>
        <a:srgbClr val="092069"/>
      </a:hlink>
      <a:folHlink>
        <a:srgbClr val="0920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7" ma:contentTypeDescription="Create a new document." ma:contentTypeScope="" ma:versionID="79f8815d7021c15af2b072937e2d090b">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a6f3f63fc0ee8c5504a470af4690d5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SharedWithUsers xmlns="35b8b66e-5759-43c1-a138-f967a8bf5a20">
      <UserInfo>
        <DisplayName>Sarel Greyling</DisplayName>
        <AccountId>763</AccountId>
        <AccountType/>
      </UserInfo>
    </SharedWithUsers>
  </documentManagement>
</p:properties>
</file>

<file path=customXml/itemProps1.xml><?xml version="1.0" encoding="utf-8"?>
<ds:datastoreItem xmlns:ds="http://schemas.openxmlformats.org/officeDocument/2006/customXml" ds:itemID="{EC8835DE-DEAE-440C-9A1D-EEDE403B3B4F}">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2CB6FDF-99C8-4F9D-A61B-51BBE00D4D1D}">
  <ds:schemaRefs>
    <ds:schemaRef ds:uri="http://schemas.microsoft.com/sharepoint/v3/contenttype/forms"/>
  </ds:schemaRefs>
</ds:datastoreItem>
</file>

<file path=customXml/itemProps3.xml><?xml version="1.0" encoding="utf-8"?>
<ds:datastoreItem xmlns:ds="http://schemas.openxmlformats.org/officeDocument/2006/customXml" ds:itemID="{C9960080-5A8D-4BF9-88A0-36AC921F4E8C}">
  <ds:schemaRefs>
    <ds:schemaRef ds:uri="0b696a8a-ab1a-459b-a09e-44df7cbe9330"/>
    <ds:schemaRef ds:uri="35b8b66e-5759-43c1-a138-f967a8bf5a2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126</TotalTime>
  <Words>5173</Words>
  <Application>Microsoft Office PowerPoint</Application>
  <PresentationFormat>Widescreen</PresentationFormat>
  <Paragraphs>369</Paragraphs>
  <Slides>21</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-apple-system</vt:lpstr>
      <vt:lpstr>Arial</vt:lpstr>
      <vt:lpstr>Calibri</vt:lpstr>
      <vt:lpstr>Calibri Light</vt:lpstr>
      <vt:lpstr>Montserrat</vt:lpstr>
      <vt:lpstr>Open Sans</vt:lpstr>
      <vt:lpstr>Open Sans ExtraBold</vt:lpstr>
      <vt:lpstr>Times New Roman</vt:lpstr>
      <vt:lpstr>Trebuchet MS</vt:lpstr>
      <vt:lpstr>1_Office Theme</vt:lpstr>
      <vt:lpstr>Simple Light</vt:lpstr>
      <vt:lpstr>Lecture 0 The Electricity Transition Playbook (ETP)</vt:lpstr>
      <vt:lpstr>Energy access, economic development, and climate </vt:lpstr>
      <vt:lpstr>A Challenging situation: for Governments  and Providers of Finance and Investment </vt:lpstr>
      <vt:lpstr>Why the Electricity Transition Playbook?</vt:lpstr>
      <vt:lpstr>Who built the ETP and how?               </vt:lpstr>
      <vt:lpstr>PowerPoint Presentation</vt:lpstr>
      <vt:lpstr>PowerPoint Presentation</vt:lpstr>
      <vt:lpstr>1. Long-term Vision for the Energy Mix</vt:lpstr>
      <vt:lpstr>2. Policy and Law</vt:lpstr>
      <vt:lpstr>3. Delivery Mechanisms</vt:lpstr>
      <vt:lpstr>4. Network Infrastructure</vt:lpstr>
      <vt:lpstr>5. Operational Requirements</vt:lpstr>
      <vt:lpstr>6. Enabling Technologies</vt:lpstr>
      <vt:lpstr>7. Public Participation and Support</vt:lpstr>
      <vt:lpstr>8. Supply Chain and Workforce</vt:lpstr>
      <vt:lpstr>9. Finance</vt:lpstr>
      <vt:lpstr>Where is your country now?</vt:lpstr>
      <vt:lpstr>At the end of this course, you will have:</vt:lpstr>
      <vt:lpstr>Key takeaways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 Marcus (NZSI - International Net Zero)</dc:creator>
  <cp:lastModifiedBy>Ashutosh.Bhagurkar</cp:lastModifiedBy>
  <cp:revision>208</cp:revision>
  <dcterms:created xsi:type="dcterms:W3CDTF">2023-09-08T12:26:23Z</dcterms:created>
  <dcterms:modified xsi:type="dcterms:W3CDTF">2024-11-02T17:42:20Z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2023-09-08T12:26:23Z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b3c802c4-dc6c-45c9-9d64-96cd468b46c7</vt:lpwstr>
  </property>
  <property fmtid="{D5CDD505-2E9C-101B-9397-08002B2CF9AE}" pid="8" name="MSIP_Label_ba62f585-b40f-4ab9-bafe-39150f03d124_ContentBits">
    <vt:lpwstr>0</vt:lpwstr>
  </property>
  <property fmtid="{D5CDD505-2E9C-101B-9397-08002B2CF9AE}" pid="9" name="ContentTypeId">
    <vt:lpwstr>0x010100633F727AA7180443A862CD9A25741398</vt:lpwstr>
  </property>
  <property fmtid="{D5CDD505-2E9C-101B-9397-08002B2CF9AE}" pid="10" name="MediaServiceImageTags">
    <vt:lpwstr/>
  </property>
</Properties>
</file>