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Helvetica Neue"/>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iffM8bmunLUpATkbxRDpJphkOX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93696AA-4D54-470C-A769-EABA423CE421}">
  <a:tblStyle styleId="{E93696AA-4D54-470C-A769-EABA423CE42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HelveticaNeue-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HelveticaNeue-bold.fntdata"/><Relationship Id="rId16" Type="http://schemas.openxmlformats.org/officeDocument/2006/relationships/slide" Target="slides/slide11.xml"/><Relationship Id="rId38" Type="http://schemas.openxmlformats.org/officeDocument/2006/relationships/font" Target="fonts/HelveticaNeue-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e075dffed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200" u="none" cap="none" strike="noStrike">
              <a:solidFill>
                <a:schemeClr val="dk1"/>
              </a:solidFill>
              <a:latin typeface="Arial"/>
              <a:ea typeface="Arial"/>
              <a:cs typeface="Arial"/>
              <a:sym typeface="Arial"/>
            </a:endParaRPr>
          </a:p>
        </p:txBody>
      </p:sp>
      <p:sp>
        <p:nvSpPr>
          <p:cNvPr id="95" name="Google Shape;95;g3e075dffed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e075dffed1_0_350:notes"/>
          <p:cNvSpPr/>
          <p:nvPr>
            <p:ph idx="2" type="sldImg"/>
          </p:nvPr>
        </p:nvSpPr>
        <p:spPr>
          <a:xfrm>
            <a:off x="-1166813" y="0"/>
            <a:ext cx="5334000" cy="3000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4" name="Google Shape;454;g3e075dffed1_0_35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455" name="Google Shape;455;g3e075dffed1_0_35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sv-SE"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e075dffed1_0_370:notes"/>
          <p:cNvSpPr/>
          <p:nvPr>
            <p:ph idx="2" type="sldImg"/>
          </p:nvPr>
        </p:nvSpPr>
        <p:spPr>
          <a:xfrm>
            <a:off x="-1166813" y="0"/>
            <a:ext cx="5334000" cy="3000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5" name="Google Shape;475;g3e075dffed1_0_37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476" name="Google Shape;476;g3e075dffed1_0_37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sv-SE"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e075dffed1_0_381:notes"/>
          <p:cNvSpPr/>
          <p:nvPr>
            <p:ph idx="2" type="sldImg"/>
          </p:nvPr>
        </p:nvSpPr>
        <p:spPr>
          <a:xfrm>
            <a:off x="-1166813" y="0"/>
            <a:ext cx="5334000" cy="3000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7" name="Google Shape;487;g3e075dffed1_0_38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488" name="Google Shape;488;g3e075dffed1_0_38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sv-SE"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e075dffed1_0_391:notes"/>
          <p:cNvSpPr/>
          <p:nvPr>
            <p:ph idx="2" type="sldImg"/>
          </p:nvPr>
        </p:nvSpPr>
        <p:spPr>
          <a:xfrm>
            <a:off x="-1166813" y="0"/>
            <a:ext cx="5334000" cy="3000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8" name="Google Shape;498;g3e075dffed1_0_39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499" name="Google Shape;499;g3e075dffed1_0_39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sv-SE"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e075dffed1_0_409: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7" name="Google Shape;517;g3e075dffed1_0_409: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e075dffed1_0_439: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g3e075dffed1_0_439: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549" name="Google Shape;549;g3e075dffed1_0_43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3e075dffed1_0_461: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g3e075dffed1_0_461: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572" name="Google Shape;572;g3e075dffed1_0_46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e075dffed1_0_497: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8" name="Google Shape;608;g3e075dffed1_0_497: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609" name="Google Shape;609;g3e075dffed1_0_49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e075dffed1_0_515:notes"/>
          <p:cNvSpPr/>
          <p:nvPr>
            <p:ph idx="2" type="sldImg"/>
          </p:nvPr>
        </p:nvSpPr>
        <p:spPr>
          <a:xfrm>
            <a:off x="-1166813" y="0"/>
            <a:ext cx="5334000" cy="3000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7" name="Google Shape;627;g3e075dffed1_0_51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628" name="Google Shape;628;g3e075dffed1_0_5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sv-SE"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e075dffed1_0_539: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2" name="Google Shape;652;g3e075dffed1_0_539: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653" name="Google Shape;653;g3e075dffed1_0_53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e075dffed1_0_7:notes"/>
          <p:cNvSpPr/>
          <p:nvPr>
            <p:ph idx="2" type="sldImg"/>
          </p:nvPr>
        </p:nvSpPr>
        <p:spPr>
          <a:xfrm>
            <a:off x="-1166813" y="0"/>
            <a:ext cx="5334000" cy="3000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g3e075dffed1_0_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 name="Google Shape;104;g3e075dffed1_0_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sv-SE"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3e075dffed1_0_568: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g3e075dffed1_0_568: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683" name="Google Shape;683;g3e075dffed1_0_56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3e075dffed1_0_586: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1" name="Google Shape;701;g3e075dffed1_0_586: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702" name="Google Shape;702;g3e075dffed1_0_58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3e075dffed1_0_597: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g3e075dffed1_0_597: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714" name="Google Shape;714;g3e075dffed1_0_59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3e075dffed1_0_615: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2" name="Google Shape;732;g3e075dffed1_0_615: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733" name="Google Shape;733;g3e075dffed1_0_6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3e075dffed1_0_636: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4" name="Google Shape;754;g3e075dffed1_0_636: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755" name="Google Shape;755;g3e075dffed1_0_63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3e075dffed1_0_654: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3" name="Google Shape;773;g3e075dffed1_0_654: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774" name="Google Shape;774;g3e075dffed1_0_65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3e075dffed1_0_673:notes"/>
          <p:cNvSpPr/>
          <p:nvPr>
            <p:ph idx="2" type="sldImg"/>
          </p:nvPr>
        </p:nvSpPr>
        <p:spPr>
          <a:xfrm>
            <a:off x="-1166813" y="0"/>
            <a:ext cx="5334000" cy="3000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3" name="Google Shape;793;g3e075dffed1_0_67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794" name="Google Shape;794;g3e075dffed1_0_67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sv-SE"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3e075dffed1_0_687: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8" name="Google Shape;808;g3e075dffed1_0_687: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809" name="Google Shape;809;g3e075dffed1_0_68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3e075dffed1_0_704: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6" name="Google Shape;826;g3e075dffed1_0_704: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3e075dffed1_0_723: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6" name="Google Shape;846;g3e075dffed1_0_723: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847" name="Google Shape;847;g3e075dffed1_0_72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e075dffed1_0_23: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g3e075dffed1_0_23: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3e075dffed1_0_743: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7" name="Google Shape;867;g3e075dffed1_0_743: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868" name="Google Shape;868;g3e075dffed1_0_74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3e075dffed1_0_773:notes"/>
          <p:cNvSpPr/>
          <p:nvPr>
            <p:ph idx="2" type="sldImg"/>
          </p:nvPr>
        </p:nvSpPr>
        <p:spPr>
          <a:xfrm>
            <a:off x="-1166813" y="0"/>
            <a:ext cx="5334000" cy="3000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8" name="Google Shape;898;g3e075dffed1_0_77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899" name="Google Shape;899;g3e075dffed1_0_77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sv-SE"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3e075dffed1_0_7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6" name="Google Shape;916;g3e075dffed1_0_7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e075dffed1_0_61: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3e075dffed1_0_61: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e075dffed1_0_69:notes"/>
          <p:cNvSpPr/>
          <p:nvPr>
            <p:ph idx="2" type="sldImg"/>
          </p:nvPr>
        </p:nvSpPr>
        <p:spPr>
          <a:xfrm>
            <a:off x="-1166813" y="0"/>
            <a:ext cx="5334000" cy="3000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g3e075dffed1_0_6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sz="1200">
              <a:solidFill>
                <a:schemeClr val="dk1"/>
              </a:solidFill>
              <a:latin typeface="Arial"/>
              <a:ea typeface="Arial"/>
              <a:cs typeface="Arial"/>
              <a:sym typeface="Arial"/>
            </a:endParaRPr>
          </a:p>
        </p:txBody>
      </p:sp>
      <p:sp>
        <p:nvSpPr>
          <p:cNvPr id="169" name="Google Shape;169;g3e075dffed1_0_6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800"/>
              <a:buNone/>
            </a:pPr>
            <a:fld id="{00000000-1234-1234-1234-123412341234}" type="slidenum">
              <a:rPr lang="sv-SE"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e075dffed1_0_114:notes"/>
          <p:cNvSpPr/>
          <p:nvPr>
            <p:ph idx="2" type="sldImg"/>
          </p:nvPr>
        </p:nvSpPr>
        <p:spPr>
          <a:xfrm>
            <a:off x="-1166813" y="0"/>
            <a:ext cx="5334000" cy="3000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 name="Google Shape;214;g3e075dffed1_0_11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sz="1200">
              <a:solidFill>
                <a:schemeClr val="dk1"/>
              </a:solidFill>
              <a:latin typeface="Arial"/>
              <a:ea typeface="Arial"/>
              <a:cs typeface="Arial"/>
              <a:sym typeface="Arial"/>
            </a:endParaRPr>
          </a:p>
        </p:txBody>
      </p:sp>
      <p:sp>
        <p:nvSpPr>
          <p:cNvPr id="215" name="Google Shape;215;g3e075dffed1_0_1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800"/>
              <a:buNone/>
            </a:pPr>
            <a:fld id="{00000000-1234-1234-1234-123412341234}" type="slidenum">
              <a:rPr lang="sv-SE"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e075dffed1_0_149:notes"/>
          <p:cNvSpPr/>
          <p:nvPr>
            <p:ph idx="2" type="sldImg"/>
          </p:nvPr>
        </p:nvSpPr>
        <p:spPr>
          <a:xfrm>
            <a:off x="-1166813" y="0"/>
            <a:ext cx="5334000" cy="3000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g3e075dffed1_0_14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sz="1200">
              <a:solidFill>
                <a:schemeClr val="dk1"/>
              </a:solidFill>
              <a:latin typeface="Arial"/>
              <a:ea typeface="Arial"/>
              <a:cs typeface="Arial"/>
              <a:sym typeface="Arial"/>
            </a:endParaRPr>
          </a:p>
        </p:txBody>
      </p:sp>
      <p:sp>
        <p:nvSpPr>
          <p:cNvPr id="251" name="Google Shape;251;g3e075dffed1_0_14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800"/>
              <a:buNone/>
            </a:pPr>
            <a:fld id="{00000000-1234-1234-1234-123412341234}" type="slidenum">
              <a:rPr lang="sv-SE"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e075dffed1_0_212:notes"/>
          <p:cNvSpPr/>
          <p:nvPr>
            <p:ph idx="2" type="sldImg"/>
          </p:nvPr>
        </p:nvSpPr>
        <p:spPr>
          <a:xfrm>
            <a:off x="-1166813" y="0"/>
            <a:ext cx="5334000" cy="3000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4" name="Google Shape;314;g3e075dffed1_0_21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315" name="Google Shape;315;g3e075dffed1_0_2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sv-SE"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e075dffed1_0_246:notes"/>
          <p:cNvSpPr/>
          <p:nvPr>
            <p:ph idx="2" type="sldImg"/>
          </p:nvPr>
        </p:nvSpPr>
        <p:spPr>
          <a:xfrm>
            <a:off x="-47625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3e075dffed1_0_246: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350" name="Google Shape;350;g3e075dffed1_0_24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35"/>
          <p:cNvSpPr txBox="1"/>
          <p:nvPr>
            <p:ph type="ctrTitle"/>
          </p:nvPr>
        </p:nvSpPr>
        <p:spPr>
          <a:xfrm>
            <a:off x="2979507" y="739739"/>
            <a:ext cx="4880223" cy="498296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800"/>
              <a:buFont typeface="Helvetica Neue"/>
              <a:buNone/>
              <a:defRPr b="1" i="0" sz="32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4"/>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bg>
      <p:bgPr>
        <a:solidFill>
          <a:schemeClr val="lt1"/>
        </a:solidFill>
      </p:bgPr>
    </p:bg>
    <p:spTree>
      <p:nvGrpSpPr>
        <p:cNvPr id="58" name="Shape 58"/>
        <p:cNvGrpSpPr/>
        <p:nvPr/>
      </p:nvGrpSpPr>
      <p:grpSpPr>
        <a:xfrm>
          <a:off x="0" y="0"/>
          <a:ext cx="0" cy="0"/>
          <a:chOff x="0" y="0"/>
          <a:chExt cx="0" cy="0"/>
        </a:xfrm>
      </p:grpSpPr>
      <p:sp>
        <p:nvSpPr>
          <p:cNvPr id="59" name="Google Shape;59;p4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spTree>
      <p:nvGrpSpPr>
        <p:cNvPr id="60" name="Shape 60"/>
        <p:cNvGrpSpPr/>
        <p:nvPr/>
      </p:nvGrpSpPr>
      <p:grpSpPr>
        <a:xfrm>
          <a:off x="0" y="0"/>
          <a:ext cx="0" cy="0"/>
          <a:chOff x="0" y="0"/>
          <a:chExt cx="0" cy="0"/>
        </a:xfrm>
      </p:grpSpPr>
      <p:pic>
        <p:nvPicPr>
          <p:cNvPr id="61" name="Google Shape;61;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2" name="Google Shape;62;p4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63" name="Google Shape;63;p46"/>
          <p:cNvSpPr txBox="1"/>
          <p:nvPr>
            <p:ph type="title"/>
          </p:nvPr>
        </p:nvSpPr>
        <p:spPr>
          <a:xfrm>
            <a:off x="839788" y="0"/>
            <a:ext cx="1086453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6"/>
          <p:cNvSpPr txBox="1"/>
          <p:nvPr>
            <p:ph idx="1" type="body"/>
          </p:nvPr>
        </p:nvSpPr>
        <p:spPr>
          <a:xfrm>
            <a:off x="839788" y="1316038"/>
            <a:ext cx="4910771" cy="42963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rgbClr val="EEF3FE"/>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5" name="Google Shape;65;p46"/>
          <p:cNvSpPr txBox="1"/>
          <p:nvPr>
            <p:ph idx="2" type="body"/>
          </p:nvPr>
        </p:nvSpPr>
        <p:spPr>
          <a:xfrm>
            <a:off x="839788" y="1829664"/>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66" name="Google Shape;66;p46"/>
          <p:cNvSpPr/>
          <p:nvPr/>
        </p:nvSpPr>
        <p:spPr>
          <a:xfrm>
            <a:off x="5981252" y="1829664"/>
            <a:ext cx="5927463" cy="473623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 name="Google Shape;67;p46"/>
          <p:cNvSpPr/>
          <p:nvPr>
            <p:ph idx="3" type="pic"/>
          </p:nvPr>
        </p:nvSpPr>
        <p:spPr>
          <a:xfrm>
            <a:off x="6096000" y="1971040"/>
            <a:ext cx="5608320" cy="4419600"/>
          </a:xfrm>
          <a:prstGeom prst="rect">
            <a:avLst/>
          </a:prstGeom>
          <a:noFill/>
          <a:ln>
            <a:noFill/>
          </a:ln>
        </p:spPr>
      </p:sp>
      <p:cxnSp>
        <p:nvCxnSpPr>
          <p:cNvPr id="68" name="Google Shape;68;p46"/>
          <p:cNvCxnSpPr/>
          <p:nvPr/>
        </p:nvCxnSpPr>
        <p:spPr>
          <a:xfrm>
            <a:off x="6169572" y="5370785"/>
            <a:ext cx="5517931" cy="0"/>
          </a:xfrm>
          <a:prstGeom prst="straightConnector1">
            <a:avLst/>
          </a:prstGeom>
          <a:noFill/>
          <a:ln cap="flat" cmpd="sng" w="19050">
            <a:solidFill>
              <a:srgbClr val="0851FC"/>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2">
    <p:spTree>
      <p:nvGrpSpPr>
        <p:cNvPr id="69" name="Shape 69"/>
        <p:cNvGrpSpPr/>
        <p:nvPr/>
      </p:nvGrpSpPr>
      <p:grpSpPr>
        <a:xfrm>
          <a:off x="0" y="0"/>
          <a:ext cx="0" cy="0"/>
          <a:chOff x="0" y="0"/>
          <a:chExt cx="0" cy="0"/>
        </a:xfrm>
      </p:grpSpPr>
      <p:pic>
        <p:nvPicPr>
          <p:cNvPr id="70" name="Google Shape;70;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1" name="Google Shape;71;p47"/>
          <p:cNvSpPr/>
          <p:nvPr/>
        </p:nvSpPr>
        <p:spPr>
          <a:xfrm>
            <a:off x="279699" y="1829664"/>
            <a:ext cx="11629017" cy="473623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 name="Google Shape;72;p47"/>
          <p:cNvSpPr/>
          <p:nvPr>
            <p:ph idx="2" type="pic"/>
          </p:nvPr>
        </p:nvSpPr>
        <p:spPr>
          <a:xfrm>
            <a:off x="6096000" y="1971040"/>
            <a:ext cx="5608320" cy="4419600"/>
          </a:xfrm>
          <a:prstGeom prst="rect">
            <a:avLst/>
          </a:prstGeom>
          <a:noFill/>
          <a:ln>
            <a:noFill/>
          </a:ln>
        </p:spPr>
      </p:sp>
      <p:sp>
        <p:nvSpPr>
          <p:cNvPr id="73" name="Google Shape;73;p4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74" name="Google Shape;74;p47"/>
          <p:cNvSpPr txBox="1"/>
          <p:nvPr>
            <p:ph idx="1" type="body"/>
          </p:nvPr>
        </p:nvSpPr>
        <p:spPr>
          <a:xfrm>
            <a:off x="839788" y="1756881"/>
            <a:ext cx="4910771" cy="4828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75" name="Google Shape;75;p47"/>
          <p:cNvSpPr txBox="1"/>
          <p:nvPr>
            <p:ph idx="3" type="body"/>
          </p:nvPr>
        </p:nvSpPr>
        <p:spPr>
          <a:xfrm>
            <a:off x="839788" y="2283087"/>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76" name="Google Shape;76;p47"/>
          <p:cNvSpPr txBox="1"/>
          <p:nvPr>
            <p:ph type="title"/>
          </p:nvPr>
        </p:nvSpPr>
        <p:spPr>
          <a:xfrm>
            <a:off x="839788" y="555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7" name="Shape 77"/>
        <p:cNvGrpSpPr/>
        <p:nvPr/>
      </p:nvGrpSpPr>
      <p:grpSpPr>
        <a:xfrm>
          <a:off x="0" y="0"/>
          <a:ext cx="0" cy="0"/>
          <a:chOff x="0" y="0"/>
          <a:chExt cx="0" cy="0"/>
        </a:xfrm>
      </p:grpSpPr>
      <p:sp>
        <p:nvSpPr>
          <p:cNvPr id="78" name="Google Shape;78;p48"/>
          <p:cNvSpPr txBox="1"/>
          <p:nvPr>
            <p:ph type="title"/>
          </p:nvPr>
        </p:nvSpPr>
        <p:spPr>
          <a:xfrm>
            <a:off x="838200" y="15804"/>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3">
    <p:spTree>
      <p:nvGrpSpPr>
        <p:cNvPr id="80" name="Shape 80"/>
        <p:cNvGrpSpPr/>
        <p:nvPr/>
      </p:nvGrpSpPr>
      <p:grpSpPr>
        <a:xfrm>
          <a:off x="0" y="0"/>
          <a:ext cx="0" cy="0"/>
          <a:chOff x="0" y="0"/>
          <a:chExt cx="0" cy="0"/>
        </a:xfrm>
      </p:grpSpPr>
      <p:sp>
        <p:nvSpPr>
          <p:cNvPr id="81" name="Google Shape;81;p4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82" name="Google Shape;82;p49"/>
          <p:cNvSpPr txBox="1"/>
          <p:nvPr>
            <p:ph idx="1" type="body"/>
          </p:nvPr>
        </p:nvSpPr>
        <p:spPr>
          <a:xfrm>
            <a:off x="838200"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83" name="Google Shape;83;p49"/>
          <p:cNvSpPr txBox="1"/>
          <p:nvPr>
            <p:ph idx="2" type="body"/>
          </p:nvPr>
        </p:nvSpPr>
        <p:spPr>
          <a:xfrm>
            <a:off x="6148754"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84" name="Google Shape;84;p49"/>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2_Title Slide">
    <p:spTree>
      <p:nvGrpSpPr>
        <p:cNvPr id="85" name="Shape 85"/>
        <p:cNvGrpSpPr/>
        <p:nvPr/>
      </p:nvGrpSpPr>
      <p:grpSpPr>
        <a:xfrm>
          <a:off x="0" y="0"/>
          <a:ext cx="0" cy="0"/>
          <a:chOff x="0" y="0"/>
          <a:chExt cx="0" cy="0"/>
        </a:xfrm>
      </p:grpSpPr>
      <p:pic>
        <p:nvPicPr>
          <p:cNvPr id="86" name="Google Shape;86;g3e075dffed1_0_867"/>
          <p:cNvPicPr preferRelativeResize="0"/>
          <p:nvPr/>
        </p:nvPicPr>
        <p:blipFill rotWithShape="1">
          <a:blip r:embed="rId2">
            <a:alphaModFix/>
          </a:blip>
          <a:srcRect b="0" l="0" r="0" t="0"/>
          <a:stretch/>
        </p:blipFill>
        <p:spPr>
          <a:xfrm>
            <a:off x="0" y="0"/>
            <a:ext cx="12192000" cy="6858001"/>
          </a:xfrm>
          <a:prstGeom prst="rect">
            <a:avLst/>
          </a:prstGeom>
          <a:noFill/>
          <a:ln>
            <a:noFill/>
          </a:ln>
        </p:spPr>
      </p:pic>
      <p:sp>
        <p:nvSpPr>
          <p:cNvPr id="87" name="Google Shape;87;g3e075dffed1_0_867"/>
          <p:cNvSpPr txBox="1"/>
          <p:nvPr>
            <p:ph type="ctrTitle"/>
          </p:nvPr>
        </p:nvSpPr>
        <p:spPr>
          <a:xfrm>
            <a:off x="2979507" y="739739"/>
            <a:ext cx="4880100" cy="498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800"/>
              <a:buFont typeface="Helvetica Neue"/>
              <a:buNone/>
              <a:defRPr b="1" i="0" sz="32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88" name="Shape 8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 name="Shape 89"/>
        <p:cNvGrpSpPr/>
        <p:nvPr/>
      </p:nvGrpSpPr>
      <p:grpSpPr>
        <a:xfrm>
          <a:off x="0" y="0"/>
          <a:ext cx="0" cy="0"/>
          <a:chOff x="0" y="0"/>
          <a:chExt cx="0" cy="0"/>
        </a:xfrm>
      </p:grpSpPr>
      <p:sp>
        <p:nvSpPr>
          <p:cNvPr id="90" name="Google Shape;90;g3e075dffed1_0_871"/>
          <p:cNvSpPr txBox="1"/>
          <p:nvPr>
            <p:ph idx="10" type="dt"/>
          </p:nvPr>
        </p:nvSpPr>
        <p:spPr>
          <a:xfrm>
            <a:off x="0" y="0"/>
            <a:ext cx="3999900" cy="39999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91" name="Google Shape;91;g3e075dffed1_0_871"/>
          <p:cNvSpPr txBox="1"/>
          <p:nvPr>
            <p:ph idx="11" type="ftr"/>
          </p:nvPr>
        </p:nvSpPr>
        <p:spPr>
          <a:xfrm>
            <a:off x="0" y="0"/>
            <a:ext cx="3999900" cy="39999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92" name="Google Shape;92;g3e075dffed1_0_871"/>
          <p:cNvSpPr txBox="1"/>
          <p:nvPr>
            <p:ph idx="12" type="sldNum"/>
          </p:nvPr>
        </p:nvSpPr>
        <p:spPr>
          <a:xfrm>
            <a:off x="0" y="0"/>
            <a:ext cx="3999900" cy="39999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24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24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24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24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24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24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24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24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2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3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18" name="Google Shape;18;p36"/>
          <p:cNvSpPr txBox="1"/>
          <p:nvPr>
            <p:ph idx="1" type="body"/>
          </p:nvPr>
        </p:nvSpPr>
        <p:spPr>
          <a:xfrm>
            <a:off x="838200" y="1325562"/>
            <a:ext cx="10515600" cy="485140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36"/>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20" name="Shape 20"/>
        <p:cNvGrpSpPr/>
        <p:nvPr/>
      </p:nvGrpSpPr>
      <p:grpSpPr>
        <a:xfrm>
          <a:off x="0" y="0"/>
          <a:ext cx="0" cy="0"/>
          <a:chOff x="0" y="0"/>
          <a:chExt cx="0" cy="0"/>
        </a:xfrm>
      </p:grpSpPr>
      <p:sp>
        <p:nvSpPr>
          <p:cNvPr id="21" name="Google Shape;21;p3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22" name="Google Shape;22;p37"/>
          <p:cNvSpPr txBox="1"/>
          <p:nvPr>
            <p:ph idx="1" type="body"/>
          </p:nvPr>
        </p:nvSpPr>
        <p:spPr>
          <a:xfrm>
            <a:off x="838200"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3" name="Google Shape;23;p37"/>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24" name="Shape 24"/>
        <p:cNvGrpSpPr/>
        <p:nvPr/>
      </p:nvGrpSpPr>
      <p:grpSpPr>
        <a:xfrm>
          <a:off x="0" y="0"/>
          <a:ext cx="0" cy="0"/>
          <a:chOff x="0" y="0"/>
          <a:chExt cx="0" cy="0"/>
        </a:xfrm>
      </p:grpSpPr>
      <p:sp>
        <p:nvSpPr>
          <p:cNvPr id="25" name="Google Shape;25;p3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26" name="Google Shape;26;p38"/>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8"/>
          <p:cNvSpPr txBox="1"/>
          <p:nvPr>
            <p:ph idx="1" type="body"/>
          </p:nvPr>
        </p:nvSpPr>
        <p:spPr>
          <a:xfrm>
            <a:off x="839788" y="1346930"/>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28" name="Shape 28"/>
        <p:cNvGrpSpPr/>
        <p:nvPr/>
      </p:nvGrpSpPr>
      <p:grpSpPr>
        <a:xfrm>
          <a:off x="0" y="0"/>
          <a:ext cx="0" cy="0"/>
          <a:chOff x="0" y="0"/>
          <a:chExt cx="0" cy="0"/>
        </a:xfrm>
      </p:grpSpPr>
      <p:sp>
        <p:nvSpPr>
          <p:cNvPr id="29" name="Google Shape;29;p39"/>
          <p:cNvSpPr txBox="1"/>
          <p:nvPr>
            <p:ph type="title"/>
          </p:nvPr>
        </p:nvSpPr>
        <p:spPr>
          <a:xfrm>
            <a:off x="554736" y="182372"/>
            <a:ext cx="11082528" cy="7315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9"/>
          <p:cNvSpPr/>
          <p:nvPr/>
        </p:nvSpPr>
        <p:spPr>
          <a:xfrm>
            <a:off x="11312525" y="6498754"/>
            <a:ext cx="325501" cy="1384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sv-SE" sz="900" u="none" cap="none" strike="noStrike">
                <a:solidFill>
                  <a:schemeClr val="dk1"/>
                </a:solidFill>
                <a:latin typeface="Arial"/>
                <a:ea typeface="Arial"/>
                <a:cs typeface="Arial"/>
                <a:sym typeface="Arial"/>
              </a:rPr>
              <a:t>‹#›</a:t>
            </a:fld>
            <a:endParaRPr b="0" i="0" sz="900" u="none" cap="none" strike="noStrike">
              <a:solidFill>
                <a:schemeClr val="dk1"/>
              </a:solidFill>
              <a:latin typeface="Arial"/>
              <a:ea typeface="Arial"/>
              <a:cs typeface="Arial"/>
              <a:sym typeface="Arial"/>
            </a:endParaRPr>
          </a:p>
        </p:txBody>
      </p:sp>
      <p:sp>
        <p:nvSpPr>
          <p:cNvPr id="31" name="Google Shape;31;p39"/>
          <p:cNvSpPr txBox="1"/>
          <p:nvPr>
            <p:ph idx="1" type="body"/>
          </p:nvPr>
        </p:nvSpPr>
        <p:spPr>
          <a:xfrm>
            <a:off x="7159752" y="78768"/>
            <a:ext cx="4480560" cy="123111"/>
          </a:xfrm>
          <a:prstGeom prst="rect">
            <a:avLst/>
          </a:prstGeom>
          <a:noFill/>
          <a:ln>
            <a:noFill/>
          </a:ln>
        </p:spPr>
        <p:txBody>
          <a:bodyPr anchorCtr="0" anchor="ctr" bIns="45700" lIns="91425" spcFirstLastPara="1" rIns="91425" wrap="square" tIns="45700">
            <a:spAutoFit/>
          </a:bodyPr>
          <a:lstStyle>
            <a:lvl1pPr indent="-228600" lvl="0" marL="457200" marR="0" rtl="0" algn="r">
              <a:lnSpc>
                <a:spcPct val="90000"/>
              </a:lnSpc>
              <a:spcBef>
                <a:spcPts val="100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39"/>
          <p:cNvSpPr txBox="1"/>
          <p:nvPr>
            <p:ph idx="2" type="subTitle"/>
          </p:nvPr>
        </p:nvSpPr>
        <p:spPr>
          <a:xfrm>
            <a:off x="554736" y="903861"/>
            <a:ext cx="11082528" cy="27699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lvl="1"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33" name="Shape 33"/>
        <p:cNvGrpSpPr/>
        <p:nvPr/>
      </p:nvGrpSpPr>
      <p:grpSpPr>
        <a:xfrm>
          <a:off x="0" y="0"/>
          <a:ext cx="0" cy="0"/>
          <a:chOff x="0" y="0"/>
          <a:chExt cx="0" cy="0"/>
        </a:xfrm>
      </p:grpSpPr>
      <p:pic>
        <p:nvPicPr>
          <p:cNvPr id="34" name="Google Shape;34;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5" name="Google Shape;35;p40"/>
          <p:cNvSpPr txBox="1"/>
          <p:nvPr>
            <p:ph type="ctrTitle"/>
          </p:nvPr>
        </p:nvSpPr>
        <p:spPr>
          <a:xfrm>
            <a:off x="2979507" y="739739"/>
            <a:ext cx="5368965" cy="173633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800"/>
              <a:buFont typeface="Helvetica Neue"/>
              <a:buNone/>
              <a:defRPr b="1" i="0"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0"/>
          <p:cNvSpPr txBox="1"/>
          <p:nvPr>
            <p:ph idx="1" type="subTitle"/>
          </p:nvPr>
        </p:nvSpPr>
        <p:spPr>
          <a:xfrm>
            <a:off x="2979507" y="2476073"/>
            <a:ext cx="5368965" cy="10479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600"/>
              <a:buFont typeface="Arial"/>
              <a:buNone/>
              <a:defRPr b="0" i="0" sz="24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rgbClr val="000000"/>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rgbClr val="000000"/>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solidFill>
          <a:schemeClr val="lt1"/>
        </a:solidFill>
      </p:bgPr>
    </p:bg>
    <p:spTree>
      <p:nvGrpSpPr>
        <p:cNvPr id="37" name="Shape 37"/>
        <p:cNvGrpSpPr/>
        <p:nvPr/>
      </p:nvGrpSpPr>
      <p:grpSpPr>
        <a:xfrm>
          <a:off x="0" y="0"/>
          <a:ext cx="0" cy="0"/>
          <a:chOff x="0" y="0"/>
          <a:chExt cx="0" cy="0"/>
        </a:xfrm>
      </p:grpSpPr>
      <p:sp>
        <p:nvSpPr>
          <p:cNvPr id="38" name="Google Shape;38;p41"/>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40" name="Google Shape;40;p41"/>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41"/>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bg>
      <p:bgPr>
        <a:solidFill>
          <a:schemeClr val="lt1"/>
        </a:solidFill>
      </p:bgPr>
    </p:bg>
    <p:spTree>
      <p:nvGrpSpPr>
        <p:cNvPr id="42" name="Shape 42"/>
        <p:cNvGrpSpPr/>
        <p:nvPr/>
      </p:nvGrpSpPr>
      <p:grpSpPr>
        <a:xfrm>
          <a:off x="0" y="0"/>
          <a:ext cx="0" cy="0"/>
          <a:chOff x="0" y="0"/>
          <a:chExt cx="0" cy="0"/>
        </a:xfrm>
      </p:grpSpPr>
      <p:sp>
        <p:nvSpPr>
          <p:cNvPr id="43" name="Google Shape;43;p4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44" name="Google Shape;44;p42"/>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p42"/>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pic>
        <p:nvPicPr>
          <p:cNvPr id="47" name="Google Shape;47;p4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8" name="Google Shape;48;p43"/>
          <p:cNvSpPr/>
          <p:nvPr/>
        </p:nvSpPr>
        <p:spPr>
          <a:xfrm>
            <a:off x="5997575" y="1316038"/>
            <a:ext cx="5540304" cy="446831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 name="Google Shape;49;p43"/>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3"/>
          <p:cNvSpPr txBox="1"/>
          <p:nvPr>
            <p:ph idx="1" type="body"/>
          </p:nvPr>
        </p:nvSpPr>
        <p:spPr>
          <a:xfrm>
            <a:off x="839788" y="1316038"/>
            <a:ext cx="5157787"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51" name="Google Shape;51;p43"/>
          <p:cNvSpPr txBox="1"/>
          <p:nvPr>
            <p:ph idx="2" type="body"/>
          </p:nvPr>
        </p:nvSpPr>
        <p:spPr>
          <a:xfrm>
            <a:off x="839788" y="1816278"/>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52" name="Google Shape;52;p43"/>
          <p:cNvSpPr txBox="1"/>
          <p:nvPr>
            <p:ph idx="3" type="body"/>
          </p:nvPr>
        </p:nvSpPr>
        <p:spPr>
          <a:xfrm>
            <a:off x="6172200" y="1316038"/>
            <a:ext cx="5183188"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53" name="Google Shape;53;p43"/>
          <p:cNvSpPr txBox="1"/>
          <p:nvPr>
            <p:ph idx="4" type="body"/>
          </p:nvPr>
        </p:nvSpPr>
        <p:spPr>
          <a:xfrm>
            <a:off x="6172200" y="1816278"/>
            <a:ext cx="5183188"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54" name="Google Shape;54;p4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4"/>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3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12" name="Google Shape;12;p34"/>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hyperlink" Target="https://www.open.edu/openlearncreate/course/view.php?id=1804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hyperlink" Target="https://cdn.forestresearch.gov.uk/2024/09/Ch4_Carbon_FS2024.pdf" TargetMode="External"/><Relationship Id="rId5" Type="http://schemas.openxmlformats.org/officeDocument/2006/relationships/hyperlink" Target="https://www.forestresearch.gov.uk/climate-change/carbon/climate-change-impacts-on-soil-carb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hyperlink" Target="https://www.ipcc-nggip.iges.or.jp/public/2006gl/vol4.html" TargetMode="External"/><Relationship Id="rId4" Type="http://schemas.openxmlformats.org/officeDocument/2006/relationships/hyperlink" Target="https://www.ipcc.ch/report/2019-refinement-to-the-2006-ipcc-guidelines-for-national-greenhouse-gas-inventori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hyperlink" Target="https://zenodo.org/records/1934077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hyperlink" Target="https://www.fao.org/faostat/en/#data/G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image" Target="../media/image12.png"/><Relationship Id="rId4" Type="http://schemas.openxmlformats.org/officeDocument/2006/relationships/hyperlink" Target="https://zenodo.org/records/1934077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hyperlink" Target="https://zenodo.org/records/2007090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hyperlink" Target="https://zenodo.org/records/1934077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Several logos on a white background&#10;&#10;AI-generated content may be incorrect." id="97" name="Google Shape;97;g3e075dffed1_0_0"/>
          <p:cNvPicPr preferRelativeResize="0"/>
          <p:nvPr/>
        </p:nvPicPr>
        <p:blipFill rotWithShape="1">
          <a:blip r:embed="rId3">
            <a:alphaModFix/>
          </a:blip>
          <a:srcRect b="0" l="0" r="0" t="0"/>
          <a:stretch/>
        </p:blipFill>
        <p:spPr>
          <a:xfrm>
            <a:off x="3091375" y="4469619"/>
            <a:ext cx="4175394" cy="1837316"/>
          </a:xfrm>
          <a:prstGeom prst="rect">
            <a:avLst/>
          </a:prstGeom>
          <a:noFill/>
          <a:ln>
            <a:noFill/>
          </a:ln>
        </p:spPr>
      </p:pic>
      <p:sp>
        <p:nvSpPr>
          <p:cNvPr id="98" name="Google Shape;98;g3e075dffed1_0_0"/>
          <p:cNvSpPr txBox="1"/>
          <p:nvPr/>
        </p:nvSpPr>
        <p:spPr>
          <a:xfrm>
            <a:off x="2826589" y="627889"/>
            <a:ext cx="5033400" cy="307800"/>
          </a:xfrm>
          <a:prstGeom prst="rect">
            <a:avLst/>
          </a:prstGeom>
          <a:noFill/>
          <a:ln>
            <a:noFill/>
          </a:ln>
        </p:spPr>
        <p:txBody>
          <a:bodyPr anchorCtr="0" anchor="b" bIns="45700" lIns="91400" spcFirstLastPara="1" rIns="91400" wrap="square" tIns="45700">
            <a:spAutoFit/>
          </a:bodyPr>
          <a:lstStyle/>
          <a:p>
            <a:pPr indent="0" lvl="0" marL="0" marR="0" rtl="0" algn="l">
              <a:lnSpc>
                <a:spcPct val="100000"/>
              </a:lnSpc>
              <a:spcBef>
                <a:spcPts val="0"/>
              </a:spcBef>
              <a:spcAft>
                <a:spcPts val="0"/>
              </a:spcAft>
              <a:buNone/>
            </a:pPr>
            <a:r>
              <a:rPr b="1" i="0" lang="sv-SE" sz="1400" u="none" cap="none" strike="noStrike">
                <a:solidFill>
                  <a:srgbClr val="FFFFFF"/>
                </a:solidFill>
                <a:latin typeface="Arial"/>
                <a:ea typeface="Arial"/>
                <a:cs typeface="Arial"/>
                <a:sym typeface="Arial"/>
              </a:rPr>
              <a:t>CLEWs++ Modelling Course</a:t>
            </a:r>
            <a:endParaRPr b="0" i="0" sz="1400" u="none" cap="none" strike="noStrike">
              <a:solidFill>
                <a:srgbClr val="000000"/>
              </a:solidFill>
              <a:latin typeface="Arial"/>
              <a:ea typeface="Arial"/>
              <a:cs typeface="Arial"/>
              <a:sym typeface="Arial"/>
            </a:endParaRPr>
          </a:p>
        </p:txBody>
      </p:sp>
      <p:sp>
        <p:nvSpPr>
          <p:cNvPr id="99" name="Google Shape;99;g3e075dffed1_0_0"/>
          <p:cNvSpPr txBox="1"/>
          <p:nvPr/>
        </p:nvSpPr>
        <p:spPr>
          <a:xfrm>
            <a:off x="2826588" y="1110754"/>
            <a:ext cx="6887100" cy="1200600"/>
          </a:xfrm>
          <a:prstGeom prst="rect">
            <a:avLst/>
          </a:prstGeom>
          <a:noFill/>
          <a:ln>
            <a:noFill/>
          </a:ln>
        </p:spPr>
        <p:txBody>
          <a:bodyPr anchorCtr="0" anchor="b" bIns="45700" lIns="91400" spcFirstLastPara="1" rIns="91400" wrap="square" tIns="45700">
            <a:spAutoFit/>
          </a:bodyPr>
          <a:lstStyle/>
          <a:p>
            <a:pPr indent="0" lvl="0" marL="0" marR="0" rtl="0" algn="l">
              <a:lnSpc>
                <a:spcPct val="100000"/>
              </a:lnSpc>
              <a:spcBef>
                <a:spcPts val="0"/>
              </a:spcBef>
              <a:spcAft>
                <a:spcPts val="0"/>
              </a:spcAft>
              <a:buNone/>
            </a:pPr>
            <a:r>
              <a:rPr b="1" i="0" lang="sv-SE" sz="3600" u="sng" cap="none" strike="noStrike">
                <a:solidFill>
                  <a:srgbClr val="FFFFFF"/>
                </a:solidFill>
                <a:latin typeface="Arial"/>
                <a:ea typeface="Arial"/>
                <a:cs typeface="Arial"/>
                <a:sym typeface="Arial"/>
              </a:rPr>
              <a:t>LECTURE 7 </a:t>
            </a:r>
            <a:endParaRPr b="1" i="0" sz="3600" u="sng"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1" i="0" lang="sv-SE" sz="3600" u="none" cap="none" strike="noStrike">
                <a:solidFill>
                  <a:srgbClr val="FFFFFF"/>
                </a:solidFill>
                <a:latin typeface="Arial"/>
                <a:ea typeface="Arial"/>
                <a:cs typeface="Arial"/>
                <a:sym typeface="Arial"/>
              </a:rPr>
              <a:t>Land Cover in CLEWS ++ </a:t>
            </a:r>
            <a:endParaRPr b="1" i="0" sz="3600" u="none" cap="none" strike="noStrike">
              <a:solidFill>
                <a:srgbClr val="FFFFFF"/>
              </a:solidFill>
              <a:latin typeface="Arial"/>
              <a:ea typeface="Arial"/>
              <a:cs typeface="Arial"/>
              <a:sym typeface="Arial"/>
            </a:endParaRPr>
          </a:p>
        </p:txBody>
      </p:sp>
      <p:sp>
        <p:nvSpPr>
          <p:cNvPr id="100" name="Google Shape;100;g3e075dffed1_0_0"/>
          <p:cNvSpPr txBox="1"/>
          <p:nvPr/>
        </p:nvSpPr>
        <p:spPr>
          <a:xfrm>
            <a:off x="10119225" y="1950425"/>
            <a:ext cx="1772100" cy="208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sv-SE" sz="1000" u="none" cap="none" strike="noStrike">
                <a:solidFill>
                  <a:srgbClr val="000000"/>
                </a:solidFill>
                <a:latin typeface="Arial"/>
                <a:ea typeface="Arial"/>
                <a:cs typeface="Arial"/>
                <a:sym typeface="Arial"/>
              </a:rPr>
              <a:t>RECOMMENDED CITATION: Martindale, L., </a:t>
            </a:r>
            <a:r>
              <a:rPr lang="sv-SE" sz="1000">
                <a:solidFill>
                  <a:srgbClr val="000000"/>
                </a:solidFill>
              </a:rPr>
              <a:t>Alfstad, T., Lo-Giudice, C., and </a:t>
            </a:r>
            <a:r>
              <a:rPr b="0" i="0" lang="sv-SE" sz="1000" u="none" cap="none" strike="noStrike">
                <a:solidFill>
                  <a:srgbClr val="000000"/>
                </a:solidFill>
                <a:latin typeface="Arial"/>
                <a:ea typeface="Arial"/>
                <a:cs typeface="Arial"/>
                <a:sym typeface="Arial"/>
              </a:rPr>
              <a:t>Avgerinopoulos, G. (2026). 'Lecture </a:t>
            </a:r>
            <a:r>
              <a:rPr lang="sv-SE" sz="1000"/>
              <a:t>8</a:t>
            </a:r>
            <a:r>
              <a:rPr b="0" i="0" lang="sv-SE" sz="1000" u="none" cap="none" strike="noStrike">
                <a:solidFill>
                  <a:srgbClr val="000000"/>
                </a:solidFill>
                <a:latin typeface="Arial"/>
                <a:ea typeface="Arial"/>
                <a:cs typeface="Arial"/>
                <a:sym typeface="Arial"/>
              </a:rPr>
              <a:t>: </a:t>
            </a:r>
            <a:r>
              <a:rPr lang="sv-SE" sz="1000"/>
              <a:t>Agriculture and Livestock in the CLEWs++ concept</a:t>
            </a:r>
            <a:r>
              <a:rPr b="0" i="0" lang="sv-SE" sz="1000" u="none" cap="none" strike="noStrike">
                <a:solidFill>
                  <a:srgbClr val="000000"/>
                </a:solidFill>
                <a:latin typeface="Arial"/>
                <a:ea typeface="Arial"/>
                <a:cs typeface="Arial"/>
                <a:sym typeface="Arial"/>
              </a:rPr>
              <a:t>'. Climate Compatible Growth programme OpenLearn Collection [Powerpoint Lecture].  [Online]. Available at: </a:t>
            </a:r>
            <a:r>
              <a:rPr b="0" i="0" lang="sv-SE" sz="1000" u="sng" cap="none" strike="noStrike">
                <a:solidFill>
                  <a:srgbClr val="4151C3"/>
                </a:solidFill>
                <a:latin typeface="Arial"/>
                <a:ea typeface="Arial"/>
                <a:cs typeface="Arial"/>
                <a:sym typeface="Arial"/>
                <a:hlinkClick r:id="rId4">
                  <a:extLst>
                    <a:ext uri="{A12FA001-AC4F-418D-AE19-62706E023703}">
                      <ahyp:hlinkClr val="tx"/>
                    </a:ext>
                  </a:extLst>
                </a:hlinkClick>
              </a:rPr>
              <a:t>https://www.open.edu/openlearncreate/course/view.php?id=18048</a:t>
            </a:r>
            <a:r>
              <a:rPr b="0" i="0" lang="sv-SE" sz="1000" u="none" cap="none" strike="noStrike">
                <a:solidFill>
                  <a:srgbClr val="000000"/>
                </a:solidFill>
                <a:latin typeface="Arial"/>
                <a:ea typeface="Arial"/>
                <a:cs typeface="Arial"/>
                <a:sym typeface="Arial"/>
              </a:rPr>
              <a:t>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3e075dffed1_0_350"/>
          <p:cNvSpPr/>
          <p:nvPr/>
        </p:nvSpPr>
        <p:spPr>
          <a:xfrm>
            <a:off x="10972800" y="6339840"/>
            <a:ext cx="487800" cy="426600"/>
          </a:xfrm>
          <a:prstGeom prst="rect">
            <a:avLst/>
          </a:prstGeom>
          <a:noFill/>
          <a:ln>
            <a:noFill/>
          </a:ln>
        </p:spPr>
        <p:txBody>
          <a:bodyPr anchorCtr="0" anchor="ctr" bIns="60925" lIns="121900" spcFirstLastPara="1" rIns="121900" wrap="square" tIns="60925">
            <a:noAutofit/>
          </a:bodyPr>
          <a:lstStyle/>
          <a:p>
            <a:pPr indent="0" lvl="0" marL="0" marR="0" rtl="0" algn="r">
              <a:lnSpc>
                <a:spcPct val="100000"/>
              </a:lnSpc>
              <a:spcBef>
                <a:spcPts val="0"/>
              </a:spcBef>
              <a:spcAft>
                <a:spcPts val="0"/>
              </a:spcAft>
              <a:buNone/>
            </a:pPr>
            <a:r>
              <a:t/>
            </a:r>
            <a:endParaRPr b="0" i="0" sz="1867" u="none" cap="none" strike="noStrike">
              <a:solidFill>
                <a:srgbClr val="012069"/>
              </a:solidFill>
              <a:latin typeface="Arial"/>
              <a:ea typeface="Arial"/>
              <a:cs typeface="Arial"/>
              <a:sym typeface="Arial"/>
            </a:endParaRPr>
          </a:p>
        </p:txBody>
      </p:sp>
      <p:sp>
        <p:nvSpPr>
          <p:cNvPr id="458" name="Google Shape;458;g3e075dffed1_0_350"/>
          <p:cNvSpPr/>
          <p:nvPr/>
        </p:nvSpPr>
        <p:spPr>
          <a:xfrm>
            <a:off x="609600" y="961423"/>
            <a:ext cx="5486400" cy="4875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2400" u="none" cap="none" strike="noStrike">
                <a:solidFill>
                  <a:srgbClr val="1E2761"/>
                </a:solidFill>
                <a:latin typeface="Arial"/>
                <a:ea typeface="Arial"/>
                <a:cs typeface="Arial"/>
                <a:sym typeface="Arial"/>
              </a:rPr>
              <a:t>Carbon Stock in Land Cover</a:t>
            </a:r>
            <a:endParaRPr b="0" i="0" sz="2400" u="none" cap="none" strike="noStrike">
              <a:solidFill>
                <a:schemeClr val="dk1"/>
              </a:solidFill>
              <a:latin typeface="Arial"/>
              <a:ea typeface="Arial"/>
              <a:cs typeface="Arial"/>
              <a:sym typeface="Arial"/>
            </a:endParaRPr>
          </a:p>
        </p:txBody>
      </p:sp>
      <p:sp>
        <p:nvSpPr>
          <p:cNvPr id="459" name="Google Shape;459;g3e075dffed1_0_350"/>
          <p:cNvSpPr/>
          <p:nvPr/>
        </p:nvSpPr>
        <p:spPr>
          <a:xfrm>
            <a:off x="720000" y="2658560"/>
            <a:ext cx="5486400" cy="1036500"/>
          </a:xfrm>
          <a:prstGeom prst="rect">
            <a:avLst/>
          </a:prstGeom>
          <a:noFill/>
          <a:ln>
            <a:noFill/>
          </a:ln>
        </p:spPr>
        <p:txBody>
          <a:bodyPr anchorCtr="0" anchor="ctr" bIns="60925" lIns="0" spcFirstLastPara="1" rIns="121900" wrap="square" tIns="60925">
            <a:noAutofit/>
          </a:bodyPr>
          <a:lstStyle/>
          <a:p>
            <a:pPr indent="0" lvl="0" marL="0" marR="0" rtl="0" algn="l">
              <a:lnSpc>
                <a:spcPct val="100000"/>
              </a:lnSpc>
              <a:spcBef>
                <a:spcPts val="0"/>
              </a:spcBef>
              <a:spcAft>
                <a:spcPts val="0"/>
              </a:spcAft>
              <a:buNone/>
            </a:pPr>
            <a:r>
              <a:rPr b="0" i="0" lang="sv-SE" sz="1600" u="sng" cap="none" strike="noStrike">
                <a:solidFill>
                  <a:srgbClr val="333333"/>
                </a:solidFill>
                <a:latin typeface="Arial"/>
                <a:ea typeface="Arial"/>
                <a:cs typeface="Arial"/>
                <a:sym typeface="Arial"/>
              </a:rPr>
              <a:t>Carbon Stock: </a:t>
            </a:r>
            <a:r>
              <a:rPr b="0" i="0" lang="sv-SE" sz="1600" u="none" cap="none" strike="noStrike">
                <a:solidFill>
                  <a:srgbClr val="333333"/>
                </a:solidFill>
                <a:latin typeface="Arial"/>
                <a:ea typeface="Arial"/>
                <a:cs typeface="Arial"/>
                <a:sym typeface="Arial"/>
              </a:rPr>
              <a:t>The total amount of carbon stored in a given area of land, including above-ground biomass (trees, vegetation), below-ground biomass (roots), dead organic matter (litter, deadwood), and soil organic carbon. It is measured in tonnes of carbon per hectare (tC/ha)</a:t>
            </a:r>
            <a:endParaRPr b="0" i="0" sz="1600" u="none" cap="none" strike="noStrike">
              <a:solidFill>
                <a:schemeClr val="dk1"/>
              </a:solidFill>
              <a:latin typeface="Arial"/>
              <a:ea typeface="Arial"/>
              <a:cs typeface="Arial"/>
              <a:sym typeface="Arial"/>
            </a:endParaRPr>
          </a:p>
        </p:txBody>
      </p:sp>
      <p:sp>
        <p:nvSpPr>
          <p:cNvPr id="460" name="Google Shape;460;g3e075dffed1_0_350"/>
          <p:cNvSpPr/>
          <p:nvPr/>
        </p:nvSpPr>
        <p:spPr>
          <a:xfrm>
            <a:off x="720000" y="4135983"/>
            <a:ext cx="1243500" cy="1036500"/>
          </a:xfrm>
          <a:prstGeom prst="rect">
            <a:avLst/>
          </a:prstGeom>
          <a:solidFill>
            <a:srgbClr val="2C7A3A"/>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461" name="Google Shape;461;g3e075dffed1_0_350"/>
          <p:cNvSpPr/>
          <p:nvPr/>
        </p:nvSpPr>
        <p:spPr>
          <a:xfrm>
            <a:off x="720000" y="4135983"/>
            <a:ext cx="1243500" cy="1036500"/>
          </a:xfrm>
          <a:prstGeom prst="rect">
            <a:avLst/>
          </a:prstGeom>
          <a:no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rPr b="1" i="0" lang="sv-SE" sz="1200" u="none" cap="none" strike="noStrike">
                <a:solidFill>
                  <a:srgbClr val="FFFFFF"/>
                </a:solidFill>
                <a:latin typeface="Arial"/>
                <a:ea typeface="Arial"/>
                <a:cs typeface="Arial"/>
                <a:sym typeface="Arial"/>
              </a:rPr>
              <a:t>Above-Ground</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sv-SE" sz="1200" u="none" cap="none" strike="noStrike">
                <a:solidFill>
                  <a:srgbClr val="FFFFFF"/>
                </a:solidFill>
                <a:latin typeface="Arial"/>
                <a:ea typeface="Arial"/>
                <a:cs typeface="Arial"/>
                <a:sym typeface="Arial"/>
              </a:rPr>
              <a:t>Biomass</a:t>
            </a:r>
            <a:endParaRPr b="0" i="0" sz="1200" u="none" cap="none" strike="noStrike">
              <a:solidFill>
                <a:schemeClr val="dk1"/>
              </a:solidFill>
              <a:latin typeface="Arial"/>
              <a:ea typeface="Arial"/>
              <a:cs typeface="Arial"/>
              <a:sym typeface="Arial"/>
            </a:endParaRPr>
          </a:p>
        </p:txBody>
      </p:sp>
      <p:sp>
        <p:nvSpPr>
          <p:cNvPr id="462" name="Google Shape;462;g3e075dffed1_0_350"/>
          <p:cNvSpPr/>
          <p:nvPr/>
        </p:nvSpPr>
        <p:spPr>
          <a:xfrm>
            <a:off x="2085504" y="4135983"/>
            <a:ext cx="1243500" cy="1036500"/>
          </a:xfrm>
          <a:prstGeom prst="rect">
            <a:avLst/>
          </a:prstGeom>
          <a:solidFill>
            <a:srgbClr val="3D8B4F"/>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463" name="Google Shape;463;g3e075dffed1_0_350"/>
          <p:cNvSpPr/>
          <p:nvPr/>
        </p:nvSpPr>
        <p:spPr>
          <a:xfrm>
            <a:off x="2085504" y="4135983"/>
            <a:ext cx="1243500" cy="1036500"/>
          </a:xfrm>
          <a:prstGeom prst="rect">
            <a:avLst/>
          </a:prstGeom>
          <a:no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rPr b="1" i="0" lang="sv-SE" sz="1200" u="none" cap="none" strike="noStrike">
                <a:solidFill>
                  <a:srgbClr val="FFFFFF"/>
                </a:solidFill>
                <a:latin typeface="Arial"/>
                <a:ea typeface="Arial"/>
                <a:cs typeface="Arial"/>
                <a:sym typeface="Arial"/>
              </a:rPr>
              <a:t>Below-Ground</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sv-SE" sz="1200" u="none" cap="none" strike="noStrike">
                <a:solidFill>
                  <a:srgbClr val="FFFFFF"/>
                </a:solidFill>
                <a:latin typeface="Arial"/>
                <a:ea typeface="Arial"/>
                <a:cs typeface="Arial"/>
                <a:sym typeface="Arial"/>
              </a:rPr>
              <a:t>Biomass</a:t>
            </a:r>
            <a:endParaRPr b="0" i="0" sz="1200" u="none" cap="none" strike="noStrike">
              <a:solidFill>
                <a:schemeClr val="dk1"/>
              </a:solidFill>
              <a:latin typeface="Arial"/>
              <a:ea typeface="Arial"/>
              <a:cs typeface="Arial"/>
              <a:sym typeface="Arial"/>
            </a:endParaRPr>
          </a:p>
        </p:txBody>
      </p:sp>
      <p:sp>
        <p:nvSpPr>
          <p:cNvPr id="464" name="Google Shape;464;g3e075dffed1_0_350"/>
          <p:cNvSpPr/>
          <p:nvPr/>
        </p:nvSpPr>
        <p:spPr>
          <a:xfrm>
            <a:off x="3451008" y="4135983"/>
            <a:ext cx="1243500" cy="1036500"/>
          </a:xfrm>
          <a:prstGeom prst="rect">
            <a:avLst/>
          </a:prstGeom>
          <a:solidFill>
            <a:srgbClr val="D97706"/>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465" name="Google Shape;465;g3e075dffed1_0_350"/>
          <p:cNvSpPr/>
          <p:nvPr/>
        </p:nvSpPr>
        <p:spPr>
          <a:xfrm>
            <a:off x="3451008" y="4135983"/>
            <a:ext cx="1243500" cy="1036500"/>
          </a:xfrm>
          <a:prstGeom prst="rect">
            <a:avLst/>
          </a:prstGeom>
          <a:no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rPr b="1" i="0" lang="sv-SE" sz="1200" u="none" cap="none" strike="noStrike">
                <a:solidFill>
                  <a:srgbClr val="FFFFFF"/>
                </a:solidFill>
                <a:latin typeface="Arial"/>
                <a:ea typeface="Arial"/>
                <a:cs typeface="Arial"/>
                <a:sym typeface="Arial"/>
              </a:rPr>
              <a:t>Dead Organic</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sv-SE" sz="1200" u="none" cap="none" strike="noStrike">
                <a:solidFill>
                  <a:srgbClr val="FFFFFF"/>
                </a:solidFill>
                <a:latin typeface="Arial"/>
                <a:ea typeface="Arial"/>
                <a:cs typeface="Arial"/>
                <a:sym typeface="Arial"/>
              </a:rPr>
              <a:t>Matter (litter &amp; deadwood)</a:t>
            </a:r>
            <a:endParaRPr b="0" i="0" sz="1200" u="none" cap="none" strike="noStrike">
              <a:solidFill>
                <a:schemeClr val="dk1"/>
              </a:solidFill>
              <a:latin typeface="Arial"/>
              <a:ea typeface="Arial"/>
              <a:cs typeface="Arial"/>
              <a:sym typeface="Arial"/>
            </a:endParaRPr>
          </a:p>
        </p:txBody>
      </p:sp>
      <p:sp>
        <p:nvSpPr>
          <p:cNvPr id="466" name="Google Shape;466;g3e075dffed1_0_350"/>
          <p:cNvSpPr/>
          <p:nvPr/>
        </p:nvSpPr>
        <p:spPr>
          <a:xfrm>
            <a:off x="4816512" y="4135983"/>
            <a:ext cx="1243500" cy="1036500"/>
          </a:xfrm>
          <a:prstGeom prst="rect">
            <a:avLst/>
          </a:prstGeom>
          <a:solidFill>
            <a:srgbClr val="8B5E3C"/>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467" name="Google Shape;467;g3e075dffed1_0_350"/>
          <p:cNvSpPr/>
          <p:nvPr/>
        </p:nvSpPr>
        <p:spPr>
          <a:xfrm>
            <a:off x="4816512" y="4135983"/>
            <a:ext cx="1243500" cy="1036500"/>
          </a:xfrm>
          <a:prstGeom prst="rect">
            <a:avLst/>
          </a:prstGeom>
          <a:no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rPr b="1" i="0" lang="sv-SE" sz="1200" u="none" cap="none" strike="noStrike">
                <a:solidFill>
                  <a:srgbClr val="FFFFFF"/>
                </a:solidFill>
                <a:latin typeface="Arial"/>
                <a:ea typeface="Arial"/>
                <a:cs typeface="Arial"/>
                <a:sym typeface="Arial"/>
              </a:rPr>
              <a:t>Soil Organic</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sv-SE" sz="1200" u="none" cap="none" strike="noStrike">
                <a:solidFill>
                  <a:srgbClr val="FFFFFF"/>
                </a:solidFill>
                <a:latin typeface="Arial"/>
                <a:ea typeface="Arial"/>
                <a:cs typeface="Arial"/>
                <a:sym typeface="Arial"/>
              </a:rPr>
              <a:t>Carbon</a:t>
            </a:r>
            <a:endParaRPr b="0" i="0" sz="1200" u="none" cap="none" strike="noStrike">
              <a:solidFill>
                <a:schemeClr val="dk1"/>
              </a:solidFill>
              <a:latin typeface="Arial"/>
              <a:ea typeface="Arial"/>
              <a:cs typeface="Arial"/>
              <a:sym typeface="Arial"/>
            </a:endParaRPr>
          </a:p>
        </p:txBody>
      </p:sp>
      <p:pic>
        <p:nvPicPr>
          <p:cNvPr id="468" name="Google Shape;468;g3e075dffed1_0_350"/>
          <p:cNvPicPr preferRelativeResize="0"/>
          <p:nvPr/>
        </p:nvPicPr>
        <p:blipFill rotWithShape="1">
          <a:blip r:embed="rId3">
            <a:alphaModFix/>
          </a:blip>
          <a:srcRect b="0" l="0" r="0" t="0"/>
          <a:stretch/>
        </p:blipFill>
        <p:spPr>
          <a:xfrm>
            <a:off x="6381889" y="1461471"/>
            <a:ext cx="5486402" cy="3710912"/>
          </a:xfrm>
          <a:prstGeom prst="rect">
            <a:avLst/>
          </a:prstGeom>
          <a:noFill/>
          <a:ln>
            <a:noFill/>
          </a:ln>
        </p:spPr>
      </p:pic>
      <p:sp>
        <p:nvSpPr>
          <p:cNvPr id="469" name="Google Shape;469;g3e075dffed1_0_350"/>
          <p:cNvSpPr txBox="1"/>
          <p:nvPr/>
        </p:nvSpPr>
        <p:spPr>
          <a:xfrm>
            <a:off x="6271260" y="5297643"/>
            <a:ext cx="5387700" cy="6567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0" i="1" lang="sv-SE" sz="1333" u="none" cap="none" strike="noStrike">
                <a:solidFill>
                  <a:schemeClr val="dk1"/>
                </a:solidFill>
                <a:latin typeface="Arial"/>
                <a:ea typeface="Arial"/>
                <a:cs typeface="Arial"/>
                <a:sym typeface="Arial"/>
              </a:rPr>
              <a:t>Illustration of the relative proportions of where carbon is stored in the forest, based on </a:t>
            </a:r>
            <a:r>
              <a:rPr b="0" i="1" lang="sv-SE" sz="1333" u="sng" cap="none" strike="noStrike">
                <a:solidFill>
                  <a:schemeClr val="hlink"/>
                </a:solidFill>
                <a:latin typeface="Arial"/>
                <a:ea typeface="Arial"/>
                <a:cs typeface="Arial"/>
                <a:sym typeface="Arial"/>
                <a:hlinkClick r:id="rId4"/>
              </a:rPr>
              <a:t>Forestry Statistics 2024.</a:t>
            </a:r>
            <a:endParaRPr b="0" i="1" sz="1333" u="none" cap="none" strike="noStrike">
              <a:solidFill>
                <a:srgbClr val="000000"/>
              </a:solidFill>
              <a:latin typeface="Arial"/>
              <a:ea typeface="Arial"/>
              <a:cs typeface="Arial"/>
              <a:sym typeface="Arial"/>
            </a:endParaRPr>
          </a:p>
        </p:txBody>
      </p:sp>
      <p:sp>
        <p:nvSpPr>
          <p:cNvPr id="470" name="Google Shape;470;g3e075dffed1_0_350"/>
          <p:cNvSpPr txBox="1"/>
          <p:nvPr/>
        </p:nvSpPr>
        <p:spPr>
          <a:xfrm>
            <a:off x="6271260" y="5850438"/>
            <a:ext cx="3999900" cy="4515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0" i="1" lang="sv-SE" sz="1333" u="sng" cap="none" strike="noStrike">
                <a:solidFill>
                  <a:schemeClr val="hlink"/>
                </a:solidFill>
                <a:latin typeface="Arial"/>
                <a:ea typeface="Arial"/>
                <a:cs typeface="Arial"/>
                <a:sym typeface="Arial"/>
                <a:hlinkClick r:id="rId5"/>
              </a:rPr>
              <a:t>Image adapted from the UK forestry commission</a:t>
            </a:r>
            <a:r>
              <a:rPr b="0" i="1" lang="sv-SE" sz="1333" u="none" cap="none" strike="noStrike">
                <a:solidFill>
                  <a:srgbClr val="000000"/>
                </a:solidFill>
                <a:latin typeface="Arial"/>
                <a:ea typeface="Arial"/>
                <a:cs typeface="Arial"/>
                <a:sym typeface="Arial"/>
              </a:rPr>
              <a:t> </a:t>
            </a:r>
            <a:endParaRPr b="0" i="1" sz="1333" u="none" cap="none" strike="noStrike">
              <a:solidFill>
                <a:srgbClr val="000000"/>
              </a:solidFill>
              <a:latin typeface="Arial"/>
              <a:ea typeface="Arial"/>
              <a:cs typeface="Arial"/>
              <a:sym typeface="Arial"/>
            </a:endParaRPr>
          </a:p>
        </p:txBody>
      </p:sp>
      <p:sp>
        <p:nvSpPr>
          <p:cNvPr id="471" name="Google Shape;471;g3e075dffed1_0_350"/>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Land-Cover Sequestration / Emissions: Carbon Stock</a:t>
            </a:r>
            <a:endParaRPr/>
          </a:p>
        </p:txBody>
      </p:sp>
      <p:sp>
        <p:nvSpPr>
          <p:cNvPr id="472" name="Google Shape;472;g3e075dffed1_0_350"/>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3e075dffed1_0_370"/>
          <p:cNvSpPr/>
          <p:nvPr/>
        </p:nvSpPr>
        <p:spPr>
          <a:xfrm>
            <a:off x="614493" y="847561"/>
            <a:ext cx="5588100" cy="5409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2133" u="none" cap="none" strike="noStrike">
                <a:solidFill>
                  <a:srgbClr val="012069"/>
                </a:solidFill>
                <a:latin typeface="Arial"/>
                <a:ea typeface="Arial"/>
                <a:cs typeface="Arial"/>
                <a:sym typeface="Arial"/>
              </a:rPr>
              <a:t>Key Principle of Land-Cover Change</a:t>
            </a:r>
            <a:endParaRPr b="0" i="0" sz="2133" u="none" cap="none" strike="noStrike">
              <a:solidFill>
                <a:schemeClr val="dk1"/>
              </a:solidFill>
              <a:latin typeface="Arial"/>
              <a:ea typeface="Arial"/>
              <a:cs typeface="Arial"/>
              <a:sym typeface="Arial"/>
            </a:endParaRPr>
          </a:p>
        </p:txBody>
      </p:sp>
      <p:sp>
        <p:nvSpPr>
          <p:cNvPr id="479" name="Google Shape;479;g3e075dffed1_0_370"/>
          <p:cNvSpPr/>
          <p:nvPr/>
        </p:nvSpPr>
        <p:spPr>
          <a:xfrm>
            <a:off x="2240692" y="1388361"/>
            <a:ext cx="7970100" cy="888300"/>
          </a:xfrm>
          <a:prstGeom prst="rect">
            <a:avLst/>
          </a:prstGeom>
          <a:solidFill>
            <a:srgbClr val="F2F4F7"/>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480" name="Google Shape;480;g3e075dffed1_0_370"/>
          <p:cNvSpPr/>
          <p:nvPr/>
        </p:nvSpPr>
        <p:spPr>
          <a:xfrm>
            <a:off x="2337295" y="1121446"/>
            <a:ext cx="9790500" cy="13551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High carbon stock → Low carbon stock</a:t>
            </a:r>
            <a:r>
              <a:rPr b="0" i="0" lang="sv-SE" sz="1600" u="none" cap="none" strike="noStrike">
                <a:solidFill>
                  <a:schemeClr val="dk1"/>
                </a:solidFill>
                <a:latin typeface="Arial"/>
                <a:ea typeface="Arial"/>
                <a:cs typeface="Arial"/>
                <a:sym typeface="Arial"/>
              </a:rPr>
              <a:t> </a:t>
            </a:r>
            <a:r>
              <a:rPr b="0" i="0" lang="sv-SE" sz="1600" u="none" cap="none" strike="noStrike">
                <a:solidFill>
                  <a:srgbClr val="333333"/>
                </a:solidFill>
                <a:latin typeface="Arial"/>
                <a:ea typeface="Arial"/>
                <a:cs typeface="Arial"/>
                <a:sym typeface="Arial"/>
              </a:rPr>
              <a:t>= Net release of carbon (emission)</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Low carbon stock → High carbon stock</a:t>
            </a:r>
            <a:r>
              <a:rPr b="0" i="0" lang="sv-SE" sz="1600" u="none" cap="none" strike="noStrike">
                <a:solidFill>
                  <a:schemeClr val="dk1"/>
                </a:solidFill>
                <a:latin typeface="Arial"/>
                <a:ea typeface="Arial"/>
                <a:cs typeface="Arial"/>
                <a:sym typeface="Arial"/>
              </a:rPr>
              <a:t> </a:t>
            </a:r>
            <a:r>
              <a:rPr b="0" i="0" lang="sv-SE" sz="1600" u="none" cap="none" strike="noStrike">
                <a:solidFill>
                  <a:srgbClr val="333333"/>
                </a:solidFill>
                <a:latin typeface="Arial"/>
                <a:ea typeface="Arial"/>
                <a:cs typeface="Arial"/>
                <a:sym typeface="Arial"/>
              </a:rPr>
              <a:t>= Net sequestration of carbon (sequestration)</a:t>
            </a:r>
            <a:endParaRPr b="0" i="0" sz="1600" u="none" cap="none" strike="noStrike">
              <a:solidFill>
                <a:schemeClr val="dk1"/>
              </a:solidFill>
              <a:latin typeface="Arial"/>
              <a:ea typeface="Arial"/>
              <a:cs typeface="Arial"/>
              <a:sym typeface="Arial"/>
            </a:endParaRPr>
          </a:p>
        </p:txBody>
      </p:sp>
      <p:pic>
        <p:nvPicPr>
          <p:cNvPr id="481" name="Google Shape;481;g3e075dffed1_0_370"/>
          <p:cNvPicPr preferRelativeResize="0"/>
          <p:nvPr/>
        </p:nvPicPr>
        <p:blipFill rotWithShape="1">
          <a:blip r:embed="rId3">
            <a:alphaModFix/>
          </a:blip>
          <a:srcRect b="2799" l="0" r="0" t="8336"/>
          <a:stretch/>
        </p:blipFill>
        <p:spPr>
          <a:xfrm>
            <a:off x="1859719" y="2276521"/>
            <a:ext cx="8685547" cy="4210164"/>
          </a:xfrm>
          <a:prstGeom prst="rect">
            <a:avLst/>
          </a:prstGeom>
          <a:noFill/>
          <a:ln>
            <a:noFill/>
          </a:ln>
        </p:spPr>
      </p:pic>
      <p:sp>
        <p:nvSpPr>
          <p:cNvPr id="482" name="Google Shape;482;g3e075dffed1_0_370"/>
          <p:cNvSpPr txBox="1"/>
          <p:nvPr/>
        </p:nvSpPr>
        <p:spPr>
          <a:xfrm>
            <a:off x="58223" y="6616122"/>
            <a:ext cx="1641000" cy="225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667" u="none" cap="none" strike="noStrike">
                <a:solidFill>
                  <a:schemeClr val="lt1"/>
                </a:solidFill>
                <a:latin typeface="Arial"/>
                <a:ea typeface="Arial"/>
                <a:cs typeface="Arial"/>
                <a:sym typeface="Arial"/>
              </a:rPr>
              <a:t>Image AI created- Google Gemini</a:t>
            </a:r>
            <a:endParaRPr b="0" i="0" sz="1867" u="none" cap="none" strike="noStrike">
              <a:solidFill>
                <a:schemeClr val="lt1"/>
              </a:solidFill>
              <a:latin typeface="Arial"/>
              <a:ea typeface="Arial"/>
              <a:cs typeface="Arial"/>
              <a:sym typeface="Arial"/>
            </a:endParaRPr>
          </a:p>
        </p:txBody>
      </p:sp>
      <p:sp>
        <p:nvSpPr>
          <p:cNvPr id="483" name="Google Shape;483;g3e075dffed1_0_370"/>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Part A: One-off Emissions</a:t>
            </a:r>
            <a:endParaRPr/>
          </a:p>
        </p:txBody>
      </p:sp>
      <p:sp>
        <p:nvSpPr>
          <p:cNvPr id="484" name="Google Shape;484;g3e075dffed1_0_370"/>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3e075dffed1_0_381"/>
          <p:cNvSpPr/>
          <p:nvPr/>
        </p:nvSpPr>
        <p:spPr>
          <a:xfrm>
            <a:off x="609600" y="1038920"/>
            <a:ext cx="10363200" cy="4266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1" lang="sv-SE" sz="1600" u="none" cap="none" strike="noStrike">
                <a:solidFill>
                  <a:srgbClr val="6B7280"/>
                </a:solidFill>
                <a:latin typeface="Arial"/>
                <a:ea typeface="Arial"/>
                <a:cs typeface="Arial"/>
                <a:sym typeface="Arial"/>
              </a:rPr>
              <a:t>Total carbon stock (tC/ha) across four pools, by land-cover type and climate zone.</a:t>
            </a:r>
            <a:endParaRPr b="0" i="0" sz="1600" u="none" cap="none" strike="noStrike">
              <a:solidFill>
                <a:schemeClr val="dk1"/>
              </a:solidFill>
              <a:latin typeface="Arial"/>
              <a:ea typeface="Arial"/>
              <a:cs typeface="Arial"/>
              <a:sym typeface="Arial"/>
            </a:endParaRPr>
          </a:p>
        </p:txBody>
      </p:sp>
      <p:graphicFrame>
        <p:nvGraphicFramePr>
          <p:cNvPr id="491" name="Google Shape;491;g3e075dffed1_0_381"/>
          <p:cNvGraphicFramePr/>
          <p:nvPr/>
        </p:nvGraphicFramePr>
        <p:xfrm>
          <a:off x="609600" y="1465640"/>
          <a:ext cx="3000000" cy="3000000"/>
        </p:xfrm>
        <a:graphic>
          <a:graphicData uri="http://schemas.openxmlformats.org/drawingml/2006/table">
            <a:tbl>
              <a:tblPr>
                <a:noFill/>
                <a:tableStyleId>{E93696AA-4D54-470C-A769-EABA423CE421}</a:tableStyleId>
              </a:tblPr>
              <a:tblGrid>
                <a:gridCol w="1341125"/>
                <a:gridCol w="1036325"/>
                <a:gridCol w="1280175"/>
                <a:gridCol w="1280175"/>
                <a:gridCol w="1219200"/>
                <a:gridCol w="1219200"/>
                <a:gridCol w="1219200"/>
                <a:gridCol w="1158225"/>
              </a:tblGrid>
              <a:tr h="853450">
                <a:tc>
                  <a:txBody>
                    <a:bodyPr/>
                    <a:lstStyle/>
                    <a:p>
                      <a:pPr indent="0" lvl="0" marL="0" marR="0" rtl="0" algn="l">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Land Cover</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c>
                  <a:txBody>
                    <a:bodyPr/>
                    <a:lstStyle/>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Climate</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Zone</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c>
                  <a:txBody>
                    <a:bodyPr/>
                    <a:lstStyle/>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Above-Ground</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Biomass</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(tC/ha)</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c>
                  <a:txBody>
                    <a:bodyPr/>
                    <a:lstStyle/>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Below-Ground</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Biomass</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(tC/ha)</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c>
                  <a:txBody>
                    <a:bodyPr/>
                    <a:lstStyle/>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Dead Organic</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Matter</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(tC/ha)</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c>
                  <a:txBody>
                    <a:bodyPr/>
                    <a:lstStyle/>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Soil Organic</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Carbon</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(tC/ha)</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c>
                  <a:txBody>
                    <a:bodyPr/>
                    <a:lstStyle/>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Total Carbon</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Stock</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(tC/ha)</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012069"/>
                    </a:solidFill>
                  </a:tcPr>
                </a:tc>
                <a:tc>
                  <a:txBody>
                    <a:bodyPr/>
                    <a:lstStyle/>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Time to Reach</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Clr>
                          <a:srgbClr val="FFFFFF"/>
                        </a:buClr>
                        <a:buSzPts val="900"/>
                        <a:buFont typeface="Arial"/>
                        <a:buNone/>
                      </a:pPr>
                      <a:r>
                        <a:rPr b="1" lang="sv-SE" sz="1200" u="none" cap="none" strike="noStrike">
                          <a:solidFill>
                            <a:srgbClr val="FFFFFF"/>
                          </a:solidFill>
                          <a:latin typeface="Arial"/>
                          <a:ea typeface="Arial"/>
                          <a:cs typeface="Arial"/>
                          <a:sym typeface="Arial"/>
                        </a:rPr>
                        <a:t>Stock (yrs)</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r>
              <a:tr h="341375">
                <a:tc rowSpan="3">
                  <a:txBody>
                    <a:bodyPr/>
                    <a:lstStyle/>
                    <a:p>
                      <a:pPr indent="0" lvl="0" marL="0" marR="0" rtl="0" algn="l">
                        <a:lnSpc>
                          <a:spcPct val="100000"/>
                        </a:lnSpc>
                        <a:spcBef>
                          <a:spcPts val="0"/>
                        </a:spcBef>
                        <a:spcAft>
                          <a:spcPts val="0"/>
                        </a:spcAft>
                        <a:buClr>
                          <a:srgbClr val="333333"/>
                        </a:buClr>
                        <a:buSzPts val="900"/>
                        <a:buFont typeface="Arial"/>
                        <a:buNone/>
                      </a:pPr>
                      <a:r>
                        <a:rPr b="1" lang="sv-SE" sz="1200" u="none" cap="none" strike="noStrike">
                          <a:solidFill>
                            <a:srgbClr val="333333"/>
                          </a:solidFill>
                          <a:latin typeface="Arial"/>
                          <a:ea typeface="Arial"/>
                          <a:cs typeface="Arial"/>
                          <a:sym typeface="Arial"/>
                        </a:rPr>
                        <a:t>Forest Land</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Tropical</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150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30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80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12069"/>
                        </a:buClr>
                        <a:buSzPts val="900"/>
                        <a:buFont typeface="Arial"/>
                        <a:buNone/>
                      </a:pPr>
                      <a:r>
                        <a:rPr b="1" lang="sv-SE" sz="1200" u="none" cap="none" strike="noStrike">
                          <a:solidFill>
                            <a:srgbClr val="012069"/>
                          </a:solidFill>
                          <a:latin typeface="Arial"/>
                          <a:ea typeface="Arial"/>
                          <a:cs typeface="Arial"/>
                          <a:sym typeface="Arial"/>
                        </a:rPr>
                        <a:t>270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30–50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r>
              <a:tr h="341375">
                <a:tc vMerge="1"/>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Temperate</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90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20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15</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100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012069"/>
                        </a:buClr>
                        <a:buSzPts val="900"/>
                        <a:buFont typeface="Arial"/>
                        <a:buNone/>
                      </a:pPr>
                      <a:r>
                        <a:rPr b="1" lang="sv-SE" sz="1200" u="none" cap="none" strike="noStrike">
                          <a:solidFill>
                            <a:srgbClr val="012069"/>
                          </a:solidFill>
                          <a:latin typeface="Arial"/>
                          <a:ea typeface="Arial"/>
                          <a:cs typeface="Arial"/>
                          <a:sym typeface="Arial"/>
                        </a:rPr>
                        <a:t>225</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50–80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r>
              <a:tr h="341375">
                <a:tc vMerge="1"/>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Boreal</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50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30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120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12069"/>
                        </a:buClr>
                        <a:buSzPts val="900"/>
                        <a:buFont typeface="Arial"/>
                        <a:buNone/>
                      </a:pPr>
                      <a:r>
                        <a:rPr b="1" lang="sv-SE" sz="1200" u="none" cap="none" strike="noStrike">
                          <a:solidFill>
                            <a:srgbClr val="012069"/>
                          </a:solidFill>
                          <a:latin typeface="Arial"/>
                          <a:ea typeface="Arial"/>
                          <a:cs typeface="Arial"/>
                          <a:sym typeface="Arial"/>
                        </a:rPr>
                        <a:t>210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80–120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r>
              <a:tr h="341375">
                <a:tc rowSpan="3">
                  <a:txBody>
                    <a:bodyPr/>
                    <a:lstStyle/>
                    <a:p>
                      <a:pPr indent="0" lvl="0" marL="0" marR="0" rtl="0" algn="l">
                        <a:lnSpc>
                          <a:spcPct val="100000"/>
                        </a:lnSpc>
                        <a:spcBef>
                          <a:spcPts val="0"/>
                        </a:spcBef>
                        <a:spcAft>
                          <a:spcPts val="0"/>
                        </a:spcAft>
                        <a:buClr>
                          <a:srgbClr val="333333"/>
                        </a:buClr>
                        <a:buSzPts val="900"/>
                        <a:buFont typeface="Arial"/>
                        <a:buNone/>
                      </a:pPr>
                      <a:r>
                        <a:rPr b="1" lang="sv-SE" sz="1200" u="none" cap="none" strike="noStrike">
                          <a:solidFill>
                            <a:srgbClr val="333333"/>
                          </a:solidFill>
                          <a:latin typeface="Arial"/>
                          <a:ea typeface="Arial"/>
                          <a:cs typeface="Arial"/>
                          <a:sym typeface="Arial"/>
                        </a:rPr>
                        <a:t>Cropland</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Tropical</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5</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60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012069"/>
                        </a:buClr>
                        <a:buSzPts val="900"/>
                        <a:buFont typeface="Arial"/>
                        <a:buNone/>
                      </a:pPr>
                      <a:r>
                        <a:rPr b="1" lang="sv-SE" sz="1200" u="none" cap="none" strike="noStrike">
                          <a:solidFill>
                            <a:srgbClr val="012069"/>
                          </a:solidFill>
                          <a:latin typeface="Arial"/>
                          <a:ea typeface="Arial"/>
                          <a:cs typeface="Arial"/>
                          <a:sym typeface="Arial"/>
                        </a:rPr>
                        <a:t>67</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2–5</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r>
              <a:tr h="341375">
                <a:tc vMerge="1"/>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Temperate</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3</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0.8</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70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12069"/>
                        </a:buClr>
                        <a:buSzPts val="900"/>
                        <a:buFont typeface="Arial"/>
                        <a:buNone/>
                      </a:pPr>
                      <a:r>
                        <a:rPr b="1" lang="sv-SE" sz="1200" u="none" cap="none" strike="noStrike">
                          <a:solidFill>
                            <a:srgbClr val="012069"/>
                          </a:solidFill>
                          <a:latin typeface="Arial"/>
                          <a:ea typeface="Arial"/>
                          <a:cs typeface="Arial"/>
                          <a:sym typeface="Arial"/>
                        </a:rPr>
                        <a:t>74.8</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5–10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r>
              <a:tr h="341375">
                <a:tc vMerge="1"/>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Boreal</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2</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0.5</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0.5</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80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012069"/>
                        </a:buClr>
                        <a:buSzPts val="900"/>
                        <a:buFont typeface="Arial"/>
                        <a:buNone/>
                      </a:pPr>
                      <a:r>
                        <a:rPr b="1" lang="sv-SE" sz="1200" u="none" cap="none" strike="noStrike">
                          <a:solidFill>
                            <a:srgbClr val="012069"/>
                          </a:solidFill>
                          <a:latin typeface="Arial"/>
                          <a:ea typeface="Arial"/>
                          <a:cs typeface="Arial"/>
                          <a:sym typeface="Arial"/>
                        </a:rPr>
                        <a:t>83</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5–15</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r>
              <a:tr h="341375">
                <a:tc rowSpan="3">
                  <a:txBody>
                    <a:bodyPr/>
                    <a:lstStyle/>
                    <a:p>
                      <a:pPr indent="0" lvl="0" marL="0" marR="0" rtl="0" algn="l">
                        <a:lnSpc>
                          <a:spcPct val="100000"/>
                        </a:lnSpc>
                        <a:spcBef>
                          <a:spcPts val="0"/>
                        </a:spcBef>
                        <a:spcAft>
                          <a:spcPts val="0"/>
                        </a:spcAft>
                        <a:buClr>
                          <a:srgbClr val="333333"/>
                        </a:buClr>
                        <a:buSzPts val="900"/>
                        <a:buFont typeface="Arial"/>
                        <a:buNone/>
                      </a:pPr>
                      <a:r>
                        <a:rPr b="1" lang="sv-SE" sz="1200" u="none" cap="none" strike="noStrike">
                          <a:solidFill>
                            <a:srgbClr val="333333"/>
                          </a:solidFill>
                          <a:latin typeface="Arial"/>
                          <a:ea typeface="Arial"/>
                          <a:cs typeface="Arial"/>
                          <a:sym typeface="Arial"/>
                        </a:rPr>
                        <a:t>Grassland</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Tropical</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3</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2</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80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12069"/>
                        </a:buClr>
                        <a:buSzPts val="900"/>
                        <a:buFont typeface="Arial"/>
                        <a:buNone/>
                      </a:pPr>
                      <a:r>
                        <a:rPr b="1" lang="sv-SE" sz="1200" u="none" cap="none" strike="noStrike">
                          <a:solidFill>
                            <a:srgbClr val="012069"/>
                          </a:solidFill>
                          <a:latin typeface="Arial"/>
                          <a:ea typeface="Arial"/>
                          <a:cs typeface="Arial"/>
                          <a:sym typeface="Arial"/>
                        </a:rPr>
                        <a:t>86</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10–20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r>
              <a:tr h="341375">
                <a:tc vMerge="1"/>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Temperate</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2</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1.5</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90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012069"/>
                        </a:buClr>
                        <a:buSzPts val="900"/>
                        <a:buFont typeface="Arial"/>
                        <a:buNone/>
                      </a:pPr>
                      <a:r>
                        <a:rPr b="1" lang="sv-SE" sz="1200" u="none" cap="none" strike="noStrike">
                          <a:solidFill>
                            <a:srgbClr val="012069"/>
                          </a:solidFill>
                          <a:latin typeface="Arial"/>
                          <a:ea typeface="Arial"/>
                          <a:cs typeface="Arial"/>
                          <a:sym typeface="Arial"/>
                        </a:rPr>
                        <a:t>94.5</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20–30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r>
              <a:tr h="341375">
                <a:tc vMerge="1"/>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Boreal</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100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12069"/>
                        </a:buClr>
                        <a:buSzPts val="900"/>
                        <a:buFont typeface="Arial"/>
                        <a:buNone/>
                      </a:pPr>
                      <a:r>
                        <a:rPr b="1" lang="sv-SE" sz="1200" u="none" cap="none" strike="noStrike">
                          <a:solidFill>
                            <a:srgbClr val="012069"/>
                          </a:solidFill>
                          <a:latin typeface="Arial"/>
                          <a:ea typeface="Arial"/>
                          <a:cs typeface="Arial"/>
                          <a:sym typeface="Arial"/>
                        </a:rPr>
                        <a:t>103</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30–50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r>
              <a:tr h="341375">
                <a:tc rowSpan="3">
                  <a:txBody>
                    <a:bodyPr/>
                    <a:lstStyle/>
                    <a:p>
                      <a:pPr indent="0" lvl="0" marL="0" marR="0" rtl="0" algn="l">
                        <a:lnSpc>
                          <a:spcPct val="100000"/>
                        </a:lnSpc>
                        <a:spcBef>
                          <a:spcPts val="0"/>
                        </a:spcBef>
                        <a:spcAft>
                          <a:spcPts val="0"/>
                        </a:spcAft>
                        <a:buClr>
                          <a:srgbClr val="333333"/>
                        </a:buClr>
                        <a:buSzPts val="900"/>
                        <a:buFont typeface="Arial"/>
                        <a:buNone/>
                      </a:pPr>
                      <a:r>
                        <a:rPr b="1" lang="sv-SE" sz="1200" u="none" cap="none" strike="noStrike">
                          <a:solidFill>
                            <a:srgbClr val="333333"/>
                          </a:solidFill>
                          <a:latin typeface="Arial"/>
                          <a:ea typeface="Arial"/>
                          <a:cs typeface="Arial"/>
                          <a:sym typeface="Arial"/>
                        </a:rPr>
                        <a:t>Wetlands</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Tropical</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50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15</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200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012069"/>
                        </a:buClr>
                        <a:buSzPts val="900"/>
                        <a:buFont typeface="Arial"/>
                        <a:buNone/>
                      </a:pPr>
                      <a:r>
                        <a:rPr b="1" lang="sv-SE" sz="1200" u="none" cap="none" strike="noStrike">
                          <a:solidFill>
                            <a:srgbClr val="012069"/>
                          </a:solidFill>
                          <a:latin typeface="Arial"/>
                          <a:ea typeface="Arial"/>
                          <a:cs typeface="Arial"/>
                          <a:sym typeface="Arial"/>
                        </a:rPr>
                        <a:t>275</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50–100+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r>
              <a:tr h="341375">
                <a:tc vMerge="1"/>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Temperate</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30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5</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20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250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12069"/>
                        </a:buClr>
                        <a:buSzPts val="900"/>
                        <a:buFont typeface="Arial"/>
                        <a:buNone/>
                      </a:pPr>
                      <a:r>
                        <a:rPr b="1" lang="sv-SE" sz="1200" u="none" cap="none" strike="noStrike">
                          <a:solidFill>
                            <a:srgbClr val="012069"/>
                          </a:solidFill>
                          <a:latin typeface="Arial"/>
                          <a:ea typeface="Arial"/>
                          <a:cs typeface="Arial"/>
                          <a:sym typeface="Arial"/>
                        </a:rPr>
                        <a:t>305</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100–200+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r>
              <a:tr h="341375">
                <a:tc vMerge="1"/>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Boreal</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10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2</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25</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300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012069"/>
                        </a:buClr>
                        <a:buSzPts val="900"/>
                        <a:buFont typeface="Arial"/>
                        <a:buNone/>
                      </a:pPr>
                      <a:r>
                        <a:rPr b="1" lang="sv-SE" sz="1200" u="none" cap="none" strike="noStrike">
                          <a:solidFill>
                            <a:srgbClr val="012069"/>
                          </a:solidFill>
                          <a:latin typeface="Arial"/>
                          <a:ea typeface="Arial"/>
                          <a:cs typeface="Arial"/>
                          <a:sym typeface="Arial"/>
                        </a:rPr>
                        <a:t>337</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900"/>
                        <a:buFont typeface="Arial"/>
                        <a:buNone/>
                      </a:pPr>
                      <a:r>
                        <a:rPr lang="sv-SE" sz="1200" u="none" cap="none" strike="noStrike">
                          <a:solidFill>
                            <a:srgbClr val="333333"/>
                          </a:solidFill>
                          <a:latin typeface="Arial"/>
                          <a:ea typeface="Arial"/>
                          <a:cs typeface="Arial"/>
                          <a:sym typeface="Arial"/>
                        </a:rPr>
                        <a:t>200+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r>
            </a:tbl>
          </a:graphicData>
        </a:graphic>
      </p:graphicFrame>
      <p:sp>
        <p:nvSpPr>
          <p:cNvPr id="492" name="Google Shape;492;g3e075dffed1_0_381"/>
          <p:cNvSpPr/>
          <p:nvPr/>
        </p:nvSpPr>
        <p:spPr>
          <a:xfrm>
            <a:off x="182880" y="6430919"/>
            <a:ext cx="10363200" cy="4266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1" lang="sv-SE" sz="1333" u="none" cap="none" strike="noStrike">
                <a:solidFill>
                  <a:srgbClr val="6B7280"/>
                </a:solidFill>
                <a:latin typeface="Arial"/>
                <a:ea typeface="Arial"/>
                <a:cs typeface="Arial"/>
                <a:sym typeface="Arial"/>
              </a:rPr>
              <a:t>Source: IPCC Guidelines for National Greenhouse Gas Inventories (</a:t>
            </a:r>
            <a:r>
              <a:rPr b="0" i="1" lang="sv-SE" sz="1333" u="sng" cap="none" strike="noStrike">
                <a:solidFill>
                  <a:srgbClr val="6B7280"/>
                </a:solidFill>
                <a:latin typeface="Arial"/>
                <a:ea typeface="Arial"/>
                <a:cs typeface="Arial"/>
                <a:sym typeface="Arial"/>
                <a:hlinkClick r:id="rId3">
                  <a:extLst>
                    <a:ext uri="{A12FA001-AC4F-418D-AE19-62706E023703}">
                      <ahyp:hlinkClr val="tx"/>
                    </a:ext>
                  </a:extLst>
                </a:hlinkClick>
              </a:rPr>
              <a:t>Stock Values (2006)</a:t>
            </a:r>
            <a:r>
              <a:rPr b="0" i="1" lang="sv-SE" sz="1333" u="none" cap="none" strike="noStrike">
                <a:solidFill>
                  <a:srgbClr val="6B7280"/>
                </a:solidFill>
                <a:latin typeface="Arial"/>
                <a:ea typeface="Arial"/>
                <a:cs typeface="Arial"/>
                <a:sym typeface="Arial"/>
              </a:rPr>
              <a:t> , </a:t>
            </a:r>
            <a:r>
              <a:rPr b="0" i="1" lang="sv-SE" sz="1333" u="sng" cap="none" strike="noStrike">
                <a:solidFill>
                  <a:srgbClr val="6B7280"/>
                </a:solidFill>
                <a:latin typeface="Arial"/>
                <a:ea typeface="Arial"/>
                <a:cs typeface="Arial"/>
                <a:sym typeface="Arial"/>
                <a:hlinkClick r:id="rId4">
                  <a:extLst>
                    <a:ext uri="{A12FA001-AC4F-418D-AE19-62706E023703}">
                      <ahyp:hlinkClr val="tx"/>
                    </a:ext>
                  </a:extLst>
                </a:hlinkClick>
              </a:rPr>
              <a:t>Biomass and Soil Factors (2019) </a:t>
            </a:r>
            <a:r>
              <a:rPr b="0" i="1" lang="sv-SE" sz="1333" u="none" cap="none" strike="noStrike">
                <a:solidFill>
                  <a:srgbClr val="6B7280"/>
                </a:solidFill>
                <a:latin typeface="Arial"/>
                <a:ea typeface="Arial"/>
                <a:cs typeface="Arial"/>
                <a:sym typeface="Arial"/>
              </a:rPr>
              <a:t>. </a:t>
            </a:r>
            <a:endParaRPr b="0" i="1" sz="1333" u="none" cap="none" strike="noStrike">
              <a:solidFill>
                <a:schemeClr val="dk1"/>
              </a:solidFill>
              <a:latin typeface="Arial"/>
              <a:ea typeface="Arial"/>
              <a:cs typeface="Arial"/>
              <a:sym typeface="Arial"/>
            </a:endParaRPr>
          </a:p>
        </p:txBody>
      </p:sp>
      <p:sp>
        <p:nvSpPr>
          <p:cNvPr id="493" name="Google Shape;493;g3e075dffed1_0_381"/>
          <p:cNvSpPr txBox="1"/>
          <p:nvPr/>
        </p:nvSpPr>
        <p:spPr>
          <a:xfrm>
            <a:off x="10386060" y="2255521"/>
            <a:ext cx="1538700" cy="3735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1467" u="none" cap="none" strike="noStrike">
                <a:solidFill>
                  <a:schemeClr val="dk1"/>
                </a:solidFill>
                <a:latin typeface="Arial"/>
                <a:ea typeface="Arial"/>
                <a:cs typeface="Arial"/>
                <a:sym typeface="Arial"/>
              </a:rPr>
              <a:t>Time to Reach Stock is estimated as the period required for land converted from bare/degraded state to reach equilibrium carbon stock, based on IPCC default annual accumulation rates by climate zone</a:t>
            </a:r>
            <a:endParaRPr b="0" i="0" sz="1467" u="none" cap="none" strike="noStrike">
              <a:solidFill>
                <a:srgbClr val="000000"/>
              </a:solidFill>
              <a:latin typeface="Arial"/>
              <a:ea typeface="Arial"/>
              <a:cs typeface="Arial"/>
              <a:sym typeface="Arial"/>
            </a:endParaRPr>
          </a:p>
        </p:txBody>
      </p:sp>
      <p:sp>
        <p:nvSpPr>
          <p:cNvPr id="494" name="Google Shape;494;g3e075dffed1_0_381"/>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Carbon Stock by Land Cover and Climate Zone</a:t>
            </a:r>
            <a:endParaRPr/>
          </a:p>
        </p:txBody>
      </p:sp>
      <p:sp>
        <p:nvSpPr>
          <p:cNvPr id="495" name="Google Shape;495;g3e075dffed1_0_381"/>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g3e075dffed1_0_391"/>
          <p:cNvSpPr/>
          <p:nvPr/>
        </p:nvSpPr>
        <p:spPr>
          <a:xfrm>
            <a:off x="700221" y="1036320"/>
            <a:ext cx="5502000" cy="792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1" lang="sv-SE" sz="2133" u="none" cap="none" strike="noStrike">
                <a:solidFill>
                  <a:srgbClr val="1E2761"/>
                </a:solidFill>
                <a:latin typeface="Arial"/>
                <a:ea typeface="Arial"/>
                <a:cs typeface="Arial"/>
                <a:sym typeface="Arial"/>
              </a:rPr>
              <a:t>The Asymmetry Problem</a:t>
            </a:r>
            <a:endParaRPr b="1" i="1" sz="2133" u="none" cap="none" strike="noStrike">
              <a:solidFill>
                <a:schemeClr val="dk1"/>
              </a:solidFill>
              <a:latin typeface="Arial"/>
              <a:ea typeface="Arial"/>
              <a:cs typeface="Arial"/>
              <a:sym typeface="Arial"/>
            </a:endParaRPr>
          </a:p>
        </p:txBody>
      </p:sp>
      <p:sp>
        <p:nvSpPr>
          <p:cNvPr id="502" name="Google Shape;502;g3e075dffed1_0_391"/>
          <p:cNvSpPr/>
          <p:nvPr/>
        </p:nvSpPr>
        <p:spPr>
          <a:xfrm>
            <a:off x="609600" y="3636067"/>
            <a:ext cx="4876800" cy="2635200"/>
          </a:xfrm>
          <a:prstGeom prst="rect">
            <a:avLst/>
          </a:prstGeom>
          <a:solidFill>
            <a:srgbClr val="FFEBEE"/>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503" name="Google Shape;503;g3e075dffed1_0_391"/>
          <p:cNvSpPr/>
          <p:nvPr/>
        </p:nvSpPr>
        <p:spPr>
          <a:xfrm>
            <a:off x="853440" y="3697027"/>
            <a:ext cx="4389300" cy="4269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2133" u="none" cap="none" strike="noStrike">
                <a:solidFill>
                  <a:srgbClr val="012069"/>
                </a:solidFill>
                <a:latin typeface="Arial"/>
                <a:ea typeface="Arial"/>
                <a:cs typeface="Arial"/>
                <a:sym typeface="Arial"/>
              </a:rPr>
              <a:t>Deforestation</a:t>
            </a:r>
            <a:endParaRPr b="1" i="0" sz="2133" u="none" cap="none" strike="noStrike">
              <a:solidFill>
                <a:schemeClr val="dk1"/>
              </a:solidFill>
              <a:latin typeface="Arial"/>
              <a:ea typeface="Arial"/>
              <a:cs typeface="Arial"/>
              <a:sym typeface="Arial"/>
            </a:endParaRPr>
          </a:p>
        </p:txBody>
      </p:sp>
      <p:sp>
        <p:nvSpPr>
          <p:cNvPr id="504" name="Google Shape;504;g3e075dffed1_0_391"/>
          <p:cNvSpPr/>
          <p:nvPr/>
        </p:nvSpPr>
        <p:spPr>
          <a:xfrm>
            <a:off x="853440" y="4123747"/>
            <a:ext cx="4389300" cy="365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1600" u="none" cap="none" strike="noStrike">
                <a:solidFill>
                  <a:srgbClr val="333333"/>
                </a:solidFill>
                <a:latin typeface="Arial"/>
                <a:ea typeface="Arial"/>
                <a:cs typeface="Arial"/>
                <a:sym typeface="Arial"/>
              </a:rPr>
              <a:t>Carbon release is near-instantaneous</a:t>
            </a:r>
            <a:endParaRPr b="1" i="0" sz="1600" u="none" cap="none" strike="noStrike">
              <a:solidFill>
                <a:schemeClr val="dk1"/>
              </a:solidFill>
              <a:latin typeface="Arial"/>
              <a:ea typeface="Arial"/>
              <a:cs typeface="Arial"/>
              <a:sym typeface="Arial"/>
            </a:endParaRPr>
          </a:p>
        </p:txBody>
      </p:sp>
      <p:sp>
        <p:nvSpPr>
          <p:cNvPr id="505" name="Google Shape;505;g3e075dffed1_0_391"/>
          <p:cNvSpPr/>
          <p:nvPr/>
        </p:nvSpPr>
        <p:spPr>
          <a:xfrm>
            <a:off x="853440" y="4550467"/>
            <a:ext cx="4389300" cy="18288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Clearing a forest (e.g. by burning or logging) releases the stored carbon stock rapidly.</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The INCR parameter captures this well: it triggers emissions when capacity changes.</a:t>
            </a:r>
            <a:endParaRPr b="0" i="0" sz="1600" u="none" cap="none" strike="noStrike">
              <a:solidFill>
                <a:schemeClr val="dk1"/>
              </a:solidFill>
              <a:latin typeface="Arial"/>
              <a:ea typeface="Arial"/>
              <a:cs typeface="Arial"/>
              <a:sym typeface="Arial"/>
            </a:endParaRPr>
          </a:p>
        </p:txBody>
      </p:sp>
      <p:sp>
        <p:nvSpPr>
          <p:cNvPr id="506" name="Google Shape;506;g3e075dffed1_0_391"/>
          <p:cNvSpPr/>
          <p:nvPr/>
        </p:nvSpPr>
        <p:spPr>
          <a:xfrm>
            <a:off x="5912027" y="3636033"/>
            <a:ext cx="5364300" cy="2635200"/>
          </a:xfrm>
          <a:prstGeom prst="rect">
            <a:avLst/>
          </a:prstGeom>
          <a:solidFill>
            <a:srgbClr val="E8F5E9"/>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507" name="Google Shape;507;g3e075dffed1_0_391"/>
          <p:cNvSpPr/>
          <p:nvPr/>
        </p:nvSpPr>
        <p:spPr>
          <a:xfrm>
            <a:off x="6155867" y="3696993"/>
            <a:ext cx="4876800" cy="4269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2133" u="none" cap="none" strike="noStrike">
                <a:solidFill>
                  <a:srgbClr val="2C7A3A"/>
                </a:solidFill>
                <a:latin typeface="Arial"/>
                <a:ea typeface="Arial"/>
                <a:cs typeface="Arial"/>
                <a:sym typeface="Arial"/>
              </a:rPr>
              <a:t>Reforestation</a:t>
            </a:r>
            <a:endParaRPr b="1" i="0" sz="2133" u="none" cap="none" strike="noStrike">
              <a:solidFill>
                <a:schemeClr val="dk1"/>
              </a:solidFill>
              <a:latin typeface="Arial"/>
              <a:ea typeface="Arial"/>
              <a:cs typeface="Arial"/>
              <a:sym typeface="Arial"/>
            </a:endParaRPr>
          </a:p>
        </p:txBody>
      </p:sp>
      <p:sp>
        <p:nvSpPr>
          <p:cNvPr id="508" name="Google Shape;508;g3e075dffed1_0_391"/>
          <p:cNvSpPr/>
          <p:nvPr/>
        </p:nvSpPr>
        <p:spPr>
          <a:xfrm>
            <a:off x="6155867" y="4123713"/>
            <a:ext cx="4876800" cy="365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1600" u="none" cap="none" strike="noStrike">
                <a:solidFill>
                  <a:srgbClr val="333333"/>
                </a:solidFill>
                <a:latin typeface="Arial"/>
                <a:ea typeface="Arial"/>
                <a:cs typeface="Arial"/>
                <a:sym typeface="Arial"/>
              </a:rPr>
              <a:t>Carbon sequestration takes decades</a:t>
            </a:r>
            <a:endParaRPr b="1" i="0" sz="1600" u="none" cap="none" strike="noStrike">
              <a:solidFill>
                <a:schemeClr val="dk1"/>
              </a:solidFill>
              <a:latin typeface="Arial"/>
              <a:ea typeface="Arial"/>
              <a:cs typeface="Arial"/>
              <a:sym typeface="Arial"/>
            </a:endParaRPr>
          </a:p>
        </p:txBody>
      </p:sp>
      <p:sp>
        <p:nvSpPr>
          <p:cNvPr id="509" name="Google Shape;509;g3e075dffed1_0_391"/>
          <p:cNvSpPr/>
          <p:nvPr/>
        </p:nvSpPr>
        <p:spPr>
          <a:xfrm>
            <a:off x="6155867" y="4550433"/>
            <a:ext cx="4876800" cy="18288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A forest takes 30 to 120+ years to rebuild its full carbon stock.</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EACR is NOT suitable here because it would assign all sequestration to a single year. Instead, we use EAR on the Reforestation technology.</a:t>
            </a:r>
            <a:endParaRPr b="0" i="0" sz="1600" u="none" cap="none" strike="noStrike">
              <a:solidFill>
                <a:schemeClr val="dk1"/>
              </a:solidFill>
              <a:latin typeface="Arial"/>
              <a:ea typeface="Arial"/>
              <a:cs typeface="Arial"/>
              <a:sym typeface="Arial"/>
            </a:endParaRPr>
          </a:p>
        </p:txBody>
      </p:sp>
      <p:sp>
        <p:nvSpPr>
          <p:cNvPr id="510" name="Google Shape;510;g3e075dffed1_0_391"/>
          <p:cNvSpPr/>
          <p:nvPr/>
        </p:nvSpPr>
        <p:spPr>
          <a:xfrm>
            <a:off x="609600" y="1939906"/>
            <a:ext cx="10607100" cy="1562400"/>
          </a:xfrm>
          <a:prstGeom prst="rect">
            <a:avLst/>
          </a:prstGeom>
          <a:solidFill>
            <a:srgbClr val="FFF8E1"/>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511" name="Google Shape;511;g3e075dffed1_0_391"/>
          <p:cNvSpPr/>
          <p:nvPr/>
        </p:nvSpPr>
        <p:spPr>
          <a:xfrm>
            <a:off x="609607" y="1939967"/>
            <a:ext cx="2438400" cy="365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1600" u="none" cap="none" strike="noStrike">
                <a:solidFill>
                  <a:srgbClr val="D97706"/>
                </a:solidFill>
                <a:latin typeface="Arial"/>
                <a:ea typeface="Arial"/>
                <a:cs typeface="Arial"/>
                <a:sym typeface="Arial"/>
              </a:rPr>
              <a:t>The problem:</a:t>
            </a:r>
            <a:endParaRPr b="1" i="0" sz="1600" u="none" cap="none" strike="noStrike">
              <a:solidFill>
                <a:schemeClr val="dk1"/>
              </a:solidFill>
              <a:latin typeface="Arial"/>
              <a:ea typeface="Arial"/>
              <a:cs typeface="Arial"/>
              <a:sym typeface="Arial"/>
            </a:endParaRPr>
          </a:p>
        </p:txBody>
      </p:sp>
      <p:sp>
        <p:nvSpPr>
          <p:cNvPr id="512" name="Google Shape;512;g3e075dffed1_0_391"/>
          <p:cNvSpPr/>
          <p:nvPr/>
        </p:nvSpPr>
        <p:spPr>
          <a:xfrm>
            <a:off x="700221" y="2439345"/>
            <a:ext cx="10119300" cy="10863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Emission dynamics must adapt based on the direction of land-cover change ('low to high' or 'high to low' carbon stocks). This requires separate tracking of reforested and deforested areas – additional technologies to the existing forest area – with different emission mechanisms for each. EACR alone cannot capture this asymmetry, so a model restructure is required.</a:t>
            </a:r>
            <a:endParaRPr b="0" i="0" sz="1867" u="none" cap="none" strike="noStrike">
              <a:solidFill>
                <a:srgbClr val="000000"/>
              </a:solidFill>
              <a:latin typeface="Arial"/>
              <a:ea typeface="Arial"/>
              <a:cs typeface="Arial"/>
              <a:sym typeface="Arial"/>
            </a:endParaRPr>
          </a:p>
        </p:txBody>
      </p:sp>
      <p:sp>
        <p:nvSpPr>
          <p:cNvPr id="513" name="Google Shape;513;g3e075dffed1_0_391"/>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Forests: One-Off Emissions</a:t>
            </a:r>
            <a:endParaRPr/>
          </a:p>
        </p:txBody>
      </p:sp>
      <p:sp>
        <p:nvSpPr>
          <p:cNvPr id="514" name="Google Shape;514;g3e075dffed1_0_391"/>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3e075dffed1_0_409"/>
          <p:cNvSpPr txBox="1"/>
          <p:nvPr/>
        </p:nvSpPr>
        <p:spPr>
          <a:xfrm>
            <a:off x="586741" y="950975"/>
            <a:ext cx="11041500" cy="861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To track forest land-use change, we create three additional technologies ('reforestation', 'deforestation’, and 'carbon release') and two additional commodities ('CO₂ stock' and 'net forest change'). The existing Forest Land technology in your model is connected to DEFOR and REFOR by a User-Defined Constraint (UDC), not commodity flows.</a:t>
            </a:r>
            <a:endParaRPr b="0" i="0" sz="1867" u="none" cap="none" strike="noStrike">
              <a:solidFill>
                <a:srgbClr val="000000"/>
              </a:solidFill>
              <a:latin typeface="Arial"/>
              <a:ea typeface="Arial"/>
              <a:cs typeface="Arial"/>
              <a:sym typeface="Arial"/>
            </a:endParaRPr>
          </a:p>
        </p:txBody>
      </p:sp>
      <p:graphicFrame>
        <p:nvGraphicFramePr>
          <p:cNvPr id="520" name="Google Shape;520;g3e075dffed1_0_409"/>
          <p:cNvGraphicFramePr/>
          <p:nvPr/>
        </p:nvGraphicFramePr>
        <p:xfrm>
          <a:off x="5947814" y="4332951"/>
          <a:ext cx="3000000" cy="3000000"/>
        </p:xfrm>
        <a:graphic>
          <a:graphicData uri="http://schemas.openxmlformats.org/drawingml/2006/table">
            <a:tbl>
              <a:tblPr>
                <a:noFill/>
                <a:tableStyleId>{E93696AA-4D54-470C-A769-EABA423CE421}</a:tableStyleId>
              </a:tblPr>
              <a:tblGrid>
                <a:gridCol w="1547725"/>
                <a:gridCol w="1547725"/>
                <a:gridCol w="1125625"/>
                <a:gridCol w="1688425"/>
              </a:tblGrid>
              <a:tr h="386625">
                <a:tc>
                  <a:txBody>
                    <a:bodyPr/>
                    <a:lstStyle/>
                    <a:p>
                      <a:pPr indent="0" lvl="0" marL="0" marR="0" rtl="0" algn="ctr">
                        <a:lnSpc>
                          <a:spcPct val="100000"/>
                        </a:lnSpc>
                        <a:spcBef>
                          <a:spcPts val="0"/>
                        </a:spcBef>
                        <a:spcAft>
                          <a:spcPts val="0"/>
                        </a:spcAft>
                        <a:buClr>
                          <a:srgbClr val="000000"/>
                        </a:buClr>
                        <a:buSzPts val="800"/>
                        <a:buFont typeface="Arial"/>
                        <a:buNone/>
                      </a:pPr>
                      <a:r>
                        <a:rPr b="1" lang="sv-SE" sz="1100" u="none" cap="none" strike="noStrike">
                          <a:solidFill>
                            <a:srgbClr val="FFFFFF"/>
                          </a:solidFill>
                          <a:latin typeface="Arial"/>
                          <a:ea typeface="Arial"/>
                          <a:cs typeface="Arial"/>
                          <a:sym typeface="Arial"/>
                        </a:rPr>
                        <a:t>Technology</a:t>
                      </a:r>
                      <a:endParaRPr sz="1900" u="none" cap="none" strike="noStrike">
                        <a:latin typeface="Arial"/>
                        <a:ea typeface="Arial"/>
                        <a:cs typeface="Arial"/>
                        <a:sym typeface="Arial"/>
                      </a:endParaRPr>
                    </a:p>
                  </a:txBody>
                  <a:tcPr marT="60975" marB="60975" marR="121925" marL="121925">
                    <a:solidFill>
                      <a:srgbClr val="1E276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sv-SE" sz="1100" u="none" cap="none" strike="noStrike">
                          <a:solidFill>
                            <a:srgbClr val="FFFFFF"/>
                          </a:solidFill>
                          <a:latin typeface="Arial"/>
                          <a:ea typeface="Arial"/>
                          <a:cs typeface="Arial"/>
                          <a:sym typeface="Arial"/>
                        </a:rPr>
                        <a:t>Commodity</a:t>
                      </a:r>
                      <a:endParaRPr sz="1900" u="none" cap="none" strike="noStrike">
                        <a:latin typeface="Arial"/>
                        <a:ea typeface="Arial"/>
                        <a:cs typeface="Arial"/>
                        <a:sym typeface="Arial"/>
                      </a:endParaRPr>
                    </a:p>
                  </a:txBody>
                  <a:tcPr marT="60975" marB="60975" marR="121925" marL="121925">
                    <a:solidFill>
                      <a:srgbClr val="1E276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sv-SE" sz="1100" u="none" cap="none" strike="noStrike">
                          <a:solidFill>
                            <a:srgbClr val="FFFFFF"/>
                          </a:solidFill>
                          <a:latin typeface="Arial"/>
                          <a:ea typeface="Arial"/>
                          <a:cs typeface="Arial"/>
                          <a:sym typeface="Arial"/>
                        </a:rPr>
                        <a:t>Direction</a:t>
                      </a:r>
                      <a:endParaRPr sz="1900" u="none" cap="none" strike="noStrike">
                        <a:latin typeface="Arial"/>
                        <a:ea typeface="Arial"/>
                        <a:cs typeface="Arial"/>
                        <a:sym typeface="Arial"/>
                      </a:endParaRPr>
                    </a:p>
                  </a:txBody>
                  <a:tcPr marT="60975" marB="60975" marR="121925" marL="121925">
                    <a:solidFill>
                      <a:srgbClr val="1E276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sv-SE" sz="1100" u="none" cap="none" strike="noStrike">
                          <a:solidFill>
                            <a:srgbClr val="FFFFFF"/>
                          </a:solidFill>
                          <a:latin typeface="Arial"/>
                          <a:ea typeface="Arial"/>
                          <a:cs typeface="Arial"/>
                          <a:sym typeface="Arial"/>
                        </a:rPr>
                        <a:t>Parameter</a:t>
                      </a:r>
                      <a:endParaRPr sz="1900" u="none" cap="none" strike="noStrike">
                        <a:latin typeface="Arial"/>
                        <a:ea typeface="Arial"/>
                        <a:cs typeface="Arial"/>
                        <a:sym typeface="Arial"/>
                      </a:endParaRPr>
                    </a:p>
                  </a:txBody>
                  <a:tcPr marT="60975" marB="60975" marR="121925" marL="121925">
                    <a:solidFill>
                      <a:srgbClr val="1E2761"/>
                    </a:solidFill>
                  </a:tcPr>
                </a:tc>
              </a:tr>
              <a:tr h="447050">
                <a:tc>
                  <a:txBody>
                    <a:bodyPr/>
                    <a:lstStyle/>
                    <a:p>
                      <a:pPr indent="0" lvl="0" marL="0" marR="0" rtl="0" algn="l">
                        <a:lnSpc>
                          <a:spcPct val="100000"/>
                        </a:lnSpc>
                        <a:spcBef>
                          <a:spcPts val="0"/>
                        </a:spcBef>
                        <a:spcAft>
                          <a:spcPts val="0"/>
                        </a:spcAft>
                        <a:buClr>
                          <a:srgbClr val="000000"/>
                        </a:buClr>
                        <a:buSzPts val="800"/>
                        <a:buFont typeface="Arial"/>
                        <a:buNone/>
                      </a:pPr>
                      <a:r>
                        <a:rPr b="1" lang="sv-SE" sz="1100" u="none" cap="none" strike="noStrike">
                          <a:solidFill>
                            <a:srgbClr val="333333"/>
                          </a:solidFill>
                          <a:latin typeface="Arial"/>
                          <a:ea typeface="Arial"/>
                          <a:cs typeface="Arial"/>
                          <a:sym typeface="Arial"/>
                        </a:rPr>
                        <a:t>Carbon Release (CRBRLS)</a:t>
                      </a:r>
                      <a:endParaRPr b="1" sz="1900" u="none" cap="none" strike="noStrike">
                        <a:latin typeface="Arial"/>
                        <a:ea typeface="Arial"/>
                        <a:cs typeface="Arial"/>
                        <a:sym typeface="Arial"/>
                      </a:endParaRPr>
                    </a:p>
                  </a:txBody>
                  <a:tcPr marT="60975" marB="60975" marR="121925" marL="121925"/>
                </a:tc>
                <a:tc>
                  <a:txBody>
                    <a:bodyPr/>
                    <a:lstStyle/>
                    <a:p>
                      <a:pPr indent="0" lvl="0" marL="0" marR="0" rtl="0" algn="ctr">
                        <a:lnSpc>
                          <a:spcPct val="100000"/>
                        </a:lnSpc>
                        <a:spcBef>
                          <a:spcPts val="0"/>
                        </a:spcBef>
                        <a:spcAft>
                          <a:spcPts val="0"/>
                        </a:spcAft>
                        <a:buClr>
                          <a:srgbClr val="000000"/>
                        </a:buClr>
                        <a:buSzPts val="800"/>
                        <a:buFont typeface="Arial"/>
                        <a:buNone/>
                      </a:pPr>
                      <a:r>
                        <a:rPr lang="sv-SE" sz="1100" u="none" cap="none" strike="noStrike">
                          <a:solidFill>
                            <a:srgbClr val="1565C0"/>
                          </a:solidFill>
                          <a:latin typeface="Arial"/>
                          <a:ea typeface="Arial"/>
                          <a:cs typeface="Arial"/>
                          <a:sym typeface="Arial"/>
                        </a:rPr>
                        <a:t>CO₂ STOCK (CO2STK)</a:t>
                      </a:r>
                      <a:endParaRPr sz="1900" u="none" cap="none" strike="noStrike">
                        <a:latin typeface="Arial"/>
                        <a:ea typeface="Arial"/>
                        <a:cs typeface="Arial"/>
                        <a:sym typeface="Arial"/>
                      </a:endParaRPr>
                    </a:p>
                  </a:txBody>
                  <a:tcPr marT="60975" marB="60975" marR="121925" marL="121925"/>
                </a:tc>
                <a:tc>
                  <a:txBody>
                    <a:bodyPr/>
                    <a:lstStyle/>
                    <a:p>
                      <a:pPr indent="0" lvl="0" marL="0" marR="0" rtl="0" algn="ctr">
                        <a:lnSpc>
                          <a:spcPct val="100000"/>
                        </a:lnSpc>
                        <a:spcBef>
                          <a:spcPts val="0"/>
                        </a:spcBef>
                        <a:spcAft>
                          <a:spcPts val="0"/>
                        </a:spcAft>
                        <a:buClr>
                          <a:srgbClr val="000000"/>
                        </a:buClr>
                        <a:buSzPts val="800"/>
                        <a:buFont typeface="Arial"/>
                        <a:buNone/>
                      </a:pPr>
                      <a:r>
                        <a:rPr b="1" lang="sv-SE" sz="1100" u="none" cap="none" strike="noStrike">
                          <a:solidFill>
                            <a:srgbClr val="0E7C7B"/>
                          </a:solidFill>
                          <a:latin typeface="Arial"/>
                          <a:ea typeface="Arial"/>
                          <a:cs typeface="Arial"/>
                          <a:sym typeface="Arial"/>
                        </a:rPr>
                        <a:t>Output</a:t>
                      </a:r>
                      <a:endParaRPr sz="1900" u="none" cap="none" strike="noStrike">
                        <a:latin typeface="Arial"/>
                        <a:ea typeface="Arial"/>
                        <a:cs typeface="Arial"/>
                        <a:sym typeface="Arial"/>
                      </a:endParaRPr>
                    </a:p>
                  </a:txBody>
                  <a:tcPr marT="60975" marB="60975" marR="121925" marL="121925"/>
                </a:tc>
                <a:tc>
                  <a:txBody>
                    <a:bodyPr/>
                    <a:lstStyle/>
                    <a:p>
                      <a:pPr indent="0" lvl="0" marL="0" marR="0" rtl="0" algn="ctr">
                        <a:lnSpc>
                          <a:spcPct val="100000"/>
                        </a:lnSpc>
                        <a:spcBef>
                          <a:spcPts val="0"/>
                        </a:spcBef>
                        <a:spcAft>
                          <a:spcPts val="0"/>
                        </a:spcAft>
                        <a:buClr>
                          <a:srgbClr val="000000"/>
                        </a:buClr>
                        <a:buSzPts val="800"/>
                        <a:buFont typeface="Arial"/>
                        <a:buNone/>
                      </a:pPr>
                      <a:r>
                        <a:rPr lang="sv-SE" sz="1100" u="none" cap="none" strike="noStrike">
                          <a:solidFill>
                            <a:srgbClr val="333333"/>
                          </a:solidFill>
                          <a:latin typeface="Arial"/>
                          <a:ea typeface="Arial"/>
                          <a:cs typeface="Arial"/>
                          <a:sym typeface="Arial"/>
                        </a:rPr>
                        <a:t>OAR = 1</a:t>
                      </a:r>
                      <a:endParaRPr sz="1900" u="none" cap="none" strike="noStrike">
                        <a:latin typeface="Arial"/>
                        <a:ea typeface="Arial"/>
                        <a:cs typeface="Arial"/>
                        <a:sym typeface="Arial"/>
                      </a:endParaRPr>
                    </a:p>
                  </a:txBody>
                  <a:tcPr marT="60975" marB="60975" marR="121925" marL="121925"/>
                </a:tc>
              </a:tr>
              <a:tr h="386625">
                <a:tc>
                  <a:txBody>
                    <a:bodyPr/>
                    <a:lstStyle/>
                    <a:p>
                      <a:pPr indent="0" lvl="0" marL="0" marR="0" rtl="0" algn="l">
                        <a:lnSpc>
                          <a:spcPct val="100000"/>
                        </a:lnSpc>
                        <a:spcBef>
                          <a:spcPts val="0"/>
                        </a:spcBef>
                        <a:spcAft>
                          <a:spcPts val="0"/>
                        </a:spcAft>
                        <a:buClr>
                          <a:srgbClr val="000000"/>
                        </a:buClr>
                        <a:buSzPts val="800"/>
                        <a:buFont typeface="Arial"/>
                        <a:buNone/>
                      </a:pPr>
                      <a:r>
                        <a:rPr b="1" lang="sv-SE" sz="1100" u="none" cap="none" strike="noStrike">
                          <a:solidFill>
                            <a:srgbClr val="333333"/>
                          </a:solidFill>
                          <a:latin typeface="Arial"/>
                          <a:ea typeface="Arial"/>
                          <a:cs typeface="Arial"/>
                          <a:sym typeface="Arial"/>
                        </a:rPr>
                        <a:t>Deforestation (DEFOR)</a:t>
                      </a:r>
                      <a:endParaRPr sz="1900" u="none" cap="none" strike="noStrike">
                        <a:latin typeface="Arial"/>
                        <a:ea typeface="Arial"/>
                        <a:cs typeface="Arial"/>
                        <a:sym typeface="Arial"/>
                      </a:endParaRPr>
                    </a:p>
                  </a:txBody>
                  <a:tcPr marT="60975" marB="60975" marR="121925" marL="121925">
                    <a:solidFill>
                      <a:srgbClr val="F2F4F7"/>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sv-SE" sz="1100" u="none" cap="none" strike="noStrike">
                          <a:solidFill>
                            <a:srgbClr val="1565C0"/>
                          </a:solidFill>
                          <a:latin typeface="Arial"/>
                          <a:ea typeface="Arial"/>
                          <a:cs typeface="Arial"/>
                          <a:sym typeface="Arial"/>
                        </a:rPr>
                        <a:t>CO₂ STOCK (COSTK)</a:t>
                      </a:r>
                      <a:endParaRPr sz="1900" u="none" cap="none" strike="noStrike">
                        <a:latin typeface="Arial"/>
                        <a:ea typeface="Arial"/>
                        <a:cs typeface="Arial"/>
                        <a:sym typeface="Arial"/>
                      </a:endParaRPr>
                    </a:p>
                  </a:txBody>
                  <a:tcPr marT="60975" marB="60975" marR="121925" marL="121925">
                    <a:solidFill>
                      <a:srgbClr val="F2F4F7"/>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sv-SE" sz="1100" u="none" cap="none" strike="noStrike">
                          <a:solidFill>
                            <a:srgbClr val="D85A30"/>
                          </a:solidFill>
                          <a:latin typeface="Arial"/>
                          <a:ea typeface="Arial"/>
                          <a:cs typeface="Arial"/>
                          <a:sym typeface="Arial"/>
                        </a:rPr>
                        <a:t>Input</a:t>
                      </a:r>
                      <a:endParaRPr sz="1900" u="none" cap="none" strike="noStrike">
                        <a:latin typeface="Arial"/>
                        <a:ea typeface="Arial"/>
                        <a:cs typeface="Arial"/>
                        <a:sym typeface="Arial"/>
                      </a:endParaRPr>
                    </a:p>
                  </a:txBody>
                  <a:tcPr marT="60975" marB="60975" marR="121925" marL="121925">
                    <a:solidFill>
                      <a:srgbClr val="F2F4F7"/>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sv-SE" sz="1100" u="none" cap="none" strike="noStrike">
                          <a:solidFill>
                            <a:srgbClr val="333333"/>
                          </a:solidFill>
                          <a:latin typeface="Arial"/>
                          <a:ea typeface="Arial"/>
                          <a:cs typeface="Arial"/>
                          <a:sym typeface="Arial"/>
                        </a:rPr>
                        <a:t>INCR = Carbon Stock</a:t>
                      </a:r>
                      <a:endParaRPr sz="1900" u="none" cap="none" strike="noStrike">
                        <a:latin typeface="Arial"/>
                        <a:ea typeface="Arial"/>
                        <a:cs typeface="Arial"/>
                        <a:sym typeface="Arial"/>
                      </a:endParaRPr>
                    </a:p>
                  </a:txBody>
                  <a:tcPr marT="60975" marB="60975" marR="121925" marL="121925">
                    <a:solidFill>
                      <a:srgbClr val="F2F4F7"/>
                    </a:solidFill>
                  </a:tcPr>
                </a:tc>
              </a:tr>
              <a:tr h="447050">
                <a:tc>
                  <a:txBody>
                    <a:bodyPr/>
                    <a:lstStyle/>
                    <a:p>
                      <a:pPr indent="0" lvl="0" marL="0" marR="0" rtl="0" algn="l">
                        <a:lnSpc>
                          <a:spcPct val="100000"/>
                        </a:lnSpc>
                        <a:spcBef>
                          <a:spcPts val="0"/>
                        </a:spcBef>
                        <a:spcAft>
                          <a:spcPts val="0"/>
                        </a:spcAft>
                        <a:buClr>
                          <a:srgbClr val="000000"/>
                        </a:buClr>
                        <a:buSzPts val="800"/>
                        <a:buFont typeface="Arial"/>
                        <a:buNone/>
                      </a:pPr>
                      <a:r>
                        <a:rPr b="1" lang="sv-SE" sz="1100" u="none" cap="none" strike="noStrike">
                          <a:solidFill>
                            <a:srgbClr val="333333"/>
                          </a:solidFill>
                          <a:latin typeface="Arial"/>
                          <a:ea typeface="Arial"/>
                          <a:cs typeface="Arial"/>
                          <a:sym typeface="Arial"/>
                        </a:rPr>
                        <a:t>Deforestation (DEFOR)</a:t>
                      </a:r>
                      <a:endParaRPr sz="1900" u="none" cap="none" strike="noStrike">
                        <a:latin typeface="Arial"/>
                        <a:ea typeface="Arial"/>
                        <a:cs typeface="Arial"/>
                        <a:sym typeface="Arial"/>
                      </a:endParaRPr>
                    </a:p>
                  </a:txBody>
                  <a:tcPr marT="60975" marB="60975" marR="121925" marL="121925"/>
                </a:tc>
                <a:tc>
                  <a:txBody>
                    <a:bodyPr/>
                    <a:lstStyle/>
                    <a:p>
                      <a:pPr indent="0" lvl="0" marL="0" marR="0" rtl="0" algn="ctr">
                        <a:lnSpc>
                          <a:spcPct val="100000"/>
                        </a:lnSpc>
                        <a:spcBef>
                          <a:spcPts val="0"/>
                        </a:spcBef>
                        <a:spcAft>
                          <a:spcPts val="0"/>
                        </a:spcAft>
                        <a:buClr>
                          <a:srgbClr val="000000"/>
                        </a:buClr>
                        <a:buSzPts val="800"/>
                        <a:buFont typeface="Arial"/>
                        <a:buNone/>
                      </a:pPr>
                      <a:r>
                        <a:rPr lang="sv-SE" sz="1100" u="none" cap="none" strike="noStrike">
                          <a:solidFill>
                            <a:srgbClr val="1565C0"/>
                          </a:solidFill>
                          <a:latin typeface="Arial"/>
                          <a:ea typeface="Arial"/>
                          <a:cs typeface="Arial"/>
                          <a:sym typeface="Arial"/>
                        </a:rPr>
                        <a:t>Net Forest Change (NFC)</a:t>
                      </a:r>
                      <a:endParaRPr sz="1900" u="none" cap="none" strike="noStrike">
                        <a:latin typeface="Arial"/>
                        <a:ea typeface="Arial"/>
                        <a:cs typeface="Arial"/>
                        <a:sym typeface="Arial"/>
                      </a:endParaRPr>
                    </a:p>
                  </a:txBody>
                  <a:tcPr marT="60975" marB="60975" marR="121925" marL="121925"/>
                </a:tc>
                <a:tc>
                  <a:txBody>
                    <a:bodyPr/>
                    <a:lstStyle/>
                    <a:p>
                      <a:pPr indent="0" lvl="0" marL="0" marR="0" rtl="0" algn="ctr">
                        <a:lnSpc>
                          <a:spcPct val="100000"/>
                        </a:lnSpc>
                        <a:spcBef>
                          <a:spcPts val="0"/>
                        </a:spcBef>
                        <a:spcAft>
                          <a:spcPts val="0"/>
                        </a:spcAft>
                        <a:buClr>
                          <a:srgbClr val="000000"/>
                        </a:buClr>
                        <a:buSzPts val="800"/>
                        <a:buFont typeface="Arial"/>
                        <a:buNone/>
                      </a:pPr>
                      <a:r>
                        <a:rPr b="1" lang="sv-SE" sz="1100" u="none" cap="none" strike="noStrike">
                          <a:solidFill>
                            <a:srgbClr val="0E7C7B"/>
                          </a:solidFill>
                          <a:latin typeface="Arial"/>
                          <a:ea typeface="Arial"/>
                          <a:cs typeface="Arial"/>
                          <a:sym typeface="Arial"/>
                        </a:rPr>
                        <a:t>Output</a:t>
                      </a:r>
                      <a:endParaRPr sz="1900" u="none" cap="none" strike="noStrike">
                        <a:latin typeface="Arial"/>
                        <a:ea typeface="Arial"/>
                        <a:cs typeface="Arial"/>
                        <a:sym typeface="Arial"/>
                      </a:endParaRPr>
                    </a:p>
                  </a:txBody>
                  <a:tcPr marT="60975" marB="60975" marR="121925" marL="121925"/>
                </a:tc>
                <a:tc>
                  <a:txBody>
                    <a:bodyPr/>
                    <a:lstStyle/>
                    <a:p>
                      <a:pPr indent="0" lvl="0" marL="0" marR="0" rtl="0" algn="ctr">
                        <a:lnSpc>
                          <a:spcPct val="100000"/>
                        </a:lnSpc>
                        <a:spcBef>
                          <a:spcPts val="0"/>
                        </a:spcBef>
                        <a:spcAft>
                          <a:spcPts val="0"/>
                        </a:spcAft>
                        <a:buClr>
                          <a:srgbClr val="000000"/>
                        </a:buClr>
                        <a:buSzPts val="800"/>
                        <a:buFont typeface="Arial"/>
                        <a:buNone/>
                      </a:pPr>
                      <a:r>
                        <a:rPr lang="sv-SE" sz="1100" u="none" cap="none" strike="noStrike">
                          <a:solidFill>
                            <a:srgbClr val="333333"/>
                          </a:solidFill>
                          <a:latin typeface="Arial"/>
                          <a:ea typeface="Arial"/>
                          <a:cs typeface="Arial"/>
                          <a:sym typeface="Arial"/>
                        </a:rPr>
                        <a:t>OAR = 1</a:t>
                      </a:r>
                      <a:endParaRPr sz="1900" u="none" cap="none" strike="noStrike">
                        <a:latin typeface="Arial"/>
                        <a:ea typeface="Arial"/>
                        <a:cs typeface="Arial"/>
                        <a:sym typeface="Arial"/>
                      </a:endParaRPr>
                    </a:p>
                  </a:txBody>
                  <a:tcPr marT="60975" marB="60975" marR="121925" marL="121925"/>
                </a:tc>
              </a:tr>
              <a:tr h="447050">
                <a:tc>
                  <a:txBody>
                    <a:bodyPr/>
                    <a:lstStyle/>
                    <a:p>
                      <a:pPr indent="0" lvl="0" marL="0" marR="0" rtl="0" algn="l">
                        <a:lnSpc>
                          <a:spcPct val="100000"/>
                        </a:lnSpc>
                        <a:spcBef>
                          <a:spcPts val="0"/>
                        </a:spcBef>
                        <a:spcAft>
                          <a:spcPts val="0"/>
                        </a:spcAft>
                        <a:buClr>
                          <a:srgbClr val="000000"/>
                        </a:buClr>
                        <a:buSzPts val="800"/>
                        <a:buFont typeface="Arial"/>
                        <a:buNone/>
                      </a:pPr>
                      <a:r>
                        <a:rPr b="1" lang="sv-SE" sz="1100" u="none" cap="none" strike="noStrike">
                          <a:solidFill>
                            <a:srgbClr val="333333"/>
                          </a:solidFill>
                          <a:latin typeface="Arial"/>
                          <a:ea typeface="Arial"/>
                          <a:cs typeface="Arial"/>
                          <a:sym typeface="Arial"/>
                        </a:rPr>
                        <a:t>Reforestation (REFOR)</a:t>
                      </a:r>
                      <a:endParaRPr sz="1900" u="none" cap="none" strike="noStrike">
                        <a:latin typeface="Arial"/>
                        <a:ea typeface="Arial"/>
                        <a:cs typeface="Arial"/>
                        <a:sym typeface="Arial"/>
                      </a:endParaRPr>
                    </a:p>
                  </a:txBody>
                  <a:tcPr marT="60975" marB="60975" marR="121925" marL="121925">
                    <a:solidFill>
                      <a:srgbClr val="F2F4F7"/>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sv-SE" sz="1100" u="none" cap="none" strike="noStrike">
                          <a:solidFill>
                            <a:srgbClr val="1565C0"/>
                          </a:solidFill>
                          <a:latin typeface="Arial"/>
                          <a:ea typeface="Arial"/>
                          <a:cs typeface="Arial"/>
                          <a:sym typeface="Arial"/>
                        </a:rPr>
                        <a:t>Net Forest Change (NFC)</a:t>
                      </a:r>
                      <a:endParaRPr sz="1900" u="none" cap="none" strike="noStrike">
                        <a:latin typeface="Arial"/>
                        <a:ea typeface="Arial"/>
                        <a:cs typeface="Arial"/>
                        <a:sym typeface="Arial"/>
                      </a:endParaRPr>
                    </a:p>
                  </a:txBody>
                  <a:tcPr marT="60975" marB="60975" marR="121925" marL="121925">
                    <a:solidFill>
                      <a:srgbClr val="F2F4F7"/>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sv-SE" sz="1100" u="none" cap="none" strike="noStrike">
                          <a:solidFill>
                            <a:srgbClr val="0E7C7B"/>
                          </a:solidFill>
                          <a:latin typeface="Arial"/>
                          <a:ea typeface="Arial"/>
                          <a:cs typeface="Arial"/>
                          <a:sym typeface="Arial"/>
                        </a:rPr>
                        <a:t>Output</a:t>
                      </a:r>
                      <a:endParaRPr sz="1900" u="none" cap="none" strike="noStrike">
                        <a:latin typeface="Arial"/>
                        <a:ea typeface="Arial"/>
                        <a:cs typeface="Arial"/>
                        <a:sym typeface="Arial"/>
                      </a:endParaRPr>
                    </a:p>
                  </a:txBody>
                  <a:tcPr marT="60975" marB="60975" marR="121925" marL="121925">
                    <a:solidFill>
                      <a:srgbClr val="F2F4F7"/>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sv-SE" sz="1100" u="none" cap="none" strike="noStrike">
                          <a:latin typeface="Arial"/>
                          <a:ea typeface="Arial"/>
                          <a:cs typeface="Arial"/>
                          <a:sym typeface="Arial"/>
                        </a:rPr>
                        <a:t>OAR = 1</a:t>
                      </a:r>
                      <a:endParaRPr sz="1900" u="none" cap="none" strike="noStrike">
                        <a:latin typeface="Arial"/>
                        <a:ea typeface="Arial"/>
                        <a:cs typeface="Arial"/>
                        <a:sym typeface="Arial"/>
                      </a:endParaRPr>
                    </a:p>
                  </a:txBody>
                  <a:tcPr marT="60975" marB="60975" marR="121925" marL="121925">
                    <a:solidFill>
                      <a:srgbClr val="F2F4F7"/>
                    </a:solidFill>
                  </a:tcPr>
                </a:tc>
              </a:tr>
            </a:tbl>
          </a:graphicData>
        </a:graphic>
      </p:graphicFrame>
      <p:grpSp>
        <p:nvGrpSpPr>
          <p:cNvPr id="521" name="Google Shape;521;g3e075dffed1_0_409"/>
          <p:cNvGrpSpPr/>
          <p:nvPr/>
        </p:nvGrpSpPr>
        <p:grpSpPr>
          <a:xfrm>
            <a:off x="777660" y="2216677"/>
            <a:ext cx="6495403" cy="2918784"/>
            <a:chOff x="-1268554" y="-641956"/>
            <a:chExt cx="5789645" cy="2982917"/>
          </a:xfrm>
        </p:grpSpPr>
        <p:grpSp>
          <p:nvGrpSpPr>
            <p:cNvPr id="522" name="Google Shape;522;g3e075dffed1_0_409"/>
            <p:cNvGrpSpPr/>
            <p:nvPr/>
          </p:nvGrpSpPr>
          <p:grpSpPr>
            <a:xfrm>
              <a:off x="-1268554" y="-641956"/>
              <a:ext cx="5789645" cy="2982917"/>
              <a:chOff x="-1268554" y="-641956"/>
              <a:chExt cx="5789645" cy="2982917"/>
            </a:xfrm>
          </p:grpSpPr>
          <p:sp>
            <p:nvSpPr>
              <p:cNvPr id="523" name="Google Shape;523;g3e075dffed1_0_409"/>
              <p:cNvSpPr/>
              <p:nvPr/>
            </p:nvSpPr>
            <p:spPr>
              <a:xfrm>
                <a:off x="-1268554" y="-641956"/>
                <a:ext cx="1241400" cy="803400"/>
              </a:xfrm>
              <a:prstGeom prst="rect">
                <a:avLst/>
              </a:prstGeom>
              <a:noFill/>
              <a:ln cap="flat" cmpd="sng" w="25400">
                <a:solidFill>
                  <a:srgbClr val="92D05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rPr b="0" i="0" lang="sv-SE" sz="1067" u="none" cap="none" strike="noStrike">
                    <a:solidFill>
                      <a:schemeClr val="dk1"/>
                    </a:solidFill>
                    <a:latin typeface="Arial"/>
                    <a:ea typeface="Arial"/>
                    <a:cs typeface="Arial"/>
                    <a:sym typeface="Arial"/>
                  </a:rPr>
                  <a:t>Carbon Release (CRBRLS)</a:t>
                </a:r>
                <a:endParaRPr b="0" i="0" sz="1067" u="none" cap="none" strike="noStrike">
                  <a:solidFill>
                    <a:schemeClr val="dk1"/>
                  </a:solidFill>
                  <a:latin typeface="Arial"/>
                  <a:ea typeface="Arial"/>
                  <a:cs typeface="Arial"/>
                  <a:sym typeface="Arial"/>
                </a:endParaRPr>
              </a:p>
            </p:txBody>
          </p:sp>
          <p:sp>
            <p:nvSpPr>
              <p:cNvPr id="524" name="Google Shape;524;g3e075dffed1_0_409"/>
              <p:cNvSpPr/>
              <p:nvPr/>
            </p:nvSpPr>
            <p:spPr>
              <a:xfrm>
                <a:off x="1616627" y="-580321"/>
                <a:ext cx="1198800" cy="680100"/>
              </a:xfrm>
              <a:prstGeom prst="rect">
                <a:avLst/>
              </a:prstGeom>
              <a:noFill/>
              <a:ln cap="flat" cmpd="sng" w="25400">
                <a:solidFill>
                  <a:srgbClr val="92D05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rPr b="0" i="0" lang="sv-SE" sz="1067" u="none" cap="none" strike="noStrike">
                    <a:solidFill>
                      <a:schemeClr val="dk1"/>
                    </a:solidFill>
                    <a:latin typeface="Arial"/>
                    <a:ea typeface="Arial"/>
                    <a:cs typeface="Arial"/>
                    <a:sym typeface="Arial"/>
                  </a:rPr>
                  <a:t>Deforested area (DEFOR)</a:t>
                </a:r>
                <a:endParaRPr b="0" i="0" sz="1333" u="none" cap="none" strike="noStrike">
                  <a:solidFill>
                    <a:schemeClr val="dk1"/>
                  </a:solidFill>
                  <a:latin typeface="Arial"/>
                  <a:ea typeface="Arial"/>
                  <a:cs typeface="Arial"/>
                  <a:sym typeface="Arial"/>
                </a:endParaRPr>
              </a:p>
            </p:txBody>
          </p:sp>
          <p:sp>
            <p:nvSpPr>
              <p:cNvPr id="525" name="Google Shape;525;g3e075dffed1_0_409"/>
              <p:cNvSpPr/>
              <p:nvPr/>
            </p:nvSpPr>
            <p:spPr>
              <a:xfrm>
                <a:off x="1616621" y="1660861"/>
                <a:ext cx="1198800" cy="680100"/>
              </a:xfrm>
              <a:prstGeom prst="rect">
                <a:avLst/>
              </a:prstGeom>
              <a:noFill/>
              <a:ln cap="flat" cmpd="sng" w="25400">
                <a:solidFill>
                  <a:srgbClr val="92D05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rPr b="0" i="0" lang="sv-SE" sz="1067" u="none" cap="none" strike="noStrike">
                    <a:solidFill>
                      <a:schemeClr val="dk1"/>
                    </a:solidFill>
                    <a:latin typeface="Arial"/>
                    <a:ea typeface="Arial"/>
                    <a:cs typeface="Arial"/>
                    <a:sym typeface="Arial"/>
                  </a:rPr>
                  <a:t>Reforestation (REFOR)</a:t>
                </a:r>
                <a:endParaRPr b="0" i="0" sz="1333" u="none" cap="none" strike="noStrike">
                  <a:solidFill>
                    <a:schemeClr val="dk1"/>
                  </a:solidFill>
                  <a:latin typeface="Arial"/>
                  <a:ea typeface="Arial"/>
                  <a:cs typeface="Arial"/>
                  <a:sym typeface="Arial"/>
                </a:endParaRPr>
              </a:p>
            </p:txBody>
          </p:sp>
          <p:cxnSp>
            <p:nvCxnSpPr>
              <p:cNvPr id="526" name="Google Shape;526;g3e075dffed1_0_409"/>
              <p:cNvCxnSpPr>
                <a:stCxn id="523" idx="3"/>
                <a:endCxn id="524" idx="1"/>
              </p:cNvCxnSpPr>
              <p:nvPr/>
            </p:nvCxnSpPr>
            <p:spPr>
              <a:xfrm>
                <a:off x="-27154" y="-240256"/>
                <a:ext cx="1643700" cy="0"/>
              </a:xfrm>
              <a:prstGeom prst="straightConnector1">
                <a:avLst/>
              </a:prstGeom>
              <a:noFill/>
              <a:ln cap="flat" cmpd="sng" w="19050">
                <a:solidFill>
                  <a:schemeClr val="dk1"/>
                </a:solidFill>
                <a:prstDash val="solid"/>
                <a:round/>
                <a:headEnd len="sm" w="sm" type="none"/>
                <a:tailEnd len="med" w="med" type="triangle"/>
              </a:ln>
            </p:spPr>
          </p:cxnSp>
          <p:sp>
            <p:nvSpPr>
              <p:cNvPr id="527" name="Google Shape;527;g3e075dffed1_0_409"/>
              <p:cNvSpPr txBox="1"/>
              <p:nvPr/>
            </p:nvSpPr>
            <p:spPr>
              <a:xfrm>
                <a:off x="367952" y="-556551"/>
                <a:ext cx="891000" cy="2514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sv-SE" sz="1333" u="none" cap="none" strike="noStrike">
                    <a:solidFill>
                      <a:srgbClr val="000000"/>
                    </a:solidFill>
                    <a:latin typeface="Arial"/>
                    <a:ea typeface="Arial"/>
                    <a:cs typeface="Arial"/>
                    <a:sym typeface="Arial"/>
                  </a:rPr>
                  <a:t>CO2STK</a:t>
                </a:r>
                <a:endParaRPr b="0" i="0" sz="1867" u="none" cap="none" strike="noStrike">
                  <a:solidFill>
                    <a:srgbClr val="000000"/>
                  </a:solidFill>
                  <a:latin typeface="Arial"/>
                  <a:ea typeface="Arial"/>
                  <a:cs typeface="Arial"/>
                  <a:sym typeface="Arial"/>
                </a:endParaRPr>
              </a:p>
            </p:txBody>
          </p:sp>
          <p:grpSp>
            <p:nvGrpSpPr>
              <p:cNvPr id="528" name="Google Shape;528;g3e075dffed1_0_409"/>
              <p:cNvGrpSpPr/>
              <p:nvPr/>
            </p:nvGrpSpPr>
            <p:grpSpPr>
              <a:xfrm>
                <a:off x="2815421" y="-240271"/>
                <a:ext cx="1705670" cy="2241182"/>
                <a:chOff x="-659299" y="-506971"/>
                <a:chExt cx="1705670" cy="2241182"/>
              </a:xfrm>
            </p:grpSpPr>
            <p:cxnSp>
              <p:nvCxnSpPr>
                <p:cNvPr id="529" name="Google Shape;529;g3e075dffed1_0_409"/>
                <p:cNvCxnSpPr>
                  <a:stCxn id="524" idx="3"/>
                </p:cNvCxnSpPr>
                <p:nvPr/>
              </p:nvCxnSpPr>
              <p:spPr>
                <a:xfrm>
                  <a:off x="-659293" y="-506971"/>
                  <a:ext cx="524400" cy="483900"/>
                </a:xfrm>
                <a:prstGeom prst="straightConnector1">
                  <a:avLst/>
                </a:prstGeom>
                <a:noFill/>
                <a:ln cap="flat" cmpd="sng" w="19050">
                  <a:solidFill>
                    <a:schemeClr val="dk1"/>
                  </a:solidFill>
                  <a:prstDash val="solid"/>
                  <a:round/>
                  <a:headEnd len="sm" w="sm" type="none"/>
                  <a:tailEnd len="sm" w="sm" type="none"/>
                </a:ln>
              </p:spPr>
            </p:cxnSp>
            <p:cxnSp>
              <p:nvCxnSpPr>
                <p:cNvPr id="530" name="Google Shape;530;g3e075dffed1_0_409"/>
                <p:cNvCxnSpPr>
                  <a:stCxn id="525" idx="3"/>
                </p:cNvCxnSpPr>
                <p:nvPr/>
              </p:nvCxnSpPr>
              <p:spPr>
                <a:xfrm flipH="1" rot="10800000">
                  <a:off x="-659299" y="853411"/>
                  <a:ext cx="524400" cy="880800"/>
                </a:xfrm>
                <a:prstGeom prst="straightConnector1">
                  <a:avLst/>
                </a:prstGeom>
                <a:noFill/>
                <a:ln cap="flat" cmpd="sng" w="19050">
                  <a:solidFill>
                    <a:schemeClr val="dk1"/>
                  </a:solidFill>
                  <a:prstDash val="solid"/>
                  <a:round/>
                  <a:headEnd len="sm" w="sm" type="none"/>
                  <a:tailEnd len="sm" w="sm" type="none"/>
                </a:ln>
              </p:spPr>
            </p:cxnSp>
            <p:cxnSp>
              <p:nvCxnSpPr>
                <p:cNvPr id="531" name="Google Shape;531;g3e075dffed1_0_409"/>
                <p:cNvCxnSpPr/>
                <p:nvPr/>
              </p:nvCxnSpPr>
              <p:spPr>
                <a:xfrm>
                  <a:off x="-131629" y="-22862"/>
                  <a:ext cx="0" cy="876300"/>
                </a:xfrm>
                <a:prstGeom prst="straightConnector1">
                  <a:avLst/>
                </a:prstGeom>
                <a:noFill/>
                <a:ln cap="flat" cmpd="sng" w="19050">
                  <a:solidFill>
                    <a:schemeClr val="dk1"/>
                  </a:solidFill>
                  <a:prstDash val="solid"/>
                  <a:round/>
                  <a:headEnd len="sm" w="sm" type="none"/>
                  <a:tailEnd len="sm" w="sm" type="none"/>
                </a:ln>
              </p:spPr>
            </p:cxnSp>
            <p:sp>
              <p:nvSpPr>
                <p:cNvPr id="532" name="Google Shape;532;g3e075dffed1_0_409"/>
                <p:cNvSpPr txBox="1"/>
                <p:nvPr/>
              </p:nvSpPr>
              <p:spPr>
                <a:xfrm>
                  <a:off x="459571" y="211186"/>
                  <a:ext cx="586800" cy="2514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sv-SE" sz="1333" u="none" cap="none" strike="noStrike">
                      <a:solidFill>
                        <a:srgbClr val="000000"/>
                      </a:solidFill>
                      <a:latin typeface="Arial"/>
                      <a:ea typeface="Arial"/>
                      <a:cs typeface="Arial"/>
                      <a:sym typeface="Arial"/>
                    </a:rPr>
                    <a:t>NFC</a:t>
                  </a:r>
                  <a:endParaRPr b="0" i="0" sz="1467" u="none" cap="none" strike="noStrike">
                    <a:solidFill>
                      <a:srgbClr val="000000"/>
                    </a:solidFill>
                    <a:latin typeface="Arial"/>
                    <a:ea typeface="Arial"/>
                    <a:cs typeface="Arial"/>
                    <a:sym typeface="Arial"/>
                  </a:endParaRPr>
                </a:p>
              </p:txBody>
            </p:sp>
            <p:cxnSp>
              <p:nvCxnSpPr>
                <p:cNvPr id="533" name="Google Shape;533;g3e075dffed1_0_409"/>
                <p:cNvCxnSpPr/>
                <p:nvPr/>
              </p:nvCxnSpPr>
              <p:spPr>
                <a:xfrm>
                  <a:off x="-134788" y="388618"/>
                  <a:ext cx="594300" cy="0"/>
                </a:xfrm>
                <a:prstGeom prst="straightConnector1">
                  <a:avLst/>
                </a:prstGeom>
                <a:noFill/>
                <a:ln cap="flat" cmpd="sng" w="12700">
                  <a:solidFill>
                    <a:schemeClr val="dk1"/>
                  </a:solidFill>
                  <a:prstDash val="solid"/>
                  <a:round/>
                  <a:headEnd len="sm" w="sm" type="none"/>
                  <a:tailEnd len="med" w="med" type="triangle"/>
                </a:ln>
              </p:spPr>
            </p:cxnSp>
          </p:grpSp>
        </p:grpSp>
        <p:sp>
          <p:nvSpPr>
            <p:cNvPr id="534" name="Google Shape;534;g3e075dffed1_0_409"/>
            <p:cNvSpPr txBox="1"/>
            <p:nvPr/>
          </p:nvSpPr>
          <p:spPr>
            <a:xfrm>
              <a:off x="-46091" y="-276597"/>
              <a:ext cx="1745400" cy="3582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1" lang="sv-SE" sz="1067" u="none" cap="none" strike="noStrike">
                  <a:solidFill>
                    <a:srgbClr val="000000"/>
                  </a:solidFill>
                  <a:latin typeface="Arial"/>
                  <a:ea typeface="Arial"/>
                  <a:cs typeface="Arial"/>
                  <a:sym typeface="Arial"/>
                </a:rPr>
                <a:t>Input to New Capacity Ratio</a:t>
              </a:r>
              <a:endParaRPr b="0" i="1" sz="1467" u="none" cap="none" strike="noStrike">
                <a:solidFill>
                  <a:srgbClr val="000000"/>
                </a:solidFill>
                <a:latin typeface="Arial"/>
                <a:ea typeface="Arial"/>
                <a:cs typeface="Arial"/>
                <a:sym typeface="Arial"/>
              </a:endParaRPr>
            </a:p>
          </p:txBody>
        </p:sp>
      </p:grpSp>
      <p:sp>
        <p:nvSpPr>
          <p:cNvPr id="535" name="Google Shape;535;g3e075dffed1_0_409"/>
          <p:cNvSpPr/>
          <p:nvPr/>
        </p:nvSpPr>
        <p:spPr>
          <a:xfrm>
            <a:off x="4014555" y="3312462"/>
            <a:ext cx="1344900" cy="665700"/>
          </a:xfrm>
          <a:prstGeom prst="rect">
            <a:avLst/>
          </a:prstGeom>
          <a:solidFill>
            <a:srgbClr val="E1EFD8"/>
          </a:solidFill>
          <a:ln cap="flat" cmpd="sng" w="25400">
            <a:solidFill>
              <a:srgbClr val="92D05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rPr b="0" i="0" lang="sv-SE" sz="1067" u="none" cap="none" strike="noStrike">
                <a:solidFill>
                  <a:schemeClr val="dk1"/>
                </a:solidFill>
                <a:latin typeface="Arial"/>
                <a:ea typeface="Arial"/>
                <a:cs typeface="Arial"/>
                <a:sym typeface="Arial"/>
              </a:rPr>
              <a:t>Forest Land </a:t>
            </a:r>
            <a:endParaRPr b="0" i="0" sz="1333" u="none" cap="none" strike="noStrike">
              <a:solidFill>
                <a:schemeClr val="dk1"/>
              </a:solidFill>
              <a:latin typeface="Arial"/>
              <a:ea typeface="Arial"/>
              <a:cs typeface="Arial"/>
              <a:sym typeface="Arial"/>
            </a:endParaRPr>
          </a:p>
        </p:txBody>
      </p:sp>
      <p:cxnSp>
        <p:nvCxnSpPr>
          <p:cNvPr id="536" name="Google Shape;536;g3e075dffed1_0_409"/>
          <p:cNvCxnSpPr/>
          <p:nvPr/>
        </p:nvCxnSpPr>
        <p:spPr>
          <a:xfrm rot="10800000">
            <a:off x="4687019" y="2773285"/>
            <a:ext cx="0" cy="738900"/>
          </a:xfrm>
          <a:prstGeom prst="straightConnector1">
            <a:avLst/>
          </a:prstGeom>
          <a:noFill/>
          <a:ln cap="flat" cmpd="sng" w="19050">
            <a:solidFill>
              <a:schemeClr val="accent3"/>
            </a:solidFill>
            <a:prstDash val="dash"/>
            <a:round/>
            <a:headEnd len="sm" w="sm" type="none"/>
            <a:tailEnd len="sm" w="sm" type="none"/>
          </a:ln>
        </p:spPr>
      </p:cxnSp>
      <p:cxnSp>
        <p:nvCxnSpPr>
          <p:cNvPr id="537" name="Google Shape;537;g3e075dffed1_0_409"/>
          <p:cNvCxnSpPr/>
          <p:nvPr/>
        </p:nvCxnSpPr>
        <p:spPr>
          <a:xfrm rot="10800000">
            <a:off x="4687019" y="3811209"/>
            <a:ext cx="0" cy="785400"/>
          </a:xfrm>
          <a:prstGeom prst="straightConnector1">
            <a:avLst/>
          </a:prstGeom>
          <a:noFill/>
          <a:ln cap="flat" cmpd="sng" w="19050">
            <a:solidFill>
              <a:schemeClr val="accent3"/>
            </a:solidFill>
            <a:prstDash val="dash"/>
            <a:round/>
            <a:headEnd len="sm" w="sm" type="none"/>
            <a:tailEnd len="sm" w="sm" type="none"/>
          </a:ln>
        </p:spPr>
      </p:cxnSp>
      <p:sp>
        <p:nvSpPr>
          <p:cNvPr id="538" name="Google Shape;538;g3e075dffed1_0_409"/>
          <p:cNvSpPr txBox="1"/>
          <p:nvPr/>
        </p:nvSpPr>
        <p:spPr>
          <a:xfrm>
            <a:off x="2123258" y="3274605"/>
            <a:ext cx="1958100" cy="498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b="0" i="1" lang="sv-SE" sz="900" u="none" cap="none" strike="noStrike">
                <a:solidFill>
                  <a:srgbClr val="999999"/>
                </a:solidFill>
                <a:latin typeface="Arial"/>
                <a:ea typeface="Arial"/>
                <a:cs typeface="Arial"/>
                <a:sym typeface="Arial"/>
              </a:rPr>
              <a:t>Connection between Forest Land technology and Reforestation/ Deforestation mediated by UDC</a:t>
            </a:r>
            <a:endParaRPr b="0" i="1" sz="900" u="none" cap="none" strike="noStrike">
              <a:solidFill>
                <a:srgbClr val="999999"/>
              </a:solidFill>
              <a:latin typeface="Arial"/>
              <a:ea typeface="Arial"/>
              <a:cs typeface="Arial"/>
              <a:sym typeface="Arial"/>
            </a:endParaRPr>
          </a:p>
        </p:txBody>
      </p:sp>
      <p:sp>
        <p:nvSpPr>
          <p:cNvPr id="539" name="Google Shape;539;g3e075dffed1_0_409"/>
          <p:cNvSpPr txBox="1"/>
          <p:nvPr/>
        </p:nvSpPr>
        <p:spPr>
          <a:xfrm>
            <a:off x="2141250" y="4464579"/>
            <a:ext cx="1806000" cy="4515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1" lang="sv-SE" sz="1067" u="none" cap="none" strike="noStrike">
                <a:solidFill>
                  <a:srgbClr val="0E7C7B"/>
                </a:solidFill>
                <a:latin typeface="Arial"/>
                <a:ea typeface="Arial"/>
                <a:cs typeface="Arial"/>
                <a:sym typeface="Arial"/>
              </a:rPr>
              <a:t>EAR: CO</a:t>
            </a:r>
            <a:r>
              <a:rPr b="0" baseline="-25000" i="1" lang="sv-SE" sz="1067" u="none" cap="none" strike="noStrike">
                <a:solidFill>
                  <a:srgbClr val="0E7C7B"/>
                </a:solidFill>
                <a:latin typeface="Arial"/>
                <a:ea typeface="Arial"/>
                <a:cs typeface="Arial"/>
                <a:sym typeface="Arial"/>
              </a:rPr>
              <a:t>2</a:t>
            </a:r>
            <a:r>
              <a:rPr b="0" i="1" lang="sv-SE" sz="1067" u="none" cap="none" strike="noStrike">
                <a:solidFill>
                  <a:srgbClr val="0E7C7B"/>
                </a:solidFill>
                <a:latin typeface="Arial"/>
                <a:ea typeface="Arial"/>
                <a:cs typeface="Arial"/>
                <a:sym typeface="Arial"/>
              </a:rPr>
              <a:t> / CO</a:t>
            </a:r>
            <a:r>
              <a:rPr b="0" baseline="-25000" i="1" lang="sv-SE" sz="1067" u="none" cap="none" strike="noStrike">
                <a:solidFill>
                  <a:srgbClr val="0E7C7B"/>
                </a:solidFill>
                <a:latin typeface="Arial"/>
                <a:ea typeface="Arial"/>
                <a:cs typeface="Arial"/>
                <a:sym typeface="Arial"/>
              </a:rPr>
              <a:t>2</a:t>
            </a:r>
            <a:r>
              <a:rPr b="0" i="1" lang="sv-SE" sz="1067" u="none" cap="none" strike="noStrike">
                <a:solidFill>
                  <a:srgbClr val="0E7C7B"/>
                </a:solidFill>
                <a:latin typeface="Arial"/>
                <a:ea typeface="Arial"/>
                <a:cs typeface="Arial"/>
                <a:sym typeface="Arial"/>
              </a:rPr>
              <a:t>eq</a:t>
            </a:r>
            <a:br>
              <a:rPr b="0" i="1" lang="sv-SE" sz="1067" u="none" cap="none" strike="noStrike">
                <a:solidFill>
                  <a:srgbClr val="0E7C7B"/>
                </a:solidFill>
                <a:latin typeface="Arial"/>
                <a:ea typeface="Arial"/>
                <a:cs typeface="Arial"/>
                <a:sym typeface="Arial"/>
              </a:rPr>
            </a:br>
            <a:r>
              <a:rPr b="0" i="1" lang="sv-SE" sz="1067" u="none" cap="none" strike="noStrike">
                <a:solidFill>
                  <a:srgbClr val="0E7C7B"/>
                </a:solidFill>
                <a:latin typeface="Arial"/>
                <a:ea typeface="Arial"/>
                <a:cs typeface="Arial"/>
                <a:sym typeface="Arial"/>
              </a:rPr>
              <a:t>(negative, sequestration)</a:t>
            </a:r>
            <a:endParaRPr b="0" i="0" sz="4267" u="none" cap="none" strike="noStrike">
              <a:solidFill>
                <a:srgbClr val="000000"/>
              </a:solidFill>
              <a:latin typeface="Arial"/>
              <a:ea typeface="Arial"/>
              <a:cs typeface="Arial"/>
              <a:sym typeface="Arial"/>
            </a:endParaRPr>
          </a:p>
        </p:txBody>
      </p:sp>
      <p:sp>
        <p:nvSpPr>
          <p:cNvPr id="540" name="Google Shape;540;g3e075dffed1_0_409"/>
          <p:cNvSpPr txBox="1"/>
          <p:nvPr/>
        </p:nvSpPr>
        <p:spPr>
          <a:xfrm>
            <a:off x="498643" y="2995003"/>
            <a:ext cx="1950900" cy="2874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1" lang="sv-SE" sz="1067" u="none" cap="none" strike="noStrike">
                <a:solidFill>
                  <a:srgbClr val="D97706"/>
                </a:solidFill>
                <a:latin typeface="Arial"/>
                <a:ea typeface="Arial"/>
                <a:cs typeface="Arial"/>
                <a:sym typeface="Arial"/>
              </a:rPr>
              <a:t>EAR: CO</a:t>
            </a:r>
            <a:r>
              <a:rPr b="0" baseline="-25000" i="1" lang="sv-SE" sz="1067" u="none" cap="none" strike="noStrike">
                <a:solidFill>
                  <a:srgbClr val="D97706"/>
                </a:solidFill>
                <a:latin typeface="Arial"/>
                <a:ea typeface="Arial"/>
                <a:cs typeface="Arial"/>
                <a:sym typeface="Arial"/>
              </a:rPr>
              <a:t>2</a:t>
            </a:r>
            <a:r>
              <a:rPr b="0" i="1" lang="sv-SE" sz="1067" u="none" cap="none" strike="noStrike">
                <a:solidFill>
                  <a:srgbClr val="D97706"/>
                </a:solidFill>
                <a:latin typeface="Arial"/>
                <a:ea typeface="Arial"/>
                <a:cs typeface="Arial"/>
                <a:sym typeface="Arial"/>
              </a:rPr>
              <a:t> = 1/ CO</a:t>
            </a:r>
            <a:r>
              <a:rPr b="0" baseline="-25000" i="1" lang="sv-SE" sz="1067" u="none" cap="none" strike="noStrike">
                <a:solidFill>
                  <a:srgbClr val="D97706"/>
                </a:solidFill>
                <a:latin typeface="Arial"/>
                <a:ea typeface="Arial"/>
                <a:cs typeface="Arial"/>
                <a:sym typeface="Arial"/>
              </a:rPr>
              <a:t>2</a:t>
            </a:r>
            <a:r>
              <a:rPr b="0" i="1" lang="sv-SE" sz="1067" u="none" cap="none" strike="noStrike">
                <a:solidFill>
                  <a:srgbClr val="D97706"/>
                </a:solidFill>
                <a:latin typeface="Arial"/>
                <a:ea typeface="Arial"/>
                <a:cs typeface="Arial"/>
                <a:sym typeface="Arial"/>
              </a:rPr>
              <a:t>eq = 1</a:t>
            </a:r>
            <a:endParaRPr b="0" i="0" sz="2133" u="none" cap="none" strike="noStrike">
              <a:solidFill>
                <a:srgbClr val="000000"/>
              </a:solidFill>
              <a:latin typeface="Arial"/>
              <a:ea typeface="Arial"/>
              <a:cs typeface="Arial"/>
              <a:sym typeface="Arial"/>
            </a:endParaRPr>
          </a:p>
        </p:txBody>
      </p:sp>
      <p:sp>
        <p:nvSpPr>
          <p:cNvPr id="541" name="Google Shape;541;g3e075dffed1_0_409"/>
          <p:cNvSpPr txBox="1"/>
          <p:nvPr/>
        </p:nvSpPr>
        <p:spPr>
          <a:xfrm>
            <a:off x="2731296" y="2816675"/>
            <a:ext cx="595500" cy="266700"/>
          </a:xfrm>
          <a:prstGeom prst="rect">
            <a:avLst/>
          </a:prstGeom>
          <a:solidFill>
            <a:srgbClr val="FEE599"/>
          </a:solid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933" u="none" cap="none" strike="noStrike">
                <a:solidFill>
                  <a:srgbClr val="000000"/>
                </a:solidFill>
                <a:latin typeface="Arial"/>
                <a:ea typeface="Arial"/>
                <a:cs typeface="Arial"/>
                <a:sym typeface="Arial"/>
              </a:rPr>
              <a:t>Step 2 </a:t>
            </a:r>
            <a:endParaRPr b="0" i="0" sz="1867" u="none" cap="none" strike="noStrike">
              <a:solidFill>
                <a:srgbClr val="000000"/>
              </a:solidFill>
              <a:latin typeface="Arial"/>
              <a:ea typeface="Arial"/>
              <a:cs typeface="Arial"/>
              <a:sym typeface="Arial"/>
            </a:endParaRPr>
          </a:p>
        </p:txBody>
      </p:sp>
      <p:sp>
        <p:nvSpPr>
          <p:cNvPr id="542" name="Google Shape;542;g3e075dffed1_0_409"/>
          <p:cNvSpPr txBox="1"/>
          <p:nvPr/>
        </p:nvSpPr>
        <p:spPr>
          <a:xfrm>
            <a:off x="2709718" y="3887685"/>
            <a:ext cx="595500" cy="266700"/>
          </a:xfrm>
          <a:prstGeom prst="rect">
            <a:avLst/>
          </a:prstGeom>
          <a:solidFill>
            <a:srgbClr val="FEE599"/>
          </a:solid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933" u="none" cap="none" strike="noStrike">
                <a:solidFill>
                  <a:srgbClr val="000000"/>
                </a:solidFill>
                <a:latin typeface="Arial"/>
                <a:ea typeface="Arial"/>
                <a:cs typeface="Arial"/>
                <a:sym typeface="Arial"/>
              </a:rPr>
              <a:t>Step 3 </a:t>
            </a:r>
            <a:endParaRPr b="0" i="0" sz="1867" u="none" cap="none" strike="noStrike">
              <a:solidFill>
                <a:srgbClr val="000000"/>
              </a:solidFill>
              <a:latin typeface="Arial"/>
              <a:ea typeface="Arial"/>
              <a:cs typeface="Arial"/>
              <a:sym typeface="Arial"/>
            </a:endParaRPr>
          </a:p>
        </p:txBody>
      </p:sp>
      <p:sp>
        <p:nvSpPr>
          <p:cNvPr id="543" name="Google Shape;543;g3e075dffed1_0_409"/>
          <p:cNvSpPr txBox="1"/>
          <p:nvPr/>
        </p:nvSpPr>
        <p:spPr>
          <a:xfrm>
            <a:off x="2731296" y="4959708"/>
            <a:ext cx="595500" cy="266700"/>
          </a:xfrm>
          <a:prstGeom prst="rect">
            <a:avLst/>
          </a:prstGeom>
          <a:solidFill>
            <a:srgbClr val="FEE599"/>
          </a:solid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933" u="none" cap="none" strike="noStrike">
                <a:solidFill>
                  <a:srgbClr val="000000"/>
                </a:solidFill>
                <a:latin typeface="Arial"/>
                <a:ea typeface="Arial"/>
                <a:cs typeface="Arial"/>
                <a:sym typeface="Arial"/>
              </a:rPr>
              <a:t>Step 1 </a:t>
            </a:r>
            <a:endParaRPr b="0" i="0" sz="1867" u="none" cap="none" strike="noStrike">
              <a:solidFill>
                <a:srgbClr val="000000"/>
              </a:solidFill>
              <a:latin typeface="Arial"/>
              <a:ea typeface="Arial"/>
              <a:cs typeface="Arial"/>
              <a:sym typeface="Arial"/>
            </a:endParaRPr>
          </a:p>
        </p:txBody>
      </p:sp>
      <p:sp>
        <p:nvSpPr>
          <p:cNvPr id="544" name="Google Shape;544;g3e075dffed1_0_409"/>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Asymmetric Technology Structure for Forests</a:t>
            </a:r>
            <a:endParaRPr/>
          </a:p>
        </p:txBody>
      </p:sp>
      <p:sp>
        <p:nvSpPr>
          <p:cNvPr id="545" name="Google Shape;545;g3e075dffed1_0_40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g3e075dffed1_0_439"/>
          <p:cNvSpPr/>
          <p:nvPr/>
        </p:nvSpPr>
        <p:spPr>
          <a:xfrm>
            <a:off x="617220" y="1004952"/>
            <a:ext cx="11216700" cy="5121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For reforestation, carbon is sequestered gradually over decades as trees mature. We use a negative Emission Activity Ratio (EAR) on the REFORESTATION technology to capture this annual draw-down.</a:t>
            </a:r>
            <a:endParaRPr b="0" i="0" sz="1600" u="none" cap="none" strike="noStrike">
              <a:solidFill>
                <a:srgbClr val="000000"/>
              </a:solidFill>
              <a:latin typeface="Arial"/>
              <a:ea typeface="Arial"/>
              <a:cs typeface="Arial"/>
              <a:sym typeface="Arial"/>
            </a:endParaRPr>
          </a:p>
        </p:txBody>
      </p:sp>
      <p:sp>
        <p:nvSpPr>
          <p:cNvPr id="552" name="Google Shape;552;g3e075dffed1_0_439"/>
          <p:cNvSpPr/>
          <p:nvPr/>
        </p:nvSpPr>
        <p:spPr>
          <a:xfrm>
            <a:off x="617220" y="1591056"/>
            <a:ext cx="10972800" cy="3900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2133" u="none" cap="none" strike="noStrike">
                <a:solidFill>
                  <a:srgbClr val="0D2060"/>
                </a:solidFill>
                <a:latin typeface="Arial"/>
                <a:ea typeface="Arial"/>
                <a:cs typeface="Arial"/>
                <a:sym typeface="Arial"/>
              </a:rPr>
              <a:t>How it works:</a:t>
            </a:r>
            <a:endParaRPr b="0" i="0" sz="2133" u="none" cap="none" strike="noStrike">
              <a:solidFill>
                <a:srgbClr val="000000"/>
              </a:solidFill>
              <a:latin typeface="Arial"/>
              <a:ea typeface="Arial"/>
              <a:cs typeface="Arial"/>
              <a:sym typeface="Arial"/>
            </a:endParaRPr>
          </a:p>
        </p:txBody>
      </p:sp>
      <p:sp>
        <p:nvSpPr>
          <p:cNvPr id="553" name="Google Shape;553;g3e075dffed1_0_439"/>
          <p:cNvSpPr/>
          <p:nvPr/>
        </p:nvSpPr>
        <p:spPr>
          <a:xfrm>
            <a:off x="720000" y="2249424"/>
            <a:ext cx="390000" cy="390000"/>
          </a:xfrm>
          <a:prstGeom prst="ellipse">
            <a:avLst/>
          </a:prstGeom>
          <a:solidFill>
            <a:srgbClr val="0D2060"/>
          </a:solidFill>
          <a:ln cap="flat" cmpd="sng" w="12700">
            <a:solidFill>
              <a:srgbClr val="0D206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54" name="Google Shape;554;g3e075dffed1_0_439"/>
          <p:cNvSpPr/>
          <p:nvPr/>
        </p:nvSpPr>
        <p:spPr>
          <a:xfrm>
            <a:off x="720000" y="2249424"/>
            <a:ext cx="390000" cy="39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1</a:t>
            </a:r>
            <a:endParaRPr b="0" i="0" sz="1467" u="none" cap="none" strike="noStrike">
              <a:solidFill>
                <a:srgbClr val="000000"/>
              </a:solidFill>
              <a:latin typeface="Arial"/>
              <a:ea typeface="Arial"/>
              <a:cs typeface="Arial"/>
              <a:sym typeface="Arial"/>
            </a:endParaRPr>
          </a:p>
        </p:txBody>
      </p:sp>
      <p:sp>
        <p:nvSpPr>
          <p:cNvPr id="555" name="Google Shape;555;g3e075dffed1_0_439"/>
          <p:cNvSpPr/>
          <p:nvPr/>
        </p:nvSpPr>
        <p:spPr>
          <a:xfrm>
            <a:off x="1165860" y="2141856"/>
            <a:ext cx="10668000" cy="4632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The REFORESTATION (REFOR) technology represents newly reforested land area. Its activity is measured in 10³ km² of reforested land.</a:t>
            </a:r>
            <a:endParaRPr b="0" i="0" sz="1600" u="none" cap="none" strike="noStrike">
              <a:solidFill>
                <a:srgbClr val="000000"/>
              </a:solidFill>
              <a:latin typeface="Arial"/>
              <a:ea typeface="Arial"/>
              <a:cs typeface="Arial"/>
              <a:sym typeface="Arial"/>
            </a:endParaRPr>
          </a:p>
        </p:txBody>
      </p:sp>
      <p:sp>
        <p:nvSpPr>
          <p:cNvPr id="556" name="Google Shape;556;g3e075dffed1_0_439"/>
          <p:cNvSpPr/>
          <p:nvPr/>
        </p:nvSpPr>
        <p:spPr>
          <a:xfrm>
            <a:off x="720000" y="2852928"/>
            <a:ext cx="390000" cy="390000"/>
          </a:xfrm>
          <a:prstGeom prst="ellipse">
            <a:avLst/>
          </a:prstGeom>
          <a:solidFill>
            <a:srgbClr val="0D2060"/>
          </a:solidFill>
          <a:ln cap="flat" cmpd="sng" w="12700">
            <a:solidFill>
              <a:srgbClr val="0D206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57" name="Google Shape;557;g3e075dffed1_0_439"/>
          <p:cNvSpPr/>
          <p:nvPr/>
        </p:nvSpPr>
        <p:spPr>
          <a:xfrm>
            <a:off x="720000" y="2852928"/>
            <a:ext cx="390000" cy="39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2</a:t>
            </a:r>
            <a:endParaRPr b="0" i="0" sz="1467" u="none" cap="none" strike="noStrike">
              <a:solidFill>
                <a:srgbClr val="000000"/>
              </a:solidFill>
              <a:latin typeface="Arial"/>
              <a:ea typeface="Arial"/>
              <a:cs typeface="Arial"/>
              <a:sym typeface="Arial"/>
            </a:endParaRPr>
          </a:p>
        </p:txBody>
      </p:sp>
      <p:sp>
        <p:nvSpPr>
          <p:cNvPr id="558" name="Google Shape;558;g3e075dffed1_0_439"/>
          <p:cNvSpPr/>
          <p:nvPr/>
        </p:nvSpPr>
        <p:spPr>
          <a:xfrm>
            <a:off x="1165860" y="2702688"/>
            <a:ext cx="10668000" cy="4632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Each year, REFOR sequesters carbon proportional to its activity. The EAR sets how many Mt CO₂ are removed per 10³ km² of reforested land per year.</a:t>
            </a:r>
            <a:endParaRPr b="0" i="0" sz="1600" u="none" cap="none" strike="noStrike">
              <a:solidFill>
                <a:srgbClr val="000000"/>
              </a:solidFill>
              <a:latin typeface="Arial"/>
              <a:ea typeface="Arial"/>
              <a:cs typeface="Arial"/>
              <a:sym typeface="Arial"/>
            </a:endParaRPr>
          </a:p>
        </p:txBody>
      </p:sp>
      <p:sp>
        <p:nvSpPr>
          <p:cNvPr id="559" name="Google Shape;559;g3e075dffed1_0_439"/>
          <p:cNvSpPr/>
          <p:nvPr/>
        </p:nvSpPr>
        <p:spPr>
          <a:xfrm>
            <a:off x="720000" y="3413760"/>
            <a:ext cx="390000" cy="390000"/>
          </a:xfrm>
          <a:prstGeom prst="ellipse">
            <a:avLst/>
          </a:prstGeom>
          <a:solidFill>
            <a:srgbClr val="0D2060"/>
          </a:solidFill>
          <a:ln cap="flat" cmpd="sng" w="12700">
            <a:solidFill>
              <a:srgbClr val="0D206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60" name="Google Shape;560;g3e075dffed1_0_439"/>
          <p:cNvSpPr/>
          <p:nvPr/>
        </p:nvSpPr>
        <p:spPr>
          <a:xfrm>
            <a:off x="720000" y="3413760"/>
            <a:ext cx="390000" cy="39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3</a:t>
            </a:r>
            <a:endParaRPr b="0" i="0" sz="1467" u="none" cap="none" strike="noStrike">
              <a:solidFill>
                <a:srgbClr val="000000"/>
              </a:solidFill>
              <a:latin typeface="Arial"/>
              <a:ea typeface="Arial"/>
              <a:cs typeface="Arial"/>
              <a:sym typeface="Arial"/>
            </a:endParaRPr>
          </a:p>
        </p:txBody>
      </p:sp>
      <p:sp>
        <p:nvSpPr>
          <p:cNvPr id="561" name="Google Shape;561;g3e075dffed1_0_439"/>
          <p:cNvSpPr/>
          <p:nvPr/>
        </p:nvSpPr>
        <p:spPr>
          <a:xfrm>
            <a:off x="1165860" y="3263520"/>
            <a:ext cx="10668000" cy="7560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Because forests rebuild their carbon stock gradually – taking 30 to 120+ years to reach full stock – the total net changeable carbon stock is divided by the years to reach stock. This spreads sequestration across the full recovery period rather than assigning it all to a single year.</a:t>
            </a:r>
            <a:endParaRPr b="0" i="0" sz="1600" u="none" cap="none" strike="noStrike">
              <a:solidFill>
                <a:srgbClr val="000000"/>
              </a:solidFill>
              <a:latin typeface="Arial"/>
              <a:ea typeface="Arial"/>
              <a:cs typeface="Arial"/>
              <a:sym typeface="Arial"/>
            </a:endParaRPr>
          </a:p>
        </p:txBody>
      </p:sp>
      <p:sp>
        <p:nvSpPr>
          <p:cNvPr id="562" name="Google Shape;562;g3e075dffed1_0_439"/>
          <p:cNvSpPr/>
          <p:nvPr/>
        </p:nvSpPr>
        <p:spPr>
          <a:xfrm>
            <a:off x="720000" y="4267200"/>
            <a:ext cx="390000" cy="390000"/>
          </a:xfrm>
          <a:prstGeom prst="ellipse">
            <a:avLst/>
          </a:prstGeom>
          <a:solidFill>
            <a:srgbClr val="0D2060"/>
          </a:solidFill>
          <a:ln cap="flat" cmpd="sng" w="12700">
            <a:solidFill>
              <a:srgbClr val="0D206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63" name="Google Shape;563;g3e075dffed1_0_439"/>
          <p:cNvSpPr/>
          <p:nvPr/>
        </p:nvSpPr>
        <p:spPr>
          <a:xfrm>
            <a:off x="720000" y="4267200"/>
            <a:ext cx="390000" cy="39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4</a:t>
            </a:r>
            <a:endParaRPr b="0" i="0" sz="1467" u="none" cap="none" strike="noStrike">
              <a:solidFill>
                <a:srgbClr val="000000"/>
              </a:solidFill>
              <a:latin typeface="Arial"/>
              <a:ea typeface="Arial"/>
              <a:cs typeface="Arial"/>
              <a:sym typeface="Arial"/>
            </a:endParaRPr>
          </a:p>
        </p:txBody>
      </p:sp>
      <p:sp>
        <p:nvSpPr>
          <p:cNvPr id="564" name="Google Shape;564;g3e075dffed1_0_439"/>
          <p:cNvSpPr/>
          <p:nvPr/>
        </p:nvSpPr>
        <p:spPr>
          <a:xfrm>
            <a:off x="1165860" y="4173984"/>
            <a:ext cx="10668000" cy="4632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The EAR value is negative, reflecting that REFOR removes CO₂ from the atmosphere rather than releasing it. The magnitude is determined by the annual sequestration rate for the relevant climate zone.</a:t>
            </a:r>
            <a:endParaRPr b="0" i="0" sz="1600" u="none" cap="none" strike="noStrike">
              <a:solidFill>
                <a:srgbClr val="000000"/>
              </a:solidFill>
              <a:latin typeface="Arial"/>
              <a:ea typeface="Arial"/>
              <a:cs typeface="Arial"/>
              <a:sym typeface="Arial"/>
            </a:endParaRPr>
          </a:p>
        </p:txBody>
      </p:sp>
      <p:sp>
        <p:nvSpPr>
          <p:cNvPr id="565" name="Google Shape;565;g3e075dffed1_0_439"/>
          <p:cNvSpPr/>
          <p:nvPr/>
        </p:nvSpPr>
        <p:spPr>
          <a:xfrm>
            <a:off x="720000" y="5043552"/>
            <a:ext cx="10957800" cy="1072800"/>
          </a:xfrm>
          <a:prstGeom prst="rect">
            <a:avLst/>
          </a:prstGeom>
          <a:solidFill>
            <a:srgbClr val="FFF8DC"/>
          </a:solidFill>
          <a:ln cap="flat" cmpd="sng" w="12700">
            <a:solidFill>
              <a:srgbClr val="E8D87A"/>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66" name="Google Shape;566;g3e075dffed1_0_439"/>
          <p:cNvSpPr/>
          <p:nvPr/>
        </p:nvSpPr>
        <p:spPr>
          <a:xfrm>
            <a:off x="963840" y="5092320"/>
            <a:ext cx="10481400" cy="9753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1600" u="none" cap="none" strike="noStrike">
                <a:solidFill>
                  <a:srgbClr val="1E2761"/>
                </a:solidFill>
                <a:latin typeface="Arial"/>
                <a:ea typeface="Arial"/>
                <a:cs typeface="Arial"/>
                <a:sym typeface="Arial"/>
              </a:rPr>
              <a:t>Key insight: </a:t>
            </a:r>
            <a:r>
              <a:rPr b="0" i="0" lang="sv-SE" sz="1600" u="none" cap="none" strike="noStrike">
                <a:solidFill>
                  <a:srgbClr val="333333"/>
                </a:solidFill>
                <a:latin typeface="Arial"/>
                <a:ea typeface="Arial"/>
                <a:cs typeface="Arial"/>
                <a:sym typeface="Arial"/>
              </a:rPr>
              <a:t>Unlike EACR (used for cropland and grassland), EAR applies every year the reforested area exists, not just in the year of change. This reflects the physical reality that a newly planted forest sequesters a small amount each year, not all at once. EACR would incorrectly assign the entire lifetime sequestration to the single year of planting.</a:t>
            </a:r>
            <a:endParaRPr b="0" i="0" sz="1867" u="none" cap="none" strike="noStrike">
              <a:solidFill>
                <a:srgbClr val="000000"/>
              </a:solidFill>
              <a:latin typeface="Arial"/>
              <a:ea typeface="Arial"/>
              <a:cs typeface="Arial"/>
              <a:sym typeface="Arial"/>
            </a:endParaRPr>
          </a:p>
        </p:txBody>
      </p:sp>
      <p:sp>
        <p:nvSpPr>
          <p:cNvPr id="567" name="Google Shape;567;g3e075dffed1_0_439"/>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Step 1: Reforestation Emission Activity Ratio</a:t>
            </a:r>
            <a:endParaRPr/>
          </a:p>
        </p:txBody>
      </p:sp>
      <p:sp>
        <p:nvSpPr>
          <p:cNvPr id="568" name="Google Shape;568;g3e075dffed1_0_43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3e075dffed1_0_461"/>
          <p:cNvSpPr/>
          <p:nvPr/>
        </p:nvSpPr>
        <p:spPr>
          <a:xfrm>
            <a:off x="720000" y="1066800"/>
            <a:ext cx="10972800" cy="426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467" u="none" cap="none" strike="noStrike">
                <a:solidFill>
                  <a:srgbClr val="1A1A2E"/>
                </a:solidFill>
                <a:latin typeface="Arial"/>
                <a:ea typeface="Arial"/>
                <a:cs typeface="Arial"/>
                <a:sym typeface="Arial"/>
              </a:rPr>
              <a:t>The carbon stock table gives values in tC/ha. We need Mt CO</a:t>
            </a:r>
            <a:r>
              <a:rPr b="0" baseline="-25000" i="0" lang="sv-SE" sz="1067" u="none" cap="none" strike="noStrike">
                <a:solidFill>
                  <a:srgbClr val="1A1A2E"/>
                </a:solidFill>
                <a:latin typeface="Arial"/>
                <a:ea typeface="Arial"/>
                <a:cs typeface="Arial"/>
                <a:sym typeface="Arial"/>
              </a:rPr>
              <a:t>2</a:t>
            </a:r>
            <a:r>
              <a:rPr b="0" i="0" lang="sv-SE" sz="1467" u="none" cap="none" strike="noStrike">
                <a:solidFill>
                  <a:srgbClr val="1A1A2E"/>
                </a:solidFill>
                <a:latin typeface="Arial"/>
                <a:ea typeface="Arial"/>
                <a:cs typeface="Arial"/>
                <a:sym typeface="Arial"/>
              </a:rPr>
              <a:t> / 10³ km².</a:t>
            </a:r>
            <a:endParaRPr b="0" i="0" sz="1467" u="none" cap="none" strike="noStrike">
              <a:solidFill>
                <a:srgbClr val="000000"/>
              </a:solidFill>
              <a:latin typeface="Arial"/>
              <a:ea typeface="Arial"/>
              <a:cs typeface="Arial"/>
              <a:sym typeface="Arial"/>
            </a:endParaRPr>
          </a:p>
        </p:txBody>
      </p:sp>
      <p:sp>
        <p:nvSpPr>
          <p:cNvPr id="575" name="Google Shape;575;g3e075dffed1_0_461"/>
          <p:cNvSpPr/>
          <p:nvPr/>
        </p:nvSpPr>
        <p:spPr>
          <a:xfrm>
            <a:off x="731520" y="1478280"/>
            <a:ext cx="6339900" cy="426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733" u="none" cap="none" strike="noStrike">
                <a:solidFill>
                  <a:schemeClr val="accent1"/>
                </a:solidFill>
                <a:latin typeface="Arial"/>
                <a:ea typeface="Arial"/>
                <a:cs typeface="Arial"/>
                <a:sym typeface="Arial"/>
              </a:rPr>
              <a:t>Conversion steps for Reforestation EAR:</a:t>
            </a:r>
            <a:endParaRPr b="0" i="0" sz="1733" u="none" cap="none" strike="noStrike">
              <a:solidFill>
                <a:schemeClr val="accent1"/>
              </a:solidFill>
              <a:latin typeface="Arial"/>
              <a:ea typeface="Arial"/>
              <a:cs typeface="Arial"/>
              <a:sym typeface="Arial"/>
            </a:endParaRPr>
          </a:p>
        </p:txBody>
      </p:sp>
      <p:sp>
        <p:nvSpPr>
          <p:cNvPr id="576" name="Google Shape;576;g3e075dffed1_0_461"/>
          <p:cNvSpPr/>
          <p:nvPr/>
        </p:nvSpPr>
        <p:spPr>
          <a:xfrm>
            <a:off x="731520" y="2020824"/>
            <a:ext cx="365700" cy="365700"/>
          </a:xfrm>
          <a:prstGeom prst="ellipse">
            <a:avLst/>
          </a:prstGeom>
          <a:solidFill>
            <a:srgbClr val="13407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77" name="Google Shape;577;g3e075dffed1_0_461"/>
          <p:cNvSpPr/>
          <p:nvPr/>
        </p:nvSpPr>
        <p:spPr>
          <a:xfrm>
            <a:off x="731520" y="2005349"/>
            <a:ext cx="3657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1</a:t>
            </a:r>
            <a:endParaRPr b="0" i="0" sz="1467" u="none" cap="none" strike="noStrike">
              <a:solidFill>
                <a:srgbClr val="000000"/>
              </a:solidFill>
              <a:latin typeface="Arial"/>
              <a:ea typeface="Arial"/>
              <a:cs typeface="Arial"/>
              <a:sym typeface="Arial"/>
            </a:endParaRPr>
          </a:p>
        </p:txBody>
      </p:sp>
      <p:sp>
        <p:nvSpPr>
          <p:cNvPr id="578" name="Google Shape;578;g3e075dffed1_0_461"/>
          <p:cNvSpPr/>
          <p:nvPr/>
        </p:nvSpPr>
        <p:spPr>
          <a:xfrm>
            <a:off x="1219200" y="1953768"/>
            <a:ext cx="5852100" cy="487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0" i="0" lang="sv-SE" sz="1400" u="none" cap="none" strike="noStrike">
                <a:solidFill>
                  <a:srgbClr val="1A1A2E"/>
                </a:solidFill>
                <a:latin typeface="Arial"/>
                <a:ea typeface="Arial"/>
                <a:cs typeface="Arial"/>
                <a:sym typeface="Arial"/>
              </a:rPr>
              <a:t>Look up Total Carbon Stock (tC/ha) from the IPCC carbon stock table for the target biome</a:t>
            </a:r>
            <a:endParaRPr b="0" i="0" sz="1400" u="none" cap="none" strike="noStrike">
              <a:solidFill>
                <a:srgbClr val="000000"/>
              </a:solidFill>
              <a:latin typeface="Arial"/>
              <a:ea typeface="Arial"/>
              <a:cs typeface="Arial"/>
              <a:sym typeface="Arial"/>
            </a:endParaRPr>
          </a:p>
        </p:txBody>
      </p:sp>
      <p:sp>
        <p:nvSpPr>
          <p:cNvPr id="579" name="Google Shape;579;g3e075dffed1_0_461"/>
          <p:cNvSpPr/>
          <p:nvPr/>
        </p:nvSpPr>
        <p:spPr>
          <a:xfrm>
            <a:off x="731520" y="2612136"/>
            <a:ext cx="365700" cy="365700"/>
          </a:xfrm>
          <a:prstGeom prst="ellipse">
            <a:avLst/>
          </a:prstGeom>
          <a:solidFill>
            <a:srgbClr val="13407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80" name="Google Shape;580;g3e075dffed1_0_461"/>
          <p:cNvSpPr/>
          <p:nvPr/>
        </p:nvSpPr>
        <p:spPr>
          <a:xfrm>
            <a:off x="731520" y="2612136"/>
            <a:ext cx="3657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2</a:t>
            </a:r>
            <a:endParaRPr b="0" i="0" sz="1467" u="none" cap="none" strike="noStrike">
              <a:solidFill>
                <a:srgbClr val="000000"/>
              </a:solidFill>
              <a:latin typeface="Arial"/>
              <a:ea typeface="Arial"/>
              <a:cs typeface="Arial"/>
              <a:sym typeface="Arial"/>
            </a:endParaRPr>
          </a:p>
        </p:txBody>
      </p:sp>
      <p:sp>
        <p:nvSpPr>
          <p:cNvPr id="581" name="Google Shape;581;g3e075dffed1_0_461"/>
          <p:cNvSpPr/>
          <p:nvPr/>
        </p:nvSpPr>
        <p:spPr>
          <a:xfrm>
            <a:off x="1219200" y="2517413"/>
            <a:ext cx="5852100" cy="60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1" i="0" lang="sv-SE" sz="1400" u="none" cap="none" strike="noStrike">
                <a:solidFill>
                  <a:srgbClr val="1A1A2E"/>
                </a:solidFill>
                <a:latin typeface="Arial"/>
                <a:ea typeface="Arial"/>
                <a:cs typeface="Arial"/>
                <a:sym typeface="Arial"/>
              </a:rPr>
              <a:t>Subtract Cropland Carbon Stock </a:t>
            </a:r>
            <a:r>
              <a:rPr b="0" i="0" lang="sv-SE" sz="1400" u="none" cap="none" strike="noStrike">
                <a:solidFill>
                  <a:srgbClr val="1A1A2E"/>
                </a:solidFill>
                <a:latin typeface="Arial"/>
                <a:ea typeface="Arial"/>
                <a:cs typeface="Arial"/>
                <a:sym typeface="Arial"/>
              </a:rPr>
              <a:t>(or from the land type with the lowest carbon stock)</a:t>
            </a:r>
            <a:r>
              <a:rPr b="1" i="0" lang="sv-SE" sz="1400" u="none" cap="none" strike="noStrike">
                <a:solidFill>
                  <a:srgbClr val="1A1A2E"/>
                </a:solidFill>
                <a:latin typeface="Arial"/>
                <a:ea typeface="Arial"/>
                <a:cs typeface="Arial"/>
                <a:sym typeface="Arial"/>
              </a:rPr>
              <a:t> </a:t>
            </a:r>
            <a:r>
              <a:rPr b="0" i="0" lang="sv-SE" sz="1400" u="none" cap="none" strike="noStrike">
                <a:solidFill>
                  <a:srgbClr val="1A1A2E"/>
                </a:solidFill>
                <a:latin typeface="Arial"/>
                <a:ea typeface="Arial"/>
                <a:cs typeface="Arial"/>
                <a:sym typeface="Arial"/>
              </a:rPr>
              <a:t>from Total carbon stock to get NCS or Net Changeable Stock (tC/ha), since cropland carbon is retained after land-cover transitions*</a:t>
            </a:r>
            <a:endParaRPr b="0" i="0" sz="1400" u="none" cap="none" strike="noStrike">
              <a:solidFill>
                <a:srgbClr val="000000"/>
              </a:solidFill>
              <a:latin typeface="Arial"/>
              <a:ea typeface="Arial"/>
              <a:cs typeface="Arial"/>
              <a:sym typeface="Arial"/>
            </a:endParaRPr>
          </a:p>
        </p:txBody>
      </p:sp>
      <p:sp>
        <p:nvSpPr>
          <p:cNvPr id="582" name="Google Shape;582;g3e075dffed1_0_461"/>
          <p:cNvSpPr/>
          <p:nvPr/>
        </p:nvSpPr>
        <p:spPr>
          <a:xfrm>
            <a:off x="739140" y="3537439"/>
            <a:ext cx="365700" cy="365700"/>
          </a:xfrm>
          <a:prstGeom prst="ellipse">
            <a:avLst/>
          </a:prstGeom>
          <a:solidFill>
            <a:srgbClr val="13407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83" name="Google Shape;583;g3e075dffed1_0_461"/>
          <p:cNvSpPr/>
          <p:nvPr/>
        </p:nvSpPr>
        <p:spPr>
          <a:xfrm>
            <a:off x="739140" y="3521964"/>
            <a:ext cx="3657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3</a:t>
            </a:r>
            <a:endParaRPr b="0" i="0" sz="1467" u="none" cap="none" strike="noStrike">
              <a:solidFill>
                <a:srgbClr val="000000"/>
              </a:solidFill>
              <a:latin typeface="Arial"/>
              <a:ea typeface="Arial"/>
              <a:cs typeface="Arial"/>
              <a:sym typeface="Arial"/>
            </a:endParaRPr>
          </a:p>
        </p:txBody>
      </p:sp>
      <p:sp>
        <p:nvSpPr>
          <p:cNvPr id="584" name="Google Shape;584;g3e075dffed1_0_461"/>
          <p:cNvSpPr/>
          <p:nvPr/>
        </p:nvSpPr>
        <p:spPr>
          <a:xfrm>
            <a:off x="1226820" y="3606839"/>
            <a:ext cx="5852100" cy="487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0" i="0" lang="sv-SE" sz="1400" u="none" cap="none" strike="noStrike">
                <a:solidFill>
                  <a:srgbClr val="1A1A2E"/>
                </a:solidFill>
                <a:latin typeface="Arial"/>
                <a:ea typeface="Arial"/>
                <a:cs typeface="Arial"/>
                <a:sym typeface="Arial"/>
              </a:rPr>
              <a:t>Divide by 'Time to Reach Stock' (years) to get annual rate (tC/ha/yr)</a:t>
            </a:r>
            <a:endParaRPr b="0" i="0" sz="1400" u="none" cap="none" strike="noStrike">
              <a:solidFill>
                <a:srgbClr val="000000"/>
              </a:solidFill>
              <a:latin typeface="Arial"/>
              <a:ea typeface="Arial"/>
              <a:cs typeface="Arial"/>
              <a:sym typeface="Arial"/>
            </a:endParaRPr>
          </a:p>
        </p:txBody>
      </p:sp>
      <p:sp>
        <p:nvSpPr>
          <p:cNvPr id="585" name="Google Shape;585;g3e075dffed1_0_461"/>
          <p:cNvSpPr/>
          <p:nvPr/>
        </p:nvSpPr>
        <p:spPr>
          <a:xfrm>
            <a:off x="739140" y="4052316"/>
            <a:ext cx="365700" cy="365700"/>
          </a:xfrm>
          <a:prstGeom prst="ellipse">
            <a:avLst/>
          </a:prstGeom>
          <a:solidFill>
            <a:srgbClr val="13407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86" name="Google Shape;586;g3e075dffed1_0_461"/>
          <p:cNvSpPr/>
          <p:nvPr/>
        </p:nvSpPr>
        <p:spPr>
          <a:xfrm>
            <a:off x="739140" y="4052316"/>
            <a:ext cx="3657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4</a:t>
            </a:r>
            <a:endParaRPr b="0" i="0" sz="1467" u="none" cap="none" strike="noStrike">
              <a:solidFill>
                <a:srgbClr val="000000"/>
              </a:solidFill>
              <a:latin typeface="Arial"/>
              <a:ea typeface="Arial"/>
              <a:cs typeface="Arial"/>
              <a:sym typeface="Arial"/>
            </a:endParaRPr>
          </a:p>
        </p:txBody>
      </p:sp>
      <p:sp>
        <p:nvSpPr>
          <p:cNvPr id="587" name="Google Shape;587;g3e075dffed1_0_461"/>
          <p:cNvSpPr/>
          <p:nvPr/>
        </p:nvSpPr>
        <p:spPr>
          <a:xfrm>
            <a:off x="1226820" y="4027932"/>
            <a:ext cx="5852100" cy="426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0" i="0" lang="sv-SE" sz="1400" u="none" cap="none" strike="noStrike">
                <a:solidFill>
                  <a:srgbClr val="1A1A2E"/>
                </a:solidFill>
                <a:latin typeface="Arial"/>
                <a:ea typeface="Arial"/>
                <a:cs typeface="Arial"/>
                <a:sym typeface="Arial"/>
              </a:rPr>
              <a:t>Multiply by 44/12 to convert from carbon (C) to CO</a:t>
            </a:r>
            <a:r>
              <a:rPr b="0" baseline="-25000" i="0" lang="sv-SE" sz="1067" u="none" cap="none" strike="noStrike">
                <a:solidFill>
                  <a:srgbClr val="1A1A2E"/>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588" name="Google Shape;588;g3e075dffed1_0_461"/>
          <p:cNvSpPr/>
          <p:nvPr/>
        </p:nvSpPr>
        <p:spPr>
          <a:xfrm>
            <a:off x="739140" y="4503420"/>
            <a:ext cx="365700" cy="365700"/>
          </a:xfrm>
          <a:prstGeom prst="ellipse">
            <a:avLst/>
          </a:prstGeom>
          <a:solidFill>
            <a:srgbClr val="13407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89" name="Google Shape;589;g3e075dffed1_0_461"/>
          <p:cNvSpPr/>
          <p:nvPr/>
        </p:nvSpPr>
        <p:spPr>
          <a:xfrm>
            <a:off x="739140" y="4503420"/>
            <a:ext cx="3657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5</a:t>
            </a:r>
            <a:endParaRPr b="0" i="0" sz="1467" u="none" cap="none" strike="noStrike">
              <a:solidFill>
                <a:srgbClr val="000000"/>
              </a:solidFill>
              <a:latin typeface="Arial"/>
              <a:ea typeface="Arial"/>
              <a:cs typeface="Arial"/>
              <a:sym typeface="Arial"/>
            </a:endParaRPr>
          </a:p>
        </p:txBody>
      </p:sp>
      <p:sp>
        <p:nvSpPr>
          <p:cNvPr id="590" name="Google Shape;590;g3e075dffed1_0_461"/>
          <p:cNvSpPr/>
          <p:nvPr/>
        </p:nvSpPr>
        <p:spPr>
          <a:xfrm>
            <a:off x="1226820" y="4479036"/>
            <a:ext cx="5852100" cy="633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0" i="0" lang="sv-SE" sz="1400" u="none" cap="none" strike="noStrike">
                <a:solidFill>
                  <a:srgbClr val="1A1A2E"/>
                </a:solidFill>
                <a:latin typeface="Arial"/>
                <a:ea typeface="Arial"/>
                <a:cs typeface="Arial"/>
                <a:sym typeface="Arial"/>
              </a:rPr>
              <a:t>Multiply by 100,000 to convert from tCO</a:t>
            </a:r>
            <a:r>
              <a:rPr b="0" baseline="-25000" i="0" lang="sv-SE" sz="1067" u="none" cap="none" strike="noStrike">
                <a:solidFill>
                  <a:srgbClr val="1A1A2E"/>
                </a:solidFill>
                <a:latin typeface="Arial"/>
                <a:ea typeface="Arial"/>
                <a:cs typeface="Arial"/>
                <a:sym typeface="Arial"/>
              </a:rPr>
              <a:t>2</a:t>
            </a:r>
            <a:r>
              <a:rPr b="0" i="0" lang="sv-SE" sz="1400" u="none" cap="none" strike="noStrike">
                <a:solidFill>
                  <a:srgbClr val="1A1A2E"/>
                </a:solidFill>
                <a:latin typeface="Arial"/>
                <a:ea typeface="Arial"/>
                <a:cs typeface="Arial"/>
                <a:sym typeface="Arial"/>
              </a:rPr>
              <a:t>/ha to tCO</a:t>
            </a:r>
            <a:r>
              <a:rPr b="0" baseline="-25000" i="0" lang="sv-SE" sz="1067" u="none" cap="none" strike="noStrike">
                <a:solidFill>
                  <a:srgbClr val="1A1A2E"/>
                </a:solidFill>
                <a:latin typeface="Arial"/>
                <a:ea typeface="Arial"/>
                <a:cs typeface="Arial"/>
                <a:sym typeface="Arial"/>
              </a:rPr>
              <a:t>2</a:t>
            </a:r>
            <a:r>
              <a:rPr b="0" i="0" lang="sv-SE" sz="1400" u="none" cap="none" strike="noStrike">
                <a:solidFill>
                  <a:srgbClr val="1A1A2E"/>
                </a:solidFill>
                <a:latin typeface="Arial"/>
                <a:ea typeface="Arial"/>
                <a:cs typeface="Arial"/>
                <a:sym typeface="Arial"/>
              </a:rPr>
              <a:t>/10³ km²</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sv-SE" sz="1200" u="none" cap="none" strike="noStrike">
                <a:solidFill>
                  <a:srgbClr val="555555"/>
                </a:solidFill>
                <a:latin typeface="Arial"/>
                <a:ea typeface="Arial"/>
                <a:cs typeface="Arial"/>
                <a:sym typeface="Arial"/>
              </a:rPr>
              <a:t>(because 10³ km² = 100,000 ha)</a:t>
            </a:r>
            <a:endParaRPr b="0" i="0" sz="1400" u="none" cap="none" strike="noStrike">
              <a:solidFill>
                <a:srgbClr val="000000"/>
              </a:solidFill>
              <a:latin typeface="Arial"/>
              <a:ea typeface="Arial"/>
              <a:cs typeface="Arial"/>
              <a:sym typeface="Arial"/>
            </a:endParaRPr>
          </a:p>
        </p:txBody>
      </p:sp>
      <p:sp>
        <p:nvSpPr>
          <p:cNvPr id="591" name="Google Shape;591;g3e075dffed1_0_461"/>
          <p:cNvSpPr/>
          <p:nvPr/>
        </p:nvSpPr>
        <p:spPr>
          <a:xfrm>
            <a:off x="739140" y="5106924"/>
            <a:ext cx="365700" cy="365700"/>
          </a:xfrm>
          <a:prstGeom prst="ellipse">
            <a:avLst/>
          </a:prstGeom>
          <a:solidFill>
            <a:srgbClr val="13407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92" name="Google Shape;592;g3e075dffed1_0_461"/>
          <p:cNvSpPr/>
          <p:nvPr/>
        </p:nvSpPr>
        <p:spPr>
          <a:xfrm>
            <a:off x="739140" y="5099304"/>
            <a:ext cx="3657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6</a:t>
            </a:r>
            <a:endParaRPr b="0" i="0" sz="1467" u="none" cap="none" strike="noStrike">
              <a:solidFill>
                <a:srgbClr val="000000"/>
              </a:solidFill>
              <a:latin typeface="Arial"/>
              <a:ea typeface="Arial"/>
              <a:cs typeface="Arial"/>
              <a:sym typeface="Arial"/>
            </a:endParaRPr>
          </a:p>
        </p:txBody>
      </p:sp>
      <p:sp>
        <p:nvSpPr>
          <p:cNvPr id="593" name="Google Shape;593;g3e075dffed1_0_461"/>
          <p:cNvSpPr/>
          <p:nvPr/>
        </p:nvSpPr>
        <p:spPr>
          <a:xfrm>
            <a:off x="1226820" y="5173980"/>
            <a:ext cx="5852100" cy="426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0" i="0" lang="sv-SE" sz="1400" u="none" cap="none" strike="noStrike">
                <a:solidFill>
                  <a:srgbClr val="1A1A2E"/>
                </a:solidFill>
                <a:latin typeface="Arial"/>
                <a:ea typeface="Arial"/>
                <a:cs typeface="Arial"/>
                <a:sym typeface="Arial"/>
              </a:rPr>
              <a:t>Divide by 1,000,000 to convert from tCO</a:t>
            </a:r>
            <a:r>
              <a:rPr b="0" baseline="-25000" i="0" lang="sv-SE" sz="1067" u="none" cap="none" strike="noStrike">
                <a:solidFill>
                  <a:srgbClr val="1A1A2E"/>
                </a:solidFill>
                <a:latin typeface="Arial"/>
                <a:ea typeface="Arial"/>
                <a:cs typeface="Arial"/>
                <a:sym typeface="Arial"/>
              </a:rPr>
              <a:t>2</a:t>
            </a:r>
            <a:r>
              <a:rPr b="0" i="0" lang="sv-SE" sz="1400" u="none" cap="none" strike="noStrike">
                <a:solidFill>
                  <a:srgbClr val="1A1A2E"/>
                </a:solidFill>
                <a:latin typeface="Arial"/>
                <a:ea typeface="Arial"/>
                <a:cs typeface="Arial"/>
                <a:sym typeface="Arial"/>
              </a:rPr>
              <a:t> to Mt CO</a:t>
            </a:r>
            <a:r>
              <a:rPr b="0" baseline="-25000" i="0" lang="sv-SE" sz="1067" u="none" cap="none" strike="noStrike">
                <a:solidFill>
                  <a:srgbClr val="1A1A2E"/>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594" name="Google Shape;594;g3e075dffed1_0_461"/>
          <p:cNvSpPr/>
          <p:nvPr/>
        </p:nvSpPr>
        <p:spPr>
          <a:xfrm>
            <a:off x="7193280" y="1531620"/>
            <a:ext cx="4511100" cy="4023300"/>
          </a:xfrm>
          <a:prstGeom prst="rect">
            <a:avLst/>
          </a:prstGeom>
          <a:solidFill>
            <a:srgbClr val="F0F4F8"/>
          </a:solidFill>
          <a:ln cap="flat" cmpd="sng" w="12700">
            <a:solidFill>
              <a:srgbClr val="C0C8D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95" name="Google Shape;595;g3e075dffed1_0_461"/>
          <p:cNvSpPr/>
          <p:nvPr/>
        </p:nvSpPr>
        <p:spPr>
          <a:xfrm>
            <a:off x="7437120" y="1653540"/>
            <a:ext cx="40233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134074"/>
                </a:solidFill>
                <a:latin typeface="Arial"/>
                <a:ea typeface="Arial"/>
                <a:cs typeface="Arial"/>
                <a:sym typeface="Arial"/>
              </a:rPr>
              <a:t>Combined formula:</a:t>
            </a:r>
            <a:endParaRPr b="0" i="0" sz="1600" u="none" cap="none" strike="noStrike">
              <a:solidFill>
                <a:srgbClr val="000000"/>
              </a:solidFill>
              <a:latin typeface="Arial"/>
              <a:ea typeface="Arial"/>
              <a:cs typeface="Arial"/>
              <a:sym typeface="Arial"/>
            </a:endParaRPr>
          </a:p>
        </p:txBody>
      </p:sp>
      <p:sp>
        <p:nvSpPr>
          <p:cNvPr id="596" name="Google Shape;596;g3e075dffed1_0_461"/>
          <p:cNvSpPr/>
          <p:nvPr/>
        </p:nvSpPr>
        <p:spPr>
          <a:xfrm>
            <a:off x="7437120" y="2080260"/>
            <a:ext cx="40233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400" u="none" cap="none" strike="noStrike">
                <a:solidFill>
                  <a:srgbClr val="1A1A2E"/>
                </a:solidFill>
                <a:latin typeface="Arial"/>
                <a:ea typeface="Arial"/>
                <a:cs typeface="Arial"/>
                <a:sym typeface="Arial"/>
              </a:rPr>
              <a:t>NCS  =  Total Stock − Cropland Stock</a:t>
            </a:r>
            <a:endParaRPr b="0" i="0" sz="1400" u="none" cap="none" strike="noStrike">
              <a:solidFill>
                <a:srgbClr val="000000"/>
              </a:solidFill>
              <a:latin typeface="Arial"/>
              <a:ea typeface="Arial"/>
              <a:cs typeface="Arial"/>
              <a:sym typeface="Arial"/>
            </a:endParaRPr>
          </a:p>
        </p:txBody>
      </p:sp>
      <p:sp>
        <p:nvSpPr>
          <p:cNvPr id="597" name="Google Shape;597;g3e075dffed1_0_461"/>
          <p:cNvSpPr/>
          <p:nvPr/>
        </p:nvSpPr>
        <p:spPr>
          <a:xfrm>
            <a:off x="7437120" y="2446020"/>
            <a:ext cx="4023300" cy="103620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None/>
            </a:pPr>
            <a:r>
              <a:rPr b="0" i="0" lang="sv-SE" sz="1400" u="none" cap="none" strike="noStrike">
                <a:solidFill>
                  <a:srgbClr val="1A1A2E"/>
                </a:solidFill>
                <a:latin typeface="Arial"/>
                <a:ea typeface="Arial"/>
                <a:cs typeface="Arial"/>
                <a:sym typeface="Arial"/>
              </a:rPr>
              <a:t>EAR  =  	−	(NCS / Years)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sv-SE" sz="1400" u="none" cap="none" strike="noStrike">
                <a:solidFill>
                  <a:srgbClr val="1A1A2E"/>
                </a:solidFill>
                <a:latin typeface="Arial"/>
                <a:ea typeface="Arial"/>
                <a:cs typeface="Arial"/>
                <a:sym typeface="Arial"/>
              </a:rPr>
              <a:t> 	× (44/12)</a:t>
            </a:r>
            <a:endParaRPr b="0" i="0" sz="1400" u="none" cap="none" strike="noStrike">
              <a:solidFill>
                <a:srgbClr val="000000"/>
              </a:solidFill>
              <a:latin typeface="Arial"/>
              <a:ea typeface="Arial"/>
              <a:cs typeface="Arial"/>
              <a:sym typeface="Arial"/>
            </a:endParaRPr>
          </a:p>
          <a:p>
            <a:pPr indent="0" lvl="2" marL="0" marR="0" rtl="0" algn="l">
              <a:lnSpc>
                <a:spcPct val="115000"/>
              </a:lnSpc>
              <a:spcBef>
                <a:spcPts val="0"/>
              </a:spcBef>
              <a:spcAft>
                <a:spcPts val="0"/>
              </a:spcAft>
              <a:buNone/>
            </a:pPr>
            <a:r>
              <a:rPr b="0" i="0" lang="sv-SE" sz="1400" u="none" cap="none" strike="noStrike">
                <a:solidFill>
                  <a:srgbClr val="1A1A2E"/>
                </a:solidFill>
                <a:latin typeface="Arial"/>
                <a:ea typeface="Arial"/>
                <a:cs typeface="Arial"/>
                <a:sym typeface="Arial"/>
              </a:rPr>
              <a:t> 	× (100,000)</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sv-SE" sz="1400" u="none" cap="none" strike="noStrike">
                <a:solidFill>
                  <a:srgbClr val="1A1A2E"/>
                </a:solidFill>
                <a:latin typeface="Arial"/>
                <a:ea typeface="Arial"/>
                <a:cs typeface="Arial"/>
                <a:sym typeface="Arial"/>
              </a:rPr>
              <a:t> 	 / 	(1,000,000)</a:t>
            </a:r>
            <a:endParaRPr b="0" i="0" sz="1400" u="none" cap="none" strike="noStrike">
              <a:solidFill>
                <a:srgbClr val="000000"/>
              </a:solidFill>
              <a:latin typeface="Arial"/>
              <a:ea typeface="Arial"/>
              <a:cs typeface="Arial"/>
              <a:sym typeface="Arial"/>
            </a:endParaRPr>
          </a:p>
        </p:txBody>
      </p:sp>
      <p:cxnSp>
        <p:nvCxnSpPr>
          <p:cNvPr id="598" name="Google Shape;598;g3e075dffed1_0_461"/>
          <p:cNvCxnSpPr/>
          <p:nvPr/>
        </p:nvCxnSpPr>
        <p:spPr>
          <a:xfrm>
            <a:off x="7437120" y="3543300"/>
            <a:ext cx="4023300" cy="0"/>
          </a:xfrm>
          <a:prstGeom prst="straightConnector1">
            <a:avLst/>
          </a:prstGeom>
          <a:noFill/>
          <a:ln cap="flat" cmpd="sng" w="9525">
            <a:solidFill>
              <a:srgbClr val="B0B8C4"/>
            </a:solidFill>
            <a:prstDash val="solid"/>
            <a:round/>
            <a:headEnd len="sm" w="sm" type="none"/>
            <a:tailEnd len="sm" w="sm" type="none"/>
          </a:ln>
        </p:spPr>
      </p:cxnSp>
      <p:sp>
        <p:nvSpPr>
          <p:cNvPr id="599" name="Google Shape;599;g3e075dffed1_0_461"/>
          <p:cNvSpPr/>
          <p:nvPr/>
        </p:nvSpPr>
        <p:spPr>
          <a:xfrm>
            <a:off x="7437120" y="3665220"/>
            <a:ext cx="4023300" cy="304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467" u="none" cap="none" strike="noStrike">
                <a:solidFill>
                  <a:srgbClr val="134074"/>
                </a:solidFill>
                <a:latin typeface="Arial"/>
                <a:ea typeface="Arial"/>
                <a:cs typeface="Arial"/>
                <a:sym typeface="Arial"/>
              </a:rPr>
              <a:t>Simplified:</a:t>
            </a:r>
            <a:endParaRPr b="0" i="0" sz="1467" u="none" cap="none" strike="noStrike">
              <a:solidFill>
                <a:srgbClr val="000000"/>
              </a:solidFill>
              <a:latin typeface="Arial"/>
              <a:ea typeface="Arial"/>
              <a:cs typeface="Arial"/>
              <a:sym typeface="Arial"/>
            </a:endParaRPr>
          </a:p>
        </p:txBody>
      </p:sp>
      <p:sp>
        <p:nvSpPr>
          <p:cNvPr id="600" name="Google Shape;600;g3e075dffed1_0_461"/>
          <p:cNvSpPr/>
          <p:nvPr/>
        </p:nvSpPr>
        <p:spPr>
          <a:xfrm>
            <a:off x="7437120" y="3970020"/>
            <a:ext cx="4023300" cy="54870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None/>
            </a:pPr>
            <a:r>
              <a:rPr b="1" i="0" lang="sv-SE" sz="1467" u="none" cap="none" strike="noStrike">
                <a:solidFill>
                  <a:srgbClr val="1A1A2E"/>
                </a:solidFill>
                <a:latin typeface="Arial"/>
                <a:ea typeface="Arial"/>
                <a:cs typeface="Arial"/>
                <a:sym typeface="Arial"/>
              </a:rPr>
              <a:t>EAR  =  	−(tC/ha) / years</a:t>
            </a:r>
            <a:endParaRPr b="0" i="0" sz="1467"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sv-SE" sz="1467" u="none" cap="none" strike="noStrike">
                <a:solidFill>
                  <a:srgbClr val="1A1A2E"/>
                </a:solidFill>
                <a:latin typeface="Arial"/>
                <a:ea typeface="Arial"/>
                <a:cs typeface="Arial"/>
                <a:sym typeface="Arial"/>
              </a:rPr>
              <a:t> 	× 0.3667</a:t>
            </a:r>
            <a:endParaRPr b="0" i="0" sz="1467" u="none" cap="none" strike="noStrike">
              <a:solidFill>
                <a:srgbClr val="000000"/>
              </a:solidFill>
              <a:latin typeface="Arial"/>
              <a:ea typeface="Arial"/>
              <a:cs typeface="Arial"/>
              <a:sym typeface="Arial"/>
            </a:endParaRPr>
          </a:p>
        </p:txBody>
      </p:sp>
      <p:sp>
        <p:nvSpPr>
          <p:cNvPr id="601" name="Google Shape;601;g3e075dffed1_0_461"/>
          <p:cNvSpPr/>
          <p:nvPr/>
        </p:nvSpPr>
        <p:spPr>
          <a:xfrm>
            <a:off x="7437120" y="4579620"/>
            <a:ext cx="4023300" cy="426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200" u="none" cap="none" strike="noStrike">
                <a:solidFill>
                  <a:srgbClr val="555555"/>
                </a:solidFill>
                <a:latin typeface="Arial"/>
                <a:ea typeface="Arial"/>
                <a:cs typeface="Arial"/>
                <a:sym typeface="Arial"/>
              </a:rPr>
              <a:t>Where 0.3667 = (44/12)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200" u="none" cap="none" strike="noStrike">
                <a:solidFill>
                  <a:srgbClr val="555555"/>
                </a:solidFill>
                <a:latin typeface="Arial"/>
                <a:ea typeface="Arial"/>
                <a:cs typeface="Arial"/>
                <a:sym typeface="Arial"/>
              </a:rPr>
              <a:t>(100,000 / 1,000,000)</a:t>
            </a:r>
            <a:endParaRPr b="0" i="0" sz="1200" u="none" cap="none" strike="noStrike">
              <a:solidFill>
                <a:srgbClr val="000000"/>
              </a:solidFill>
              <a:latin typeface="Arial"/>
              <a:ea typeface="Arial"/>
              <a:cs typeface="Arial"/>
              <a:sym typeface="Arial"/>
            </a:endParaRPr>
          </a:p>
        </p:txBody>
      </p:sp>
      <p:sp>
        <p:nvSpPr>
          <p:cNvPr id="602" name="Google Shape;602;g3e075dffed1_0_461"/>
          <p:cNvSpPr/>
          <p:nvPr/>
        </p:nvSpPr>
        <p:spPr>
          <a:xfrm>
            <a:off x="7437120" y="5006340"/>
            <a:ext cx="4023300" cy="426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200" u="none" cap="none" strike="noStrike">
                <a:solidFill>
                  <a:srgbClr val="2E7D32"/>
                </a:solidFill>
                <a:latin typeface="Arial"/>
                <a:ea typeface="Arial"/>
                <a:cs typeface="Arial"/>
                <a:sym typeface="Arial"/>
              </a:rPr>
              <a:t>The negative sign indicates sequestration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sv-SE" sz="1200" u="none" cap="none" strike="noStrike">
                <a:solidFill>
                  <a:srgbClr val="2E7D32"/>
                </a:solidFill>
                <a:latin typeface="Arial"/>
                <a:ea typeface="Arial"/>
                <a:cs typeface="Arial"/>
                <a:sym typeface="Arial"/>
              </a:rPr>
              <a:t>(carbon removal from atmosphere)</a:t>
            </a:r>
            <a:endParaRPr b="0" i="0" sz="1200" u="none" cap="none" strike="noStrike">
              <a:solidFill>
                <a:srgbClr val="000000"/>
              </a:solidFill>
              <a:latin typeface="Arial"/>
              <a:ea typeface="Arial"/>
              <a:cs typeface="Arial"/>
              <a:sym typeface="Arial"/>
            </a:endParaRPr>
          </a:p>
        </p:txBody>
      </p:sp>
      <p:sp>
        <p:nvSpPr>
          <p:cNvPr id="603" name="Google Shape;603;g3e075dffed1_0_461"/>
          <p:cNvSpPr/>
          <p:nvPr/>
        </p:nvSpPr>
        <p:spPr>
          <a:xfrm>
            <a:off x="731520" y="5608320"/>
            <a:ext cx="10972800" cy="6705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b="0" i="1" lang="sv-SE" sz="1400" u="none" cap="none" strike="noStrike">
                <a:solidFill>
                  <a:srgbClr val="666666"/>
                </a:solidFill>
                <a:latin typeface="Arial"/>
                <a:ea typeface="Arial"/>
                <a:cs typeface="Arial"/>
                <a:sym typeface="Arial"/>
              </a:rPr>
              <a:t>*Cropland typically has lower carbon stocks than forest. It is used as the baseline because urban conversion is effectively irreversible. Cropland is used instead as it represents the true 'floor' of the reversible land-use change cycle.</a:t>
            </a:r>
            <a:endParaRPr b="0" i="0" sz="1400" u="none" cap="none" strike="noStrike">
              <a:solidFill>
                <a:srgbClr val="000000"/>
              </a:solidFill>
              <a:latin typeface="Arial"/>
              <a:ea typeface="Arial"/>
              <a:cs typeface="Arial"/>
              <a:sym typeface="Arial"/>
            </a:endParaRPr>
          </a:p>
        </p:txBody>
      </p:sp>
      <p:sp>
        <p:nvSpPr>
          <p:cNvPr id="604" name="Google Shape;604;g3e075dffed1_0_461"/>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Reforestation: Emission Activity Ratio</a:t>
            </a:r>
            <a:endParaRPr/>
          </a:p>
        </p:txBody>
      </p:sp>
      <p:sp>
        <p:nvSpPr>
          <p:cNvPr id="605" name="Google Shape;605;g3e075dffed1_0_461"/>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g3e075dffed1_0_497"/>
          <p:cNvSpPr/>
          <p:nvPr/>
        </p:nvSpPr>
        <p:spPr>
          <a:xfrm>
            <a:off x="720000" y="977520"/>
            <a:ext cx="10972800" cy="54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400" u="none" cap="none" strike="noStrike">
                <a:solidFill>
                  <a:srgbClr val="1E2761"/>
                </a:solidFill>
                <a:latin typeface="Arial"/>
                <a:ea typeface="Arial"/>
                <a:cs typeface="Arial"/>
                <a:sym typeface="Arial"/>
              </a:rPr>
              <a:t>Example: Temperate Forest Reforestation</a:t>
            </a:r>
            <a:endParaRPr b="0" i="0" sz="2400" u="none" cap="none" strike="noStrike">
              <a:solidFill>
                <a:srgbClr val="000000"/>
              </a:solidFill>
              <a:latin typeface="Arial"/>
              <a:ea typeface="Arial"/>
              <a:cs typeface="Arial"/>
              <a:sym typeface="Arial"/>
            </a:endParaRPr>
          </a:p>
        </p:txBody>
      </p:sp>
      <p:sp>
        <p:nvSpPr>
          <p:cNvPr id="612" name="Google Shape;612;g3e075dffed1_0_497"/>
          <p:cNvSpPr/>
          <p:nvPr/>
        </p:nvSpPr>
        <p:spPr>
          <a:xfrm>
            <a:off x="720000" y="1648080"/>
            <a:ext cx="6461700" cy="2255400"/>
          </a:xfrm>
          <a:prstGeom prst="rect">
            <a:avLst/>
          </a:prstGeom>
          <a:solidFill>
            <a:srgbClr val="F0FAF0"/>
          </a:solidFill>
          <a:ln cap="flat" cmpd="sng" w="12700">
            <a:solidFill>
              <a:srgbClr val="D0E8D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13" name="Google Shape;613;g3e075dffed1_0_497"/>
          <p:cNvSpPr/>
          <p:nvPr/>
        </p:nvSpPr>
        <p:spPr>
          <a:xfrm>
            <a:off x="963840" y="1770000"/>
            <a:ext cx="6096000" cy="426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867" u="none" cap="none" strike="noStrike">
                <a:solidFill>
                  <a:srgbClr val="2E7D32"/>
                </a:solidFill>
                <a:latin typeface="Arial"/>
                <a:ea typeface="Arial"/>
                <a:cs typeface="Arial"/>
                <a:sym typeface="Arial"/>
              </a:rPr>
              <a:t>Input data (from carbon stock table):</a:t>
            </a:r>
            <a:endParaRPr b="1" i="0" sz="1867" u="none" cap="none" strike="noStrike">
              <a:solidFill>
                <a:srgbClr val="000000"/>
              </a:solidFill>
              <a:latin typeface="Arial"/>
              <a:ea typeface="Arial"/>
              <a:cs typeface="Arial"/>
              <a:sym typeface="Arial"/>
            </a:endParaRPr>
          </a:p>
        </p:txBody>
      </p:sp>
      <p:sp>
        <p:nvSpPr>
          <p:cNvPr id="614" name="Google Shape;614;g3e075dffed1_0_497"/>
          <p:cNvSpPr/>
          <p:nvPr/>
        </p:nvSpPr>
        <p:spPr>
          <a:xfrm>
            <a:off x="963840" y="2257680"/>
            <a:ext cx="6096000" cy="152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Total Carbon Stock = 225 tC/ha</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533"/>
              </a:spcBef>
              <a:spcAft>
                <a:spcPts val="0"/>
              </a:spcAft>
              <a:buNone/>
            </a:pPr>
            <a:r>
              <a:rPr b="0" i="0" lang="sv-SE" sz="1600" u="none" cap="none" strike="noStrike">
                <a:solidFill>
                  <a:srgbClr val="333333"/>
                </a:solidFill>
                <a:latin typeface="Arial"/>
                <a:ea typeface="Arial"/>
                <a:cs typeface="Arial"/>
                <a:sym typeface="Arial"/>
              </a:rPr>
              <a:t>Cropland Carbon Stock (Temperate) = 74.8 tC/ha</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533"/>
              </a:spcBef>
              <a:spcAft>
                <a:spcPts val="0"/>
              </a:spcAft>
              <a:buNone/>
            </a:pPr>
            <a:r>
              <a:rPr b="1" i="0" lang="sv-SE" sz="1600" u="none" cap="none" strike="noStrike">
                <a:solidFill>
                  <a:srgbClr val="333333"/>
                </a:solidFill>
                <a:latin typeface="Arial"/>
                <a:ea typeface="Arial"/>
                <a:cs typeface="Arial"/>
                <a:sym typeface="Arial"/>
              </a:rPr>
              <a:t>Net Changeable Carbon Stock = 225 − 74.8 = 150.2 tC/ha</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533"/>
              </a:spcBef>
              <a:spcAft>
                <a:spcPts val="0"/>
              </a:spcAft>
              <a:buNone/>
            </a:pPr>
            <a:r>
              <a:rPr b="0" i="0" lang="sv-SE" sz="1600" u="none" cap="none" strike="noStrike">
                <a:solidFill>
                  <a:srgbClr val="333333"/>
                </a:solidFill>
                <a:latin typeface="Arial"/>
                <a:ea typeface="Arial"/>
                <a:cs typeface="Arial"/>
                <a:sym typeface="Arial"/>
              </a:rPr>
              <a:t>Time to Reach Stock = 65 years</a:t>
            </a:r>
            <a:endParaRPr b="0" i="0" sz="1600" u="none" cap="none" strike="noStrike">
              <a:solidFill>
                <a:srgbClr val="000000"/>
              </a:solidFill>
              <a:latin typeface="Arial"/>
              <a:ea typeface="Arial"/>
              <a:cs typeface="Arial"/>
              <a:sym typeface="Arial"/>
            </a:endParaRPr>
          </a:p>
        </p:txBody>
      </p:sp>
      <p:sp>
        <p:nvSpPr>
          <p:cNvPr id="615" name="Google Shape;615;g3e075dffed1_0_497"/>
          <p:cNvSpPr/>
          <p:nvPr/>
        </p:nvSpPr>
        <p:spPr>
          <a:xfrm>
            <a:off x="7448640" y="1648080"/>
            <a:ext cx="4023300" cy="2255400"/>
          </a:xfrm>
          <a:prstGeom prst="rect">
            <a:avLst/>
          </a:prstGeom>
          <a:solidFill>
            <a:srgbClr val="1F3864"/>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16" name="Google Shape;616;g3e075dffed1_0_497"/>
          <p:cNvSpPr/>
          <p:nvPr/>
        </p:nvSpPr>
        <p:spPr>
          <a:xfrm>
            <a:off x="7692480" y="1770000"/>
            <a:ext cx="3535800" cy="426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600" u="none" cap="none" strike="noStrike">
                <a:solidFill>
                  <a:srgbClr val="CCCCCC"/>
                </a:solidFill>
                <a:latin typeface="Arial"/>
                <a:ea typeface="Arial"/>
                <a:cs typeface="Arial"/>
                <a:sym typeface="Arial"/>
              </a:rPr>
              <a:t>Reforestation EAR value:</a:t>
            </a:r>
            <a:endParaRPr b="0" i="0" sz="1600" u="none" cap="none" strike="noStrike">
              <a:solidFill>
                <a:srgbClr val="000000"/>
              </a:solidFill>
              <a:latin typeface="Arial"/>
              <a:ea typeface="Arial"/>
              <a:cs typeface="Arial"/>
              <a:sym typeface="Arial"/>
            </a:endParaRPr>
          </a:p>
        </p:txBody>
      </p:sp>
      <p:sp>
        <p:nvSpPr>
          <p:cNvPr id="617" name="Google Shape;617;g3e075dffed1_0_497"/>
          <p:cNvSpPr/>
          <p:nvPr/>
        </p:nvSpPr>
        <p:spPr>
          <a:xfrm>
            <a:off x="7692480" y="2196720"/>
            <a:ext cx="3535800" cy="1036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6400" u="none" cap="none" strike="noStrike">
                <a:solidFill>
                  <a:srgbClr val="FFFFFF"/>
                </a:solidFill>
                <a:latin typeface="Arial"/>
                <a:ea typeface="Arial"/>
                <a:cs typeface="Arial"/>
                <a:sym typeface="Arial"/>
              </a:rPr>
              <a:t>−0.85</a:t>
            </a:r>
            <a:endParaRPr b="0" i="0" sz="6400" u="none" cap="none" strike="noStrike">
              <a:solidFill>
                <a:srgbClr val="000000"/>
              </a:solidFill>
              <a:latin typeface="Arial"/>
              <a:ea typeface="Arial"/>
              <a:cs typeface="Arial"/>
              <a:sym typeface="Arial"/>
            </a:endParaRPr>
          </a:p>
        </p:txBody>
      </p:sp>
      <p:sp>
        <p:nvSpPr>
          <p:cNvPr id="618" name="Google Shape;618;g3e075dffed1_0_497"/>
          <p:cNvSpPr/>
          <p:nvPr/>
        </p:nvSpPr>
        <p:spPr>
          <a:xfrm>
            <a:off x="7692480" y="3233040"/>
            <a:ext cx="3535800" cy="426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sv-SE" sz="1600" u="none" cap="none" strike="noStrike">
                <a:solidFill>
                  <a:srgbClr val="AAAAAA"/>
                </a:solidFill>
                <a:latin typeface="Arial"/>
                <a:ea typeface="Arial"/>
                <a:cs typeface="Arial"/>
                <a:sym typeface="Arial"/>
              </a:rPr>
              <a:t>Mt CO₂ / 10³ km² / year</a:t>
            </a:r>
            <a:endParaRPr b="0" i="0" sz="1600" u="none" cap="none" strike="noStrike">
              <a:solidFill>
                <a:srgbClr val="000000"/>
              </a:solidFill>
              <a:latin typeface="Arial"/>
              <a:ea typeface="Arial"/>
              <a:cs typeface="Arial"/>
              <a:sym typeface="Arial"/>
            </a:endParaRPr>
          </a:p>
        </p:txBody>
      </p:sp>
      <p:sp>
        <p:nvSpPr>
          <p:cNvPr id="619" name="Google Shape;619;g3e075dffed1_0_497"/>
          <p:cNvSpPr/>
          <p:nvPr/>
        </p:nvSpPr>
        <p:spPr>
          <a:xfrm>
            <a:off x="720000" y="4175760"/>
            <a:ext cx="10752000" cy="1889700"/>
          </a:xfrm>
          <a:prstGeom prst="rect">
            <a:avLst/>
          </a:prstGeom>
          <a:solidFill>
            <a:srgbClr val="F5F5F5"/>
          </a:solidFill>
          <a:ln cap="flat" cmpd="sng" w="12700">
            <a:solidFill>
              <a:srgbClr val="E0E0E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20" name="Google Shape;620;g3e075dffed1_0_497"/>
          <p:cNvSpPr/>
          <p:nvPr/>
        </p:nvSpPr>
        <p:spPr>
          <a:xfrm>
            <a:off x="963840" y="4297680"/>
            <a:ext cx="103632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867" u="none" cap="none" strike="noStrike">
                <a:solidFill>
                  <a:srgbClr val="1B2A4A"/>
                </a:solidFill>
                <a:latin typeface="Arial"/>
                <a:ea typeface="Arial"/>
                <a:cs typeface="Arial"/>
                <a:sym typeface="Arial"/>
              </a:rPr>
              <a:t>Calculation:</a:t>
            </a:r>
            <a:endParaRPr b="1" i="0" sz="1867" u="none" cap="none" strike="noStrike">
              <a:solidFill>
                <a:srgbClr val="000000"/>
              </a:solidFill>
              <a:latin typeface="Arial"/>
              <a:ea typeface="Arial"/>
              <a:cs typeface="Arial"/>
              <a:sym typeface="Arial"/>
            </a:endParaRPr>
          </a:p>
        </p:txBody>
      </p:sp>
      <p:sp>
        <p:nvSpPr>
          <p:cNvPr id="621" name="Google Shape;621;g3e075dffed1_0_497"/>
          <p:cNvSpPr/>
          <p:nvPr/>
        </p:nvSpPr>
        <p:spPr>
          <a:xfrm>
            <a:off x="963840" y="4724400"/>
            <a:ext cx="10363200" cy="1219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600" u="none" cap="none" strike="noStrike">
                <a:solidFill>
                  <a:srgbClr val="444444"/>
                </a:solidFill>
                <a:latin typeface="Arial"/>
                <a:ea typeface="Arial"/>
                <a:cs typeface="Arial"/>
                <a:sym typeface="Arial"/>
              </a:rPr>
              <a:t>Annual carbon rate	  = 150.2 tC/ha ÷ 65 years = 2.31 tC/ha/yr</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None/>
            </a:pPr>
            <a:r>
              <a:rPr b="0" i="0" lang="sv-SE" sz="1600" u="none" cap="none" strike="noStrike">
                <a:solidFill>
                  <a:srgbClr val="444444"/>
                </a:solidFill>
                <a:latin typeface="Arial"/>
                <a:ea typeface="Arial"/>
                <a:cs typeface="Arial"/>
                <a:sym typeface="Arial"/>
              </a:rPr>
              <a:t>Convert C to CO₂ 	  = 2.31 × (44/12) = 8.47 tCO₂/ha/yr</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None/>
            </a:pPr>
            <a:r>
              <a:rPr b="0" i="0" lang="sv-SE" sz="1600" u="none" cap="none" strike="noStrike">
                <a:solidFill>
                  <a:srgbClr val="444444"/>
                </a:solidFill>
                <a:latin typeface="Arial"/>
                <a:ea typeface="Arial"/>
                <a:cs typeface="Arial"/>
                <a:sym typeface="Arial"/>
              </a:rPr>
              <a:t>Convert to 10³ km² 	  = 8.47 × 100,000 = 847,282 tCO₂/10³km²/yr</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None/>
            </a:pPr>
            <a:r>
              <a:rPr b="0" i="0" lang="sv-SE" sz="1600" u="none" cap="none" strike="noStrike">
                <a:solidFill>
                  <a:srgbClr val="444444"/>
                </a:solidFill>
                <a:latin typeface="Arial"/>
                <a:ea typeface="Arial"/>
                <a:cs typeface="Arial"/>
                <a:sym typeface="Arial"/>
              </a:rPr>
              <a:t>Convert to Mt    	  = 847,282 ÷ 1,000,000 = 0.847 Mt CO₂/10³km²/yr</a:t>
            </a:r>
            <a:endParaRPr b="0" i="0" sz="1600" u="none" cap="none" strike="noStrike">
              <a:solidFill>
                <a:srgbClr val="000000"/>
              </a:solidFill>
              <a:latin typeface="Arial"/>
              <a:ea typeface="Arial"/>
              <a:cs typeface="Arial"/>
              <a:sym typeface="Arial"/>
            </a:endParaRPr>
          </a:p>
        </p:txBody>
      </p:sp>
      <p:sp>
        <p:nvSpPr>
          <p:cNvPr id="622" name="Google Shape;622;g3e075dffed1_0_497"/>
          <p:cNvSpPr txBox="1"/>
          <p:nvPr/>
        </p:nvSpPr>
        <p:spPr>
          <a:xfrm>
            <a:off x="7071360" y="1132080"/>
            <a:ext cx="717300" cy="307800"/>
          </a:xfrm>
          <a:prstGeom prst="rect">
            <a:avLst/>
          </a:prstGeom>
          <a:solidFill>
            <a:srgbClr val="FFF2CC"/>
          </a:solid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1200" u="none" cap="none" strike="noStrike">
                <a:solidFill>
                  <a:srgbClr val="000000"/>
                </a:solidFill>
                <a:latin typeface="Arial"/>
                <a:ea typeface="Arial"/>
                <a:cs typeface="Arial"/>
                <a:sym typeface="Arial"/>
              </a:rPr>
              <a:t>Step 1 </a:t>
            </a:r>
            <a:endParaRPr b="0" i="0" sz="1867" u="none" cap="none" strike="noStrike">
              <a:solidFill>
                <a:srgbClr val="000000"/>
              </a:solidFill>
              <a:latin typeface="Arial"/>
              <a:ea typeface="Arial"/>
              <a:cs typeface="Arial"/>
              <a:sym typeface="Arial"/>
            </a:endParaRPr>
          </a:p>
        </p:txBody>
      </p:sp>
      <p:sp>
        <p:nvSpPr>
          <p:cNvPr id="623" name="Google Shape;623;g3e075dffed1_0_497"/>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Reforestation EAR: Worked Example</a:t>
            </a:r>
            <a:endParaRPr/>
          </a:p>
        </p:txBody>
      </p:sp>
      <p:sp>
        <p:nvSpPr>
          <p:cNvPr id="624" name="Google Shape;624;g3e075dffed1_0_49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g3e075dffed1_0_515"/>
          <p:cNvSpPr/>
          <p:nvPr/>
        </p:nvSpPr>
        <p:spPr>
          <a:xfrm>
            <a:off x="609600" y="997597"/>
            <a:ext cx="9182100" cy="6096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For deforestation, carbon is released near-instantaneously. We use a combination of CARBON RELEASE and DEFORESTATION technologies with ‘Input To New Capacity Ratio’ to capture this.</a:t>
            </a:r>
            <a:endParaRPr b="0" i="0" sz="1600" u="none" cap="none" strike="noStrike">
              <a:solidFill>
                <a:schemeClr val="dk1"/>
              </a:solidFill>
              <a:latin typeface="Arial"/>
              <a:ea typeface="Arial"/>
              <a:cs typeface="Arial"/>
              <a:sym typeface="Arial"/>
            </a:endParaRPr>
          </a:p>
        </p:txBody>
      </p:sp>
      <p:sp>
        <p:nvSpPr>
          <p:cNvPr id="631" name="Google Shape;631;g3e075dffed1_0_515"/>
          <p:cNvSpPr/>
          <p:nvPr/>
        </p:nvSpPr>
        <p:spPr>
          <a:xfrm>
            <a:off x="609600" y="1659913"/>
            <a:ext cx="3657600" cy="365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2133" u="none" cap="none" strike="noStrike">
                <a:solidFill>
                  <a:srgbClr val="1E2761"/>
                </a:solidFill>
                <a:latin typeface="Arial"/>
                <a:ea typeface="Arial"/>
                <a:cs typeface="Arial"/>
                <a:sym typeface="Arial"/>
              </a:rPr>
              <a:t>How it works:</a:t>
            </a:r>
            <a:endParaRPr b="1" i="0" sz="2133" u="none" cap="none" strike="noStrike">
              <a:solidFill>
                <a:schemeClr val="dk1"/>
              </a:solidFill>
              <a:latin typeface="Arial"/>
              <a:ea typeface="Arial"/>
              <a:cs typeface="Arial"/>
              <a:sym typeface="Arial"/>
            </a:endParaRPr>
          </a:p>
        </p:txBody>
      </p:sp>
      <p:sp>
        <p:nvSpPr>
          <p:cNvPr id="632" name="Google Shape;632;g3e075dffed1_0_515"/>
          <p:cNvSpPr/>
          <p:nvPr/>
        </p:nvSpPr>
        <p:spPr>
          <a:xfrm>
            <a:off x="430845" y="2438400"/>
            <a:ext cx="6705600" cy="30480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t/>
            </a:r>
            <a:endParaRPr b="0" i="0" sz="1600" u="none" cap="none" strike="noStrike">
              <a:solidFill>
                <a:srgbClr val="595959"/>
              </a:solidFill>
              <a:latin typeface="Arial"/>
              <a:ea typeface="Arial"/>
              <a:cs typeface="Arial"/>
              <a:sym typeface="Arial"/>
            </a:endParaRPr>
          </a:p>
        </p:txBody>
      </p:sp>
      <p:sp>
        <p:nvSpPr>
          <p:cNvPr id="633" name="Google Shape;633;g3e075dffed1_0_515"/>
          <p:cNvSpPr/>
          <p:nvPr/>
        </p:nvSpPr>
        <p:spPr>
          <a:xfrm>
            <a:off x="7917180" y="2202180"/>
            <a:ext cx="3657600" cy="2804100"/>
          </a:xfrm>
          <a:prstGeom prst="rect">
            <a:avLst/>
          </a:prstGeom>
          <a:solidFill>
            <a:srgbClr val="F2F4F7"/>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34" name="Google Shape;634;g3e075dffed1_0_515"/>
          <p:cNvSpPr/>
          <p:nvPr/>
        </p:nvSpPr>
        <p:spPr>
          <a:xfrm>
            <a:off x="8161020" y="2324100"/>
            <a:ext cx="3169800" cy="609600"/>
          </a:xfrm>
          <a:prstGeom prst="rect">
            <a:avLst/>
          </a:prstGeom>
          <a:no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rPr b="1" i="0" lang="sv-SE" sz="1600" u="none" cap="none" strike="noStrike">
                <a:solidFill>
                  <a:srgbClr val="1E2761"/>
                </a:solidFill>
                <a:latin typeface="Arial"/>
                <a:ea typeface="Arial"/>
                <a:cs typeface="Arial"/>
                <a:sym typeface="Arial"/>
              </a:rPr>
              <a:t>InputToNewCapacityRatio</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i="0" lang="sv-SE" sz="1600" u="none" cap="none" strike="noStrike">
                <a:solidFill>
                  <a:srgbClr val="1E2761"/>
                </a:solidFill>
                <a:latin typeface="Arial"/>
                <a:ea typeface="Arial"/>
                <a:cs typeface="Arial"/>
                <a:sym typeface="Arial"/>
              </a:rPr>
              <a:t>for DEFOR:</a:t>
            </a:r>
            <a:endParaRPr b="0" i="0" sz="1600" u="none" cap="none" strike="noStrike">
              <a:solidFill>
                <a:schemeClr val="dk1"/>
              </a:solidFill>
              <a:latin typeface="Calibri"/>
              <a:ea typeface="Calibri"/>
              <a:cs typeface="Calibri"/>
              <a:sym typeface="Calibri"/>
            </a:endParaRPr>
          </a:p>
        </p:txBody>
      </p:sp>
      <p:graphicFrame>
        <p:nvGraphicFramePr>
          <p:cNvPr id="635" name="Google Shape;635;g3e075dffed1_0_515"/>
          <p:cNvGraphicFramePr/>
          <p:nvPr/>
        </p:nvGraphicFramePr>
        <p:xfrm>
          <a:off x="8161020" y="3116580"/>
          <a:ext cx="3000000" cy="3000000"/>
        </p:xfrm>
        <a:graphic>
          <a:graphicData uri="http://schemas.openxmlformats.org/drawingml/2006/table">
            <a:tbl>
              <a:tblPr>
                <a:noFill/>
                <a:tableStyleId>{E93696AA-4D54-470C-A769-EABA423CE421}</a:tableStyleId>
              </a:tblPr>
              <a:tblGrid>
                <a:gridCol w="1584975"/>
                <a:gridCol w="1584975"/>
              </a:tblGrid>
              <a:tr h="528325">
                <a:tc>
                  <a:txBody>
                    <a:bodyPr/>
                    <a:lstStyle/>
                    <a:p>
                      <a:pPr indent="0" lvl="0" marL="0" marR="0" rtl="0" algn="ctr">
                        <a:lnSpc>
                          <a:spcPct val="100000"/>
                        </a:lnSpc>
                        <a:spcBef>
                          <a:spcPts val="0"/>
                        </a:spcBef>
                        <a:spcAft>
                          <a:spcPts val="0"/>
                        </a:spcAft>
                        <a:buClr>
                          <a:srgbClr val="FFFFFF"/>
                        </a:buClr>
                        <a:buSzPts val="1000"/>
                        <a:buFont typeface="Arial"/>
                        <a:buNone/>
                      </a:pPr>
                      <a:r>
                        <a:rPr b="1" lang="sv-SE" sz="1300" u="none" cap="none" strike="noStrike">
                          <a:solidFill>
                            <a:srgbClr val="FFFFFF"/>
                          </a:solidFill>
                          <a:latin typeface="Arial"/>
                          <a:ea typeface="Arial"/>
                          <a:cs typeface="Arial"/>
                          <a:sym typeface="Arial"/>
                        </a:rPr>
                        <a:t>Climate Zone</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c>
                  <a:txBody>
                    <a:bodyPr/>
                    <a:lstStyle/>
                    <a:p>
                      <a:pPr indent="0" lvl="0" marL="0" marR="0" rtl="0" algn="ctr">
                        <a:lnSpc>
                          <a:spcPct val="100000"/>
                        </a:lnSpc>
                        <a:spcBef>
                          <a:spcPts val="0"/>
                        </a:spcBef>
                        <a:spcAft>
                          <a:spcPts val="0"/>
                        </a:spcAft>
                        <a:buClr>
                          <a:srgbClr val="FFFFFF"/>
                        </a:buClr>
                        <a:buSzPts val="1000"/>
                        <a:buFont typeface="Arial"/>
                        <a:buNone/>
                      </a:pPr>
                      <a:r>
                        <a:rPr b="1" lang="sv-SE" sz="1300" u="none" cap="none" strike="noStrike">
                          <a:solidFill>
                            <a:srgbClr val="FFFFFF"/>
                          </a:solidFill>
                          <a:latin typeface="Arial"/>
                          <a:ea typeface="Arial"/>
                          <a:cs typeface="Arial"/>
                          <a:sym typeface="Arial"/>
                        </a:rPr>
                        <a:t>INCR</a:t>
                      </a:r>
                      <a:endParaRPr sz="1300" u="none" cap="none" strike="noStrike">
                        <a:latin typeface="Arial"/>
                        <a:ea typeface="Arial"/>
                        <a:cs typeface="Arial"/>
                        <a:sym typeface="Arial"/>
                      </a:endParaRPr>
                    </a:p>
                    <a:p>
                      <a:pPr indent="0" lvl="0" marL="0" marR="0" rtl="0" algn="ctr">
                        <a:lnSpc>
                          <a:spcPct val="100000"/>
                        </a:lnSpc>
                        <a:spcBef>
                          <a:spcPts val="0"/>
                        </a:spcBef>
                        <a:spcAft>
                          <a:spcPts val="0"/>
                        </a:spcAft>
                        <a:buClr>
                          <a:srgbClr val="FFFFFF"/>
                        </a:buClr>
                        <a:buSzPts val="1000"/>
                        <a:buFont typeface="Arial"/>
                        <a:buNone/>
                      </a:pPr>
                      <a:r>
                        <a:rPr b="1" lang="sv-SE" sz="1300" u="none" cap="none" strike="noStrike">
                          <a:solidFill>
                            <a:srgbClr val="FFFFFF"/>
                          </a:solidFill>
                          <a:latin typeface="Arial"/>
                          <a:ea typeface="Arial"/>
                          <a:cs typeface="Arial"/>
                          <a:sym typeface="Arial"/>
                        </a:rPr>
                        <a:t>(Mt/10³km²)</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r>
              <a:tr h="365775">
                <a:tc>
                  <a:txBody>
                    <a:bodyPr/>
                    <a:lstStyle/>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Tropical</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12069"/>
                        </a:buClr>
                        <a:buSzPts val="1200"/>
                        <a:buFont typeface="Arial"/>
                        <a:buNone/>
                      </a:pPr>
                      <a:r>
                        <a:rPr b="1" lang="sv-SE" sz="1600" u="none" cap="none" strike="noStrike">
                          <a:solidFill>
                            <a:srgbClr val="012069"/>
                          </a:solidFill>
                          <a:latin typeface="Arial"/>
                          <a:ea typeface="Arial"/>
                          <a:cs typeface="Arial"/>
                          <a:sym typeface="Arial"/>
                        </a:rPr>
                        <a:t>74.4</a:t>
                      </a:r>
                      <a:endParaRPr sz="16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r>
              <a:tr h="365775">
                <a:tc>
                  <a:txBody>
                    <a:bodyPr/>
                    <a:lstStyle/>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Temperate</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012069"/>
                        </a:buClr>
                        <a:buSzPts val="1200"/>
                        <a:buFont typeface="Arial"/>
                        <a:buNone/>
                      </a:pPr>
                      <a:r>
                        <a:rPr b="1" lang="sv-SE" sz="1600" u="none" cap="none" strike="noStrike">
                          <a:solidFill>
                            <a:srgbClr val="012069"/>
                          </a:solidFill>
                          <a:latin typeface="Arial"/>
                          <a:ea typeface="Arial"/>
                          <a:cs typeface="Arial"/>
                          <a:sym typeface="Arial"/>
                        </a:rPr>
                        <a:t>55.1</a:t>
                      </a:r>
                      <a:endParaRPr sz="16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r>
              <a:tr h="365775">
                <a:tc>
                  <a:txBody>
                    <a:bodyPr/>
                    <a:lstStyle/>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Boreal</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12069"/>
                        </a:buClr>
                        <a:buSzPts val="1200"/>
                        <a:buFont typeface="Arial"/>
                        <a:buNone/>
                      </a:pPr>
                      <a:r>
                        <a:rPr b="1" lang="sv-SE" sz="1600" u="none" cap="none" strike="noStrike">
                          <a:solidFill>
                            <a:srgbClr val="012069"/>
                          </a:solidFill>
                          <a:latin typeface="Arial"/>
                          <a:ea typeface="Arial"/>
                          <a:cs typeface="Arial"/>
                          <a:sym typeface="Arial"/>
                        </a:rPr>
                        <a:t>46.6</a:t>
                      </a:r>
                      <a:endParaRPr sz="16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r>
            </a:tbl>
          </a:graphicData>
        </a:graphic>
      </p:graphicFrame>
      <p:sp>
        <p:nvSpPr>
          <p:cNvPr id="636" name="Google Shape;636;g3e075dffed1_0_515"/>
          <p:cNvSpPr/>
          <p:nvPr/>
        </p:nvSpPr>
        <p:spPr>
          <a:xfrm>
            <a:off x="7802880" y="4450080"/>
            <a:ext cx="3169800" cy="609600"/>
          </a:xfrm>
          <a:prstGeom prst="rect">
            <a:avLst/>
          </a:prstGeom>
          <a:no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37" name="Google Shape;637;g3e075dffed1_0_515"/>
          <p:cNvSpPr/>
          <p:nvPr/>
        </p:nvSpPr>
        <p:spPr>
          <a:xfrm>
            <a:off x="718976" y="5632340"/>
            <a:ext cx="10363200" cy="853500"/>
          </a:xfrm>
          <a:prstGeom prst="rect">
            <a:avLst/>
          </a:prstGeom>
          <a:solidFill>
            <a:srgbClr val="FFF8E1"/>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638" name="Google Shape;638;g3e075dffed1_0_515"/>
          <p:cNvSpPr/>
          <p:nvPr/>
        </p:nvSpPr>
        <p:spPr>
          <a:xfrm>
            <a:off x="1231310" y="5683288"/>
            <a:ext cx="9489900" cy="731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1600" u="none" cap="none" strike="noStrike">
                <a:solidFill>
                  <a:srgbClr val="1E2761"/>
                </a:solidFill>
                <a:latin typeface="Arial"/>
                <a:ea typeface="Arial"/>
                <a:cs typeface="Arial"/>
                <a:sym typeface="Arial"/>
              </a:rPr>
              <a:t>Key insight: </a:t>
            </a:r>
            <a:r>
              <a:rPr b="0" i="0" lang="sv-SE" sz="1600" u="none" cap="none" strike="noStrike">
                <a:solidFill>
                  <a:srgbClr val="333333"/>
                </a:solidFill>
                <a:latin typeface="Arial"/>
                <a:ea typeface="Arial"/>
                <a:cs typeface="Arial"/>
                <a:sym typeface="Arial"/>
              </a:rPr>
              <a:t>The CRBRLS + DEFOR + INCR structure ensures deforestation emissions are released in the year the land-use change occurs, without affecting reforestation accounting.</a:t>
            </a:r>
            <a:endParaRPr b="0" i="0" sz="1867" u="none" cap="none" strike="noStrike">
              <a:solidFill>
                <a:srgbClr val="000000"/>
              </a:solidFill>
              <a:latin typeface="Arial"/>
              <a:ea typeface="Arial"/>
              <a:cs typeface="Arial"/>
              <a:sym typeface="Arial"/>
            </a:endParaRPr>
          </a:p>
        </p:txBody>
      </p:sp>
      <p:sp>
        <p:nvSpPr>
          <p:cNvPr id="639" name="Google Shape;639;g3e075dffed1_0_515"/>
          <p:cNvSpPr txBox="1"/>
          <p:nvPr/>
        </p:nvSpPr>
        <p:spPr>
          <a:xfrm>
            <a:off x="1231310" y="2241512"/>
            <a:ext cx="6705600" cy="3324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1600" u="none" cap="none" strike="noStrike">
                <a:solidFill>
                  <a:srgbClr val="3A3838"/>
                </a:solidFill>
                <a:latin typeface="Arial"/>
                <a:ea typeface="Arial"/>
                <a:cs typeface="Arial"/>
                <a:sym typeface="Arial"/>
              </a:rPr>
              <a:t>CARBON RELEASE has EAR = 1 (for both CO₂ and CO₂eq.) </a:t>
            </a:r>
            <a:endParaRPr b="0" i="0" sz="1867" u="none" cap="none" strike="noStrike">
              <a:solidFill>
                <a:srgbClr val="000000"/>
              </a:solidFill>
              <a:latin typeface="Arial"/>
              <a:ea typeface="Arial"/>
              <a:cs typeface="Arial"/>
              <a:sym typeface="Arial"/>
            </a:endParaRPr>
          </a:p>
          <a:p>
            <a:pPr indent="-203195" lvl="0" marL="304792" marR="0" rtl="0" algn="l">
              <a:lnSpc>
                <a:spcPct val="100000"/>
              </a:lnSpc>
              <a:spcBef>
                <a:spcPts val="0"/>
              </a:spcBef>
              <a:spcAft>
                <a:spcPts val="0"/>
              </a:spcAft>
              <a:buNone/>
            </a:pPr>
            <a:r>
              <a:t/>
            </a:r>
            <a:endParaRPr b="0" i="0" sz="1600" u="none" cap="none" strike="noStrike">
              <a:solidFill>
                <a:srgbClr val="3A3838"/>
              </a:solidFill>
              <a:latin typeface="Arial"/>
              <a:ea typeface="Arial"/>
              <a:cs typeface="Arial"/>
              <a:sym typeface="Arial"/>
            </a:endParaRPr>
          </a:p>
          <a:p>
            <a:pPr indent="0" lvl="0" marL="0" marR="0" rtl="0" algn="l">
              <a:lnSpc>
                <a:spcPct val="100000"/>
              </a:lnSpc>
              <a:spcBef>
                <a:spcPts val="0"/>
              </a:spcBef>
              <a:spcAft>
                <a:spcPts val="0"/>
              </a:spcAft>
              <a:buNone/>
            </a:pPr>
            <a:r>
              <a:rPr b="0" i="0" lang="sv-SE" sz="1600" u="none" cap="none" strike="noStrike">
                <a:solidFill>
                  <a:srgbClr val="3A3838"/>
                </a:solidFill>
                <a:latin typeface="Arial"/>
                <a:ea typeface="Arial"/>
                <a:cs typeface="Arial"/>
                <a:sym typeface="Arial"/>
              </a:rPr>
              <a:t>DEFORESTATION has an Input To New Capacity Ratio equal to the total carbon stock per unit area. </a:t>
            </a:r>
            <a:endParaRPr b="0" i="0" sz="1867" u="none" cap="none" strike="noStrike">
              <a:solidFill>
                <a:srgbClr val="000000"/>
              </a:solidFill>
              <a:latin typeface="Arial"/>
              <a:ea typeface="Arial"/>
              <a:cs typeface="Arial"/>
              <a:sym typeface="Arial"/>
            </a:endParaRPr>
          </a:p>
          <a:p>
            <a:pPr indent="-203195" lvl="0" marL="304792" marR="0" rtl="0" algn="l">
              <a:lnSpc>
                <a:spcPct val="100000"/>
              </a:lnSpc>
              <a:spcBef>
                <a:spcPts val="0"/>
              </a:spcBef>
              <a:spcAft>
                <a:spcPts val="0"/>
              </a:spcAft>
              <a:buNone/>
            </a:pPr>
            <a:r>
              <a:t/>
            </a:r>
            <a:endParaRPr b="0" i="0" sz="1600" u="none" cap="none" strike="noStrike">
              <a:solidFill>
                <a:srgbClr val="3A3838"/>
              </a:solidFill>
              <a:latin typeface="Arial"/>
              <a:ea typeface="Arial"/>
              <a:cs typeface="Arial"/>
              <a:sym typeface="Arial"/>
            </a:endParaRPr>
          </a:p>
          <a:p>
            <a:pPr indent="0" lvl="0" marL="0" marR="0" rtl="0" algn="l">
              <a:lnSpc>
                <a:spcPct val="100000"/>
              </a:lnSpc>
              <a:spcBef>
                <a:spcPts val="0"/>
              </a:spcBef>
              <a:spcAft>
                <a:spcPts val="0"/>
              </a:spcAft>
              <a:buNone/>
            </a:pPr>
            <a:r>
              <a:rPr b="0" i="0" lang="sv-SE" sz="1600" u="none" cap="none" strike="noStrike">
                <a:solidFill>
                  <a:srgbClr val="3A3838"/>
                </a:solidFill>
                <a:latin typeface="Arial"/>
                <a:ea typeface="Arial"/>
                <a:cs typeface="Arial"/>
                <a:sym typeface="Arial"/>
              </a:rPr>
              <a:t>When new deforested area is created (new capacity), it draws from CO₂ STOCK proportional to the carbon loss. So: 'DEFORESTATION' consumes CO₂ STOCK (produced by 'CARBON RELEASE') as an input, and the INCR sets how much CO₂ STOCK is consumed per unit of new DEFOR capacity. </a:t>
            </a:r>
            <a:endParaRPr b="0" i="0" sz="1867" u="none" cap="none" strike="noStrike">
              <a:solidFill>
                <a:srgbClr val="000000"/>
              </a:solidFill>
              <a:latin typeface="Arial"/>
              <a:ea typeface="Arial"/>
              <a:cs typeface="Arial"/>
              <a:sym typeface="Arial"/>
            </a:endParaRPr>
          </a:p>
          <a:p>
            <a:pPr indent="-203195" lvl="0" marL="304792" marR="0" rtl="0" algn="l">
              <a:lnSpc>
                <a:spcPct val="100000"/>
              </a:lnSpc>
              <a:spcBef>
                <a:spcPts val="0"/>
              </a:spcBef>
              <a:spcAft>
                <a:spcPts val="0"/>
              </a:spcAft>
              <a:buNone/>
            </a:pPr>
            <a:r>
              <a:t/>
            </a:r>
            <a:endParaRPr b="0" i="0" sz="1600" u="none" cap="none" strike="noStrike">
              <a:solidFill>
                <a:srgbClr val="3A3838"/>
              </a:solidFill>
              <a:latin typeface="Arial"/>
              <a:ea typeface="Arial"/>
              <a:cs typeface="Arial"/>
              <a:sym typeface="Arial"/>
            </a:endParaRPr>
          </a:p>
          <a:p>
            <a:pPr indent="0" lvl="0" marL="0" marR="0" rtl="0" algn="l">
              <a:lnSpc>
                <a:spcPct val="100000"/>
              </a:lnSpc>
              <a:spcBef>
                <a:spcPts val="0"/>
              </a:spcBef>
              <a:spcAft>
                <a:spcPts val="0"/>
              </a:spcAft>
              <a:buNone/>
            </a:pPr>
            <a:r>
              <a:rPr b="0" i="0" lang="sv-SE" sz="1600" u="none" cap="none" strike="noStrike">
                <a:solidFill>
                  <a:srgbClr val="3A3838"/>
                </a:solidFill>
                <a:latin typeface="Arial"/>
                <a:ea typeface="Arial"/>
                <a:cs typeface="Arial"/>
                <a:sym typeface="Arial"/>
              </a:rPr>
              <a:t>CARBON RELEASE's EAR of 1 converts that activity into emissions. The INCR value determines the magnitude. </a:t>
            </a:r>
            <a:endParaRPr b="0" i="0" sz="1867" u="none" cap="none" strike="noStrike">
              <a:solidFill>
                <a:srgbClr val="000000"/>
              </a:solidFill>
              <a:latin typeface="Arial"/>
              <a:ea typeface="Arial"/>
              <a:cs typeface="Arial"/>
              <a:sym typeface="Arial"/>
            </a:endParaRPr>
          </a:p>
        </p:txBody>
      </p:sp>
      <p:sp>
        <p:nvSpPr>
          <p:cNvPr id="640" name="Google Shape;640;g3e075dffed1_0_515"/>
          <p:cNvSpPr/>
          <p:nvPr/>
        </p:nvSpPr>
        <p:spPr>
          <a:xfrm>
            <a:off x="731356" y="2239915"/>
            <a:ext cx="390000" cy="390000"/>
          </a:xfrm>
          <a:prstGeom prst="ellipse">
            <a:avLst/>
          </a:prstGeom>
          <a:solidFill>
            <a:srgbClr val="0D2060"/>
          </a:solidFill>
          <a:ln cap="flat" cmpd="sng" w="12700">
            <a:solidFill>
              <a:srgbClr val="0D206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41" name="Google Shape;641;g3e075dffed1_0_515"/>
          <p:cNvSpPr/>
          <p:nvPr/>
        </p:nvSpPr>
        <p:spPr>
          <a:xfrm>
            <a:off x="731356" y="2239915"/>
            <a:ext cx="390000" cy="39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1</a:t>
            </a:r>
            <a:endParaRPr b="0" i="0" sz="1467" u="none" cap="none" strike="noStrike">
              <a:solidFill>
                <a:srgbClr val="000000"/>
              </a:solidFill>
              <a:latin typeface="Arial"/>
              <a:ea typeface="Arial"/>
              <a:cs typeface="Arial"/>
              <a:sym typeface="Arial"/>
            </a:endParaRPr>
          </a:p>
        </p:txBody>
      </p:sp>
      <p:sp>
        <p:nvSpPr>
          <p:cNvPr id="642" name="Google Shape;642;g3e075dffed1_0_515"/>
          <p:cNvSpPr/>
          <p:nvPr/>
        </p:nvSpPr>
        <p:spPr>
          <a:xfrm>
            <a:off x="731356" y="2788555"/>
            <a:ext cx="390000" cy="390000"/>
          </a:xfrm>
          <a:prstGeom prst="ellipse">
            <a:avLst/>
          </a:prstGeom>
          <a:solidFill>
            <a:srgbClr val="0D2060"/>
          </a:solidFill>
          <a:ln cap="flat" cmpd="sng" w="12700">
            <a:solidFill>
              <a:srgbClr val="0D206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43" name="Google Shape;643;g3e075dffed1_0_515"/>
          <p:cNvSpPr/>
          <p:nvPr/>
        </p:nvSpPr>
        <p:spPr>
          <a:xfrm>
            <a:off x="731356" y="2788555"/>
            <a:ext cx="390000" cy="39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2</a:t>
            </a:r>
            <a:endParaRPr b="0" i="0" sz="1467" u="none" cap="none" strike="noStrike">
              <a:solidFill>
                <a:srgbClr val="000000"/>
              </a:solidFill>
              <a:latin typeface="Arial"/>
              <a:ea typeface="Arial"/>
              <a:cs typeface="Arial"/>
              <a:sym typeface="Arial"/>
            </a:endParaRPr>
          </a:p>
        </p:txBody>
      </p:sp>
      <p:sp>
        <p:nvSpPr>
          <p:cNvPr id="644" name="Google Shape;644;g3e075dffed1_0_515"/>
          <p:cNvSpPr/>
          <p:nvPr/>
        </p:nvSpPr>
        <p:spPr>
          <a:xfrm>
            <a:off x="720000" y="3579965"/>
            <a:ext cx="390000" cy="390000"/>
          </a:xfrm>
          <a:prstGeom prst="ellipse">
            <a:avLst/>
          </a:prstGeom>
          <a:solidFill>
            <a:srgbClr val="0D2060"/>
          </a:solidFill>
          <a:ln cap="flat" cmpd="sng" w="12700">
            <a:solidFill>
              <a:srgbClr val="0D206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45" name="Google Shape;645;g3e075dffed1_0_515"/>
          <p:cNvSpPr/>
          <p:nvPr/>
        </p:nvSpPr>
        <p:spPr>
          <a:xfrm>
            <a:off x="718976" y="3579965"/>
            <a:ext cx="390000" cy="39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3</a:t>
            </a:r>
            <a:endParaRPr b="0" i="0" sz="1467" u="none" cap="none" strike="noStrike">
              <a:solidFill>
                <a:srgbClr val="000000"/>
              </a:solidFill>
              <a:latin typeface="Arial"/>
              <a:ea typeface="Arial"/>
              <a:cs typeface="Arial"/>
              <a:sym typeface="Arial"/>
            </a:endParaRPr>
          </a:p>
        </p:txBody>
      </p:sp>
      <p:sp>
        <p:nvSpPr>
          <p:cNvPr id="646" name="Google Shape;646;g3e075dffed1_0_515"/>
          <p:cNvSpPr/>
          <p:nvPr/>
        </p:nvSpPr>
        <p:spPr>
          <a:xfrm>
            <a:off x="719357" y="5003087"/>
            <a:ext cx="390000" cy="390000"/>
          </a:xfrm>
          <a:prstGeom prst="ellipse">
            <a:avLst/>
          </a:prstGeom>
          <a:solidFill>
            <a:srgbClr val="0D2060"/>
          </a:solidFill>
          <a:ln cap="flat" cmpd="sng" w="12700">
            <a:solidFill>
              <a:srgbClr val="0D206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47" name="Google Shape;647;g3e075dffed1_0_515"/>
          <p:cNvSpPr/>
          <p:nvPr/>
        </p:nvSpPr>
        <p:spPr>
          <a:xfrm>
            <a:off x="719424" y="5003170"/>
            <a:ext cx="390000" cy="39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4</a:t>
            </a:r>
            <a:endParaRPr b="0" i="0" sz="1467" u="none" cap="none" strike="noStrike">
              <a:solidFill>
                <a:srgbClr val="000000"/>
              </a:solidFill>
              <a:latin typeface="Arial"/>
              <a:ea typeface="Arial"/>
              <a:cs typeface="Arial"/>
              <a:sym typeface="Arial"/>
            </a:endParaRPr>
          </a:p>
        </p:txBody>
      </p:sp>
      <p:sp>
        <p:nvSpPr>
          <p:cNvPr id="648" name="Google Shape;648;g3e075dffed1_0_515"/>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Step 2: Deforestation Input To New Capacity Ratio</a:t>
            </a:r>
            <a:endParaRPr/>
          </a:p>
        </p:txBody>
      </p:sp>
      <p:sp>
        <p:nvSpPr>
          <p:cNvPr id="649" name="Google Shape;649;g3e075dffed1_0_515"/>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g3e075dffed1_0_539"/>
          <p:cNvSpPr/>
          <p:nvPr/>
        </p:nvSpPr>
        <p:spPr>
          <a:xfrm>
            <a:off x="609600" y="1066800"/>
            <a:ext cx="11216700" cy="3414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The carbon stock table (Available Here) gives values in tC/ha. We need Mt CO₂/10³ km².</a:t>
            </a:r>
            <a:endParaRPr b="0" i="0" sz="1600" u="none" cap="none" strike="noStrike">
              <a:solidFill>
                <a:srgbClr val="000000"/>
              </a:solidFill>
              <a:latin typeface="Arial"/>
              <a:ea typeface="Arial"/>
              <a:cs typeface="Arial"/>
              <a:sym typeface="Arial"/>
            </a:endParaRPr>
          </a:p>
        </p:txBody>
      </p:sp>
      <p:sp>
        <p:nvSpPr>
          <p:cNvPr id="656" name="Google Shape;656;g3e075dffed1_0_539"/>
          <p:cNvSpPr/>
          <p:nvPr/>
        </p:nvSpPr>
        <p:spPr>
          <a:xfrm>
            <a:off x="609600" y="1510922"/>
            <a:ext cx="6705600" cy="3414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2133" u="none" cap="none" strike="noStrike">
                <a:solidFill>
                  <a:srgbClr val="0D2060"/>
                </a:solidFill>
                <a:latin typeface="Arial"/>
                <a:ea typeface="Arial"/>
                <a:cs typeface="Arial"/>
                <a:sym typeface="Arial"/>
              </a:rPr>
              <a:t>Conversion steps for DEFOR INCR:</a:t>
            </a:r>
            <a:endParaRPr b="1" i="0" sz="2133" u="none" cap="none" strike="noStrike">
              <a:solidFill>
                <a:srgbClr val="000000"/>
              </a:solidFill>
              <a:latin typeface="Arial"/>
              <a:ea typeface="Arial"/>
              <a:cs typeface="Arial"/>
              <a:sym typeface="Arial"/>
            </a:endParaRPr>
          </a:p>
        </p:txBody>
      </p:sp>
      <p:sp>
        <p:nvSpPr>
          <p:cNvPr id="657" name="Google Shape;657;g3e075dffed1_0_539"/>
          <p:cNvSpPr/>
          <p:nvPr/>
        </p:nvSpPr>
        <p:spPr>
          <a:xfrm>
            <a:off x="743784" y="2178241"/>
            <a:ext cx="390000" cy="390000"/>
          </a:xfrm>
          <a:prstGeom prst="ellipse">
            <a:avLst/>
          </a:prstGeom>
          <a:solidFill>
            <a:srgbClr val="0D2060"/>
          </a:solidFill>
          <a:ln cap="flat" cmpd="sng" w="12700">
            <a:solidFill>
              <a:srgbClr val="0D206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58" name="Google Shape;658;g3e075dffed1_0_539"/>
          <p:cNvSpPr/>
          <p:nvPr/>
        </p:nvSpPr>
        <p:spPr>
          <a:xfrm>
            <a:off x="743784" y="2178241"/>
            <a:ext cx="390000" cy="39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1</a:t>
            </a:r>
            <a:endParaRPr b="0" i="0" sz="1467" u="none" cap="none" strike="noStrike">
              <a:solidFill>
                <a:srgbClr val="000000"/>
              </a:solidFill>
              <a:latin typeface="Arial"/>
              <a:ea typeface="Arial"/>
              <a:cs typeface="Arial"/>
              <a:sym typeface="Arial"/>
            </a:endParaRPr>
          </a:p>
        </p:txBody>
      </p:sp>
      <p:sp>
        <p:nvSpPr>
          <p:cNvPr id="659" name="Google Shape;659;g3e075dffed1_0_539"/>
          <p:cNvSpPr/>
          <p:nvPr/>
        </p:nvSpPr>
        <p:spPr>
          <a:xfrm>
            <a:off x="1249600" y="2133600"/>
            <a:ext cx="5326500" cy="8535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Use total carbon stock (tC/ha) from the table, but adjust to the net changeable stock by subtracting the carbon stock of cropland for the same climate zone, since deforestation only releases the difference between forest and the land cover it becomes.*</a:t>
            </a:r>
            <a:endParaRPr b="0" i="0" sz="1600" u="none" cap="none" strike="noStrike">
              <a:solidFill>
                <a:srgbClr val="000000"/>
              </a:solidFill>
              <a:latin typeface="Arial"/>
              <a:ea typeface="Arial"/>
              <a:cs typeface="Arial"/>
              <a:sym typeface="Arial"/>
            </a:endParaRPr>
          </a:p>
        </p:txBody>
      </p:sp>
      <p:sp>
        <p:nvSpPr>
          <p:cNvPr id="660" name="Google Shape;660;g3e075dffed1_0_539"/>
          <p:cNvSpPr/>
          <p:nvPr/>
        </p:nvSpPr>
        <p:spPr>
          <a:xfrm>
            <a:off x="743784" y="3645336"/>
            <a:ext cx="390000" cy="390000"/>
          </a:xfrm>
          <a:prstGeom prst="ellipse">
            <a:avLst/>
          </a:prstGeom>
          <a:solidFill>
            <a:srgbClr val="0D2060"/>
          </a:solidFill>
          <a:ln cap="flat" cmpd="sng" w="12700">
            <a:solidFill>
              <a:srgbClr val="0D206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61" name="Google Shape;661;g3e075dffed1_0_539"/>
          <p:cNvSpPr/>
          <p:nvPr/>
        </p:nvSpPr>
        <p:spPr>
          <a:xfrm>
            <a:off x="743784" y="3645336"/>
            <a:ext cx="390000" cy="39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2</a:t>
            </a:r>
            <a:endParaRPr b="0" i="0" sz="1467" u="none" cap="none" strike="noStrike">
              <a:solidFill>
                <a:srgbClr val="000000"/>
              </a:solidFill>
              <a:latin typeface="Arial"/>
              <a:ea typeface="Arial"/>
              <a:cs typeface="Arial"/>
              <a:sym typeface="Arial"/>
            </a:endParaRPr>
          </a:p>
        </p:txBody>
      </p:sp>
      <p:sp>
        <p:nvSpPr>
          <p:cNvPr id="662" name="Google Shape;662;g3e075dffed1_0_539"/>
          <p:cNvSpPr/>
          <p:nvPr/>
        </p:nvSpPr>
        <p:spPr>
          <a:xfrm>
            <a:off x="1249600" y="3633216"/>
            <a:ext cx="5913300" cy="3900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Multiply by 44/12 to convert from carbon (C) to CO₂</a:t>
            </a:r>
            <a:endParaRPr b="0" i="0" sz="1600" u="none" cap="none" strike="noStrike">
              <a:solidFill>
                <a:srgbClr val="000000"/>
              </a:solidFill>
              <a:latin typeface="Arial"/>
              <a:ea typeface="Arial"/>
              <a:cs typeface="Arial"/>
              <a:sym typeface="Arial"/>
            </a:endParaRPr>
          </a:p>
        </p:txBody>
      </p:sp>
      <p:sp>
        <p:nvSpPr>
          <p:cNvPr id="663" name="Google Shape;663;g3e075dffed1_0_539"/>
          <p:cNvSpPr/>
          <p:nvPr/>
        </p:nvSpPr>
        <p:spPr>
          <a:xfrm>
            <a:off x="743784" y="4252972"/>
            <a:ext cx="390000" cy="390000"/>
          </a:xfrm>
          <a:prstGeom prst="ellipse">
            <a:avLst/>
          </a:prstGeom>
          <a:solidFill>
            <a:srgbClr val="0D2060"/>
          </a:solidFill>
          <a:ln cap="flat" cmpd="sng" w="12700">
            <a:solidFill>
              <a:srgbClr val="0D206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64" name="Google Shape;664;g3e075dffed1_0_539"/>
          <p:cNvSpPr/>
          <p:nvPr/>
        </p:nvSpPr>
        <p:spPr>
          <a:xfrm>
            <a:off x="743784" y="4252972"/>
            <a:ext cx="390000" cy="39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3</a:t>
            </a:r>
            <a:endParaRPr b="0" i="0" sz="1467" u="none" cap="none" strike="noStrike">
              <a:solidFill>
                <a:srgbClr val="000000"/>
              </a:solidFill>
              <a:latin typeface="Arial"/>
              <a:ea typeface="Arial"/>
              <a:cs typeface="Arial"/>
              <a:sym typeface="Arial"/>
            </a:endParaRPr>
          </a:p>
        </p:txBody>
      </p:sp>
      <p:sp>
        <p:nvSpPr>
          <p:cNvPr id="665" name="Google Shape;665;g3e075dffed1_0_539"/>
          <p:cNvSpPr/>
          <p:nvPr/>
        </p:nvSpPr>
        <p:spPr>
          <a:xfrm>
            <a:off x="1249600" y="4112651"/>
            <a:ext cx="5913300" cy="5487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Multiply by 100,000 to convert from tCO₂/ha to tCO₂/10³ km²</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(because 10³ km² = 100,000 ha)</a:t>
            </a:r>
            <a:endParaRPr b="0" i="0" sz="1600" u="none" cap="none" strike="noStrike">
              <a:solidFill>
                <a:srgbClr val="000000"/>
              </a:solidFill>
              <a:latin typeface="Arial"/>
              <a:ea typeface="Arial"/>
              <a:cs typeface="Arial"/>
              <a:sym typeface="Arial"/>
            </a:endParaRPr>
          </a:p>
        </p:txBody>
      </p:sp>
      <p:sp>
        <p:nvSpPr>
          <p:cNvPr id="666" name="Google Shape;666;g3e075dffed1_0_539"/>
          <p:cNvSpPr/>
          <p:nvPr/>
        </p:nvSpPr>
        <p:spPr>
          <a:xfrm>
            <a:off x="743784" y="4866627"/>
            <a:ext cx="390000" cy="390000"/>
          </a:xfrm>
          <a:prstGeom prst="ellipse">
            <a:avLst/>
          </a:prstGeom>
          <a:solidFill>
            <a:srgbClr val="0D2060"/>
          </a:solidFill>
          <a:ln cap="flat" cmpd="sng" w="12700">
            <a:solidFill>
              <a:srgbClr val="0D206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67" name="Google Shape;667;g3e075dffed1_0_539"/>
          <p:cNvSpPr/>
          <p:nvPr/>
        </p:nvSpPr>
        <p:spPr>
          <a:xfrm>
            <a:off x="743784" y="4866627"/>
            <a:ext cx="390000" cy="39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4</a:t>
            </a:r>
            <a:endParaRPr b="0" i="0" sz="1467" u="none" cap="none" strike="noStrike">
              <a:solidFill>
                <a:srgbClr val="000000"/>
              </a:solidFill>
              <a:latin typeface="Arial"/>
              <a:ea typeface="Arial"/>
              <a:cs typeface="Arial"/>
              <a:sym typeface="Arial"/>
            </a:endParaRPr>
          </a:p>
        </p:txBody>
      </p:sp>
      <p:sp>
        <p:nvSpPr>
          <p:cNvPr id="668" name="Google Shape;668;g3e075dffed1_0_539"/>
          <p:cNvSpPr/>
          <p:nvPr/>
        </p:nvSpPr>
        <p:spPr>
          <a:xfrm>
            <a:off x="1249600" y="4866627"/>
            <a:ext cx="5913300" cy="3900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Divide by 1,000,000 to convert from tCO₂ to Mt CO₂</a:t>
            </a:r>
            <a:endParaRPr b="0" i="0" sz="1600" u="none" cap="none" strike="noStrike">
              <a:solidFill>
                <a:srgbClr val="000000"/>
              </a:solidFill>
              <a:latin typeface="Arial"/>
              <a:ea typeface="Arial"/>
              <a:cs typeface="Arial"/>
              <a:sym typeface="Arial"/>
            </a:endParaRPr>
          </a:p>
        </p:txBody>
      </p:sp>
      <p:sp>
        <p:nvSpPr>
          <p:cNvPr id="669" name="Google Shape;669;g3e075dffed1_0_539"/>
          <p:cNvSpPr/>
          <p:nvPr/>
        </p:nvSpPr>
        <p:spPr>
          <a:xfrm>
            <a:off x="7193280" y="1621536"/>
            <a:ext cx="4145400" cy="3901500"/>
          </a:xfrm>
          <a:prstGeom prst="rect">
            <a:avLst/>
          </a:prstGeom>
          <a:solidFill>
            <a:srgbClr val="F0F4FF"/>
          </a:solidFill>
          <a:ln cap="flat" cmpd="sng" w="12700">
            <a:solidFill>
              <a:srgbClr val="CCCCCC"/>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70" name="Google Shape;670;g3e075dffed1_0_539"/>
          <p:cNvSpPr/>
          <p:nvPr/>
        </p:nvSpPr>
        <p:spPr>
          <a:xfrm>
            <a:off x="7376160" y="1743456"/>
            <a:ext cx="4267200" cy="341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867" u="none" cap="none" strike="noStrike">
                <a:solidFill>
                  <a:srgbClr val="0D2060"/>
                </a:solidFill>
                <a:latin typeface="Arial"/>
                <a:ea typeface="Arial"/>
                <a:cs typeface="Arial"/>
                <a:sym typeface="Arial"/>
              </a:rPr>
              <a:t>Combined formula:</a:t>
            </a:r>
            <a:endParaRPr b="1" i="0" sz="1867" u="none" cap="none" strike="noStrike">
              <a:solidFill>
                <a:srgbClr val="000000"/>
              </a:solidFill>
              <a:latin typeface="Arial"/>
              <a:ea typeface="Arial"/>
              <a:cs typeface="Arial"/>
              <a:sym typeface="Arial"/>
            </a:endParaRPr>
          </a:p>
        </p:txBody>
      </p:sp>
      <p:sp>
        <p:nvSpPr>
          <p:cNvPr id="671" name="Google Shape;671;g3e075dffed1_0_539"/>
          <p:cNvSpPr/>
          <p:nvPr/>
        </p:nvSpPr>
        <p:spPr>
          <a:xfrm>
            <a:off x="7376160" y="2133600"/>
            <a:ext cx="4267200" cy="1341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533" u="none" cap="none" strike="noStrike">
                <a:solidFill>
                  <a:srgbClr val="333333"/>
                </a:solidFill>
                <a:latin typeface="Arial"/>
                <a:ea typeface="Arial"/>
                <a:cs typeface="Arial"/>
                <a:sym typeface="Arial"/>
              </a:rPr>
              <a:t>INCR	=  	Net Changeable</a:t>
            </a:r>
            <a:endParaRPr b="0" i="0" sz="15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533" u="none" cap="none" strike="noStrike">
                <a:solidFill>
                  <a:srgbClr val="333333"/>
                </a:solidFill>
                <a:latin typeface="Arial"/>
                <a:ea typeface="Arial"/>
                <a:cs typeface="Arial"/>
                <a:sym typeface="Arial"/>
              </a:rPr>
              <a:t>         		Carbon Stock</a:t>
            </a:r>
            <a:endParaRPr b="0" i="0" sz="15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533" u="none" cap="none" strike="noStrike">
                <a:solidFill>
                  <a:srgbClr val="333333"/>
                </a:solidFill>
                <a:latin typeface="Arial"/>
                <a:ea typeface="Arial"/>
                <a:cs typeface="Arial"/>
                <a:sym typeface="Arial"/>
              </a:rPr>
              <a:t>        	× 	(44/12)</a:t>
            </a:r>
            <a:endParaRPr b="0" i="0" sz="15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533" u="none" cap="none" strike="noStrike">
                <a:solidFill>
                  <a:srgbClr val="333333"/>
                </a:solidFill>
                <a:latin typeface="Arial"/>
                <a:ea typeface="Arial"/>
                <a:cs typeface="Arial"/>
                <a:sym typeface="Arial"/>
              </a:rPr>
              <a:t>         	× 	(100,000 /</a:t>
            </a:r>
            <a:endParaRPr b="0" i="0" sz="15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533" u="none" cap="none" strike="noStrike">
                <a:solidFill>
                  <a:srgbClr val="333333"/>
                </a:solidFill>
                <a:latin typeface="Arial"/>
                <a:ea typeface="Arial"/>
                <a:cs typeface="Arial"/>
                <a:sym typeface="Arial"/>
              </a:rPr>
              <a:t>            	1,000,000)</a:t>
            </a:r>
            <a:endParaRPr b="0" i="0" sz="1533" u="none" cap="none" strike="noStrike">
              <a:solidFill>
                <a:srgbClr val="000000"/>
              </a:solidFill>
              <a:latin typeface="Arial"/>
              <a:ea typeface="Arial"/>
              <a:cs typeface="Arial"/>
              <a:sym typeface="Arial"/>
            </a:endParaRPr>
          </a:p>
        </p:txBody>
      </p:sp>
      <p:sp>
        <p:nvSpPr>
          <p:cNvPr id="672" name="Google Shape;672;g3e075dffed1_0_539"/>
          <p:cNvSpPr/>
          <p:nvPr/>
        </p:nvSpPr>
        <p:spPr>
          <a:xfrm>
            <a:off x="7376160" y="3633216"/>
            <a:ext cx="3840600" cy="670500"/>
          </a:xfrm>
          <a:prstGeom prst="rect">
            <a:avLst/>
          </a:prstGeom>
          <a:solidFill>
            <a:srgbClr val="E8EDF8"/>
          </a:solidFill>
          <a:ln cap="flat" cmpd="sng" w="12700">
            <a:solidFill>
              <a:srgbClr val="BBBBBB"/>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73" name="Google Shape;673;g3e075dffed1_0_539"/>
          <p:cNvSpPr/>
          <p:nvPr/>
        </p:nvSpPr>
        <p:spPr>
          <a:xfrm>
            <a:off x="7437120" y="3657600"/>
            <a:ext cx="4145400" cy="243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0D2060"/>
                </a:solidFill>
                <a:latin typeface="Arial"/>
                <a:ea typeface="Arial"/>
                <a:cs typeface="Arial"/>
                <a:sym typeface="Arial"/>
              </a:rPr>
              <a:t>Simplified:</a:t>
            </a:r>
            <a:endParaRPr b="1" i="0" sz="1600" u="none" cap="none" strike="noStrike">
              <a:solidFill>
                <a:srgbClr val="000000"/>
              </a:solidFill>
              <a:latin typeface="Arial"/>
              <a:ea typeface="Arial"/>
              <a:cs typeface="Arial"/>
              <a:sym typeface="Arial"/>
            </a:endParaRPr>
          </a:p>
        </p:txBody>
      </p:sp>
      <p:sp>
        <p:nvSpPr>
          <p:cNvPr id="674" name="Google Shape;674;g3e075dffed1_0_539"/>
          <p:cNvSpPr/>
          <p:nvPr/>
        </p:nvSpPr>
        <p:spPr>
          <a:xfrm>
            <a:off x="7437120" y="3877056"/>
            <a:ext cx="4145400" cy="341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0D2060"/>
                </a:solidFill>
                <a:latin typeface="Arial"/>
                <a:ea typeface="Arial"/>
                <a:cs typeface="Arial"/>
                <a:sym typeface="Arial"/>
              </a:rPr>
              <a:t>INCR  =  (tC/ha) × 0.3667</a:t>
            </a:r>
            <a:endParaRPr b="0" i="0" sz="1600" u="none" cap="none" strike="noStrike">
              <a:solidFill>
                <a:srgbClr val="000000"/>
              </a:solidFill>
              <a:latin typeface="Arial"/>
              <a:ea typeface="Arial"/>
              <a:cs typeface="Arial"/>
              <a:sym typeface="Arial"/>
            </a:endParaRPr>
          </a:p>
        </p:txBody>
      </p:sp>
      <p:sp>
        <p:nvSpPr>
          <p:cNvPr id="675" name="Google Shape;675;g3e075dffed1_0_539"/>
          <p:cNvSpPr/>
          <p:nvPr/>
        </p:nvSpPr>
        <p:spPr>
          <a:xfrm>
            <a:off x="7376160" y="4389120"/>
            <a:ext cx="4267200" cy="304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467" u="none" cap="none" strike="noStrike">
                <a:solidFill>
                  <a:srgbClr val="888888"/>
                </a:solidFill>
                <a:latin typeface="Arial"/>
                <a:ea typeface="Arial"/>
                <a:cs typeface="Arial"/>
                <a:sym typeface="Arial"/>
              </a:rPr>
              <a:t>Where 0.3667 = (44/12) × (100,000/1,000,000)</a:t>
            </a:r>
            <a:endParaRPr b="0" i="0" sz="1467" u="none" cap="none" strike="noStrike">
              <a:solidFill>
                <a:srgbClr val="000000"/>
              </a:solidFill>
              <a:latin typeface="Arial"/>
              <a:ea typeface="Arial"/>
              <a:cs typeface="Arial"/>
              <a:sym typeface="Arial"/>
            </a:endParaRPr>
          </a:p>
        </p:txBody>
      </p:sp>
      <p:sp>
        <p:nvSpPr>
          <p:cNvPr id="676" name="Google Shape;676;g3e075dffed1_0_539"/>
          <p:cNvSpPr/>
          <p:nvPr/>
        </p:nvSpPr>
        <p:spPr>
          <a:xfrm>
            <a:off x="7376160" y="4730496"/>
            <a:ext cx="4267200" cy="463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467" u="none" cap="none" strike="noStrike">
                <a:solidFill>
                  <a:srgbClr val="888888"/>
                </a:solidFill>
                <a:latin typeface="Arial"/>
                <a:ea typeface="Arial"/>
                <a:cs typeface="Arial"/>
                <a:sym typeface="Arial"/>
              </a:rPr>
              <a:t>The positive value reflects carbon release</a:t>
            </a:r>
            <a:endParaRPr b="0" i="0" sz="14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sv-SE" sz="1467" u="none" cap="none" strike="noStrike">
                <a:solidFill>
                  <a:srgbClr val="888888"/>
                </a:solidFill>
                <a:latin typeface="Arial"/>
                <a:ea typeface="Arial"/>
                <a:cs typeface="Arial"/>
                <a:sym typeface="Arial"/>
              </a:rPr>
              <a:t>(emissions to atmosphere).</a:t>
            </a:r>
            <a:endParaRPr b="0" i="0" sz="1467" u="none" cap="none" strike="noStrike">
              <a:solidFill>
                <a:srgbClr val="000000"/>
              </a:solidFill>
              <a:latin typeface="Arial"/>
              <a:ea typeface="Arial"/>
              <a:cs typeface="Arial"/>
              <a:sym typeface="Arial"/>
            </a:endParaRPr>
          </a:p>
        </p:txBody>
      </p:sp>
      <p:sp>
        <p:nvSpPr>
          <p:cNvPr id="677" name="Google Shape;677;g3e075dffed1_0_539"/>
          <p:cNvSpPr/>
          <p:nvPr/>
        </p:nvSpPr>
        <p:spPr>
          <a:xfrm>
            <a:off x="743784" y="5644896"/>
            <a:ext cx="10594800" cy="426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333" u="none" cap="none" strike="noStrike">
                <a:solidFill>
                  <a:srgbClr val="666666"/>
                </a:solidFill>
                <a:latin typeface="Arial"/>
                <a:ea typeface="Arial"/>
                <a:cs typeface="Arial"/>
                <a:sym typeface="Arial"/>
              </a:rPr>
              <a:t>*Built-up land typically has lower carbon stocks than cropland but is excluded as the baseline because urban conversion is effectively irreversible. Cropland is used instead as it represents the true ‘floor’ of the reversible land-use change cycle.</a:t>
            </a:r>
            <a:endParaRPr b="0" i="1" sz="1333" u="none" cap="none" strike="noStrike">
              <a:solidFill>
                <a:srgbClr val="000000"/>
              </a:solidFill>
              <a:latin typeface="Arial"/>
              <a:ea typeface="Arial"/>
              <a:cs typeface="Arial"/>
              <a:sym typeface="Arial"/>
            </a:endParaRPr>
          </a:p>
        </p:txBody>
      </p:sp>
      <p:sp>
        <p:nvSpPr>
          <p:cNvPr id="678" name="Google Shape;678;g3e075dffed1_0_539"/>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Deforestation: Input To New Capacity Ratio</a:t>
            </a:r>
            <a:endParaRPr/>
          </a:p>
        </p:txBody>
      </p:sp>
      <p:sp>
        <p:nvSpPr>
          <p:cNvPr id="679" name="Google Shape;679;g3e075dffed1_0_53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3e075dffed1_0_7"/>
          <p:cNvSpPr/>
          <p:nvPr/>
        </p:nvSpPr>
        <p:spPr>
          <a:xfrm>
            <a:off x="720000" y="288000"/>
            <a:ext cx="103632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Learning Outcomes</a:t>
            </a:r>
            <a:endParaRPr b="0" i="0" sz="2800" u="none" cap="none" strike="noStrike">
              <a:solidFill>
                <a:srgbClr val="C00000"/>
              </a:solidFill>
              <a:latin typeface="Arial"/>
              <a:ea typeface="Arial"/>
              <a:cs typeface="Arial"/>
              <a:sym typeface="Arial"/>
            </a:endParaRPr>
          </a:p>
        </p:txBody>
      </p:sp>
      <p:sp>
        <p:nvSpPr>
          <p:cNvPr id="107" name="Google Shape;107;g3e075dffed1_0_7"/>
          <p:cNvSpPr/>
          <p:nvPr/>
        </p:nvSpPr>
        <p:spPr>
          <a:xfrm>
            <a:off x="720000" y="853435"/>
            <a:ext cx="7003200" cy="514800"/>
          </a:xfrm>
          <a:prstGeom prst="rect">
            <a:avLst/>
          </a:prstGeom>
          <a:noFill/>
          <a:ln>
            <a:noFill/>
          </a:ln>
        </p:spPr>
        <p:txBody>
          <a:bodyPr anchorCtr="0" anchor="ctr" bIns="60925" lIns="0" spcFirstLastPara="1" rIns="121900" wrap="square" tIns="60925">
            <a:noAutofit/>
          </a:bodyPr>
          <a:lstStyle/>
          <a:p>
            <a:pPr indent="0" lvl="0" marL="0" marR="0" rtl="0" algn="l">
              <a:lnSpc>
                <a:spcPct val="100000"/>
              </a:lnSpc>
              <a:spcBef>
                <a:spcPts val="0"/>
              </a:spcBef>
              <a:spcAft>
                <a:spcPts val="0"/>
              </a:spcAft>
              <a:buNone/>
            </a:pPr>
            <a:r>
              <a:rPr b="1" i="0" lang="sv-SE" sz="2133" u="none" cap="none" strike="noStrike">
                <a:solidFill>
                  <a:srgbClr val="1E2761"/>
                </a:solidFill>
                <a:latin typeface="Arial"/>
                <a:ea typeface="Arial"/>
                <a:cs typeface="Arial"/>
                <a:sym typeface="Arial"/>
              </a:rPr>
              <a:t>After this lecture, you will be able to:</a:t>
            </a:r>
            <a:endParaRPr b="0" i="0" sz="1867" u="none" cap="none" strike="noStrike">
              <a:solidFill>
                <a:srgbClr val="000000"/>
              </a:solidFill>
              <a:latin typeface="Arial"/>
              <a:ea typeface="Arial"/>
              <a:cs typeface="Arial"/>
              <a:sym typeface="Arial"/>
            </a:endParaRPr>
          </a:p>
        </p:txBody>
      </p:sp>
      <p:pic>
        <p:nvPicPr>
          <p:cNvPr id="108" name="Google Shape;108;g3e075dffed1_0_7"/>
          <p:cNvPicPr preferRelativeResize="0"/>
          <p:nvPr/>
        </p:nvPicPr>
        <p:blipFill rotWithShape="1">
          <a:blip r:embed="rId3">
            <a:alphaModFix/>
          </a:blip>
          <a:srcRect b="12816" l="0" r="0" t="0"/>
          <a:stretch/>
        </p:blipFill>
        <p:spPr>
          <a:xfrm>
            <a:off x="719937" y="1462680"/>
            <a:ext cx="590463" cy="4349168"/>
          </a:xfrm>
          <a:prstGeom prst="rect">
            <a:avLst/>
          </a:prstGeom>
          <a:noFill/>
          <a:ln>
            <a:noFill/>
          </a:ln>
        </p:spPr>
      </p:pic>
      <p:sp>
        <p:nvSpPr>
          <p:cNvPr id="109" name="Google Shape;109;g3e075dffed1_0_7"/>
          <p:cNvSpPr txBox="1"/>
          <p:nvPr/>
        </p:nvSpPr>
        <p:spPr>
          <a:xfrm>
            <a:off x="1372067" y="2072624"/>
            <a:ext cx="8757900" cy="11085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533"/>
              </a:spcBef>
              <a:spcAft>
                <a:spcPts val="0"/>
              </a:spcAft>
              <a:buNone/>
            </a:pPr>
            <a:r>
              <a:rPr b="0" i="0" lang="sv-SE" sz="1867" u="none" cap="none" strike="noStrike">
                <a:solidFill>
                  <a:srgbClr val="333333"/>
                </a:solidFill>
                <a:latin typeface="Arial"/>
                <a:ea typeface="Arial"/>
                <a:cs typeface="Arial"/>
                <a:sym typeface="Arial"/>
              </a:rPr>
              <a:t>Identify the difference between one-off emissions and on-going emissions and which </a:t>
            </a:r>
            <a:r>
              <a:rPr b="0" i="1" lang="sv-SE" sz="1867" u="none" cap="none" strike="noStrike">
                <a:solidFill>
                  <a:srgbClr val="333333"/>
                </a:solidFill>
                <a:latin typeface="Arial"/>
                <a:ea typeface="Arial"/>
                <a:cs typeface="Arial"/>
                <a:sym typeface="Arial"/>
              </a:rPr>
              <a:t>land-cover </a:t>
            </a:r>
            <a:r>
              <a:rPr b="0" i="0" lang="sv-SE" sz="1867" u="none" cap="none" strike="noStrike">
                <a:solidFill>
                  <a:srgbClr val="333333"/>
                </a:solidFill>
                <a:latin typeface="Arial"/>
                <a:ea typeface="Arial"/>
                <a:cs typeface="Arial"/>
                <a:sym typeface="Arial"/>
              </a:rPr>
              <a:t>types produce or absorb greenhouse gas emissions when their area changes </a:t>
            </a:r>
            <a:endParaRPr b="0" i="0" sz="1867" u="none" cap="none" strike="noStrike">
              <a:solidFill>
                <a:srgbClr val="333333"/>
              </a:solidFill>
              <a:latin typeface="Arial"/>
              <a:ea typeface="Arial"/>
              <a:cs typeface="Arial"/>
              <a:sym typeface="Arial"/>
            </a:endParaRPr>
          </a:p>
        </p:txBody>
      </p:sp>
      <p:sp>
        <p:nvSpPr>
          <p:cNvPr id="110" name="Google Shape;110;g3e075dffed1_0_7"/>
          <p:cNvSpPr txBox="1"/>
          <p:nvPr/>
        </p:nvSpPr>
        <p:spPr>
          <a:xfrm>
            <a:off x="1372067" y="5759020"/>
            <a:ext cx="8970300" cy="8211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533"/>
              </a:spcBef>
              <a:spcAft>
                <a:spcPts val="0"/>
              </a:spcAft>
              <a:buNone/>
            </a:pPr>
            <a:r>
              <a:rPr b="0" i="0" lang="sv-SE" sz="1867" u="none" cap="none" strike="noStrike">
                <a:solidFill>
                  <a:srgbClr val="333333"/>
                </a:solidFill>
                <a:latin typeface="Arial"/>
                <a:ea typeface="Arial"/>
                <a:cs typeface="Arial"/>
                <a:sym typeface="Arial"/>
              </a:rPr>
              <a:t>Convert carbon stock data from published sources into model-ready emission values in the correct units</a:t>
            </a:r>
            <a:endParaRPr b="0" i="0" sz="1867" u="none" cap="none" strike="noStrike">
              <a:solidFill>
                <a:srgbClr val="000000"/>
              </a:solidFill>
              <a:latin typeface="Arial"/>
              <a:ea typeface="Arial"/>
              <a:cs typeface="Arial"/>
              <a:sym typeface="Arial"/>
            </a:endParaRPr>
          </a:p>
        </p:txBody>
      </p:sp>
      <p:sp>
        <p:nvSpPr>
          <p:cNvPr id="111" name="Google Shape;111;g3e075dffed1_0_7"/>
          <p:cNvSpPr txBox="1"/>
          <p:nvPr/>
        </p:nvSpPr>
        <p:spPr>
          <a:xfrm>
            <a:off x="1372067" y="3207497"/>
            <a:ext cx="8561100" cy="5337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533"/>
              </a:spcBef>
              <a:spcAft>
                <a:spcPts val="0"/>
              </a:spcAft>
              <a:buNone/>
            </a:pPr>
            <a:r>
              <a:rPr b="0" i="0" lang="sv-SE" sz="1867" u="none" cap="none" strike="noStrike">
                <a:solidFill>
                  <a:srgbClr val="333333"/>
                </a:solidFill>
                <a:latin typeface="Arial"/>
                <a:ea typeface="Arial"/>
                <a:cs typeface="Arial"/>
                <a:sym typeface="Arial"/>
              </a:rPr>
              <a:t>Understand why forests require different emission accounting approaches</a:t>
            </a:r>
            <a:endParaRPr b="0" i="0" sz="1867" u="none" cap="none" strike="noStrike">
              <a:solidFill>
                <a:srgbClr val="000000"/>
              </a:solidFill>
              <a:latin typeface="Arial"/>
              <a:ea typeface="Arial"/>
              <a:cs typeface="Arial"/>
              <a:sym typeface="Arial"/>
            </a:endParaRPr>
          </a:p>
        </p:txBody>
      </p:sp>
      <p:sp>
        <p:nvSpPr>
          <p:cNvPr id="112" name="Google Shape;112;g3e075dffed1_0_7"/>
          <p:cNvSpPr txBox="1"/>
          <p:nvPr/>
        </p:nvSpPr>
        <p:spPr>
          <a:xfrm>
            <a:off x="1372067" y="3952475"/>
            <a:ext cx="9977100" cy="8211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533"/>
              </a:spcBef>
              <a:spcAft>
                <a:spcPts val="0"/>
              </a:spcAft>
              <a:buNone/>
            </a:pPr>
            <a:r>
              <a:rPr b="0" i="0" lang="sv-SE" sz="1867" u="none" cap="none" strike="noStrike">
                <a:solidFill>
                  <a:srgbClr val="333333"/>
                </a:solidFill>
                <a:latin typeface="Arial"/>
                <a:ea typeface="Arial"/>
                <a:cs typeface="Arial"/>
                <a:sym typeface="Arial"/>
              </a:rPr>
              <a:t>Build the technology structure and constraints needed to track emissions from changes in forest area (applying User Defined Constraints)</a:t>
            </a:r>
            <a:endParaRPr b="0" i="0" sz="1867" u="none" cap="none" strike="noStrike">
              <a:solidFill>
                <a:srgbClr val="000000"/>
              </a:solidFill>
              <a:latin typeface="Arial"/>
              <a:ea typeface="Arial"/>
              <a:cs typeface="Arial"/>
              <a:sym typeface="Arial"/>
            </a:endParaRPr>
          </a:p>
        </p:txBody>
      </p:sp>
      <p:sp>
        <p:nvSpPr>
          <p:cNvPr id="113" name="Google Shape;113;g3e075dffed1_0_7"/>
          <p:cNvSpPr txBox="1"/>
          <p:nvPr/>
        </p:nvSpPr>
        <p:spPr>
          <a:xfrm>
            <a:off x="1372067" y="4837420"/>
            <a:ext cx="9787500" cy="8211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533"/>
              </a:spcBef>
              <a:spcAft>
                <a:spcPts val="0"/>
              </a:spcAft>
              <a:buNone/>
            </a:pPr>
            <a:r>
              <a:rPr b="0" i="0" lang="sv-SE" sz="1867" u="none" cap="none" strike="noStrike">
                <a:solidFill>
                  <a:srgbClr val="333333"/>
                </a:solidFill>
                <a:latin typeface="Arial"/>
                <a:ea typeface="Arial"/>
                <a:cs typeface="Arial"/>
                <a:sym typeface="Arial"/>
              </a:rPr>
              <a:t>Apply emission factors that capture the carbon released or absorbed when cropland and grassland areas expand or shrink</a:t>
            </a:r>
            <a:endParaRPr b="0" i="0" sz="1867" u="none" cap="none" strike="noStrike">
              <a:solidFill>
                <a:srgbClr val="333333"/>
              </a:solidFill>
              <a:latin typeface="Arial"/>
              <a:ea typeface="Arial"/>
              <a:cs typeface="Arial"/>
              <a:sym typeface="Arial"/>
            </a:endParaRPr>
          </a:p>
        </p:txBody>
      </p:sp>
      <p:sp>
        <p:nvSpPr>
          <p:cNvPr id="114" name="Google Shape;114;g3e075dffed1_0_7"/>
          <p:cNvSpPr/>
          <p:nvPr/>
        </p:nvSpPr>
        <p:spPr>
          <a:xfrm>
            <a:off x="720000" y="5906293"/>
            <a:ext cx="590400" cy="590400"/>
          </a:xfrm>
          <a:prstGeom prst="ellipse">
            <a:avLst/>
          </a:prstGeom>
          <a:solidFill>
            <a:srgbClr val="0D2060"/>
          </a:solidFill>
          <a:ln cap="flat" cmpd="sng" w="19225">
            <a:solidFill>
              <a:srgbClr val="0D2060"/>
            </a:solidFill>
            <a:prstDash val="solid"/>
            <a:round/>
            <a:headEnd len="sm" w="sm" type="none"/>
            <a:tailEnd len="sm" w="sm" type="none"/>
          </a:ln>
        </p:spPr>
        <p:txBody>
          <a:bodyPr anchorCtr="0" anchor="t" bIns="92250" lIns="184550" spcFirstLastPara="1" rIns="184550" wrap="square" tIns="92250">
            <a:noAutofit/>
          </a:bodyPr>
          <a:lstStyle/>
          <a:p>
            <a:pPr indent="0" lvl="0" marL="0" marR="0" rtl="0" algn="l">
              <a:lnSpc>
                <a:spcPct val="100000"/>
              </a:lnSpc>
              <a:spcBef>
                <a:spcPts val="0"/>
              </a:spcBef>
              <a:spcAft>
                <a:spcPts val="0"/>
              </a:spcAft>
              <a:buNone/>
            </a:pPr>
            <a:r>
              <a:t/>
            </a:r>
            <a:endParaRPr b="0" i="0" sz="2827" u="none" cap="none" strike="noStrike">
              <a:solidFill>
                <a:srgbClr val="000000"/>
              </a:solidFill>
              <a:latin typeface="Arial"/>
              <a:ea typeface="Arial"/>
              <a:cs typeface="Arial"/>
              <a:sym typeface="Arial"/>
            </a:endParaRPr>
          </a:p>
        </p:txBody>
      </p:sp>
      <p:sp>
        <p:nvSpPr>
          <p:cNvPr id="115" name="Google Shape;115;g3e075dffed1_0_7"/>
          <p:cNvSpPr/>
          <p:nvPr/>
        </p:nvSpPr>
        <p:spPr>
          <a:xfrm>
            <a:off x="719937" y="5906293"/>
            <a:ext cx="590400" cy="590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600" u="none" cap="none" strike="noStrike">
                <a:solidFill>
                  <a:srgbClr val="FFFFFF"/>
                </a:solidFill>
                <a:latin typeface="Arial"/>
                <a:ea typeface="Arial"/>
                <a:cs typeface="Arial"/>
                <a:sym typeface="Arial"/>
              </a:rPr>
              <a:t>6</a:t>
            </a:r>
            <a:endParaRPr b="1" i="0" sz="1600" u="none" cap="none" strike="noStrike">
              <a:solidFill>
                <a:srgbClr val="000000"/>
              </a:solidFill>
              <a:latin typeface="Arial"/>
              <a:ea typeface="Arial"/>
              <a:cs typeface="Arial"/>
              <a:sym typeface="Arial"/>
            </a:endParaRPr>
          </a:p>
        </p:txBody>
      </p:sp>
      <p:sp>
        <p:nvSpPr>
          <p:cNvPr id="116" name="Google Shape;116;g3e075dffed1_0_7"/>
          <p:cNvSpPr txBox="1"/>
          <p:nvPr/>
        </p:nvSpPr>
        <p:spPr>
          <a:xfrm>
            <a:off x="1372067" y="1438347"/>
            <a:ext cx="9156900" cy="5337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533"/>
              </a:spcBef>
              <a:spcAft>
                <a:spcPts val="0"/>
              </a:spcAft>
              <a:buNone/>
            </a:pPr>
            <a:r>
              <a:rPr b="0" i="0" lang="sv-SE" sz="1867" u="none" cap="none" strike="noStrike">
                <a:solidFill>
                  <a:srgbClr val="333333"/>
                </a:solidFill>
                <a:latin typeface="Arial"/>
                <a:ea typeface="Arial"/>
                <a:cs typeface="Arial"/>
                <a:sym typeface="Arial"/>
              </a:rPr>
              <a:t>Calibrate the different types of Land Cover and represent land-use change in models  </a:t>
            </a:r>
            <a:endParaRPr b="0" i="0" sz="1867" u="none" cap="none" strike="noStrike">
              <a:solidFill>
                <a:srgbClr val="000000"/>
              </a:solidFill>
              <a:latin typeface="Arial"/>
              <a:ea typeface="Arial"/>
              <a:cs typeface="Arial"/>
              <a:sym typeface="Arial"/>
            </a:endParaRPr>
          </a:p>
        </p:txBody>
      </p:sp>
      <p:sp>
        <p:nvSpPr>
          <p:cNvPr id="117" name="Google Shape;117;g3e075dffed1_0_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g3e075dffed1_0_568"/>
          <p:cNvSpPr/>
          <p:nvPr/>
        </p:nvSpPr>
        <p:spPr>
          <a:xfrm>
            <a:off x="594360" y="969354"/>
            <a:ext cx="9144000" cy="4632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2400" u="none" cap="none" strike="noStrike">
                <a:solidFill>
                  <a:srgbClr val="1E2761"/>
                </a:solidFill>
                <a:latin typeface="Arial"/>
                <a:ea typeface="Arial"/>
                <a:cs typeface="Arial"/>
                <a:sym typeface="Arial"/>
              </a:rPr>
              <a:t>Example: Temperate Forest Deforestation</a:t>
            </a:r>
            <a:endParaRPr b="0" i="0" sz="2400" u="none" cap="none" strike="noStrike">
              <a:solidFill>
                <a:srgbClr val="000000"/>
              </a:solidFill>
              <a:latin typeface="Arial"/>
              <a:ea typeface="Arial"/>
              <a:cs typeface="Arial"/>
              <a:sym typeface="Arial"/>
            </a:endParaRPr>
          </a:p>
        </p:txBody>
      </p:sp>
      <p:sp>
        <p:nvSpPr>
          <p:cNvPr id="686" name="Google Shape;686;g3e075dffed1_0_568"/>
          <p:cNvSpPr/>
          <p:nvPr/>
        </p:nvSpPr>
        <p:spPr>
          <a:xfrm>
            <a:off x="720000" y="1600245"/>
            <a:ext cx="6351300" cy="2011800"/>
          </a:xfrm>
          <a:prstGeom prst="rect">
            <a:avLst/>
          </a:prstGeom>
          <a:solidFill>
            <a:srgbClr val="F0FFF0"/>
          </a:solidFill>
          <a:ln cap="flat" cmpd="sng" w="12700">
            <a:solidFill>
              <a:srgbClr val="99CC99"/>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87" name="Google Shape;687;g3e075dffed1_0_568"/>
          <p:cNvSpPr/>
          <p:nvPr/>
        </p:nvSpPr>
        <p:spPr>
          <a:xfrm>
            <a:off x="963840" y="1697781"/>
            <a:ext cx="6035100" cy="1828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sv-SE" sz="1533" u="none" cap="none" strike="noStrike">
                <a:solidFill>
                  <a:srgbClr val="2D6A2D"/>
                </a:solidFill>
                <a:latin typeface="Arial"/>
                <a:ea typeface="Arial"/>
                <a:cs typeface="Arial"/>
                <a:sym typeface="Arial"/>
              </a:rPr>
              <a:t>Input data (from carbon stock table):</a:t>
            </a:r>
            <a:endParaRPr b="0" i="0" sz="15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533" u="none" cap="none" strike="noStrike">
                <a:solidFill>
                  <a:srgbClr val="333333"/>
                </a:solidFill>
                <a:latin typeface="Arial"/>
                <a:ea typeface="Arial"/>
                <a:cs typeface="Arial"/>
                <a:sym typeface="Arial"/>
              </a:rPr>
              <a:t> </a:t>
            </a:r>
            <a:endParaRPr b="0" i="0" sz="15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533" u="none" cap="none" strike="noStrike">
                <a:solidFill>
                  <a:srgbClr val="333333"/>
                </a:solidFill>
                <a:latin typeface="Arial"/>
                <a:ea typeface="Arial"/>
                <a:cs typeface="Arial"/>
                <a:sym typeface="Arial"/>
              </a:rPr>
              <a:t>Total Forest Carbon Stock (Temperate)   	=  225 tC/ha</a:t>
            </a:r>
            <a:endParaRPr b="0" i="0" sz="15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533" u="none" cap="none" strike="noStrike">
                <a:solidFill>
                  <a:srgbClr val="333333"/>
                </a:solidFill>
                <a:latin typeface="Arial"/>
                <a:ea typeface="Arial"/>
                <a:cs typeface="Arial"/>
                <a:sym typeface="Arial"/>
              </a:rPr>
              <a:t>Cropland Carbon Stock (Temperate)        	=  74.8 tC/ha</a:t>
            </a:r>
            <a:endParaRPr b="0" i="0" sz="15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sv-SE" sz="1533" u="none" cap="none" strike="noStrike">
                <a:solidFill>
                  <a:srgbClr val="333333"/>
                </a:solidFill>
                <a:latin typeface="Arial"/>
                <a:ea typeface="Arial"/>
                <a:cs typeface="Arial"/>
                <a:sym typeface="Arial"/>
              </a:rPr>
              <a:t>Net Changeable Carbon Stock          	=  225 − 74.8 = 150.2 tC/ha</a:t>
            </a:r>
            <a:endParaRPr b="1" i="0" sz="1533" u="none" cap="none" strike="noStrike">
              <a:solidFill>
                <a:srgbClr val="000000"/>
              </a:solidFill>
              <a:latin typeface="Arial"/>
              <a:ea typeface="Arial"/>
              <a:cs typeface="Arial"/>
              <a:sym typeface="Arial"/>
            </a:endParaRPr>
          </a:p>
        </p:txBody>
      </p:sp>
      <p:sp>
        <p:nvSpPr>
          <p:cNvPr id="688" name="Google Shape;688;g3e075dffed1_0_568"/>
          <p:cNvSpPr/>
          <p:nvPr/>
        </p:nvSpPr>
        <p:spPr>
          <a:xfrm>
            <a:off x="7242720" y="1600245"/>
            <a:ext cx="4149300" cy="2011800"/>
          </a:xfrm>
          <a:prstGeom prst="rect">
            <a:avLst/>
          </a:prstGeom>
          <a:solidFill>
            <a:srgbClr val="0D2060"/>
          </a:solidFill>
          <a:ln cap="flat" cmpd="sng" w="12700">
            <a:solidFill>
              <a:srgbClr val="0D206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89" name="Google Shape;689;g3e075dffed1_0_568"/>
          <p:cNvSpPr/>
          <p:nvPr/>
        </p:nvSpPr>
        <p:spPr>
          <a:xfrm>
            <a:off x="7303680" y="1673397"/>
            <a:ext cx="3974100" cy="39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sv-SE" sz="1600" u="none" cap="none" strike="noStrike">
                <a:solidFill>
                  <a:srgbClr val="FFFFFF"/>
                </a:solidFill>
                <a:latin typeface="Arial"/>
                <a:ea typeface="Arial"/>
                <a:cs typeface="Arial"/>
                <a:sym typeface="Arial"/>
              </a:rPr>
              <a:t>INCR value for Temperate Forest:</a:t>
            </a:r>
            <a:endParaRPr b="0" i="0" sz="1600" u="none" cap="none" strike="noStrike">
              <a:solidFill>
                <a:srgbClr val="000000"/>
              </a:solidFill>
              <a:latin typeface="Arial"/>
              <a:ea typeface="Arial"/>
              <a:cs typeface="Arial"/>
              <a:sym typeface="Arial"/>
            </a:endParaRPr>
          </a:p>
        </p:txBody>
      </p:sp>
      <p:sp>
        <p:nvSpPr>
          <p:cNvPr id="690" name="Google Shape;690;g3e075dffed1_0_568"/>
          <p:cNvSpPr/>
          <p:nvPr/>
        </p:nvSpPr>
        <p:spPr>
          <a:xfrm>
            <a:off x="7303680" y="2039157"/>
            <a:ext cx="3974100" cy="792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5600" u="none" cap="none" strike="noStrike">
                <a:solidFill>
                  <a:srgbClr val="FFFFFF"/>
                </a:solidFill>
                <a:latin typeface="Arial"/>
                <a:ea typeface="Arial"/>
                <a:cs typeface="Arial"/>
                <a:sym typeface="Arial"/>
              </a:rPr>
              <a:t>55.1</a:t>
            </a:r>
            <a:endParaRPr b="0" i="0" sz="5600" u="none" cap="none" strike="noStrike">
              <a:solidFill>
                <a:srgbClr val="000000"/>
              </a:solidFill>
              <a:latin typeface="Arial"/>
              <a:ea typeface="Arial"/>
              <a:cs typeface="Arial"/>
              <a:sym typeface="Arial"/>
            </a:endParaRPr>
          </a:p>
        </p:txBody>
      </p:sp>
      <p:sp>
        <p:nvSpPr>
          <p:cNvPr id="691" name="Google Shape;691;g3e075dffed1_0_568"/>
          <p:cNvSpPr/>
          <p:nvPr/>
        </p:nvSpPr>
        <p:spPr>
          <a:xfrm>
            <a:off x="7303680" y="3099861"/>
            <a:ext cx="39741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1" lang="sv-SE" sz="1600" u="none" cap="none" strike="noStrike">
                <a:solidFill>
                  <a:srgbClr val="CCCCCC"/>
                </a:solidFill>
                <a:latin typeface="Arial"/>
                <a:ea typeface="Arial"/>
                <a:cs typeface="Arial"/>
                <a:sym typeface="Arial"/>
              </a:rPr>
              <a:t>Mt CO₂ / 10³ km²</a:t>
            </a:r>
            <a:endParaRPr b="0" i="0" sz="1600" u="none" cap="none" strike="noStrike">
              <a:solidFill>
                <a:srgbClr val="000000"/>
              </a:solidFill>
              <a:latin typeface="Arial"/>
              <a:ea typeface="Arial"/>
              <a:cs typeface="Arial"/>
              <a:sym typeface="Arial"/>
            </a:endParaRPr>
          </a:p>
        </p:txBody>
      </p:sp>
      <p:sp>
        <p:nvSpPr>
          <p:cNvPr id="692" name="Google Shape;692;g3e075dffed1_0_568"/>
          <p:cNvSpPr/>
          <p:nvPr/>
        </p:nvSpPr>
        <p:spPr>
          <a:xfrm>
            <a:off x="720000" y="3779520"/>
            <a:ext cx="10671900" cy="2011800"/>
          </a:xfrm>
          <a:prstGeom prst="rect">
            <a:avLst/>
          </a:prstGeom>
          <a:solidFill>
            <a:srgbClr val="F0F0F0"/>
          </a:solidFill>
          <a:ln cap="flat" cmpd="sng" w="12700">
            <a:solidFill>
              <a:srgbClr val="DDDDDD"/>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693" name="Google Shape;693;g3e075dffed1_0_568"/>
          <p:cNvSpPr/>
          <p:nvPr/>
        </p:nvSpPr>
        <p:spPr>
          <a:xfrm>
            <a:off x="963840" y="3874986"/>
            <a:ext cx="10728900" cy="329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867" u="none" cap="none" strike="noStrike">
                <a:solidFill>
                  <a:srgbClr val="0D2060"/>
                </a:solidFill>
                <a:latin typeface="Arial"/>
                <a:ea typeface="Arial"/>
                <a:cs typeface="Arial"/>
                <a:sym typeface="Arial"/>
              </a:rPr>
              <a:t>Calculation:</a:t>
            </a:r>
            <a:endParaRPr b="1" i="0" sz="1867" u="none" cap="none" strike="noStrike">
              <a:solidFill>
                <a:srgbClr val="000000"/>
              </a:solidFill>
              <a:latin typeface="Arial"/>
              <a:ea typeface="Arial"/>
              <a:cs typeface="Arial"/>
              <a:sym typeface="Arial"/>
            </a:endParaRPr>
          </a:p>
        </p:txBody>
      </p:sp>
      <p:sp>
        <p:nvSpPr>
          <p:cNvPr id="694" name="Google Shape;694;g3e075dffed1_0_568"/>
          <p:cNvSpPr/>
          <p:nvPr/>
        </p:nvSpPr>
        <p:spPr>
          <a:xfrm>
            <a:off x="963840" y="4228554"/>
            <a:ext cx="10728900" cy="1950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Convert C to CO₂    	=  150.2 × (44/12)  =  550.7 tCO₂/ha</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Convert to 10³ km²  	=  550.7 × 100,000  =  55,073,333 tCO₂/10³km²</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Convert to Mt        	=  55,073,333 ÷ 1,000,000</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sv-SE" sz="1600" u="none" cap="none" strike="noStrike">
                <a:solidFill>
                  <a:srgbClr val="0D2060"/>
                </a:solidFill>
                <a:latin typeface="Arial"/>
                <a:ea typeface="Arial"/>
                <a:cs typeface="Arial"/>
                <a:sym typeface="Arial"/>
              </a:rPr>
              <a:t>                     	=  55.1 Mt CO₂ / 10³ km²</a:t>
            </a:r>
            <a:endParaRPr b="0" i="0" sz="1600" u="none" cap="none" strike="noStrike">
              <a:solidFill>
                <a:srgbClr val="000000"/>
              </a:solidFill>
              <a:latin typeface="Arial"/>
              <a:ea typeface="Arial"/>
              <a:cs typeface="Arial"/>
              <a:sym typeface="Arial"/>
            </a:endParaRPr>
          </a:p>
        </p:txBody>
      </p:sp>
      <p:sp>
        <p:nvSpPr>
          <p:cNvPr id="695" name="Google Shape;695;g3e075dffed1_0_568"/>
          <p:cNvSpPr/>
          <p:nvPr/>
        </p:nvSpPr>
        <p:spPr>
          <a:xfrm>
            <a:off x="720000" y="5886666"/>
            <a:ext cx="10671900" cy="426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333" u="none" cap="none" strike="noStrike">
                <a:solidFill>
                  <a:srgbClr val="666666"/>
                </a:solidFill>
                <a:latin typeface="Arial"/>
                <a:ea typeface="Arial"/>
                <a:cs typeface="Arial"/>
                <a:sym typeface="Arial"/>
              </a:rPr>
              <a:t>Note: Unlike EAR (REFOR), no division by years is needed – deforestation releases carbon instantaneously in the year the land-use change occurs.</a:t>
            </a:r>
            <a:endParaRPr b="0" i="0" sz="1867" u="none" cap="none" strike="noStrike">
              <a:solidFill>
                <a:srgbClr val="000000"/>
              </a:solidFill>
              <a:latin typeface="Arial"/>
              <a:ea typeface="Arial"/>
              <a:cs typeface="Arial"/>
              <a:sym typeface="Arial"/>
            </a:endParaRPr>
          </a:p>
        </p:txBody>
      </p:sp>
      <p:sp>
        <p:nvSpPr>
          <p:cNvPr id="696" name="Google Shape;696;g3e075dffed1_0_568"/>
          <p:cNvSpPr txBox="1"/>
          <p:nvPr/>
        </p:nvSpPr>
        <p:spPr>
          <a:xfrm>
            <a:off x="7071360" y="1081152"/>
            <a:ext cx="717300" cy="307800"/>
          </a:xfrm>
          <a:prstGeom prst="rect">
            <a:avLst/>
          </a:prstGeom>
          <a:solidFill>
            <a:srgbClr val="FFF2CC"/>
          </a:solid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1200" u="none" cap="none" strike="noStrike">
                <a:solidFill>
                  <a:srgbClr val="000000"/>
                </a:solidFill>
                <a:latin typeface="Arial"/>
                <a:ea typeface="Arial"/>
                <a:cs typeface="Arial"/>
                <a:sym typeface="Arial"/>
              </a:rPr>
              <a:t>Step 2 </a:t>
            </a:r>
            <a:endParaRPr b="0" i="0" sz="1867" u="none" cap="none" strike="noStrike">
              <a:solidFill>
                <a:srgbClr val="000000"/>
              </a:solidFill>
              <a:latin typeface="Arial"/>
              <a:ea typeface="Arial"/>
              <a:cs typeface="Arial"/>
              <a:sym typeface="Arial"/>
            </a:endParaRPr>
          </a:p>
        </p:txBody>
      </p:sp>
      <p:sp>
        <p:nvSpPr>
          <p:cNvPr id="697" name="Google Shape;697;g3e075dffed1_0_568"/>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Deforestation INCR: Worked Example</a:t>
            </a:r>
            <a:endParaRPr/>
          </a:p>
        </p:txBody>
      </p:sp>
      <p:sp>
        <p:nvSpPr>
          <p:cNvPr id="698" name="Google Shape;698;g3e075dffed1_0_568"/>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g3e075dffed1_0_586"/>
          <p:cNvSpPr/>
          <p:nvPr/>
        </p:nvSpPr>
        <p:spPr>
          <a:xfrm>
            <a:off x="720000" y="1008000"/>
            <a:ext cx="109728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600" u="none" cap="none" strike="noStrike">
                <a:solidFill>
                  <a:srgbClr val="555555"/>
                </a:solidFill>
                <a:latin typeface="Arial"/>
                <a:ea typeface="Arial"/>
                <a:cs typeface="Arial"/>
                <a:sym typeface="Arial"/>
              </a:rPr>
              <a:t>Pre-calculated values from the carbon stock spreadsheet (Mt/10³ km²): </a:t>
            </a:r>
            <a:r>
              <a:rPr b="0" i="1" lang="sv-SE" sz="1600" u="sng" cap="none" strike="noStrike">
                <a:solidFill>
                  <a:srgbClr val="555555"/>
                </a:solidFill>
                <a:latin typeface="Arial"/>
                <a:ea typeface="Arial"/>
                <a:cs typeface="Arial"/>
                <a:sym typeface="Arial"/>
                <a:hlinkClick r:id="rId3">
                  <a:extLst>
                    <a:ext uri="{A12FA001-AC4F-418D-AE19-62706E023703}">
                      <ahyp:hlinkClr val="tx"/>
                    </a:ext>
                  </a:extLst>
                </a:hlinkClick>
              </a:rPr>
              <a:t>available here</a:t>
            </a:r>
            <a:r>
              <a:rPr b="0" i="1" lang="sv-SE" sz="1600" u="none" cap="none" strike="noStrike">
                <a:solidFill>
                  <a:srgbClr val="555555"/>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graphicFrame>
        <p:nvGraphicFramePr>
          <p:cNvPr id="705" name="Google Shape;705;g3e075dffed1_0_586"/>
          <p:cNvGraphicFramePr/>
          <p:nvPr/>
        </p:nvGraphicFramePr>
        <p:xfrm>
          <a:off x="720000" y="1373760"/>
          <a:ext cx="3000000" cy="3000000"/>
        </p:xfrm>
        <a:graphic>
          <a:graphicData uri="http://schemas.openxmlformats.org/drawingml/2006/table">
            <a:tbl>
              <a:tblPr>
                <a:noFill/>
                <a:tableStyleId>{E93696AA-4D54-470C-A769-EABA423CE421}</a:tableStyleId>
              </a:tblPr>
              <a:tblGrid>
                <a:gridCol w="1688125"/>
                <a:gridCol w="1477100"/>
                <a:gridCol w="1477100"/>
                <a:gridCol w="1899125"/>
                <a:gridCol w="2215675"/>
                <a:gridCol w="2215675"/>
              </a:tblGrid>
              <a:tr h="670575">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FFFFFF"/>
                          </a:solidFill>
                          <a:latin typeface="Arial"/>
                          <a:ea typeface="Arial"/>
                          <a:cs typeface="Arial"/>
                          <a:sym typeface="Arial"/>
                        </a:rPr>
                        <a:t>Land Cover</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FFFFFF"/>
                          </a:solidFill>
                          <a:latin typeface="Arial"/>
                          <a:ea typeface="Arial"/>
                          <a:cs typeface="Arial"/>
                          <a:sym typeface="Arial"/>
                        </a:rPr>
                        <a:t>Climate Zone</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chemeClr val="lt1"/>
                          </a:solidFill>
                          <a:latin typeface="Arial"/>
                          <a:ea typeface="Arial"/>
                          <a:cs typeface="Arial"/>
                          <a:sym typeface="Arial"/>
                        </a:rPr>
                        <a:t>Net Changeable Carbon Stock (tC/ha)</a:t>
                      </a:r>
                      <a:endParaRPr sz="19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1B2A4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FFFFFF"/>
                          </a:solidFill>
                          <a:latin typeface="Arial"/>
                          <a:ea typeface="Arial"/>
                          <a:cs typeface="Arial"/>
                          <a:sym typeface="Arial"/>
                        </a:rPr>
                        <a:t>EACR</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FFFFFF"/>
                          </a:solidFill>
                          <a:latin typeface="Arial"/>
                          <a:ea typeface="Arial"/>
                          <a:cs typeface="Arial"/>
                          <a:sym typeface="Arial"/>
                        </a:rPr>
                        <a:t>(Mt/10³km²)</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E8891D"/>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FFFFFF"/>
                          </a:solidFill>
                          <a:latin typeface="Arial"/>
                          <a:ea typeface="Arial"/>
                          <a:cs typeface="Arial"/>
                          <a:sym typeface="Arial"/>
                        </a:rPr>
                        <a:t>INCR for DEFOR</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FFFFFF"/>
                          </a:solidFill>
                          <a:latin typeface="Arial"/>
                          <a:ea typeface="Arial"/>
                          <a:cs typeface="Arial"/>
                          <a:sym typeface="Arial"/>
                        </a:rPr>
                        <a:t>(Mt/10³km²)</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1565C0"/>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FFFFFF"/>
                          </a:solidFill>
                          <a:latin typeface="Arial"/>
                          <a:ea typeface="Arial"/>
                          <a:cs typeface="Arial"/>
                          <a:sym typeface="Arial"/>
                        </a:rPr>
                        <a:t>EAR for REFOR</a:t>
                      </a:r>
                      <a:endParaRPr sz="12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FFFFFF"/>
                          </a:solidFill>
                          <a:latin typeface="Arial"/>
                          <a:ea typeface="Arial"/>
                          <a:cs typeface="Arial"/>
                          <a:sym typeface="Arial"/>
                        </a:rPr>
                        <a:t>(Mt/10³km²)</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3D8B37"/>
                    </a:solidFill>
                  </a:tcPr>
                </a:tc>
              </a:tr>
              <a:tr h="371300">
                <a:tc>
                  <a:txBody>
                    <a:bodyPr/>
                    <a:lstStyle/>
                    <a:p>
                      <a:pPr indent="0" lvl="0" marL="0" marR="0" rtl="0" algn="l">
                        <a:lnSpc>
                          <a:spcPct val="100000"/>
                        </a:lnSpc>
                        <a:spcBef>
                          <a:spcPts val="0"/>
                        </a:spcBef>
                        <a:spcAft>
                          <a:spcPts val="0"/>
                        </a:spcAft>
                        <a:buClr>
                          <a:srgbClr val="000000"/>
                        </a:buClr>
                        <a:buSzPts val="900"/>
                        <a:buFont typeface="Arial"/>
                        <a:buNone/>
                      </a:pPr>
                      <a:r>
                        <a:rPr b="1" lang="sv-SE" sz="1200" u="none" cap="none" strike="noStrike">
                          <a:solidFill>
                            <a:srgbClr val="333333"/>
                          </a:solidFill>
                          <a:latin typeface="Arial"/>
                          <a:ea typeface="Arial"/>
                          <a:cs typeface="Arial"/>
                          <a:sym typeface="Arial"/>
                        </a:rPr>
                        <a:t>Forest Land</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333333"/>
                          </a:solidFill>
                          <a:latin typeface="Arial"/>
                          <a:ea typeface="Arial"/>
                          <a:cs typeface="Arial"/>
                          <a:sym typeface="Arial"/>
                        </a:rPr>
                        <a:t>Tropical</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500" u="none" cap="none" strike="noStrike">
                          <a:solidFill>
                            <a:srgbClr val="757070"/>
                          </a:solidFill>
                          <a:latin typeface="Arial"/>
                          <a:ea typeface="Arial"/>
                          <a:cs typeface="Arial"/>
                          <a:sym typeface="Arial"/>
                        </a:rPr>
                        <a:t>203.00</a:t>
                      </a:r>
                      <a:endParaRPr sz="1900" u="none" cap="none" strike="noStrike">
                        <a:latin typeface="Arial"/>
                        <a:ea typeface="Arial"/>
                        <a:cs typeface="Arial"/>
                        <a:sym typeface="Arial"/>
                      </a:endParaRPr>
                    </a:p>
                  </a:txBody>
                  <a:tcPr marT="6375" marB="0" marR="6375" marL="637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1565C0"/>
                          </a:solidFill>
                          <a:latin typeface="Arial"/>
                          <a:ea typeface="Arial"/>
                          <a:cs typeface="Arial"/>
                          <a:sym typeface="Arial"/>
                        </a:rPr>
                        <a:t>74.4</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2E7D32"/>
                          </a:solidFill>
                          <a:latin typeface="Arial"/>
                          <a:ea typeface="Arial"/>
                          <a:cs typeface="Arial"/>
                          <a:sym typeface="Arial"/>
                        </a:rPr>
                        <a:t>–1.86</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r>
              <a:tr h="329200">
                <a:tc>
                  <a:txBody>
                    <a:bodyPr/>
                    <a:lstStyle/>
                    <a:p>
                      <a:pPr indent="0" lvl="0" marL="0" marR="0" rtl="0" algn="l">
                        <a:lnSpc>
                          <a:spcPct val="100000"/>
                        </a:lnSpc>
                        <a:spcBef>
                          <a:spcPts val="0"/>
                        </a:spcBef>
                        <a:spcAft>
                          <a:spcPts val="0"/>
                        </a:spcAft>
                        <a:buClr>
                          <a:srgbClr val="000000"/>
                        </a:buClr>
                        <a:buSzPts val="900"/>
                        <a:buFont typeface="Arial"/>
                        <a:buNone/>
                      </a:pPr>
                      <a:r>
                        <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333333"/>
                          </a:solidFill>
                          <a:latin typeface="Arial"/>
                          <a:ea typeface="Arial"/>
                          <a:cs typeface="Arial"/>
                          <a:sym typeface="Arial"/>
                        </a:rPr>
                        <a:t>Temperate</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500" u="none" cap="none" strike="noStrike">
                          <a:solidFill>
                            <a:srgbClr val="757070"/>
                          </a:solidFill>
                          <a:latin typeface="Arial"/>
                          <a:ea typeface="Arial"/>
                          <a:cs typeface="Arial"/>
                          <a:sym typeface="Arial"/>
                        </a:rPr>
                        <a:t>150.20</a:t>
                      </a:r>
                      <a:endParaRPr sz="1900" u="none" cap="none" strike="noStrike">
                        <a:latin typeface="Arial"/>
                        <a:ea typeface="Arial"/>
                        <a:cs typeface="Arial"/>
                        <a:sym typeface="Arial"/>
                      </a:endParaRPr>
                    </a:p>
                  </a:txBody>
                  <a:tcPr marT="6375" marB="0" marR="6375" marL="637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1565C0"/>
                          </a:solidFill>
                          <a:latin typeface="Arial"/>
                          <a:ea typeface="Arial"/>
                          <a:cs typeface="Arial"/>
                          <a:sym typeface="Arial"/>
                        </a:rPr>
                        <a:t>55.1</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2E7D32"/>
                          </a:solidFill>
                          <a:latin typeface="Arial"/>
                          <a:ea typeface="Arial"/>
                          <a:cs typeface="Arial"/>
                          <a:sym typeface="Arial"/>
                        </a:rPr>
                        <a:t>–0.85</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r>
              <a:tr h="329200">
                <a:tc>
                  <a:txBody>
                    <a:bodyPr/>
                    <a:lstStyle/>
                    <a:p>
                      <a:pPr indent="0" lvl="0" marL="0" marR="0" rtl="0" algn="l">
                        <a:lnSpc>
                          <a:spcPct val="100000"/>
                        </a:lnSpc>
                        <a:spcBef>
                          <a:spcPts val="0"/>
                        </a:spcBef>
                        <a:spcAft>
                          <a:spcPts val="0"/>
                        </a:spcAft>
                        <a:buClr>
                          <a:srgbClr val="000000"/>
                        </a:buClr>
                        <a:buSzPts val="900"/>
                        <a:buFont typeface="Arial"/>
                        <a:buNone/>
                      </a:pPr>
                      <a:r>
                        <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333333"/>
                          </a:solidFill>
                          <a:latin typeface="Arial"/>
                          <a:ea typeface="Arial"/>
                          <a:cs typeface="Arial"/>
                          <a:sym typeface="Arial"/>
                        </a:rPr>
                        <a:t>Boreal</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500" u="none" cap="none" strike="noStrike">
                          <a:solidFill>
                            <a:srgbClr val="757070"/>
                          </a:solidFill>
                          <a:latin typeface="Arial"/>
                          <a:ea typeface="Arial"/>
                          <a:cs typeface="Arial"/>
                          <a:sym typeface="Arial"/>
                        </a:rPr>
                        <a:t>127.00</a:t>
                      </a:r>
                      <a:endParaRPr sz="1900" u="none" cap="none" strike="noStrike">
                        <a:latin typeface="Arial"/>
                        <a:ea typeface="Arial"/>
                        <a:cs typeface="Arial"/>
                        <a:sym typeface="Arial"/>
                      </a:endParaRPr>
                    </a:p>
                  </a:txBody>
                  <a:tcPr marT="6375" marB="0" marR="6375" marL="637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1565C0"/>
                          </a:solidFill>
                          <a:latin typeface="Arial"/>
                          <a:ea typeface="Arial"/>
                          <a:cs typeface="Arial"/>
                          <a:sym typeface="Arial"/>
                        </a:rPr>
                        <a:t>46.6</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2E7D32"/>
                          </a:solidFill>
                          <a:latin typeface="Arial"/>
                          <a:ea typeface="Arial"/>
                          <a:cs typeface="Arial"/>
                          <a:sym typeface="Arial"/>
                        </a:rPr>
                        <a:t>–0.47</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r>
              <a:tr h="329200">
                <a:tc>
                  <a:txBody>
                    <a:bodyPr/>
                    <a:lstStyle/>
                    <a:p>
                      <a:pPr indent="0" lvl="0" marL="0" marR="0" rtl="0" algn="l">
                        <a:lnSpc>
                          <a:spcPct val="100000"/>
                        </a:lnSpc>
                        <a:spcBef>
                          <a:spcPts val="0"/>
                        </a:spcBef>
                        <a:spcAft>
                          <a:spcPts val="0"/>
                        </a:spcAft>
                        <a:buClr>
                          <a:srgbClr val="000000"/>
                        </a:buClr>
                        <a:buSzPts val="900"/>
                        <a:buFont typeface="Arial"/>
                        <a:buNone/>
                      </a:pPr>
                      <a:r>
                        <a:rPr b="1" lang="sv-SE" sz="1200" u="none" cap="none" strike="noStrike">
                          <a:solidFill>
                            <a:srgbClr val="333333"/>
                          </a:solidFill>
                          <a:latin typeface="Arial"/>
                          <a:ea typeface="Arial"/>
                          <a:cs typeface="Arial"/>
                          <a:sym typeface="Arial"/>
                        </a:rPr>
                        <a:t>Cropland †</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333333"/>
                          </a:solidFill>
                          <a:latin typeface="Arial"/>
                          <a:ea typeface="Arial"/>
                          <a:cs typeface="Arial"/>
                          <a:sym typeface="Arial"/>
                        </a:rPr>
                        <a:t>Tropical</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500" u="none" cap="none" strike="noStrike">
                          <a:solidFill>
                            <a:srgbClr val="757070"/>
                          </a:solidFill>
                          <a:latin typeface="Arial"/>
                          <a:ea typeface="Arial"/>
                          <a:cs typeface="Arial"/>
                          <a:sym typeface="Arial"/>
                        </a:rPr>
                        <a:t>0.00</a:t>
                      </a:r>
                      <a:endParaRPr sz="1900" u="none" cap="none" strike="noStrike">
                        <a:latin typeface="Arial"/>
                        <a:ea typeface="Arial"/>
                        <a:cs typeface="Arial"/>
                        <a:sym typeface="Arial"/>
                      </a:endParaRPr>
                    </a:p>
                  </a:txBody>
                  <a:tcPr marT="6375" marB="0" marR="6375" marL="637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999999"/>
                          </a:solidFill>
                          <a:latin typeface="Arial"/>
                          <a:ea typeface="Arial"/>
                          <a:cs typeface="Arial"/>
                          <a:sym typeface="Arial"/>
                        </a:rPr>
                        <a:t>0</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r>
              <a:tr h="329200">
                <a:tc>
                  <a:txBody>
                    <a:bodyPr/>
                    <a:lstStyle/>
                    <a:p>
                      <a:pPr indent="0" lvl="0" marL="0" marR="0" rtl="0" algn="l">
                        <a:lnSpc>
                          <a:spcPct val="100000"/>
                        </a:lnSpc>
                        <a:spcBef>
                          <a:spcPts val="0"/>
                        </a:spcBef>
                        <a:spcAft>
                          <a:spcPts val="0"/>
                        </a:spcAft>
                        <a:buClr>
                          <a:srgbClr val="000000"/>
                        </a:buClr>
                        <a:buSzPts val="900"/>
                        <a:buFont typeface="Arial"/>
                        <a:buNone/>
                      </a:pPr>
                      <a:r>
                        <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333333"/>
                          </a:solidFill>
                          <a:latin typeface="Arial"/>
                          <a:ea typeface="Arial"/>
                          <a:cs typeface="Arial"/>
                          <a:sym typeface="Arial"/>
                        </a:rPr>
                        <a:t>Temperate</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500" u="none" cap="none" strike="noStrike">
                          <a:solidFill>
                            <a:srgbClr val="757070"/>
                          </a:solidFill>
                          <a:latin typeface="Arial"/>
                          <a:ea typeface="Arial"/>
                          <a:cs typeface="Arial"/>
                          <a:sym typeface="Arial"/>
                        </a:rPr>
                        <a:t>0.00</a:t>
                      </a:r>
                      <a:endParaRPr sz="1900" u="none" cap="none" strike="noStrike">
                        <a:latin typeface="Arial"/>
                        <a:ea typeface="Arial"/>
                        <a:cs typeface="Arial"/>
                        <a:sym typeface="Arial"/>
                      </a:endParaRPr>
                    </a:p>
                  </a:txBody>
                  <a:tcPr marT="6375" marB="0" marR="6375" marL="637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999999"/>
                          </a:solidFill>
                          <a:latin typeface="Arial"/>
                          <a:ea typeface="Arial"/>
                          <a:cs typeface="Arial"/>
                          <a:sym typeface="Arial"/>
                        </a:rPr>
                        <a:t>0</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r>
              <a:tr h="329200">
                <a:tc>
                  <a:txBody>
                    <a:bodyPr/>
                    <a:lstStyle/>
                    <a:p>
                      <a:pPr indent="0" lvl="0" marL="0" marR="0" rtl="0" algn="l">
                        <a:lnSpc>
                          <a:spcPct val="100000"/>
                        </a:lnSpc>
                        <a:spcBef>
                          <a:spcPts val="0"/>
                        </a:spcBef>
                        <a:spcAft>
                          <a:spcPts val="0"/>
                        </a:spcAft>
                        <a:buClr>
                          <a:srgbClr val="000000"/>
                        </a:buClr>
                        <a:buSzPts val="900"/>
                        <a:buFont typeface="Arial"/>
                        <a:buNone/>
                      </a:pPr>
                      <a:r>
                        <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333333"/>
                          </a:solidFill>
                          <a:latin typeface="Arial"/>
                          <a:ea typeface="Arial"/>
                          <a:cs typeface="Arial"/>
                          <a:sym typeface="Arial"/>
                        </a:rPr>
                        <a:t>Boreal</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500" u="none" cap="none" strike="noStrike">
                          <a:solidFill>
                            <a:srgbClr val="757070"/>
                          </a:solidFill>
                          <a:latin typeface="Arial"/>
                          <a:ea typeface="Arial"/>
                          <a:cs typeface="Arial"/>
                          <a:sym typeface="Arial"/>
                        </a:rPr>
                        <a:t>0.00</a:t>
                      </a:r>
                      <a:endParaRPr sz="1900" u="none" cap="none" strike="noStrike">
                        <a:latin typeface="Arial"/>
                        <a:ea typeface="Arial"/>
                        <a:cs typeface="Arial"/>
                        <a:sym typeface="Arial"/>
                      </a:endParaRPr>
                    </a:p>
                  </a:txBody>
                  <a:tcPr marT="6375" marB="0" marR="6375" marL="637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999999"/>
                          </a:solidFill>
                          <a:latin typeface="Arial"/>
                          <a:ea typeface="Arial"/>
                          <a:cs typeface="Arial"/>
                          <a:sym typeface="Arial"/>
                        </a:rPr>
                        <a:t>0</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r>
              <a:tr h="329200">
                <a:tc>
                  <a:txBody>
                    <a:bodyPr/>
                    <a:lstStyle/>
                    <a:p>
                      <a:pPr indent="0" lvl="0" marL="0" marR="0" rtl="0" algn="l">
                        <a:lnSpc>
                          <a:spcPct val="100000"/>
                        </a:lnSpc>
                        <a:spcBef>
                          <a:spcPts val="0"/>
                        </a:spcBef>
                        <a:spcAft>
                          <a:spcPts val="0"/>
                        </a:spcAft>
                        <a:buClr>
                          <a:srgbClr val="000000"/>
                        </a:buClr>
                        <a:buSzPts val="900"/>
                        <a:buFont typeface="Arial"/>
                        <a:buNone/>
                      </a:pPr>
                      <a:r>
                        <a:rPr b="1" lang="sv-SE" sz="1200" u="none" cap="none" strike="noStrike">
                          <a:solidFill>
                            <a:srgbClr val="333333"/>
                          </a:solidFill>
                          <a:latin typeface="Arial"/>
                          <a:ea typeface="Arial"/>
                          <a:cs typeface="Arial"/>
                          <a:sym typeface="Arial"/>
                        </a:rPr>
                        <a:t>Grassland</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333333"/>
                          </a:solidFill>
                          <a:latin typeface="Arial"/>
                          <a:ea typeface="Arial"/>
                          <a:cs typeface="Arial"/>
                          <a:sym typeface="Arial"/>
                        </a:rPr>
                        <a:t>Tropical</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500" u="none" cap="none" strike="noStrike">
                          <a:solidFill>
                            <a:srgbClr val="757070"/>
                          </a:solidFill>
                          <a:latin typeface="Arial"/>
                          <a:ea typeface="Arial"/>
                          <a:cs typeface="Arial"/>
                          <a:sym typeface="Arial"/>
                        </a:rPr>
                        <a:t>19.00</a:t>
                      </a:r>
                      <a:endParaRPr sz="1900" u="none" cap="none" strike="noStrike">
                        <a:latin typeface="Arial"/>
                        <a:ea typeface="Arial"/>
                        <a:cs typeface="Arial"/>
                        <a:sym typeface="Arial"/>
                      </a:endParaRPr>
                    </a:p>
                  </a:txBody>
                  <a:tcPr marT="6375" marB="0" marR="6375" marL="637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E8891D"/>
                          </a:solidFill>
                          <a:latin typeface="Arial"/>
                          <a:ea typeface="Arial"/>
                          <a:cs typeface="Arial"/>
                          <a:sym typeface="Arial"/>
                        </a:rPr>
                        <a:t>–7.0</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r>
              <a:tr h="329200">
                <a:tc>
                  <a:txBody>
                    <a:bodyPr/>
                    <a:lstStyle/>
                    <a:p>
                      <a:pPr indent="0" lvl="0" marL="0" marR="0" rtl="0" algn="l">
                        <a:lnSpc>
                          <a:spcPct val="100000"/>
                        </a:lnSpc>
                        <a:spcBef>
                          <a:spcPts val="0"/>
                        </a:spcBef>
                        <a:spcAft>
                          <a:spcPts val="0"/>
                        </a:spcAft>
                        <a:buClr>
                          <a:srgbClr val="000000"/>
                        </a:buClr>
                        <a:buSzPts val="900"/>
                        <a:buFont typeface="Arial"/>
                        <a:buNone/>
                      </a:pPr>
                      <a:r>
                        <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333333"/>
                          </a:solidFill>
                          <a:latin typeface="Arial"/>
                          <a:ea typeface="Arial"/>
                          <a:cs typeface="Arial"/>
                          <a:sym typeface="Arial"/>
                        </a:rPr>
                        <a:t>Temperate</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500" u="none" cap="none" strike="noStrike">
                          <a:solidFill>
                            <a:srgbClr val="757070"/>
                          </a:solidFill>
                          <a:latin typeface="Arial"/>
                          <a:ea typeface="Arial"/>
                          <a:cs typeface="Arial"/>
                          <a:sym typeface="Arial"/>
                        </a:rPr>
                        <a:t>19.70</a:t>
                      </a:r>
                      <a:endParaRPr sz="1900" u="none" cap="none" strike="noStrike">
                        <a:latin typeface="Arial"/>
                        <a:ea typeface="Arial"/>
                        <a:cs typeface="Arial"/>
                        <a:sym typeface="Arial"/>
                      </a:endParaRPr>
                    </a:p>
                  </a:txBody>
                  <a:tcPr marT="6375" marB="0" marR="6375" marL="637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E8891D"/>
                          </a:solidFill>
                          <a:latin typeface="Arial"/>
                          <a:ea typeface="Arial"/>
                          <a:cs typeface="Arial"/>
                          <a:sym typeface="Arial"/>
                        </a:rPr>
                        <a:t>–7.2</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r>
              <a:tr h="329200">
                <a:tc>
                  <a:txBody>
                    <a:bodyPr/>
                    <a:lstStyle/>
                    <a:p>
                      <a:pPr indent="0" lvl="0" marL="0" marR="0" rtl="0" algn="l">
                        <a:lnSpc>
                          <a:spcPct val="100000"/>
                        </a:lnSpc>
                        <a:spcBef>
                          <a:spcPts val="0"/>
                        </a:spcBef>
                        <a:spcAft>
                          <a:spcPts val="0"/>
                        </a:spcAft>
                        <a:buClr>
                          <a:srgbClr val="000000"/>
                        </a:buClr>
                        <a:buSzPts val="900"/>
                        <a:buFont typeface="Arial"/>
                        <a:buNone/>
                      </a:pPr>
                      <a:r>
                        <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333333"/>
                          </a:solidFill>
                          <a:latin typeface="Arial"/>
                          <a:ea typeface="Arial"/>
                          <a:cs typeface="Arial"/>
                          <a:sym typeface="Arial"/>
                        </a:rPr>
                        <a:t>Boreal</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500" u="none" cap="none" strike="noStrike">
                          <a:solidFill>
                            <a:srgbClr val="757070"/>
                          </a:solidFill>
                          <a:latin typeface="Arial"/>
                          <a:ea typeface="Arial"/>
                          <a:cs typeface="Arial"/>
                          <a:sym typeface="Arial"/>
                        </a:rPr>
                        <a:t>20.00</a:t>
                      </a:r>
                      <a:endParaRPr sz="1900" u="none" cap="none" strike="noStrike">
                        <a:latin typeface="Arial"/>
                        <a:ea typeface="Arial"/>
                        <a:cs typeface="Arial"/>
                        <a:sym typeface="Arial"/>
                      </a:endParaRPr>
                    </a:p>
                  </a:txBody>
                  <a:tcPr marT="6375" marB="0" marR="6375" marL="637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E8891D"/>
                          </a:solidFill>
                          <a:latin typeface="Arial"/>
                          <a:ea typeface="Arial"/>
                          <a:cs typeface="Arial"/>
                          <a:sym typeface="Arial"/>
                        </a:rPr>
                        <a:t>–7.3</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r>
              <a:tr h="329200">
                <a:tc>
                  <a:txBody>
                    <a:bodyPr/>
                    <a:lstStyle/>
                    <a:p>
                      <a:pPr indent="0" lvl="0" marL="0" marR="0" rtl="0" algn="l">
                        <a:lnSpc>
                          <a:spcPct val="100000"/>
                        </a:lnSpc>
                        <a:spcBef>
                          <a:spcPts val="0"/>
                        </a:spcBef>
                        <a:spcAft>
                          <a:spcPts val="0"/>
                        </a:spcAft>
                        <a:buClr>
                          <a:srgbClr val="000000"/>
                        </a:buClr>
                        <a:buSzPts val="900"/>
                        <a:buFont typeface="Arial"/>
                        <a:buNone/>
                      </a:pPr>
                      <a:r>
                        <a:rPr b="1" lang="sv-SE" sz="1200" u="none" cap="none" strike="noStrike">
                          <a:solidFill>
                            <a:srgbClr val="333333"/>
                          </a:solidFill>
                          <a:latin typeface="Arial"/>
                          <a:ea typeface="Arial"/>
                          <a:cs typeface="Arial"/>
                          <a:sym typeface="Arial"/>
                        </a:rPr>
                        <a:t>Wetlands</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333333"/>
                          </a:solidFill>
                          <a:latin typeface="Arial"/>
                          <a:ea typeface="Arial"/>
                          <a:cs typeface="Arial"/>
                          <a:sym typeface="Arial"/>
                        </a:rPr>
                        <a:t>Tropical</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500" u="none" cap="none" strike="noStrike">
                          <a:solidFill>
                            <a:srgbClr val="757070"/>
                          </a:solidFill>
                          <a:latin typeface="Arial"/>
                          <a:ea typeface="Arial"/>
                          <a:cs typeface="Arial"/>
                          <a:sym typeface="Arial"/>
                        </a:rPr>
                        <a:t>208.00</a:t>
                      </a:r>
                      <a:endParaRPr sz="1900" u="none" cap="none" strike="noStrike">
                        <a:latin typeface="Arial"/>
                        <a:ea typeface="Arial"/>
                        <a:cs typeface="Arial"/>
                        <a:sym typeface="Arial"/>
                      </a:endParaRPr>
                    </a:p>
                  </a:txBody>
                  <a:tcPr marT="6375" marB="0" marR="6375" marL="637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E8891D"/>
                          </a:solidFill>
                          <a:latin typeface="Arial"/>
                          <a:ea typeface="Arial"/>
                          <a:cs typeface="Arial"/>
                          <a:sym typeface="Arial"/>
                        </a:rPr>
                        <a:t>–76.3</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r>
              <a:tr h="329200">
                <a:tc>
                  <a:txBody>
                    <a:bodyPr/>
                    <a:lstStyle/>
                    <a:p>
                      <a:pPr indent="0" lvl="0" marL="0" marR="0" rtl="0" algn="l">
                        <a:lnSpc>
                          <a:spcPct val="100000"/>
                        </a:lnSpc>
                        <a:spcBef>
                          <a:spcPts val="0"/>
                        </a:spcBef>
                        <a:spcAft>
                          <a:spcPts val="0"/>
                        </a:spcAft>
                        <a:buClr>
                          <a:srgbClr val="000000"/>
                        </a:buClr>
                        <a:buSzPts val="900"/>
                        <a:buFont typeface="Arial"/>
                        <a:buNone/>
                      </a:pPr>
                      <a:r>
                        <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333333"/>
                          </a:solidFill>
                          <a:latin typeface="Arial"/>
                          <a:ea typeface="Arial"/>
                          <a:cs typeface="Arial"/>
                          <a:sym typeface="Arial"/>
                        </a:rPr>
                        <a:t>Temperate</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500" u="none" cap="none" strike="noStrike">
                          <a:solidFill>
                            <a:srgbClr val="757070"/>
                          </a:solidFill>
                          <a:latin typeface="Arial"/>
                          <a:ea typeface="Arial"/>
                          <a:cs typeface="Arial"/>
                          <a:sym typeface="Arial"/>
                        </a:rPr>
                        <a:t>230.20</a:t>
                      </a:r>
                      <a:endParaRPr sz="1900" u="none" cap="none" strike="noStrike">
                        <a:latin typeface="Arial"/>
                        <a:ea typeface="Arial"/>
                        <a:cs typeface="Arial"/>
                        <a:sym typeface="Arial"/>
                      </a:endParaRPr>
                    </a:p>
                  </a:txBody>
                  <a:tcPr marT="6375" marB="0" marR="6375" marL="637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E8891D"/>
                          </a:solidFill>
                          <a:latin typeface="Arial"/>
                          <a:ea typeface="Arial"/>
                          <a:cs typeface="Arial"/>
                          <a:sym typeface="Arial"/>
                        </a:rPr>
                        <a:t>–84.4</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r>
              <a:tr h="329200">
                <a:tc>
                  <a:txBody>
                    <a:bodyPr/>
                    <a:lstStyle/>
                    <a:p>
                      <a:pPr indent="0" lvl="0" marL="0" marR="0" rtl="0" algn="l">
                        <a:lnSpc>
                          <a:spcPct val="100000"/>
                        </a:lnSpc>
                        <a:spcBef>
                          <a:spcPts val="0"/>
                        </a:spcBef>
                        <a:spcAft>
                          <a:spcPts val="0"/>
                        </a:spcAft>
                        <a:buClr>
                          <a:srgbClr val="000000"/>
                        </a:buClr>
                        <a:buSzPts val="900"/>
                        <a:buFont typeface="Arial"/>
                        <a:buNone/>
                      </a:pPr>
                      <a:r>
                        <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333333"/>
                          </a:solidFill>
                          <a:latin typeface="Arial"/>
                          <a:ea typeface="Arial"/>
                          <a:cs typeface="Arial"/>
                          <a:sym typeface="Arial"/>
                        </a:rPr>
                        <a:t>Boreal</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500" u="none" cap="none" strike="noStrike">
                          <a:solidFill>
                            <a:srgbClr val="757070"/>
                          </a:solidFill>
                          <a:latin typeface="Arial"/>
                          <a:ea typeface="Arial"/>
                          <a:cs typeface="Arial"/>
                          <a:sym typeface="Arial"/>
                        </a:rPr>
                        <a:t>254.00</a:t>
                      </a:r>
                      <a:endParaRPr sz="1900" u="none" cap="none" strike="noStrike">
                        <a:latin typeface="Arial"/>
                        <a:ea typeface="Arial"/>
                        <a:cs typeface="Arial"/>
                        <a:sym typeface="Arial"/>
                      </a:endParaRPr>
                    </a:p>
                  </a:txBody>
                  <a:tcPr marT="6375" marB="0" marR="6375" marL="637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E8891D"/>
                          </a:solidFill>
                          <a:latin typeface="Arial"/>
                          <a:ea typeface="Arial"/>
                          <a:cs typeface="Arial"/>
                          <a:sym typeface="Arial"/>
                        </a:rPr>
                        <a:t>–93.1</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sv-SE" sz="1200" u="none" cap="none" strike="noStrike">
                          <a:solidFill>
                            <a:srgbClr val="AAAAAA"/>
                          </a:solidFill>
                          <a:latin typeface="Arial"/>
                          <a:ea typeface="Arial"/>
                          <a:cs typeface="Arial"/>
                          <a:sym typeface="Arial"/>
                        </a:rPr>
                        <a:t>n/a</a:t>
                      </a:r>
                      <a:endParaRPr sz="1200" u="none" cap="none" strike="noStrike">
                        <a:latin typeface="Arial"/>
                        <a:ea typeface="Arial"/>
                        <a:cs typeface="Arial"/>
                        <a:sym typeface="Arial"/>
                      </a:endParaRPr>
                    </a:p>
                  </a:txBody>
                  <a:tcPr marT="60975" marB="60975" marR="121925" marL="1219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5F7FA"/>
                    </a:solidFill>
                  </a:tcPr>
                </a:tc>
              </a:tr>
            </a:tbl>
          </a:graphicData>
        </a:graphic>
      </p:graphicFrame>
      <p:sp>
        <p:nvSpPr>
          <p:cNvPr id="706" name="Google Shape;706;g3e075dffed1_0_586"/>
          <p:cNvSpPr/>
          <p:nvPr/>
        </p:nvSpPr>
        <p:spPr>
          <a:xfrm>
            <a:off x="720000" y="6136011"/>
            <a:ext cx="10972800" cy="533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200" u="none" cap="none" strike="noStrike">
                <a:solidFill>
                  <a:srgbClr val="666666"/>
                </a:solidFill>
                <a:latin typeface="Arial"/>
                <a:ea typeface="Arial"/>
                <a:cs typeface="Arial"/>
                <a:sym typeface="Arial"/>
              </a:rPr>
              <a:t>† Cropland EACR is zero because cropland is the lowest-carbon land-use class and is used as the baseline floor for the net changeable stock calculation. All values use net changeable carbon stock (total stock minus cropland stock for the same climate zone). Full breakdown in the spreadsheet.</a:t>
            </a:r>
            <a:endParaRPr b="0" i="1"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1" sz="1200" u="none" cap="none" strike="noStrike">
              <a:solidFill>
                <a:srgbClr val="000000"/>
              </a:solidFill>
              <a:latin typeface="Arial"/>
              <a:ea typeface="Arial"/>
              <a:cs typeface="Arial"/>
              <a:sym typeface="Arial"/>
            </a:endParaRPr>
          </a:p>
        </p:txBody>
      </p:sp>
      <p:sp>
        <p:nvSpPr>
          <p:cNvPr id="707" name="Google Shape;707;g3e075dffed1_0_586"/>
          <p:cNvSpPr txBox="1"/>
          <p:nvPr/>
        </p:nvSpPr>
        <p:spPr>
          <a:xfrm>
            <a:off x="8654819" y="2428067"/>
            <a:ext cx="717300" cy="307800"/>
          </a:xfrm>
          <a:prstGeom prst="rect">
            <a:avLst/>
          </a:prstGeom>
          <a:solidFill>
            <a:srgbClr val="FFF2CC"/>
          </a:solid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1200" u="none" cap="none" strike="noStrike">
                <a:solidFill>
                  <a:srgbClr val="000000"/>
                </a:solidFill>
                <a:latin typeface="Arial"/>
                <a:ea typeface="Arial"/>
                <a:cs typeface="Arial"/>
                <a:sym typeface="Arial"/>
              </a:rPr>
              <a:t>Step 2 </a:t>
            </a:r>
            <a:endParaRPr b="0" i="0" sz="1867" u="none" cap="none" strike="noStrike">
              <a:solidFill>
                <a:srgbClr val="000000"/>
              </a:solidFill>
              <a:latin typeface="Arial"/>
              <a:ea typeface="Arial"/>
              <a:cs typeface="Arial"/>
              <a:sym typeface="Arial"/>
            </a:endParaRPr>
          </a:p>
        </p:txBody>
      </p:sp>
      <p:sp>
        <p:nvSpPr>
          <p:cNvPr id="708" name="Google Shape;708;g3e075dffed1_0_586"/>
          <p:cNvSpPr txBox="1"/>
          <p:nvPr/>
        </p:nvSpPr>
        <p:spPr>
          <a:xfrm>
            <a:off x="10919092" y="2428067"/>
            <a:ext cx="717300" cy="307800"/>
          </a:xfrm>
          <a:prstGeom prst="rect">
            <a:avLst/>
          </a:prstGeom>
          <a:solidFill>
            <a:srgbClr val="FFF2CC"/>
          </a:solid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1200" u="none" cap="none" strike="noStrike">
                <a:solidFill>
                  <a:srgbClr val="000000"/>
                </a:solidFill>
                <a:latin typeface="Arial"/>
                <a:ea typeface="Arial"/>
                <a:cs typeface="Arial"/>
                <a:sym typeface="Arial"/>
              </a:rPr>
              <a:t>Step 1 </a:t>
            </a:r>
            <a:endParaRPr b="0" i="0" sz="1867" u="none" cap="none" strike="noStrike">
              <a:solidFill>
                <a:srgbClr val="000000"/>
              </a:solidFill>
              <a:latin typeface="Arial"/>
              <a:ea typeface="Arial"/>
              <a:cs typeface="Arial"/>
              <a:sym typeface="Arial"/>
            </a:endParaRPr>
          </a:p>
        </p:txBody>
      </p:sp>
      <p:sp>
        <p:nvSpPr>
          <p:cNvPr id="709" name="Google Shape;709;g3e075dffed1_0_586"/>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EAR and EACR Values: Reference</a:t>
            </a:r>
            <a:endParaRPr/>
          </a:p>
        </p:txBody>
      </p:sp>
      <p:sp>
        <p:nvSpPr>
          <p:cNvPr id="710" name="Google Shape;710;g3e075dffed1_0_586"/>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g3e075dffed1_0_597"/>
          <p:cNvSpPr/>
          <p:nvPr/>
        </p:nvSpPr>
        <p:spPr>
          <a:xfrm>
            <a:off x="720000" y="886080"/>
            <a:ext cx="6096000" cy="487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667" u="none" cap="none" strike="noStrike">
                <a:solidFill>
                  <a:srgbClr val="1E2761"/>
                </a:solidFill>
                <a:latin typeface="Arial"/>
                <a:ea typeface="Arial"/>
                <a:cs typeface="Arial"/>
                <a:sym typeface="Arial"/>
              </a:rPr>
              <a:t>The problem</a:t>
            </a:r>
            <a:endParaRPr b="0" i="0" sz="2667" u="none" cap="none" strike="noStrike">
              <a:solidFill>
                <a:srgbClr val="000000"/>
              </a:solidFill>
              <a:latin typeface="Arial"/>
              <a:ea typeface="Arial"/>
              <a:cs typeface="Arial"/>
              <a:sym typeface="Arial"/>
            </a:endParaRPr>
          </a:p>
        </p:txBody>
      </p:sp>
      <p:sp>
        <p:nvSpPr>
          <p:cNvPr id="717" name="Google Shape;717;g3e075dffed1_0_597"/>
          <p:cNvSpPr/>
          <p:nvPr/>
        </p:nvSpPr>
        <p:spPr>
          <a:xfrm>
            <a:off x="720000" y="1606080"/>
            <a:ext cx="10763400" cy="792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OSeMOSYS treats LNDFOR, DEFOR, and REFOR as independent technologies. There is no commodity flow connecting them, so the model has no built-in way to infer that deforestation reduces forest area or that reforestation adds to it. This is why DEFOR and REFOR were created as separate technologies in Step 1 – they give us named activities whose levels the solver can track, which we can then tie back to LNDFOR through explicit constraints.</a:t>
            </a:r>
            <a:endParaRPr b="0" i="0" sz="1867" u="none" cap="none" strike="noStrike">
              <a:solidFill>
                <a:srgbClr val="000000"/>
              </a:solidFill>
              <a:latin typeface="Arial"/>
              <a:ea typeface="Arial"/>
              <a:cs typeface="Arial"/>
              <a:sym typeface="Arial"/>
            </a:endParaRPr>
          </a:p>
        </p:txBody>
      </p:sp>
      <p:sp>
        <p:nvSpPr>
          <p:cNvPr id="718" name="Google Shape;718;g3e075dffed1_0_597"/>
          <p:cNvSpPr/>
          <p:nvPr/>
        </p:nvSpPr>
        <p:spPr>
          <a:xfrm>
            <a:off x="720000" y="2544864"/>
            <a:ext cx="10763400" cy="792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However, left unconstrained, the solver could expand or shrink any of these activities without consequence. Forest area could fall to zero with no corresponding deforestation, or reforestation could exceed the total available land.</a:t>
            </a:r>
            <a:endParaRPr b="0" i="0" sz="1600" u="none" cap="none" strike="noStrike">
              <a:solidFill>
                <a:srgbClr val="000000"/>
              </a:solidFill>
              <a:latin typeface="Arial"/>
              <a:ea typeface="Arial"/>
              <a:cs typeface="Arial"/>
              <a:sym typeface="Arial"/>
            </a:endParaRPr>
          </a:p>
        </p:txBody>
      </p:sp>
      <p:sp>
        <p:nvSpPr>
          <p:cNvPr id="719" name="Google Shape;719;g3e075dffed1_0_597"/>
          <p:cNvSpPr/>
          <p:nvPr/>
        </p:nvSpPr>
        <p:spPr>
          <a:xfrm>
            <a:off x="720000" y="3627120"/>
            <a:ext cx="10972800" cy="2499300"/>
          </a:xfrm>
          <a:prstGeom prst="rect">
            <a:avLst/>
          </a:prstGeom>
          <a:solidFill>
            <a:srgbClr val="FFF8E1"/>
          </a:solidFill>
          <a:ln cap="flat" cmpd="sng" w="12700">
            <a:solidFill>
              <a:srgbClr val="E0D6A8"/>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20" name="Google Shape;720;g3e075dffed1_0_597"/>
          <p:cNvSpPr/>
          <p:nvPr/>
        </p:nvSpPr>
        <p:spPr>
          <a:xfrm>
            <a:off x="1024800" y="3773424"/>
            <a:ext cx="8534400" cy="426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267" u="none" cap="none" strike="noStrike">
                <a:solidFill>
                  <a:srgbClr val="2E7D32"/>
                </a:solidFill>
                <a:latin typeface="Arial"/>
                <a:ea typeface="Arial"/>
                <a:cs typeface="Arial"/>
                <a:sym typeface="Arial"/>
              </a:rPr>
              <a:t>The solution: User-Defined Constraints</a:t>
            </a:r>
            <a:endParaRPr b="0" i="0" sz="2267" u="none" cap="none" strike="noStrike">
              <a:solidFill>
                <a:srgbClr val="000000"/>
              </a:solidFill>
              <a:latin typeface="Arial"/>
              <a:ea typeface="Arial"/>
              <a:cs typeface="Arial"/>
              <a:sym typeface="Arial"/>
            </a:endParaRPr>
          </a:p>
        </p:txBody>
      </p:sp>
      <p:sp>
        <p:nvSpPr>
          <p:cNvPr id="721" name="Google Shape;721;g3e075dffed1_0_597"/>
          <p:cNvSpPr/>
          <p:nvPr/>
        </p:nvSpPr>
        <p:spPr>
          <a:xfrm>
            <a:off x="1024800" y="4236720"/>
            <a:ext cx="10363200" cy="609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733" u="none" cap="none" strike="noStrike">
                <a:solidFill>
                  <a:srgbClr val="333333"/>
                </a:solidFill>
                <a:latin typeface="Arial"/>
                <a:ea typeface="Arial"/>
                <a:cs typeface="Arial"/>
                <a:sym typeface="Arial"/>
              </a:rPr>
              <a:t>A User-Defined Constraint (UDC) is a rule you impose on the model, forcing a relationship between technologies that would not otherwise exist. We need two:</a:t>
            </a:r>
            <a:endParaRPr b="0" i="0" sz="1733" u="none" cap="none" strike="noStrike">
              <a:solidFill>
                <a:srgbClr val="000000"/>
              </a:solidFill>
              <a:latin typeface="Arial"/>
              <a:ea typeface="Arial"/>
              <a:cs typeface="Arial"/>
              <a:sym typeface="Arial"/>
            </a:endParaRPr>
          </a:p>
        </p:txBody>
      </p:sp>
      <p:sp>
        <p:nvSpPr>
          <p:cNvPr id="722" name="Google Shape;722;g3e075dffed1_0_597"/>
          <p:cNvSpPr/>
          <p:nvPr/>
        </p:nvSpPr>
        <p:spPr>
          <a:xfrm>
            <a:off x="1036400" y="5033136"/>
            <a:ext cx="304800" cy="304800"/>
          </a:xfrm>
          <a:prstGeom prst="rect">
            <a:avLst/>
          </a:prstGeom>
          <a:solidFill>
            <a:srgbClr val="2E7D32"/>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23" name="Google Shape;723;g3e075dffed1_0_597"/>
          <p:cNvSpPr/>
          <p:nvPr/>
        </p:nvSpPr>
        <p:spPr>
          <a:xfrm>
            <a:off x="1036400" y="5033136"/>
            <a:ext cx="304800" cy="304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00" u="none" cap="none" strike="noStrike">
                <a:solidFill>
                  <a:srgbClr val="FFFFFF"/>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724" name="Google Shape;724;g3e075dffed1_0_597"/>
          <p:cNvSpPr/>
          <p:nvPr/>
        </p:nvSpPr>
        <p:spPr>
          <a:xfrm>
            <a:off x="1524080" y="4996560"/>
            <a:ext cx="9753600" cy="426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867" u="none" cap="none" strike="noStrike">
                <a:solidFill>
                  <a:srgbClr val="333333"/>
                </a:solidFill>
                <a:latin typeface="Arial"/>
                <a:ea typeface="Arial"/>
                <a:cs typeface="Arial"/>
                <a:sym typeface="Arial"/>
              </a:rPr>
              <a:t>A balance constraint ensuring forest area is always consistent with deforestation and reforestation activity.</a:t>
            </a:r>
            <a:endParaRPr b="1" i="0" sz="1867" u="none" cap="none" strike="noStrike">
              <a:solidFill>
                <a:srgbClr val="000000"/>
              </a:solidFill>
              <a:latin typeface="Arial"/>
              <a:ea typeface="Arial"/>
              <a:cs typeface="Arial"/>
              <a:sym typeface="Arial"/>
            </a:endParaRPr>
          </a:p>
        </p:txBody>
      </p:sp>
      <p:sp>
        <p:nvSpPr>
          <p:cNvPr id="725" name="Google Shape;725;g3e075dffed1_0_597"/>
          <p:cNvSpPr/>
          <p:nvPr/>
        </p:nvSpPr>
        <p:spPr>
          <a:xfrm>
            <a:off x="1036400" y="5581776"/>
            <a:ext cx="304800" cy="304800"/>
          </a:xfrm>
          <a:prstGeom prst="rect">
            <a:avLst/>
          </a:prstGeom>
          <a:solidFill>
            <a:srgbClr val="BF6900"/>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726" name="Google Shape;726;g3e075dffed1_0_597"/>
          <p:cNvSpPr/>
          <p:nvPr/>
        </p:nvSpPr>
        <p:spPr>
          <a:xfrm>
            <a:off x="1036400" y="5581776"/>
            <a:ext cx="304800" cy="304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400" u="none" cap="none" strike="noStrike">
                <a:solidFill>
                  <a:srgbClr val="FFFFFF"/>
                </a:solidFill>
                <a:latin typeface="Arial"/>
                <a:ea typeface="Arial"/>
                <a:cs typeface="Arial"/>
                <a:sym typeface="Arial"/>
              </a:rPr>
              <a:t>2</a:t>
            </a:r>
            <a:endParaRPr b="1" i="0" sz="1400" u="none" cap="none" strike="noStrike">
              <a:solidFill>
                <a:srgbClr val="000000"/>
              </a:solidFill>
              <a:latin typeface="Arial"/>
              <a:ea typeface="Arial"/>
              <a:cs typeface="Arial"/>
              <a:sym typeface="Arial"/>
            </a:endParaRPr>
          </a:p>
        </p:txBody>
      </p:sp>
      <p:sp>
        <p:nvSpPr>
          <p:cNvPr id="727" name="Google Shape;727;g3e075dffed1_0_597"/>
          <p:cNvSpPr/>
          <p:nvPr/>
        </p:nvSpPr>
        <p:spPr>
          <a:xfrm>
            <a:off x="1524080" y="5545200"/>
            <a:ext cx="9753600" cy="426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733" u="none" cap="none" strike="noStrike">
                <a:solidFill>
                  <a:srgbClr val="333333"/>
                </a:solidFill>
                <a:latin typeface="Arial"/>
                <a:ea typeface="Arial"/>
                <a:cs typeface="Arial"/>
                <a:sym typeface="Arial"/>
              </a:rPr>
              <a:t>A </a:t>
            </a:r>
            <a:r>
              <a:rPr b="1" i="0" lang="sv-SE" sz="1733" u="none" cap="none" strike="noStrike">
                <a:solidFill>
                  <a:srgbClr val="333333"/>
                </a:solidFill>
                <a:latin typeface="Arial"/>
                <a:ea typeface="Arial"/>
                <a:cs typeface="Arial"/>
                <a:sym typeface="Arial"/>
              </a:rPr>
              <a:t>bound constraint</a:t>
            </a:r>
            <a:r>
              <a:rPr b="0" i="0" lang="sv-SE" sz="1733" u="none" cap="none" strike="noStrike">
                <a:solidFill>
                  <a:srgbClr val="333333"/>
                </a:solidFill>
                <a:latin typeface="Arial"/>
                <a:ea typeface="Arial"/>
                <a:cs typeface="Arial"/>
                <a:sym typeface="Arial"/>
              </a:rPr>
              <a:t> preventing reforestation from exceeding the land available to plant on.</a:t>
            </a:r>
            <a:endParaRPr b="0" i="0" sz="1733" u="none" cap="none" strike="noStrike">
              <a:solidFill>
                <a:srgbClr val="000000"/>
              </a:solidFill>
              <a:latin typeface="Arial"/>
              <a:ea typeface="Arial"/>
              <a:cs typeface="Arial"/>
              <a:sym typeface="Arial"/>
            </a:endParaRPr>
          </a:p>
        </p:txBody>
      </p:sp>
      <p:sp>
        <p:nvSpPr>
          <p:cNvPr id="728" name="Google Shape;728;g3e075dffed1_0_597"/>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Step 3: User-Defined Constraints</a:t>
            </a:r>
            <a:endParaRPr/>
          </a:p>
        </p:txBody>
      </p:sp>
      <p:sp>
        <p:nvSpPr>
          <p:cNvPr id="729" name="Google Shape;729;g3e075dffed1_0_59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g3e075dffed1_0_615"/>
          <p:cNvSpPr/>
          <p:nvPr/>
        </p:nvSpPr>
        <p:spPr>
          <a:xfrm>
            <a:off x="720000" y="1022081"/>
            <a:ext cx="10972800" cy="853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We need to translate this problem into a form the solver can work with. In OSeMOSYS, land use is represented by technology activity, but LNDFOR, DEFOR, and REFOR are separate technologies with no commodity flow connecting them. </a:t>
            </a:r>
            <a:endParaRPr b="0" i="0" sz="1600" u="none" cap="none" strike="noStrike">
              <a:solidFill>
                <a:srgbClr val="000000"/>
              </a:solidFill>
              <a:latin typeface="Arial"/>
              <a:ea typeface="Arial"/>
              <a:cs typeface="Arial"/>
              <a:sym typeface="Arial"/>
            </a:endParaRPr>
          </a:p>
        </p:txBody>
      </p:sp>
      <p:sp>
        <p:nvSpPr>
          <p:cNvPr id="736" name="Google Shape;736;g3e075dffed1_0_615"/>
          <p:cNvSpPr/>
          <p:nvPr/>
        </p:nvSpPr>
        <p:spPr>
          <a:xfrm>
            <a:off x="720000" y="1900608"/>
            <a:ext cx="10972800" cy="1889700"/>
          </a:xfrm>
          <a:prstGeom prst="rect">
            <a:avLst/>
          </a:prstGeom>
          <a:solidFill>
            <a:srgbClr val="FFF8E1"/>
          </a:solidFill>
          <a:ln cap="flat" cmpd="sng" w="12700">
            <a:solidFill>
              <a:srgbClr val="E0D6A8"/>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37" name="Google Shape;737;g3e075dffed1_0_615"/>
          <p:cNvSpPr/>
          <p:nvPr/>
        </p:nvSpPr>
        <p:spPr>
          <a:xfrm>
            <a:off x="1024800" y="1889602"/>
            <a:ext cx="6096000" cy="426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133" u="none" cap="none" strike="noStrike">
                <a:solidFill>
                  <a:srgbClr val="2E7D32"/>
                </a:solidFill>
                <a:latin typeface="Arial"/>
                <a:ea typeface="Arial"/>
                <a:cs typeface="Arial"/>
                <a:sym typeface="Arial"/>
              </a:rPr>
              <a:t>What is a UDC mathematically?</a:t>
            </a:r>
            <a:endParaRPr b="1" i="0" sz="2133" u="none" cap="none" strike="noStrike">
              <a:solidFill>
                <a:srgbClr val="000000"/>
              </a:solidFill>
              <a:latin typeface="Arial"/>
              <a:ea typeface="Arial"/>
              <a:cs typeface="Arial"/>
              <a:sym typeface="Arial"/>
            </a:endParaRPr>
          </a:p>
        </p:txBody>
      </p:sp>
      <p:sp>
        <p:nvSpPr>
          <p:cNvPr id="738" name="Google Shape;738;g3e075dffed1_0_615"/>
          <p:cNvSpPr/>
          <p:nvPr/>
        </p:nvSpPr>
        <p:spPr>
          <a:xfrm>
            <a:off x="1024800" y="2292615"/>
            <a:ext cx="10363200" cy="487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A User-Defined Constraint lets you write a custom equation linking any combination of Activity, Total Capacity, or New Capacity across technologies. It takes the general form:</a:t>
            </a:r>
            <a:endParaRPr b="0" i="0" sz="1600" u="none" cap="none" strike="noStrike">
              <a:solidFill>
                <a:srgbClr val="000000"/>
              </a:solidFill>
              <a:latin typeface="Arial"/>
              <a:ea typeface="Arial"/>
              <a:cs typeface="Arial"/>
              <a:sym typeface="Arial"/>
            </a:endParaRPr>
          </a:p>
        </p:txBody>
      </p:sp>
      <p:sp>
        <p:nvSpPr>
          <p:cNvPr id="739" name="Google Shape;739;g3e075dffed1_0_615"/>
          <p:cNvSpPr/>
          <p:nvPr/>
        </p:nvSpPr>
        <p:spPr>
          <a:xfrm>
            <a:off x="1207680" y="2859036"/>
            <a:ext cx="9997500" cy="420900"/>
          </a:xfrm>
          <a:prstGeom prst="rect">
            <a:avLst/>
          </a:prstGeom>
          <a:solidFill>
            <a:srgbClr val="F5F5F5"/>
          </a:solidFill>
          <a:ln cap="flat" cmpd="sng" w="12700">
            <a:solidFill>
              <a:srgbClr val="CCCCCC"/>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40" name="Google Shape;740;g3e075dffed1_0_615"/>
          <p:cNvSpPr/>
          <p:nvPr/>
        </p:nvSpPr>
        <p:spPr>
          <a:xfrm>
            <a:off x="1390560" y="2724416"/>
            <a:ext cx="9631800" cy="670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600" u="none" cap="none" strike="noStrike">
                <a:solidFill>
                  <a:srgbClr val="666666"/>
                </a:solidFill>
                <a:latin typeface="Arial"/>
                <a:ea typeface="Arial"/>
                <a:cs typeface="Arial"/>
                <a:sym typeface="Arial"/>
              </a:rPr>
              <a:t>Sum over all technologies of  ( </a:t>
            </a:r>
            <a:r>
              <a:rPr b="1" i="0" lang="sv-SE" sz="1600" u="none" cap="none" strike="noStrike">
                <a:solidFill>
                  <a:srgbClr val="2E7D32"/>
                </a:solidFill>
                <a:latin typeface="Arial"/>
                <a:ea typeface="Arial"/>
                <a:cs typeface="Arial"/>
                <a:sym typeface="Arial"/>
              </a:rPr>
              <a:t>multiplier</a:t>
            </a:r>
            <a:r>
              <a:rPr b="0" i="0" lang="sv-SE" sz="1600" u="none" cap="none" strike="noStrike">
                <a:solidFill>
                  <a:srgbClr val="666666"/>
                </a:solidFill>
                <a:latin typeface="Arial"/>
                <a:ea typeface="Arial"/>
                <a:cs typeface="Arial"/>
                <a:sym typeface="Arial"/>
              </a:rPr>
              <a:t> x </a:t>
            </a:r>
            <a:r>
              <a:rPr b="1" i="0" lang="sv-SE" sz="1600" u="none" cap="none" strike="noStrike">
                <a:solidFill>
                  <a:srgbClr val="1565C0"/>
                </a:solidFill>
                <a:latin typeface="Arial"/>
                <a:ea typeface="Arial"/>
                <a:cs typeface="Arial"/>
                <a:sym typeface="Arial"/>
              </a:rPr>
              <a:t>variable</a:t>
            </a:r>
            <a:r>
              <a:rPr b="0" i="0" lang="sv-SE" sz="1600" u="none" cap="none" strike="noStrike">
                <a:solidFill>
                  <a:srgbClr val="666666"/>
                </a:solidFill>
                <a:latin typeface="Arial"/>
                <a:ea typeface="Arial"/>
                <a:cs typeface="Arial"/>
                <a:sym typeface="Arial"/>
              </a:rPr>
              <a:t> )   =  or  ≤   </a:t>
            </a:r>
            <a:r>
              <a:rPr b="1" i="0" lang="sv-SE" sz="1600" u="none" cap="none" strike="noStrike">
                <a:solidFill>
                  <a:srgbClr val="BF6900"/>
                </a:solidFill>
                <a:latin typeface="Arial"/>
                <a:ea typeface="Arial"/>
                <a:cs typeface="Arial"/>
                <a:sym typeface="Arial"/>
              </a:rPr>
              <a:t>constant</a:t>
            </a:r>
            <a:endParaRPr b="0" i="0" sz="1600" u="none" cap="none" strike="noStrike">
              <a:solidFill>
                <a:srgbClr val="000000"/>
              </a:solidFill>
              <a:latin typeface="Arial"/>
              <a:ea typeface="Arial"/>
              <a:cs typeface="Arial"/>
              <a:sym typeface="Arial"/>
            </a:endParaRPr>
          </a:p>
        </p:txBody>
      </p:sp>
      <p:sp>
        <p:nvSpPr>
          <p:cNvPr id="741" name="Google Shape;741;g3e075dffed1_0_615"/>
          <p:cNvSpPr/>
          <p:nvPr/>
        </p:nvSpPr>
        <p:spPr>
          <a:xfrm>
            <a:off x="1024800" y="3367883"/>
            <a:ext cx="103632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600" u="none" cap="none" strike="noStrike">
                <a:solidFill>
                  <a:srgbClr val="666666"/>
                </a:solidFill>
                <a:latin typeface="Arial"/>
                <a:ea typeface="Arial"/>
                <a:cs typeface="Arial"/>
                <a:sym typeface="Arial"/>
              </a:rPr>
              <a:t>The multiplier values and the constant are what you specify. The variable values are what the solver decides.</a:t>
            </a:r>
            <a:endParaRPr b="0" i="0" sz="1600" u="none" cap="none" strike="noStrike">
              <a:solidFill>
                <a:srgbClr val="000000"/>
              </a:solidFill>
              <a:latin typeface="Arial"/>
              <a:ea typeface="Arial"/>
              <a:cs typeface="Arial"/>
              <a:sym typeface="Arial"/>
            </a:endParaRPr>
          </a:p>
        </p:txBody>
      </p:sp>
      <p:sp>
        <p:nvSpPr>
          <p:cNvPr id="742" name="Google Shape;742;g3e075dffed1_0_615"/>
          <p:cNvSpPr/>
          <p:nvPr/>
        </p:nvSpPr>
        <p:spPr>
          <a:xfrm>
            <a:off x="720000" y="3982564"/>
            <a:ext cx="10972800" cy="2334300"/>
          </a:xfrm>
          <a:prstGeom prst="rect">
            <a:avLst/>
          </a:prstGeom>
          <a:solidFill>
            <a:srgbClr val="F1F8E9"/>
          </a:solidFill>
          <a:ln cap="flat" cmpd="sng" w="12700">
            <a:solidFill>
              <a:srgbClr val="C5E1A5"/>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43" name="Google Shape;743;g3e075dffed1_0_615"/>
          <p:cNvSpPr/>
          <p:nvPr/>
        </p:nvSpPr>
        <p:spPr>
          <a:xfrm>
            <a:off x="1024800" y="4025744"/>
            <a:ext cx="73152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133" u="none" cap="none" strike="noStrike">
                <a:solidFill>
                  <a:srgbClr val="2E7D32"/>
                </a:solidFill>
                <a:latin typeface="Arial"/>
                <a:ea typeface="Arial"/>
                <a:cs typeface="Arial"/>
                <a:sym typeface="Arial"/>
              </a:rPr>
              <a:t>Two constraints are needed</a:t>
            </a:r>
            <a:endParaRPr b="1" i="0" sz="2133" u="none" cap="none" strike="noStrike">
              <a:solidFill>
                <a:srgbClr val="000000"/>
              </a:solidFill>
              <a:latin typeface="Arial"/>
              <a:ea typeface="Arial"/>
              <a:cs typeface="Arial"/>
              <a:sym typeface="Arial"/>
            </a:endParaRPr>
          </a:p>
        </p:txBody>
      </p:sp>
      <p:sp>
        <p:nvSpPr>
          <p:cNvPr id="744" name="Google Shape;744;g3e075dffed1_0_615"/>
          <p:cNvSpPr/>
          <p:nvPr/>
        </p:nvSpPr>
        <p:spPr>
          <a:xfrm>
            <a:off x="1024800" y="4531204"/>
            <a:ext cx="365700" cy="365700"/>
          </a:xfrm>
          <a:prstGeom prst="rect">
            <a:avLst/>
          </a:prstGeom>
          <a:solidFill>
            <a:srgbClr val="2E7D32"/>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45" name="Google Shape;745;g3e075dffed1_0_615"/>
          <p:cNvSpPr/>
          <p:nvPr/>
        </p:nvSpPr>
        <p:spPr>
          <a:xfrm>
            <a:off x="1024800" y="4531204"/>
            <a:ext cx="3657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867" u="none" cap="none" strike="noStrike">
                <a:solidFill>
                  <a:srgbClr val="FFFFFF"/>
                </a:solidFill>
                <a:latin typeface="Arial"/>
                <a:ea typeface="Arial"/>
                <a:cs typeface="Arial"/>
                <a:sym typeface="Arial"/>
              </a:rPr>
              <a:t>1</a:t>
            </a:r>
            <a:endParaRPr b="0" i="0" sz="1867" u="none" cap="none" strike="noStrike">
              <a:solidFill>
                <a:srgbClr val="000000"/>
              </a:solidFill>
              <a:latin typeface="Arial"/>
              <a:ea typeface="Arial"/>
              <a:cs typeface="Arial"/>
              <a:sym typeface="Arial"/>
            </a:endParaRPr>
          </a:p>
        </p:txBody>
      </p:sp>
      <p:sp>
        <p:nvSpPr>
          <p:cNvPr id="746" name="Google Shape;746;g3e075dffed1_0_615"/>
          <p:cNvSpPr/>
          <p:nvPr/>
        </p:nvSpPr>
        <p:spPr>
          <a:xfrm>
            <a:off x="1573440" y="4470244"/>
            <a:ext cx="9753600" cy="670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sv-SE" sz="1733" u="none" cap="none" strike="noStrike">
                <a:solidFill>
                  <a:srgbClr val="333333"/>
                </a:solidFill>
                <a:latin typeface="Arial"/>
                <a:ea typeface="Arial"/>
                <a:cs typeface="Arial"/>
                <a:sym typeface="Arial"/>
              </a:rPr>
              <a:t>Forest Area Balance </a:t>
            </a:r>
            <a:r>
              <a:rPr b="1" i="0" lang="sv-SE" sz="1733" u="none" cap="none" strike="noStrike">
                <a:solidFill>
                  <a:srgbClr val="2E7D32"/>
                </a:solidFill>
                <a:latin typeface="Arial"/>
                <a:ea typeface="Arial"/>
                <a:cs typeface="Arial"/>
                <a:sym typeface="Arial"/>
              </a:rPr>
              <a:t>(equality)</a:t>
            </a:r>
            <a:endParaRPr b="0" i="0" sz="17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733" u="none" cap="none" strike="noStrike">
                <a:solidFill>
                  <a:srgbClr val="333333"/>
                </a:solidFill>
                <a:latin typeface="Arial"/>
                <a:ea typeface="Arial"/>
                <a:cs typeface="Arial"/>
                <a:sym typeface="Arial"/>
              </a:rPr>
              <a:t>Current forest area must equal original area, adjusted for reforestation gains and deforestation losses.</a:t>
            </a:r>
            <a:endParaRPr b="0" i="0" sz="1733" u="none" cap="none" strike="noStrike">
              <a:solidFill>
                <a:srgbClr val="000000"/>
              </a:solidFill>
              <a:latin typeface="Arial"/>
              <a:ea typeface="Arial"/>
              <a:cs typeface="Arial"/>
              <a:sym typeface="Arial"/>
            </a:endParaRPr>
          </a:p>
        </p:txBody>
      </p:sp>
      <p:sp>
        <p:nvSpPr>
          <p:cNvPr id="747" name="Google Shape;747;g3e075dffed1_0_615"/>
          <p:cNvSpPr/>
          <p:nvPr/>
        </p:nvSpPr>
        <p:spPr>
          <a:xfrm>
            <a:off x="1024800" y="5422744"/>
            <a:ext cx="365700" cy="365700"/>
          </a:xfrm>
          <a:prstGeom prst="rect">
            <a:avLst/>
          </a:prstGeom>
          <a:solidFill>
            <a:srgbClr val="BF6900"/>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48" name="Google Shape;748;g3e075dffed1_0_615"/>
          <p:cNvSpPr/>
          <p:nvPr/>
        </p:nvSpPr>
        <p:spPr>
          <a:xfrm>
            <a:off x="1024800" y="5422744"/>
            <a:ext cx="3657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867" u="none" cap="none" strike="noStrike">
                <a:solidFill>
                  <a:srgbClr val="FFFFFF"/>
                </a:solidFill>
                <a:latin typeface="Arial"/>
                <a:ea typeface="Arial"/>
                <a:cs typeface="Arial"/>
                <a:sym typeface="Arial"/>
              </a:rPr>
              <a:t>2</a:t>
            </a:r>
            <a:endParaRPr b="0" i="0" sz="1867" u="none" cap="none" strike="noStrike">
              <a:solidFill>
                <a:srgbClr val="000000"/>
              </a:solidFill>
              <a:latin typeface="Arial"/>
              <a:ea typeface="Arial"/>
              <a:cs typeface="Arial"/>
              <a:sym typeface="Arial"/>
            </a:endParaRPr>
          </a:p>
        </p:txBody>
      </p:sp>
      <p:sp>
        <p:nvSpPr>
          <p:cNvPr id="749" name="Google Shape;749;g3e075dffed1_0_615"/>
          <p:cNvSpPr/>
          <p:nvPr/>
        </p:nvSpPr>
        <p:spPr>
          <a:xfrm>
            <a:off x="1573440" y="5361784"/>
            <a:ext cx="9753600" cy="670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sv-SE" sz="1733" u="none" cap="none" strike="noStrike">
                <a:solidFill>
                  <a:srgbClr val="333333"/>
                </a:solidFill>
                <a:latin typeface="Arial"/>
                <a:ea typeface="Arial"/>
                <a:cs typeface="Arial"/>
                <a:sym typeface="Arial"/>
              </a:rPr>
              <a:t>Reforestation Bound </a:t>
            </a:r>
            <a:r>
              <a:rPr b="1" i="0" lang="sv-SE" sz="1733" u="none" cap="none" strike="noStrike">
                <a:solidFill>
                  <a:srgbClr val="BF6900"/>
                </a:solidFill>
                <a:latin typeface="Arial"/>
                <a:ea typeface="Arial"/>
                <a:cs typeface="Arial"/>
                <a:sym typeface="Arial"/>
              </a:rPr>
              <a:t>(inequality)</a:t>
            </a:r>
            <a:endParaRPr b="0" i="0" sz="17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733" u="none" cap="none" strike="noStrike">
                <a:solidFill>
                  <a:srgbClr val="333333"/>
                </a:solidFill>
                <a:latin typeface="Arial"/>
                <a:ea typeface="Arial"/>
                <a:cs typeface="Arial"/>
                <a:sym typeface="Arial"/>
              </a:rPr>
              <a:t>Reforestation cannot exceed the available non-forest land. Prevents planting more forest than there is room for.</a:t>
            </a:r>
            <a:endParaRPr b="0" i="0" sz="1733" u="none" cap="none" strike="noStrike">
              <a:solidFill>
                <a:srgbClr val="000000"/>
              </a:solidFill>
              <a:latin typeface="Arial"/>
              <a:ea typeface="Arial"/>
              <a:cs typeface="Arial"/>
              <a:sym typeface="Arial"/>
            </a:endParaRPr>
          </a:p>
        </p:txBody>
      </p:sp>
      <p:sp>
        <p:nvSpPr>
          <p:cNvPr id="750" name="Google Shape;750;g3e075dffed1_0_615"/>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What are User-Defined Constraints?</a:t>
            </a:r>
            <a:endParaRPr/>
          </a:p>
        </p:txBody>
      </p:sp>
      <p:sp>
        <p:nvSpPr>
          <p:cNvPr id="751" name="Google Shape;751;g3e075dffed1_0_615"/>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g3e075dffed1_0_636"/>
          <p:cNvSpPr/>
          <p:nvPr/>
        </p:nvSpPr>
        <p:spPr>
          <a:xfrm>
            <a:off x="693420" y="1023282"/>
            <a:ext cx="10972800" cy="2804700"/>
          </a:xfrm>
          <a:prstGeom prst="rect">
            <a:avLst/>
          </a:prstGeom>
          <a:solidFill>
            <a:srgbClr val="FFF8E1"/>
          </a:solidFill>
          <a:ln cap="flat" cmpd="sng" w="12700">
            <a:solidFill>
              <a:srgbClr val="E0D6A8"/>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58" name="Google Shape;758;g3e075dffed1_0_636"/>
          <p:cNvSpPr/>
          <p:nvPr/>
        </p:nvSpPr>
        <p:spPr>
          <a:xfrm>
            <a:off x="937260" y="1095756"/>
            <a:ext cx="73152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133" u="none" cap="none" strike="noStrike">
                <a:solidFill>
                  <a:srgbClr val="2E7D32"/>
                </a:solidFill>
                <a:latin typeface="Arial"/>
                <a:ea typeface="Arial"/>
                <a:cs typeface="Arial"/>
                <a:sym typeface="Arial"/>
              </a:rPr>
              <a:t>UDC 1: Forest Area Balance (equality)</a:t>
            </a:r>
            <a:endParaRPr b="1" i="0" sz="2133" u="none" cap="none" strike="noStrike">
              <a:solidFill>
                <a:srgbClr val="000000"/>
              </a:solidFill>
              <a:latin typeface="Arial"/>
              <a:ea typeface="Arial"/>
              <a:cs typeface="Arial"/>
              <a:sym typeface="Arial"/>
            </a:endParaRPr>
          </a:p>
        </p:txBody>
      </p:sp>
      <p:graphicFrame>
        <p:nvGraphicFramePr>
          <p:cNvPr id="759" name="Google Shape;759;g3e075dffed1_0_636"/>
          <p:cNvGraphicFramePr/>
          <p:nvPr/>
        </p:nvGraphicFramePr>
        <p:xfrm>
          <a:off x="937260" y="1485900"/>
          <a:ext cx="3000000" cy="3000000"/>
        </p:xfrm>
        <a:graphic>
          <a:graphicData uri="http://schemas.openxmlformats.org/drawingml/2006/table">
            <a:tbl>
              <a:tblPr>
                <a:noFill/>
                <a:tableStyleId>{E93696AA-4D54-470C-A769-EABA423CE421}</a:tableStyleId>
              </a:tblPr>
              <a:tblGrid>
                <a:gridCol w="2682225"/>
                <a:gridCol w="2438400"/>
                <a:gridCol w="5486400"/>
              </a:tblGrid>
              <a:tr h="341375">
                <a:tc>
                  <a:txBody>
                    <a:bodyPr/>
                    <a:lstStyle/>
                    <a:p>
                      <a:pPr indent="0" lvl="0" marL="0" marR="0" rtl="0" algn="l">
                        <a:lnSpc>
                          <a:spcPct val="100000"/>
                        </a:lnSpc>
                        <a:spcBef>
                          <a:spcPts val="0"/>
                        </a:spcBef>
                        <a:spcAft>
                          <a:spcPts val="0"/>
                        </a:spcAft>
                        <a:buClr>
                          <a:srgbClr val="000000"/>
                        </a:buClr>
                        <a:buSzPts val="1100"/>
                        <a:buFont typeface="Arial"/>
                        <a:buNone/>
                      </a:pPr>
                      <a:r>
                        <a:rPr b="1" lang="sv-SE" sz="1500" u="none" cap="none" strike="noStrike">
                          <a:solidFill>
                            <a:srgbClr val="FFFFFF"/>
                          </a:solidFill>
                          <a:latin typeface="Arial"/>
                          <a:ea typeface="Arial"/>
                          <a:cs typeface="Arial"/>
                          <a:sym typeface="Arial"/>
                        </a:rPr>
                        <a:t>  Technology</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D1B4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sv-SE" sz="1500" u="none" cap="none" strike="noStrike">
                          <a:solidFill>
                            <a:srgbClr val="FFFFFF"/>
                          </a:solidFill>
                          <a:latin typeface="Arial"/>
                          <a:ea typeface="Arial"/>
                          <a:cs typeface="Arial"/>
                          <a:sym typeface="Arial"/>
                        </a:rPr>
                        <a:t>  Multiplier</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D1B4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sv-SE" sz="1500" u="none" cap="none" strike="noStrike">
                          <a:solidFill>
                            <a:srgbClr val="FFFFFF"/>
                          </a:solidFill>
                          <a:latin typeface="Arial"/>
                          <a:ea typeface="Arial"/>
                          <a:cs typeface="Arial"/>
                          <a:sym typeface="Arial"/>
                        </a:rPr>
                        <a:t>  Meaning</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D1B4C"/>
                    </a:solidFill>
                  </a:tcPr>
                </a:tc>
              </a:tr>
              <a:tr h="341375">
                <a:tc>
                  <a:txBody>
                    <a:bodyPr/>
                    <a:lstStyle/>
                    <a:p>
                      <a:pPr indent="0" lvl="0" marL="0" marR="0" rtl="0" algn="l">
                        <a:lnSpc>
                          <a:spcPct val="100000"/>
                        </a:lnSpc>
                        <a:spcBef>
                          <a:spcPts val="0"/>
                        </a:spcBef>
                        <a:spcAft>
                          <a:spcPts val="0"/>
                        </a:spcAft>
                        <a:buClr>
                          <a:srgbClr val="000000"/>
                        </a:buClr>
                        <a:buSzPts val="1100"/>
                        <a:buFont typeface="Arial"/>
                        <a:buNone/>
                      </a:pPr>
                      <a:r>
                        <a:rPr lang="sv-SE" sz="1500" u="none" cap="none" strike="noStrike">
                          <a:solidFill>
                            <a:srgbClr val="333333"/>
                          </a:solidFill>
                          <a:latin typeface="Arial"/>
                          <a:ea typeface="Arial"/>
                          <a:cs typeface="Arial"/>
                          <a:sym typeface="Arial"/>
                        </a:rPr>
                        <a:t>  LNDFOR</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sv-SE" sz="1500" u="none" cap="none" strike="noStrike">
                          <a:solidFill>
                            <a:srgbClr val="333333"/>
                          </a:solidFill>
                          <a:latin typeface="Arial"/>
                          <a:ea typeface="Arial"/>
                          <a:cs typeface="Arial"/>
                          <a:sym typeface="Arial"/>
                        </a:rPr>
                        <a:t>  +1  (Activity)</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sv-SE" sz="1500" u="none" cap="none" strike="noStrike">
                          <a:solidFill>
                            <a:srgbClr val="333333"/>
                          </a:solidFill>
                          <a:latin typeface="Arial"/>
                          <a:ea typeface="Arial"/>
                          <a:cs typeface="Arial"/>
                          <a:sym typeface="Arial"/>
                        </a:rPr>
                        <a:t>  Current forest area counts positively</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341375">
                <a:tc>
                  <a:txBody>
                    <a:bodyPr/>
                    <a:lstStyle/>
                    <a:p>
                      <a:pPr indent="0" lvl="0" marL="0" marR="0" rtl="0" algn="l">
                        <a:lnSpc>
                          <a:spcPct val="100000"/>
                        </a:lnSpc>
                        <a:spcBef>
                          <a:spcPts val="0"/>
                        </a:spcBef>
                        <a:spcAft>
                          <a:spcPts val="0"/>
                        </a:spcAft>
                        <a:buClr>
                          <a:srgbClr val="000000"/>
                        </a:buClr>
                        <a:buSzPts val="1100"/>
                        <a:buFont typeface="Arial"/>
                        <a:buNone/>
                      </a:pPr>
                      <a:r>
                        <a:rPr lang="sv-SE" sz="1500" u="none" cap="none" strike="noStrike">
                          <a:solidFill>
                            <a:srgbClr val="333333"/>
                          </a:solidFill>
                          <a:latin typeface="Arial"/>
                          <a:ea typeface="Arial"/>
                          <a:cs typeface="Arial"/>
                          <a:sym typeface="Arial"/>
                        </a:rPr>
                        <a:t>  REFOR</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9F6E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sv-SE" sz="1500" u="none" cap="none" strike="noStrike">
                          <a:solidFill>
                            <a:srgbClr val="333333"/>
                          </a:solidFill>
                          <a:latin typeface="Arial"/>
                          <a:ea typeface="Arial"/>
                          <a:cs typeface="Arial"/>
                          <a:sym typeface="Arial"/>
                        </a:rPr>
                        <a:t>  −1  (Activity)</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9F6E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sv-SE" sz="1500" u="none" cap="none" strike="noStrike">
                          <a:solidFill>
                            <a:srgbClr val="333333"/>
                          </a:solidFill>
                          <a:latin typeface="Arial"/>
                          <a:ea typeface="Arial"/>
                          <a:cs typeface="Arial"/>
                          <a:sym typeface="Arial"/>
                        </a:rPr>
                        <a:t>  Reforestation gains are subtracted (they add forest)</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9F6EC"/>
                    </a:solidFill>
                  </a:tcPr>
                </a:tc>
              </a:tr>
              <a:tr h="341375">
                <a:tc>
                  <a:txBody>
                    <a:bodyPr/>
                    <a:lstStyle/>
                    <a:p>
                      <a:pPr indent="0" lvl="0" marL="0" marR="0" rtl="0" algn="l">
                        <a:lnSpc>
                          <a:spcPct val="100000"/>
                        </a:lnSpc>
                        <a:spcBef>
                          <a:spcPts val="0"/>
                        </a:spcBef>
                        <a:spcAft>
                          <a:spcPts val="0"/>
                        </a:spcAft>
                        <a:buClr>
                          <a:srgbClr val="000000"/>
                        </a:buClr>
                        <a:buSzPts val="1100"/>
                        <a:buFont typeface="Arial"/>
                        <a:buNone/>
                      </a:pPr>
                      <a:r>
                        <a:rPr lang="sv-SE" sz="1500" u="none" cap="none" strike="noStrike">
                          <a:solidFill>
                            <a:srgbClr val="333333"/>
                          </a:solidFill>
                          <a:latin typeface="Arial"/>
                          <a:ea typeface="Arial"/>
                          <a:cs typeface="Arial"/>
                          <a:sym typeface="Arial"/>
                        </a:rPr>
                        <a:t>  DEFOR</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sv-SE" sz="1500" u="none" cap="none" strike="noStrike">
                          <a:solidFill>
                            <a:srgbClr val="333333"/>
                          </a:solidFill>
                          <a:latin typeface="Arial"/>
                          <a:ea typeface="Arial"/>
                          <a:cs typeface="Arial"/>
                          <a:sym typeface="Arial"/>
                        </a:rPr>
                        <a:t>  +1  (Activity)</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sv-SE" sz="1500" u="none" cap="none" strike="noStrike">
                          <a:solidFill>
                            <a:srgbClr val="333333"/>
                          </a:solidFill>
                          <a:latin typeface="Arial"/>
                          <a:ea typeface="Arial"/>
                          <a:cs typeface="Arial"/>
                          <a:sym typeface="Arial"/>
                        </a:rPr>
                        <a:t>  Deforestation losses are added (they remove forest)</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sp>
        <p:nvSpPr>
          <p:cNvPr id="760" name="Google Shape;760;g3e075dffed1_0_636"/>
          <p:cNvSpPr/>
          <p:nvPr/>
        </p:nvSpPr>
        <p:spPr>
          <a:xfrm>
            <a:off x="937260" y="2997708"/>
            <a:ext cx="10607100" cy="487800"/>
          </a:xfrm>
          <a:prstGeom prst="rect">
            <a:avLst/>
          </a:prstGeom>
          <a:solidFill>
            <a:srgbClr val="0D1B4C"/>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61" name="Google Shape;761;g3e075dffed1_0_636"/>
          <p:cNvSpPr/>
          <p:nvPr/>
        </p:nvSpPr>
        <p:spPr>
          <a:xfrm>
            <a:off x="937260" y="2997708"/>
            <a:ext cx="10607100" cy="487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733" u="none" cap="none" strike="noStrike">
                <a:solidFill>
                  <a:srgbClr val="FFFFFF"/>
                </a:solidFill>
                <a:latin typeface="Arial"/>
                <a:ea typeface="Arial"/>
                <a:cs typeface="Arial"/>
                <a:sym typeface="Arial"/>
              </a:rPr>
              <a:t>LNDFOR  −  REFOR  +  DEFOR   =   Original forest area</a:t>
            </a:r>
            <a:endParaRPr b="0" i="0" sz="1733" u="none" cap="none" strike="noStrike">
              <a:solidFill>
                <a:srgbClr val="000000"/>
              </a:solidFill>
              <a:latin typeface="Arial"/>
              <a:ea typeface="Arial"/>
              <a:cs typeface="Arial"/>
              <a:sym typeface="Arial"/>
            </a:endParaRPr>
          </a:p>
        </p:txBody>
      </p:sp>
      <p:sp>
        <p:nvSpPr>
          <p:cNvPr id="762" name="Google Shape;762;g3e075dffed1_0_636"/>
          <p:cNvSpPr/>
          <p:nvPr/>
        </p:nvSpPr>
        <p:spPr>
          <a:xfrm>
            <a:off x="937260" y="3509772"/>
            <a:ext cx="10607100" cy="268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2E7D32"/>
                </a:solidFill>
                <a:latin typeface="Arial"/>
                <a:ea typeface="Arial"/>
                <a:cs typeface="Arial"/>
                <a:sym typeface="Arial"/>
              </a:rPr>
              <a:t>UDC Constant = original forest area</a:t>
            </a:r>
            <a:r>
              <a:rPr b="0" i="0" lang="sv-SE" sz="1600" u="none" cap="none" strike="noStrike">
                <a:solidFill>
                  <a:srgbClr val="666666"/>
                </a:solidFill>
                <a:latin typeface="Arial"/>
                <a:ea typeface="Arial"/>
                <a:cs typeface="Arial"/>
                <a:sym typeface="Arial"/>
              </a:rPr>
              <a:t>  (from your base year data, in 10³ km²)</a:t>
            </a:r>
            <a:endParaRPr b="0" i="0" sz="1600" u="none" cap="none" strike="noStrike">
              <a:solidFill>
                <a:srgbClr val="000000"/>
              </a:solidFill>
              <a:latin typeface="Arial"/>
              <a:ea typeface="Arial"/>
              <a:cs typeface="Arial"/>
              <a:sym typeface="Arial"/>
            </a:endParaRPr>
          </a:p>
        </p:txBody>
      </p:sp>
      <p:sp>
        <p:nvSpPr>
          <p:cNvPr id="763" name="Google Shape;763;g3e075dffed1_0_636"/>
          <p:cNvSpPr/>
          <p:nvPr/>
        </p:nvSpPr>
        <p:spPr>
          <a:xfrm>
            <a:off x="693420" y="3974424"/>
            <a:ext cx="10972800" cy="2523900"/>
          </a:xfrm>
          <a:prstGeom prst="rect">
            <a:avLst/>
          </a:prstGeom>
          <a:solidFill>
            <a:srgbClr val="F1F8E9"/>
          </a:solidFill>
          <a:ln cap="flat" cmpd="sng" w="12700">
            <a:solidFill>
              <a:srgbClr val="C5E1A5"/>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64" name="Google Shape;764;g3e075dffed1_0_636"/>
          <p:cNvSpPr/>
          <p:nvPr/>
        </p:nvSpPr>
        <p:spPr>
          <a:xfrm>
            <a:off x="937260" y="4039787"/>
            <a:ext cx="73152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133" u="none" cap="none" strike="noStrike">
                <a:solidFill>
                  <a:srgbClr val="BF6900"/>
                </a:solidFill>
                <a:latin typeface="Arial"/>
                <a:ea typeface="Arial"/>
                <a:cs typeface="Arial"/>
                <a:sym typeface="Arial"/>
              </a:rPr>
              <a:t>UDC 2: Reforestation Bound (inequality)</a:t>
            </a:r>
            <a:endParaRPr b="1" i="0" sz="2133" u="none" cap="none" strike="noStrike">
              <a:solidFill>
                <a:srgbClr val="000000"/>
              </a:solidFill>
              <a:latin typeface="Arial"/>
              <a:ea typeface="Arial"/>
              <a:cs typeface="Arial"/>
              <a:sym typeface="Arial"/>
            </a:endParaRPr>
          </a:p>
        </p:txBody>
      </p:sp>
      <p:graphicFrame>
        <p:nvGraphicFramePr>
          <p:cNvPr id="765" name="Google Shape;765;g3e075dffed1_0_636"/>
          <p:cNvGraphicFramePr/>
          <p:nvPr/>
        </p:nvGraphicFramePr>
        <p:xfrm>
          <a:off x="937260" y="4429931"/>
          <a:ext cx="3000000" cy="3000000"/>
        </p:xfrm>
        <a:graphic>
          <a:graphicData uri="http://schemas.openxmlformats.org/drawingml/2006/table">
            <a:tbl>
              <a:tblPr>
                <a:noFill/>
                <a:tableStyleId>{E93696AA-4D54-470C-A769-EABA423CE421}</a:tableStyleId>
              </a:tblPr>
              <a:tblGrid>
                <a:gridCol w="2682225"/>
                <a:gridCol w="3413775"/>
                <a:gridCol w="4511025"/>
              </a:tblGrid>
              <a:tr h="341375">
                <a:tc>
                  <a:txBody>
                    <a:bodyPr/>
                    <a:lstStyle/>
                    <a:p>
                      <a:pPr indent="0" lvl="0" marL="0" marR="0" rtl="0" algn="l">
                        <a:lnSpc>
                          <a:spcPct val="100000"/>
                        </a:lnSpc>
                        <a:spcBef>
                          <a:spcPts val="0"/>
                        </a:spcBef>
                        <a:spcAft>
                          <a:spcPts val="0"/>
                        </a:spcAft>
                        <a:buClr>
                          <a:srgbClr val="000000"/>
                        </a:buClr>
                        <a:buSzPts val="1100"/>
                        <a:buFont typeface="Arial"/>
                        <a:buNone/>
                      </a:pPr>
                      <a:r>
                        <a:rPr b="1" lang="sv-SE" sz="1500" u="none" cap="none" strike="noStrike">
                          <a:solidFill>
                            <a:srgbClr val="FFFFFF"/>
                          </a:solidFill>
                          <a:latin typeface="Arial"/>
                          <a:ea typeface="Arial"/>
                          <a:cs typeface="Arial"/>
                          <a:sym typeface="Arial"/>
                        </a:rPr>
                        <a:t>  Technology</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D1B4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sv-SE" sz="1500" u="none" cap="none" strike="noStrike">
                          <a:solidFill>
                            <a:srgbClr val="FFFFFF"/>
                          </a:solidFill>
                          <a:latin typeface="Arial"/>
                          <a:ea typeface="Arial"/>
                          <a:cs typeface="Arial"/>
                          <a:sym typeface="Arial"/>
                        </a:rPr>
                        <a:t>  Multiplier</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D1B4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sv-SE" sz="1500" u="none" cap="none" strike="noStrike">
                          <a:solidFill>
                            <a:srgbClr val="FFFFFF"/>
                          </a:solidFill>
                          <a:latin typeface="Arial"/>
                          <a:ea typeface="Arial"/>
                          <a:cs typeface="Arial"/>
                          <a:sym typeface="Arial"/>
                        </a:rPr>
                        <a:t>  Meaning</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D1B4C"/>
                    </a:solidFill>
                  </a:tcPr>
                </a:tc>
              </a:tr>
              <a:tr h="341375">
                <a:tc>
                  <a:txBody>
                    <a:bodyPr/>
                    <a:lstStyle/>
                    <a:p>
                      <a:pPr indent="0" lvl="0" marL="0" marR="0" rtl="0" algn="l">
                        <a:lnSpc>
                          <a:spcPct val="100000"/>
                        </a:lnSpc>
                        <a:spcBef>
                          <a:spcPts val="0"/>
                        </a:spcBef>
                        <a:spcAft>
                          <a:spcPts val="0"/>
                        </a:spcAft>
                        <a:buClr>
                          <a:srgbClr val="000000"/>
                        </a:buClr>
                        <a:buSzPts val="1100"/>
                        <a:buFont typeface="Arial"/>
                        <a:buNone/>
                      </a:pPr>
                      <a:r>
                        <a:rPr lang="sv-SE" sz="1500" u="none" cap="none" strike="noStrike">
                          <a:solidFill>
                            <a:srgbClr val="333333"/>
                          </a:solidFill>
                          <a:latin typeface="Arial"/>
                          <a:ea typeface="Arial"/>
                          <a:cs typeface="Arial"/>
                          <a:sym typeface="Arial"/>
                        </a:rPr>
                        <a:t>  REFOR</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sv-SE" sz="1500" u="none" cap="none" strike="noStrike">
                          <a:solidFill>
                            <a:srgbClr val="333333"/>
                          </a:solidFill>
                          <a:latin typeface="Arial"/>
                          <a:ea typeface="Arial"/>
                          <a:cs typeface="Arial"/>
                          <a:sym typeface="Arial"/>
                        </a:rPr>
                        <a:t>  +1  (New Capacity)</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sv-SE" sz="1500" u="none" cap="none" strike="noStrike">
                          <a:solidFill>
                            <a:srgbClr val="333333"/>
                          </a:solidFill>
                          <a:latin typeface="Arial"/>
                          <a:ea typeface="Arial"/>
                          <a:cs typeface="Arial"/>
                          <a:sym typeface="Arial"/>
                        </a:rPr>
                        <a:t>  New reforestation area this year</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341375">
                <a:tc>
                  <a:txBody>
                    <a:bodyPr/>
                    <a:lstStyle/>
                    <a:p>
                      <a:pPr indent="0" lvl="0" marL="0" marR="0" rtl="0" algn="l">
                        <a:lnSpc>
                          <a:spcPct val="100000"/>
                        </a:lnSpc>
                        <a:spcBef>
                          <a:spcPts val="0"/>
                        </a:spcBef>
                        <a:spcAft>
                          <a:spcPts val="0"/>
                        </a:spcAft>
                        <a:buClr>
                          <a:srgbClr val="000000"/>
                        </a:buClr>
                        <a:buSzPts val="1100"/>
                        <a:buFont typeface="Arial"/>
                        <a:buNone/>
                      </a:pPr>
                      <a:r>
                        <a:rPr lang="sv-SE" sz="1500" u="none" cap="none" strike="noStrike">
                          <a:solidFill>
                            <a:srgbClr val="333333"/>
                          </a:solidFill>
                          <a:latin typeface="Arial"/>
                          <a:ea typeface="Arial"/>
                          <a:cs typeface="Arial"/>
                          <a:sym typeface="Arial"/>
                        </a:rPr>
                        <a:t>  LNDFOR</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9F6E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sv-SE" sz="1500" u="none" cap="none" strike="noStrike">
                          <a:solidFill>
                            <a:srgbClr val="333333"/>
                          </a:solidFill>
                          <a:latin typeface="Arial"/>
                          <a:ea typeface="Arial"/>
                          <a:cs typeface="Arial"/>
                          <a:sym typeface="Arial"/>
                        </a:rPr>
                        <a:t>  −1  (New Capacity)</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9F6E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sv-SE" sz="1500" u="none" cap="none" strike="noStrike">
                          <a:solidFill>
                            <a:srgbClr val="333333"/>
                          </a:solidFill>
                          <a:latin typeface="Arial"/>
                          <a:ea typeface="Arial"/>
                          <a:cs typeface="Arial"/>
                          <a:sym typeface="Arial"/>
                        </a:rPr>
                        <a:t>  Available non-forest land (upper bound)</a:t>
                      </a:r>
                      <a:endParaRPr sz="1500" u="none" cap="none" strike="noStrike">
                        <a:latin typeface="Arial"/>
                        <a:ea typeface="Arial"/>
                        <a:cs typeface="Arial"/>
                        <a:sym typeface="Arial"/>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9F6EC"/>
                    </a:solidFill>
                  </a:tcPr>
                </a:tc>
              </a:tr>
            </a:tbl>
          </a:graphicData>
        </a:graphic>
      </p:graphicFrame>
      <p:sp>
        <p:nvSpPr>
          <p:cNvPr id="766" name="Google Shape;766;g3e075dffed1_0_636"/>
          <p:cNvSpPr/>
          <p:nvPr/>
        </p:nvSpPr>
        <p:spPr>
          <a:xfrm>
            <a:off x="937260" y="5600363"/>
            <a:ext cx="10607100" cy="487800"/>
          </a:xfrm>
          <a:prstGeom prst="rect">
            <a:avLst/>
          </a:prstGeom>
          <a:solidFill>
            <a:srgbClr val="0D1B4C"/>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67" name="Google Shape;767;g3e075dffed1_0_636"/>
          <p:cNvSpPr/>
          <p:nvPr/>
        </p:nvSpPr>
        <p:spPr>
          <a:xfrm>
            <a:off x="937260" y="5600363"/>
            <a:ext cx="10607100" cy="487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733" u="none" cap="none" strike="noStrike">
                <a:solidFill>
                  <a:srgbClr val="FFFFFF"/>
                </a:solidFill>
                <a:latin typeface="Arial"/>
                <a:ea typeface="Arial"/>
                <a:cs typeface="Arial"/>
                <a:sym typeface="Arial"/>
              </a:rPr>
              <a:t>REFOR (new cap)  −  LNDFOR (new cap)   ≤   0</a:t>
            </a:r>
            <a:endParaRPr b="0" i="0" sz="1733" u="none" cap="none" strike="noStrike">
              <a:solidFill>
                <a:srgbClr val="000000"/>
              </a:solidFill>
              <a:latin typeface="Arial"/>
              <a:ea typeface="Arial"/>
              <a:cs typeface="Arial"/>
              <a:sym typeface="Arial"/>
            </a:endParaRPr>
          </a:p>
        </p:txBody>
      </p:sp>
      <p:sp>
        <p:nvSpPr>
          <p:cNvPr id="768" name="Google Shape;768;g3e075dffed1_0_636"/>
          <p:cNvSpPr/>
          <p:nvPr/>
        </p:nvSpPr>
        <p:spPr>
          <a:xfrm>
            <a:off x="937260" y="6153489"/>
            <a:ext cx="10607100" cy="268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BF6900"/>
                </a:solidFill>
                <a:latin typeface="Arial"/>
                <a:ea typeface="Arial"/>
                <a:cs typeface="Arial"/>
                <a:sym typeface="Arial"/>
              </a:rPr>
              <a:t>UDC Constant = 0</a:t>
            </a:r>
            <a:r>
              <a:rPr b="0" i="0" lang="sv-SE" sz="1600" u="none" cap="none" strike="noStrike">
                <a:solidFill>
                  <a:srgbClr val="666666"/>
                </a:solidFill>
                <a:latin typeface="Arial"/>
                <a:ea typeface="Arial"/>
                <a:cs typeface="Arial"/>
                <a:sym typeface="Arial"/>
              </a:rPr>
              <a:t>    New reforestation cannot exceed new non-forest land becoming available.</a:t>
            </a:r>
            <a:endParaRPr b="0" i="0" sz="1600" u="none" cap="none" strike="noStrike">
              <a:solidFill>
                <a:srgbClr val="000000"/>
              </a:solidFill>
              <a:latin typeface="Arial"/>
              <a:ea typeface="Arial"/>
              <a:cs typeface="Arial"/>
              <a:sym typeface="Arial"/>
            </a:endParaRPr>
          </a:p>
        </p:txBody>
      </p:sp>
      <p:sp>
        <p:nvSpPr>
          <p:cNvPr id="769" name="Google Shape;769;g3e075dffed1_0_636"/>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Applying UDCs to Forest Tracking</a:t>
            </a:r>
            <a:endParaRPr/>
          </a:p>
        </p:txBody>
      </p:sp>
      <p:sp>
        <p:nvSpPr>
          <p:cNvPr id="770" name="Google Shape;770;g3e075dffed1_0_636"/>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g3e075dffed1_0_654"/>
          <p:cNvSpPr/>
          <p:nvPr/>
        </p:nvSpPr>
        <p:spPr>
          <a:xfrm>
            <a:off x="729620" y="1029807"/>
            <a:ext cx="5242500" cy="2460300"/>
          </a:xfrm>
          <a:prstGeom prst="rect">
            <a:avLst/>
          </a:prstGeom>
          <a:solidFill>
            <a:srgbClr val="FDE8E8"/>
          </a:solidFill>
          <a:ln cap="flat" cmpd="sng" w="12700">
            <a:solidFill>
              <a:srgbClr val="FDE8E8"/>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77" name="Google Shape;777;g3e075dffed1_0_654"/>
          <p:cNvSpPr/>
          <p:nvPr/>
        </p:nvSpPr>
        <p:spPr>
          <a:xfrm>
            <a:off x="729620" y="1029807"/>
            <a:ext cx="85200" cy="2460300"/>
          </a:xfrm>
          <a:prstGeom prst="rect">
            <a:avLst/>
          </a:prstGeom>
          <a:solidFill>
            <a:srgbClr val="C0392B"/>
          </a:solidFill>
          <a:ln cap="flat" cmpd="sng" w="12700">
            <a:solidFill>
              <a:srgbClr val="C0392B"/>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78" name="Google Shape;778;g3e075dffed1_0_654"/>
          <p:cNvSpPr/>
          <p:nvPr/>
        </p:nvSpPr>
        <p:spPr>
          <a:xfrm>
            <a:off x="1010036" y="1163919"/>
            <a:ext cx="4974300" cy="414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867" u="none" cap="none" strike="noStrike">
                <a:solidFill>
                  <a:srgbClr val="C0392B"/>
                </a:solidFill>
                <a:latin typeface="Arial"/>
                <a:ea typeface="Arial"/>
                <a:cs typeface="Arial"/>
                <a:sym typeface="Arial"/>
              </a:rPr>
              <a:t>1. Sigmoidal sequestration curve</a:t>
            </a:r>
            <a:endParaRPr b="1" i="0" sz="1867" u="none" cap="none" strike="noStrike">
              <a:solidFill>
                <a:srgbClr val="000000"/>
              </a:solidFill>
              <a:latin typeface="Arial"/>
              <a:ea typeface="Arial"/>
              <a:cs typeface="Arial"/>
              <a:sym typeface="Arial"/>
            </a:endParaRPr>
          </a:p>
        </p:txBody>
      </p:sp>
      <p:sp>
        <p:nvSpPr>
          <p:cNvPr id="779" name="Google Shape;779;g3e075dffed1_0_654"/>
          <p:cNvSpPr/>
          <p:nvPr/>
        </p:nvSpPr>
        <p:spPr>
          <a:xfrm>
            <a:off x="949076" y="1748879"/>
            <a:ext cx="4950000" cy="17436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sv-SE" sz="1400" u="none" cap="none" strike="noStrike">
                <a:solidFill>
                  <a:srgbClr val="333333"/>
                </a:solidFill>
                <a:latin typeface="Arial"/>
                <a:ea typeface="Arial"/>
                <a:cs typeface="Arial"/>
                <a:sym typeface="Arial"/>
              </a:rPr>
              <a:t>Forest carbon uptake follows an S-shaped curve – slow establishment, peak growth between 10 and 30 years, then tapering to near-zero at maturity. In the current formulation (outlined in this lecture), the constant EAR applies a flat annual average across the whole period, underestimating sequestration during peak growth and overestimating it during early establishment and late maturity.</a:t>
            </a:r>
            <a:endParaRPr b="0" i="0" sz="1400" u="none" cap="none" strike="noStrike">
              <a:solidFill>
                <a:srgbClr val="000000"/>
              </a:solidFill>
              <a:latin typeface="Arial"/>
              <a:ea typeface="Arial"/>
              <a:cs typeface="Arial"/>
              <a:sym typeface="Arial"/>
            </a:endParaRPr>
          </a:p>
        </p:txBody>
      </p:sp>
      <p:sp>
        <p:nvSpPr>
          <p:cNvPr id="780" name="Google Shape;780;g3e075dffed1_0_654"/>
          <p:cNvSpPr/>
          <p:nvPr/>
        </p:nvSpPr>
        <p:spPr>
          <a:xfrm>
            <a:off x="720000" y="5360710"/>
            <a:ext cx="10886700" cy="1140000"/>
          </a:xfrm>
          <a:prstGeom prst="rect">
            <a:avLst/>
          </a:prstGeom>
          <a:solidFill>
            <a:srgbClr val="FEF3E2"/>
          </a:solidFill>
          <a:ln cap="flat" cmpd="sng" w="12700">
            <a:solidFill>
              <a:srgbClr val="FEF3E2"/>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81" name="Google Shape;781;g3e075dffed1_0_654"/>
          <p:cNvSpPr/>
          <p:nvPr/>
        </p:nvSpPr>
        <p:spPr>
          <a:xfrm>
            <a:off x="720000" y="5360710"/>
            <a:ext cx="85200" cy="1024200"/>
          </a:xfrm>
          <a:prstGeom prst="rect">
            <a:avLst/>
          </a:prstGeom>
          <a:solidFill>
            <a:srgbClr val="D4870A"/>
          </a:solidFill>
          <a:ln cap="flat" cmpd="sng" w="12700">
            <a:solidFill>
              <a:srgbClr val="D4870A"/>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82" name="Google Shape;782;g3e075dffed1_0_654"/>
          <p:cNvSpPr/>
          <p:nvPr/>
        </p:nvSpPr>
        <p:spPr>
          <a:xfrm>
            <a:off x="1017951" y="5310169"/>
            <a:ext cx="2198700" cy="414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867" u="none" cap="none" strike="noStrike">
                <a:solidFill>
                  <a:srgbClr val="D4870A"/>
                </a:solidFill>
                <a:latin typeface="Arial"/>
                <a:ea typeface="Arial"/>
                <a:cs typeface="Arial"/>
                <a:sym typeface="Arial"/>
              </a:rPr>
              <a:t>2. No stock ceiling</a:t>
            </a:r>
            <a:endParaRPr b="1" i="0" sz="1867" u="none" cap="none" strike="noStrike">
              <a:solidFill>
                <a:srgbClr val="000000"/>
              </a:solidFill>
              <a:latin typeface="Arial"/>
              <a:ea typeface="Arial"/>
              <a:cs typeface="Arial"/>
              <a:sym typeface="Arial"/>
            </a:endParaRPr>
          </a:p>
        </p:txBody>
      </p:sp>
      <p:sp>
        <p:nvSpPr>
          <p:cNvPr id="783" name="Google Shape;783;g3e075dffed1_0_654"/>
          <p:cNvSpPr/>
          <p:nvPr/>
        </p:nvSpPr>
        <p:spPr>
          <a:xfrm>
            <a:off x="862740" y="5656649"/>
            <a:ext cx="10536900" cy="10242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sv-SE" sz="1400" u="none" cap="none" strike="noStrike">
                <a:solidFill>
                  <a:srgbClr val="333333"/>
                </a:solidFill>
                <a:latin typeface="Arial"/>
                <a:ea typeface="Arial"/>
                <a:cs typeface="Arial"/>
                <a:sym typeface="Arial"/>
              </a:rPr>
              <a:t>The current constant EAR implies sequestration continues indefinitely, whereas a real forest approaches carbon equilibrium at maturity and becomes roughly carbon-neutral. This is only material if the model horizon extends beyond approximately 60 years, which is uncommon in CLEWs applications – so the assumption is generally acceptable.</a:t>
            </a:r>
            <a:endParaRPr b="0" i="0" sz="1400" u="none" cap="none" strike="noStrike">
              <a:solidFill>
                <a:srgbClr val="000000"/>
              </a:solidFill>
              <a:latin typeface="Arial"/>
              <a:ea typeface="Arial"/>
              <a:cs typeface="Arial"/>
              <a:sym typeface="Arial"/>
            </a:endParaRPr>
          </a:p>
        </p:txBody>
      </p:sp>
      <p:sp>
        <p:nvSpPr>
          <p:cNvPr id="784" name="Google Shape;784;g3e075dffed1_0_654"/>
          <p:cNvSpPr/>
          <p:nvPr/>
        </p:nvSpPr>
        <p:spPr>
          <a:xfrm>
            <a:off x="826877" y="3965024"/>
            <a:ext cx="10779900" cy="1235400"/>
          </a:xfrm>
          <a:prstGeom prst="rect">
            <a:avLst/>
          </a:prstGeom>
          <a:solidFill>
            <a:srgbClr val="EBF5E8"/>
          </a:solidFill>
          <a:ln cap="flat" cmpd="sng" w="12700">
            <a:solidFill>
              <a:srgbClr val="EBF5E8"/>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85" name="Google Shape;785;g3e075dffed1_0_654"/>
          <p:cNvSpPr/>
          <p:nvPr/>
        </p:nvSpPr>
        <p:spPr>
          <a:xfrm>
            <a:off x="729620" y="3965024"/>
            <a:ext cx="85200" cy="1218300"/>
          </a:xfrm>
          <a:prstGeom prst="rect">
            <a:avLst/>
          </a:prstGeom>
          <a:solidFill>
            <a:srgbClr val="2E7D32"/>
          </a:solidFill>
          <a:ln cap="flat" cmpd="sng" w="12700">
            <a:solidFill>
              <a:srgbClr val="2E7D32"/>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86" name="Google Shape;786;g3e075dffed1_0_654"/>
          <p:cNvSpPr/>
          <p:nvPr/>
        </p:nvSpPr>
        <p:spPr>
          <a:xfrm>
            <a:off x="973320" y="4033572"/>
            <a:ext cx="11192400" cy="39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867" u="none" cap="none" strike="noStrike">
                <a:solidFill>
                  <a:srgbClr val="2E7D32"/>
                </a:solidFill>
                <a:latin typeface="Arial"/>
                <a:ea typeface="Arial"/>
                <a:cs typeface="Arial"/>
                <a:sym typeface="Arial"/>
              </a:rPr>
              <a:t>Model implications</a:t>
            </a:r>
            <a:endParaRPr b="1" i="0" sz="1867" u="none" cap="none" strike="noStrike">
              <a:solidFill>
                <a:srgbClr val="000000"/>
              </a:solidFill>
              <a:latin typeface="Arial"/>
              <a:ea typeface="Arial"/>
              <a:cs typeface="Arial"/>
              <a:sym typeface="Arial"/>
            </a:endParaRPr>
          </a:p>
        </p:txBody>
      </p:sp>
      <p:sp>
        <p:nvSpPr>
          <p:cNvPr id="787" name="Google Shape;787;g3e075dffed1_0_654"/>
          <p:cNvSpPr/>
          <p:nvPr/>
        </p:nvSpPr>
        <p:spPr>
          <a:xfrm>
            <a:off x="924971" y="4392995"/>
            <a:ext cx="10440300" cy="6402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sv-SE" sz="1400" u="none" cap="none" strike="noStrike">
                <a:solidFill>
                  <a:srgbClr val="333333"/>
                </a:solidFill>
                <a:latin typeface="Arial"/>
                <a:ea typeface="Arial"/>
                <a:cs typeface="Arial"/>
                <a:sym typeface="Arial"/>
              </a:rPr>
              <a:t>Fully capturing the S-curve would require vintage-specific REFOR technologies (e.g. REFOR_2025, REFOR_2030), each with a time-varying EAR profile – but this adds substantial complexity. For an intermediate model, the linear average is a sensible and defensible simplification. </a:t>
            </a:r>
            <a:endParaRPr b="0" i="0" sz="1400" u="none" cap="none" strike="noStrike">
              <a:solidFill>
                <a:srgbClr val="000000"/>
              </a:solidFill>
              <a:latin typeface="Arial"/>
              <a:ea typeface="Arial"/>
              <a:cs typeface="Arial"/>
              <a:sym typeface="Arial"/>
            </a:endParaRPr>
          </a:p>
        </p:txBody>
      </p:sp>
      <p:pic>
        <p:nvPicPr>
          <p:cNvPr id="788" name="Google Shape;788;g3e075dffed1_0_654"/>
          <p:cNvPicPr preferRelativeResize="0"/>
          <p:nvPr/>
        </p:nvPicPr>
        <p:blipFill rotWithShape="1">
          <a:blip r:embed="rId3">
            <a:alphaModFix/>
          </a:blip>
          <a:srcRect b="0" l="0" r="0" t="0"/>
          <a:stretch/>
        </p:blipFill>
        <p:spPr>
          <a:xfrm>
            <a:off x="6554724" y="968246"/>
            <a:ext cx="5052059" cy="2755670"/>
          </a:xfrm>
          <a:prstGeom prst="rect">
            <a:avLst/>
          </a:prstGeom>
          <a:noFill/>
          <a:ln>
            <a:noFill/>
          </a:ln>
        </p:spPr>
      </p:pic>
      <p:sp>
        <p:nvSpPr>
          <p:cNvPr id="789" name="Google Shape;789;g3e075dffed1_0_654"/>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One-Off Emissions Limitations – Forests </a:t>
            </a:r>
            <a:endParaRPr/>
          </a:p>
        </p:txBody>
      </p:sp>
      <p:sp>
        <p:nvSpPr>
          <p:cNvPr id="790" name="Google Shape;790;g3e075dffed1_0_654"/>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g3e075dffed1_0_673"/>
          <p:cNvSpPr/>
          <p:nvPr/>
        </p:nvSpPr>
        <p:spPr>
          <a:xfrm>
            <a:off x="609600" y="944158"/>
            <a:ext cx="10363200" cy="4878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400" u="none" cap="none" strike="noStrike">
                <a:solidFill>
                  <a:srgbClr val="333333"/>
                </a:solidFill>
                <a:latin typeface="Arial"/>
                <a:ea typeface="Arial"/>
                <a:cs typeface="Arial"/>
                <a:sym typeface="Arial"/>
              </a:rPr>
              <a:t>For other land-use types like cropland and grassland, EACR is applied directly to the land technology. No additional technologies are needed.</a:t>
            </a:r>
            <a:endParaRPr b="0" i="0" sz="1400" u="none" cap="none" strike="noStrike">
              <a:solidFill>
                <a:schemeClr val="dk1"/>
              </a:solidFill>
              <a:latin typeface="Arial"/>
              <a:ea typeface="Arial"/>
              <a:cs typeface="Arial"/>
              <a:sym typeface="Arial"/>
            </a:endParaRPr>
          </a:p>
        </p:txBody>
      </p:sp>
      <p:sp>
        <p:nvSpPr>
          <p:cNvPr id="797" name="Google Shape;797;g3e075dffed1_0_673"/>
          <p:cNvSpPr/>
          <p:nvPr/>
        </p:nvSpPr>
        <p:spPr>
          <a:xfrm>
            <a:off x="609600" y="1481278"/>
            <a:ext cx="6096000" cy="365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2133" u="none" cap="none" strike="noStrike">
                <a:solidFill>
                  <a:srgbClr val="1E2761"/>
                </a:solidFill>
                <a:latin typeface="Arial"/>
                <a:ea typeface="Arial"/>
                <a:cs typeface="Arial"/>
                <a:sym typeface="Arial"/>
              </a:rPr>
              <a:t>Why the simpler approach works here:</a:t>
            </a:r>
            <a:endParaRPr b="1" i="0" sz="2133" u="none" cap="none" strike="noStrike">
              <a:solidFill>
                <a:schemeClr val="dk1"/>
              </a:solidFill>
              <a:latin typeface="Arial"/>
              <a:ea typeface="Arial"/>
              <a:cs typeface="Arial"/>
              <a:sym typeface="Arial"/>
            </a:endParaRPr>
          </a:p>
        </p:txBody>
      </p:sp>
      <p:sp>
        <p:nvSpPr>
          <p:cNvPr id="798" name="Google Shape;798;g3e075dffed1_0_673"/>
          <p:cNvSpPr/>
          <p:nvPr/>
        </p:nvSpPr>
        <p:spPr>
          <a:xfrm>
            <a:off x="609600" y="1664158"/>
            <a:ext cx="10363200" cy="8535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400" u="none" cap="none" strike="noStrike">
                <a:solidFill>
                  <a:srgbClr val="333333"/>
                </a:solidFill>
                <a:latin typeface="Arial"/>
                <a:ea typeface="Arial"/>
                <a:cs typeface="Arial"/>
                <a:sym typeface="Arial"/>
              </a:rPr>
              <a:t>Unlike forests, cropland and grassland have relatively short carbon stock accumulation times (2 to 50 years). The asymmetry between loss and gain is less extreme, so a single parameter can reasonably capture the carbon stock change in both directions.</a:t>
            </a:r>
            <a:endParaRPr b="0" i="0" sz="1400" u="none" cap="none" strike="noStrike">
              <a:solidFill>
                <a:schemeClr val="dk1"/>
              </a:solidFill>
              <a:latin typeface="Arial"/>
              <a:ea typeface="Arial"/>
              <a:cs typeface="Arial"/>
              <a:sym typeface="Arial"/>
            </a:endParaRPr>
          </a:p>
        </p:txBody>
      </p:sp>
      <p:grpSp>
        <p:nvGrpSpPr>
          <p:cNvPr id="799" name="Google Shape;799;g3e075dffed1_0_673"/>
          <p:cNvGrpSpPr/>
          <p:nvPr/>
        </p:nvGrpSpPr>
        <p:grpSpPr>
          <a:xfrm>
            <a:off x="719987" y="2434966"/>
            <a:ext cx="10362941" cy="1343631"/>
            <a:chOff x="376234" y="2380957"/>
            <a:chExt cx="7772400" cy="822900"/>
          </a:xfrm>
        </p:grpSpPr>
        <p:sp>
          <p:nvSpPr>
            <p:cNvPr id="800" name="Google Shape;800;g3e075dffed1_0_673"/>
            <p:cNvSpPr/>
            <p:nvPr/>
          </p:nvSpPr>
          <p:spPr>
            <a:xfrm>
              <a:off x="376234" y="2380957"/>
              <a:ext cx="7772400" cy="822900"/>
            </a:xfrm>
            <a:prstGeom prst="rect">
              <a:avLst/>
            </a:prstGeom>
            <a:solidFill>
              <a:srgbClr val="E8F4E8"/>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801" name="Google Shape;801;g3e075dffed1_0_673"/>
            <p:cNvSpPr/>
            <p:nvPr/>
          </p:nvSpPr>
          <p:spPr>
            <a:xfrm>
              <a:off x="511075" y="2465356"/>
              <a:ext cx="7535700" cy="6402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200" u="none" cap="none" strike="noStrike">
                  <a:solidFill>
                    <a:srgbClr val="333333"/>
                  </a:solidFill>
                  <a:latin typeface="Arial"/>
                  <a:ea typeface="Arial"/>
                  <a:cs typeface="Arial"/>
                  <a:sym typeface="Arial"/>
                </a:rPr>
                <a:t>EACR values for cropland and grassland are negative because land is a carbon sink. If the activity (area) of cropland increases, the negative EACR means the model records sequestration. If cropland area decreases (land converted away), the change is negative, and a negative EACR produces a positive emission (carbon release). </a:t>
              </a:r>
              <a:r>
                <a:rPr b="0" i="0" lang="sv-SE" sz="1200" u="none" cap="none" strike="noStrike">
                  <a:solidFill>
                    <a:srgbClr val="434343"/>
                  </a:solidFill>
                  <a:latin typeface="Arial"/>
                  <a:ea typeface="Arial"/>
                  <a:cs typeface="Arial"/>
                  <a:sym typeface="Arial"/>
                </a:rPr>
                <a:t>Note that the EACR represents the carbon stock of the cropland or grassland </a:t>
              </a:r>
              <a:r>
                <a:rPr b="0" i="1" lang="sv-SE" sz="1200" u="none" cap="none" strike="noStrike">
                  <a:solidFill>
                    <a:srgbClr val="434343"/>
                  </a:solidFill>
                  <a:latin typeface="Arial"/>
                  <a:ea typeface="Arial"/>
                  <a:cs typeface="Arial"/>
                  <a:sym typeface="Arial"/>
                </a:rPr>
                <a:t>itself</a:t>
              </a:r>
              <a:r>
                <a:rPr b="0" i="0" lang="sv-SE" sz="1200" u="none" cap="none" strike="noStrike">
                  <a:solidFill>
                    <a:srgbClr val="434343"/>
                  </a:solidFill>
                  <a:latin typeface="Arial"/>
                  <a:ea typeface="Arial"/>
                  <a:cs typeface="Arial"/>
                  <a:sym typeface="Arial"/>
                </a:rPr>
                <a:t>, not the land it replaced. When cropland expands, the sequestration recorded is the new cropland accumulating its own carbon stock, which is far smaller than the carbon released from the forest that was cleared to create it. The net effect of forest-to-cropland conversion is still a large emission, because the forest loss is handled separately by DEFOR</a:t>
              </a:r>
              <a:endParaRPr b="0" i="0" sz="1200" u="none" cap="none" strike="noStrike">
                <a:solidFill>
                  <a:srgbClr val="434343"/>
                </a:solidFill>
                <a:latin typeface="Arial"/>
                <a:ea typeface="Arial"/>
                <a:cs typeface="Arial"/>
                <a:sym typeface="Arial"/>
              </a:endParaRPr>
            </a:p>
          </p:txBody>
        </p:sp>
      </p:grpSp>
      <p:graphicFrame>
        <p:nvGraphicFramePr>
          <p:cNvPr id="802" name="Google Shape;802;g3e075dffed1_0_673"/>
          <p:cNvGraphicFramePr/>
          <p:nvPr/>
        </p:nvGraphicFramePr>
        <p:xfrm>
          <a:off x="1720845" y="3944572"/>
          <a:ext cx="3000000" cy="3000000"/>
        </p:xfrm>
        <a:graphic>
          <a:graphicData uri="http://schemas.openxmlformats.org/drawingml/2006/table">
            <a:tbl>
              <a:tblPr>
                <a:noFill/>
                <a:tableStyleId>{E93696AA-4D54-470C-A769-EABA423CE421}</a:tableStyleId>
              </a:tblPr>
              <a:tblGrid>
                <a:gridCol w="2194575"/>
                <a:gridCol w="2194575"/>
                <a:gridCol w="3535675"/>
              </a:tblGrid>
              <a:tr h="528325">
                <a:tc>
                  <a:txBody>
                    <a:bodyPr/>
                    <a:lstStyle/>
                    <a:p>
                      <a:pPr indent="0" lvl="0" marL="0" marR="0" rtl="0" algn="l">
                        <a:lnSpc>
                          <a:spcPct val="100000"/>
                        </a:lnSpc>
                        <a:spcBef>
                          <a:spcPts val="0"/>
                        </a:spcBef>
                        <a:spcAft>
                          <a:spcPts val="0"/>
                        </a:spcAft>
                        <a:buClr>
                          <a:srgbClr val="FFFFFF"/>
                        </a:buClr>
                        <a:buSzPts val="1000"/>
                        <a:buFont typeface="Arial"/>
                        <a:buNone/>
                      </a:pPr>
                      <a:r>
                        <a:rPr b="1" lang="sv-SE" sz="1300" u="none" cap="none" strike="noStrike">
                          <a:solidFill>
                            <a:srgbClr val="FFFFFF"/>
                          </a:solidFill>
                          <a:latin typeface="Arial"/>
                          <a:ea typeface="Arial"/>
                          <a:cs typeface="Arial"/>
                          <a:sym typeface="Arial"/>
                        </a:rPr>
                        <a:t>Land Cover</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c>
                  <a:txBody>
                    <a:bodyPr/>
                    <a:lstStyle/>
                    <a:p>
                      <a:pPr indent="0" lvl="0" marL="0" marR="0" rtl="0" algn="ctr">
                        <a:lnSpc>
                          <a:spcPct val="100000"/>
                        </a:lnSpc>
                        <a:spcBef>
                          <a:spcPts val="0"/>
                        </a:spcBef>
                        <a:spcAft>
                          <a:spcPts val="0"/>
                        </a:spcAft>
                        <a:buClr>
                          <a:srgbClr val="FFFFFF"/>
                        </a:buClr>
                        <a:buSzPts val="1000"/>
                        <a:buFont typeface="Arial"/>
                        <a:buNone/>
                      </a:pPr>
                      <a:r>
                        <a:rPr b="1" lang="sv-SE" sz="1300" u="none" cap="none" strike="noStrike">
                          <a:solidFill>
                            <a:srgbClr val="FFFFFF"/>
                          </a:solidFill>
                          <a:latin typeface="Arial"/>
                          <a:ea typeface="Arial"/>
                          <a:cs typeface="Arial"/>
                          <a:sym typeface="Arial"/>
                        </a:rPr>
                        <a:t>Climate Zone</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c>
                  <a:txBody>
                    <a:bodyPr/>
                    <a:lstStyle/>
                    <a:p>
                      <a:pPr indent="0" lvl="0" marL="0" marR="0" rtl="0" algn="ctr">
                        <a:lnSpc>
                          <a:spcPct val="100000"/>
                        </a:lnSpc>
                        <a:spcBef>
                          <a:spcPts val="0"/>
                        </a:spcBef>
                        <a:spcAft>
                          <a:spcPts val="0"/>
                        </a:spcAft>
                        <a:buClr>
                          <a:srgbClr val="FFFFFF"/>
                        </a:buClr>
                        <a:buSzPts val="1000"/>
                        <a:buFont typeface="Arial"/>
                        <a:buNone/>
                      </a:pPr>
                      <a:r>
                        <a:rPr b="1" lang="sv-SE" sz="1300" u="none" cap="none" strike="noStrike">
                          <a:solidFill>
                            <a:srgbClr val="FFFFFF"/>
                          </a:solidFill>
                          <a:latin typeface="Arial"/>
                          <a:ea typeface="Arial"/>
                          <a:cs typeface="Arial"/>
                          <a:sym typeface="Arial"/>
                        </a:rPr>
                        <a:t>EACR (Mt/10³km²)</a:t>
                      </a:r>
                      <a:endParaRPr sz="1300" u="none" cap="none" strike="noStrike">
                        <a:latin typeface="Arial"/>
                        <a:ea typeface="Arial"/>
                        <a:cs typeface="Arial"/>
                        <a:sym typeface="Arial"/>
                      </a:endParaRPr>
                    </a:p>
                    <a:p>
                      <a:pPr indent="0" lvl="0" marL="0" marR="0" rtl="0" algn="ctr">
                        <a:lnSpc>
                          <a:spcPct val="100000"/>
                        </a:lnSpc>
                        <a:spcBef>
                          <a:spcPts val="0"/>
                        </a:spcBef>
                        <a:spcAft>
                          <a:spcPts val="0"/>
                        </a:spcAft>
                        <a:buClr>
                          <a:srgbClr val="FFFFFF"/>
                        </a:buClr>
                        <a:buSzPts val="1000"/>
                        <a:buFont typeface="Arial"/>
                        <a:buNone/>
                      </a:pPr>
                      <a:r>
                        <a:rPr b="1" lang="sv-SE" sz="1300" u="none" cap="none" strike="noStrike">
                          <a:solidFill>
                            <a:srgbClr val="FFFFFF"/>
                          </a:solidFill>
                          <a:latin typeface="Arial"/>
                          <a:ea typeface="Arial"/>
                          <a:cs typeface="Arial"/>
                          <a:sym typeface="Arial"/>
                        </a:rPr>
                        <a:t>CO₂ and CO₂eq</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D97706"/>
                    </a:solidFill>
                  </a:tcPr>
                </a:tc>
              </a:tr>
              <a:tr h="341375">
                <a:tc>
                  <a:txBody>
                    <a:bodyPr/>
                    <a:lstStyle/>
                    <a:p>
                      <a:pPr indent="0" lvl="0" marL="0" marR="0" rtl="0" algn="l">
                        <a:lnSpc>
                          <a:spcPct val="100000"/>
                        </a:lnSpc>
                        <a:spcBef>
                          <a:spcPts val="0"/>
                        </a:spcBef>
                        <a:spcAft>
                          <a:spcPts val="0"/>
                        </a:spcAft>
                        <a:buClr>
                          <a:srgbClr val="333333"/>
                        </a:buClr>
                        <a:buSzPts val="1000"/>
                        <a:buFont typeface="Arial"/>
                        <a:buNone/>
                      </a:pPr>
                      <a:r>
                        <a:rPr b="1" lang="sv-SE" sz="1300" u="none" cap="none" strike="noStrike">
                          <a:solidFill>
                            <a:srgbClr val="333333"/>
                          </a:solidFill>
                          <a:latin typeface="Arial"/>
                          <a:ea typeface="Arial"/>
                          <a:cs typeface="Arial"/>
                          <a:sym typeface="Arial"/>
                        </a:rPr>
                        <a:t>Cropland</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Tropical</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E8891D"/>
                          </a:solidFill>
                          <a:latin typeface="Arial"/>
                          <a:ea typeface="Arial"/>
                          <a:cs typeface="Arial"/>
                          <a:sym typeface="Arial"/>
                        </a:rPr>
                        <a:t>–7.0</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r>
              <a:tr h="341375">
                <a:tc>
                  <a:txBody>
                    <a:bodyPr/>
                    <a:lstStyle/>
                    <a:p>
                      <a:pPr indent="0" lvl="0" marL="0" marR="0" rtl="0" algn="ctr">
                        <a:lnSpc>
                          <a:spcPct val="100000"/>
                        </a:lnSpc>
                        <a:spcBef>
                          <a:spcPts val="0"/>
                        </a:spcBef>
                        <a:spcAft>
                          <a:spcPts val="0"/>
                        </a:spcAft>
                        <a:buClr>
                          <a:schemeClr val="dk1"/>
                        </a:buClr>
                        <a:buSzPts val="1000"/>
                        <a:buFont typeface="Calibri"/>
                        <a:buNone/>
                      </a:pPr>
                      <a:r>
                        <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Temperate</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E8891D"/>
                          </a:solidFill>
                          <a:latin typeface="Arial"/>
                          <a:ea typeface="Arial"/>
                          <a:cs typeface="Arial"/>
                          <a:sym typeface="Arial"/>
                        </a:rPr>
                        <a:t>–7.2</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r>
              <a:tr h="341375">
                <a:tc>
                  <a:txBody>
                    <a:bodyPr/>
                    <a:lstStyle/>
                    <a:p>
                      <a:pPr indent="0" lvl="0" marL="0" marR="0" rtl="0" algn="ctr">
                        <a:lnSpc>
                          <a:spcPct val="100000"/>
                        </a:lnSpc>
                        <a:spcBef>
                          <a:spcPts val="0"/>
                        </a:spcBef>
                        <a:spcAft>
                          <a:spcPts val="0"/>
                        </a:spcAft>
                        <a:buClr>
                          <a:schemeClr val="dk1"/>
                        </a:buClr>
                        <a:buSzPts val="1000"/>
                        <a:buFont typeface="Calibri"/>
                        <a:buNone/>
                      </a:pPr>
                      <a:r>
                        <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Boreal</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E8891D"/>
                          </a:solidFill>
                          <a:latin typeface="Arial"/>
                          <a:ea typeface="Arial"/>
                          <a:cs typeface="Arial"/>
                          <a:sym typeface="Arial"/>
                        </a:rPr>
                        <a:t>–7.3</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r>
              <a:tr h="341375">
                <a:tc>
                  <a:txBody>
                    <a:bodyPr/>
                    <a:lstStyle/>
                    <a:p>
                      <a:pPr indent="0" lvl="0" marL="0" marR="0" rtl="0" algn="l">
                        <a:lnSpc>
                          <a:spcPct val="100000"/>
                        </a:lnSpc>
                        <a:spcBef>
                          <a:spcPts val="0"/>
                        </a:spcBef>
                        <a:spcAft>
                          <a:spcPts val="0"/>
                        </a:spcAft>
                        <a:buClr>
                          <a:srgbClr val="333333"/>
                        </a:buClr>
                        <a:buSzPts val="1000"/>
                        <a:buFont typeface="Arial"/>
                        <a:buNone/>
                      </a:pPr>
                      <a:r>
                        <a:rPr b="1" lang="sv-SE" sz="1300" u="none" cap="none" strike="noStrike">
                          <a:solidFill>
                            <a:srgbClr val="333333"/>
                          </a:solidFill>
                          <a:latin typeface="Arial"/>
                          <a:ea typeface="Arial"/>
                          <a:cs typeface="Arial"/>
                          <a:sym typeface="Arial"/>
                        </a:rPr>
                        <a:t>Grassland</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Tropical</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E8891D"/>
                          </a:solidFill>
                          <a:latin typeface="Arial"/>
                          <a:ea typeface="Arial"/>
                          <a:cs typeface="Arial"/>
                          <a:sym typeface="Arial"/>
                        </a:rPr>
                        <a:t>–76.3</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r>
              <a:tr h="341375">
                <a:tc>
                  <a:txBody>
                    <a:bodyPr/>
                    <a:lstStyle/>
                    <a:p>
                      <a:pPr indent="0" lvl="0" marL="0" marR="0" rtl="0" algn="ctr">
                        <a:lnSpc>
                          <a:spcPct val="100000"/>
                        </a:lnSpc>
                        <a:spcBef>
                          <a:spcPts val="0"/>
                        </a:spcBef>
                        <a:spcAft>
                          <a:spcPts val="0"/>
                        </a:spcAft>
                        <a:buClr>
                          <a:schemeClr val="dk1"/>
                        </a:buClr>
                        <a:buSzPts val="1000"/>
                        <a:buFont typeface="Calibri"/>
                        <a:buNone/>
                      </a:pPr>
                      <a:r>
                        <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Temperate</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E8891D"/>
                          </a:solidFill>
                          <a:latin typeface="Arial"/>
                          <a:ea typeface="Arial"/>
                          <a:cs typeface="Arial"/>
                          <a:sym typeface="Arial"/>
                        </a:rPr>
                        <a:t>–84.4</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r>
              <a:tr h="341375">
                <a:tc>
                  <a:txBody>
                    <a:bodyPr/>
                    <a:lstStyle/>
                    <a:p>
                      <a:pPr indent="0" lvl="0" marL="0" marR="0" rtl="0" algn="ctr">
                        <a:lnSpc>
                          <a:spcPct val="100000"/>
                        </a:lnSpc>
                        <a:spcBef>
                          <a:spcPts val="0"/>
                        </a:spcBef>
                        <a:spcAft>
                          <a:spcPts val="0"/>
                        </a:spcAft>
                        <a:buClr>
                          <a:schemeClr val="dk1"/>
                        </a:buClr>
                        <a:buSzPts val="1000"/>
                        <a:buFont typeface="Calibri"/>
                        <a:buNone/>
                      </a:pPr>
                      <a:r>
                        <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Boreal</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sv-SE" sz="1200" u="none" cap="none" strike="noStrike">
                          <a:solidFill>
                            <a:srgbClr val="E8891D"/>
                          </a:solidFill>
                          <a:latin typeface="Arial"/>
                          <a:ea typeface="Arial"/>
                          <a:cs typeface="Arial"/>
                          <a:sym typeface="Arial"/>
                        </a:rPr>
                        <a:t>–93.1</a:t>
                      </a:r>
                      <a:endParaRPr sz="12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r>
            </a:tbl>
          </a:graphicData>
        </a:graphic>
      </p:graphicFrame>
      <p:sp>
        <p:nvSpPr>
          <p:cNvPr id="803" name="Google Shape;803;g3e075dffed1_0_673"/>
          <p:cNvSpPr/>
          <p:nvPr/>
        </p:nvSpPr>
        <p:spPr>
          <a:xfrm>
            <a:off x="609600" y="6521148"/>
            <a:ext cx="10363200" cy="365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1" lang="sv-SE" sz="1333" u="none" cap="none" strike="noStrike">
                <a:solidFill>
                  <a:schemeClr val="lt1"/>
                </a:solidFill>
                <a:latin typeface="Arial"/>
                <a:ea typeface="Arial"/>
                <a:cs typeface="Arial"/>
                <a:sym typeface="Arial"/>
              </a:rPr>
              <a:t>These values are applied directly in MUIO under EmissionToActivityChangeRatio for the relevant land technology.</a:t>
            </a:r>
            <a:endParaRPr b="0" i="1" sz="1333" u="none" cap="none" strike="noStrike">
              <a:solidFill>
                <a:schemeClr val="lt1"/>
              </a:solidFill>
              <a:latin typeface="Arial"/>
              <a:ea typeface="Arial"/>
              <a:cs typeface="Arial"/>
              <a:sym typeface="Arial"/>
            </a:endParaRPr>
          </a:p>
        </p:txBody>
      </p:sp>
      <p:sp>
        <p:nvSpPr>
          <p:cNvPr id="804" name="Google Shape;804;g3e075dffed1_0_673"/>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One-off emissions for all other Land-Cover types</a:t>
            </a:r>
            <a:endParaRPr/>
          </a:p>
        </p:txBody>
      </p:sp>
      <p:sp>
        <p:nvSpPr>
          <p:cNvPr id="805" name="Google Shape;805;g3e075dffed1_0_67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g3e075dffed1_0_687"/>
          <p:cNvSpPr/>
          <p:nvPr/>
        </p:nvSpPr>
        <p:spPr>
          <a:xfrm>
            <a:off x="609600" y="929640"/>
            <a:ext cx="10972800" cy="4632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1800" u="none" cap="none" strike="noStrike">
                <a:solidFill>
                  <a:srgbClr val="1E2761"/>
                </a:solidFill>
                <a:latin typeface="Arial"/>
                <a:ea typeface="Arial"/>
                <a:cs typeface="Arial"/>
                <a:sym typeface="Arial"/>
              </a:rPr>
              <a:t>Example: Temperate Grassland</a:t>
            </a:r>
            <a:endParaRPr b="0" i="0" sz="1800" u="none" cap="none" strike="noStrike">
              <a:solidFill>
                <a:srgbClr val="000000"/>
              </a:solidFill>
              <a:latin typeface="Arial"/>
              <a:ea typeface="Arial"/>
              <a:cs typeface="Arial"/>
              <a:sym typeface="Arial"/>
            </a:endParaRPr>
          </a:p>
        </p:txBody>
      </p:sp>
      <p:sp>
        <p:nvSpPr>
          <p:cNvPr id="812" name="Google Shape;812;g3e075dffed1_0_687"/>
          <p:cNvSpPr/>
          <p:nvPr/>
        </p:nvSpPr>
        <p:spPr>
          <a:xfrm>
            <a:off x="767460" y="1425097"/>
            <a:ext cx="6959100" cy="2109300"/>
          </a:xfrm>
          <a:prstGeom prst="rect">
            <a:avLst/>
          </a:prstGeom>
          <a:solidFill>
            <a:srgbClr val="FFF8DC"/>
          </a:solidFill>
          <a:ln cap="flat" cmpd="sng" w="12700">
            <a:solidFill>
              <a:srgbClr val="E8D87A"/>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13" name="Google Shape;813;g3e075dffed1_0_687"/>
          <p:cNvSpPr/>
          <p:nvPr/>
        </p:nvSpPr>
        <p:spPr>
          <a:xfrm>
            <a:off x="1011301" y="1522633"/>
            <a:ext cx="6578100" cy="1828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C07000"/>
                </a:solidFill>
                <a:latin typeface="Arial"/>
                <a:ea typeface="Arial"/>
                <a:cs typeface="Arial"/>
                <a:sym typeface="Arial"/>
              </a:rPr>
              <a:t>Input data:</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Total Grassland Carbon Stock (Temperate)  	=  94.5 tC/ha</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Cropland Carbon Stock (Temperate)          	=  74.8 tC/ha</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sv-SE" sz="1600" u="none" cap="none" strike="noStrike">
                <a:solidFill>
                  <a:srgbClr val="333333"/>
                </a:solidFill>
                <a:latin typeface="Arial"/>
                <a:ea typeface="Arial"/>
                <a:cs typeface="Arial"/>
                <a:sym typeface="Arial"/>
              </a:rPr>
              <a:t>Net Changeable Carbon Stock                   	=  94.5 − 74.8 = 19.7 tC/ha</a:t>
            </a:r>
            <a:endParaRPr b="1" i="0" sz="1600" u="none" cap="none" strike="noStrike">
              <a:solidFill>
                <a:srgbClr val="000000"/>
              </a:solidFill>
              <a:latin typeface="Arial"/>
              <a:ea typeface="Arial"/>
              <a:cs typeface="Arial"/>
              <a:sym typeface="Arial"/>
            </a:endParaRPr>
          </a:p>
        </p:txBody>
      </p:sp>
      <p:sp>
        <p:nvSpPr>
          <p:cNvPr id="814" name="Google Shape;814;g3e075dffed1_0_687"/>
          <p:cNvSpPr/>
          <p:nvPr/>
        </p:nvSpPr>
        <p:spPr>
          <a:xfrm>
            <a:off x="8054339" y="1399757"/>
            <a:ext cx="3442200" cy="2132100"/>
          </a:xfrm>
          <a:prstGeom prst="rect">
            <a:avLst/>
          </a:prstGeom>
          <a:solidFill>
            <a:srgbClr val="0D2060"/>
          </a:solidFill>
          <a:ln cap="flat" cmpd="sng" w="12700">
            <a:solidFill>
              <a:srgbClr val="0D206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sv-SE" sz="1867" u="none" cap="none" strike="noStrike">
                <a:solidFill>
                  <a:srgbClr val="000000"/>
                </a:solidFill>
                <a:latin typeface="Arial"/>
                <a:ea typeface="Arial"/>
                <a:cs typeface="Arial"/>
                <a:sym typeface="Arial"/>
              </a:rPr>
              <a:t>\</a:t>
            </a:r>
            <a:endParaRPr b="0" i="0" sz="1867" u="none" cap="none" strike="noStrike">
              <a:solidFill>
                <a:srgbClr val="000000"/>
              </a:solidFill>
              <a:latin typeface="Arial"/>
              <a:ea typeface="Arial"/>
              <a:cs typeface="Arial"/>
              <a:sym typeface="Arial"/>
            </a:endParaRPr>
          </a:p>
        </p:txBody>
      </p:sp>
      <p:sp>
        <p:nvSpPr>
          <p:cNvPr id="815" name="Google Shape;815;g3e075dffed1_0_687"/>
          <p:cNvSpPr/>
          <p:nvPr/>
        </p:nvSpPr>
        <p:spPr>
          <a:xfrm>
            <a:off x="8115299" y="1498249"/>
            <a:ext cx="3309300" cy="39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sv-SE" sz="1467" u="none" cap="none" strike="noStrike">
                <a:solidFill>
                  <a:srgbClr val="FFFFFF"/>
                </a:solidFill>
                <a:latin typeface="Arial"/>
                <a:ea typeface="Arial"/>
                <a:cs typeface="Arial"/>
                <a:sym typeface="Arial"/>
              </a:rPr>
              <a:t>EACR value for Temperate Grassland:</a:t>
            </a:r>
            <a:endParaRPr b="0" i="0" sz="1467" u="none" cap="none" strike="noStrike">
              <a:solidFill>
                <a:srgbClr val="000000"/>
              </a:solidFill>
              <a:latin typeface="Arial"/>
              <a:ea typeface="Arial"/>
              <a:cs typeface="Arial"/>
              <a:sym typeface="Arial"/>
            </a:endParaRPr>
          </a:p>
        </p:txBody>
      </p:sp>
      <p:sp>
        <p:nvSpPr>
          <p:cNvPr id="816" name="Google Shape;816;g3e075dffed1_0_687"/>
          <p:cNvSpPr/>
          <p:nvPr/>
        </p:nvSpPr>
        <p:spPr>
          <a:xfrm>
            <a:off x="8115299" y="1864009"/>
            <a:ext cx="3309300" cy="853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5600" u="none" cap="none" strike="noStrike">
                <a:solidFill>
                  <a:srgbClr val="FFFFFF"/>
                </a:solidFill>
                <a:latin typeface="Arial"/>
                <a:ea typeface="Arial"/>
                <a:cs typeface="Arial"/>
                <a:sym typeface="Arial"/>
              </a:rPr>
              <a:t>−7.22</a:t>
            </a:r>
            <a:endParaRPr b="0" i="0" sz="5600" u="none" cap="none" strike="noStrike">
              <a:solidFill>
                <a:srgbClr val="000000"/>
              </a:solidFill>
              <a:latin typeface="Arial"/>
              <a:ea typeface="Arial"/>
              <a:cs typeface="Arial"/>
              <a:sym typeface="Arial"/>
            </a:endParaRPr>
          </a:p>
        </p:txBody>
      </p:sp>
      <p:sp>
        <p:nvSpPr>
          <p:cNvPr id="817" name="Google Shape;817;g3e075dffed1_0_687"/>
          <p:cNvSpPr/>
          <p:nvPr/>
        </p:nvSpPr>
        <p:spPr>
          <a:xfrm>
            <a:off x="8115299" y="2924713"/>
            <a:ext cx="33093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1" lang="sv-SE" sz="1467" u="none" cap="none" strike="noStrike">
                <a:solidFill>
                  <a:srgbClr val="CCCCCC"/>
                </a:solidFill>
                <a:latin typeface="Arial"/>
                <a:ea typeface="Arial"/>
                <a:cs typeface="Arial"/>
                <a:sym typeface="Arial"/>
              </a:rPr>
              <a:t>Mt CO₂ / 10³ km²</a:t>
            </a:r>
            <a:endParaRPr b="0" i="0" sz="1467" u="none" cap="none" strike="noStrike">
              <a:solidFill>
                <a:srgbClr val="000000"/>
              </a:solidFill>
              <a:latin typeface="Arial"/>
              <a:ea typeface="Arial"/>
              <a:cs typeface="Arial"/>
              <a:sym typeface="Arial"/>
            </a:endParaRPr>
          </a:p>
        </p:txBody>
      </p:sp>
      <p:sp>
        <p:nvSpPr>
          <p:cNvPr id="818" name="Google Shape;818;g3e075dffed1_0_687"/>
          <p:cNvSpPr/>
          <p:nvPr/>
        </p:nvSpPr>
        <p:spPr>
          <a:xfrm>
            <a:off x="767461" y="3664421"/>
            <a:ext cx="10728900" cy="2132100"/>
          </a:xfrm>
          <a:prstGeom prst="rect">
            <a:avLst/>
          </a:prstGeom>
          <a:solidFill>
            <a:srgbClr val="F0F0F0"/>
          </a:solidFill>
          <a:ln cap="flat" cmpd="sng" w="12700">
            <a:solidFill>
              <a:srgbClr val="DDDDDD"/>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19" name="Google Shape;819;g3e075dffed1_0_687"/>
          <p:cNvSpPr/>
          <p:nvPr/>
        </p:nvSpPr>
        <p:spPr>
          <a:xfrm>
            <a:off x="1011301" y="3657600"/>
            <a:ext cx="10728900" cy="329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867" u="none" cap="none" strike="noStrike">
                <a:solidFill>
                  <a:srgbClr val="0D2060"/>
                </a:solidFill>
                <a:latin typeface="Arial"/>
                <a:ea typeface="Arial"/>
                <a:cs typeface="Arial"/>
                <a:sym typeface="Arial"/>
              </a:rPr>
              <a:t>Calculation:</a:t>
            </a:r>
            <a:endParaRPr b="1" i="0" sz="1867" u="none" cap="none" strike="noStrike">
              <a:solidFill>
                <a:srgbClr val="000000"/>
              </a:solidFill>
              <a:latin typeface="Arial"/>
              <a:ea typeface="Arial"/>
              <a:cs typeface="Arial"/>
              <a:sym typeface="Arial"/>
            </a:endParaRPr>
          </a:p>
        </p:txBody>
      </p:sp>
      <p:sp>
        <p:nvSpPr>
          <p:cNvPr id="820" name="Google Shape;820;g3e075dffed1_0_687"/>
          <p:cNvSpPr/>
          <p:nvPr/>
        </p:nvSpPr>
        <p:spPr>
          <a:xfrm>
            <a:off x="1011301" y="3961045"/>
            <a:ext cx="10728900" cy="1950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Convert C to CO₂    	=  19.7 × (44/12)  =  72.23 tCO₂/ha</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Convert to 10³ km² 	=  72.23 × 100,000  =  7,223,333 tCO₂/10³km²</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Convert to Mt       	=  7,223,333 ÷ 1,000,000</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sv-SE" sz="1600" u="none" cap="none" strike="noStrike">
                <a:solidFill>
                  <a:srgbClr val="0D2060"/>
                </a:solidFill>
                <a:latin typeface="Arial"/>
                <a:ea typeface="Arial"/>
                <a:cs typeface="Arial"/>
                <a:sym typeface="Arial"/>
              </a:rPr>
              <a:t>                    	=  −7.22 Mt CO₂ / 10³ km²</a:t>
            </a:r>
            <a:endParaRPr b="0" i="0" sz="1600" u="none" cap="none" strike="noStrike">
              <a:solidFill>
                <a:srgbClr val="000000"/>
              </a:solidFill>
              <a:latin typeface="Arial"/>
              <a:ea typeface="Arial"/>
              <a:cs typeface="Arial"/>
              <a:sym typeface="Arial"/>
            </a:endParaRPr>
          </a:p>
        </p:txBody>
      </p:sp>
      <p:sp>
        <p:nvSpPr>
          <p:cNvPr id="821" name="Google Shape;821;g3e075dffed1_0_687"/>
          <p:cNvSpPr/>
          <p:nvPr/>
        </p:nvSpPr>
        <p:spPr>
          <a:xfrm>
            <a:off x="767461" y="5995029"/>
            <a:ext cx="10728900" cy="426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333" u="none" cap="none" strike="noStrike">
                <a:solidFill>
                  <a:srgbClr val="666666"/>
                </a:solidFill>
                <a:latin typeface="Arial"/>
                <a:ea typeface="Arial"/>
                <a:cs typeface="Arial"/>
                <a:sym typeface="Arial"/>
              </a:rPr>
              <a:t>Note: For EACR, no division by years is needed because the entire carbon stock change is assigned to the year of conversion. The net changeable stock (total grassland stock minus cropland baseline) is used rather than total stock. For EAR (REFOR), division by years is required because sequestration occurs gradually.</a:t>
            </a:r>
            <a:endParaRPr b="0" i="1" sz="1333" u="none" cap="none" strike="noStrike">
              <a:solidFill>
                <a:srgbClr val="000000"/>
              </a:solidFill>
              <a:latin typeface="Arial"/>
              <a:ea typeface="Arial"/>
              <a:cs typeface="Arial"/>
              <a:sym typeface="Arial"/>
            </a:endParaRPr>
          </a:p>
        </p:txBody>
      </p:sp>
      <p:sp>
        <p:nvSpPr>
          <p:cNvPr id="822" name="Google Shape;822;g3e075dffed1_0_687"/>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EACR: Worked Example</a:t>
            </a:r>
            <a:endParaRPr/>
          </a:p>
        </p:txBody>
      </p:sp>
      <p:sp>
        <p:nvSpPr>
          <p:cNvPr id="823" name="Google Shape;823;g3e075dffed1_0_68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g3e075dffed1_0_704"/>
          <p:cNvSpPr/>
          <p:nvPr/>
        </p:nvSpPr>
        <p:spPr>
          <a:xfrm>
            <a:off x="739254" y="999242"/>
            <a:ext cx="4101900" cy="1767900"/>
          </a:xfrm>
          <a:prstGeom prst="rect">
            <a:avLst/>
          </a:prstGeom>
          <a:solidFill>
            <a:srgbClr val="FFEBE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829" name="Google Shape;829;g3e075dffed1_0_704"/>
          <p:cNvSpPr/>
          <p:nvPr/>
        </p:nvSpPr>
        <p:spPr>
          <a:xfrm>
            <a:off x="739254" y="999248"/>
            <a:ext cx="73200" cy="1767900"/>
          </a:xfrm>
          <a:prstGeom prst="rect">
            <a:avLst/>
          </a:prstGeom>
          <a:solidFill>
            <a:srgbClr val="D42027"/>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830" name="Google Shape;830;g3e075dffed1_0_704"/>
          <p:cNvSpPr txBox="1"/>
          <p:nvPr/>
        </p:nvSpPr>
        <p:spPr>
          <a:xfrm>
            <a:off x="983107" y="1060209"/>
            <a:ext cx="4632900" cy="4104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sv-SE" sz="1867" u="none" cap="none" strike="noStrike">
                <a:solidFill>
                  <a:srgbClr val="D42027"/>
                </a:solidFill>
                <a:latin typeface="Arial"/>
                <a:ea typeface="Arial"/>
                <a:cs typeface="Arial"/>
                <a:sym typeface="Arial"/>
              </a:rPr>
              <a:t>Ongoing annual carbon flux</a:t>
            </a:r>
            <a:endParaRPr b="0" i="0" sz="1867" u="none" cap="none" strike="noStrike">
              <a:solidFill>
                <a:srgbClr val="000000"/>
              </a:solidFill>
              <a:latin typeface="Arial"/>
              <a:ea typeface="Arial"/>
              <a:cs typeface="Arial"/>
              <a:sym typeface="Arial"/>
            </a:endParaRPr>
          </a:p>
        </p:txBody>
      </p:sp>
      <p:sp>
        <p:nvSpPr>
          <p:cNvPr id="831" name="Google Shape;831;g3e075dffed1_0_704"/>
          <p:cNvSpPr txBox="1"/>
          <p:nvPr/>
        </p:nvSpPr>
        <p:spPr>
          <a:xfrm>
            <a:off x="983117" y="1605810"/>
            <a:ext cx="3230700" cy="861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The carbon that land absorbs or releases each year while remaining in the same use. </a:t>
            </a:r>
            <a:endParaRPr b="0" i="0" sz="1867" u="none" cap="none" strike="noStrike">
              <a:solidFill>
                <a:srgbClr val="000000"/>
              </a:solidFill>
              <a:latin typeface="Arial"/>
              <a:ea typeface="Arial"/>
              <a:cs typeface="Arial"/>
              <a:sym typeface="Arial"/>
            </a:endParaRPr>
          </a:p>
        </p:txBody>
      </p:sp>
      <p:sp>
        <p:nvSpPr>
          <p:cNvPr id="832" name="Google Shape;832;g3e075dffed1_0_704"/>
          <p:cNvSpPr/>
          <p:nvPr/>
        </p:nvSpPr>
        <p:spPr>
          <a:xfrm>
            <a:off x="4999021" y="999242"/>
            <a:ext cx="6594900" cy="1767900"/>
          </a:xfrm>
          <a:prstGeom prst="rect">
            <a:avLst/>
          </a:prstGeom>
          <a:solidFill>
            <a:srgbClr val="FBE4D4"/>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833" name="Google Shape;833;g3e075dffed1_0_704"/>
          <p:cNvSpPr/>
          <p:nvPr/>
        </p:nvSpPr>
        <p:spPr>
          <a:xfrm>
            <a:off x="4999005" y="1025081"/>
            <a:ext cx="73200" cy="1767900"/>
          </a:xfrm>
          <a:prstGeom prst="rect">
            <a:avLst/>
          </a:prstGeom>
          <a:solidFill>
            <a:srgbClr val="D97706"/>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834" name="Google Shape;834;g3e075dffed1_0_704"/>
          <p:cNvSpPr txBox="1"/>
          <p:nvPr/>
        </p:nvSpPr>
        <p:spPr>
          <a:xfrm>
            <a:off x="5229956" y="1082197"/>
            <a:ext cx="4632900" cy="3693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sv-SE" sz="1600" u="none" cap="none" strike="noStrike">
                <a:solidFill>
                  <a:srgbClr val="D97706"/>
                </a:solidFill>
                <a:latin typeface="Arial"/>
                <a:ea typeface="Arial"/>
                <a:cs typeface="Arial"/>
                <a:sym typeface="Arial"/>
              </a:rPr>
              <a:t>Why it matters</a:t>
            </a:r>
            <a:endParaRPr b="0" i="0" sz="1600" u="none" cap="none" strike="noStrike">
              <a:solidFill>
                <a:srgbClr val="000000"/>
              </a:solidFill>
              <a:latin typeface="Arial"/>
              <a:ea typeface="Arial"/>
              <a:cs typeface="Arial"/>
              <a:sym typeface="Arial"/>
            </a:endParaRPr>
          </a:p>
        </p:txBody>
      </p:sp>
      <p:sp>
        <p:nvSpPr>
          <p:cNvPr id="835" name="Google Shape;835;g3e075dffed1_0_704"/>
          <p:cNvSpPr txBox="1"/>
          <p:nvPr/>
        </p:nvSpPr>
        <p:spPr>
          <a:xfrm>
            <a:off x="5229987" y="1349709"/>
            <a:ext cx="6225900" cy="13545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1600" u="none" cap="none" strike="noStrike">
                <a:solidFill>
                  <a:srgbClr val="000000"/>
                </a:solidFill>
                <a:latin typeface="Arial"/>
                <a:ea typeface="Arial"/>
                <a:cs typeface="Arial"/>
                <a:sym typeface="Arial"/>
              </a:rPr>
              <a:t>Established land is not carbon-neutral. Mature grassland slowly gains or loses soil carbon depending on management and climate. Wetlands can release or absorb significant amounts. Without ‘on-going emission’ data, a model may underestimate total national emissions or miss important sequestration potential.</a:t>
            </a:r>
            <a:endParaRPr b="0" i="0" sz="1600" u="none" cap="none" strike="noStrike">
              <a:solidFill>
                <a:srgbClr val="000000"/>
              </a:solidFill>
              <a:latin typeface="Arial"/>
              <a:ea typeface="Arial"/>
              <a:cs typeface="Arial"/>
              <a:sym typeface="Arial"/>
            </a:endParaRPr>
          </a:p>
        </p:txBody>
      </p:sp>
      <p:sp>
        <p:nvSpPr>
          <p:cNvPr id="836" name="Google Shape;836;g3e075dffed1_0_704"/>
          <p:cNvSpPr/>
          <p:nvPr/>
        </p:nvSpPr>
        <p:spPr>
          <a:xfrm>
            <a:off x="751528" y="2888901"/>
            <a:ext cx="10842300" cy="1353900"/>
          </a:xfrm>
          <a:prstGeom prst="rect">
            <a:avLst/>
          </a:prstGeom>
          <a:solidFill>
            <a:srgbClr val="E8F4E8"/>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837" name="Google Shape;837;g3e075dffed1_0_704"/>
          <p:cNvSpPr/>
          <p:nvPr/>
        </p:nvSpPr>
        <p:spPr>
          <a:xfrm>
            <a:off x="739254" y="2888901"/>
            <a:ext cx="73200" cy="1353900"/>
          </a:xfrm>
          <a:prstGeom prst="rect">
            <a:avLst/>
          </a:prstGeom>
          <a:solidFill>
            <a:srgbClr val="2C7A3A"/>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838" name="Google Shape;838;g3e075dffed1_0_704"/>
          <p:cNvSpPr txBox="1"/>
          <p:nvPr/>
        </p:nvSpPr>
        <p:spPr>
          <a:xfrm>
            <a:off x="995354" y="2913284"/>
            <a:ext cx="3657600" cy="3693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sv-SE" sz="1600" u="none" cap="none" strike="noStrike">
                <a:solidFill>
                  <a:srgbClr val="2C7A3A"/>
                </a:solidFill>
                <a:latin typeface="Arial"/>
                <a:ea typeface="Arial"/>
                <a:cs typeface="Arial"/>
                <a:sym typeface="Arial"/>
              </a:rPr>
              <a:t>Applying it to the model</a:t>
            </a:r>
            <a:endParaRPr b="0" i="0" sz="1600" u="none" cap="none" strike="noStrike">
              <a:solidFill>
                <a:srgbClr val="000000"/>
              </a:solidFill>
              <a:latin typeface="Arial"/>
              <a:ea typeface="Arial"/>
              <a:cs typeface="Arial"/>
              <a:sym typeface="Arial"/>
            </a:endParaRPr>
          </a:p>
        </p:txBody>
      </p:sp>
      <p:sp>
        <p:nvSpPr>
          <p:cNvPr id="839" name="Google Shape;839;g3e075dffed1_0_704"/>
          <p:cNvSpPr txBox="1"/>
          <p:nvPr/>
        </p:nvSpPr>
        <p:spPr>
          <a:xfrm>
            <a:off x="995354" y="3254660"/>
            <a:ext cx="10119300" cy="861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Add an Emission Activity Ratio to the required Land-Cover technologies representing the net annual carbon flux. Negative values indicate a net sink; positive values indicate a net source. This value is country-specific and may be time-varying. </a:t>
            </a:r>
            <a:endParaRPr b="0" i="0" sz="1600" u="none" cap="none" strike="noStrike">
              <a:solidFill>
                <a:srgbClr val="000000"/>
              </a:solidFill>
              <a:latin typeface="Arial"/>
              <a:ea typeface="Arial"/>
              <a:cs typeface="Arial"/>
              <a:sym typeface="Arial"/>
            </a:endParaRPr>
          </a:p>
        </p:txBody>
      </p:sp>
      <p:sp>
        <p:nvSpPr>
          <p:cNvPr id="840" name="Google Shape;840;g3e075dffed1_0_704"/>
          <p:cNvSpPr txBox="1"/>
          <p:nvPr/>
        </p:nvSpPr>
        <p:spPr>
          <a:xfrm>
            <a:off x="610985" y="4267284"/>
            <a:ext cx="5959500" cy="338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sv-SE" sz="1400" u="none" cap="none" strike="noStrike">
                <a:solidFill>
                  <a:srgbClr val="1E2761"/>
                </a:solidFill>
                <a:latin typeface="Arial"/>
                <a:ea typeface="Arial"/>
                <a:cs typeface="Arial"/>
                <a:sym typeface="Arial"/>
              </a:rPr>
              <a:t>Data required to parameterise Emission Activity Ratio:</a:t>
            </a:r>
            <a:endParaRPr b="0" i="0" sz="1400" u="none" cap="none" strike="noStrike">
              <a:solidFill>
                <a:srgbClr val="000000"/>
              </a:solidFill>
              <a:latin typeface="Arial"/>
              <a:ea typeface="Arial"/>
              <a:cs typeface="Arial"/>
              <a:sym typeface="Arial"/>
            </a:endParaRPr>
          </a:p>
        </p:txBody>
      </p:sp>
      <p:graphicFrame>
        <p:nvGraphicFramePr>
          <p:cNvPr id="841" name="Google Shape;841;g3e075dffed1_0_704"/>
          <p:cNvGraphicFramePr/>
          <p:nvPr/>
        </p:nvGraphicFramePr>
        <p:xfrm>
          <a:off x="739254" y="4586864"/>
          <a:ext cx="3000000" cy="3000000"/>
        </p:xfrm>
        <a:graphic>
          <a:graphicData uri="http://schemas.openxmlformats.org/drawingml/2006/table">
            <a:tbl>
              <a:tblPr>
                <a:noFill/>
                <a:tableStyleId>{E93696AA-4D54-470C-A769-EABA423CE421}</a:tableStyleId>
              </a:tblPr>
              <a:tblGrid>
                <a:gridCol w="3657600"/>
                <a:gridCol w="6888475"/>
              </a:tblGrid>
              <a:tr h="338550">
                <a:tc>
                  <a:txBody>
                    <a:bodyPr/>
                    <a:lstStyle/>
                    <a:p>
                      <a:pPr indent="0" lvl="0" marL="0" marR="0" rtl="0" algn="l">
                        <a:lnSpc>
                          <a:spcPct val="100000"/>
                        </a:lnSpc>
                        <a:spcBef>
                          <a:spcPts val="0"/>
                        </a:spcBef>
                        <a:spcAft>
                          <a:spcPts val="0"/>
                        </a:spcAft>
                        <a:buClr>
                          <a:srgbClr val="000000"/>
                        </a:buClr>
                        <a:buSzPts val="900"/>
                        <a:buFont typeface="Arial"/>
                        <a:buNone/>
                      </a:pPr>
                      <a:r>
                        <a:rPr lang="sv-SE" sz="1100" u="none" cap="none" strike="noStrike">
                          <a:solidFill>
                            <a:schemeClr val="lt1"/>
                          </a:solidFill>
                          <a:latin typeface="Arial"/>
                          <a:ea typeface="Arial"/>
                          <a:cs typeface="Arial"/>
                          <a:sym typeface="Arial"/>
                        </a:rPr>
                        <a:t>Data source possibilities</a:t>
                      </a:r>
                      <a:endParaRPr sz="1100" u="none" cap="none" strike="noStrike">
                        <a:solidFill>
                          <a:schemeClr val="lt1"/>
                        </a:solidFill>
                        <a:latin typeface="Arial"/>
                        <a:ea typeface="Arial"/>
                        <a:cs typeface="Arial"/>
                        <a:sym typeface="Arial"/>
                      </a:endParaRPr>
                    </a:p>
                  </a:txBody>
                  <a:tcPr marT="60975" marB="60975" marR="121925" marL="121925">
                    <a:solidFill>
                      <a:srgbClr val="1E2761"/>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sv-SE" sz="1100" u="none" cap="none" strike="noStrike">
                          <a:solidFill>
                            <a:srgbClr val="FFFFFF"/>
                          </a:solidFill>
                          <a:latin typeface="Arial"/>
                          <a:ea typeface="Arial"/>
                          <a:cs typeface="Arial"/>
                          <a:sym typeface="Arial"/>
                        </a:rPr>
                        <a:t>What it provides</a:t>
                      </a:r>
                      <a:endParaRPr sz="1100" u="none" cap="none" strike="noStrike">
                        <a:latin typeface="Arial"/>
                        <a:ea typeface="Arial"/>
                        <a:cs typeface="Arial"/>
                        <a:sym typeface="Arial"/>
                      </a:endParaRPr>
                    </a:p>
                  </a:txBody>
                  <a:tcPr marT="60975" marB="60975" marR="121925" marL="121925">
                    <a:solidFill>
                      <a:srgbClr val="1E2761"/>
                    </a:solidFill>
                  </a:tcPr>
                </a:tc>
              </a:tr>
              <a:tr h="445125">
                <a:tc>
                  <a:txBody>
                    <a:bodyPr/>
                    <a:lstStyle/>
                    <a:p>
                      <a:pPr indent="0" lvl="0" marL="0" marR="0" rtl="0" algn="l">
                        <a:lnSpc>
                          <a:spcPct val="100000"/>
                        </a:lnSpc>
                        <a:spcBef>
                          <a:spcPts val="0"/>
                        </a:spcBef>
                        <a:spcAft>
                          <a:spcPts val="0"/>
                        </a:spcAft>
                        <a:buClr>
                          <a:srgbClr val="000000"/>
                        </a:buClr>
                        <a:buSzPts val="850"/>
                        <a:buFont typeface="Arial"/>
                        <a:buNone/>
                      </a:pPr>
                      <a:r>
                        <a:rPr lang="sv-SE" sz="1100" u="none" cap="none" strike="noStrike">
                          <a:latin typeface="Arial"/>
                          <a:ea typeface="Arial"/>
                          <a:cs typeface="Arial"/>
                          <a:sym typeface="Arial"/>
                        </a:rPr>
                        <a:t>National LULUCF inventories</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850"/>
                        <a:buFont typeface="Arial"/>
                        <a:buNone/>
                      </a:pPr>
                      <a:r>
                        <a:rPr lang="sv-SE" sz="1100" u="none" cap="none" strike="noStrike">
                          <a:latin typeface="Arial"/>
                          <a:ea typeface="Arial"/>
                          <a:cs typeface="Arial"/>
                          <a:sym typeface="Arial"/>
                        </a:rPr>
                        <a:t>(UNFCCC submissions)</a:t>
                      </a:r>
                      <a:endParaRPr sz="1100" u="none" cap="none" strike="noStrike">
                        <a:latin typeface="Arial"/>
                        <a:ea typeface="Arial"/>
                        <a:cs typeface="Arial"/>
                        <a:sym typeface="Arial"/>
                      </a:endParaRPr>
                    </a:p>
                  </a:txBody>
                  <a:tcPr marT="67725" marB="67725" marR="101600" marL="101600"/>
                </a:tc>
                <a:tc>
                  <a:txBody>
                    <a:bodyPr/>
                    <a:lstStyle/>
                    <a:p>
                      <a:pPr indent="0" lvl="0" marL="0" marR="0" rtl="0" algn="l">
                        <a:lnSpc>
                          <a:spcPct val="100000"/>
                        </a:lnSpc>
                        <a:spcBef>
                          <a:spcPts val="0"/>
                        </a:spcBef>
                        <a:spcAft>
                          <a:spcPts val="0"/>
                        </a:spcAft>
                        <a:buClr>
                          <a:srgbClr val="000000"/>
                        </a:buClr>
                        <a:buSzPts val="850"/>
                        <a:buFont typeface="Arial"/>
                        <a:buNone/>
                      </a:pPr>
                      <a:r>
                        <a:rPr lang="sv-SE" sz="1100" u="none" cap="none" strike="noStrike">
                          <a:latin typeface="Arial"/>
                          <a:ea typeface="Arial"/>
                          <a:cs typeface="Arial"/>
                          <a:sym typeface="Arial"/>
                        </a:rPr>
                        <a:t>Net annual CO2 flux from forest land remaining forest land (kt CO</a:t>
                      </a:r>
                      <a:r>
                        <a:rPr baseline="-25000" lang="sv-SE" sz="1100" u="none" cap="none" strike="noStrike">
                          <a:latin typeface="Arial"/>
                          <a:ea typeface="Arial"/>
                          <a:cs typeface="Arial"/>
                          <a:sym typeface="Arial"/>
                        </a:rPr>
                        <a:t>2</a:t>
                      </a:r>
                      <a:r>
                        <a:rPr lang="sv-SE" sz="1100" u="none" cap="none" strike="noStrike">
                          <a:latin typeface="Arial"/>
                          <a:ea typeface="Arial"/>
                          <a:cs typeface="Arial"/>
                          <a:sym typeface="Arial"/>
                        </a:rPr>
                        <a:t>/yr). Most directly usable of the four suggested. </a:t>
                      </a:r>
                      <a:endParaRPr sz="1100" u="none" cap="none" strike="noStrike">
                        <a:latin typeface="Arial"/>
                        <a:ea typeface="Arial"/>
                        <a:cs typeface="Arial"/>
                        <a:sym typeface="Arial"/>
                      </a:endParaRPr>
                    </a:p>
                  </a:txBody>
                  <a:tcPr marT="67725" marB="67725" marR="101600" marL="101600"/>
                </a:tc>
              </a:tr>
              <a:tr h="338550">
                <a:tc>
                  <a:txBody>
                    <a:bodyPr/>
                    <a:lstStyle/>
                    <a:p>
                      <a:pPr indent="0" lvl="0" marL="0" marR="0" rtl="0" algn="l">
                        <a:lnSpc>
                          <a:spcPct val="100000"/>
                        </a:lnSpc>
                        <a:spcBef>
                          <a:spcPts val="0"/>
                        </a:spcBef>
                        <a:spcAft>
                          <a:spcPts val="0"/>
                        </a:spcAft>
                        <a:buClr>
                          <a:srgbClr val="000000"/>
                        </a:buClr>
                        <a:buSzPts val="850"/>
                        <a:buFont typeface="Arial"/>
                        <a:buNone/>
                      </a:pPr>
                      <a:r>
                        <a:rPr lang="sv-SE" sz="1100" u="none" cap="none" strike="noStrike">
                          <a:solidFill>
                            <a:srgbClr val="333333"/>
                          </a:solidFill>
                          <a:latin typeface="Arial"/>
                          <a:ea typeface="Arial"/>
                          <a:cs typeface="Arial"/>
                          <a:sym typeface="Arial"/>
                        </a:rPr>
                        <a:t>FAOSTAT forestry data</a:t>
                      </a:r>
                      <a:endParaRPr sz="1100" u="none" cap="none" strike="noStrike">
                        <a:latin typeface="Arial"/>
                        <a:ea typeface="Arial"/>
                        <a:cs typeface="Arial"/>
                        <a:sym typeface="Arial"/>
                      </a:endParaRPr>
                    </a:p>
                  </a:txBody>
                  <a:tcPr marT="67725" marB="67725" marR="101600" marL="101600">
                    <a:solidFill>
                      <a:srgbClr val="F2F4F7"/>
                    </a:solidFill>
                  </a:tcPr>
                </a:tc>
                <a:tc>
                  <a:txBody>
                    <a:bodyPr/>
                    <a:lstStyle/>
                    <a:p>
                      <a:pPr indent="0" lvl="0" marL="0" marR="0" rtl="0" algn="l">
                        <a:lnSpc>
                          <a:spcPct val="100000"/>
                        </a:lnSpc>
                        <a:spcBef>
                          <a:spcPts val="0"/>
                        </a:spcBef>
                        <a:spcAft>
                          <a:spcPts val="0"/>
                        </a:spcAft>
                        <a:buClr>
                          <a:srgbClr val="000000"/>
                        </a:buClr>
                        <a:buSzPts val="850"/>
                        <a:buFont typeface="Arial"/>
                        <a:buNone/>
                      </a:pPr>
                      <a:r>
                        <a:rPr lang="sv-SE" sz="1100" u="none" cap="none" strike="noStrike">
                          <a:solidFill>
                            <a:srgbClr val="333333"/>
                          </a:solidFill>
                          <a:latin typeface="Arial"/>
                          <a:ea typeface="Arial"/>
                          <a:cs typeface="Arial"/>
                          <a:sym typeface="Arial"/>
                        </a:rPr>
                        <a:t>‘Emissions from forests’ database - Forestland. </a:t>
                      </a:r>
                      <a:r>
                        <a:rPr lang="sv-SE" sz="1100" u="sng" cap="none" strike="noStrike">
                          <a:solidFill>
                            <a:srgbClr val="333333"/>
                          </a:solidFill>
                          <a:latin typeface="Arial"/>
                          <a:ea typeface="Arial"/>
                          <a:cs typeface="Arial"/>
                          <a:sym typeface="Arial"/>
                          <a:hlinkClick r:id="rId3">
                            <a:extLst>
                              <a:ext uri="{A12FA001-AC4F-418D-AE19-62706E023703}">
                                <ahyp:hlinkClr val="tx"/>
                              </a:ext>
                            </a:extLst>
                          </a:hlinkClick>
                        </a:rPr>
                        <a:t>LINK</a:t>
                      </a:r>
                      <a:r>
                        <a:rPr lang="sv-SE" sz="1100" u="none" cap="none" strike="noStrike">
                          <a:solidFill>
                            <a:srgbClr val="333333"/>
                          </a:solidFill>
                          <a:latin typeface="Arial"/>
                          <a:ea typeface="Arial"/>
                          <a:cs typeface="Arial"/>
                          <a:sym typeface="Arial"/>
                        </a:rPr>
                        <a:t> </a:t>
                      </a:r>
                      <a:endParaRPr sz="1100" u="none" cap="none" strike="noStrike">
                        <a:latin typeface="Arial"/>
                        <a:ea typeface="Arial"/>
                        <a:cs typeface="Arial"/>
                        <a:sym typeface="Arial"/>
                      </a:endParaRPr>
                    </a:p>
                  </a:txBody>
                  <a:tcPr marT="67725" marB="67725" marR="101600" marL="101600">
                    <a:solidFill>
                      <a:srgbClr val="F2F4F7"/>
                    </a:solidFill>
                  </a:tcPr>
                </a:tc>
              </a:tr>
              <a:tr h="445125">
                <a:tc>
                  <a:txBody>
                    <a:bodyPr/>
                    <a:lstStyle/>
                    <a:p>
                      <a:pPr indent="0" lvl="0" marL="0" marR="0" rtl="0" algn="l">
                        <a:lnSpc>
                          <a:spcPct val="100000"/>
                        </a:lnSpc>
                        <a:spcBef>
                          <a:spcPts val="0"/>
                        </a:spcBef>
                        <a:spcAft>
                          <a:spcPts val="0"/>
                        </a:spcAft>
                        <a:buClr>
                          <a:srgbClr val="000000"/>
                        </a:buClr>
                        <a:buSzPts val="850"/>
                        <a:buFont typeface="Arial"/>
                        <a:buNone/>
                      </a:pPr>
                      <a:r>
                        <a:rPr lang="sv-SE" sz="1100" u="none" cap="none" strike="noStrike">
                          <a:solidFill>
                            <a:srgbClr val="333333"/>
                          </a:solidFill>
                          <a:latin typeface="Arial"/>
                          <a:ea typeface="Arial"/>
                          <a:cs typeface="Arial"/>
                          <a:sym typeface="Arial"/>
                        </a:rPr>
                        <a:t>EEA/National forest inventories</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850"/>
                        <a:buFont typeface="Arial"/>
                        <a:buNone/>
                      </a:pPr>
                      <a:r>
                        <a:rPr lang="sv-SE" sz="1100" u="none" cap="none" strike="noStrike">
                          <a:solidFill>
                            <a:srgbClr val="333333"/>
                          </a:solidFill>
                          <a:latin typeface="Arial"/>
                          <a:ea typeface="Arial"/>
                          <a:cs typeface="Arial"/>
                          <a:sym typeface="Arial"/>
                        </a:rPr>
                        <a:t>(EU countries)</a:t>
                      </a:r>
                      <a:endParaRPr sz="1100" u="none" cap="none" strike="noStrike">
                        <a:latin typeface="Arial"/>
                        <a:ea typeface="Arial"/>
                        <a:cs typeface="Arial"/>
                        <a:sym typeface="Arial"/>
                      </a:endParaRPr>
                    </a:p>
                  </a:txBody>
                  <a:tcPr marT="67725" marB="67725" marR="101600" marL="101600"/>
                </a:tc>
                <a:tc>
                  <a:txBody>
                    <a:bodyPr/>
                    <a:lstStyle/>
                    <a:p>
                      <a:pPr indent="0" lvl="0" marL="0" marR="0" rtl="0" algn="l">
                        <a:lnSpc>
                          <a:spcPct val="100000"/>
                        </a:lnSpc>
                        <a:spcBef>
                          <a:spcPts val="0"/>
                        </a:spcBef>
                        <a:spcAft>
                          <a:spcPts val="0"/>
                        </a:spcAft>
                        <a:buClr>
                          <a:srgbClr val="000000"/>
                        </a:buClr>
                        <a:buSzPts val="850"/>
                        <a:buFont typeface="Arial"/>
                        <a:buNone/>
                      </a:pPr>
                      <a:r>
                        <a:rPr lang="sv-SE" sz="1100" u="none" cap="none" strike="noStrike">
                          <a:solidFill>
                            <a:srgbClr val="333333"/>
                          </a:solidFill>
                          <a:latin typeface="Arial"/>
                          <a:ea typeface="Arial"/>
                          <a:cs typeface="Arial"/>
                          <a:sym typeface="Arial"/>
                        </a:rPr>
                        <a:t>Country-level forest carbon balance, often disaggregated by forest type and management.</a:t>
                      </a:r>
                      <a:endParaRPr sz="1100" u="none" cap="none" strike="noStrike">
                        <a:latin typeface="Arial"/>
                        <a:ea typeface="Arial"/>
                        <a:cs typeface="Arial"/>
                        <a:sym typeface="Arial"/>
                      </a:endParaRPr>
                    </a:p>
                  </a:txBody>
                  <a:tcPr marT="67725" marB="67725" marR="101600" marL="101600"/>
                </a:tc>
              </a:tr>
              <a:tr h="338550">
                <a:tc>
                  <a:txBody>
                    <a:bodyPr/>
                    <a:lstStyle/>
                    <a:p>
                      <a:pPr indent="0" lvl="0" marL="0" marR="0" rtl="0" algn="l">
                        <a:lnSpc>
                          <a:spcPct val="100000"/>
                        </a:lnSpc>
                        <a:spcBef>
                          <a:spcPts val="0"/>
                        </a:spcBef>
                        <a:spcAft>
                          <a:spcPts val="0"/>
                        </a:spcAft>
                        <a:buClr>
                          <a:srgbClr val="000000"/>
                        </a:buClr>
                        <a:buSzPts val="850"/>
                        <a:buFont typeface="Arial"/>
                        <a:buNone/>
                      </a:pPr>
                      <a:r>
                        <a:rPr lang="sv-SE" sz="1100" u="none" cap="none" strike="noStrike">
                          <a:solidFill>
                            <a:srgbClr val="333333"/>
                          </a:solidFill>
                          <a:latin typeface="Arial"/>
                          <a:ea typeface="Arial"/>
                          <a:cs typeface="Arial"/>
                          <a:sym typeface="Arial"/>
                        </a:rPr>
                        <a:t>IPCC Tier 2/3 country reports</a:t>
                      </a:r>
                      <a:endParaRPr sz="1100" u="none" cap="none" strike="noStrike">
                        <a:latin typeface="Arial"/>
                        <a:ea typeface="Arial"/>
                        <a:cs typeface="Arial"/>
                        <a:sym typeface="Arial"/>
                      </a:endParaRPr>
                    </a:p>
                  </a:txBody>
                  <a:tcPr marT="67725" marB="67725" marR="101600" marL="101600">
                    <a:solidFill>
                      <a:srgbClr val="F2F4F7"/>
                    </a:solidFill>
                  </a:tcPr>
                </a:tc>
                <a:tc>
                  <a:txBody>
                    <a:bodyPr/>
                    <a:lstStyle/>
                    <a:p>
                      <a:pPr indent="0" lvl="0" marL="0" marR="0" rtl="0" algn="l">
                        <a:lnSpc>
                          <a:spcPct val="100000"/>
                        </a:lnSpc>
                        <a:spcBef>
                          <a:spcPts val="0"/>
                        </a:spcBef>
                        <a:spcAft>
                          <a:spcPts val="0"/>
                        </a:spcAft>
                        <a:buClr>
                          <a:srgbClr val="000000"/>
                        </a:buClr>
                        <a:buSzPts val="850"/>
                        <a:buFont typeface="Arial"/>
                        <a:buNone/>
                      </a:pPr>
                      <a:r>
                        <a:rPr lang="sv-SE" sz="1100" u="none" cap="none" strike="noStrike">
                          <a:latin typeface="Arial"/>
                          <a:ea typeface="Arial"/>
                          <a:cs typeface="Arial"/>
                          <a:sym typeface="Arial"/>
                        </a:rPr>
                        <a:t>Higher-resolution emission factors reflecting national forest conditions, pests, and climate impacts.</a:t>
                      </a:r>
                      <a:endParaRPr sz="1100" u="none" cap="none" strike="noStrike">
                        <a:latin typeface="Arial"/>
                        <a:ea typeface="Arial"/>
                        <a:cs typeface="Arial"/>
                        <a:sym typeface="Arial"/>
                      </a:endParaRPr>
                    </a:p>
                  </a:txBody>
                  <a:tcPr marT="67725" marB="67725" marR="101600" marL="101600">
                    <a:solidFill>
                      <a:srgbClr val="F2F4F7"/>
                    </a:solidFill>
                  </a:tcPr>
                </a:tc>
              </a:tr>
            </a:tbl>
          </a:graphicData>
        </a:graphic>
      </p:graphicFrame>
      <p:sp>
        <p:nvSpPr>
          <p:cNvPr id="842" name="Google Shape;842;g3e075dffed1_0_704"/>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Part B: Ongoing Emissions</a:t>
            </a:r>
            <a:endParaRPr/>
          </a:p>
        </p:txBody>
      </p:sp>
      <p:sp>
        <p:nvSpPr>
          <p:cNvPr id="843" name="Google Shape;843;g3e075dffed1_0_704"/>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g3e075dffed1_0_723"/>
          <p:cNvSpPr/>
          <p:nvPr/>
        </p:nvSpPr>
        <p:spPr>
          <a:xfrm>
            <a:off x="713176" y="1000376"/>
            <a:ext cx="10862400" cy="487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400" u="none" cap="none" strike="noStrike">
                <a:solidFill>
                  <a:srgbClr val="1E2761"/>
                </a:solidFill>
                <a:latin typeface="Arial"/>
                <a:ea typeface="Arial"/>
                <a:cs typeface="Arial"/>
                <a:sym typeface="Arial"/>
              </a:rPr>
              <a:t>Example: Democratic Republic of the Congo (Forest Land)</a:t>
            </a:r>
            <a:endParaRPr b="0" i="0" sz="2400" u="none" cap="none" strike="noStrike">
              <a:solidFill>
                <a:srgbClr val="000000"/>
              </a:solidFill>
              <a:latin typeface="Arial"/>
              <a:ea typeface="Arial"/>
              <a:cs typeface="Arial"/>
              <a:sym typeface="Arial"/>
            </a:endParaRPr>
          </a:p>
        </p:txBody>
      </p:sp>
      <p:sp>
        <p:nvSpPr>
          <p:cNvPr id="850" name="Google Shape;850;g3e075dffed1_0_723"/>
          <p:cNvSpPr/>
          <p:nvPr/>
        </p:nvSpPr>
        <p:spPr>
          <a:xfrm>
            <a:off x="713175" y="1609983"/>
            <a:ext cx="6839100" cy="2455200"/>
          </a:xfrm>
          <a:prstGeom prst="rect">
            <a:avLst/>
          </a:prstGeom>
          <a:solidFill>
            <a:srgbClr val="F0FAF0"/>
          </a:solidFill>
          <a:ln cap="flat" cmpd="sng" w="12700">
            <a:solidFill>
              <a:srgbClr val="D0E8D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51" name="Google Shape;851;g3e075dffed1_0_723"/>
          <p:cNvSpPr/>
          <p:nvPr/>
        </p:nvSpPr>
        <p:spPr>
          <a:xfrm>
            <a:off x="846616" y="1646552"/>
            <a:ext cx="6096000" cy="243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2E7D32"/>
                </a:solidFill>
                <a:latin typeface="Arial"/>
                <a:ea typeface="Arial"/>
                <a:cs typeface="Arial"/>
                <a:sym typeface="Arial"/>
              </a:rPr>
              <a:t>Input data (from FAOSTAT Forest Land domain):</a:t>
            </a:r>
            <a:endParaRPr b="0" i="0" sz="1600" u="none" cap="none" strike="noStrike">
              <a:solidFill>
                <a:srgbClr val="000000"/>
              </a:solidFill>
              <a:latin typeface="Arial"/>
              <a:ea typeface="Arial"/>
              <a:cs typeface="Arial"/>
              <a:sym typeface="Arial"/>
            </a:endParaRPr>
          </a:p>
        </p:txBody>
      </p:sp>
      <p:sp>
        <p:nvSpPr>
          <p:cNvPr id="852" name="Google Shape;852;g3e075dffed1_0_723"/>
          <p:cNvSpPr/>
          <p:nvPr/>
        </p:nvSpPr>
        <p:spPr>
          <a:xfrm>
            <a:off x="846615" y="2097649"/>
            <a:ext cx="6601200" cy="1584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333333"/>
                </a:solidFill>
                <a:latin typeface="Arial"/>
                <a:ea typeface="Arial"/>
                <a:cs typeface="Arial"/>
                <a:sym typeface="Arial"/>
              </a:rPr>
              <a:t>Reporting category: </a:t>
            </a:r>
            <a:r>
              <a:rPr b="0" i="0" lang="sv-SE" sz="1600" u="none" cap="none" strike="noStrike">
                <a:solidFill>
                  <a:srgbClr val="333333"/>
                </a:solidFill>
                <a:latin typeface="Arial"/>
                <a:ea typeface="Arial"/>
                <a:cs typeface="Arial"/>
                <a:sym typeface="Arial"/>
              </a:rPr>
              <a:t>Forest land (remaining as forest land)</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267"/>
              </a:spcBef>
              <a:spcAft>
                <a:spcPts val="0"/>
              </a:spcAft>
              <a:buNone/>
            </a:pPr>
            <a:r>
              <a:rPr b="0" i="1" lang="sv-SE" sz="1600" u="none" cap="none" strike="noStrike">
                <a:solidFill>
                  <a:srgbClr val="777777"/>
                </a:solidFill>
                <a:latin typeface="Arial"/>
                <a:ea typeface="Arial"/>
                <a:cs typeface="Arial"/>
                <a:sym typeface="Arial"/>
              </a:rPr>
              <a:t>(land that stayed as forest throughout the reporting period)</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267"/>
              </a:spcBef>
              <a:spcAft>
                <a:spcPts val="0"/>
              </a:spcAft>
              <a:buNone/>
            </a:pPr>
            <a:r>
              <a:rPr b="1" i="0" lang="sv-SE" sz="1600" u="none" cap="none" strike="noStrike">
                <a:solidFill>
                  <a:srgbClr val="333333"/>
                </a:solidFill>
                <a:latin typeface="Arial"/>
                <a:ea typeface="Arial"/>
                <a:cs typeface="Arial"/>
                <a:sym typeface="Arial"/>
              </a:rPr>
              <a:t>Net CO₂ removals: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267"/>
              </a:spcBef>
              <a:spcAft>
                <a:spcPts val="0"/>
              </a:spcAft>
              <a:buNone/>
            </a:pPr>
            <a:r>
              <a:rPr b="0" i="0" lang="sv-SE" sz="1600" u="none" cap="none" strike="noStrike">
                <a:solidFill>
                  <a:srgbClr val="333333"/>
                </a:solidFill>
                <a:latin typeface="Arial"/>
                <a:ea typeface="Arial"/>
                <a:cs typeface="Arial"/>
                <a:sym typeface="Arial"/>
              </a:rPr>
              <a:t>−1,267.16 kt CO₂/yr</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267"/>
              </a:spcBef>
              <a:spcAft>
                <a:spcPts val="0"/>
              </a:spcAft>
              <a:buNone/>
            </a:pPr>
            <a:r>
              <a:rPr b="1" i="0" lang="sv-SE" sz="1600" u="none" cap="none" strike="noStrike">
                <a:solidFill>
                  <a:srgbClr val="333333"/>
                </a:solidFill>
                <a:latin typeface="Arial"/>
                <a:ea typeface="Arial"/>
                <a:cs typeface="Arial"/>
                <a:sym typeface="Arial"/>
              </a:rPr>
              <a:t>Forest land area: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267"/>
              </a:spcBef>
              <a:spcAft>
                <a:spcPts val="0"/>
              </a:spcAft>
              <a:buNone/>
            </a:pPr>
            <a:r>
              <a:rPr b="0" i="0" lang="sv-SE" sz="1600" u="none" cap="none" strike="noStrike">
                <a:solidFill>
                  <a:srgbClr val="333333"/>
                </a:solidFill>
                <a:latin typeface="Arial"/>
                <a:ea typeface="Arial"/>
                <a:cs typeface="Arial"/>
                <a:sym typeface="Arial"/>
              </a:rPr>
              <a:t>139,189 thousand ha (1,391,891 km²)</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267"/>
              </a:spcBef>
              <a:spcAft>
                <a:spcPts val="0"/>
              </a:spcAft>
              <a:buNone/>
            </a:pPr>
            <a:r>
              <a:rPr b="0" i="1" lang="sv-SE" sz="1600" u="none" cap="none" strike="noStrike">
                <a:solidFill>
                  <a:srgbClr val="777777"/>
                </a:solidFill>
                <a:latin typeface="Arial"/>
                <a:ea typeface="Arial"/>
                <a:cs typeface="Arial"/>
                <a:sym typeface="Arial"/>
              </a:rPr>
              <a:t>Source: FAOSTAT ‘Emissions from Forests’, item 6571 ‘forestland’, 2025</a:t>
            </a:r>
            <a:endParaRPr b="0" i="0" sz="1600" u="none" cap="none" strike="noStrike">
              <a:solidFill>
                <a:srgbClr val="000000"/>
              </a:solidFill>
              <a:latin typeface="Arial"/>
              <a:ea typeface="Arial"/>
              <a:cs typeface="Arial"/>
              <a:sym typeface="Arial"/>
            </a:endParaRPr>
          </a:p>
        </p:txBody>
      </p:sp>
      <p:sp>
        <p:nvSpPr>
          <p:cNvPr id="853" name="Google Shape;853;g3e075dffed1_0_723"/>
          <p:cNvSpPr/>
          <p:nvPr/>
        </p:nvSpPr>
        <p:spPr>
          <a:xfrm>
            <a:off x="7840638" y="1609976"/>
            <a:ext cx="3735000" cy="2455200"/>
          </a:xfrm>
          <a:prstGeom prst="rect">
            <a:avLst/>
          </a:prstGeom>
          <a:solidFill>
            <a:srgbClr val="1B2A4A"/>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54" name="Google Shape;854;g3e075dffed1_0_723"/>
          <p:cNvSpPr/>
          <p:nvPr/>
        </p:nvSpPr>
        <p:spPr>
          <a:xfrm>
            <a:off x="8034888" y="1731896"/>
            <a:ext cx="33579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467" u="none" cap="none" strike="noStrike">
                <a:solidFill>
                  <a:srgbClr val="CCCCCC"/>
                </a:solidFill>
                <a:latin typeface="Arial"/>
                <a:ea typeface="Arial"/>
                <a:cs typeface="Arial"/>
                <a:sym typeface="Arial"/>
              </a:rPr>
              <a:t>EAR for Forest Land Technology:</a:t>
            </a:r>
            <a:endParaRPr b="0" i="0" sz="1467" u="none" cap="none" strike="noStrike">
              <a:solidFill>
                <a:srgbClr val="000000"/>
              </a:solidFill>
              <a:latin typeface="Arial"/>
              <a:ea typeface="Arial"/>
              <a:cs typeface="Arial"/>
              <a:sym typeface="Arial"/>
            </a:endParaRPr>
          </a:p>
        </p:txBody>
      </p:sp>
      <p:sp>
        <p:nvSpPr>
          <p:cNvPr id="855" name="Google Shape;855;g3e075dffed1_0_723"/>
          <p:cNvSpPr/>
          <p:nvPr/>
        </p:nvSpPr>
        <p:spPr>
          <a:xfrm>
            <a:off x="7735096" y="2158616"/>
            <a:ext cx="3657600" cy="1036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5867" u="none" cap="none" strike="noStrike">
                <a:solidFill>
                  <a:srgbClr val="FFFFFF"/>
                </a:solidFill>
                <a:latin typeface="Arial"/>
                <a:ea typeface="Arial"/>
                <a:cs typeface="Arial"/>
                <a:sym typeface="Arial"/>
              </a:rPr>
              <a:t>−0.0009</a:t>
            </a:r>
            <a:endParaRPr b="0" i="0" sz="5867" u="none" cap="none" strike="noStrike">
              <a:solidFill>
                <a:srgbClr val="000000"/>
              </a:solidFill>
              <a:latin typeface="Arial"/>
              <a:ea typeface="Arial"/>
              <a:cs typeface="Arial"/>
              <a:sym typeface="Arial"/>
            </a:endParaRPr>
          </a:p>
        </p:txBody>
      </p:sp>
      <p:sp>
        <p:nvSpPr>
          <p:cNvPr id="856" name="Google Shape;856;g3e075dffed1_0_723"/>
          <p:cNvSpPr/>
          <p:nvPr/>
        </p:nvSpPr>
        <p:spPr>
          <a:xfrm>
            <a:off x="7735096" y="3194936"/>
            <a:ext cx="36576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sv-SE" sz="1467" u="none" cap="none" strike="noStrike">
                <a:solidFill>
                  <a:srgbClr val="AAAAAA"/>
                </a:solidFill>
                <a:latin typeface="Arial"/>
                <a:ea typeface="Arial"/>
                <a:cs typeface="Arial"/>
                <a:sym typeface="Arial"/>
              </a:rPr>
              <a:t>Mt CO</a:t>
            </a:r>
            <a:r>
              <a:rPr b="0" i="0" lang="sv-SE" sz="1200" u="none" cap="none" strike="noStrike">
                <a:solidFill>
                  <a:srgbClr val="AAAAAA"/>
                </a:solidFill>
                <a:latin typeface="Arial"/>
                <a:ea typeface="Arial"/>
                <a:cs typeface="Arial"/>
                <a:sym typeface="Arial"/>
              </a:rPr>
              <a:t>₂</a:t>
            </a:r>
            <a:r>
              <a:rPr b="0" i="0" lang="sv-SE" sz="1467" u="none" cap="none" strike="noStrike">
                <a:solidFill>
                  <a:srgbClr val="AAAAAA"/>
                </a:solidFill>
                <a:latin typeface="Arial"/>
                <a:ea typeface="Arial"/>
                <a:cs typeface="Arial"/>
                <a:sym typeface="Arial"/>
              </a:rPr>
              <a:t> / 10³ km² / year</a:t>
            </a:r>
            <a:endParaRPr b="0" i="0" sz="1467" u="none" cap="none" strike="noStrike">
              <a:solidFill>
                <a:srgbClr val="000000"/>
              </a:solidFill>
              <a:latin typeface="Arial"/>
              <a:ea typeface="Arial"/>
              <a:cs typeface="Arial"/>
              <a:sym typeface="Arial"/>
            </a:endParaRPr>
          </a:p>
        </p:txBody>
      </p:sp>
      <p:sp>
        <p:nvSpPr>
          <p:cNvPr id="857" name="Google Shape;857;g3e075dffed1_0_723"/>
          <p:cNvSpPr/>
          <p:nvPr/>
        </p:nvSpPr>
        <p:spPr>
          <a:xfrm>
            <a:off x="713174" y="4170296"/>
            <a:ext cx="10862400" cy="1524000"/>
          </a:xfrm>
          <a:prstGeom prst="rect">
            <a:avLst/>
          </a:prstGeom>
          <a:solidFill>
            <a:srgbClr val="F5F5F5"/>
          </a:solidFill>
          <a:ln cap="flat" cmpd="sng" w="12700">
            <a:solidFill>
              <a:srgbClr val="E0E0E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58" name="Google Shape;858;g3e075dffed1_0_723"/>
          <p:cNvSpPr/>
          <p:nvPr/>
        </p:nvSpPr>
        <p:spPr>
          <a:xfrm>
            <a:off x="846616" y="4231256"/>
            <a:ext cx="10363200" cy="304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867" u="none" cap="none" strike="noStrike">
                <a:solidFill>
                  <a:srgbClr val="1B2A4A"/>
                </a:solidFill>
                <a:latin typeface="Arial"/>
                <a:ea typeface="Arial"/>
                <a:cs typeface="Arial"/>
                <a:sym typeface="Arial"/>
              </a:rPr>
              <a:t>Calculation:</a:t>
            </a:r>
            <a:endParaRPr b="1" i="0" sz="1867" u="none" cap="none" strike="noStrike">
              <a:solidFill>
                <a:srgbClr val="000000"/>
              </a:solidFill>
              <a:latin typeface="Arial"/>
              <a:ea typeface="Arial"/>
              <a:cs typeface="Arial"/>
              <a:sym typeface="Arial"/>
            </a:endParaRPr>
          </a:p>
        </p:txBody>
      </p:sp>
      <p:sp>
        <p:nvSpPr>
          <p:cNvPr id="859" name="Google Shape;859;g3e075dffed1_0_723"/>
          <p:cNvSpPr/>
          <p:nvPr/>
        </p:nvSpPr>
        <p:spPr>
          <a:xfrm>
            <a:off x="846616" y="4597016"/>
            <a:ext cx="10363200" cy="975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600" u="none" cap="none" strike="noStrike">
                <a:solidFill>
                  <a:srgbClr val="444444"/>
                </a:solidFill>
                <a:latin typeface="Arial"/>
                <a:ea typeface="Arial"/>
                <a:cs typeface="Arial"/>
                <a:sym typeface="Arial"/>
              </a:rPr>
              <a:t>Per-hectare rate     	=  −1,267.16 kt CO₂ ÷ 139,189,050 ha = −0.0000091 kt/ha/yr</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None/>
            </a:pPr>
            <a:r>
              <a:rPr b="0" i="0" lang="sv-SE" sz="1600" u="none" cap="none" strike="noStrike">
                <a:solidFill>
                  <a:srgbClr val="444444"/>
                </a:solidFill>
                <a:latin typeface="Arial"/>
                <a:ea typeface="Arial"/>
                <a:cs typeface="Arial"/>
                <a:sym typeface="Arial"/>
              </a:rPr>
              <a:t>                     	=  −0.0091 tCO₂/ha/yr</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None/>
            </a:pPr>
            <a:r>
              <a:rPr b="0" i="0" lang="sv-SE" sz="1600" u="none" cap="none" strike="noStrike">
                <a:solidFill>
                  <a:srgbClr val="444444"/>
                </a:solidFill>
                <a:latin typeface="Arial"/>
                <a:ea typeface="Arial"/>
                <a:cs typeface="Arial"/>
                <a:sym typeface="Arial"/>
              </a:rPr>
              <a:t>Convert to 10³ km²   	=  −0.0091 × 100,000 = −910 tCO₂/10³km²/yr</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None/>
            </a:pPr>
            <a:r>
              <a:rPr b="0" i="0" lang="sv-SE" sz="1600" u="none" cap="none" strike="noStrike">
                <a:solidFill>
                  <a:srgbClr val="444444"/>
                </a:solidFill>
                <a:latin typeface="Arial"/>
                <a:ea typeface="Arial"/>
                <a:cs typeface="Arial"/>
                <a:sym typeface="Arial"/>
              </a:rPr>
              <a:t>Convert to Mt        	=  −910 ÷ 1,000,000 = −0.0009 Mt CO₂/10³km²/yr</a:t>
            </a:r>
            <a:endParaRPr b="0" i="0" sz="1600" u="none" cap="none" strike="noStrike">
              <a:solidFill>
                <a:srgbClr val="000000"/>
              </a:solidFill>
              <a:latin typeface="Arial"/>
              <a:ea typeface="Arial"/>
              <a:cs typeface="Arial"/>
              <a:sym typeface="Arial"/>
            </a:endParaRPr>
          </a:p>
        </p:txBody>
      </p:sp>
      <p:sp>
        <p:nvSpPr>
          <p:cNvPr id="860" name="Google Shape;860;g3e075dffed1_0_723"/>
          <p:cNvSpPr/>
          <p:nvPr/>
        </p:nvSpPr>
        <p:spPr>
          <a:xfrm>
            <a:off x="713174" y="5799409"/>
            <a:ext cx="10972800" cy="609600"/>
          </a:xfrm>
          <a:prstGeom prst="rect">
            <a:avLst/>
          </a:prstGeom>
          <a:solidFill>
            <a:srgbClr val="FFF8E1"/>
          </a:solidFill>
          <a:ln cap="flat" cmpd="sng" w="12700">
            <a:solidFill>
              <a:srgbClr val="FFE082"/>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61" name="Google Shape;861;g3e075dffed1_0_723"/>
          <p:cNvSpPr/>
          <p:nvPr/>
        </p:nvSpPr>
        <p:spPr>
          <a:xfrm>
            <a:off x="713174" y="5799409"/>
            <a:ext cx="85200" cy="609600"/>
          </a:xfrm>
          <a:prstGeom prst="rect">
            <a:avLst/>
          </a:prstGeom>
          <a:solidFill>
            <a:srgbClr val="E65100"/>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62" name="Google Shape;862;g3e075dffed1_0_723"/>
          <p:cNvSpPr/>
          <p:nvPr/>
        </p:nvSpPr>
        <p:spPr>
          <a:xfrm>
            <a:off x="1017974" y="5823793"/>
            <a:ext cx="10363200" cy="560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133" u="none" cap="none" strike="noStrike">
                <a:solidFill>
                  <a:srgbClr val="E65100"/>
                </a:solidFill>
                <a:latin typeface="Arial"/>
                <a:ea typeface="Arial"/>
                <a:cs typeface="Arial"/>
                <a:sym typeface="Arial"/>
              </a:rPr>
              <a:t>Why is this value so small? </a:t>
            </a:r>
            <a:r>
              <a:rPr b="0" i="0" lang="sv-SE" sz="1133" u="none" cap="none" strike="noStrike">
                <a:solidFill>
                  <a:srgbClr val="555555"/>
                </a:solidFill>
                <a:latin typeface="Arial"/>
                <a:ea typeface="Arial"/>
                <a:cs typeface="Arial"/>
                <a:sym typeface="Arial"/>
              </a:rPr>
              <a:t>Mature tropical forest is near carbon equilibrium: growth roughly equals decay. The climate value of standing forest is the carbon it already holds (its stock), not what it currently absorbs (its flux). This is why the value (INCR) for deforestation (74.4 Mt/10³ km²) dwarfs the EAR for existing forest. </a:t>
            </a:r>
            <a:endParaRPr b="0" i="0" sz="1133" u="none" cap="none" strike="noStrike">
              <a:solidFill>
                <a:srgbClr val="000000"/>
              </a:solidFill>
              <a:latin typeface="Arial"/>
              <a:ea typeface="Arial"/>
              <a:cs typeface="Arial"/>
              <a:sym typeface="Arial"/>
            </a:endParaRPr>
          </a:p>
        </p:txBody>
      </p:sp>
      <p:sp>
        <p:nvSpPr>
          <p:cNvPr id="863" name="Google Shape;863;g3e075dffed1_0_723"/>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On-going Emissions: Worked Example</a:t>
            </a:r>
            <a:endParaRPr/>
          </a:p>
        </p:txBody>
      </p:sp>
      <p:sp>
        <p:nvSpPr>
          <p:cNvPr id="864" name="Google Shape;864;g3e075dffed1_0_72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pSp>
        <p:nvGrpSpPr>
          <p:cNvPr id="122" name="Google Shape;122;g3e075dffed1_0_23"/>
          <p:cNvGrpSpPr/>
          <p:nvPr/>
        </p:nvGrpSpPr>
        <p:grpSpPr>
          <a:xfrm>
            <a:off x="1005401" y="1661750"/>
            <a:ext cx="10600406" cy="4908038"/>
            <a:chOff x="854298" y="1439539"/>
            <a:chExt cx="10431417" cy="4807560"/>
          </a:xfrm>
        </p:grpSpPr>
        <p:grpSp>
          <p:nvGrpSpPr>
            <p:cNvPr id="123" name="Google Shape;123;g3e075dffed1_0_23"/>
            <p:cNvGrpSpPr/>
            <p:nvPr/>
          </p:nvGrpSpPr>
          <p:grpSpPr>
            <a:xfrm>
              <a:off x="1040583" y="1439539"/>
              <a:ext cx="3414804" cy="4807560"/>
              <a:chOff x="1040583" y="1439539"/>
              <a:chExt cx="3414804" cy="4807560"/>
            </a:xfrm>
          </p:grpSpPr>
          <p:pic>
            <p:nvPicPr>
              <p:cNvPr id="124" name="Google Shape;124;g3e075dffed1_0_23"/>
              <p:cNvPicPr preferRelativeResize="0"/>
              <p:nvPr/>
            </p:nvPicPr>
            <p:blipFill rotWithShape="1">
              <a:blip r:embed="rId3">
                <a:alphaModFix/>
              </a:blip>
              <a:srcRect b="6750" l="0" r="62283" t="7377"/>
              <a:stretch/>
            </p:blipFill>
            <p:spPr>
              <a:xfrm>
                <a:off x="1040583" y="1959160"/>
                <a:ext cx="3414804" cy="4287939"/>
              </a:xfrm>
              <a:prstGeom prst="rect">
                <a:avLst/>
              </a:prstGeom>
              <a:noFill/>
              <a:ln>
                <a:noFill/>
              </a:ln>
            </p:spPr>
          </p:pic>
          <p:sp>
            <p:nvSpPr>
              <p:cNvPr id="125" name="Google Shape;125;g3e075dffed1_0_23"/>
              <p:cNvSpPr/>
              <p:nvPr/>
            </p:nvSpPr>
            <p:spPr>
              <a:xfrm>
                <a:off x="4266589" y="1439539"/>
                <a:ext cx="87300" cy="550200"/>
              </a:xfrm>
              <a:prstGeom prst="rect">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126" name="Google Shape;126;g3e075dffed1_0_23"/>
            <p:cNvSpPr txBox="1"/>
            <p:nvPr/>
          </p:nvSpPr>
          <p:spPr>
            <a:xfrm>
              <a:off x="4773986" y="1851995"/>
              <a:ext cx="1069800" cy="573000"/>
            </a:xfrm>
            <a:prstGeom prst="rect">
              <a:avLst/>
            </a:prstGeom>
            <a:noFill/>
            <a:ln cap="flat" cmpd="sng" w="9525">
              <a:solidFill>
                <a:srgbClr val="7F7F7F"/>
              </a:solidFill>
              <a:prstDash val="solid"/>
              <a:round/>
              <a:headEnd len="sm" w="sm" type="none"/>
              <a:tailEnd len="sm" w="sm" type="none"/>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None/>
              </a:pPr>
              <a:r>
                <a:rPr b="1" i="0" lang="sv-SE" sz="1600" u="none" cap="none" strike="noStrike">
                  <a:solidFill>
                    <a:srgbClr val="000000"/>
                  </a:solidFill>
                  <a:latin typeface="Arial"/>
                  <a:ea typeface="Arial"/>
                  <a:cs typeface="Arial"/>
                  <a:sym typeface="Arial"/>
                </a:rPr>
                <a:t>Land Cover</a:t>
              </a:r>
              <a:endParaRPr b="0" i="0" sz="1400" u="none" cap="none" strike="noStrike">
                <a:solidFill>
                  <a:srgbClr val="000000"/>
                </a:solidFill>
                <a:latin typeface="Arial"/>
                <a:ea typeface="Arial"/>
                <a:cs typeface="Arial"/>
                <a:sym typeface="Arial"/>
              </a:endParaRPr>
            </a:p>
          </p:txBody>
        </p:sp>
        <p:grpSp>
          <p:nvGrpSpPr>
            <p:cNvPr id="127" name="Google Shape;127;g3e075dffed1_0_23"/>
            <p:cNvGrpSpPr/>
            <p:nvPr/>
          </p:nvGrpSpPr>
          <p:grpSpPr>
            <a:xfrm>
              <a:off x="6660519" y="5192236"/>
              <a:ext cx="2012251" cy="852018"/>
              <a:chOff x="6894957" y="5236455"/>
              <a:chExt cx="4024502" cy="852018"/>
            </a:xfrm>
          </p:grpSpPr>
          <p:sp>
            <p:nvSpPr>
              <p:cNvPr id="128" name="Google Shape;128;g3e075dffed1_0_23"/>
              <p:cNvSpPr txBox="1"/>
              <p:nvPr/>
            </p:nvSpPr>
            <p:spPr>
              <a:xfrm>
                <a:off x="6894959" y="5576073"/>
                <a:ext cx="4024500" cy="512400"/>
              </a:xfrm>
              <a:prstGeom prst="rect">
                <a:avLst/>
              </a:prstGeom>
              <a:noFill/>
              <a:ln cap="flat" cmpd="sng" w="9525">
                <a:solidFill>
                  <a:srgbClr val="7F7F7F"/>
                </a:solidFill>
                <a:prstDash val="solid"/>
                <a:round/>
                <a:headEnd len="sm" w="sm" type="none"/>
                <a:tailEnd len="sm" w="sm" type="none"/>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None/>
                </a:pPr>
                <a:r>
                  <a:rPr b="0" i="0" lang="sv-SE" sz="1400" u="none" cap="none" strike="noStrike">
                    <a:solidFill>
                      <a:srgbClr val="000000"/>
                    </a:solidFill>
                    <a:latin typeface="Arial"/>
                    <a:ea typeface="Arial"/>
                    <a:cs typeface="Arial"/>
                    <a:sym typeface="Arial"/>
                  </a:rPr>
                  <a:t>Residential, Industrial, Commercial, Transport</a:t>
                </a:r>
                <a:endParaRPr b="0" i="0" sz="1400" u="none" cap="none" strike="noStrike">
                  <a:solidFill>
                    <a:srgbClr val="000000"/>
                  </a:solidFill>
                  <a:latin typeface="Arial"/>
                  <a:ea typeface="Arial"/>
                  <a:cs typeface="Arial"/>
                  <a:sym typeface="Arial"/>
                </a:endParaRPr>
              </a:p>
            </p:txBody>
          </p:sp>
          <p:sp>
            <p:nvSpPr>
              <p:cNvPr id="129" name="Google Shape;129;g3e075dffed1_0_23"/>
              <p:cNvSpPr txBox="1"/>
              <p:nvPr/>
            </p:nvSpPr>
            <p:spPr>
              <a:xfrm>
                <a:off x="6894957" y="5236455"/>
                <a:ext cx="4024500" cy="331800"/>
              </a:xfrm>
              <a:prstGeom prst="rect">
                <a:avLst/>
              </a:prstGeom>
              <a:noFill/>
              <a:ln cap="flat" cmpd="sng" w="9525">
                <a:solidFill>
                  <a:srgbClr val="7F7F7F"/>
                </a:solidFill>
                <a:prstDash val="solid"/>
                <a:round/>
                <a:headEnd len="sm" w="sm" type="none"/>
                <a:tailEnd len="sm" w="sm" type="none"/>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None/>
                </a:pPr>
                <a:r>
                  <a:rPr b="1" i="0" lang="sv-SE" sz="1600" u="none" cap="none" strike="noStrike">
                    <a:solidFill>
                      <a:srgbClr val="000000"/>
                    </a:solidFill>
                    <a:latin typeface="Arial"/>
                    <a:ea typeface="Arial"/>
                    <a:cs typeface="Arial"/>
                    <a:sym typeface="Arial"/>
                  </a:rPr>
                  <a:t>Production</a:t>
                </a:r>
                <a:endParaRPr b="1" i="0" sz="1100" u="none" cap="none" strike="noStrike">
                  <a:solidFill>
                    <a:srgbClr val="000000"/>
                  </a:solidFill>
                  <a:latin typeface="Arial"/>
                  <a:ea typeface="Arial"/>
                  <a:cs typeface="Arial"/>
                  <a:sym typeface="Arial"/>
                </a:endParaRPr>
              </a:p>
            </p:txBody>
          </p:sp>
        </p:grpSp>
        <p:sp>
          <p:nvSpPr>
            <p:cNvPr id="130" name="Google Shape;130;g3e075dffed1_0_23"/>
            <p:cNvSpPr txBox="1"/>
            <p:nvPr/>
          </p:nvSpPr>
          <p:spPr>
            <a:xfrm>
              <a:off x="854298" y="2560842"/>
              <a:ext cx="1499400" cy="331800"/>
            </a:xfrm>
            <a:prstGeom prst="rect">
              <a:avLst/>
            </a:prstGeom>
            <a:noFill/>
            <a:ln cap="flat" cmpd="sng" w="9525">
              <a:solidFill>
                <a:srgbClr val="A5A5A5"/>
              </a:solidFill>
              <a:prstDash val="solid"/>
              <a:round/>
              <a:headEnd len="sm" w="sm" type="none"/>
              <a:tailEnd len="sm" w="sm" type="none"/>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None/>
              </a:pPr>
              <a:r>
                <a:rPr b="1" i="0" lang="sv-SE" sz="1600" u="none" cap="none" strike="noStrike">
                  <a:solidFill>
                    <a:srgbClr val="000000"/>
                  </a:solidFill>
                  <a:latin typeface="Arial"/>
                  <a:ea typeface="Arial"/>
                  <a:cs typeface="Arial"/>
                  <a:sym typeface="Arial"/>
                </a:rPr>
                <a:t>Total land</a:t>
              </a:r>
              <a:endParaRPr b="0" i="0" sz="1400" u="none" cap="none" strike="noStrike">
                <a:solidFill>
                  <a:srgbClr val="000000"/>
                </a:solidFill>
                <a:latin typeface="Arial"/>
                <a:ea typeface="Arial"/>
                <a:cs typeface="Arial"/>
                <a:sym typeface="Arial"/>
              </a:endParaRPr>
            </a:p>
          </p:txBody>
        </p:sp>
        <p:cxnSp>
          <p:nvCxnSpPr>
            <p:cNvPr id="131" name="Google Shape;131;g3e075dffed1_0_23"/>
            <p:cNvCxnSpPr/>
            <p:nvPr/>
          </p:nvCxnSpPr>
          <p:spPr>
            <a:xfrm>
              <a:off x="1602691" y="2950479"/>
              <a:ext cx="0" cy="988200"/>
            </a:xfrm>
            <a:prstGeom prst="straightConnector1">
              <a:avLst/>
            </a:prstGeom>
            <a:noFill/>
            <a:ln cap="flat" cmpd="sng" w="28575">
              <a:solidFill>
                <a:srgbClr val="595959"/>
              </a:solidFill>
              <a:prstDash val="solid"/>
              <a:miter lim="800000"/>
              <a:headEnd len="sm" w="sm" type="none"/>
              <a:tailEnd len="med" w="med" type="triangle"/>
            </a:ln>
          </p:spPr>
        </p:cxnSp>
        <p:sp>
          <p:nvSpPr>
            <p:cNvPr id="132" name="Google Shape;132;g3e075dffed1_0_23"/>
            <p:cNvSpPr txBox="1"/>
            <p:nvPr/>
          </p:nvSpPr>
          <p:spPr>
            <a:xfrm>
              <a:off x="4716036" y="2480123"/>
              <a:ext cx="1240800" cy="3318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None/>
              </a:pPr>
              <a:r>
                <a:rPr b="0" i="0" lang="sv-SE" sz="1600" u="none" cap="none" strike="noStrike">
                  <a:solidFill>
                    <a:srgbClr val="000000"/>
                  </a:solidFill>
                  <a:latin typeface="Arial"/>
                  <a:ea typeface="Arial"/>
                  <a:cs typeface="Arial"/>
                  <a:sym typeface="Arial"/>
                </a:rPr>
                <a:t>Cropland</a:t>
              </a:r>
              <a:endParaRPr b="0" i="0" sz="1400" u="none" cap="none" strike="noStrike">
                <a:solidFill>
                  <a:srgbClr val="000000"/>
                </a:solidFill>
                <a:latin typeface="Arial"/>
                <a:ea typeface="Arial"/>
                <a:cs typeface="Arial"/>
                <a:sym typeface="Arial"/>
              </a:endParaRPr>
            </a:p>
          </p:txBody>
        </p:sp>
        <p:sp>
          <p:nvSpPr>
            <p:cNvPr id="133" name="Google Shape;133;g3e075dffed1_0_23"/>
            <p:cNvSpPr txBox="1"/>
            <p:nvPr/>
          </p:nvSpPr>
          <p:spPr>
            <a:xfrm>
              <a:off x="4746447" y="3013683"/>
              <a:ext cx="1240800" cy="3318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None/>
              </a:pPr>
              <a:r>
                <a:rPr b="0" i="0" lang="sv-SE" sz="1600" u="none" cap="none" strike="noStrike">
                  <a:solidFill>
                    <a:srgbClr val="000000"/>
                  </a:solidFill>
                  <a:latin typeface="Arial"/>
                  <a:ea typeface="Arial"/>
                  <a:cs typeface="Arial"/>
                  <a:sym typeface="Arial"/>
                </a:rPr>
                <a:t>Barren land</a:t>
              </a:r>
              <a:endParaRPr b="0" i="0" sz="1400" u="none" cap="none" strike="noStrike">
                <a:solidFill>
                  <a:srgbClr val="000000"/>
                </a:solidFill>
                <a:latin typeface="Arial"/>
                <a:ea typeface="Arial"/>
                <a:cs typeface="Arial"/>
                <a:sym typeface="Arial"/>
              </a:endParaRPr>
            </a:p>
          </p:txBody>
        </p:sp>
        <p:sp>
          <p:nvSpPr>
            <p:cNvPr id="134" name="Google Shape;134;g3e075dffed1_0_23"/>
            <p:cNvSpPr txBox="1"/>
            <p:nvPr/>
          </p:nvSpPr>
          <p:spPr>
            <a:xfrm>
              <a:off x="4775281" y="3625924"/>
              <a:ext cx="1012200" cy="3318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None/>
              </a:pPr>
              <a:r>
                <a:rPr b="0" i="0" lang="sv-SE" sz="1600" u="none" cap="none" strike="noStrike">
                  <a:solidFill>
                    <a:srgbClr val="000000"/>
                  </a:solidFill>
                  <a:latin typeface="Arial"/>
                  <a:ea typeface="Arial"/>
                  <a:cs typeface="Arial"/>
                  <a:sym typeface="Arial"/>
                </a:rPr>
                <a:t>Forests</a:t>
              </a:r>
              <a:endParaRPr b="0" i="0" sz="1400" u="none" cap="none" strike="noStrike">
                <a:solidFill>
                  <a:srgbClr val="000000"/>
                </a:solidFill>
                <a:latin typeface="Arial"/>
                <a:ea typeface="Arial"/>
                <a:cs typeface="Arial"/>
                <a:sym typeface="Arial"/>
              </a:endParaRPr>
            </a:p>
          </p:txBody>
        </p:sp>
        <p:sp>
          <p:nvSpPr>
            <p:cNvPr id="135" name="Google Shape;135;g3e075dffed1_0_23"/>
            <p:cNvSpPr txBox="1"/>
            <p:nvPr/>
          </p:nvSpPr>
          <p:spPr>
            <a:xfrm>
              <a:off x="4784856" y="4275665"/>
              <a:ext cx="1316700" cy="5730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None/>
              </a:pPr>
              <a:r>
                <a:rPr b="0" i="0" lang="sv-SE" sz="1600" u="none" cap="none" strike="noStrike">
                  <a:solidFill>
                    <a:srgbClr val="000000"/>
                  </a:solidFill>
                  <a:latin typeface="Arial"/>
                  <a:ea typeface="Arial"/>
                  <a:cs typeface="Arial"/>
                  <a:sym typeface="Arial"/>
                </a:rPr>
                <a:t>Pastures / Grasslands</a:t>
              </a:r>
              <a:endParaRPr b="0" i="0" sz="1400" u="none" cap="none" strike="noStrike">
                <a:solidFill>
                  <a:srgbClr val="000000"/>
                </a:solidFill>
                <a:latin typeface="Arial"/>
                <a:ea typeface="Arial"/>
                <a:cs typeface="Arial"/>
                <a:sym typeface="Arial"/>
              </a:endParaRPr>
            </a:p>
          </p:txBody>
        </p:sp>
        <p:sp>
          <p:nvSpPr>
            <p:cNvPr id="136" name="Google Shape;136;g3e075dffed1_0_23"/>
            <p:cNvSpPr txBox="1"/>
            <p:nvPr/>
          </p:nvSpPr>
          <p:spPr>
            <a:xfrm>
              <a:off x="4776860" y="4975503"/>
              <a:ext cx="1180200" cy="5730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None/>
              </a:pPr>
              <a:r>
                <a:rPr b="0" i="0" lang="sv-SE" sz="1600" u="none" cap="none" strike="noStrike">
                  <a:solidFill>
                    <a:srgbClr val="000000"/>
                  </a:solidFill>
                  <a:latin typeface="Arial"/>
                  <a:ea typeface="Arial"/>
                  <a:cs typeface="Arial"/>
                  <a:sym typeface="Arial"/>
                </a:rPr>
                <a:t>Built-up land</a:t>
              </a:r>
              <a:endParaRPr b="0" i="0" sz="1400" u="none" cap="none" strike="noStrike">
                <a:solidFill>
                  <a:srgbClr val="000000"/>
                </a:solidFill>
                <a:latin typeface="Arial"/>
                <a:ea typeface="Arial"/>
                <a:cs typeface="Arial"/>
                <a:sym typeface="Arial"/>
              </a:endParaRPr>
            </a:p>
          </p:txBody>
        </p:sp>
        <p:sp>
          <p:nvSpPr>
            <p:cNvPr id="137" name="Google Shape;137;g3e075dffed1_0_23"/>
            <p:cNvSpPr txBox="1"/>
            <p:nvPr/>
          </p:nvSpPr>
          <p:spPr>
            <a:xfrm>
              <a:off x="4775281" y="5788081"/>
              <a:ext cx="1507800" cy="3318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None/>
              </a:pPr>
              <a:r>
                <a:rPr b="0" i="0" lang="sv-SE" sz="1600" u="none" cap="none" strike="noStrike">
                  <a:solidFill>
                    <a:srgbClr val="000000"/>
                  </a:solidFill>
                  <a:latin typeface="Arial"/>
                  <a:ea typeface="Arial"/>
                  <a:cs typeface="Arial"/>
                  <a:sym typeface="Arial"/>
                </a:rPr>
                <a:t>Water bodies</a:t>
              </a:r>
              <a:endParaRPr b="0" i="0" sz="1400" u="none" cap="none" strike="noStrike">
                <a:solidFill>
                  <a:srgbClr val="000000"/>
                </a:solidFill>
                <a:latin typeface="Arial"/>
                <a:ea typeface="Arial"/>
                <a:cs typeface="Arial"/>
                <a:sym typeface="Arial"/>
              </a:endParaRPr>
            </a:p>
          </p:txBody>
        </p:sp>
        <p:grpSp>
          <p:nvGrpSpPr>
            <p:cNvPr id="138" name="Google Shape;138;g3e075dffed1_0_23"/>
            <p:cNvGrpSpPr/>
            <p:nvPr/>
          </p:nvGrpSpPr>
          <p:grpSpPr>
            <a:xfrm>
              <a:off x="6673104" y="1766276"/>
              <a:ext cx="2015056" cy="1045541"/>
              <a:chOff x="9026765" y="992349"/>
              <a:chExt cx="2232254" cy="1045541"/>
            </a:xfrm>
          </p:grpSpPr>
          <p:sp>
            <p:nvSpPr>
              <p:cNvPr id="139" name="Google Shape;139;g3e075dffed1_0_23"/>
              <p:cNvSpPr txBox="1"/>
              <p:nvPr/>
            </p:nvSpPr>
            <p:spPr>
              <a:xfrm>
                <a:off x="9026765" y="992349"/>
                <a:ext cx="2230800" cy="331800"/>
              </a:xfrm>
              <a:prstGeom prst="rect">
                <a:avLst/>
              </a:prstGeom>
              <a:noFill/>
              <a:ln cap="flat" cmpd="sng" w="9525">
                <a:solidFill>
                  <a:srgbClr val="7F7F7F"/>
                </a:solidFill>
                <a:prstDash val="solid"/>
                <a:round/>
                <a:headEnd len="sm" w="sm" type="none"/>
                <a:tailEnd len="sm" w="sm" type="none"/>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None/>
                </a:pPr>
                <a:r>
                  <a:rPr b="1" i="0" lang="sv-SE" sz="1600" u="none" cap="none" strike="noStrike">
                    <a:solidFill>
                      <a:srgbClr val="000000"/>
                    </a:solidFill>
                    <a:latin typeface="Arial"/>
                    <a:ea typeface="Arial"/>
                    <a:cs typeface="Arial"/>
                    <a:sym typeface="Arial"/>
                  </a:rPr>
                  <a:t>Production</a:t>
                </a:r>
                <a:endParaRPr b="1" i="0" sz="1600" u="none" cap="none" strike="noStrike">
                  <a:solidFill>
                    <a:srgbClr val="000000"/>
                  </a:solidFill>
                  <a:latin typeface="Arial"/>
                  <a:ea typeface="Arial"/>
                  <a:cs typeface="Arial"/>
                  <a:sym typeface="Arial"/>
                </a:endParaRPr>
              </a:p>
            </p:txBody>
          </p:sp>
          <p:sp>
            <p:nvSpPr>
              <p:cNvPr id="140" name="Google Shape;140;g3e075dffed1_0_23"/>
              <p:cNvSpPr txBox="1"/>
              <p:nvPr/>
            </p:nvSpPr>
            <p:spPr>
              <a:xfrm flipH="1">
                <a:off x="9028219" y="1314290"/>
                <a:ext cx="2230800" cy="723600"/>
              </a:xfrm>
              <a:prstGeom prst="rect">
                <a:avLst/>
              </a:prstGeom>
              <a:noFill/>
              <a:ln cap="flat" cmpd="sng" w="9525">
                <a:solidFill>
                  <a:srgbClr val="7F7F7F"/>
                </a:solidFill>
                <a:prstDash val="solid"/>
                <a:round/>
                <a:headEnd len="sm" w="sm" type="none"/>
                <a:tailEnd len="sm" w="sm" type="none"/>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None/>
                </a:pPr>
                <a:r>
                  <a:rPr b="0" i="0" lang="sv-SE" sz="1400" u="none" cap="none" strike="noStrike">
                    <a:solidFill>
                      <a:srgbClr val="000000"/>
                    </a:solidFill>
                    <a:latin typeface="Arial"/>
                    <a:ea typeface="Arial"/>
                    <a:cs typeface="Arial"/>
                    <a:sym typeface="Arial"/>
                  </a:rPr>
                  <a:t>Maize	Bananas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400" u="none" cap="none" strike="noStrike">
                    <a:solidFill>
                      <a:srgbClr val="000000"/>
                    </a:solidFill>
                    <a:latin typeface="Arial"/>
                    <a:ea typeface="Arial"/>
                    <a:cs typeface="Arial"/>
                    <a:sym typeface="Arial"/>
                  </a:rPr>
                  <a:t>Rice	Sugarcane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400" u="none" cap="none" strike="noStrike">
                    <a:solidFill>
                      <a:srgbClr val="000000"/>
                    </a:solidFill>
                    <a:latin typeface="Arial"/>
                    <a:ea typeface="Arial"/>
                    <a:cs typeface="Arial"/>
                    <a:sym typeface="Arial"/>
                  </a:rPr>
                  <a:t>Coffee	Other crops</a:t>
                </a:r>
                <a:endParaRPr/>
              </a:p>
            </p:txBody>
          </p:sp>
        </p:grpSp>
        <p:pic>
          <p:nvPicPr>
            <p:cNvPr id="141" name="Google Shape;141;g3e075dffed1_0_23"/>
            <p:cNvPicPr preferRelativeResize="0"/>
            <p:nvPr/>
          </p:nvPicPr>
          <p:blipFill rotWithShape="1">
            <a:blip r:embed="rId3">
              <a:alphaModFix/>
            </a:blip>
            <a:srcRect b="92587" l="48872" r="29725" t="815"/>
            <a:stretch/>
          </p:blipFill>
          <p:spPr>
            <a:xfrm>
              <a:off x="8887884" y="2067223"/>
              <a:ext cx="2397831" cy="369332"/>
            </a:xfrm>
            <a:prstGeom prst="rect">
              <a:avLst/>
            </a:prstGeom>
            <a:noFill/>
            <a:ln>
              <a:noFill/>
            </a:ln>
          </p:spPr>
        </p:pic>
        <p:sp>
          <p:nvSpPr>
            <p:cNvPr id="142" name="Google Shape;142;g3e075dffed1_0_23"/>
            <p:cNvSpPr txBox="1"/>
            <p:nvPr/>
          </p:nvSpPr>
          <p:spPr>
            <a:xfrm flipH="1">
              <a:off x="6676201" y="3349713"/>
              <a:ext cx="1999500" cy="573000"/>
            </a:xfrm>
            <a:prstGeom prst="rect">
              <a:avLst/>
            </a:prstGeom>
            <a:noFill/>
            <a:ln cap="flat" cmpd="sng" w="9525">
              <a:solidFill>
                <a:srgbClr val="7F7F7F"/>
              </a:solidFill>
              <a:prstDash val="solid"/>
              <a:round/>
              <a:headEnd len="sm" w="sm" type="none"/>
              <a:tailEnd len="sm" w="sm" type="none"/>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None/>
              </a:pPr>
              <a:r>
                <a:rPr b="0" i="0" lang="sv-SE" sz="1600" u="none" cap="none" strike="noStrike">
                  <a:solidFill>
                    <a:srgbClr val="000000"/>
                  </a:solidFill>
                  <a:latin typeface="Arial"/>
                  <a:ea typeface="Arial"/>
                  <a:cs typeface="Arial"/>
                  <a:sym typeface="Arial"/>
                </a:rPr>
                <a:t>Wood and other forest products</a:t>
              </a:r>
              <a:endParaRPr b="0" i="0" sz="1600" u="none" cap="none" strike="noStrike">
                <a:solidFill>
                  <a:srgbClr val="000000"/>
                </a:solidFill>
                <a:latin typeface="Arial"/>
                <a:ea typeface="Arial"/>
                <a:cs typeface="Arial"/>
                <a:sym typeface="Arial"/>
              </a:endParaRPr>
            </a:p>
          </p:txBody>
        </p:sp>
        <p:pic>
          <p:nvPicPr>
            <p:cNvPr id="143" name="Google Shape;143;g3e075dffed1_0_23"/>
            <p:cNvPicPr preferRelativeResize="0"/>
            <p:nvPr/>
          </p:nvPicPr>
          <p:blipFill rotWithShape="1">
            <a:blip r:embed="rId3">
              <a:alphaModFix/>
            </a:blip>
            <a:srcRect b="46016" l="53648" r="37605" t="48512"/>
            <a:stretch/>
          </p:blipFill>
          <p:spPr>
            <a:xfrm>
              <a:off x="8887884" y="4511044"/>
              <a:ext cx="913676" cy="306281"/>
            </a:xfrm>
            <a:prstGeom prst="rect">
              <a:avLst/>
            </a:prstGeom>
            <a:noFill/>
            <a:ln>
              <a:noFill/>
            </a:ln>
          </p:spPr>
        </p:pic>
        <p:pic>
          <p:nvPicPr>
            <p:cNvPr id="144" name="Google Shape;144;g3e075dffed1_0_23"/>
            <p:cNvPicPr preferRelativeResize="0"/>
            <p:nvPr/>
          </p:nvPicPr>
          <p:blipFill rotWithShape="1">
            <a:blip r:embed="rId3">
              <a:alphaModFix/>
            </a:blip>
            <a:srcRect b="30828" l="79079" r="3805" t="64517"/>
            <a:stretch/>
          </p:blipFill>
          <p:spPr>
            <a:xfrm>
              <a:off x="8959359" y="5711614"/>
              <a:ext cx="1882858" cy="306281"/>
            </a:xfrm>
            <a:prstGeom prst="rect">
              <a:avLst/>
            </a:prstGeom>
            <a:noFill/>
            <a:ln>
              <a:noFill/>
            </a:ln>
          </p:spPr>
        </p:pic>
        <p:pic>
          <p:nvPicPr>
            <p:cNvPr id="145" name="Google Shape;145;g3e075dffed1_0_23"/>
            <p:cNvPicPr preferRelativeResize="0"/>
            <p:nvPr/>
          </p:nvPicPr>
          <p:blipFill rotWithShape="1">
            <a:blip r:embed="rId3">
              <a:alphaModFix/>
            </a:blip>
            <a:srcRect b="56149" l="55894" r="39290" t="37426"/>
            <a:stretch/>
          </p:blipFill>
          <p:spPr>
            <a:xfrm>
              <a:off x="8900962" y="3404954"/>
              <a:ext cx="488819" cy="359705"/>
            </a:xfrm>
            <a:prstGeom prst="rect">
              <a:avLst/>
            </a:prstGeom>
            <a:noFill/>
            <a:ln>
              <a:noFill/>
            </a:ln>
          </p:spPr>
        </p:pic>
        <p:cxnSp>
          <p:nvCxnSpPr>
            <p:cNvPr id="146" name="Google Shape;146;g3e075dffed1_0_23"/>
            <p:cNvCxnSpPr/>
            <p:nvPr/>
          </p:nvCxnSpPr>
          <p:spPr>
            <a:xfrm flipH="1" rot="10800000">
              <a:off x="6000035" y="3791741"/>
              <a:ext cx="631800" cy="4500"/>
            </a:xfrm>
            <a:prstGeom prst="straightConnector1">
              <a:avLst/>
            </a:prstGeom>
            <a:noFill/>
            <a:ln cap="flat" cmpd="sng" w="57150">
              <a:solidFill>
                <a:srgbClr val="008A3E"/>
              </a:solidFill>
              <a:prstDash val="solid"/>
              <a:miter lim="800000"/>
              <a:headEnd len="sm" w="sm" type="none"/>
              <a:tailEnd len="med" w="med" type="triangle"/>
            </a:ln>
          </p:spPr>
        </p:cxnSp>
        <p:sp>
          <p:nvSpPr>
            <p:cNvPr id="147" name="Google Shape;147;g3e075dffed1_0_23"/>
            <p:cNvSpPr txBox="1"/>
            <p:nvPr/>
          </p:nvSpPr>
          <p:spPr>
            <a:xfrm>
              <a:off x="6673214" y="3013683"/>
              <a:ext cx="1999500" cy="331800"/>
            </a:xfrm>
            <a:prstGeom prst="rect">
              <a:avLst/>
            </a:prstGeom>
            <a:noFill/>
            <a:ln cap="flat" cmpd="sng" w="9525">
              <a:solidFill>
                <a:srgbClr val="7F7F7F"/>
              </a:solidFill>
              <a:prstDash val="solid"/>
              <a:round/>
              <a:headEnd len="sm" w="sm" type="none"/>
              <a:tailEnd len="sm" w="sm" type="none"/>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None/>
              </a:pPr>
              <a:r>
                <a:rPr b="1" i="0" lang="sv-SE" sz="1600" u="none" cap="none" strike="noStrike">
                  <a:solidFill>
                    <a:srgbClr val="000000"/>
                  </a:solidFill>
                  <a:latin typeface="Arial"/>
                  <a:ea typeface="Arial"/>
                  <a:cs typeface="Arial"/>
                  <a:sym typeface="Arial"/>
                </a:rPr>
                <a:t>Production</a:t>
              </a:r>
              <a:endParaRPr b="1" i="0" sz="1600" u="none" cap="none" strike="noStrike">
                <a:solidFill>
                  <a:srgbClr val="000000"/>
                </a:solidFill>
                <a:latin typeface="Arial"/>
                <a:ea typeface="Arial"/>
                <a:cs typeface="Arial"/>
                <a:sym typeface="Arial"/>
              </a:endParaRPr>
            </a:p>
          </p:txBody>
        </p:sp>
        <p:sp>
          <p:nvSpPr>
            <p:cNvPr id="148" name="Google Shape;148;g3e075dffed1_0_23"/>
            <p:cNvSpPr txBox="1"/>
            <p:nvPr/>
          </p:nvSpPr>
          <p:spPr>
            <a:xfrm flipH="1">
              <a:off x="6660508" y="4402758"/>
              <a:ext cx="1999500" cy="573000"/>
            </a:xfrm>
            <a:prstGeom prst="rect">
              <a:avLst/>
            </a:prstGeom>
            <a:noFill/>
            <a:ln cap="flat" cmpd="sng" w="9525">
              <a:solidFill>
                <a:srgbClr val="7F7F7F"/>
              </a:solidFill>
              <a:prstDash val="solid"/>
              <a:round/>
              <a:headEnd len="sm" w="sm" type="none"/>
              <a:tailEnd len="sm" w="sm" type="none"/>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None/>
              </a:pPr>
              <a:r>
                <a:rPr b="0" i="0" lang="sv-SE" sz="1600" u="none" cap="none" strike="noStrike">
                  <a:solidFill>
                    <a:srgbClr val="000000"/>
                  </a:solidFill>
                  <a:latin typeface="Arial"/>
                  <a:ea typeface="Arial"/>
                  <a:cs typeface="Arial"/>
                  <a:sym typeface="Arial"/>
                </a:rPr>
                <a:t>Meat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sv-SE" sz="1600" u="none" cap="none" strike="noStrike">
                  <a:solidFill>
                    <a:srgbClr val="000000"/>
                  </a:solidFill>
                  <a:latin typeface="Arial"/>
                  <a:ea typeface="Arial"/>
                  <a:cs typeface="Arial"/>
                  <a:sym typeface="Arial"/>
                </a:rPr>
                <a:t>Dairy</a:t>
              </a:r>
              <a:endParaRPr b="0" i="0" sz="1600" u="none" cap="none" strike="noStrike">
                <a:solidFill>
                  <a:srgbClr val="000000"/>
                </a:solidFill>
                <a:latin typeface="Arial"/>
                <a:ea typeface="Arial"/>
                <a:cs typeface="Arial"/>
                <a:sym typeface="Arial"/>
              </a:endParaRPr>
            </a:p>
          </p:txBody>
        </p:sp>
        <p:sp>
          <p:nvSpPr>
            <p:cNvPr id="149" name="Google Shape;149;g3e075dffed1_0_23"/>
            <p:cNvSpPr txBox="1"/>
            <p:nvPr/>
          </p:nvSpPr>
          <p:spPr>
            <a:xfrm>
              <a:off x="6660520" y="4066728"/>
              <a:ext cx="1999500" cy="331800"/>
            </a:xfrm>
            <a:prstGeom prst="rect">
              <a:avLst/>
            </a:prstGeom>
            <a:noFill/>
            <a:ln cap="flat" cmpd="sng" w="9525">
              <a:solidFill>
                <a:srgbClr val="7F7F7F"/>
              </a:solidFill>
              <a:prstDash val="solid"/>
              <a:round/>
              <a:headEnd len="sm" w="sm" type="none"/>
              <a:tailEnd len="sm" w="sm" type="none"/>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None/>
              </a:pPr>
              <a:r>
                <a:rPr b="1" i="0" lang="sv-SE" sz="1600" u="none" cap="none" strike="noStrike">
                  <a:solidFill>
                    <a:srgbClr val="000000"/>
                  </a:solidFill>
                  <a:latin typeface="Arial"/>
                  <a:ea typeface="Arial"/>
                  <a:cs typeface="Arial"/>
                  <a:sym typeface="Arial"/>
                </a:rPr>
                <a:t>Production</a:t>
              </a:r>
              <a:endParaRPr b="1" i="0" sz="1600" u="none" cap="none" strike="noStrike">
                <a:solidFill>
                  <a:srgbClr val="000000"/>
                </a:solidFill>
                <a:latin typeface="Arial"/>
                <a:ea typeface="Arial"/>
                <a:cs typeface="Arial"/>
                <a:sym typeface="Arial"/>
              </a:endParaRPr>
            </a:p>
          </p:txBody>
        </p:sp>
        <p:cxnSp>
          <p:nvCxnSpPr>
            <p:cNvPr id="150" name="Google Shape;150;g3e075dffed1_0_23"/>
            <p:cNvCxnSpPr/>
            <p:nvPr/>
          </p:nvCxnSpPr>
          <p:spPr>
            <a:xfrm flipH="1" rot="10800000">
              <a:off x="6000036" y="4553153"/>
              <a:ext cx="631800" cy="4500"/>
            </a:xfrm>
            <a:prstGeom prst="straightConnector1">
              <a:avLst/>
            </a:prstGeom>
            <a:noFill/>
            <a:ln cap="flat" cmpd="sng" w="57150">
              <a:solidFill>
                <a:srgbClr val="008A3E"/>
              </a:solidFill>
              <a:prstDash val="solid"/>
              <a:miter lim="800000"/>
              <a:headEnd len="sm" w="sm" type="none"/>
              <a:tailEnd len="med" w="med" type="triangle"/>
            </a:ln>
          </p:spPr>
        </p:cxnSp>
        <p:cxnSp>
          <p:nvCxnSpPr>
            <p:cNvPr id="151" name="Google Shape;151;g3e075dffed1_0_23"/>
            <p:cNvCxnSpPr/>
            <p:nvPr/>
          </p:nvCxnSpPr>
          <p:spPr>
            <a:xfrm flipH="1" rot="10800000">
              <a:off x="6000035" y="5214439"/>
              <a:ext cx="631800" cy="4500"/>
            </a:xfrm>
            <a:prstGeom prst="straightConnector1">
              <a:avLst/>
            </a:prstGeom>
            <a:noFill/>
            <a:ln cap="flat" cmpd="sng" w="57150">
              <a:solidFill>
                <a:srgbClr val="008A3E"/>
              </a:solidFill>
              <a:prstDash val="solid"/>
              <a:miter lim="800000"/>
              <a:headEnd len="sm" w="sm" type="none"/>
              <a:tailEnd len="med" w="med" type="triangle"/>
            </a:ln>
          </p:spPr>
        </p:cxnSp>
        <p:pic>
          <p:nvPicPr>
            <p:cNvPr id="152" name="Google Shape;152;g3e075dffed1_0_23"/>
            <p:cNvPicPr preferRelativeResize="0"/>
            <p:nvPr/>
          </p:nvPicPr>
          <p:blipFill rotWithShape="1">
            <a:blip r:embed="rId3">
              <a:alphaModFix/>
            </a:blip>
            <a:srcRect b="30828" l="55411" r="30115" t="64517"/>
            <a:stretch/>
          </p:blipFill>
          <p:spPr>
            <a:xfrm>
              <a:off x="8997141" y="5394825"/>
              <a:ext cx="1729678" cy="306846"/>
            </a:xfrm>
            <a:prstGeom prst="rect">
              <a:avLst/>
            </a:prstGeom>
            <a:noFill/>
            <a:ln>
              <a:noFill/>
            </a:ln>
          </p:spPr>
        </p:pic>
      </p:grpSp>
      <p:sp>
        <p:nvSpPr>
          <p:cNvPr id="153" name="Google Shape;153;g3e075dffed1_0_23"/>
          <p:cNvSpPr txBox="1"/>
          <p:nvPr/>
        </p:nvSpPr>
        <p:spPr>
          <a:xfrm>
            <a:off x="628539" y="934625"/>
            <a:ext cx="11301000" cy="861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1600" u="none" cap="none" strike="noStrike">
                <a:solidFill>
                  <a:srgbClr val="333333"/>
                </a:solidFill>
                <a:latin typeface="Arial"/>
                <a:ea typeface="Arial"/>
                <a:cs typeface="Arial"/>
                <a:sym typeface="Arial"/>
              </a:rPr>
              <a:t>Both land cover and land use can create or absorb emissions (sequestration). This lecture covers only the emissions and sequestration linked to land cover – typically via changes in carbon stock. See Lecture 8 for emissions from human direct activity such as agriculture and livestock ('production').</a:t>
            </a:r>
            <a:endParaRPr b="0" i="0" sz="1867" u="none" cap="none" strike="noStrike">
              <a:solidFill>
                <a:srgbClr val="000000"/>
              </a:solidFill>
              <a:latin typeface="Arial"/>
              <a:ea typeface="Arial"/>
              <a:cs typeface="Arial"/>
              <a:sym typeface="Arial"/>
            </a:endParaRPr>
          </a:p>
        </p:txBody>
      </p:sp>
      <p:sp>
        <p:nvSpPr>
          <p:cNvPr id="154" name="Google Shape;154;g3e075dffed1_0_23"/>
          <p:cNvSpPr txBox="1"/>
          <p:nvPr/>
        </p:nvSpPr>
        <p:spPr>
          <a:xfrm>
            <a:off x="6971722" y="1616194"/>
            <a:ext cx="1899300" cy="338700"/>
          </a:xfrm>
          <a:prstGeom prst="rect">
            <a:avLst/>
          </a:prstGeom>
          <a:noFill/>
          <a:ln cap="flat" cmpd="sng" w="9525">
            <a:solidFill>
              <a:srgbClr val="7F7F7F"/>
            </a:solidFill>
            <a:prstDash val="solid"/>
            <a:round/>
            <a:headEnd len="sm" w="sm" type="none"/>
            <a:tailEnd len="sm" w="sm" type="none"/>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None/>
            </a:pPr>
            <a:r>
              <a:rPr b="1" i="0" lang="sv-SE" sz="1600" u="none" cap="none" strike="noStrike">
                <a:solidFill>
                  <a:srgbClr val="000000"/>
                </a:solidFill>
                <a:latin typeface="Arial"/>
                <a:ea typeface="Arial"/>
                <a:cs typeface="Arial"/>
                <a:sym typeface="Arial"/>
              </a:rPr>
              <a:t>Land Use</a:t>
            </a:r>
            <a:endParaRPr b="0" i="0" sz="1400" u="none" cap="none" strike="noStrike">
              <a:solidFill>
                <a:srgbClr val="000000"/>
              </a:solidFill>
              <a:latin typeface="Arial"/>
              <a:ea typeface="Arial"/>
              <a:cs typeface="Arial"/>
              <a:sym typeface="Arial"/>
            </a:endParaRPr>
          </a:p>
        </p:txBody>
      </p:sp>
      <p:sp>
        <p:nvSpPr>
          <p:cNvPr id="155" name="Google Shape;155;g3e075dffed1_0_23"/>
          <p:cNvSpPr/>
          <p:nvPr/>
        </p:nvSpPr>
        <p:spPr>
          <a:xfrm>
            <a:off x="720000" y="288000"/>
            <a:ext cx="103632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Land Cover vs Land Use</a:t>
            </a:r>
            <a:endParaRPr b="0" i="0" sz="2800" u="none" cap="none" strike="noStrike">
              <a:solidFill>
                <a:srgbClr val="C00000"/>
              </a:solidFill>
              <a:latin typeface="Arial"/>
              <a:ea typeface="Arial"/>
              <a:cs typeface="Arial"/>
              <a:sym typeface="Arial"/>
            </a:endParaRPr>
          </a:p>
        </p:txBody>
      </p:sp>
      <p:sp>
        <p:nvSpPr>
          <p:cNvPr id="156" name="Google Shape;156;g3e075dffed1_0_2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g3e075dffed1_0_743"/>
          <p:cNvSpPr/>
          <p:nvPr/>
        </p:nvSpPr>
        <p:spPr>
          <a:xfrm>
            <a:off x="731600" y="980022"/>
            <a:ext cx="109728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600" u="none" cap="none" strike="noStrike">
                <a:solidFill>
                  <a:srgbClr val="444444"/>
                </a:solidFill>
                <a:latin typeface="Arial"/>
                <a:ea typeface="Arial"/>
                <a:cs typeface="Arial"/>
                <a:sym typeface="Arial"/>
              </a:rPr>
              <a:t>Finding reliable data for the ongoing carbon flux (EAR) of established land is not straightforward. </a:t>
            </a:r>
            <a:endParaRPr b="0" i="0" sz="1600" u="none" cap="none" strike="noStrike">
              <a:solidFill>
                <a:srgbClr val="000000"/>
              </a:solidFill>
              <a:latin typeface="Arial"/>
              <a:ea typeface="Arial"/>
              <a:cs typeface="Arial"/>
              <a:sym typeface="Arial"/>
            </a:endParaRPr>
          </a:p>
        </p:txBody>
      </p:sp>
      <p:sp>
        <p:nvSpPr>
          <p:cNvPr id="871" name="Google Shape;871;g3e075dffed1_0_743"/>
          <p:cNvSpPr/>
          <p:nvPr/>
        </p:nvSpPr>
        <p:spPr>
          <a:xfrm>
            <a:off x="754380" y="1362456"/>
            <a:ext cx="5242500" cy="4742400"/>
          </a:xfrm>
          <a:prstGeom prst="rect">
            <a:avLst/>
          </a:prstGeom>
          <a:solidFill>
            <a:srgbClr val="FFF8E1"/>
          </a:solidFill>
          <a:ln cap="flat" cmpd="sng" w="12700">
            <a:solidFill>
              <a:srgbClr val="FFE0B2"/>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72" name="Google Shape;872;g3e075dffed1_0_743"/>
          <p:cNvSpPr/>
          <p:nvPr/>
        </p:nvSpPr>
        <p:spPr>
          <a:xfrm>
            <a:off x="754380" y="1362456"/>
            <a:ext cx="85200" cy="4742400"/>
          </a:xfrm>
          <a:prstGeom prst="rect">
            <a:avLst/>
          </a:prstGeom>
          <a:solidFill>
            <a:srgbClr val="E65100"/>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73" name="Google Shape;873;g3e075dffed1_0_743"/>
          <p:cNvSpPr/>
          <p:nvPr/>
        </p:nvSpPr>
        <p:spPr>
          <a:xfrm>
            <a:off x="1059180" y="1411224"/>
            <a:ext cx="4755000" cy="304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867" u="none" cap="none" strike="noStrike">
                <a:solidFill>
                  <a:srgbClr val="E65100"/>
                </a:solidFill>
                <a:latin typeface="Arial"/>
                <a:ea typeface="Arial"/>
                <a:cs typeface="Arial"/>
                <a:sym typeface="Arial"/>
              </a:rPr>
              <a:t>Forest Land</a:t>
            </a:r>
            <a:endParaRPr b="0" i="0" sz="1867" u="none" cap="none" strike="noStrike">
              <a:solidFill>
                <a:srgbClr val="000000"/>
              </a:solidFill>
              <a:latin typeface="Arial"/>
              <a:ea typeface="Arial"/>
              <a:cs typeface="Arial"/>
              <a:sym typeface="Arial"/>
            </a:endParaRPr>
          </a:p>
        </p:txBody>
      </p:sp>
      <p:sp>
        <p:nvSpPr>
          <p:cNvPr id="874" name="Google Shape;874;g3e075dffed1_0_743"/>
          <p:cNvSpPr/>
          <p:nvPr/>
        </p:nvSpPr>
        <p:spPr>
          <a:xfrm>
            <a:off x="1059180" y="1752600"/>
            <a:ext cx="4755000" cy="243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333333"/>
                </a:solidFill>
                <a:latin typeface="Arial"/>
                <a:ea typeface="Arial"/>
                <a:cs typeface="Arial"/>
                <a:sym typeface="Arial"/>
              </a:rPr>
              <a:t>Risk of double-counting</a:t>
            </a:r>
            <a:endParaRPr b="1" i="0" sz="1600" u="none" cap="none" strike="noStrike">
              <a:solidFill>
                <a:srgbClr val="000000"/>
              </a:solidFill>
              <a:latin typeface="Arial"/>
              <a:ea typeface="Arial"/>
              <a:cs typeface="Arial"/>
              <a:sym typeface="Arial"/>
            </a:endParaRPr>
          </a:p>
        </p:txBody>
      </p:sp>
      <p:sp>
        <p:nvSpPr>
          <p:cNvPr id="875" name="Google Shape;875;g3e075dffed1_0_743"/>
          <p:cNvSpPr/>
          <p:nvPr/>
        </p:nvSpPr>
        <p:spPr>
          <a:xfrm>
            <a:off x="1059180" y="2020824"/>
            <a:ext cx="4755000" cy="1036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555555"/>
                </a:solidFill>
                <a:latin typeface="Arial"/>
                <a:ea typeface="Arial"/>
                <a:cs typeface="Arial"/>
                <a:sym typeface="Arial"/>
              </a:rPr>
              <a:t>Most available data sources report a combined figure that blends the ongoing flux of established forest with carbon stock changes caused by land-use change. If this combined figure is used as an EAR (Part B), the land-use change component is counted twice: once through the EAR, and again through the EACR/INCR parameters that already handle conversion emissions (Part A).</a:t>
            </a:r>
            <a:endParaRPr b="0" i="0" sz="1067" u="none" cap="none" strike="noStrike">
              <a:solidFill>
                <a:srgbClr val="000000"/>
              </a:solidFill>
              <a:latin typeface="Arial"/>
              <a:ea typeface="Arial"/>
              <a:cs typeface="Arial"/>
              <a:sym typeface="Arial"/>
            </a:endParaRPr>
          </a:p>
        </p:txBody>
      </p:sp>
      <p:sp>
        <p:nvSpPr>
          <p:cNvPr id="876" name="Google Shape;876;g3e075dffed1_0_743"/>
          <p:cNvSpPr/>
          <p:nvPr/>
        </p:nvSpPr>
        <p:spPr>
          <a:xfrm>
            <a:off x="1059180" y="3118104"/>
            <a:ext cx="4755000" cy="243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333333"/>
                </a:solidFill>
                <a:latin typeface="Arial"/>
                <a:ea typeface="Arial"/>
                <a:cs typeface="Arial"/>
                <a:sym typeface="Arial"/>
              </a:rPr>
              <a:t>FAOSTAT as an illustration</a:t>
            </a:r>
            <a:endParaRPr b="1" i="0" sz="1600" u="none" cap="none" strike="noStrike">
              <a:solidFill>
                <a:srgbClr val="000000"/>
              </a:solidFill>
              <a:latin typeface="Arial"/>
              <a:ea typeface="Arial"/>
              <a:cs typeface="Arial"/>
              <a:sym typeface="Arial"/>
            </a:endParaRPr>
          </a:p>
        </p:txBody>
      </p:sp>
      <p:sp>
        <p:nvSpPr>
          <p:cNvPr id="877" name="Google Shape;877;g3e075dffed1_0_743"/>
          <p:cNvSpPr/>
          <p:nvPr/>
        </p:nvSpPr>
        <p:spPr>
          <a:xfrm>
            <a:off x="1059180" y="3386328"/>
            <a:ext cx="4755000" cy="853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555555"/>
                </a:solidFill>
                <a:latin typeface="Arial"/>
                <a:ea typeface="Arial"/>
                <a:cs typeface="Arial"/>
                <a:sym typeface="Arial"/>
              </a:rPr>
              <a:t>FAOSTAT provides a "Forestland" emissions/removals figure that excludes the separate "Net Forest Conversion" item. In principle this should capture only the ongoing flux. However, it is unclear how FAOSTAT calculates this figure and if it is truly separate from ‘net forest conversion’ calculation. This means:</a:t>
            </a:r>
            <a:endParaRPr b="0" i="0" sz="1067" u="none" cap="none" strike="noStrike">
              <a:solidFill>
                <a:srgbClr val="000000"/>
              </a:solidFill>
              <a:latin typeface="Arial"/>
              <a:ea typeface="Arial"/>
              <a:cs typeface="Arial"/>
              <a:sym typeface="Arial"/>
            </a:endParaRPr>
          </a:p>
        </p:txBody>
      </p:sp>
      <p:sp>
        <p:nvSpPr>
          <p:cNvPr id="878" name="Google Shape;878;g3e075dffed1_0_743"/>
          <p:cNvSpPr/>
          <p:nvPr/>
        </p:nvSpPr>
        <p:spPr>
          <a:xfrm>
            <a:off x="1059180" y="4288536"/>
            <a:ext cx="4693800" cy="670500"/>
          </a:xfrm>
          <a:prstGeom prst="rect">
            <a:avLst/>
          </a:prstGeom>
          <a:solidFill>
            <a:srgbClr val="E8F5E9"/>
          </a:solidFill>
          <a:ln cap="flat" cmpd="sng" w="9525">
            <a:solidFill>
              <a:srgbClr val="C8E6C9"/>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79" name="Google Shape;879;g3e075dffed1_0_743"/>
          <p:cNvSpPr/>
          <p:nvPr/>
        </p:nvSpPr>
        <p:spPr>
          <a:xfrm>
            <a:off x="1181100" y="4312920"/>
            <a:ext cx="4450200" cy="609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067" u="none" cap="none" strike="noStrike">
                <a:solidFill>
                  <a:srgbClr val="2E7D32"/>
                </a:solidFill>
                <a:latin typeface="Arial"/>
                <a:ea typeface="Arial"/>
                <a:cs typeface="Arial"/>
                <a:sym typeface="Arial"/>
              </a:rPr>
              <a:t>✓ Stable, mature forests (e.g. DRC): </a:t>
            </a:r>
            <a:r>
              <a:rPr b="0" i="0" lang="sv-SE" sz="1067" u="none" cap="none" strike="noStrike">
                <a:solidFill>
                  <a:srgbClr val="444444"/>
                </a:solidFill>
                <a:latin typeface="Arial"/>
                <a:ea typeface="Arial"/>
                <a:cs typeface="Arial"/>
                <a:sym typeface="Arial"/>
              </a:rPr>
              <a:t>Forest area is not changing significantly, so the density change reflects genuine ongoing flux. The FAOSTAT figure here is a reasonable proxy for the EAR.</a:t>
            </a:r>
            <a:endParaRPr b="0" i="0" sz="1067" u="none" cap="none" strike="noStrike">
              <a:solidFill>
                <a:srgbClr val="000000"/>
              </a:solidFill>
              <a:latin typeface="Arial"/>
              <a:ea typeface="Arial"/>
              <a:cs typeface="Arial"/>
              <a:sym typeface="Arial"/>
            </a:endParaRPr>
          </a:p>
        </p:txBody>
      </p:sp>
      <p:sp>
        <p:nvSpPr>
          <p:cNvPr id="880" name="Google Shape;880;g3e075dffed1_0_743"/>
          <p:cNvSpPr/>
          <p:nvPr/>
        </p:nvSpPr>
        <p:spPr>
          <a:xfrm>
            <a:off x="1059180" y="5020056"/>
            <a:ext cx="4693800" cy="853500"/>
          </a:xfrm>
          <a:prstGeom prst="rect">
            <a:avLst/>
          </a:prstGeom>
          <a:solidFill>
            <a:srgbClr val="FCE4EC"/>
          </a:solidFill>
          <a:ln cap="flat" cmpd="sng" w="9525">
            <a:solidFill>
              <a:srgbClr val="F8BBD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81" name="Google Shape;881;g3e075dffed1_0_743"/>
          <p:cNvSpPr/>
          <p:nvPr/>
        </p:nvSpPr>
        <p:spPr>
          <a:xfrm>
            <a:off x="1181100" y="5044440"/>
            <a:ext cx="4450200" cy="792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067" u="none" cap="none" strike="noStrike">
                <a:solidFill>
                  <a:srgbClr val="C62828"/>
                </a:solidFill>
                <a:latin typeface="Arial"/>
                <a:ea typeface="Arial"/>
                <a:cs typeface="Arial"/>
                <a:sym typeface="Arial"/>
              </a:rPr>
              <a:t>✗ Rapidly changing forests (e.g. Italy): </a:t>
            </a:r>
            <a:r>
              <a:rPr b="0" i="0" lang="sv-SE" sz="1067" u="none" cap="none" strike="noStrike">
                <a:solidFill>
                  <a:srgbClr val="444444"/>
                </a:solidFill>
                <a:latin typeface="Arial"/>
                <a:ea typeface="Arial"/>
                <a:cs typeface="Arial"/>
                <a:sym typeface="Arial"/>
              </a:rPr>
              <a:t>Countries with rapidly changing forest area or composition may produce unexpected values in FAOSTAT that require further investigation before use. In other words, the figure may not reliably represent ongoing flux.</a:t>
            </a:r>
            <a:endParaRPr b="0" i="0" sz="1067" u="none" cap="none" strike="noStrike">
              <a:solidFill>
                <a:srgbClr val="000000"/>
              </a:solidFill>
              <a:latin typeface="Arial"/>
              <a:ea typeface="Arial"/>
              <a:cs typeface="Arial"/>
              <a:sym typeface="Arial"/>
            </a:endParaRPr>
          </a:p>
        </p:txBody>
      </p:sp>
      <p:sp>
        <p:nvSpPr>
          <p:cNvPr id="882" name="Google Shape;882;g3e075dffed1_0_743"/>
          <p:cNvSpPr/>
          <p:nvPr/>
        </p:nvSpPr>
        <p:spPr>
          <a:xfrm>
            <a:off x="6484620" y="1358090"/>
            <a:ext cx="5242500" cy="4779900"/>
          </a:xfrm>
          <a:prstGeom prst="rect">
            <a:avLst/>
          </a:prstGeom>
          <a:solidFill>
            <a:srgbClr val="E3F2FD"/>
          </a:solidFill>
          <a:ln cap="flat" cmpd="sng" w="12700">
            <a:solidFill>
              <a:srgbClr val="BBDEFB"/>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83" name="Google Shape;883;g3e075dffed1_0_743"/>
          <p:cNvSpPr/>
          <p:nvPr/>
        </p:nvSpPr>
        <p:spPr>
          <a:xfrm>
            <a:off x="6484620" y="1362456"/>
            <a:ext cx="85200" cy="4800000"/>
          </a:xfrm>
          <a:prstGeom prst="rect">
            <a:avLst/>
          </a:prstGeom>
          <a:solidFill>
            <a:srgbClr val="1565C0"/>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84" name="Google Shape;884;g3e075dffed1_0_743"/>
          <p:cNvSpPr/>
          <p:nvPr/>
        </p:nvSpPr>
        <p:spPr>
          <a:xfrm>
            <a:off x="6789420" y="1411224"/>
            <a:ext cx="4755000" cy="304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867" u="none" cap="none" strike="noStrike">
                <a:solidFill>
                  <a:srgbClr val="1565C0"/>
                </a:solidFill>
                <a:latin typeface="Arial"/>
                <a:ea typeface="Arial"/>
                <a:cs typeface="Arial"/>
                <a:sym typeface="Arial"/>
              </a:rPr>
              <a:t>Cropland, Grassland, Wetlands</a:t>
            </a:r>
            <a:endParaRPr b="0" i="0" sz="1867" u="none" cap="none" strike="noStrike">
              <a:solidFill>
                <a:srgbClr val="000000"/>
              </a:solidFill>
              <a:latin typeface="Arial"/>
              <a:ea typeface="Arial"/>
              <a:cs typeface="Arial"/>
              <a:sym typeface="Arial"/>
            </a:endParaRPr>
          </a:p>
        </p:txBody>
      </p:sp>
      <p:sp>
        <p:nvSpPr>
          <p:cNvPr id="885" name="Google Shape;885;g3e075dffed1_0_743"/>
          <p:cNvSpPr/>
          <p:nvPr/>
        </p:nvSpPr>
        <p:spPr>
          <a:xfrm>
            <a:off x="6789420" y="1752600"/>
            <a:ext cx="4755000" cy="243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333333"/>
                </a:solidFill>
                <a:latin typeface="Arial"/>
                <a:ea typeface="Arial"/>
                <a:cs typeface="Arial"/>
                <a:sym typeface="Arial"/>
              </a:rPr>
              <a:t>Data is largely unavailable</a:t>
            </a:r>
            <a:endParaRPr b="1" i="0" sz="1600" u="none" cap="none" strike="noStrike">
              <a:solidFill>
                <a:srgbClr val="000000"/>
              </a:solidFill>
              <a:latin typeface="Arial"/>
              <a:ea typeface="Arial"/>
              <a:cs typeface="Arial"/>
              <a:sym typeface="Arial"/>
            </a:endParaRPr>
          </a:p>
        </p:txBody>
      </p:sp>
      <p:sp>
        <p:nvSpPr>
          <p:cNvPr id="886" name="Google Shape;886;g3e075dffed1_0_743"/>
          <p:cNvSpPr/>
          <p:nvPr/>
        </p:nvSpPr>
        <p:spPr>
          <a:xfrm>
            <a:off x="6789420" y="2020824"/>
            <a:ext cx="4755000" cy="731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200" u="none" cap="none" strike="noStrike">
                <a:solidFill>
                  <a:srgbClr val="555555"/>
                </a:solidFill>
                <a:latin typeface="Arial"/>
                <a:ea typeface="Arial"/>
                <a:cs typeface="Arial"/>
                <a:sym typeface="Arial"/>
              </a:rPr>
              <a:t>FAOSTAT does not provide equivalent "land remaining land" emissions/removals figures for cropland, grassland, or wetlands. The forest land domain is the only land-cover type with this data available.</a:t>
            </a:r>
            <a:endParaRPr b="0" i="0" sz="1200" u="none" cap="none" strike="noStrike">
              <a:solidFill>
                <a:srgbClr val="000000"/>
              </a:solidFill>
              <a:latin typeface="Arial"/>
              <a:ea typeface="Arial"/>
              <a:cs typeface="Arial"/>
              <a:sym typeface="Arial"/>
            </a:endParaRPr>
          </a:p>
        </p:txBody>
      </p:sp>
      <p:sp>
        <p:nvSpPr>
          <p:cNvPr id="887" name="Google Shape;887;g3e075dffed1_0_743"/>
          <p:cNvSpPr/>
          <p:nvPr/>
        </p:nvSpPr>
        <p:spPr>
          <a:xfrm>
            <a:off x="6771132" y="2748579"/>
            <a:ext cx="4755000" cy="243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333333"/>
                </a:solidFill>
                <a:latin typeface="Arial"/>
                <a:ea typeface="Arial"/>
                <a:cs typeface="Arial"/>
                <a:sym typeface="Arial"/>
              </a:rPr>
              <a:t>National GHG inventories</a:t>
            </a:r>
            <a:endParaRPr b="1" i="0" sz="1600" u="none" cap="none" strike="noStrike">
              <a:solidFill>
                <a:srgbClr val="000000"/>
              </a:solidFill>
              <a:latin typeface="Arial"/>
              <a:ea typeface="Arial"/>
              <a:cs typeface="Arial"/>
              <a:sym typeface="Arial"/>
            </a:endParaRPr>
          </a:p>
        </p:txBody>
      </p:sp>
      <p:sp>
        <p:nvSpPr>
          <p:cNvPr id="888" name="Google Shape;888;g3e075dffed1_0_743"/>
          <p:cNvSpPr/>
          <p:nvPr/>
        </p:nvSpPr>
        <p:spPr>
          <a:xfrm>
            <a:off x="6789420" y="3093720"/>
            <a:ext cx="4755000" cy="975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200" u="none" cap="none" strike="noStrike">
                <a:solidFill>
                  <a:srgbClr val="555555"/>
                </a:solidFill>
                <a:latin typeface="Arial"/>
                <a:ea typeface="Arial"/>
                <a:cs typeface="Arial"/>
                <a:sym typeface="Arial"/>
              </a:rPr>
              <a:t>Countries that follow the UNFCCC Common Reporting Format should report "cropland remaining cropland“, "grassland remaining grassland“, and so on (including forests). However, for most non-Annex I countries – including most African nations – these figures are either not reported, reported as zero under Tier 1 assumptions, or incomplete.</a:t>
            </a:r>
            <a:endParaRPr b="0" i="0" sz="1200" u="none" cap="none" strike="noStrike">
              <a:solidFill>
                <a:srgbClr val="000000"/>
              </a:solidFill>
              <a:latin typeface="Arial"/>
              <a:ea typeface="Arial"/>
              <a:cs typeface="Arial"/>
              <a:sym typeface="Arial"/>
            </a:endParaRPr>
          </a:p>
        </p:txBody>
      </p:sp>
      <p:sp>
        <p:nvSpPr>
          <p:cNvPr id="889" name="Google Shape;889;g3e075dffed1_0_743"/>
          <p:cNvSpPr/>
          <p:nvPr/>
        </p:nvSpPr>
        <p:spPr>
          <a:xfrm>
            <a:off x="6789420" y="4312920"/>
            <a:ext cx="4755000" cy="243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333333"/>
                </a:solidFill>
                <a:latin typeface="Arial"/>
                <a:ea typeface="Arial"/>
                <a:cs typeface="Arial"/>
                <a:sym typeface="Arial"/>
              </a:rPr>
              <a:t>Recommendation</a:t>
            </a:r>
            <a:endParaRPr b="1" i="0" sz="1600" u="none" cap="none" strike="noStrike">
              <a:solidFill>
                <a:srgbClr val="000000"/>
              </a:solidFill>
              <a:latin typeface="Arial"/>
              <a:ea typeface="Arial"/>
              <a:cs typeface="Arial"/>
              <a:sym typeface="Arial"/>
            </a:endParaRPr>
          </a:p>
        </p:txBody>
      </p:sp>
      <p:sp>
        <p:nvSpPr>
          <p:cNvPr id="890" name="Google Shape;890;g3e075dffed1_0_743"/>
          <p:cNvSpPr/>
          <p:nvPr/>
        </p:nvSpPr>
        <p:spPr>
          <a:xfrm>
            <a:off x="6789420" y="4593336"/>
            <a:ext cx="4755000" cy="1097400"/>
          </a:xfrm>
          <a:prstGeom prst="rect">
            <a:avLst/>
          </a:prstGeom>
          <a:solidFill>
            <a:srgbClr val="FFFFFF"/>
          </a:solidFill>
          <a:ln cap="flat" cmpd="sng" w="9525">
            <a:solidFill>
              <a:srgbClr val="BBDEFB"/>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91" name="Google Shape;891;g3e075dffed1_0_743"/>
          <p:cNvSpPr/>
          <p:nvPr/>
        </p:nvSpPr>
        <p:spPr>
          <a:xfrm>
            <a:off x="6911340" y="4642104"/>
            <a:ext cx="4511100" cy="999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200" u="none" cap="none" strike="noStrike">
                <a:solidFill>
                  <a:srgbClr val="444444"/>
                </a:solidFill>
                <a:latin typeface="Arial"/>
                <a:ea typeface="Arial"/>
                <a:cs typeface="Arial"/>
                <a:sym typeface="Arial"/>
              </a:rPr>
              <a:t>For cropland, grassland, and wetlands, use the EACR values from the carbon stock spreadsheet to capture land-use change emissions (Part A). Leave the EAR at zero on existing land technologies unless country-specific "land remaining land" data can be sourced from the national GHG inventory.</a:t>
            </a:r>
            <a:endParaRPr b="0" i="0" sz="1200" u="none" cap="none" strike="noStrike">
              <a:solidFill>
                <a:srgbClr val="000000"/>
              </a:solidFill>
              <a:latin typeface="Arial"/>
              <a:ea typeface="Arial"/>
              <a:cs typeface="Arial"/>
              <a:sym typeface="Arial"/>
            </a:endParaRPr>
          </a:p>
        </p:txBody>
      </p:sp>
      <p:sp>
        <p:nvSpPr>
          <p:cNvPr id="892" name="Google Shape;892;g3e075dffed1_0_743"/>
          <p:cNvSpPr/>
          <p:nvPr/>
        </p:nvSpPr>
        <p:spPr>
          <a:xfrm>
            <a:off x="754380" y="6100637"/>
            <a:ext cx="10972800" cy="367500"/>
          </a:xfrm>
          <a:prstGeom prst="rect">
            <a:avLst/>
          </a:prstGeom>
          <a:solidFill>
            <a:srgbClr val="1B2A4A"/>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93" name="Google Shape;893;g3e075dffed1_0_743"/>
          <p:cNvSpPr/>
          <p:nvPr/>
        </p:nvSpPr>
        <p:spPr>
          <a:xfrm>
            <a:off x="876380" y="6117311"/>
            <a:ext cx="10827900" cy="37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200" u="none" cap="none" strike="noStrike">
                <a:solidFill>
                  <a:srgbClr val="FFFFFF"/>
                </a:solidFill>
                <a:latin typeface="Arial"/>
                <a:ea typeface="Arial"/>
                <a:cs typeface="Arial"/>
                <a:sym typeface="Arial"/>
              </a:rPr>
              <a:t>When in doubt, rely on EACR/INCR from the spreadsheet and leave EAR at zero. Add EAR only when you have confirmed "land remaining land" data.</a:t>
            </a:r>
            <a:endParaRPr b="0" i="0" sz="1200" u="none" cap="none" strike="noStrike">
              <a:solidFill>
                <a:srgbClr val="000000"/>
              </a:solidFill>
              <a:latin typeface="Arial"/>
              <a:ea typeface="Arial"/>
              <a:cs typeface="Arial"/>
              <a:sym typeface="Arial"/>
            </a:endParaRPr>
          </a:p>
        </p:txBody>
      </p:sp>
      <p:sp>
        <p:nvSpPr>
          <p:cNvPr id="894" name="Google Shape;894;g3e075dffed1_0_743"/>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On-going Emissions: Data Issues</a:t>
            </a:r>
            <a:endParaRPr/>
          </a:p>
        </p:txBody>
      </p:sp>
      <p:sp>
        <p:nvSpPr>
          <p:cNvPr id="895" name="Google Shape;895;g3e075dffed1_0_74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graphicFrame>
        <p:nvGraphicFramePr>
          <p:cNvPr id="901" name="Google Shape;901;g3e075dffed1_0_773"/>
          <p:cNvGraphicFramePr/>
          <p:nvPr/>
        </p:nvGraphicFramePr>
        <p:xfrm>
          <a:off x="697135" y="1098337"/>
          <a:ext cx="3000000" cy="3000000"/>
        </p:xfrm>
        <a:graphic>
          <a:graphicData uri="http://schemas.openxmlformats.org/drawingml/2006/table">
            <a:tbl>
              <a:tblPr>
                <a:noFill/>
                <a:tableStyleId>{E93696AA-4D54-470C-A769-EABA423CE421}</a:tableStyleId>
              </a:tblPr>
              <a:tblGrid>
                <a:gridCol w="2541425"/>
                <a:gridCol w="1638100"/>
                <a:gridCol w="2026800"/>
                <a:gridCol w="1157900"/>
                <a:gridCol w="3745650"/>
              </a:tblGrid>
              <a:tr h="475375">
                <a:tc>
                  <a:txBody>
                    <a:bodyPr/>
                    <a:lstStyle/>
                    <a:p>
                      <a:pPr indent="0" lvl="0" marL="0" marR="0" rtl="0" algn="l">
                        <a:lnSpc>
                          <a:spcPct val="100000"/>
                        </a:lnSpc>
                        <a:spcBef>
                          <a:spcPts val="0"/>
                        </a:spcBef>
                        <a:spcAft>
                          <a:spcPts val="0"/>
                        </a:spcAft>
                        <a:buClr>
                          <a:srgbClr val="FFFFFF"/>
                        </a:buClr>
                        <a:buSzPts val="1000"/>
                        <a:buFont typeface="Arial"/>
                        <a:buNone/>
                      </a:pPr>
                      <a:r>
                        <a:rPr b="1" lang="sv-SE" sz="1300" u="none" cap="none" strike="noStrike">
                          <a:solidFill>
                            <a:srgbClr val="FFFFFF"/>
                          </a:solidFill>
                          <a:latin typeface="Arial"/>
                          <a:ea typeface="Arial"/>
                          <a:cs typeface="Arial"/>
                          <a:sym typeface="Arial"/>
                        </a:rPr>
                        <a:t>Scenario</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c>
                  <a:txBody>
                    <a:bodyPr/>
                    <a:lstStyle/>
                    <a:p>
                      <a:pPr indent="0" lvl="0" marL="0" marR="0" rtl="0" algn="ctr">
                        <a:lnSpc>
                          <a:spcPct val="100000"/>
                        </a:lnSpc>
                        <a:spcBef>
                          <a:spcPts val="0"/>
                        </a:spcBef>
                        <a:spcAft>
                          <a:spcPts val="0"/>
                        </a:spcAft>
                        <a:buClr>
                          <a:srgbClr val="FFFFFF"/>
                        </a:buClr>
                        <a:buSzPts val="1000"/>
                        <a:buFont typeface="Arial"/>
                        <a:buNone/>
                      </a:pPr>
                      <a:r>
                        <a:rPr b="1" lang="sv-SE" sz="1300" u="none" cap="none" strike="noStrike">
                          <a:solidFill>
                            <a:srgbClr val="FFFFFF"/>
                          </a:solidFill>
                          <a:latin typeface="Arial"/>
                          <a:ea typeface="Arial"/>
                          <a:cs typeface="Arial"/>
                          <a:sym typeface="Arial"/>
                        </a:rPr>
                        <a:t>Parameter</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c>
                  <a:txBody>
                    <a:bodyPr/>
                    <a:lstStyle/>
                    <a:p>
                      <a:pPr indent="0" lvl="0" marL="0" marR="0" rtl="0" algn="ctr">
                        <a:lnSpc>
                          <a:spcPct val="100000"/>
                        </a:lnSpc>
                        <a:spcBef>
                          <a:spcPts val="0"/>
                        </a:spcBef>
                        <a:spcAft>
                          <a:spcPts val="0"/>
                        </a:spcAft>
                        <a:buClr>
                          <a:srgbClr val="FFFFFF"/>
                        </a:buClr>
                        <a:buSzPts val="1000"/>
                        <a:buFont typeface="Arial"/>
                        <a:buNone/>
                      </a:pPr>
                      <a:r>
                        <a:rPr b="1" lang="sv-SE" sz="1300" u="none" cap="none" strike="noStrike">
                          <a:solidFill>
                            <a:srgbClr val="FFFFFF"/>
                          </a:solidFill>
                          <a:latin typeface="Arial"/>
                          <a:ea typeface="Arial"/>
                          <a:cs typeface="Arial"/>
                          <a:sym typeface="Arial"/>
                        </a:rPr>
                        <a:t>Applied To</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c>
                  <a:txBody>
                    <a:bodyPr/>
                    <a:lstStyle/>
                    <a:p>
                      <a:pPr indent="0" lvl="0" marL="0" marR="0" rtl="0" algn="ctr">
                        <a:lnSpc>
                          <a:spcPct val="100000"/>
                        </a:lnSpc>
                        <a:spcBef>
                          <a:spcPts val="0"/>
                        </a:spcBef>
                        <a:spcAft>
                          <a:spcPts val="0"/>
                        </a:spcAft>
                        <a:buClr>
                          <a:srgbClr val="FFFFFF"/>
                        </a:buClr>
                        <a:buSzPts val="1000"/>
                        <a:buFont typeface="Arial"/>
                        <a:buNone/>
                      </a:pPr>
                      <a:r>
                        <a:rPr b="1" lang="sv-SE" sz="1300" u="none" cap="none" strike="noStrike">
                          <a:solidFill>
                            <a:srgbClr val="FFFFFF"/>
                          </a:solidFill>
                          <a:latin typeface="Arial"/>
                          <a:ea typeface="Arial"/>
                          <a:cs typeface="Arial"/>
                          <a:sym typeface="Arial"/>
                        </a:rPr>
                        <a:t>Sign</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c>
                  <a:txBody>
                    <a:bodyPr/>
                    <a:lstStyle/>
                    <a:p>
                      <a:pPr indent="0" lvl="0" marL="0" marR="0" rtl="0" algn="ctr">
                        <a:lnSpc>
                          <a:spcPct val="100000"/>
                        </a:lnSpc>
                        <a:spcBef>
                          <a:spcPts val="0"/>
                        </a:spcBef>
                        <a:spcAft>
                          <a:spcPts val="0"/>
                        </a:spcAft>
                        <a:buClr>
                          <a:srgbClr val="FFFFFF"/>
                        </a:buClr>
                        <a:buSzPts val="1000"/>
                        <a:buFont typeface="Arial"/>
                        <a:buNone/>
                      </a:pPr>
                      <a:r>
                        <a:rPr b="1" lang="sv-SE" sz="1300" u="none" cap="none" strike="noStrike">
                          <a:solidFill>
                            <a:srgbClr val="FFFFFF"/>
                          </a:solidFill>
                          <a:latin typeface="Arial"/>
                          <a:ea typeface="Arial"/>
                          <a:cs typeface="Arial"/>
                          <a:sym typeface="Arial"/>
                        </a:rPr>
                        <a:t>Notes</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1E2761"/>
                    </a:solidFill>
                  </a:tcPr>
                </a:tc>
              </a:tr>
              <a:tr h="594225">
                <a:tc>
                  <a:txBody>
                    <a:bodyPr/>
                    <a:lstStyle/>
                    <a:p>
                      <a:pPr indent="0" lvl="0" marL="0" marR="0" rtl="0" algn="l">
                        <a:lnSpc>
                          <a:spcPct val="100000"/>
                        </a:lnSpc>
                        <a:spcBef>
                          <a:spcPts val="0"/>
                        </a:spcBef>
                        <a:spcAft>
                          <a:spcPts val="0"/>
                        </a:spcAft>
                        <a:buClr>
                          <a:srgbClr val="333333"/>
                        </a:buClr>
                        <a:buSzPts val="1000"/>
                        <a:buFont typeface="Arial"/>
                        <a:buNone/>
                      </a:pPr>
                      <a:r>
                        <a:rPr b="1" lang="sv-SE" sz="1300" u="none" cap="none" strike="noStrike">
                          <a:solidFill>
                            <a:srgbClr val="333333"/>
                          </a:solidFill>
                          <a:latin typeface="Arial"/>
                          <a:ea typeface="Arial"/>
                          <a:cs typeface="Arial"/>
                          <a:sym typeface="Arial"/>
                        </a:rPr>
                        <a:t>Reforestation</a:t>
                      </a:r>
                      <a:endParaRPr sz="1300" u="none" cap="none" strike="noStrike">
                        <a:latin typeface="Arial"/>
                        <a:ea typeface="Arial"/>
                        <a:cs typeface="Arial"/>
                        <a:sym typeface="Arial"/>
                      </a:endParaRPr>
                    </a:p>
                    <a:p>
                      <a:pPr indent="0" lvl="0" marL="0" marR="0" rtl="0" algn="l">
                        <a:lnSpc>
                          <a:spcPct val="100000"/>
                        </a:lnSpc>
                        <a:spcBef>
                          <a:spcPts val="0"/>
                        </a:spcBef>
                        <a:spcAft>
                          <a:spcPts val="0"/>
                        </a:spcAft>
                        <a:buClr>
                          <a:srgbClr val="333333"/>
                        </a:buClr>
                        <a:buSzPts val="1000"/>
                        <a:buFont typeface="Arial"/>
                        <a:buNone/>
                      </a:pPr>
                      <a:r>
                        <a:rPr b="1" lang="sv-SE" sz="1300" u="none" cap="none" strike="noStrike">
                          <a:solidFill>
                            <a:srgbClr val="333333"/>
                          </a:solidFill>
                          <a:latin typeface="Arial"/>
                          <a:ea typeface="Arial"/>
                          <a:cs typeface="Arial"/>
                          <a:sym typeface="Arial"/>
                        </a:rPr>
                        <a:t>(gradual sequestration)</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C7A3A"/>
                        </a:buClr>
                        <a:buSzPts val="1000"/>
                        <a:buFont typeface="Arial"/>
                        <a:buNone/>
                      </a:pPr>
                      <a:r>
                        <a:rPr b="1" lang="sv-SE" sz="1300" u="none" cap="none" strike="noStrike">
                          <a:solidFill>
                            <a:srgbClr val="2C7A3A"/>
                          </a:solidFill>
                          <a:latin typeface="Arial"/>
                          <a:ea typeface="Arial"/>
                          <a:cs typeface="Arial"/>
                          <a:sym typeface="Arial"/>
                        </a:rPr>
                        <a:t>EAR</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REFOR</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C7A3A"/>
                        </a:buClr>
                        <a:buSzPts val="1000"/>
                        <a:buFont typeface="Arial"/>
                        <a:buNone/>
                      </a:pPr>
                      <a:r>
                        <a:rPr lang="sv-SE" sz="1300" u="none" cap="none" strike="noStrike">
                          <a:solidFill>
                            <a:srgbClr val="2C7A3A"/>
                          </a:solidFill>
                          <a:latin typeface="Arial"/>
                          <a:ea typeface="Arial"/>
                          <a:cs typeface="Arial"/>
                          <a:sym typeface="Arial"/>
                        </a:rPr>
                        <a:t>Negative</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Carbon stock ÷ years × 0.3667</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r>
              <a:tr h="731525">
                <a:tc>
                  <a:txBody>
                    <a:bodyPr/>
                    <a:lstStyle/>
                    <a:p>
                      <a:pPr indent="0" lvl="0" marL="0" marR="0" rtl="0" algn="l">
                        <a:lnSpc>
                          <a:spcPct val="100000"/>
                        </a:lnSpc>
                        <a:spcBef>
                          <a:spcPts val="0"/>
                        </a:spcBef>
                        <a:spcAft>
                          <a:spcPts val="0"/>
                        </a:spcAft>
                        <a:buClr>
                          <a:srgbClr val="333333"/>
                        </a:buClr>
                        <a:buSzPts val="1000"/>
                        <a:buFont typeface="Arial"/>
                        <a:buNone/>
                      </a:pPr>
                      <a:r>
                        <a:rPr b="1" lang="sv-SE" sz="1300" u="none" cap="none" strike="noStrike">
                          <a:solidFill>
                            <a:srgbClr val="333333"/>
                          </a:solidFill>
                          <a:latin typeface="Arial"/>
                          <a:ea typeface="Arial"/>
                          <a:cs typeface="Arial"/>
                          <a:sym typeface="Arial"/>
                        </a:rPr>
                        <a:t>Deforestation</a:t>
                      </a:r>
                      <a:endParaRPr sz="1300" u="none" cap="none" strike="noStrike">
                        <a:latin typeface="Arial"/>
                        <a:ea typeface="Arial"/>
                        <a:cs typeface="Arial"/>
                        <a:sym typeface="Arial"/>
                      </a:endParaRPr>
                    </a:p>
                    <a:p>
                      <a:pPr indent="0" lvl="0" marL="0" marR="0" rtl="0" algn="l">
                        <a:lnSpc>
                          <a:spcPct val="100000"/>
                        </a:lnSpc>
                        <a:spcBef>
                          <a:spcPts val="0"/>
                        </a:spcBef>
                        <a:spcAft>
                          <a:spcPts val="0"/>
                        </a:spcAft>
                        <a:buClr>
                          <a:srgbClr val="333333"/>
                        </a:buClr>
                        <a:buSzPts val="1000"/>
                        <a:buFont typeface="Arial"/>
                        <a:buNone/>
                      </a:pPr>
                      <a:r>
                        <a:rPr b="1" lang="sv-SE" sz="1300" u="none" cap="none" strike="noStrike">
                          <a:solidFill>
                            <a:srgbClr val="333333"/>
                          </a:solidFill>
                          <a:latin typeface="Arial"/>
                          <a:ea typeface="Arial"/>
                          <a:cs typeface="Arial"/>
                          <a:sym typeface="Arial"/>
                        </a:rPr>
                        <a:t>(instant release)</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012069"/>
                        </a:buClr>
                        <a:buSzPts val="1000"/>
                        <a:buFont typeface="Arial"/>
                        <a:buNone/>
                      </a:pPr>
                      <a:r>
                        <a:rPr b="1" lang="sv-SE" sz="1300" u="none" cap="none" strike="noStrike">
                          <a:solidFill>
                            <a:srgbClr val="012069"/>
                          </a:solidFill>
                          <a:latin typeface="Arial"/>
                          <a:ea typeface="Arial"/>
                          <a:cs typeface="Arial"/>
                          <a:sym typeface="Arial"/>
                        </a:rPr>
                        <a:t>InputToNew</a:t>
                      </a:r>
                      <a:endParaRPr sz="1300" u="none" cap="none" strike="noStrike">
                        <a:latin typeface="Arial"/>
                        <a:ea typeface="Arial"/>
                        <a:cs typeface="Arial"/>
                        <a:sym typeface="Arial"/>
                      </a:endParaRPr>
                    </a:p>
                    <a:p>
                      <a:pPr indent="0" lvl="0" marL="0" marR="0" rtl="0" algn="ctr">
                        <a:lnSpc>
                          <a:spcPct val="100000"/>
                        </a:lnSpc>
                        <a:spcBef>
                          <a:spcPts val="0"/>
                        </a:spcBef>
                        <a:spcAft>
                          <a:spcPts val="0"/>
                        </a:spcAft>
                        <a:buClr>
                          <a:srgbClr val="012069"/>
                        </a:buClr>
                        <a:buSzPts val="1000"/>
                        <a:buFont typeface="Arial"/>
                        <a:buNone/>
                      </a:pPr>
                      <a:r>
                        <a:rPr b="1" lang="sv-SE" sz="1300" u="none" cap="none" strike="noStrike">
                          <a:solidFill>
                            <a:srgbClr val="012069"/>
                          </a:solidFill>
                          <a:latin typeface="Arial"/>
                          <a:ea typeface="Arial"/>
                          <a:cs typeface="Arial"/>
                          <a:sym typeface="Arial"/>
                        </a:rPr>
                        <a:t>CapacityRatio</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DEFOR</a:t>
                      </a:r>
                      <a:endParaRPr sz="1300" u="none" cap="none" strike="noStrike">
                        <a:latin typeface="Arial"/>
                        <a:ea typeface="Arial"/>
                        <a:cs typeface="Arial"/>
                        <a:sym typeface="Arial"/>
                      </a:endParaRPr>
                    </a:p>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(via ‘Carbon Release’ Technology)</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012069"/>
                        </a:buClr>
                        <a:buSzPts val="1000"/>
                        <a:buFont typeface="Arial"/>
                        <a:buNone/>
                      </a:pPr>
                      <a:r>
                        <a:rPr lang="sv-SE" sz="1300" u="none" cap="none" strike="noStrike">
                          <a:solidFill>
                            <a:srgbClr val="012069"/>
                          </a:solidFill>
                          <a:latin typeface="Arial"/>
                          <a:ea typeface="Arial"/>
                          <a:cs typeface="Arial"/>
                          <a:sym typeface="Arial"/>
                        </a:rPr>
                        <a:t>Positive</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l">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Net changeable carbon stock  × 0.3667</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r>
              <a:tr h="594225">
                <a:tc>
                  <a:txBody>
                    <a:bodyPr/>
                    <a:lstStyle/>
                    <a:p>
                      <a:pPr indent="0" lvl="0" marL="0" marR="0" rtl="0" algn="l">
                        <a:lnSpc>
                          <a:spcPct val="100000"/>
                        </a:lnSpc>
                        <a:spcBef>
                          <a:spcPts val="0"/>
                        </a:spcBef>
                        <a:spcAft>
                          <a:spcPts val="0"/>
                        </a:spcAft>
                        <a:buClr>
                          <a:srgbClr val="333333"/>
                        </a:buClr>
                        <a:buSzPts val="1000"/>
                        <a:buFont typeface="Arial"/>
                        <a:buNone/>
                      </a:pPr>
                      <a:r>
                        <a:rPr b="1" lang="sv-SE" sz="1300" u="none" cap="none" strike="noStrike">
                          <a:solidFill>
                            <a:srgbClr val="333333"/>
                          </a:solidFill>
                          <a:latin typeface="Arial"/>
                          <a:ea typeface="Arial"/>
                          <a:cs typeface="Arial"/>
                          <a:sym typeface="Arial"/>
                        </a:rPr>
                        <a:t>Cropland area</a:t>
                      </a:r>
                      <a:endParaRPr sz="1300" u="none" cap="none" strike="noStrike">
                        <a:latin typeface="Arial"/>
                        <a:ea typeface="Arial"/>
                        <a:cs typeface="Arial"/>
                        <a:sym typeface="Arial"/>
                      </a:endParaRPr>
                    </a:p>
                    <a:p>
                      <a:pPr indent="0" lvl="0" marL="0" marR="0" rtl="0" algn="l">
                        <a:lnSpc>
                          <a:spcPct val="100000"/>
                        </a:lnSpc>
                        <a:spcBef>
                          <a:spcPts val="0"/>
                        </a:spcBef>
                        <a:spcAft>
                          <a:spcPts val="0"/>
                        </a:spcAft>
                        <a:buClr>
                          <a:srgbClr val="333333"/>
                        </a:buClr>
                        <a:buSzPts val="1000"/>
                        <a:buFont typeface="Arial"/>
                        <a:buNone/>
                      </a:pPr>
                      <a:r>
                        <a:rPr b="1" lang="sv-SE" sz="1300" u="none" cap="none" strike="noStrike">
                          <a:solidFill>
                            <a:srgbClr val="333333"/>
                          </a:solidFill>
                          <a:latin typeface="Arial"/>
                          <a:ea typeface="Arial"/>
                          <a:cs typeface="Arial"/>
                          <a:sym typeface="Arial"/>
                        </a:rPr>
                        <a:t>change</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D97706"/>
                        </a:buClr>
                        <a:buSzPts val="1000"/>
                        <a:buFont typeface="Arial"/>
                        <a:buNone/>
                      </a:pPr>
                      <a:r>
                        <a:rPr b="1" lang="sv-SE" sz="1300" u="none" cap="none" strike="noStrike">
                          <a:solidFill>
                            <a:srgbClr val="D97706"/>
                          </a:solidFill>
                          <a:latin typeface="Arial"/>
                          <a:ea typeface="Arial"/>
                          <a:cs typeface="Arial"/>
                          <a:sym typeface="Arial"/>
                        </a:rPr>
                        <a:t>EACR</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Cropland</a:t>
                      </a:r>
                      <a:endParaRPr sz="1300" u="none" cap="none" strike="noStrike">
                        <a:latin typeface="Arial"/>
                        <a:ea typeface="Arial"/>
                        <a:cs typeface="Arial"/>
                        <a:sym typeface="Arial"/>
                      </a:endParaRPr>
                    </a:p>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technology</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D97706"/>
                        </a:buClr>
                        <a:buSzPts val="1000"/>
                        <a:buFont typeface="Arial"/>
                        <a:buNone/>
                      </a:pPr>
                      <a:r>
                        <a:rPr lang="sv-SE" sz="1300" u="none" cap="none" strike="noStrike">
                          <a:solidFill>
                            <a:srgbClr val="D97706"/>
                          </a:solidFill>
                          <a:latin typeface="Arial"/>
                          <a:ea typeface="Arial"/>
                          <a:cs typeface="Arial"/>
                          <a:sym typeface="Arial"/>
                        </a:rPr>
                        <a:t>Negative</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Net changeable carbon stock × 0.3667</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tcPr>
                </a:tc>
              </a:tr>
              <a:tr h="594225">
                <a:tc>
                  <a:txBody>
                    <a:bodyPr/>
                    <a:lstStyle/>
                    <a:p>
                      <a:pPr indent="0" lvl="0" marL="0" marR="0" rtl="0" algn="l">
                        <a:lnSpc>
                          <a:spcPct val="100000"/>
                        </a:lnSpc>
                        <a:spcBef>
                          <a:spcPts val="0"/>
                        </a:spcBef>
                        <a:spcAft>
                          <a:spcPts val="0"/>
                        </a:spcAft>
                        <a:buClr>
                          <a:srgbClr val="333333"/>
                        </a:buClr>
                        <a:buSzPts val="1000"/>
                        <a:buFont typeface="Arial"/>
                        <a:buNone/>
                      </a:pPr>
                      <a:r>
                        <a:rPr b="1" lang="sv-SE" sz="1300" u="none" cap="none" strike="noStrike">
                          <a:solidFill>
                            <a:srgbClr val="333333"/>
                          </a:solidFill>
                          <a:latin typeface="Arial"/>
                          <a:ea typeface="Arial"/>
                          <a:cs typeface="Arial"/>
                          <a:sym typeface="Arial"/>
                        </a:rPr>
                        <a:t>Grassland area</a:t>
                      </a:r>
                      <a:endParaRPr sz="1300" u="none" cap="none" strike="noStrike">
                        <a:latin typeface="Arial"/>
                        <a:ea typeface="Arial"/>
                        <a:cs typeface="Arial"/>
                        <a:sym typeface="Arial"/>
                      </a:endParaRPr>
                    </a:p>
                    <a:p>
                      <a:pPr indent="0" lvl="0" marL="0" marR="0" rtl="0" algn="l">
                        <a:lnSpc>
                          <a:spcPct val="100000"/>
                        </a:lnSpc>
                        <a:spcBef>
                          <a:spcPts val="0"/>
                        </a:spcBef>
                        <a:spcAft>
                          <a:spcPts val="0"/>
                        </a:spcAft>
                        <a:buClr>
                          <a:srgbClr val="333333"/>
                        </a:buClr>
                        <a:buSzPts val="1000"/>
                        <a:buFont typeface="Arial"/>
                        <a:buNone/>
                      </a:pPr>
                      <a:r>
                        <a:rPr b="1" lang="sv-SE" sz="1300" u="none" cap="none" strike="noStrike">
                          <a:solidFill>
                            <a:srgbClr val="333333"/>
                          </a:solidFill>
                          <a:latin typeface="Arial"/>
                          <a:ea typeface="Arial"/>
                          <a:cs typeface="Arial"/>
                          <a:sym typeface="Arial"/>
                        </a:rPr>
                        <a:t>change</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D97706"/>
                        </a:buClr>
                        <a:buSzPts val="1000"/>
                        <a:buFont typeface="Arial"/>
                        <a:buNone/>
                      </a:pPr>
                      <a:r>
                        <a:rPr b="1" lang="sv-SE" sz="1300" u="none" cap="none" strike="noStrike">
                          <a:solidFill>
                            <a:srgbClr val="D97706"/>
                          </a:solidFill>
                          <a:latin typeface="Arial"/>
                          <a:ea typeface="Arial"/>
                          <a:cs typeface="Arial"/>
                          <a:sym typeface="Arial"/>
                        </a:rPr>
                        <a:t>EACR</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Grassland</a:t>
                      </a:r>
                      <a:endParaRPr sz="1300" u="none" cap="none" strike="noStrike">
                        <a:latin typeface="Arial"/>
                        <a:ea typeface="Arial"/>
                        <a:cs typeface="Arial"/>
                        <a:sym typeface="Arial"/>
                      </a:endParaRPr>
                    </a:p>
                    <a:p>
                      <a:pPr indent="0" lvl="0" marL="0" marR="0" rtl="0" algn="ctr">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technology</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D97706"/>
                        </a:buClr>
                        <a:buSzPts val="1000"/>
                        <a:buFont typeface="Arial"/>
                        <a:buNone/>
                      </a:pPr>
                      <a:r>
                        <a:rPr lang="sv-SE" sz="1300" u="none" cap="none" strike="noStrike">
                          <a:solidFill>
                            <a:srgbClr val="D97706"/>
                          </a:solidFill>
                          <a:latin typeface="Arial"/>
                          <a:ea typeface="Arial"/>
                          <a:cs typeface="Arial"/>
                          <a:sym typeface="Arial"/>
                        </a:rPr>
                        <a:t>Negative</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l">
                        <a:lnSpc>
                          <a:spcPct val="100000"/>
                        </a:lnSpc>
                        <a:spcBef>
                          <a:spcPts val="0"/>
                        </a:spcBef>
                        <a:spcAft>
                          <a:spcPts val="0"/>
                        </a:spcAft>
                        <a:buClr>
                          <a:srgbClr val="333333"/>
                        </a:buClr>
                        <a:buSzPts val="1000"/>
                        <a:buFont typeface="Arial"/>
                        <a:buNone/>
                      </a:pPr>
                      <a:r>
                        <a:rPr lang="sv-SE" sz="1300" u="none" cap="none" strike="noStrike">
                          <a:solidFill>
                            <a:srgbClr val="333333"/>
                          </a:solidFill>
                          <a:latin typeface="Arial"/>
                          <a:ea typeface="Arial"/>
                          <a:cs typeface="Arial"/>
                          <a:sym typeface="Arial"/>
                        </a:rPr>
                        <a:t>Net changeable carbon stock × 0.3667</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r>
              <a:tr h="594225">
                <a:tc>
                  <a:txBody>
                    <a:bodyPr/>
                    <a:lstStyle/>
                    <a:p>
                      <a:pPr indent="0" lvl="0" marL="0" marR="0" rtl="0" algn="l">
                        <a:lnSpc>
                          <a:spcPct val="100000"/>
                        </a:lnSpc>
                        <a:spcBef>
                          <a:spcPts val="0"/>
                        </a:spcBef>
                        <a:spcAft>
                          <a:spcPts val="0"/>
                        </a:spcAft>
                        <a:buClr>
                          <a:srgbClr val="333333"/>
                        </a:buClr>
                        <a:buSzPts val="1000"/>
                        <a:buFont typeface="Arial"/>
                        <a:buNone/>
                      </a:pPr>
                      <a:r>
                        <a:rPr b="1" lang="sv-SE" sz="1300" u="none" cap="none" strike="noStrike">
                          <a:latin typeface="Arial"/>
                          <a:ea typeface="Arial"/>
                          <a:cs typeface="Arial"/>
                          <a:sym typeface="Arial"/>
                        </a:rPr>
                        <a:t>On-Going Emissions</a:t>
                      </a:r>
                      <a:endParaRPr b="1"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D97706"/>
                        </a:buClr>
                        <a:buSzPts val="1000"/>
                        <a:buFont typeface="Arial"/>
                        <a:buNone/>
                      </a:pPr>
                      <a:r>
                        <a:rPr b="1" lang="sv-SE" sz="1300" u="none" cap="none" strike="noStrike">
                          <a:solidFill>
                            <a:srgbClr val="2C7A3A"/>
                          </a:solidFill>
                          <a:latin typeface="Arial"/>
                          <a:ea typeface="Arial"/>
                          <a:cs typeface="Arial"/>
                          <a:sym typeface="Arial"/>
                        </a:rPr>
                        <a:t>EAR</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333333"/>
                        </a:buClr>
                        <a:buSzPts val="1000"/>
                        <a:buFont typeface="Arial"/>
                        <a:buNone/>
                      </a:pPr>
                      <a:r>
                        <a:rPr lang="sv-SE" sz="1300" u="none" cap="none" strike="noStrike">
                          <a:latin typeface="Arial"/>
                          <a:ea typeface="Arial"/>
                          <a:cs typeface="Arial"/>
                          <a:sym typeface="Arial"/>
                        </a:rPr>
                        <a:t>All Land Cover</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ctr">
                        <a:lnSpc>
                          <a:spcPct val="100000"/>
                        </a:lnSpc>
                        <a:spcBef>
                          <a:spcPts val="0"/>
                        </a:spcBef>
                        <a:spcAft>
                          <a:spcPts val="0"/>
                        </a:spcAft>
                        <a:buClr>
                          <a:srgbClr val="D97706"/>
                        </a:buClr>
                        <a:buSzPts val="1000"/>
                        <a:buFont typeface="Arial"/>
                        <a:buNone/>
                      </a:pPr>
                      <a:r>
                        <a:rPr lang="sv-SE" sz="1300" u="none" cap="none" strike="noStrike">
                          <a:latin typeface="Arial"/>
                          <a:ea typeface="Arial"/>
                          <a:cs typeface="Arial"/>
                          <a:sym typeface="Arial"/>
                        </a:rPr>
                        <a:t>Either</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c>
                  <a:txBody>
                    <a:bodyPr/>
                    <a:lstStyle/>
                    <a:p>
                      <a:pPr indent="0" lvl="0" marL="0" marR="0" rtl="0" algn="l">
                        <a:lnSpc>
                          <a:spcPct val="100000"/>
                        </a:lnSpc>
                        <a:spcBef>
                          <a:spcPts val="0"/>
                        </a:spcBef>
                        <a:spcAft>
                          <a:spcPts val="0"/>
                        </a:spcAft>
                        <a:buClr>
                          <a:srgbClr val="333333"/>
                        </a:buClr>
                        <a:buSzPts val="1000"/>
                        <a:buFont typeface="Arial"/>
                        <a:buNone/>
                      </a:pPr>
                      <a:r>
                        <a:rPr lang="sv-SE" sz="1300" u="none" cap="none" strike="noStrike">
                          <a:latin typeface="Arial"/>
                          <a:ea typeface="Arial"/>
                          <a:cs typeface="Arial"/>
                          <a:sym typeface="Arial"/>
                        </a:rPr>
                        <a:t>Where ‘fixed’ (not flux) data is available (e.g. ‘</a:t>
                      </a:r>
                      <a:r>
                        <a:rPr lang="sv-SE" sz="1300" u="none" cap="none" strike="noStrike"/>
                        <a:t>grassland remaining grassland’)</a:t>
                      </a:r>
                      <a:endParaRPr sz="1300" u="none" cap="none" strike="noStrike">
                        <a:latin typeface="Arial"/>
                        <a:ea typeface="Arial"/>
                        <a:cs typeface="Arial"/>
                        <a:sym typeface="Arial"/>
                      </a:endParaRPr>
                    </a:p>
                  </a:txBody>
                  <a:tcPr marT="60975" marB="60975" marR="121925" marL="121925" anchor="ctr">
                    <a:lnL cap="flat" cmpd="sng" w="9525">
                      <a:solidFill>
                        <a:srgbClr val="D1D5DB"/>
                      </a:solidFill>
                      <a:prstDash val="solid"/>
                      <a:round/>
                      <a:headEnd len="sm" w="sm" type="none"/>
                      <a:tailEnd len="sm" w="sm" type="none"/>
                    </a:lnL>
                    <a:lnR cap="flat" cmpd="sng" w="9525">
                      <a:solidFill>
                        <a:srgbClr val="D1D5DB"/>
                      </a:solidFill>
                      <a:prstDash val="solid"/>
                      <a:round/>
                      <a:headEnd len="sm" w="sm" type="none"/>
                      <a:tailEnd len="sm" w="sm" type="none"/>
                    </a:lnR>
                    <a:lnT cap="flat" cmpd="sng" w="9525">
                      <a:solidFill>
                        <a:srgbClr val="D1D5DB"/>
                      </a:solidFill>
                      <a:prstDash val="solid"/>
                      <a:round/>
                      <a:headEnd len="sm" w="sm" type="none"/>
                      <a:tailEnd len="sm" w="sm" type="none"/>
                    </a:lnT>
                    <a:lnB cap="flat" cmpd="sng" w="9525">
                      <a:solidFill>
                        <a:srgbClr val="D1D5DB"/>
                      </a:solidFill>
                      <a:prstDash val="solid"/>
                      <a:round/>
                      <a:headEnd len="sm" w="sm" type="none"/>
                      <a:tailEnd len="sm" w="sm" type="none"/>
                    </a:lnB>
                    <a:solidFill>
                      <a:srgbClr val="F2F4F7"/>
                    </a:solidFill>
                  </a:tcPr>
                </a:tc>
              </a:tr>
            </a:tbl>
          </a:graphicData>
        </a:graphic>
      </p:graphicFrame>
      <p:sp>
        <p:nvSpPr>
          <p:cNvPr id="902" name="Google Shape;902;g3e075dffed1_0_773"/>
          <p:cNvSpPr/>
          <p:nvPr/>
        </p:nvSpPr>
        <p:spPr>
          <a:xfrm>
            <a:off x="697135" y="4765636"/>
            <a:ext cx="11109900" cy="1733400"/>
          </a:xfrm>
          <a:prstGeom prst="rect">
            <a:avLst/>
          </a:prstGeom>
          <a:solidFill>
            <a:srgbClr val="F2F4F7"/>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903" name="Google Shape;903;g3e075dffed1_0_773"/>
          <p:cNvSpPr/>
          <p:nvPr/>
        </p:nvSpPr>
        <p:spPr>
          <a:xfrm>
            <a:off x="697135" y="4772506"/>
            <a:ext cx="3657600" cy="365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1867" u="none" cap="none" strike="noStrike">
                <a:solidFill>
                  <a:srgbClr val="1E2761"/>
                </a:solidFill>
                <a:latin typeface="Arial"/>
                <a:ea typeface="Arial"/>
                <a:cs typeface="Arial"/>
                <a:sym typeface="Arial"/>
              </a:rPr>
              <a:t>Key Takeaways</a:t>
            </a:r>
            <a:endParaRPr b="1" i="0" sz="1867" u="none" cap="none" strike="noStrike">
              <a:solidFill>
                <a:schemeClr val="dk1"/>
              </a:solidFill>
              <a:latin typeface="Arial"/>
              <a:ea typeface="Arial"/>
              <a:cs typeface="Arial"/>
              <a:sym typeface="Arial"/>
            </a:endParaRPr>
          </a:p>
        </p:txBody>
      </p:sp>
      <p:pic>
        <p:nvPicPr>
          <p:cNvPr descr="preencoded.png" id="904" name="Google Shape;904;g3e075dffed1_0_773"/>
          <p:cNvPicPr preferRelativeResize="0"/>
          <p:nvPr/>
        </p:nvPicPr>
        <p:blipFill rotWithShape="1">
          <a:blip r:embed="rId3">
            <a:alphaModFix/>
          </a:blip>
          <a:srcRect b="0" l="0" r="0" t="0"/>
          <a:stretch/>
        </p:blipFill>
        <p:spPr>
          <a:xfrm>
            <a:off x="915635" y="5251360"/>
            <a:ext cx="243840" cy="243840"/>
          </a:xfrm>
          <a:prstGeom prst="rect">
            <a:avLst/>
          </a:prstGeom>
          <a:noFill/>
          <a:ln>
            <a:noFill/>
          </a:ln>
        </p:spPr>
      </p:pic>
      <p:sp>
        <p:nvSpPr>
          <p:cNvPr id="905" name="Google Shape;905;g3e075dffed1_0_773"/>
          <p:cNvSpPr/>
          <p:nvPr/>
        </p:nvSpPr>
        <p:spPr>
          <a:xfrm>
            <a:off x="1281403" y="5167526"/>
            <a:ext cx="10877700" cy="365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333" u="none" cap="none" strike="noStrike">
                <a:solidFill>
                  <a:srgbClr val="333333"/>
                </a:solidFill>
                <a:latin typeface="Arial"/>
                <a:ea typeface="Arial"/>
                <a:cs typeface="Arial"/>
                <a:sym typeface="Arial"/>
              </a:rPr>
              <a:t>The source data for ongoing emissions (EAR) must be for "land remaining in the same category" (e.g. forest land remaining as forest land).</a:t>
            </a:r>
            <a:endParaRPr b="0" i="0" sz="1600" u="none" cap="none" strike="noStrike">
              <a:solidFill>
                <a:srgbClr val="000000"/>
              </a:solidFill>
              <a:latin typeface="Arial"/>
              <a:ea typeface="Arial"/>
              <a:cs typeface="Arial"/>
              <a:sym typeface="Arial"/>
            </a:endParaRPr>
          </a:p>
        </p:txBody>
      </p:sp>
      <p:pic>
        <p:nvPicPr>
          <p:cNvPr descr="preencoded.png" id="906" name="Google Shape;906;g3e075dffed1_0_773"/>
          <p:cNvPicPr preferRelativeResize="0"/>
          <p:nvPr/>
        </p:nvPicPr>
        <p:blipFill rotWithShape="1">
          <a:blip r:embed="rId3">
            <a:alphaModFix/>
          </a:blip>
          <a:srcRect b="0" l="0" r="0" t="0"/>
          <a:stretch/>
        </p:blipFill>
        <p:spPr>
          <a:xfrm>
            <a:off x="913165" y="5537418"/>
            <a:ext cx="243840" cy="243840"/>
          </a:xfrm>
          <a:prstGeom prst="rect">
            <a:avLst/>
          </a:prstGeom>
          <a:noFill/>
          <a:ln>
            <a:noFill/>
          </a:ln>
        </p:spPr>
      </p:pic>
      <p:sp>
        <p:nvSpPr>
          <p:cNvPr id="907" name="Google Shape;907;g3e075dffed1_0_773"/>
          <p:cNvSpPr/>
          <p:nvPr/>
        </p:nvSpPr>
        <p:spPr>
          <a:xfrm>
            <a:off x="1281395" y="5472340"/>
            <a:ext cx="9753600" cy="365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333" u="none" cap="none" strike="noStrike">
                <a:solidFill>
                  <a:srgbClr val="333333"/>
                </a:solidFill>
                <a:latin typeface="Arial"/>
                <a:ea typeface="Arial"/>
                <a:cs typeface="Arial"/>
                <a:sym typeface="Arial"/>
              </a:rPr>
              <a:t>Forests require additional technologies and commodities because of the asymmetry in emission timelines</a:t>
            </a:r>
            <a:endParaRPr b="0" i="0" sz="1333" u="none" cap="none" strike="noStrike">
              <a:solidFill>
                <a:schemeClr val="dk1"/>
              </a:solidFill>
              <a:latin typeface="Arial"/>
              <a:ea typeface="Arial"/>
              <a:cs typeface="Arial"/>
              <a:sym typeface="Arial"/>
            </a:endParaRPr>
          </a:p>
        </p:txBody>
      </p:sp>
      <p:pic>
        <p:nvPicPr>
          <p:cNvPr descr="preencoded.png" id="908" name="Google Shape;908;g3e075dffed1_0_773"/>
          <p:cNvPicPr preferRelativeResize="0"/>
          <p:nvPr/>
        </p:nvPicPr>
        <p:blipFill rotWithShape="1">
          <a:blip r:embed="rId3">
            <a:alphaModFix/>
          </a:blip>
          <a:srcRect b="0" l="0" r="0" t="0"/>
          <a:stretch/>
        </p:blipFill>
        <p:spPr>
          <a:xfrm>
            <a:off x="915635" y="5845277"/>
            <a:ext cx="243840" cy="243840"/>
          </a:xfrm>
          <a:prstGeom prst="rect">
            <a:avLst/>
          </a:prstGeom>
          <a:noFill/>
          <a:ln>
            <a:noFill/>
          </a:ln>
        </p:spPr>
      </p:pic>
      <p:sp>
        <p:nvSpPr>
          <p:cNvPr id="909" name="Google Shape;909;g3e075dffed1_0_773"/>
          <p:cNvSpPr/>
          <p:nvPr/>
        </p:nvSpPr>
        <p:spPr>
          <a:xfrm>
            <a:off x="1281395" y="5791950"/>
            <a:ext cx="9753600" cy="365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333" u="none" cap="none" strike="noStrike">
                <a:solidFill>
                  <a:srgbClr val="333333"/>
                </a:solidFill>
                <a:latin typeface="Arial"/>
                <a:ea typeface="Arial"/>
                <a:cs typeface="Arial"/>
                <a:sym typeface="Arial"/>
              </a:rPr>
              <a:t>Cropland and grassland use EACR directly on the land technology</a:t>
            </a:r>
            <a:endParaRPr b="0" i="0" sz="1600" u="none" cap="none" strike="noStrike">
              <a:solidFill>
                <a:srgbClr val="000000"/>
              </a:solidFill>
              <a:latin typeface="Arial"/>
              <a:ea typeface="Arial"/>
              <a:cs typeface="Arial"/>
              <a:sym typeface="Arial"/>
            </a:endParaRPr>
          </a:p>
        </p:txBody>
      </p:sp>
      <p:pic>
        <p:nvPicPr>
          <p:cNvPr descr="preencoded.png" id="910" name="Google Shape;910;g3e075dffed1_0_773"/>
          <p:cNvPicPr preferRelativeResize="0"/>
          <p:nvPr/>
        </p:nvPicPr>
        <p:blipFill rotWithShape="1">
          <a:blip r:embed="rId3">
            <a:alphaModFix/>
          </a:blip>
          <a:srcRect b="0" l="0" r="0" t="0"/>
          <a:stretch/>
        </p:blipFill>
        <p:spPr>
          <a:xfrm>
            <a:off x="915635" y="6168356"/>
            <a:ext cx="243840" cy="243840"/>
          </a:xfrm>
          <a:prstGeom prst="rect">
            <a:avLst/>
          </a:prstGeom>
          <a:noFill/>
          <a:ln>
            <a:noFill/>
          </a:ln>
        </p:spPr>
      </p:pic>
      <p:sp>
        <p:nvSpPr>
          <p:cNvPr id="911" name="Google Shape;911;g3e075dffed1_0_773"/>
          <p:cNvSpPr/>
          <p:nvPr/>
        </p:nvSpPr>
        <p:spPr>
          <a:xfrm>
            <a:off x="1281395" y="6130276"/>
            <a:ext cx="10525500" cy="365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333" u="none" cap="none" strike="noStrike">
                <a:solidFill>
                  <a:srgbClr val="333333"/>
                </a:solidFill>
                <a:latin typeface="Arial"/>
                <a:ea typeface="Arial"/>
                <a:cs typeface="Arial"/>
                <a:sym typeface="Arial"/>
              </a:rPr>
              <a:t>All values and conversion details are in the accompanying spreadsheet and Zenodo guidelines for implementation: </a:t>
            </a:r>
            <a:r>
              <a:rPr b="0" i="1" lang="sv-SE" sz="1333" u="sng" cap="none" strike="noStrike">
                <a:solidFill>
                  <a:srgbClr val="555555"/>
                </a:solidFill>
                <a:latin typeface="Arial"/>
                <a:ea typeface="Arial"/>
                <a:cs typeface="Arial"/>
                <a:sym typeface="Arial"/>
                <a:hlinkClick r:id="rId4">
                  <a:extLst>
                    <a:ext uri="{A12FA001-AC4F-418D-AE19-62706E023703}">
                      <ahyp:hlinkClr val="tx"/>
                    </a:ext>
                  </a:extLst>
                </a:hlinkClick>
              </a:rPr>
              <a:t>available here</a:t>
            </a:r>
            <a:r>
              <a:rPr b="0" i="1" lang="sv-SE" sz="1333" u="none" cap="none" strike="noStrike">
                <a:solidFill>
                  <a:srgbClr val="555555"/>
                </a:solidFill>
                <a:latin typeface="Arial"/>
                <a:ea typeface="Arial"/>
                <a:cs typeface="Arial"/>
                <a:sym typeface="Arial"/>
              </a:rPr>
              <a:t> </a:t>
            </a:r>
            <a:endParaRPr b="0" i="0" sz="1333" u="none" cap="none" strike="noStrike">
              <a:solidFill>
                <a:schemeClr val="dk1"/>
              </a:solidFill>
              <a:latin typeface="Arial"/>
              <a:ea typeface="Arial"/>
              <a:cs typeface="Arial"/>
              <a:sym typeface="Arial"/>
            </a:endParaRPr>
          </a:p>
        </p:txBody>
      </p:sp>
      <p:sp>
        <p:nvSpPr>
          <p:cNvPr id="912" name="Google Shape;912;g3e075dffed1_0_773"/>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Summary: Which Parameter, When?</a:t>
            </a:r>
            <a:endParaRPr/>
          </a:p>
        </p:txBody>
      </p:sp>
      <p:sp>
        <p:nvSpPr>
          <p:cNvPr id="913" name="Google Shape;913;g3e075dffed1_0_77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g3e075dffed1_0_790"/>
          <p:cNvSpPr txBox="1"/>
          <p:nvPr>
            <p:ph type="ctrTitle"/>
          </p:nvPr>
        </p:nvSpPr>
        <p:spPr>
          <a:xfrm flipH="1">
            <a:off x="4185363" y="0"/>
            <a:ext cx="3648000" cy="6858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800"/>
              <a:buNone/>
            </a:pPr>
            <a:r>
              <a:rPr lang="sv-SE"/>
              <a:t>Thank you</a:t>
            </a:r>
            <a:endParaRPr/>
          </a:p>
        </p:txBody>
      </p:sp>
      <p:sp>
        <p:nvSpPr>
          <p:cNvPr id="919" name="Google Shape;919;g3e075dffed1_0_790"/>
          <p:cNvSpPr txBox="1"/>
          <p:nvPr>
            <p:ph idx="1" type="subTitle"/>
          </p:nvPr>
        </p:nvSpPr>
        <p:spPr>
          <a:xfrm>
            <a:off x="6009375" y="5795916"/>
            <a:ext cx="6176100" cy="10620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3600"/>
              <a:buNone/>
            </a:pPr>
            <a:r>
              <a:rPr lang="sv-SE"/>
              <a:t>www.climatecompatiblegrowth.com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e075dffed1_0_61"/>
          <p:cNvSpPr txBox="1"/>
          <p:nvPr/>
        </p:nvSpPr>
        <p:spPr>
          <a:xfrm>
            <a:off x="769789" y="2351781"/>
            <a:ext cx="3181500" cy="2412000"/>
          </a:xfrm>
          <a:prstGeom prst="rect">
            <a:avLst/>
          </a:prstGeom>
          <a:noFill/>
          <a:ln>
            <a:noFill/>
          </a:ln>
        </p:spPr>
        <p:txBody>
          <a:bodyPr anchorCtr="0" anchor="t" bIns="60925" lIns="121900" spcFirstLastPara="1" rIns="121900" wrap="square" tIns="60925">
            <a:spAutoFit/>
          </a:bodyPr>
          <a:lstStyle/>
          <a:p>
            <a:pPr indent="-228594" lvl="0" marL="228594" marR="0" rtl="0" algn="l">
              <a:lnSpc>
                <a:spcPct val="100000"/>
              </a:lnSpc>
              <a:spcBef>
                <a:spcPts val="1000"/>
              </a:spcBef>
              <a:spcAft>
                <a:spcPts val="0"/>
              </a:spcAft>
              <a:buClr>
                <a:srgbClr val="000000"/>
              </a:buClr>
              <a:buSzPts val="1467"/>
              <a:buFont typeface="Arial"/>
              <a:buChar char="•"/>
            </a:pPr>
            <a:r>
              <a:rPr b="0" i="0" lang="sv-SE" sz="1467" u="none" cap="none" strike="noStrike">
                <a:solidFill>
                  <a:srgbClr val="000000"/>
                </a:solidFill>
                <a:latin typeface="Arial"/>
                <a:ea typeface="Arial"/>
                <a:cs typeface="Arial"/>
                <a:sym typeface="Arial"/>
              </a:rPr>
              <a:t>This is a typical Land RES for a CLEWs ++ model</a:t>
            </a:r>
            <a:endParaRPr b="0" i="0" sz="1867" u="none" cap="none" strike="noStrike">
              <a:solidFill>
                <a:srgbClr val="000000"/>
              </a:solidFill>
              <a:latin typeface="Arial"/>
              <a:ea typeface="Arial"/>
              <a:cs typeface="Arial"/>
              <a:sym typeface="Arial"/>
            </a:endParaRPr>
          </a:p>
          <a:p>
            <a:pPr indent="-228594" lvl="0" marL="228594" marR="0" rtl="0" algn="l">
              <a:lnSpc>
                <a:spcPct val="100000"/>
              </a:lnSpc>
              <a:spcBef>
                <a:spcPts val="1000"/>
              </a:spcBef>
              <a:spcAft>
                <a:spcPts val="0"/>
              </a:spcAft>
              <a:buClr>
                <a:srgbClr val="000000"/>
              </a:buClr>
              <a:buSzPts val="1467"/>
              <a:buFont typeface="Arial"/>
              <a:buChar char="•"/>
            </a:pPr>
            <a:r>
              <a:rPr b="0" i="0" lang="sv-SE" sz="1467" u="none" cap="none" strike="noStrike">
                <a:solidFill>
                  <a:srgbClr val="000000"/>
                </a:solidFill>
                <a:latin typeface="Arial"/>
                <a:ea typeface="Arial"/>
                <a:cs typeface="Arial"/>
                <a:sym typeface="Arial"/>
              </a:rPr>
              <a:t>Not all land-cover types are required for every CLEWs++ model – it will be context dependent. </a:t>
            </a:r>
            <a:endParaRPr b="0" i="0" sz="1867" u="none" cap="none" strike="noStrike">
              <a:solidFill>
                <a:srgbClr val="000000"/>
              </a:solidFill>
              <a:latin typeface="Arial"/>
              <a:ea typeface="Arial"/>
              <a:cs typeface="Arial"/>
              <a:sym typeface="Arial"/>
            </a:endParaRPr>
          </a:p>
          <a:p>
            <a:pPr indent="-228594" lvl="0" marL="228594" marR="0" rtl="0" algn="l">
              <a:lnSpc>
                <a:spcPct val="100000"/>
              </a:lnSpc>
              <a:spcBef>
                <a:spcPts val="1000"/>
              </a:spcBef>
              <a:spcAft>
                <a:spcPts val="0"/>
              </a:spcAft>
              <a:buClr>
                <a:srgbClr val="000000"/>
              </a:buClr>
              <a:buSzPts val="1467"/>
              <a:buFont typeface="Arial"/>
              <a:buChar char="•"/>
            </a:pPr>
            <a:r>
              <a:rPr b="0" i="0" lang="sv-SE" sz="1467" u="none" cap="none" strike="noStrike">
                <a:solidFill>
                  <a:srgbClr val="000000"/>
                </a:solidFill>
                <a:latin typeface="Arial"/>
                <a:ea typeface="Arial"/>
                <a:cs typeface="Arial"/>
                <a:sym typeface="Arial"/>
              </a:rPr>
              <a:t>Some land covers types may be aggregated into an ‘other land’ category.</a:t>
            </a:r>
            <a:endParaRPr b="0" i="0" sz="1867" u="none" cap="none" strike="noStrike">
              <a:solidFill>
                <a:srgbClr val="000000"/>
              </a:solidFill>
              <a:latin typeface="Arial"/>
              <a:ea typeface="Arial"/>
              <a:cs typeface="Arial"/>
              <a:sym typeface="Arial"/>
            </a:endParaRPr>
          </a:p>
        </p:txBody>
      </p:sp>
      <p:pic>
        <p:nvPicPr>
          <p:cNvPr id="162" name="Google Shape;162;g3e075dffed1_0_61"/>
          <p:cNvPicPr preferRelativeResize="0"/>
          <p:nvPr/>
        </p:nvPicPr>
        <p:blipFill rotWithShape="1">
          <a:blip r:embed="rId3">
            <a:alphaModFix/>
          </a:blip>
          <a:srcRect b="0" l="0" r="0" t="0"/>
          <a:stretch/>
        </p:blipFill>
        <p:spPr>
          <a:xfrm>
            <a:off x="4892722" y="967101"/>
            <a:ext cx="6886094" cy="5500781"/>
          </a:xfrm>
          <a:prstGeom prst="rect">
            <a:avLst/>
          </a:prstGeom>
          <a:noFill/>
          <a:ln>
            <a:noFill/>
          </a:ln>
        </p:spPr>
      </p:pic>
      <p:sp>
        <p:nvSpPr>
          <p:cNvPr id="163" name="Google Shape;163;g3e075dffed1_0_61"/>
          <p:cNvSpPr txBox="1"/>
          <p:nvPr/>
        </p:nvSpPr>
        <p:spPr>
          <a:xfrm>
            <a:off x="6185509" y="1507250"/>
            <a:ext cx="965700" cy="287400"/>
          </a:xfrm>
          <a:prstGeom prst="rect">
            <a:avLst/>
          </a:prstGeom>
          <a:solidFill>
            <a:srgbClr val="F4B081"/>
          </a:solid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1067" u="none" cap="none" strike="noStrike">
                <a:solidFill>
                  <a:srgbClr val="000000"/>
                </a:solidFill>
                <a:latin typeface="Arial"/>
                <a:ea typeface="Arial"/>
                <a:cs typeface="Arial"/>
                <a:sym typeface="Arial"/>
              </a:rPr>
              <a:t>Land Cover </a:t>
            </a:r>
            <a:endParaRPr b="0" i="0" sz="1867" u="none" cap="none" strike="noStrike">
              <a:solidFill>
                <a:srgbClr val="000000"/>
              </a:solidFill>
              <a:latin typeface="Arial"/>
              <a:ea typeface="Arial"/>
              <a:cs typeface="Arial"/>
              <a:sym typeface="Arial"/>
            </a:endParaRPr>
          </a:p>
        </p:txBody>
      </p:sp>
      <p:sp>
        <p:nvSpPr>
          <p:cNvPr id="164" name="Google Shape;164;g3e075dffed1_0_61"/>
          <p:cNvSpPr/>
          <p:nvPr/>
        </p:nvSpPr>
        <p:spPr>
          <a:xfrm>
            <a:off x="720000" y="328944"/>
            <a:ext cx="10363200" cy="10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Representing Land Cover and Land Use in CLEWs- ‘RES’ format </a:t>
            </a:r>
            <a:endParaRPr b="0" i="0" sz="2800" u="none" cap="none" strike="noStrike">
              <a:solidFill>
                <a:srgbClr val="C00000"/>
              </a:solidFill>
              <a:latin typeface="Arial"/>
              <a:ea typeface="Arial"/>
              <a:cs typeface="Arial"/>
              <a:sym typeface="Arial"/>
            </a:endParaRPr>
          </a:p>
        </p:txBody>
      </p:sp>
      <p:sp>
        <p:nvSpPr>
          <p:cNvPr id="165" name="Google Shape;165;g3e075dffed1_0_61"/>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e075dffed1_0_69"/>
          <p:cNvSpPr/>
          <p:nvPr/>
        </p:nvSpPr>
        <p:spPr>
          <a:xfrm>
            <a:off x="720000" y="914400"/>
            <a:ext cx="6096000" cy="29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333" u="none" cap="none" strike="noStrike">
                <a:solidFill>
                  <a:srgbClr val="1C3A5E"/>
                </a:solidFill>
                <a:latin typeface="Arial"/>
                <a:ea typeface="Arial"/>
                <a:cs typeface="Arial"/>
                <a:sym typeface="Arial"/>
              </a:rPr>
              <a:t>Country total area (10³ km²)  ▶</a:t>
            </a:r>
            <a:endParaRPr b="0" i="0" sz="1333" u="none" cap="none" strike="noStrike">
              <a:solidFill>
                <a:schemeClr val="dk1"/>
              </a:solidFill>
              <a:latin typeface="Arial"/>
              <a:ea typeface="Arial"/>
              <a:cs typeface="Arial"/>
              <a:sym typeface="Arial"/>
            </a:endParaRPr>
          </a:p>
        </p:txBody>
      </p:sp>
      <p:sp>
        <p:nvSpPr>
          <p:cNvPr id="172" name="Google Shape;172;g3e075dffed1_0_69"/>
          <p:cNvSpPr/>
          <p:nvPr/>
        </p:nvSpPr>
        <p:spPr>
          <a:xfrm>
            <a:off x="736325" y="1308503"/>
            <a:ext cx="4169700" cy="999600"/>
          </a:xfrm>
          <a:prstGeom prst="rect">
            <a:avLst/>
          </a:prstGeom>
          <a:solidFill>
            <a:srgbClr val="2D6A4F"/>
          </a:solidFill>
          <a:ln cap="flat" cmpd="sng" w="19050">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73" name="Google Shape;173;g3e075dffed1_0_69"/>
          <p:cNvSpPr/>
          <p:nvPr/>
        </p:nvSpPr>
        <p:spPr>
          <a:xfrm>
            <a:off x="785093" y="1308503"/>
            <a:ext cx="4071900" cy="999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sv-SE" sz="1067" u="none" cap="none" strike="noStrike">
                <a:solidFill>
                  <a:srgbClr val="FFFFFF"/>
                </a:solidFill>
                <a:latin typeface="Arial"/>
                <a:ea typeface="Arial"/>
                <a:cs typeface="Arial"/>
                <a:sym typeface="Arial"/>
              </a:rPr>
              <a:t>Forest</a:t>
            </a:r>
            <a:endParaRPr b="0" i="0" sz="1200" u="none" cap="none" strike="noStrike">
              <a:solidFill>
                <a:schemeClr val="dk1"/>
              </a:solidFill>
              <a:latin typeface="Arial"/>
              <a:ea typeface="Arial"/>
              <a:cs typeface="Arial"/>
              <a:sym typeface="Arial"/>
            </a:endParaRPr>
          </a:p>
        </p:txBody>
      </p:sp>
      <p:sp>
        <p:nvSpPr>
          <p:cNvPr id="174" name="Google Shape;174;g3e075dffed1_0_69"/>
          <p:cNvSpPr/>
          <p:nvPr/>
        </p:nvSpPr>
        <p:spPr>
          <a:xfrm>
            <a:off x="4905989" y="1308503"/>
            <a:ext cx="2852700" cy="999600"/>
          </a:xfrm>
          <a:prstGeom prst="rect">
            <a:avLst/>
          </a:prstGeom>
          <a:solidFill>
            <a:srgbClr val="65A30D"/>
          </a:solidFill>
          <a:ln cap="flat" cmpd="sng" w="19050">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75" name="Google Shape;175;g3e075dffed1_0_69"/>
          <p:cNvSpPr/>
          <p:nvPr/>
        </p:nvSpPr>
        <p:spPr>
          <a:xfrm>
            <a:off x="4954757" y="1308503"/>
            <a:ext cx="2755200" cy="999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sv-SE" sz="1067" u="none" cap="none" strike="noStrike">
                <a:solidFill>
                  <a:srgbClr val="FFFFFF"/>
                </a:solidFill>
                <a:latin typeface="Arial"/>
                <a:ea typeface="Arial"/>
                <a:cs typeface="Arial"/>
                <a:sym typeface="Arial"/>
              </a:rPr>
              <a:t>Grassland</a:t>
            </a:r>
            <a:endParaRPr b="0" i="0" sz="1200" u="none" cap="none" strike="noStrike">
              <a:solidFill>
                <a:schemeClr val="dk1"/>
              </a:solidFill>
              <a:latin typeface="Arial"/>
              <a:ea typeface="Arial"/>
              <a:cs typeface="Arial"/>
              <a:sym typeface="Arial"/>
            </a:endParaRPr>
          </a:p>
        </p:txBody>
      </p:sp>
      <p:sp>
        <p:nvSpPr>
          <p:cNvPr id="176" name="Google Shape;176;g3e075dffed1_0_69"/>
          <p:cNvSpPr/>
          <p:nvPr/>
        </p:nvSpPr>
        <p:spPr>
          <a:xfrm>
            <a:off x="7758917" y="1308503"/>
            <a:ext cx="1097100" cy="999600"/>
          </a:xfrm>
          <a:prstGeom prst="rect">
            <a:avLst/>
          </a:prstGeom>
          <a:solidFill>
            <a:srgbClr val="7C4700"/>
          </a:solidFill>
          <a:ln cap="flat" cmpd="sng" w="19050">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77" name="Google Shape;177;g3e075dffed1_0_69"/>
          <p:cNvSpPr/>
          <p:nvPr/>
        </p:nvSpPr>
        <p:spPr>
          <a:xfrm>
            <a:off x="7807685" y="1308503"/>
            <a:ext cx="999600" cy="999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sv-SE" sz="933" u="none" cap="none" strike="noStrike">
                <a:solidFill>
                  <a:srgbClr val="FFFFFF"/>
                </a:solidFill>
                <a:latin typeface="Arial"/>
                <a:ea typeface="Arial"/>
                <a:cs typeface="Arial"/>
                <a:sym typeface="Arial"/>
              </a:rPr>
              <a:t>Shrubland</a:t>
            </a:r>
            <a:endParaRPr b="0" i="0" sz="1067" u="none" cap="none" strike="noStrike">
              <a:solidFill>
                <a:schemeClr val="dk1"/>
              </a:solidFill>
              <a:latin typeface="Arial"/>
              <a:ea typeface="Arial"/>
              <a:cs typeface="Arial"/>
              <a:sym typeface="Arial"/>
            </a:endParaRPr>
          </a:p>
        </p:txBody>
      </p:sp>
      <p:sp>
        <p:nvSpPr>
          <p:cNvPr id="178" name="Google Shape;178;g3e075dffed1_0_69"/>
          <p:cNvSpPr/>
          <p:nvPr/>
        </p:nvSpPr>
        <p:spPr>
          <a:xfrm>
            <a:off x="8856197" y="1308503"/>
            <a:ext cx="878100" cy="999600"/>
          </a:xfrm>
          <a:prstGeom prst="rect">
            <a:avLst/>
          </a:prstGeom>
          <a:solidFill>
            <a:srgbClr val="0D7377"/>
          </a:solidFill>
          <a:ln cap="flat" cmpd="sng" w="19050">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79" name="Google Shape;179;g3e075dffed1_0_69"/>
          <p:cNvSpPr/>
          <p:nvPr/>
        </p:nvSpPr>
        <p:spPr>
          <a:xfrm>
            <a:off x="8904965" y="1308503"/>
            <a:ext cx="780300" cy="999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sv-SE" sz="933" u="none" cap="none" strike="noStrike">
                <a:solidFill>
                  <a:srgbClr val="FFFFFF"/>
                </a:solidFill>
                <a:latin typeface="Arial"/>
                <a:ea typeface="Arial"/>
                <a:cs typeface="Arial"/>
                <a:sym typeface="Arial"/>
              </a:rPr>
              <a:t>Wetland</a:t>
            </a:r>
            <a:endParaRPr b="0" i="0" sz="1067" u="none" cap="none" strike="noStrike">
              <a:solidFill>
                <a:schemeClr val="dk1"/>
              </a:solidFill>
              <a:latin typeface="Arial"/>
              <a:ea typeface="Arial"/>
              <a:cs typeface="Arial"/>
              <a:sym typeface="Arial"/>
            </a:endParaRPr>
          </a:p>
        </p:txBody>
      </p:sp>
      <p:sp>
        <p:nvSpPr>
          <p:cNvPr id="180" name="Google Shape;180;g3e075dffed1_0_69"/>
          <p:cNvSpPr/>
          <p:nvPr/>
        </p:nvSpPr>
        <p:spPr>
          <a:xfrm>
            <a:off x="9746213" y="1308503"/>
            <a:ext cx="658500" cy="999600"/>
          </a:xfrm>
          <a:prstGeom prst="rect">
            <a:avLst/>
          </a:prstGeom>
          <a:solidFill>
            <a:srgbClr val="B07B3A"/>
          </a:solidFill>
          <a:ln cap="flat" cmpd="sng" w="19050">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81" name="Google Shape;181;g3e075dffed1_0_69"/>
          <p:cNvSpPr/>
          <p:nvPr/>
        </p:nvSpPr>
        <p:spPr>
          <a:xfrm>
            <a:off x="10390188" y="1308503"/>
            <a:ext cx="768000" cy="999600"/>
          </a:xfrm>
          <a:prstGeom prst="rect">
            <a:avLst/>
          </a:prstGeom>
          <a:solidFill>
            <a:srgbClr val="1D6FA4"/>
          </a:solidFill>
          <a:ln cap="flat" cmpd="sng" w="19050">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82" name="Google Shape;182;g3e075dffed1_0_69"/>
          <p:cNvSpPr/>
          <p:nvPr/>
        </p:nvSpPr>
        <p:spPr>
          <a:xfrm>
            <a:off x="10441157" y="1308503"/>
            <a:ext cx="670500" cy="999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83" name="Google Shape;183;g3e075dffed1_0_69"/>
          <p:cNvSpPr/>
          <p:nvPr/>
        </p:nvSpPr>
        <p:spPr>
          <a:xfrm>
            <a:off x="11160485" y="1308503"/>
            <a:ext cx="548700" cy="999600"/>
          </a:xfrm>
          <a:prstGeom prst="rect">
            <a:avLst/>
          </a:prstGeom>
          <a:solidFill>
            <a:srgbClr val="64748B"/>
          </a:solidFill>
          <a:ln cap="flat" cmpd="sng" w="19050">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84" name="Google Shape;184;g3e075dffed1_0_69"/>
          <p:cNvSpPr/>
          <p:nvPr/>
        </p:nvSpPr>
        <p:spPr>
          <a:xfrm>
            <a:off x="9709637" y="1686303"/>
            <a:ext cx="731700" cy="243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sv-SE" sz="933" u="none" cap="none" strike="noStrike">
                <a:solidFill>
                  <a:srgbClr val="FFFFFF"/>
                </a:solidFill>
                <a:latin typeface="Arial"/>
                <a:ea typeface="Arial"/>
                <a:cs typeface="Arial"/>
                <a:sym typeface="Arial"/>
              </a:rPr>
              <a:t>Built-up</a:t>
            </a:r>
            <a:br>
              <a:rPr b="0" i="0" lang="sv-SE" sz="933" u="none" cap="none" strike="noStrike">
                <a:solidFill>
                  <a:srgbClr val="FFFFFF"/>
                </a:solidFill>
                <a:latin typeface="Arial"/>
                <a:ea typeface="Arial"/>
                <a:cs typeface="Arial"/>
                <a:sym typeface="Arial"/>
              </a:rPr>
            </a:br>
            <a:r>
              <a:rPr b="0" i="0" lang="sv-SE" sz="933" u="none" cap="none" strike="noStrike">
                <a:solidFill>
                  <a:srgbClr val="FFFFFF"/>
                </a:solidFill>
                <a:latin typeface="Arial"/>
                <a:ea typeface="Arial"/>
                <a:cs typeface="Arial"/>
                <a:sym typeface="Arial"/>
              </a:rPr>
              <a:t>Land</a:t>
            </a:r>
            <a:endParaRPr b="0" i="0" sz="1067" u="none" cap="none" strike="noStrike">
              <a:solidFill>
                <a:schemeClr val="dk1"/>
              </a:solidFill>
              <a:latin typeface="Arial"/>
              <a:ea typeface="Arial"/>
              <a:cs typeface="Arial"/>
              <a:sym typeface="Arial"/>
            </a:endParaRPr>
          </a:p>
        </p:txBody>
      </p:sp>
      <p:cxnSp>
        <p:nvCxnSpPr>
          <p:cNvPr id="185" name="Google Shape;185;g3e075dffed1_0_69"/>
          <p:cNvCxnSpPr/>
          <p:nvPr/>
        </p:nvCxnSpPr>
        <p:spPr>
          <a:xfrm>
            <a:off x="6332453" y="2305030"/>
            <a:ext cx="0" cy="390000"/>
          </a:xfrm>
          <a:prstGeom prst="straightConnector1">
            <a:avLst/>
          </a:prstGeom>
          <a:noFill/>
          <a:ln cap="flat" cmpd="sng" w="22850">
            <a:solidFill>
              <a:srgbClr val="D97706"/>
            </a:solidFill>
            <a:prstDash val="dash"/>
            <a:round/>
            <a:headEnd len="sm" w="sm" type="none"/>
            <a:tailEnd len="sm" w="sm" type="none"/>
          </a:ln>
        </p:spPr>
      </p:cxnSp>
      <p:sp>
        <p:nvSpPr>
          <p:cNvPr id="186" name="Google Shape;186;g3e075dffed1_0_69"/>
          <p:cNvSpPr/>
          <p:nvPr/>
        </p:nvSpPr>
        <p:spPr>
          <a:xfrm>
            <a:off x="4991333" y="2695174"/>
            <a:ext cx="2682300" cy="463200"/>
          </a:xfrm>
          <a:prstGeom prst="rect">
            <a:avLst/>
          </a:prstGeom>
          <a:solidFill>
            <a:srgbClr val="FFFBEB"/>
          </a:solidFill>
          <a:ln cap="flat" cmpd="sng" w="19050">
            <a:solidFill>
              <a:srgbClr val="D97706"/>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87" name="Google Shape;187;g3e075dffed1_0_69"/>
          <p:cNvSpPr/>
          <p:nvPr/>
        </p:nvSpPr>
        <p:spPr>
          <a:xfrm>
            <a:off x="5088869" y="2695174"/>
            <a:ext cx="2487300" cy="463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200" u="none" cap="none" strike="noStrike">
                <a:solidFill>
                  <a:srgbClr val="92400E"/>
                </a:solidFill>
                <a:latin typeface="Arial"/>
                <a:ea typeface="Arial"/>
                <a:cs typeface="Arial"/>
                <a:sym typeface="Arial"/>
              </a:rPr>
              <a:t>Residual filler</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sv-SE" sz="1200" u="none" cap="none" strike="noStrike">
                <a:solidFill>
                  <a:srgbClr val="92400E"/>
                </a:solidFill>
                <a:latin typeface="Arial"/>
                <a:ea typeface="Arial"/>
                <a:cs typeface="Arial"/>
                <a:sym typeface="Arial"/>
              </a:rPr>
              <a:t>absorbs all unallocated land</a:t>
            </a:r>
            <a:endParaRPr b="0" i="0" sz="1200" u="none" cap="none" strike="noStrike">
              <a:solidFill>
                <a:schemeClr val="dk1"/>
              </a:solidFill>
              <a:latin typeface="Arial"/>
              <a:ea typeface="Arial"/>
              <a:cs typeface="Arial"/>
              <a:sym typeface="Arial"/>
            </a:endParaRPr>
          </a:p>
        </p:txBody>
      </p:sp>
      <p:sp>
        <p:nvSpPr>
          <p:cNvPr id="188" name="Google Shape;188;g3e075dffed1_0_69"/>
          <p:cNvSpPr/>
          <p:nvPr/>
        </p:nvSpPr>
        <p:spPr>
          <a:xfrm>
            <a:off x="919205" y="3329158"/>
            <a:ext cx="3413700" cy="2255700"/>
          </a:xfrm>
          <a:prstGeom prst="rect">
            <a:avLst/>
          </a:prstGeom>
          <a:solidFill>
            <a:srgbClr val="FFFFFF"/>
          </a:solidFill>
          <a:ln cap="flat" cmpd="sng" w="25400">
            <a:solidFill>
              <a:srgbClr val="1C3A5E"/>
            </a:solidFill>
            <a:prstDash val="solid"/>
            <a:round/>
            <a:headEnd len="sm" w="sm" type="none"/>
            <a:tailEnd len="sm" w="sm" type="none"/>
          </a:ln>
          <a:effectLst>
            <a:outerShdw blurRad="50800" rotWithShape="0" algn="bl" dir="8100000" dist="12700">
              <a:srgbClr val="000000">
                <a:alpha val="102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89" name="Google Shape;189;g3e075dffed1_0_69"/>
          <p:cNvSpPr/>
          <p:nvPr/>
        </p:nvSpPr>
        <p:spPr>
          <a:xfrm>
            <a:off x="919205" y="3329158"/>
            <a:ext cx="3413700" cy="219600"/>
          </a:xfrm>
          <a:prstGeom prst="rect">
            <a:avLst/>
          </a:prstGeom>
          <a:solidFill>
            <a:srgbClr val="1C3A5E"/>
          </a:solidFill>
          <a:ln cap="flat" cmpd="sng" w="12700">
            <a:solidFill>
              <a:srgbClr val="1C3A5E"/>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90" name="Google Shape;190;g3e075dffed1_0_69"/>
          <p:cNvSpPr/>
          <p:nvPr/>
        </p:nvSpPr>
        <p:spPr>
          <a:xfrm>
            <a:off x="1041125" y="3597382"/>
            <a:ext cx="31701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467" u="none" cap="none" strike="noStrike">
                <a:solidFill>
                  <a:srgbClr val="1C3A5E"/>
                </a:solidFill>
                <a:latin typeface="Arial"/>
                <a:ea typeface="Arial"/>
                <a:cs typeface="Arial"/>
                <a:sym typeface="Arial"/>
              </a:rPr>
              <a:t>Fixed ceiling</a:t>
            </a:r>
            <a:endParaRPr b="0" i="0" sz="1467" u="none" cap="none" strike="noStrike">
              <a:solidFill>
                <a:schemeClr val="dk1"/>
              </a:solidFill>
              <a:latin typeface="Arial"/>
              <a:ea typeface="Arial"/>
              <a:cs typeface="Arial"/>
              <a:sym typeface="Arial"/>
            </a:endParaRPr>
          </a:p>
        </p:txBody>
      </p:sp>
      <p:sp>
        <p:nvSpPr>
          <p:cNvPr id="191" name="Google Shape;191;g3e075dffed1_0_69"/>
          <p:cNvSpPr/>
          <p:nvPr/>
        </p:nvSpPr>
        <p:spPr>
          <a:xfrm>
            <a:off x="1041125" y="3987526"/>
            <a:ext cx="3170100" cy="999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267" u="none" cap="none" strike="noStrike">
                <a:solidFill>
                  <a:srgbClr val="374151"/>
                </a:solidFill>
                <a:latin typeface="Arial"/>
                <a:ea typeface="Arial"/>
                <a:cs typeface="Arial"/>
                <a:sym typeface="Arial"/>
              </a:rPr>
              <a:t>The Land Resource Technology sets the total country area as an activity upper limit (i.e. so extra land cannot be created by the model.)</a:t>
            </a:r>
            <a:endParaRPr b="0" i="0" sz="1267" u="none" cap="none" strike="noStrike">
              <a:solidFill>
                <a:schemeClr val="dk1"/>
              </a:solidFill>
              <a:latin typeface="Arial"/>
              <a:ea typeface="Arial"/>
              <a:cs typeface="Arial"/>
              <a:sym typeface="Arial"/>
            </a:endParaRPr>
          </a:p>
        </p:txBody>
      </p:sp>
      <p:sp>
        <p:nvSpPr>
          <p:cNvPr id="192" name="Google Shape;192;g3e075dffed1_0_69"/>
          <p:cNvSpPr/>
          <p:nvPr/>
        </p:nvSpPr>
        <p:spPr>
          <a:xfrm>
            <a:off x="1041125" y="5048230"/>
            <a:ext cx="3170100" cy="451200"/>
          </a:xfrm>
          <a:prstGeom prst="rect">
            <a:avLst/>
          </a:prstGeom>
          <a:solidFill>
            <a:srgbClr val="F8FAFC"/>
          </a:solidFill>
          <a:ln cap="flat" cmpd="sng" w="12700">
            <a:solidFill>
              <a:srgbClr val="1C3A5E"/>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93" name="Google Shape;193;g3e075dffed1_0_69"/>
          <p:cNvSpPr/>
          <p:nvPr/>
        </p:nvSpPr>
        <p:spPr>
          <a:xfrm>
            <a:off x="1102085" y="5048230"/>
            <a:ext cx="3048000" cy="451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1C3A5E"/>
                </a:solidFill>
                <a:latin typeface="Arial"/>
                <a:ea typeface="Arial"/>
                <a:cs typeface="Arial"/>
                <a:sym typeface="Arial"/>
              </a:rPr>
              <a:t>Total Technology Annual</a:t>
            </a:r>
            <a:endParaRPr b="0" i="0" sz="1067"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sv-SE" sz="1067" u="none" cap="none" strike="noStrike">
                <a:solidFill>
                  <a:srgbClr val="1C3A5E"/>
                </a:solidFill>
                <a:latin typeface="Arial"/>
                <a:ea typeface="Arial"/>
                <a:cs typeface="Arial"/>
                <a:sym typeface="Arial"/>
              </a:rPr>
              <a:t>Activity Upper Limit</a:t>
            </a:r>
            <a:endParaRPr b="0" i="0" sz="1067" u="none" cap="none" strike="noStrike">
              <a:solidFill>
                <a:schemeClr val="dk1"/>
              </a:solidFill>
              <a:latin typeface="Arial"/>
              <a:ea typeface="Arial"/>
              <a:cs typeface="Arial"/>
              <a:sym typeface="Arial"/>
            </a:endParaRPr>
          </a:p>
        </p:txBody>
      </p:sp>
      <p:sp>
        <p:nvSpPr>
          <p:cNvPr id="194" name="Google Shape;194;g3e075dffed1_0_69"/>
          <p:cNvSpPr/>
          <p:nvPr/>
        </p:nvSpPr>
        <p:spPr>
          <a:xfrm>
            <a:off x="4515845" y="3329158"/>
            <a:ext cx="3413700" cy="2255700"/>
          </a:xfrm>
          <a:prstGeom prst="rect">
            <a:avLst/>
          </a:prstGeom>
          <a:solidFill>
            <a:srgbClr val="FFFFFF"/>
          </a:solidFill>
          <a:ln cap="flat" cmpd="sng" w="25400">
            <a:solidFill>
              <a:srgbClr val="2D6A4F"/>
            </a:solidFill>
            <a:prstDash val="solid"/>
            <a:round/>
            <a:headEnd len="sm" w="sm" type="none"/>
            <a:tailEnd len="sm" w="sm" type="none"/>
          </a:ln>
          <a:effectLst>
            <a:outerShdw blurRad="50800" rotWithShape="0" algn="bl" dir="8100000" dist="12700">
              <a:srgbClr val="000000">
                <a:alpha val="102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95" name="Google Shape;195;g3e075dffed1_0_69"/>
          <p:cNvSpPr/>
          <p:nvPr/>
        </p:nvSpPr>
        <p:spPr>
          <a:xfrm>
            <a:off x="4515845" y="3329158"/>
            <a:ext cx="3413700" cy="219600"/>
          </a:xfrm>
          <a:prstGeom prst="rect">
            <a:avLst/>
          </a:prstGeom>
          <a:solidFill>
            <a:srgbClr val="2D6A4F"/>
          </a:solidFill>
          <a:ln cap="flat" cmpd="sng" w="12700">
            <a:solidFill>
              <a:srgbClr val="2D6A4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96" name="Google Shape;196;g3e075dffed1_0_69"/>
          <p:cNvSpPr/>
          <p:nvPr/>
        </p:nvSpPr>
        <p:spPr>
          <a:xfrm>
            <a:off x="4637765" y="3597382"/>
            <a:ext cx="31701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467" u="none" cap="none" strike="noStrike">
                <a:solidFill>
                  <a:srgbClr val="2D6A4F"/>
                </a:solidFill>
                <a:latin typeface="Arial"/>
                <a:ea typeface="Arial"/>
                <a:cs typeface="Arial"/>
                <a:sym typeface="Arial"/>
              </a:rPr>
              <a:t>Costs as signals</a:t>
            </a:r>
            <a:endParaRPr b="0" i="0" sz="1467" u="none" cap="none" strike="noStrike">
              <a:solidFill>
                <a:schemeClr val="dk1"/>
              </a:solidFill>
              <a:latin typeface="Arial"/>
              <a:ea typeface="Arial"/>
              <a:cs typeface="Arial"/>
              <a:sym typeface="Arial"/>
            </a:endParaRPr>
          </a:p>
        </p:txBody>
      </p:sp>
      <p:sp>
        <p:nvSpPr>
          <p:cNvPr id="197" name="Google Shape;197;g3e075dffed1_0_69"/>
          <p:cNvSpPr/>
          <p:nvPr/>
        </p:nvSpPr>
        <p:spPr>
          <a:xfrm>
            <a:off x="4637765" y="3866618"/>
            <a:ext cx="3170100" cy="999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267" u="none" cap="none" strike="noStrike">
                <a:solidFill>
                  <a:srgbClr val="374151"/>
                </a:solidFill>
                <a:latin typeface="Arial"/>
                <a:ea typeface="Arial"/>
                <a:cs typeface="Arial"/>
                <a:sym typeface="Arial"/>
              </a:rPr>
              <a:t>Variable costs steer the optimiser, not real prices. The cost design encodes structural logic, not economics.</a:t>
            </a:r>
            <a:endParaRPr b="0" i="0" sz="1267" u="none" cap="none" strike="noStrike">
              <a:solidFill>
                <a:schemeClr val="dk1"/>
              </a:solidFill>
              <a:latin typeface="Arial"/>
              <a:ea typeface="Arial"/>
              <a:cs typeface="Arial"/>
              <a:sym typeface="Arial"/>
            </a:endParaRPr>
          </a:p>
        </p:txBody>
      </p:sp>
      <p:sp>
        <p:nvSpPr>
          <p:cNvPr id="198" name="Google Shape;198;g3e075dffed1_0_69"/>
          <p:cNvSpPr/>
          <p:nvPr/>
        </p:nvSpPr>
        <p:spPr>
          <a:xfrm>
            <a:off x="4637765" y="5048230"/>
            <a:ext cx="3170100" cy="451200"/>
          </a:xfrm>
          <a:prstGeom prst="rect">
            <a:avLst/>
          </a:prstGeom>
          <a:solidFill>
            <a:srgbClr val="F8FAFC"/>
          </a:solidFill>
          <a:ln cap="flat" cmpd="sng" w="12700">
            <a:solidFill>
              <a:srgbClr val="2D6A4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99" name="Google Shape;199;g3e075dffed1_0_69"/>
          <p:cNvSpPr/>
          <p:nvPr/>
        </p:nvSpPr>
        <p:spPr>
          <a:xfrm>
            <a:off x="4698725" y="5048230"/>
            <a:ext cx="3048000" cy="451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2D6A4F"/>
                </a:solidFill>
                <a:latin typeface="Arial"/>
                <a:ea typeface="Arial"/>
                <a:cs typeface="Arial"/>
                <a:sym typeface="Arial"/>
              </a:rPr>
              <a:t>Variable Cost</a:t>
            </a:r>
            <a:endParaRPr b="0" i="0" sz="1067"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sv-SE" sz="1067" u="none" cap="none" strike="noStrike">
                <a:solidFill>
                  <a:srgbClr val="2D6A4F"/>
                </a:solidFill>
                <a:latin typeface="Arial"/>
                <a:ea typeface="Arial"/>
                <a:cs typeface="Arial"/>
                <a:sym typeface="Arial"/>
              </a:rPr>
              <a:t>Capital Cost</a:t>
            </a:r>
            <a:endParaRPr b="0" i="0" sz="1067" u="none" cap="none" strike="noStrike">
              <a:solidFill>
                <a:schemeClr val="dk1"/>
              </a:solidFill>
              <a:latin typeface="Arial"/>
              <a:ea typeface="Arial"/>
              <a:cs typeface="Arial"/>
              <a:sym typeface="Arial"/>
            </a:endParaRPr>
          </a:p>
        </p:txBody>
      </p:sp>
      <p:sp>
        <p:nvSpPr>
          <p:cNvPr id="200" name="Google Shape;200;g3e075dffed1_0_69"/>
          <p:cNvSpPr/>
          <p:nvPr/>
        </p:nvSpPr>
        <p:spPr>
          <a:xfrm>
            <a:off x="8112485" y="3329158"/>
            <a:ext cx="3413700" cy="2255700"/>
          </a:xfrm>
          <a:prstGeom prst="rect">
            <a:avLst/>
          </a:prstGeom>
          <a:solidFill>
            <a:srgbClr val="FFFFFF"/>
          </a:solidFill>
          <a:ln cap="flat" cmpd="sng" w="25400">
            <a:solidFill>
              <a:srgbClr val="D97706"/>
            </a:solidFill>
            <a:prstDash val="solid"/>
            <a:round/>
            <a:headEnd len="sm" w="sm" type="none"/>
            <a:tailEnd len="sm" w="sm" type="none"/>
          </a:ln>
          <a:effectLst>
            <a:outerShdw blurRad="50800" rotWithShape="0" algn="bl" dir="8100000" dist="12700">
              <a:srgbClr val="000000">
                <a:alpha val="102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01" name="Google Shape;201;g3e075dffed1_0_69"/>
          <p:cNvSpPr/>
          <p:nvPr/>
        </p:nvSpPr>
        <p:spPr>
          <a:xfrm>
            <a:off x="8112485" y="3329158"/>
            <a:ext cx="3413700" cy="219600"/>
          </a:xfrm>
          <a:prstGeom prst="rect">
            <a:avLst/>
          </a:prstGeom>
          <a:solidFill>
            <a:srgbClr val="D97706"/>
          </a:solidFill>
          <a:ln cap="flat" cmpd="sng" w="12700">
            <a:solidFill>
              <a:srgbClr val="D97706"/>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02" name="Google Shape;202;g3e075dffed1_0_69"/>
          <p:cNvSpPr/>
          <p:nvPr/>
        </p:nvSpPr>
        <p:spPr>
          <a:xfrm>
            <a:off x="8234405" y="3597382"/>
            <a:ext cx="31701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467" u="none" cap="none" strike="noStrike">
                <a:solidFill>
                  <a:srgbClr val="D97706"/>
                </a:solidFill>
                <a:latin typeface="Arial"/>
                <a:ea typeface="Arial"/>
                <a:cs typeface="Arial"/>
                <a:sym typeface="Arial"/>
              </a:rPr>
              <a:t>The balance always closes</a:t>
            </a:r>
            <a:endParaRPr b="0" i="0" sz="1467" u="none" cap="none" strike="noStrike">
              <a:solidFill>
                <a:schemeClr val="dk1"/>
              </a:solidFill>
              <a:latin typeface="Arial"/>
              <a:ea typeface="Arial"/>
              <a:cs typeface="Arial"/>
              <a:sym typeface="Arial"/>
            </a:endParaRPr>
          </a:p>
        </p:txBody>
      </p:sp>
      <p:sp>
        <p:nvSpPr>
          <p:cNvPr id="203" name="Google Shape;203;g3e075dffed1_0_69"/>
          <p:cNvSpPr/>
          <p:nvPr/>
        </p:nvSpPr>
        <p:spPr>
          <a:xfrm>
            <a:off x="8234405" y="3855931"/>
            <a:ext cx="3170100" cy="999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267" u="none" cap="none" strike="noStrike">
                <a:solidFill>
                  <a:srgbClr val="374151"/>
                </a:solidFill>
                <a:latin typeface="Arial"/>
                <a:ea typeface="Arial"/>
                <a:cs typeface="Arial"/>
                <a:sym typeface="Arial"/>
              </a:rPr>
              <a:t>Negative variable cost on Grassland guarantees every unit of land is allocated in every year.</a:t>
            </a:r>
            <a:endParaRPr b="0" i="0" sz="1267" u="none" cap="none" strike="noStrike">
              <a:solidFill>
                <a:schemeClr val="dk1"/>
              </a:solidFill>
              <a:latin typeface="Arial"/>
              <a:ea typeface="Arial"/>
              <a:cs typeface="Arial"/>
              <a:sym typeface="Arial"/>
            </a:endParaRPr>
          </a:p>
        </p:txBody>
      </p:sp>
      <p:sp>
        <p:nvSpPr>
          <p:cNvPr id="204" name="Google Shape;204;g3e075dffed1_0_69"/>
          <p:cNvSpPr/>
          <p:nvPr/>
        </p:nvSpPr>
        <p:spPr>
          <a:xfrm>
            <a:off x="8234405" y="5048230"/>
            <a:ext cx="3170100" cy="451200"/>
          </a:xfrm>
          <a:prstGeom prst="rect">
            <a:avLst/>
          </a:prstGeom>
          <a:solidFill>
            <a:srgbClr val="F8FAFC"/>
          </a:solidFill>
          <a:ln cap="flat" cmpd="sng" w="12700">
            <a:solidFill>
              <a:srgbClr val="D97706"/>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05" name="Google Shape;205;g3e075dffed1_0_69"/>
          <p:cNvSpPr/>
          <p:nvPr/>
        </p:nvSpPr>
        <p:spPr>
          <a:xfrm>
            <a:off x="8295365" y="5048230"/>
            <a:ext cx="3048000" cy="451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D97706"/>
                </a:solidFill>
                <a:latin typeface="Arial"/>
                <a:ea typeface="Arial"/>
                <a:cs typeface="Arial"/>
                <a:sym typeface="Arial"/>
              </a:rPr>
              <a:t>Grassland Variable Cost: −1</a:t>
            </a:r>
            <a:endParaRPr b="0" i="0" sz="1067"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sv-SE" sz="1067" u="none" cap="none" strike="noStrike">
                <a:solidFill>
                  <a:srgbClr val="D97706"/>
                </a:solidFill>
                <a:latin typeface="Arial"/>
                <a:ea typeface="Arial"/>
                <a:cs typeface="Arial"/>
                <a:sym typeface="Arial"/>
              </a:rPr>
              <a:t>(calibration) / −0.001 (post)</a:t>
            </a:r>
            <a:endParaRPr b="0" i="0" sz="1067" u="none" cap="none" strike="noStrike">
              <a:solidFill>
                <a:schemeClr val="dk1"/>
              </a:solidFill>
              <a:latin typeface="Arial"/>
              <a:ea typeface="Arial"/>
              <a:cs typeface="Arial"/>
              <a:sym typeface="Arial"/>
            </a:endParaRPr>
          </a:p>
        </p:txBody>
      </p:sp>
      <p:sp>
        <p:nvSpPr>
          <p:cNvPr id="206" name="Google Shape;206;g3e075dffed1_0_69"/>
          <p:cNvSpPr/>
          <p:nvPr/>
        </p:nvSpPr>
        <p:spPr>
          <a:xfrm>
            <a:off x="785093" y="6605813"/>
            <a:ext cx="4876800" cy="219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067" u="none" cap="none" strike="noStrike">
                <a:solidFill>
                  <a:schemeClr val="lt1"/>
                </a:solidFill>
                <a:latin typeface="Arial"/>
                <a:ea typeface="Arial"/>
                <a:cs typeface="Arial"/>
                <a:sym typeface="Arial"/>
              </a:rPr>
              <a:t>Bar proportions are illustrative only (not including cropland) </a:t>
            </a:r>
            <a:endParaRPr b="0" i="0" sz="1067" u="none" cap="none" strike="noStrike">
              <a:solidFill>
                <a:schemeClr val="lt1"/>
              </a:solidFill>
              <a:latin typeface="Arial"/>
              <a:ea typeface="Arial"/>
              <a:cs typeface="Arial"/>
              <a:sym typeface="Arial"/>
            </a:endParaRPr>
          </a:p>
        </p:txBody>
      </p:sp>
      <p:sp>
        <p:nvSpPr>
          <p:cNvPr id="207" name="Google Shape;207;g3e075dffed1_0_69"/>
          <p:cNvSpPr/>
          <p:nvPr/>
        </p:nvSpPr>
        <p:spPr>
          <a:xfrm>
            <a:off x="10428965" y="1686303"/>
            <a:ext cx="731700" cy="243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sv-SE" sz="933" u="none" cap="none" strike="noStrike">
                <a:solidFill>
                  <a:srgbClr val="FFFFFF"/>
                </a:solidFill>
                <a:latin typeface="Arial"/>
                <a:ea typeface="Arial"/>
                <a:cs typeface="Arial"/>
                <a:sym typeface="Arial"/>
              </a:rPr>
              <a:t>Water</a:t>
            </a:r>
            <a:endParaRPr b="0" i="0" sz="933"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rPr b="0" i="0" lang="sv-SE" sz="933" u="none" cap="none" strike="noStrike">
                <a:solidFill>
                  <a:srgbClr val="FFFFFF"/>
                </a:solidFill>
                <a:latin typeface="Arial"/>
                <a:ea typeface="Arial"/>
                <a:cs typeface="Arial"/>
                <a:sym typeface="Arial"/>
              </a:rPr>
              <a:t>Bodies</a:t>
            </a:r>
            <a:endParaRPr b="0" i="0" sz="1067" u="none" cap="none" strike="noStrike">
              <a:solidFill>
                <a:schemeClr val="dk1"/>
              </a:solidFill>
              <a:latin typeface="Arial"/>
              <a:ea typeface="Arial"/>
              <a:cs typeface="Arial"/>
              <a:sym typeface="Arial"/>
            </a:endParaRPr>
          </a:p>
        </p:txBody>
      </p:sp>
      <p:sp>
        <p:nvSpPr>
          <p:cNvPr id="208" name="Google Shape;208;g3e075dffed1_0_69"/>
          <p:cNvSpPr/>
          <p:nvPr/>
        </p:nvSpPr>
        <p:spPr>
          <a:xfrm>
            <a:off x="11059562" y="1686303"/>
            <a:ext cx="731700" cy="243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sv-SE" sz="933" u="none" cap="none" strike="noStrike">
                <a:solidFill>
                  <a:srgbClr val="FFFFFF"/>
                </a:solidFill>
                <a:latin typeface="Arial"/>
                <a:ea typeface="Arial"/>
                <a:cs typeface="Arial"/>
                <a:sym typeface="Arial"/>
              </a:rPr>
              <a:t>Barren</a:t>
            </a:r>
            <a:br>
              <a:rPr b="0" i="0" lang="sv-SE" sz="933" u="none" cap="none" strike="noStrike">
                <a:solidFill>
                  <a:srgbClr val="FFFFFF"/>
                </a:solidFill>
                <a:latin typeface="Arial"/>
                <a:ea typeface="Arial"/>
                <a:cs typeface="Arial"/>
                <a:sym typeface="Arial"/>
              </a:rPr>
            </a:br>
            <a:r>
              <a:rPr b="0" i="0" lang="sv-SE" sz="933" u="none" cap="none" strike="noStrike">
                <a:solidFill>
                  <a:srgbClr val="FFFFFF"/>
                </a:solidFill>
                <a:latin typeface="Arial"/>
                <a:ea typeface="Arial"/>
                <a:cs typeface="Arial"/>
                <a:sym typeface="Arial"/>
              </a:rPr>
              <a:t>land</a:t>
            </a:r>
            <a:endParaRPr b="0" i="0" sz="1067" u="none" cap="none" strike="noStrike">
              <a:solidFill>
                <a:schemeClr val="dk1"/>
              </a:solidFill>
              <a:latin typeface="Arial"/>
              <a:ea typeface="Arial"/>
              <a:cs typeface="Arial"/>
              <a:sym typeface="Arial"/>
            </a:endParaRPr>
          </a:p>
        </p:txBody>
      </p:sp>
      <p:sp>
        <p:nvSpPr>
          <p:cNvPr id="209" name="Google Shape;209;g3e075dffed1_0_69"/>
          <p:cNvSpPr txBox="1"/>
          <p:nvPr/>
        </p:nvSpPr>
        <p:spPr>
          <a:xfrm>
            <a:off x="720000" y="5882045"/>
            <a:ext cx="11159100" cy="3693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sv-SE" sz="1600" u="none" cap="none" strike="noStrike">
                <a:solidFill>
                  <a:schemeClr val="dk1"/>
                </a:solidFill>
                <a:latin typeface="Arial"/>
                <a:ea typeface="Arial"/>
                <a:cs typeface="Arial"/>
                <a:sym typeface="Arial"/>
              </a:rPr>
              <a:t>For a detailed explanation and model implementation use hands-on guidance: </a:t>
            </a:r>
            <a:r>
              <a:rPr b="0" i="0" lang="sv-SE" sz="1600" u="sng" cap="none" strike="noStrike">
                <a:solidFill>
                  <a:srgbClr val="0563C1"/>
                </a:solidFill>
                <a:latin typeface="Arial"/>
                <a:ea typeface="Arial"/>
                <a:cs typeface="Arial"/>
                <a:sym typeface="Arial"/>
                <a:hlinkClick r:id="rId3">
                  <a:extLst>
                    <a:ext uri="{A12FA001-AC4F-418D-AE19-62706E023703}">
                      <ahyp:hlinkClr val="tx"/>
                    </a:ext>
                  </a:extLst>
                </a:hlinkClick>
              </a:rPr>
              <a:t>https://zenodo.org/records/20070903</a:t>
            </a:r>
            <a:r>
              <a:rPr b="0" i="0" lang="sv-SE" sz="1600" u="none" cap="none" strike="noStrike">
                <a:solidFill>
                  <a:schemeClr val="dk1"/>
                </a:solidFill>
                <a:latin typeface="Arial"/>
                <a:ea typeface="Arial"/>
                <a:cs typeface="Arial"/>
                <a:sym typeface="Arial"/>
              </a:rPr>
              <a:t> </a:t>
            </a:r>
            <a:endParaRPr b="0" i="0" sz="1867" u="none" cap="none" strike="noStrike">
              <a:solidFill>
                <a:srgbClr val="000000"/>
              </a:solidFill>
              <a:latin typeface="Arial"/>
              <a:ea typeface="Arial"/>
              <a:cs typeface="Arial"/>
              <a:sym typeface="Arial"/>
            </a:endParaRPr>
          </a:p>
        </p:txBody>
      </p:sp>
      <p:sp>
        <p:nvSpPr>
          <p:cNvPr id="210" name="Google Shape;210;g3e075dffed1_0_69"/>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Land-Cover Calibration: The Land Budget Must Always Close</a:t>
            </a:r>
            <a:endParaRPr/>
          </a:p>
        </p:txBody>
      </p:sp>
      <p:sp>
        <p:nvSpPr>
          <p:cNvPr id="211" name="Google Shape;211;g3e075dffed1_0_6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3e075dffed1_0_114"/>
          <p:cNvSpPr/>
          <p:nvPr/>
        </p:nvSpPr>
        <p:spPr>
          <a:xfrm>
            <a:off x="720000" y="992043"/>
            <a:ext cx="10972800" cy="316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467" u="none" cap="none" strike="noStrike">
                <a:solidFill>
                  <a:schemeClr val="dk1"/>
                </a:solidFill>
                <a:latin typeface="Arial"/>
                <a:ea typeface="Arial"/>
                <a:cs typeface="Arial"/>
                <a:sym typeface="Arial"/>
              </a:rPr>
              <a:t>Each category is calibrated to match its real-world dynamics. The procedure maps directly to these four types. Cropland is Covered in Lecture 8</a:t>
            </a:r>
            <a:endParaRPr b="0" i="0" sz="1467" u="none" cap="none" strike="noStrike">
              <a:solidFill>
                <a:schemeClr val="dk1"/>
              </a:solidFill>
              <a:latin typeface="Arial"/>
              <a:ea typeface="Arial"/>
              <a:cs typeface="Arial"/>
              <a:sym typeface="Arial"/>
            </a:endParaRPr>
          </a:p>
        </p:txBody>
      </p:sp>
      <p:sp>
        <p:nvSpPr>
          <p:cNvPr id="218" name="Google Shape;218;g3e075dffed1_0_114"/>
          <p:cNvSpPr/>
          <p:nvPr/>
        </p:nvSpPr>
        <p:spPr>
          <a:xfrm>
            <a:off x="720000" y="1490472"/>
            <a:ext cx="5303700" cy="2334600"/>
          </a:xfrm>
          <a:prstGeom prst="rect">
            <a:avLst/>
          </a:prstGeom>
          <a:solidFill>
            <a:srgbClr val="EFF6FF"/>
          </a:solidFill>
          <a:ln cap="flat" cmpd="sng" w="19050">
            <a:solidFill>
              <a:srgbClr val="1D4ED8"/>
            </a:solidFill>
            <a:prstDash val="solid"/>
            <a:round/>
            <a:headEnd len="sm" w="sm" type="none"/>
            <a:tailEnd len="sm" w="sm" type="none"/>
          </a:ln>
          <a:effectLst>
            <a:outerShdw blurRad="63500" rotWithShape="0" algn="bl" dir="8100000" dist="12700">
              <a:srgbClr val="000000">
                <a:alpha val="902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19" name="Google Shape;219;g3e075dffed1_0_114"/>
          <p:cNvSpPr/>
          <p:nvPr/>
        </p:nvSpPr>
        <p:spPr>
          <a:xfrm>
            <a:off x="720000" y="1490472"/>
            <a:ext cx="146100" cy="2334600"/>
          </a:xfrm>
          <a:prstGeom prst="rect">
            <a:avLst/>
          </a:prstGeom>
          <a:solidFill>
            <a:srgbClr val="1D4ED8"/>
          </a:solidFill>
          <a:ln cap="flat" cmpd="sng" w="12700">
            <a:solidFill>
              <a:srgbClr val="1D4ED8"/>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20" name="Google Shape;220;g3e075dffed1_0_114"/>
          <p:cNvSpPr/>
          <p:nvPr/>
        </p:nvSpPr>
        <p:spPr>
          <a:xfrm>
            <a:off x="963840" y="1588008"/>
            <a:ext cx="4962000" cy="341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1D4ED8"/>
                </a:solidFill>
                <a:latin typeface="Arial"/>
                <a:ea typeface="Arial"/>
                <a:cs typeface="Arial"/>
                <a:sym typeface="Arial"/>
              </a:rPr>
              <a:t>Growing (exogenous)</a:t>
            </a:r>
            <a:endParaRPr b="0" i="0" sz="1600" u="none" cap="none" strike="noStrike">
              <a:solidFill>
                <a:schemeClr val="dk1"/>
              </a:solidFill>
              <a:latin typeface="Arial"/>
              <a:ea typeface="Arial"/>
              <a:cs typeface="Arial"/>
              <a:sym typeface="Arial"/>
            </a:endParaRPr>
          </a:p>
        </p:txBody>
      </p:sp>
      <p:sp>
        <p:nvSpPr>
          <p:cNvPr id="221" name="Google Shape;221;g3e075dffed1_0_114"/>
          <p:cNvSpPr/>
          <p:nvPr/>
        </p:nvSpPr>
        <p:spPr>
          <a:xfrm>
            <a:off x="963840" y="1941576"/>
            <a:ext cx="4962000" cy="316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333" u="none" cap="none" strike="noStrike">
                <a:solidFill>
                  <a:schemeClr val="dk1"/>
                </a:solidFill>
                <a:latin typeface="Arial"/>
                <a:ea typeface="Arial"/>
                <a:cs typeface="Arial"/>
                <a:sym typeface="Arial"/>
              </a:rPr>
              <a:t>Built-up land</a:t>
            </a:r>
            <a:endParaRPr b="0" i="0" sz="1333" u="none" cap="none" strike="noStrike">
              <a:solidFill>
                <a:schemeClr val="dk1"/>
              </a:solidFill>
              <a:latin typeface="Arial"/>
              <a:ea typeface="Arial"/>
              <a:cs typeface="Arial"/>
              <a:sym typeface="Arial"/>
            </a:endParaRPr>
          </a:p>
        </p:txBody>
      </p:sp>
      <p:sp>
        <p:nvSpPr>
          <p:cNvPr id="222" name="Google Shape;222;g3e075dffed1_0_114"/>
          <p:cNvSpPr/>
          <p:nvPr/>
        </p:nvSpPr>
        <p:spPr>
          <a:xfrm>
            <a:off x="963840" y="2270760"/>
            <a:ext cx="4962000" cy="670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267" u="none" cap="none" strike="noStrike">
                <a:solidFill>
                  <a:srgbClr val="4B5563"/>
                </a:solidFill>
                <a:latin typeface="Arial"/>
                <a:ea typeface="Arial"/>
                <a:cs typeface="Arial"/>
                <a:sym typeface="Arial"/>
              </a:rPr>
              <a:t>Urbanisation is one-way and driven by population or GDP growth</a:t>
            </a:r>
            <a:endParaRPr b="0" i="0" sz="1267" u="none" cap="none" strike="noStrike">
              <a:solidFill>
                <a:schemeClr val="dk1"/>
              </a:solidFill>
              <a:latin typeface="Arial"/>
              <a:ea typeface="Arial"/>
              <a:cs typeface="Arial"/>
              <a:sym typeface="Arial"/>
            </a:endParaRPr>
          </a:p>
        </p:txBody>
      </p:sp>
      <p:sp>
        <p:nvSpPr>
          <p:cNvPr id="223" name="Google Shape;223;g3e075dffed1_0_114"/>
          <p:cNvSpPr/>
          <p:nvPr/>
        </p:nvSpPr>
        <p:spPr>
          <a:xfrm>
            <a:off x="963840" y="3274049"/>
            <a:ext cx="4937700" cy="451200"/>
          </a:xfrm>
          <a:prstGeom prst="rect">
            <a:avLst/>
          </a:prstGeom>
          <a:solidFill>
            <a:srgbClr val="FFFFFF"/>
          </a:solidFill>
          <a:ln cap="flat" cmpd="sng" w="12700">
            <a:solidFill>
              <a:srgbClr val="1D4ED8"/>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24" name="Google Shape;224;g3e075dffed1_0_114"/>
          <p:cNvSpPr/>
          <p:nvPr/>
        </p:nvSpPr>
        <p:spPr>
          <a:xfrm>
            <a:off x="1036992" y="3274049"/>
            <a:ext cx="4791600" cy="451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1D4ED8"/>
                </a:solidFill>
                <a:latin typeface="Arial"/>
                <a:ea typeface="Arial"/>
                <a:cs typeface="Arial"/>
                <a:sym typeface="Arial"/>
              </a:rPr>
              <a:t>Accumulated Annual Demand</a:t>
            </a:r>
            <a:endParaRPr b="0" i="0" sz="1067"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sv-SE" sz="1067" u="none" cap="none" strike="noStrike">
                <a:solidFill>
                  <a:srgbClr val="1D4ED8"/>
                </a:solidFill>
                <a:latin typeface="Arial"/>
                <a:ea typeface="Arial"/>
                <a:cs typeface="Arial"/>
                <a:sym typeface="Arial"/>
              </a:rPr>
              <a:t>+ CAGR projection</a:t>
            </a:r>
            <a:endParaRPr b="0" i="0" sz="1067" u="none" cap="none" strike="noStrike">
              <a:solidFill>
                <a:schemeClr val="dk1"/>
              </a:solidFill>
              <a:latin typeface="Arial"/>
              <a:ea typeface="Arial"/>
              <a:cs typeface="Arial"/>
              <a:sym typeface="Arial"/>
            </a:endParaRPr>
          </a:p>
        </p:txBody>
      </p:sp>
      <p:sp>
        <p:nvSpPr>
          <p:cNvPr id="225" name="Google Shape;225;g3e075dffed1_0_114"/>
          <p:cNvSpPr/>
          <p:nvPr/>
        </p:nvSpPr>
        <p:spPr>
          <a:xfrm>
            <a:off x="6389280" y="1490472"/>
            <a:ext cx="5303700" cy="2334600"/>
          </a:xfrm>
          <a:prstGeom prst="rect">
            <a:avLst/>
          </a:prstGeom>
          <a:solidFill>
            <a:srgbClr val="ECFDF5"/>
          </a:solidFill>
          <a:ln cap="flat" cmpd="sng" w="19050">
            <a:solidFill>
              <a:srgbClr val="2D6A4F"/>
            </a:solidFill>
            <a:prstDash val="solid"/>
            <a:round/>
            <a:headEnd len="sm" w="sm" type="none"/>
            <a:tailEnd len="sm" w="sm" type="none"/>
          </a:ln>
          <a:effectLst>
            <a:outerShdw blurRad="63500" rotWithShape="0" algn="bl" dir="8100000" dist="12700">
              <a:srgbClr val="000000">
                <a:alpha val="902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26" name="Google Shape;226;g3e075dffed1_0_114"/>
          <p:cNvSpPr/>
          <p:nvPr/>
        </p:nvSpPr>
        <p:spPr>
          <a:xfrm>
            <a:off x="6389280" y="1490472"/>
            <a:ext cx="146100" cy="2334600"/>
          </a:xfrm>
          <a:prstGeom prst="rect">
            <a:avLst/>
          </a:prstGeom>
          <a:solidFill>
            <a:srgbClr val="2D6A4F"/>
          </a:solidFill>
          <a:ln cap="flat" cmpd="sng" w="12700">
            <a:solidFill>
              <a:srgbClr val="2D6A4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27" name="Google Shape;227;g3e075dffed1_0_114"/>
          <p:cNvSpPr/>
          <p:nvPr/>
        </p:nvSpPr>
        <p:spPr>
          <a:xfrm>
            <a:off x="6633120" y="1588008"/>
            <a:ext cx="4962000" cy="341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2D6A4F"/>
                </a:solidFill>
                <a:latin typeface="Arial"/>
                <a:ea typeface="Arial"/>
                <a:cs typeface="Arial"/>
                <a:sym typeface="Arial"/>
              </a:rPr>
              <a:t>Dynamic (endogenous)</a:t>
            </a:r>
            <a:endParaRPr b="0" i="0" sz="1600" u="none" cap="none" strike="noStrike">
              <a:solidFill>
                <a:schemeClr val="dk1"/>
              </a:solidFill>
              <a:latin typeface="Arial"/>
              <a:ea typeface="Arial"/>
              <a:cs typeface="Arial"/>
              <a:sym typeface="Arial"/>
            </a:endParaRPr>
          </a:p>
        </p:txBody>
      </p:sp>
      <p:sp>
        <p:nvSpPr>
          <p:cNvPr id="228" name="Google Shape;228;g3e075dffed1_0_114"/>
          <p:cNvSpPr/>
          <p:nvPr/>
        </p:nvSpPr>
        <p:spPr>
          <a:xfrm>
            <a:off x="6633120" y="1941576"/>
            <a:ext cx="4962000" cy="316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333" u="none" cap="none" strike="noStrike">
                <a:solidFill>
                  <a:srgbClr val="1F2937"/>
                </a:solidFill>
                <a:latin typeface="Arial"/>
                <a:ea typeface="Arial"/>
                <a:cs typeface="Arial"/>
                <a:sym typeface="Arial"/>
              </a:rPr>
              <a:t>Forest</a:t>
            </a:r>
            <a:endParaRPr b="0" i="0" sz="1333" u="none" cap="none" strike="noStrike">
              <a:solidFill>
                <a:schemeClr val="dk1"/>
              </a:solidFill>
              <a:latin typeface="Arial"/>
              <a:ea typeface="Arial"/>
              <a:cs typeface="Arial"/>
              <a:sym typeface="Arial"/>
            </a:endParaRPr>
          </a:p>
        </p:txBody>
      </p:sp>
      <p:sp>
        <p:nvSpPr>
          <p:cNvPr id="229" name="Google Shape;229;g3e075dffed1_0_114"/>
          <p:cNvSpPr/>
          <p:nvPr/>
        </p:nvSpPr>
        <p:spPr>
          <a:xfrm>
            <a:off x="6633120" y="2270760"/>
            <a:ext cx="4962000" cy="670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267" u="none" cap="none" strike="noStrike">
                <a:solidFill>
                  <a:srgbClr val="4B5563"/>
                </a:solidFill>
                <a:latin typeface="Arial"/>
                <a:ea typeface="Arial"/>
                <a:cs typeface="Arial"/>
                <a:sym typeface="Arial"/>
              </a:rPr>
              <a:t>Free to respond to emissions accounting and policy signals; change is physically slow</a:t>
            </a:r>
            <a:endParaRPr b="0" i="0" sz="1267" u="none" cap="none" strike="noStrike">
              <a:solidFill>
                <a:schemeClr val="dk1"/>
              </a:solidFill>
              <a:latin typeface="Arial"/>
              <a:ea typeface="Arial"/>
              <a:cs typeface="Arial"/>
              <a:sym typeface="Arial"/>
            </a:endParaRPr>
          </a:p>
        </p:txBody>
      </p:sp>
      <p:sp>
        <p:nvSpPr>
          <p:cNvPr id="230" name="Google Shape;230;g3e075dffed1_0_114"/>
          <p:cNvSpPr/>
          <p:nvPr/>
        </p:nvSpPr>
        <p:spPr>
          <a:xfrm>
            <a:off x="6633120" y="3274049"/>
            <a:ext cx="4937700" cy="451200"/>
          </a:xfrm>
          <a:prstGeom prst="rect">
            <a:avLst/>
          </a:prstGeom>
          <a:solidFill>
            <a:srgbClr val="FFFFFF"/>
          </a:solidFill>
          <a:ln cap="flat" cmpd="sng" w="12700">
            <a:solidFill>
              <a:srgbClr val="2D6A4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31" name="Google Shape;231;g3e075dffed1_0_114"/>
          <p:cNvSpPr/>
          <p:nvPr/>
        </p:nvSpPr>
        <p:spPr>
          <a:xfrm>
            <a:off x="6706272" y="3274049"/>
            <a:ext cx="4791600" cy="451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2D6A4F"/>
                </a:solidFill>
                <a:latin typeface="Arial"/>
                <a:ea typeface="Arial"/>
                <a:cs typeface="Arial"/>
                <a:sym typeface="Arial"/>
              </a:rPr>
              <a:t>Activity Lower/Upper Limit (cal.)</a:t>
            </a:r>
            <a:endParaRPr b="0" i="0" sz="1067"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sv-SE" sz="1067" u="none" cap="none" strike="noStrike">
                <a:solidFill>
                  <a:srgbClr val="2D6A4F"/>
                </a:solidFill>
                <a:latin typeface="Arial"/>
                <a:ea typeface="Arial"/>
                <a:cs typeface="Arial"/>
                <a:sym typeface="Arial"/>
              </a:rPr>
              <a:t>+ Increase/Decrease By Mode Limit</a:t>
            </a:r>
            <a:endParaRPr b="0" i="0" sz="1067" u="none" cap="none" strike="noStrike">
              <a:solidFill>
                <a:schemeClr val="dk1"/>
              </a:solidFill>
              <a:latin typeface="Arial"/>
              <a:ea typeface="Arial"/>
              <a:cs typeface="Arial"/>
              <a:sym typeface="Arial"/>
            </a:endParaRPr>
          </a:p>
        </p:txBody>
      </p:sp>
      <p:sp>
        <p:nvSpPr>
          <p:cNvPr id="232" name="Google Shape;232;g3e075dffed1_0_114"/>
          <p:cNvSpPr/>
          <p:nvPr/>
        </p:nvSpPr>
        <p:spPr>
          <a:xfrm>
            <a:off x="720000" y="4037076"/>
            <a:ext cx="5303700" cy="2334600"/>
          </a:xfrm>
          <a:prstGeom prst="rect">
            <a:avLst/>
          </a:prstGeom>
          <a:solidFill>
            <a:srgbClr val="F3F4F6"/>
          </a:solidFill>
          <a:ln cap="flat" cmpd="sng" w="19050">
            <a:solidFill>
              <a:srgbClr val="4B5563"/>
            </a:solidFill>
            <a:prstDash val="solid"/>
            <a:round/>
            <a:headEnd len="sm" w="sm" type="none"/>
            <a:tailEnd len="sm" w="sm" type="none"/>
          </a:ln>
          <a:effectLst>
            <a:outerShdw blurRad="63500" rotWithShape="0" algn="bl" dir="8100000" dist="12700">
              <a:srgbClr val="000000">
                <a:alpha val="902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33" name="Google Shape;233;g3e075dffed1_0_114"/>
          <p:cNvSpPr/>
          <p:nvPr/>
        </p:nvSpPr>
        <p:spPr>
          <a:xfrm>
            <a:off x="720000" y="4037076"/>
            <a:ext cx="146100" cy="2334600"/>
          </a:xfrm>
          <a:prstGeom prst="rect">
            <a:avLst/>
          </a:prstGeom>
          <a:solidFill>
            <a:srgbClr val="4B5563"/>
          </a:solidFill>
          <a:ln cap="flat" cmpd="sng" w="12700">
            <a:solidFill>
              <a:srgbClr val="4B5563"/>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34" name="Google Shape;234;g3e075dffed1_0_114"/>
          <p:cNvSpPr/>
          <p:nvPr/>
        </p:nvSpPr>
        <p:spPr>
          <a:xfrm>
            <a:off x="963840" y="4134612"/>
            <a:ext cx="4962000" cy="341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4B5563"/>
                </a:solidFill>
                <a:latin typeface="Arial"/>
                <a:ea typeface="Arial"/>
                <a:cs typeface="Arial"/>
                <a:sym typeface="Arial"/>
              </a:rPr>
              <a:t>Effectively static</a:t>
            </a:r>
            <a:endParaRPr b="0" i="0" sz="1600" u="none" cap="none" strike="noStrike">
              <a:solidFill>
                <a:schemeClr val="dk1"/>
              </a:solidFill>
              <a:latin typeface="Arial"/>
              <a:ea typeface="Arial"/>
              <a:cs typeface="Arial"/>
              <a:sym typeface="Arial"/>
            </a:endParaRPr>
          </a:p>
        </p:txBody>
      </p:sp>
      <p:sp>
        <p:nvSpPr>
          <p:cNvPr id="235" name="Google Shape;235;g3e075dffed1_0_114"/>
          <p:cNvSpPr/>
          <p:nvPr/>
        </p:nvSpPr>
        <p:spPr>
          <a:xfrm>
            <a:off x="963840" y="4488180"/>
            <a:ext cx="4962000" cy="316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333" u="none" cap="none" strike="noStrike">
                <a:solidFill>
                  <a:srgbClr val="1F2937"/>
                </a:solidFill>
                <a:latin typeface="Arial"/>
                <a:ea typeface="Arial"/>
                <a:cs typeface="Arial"/>
                <a:sym typeface="Arial"/>
              </a:rPr>
              <a:t>Water-Bodies  Shrubland  Wetland  Barren Land</a:t>
            </a:r>
            <a:endParaRPr b="0" i="0" sz="1333" u="none" cap="none" strike="noStrike">
              <a:solidFill>
                <a:schemeClr val="dk1"/>
              </a:solidFill>
              <a:latin typeface="Arial"/>
              <a:ea typeface="Arial"/>
              <a:cs typeface="Arial"/>
              <a:sym typeface="Arial"/>
            </a:endParaRPr>
          </a:p>
        </p:txBody>
      </p:sp>
      <p:sp>
        <p:nvSpPr>
          <p:cNvPr id="236" name="Google Shape;236;g3e075dffed1_0_114"/>
          <p:cNvSpPr/>
          <p:nvPr/>
        </p:nvSpPr>
        <p:spPr>
          <a:xfrm>
            <a:off x="963840" y="4817364"/>
            <a:ext cx="4962000" cy="670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267" u="none" cap="none" strike="noStrike">
                <a:solidFill>
                  <a:srgbClr val="4B5563"/>
                </a:solidFill>
                <a:latin typeface="Arial"/>
                <a:ea typeface="Arial"/>
                <a:cs typeface="Arial"/>
                <a:sym typeface="Arial"/>
              </a:rPr>
              <a:t>Minimal real-world change over typical model horizons; however, case study specific – can move to growing or dynamic </a:t>
            </a:r>
            <a:endParaRPr b="0" i="0" sz="1267" u="none" cap="none" strike="noStrike">
              <a:solidFill>
                <a:schemeClr val="dk1"/>
              </a:solidFill>
              <a:latin typeface="Arial"/>
              <a:ea typeface="Arial"/>
              <a:cs typeface="Arial"/>
              <a:sym typeface="Arial"/>
            </a:endParaRPr>
          </a:p>
        </p:txBody>
      </p:sp>
      <p:sp>
        <p:nvSpPr>
          <p:cNvPr id="237" name="Google Shape;237;g3e075dffed1_0_114"/>
          <p:cNvSpPr/>
          <p:nvPr/>
        </p:nvSpPr>
        <p:spPr>
          <a:xfrm>
            <a:off x="963840" y="5820653"/>
            <a:ext cx="4937700" cy="451200"/>
          </a:xfrm>
          <a:prstGeom prst="rect">
            <a:avLst/>
          </a:prstGeom>
          <a:solidFill>
            <a:srgbClr val="FFFFFF"/>
          </a:solidFill>
          <a:ln cap="flat" cmpd="sng" w="12700">
            <a:solidFill>
              <a:srgbClr val="4B5563"/>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38" name="Google Shape;238;g3e075dffed1_0_114"/>
          <p:cNvSpPr/>
          <p:nvPr/>
        </p:nvSpPr>
        <p:spPr>
          <a:xfrm>
            <a:off x="1036992" y="5820653"/>
            <a:ext cx="4791600" cy="451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4B5563"/>
                </a:solidFill>
                <a:latin typeface="Arial"/>
                <a:ea typeface="Arial"/>
                <a:cs typeface="Arial"/>
                <a:sym typeface="Arial"/>
              </a:rPr>
              <a:t>Accumulated Annual Demand</a:t>
            </a:r>
            <a:endParaRPr b="0" i="0" sz="1067"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sv-SE" sz="1067" u="none" cap="none" strike="noStrike">
                <a:solidFill>
                  <a:srgbClr val="4B5563"/>
                </a:solidFill>
                <a:latin typeface="Arial"/>
                <a:ea typeface="Arial"/>
                <a:cs typeface="Arial"/>
                <a:sym typeface="Arial"/>
              </a:rPr>
              <a:t>(flat, all years)</a:t>
            </a:r>
            <a:endParaRPr b="0" i="0" sz="1067" u="none" cap="none" strike="noStrike">
              <a:solidFill>
                <a:schemeClr val="dk1"/>
              </a:solidFill>
              <a:latin typeface="Arial"/>
              <a:ea typeface="Arial"/>
              <a:cs typeface="Arial"/>
              <a:sym typeface="Arial"/>
            </a:endParaRPr>
          </a:p>
        </p:txBody>
      </p:sp>
      <p:sp>
        <p:nvSpPr>
          <p:cNvPr id="239" name="Google Shape;239;g3e075dffed1_0_114"/>
          <p:cNvSpPr/>
          <p:nvPr/>
        </p:nvSpPr>
        <p:spPr>
          <a:xfrm>
            <a:off x="6389280" y="4037076"/>
            <a:ext cx="5303700" cy="2334600"/>
          </a:xfrm>
          <a:prstGeom prst="rect">
            <a:avLst/>
          </a:prstGeom>
          <a:solidFill>
            <a:srgbClr val="FFFBEB"/>
          </a:solidFill>
          <a:ln cap="flat" cmpd="sng" w="19050">
            <a:solidFill>
              <a:srgbClr val="D97706"/>
            </a:solidFill>
            <a:prstDash val="solid"/>
            <a:round/>
            <a:headEnd len="sm" w="sm" type="none"/>
            <a:tailEnd len="sm" w="sm" type="none"/>
          </a:ln>
          <a:effectLst>
            <a:outerShdw blurRad="63500" rotWithShape="0" algn="bl" dir="8100000" dist="12700">
              <a:srgbClr val="000000">
                <a:alpha val="902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40" name="Google Shape;240;g3e075dffed1_0_114"/>
          <p:cNvSpPr/>
          <p:nvPr/>
        </p:nvSpPr>
        <p:spPr>
          <a:xfrm>
            <a:off x="6389280" y="4037076"/>
            <a:ext cx="146100" cy="2334600"/>
          </a:xfrm>
          <a:prstGeom prst="rect">
            <a:avLst/>
          </a:prstGeom>
          <a:solidFill>
            <a:srgbClr val="D97706"/>
          </a:solidFill>
          <a:ln cap="flat" cmpd="sng" w="12700">
            <a:solidFill>
              <a:srgbClr val="D97706"/>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41" name="Google Shape;241;g3e075dffed1_0_114"/>
          <p:cNvSpPr/>
          <p:nvPr/>
        </p:nvSpPr>
        <p:spPr>
          <a:xfrm>
            <a:off x="6633120" y="4134612"/>
            <a:ext cx="4962000" cy="341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600" u="none" cap="none" strike="noStrike">
                <a:solidFill>
                  <a:srgbClr val="D97706"/>
                </a:solidFill>
                <a:latin typeface="Arial"/>
                <a:ea typeface="Arial"/>
                <a:cs typeface="Arial"/>
                <a:sym typeface="Arial"/>
              </a:rPr>
              <a:t>Residual filler</a:t>
            </a:r>
            <a:endParaRPr b="0" i="0" sz="1600" u="none" cap="none" strike="noStrike">
              <a:solidFill>
                <a:schemeClr val="dk1"/>
              </a:solidFill>
              <a:latin typeface="Arial"/>
              <a:ea typeface="Arial"/>
              <a:cs typeface="Arial"/>
              <a:sym typeface="Arial"/>
            </a:endParaRPr>
          </a:p>
        </p:txBody>
      </p:sp>
      <p:sp>
        <p:nvSpPr>
          <p:cNvPr id="242" name="Google Shape;242;g3e075dffed1_0_114"/>
          <p:cNvSpPr/>
          <p:nvPr/>
        </p:nvSpPr>
        <p:spPr>
          <a:xfrm>
            <a:off x="6633120" y="4488180"/>
            <a:ext cx="4962000" cy="316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333" u="none" cap="none" strike="noStrike">
                <a:solidFill>
                  <a:srgbClr val="1F2937"/>
                </a:solidFill>
                <a:latin typeface="Arial"/>
                <a:ea typeface="Arial"/>
                <a:cs typeface="Arial"/>
                <a:sym typeface="Arial"/>
              </a:rPr>
              <a:t>Grassland</a:t>
            </a:r>
            <a:endParaRPr b="0" i="0" sz="1333" u="none" cap="none" strike="noStrike">
              <a:solidFill>
                <a:schemeClr val="dk1"/>
              </a:solidFill>
              <a:latin typeface="Arial"/>
              <a:ea typeface="Arial"/>
              <a:cs typeface="Arial"/>
              <a:sym typeface="Arial"/>
            </a:endParaRPr>
          </a:p>
        </p:txBody>
      </p:sp>
      <p:sp>
        <p:nvSpPr>
          <p:cNvPr id="243" name="Google Shape;243;g3e075dffed1_0_114"/>
          <p:cNvSpPr/>
          <p:nvPr/>
        </p:nvSpPr>
        <p:spPr>
          <a:xfrm>
            <a:off x="6633120" y="4817364"/>
            <a:ext cx="4962000" cy="670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267" u="none" cap="none" strike="noStrike">
                <a:solidFill>
                  <a:srgbClr val="4B5563"/>
                </a:solidFill>
                <a:latin typeface="Arial"/>
                <a:ea typeface="Arial"/>
                <a:cs typeface="Arial"/>
                <a:sym typeface="Arial"/>
              </a:rPr>
              <a:t>Fast-response transitional cover; absorbs unallocated land in calibration and optimisation years alike. Recommend adding a reasonable lower limit to ensure realism in extreme scenarios </a:t>
            </a:r>
            <a:endParaRPr b="0" i="0" sz="1267" u="none" cap="none" strike="noStrike">
              <a:solidFill>
                <a:schemeClr val="dk1"/>
              </a:solidFill>
              <a:latin typeface="Arial"/>
              <a:ea typeface="Arial"/>
              <a:cs typeface="Arial"/>
              <a:sym typeface="Arial"/>
            </a:endParaRPr>
          </a:p>
        </p:txBody>
      </p:sp>
      <p:sp>
        <p:nvSpPr>
          <p:cNvPr id="244" name="Google Shape;244;g3e075dffed1_0_114"/>
          <p:cNvSpPr/>
          <p:nvPr/>
        </p:nvSpPr>
        <p:spPr>
          <a:xfrm>
            <a:off x="6633120" y="5820653"/>
            <a:ext cx="4937700" cy="451200"/>
          </a:xfrm>
          <a:prstGeom prst="rect">
            <a:avLst/>
          </a:prstGeom>
          <a:solidFill>
            <a:srgbClr val="FFFFFF"/>
          </a:solidFill>
          <a:ln cap="flat" cmpd="sng" w="12700">
            <a:solidFill>
              <a:srgbClr val="D97706"/>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45" name="Google Shape;245;g3e075dffed1_0_114"/>
          <p:cNvSpPr/>
          <p:nvPr/>
        </p:nvSpPr>
        <p:spPr>
          <a:xfrm>
            <a:off x="6706272" y="5820653"/>
            <a:ext cx="4791600" cy="451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D97706"/>
                </a:solidFill>
                <a:latin typeface="Arial"/>
                <a:ea typeface="Arial"/>
                <a:cs typeface="Arial"/>
                <a:sym typeface="Arial"/>
              </a:rPr>
              <a:t>No demand constraint</a:t>
            </a:r>
            <a:endParaRPr b="0" i="0" sz="1067"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sv-SE" sz="1067" u="none" cap="none" strike="noStrike">
                <a:solidFill>
                  <a:srgbClr val="D97706"/>
                </a:solidFill>
                <a:latin typeface="Arial"/>
                <a:ea typeface="Arial"/>
                <a:cs typeface="Arial"/>
                <a:sym typeface="Arial"/>
              </a:rPr>
              <a:t>Negative Variable Cost (−1 / −0.001)</a:t>
            </a:r>
            <a:endParaRPr b="0" i="0" sz="1067" u="none" cap="none" strike="noStrike">
              <a:solidFill>
                <a:schemeClr val="dk1"/>
              </a:solidFill>
              <a:latin typeface="Arial"/>
              <a:ea typeface="Arial"/>
              <a:cs typeface="Arial"/>
              <a:sym typeface="Arial"/>
            </a:endParaRPr>
          </a:p>
        </p:txBody>
      </p:sp>
      <p:sp>
        <p:nvSpPr>
          <p:cNvPr id="246" name="Google Shape;246;g3e075dffed1_0_114"/>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Not All Land Behaves the Same Way</a:t>
            </a:r>
            <a:endParaRPr/>
          </a:p>
        </p:txBody>
      </p:sp>
      <p:sp>
        <p:nvSpPr>
          <p:cNvPr id="247" name="Google Shape;247;g3e075dffed1_0_114"/>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3e075dffed1_0_149"/>
          <p:cNvSpPr/>
          <p:nvPr/>
        </p:nvSpPr>
        <p:spPr>
          <a:xfrm>
            <a:off x="426720" y="961644"/>
            <a:ext cx="5437800" cy="390000"/>
          </a:xfrm>
          <a:prstGeom prst="rect">
            <a:avLst/>
          </a:prstGeom>
          <a:solidFill>
            <a:srgbClr val="E2E8F0"/>
          </a:solidFill>
          <a:ln cap="flat" cmpd="sng" w="12700">
            <a:solidFill>
              <a:srgbClr val="CBD5E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54" name="Google Shape;254;g3e075dffed1_0_149"/>
          <p:cNvSpPr/>
          <p:nvPr/>
        </p:nvSpPr>
        <p:spPr>
          <a:xfrm>
            <a:off x="573024" y="961644"/>
            <a:ext cx="5199000" cy="39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467" u="none" cap="none" strike="noStrike">
                <a:solidFill>
                  <a:srgbClr val="374151"/>
                </a:solidFill>
                <a:latin typeface="Arial"/>
                <a:ea typeface="Arial"/>
                <a:cs typeface="Arial"/>
                <a:sym typeface="Arial"/>
              </a:rPr>
              <a:t>Real-world driver</a:t>
            </a:r>
            <a:endParaRPr b="0" i="0" sz="1467" u="none" cap="none" strike="noStrike">
              <a:solidFill>
                <a:schemeClr val="dk1"/>
              </a:solidFill>
              <a:latin typeface="Arial"/>
              <a:ea typeface="Arial"/>
              <a:cs typeface="Arial"/>
              <a:sym typeface="Arial"/>
            </a:endParaRPr>
          </a:p>
        </p:txBody>
      </p:sp>
      <p:sp>
        <p:nvSpPr>
          <p:cNvPr id="255" name="Google Shape;255;g3e075dffed1_0_149"/>
          <p:cNvSpPr/>
          <p:nvPr/>
        </p:nvSpPr>
        <p:spPr>
          <a:xfrm>
            <a:off x="6242976" y="961644"/>
            <a:ext cx="5547300" cy="390000"/>
          </a:xfrm>
          <a:prstGeom prst="rect">
            <a:avLst/>
          </a:prstGeom>
          <a:solidFill>
            <a:srgbClr val="1C3A5E"/>
          </a:solidFill>
          <a:ln cap="flat" cmpd="sng" w="12700">
            <a:solidFill>
              <a:srgbClr val="1C3A5E"/>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56" name="Google Shape;256;g3e075dffed1_0_149"/>
          <p:cNvSpPr/>
          <p:nvPr/>
        </p:nvSpPr>
        <p:spPr>
          <a:xfrm>
            <a:off x="6389280" y="961644"/>
            <a:ext cx="5303700" cy="39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467" u="none" cap="none" strike="noStrike">
                <a:solidFill>
                  <a:srgbClr val="FFFFFF"/>
                </a:solidFill>
                <a:latin typeface="Arial"/>
                <a:ea typeface="Arial"/>
                <a:cs typeface="Arial"/>
                <a:sym typeface="Arial"/>
              </a:rPr>
              <a:t>Model representation</a:t>
            </a:r>
            <a:endParaRPr b="0" i="0" sz="1467" u="none" cap="none" strike="noStrike">
              <a:solidFill>
                <a:schemeClr val="dk1"/>
              </a:solidFill>
              <a:latin typeface="Arial"/>
              <a:ea typeface="Arial"/>
              <a:cs typeface="Arial"/>
              <a:sym typeface="Arial"/>
            </a:endParaRPr>
          </a:p>
        </p:txBody>
      </p:sp>
      <p:sp>
        <p:nvSpPr>
          <p:cNvPr id="257" name="Google Shape;257;g3e075dffed1_0_149"/>
          <p:cNvSpPr/>
          <p:nvPr/>
        </p:nvSpPr>
        <p:spPr>
          <a:xfrm>
            <a:off x="426720" y="1424940"/>
            <a:ext cx="5437800" cy="1194900"/>
          </a:xfrm>
          <a:prstGeom prst="rect">
            <a:avLst/>
          </a:prstGeom>
          <a:solidFill>
            <a:srgbClr val="FFFFFF"/>
          </a:solidFill>
          <a:ln cap="flat" cmpd="sng" w="15225">
            <a:solidFill>
              <a:srgbClr val="1D4ED8"/>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58" name="Google Shape;258;g3e075dffed1_0_149"/>
          <p:cNvSpPr/>
          <p:nvPr/>
        </p:nvSpPr>
        <p:spPr>
          <a:xfrm>
            <a:off x="426720" y="1424940"/>
            <a:ext cx="119700" cy="1194900"/>
          </a:xfrm>
          <a:prstGeom prst="rect">
            <a:avLst/>
          </a:prstGeom>
          <a:solidFill>
            <a:srgbClr val="1D4ED8"/>
          </a:solidFill>
          <a:ln cap="flat" cmpd="sng" w="12700">
            <a:solidFill>
              <a:srgbClr val="1D4ED8"/>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59" name="Google Shape;259;g3e075dffed1_0_149"/>
          <p:cNvSpPr/>
          <p:nvPr/>
        </p:nvSpPr>
        <p:spPr>
          <a:xfrm>
            <a:off x="646176" y="1546860"/>
            <a:ext cx="657300" cy="316800"/>
          </a:xfrm>
          <a:prstGeom prst="rect">
            <a:avLst/>
          </a:prstGeom>
          <a:solidFill>
            <a:srgbClr val="1D4ED8"/>
          </a:solidFill>
          <a:ln cap="flat" cmpd="sng" w="12700">
            <a:solidFill>
              <a:srgbClr val="1D4ED8"/>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60" name="Google Shape;260;g3e075dffed1_0_149"/>
          <p:cNvSpPr/>
          <p:nvPr/>
        </p:nvSpPr>
        <p:spPr>
          <a:xfrm>
            <a:off x="646176" y="1546860"/>
            <a:ext cx="657300" cy="316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067" u="none" cap="none" strike="noStrike">
                <a:solidFill>
                  <a:srgbClr val="FFFFFF"/>
                </a:solidFill>
                <a:latin typeface="Arial"/>
                <a:ea typeface="Arial"/>
                <a:cs typeface="Arial"/>
                <a:sym typeface="Arial"/>
              </a:rPr>
              <a:t>Built-up Land</a:t>
            </a:r>
            <a:endParaRPr b="0" i="0" sz="1067" u="none" cap="none" strike="noStrike">
              <a:solidFill>
                <a:schemeClr val="dk1"/>
              </a:solidFill>
              <a:latin typeface="Arial"/>
              <a:ea typeface="Arial"/>
              <a:cs typeface="Arial"/>
              <a:sym typeface="Arial"/>
            </a:endParaRPr>
          </a:p>
        </p:txBody>
      </p:sp>
      <p:sp>
        <p:nvSpPr>
          <p:cNvPr id="261" name="Google Shape;261;g3e075dffed1_0_149"/>
          <p:cNvSpPr/>
          <p:nvPr/>
        </p:nvSpPr>
        <p:spPr>
          <a:xfrm>
            <a:off x="1426464" y="1546860"/>
            <a:ext cx="4302600" cy="316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467" u="none" cap="none" strike="noStrike">
                <a:solidFill>
                  <a:srgbClr val="1D4ED8"/>
                </a:solidFill>
                <a:latin typeface="Arial"/>
                <a:ea typeface="Arial"/>
                <a:cs typeface="Arial"/>
                <a:sym typeface="Arial"/>
              </a:rPr>
              <a:t>Urbanisation</a:t>
            </a:r>
            <a:endParaRPr b="0" i="0" sz="1467" u="none" cap="none" strike="noStrike">
              <a:solidFill>
                <a:schemeClr val="dk1"/>
              </a:solidFill>
              <a:latin typeface="Arial"/>
              <a:ea typeface="Arial"/>
              <a:cs typeface="Arial"/>
              <a:sym typeface="Arial"/>
            </a:endParaRPr>
          </a:p>
        </p:txBody>
      </p:sp>
      <p:sp>
        <p:nvSpPr>
          <p:cNvPr id="262" name="Google Shape;262;g3e075dffed1_0_149"/>
          <p:cNvSpPr/>
          <p:nvPr/>
        </p:nvSpPr>
        <p:spPr>
          <a:xfrm>
            <a:off x="646176" y="1912620"/>
            <a:ext cx="5079300" cy="633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267" u="none" cap="none" strike="noStrike">
                <a:solidFill>
                  <a:srgbClr val="374151"/>
                </a:solidFill>
                <a:latin typeface="Arial"/>
                <a:ea typeface="Arial"/>
                <a:cs typeface="Arial"/>
                <a:sym typeface="Arial"/>
              </a:rPr>
              <a:t>Population growth and economic development create irreversible demand for built-up land</a:t>
            </a:r>
            <a:endParaRPr b="0" i="0" sz="1267" u="none" cap="none" strike="noStrike">
              <a:solidFill>
                <a:schemeClr val="dk1"/>
              </a:solidFill>
              <a:latin typeface="Arial"/>
              <a:ea typeface="Arial"/>
              <a:cs typeface="Arial"/>
              <a:sym typeface="Arial"/>
            </a:endParaRPr>
          </a:p>
        </p:txBody>
      </p:sp>
      <p:sp>
        <p:nvSpPr>
          <p:cNvPr id="263" name="Google Shape;263;g3e075dffed1_0_149"/>
          <p:cNvSpPr/>
          <p:nvPr/>
        </p:nvSpPr>
        <p:spPr>
          <a:xfrm>
            <a:off x="6242976" y="1424940"/>
            <a:ext cx="5547300" cy="1194900"/>
          </a:xfrm>
          <a:prstGeom prst="rect">
            <a:avLst/>
          </a:prstGeom>
          <a:solidFill>
            <a:srgbClr val="F0F4FF"/>
          </a:solidFill>
          <a:ln cap="flat" cmpd="sng" w="15225">
            <a:solidFill>
              <a:srgbClr val="1D4ED8"/>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64" name="Google Shape;264;g3e075dffed1_0_149"/>
          <p:cNvSpPr/>
          <p:nvPr/>
        </p:nvSpPr>
        <p:spPr>
          <a:xfrm>
            <a:off x="6242976" y="1424940"/>
            <a:ext cx="122100" cy="1194900"/>
          </a:xfrm>
          <a:prstGeom prst="rect">
            <a:avLst/>
          </a:prstGeom>
          <a:solidFill>
            <a:srgbClr val="1D4ED8"/>
          </a:solidFill>
          <a:ln cap="flat" cmpd="sng" w="12700">
            <a:solidFill>
              <a:srgbClr val="1D4ED8"/>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65" name="Google Shape;265;g3e075dffed1_0_149"/>
          <p:cNvSpPr/>
          <p:nvPr/>
        </p:nvSpPr>
        <p:spPr>
          <a:xfrm>
            <a:off x="6462432" y="1546860"/>
            <a:ext cx="5205900" cy="316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467" u="none" cap="none" strike="noStrike">
                <a:solidFill>
                  <a:srgbClr val="1D4ED8"/>
                </a:solidFill>
                <a:latin typeface="Arial"/>
                <a:ea typeface="Arial"/>
                <a:cs typeface="Arial"/>
                <a:sym typeface="Arial"/>
              </a:rPr>
              <a:t>Exogenous demand pull</a:t>
            </a:r>
            <a:endParaRPr b="0" i="0" sz="1467" u="none" cap="none" strike="noStrike">
              <a:solidFill>
                <a:schemeClr val="dk1"/>
              </a:solidFill>
              <a:latin typeface="Arial"/>
              <a:ea typeface="Arial"/>
              <a:cs typeface="Arial"/>
              <a:sym typeface="Arial"/>
            </a:endParaRPr>
          </a:p>
        </p:txBody>
      </p:sp>
      <p:sp>
        <p:nvSpPr>
          <p:cNvPr id="266" name="Google Shape;266;g3e075dffed1_0_149"/>
          <p:cNvSpPr/>
          <p:nvPr/>
        </p:nvSpPr>
        <p:spPr>
          <a:xfrm>
            <a:off x="6462432" y="1808988"/>
            <a:ext cx="5205900" cy="438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200" u="none" cap="none" strike="noStrike">
                <a:solidFill>
                  <a:srgbClr val="374151"/>
                </a:solidFill>
                <a:latin typeface="Arial"/>
                <a:ea typeface="Arial"/>
                <a:cs typeface="Arial"/>
                <a:sym typeface="Arial"/>
              </a:rPr>
              <a:t>AAD enforces a CAGR-projected demand on built-up land. The model cannot reduce built-up area below the projection.</a:t>
            </a:r>
            <a:endParaRPr b="0" i="0" sz="1200" u="none" cap="none" strike="noStrike">
              <a:solidFill>
                <a:schemeClr val="dk1"/>
              </a:solidFill>
              <a:latin typeface="Arial"/>
              <a:ea typeface="Arial"/>
              <a:cs typeface="Arial"/>
              <a:sym typeface="Arial"/>
            </a:endParaRPr>
          </a:p>
        </p:txBody>
      </p:sp>
      <p:sp>
        <p:nvSpPr>
          <p:cNvPr id="267" name="Google Shape;267;g3e075dffed1_0_149"/>
          <p:cNvSpPr/>
          <p:nvPr/>
        </p:nvSpPr>
        <p:spPr>
          <a:xfrm>
            <a:off x="6462432" y="2302764"/>
            <a:ext cx="5181600" cy="268500"/>
          </a:xfrm>
          <a:prstGeom prst="rect">
            <a:avLst/>
          </a:prstGeom>
          <a:solidFill>
            <a:srgbClr val="FFFFFF"/>
          </a:solidFill>
          <a:ln cap="flat" cmpd="sng" w="10150">
            <a:solidFill>
              <a:srgbClr val="1D4ED8"/>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68" name="Google Shape;268;g3e075dffed1_0_149"/>
          <p:cNvSpPr/>
          <p:nvPr/>
        </p:nvSpPr>
        <p:spPr>
          <a:xfrm>
            <a:off x="6511200" y="2302764"/>
            <a:ext cx="5084100" cy="268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000" u="none" cap="none" strike="noStrike">
                <a:solidFill>
                  <a:srgbClr val="1D4ED8"/>
                </a:solidFill>
                <a:latin typeface="Arial"/>
                <a:ea typeface="Arial"/>
                <a:cs typeface="Arial"/>
                <a:sym typeface="Arial"/>
              </a:rPr>
              <a:t>Accumulated Annual Demand for Build Up land  </a:t>
            </a:r>
            <a:endParaRPr b="0" i="0" sz="1000" u="none" cap="none" strike="noStrike">
              <a:solidFill>
                <a:schemeClr val="dk1"/>
              </a:solidFill>
              <a:latin typeface="Arial"/>
              <a:ea typeface="Arial"/>
              <a:cs typeface="Arial"/>
              <a:sym typeface="Arial"/>
            </a:endParaRPr>
          </a:p>
        </p:txBody>
      </p:sp>
      <p:cxnSp>
        <p:nvCxnSpPr>
          <p:cNvPr id="269" name="Google Shape;269;g3e075dffed1_0_149"/>
          <p:cNvCxnSpPr/>
          <p:nvPr/>
        </p:nvCxnSpPr>
        <p:spPr>
          <a:xfrm>
            <a:off x="5864432" y="2060448"/>
            <a:ext cx="353700" cy="0"/>
          </a:xfrm>
          <a:prstGeom prst="straightConnector1">
            <a:avLst/>
          </a:prstGeom>
          <a:noFill/>
          <a:ln cap="flat" cmpd="sng" w="19050">
            <a:solidFill>
              <a:srgbClr val="1D4ED8"/>
            </a:solidFill>
            <a:prstDash val="solid"/>
            <a:round/>
            <a:headEnd len="sm" w="sm" type="none"/>
            <a:tailEnd len="sm" w="sm" type="none"/>
          </a:ln>
        </p:spPr>
      </p:cxnSp>
      <p:sp>
        <p:nvSpPr>
          <p:cNvPr id="270" name="Google Shape;270;g3e075dffed1_0_149"/>
          <p:cNvSpPr/>
          <p:nvPr/>
        </p:nvSpPr>
        <p:spPr>
          <a:xfrm>
            <a:off x="426720" y="2729484"/>
            <a:ext cx="5437800" cy="1194900"/>
          </a:xfrm>
          <a:prstGeom prst="rect">
            <a:avLst/>
          </a:prstGeom>
          <a:solidFill>
            <a:srgbClr val="FFFFFF"/>
          </a:solidFill>
          <a:ln cap="flat" cmpd="sng" w="15225">
            <a:solidFill>
              <a:srgbClr val="7C3AED"/>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71" name="Google Shape;271;g3e075dffed1_0_149"/>
          <p:cNvSpPr/>
          <p:nvPr/>
        </p:nvSpPr>
        <p:spPr>
          <a:xfrm>
            <a:off x="426720" y="2729484"/>
            <a:ext cx="119700" cy="1194900"/>
          </a:xfrm>
          <a:prstGeom prst="rect">
            <a:avLst/>
          </a:prstGeom>
          <a:solidFill>
            <a:srgbClr val="7C3AED"/>
          </a:solidFill>
          <a:ln cap="flat" cmpd="sng" w="12700">
            <a:solidFill>
              <a:srgbClr val="7C3AED"/>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72" name="Google Shape;272;g3e075dffed1_0_149"/>
          <p:cNvSpPr/>
          <p:nvPr/>
        </p:nvSpPr>
        <p:spPr>
          <a:xfrm>
            <a:off x="646176" y="2851404"/>
            <a:ext cx="657300" cy="316800"/>
          </a:xfrm>
          <a:prstGeom prst="rect">
            <a:avLst/>
          </a:prstGeom>
          <a:solidFill>
            <a:srgbClr val="7C3AED"/>
          </a:solidFill>
          <a:ln cap="flat" cmpd="sng" w="12700">
            <a:solidFill>
              <a:srgbClr val="7C3AED"/>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73" name="Google Shape;273;g3e075dffed1_0_149"/>
          <p:cNvSpPr/>
          <p:nvPr/>
        </p:nvSpPr>
        <p:spPr>
          <a:xfrm>
            <a:off x="646176" y="2851404"/>
            <a:ext cx="657300" cy="316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067" u="none" cap="none" strike="noStrike">
                <a:solidFill>
                  <a:srgbClr val="FFFFFF"/>
                </a:solidFill>
                <a:latin typeface="Arial"/>
                <a:ea typeface="Arial"/>
                <a:cs typeface="Arial"/>
                <a:sym typeface="Arial"/>
              </a:rPr>
              <a:t>CROP</a:t>
            </a:r>
            <a:endParaRPr b="0" i="0" sz="1067" u="none" cap="none" strike="noStrike">
              <a:solidFill>
                <a:schemeClr val="dk1"/>
              </a:solidFill>
              <a:latin typeface="Arial"/>
              <a:ea typeface="Arial"/>
              <a:cs typeface="Arial"/>
              <a:sym typeface="Arial"/>
            </a:endParaRPr>
          </a:p>
        </p:txBody>
      </p:sp>
      <p:sp>
        <p:nvSpPr>
          <p:cNvPr id="274" name="Google Shape;274;g3e075dffed1_0_149"/>
          <p:cNvSpPr/>
          <p:nvPr/>
        </p:nvSpPr>
        <p:spPr>
          <a:xfrm>
            <a:off x="1426464" y="2851404"/>
            <a:ext cx="4302600" cy="316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467" u="none" cap="none" strike="noStrike">
                <a:solidFill>
                  <a:srgbClr val="7C3AED"/>
                </a:solidFill>
                <a:latin typeface="Arial"/>
                <a:ea typeface="Arial"/>
                <a:cs typeface="Arial"/>
                <a:sym typeface="Arial"/>
              </a:rPr>
              <a:t>Agricultural expansion</a:t>
            </a:r>
            <a:endParaRPr b="0" i="0" sz="1467" u="none" cap="none" strike="noStrike">
              <a:solidFill>
                <a:schemeClr val="dk1"/>
              </a:solidFill>
              <a:latin typeface="Arial"/>
              <a:ea typeface="Arial"/>
              <a:cs typeface="Arial"/>
              <a:sym typeface="Arial"/>
            </a:endParaRPr>
          </a:p>
        </p:txBody>
      </p:sp>
      <p:sp>
        <p:nvSpPr>
          <p:cNvPr id="275" name="Google Shape;275;g3e075dffed1_0_149"/>
          <p:cNvSpPr/>
          <p:nvPr/>
        </p:nvSpPr>
        <p:spPr>
          <a:xfrm>
            <a:off x="646176" y="3217164"/>
            <a:ext cx="5079300" cy="633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267" u="none" cap="none" strike="noStrike">
                <a:solidFill>
                  <a:srgbClr val="374151"/>
                </a:solidFill>
                <a:latin typeface="Arial"/>
                <a:ea typeface="Arial"/>
                <a:cs typeface="Arial"/>
                <a:sym typeface="Arial"/>
              </a:rPr>
              <a:t>Food demand and price signals drive cropland and pasture area; this competes directly with forest and grassland</a:t>
            </a:r>
            <a:endParaRPr b="0" i="0" sz="1267" u="none" cap="none" strike="noStrike">
              <a:solidFill>
                <a:schemeClr val="dk1"/>
              </a:solidFill>
              <a:latin typeface="Arial"/>
              <a:ea typeface="Arial"/>
              <a:cs typeface="Arial"/>
              <a:sym typeface="Arial"/>
            </a:endParaRPr>
          </a:p>
        </p:txBody>
      </p:sp>
      <p:sp>
        <p:nvSpPr>
          <p:cNvPr id="276" name="Google Shape;276;g3e075dffed1_0_149"/>
          <p:cNvSpPr/>
          <p:nvPr/>
        </p:nvSpPr>
        <p:spPr>
          <a:xfrm>
            <a:off x="6242976" y="2729484"/>
            <a:ext cx="5547300" cy="1194900"/>
          </a:xfrm>
          <a:prstGeom prst="rect">
            <a:avLst/>
          </a:prstGeom>
          <a:solidFill>
            <a:srgbClr val="F0F4FF"/>
          </a:solidFill>
          <a:ln cap="flat" cmpd="sng" w="15225">
            <a:solidFill>
              <a:srgbClr val="7C3AED"/>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77" name="Google Shape;277;g3e075dffed1_0_149"/>
          <p:cNvSpPr/>
          <p:nvPr/>
        </p:nvSpPr>
        <p:spPr>
          <a:xfrm>
            <a:off x="6242976" y="2729484"/>
            <a:ext cx="122100" cy="1194900"/>
          </a:xfrm>
          <a:prstGeom prst="rect">
            <a:avLst/>
          </a:prstGeom>
          <a:solidFill>
            <a:srgbClr val="7C3AED"/>
          </a:solidFill>
          <a:ln cap="flat" cmpd="sng" w="12700">
            <a:solidFill>
              <a:srgbClr val="7C3AED"/>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78" name="Google Shape;278;g3e075dffed1_0_149"/>
          <p:cNvSpPr/>
          <p:nvPr/>
        </p:nvSpPr>
        <p:spPr>
          <a:xfrm>
            <a:off x="6462432" y="2851404"/>
            <a:ext cx="5205900" cy="316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467" u="none" cap="none" strike="noStrike">
                <a:solidFill>
                  <a:srgbClr val="7C3AED"/>
                </a:solidFill>
                <a:latin typeface="Arial"/>
                <a:ea typeface="Arial"/>
                <a:cs typeface="Arial"/>
                <a:sym typeface="Arial"/>
              </a:rPr>
              <a:t>Shared land pool competition</a:t>
            </a:r>
            <a:endParaRPr b="0" i="0" sz="1467" u="none" cap="none" strike="noStrike">
              <a:solidFill>
                <a:schemeClr val="dk1"/>
              </a:solidFill>
              <a:latin typeface="Arial"/>
              <a:ea typeface="Arial"/>
              <a:cs typeface="Arial"/>
              <a:sym typeface="Arial"/>
            </a:endParaRPr>
          </a:p>
        </p:txBody>
      </p:sp>
      <p:sp>
        <p:nvSpPr>
          <p:cNvPr id="279" name="Google Shape;279;g3e075dffed1_0_149"/>
          <p:cNvSpPr/>
          <p:nvPr/>
        </p:nvSpPr>
        <p:spPr>
          <a:xfrm>
            <a:off x="6450240" y="3113532"/>
            <a:ext cx="5205900" cy="438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200" u="none" cap="none" strike="noStrike">
                <a:solidFill>
                  <a:srgbClr val="374151"/>
                </a:solidFill>
                <a:latin typeface="Arial"/>
                <a:ea typeface="Arial"/>
                <a:cs typeface="Arial"/>
                <a:sym typeface="Arial"/>
              </a:rPr>
              <a:t>Agricultural technologies draw from the same LND commodity. Land claimed by agriculture reduces availability for non-agricultural uses. (see Lecture 8)</a:t>
            </a:r>
            <a:endParaRPr b="0" i="0" sz="1200" u="none" cap="none" strike="noStrike">
              <a:solidFill>
                <a:schemeClr val="dk1"/>
              </a:solidFill>
              <a:latin typeface="Arial"/>
              <a:ea typeface="Arial"/>
              <a:cs typeface="Arial"/>
              <a:sym typeface="Arial"/>
            </a:endParaRPr>
          </a:p>
        </p:txBody>
      </p:sp>
      <p:sp>
        <p:nvSpPr>
          <p:cNvPr id="280" name="Google Shape;280;g3e075dffed1_0_149"/>
          <p:cNvSpPr/>
          <p:nvPr/>
        </p:nvSpPr>
        <p:spPr>
          <a:xfrm>
            <a:off x="6462432" y="3607308"/>
            <a:ext cx="5181600" cy="268500"/>
          </a:xfrm>
          <a:prstGeom prst="rect">
            <a:avLst/>
          </a:prstGeom>
          <a:solidFill>
            <a:srgbClr val="FFFFFF"/>
          </a:solidFill>
          <a:ln cap="flat" cmpd="sng" w="10150">
            <a:solidFill>
              <a:srgbClr val="7C3AED"/>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81" name="Google Shape;281;g3e075dffed1_0_149"/>
          <p:cNvSpPr/>
          <p:nvPr/>
        </p:nvSpPr>
        <p:spPr>
          <a:xfrm>
            <a:off x="6511200" y="3607308"/>
            <a:ext cx="5084100" cy="268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000" u="none" cap="none" strike="noStrike">
                <a:solidFill>
                  <a:srgbClr val="7C3AED"/>
                </a:solidFill>
                <a:latin typeface="Arial"/>
                <a:ea typeface="Arial"/>
                <a:cs typeface="Arial"/>
                <a:sym typeface="Arial"/>
              </a:rPr>
              <a:t>Accumulated Annual Demand for agricultural technologies</a:t>
            </a:r>
            <a:endParaRPr b="0" i="0" sz="1000" u="none" cap="none" strike="noStrike">
              <a:solidFill>
                <a:schemeClr val="dk1"/>
              </a:solidFill>
              <a:latin typeface="Arial"/>
              <a:ea typeface="Arial"/>
              <a:cs typeface="Arial"/>
              <a:sym typeface="Arial"/>
            </a:endParaRPr>
          </a:p>
        </p:txBody>
      </p:sp>
      <p:cxnSp>
        <p:nvCxnSpPr>
          <p:cNvPr id="282" name="Google Shape;282;g3e075dffed1_0_149"/>
          <p:cNvCxnSpPr/>
          <p:nvPr/>
        </p:nvCxnSpPr>
        <p:spPr>
          <a:xfrm>
            <a:off x="5864432" y="3364992"/>
            <a:ext cx="353700" cy="0"/>
          </a:xfrm>
          <a:prstGeom prst="straightConnector1">
            <a:avLst/>
          </a:prstGeom>
          <a:noFill/>
          <a:ln cap="flat" cmpd="sng" w="19050">
            <a:solidFill>
              <a:srgbClr val="7C3AED"/>
            </a:solidFill>
            <a:prstDash val="solid"/>
            <a:round/>
            <a:headEnd len="sm" w="sm" type="none"/>
            <a:tailEnd len="sm" w="sm" type="none"/>
          </a:ln>
        </p:spPr>
      </p:cxnSp>
      <p:sp>
        <p:nvSpPr>
          <p:cNvPr id="283" name="Google Shape;283;g3e075dffed1_0_149"/>
          <p:cNvSpPr/>
          <p:nvPr/>
        </p:nvSpPr>
        <p:spPr>
          <a:xfrm>
            <a:off x="426720" y="4034028"/>
            <a:ext cx="5437800" cy="1194900"/>
          </a:xfrm>
          <a:prstGeom prst="rect">
            <a:avLst/>
          </a:prstGeom>
          <a:solidFill>
            <a:srgbClr val="FFFFFF"/>
          </a:solidFill>
          <a:ln cap="flat" cmpd="sng" w="15225">
            <a:solidFill>
              <a:srgbClr val="2D6A4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84" name="Google Shape;284;g3e075dffed1_0_149"/>
          <p:cNvSpPr/>
          <p:nvPr/>
        </p:nvSpPr>
        <p:spPr>
          <a:xfrm>
            <a:off x="426720" y="4034028"/>
            <a:ext cx="119700" cy="1194900"/>
          </a:xfrm>
          <a:prstGeom prst="rect">
            <a:avLst/>
          </a:prstGeom>
          <a:solidFill>
            <a:srgbClr val="2D6A4F"/>
          </a:solidFill>
          <a:ln cap="flat" cmpd="sng" w="12700">
            <a:solidFill>
              <a:srgbClr val="2D6A4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85" name="Google Shape;285;g3e075dffed1_0_149"/>
          <p:cNvSpPr/>
          <p:nvPr/>
        </p:nvSpPr>
        <p:spPr>
          <a:xfrm>
            <a:off x="646176" y="4155948"/>
            <a:ext cx="657300" cy="316800"/>
          </a:xfrm>
          <a:prstGeom prst="rect">
            <a:avLst/>
          </a:prstGeom>
          <a:solidFill>
            <a:srgbClr val="2D6A4F"/>
          </a:solidFill>
          <a:ln cap="flat" cmpd="sng" w="12700">
            <a:solidFill>
              <a:srgbClr val="2D6A4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86" name="Google Shape;286;g3e075dffed1_0_149"/>
          <p:cNvSpPr/>
          <p:nvPr/>
        </p:nvSpPr>
        <p:spPr>
          <a:xfrm>
            <a:off x="646176" y="4155948"/>
            <a:ext cx="657300" cy="316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067" u="none" cap="none" strike="noStrike">
                <a:solidFill>
                  <a:srgbClr val="FFFFFF"/>
                </a:solidFill>
                <a:latin typeface="Arial"/>
                <a:ea typeface="Arial"/>
                <a:cs typeface="Arial"/>
                <a:sym typeface="Arial"/>
              </a:rPr>
              <a:t>Forest land</a:t>
            </a:r>
            <a:endParaRPr b="0" i="0" sz="1067" u="none" cap="none" strike="noStrike">
              <a:solidFill>
                <a:schemeClr val="dk1"/>
              </a:solidFill>
              <a:latin typeface="Arial"/>
              <a:ea typeface="Arial"/>
              <a:cs typeface="Arial"/>
              <a:sym typeface="Arial"/>
            </a:endParaRPr>
          </a:p>
        </p:txBody>
      </p:sp>
      <p:sp>
        <p:nvSpPr>
          <p:cNvPr id="287" name="Google Shape;287;g3e075dffed1_0_149"/>
          <p:cNvSpPr/>
          <p:nvPr/>
        </p:nvSpPr>
        <p:spPr>
          <a:xfrm>
            <a:off x="1426464" y="4155948"/>
            <a:ext cx="4302600" cy="316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467" u="none" cap="none" strike="noStrike">
                <a:solidFill>
                  <a:srgbClr val="2D6A4F"/>
                </a:solidFill>
                <a:latin typeface="Arial"/>
                <a:ea typeface="Arial"/>
                <a:cs typeface="Arial"/>
                <a:sym typeface="Arial"/>
              </a:rPr>
              <a:t>Forest dynamics</a:t>
            </a:r>
            <a:endParaRPr b="0" i="0" sz="1467" u="none" cap="none" strike="noStrike">
              <a:solidFill>
                <a:schemeClr val="dk1"/>
              </a:solidFill>
              <a:latin typeface="Arial"/>
              <a:ea typeface="Arial"/>
              <a:cs typeface="Arial"/>
              <a:sym typeface="Arial"/>
            </a:endParaRPr>
          </a:p>
        </p:txBody>
      </p:sp>
      <p:sp>
        <p:nvSpPr>
          <p:cNvPr id="288" name="Google Shape;288;g3e075dffed1_0_149"/>
          <p:cNvSpPr/>
          <p:nvPr/>
        </p:nvSpPr>
        <p:spPr>
          <a:xfrm>
            <a:off x="646176" y="4521708"/>
            <a:ext cx="5079300" cy="633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267" u="none" cap="none" strike="noStrike">
                <a:solidFill>
                  <a:srgbClr val="374151"/>
                </a:solidFill>
                <a:latin typeface="Arial"/>
                <a:ea typeface="Arial"/>
                <a:cs typeface="Arial"/>
                <a:sym typeface="Arial"/>
              </a:rPr>
              <a:t>Carbon markets, timber demand, policy targets, and natural regeneration all influence whether forest expands or contracts</a:t>
            </a:r>
            <a:endParaRPr b="0" i="0" sz="1267" u="none" cap="none" strike="noStrike">
              <a:solidFill>
                <a:schemeClr val="dk1"/>
              </a:solidFill>
              <a:latin typeface="Arial"/>
              <a:ea typeface="Arial"/>
              <a:cs typeface="Arial"/>
              <a:sym typeface="Arial"/>
            </a:endParaRPr>
          </a:p>
        </p:txBody>
      </p:sp>
      <p:sp>
        <p:nvSpPr>
          <p:cNvPr id="289" name="Google Shape;289;g3e075dffed1_0_149"/>
          <p:cNvSpPr/>
          <p:nvPr/>
        </p:nvSpPr>
        <p:spPr>
          <a:xfrm>
            <a:off x="6242976" y="4034028"/>
            <a:ext cx="5547300" cy="1194900"/>
          </a:xfrm>
          <a:prstGeom prst="rect">
            <a:avLst/>
          </a:prstGeom>
          <a:solidFill>
            <a:srgbClr val="F0F4FF"/>
          </a:solidFill>
          <a:ln cap="flat" cmpd="sng" w="15225">
            <a:solidFill>
              <a:srgbClr val="2D6A4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90" name="Google Shape;290;g3e075dffed1_0_149"/>
          <p:cNvSpPr/>
          <p:nvPr/>
        </p:nvSpPr>
        <p:spPr>
          <a:xfrm>
            <a:off x="6242976" y="4034028"/>
            <a:ext cx="122100" cy="1194900"/>
          </a:xfrm>
          <a:prstGeom prst="rect">
            <a:avLst/>
          </a:prstGeom>
          <a:solidFill>
            <a:srgbClr val="2D6A4F"/>
          </a:solidFill>
          <a:ln cap="flat" cmpd="sng" w="12700">
            <a:solidFill>
              <a:srgbClr val="2D6A4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91" name="Google Shape;291;g3e075dffed1_0_149"/>
          <p:cNvSpPr/>
          <p:nvPr/>
        </p:nvSpPr>
        <p:spPr>
          <a:xfrm>
            <a:off x="6462432" y="4155948"/>
            <a:ext cx="5205900" cy="316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467" u="none" cap="none" strike="noStrike">
                <a:solidFill>
                  <a:srgbClr val="2D6A4F"/>
                </a:solidFill>
                <a:latin typeface="Arial"/>
                <a:ea typeface="Arial"/>
                <a:cs typeface="Arial"/>
                <a:sym typeface="Arial"/>
              </a:rPr>
              <a:t>Implicit cost signals via emissions</a:t>
            </a:r>
            <a:endParaRPr b="0" i="0" sz="1467" u="none" cap="none" strike="noStrike">
              <a:solidFill>
                <a:schemeClr val="dk1"/>
              </a:solidFill>
              <a:latin typeface="Arial"/>
              <a:ea typeface="Arial"/>
              <a:cs typeface="Arial"/>
              <a:sym typeface="Arial"/>
            </a:endParaRPr>
          </a:p>
        </p:txBody>
      </p:sp>
      <p:sp>
        <p:nvSpPr>
          <p:cNvPr id="292" name="Google Shape;292;g3e075dffed1_0_149"/>
          <p:cNvSpPr/>
          <p:nvPr/>
        </p:nvSpPr>
        <p:spPr>
          <a:xfrm>
            <a:off x="6474624" y="4399788"/>
            <a:ext cx="5205900" cy="438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200" u="none" cap="none" strike="noStrike">
                <a:solidFill>
                  <a:srgbClr val="374151"/>
                </a:solidFill>
                <a:latin typeface="Arial"/>
                <a:ea typeface="Arial"/>
                <a:cs typeface="Arial"/>
                <a:sym typeface="Arial"/>
              </a:rPr>
              <a:t>EAR and EACR create carbon costs that make forest retention or expansion economically rational where policy is applied.</a:t>
            </a:r>
            <a:endParaRPr b="0" i="0" sz="1200" u="none" cap="none" strike="noStrike">
              <a:solidFill>
                <a:schemeClr val="dk1"/>
              </a:solidFill>
              <a:latin typeface="Arial"/>
              <a:ea typeface="Arial"/>
              <a:cs typeface="Arial"/>
              <a:sym typeface="Arial"/>
            </a:endParaRPr>
          </a:p>
        </p:txBody>
      </p:sp>
      <p:sp>
        <p:nvSpPr>
          <p:cNvPr id="293" name="Google Shape;293;g3e075dffed1_0_149"/>
          <p:cNvSpPr/>
          <p:nvPr/>
        </p:nvSpPr>
        <p:spPr>
          <a:xfrm>
            <a:off x="6462432" y="4824872"/>
            <a:ext cx="5181600" cy="366000"/>
          </a:xfrm>
          <a:prstGeom prst="rect">
            <a:avLst/>
          </a:prstGeom>
          <a:solidFill>
            <a:srgbClr val="FFFFFF"/>
          </a:solidFill>
          <a:ln cap="flat" cmpd="sng" w="10150">
            <a:solidFill>
              <a:srgbClr val="2D6A4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94" name="Google Shape;294;g3e075dffed1_0_149"/>
          <p:cNvSpPr/>
          <p:nvPr/>
        </p:nvSpPr>
        <p:spPr>
          <a:xfrm>
            <a:off x="6511200" y="4873752"/>
            <a:ext cx="5084100" cy="268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000" u="none" cap="none" strike="noStrike">
                <a:solidFill>
                  <a:srgbClr val="2D6A4F"/>
                </a:solidFill>
                <a:latin typeface="Arial"/>
                <a:ea typeface="Arial"/>
                <a:cs typeface="Arial"/>
                <a:sym typeface="Arial"/>
              </a:rPr>
              <a:t>EmissionActivityRatio (EAR)</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sv-SE" sz="1000" u="none" cap="none" strike="noStrike">
                <a:solidFill>
                  <a:srgbClr val="2D6A4F"/>
                </a:solidFill>
                <a:latin typeface="Arial"/>
                <a:ea typeface="Arial"/>
                <a:cs typeface="Arial"/>
                <a:sym typeface="Arial"/>
              </a:rPr>
              <a:t>EmissionToActivityChangeRatio (EACR)</a:t>
            </a:r>
            <a:endParaRPr b="0" i="0" sz="1000" u="none" cap="none" strike="noStrike">
              <a:solidFill>
                <a:schemeClr val="dk1"/>
              </a:solidFill>
              <a:latin typeface="Arial"/>
              <a:ea typeface="Arial"/>
              <a:cs typeface="Arial"/>
              <a:sym typeface="Arial"/>
            </a:endParaRPr>
          </a:p>
        </p:txBody>
      </p:sp>
      <p:cxnSp>
        <p:nvCxnSpPr>
          <p:cNvPr id="295" name="Google Shape;295;g3e075dffed1_0_149"/>
          <p:cNvCxnSpPr/>
          <p:nvPr/>
        </p:nvCxnSpPr>
        <p:spPr>
          <a:xfrm>
            <a:off x="5864432" y="4669536"/>
            <a:ext cx="353700" cy="0"/>
          </a:xfrm>
          <a:prstGeom prst="straightConnector1">
            <a:avLst/>
          </a:prstGeom>
          <a:noFill/>
          <a:ln cap="flat" cmpd="sng" w="19050">
            <a:solidFill>
              <a:srgbClr val="2D6A4F"/>
            </a:solidFill>
            <a:prstDash val="solid"/>
            <a:round/>
            <a:headEnd len="sm" w="sm" type="none"/>
            <a:tailEnd len="sm" w="sm" type="none"/>
          </a:ln>
        </p:spPr>
      </p:cxnSp>
      <p:sp>
        <p:nvSpPr>
          <p:cNvPr id="296" name="Google Shape;296;g3e075dffed1_0_149"/>
          <p:cNvSpPr/>
          <p:nvPr/>
        </p:nvSpPr>
        <p:spPr>
          <a:xfrm>
            <a:off x="426720" y="5338572"/>
            <a:ext cx="5437800" cy="1194900"/>
          </a:xfrm>
          <a:prstGeom prst="rect">
            <a:avLst/>
          </a:prstGeom>
          <a:solidFill>
            <a:srgbClr val="FFFFFF"/>
          </a:solidFill>
          <a:ln cap="flat" cmpd="sng" w="15225">
            <a:solidFill>
              <a:srgbClr val="4B5563"/>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97" name="Google Shape;297;g3e075dffed1_0_149"/>
          <p:cNvSpPr/>
          <p:nvPr/>
        </p:nvSpPr>
        <p:spPr>
          <a:xfrm>
            <a:off x="426720" y="5338572"/>
            <a:ext cx="119700" cy="1194900"/>
          </a:xfrm>
          <a:prstGeom prst="rect">
            <a:avLst/>
          </a:prstGeom>
          <a:solidFill>
            <a:srgbClr val="4B5563"/>
          </a:solidFill>
          <a:ln cap="flat" cmpd="sng" w="12700">
            <a:solidFill>
              <a:srgbClr val="4B5563"/>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98" name="Google Shape;298;g3e075dffed1_0_149"/>
          <p:cNvSpPr/>
          <p:nvPr/>
        </p:nvSpPr>
        <p:spPr>
          <a:xfrm>
            <a:off x="646176" y="5460492"/>
            <a:ext cx="657300" cy="316800"/>
          </a:xfrm>
          <a:prstGeom prst="rect">
            <a:avLst/>
          </a:prstGeom>
          <a:solidFill>
            <a:srgbClr val="4B5563"/>
          </a:solidFill>
          <a:ln cap="flat" cmpd="sng" w="12700">
            <a:solidFill>
              <a:srgbClr val="4B5563"/>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99" name="Google Shape;299;g3e075dffed1_0_149"/>
          <p:cNvSpPr/>
          <p:nvPr/>
        </p:nvSpPr>
        <p:spPr>
          <a:xfrm>
            <a:off x="646176" y="5460492"/>
            <a:ext cx="657300" cy="316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1067" u="none" cap="none" strike="noStrike">
                <a:solidFill>
                  <a:srgbClr val="FFFFFF"/>
                </a:solidFill>
                <a:latin typeface="Arial"/>
                <a:ea typeface="Arial"/>
                <a:cs typeface="Arial"/>
                <a:sym typeface="Arial"/>
              </a:rPr>
              <a:t>RATE</a:t>
            </a:r>
            <a:endParaRPr b="0" i="0" sz="1067" u="none" cap="none" strike="noStrike">
              <a:solidFill>
                <a:schemeClr val="dk1"/>
              </a:solidFill>
              <a:latin typeface="Arial"/>
              <a:ea typeface="Arial"/>
              <a:cs typeface="Arial"/>
              <a:sym typeface="Arial"/>
            </a:endParaRPr>
          </a:p>
        </p:txBody>
      </p:sp>
      <p:sp>
        <p:nvSpPr>
          <p:cNvPr id="300" name="Google Shape;300;g3e075dffed1_0_149"/>
          <p:cNvSpPr/>
          <p:nvPr/>
        </p:nvSpPr>
        <p:spPr>
          <a:xfrm>
            <a:off x="1426464" y="5460492"/>
            <a:ext cx="4302600" cy="316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467" u="none" cap="none" strike="noStrike">
                <a:solidFill>
                  <a:srgbClr val="4B5563"/>
                </a:solidFill>
                <a:latin typeface="Arial"/>
                <a:ea typeface="Arial"/>
                <a:cs typeface="Arial"/>
                <a:sym typeface="Arial"/>
              </a:rPr>
              <a:t>Inertia and friction</a:t>
            </a:r>
            <a:endParaRPr b="0" i="0" sz="1467" u="none" cap="none" strike="noStrike">
              <a:solidFill>
                <a:schemeClr val="dk1"/>
              </a:solidFill>
              <a:latin typeface="Arial"/>
              <a:ea typeface="Arial"/>
              <a:cs typeface="Arial"/>
              <a:sym typeface="Arial"/>
            </a:endParaRPr>
          </a:p>
        </p:txBody>
      </p:sp>
      <p:sp>
        <p:nvSpPr>
          <p:cNvPr id="301" name="Google Shape;301;g3e075dffed1_0_149"/>
          <p:cNvSpPr/>
          <p:nvPr/>
        </p:nvSpPr>
        <p:spPr>
          <a:xfrm>
            <a:off x="646176" y="5826252"/>
            <a:ext cx="5079300" cy="633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267" u="none" cap="none" strike="noStrike">
                <a:solidFill>
                  <a:srgbClr val="374151"/>
                </a:solidFill>
                <a:latin typeface="Arial"/>
                <a:ea typeface="Arial"/>
                <a:cs typeface="Arial"/>
                <a:sym typeface="Arial"/>
              </a:rPr>
              <a:t>Land conversion takes years; access, labour, regulation, and market capacity all constrain how fast change can occur</a:t>
            </a:r>
            <a:endParaRPr b="0" i="0" sz="1267" u="none" cap="none" strike="noStrike">
              <a:solidFill>
                <a:schemeClr val="dk1"/>
              </a:solidFill>
              <a:latin typeface="Arial"/>
              <a:ea typeface="Arial"/>
              <a:cs typeface="Arial"/>
              <a:sym typeface="Arial"/>
            </a:endParaRPr>
          </a:p>
        </p:txBody>
      </p:sp>
      <p:sp>
        <p:nvSpPr>
          <p:cNvPr id="302" name="Google Shape;302;g3e075dffed1_0_149"/>
          <p:cNvSpPr/>
          <p:nvPr/>
        </p:nvSpPr>
        <p:spPr>
          <a:xfrm>
            <a:off x="6242976" y="5338572"/>
            <a:ext cx="5547300" cy="1194900"/>
          </a:xfrm>
          <a:prstGeom prst="rect">
            <a:avLst/>
          </a:prstGeom>
          <a:solidFill>
            <a:srgbClr val="F0F4FF"/>
          </a:solidFill>
          <a:ln cap="flat" cmpd="sng" w="15225">
            <a:solidFill>
              <a:srgbClr val="4B5563"/>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303" name="Google Shape;303;g3e075dffed1_0_149"/>
          <p:cNvSpPr/>
          <p:nvPr/>
        </p:nvSpPr>
        <p:spPr>
          <a:xfrm>
            <a:off x="6242976" y="5338572"/>
            <a:ext cx="122100" cy="1194900"/>
          </a:xfrm>
          <a:prstGeom prst="rect">
            <a:avLst/>
          </a:prstGeom>
          <a:solidFill>
            <a:srgbClr val="4B5563"/>
          </a:solidFill>
          <a:ln cap="flat" cmpd="sng" w="12700">
            <a:solidFill>
              <a:srgbClr val="4B5563"/>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304" name="Google Shape;304;g3e075dffed1_0_149"/>
          <p:cNvSpPr/>
          <p:nvPr/>
        </p:nvSpPr>
        <p:spPr>
          <a:xfrm>
            <a:off x="6450240" y="5448299"/>
            <a:ext cx="5205900" cy="316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1467" u="none" cap="none" strike="noStrike">
                <a:solidFill>
                  <a:srgbClr val="4B5563"/>
                </a:solidFill>
                <a:latin typeface="Arial"/>
                <a:ea typeface="Arial"/>
                <a:cs typeface="Arial"/>
                <a:sym typeface="Arial"/>
              </a:rPr>
              <a:t>Rate limits on forest activity</a:t>
            </a:r>
            <a:endParaRPr b="0" i="0" sz="1467" u="none" cap="none" strike="noStrike">
              <a:solidFill>
                <a:schemeClr val="dk1"/>
              </a:solidFill>
              <a:latin typeface="Arial"/>
              <a:ea typeface="Arial"/>
              <a:cs typeface="Arial"/>
              <a:sym typeface="Arial"/>
            </a:endParaRPr>
          </a:p>
        </p:txBody>
      </p:sp>
      <p:sp>
        <p:nvSpPr>
          <p:cNvPr id="305" name="Google Shape;305;g3e075dffed1_0_149"/>
          <p:cNvSpPr/>
          <p:nvPr/>
        </p:nvSpPr>
        <p:spPr>
          <a:xfrm>
            <a:off x="6450240" y="5670803"/>
            <a:ext cx="5205900" cy="438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200" u="none" cap="none" strike="noStrike">
                <a:solidFill>
                  <a:srgbClr val="374151"/>
                </a:solidFill>
                <a:latin typeface="Arial"/>
                <a:ea typeface="Arial"/>
                <a:cs typeface="Arial"/>
                <a:sym typeface="Arial"/>
              </a:rPr>
              <a:t>Symmetric ramp constraints cap the maximum annual change in LNDFOR activity, anchored to the last calibration year.</a:t>
            </a:r>
            <a:endParaRPr b="0" i="0" sz="1200" u="none" cap="none" strike="noStrike">
              <a:solidFill>
                <a:schemeClr val="dk1"/>
              </a:solidFill>
              <a:latin typeface="Arial"/>
              <a:ea typeface="Arial"/>
              <a:cs typeface="Arial"/>
              <a:sym typeface="Arial"/>
            </a:endParaRPr>
          </a:p>
        </p:txBody>
      </p:sp>
      <p:sp>
        <p:nvSpPr>
          <p:cNvPr id="306" name="Google Shape;306;g3e075dffed1_0_149"/>
          <p:cNvSpPr/>
          <p:nvPr/>
        </p:nvSpPr>
        <p:spPr>
          <a:xfrm>
            <a:off x="6450240" y="6207252"/>
            <a:ext cx="5181600" cy="268500"/>
          </a:xfrm>
          <a:prstGeom prst="rect">
            <a:avLst/>
          </a:prstGeom>
          <a:solidFill>
            <a:srgbClr val="FFFFFF"/>
          </a:solidFill>
          <a:ln cap="flat" cmpd="sng" w="10150">
            <a:solidFill>
              <a:srgbClr val="4B5563"/>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307" name="Google Shape;307;g3e075dffed1_0_149"/>
          <p:cNvSpPr/>
          <p:nvPr/>
        </p:nvSpPr>
        <p:spPr>
          <a:xfrm>
            <a:off x="6511200" y="6231636"/>
            <a:ext cx="5084100" cy="268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sv-SE" sz="1000" u="none" cap="none" strike="noStrike">
                <a:solidFill>
                  <a:srgbClr val="4B5563"/>
                </a:solidFill>
                <a:latin typeface="Arial"/>
                <a:ea typeface="Arial"/>
                <a:cs typeface="Arial"/>
                <a:sym typeface="Arial"/>
              </a:rPr>
              <a:t>Technology Activity</a:t>
            </a:r>
            <a:r>
              <a:rPr b="0" i="0" lang="sv-SE" sz="1000" u="none" cap="none" strike="noStrike">
                <a:solidFill>
                  <a:schemeClr val="dk1"/>
                </a:solidFill>
                <a:latin typeface="Arial"/>
                <a:ea typeface="Arial"/>
                <a:cs typeface="Arial"/>
                <a:sym typeface="Arial"/>
              </a:rPr>
              <a:t> </a:t>
            </a:r>
            <a:r>
              <a:rPr b="0" i="0" lang="sv-SE" sz="1000" u="none" cap="none" strike="noStrike">
                <a:solidFill>
                  <a:srgbClr val="4B5563"/>
                </a:solidFill>
                <a:latin typeface="Arial"/>
                <a:ea typeface="Arial"/>
                <a:cs typeface="Arial"/>
                <a:sym typeface="Arial"/>
              </a:rPr>
              <a:t>Increase/Decrease By Mode Limit</a:t>
            </a:r>
            <a:endParaRPr b="0" i="0" sz="1000" u="none" cap="none" strike="noStrike">
              <a:solidFill>
                <a:schemeClr val="dk1"/>
              </a:solidFill>
              <a:latin typeface="Arial"/>
              <a:ea typeface="Arial"/>
              <a:cs typeface="Arial"/>
              <a:sym typeface="Arial"/>
            </a:endParaRPr>
          </a:p>
        </p:txBody>
      </p:sp>
      <p:cxnSp>
        <p:nvCxnSpPr>
          <p:cNvPr id="308" name="Google Shape;308;g3e075dffed1_0_149"/>
          <p:cNvCxnSpPr/>
          <p:nvPr/>
        </p:nvCxnSpPr>
        <p:spPr>
          <a:xfrm>
            <a:off x="5864432" y="5974080"/>
            <a:ext cx="353700" cy="0"/>
          </a:xfrm>
          <a:prstGeom prst="straightConnector1">
            <a:avLst/>
          </a:prstGeom>
          <a:noFill/>
          <a:ln cap="flat" cmpd="sng" w="19050">
            <a:solidFill>
              <a:srgbClr val="4B5563"/>
            </a:solidFill>
            <a:prstDash val="solid"/>
            <a:round/>
            <a:headEnd len="sm" w="sm" type="none"/>
            <a:tailEnd len="sm" w="sm" type="none"/>
          </a:ln>
        </p:spPr>
      </p:cxnSp>
      <p:sp>
        <p:nvSpPr>
          <p:cNvPr id="309" name="Google Shape;309;g3e075dffed1_0_149"/>
          <p:cNvSpPr/>
          <p:nvPr/>
        </p:nvSpPr>
        <p:spPr>
          <a:xfrm>
            <a:off x="426720" y="6600480"/>
            <a:ext cx="11460300" cy="219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sv-SE" sz="1067" u="none" cap="none" strike="noStrike">
                <a:solidFill>
                  <a:schemeClr val="lt1"/>
                </a:solidFill>
                <a:latin typeface="Arial"/>
                <a:ea typeface="Arial"/>
                <a:cs typeface="Arial"/>
                <a:sym typeface="Arial"/>
              </a:rPr>
              <a:t>Agriculture draws from the same LND pool as non-agricultural land – both modules must use a consistent data source</a:t>
            </a:r>
            <a:endParaRPr b="0" i="0" sz="1067" u="none" cap="none" strike="noStrike">
              <a:solidFill>
                <a:schemeClr val="lt1"/>
              </a:solidFill>
              <a:latin typeface="Arial"/>
              <a:ea typeface="Arial"/>
              <a:cs typeface="Arial"/>
              <a:sym typeface="Arial"/>
            </a:endParaRPr>
          </a:p>
        </p:txBody>
      </p:sp>
      <p:sp>
        <p:nvSpPr>
          <p:cNvPr id="310" name="Google Shape;310;g3e075dffed1_0_149"/>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What Drives Land-Use Change, and How the Model Sees It</a:t>
            </a:r>
            <a:endParaRPr/>
          </a:p>
        </p:txBody>
      </p:sp>
      <p:sp>
        <p:nvSpPr>
          <p:cNvPr id="311" name="Google Shape;311;g3e075dffed1_0_14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e075dffed1_0_212"/>
          <p:cNvSpPr/>
          <p:nvPr/>
        </p:nvSpPr>
        <p:spPr>
          <a:xfrm>
            <a:off x="609600" y="644731"/>
            <a:ext cx="12003600" cy="731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100" u="none" cap="none" strike="noStrike">
                <a:solidFill>
                  <a:srgbClr val="333333"/>
                </a:solidFill>
                <a:latin typeface="Arial"/>
                <a:ea typeface="Arial"/>
                <a:cs typeface="Arial"/>
                <a:sym typeface="Arial"/>
              </a:rPr>
              <a:t>Land Cover absorbs and generates emissions in two fundamentally different ways. Understanding this distinction is the key to choosing the correct OSeMOSYS parameter.</a:t>
            </a:r>
            <a:endParaRPr b="0" i="0" sz="1100" u="none" cap="none" strike="noStrike">
              <a:solidFill>
                <a:srgbClr val="333333"/>
              </a:solidFill>
              <a:latin typeface="Arial"/>
              <a:ea typeface="Arial"/>
              <a:cs typeface="Arial"/>
              <a:sym typeface="Arial"/>
            </a:endParaRPr>
          </a:p>
        </p:txBody>
      </p:sp>
      <p:sp>
        <p:nvSpPr>
          <p:cNvPr id="318" name="Google Shape;318;g3e075dffed1_0_212"/>
          <p:cNvSpPr/>
          <p:nvPr/>
        </p:nvSpPr>
        <p:spPr>
          <a:xfrm>
            <a:off x="676929" y="1149735"/>
            <a:ext cx="5303400" cy="4377600"/>
          </a:xfrm>
          <a:prstGeom prst="rect">
            <a:avLst/>
          </a:prstGeom>
          <a:solidFill>
            <a:srgbClr val="FFF8E1"/>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319" name="Google Shape;319;g3e075dffed1_0_212"/>
          <p:cNvSpPr/>
          <p:nvPr/>
        </p:nvSpPr>
        <p:spPr>
          <a:xfrm>
            <a:off x="676929" y="1149735"/>
            <a:ext cx="134100" cy="4377600"/>
          </a:xfrm>
          <a:prstGeom prst="rect">
            <a:avLst/>
          </a:prstGeom>
          <a:solidFill>
            <a:srgbClr val="D97706"/>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320" name="Google Shape;320;g3e075dffed1_0_212"/>
          <p:cNvSpPr/>
          <p:nvPr/>
        </p:nvSpPr>
        <p:spPr>
          <a:xfrm>
            <a:off x="948188" y="1137569"/>
            <a:ext cx="4755000" cy="4266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2400" u="none" cap="none" strike="noStrike">
                <a:solidFill>
                  <a:srgbClr val="D97706"/>
                </a:solidFill>
                <a:latin typeface="Arial"/>
                <a:ea typeface="Arial"/>
                <a:cs typeface="Arial"/>
                <a:sym typeface="Arial"/>
              </a:rPr>
              <a:t>One-off Emissions – Part A </a:t>
            </a:r>
            <a:endParaRPr b="0" i="0" sz="2400" u="none" cap="none" strike="noStrike">
              <a:solidFill>
                <a:schemeClr val="dk1"/>
              </a:solidFill>
              <a:latin typeface="Arial"/>
              <a:ea typeface="Arial"/>
              <a:cs typeface="Arial"/>
              <a:sym typeface="Arial"/>
            </a:endParaRPr>
          </a:p>
        </p:txBody>
      </p:sp>
      <p:sp>
        <p:nvSpPr>
          <p:cNvPr id="321" name="Google Shape;321;g3e075dffed1_0_212"/>
          <p:cNvSpPr/>
          <p:nvPr/>
        </p:nvSpPr>
        <p:spPr>
          <a:xfrm>
            <a:off x="948188" y="1503329"/>
            <a:ext cx="4755000" cy="3048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1" lang="sv-SE" sz="1600" u="none" cap="none" strike="noStrike">
                <a:solidFill>
                  <a:srgbClr val="D97706"/>
                </a:solidFill>
                <a:latin typeface="Arial"/>
                <a:ea typeface="Arial"/>
                <a:cs typeface="Arial"/>
                <a:sym typeface="Arial"/>
              </a:rPr>
              <a:t>(from land-cover change)</a:t>
            </a:r>
            <a:endParaRPr b="0" i="0" sz="1600" u="none" cap="none" strike="noStrike">
              <a:solidFill>
                <a:schemeClr val="dk1"/>
              </a:solidFill>
              <a:latin typeface="Arial"/>
              <a:ea typeface="Arial"/>
              <a:cs typeface="Arial"/>
              <a:sym typeface="Arial"/>
            </a:endParaRPr>
          </a:p>
        </p:txBody>
      </p:sp>
      <p:sp>
        <p:nvSpPr>
          <p:cNvPr id="322" name="Google Shape;322;g3e075dffed1_0_212"/>
          <p:cNvSpPr/>
          <p:nvPr/>
        </p:nvSpPr>
        <p:spPr>
          <a:xfrm>
            <a:off x="970004" y="1831853"/>
            <a:ext cx="5077800" cy="9753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200" u="none" cap="none" strike="noStrike">
                <a:solidFill>
                  <a:srgbClr val="333333"/>
                </a:solidFill>
                <a:latin typeface="Arial"/>
                <a:ea typeface="Arial"/>
                <a:cs typeface="Arial"/>
                <a:sym typeface="Arial"/>
              </a:rPr>
              <a:t>A rapid release of carbon triggered when land is converted from one land-cover type to another, due to the difference in land-cover carbon stocks. Part A almost always involves CO₂, since land-cover carbon stocks are predominantly carbon. Other gases can appear in Part A in specific burning or drainage (wetland) scenarios, but these are exceptions.</a:t>
            </a:r>
            <a:endParaRPr b="0" i="0" sz="1200" u="none" cap="none" strike="noStrike">
              <a:solidFill>
                <a:schemeClr val="dk1"/>
              </a:solidFill>
              <a:latin typeface="Arial"/>
              <a:ea typeface="Arial"/>
              <a:cs typeface="Arial"/>
              <a:sym typeface="Arial"/>
            </a:endParaRPr>
          </a:p>
        </p:txBody>
      </p:sp>
      <p:sp>
        <p:nvSpPr>
          <p:cNvPr id="323" name="Google Shape;323;g3e075dffed1_0_212"/>
          <p:cNvSpPr/>
          <p:nvPr/>
        </p:nvSpPr>
        <p:spPr>
          <a:xfrm>
            <a:off x="980735" y="2852486"/>
            <a:ext cx="1828800" cy="3048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1200" u="none" cap="none" strike="noStrike">
                <a:solidFill>
                  <a:srgbClr val="1E2761"/>
                </a:solidFill>
                <a:latin typeface="Arial"/>
                <a:ea typeface="Arial"/>
                <a:cs typeface="Arial"/>
                <a:sym typeface="Arial"/>
              </a:rPr>
              <a:t>Examples:</a:t>
            </a:r>
            <a:endParaRPr b="0" i="0" sz="1200" u="none" cap="none" strike="noStrike">
              <a:solidFill>
                <a:schemeClr val="dk1"/>
              </a:solidFill>
              <a:latin typeface="Arial"/>
              <a:ea typeface="Arial"/>
              <a:cs typeface="Arial"/>
              <a:sym typeface="Arial"/>
            </a:endParaRPr>
          </a:p>
        </p:txBody>
      </p:sp>
      <p:sp>
        <p:nvSpPr>
          <p:cNvPr id="324" name="Google Shape;324;g3e075dffed1_0_212"/>
          <p:cNvSpPr/>
          <p:nvPr/>
        </p:nvSpPr>
        <p:spPr>
          <a:xfrm>
            <a:off x="1018329" y="3131433"/>
            <a:ext cx="4754700" cy="975300"/>
          </a:xfrm>
          <a:prstGeom prst="rect">
            <a:avLst/>
          </a:prstGeom>
          <a:noFill/>
          <a:ln>
            <a:noFill/>
          </a:ln>
        </p:spPr>
        <p:txBody>
          <a:bodyPr anchorCtr="0" anchor="ctr" bIns="60925" lIns="121900" spcFirstLastPara="1" rIns="121900" wrap="square" tIns="60925">
            <a:noAutofit/>
          </a:bodyPr>
          <a:lstStyle/>
          <a:p>
            <a:pPr indent="-182563" lvl="0" marL="182563" marR="0" rtl="0" algn="l">
              <a:lnSpc>
                <a:spcPct val="100000"/>
              </a:lnSpc>
              <a:spcBef>
                <a:spcPts val="0"/>
              </a:spcBef>
              <a:spcAft>
                <a:spcPts val="0"/>
              </a:spcAft>
              <a:buClr>
                <a:srgbClr val="333333"/>
              </a:buClr>
              <a:buSzPts val="1050"/>
              <a:buFont typeface="Calibri"/>
              <a:buChar char="•"/>
            </a:pPr>
            <a:r>
              <a:rPr b="0" i="0" lang="sv-SE" sz="1200" u="none" cap="none" strike="noStrike">
                <a:solidFill>
                  <a:srgbClr val="333333"/>
                </a:solidFill>
                <a:latin typeface="Arial"/>
                <a:ea typeface="Arial"/>
                <a:cs typeface="Arial"/>
                <a:sym typeface="Arial"/>
              </a:rPr>
              <a:t>Clearing forest for cropland through burning releases a large share of the area’s carbon stock over a short period of time (i.e. within year)</a:t>
            </a:r>
            <a:endParaRPr b="0" i="0" sz="1200" u="none" cap="none" strike="noStrike">
              <a:solidFill>
                <a:schemeClr val="dk1"/>
              </a:solidFill>
              <a:latin typeface="Arial"/>
              <a:ea typeface="Arial"/>
              <a:cs typeface="Arial"/>
              <a:sym typeface="Arial"/>
            </a:endParaRPr>
          </a:p>
          <a:p>
            <a:pPr indent="-182563" lvl="0" marL="182563" marR="0" rtl="0" algn="l">
              <a:lnSpc>
                <a:spcPct val="100000"/>
              </a:lnSpc>
              <a:spcBef>
                <a:spcPts val="533"/>
              </a:spcBef>
              <a:spcAft>
                <a:spcPts val="0"/>
              </a:spcAft>
              <a:buClr>
                <a:srgbClr val="333333"/>
              </a:buClr>
              <a:buSzPts val="1050"/>
              <a:buFont typeface="Calibri"/>
              <a:buChar char="•"/>
            </a:pPr>
            <a:r>
              <a:rPr b="0" i="0" lang="sv-SE" sz="1200" u="none" cap="none" strike="noStrike">
                <a:solidFill>
                  <a:srgbClr val="333333"/>
                </a:solidFill>
                <a:latin typeface="Arial"/>
                <a:ea typeface="Arial"/>
                <a:cs typeface="Arial"/>
                <a:sym typeface="Arial"/>
              </a:rPr>
              <a:t>Converting grassland to built-up land releases ‘small’ amounts of stored soil carbon</a:t>
            </a:r>
            <a:endParaRPr b="0" i="0" sz="1200" u="none" cap="none" strike="noStrike">
              <a:solidFill>
                <a:schemeClr val="dk1"/>
              </a:solidFill>
              <a:latin typeface="Arial"/>
              <a:ea typeface="Arial"/>
              <a:cs typeface="Arial"/>
              <a:sym typeface="Arial"/>
            </a:endParaRPr>
          </a:p>
        </p:txBody>
      </p:sp>
      <p:sp>
        <p:nvSpPr>
          <p:cNvPr id="325" name="Google Shape;325;g3e075dffed1_0_212"/>
          <p:cNvSpPr/>
          <p:nvPr/>
        </p:nvSpPr>
        <p:spPr>
          <a:xfrm>
            <a:off x="1121327" y="4899752"/>
            <a:ext cx="1999500" cy="487800"/>
          </a:xfrm>
          <a:prstGeom prst="rect">
            <a:avLst/>
          </a:prstGeom>
          <a:solidFill>
            <a:srgbClr val="D97706"/>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326" name="Google Shape;326;g3e075dffed1_0_212"/>
          <p:cNvSpPr/>
          <p:nvPr/>
        </p:nvSpPr>
        <p:spPr>
          <a:xfrm>
            <a:off x="1163690" y="4879112"/>
            <a:ext cx="1956900" cy="487800"/>
          </a:xfrm>
          <a:prstGeom prst="rect">
            <a:avLst/>
          </a:prstGeom>
          <a:no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rPr b="1" i="0" lang="sv-SE" sz="1200" u="none" cap="none" strike="noStrike">
                <a:solidFill>
                  <a:srgbClr val="FFFFFF"/>
                </a:solidFill>
                <a:latin typeface="Arial"/>
                <a:ea typeface="Arial"/>
                <a:cs typeface="Arial"/>
                <a:sym typeface="Arial"/>
              </a:rPr>
              <a:t>Emission To Activity Change Ratio (EACR)</a:t>
            </a:r>
            <a:endParaRPr b="0" i="0" sz="1200" u="none" cap="none" strike="noStrike">
              <a:solidFill>
                <a:schemeClr val="dk1"/>
              </a:solidFill>
              <a:latin typeface="Arial"/>
              <a:ea typeface="Arial"/>
              <a:cs typeface="Arial"/>
              <a:sym typeface="Arial"/>
            </a:endParaRPr>
          </a:p>
        </p:txBody>
      </p:sp>
      <p:sp>
        <p:nvSpPr>
          <p:cNvPr id="327" name="Google Shape;327;g3e075dffed1_0_212"/>
          <p:cNvSpPr/>
          <p:nvPr/>
        </p:nvSpPr>
        <p:spPr>
          <a:xfrm>
            <a:off x="609600" y="5740557"/>
            <a:ext cx="10655100" cy="725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1" lang="sv-SE" sz="1200" u="none" cap="none" strike="noStrike">
                <a:solidFill>
                  <a:srgbClr val="3A3838"/>
                </a:solidFill>
                <a:latin typeface="Arial"/>
                <a:ea typeface="Arial"/>
                <a:cs typeface="Arial"/>
                <a:sym typeface="Arial"/>
              </a:rPr>
              <a:t>EACR </a:t>
            </a:r>
            <a:r>
              <a:rPr b="0" i="1" lang="sv-SE" sz="1200" u="none" cap="none" strike="noStrike">
                <a:solidFill>
                  <a:srgbClr val="3A3838"/>
                </a:solidFill>
                <a:latin typeface="Arial"/>
                <a:ea typeface="Arial"/>
                <a:cs typeface="Arial"/>
                <a:sym typeface="Arial"/>
              </a:rPr>
              <a:t>= An emission factor that only applies when a technology's activity changes (i.e. the area of a land cover type) from one year to the next. If the activity stays the same, nothing happens. If it increases or decreases, emissions are calculated based on the size of that change.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1" sz="1200" u="none" cap="none" strike="noStrike">
              <a:solidFill>
                <a:srgbClr val="3A3838"/>
              </a:solidFill>
              <a:latin typeface="Arial"/>
              <a:ea typeface="Arial"/>
              <a:cs typeface="Arial"/>
              <a:sym typeface="Arial"/>
            </a:endParaRPr>
          </a:p>
          <a:p>
            <a:pPr indent="0" lvl="0" marL="0" marR="0" rtl="0" algn="l">
              <a:lnSpc>
                <a:spcPct val="100000"/>
              </a:lnSpc>
              <a:spcBef>
                <a:spcPts val="0"/>
              </a:spcBef>
              <a:spcAft>
                <a:spcPts val="0"/>
              </a:spcAft>
              <a:buNone/>
            </a:pPr>
            <a:r>
              <a:rPr b="1" i="1" lang="sv-SE" sz="1200" u="none" cap="none" strike="noStrike">
                <a:solidFill>
                  <a:srgbClr val="3A3838"/>
                </a:solidFill>
                <a:latin typeface="Arial"/>
                <a:ea typeface="Arial"/>
                <a:cs typeface="Arial"/>
                <a:sym typeface="Arial"/>
              </a:rPr>
              <a:t>INCR </a:t>
            </a:r>
            <a:r>
              <a:rPr b="0" i="1" lang="sv-SE" sz="1200" u="none" cap="none" strike="noStrike">
                <a:solidFill>
                  <a:srgbClr val="3A3838"/>
                </a:solidFill>
                <a:latin typeface="Arial"/>
                <a:ea typeface="Arial"/>
                <a:cs typeface="Arial"/>
                <a:sym typeface="Arial"/>
              </a:rPr>
              <a:t>= Specifies how many units of an input commodity are required for each unit of new capacity added to a technology. In this lecture, it defines how much Carbon Stock is consumed per unit of new deforested area created.</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328" name="Google Shape;328;g3e075dffed1_0_212"/>
          <p:cNvSpPr/>
          <p:nvPr/>
        </p:nvSpPr>
        <p:spPr>
          <a:xfrm>
            <a:off x="980735" y="4105885"/>
            <a:ext cx="1828800" cy="3048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1200" u="none" cap="none" strike="noStrike">
                <a:solidFill>
                  <a:srgbClr val="1E2761"/>
                </a:solidFill>
                <a:latin typeface="Arial"/>
                <a:ea typeface="Arial"/>
                <a:cs typeface="Arial"/>
                <a:sym typeface="Arial"/>
              </a:rPr>
              <a:t>Data:</a:t>
            </a:r>
            <a:endParaRPr b="0" i="0" sz="1200" u="none" cap="none" strike="noStrike">
              <a:solidFill>
                <a:schemeClr val="dk1"/>
              </a:solidFill>
              <a:latin typeface="Arial"/>
              <a:ea typeface="Arial"/>
              <a:cs typeface="Arial"/>
              <a:sym typeface="Arial"/>
            </a:endParaRPr>
          </a:p>
        </p:txBody>
      </p:sp>
      <p:sp>
        <p:nvSpPr>
          <p:cNvPr id="329" name="Google Shape;329;g3e075dffed1_0_212"/>
          <p:cNvSpPr txBox="1"/>
          <p:nvPr/>
        </p:nvSpPr>
        <p:spPr>
          <a:xfrm>
            <a:off x="984788" y="4373557"/>
            <a:ext cx="3757500" cy="307800"/>
          </a:xfrm>
          <a:prstGeom prst="rect">
            <a:avLst/>
          </a:prstGeom>
          <a:noFill/>
          <a:ln>
            <a:noFill/>
          </a:ln>
        </p:spPr>
        <p:txBody>
          <a:bodyPr anchorCtr="0" anchor="t" bIns="60925" lIns="121900" spcFirstLastPara="1" rIns="121900" wrap="square" tIns="60925">
            <a:spAutoFit/>
          </a:bodyPr>
          <a:lstStyle/>
          <a:p>
            <a:pPr indent="-182563" lvl="0" marL="182563" marR="0" rtl="0" algn="l">
              <a:lnSpc>
                <a:spcPct val="100000"/>
              </a:lnSpc>
              <a:spcBef>
                <a:spcPts val="0"/>
              </a:spcBef>
              <a:spcAft>
                <a:spcPts val="0"/>
              </a:spcAft>
              <a:buClr>
                <a:srgbClr val="000000"/>
              </a:buClr>
              <a:buSzPts val="1000"/>
              <a:buFont typeface="Arial"/>
              <a:buChar char="•"/>
            </a:pPr>
            <a:r>
              <a:rPr b="0" i="0" lang="sv-SE" sz="1200" u="none" cap="none" strike="noStrike">
                <a:solidFill>
                  <a:schemeClr val="dk1"/>
                </a:solidFill>
                <a:latin typeface="Arial"/>
                <a:ea typeface="Arial"/>
                <a:cs typeface="Arial"/>
                <a:sym typeface="Arial"/>
              </a:rPr>
              <a:t>IPCC carbon stock table (</a:t>
            </a:r>
            <a:r>
              <a:rPr b="0" i="0" lang="sv-SE" sz="1200" u="sng" cap="none" strike="noStrike">
                <a:solidFill>
                  <a:schemeClr val="dk1"/>
                </a:solidFill>
                <a:latin typeface="Arial"/>
                <a:ea typeface="Arial"/>
                <a:cs typeface="Arial"/>
                <a:sym typeface="Arial"/>
                <a:hlinkClick r:id="rId3">
                  <a:extLst>
                    <a:ext uri="{A12FA001-AC4F-418D-AE19-62706E023703}">
                      <ahyp:hlinkClr val="tx"/>
                    </a:ext>
                  </a:extLst>
                </a:hlinkClick>
              </a:rPr>
              <a:t>available here</a:t>
            </a:r>
            <a:r>
              <a:rPr b="0" i="0" lang="sv-SE"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p:txBody>
      </p:sp>
      <p:sp>
        <p:nvSpPr>
          <p:cNvPr id="330" name="Google Shape;330;g3e075dffed1_0_212"/>
          <p:cNvSpPr/>
          <p:nvPr/>
        </p:nvSpPr>
        <p:spPr>
          <a:xfrm>
            <a:off x="6551115" y="1147904"/>
            <a:ext cx="5059800" cy="4377600"/>
          </a:xfrm>
          <a:prstGeom prst="rect">
            <a:avLst/>
          </a:prstGeom>
          <a:solidFill>
            <a:srgbClr val="E8F4E8"/>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331" name="Google Shape;331;g3e075dffed1_0_212"/>
          <p:cNvSpPr/>
          <p:nvPr/>
        </p:nvSpPr>
        <p:spPr>
          <a:xfrm>
            <a:off x="6531125" y="1149735"/>
            <a:ext cx="152700" cy="4377600"/>
          </a:xfrm>
          <a:prstGeom prst="rect">
            <a:avLst/>
          </a:prstGeom>
          <a:solidFill>
            <a:srgbClr val="2C7A3A"/>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332" name="Google Shape;332;g3e075dffed1_0_212"/>
          <p:cNvSpPr/>
          <p:nvPr/>
        </p:nvSpPr>
        <p:spPr>
          <a:xfrm>
            <a:off x="6866492" y="1149735"/>
            <a:ext cx="4511100" cy="4266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2400" u="none" cap="none" strike="noStrike">
                <a:solidFill>
                  <a:srgbClr val="2C7A3A"/>
                </a:solidFill>
                <a:latin typeface="Arial"/>
                <a:ea typeface="Arial"/>
                <a:cs typeface="Arial"/>
                <a:sym typeface="Arial"/>
              </a:rPr>
              <a:t>Ongoing Emissions – Part B</a:t>
            </a:r>
            <a:endParaRPr b="0" i="0" sz="2400" u="none" cap="none" strike="noStrike">
              <a:solidFill>
                <a:schemeClr val="dk1"/>
              </a:solidFill>
              <a:latin typeface="Arial"/>
              <a:ea typeface="Arial"/>
              <a:cs typeface="Arial"/>
              <a:sym typeface="Arial"/>
            </a:endParaRPr>
          </a:p>
        </p:txBody>
      </p:sp>
      <p:sp>
        <p:nvSpPr>
          <p:cNvPr id="333" name="Google Shape;333;g3e075dffed1_0_212"/>
          <p:cNvSpPr/>
          <p:nvPr/>
        </p:nvSpPr>
        <p:spPr>
          <a:xfrm>
            <a:off x="6866492" y="1515495"/>
            <a:ext cx="4511100" cy="3048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1" lang="sv-SE" sz="1600" u="none" cap="none" strike="noStrike">
                <a:solidFill>
                  <a:srgbClr val="2C7A3A"/>
                </a:solidFill>
                <a:latin typeface="Arial"/>
                <a:ea typeface="Arial"/>
                <a:cs typeface="Arial"/>
                <a:sym typeface="Arial"/>
              </a:rPr>
              <a:t>(from land cover)</a:t>
            </a:r>
            <a:endParaRPr b="0" i="0" sz="1600" u="none" cap="none" strike="noStrike">
              <a:solidFill>
                <a:schemeClr val="dk1"/>
              </a:solidFill>
              <a:latin typeface="Arial"/>
              <a:ea typeface="Arial"/>
              <a:cs typeface="Arial"/>
              <a:sym typeface="Arial"/>
            </a:endParaRPr>
          </a:p>
        </p:txBody>
      </p:sp>
      <p:sp>
        <p:nvSpPr>
          <p:cNvPr id="334" name="Google Shape;334;g3e075dffed1_0_212"/>
          <p:cNvSpPr/>
          <p:nvPr/>
        </p:nvSpPr>
        <p:spPr>
          <a:xfrm>
            <a:off x="6907648" y="1808129"/>
            <a:ext cx="4428600" cy="731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0" i="0" lang="sv-SE" sz="1200" u="none" cap="none" strike="noStrike">
                <a:solidFill>
                  <a:srgbClr val="333333"/>
                </a:solidFill>
                <a:latin typeface="Arial"/>
                <a:ea typeface="Arial"/>
                <a:cs typeface="Arial"/>
                <a:sym typeface="Arial"/>
              </a:rPr>
              <a:t>Emissions or sequestration that occur continuously, proportional to the area of land in a given use each year. Used with any emission type.</a:t>
            </a:r>
            <a:endParaRPr b="0" i="0" sz="1200" u="none" cap="none" strike="noStrike">
              <a:solidFill>
                <a:schemeClr val="dk1"/>
              </a:solidFill>
              <a:latin typeface="Arial"/>
              <a:ea typeface="Arial"/>
              <a:cs typeface="Arial"/>
              <a:sym typeface="Arial"/>
            </a:endParaRPr>
          </a:p>
        </p:txBody>
      </p:sp>
      <p:sp>
        <p:nvSpPr>
          <p:cNvPr id="335" name="Google Shape;335;g3e075dffed1_0_212"/>
          <p:cNvSpPr/>
          <p:nvPr/>
        </p:nvSpPr>
        <p:spPr>
          <a:xfrm>
            <a:off x="6907648" y="2464292"/>
            <a:ext cx="1828800" cy="3048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1200" u="none" cap="none" strike="noStrike">
                <a:solidFill>
                  <a:srgbClr val="1E2761"/>
                </a:solidFill>
                <a:latin typeface="Arial"/>
                <a:ea typeface="Arial"/>
                <a:cs typeface="Arial"/>
                <a:sym typeface="Arial"/>
              </a:rPr>
              <a:t>Examples:</a:t>
            </a:r>
            <a:endParaRPr b="0" i="0" sz="1200" u="none" cap="none" strike="noStrike">
              <a:solidFill>
                <a:schemeClr val="dk1"/>
              </a:solidFill>
              <a:latin typeface="Arial"/>
              <a:ea typeface="Arial"/>
              <a:cs typeface="Arial"/>
              <a:sym typeface="Arial"/>
            </a:endParaRPr>
          </a:p>
        </p:txBody>
      </p:sp>
      <p:sp>
        <p:nvSpPr>
          <p:cNvPr id="336" name="Google Shape;336;g3e075dffed1_0_212"/>
          <p:cNvSpPr/>
          <p:nvPr/>
        </p:nvSpPr>
        <p:spPr>
          <a:xfrm>
            <a:off x="7010862" y="2788779"/>
            <a:ext cx="4511100" cy="1152000"/>
          </a:xfrm>
          <a:prstGeom prst="rect">
            <a:avLst/>
          </a:prstGeom>
          <a:noFill/>
          <a:ln>
            <a:noFill/>
          </a:ln>
        </p:spPr>
        <p:txBody>
          <a:bodyPr anchorCtr="0" anchor="ctr" bIns="60925" lIns="121900" spcFirstLastPara="1" rIns="121900" wrap="square" tIns="60925">
            <a:noAutofit/>
          </a:bodyPr>
          <a:lstStyle/>
          <a:p>
            <a:pPr indent="-368291" lvl="0" marL="457189" marR="0" rtl="0" algn="l">
              <a:lnSpc>
                <a:spcPct val="100000"/>
              </a:lnSpc>
              <a:spcBef>
                <a:spcPts val="533"/>
              </a:spcBef>
              <a:spcAft>
                <a:spcPts val="0"/>
              </a:spcAft>
              <a:buNone/>
            </a:pPr>
            <a:r>
              <a:t/>
            </a:r>
            <a:endParaRPr b="0" i="0" sz="1200" u="none" cap="none" strike="noStrike">
              <a:solidFill>
                <a:srgbClr val="333333"/>
              </a:solidFill>
              <a:latin typeface="Arial"/>
              <a:ea typeface="Arial"/>
              <a:cs typeface="Arial"/>
              <a:sym typeface="Arial"/>
            </a:endParaRPr>
          </a:p>
          <a:p>
            <a:pPr indent="-182563" lvl="0" marL="182563" marR="0" rtl="0" algn="l">
              <a:lnSpc>
                <a:spcPct val="100000"/>
              </a:lnSpc>
              <a:spcBef>
                <a:spcPts val="533"/>
              </a:spcBef>
              <a:spcAft>
                <a:spcPts val="0"/>
              </a:spcAft>
              <a:buClr>
                <a:srgbClr val="333333"/>
              </a:buClr>
              <a:buSzPts val="1050"/>
              <a:buFont typeface="Calibri"/>
              <a:buChar char="•"/>
            </a:pPr>
            <a:r>
              <a:rPr b="0" i="0" lang="sv-SE" sz="1200" u="none" cap="none" strike="noStrike">
                <a:solidFill>
                  <a:srgbClr val="333333"/>
                </a:solidFill>
                <a:latin typeface="Arial"/>
                <a:ea typeface="Arial"/>
                <a:cs typeface="Arial"/>
                <a:sym typeface="Arial"/>
              </a:rPr>
              <a:t>Reforested land gradually sequesters more carbon as trees mature</a:t>
            </a:r>
            <a:endParaRPr b="0" i="0" sz="1200" u="none" cap="none" strike="noStrike">
              <a:solidFill>
                <a:srgbClr val="000000"/>
              </a:solidFill>
              <a:latin typeface="Arial"/>
              <a:ea typeface="Arial"/>
              <a:cs typeface="Arial"/>
              <a:sym typeface="Arial"/>
            </a:endParaRPr>
          </a:p>
          <a:p>
            <a:pPr indent="-182563" lvl="0" marL="182563" marR="0" rtl="0" algn="l">
              <a:lnSpc>
                <a:spcPct val="100000"/>
              </a:lnSpc>
              <a:spcBef>
                <a:spcPts val="533"/>
              </a:spcBef>
              <a:spcAft>
                <a:spcPts val="0"/>
              </a:spcAft>
              <a:buClr>
                <a:srgbClr val="333333"/>
              </a:buClr>
              <a:buSzPts val="1050"/>
              <a:buFont typeface="Calibri"/>
              <a:buChar char="•"/>
            </a:pPr>
            <a:r>
              <a:rPr b="0" i="0" lang="sv-SE" sz="1200" u="none" cap="none" strike="noStrike">
                <a:solidFill>
                  <a:srgbClr val="333333"/>
                </a:solidFill>
                <a:latin typeface="Arial"/>
                <a:ea typeface="Arial"/>
                <a:cs typeface="Arial"/>
                <a:sym typeface="Arial"/>
              </a:rPr>
              <a:t>Grassland soils emit N₂O continuously each year through soil microbial activity, proportional to the total grassland area</a:t>
            </a:r>
            <a:endParaRPr b="0" i="0" sz="1200" u="none" cap="none" strike="noStrike">
              <a:solidFill>
                <a:srgbClr val="333333"/>
              </a:solidFill>
              <a:latin typeface="Arial"/>
              <a:ea typeface="Arial"/>
              <a:cs typeface="Arial"/>
              <a:sym typeface="Arial"/>
            </a:endParaRPr>
          </a:p>
          <a:p>
            <a:pPr indent="-182563" lvl="0" marL="182563" marR="0" rtl="0" algn="l">
              <a:lnSpc>
                <a:spcPct val="100000"/>
              </a:lnSpc>
              <a:spcBef>
                <a:spcPts val="533"/>
              </a:spcBef>
              <a:spcAft>
                <a:spcPts val="0"/>
              </a:spcAft>
              <a:buClr>
                <a:srgbClr val="333333"/>
              </a:buClr>
              <a:buSzPts val="1050"/>
              <a:buFont typeface="Calibri"/>
              <a:buChar char="•"/>
            </a:pPr>
            <a:r>
              <a:rPr b="0" i="0" lang="sv-SE" sz="1200" u="none" cap="none" strike="noStrike">
                <a:solidFill>
                  <a:srgbClr val="333333"/>
                </a:solidFill>
                <a:latin typeface="Arial"/>
                <a:ea typeface="Arial"/>
                <a:cs typeface="Arial"/>
                <a:sym typeface="Arial"/>
              </a:rPr>
              <a:t>Drought, pest outbreaks, and windthrow can turn existing forests into net carbon emitting sources</a:t>
            </a:r>
            <a:endParaRPr b="0" i="0" sz="1200" u="none" cap="none" strike="noStrike">
              <a:solidFill>
                <a:srgbClr val="333333"/>
              </a:solidFill>
              <a:latin typeface="Arial"/>
              <a:ea typeface="Arial"/>
              <a:cs typeface="Arial"/>
              <a:sym typeface="Arial"/>
            </a:endParaRPr>
          </a:p>
          <a:p>
            <a:pPr indent="0" lvl="0" marL="0" marR="0" rtl="0" algn="l">
              <a:lnSpc>
                <a:spcPct val="100000"/>
              </a:lnSpc>
              <a:spcBef>
                <a:spcPts val="533"/>
              </a:spcBef>
              <a:spcAft>
                <a:spcPts val="0"/>
              </a:spcAft>
              <a:buNone/>
            </a:pPr>
            <a:r>
              <a:t/>
            </a:r>
            <a:endParaRPr b="0" i="1" sz="1200" u="none" cap="none" strike="noStrike">
              <a:solidFill>
                <a:srgbClr val="333333"/>
              </a:solidFill>
              <a:latin typeface="Arial"/>
              <a:ea typeface="Arial"/>
              <a:cs typeface="Arial"/>
              <a:sym typeface="Arial"/>
            </a:endParaRPr>
          </a:p>
        </p:txBody>
      </p:sp>
      <p:sp>
        <p:nvSpPr>
          <p:cNvPr id="337" name="Google Shape;337;g3e075dffed1_0_212"/>
          <p:cNvSpPr/>
          <p:nvPr/>
        </p:nvSpPr>
        <p:spPr>
          <a:xfrm>
            <a:off x="7389315" y="4898667"/>
            <a:ext cx="3413700" cy="487800"/>
          </a:xfrm>
          <a:prstGeom prst="rect">
            <a:avLst/>
          </a:prstGeom>
          <a:solidFill>
            <a:srgbClr val="2C7A3A"/>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338" name="Google Shape;338;g3e075dffed1_0_212"/>
          <p:cNvSpPr/>
          <p:nvPr/>
        </p:nvSpPr>
        <p:spPr>
          <a:xfrm>
            <a:off x="7358835" y="4877956"/>
            <a:ext cx="3413700" cy="487800"/>
          </a:xfrm>
          <a:prstGeom prst="rect">
            <a:avLst/>
          </a:prstGeom>
          <a:no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rPr b="1" i="0" lang="sv-SE" sz="1200" u="none" cap="none" strike="noStrike">
                <a:solidFill>
                  <a:srgbClr val="FFFFFF"/>
                </a:solidFill>
                <a:latin typeface="Arial"/>
                <a:ea typeface="Arial"/>
                <a:cs typeface="Arial"/>
                <a:sym typeface="Arial"/>
              </a:rPr>
              <a:t>Emission Activity Ratio (EAR)</a:t>
            </a:r>
            <a:endParaRPr b="0" i="0" sz="1200" u="none" cap="none" strike="noStrike">
              <a:solidFill>
                <a:schemeClr val="dk1"/>
              </a:solidFill>
              <a:latin typeface="Arial"/>
              <a:ea typeface="Arial"/>
              <a:cs typeface="Arial"/>
              <a:sym typeface="Arial"/>
            </a:endParaRPr>
          </a:p>
        </p:txBody>
      </p:sp>
      <p:sp>
        <p:nvSpPr>
          <p:cNvPr id="339" name="Google Shape;339;g3e075dffed1_0_212"/>
          <p:cNvSpPr/>
          <p:nvPr/>
        </p:nvSpPr>
        <p:spPr>
          <a:xfrm>
            <a:off x="7010862" y="4034040"/>
            <a:ext cx="1828800" cy="3048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None/>
            </a:pPr>
            <a:r>
              <a:rPr b="1" i="0" lang="sv-SE" sz="1200" u="none" cap="none" strike="noStrike">
                <a:solidFill>
                  <a:srgbClr val="1E2761"/>
                </a:solidFill>
                <a:latin typeface="Arial"/>
                <a:ea typeface="Arial"/>
                <a:cs typeface="Arial"/>
                <a:sym typeface="Arial"/>
              </a:rPr>
              <a:t>Data:</a:t>
            </a:r>
            <a:endParaRPr b="0" i="0" sz="1200" u="none" cap="none" strike="noStrike">
              <a:solidFill>
                <a:schemeClr val="dk1"/>
              </a:solidFill>
              <a:latin typeface="Arial"/>
              <a:ea typeface="Arial"/>
              <a:cs typeface="Arial"/>
              <a:sym typeface="Arial"/>
            </a:endParaRPr>
          </a:p>
        </p:txBody>
      </p:sp>
      <p:grpSp>
        <p:nvGrpSpPr>
          <p:cNvPr id="340" name="Google Shape;340;g3e075dffed1_0_212"/>
          <p:cNvGrpSpPr/>
          <p:nvPr/>
        </p:nvGrpSpPr>
        <p:grpSpPr>
          <a:xfrm>
            <a:off x="3671346" y="4885927"/>
            <a:ext cx="1999513" cy="508227"/>
            <a:chOff x="817465" y="3672277"/>
            <a:chExt cx="1499672" cy="381180"/>
          </a:xfrm>
        </p:grpSpPr>
        <p:sp>
          <p:nvSpPr>
            <p:cNvPr id="341" name="Google Shape;341;g3e075dffed1_0_212"/>
            <p:cNvSpPr/>
            <p:nvPr/>
          </p:nvSpPr>
          <p:spPr>
            <a:xfrm>
              <a:off x="817465" y="3687757"/>
              <a:ext cx="1499400" cy="365700"/>
            </a:xfrm>
            <a:prstGeom prst="rect">
              <a:avLst/>
            </a:prstGeom>
            <a:solidFill>
              <a:srgbClr val="D97706"/>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342" name="Google Shape;342;g3e075dffed1_0_212"/>
            <p:cNvSpPr/>
            <p:nvPr/>
          </p:nvSpPr>
          <p:spPr>
            <a:xfrm>
              <a:off x="849237" y="3672277"/>
              <a:ext cx="1467900" cy="365700"/>
            </a:xfrm>
            <a:prstGeom prst="rect">
              <a:avLst/>
            </a:prstGeom>
            <a:no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rPr b="1" i="0" lang="sv-SE" sz="1200" u="none" cap="none" strike="noStrike">
                  <a:solidFill>
                    <a:srgbClr val="FFFFFF"/>
                  </a:solidFill>
                  <a:latin typeface="Arial"/>
                  <a:ea typeface="Arial"/>
                  <a:cs typeface="Arial"/>
                  <a:sym typeface="Arial"/>
                </a:rPr>
                <a:t>Input To New Capacity Ratio (INCR)</a:t>
              </a:r>
              <a:endParaRPr b="0" i="0" sz="1200" u="none" cap="none" strike="noStrike">
                <a:solidFill>
                  <a:schemeClr val="dk1"/>
                </a:solidFill>
                <a:latin typeface="Arial"/>
                <a:ea typeface="Arial"/>
                <a:cs typeface="Arial"/>
                <a:sym typeface="Arial"/>
              </a:endParaRPr>
            </a:p>
          </p:txBody>
        </p:sp>
      </p:grpSp>
      <p:sp>
        <p:nvSpPr>
          <p:cNvPr id="343" name="Google Shape;343;g3e075dffed1_0_212"/>
          <p:cNvSpPr txBox="1"/>
          <p:nvPr/>
        </p:nvSpPr>
        <p:spPr>
          <a:xfrm>
            <a:off x="3832205" y="4656300"/>
            <a:ext cx="1753200" cy="3078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sv-SE" sz="1200" u="none" cap="none" strike="noStrike">
                <a:solidFill>
                  <a:srgbClr val="000000"/>
                </a:solidFill>
                <a:latin typeface="Arial"/>
                <a:ea typeface="Arial"/>
                <a:cs typeface="Arial"/>
                <a:sym typeface="Arial"/>
              </a:rPr>
              <a:t>(Deforestation Only) </a:t>
            </a:r>
            <a:endParaRPr b="0" i="0" sz="1200" u="none" cap="none" strike="noStrike">
              <a:solidFill>
                <a:srgbClr val="000000"/>
              </a:solidFill>
              <a:latin typeface="Arial"/>
              <a:ea typeface="Arial"/>
              <a:cs typeface="Arial"/>
              <a:sym typeface="Arial"/>
            </a:endParaRPr>
          </a:p>
        </p:txBody>
      </p:sp>
      <p:sp>
        <p:nvSpPr>
          <p:cNvPr id="344" name="Google Shape;344;g3e075dffed1_0_212"/>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Two Types of Land-Cover Emissions/Sequestration</a:t>
            </a:r>
            <a:endParaRPr/>
          </a:p>
        </p:txBody>
      </p:sp>
      <p:sp>
        <p:nvSpPr>
          <p:cNvPr id="345" name="Google Shape;345;g3e075dffed1_0_212"/>
          <p:cNvSpPr/>
          <p:nvPr/>
        </p:nvSpPr>
        <p:spPr>
          <a:xfrm>
            <a:off x="7010862" y="4293416"/>
            <a:ext cx="4511100" cy="468300"/>
          </a:xfrm>
          <a:prstGeom prst="rect">
            <a:avLst/>
          </a:prstGeom>
          <a:noFill/>
          <a:ln>
            <a:noFill/>
          </a:ln>
        </p:spPr>
        <p:txBody>
          <a:bodyPr anchorCtr="0" anchor="ctr" bIns="60925" lIns="121900" spcFirstLastPara="1" rIns="121900" wrap="square" tIns="60925">
            <a:noAutofit/>
          </a:bodyPr>
          <a:lstStyle/>
          <a:p>
            <a:pPr indent="-182563" lvl="0" marL="182563" marR="0" rtl="0" algn="l">
              <a:lnSpc>
                <a:spcPct val="100000"/>
              </a:lnSpc>
              <a:spcBef>
                <a:spcPts val="533"/>
              </a:spcBef>
              <a:spcAft>
                <a:spcPts val="0"/>
              </a:spcAft>
              <a:buClr>
                <a:srgbClr val="333333"/>
              </a:buClr>
              <a:buSzPts val="1050"/>
              <a:buFont typeface="Calibri"/>
              <a:buChar char="•"/>
            </a:pPr>
            <a:r>
              <a:rPr b="0" i="0" lang="sv-SE" sz="1200" u="none" cap="none" strike="noStrike">
                <a:solidFill>
                  <a:srgbClr val="333333"/>
                </a:solidFill>
                <a:latin typeface="Arial"/>
                <a:ea typeface="Arial"/>
                <a:cs typeface="Arial"/>
                <a:sym typeface="Arial"/>
              </a:rPr>
              <a:t>Country-specific monitoring data (may not always be available for every emission / land cover type)</a:t>
            </a:r>
            <a:endParaRPr/>
          </a:p>
        </p:txBody>
      </p:sp>
      <p:sp>
        <p:nvSpPr>
          <p:cNvPr id="346" name="Google Shape;346;g3e075dffed1_0_212"/>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e075dffed1_0_246"/>
          <p:cNvSpPr/>
          <p:nvPr/>
        </p:nvSpPr>
        <p:spPr>
          <a:xfrm>
            <a:off x="603811" y="788783"/>
            <a:ext cx="11162400" cy="8991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sv-SE" sz="1267" u="none" cap="none" strike="noStrike">
                <a:solidFill>
                  <a:srgbClr val="333333"/>
                </a:solidFill>
                <a:latin typeface="Arial"/>
                <a:ea typeface="Arial"/>
                <a:cs typeface="Arial"/>
                <a:sym typeface="Arial"/>
              </a:rPr>
              <a:t>In CLEWs++, each land-cover category is represented as a technology that has an emission profile. In this lecture we will cover specifically </a:t>
            </a:r>
            <a:r>
              <a:rPr b="1" i="0" lang="sv-SE" sz="1267" u="none" cap="none" strike="noStrike">
                <a:solidFill>
                  <a:srgbClr val="333333"/>
                </a:solidFill>
                <a:latin typeface="Arial"/>
                <a:ea typeface="Arial"/>
                <a:cs typeface="Arial"/>
                <a:sym typeface="Arial"/>
              </a:rPr>
              <a:t>Forest Land, Cropland and Grassland </a:t>
            </a:r>
            <a:r>
              <a:rPr b="0" i="0" lang="sv-SE" sz="1267" u="none" cap="none" strike="noStrike">
                <a:solidFill>
                  <a:srgbClr val="333333"/>
                </a:solidFill>
                <a:latin typeface="Arial"/>
                <a:ea typeface="Arial"/>
                <a:cs typeface="Arial"/>
                <a:sym typeface="Arial"/>
              </a:rPr>
              <a:t>with </a:t>
            </a:r>
            <a:r>
              <a:rPr b="1" i="0" lang="sv-SE" sz="1267" u="none" cap="none" strike="noStrike">
                <a:solidFill>
                  <a:srgbClr val="333333"/>
                </a:solidFill>
                <a:latin typeface="Arial"/>
                <a:ea typeface="Arial"/>
                <a:cs typeface="Arial"/>
                <a:sym typeface="Arial"/>
              </a:rPr>
              <a:t>CO₂</a:t>
            </a:r>
            <a:r>
              <a:rPr b="0" i="0" lang="sv-SE" sz="1267" u="none" cap="none" strike="noStrike">
                <a:solidFill>
                  <a:srgbClr val="333333"/>
                </a:solidFill>
                <a:latin typeface="Arial"/>
                <a:ea typeface="Arial"/>
                <a:cs typeface="Arial"/>
                <a:sym typeface="Arial"/>
              </a:rPr>
              <a:t>, however, all land-cover categories may produce emissions via the two mechanisms (using the same logic). The table below shows which gas types are relevant and which OSeMOSYS parameter to use.  Note that all these land-cover types will not necessarily be present in your model and may be worded differently.</a:t>
            </a:r>
            <a:endParaRPr b="0" i="0" sz="1267" u="none" cap="none" strike="noStrike">
              <a:solidFill>
                <a:srgbClr val="000000"/>
              </a:solidFill>
              <a:latin typeface="Arial"/>
              <a:ea typeface="Arial"/>
              <a:cs typeface="Arial"/>
              <a:sym typeface="Arial"/>
            </a:endParaRPr>
          </a:p>
        </p:txBody>
      </p:sp>
      <p:sp>
        <p:nvSpPr>
          <p:cNvPr id="353" name="Google Shape;353;g3e075dffed1_0_246"/>
          <p:cNvSpPr/>
          <p:nvPr/>
        </p:nvSpPr>
        <p:spPr>
          <a:xfrm>
            <a:off x="425714" y="1819310"/>
            <a:ext cx="2752800" cy="2011800"/>
          </a:xfrm>
          <a:prstGeom prst="rect">
            <a:avLst/>
          </a:prstGeom>
          <a:solidFill>
            <a:srgbClr val="FFFFFF"/>
          </a:solidFill>
          <a:ln cap="flat" cmpd="sng" w="9525">
            <a:solidFill>
              <a:srgbClr val="D1D5DB"/>
            </a:solidFill>
            <a:prstDash val="solid"/>
            <a:round/>
            <a:headEnd len="sm" w="sm" type="none"/>
            <a:tailEnd len="sm" w="sm" type="none"/>
          </a:ln>
          <a:effectLst>
            <a:outerShdw blurRad="63500" rotWithShape="0" algn="bl" dir="8100000" dist="12700">
              <a:srgbClr val="000000">
                <a:alpha val="102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54" name="Google Shape;354;g3e075dffed1_0_246"/>
          <p:cNvSpPr/>
          <p:nvPr/>
        </p:nvSpPr>
        <p:spPr>
          <a:xfrm>
            <a:off x="425714" y="1756948"/>
            <a:ext cx="2752800" cy="62700"/>
          </a:xfrm>
          <a:prstGeom prst="rect">
            <a:avLst/>
          </a:prstGeom>
          <a:solidFill>
            <a:srgbClr val="2D6A2A"/>
          </a:solidFill>
          <a:ln cap="flat" cmpd="sng" w="12700">
            <a:solidFill>
              <a:srgbClr val="2D6A2A"/>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55" name="Google Shape;355;g3e075dffed1_0_246"/>
          <p:cNvSpPr/>
          <p:nvPr/>
        </p:nvSpPr>
        <p:spPr>
          <a:xfrm>
            <a:off x="533400" y="1836434"/>
            <a:ext cx="24171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sv-SE" sz="1400" u="none" cap="none" strike="noStrike">
                <a:solidFill>
                  <a:srgbClr val="2D6A2A"/>
                </a:solidFill>
                <a:latin typeface="Arial"/>
                <a:ea typeface="Arial"/>
                <a:cs typeface="Arial"/>
                <a:sym typeface="Arial"/>
              </a:rPr>
              <a:t>Forest Land</a:t>
            </a:r>
            <a:endParaRPr b="0" i="0" sz="1400" u="none" cap="none" strike="noStrike">
              <a:solidFill>
                <a:srgbClr val="000000"/>
              </a:solidFill>
              <a:latin typeface="Arial"/>
              <a:ea typeface="Arial"/>
              <a:cs typeface="Arial"/>
              <a:sym typeface="Arial"/>
            </a:endParaRPr>
          </a:p>
        </p:txBody>
      </p:sp>
      <p:sp>
        <p:nvSpPr>
          <p:cNvPr id="356" name="Google Shape;356;g3e075dffed1_0_246"/>
          <p:cNvSpPr/>
          <p:nvPr/>
        </p:nvSpPr>
        <p:spPr>
          <a:xfrm>
            <a:off x="533400" y="2134174"/>
            <a:ext cx="2417100" cy="228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6B7280"/>
                </a:solidFill>
                <a:latin typeface="Arial"/>
                <a:ea typeface="Arial"/>
                <a:cs typeface="Arial"/>
                <a:sym typeface="Arial"/>
              </a:rPr>
              <a:t>Natural and managed forests</a:t>
            </a:r>
            <a:endParaRPr b="0" i="0" sz="1067" u="none" cap="none" strike="noStrike">
              <a:solidFill>
                <a:srgbClr val="000000"/>
              </a:solidFill>
              <a:latin typeface="Arial"/>
              <a:ea typeface="Arial"/>
              <a:cs typeface="Arial"/>
              <a:sym typeface="Arial"/>
            </a:endParaRPr>
          </a:p>
        </p:txBody>
      </p:sp>
      <p:cxnSp>
        <p:nvCxnSpPr>
          <p:cNvPr id="357" name="Google Shape;357;g3e075dffed1_0_246"/>
          <p:cNvCxnSpPr/>
          <p:nvPr/>
        </p:nvCxnSpPr>
        <p:spPr>
          <a:xfrm>
            <a:off x="531818" y="2398777"/>
            <a:ext cx="2394300" cy="0"/>
          </a:xfrm>
          <a:prstGeom prst="straightConnector1">
            <a:avLst/>
          </a:prstGeom>
          <a:noFill/>
          <a:ln cap="flat" cmpd="sng" w="9525">
            <a:solidFill>
              <a:srgbClr val="E5E7EB"/>
            </a:solidFill>
            <a:prstDash val="solid"/>
            <a:round/>
            <a:headEnd len="sm" w="sm" type="none"/>
            <a:tailEnd len="sm" w="sm" type="none"/>
          </a:ln>
        </p:spPr>
      </p:cxnSp>
      <p:sp>
        <p:nvSpPr>
          <p:cNvPr id="358" name="Google Shape;358;g3e075dffed1_0_246"/>
          <p:cNvSpPr/>
          <p:nvPr/>
        </p:nvSpPr>
        <p:spPr>
          <a:xfrm>
            <a:off x="533256" y="2448794"/>
            <a:ext cx="547200" cy="193800"/>
          </a:xfrm>
          <a:prstGeom prst="rect">
            <a:avLst/>
          </a:prstGeom>
          <a:solidFill>
            <a:srgbClr val="FFF3E0"/>
          </a:solidFill>
          <a:ln cap="flat" cmpd="sng" w="9525">
            <a:solidFill>
              <a:srgbClr val="F0A05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59" name="Google Shape;359;g3e075dffed1_0_246"/>
          <p:cNvSpPr/>
          <p:nvPr/>
        </p:nvSpPr>
        <p:spPr>
          <a:xfrm>
            <a:off x="533256" y="2448794"/>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B86010"/>
                </a:solidFill>
                <a:latin typeface="Arial"/>
                <a:ea typeface="Arial"/>
                <a:cs typeface="Arial"/>
                <a:sym typeface="Arial"/>
              </a:rPr>
              <a:t>Part A</a:t>
            </a:r>
            <a:endParaRPr b="0" i="0" sz="933" u="none" cap="none" strike="noStrike">
              <a:solidFill>
                <a:srgbClr val="000000"/>
              </a:solidFill>
              <a:latin typeface="Arial"/>
              <a:ea typeface="Arial"/>
              <a:cs typeface="Arial"/>
              <a:sym typeface="Arial"/>
            </a:endParaRPr>
          </a:p>
        </p:txBody>
      </p:sp>
      <p:sp>
        <p:nvSpPr>
          <p:cNvPr id="360" name="Google Shape;360;g3e075dffed1_0_246"/>
          <p:cNvSpPr/>
          <p:nvPr/>
        </p:nvSpPr>
        <p:spPr>
          <a:xfrm>
            <a:off x="533400" y="2706538"/>
            <a:ext cx="2417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CO₂ – indirect, via additional technologies (not EACR)</a:t>
            </a:r>
            <a:endParaRPr b="0" i="0" sz="1067" u="none" cap="none" strike="noStrike">
              <a:solidFill>
                <a:srgbClr val="000000"/>
              </a:solidFill>
              <a:latin typeface="Arial"/>
              <a:ea typeface="Arial"/>
              <a:cs typeface="Arial"/>
              <a:sym typeface="Arial"/>
            </a:endParaRPr>
          </a:p>
        </p:txBody>
      </p:sp>
      <p:cxnSp>
        <p:nvCxnSpPr>
          <p:cNvPr id="361" name="Google Shape;361;g3e075dffed1_0_246"/>
          <p:cNvCxnSpPr/>
          <p:nvPr/>
        </p:nvCxnSpPr>
        <p:spPr>
          <a:xfrm>
            <a:off x="531818" y="3156205"/>
            <a:ext cx="2394300" cy="0"/>
          </a:xfrm>
          <a:prstGeom prst="straightConnector1">
            <a:avLst/>
          </a:prstGeom>
          <a:noFill/>
          <a:ln cap="flat" cmpd="sng" w="9525">
            <a:solidFill>
              <a:srgbClr val="E5E7EB"/>
            </a:solidFill>
            <a:prstDash val="solid"/>
            <a:round/>
            <a:headEnd len="sm" w="sm" type="none"/>
            <a:tailEnd len="sm" w="sm" type="none"/>
          </a:ln>
        </p:spPr>
      </p:cxnSp>
      <p:sp>
        <p:nvSpPr>
          <p:cNvPr id="362" name="Google Shape;362;g3e075dffed1_0_246"/>
          <p:cNvSpPr/>
          <p:nvPr/>
        </p:nvSpPr>
        <p:spPr>
          <a:xfrm>
            <a:off x="533256" y="3206221"/>
            <a:ext cx="547200" cy="193800"/>
          </a:xfrm>
          <a:prstGeom prst="rect">
            <a:avLst/>
          </a:prstGeom>
          <a:solidFill>
            <a:srgbClr val="E8F5E9"/>
          </a:solidFill>
          <a:ln cap="flat" cmpd="sng" w="9525">
            <a:solidFill>
              <a:srgbClr val="60AA7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63" name="Google Shape;363;g3e075dffed1_0_246"/>
          <p:cNvSpPr/>
          <p:nvPr/>
        </p:nvSpPr>
        <p:spPr>
          <a:xfrm>
            <a:off x="533256" y="3206221"/>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2A6B3A"/>
                </a:solidFill>
                <a:latin typeface="Arial"/>
                <a:ea typeface="Arial"/>
                <a:cs typeface="Arial"/>
                <a:sym typeface="Arial"/>
              </a:rPr>
              <a:t>Part B</a:t>
            </a:r>
            <a:endParaRPr b="0" i="0" sz="933" u="none" cap="none" strike="noStrike">
              <a:solidFill>
                <a:srgbClr val="000000"/>
              </a:solidFill>
              <a:latin typeface="Arial"/>
              <a:ea typeface="Arial"/>
              <a:cs typeface="Arial"/>
              <a:sym typeface="Arial"/>
            </a:endParaRPr>
          </a:p>
        </p:txBody>
      </p:sp>
      <p:sp>
        <p:nvSpPr>
          <p:cNvPr id="364" name="Google Shape;364;g3e075dffed1_0_246"/>
          <p:cNvSpPr/>
          <p:nvPr/>
        </p:nvSpPr>
        <p:spPr>
          <a:xfrm>
            <a:off x="533400" y="3465229"/>
            <a:ext cx="2417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CO₂ - EAR</a:t>
            </a:r>
            <a:endParaRPr b="0" i="0" sz="1067" u="none" cap="none" strike="noStrike">
              <a:solidFill>
                <a:srgbClr val="000000"/>
              </a:solidFill>
              <a:latin typeface="Arial"/>
              <a:ea typeface="Arial"/>
              <a:cs typeface="Arial"/>
              <a:sym typeface="Arial"/>
            </a:endParaRPr>
          </a:p>
        </p:txBody>
      </p:sp>
      <p:sp>
        <p:nvSpPr>
          <p:cNvPr id="365" name="Google Shape;365;g3e075dffed1_0_246"/>
          <p:cNvSpPr/>
          <p:nvPr/>
        </p:nvSpPr>
        <p:spPr>
          <a:xfrm>
            <a:off x="3267059" y="1819310"/>
            <a:ext cx="2752800" cy="2011800"/>
          </a:xfrm>
          <a:prstGeom prst="rect">
            <a:avLst/>
          </a:prstGeom>
          <a:solidFill>
            <a:srgbClr val="FFFFFF"/>
          </a:solidFill>
          <a:ln cap="flat" cmpd="sng" w="9525">
            <a:solidFill>
              <a:srgbClr val="D1D5DB"/>
            </a:solidFill>
            <a:prstDash val="solid"/>
            <a:round/>
            <a:headEnd len="sm" w="sm" type="none"/>
            <a:tailEnd len="sm" w="sm" type="none"/>
          </a:ln>
          <a:effectLst>
            <a:outerShdw blurRad="63500" rotWithShape="0" algn="bl" dir="8100000" dist="12700">
              <a:srgbClr val="000000">
                <a:alpha val="102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66" name="Google Shape;366;g3e075dffed1_0_246"/>
          <p:cNvSpPr/>
          <p:nvPr/>
        </p:nvSpPr>
        <p:spPr>
          <a:xfrm>
            <a:off x="3267059" y="1756948"/>
            <a:ext cx="2752800" cy="62700"/>
          </a:xfrm>
          <a:prstGeom prst="rect">
            <a:avLst/>
          </a:prstGeom>
          <a:solidFill>
            <a:srgbClr val="C07010"/>
          </a:solidFill>
          <a:ln cap="flat" cmpd="sng" w="12700">
            <a:solidFill>
              <a:srgbClr val="C0701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67" name="Google Shape;367;g3e075dffed1_0_246"/>
          <p:cNvSpPr/>
          <p:nvPr/>
        </p:nvSpPr>
        <p:spPr>
          <a:xfrm>
            <a:off x="3374745" y="1836434"/>
            <a:ext cx="24171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sv-SE" sz="1400" u="none" cap="none" strike="noStrike">
                <a:solidFill>
                  <a:srgbClr val="C07010"/>
                </a:solidFill>
                <a:latin typeface="Arial"/>
                <a:ea typeface="Arial"/>
                <a:cs typeface="Arial"/>
                <a:sym typeface="Arial"/>
              </a:rPr>
              <a:t>Cropland</a:t>
            </a:r>
            <a:endParaRPr b="0" i="0" sz="1400" u="none" cap="none" strike="noStrike">
              <a:solidFill>
                <a:srgbClr val="000000"/>
              </a:solidFill>
              <a:latin typeface="Arial"/>
              <a:ea typeface="Arial"/>
              <a:cs typeface="Arial"/>
              <a:sym typeface="Arial"/>
            </a:endParaRPr>
          </a:p>
        </p:txBody>
      </p:sp>
      <p:sp>
        <p:nvSpPr>
          <p:cNvPr id="368" name="Google Shape;368;g3e075dffed1_0_246"/>
          <p:cNvSpPr/>
          <p:nvPr/>
        </p:nvSpPr>
        <p:spPr>
          <a:xfrm>
            <a:off x="3374745" y="2134174"/>
            <a:ext cx="2417100" cy="228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6B7280"/>
                </a:solidFill>
                <a:latin typeface="Arial"/>
                <a:ea typeface="Arial"/>
                <a:cs typeface="Arial"/>
                <a:sym typeface="Arial"/>
              </a:rPr>
              <a:t>Arable land </a:t>
            </a:r>
            <a:endParaRPr b="0" i="0" sz="1067" u="none" cap="none" strike="noStrike">
              <a:solidFill>
                <a:srgbClr val="000000"/>
              </a:solidFill>
              <a:latin typeface="Arial"/>
              <a:ea typeface="Arial"/>
              <a:cs typeface="Arial"/>
              <a:sym typeface="Arial"/>
            </a:endParaRPr>
          </a:p>
        </p:txBody>
      </p:sp>
      <p:cxnSp>
        <p:nvCxnSpPr>
          <p:cNvPr id="369" name="Google Shape;369;g3e075dffed1_0_246"/>
          <p:cNvCxnSpPr/>
          <p:nvPr/>
        </p:nvCxnSpPr>
        <p:spPr>
          <a:xfrm>
            <a:off x="3373163" y="2398777"/>
            <a:ext cx="2394300" cy="0"/>
          </a:xfrm>
          <a:prstGeom prst="straightConnector1">
            <a:avLst/>
          </a:prstGeom>
          <a:noFill/>
          <a:ln cap="flat" cmpd="sng" w="9525">
            <a:solidFill>
              <a:srgbClr val="E5E7EB"/>
            </a:solidFill>
            <a:prstDash val="solid"/>
            <a:round/>
            <a:headEnd len="sm" w="sm" type="none"/>
            <a:tailEnd len="sm" w="sm" type="none"/>
          </a:ln>
        </p:spPr>
      </p:cxnSp>
      <p:sp>
        <p:nvSpPr>
          <p:cNvPr id="370" name="Google Shape;370;g3e075dffed1_0_246"/>
          <p:cNvSpPr/>
          <p:nvPr/>
        </p:nvSpPr>
        <p:spPr>
          <a:xfrm>
            <a:off x="3374601" y="2448794"/>
            <a:ext cx="547200" cy="193800"/>
          </a:xfrm>
          <a:prstGeom prst="rect">
            <a:avLst/>
          </a:prstGeom>
          <a:solidFill>
            <a:srgbClr val="FFF3E0"/>
          </a:solidFill>
          <a:ln cap="flat" cmpd="sng" w="9525">
            <a:solidFill>
              <a:srgbClr val="F0A05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71" name="Google Shape;371;g3e075dffed1_0_246"/>
          <p:cNvSpPr/>
          <p:nvPr/>
        </p:nvSpPr>
        <p:spPr>
          <a:xfrm>
            <a:off x="3374601" y="2448794"/>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B86010"/>
                </a:solidFill>
                <a:latin typeface="Arial"/>
                <a:ea typeface="Arial"/>
                <a:cs typeface="Arial"/>
                <a:sym typeface="Arial"/>
              </a:rPr>
              <a:t>Part A</a:t>
            </a:r>
            <a:endParaRPr b="0" i="0" sz="933" u="none" cap="none" strike="noStrike">
              <a:solidFill>
                <a:srgbClr val="000000"/>
              </a:solidFill>
              <a:latin typeface="Arial"/>
              <a:ea typeface="Arial"/>
              <a:cs typeface="Arial"/>
              <a:sym typeface="Arial"/>
            </a:endParaRPr>
          </a:p>
        </p:txBody>
      </p:sp>
      <p:sp>
        <p:nvSpPr>
          <p:cNvPr id="372" name="Google Shape;372;g3e075dffed1_0_246"/>
          <p:cNvSpPr/>
          <p:nvPr/>
        </p:nvSpPr>
        <p:spPr>
          <a:xfrm>
            <a:off x="3374745" y="2706538"/>
            <a:ext cx="2417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CO₂ (EACR, direct)</a:t>
            </a:r>
            <a:endParaRPr b="0" i="0" sz="1067" u="none" cap="none" strike="noStrike">
              <a:solidFill>
                <a:srgbClr val="000000"/>
              </a:solidFill>
              <a:latin typeface="Arial"/>
              <a:ea typeface="Arial"/>
              <a:cs typeface="Arial"/>
              <a:sym typeface="Arial"/>
            </a:endParaRPr>
          </a:p>
        </p:txBody>
      </p:sp>
      <p:cxnSp>
        <p:nvCxnSpPr>
          <p:cNvPr id="373" name="Google Shape;373;g3e075dffed1_0_246"/>
          <p:cNvCxnSpPr/>
          <p:nvPr/>
        </p:nvCxnSpPr>
        <p:spPr>
          <a:xfrm>
            <a:off x="3373163" y="3156205"/>
            <a:ext cx="2394300" cy="0"/>
          </a:xfrm>
          <a:prstGeom prst="straightConnector1">
            <a:avLst/>
          </a:prstGeom>
          <a:noFill/>
          <a:ln cap="flat" cmpd="sng" w="9525">
            <a:solidFill>
              <a:srgbClr val="E5E7EB"/>
            </a:solidFill>
            <a:prstDash val="solid"/>
            <a:round/>
            <a:headEnd len="sm" w="sm" type="none"/>
            <a:tailEnd len="sm" w="sm" type="none"/>
          </a:ln>
        </p:spPr>
      </p:cxnSp>
      <p:sp>
        <p:nvSpPr>
          <p:cNvPr id="374" name="Google Shape;374;g3e075dffed1_0_246"/>
          <p:cNvSpPr/>
          <p:nvPr/>
        </p:nvSpPr>
        <p:spPr>
          <a:xfrm>
            <a:off x="3374601" y="3206221"/>
            <a:ext cx="547200" cy="193800"/>
          </a:xfrm>
          <a:prstGeom prst="rect">
            <a:avLst/>
          </a:prstGeom>
          <a:solidFill>
            <a:srgbClr val="E8F5E9"/>
          </a:solidFill>
          <a:ln cap="flat" cmpd="sng" w="9525">
            <a:solidFill>
              <a:srgbClr val="60AA7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75" name="Google Shape;375;g3e075dffed1_0_246"/>
          <p:cNvSpPr/>
          <p:nvPr/>
        </p:nvSpPr>
        <p:spPr>
          <a:xfrm>
            <a:off x="3374601" y="3206221"/>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2A6B3A"/>
                </a:solidFill>
                <a:latin typeface="Arial"/>
                <a:ea typeface="Arial"/>
                <a:cs typeface="Arial"/>
                <a:sym typeface="Arial"/>
              </a:rPr>
              <a:t>Part B</a:t>
            </a:r>
            <a:endParaRPr b="0" i="0" sz="933" u="none" cap="none" strike="noStrike">
              <a:solidFill>
                <a:srgbClr val="000000"/>
              </a:solidFill>
              <a:latin typeface="Arial"/>
              <a:ea typeface="Arial"/>
              <a:cs typeface="Arial"/>
              <a:sym typeface="Arial"/>
            </a:endParaRPr>
          </a:p>
        </p:txBody>
      </p:sp>
      <p:sp>
        <p:nvSpPr>
          <p:cNvPr id="376" name="Google Shape;376;g3e075dffed1_0_246"/>
          <p:cNvSpPr/>
          <p:nvPr/>
        </p:nvSpPr>
        <p:spPr>
          <a:xfrm>
            <a:off x="3374745" y="3465229"/>
            <a:ext cx="2417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CO₂/N₂O from soils – EAR </a:t>
            </a:r>
            <a:endParaRPr b="0" i="0" sz="1067" u="none" cap="none" strike="noStrike">
              <a:solidFill>
                <a:srgbClr val="000000"/>
              </a:solidFill>
              <a:latin typeface="Arial"/>
              <a:ea typeface="Arial"/>
              <a:cs typeface="Arial"/>
              <a:sym typeface="Arial"/>
            </a:endParaRPr>
          </a:p>
        </p:txBody>
      </p:sp>
      <p:sp>
        <p:nvSpPr>
          <p:cNvPr id="377" name="Google Shape;377;g3e075dffed1_0_246"/>
          <p:cNvSpPr/>
          <p:nvPr/>
        </p:nvSpPr>
        <p:spPr>
          <a:xfrm>
            <a:off x="6100785" y="1819310"/>
            <a:ext cx="2752800" cy="2011800"/>
          </a:xfrm>
          <a:prstGeom prst="rect">
            <a:avLst/>
          </a:prstGeom>
          <a:solidFill>
            <a:srgbClr val="FFFFFF"/>
          </a:solidFill>
          <a:ln cap="flat" cmpd="sng" w="9525">
            <a:solidFill>
              <a:srgbClr val="D1D5DB"/>
            </a:solidFill>
            <a:prstDash val="solid"/>
            <a:round/>
            <a:headEnd len="sm" w="sm" type="none"/>
            <a:tailEnd len="sm" w="sm" type="none"/>
          </a:ln>
          <a:effectLst>
            <a:outerShdw blurRad="63500" rotWithShape="0" algn="bl" dir="8100000" dist="12700">
              <a:srgbClr val="000000">
                <a:alpha val="102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78" name="Google Shape;378;g3e075dffed1_0_246"/>
          <p:cNvSpPr/>
          <p:nvPr/>
        </p:nvSpPr>
        <p:spPr>
          <a:xfrm>
            <a:off x="6100785" y="1756948"/>
            <a:ext cx="2752800" cy="62700"/>
          </a:xfrm>
          <a:prstGeom prst="rect">
            <a:avLst/>
          </a:prstGeom>
          <a:solidFill>
            <a:srgbClr val="5A8C2A"/>
          </a:solidFill>
          <a:ln cap="flat" cmpd="sng" w="12700">
            <a:solidFill>
              <a:srgbClr val="5A8C2A"/>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79" name="Google Shape;379;g3e075dffed1_0_246"/>
          <p:cNvSpPr/>
          <p:nvPr/>
        </p:nvSpPr>
        <p:spPr>
          <a:xfrm>
            <a:off x="6208471" y="1836434"/>
            <a:ext cx="24171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sv-SE" sz="1400" u="none" cap="none" strike="noStrike">
                <a:solidFill>
                  <a:srgbClr val="5A8C2A"/>
                </a:solidFill>
                <a:latin typeface="Arial"/>
                <a:ea typeface="Arial"/>
                <a:cs typeface="Arial"/>
                <a:sym typeface="Arial"/>
              </a:rPr>
              <a:t>Grassland</a:t>
            </a:r>
            <a:endParaRPr b="0" i="0" sz="1400" u="none" cap="none" strike="noStrike">
              <a:solidFill>
                <a:srgbClr val="000000"/>
              </a:solidFill>
              <a:latin typeface="Arial"/>
              <a:ea typeface="Arial"/>
              <a:cs typeface="Arial"/>
              <a:sym typeface="Arial"/>
            </a:endParaRPr>
          </a:p>
        </p:txBody>
      </p:sp>
      <p:sp>
        <p:nvSpPr>
          <p:cNvPr id="380" name="Google Shape;380;g3e075dffed1_0_246"/>
          <p:cNvSpPr/>
          <p:nvPr/>
        </p:nvSpPr>
        <p:spPr>
          <a:xfrm>
            <a:off x="6208471" y="2134174"/>
            <a:ext cx="2417100" cy="228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6B7280"/>
                </a:solidFill>
                <a:latin typeface="Arial"/>
                <a:ea typeface="Arial"/>
                <a:cs typeface="Arial"/>
                <a:sym typeface="Arial"/>
              </a:rPr>
              <a:t>Pasture and natural grassland</a:t>
            </a:r>
            <a:endParaRPr b="0" i="0" sz="1067" u="none" cap="none" strike="noStrike">
              <a:solidFill>
                <a:srgbClr val="000000"/>
              </a:solidFill>
              <a:latin typeface="Arial"/>
              <a:ea typeface="Arial"/>
              <a:cs typeface="Arial"/>
              <a:sym typeface="Arial"/>
            </a:endParaRPr>
          </a:p>
        </p:txBody>
      </p:sp>
      <p:cxnSp>
        <p:nvCxnSpPr>
          <p:cNvPr id="381" name="Google Shape;381;g3e075dffed1_0_246"/>
          <p:cNvCxnSpPr/>
          <p:nvPr/>
        </p:nvCxnSpPr>
        <p:spPr>
          <a:xfrm>
            <a:off x="6206889" y="2398777"/>
            <a:ext cx="2394300" cy="0"/>
          </a:xfrm>
          <a:prstGeom prst="straightConnector1">
            <a:avLst/>
          </a:prstGeom>
          <a:noFill/>
          <a:ln cap="flat" cmpd="sng" w="9525">
            <a:solidFill>
              <a:srgbClr val="E5E7EB"/>
            </a:solidFill>
            <a:prstDash val="solid"/>
            <a:round/>
            <a:headEnd len="sm" w="sm" type="none"/>
            <a:tailEnd len="sm" w="sm" type="none"/>
          </a:ln>
        </p:spPr>
      </p:cxnSp>
      <p:sp>
        <p:nvSpPr>
          <p:cNvPr id="382" name="Google Shape;382;g3e075dffed1_0_246"/>
          <p:cNvSpPr/>
          <p:nvPr/>
        </p:nvSpPr>
        <p:spPr>
          <a:xfrm>
            <a:off x="6208327" y="2448794"/>
            <a:ext cx="547200" cy="193800"/>
          </a:xfrm>
          <a:prstGeom prst="rect">
            <a:avLst/>
          </a:prstGeom>
          <a:solidFill>
            <a:srgbClr val="FFF3E0"/>
          </a:solidFill>
          <a:ln cap="flat" cmpd="sng" w="9525">
            <a:solidFill>
              <a:srgbClr val="F0A05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83" name="Google Shape;383;g3e075dffed1_0_246"/>
          <p:cNvSpPr/>
          <p:nvPr/>
        </p:nvSpPr>
        <p:spPr>
          <a:xfrm>
            <a:off x="6208327" y="2448794"/>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B86010"/>
                </a:solidFill>
                <a:latin typeface="Arial"/>
                <a:ea typeface="Arial"/>
                <a:cs typeface="Arial"/>
                <a:sym typeface="Arial"/>
              </a:rPr>
              <a:t>Part A</a:t>
            </a:r>
            <a:endParaRPr b="0" i="0" sz="933" u="none" cap="none" strike="noStrike">
              <a:solidFill>
                <a:srgbClr val="000000"/>
              </a:solidFill>
              <a:latin typeface="Arial"/>
              <a:ea typeface="Arial"/>
              <a:cs typeface="Arial"/>
              <a:sym typeface="Arial"/>
            </a:endParaRPr>
          </a:p>
        </p:txBody>
      </p:sp>
      <p:sp>
        <p:nvSpPr>
          <p:cNvPr id="384" name="Google Shape;384;g3e075dffed1_0_246"/>
          <p:cNvSpPr/>
          <p:nvPr/>
        </p:nvSpPr>
        <p:spPr>
          <a:xfrm>
            <a:off x="6208471" y="2706538"/>
            <a:ext cx="2417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CO₂ (EACR, direct)</a:t>
            </a:r>
            <a:endParaRPr b="0" i="0" sz="1067" u="none" cap="none" strike="noStrike">
              <a:solidFill>
                <a:srgbClr val="000000"/>
              </a:solidFill>
              <a:latin typeface="Arial"/>
              <a:ea typeface="Arial"/>
              <a:cs typeface="Arial"/>
              <a:sym typeface="Arial"/>
            </a:endParaRPr>
          </a:p>
        </p:txBody>
      </p:sp>
      <p:cxnSp>
        <p:nvCxnSpPr>
          <p:cNvPr id="385" name="Google Shape;385;g3e075dffed1_0_246"/>
          <p:cNvCxnSpPr/>
          <p:nvPr/>
        </p:nvCxnSpPr>
        <p:spPr>
          <a:xfrm>
            <a:off x="6206889" y="3156205"/>
            <a:ext cx="2394300" cy="0"/>
          </a:xfrm>
          <a:prstGeom prst="straightConnector1">
            <a:avLst/>
          </a:prstGeom>
          <a:noFill/>
          <a:ln cap="flat" cmpd="sng" w="9525">
            <a:solidFill>
              <a:srgbClr val="E5E7EB"/>
            </a:solidFill>
            <a:prstDash val="solid"/>
            <a:round/>
            <a:headEnd len="sm" w="sm" type="none"/>
            <a:tailEnd len="sm" w="sm" type="none"/>
          </a:ln>
        </p:spPr>
      </p:cxnSp>
      <p:sp>
        <p:nvSpPr>
          <p:cNvPr id="386" name="Google Shape;386;g3e075dffed1_0_246"/>
          <p:cNvSpPr/>
          <p:nvPr/>
        </p:nvSpPr>
        <p:spPr>
          <a:xfrm>
            <a:off x="6208327" y="3206221"/>
            <a:ext cx="547200" cy="193800"/>
          </a:xfrm>
          <a:prstGeom prst="rect">
            <a:avLst/>
          </a:prstGeom>
          <a:solidFill>
            <a:srgbClr val="E8F5E9"/>
          </a:solidFill>
          <a:ln cap="flat" cmpd="sng" w="9525">
            <a:solidFill>
              <a:srgbClr val="60AA7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87" name="Google Shape;387;g3e075dffed1_0_246"/>
          <p:cNvSpPr/>
          <p:nvPr/>
        </p:nvSpPr>
        <p:spPr>
          <a:xfrm>
            <a:off x="6208327" y="3206221"/>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2A6B3A"/>
                </a:solidFill>
                <a:latin typeface="Arial"/>
                <a:ea typeface="Arial"/>
                <a:cs typeface="Arial"/>
                <a:sym typeface="Arial"/>
              </a:rPr>
              <a:t>Part B</a:t>
            </a:r>
            <a:endParaRPr b="0" i="0" sz="933" u="none" cap="none" strike="noStrike">
              <a:solidFill>
                <a:srgbClr val="000000"/>
              </a:solidFill>
              <a:latin typeface="Arial"/>
              <a:ea typeface="Arial"/>
              <a:cs typeface="Arial"/>
              <a:sym typeface="Arial"/>
            </a:endParaRPr>
          </a:p>
        </p:txBody>
      </p:sp>
      <p:sp>
        <p:nvSpPr>
          <p:cNvPr id="388" name="Google Shape;388;g3e075dffed1_0_246"/>
          <p:cNvSpPr/>
          <p:nvPr/>
        </p:nvSpPr>
        <p:spPr>
          <a:xfrm>
            <a:off x="6208471" y="3465229"/>
            <a:ext cx="2417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CO₂/N₂O from soils – EAR </a:t>
            </a:r>
            <a:endParaRPr b="0" i="0" sz="1067" u="none" cap="none" strike="noStrike">
              <a:solidFill>
                <a:srgbClr val="000000"/>
              </a:solidFill>
              <a:latin typeface="Arial"/>
              <a:ea typeface="Arial"/>
              <a:cs typeface="Arial"/>
              <a:sym typeface="Arial"/>
            </a:endParaRPr>
          </a:p>
        </p:txBody>
      </p:sp>
      <p:sp>
        <p:nvSpPr>
          <p:cNvPr id="389" name="Google Shape;389;g3e075dffed1_0_246"/>
          <p:cNvSpPr/>
          <p:nvPr/>
        </p:nvSpPr>
        <p:spPr>
          <a:xfrm>
            <a:off x="8926891" y="1819310"/>
            <a:ext cx="2752800" cy="2011800"/>
          </a:xfrm>
          <a:prstGeom prst="rect">
            <a:avLst/>
          </a:prstGeom>
          <a:solidFill>
            <a:srgbClr val="FFFFFF"/>
          </a:solidFill>
          <a:ln cap="flat" cmpd="sng" w="9525">
            <a:solidFill>
              <a:srgbClr val="D1D5DB"/>
            </a:solidFill>
            <a:prstDash val="solid"/>
            <a:round/>
            <a:headEnd len="sm" w="sm" type="none"/>
            <a:tailEnd len="sm" w="sm" type="none"/>
          </a:ln>
          <a:effectLst>
            <a:outerShdw blurRad="63500" rotWithShape="0" algn="bl" dir="8100000" dist="12700">
              <a:srgbClr val="000000">
                <a:alpha val="102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90" name="Google Shape;390;g3e075dffed1_0_246"/>
          <p:cNvSpPr/>
          <p:nvPr/>
        </p:nvSpPr>
        <p:spPr>
          <a:xfrm>
            <a:off x="8926891" y="1756948"/>
            <a:ext cx="2752800" cy="62700"/>
          </a:xfrm>
          <a:prstGeom prst="rect">
            <a:avLst/>
          </a:prstGeom>
          <a:solidFill>
            <a:srgbClr val="7A6040"/>
          </a:solidFill>
          <a:ln cap="flat" cmpd="sng" w="12700">
            <a:solidFill>
              <a:srgbClr val="7A604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91" name="Google Shape;391;g3e075dffed1_0_246"/>
          <p:cNvSpPr/>
          <p:nvPr/>
        </p:nvSpPr>
        <p:spPr>
          <a:xfrm>
            <a:off x="9034577" y="1836434"/>
            <a:ext cx="24171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sv-SE" sz="1400" u="none" cap="none" strike="noStrike">
                <a:solidFill>
                  <a:srgbClr val="7A6040"/>
                </a:solidFill>
                <a:latin typeface="Arial"/>
                <a:ea typeface="Arial"/>
                <a:cs typeface="Arial"/>
                <a:sym typeface="Arial"/>
              </a:rPr>
              <a:t>Shrubland</a:t>
            </a:r>
            <a:endParaRPr b="0" i="0" sz="1400" u="none" cap="none" strike="noStrike">
              <a:solidFill>
                <a:srgbClr val="000000"/>
              </a:solidFill>
              <a:latin typeface="Arial"/>
              <a:ea typeface="Arial"/>
              <a:cs typeface="Arial"/>
              <a:sym typeface="Arial"/>
            </a:endParaRPr>
          </a:p>
        </p:txBody>
      </p:sp>
      <p:sp>
        <p:nvSpPr>
          <p:cNvPr id="392" name="Google Shape;392;g3e075dffed1_0_246"/>
          <p:cNvSpPr/>
          <p:nvPr/>
        </p:nvSpPr>
        <p:spPr>
          <a:xfrm>
            <a:off x="9034577" y="2134174"/>
            <a:ext cx="2417100" cy="228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6B7280"/>
                </a:solidFill>
                <a:latin typeface="Arial"/>
                <a:ea typeface="Arial"/>
                <a:cs typeface="Arial"/>
                <a:sym typeface="Arial"/>
              </a:rPr>
              <a:t>Scrub and low woody vegetation</a:t>
            </a:r>
            <a:endParaRPr b="0" i="0" sz="1067" u="none" cap="none" strike="noStrike">
              <a:solidFill>
                <a:srgbClr val="000000"/>
              </a:solidFill>
              <a:latin typeface="Arial"/>
              <a:ea typeface="Arial"/>
              <a:cs typeface="Arial"/>
              <a:sym typeface="Arial"/>
            </a:endParaRPr>
          </a:p>
        </p:txBody>
      </p:sp>
      <p:cxnSp>
        <p:nvCxnSpPr>
          <p:cNvPr id="393" name="Google Shape;393;g3e075dffed1_0_246"/>
          <p:cNvCxnSpPr/>
          <p:nvPr/>
        </p:nvCxnSpPr>
        <p:spPr>
          <a:xfrm>
            <a:off x="9032995" y="2398777"/>
            <a:ext cx="2394300" cy="0"/>
          </a:xfrm>
          <a:prstGeom prst="straightConnector1">
            <a:avLst/>
          </a:prstGeom>
          <a:noFill/>
          <a:ln cap="flat" cmpd="sng" w="9525">
            <a:solidFill>
              <a:srgbClr val="E5E7EB"/>
            </a:solidFill>
            <a:prstDash val="solid"/>
            <a:round/>
            <a:headEnd len="sm" w="sm" type="none"/>
            <a:tailEnd len="sm" w="sm" type="none"/>
          </a:ln>
        </p:spPr>
      </p:cxnSp>
      <p:sp>
        <p:nvSpPr>
          <p:cNvPr id="394" name="Google Shape;394;g3e075dffed1_0_246"/>
          <p:cNvSpPr/>
          <p:nvPr/>
        </p:nvSpPr>
        <p:spPr>
          <a:xfrm>
            <a:off x="9034433" y="2448794"/>
            <a:ext cx="547200" cy="193800"/>
          </a:xfrm>
          <a:prstGeom prst="rect">
            <a:avLst/>
          </a:prstGeom>
          <a:solidFill>
            <a:srgbClr val="FFF3E0"/>
          </a:solidFill>
          <a:ln cap="flat" cmpd="sng" w="9525">
            <a:solidFill>
              <a:srgbClr val="F0A05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95" name="Google Shape;395;g3e075dffed1_0_246"/>
          <p:cNvSpPr/>
          <p:nvPr/>
        </p:nvSpPr>
        <p:spPr>
          <a:xfrm>
            <a:off x="9034433" y="2448794"/>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B86010"/>
                </a:solidFill>
                <a:latin typeface="Arial"/>
                <a:ea typeface="Arial"/>
                <a:cs typeface="Arial"/>
                <a:sym typeface="Arial"/>
              </a:rPr>
              <a:t>Part A</a:t>
            </a:r>
            <a:endParaRPr b="0" i="0" sz="933" u="none" cap="none" strike="noStrike">
              <a:solidFill>
                <a:srgbClr val="000000"/>
              </a:solidFill>
              <a:latin typeface="Arial"/>
              <a:ea typeface="Arial"/>
              <a:cs typeface="Arial"/>
              <a:sym typeface="Arial"/>
            </a:endParaRPr>
          </a:p>
        </p:txBody>
      </p:sp>
      <p:sp>
        <p:nvSpPr>
          <p:cNvPr id="396" name="Google Shape;396;g3e075dffed1_0_246"/>
          <p:cNvSpPr/>
          <p:nvPr/>
        </p:nvSpPr>
        <p:spPr>
          <a:xfrm>
            <a:off x="9034577" y="2706538"/>
            <a:ext cx="2417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CO₂ – data gap; proxy with Grassland values – (EACR direct)</a:t>
            </a:r>
            <a:endParaRPr b="0" i="0" sz="1067" u="none" cap="none" strike="noStrike">
              <a:solidFill>
                <a:srgbClr val="000000"/>
              </a:solidFill>
              <a:latin typeface="Arial"/>
              <a:ea typeface="Arial"/>
              <a:cs typeface="Arial"/>
              <a:sym typeface="Arial"/>
            </a:endParaRPr>
          </a:p>
        </p:txBody>
      </p:sp>
      <p:cxnSp>
        <p:nvCxnSpPr>
          <p:cNvPr id="397" name="Google Shape;397;g3e075dffed1_0_246"/>
          <p:cNvCxnSpPr/>
          <p:nvPr/>
        </p:nvCxnSpPr>
        <p:spPr>
          <a:xfrm>
            <a:off x="9032995" y="3156205"/>
            <a:ext cx="2394300" cy="0"/>
          </a:xfrm>
          <a:prstGeom prst="straightConnector1">
            <a:avLst/>
          </a:prstGeom>
          <a:noFill/>
          <a:ln cap="flat" cmpd="sng" w="9525">
            <a:solidFill>
              <a:srgbClr val="E5E7EB"/>
            </a:solidFill>
            <a:prstDash val="solid"/>
            <a:round/>
            <a:headEnd len="sm" w="sm" type="none"/>
            <a:tailEnd len="sm" w="sm" type="none"/>
          </a:ln>
        </p:spPr>
      </p:cxnSp>
      <p:sp>
        <p:nvSpPr>
          <p:cNvPr id="398" name="Google Shape;398;g3e075dffed1_0_246"/>
          <p:cNvSpPr/>
          <p:nvPr/>
        </p:nvSpPr>
        <p:spPr>
          <a:xfrm>
            <a:off x="9034433" y="3206221"/>
            <a:ext cx="547200" cy="193800"/>
          </a:xfrm>
          <a:prstGeom prst="rect">
            <a:avLst/>
          </a:prstGeom>
          <a:solidFill>
            <a:srgbClr val="E8F5E9"/>
          </a:solidFill>
          <a:ln cap="flat" cmpd="sng" w="9525">
            <a:solidFill>
              <a:srgbClr val="60AA7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99" name="Google Shape;399;g3e075dffed1_0_246"/>
          <p:cNvSpPr/>
          <p:nvPr/>
        </p:nvSpPr>
        <p:spPr>
          <a:xfrm>
            <a:off x="9034433" y="3206221"/>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2A6B3A"/>
                </a:solidFill>
                <a:latin typeface="Arial"/>
                <a:ea typeface="Arial"/>
                <a:cs typeface="Arial"/>
                <a:sym typeface="Arial"/>
              </a:rPr>
              <a:t>Part B</a:t>
            </a:r>
            <a:endParaRPr b="0" i="0" sz="933" u="none" cap="none" strike="noStrike">
              <a:solidFill>
                <a:srgbClr val="000000"/>
              </a:solidFill>
              <a:latin typeface="Arial"/>
              <a:ea typeface="Arial"/>
              <a:cs typeface="Arial"/>
              <a:sym typeface="Arial"/>
            </a:endParaRPr>
          </a:p>
        </p:txBody>
      </p:sp>
      <p:sp>
        <p:nvSpPr>
          <p:cNvPr id="400" name="Google Shape;400;g3e075dffed1_0_246"/>
          <p:cNvSpPr/>
          <p:nvPr/>
        </p:nvSpPr>
        <p:spPr>
          <a:xfrm>
            <a:off x="9034577" y="3465229"/>
            <a:ext cx="2417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N₂O/CO₂ but likely data gap; proxy grassland or treat as zero – EAR</a:t>
            </a:r>
            <a:endParaRPr b="0" i="0" sz="1067" u="none" cap="none" strike="noStrike">
              <a:solidFill>
                <a:srgbClr val="000000"/>
              </a:solidFill>
              <a:latin typeface="Arial"/>
              <a:ea typeface="Arial"/>
              <a:cs typeface="Arial"/>
              <a:sym typeface="Arial"/>
            </a:endParaRPr>
          </a:p>
        </p:txBody>
      </p:sp>
      <p:sp>
        <p:nvSpPr>
          <p:cNvPr id="401" name="Google Shape;401;g3e075dffed1_0_246"/>
          <p:cNvSpPr/>
          <p:nvPr/>
        </p:nvSpPr>
        <p:spPr>
          <a:xfrm>
            <a:off x="425714" y="3937670"/>
            <a:ext cx="2752800" cy="2280300"/>
          </a:xfrm>
          <a:prstGeom prst="rect">
            <a:avLst/>
          </a:prstGeom>
          <a:solidFill>
            <a:srgbClr val="FFFFFF"/>
          </a:solidFill>
          <a:ln cap="flat" cmpd="sng" w="9525">
            <a:solidFill>
              <a:srgbClr val="D1D5DB"/>
            </a:solidFill>
            <a:prstDash val="solid"/>
            <a:round/>
            <a:headEnd len="sm" w="sm" type="none"/>
            <a:tailEnd len="sm" w="sm" type="none"/>
          </a:ln>
          <a:effectLst>
            <a:outerShdw blurRad="63500" rotWithShape="0" algn="bl" dir="8100000" dist="12700">
              <a:srgbClr val="000000">
                <a:alpha val="102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02" name="Google Shape;402;g3e075dffed1_0_246"/>
          <p:cNvSpPr/>
          <p:nvPr/>
        </p:nvSpPr>
        <p:spPr>
          <a:xfrm>
            <a:off x="425714" y="3882928"/>
            <a:ext cx="2752800" cy="62700"/>
          </a:xfrm>
          <a:prstGeom prst="rect">
            <a:avLst/>
          </a:prstGeom>
          <a:solidFill>
            <a:srgbClr val="1A8080"/>
          </a:solidFill>
          <a:ln cap="flat" cmpd="sng" w="12700">
            <a:solidFill>
              <a:srgbClr val="1A808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03" name="Google Shape;403;g3e075dffed1_0_246"/>
          <p:cNvSpPr/>
          <p:nvPr/>
        </p:nvSpPr>
        <p:spPr>
          <a:xfrm>
            <a:off x="533400" y="3954794"/>
            <a:ext cx="24171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sv-SE" sz="1400" u="none" cap="none" strike="noStrike">
                <a:solidFill>
                  <a:srgbClr val="1A8080"/>
                </a:solidFill>
                <a:latin typeface="Arial"/>
                <a:ea typeface="Arial"/>
                <a:cs typeface="Arial"/>
                <a:sym typeface="Arial"/>
              </a:rPr>
              <a:t>Wetlands / Peatlands</a:t>
            </a:r>
            <a:endParaRPr b="0" i="0" sz="1400" u="none" cap="none" strike="noStrike">
              <a:solidFill>
                <a:srgbClr val="000000"/>
              </a:solidFill>
              <a:latin typeface="Arial"/>
              <a:ea typeface="Arial"/>
              <a:cs typeface="Arial"/>
              <a:sym typeface="Arial"/>
            </a:endParaRPr>
          </a:p>
        </p:txBody>
      </p:sp>
      <p:sp>
        <p:nvSpPr>
          <p:cNvPr id="404" name="Google Shape;404;g3e075dffed1_0_246"/>
          <p:cNvSpPr/>
          <p:nvPr/>
        </p:nvSpPr>
        <p:spPr>
          <a:xfrm>
            <a:off x="533400" y="4252534"/>
            <a:ext cx="2417100" cy="228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6B7280"/>
                </a:solidFill>
                <a:latin typeface="Arial"/>
                <a:ea typeface="Arial"/>
                <a:cs typeface="Arial"/>
                <a:sym typeface="Arial"/>
              </a:rPr>
              <a:t>Marshes, peatlands*, mangroves</a:t>
            </a:r>
            <a:endParaRPr b="0" i="0" sz="1067" u="none" cap="none" strike="noStrike">
              <a:solidFill>
                <a:srgbClr val="000000"/>
              </a:solidFill>
              <a:latin typeface="Arial"/>
              <a:ea typeface="Arial"/>
              <a:cs typeface="Arial"/>
              <a:sym typeface="Arial"/>
            </a:endParaRPr>
          </a:p>
        </p:txBody>
      </p:sp>
      <p:cxnSp>
        <p:nvCxnSpPr>
          <p:cNvPr id="405" name="Google Shape;405;g3e075dffed1_0_246"/>
          <p:cNvCxnSpPr/>
          <p:nvPr/>
        </p:nvCxnSpPr>
        <p:spPr>
          <a:xfrm>
            <a:off x="531818" y="4517137"/>
            <a:ext cx="2394300" cy="0"/>
          </a:xfrm>
          <a:prstGeom prst="straightConnector1">
            <a:avLst/>
          </a:prstGeom>
          <a:noFill/>
          <a:ln cap="flat" cmpd="sng" w="9525">
            <a:solidFill>
              <a:srgbClr val="E5E7EB"/>
            </a:solidFill>
            <a:prstDash val="solid"/>
            <a:round/>
            <a:headEnd len="sm" w="sm" type="none"/>
            <a:tailEnd len="sm" w="sm" type="none"/>
          </a:ln>
        </p:spPr>
      </p:cxnSp>
      <p:sp>
        <p:nvSpPr>
          <p:cNvPr id="406" name="Google Shape;406;g3e075dffed1_0_246"/>
          <p:cNvSpPr/>
          <p:nvPr/>
        </p:nvSpPr>
        <p:spPr>
          <a:xfrm>
            <a:off x="512371" y="4567154"/>
            <a:ext cx="547200" cy="193800"/>
          </a:xfrm>
          <a:prstGeom prst="rect">
            <a:avLst/>
          </a:prstGeom>
          <a:solidFill>
            <a:srgbClr val="FFF3E0"/>
          </a:solidFill>
          <a:ln cap="flat" cmpd="sng" w="9525">
            <a:solidFill>
              <a:srgbClr val="F0A05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07" name="Google Shape;407;g3e075dffed1_0_246"/>
          <p:cNvSpPr/>
          <p:nvPr/>
        </p:nvSpPr>
        <p:spPr>
          <a:xfrm>
            <a:off x="512371" y="4567154"/>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B86010"/>
                </a:solidFill>
                <a:latin typeface="Arial"/>
                <a:ea typeface="Arial"/>
                <a:cs typeface="Arial"/>
                <a:sym typeface="Arial"/>
              </a:rPr>
              <a:t>Part A</a:t>
            </a:r>
            <a:endParaRPr b="0" i="0" sz="933" u="none" cap="none" strike="noStrike">
              <a:solidFill>
                <a:srgbClr val="000000"/>
              </a:solidFill>
              <a:latin typeface="Arial"/>
              <a:ea typeface="Arial"/>
              <a:cs typeface="Arial"/>
              <a:sym typeface="Arial"/>
            </a:endParaRPr>
          </a:p>
        </p:txBody>
      </p:sp>
      <p:sp>
        <p:nvSpPr>
          <p:cNvPr id="408" name="Google Shape;408;g3e075dffed1_0_246"/>
          <p:cNvSpPr/>
          <p:nvPr/>
        </p:nvSpPr>
        <p:spPr>
          <a:xfrm>
            <a:off x="533400" y="4824898"/>
            <a:ext cx="2417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CO₂ (EACR, direct)</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Possibly also CH₄ in a drainage scenario (EACR, direct)</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 </a:t>
            </a:r>
            <a:endParaRPr b="0" i="0" sz="1067" u="none" cap="none" strike="noStrike">
              <a:solidFill>
                <a:srgbClr val="000000"/>
              </a:solidFill>
              <a:latin typeface="Arial"/>
              <a:ea typeface="Arial"/>
              <a:cs typeface="Arial"/>
              <a:sym typeface="Arial"/>
            </a:endParaRPr>
          </a:p>
        </p:txBody>
      </p:sp>
      <p:cxnSp>
        <p:nvCxnSpPr>
          <p:cNvPr id="409" name="Google Shape;409;g3e075dffed1_0_246"/>
          <p:cNvCxnSpPr/>
          <p:nvPr/>
        </p:nvCxnSpPr>
        <p:spPr>
          <a:xfrm>
            <a:off x="531818" y="5419345"/>
            <a:ext cx="2394300" cy="0"/>
          </a:xfrm>
          <a:prstGeom prst="straightConnector1">
            <a:avLst/>
          </a:prstGeom>
          <a:noFill/>
          <a:ln cap="flat" cmpd="sng" w="9525">
            <a:solidFill>
              <a:srgbClr val="E5E7EB"/>
            </a:solidFill>
            <a:prstDash val="solid"/>
            <a:round/>
            <a:headEnd len="sm" w="sm" type="none"/>
            <a:tailEnd len="sm" w="sm" type="none"/>
          </a:ln>
        </p:spPr>
      </p:cxnSp>
      <p:sp>
        <p:nvSpPr>
          <p:cNvPr id="410" name="Google Shape;410;g3e075dffed1_0_246"/>
          <p:cNvSpPr/>
          <p:nvPr/>
        </p:nvSpPr>
        <p:spPr>
          <a:xfrm>
            <a:off x="512371" y="5471075"/>
            <a:ext cx="547200" cy="193800"/>
          </a:xfrm>
          <a:prstGeom prst="rect">
            <a:avLst/>
          </a:prstGeom>
          <a:solidFill>
            <a:srgbClr val="E8F5E9"/>
          </a:solidFill>
          <a:ln cap="flat" cmpd="sng" w="9525">
            <a:solidFill>
              <a:srgbClr val="60AA7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11" name="Google Shape;411;g3e075dffed1_0_246"/>
          <p:cNvSpPr/>
          <p:nvPr/>
        </p:nvSpPr>
        <p:spPr>
          <a:xfrm>
            <a:off x="512371" y="5471075"/>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2A6B3A"/>
                </a:solidFill>
                <a:latin typeface="Arial"/>
                <a:ea typeface="Arial"/>
                <a:cs typeface="Arial"/>
                <a:sym typeface="Arial"/>
              </a:rPr>
              <a:t>Part B</a:t>
            </a:r>
            <a:endParaRPr b="0" i="0" sz="933" u="none" cap="none" strike="noStrike">
              <a:solidFill>
                <a:srgbClr val="000000"/>
              </a:solidFill>
              <a:latin typeface="Arial"/>
              <a:ea typeface="Arial"/>
              <a:cs typeface="Arial"/>
              <a:sym typeface="Arial"/>
            </a:endParaRPr>
          </a:p>
        </p:txBody>
      </p:sp>
      <p:sp>
        <p:nvSpPr>
          <p:cNvPr id="412" name="Google Shape;412;g3e075dffed1_0_246"/>
          <p:cNvSpPr/>
          <p:nvPr/>
        </p:nvSpPr>
        <p:spPr>
          <a:xfrm>
            <a:off x="533400" y="5727106"/>
            <a:ext cx="2417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CH₄ (EAR) – especially significant for peatlands</a:t>
            </a:r>
            <a:endParaRPr b="0" i="0" sz="1067" u="none" cap="none" strike="noStrike">
              <a:solidFill>
                <a:srgbClr val="000000"/>
              </a:solidFill>
              <a:latin typeface="Arial"/>
              <a:ea typeface="Arial"/>
              <a:cs typeface="Arial"/>
              <a:sym typeface="Arial"/>
            </a:endParaRPr>
          </a:p>
        </p:txBody>
      </p:sp>
      <p:sp>
        <p:nvSpPr>
          <p:cNvPr id="413" name="Google Shape;413;g3e075dffed1_0_246"/>
          <p:cNvSpPr/>
          <p:nvPr/>
        </p:nvSpPr>
        <p:spPr>
          <a:xfrm>
            <a:off x="3267059" y="3937670"/>
            <a:ext cx="2752800" cy="2280300"/>
          </a:xfrm>
          <a:prstGeom prst="rect">
            <a:avLst/>
          </a:prstGeom>
          <a:solidFill>
            <a:srgbClr val="FFFFFF"/>
          </a:solidFill>
          <a:ln cap="flat" cmpd="sng" w="9525">
            <a:solidFill>
              <a:srgbClr val="D1D5DB"/>
            </a:solidFill>
            <a:prstDash val="solid"/>
            <a:round/>
            <a:headEnd len="sm" w="sm" type="none"/>
            <a:tailEnd len="sm" w="sm" type="none"/>
          </a:ln>
          <a:effectLst>
            <a:outerShdw blurRad="63500" rotWithShape="0" algn="bl" dir="8100000" dist="12700">
              <a:srgbClr val="000000">
                <a:alpha val="102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14" name="Google Shape;414;g3e075dffed1_0_246"/>
          <p:cNvSpPr/>
          <p:nvPr/>
        </p:nvSpPr>
        <p:spPr>
          <a:xfrm>
            <a:off x="3267059" y="3882928"/>
            <a:ext cx="2752800" cy="62700"/>
          </a:xfrm>
          <a:prstGeom prst="rect">
            <a:avLst/>
          </a:prstGeom>
          <a:solidFill>
            <a:srgbClr val="4A5568"/>
          </a:solidFill>
          <a:ln cap="flat" cmpd="sng" w="12700">
            <a:solidFill>
              <a:srgbClr val="4A5568"/>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15" name="Google Shape;415;g3e075dffed1_0_246"/>
          <p:cNvSpPr/>
          <p:nvPr/>
        </p:nvSpPr>
        <p:spPr>
          <a:xfrm>
            <a:off x="3374745" y="3954794"/>
            <a:ext cx="24171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sv-SE" sz="1400" u="none" cap="none" strike="noStrike">
                <a:solidFill>
                  <a:srgbClr val="4A5568"/>
                </a:solidFill>
                <a:latin typeface="Arial"/>
                <a:ea typeface="Arial"/>
                <a:cs typeface="Arial"/>
                <a:sym typeface="Arial"/>
              </a:rPr>
              <a:t>Built-up Land</a:t>
            </a:r>
            <a:endParaRPr b="0" i="0" sz="1400" u="none" cap="none" strike="noStrike">
              <a:solidFill>
                <a:srgbClr val="000000"/>
              </a:solidFill>
              <a:latin typeface="Arial"/>
              <a:ea typeface="Arial"/>
              <a:cs typeface="Arial"/>
              <a:sym typeface="Arial"/>
            </a:endParaRPr>
          </a:p>
        </p:txBody>
      </p:sp>
      <p:sp>
        <p:nvSpPr>
          <p:cNvPr id="416" name="Google Shape;416;g3e075dffed1_0_246"/>
          <p:cNvSpPr/>
          <p:nvPr/>
        </p:nvSpPr>
        <p:spPr>
          <a:xfrm>
            <a:off x="3374745" y="4252534"/>
            <a:ext cx="2417100" cy="228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6B7280"/>
                </a:solidFill>
                <a:latin typeface="Arial"/>
                <a:ea typeface="Arial"/>
                <a:cs typeface="Arial"/>
                <a:sym typeface="Arial"/>
              </a:rPr>
              <a:t>Urban areas and infrastructure</a:t>
            </a:r>
            <a:endParaRPr b="0" i="0" sz="1067" u="none" cap="none" strike="noStrike">
              <a:solidFill>
                <a:srgbClr val="000000"/>
              </a:solidFill>
              <a:latin typeface="Arial"/>
              <a:ea typeface="Arial"/>
              <a:cs typeface="Arial"/>
              <a:sym typeface="Arial"/>
            </a:endParaRPr>
          </a:p>
        </p:txBody>
      </p:sp>
      <p:cxnSp>
        <p:nvCxnSpPr>
          <p:cNvPr id="417" name="Google Shape;417;g3e075dffed1_0_246"/>
          <p:cNvCxnSpPr/>
          <p:nvPr/>
        </p:nvCxnSpPr>
        <p:spPr>
          <a:xfrm>
            <a:off x="3373163" y="4517137"/>
            <a:ext cx="2394300" cy="0"/>
          </a:xfrm>
          <a:prstGeom prst="straightConnector1">
            <a:avLst/>
          </a:prstGeom>
          <a:noFill/>
          <a:ln cap="flat" cmpd="sng" w="9525">
            <a:solidFill>
              <a:srgbClr val="E5E7EB"/>
            </a:solidFill>
            <a:prstDash val="solid"/>
            <a:round/>
            <a:headEnd len="sm" w="sm" type="none"/>
            <a:tailEnd len="sm" w="sm" type="none"/>
          </a:ln>
        </p:spPr>
      </p:cxnSp>
      <p:sp>
        <p:nvSpPr>
          <p:cNvPr id="418" name="Google Shape;418;g3e075dffed1_0_246"/>
          <p:cNvSpPr/>
          <p:nvPr/>
        </p:nvSpPr>
        <p:spPr>
          <a:xfrm>
            <a:off x="3353716" y="4567154"/>
            <a:ext cx="547200" cy="193800"/>
          </a:xfrm>
          <a:prstGeom prst="rect">
            <a:avLst/>
          </a:prstGeom>
          <a:solidFill>
            <a:srgbClr val="FFF3E0"/>
          </a:solidFill>
          <a:ln cap="flat" cmpd="sng" w="9525">
            <a:solidFill>
              <a:srgbClr val="F0A05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19" name="Google Shape;419;g3e075dffed1_0_246"/>
          <p:cNvSpPr/>
          <p:nvPr/>
        </p:nvSpPr>
        <p:spPr>
          <a:xfrm>
            <a:off x="3353716" y="4567154"/>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B86010"/>
                </a:solidFill>
                <a:latin typeface="Arial"/>
                <a:ea typeface="Arial"/>
                <a:cs typeface="Arial"/>
                <a:sym typeface="Arial"/>
              </a:rPr>
              <a:t>Part A</a:t>
            </a:r>
            <a:endParaRPr b="0" i="0" sz="933" u="none" cap="none" strike="noStrike">
              <a:solidFill>
                <a:srgbClr val="000000"/>
              </a:solidFill>
              <a:latin typeface="Arial"/>
              <a:ea typeface="Arial"/>
              <a:cs typeface="Arial"/>
              <a:sym typeface="Arial"/>
            </a:endParaRPr>
          </a:p>
        </p:txBody>
      </p:sp>
      <p:sp>
        <p:nvSpPr>
          <p:cNvPr id="420" name="Google Shape;420;g3e075dffed1_0_246"/>
          <p:cNvSpPr/>
          <p:nvPr/>
        </p:nvSpPr>
        <p:spPr>
          <a:xfrm>
            <a:off x="3374745" y="4824898"/>
            <a:ext cx="2417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Excluded – outside reversible land-use cycle</a:t>
            </a:r>
            <a:endParaRPr b="0" i="0" sz="1067" u="none" cap="none" strike="noStrike">
              <a:solidFill>
                <a:srgbClr val="000000"/>
              </a:solidFill>
              <a:latin typeface="Arial"/>
              <a:ea typeface="Arial"/>
              <a:cs typeface="Arial"/>
              <a:sym typeface="Arial"/>
            </a:endParaRPr>
          </a:p>
        </p:txBody>
      </p:sp>
      <p:cxnSp>
        <p:nvCxnSpPr>
          <p:cNvPr id="421" name="Google Shape;421;g3e075dffed1_0_246"/>
          <p:cNvCxnSpPr/>
          <p:nvPr/>
        </p:nvCxnSpPr>
        <p:spPr>
          <a:xfrm>
            <a:off x="3373163" y="5419345"/>
            <a:ext cx="2394300" cy="0"/>
          </a:xfrm>
          <a:prstGeom prst="straightConnector1">
            <a:avLst/>
          </a:prstGeom>
          <a:noFill/>
          <a:ln cap="flat" cmpd="sng" w="9525">
            <a:solidFill>
              <a:srgbClr val="E5E7EB"/>
            </a:solidFill>
            <a:prstDash val="solid"/>
            <a:round/>
            <a:headEnd len="sm" w="sm" type="none"/>
            <a:tailEnd len="sm" w="sm" type="none"/>
          </a:ln>
        </p:spPr>
      </p:cxnSp>
      <p:sp>
        <p:nvSpPr>
          <p:cNvPr id="422" name="Google Shape;422;g3e075dffed1_0_246"/>
          <p:cNvSpPr/>
          <p:nvPr/>
        </p:nvSpPr>
        <p:spPr>
          <a:xfrm>
            <a:off x="3353716" y="5471075"/>
            <a:ext cx="547200" cy="193800"/>
          </a:xfrm>
          <a:prstGeom prst="rect">
            <a:avLst/>
          </a:prstGeom>
          <a:solidFill>
            <a:srgbClr val="E8F5E9"/>
          </a:solidFill>
          <a:ln cap="flat" cmpd="sng" w="9525">
            <a:solidFill>
              <a:srgbClr val="60AA7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23" name="Google Shape;423;g3e075dffed1_0_246"/>
          <p:cNvSpPr/>
          <p:nvPr/>
        </p:nvSpPr>
        <p:spPr>
          <a:xfrm>
            <a:off x="3353716" y="5471075"/>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2A6B3A"/>
                </a:solidFill>
                <a:latin typeface="Arial"/>
                <a:ea typeface="Arial"/>
                <a:cs typeface="Arial"/>
                <a:sym typeface="Arial"/>
              </a:rPr>
              <a:t>Part B</a:t>
            </a:r>
            <a:endParaRPr b="0" i="0" sz="933" u="none" cap="none" strike="noStrike">
              <a:solidFill>
                <a:srgbClr val="000000"/>
              </a:solidFill>
              <a:latin typeface="Arial"/>
              <a:ea typeface="Arial"/>
              <a:cs typeface="Arial"/>
              <a:sym typeface="Arial"/>
            </a:endParaRPr>
          </a:p>
        </p:txBody>
      </p:sp>
      <p:sp>
        <p:nvSpPr>
          <p:cNvPr id="424" name="Google Shape;424;g3e075dffed1_0_246"/>
          <p:cNvSpPr/>
          <p:nvPr/>
        </p:nvSpPr>
        <p:spPr>
          <a:xfrm>
            <a:off x="3374744" y="5727106"/>
            <a:ext cx="2645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None – Emissions from built-up land activities (transport, buildings, industry) are captured via separate technology sectors. </a:t>
            </a:r>
            <a:endParaRPr b="0" i="0" sz="1067" u="none" cap="none" strike="noStrike">
              <a:solidFill>
                <a:srgbClr val="000000"/>
              </a:solidFill>
              <a:latin typeface="Arial"/>
              <a:ea typeface="Arial"/>
              <a:cs typeface="Arial"/>
              <a:sym typeface="Arial"/>
            </a:endParaRPr>
          </a:p>
        </p:txBody>
      </p:sp>
      <p:sp>
        <p:nvSpPr>
          <p:cNvPr id="425" name="Google Shape;425;g3e075dffed1_0_246"/>
          <p:cNvSpPr/>
          <p:nvPr/>
        </p:nvSpPr>
        <p:spPr>
          <a:xfrm>
            <a:off x="6100785" y="3937670"/>
            <a:ext cx="2752800" cy="2280300"/>
          </a:xfrm>
          <a:prstGeom prst="rect">
            <a:avLst/>
          </a:prstGeom>
          <a:solidFill>
            <a:srgbClr val="FFFFFF"/>
          </a:solidFill>
          <a:ln cap="flat" cmpd="sng" w="9525">
            <a:solidFill>
              <a:srgbClr val="D1D5DB"/>
            </a:solidFill>
            <a:prstDash val="solid"/>
            <a:round/>
            <a:headEnd len="sm" w="sm" type="none"/>
            <a:tailEnd len="sm" w="sm" type="none"/>
          </a:ln>
          <a:effectLst>
            <a:outerShdw blurRad="63500" rotWithShape="0" algn="bl" dir="8100000" dist="12700">
              <a:srgbClr val="000000">
                <a:alpha val="102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26" name="Google Shape;426;g3e075dffed1_0_246"/>
          <p:cNvSpPr/>
          <p:nvPr/>
        </p:nvSpPr>
        <p:spPr>
          <a:xfrm>
            <a:off x="6100785" y="3882928"/>
            <a:ext cx="2752800" cy="62700"/>
          </a:xfrm>
          <a:prstGeom prst="rect">
            <a:avLst/>
          </a:prstGeom>
          <a:solidFill>
            <a:srgbClr val="1A5FAA"/>
          </a:solidFill>
          <a:ln cap="flat" cmpd="sng" w="12700">
            <a:solidFill>
              <a:srgbClr val="1A5FAA"/>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27" name="Google Shape;427;g3e075dffed1_0_246"/>
          <p:cNvSpPr/>
          <p:nvPr/>
        </p:nvSpPr>
        <p:spPr>
          <a:xfrm>
            <a:off x="6208471" y="3954794"/>
            <a:ext cx="24171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sv-SE" sz="1400" u="none" cap="none" strike="noStrike">
                <a:solidFill>
                  <a:srgbClr val="1A5FAA"/>
                </a:solidFill>
                <a:latin typeface="Arial"/>
                <a:ea typeface="Arial"/>
                <a:cs typeface="Arial"/>
                <a:sym typeface="Arial"/>
              </a:rPr>
              <a:t>Water Bodies</a:t>
            </a:r>
            <a:endParaRPr b="0" i="0" sz="1400" u="none" cap="none" strike="noStrike">
              <a:solidFill>
                <a:srgbClr val="000000"/>
              </a:solidFill>
              <a:latin typeface="Arial"/>
              <a:ea typeface="Arial"/>
              <a:cs typeface="Arial"/>
              <a:sym typeface="Arial"/>
            </a:endParaRPr>
          </a:p>
        </p:txBody>
      </p:sp>
      <p:sp>
        <p:nvSpPr>
          <p:cNvPr id="428" name="Google Shape;428;g3e075dffed1_0_246"/>
          <p:cNvSpPr/>
          <p:nvPr/>
        </p:nvSpPr>
        <p:spPr>
          <a:xfrm>
            <a:off x="6208471" y="4252534"/>
            <a:ext cx="2417100" cy="228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6B7280"/>
                </a:solidFill>
                <a:latin typeface="Arial"/>
                <a:ea typeface="Arial"/>
                <a:cs typeface="Arial"/>
                <a:sym typeface="Arial"/>
              </a:rPr>
              <a:t>Lakes, rivers, reservoirs</a:t>
            </a:r>
            <a:endParaRPr b="0" i="0" sz="1067" u="none" cap="none" strike="noStrike">
              <a:solidFill>
                <a:srgbClr val="000000"/>
              </a:solidFill>
              <a:latin typeface="Arial"/>
              <a:ea typeface="Arial"/>
              <a:cs typeface="Arial"/>
              <a:sym typeface="Arial"/>
            </a:endParaRPr>
          </a:p>
        </p:txBody>
      </p:sp>
      <p:cxnSp>
        <p:nvCxnSpPr>
          <p:cNvPr id="429" name="Google Shape;429;g3e075dffed1_0_246"/>
          <p:cNvCxnSpPr/>
          <p:nvPr/>
        </p:nvCxnSpPr>
        <p:spPr>
          <a:xfrm>
            <a:off x="6206889" y="4517137"/>
            <a:ext cx="2394300" cy="0"/>
          </a:xfrm>
          <a:prstGeom prst="straightConnector1">
            <a:avLst/>
          </a:prstGeom>
          <a:noFill/>
          <a:ln cap="flat" cmpd="sng" w="9525">
            <a:solidFill>
              <a:srgbClr val="E5E7EB"/>
            </a:solidFill>
            <a:prstDash val="solid"/>
            <a:round/>
            <a:headEnd len="sm" w="sm" type="none"/>
            <a:tailEnd len="sm" w="sm" type="none"/>
          </a:ln>
        </p:spPr>
      </p:cxnSp>
      <p:sp>
        <p:nvSpPr>
          <p:cNvPr id="430" name="Google Shape;430;g3e075dffed1_0_246"/>
          <p:cNvSpPr/>
          <p:nvPr/>
        </p:nvSpPr>
        <p:spPr>
          <a:xfrm>
            <a:off x="6187442" y="4567154"/>
            <a:ext cx="547200" cy="193800"/>
          </a:xfrm>
          <a:prstGeom prst="rect">
            <a:avLst/>
          </a:prstGeom>
          <a:solidFill>
            <a:srgbClr val="FFF3E0"/>
          </a:solidFill>
          <a:ln cap="flat" cmpd="sng" w="9525">
            <a:solidFill>
              <a:srgbClr val="F0A05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31" name="Google Shape;431;g3e075dffed1_0_246"/>
          <p:cNvSpPr/>
          <p:nvPr/>
        </p:nvSpPr>
        <p:spPr>
          <a:xfrm>
            <a:off x="6187442" y="4567154"/>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B86010"/>
                </a:solidFill>
                <a:latin typeface="Arial"/>
                <a:ea typeface="Arial"/>
                <a:cs typeface="Arial"/>
                <a:sym typeface="Arial"/>
              </a:rPr>
              <a:t>Part A</a:t>
            </a:r>
            <a:endParaRPr b="0" i="0" sz="933" u="none" cap="none" strike="noStrike">
              <a:solidFill>
                <a:srgbClr val="000000"/>
              </a:solidFill>
              <a:latin typeface="Arial"/>
              <a:ea typeface="Arial"/>
              <a:cs typeface="Arial"/>
              <a:sym typeface="Arial"/>
            </a:endParaRPr>
          </a:p>
        </p:txBody>
      </p:sp>
      <p:sp>
        <p:nvSpPr>
          <p:cNvPr id="432" name="Google Shape;432;g3e075dffed1_0_246"/>
          <p:cNvSpPr/>
          <p:nvPr/>
        </p:nvSpPr>
        <p:spPr>
          <a:xfrm>
            <a:off x="6208471" y="4824898"/>
            <a:ext cx="2417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Not applicable – outside IPCC framework</a:t>
            </a:r>
            <a:endParaRPr b="0" i="0" sz="1067" u="none" cap="none" strike="noStrike">
              <a:solidFill>
                <a:srgbClr val="000000"/>
              </a:solidFill>
              <a:latin typeface="Arial"/>
              <a:ea typeface="Arial"/>
              <a:cs typeface="Arial"/>
              <a:sym typeface="Arial"/>
            </a:endParaRPr>
          </a:p>
        </p:txBody>
      </p:sp>
      <p:cxnSp>
        <p:nvCxnSpPr>
          <p:cNvPr id="433" name="Google Shape;433;g3e075dffed1_0_246"/>
          <p:cNvCxnSpPr/>
          <p:nvPr/>
        </p:nvCxnSpPr>
        <p:spPr>
          <a:xfrm>
            <a:off x="6206889" y="5419345"/>
            <a:ext cx="2394300" cy="0"/>
          </a:xfrm>
          <a:prstGeom prst="straightConnector1">
            <a:avLst/>
          </a:prstGeom>
          <a:noFill/>
          <a:ln cap="flat" cmpd="sng" w="9525">
            <a:solidFill>
              <a:srgbClr val="E5E7EB"/>
            </a:solidFill>
            <a:prstDash val="solid"/>
            <a:round/>
            <a:headEnd len="sm" w="sm" type="none"/>
            <a:tailEnd len="sm" w="sm" type="none"/>
          </a:ln>
        </p:spPr>
      </p:cxnSp>
      <p:sp>
        <p:nvSpPr>
          <p:cNvPr id="434" name="Google Shape;434;g3e075dffed1_0_246"/>
          <p:cNvSpPr/>
          <p:nvPr/>
        </p:nvSpPr>
        <p:spPr>
          <a:xfrm>
            <a:off x="6187442" y="5471075"/>
            <a:ext cx="547200" cy="193800"/>
          </a:xfrm>
          <a:prstGeom prst="rect">
            <a:avLst/>
          </a:prstGeom>
          <a:solidFill>
            <a:srgbClr val="E8F5E9"/>
          </a:solidFill>
          <a:ln cap="flat" cmpd="sng" w="9525">
            <a:solidFill>
              <a:srgbClr val="60AA7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35" name="Google Shape;435;g3e075dffed1_0_246"/>
          <p:cNvSpPr/>
          <p:nvPr/>
        </p:nvSpPr>
        <p:spPr>
          <a:xfrm>
            <a:off x="6187442" y="5471075"/>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2A6B3A"/>
                </a:solidFill>
                <a:latin typeface="Arial"/>
                <a:ea typeface="Arial"/>
                <a:cs typeface="Arial"/>
                <a:sym typeface="Arial"/>
              </a:rPr>
              <a:t>Part B</a:t>
            </a:r>
            <a:endParaRPr b="0" i="0" sz="933" u="none" cap="none" strike="noStrike">
              <a:solidFill>
                <a:srgbClr val="000000"/>
              </a:solidFill>
              <a:latin typeface="Arial"/>
              <a:ea typeface="Arial"/>
              <a:cs typeface="Arial"/>
              <a:sym typeface="Arial"/>
            </a:endParaRPr>
          </a:p>
        </p:txBody>
      </p:sp>
      <p:sp>
        <p:nvSpPr>
          <p:cNvPr id="436" name="Google Shape;436;g3e075dffed1_0_246"/>
          <p:cNvSpPr/>
          <p:nvPr/>
        </p:nvSpPr>
        <p:spPr>
          <a:xfrm>
            <a:off x="6208471" y="5727106"/>
            <a:ext cx="2417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CH₄ – real flux exists but difficult to find data; treat as zero</a:t>
            </a:r>
            <a:endParaRPr b="0" i="0" sz="1067" u="none" cap="none" strike="noStrike">
              <a:solidFill>
                <a:srgbClr val="000000"/>
              </a:solidFill>
              <a:latin typeface="Arial"/>
              <a:ea typeface="Arial"/>
              <a:cs typeface="Arial"/>
              <a:sym typeface="Arial"/>
            </a:endParaRPr>
          </a:p>
        </p:txBody>
      </p:sp>
      <p:sp>
        <p:nvSpPr>
          <p:cNvPr id="437" name="Google Shape;437;g3e075dffed1_0_246"/>
          <p:cNvSpPr/>
          <p:nvPr/>
        </p:nvSpPr>
        <p:spPr>
          <a:xfrm>
            <a:off x="8926891" y="3937670"/>
            <a:ext cx="2752800" cy="2280300"/>
          </a:xfrm>
          <a:prstGeom prst="rect">
            <a:avLst/>
          </a:prstGeom>
          <a:solidFill>
            <a:srgbClr val="FFFFFF"/>
          </a:solidFill>
          <a:ln cap="flat" cmpd="sng" w="9525">
            <a:solidFill>
              <a:srgbClr val="D1D5DB"/>
            </a:solidFill>
            <a:prstDash val="solid"/>
            <a:round/>
            <a:headEnd len="sm" w="sm" type="none"/>
            <a:tailEnd len="sm" w="sm" type="none"/>
          </a:ln>
          <a:effectLst>
            <a:outerShdw blurRad="63500" rotWithShape="0" algn="bl" dir="8100000" dist="12700">
              <a:srgbClr val="000000">
                <a:alpha val="102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38" name="Google Shape;438;g3e075dffed1_0_246"/>
          <p:cNvSpPr/>
          <p:nvPr/>
        </p:nvSpPr>
        <p:spPr>
          <a:xfrm>
            <a:off x="8926891" y="3882928"/>
            <a:ext cx="2752800" cy="62700"/>
          </a:xfrm>
          <a:prstGeom prst="rect">
            <a:avLst/>
          </a:prstGeom>
          <a:solidFill>
            <a:srgbClr val="8B6914"/>
          </a:solidFill>
          <a:ln cap="flat" cmpd="sng" w="12700">
            <a:solidFill>
              <a:srgbClr val="8B6914"/>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39" name="Google Shape;439;g3e075dffed1_0_246"/>
          <p:cNvSpPr/>
          <p:nvPr/>
        </p:nvSpPr>
        <p:spPr>
          <a:xfrm>
            <a:off x="9034577" y="3954794"/>
            <a:ext cx="24171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sv-SE" sz="1400" u="none" cap="none" strike="noStrike">
                <a:solidFill>
                  <a:srgbClr val="8B6914"/>
                </a:solidFill>
                <a:latin typeface="Arial"/>
                <a:ea typeface="Arial"/>
                <a:cs typeface="Arial"/>
                <a:sym typeface="Arial"/>
              </a:rPr>
              <a:t>Bare Land</a:t>
            </a:r>
            <a:endParaRPr b="0" i="0" sz="1400" u="none" cap="none" strike="noStrike">
              <a:solidFill>
                <a:srgbClr val="000000"/>
              </a:solidFill>
              <a:latin typeface="Arial"/>
              <a:ea typeface="Arial"/>
              <a:cs typeface="Arial"/>
              <a:sym typeface="Arial"/>
            </a:endParaRPr>
          </a:p>
        </p:txBody>
      </p:sp>
      <p:sp>
        <p:nvSpPr>
          <p:cNvPr id="440" name="Google Shape;440;g3e075dffed1_0_246"/>
          <p:cNvSpPr/>
          <p:nvPr/>
        </p:nvSpPr>
        <p:spPr>
          <a:xfrm>
            <a:off x="9034577" y="4252534"/>
            <a:ext cx="2417100" cy="228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6B7280"/>
                </a:solidFill>
                <a:latin typeface="Arial"/>
                <a:ea typeface="Arial"/>
                <a:cs typeface="Arial"/>
                <a:sym typeface="Arial"/>
              </a:rPr>
              <a:t>Desert, rock, bare soil</a:t>
            </a:r>
            <a:endParaRPr b="0" i="0" sz="1067" u="none" cap="none" strike="noStrike">
              <a:solidFill>
                <a:srgbClr val="000000"/>
              </a:solidFill>
              <a:latin typeface="Arial"/>
              <a:ea typeface="Arial"/>
              <a:cs typeface="Arial"/>
              <a:sym typeface="Arial"/>
            </a:endParaRPr>
          </a:p>
        </p:txBody>
      </p:sp>
      <p:cxnSp>
        <p:nvCxnSpPr>
          <p:cNvPr id="441" name="Google Shape;441;g3e075dffed1_0_246"/>
          <p:cNvCxnSpPr/>
          <p:nvPr/>
        </p:nvCxnSpPr>
        <p:spPr>
          <a:xfrm>
            <a:off x="9032995" y="4517137"/>
            <a:ext cx="2394300" cy="0"/>
          </a:xfrm>
          <a:prstGeom prst="straightConnector1">
            <a:avLst/>
          </a:prstGeom>
          <a:noFill/>
          <a:ln cap="flat" cmpd="sng" w="9525">
            <a:solidFill>
              <a:srgbClr val="E5E7EB"/>
            </a:solidFill>
            <a:prstDash val="solid"/>
            <a:round/>
            <a:headEnd len="sm" w="sm" type="none"/>
            <a:tailEnd len="sm" w="sm" type="none"/>
          </a:ln>
        </p:spPr>
      </p:cxnSp>
      <p:sp>
        <p:nvSpPr>
          <p:cNvPr id="442" name="Google Shape;442;g3e075dffed1_0_246"/>
          <p:cNvSpPr/>
          <p:nvPr/>
        </p:nvSpPr>
        <p:spPr>
          <a:xfrm>
            <a:off x="9013548" y="4567154"/>
            <a:ext cx="547200" cy="193800"/>
          </a:xfrm>
          <a:prstGeom prst="rect">
            <a:avLst/>
          </a:prstGeom>
          <a:solidFill>
            <a:srgbClr val="FFF3E0"/>
          </a:solidFill>
          <a:ln cap="flat" cmpd="sng" w="9525">
            <a:solidFill>
              <a:srgbClr val="F0A05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43" name="Google Shape;443;g3e075dffed1_0_246"/>
          <p:cNvSpPr/>
          <p:nvPr/>
        </p:nvSpPr>
        <p:spPr>
          <a:xfrm>
            <a:off x="9013548" y="4567154"/>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B86010"/>
                </a:solidFill>
                <a:latin typeface="Arial"/>
                <a:ea typeface="Arial"/>
                <a:cs typeface="Arial"/>
                <a:sym typeface="Arial"/>
              </a:rPr>
              <a:t>Part A</a:t>
            </a:r>
            <a:endParaRPr b="0" i="0" sz="933" u="none" cap="none" strike="noStrike">
              <a:solidFill>
                <a:srgbClr val="000000"/>
              </a:solidFill>
              <a:latin typeface="Arial"/>
              <a:ea typeface="Arial"/>
              <a:cs typeface="Arial"/>
              <a:sym typeface="Arial"/>
            </a:endParaRPr>
          </a:p>
        </p:txBody>
      </p:sp>
      <p:sp>
        <p:nvSpPr>
          <p:cNvPr id="444" name="Google Shape;444;g3e075dffed1_0_246"/>
          <p:cNvSpPr/>
          <p:nvPr/>
        </p:nvSpPr>
        <p:spPr>
          <a:xfrm>
            <a:off x="9034577" y="4824898"/>
            <a:ext cx="2417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Zero – negligible carbon stocks</a:t>
            </a:r>
            <a:endParaRPr b="0" i="0" sz="1067" u="none" cap="none" strike="noStrike">
              <a:solidFill>
                <a:srgbClr val="000000"/>
              </a:solidFill>
              <a:latin typeface="Arial"/>
              <a:ea typeface="Arial"/>
              <a:cs typeface="Arial"/>
              <a:sym typeface="Arial"/>
            </a:endParaRPr>
          </a:p>
        </p:txBody>
      </p:sp>
      <p:cxnSp>
        <p:nvCxnSpPr>
          <p:cNvPr id="445" name="Google Shape;445;g3e075dffed1_0_246"/>
          <p:cNvCxnSpPr/>
          <p:nvPr/>
        </p:nvCxnSpPr>
        <p:spPr>
          <a:xfrm>
            <a:off x="9032995" y="5419345"/>
            <a:ext cx="2394300" cy="0"/>
          </a:xfrm>
          <a:prstGeom prst="straightConnector1">
            <a:avLst/>
          </a:prstGeom>
          <a:noFill/>
          <a:ln cap="flat" cmpd="sng" w="9525">
            <a:solidFill>
              <a:srgbClr val="E5E7EB"/>
            </a:solidFill>
            <a:prstDash val="solid"/>
            <a:round/>
            <a:headEnd len="sm" w="sm" type="none"/>
            <a:tailEnd len="sm" w="sm" type="none"/>
          </a:ln>
        </p:spPr>
      </p:cxnSp>
      <p:sp>
        <p:nvSpPr>
          <p:cNvPr id="446" name="Google Shape;446;g3e075dffed1_0_246"/>
          <p:cNvSpPr/>
          <p:nvPr/>
        </p:nvSpPr>
        <p:spPr>
          <a:xfrm>
            <a:off x="9013548" y="5471075"/>
            <a:ext cx="547200" cy="193800"/>
          </a:xfrm>
          <a:prstGeom prst="rect">
            <a:avLst/>
          </a:prstGeom>
          <a:solidFill>
            <a:srgbClr val="E8F5E9"/>
          </a:solidFill>
          <a:ln cap="flat" cmpd="sng" w="9525">
            <a:solidFill>
              <a:srgbClr val="60AA7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47" name="Google Shape;447;g3e075dffed1_0_246"/>
          <p:cNvSpPr/>
          <p:nvPr/>
        </p:nvSpPr>
        <p:spPr>
          <a:xfrm>
            <a:off x="9013548" y="5471075"/>
            <a:ext cx="547200" cy="193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sv-SE" sz="933" u="none" cap="none" strike="noStrike">
                <a:solidFill>
                  <a:srgbClr val="2A6B3A"/>
                </a:solidFill>
                <a:latin typeface="Arial"/>
                <a:ea typeface="Arial"/>
                <a:cs typeface="Arial"/>
                <a:sym typeface="Arial"/>
              </a:rPr>
              <a:t>Part B</a:t>
            </a:r>
            <a:endParaRPr b="0" i="0" sz="933" u="none" cap="none" strike="noStrike">
              <a:solidFill>
                <a:srgbClr val="000000"/>
              </a:solidFill>
              <a:latin typeface="Arial"/>
              <a:ea typeface="Arial"/>
              <a:cs typeface="Arial"/>
              <a:sym typeface="Arial"/>
            </a:endParaRPr>
          </a:p>
        </p:txBody>
      </p:sp>
      <p:sp>
        <p:nvSpPr>
          <p:cNvPr id="448" name="Google Shape;448;g3e075dffed1_0_246"/>
          <p:cNvSpPr/>
          <p:nvPr/>
        </p:nvSpPr>
        <p:spPr>
          <a:xfrm>
            <a:off x="9034577" y="5727106"/>
            <a:ext cx="2417100" cy="5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sv-SE" sz="1067" u="none" cap="none" strike="noStrike">
                <a:solidFill>
                  <a:srgbClr val="374151"/>
                </a:solidFill>
                <a:latin typeface="Arial"/>
                <a:ea typeface="Arial"/>
                <a:cs typeface="Arial"/>
                <a:sym typeface="Arial"/>
              </a:rPr>
              <a:t>Zero – negligible biological flux</a:t>
            </a:r>
            <a:endParaRPr b="0" i="0" sz="1067" u="none" cap="none" strike="noStrike">
              <a:solidFill>
                <a:srgbClr val="000000"/>
              </a:solidFill>
              <a:latin typeface="Arial"/>
              <a:ea typeface="Arial"/>
              <a:cs typeface="Arial"/>
              <a:sym typeface="Arial"/>
            </a:endParaRPr>
          </a:p>
        </p:txBody>
      </p:sp>
      <p:sp>
        <p:nvSpPr>
          <p:cNvPr id="449" name="Google Shape;449;g3e075dffed1_0_246"/>
          <p:cNvSpPr/>
          <p:nvPr/>
        </p:nvSpPr>
        <p:spPr>
          <a:xfrm>
            <a:off x="425714" y="6206648"/>
            <a:ext cx="11522400" cy="3648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1" lang="sv-SE" sz="1000" u="none" cap="none" strike="noStrike">
                <a:solidFill>
                  <a:srgbClr val="6B7280"/>
                </a:solidFill>
                <a:latin typeface="Arial"/>
                <a:ea typeface="Arial"/>
                <a:cs typeface="Arial"/>
                <a:sym typeface="Arial"/>
              </a:rPr>
              <a:t>*Peatland is a unique the land-cover category that might be worth separating from wetland depending on country context. It emits even if land use is changing so EACR is less relevant and it has both a CO₂ drainage emission (EAR, when drained) and a CH₄ emission (EAR, when undrained). </a:t>
            </a:r>
            <a:endParaRPr b="0" i="0" sz="1000" u="none" cap="none" strike="noStrike">
              <a:solidFill>
                <a:srgbClr val="000000"/>
              </a:solidFill>
              <a:latin typeface="Arial"/>
              <a:ea typeface="Arial"/>
              <a:cs typeface="Arial"/>
              <a:sym typeface="Arial"/>
            </a:endParaRPr>
          </a:p>
        </p:txBody>
      </p:sp>
      <p:sp>
        <p:nvSpPr>
          <p:cNvPr id="450" name="Google Shape;450;g3e075dffed1_0_246"/>
          <p:cNvSpPr/>
          <p:nvPr/>
        </p:nvSpPr>
        <p:spPr>
          <a:xfrm>
            <a:off x="720000" y="288000"/>
            <a:ext cx="10557600" cy="7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sv-SE" sz="2800" u="none" cap="none" strike="noStrike">
                <a:solidFill>
                  <a:srgbClr val="C00000"/>
                </a:solidFill>
                <a:latin typeface="Arial"/>
                <a:ea typeface="Arial"/>
                <a:cs typeface="Arial"/>
                <a:sym typeface="Arial"/>
              </a:rPr>
              <a:t>Land Cover and Emissions in CLEWs++</a:t>
            </a:r>
            <a:endParaRPr/>
          </a:p>
        </p:txBody>
      </p:sp>
      <p:sp>
        <p:nvSpPr>
          <p:cNvPr id="451" name="Google Shape;451;g3e075dffed1_0_246"/>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CG Lecture theme">
  <a:themeElements>
    <a:clrScheme name="CCG 2025">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2019-06-09T10:25:43Z</dcterms:created>
  <dc:creator>Eunice Ramos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