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2"/>
  </p:notesMasterIdLst>
  <p:handoutMasterIdLst>
    <p:handoutMasterId r:id="rId23"/>
  </p:handoutMasterIdLst>
  <p:sldIdLst>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64295-F011-1EC1-FC33-82B9A8E659CB}" v="5" dt="2026-02-09T14:57:20.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83164295-F011-1EC1-FC33-82B9A8E659CB}"/>
    <pc:docChg chg="modSld">
      <pc:chgData name="Alexander Deliukov" userId="S::alexander_think-e.be#ext#@flux50.onmicrosoft.com::bee075c1-faac-4166-8fcb-7b2057bad6f6" providerId="AD" clId="Web-{83164295-F011-1EC1-FC33-82B9A8E659CB}" dt="2026-02-09T14:57:20.731" v="3" actId="14100"/>
      <pc:docMkLst>
        <pc:docMk/>
      </pc:docMkLst>
      <pc:sldChg chg="addSp modSp">
        <pc:chgData name="Alexander Deliukov" userId="S::alexander_think-e.be#ext#@flux50.onmicrosoft.com::bee075c1-faac-4166-8fcb-7b2057bad6f6" providerId="AD" clId="Web-{83164295-F011-1EC1-FC33-82B9A8E659CB}" dt="2026-02-09T14:57:20.731" v="3" actId="14100"/>
        <pc:sldMkLst>
          <pc:docMk/>
          <pc:sldMk cId="2032918154" sldId="568"/>
        </pc:sldMkLst>
        <pc:picChg chg="add mod">
          <ac:chgData name="Alexander Deliukov" userId="S::alexander_think-e.be#ext#@flux50.onmicrosoft.com::bee075c1-faac-4166-8fcb-7b2057bad6f6" providerId="AD" clId="Web-{83164295-F011-1EC1-FC33-82B9A8E659CB}" dt="2026-02-09T14:57:20.731" v="3" actId="14100"/>
          <ac:picMkLst>
            <pc:docMk/>
            <pc:sldMk cId="2032918154" sldId="568"/>
            <ac:picMk id="4" creationId="{BE5247FD-F0D6-04A1-8C22-8C89D646B6E5}"/>
          </ac:picMkLst>
        </pc:picChg>
      </pc:sldChg>
    </pc:docChg>
  </pc:docChgLst>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7T09:02:12.016" v="22" actId="404"/>
      <pc:docMkLst>
        <pc:docMk/>
      </pc:docMkLst>
      <pc:sldChg chg="modSp mod">
        <pc:chgData name="Alexander Deliukov" userId="d5fda0f2-1d08-4016-b7e9-bb882f168707" providerId="ADAL" clId="{FE9DFF45-01DC-45CC-A80A-B50597210401}" dt="2026-01-27T08:59:14.706" v="2" actId="948"/>
        <pc:sldMkLst>
          <pc:docMk/>
          <pc:sldMk cId="2032918154" sldId="568"/>
        </pc:sldMkLst>
        <pc:spChg chg="mod">
          <ac:chgData name="Alexander Deliukov" userId="d5fda0f2-1d08-4016-b7e9-bb882f168707" providerId="ADAL" clId="{FE9DFF45-01DC-45CC-A80A-B50597210401}" dt="2026-01-27T08:59:14.706" v="2" actId="948"/>
          <ac:spMkLst>
            <pc:docMk/>
            <pc:sldMk cId="2032918154" sldId="568"/>
            <ac:spMk id="2" creationId="{6325EB25-14E4-3C14-F576-F7A979BA79A2}"/>
          </ac:spMkLst>
        </pc:spChg>
      </pc:sldChg>
      <pc:sldChg chg="modSp mod">
        <pc:chgData name="Alexander Deliukov" userId="d5fda0f2-1d08-4016-b7e9-bb882f168707" providerId="ADAL" clId="{FE9DFF45-01DC-45CC-A80A-B50597210401}" dt="2026-01-27T09:01:06.976" v="14" actId="404"/>
        <pc:sldMkLst>
          <pc:docMk/>
          <pc:sldMk cId="557667987" sldId="570"/>
        </pc:sldMkLst>
        <pc:spChg chg="mod">
          <ac:chgData name="Alexander Deliukov" userId="d5fda0f2-1d08-4016-b7e9-bb882f168707" providerId="ADAL" clId="{FE9DFF45-01DC-45CC-A80A-B50597210401}" dt="2026-01-27T09:01:06.976" v="14" actId="404"/>
          <ac:spMkLst>
            <pc:docMk/>
            <pc:sldMk cId="557667987" sldId="570"/>
            <ac:spMk id="3" creationId="{9CE9E803-2315-C348-C69F-0FC22E1C6B9B}"/>
          </ac:spMkLst>
        </pc:spChg>
      </pc:sldChg>
      <pc:sldChg chg="modSp modNotes">
        <pc:chgData name="Alexander Deliukov" userId="d5fda0f2-1d08-4016-b7e9-bb882f168707" providerId="ADAL" clId="{FE9DFF45-01DC-45CC-A80A-B50597210401}" dt="2026-01-27T09:00:03.707" v="6"/>
        <pc:sldMkLst>
          <pc:docMk/>
          <pc:sldMk cId="1644172109" sldId="571"/>
        </pc:sldMkLst>
        <pc:spChg chg="mod">
          <ac:chgData name="Alexander Deliukov" userId="d5fda0f2-1d08-4016-b7e9-bb882f168707" providerId="ADAL" clId="{FE9DFF45-01DC-45CC-A80A-B50597210401}" dt="2026-01-27T09:00:03.707" v="6"/>
          <ac:spMkLst>
            <pc:docMk/>
            <pc:sldMk cId="1644172109" sldId="571"/>
            <ac:spMk id="2" creationId="{1013318B-F51A-DE9B-4143-B6140E6B757E}"/>
          </ac:spMkLst>
        </pc:spChg>
      </pc:sldChg>
      <pc:sldChg chg="modSp modNotes">
        <pc:chgData name="Alexander Deliukov" userId="d5fda0f2-1d08-4016-b7e9-bb882f168707" providerId="ADAL" clId="{FE9DFF45-01DC-45CC-A80A-B50597210401}" dt="2026-01-27T09:00:03.707" v="6"/>
        <pc:sldMkLst>
          <pc:docMk/>
          <pc:sldMk cId="3862404921" sldId="572"/>
        </pc:sldMkLst>
        <pc:spChg chg="mod">
          <ac:chgData name="Alexander Deliukov" userId="d5fda0f2-1d08-4016-b7e9-bb882f168707" providerId="ADAL" clId="{FE9DFF45-01DC-45CC-A80A-B50597210401}" dt="2026-01-27T09:00:03.707" v="6"/>
          <ac:spMkLst>
            <pc:docMk/>
            <pc:sldMk cId="3862404921" sldId="572"/>
            <ac:spMk id="4" creationId="{3ECF41D1-D927-3D59-52A9-A0E9BBB94037}"/>
          </ac:spMkLst>
        </pc:spChg>
      </pc:sldChg>
      <pc:sldChg chg="modSp mod modNotes">
        <pc:chgData name="Alexander Deliukov" userId="d5fda0f2-1d08-4016-b7e9-bb882f168707" providerId="ADAL" clId="{FE9DFF45-01DC-45CC-A80A-B50597210401}" dt="2026-01-27T09:01:17.183" v="15" actId="1076"/>
        <pc:sldMkLst>
          <pc:docMk/>
          <pc:sldMk cId="2747105924" sldId="573"/>
        </pc:sldMkLst>
        <pc:spChg chg="mod">
          <ac:chgData name="Alexander Deliukov" userId="d5fda0f2-1d08-4016-b7e9-bb882f168707" providerId="ADAL" clId="{FE9DFF45-01DC-45CC-A80A-B50597210401}" dt="2026-01-27T09:01:17.183" v="15" actId="1076"/>
          <ac:spMkLst>
            <pc:docMk/>
            <pc:sldMk cId="2747105924" sldId="573"/>
            <ac:spMk id="4" creationId="{CB33C395-3CC3-4B54-6421-D833B99114A3}"/>
          </ac:spMkLst>
        </pc:spChg>
      </pc:sldChg>
      <pc:sldChg chg="modSp mod modNotes">
        <pc:chgData name="Alexander Deliukov" userId="d5fda0f2-1d08-4016-b7e9-bb882f168707" providerId="ADAL" clId="{FE9DFF45-01DC-45CC-A80A-B50597210401}" dt="2026-01-27T09:01:21.212" v="16" actId="404"/>
        <pc:sldMkLst>
          <pc:docMk/>
          <pc:sldMk cId="702482267" sldId="574"/>
        </pc:sldMkLst>
        <pc:spChg chg="mod">
          <ac:chgData name="Alexander Deliukov" userId="d5fda0f2-1d08-4016-b7e9-bb882f168707" providerId="ADAL" clId="{FE9DFF45-01DC-45CC-A80A-B50597210401}" dt="2026-01-27T09:01:21.212" v="16" actId="404"/>
          <ac:spMkLst>
            <pc:docMk/>
            <pc:sldMk cId="702482267" sldId="574"/>
            <ac:spMk id="4" creationId="{8F59EF84-A0DC-E61D-F196-26BDE825F1EB}"/>
          </ac:spMkLst>
        </pc:spChg>
      </pc:sldChg>
      <pc:sldChg chg="modSp mod">
        <pc:chgData name="Alexander Deliukov" userId="d5fda0f2-1d08-4016-b7e9-bb882f168707" providerId="ADAL" clId="{FE9DFF45-01DC-45CC-A80A-B50597210401}" dt="2026-01-27T09:01:46.968" v="17" actId="404"/>
        <pc:sldMkLst>
          <pc:docMk/>
          <pc:sldMk cId="3851787810" sldId="577"/>
        </pc:sldMkLst>
        <pc:spChg chg="mod">
          <ac:chgData name="Alexander Deliukov" userId="d5fda0f2-1d08-4016-b7e9-bb882f168707" providerId="ADAL" clId="{FE9DFF45-01DC-45CC-A80A-B50597210401}" dt="2026-01-27T09:01:46.968" v="17" actId="404"/>
          <ac:spMkLst>
            <pc:docMk/>
            <pc:sldMk cId="3851787810" sldId="577"/>
            <ac:spMk id="4" creationId="{1422382B-2AB3-2B41-4E36-550DCB887EDE}"/>
          </ac:spMkLst>
        </pc:spChg>
      </pc:sldChg>
      <pc:sldChg chg="modSp modNotes">
        <pc:chgData name="Alexander Deliukov" userId="d5fda0f2-1d08-4016-b7e9-bb882f168707" providerId="ADAL" clId="{FE9DFF45-01DC-45CC-A80A-B50597210401}" dt="2026-01-27T09:01:52.023" v="18" actId="404"/>
        <pc:sldMkLst>
          <pc:docMk/>
          <pc:sldMk cId="2049606178" sldId="579"/>
        </pc:sldMkLst>
        <pc:spChg chg="mod">
          <ac:chgData name="Alexander Deliukov" userId="d5fda0f2-1d08-4016-b7e9-bb882f168707" providerId="ADAL" clId="{FE9DFF45-01DC-45CC-A80A-B50597210401}" dt="2026-01-27T09:01:52.023" v="18" actId="404"/>
          <ac:spMkLst>
            <pc:docMk/>
            <pc:sldMk cId="2049606178" sldId="579"/>
            <ac:spMk id="4" creationId="{92FE9A94-DCC1-E1C5-4D79-C962BC490CDE}"/>
          </ac:spMkLst>
        </pc:spChg>
      </pc:sldChg>
      <pc:sldChg chg="modSp mod">
        <pc:chgData name="Alexander Deliukov" userId="d5fda0f2-1d08-4016-b7e9-bb882f168707" providerId="ADAL" clId="{FE9DFF45-01DC-45CC-A80A-B50597210401}" dt="2026-01-27T09:02:07.930" v="20" actId="1076"/>
        <pc:sldMkLst>
          <pc:docMk/>
          <pc:sldMk cId="1488494387" sldId="581"/>
        </pc:sldMkLst>
        <pc:spChg chg="mod">
          <ac:chgData name="Alexander Deliukov" userId="d5fda0f2-1d08-4016-b7e9-bb882f168707" providerId="ADAL" clId="{FE9DFF45-01DC-45CC-A80A-B50597210401}" dt="2026-01-27T09:02:07.930" v="20" actId="1076"/>
          <ac:spMkLst>
            <pc:docMk/>
            <pc:sldMk cId="1488494387" sldId="581"/>
            <ac:spMk id="4" creationId="{C5932F96-E1CE-29F1-73E1-EFFE23DACA81}"/>
          </ac:spMkLst>
        </pc:spChg>
      </pc:sldChg>
      <pc:sldChg chg="modSp mod">
        <pc:chgData name="Alexander Deliukov" userId="d5fda0f2-1d08-4016-b7e9-bb882f168707" providerId="ADAL" clId="{FE9DFF45-01DC-45CC-A80A-B50597210401}" dt="2026-01-27T09:02:12.016" v="22" actId="404"/>
        <pc:sldMkLst>
          <pc:docMk/>
          <pc:sldMk cId="3157460652" sldId="582"/>
        </pc:sldMkLst>
        <pc:spChg chg="mod">
          <ac:chgData name="Alexander Deliukov" userId="d5fda0f2-1d08-4016-b7e9-bb882f168707" providerId="ADAL" clId="{FE9DFF45-01DC-45CC-A80A-B50597210401}" dt="2026-01-27T09:02:12.016" v="22" actId="404"/>
          <ac:spMkLst>
            <pc:docMk/>
            <pc:sldMk cId="3157460652" sldId="582"/>
            <ac:spMk id="29" creationId="{4ECDE187-04E2-45C2-AB71-3163282F7484}"/>
          </ac:spMkLst>
        </pc:spChg>
        <pc:spChg chg="mod">
          <ac:chgData name="Alexander Deliukov" userId="d5fda0f2-1d08-4016-b7e9-bb882f168707" providerId="ADAL" clId="{FE9DFF45-01DC-45CC-A80A-B50597210401}" dt="2026-01-27T09:02:12.016" v="22" actId="404"/>
          <ac:spMkLst>
            <pc:docMk/>
            <pc:sldMk cId="3157460652" sldId="582"/>
            <ac:spMk id="41" creationId="{D9C87595-16A2-4A0F-9DBB-4AF40FA3BA2C}"/>
          </ac:spMkLst>
        </pc:spChg>
        <pc:spChg chg="mod">
          <ac:chgData name="Alexander Deliukov" userId="d5fda0f2-1d08-4016-b7e9-bb882f168707" providerId="ADAL" clId="{FE9DFF45-01DC-45CC-A80A-B50597210401}" dt="2026-01-27T09:02:12.016" v="22" actId="404"/>
          <ac:spMkLst>
            <pc:docMk/>
            <pc:sldMk cId="3157460652" sldId="582"/>
            <ac:spMk id="49" creationId="{E8F01505-D47E-4B07-82B8-EC043F5EC813}"/>
          </ac:spMkLst>
        </pc:spChg>
        <pc:spChg chg="mod">
          <ac:chgData name="Alexander Deliukov" userId="d5fda0f2-1d08-4016-b7e9-bb882f168707" providerId="ADAL" clId="{FE9DFF45-01DC-45CC-A80A-B50597210401}" dt="2026-01-27T09:02:12.016" v="22" actId="404"/>
          <ac:spMkLst>
            <pc:docMk/>
            <pc:sldMk cId="3157460652" sldId="582"/>
            <ac:spMk id="60" creationId="{DB6D982A-54DA-4FCC-9383-F91FC1E1D9CE}"/>
          </ac:spMkLst>
        </pc:spChg>
      </pc:sldChg>
      <pc:sldChg chg="modSp mod">
        <pc:chgData name="Alexander Deliukov" userId="d5fda0f2-1d08-4016-b7e9-bb882f168707" providerId="ADAL" clId="{FE9DFF45-01DC-45CC-A80A-B50597210401}" dt="2026-01-27T08:59:27.228" v="4"/>
        <pc:sldMkLst>
          <pc:docMk/>
          <pc:sldMk cId="628268034" sldId="583"/>
        </pc:sldMkLst>
        <pc:spChg chg="mod">
          <ac:chgData name="Alexander Deliukov" userId="d5fda0f2-1d08-4016-b7e9-bb882f168707" providerId="ADAL" clId="{FE9DFF45-01DC-45CC-A80A-B50597210401}" dt="2026-01-27T08:59:24.399" v="3" actId="14100"/>
          <ac:spMkLst>
            <pc:docMk/>
            <pc:sldMk cId="628268034" sldId="583"/>
            <ac:spMk id="3" creationId="{BF29CAAB-BAC8-5180-E907-6B2384C8CCC9}"/>
          </ac:spMkLst>
        </pc:spChg>
        <pc:spChg chg="mod">
          <ac:chgData name="Alexander Deliukov" userId="d5fda0f2-1d08-4016-b7e9-bb882f168707" providerId="ADAL" clId="{FE9DFF45-01DC-45CC-A80A-B50597210401}" dt="2026-01-27T08:59:27.228" v="4"/>
          <ac:spMkLst>
            <pc:docMk/>
            <pc:sldMk cId="628268034" sldId="583"/>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eforum.org/stories/2023/05/renewable-energy-incentives-households-countri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Noțiuni de bază despre energia digitală </a:t>
            </a:r>
            <a:r>
              <a:rPr lang="en-US" altLang="ko-KR" sz="1200" dirty="0">
                <a:solidFill>
                  <a:schemeClr val="tx2"/>
                </a:solidFill>
                <a:cs typeface="Arial" panose="020B0604020202020204" pitchFamily="34" charset="0"/>
              </a:rPr>
              <a:t>pentru jurnaliști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Acest proiect a beneficiat de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017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Transformarea vântului în energie electrică: Fapte și informații cheie </a:t>
            </a:r>
          </a:p>
          <a:p>
            <a:pPr latinLnBrk="0"/>
            <a:r>
              <a:rPr lang="en-GB" sz="1200" dirty="0">
                <a:solidFill>
                  <a:srgbClr val="2B2C30"/>
                </a:solidFill>
              </a:rPr>
              <a:t>Energia eoliană este una dintre sursele de energie regenerabilă cu cea mai rapidă creștere, contribuind la reducerea dependenței de combustibilii fosili. Turbinele eoliene transformă energia cinetică (mișcarea) vântului în energie electrică. Turbinele eoliene oferă o soluție energetică curată și scalabilă. </a:t>
            </a:r>
          </a:p>
          <a:p>
            <a:pPr latinLnBrk="0"/>
            <a:endParaRPr lang="en-GB" sz="1200" dirty="0">
              <a:solidFill>
                <a:srgbClr val="2B2C30"/>
              </a:solidFill>
            </a:endParaRPr>
          </a:p>
          <a:p>
            <a:r>
              <a:rPr lang="en-GB" sz="1200" dirty="0">
                <a:solidFill>
                  <a:srgbClr val="2B2C30"/>
                </a:solidFill>
              </a:rPr>
              <a:t>Turbinele eoliene nu pot genera energie fără vânt, dar stocarea energiei și integrarea în rețea contribuie la menținerea alimentării cu energie electrică. </a:t>
            </a:r>
          </a:p>
          <a:p>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Explorați </a:t>
            </a:r>
            <a:r>
              <a:rPr lang="en-GB" sz="1200" dirty="0">
                <a:solidFill>
                  <a:srgbClr val="2B2C30"/>
                </a:solidFill>
                <a:hlinkClick r:id="rId3"/>
              </a:rPr>
              <a:t>noțiunile de bază despre energia eoliană</a:t>
            </a:r>
            <a:r>
              <a:rPr lang="en-GB" sz="1200" dirty="0">
                <a:solidFill>
                  <a:srgbClr val="2B2C30"/>
                </a:solidFill>
              </a:rPr>
              <a:t> ale Wind Europe</a:t>
            </a:r>
          </a:p>
          <a:p>
            <a:pPr marL="342900" indent="-342900">
              <a:buFont typeface="Arial" panose="020B0604020202020204" pitchFamily="34" charset="0"/>
              <a:buChar char="•"/>
            </a:pPr>
            <a:r>
              <a:rPr lang="en-GB" sz="1200" dirty="0">
                <a:solidFill>
                  <a:srgbClr val="2B2C30"/>
                </a:solidFill>
              </a:rPr>
              <a:t>Citiți despre modul în care Europa este </a:t>
            </a:r>
            <a:r>
              <a:rPr lang="en-GB" sz="1200" dirty="0">
                <a:solidFill>
                  <a:srgbClr val="2B2C30"/>
                </a:solidFill>
                <a:hlinkClick r:id="rId4"/>
              </a:rPr>
              <a:t>lider</a:t>
            </a:r>
            <a:r>
              <a:rPr lang="en-GB" sz="1200" dirty="0">
                <a:solidFill>
                  <a:srgbClr val="2B2C30"/>
                </a:solidFill>
              </a:rPr>
              <a:t> în domeniul </a:t>
            </a:r>
            <a:r>
              <a:rPr lang="en-GB" sz="1200" dirty="0">
                <a:solidFill>
                  <a:srgbClr val="2B2C30"/>
                </a:solidFill>
                <a:hlinkClick r:id="rId4"/>
              </a:rPr>
              <a:t>energiei eoliene</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Citiți </a:t>
            </a:r>
            <a:r>
              <a:rPr lang="en-GB" sz="1200" dirty="0">
                <a:solidFill>
                  <a:srgbClr val="2B2C30"/>
                </a:solidFill>
                <a:hlinkClick r:id="rId5"/>
              </a:rPr>
              <a:t>Raportul global privind energia eoliană 2025</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Explorați modul în care </a:t>
            </a:r>
            <a:r>
              <a:rPr lang="en-GB" sz="1200" dirty="0">
                <a:solidFill>
                  <a:srgbClr val="2B2C30"/>
                </a:solidFill>
                <a:hlinkClick r:id="rId6"/>
              </a:rPr>
              <a:t>inteligența artificială (IA) poate sprijini energia eoliană</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Aflați cum putem </a:t>
            </a:r>
            <a:r>
              <a:rPr lang="en-GB" sz="1200" dirty="0">
                <a:solidFill>
                  <a:srgbClr val="2B2C30"/>
                </a:solidFill>
                <a:hlinkClick r:id="rId7"/>
              </a:rPr>
              <a:t>minimiza impactul turbinelor eoliene asupra mediului</a:t>
            </a:r>
            <a:endParaRPr lang="en-GB" sz="1200" dirty="0">
              <a:solidFill>
                <a:srgbClr val="2B2C30"/>
              </a:solidFill>
            </a:endParaRPr>
          </a:p>
          <a:p>
            <a:endParaRPr lang="en-GB" sz="1200" dirty="0">
              <a:solidFill>
                <a:srgbClr val="2B2C30"/>
              </a:solidFill>
              <a:ea typeface="Calibri"/>
              <a:cs typeface="Calibri"/>
            </a:endParaRPr>
          </a:p>
          <a:p>
            <a:endParaRPr lang="en-GB" dirty="0"/>
          </a:p>
          <a:p>
            <a:endParaRPr lang="en-GB" dirty="0"/>
          </a:p>
          <a:p>
            <a:r>
              <a:rPr lang="en-GB" dirty="0"/>
              <a:t>https://windeurope.org/about-wind/wind-basics/</a:t>
            </a:r>
          </a:p>
          <a:p>
            <a:r>
              <a:rPr lang="en-GB" dirty="0" err="1"/>
              <a:t>https://energy.ec.europa.eu/topics/renewable-energy/eu-wind-energy_en</a:t>
            </a:r>
            <a:endParaRPr lang="en-GB" dirty="0"/>
          </a:p>
          <a:p>
            <a:r>
              <a:rPr lang="en-GB" dirty="0" err="1"/>
              <a:t>https://www.gwec.net/reports/globalwindreport</a:t>
            </a:r>
            <a:endParaRPr lang="en-GB" dirty="0"/>
          </a:p>
          <a:p>
            <a:r>
              <a:rPr lang="en-GB" dirty="0"/>
              <a:t>https://www.windsystemsmag.com/harnessing-ai-for-strategic-advantage-in-wind-energy/</a:t>
            </a:r>
          </a:p>
          <a:p>
            <a:r>
              <a:rPr lang="en-GB" dirty="0"/>
              <a:t>https://www.sciencedirect.com/science/article/pii/S136403212200017X</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3470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Înțelegerea stocării energiei solare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V-ați întrebat vreodată ce se întâmplă când soarele nu strălucește?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05404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Înțelegerea stocării energiei solare: Terminologie cheie</a:t>
            </a:r>
            <a:endParaRPr lang="en-US" sz="1050" kern="1200" dirty="0">
              <a:solidFill>
                <a:schemeClr val="bg1"/>
              </a:solidFill>
              <a:latin typeface="+mn-lt"/>
              <a:ea typeface="+mn-ea"/>
              <a:cs typeface="+mn-cs"/>
            </a:endParaRPr>
          </a:p>
          <a:p>
            <a:pPr lvl="0" latinLnBrk="0"/>
            <a:r>
              <a:rPr lang="en-US" sz="1200" b="1" dirty="0">
                <a:ea typeface="Public Sans"/>
                <a:cs typeface="Public Sans"/>
                <a:sym typeface="Public Sans"/>
              </a:rPr>
              <a:t>Sistem de stocare a energiei (ESS)</a:t>
            </a:r>
            <a:r>
              <a:rPr lang="en-US" sz="1200" dirty="0">
                <a:ea typeface="Public Sans"/>
                <a:cs typeface="Public Sans"/>
                <a:sym typeface="Public Sans"/>
              </a:rPr>
              <a:t>: Tehnologie care stochează energia electrică pentru utilizare ulterioară, contribuind la echilibrarea ofertei </a:t>
            </a:r>
            <a:r>
              <a:rPr lang="en-GB" sz="1200" noProof="0" dirty="0">
                <a:ea typeface="Public Sans"/>
                <a:cs typeface="Public Sans"/>
                <a:sym typeface="Public Sans"/>
              </a:rPr>
              <a:t>și a cererii, la optimizarea consumului de energie și la îmbunătățirea fiabilității rețelei.</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Autoconsum</a:t>
            </a:r>
            <a:r>
              <a:rPr lang="en-US" sz="1200" dirty="0">
                <a:ea typeface="Public Sans"/>
                <a:cs typeface="Public Sans"/>
                <a:sym typeface="Public Sans"/>
              </a:rPr>
              <a:t>: Utilizarea energiei generate din surse regenerabile direct în cadrul proprietății, sporind independența energetică și economiile prin evitarea exportului către rețea.</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Stocarea inteligentă a energiei</a:t>
            </a:r>
            <a:r>
              <a:rPr lang="en-US" sz="1200" dirty="0">
                <a:ea typeface="Public Sans"/>
                <a:cs typeface="Public Sans"/>
                <a:sym typeface="Public Sans"/>
              </a:rPr>
              <a:t>: îmbunătățirea monitorizării, a gestionării și a eficienței prin utilizarea tehnologiilor avansate, cum ar fi Internetul obiectelor (IoT) și inteligența </a:t>
            </a:r>
            <a:r>
              <a:rPr lang="en-US" sz="1200" dirty="0" err="1">
                <a:ea typeface="Public Sans"/>
                <a:cs typeface="Public Sans"/>
                <a:sym typeface="Public Sans"/>
              </a:rPr>
              <a:t>artificială</a:t>
            </a:r>
            <a:r>
              <a:rPr lang="en-US" sz="1200" dirty="0">
                <a:ea typeface="Public Sans"/>
                <a:cs typeface="Public Sans"/>
                <a:sym typeface="Public Sans"/>
              </a:rPr>
              <a:t> (IA).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9785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Înțelegerea stocării energiei solare: fapte și informații cheie </a:t>
            </a:r>
            <a:endParaRPr lang="en-US" sz="1050" dirty="0">
              <a:solidFill>
                <a:schemeClr val="bg1"/>
              </a:solidFill>
            </a:endParaRPr>
          </a:p>
          <a:p>
            <a:pPr lvl="0" latinLnBrk="0"/>
            <a:r>
              <a:rPr lang="en-US" sz="1200" dirty="0">
                <a:ea typeface="Public Sans"/>
                <a:cs typeface="Public Sans"/>
                <a:sym typeface="Public Sans"/>
              </a:rPr>
              <a:t>Sistemele de energie solară pot utiliza baterii de stocare pentru a furniza energie electrică atunci când lumina soarelui nu este disponibilă. În timpul zilei, panourile solare generează energie electrică, iar energia excedentară este stocată în baterii pentru a fi utilizată ulterior.</a:t>
            </a:r>
          </a:p>
          <a:p>
            <a:pPr lvl="0" latinLnBrk="0"/>
            <a:endParaRPr lang="en-US" sz="1200" dirty="0">
              <a:ea typeface="Public Sans"/>
              <a:cs typeface="Public Sans"/>
              <a:sym typeface="Public Sans"/>
            </a:endParaRPr>
          </a:p>
          <a:p>
            <a:pPr lvl="0" latinLnBrk="0"/>
            <a:r>
              <a:rPr lang="en-US" sz="1200" dirty="0">
                <a:ea typeface="Public Sans"/>
                <a:cs typeface="Public Sans"/>
                <a:sym typeface="Public Sans"/>
              </a:rPr>
              <a:t>Cele mai comune tehnologii de baterii pentru stocarea energiei solare includ litiu-ion (utilizate în Tesla Powerwall și alte soluții de stocare pentru uz casnic) și plumb-acid (mai ieftine, dar mai puțin eficiente și cu o durată de viață mai scurtă).</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Comisia Europeană oferă o </a:t>
            </a:r>
            <a:r>
              <a:rPr lang="en-US" sz="1200" dirty="0">
                <a:ea typeface="Public Sans"/>
                <a:cs typeface="Public Sans"/>
                <a:sym typeface="Public Sans"/>
                <a:hlinkClick r:id="rId3"/>
              </a:rPr>
              <a:t>prezentare cuprinzătoare a energiei solare în Europa</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Explorați </a:t>
            </a:r>
            <a:r>
              <a:rPr lang="en-US" sz="1200" dirty="0">
                <a:ea typeface="Public Sans"/>
                <a:cs typeface="Public Sans"/>
                <a:sym typeface="Public Sans"/>
                <a:hlinkClick r:id="rId4"/>
              </a:rPr>
              <a:t>Ghidul complet al terminologiei stocării energiei </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Agenția Internațională pentru Energii Regenerabile (IRENA) oferă o informare privind </a:t>
            </a:r>
            <a:r>
              <a:rPr lang="en-US" sz="1200" dirty="0">
                <a:ea typeface="Public Sans"/>
                <a:cs typeface="Public Sans"/>
                <a:sym typeface="Public Sans"/>
                <a:hlinkClick r:id="rId5"/>
              </a:rPr>
              <a:t>stocarea energiei</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Explorați rolul bateriilor în tranziția energetică digitală în </a:t>
            </a:r>
            <a:r>
              <a:rPr lang="en-US" sz="1200" dirty="0">
                <a:ea typeface="Public Sans"/>
                <a:cs typeface="Public Sans"/>
                <a:sym typeface="Public Sans"/>
                <a:hlinkClick r:id="rId6"/>
              </a:rPr>
              <a:t>broșura</a:t>
            </a:r>
            <a:r>
              <a:rPr lang="en-US" sz="1200" dirty="0">
                <a:ea typeface="Public Sans"/>
                <a:cs typeface="Public Sans"/>
                <a:sym typeface="Public Sans"/>
              </a:rPr>
              <a:t> Comisiei Europene </a:t>
            </a:r>
            <a:r>
              <a:rPr lang="en-US" sz="1200" dirty="0">
                <a:ea typeface="Public Sans"/>
                <a:cs typeface="Public Sans"/>
                <a:sym typeface="Public Sans"/>
                <a:hlinkClick r:id="rId6"/>
              </a:rPr>
              <a:t>privind soluțiile fotovoltaice și bateriile</a:t>
            </a:r>
            <a:endParaRPr lang="en-US" sz="1200" dirty="0">
              <a:ea typeface="Public Sans"/>
              <a:cs typeface="Public Sans"/>
              <a:sym typeface="Public Sans"/>
            </a:endParaRPr>
          </a:p>
          <a:p>
            <a:pPr lvl="0" latinLnBrk="0"/>
            <a:endParaRPr lang="en-US" sz="1200" dirty="0">
              <a:ea typeface="Public Sans"/>
              <a:cs typeface="Public Sans"/>
              <a:sym typeface="Public Sans"/>
            </a:endParaRPr>
          </a:p>
          <a:p>
            <a:endParaRPr lang="en-GB" dirty="0"/>
          </a:p>
          <a:p>
            <a:endParaRPr lang="en-GB" dirty="0"/>
          </a:p>
          <a:p>
            <a:r>
              <a:rPr lang="en-GB" dirty="0"/>
              <a:t>https://energy.ec.europa.eu/topics/renewable-energy/solar-energy_en</a:t>
            </a:r>
          </a:p>
          <a:p>
            <a:r>
              <a:rPr lang="en-GB" dirty="0"/>
              <a:t>https://www.alphaess.com/the-ultimate-guide-to-energy-storage-terminology:-key-terms-and-concepts-explained</a:t>
            </a:r>
          </a:p>
          <a:p>
            <a:r>
              <a:rPr lang="en-GB" dirty="0"/>
              <a:t>https://www.irena.org/Energy-Transition/Technology/Energy-Storage</a:t>
            </a:r>
          </a:p>
          <a:p>
            <a:r>
              <a:rPr lang="en-GB" dirty="0"/>
              <a:t>https://smart-cities-marketplace.ec.europa.eu/news-and-events/news/2024/updated-solution-booklet-pv-and-battery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80923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Câteva sfaturi practice pentru comunicarea cu publicul </a:t>
            </a:r>
            <a:endParaRPr lang="en-US" sz="1050" kern="1200" dirty="0">
              <a:solidFill>
                <a:schemeClr val="bg1"/>
              </a:solidFill>
              <a:latin typeface="+mn-lt"/>
              <a:ea typeface="+mn-ea"/>
              <a:cs typeface="+mn-cs"/>
            </a:endParaRPr>
          </a:p>
          <a:p>
            <a:pPr marL="342900" indent="-342900" latinLnBrk="0">
              <a:lnSpc>
                <a:spcPct val="150000"/>
              </a:lnSpc>
              <a:buFont typeface="Arial" panose="020B0604020202020204" pitchFamily="34" charset="0"/>
              <a:buChar char="•"/>
            </a:pPr>
            <a:r>
              <a:rPr lang="en-GB" sz="1200" dirty="0">
                <a:solidFill>
                  <a:srgbClr val="2B2C30"/>
                </a:solidFill>
              </a:rPr>
              <a:t>Folosiți </a:t>
            </a:r>
            <a:r>
              <a:rPr lang="en-GB" sz="1200" dirty="0">
                <a:solidFill>
                  <a:srgbClr val="000066"/>
                </a:solidFill>
                <a:hlinkClick r:id="rId3">
                  <a:extLst>
                    <a:ext uri="{A12FA001-AC4F-418D-AE19-62706E023703}">
                      <ahyp:hlinkClr xmlns:ahyp="http://schemas.microsoft.com/office/drawing/2018/hyperlinkcolor" val="tx"/>
                    </a:ext>
                  </a:extLst>
                </a:hlinkClick>
              </a:rPr>
              <a:t>exemple din viața reală.</a:t>
            </a:r>
          </a:p>
          <a:p>
            <a:pPr marL="342900" indent="-342900" latinLnBrk="0">
              <a:lnSpc>
                <a:spcPct val="150000"/>
              </a:lnSpc>
              <a:buFont typeface="Arial" panose="020B0604020202020204" pitchFamily="34" charset="0"/>
              <a:buChar char="•"/>
            </a:pPr>
            <a:r>
              <a:rPr lang="en-GB" sz="1200" dirty="0">
                <a:solidFill>
                  <a:srgbClr val="2B2C30"/>
                </a:solidFill>
              </a:rPr>
              <a:t>Explicați termenii tehnici folosind analogii simple (de exemplu: „O baterie solară funcționează ca o baterie externă pentru telefonul dvs., dar la scară domestică”).</a:t>
            </a:r>
            <a:endParaRPr lang="en-GB" sz="1200" dirty="0"/>
          </a:p>
          <a:p>
            <a:pPr marL="342900" indent="-342900" latinLnBrk="0">
              <a:lnSpc>
                <a:spcPct val="150000"/>
              </a:lnSpc>
              <a:buFont typeface="Arial" panose="020B0604020202020204" pitchFamily="34" charset="0"/>
              <a:buChar char="•"/>
            </a:pPr>
            <a:r>
              <a:rPr lang="en-GB" sz="1200" dirty="0">
                <a:solidFill>
                  <a:srgbClr val="000066"/>
                </a:solidFill>
                <a:hlinkClick r:id="rId4">
                  <a:extLst>
                    <a:ext uri="{A12FA001-AC4F-418D-AE19-62706E023703}">
                      <ahyp:hlinkClr xmlns:ahyp="http://schemas.microsoft.com/office/drawing/2018/hyperlinkcolor" val="tx"/>
                    </a:ext>
                  </a:extLst>
                </a:hlinkClick>
              </a:rPr>
              <a:t>Comparați economiile de costuri și stimulentele pentru utilizarea energiilor regenerabile în diferite țări.</a:t>
            </a:r>
          </a:p>
          <a:p>
            <a:endParaRPr lang="en-GB" dirty="0"/>
          </a:p>
          <a:p>
            <a:endParaRPr lang="en-GB" dirty="0"/>
          </a:p>
          <a:p>
            <a:r>
              <a:rPr lang="en-GB" dirty="0"/>
              <a:t>https://www.jojusolar.co.uk/case-studies/tesla-powerwall/</a:t>
            </a:r>
          </a:p>
          <a:p>
            <a:r>
              <a:rPr lang="en-GB" dirty="0"/>
              <a:t>https://www.weforum.org/stories/2023/05/renewable-energy-incentives-households-countries/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63043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digitalizarea energiei,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ea typeface="맑은 고딕"/>
              </a:rPr>
              <a:t>Demitizați unele mituri despre digitalizarea energiei în articolul Every1 </a:t>
            </a:r>
            <a:r>
              <a:rPr lang="en-GB" sz="1200" i="1" noProof="0" dirty="0">
                <a:solidFill>
                  <a:srgbClr val="373737"/>
                </a:solidFill>
                <a:ea typeface="맑은 고딕"/>
                <a:hlinkClick r:id="rId3"/>
              </a:rPr>
              <a:t>„Mituri despre energie demontate: realitate vs ficțiune</a:t>
            </a:r>
            <a:r>
              <a:rPr lang="en-GB" sz="1200" noProof="0" dirty="0">
                <a:solidFill>
                  <a:srgbClr val="373737"/>
                </a:solidFill>
                <a:ea typeface="맑은 고딕"/>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Analizați în detaliu securitatea energetică în articolul Every1 intitulat „Mituri despre </a:t>
            </a:r>
            <a:r>
              <a:rPr lang="en-US" altLang="ko-KR" sz="1200" i="1" dirty="0">
                <a:solidFill>
                  <a:srgbClr val="373737"/>
                </a:solidFill>
                <a:hlinkClick r:id="rId3"/>
              </a:rPr>
              <a:t>securitatea cibernetică a energiei digitale... Demontate!”.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Consultați seria de cursuri scurte</a:t>
            </a:r>
            <a:r>
              <a:rPr lang="en-GB" sz="1200" i="1" noProof="0" dirty="0">
                <a:solidFill>
                  <a:srgbClr val="373737"/>
                </a:solidFill>
                <a:hlinkClick r:id="rId4"/>
              </a:rPr>
              <a:t> „Digital Energy Essentials” </a:t>
            </a:r>
            <a:r>
              <a:rPr lang="en-GB" sz="1200" noProof="0" dirty="0">
                <a:solidFill>
                  <a:srgbClr val="373737"/>
                </a:solidFill>
              </a:rPr>
              <a:t>ale Every1 despre digitalizarea energiei.</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5"/>
              </a:rPr>
              <a:t>Aflați mai multe despre materialele de învățare ale proiectului Every1.</a:t>
            </a:r>
            <a:endParaRPr lang="ko-KR" altLang="en-US" sz="1200" dirty="0">
              <a:solidFill>
                <a:srgbClr val="373737"/>
              </a:solidFill>
            </a:endParaRPr>
          </a:p>
          <a:p>
            <a:endParaRPr lang="en-GB" dirty="0"/>
          </a:p>
          <a:p>
            <a:endParaRPr lang="en-GB" dirty="0"/>
          </a:p>
          <a:p>
            <a:endParaRPr lang="en-GB" dirty="0"/>
          </a:p>
          <a:p>
            <a:r>
              <a:rPr lang="en-GB" dirty="0"/>
              <a:t>https://www.open.edu/openlearncreate/course/view.php?id=17128 </a:t>
            </a:r>
          </a:p>
          <a:p>
            <a:r>
              <a:rPr lang="en-GB" dirty="0"/>
              <a:t>https://www.open.edu/openlearncreate/course/view.php?id=17128</a:t>
            </a:r>
          </a:p>
          <a:p>
            <a:r>
              <a:rPr lang="en-GB" dirty="0"/>
              <a:t>https://www.open.edu/openlearncreate/course/index.php?categoryid=1459</a:t>
            </a:r>
          </a:p>
          <a:p>
            <a:r>
              <a:rPr lang="en-GB" dirty="0"/>
              <a:t>https://every1.energy/learning-materials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52306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intitulată </a:t>
            </a:r>
            <a:r>
              <a:rPr lang="en-GB" i="1" dirty="0"/>
              <a:t>„Noțiuni de bază despre energia digitală pentru jurnaliști”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Credit foto: Adaptată din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de Yan Arief,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GB" dirty="0">
                <a:solidFill>
                  <a:schemeClr val="dk1"/>
                </a:solidFill>
                <a:ea typeface="Public Sans"/>
                <a:cs typeface="Arial" panose="020B0604020202020204" pitchFamily="34" charset="0"/>
                <a:sym typeface="Public Sans"/>
                <a:hlinkClick r:id="rId6"/>
              </a:rPr>
              <a:t>Microfon </a:t>
            </a:r>
            <a:r>
              <a:rPr lang="en-GB" dirty="0">
                <a:solidFill>
                  <a:schemeClr val="dk1"/>
                </a:solidFill>
                <a:ea typeface="Public Sans"/>
                <a:cs typeface="Arial" panose="020B0604020202020204" pitchFamily="34" charset="0"/>
                <a:sym typeface="Public Sans"/>
              </a:rPr>
              <a:t>de Julia este licențiată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Încărcarea vehiculelor electrice: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de 100% Campaign este licențiată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Transformarea vântului în energie electrică: </a:t>
            </a:r>
            <a:r>
              <a:rPr lang="en-GB" i="0" u="none" strike="noStrike" dirty="0">
                <a:solidFill>
                  <a:schemeClr val="tx1"/>
                </a:solidFill>
                <a:effectLst/>
                <a:latin typeface="+mn-lt"/>
                <a:hlinkClick r:id="rId10"/>
              </a:rPr>
              <a:t>Parcul eolian offshore </a:t>
            </a:r>
            <a:r>
              <a:rPr lang="en-GB" i="0" u="none" strike="noStrike" dirty="0" err="1">
                <a:solidFill>
                  <a:schemeClr val="tx1"/>
                </a:solidFill>
                <a:effectLst/>
                <a:latin typeface="+mn-lt"/>
                <a:hlinkClick r:id="rId10"/>
              </a:rPr>
              <a:t>Middelgrunden </a:t>
            </a:r>
            <a:r>
              <a:rPr lang="en-GB" i="0" u="none" strike="noStrike" dirty="0">
                <a:solidFill>
                  <a:schemeClr val="tx1"/>
                </a:solidFill>
                <a:effectLst/>
                <a:latin typeface="+mn-lt"/>
              </a:rPr>
              <a:t>de Øyvind Holmstad este licențiat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Înțelegerea stocării energiei solare: </a:t>
            </a:r>
            <a:r>
              <a:rPr lang="en-GB" dirty="0">
                <a:hlinkClick r:id="rId11"/>
              </a:rPr>
              <a:t>Fațada solară </a:t>
            </a:r>
            <a:r>
              <a:rPr lang="en-GB" dirty="0"/>
              <a:t>de La Citta Vita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Câteva sfaturi practice pentru comunicarea cu publicul: </a:t>
            </a:r>
            <a:r>
              <a:rPr lang="en-GB" dirty="0">
                <a:hlinkClick r:id="rId12"/>
              </a:rPr>
              <a:t>mulțimile </a:t>
            </a:r>
            <a:r>
              <a:rPr lang="en-GB" dirty="0"/>
              <a:t>de bob walker este licențiat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691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Raportarea pe teme tehnice, cum ar fi energia digitală, poate fi dificilă. Cum vă asigurați că prezentați în mod clar și corect diferite concepte tehnice unui public larg? Și cum vă asigurați că textul dvs. este interesant și relevant?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În această scurtă prezentare, vom explora: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Trei subiecte și concepte cheie pentru energia digitală.</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Terminologie și informații importante pentru a începe cercetarea sau evaluarea materialelor existente privind energia digitală.</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Câteva sfaturi practice pentru comunicarea cu publicul.</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3473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Explorarea fiecărui subiect începe cu o întrebare care invită la reflecție. Acordați-vă un moment pentru a analiza fiecare întrebare, înainte de a trece la diapozitivul următor.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Începem fiecare subiect cu terminologia și informațiile cheie. Apoi evidențiem resursele însoțitoare pe care le puteți explora.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secțiune a prezentării pe rând. Alternativ, puteți selecta un anumit subiect pe care doriți să îl explorați mai întâi din meniu.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24960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Subiecte și concepte cheie în </a:t>
            </a:r>
            <a:r>
              <a:rPr lang="en-GB" sz="1200" b="1" kern="1200" noProof="0" dirty="0" err="1">
                <a:solidFill>
                  <a:schemeClr val="bg1"/>
                </a:solidFill>
                <a:latin typeface="+mn-lt"/>
                <a:ea typeface="Public Sans"/>
                <a:cs typeface="Public Sans"/>
                <a:sym typeface="Public Sans"/>
              </a:rPr>
              <a:t>digitalizarea</a:t>
            </a:r>
            <a:r>
              <a:rPr lang="en-GB" sz="1200" b="1" kern="1200" noProof="0" dirty="0">
                <a:solidFill>
                  <a:schemeClr val="bg1"/>
                </a:solidFill>
                <a:latin typeface="+mn-lt"/>
                <a:ea typeface="Public Sans"/>
                <a:cs typeface="Public Sans"/>
                <a:sym typeface="Public Sans"/>
              </a:rPr>
              <a:t> energiei</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Avansul vehiculelor </a:t>
            </a:r>
            <a:r>
              <a:rPr lang="en-US" sz="1200" dirty="0" err="1">
                <a:ea typeface="Public Sans"/>
                <a:cs typeface="Public Sans"/>
                <a:sym typeface="Public Sans"/>
              </a:rPr>
              <a:t>electrice</a:t>
            </a:r>
            <a:r>
              <a:rPr lang="en-US" sz="1200" dirty="0">
                <a:ea typeface="Public Sans"/>
                <a:cs typeface="Public Sans"/>
                <a:sym typeface="Public Sans"/>
              </a:rPr>
              <a:t> (VE).</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Transformarea vântului în energie electrică.</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Înțelegerea stocării energiei solare.</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Câteva sfaturi practice pentru comunicarea cu publicul.</a:t>
            </a:r>
          </a:p>
          <a:p>
            <a:pPr latinLnBrk="0"/>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08813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Avansul vehiculelor </a:t>
            </a:r>
            <a:r>
              <a:rPr lang="en-US" sz="1200" b="1" kern="1200" dirty="0" err="1">
                <a:solidFill>
                  <a:schemeClr val="bg1"/>
                </a:solidFill>
                <a:latin typeface="+mn-lt"/>
                <a:ea typeface="Public Sans"/>
                <a:cs typeface="Public Sans"/>
                <a:sym typeface="Public Sans"/>
              </a:rPr>
              <a:t>electrice</a:t>
            </a:r>
            <a:r>
              <a:rPr lang="en-US" sz="1200" b="1" kern="1200" dirty="0">
                <a:solidFill>
                  <a:schemeClr val="bg1"/>
                </a:solidFill>
                <a:latin typeface="+mn-lt"/>
                <a:ea typeface="Public Sans"/>
                <a:cs typeface="Public Sans"/>
                <a:sym typeface="Public Sans"/>
              </a:rPr>
              <a:t> (VE)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Cum funcționează vehiculele </a:t>
            </a:r>
            <a:r>
              <a:rPr lang="en-US" sz="1200" i="1" dirty="0" err="1">
                <a:solidFill>
                  <a:schemeClr val="accent5"/>
                </a:solidFill>
              </a:rPr>
              <a:t>electrice</a:t>
            </a:r>
            <a:r>
              <a:rPr lang="en-US" sz="1200" i="1" dirty="0">
                <a:solidFill>
                  <a:schemeClr val="accent5"/>
                </a:solidFill>
              </a:rPr>
              <a:t> (VE)?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0917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Vehicule </a:t>
            </a:r>
            <a:r>
              <a:rPr lang="en-US" sz="1200" b="1" kern="1200" dirty="0" err="1">
                <a:solidFill>
                  <a:schemeClr val="bg1"/>
                </a:solidFill>
                <a:latin typeface="+mn-lt"/>
                <a:ea typeface="Public Sans"/>
                <a:cs typeface="Public Sans"/>
                <a:sym typeface="Public Sans"/>
              </a:rPr>
              <a:t>electrice</a:t>
            </a:r>
            <a:r>
              <a:rPr lang="en-US" sz="1200" b="1" kern="1200" dirty="0">
                <a:solidFill>
                  <a:schemeClr val="bg1"/>
                </a:solidFill>
                <a:latin typeface="+mn-lt"/>
                <a:ea typeface="Public Sans"/>
                <a:cs typeface="Public Sans"/>
                <a:sym typeface="Public Sans"/>
              </a:rPr>
              <a:t> (VE): Terminologie cheie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2200" b="1" noProof="0" dirty="0">
                <a:ea typeface="Public Sans"/>
                <a:cs typeface="Public Sans"/>
                <a:sym typeface="Public Sans"/>
              </a:rPr>
              <a:t>Vehicle-to-Grid (V2G): </a:t>
            </a:r>
            <a:r>
              <a:rPr lang="en-GB" sz="2200" noProof="0" dirty="0">
                <a:ea typeface="Public Sans"/>
                <a:cs typeface="Public Sans"/>
                <a:sym typeface="Public Sans"/>
              </a:rPr>
              <a:t>Tehnologie care </a:t>
            </a:r>
            <a:r>
              <a:rPr lang="en-GB" sz="2200" dirty="0">
                <a:ea typeface="Public Sans"/>
                <a:cs typeface="Public Sans"/>
                <a:sym typeface="Public Sans"/>
              </a:rPr>
              <a:t>permite </a:t>
            </a:r>
            <a:r>
              <a:rPr lang="en-GB" sz="2200" noProof="0" dirty="0">
                <a:ea typeface="Public Sans"/>
                <a:cs typeface="Public Sans"/>
                <a:sym typeface="Public Sans"/>
              </a:rPr>
              <a:t>vehiculelor electrice nu numai să preia energie din rețea, ci și să trimită energie electrică înapoi în rețea.</a:t>
            </a:r>
          </a:p>
          <a:p>
            <a:pPr marL="342900" indent="-342900" latinLnBrk="0">
              <a:buFont typeface="Arial" panose="020B0604020202020204" pitchFamily="34" charset="0"/>
              <a:buChar char="•"/>
            </a:pPr>
            <a:endParaRPr lang="en-GB" sz="2200" noProof="0" dirty="0">
              <a:ea typeface="Public Sans"/>
              <a:cs typeface="Public Sans"/>
              <a:sym typeface="Public Sans"/>
            </a:endParaRPr>
          </a:p>
          <a:p>
            <a:pPr marL="342900" indent="-342900" latinLnBrk="0">
              <a:buFont typeface="Arial" panose="020B0604020202020204" pitchFamily="34" charset="0"/>
              <a:buChar char="•"/>
            </a:pPr>
            <a:r>
              <a:rPr lang="en-GB" sz="2200" b="1" noProof="0" dirty="0">
                <a:ea typeface="Public Sans"/>
                <a:cs typeface="Public Sans"/>
                <a:sym typeface="Public Sans"/>
              </a:rPr>
              <a:t>Încărcare inteligentă: </a:t>
            </a:r>
            <a:r>
              <a:rPr lang="en-GB" sz="2200" noProof="0" dirty="0">
                <a:ea typeface="Public Sans"/>
                <a:cs typeface="Public Sans"/>
                <a:sym typeface="Public Sans"/>
              </a:rPr>
              <a:t>un sistem avansat de încărcare care optimizează momentul și modul în care un vehicul electric se încarcă pe baza unor factori </a:t>
            </a:r>
            <a:r>
              <a:rPr lang="en-GB" sz="2200" dirty="0">
                <a:ea typeface="Public Sans"/>
                <a:cs typeface="Public Sans"/>
                <a:sym typeface="Public Sans"/>
              </a:rPr>
              <a:t>precum:</a:t>
            </a:r>
            <a:r>
              <a:rPr lang="en-GB" sz="2200" noProof="0" dirty="0">
                <a:ea typeface="Public Sans"/>
                <a:cs typeface="Public Sans"/>
                <a:sym typeface="Public Sans"/>
              </a:rPr>
              <a:t> </a:t>
            </a:r>
          </a:p>
          <a:p>
            <a:pPr marL="800100" lvl="1" indent="-342900" latinLnBrk="0">
              <a:buFont typeface="Arial" panose="020B0604020202020204" pitchFamily="34" charset="0"/>
              <a:buChar char="•"/>
            </a:pPr>
            <a:r>
              <a:rPr lang="en-GB" sz="2200" noProof="0" dirty="0">
                <a:ea typeface="Public Sans"/>
                <a:cs typeface="Public Sans"/>
                <a:sym typeface="Public Sans"/>
              </a:rPr>
              <a:t>Prețurile energiei electrice.</a:t>
            </a:r>
          </a:p>
          <a:p>
            <a:pPr marL="800100" lvl="1" indent="-342900" latinLnBrk="0">
              <a:buFont typeface="Arial" panose="020B0604020202020204" pitchFamily="34" charset="0"/>
              <a:buChar char="•"/>
            </a:pPr>
            <a:r>
              <a:rPr lang="en-GB" sz="2200" noProof="0" dirty="0">
                <a:ea typeface="Public Sans"/>
                <a:cs typeface="Public Sans"/>
                <a:sym typeface="Public Sans"/>
              </a:rPr>
              <a:t>Cererea din rețea.</a:t>
            </a:r>
            <a:endParaRPr lang="en-GB" sz="2200" dirty="0">
              <a:ea typeface="Public Sans"/>
              <a:cs typeface="Public Sans"/>
              <a:sym typeface="Public Sans"/>
            </a:endParaRPr>
          </a:p>
          <a:p>
            <a:pPr marL="800100" lvl="1" indent="-342900" latinLnBrk="0">
              <a:buFont typeface="Arial" panose="020B0604020202020204" pitchFamily="34" charset="0"/>
              <a:buChar char="•"/>
            </a:pPr>
            <a:r>
              <a:rPr lang="en-GB" sz="2200" noProof="0" dirty="0">
                <a:ea typeface="Public Sans"/>
                <a:cs typeface="Public Sans"/>
                <a:sym typeface="Public Sans"/>
              </a:rPr>
              <a:t>Disponibilitatea energiei regenerabile.</a:t>
            </a: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41710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C127-5400-48FE-9705-C5922CE34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5A1-8EE8-64FD-7311-A0A817361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83E42-30F7-CE74-E035-704F71D7D51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Vehicule </a:t>
            </a:r>
            <a:r>
              <a:rPr lang="en-US" sz="1200" b="1" dirty="0" err="1">
                <a:solidFill>
                  <a:schemeClr val="bg1"/>
                </a:solidFill>
                <a:ea typeface="Public Sans"/>
                <a:cs typeface="Public Sans"/>
                <a:sym typeface="Public Sans"/>
              </a:rPr>
              <a:t>electrice</a:t>
            </a:r>
            <a:r>
              <a:rPr lang="en-US" sz="1200" b="1" dirty="0">
                <a:solidFill>
                  <a:schemeClr val="bg1"/>
                </a:solidFill>
                <a:ea typeface="Public Sans"/>
                <a:cs typeface="Public Sans"/>
                <a:sym typeface="Public Sans"/>
              </a:rPr>
              <a:t> (VE): Fapte și informații cheie</a:t>
            </a:r>
            <a:endParaRPr lang="en-US" sz="1050" dirty="0">
              <a:solidFill>
                <a:schemeClr val="bg1"/>
              </a:solidFill>
            </a:endParaRPr>
          </a:p>
          <a:p>
            <a:pPr latinLnBrk="0"/>
            <a:r>
              <a:rPr lang="en-GB" sz="1200" dirty="0">
                <a:ea typeface="Public Sans"/>
                <a:cs typeface="Public Sans"/>
                <a:sym typeface="Public Sans"/>
              </a:rPr>
              <a:t>Vehiculele </a:t>
            </a:r>
            <a:r>
              <a:rPr lang="en-GB" sz="1200" dirty="0" err="1">
                <a:ea typeface="Public Sans"/>
                <a:cs typeface="Public Sans"/>
                <a:sym typeface="Public Sans"/>
              </a:rPr>
              <a:t>electrice</a:t>
            </a:r>
            <a:r>
              <a:rPr lang="en-GB" sz="1200" dirty="0">
                <a:ea typeface="Public Sans"/>
                <a:cs typeface="Public Sans"/>
                <a:sym typeface="Public Sans"/>
              </a:rPr>
              <a:t> (VE) devin o componentă esențială a tranziției energetice, reducând dependența noastră de combustibilii fosili și diminuând emisiile de carbon.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Citiți raportul Agenției Internaționale pentru Energie intitulat </a:t>
            </a:r>
            <a:r>
              <a:rPr lang="en-GB" sz="1200" dirty="0">
                <a:ea typeface="Public Sans"/>
                <a:cs typeface="Public Sans"/>
                <a:sym typeface="Public Sans"/>
                <a:hlinkClick r:id="rId3"/>
              </a:rPr>
              <a:t>„Global EV Outlook 2025</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O provocare cheie pentru adoptarea vehiculelor electrice este infrastructura de încărcare. </a:t>
            </a:r>
            <a:r>
              <a:rPr lang="en-GB" sz="1200" dirty="0">
                <a:ea typeface="Public Sans"/>
                <a:cs typeface="Public Sans"/>
                <a:sym typeface="Public Sans"/>
                <a:hlinkClick r:id="rId4"/>
              </a:rPr>
              <a:t>Aflați dacă infrastructura de încărcare a vehiculelor electrice ține pasul cu cererea</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Rămâneți la curent cu noutățile privind infrastructura de încărcare a vehiculelor electrice din Europa prin intermediul </a:t>
            </a:r>
            <a:r>
              <a:rPr lang="en-GB" sz="1200" dirty="0">
                <a:ea typeface="Public Sans"/>
                <a:cs typeface="Public Sans"/>
                <a:sym typeface="Public Sans"/>
                <a:hlinkClick r:id="rId5"/>
              </a:rPr>
              <a:t>Observatorului european al combustibililor alternativi</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Citiți acest articol din 2024 despre</a:t>
            </a:r>
            <a:r>
              <a:rPr lang="en-GB" sz="1200" dirty="0">
                <a:ea typeface="Public Sans"/>
                <a:cs typeface="Public Sans"/>
                <a:sym typeface="Public Sans"/>
                <a:hlinkClick r:id="rId6"/>
              </a:rPr>
              <a:t> țările europene care sunt lideri în domeniul infrastructurii de încărcare a vehiculelor electrice</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Citiți raportul ACEA din 2024 intitulat </a:t>
            </a:r>
            <a:r>
              <a:rPr lang="en-GB" sz="1200" dirty="0">
                <a:ea typeface="Public Sans"/>
                <a:cs typeface="Public Sans"/>
                <a:sym typeface="Public Sans"/>
                <a:hlinkClick r:id="rId7"/>
              </a:rPr>
              <a:t>„Charging ahead: accelerating the roll-out of EU electric vehicle charging infrastructure</a:t>
            </a:r>
            <a:r>
              <a:rPr lang="en-GB" sz="1200" dirty="0">
                <a:ea typeface="Public Sans"/>
                <a:cs typeface="Public Sans"/>
                <a:sym typeface="Public Sans"/>
              </a:rPr>
              <a:t>” (Încărcare rapidă: </a:t>
            </a:r>
            <a:r>
              <a:rPr lang="en-GB" sz="1200" dirty="0">
                <a:ea typeface="Public Sans"/>
                <a:cs typeface="Public Sans"/>
                <a:sym typeface="Public Sans"/>
                <a:hlinkClick r:id="rId7"/>
              </a:rPr>
              <a:t>accelerarea implementării infrastructurii de încărcare a vehiculelor electrice în UE</a:t>
            </a:r>
            <a:r>
              <a:rPr lang="en-GB" sz="1200" dirty="0">
                <a:ea typeface="Public Sans"/>
                <a:cs typeface="Public Sans"/>
                <a:sym typeface="Public Sans"/>
              </a:rPr>
              <a:t>).</a:t>
            </a:r>
          </a:p>
          <a:p>
            <a:pPr latinLnBrk="0"/>
            <a:endParaRPr lang="en-GB" sz="1200" dirty="0">
              <a:ea typeface="Public Sans"/>
              <a:cs typeface="Public Sans"/>
              <a:sym typeface="Public Sans"/>
            </a:endParaRPr>
          </a:p>
          <a:p>
            <a:endParaRPr lang="en-GB" dirty="0"/>
          </a:p>
          <a:p>
            <a:endParaRPr lang="en-GB" dirty="0"/>
          </a:p>
          <a:p>
            <a:r>
              <a:rPr lang="en-GB" dirty="0"/>
              <a:t>https://www.iea.org/reports/global-ev-outlook-2025</a:t>
            </a:r>
          </a:p>
          <a:p>
            <a:r>
              <a:rPr lang="en-GB" dirty="0"/>
              <a:t>https://www.acea.auto/press-release/electric-cars-eu-needs-8-times-more-charging-points-per-year-by-2030-to-meet-co2-targets/</a:t>
            </a:r>
          </a:p>
          <a:p>
            <a:r>
              <a:rPr lang="en-GB" dirty="0"/>
              <a:t>https://alternative-fuels-observatory.ec.europa.eu/general-information/news</a:t>
            </a:r>
          </a:p>
          <a:p>
            <a:r>
              <a:rPr lang="en-GB" dirty="0"/>
              <a:t>https://alternative-fuels-observatory.ec.europa.eu/general-information/news/eafo-analysis-trends-ev-charging-infrastructure-across-Europe</a:t>
            </a:r>
          </a:p>
          <a:p>
            <a:r>
              <a:rPr lang="en-GB" dirty="0"/>
              <a:t>https://alternative-fuels-observatory.ec.europa.eu/sites/default/files/document-files/2024-05/Charging_ahead_Accelerating_the_roll-out_of_EU_electric_vehicle_charging_infrastructure.pdf</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062FB78-632B-FA12-E377-DFE308CA7B96}"/>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372383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Transformarea vântului în energie electrică</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Câtă energie produce o turbină eoliană?</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69996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Transformarea vântului în energie electrică: Terminologie cheie </a:t>
            </a:r>
            <a:endParaRPr lang="en-US" sz="1050" kern="1200" dirty="0">
              <a:solidFill>
                <a:schemeClr val="bg1"/>
              </a:solidFill>
              <a:latin typeface="+mn-lt"/>
              <a:ea typeface="+mn-ea"/>
              <a:cs typeface="+mn-cs"/>
            </a:endParaRPr>
          </a:p>
          <a:p>
            <a:pPr latinLnBrk="0"/>
            <a:r>
              <a:rPr lang="en-GB" sz="1200" b="1" dirty="0">
                <a:solidFill>
                  <a:srgbClr val="2B2C30"/>
                </a:solidFill>
              </a:rPr>
              <a:t>Parc eolian terestru: </a:t>
            </a:r>
            <a:r>
              <a:rPr lang="en-GB" sz="1200" dirty="0">
                <a:solidFill>
                  <a:srgbClr val="2B2C30"/>
                </a:solidFill>
              </a:rPr>
              <a:t>Ansamblu de turbine eoliene instalate pe uscat, de obicei în câmpuri deschise sau pe dealuri, unde viteza vântului este puternică și constantă.</a:t>
            </a:r>
          </a:p>
          <a:p>
            <a:pPr latinLnBrk="0"/>
            <a:endParaRPr lang="en-GB" sz="1200" dirty="0"/>
          </a:p>
          <a:p>
            <a:pPr latinLnBrk="0"/>
            <a:r>
              <a:rPr lang="en-GB" sz="1200" b="1" dirty="0">
                <a:solidFill>
                  <a:srgbClr val="2B2C30"/>
                </a:solidFill>
              </a:rPr>
              <a:t>Parc eolian offshore: </a:t>
            </a:r>
            <a:r>
              <a:rPr lang="en-GB" sz="1200" dirty="0">
                <a:solidFill>
                  <a:srgbClr val="2B2C30"/>
                </a:solidFill>
              </a:rPr>
              <a:t>turbine eoliene instalate în corpuri de apă, cum ar fi mări sau oceane, unde viteza vântului este mai puternică și mai constantă.</a:t>
            </a:r>
            <a:endParaRPr lang="en-GB" sz="1200" dirty="0"/>
          </a:p>
          <a:p>
            <a:pPr latinLnBrk="0">
              <a:lnSpc>
                <a:spcPct val="150000"/>
              </a:lnSpc>
            </a:pPr>
            <a:endParaRPr lang="en-GB"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47063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8B360A30-8ECD-7E2F-C3BA-29DDAB3883E4}"/>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pic>
        <p:nvPicPr>
          <p:cNvPr id="6" name="Picture 5">
            <a:extLst>
              <a:ext uri="{FF2B5EF4-FFF2-40B4-BE49-F238E27FC236}">
                <a16:creationId xmlns:a16="http://schemas.microsoft.com/office/drawing/2014/main" id="{62B28B73-F57E-1CA5-D5CF-70261457E9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weforum.org/stories/2023/05/renewable-energy-incentives-households-countri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60AF7134-34ED-DED0-6CCD-4D8131C49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699" y="1883070"/>
            <a:ext cx="4502301" cy="3092967"/>
          </a:xfrm>
          <a:prstGeom prst="rect">
            <a:avLst/>
          </a:prstGeom>
        </p:spPr>
      </p:pic>
      <p:sp>
        <p:nvSpPr>
          <p:cNvPr id="2" name="Title 1">
            <a:extLst>
              <a:ext uri="{FF2B5EF4-FFF2-40B4-BE49-F238E27FC236}">
                <a16:creationId xmlns:a16="http://schemas.microsoft.com/office/drawing/2014/main" id="{6325EB25-14E4-3C14-F576-F7A979BA79A2}"/>
              </a:ext>
            </a:extLst>
          </p:cNvPr>
          <p:cNvSpPr>
            <a:spLocks noGrp="1"/>
          </p:cNvSpPr>
          <p:nvPr>
            <p:ph type="title" idx="4294967295"/>
          </p:nvPr>
        </p:nvSpPr>
        <p:spPr>
          <a:xfrm>
            <a:off x="838200" y="1658983"/>
            <a:ext cx="5810794" cy="3683726"/>
          </a:xfrm>
          <a:prstGeom prst="rect">
            <a:avLst/>
          </a:prstGeom>
        </p:spPr>
        <p:txBody>
          <a:bodyPr/>
          <a:lstStyle/>
          <a:p>
            <a:pPr latinLnBrk="0"/>
            <a:r>
              <a:rPr lang="ro-RO" sz="6600" noProof="1"/>
              <a:t>Noțiuni de bază despre energia digitală pentru </a:t>
            </a:r>
            <a:br>
              <a:rPr lang="ro-RO" sz="6600" noProof="1"/>
            </a:br>
            <a:r>
              <a:rPr lang="ro-RO" sz="6600" noProof="1"/>
              <a:t>jurnaliști</a:t>
            </a:r>
          </a:p>
        </p:txBody>
      </p:sp>
    </p:spTree>
    <p:extLst>
      <p:ext uri="{BB962C8B-B14F-4D97-AF65-F5344CB8AC3E}">
        <p14:creationId xmlns:p14="http://schemas.microsoft.com/office/powerpoint/2010/main" val="203291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F262-98D8-BE56-1CA9-A84DFCFD3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F4424E-96FD-E7E6-E1DA-BCED42215313}"/>
              </a:ext>
            </a:extLst>
          </p:cNvPr>
          <p:cNvSpPr>
            <a:spLocks noGrp="1"/>
          </p:cNvSpPr>
          <p:nvPr>
            <p:ph type="title" idx="4294967295"/>
          </p:nvPr>
        </p:nvSpPr>
        <p:spPr>
          <a:xfrm>
            <a:off x="377482" y="78313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Transformarea vântului în energie electrică: fapte și informații cheie </a:t>
            </a:r>
            <a:endParaRPr lang="ro-RO" noProof="1">
              <a:effectLst/>
            </a:endParaRPr>
          </a:p>
          <a:p>
            <a:endParaRPr lang="ro-RO" noProof="1"/>
          </a:p>
        </p:txBody>
      </p:sp>
      <p:sp>
        <p:nvSpPr>
          <p:cNvPr id="4" name="TextBox 3">
            <a:extLst>
              <a:ext uri="{FF2B5EF4-FFF2-40B4-BE49-F238E27FC236}">
                <a16:creationId xmlns:a16="http://schemas.microsoft.com/office/drawing/2014/main" id="{1422382B-2AB3-2B41-4E36-550DCB887EDE}"/>
              </a:ext>
            </a:extLst>
          </p:cNvPr>
          <p:cNvSpPr txBox="1"/>
          <p:nvPr/>
        </p:nvSpPr>
        <p:spPr>
          <a:xfrm>
            <a:off x="377482" y="2205833"/>
            <a:ext cx="11437035" cy="4093428"/>
          </a:xfrm>
          <a:prstGeom prst="rect">
            <a:avLst/>
          </a:prstGeom>
          <a:noFill/>
        </p:spPr>
        <p:txBody>
          <a:bodyPr wrap="square" lIns="91440" tIns="45720" rIns="91440" bIns="45720" rtlCol="0" anchor="t">
            <a:spAutoFit/>
          </a:bodyPr>
          <a:lstStyle/>
          <a:p>
            <a:pPr latinLnBrk="0"/>
            <a:r>
              <a:rPr lang="en-GB" sz="2000" dirty="0">
                <a:solidFill>
                  <a:srgbClr val="2B2C30"/>
                </a:solidFill>
              </a:rPr>
              <a:t>Energia eoliană este una dintre sursele de energie regenerabilă cu cea mai rapidă creștere, contribuind la reducerea dependenței de combustibilii fosili. Turbinele eoliene transformă energia cinetică (mișcarea) vântului în energie electrică. Turbinele eoliene oferă o soluție energetică curată și scalabilă. </a:t>
            </a:r>
          </a:p>
          <a:p>
            <a:pPr latinLnBrk="0"/>
            <a:endParaRPr lang="en-GB" sz="2000" dirty="0">
              <a:solidFill>
                <a:srgbClr val="2B2C30"/>
              </a:solidFill>
            </a:endParaRPr>
          </a:p>
          <a:p>
            <a:r>
              <a:rPr lang="en-GB" sz="2000" dirty="0">
                <a:solidFill>
                  <a:srgbClr val="2B2C30"/>
                </a:solidFill>
              </a:rPr>
              <a:t>Turbinele eoliene nu pot genera energie fără vânt, dar stocarea energiei și integrarea în rețea contribuie la menținerea alimentării cu energie electrică. </a:t>
            </a:r>
          </a:p>
          <a:p>
            <a:endParaRPr lang="en-GB" sz="2000" dirty="0">
              <a:solidFill>
                <a:srgbClr val="2B2C30"/>
              </a:solidFill>
            </a:endParaRPr>
          </a:p>
          <a:p>
            <a:pPr marL="342900" indent="-342900">
              <a:buFont typeface="Arial" panose="020B0604020202020204" pitchFamily="34" charset="0"/>
              <a:buChar char="•"/>
            </a:pPr>
            <a:r>
              <a:rPr lang="en-GB" sz="2000" dirty="0">
                <a:solidFill>
                  <a:srgbClr val="2B2C30"/>
                </a:solidFill>
              </a:rPr>
              <a:t>Explorați </a:t>
            </a:r>
            <a:r>
              <a:rPr lang="en-GB" sz="2000" dirty="0">
                <a:solidFill>
                  <a:srgbClr val="2B2C30"/>
                </a:solidFill>
                <a:hlinkClick r:id="rId3"/>
              </a:rPr>
              <a:t>noțiunile de bază despre energia eoliană</a:t>
            </a:r>
            <a:r>
              <a:rPr lang="en-GB" sz="2000" dirty="0">
                <a:solidFill>
                  <a:srgbClr val="2B2C30"/>
                </a:solidFill>
              </a:rPr>
              <a:t> ale Wind Europe.</a:t>
            </a:r>
          </a:p>
          <a:p>
            <a:pPr marL="342900" indent="-342900">
              <a:buFont typeface="Arial" panose="020B0604020202020204" pitchFamily="34" charset="0"/>
              <a:buChar char="•"/>
            </a:pPr>
            <a:r>
              <a:rPr lang="en-GB" sz="2000" dirty="0">
                <a:solidFill>
                  <a:srgbClr val="2B2C30"/>
                </a:solidFill>
              </a:rPr>
              <a:t>Citiți despre modul în care Europa este </a:t>
            </a:r>
            <a:r>
              <a:rPr lang="en-GB" sz="2000" dirty="0">
                <a:solidFill>
                  <a:srgbClr val="2B2C30"/>
                </a:solidFill>
                <a:hlinkClick r:id="rId4"/>
              </a:rPr>
              <a:t>lider</a:t>
            </a:r>
            <a:r>
              <a:rPr lang="en-GB" sz="2000" dirty="0">
                <a:solidFill>
                  <a:srgbClr val="2B2C30"/>
                </a:solidFill>
              </a:rPr>
              <a:t> în domeniul </a:t>
            </a:r>
            <a:r>
              <a:rPr lang="en-GB" sz="2000" dirty="0">
                <a:solidFill>
                  <a:srgbClr val="2B2C30"/>
                </a:solidFill>
                <a:hlinkClick r:id="rId4"/>
              </a:rPr>
              <a:t>energiei eoliene</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Citiți </a:t>
            </a:r>
            <a:r>
              <a:rPr lang="en-GB" sz="2000" dirty="0">
                <a:solidFill>
                  <a:srgbClr val="2B2C30"/>
                </a:solidFill>
                <a:hlinkClick r:id="rId5"/>
              </a:rPr>
              <a:t>Raportul global privind energia eoliană 2025</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Explorați modul în care </a:t>
            </a:r>
            <a:r>
              <a:rPr lang="en-GB" sz="2000" dirty="0">
                <a:solidFill>
                  <a:srgbClr val="2B2C30"/>
                </a:solidFill>
                <a:hlinkClick r:id="rId6"/>
              </a:rPr>
              <a:t>inteligența artificială (IA) poate sprijini energia eoliană</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Aflați cum putem </a:t>
            </a:r>
            <a:r>
              <a:rPr lang="en-GB" sz="2000" dirty="0">
                <a:solidFill>
                  <a:srgbClr val="2B2C30"/>
                </a:solidFill>
                <a:hlinkClick r:id="rId7"/>
              </a:rPr>
              <a:t>minimiza impactul turbinelor eoliene asupra mediului</a:t>
            </a:r>
            <a:r>
              <a:rPr lang="en-GB" sz="2000" dirty="0">
                <a:solidFill>
                  <a:srgbClr val="2B2C30"/>
                </a:solidFill>
              </a:rPr>
              <a:t>.</a:t>
            </a:r>
          </a:p>
          <a:p>
            <a:endParaRPr lang="en-GB" sz="2000" dirty="0">
              <a:solidFill>
                <a:srgbClr val="2B2C30"/>
              </a:solidFill>
              <a:ea typeface="Calibri"/>
              <a:cs typeface="Calibri"/>
            </a:endParaRPr>
          </a:p>
        </p:txBody>
      </p:sp>
    </p:spTree>
    <p:extLst>
      <p:ext uri="{BB962C8B-B14F-4D97-AF65-F5344CB8AC3E}">
        <p14:creationId xmlns:p14="http://schemas.microsoft.com/office/powerpoint/2010/main" val="385178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E118E-60E2-0CCF-31DE-F3A096C9C8EA}"/>
              </a:ext>
            </a:extLst>
          </p:cNvPr>
          <p:cNvSpPr>
            <a:spLocks noGrp="1"/>
          </p:cNvSpPr>
          <p:nvPr>
            <p:ph type="title" idx="4294967295"/>
          </p:nvPr>
        </p:nvSpPr>
        <p:spPr>
          <a:xfrm>
            <a:off x="315685" y="783136"/>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Înțelegerea stocării energiei solare </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31715"/>
            <a:ext cx="10421655" cy="1446550"/>
          </a:xfrm>
          <a:prstGeom prst="rect">
            <a:avLst/>
          </a:prstGeom>
          <a:noFill/>
        </p:spPr>
        <p:txBody>
          <a:bodyPr wrap="square" rtlCol="0">
            <a:spAutoFit/>
          </a:bodyPr>
          <a:lstStyle/>
          <a:p>
            <a:pPr algn="ctr" latinLnBrk="0"/>
            <a:r>
              <a:rPr lang="en-US" sz="4400" i="1" dirty="0">
                <a:solidFill>
                  <a:schemeClr val="accent5"/>
                </a:solidFill>
              </a:rPr>
              <a:t>V-ați întrebat vreodată ce se întâmplă când soarele nu strălucește?</a:t>
            </a:r>
          </a:p>
        </p:txBody>
      </p:sp>
    </p:spTree>
    <p:extLst>
      <p:ext uri="{BB962C8B-B14F-4D97-AF65-F5344CB8AC3E}">
        <p14:creationId xmlns:p14="http://schemas.microsoft.com/office/powerpoint/2010/main" val="9545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0AF1-5B9F-507A-3FA4-D8D3618C0D26}"/>
              </a:ext>
            </a:extLst>
          </p:cNvPr>
          <p:cNvSpPr>
            <a:spLocks noGrp="1"/>
          </p:cNvSpPr>
          <p:nvPr>
            <p:ph type="title" idx="4294967295"/>
          </p:nvPr>
        </p:nvSpPr>
        <p:spPr>
          <a:xfrm>
            <a:off x="302623" y="75705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Înțelegerea stocării energiei solare: Terminologie cheie</a:t>
            </a:r>
            <a:endParaRPr lang="ro-RO" noProof="1">
              <a:effectLst/>
            </a:endParaRPr>
          </a:p>
          <a:p>
            <a:endParaRPr lang="ro-RO"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532243" y="2082618"/>
            <a:ext cx="7453431" cy="3508653"/>
          </a:xfrm>
          <a:prstGeom prst="rect">
            <a:avLst/>
          </a:prstGeom>
          <a:noFill/>
        </p:spPr>
        <p:txBody>
          <a:bodyPr wrap="square" rtlCol="0">
            <a:spAutoFit/>
          </a:bodyPr>
          <a:lstStyle/>
          <a:p>
            <a:pPr lvl="0" latinLnBrk="0"/>
            <a:r>
              <a:rPr lang="en-US" sz="2000" b="1" dirty="0">
                <a:ea typeface="Public Sans"/>
                <a:cs typeface="Public Sans"/>
                <a:sym typeface="Public Sans"/>
              </a:rPr>
              <a:t>Sistem de stocare a energiei (ESS)</a:t>
            </a:r>
            <a:r>
              <a:rPr lang="en-US" sz="2000" dirty="0">
                <a:ea typeface="Public Sans"/>
                <a:cs typeface="Public Sans"/>
                <a:sym typeface="Public Sans"/>
              </a:rPr>
              <a:t>: Tehnologie care stochează energia electrică pentru utilizare ulterioară, contribuind la echilibrarea ofertei </a:t>
            </a:r>
            <a:r>
              <a:rPr lang="en-GB" sz="2000" noProof="0" dirty="0">
                <a:ea typeface="Public Sans"/>
                <a:cs typeface="Public Sans"/>
                <a:sym typeface="Public Sans"/>
              </a:rPr>
              <a:t>și a cererii, la optimizarea consumului de energie și la îmbunătățirea fiabilității rețelei.</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Autoconsum</a:t>
            </a:r>
            <a:r>
              <a:rPr lang="en-US" sz="2000" dirty="0">
                <a:ea typeface="Public Sans"/>
                <a:cs typeface="Public Sans"/>
                <a:sym typeface="Public Sans"/>
              </a:rPr>
              <a:t>: Utilizarea energiei generate din surse regenerabile direct în cadrul proprietății, sporind independența energetică și economiile prin evitarea exportului către rețea.</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Stocarea inteligentă a energiei</a:t>
            </a:r>
            <a:r>
              <a:rPr lang="en-US" sz="2000" dirty="0">
                <a:ea typeface="Public Sans"/>
                <a:cs typeface="Public Sans"/>
                <a:sym typeface="Public Sans"/>
              </a:rPr>
              <a:t>: îmbunătățirea monitorizării, a gestionării și a eficienței prin utilizarea tehnologiilor avansate, cum ar fi Internetul obiectelor (IoT) și inteligența </a:t>
            </a:r>
            <a:r>
              <a:rPr lang="en-US" sz="2000" dirty="0" err="1">
                <a:ea typeface="Public Sans"/>
                <a:cs typeface="Public Sans"/>
                <a:sym typeface="Public Sans"/>
              </a:rPr>
              <a:t>artificială</a:t>
            </a:r>
            <a:r>
              <a:rPr lang="en-US" sz="2000" dirty="0">
                <a:ea typeface="Public Sans"/>
                <a:cs typeface="Public Sans"/>
                <a:sym typeface="Public Sans"/>
              </a:rPr>
              <a:t> (IA).</a:t>
            </a:r>
          </a:p>
        </p:txBody>
      </p:sp>
      <p:pic>
        <p:nvPicPr>
          <p:cNvPr id="7" name="Picture 6">
            <a:extLst>
              <a:ext uri="{FF2B5EF4-FFF2-40B4-BE49-F238E27FC236}">
                <a16:creationId xmlns:a16="http://schemas.microsoft.com/office/drawing/2014/main" id="{68C7FB1C-7B12-EE0F-E025-47D3FB1087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 y="3190461"/>
            <a:ext cx="4098997" cy="2308630"/>
          </a:xfrm>
          <a:prstGeom prst="rect">
            <a:avLst/>
          </a:prstGeom>
        </p:spPr>
      </p:pic>
    </p:spTree>
    <p:extLst>
      <p:ext uri="{BB962C8B-B14F-4D97-AF65-F5344CB8AC3E}">
        <p14:creationId xmlns:p14="http://schemas.microsoft.com/office/powerpoint/2010/main" val="20496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5548-E3C6-0288-5677-BDCE60732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F62FA-97C5-ED53-D5A5-534D852C075E}"/>
              </a:ext>
            </a:extLst>
          </p:cNvPr>
          <p:cNvSpPr>
            <a:spLocks noGrp="1"/>
          </p:cNvSpPr>
          <p:nvPr>
            <p:ph type="title" idx="4294967295"/>
          </p:nvPr>
        </p:nvSpPr>
        <p:spPr>
          <a:xfrm>
            <a:off x="262760" y="64777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Înțelegerea stocării energiei solare: fapte și informații cheie </a:t>
            </a:r>
            <a:endParaRPr lang="ro-RO" noProof="1">
              <a:effectLst/>
            </a:endParaRPr>
          </a:p>
          <a:p>
            <a:endParaRPr lang="ro-RO" noProof="1"/>
          </a:p>
        </p:txBody>
      </p:sp>
      <p:sp>
        <p:nvSpPr>
          <p:cNvPr id="4" name="TextBox 3">
            <a:extLst>
              <a:ext uri="{FF2B5EF4-FFF2-40B4-BE49-F238E27FC236}">
                <a16:creationId xmlns:a16="http://schemas.microsoft.com/office/drawing/2014/main" id="{0AA59405-2C00-D281-DA2C-55E0950F0113}"/>
              </a:ext>
            </a:extLst>
          </p:cNvPr>
          <p:cNvSpPr txBox="1"/>
          <p:nvPr/>
        </p:nvSpPr>
        <p:spPr>
          <a:xfrm>
            <a:off x="139423" y="1973341"/>
            <a:ext cx="11789817" cy="4893647"/>
          </a:xfrm>
          <a:prstGeom prst="rect">
            <a:avLst/>
          </a:prstGeom>
          <a:noFill/>
        </p:spPr>
        <p:txBody>
          <a:bodyPr wrap="square" rtlCol="0">
            <a:spAutoFit/>
          </a:bodyPr>
          <a:lstStyle/>
          <a:p>
            <a:pPr lvl="0" latinLnBrk="0"/>
            <a:r>
              <a:rPr lang="en-US" sz="2400" dirty="0">
                <a:ea typeface="Public Sans"/>
                <a:cs typeface="Public Sans"/>
                <a:sym typeface="Public Sans"/>
              </a:rPr>
              <a:t>Sistemele de energie solară pot utiliza baterii de stocare pentru a furniza energie electrică atunci când lumina soarelui nu este disponibilă. În timpul zilei, panourile solare generează energie electrică, iar energia excedentară este stocată în baterii pentru a fi utilizată ulterior.</a:t>
            </a:r>
          </a:p>
          <a:p>
            <a:pPr lvl="0" latinLnBrk="0"/>
            <a:endParaRPr lang="en-US" sz="1200" dirty="0">
              <a:ea typeface="Public Sans"/>
              <a:cs typeface="Public Sans"/>
              <a:sym typeface="Public Sans"/>
            </a:endParaRPr>
          </a:p>
          <a:p>
            <a:pPr lvl="0" latinLnBrk="0"/>
            <a:r>
              <a:rPr lang="en-US" sz="2400" dirty="0">
                <a:ea typeface="Public Sans"/>
                <a:cs typeface="Public Sans"/>
                <a:sym typeface="Public Sans"/>
              </a:rPr>
              <a:t>Cele mai comune tehnologii de baterii pentru stocarea energiei solare includ litiu-ion (utilizate în Tesla Powerwall și alte soluții de stocare pentru uz casnic) și plumb-acid (mai ieftine, dar mai puțin eficiente și cu o durată de viață mai scurtă).</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2400" dirty="0">
                <a:ea typeface="Public Sans"/>
                <a:cs typeface="Public Sans"/>
                <a:sym typeface="Public Sans"/>
              </a:rPr>
              <a:t>Comisia Europeană oferă o </a:t>
            </a:r>
            <a:r>
              <a:rPr lang="en-US" sz="2400" dirty="0">
                <a:ea typeface="Public Sans"/>
                <a:cs typeface="Public Sans"/>
                <a:sym typeface="Public Sans"/>
                <a:hlinkClick r:id="rId3"/>
              </a:rPr>
              <a:t>prezentare cuprinzătoare a energiei solare în Europa</a:t>
            </a:r>
            <a:r>
              <a:rPr lang="en-US" sz="2400" dirty="0">
                <a:ea typeface="Public Sans"/>
                <a:cs typeface="Public Sans"/>
                <a:sym typeface="Public Sans"/>
              </a:rPr>
              <a:t>.</a:t>
            </a:r>
          </a:p>
          <a:p>
            <a:pPr marL="342900" lvl="0" indent="-342900" latinLnBrk="0">
              <a:buFont typeface="Arial" panose="020B0604020202020204" pitchFamily="34" charset="0"/>
              <a:buChar char="•"/>
            </a:pPr>
            <a:r>
              <a:rPr lang="en-US" sz="2400" dirty="0">
                <a:ea typeface="Public Sans"/>
                <a:cs typeface="Public Sans"/>
                <a:sym typeface="Public Sans"/>
              </a:rPr>
              <a:t>Explorați </a:t>
            </a:r>
            <a:r>
              <a:rPr lang="en-US" sz="2400" dirty="0">
                <a:ea typeface="Public Sans"/>
                <a:cs typeface="Public Sans"/>
                <a:sym typeface="Public Sans"/>
                <a:hlinkClick r:id="rId4"/>
              </a:rPr>
              <a:t>Ghidul complet al terminologiei stocării energiei </a:t>
            </a:r>
            <a:r>
              <a:rPr lang="en-US" sz="2400" dirty="0">
                <a:ea typeface="Public Sans"/>
                <a:cs typeface="Public Sans"/>
                <a:sym typeface="Public Sans"/>
              </a:rPr>
              <a:t>.</a:t>
            </a:r>
          </a:p>
          <a:p>
            <a:pPr marL="342900" lvl="0" indent="-342900" latinLnBrk="0">
              <a:buFont typeface="Arial" panose="020B0604020202020204" pitchFamily="34" charset="0"/>
              <a:buChar char="•"/>
            </a:pPr>
            <a:r>
              <a:rPr lang="en-US" sz="2400" dirty="0">
                <a:ea typeface="Public Sans"/>
                <a:cs typeface="Public Sans"/>
                <a:sym typeface="Public Sans"/>
              </a:rPr>
              <a:t>Agenția Internațională pentru Energii Regenerabile (IRENA) oferă o informare privind </a:t>
            </a:r>
            <a:r>
              <a:rPr lang="en-US" sz="2400" dirty="0">
                <a:ea typeface="Public Sans"/>
                <a:cs typeface="Public Sans"/>
                <a:sym typeface="Public Sans"/>
                <a:hlinkClick r:id="rId5"/>
              </a:rPr>
              <a:t>stocarea energiei</a:t>
            </a:r>
            <a:r>
              <a:rPr lang="en-US" sz="2400" dirty="0">
                <a:ea typeface="Public Sans"/>
                <a:cs typeface="Public Sans"/>
                <a:sym typeface="Public Sans"/>
              </a:rPr>
              <a:t>.</a:t>
            </a:r>
          </a:p>
          <a:p>
            <a:pPr marL="342900" lvl="0" indent="-342900" latinLnBrk="0">
              <a:buFont typeface="Arial" panose="020B0604020202020204" pitchFamily="34" charset="0"/>
              <a:buChar char="•"/>
            </a:pPr>
            <a:r>
              <a:rPr lang="en-US" sz="2400" dirty="0">
                <a:ea typeface="Public Sans"/>
                <a:cs typeface="Public Sans"/>
                <a:sym typeface="Public Sans"/>
              </a:rPr>
              <a:t>Explorați rolul bateriilor în tranziția energetică digitală în </a:t>
            </a:r>
            <a:r>
              <a:rPr lang="en-US" sz="2400" dirty="0">
                <a:ea typeface="Public Sans"/>
                <a:cs typeface="Public Sans"/>
                <a:sym typeface="Public Sans"/>
                <a:hlinkClick r:id="rId6"/>
              </a:rPr>
              <a:t>Broșura</a:t>
            </a:r>
            <a:r>
              <a:rPr lang="en-US" sz="2400" dirty="0">
                <a:ea typeface="Public Sans"/>
                <a:cs typeface="Public Sans"/>
                <a:sym typeface="Public Sans"/>
              </a:rPr>
              <a:t> Comisiei Europene </a:t>
            </a:r>
            <a:r>
              <a:rPr lang="en-US" sz="2400" dirty="0">
                <a:ea typeface="Public Sans"/>
                <a:cs typeface="Public Sans"/>
                <a:sym typeface="Public Sans"/>
                <a:hlinkClick r:id="rId6"/>
              </a:rPr>
              <a:t>privind soluțiile fotovoltaice și bateriile</a:t>
            </a:r>
            <a:r>
              <a:rPr lang="en-US" sz="2400" dirty="0">
                <a:ea typeface="Public Sans"/>
                <a:cs typeface="Public Sans"/>
                <a:sym typeface="Public Sans"/>
              </a:rPr>
              <a:t>.</a:t>
            </a:r>
          </a:p>
          <a:p>
            <a:pPr lvl="0" latinLnBrk="0"/>
            <a:endParaRPr lang="en-US" sz="2400" dirty="0">
              <a:ea typeface="Public Sans"/>
              <a:cs typeface="Public Sans"/>
              <a:sym typeface="Public Sans"/>
            </a:endParaRPr>
          </a:p>
        </p:txBody>
      </p:sp>
    </p:spTree>
    <p:extLst>
      <p:ext uri="{BB962C8B-B14F-4D97-AF65-F5344CB8AC3E}">
        <p14:creationId xmlns:p14="http://schemas.microsoft.com/office/powerpoint/2010/main" val="282033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AB54-937D-9F1A-E1C1-19D3249405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932F96-E1CE-29F1-73E1-EFFE23DACA81}"/>
              </a:ext>
            </a:extLst>
          </p:cNvPr>
          <p:cNvSpPr txBox="1"/>
          <p:nvPr/>
        </p:nvSpPr>
        <p:spPr>
          <a:xfrm>
            <a:off x="4903464" y="2734969"/>
            <a:ext cx="6676373" cy="3046988"/>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rPr>
              <a:t>Folosiți </a:t>
            </a:r>
            <a:r>
              <a:rPr lang="en-GB" sz="2400" dirty="0">
                <a:solidFill>
                  <a:srgbClr val="000066"/>
                </a:solidFill>
                <a:hlinkClick r:id="rId3">
                  <a:extLst>
                    <a:ext uri="{A12FA001-AC4F-418D-AE19-62706E023703}">
                      <ahyp:hlinkClr xmlns:ahyp="http://schemas.microsoft.com/office/drawing/2018/hyperlinkcolor" val="tx"/>
                    </a:ext>
                  </a:extLst>
                </a:hlinkClick>
              </a:rPr>
              <a:t>exemple din viața reală.</a:t>
            </a:r>
          </a:p>
          <a:p>
            <a:pPr marL="342900" indent="-342900" latinLnBrk="0">
              <a:buFont typeface="Arial" panose="020B0604020202020204" pitchFamily="34" charset="0"/>
              <a:buChar char="•"/>
            </a:pPr>
            <a:r>
              <a:rPr lang="en-GB" sz="2400" dirty="0">
                <a:solidFill>
                  <a:srgbClr val="2B2C30"/>
                </a:solidFill>
              </a:rPr>
              <a:t>Explicați termenii tehnici folosind analogii simple (de exemplu: „O baterie solară funcționează ca o baterie externă pentru telefonul dvs., dar la scară domestică”).</a:t>
            </a:r>
            <a:endParaRPr lang="en-GB" sz="2400" dirty="0"/>
          </a:p>
          <a:p>
            <a:pPr marL="342900" indent="-342900" latinLnBrk="0">
              <a:buFont typeface="Arial" panose="020B0604020202020204" pitchFamily="34" charset="0"/>
              <a:buChar char="•"/>
            </a:pPr>
            <a:r>
              <a:rPr lang="en-GB" sz="2400" dirty="0">
                <a:solidFill>
                  <a:srgbClr val="000066"/>
                </a:solidFill>
                <a:hlinkClick r:id="rId4">
                  <a:extLst>
                    <a:ext uri="{A12FA001-AC4F-418D-AE19-62706E023703}">
                      <ahyp:hlinkClr xmlns:ahyp="http://schemas.microsoft.com/office/drawing/2018/hyperlinkcolor" val="tx"/>
                    </a:ext>
                  </a:extLst>
                </a:hlinkClick>
              </a:rPr>
              <a:t>Comparați economiile de costuri și stimulentele pentru utilizarea energiilor regenerabile în diferite țări.</a:t>
            </a:r>
          </a:p>
        </p:txBody>
      </p:sp>
      <p:pic>
        <p:nvPicPr>
          <p:cNvPr id="5" name="Picture 4">
            <a:extLst>
              <a:ext uri="{FF2B5EF4-FFF2-40B4-BE49-F238E27FC236}">
                <a16:creationId xmlns:a16="http://schemas.microsoft.com/office/drawing/2014/main" id="{2D109CDC-B519-FE27-6B78-B4E6A4DA1E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0058" y="2648270"/>
            <a:ext cx="4676148" cy="3507111"/>
          </a:xfrm>
          <a:prstGeom prst="rect">
            <a:avLst/>
          </a:prstGeom>
        </p:spPr>
      </p:pic>
      <p:sp>
        <p:nvSpPr>
          <p:cNvPr id="2" name="Title 1">
            <a:extLst>
              <a:ext uri="{FF2B5EF4-FFF2-40B4-BE49-F238E27FC236}">
                <a16:creationId xmlns:a16="http://schemas.microsoft.com/office/drawing/2014/main" id="{14463DD1-04BB-813D-DE50-545E79D0AE6B}"/>
              </a:ext>
            </a:extLst>
          </p:cNvPr>
          <p:cNvSpPr>
            <a:spLocks noGrp="1"/>
          </p:cNvSpPr>
          <p:nvPr>
            <p:ph type="title" idx="4294967295"/>
          </p:nvPr>
        </p:nvSpPr>
        <p:spPr>
          <a:xfrm>
            <a:off x="838200" y="73818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Câteva sfaturi practice pentru comunicarea cu publicul </a:t>
            </a:r>
            <a:endParaRPr lang="ro-RO" noProof="1">
              <a:effectLst/>
            </a:endParaRPr>
          </a:p>
          <a:p>
            <a:endParaRPr lang="ro-RO" noProof="1"/>
          </a:p>
        </p:txBody>
      </p:sp>
    </p:spTree>
    <p:extLst>
      <p:ext uri="{BB962C8B-B14F-4D97-AF65-F5344CB8AC3E}">
        <p14:creationId xmlns:p14="http://schemas.microsoft.com/office/powerpoint/2010/main" val="14884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4" name="Title 3">
            <a:extLst>
              <a:ext uri="{FF2B5EF4-FFF2-40B4-BE49-F238E27FC236}">
                <a16:creationId xmlns:a16="http://schemas.microsoft.com/office/drawing/2014/main" id="{186EC441-33A8-7B5E-09C0-2B1A885D4900}"/>
              </a:ext>
            </a:extLst>
          </p:cNvPr>
          <p:cNvSpPr>
            <a:spLocks noGrp="1"/>
          </p:cNvSpPr>
          <p:nvPr>
            <p:ph type="title" idx="4294967295"/>
          </p:nvPr>
        </p:nvSpPr>
        <p:spPr>
          <a:xfrm>
            <a:off x="790220" y="532472"/>
            <a:ext cx="7957457" cy="1325563"/>
          </a:xfrm>
          <a:prstGeom prst="rect">
            <a:avLst/>
          </a:prstGeom>
        </p:spPr>
        <p:txBody>
          <a:bodyPr/>
          <a:lstStyle/>
          <a:p>
            <a:r>
              <a:rPr lang="ro-RO" sz="2800" noProof="1">
                <a:solidFill>
                  <a:schemeClr val="tx2"/>
                </a:solidFill>
              </a:rPr>
              <a:t>Pașii următori</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digitalizarea energiei, următoarele resurse vă pot fi utile: </a:t>
            </a: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335287"/>
            <a:ext cx="2175491" cy="2031325"/>
          </a:xfrm>
          <a:prstGeom prst="rect">
            <a:avLst/>
          </a:prstGeom>
          <a:noFill/>
        </p:spPr>
        <p:txBody>
          <a:bodyPr wrap="square" lIns="91440" tIns="45720" rIns="91440" bIns="45720" rtlCol="0" anchor="t" anchorCtr="0">
            <a:spAutoFit/>
          </a:bodyPr>
          <a:lstStyle/>
          <a:p>
            <a:pPr algn="ctr" latinLnBrk="0"/>
            <a:r>
              <a:rPr lang="en-GB" noProof="0" dirty="0">
                <a:solidFill>
                  <a:srgbClr val="373737"/>
                </a:solidFill>
                <a:ea typeface="맑은 고딕"/>
              </a:rPr>
              <a:t>Demitizați câteva mituri legate de digitalizarea energiei în articolul Every1 </a:t>
            </a:r>
            <a:r>
              <a:rPr lang="en-GB" i="1" noProof="0" dirty="0">
                <a:solidFill>
                  <a:srgbClr val="373737"/>
                </a:solidFill>
                <a:ea typeface="맑은 고딕"/>
                <a:hlinkClick r:id="rId3"/>
              </a:rPr>
              <a:t>„Mituri despre energie demontate: realitate vs ficțiune</a:t>
            </a:r>
            <a:r>
              <a:rPr lang="en-GB" noProof="0" dirty="0">
                <a:solidFill>
                  <a:srgbClr val="373737"/>
                </a:solidFill>
                <a:ea typeface="맑은 고딕"/>
              </a:rPr>
              <a:t>”. </a:t>
            </a: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589297"/>
            <a:ext cx="2364667" cy="2308324"/>
          </a:xfrm>
          <a:prstGeom prst="rect">
            <a:avLst/>
          </a:prstGeom>
          <a:noFill/>
        </p:spPr>
        <p:txBody>
          <a:bodyPr wrap="square" rtlCol="0" anchor="t" anchorCtr="0">
            <a:spAutoFit/>
          </a:bodyPr>
          <a:lstStyle/>
          <a:p>
            <a:pPr algn="ctr"/>
            <a:r>
              <a:rPr lang="en-US" altLang="ko-KR" dirty="0">
                <a:solidFill>
                  <a:srgbClr val="373737"/>
                </a:solidFill>
              </a:rPr>
              <a:t>Analizați în detaliu securitatea energetică în articolul Every1 intitulat „Mituri despre </a:t>
            </a:r>
            <a:r>
              <a:rPr lang="en-US" altLang="ko-KR" i="1" dirty="0">
                <a:solidFill>
                  <a:srgbClr val="373737"/>
                </a:solidFill>
                <a:hlinkClick r:id="rId3"/>
              </a:rPr>
              <a:t>energia digitală și securitatea cibernetică... Demontate!”.</a:t>
            </a:r>
            <a:endParaRPr lang="ko-KR" altLang="en-US"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477328"/>
          </a:xfrm>
          <a:prstGeom prst="rect">
            <a:avLst/>
          </a:prstGeom>
          <a:noFill/>
        </p:spPr>
        <p:txBody>
          <a:bodyPr wrap="square" rtlCol="0" anchor="t" anchorCtr="0">
            <a:spAutoFit/>
          </a:bodyPr>
          <a:lstStyle/>
          <a:p>
            <a:pPr algn="ctr" latinLnBrk="0"/>
            <a:r>
              <a:rPr lang="en-GB" noProof="0" dirty="0">
                <a:solidFill>
                  <a:srgbClr val="373737"/>
                </a:solidFill>
              </a:rPr>
              <a:t>Consultați seria de cursuri scurte</a:t>
            </a:r>
            <a:r>
              <a:rPr lang="en-GB" i="1" noProof="0" dirty="0">
                <a:solidFill>
                  <a:srgbClr val="373737"/>
                </a:solidFill>
                <a:hlinkClick r:id="rId4"/>
              </a:rPr>
              <a:t> „Digital Energy Essentials” </a:t>
            </a:r>
            <a:r>
              <a:rPr lang="en-GB" noProof="0" dirty="0">
                <a:solidFill>
                  <a:srgbClr val="373737"/>
                </a:solidFill>
              </a:rPr>
              <a:t>ale Every1 despre digitalizarea energiei.</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00329"/>
          </a:xfrm>
          <a:prstGeom prst="rect">
            <a:avLst/>
          </a:prstGeom>
          <a:noFill/>
        </p:spPr>
        <p:txBody>
          <a:bodyPr wrap="square" rtlCol="0" anchor="t" anchorCtr="0">
            <a:spAutoFit/>
          </a:bodyPr>
          <a:lstStyle/>
          <a:p>
            <a:pPr algn="ctr"/>
            <a:r>
              <a:rPr lang="en-US" altLang="ko-KR" dirty="0">
                <a:solidFill>
                  <a:srgbClr val="373737"/>
                </a:solidFill>
                <a:hlinkClick r:id="rId5"/>
              </a:rPr>
              <a:t>Aflați mai multe despre materialele de învățare ale proiectului Every1.</a:t>
            </a:r>
            <a:endParaRPr lang="ko-KR" altLang="en-US" dirty="0">
              <a:solidFill>
                <a:srgbClr val="373737"/>
              </a:solidFill>
            </a:endParaRPr>
          </a:p>
        </p:txBody>
      </p:sp>
    </p:spTree>
    <p:extLst>
      <p:ext uri="{BB962C8B-B14F-4D97-AF65-F5344CB8AC3E}">
        <p14:creationId xmlns:p14="http://schemas.microsoft.com/office/powerpoint/2010/main" val="315746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9CAAB-BAC8-5180-E907-6B2384C8CCC9}"/>
              </a:ext>
            </a:extLst>
          </p:cNvPr>
          <p:cNvSpPr>
            <a:spLocks noGrp="1"/>
          </p:cNvSpPr>
          <p:nvPr>
            <p:ph type="title" idx="4294967295"/>
          </p:nvPr>
        </p:nvSpPr>
        <p:spPr>
          <a:xfrm>
            <a:off x="487680" y="800140"/>
            <a:ext cx="3091766"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a:t>
            </a:r>
            <a:endParaRPr lang="ro-RO" noProof="1">
              <a:effectLst/>
            </a:endParaRPr>
          </a:p>
          <a:p>
            <a:endParaRPr lang="ro-RO"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24754"/>
          </a:xfrm>
          <a:prstGeom prst="rect">
            <a:avLst/>
          </a:prstGeom>
          <a:noFill/>
        </p:spPr>
        <p:txBody>
          <a:bodyPr wrap="square" lIns="91440" tIns="45720" rIns="91440" bIns="45720" rtlCol="0" anchor="t">
            <a:spAutoFit/>
          </a:bodyPr>
          <a:lstStyle/>
          <a:p>
            <a:pPr latinLnBrk="0"/>
            <a:r>
              <a:rPr lang="en-GB" dirty="0"/>
              <a:t>Acest set de diapozitive </a:t>
            </a:r>
            <a:r>
              <a:rPr lang="en-GB" dirty="0" err="1"/>
              <a:t>intitulat</a:t>
            </a:r>
            <a:r>
              <a:rPr lang="en-GB" dirty="0"/>
              <a:t> </a:t>
            </a:r>
            <a:r>
              <a:rPr lang="en-GB" i="1" dirty="0"/>
              <a:t>„</a:t>
            </a:r>
            <a:r>
              <a:rPr lang="en-GB" dirty="0" err="1"/>
              <a:t>Noțiuni</a:t>
            </a:r>
            <a:r>
              <a:rPr lang="en-GB" dirty="0"/>
              <a:t> de </a:t>
            </a:r>
            <a:r>
              <a:rPr lang="en-GB" dirty="0" err="1"/>
              <a:t>bază</a:t>
            </a:r>
            <a:r>
              <a:rPr lang="en-GB" dirty="0"/>
              <a:t> </a:t>
            </a:r>
            <a:r>
              <a:rPr lang="en-GB" dirty="0" err="1"/>
              <a:t>despre</a:t>
            </a:r>
            <a:r>
              <a:rPr lang="en-GB" dirty="0"/>
              <a:t> </a:t>
            </a:r>
            <a:r>
              <a:rPr lang="en-GB" dirty="0" err="1"/>
              <a:t>energia</a:t>
            </a:r>
            <a:r>
              <a:rPr lang="en-GB" dirty="0"/>
              <a:t> </a:t>
            </a:r>
            <a:r>
              <a:rPr lang="en-GB" dirty="0" err="1"/>
              <a:t>digitală</a:t>
            </a:r>
            <a:r>
              <a:rPr lang="en-GB" dirty="0"/>
              <a:t> </a:t>
            </a:r>
            <a:r>
              <a:rPr lang="en-GB" dirty="0" err="1"/>
              <a:t>pentru</a:t>
            </a:r>
            <a:r>
              <a:rPr lang="en-GB" dirty="0"/>
              <a:t> </a:t>
            </a:r>
            <a:br>
              <a:rPr lang="en-GB" dirty="0"/>
            </a:br>
            <a:r>
              <a:rPr lang="en-GB" dirty="0" err="1"/>
              <a:t>jurnaliști</a:t>
            </a:r>
            <a:r>
              <a:rPr lang="en-GB" i="1" dirty="0"/>
              <a:t>” </a:t>
            </a:r>
            <a:r>
              <a:rPr lang="en-GB" dirty="0"/>
              <a:t>a fost realizat de proiectul Every1 și este licențiat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Credit foto: Adaptată din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de Yan Arief,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GB" dirty="0">
                <a:solidFill>
                  <a:schemeClr val="dk1"/>
                </a:solidFill>
                <a:ea typeface="Public Sans"/>
                <a:cs typeface="Arial" panose="020B0604020202020204" pitchFamily="34" charset="0"/>
                <a:sym typeface="Public Sans"/>
                <a:hlinkClick r:id="rId6"/>
              </a:rPr>
              <a:t>Microfon </a:t>
            </a:r>
            <a:r>
              <a:rPr lang="en-GB" dirty="0">
                <a:solidFill>
                  <a:schemeClr val="dk1"/>
                </a:solidFill>
                <a:ea typeface="Public Sans"/>
                <a:cs typeface="Arial" panose="020B0604020202020204" pitchFamily="34" charset="0"/>
                <a:sym typeface="Public Sans"/>
              </a:rPr>
              <a:t>de Julia este licențiată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Încărcarea vehiculelor electrice: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de 100% Campaign este licențiată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Transformarea vântului în energie electrică: </a:t>
            </a:r>
            <a:r>
              <a:rPr lang="en-GB" i="0" u="none" strike="noStrike" dirty="0">
                <a:solidFill>
                  <a:schemeClr val="tx1"/>
                </a:solidFill>
                <a:effectLst/>
                <a:latin typeface="+mn-lt"/>
                <a:hlinkClick r:id="rId10"/>
              </a:rPr>
              <a:t>Parcul eolian offshore Middelgrunden </a:t>
            </a:r>
            <a:r>
              <a:rPr lang="en-GB" i="0" u="none" strike="noStrike" dirty="0">
                <a:solidFill>
                  <a:schemeClr val="tx1"/>
                </a:solidFill>
                <a:effectLst/>
                <a:latin typeface="+mn-lt"/>
              </a:rPr>
              <a:t>de Øyvind Holmstad este licențiat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Înțelegerea stocării energiei solare: </a:t>
            </a:r>
            <a:r>
              <a:rPr lang="en-GB" dirty="0">
                <a:hlinkClick r:id="rId11"/>
              </a:rPr>
              <a:t>Fațada solară </a:t>
            </a:r>
            <a:r>
              <a:rPr lang="en-GB" dirty="0"/>
              <a:t>de La Citta Vita este licențiată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Câteva sfaturi practice pentru comunicarea cu publicul: </a:t>
            </a:r>
            <a:r>
              <a:rPr lang="en-GB" dirty="0">
                <a:hlinkClick r:id="rId12"/>
              </a:rPr>
              <a:t>mulțimile </a:t>
            </a:r>
            <a:r>
              <a:rPr lang="en-GB" dirty="0"/>
              <a:t>de bob walker este licențiat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Tree>
    <p:extLst>
      <p:ext uri="{BB962C8B-B14F-4D97-AF65-F5344CB8AC3E}">
        <p14:creationId xmlns:p14="http://schemas.microsoft.com/office/powerpoint/2010/main" val="62826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067F-03A6-692E-8356-66ADF8CE07B2}"/>
              </a:ext>
            </a:extLst>
          </p:cNvPr>
          <p:cNvSpPr>
            <a:spLocks noGrp="1"/>
          </p:cNvSpPr>
          <p:nvPr>
            <p:ph type="title" idx="4294967295"/>
          </p:nvPr>
        </p:nvSpPr>
        <p:spPr>
          <a:xfrm>
            <a:off x="4012474" y="2766218"/>
            <a:ext cx="4726577" cy="1325563"/>
          </a:xfrm>
          <a:prstGeom prst="rect">
            <a:avLst/>
          </a:prstGeom>
        </p:spPr>
        <p:txBody>
          <a:bodyPr/>
          <a:lstStyle/>
          <a:p>
            <a:pPr rtl="0" eaLnBrk="1" latinLnBrk="1" hangingPunct="1"/>
            <a:r>
              <a:rPr lang="ro-RO" sz="6000" b="0" kern="1200" noProof="1">
                <a:solidFill>
                  <a:srgbClr val="FFFFFF"/>
                </a:solidFill>
                <a:effectLst/>
                <a:latin typeface="Calibri" panose="020F0502020204030204" pitchFamily="34" charset="0"/>
                <a:ea typeface="맑은 고딕" panose="020B0503020000020004" pitchFamily="34" charset="-127"/>
                <a:cs typeface="+mn-cs"/>
              </a:rPr>
              <a:t>Mulțumesc!</a:t>
            </a:r>
            <a:endParaRPr lang="ro-RO" noProof="1">
              <a:effectLst/>
            </a:endParaRPr>
          </a:p>
          <a:p>
            <a:endParaRPr lang="ro-RO" noProof="1"/>
          </a:p>
        </p:txBody>
      </p:sp>
    </p:spTree>
    <p:extLst>
      <p:ext uri="{BB962C8B-B14F-4D97-AF65-F5344CB8AC3E}">
        <p14:creationId xmlns:p14="http://schemas.microsoft.com/office/powerpoint/2010/main" val="37475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C9BDD-F6F6-C0F5-74DA-D7AF263D3056}"/>
              </a:ext>
            </a:extLst>
          </p:cNvPr>
          <p:cNvSpPr>
            <a:spLocks noGrp="1"/>
          </p:cNvSpPr>
          <p:nvPr>
            <p:ph type="title" idx="4294967295"/>
          </p:nvPr>
        </p:nvSpPr>
        <p:spPr>
          <a:xfrm>
            <a:off x="556590" y="365125"/>
            <a:ext cx="3270827" cy="1325563"/>
          </a:xfrm>
          <a:prstGeom prst="rect">
            <a:avLst/>
          </a:prstGeom>
        </p:spPr>
        <p:txBody>
          <a:bodyPr/>
          <a:lstStyle/>
          <a:p>
            <a:r>
              <a:rPr lang="ro-RO" noProof="1">
                <a:solidFill>
                  <a:schemeClr val="bg1"/>
                </a:solidFill>
              </a:rPr>
              <a:t>Introducere</a:t>
            </a:r>
          </a:p>
        </p:txBody>
      </p:sp>
      <p:sp>
        <p:nvSpPr>
          <p:cNvPr id="2" name="TextBox 1">
            <a:extLst>
              <a:ext uri="{FF2B5EF4-FFF2-40B4-BE49-F238E27FC236}">
                <a16:creationId xmlns:a16="http://schemas.microsoft.com/office/drawing/2014/main" id="{0FE65402-2D24-4C0B-3A9B-70B199ADCEA8}"/>
              </a:ext>
            </a:extLst>
          </p:cNvPr>
          <p:cNvSpPr txBox="1"/>
          <p:nvPr/>
        </p:nvSpPr>
        <p:spPr>
          <a:xfrm>
            <a:off x="4661386" y="797510"/>
            <a:ext cx="6974024" cy="5262979"/>
          </a:xfrm>
          <a:prstGeom prst="rect">
            <a:avLst/>
          </a:prstGeom>
          <a:noFill/>
        </p:spPr>
        <p:txBody>
          <a:bodyPr wrap="square" lIns="91440" tIns="45720" rIns="91440" bIns="45720" rtlCol="0" anchor="t">
            <a:spAutoFit/>
          </a:bodyPr>
          <a:lstStyle/>
          <a:p>
            <a:pPr latinLnBrk="0"/>
            <a:r>
              <a:rPr lang="en-GB" sz="2400" dirty="0">
                <a:solidFill>
                  <a:srgbClr val="2B2C30"/>
                </a:solidFill>
                <a:ea typeface="Public Sans"/>
                <a:cs typeface="Public Sans"/>
                <a:sym typeface="Public Sans"/>
              </a:rPr>
              <a:t>Raportarea pe teme tehnice, cum ar fi energia digitală, poate fi dificilă. Cum vă asigurați că prezentați în mod clar și corect diferite concepte tehnice unui public larg? Și cum vă asigurați că textul dvs. este interesant și relevant?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În această scurtă prezentare, vom explora: </a:t>
            </a:r>
          </a:p>
          <a:p>
            <a:pPr latinLnBrk="0"/>
            <a:endParaRPr lang="en-GB" sz="24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Trei subiecte și concepte cheie pentru energia digitală.</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Terminologie și informații importante pentru a începe cercetarea sau evaluarea materialelor existente privind energia digitală.</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Câteva sfaturi practice pentru comunicarea cu publicul.</a:t>
            </a:r>
          </a:p>
        </p:txBody>
      </p:sp>
      <p:pic>
        <p:nvPicPr>
          <p:cNvPr id="5" name="Picture 4">
            <a:extLst>
              <a:ext uri="{FF2B5EF4-FFF2-40B4-BE49-F238E27FC236}">
                <a16:creationId xmlns:a16="http://schemas.microsoft.com/office/drawing/2014/main" id="{14D262B6-B3E3-5B67-92B1-895BC3B694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538"/>
            <a:ext cx="4051005" cy="2696924"/>
          </a:xfrm>
          <a:prstGeom prst="rect">
            <a:avLst/>
          </a:prstGeom>
        </p:spPr>
      </p:pic>
    </p:spTree>
    <p:extLst>
      <p:ext uri="{BB962C8B-B14F-4D97-AF65-F5344CB8AC3E}">
        <p14:creationId xmlns:p14="http://schemas.microsoft.com/office/powerpoint/2010/main" val="34749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5240" y="1351508"/>
            <a:ext cx="6944367"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Explorarea fiecărui subiect începe cu o întrebare care invită la reflecție. Acordați-vă un moment pentru a analiza fiecare întrebare, înainte de a trece la diapozitivul următor.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Începem fiecare subiect cu terminologia și informațiile cheie. Apoi evidențiem resursele însoțitoare pe care le puteți explora. </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Puteți parcurge fiecare secțiune a prezentării pe rând. Alternativ, puteți selecta un anumit subiect pe care doriți să îl explorați mai întâi din meniu. </a:t>
            </a:r>
            <a:endParaRPr lang="en-GB" sz="2400" noProof="0" dirty="0"/>
          </a:p>
        </p:txBody>
      </p:sp>
      <p:pic>
        <p:nvPicPr>
          <p:cNvPr id="5" name="Picture 4">
            <a:extLst>
              <a:ext uri="{FF2B5EF4-FFF2-40B4-BE49-F238E27FC236}">
                <a16:creationId xmlns:a16="http://schemas.microsoft.com/office/drawing/2014/main" id="{3F2EAE27-0D9D-E6A0-4D94-A76D062A64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677"/>
            <a:ext cx="4044578" cy="2692646"/>
          </a:xfrm>
          <a:prstGeom prst="rect">
            <a:avLst/>
          </a:prstGeom>
        </p:spPr>
      </p:pic>
      <p:sp>
        <p:nvSpPr>
          <p:cNvPr id="3" name="Title 2">
            <a:extLst>
              <a:ext uri="{FF2B5EF4-FFF2-40B4-BE49-F238E27FC236}">
                <a16:creationId xmlns:a16="http://schemas.microsoft.com/office/drawing/2014/main" id="{9CE9E803-2315-C348-C69F-0FC22E1C6B9B}"/>
              </a:ext>
            </a:extLst>
          </p:cNvPr>
          <p:cNvSpPr>
            <a:spLocks noGrp="1"/>
          </p:cNvSpPr>
          <p:nvPr>
            <p:ph type="title" idx="4294967295"/>
          </p:nvPr>
        </p:nvSpPr>
        <p:spPr>
          <a:xfrm>
            <a:off x="286196" y="273685"/>
            <a:ext cx="3875901" cy="1325563"/>
          </a:xfrm>
          <a:prstGeom prst="rect">
            <a:avLst/>
          </a:prstGeom>
        </p:spPr>
        <p:txBody>
          <a:bodyPr/>
          <a:lstStyle/>
          <a:p>
            <a:pPr latinLnBrk="0"/>
            <a:r>
              <a:rPr lang="ro-RO" sz="3600" noProof="1">
                <a:solidFill>
                  <a:schemeClr val="bg1"/>
                </a:solidFill>
              </a:rPr>
              <a:t>Această prezentare acoperă</a:t>
            </a:r>
          </a:p>
        </p:txBody>
      </p:sp>
    </p:spTree>
    <p:extLst>
      <p:ext uri="{BB962C8B-B14F-4D97-AF65-F5344CB8AC3E}">
        <p14:creationId xmlns:p14="http://schemas.microsoft.com/office/powerpoint/2010/main" val="557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DFA4E-0E5C-DBFF-AEAC-997A394DA103}"/>
              </a:ext>
            </a:extLst>
          </p:cNvPr>
          <p:cNvSpPr>
            <a:spLocks noGrp="1"/>
          </p:cNvSpPr>
          <p:nvPr>
            <p:ph type="title" idx="4294967295"/>
          </p:nvPr>
        </p:nvSpPr>
        <p:spPr>
          <a:xfrm>
            <a:off x="384130" y="835388"/>
            <a:ext cx="10515600" cy="1325563"/>
          </a:xfrm>
          <a:prstGeom prst="rect">
            <a:avLst/>
          </a:prstGeom>
        </p:spPr>
        <p:txBody>
          <a:bodyPr/>
          <a:lstStyle/>
          <a:p>
            <a:r>
              <a:rPr lang="ro-RO" sz="2800" b="1" noProof="1">
                <a:solidFill>
                  <a:schemeClr val="bg1"/>
                </a:solidFill>
              </a:rPr>
              <a:t>Subiecte și concepte cheie în digitalizarea energiei</a:t>
            </a:r>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37325"/>
            <a:ext cx="11423738" cy="3785652"/>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Avansăm cu vehiculele </a:t>
            </a:r>
            <a:r>
              <a:rPr lang="en-US" sz="2400" dirty="0" err="1">
                <a:ea typeface="Public Sans"/>
                <a:cs typeface="Public Sans"/>
                <a:sym typeface="Public Sans"/>
              </a:rPr>
              <a:t>electrice</a:t>
            </a:r>
            <a:r>
              <a:rPr lang="en-US" sz="2400" dirty="0">
                <a:ea typeface="Public Sans"/>
                <a:cs typeface="Public Sans"/>
                <a:sym typeface="Public Sans"/>
              </a:rPr>
              <a:t> (VE).</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Transformarea vântului în energie electrică.</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Înțelegerea stocării energiei solare.</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Câteva sfaturi practice pentru comunicarea cu publicul.</a:t>
            </a:r>
          </a:p>
          <a:p>
            <a:pPr latinLnBrk="0"/>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64417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EA8C-47CD-DBD4-ECCB-4F7630795F9C}"/>
              </a:ext>
            </a:extLst>
          </p:cNvPr>
          <p:cNvSpPr>
            <a:spLocks noGrp="1"/>
          </p:cNvSpPr>
          <p:nvPr>
            <p:ph type="title" idx="4294967295"/>
          </p:nvPr>
        </p:nvSpPr>
        <p:spPr>
          <a:xfrm>
            <a:off x="377867" y="861514"/>
            <a:ext cx="10515600" cy="1325563"/>
          </a:xfrm>
          <a:prstGeom prst="rect">
            <a:avLst/>
          </a:prstGeom>
        </p:spPr>
        <p:txBody>
          <a:bodyPr/>
          <a:lstStyle/>
          <a:p>
            <a:r>
              <a:rPr lang="ro-RO" sz="2800" b="1" noProof="1">
                <a:solidFill>
                  <a:schemeClr val="bg1"/>
                </a:solidFill>
              </a:rPr>
              <a:t>1. Înainte cu încărcarea vehiculelor electrice</a:t>
            </a:r>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3429000"/>
            <a:ext cx="9594937" cy="1569660"/>
          </a:xfrm>
          <a:prstGeom prst="rect">
            <a:avLst/>
          </a:prstGeom>
          <a:noFill/>
        </p:spPr>
        <p:txBody>
          <a:bodyPr wrap="square" rtlCol="0">
            <a:spAutoFit/>
          </a:bodyPr>
          <a:lstStyle/>
          <a:p>
            <a:pPr algn="ctr" latinLnBrk="0"/>
            <a:r>
              <a:rPr lang="en-US" sz="4800" i="1" dirty="0">
                <a:solidFill>
                  <a:schemeClr val="accent5"/>
                </a:solidFill>
              </a:rPr>
              <a:t>Cum funcționează vehiculele </a:t>
            </a:r>
            <a:r>
              <a:rPr lang="en-US" sz="4800" i="1" dirty="0" err="1">
                <a:solidFill>
                  <a:schemeClr val="accent5"/>
                </a:solidFill>
              </a:rPr>
              <a:t>electrice</a:t>
            </a:r>
            <a:r>
              <a:rPr lang="en-US" sz="4800" i="1" dirty="0">
                <a:solidFill>
                  <a:schemeClr val="accent5"/>
                </a:solidFill>
              </a:rPr>
              <a:t> (VE)?</a:t>
            </a:r>
            <a:endParaRPr lang="en-GB" sz="4800" i="1" dirty="0">
              <a:solidFill>
                <a:schemeClr val="accent5"/>
              </a:solidFill>
            </a:endParaRPr>
          </a:p>
        </p:txBody>
      </p:sp>
    </p:spTree>
    <p:extLst>
      <p:ext uri="{BB962C8B-B14F-4D97-AF65-F5344CB8AC3E}">
        <p14:creationId xmlns:p14="http://schemas.microsoft.com/office/powerpoint/2010/main" val="386240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68728-4224-065B-C2AB-C2488AC50DFC}"/>
              </a:ext>
            </a:extLst>
          </p:cNvPr>
          <p:cNvSpPr>
            <a:spLocks noGrp="1"/>
          </p:cNvSpPr>
          <p:nvPr>
            <p:ph type="title" idx="4294967295"/>
          </p:nvPr>
        </p:nvSpPr>
        <p:spPr>
          <a:xfrm>
            <a:off x="377482" y="691696"/>
            <a:ext cx="10515600" cy="1325563"/>
          </a:xfrm>
          <a:prstGeom prst="rect">
            <a:avLst/>
          </a:prstGeom>
        </p:spPr>
        <p:txBody>
          <a:bodyPr/>
          <a:lstStyle/>
          <a:p>
            <a:r>
              <a:rPr lang="ro-RO" sz="2800" b="1" noProof="1">
                <a:solidFill>
                  <a:schemeClr val="bg1"/>
                </a:solidFill>
              </a:rPr>
              <a:t>Vehicule electrice: Terminologie cheie</a:t>
            </a:r>
          </a:p>
        </p:txBody>
      </p:sp>
      <p:sp>
        <p:nvSpPr>
          <p:cNvPr id="4" name="TextBox 3">
            <a:extLst>
              <a:ext uri="{FF2B5EF4-FFF2-40B4-BE49-F238E27FC236}">
                <a16:creationId xmlns:a16="http://schemas.microsoft.com/office/drawing/2014/main" id="{CB33C395-3CC3-4B54-6421-D833B99114A3}"/>
              </a:ext>
            </a:extLst>
          </p:cNvPr>
          <p:cNvSpPr txBox="1"/>
          <p:nvPr/>
        </p:nvSpPr>
        <p:spPr>
          <a:xfrm>
            <a:off x="4887624" y="2165115"/>
            <a:ext cx="6926894" cy="4893647"/>
          </a:xfrm>
          <a:prstGeom prst="rect">
            <a:avLst/>
          </a:prstGeom>
          <a:noFill/>
        </p:spPr>
        <p:txBody>
          <a:bodyPr wrap="square" rtlCol="0">
            <a:spAutoFit/>
          </a:bodyPr>
          <a:lstStyle/>
          <a:p>
            <a:pPr marL="342900" indent="-342900" latinLnBrk="0">
              <a:buFont typeface="Arial" panose="020B0604020202020204" pitchFamily="34" charset="0"/>
              <a:buChar char="•"/>
            </a:pPr>
            <a:r>
              <a:rPr lang="en-GB" sz="2400" b="1" noProof="0" dirty="0">
                <a:ea typeface="Public Sans"/>
                <a:cs typeface="Public Sans"/>
                <a:sym typeface="Public Sans"/>
              </a:rPr>
              <a:t>Vehicle-to-Grid (V2G): </a:t>
            </a:r>
            <a:r>
              <a:rPr lang="en-GB" sz="2400" noProof="0" dirty="0">
                <a:ea typeface="Public Sans"/>
                <a:cs typeface="Public Sans"/>
                <a:sym typeface="Public Sans"/>
              </a:rPr>
              <a:t>Tehnologie care </a:t>
            </a:r>
            <a:r>
              <a:rPr lang="en-GB" sz="2400" dirty="0">
                <a:ea typeface="Public Sans"/>
                <a:cs typeface="Public Sans"/>
                <a:sym typeface="Public Sans"/>
              </a:rPr>
              <a:t>permite </a:t>
            </a:r>
            <a:r>
              <a:rPr lang="en-GB" sz="2400" noProof="0" dirty="0">
                <a:ea typeface="Public Sans"/>
                <a:cs typeface="Public Sans"/>
                <a:sym typeface="Public Sans"/>
              </a:rPr>
              <a:t>vehiculelor electrice nu numai să preia energie din rețea, ci și să trimită energie electrică înapoi în rețea.</a:t>
            </a:r>
          </a:p>
          <a:p>
            <a:pPr marL="342900" indent="-342900" latinLnBrk="0">
              <a:buFont typeface="Arial" panose="020B0604020202020204" pitchFamily="34" charset="0"/>
              <a:buChar char="•"/>
            </a:pPr>
            <a:endParaRPr lang="en-GB" sz="2400" noProof="0" dirty="0">
              <a:ea typeface="Public Sans"/>
              <a:cs typeface="Public Sans"/>
              <a:sym typeface="Public Sans"/>
            </a:endParaRPr>
          </a:p>
          <a:p>
            <a:pPr marL="342900" indent="-342900" latinLnBrk="0">
              <a:buFont typeface="Arial" panose="020B0604020202020204" pitchFamily="34" charset="0"/>
              <a:buChar char="•"/>
            </a:pPr>
            <a:r>
              <a:rPr lang="en-GB" sz="2400" b="1" noProof="0" dirty="0">
                <a:ea typeface="Public Sans"/>
                <a:cs typeface="Public Sans"/>
                <a:sym typeface="Public Sans"/>
              </a:rPr>
              <a:t>Încărcare inteligentă: </a:t>
            </a:r>
            <a:r>
              <a:rPr lang="en-GB" sz="2400" noProof="0" dirty="0">
                <a:ea typeface="Public Sans"/>
                <a:cs typeface="Public Sans"/>
                <a:sym typeface="Public Sans"/>
              </a:rPr>
              <a:t>Un sistem avansat de încărcare care optimizează momentul și modul în care un vehicul electric se încarcă pe baza unor factori </a:t>
            </a:r>
            <a:r>
              <a:rPr lang="en-GB" sz="2400" dirty="0">
                <a:ea typeface="Public Sans"/>
                <a:cs typeface="Public Sans"/>
                <a:sym typeface="Public Sans"/>
              </a:rPr>
              <a:t>precum:</a:t>
            </a:r>
            <a:r>
              <a:rPr lang="en-GB" sz="2400" noProof="0" dirty="0">
                <a:ea typeface="Public Sans"/>
                <a:cs typeface="Public Sans"/>
                <a:sym typeface="Public Sans"/>
              </a:rPr>
              <a:t> </a:t>
            </a:r>
          </a:p>
          <a:p>
            <a:pPr marL="800100" lvl="1" indent="-342900" latinLnBrk="0">
              <a:buFont typeface="Arial" panose="020B0604020202020204" pitchFamily="34" charset="0"/>
              <a:buChar char="•"/>
            </a:pPr>
            <a:r>
              <a:rPr lang="en-GB" sz="2400" noProof="0" dirty="0">
                <a:ea typeface="Public Sans"/>
                <a:cs typeface="Public Sans"/>
                <a:sym typeface="Public Sans"/>
              </a:rPr>
              <a:t>Prețurile energiei electrice.</a:t>
            </a:r>
          </a:p>
          <a:p>
            <a:pPr marL="800100" lvl="1" indent="-342900" latinLnBrk="0">
              <a:buFont typeface="Arial" panose="020B0604020202020204" pitchFamily="34" charset="0"/>
              <a:buChar char="•"/>
            </a:pPr>
            <a:r>
              <a:rPr lang="en-GB" sz="2400" noProof="0" dirty="0">
                <a:ea typeface="Public Sans"/>
                <a:cs typeface="Public Sans"/>
                <a:sym typeface="Public Sans"/>
              </a:rPr>
              <a:t>Cererea din rețea.</a:t>
            </a:r>
            <a:endParaRPr lang="en-GB" sz="2400" dirty="0">
              <a:ea typeface="Public Sans"/>
              <a:cs typeface="Public Sans"/>
              <a:sym typeface="Public Sans"/>
            </a:endParaRPr>
          </a:p>
          <a:p>
            <a:pPr marL="800100" lvl="1" indent="-342900" latinLnBrk="0">
              <a:buFont typeface="Arial" panose="020B0604020202020204" pitchFamily="34" charset="0"/>
              <a:buChar char="•"/>
            </a:pPr>
            <a:r>
              <a:rPr lang="en-GB" sz="2400" noProof="0" dirty="0">
                <a:ea typeface="Public Sans"/>
                <a:cs typeface="Public Sans"/>
                <a:sym typeface="Public Sans"/>
              </a:rPr>
              <a:t>Disponibilitatea energiei regenerabile.</a:t>
            </a: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p:txBody>
      </p:sp>
      <p:pic>
        <p:nvPicPr>
          <p:cNvPr id="6" name="Picture 5">
            <a:extLst>
              <a:ext uri="{FF2B5EF4-FFF2-40B4-BE49-F238E27FC236}">
                <a16:creationId xmlns:a16="http://schemas.microsoft.com/office/drawing/2014/main" id="{1FCD7420-B2AC-2CF4-AF32-0946C4D127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849525"/>
            <a:ext cx="4278341" cy="2851195"/>
          </a:xfrm>
          <a:prstGeom prst="rect">
            <a:avLst/>
          </a:prstGeom>
        </p:spPr>
      </p:pic>
    </p:spTree>
    <p:extLst>
      <p:ext uri="{BB962C8B-B14F-4D97-AF65-F5344CB8AC3E}">
        <p14:creationId xmlns:p14="http://schemas.microsoft.com/office/powerpoint/2010/main" val="27471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233-2A14-6071-A7F9-3279598D4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8533F-8C68-D413-2E74-A11F06025A5E}"/>
              </a:ext>
            </a:extLst>
          </p:cNvPr>
          <p:cNvSpPr>
            <a:spLocks noGrp="1"/>
          </p:cNvSpPr>
          <p:nvPr>
            <p:ph type="title" idx="4294967295"/>
          </p:nvPr>
        </p:nvSpPr>
        <p:spPr>
          <a:xfrm>
            <a:off x="377480" y="840688"/>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Vehicule electrice (VE): Fapte și informații cheie</a:t>
            </a:r>
            <a:endParaRPr lang="ro-RO" noProof="1">
              <a:effectLst/>
            </a:endParaRPr>
          </a:p>
          <a:p>
            <a:endParaRPr lang="ro-RO" noProof="1"/>
          </a:p>
        </p:txBody>
      </p:sp>
      <p:sp>
        <p:nvSpPr>
          <p:cNvPr id="4" name="TextBox 3">
            <a:extLst>
              <a:ext uri="{FF2B5EF4-FFF2-40B4-BE49-F238E27FC236}">
                <a16:creationId xmlns:a16="http://schemas.microsoft.com/office/drawing/2014/main" id="{8F59EF84-A0DC-E61D-F196-26BDE825F1EB}"/>
              </a:ext>
            </a:extLst>
          </p:cNvPr>
          <p:cNvSpPr txBox="1"/>
          <p:nvPr/>
        </p:nvSpPr>
        <p:spPr>
          <a:xfrm>
            <a:off x="377480" y="2166251"/>
            <a:ext cx="11437035" cy="4401205"/>
          </a:xfrm>
          <a:prstGeom prst="rect">
            <a:avLst/>
          </a:prstGeom>
          <a:noFill/>
        </p:spPr>
        <p:txBody>
          <a:bodyPr wrap="square" rtlCol="0">
            <a:spAutoFit/>
          </a:bodyPr>
          <a:lstStyle/>
          <a:p>
            <a:pPr latinLnBrk="0"/>
            <a:r>
              <a:rPr lang="en-GB" sz="2000" dirty="0">
                <a:ea typeface="Public Sans"/>
                <a:cs typeface="Public Sans"/>
                <a:sym typeface="Public Sans"/>
              </a:rPr>
              <a:t>Vehiculele </a:t>
            </a:r>
            <a:r>
              <a:rPr lang="en-GB" sz="2000" dirty="0" err="1">
                <a:ea typeface="Public Sans"/>
                <a:cs typeface="Public Sans"/>
                <a:sym typeface="Public Sans"/>
              </a:rPr>
              <a:t>electrice</a:t>
            </a:r>
            <a:r>
              <a:rPr lang="en-GB" sz="2000" dirty="0">
                <a:ea typeface="Public Sans"/>
                <a:cs typeface="Public Sans"/>
                <a:sym typeface="Public Sans"/>
              </a:rPr>
              <a:t> (VE) devin o componentă esențială a tranziției energetice, reducând dependența noastră de combustibilii fosili și diminuând emisiile de carbon.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Citiți raportul Agenției Internaționale pentru Energie intitulat </a:t>
            </a:r>
            <a:r>
              <a:rPr lang="en-GB" sz="2000" dirty="0">
                <a:ea typeface="Public Sans"/>
                <a:cs typeface="Public Sans"/>
                <a:sym typeface="Public Sans"/>
                <a:hlinkClick r:id="rId3"/>
              </a:rPr>
              <a:t>„Global EV Outlook 2025</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O provocare cheie pentru adoptarea vehiculelor electrice este infrastructura de încărcare. </a:t>
            </a:r>
            <a:r>
              <a:rPr lang="en-GB" sz="2000" dirty="0">
                <a:ea typeface="Public Sans"/>
                <a:cs typeface="Public Sans"/>
                <a:sym typeface="Public Sans"/>
                <a:hlinkClick r:id="rId4"/>
              </a:rPr>
              <a:t>Aflați dacă infrastructura de încărcare a vehiculelor electrice ține pasul cu cererea</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Rămâneți la curent cu noutățile privind infrastructura de încărcare a vehiculelor electrice din Europa prin intermediul </a:t>
            </a:r>
            <a:r>
              <a:rPr lang="en-GB" sz="2000" dirty="0">
                <a:ea typeface="Public Sans"/>
                <a:cs typeface="Public Sans"/>
                <a:sym typeface="Public Sans"/>
                <a:hlinkClick r:id="rId5"/>
              </a:rPr>
              <a:t>Observatorului european al combustibililor alternativi</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Citiți acest articol din 2024 despre</a:t>
            </a:r>
            <a:r>
              <a:rPr lang="en-GB" sz="2000" dirty="0">
                <a:ea typeface="Public Sans"/>
                <a:cs typeface="Public Sans"/>
                <a:sym typeface="Public Sans"/>
                <a:hlinkClick r:id="rId6"/>
              </a:rPr>
              <a:t> țările europene care sunt lideri în domeniul infrastructurii de încărcare a vehiculelor electrice</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Citiți raportul ACEA din 2024 intitulat </a:t>
            </a:r>
            <a:r>
              <a:rPr lang="en-GB" sz="2000" dirty="0">
                <a:ea typeface="Public Sans"/>
                <a:cs typeface="Public Sans"/>
                <a:sym typeface="Public Sans"/>
                <a:hlinkClick r:id="rId7"/>
              </a:rPr>
              <a:t>„Charging ahead: accelerating the roll-out of EU electric vehicle charging infrastructure</a:t>
            </a:r>
            <a:r>
              <a:rPr lang="en-GB" sz="2000" dirty="0">
                <a:ea typeface="Public Sans"/>
                <a:cs typeface="Public Sans"/>
                <a:sym typeface="Public Sans"/>
              </a:rPr>
              <a:t>” (Încărcare rapidă: </a:t>
            </a:r>
            <a:r>
              <a:rPr lang="en-GB" sz="2000" dirty="0">
                <a:ea typeface="Public Sans"/>
                <a:cs typeface="Public Sans"/>
                <a:sym typeface="Public Sans"/>
                <a:hlinkClick r:id="rId7"/>
              </a:rPr>
              <a:t>accelerarea implementării infrastructurii de încărcare a vehiculelor electrice în UE</a:t>
            </a:r>
            <a:r>
              <a:rPr lang="en-GB" sz="2000" dirty="0">
                <a:ea typeface="Public Sans"/>
                <a:cs typeface="Public Sans"/>
                <a:sym typeface="Public Sans"/>
              </a:rPr>
              <a:t>).</a:t>
            </a:r>
          </a:p>
          <a:p>
            <a:pPr latinLnBrk="0"/>
            <a:endParaRPr lang="en-GB" sz="2000" dirty="0">
              <a:ea typeface="Public Sans"/>
              <a:cs typeface="Public Sans"/>
              <a:sym typeface="Public Sans"/>
            </a:endParaRPr>
          </a:p>
        </p:txBody>
      </p:sp>
    </p:spTree>
    <p:extLst>
      <p:ext uri="{BB962C8B-B14F-4D97-AF65-F5344CB8AC3E}">
        <p14:creationId xmlns:p14="http://schemas.microsoft.com/office/powerpoint/2010/main" val="70248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23D0-C546-5C60-AD34-9AD51BE678F4}"/>
              </a:ext>
            </a:extLst>
          </p:cNvPr>
          <p:cNvSpPr>
            <a:spLocks noGrp="1"/>
          </p:cNvSpPr>
          <p:nvPr>
            <p:ph type="title" idx="4294967295"/>
          </p:nvPr>
        </p:nvSpPr>
        <p:spPr>
          <a:xfrm>
            <a:off x="569934" y="835388"/>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ro-RO" sz="2800" b="1" kern="1200" noProof="1">
                <a:solidFill>
                  <a:schemeClr val="bg1"/>
                </a:solidFill>
                <a:effectLst/>
              </a:rPr>
              <a:t>2. Transformarea vântului în energie electrică</a:t>
            </a:r>
            <a:endParaRPr lang="ro-RO" sz="2800" noProof="1">
              <a:solidFill>
                <a:schemeClr val="bg1"/>
              </a:solidFill>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Câtă energie produce o turbină eoliană?</a:t>
            </a:r>
            <a:endParaRPr lang="en-US" sz="4000" i="1" dirty="0">
              <a:solidFill>
                <a:schemeClr val="accent2"/>
              </a:solidFill>
            </a:endParaRPr>
          </a:p>
        </p:txBody>
      </p:sp>
    </p:spTree>
    <p:extLst>
      <p:ext uri="{BB962C8B-B14F-4D97-AF65-F5344CB8AC3E}">
        <p14:creationId xmlns:p14="http://schemas.microsoft.com/office/powerpoint/2010/main" val="325683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033AA-BC50-5858-F1FA-DBA045056AA5}"/>
              </a:ext>
            </a:extLst>
          </p:cNvPr>
          <p:cNvSpPr>
            <a:spLocks noGrp="1"/>
          </p:cNvSpPr>
          <p:nvPr>
            <p:ph type="title" idx="4294967295"/>
          </p:nvPr>
        </p:nvSpPr>
        <p:spPr>
          <a:xfrm>
            <a:off x="247480" y="81714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Transformarea vântului în energie electrică: Terminologie cheie </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5361140" y="2866458"/>
            <a:ext cx="6453377" cy="3174395"/>
          </a:xfrm>
          <a:prstGeom prst="rect">
            <a:avLst/>
          </a:prstGeom>
          <a:noFill/>
        </p:spPr>
        <p:txBody>
          <a:bodyPr wrap="square" rtlCol="0">
            <a:spAutoFit/>
          </a:bodyPr>
          <a:lstStyle/>
          <a:p>
            <a:pPr latinLnBrk="0"/>
            <a:r>
              <a:rPr lang="en-GB" sz="2400" b="1" dirty="0">
                <a:solidFill>
                  <a:srgbClr val="2B2C30"/>
                </a:solidFill>
              </a:rPr>
              <a:t>Parc eolian terestru: </a:t>
            </a:r>
            <a:r>
              <a:rPr lang="en-GB" sz="2400" dirty="0">
                <a:solidFill>
                  <a:srgbClr val="2B2C30"/>
                </a:solidFill>
              </a:rPr>
              <a:t>Un ansamblu de turbine eoliene instalate pe uscat, de obicei în câmpuri deschise sau pe dealuri, unde viteza vântului este puternică și constantă.</a:t>
            </a:r>
          </a:p>
          <a:p>
            <a:pPr latinLnBrk="0"/>
            <a:endParaRPr lang="en-GB" sz="2400" dirty="0"/>
          </a:p>
          <a:p>
            <a:pPr latinLnBrk="0"/>
            <a:r>
              <a:rPr lang="en-GB" sz="2400" b="1" dirty="0">
                <a:solidFill>
                  <a:srgbClr val="2B2C30"/>
                </a:solidFill>
              </a:rPr>
              <a:t>Parc eolian offshore: </a:t>
            </a:r>
            <a:r>
              <a:rPr lang="en-GB" sz="2400" dirty="0">
                <a:solidFill>
                  <a:srgbClr val="2B2C30"/>
                </a:solidFill>
              </a:rPr>
              <a:t>turbine eoliene instalate în corpuri de apă, cum ar fi mări sau oceane, unde viteza vântului este mai puternică și mai constantă.</a:t>
            </a:r>
            <a:endParaRPr lang="en-GB" sz="2400" dirty="0"/>
          </a:p>
          <a:p>
            <a:pPr latinLnBrk="0">
              <a:lnSpc>
                <a:spcPct val="150000"/>
              </a:lnSpc>
            </a:pPr>
            <a:endParaRPr lang="en-GB" sz="2400" dirty="0">
              <a:solidFill>
                <a:srgbClr val="2B2C30"/>
              </a:solidFill>
            </a:endParaRPr>
          </a:p>
        </p:txBody>
      </p:sp>
      <p:pic>
        <p:nvPicPr>
          <p:cNvPr id="7" name="Picture 6">
            <a:extLst>
              <a:ext uri="{FF2B5EF4-FFF2-40B4-BE49-F238E27FC236}">
                <a16:creationId xmlns:a16="http://schemas.microsoft.com/office/drawing/2014/main" id="{6935CB82-5492-E4B1-A27E-8C91F61FB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0" y="2866458"/>
            <a:ext cx="4964283" cy="2792220"/>
          </a:xfrm>
          <a:prstGeom prst="rect">
            <a:avLst/>
          </a:prstGeom>
        </p:spPr>
      </p:pic>
    </p:spTree>
    <p:extLst>
      <p:ext uri="{BB962C8B-B14F-4D97-AF65-F5344CB8AC3E}">
        <p14:creationId xmlns:p14="http://schemas.microsoft.com/office/powerpoint/2010/main" val="14305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5A86D4-D437-4BE2-B222-79B6FCAE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371</TotalTime>
  <Words>2813</Words>
  <Application>Microsoft Macintosh PowerPoint</Application>
  <PresentationFormat>Widescreen</PresentationFormat>
  <Paragraphs>252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맑은 고딕</vt:lpstr>
      <vt:lpstr>Aptos Narrow</vt:lpstr>
      <vt:lpstr>Arial</vt:lpstr>
      <vt:lpstr>Calibri</vt:lpstr>
      <vt:lpstr>Public Sans</vt:lpstr>
      <vt:lpstr>Every1 slide master</vt:lpstr>
      <vt:lpstr>Noțiuni de bază despre energia digitală pentru  jurnaliști</vt:lpstr>
      <vt:lpstr>Introducere</vt:lpstr>
      <vt:lpstr>Această prezentare acoperă</vt:lpstr>
      <vt:lpstr>Subiecte și concepte cheie în digitalizarea energiei</vt:lpstr>
      <vt:lpstr>1. Înainte cu încărcarea vehiculelor electrice</vt:lpstr>
      <vt:lpstr>Vehicule electrice: Terminologie cheie</vt:lpstr>
      <vt:lpstr>Vehicule electrice (VE): Fapte și informații cheie </vt:lpstr>
      <vt:lpstr>2. Transformarea vântului în energie electrică </vt:lpstr>
      <vt:lpstr>Transformarea vântului în energie electrică: Terminologie cheie  </vt:lpstr>
      <vt:lpstr>Transformarea vântului în energie electrică: fapte și informații cheie  </vt:lpstr>
      <vt:lpstr>3. Înțelegerea stocării energiei solare  </vt:lpstr>
      <vt:lpstr>Înțelegerea stocării energiei solare: Terminologie cheie </vt:lpstr>
      <vt:lpstr>Înțelegerea stocării energiei solare: fapte și informații cheie  </vt:lpstr>
      <vt:lpstr>Câteva sfaturi practice pentru comunicarea cu publicul  </vt:lpstr>
      <vt:lpstr>Pașii următori</vt:lpstr>
      <vt:lpstr>Mulțumiri </vt:lpstr>
      <vt:lpstr>Mulțumesc!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2026-03-09T15:03:32Z</dcterms:modified>
  <cp:category/>
</cp:coreProperties>
</file>