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07" r:id="rId3"/>
    <p:sldId id="304" r:id="rId4"/>
    <p:sldId id="308" r:id="rId5"/>
    <p:sldId id="309" r:id="rId6"/>
    <p:sldId id="303" r:id="rId7"/>
    <p:sldId id="305" r:id="rId8"/>
    <p:sldId id="306" r:id="rId9"/>
    <p:sldId id="270" r:id="rId10"/>
    <p:sldId id="273" r:id="rId11"/>
    <p:sldId id="274" r:id="rId12"/>
    <p:sldId id="278" r:id="rId13"/>
    <p:sldId id="277"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B64D8-EF34-4649-956B-6BC1A73F070F}" v="102" dt="2025-07-09T05:58:57.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4861" autoAdjust="0"/>
  </p:normalViewPr>
  <p:slideViewPr>
    <p:cSldViewPr snapToGrid="0">
      <p:cViewPr varScale="1">
        <p:scale>
          <a:sx n="51" d="100"/>
          <a:sy n="51" d="100"/>
        </p:scale>
        <p:origin x="112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Molinari" userId="d2fd5da6-50f8-4dab-b718-540b5e012ff0" providerId="ADAL" clId="{8402A1DD-1DD9-42A2-B2F9-A16DE747DD46}"/>
    <pc:docChg chg="modSld">
      <pc:chgData name="Julia.Molinari" userId="d2fd5da6-50f8-4dab-b718-540b5e012ff0" providerId="ADAL" clId="{8402A1DD-1DD9-42A2-B2F9-A16DE747DD46}" dt="2025-06-25T09:57:31.671" v="106" actId="6549"/>
      <pc:docMkLst>
        <pc:docMk/>
      </pc:docMkLst>
      <pc:sldChg chg="modSp">
        <pc:chgData name="Julia.Molinari" userId="d2fd5da6-50f8-4dab-b718-540b5e012ff0" providerId="ADAL" clId="{8402A1DD-1DD9-42A2-B2F9-A16DE747DD46}" dt="2025-06-25T09:57:31.671" v="106" actId="6549"/>
        <pc:sldMkLst>
          <pc:docMk/>
          <pc:sldMk cId="2425166138" sldId="303"/>
        </pc:sldMkLst>
        <pc:spChg chg="mod">
          <ac:chgData name="Julia.Molinari" userId="d2fd5da6-50f8-4dab-b718-540b5e012ff0" providerId="ADAL" clId="{8402A1DD-1DD9-42A2-B2F9-A16DE747DD46}" dt="2025-06-25T09:57:31.671" v="106" actId="6549"/>
          <ac:spMkLst>
            <pc:docMk/>
            <pc:sldMk cId="2425166138" sldId="303"/>
            <ac:spMk id="3" creationId="{DA7F8610-677A-3048-5DCE-31CEA642DCA1}"/>
          </ac:spMkLst>
        </pc:spChg>
      </pc:sldChg>
      <pc:sldChg chg="addSp modSp mod modAnim modNotesTx">
        <pc:chgData name="Julia.Molinari" userId="d2fd5da6-50f8-4dab-b718-540b5e012ff0" providerId="ADAL" clId="{8402A1DD-1DD9-42A2-B2F9-A16DE747DD46}" dt="2025-06-25T09:56:30.123" v="89"/>
        <pc:sldMkLst>
          <pc:docMk/>
          <pc:sldMk cId="3585562772" sldId="304"/>
        </pc:sldMkLst>
        <pc:spChg chg="mod">
          <ac:chgData name="Julia.Molinari" userId="d2fd5da6-50f8-4dab-b718-540b5e012ff0" providerId="ADAL" clId="{8402A1DD-1DD9-42A2-B2F9-A16DE747DD46}" dt="2025-06-25T09:53:46.538" v="62" actId="20577"/>
          <ac:spMkLst>
            <pc:docMk/>
            <pc:sldMk cId="3585562772" sldId="304"/>
            <ac:spMk id="4" creationId="{B43EF2CE-23C0-8A7C-C854-77B45EEB9B03}"/>
          </ac:spMkLst>
        </pc:spChg>
        <pc:spChg chg="add mod">
          <ac:chgData name="Julia.Molinari" userId="d2fd5da6-50f8-4dab-b718-540b5e012ff0" providerId="ADAL" clId="{8402A1DD-1DD9-42A2-B2F9-A16DE747DD46}" dt="2025-06-25T08:35:01.197" v="30" actId="113"/>
          <ac:spMkLst>
            <pc:docMk/>
            <pc:sldMk cId="3585562772" sldId="304"/>
            <ac:spMk id="5" creationId="{C9840677-79F9-9218-352D-B6A60B9D771A}"/>
          </ac:spMkLst>
        </pc:spChg>
        <pc:picChg chg="mod">
          <ac:chgData name="Julia.Molinari" userId="d2fd5da6-50f8-4dab-b718-540b5e012ff0" providerId="ADAL" clId="{8402A1DD-1DD9-42A2-B2F9-A16DE747DD46}" dt="2025-06-25T08:34:20.591" v="5" actId="1076"/>
          <ac:picMkLst>
            <pc:docMk/>
            <pc:sldMk cId="3585562772" sldId="304"/>
            <ac:picMk id="9" creationId="{6F683F2C-9523-EB76-6874-01F62630299B}"/>
          </ac:picMkLst>
        </pc:picChg>
      </pc:sldChg>
      <pc:sldChg chg="modSp mod">
        <pc:chgData name="Julia.Molinari" userId="d2fd5da6-50f8-4dab-b718-540b5e012ff0" providerId="ADAL" clId="{8402A1DD-1DD9-42A2-B2F9-A16DE747DD46}" dt="2025-06-25T09:54:18.288" v="87" actId="20577"/>
        <pc:sldMkLst>
          <pc:docMk/>
          <pc:sldMk cId="3798394454" sldId="305"/>
        </pc:sldMkLst>
        <pc:spChg chg="mod">
          <ac:chgData name="Julia.Molinari" userId="d2fd5da6-50f8-4dab-b718-540b5e012ff0" providerId="ADAL" clId="{8402A1DD-1DD9-42A2-B2F9-A16DE747DD46}" dt="2025-06-25T09:53:56.910" v="77" actId="20577"/>
          <ac:spMkLst>
            <pc:docMk/>
            <pc:sldMk cId="3798394454" sldId="305"/>
            <ac:spMk id="2" creationId="{40BE6569-AF8F-616B-B547-E2FC9C3C0B74}"/>
          </ac:spMkLst>
        </pc:spChg>
        <pc:spChg chg="mod">
          <ac:chgData name="Julia.Molinari" userId="d2fd5da6-50f8-4dab-b718-540b5e012ff0" providerId="ADAL" clId="{8402A1DD-1DD9-42A2-B2F9-A16DE747DD46}" dt="2025-06-25T09:54:18.288" v="87" actId="20577"/>
          <ac:spMkLst>
            <pc:docMk/>
            <pc:sldMk cId="3798394454" sldId="305"/>
            <ac:spMk id="3" creationId="{2BBC1289-0A7D-1E6E-44A3-5B83FE7E897C}"/>
          </ac:spMkLst>
        </pc:spChg>
      </pc:sldChg>
    </pc:docChg>
  </pc:docChgLst>
  <pc:docChgLst>
    <pc:chgData name="Julia.Molinari" userId="d2fd5da6-50f8-4dab-b718-540b5e012ff0" providerId="ADAL" clId="{570B64D8-EF34-4649-956B-6BC1A73F070F}"/>
    <pc:docChg chg="custSel addSld modSld sldOrd">
      <pc:chgData name="Julia.Molinari" userId="d2fd5da6-50f8-4dab-b718-540b5e012ff0" providerId="ADAL" clId="{570B64D8-EF34-4649-956B-6BC1A73F070F}" dt="2025-07-09T05:58:57.259" v="1982"/>
      <pc:docMkLst>
        <pc:docMk/>
      </pc:docMkLst>
      <pc:sldChg chg="modSp mod modNotesTx">
        <pc:chgData name="Julia.Molinari" userId="d2fd5da6-50f8-4dab-b718-540b5e012ff0" providerId="ADAL" clId="{570B64D8-EF34-4649-956B-6BC1A73F070F}" dt="2025-07-09T05:25:32.470" v="1759" actId="20577"/>
        <pc:sldMkLst>
          <pc:docMk/>
          <pc:sldMk cId="1050704855" sldId="256"/>
        </pc:sldMkLst>
        <pc:spChg chg="mod">
          <ac:chgData name="Julia.Molinari" userId="d2fd5da6-50f8-4dab-b718-540b5e012ff0" providerId="ADAL" clId="{570B64D8-EF34-4649-956B-6BC1A73F070F}" dt="2025-07-09T05:23:54.346" v="1744" actId="1076"/>
          <ac:spMkLst>
            <pc:docMk/>
            <pc:sldMk cId="1050704855" sldId="256"/>
            <ac:spMk id="2" creationId="{4872D0BD-6B70-2B82-4477-B0FEB8041D19}"/>
          </ac:spMkLst>
        </pc:spChg>
        <pc:spChg chg="mod">
          <ac:chgData name="Julia.Molinari" userId="d2fd5da6-50f8-4dab-b718-540b5e012ff0" providerId="ADAL" clId="{570B64D8-EF34-4649-956B-6BC1A73F070F}" dt="2025-07-09T05:25:32.470" v="1759" actId="20577"/>
          <ac:spMkLst>
            <pc:docMk/>
            <pc:sldMk cId="1050704855" sldId="256"/>
            <ac:spMk id="3" creationId="{6E3DE667-6AED-D090-531C-EB5EA2A59075}"/>
          </ac:spMkLst>
        </pc:spChg>
      </pc:sldChg>
      <pc:sldChg chg="modSp mod modAnim">
        <pc:chgData name="Julia.Molinari" userId="d2fd5da6-50f8-4dab-b718-540b5e012ff0" providerId="ADAL" clId="{570B64D8-EF34-4649-956B-6BC1A73F070F}" dt="2025-07-09T05:31:30.963" v="1938" actId="20577"/>
        <pc:sldMkLst>
          <pc:docMk/>
          <pc:sldMk cId="2425166138" sldId="303"/>
        </pc:sldMkLst>
        <pc:spChg chg="mod">
          <ac:chgData name="Julia.Molinari" userId="d2fd5da6-50f8-4dab-b718-540b5e012ff0" providerId="ADAL" clId="{570B64D8-EF34-4649-956B-6BC1A73F070F}" dt="2025-07-09T05:31:30.963" v="1938" actId="20577"/>
          <ac:spMkLst>
            <pc:docMk/>
            <pc:sldMk cId="2425166138" sldId="303"/>
            <ac:spMk id="3" creationId="{DA7F8610-677A-3048-5DCE-31CEA642DCA1}"/>
          </ac:spMkLst>
        </pc:spChg>
      </pc:sldChg>
      <pc:sldChg chg="ord modAnim modNotesTx">
        <pc:chgData name="Julia.Molinari" userId="d2fd5da6-50f8-4dab-b718-540b5e012ff0" providerId="ADAL" clId="{570B64D8-EF34-4649-956B-6BC1A73F070F}" dt="2025-07-09T05:58:57.259" v="1982"/>
        <pc:sldMkLst>
          <pc:docMk/>
          <pc:sldMk cId="3585562772" sldId="304"/>
        </pc:sldMkLst>
      </pc:sldChg>
      <pc:sldChg chg="modSp new mod modAnim modNotesTx">
        <pc:chgData name="Julia.Molinari" userId="d2fd5da6-50f8-4dab-b718-540b5e012ff0" providerId="ADAL" clId="{570B64D8-EF34-4649-956B-6BC1A73F070F}" dt="2025-07-09T05:29:05.309" v="1875" actId="20577"/>
        <pc:sldMkLst>
          <pc:docMk/>
          <pc:sldMk cId="3997674594" sldId="307"/>
        </pc:sldMkLst>
        <pc:spChg chg="mod">
          <ac:chgData name="Julia.Molinari" userId="d2fd5da6-50f8-4dab-b718-540b5e012ff0" providerId="ADAL" clId="{570B64D8-EF34-4649-956B-6BC1A73F070F}" dt="2025-07-08T10:04:32.065" v="190"/>
          <ac:spMkLst>
            <pc:docMk/>
            <pc:sldMk cId="3997674594" sldId="307"/>
            <ac:spMk id="2" creationId="{2267BFF0-3DAB-BE54-D423-9FAF84EAA9C8}"/>
          </ac:spMkLst>
        </pc:spChg>
        <pc:spChg chg="mod">
          <ac:chgData name="Julia.Molinari" userId="d2fd5da6-50f8-4dab-b718-540b5e012ff0" providerId="ADAL" clId="{570B64D8-EF34-4649-956B-6BC1A73F070F}" dt="2025-07-09T05:27:55.274" v="1792" actId="20577"/>
          <ac:spMkLst>
            <pc:docMk/>
            <pc:sldMk cId="3997674594" sldId="307"/>
            <ac:spMk id="3" creationId="{DC95A765-3CAD-86EE-B4A0-17EF53436EC3}"/>
          </ac:spMkLst>
        </pc:spChg>
      </pc:sldChg>
      <pc:sldChg chg="addSp delSp modSp new mod modClrScheme chgLayout">
        <pc:chgData name="Julia.Molinari" userId="d2fd5da6-50f8-4dab-b718-540b5e012ff0" providerId="ADAL" clId="{570B64D8-EF34-4649-956B-6BC1A73F070F}" dt="2025-07-09T05:19:04.864" v="1733" actId="6549"/>
        <pc:sldMkLst>
          <pc:docMk/>
          <pc:sldMk cId="137055304" sldId="308"/>
        </pc:sldMkLst>
        <pc:spChg chg="del mod ord">
          <ac:chgData name="Julia.Molinari" userId="d2fd5da6-50f8-4dab-b718-540b5e012ff0" providerId="ADAL" clId="{570B64D8-EF34-4649-956B-6BC1A73F070F}" dt="2025-07-09T05:09:15.370" v="1418" actId="700"/>
          <ac:spMkLst>
            <pc:docMk/>
            <pc:sldMk cId="137055304" sldId="308"/>
            <ac:spMk id="2" creationId="{AAF5BD9F-336B-8F0E-C30A-79D2AC083FC1}"/>
          </ac:spMkLst>
        </pc:spChg>
        <pc:spChg chg="del mod ord">
          <ac:chgData name="Julia.Molinari" userId="d2fd5da6-50f8-4dab-b718-540b5e012ff0" providerId="ADAL" clId="{570B64D8-EF34-4649-956B-6BC1A73F070F}" dt="2025-07-09T05:09:15.370" v="1418" actId="700"/>
          <ac:spMkLst>
            <pc:docMk/>
            <pc:sldMk cId="137055304" sldId="308"/>
            <ac:spMk id="3" creationId="{3D8D8899-F43F-426F-214D-5C8E7B4F893E}"/>
          </ac:spMkLst>
        </pc:spChg>
        <pc:spChg chg="del">
          <ac:chgData name="Julia.Molinari" userId="d2fd5da6-50f8-4dab-b718-540b5e012ff0" providerId="ADAL" clId="{570B64D8-EF34-4649-956B-6BC1A73F070F}" dt="2025-07-09T05:09:15.370" v="1418" actId="700"/>
          <ac:spMkLst>
            <pc:docMk/>
            <pc:sldMk cId="137055304" sldId="308"/>
            <ac:spMk id="4" creationId="{1FC5700C-435D-6CE2-5AF3-52546CE3F8FF}"/>
          </ac:spMkLst>
        </pc:spChg>
        <pc:spChg chg="add mod ord">
          <ac:chgData name="Julia.Molinari" userId="d2fd5da6-50f8-4dab-b718-540b5e012ff0" providerId="ADAL" clId="{570B64D8-EF34-4649-956B-6BC1A73F070F}" dt="2025-07-09T05:09:49.141" v="1425" actId="20577"/>
          <ac:spMkLst>
            <pc:docMk/>
            <pc:sldMk cId="137055304" sldId="308"/>
            <ac:spMk id="5" creationId="{F440BA4C-AAC2-FAAF-DC1D-D87373314FE8}"/>
          </ac:spMkLst>
        </pc:spChg>
        <pc:spChg chg="add del mod ord">
          <ac:chgData name="Julia.Molinari" userId="d2fd5da6-50f8-4dab-b718-540b5e012ff0" providerId="ADAL" clId="{570B64D8-EF34-4649-956B-6BC1A73F070F}" dt="2025-07-09T05:09:42.474" v="1419"/>
          <ac:spMkLst>
            <pc:docMk/>
            <pc:sldMk cId="137055304" sldId="308"/>
            <ac:spMk id="6" creationId="{2D7ECACA-22ED-FBFD-A0EC-1E7E0191A236}"/>
          </ac:spMkLst>
        </pc:spChg>
        <pc:spChg chg="add mod">
          <ac:chgData name="Julia.Molinari" userId="d2fd5da6-50f8-4dab-b718-540b5e012ff0" providerId="ADAL" clId="{570B64D8-EF34-4649-956B-6BC1A73F070F}" dt="2025-07-09T05:19:04.864" v="1733" actId="6549"/>
          <ac:spMkLst>
            <pc:docMk/>
            <pc:sldMk cId="137055304" sldId="308"/>
            <ac:spMk id="9" creationId="{D0C20288-985A-A0CC-60D5-0BFEAD530887}"/>
          </ac:spMkLst>
        </pc:spChg>
        <pc:graphicFrameChg chg="add del mod modGraphic">
          <ac:chgData name="Julia.Molinari" userId="d2fd5da6-50f8-4dab-b718-540b5e012ff0" providerId="ADAL" clId="{570B64D8-EF34-4649-956B-6BC1A73F070F}" dt="2025-07-09T05:10:23" v="1430" actId="478"/>
          <ac:graphicFrameMkLst>
            <pc:docMk/>
            <pc:sldMk cId="137055304" sldId="308"/>
            <ac:graphicFrameMk id="7" creationId="{FFFC8C56-2D65-4114-09F3-DC2B42905847}"/>
          </ac:graphicFrameMkLst>
        </pc:graphicFrameChg>
      </pc:sldChg>
      <pc:sldChg chg="addSp modSp new mod modClrScheme chgLayout">
        <pc:chgData name="Julia.Molinari" userId="d2fd5da6-50f8-4dab-b718-540b5e012ff0" providerId="ADAL" clId="{570B64D8-EF34-4649-956B-6BC1A73F070F}" dt="2025-07-09T05:58:05.483" v="1978" actId="20577"/>
        <pc:sldMkLst>
          <pc:docMk/>
          <pc:sldMk cId="2764388920" sldId="309"/>
        </pc:sldMkLst>
        <pc:spChg chg="mod">
          <ac:chgData name="Julia.Molinari" userId="d2fd5da6-50f8-4dab-b718-540b5e012ff0" providerId="ADAL" clId="{570B64D8-EF34-4649-956B-6BC1A73F070F}" dt="2025-07-09T05:57:38.876" v="1973" actId="26606"/>
          <ac:spMkLst>
            <pc:docMk/>
            <pc:sldMk cId="2764388920" sldId="309"/>
            <ac:spMk id="2" creationId="{185A6E27-B1A5-37AC-1F4E-D3FF1DA1C4A3}"/>
          </ac:spMkLst>
        </pc:spChg>
        <pc:spChg chg="mod">
          <ac:chgData name="Julia.Molinari" userId="d2fd5da6-50f8-4dab-b718-540b5e012ff0" providerId="ADAL" clId="{570B64D8-EF34-4649-956B-6BC1A73F070F}" dt="2025-07-09T05:58:05.483" v="1978" actId="20577"/>
          <ac:spMkLst>
            <pc:docMk/>
            <pc:sldMk cId="2764388920" sldId="309"/>
            <ac:spMk id="3" creationId="{0F89A2CF-DEC8-D3AA-6962-B3E95531B23D}"/>
          </ac:spMkLst>
        </pc:spChg>
        <pc:picChg chg="add mod">
          <ac:chgData name="Julia.Molinari" userId="d2fd5da6-50f8-4dab-b718-540b5e012ff0" providerId="ADAL" clId="{570B64D8-EF34-4649-956B-6BC1A73F070F}" dt="2025-07-09T05:57:57.328" v="1974" actId="1076"/>
          <ac:picMkLst>
            <pc:docMk/>
            <pc:sldMk cId="2764388920" sldId="309"/>
            <ac:picMk id="5" creationId="{EBA5546F-2662-207F-A2A6-DBA653267D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B2543-E135-459D-84A3-91B96B5A48C7}" type="datetimeFigureOut">
              <a:rPr lang="en-GB" smtClean="0"/>
              <a:t>08/07/2025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B6E2B-1701-488F-B795-B22BD594370B}" type="slidenum">
              <a:rPr lang="en-GB" smtClean="0"/>
              <a:t>‹#›</a:t>
            </a:fld>
            <a:endParaRPr lang="en-GB"/>
          </a:p>
        </p:txBody>
      </p:sp>
    </p:spTree>
    <p:extLst>
      <p:ext uri="{BB962C8B-B14F-4D97-AF65-F5344CB8AC3E}">
        <p14:creationId xmlns:p14="http://schemas.microsoft.com/office/powerpoint/2010/main" val="283051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ua.eu/publications/positions/how-universities-can-protect-and-promote-academic-freedom.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everyone from Jackie and me.</a:t>
            </a:r>
          </a:p>
        </p:txBody>
      </p:sp>
      <p:sp>
        <p:nvSpPr>
          <p:cNvPr id="4" name="Slide Number Placeholder 3"/>
          <p:cNvSpPr>
            <a:spLocks noGrp="1"/>
          </p:cNvSpPr>
          <p:nvPr>
            <p:ph type="sldNum" sz="quarter" idx="5"/>
          </p:nvPr>
        </p:nvSpPr>
        <p:spPr/>
        <p:txBody>
          <a:bodyPr/>
          <a:lstStyle/>
          <a:p>
            <a:fld id="{25AB6E2B-1701-488F-B795-B22BD594370B}" type="slidenum">
              <a:rPr lang="en-GB" smtClean="0"/>
              <a:t>1</a:t>
            </a:fld>
            <a:endParaRPr lang="en-GB"/>
          </a:p>
        </p:txBody>
      </p:sp>
    </p:spTree>
    <p:extLst>
      <p:ext uri="{BB962C8B-B14F-4D97-AF65-F5344CB8AC3E}">
        <p14:creationId xmlns:p14="http://schemas.microsoft.com/office/powerpoint/2010/main" val="289792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C125DD-94C8-4F56-AEF7-015AE09D0F66}" type="slidenum">
              <a:rPr lang="en-GB" smtClean="0"/>
              <a:pPr/>
              <a:t>12</a:t>
            </a:fld>
            <a:endParaRPr lang="en-GB"/>
          </a:p>
        </p:txBody>
      </p:sp>
      <p:sp>
        <p:nvSpPr>
          <p:cNvPr id="20483" name="Rectangle 2"/>
          <p:cNvSpPr>
            <a:spLocks noGrp="1" noRot="1" noChangeAspect="1" noChangeArrowheads="1" noTextEdit="1"/>
          </p:cNvSpPr>
          <p:nvPr>
            <p:ph type="sldImg"/>
          </p:nvPr>
        </p:nvSpPr>
        <p:spPr>
          <a:ln/>
        </p:spPr>
      </p:sp>
      <p:sp>
        <p:nvSpPr>
          <p:cNvPr id="20484" name="Rectangle 4"/>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05295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C125DD-94C8-4F56-AEF7-015AE09D0F66}" type="slidenum">
              <a:rPr lang="en-GB" smtClean="0"/>
              <a:pPr/>
              <a:t>13</a:t>
            </a:fld>
            <a:endParaRPr lang="en-GB"/>
          </a:p>
        </p:txBody>
      </p:sp>
      <p:sp>
        <p:nvSpPr>
          <p:cNvPr id="20483" name="Rectangle 2"/>
          <p:cNvSpPr>
            <a:spLocks noGrp="1" noRot="1" noChangeAspect="1" noChangeArrowheads="1" noTextEdit="1"/>
          </p:cNvSpPr>
          <p:nvPr>
            <p:ph type="sldImg"/>
          </p:nvPr>
        </p:nvSpPr>
        <p:spPr>
          <a:ln/>
        </p:spPr>
      </p:sp>
      <p:sp>
        <p:nvSpPr>
          <p:cNvPr id="20484" name="Rectangle 4"/>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2793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C125DD-94C8-4F56-AEF7-015AE09D0F66}" type="slidenum">
              <a:rPr lang="en-GB" smtClean="0"/>
              <a:pPr/>
              <a:t>14</a:t>
            </a:fld>
            <a:endParaRPr lang="en-GB"/>
          </a:p>
        </p:txBody>
      </p:sp>
      <p:sp>
        <p:nvSpPr>
          <p:cNvPr id="20483" name="Rectangle 2"/>
          <p:cNvSpPr>
            <a:spLocks noGrp="1" noRot="1" noChangeAspect="1" noChangeArrowheads="1" noTextEdit="1"/>
          </p:cNvSpPr>
          <p:nvPr>
            <p:ph type="sldImg"/>
          </p:nvPr>
        </p:nvSpPr>
        <p:spPr>
          <a:ln/>
        </p:spPr>
      </p:sp>
      <p:sp>
        <p:nvSpPr>
          <p:cNvPr id="20484" name="Rectangle 4"/>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latin typeface="Calibri" pitchFamily="34" charset="0"/>
              </a:rPr>
              <a:t>The BAAL Special Interest Groups (SIGs) run seminars and tracks at the annual conference. </a:t>
            </a:r>
          </a:p>
          <a:p>
            <a:pPr eaLnBrk="1" hangingPunct="1"/>
            <a:endParaRPr lang="en-US" dirty="0"/>
          </a:p>
        </p:txBody>
      </p:sp>
    </p:spTree>
    <p:extLst>
      <p:ext uri="{BB962C8B-B14F-4D97-AF65-F5344CB8AC3E}">
        <p14:creationId xmlns:p14="http://schemas.microsoft.com/office/powerpoint/2010/main" val="46663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C125DD-94C8-4F56-AEF7-015AE09D0F66}" type="slidenum">
              <a:rPr lang="en-GB" smtClean="0"/>
              <a:pPr/>
              <a:t>15</a:t>
            </a:fld>
            <a:endParaRPr lang="en-GB"/>
          </a:p>
        </p:txBody>
      </p:sp>
      <p:sp>
        <p:nvSpPr>
          <p:cNvPr id="20483" name="Rectangle 2"/>
          <p:cNvSpPr>
            <a:spLocks noGrp="1" noRot="1" noChangeAspect="1" noChangeArrowheads="1" noTextEdit="1"/>
          </p:cNvSpPr>
          <p:nvPr>
            <p:ph type="sldImg"/>
          </p:nvPr>
        </p:nvSpPr>
        <p:spPr>
          <a:ln/>
        </p:spPr>
      </p:sp>
      <p:sp>
        <p:nvSpPr>
          <p:cNvPr id="20484" name="Rectangle 4"/>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2617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200" dirty="0"/>
              <a:t>We are hoping that today will provide an intellectual space in which to enrich this legacy with fresh theoretical insights.</a:t>
            </a:r>
          </a:p>
          <a:p>
            <a:endParaRPr lang="en-GB" dirty="0"/>
          </a:p>
        </p:txBody>
      </p:sp>
      <p:sp>
        <p:nvSpPr>
          <p:cNvPr id="4" name="Slide Number Placeholder 3"/>
          <p:cNvSpPr>
            <a:spLocks noGrp="1"/>
          </p:cNvSpPr>
          <p:nvPr>
            <p:ph type="sldNum" sz="quarter" idx="5"/>
          </p:nvPr>
        </p:nvSpPr>
        <p:spPr/>
        <p:txBody>
          <a:bodyPr/>
          <a:lstStyle/>
          <a:p>
            <a:fld id="{25AB6E2B-1701-488F-B795-B22BD594370B}" type="slidenum">
              <a:rPr lang="en-GB" smtClean="0"/>
              <a:t>2</a:t>
            </a:fld>
            <a:endParaRPr lang="en-GB"/>
          </a:p>
        </p:txBody>
      </p:sp>
    </p:spTree>
    <p:extLst>
      <p:ext uri="{BB962C8B-B14F-4D97-AF65-F5344CB8AC3E}">
        <p14:creationId xmlns:p14="http://schemas.microsoft.com/office/powerpoint/2010/main" val="96454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to: audience; funders; plenaries; Graduate School Director &amp; admin support.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 evacuation routes: We test the fire alarms on a Thursday so if it goes, it will be a real evacuation</a:t>
            </a:r>
          </a:p>
          <a:p>
            <a:endParaRPr lang="en-US" dirty="0"/>
          </a:p>
          <a:p>
            <a:r>
              <a:rPr lang="en-US" dirty="0"/>
              <a:t>Fire assembly points</a:t>
            </a:r>
          </a:p>
          <a:p>
            <a:r>
              <a:rPr lang="en-US" dirty="0"/>
              <a:t>Where the toilets are located</a:t>
            </a:r>
          </a:p>
          <a:p>
            <a:r>
              <a:rPr lang="en-US" dirty="0"/>
              <a:t>Smoking points if needed</a:t>
            </a:r>
          </a:p>
          <a:p>
            <a:endParaRPr lang="en-US" dirty="0"/>
          </a:p>
          <a:p>
            <a:r>
              <a:rPr lang="en-GB" dirty="0"/>
              <a:t>Elena Lucrezia Cornaro </a:t>
            </a:r>
            <a:r>
              <a:rPr lang="en-GB" dirty="0" err="1"/>
              <a:t>Piscopia</a:t>
            </a:r>
            <a:r>
              <a:rPr lang="en-GB" dirty="0"/>
              <a:t> (5 June 1646 – 26 July 1684) or Elena Lucrezia Corner, also known in English as Helen Cornaro, was a Venetian philosopher of noble descent who in 1678 became one of the first women to receive an academic degree from a university and the first to receive a Doctor of Philosophy degree. (Wikipedia)</a:t>
            </a:r>
          </a:p>
        </p:txBody>
      </p:sp>
      <p:sp>
        <p:nvSpPr>
          <p:cNvPr id="4" name="Slide Number Placeholder 3"/>
          <p:cNvSpPr>
            <a:spLocks noGrp="1"/>
          </p:cNvSpPr>
          <p:nvPr>
            <p:ph type="sldNum" sz="quarter" idx="5"/>
          </p:nvPr>
        </p:nvSpPr>
        <p:spPr/>
        <p:txBody>
          <a:bodyPr/>
          <a:lstStyle/>
          <a:p>
            <a:fld id="{25AB6E2B-1701-488F-B795-B22BD594370B}" type="slidenum">
              <a:rPr lang="en-GB" smtClean="0"/>
              <a:t>3</a:t>
            </a:fld>
            <a:endParaRPr lang="en-GB"/>
          </a:p>
        </p:txBody>
      </p:sp>
    </p:spTree>
    <p:extLst>
      <p:ext uri="{BB962C8B-B14F-4D97-AF65-F5344CB8AC3E}">
        <p14:creationId xmlns:p14="http://schemas.microsoft.com/office/powerpoint/2010/main" val="360916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B2F0-D99B-1CAA-B20D-66ACFC606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C7A3D-363A-7933-87CC-210E44842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7422E-AF28-768A-2CDC-D55453C3C650}"/>
              </a:ext>
            </a:extLst>
          </p:cNvPr>
          <p:cNvSpPr>
            <a:spLocks noGrp="1"/>
          </p:cNvSpPr>
          <p:nvPr>
            <p:ph type="body" idx="1"/>
          </p:nvPr>
        </p:nvSpPr>
        <p:spPr/>
        <p:txBody>
          <a:bodyPr/>
          <a:lstStyle/>
          <a:p>
            <a:r>
              <a:rPr lang="en-GB" dirty="0"/>
              <a:t>Adapted from: https://www.theatlantic.com/entertainment/archive/2014/06/manifestos-a-manifesto-the-10-things-all-manifestos-need/372135/</a:t>
            </a:r>
          </a:p>
          <a:p>
            <a:r>
              <a:rPr lang="en-US" dirty="0"/>
              <a:t>- The Communist Manifesto, originally the Manifesto of the Communist Party, is a political pamphlet written by Karl Marx and Friedrich Engels, commissioned by the Communist League and originally published in London in 1848. (Wikipedia)</a:t>
            </a:r>
          </a:p>
          <a:p>
            <a:pPr marL="0" indent="0">
              <a:buFontTx/>
              <a:buNone/>
            </a:pPr>
            <a:r>
              <a:rPr lang="en-US" dirty="0"/>
              <a:t>- The Manifesto of Futurism is a manifesto written by the Italian poet Filippo Tommaso Marinetti, published in 1909. In it, Marinetti expresses an artistic philosophy called Futurism, which rejected the past and celebrated speed, machinery, violence, youth, and industry. (Wikipedia)</a:t>
            </a:r>
          </a:p>
          <a:p>
            <a:endParaRPr lang="en-GB" dirty="0"/>
          </a:p>
          <a:p>
            <a:pPr lvl="0"/>
            <a:r>
              <a:rPr lang="en-GB" dirty="0"/>
              <a:t>Emerging themes from today: </a:t>
            </a:r>
          </a:p>
          <a:p>
            <a:pPr lvl="0"/>
            <a:r>
              <a:rPr lang="en-GB" sz="1200" kern="1200" dirty="0">
                <a:solidFill>
                  <a:schemeClr val="tx1"/>
                </a:solidFill>
                <a:effectLst/>
                <a:latin typeface="+mn-lt"/>
                <a:ea typeface="+mn-ea"/>
                <a:cs typeface="+mn-cs"/>
              </a:rPr>
              <a:t>History</a:t>
            </a:r>
          </a:p>
          <a:p>
            <a:pPr lvl="0"/>
            <a:r>
              <a:rPr lang="en-GB" sz="1200" kern="1200" dirty="0">
                <a:solidFill>
                  <a:schemeClr val="tx1"/>
                </a:solidFill>
                <a:effectLst/>
                <a:latin typeface="+mn-lt"/>
                <a:ea typeface="+mn-ea"/>
                <a:cs typeface="+mn-cs"/>
              </a:rPr>
              <a:t>Diversity</a:t>
            </a:r>
          </a:p>
          <a:p>
            <a:pPr lvl="0"/>
            <a:r>
              <a:rPr lang="en-GB" sz="1200" kern="1200" dirty="0">
                <a:solidFill>
                  <a:schemeClr val="tx1"/>
                </a:solidFill>
                <a:effectLst/>
                <a:latin typeface="+mn-lt"/>
                <a:ea typeface="+mn-ea"/>
                <a:cs typeface="+mn-cs"/>
              </a:rPr>
              <a:t>Conformity</a:t>
            </a:r>
          </a:p>
          <a:p>
            <a:pPr lvl="0"/>
            <a:r>
              <a:rPr lang="en-GB" sz="1200" kern="1200" dirty="0">
                <a:solidFill>
                  <a:schemeClr val="tx1"/>
                </a:solidFill>
                <a:effectLst/>
                <a:latin typeface="+mn-lt"/>
                <a:ea typeface="+mn-ea"/>
                <a:cs typeface="+mn-cs"/>
              </a:rPr>
              <a:t>Multimodality</a:t>
            </a:r>
          </a:p>
          <a:p>
            <a:pPr lvl="0"/>
            <a:r>
              <a:rPr lang="en-GB" sz="1200" kern="1200" dirty="0">
                <a:solidFill>
                  <a:schemeClr val="tx1"/>
                </a:solidFill>
                <a:effectLst/>
                <a:latin typeface="+mn-lt"/>
                <a:ea typeface="+mn-ea"/>
                <a:cs typeface="+mn-cs"/>
              </a:rPr>
              <a:t>Rigour</a:t>
            </a:r>
          </a:p>
          <a:p>
            <a:pPr lvl="0"/>
            <a:r>
              <a:rPr lang="en-GB" sz="1200" kern="1200" dirty="0">
                <a:solidFill>
                  <a:schemeClr val="tx1"/>
                </a:solidFill>
                <a:effectLst/>
                <a:latin typeface="+mn-lt"/>
                <a:ea typeface="+mn-ea"/>
                <a:cs typeface="+mn-cs"/>
              </a:rPr>
              <a:t>Authorship? Multiple? Distributed? Collaborative?</a:t>
            </a:r>
          </a:p>
          <a:p>
            <a:pPr lvl="0"/>
            <a:r>
              <a:rPr lang="en-GB" sz="1200" kern="1200" dirty="0">
                <a:solidFill>
                  <a:schemeClr val="tx1"/>
                </a:solidFill>
                <a:effectLst/>
                <a:latin typeface="+mn-lt"/>
                <a:ea typeface="+mn-ea"/>
                <a:cs typeface="+mn-cs"/>
              </a:rPr>
              <a:t>Originality?</a:t>
            </a:r>
          </a:p>
          <a:p>
            <a:pPr lvl="0"/>
            <a:r>
              <a:rPr lang="en-GB" sz="1200" kern="1200" dirty="0">
                <a:solidFill>
                  <a:schemeClr val="tx1"/>
                </a:solidFill>
                <a:effectLst/>
                <a:latin typeface="+mn-lt"/>
                <a:ea typeface="+mn-ea"/>
                <a:cs typeface="+mn-cs"/>
              </a:rPr>
              <a:t>Composition (composers/</a:t>
            </a:r>
            <a:r>
              <a:rPr lang="en-GB" sz="1200" kern="1200" dirty="0" err="1">
                <a:solidFill>
                  <a:schemeClr val="tx1"/>
                </a:solidFill>
                <a:effectLst/>
                <a:latin typeface="+mn-lt"/>
                <a:ea typeface="+mn-ea"/>
                <a:cs typeface="+mn-cs"/>
              </a:rPr>
              <a:t>radactors</a:t>
            </a:r>
            <a:r>
              <a:rPr lang="en-GB" sz="1200" kern="1200" dirty="0">
                <a:solidFill>
                  <a:schemeClr val="tx1"/>
                </a:solidFill>
                <a:effectLst/>
                <a:latin typeface="+mn-lt"/>
                <a:ea typeface="+mn-ea"/>
                <a:cs typeface="+mn-cs"/>
              </a:rPr>
              <a:t> rather than authors)</a:t>
            </a:r>
          </a:p>
          <a:p>
            <a:pPr lvl="0"/>
            <a:r>
              <a:rPr lang="en-GB" sz="1200" kern="1200" dirty="0">
                <a:solidFill>
                  <a:schemeClr val="tx1"/>
                </a:solidFill>
                <a:effectLst/>
                <a:latin typeface="+mn-lt"/>
                <a:ea typeface="+mn-ea"/>
                <a:cs typeface="+mn-cs"/>
              </a:rPr>
              <a:t>Purpose: </a:t>
            </a:r>
            <a:r>
              <a:rPr lang="en-GB" sz="1200" kern="1200" dirty="0" err="1">
                <a:solidFill>
                  <a:schemeClr val="tx1"/>
                </a:solidFill>
                <a:effectLst/>
                <a:latin typeface="+mn-lt"/>
                <a:ea typeface="+mn-ea"/>
                <a:cs typeface="+mn-cs"/>
              </a:rPr>
              <a:t>uni</a:t>
            </a:r>
            <a:r>
              <a:rPr lang="en-GB" sz="1200" kern="1200" dirty="0">
                <a:solidFill>
                  <a:schemeClr val="tx1"/>
                </a:solidFill>
                <a:effectLst/>
                <a:latin typeface="+mn-lt"/>
                <a:ea typeface="+mn-ea"/>
                <a:cs typeface="+mn-cs"/>
              </a:rPr>
              <a:t> career; industry; personal; citizenship</a:t>
            </a:r>
          </a:p>
          <a:p>
            <a:pPr lvl="0"/>
            <a:r>
              <a:rPr lang="en-GB" sz="1200" kern="1200" dirty="0">
                <a:solidFill>
                  <a:schemeClr val="tx1"/>
                </a:solidFill>
                <a:effectLst/>
                <a:latin typeface="+mn-lt"/>
                <a:ea typeface="+mn-ea"/>
                <a:cs typeface="+mn-cs"/>
              </a:rPr>
              <a:t>Future-proofing: what principles will endure?</a:t>
            </a:r>
          </a:p>
          <a:p>
            <a:pPr lvl="0"/>
            <a:r>
              <a:rPr lang="en-GB" sz="1200" kern="1200" dirty="0">
                <a:solidFill>
                  <a:schemeClr val="tx1"/>
                </a:solidFill>
                <a:effectLst/>
                <a:latin typeface="+mn-lt"/>
                <a:ea typeface="+mn-ea"/>
                <a:cs typeface="+mn-cs"/>
              </a:rPr>
              <a:t>Knowledge (whose)</a:t>
            </a:r>
          </a:p>
          <a:p>
            <a:pPr lvl="0"/>
            <a:r>
              <a:rPr lang="en-GB" sz="1200" kern="1200" dirty="0">
                <a:solidFill>
                  <a:schemeClr val="tx1"/>
                </a:solidFill>
                <a:effectLst/>
                <a:latin typeface="+mn-lt"/>
                <a:ea typeface="+mn-ea"/>
                <a:cs typeface="+mn-cs"/>
              </a:rPr>
              <a:t>Academic freedom (</a:t>
            </a:r>
            <a:r>
              <a:rPr lang="en-GB" sz="1200" u="sng" kern="1200" dirty="0">
                <a:solidFill>
                  <a:schemeClr val="tx1"/>
                </a:solidFill>
                <a:effectLst/>
                <a:latin typeface="+mn-lt"/>
                <a:ea typeface="+mn-ea"/>
                <a:cs typeface="+mn-cs"/>
                <a:hlinkClick r:id="rId3"/>
              </a:rPr>
              <a:t>https://www.eua.eu/publications/positions/how-universities-can-protect-and-promote-academic-freedom.html</a:t>
            </a:r>
            <a:r>
              <a:rPr lang="en-GB" sz="1200" kern="1200" dirty="0">
                <a:solidFill>
                  <a:schemeClr val="tx1"/>
                </a:solidFill>
                <a:effectLst/>
                <a:latin typeface="+mn-lt"/>
                <a:ea typeface="+mn-ea"/>
                <a:cs typeface="+mn-cs"/>
              </a:rPr>
              <a:t>)</a:t>
            </a:r>
          </a:p>
          <a:p>
            <a:pPr lvl="0"/>
            <a:r>
              <a:rPr lang="en-GB" sz="1200" kern="1200" dirty="0">
                <a:solidFill>
                  <a:schemeClr val="tx1"/>
                </a:solidFill>
                <a:effectLst/>
                <a:latin typeface="+mn-lt"/>
                <a:ea typeface="+mn-ea"/>
                <a:cs typeface="+mn-cs"/>
              </a:rPr>
              <a:t>Open to people places methods</a:t>
            </a:r>
          </a:p>
          <a:p>
            <a:pPr lvl="0"/>
            <a:r>
              <a:rPr lang="en-GB" sz="1200" kern="1200" dirty="0">
                <a:solidFill>
                  <a:schemeClr val="tx1"/>
                </a:solidFill>
                <a:effectLst/>
                <a:latin typeface="+mn-lt"/>
                <a:ea typeface="+mn-ea"/>
                <a:cs typeface="+mn-cs"/>
              </a:rPr>
              <a:t>Futures (plural)</a:t>
            </a:r>
          </a:p>
          <a:p>
            <a:pPr lvl="0"/>
            <a:r>
              <a:rPr lang="en-GB" sz="1200" kern="1200" dirty="0">
                <a:solidFill>
                  <a:schemeClr val="tx1"/>
                </a:solidFill>
                <a:effectLst/>
                <a:latin typeface="+mn-lt"/>
                <a:ea typeface="+mn-ea"/>
                <a:cs typeface="+mn-cs"/>
              </a:rPr>
              <a:t>Social justice</a:t>
            </a:r>
          </a:p>
          <a:p>
            <a:endParaRPr lang="en-GB" dirty="0"/>
          </a:p>
        </p:txBody>
      </p:sp>
      <p:sp>
        <p:nvSpPr>
          <p:cNvPr id="4" name="Slide Number Placeholder 3">
            <a:extLst>
              <a:ext uri="{FF2B5EF4-FFF2-40B4-BE49-F238E27FC236}">
                <a16:creationId xmlns:a16="http://schemas.microsoft.com/office/drawing/2014/main" id="{EB51C64F-D2FA-49E6-47F5-2000656147AA}"/>
              </a:ext>
            </a:extLst>
          </p:cNvPr>
          <p:cNvSpPr>
            <a:spLocks noGrp="1"/>
          </p:cNvSpPr>
          <p:nvPr>
            <p:ph type="sldNum" sz="quarter" idx="5"/>
          </p:nvPr>
        </p:nvSpPr>
        <p:spPr/>
        <p:txBody>
          <a:bodyPr/>
          <a:lstStyle/>
          <a:p>
            <a:fld id="{25AB6E2B-1701-488F-B795-B22BD594370B}" type="slidenum">
              <a:rPr lang="en-GB" smtClean="0"/>
              <a:t>6</a:t>
            </a:fld>
            <a:endParaRPr lang="en-GB"/>
          </a:p>
        </p:txBody>
      </p:sp>
    </p:spTree>
    <p:extLst>
      <p:ext uri="{BB962C8B-B14F-4D97-AF65-F5344CB8AC3E}">
        <p14:creationId xmlns:p14="http://schemas.microsoft.com/office/powerpoint/2010/main" val="36221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488B-650D-085B-1857-72E40261B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97E66-0ABC-F28B-AB05-546637A73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8744C-3A8C-FCD1-7C72-1F75B6266CC0}"/>
              </a:ext>
            </a:extLst>
          </p:cNvPr>
          <p:cNvSpPr>
            <a:spLocks noGrp="1"/>
          </p:cNvSpPr>
          <p:nvPr>
            <p:ph type="body" idx="1"/>
          </p:nvPr>
        </p:nvSpPr>
        <p:spPr/>
        <p:txBody>
          <a:bodyPr/>
          <a:lstStyle/>
          <a:p>
            <a:r>
              <a:rPr lang="en-GB" dirty="0"/>
              <a:t>Professor Clare Warren</a:t>
            </a:r>
          </a:p>
        </p:txBody>
      </p:sp>
      <p:sp>
        <p:nvSpPr>
          <p:cNvPr id="4" name="Slide Number Placeholder 3">
            <a:extLst>
              <a:ext uri="{FF2B5EF4-FFF2-40B4-BE49-F238E27FC236}">
                <a16:creationId xmlns:a16="http://schemas.microsoft.com/office/drawing/2014/main" id="{754B4D70-2F42-CE7F-905F-7F1B6BC4D505}"/>
              </a:ext>
            </a:extLst>
          </p:cNvPr>
          <p:cNvSpPr>
            <a:spLocks noGrp="1"/>
          </p:cNvSpPr>
          <p:nvPr>
            <p:ph type="sldNum" sz="quarter" idx="5"/>
          </p:nvPr>
        </p:nvSpPr>
        <p:spPr/>
        <p:txBody>
          <a:bodyPr/>
          <a:lstStyle/>
          <a:p>
            <a:fld id="{25AB6E2B-1701-488F-B795-B22BD594370B}" type="slidenum">
              <a:rPr lang="en-GB" smtClean="0"/>
              <a:t>7</a:t>
            </a:fld>
            <a:endParaRPr lang="en-GB"/>
          </a:p>
        </p:txBody>
      </p:sp>
    </p:spTree>
    <p:extLst>
      <p:ext uri="{BB962C8B-B14F-4D97-AF65-F5344CB8AC3E}">
        <p14:creationId xmlns:p14="http://schemas.microsoft.com/office/powerpoint/2010/main" val="244403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D934279-B757-4D27-AB09-5B7F714A4237}" type="slidenum">
              <a:rPr lang="en-GB" smtClean="0"/>
              <a:pPr/>
              <a:t>8</a:t>
            </a:fld>
            <a:endParaRPr lang="en-GB"/>
          </a:p>
        </p:txBody>
      </p:sp>
      <p:sp>
        <p:nvSpPr>
          <p:cNvPr id="13315" name="Rectangle 2"/>
          <p:cNvSpPr>
            <a:spLocks noGrp="1" noRot="1" noChangeAspect="1" noChangeArrowheads="1" noTextEdit="1"/>
          </p:cNvSpPr>
          <p:nvPr>
            <p:ph type="sldImg"/>
          </p:nvPr>
        </p:nvSpPr>
        <p:spPr>
          <a:ln/>
        </p:spPr>
      </p:sp>
      <p:sp>
        <p:nvSpPr>
          <p:cNvPr id="13316" name="Rectangle 4"/>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2441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C125DD-94C8-4F56-AEF7-015AE09D0F66}" type="slidenum">
              <a:rPr lang="en-GB" smtClean="0"/>
              <a:pPr/>
              <a:t>9</a:t>
            </a:fld>
            <a:endParaRPr lang="en-GB"/>
          </a:p>
        </p:txBody>
      </p:sp>
      <p:sp>
        <p:nvSpPr>
          <p:cNvPr id="20483" name="Rectangle 2"/>
          <p:cNvSpPr>
            <a:spLocks noGrp="1" noRot="1" noChangeAspect="1" noChangeArrowheads="1" noTextEdit="1"/>
          </p:cNvSpPr>
          <p:nvPr>
            <p:ph type="sldImg"/>
          </p:nvPr>
        </p:nvSpPr>
        <p:spPr>
          <a:ln/>
        </p:spPr>
      </p:sp>
      <p:sp>
        <p:nvSpPr>
          <p:cNvPr id="20484" name="Rectangle 4"/>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6910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C125DD-94C8-4F56-AEF7-015AE09D0F66}" type="slidenum">
              <a:rPr lang="en-GB" smtClean="0"/>
              <a:pPr/>
              <a:t>10</a:t>
            </a:fld>
            <a:endParaRPr lang="en-GB"/>
          </a:p>
        </p:txBody>
      </p:sp>
      <p:sp>
        <p:nvSpPr>
          <p:cNvPr id="20483" name="Rectangle 2"/>
          <p:cNvSpPr>
            <a:spLocks noGrp="1" noRot="1" noChangeAspect="1" noChangeArrowheads="1" noTextEdit="1"/>
          </p:cNvSpPr>
          <p:nvPr>
            <p:ph type="sldImg"/>
          </p:nvPr>
        </p:nvSpPr>
        <p:spPr>
          <a:ln/>
        </p:spPr>
      </p:sp>
      <p:sp>
        <p:nvSpPr>
          <p:cNvPr id="20484" name="Rectangle 4"/>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8536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C125DD-94C8-4F56-AEF7-015AE09D0F66}" type="slidenum">
              <a:rPr lang="en-GB" smtClean="0"/>
              <a:pPr/>
              <a:t>11</a:t>
            </a:fld>
            <a:endParaRPr lang="en-GB"/>
          </a:p>
        </p:txBody>
      </p:sp>
      <p:sp>
        <p:nvSpPr>
          <p:cNvPr id="20483" name="Rectangle 2"/>
          <p:cNvSpPr>
            <a:spLocks noGrp="1" noRot="1" noChangeAspect="1" noChangeArrowheads="1" noTextEdit="1"/>
          </p:cNvSpPr>
          <p:nvPr>
            <p:ph type="sldImg"/>
          </p:nvPr>
        </p:nvSpPr>
        <p:spPr>
          <a:ln/>
        </p:spPr>
      </p:sp>
      <p:sp>
        <p:nvSpPr>
          <p:cNvPr id="20484" name="Rectangle 4"/>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153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7E69-8724-F61B-98F7-F683C90630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3E8EFD-B762-2D8A-BA0E-373ED0C4DB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2A7C0D-9275-B649-2E91-15B6E69E6957}"/>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5" name="Footer Placeholder 4">
            <a:extLst>
              <a:ext uri="{FF2B5EF4-FFF2-40B4-BE49-F238E27FC236}">
                <a16:creationId xmlns:a16="http://schemas.microsoft.com/office/drawing/2014/main" id="{DF04703B-BE31-210A-C092-5865ADAD0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1B42F-8ED3-8D05-BBAA-21F539E8BF5D}"/>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317414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8AF9-116E-BF12-77C7-1795177FB5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8907B3-96B0-968A-7FCA-06EF6B1760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8AE37-B553-4792-3193-51C3E3B346C7}"/>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5" name="Footer Placeholder 4">
            <a:extLst>
              <a:ext uri="{FF2B5EF4-FFF2-40B4-BE49-F238E27FC236}">
                <a16:creationId xmlns:a16="http://schemas.microsoft.com/office/drawing/2014/main" id="{A1656305-9F13-8BA9-EB49-6120ED819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6179C-DF71-5E10-A95D-FFDF55F2E849}"/>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43856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BBE851-BAA2-475D-17BD-54633C4712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93726D-7EF6-97AE-4D94-5F8FFFB36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1EC413-E39A-3849-AAE6-4E71BF191410}"/>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5" name="Footer Placeholder 4">
            <a:extLst>
              <a:ext uri="{FF2B5EF4-FFF2-40B4-BE49-F238E27FC236}">
                <a16:creationId xmlns:a16="http://schemas.microsoft.com/office/drawing/2014/main" id="{AA40ABEC-8015-25AB-2A89-614BA8AF8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03650-2C93-F3BE-5D8B-4CC21BB8F9ED}"/>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29422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F38B-ED96-4C27-666C-B4F35F012A9A}"/>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BF98B-7FA2-27A9-A96F-AD9252F6C9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772B4C4-B0FA-3937-9205-B11060ED0B1E}"/>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5" name="Footer Placeholder 4">
            <a:extLst>
              <a:ext uri="{FF2B5EF4-FFF2-40B4-BE49-F238E27FC236}">
                <a16:creationId xmlns:a16="http://schemas.microsoft.com/office/drawing/2014/main" id="{3E92C9DC-87AC-6E72-8A55-B5D701DA3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E76F3C-84AB-7EB1-7612-E9783BD5D5E4}"/>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64249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3F6F-2588-4907-8DC0-FEECFCB20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C6C294-0D6E-7CD0-FC06-6B2FC6BEC3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01E26-49B4-383C-B20B-6030FF2261DB}"/>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5" name="Footer Placeholder 4">
            <a:extLst>
              <a:ext uri="{FF2B5EF4-FFF2-40B4-BE49-F238E27FC236}">
                <a16:creationId xmlns:a16="http://schemas.microsoft.com/office/drawing/2014/main" id="{7C937243-0F40-260D-C946-366B6BEE3C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C190E4-2D85-F100-C4FC-C72982D31A8C}"/>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286202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8466-D572-A599-2311-54141B6D6F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7135A-99A6-0F89-F3A3-5B4154B4D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3FB253-12D4-2EDE-2CDB-17B12EB83C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10D549-A0C6-8CF9-3CE8-C2E5EC7ECA47}"/>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6" name="Footer Placeholder 5">
            <a:extLst>
              <a:ext uri="{FF2B5EF4-FFF2-40B4-BE49-F238E27FC236}">
                <a16:creationId xmlns:a16="http://schemas.microsoft.com/office/drawing/2014/main" id="{ED7C91DC-7CDD-DF11-F49A-06BADB49F8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D5359-E959-8012-E2FA-77F14F7E0D0D}"/>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359427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3302-FDBD-BE72-524E-3C3715299B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353573-9597-3924-2395-DCF7AADA6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92D64-B07B-432D-91E8-B040CC28C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ED7D5E-965B-96A5-9F85-BFA75541A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46B413-698A-E80F-57D6-1591B2482C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5F93E9-182C-148F-CAAD-15506870FFFA}"/>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8" name="Footer Placeholder 7">
            <a:extLst>
              <a:ext uri="{FF2B5EF4-FFF2-40B4-BE49-F238E27FC236}">
                <a16:creationId xmlns:a16="http://schemas.microsoft.com/office/drawing/2014/main" id="{CB91CCCA-0DEC-B3E3-EE0D-438E46311A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C0318D-DC5A-BFC9-D2E9-D7ABDC3FA22B}"/>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52332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F23B-82D4-8174-100C-D1236732BE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C26B9D-CF49-34ED-B14D-94265FFF7066}"/>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4" name="Footer Placeholder 3">
            <a:extLst>
              <a:ext uri="{FF2B5EF4-FFF2-40B4-BE49-F238E27FC236}">
                <a16:creationId xmlns:a16="http://schemas.microsoft.com/office/drawing/2014/main" id="{9F3FA4AA-7AF9-AC0F-9A98-B874B350D6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149407-AC79-63A8-3857-843436FBFF56}"/>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376130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F7973-2D02-2457-D6D9-121655E9AB51}"/>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3" name="Footer Placeholder 2">
            <a:extLst>
              <a:ext uri="{FF2B5EF4-FFF2-40B4-BE49-F238E27FC236}">
                <a16:creationId xmlns:a16="http://schemas.microsoft.com/office/drawing/2014/main" id="{7D65B747-F8AC-F2D2-AD6D-7C75D5FD98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79827E-85A5-0B88-ED60-A8A126F39450}"/>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8846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1C7B-BE39-6362-7F64-08CDA8FEE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648BC5-6EBE-BCB6-06A7-FA5B0457A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1A31D8-92A5-7B46-DDCE-FBCED4823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42DD4-D546-4883-0BF0-313AA18E59A7}"/>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6" name="Footer Placeholder 5">
            <a:extLst>
              <a:ext uri="{FF2B5EF4-FFF2-40B4-BE49-F238E27FC236}">
                <a16:creationId xmlns:a16="http://schemas.microsoft.com/office/drawing/2014/main" id="{0ADA8480-1875-6B37-C40F-CF83D2F206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4A940D-E206-5DCC-E6C8-D181F403B701}"/>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60849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A857-FF3F-8E41-7384-8F3935468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DDC4EF-9921-DB4A-88CE-FA604E8BF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50336F9-F610-EB97-6036-3F7B4D56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C96AE-F6C8-1383-1B2E-42F8DDD5BB8A}"/>
              </a:ext>
            </a:extLst>
          </p:cNvPr>
          <p:cNvSpPr>
            <a:spLocks noGrp="1"/>
          </p:cNvSpPr>
          <p:nvPr>
            <p:ph type="dt" sz="half" idx="10"/>
          </p:nvPr>
        </p:nvSpPr>
        <p:spPr/>
        <p:txBody>
          <a:bodyPr/>
          <a:lstStyle/>
          <a:p>
            <a:fld id="{FEA972A1-7B4F-4D3D-99EB-1B65848CFDBD}" type="datetimeFigureOut">
              <a:rPr lang="en-GB" smtClean="0"/>
              <a:t>08/07/2025</a:t>
            </a:fld>
            <a:endParaRPr lang="en-GB"/>
          </a:p>
        </p:txBody>
      </p:sp>
      <p:sp>
        <p:nvSpPr>
          <p:cNvPr id="6" name="Footer Placeholder 5">
            <a:extLst>
              <a:ext uri="{FF2B5EF4-FFF2-40B4-BE49-F238E27FC236}">
                <a16:creationId xmlns:a16="http://schemas.microsoft.com/office/drawing/2014/main" id="{65A5558F-25D6-FC28-A2BC-5910747ECF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E5D03-BC31-496C-A3CA-6FAB2AD507E9}"/>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39348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BCAB53-190D-4067-E442-889CE93D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5946ED-9DB0-2B05-A6C7-1962C7DE3C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82EB46-A135-CC01-8EB0-50BE5C7E6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A972A1-7B4F-4D3D-99EB-1B65848CFDBD}" type="datetimeFigureOut">
              <a:rPr lang="en-GB" smtClean="0"/>
              <a:t>08/07/2025</a:t>
            </a:fld>
            <a:endParaRPr lang="en-GB"/>
          </a:p>
        </p:txBody>
      </p:sp>
      <p:sp>
        <p:nvSpPr>
          <p:cNvPr id="5" name="Footer Placeholder 4">
            <a:extLst>
              <a:ext uri="{FF2B5EF4-FFF2-40B4-BE49-F238E27FC236}">
                <a16:creationId xmlns:a16="http://schemas.microsoft.com/office/drawing/2014/main" id="{65042754-9D66-A7C2-F436-41286ED12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A14DB24-AAB5-CF61-F64D-81101845A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C26644-EE40-4139-AB68-82FDEC92540D}" type="slidenum">
              <a:rPr lang="en-GB" smtClean="0"/>
              <a:t>‹#›</a:t>
            </a:fld>
            <a:endParaRPr lang="en-GB"/>
          </a:p>
        </p:txBody>
      </p:sp>
    </p:spTree>
    <p:extLst>
      <p:ext uri="{BB962C8B-B14F-4D97-AF65-F5344CB8AC3E}">
        <p14:creationId xmlns:p14="http://schemas.microsoft.com/office/powerpoint/2010/main" val="4163251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baal2025.wordpress.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baal.org.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eventbrite.co.uk/e/1367263665429?aff=oddtdtcreato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D0BD-6B70-2B82-4477-B0FEB8041D19}"/>
              </a:ext>
            </a:extLst>
          </p:cNvPr>
          <p:cNvSpPr>
            <a:spLocks noGrp="1"/>
          </p:cNvSpPr>
          <p:nvPr>
            <p:ph type="ctrTitle"/>
          </p:nvPr>
        </p:nvSpPr>
        <p:spPr>
          <a:xfrm>
            <a:off x="332813" y="2306053"/>
            <a:ext cx="11526373" cy="2387600"/>
          </a:xfrm>
        </p:spPr>
        <p:txBody>
          <a:bodyPr>
            <a:normAutofit fontScale="90000"/>
          </a:bodyPr>
          <a:lstStyle/>
          <a:p>
            <a:r>
              <a:rPr lang="en-US" dirty="0"/>
              <a:t>The Future of Doctoral Writing: </a:t>
            </a:r>
            <a:br>
              <a:rPr lang="en-US" dirty="0"/>
            </a:br>
            <a:r>
              <a:rPr lang="en-US" dirty="0"/>
              <a:t>Critical Dialogues towards a Manifesto</a:t>
            </a:r>
            <a:br>
              <a:rPr lang="en-US" dirty="0"/>
            </a:br>
            <a:endParaRPr lang="en-GB" dirty="0"/>
          </a:p>
        </p:txBody>
      </p:sp>
      <p:sp>
        <p:nvSpPr>
          <p:cNvPr id="3" name="Subtitle 2">
            <a:extLst>
              <a:ext uri="{FF2B5EF4-FFF2-40B4-BE49-F238E27FC236}">
                <a16:creationId xmlns:a16="http://schemas.microsoft.com/office/drawing/2014/main" id="{6E3DE667-6AED-D090-531C-EB5EA2A59075}"/>
              </a:ext>
            </a:extLst>
          </p:cNvPr>
          <p:cNvSpPr>
            <a:spLocks noGrp="1"/>
          </p:cNvSpPr>
          <p:nvPr>
            <p:ph type="subTitle" idx="1"/>
          </p:nvPr>
        </p:nvSpPr>
        <p:spPr>
          <a:xfrm>
            <a:off x="500063" y="3658020"/>
            <a:ext cx="11526372" cy="2071267"/>
          </a:xfrm>
        </p:spPr>
        <p:txBody>
          <a:bodyPr>
            <a:normAutofit fontScale="25000" lnSpcReduction="20000"/>
          </a:bodyPr>
          <a:lstStyle/>
          <a:p>
            <a:endParaRPr lang="en-US" dirty="0"/>
          </a:p>
          <a:p>
            <a:endParaRPr lang="en-US" dirty="0"/>
          </a:p>
          <a:p>
            <a:endParaRPr lang="en-US" dirty="0"/>
          </a:p>
          <a:p>
            <a:endParaRPr lang="en-US" sz="7400" dirty="0"/>
          </a:p>
          <a:p>
            <a:r>
              <a:rPr lang="en-US" sz="7400" dirty="0"/>
              <a:t>Conceived, organized and facilitated by</a:t>
            </a:r>
          </a:p>
          <a:p>
            <a:r>
              <a:rPr lang="en-US" sz="7400" b="1" dirty="0"/>
              <a:t>Dr Julia Molinari – PACE Lecturer The Graduate School (0.5 FTE)</a:t>
            </a:r>
          </a:p>
          <a:p>
            <a:r>
              <a:rPr lang="en-US" sz="7400" b="1" dirty="0"/>
              <a:t>Dr Jackie Tuck – Senior Lecturer School of Languages and Applied Linguistics (LAL)</a:t>
            </a:r>
            <a:endParaRPr lang="en-GB" sz="7400" b="1" dirty="0"/>
          </a:p>
        </p:txBody>
      </p:sp>
      <p:pic>
        <p:nvPicPr>
          <p:cNvPr id="6" name="Picture 5" descr="BAAL logo">
            <a:extLst>
              <a:ext uri="{FF2B5EF4-FFF2-40B4-BE49-F238E27FC236}">
                <a16:creationId xmlns:a16="http://schemas.microsoft.com/office/drawing/2014/main" id="{641201B0-9002-2738-9148-D154AC5B9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23" y="6216604"/>
            <a:ext cx="1637448" cy="399692"/>
          </a:xfrm>
          <a:prstGeom prst="rect">
            <a:avLst/>
          </a:prstGeom>
        </p:spPr>
      </p:pic>
      <p:pic>
        <p:nvPicPr>
          <p:cNvPr id="8" name="Picture 7" descr="CUP logo&#10;&#10;">
            <a:extLst>
              <a:ext uri="{FF2B5EF4-FFF2-40B4-BE49-F238E27FC236}">
                <a16:creationId xmlns:a16="http://schemas.microsoft.com/office/drawing/2014/main" id="{B0C6F074-480E-0F8D-2A20-89F40FCCF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185" y="6216604"/>
            <a:ext cx="2058955" cy="434875"/>
          </a:xfrm>
          <a:prstGeom prst="rect">
            <a:avLst/>
          </a:prstGeom>
        </p:spPr>
      </p:pic>
      <p:pic>
        <p:nvPicPr>
          <p:cNvPr id="12" name="Picture 11" descr="OU blue and white logo">
            <a:extLst>
              <a:ext uri="{FF2B5EF4-FFF2-40B4-BE49-F238E27FC236}">
                <a16:creationId xmlns:a16="http://schemas.microsoft.com/office/drawing/2014/main" id="{CD533C90-B3E4-F24D-C1F8-269918DEA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539" y="141892"/>
            <a:ext cx="1172183" cy="1960942"/>
          </a:xfrm>
          <a:prstGeom prst="rect">
            <a:avLst/>
          </a:prstGeom>
        </p:spPr>
      </p:pic>
    </p:spTree>
    <p:extLst>
      <p:ext uri="{BB962C8B-B14F-4D97-AF65-F5344CB8AC3E}">
        <p14:creationId xmlns:p14="http://schemas.microsoft.com/office/powerpoint/2010/main" val="105070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19289" y="1196752"/>
            <a:ext cx="8353425" cy="4896545"/>
          </a:xfrm>
          <a:prstGeom prst="rect">
            <a:avLst/>
          </a:prstGeom>
          <a:noFill/>
          <a:ln w="22225">
            <a:solidFill>
              <a:srgbClr val="008080"/>
            </a:solidFill>
            <a:miter lim="800000"/>
            <a:headEnd/>
            <a:tailEnd/>
          </a:ln>
        </p:spPr>
        <p:txBody>
          <a:bodyPr wrap="none" anchor="ctr"/>
          <a:lstStyle/>
          <a:p>
            <a:pPr algn="l"/>
            <a:endParaRPr lang="en-US"/>
          </a:p>
        </p:txBody>
      </p:sp>
      <p:sp>
        <p:nvSpPr>
          <p:cNvPr id="9" name="Text Box 6"/>
          <p:cNvSpPr txBox="1">
            <a:spLocks noChangeArrowheads="1"/>
          </p:cNvSpPr>
          <p:nvPr/>
        </p:nvSpPr>
        <p:spPr bwMode="auto">
          <a:xfrm>
            <a:off x="5663952" y="236699"/>
            <a:ext cx="4681538" cy="369332"/>
          </a:xfrm>
          <a:prstGeom prst="rect">
            <a:avLst/>
          </a:prstGeom>
          <a:noFill/>
          <a:ln w="9525">
            <a:noFill/>
            <a:miter lim="800000"/>
            <a:headEnd/>
            <a:tailEnd/>
          </a:ln>
        </p:spPr>
        <p:txBody>
          <a:bodyPr>
            <a:spAutoFit/>
          </a:bodyPr>
          <a:lstStyle/>
          <a:p>
            <a:pPr algn="r">
              <a:spcBef>
                <a:spcPct val="50000"/>
              </a:spcBef>
              <a:defRPr/>
            </a:pPr>
            <a:r>
              <a:rPr lang="en-GB" b="1" dirty="0">
                <a:solidFill>
                  <a:srgbClr val="3D7B6B"/>
                </a:solidFill>
                <a:latin typeface="Cambria" panose="02040503050406030204" pitchFamily="18" charset="0"/>
                <a:ea typeface="Cambria" panose="02040503050406030204" pitchFamily="18" charset="0"/>
              </a:rPr>
              <a:t>Annual conference</a:t>
            </a:r>
          </a:p>
        </p:txBody>
      </p:sp>
      <p:sp>
        <p:nvSpPr>
          <p:cNvPr id="9219" name="Text Box 8"/>
          <p:cNvSpPr txBox="1">
            <a:spLocks noChangeArrowheads="1"/>
          </p:cNvSpPr>
          <p:nvPr/>
        </p:nvSpPr>
        <p:spPr bwMode="auto">
          <a:xfrm>
            <a:off x="2045902" y="1268761"/>
            <a:ext cx="8064500" cy="4739759"/>
          </a:xfrm>
          <a:prstGeom prst="rect">
            <a:avLst/>
          </a:prstGeom>
          <a:noFill/>
          <a:ln w="9525">
            <a:noFill/>
            <a:miter lim="800000"/>
            <a:headEnd/>
            <a:tailEnd/>
          </a:ln>
        </p:spPr>
        <p:txBody>
          <a:bodyPr>
            <a:spAutoFit/>
          </a:bodyPr>
          <a:lstStyle/>
          <a:p>
            <a:pPr marL="457200" indent="-457200">
              <a:spcAft>
                <a:spcPts val="600"/>
              </a:spcAft>
              <a:buBlip>
                <a:blip r:embed="rId3"/>
              </a:buBlip>
            </a:pPr>
            <a:r>
              <a:rPr lang="en-GB" sz="2300" dirty="0">
                <a:latin typeface="Calibri" pitchFamily="34" charset="0"/>
              </a:rPr>
              <a:t>58th Annual Meeting of BAAL, 4-6 September 2025, hosted by the University of Glasgow. </a:t>
            </a:r>
          </a:p>
          <a:p>
            <a:pPr algn="just">
              <a:spcAft>
                <a:spcPts val="600"/>
              </a:spcAft>
            </a:pPr>
            <a:endParaRPr lang="en-GB" sz="2400" dirty="0">
              <a:latin typeface="Calibri" pitchFamily="34" charset="0"/>
            </a:endParaRPr>
          </a:p>
          <a:p>
            <a:pPr algn="just">
              <a:spcAft>
                <a:spcPts val="600"/>
              </a:spcAft>
            </a:pPr>
            <a:endParaRPr lang="en-GB" sz="2400" b="1" u="sng" dirty="0">
              <a:latin typeface="Calibri" pitchFamily="34" charset="0"/>
            </a:endParaRPr>
          </a:p>
          <a:p>
            <a:pPr algn="just">
              <a:spcAft>
                <a:spcPts val="600"/>
              </a:spcAft>
            </a:pPr>
            <a:endParaRPr lang="en-GB" sz="2400" b="1" u="sng" dirty="0">
              <a:latin typeface="Calibri" pitchFamily="34" charset="0"/>
            </a:endParaRPr>
          </a:p>
          <a:p>
            <a:pPr algn="just">
              <a:spcAft>
                <a:spcPts val="600"/>
              </a:spcAft>
            </a:pPr>
            <a:endParaRPr lang="en-GB" sz="2400" b="1" u="sng" dirty="0">
              <a:latin typeface="Calibri" pitchFamily="34" charset="0"/>
            </a:endParaRPr>
          </a:p>
          <a:p>
            <a:pPr algn="just">
              <a:spcAft>
                <a:spcPts val="600"/>
              </a:spcAft>
            </a:pPr>
            <a:endParaRPr lang="en-GB" sz="2400" b="1" u="sng" dirty="0">
              <a:latin typeface="Calibri" pitchFamily="34" charset="0"/>
            </a:endParaRPr>
          </a:p>
          <a:p>
            <a:pPr algn="just">
              <a:spcAft>
                <a:spcPts val="600"/>
              </a:spcAft>
            </a:pPr>
            <a:endParaRPr lang="en-GB" sz="2400" b="1" u="sng" dirty="0">
              <a:latin typeface="Calibri" pitchFamily="34" charset="0"/>
            </a:endParaRPr>
          </a:p>
          <a:p>
            <a:pPr algn="just">
              <a:spcAft>
                <a:spcPts val="600"/>
              </a:spcAft>
            </a:pPr>
            <a:endParaRPr lang="en-GB" sz="2400" b="1" u="sng" dirty="0">
              <a:latin typeface="Calibri" pitchFamily="34" charset="0"/>
            </a:endParaRPr>
          </a:p>
          <a:p>
            <a:pPr marL="457200" indent="-457200">
              <a:spcAft>
                <a:spcPts val="600"/>
              </a:spcAft>
              <a:buBlip>
                <a:blip r:embed="rId3"/>
              </a:buBlip>
            </a:pPr>
            <a:r>
              <a:rPr lang="en-GB" sz="2300" dirty="0">
                <a:latin typeface="Calibri" pitchFamily="34" charset="0"/>
              </a:rPr>
              <a:t>Local Organising Committee Lead: Dr Piotr </a:t>
            </a:r>
            <a:r>
              <a:rPr lang="en-GB" sz="2300" dirty="0" err="1">
                <a:latin typeface="Calibri" pitchFamily="34" charset="0"/>
              </a:rPr>
              <a:t>Wegorowski</a:t>
            </a:r>
            <a:r>
              <a:rPr lang="en-GB" sz="2300" dirty="0">
                <a:latin typeface="Calibri" pitchFamily="34" charset="0"/>
              </a:rPr>
              <a:t>, School of Critical Studies, University of Glasgow.</a:t>
            </a:r>
          </a:p>
        </p:txBody>
      </p:sp>
      <p:sp>
        <p:nvSpPr>
          <p:cNvPr id="10" name="Text Box 9"/>
          <p:cNvSpPr txBox="1">
            <a:spLocks noChangeArrowheads="1"/>
          </p:cNvSpPr>
          <p:nvPr/>
        </p:nvSpPr>
        <p:spPr bwMode="auto">
          <a:xfrm>
            <a:off x="4007769" y="6245226"/>
            <a:ext cx="6272883" cy="461665"/>
          </a:xfrm>
          <a:prstGeom prst="rect">
            <a:avLst/>
          </a:prstGeom>
          <a:noFill/>
          <a:ln w="9525">
            <a:noFill/>
            <a:miter lim="800000"/>
            <a:headEnd/>
            <a:tailEnd/>
          </a:ln>
        </p:spPr>
        <p:txBody>
          <a:bodyPr wrap="square">
            <a:spAutoFit/>
          </a:bodyPr>
          <a:lstStyle/>
          <a:p>
            <a:pPr algn="r">
              <a:spcBef>
                <a:spcPct val="50000"/>
              </a:spcBef>
              <a:defRPr/>
            </a:pPr>
            <a:r>
              <a:rPr lang="en-GB" sz="2400" b="1" dirty="0">
                <a:solidFill>
                  <a:srgbClr val="3D7B6B"/>
                </a:solidFill>
                <a:latin typeface="Calibri" pitchFamily="34" charset="0"/>
              </a:rPr>
              <a:t>Website: </a:t>
            </a:r>
            <a:r>
              <a:rPr lang="en-GB" sz="2400" b="1" dirty="0">
                <a:solidFill>
                  <a:srgbClr val="3D7B6B"/>
                </a:solidFill>
                <a:latin typeface="Calibri" pitchFamily="34" charset="0"/>
                <a:hlinkClick r:id="rId4"/>
              </a:rPr>
              <a:t>https://baal2025.wordpress.com/</a:t>
            </a:r>
            <a:endParaRPr lang="en-GB" sz="2400" b="1" dirty="0">
              <a:solidFill>
                <a:srgbClr val="3D7B6B"/>
              </a:solidFill>
              <a:latin typeface="Calibri" pitchFamily="34" charset="0"/>
            </a:endParaRPr>
          </a:p>
        </p:txBody>
      </p:sp>
      <p:pic>
        <p:nvPicPr>
          <p:cNvPr id="1030" name="Picture 6" descr="University of Glasgow: Shaping impactful geographical and earth science  graduates">
            <a:extLst>
              <a:ext uri="{FF2B5EF4-FFF2-40B4-BE49-F238E27FC236}">
                <a16:creationId xmlns:a16="http://schemas.microsoft.com/office/drawing/2014/main" id="{DC286495-3E07-DE33-107A-DE46F01465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0119" y="2180575"/>
            <a:ext cx="4247626" cy="2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188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19289" y="1196752"/>
            <a:ext cx="8353425" cy="4896545"/>
          </a:xfrm>
          <a:prstGeom prst="rect">
            <a:avLst/>
          </a:prstGeom>
          <a:noFill/>
          <a:ln w="22225">
            <a:solidFill>
              <a:srgbClr val="008080"/>
            </a:solidFill>
            <a:miter lim="800000"/>
            <a:headEnd/>
            <a:tailEnd/>
          </a:ln>
        </p:spPr>
        <p:txBody>
          <a:bodyPr wrap="none" anchor="ctr"/>
          <a:lstStyle/>
          <a:p>
            <a:pPr algn="l"/>
            <a:endParaRPr lang="en-US"/>
          </a:p>
        </p:txBody>
      </p:sp>
      <p:sp>
        <p:nvSpPr>
          <p:cNvPr id="9" name="Text Box 6"/>
          <p:cNvSpPr txBox="1">
            <a:spLocks noChangeArrowheads="1"/>
          </p:cNvSpPr>
          <p:nvPr/>
        </p:nvSpPr>
        <p:spPr bwMode="auto">
          <a:xfrm>
            <a:off x="1846511" y="330955"/>
            <a:ext cx="8426203" cy="584775"/>
          </a:xfrm>
          <a:prstGeom prst="rect">
            <a:avLst/>
          </a:prstGeom>
          <a:noFill/>
          <a:ln w="9525">
            <a:noFill/>
            <a:miter lim="800000"/>
            <a:headEnd/>
            <a:tailEnd/>
          </a:ln>
        </p:spPr>
        <p:txBody>
          <a:bodyPr wrap="square">
            <a:spAutoFit/>
          </a:bodyPr>
          <a:lstStyle/>
          <a:p>
            <a:pPr algn="r">
              <a:spcBef>
                <a:spcPct val="50000"/>
              </a:spcBef>
              <a:defRPr/>
            </a:pPr>
            <a:r>
              <a:rPr lang="en-GB" sz="3200" b="1" dirty="0">
                <a:solidFill>
                  <a:srgbClr val="3D7B6B"/>
                </a:solidFill>
                <a:latin typeface="Cambria" panose="02040503050406030204" pitchFamily="18" charset="0"/>
                <a:ea typeface="Cambria" panose="02040503050406030204" pitchFamily="18" charset="0"/>
              </a:rPr>
              <a:t>BAAL-Cambridge University Press seminars</a:t>
            </a:r>
          </a:p>
        </p:txBody>
      </p:sp>
      <p:sp>
        <p:nvSpPr>
          <p:cNvPr id="9219" name="Text Box 8"/>
          <p:cNvSpPr txBox="1">
            <a:spLocks noChangeArrowheads="1"/>
          </p:cNvSpPr>
          <p:nvPr/>
        </p:nvSpPr>
        <p:spPr bwMode="auto">
          <a:xfrm>
            <a:off x="2045902" y="1268761"/>
            <a:ext cx="8064500" cy="4431983"/>
          </a:xfrm>
          <a:prstGeom prst="rect">
            <a:avLst/>
          </a:prstGeom>
          <a:noFill/>
          <a:ln w="9525">
            <a:noFill/>
            <a:miter lim="800000"/>
            <a:headEnd/>
            <a:tailEnd/>
          </a:ln>
        </p:spPr>
        <p:txBody>
          <a:bodyPr>
            <a:spAutoFit/>
          </a:bodyPr>
          <a:lstStyle/>
          <a:p>
            <a:pPr algn="just">
              <a:spcAft>
                <a:spcPts val="1200"/>
              </a:spcAft>
            </a:pPr>
            <a:r>
              <a:rPr lang="en-GB" sz="2200" dirty="0">
                <a:latin typeface="Calibri" pitchFamily="34" charset="0"/>
              </a:rPr>
              <a:t>BAAL members </a:t>
            </a:r>
            <a:r>
              <a:rPr lang="en-US" sz="2200" dirty="0">
                <a:latin typeface="Calibri" pitchFamily="34" charset="0"/>
              </a:rPr>
              <a:t>can apply to host</a:t>
            </a:r>
            <a:r>
              <a:rPr lang="en-GB" sz="2200" dirty="0">
                <a:latin typeface="Calibri" pitchFamily="34" charset="0"/>
              </a:rPr>
              <a:t> </a:t>
            </a:r>
            <a:r>
              <a:rPr lang="en-GB" sz="2200" b="1" dirty="0">
                <a:solidFill>
                  <a:srgbClr val="3D7B6B"/>
                </a:solidFill>
                <a:latin typeface="Calibri" pitchFamily="34" charset="0"/>
              </a:rPr>
              <a:t>BAAL-Cambridge University Press Seminars</a:t>
            </a:r>
            <a:r>
              <a:rPr lang="en-US" sz="2200" dirty="0">
                <a:solidFill>
                  <a:srgbClr val="3D7B6B"/>
                </a:solidFill>
                <a:latin typeface="Calibri" pitchFamily="34" charset="0"/>
              </a:rPr>
              <a:t> </a:t>
            </a:r>
            <a:r>
              <a:rPr lang="en-US" sz="2200" dirty="0">
                <a:latin typeface="Calibri" pitchFamily="34" charset="0"/>
              </a:rPr>
              <a:t>(maximum of £2,000 each).</a:t>
            </a:r>
          </a:p>
          <a:p>
            <a:pPr algn="just">
              <a:spcAft>
                <a:spcPts val="600"/>
              </a:spcAft>
            </a:pPr>
            <a:r>
              <a:rPr lang="en-US" sz="2200" dirty="0">
                <a:latin typeface="Calibri" pitchFamily="34" charset="0"/>
              </a:rPr>
              <a:t>Winners 2024-25</a:t>
            </a:r>
          </a:p>
          <a:p>
            <a:pPr algn="just">
              <a:spcAft>
                <a:spcPts val="600"/>
              </a:spcAft>
            </a:pPr>
            <a:endParaRPr lang="en-US" sz="2200" dirty="0">
              <a:latin typeface="Calibri" pitchFamily="34" charset="0"/>
            </a:endParaRPr>
          </a:p>
          <a:p>
            <a:pPr algn="just">
              <a:spcAft>
                <a:spcPts val="600"/>
              </a:spcAft>
            </a:pPr>
            <a:endParaRPr lang="en-US" sz="2200" dirty="0">
              <a:latin typeface="Calibri" pitchFamily="34" charset="0"/>
            </a:endParaRPr>
          </a:p>
          <a:p>
            <a:pPr algn="just">
              <a:spcAft>
                <a:spcPts val="600"/>
              </a:spcAft>
            </a:pPr>
            <a:endParaRPr lang="en-US" sz="2200" dirty="0">
              <a:latin typeface="Calibri" pitchFamily="34" charset="0"/>
            </a:endParaRPr>
          </a:p>
          <a:p>
            <a:pPr algn="just">
              <a:spcAft>
                <a:spcPts val="600"/>
              </a:spcAft>
            </a:pPr>
            <a:endParaRPr lang="en-US" sz="2200" dirty="0">
              <a:latin typeface="Calibri" pitchFamily="34" charset="0"/>
            </a:endParaRPr>
          </a:p>
          <a:p>
            <a:pPr algn="just">
              <a:spcAft>
                <a:spcPts val="600"/>
              </a:spcAft>
            </a:pPr>
            <a:endParaRPr lang="en-US" sz="2200" dirty="0">
              <a:latin typeface="Calibri" pitchFamily="34" charset="0"/>
            </a:endParaRPr>
          </a:p>
          <a:p>
            <a:pPr algn="just"/>
            <a:endParaRPr lang="en-US" sz="2200" dirty="0">
              <a:latin typeface="Calibri" pitchFamily="34" charset="0"/>
            </a:endParaRPr>
          </a:p>
          <a:p>
            <a:pPr algn="just"/>
            <a:endParaRPr lang="en-US" sz="2200" dirty="0">
              <a:latin typeface="Calibri" pitchFamily="34" charset="0"/>
            </a:endParaRPr>
          </a:p>
          <a:p>
            <a:pPr algn="just"/>
            <a:endParaRPr lang="en-US" sz="2200" dirty="0">
              <a:latin typeface="Calibri" pitchFamily="34" charset="0"/>
            </a:endParaRPr>
          </a:p>
        </p:txBody>
      </p:sp>
      <p:sp>
        <p:nvSpPr>
          <p:cNvPr id="10" name="Text Box 9"/>
          <p:cNvSpPr txBox="1">
            <a:spLocks noChangeArrowheads="1"/>
          </p:cNvSpPr>
          <p:nvPr/>
        </p:nvSpPr>
        <p:spPr bwMode="auto">
          <a:xfrm>
            <a:off x="7832726" y="6245225"/>
            <a:ext cx="2447925" cy="457200"/>
          </a:xfrm>
          <a:prstGeom prst="rect">
            <a:avLst/>
          </a:prstGeom>
          <a:noFill/>
          <a:ln w="9525">
            <a:noFill/>
            <a:miter lim="800000"/>
            <a:headEnd/>
            <a:tailEnd/>
          </a:ln>
        </p:spPr>
        <p:txBody>
          <a:bodyPr>
            <a:spAutoFit/>
          </a:bodyPr>
          <a:lstStyle/>
          <a:p>
            <a:pPr>
              <a:spcBef>
                <a:spcPct val="50000"/>
              </a:spcBef>
              <a:defRPr/>
            </a:pPr>
            <a:r>
              <a:rPr lang="en-GB" sz="2400" b="1" dirty="0">
                <a:solidFill>
                  <a:srgbClr val="3D7B6B"/>
                </a:solidFill>
                <a:latin typeface="Calibri" pitchFamily="34" charset="0"/>
              </a:rPr>
              <a:t>www.baal.org.uk</a:t>
            </a:r>
          </a:p>
        </p:txBody>
      </p:sp>
      <p:graphicFrame>
        <p:nvGraphicFramePr>
          <p:cNvPr id="4" name="Table 3"/>
          <p:cNvGraphicFramePr>
            <a:graphicFrameLocks noGrp="1"/>
          </p:cNvGraphicFramePr>
          <p:nvPr/>
        </p:nvGraphicFramePr>
        <p:xfrm>
          <a:off x="2045902" y="2757625"/>
          <a:ext cx="8100196" cy="3509029"/>
        </p:xfrm>
        <a:graphic>
          <a:graphicData uri="http://schemas.openxmlformats.org/drawingml/2006/table">
            <a:tbl>
              <a:tblPr firstRow="1" firstCol="1" bandRow="1"/>
              <a:tblGrid>
                <a:gridCol w="4050098">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368152">
                  <a:extLst>
                    <a:ext uri="{9D8B030D-6E8A-4147-A177-3AD203B41FA5}">
                      <a16:colId xmlns:a16="http://schemas.microsoft.com/office/drawing/2014/main" val="1475795009"/>
                    </a:ext>
                  </a:extLst>
                </a:gridCol>
                <a:gridCol w="881746">
                  <a:extLst>
                    <a:ext uri="{9D8B030D-6E8A-4147-A177-3AD203B41FA5}">
                      <a16:colId xmlns:a16="http://schemas.microsoft.com/office/drawing/2014/main" val="20003"/>
                    </a:ext>
                  </a:extLst>
                </a:gridCol>
              </a:tblGrid>
              <a:tr h="867095">
                <a:tc>
                  <a:txBody>
                    <a:bodyPr/>
                    <a:lstStyle/>
                    <a:p>
                      <a:pPr>
                        <a:lnSpc>
                          <a:spcPct val="115000"/>
                        </a:lnSpc>
                        <a:spcAft>
                          <a:spcPts val="1000"/>
                        </a:spcAft>
                      </a:pPr>
                      <a:r>
                        <a:rPr lang="en-GB" sz="1800" dirty="0">
                          <a:effectLst/>
                          <a:latin typeface="+mn-lt"/>
                          <a:ea typeface="SimSun" panose="02010600030101010101" pitchFamily="2" charset="-122"/>
                          <a:cs typeface="Calibri" panose="020F0502020204030204" pitchFamily="34" charset="0"/>
                        </a:rPr>
                        <a:t>AI in Applied Linguistics and TESOL: Researcher and practitioner perspectives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0" i="0" kern="1200" dirty="0">
                          <a:solidFill>
                            <a:schemeClr val="tx1"/>
                          </a:solidFill>
                          <a:effectLst/>
                          <a:latin typeface="+mn-lt"/>
                          <a:ea typeface="+mn-ea"/>
                          <a:cs typeface="+mn-cs"/>
                        </a:rPr>
                        <a:t>Celia Antoniou et 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effectLst/>
                          <a:latin typeface="+mn-lt"/>
                          <a:ea typeface="SimSun" panose="02010600030101010101" pitchFamily="2" charset="-122"/>
                          <a:cs typeface="Calibri" panose="020F0502020204030204" pitchFamily="34" charset="0"/>
                        </a:rPr>
                        <a:t>University of Strathclyde</a:t>
                      </a:r>
                      <a:endParaRPr lang="en-GB" sz="1800" dirty="0">
                        <a:effectLst/>
                        <a:latin typeface="+mn-lt"/>
                        <a:ea typeface="SimSun"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dirty="0">
                          <a:effectLst/>
                          <a:latin typeface="+mn-lt"/>
                          <a:ea typeface="SimSun" panose="02010600030101010101" pitchFamily="2" charset="-122"/>
                          <a:cs typeface="Calibri" panose="020F0502020204030204" pitchFamily="34" charset="0"/>
                        </a:rPr>
                        <a:t>06 June 2025</a:t>
                      </a:r>
                      <a:endParaRPr lang="en-GB" sz="1800" dirty="0">
                        <a:effectLst/>
                        <a:latin typeface="+mn-lt"/>
                        <a:ea typeface="SimSun"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044549"/>
                  </a:ext>
                </a:extLst>
              </a:tr>
              <a:tr h="867095">
                <a:tc>
                  <a:txBody>
                    <a:bodyPr/>
                    <a:lstStyle/>
                    <a:p>
                      <a:pPr>
                        <a:lnSpc>
                          <a:spcPct val="115000"/>
                        </a:lnSpc>
                        <a:spcAft>
                          <a:spcPts val="1000"/>
                        </a:spcAft>
                      </a:pPr>
                      <a:r>
                        <a:rPr lang="en-GB" sz="1800" dirty="0">
                          <a:effectLst/>
                          <a:latin typeface="+mn-lt"/>
                          <a:ea typeface="SimSun" panose="02010600030101010101" pitchFamily="2" charset="-122"/>
                          <a:cs typeface="Calibri" panose="020F0502020204030204" pitchFamily="34" charset="0"/>
                        </a:rPr>
                        <a:t>(Re-)exploring ethics in Applied Linguistics research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i="0" kern="1200" dirty="0">
                          <a:solidFill>
                            <a:schemeClr val="tx1"/>
                          </a:solidFill>
                          <a:effectLst/>
                          <a:latin typeface="+mn-lt"/>
                          <a:ea typeface="+mn-ea"/>
                          <a:cs typeface="+mn-cs"/>
                        </a:rPr>
                        <a:t>Alex Ho-Cheong Leung &amp; Nancy Dieu-Ngoc Nguyen</a:t>
                      </a:r>
                      <a:endParaRPr lang="en-US" sz="1800" b="0" i="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err="1">
                          <a:effectLst/>
                          <a:latin typeface="+mn-lt"/>
                          <a:ea typeface="SimSun" panose="02010600030101010101" pitchFamily="2" charset="-122"/>
                          <a:cs typeface="Calibri" panose="020F0502020204030204" pitchFamily="34" charset="0"/>
                        </a:rPr>
                        <a:t>Northumbria</a:t>
                      </a:r>
                      <a:r>
                        <a:rPr lang="en-US" sz="1800" dirty="0">
                          <a:effectLst/>
                          <a:latin typeface="+mn-lt"/>
                          <a:ea typeface="SimSun" panose="02010600030101010101" pitchFamily="2" charset="-122"/>
                          <a:cs typeface="Calibri" panose="020F0502020204030204" pitchFamily="34" charset="0"/>
                        </a:rPr>
                        <a:t> University</a:t>
                      </a:r>
                      <a:endParaRPr lang="en-GB" sz="1800" dirty="0">
                        <a:effectLst/>
                        <a:latin typeface="+mn-lt"/>
                        <a:ea typeface="SimSun"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n-US" sz="1800" dirty="0">
                          <a:effectLst/>
                          <a:latin typeface="+mn-lt"/>
                          <a:ea typeface="SimSun" panose="02010600030101010101" pitchFamily="2" charset="-122"/>
                          <a:cs typeface="Calibri" panose="020F0502020204030204" pitchFamily="34" charset="0"/>
                        </a:rPr>
                        <a:t>23 June 2025</a:t>
                      </a:r>
                      <a:endParaRPr lang="en-GB" sz="1800" dirty="0">
                        <a:effectLst/>
                        <a:latin typeface="+mn-lt"/>
                        <a:ea typeface="SimSun"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417">
                <a:tc>
                  <a:txBody>
                    <a:bodyPr/>
                    <a:lstStyle/>
                    <a:p>
                      <a:pPr>
                        <a:lnSpc>
                          <a:spcPct val="115000"/>
                        </a:lnSpc>
                        <a:spcAft>
                          <a:spcPts val="1000"/>
                        </a:spcAft>
                      </a:pPr>
                      <a:r>
                        <a:rPr lang="en-GB" sz="1800" b="0" i="0" kern="1200" dirty="0">
                          <a:solidFill>
                            <a:schemeClr val="tx1"/>
                          </a:solidFill>
                          <a:effectLst/>
                          <a:latin typeface="+mn-lt"/>
                          <a:ea typeface="+mn-ea"/>
                          <a:cs typeface="+mn-cs"/>
                        </a:rPr>
                        <a:t>The future of doctoral writing: Critical dialogues towards a manifesto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pt-BR" sz="1800" b="0" i="0" kern="1200" dirty="0">
                          <a:solidFill>
                            <a:schemeClr val="tx1"/>
                          </a:solidFill>
                          <a:effectLst/>
                          <a:latin typeface="+mn-lt"/>
                          <a:ea typeface="+mn-ea"/>
                          <a:cs typeface="+mn-cs"/>
                        </a:rPr>
                        <a:t>Julia Molinari &amp; Jackie Tuck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effectLst/>
                          <a:latin typeface="+mn-lt"/>
                          <a:ea typeface="SimSun" panose="02010600030101010101" pitchFamily="2" charset="-122"/>
                          <a:cs typeface="Calibri" panose="020F0502020204030204" pitchFamily="34" charset="0"/>
                        </a:rPr>
                        <a:t>Open University</a:t>
                      </a:r>
                      <a:endParaRPr lang="en-GB" sz="1800" dirty="0">
                        <a:effectLst/>
                        <a:latin typeface="+mn-lt"/>
                        <a:ea typeface="SimSun"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800" dirty="0">
                          <a:effectLst/>
                          <a:latin typeface="+mn-lt"/>
                          <a:ea typeface="SimSun" panose="02010600030101010101" pitchFamily="2" charset="-122"/>
                          <a:cs typeface="Calibri" panose="020F0502020204030204" pitchFamily="34" charset="0"/>
                        </a:rPr>
                        <a:t>09 July 2025</a:t>
                      </a:r>
                      <a:endParaRPr lang="en-GB" sz="1800" dirty="0">
                        <a:effectLst/>
                        <a:latin typeface="+mn-lt"/>
                        <a:ea typeface="SimSun"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10088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19289" y="1196752"/>
            <a:ext cx="8353425" cy="4896545"/>
          </a:xfrm>
          <a:prstGeom prst="rect">
            <a:avLst/>
          </a:prstGeom>
          <a:noFill/>
          <a:ln w="22225">
            <a:solidFill>
              <a:srgbClr val="008080"/>
            </a:solidFill>
            <a:miter lim="800000"/>
            <a:headEnd/>
            <a:tailEnd/>
          </a:ln>
        </p:spPr>
        <p:txBody>
          <a:bodyPr wrap="none" anchor="ctr"/>
          <a:lstStyle/>
          <a:p>
            <a:pPr algn="l"/>
            <a:endParaRPr lang="en-US"/>
          </a:p>
        </p:txBody>
      </p:sp>
      <p:sp>
        <p:nvSpPr>
          <p:cNvPr id="9" name="Text Box 6"/>
          <p:cNvSpPr txBox="1">
            <a:spLocks noChangeArrowheads="1"/>
          </p:cNvSpPr>
          <p:nvPr/>
        </p:nvSpPr>
        <p:spPr bwMode="auto">
          <a:xfrm>
            <a:off x="1919288" y="319022"/>
            <a:ext cx="8426202" cy="600164"/>
          </a:xfrm>
          <a:prstGeom prst="rect">
            <a:avLst/>
          </a:prstGeom>
          <a:noFill/>
          <a:ln w="9525">
            <a:noFill/>
            <a:miter lim="800000"/>
            <a:headEnd/>
            <a:tailEnd/>
          </a:ln>
        </p:spPr>
        <p:txBody>
          <a:bodyPr wrap="square">
            <a:spAutoFit/>
          </a:bodyPr>
          <a:lstStyle/>
          <a:p>
            <a:pPr algn="r">
              <a:spcBef>
                <a:spcPct val="50000"/>
              </a:spcBef>
              <a:defRPr/>
            </a:pPr>
            <a:r>
              <a:rPr lang="en-GB" sz="3300" b="1" dirty="0">
                <a:solidFill>
                  <a:srgbClr val="3D7B6B"/>
                </a:solidFill>
                <a:latin typeface="Cambria" panose="02040503050406030204" pitchFamily="18" charset="0"/>
                <a:ea typeface="Cambria" panose="02040503050406030204" pitchFamily="18" charset="0"/>
              </a:rPr>
              <a:t>BAAL Researcher Development Workshops</a:t>
            </a:r>
          </a:p>
        </p:txBody>
      </p:sp>
      <p:sp>
        <p:nvSpPr>
          <p:cNvPr id="9219" name="Text Box 8"/>
          <p:cNvSpPr txBox="1">
            <a:spLocks noChangeArrowheads="1"/>
          </p:cNvSpPr>
          <p:nvPr/>
        </p:nvSpPr>
        <p:spPr bwMode="auto">
          <a:xfrm>
            <a:off x="2045902" y="1268761"/>
            <a:ext cx="8064500" cy="1200329"/>
          </a:xfrm>
          <a:prstGeom prst="rect">
            <a:avLst/>
          </a:prstGeom>
          <a:noFill/>
          <a:ln w="9525">
            <a:noFill/>
            <a:miter lim="800000"/>
            <a:headEnd/>
            <a:tailEnd/>
          </a:ln>
        </p:spPr>
        <p:txBody>
          <a:bodyPr>
            <a:spAutoFit/>
          </a:bodyPr>
          <a:lstStyle/>
          <a:p>
            <a:pPr algn="l"/>
            <a:r>
              <a:rPr lang="en-GB" sz="2400" dirty="0"/>
              <a:t>The initiative is aimed at meeting the researcher development needs of BAAL’s PhD students and ECRs.</a:t>
            </a:r>
          </a:p>
        </p:txBody>
      </p:sp>
      <p:sp>
        <p:nvSpPr>
          <p:cNvPr id="10" name="Text Box 9"/>
          <p:cNvSpPr txBox="1">
            <a:spLocks noChangeArrowheads="1"/>
          </p:cNvSpPr>
          <p:nvPr/>
        </p:nvSpPr>
        <p:spPr bwMode="auto">
          <a:xfrm>
            <a:off x="7832726" y="6245225"/>
            <a:ext cx="2447925" cy="457200"/>
          </a:xfrm>
          <a:prstGeom prst="rect">
            <a:avLst/>
          </a:prstGeom>
          <a:noFill/>
          <a:ln w="9525">
            <a:noFill/>
            <a:miter lim="800000"/>
            <a:headEnd/>
            <a:tailEnd/>
          </a:ln>
        </p:spPr>
        <p:txBody>
          <a:bodyPr>
            <a:spAutoFit/>
          </a:bodyPr>
          <a:lstStyle/>
          <a:p>
            <a:pPr>
              <a:spcBef>
                <a:spcPct val="50000"/>
              </a:spcBef>
              <a:defRPr/>
            </a:pPr>
            <a:r>
              <a:rPr lang="en-GB" sz="2400" b="1" dirty="0">
                <a:solidFill>
                  <a:srgbClr val="3D7B6B"/>
                </a:solidFill>
                <a:latin typeface="Calibri" pitchFamily="34" charset="0"/>
              </a:rPr>
              <a:t>www.baal.org.uk</a:t>
            </a:r>
          </a:p>
        </p:txBody>
      </p:sp>
      <p:graphicFrame>
        <p:nvGraphicFramePr>
          <p:cNvPr id="2" name="Table 1"/>
          <p:cNvGraphicFramePr>
            <a:graphicFrameLocks noGrp="1"/>
          </p:cNvGraphicFramePr>
          <p:nvPr/>
        </p:nvGraphicFramePr>
        <p:xfrm>
          <a:off x="2100139" y="3320035"/>
          <a:ext cx="8064500" cy="1425512"/>
        </p:xfrm>
        <a:graphic>
          <a:graphicData uri="http://schemas.openxmlformats.org/drawingml/2006/table">
            <a:tbl>
              <a:tblPr firstRow="1" firstCol="1" bandRow="1"/>
              <a:tblGrid>
                <a:gridCol w="3978090">
                  <a:extLst>
                    <a:ext uri="{9D8B030D-6E8A-4147-A177-3AD203B41FA5}">
                      <a16:colId xmlns:a16="http://schemas.microsoft.com/office/drawing/2014/main" val="20001"/>
                    </a:ext>
                  </a:extLst>
                </a:gridCol>
                <a:gridCol w="1313915">
                  <a:extLst>
                    <a:ext uri="{9D8B030D-6E8A-4147-A177-3AD203B41FA5}">
                      <a16:colId xmlns:a16="http://schemas.microsoft.com/office/drawing/2014/main" val="20002"/>
                    </a:ext>
                  </a:extLst>
                </a:gridCol>
                <a:gridCol w="1440160">
                  <a:extLst>
                    <a:ext uri="{9D8B030D-6E8A-4147-A177-3AD203B41FA5}">
                      <a16:colId xmlns:a16="http://schemas.microsoft.com/office/drawing/2014/main" val="3140001569"/>
                    </a:ext>
                  </a:extLst>
                </a:gridCol>
                <a:gridCol w="1332335">
                  <a:extLst>
                    <a:ext uri="{9D8B030D-6E8A-4147-A177-3AD203B41FA5}">
                      <a16:colId xmlns:a16="http://schemas.microsoft.com/office/drawing/2014/main" val="20003"/>
                    </a:ext>
                  </a:extLst>
                </a:gridCol>
              </a:tblGrid>
              <a:tr h="144016">
                <a:tc gridSpan="4">
                  <a:txBody>
                    <a:bodyPr/>
                    <a:lstStyle/>
                    <a:p>
                      <a:pPr algn="ctr">
                        <a:lnSpc>
                          <a:spcPct val="115000"/>
                        </a:lnSpc>
                        <a:spcAft>
                          <a:spcPts val="1000"/>
                        </a:spcAft>
                      </a:pPr>
                      <a:r>
                        <a:rPr lang="en-GB" sz="2000" b="1" dirty="0">
                          <a:effectLst/>
                          <a:latin typeface="+mn-lt"/>
                          <a:ea typeface="SimSun" panose="02010600030101010101" pitchFamily="2" charset="-122"/>
                          <a:cs typeface="Calibri" panose="020F0502020204030204" pitchFamily="34" charset="0"/>
                        </a:rPr>
                        <a:t>Winner 2024-25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GB"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1000"/>
                        </a:spcAft>
                      </a:pPr>
                      <a:endParaRPr lang="en-GB"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112492"/>
                  </a:ext>
                </a:extLst>
              </a:tr>
              <a:tr h="703352">
                <a:tc>
                  <a:txBody>
                    <a:bodyPr/>
                    <a:lstStyle/>
                    <a:p>
                      <a:pPr algn="l"/>
                      <a:r>
                        <a:rPr lang="en-GB" sz="1800" b="0" i="0" kern="1200" dirty="0">
                          <a:solidFill>
                            <a:schemeClr val="tx1"/>
                          </a:solidFill>
                          <a:effectLst/>
                          <a:latin typeface="+mn-lt"/>
                          <a:ea typeface="+mn-ea"/>
                          <a:cs typeface="+mn-cs"/>
                        </a:rPr>
                        <a:t>Exploring applications of eye tracking methodologies in applied linguistics research: Bridging theory and practice</a:t>
                      </a:r>
                      <a:endParaRPr lang="en-US" sz="17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700" b="0" i="0" kern="1200" dirty="0">
                          <a:solidFill>
                            <a:schemeClr val="tx1"/>
                          </a:solidFill>
                          <a:effectLst/>
                          <a:latin typeface="+mn-lt"/>
                          <a:ea typeface="+mn-ea"/>
                          <a:cs typeface="+mn-cs"/>
                        </a:rPr>
                        <a:t>Gergely Kajos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700" dirty="0">
                          <a:latin typeface="+mn-lt"/>
                        </a:rPr>
                        <a:t>University of Leeds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700" dirty="0">
                          <a:latin typeface="+mn-lt"/>
                        </a:rPr>
                        <a:t>05 November 2025 (TBC)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429703"/>
                  </a:ext>
                </a:extLst>
              </a:tr>
            </a:tbl>
          </a:graphicData>
        </a:graphic>
      </p:graphicFrame>
    </p:spTree>
    <p:extLst>
      <p:ext uri="{BB962C8B-B14F-4D97-AF65-F5344CB8AC3E}">
        <p14:creationId xmlns:p14="http://schemas.microsoft.com/office/powerpoint/2010/main" val="5303796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19289" y="1196752"/>
            <a:ext cx="8353425" cy="4896545"/>
          </a:xfrm>
          <a:prstGeom prst="rect">
            <a:avLst/>
          </a:prstGeom>
          <a:noFill/>
          <a:ln w="22225">
            <a:solidFill>
              <a:srgbClr val="008080"/>
            </a:solidFill>
            <a:miter lim="800000"/>
            <a:headEnd/>
            <a:tailEnd/>
          </a:ln>
        </p:spPr>
        <p:txBody>
          <a:bodyPr wrap="none" anchor="ctr"/>
          <a:lstStyle/>
          <a:p>
            <a:pPr algn="l"/>
            <a:endParaRPr lang="en-US"/>
          </a:p>
        </p:txBody>
      </p:sp>
      <p:sp>
        <p:nvSpPr>
          <p:cNvPr id="9" name="Text Box 6"/>
          <p:cNvSpPr txBox="1">
            <a:spLocks noChangeArrowheads="1"/>
          </p:cNvSpPr>
          <p:nvPr/>
        </p:nvSpPr>
        <p:spPr bwMode="auto">
          <a:xfrm>
            <a:off x="2855640" y="236699"/>
            <a:ext cx="7489850" cy="369332"/>
          </a:xfrm>
          <a:prstGeom prst="rect">
            <a:avLst/>
          </a:prstGeom>
          <a:noFill/>
          <a:ln w="9525">
            <a:noFill/>
            <a:miter lim="800000"/>
            <a:headEnd/>
            <a:tailEnd/>
          </a:ln>
        </p:spPr>
        <p:txBody>
          <a:bodyPr wrap="square">
            <a:spAutoFit/>
          </a:bodyPr>
          <a:lstStyle/>
          <a:p>
            <a:pPr algn="r">
              <a:spcBef>
                <a:spcPct val="50000"/>
              </a:spcBef>
              <a:defRPr/>
            </a:pPr>
            <a:r>
              <a:rPr lang="en-GB" b="1" dirty="0">
                <a:solidFill>
                  <a:srgbClr val="3D7B6B"/>
                </a:solidFill>
                <a:latin typeface="Cambria" panose="02040503050406030204" pitchFamily="18" charset="0"/>
                <a:ea typeface="Cambria" panose="02040503050406030204" pitchFamily="18" charset="0"/>
              </a:rPr>
              <a:t>BAAL Applied Linguistics fund</a:t>
            </a:r>
          </a:p>
        </p:txBody>
      </p:sp>
      <p:sp>
        <p:nvSpPr>
          <p:cNvPr id="9219" name="Text Box 8"/>
          <p:cNvSpPr txBox="1">
            <a:spLocks noChangeArrowheads="1"/>
          </p:cNvSpPr>
          <p:nvPr/>
        </p:nvSpPr>
        <p:spPr bwMode="auto">
          <a:xfrm>
            <a:off x="2063750" y="1829141"/>
            <a:ext cx="8064500" cy="4278094"/>
          </a:xfrm>
          <a:prstGeom prst="rect">
            <a:avLst/>
          </a:prstGeom>
          <a:noFill/>
          <a:ln w="9525">
            <a:noFill/>
            <a:miter lim="800000"/>
            <a:headEnd/>
            <a:tailEnd/>
          </a:ln>
        </p:spPr>
        <p:txBody>
          <a:bodyPr>
            <a:spAutoFit/>
          </a:bodyPr>
          <a:lstStyle/>
          <a:p>
            <a:pPr algn="just">
              <a:spcAft>
                <a:spcPts val="600"/>
              </a:spcAft>
            </a:pPr>
            <a:r>
              <a:rPr lang="en-GB" sz="2100" dirty="0"/>
              <a:t>Engaging users in the research process and generating impact are important parts of the applied linguistics research agenda. The BAAL Applied Linguistics Fund supports members by offering up to £15,000 to carry out innovative activities which link research and impact/public engagement.</a:t>
            </a:r>
          </a:p>
          <a:p>
            <a:pPr algn="just">
              <a:spcAft>
                <a:spcPts val="600"/>
              </a:spcAft>
            </a:pPr>
            <a:endParaRPr lang="en-GB" sz="2100" dirty="0"/>
          </a:p>
          <a:p>
            <a:pPr algn="just">
              <a:spcAft>
                <a:spcPts val="600"/>
              </a:spcAft>
            </a:pPr>
            <a:r>
              <a:rPr lang="en-GB" sz="2100" dirty="0"/>
              <a:t>Applications will be invited from any members of BAAL in autumn 2025. </a:t>
            </a:r>
          </a:p>
          <a:p>
            <a:pPr algn="just">
              <a:spcAft>
                <a:spcPts val="600"/>
              </a:spcAft>
            </a:pPr>
            <a:endParaRPr lang="en-GB" sz="2100" dirty="0"/>
          </a:p>
          <a:p>
            <a:pPr algn="just">
              <a:spcAft>
                <a:spcPts val="600"/>
              </a:spcAft>
            </a:pPr>
            <a:r>
              <a:rPr lang="en-GB" sz="2100" dirty="0"/>
              <a:t>Funded activities can take place in the UK or overseas from 1 August 2026 to 31 July 2027.</a:t>
            </a:r>
          </a:p>
        </p:txBody>
      </p:sp>
      <p:sp>
        <p:nvSpPr>
          <p:cNvPr id="10" name="Text Box 9"/>
          <p:cNvSpPr txBox="1">
            <a:spLocks noChangeArrowheads="1"/>
          </p:cNvSpPr>
          <p:nvPr/>
        </p:nvSpPr>
        <p:spPr bwMode="auto">
          <a:xfrm>
            <a:off x="7832726" y="6245225"/>
            <a:ext cx="2447925" cy="457200"/>
          </a:xfrm>
          <a:prstGeom prst="rect">
            <a:avLst/>
          </a:prstGeom>
          <a:noFill/>
          <a:ln w="9525">
            <a:noFill/>
            <a:miter lim="800000"/>
            <a:headEnd/>
            <a:tailEnd/>
          </a:ln>
        </p:spPr>
        <p:txBody>
          <a:bodyPr>
            <a:spAutoFit/>
          </a:bodyPr>
          <a:lstStyle/>
          <a:p>
            <a:pPr>
              <a:spcBef>
                <a:spcPct val="50000"/>
              </a:spcBef>
              <a:defRPr/>
            </a:pPr>
            <a:r>
              <a:rPr lang="en-GB" sz="2400" b="1" dirty="0">
                <a:solidFill>
                  <a:srgbClr val="3D7B6B"/>
                </a:solidFill>
                <a:latin typeface="Calibri" pitchFamily="34" charset="0"/>
              </a:rPr>
              <a:t>www.baal.org.uk</a:t>
            </a:r>
          </a:p>
        </p:txBody>
      </p:sp>
    </p:spTree>
    <p:extLst>
      <p:ext uri="{BB962C8B-B14F-4D97-AF65-F5344CB8AC3E}">
        <p14:creationId xmlns:p14="http://schemas.microsoft.com/office/powerpoint/2010/main" val="320727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19289" y="1196752"/>
            <a:ext cx="8353425" cy="4896545"/>
          </a:xfrm>
          <a:prstGeom prst="rect">
            <a:avLst/>
          </a:prstGeom>
          <a:noFill/>
          <a:ln w="22225">
            <a:solidFill>
              <a:srgbClr val="008080"/>
            </a:solidFill>
            <a:miter lim="800000"/>
            <a:headEnd/>
            <a:tailEnd/>
          </a:ln>
        </p:spPr>
        <p:txBody>
          <a:bodyPr wrap="none" anchor="ctr"/>
          <a:lstStyle/>
          <a:p>
            <a:pPr algn="l"/>
            <a:endParaRPr lang="en-US"/>
          </a:p>
        </p:txBody>
      </p:sp>
      <p:sp>
        <p:nvSpPr>
          <p:cNvPr id="9" name="Text Box 6"/>
          <p:cNvSpPr txBox="1">
            <a:spLocks noChangeArrowheads="1"/>
          </p:cNvSpPr>
          <p:nvPr/>
        </p:nvSpPr>
        <p:spPr bwMode="auto">
          <a:xfrm>
            <a:off x="2351584" y="236699"/>
            <a:ext cx="7993906" cy="369332"/>
          </a:xfrm>
          <a:prstGeom prst="rect">
            <a:avLst/>
          </a:prstGeom>
          <a:noFill/>
          <a:ln w="9525">
            <a:noFill/>
            <a:miter lim="800000"/>
            <a:headEnd/>
            <a:tailEnd/>
          </a:ln>
        </p:spPr>
        <p:txBody>
          <a:bodyPr wrap="square">
            <a:spAutoFit/>
          </a:bodyPr>
          <a:lstStyle/>
          <a:p>
            <a:pPr algn="r">
              <a:spcBef>
                <a:spcPct val="50000"/>
              </a:spcBef>
              <a:defRPr/>
            </a:pPr>
            <a:r>
              <a:rPr lang="en-GB" b="1" dirty="0">
                <a:solidFill>
                  <a:srgbClr val="3D7B6B"/>
                </a:solidFill>
                <a:latin typeface="Cambria" panose="02040503050406030204" pitchFamily="18" charset="0"/>
                <a:ea typeface="Cambria" panose="02040503050406030204" pitchFamily="18" charset="0"/>
              </a:rPr>
              <a:t>Special interest groups (SIGs)</a:t>
            </a:r>
          </a:p>
        </p:txBody>
      </p:sp>
      <p:sp>
        <p:nvSpPr>
          <p:cNvPr id="9219" name="Text Box 8"/>
          <p:cNvSpPr txBox="1">
            <a:spLocks noChangeArrowheads="1"/>
          </p:cNvSpPr>
          <p:nvPr/>
        </p:nvSpPr>
        <p:spPr bwMode="auto">
          <a:xfrm>
            <a:off x="2045902" y="1268761"/>
            <a:ext cx="8064500" cy="2160591"/>
          </a:xfrm>
          <a:prstGeom prst="rect">
            <a:avLst/>
          </a:prstGeom>
          <a:noFill/>
          <a:ln w="9525">
            <a:noFill/>
            <a:miter lim="800000"/>
            <a:headEnd/>
            <a:tailEnd/>
          </a:ln>
        </p:spPr>
        <p:txBody>
          <a:bodyPr>
            <a:spAutoFit/>
          </a:bodyPr>
          <a:lstStyle/>
          <a:p>
            <a:pPr algn="l">
              <a:spcBef>
                <a:spcPct val="20000"/>
              </a:spcBef>
              <a:buFont typeface="Wingdings" pitchFamily="2" charset="2"/>
              <a:buNone/>
            </a:pPr>
            <a:endParaRPr lang="en-GB" sz="2400" dirty="0">
              <a:latin typeface="Calibri" pitchFamily="34" charset="0"/>
            </a:endParaRPr>
          </a:p>
          <a:p>
            <a:pPr algn="l">
              <a:spcBef>
                <a:spcPct val="20000"/>
              </a:spcBef>
              <a:buFont typeface="Wingdings" pitchFamily="2" charset="2"/>
              <a:buNone/>
            </a:pPr>
            <a:endParaRPr lang="en-GB" sz="2400" dirty="0">
              <a:latin typeface="Calibri" pitchFamily="34" charset="0"/>
            </a:endParaRPr>
          </a:p>
          <a:p>
            <a:pPr algn="l">
              <a:spcBef>
                <a:spcPct val="20000"/>
              </a:spcBef>
              <a:buFont typeface="Wingdings" pitchFamily="2" charset="2"/>
              <a:buNone/>
            </a:pPr>
            <a:endParaRPr lang="en-GB" sz="2400" dirty="0">
              <a:latin typeface="Calibri" pitchFamily="34" charset="0"/>
            </a:endParaRPr>
          </a:p>
          <a:p>
            <a:r>
              <a:rPr lang="en-GB" sz="2400" dirty="0"/>
              <a:t> </a:t>
            </a:r>
          </a:p>
          <a:p>
            <a:pPr algn="l">
              <a:spcBef>
                <a:spcPct val="20000"/>
              </a:spcBef>
              <a:buFont typeface="Wingdings" pitchFamily="2" charset="2"/>
              <a:buNone/>
            </a:pPr>
            <a:endParaRPr lang="en-GB" sz="2400" dirty="0">
              <a:latin typeface="Calibri" pitchFamily="34" charset="0"/>
            </a:endParaRPr>
          </a:p>
        </p:txBody>
      </p:sp>
      <p:sp>
        <p:nvSpPr>
          <p:cNvPr id="10" name="Text Box 9"/>
          <p:cNvSpPr txBox="1">
            <a:spLocks noChangeArrowheads="1"/>
          </p:cNvSpPr>
          <p:nvPr/>
        </p:nvSpPr>
        <p:spPr bwMode="auto">
          <a:xfrm>
            <a:off x="7832726" y="6245225"/>
            <a:ext cx="2447925" cy="457200"/>
          </a:xfrm>
          <a:prstGeom prst="rect">
            <a:avLst/>
          </a:prstGeom>
          <a:noFill/>
          <a:ln w="9525">
            <a:noFill/>
            <a:miter lim="800000"/>
            <a:headEnd/>
            <a:tailEnd/>
          </a:ln>
        </p:spPr>
        <p:txBody>
          <a:bodyPr>
            <a:spAutoFit/>
          </a:bodyPr>
          <a:lstStyle/>
          <a:p>
            <a:pPr>
              <a:spcBef>
                <a:spcPct val="50000"/>
              </a:spcBef>
              <a:defRPr/>
            </a:pPr>
            <a:r>
              <a:rPr lang="en-GB" sz="2400" b="1" dirty="0">
                <a:solidFill>
                  <a:srgbClr val="3D7B6B"/>
                </a:solidFill>
                <a:latin typeface="Calibri" pitchFamily="34" charset="0"/>
              </a:rPr>
              <a:t>www.baal.org.uk</a:t>
            </a:r>
          </a:p>
        </p:txBody>
      </p:sp>
      <p:sp>
        <p:nvSpPr>
          <p:cNvPr id="6" name="Text Box 5"/>
          <p:cNvSpPr txBox="1">
            <a:spLocks noChangeArrowheads="1"/>
          </p:cNvSpPr>
          <p:nvPr/>
        </p:nvSpPr>
        <p:spPr bwMode="auto">
          <a:xfrm>
            <a:off x="1089631" y="1459230"/>
            <a:ext cx="5191790" cy="3939540"/>
          </a:xfrm>
          <a:prstGeom prst="rect">
            <a:avLst/>
          </a:prstGeom>
          <a:noFill/>
          <a:ln w="25400">
            <a:noFill/>
            <a:miter lim="800000"/>
            <a:headEnd/>
            <a:tailEnd/>
          </a:ln>
        </p:spPr>
        <p:txBody>
          <a:bodyPr/>
          <a:lstStyle/>
          <a:p>
            <a:pPr marL="1143000" lvl="2" indent="-228600">
              <a:spcBef>
                <a:spcPts val="600"/>
              </a:spcBef>
              <a:buBlip>
                <a:blip r:embed="rId3"/>
              </a:buBlip>
            </a:pPr>
            <a:r>
              <a:rPr lang="en-GB" sz="2000" dirty="0">
                <a:latin typeface="Calibri" pitchFamily="34" charset="0"/>
              </a:rPr>
              <a:t>Corpus Linguistics</a:t>
            </a:r>
          </a:p>
          <a:p>
            <a:pPr marL="1143000" lvl="2" indent="-228600">
              <a:spcBef>
                <a:spcPts val="600"/>
              </a:spcBef>
              <a:buBlip>
                <a:blip r:embed="rId3"/>
              </a:buBlip>
            </a:pPr>
            <a:r>
              <a:rPr lang="en-GB" sz="2000" dirty="0">
                <a:latin typeface="Calibri" pitchFamily="34" charset="0"/>
              </a:rPr>
              <a:t>Health and Science Communication</a:t>
            </a:r>
          </a:p>
          <a:p>
            <a:pPr marL="1143000" lvl="2" indent="-228600">
              <a:spcBef>
                <a:spcPts val="600"/>
              </a:spcBef>
              <a:buBlip>
                <a:blip r:embed="rId3"/>
              </a:buBlip>
            </a:pPr>
            <a:r>
              <a:rPr lang="en-GB" sz="2000" dirty="0">
                <a:latin typeface="Calibri" pitchFamily="34" charset="0"/>
              </a:rPr>
              <a:t>Human, Machines, Language (</a:t>
            </a:r>
            <a:r>
              <a:rPr lang="en-GB" sz="2000" dirty="0" err="1">
                <a:latin typeface="Calibri" pitchFamily="34" charset="0"/>
              </a:rPr>
              <a:t>HuMaLa</a:t>
            </a:r>
            <a:r>
              <a:rPr lang="en-GB" sz="2000" dirty="0">
                <a:latin typeface="Calibri" pitchFamily="34" charset="0"/>
              </a:rPr>
              <a:t>)</a:t>
            </a:r>
          </a:p>
          <a:p>
            <a:pPr marL="1143000" lvl="2" indent="-228600">
              <a:spcBef>
                <a:spcPts val="600"/>
              </a:spcBef>
              <a:buBlip>
                <a:blip r:embed="rId3"/>
              </a:buBlip>
            </a:pPr>
            <a:r>
              <a:rPr lang="en-GB" sz="2000" dirty="0">
                <a:latin typeface="Calibri" pitchFamily="34" charset="0"/>
              </a:rPr>
              <a:t>Intercultural Communication</a:t>
            </a:r>
          </a:p>
          <a:p>
            <a:pPr marL="1143000" lvl="2" indent="-228600">
              <a:spcBef>
                <a:spcPts val="600"/>
              </a:spcBef>
              <a:buBlip>
                <a:blip r:embed="rId3"/>
              </a:buBlip>
            </a:pPr>
            <a:r>
              <a:rPr lang="en-GB" sz="2000" dirty="0">
                <a:latin typeface="Calibri" pitchFamily="34" charset="0"/>
              </a:rPr>
              <a:t>Language and Education for Social Justice</a:t>
            </a:r>
          </a:p>
          <a:p>
            <a:pPr marL="1143000" lvl="2" indent="-228600">
              <a:spcBef>
                <a:spcPts val="600"/>
              </a:spcBef>
              <a:buBlip>
                <a:blip r:embed="rId3"/>
              </a:buBlip>
            </a:pPr>
            <a:r>
              <a:rPr lang="en-GB" sz="2000" dirty="0">
                <a:latin typeface="Calibri" pitchFamily="34" charset="0"/>
              </a:rPr>
              <a:t>Language and New Media</a:t>
            </a:r>
          </a:p>
          <a:p>
            <a:pPr marL="1143000" lvl="2" indent="-228600">
              <a:spcBef>
                <a:spcPts val="600"/>
              </a:spcBef>
              <a:buBlip>
                <a:blip r:embed="rId3"/>
              </a:buBlip>
            </a:pPr>
            <a:r>
              <a:rPr lang="en-GB" sz="2000" dirty="0">
                <a:latin typeface="Calibri" pitchFamily="34" charset="0"/>
              </a:rPr>
              <a:t>Language, Gender and Sexuality</a:t>
            </a:r>
          </a:p>
          <a:p>
            <a:pPr marL="1143000" lvl="2" indent="-228600">
              <a:spcBef>
                <a:spcPts val="600"/>
              </a:spcBef>
              <a:buBlip>
                <a:blip r:embed="rId3"/>
              </a:buBlip>
            </a:pPr>
            <a:r>
              <a:rPr lang="en-GB" sz="2000" dirty="0">
                <a:latin typeface="Calibri" pitchFamily="34" charset="0"/>
              </a:rPr>
              <a:t>Language in Africa</a:t>
            </a:r>
          </a:p>
          <a:p>
            <a:pPr marL="1143000" lvl="2" indent="-228600">
              <a:spcBef>
                <a:spcPts val="600"/>
              </a:spcBef>
              <a:buBlip>
                <a:blip r:embed="rId3"/>
              </a:buBlip>
            </a:pPr>
            <a:r>
              <a:rPr lang="en-GB" sz="2000" dirty="0">
                <a:latin typeface="Calibri" pitchFamily="34" charset="0"/>
              </a:rPr>
              <a:t>Language Learning and Teaching</a:t>
            </a:r>
          </a:p>
          <a:p>
            <a:pPr marL="1143000" lvl="2" indent="-228600">
              <a:spcBef>
                <a:spcPts val="600"/>
              </a:spcBef>
              <a:buBlip>
                <a:blip r:embed="rId3"/>
              </a:buBlip>
            </a:pPr>
            <a:r>
              <a:rPr lang="en-GB" sz="2000" dirty="0">
                <a:latin typeface="Calibri" pitchFamily="34" charset="0"/>
              </a:rPr>
              <a:t>Language Policy</a:t>
            </a:r>
            <a:endParaRPr lang="en-GB" sz="2000" dirty="0">
              <a:solidFill>
                <a:srgbClr val="3D7B6B"/>
              </a:solidFill>
              <a:latin typeface="Calibri" pitchFamily="34" charset="0"/>
            </a:endParaRPr>
          </a:p>
        </p:txBody>
      </p:sp>
      <p:sp>
        <p:nvSpPr>
          <p:cNvPr id="2" name="Rectangle 1"/>
          <p:cNvSpPr/>
          <p:nvPr/>
        </p:nvSpPr>
        <p:spPr>
          <a:xfrm>
            <a:off x="6373844" y="1673517"/>
            <a:ext cx="3772254" cy="3939540"/>
          </a:xfrm>
          <a:prstGeom prst="rect">
            <a:avLst/>
          </a:prstGeom>
        </p:spPr>
        <p:txBody>
          <a:bodyPr wrap="square">
            <a:spAutoFit/>
          </a:bodyPr>
          <a:lstStyle/>
          <a:p>
            <a:pPr marL="342900" indent="-342900">
              <a:spcBef>
                <a:spcPts val="600"/>
              </a:spcBef>
              <a:buBlip>
                <a:blip r:embed="rId3"/>
              </a:buBlip>
            </a:pPr>
            <a:r>
              <a:rPr lang="en-GB" sz="2000" dirty="0">
                <a:latin typeface="Calibri" pitchFamily="34" charset="0"/>
              </a:rPr>
              <a:t>Linguistic Ethnography Forum</a:t>
            </a:r>
          </a:p>
          <a:p>
            <a:pPr marL="342900" indent="-342900">
              <a:spcBef>
                <a:spcPts val="600"/>
              </a:spcBef>
              <a:buBlip>
                <a:blip r:embed="rId3"/>
              </a:buBlip>
            </a:pPr>
            <a:r>
              <a:rPr lang="en-GB" sz="2000" dirty="0">
                <a:latin typeface="Calibri" pitchFamily="34" charset="0"/>
              </a:rPr>
              <a:t>Linguistics and Knowledge about Language in Education</a:t>
            </a:r>
          </a:p>
          <a:p>
            <a:pPr marL="342900" indent="-342900">
              <a:spcBef>
                <a:spcPts val="600"/>
              </a:spcBef>
              <a:buBlip>
                <a:blip r:embed="rId3"/>
              </a:buBlip>
            </a:pPr>
            <a:r>
              <a:rPr lang="en-GB" sz="2000" dirty="0">
                <a:latin typeface="Calibri" pitchFamily="34" charset="0"/>
              </a:rPr>
              <a:t>Multilingualism</a:t>
            </a:r>
          </a:p>
          <a:p>
            <a:pPr marL="342900" indent="-342900">
              <a:spcBef>
                <a:spcPts val="600"/>
              </a:spcBef>
              <a:buBlip>
                <a:blip r:embed="rId3"/>
              </a:buBlip>
            </a:pPr>
            <a:r>
              <a:rPr lang="en-GB" sz="2000" dirty="0">
                <a:latin typeface="Calibri" pitchFamily="34" charset="0"/>
              </a:rPr>
              <a:t>Professional, Academic and Work-based Literacies (PAWBL)</a:t>
            </a:r>
          </a:p>
          <a:p>
            <a:pPr marL="342900" indent="-342900">
              <a:spcBef>
                <a:spcPts val="600"/>
              </a:spcBef>
              <a:buBlip>
                <a:blip r:embed="rId3"/>
              </a:buBlip>
            </a:pPr>
            <a:r>
              <a:rPr lang="en-GB" sz="2000" dirty="0">
                <a:latin typeface="Calibri" pitchFamily="34" charset="0"/>
              </a:rPr>
              <a:t>Research Synthesis in Applied Linguistics</a:t>
            </a:r>
          </a:p>
          <a:p>
            <a:pPr marL="342900" indent="-342900">
              <a:spcBef>
                <a:spcPts val="600"/>
              </a:spcBef>
              <a:buBlip>
                <a:blip r:embed="rId3"/>
              </a:buBlip>
            </a:pPr>
            <a:r>
              <a:rPr lang="en-GB" sz="2000" dirty="0">
                <a:latin typeface="Calibri" pitchFamily="34" charset="0"/>
              </a:rPr>
              <a:t>Testing, Evaluation and Assessment</a:t>
            </a:r>
          </a:p>
          <a:p>
            <a:pPr marL="228600" indent="-228600">
              <a:spcBef>
                <a:spcPts val="600"/>
              </a:spcBef>
              <a:buBlip>
                <a:blip r:embed="rId3"/>
              </a:buBlip>
            </a:pPr>
            <a:r>
              <a:rPr lang="en-GB" sz="2000" dirty="0">
                <a:latin typeface="Calibri" pitchFamily="34" charset="0"/>
              </a:rPr>
              <a:t> Vocabulary Studies</a:t>
            </a:r>
          </a:p>
        </p:txBody>
      </p:sp>
    </p:spTree>
    <p:extLst>
      <p:ext uri="{BB962C8B-B14F-4D97-AF65-F5344CB8AC3E}">
        <p14:creationId xmlns:p14="http://schemas.microsoft.com/office/powerpoint/2010/main" val="5994558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19289" y="1196752"/>
            <a:ext cx="8353425" cy="4896545"/>
          </a:xfrm>
          <a:prstGeom prst="rect">
            <a:avLst/>
          </a:prstGeom>
          <a:noFill/>
          <a:ln w="22225">
            <a:solidFill>
              <a:srgbClr val="008080"/>
            </a:solidFill>
            <a:miter lim="800000"/>
            <a:headEnd/>
            <a:tailEnd/>
          </a:ln>
        </p:spPr>
        <p:txBody>
          <a:bodyPr wrap="none" anchor="ctr"/>
          <a:lstStyle/>
          <a:p>
            <a:pPr algn="l"/>
            <a:endParaRPr lang="en-US"/>
          </a:p>
        </p:txBody>
      </p:sp>
      <p:sp>
        <p:nvSpPr>
          <p:cNvPr id="9" name="Text Box 6"/>
          <p:cNvSpPr txBox="1">
            <a:spLocks noChangeArrowheads="1"/>
          </p:cNvSpPr>
          <p:nvPr/>
        </p:nvSpPr>
        <p:spPr bwMode="auto">
          <a:xfrm>
            <a:off x="5663952" y="236699"/>
            <a:ext cx="4681538" cy="369332"/>
          </a:xfrm>
          <a:prstGeom prst="rect">
            <a:avLst/>
          </a:prstGeom>
          <a:noFill/>
          <a:ln w="9525">
            <a:noFill/>
            <a:miter lim="800000"/>
            <a:headEnd/>
            <a:tailEnd/>
          </a:ln>
        </p:spPr>
        <p:txBody>
          <a:bodyPr>
            <a:spAutoFit/>
          </a:bodyPr>
          <a:lstStyle/>
          <a:p>
            <a:pPr algn="r">
              <a:spcBef>
                <a:spcPct val="50000"/>
              </a:spcBef>
              <a:defRPr/>
            </a:pPr>
            <a:r>
              <a:rPr lang="en-GB" b="1" dirty="0">
                <a:solidFill>
                  <a:srgbClr val="3D7B6B"/>
                </a:solidFill>
                <a:latin typeface="Cambria" panose="02040503050406030204" pitchFamily="18" charset="0"/>
                <a:ea typeface="Cambria" panose="02040503050406030204" pitchFamily="18" charset="0"/>
              </a:rPr>
              <a:t>BAAL Executive</a:t>
            </a:r>
          </a:p>
        </p:txBody>
      </p:sp>
      <p:sp>
        <p:nvSpPr>
          <p:cNvPr id="9219" name="Text Box 8"/>
          <p:cNvSpPr txBox="1">
            <a:spLocks noChangeArrowheads="1"/>
          </p:cNvSpPr>
          <p:nvPr/>
        </p:nvSpPr>
        <p:spPr bwMode="auto">
          <a:xfrm>
            <a:off x="2063750" y="1096653"/>
            <a:ext cx="8064500" cy="4333366"/>
          </a:xfrm>
          <a:prstGeom prst="rect">
            <a:avLst/>
          </a:prstGeom>
          <a:noFill/>
          <a:ln w="9525">
            <a:noFill/>
            <a:miter lim="800000"/>
            <a:headEnd/>
            <a:tailEnd/>
          </a:ln>
        </p:spPr>
        <p:txBody>
          <a:bodyPr>
            <a:spAutoFit/>
          </a:bodyPr>
          <a:lstStyle/>
          <a:p>
            <a:pPr>
              <a:spcBef>
                <a:spcPct val="20000"/>
              </a:spcBef>
              <a:buFont typeface="Wingdings" pitchFamily="2" charset="2"/>
              <a:buNone/>
            </a:pPr>
            <a:endParaRPr lang="en-GB" sz="2800" dirty="0">
              <a:latin typeface="Calibri" pitchFamily="34" charset="0"/>
            </a:endParaRPr>
          </a:p>
          <a:p>
            <a:pPr>
              <a:lnSpc>
                <a:spcPct val="114000"/>
              </a:lnSpc>
              <a:spcBef>
                <a:spcPct val="20000"/>
              </a:spcBef>
              <a:spcAft>
                <a:spcPts val="1200"/>
              </a:spcAft>
            </a:pPr>
            <a:r>
              <a:rPr lang="en-GB" sz="2400" dirty="0">
                <a:latin typeface="Calibri" pitchFamily="34" charset="0"/>
              </a:rPr>
              <a:t>Caroline Tagg (Chair), Alex Ho-Cheong Leung, Bettina Beinhoff, Glenn Hadikin, Rachel Wicaksono, Mel Evans, Sal Consoli, Vander Viana, Sathena Chan, Pawel </a:t>
            </a:r>
            <a:r>
              <a:rPr lang="en-GB" sz="2400" dirty="0" err="1">
                <a:latin typeface="Calibri" pitchFamily="34" charset="0"/>
              </a:rPr>
              <a:t>Szudarski</a:t>
            </a:r>
            <a:r>
              <a:rPr lang="en-GB" sz="2400" dirty="0">
                <a:latin typeface="Calibri" pitchFamily="34" charset="0"/>
              </a:rPr>
              <a:t>, Robbie Love, Tim Hampson, Peter Browning, Yi Zhang, Gee Macrory, Sultan Turkan, Maria Arche, Piotr </a:t>
            </a:r>
            <a:r>
              <a:rPr lang="en-GB" sz="2400" dirty="0" err="1">
                <a:latin typeface="Calibri" pitchFamily="34" charset="0"/>
              </a:rPr>
              <a:t>Wegorowski</a:t>
            </a:r>
            <a:r>
              <a:rPr lang="en-GB" sz="2400" dirty="0">
                <a:latin typeface="Calibri" pitchFamily="34" charset="0"/>
              </a:rPr>
              <a:t>, Zhu Hua</a:t>
            </a:r>
          </a:p>
          <a:p>
            <a:r>
              <a:rPr lang="en-GB" sz="2400" b="1" dirty="0">
                <a:solidFill>
                  <a:srgbClr val="3D7B6B"/>
                </a:solidFill>
                <a:latin typeface="Calibri" pitchFamily="34" charset="0"/>
              </a:rPr>
              <a:t>Find out more at </a:t>
            </a:r>
            <a:r>
              <a:rPr lang="en-GB" sz="2400" b="1" dirty="0">
                <a:solidFill>
                  <a:srgbClr val="3D7B6B"/>
                </a:solidFill>
                <a:latin typeface="Calibri" pitchFamily="34" charset="0"/>
                <a:hlinkClick r:id="rId3"/>
              </a:rPr>
              <a:t>www.baal.org.uk</a:t>
            </a:r>
            <a:r>
              <a:rPr lang="en-GB" sz="2400" b="1" dirty="0">
                <a:solidFill>
                  <a:srgbClr val="3D7B6B"/>
                </a:solidFill>
                <a:latin typeface="Calibri" pitchFamily="34" charset="0"/>
              </a:rPr>
              <a:t>  </a:t>
            </a:r>
          </a:p>
          <a:p>
            <a:endParaRPr lang="en-GB" sz="2400" b="1" dirty="0">
              <a:solidFill>
                <a:srgbClr val="3D7B6B"/>
              </a:solidFill>
              <a:latin typeface="Calibri" pitchFamily="34" charset="0"/>
            </a:endParaRPr>
          </a:p>
          <a:p>
            <a:r>
              <a:rPr lang="en-GB" sz="2400" b="1" dirty="0">
                <a:solidFill>
                  <a:srgbClr val="3D7B6B"/>
                </a:solidFill>
                <a:latin typeface="Calibri" pitchFamily="34" charset="0"/>
              </a:rPr>
              <a:t>Thank you for attending this BAAL-Cambridge University Press seminar!</a:t>
            </a:r>
            <a:r>
              <a:rPr lang="en-GB" sz="2300" dirty="0"/>
              <a:t> </a:t>
            </a:r>
          </a:p>
        </p:txBody>
      </p:sp>
      <p:sp>
        <p:nvSpPr>
          <p:cNvPr id="10" name="Text Box 9"/>
          <p:cNvSpPr txBox="1">
            <a:spLocks noChangeArrowheads="1"/>
          </p:cNvSpPr>
          <p:nvPr/>
        </p:nvSpPr>
        <p:spPr bwMode="auto">
          <a:xfrm>
            <a:off x="7832726" y="6245225"/>
            <a:ext cx="2447925" cy="457200"/>
          </a:xfrm>
          <a:prstGeom prst="rect">
            <a:avLst/>
          </a:prstGeom>
          <a:noFill/>
          <a:ln w="9525">
            <a:noFill/>
            <a:miter lim="800000"/>
            <a:headEnd/>
            <a:tailEnd/>
          </a:ln>
        </p:spPr>
        <p:txBody>
          <a:bodyPr>
            <a:spAutoFit/>
          </a:bodyPr>
          <a:lstStyle/>
          <a:p>
            <a:pPr>
              <a:spcBef>
                <a:spcPct val="50000"/>
              </a:spcBef>
              <a:defRPr/>
            </a:pPr>
            <a:r>
              <a:rPr lang="en-GB" sz="2400" b="1" dirty="0">
                <a:solidFill>
                  <a:srgbClr val="3D7B6B"/>
                </a:solidFill>
                <a:latin typeface="Calibri" pitchFamily="34" charset="0"/>
              </a:rPr>
              <a:t>www.baal.org.uk</a:t>
            </a:r>
          </a:p>
        </p:txBody>
      </p:sp>
    </p:spTree>
    <p:extLst>
      <p:ext uri="{BB962C8B-B14F-4D97-AF65-F5344CB8AC3E}">
        <p14:creationId xmlns:p14="http://schemas.microsoft.com/office/powerpoint/2010/main" val="525037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BFF0-3DAB-BE54-D423-9FAF84EAA9C8}"/>
              </a:ext>
            </a:extLst>
          </p:cNvPr>
          <p:cNvSpPr>
            <a:spLocks noGrp="1"/>
          </p:cNvSpPr>
          <p:nvPr>
            <p:ph type="title"/>
          </p:nvPr>
        </p:nvSpPr>
        <p:spPr/>
        <p:txBody>
          <a:bodyPr/>
          <a:lstStyle/>
          <a:p>
            <a:r>
              <a:rPr lang="en-GB" b="1" dirty="0"/>
              <a:t>About PACE</a:t>
            </a:r>
            <a:br>
              <a:rPr lang="en-GB" b="1" dirty="0"/>
            </a:br>
            <a:endParaRPr lang="en-GB" dirty="0"/>
          </a:p>
        </p:txBody>
      </p:sp>
      <p:sp>
        <p:nvSpPr>
          <p:cNvPr id="3" name="Content Placeholder 2">
            <a:extLst>
              <a:ext uri="{FF2B5EF4-FFF2-40B4-BE49-F238E27FC236}">
                <a16:creationId xmlns:a16="http://schemas.microsoft.com/office/drawing/2014/main" id="{DC95A765-3CAD-86EE-B4A0-17EF53436EC3}"/>
              </a:ext>
            </a:extLst>
          </p:cNvPr>
          <p:cNvSpPr>
            <a:spLocks noGrp="1"/>
          </p:cNvSpPr>
          <p:nvPr>
            <p:ph idx="1"/>
          </p:nvPr>
        </p:nvSpPr>
        <p:spPr>
          <a:xfrm>
            <a:off x="838200" y="996950"/>
            <a:ext cx="10515600" cy="5232400"/>
          </a:xfrm>
        </p:spPr>
        <p:txBody>
          <a:bodyPr>
            <a:noAutofit/>
          </a:bodyPr>
          <a:lstStyle/>
          <a:p>
            <a:pPr>
              <a:buNone/>
            </a:pPr>
            <a:endParaRPr lang="en-GB" sz="2400" dirty="0"/>
          </a:p>
          <a:p>
            <a:pPr>
              <a:buNone/>
            </a:pPr>
            <a:r>
              <a:rPr lang="en-GB" sz="2400" dirty="0"/>
              <a:t>PACE stands for </a:t>
            </a:r>
            <a:r>
              <a:rPr lang="en-GB" sz="2400" b="1" dirty="0"/>
              <a:t>Professional Academic Communication in English</a:t>
            </a:r>
            <a:r>
              <a:rPr lang="en-GB" sz="2400" dirty="0"/>
              <a:t>.</a:t>
            </a:r>
          </a:p>
          <a:p>
            <a:pPr>
              <a:buNone/>
            </a:pPr>
            <a:r>
              <a:rPr lang="en-GB" sz="2400" dirty="0"/>
              <a:t>PACE is part of the Open University's Graduate School and offers activities and opportunities aimed at developing PGR and ECR researcher expertise and confidence in a range of academic writing, publishing, and presentation practices.</a:t>
            </a:r>
          </a:p>
          <a:p>
            <a:pPr>
              <a:buNone/>
            </a:pPr>
            <a:r>
              <a:rPr lang="en-GB" sz="2400" dirty="0"/>
              <a:t>PACE continues the Academic Literacies legacy inherited from its original founders Professor Emeritus Theresa Lillis, Dr Jackie Tuck, and other colleagues from the School of LAL</a:t>
            </a:r>
          </a:p>
          <a:p>
            <a:pPr>
              <a:buNone/>
            </a:pPr>
            <a:r>
              <a:rPr lang="en-GB" sz="2400" dirty="0">
                <a:solidFill>
                  <a:srgbClr val="C00000"/>
                </a:solidFill>
              </a:rPr>
              <a:t>Academic Literacies is an approach to academic communication that harnesses the epistemic, creative, and linguistic resources that writers bring with them to the doctorate and positions writers as knowers who have agency to shape their texts.   </a:t>
            </a:r>
          </a:p>
          <a:p>
            <a:pPr>
              <a:buNone/>
            </a:pP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marL="0" indent="0">
              <a:buNone/>
            </a:pPr>
            <a:endParaRPr lang="en-GB" sz="2400" dirty="0"/>
          </a:p>
        </p:txBody>
      </p:sp>
    </p:spTree>
    <p:extLst>
      <p:ext uri="{BB962C8B-B14F-4D97-AF65-F5344CB8AC3E}">
        <p14:creationId xmlns:p14="http://schemas.microsoft.com/office/powerpoint/2010/main" val="39976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C5CB-57D1-CCC9-F04D-0D446EAC267E}"/>
              </a:ext>
            </a:extLst>
          </p:cNvPr>
          <p:cNvSpPr>
            <a:spLocks noGrp="1"/>
          </p:cNvSpPr>
          <p:nvPr>
            <p:ph type="title"/>
          </p:nvPr>
        </p:nvSpPr>
        <p:spPr/>
        <p:txBody>
          <a:bodyPr anchor="ctr">
            <a:normAutofit/>
          </a:bodyPr>
          <a:lstStyle/>
          <a:p>
            <a:r>
              <a:rPr lang="en-GB" dirty="0"/>
              <a:t>Welcome</a:t>
            </a:r>
          </a:p>
        </p:txBody>
      </p:sp>
      <p:pic>
        <p:nvPicPr>
          <p:cNvPr id="7" name="Content Placeholder 6" descr="A painting of a person sitting at a desk&#10;&#10;AI-generated content may be incorrect.">
            <a:extLst>
              <a:ext uri="{FF2B5EF4-FFF2-40B4-BE49-F238E27FC236}">
                <a16:creationId xmlns:a16="http://schemas.microsoft.com/office/drawing/2014/main" id="{14861FED-6686-DC65-0591-C05F0D708A1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0789" b="20789"/>
          <a:stretch/>
        </p:blipFill>
        <p:spPr/>
      </p:pic>
      <p:sp>
        <p:nvSpPr>
          <p:cNvPr id="4" name="Text Placeholder 3">
            <a:extLst>
              <a:ext uri="{FF2B5EF4-FFF2-40B4-BE49-F238E27FC236}">
                <a16:creationId xmlns:a16="http://schemas.microsoft.com/office/drawing/2014/main" id="{B43EF2CE-23C0-8A7C-C854-77B45EEB9B03}"/>
              </a:ext>
            </a:extLst>
          </p:cNvPr>
          <p:cNvSpPr>
            <a:spLocks noGrp="1"/>
          </p:cNvSpPr>
          <p:nvPr>
            <p:ph type="body" sz="half" idx="2"/>
          </p:nvPr>
        </p:nvSpPr>
        <p:spPr>
          <a:xfrm>
            <a:off x="836612" y="1889367"/>
            <a:ext cx="3932237" cy="3811588"/>
          </a:xfrm>
        </p:spPr>
        <p:txBody>
          <a:bodyPr>
            <a:noAutofit/>
          </a:bodyPr>
          <a:lstStyle/>
          <a:p>
            <a:pPr marL="342900" indent="-342900">
              <a:buFont typeface="Arial" panose="020B0604020202020204" pitchFamily="34" charset="0"/>
              <a:buChar char="•"/>
            </a:pPr>
            <a:r>
              <a:rPr lang="en-US" sz="2400" dirty="0"/>
              <a:t>Thank you!</a:t>
            </a:r>
          </a:p>
          <a:p>
            <a:pPr marL="342900" indent="-342900">
              <a:buFont typeface="Arial" panose="020B0604020202020204" pitchFamily="34" charset="0"/>
              <a:buChar char="•"/>
            </a:pPr>
            <a:r>
              <a:rPr lang="en-US" sz="2400" dirty="0"/>
              <a:t>Julia &amp; Jackie</a:t>
            </a:r>
          </a:p>
          <a:p>
            <a:pPr marL="342900" indent="-342900">
              <a:buFont typeface="Arial" panose="020B0604020202020204" pitchFamily="34" charset="0"/>
              <a:buChar char="•"/>
            </a:pPr>
            <a:r>
              <a:rPr lang="en-US" sz="2400" dirty="0"/>
              <a:t>Shreyasi, Sarah, Neil</a:t>
            </a:r>
          </a:p>
          <a:p>
            <a:pPr marL="342900" indent="-342900">
              <a:buFont typeface="Arial" panose="020B0604020202020204" pitchFamily="34" charset="0"/>
              <a:buChar char="•"/>
            </a:pPr>
            <a:r>
              <a:rPr lang="en-US" sz="2400" dirty="0">
                <a:hlinkClick r:id="rId4"/>
              </a:rPr>
              <a:t>Agenda</a:t>
            </a:r>
            <a:r>
              <a:rPr lang="en-US" sz="2400" dirty="0"/>
              <a:t> (Eventbrite)</a:t>
            </a:r>
          </a:p>
          <a:p>
            <a:pPr marL="342900" indent="-342900">
              <a:buFont typeface="Arial" panose="020B0604020202020204" pitchFamily="34" charset="0"/>
              <a:buChar char="•"/>
            </a:pPr>
            <a:r>
              <a:rPr lang="en-US" sz="2400" dirty="0"/>
              <a:t>Housekeeping</a:t>
            </a:r>
          </a:p>
          <a:p>
            <a:pPr marL="342900" indent="-342900">
              <a:buFont typeface="Arial" panose="020B0604020202020204" pitchFamily="34" charset="0"/>
              <a:buChar char="•"/>
            </a:pPr>
            <a:r>
              <a:rPr lang="en-US" sz="2400" i="1" dirty="0"/>
              <a:t>Critical</a:t>
            </a:r>
            <a:r>
              <a:rPr lang="en-US" sz="2400" dirty="0"/>
              <a:t> dialogues</a:t>
            </a:r>
          </a:p>
          <a:p>
            <a:pPr marL="342900" indent="-342900">
              <a:buFont typeface="Arial" panose="020B0604020202020204" pitchFamily="34" charset="0"/>
              <a:buChar char="•"/>
            </a:pPr>
            <a:r>
              <a:rPr lang="en-US" sz="2400" dirty="0"/>
              <a:t>Manifesto</a:t>
            </a:r>
          </a:p>
          <a:p>
            <a:pPr marL="342900" indent="-342900">
              <a:buFont typeface="Arial" panose="020B0604020202020204" pitchFamily="34" charset="0"/>
              <a:buChar char="•"/>
            </a:pPr>
            <a:r>
              <a:rPr lang="en-US" sz="2400" dirty="0"/>
              <a:t>Welcome from our sponsors</a:t>
            </a:r>
            <a:endParaRPr lang="en-GB" sz="2400" dirty="0"/>
          </a:p>
        </p:txBody>
      </p:sp>
      <p:pic>
        <p:nvPicPr>
          <p:cNvPr id="9" name="Picture 8" descr="A qr code with people in the background">
            <a:extLst>
              <a:ext uri="{FF2B5EF4-FFF2-40B4-BE49-F238E27FC236}">
                <a16:creationId xmlns:a16="http://schemas.microsoft.com/office/drawing/2014/main" id="{6F683F2C-9523-EB76-6874-01F626302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7911" y="4543911"/>
            <a:ext cx="2314089" cy="2314089"/>
          </a:xfrm>
          <a:prstGeom prst="rect">
            <a:avLst/>
          </a:prstGeom>
        </p:spPr>
      </p:pic>
      <p:sp>
        <p:nvSpPr>
          <p:cNvPr id="5" name="TextBox 4">
            <a:extLst>
              <a:ext uri="{FF2B5EF4-FFF2-40B4-BE49-F238E27FC236}">
                <a16:creationId xmlns:a16="http://schemas.microsoft.com/office/drawing/2014/main" id="{C9840677-79F9-9218-352D-B6A60B9D771A}"/>
              </a:ext>
            </a:extLst>
          </p:cNvPr>
          <p:cNvSpPr txBox="1"/>
          <p:nvPr/>
        </p:nvSpPr>
        <p:spPr>
          <a:xfrm>
            <a:off x="5251612" y="6067137"/>
            <a:ext cx="4694723" cy="584775"/>
          </a:xfrm>
          <a:prstGeom prst="rect">
            <a:avLst/>
          </a:prstGeom>
          <a:noFill/>
        </p:spPr>
        <p:txBody>
          <a:bodyPr wrap="square">
            <a:spAutoFit/>
          </a:bodyPr>
          <a:lstStyle/>
          <a:p>
            <a:r>
              <a:rPr lang="en-GB" sz="1600" b="1" dirty="0"/>
              <a:t>Writing Trivia Quiz </a:t>
            </a:r>
            <a:r>
              <a:rPr lang="en-GB" sz="1600" dirty="0"/>
              <a:t>https://forms.office.com/e/d326h4Z7hy</a:t>
            </a:r>
          </a:p>
        </p:txBody>
      </p:sp>
    </p:spTree>
    <p:extLst>
      <p:ext uri="{BB962C8B-B14F-4D97-AF65-F5344CB8AC3E}">
        <p14:creationId xmlns:p14="http://schemas.microsoft.com/office/powerpoint/2010/main" val="358556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0BA4C-AAC2-FAAF-DC1D-D87373314FE8}"/>
              </a:ext>
            </a:extLst>
          </p:cNvPr>
          <p:cNvSpPr>
            <a:spLocks noGrp="1"/>
          </p:cNvSpPr>
          <p:nvPr>
            <p:ph type="title"/>
          </p:nvPr>
        </p:nvSpPr>
        <p:spPr/>
        <p:txBody>
          <a:bodyPr/>
          <a:lstStyle/>
          <a:p>
            <a:r>
              <a:rPr lang="en-GB" dirty="0"/>
              <a:t>Agenda</a:t>
            </a:r>
          </a:p>
        </p:txBody>
      </p:sp>
      <p:sp>
        <p:nvSpPr>
          <p:cNvPr id="9" name="Content Placeholder 8">
            <a:extLst>
              <a:ext uri="{FF2B5EF4-FFF2-40B4-BE49-F238E27FC236}">
                <a16:creationId xmlns:a16="http://schemas.microsoft.com/office/drawing/2014/main" id="{D0C20288-985A-A0CC-60D5-0BFEAD530887}"/>
              </a:ext>
            </a:extLst>
          </p:cNvPr>
          <p:cNvSpPr>
            <a:spLocks noGrp="1"/>
          </p:cNvSpPr>
          <p:nvPr>
            <p:ph idx="1"/>
          </p:nvPr>
        </p:nvSpPr>
        <p:spPr>
          <a:xfrm>
            <a:off x="738187" y="1511300"/>
            <a:ext cx="10515600" cy="4351338"/>
          </a:xfrm>
        </p:spPr>
        <p:txBody>
          <a:bodyPr>
            <a:noAutofit/>
          </a:bodyPr>
          <a:lstStyle/>
          <a:p>
            <a:r>
              <a:rPr lang="en-GB" sz="2400" dirty="0"/>
              <a:t>08.45 Welcome and coffee</a:t>
            </a:r>
          </a:p>
          <a:p>
            <a:r>
              <a:rPr lang="en-GB" sz="2400" dirty="0"/>
              <a:t>09.15 Welcome with Caroline Tagg (Chair BAAL)</a:t>
            </a:r>
          </a:p>
          <a:p>
            <a:r>
              <a:rPr lang="en-GB" sz="2400" dirty="0"/>
              <a:t>09.30 Why diversity in Doctoral writing matters + Q&amp;A</a:t>
            </a:r>
          </a:p>
          <a:p>
            <a:r>
              <a:rPr lang="en-GB" sz="2400" dirty="0"/>
              <a:t>10.15 (approx.) Short break</a:t>
            </a:r>
          </a:p>
          <a:p>
            <a:r>
              <a:rPr lang="en-GB" sz="2400" dirty="0"/>
              <a:t>10.30 Clare Warren (Director of the Graduate School)</a:t>
            </a:r>
          </a:p>
          <a:p>
            <a:r>
              <a:rPr lang="en-GB" sz="2400" dirty="0"/>
              <a:t>10.35- 12.30 approx. Panel discussion with Lucia Thesen, Azumah Dennis, Ivana Milojevic</a:t>
            </a:r>
          </a:p>
          <a:p>
            <a:r>
              <a:rPr lang="en-GB" sz="2400" dirty="0"/>
              <a:t>12.30-14.00 Lunch + walk (walk starts at 13.30)</a:t>
            </a:r>
          </a:p>
          <a:p>
            <a:r>
              <a:rPr lang="en-GB" sz="2400" dirty="0"/>
              <a:t>14.00-16.00 Focus groups  </a:t>
            </a:r>
          </a:p>
          <a:p>
            <a:r>
              <a:rPr lang="en-GB" sz="2400" dirty="0"/>
              <a:t>16.00-17.00 Emerging Principles Towards a Manifesto</a:t>
            </a:r>
          </a:p>
          <a:p>
            <a:endParaRPr lang="en-GB" sz="2400" dirty="0"/>
          </a:p>
        </p:txBody>
      </p:sp>
    </p:spTree>
    <p:extLst>
      <p:ext uri="{BB962C8B-B14F-4D97-AF65-F5344CB8AC3E}">
        <p14:creationId xmlns:p14="http://schemas.microsoft.com/office/powerpoint/2010/main" val="13705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6E27-B1A5-37AC-1F4E-D3FF1DA1C4A3}"/>
              </a:ext>
            </a:extLst>
          </p:cNvPr>
          <p:cNvSpPr>
            <a:spLocks noGrp="1"/>
          </p:cNvSpPr>
          <p:nvPr>
            <p:ph type="title"/>
          </p:nvPr>
        </p:nvSpPr>
        <p:spPr>
          <a:xfrm>
            <a:off x="838200" y="365125"/>
            <a:ext cx="10515600" cy="1325563"/>
          </a:xfrm>
        </p:spPr>
        <p:txBody>
          <a:bodyPr anchor="ctr">
            <a:normAutofit/>
          </a:bodyPr>
          <a:lstStyle/>
          <a:p>
            <a:r>
              <a:rPr lang="en-GB" dirty="0"/>
              <a:t>Introduce your Writing Self</a:t>
            </a:r>
          </a:p>
        </p:txBody>
      </p:sp>
      <p:sp>
        <p:nvSpPr>
          <p:cNvPr id="3" name="Content Placeholder 2">
            <a:extLst>
              <a:ext uri="{FF2B5EF4-FFF2-40B4-BE49-F238E27FC236}">
                <a16:creationId xmlns:a16="http://schemas.microsoft.com/office/drawing/2014/main" id="{0F89A2CF-DEC8-D3AA-6962-B3E95531B23D}"/>
              </a:ext>
            </a:extLst>
          </p:cNvPr>
          <p:cNvSpPr>
            <a:spLocks noGrp="1"/>
          </p:cNvSpPr>
          <p:nvPr>
            <p:ph sz="half" idx="1"/>
          </p:nvPr>
        </p:nvSpPr>
        <p:spPr>
          <a:xfrm>
            <a:off x="838200" y="1825625"/>
            <a:ext cx="6723492" cy="4351338"/>
          </a:xfrm>
        </p:spPr>
        <p:txBody>
          <a:bodyPr>
            <a:normAutofit/>
          </a:bodyPr>
          <a:lstStyle/>
          <a:p>
            <a:pPr marL="0" indent="0">
              <a:buNone/>
            </a:pPr>
            <a:endParaRPr lang="en-GB" dirty="0"/>
          </a:p>
          <a:p>
            <a:pPr marL="0" indent="0">
              <a:buNone/>
            </a:pPr>
            <a:endParaRPr lang="en-GB" dirty="0"/>
          </a:p>
          <a:p>
            <a:pPr marL="0" indent="0">
              <a:buNone/>
            </a:pPr>
            <a:r>
              <a:rPr lang="en-GB" dirty="0"/>
              <a:t>https://ougraduateschool.padlet.org/julia1796/the-future-of-doctoral-writing-introducing-our-writing-selve-4hrt1r5nm066kekc</a:t>
            </a:r>
          </a:p>
        </p:txBody>
      </p:sp>
      <p:pic>
        <p:nvPicPr>
          <p:cNvPr id="5" name="Picture 4" descr="A qr code with a paper crane&#10;&#10;AI-generated content may be incorrect.">
            <a:extLst>
              <a:ext uri="{FF2B5EF4-FFF2-40B4-BE49-F238E27FC236}">
                <a16:creationId xmlns:a16="http://schemas.microsoft.com/office/drawing/2014/main" id="{EBA5546F-2662-207F-A2A6-DBA653267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692" y="1690688"/>
            <a:ext cx="4351338" cy="4351338"/>
          </a:xfrm>
          <a:prstGeom prst="rect">
            <a:avLst/>
          </a:prstGeom>
          <a:noFill/>
        </p:spPr>
      </p:pic>
    </p:spTree>
    <p:extLst>
      <p:ext uri="{BB962C8B-B14F-4D97-AF65-F5344CB8AC3E}">
        <p14:creationId xmlns:p14="http://schemas.microsoft.com/office/powerpoint/2010/main" val="276438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7F8C-2702-E0F2-F3FC-6CC3B409F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2D25E-263C-EEDE-9A0A-F0B779EC3BAD}"/>
              </a:ext>
            </a:extLst>
          </p:cNvPr>
          <p:cNvSpPr>
            <a:spLocks noGrp="1"/>
          </p:cNvSpPr>
          <p:nvPr>
            <p:ph type="title"/>
          </p:nvPr>
        </p:nvSpPr>
        <p:spPr/>
        <p:txBody>
          <a:bodyPr vert="horz" lIns="91440" tIns="45720" rIns="91440" bIns="45720" rtlCol="0" anchor="ctr">
            <a:normAutofit/>
          </a:bodyPr>
          <a:lstStyle/>
          <a:p>
            <a:r>
              <a:rPr lang="en-GB" dirty="0"/>
              <a:t>Why a Manifesto</a:t>
            </a:r>
          </a:p>
        </p:txBody>
      </p:sp>
      <p:sp>
        <p:nvSpPr>
          <p:cNvPr id="3" name="Content Placeholder 2">
            <a:extLst>
              <a:ext uri="{FF2B5EF4-FFF2-40B4-BE49-F238E27FC236}">
                <a16:creationId xmlns:a16="http://schemas.microsoft.com/office/drawing/2014/main" id="{DA7F8610-677A-3048-5DCE-31CEA642DCA1}"/>
              </a:ext>
            </a:extLst>
          </p:cNvPr>
          <p:cNvSpPr>
            <a:spLocks noGrp="1"/>
          </p:cNvSpPr>
          <p:nvPr>
            <p:ph idx="1"/>
          </p:nvPr>
        </p:nvSpPr>
        <p:spPr>
          <a:xfrm>
            <a:off x="2929812" y="1825624"/>
            <a:ext cx="6176866" cy="4665305"/>
          </a:xfrm>
        </p:spPr>
        <p:txBody>
          <a:bodyPr>
            <a:normAutofit fontScale="85000" lnSpcReduction="20000"/>
          </a:bodyPr>
          <a:lstStyle/>
          <a:p>
            <a:r>
              <a:rPr lang="en-GB" dirty="0"/>
              <a:t>Urgent &amp; straight talking (via tenets)</a:t>
            </a:r>
          </a:p>
          <a:p>
            <a:r>
              <a:rPr lang="en-GB" dirty="0"/>
              <a:t>Challenging, restless, provocative (via breathless openers)</a:t>
            </a:r>
          </a:p>
          <a:p>
            <a:r>
              <a:rPr lang="en-GB" dirty="0"/>
              <a:t>Advert for collective priorities, principles, values, visions</a:t>
            </a:r>
          </a:p>
          <a:p>
            <a:r>
              <a:rPr lang="en-GB" dirty="0"/>
              <a:t>Multiple &amp; creative genre</a:t>
            </a:r>
          </a:p>
          <a:p>
            <a:r>
              <a:rPr lang="en-GB" dirty="0"/>
              <a:t>Short, incisive, bold</a:t>
            </a:r>
          </a:p>
          <a:p>
            <a:r>
              <a:rPr lang="en-GB" dirty="0"/>
              <a:t>Theatrical, fictitious, factual, paradoxical</a:t>
            </a:r>
          </a:p>
          <a:p>
            <a:r>
              <a:rPr lang="en-GB" dirty="0"/>
              <a:t>Visionary, Magical &amp; mad</a:t>
            </a:r>
          </a:p>
          <a:p>
            <a:r>
              <a:rPr lang="en-GB" dirty="0"/>
              <a:t>Concrete utopias</a:t>
            </a:r>
          </a:p>
          <a:p>
            <a:r>
              <a:rPr lang="en-GB" dirty="0"/>
              <a:t>Licence to dream</a:t>
            </a:r>
          </a:p>
          <a:p>
            <a:endParaRPr lang="en-GB" dirty="0"/>
          </a:p>
          <a:p>
            <a:endParaRPr lang="en-GB" dirty="0"/>
          </a:p>
        </p:txBody>
      </p:sp>
      <p:pic>
        <p:nvPicPr>
          <p:cNvPr id="6" name="Picture 5" descr="Cover of the Communist Manifesto’s initial publication in February 1848 in London, Wikicommons">
            <a:extLst>
              <a:ext uri="{FF2B5EF4-FFF2-40B4-BE49-F238E27FC236}">
                <a16:creationId xmlns:a16="http://schemas.microsoft.com/office/drawing/2014/main" id="{748F0F07-B4F6-1507-8671-7FDA0C297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952" y="1690688"/>
            <a:ext cx="2641705" cy="3929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Cover of several manifestos from 1914&#10;Wikicomms">
            <a:extLst>
              <a:ext uri="{FF2B5EF4-FFF2-40B4-BE49-F238E27FC236}">
                <a16:creationId xmlns:a16="http://schemas.microsoft.com/office/drawing/2014/main" id="{6F6BA851-3A0C-525A-894B-D60223722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05" y="1998717"/>
            <a:ext cx="2468333" cy="3621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516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47803-9B52-DB0C-AD08-16752FE53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E6569-AF8F-616B-B547-E2FC9C3C0B74}"/>
              </a:ext>
            </a:extLst>
          </p:cNvPr>
          <p:cNvSpPr>
            <a:spLocks noGrp="1"/>
          </p:cNvSpPr>
          <p:nvPr>
            <p:ph type="title"/>
          </p:nvPr>
        </p:nvSpPr>
        <p:spPr/>
        <p:txBody>
          <a:bodyPr anchor="ctr">
            <a:normAutofit/>
          </a:bodyPr>
          <a:lstStyle/>
          <a:p>
            <a:r>
              <a:rPr lang="en-GB" dirty="0"/>
              <a:t>Welcome from our sponsors</a:t>
            </a:r>
          </a:p>
        </p:txBody>
      </p:sp>
      <p:sp>
        <p:nvSpPr>
          <p:cNvPr id="3" name="Content Placeholder 2">
            <a:extLst>
              <a:ext uri="{FF2B5EF4-FFF2-40B4-BE49-F238E27FC236}">
                <a16:creationId xmlns:a16="http://schemas.microsoft.com/office/drawing/2014/main" id="{2BBC1289-0A7D-1E6E-44A3-5B83FE7E897C}"/>
              </a:ext>
            </a:extLst>
          </p:cNvPr>
          <p:cNvSpPr>
            <a:spLocks noGrp="1"/>
          </p:cNvSpPr>
          <p:nvPr>
            <p:ph idx="1"/>
          </p:nvPr>
        </p:nvSpPr>
        <p:spPr/>
        <p:txBody>
          <a:bodyPr/>
          <a:lstStyle/>
          <a:p>
            <a:r>
              <a:rPr lang="en-GB" dirty="0"/>
              <a:t>Next</a:t>
            </a:r>
          </a:p>
          <a:p>
            <a:pPr marL="0" indent="0">
              <a:buNone/>
            </a:pPr>
            <a:r>
              <a:rPr lang="en-GB" dirty="0"/>
              <a:t>Dr Caroline Tagg on behalf of BAAL (British Association for Applied Linguistics) and OU Associate Head of School for Research Excellence at LAL (School of Languages and Applied Linguistics)</a:t>
            </a:r>
          </a:p>
          <a:p>
            <a:pPr marL="0" indent="0">
              <a:buNone/>
            </a:pPr>
            <a:endParaRPr lang="en-GB" dirty="0"/>
          </a:p>
          <a:p>
            <a:r>
              <a:rPr lang="en-GB" dirty="0"/>
              <a:t>10.30</a:t>
            </a:r>
          </a:p>
          <a:p>
            <a:pPr marL="0" indent="0">
              <a:buNone/>
            </a:pPr>
            <a:r>
              <a:rPr lang="en-GB" dirty="0"/>
              <a:t>Professor Clare Warren, Director of the OU Graduate School and Professor of Metamorphic Geology</a:t>
            </a:r>
          </a:p>
        </p:txBody>
      </p:sp>
    </p:spTree>
    <p:extLst>
      <p:ext uri="{BB962C8B-B14F-4D97-AF65-F5344CB8AC3E}">
        <p14:creationId xmlns:p14="http://schemas.microsoft.com/office/powerpoint/2010/main" val="37983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351584" y="2276872"/>
            <a:ext cx="7629004" cy="1752600"/>
          </a:xfrm>
        </p:spPr>
        <p:txBody>
          <a:bodyPr>
            <a:noAutofit/>
          </a:bodyPr>
          <a:lstStyle/>
          <a:p>
            <a:pPr algn="l" eaLnBrk="1" hangingPunct="1">
              <a:defRPr/>
            </a:pPr>
            <a:r>
              <a:rPr lang="en-GB" sz="5400" b="1" dirty="0">
                <a:solidFill>
                  <a:srgbClr val="3D7B6B"/>
                </a:solidFill>
                <a:latin typeface="Cambria" panose="02040503050406030204" pitchFamily="18" charset="0"/>
                <a:ea typeface="Cambria" panose="02040503050406030204" pitchFamily="18" charset="0"/>
              </a:rPr>
              <a:t>British Association for Applied Linguistics</a:t>
            </a:r>
            <a:r>
              <a:rPr lang="en-GB" sz="6600" b="1" dirty="0">
                <a:solidFill>
                  <a:srgbClr val="3D7B6B"/>
                </a:solidFill>
              </a:rPr>
              <a:t> </a:t>
            </a:r>
          </a:p>
        </p:txBody>
      </p:sp>
      <p:sp>
        <p:nvSpPr>
          <p:cNvPr id="2051" name="Text Box 4"/>
          <p:cNvSpPr txBox="1">
            <a:spLocks noChangeArrowheads="1"/>
          </p:cNvSpPr>
          <p:nvPr/>
        </p:nvSpPr>
        <p:spPr bwMode="auto">
          <a:xfrm>
            <a:off x="1919289" y="5805488"/>
            <a:ext cx="4105275" cy="762000"/>
          </a:xfrm>
          <a:prstGeom prst="rect">
            <a:avLst/>
          </a:prstGeom>
          <a:noFill/>
          <a:ln w="9525">
            <a:noFill/>
            <a:miter lim="800000"/>
            <a:headEnd/>
            <a:tailEnd/>
          </a:ln>
        </p:spPr>
        <p:txBody>
          <a:bodyPr>
            <a:spAutoFit/>
          </a:bodyPr>
          <a:lstStyle/>
          <a:p>
            <a:pPr algn="l">
              <a:spcBef>
                <a:spcPct val="50000"/>
              </a:spcBef>
              <a:defRPr/>
            </a:pPr>
            <a:r>
              <a:rPr lang="en-GB" sz="2200" b="1" dirty="0">
                <a:latin typeface="Calibri" pitchFamily="34" charset="0"/>
              </a:rPr>
              <a:t>Registered charity number: 264800</a:t>
            </a:r>
          </a:p>
        </p:txBody>
      </p:sp>
      <p:sp>
        <p:nvSpPr>
          <p:cNvPr id="2053" name="Text Box 9"/>
          <p:cNvSpPr txBox="1">
            <a:spLocks noChangeArrowheads="1"/>
          </p:cNvSpPr>
          <p:nvPr/>
        </p:nvSpPr>
        <p:spPr bwMode="auto">
          <a:xfrm>
            <a:off x="7518500" y="5805489"/>
            <a:ext cx="2987675" cy="461665"/>
          </a:xfrm>
          <a:prstGeom prst="rect">
            <a:avLst/>
          </a:prstGeom>
          <a:noFill/>
          <a:ln w="9525">
            <a:noFill/>
            <a:miter lim="800000"/>
            <a:headEnd/>
            <a:tailEnd/>
          </a:ln>
        </p:spPr>
        <p:txBody>
          <a:bodyPr wrap="square">
            <a:spAutoFit/>
          </a:bodyPr>
          <a:lstStyle/>
          <a:p>
            <a:pPr>
              <a:spcBef>
                <a:spcPct val="50000"/>
              </a:spcBef>
              <a:defRPr/>
            </a:pPr>
            <a:r>
              <a:rPr lang="en-GB" sz="2400" b="1" dirty="0">
                <a:latin typeface="Calibri" pitchFamily="34" charset="0"/>
              </a:rPr>
              <a:t>https://baal.org.uk/</a:t>
            </a:r>
          </a:p>
        </p:txBody>
      </p:sp>
      <p:pic>
        <p:nvPicPr>
          <p:cNvPr id="6" name="Picture 5">
            <a:extLst>
              <a:ext uri="{FF2B5EF4-FFF2-40B4-BE49-F238E27FC236}">
                <a16:creationId xmlns:a16="http://schemas.microsoft.com/office/drawing/2014/main" id="{AEF61AEA-1406-4B12-B9B2-B6BA1A2B69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904" y="202278"/>
            <a:ext cx="5270500" cy="12217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19289" y="1196752"/>
            <a:ext cx="8353425" cy="4896545"/>
          </a:xfrm>
          <a:prstGeom prst="rect">
            <a:avLst/>
          </a:prstGeom>
          <a:noFill/>
          <a:ln w="22225">
            <a:solidFill>
              <a:srgbClr val="008080"/>
            </a:solidFill>
            <a:miter lim="800000"/>
            <a:headEnd/>
            <a:tailEnd/>
          </a:ln>
        </p:spPr>
        <p:txBody>
          <a:bodyPr wrap="none" anchor="ctr"/>
          <a:lstStyle/>
          <a:p>
            <a:pPr algn="l"/>
            <a:endParaRPr lang="en-US"/>
          </a:p>
        </p:txBody>
      </p:sp>
      <p:sp>
        <p:nvSpPr>
          <p:cNvPr id="9" name="Text Box 6"/>
          <p:cNvSpPr txBox="1">
            <a:spLocks noChangeArrowheads="1"/>
          </p:cNvSpPr>
          <p:nvPr/>
        </p:nvSpPr>
        <p:spPr bwMode="auto">
          <a:xfrm>
            <a:off x="5663952" y="236699"/>
            <a:ext cx="4681538" cy="369332"/>
          </a:xfrm>
          <a:prstGeom prst="rect">
            <a:avLst/>
          </a:prstGeom>
          <a:noFill/>
          <a:ln w="9525">
            <a:noFill/>
            <a:miter lim="800000"/>
            <a:headEnd/>
            <a:tailEnd/>
          </a:ln>
        </p:spPr>
        <p:txBody>
          <a:bodyPr>
            <a:spAutoFit/>
          </a:bodyPr>
          <a:lstStyle/>
          <a:p>
            <a:pPr algn="r">
              <a:spcBef>
                <a:spcPct val="50000"/>
              </a:spcBef>
              <a:defRPr/>
            </a:pPr>
            <a:r>
              <a:rPr lang="en-GB" b="1" dirty="0">
                <a:solidFill>
                  <a:srgbClr val="3D7B6B"/>
                </a:solidFill>
                <a:latin typeface="Cambria" panose="02040503050406030204" pitchFamily="18" charset="0"/>
                <a:ea typeface="Cambria" panose="02040503050406030204" pitchFamily="18" charset="0"/>
              </a:rPr>
              <a:t>BAAL Membership</a:t>
            </a:r>
          </a:p>
        </p:txBody>
      </p:sp>
      <p:sp>
        <p:nvSpPr>
          <p:cNvPr id="9219" name="Text Box 8"/>
          <p:cNvSpPr txBox="1">
            <a:spLocks noChangeArrowheads="1"/>
          </p:cNvSpPr>
          <p:nvPr/>
        </p:nvSpPr>
        <p:spPr bwMode="auto">
          <a:xfrm>
            <a:off x="2045902" y="1268760"/>
            <a:ext cx="8064500" cy="4881336"/>
          </a:xfrm>
          <a:prstGeom prst="rect">
            <a:avLst/>
          </a:prstGeom>
          <a:noFill/>
          <a:ln w="9525">
            <a:noFill/>
            <a:miter lim="800000"/>
            <a:headEnd/>
            <a:tailEnd/>
          </a:ln>
        </p:spPr>
        <p:txBody>
          <a:bodyPr>
            <a:spAutoFit/>
          </a:bodyPr>
          <a:lstStyle/>
          <a:p>
            <a:pPr algn="just">
              <a:spcBef>
                <a:spcPct val="20000"/>
              </a:spcBef>
              <a:buFont typeface="Wingdings" pitchFamily="2" charset="2"/>
              <a:buNone/>
            </a:pPr>
            <a:r>
              <a:rPr lang="en-GB" sz="2300" dirty="0">
                <a:latin typeface="Calibri" pitchFamily="34" charset="0"/>
              </a:rPr>
              <a:t>BAAL has over 1,000 members. We are not an exclusively academic organisation and welcome all with an interest in applied linguistics.  Membership benefits include:</a:t>
            </a:r>
          </a:p>
          <a:p>
            <a:pPr algn="just">
              <a:spcBef>
                <a:spcPct val="20000"/>
              </a:spcBef>
              <a:buFont typeface="Wingdings" pitchFamily="2" charset="2"/>
              <a:buNone/>
            </a:pPr>
            <a:endParaRPr lang="en-GB" sz="100" dirty="0">
              <a:latin typeface="Calibri" pitchFamily="34" charset="0"/>
            </a:endParaRPr>
          </a:p>
          <a:p>
            <a:pPr marL="1257300" lvl="2" indent="-342900" algn="just">
              <a:spcBef>
                <a:spcPts val="600"/>
              </a:spcBef>
              <a:buFont typeface="Wingdings" pitchFamily="2" charset="2"/>
              <a:buChar char="§"/>
            </a:pPr>
            <a:r>
              <a:rPr lang="en-GB" sz="2300" dirty="0">
                <a:solidFill>
                  <a:srgbClr val="000000"/>
                </a:solidFill>
                <a:latin typeface="Calibri" pitchFamily="34" charset="0"/>
              </a:rPr>
              <a:t>Annual conference (lower rate) </a:t>
            </a:r>
          </a:p>
          <a:p>
            <a:pPr marL="1257300" lvl="2" indent="-342900" algn="just">
              <a:spcBef>
                <a:spcPts val="600"/>
              </a:spcBef>
              <a:buFont typeface="Wingdings" pitchFamily="2" charset="2"/>
              <a:buChar char="§"/>
            </a:pPr>
            <a:r>
              <a:rPr lang="en-GB" sz="2300" dirty="0">
                <a:solidFill>
                  <a:srgbClr val="000000"/>
                </a:solidFill>
                <a:latin typeface="Calibri" pitchFamily="34" charset="0"/>
              </a:rPr>
              <a:t>the archived collection of </a:t>
            </a:r>
            <a:r>
              <a:rPr lang="en-GB" sz="2300" dirty="0" err="1">
                <a:solidFill>
                  <a:srgbClr val="000000"/>
                </a:solidFill>
                <a:latin typeface="Calibri" pitchFamily="34" charset="0"/>
              </a:rPr>
              <a:t>BAALnews</a:t>
            </a:r>
            <a:r>
              <a:rPr lang="en-GB" sz="2300" dirty="0">
                <a:solidFill>
                  <a:srgbClr val="000000"/>
                </a:solidFill>
                <a:latin typeface="Calibri" pitchFamily="34" charset="0"/>
              </a:rPr>
              <a:t> (you can see the recent issue on our website)</a:t>
            </a:r>
          </a:p>
          <a:p>
            <a:pPr marL="1257300" lvl="2" indent="-342900" algn="just">
              <a:spcBef>
                <a:spcPts val="600"/>
              </a:spcBef>
              <a:buFont typeface="Wingdings" pitchFamily="2" charset="2"/>
              <a:buChar char="§"/>
            </a:pPr>
            <a:r>
              <a:rPr lang="en-GB" sz="2300" dirty="0">
                <a:solidFill>
                  <a:srgbClr val="000000"/>
                </a:solidFill>
                <a:latin typeface="Calibri" pitchFamily="34" charset="0"/>
              </a:rPr>
              <a:t>Bi-annual newsletter; discounts on books and journals </a:t>
            </a:r>
          </a:p>
          <a:p>
            <a:pPr marL="1257300" lvl="2" indent="-342900" algn="just">
              <a:spcBef>
                <a:spcPts val="600"/>
              </a:spcBef>
              <a:buFont typeface="Wingdings" pitchFamily="2" charset="2"/>
              <a:buChar char="§"/>
            </a:pPr>
            <a:r>
              <a:rPr lang="en-GB" sz="2300" dirty="0">
                <a:solidFill>
                  <a:srgbClr val="000000"/>
                </a:solidFill>
                <a:latin typeface="Calibri" pitchFamily="34" charset="0"/>
              </a:rPr>
              <a:t>Membership of </a:t>
            </a:r>
            <a:r>
              <a:rPr lang="en-GB" sz="2300" b="1" dirty="0" err="1">
                <a:solidFill>
                  <a:srgbClr val="3D7B6B"/>
                </a:solidFill>
                <a:latin typeface="Calibri" pitchFamily="34" charset="0"/>
              </a:rPr>
              <a:t>Baalmail</a:t>
            </a:r>
            <a:r>
              <a:rPr lang="en-GB" sz="2300" dirty="0">
                <a:solidFill>
                  <a:srgbClr val="000000"/>
                </a:solidFill>
                <a:latin typeface="Calibri" pitchFamily="34" charset="0"/>
              </a:rPr>
              <a:t> e-list for jobs, news…</a:t>
            </a:r>
          </a:p>
          <a:p>
            <a:pPr marL="1257300" lvl="2" indent="-342900" algn="just">
              <a:spcBef>
                <a:spcPts val="600"/>
              </a:spcBef>
              <a:buFont typeface="Wingdings" pitchFamily="2" charset="2"/>
              <a:buChar char="§"/>
            </a:pPr>
            <a:r>
              <a:rPr lang="en-GB" sz="2300" dirty="0">
                <a:solidFill>
                  <a:srgbClr val="000000"/>
                </a:solidFill>
                <a:latin typeface="Calibri" pitchFamily="34" charset="0"/>
              </a:rPr>
              <a:t>Special Interest Groups (SIGs) and seminars</a:t>
            </a:r>
          </a:p>
          <a:p>
            <a:pPr marL="1257300" lvl="2" indent="-342900" algn="just">
              <a:spcBef>
                <a:spcPts val="600"/>
              </a:spcBef>
              <a:buFont typeface="Wingdings" pitchFamily="2" charset="2"/>
              <a:buChar char="§"/>
            </a:pPr>
            <a:r>
              <a:rPr lang="en-GB" sz="2300" dirty="0">
                <a:solidFill>
                  <a:srgbClr val="000000"/>
                </a:solidFill>
                <a:latin typeface="Calibri" pitchFamily="34" charset="0"/>
              </a:rPr>
              <a:t>Funding opportunities (e.g. BAAL Applied Linguistics Fund)</a:t>
            </a:r>
          </a:p>
          <a:p>
            <a:pPr marL="1257300" lvl="2" indent="-342900" algn="just">
              <a:spcBef>
                <a:spcPts val="600"/>
              </a:spcBef>
              <a:buFont typeface="Wingdings" pitchFamily="2" charset="2"/>
              <a:buChar char="§"/>
            </a:pPr>
            <a:r>
              <a:rPr lang="en-GB" sz="2300" dirty="0">
                <a:solidFill>
                  <a:srgbClr val="000000"/>
                </a:solidFill>
                <a:latin typeface="Calibri" pitchFamily="34" charset="0"/>
              </a:rPr>
              <a:t>BAAL PG on Facebook (open to all!)</a:t>
            </a:r>
          </a:p>
        </p:txBody>
      </p:sp>
      <p:sp>
        <p:nvSpPr>
          <p:cNvPr id="10" name="Text Box 9"/>
          <p:cNvSpPr txBox="1">
            <a:spLocks noChangeArrowheads="1"/>
          </p:cNvSpPr>
          <p:nvPr/>
        </p:nvSpPr>
        <p:spPr bwMode="auto">
          <a:xfrm>
            <a:off x="7832726" y="6245225"/>
            <a:ext cx="2447925" cy="457200"/>
          </a:xfrm>
          <a:prstGeom prst="rect">
            <a:avLst/>
          </a:prstGeom>
          <a:noFill/>
          <a:ln w="9525">
            <a:noFill/>
            <a:miter lim="800000"/>
            <a:headEnd/>
            <a:tailEnd/>
          </a:ln>
        </p:spPr>
        <p:txBody>
          <a:bodyPr>
            <a:spAutoFit/>
          </a:bodyPr>
          <a:lstStyle/>
          <a:p>
            <a:pPr>
              <a:spcBef>
                <a:spcPct val="50000"/>
              </a:spcBef>
              <a:defRPr/>
            </a:pPr>
            <a:r>
              <a:rPr lang="en-GB" sz="2400" b="1" dirty="0">
                <a:solidFill>
                  <a:srgbClr val="3D7B6B"/>
                </a:solidFill>
                <a:latin typeface="Calibri" pitchFamily="34" charset="0"/>
              </a:rPr>
              <a:t>www.baal.org.uk</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Powerpoint_Theme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badi"/>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heme2" id="{6A53C8D8-1538-4540-A600-0C311BB03710}" vid="{BA4B2085-EA6D-4871-9118-854EAC5BAF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Powerpoint_Theme2</Template>
  <TotalTime>7687</TotalTime>
  <Words>1358</Words>
  <Application>Microsoft Office PowerPoint</Application>
  <PresentationFormat>Widescreen</PresentationFormat>
  <Paragraphs>197</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Abadi</vt:lpstr>
      <vt:lpstr>Aptos</vt:lpstr>
      <vt:lpstr>Arial</vt:lpstr>
      <vt:lpstr>Calibri</vt:lpstr>
      <vt:lpstr>Cambria</vt:lpstr>
      <vt:lpstr>Consolas</vt:lpstr>
      <vt:lpstr>Wingdings</vt:lpstr>
      <vt:lpstr>Powerpoint_Theme2</vt:lpstr>
      <vt:lpstr>The Future of Doctoral Writing:  Critical Dialogues towards a Manifesto </vt:lpstr>
      <vt:lpstr>About PACE </vt:lpstr>
      <vt:lpstr>Welcome</vt:lpstr>
      <vt:lpstr>Agenda</vt:lpstr>
      <vt:lpstr>Introduce your Writing Self</vt:lpstr>
      <vt:lpstr>Why a Manifesto</vt:lpstr>
      <vt:lpstr>Welcome from our sponsors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Julia.Molinari</dc:creator>
  <cp:lastModifiedBy>Julia.Molinari</cp:lastModifiedBy>
  <cp:revision>2</cp:revision>
  <dcterms:created xsi:type="dcterms:W3CDTF">2025-06-19T08:36:31Z</dcterms:created>
  <dcterms:modified xsi:type="dcterms:W3CDTF">2025-07-09T05:59:06Z</dcterms:modified>
</cp:coreProperties>
</file>