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28"/>
  </p:notesMasterIdLst>
  <p:sldIdLst>
    <p:sldId id="2141411775" r:id="rId7"/>
    <p:sldId id="259" r:id="rId8"/>
    <p:sldId id="260" r:id="rId9"/>
    <p:sldId id="261" r:id="rId10"/>
    <p:sldId id="2141411716" r:id="rId11"/>
    <p:sldId id="2141411744" r:id="rId12"/>
    <p:sldId id="263" r:id="rId13"/>
    <p:sldId id="2141411719" r:id="rId14"/>
    <p:sldId id="2141411721" r:id="rId15"/>
    <p:sldId id="2141411750" r:id="rId16"/>
    <p:sldId id="2141411731" r:id="rId17"/>
    <p:sldId id="2141411720" r:id="rId18"/>
    <p:sldId id="265" r:id="rId19"/>
    <p:sldId id="269" r:id="rId20"/>
    <p:sldId id="2141411732" r:id="rId21"/>
    <p:sldId id="2141411733" r:id="rId22"/>
    <p:sldId id="2141411734" r:id="rId23"/>
    <p:sldId id="2141411751" r:id="rId24"/>
    <p:sldId id="2141411742" r:id="rId25"/>
    <p:sldId id="2141411741" r:id="rId26"/>
    <p:sldId id="21414117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s3XgGB8j62z7TQnQBzmxQ==" hashData="Ku+4kviAj9u57y6ej3maSLzXASb/LyW9yThO02y83H4XUSFklYZk0z7Fryhw1PH9SJi2eh9WyTMY+vpF8bwTa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E6F90-27AA-4DA1-B28B-AB1A27595A9E}" v="7" dt="2023-10-23T22:36:01.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0688" autoAdjust="0"/>
  </p:normalViewPr>
  <p:slideViewPr>
    <p:cSldViewPr snapToGrid="0">
      <p:cViewPr varScale="1">
        <p:scale>
          <a:sx n="103" d="100"/>
          <a:sy n="103" d="100"/>
        </p:scale>
        <p:origin x="840" y="114"/>
      </p:cViewPr>
      <p:guideLst/>
    </p:cSldViewPr>
  </p:slideViewPr>
  <p:notesTextViewPr>
    <p:cViewPr>
      <p:scale>
        <a:sx n="1" d="1"/>
        <a:sy n="1" d="1"/>
      </p:scale>
      <p:origin x="0" y="0"/>
    </p:cViewPr>
  </p:notesTextViewPr>
  <p:notesViewPr>
    <p:cSldViewPr snapToGrid="0">
      <p:cViewPr varScale="1">
        <p:scale>
          <a:sx n="81" d="100"/>
          <a:sy n="81" d="100"/>
        </p:scale>
        <p:origin x="10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F3D34AA0-BDC3-49D2-8989-16D5073DF5EE}"/>
    <pc:docChg chg="custSel addSld delSld modSld">
      <pc:chgData name="Helena Walters" userId="0082c520-c2c8-4944-9e5a-2aa07d58029d" providerId="ADAL" clId="{F3D34AA0-BDC3-49D2-8989-16D5073DF5EE}" dt="2023-11-07T16:13:05.463" v="9" actId="47"/>
      <pc:docMkLst>
        <pc:docMk/>
      </pc:docMkLst>
      <pc:sldChg chg="del">
        <pc:chgData name="Helena Walters" userId="0082c520-c2c8-4944-9e5a-2aa07d58029d" providerId="ADAL" clId="{F3D34AA0-BDC3-49D2-8989-16D5073DF5EE}" dt="2023-11-07T16:13:05.463" v="9" actId="47"/>
        <pc:sldMkLst>
          <pc:docMk/>
          <pc:sldMk cId="996270381" sldId="2141411773"/>
        </pc:sldMkLst>
      </pc:sldChg>
      <pc:sldChg chg="modSp add mod modNotesTx">
        <pc:chgData name="Helena Walters" userId="0082c520-c2c8-4944-9e5a-2aa07d58029d" providerId="ADAL" clId="{F3D34AA0-BDC3-49D2-8989-16D5073DF5EE}" dt="2023-11-07T16:12:49.992" v="8" actId="20577"/>
        <pc:sldMkLst>
          <pc:docMk/>
          <pc:sldMk cId="3732206461" sldId="2141411775"/>
        </pc:sldMkLst>
        <pc:spChg chg="mod">
          <ac:chgData name="Helena Walters" userId="0082c520-c2c8-4944-9e5a-2aa07d58029d" providerId="ADAL" clId="{F3D34AA0-BDC3-49D2-8989-16D5073DF5EE}" dt="2023-11-07T16:12:32.545" v="1" actId="27636"/>
          <ac:spMkLst>
            <pc:docMk/>
            <pc:sldMk cId="3732206461" sldId="2141411775"/>
            <ac:spMk id="6" creationId="{8EF35676-49DE-E547-B19F-0A8B69E1FA3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DCAF3-3D19-4B19-9EFE-C448672F1E6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AF357740-0E13-4D5A-86E3-E5588258B6D5}">
      <dgm:prSet phldrT="[Text]" custT="1"/>
      <dgm:spPr/>
      <dgm:t>
        <a:bodyPr/>
        <a:lstStyle/>
        <a:p>
          <a:pPr>
            <a:buFont typeface="Courier New" panose="02070309020205020404" pitchFamily="49" charset="0"/>
            <a:buChar char="o"/>
          </a:pPr>
          <a:r>
            <a:rPr lang="en-GB" sz="1400" b="0" dirty="0">
              <a:solidFill>
                <a:schemeClr val="bg1"/>
              </a:solidFill>
              <a:latin typeface="+mj-lt"/>
              <a:ea typeface="Calibri" panose="020F0502020204030204" pitchFamily="34" charset="0"/>
              <a:cs typeface="Arial" panose="020B0604020202020204" pitchFamily="34" charset="0"/>
            </a:rPr>
            <a:t>P</a:t>
          </a:r>
          <a:r>
            <a:rPr lang="en-GB" sz="1400" b="0" dirty="0">
              <a:solidFill>
                <a:schemeClr val="bg1"/>
              </a:solidFill>
              <a:effectLst/>
              <a:latin typeface="+mj-lt"/>
              <a:ea typeface="Calibri" panose="020F0502020204030204" pitchFamily="34" charset="0"/>
              <a:cs typeface="Arial" panose="020B0604020202020204" pitchFamily="34" charset="0"/>
            </a:rPr>
            <a:t>erforming a range of technical studies</a:t>
          </a:r>
          <a:endParaRPr lang="en-GB" sz="1400" b="0" dirty="0">
            <a:solidFill>
              <a:schemeClr val="bg1"/>
            </a:solidFill>
          </a:endParaRPr>
        </a:p>
      </dgm:t>
    </dgm:pt>
    <dgm:pt modelId="{63B23EBD-59BF-4983-80B2-B2247A321F7C}" type="parTrans" cxnId="{E515CBE9-800B-4B94-AD9C-3699D9B9AC32}">
      <dgm:prSet/>
      <dgm:spPr/>
      <dgm:t>
        <a:bodyPr/>
        <a:lstStyle/>
        <a:p>
          <a:endParaRPr lang="en-GB" sz="1400" b="0">
            <a:solidFill>
              <a:schemeClr val="bg1"/>
            </a:solidFill>
          </a:endParaRPr>
        </a:p>
      </dgm:t>
    </dgm:pt>
    <dgm:pt modelId="{756F899F-FDE5-4F75-8E80-E99E847C9C22}" type="sibTrans" cxnId="{E515CBE9-800B-4B94-AD9C-3699D9B9AC32}">
      <dgm:prSet/>
      <dgm:spPr/>
      <dgm:t>
        <a:bodyPr/>
        <a:lstStyle/>
        <a:p>
          <a:endParaRPr lang="en-GB" sz="1400" b="0">
            <a:solidFill>
              <a:schemeClr val="bg1"/>
            </a:solidFill>
          </a:endParaRPr>
        </a:p>
      </dgm:t>
    </dgm:pt>
    <dgm:pt modelId="{87A2F56D-63A4-49E5-B8BC-7A69B0F6732F}">
      <dgm:prSet phldrT="[Text]" custT="1"/>
      <dgm:spPr/>
      <dgm:t>
        <a:bodyPr/>
        <a:lstStyle/>
        <a:p>
          <a:pPr>
            <a:buFont typeface="Courier New" panose="02070309020205020404" pitchFamily="49" charset="0"/>
            <a:buChar char="o"/>
          </a:pPr>
          <a:r>
            <a:rPr lang="en-GB" sz="1400" b="0" dirty="0">
              <a:solidFill>
                <a:schemeClr val="bg1"/>
              </a:solidFill>
              <a:latin typeface="+mj-lt"/>
              <a:ea typeface="Calibri" panose="020F0502020204030204" pitchFamily="34" charset="0"/>
              <a:cs typeface="Arial" panose="020B0604020202020204" pitchFamily="34" charset="0"/>
            </a:rPr>
            <a:t>D</a:t>
          </a:r>
          <a:r>
            <a:rPr lang="en-GB" sz="1400" b="0" dirty="0">
              <a:solidFill>
                <a:schemeClr val="bg1"/>
              </a:solidFill>
              <a:effectLst/>
              <a:latin typeface="+mj-lt"/>
              <a:ea typeface="Calibri" panose="020F0502020204030204" pitchFamily="34" charset="0"/>
              <a:cs typeface="Arial" panose="020B0604020202020204" pitchFamily="34" charset="0"/>
            </a:rPr>
            <a:t>rafting code by the system operator</a:t>
          </a:r>
          <a:endParaRPr lang="en-GB" sz="1400" b="0" dirty="0">
            <a:solidFill>
              <a:schemeClr val="bg1"/>
            </a:solidFill>
          </a:endParaRPr>
        </a:p>
      </dgm:t>
    </dgm:pt>
    <dgm:pt modelId="{45AFAE62-6406-4D16-A470-310815813DB1}" type="parTrans" cxnId="{E3352431-1421-427A-8602-39A2FBEAE331}">
      <dgm:prSet/>
      <dgm:spPr/>
      <dgm:t>
        <a:bodyPr/>
        <a:lstStyle/>
        <a:p>
          <a:endParaRPr lang="en-GB" sz="1400" b="0">
            <a:solidFill>
              <a:schemeClr val="bg1"/>
            </a:solidFill>
          </a:endParaRPr>
        </a:p>
      </dgm:t>
    </dgm:pt>
    <dgm:pt modelId="{16AEECC7-C06E-4DF4-9788-853B5D48A72D}" type="sibTrans" cxnId="{E3352431-1421-427A-8602-39A2FBEAE331}">
      <dgm:prSet/>
      <dgm:spPr/>
      <dgm:t>
        <a:bodyPr/>
        <a:lstStyle/>
        <a:p>
          <a:endParaRPr lang="en-GB" sz="1400" b="0">
            <a:solidFill>
              <a:schemeClr val="bg1"/>
            </a:solidFill>
          </a:endParaRPr>
        </a:p>
      </dgm:t>
    </dgm:pt>
    <dgm:pt modelId="{2D462669-723D-4FBC-B575-2E15BA77BA5C}">
      <dgm:prSet phldrT="[Text]" custT="1"/>
      <dgm:spPr/>
      <dgm:t>
        <a:bodyPr/>
        <a:lstStyle/>
        <a:p>
          <a:pPr>
            <a:buFont typeface="Courier New" panose="02070309020205020404" pitchFamily="49" charset="0"/>
            <a:buChar char="o"/>
          </a:pPr>
          <a:r>
            <a:rPr lang="en-GB" sz="1400" b="0" dirty="0">
              <a:solidFill>
                <a:schemeClr val="bg1"/>
              </a:solidFill>
              <a:latin typeface="+mj-lt"/>
              <a:cs typeface="Arial" panose="020B0604020202020204" pitchFamily="34" charset="0"/>
            </a:rPr>
            <a:t>Stakeholder engagement and consultation</a:t>
          </a:r>
          <a:endParaRPr lang="en-GB" sz="1400" b="0" dirty="0">
            <a:solidFill>
              <a:schemeClr val="bg1"/>
            </a:solidFill>
          </a:endParaRPr>
        </a:p>
      </dgm:t>
    </dgm:pt>
    <dgm:pt modelId="{3698BD02-F910-45A5-BA24-8BB1CEADBA6B}" type="parTrans" cxnId="{9055AFB3-25BB-4AC7-946B-C8FF840BF3C3}">
      <dgm:prSet/>
      <dgm:spPr/>
      <dgm:t>
        <a:bodyPr/>
        <a:lstStyle/>
        <a:p>
          <a:endParaRPr lang="en-GB" sz="1400" b="0">
            <a:solidFill>
              <a:schemeClr val="bg1"/>
            </a:solidFill>
          </a:endParaRPr>
        </a:p>
      </dgm:t>
    </dgm:pt>
    <dgm:pt modelId="{8C58AA0A-C5EF-4C44-A646-D196AA44F60F}" type="sibTrans" cxnId="{9055AFB3-25BB-4AC7-946B-C8FF840BF3C3}">
      <dgm:prSet/>
      <dgm:spPr/>
      <dgm:t>
        <a:bodyPr/>
        <a:lstStyle/>
        <a:p>
          <a:endParaRPr lang="en-GB" sz="1400" b="0">
            <a:solidFill>
              <a:schemeClr val="bg1"/>
            </a:solidFill>
          </a:endParaRPr>
        </a:p>
      </dgm:t>
    </dgm:pt>
    <dgm:pt modelId="{6B96CC21-A05C-493A-AE58-308BD1173C8F}">
      <dgm:prSet phldrT="[Text]" custT="1"/>
      <dgm:spPr/>
      <dgm:t>
        <a:bodyPr/>
        <a:lstStyle/>
        <a:p>
          <a:pPr>
            <a:buFont typeface="Courier New" panose="02070309020205020404" pitchFamily="49" charset="0"/>
            <a:buChar char="o"/>
          </a:pPr>
          <a:r>
            <a:rPr lang="en-GB" sz="1400" b="0" dirty="0">
              <a:solidFill>
                <a:schemeClr val="bg1"/>
              </a:solidFill>
              <a:latin typeface="+mj-lt"/>
              <a:ea typeface="Calibri" panose="020F0502020204030204" pitchFamily="34" charset="0"/>
              <a:cs typeface="Arial" panose="020B0604020202020204" pitchFamily="34" charset="0"/>
            </a:rPr>
            <a:t>D</a:t>
          </a:r>
          <a:r>
            <a:rPr lang="en-GB" sz="1400" b="0" dirty="0">
              <a:solidFill>
                <a:schemeClr val="bg1"/>
              </a:solidFill>
              <a:effectLst/>
              <a:latin typeface="+mj-lt"/>
              <a:ea typeface="Calibri" panose="020F0502020204030204" pitchFamily="34" charset="0"/>
              <a:cs typeface="Arial" panose="020B0604020202020204" pitchFamily="34" charset="0"/>
            </a:rPr>
            <a:t>ecision making &amp; regulatory approval</a:t>
          </a:r>
          <a:endParaRPr lang="en-GB" sz="1400" b="0" dirty="0">
            <a:solidFill>
              <a:schemeClr val="bg1"/>
            </a:solidFill>
          </a:endParaRPr>
        </a:p>
      </dgm:t>
    </dgm:pt>
    <dgm:pt modelId="{7ABB4D8B-F334-405E-842A-3E3AFAB29C67}" type="parTrans" cxnId="{50201FB6-CC0E-4B44-9770-A9FA0BBB8DD8}">
      <dgm:prSet/>
      <dgm:spPr/>
      <dgm:t>
        <a:bodyPr/>
        <a:lstStyle/>
        <a:p>
          <a:endParaRPr lang="en-GB" sz="1400" b="0">
            <a:solidFill>
              <a:schemeClr val="bg1"/>
            </a:solidFill>
          </a:endParaRPr>
        </a:p>
      </dgm:t>
    </dgm:pt>
    <dgm:pt modelId="{F216F1FF-5D1C-45FB-B353-9AAF56F0CB90}" type="sibTrans" cxnId="{50201FB6-CC0E-4B44-9770-A9FA0BBB8DD8}">
      <dgm:prSet/>
      <dgm:spPr/>
      <dgm:t>
        <a:bodyPr/>
        <a:lstStyle/>
        <a:p>
          <a:endParaRPr lang="en-GB" sz="1400" b="0">
            <a:solidFill>
              <a:schemeClr val="bg1"/>
            </a:solidFill>
          </a:endParaRPr>
        </a:p>
      </dgm:t>
    </dgm:pt>
    <dgm:pt modelId="{8F7E6BA2-DCB3-4198-82B1-8AE852218441}">
      <dgm:prSet phldrT="[Text]" custT="1"/>
      <dgm:spPr/>
      <dgm:t>
        <a:bodyPr/>
        <a:lstStyle/>
        <a:p>
          <a:pPr>
            <a:buFont typeface="Courier New" panose="02070309020205020404" pitchFamily="49" charset="0"/>
            <a:buChar char="o"/>
          </a:pPr>
          <a:r>
            <a:rPr lang="en-GB" sz="1400" b="0" dirty="0">
              <a:solidFill>
                <a:schemeClr val="bg1"/>
              </a:solidFill>
              <a:effectLst/>
              <a:latin typeface="+mj-lt"/>
              <a:ea typeface="Calibri" panose="020F0502020204030204" pitchFamily="34" charset="0"/>
              <a:cs typeface="Arial" panose="020B0604020202020204" pitchFamily="34" charset="0"/>
            </a:rPr>
            <a:t>Implementation</a:t>
          </a:r>
          <a:endParaRPr lang="en-GB" sz="1400" b="0" dirty="0">
            <a:solidFill>
              <a:schemeClr val="bg1"/>
            </a:solidFill>
          </a:endParaRPr>
        </a:p>
      </dgm:t>
    </dgm:pt>
    <dgm:pt modelId="{8EA009F9-9CCF-4217-B98B-69452BDE7304}" type="parTrans" cxnId="{717595C8-37C7-4D3C-B5FA-F945F0DB707C}">
      <dgm:prSet/>
      <dgm:spPr/>
      <dgm:t>
        <a:bodyPr/>
        <a:lstStyle/>
        <a:p>
          <a:endParaRPr lang="en-GB" sz="1400" b="0">
            <a:solidFill>
              <a:schemeClr val="bg1"/>
            </a:solidFill>
          </a:endParaRPr>
        </a:p>
      </dgm:t>
    </dgm:pt>
    <dgm:pt modelId="{33185B43-57F6-43DC-874D-CB0C81E75086}" type="sibTrans" cxnId="{717595C8-37C7-4D3C-B5FA-F945F0DB707C}">
      <dgm:prSet/>
      <dgm:spPr/>
      <dgm:t>
        <a:bodyPr/>
        <a:lstStyle/>
        <a:p>
          <a:endParaRPr lang="en-GB" sz="1400" b="0">
            <a:solidFill>
              <a:schemeClr val="bg1"/>
            </a:solidFill>
          </a:endParaRPr>
        </a:p>
      </dgm:t>
    </dgm:pt>
    <dgm:pt modelId="{0312D77F-52BD-4710-A95C-FF1319101703}">
      <dgm:prSet custT="1"/>
      <dgm:spPr/>
      <dgm:t>
        <a:bodyPr/>
        <a:lstStyle/>
        <a:p>
          <a:r>
            <a:rPr lang="en-GB" sz="1400" b="0" dirty="0">
              <a:solidFill>
                <a:schemeClr val="bg1"/>
              </a:solidFill>
              <a:latin typeface="+mj-lt"/>
              <a:ea typeface="Calibri" panose="020F0502020204030204" pitchFamily="34" charset="0"/>
              <a:cs typeface="Arial" panose="020B0604020202020204" pitchFamily="34" charset="0"/>
            </a:rPr>
            <a:t>C</a:t>
          </a:r>
          <a:r>
            <a:rPr lang="en-GB" sz="1400" b="0" dirty="0">
              <a:solidFill>
                <a:schemeClr val="bg1"/>
              </a:solidFill>
              <a:effectLst/>
              <a:latin typeface="+mj-lt"/>
              <a:ea typeface="Calibri" panose="020F0502020204030204" pitchFamily="34" charset="0"/>
              <a:cs typeface="Arial" panose="020B0604020202020204" pitchFamily="34" charset="0"/>
            </a:rPr>
            <a:t>ontinuous monitoring for any revisions</a:t>
          </a:r>
        </a:p>
      </dgm:t>
    </dgm:pt>
    <dgm:pt modelId="{80E3B1DB-DB70-464E-BA73-1681ADC8253E}" type="parTrans" cxnId="{F8A5CC27-456C-408C-8B43-CF057767F2B0}">
      <dgm:prSet/>
      <dgm:spPr/>
      <dgm:t>
        <a:bodyPr/>
        <a:lstStyle/>
        <a:p>
          <a:endParaRPr lang="en-GB" sz="1400" b="0">
            <a:solidFill>
              <a:schemeClr val="bg1"/>
            </a:solidFill>
          </a:endParaRPr>
        </a:p>
      </dgm:t>
    </dgm:pt>
    <dgm:pt modelId="{65599969-4A95-4F02-96CA-4E2C15A435B0}" type="sibTrans" cxnId="{F8A5CC27-456C-408C-8B43-CF057767F2B0}">
      <dgm:prSet/>
      <dgm:spPr/>
      <dgm:t>
        <a:bodyPr/>
        <a:lstStyle/>
        <a:p>
          <a:endParaRPr lang="en-GB" sz="1400" b="0">
            <a:solidFill>
              <a:schemeClr val="bg1"/>
            </a:solidFill>
          </a:endParaRPr>
        </a:p>
      </dgm:t>
    </dgm:pt>
    <dgm:pt modelId="{49D24851-101E-4494-9131-C967F29B13A0}" type="pres">
      <dgm:prSet presAssocID="{5B3DCAF3-3D19-4B19-9EFE-C448672F1E62}" presName="cycle" presStyleCnt="0">
        <dgm:presLayoutVars>
          <dgm:dir/>
          <dgm:resizeHandles val="exact"/>
        </dgm:presLayoutVars>
      </dgm:prSet>
      <dgm:spPr/>
    </dgm:pt>
    <dgm:pt modelId="{B79E1E47-D690-449F-A514-CEF0ED5ED294}" type="pres">
      <dgm:prSet presAssocID="{AF357740-0E13-4D5A-86E3-E5588258B6D5}" presName="node" presStyleLbl="node1" presStyleIdx="0" presStyleCnt="6" custScaleX="111166" custRadScaleRad="86275" custRadScaleInc="-9768">
        <dgm:presLayoutVars>
          <dgm:bulletEnabled val="1"/>
        </dgm:presLayoutVars>
      </dgm:prSet>
      <dgm:spPr/>
    </dgm:pt>
    <dgm:pt modelId="{4D70B928-4B9C-492A-95DB-AB5C77F28D56}" type="pres">
      <dgm:prSet presAssocID="{AF357740-0E13-4D5A-86E3-E5588258B6D5}" presName="spNode" presStyleCnt="0"/>
      <dgm:spPr/>
    </dgm:pt>
    <dgm:pt modelId="{400D085F-3A5C-4578-81F1-0C6D5FB2B4F0}" type="pres">
      <dgm:prSet presAssocID="{756F899F-FDE5-4F75-8E80-E99E847C9C22}" presName="sibTrans" presStyleLbl="sibTrans1D1" presStyleIdx="0" presStyleCnt="6"/>
      <dgm:spPr/>
    </dgm:pt>
    <dgm:pt modelId="{64BD9941-5EDF-4E7C-828C-CDC8138F776C}" type="pres">
      <dgm:prSet presAssocID="{87A2F56D-63A4-49E5-B8BC-7A69B0F6732F}" presName="node" presStyleLbl="node1" presStyleIdx="1" presStyleCnt="6" custScaleX="111166" custRadScaleRad="85529" custRadScaleInc="19583">
        <dgm:presLayoutVars>
          <dgm:bulletEnabled val="1"/>
        </dgm:presLayoutVars>
      </dgm:prSet>
      <dgm:spPr/>
    </dgm:pt>
    <dgm:pt modelId="{C72495CE-6C9F-47D1-A0FD-1ADA06DAE08F}" type="pres">
      <dgm:prSet presAssocID="{87A2F56D-63A4-49E5-B8BC-7A69B0F6732F}" presName="spNode" presStyleCnt="0"/>
      <dgm:spPr/>
    </dgm:pt>
    <dgm:pt modelId="{66296F9F-985F-457F-B932-4DBBA4484707}" type="pres">
      <dgm:prSet presAssocID="{16AEECC7-C06E-4DF4-9788-853B5D48A72D}" presName="sibTrans" presStyleLbl="sibTrans1D1" presStyleIdx="1" presStyleCnt="6"/>
      <dgm:spPr/>
    </dgm:pt>
    <dgm:pt modelId="{0DBDC42C-E4DD-4C7E-BA73-80B5AEF4B1B0}" type="pres">
      <dgm:prSet presAssocID="{2D462669-723D-4FBC-B575-2E15BA77BA5C}" presName="node" presStyleLbl="node1" presStyleIdx="2" presStyleCnt="6" custScaleX="111166" custRadScaleRad="76884" custRadScaleInc="-24664">
        <dgm:presLayoutVars>
          <dgm:bulletEnabled val="1"/>
        </dgm:presLayoutVars>
      </dgm:prSet>
      <dgm:spPr/>
    </dgm:pt>
    <dgm:pt modelId="{072B60F0-9F87-4397-8CC6-C7E1CC4B179C}" type="pres">
      <dgm:prSet presAssocID="{2D462669-723D-4FBC-B575-2E15BA77BA5C}" presName="spNode" presStyleCnt="0"/>
      <dgm:spPr/>
    </dgm:pt>
    <dgm:pt modelId="{587C3E66-0B32-43B1-8B65-A4CA966DECE6}" type="pres">
      <dgm:prSet presAssocID="{8C58AA0A-C5EF-4C44-A646-D196AA44F60F}" presName="sibTrans" presStyleLbl="sibTrans1D1" presStyleIdx="2" presStyleCnt="6"/>
      <dgm:spPr/>
    </dgm:pt>
    <dgm:pt modelId="{AE2ABCCF-E3A0-49E4-BFB6-B153291866E8}" type="pres">
      <dgm:prSet presAssocID="{6B96CC21-A05C-493A-AE58-308BD1173C8F}" presName="node" presStyleLbl="node1" presStyleIdx="3" presStyleCnt="6" custScaleX="111166" custRadScaleRad="79094" custRadScaleInc="17905">
        <dgm:presLayoutVars>
          <dgm:bulletEnabled val="1"/>
        </dgm:presLayoutVars>
      </dgm:prSet>
      <dgm:spPr/>
    </dgm:pt>
    <dgm:pt modelId="{4E1EBFBB-48E9-437C-8B29-D1D7CDEB1FE5}" type="pres">
      <dgm:prSet presAssocID="{6B96CC21-A05C-493A-AE58-308BD1173C8F}" presName="spNode" presStyleCnt="0"/>
      <dgm:spPr/>
    </dgm:pt>
    <dgm:pt modelId="{FD0575C9-A5FD-412E-BC6D-2108C6803B8E}" type="pres">
      <dgm:prSet presAssocID="{F216F1FF-5D1C-45FB-B353-9AAF56F0CB90}" presName="sibTrans" presStyleLbl="sibTrans1D1" presStyleIdx="3" presStyleCnt="6"/>
      <dgm:spPr/>
    </dgm:pt>
    <dgm:pt modelId="{DBC4D168-52E8-4A1B-95D5-5212B63F3D15}" type="pres">
      <dgm:prSet presAssocID="{8F7E6BA2-DCB3-4198-82B1-8AE852218441}" presName="node" presStyleLbl="node1" presStyleIdx="4" presStyleCnt="6" custScaleX="111166" custRadScaleRad="85468" custRadScaleInc="39115">
        <dgm:presLayoutVars>
          <dgm:bulletEnabled val="1"/>
        </dgm:presLayoutVars>
      </dgm:prSet>
      <dgm:spPr/>
    </dgm:pt>
    <dgm:pt modelId="{0C80C96F-8F42-4294-B045-65436CC69F6A}" type="pres">
      <dgm:prSet presAssocID="{8F7E6BA2-DCB3-4198-82B1-8AE852218441}" presName="spNode" presStyleCnt="0"/>
      <dgm:spPr/>
    </dgm:pt>
    <dgm:pt modelId="{780421BA-D980-43ED-9840-83FAE62B7012}" type="pres">
      <dgm:prSet presAssocID="{33185B43-57F6-43DC-874D-CB0C81E75086}" presName="sibTrans" presStyleLbl="sibTrans1D1" presStyleIdx="4" presStyleCnt="6"/>
      <dgm:spPr/>
    </dgm:pt>
    <dgm:pt modelId="{761F512D-5648-42A2-A20A-8FAE346736DF}" type="pres">
      <dgm:prSet presAssocID="{0312D77F-52BD-4710-A95C-FF1319101703}" presName="node" presStyleLbl="node1" presStyleIdx="5" presStyleCnt="6" custScaleX="111166" custRadScaleRad="92367" custRadScaleInc="-33540">
        <dgm:presLayoutVars>
          <dgm:bulletEnabled val="1"/>
        </dgm:presLayoutVars>
      </dgm:prSet>
      <dgm:spPr/>
    </dgm:pt>
    <dgm:pt modelId="{A4E7936B-22F0-4E24-82E5-E3A94D8EAB7C}" type="pres">
      <dgm:prSet presAssocID="{0312D77F-52BD-4710-A95C-FF1319101703}" presName="spNode" presStyleCnt="0"/>
      <dgm:spPr/>
    </dgm:pt>
    <dgm:pt modelId="{E4FB84E0-D6C1-4D88-9A1B-6AF354892DF9}" type="pres">
      <dgm:prSet presAssocID="{65599969-4A95-4F02-96CA-4E2C15A435B0}" presName="sibTrans" presStyleLbl="sibTrans1D1" presStyleIdx="5" presStyleCnt="6"/>
      <dgm:spPr/>
    </dgm:pt>
  </dgm:ptLst>
  <dgm:cxnLst>
    <dgm:cxn modelId="{21035A0F-8F57-4801-A4AD-8D503609198E}" type="presOf" srcId="{5B3DCAF3-3D19-4B19-9EFE-C448672F1E62}" destId="{49D24851-101E-4494-9131-C967F29B13A0}" srcOrd="0" destOrd="0" presId="urn:microsoft.com/office/officeart/2005/8/layout/cycle5"/>
    <dgm:cxn modelId="{F8A5CC27-456C-408C-8B43-CF057767F2B0}" srcId="{5B3DCAF3-3D19-4B19-9EFE-C448672F1E62}" destId="{0312D77F-52BD-4710-A95C-FF1319101703}" srcOrd="5" destOrd="0" parTransId="{80E3B1DB-DB70-464E-BA73-1681ADC8253E}" sibTransId="{65599969-4A95-4F02-96CA-4E2C15A435B0}"/>
    <dgm:cxn modelId="{E3352431-1421-427A-8602-39A2FBEAE331}" srcId="{5B3DCAF3-3D19-4B19-9EFE-C448672F1E62}" destId="{87A2F56D-63A4-49E5-B8BC-7A69B0F6732F}" srcOrd="1" destOrd="0" parTransId="{45AFAE62-6406-4D16-A470-310815813DB1}" sibTransId="{16AEECC7-C06E-4DF4-9788-853B5D48A72D}"/>
    <dgm:cxn modelId="{3FC49D3A-C535-4AE2-BE75-652C734E016A}" type="presOf" srcId="{756F899F-FDE5-4F75-8E80-E99E847C9C22}" destId="{400D085F-3A5C-4578-81F1-0C6D5FB2B4F0}" srcOrd="0" destOrd="0" presId="urn:microsoft.com/office/officeart/2005/8/layout/cycle5"/>
    <dgm:cxn modelId="{FFCF3B3F-5484-4D47-8D92-DF61A04639EC}" type="presOf" srcId="{6B96CC21-A05C-493A-AE58-308BD1173C8F}" destId="{AE2ABCCF-E3A0-49E4-BFB6-B153291866E8}" srcOrd="0" destOrd="0" presId="urn:microsoft.com/office/officeart/2005/8/layout/cycle5"/>
    <dgm:cxn modelId="{7C41376B-87C4-4E9C-9467-E2CA5B90FCE0}" type="presOf" srcId="{65599969-4A95-4F02-96CA-4E2C15A435B0}" destId="{E4FB84E0-D6C1-4D88-9A1B-6AF354892DF9}" srcOrd="0" destOrd="0" presId="urn:microsoft.com/office/officeart/2005/8/layout/cycle5"/>
    <dgm:cxn modelId="{FDCD6B70-3955-4AE0-A881-B76CF5C08F98}" type="presOf" srcId="{AF357740-0E13-4D5A-86E3-E5588258B6D5}" destId="{B79E1E47-D690-449F-A514-CEF0ED5ED294}" srcOrd="0" destOrd="0" presId="urn:microsoft.com/office/officeart/2005/8/layout/cycle5"/>
    <dgm:cxn modelId="{0DFAEB50-58B1-4D8C-9864-9B5696BAF4B0}" type="presOf" srcId="{0312D77F-52BD-4710-A95C-FF1319101703}" destId="{761F512D-5648-42A2-A20A-8FAE346736DF}" srcOrd="0" destOrd="0" presId="urn:microsoft.com/office/officeart/2005/8/layout/cycle5"/>
    <dgm:cxn modelId="{8EAE1F7F-5EFD-406D-9722-B198392DA08B}" type="presOf" srcId="{16AEECC7-C06E-4DF4-9788-853B5D48A72D}" destId="{66296F9F-985F-457F-B932-4DBBA4484707}" srcOrd="0" destOrd="0" presId="urn:microsoft.com/office/officeart/2005/8/layout/cycle5"/>
    <dgm:cxn modelId="{A2C86085-28F8-47F4-8615-634ACF132342}" type="presOf" srcId="{8F7E6BA2-DCB3-4198-82B1-8AE852218441}" destId="{DBC4D168-52E8-4A1B-95D5-5212B63F3D15}" srcOrd="0" destOrd="0" presId="urn:microsoft.com/office/officeart/2005/8/layout/cycle5"/>
    <dgm:cxn modelId="{0C591C8F-0F98-4047-9933-58611730E1E2}" type="presOf" srcId="{8C58AA0A-C5EF-4C44-A646-D196AA44F60F}" destId="{587C3E66-0B32-43B1-8B65-A4CA966DECE6}" srcOrd="0" destOrd="0" presId="urn:microsoft.com/office/officeart/2005/8/layout/cycle5"/>
    <dgm:cxn modelId="{19BE68B2-BE4C-4956-BC36-95771BD3C07E}" type="presOf" srcId="{F216F1FF-5D1C-45FB-B353-9AAF56F0CB90}" destId="{FD0575C9-A5FD-412E-BC6D-2108C6803B8E}" srcOrd="0" destOrd="0" presId="urn:microsoft.com/office/officeart/2005/8/layout/cycle5"/>
    <dgm:cxn modelId="{9055AFB3-25BB-4AC7-946B-C8FF840BF3C3}" srcId="{5B3DCAF3-3D19-4B19-9EFE-C448672F1E62}" destId="{2D462669-723D-4FBC-B575-2E15BA77BA5C}" srcOrd="2" destOrd="0" parTransId="{3698BD02-F910-45A5-BA24-8BB1CEADBA6B}" sibTransId="{8C58AA0A-C5EF-4C44-A646-D196AA44F60F}"/>
    <dgm:cxn modelId="{50201FB6-CC0E-4B44-9770-A9FA0BBB8DD8}" srcId="{5B3DCAF3-3D19-4B19-9EFE-C448672F1E62}" destId="{6B96CC21-A05C-493A-AE58-308BD1173C8F}" srcOrd="3" destOrd="0" parTransId="{7ABB4D8B-F334-405E-842A-3E3AFAB29C67}" sibTransId="{F216F1FF-5D1C-45FB-B353-9AAF56F0CB90}"/>
    <dgm:cxn modelId="{8DE3DAC7-62DA-4CC5-BBE0-6CAD6CDC4EF6}" type="presOf" srcId="{87A2F56D-63A4-49E5-B8BC-7A69B0F6732F}" destId="{64BD9941-5EDF-4E7C-828C-CDC8138F776C}" srcOrd="0" destOrd="0" presId="urn:microsoft.com/office/officeart/2005/8/layout/cycle5"/>
    <dgm:cxn modelId="{717595C8-37C7-4D3C-B5FA-F945F0DB707C}" srcId="{5B3DCAF3-3D19-4B19-9EFE-C448672F1E62}" destId="{8F7E6BA2-DCB3-4198-82B1-8AE852218441}" srcOrd="4" destOrd="0" parTransId="{8EA009F9-9CCF-4217-B98B-69452BDE7304}" sibTransId="{33185B43-57F6-43DC-874D-CB0C81E75086}"/>
    <dgm:cxn modelId="{85D85FDF-D73B-4896-BD33-EC0475164F28}" type="presOf" srcId="{33185B43-57F6-43DC-874D-CB0C81E75086}" destId="{780421BA-D980-43ED-9840-83FAE62B7012}" srcOrd="0" destOrd="0" presId="urn:microsoft.com/office/officeart/2005/8/layout/cycle5"/>
    <dgm:cxn modelId="{E515CBE9-800B-4B94-AD9C-3699D9B9AC32}" srcId="{5B3DCAF3-3D19-4B19-9EFE-C448672F1E62}" destId="{AF357740-0E13-4D5A-86E3-E5588258B6D5}" srcOrd="0" destOrd="0" parTransId="{63B23EBD-59BF-4983-80B2-B2247A321F7C}" sibTransId="{756F899F-FDE5-4F75-8E80-E99E847C9C22}"/>
    <dgm:cxn modelId="{3C3C1CEC-F1CC-4A61-AEE8-91FBF47CCCA2}" type="presOf" srcId="{2D462669-723D-4FBC-B575-2E15BA77BA5C}" destId="{0DBDC42C-E4DD-4C7E-BA73-80B5AEF4B1B0}" srcOrd="0" destOrd="0" presId="urn:microsoft.com/office/officeart/2005/8/layout/cycle5"/>
    <dgm:cxn modelId="{BF05677E-DC8A-40BE-A1E8-EF4BA7C033F1}" type="presParOf" srcId="{49D24851-101E-4494-9131-C967F29B13A0}" destId="{B79E1E47-D690-449F-A514-CEF0ED5ED294}" srcOrd="0" destOrd="0" presId="urn:microsoft.com/office/officeart/2005/8/layout/cycle5"/>
    <dgm:cxn modelId="{1260D22B-E424-4C92-8522-5DC0FFFFA21E}" type="presParOf" srcId="{49D24851-101E-4494-9131-C967F29B13A0}" destId="{4D70B928-4B9C-492A-95DB-AB5C77F28D56}" srcOrd="1" destOrd="0" presId="urn:microsoft.com/office/officeart/2005/8/layout/cycle5"/>
    <dgm:cxn modelId="{2DDCF688-CED7-4E5A-A8A8-56E34A30C3B8}" type="presParOf" srcId="{49D24851-101E-4494-9131-C967F29B13A0}" destId="{400D085F-3A5C-4578-81F1-0C6D5FB2B4F0}" srcOrd="2" destOrd="0" presId="urn:microsoft.com/office/officeart/2005/8/layout/cycle5"/>
    <dgm:cxn modelId="{9A1BD088-6F37-4194-A7AC-2E53DA8B105B}" type="presParOf" srcId="{49D24851-101E-4494-9131-C967F29B13A0}" destId="{64BD9941-5EDF-4E7C-828C-CDC8138F776C}" srcOrd="3" destOrd="0" presId="urn:microsoft.com/office/officeart/2005/8/layout/cycle5"/>
    <dgm:cxn modelId="{680A7732-8F00-4FC6-BC51-5BDAD538C259}" type="presParOf" srcId="{49D24851-101E-4494-9131-C967F29B13A0}" destId="{C72495CE-6C9F-47D1-A0FD-1ADA06DAE08F}" srcOrd="4" destOrd="0" presId="urn:microsoft.com/office/officeart/2005/8/layout/cycle5"/>
    <dgm:cxn modelId="{252C7EDB-1E7F-496C-BC63-E2148EC7E852}" type="presParOf" srcId="{49D24851-101E-4494-9131-C967F29B13A0}" destId="{66296F9F-985F-457F-B932-4DBBA4484707}" srcOrd="5" destOrd="0" presId="urn:microsoft.com/office/officeart/2005/8/layout/cycle5"/>
    <dgm:cxn modelId="{906E64D0-7B74-4E99-BC57-C6934A2204B3}" type="presParOf" srcId="{49D24851-101E-4494-9131-C967F29B13A0}" destId="{0DBDC42C-E4DD-4C7E-BA73-80B5AEF4B1B0}" srcOrd="6" destOrd="0" presId="urn:microsoft.com/office/officeart/2005/8/layout/cycle5"/>
    <dgm:cxn modelId="{8B64E7DE-F32E-4966-8921-4E8EE106CB75}" type="presParOf" srcId="{49D24851-101E-4494-9131-C967F29B13A0}" destId="{072B60F0-9F87-4397-8CC6-C7E1CC4B179C}" srcOrd="7" destOrd="0" presId="urn:microsoft.com/office/officeart/2005/8/layout/cycle5"/>
    <dgm:cxn modelId="{8CC9E9BE-8E21-4B3F-8D40-33BCB150B2E1}" type="presParOf" srcId="{49D24851-101E-4494-9131-C967F29B13A0}" destId="{587C3E66-0B32-43B1-8B65-A4CA966DECE6}" srcOrd="8" destOrd="0" presId="urn:microsoft.com/office/officeart/2005/8/layout/cycle5"/>
    <dgm:cxn modelId="{4F38B66A-E44F-46F2-B499-EA3E580B42C3}" type="presParOf" srcId="{49D24851-101E-4494-9131-C967F29B13A0}" destId="{AE2ABCCF-E3A0-49E4-BFB6-B153291866E8}" srcOrd="9" destOrd="0" presId="urn:microsoft.com/office/officeart/2005/8/layout/cycle5"/>
    <dgm:cxn modelId="{EE0CC6BD-8152-43DD-A000-65AD6095F984}" type="presParOf" srcId="{49D24851-101E-4494-9131-C967F29B13A0}" destId="{4E1EBFBB-48E9-437C-8B29-D1D7CDEB1FE5}" srcOrd="10" destOrd="0" presId="urn:microsoft.com/office/officeart/2005/8/layout/cycle5"/>
    <dgm:cxn modelId="{6CAF2690-1A44-4B42-92E3-5BF11BE8BF3F}" type="presParOf" srcId="{49D24851-101E-4494-9131-C967F29B13A0}" destId="{FD0575C9-A5FD-412E-BC6D-2108C6803B8E}" srcOrd="11" destOrd="0" presId="urn:microsoft.com/office/officeart/2005/8/layout/cycle5"/>
    <dgm:cxn modelId="{0CAD1B1B-3318-4577-9789-D9AA38199DC3}" type="presParOf" srcId="{49D24851-101E-4494-9131-C967F29B13A0}" destId="{DBC4D168-52E8-4A1B-95D5-5212B63F3D15}" srcOrd="12" destOrd="0" presId="urn:microsoft.com/office/officeart/2005/8/layout/cycle5"/>
    <dgm:cxn modelId="{DF007730-DEFC-4A49-AA87-5683DB61BE88}" type="presParOf" srcId="{49D24851-101E-4494-9131-C967F29B13A0}" destId="{0C80C96F-8F42-4294-B045-65436CC69F6A}" srcOrd="13" destOrd="0" presId="urn:microsoft.com/office/officeart/2005/8/layout/cycle5"/>
    <dgm:cxn modelId="{D8FA0F41-45D0-4A66-B6C4-7E7219CE92CC}" type="presParOf" srcId="{49D24851-101E-4494-9131-C967F29B13A0}" destId="{780421BA-D980-43ED-9840-83FAE62B7012}" srcOrd="14" destOrd="0" presId="urn:microsoft.com/office/officeart/2005/8/layout/cycle5"/>
    <dgm:cxn modelId="{1094EE7B-27F7-4FE0-B719-AADA2A4602B2}" type="presParOf" srcId="{49D24851-101E-4494-9131-C967F29B13A0}" destId="{761F512D-5648-42A2-A20A-8FAE346736DF}" srcOrd="15" destOrd="0" presId="urn:microsoft.com/office/officeart/2005/8/layout/cycle5"/>
    <dgm:cxn modelId="{5FC9E0DE-CFCE-41E2-9DEE-F7B543AA3A69}" type="presParOf" srcId="{49D24851-101E-4494-9131-C967F29B13A0}" destId="{A4E7936B-22F0-4E24-82E5-E3A94D8EAB7C}" srcOrd="16" destOrd="0" presId="urn:microsoft.com/office/officeart/2005/8/layout/cycle5"/>
    <dgm:cxn modelId="{F2F940ED-F774-4512-BC4E-7EBFC3252976}" type="presParOf" srcId="{49D24851-101E-4494-9131-C967F29B13A0}" destId="{E4FB84E0-D6C1-4D88-9A1B-6AF354892DF9}"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76F714-F15A-4CC7-BAD0-A3035CD75C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51E37078-C9A9-4390-AE09-F4BA420BBF02}">
      <dgm:prSet phldrT="[Text]"/>
      <dgm:spPr>
        <a:solidFill>
          <a:schemeClr val="bg1"/>
        </a:solidFill>
        <a:ln w="12700">
          <a:solidFill>
            <a:schemeClr val="accent2"/>
          </a:solidFill>
        </a:ln>
      </dgm:spPr>
      <dgm:t>
        <a:bodyPr/>
        <a:lstStyle/>
        <a:p>
          <a:r>
            <a:rPr lang="en-GB" dirty="0">
              <a:solidFill>
                <a:schemeClr val="tx1"/>
              </a:solidFill>
            </a:rPr>
            <a:t>Sufficient </a:t>
          </a:r>
          <a:r>
            <a:rPr lang="en-GB" b="1" dirty="0">
              <a:solidFill>
                <a:schemeClr val="tx1"/>
              </a:solidFill>
            </a:rPr>
            <a:t>visibility</a:t>
          </a:r>
          <a:r>
            <a:rPr lang="en-GB" dirty="0">
              <a:solidFill>
                <a:schemeClr val="tx1"/>
              </a:solidFill>
            </a:rPr>
            <a:t> over the output of weather-driven technologies is crucial for operating power systems securely. </a:t>
          </a:r>
        </a:p>
      </dgm:t>
    </dgm:pt>
    <dgm:pt modelId="{A97883D7-B48D-459B-9AA7-8055697C29A4}" type="parTrans" cxnId="{B78E87A9-7DE3-4FE5-93C2-9F73771FF081}">
      <dgm:prSet/>
      <dgm:spPr/>
      <dgm:t>
        <a:bodyPr/>
        <a:lstStyle/>
        <a:p>
          <a:endParaRPr lang="en-GB"/>
        </a:p>
      </dgm:t>
    </dgm:pt>
    <dgm:pt modelId="{17C60A0B-ACCC-42CB-98AE-194F0CDB2BCA}" type="sibTrans" cxnId="{B78E87A9-7DE3-4FE5-93C2-9F73771FF081}">
      <dgm:prSet/>
      <dgm:spPr>
        <a:ln w="19050">
          <a:solidFill>
            <a:schemeClr val="accent2"/>
          </a:solidFill>
        </a:ln>
      </dgm:spPr>
      <dgm:t>
        <a:bodyPr/>
        <a:lstStyle/>
        <a:p>
          <a:endParaRPr lang="en-GB"/>
        </a:p>
      </dgm:t>
    </dgm:pt>
    <dgm:pt modelId="{758E5FFC-445A-4FC5-A4C1-523160A8714E}">
      <dgm:prSet phldrT="[Text]"/>
      <dgm:spPr>
        <a:solidFill>
          <a:schemeClr val="bg1"/>
        </a:solidFill>
        <a:ln w="12700">
          <a:solidFill>
            <a:schemeClr val="accent2"/>
          </a:solidFill>
        </a:ln>
      </dgm:spPr>
      <dgm:t>
        <a:bodyPr/>
        <a:lstStyle/>
        <a:p>
          <a:pPr>
            <a:buFont typeface="Symbol" panose="05050102010706020507" pitchFamily="18" charset="2"/>
            <a:buChar char=""/>
          </a:pPr>
          <a:r>
            <a:rPr lang="en-GB" dirty="0">
              <a:solidFill>
                <a:schemeClr val="tx1"/>
              </a:solidFill>
            </a:rPr>
            <a:t>Identifying system needs in advance, </a:t>
          </a:r>
          <a:r>
            <a:rPr lang="en-GB" b="1" dirty="0">
              <a:solidFill>
                <a:schemeClr val="tx1"/>
              </a:solidFill>
            </a:rPr>
            <a:t>standardising</a:t>
          </a:r>
          <a:r>
            <a:rPr lang="en-GB" dirty="0">
              <a:solidFill>
                <a:schemeClr val="tx1"/>
              </a:solidFill>
            </a:rPr>
            <a:t> data, and </a:t>
          </a:r>
          <a:r>
            <a:rPr lang="en-GB" b="1" dirty="0">
              <a:solidFill>
                <a:schemeClr val="tx1"/>
              </a:solidFill>
            </a:rPr>
            <a:t>sharing</a:t>
          </a:r>
          <a:r>
            <a:rPr lang="en-GB" dirty="0">
              <a:solidFill>
                <a:schemeClr val="tx1"/>
              </a:solidFill>
            </a:rPr>
            <a:t> requirements would play essential roles in the future. </a:t>
          </a:r>
        </a:p>
      </dgm:t>
    </dgm:pt>
    <dgm:pt modelId="{BBE5BB28-9B1B-4BD6-9395-E861A6930756}" type="parTrans" cxnId="{2A48B8D6-56C4-45A1-A739-E90FCCE99D84}">
      <dgm:prSet/>
      <dgm:spPr/>
      <dgm:t>
        <a:bodyPr/>
        <a:lstStyle/>
        <a:p>
          <a:endParaRPr lang="en-GB"/>
        </a:p>
      </dgm:t>
    </dgm:pt>
    <dgm:pt modelId="{0B1156F9-6AEA-4D1D-8891-A2A13687AAF4}" type="sibTrans" cxnId="{2A48B8D6-56C4-45A1-A739-E90FCCE99D84}">
      <dgm:prSet/>
      <dgm:spPr/>
      <dgm:t>
        <a:bodyPr/>
        <a:lstStyle/>
        <a:p>
          <a:endParaRPr lang="en-GB"/>
        </a:p>
      </dgm:t>
    </dgm:pt>
    <dgm:pt modelId="{D8326786-D2AE-4610-B4D6-7B02F4C3D336}">
      <dgm:prSet phldrT="[Text]"/>
      <dgm:spPr>
        <a:solidFill>
          <a:schemeClr val="bg1"/>
        </a:solidFill>
        <a:ln w="12700">
          <a:solidFill>
            <a:schemeClr val="accent2"/>
          </a:solidFill>
        </a:ln>
      </dgm:spPr>
      <dgm:t>
        <a:bodyPr/>
        <a:lstStyle/>
        <a:p>
          <a:pPr>
            <a:buFont typeface="Symbol" panose="05050102010706020507" pitchFamily="18" charset="2"/>
            <a:buChar char=""/>
          </a:pPr>
          <a:r>
            <a:rPr lang="en-GB" dirty="0">
              <a:solidFill>
                <a:schemeClr val="tx1"/>
              </a:solidFill>
            </a:rPr>
            <a:t>Enable </a:t>
          </a:r>
          <a:r>
            <a:rPr lang="en-GB" b="1" dirty="0">
              <a:solidFill>
                <a:schemeClr val="tx1"/>
              </a:solidFill>
            </a:rPr>
            <a:t>digitalisation</a:t>
          </a:r>
          <a:r>
            <a:rPr lang="en-GB" dirty="0">
              <a:solidFill>
                <a:schemeClr val="tx1"/>
              </a:solidFill>
            </a:rPr>
            <a:t> and promoting the use of data and models.</a:t>
          </a:r>
        </a:p>
      </dgm:t>
    </dgm:pt>
    <dgm:pt modelId="{CFC36AD6-4BA3-4857-89BD-9732326380F8}" type="parTrans" cxnId="{37B98AD3-FA50-4EDB-8CC6-F6943F084D44}">
      <dgm:prSet/>
      <dgm:spPr/>
      <dgm:t>
        <a:bodyPr/>
        <a:lstStyle/>
        <a:p>
          <a:endParaRPr lang="en-GB"/>
        </a:p>
      </dgm:t>
    </dgm:pt>
    <dgm:pt modelId="{ECBD87F1-9A21-4072-93F5-1CC149F2838E}" type="sibTrans" cxnId="{37B98AD3-FA50-4EDB-8CC6-F6943F084D44}">
      <dgm:prSet/>
      <dgm:spPr/>
      <dgm:t>
        <a:bodyPr/>
        <a:lstStyle/>
        <a:p>
          <a:endParaRPr lang="en-GB"/>
        </a:p>
      </dgm:t>
    </dgm:pt>
    <dgm:pt modelId="{264EDCC5-2533-409A-923C-4B7AB88BAA21}">
      <dgm:prSet phldrT="[Text]"/>
      <dgm:spPr>
        <a:solidFill>
          <a:schemeClr val="bg1"/>
        </a:solidFill>
        <a:ln w="12700">
          <a:solidFill>
            <a:schemeClr val="accent2"/>
          </a:solidFill>
        </a:ln>
      </dgm:spPr>
      <dgm:t>
        <a:bodyPr/>
        <a:lstStyle/>
        <a:p>
          <a:pPr>
            <a:buFont typeface="Symbol" panose="05050102010706020507" pitchFamily="18" charset="2"/>
            <a:buChar char=""/>
          </a:pPr>
          <a:r>
            <a:rPr lang="en-GB" dirty="0">
              <a:solidFill>
                <a:schemeClr val="tx1"/>
              </a:solidFill>
            </a:rPr>
            <a:t>The importance of using </a:t>
          </a:r>
          <a:r>
            <a:rPr lang="en-GB" b="1" dirty="0">
              <a:solidFill>
                <a:schemeClr val="tx1"/>
              </a:solidFill>
            </a:rPr>
            <a:t>open-source</a:t>
          </a:r>
          <a:r>
            <a:rPr lang="en-GB" dirty="0">
              <a:solidFill>
                <a:schemeClr val="tx1"/>
              </a:solidFill>
            </a:rPr>
            <a:t> tools to monitor system conditions </a:t>
          </a:r>
          <a:r>
            <a:rPr lang="en-GB" b="1" dirty="0">
              <a:solidFill>
                <a:schemeClr val="tx1"/>
              </a:solidFill>
            </a:rPr>
            <a:t>real-time</a:t>
          </a:r>
          <a:r>
            <a:rPr lang="en-GB" dirty="0">
              <a:solidFill>
                <a:schemeClr val="tx1"/>
              </a:solidFill>
            </a:rPr>
            <a:t>.</a:t>
          </a:r>
        </a:p>
      </dgm:t>
    </dgm:pt>
    <dgm:pt modelId="{5D763252-503F-4308-9C32-4623BB59AC3B}" type="parTrans" cxnId="{94C8B8D7-BD88-4ECE-A344-61DB6A7778DC}">
      <dgm:prSet/>
      <dgm:spPr/>
      <dgm:t>
        <a:bodyPr/>
        <a:lstStyle/>
        <a:p>
          <a:endParaRPr lang="en-GB"/>
        </a:p>
      </dgm:t>
    </dgm:pt>
    <dgm:pt modelId="{E86FEB0F-4CEF-4B9C-A82E-3251CCE357AE}" type="sibTrans" cxnId="{94C8B8D7-BD88-4ECE-A344-61DB6A7778DC}">
      <dgm:prSet/>
      <dgm:spPr/>
      <dgm:t>
        <a:bodyPr/>
        <a:lstStyle/>
        <a:p>
          <a:endParaRPr lang="en-GB"/>
        </a:p>
      </dgm:t>
    </dgm:pt>
    <dgm:pt modelId="{AB94761B-AC33-4EAD-9A84-CF313E292902}">
      <dgm:prSet phldrT="[Text]"/>
      <dgm:spPr>
        <a:solidFill>
          <a:schemeClr val="bg1"/>
        </a:solidFill>
        <a:ln w="12700">
          <a:solidFill>
            <a:schemeClr val="accent2"/>
          </a:solidFill>
        </a:ln>
      </dgm:spPr>
      <dgm:t>
        <a:bodyPr/>
        <a:lstStyle/>
        <a:p>
          <a:pPr>
            <a:buFont typeface="Symbol" panose="05050102010706020507" pitchFamily="18" charset="2"/>
            <a:buChar char=""/>
          </a:pPr>
          <a:r>
            <a:rPr lang="en-GB" dirty="0">
              <a:solidFill>
                <a:schemeClr val="tx1"/>
              </a:solidFill>
            </a:rPr>
            <a:t>Several </a:t>
          </a:r>
          <a:r>
            <a:rPr lang="en-GB" b="1" dirty="0">
              <a:solidFill>
                <a:schemeClr val="tx1"/>
              </a:solidFill>
            </a:rPr>
            <a:t>tools</a:t>
          </a:r>
          <a:r>
            <a:rPr lang="en-GB" dirty="0">
              <a:solidFill>
                <a:schemeClr val="tx1"/>
              </a:solidFill>
            </a:rPr>
            <a:t> would be required to enable the system operation in a high penetration of RES including outage management, weather forecasting, and automation of various processes to dispatch power plants.</a:t>
          </a:r>
        </a:p>
      </dgm:t>
    </dgm:pt>
    <dgm:pt modelId="{994149EB-6AA3-4FF6-82EF-D78B54BBC38E}" type="parTrans" cxnId="{2FC7749C-9A00-45DE-B949-805340A9FC12}">
      <dgm:prSet/>
      <dgm:spPr/>
      <dgm:t>
        <a:bodyPr/>
        <a:lstStyle/>
        <a:p>
          <a:endParaRPr lang="en-GB"/>
        </a:p>
      </dgm:t>
    </dgm:pt>
    <dgm:pt modelId="{C8F7F1C9-BE78-47A9-8F27-50B1C06F6482}" type="sibTrans" cxnId="{2FC7749C-9A00-45DE-B949-805340A9FC12}">
      <dgm:prSet/>
      <dgm:spPr/>
      <dgm:t>
        <a:bodyPr/>
        <a:lstStyle/>
        <a:p>
          <a:endParaRPr lang="en-GB"/>
        </a:p>
      </dgm:t>
    </dgm:pt>
    <dgm:pt modelId="{C9E0C407-B1CD-4B8C-83AD-4AECC92217AE}" type="pres">
      <dgm:prSet presAssocID="{4576F714-F15A-4CC7-BAD0-A3035CD75C95}" presName="Name0" presStyleCnt="0">
        <dgm:presLayoutVars>
          <dgm:chMax val="7"/>
          <dgm:chPref val="7"/>
          <dgm:dir/>
        </dgm:presLayoutVars>
      </dgm:prSet>
      <dgm:spPr/>
    </dgm:pt>
    <dgm:pt modelId="{CF673643-FA4B-4FAA-8DAD-3E0957BB1FA0}" type="pres">
      <dgm:prSet presAssocID="{4576F714-F15A-4CC7-BAD0-A3035CD75C95}" presName="Name1" presStyleCnt="0"/>
      <dgm:spPr/>
    </dgm:pt>
    <dgm:pt modelId="{D1983A19-C46B-499B-A889-7178514B5A3D}" type="pres">
      <dgm:prSet presAssocID="{4576F714-F15A-4CC7-BAD0-A3035CD75C95}" presName="cycle" presStyleCnt="0"/>
      <dgm:spPr/>
    </dgm:pt>
    <dgm:pt modelId="{B07751A0-AA69-4ABE-BDCF-CAD083EF1C58}" type="pres">
      <dgm:prSet presAssocID="{4576F714-F15A-4CC7-BAD0-A3035CD75C95}" presName="srcNode" presStyleLbl="node1" presStyleIdx="0" presStyleCnt="5"/>
      <dgm:spPr/>
    </dgm:pt>
    <dgm:pt modelId="{69C133C3-05F1-45FA-BA73-E55D7895F453}" type="pres">
      <dgm:prSet presAssocID="{4576F714-F15A-4CC7-BAD0-A3035CD75C95}" presName="conn" presStyleLbl="parChTrans1D2" presStyleIdx="0" presStyleCnt="1"/>
      <dgm:spPr/>
    </dgm:pt>
    <dgm:pt modelId="{8D5D1381-BF51-48BD-8C1D-767CA513DEE1}" type="pres">
      <dgm:prSet presAssocID="{4576F714-F15A-4CC7-BAD0-A3035CD75C95}" presName="extraNode" presStyleLbl="node1" presStyleIdx="0" presStyleCnt="5"/>
      <dgm:spPr/>
    </dgm:pt>
    <dgm:pt modelId="{97013F64-F667-438E-81CB-44891E70A2F4}" type="pres">
      <dgm:prSet presAssocID="{4576F714-F15A-4CC7-BAD0-A3035CD75C95}" presName="dstNode" presStyleLbl="node1" presStyleIdx="0" presStyleCnt="5"/>
      <dgm:spPr/>
    </dgm:pt>
    <dgm:pt modelId="{FB733071-60C5-48FA-A40F-C2D3BC8A336A}" type="pres">
      <dgm:prSet presAssocID="{51E37078-C9A9-4390-AE09-F4BA420BBF02}" presName="text_1" presStyleLbl="node1" presStyleIdx="0" presStyleCnt="5">
        <dgm:presLayoutVars>
          <dgm:bulletEnabled val="1"/>
        </dgm:presLayoutVars>
      </dgm:prSet>
      <dgm:spPr/>
    </dgm:pt>
    <dgm:pt modelId="{34FB3CCB-CD07-4560-8A6A-C75338A97621}" type="pres">
      <dgm:prSet presAssocID="{51E37078-C9A9-4390-AE09-F4BA420BBF02}" presName="accent_1" presStyleCnt="0"/>
      <dgm:spPr/>
    </dgm:pt>
    <dgm:pt modelId="{06DE7E33-A8BD-4B41-A1F9-FDB8F8815D13}" type="pres">
      <dgm:prSet presAssocID="{51E37078-C9A9-4390-AE09-F4BA420BBF02}" presName="accentRepeatNode" presStyleLbl="solidFgAcc1" presStyleIdx="0" presStyleCnt="5"/>
      <dgm:spPr>
        <a:ln w="19050">
          <a:solidFill>
            <a:schemeClr val="accent2"/>
          </a:solidFill>
        </a:ln>
      </dgm:spPr>
    </dgm:pt>
    <dgm:pt modelId="{B88CF665-D6DA-4010-987F-90569230541F}" type="pres">
      <dgm:prSet presAssocID="{758E5FFC-445A-4FC5-A4C1-523160A8714E}" presName="text_2" presStyleLbl="node1" presStyleIdx="1" presStyleCnt="5">
        <dgm:presLayoutVars>
          <dgm:bulletEnabled val="1"/>
        </dgm:presLayoutVars>
      </dgm:prSet>
      <dgm:spPr/>
    </dgm:pt>
    <dgm:pt modelId="{42BC68B6-735C-45DA-B922-84A6E3EEFAD5}" type="pres">
      <dgm:prSet presAssocID="{758E5FFC-445A-4FC5-A4C1-523160A8714E}" presName="accent_2" presStyleCnt="0"/>
      <dgm:spPr/>
    </dgm:pt>
    <dgm:pt modelId="{EA56692D-A431-4D50-A24C-FF5E54A9E00E}" type="pres">
      <dgm:prSet presAssocID="{758E5FFC-445A-4FC5-A4C1-523160A8714E}" presName="accentRepeatNode" presStyleLbl="solidFgAcc1" presStyleIdx="1" presStyleCnt="5"/>
      <dgm:spPr>
        <a:ln w="19050">
          <a:solidFill>
            <a:schemeClr val="accent2"/>
          </a:solidFill>
        </a:ln>
      </dgm:spPr>
    </dgm:pt>
    <dgm:pt modelId="{DD0D16BC-BC73-4348-85ED-FEE89A15CC58}" type="pres">
      <dgm:prSet presAssocID="{D8326786-D2AE-4610-B4D6-7B02F4C3D336}" presName="text_3" presStyleLbl="node1" presStyleIdx="2" presStyleCnt="5">
        <dgm:presLayoutVars>
          <dgm:bulletEnabled val="1"/>
        </dgm:presLayoutVars>
      </dgm:prSet>
      <dgm:spPr/>
    </dgm:pt>
    <dgm:pt modelId="{F023A74D-7E84-45BB-8C7C-EBD9E8BE4C38}" type="pres">
      <dgm:prSet presAssocID="{D8326786-D2AE-4610-B4D6-7B02F4C3D336}" presName="accent_3" presStyleCnt="0"/>
      <dgm:spPr/>
    </dgm:pt>
    <dgm:pt modelId="{A7AD211B-0D7E-43B3-A614-EDB73F45B54D}" type="pres">
      <dgm:prSet presAssocID="{D8326786-D2AE-4610-B4D6-7B02F4C3D336}" presName="accentRepeatNode" presStyleLbl="solidFgAcc1" presStyleIdx="2" presStyleCnt="5"/>
      <dgm:spPr>
        <a:ln w="19050">
          <a:solidFill>
            <a:schemeClr val="accent2"/>
          </a:solidFill>
        </a:ln>
      </dgm:spPr>
    </dgm:pt>
    <dgm:pt modelId="{9E2FAB6E-9534-430A-A350-DF6DC0B37772}" type="pres">
      <dgm:prSet presAssocID="{AB94761B-AC33-4EAD-9A84-CF313E292902}" presName="text_4" presStyleLbl="node1" presStyleIdx="3" presStyleCnt="5">
        <dgm:presLayoutVars>
          <dgm:bulletEnabled val="1"/>
        </dgm:presLayoutVars>
      </dgm:prSet>
      <dgm:spPr/>
    </dgm:pt>
    <dgm:pt modelId="{BB33E751-21B9-4727-9B97-3343DF689E43}" type="pres">
      <dgm:prSet presAssocID="{AB94761B-AC33-4EAD-9A84-CF313E292902}" presName="accent_4" presStyleCnt="0"/>
      <dgm:spPr/>
    </dgm:pt>
    <dgm:pt modelId="{D3F9685C-1D2E-4CCC-8F84-8E9C8EC9AE2D}" type="pres">
      <dgm:prSet presAssocID="{AB94761B-AC33-4EAD-9A84-CF313E292902}" presName="accentRepeatNode" presStyleLbl="solidFgAcc1" presStyleIdx="3" presStyleCnt="5"/>
      <dgm:spPr>
        <a:ln w="19050">
          <a:solidFill>
            <a:schemeClr val="accent2"/>
          </a:solidFill>
        </a:ln>
      </dgm:spPr>
    </dgm:pt>
    <dgm:pt modelId="{3921EC03-B0BE-43DB-889B-986C09ADF8E6}" type="pres">
      <dgm:prSet presAssocID="{264EDCC5-2533-409A-923C-4B7AB88BAA21}" presName="text_5" presStyleLbl="node1" presStyleIdx="4" presStyleCnt="5">
        <dgm:presLayoutVars>
          <dgm:bulletEnabled val="1"/>
        </dgm:presLayoutVars>
      </dgm:prSet>
      <dgm:spPr/>
    </dgm:pt>
    <dgm:pt modelId="{E8D51528-E9D6-4D47-8338-D78B3CC69A14}" type="pres">
      <dgm:prSet presAssocID="{264EDCC5-2533-409A-923C-4B7AB88BAA21}" presName="accent_5" presStyleCnt="0"/>
      <dgm:spPr/>
    </dgm:pt>
    <dgm:pt modelId="{CCA4D2C5-2889-4261-B17C-55A40C705CED}" type="pres">
      <dgm:prSet presAssocID="{264EDCC5-2533-409A-923C-4B7AB88BAA21}" presName="accentRepeatNode" presStyleLbl="solidFgAcc1" presStyleIdx="4" presStyleCnt="5"/>
      <dgm:spPr>
        <a:ln w="19050">
          <a:solidFill>
            <a:schemeClr val="accent2"/>
          </a:solidFill>
        </a:ln>
      </dgm:spPr>
    </dgm:pt>
  </dgm:ptLst>
  <dgm:cxnLst>
    <dgm:cxn modelId="{BD131815-8FC6-4690-95C7-E4AB9AE2B80A}" type="presOf" srcId="{4576F714-F15A-4CC7-BAD0-A3035CD75C95}" destId="{C9E0C407-B1CD-4B8C-83AD-4AECC92217AE}" srcOrd="0" destOrd="0" presId="urn:microsoft.com/office/officeart/2008/layout/VerticalCurvedList"/>
    <dgm:cxn modelId="{E7800F31-1AD2-4C94-8882-85A427E674B6}" type="presOf" srcId="{264EDCC5-2533-409A-923C-4B7AB88BAA21}" destId="{3921EC03-B0BE-43DB-889B-986C09ADF8E6}" srcOrd="0" destOrd="0" presId="urn:microsoft.com/office/officeart/2008/layout/VerticalCurvedList"/>
    <dgm:cxn modelId="{5A1A6935-4D85-4A68-95FC-1A0215A4D9B9}" type="presOf" srcId="{51E37078-C9A9-4390-AE09-F4BA420BBF02}" destId="{FB733071-60C5-48FA-A40F-C2D3BC8A336A}" srcOrd="0" destOrd="0" presId="urn:microsoft.com/office/officeart/2008/layout/VerticalCurvedList"/>
    <dgm:cxn modelId="{FDBAB361-A91B-458B-A30B-1A8298B9EAD3}" type="presOf" srcId="{D8326786-D2AE-4610-B4D6-7B02F4C3D336}" destId="{DD0D16BC-BC73-4348-85ED-FEE89A15CC58}" srcOrd="0" destOrd="0" presId="urn:microsoft.com/office/officeart/2008/layout/VerticalCurvedList"/>
    <dgm:cxn modelId="{1D9C9C82-854B-46C6-A4C8-854BFF4C5666}" type="presOf" srcId="{17C60A0B-ACCC-42CB-98AE-194F0CDB2BCA}" destId="{69C133C3-05F1-45FA-BA73-E55D7895F453}" srcOrd="0" destOrd="0" presId="urn:microsoft.com/office/officeart/2008/layout/VerticalCurvedList"/>
    <dgm:cxn modelId="{7BD02C85-F874-4074-AA8D-5B7FEE928F4E}" type="presOf" srcId="{758E5FFC-445A-4FC5-A4C1-523160A8714E}" destId="{B88CF665-D6DA-4010-987F-90569230541F}" srcOrd="0" destOrd="0" presId="urn:microsoft.com/office/officeart/2008/layout/VerticalCurvedList"/>
    <dgm:cxn modelId="{2FC7749C-9A00-45DE-B949-805340A9FC12}" srcId="{4576F714-F15A-4CC7-BAD0-A3035CD75C95}" destId="{AB94761B-AC33-4EAD-9A84-CF313E292902}" srcOrd="3" destOrd="0" parTransId="{994149EB-6AA3-4FF6-82EF-D78B54BBC38E}" sibTransId="{C8F7F1C9-BE78-47A9-8F27-50B1C06F6482}"/>
    <dgm:cxn modelId="{33DD68A0-C8C4-41D1-9600-4FF34CBD5495}" type="presOf" srcId="{AB94761B-AC33-4EAD-9A84-CF313E292902}" destId="{9E2FAB6E-9534-430A-A350-DF6DC0B37772}" srcOrd="0" destOrd="0" presId="urn:microsoft.com/office/officeart/2008/layout/VerticalCurvedList"/>
    <dgm:cxn modelId="{B78E87A9-7DE3-4FE5-93C2-9F73771FF081}" srcId="{4576F714-F15A-4CC7-BAD0-A3035CD75C95}" destId="{51E37078-C9A9-4390-AE09-F4BA420BBF02}" srcOrd="0" destOrd="0" parTransId="{A97883D7-B48D-459B-9AA7-8055697C29A4}" sibTransId="{17C60A0B-ACCC-42CB-98AE-194F0CDB2BCA}"/>
    <dgm:cxn modelId="{37B98AD3-FA50-4EDB-8CC6-F6943F084D44}" srcId="{4576F714-F15A-4CC7-BAD0-A3035CD75C95}" destId="{D8326786-D2AE-4610-B4D6-7B02F4C3D336}" srcOrd="2" destOrd="0" parTransId="{CFC36AD6-4BA3-4857-89BD-9732326380F8}" sibTransId="{ECBD87F1-9A21-4072-93F5-1CC149F2838E}"/>
    <dgm:cxn modelId="{2A48B8D6-56C4-45A1-A739-E90FCCE99D84}" srcId="{4576F714-F15A-4CC7-BAD0-A3035CD75C95}" destId="{758E5FFC-445A-4FC5-A4C1-523160A8714E}" srcOrd="1" destOrd="0" parTransId="{BBE5BB28-9B1B-4BD6-9395-E861A6930756}" sibTransId="{0B1156F9-6AEA-4D1D-8891-A2A13687AAF4}"/>
    <dgm:cxn modelId="{94C8B8D7-BD88-4ECE-A344-61DB6A7778DC}" srcId="{4576F714-F15A-4CC7-BAD0-A3035CD75C95}" destId="{264EDCC5-2533-409A-923C-4B7AB88BAA21}" srcOrd="4" destOrd="0" parTransId="{5D763252-503F-4308-9C32-4623BB59AC3B}" sibTransId="{E86FEB0F-4CEF-4B9C-A82E-3251CCE357AE}"/>
    <dgm:cxn modelId="{0A4DF098-07C9-4CB7-B8C1-645388D5B7DD}" type="presParOf" srcId="{C9E0C407-B1CD-4B8C-83AD-4AECC92217AE}" destId="{CF673643-FA4B-4FAA-8DAD-3E0957BB1FA0}" srcOrd="0" destOrd="0" presId="urn:microsoft.com/office/officeart/2008/layout/VerticalCurvedList"/>
    <dgm:cxn modelId="{5C6697CD-ADBB-4A5A-B697-287E411D3E88}" type="presParOf" srcId="{CF673643-FA4B-4FAA-8DAD-3E0957BB1FA0}" destId="{D1983A19-C46B-499B-A889-7178514B5A3D}" srcOrd="0" destOrd="0" presId="urn:microsoft.com/office/officeart/2008/layout/VerticalCurvedList"/>
    <dgm:cxn modelId="{B9F42520-3CA8-4173-9977-7B77133D4764}" type="presParOf" srcId="{D1983A19-C46B-499B-A889-7178514B5A3D}" destId="{B07751A0-AA69-4ABE-BDCF-CAD083EF1C58}" srcOrd="0" destOrd="0" presId="urn:microsoft.com/office/officeart/2008/layout/VerticalCurvedList"/>
    <dgm:cxn modelId="{C9033D9C-E0AC-4808-B0B1-3E7D065FD6E5}" type="presParOf" srcId="{D1983A19-C46B-499B-A889-7178514B5A3D}" destId="{69C133C3-05F1-45FA-BA73-E55D7895F453}" srcOrd="1" destOrd="0" presId="urn:microsoft.com/office/officeart/2008/layout/VerticalCurvedList"/>
    <dgm:cxn modelId="{296580F9-8DE6-4C48-9C87-90E81440A5BE}" type="presParOf" srcId="{D1983A19-C46B-499B-A889-7178514B5A3D}" destId="{8D5D1381-BF51-48BD-8C1D-767CA513DEE1}" srcOrd="2" destOrd="0" presId="urn:microsoft.com/office/officeart/2008/layout/VerticalCurvedList"/>
    <dgm:cxn modelId="{8418C157-BBC3-4FC5-A9FE-6FADC6DF2302}" type="presParOf" srcId="{D1983A19-C46B-499B-A889-7178514B5A3D}" destId="{97013F64-F667-438E-81CB-44891E70A2F4}" srcOrd="3" destOrd="0" presId="urn:microsoft.com/office/officeart/2008/layout/VerticalCurvedList"/>
    <dgm:cxn modelId="{A31C4803-0CD0-4A3A-BEA8-35038AA38428}" type="presParOf" srcId="{CF673643-FA4B-4FAA-8DAD-3E0957BB1FA0}" destId="{FB733071-60C5-48FA-A40F-C2D3BC8A336A}" srcOrd="1" destOrd="0" presId="urn:microsoft.com/office/officeart/2008/layout/VerticalCurvedList"/>
    <dgm:cxn modelId="{DBF46C7F-913C-43AB-895A-C0A3153F41B0}" type="presParOf" srcId="{CF673643-FA4B-4FAA-8DAD-3E0957BB1FA0}" destId="{34FB3CCB-CD07-4560-8A6A-C75338A97621}" srcOrd="2" destOrd="0" presId="urn:microsoft.com/office/officeart/2008/layout/VerticalCurvedList"/>
    <dgm:cxn modelId="{C667B6CA-0506-421A-B7A0-D75A76CB1EB0}" type="presParOf" srcId="{34FB3CCB-CD07-4560-8A6A-C75338A97621}" destId="{06DE7E33-A8BD-4B41-A1F9-FDB8F8815D13}" srcOrd="0" destOrd="0" presId="urn:microsoft.com/office/officeart/2008/layout/VerticalCurvedList"/>
    <dgm:cxn modelId="{A3BABADB-0747-407D-B53F-C02A0306E096}" type="presParOf" srcId="{CF673643-FA4B-4FAA-8DAD-3E0957BB1FA0}" destId="{B88CF665-D6DA-4010-987F-90569230541F}" srcOrd="3" destOrd="0" presId="urn:microsoft.com/office/officeart/2008/layout/VerticalCurvedList"/>
    <dgm:cxn modelId="{4AA94326-5745-49B0-986B-7733DB6398D1}" type="presParOf" srcId="{CF673643-FA4B-4FAA-8DAD-3E0957BB1FA0}" destId="{42BC68B6-735C-45DA-B922-84A6E3EEFAD5}" srcOrd="4" destOrd="0" presId="urn:microsoft.com/office/officeart/2008/layout/VerticalCurvedList"/>
    <dgm:cxn modelId="{2B0665BA-1649-43A5-9A0A-3D9A7AE22942}" type="presParOf" srcId="{42BC68B6-735C-45DA-B922-84A6E3EEFAD5}" destId="{EA56692D-A431-4D50-A24C-FF5E54A9E00E}" srcOrd="0" destOrd="0" presId="urn:microsoft.com/office/officeart/2008/layout/VerticalCurvedList"/>
    <dgm:cxn modelId="{9C565378-150E-4277-BD89-66B30F34DBBF}" type="presParOf" srcId="{CF673643-FA4B-4FAA-8DAD-3E0957BB1FA0}" destId="{DD0D16BC-BC73-4348-85ED-FEE89A15CC58}" srcOrd="5" destOrd="0" presId="urn:microsoft.com/office/officeart/2008/layout/VerticalCurvedList"/>
    <dgm:cxn modelId="{D04D119A-BDC7-488D-96F9-5917BBDBE076}" type="presParOf" srcId="{CF673643-FA4B-4FAA-8DAD-3E0957BB1FA0}" destId="{F023A74D-7E84-45BB-8C7C-EBD9E8BE4C38}" srcOrd="6" destOrd="0" presId="urn:microsoft.com/office/officeart/2008/layout/VerticalCurvedList"/>
    <dgm:cxn modelId="{31F8A6E4-0FCD-49AD-BF35-02E10AFF6AAF}" type="presParOf" srcId="{F023A74D-7E84-45BB-8C7C-EBD9E8BE4C38}" destId="{A7AD211B-0D7E-43B3-A614-EDB73F45B54D}" srcOrd="0" destOrd="0" presId="urn:microsoft.com/office/officeart/2008/layout/VerticalCurvedList"/>
    <dgm:cxn modelId="{26FFFB64-4659-4DFC-B9E1-6DABE6487B93}" type="presParOf" srcId="{CF673643-FA4B-4FAA-8DAD-3E0957BB1FA0}" destId="{9E2FAB6E-9534-430A-A350-DF6DC0B37772}" srcOrd="7" destOrd="0" presId="urn:microsoft.com/office/officeart/2008/layout/VerticalCurvedList"/>
    <dgm:cxn modelId="{34D06790-0859-480D-9967-1D1D7429BF8F}" type="presParOf" srcId="{CF673643-FA4B-4FAA-8DAD-3E0957BB1FA0}" destId="{BB33E751-21B9-4727-9B97-3343DF689E43}" srcOrd="8" destOrd="0" presId="urn:microsoft.com/office/officeart/2008/layout/VerticalCurvedList"/>
    <dgm:cxn modelId="{0C74F99F-CEDA-440A-8943-45BFC360C595}" type="presParOf" srcId="{BB33E751-21B9-4727-9B97-3343DF689E43}" destId="{D3F9685C-1D2E-4CCC-8F84-8E9C8EC9AE2D}" srcOrd="0" destOrd="0" presId="urn:microsoft.com/office/officeart/2008/layout/VerticalCurvedList"/>
    <dgm:cxn modelId="{050016F3-D43C-4CBB-8D1C-9D23596BAE32}" type="presParOf" srcId="{CF673643-FA4B-4FAA-8DAD-3E0957BB1FA0}" destId="{3921EC03-B0BE-43DB-889B-986C09ADF8E6}" srcOrd="9" destOrd="0" presId="urn:microsoft.com/office/officeart/2008/layout/VerticalCurvedList"/>
    <dgm:cxn modelId="{F500128F-9958-4C9D-8B80-6A7281992B7D}" type="presParOf" srcId="{CF673643-FA4B-4FAA-8DAD-3E0957BB1FA0}" destId="{E8D51528-E9D6-4D47-8338-D78B3CC69A14}" srcOrd="10" destOrd="0" presId="urn:microsoft.com/office/officeart/2008/layout/VerticalCurvedList"/>
    <dgm:cxn modelId="{9769C514-AA92-42C6-B358-6F0E9A6F6DDB}" type="presParOf" srcId="{E8D51528-E9D6-4D47-8338-D78B3CC69A14}" destId="{CCA4D2C5-2889-4261-B17C-55A40C705C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E1E47-D690-449F-A514-CEF0ED5ED294}">
      <dsp:nvSpPr>
        <dsp:cNvPr id="0" name=""/>
        <dsp:cNvSpPr/>
      </dsp:nvSpPr>
      <dsp:spPr>
        <a:xfrm>
          <a:off x="3180595" y="271685"/>
          <a:ext cx="1421027" cy="830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b="0" kern="1200" dirty="0">
              <a:solidFill>
                <a:schemeClr val="bg1"/>
              </a:solidFill>
              <a:latin typeface="+mj-lt"/>
              <a:ea typeface="Calibri" panose="020F0502020204030204" pitchFamily="34" charset="0"/>
              <a:cs typeface="Arial" panose="020B0604020202020204" pitchFamily="34" charset="0"/>
            </a:rPr>
            <a:t>P</a:t>
          </a:r>
          <a:r>
            <a:rPr lang="en-GB" sz="1400" b="0" kern="1200" dirty="0">
              <a:solidFill>
                <a:schemeClr val="bg1"/>
              </a:solidFill>
              <a:effectLst/>
              <a:latin typeface="+mj-lt"/>
              <a:ea typeface="Calibri" panose="020F0502020204030204" pitchFamily="34" charset="0"/>
              <a:cs typeface="Arial" panose="020B0604020202020204" pitchFamily="34" charset="0"/>
            </a:rPr>
            <a:t>erforming a range of technical studies</a:t>
          </a:r>
          <a:endParaRPr lang="en-GB" sz="1400" b="0" kern="1200" dirty="0">
            <a:solidFill>
              <a:schemeClr val="bg1"/>
            </a:solidFill>
          </a:endParaRPr>
        </a:p>
      </dsp:txBody>
      <dsp:txXfrm>
        <a:off x="3221156" y="312246"/>
        <a:ext cx="1339905" cy="749768"/>
      </dsp:txXfrm>
    </dsp:sp>
    <dsp:sp modelId="{400D085F-3A5C-4578-81F1-0C6D5FB2B4F0}">
      <dsp:nvSpPr>
        <dsp:cNvPr id="0" name=""/>
        <dsp:cNvSpPr/>
      </dsp:nvSpPr>
      <dsp:spPr>
        <a:xfrm>
          <a:off x="1799344" y="625011"/>
          <a:ext cx="3911835" cy="3911835"/>
        </a:xfrm>
        <a:custGeom>
          <a:avLst/>
          <a:gdLst/>
          <a:ahLst/>
          <a:cxnLst/>
          <a:rect l="0" t="0" r="0" b="0"/>
          <a:pathLst>
            <a:path>
              <a:moveTo>
                <a:pt x="2924817" y="256845"/>
              </a:moveTo>
              <a:arcTo wR="1955917" hR="1955917" stAng="17981643" swAng="7361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4BD9941-5EDF-4E7C-828C-CDC8138F776C}">
      <dsp:nvSpPr>
        <dsp:cNvPr id="0" name=""/>
        <dsp:cNvSpPr/>
      </dsp:nvSpPr>
      <dsp:spPr>
        <a:xfrm>
          <a:off x="4740624" y="1222644"/>
          <a:ext cx="1421027" cy="830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b="0" kern="1200" dirty="0">
              <a:solidFill>
                <a:schemeClr val="bg1"/>
              </a:solidFill>
              <a:latin typeface="+mj-lt"/>
              <a:ea typeface="Calibri" panose="020F0502020204030204" pitchFamily="34" charset="0"/>
              <a:cs typeface="Arial" panose="020B0604020202020204" pitchFamily="34" charset="0"/>
            </a:rPr>
            <a:t>D</a:t>
          </a:r>
          <a:r>
            <a:rPr lang="en-GB" sz="1400" b="0" kern="1200" dirty="0">
              <a:solidFill>
                <a:schemeClr val="bg1"/>
              </a:solidFill>
              <a:effectLst/>
              <a:latin typeface="+mj-lt"/>
              <a:ea typeface="Calibri" panose="020F0502020204030204" pitchFamily="34" charset="0"/>
              <a:cs typeface="Arial" panose="020B0604020202020204" pitchFamily="34" charset="0"/>
            </a:rPr>
            <a:t>rafting code by the system operator</a:t>
          </a:r>
          <a:endParaRPr lang="en-GB" sz="1400" b="0" kern="1200" dirty="0">
            <a:solidFill>
              <a:schemeClr val="bg1"/>
            </a:solidFill>
          </a:endParaRPr>
        </a:p>
      </dsp:txBody>
      <dsp:txXfrm>
        <a:off x="4781185" y="1263205"/>
        <a:ext cx="1339905" cy="749768"/>
      </dsp:txXfrm>
    </dsp:sp>
    <dsp:sp modelId="{66296F9F-985F-457F-B932-4DBBA4484707}">
      <dsp:nvSpPr>
        <dsp:cNvPr id="0" name=""/>
        <dsp:cNvSpPr/>
      </dsp:nvSpPr>
      <dsp:spPr>
        <a:xfrm>
          <a:off x="1696164" y="-162662"/>
          <a:ext cx="3911835" cy="3911835"/>
        </a:xfrm>
        <a:custGeom>
          <a:avLst/>
          <a:gdLst/>
          <a:ahLst/>
          <a:cxnLst/>
          <a:rect l="0" t="0" r="0" b="0"/>
          <a:pathLst>
            <a:path>
              <a:moveTo>
                <a:pt x="3876238" y="2327380"/>
              </a:moveTo>
              <a:arcTo wR="1955917" hR="1955917" stAng="656878" swAng="5975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DBDC42C-E4DD-4C7E-BA73-80B5AEF4B1B0}">
      <dsp:nvSpPr>
        <dsp:cNvPr id="0" name=""/>
        <dsp:cNvSpPr/>
      </dsp:nvSpPr>
      <dsp:spPr>
        <a:xfrm>
          <a:off x="4600269" y="2595299"/>
          <a:ext cx="1421027" cy="830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b="0" kern="1200" dirty="0">
              <a:solidFill>
                <a:schemeClr val="bg1"/>
              </a:solidFill>
              <a:latin typeface="+mj-lt"/>
              <a:cs typeface="Arial" panose="020B0604020202020204" pitchFamily="34" charset="0"/>
            </a:rPr>
            <a:t>Stakeholder engagement and consultation</a:t>
          </a:r>
          <a:endParaRPr lang="en-GB" sz="1400" b="0" kern="1200" dirty="0">
            <a:solidFill>
              <a:schemeClr val="bg1"/>
            </a:solidFill>
          </a:endParaRPr>
        </a:p>
      </dsp:txBody>
      <dsp:txXfrm>
        <a:off x="4640830" y="2635860"/>
        <a:ext cx="1339905" cy="749768"/>
      </dsp:txXfrm>
    </dsp:sp>
    <dsp:sp modelId="{587C3E66-0B32-43B1-8B65-A4CA966DECE6}">
      <dsp:nvSpPr>
        <dsp:cNvPr id="0" name=""/>
        <dsp:cNvSpPr/>
      </dsp:nvSpPr>
      <dsp:spPr>
        <a:xfrm>
          <a:off x="1630054" y="143011"/>
          <a:ext cx="3911835" cy="3911835"/>
        </a:xfrm>
        <a:custGeom>
          <a:avLst/>
          <a:gdLst/>
          <a:ahLst/>
          <a:cxnLst/>
          <a:rect l="0" t="0" r="0" b="0"/>
          <a:pathLst>
            <a:path>
              <a:moveTo>
                <a:pt x="3310111" y="3367220"/>
              </a:moveTo>
              <a:arcTo wR="1955917" hR="1955917" stAng="2770982" swAng="6248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E2ABCCF-E3A0-49E4-BFB6-B153291866E8}">
      <dsp:nvSpPr>
        <dsp:cNvPr id="0" name=""/>
        <dsp:cNvSpPr/>
      </dsp:nvSpPr>
      <dsp:spPr>
        <a:xfrm>
          <a:off x="3141495" y="3502166"/>
          <a:ext cx="1421027" cy="830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b="0" kern="1200" dirty="0">
              <a:solidFill>
                <a:schemeClr val="bg1"/>
              </a:solidFill>
              <a:latin typeface="+mj-lt"/>
              <a:ea typeface="Calibri" panose="020F0502020204030204" pitchFamily="34" charset="0"/>
              <a:cs typeface="Arial" panose="020B0604020202020204" pitchFamily="34" charset="0"/>
            </a:rPr>
            <a:t>D</a:t>
          </a:r>
          <a:r>
            <a:rPr lang="en-GB" sz="1400" b="0" kern="1200" dirty="0">
              <a:solidFill>
                <a:schemeClr val="bg1"/>
              </a:solidFill>
              <a:effectLst/>
              <a:latin typeface="+mj-lt"/>
              <a:ea typeface="Calibri" panose="020F0502020204030204" pitchFamily="34" charset="0"/>
              <a:cs typeface="Arial" panose="020B0604020202020204" pitchFamily="34" charset="0"/>
            </a:rPr>
            <a:t>ecision making &amp; regulatory approval</a:t>
          </a:r>
          <a:endParaRPr lang="en-GB" sz="1400" b="0" kern="1200" dirty="0">
            <a:solidFill>
              <a:schemeClr val="bg1"/>
            </a:solidFill>
          </a:endParaRPr>
        </a:p>
      </dsp:txBody>
      <dsp:txXfrm>
        <a:off x="3182056" y="3542727"/>
        <a:ext cx="1339905" cy="749768"/>
      </dsp:txXfrm>
    </dsp:sp>
    <dsp:sp modelId="{FD0575C9-A5FD-412E-BC6D-2108C6803B8E}">
      <dsp:nvSpPr>
        <dsp:cNvPr id="0" name=""/>
        <dsp:cNvSpPr/>
      </dsp:nvSpPr>
      <dsp:spPr>
        <a:xfrm>
          <a:off x="1870603" y="-94571"/>
          <a:ext cx="3911835" cy="3911835"/>
        </a:xfrm>
        <a:custGeom>
          <a:avLst/>
          <a:gdLst/>
          <a:ahLst/>
          <a:cxnLst/>
          <a:rect l="0" t="0" r="0" b="0"/>
          <a:pathLst>
            <a:path>
              <a:moveTo>
                <a:pt x="1165931" y="3745201"/>
              </a:moveTo>
              <a:arcTo wR="1955917" hR="1955917" stAng="6829316" swAng="6011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BC4D168-52E8-4A1B-95D5-5212B63F3D15}">
      <dsp:nvSpPr>
        <dsp:cNvPr id="0" name=""/>
        <dsp:cNvSpPr/>
      </dsp:nvSpPr>
      <dsp:spPr>
        <a:xfrm>
          <a:off x="1690105" y="2589182"/>
          <a:ext cx="1421027" cy="830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b="0" kern="1200" dirty="0">
              <a:solidFill>
                <a:schemeClr val="bg1"/>
              </a:solidFill>
              <a:effectLst/>
              <a:latin typeface="+mj-lt"/>
              <a:ea typeface="Calibri" panose="020F0502020204030204" pitchFamily="34" charset="0"/>
              <a:cs typeface="Arial" panose="020B0604020202020204" pitchFamily="34" charset="0"/>
            </a:rPr>
            <a:t>Implementation</a:t>
          </a:r>
          <a:endParaRPr lang="en-GB" sz="1400" b="0" kern="1200" dirty="0">
            <a:solidFill>
              <a:schemeClr val="bg1"/>
            </a:solidFill>
          </a:endParaRPr>
        </a:p>
      </dsp:txBody>
      <dsp:txXfrm>
        <a:off x="1730666" y="2629743"/>
        <a:ext cx="1339905" cy="749768"/>
      </dsp:txXfrm>
    </dsp:sp>
    <dsp:sp modelId="{780421BA-D980-43ED-9840-83FAE62B7012}">
      <dsp:nvSpPr>
        <dsp:cNvPr id="0" name=""/>
        <dsp:cNvSpPr/>
      </dsp:nvSpPr>
      <dsp:spPr>
        <a:xfrm>
          <a:off x="2156987" y="-78030"/>
          <a:ext cx="3911835" cy="3911835"/>
        </a:xfrm>
        <a:custGeom>
          <a:avLst/>
          <a:gdLst/>
          <a:ahLst/>
          <a:cxnLst/>
          <a:rect l="0" t="0" r="0" b="0"/>
          <a:pathLst>
            <a:path>
              <a:moveTo>
                <a:pt x="98114" y="2567622"/>
              </a:moveTo>
              <a:arcTo wR="1955917" hR="1955917" stAng="9706513" swAng="5609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61F512D-5648-42A2-A20A-8FAE346736DF}">
      <dsp:nvSpPr>
        <dsp:cNvPr id="0" name=""/>
        <dsp:cNvSpPr/>
      </dsp:nvSpPr>
      <dsp:spPr>
        <a:xfrm>
          <a:off x="1578735" y="1243803"/>
          <a:ext cx="1421027" cy="830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bg1"/>
              </a:solidFill>
              <a:latin typeface="+mj-lt"/>
              <a:ea typeface="Calibri" panose="020F0502020204030204" pitchFamily="34" charset="0"/>
              <a:cs typeface="Arial" panose="020B0604020202020204" pitchFamily="34" charset="0"/>
            </a:rPr>
            <a:t>C</a:t>
          </a:r>
          <a:r>
            <a:rPr lang="en-GB" sz="1400" b="0" kern="1200" dirty="0">
              <a:solidFill>
                <a:schemeClr val="bg1"/>
              </a:solidFill>
              <a:effectLst/>
              <a:latin typeface="+mj-lt"/>
              <a:ea typeface="Calibri" panose="020F0502020204030204" pitchFamily="34" charset="0"/>
              <a:cs typeface="Arial" panose="020B0604020202020204" pitchFamily="34" charset="0"/>
            </a:rPr>
            <a:t>ontinuous monitoring for any revisions</a:t>
          </a:r>
        </a:p>
      </dsp:txBody>
      <dsp:txXfrm>
        <a:off x="1619296" y="1284364"/>
        <a:ext cx="1339905" cy="749768"/>
      </dsp:txXfrm>
    </dsp:sp>
    <dsp:sp modelId="{E4FB84E0-D6C1-4D88-9A1B-6AF354892DF9}">
      <dsp:nvSpPr>
        <dsp:cNvPr id="0" name=""/>
        <dsp:cNvSpPr/>
      </dsp:nvSpPr>
      <dsp:spPr>
        <a:xfrm>
          <a:off x="1868372" y="762111"/>
          <a:ext cx="3911835" cy="3911835"/>
        </a:xfrm>
        <a:custGeom>
          <a:avLst/>
          <a:gdLst/>
          <a:ahLst/>
          <a:cxnLst/>
          <a:rect l="0" t="0" r="0" b="0"/>
          <a:pathLst>
            <a:path>
              <a:moveTo>
                <a:pt x="785971" y="388486"/>
              </a:moveTo>
              <a:arcTo wR="1955917" hR="1955917" stAng="13995718" swAng="79055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133C3-05F1-45FA-BA73-E55D7895F453}">
      <dsp:nvSpPr>
        <dsp:cNvPr id="0" name=""/>
        <dsp:cNvSpPr/>
      </dsp:nvSpPr>
      <dsp:spPr>
        <a:xfrm>
          <a:off x="-6126981" y="-937410"/>
          <a:ext cx="7293488" cy="7293488"/>
        </a:xfrm>
        <a:prstGeom prst="blockArc">
          <a:avLst>
            <a:gd name="adj1" fmla="val 18900000"/>
            <a:gd name="adj2" fmla="val 2700000"/>
            <a:gd name="adj3" fmla="val 296"/>
          </a:avLst>
        </a:prstGeom>
        <a:noFill/>
        <a:ln w="1905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B733071-60C5-48FA-A40F-C2D3BC8A336A}">
      <dsp:nvSpPr>
        <dsp:cNvPr id="0" name=""/>
        <dsp:cNvSpPr/>
      </dsp:nvSpPr>
      <dsp:spPr>
        <a:xfrm>
          <a:off x="509717" y="338558"/>
          <a:ext cx="10574223" cy="677550"/>
        </a:xfrm>
        <a:prstGeom prst="rect">
          <a:avLst/>
        </a:prstGeom>
        <a:solidFill>
          <a:schemeClr val="bg1"/>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Sufficient </a:t>
          </a:r>
          <a:r>
            <a:rPr lang="en-GB" sz="1600" b="1" kern="1200" dirty="0">
              <a:solidFill>
                <a:schemeClr val="tx1"/>
              </a:solidFill>
            </a:rPr>
            <a:t>visibility</a:t>
          </a:r>
          <a:r>
            <a:rPr lang="en-GB" sz="1600" kern="1200" dirty="0">
              <a:solidFill>
                <a:schemeClr val="tx1"/>
              </a:solidFill>
            </a:rPr>
            <a:t> over the output of weather-driven technologies is crucial for operating power systems securely. </a:t>
          </a:r>
        </a:p>
      </dsp:txBody>
      <dsp:txXfrm>
        <a:off x="509717" y="338558"/>
        <a:ext cx="10574223" cy="677550"/>
      </dsp:txXfrm>
    </dsp:sp>
    <dsp:sp modelId="{06DE7E33-A8BD-4B41-A1F9-FDB8F8815D13}">
      <dsp:nvSpPr>
        <dsp:cNvPr id="0" name=""/>
        <dsp:cNvSpPr/>
      </dsp:nvSpPr>
      <dsp:spPr>
        <a:xfrm>
          <a:off x="86248" y="253864"/>
          <a:ext cx="846937" cy="846937"/>
        </a:xfrm>
        <a:prstGeom prst="ellipse">
          <a:avLst/>
        </a:prstGeom>
        <a:solidFill>
          <a:schemeClr val="lt1">
            <a:hueOff val="0"/>
            <a:satOff val="0"/>
            <a:lumOff val="0"/>
            <a:alphaOff val="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B88CF665-D6DA-4010-987F-90569230541F}">
      <dsp:nvSpPr>
        <dsp:cNvPr id="0" name=""/>
        <dsp:cNvSpPr/>
      </dsp:nvSpPr>
      <dsp:spPr>
        <a:xfrm>
          <a:off x="995230" y="1354558"/>
          <a:ext cx="10088710" cy="677550"/>
        </a:xfrm>
        <a:prstGeom prst="rect">
          <a:avLst/>
        </a:prstGeom>
        <a:solidFill>
          <a:schemeClr val="bg1"/>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GB" sz="1600" kern="1200" dirty="0">
              <a:solidFill>
                <a:schemeClr val="tx1"/>
              </a:solidFill>
            </a:rPr>
            <a:t>Identifying system needs in advance, </a:t>
          </a:r>
          <a:r>
            <a:rPr lang="en-GB" sz="1600" b="1" kern="1200" dirty="0">
              <a:solidFill>
                <a:schemeClr val="tx1"/>
              </a:solidFill>
            </a:rPr>
            <a:t>standardising</a:t>
          </a:r>
          <a:r>
            <a:rPr lang="en-GB" sz="1600" kern="1200" dirty="0">
              <a:solidFill>
                <a:schemeClr val="tx1"/>
              </a:solidFill>
            </a:rPr>
            <a:t> data, and </a:t>
          </a:r>
          <a:r>
            <a:rPr lang="en-GB" sz="1600" b="1" kern="1200" dirty="0">
              <a:solidFill>
                <a:schemeClr val="tx1"/>
              </a:solidFill>
            </a:rPr>
            <a:t>sharing</a:t>
          </a:r>
          <a:r>
            <a:rPr lang="en-GB" sz="1600" kern="1200" dirty="0">
              <a:solidFill>
                <a:schemeClr val="tx1"/>
              </a:solidFill>
            </a:rPr>
            <a:t> requirements would play essential roles in the future. </a:t>
          </a:r>
        </a:p>
      </dsp:txBody>
      <dsp:txXfrm>
        <a:off x="995230" y="1354558"/>
        <a:ext cx="10088710" cy="677550"/>
      </dsp:txXfrm>
    </dsp:sp>
    <dsp:sp modelId="{EA56692D-A431-4D50-A24C-FF5E54A9E00E}">
      <dsp:nvSpPr>
        <dsp:cNvPr id="0" name=""/>
        <dsp:cNvSpPr/>
      </dsp:nvSpPr>
      <dsp:spPr>
        <a:xfrm>
          <a:off x="571761" y="1269864"/>
          <a:ext cx="846937" cy="846937"/>
        </a:xfrm>
        <a:prstGeom prst="ellipse">
          <a:avLst/>
        </a:prstGeom>
        <a:solidFill>
          <a:schemeClr val="lt1">
            <a:hueOff val="0"/>
            <a:satOff val="0"/>
            <a:lumOff val="0"/>
            <a:alphaOff val="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DD0D16BC-BC73-4348-85ED-FEE89A15CC58}">
      <dsp:nvSpPr>
        <dsp:cNvPr id="0" name=""/>
        <dsp:cNvSpPr/>
      </dsp:nvSpPr>
      <dsp:spPr>
        <a:xfrm>
          <a:off x="1144243" y="2370558"/>
          <a:ext cx="9939697" cy="677550"/>
        </a:xfrm>
        <a:prstGeom prst="rect">
          <a:avLst/>
        </a:prstGeom>
        <a:solidFill>
          <a:schemeClr val="bg1"/>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GB" sz="1600" kern="1200" dirty="0">
              <a:solidFill>
                <a:schemeClr val="tx1"/>
              </a:solidFill>
            </a:rPr>
            <a:t>Enable </a:t>
          </a:r>
          <a:r>
            <a:rPr lang="en-GB" sz="1600" b="1" kern="1200" dirty="0">
              <a:solidFill>
                <a:schemeClr val="tx1"/>
              </a:solidFill>
            </a:rPr>
            <a:t>digitalisation</a:t>
          </a:r>
          <a:r>
            <a:rPr lang="en-GB" sz="1600" kern="1200" dirty="0">
              <a:solidFill>
                <a:schemeClr val="tx1"/>
              </a:solidFill>
            </a:rPr>
            <a:t> and promoting the use of data and models.</a:t>
          </a:r>
        </a:p>
      </dsp:txBody>
      <dsp:txXfrm>
        <a:off x="1144243" y="2370558"/>
        <a:ext cx="9939697" cy="677550"/>
      </dsp:txXfrm>
    </dsp:sp>
    <dsp:sp modelId="{A7AD211B-0D7E-43B3-A614-EDB73F45B54D}">
      <dsp:nvSpPr>
        <dsp:cNvPr id="0" name=""/>
        <dsp:cNvSpPr/>
      </dsp:nvSpPr>
      <dsp:spPr>
        <a:xfrm>
          <a:off x="720774" y="2285864"/>
          <a:ext cx="846937" cy="846937"/>
        </a:xfrm>
        <a:prstGeom prst="ellipse">
          <a:avLst/>
        </a:prstGeom>
        <a:solidFill>
          <a:schemeClr val="lt1">
            <a:hueOff val="0"/>
            <a:satOff val="0"/>
            <a:lumOff val="0"/>
            <a:alphaOff val="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9E2FAB6E-9534-430A-A350-DF6DC0B37772}">
      <dsp:nvSpPr>
        <dsp:cNvPr id="0" name=""/>
        <dsp:cNvSpPr/>
      </dsp:nvSpPr>
      <dsp:spPr>
        <a:xfrm>
          <a:off x="995230" y="3386558"/>
          <a:ext cx="10088710" cy="677550"/>
        </a:xfrm>
        <a:prstGeom prst="rect">
          <a:avLst/>
        </a:prstGeom>
        <a:solidFill>
          <a:schemeClr val="bg1"/>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GB" sz="1600" kern="1200" dirty="0">
              <a:solidFill>
                <a:schemeClr val="tx1"/>
              </a:solidFill>
            </a:rPr>
            <a:t>Several </a:t>
          </a:r>
          <a:r>
            <a:rPr lang="en-GB" sz="1600" b="1" kern="1200" dirty="0">
              <a:solidFill>
                <a:schemeClr val="tx1"/>
              </a:solidFill>
            </a:rPr>
            <a:t>tools</a:t>
          </a:r>
          <a:r>
            <a:rPr lang="en-GB" sz="1600" kern="1200" dirty="0">
              <a:solidFill>
                <a:schemeClr val="tx1"/>
              </a:solidFill>
            </a:rPr>
            <a:t> would be required to enable the system operation in a high penetration of RES including outage management, weather forecasting, and automation of various processes to dispatch power plants.</a:t>
          </a:r>
        </a:p>
      </dsp:txBody>
      <dsp:txXfrm>
        <a:off x="995230" y="3386558"/>
        <a:ext cx="10088710" cy="677550"/>
      </dsp:txXfrm>
    </dsp:sp>
    <dsp:sp modelId="{D3F9685C-1D2E-4CCC-8F84-8E9C8EC9AE2D}">
      <dsp:nvSpPr>
        <dsp:cNvPr id="0" name=""/>
        <dsp:cNvSpPr/>
      </dsp:nvSpPr>
      <dsp:spPr>
        <a:xfrm>
          <a:off x="571761" y="3301864"/>
          <a:ext cx="846937" cy="846937"/>
        </a:xfrm>
        <a:prstGeom prst="ellipse">
          <a:avLst/>
        </a:prstGeom>
        <a:solidFill>
          <a:schemeClr val="lt1">
            <a:hueOff val="0"/>
            <a:satOff val="0"/>
            <a:lumOff val="0"/>
            <a:alphaOff val="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3921EC03-B0BE-43DB-889B-986C09ADF8E6}">
      <dsp:nvSpPr>
        <dsp:cNvPr id="0" name=""/>
        <dsp:cNvSpPr/>
      </dsp:nvSpPr>
      <dsp:spPr>
        <a:xfrm>
          <a:off x="509717" y="4402558"/>
          <a:ext cx="10574223" cy="677550"/>
        </a:xfrm>
        <a:prstGeom prst="rect">
          <a:avLst/>
        </a:prstGeom>
        <a:solidFill>
          <a:schemeClr val="bg1"/>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GB" sz="1600" kern="1200" dirty="0">
              <a:solidFill>
                <a:schemeClr val="tx1"/>
              </a:solidFill>
            </a:rPr>
            <a:t>The importance of using </a:t>
          </a:r>
          <a:r>
            <a:rPr lang="en-GB" sz="1600" b="1" kern="1200" dirty="0">
              <a:solidFill>
                <a:schemeClr val="tx1"/>
              </a:solidFill>
            </a:rPr>
            <a:t>open-source</a:t>
          </a:r>
          <a:r>
            <a:rPr lang="en-GB" sz="1600" kern="1200" dirty="0">
              <a:solidFill>
                <a:schemeClr val="tx1"/>
              </a:solidFill>
            </a:rPr>
            <a:t> tools to monitor system conditions </a:t>
          </a:r>
          <a:r>
            <a:rPr lang="en-GB" sz="1600" b="1" kern="1200" dirty="0">
              <a:solidFill>
                <a:schemeClr val="tx1"/>
              </a:solidFill>
            </a:rPr>
            <a:t>real-time</a:t>
          </a:r>
          <a:r>
            <a:rPr lang="en-GB" sz="1600" kern="1200" dirty="0">
              <a:solidFill>
                <a:schemeClr val="tx1"/>
              </a:solidFill>
            </a:rPr>
            <a:t>.</a:t>
          </a:r>
        </a:p>
      </dsp:txBody>
      <dsp:txXfrm>
        <a:off x="509717" y="4402558"/>
        <a:ext cx="10574223" cy="677550"/>
      </dsp:txXfrm>
    </dsp:sp>
    <dsp:sp modelId="{CCA4D2C5-2889-4261-B17C-55A40C705CED}">
      <dsp:nvSpPr>
        <dsp:cNvPr id="0" name=""/>
        <dsp:cNvSpPr/>
      </dsp:nvSpPr>
      <dsp:spPr>
        <a:xfrm>
          <a:off x="86248" y="4317864"/>
          <a:ext cx="846937" cy="846937"/>
        </a:xfrm>
        <a:prstGeom prst="ellipse">
          <a:avLst/>
        </a:prstGeom>
        <a:solidFill>
          <a:schemeClr val="lt1">
            <a:hueOff val="0"/>
            <a:satOff val="0"/>
            <a:lumOff val="0"/>
            <a:alphaOff val="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Calibri" panose="020F0502020204030204" pitchFamily="34" charset="0"/>
              </a:rPr>
              <a:t>This section of the playbook focusses on operability requirements and challenges that come with a decarbonised energy system.</a:t>
            </a:r>
            <a:endParaRPr lang="en-GB" dirty="0"/>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r>
              <a:rPr lang="en-GB" sz="1800" b="1" i="0" dirty="0">
                <a:solidFill>
                  <a:srgbClr val="000000"/>
                </a:solidFill>
                <a:effectLst/>
                <a:latin typeface="Calibri" panose="020F0502020204030204" pitchFamily="34" charset="0"/>
              </a:rPr>
              <a:t>One suggested collection of codes and standards could be similar to the GB example as outlined below:</a:t>
            </a:r>
            <a:r>
              <a:rPr lang="en-GB" sz="1800" b="0" i="0" dirty="0">
                <a:solidFill>
                  <a:srgbClr val="000000"/>
                </a:solidFill>
                <a:effectLst/>
                <a:latin typeface="Calibri" panose="020F0502020204030204" pitchFamily="34" charset="0"/>
              </a:rPr>
              <a:t>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Connection Code</a:t>
            </a:r>
            <a:r>
              <a:rPr lang="en-GB" sz="1800" b="0" i="0" dirty="0">
                <a:solidFill>
                  <a:srgbClr val="000000"/>
                </a:solidFill>
                <a:effectLst/>
                <a:latin typeface="Calibri" panose="020F0502020204030204" pitchFamily="34" charset="0"/>
              </a:rPr>
              <a:t>: This code ensures that there is a contractual framework for connecting to the power system networks at different voltage levels for generation and demand and flexible technologies such as interconnectors, battery storage, etc.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Grid Code</a:t>
            </a:r>
            <a:r>
              <a:rPr lang="en-GB" sz="1800" b="0" i="0" dirty="0">
                <a:solidFill>
                  <a:srgbClr val="000000"/>
                </a:solidFill>
                <a:effectLst/>
                <a:latin typeface="Calibri" panose="020F0502020204030204" pitchFamily="34" charset="0"/>
              </a:rPr>
              <a:t>: This code details the technical requirements for using the power systems. It sets out the operating procedures between different types of services provides connected to different voltage levels to ensure the power system is being developed in an efficient, coordinated, and economical way. It also facilitates competition in the generation and supply of electricity and promotes security of generation, transmission, and distributions systems.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Operational and Planning Standards</a:t>
            </a:r>
            <a:r>
              <a:rPr lang="en-GB" sz="1800" b="0" i="0" dirty="0">
                <a:solidFill>
                  <a:srgbClr val="000000"/>
                </a:solidFill>
                <a:effectLst/>
                <a:latin typeface="Calibri" panose="020F0502020204030204" pitchFamily="34" charset="0"/>
              </a:rPr>
              <a:t>: These standards set out the criteria and methodology for long-term electricity network planning and operational planning and real-time operation of the power systems in a reliable, cost-effective, and efficient way. Some potential areas to be covered in security standards could be generation and demand, future design of onshore and offshore networks, operating and emergency procedures for both onshore and offshore grids.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Market-related code</a:t>
            </a:r>
            <a:r>
              <a:rPr lang="en-GB" sz="1800" b="0" i="0" dirty="0">
                <a:solidFill>
                  <a:srgbClr val="000000"/>
                </a:solidFill>
                <a:effectLst/>
                <a:latin typeface="Calibri" panose="020F0502020204030204" pitchFamily="34" charset="0"/>
              </a:rPr>
              <a:t>: It provides a range of rules and governance arrangement for balancing of supply and demand of electricity and settlements payments depending on the structure of the electricity markets.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Interactions between the system operator and network owners</a:t>
            </a:r>
            <a:r>
              <a:rPr lang="en-GB" sz="1800" b="0" i="0" dirty="0">
                <a:solidFill>
                  <a:srgbClr val="000000"/>
                </a:solidFill>
                <a:effectLst/>
                <a:latin typeface="Calibri" panose="020F0502020204030204" pitchFamily="34" charset="0"/>
              </a:rPr>
              <a:t>: Depending on the overall structure of the power systems, it might be necessary to define the relationship between the network companies at different voltage levels including transmission and distribution level and the system operator. </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229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just" rtl="0" fontAlgn="base"/>
            <a:r>
              <a:rPr lang="en-GB" sz="1800" b="1" i="0" dirty="0">
                <a:solidFill>
                  <a:srgbClr val="000000"/>
                </a:solidFill>
                <a:effectLst/>
                <a:latin typeface="Calibri" panose="020F0502020204030204" pitchFamily="34" charset="0"/>
              </a:rPr>
              <a:t> Design and Reform balancing Services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In the past, these balancing services used to be provided by conventional power plants. To deal with energy transition challenges, the conventional ways for procuring balancing services should be adopted to be able to cope with variable output of weather-driven technologies and promote the role of flexibility on the system.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ultimate goal is to have a reliable and cost-effective power system, and competitive markets for different balancing services could reasonably work very efficiently in many parts of the world.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To operate the power system reliably and securely balancing services at both transmission and distribution levels can be defined. They can be hourly, half-hourly, or even less granular. In general, more and more products with lower granularity are being utilised in different power systems, internationally.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Due to the dynamic characterises of operability challenges, it is also essential to continuously reform balancing services and review market design decisions. </a:t>
            </a:r>
          </a:p>
          <a:p>
            <a:pPr algn="just"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1" i="1" dirty="0">
                <a:solidFill>
                  <a:srgbClr val="000000"/>
                </a:solidFill>
                <a:effectLst/>
                <a:latin typeface="Calibri" panose="020F0502020204030204" pitchFamily="34" charset="0"/>
              </a:rPr>
              <a:t>The Key stages and principles for designing balancing services are:</a:t>
            </a:r>
            <a:r>
              <a:rPr lang="en-GB" sz="1800" b="0" i="0" dirty="0">
                <a:solidFill>
                  <a:srgbClr val="000000"/>
                </a:solidFill>
                <a:effectLst/>
                <a:latin typeface="Calibri" panose="020F0502020204030204" pitchFamily="34" charset="0"/>
              </a:rPr>
              <a:t>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Identify strategic needs</a:t>
            </a:r>
            <a:r>
              <a:rPr lang="en-GB" sz="1800" b="0" i="0" dirty="0">
                <a:solidFill>
                  <a:srgbClr val="000000"/>
                </a:solidFill>
                <a:effectLst/>
                <a:latin typeface="Calibri" panose="020F0502020204030204" pitchFamily="34" charset="0"/>
              </a:rPr>
              <a:t>: It is essential to understand how the energy transition will evolve, how the operability requirements will change and how wider markets and government policies could shift to have a clear and coherent understating about the role of balancing services in the future.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Develop markets</a:t>
            </a:r>
            <a:r>
              <a:rPr lang="en-GB" sz="1800" b="0" i="0" dirty="0">
                <a:solidFill>
                  <a:srgbClr val="000000"/>
                </a:solidFill>
                <a:effectLst/>
                <a:latin typeface="Calibri" panose="020F0502020204030204" pitchFamily="34" charset="0"/>
              </a:rPr>
              <a:t>: Different market reform options and procurement strategies should be assessed to understand which option will most effectively mitigate operability challenges.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It is important to ensure balancing services procurement and markets are accessible to different types and sizes of service providers. This would enhance the liquidity over time and reduce balancing services procurement costs.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Also, the procurement/market process should be competitive and technology agnostic to ensure level-playing field.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These markets should also provide right investment signals for different types of technologies.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Design new products or platforms</a:t>
            </a:r>
            <a:r>
              <a:rPr lang="en-GB" sz="1800" b="0" i="0" dirty="0">
                <a:solidFill>
                  <a:srgbClr val="000000"/>
                </a:solidFill>
                <a:effectLst/>
                <a:latin typeface="Calibri" panose="020F0502020204030204" pitchFamily="34" charset="0"/>
              </a:rPr>
              <a:t>: Recommended balancing services markets or procurement option will be designed alongside any required platform specifications and a delivery plan.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To ensure the market designs attracts enough investment in new technologies and enhance system reliability it is essential to strike a balance between long- and short-term procurement to ensure flexibility and demand side response would become more responsive in the future while the investment signals are sharp enough to ensure the system operator would have access to wide range of solutions to mitigate operability challenges.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Different balancing services procurements should be harmonised to reduce balancing costs.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Balancing services should also be adaptable to changes in the balancing service requirements.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Trading different balancing services with neighbouring countries via interconnectors is also essential which enhances the flexibility of the system.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Delivery</a:t>
            </a:r>
            <a:r>
              <a:rPr lang="en-GB" sz="1800" b="0" i="0" dirty="0">
                <a:solidFill>
                  <a:srgbClr val="000000"/>
                </a:solidFill>
                <a:effectLst/>
                <a:latin typeface="Calibri" panose="020F0502020204030204" pitchFamily="34" charset="0"/>
              </a:rPr>
              <a:t>: New balancing service markets or procurements should be executed and embedded into the business-as-usual processes.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implementation should be rapid and agile.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information shared with different service providers by the system operator should be transparent, clear, and predictable to minimise information asymmetries.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markets and procurement procedures should be practical to implement and operate. </a:t>
            </a:r>
          </a:p>
          <a:p>
            <a:pPr algn="just" rtl="0" fontAlgn="base">
              <a:buFont typeface="Arial" panose="020B0604020202020204" pitchFamily="34" charset="0"/>
              <a:buChar char="•"/>
            </a:pPr>
            <a:r>
              <a:rPr lang="en-GB" sz="1800" b="0" i="0" u="sng" dirty="0">
                <a:solidFill>
                  <a:srgbClr val="000000"/>
                </a:solidFill>
                <a:effectLst/>
                <a:latin typeface="Calibri" panose="020F0502020204030204" pitchFamily="34" charset="0"/>
              </a:rPr>
              <a:t>Post implementation</a:t>
            </a:r>
            <a:r>
              <a:rPr lang="en-GB" sz="1800" b="0" i="0" dirty="0">
                <a:solidFill>
                  <a:srgbClr val="000000"/>
                </a:solidFill>
                <a:effectLst/>
                <a:latin typeface="Calibri" panose="020F0502020204030204" pitchFamily="34" charset="0"/>
              </a:rPr>
              <a:t>:  Continuous monitoring of balancing service is key to determine how well they are designed and mitigate operability challenges and identify areas for improvement. </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481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just" rtl="0" fontAlgn="base"/>
            <a:r>
              <a:rPr lang="en-GB" sz="1800" b="1" i="0" dirty="0">
                <a:solidFill>
                  <a:srgbClr val="000000"/>
                </a:solidFill>
                <a:effectLst/>
                <a:latin typeface="Calibri" panose="020F0502020204030204" pitchFamily="34" charset="0"/>
              </a:rPr>
              <a:t>3) Procedures and Tools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Sufficient visibility over the output of weather-driven technologies is crucial for operating the power system securely.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Real-time system monitoring and operation, identifying system needs in advance and scandalising data requirements and sharing would play essential roles in the future.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Enable digitalisation and promoting the use of data, tools, models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Several tools would be required to enable the system operation in a high penetration of renewable energy sources including outage management, climate trends, weather forecasting, and automation of various process to dispatch power plants.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importance of using open-source tools to monitor system conditions real-time. </a:t>
            </a:r>
          </a:p>
          <a:p>
            <a:pPr algn="just"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700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sz="1800" b="0" i="0" dirty="0">
                <a:solidFill>
                  <a:srgbClr val="000000"/>
                </a:solidFill>
                <a:effectLst/>
                <a:latin typeface="Calibri" panose="020F0502020204030204" pitchFamily="34" charset="0"/>
              </a:rPr>
              <a:t>Having looked at the broad mitigation options, we can now consider those in the context of some specific examples have pulled out on the following slides.  </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47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following slides show where these solutions could sit between the different mitigations options. </a:t>
            </a:r>
          </a:p>
          <a:p>
            <a:pPr algn="l" rtl="0" fontAlgn="base"/>
            <a:r>
              <a:rPr lang="en-GB" sz="1800" b="1" i="0" dirty="0">
                <a:solidFill>
                  <a:srgbClr val="000000"/>
                </a:solidFill>
                <a:effectLst/>
                <a:latin typeface="Calibri" panose="020F0502020204030204" pitchFamily="34" charset="0"/>
              </a:rPr>
              <a:t>For Frequency Response &amp; Reserve</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Faster acting services would allow better response in times of variable condition. Additionally, procurement of frequency response should move closer to real time. This will make it easier for weather-driven technologies such as wind and solar to provide frequency services more effectively.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Also, new products should be designed to deal with periods of rapid ramping due to an increase in the number of interconnectors and coordinated charging of EVs. Especially in regions with high level of electrification of transport and interconnected power systems.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It is essential to facilitate low carbon and flexible technologies and remove barriers to entry. This could increase market liquidity and place downwards pressure on prices.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More granular service windows can support participation from non-traditional technologies as their output is likely to vary.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It is important to design both upwards and specially downwards response and reserve products, as increase in generation variability means reserve is likely to be needed in both directions.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Greater visibility and better forecasting of all the new sources of demand and generation.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Regular revision of security standards and predicting and sizing the requirements accurately.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14</a:t>
            </a:fld>
            <a:endParaRPr lang="en-GB"/>
          </a:p>
        </p:txBody>
      </p:sp>
    </p:spTree>
    <p:extLst>
      <p:ext uri="{BB962C8B-B14F-4D97-AF65-F5344CB8AC3E}">
        <p14:creationId xmlns:p14="http://schemas.microsoft.com/office/powerpoint/2010/main" val="3540604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sz="1800" b="1" i="0" dirty="0">
                <a:solidFill>
                  <a:srgbClr val="000000"/>
                </a:solidFill>
                <a:effectLst/>
                <a:latin typeface="Calibri" panose="020F0502020204030204" pitchFamily="34" charset="0"/>
              </a:rPr>
              <a:t>For Stability</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Grid forming capabilities should be encouraged and could be built into grid code to ensure not-traditional technologies can provide system stability.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Reviewing standards to avoid unnecessary generation tripping at distribution level after an outage on the system.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Improving tools and process to have a better understating of the power system and variations in the inertia, short circuit level and dynamic voltage requirement closer to real time.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Find alternative and innovative ways of managing system strength by exploring different procurement options and creating a route to market for low carbon and flexible technologies such as wind and solar.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Obligations on both system operator, and network owners to ensure they always met the system stability requirements  </a:t>
            </a:r>
          </a:p>
          <a:p>
            <a:pPr algn="just"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r>
              <a:rPr lang="en-GB" sz="1800" b="1" i="0" dirty="0">
                <a:solidFill>
                  <a:srgbClr val="000000"/>
                </a:solidFill>
                <a:effectLst/>
                <a:latin typeface="Calibri" panose="020F0502020204030204" pitchFamily="34" charset="0"/>
              </a:rPr>
              <a:t>Voltage</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Revisiting industrial codes and security standards to ensure voltage management are met and there are enough obligations on different service providers to provide reactive support and there is sufficient reactive capability available on the transmission network to maintain the voltage within an acceptable range.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It is important to manage the transfer of reactive power between distribution and transmission networks. The role of DER will be significant in the future, and it is important to ensure they will be able to solve transmission voltage problems.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15</a:t>
            </a:fld>
            <a:endParaRPr lang="en-GB"/>
          </a:p>
        </p:txBody>
      </p:sp>
    </p:spTree>
    <p:extLst>
      <p:ext uri="{BB962C8B-B14F-4D97-AF65-F5344CB8AC3E}">
        <p14:creationId xmlns:p14="http://schemas.microsoft.com/office/powerpoint/2010/main" val="432558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sz="1800" b="1" i="0" dirty="0">
                <a:solidFill>
                  <a:srgbClr val="000000"/>
                </a:solidFill>
                <a:effectLst/>
                <a:latin typeface="Calibri" panose="020F0502020204030204" pitchFamily="34" charset="0"/>
              </a:rPr>
              <a:t>Thermal Constraint</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Clear obligation to identify constrained areas and invest on the network to mitigate them. This could be delivered through a fit for purpose network development planning process: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 more holistic approach when designing offshore and onshore power systems to ensure the most cost effective and environmentally friendly options are being proposed while the security of supply is maintained.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Developing a coordinated approach between transmission and distribution networks to maximise the opportunities for more efficient deployment of DERs and reduce overall thermal constraint costs.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Creating new markets for low carbon and flexible technologies to mitigate thermal constraints on the system. Which could include stronger investment signals for energy storage to mitigate constraints on the system and incentivising demand turn-up. Could also review wholesale market, to ensure it reflects the physical constraints on the network.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use of innovative solutions such as grid enhancing technologies including the use of dynamic line rating to allow more low carbon energy to connect to the existing network and reduce thermal constraints.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More coordinated approach between neighbouring countries to use interconnectors to alleviate congestion on the network. </a:t>
            </a:r>
          </a:p>
          <a:p>
            <a:pPr algn="just"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r>
              <a:rPr lang="en-GB" sz="1800" b="1" i="0" dirty="0">
                <a:solidFill>
                  <a:srgbClr val="000000"/>
                </a:solidFill>
                <a:effectLst/>
                <a:latin typeface="Calibri" panose="020F0502020204030204" pitchFamily="34" charset="0"/>
              </a:rPr>
              <a:t>Restoration</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Review restoration standards to ensure the system operator will be able to restore all electricity demand within a certain period in case of any potential blackout events. This will provide an industry agreed standard which will drive changes to network solutions and codes.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Barriers need to be removed to open access for new providers such as interconnectors, offshore wind, hydrogen, and distributed energy.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Ensuring new technologies are capable would require high organisational coordination and fit for purpose commercial and regulatory frameworks in the event of partial or total shutdown of the network.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Building and revisiting assurance frameworks to include network resilience, relevant restoration tests, cyber security, communication system upgrades, and staff training.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16</a:t>
            </a:fld>
            <a:endParaRPr lang="en-GB"/>
          </a:p>
        </p:txBody>
      </p:sp>
    </p:spTree>
    <p:extLst>
      <p:ext uri="{BB962C8B-B14F-4D97-AF65-F5344CB8AC3E}">
        <p14:creationId xmlns:p14="http://schemas.microsoft.com/office/powerpoint/2010/main" val="4243882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sz="1800" b="1" i="0" dirty="0">
                <a:solidFill>
                  <a:srgbClr val="000000"/>
                </a:solidFill>
                <a:effectLst/>
                <a:latin typeface="Calibri" panose="020F0502020204030204" pitchFamily="34" charset="0"/>
              </a:rPr>
              <a:t>Thermal Constraint</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Clear obligation to identify constrained areas and invest on the network to mitigate them. This could be delivered through a fit for purpose network development planning process: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 more holistic approach when designing offshore and onshore power systems to ensure the most cost effective and environmentally friendly options are being proposed while the security of supply is maintained.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Developing a coordinated approach between transmission and distribution networks to maximise the opportunities for more efficient deployment of DERs and reduce overall thermal constraint costs.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Creating new markets for low carbon and flexible technologies to mitigate thermal constraints on the system. Which could include stronger investment signals for energy storage to mitigate constraints on the system and incentivising demand turn-up. Could also review wholesale market, to ensure it reflects the physical constraints on the network.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use of innovative solutions such as grid enhancing technologies including the use of dynamic line rating to allow more low carbon energy to connect to the existing network and reduce thermal constraints.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More coordinated approach between neighbouring countries to use interconnectors to alleviate congestion on the network. </a:t>
            </a:r>
          </a:p>
          <a:p>
            <a:pPr algn="just"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r>
              <a:rPr lang="en-GB" sz="1800" b="1" i="0" dirty="0">
                <a:solidFill>
                  <a:srgbClr val="000000"/>
                </a:solidFill>
                <a:effectLst/>
                <a:latin typeface="Calibri" panose="020F0502020204030204" pitchFamily="34" charset="0"/>
              </a:rPr>
              <a:t>Restoration</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Review restoration standards to ensure the system operator will be able to restore all electricity demand within a certain period in case of any potential blackout events. This will provide an industry agreed standard which will drive changes to network solutions and codes.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Barriers need to be removed to open access for new providers such as interconnectors, offshore wind, hydrogen, and distributed energy.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Ensuring new technologies are capable would require high organisational coordination and fit for purpose commercial and regulatory frameworks in the event of partial or total shutdown of the network.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Building and revisiting assurance frameworks to include network resilience, relevant restoration tests, cyber security, communication system upgrades, and staff training.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17</a:t>
            </a:fld>
            <a:endParaRPr lang="en-GB"/>
          </a:p>
        </p:txBody>
      </p:sp>
    </p:spTree>
    <p:extLst>
      <p:ext uri="{BB962C8B-B14F-4D97-AF65-F5344CB8AC3E}">
        <p14:creationId xmlns:p14="http://schemas.microsoft.com/office/powerpoint/2010/main" val="3459393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sz="1800" b="0" i="0" dirty="0">
                <a:solidFill>
                  <a:srgbClr val="000000"/>
                </a:solidFill>
                <a:effectLst/>
                <a:latin typeface="Calibri" panose="020F0502020204030204" pitchFamily="34" charset="0"/>
              </a:rPr>
              <a:t>Hopefully you will have found this useful. In this section we went through why the system is changing and the specific impacts this has on operability. Before, identifying mitigation categories which could be implemented to try and limit these challenges. Finally we looked at some specific solutions for individual challenges within the mitigation options. </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545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15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agenda for this section on operability will cover: </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Considering why current arrangements aren’t suitable for high renewable system.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specific potential operability challenges.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Before identifying some options for mitigating these challenges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And finally identifying some solutions using the options identified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1040839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18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Why current arrangements aren’t suitable for high renewable system? </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There a number of reasons and we try to summarise the main ones on the following slide  </a:t>
            </a:r>
          </a:p>
          <a:p>
            <a:pPr marL="0" lvl="0" indent="0" algn="l" rtl="0">
              <a:spcBef>
                <a:spcPts val="0"/>
              </a:spcBef>
              <a:spcAft>
                <a:spcPts val="0"/>
              </a:spcAft>
              <a:buClr>
                <a:schemeClr val="dk1"/>
              </a:buClr>
              <a:buSzPts val="1200"/>
              <a:buNone/>
            </a:pP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Decarbonisation of electricity system is leading to several changes: </a:t>
            </a:r>
          </a:p>
          <a:p>
            <a:pPr algn="just" rtl="0" fontAlgn="base">
              <a:buFont typeface="Arial" panose="020B0604020202020204" pitchFamily="34" charset="0"/>
              <a:buChar char="•"/>
            </a:pPr>
            <a:r>
              <a:rPr lang="en-GB" sz="1800" b="1" i="0" dirty="0">
                <a:solidFill>
                  <a:srgbClr val="000000"/>
                </a:solidFill>
                <a:effectLst/>
                <a:latin typeface="Calibri" panose="020F0502020204030204" pitchFamily="34" charset="0"/>
              </a:rPr>
              <a:t>Less dispatchable generation</a:t>
            </a:r>
            <a:r>
              <a:rPr lang="en-GB" sz="1800" b="0" i="0" dirty="0">
                <a:solidFill>
                  <a:srgbClr val="000000"/>
                </a:solidFill>
                <a:effectLst/>
                <a:latin typeface="Calibri" panose="020F0502020204030204" pitchFamily="34" charset="0"/>
              </a:rPr>
              <a:t>: Due to closure of conventional synchronous power plants, there will be less dispatchable generation on the system.  </a:t>
            </a:r>
          </a:p>
          <a:p>
            <a:pPr algn="just" rtl="0" fontAlgn="base">
              <a:buFont typeface="Arial" panose="020B0604020202020204" pitchFamily="34" charset="0"/>
              <a:buChar char="•"/>
            </a:pPr>
            <a:r>
              <a:rPr lang="en-GB" sz="1800" b="1" i="0" dirty="0">
                <a:solidFill>
                  <a:srgbClr val="000000"/>
                </a:solidFill>
                <a:effectLst/>
                <a:latin typeface="Calibri" panose="020F0502020204030204" pitchFamily="34" charset="0"/>
              </a:rPr>
              <a:t>More inverter-based generation being connect to the system</a:t>
            </a:r>
            <a:r>
              <a:rPr lang="en-GB" sz="1800" b="0" i="0" dirty="0">
                <a:solidFill>
                  <a:srgbClr val="000000"/>
                </a:solidFill>
                <a:effectLst/>
                <a:latin typeface="Calibri" panose="020F0502020204030204" pitchFamily="34" charset="0"/>
              </a:rPr>
              <a:t>: Most of the future technologies will be inverter-based. These types of generation are less flexible comparing to the traditional synchronous plants. </a:t>
            </a:r>
          </a:p>
          <a:p>
            <a:pPr algn="just" rtl="0" fontAlgn="base">
              <a:buFont typeface="Arial" panose="020B0604020202020204" pitchFamily="34" charset="0"/>
              <a:buChar char="•"/>
            </a:pPr>
            <a:r>
              <a:rPr lang="en-GB" sz="1800" b="1" i="0" dirty="0">
                <a:solidFill>
                  <a:srgbClr val="000000"/>
                </a:solidFill>
                <a:effectLst/>
                <a:latin typeface="Calibri" panose="020F0502020204030204" pitchFamily="34" charset="0"/>
              </a:rPr>
              <a:t>High variability in the source of generation</a:t>
            </a:r>
            <a:r>
              <a:rPr lang="en-GB" sz="1800" b="0" i="0" dirty="0">
                <a:solidFill>
                  <a:srgbClr val="000000"/>
                </a:solidFill>
                <a:effectLst/>
                <a:latin typeface="Calibri" panose="020F0502020204030204" pitchFamily="34" charset="0"/>
              </a:rPr>
              <a:t>: Renewable energy sources depend on weather conditions and the volatile nature of the weather would make forecasting and balancing of the system much more challenging.  </a:t>
            </a:r>
          </a:p>
          <a:p>
            <a:pPr algn="just" rtl="0" fontAlgn="base">
              <a:buFont typeface="Arial" panose="020B0604020202020204" pitchFamily="34" charset="0"/>
              <a:buChar char="•"/>
            </a:pPr>
            <a:r>
              <a:rPr lang="en-GB" sz="1800" b="1" i="0" dirty="0">
                <a:solidFill>
                  <a:srgbClr val="000000"/>
                </a:solidFill>
                <a:effectLst/>
                <a:latin typeface="Calibri" panose="020F0502020204030204" pitchFamily="34" charset="0"/>
              </a:rPr>
              <a:t>Location of generation and demand</a:t>
            </a:r>
            <a:r>
              <a:rPr lang="en-GB" sz="1800" b="0" i="0" dirty="0">
                <a:solidFill>
                  <a:srgbClr val="000000"/>
                </a:solidFill>
                <a:effectLst/>
                <a:latin typeface="Calibri" panose="020F0502020204030204" pitchFamily="34" charset="0"/>
              </a:rPr>
              <a:t>: Traditional generation is built close to demand centres and the network has evolved around this. Renewable generation is more likely to be built where the resource is highest, for example wind built offshore where wind potential is highest. This therefore requires different investment on the network and the use of innovative ways of operating the system. </a:t>
            </a:r>
          </a:p>
          <a:p>
            <a:pPr algn="just" rtl="0" fontAlgn="base">
              <a:buFont typeface="Arial" panose="020B0604020202020204" pitchFamily="34" charset="0"/>
              <a:buChar char="•"/>
            </a:pPr>
            <a:r>
              <a:rPr lang="en-GB" sz="1800" b="1" i="0" dirty="0">
                <a:solidFill>
                  <a:srgbClr val="000000"/>
                </a:solidFill>
                <a:effectLst/>
                <a:latin typeface="Calibri" panose="020F0502020204030204" pitchFamily="34" charset="0"/>
              </a:rPr>
              <a:t>Changes in the technological landscape</a:t>
            </a:r>
            <a:r>
              <a:rPr lang="en-GB" sz="1800" b="0" i="0" dirty="0">
                <a:solidFill>
                  <a:srgbClr val="000000"/>
                </a:solidFill>
                <a:effectLst/>
                <a:latin typeface="Calibri" panose="020F0502020204030204" pitchFamily="34" charset="0"/>
              </a:rPr>
              <a:t>: New technologies including flexible sources of energy would play a key role in the future. These new technologies create challenges and opportunities to run the system differently, requiring the creation, or revisiting, of industrial codes, new ancillary services and implementing new tools and techniques. </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72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sz="1800" b="0" i="0" dirty="0">
                <a:solidFill>
                  <a:srgbClr val="000000"/>
                </a:solidFill>
                <a:effectLst/>
                <a:latin typeface="Calibri" panose="020F0502020204030204" pitchFamily="34" charset="0"/>
              </a:rPr>
              <a:t>The changes to the system identified lead to new, or exacerbate current, operability challenges.  </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91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There are overlaps between the challenges and every grid is unique but 8 of the main challenges can be categorised as:  </a:t>
            </a:r>
          </a:p>
          <a:p>
            <a:pPr algn="just" rtl="0" fontAlgn="base">
              <a:buFont typeface="Arial" panose="020B0604020202020204" pitchFamily="34" charset="0"/>
              <a:buChar char="•"/>
            </a:pPr>
            <a:r>
              <a:rPr lang="en-GB" sz="1800" b="0" i="0" dirty="0">
                <a:solidFill>
                  <a:srgbClr val="2A2A2D"/>
                </a:solidFill>
                <a:effectLst/>
                <a:latin typeface="Calibri" panose="020F0502020204030204" pitchFamily="34" charset="0"/>
              </a:rPr>
              <a:t>Frequency Response. Frequency response is required to maintain system frequency second-by-second close to the operational and statutory limits. It also helps to automatically correct the imbalances in post-fault situations where there is sudden loss of generation or demand.  </a:t>
            </a:r>
            <a:endParaRPr lang="en-GB" sz="1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2A2A2D"/>
                </a:solidFill>
                <a:effectLst/>
                <a:latin typeface="Calibri" panose="020F0502020204030204" pitchFamily="34" charset="0"/>
              </a:rPr>
              <a:t>It is an operability challenge as the increased use of renewable resources that are nonsynchronous it will lead to an increased variance in the frequency, causing increased loss sizes.  </a:t>
            </a:r>
            <a:endParaRPr lang="en-GB" sz="1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2A2A2D"/>
                </a:solidFill>
                <a:effectLst/>
                <a:latin typeface="Calibri" panose="020F0502020204030204" pitchFamily="34" charset="0"/>
              </a:rPr>
              <a:t>Additionally a greater level of pre and post fault imbalances due to growth in demand-side flexibility, greater price sensitivity, weather-dependent generation, and more interconnection. Which ultimately means an increase in the amount of frequency response needing to be held by the grid operator.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Reserve is the capability to deliver upwards or downwards energy within a given timescale. This is to manage pre-fault imbalances between supply and demand, and to maintain system security post-fault, typically when a large demand or generation source trips. Reserve products often follow the activation of automatic, fast-acting frequency response and deliver additional energy until an energy resource can return to service or more economic actions can be taken.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This is a challenge as the loss of synchronised generation will lead to less predictable patterns of supply and demand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Additionally, the majority of the reserve services are designed for characteristics of fossil-fuelled plants.  </a:t>
            </a:r>
          </a:p>
          <a:p>
            <a:pPr algn="just" rtl="0" fontAlgn="base"/>
            <a:r>
              <a:rPr lang="en-GB" sz="1800" b="0" i="0" dirty="0">
                <a:solidFill>
                  <a:srgbClr val="2A2A2D"/>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Stability is the inherent capability of the system to quickly return to acceptable operation following a disturbance. Stability includes a range of topics, including inertia, short circuit level (SCL), and dynamic voltage.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This is a challenge in a decarbonised world as stability has been provided as an inherent by-product of synchronous generation.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However, the decrease in dispatchable generation and increased use of inverter- based technologies and subsequent decline in stability means that there needs to be additional stability services to ensure the system can be operated with the same stability in a low-carbon world.  </a:t>
            </a:r>
          </a:p>
          <a:p>
            <a:pPr algn="just" rtl="0" fontAlgn="base"/>
            <a:r>
              <a:rPr lang="en-GB" sz="1800" b="0" i="0" dirty="0">
                <a:solidFill>
                  <a:srgbClr val="2A2A2D"/>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Voltage is the “push” that causes the electrons to move in an electric. Voltage must be kept within operational limits across the system to maintain reliable and efficient operation. The network manages voltage through absorbing, or injecting, reactive power onto the network.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This is a challenge due to a loss of reactive power absorption capabilities due to decarbonisation and those which are present are increasingly located away from areas of need. Often leading to the out of merit running of units for voltage which is costly. </a:t>
            </a:r>
          </a:p>
          <a:p>
            <a:pPr algn="just" rtl="0" fontAlgn="base"/>
            <a:r>
              <a:rPr lang="en-GB" sz="1800" b="0" i="0" dirty="0">
                <a:solidFill>
                  <a:srgbClr val="2A2A2D"/>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assets which transport the electricity around the network have physical limitation on how much power they can carry. Thermal constraints are caused when the amount of power flow exceeds this physical limitation.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As generation and demand are moving to different areas, this means electricity has to travel further distances increasing the chances of bottlenecks which lead to thermal constraints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Due to decarbonisation, demand for energy will increase in the future with the electrification of transport and heat, further exacerbating the problem </a:t>
            </a:r>
          </a:p>
          <a:p>
            <a:pPr algn="just" rtl="0" fontAlgn="base"/>
            <a:r>
              <a:rPr lang="en-GB" sz="1800" b="0" i="0" dirty="0">
                <a:solidFill>
                  <a:srgbClr val="2A2A2D"/>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Restoration is a series of services that ensure that there is a robust plan to restore the power as quickly as possible to meet the system and quality of supply standards, in the event of partial or national outage.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System restoration has historically been highly dependent on large, dispatchable fossil fuel generation. The shift towards renewable energy sources means that low carbon alternative restoration solutions are needed to meet the net zero target. </a:t>
            </a:r>
          </a:p>
          <a:p>
            <a:pPr algn="just" rtl="0" fontAlgn="base"/>
            <a:r>
              <a:rPr lang="en-GB" sz="1800" b="0" i="0" dirty="0">
                <a:solidFill>
                  <a:srgbClr val="2A2A2D"/>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Matching supply and demand is vital for smooth operation of the system. Therefore it is important to have a level of flexibility to move generation and demand up and down.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There is an existing reliance on conventional fossil fuel flexible plants such as CCGTs to balance energy.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Additionally with the move toward zero carbon power system, the volume of actions required in the future for energy balancing is expected to increase hugely. </a:t>
            </a:r>
          </a:p>
          <a:p>
            <a:pPr algn="just" rtl="0" fontAlgn="base"/>
            <a:r>
              <a:rPr lang="en-GB" sz="1800" b="0" i="0" dirty="0">
                <a:solidFill>
                  <a:srgbClr val="2A2A2D"/>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System adequacy measures the ability of a power system to cope with its load in all the steady states it may operate under standard conditions.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Weather-dependent plants will provide a range of risks for running the system reliably, as they are not dispatchable during times of stress.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Current modelling and standards may not fit for purpose and a lack of investment signals to invest in key technologies to ensure there will be sufficient margins on the system. </a:t>
            </a:r>
          </a:p>
          <a:p>
            <a:pPr algn="just" rtl="0"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53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sz="1800" b="0" i="0" dirty="0">
                <a:solidFill>
                  <a:srgbClr val="000000"/>
                </a:solidFill>
                <a:effectLst/>
                <a:latin typeface="Calibri" panose="020F0502020204030204" pitchFamily="34" charset="0"/>
              </a:rPr>
              <a:t>Now we have explored some of the challenges with the transition to net zero, now we can look at some of the potential mitigations. </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41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potential mitigations are in 3 broad groups, which we will go through before looking at specific solution in the next section.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These mitigations are: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Number 1, adopting robust industry codes and harmonised standards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Number 2, designing and reforming balancing services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And finally, number 3, procedures and tools. </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789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r>
              <a:rPr lang="en-GB" sz="1800" b="0" i="0" dirty="0">
                <a:solidFill>
                  <a:srgbClr val="2A2A2D"/>
                </a:solidFill>
                <a:effectLst/>
                <a:latin typeface="Calibri" panose="020F0502020204030204" pitchFamily="34" charset="0"/>
              </a:rPr>
              <a:t>We will now look at each of those 3 categories in more detail starting with </a:t>
            </a:r>
            <a:r>
              <a:rPr lang="en-GB" sz="1800" b="0" i="0" dirty="0">
                <a:solidFill>
                  <a:srgbClr val="000000"/>
                </a:solidFill>
                <a:effectLst/>
                <a:latin typeface="Calibri" panose="020F0502020204030204" pitchFamily="34" charset="0"/>
              </a:rPr>
              <a:t>Adopting robust industry codes and harmonised standards for different technologies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 Role of Industry Codes and Standards</a:t>
            </a:r>
            <a:r>
              <a:rPr lang="en-GB" sz="1800" b="1" i="1" dirty="0">
                <a:solidFill>
                  <a:srgbClr val="000000"/>
                </a:solidFill>
                <a:effectLst/>
                <a:latin typeface="Calibri" panose="020F0502020204030204" pitchFamily="34" charset="0"/>
              </a:rPr>
              <a:t> </a:t>
            </a:r>
            <a:r>
              <a:rPr lang="en-GB" sz="1800" b="0" i="0" dirty="0">
                <a:solidFill>
                  <a:srgbClr val="000000"/>
                </a:solidFill>
                <a:effectLst/>
                <a:latin typeface="Calibri" panose="020F0502020204030204" pitchFamily="34" charset="0"/>
              </a:rPr>
              <a:t>is essential to allow a fair transition to decarbonisation, especially in a privatised energy system. This is due to the fact that, often, vertically integrated utilises will become unbundled as and this needs a range of rules and obligations on how to connect to the network, plan and operate the system and electricity markets. Even in vertically integrated system there is a need for strong code and standards as the system transition from one state to another.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Fit for purpose grid codes would play an essential role in energy transition by providing transparency, standardisation, and level playing field in terms of treating new flexible and clean technologies comparing to conventional power plants by making rules applicable to all service providers. </a:t>
            </a:r>
          </a:p>
          <a:p>
            <a:pPr algn="just" rtl="0" fontAlgn="base">
              <a:buFont typeface="Arial" panose="020B0604020202020204" pitchFamily="34" charset="0"/>
              <a:buChar char="•"/>
            </a:pPr>
            <a:r>
              <a:rPr lang="en-GB" sz="1800" b="1" i="1" dirty="0">
                <a:solidFill>
                  <a:srgbClr val="000000"/>
                </a:solidFill>
                <a:effectLst/>
                <a:latin typeface="Calibri" panose="020F0502020204030204" pitchFamily="34" charset="0"/>
              </a:rPr>
              <a:t>The Scope of Industry Codes and Standards: </a:t>
            </a:r>
            <a:r>
              <a:rPr lang="en-GB" sz="1800" b="0" i="0" dirty="0">
                <a:solidFill>
                  <a:srgbClr val="000000"/>
                </a:solidFill>
                <a:effectLst/>
                <a:latin typeface="Calibri" panose="020F0502020204030204" pitchFamily="34" charset="0"/>
              </a:rPr>
              <a:t>could cover a range of areas including connection, system operation, network planning, and market-related codes and ultimately will depend on the characteristics of the power systems in each country. However, in principle the codes and standards below can cover different aspects of power systems, which we will look at in more detail on the next slide. </a:t>
            </a:r>
          </a:p>
          <a:p>
            <a:pPr algn="just" rtl="0" fontAlgn="base">
              <a:buFont typeface="Arial" panose="020B0604020202020204" pitchFamily="34" charset="0"/>
              <a:buChar char="•"/>
            </a:pPr>
            <a:r>
              <a:rPr lang="en-GB" sz="1800" b="1" i="1" dirty="0">
                <a:solidFill>
                  <a:srgbClr val="000000"/>
                </a:solidFill>
                <a:effectLst/>
                <a:latin typeface="Calibri" panose="020F0502020204030204" pitchFamily="34" charset="0"/>
              </a:rPr>
              <a:t>In terms of Creating Codes </a:t>
            </a:r>
            <a:r>
              <a:rPr lang="en-GB" sz="1800" b="0" i="0" dirty="0">
                <a:solidFill>
                  <a:srgbClr val="000000"/>
                </a:solidFill>
                <a:effectLst/>
                <a:latin typeface="Calibri" panose="020F0502020204030204" pitchFamily="34" charset="0"/>
              </a:rPr>
              <a:t>certain stages should be followed. Often this starts by performing a range of technical studies, drafting the code normally by the system operator, stakeholder engagement and consultation, decision making process and approval from regulatory body, implementation, and continuous monitoring for any potential revisions.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To make any ongoing changes in the code, normally it is required to have a code admin to manage the governance process from raising a modification though to implementation stages. A sustained collaboration with different technological providers would be essential to create interoperable security standards and industrial codes.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In general, benefiting from international standards could be a good practice specially for emerging economies and countries at early stage of their decarbonisation journey to harmonise the requirements and shar best practices.  </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289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051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845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3C92FB86-21B3-C4D2-4693-825D0C32C86E}"/>
              </a:ext>
            </a:extLst>
          </p:cNvPr>
          <p:cNvGrpSpPr>
            <a:grpSpLocks noChangeAspect="1"/>
          </p:cNvGrpSpPr>
          <p:nvPr userDrawn="1"/>
        </p:nvGrpSpPr>
        <p:grpSpPr>
          <a:xfrm>
            <a:off x="9055065" y="2665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8C43732D-CD80-9875-FC99-1C6A77ACBD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53D4337B-60F9-9ECC-2815-C7C0906056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6B5D2707-75E3-4BFF-BECC-9BDA07BC2636}"/>
              </a:ext>
            </a:extLst>
          </p:cNvPr>
          <p:cNvPicPr>
            <a:picLocks noChangeAspect="1"/>
          </p:cNvPicPr>
          <p:nvPr userDrawn="1"/>
        </p:nvPicPr>
        <p:blipFill rotWithShape="1">
          <a:blip r:embed="rId3"/>
          <a:srcRect l="72969" t="6111" r="1015" b="55139"/>
          <a:stretch/>
        </p:blipFill>
        <p:spPr>
          <a:xfrm>
            <a:off x="10504156" y="118568"/>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779A-AD7D-FA28-5168-069FB0889C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221ACD-817F-3D82-64FD-E002B5A504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77081F-F580-C56D-26E0-457F696C8A0A}"/>
              </a:ext>
            </a:extLst>
          </p:cNvPr>
          <p:cNvSpPr>
            <a:spLocks noGrp="1"/>
          </p:cNvSpPr>
          <p:nvPr>
            <p:ph type="dt" sz="half" idx="10"/>
          </p:nvPr>
        </p:nvSpPr>
        <p:spPr/>
        <p:txBody>
          <a:bodyPr/>
          <a:lstStyle/>
          <a:p>
            <a:fld id="{C6176761-6D3E-4795-B1E8-38D3F433105C}" type="datetimeFigureOut">
              <a:rPr lang="en-GB" smtClean="0"/>
              <a:t>10/11/2023</a:t>
            </a:fld>
            <a:endParaRPr lang="en-GB"/>
          </a:p>
        </p:txBody>
      </p:sp>
      <p:sp>
        <p:nvSpPr>
          <p:cNvPr id="5" name="Footer Placeholder 4">
            <a:extLst>
              <a:ext uri="{FF2B5EF4-FFF2-40B4-BE49-F238E27FC236}">
                <a16:creationId xmlns:a16="http://schemas.microsoft.com/office/drawing/2014/main" id="{EB567811-C7DC-59A6-B348-7A98B78785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2E8B6F-221F-6B5F-D723-B28A49EEFAA6}"/>
              </a:ext>
            </a:extLst>
          </p:cNvPr>
          <p:cNvSpPr>
            <a:spLocks noGrp="1"/>
          </p:cNvSpPr>
          <p:nvPr>
            <p:ph type="sldNum" sz="quarter" idx="12"/>
          </p:nvPr>
        </p:nvSpPr>
        <p:spPr/>
        <p:txBody>
          <a:bodyPr/>
          <a:lstStyle/>
          <a:p>
            <a:fld id="{F50873C2-7211-4FB9-92C7-3644F0DF219C}" type="slidenum">
              <a:rPr lang="en-GB" smtClean="0"/>
              <a:t>‹#›</a:t>
            </a:fld>
            <a:endParaRPr lang="en-GB"/>
          </a:p>
        </p:txBody>
      </p:sp>
    </p:spTree>
    <p:extLst>
      <p:ext uri="{BB962C8B-B14F-4D97-AF65-F5344CB8AC3E}">
        <p14:creationId xmlns:p14="http://schemas.microsoft.com/office/powerpoint/2010/main" val="341394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93BC-1B62-6C45-C162-B032EDA3369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5ED3A5D-210C-DD55-BCCE-514CD77F7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Slide Number Placeholder 3">
            <a:extLst>
              <a:ext uri="{FF2B5EF4-FFF2-40B4-BE49-F238E27FC236}">
                <a16:creationId xmlns:a16="http://schemas.microsoft.com/office/drawing/2014/main" id="{942EDAA9-A9B9-1265-8547-1F992EF05BBA}"/>
              </a:ext>
            </a:extLst>
          </p:cNvPr>
          <p:cNvSpPr>
            <a:spLocks noGrp="1"/>
          </p:cNvSpPr>
          <p:nvPr>
            <p:ph type="sldNum" idx="10"/>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273283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0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5" r:id="rId1"/>
    <p:sldLayoutId id="2147483662" r:id="rId2"/>
    <p:sldLayoutId id="2147483701"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699" r:id="rId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nationalgrideso.com/industry-information/balancing-services/reactive-power-services/future-reactive-power" TargetMode="External"/><Relationship Id="rId3" Type="http://schemas.openxmlformats.org/officeDocument/2006/relationships/hyperlink" Target="https://www.nationalgrideso.com/research-and-publications/markets-roadmap" TargetMode="External"/><Relationship Id="rId7" Type="http://schemas.openxmlformats.org/officeDocument/2006/relationships/hyperlink" Target="https://www.nationalgrideso.com/industry-information/balancing-services/pathfinders/noa-voltage-pathfinder"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nationalgrideso.com/industry-information/balancing-services/pathfinders/noa-constraint-management-pathfinder" TargetMode="External"/><Relationship Id="rId11" Type="http://schemas.openxmlformats.org/officeDocument/2006/relationships/hyperlink" Target="https://www.nationalgrideso.com/news/demand-flexibility-service-delivers-electricity-power-10-million-households" TargetMode="External"/><Relationship Id="rId5" Type="http://schemas.openxmlformats.org/officeDocument/2006/relationships/hyperlink" Target="https://www.nationalgrideso.com/industry-information/balancing-services/frequency-response-services/new-dynamic-services-dcdmdr" TargetMode="External"/><Relationship Id="rId10" Type="http://schemas.openxmlformats.org/officeDocument/2006/relationships/hyperlink" Target="https://www.nationalgrideso.com/future-energy/projects/stability-market-design" TargetMode="External"/><Relationship Id="rId4" Type="http://schemas.openxmlformats.org/officeDocument/2006/relationships/hyperlink" Target="https://www.nationalgrideso.com/research-and-publications/system-operability-framework-sof" TargetMode="External"/><Relationship Id="rId9" Type="http://schemas.openxmlformats.org/officeDocument/2006/relationships/hyperlink" Target="https://www.nationalgrideso.com/industry-information/balancing-services/pathfinders/noa-stability-pathfind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088883"/>
            <a:ext cx="7892284" cy="1948751"/>
          </a:xfrm>
        </p:spPr>
        <p:txBody>
          <a:bodyPr>
            <a:normAutofit fontScale="90000"/>
          </a:bodyPr>
          <a:lstStyle/>
          <a:p>
            <a:r>
              <a:rPr lang="en-US" sz="6700" dirty="0">
                <a:solidFill>
                  <a:schemeClr val="bg1"/>
                </a:solidFill>
              </a:rPr>
              <a:t>Lecture 5 </a:t>
            </a:r>
            <a:br>
              <a:rPr lang="en-US" dirty="0"/>
            </a:br>
            <a:r>
              <a:rPr lang="en-US" sz="4900" dirty="0"/>
              <a:t>Operational Requirements</a:t>
            </a:r>
            <a:endParaRPr lang="en-US"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555557"/>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373220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533454" cy="387798"/>
          </a:xfrm>
        </p:spPr>
        <p:txBody>
          <a:bodyPr/>
          <a:lstStyle/>
          <a:p>
            <a:r>
              <a:rPr lang="en-GB" sz="2800" dirty="0"/>
              <a:t>Industry codes and standards: Deep Dive</a:t>
            </a:r>
          </a:p>
        </p:txBody>
      </p:sp>
      <p:grpSp>
        <p:nvGrpSpPr>
          <p:cNvPr id="72" name="Group 71">
            <a:extLst>
              <a:ext uri="{FF2B5EF4-FFF2-40B4-BE49-F238E27FC236}">
                <a16:creationId xmlns:a16="http://schemas.microsoft.com/office/drawing/2014/main" id="{F94AF56D-021B-B5CF-756A-0A8150AF4860}"/>
              </a:ext>
            </a:extLst>
          </p:cNvPr>
          <p:cNvGrpSpPr/>
          <p:nvPr/>
        </p:nvGrpSpPr>
        <p:grpSpPr>
          <a:xfrm>
            <a:off x="-1412769" y="1115894"/>
            <a:ext cx="13604769" cy="5429355"/>
            <a:chOff x="-1514168" y="1165998"/>
            <a:chExt cx="13604769" cy="5429355"/>
          </a:xfrm>
        </p:grpSpPr>
        <p:sp>
          <p:nvSpPr>
            <p:cNvPr id="10" name="Oval 9">
              <a:extLst>
                <a:ext uri="{FF2B5EF4-FFF2-40B4-BE49-F238E27FC236}">
                  <a16:creationId xmlns:a16="http://schemas.microsoft.com/office/drawing/2014/main" id="{6487EC65-18AF-17F1-7C10-33A47B8D0DB1}"/>
                </a:ext>
              </a:extLst>
            </p:cNvPr>
            <p:cNvSpPr/>
            <p:nvPr/>
          </p:nvSpPr>
          <p:spPr>
            <a:xfrm>
              <a:off x="-1514168" y="2251587"/>
              <a:ext cx="3028336" cy="289068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EF29D5FB-8F2A-E1C7-618B-1788D36F16CA}"/>
                </a:ext>
              </a:extLst>
            </p:cNvPr>
            <p:cNvCxnSpPr>
              <a:cxnSpLocks/>
              <a:stCxn id="10" idx="6"/>
              <a:endCxn id="27" idx="1"/>
            </p:cNvCxnSpPr>
            <p:nvPr/>
          </p:nvCxnSpPr>
          <p:spPr>
            <a:xfrm flipV="1">
              <a:off x="1514168" y="1609299"/>
              <a:ext cx="334087" cy="2087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D644148-3140-0E3C-9364-76E63F9D3020}"/>
                </a:ext>
              </a:extLst>
            </p:cNvPr>
            <p:cNvCxnSpPr>
              <a:cxnSpLocks/>
              <a:stCxn id="10" idx="6"/>
              <a:endCxn id="31" idx="1"/>
            </p:cNvCxnSpPr>
            <p:nvPr/>
          </p:nvCxnSpPr>
          <p:spPr>
            <a:xfrm flipV="1">
              <a:off x="1514168" y="2701896"/>
              <a:ext cx="616764" cy="995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4980783-2F19-F684-855C-E45E66222518}"/>
                </a:ext>
              </a:extLst>
            </p:cNvPr>
            <p:cNvCxnSpPr>
              <a:cxnSpLocks/>
              <a:stCxn id="10" idx="6"/>
              <a:endCxn id="34" idx="1"/>
            </p:cNvCxnSpPr>
            <p:nvPr/>
          </p:nvCxnSpPr>
          <p:spPr>
            <a:xfrm>
              <a:off x="1514168" y="3696929"/>
              <a:ext cx="747040" cy="126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99F9342-AC9B-425C-3481-28D1F2081320}"/>
                </a:ext>
              </a:extLst>
            </p:cNvPr>
            <p:cNvCxnSpPr>
              <a:cxnSpLocks/>
              <a:stCxn id="10" idx="6"/>
              <a:endCxn id="39" idx="1"/>
            </p:cNvCxnSpPr>
            <p:nvPr/>
          </p:nvCxnSpPr>
          <p:spPr>
            <a:xfrm>
              <a:off x="1514168" y="3696929"/>
              <a:ext cx="616763" cy="1264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0E7AEA7-B8B5-C1B0-534F-6388A765ECC7}"/>
                </a:ext>
              </a:extLst>
            </p:cNvPr>
            <p:cNvCxnSpPr>
              <a:cxnSpLocks/>
              <a:stCxn id="10" idx="6"/>
              <a:endCxn id="38" idx="1"/>
            </p:cNvCxnSpPr>
            <p:nvPr/>
          </p:nvCxnSpPr>
          <p:spPr>
            <a:xfrm>
              <a:off x="1514168" y="3696929"/>
              <a:ext cx="334087" cy="2420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F053193-4106-B044-67FD-09AE5FF72A8B}"/>
                </a:ext>
              </a:extLst>
            </p:cNvPr>
            <p:cNvSpPr/>
            <p:nvPr/>
          </p:nvSpPr>
          <p:spPr>
            <a:xfrm>
              <a:off x="1848255" y="1165998"/>
              <a:ext cx="1878171" cy="886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effectLst/>
                  <a:latin typeface="Calibri" panose="020F0502020204030204" pitchFamily="34" charset="0"/>
                  <a:ea typeface="Calibri" panose="020F0502020204030204" pitchFamily="34" charset="0"/>
                  <a:cs typeface="Arial" panose="020B0604020202020204" pitchFamily="34" charset="0"/>
                </a:rPr>
                <a:t>Connection code</a:t>
              </a:r>
              <a:endParaRPr lang="en-GB" sz="1900" dirty="0"/>
            </a:p>
          </p:txBody>
        </p:sp>
        <p:sp>
          <p:nvSpPr>
            <p:cNvPr id="31" name="Rectangle 30">
              <a:extLst>
                <a:ext uri="{FF2B5EF4-FFF2-40B4-BE49-F238E27FC236}">
                  <a16:creationId xmlns:a16="http://schemas.microsoft.com/office/drawing/2014/main" id="{997266A8-BE87-74EB-EA88-00376AA972D0}"/>
                </a:ext>
              </a:extLst>
            </p:cNvPr>
            <p:cNvSpPr/>
            <p:nvPr/>
          </p:nvSpPr>
          <p:spPr>
            <a:xfrm>
              <a:off x="2130932" y="2258595"/>
              <a:ext cx="1878171" cy="886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effectLst/>
                  <a:latin typeface="Calibri" panose="020F0502020204030204" pitchFamily="34" charset="0"/>
                  <a:ea typeface="Calibri" panose="020F0502020204030204" pitchFamily="34" charset="0"/>
                  <a:cs typeface="Arial" panose="020B0604020202020204" pitchFamily="34" charset="0"/>
                </a:rPr>
                <a:t>Grid code</a:t>
              </a:r>
              <a:endParaRPr lang="en-GB" sz="1900" dirty="0"/>
            </a:p>
          </p:txBody>
        </p:sp>
        <p:sp>
          <p:nvSpPr>
            <p:cNvPr id="34" name="Rectangle 33">
              <a:extLst>
                <a:ext uri="{FF2B5EF4-FFF2-40B4-BE49-F238E27FC236}">
                  <a16:creationId xmlns:a16="http://schemas.microsoft.com/office/drawing/2014/main" id="{A1F462BF-1C94-6E55-F085-6608507C8926}"/>
                </a:ext>
              </a:extLst>
            </p:cNvPr>
            <p:cNvSpPr/>
            <p:nvPr/>
          </p:nvSpPr>
          <p:spPr>
            <a:xfrm>
              <a:off x="2261208" y="3379839"/>
              <a:ext cx="1878171" cy="886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effectLst/>
                  <a:latin typeface="Calibri" panose="020F0502020204030204" pitchFamily="34" charset="0"/>
                  <a:ea typeface="Calibri" panose="020F0502020204030204" pitchFamily="34" charset="0"/>
                  <a:cs typeface="Arial" panose="020B0604020202020204" pitchFamily="34" charset="0"/>
                </a:rPr>
                <a:t>Operational &amp; planning </a:t>
              </a:r>
              <a:r>
                <a:rPr lang="en-GB" sz="1900" dirty="0">
                  <a:latin typeface="Calibri" panose="020F0502020204030204" pitchFamily="34" charset="0"/>
                  <a:ea typeface="Calibri" panose="020F0502020204030204" pitchFamily="34" charset="0"/>
                  <a:cs typeface="Arial" panose="020B0604020202020204" pitchFamily="34" charset="0"/>
                </a:rPr>
                <a:t>s</a:t>
              </a:r>
              <a:r>
                <a:rPr lang="en-GB" sz="1900" dirty="0">
                  <a:effectLst/>
                  <a:latin typeface="Calibri" panose="020F0502020204030204" pitchFamily="34" charset="0"/>
                  <a:ea typeface="Calibri" panose="020F0502020204030204" pitchFamily="34" charset="0"/>
                  <a:cs typeface="Arial" panose="020B0604020202020204" pitchFamily="34" charset="0"/>
                </a:rPr>
                <a:t>tandard</a:t>
              </a:r>
              <a:endParaRPr lang="en-GB" sz="1900" dirty="0"/>
            </a:p>
          </p:txBody>
        </p:sp>
        <p:sp>
          <p:nvSpPr>
            <p:cNvPr id="38" name="Rectangle 37">
              <a:extLst>
                <a:ext uri="{FF2B5EF4-FFF2-40B4-BE49-F238E27FC236}">
                  <a16:creationId xmlns:a16="http://schemas.microsoft.com/office/drawing/2014/main" id="{6EDF9E02-C450-C0CD-981C-5C2192994DA2}"/>
                </a:ext>
              </a:extLst>
            </p:cNvPr>
            <p:cNvSpPr/>
            <p:nvPr/>
          </p:nvSpPr>
          <p:spPr>
            <a:xfrm>
              <a:off x="1848255" y="5639169"/>
              <a:ext cx="1878171" cy="956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effectLst/>
                  <a:latin typeface="Calibri" panose="020F0502020204030204" pitchFamily="34" charset="0"/>
                  <a:ea typeface="Calibri" panose="020F0502020204030204" pitchFamily="34" charset="0"/>
                  <a:cs typeface="Arial" panose="020B0604020202020204" pitchFamily="34" charset="0"/>
                </a:rPr>
                <a:t>Interactions between SO/NOs</a:t>
              </a:r>
              <a:endParaRPr lang="en-GB" sz="1900" dirty="0"/>
            </a:p>
          </p:txBody>
        </p:sp>
        <p:sp>
          <p:nvSpPr>
            <p:cNvPr id="39" name="Rectangle 38">
              <a:extLst>
                <a:ext uri="{FF2B5EF4-FFF2-40B4-BE49-F238E27FC236}">
                  <a16:creationId xmlns:a16="http://schemas.microsoft.com/office/drawing/2014/main" id="{E6A9D262-03DA-B0FD-46D7-264ECD274F12}"/>
                </a:ext>
              </a:extLst>
            </p:cNvPr>
            <p:cNvSpPr/>
            <p:nvPr/>
          </p:nvSpPr>
          <p:spPr>
            <a:xfrm>
              <a:off x="2130931" y="4517925"/>
              <a:ext cx="1878171" cy="886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effectLst/>
                  <a:latin typeface="Calibri" panose="020F0502020204030204" pitchFamily="34" charset="0"/>
                  <a:ea typeface="Calibri" panose="020F0502020204030204" pitchFamily="34" charset="0"/>
                  <a:cs typeface="Arial" panose="020B0604020202020204" pitchFamily="34" charset="0"/>
                </a:rPr>
                <a:t>Market-related code</a:t>
              </a:r>
              <a:endParaRPr lang="en-GB" sz="1900" dirty="0"/>
            </a:p>
          </p:txBody>
        </p:sp>
        <p:sp>
          <p:nvSpPr>
            <p:cNvPr id="49" name="Rectangle 48">
              <a:extLst>
                <a:ext uri="{FF2B5EF4-FFF2-40B4-BE49-F238E27FC236}">
                  <a16:creationId xmlns:a16="http://schemas.microsoft.com/office/drawing/2014/main" id="{78B0D180-BC66-0AEE-E488-FDED440C4F63}"/>
                </a:ext>
              </a:extLst>
            </p:cNvPr>
            <p:cNvSpPr/>
            <p:nvPr/>
          </p:nvSpPr>
          <p:spPr>
            <a:xfrm>
              <a:off x="3856221" y="1165998"/>
              <a:ext cx="8234380" cy="88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effectLst/>
                  <a:latin typeface="Calibri" panose="020F0502020204030204" pitchFamily="34" charset="0"/>
                  <a:ea typeface="Calibri" panose="020F0502020204030204" pitchFamily="34" charset="0"/>
                  <a:cs typeface="Arial" panose="020B0604020202020204" pitchFamily="34" charset="0"/>
                </a:rPr>
                <a:t>Framework for connecting to the power system networks for all technologies</a:t>
              </a:r>
            </a:p>
          </p:txBody>
        </p:sp>
        <p:sp>
          <p:nvSpPr>
            <p:cNvPr id="50" name="Rectangle 49">
              <a:extLst>
                <a:ext uri="{FF2B5EF4-FFF2-40B4-BE49-F238E27FC236}">
                  <a16:creationId xmlns:a16="http://schemas.microsoft.com/office/drawing/2014/main" id="{6F2345AF-F50F-C02E-7814-7B8E8F91E4D3}"/>
                </a:ext>
              </a:extLst>
            </p:cNvPr>
            <p:cNvSpPr/>
            <p:nvPr/>
          </p:nvSpPr>
          <p:spPr>
            <a:xfrm>
              <a:off x="4139378" y="2250360"/>
              <a:ext cx="7951223" cy="88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effectLst/>
                  <a:latin typeface="Calibri" panose="020F0502020204030204" pitchFamily="34" charset="0"/>
                  <a:ea typeface="Calibri" panose="020F0502020204030204" pitchFamily="34" charset="0"/>
                  <a:cs typeface="Arial" panose="020B0604020202020204" pitchFamily="34" charset="0"/>
                </a:rPr>
                <a:t>Details technical requirements for using power systems. </a:t>
              </a:r>
            </a:p>
          </p:txBody>
        </p:sp>
        <p:sp>
          <p:nvSpPr>
            <p:cNvPr id="51" name="Rectangle 50">
              <a:extLst>
                <a:ext uri="{FF2B5EF4-FFF2-40B4-BE49-F238E27FC236}">
                  <a16:creationId xmlns:a16="http://schemas.microsoft.com/office/drawing/2014/main" id="{6844CE28-B8EC-AADB-2227-DA5F09370B16}"/>
                </a:ext>
              </a:extLst>
            </p:cNvPr>
            <p:cNvSpPr/>
            <p:nvPr/>
          </p:nvSpPr>
          <p:spPr>
            <a:xfrm>
              <a:off x="4198034" y="3379839"/>
              <a:ext cx="7892567" cy="88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effectLst/>
                  <a:latin typeface="Calibri" panose="020F0502020204030204" pitchFamily="34" charset="0"/>
                  <a:ea typeface="Calibri" panose="020F0502020204030204" pitchFamily="34" charset="0"/>
                  <a:cs typeface="Arial" panose="020B0604020202020204" pitchFamily="34" charset="0"/>
                </a:rPr>
                <a:t>Sets out criteria and methodologies for long-term electricity network and operational planning and real-time operation of power systems in a reliable and cost-effective way. </a:t>
              </a:r>
            </a:p>
          </p:txBody>
        </p:sp>
        <p:sp>
          <p:nvSpPr>
            <p:cNvPr id="52" name="Rectangle 51">
              <a:extLst>
                <a:ext uri="{FF2B5EF4-FFF2-40B4-BE49-F238E27FC236}">
                  <a16:creationId xmlns:a16="http://schemas.microsoft.com/office/drawing/2014/main" id="{D6707FEA-D8F1-3A4A-F1BF-7BB5324AC66E}"/>
                </a:ext>
              </a:extLst>
            </p:cNvPr>
            <p:cNvSpPr/>
            <p:nvPr/>
          </p:nvSpPr>
          <p:spPr>
            <a:xfrm>
              <a:off x="4139378" y="4524170"/>
              <a:ext cx="7951223" cy="88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latin typeface="Calibri" panose="020F0502020204030204" pitchFamily="34" charset="0"/>
                  <a:ea typeface="Calibri" panose="020F0502020204030204" pitchFamily="34" charset="0"/>
                  <a:cs typeface="Arial" panose="020B0604020202020204" pitchFamily="34" charset="0"/>
                </a:rPr>
                <a:t>P</a:t>
              </a:r>
              <a:r>
                <a:rPr lang="en-GB" sz="1700" dirty="0">
                  <a:solidFill>
                    <a:schemeClr val="tx1"/>
                  </a:solidFill>
                  <a:effectLst/>
                  <a:latin typeface="Calibri" panose="020F0502020204030204" pitchFamily="34" charset="0"/>
                  <a:ea typeface="Calibri" panose="020F0502020204030204" pitchFamily="34" charset="0"/>
                  <a:cs typeface="Arial" panose="020B0604020202020204" pitchFamily="34" charset="0"/>
                </a:rPr>
                <a:t>rovides a range of rules and governance arrangement for balancing supply and demand and settlements payments depending on the structure of the electricity markets. </a:t>
              </a:r>
            </a:p>
          </p:txBody>
        </p:sp>
        <p:sp>
          <p:nvSpPr>
            <p:cNvPr id="53" name="Rectangle 52">
              <a:extLst>
                <a:ext uri="{FF2B5EF4-FFF2-40B4-BE49-F238E27FC236}">
                  <a16:creationId xmlns:a16="http://schemas.microsoft.com/office/drawing/2014/main" id="{A250835E-B38E-F771-31EA-F5CFA908A1CB}"/>
                </a:ext>
              </a:extLst>
            </p:cNvPr>
            <p:cNvSpPr/>
            <p:nvPr/>
          </p:nvSpPr>
          <p:spPr>
            <a:xfrm>
              <a:off x="3861618" y="5593680"/>
              <a:ext cx="8228983" cy="88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effectLst/>
                  <a:latin typeface="Calibri" panose="020F0502020204030204" pitchFamily="34" charset="0"/>
                  <a:ea typeface="Calibri" panose="020F0502020204030204" pitchFamily="34" charset="0"/>
                  <a:cs typeface="Arial" panose="020B0604020202020204" pitchFamily="34" charset="0"/>
                </a:rPr>
                <a:t>It may be necessary to define relationship between the network operators/owners including at transmission and distribution levels</a:t>
              </a:r>
            </a:p>
          </p:txBody>
        </p:sp>
        <p:sp>
          <p:nvSpPr>
            <p:cNvPr id="66" name="Rectangle 65">
              <a:extLst>
                <a:ext uri="{FF2B5EF4-FFF2-40B4-BE49-F238E27FC236}">
                  <a16:creationId xmlns:a16="http://schemas.microsoft.com/office/drawing/2014/main" id="{94D54F53-F531-7C95-19A4-303DDC7A9FE2}"/>
                </a:ext>
              </a:extLst>
            </p:cNvPr>
            <p:cNvSpPr/>
            <p:nvPr/>
          </p:nvSpPr>
          <p:spPr>
            <a:xfrm>
              <a:off x="65855" y="3005847"/>
              <a:ext cx="1282492" cy="1260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Codes &amp; Standards</a:t>
              </a:r>
            </a:p>
          </p:txBody>
        </p:sp>
      </p:grpSp>
    </p:spTree>
    <p:extLst>
      <p:ext uri="{BB962C8B-B14F-4D97-AF65-F5344CB8AC3E}">
        <p14:creationId xmlns:p14="http://schemas.microsoft.com/office/powerpoint/2010/main" val="4217265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533454" cy="387798"/>
          </a:xfrm>
        </p:spPr>
        <p:txBody>
          <a:bodyPr/>
          <a:lstStyle/>
          <a:p>
            <a:r>
              <a:rPr lang="en-GB" sz="2800" b="1" dirty="0"/>
              <a:t>2. </a:t>
            </a:r>
            <a:r>
              <a:rPr lang="en-GB" sz="2800" dirty="0"/>
              <a:t>Design and reform balancing services</a:t>
            </a:r>
          </a:p>
        </p:txBody>
      </p:sp>
      <p:sp>
        <p:nvSpPr>
          <p:cNvPr id="10" name="TextBox 9">
            <a:extLst>
              <a:ext uri="{FF2B5EF4-FFF2-40B4-BE49-F238E27FC236}">
                <a16:creationId xmlns:a16="http://schemas.microsoft.com/office/drawing/2014/main" id="{CE76BAC8-79AA-E40F-A809-A503CF1E5B70}"/>
              </a:ext>
            </a:extLst>
          </p:cNvPr>
          <p:cNvSpPr txBox="1"/>
          <p:nvPr/>
        </p:nvSpPr>
        <p:spPr>
          <a:xfrm>
            <a:off x="446627" y="1444755"/>
            <a:ext cx="2707392" cy="4516301"/>
          </a:xfrm>
          <a:prstGeom prst="rect">
            <a:avLst/>
          </a:prstGeom>
          <a:noFill/>
        </p:spPr>
        <p:txBody>
          <a:bodyPr wrap="square">
            <a:spAutoFit/>
          </a:bodyPr>
          <a:lstStyle/>
          <a:p>
            <a:pPr marL="273050" lvl="2" indent="-228600">
              <a:lnSpc>
                <a:spcPct val="107000"/>
              </a:lnSpc>
              <a:buFont typeface="Symbol" panose="05050102010706020507" pitchFamily="18" charset="2"/>
              <a:buChar char=""/>
            </a:pPr>
            <a:r>
              <a:rPr lang="en-GB" b="1" dirty="0">
                <a:solidFill>
                  <a:schemeClr val="dk1"/>
                </a:solidFill>
                <a:sym typeface="Trebuchet MS"/>
              </a:rPr>
              <a:t>In the past balancing services have been provided as a by-product of conventional power plants energy generation. </a:t>
            </a:r>
          </a:p>
          <a:p>
            <a:pPr marL="273050" lvl="2" indent="-228600">
              <a:lnSpc>
                <a:spcPct val="107000"/>
              </a:lnSpc>
              <a:buFont typeface="Symbol" panose="05050102010706020507" pitchFamily="18" charset="2"/>
              <a:buChar char=""/>
            </a:pPr>
            <a:endParaRPr lang="en-GB" b="1" dirty="0">
              <a:solidFill>
                <a:schemeClr val="dk1"/>
              </a:solidFill>
              <a:sym typeface="Trebuchet MS"/>
            </a:endParaRPr>
          </a:p>
          <a:p>
            <a:pPr marL="273050" lvl="2" indent="-228600">
              <a:lnSpc>
                <a:spcPct val="107000"/>
              </a:lnSpc>
              <a:buFont typeface="Symbol" panose="05050102010706020507" pitchFamily="18" charset="2"/>
              <a:buChar char=""/>
            </a:pPr>
            <a:r>
              <a:rPr lang="en-GB" b="1" dirty="0">
                <a:solidFill>
                  <a:schemeClr val="dk1"/>
                </a:solidFill>
                <a:sym typeface="Trebuchet MS"/>
              </a:rPr>
              <a:t>Without them there is often a need to develop bespoke balancing services to address the operability needs of each country</a:t>
            </a:r>
          </a:p>
        </p:txBody>
      </p:sp>
      <p:grpSp>
        <p:nvGrpSpPr>
          <p:cNvPr id="2" name="Group 1">
            <a:extLst>
              <a:ext uri="{FF2B5EF4-FFF2-40B4-BE49-F238E27FC236}">
                <a16:creationId xmlns:a16="http://schemas.microsoft.com/office/drawing/2014/main" id="{77726EE3-36A9-36F9-DF4C-28F75C2563DB}"/>
              </a:ext>
            </a:extLst>
          </p:cNvPr>
          <p:cNvGrpSpPr/>
          <p:nvPr/>
        </p:nvGrpSpPr>
        <p:grpSpPr>
          <a:xfrm>
            <a:off x="3321368" y="1167203"/>
            <a:ext cx="8649292" cy="5214301"/>
            <a:chOff x="-9728" y="1150205"/>
            <a:chExt cx="11945558" cy="5214301"/>
          </a:xfrm>
        </p:grpSpPr>
        <p:sp>
          <p:nvSpPr>
            <p:cNvPr id="4" name="Rectangle 3">
              <a:extLst>
                <a:ext uri="{FF2B5EF4-FFF2-40B4-BE49-F238E27FC236}">
                  <a16:creationId xmlns:a16="http://schemas.microsoft.com/office/drawing/2014/main" id="{C4184C81-F3C9-BD69-C09F-9FE91D9A4321}"/>
                </a:ext>
              </a:extLst>
            </p:cNvPr>
            <p:cNvSpPr/>
            <p:nvPr/>
          </p:nvSpPr>
          <p:spPr>
            <a:xfrm>
              <a:off x="309470" y="1155171"/>
              <a:ext cx="2883742" cy="936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Identify needs</a:t>
              </a:r>
            </a:p>
          </p:txBody>
        </p:sp>
        <p:sp>
          <p:nvSpPr>
            <p:cNvPr id="5" name="Rectangle 4">
              <a:extLst>
                <a:ext uri="{FF2B5EF4-FFF2-40B4-BE49-F238E27FC236}">
                  <a16:creationId xmlns:a16="http://schemas.microsoft.com/office/drawing/2014/main" id="{9EDE5BD9-70A7-7DDC-5C28-B12F3C68AFCF}"/>
                </a:ext>
              </a:extLst>
            </p:cNvPr>
            <p:cNvSpPr/>
            <p:nvPr/>
          </p:nvSpPr>
          <p:spPr>
            <a:xfrm>
              <a:off x="309470" y="2196691"/>
              <a:ext cx="2883742" cy="936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Develop markets</a:t>
              </a:r>
            </a:p>
          </p:txBody>
        </p:sp>
        <p:sp>
          <p:nvSpPr>
            <p:cNvPr id="6" name="Rectangle 5">
              <a:extLst>
                <a:ext uri="{FF2B5EF4-FFF2-40B4-BE49-F238E27FC236}">
                  <a16:creationId xmlns:a16="http://schemas.microsoft.com/office/drawing/2014/main" id="{3CC5C17C-30EB-2B6F-A05C-73D001C175CD}"/>
                </a:ext>
              </a:extLst>
            </p:cNvPr>
            <p:cNvSpPr/>
            <p:nvPr/>
          </p:nvSpPr>
          <p:spPr>
            <a:xfrm>
              <a:off x="309470" y="3238211"/>
              <a:ext cx="2883742" cy="936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Design new products or platforms</a:t>
              </a:r>
            </a:p>
          </p:txBody>
        </p:sp>
        <p:sp>
          <p:nvSpPr>
            <p:cNvPr id="7" name="Rectangle 6">
              <a:extLst>
                <a:ext uri="{FF2B5EF4-FFF2-40B4-BE49-F238E27FC236}">
                  <a16:creationId xmlns:a16="http://schemas.microsoft.com/office/drawing/2014/main" id="{B6E83844-C2AA-6484-2C32-56D4F58317F2}"/>
                </a:ext>
              </a:extLst>
            </p:cNvPr>
            <p:cNvSpPr/>
            <p:nvPr/>
          </p:nvSpPr>
          <p:spPr>
            <a:xfrm>
              <a:off x="309470" y="4279731"/>
              <a:ext cx="2883742" cy="936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Delivery</a:t>
              </a:r>
            </a:p>
          </p:txBody>
        </p:sp>
        <p:sp>
          <p:nvSpPr>
            <p:cNvPr id="8" name="Rectangle 7">
              <a:extLst>
                <a:ext uri="{FF2B5EF4-FFF2-40B4-BE49-F238E27FC236}">
                  <a16:creationId xmlns:a16="http://schemas.microsoft.com/office/drawing/2014/main" id="{B4BD3D3C-38ED-4D29-8D7E-3BC003ABF054}"/>
                </a:ext>
              </a:extLst>
            </p:cNvPr>
            <p:cNvSpPr/>
            <p:nvPr/>
          </p:nvSpPr>
          <p:spPr>
            <a:xfrm>
              <a:off x="3512409" y="1150205"/>
              <a:ext cx="8423421" cy="936000"/>
            </a:xfrm>
            <a:prstGeom prst="rect">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Font typeface="Arial" panose="020B0604020202020204" pitchFamily="34" charset="0"/>
                <a:buChar char="•"/>
              </a:pPr>
              <a:r>
                <a:rPr lang="en-GB" sz="1500" dirty="0">
                  <a:solidFill>
                    <a:schemeClr val="tx1"/>
                  </a:solidFill>
                </a:rPr>
                <a:t>Identify needs of system (present and future)</a:t>
              </a:r>
            </a:p>
          </p:txBody>
        </p:sp>
        <p:sp>
          <p:nvSpPr>
            <p:cNvPr id="9" name="Arrow: Down 8">
              <a:extLst>
                <a:ext uri="{FF2B5EF4-FFF2-40B4-BE49-F238E27FC236}">
                  <a16:creationId xmlns:a16="http://schemas.microsoft.com/office/drawing/2014/main" id="{1946C2EA-1A82-0E20-9588-42E82AE73E36}"/>
                </a:ext>
              </a:extLst>
            </p:cNvPr>
            <p:cNvSpPr/>
            <p:nvPr/>
          </p:nvSpPr>
          <p:spPr>
            <a:xfrm>
              <a:off x="-9728" y="1177047"/>
              <a:ext cx="352620" cy="518745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DCAE5D6-9CFB-9ED7-C2E4-23285FD90D5B}"/>
                </a:ext>
              </a:extLst>
            </p:cNvPr>
            <p:cNvSpPr/>
            <p:nvPr/>
          </p:nvSpPr>
          <p:spPr>
            <a:xfrm>
              <a:off x="309470" y="5321252"/>
              <a:ext cx="2883742" cy="936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Post implementation</a:t>
              </a:r>
            </a:p>
          </p:txBody>
        </p:sp>
        <p:sp>
          <p:nvSpPr>
            <p:cNvPr id="12" name="Rectangle 11">
              <a:extLst>
                <a:ext uri="{FF2B5EF4-FFF2-40B4-BE49-F238E27FC236}">
                  <a16:creationId xmlns:a16="http://schemas.microsoft.com/office/drawing/2014/main" id="{3E489355-10DE-2B4F-60A8-23EC342AF0D8}"/>
                </a:ext>
              </a:extLst>
            </p:cNvPr>
            <p:cNvSpPr/>
            <p:nvPr/>
          </p:nvSpPr>
          <p:spPr>
            <a:xfrm>
              <a:off x="3512408" y="2196690"/>
              <a:ext cx="8423420" cy="936000"/>
            </a:xfrm>
            <a:prstGeom prst="rect">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500" dirty="0">
                  <a:solidFill>
                    <a:schemeClr val="tx1"/>
                  </a:solidFill>
                </a:rPr>
                <a:t>Develop Markets/services to meet these needs. Ensuring Markets are accessible to all technologies, are competitive and are liquid.</a:t>
              </a:r>
            </a:p>
          </p:txBody>
        </p:sp>
        <p:sp>
          <p:nvSpPr>
            <p:cNvPr id="13" name="Rectangle 12">
              <a:extLst>
                <a:ext uri="{FF2B5EF4-FFF2-40B4-BE49-F238E27FC236}">
                  <a16:creationId xmlns:a16="http://schemas.microsoft.com/office/drawing/2014/main" id="{1CC44B9B-CEAD-D10C-979B-8B5E43611DD8}"/>
                </a:ext>
              </a:extLst>
            </p:cNvPr>
            <p:cNvSpPr/>
            <p:nvPr/>
          </p:nvSpPr>
          <p:spPr>
            <a:xfrm>
              <a:off x="3512408" y="3238210"/>
              <a:ext cx="8423421" cy="936000"/>
            </a:xfrm>
            <a:prstGeom prst="rect">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Font typeface="Arial" panose="020B0604020202020204" pitchFamily="34" charset="0"/>
                <a:buChar char="•"/>
              </a:pPr>
              <a:r>
                <a:rPr lang="en-GB" sz="1500" dirty="0">
                  <a:solidFill>
                    <a:schemeClr val="tx1"/>
                  </a:solidFill>
                </a:rPr>
                <a:t>Ensure balance between long/short term markets and procurement </a:t>
              </a:r>
            </a:p>
            <a:p>
              <a:pPr marL="174625" indent="-174625">
                <a:buFont typeface="Arial" panose="020B0604020202020204" pitchFamily="34" charset="0"/>
                <a:buChar char="•"/>
              </a:pPr>
              <a:r>
                <a:rPr lang="en-GB" sz="1500" dirty="0">
                  <a:solidFill>
                    <a:schemeClr val="tx1"/>
                  </a:solidFill>
                </a:rPr>
                <a:t>Ensure the different products can work together to ensure efficiency </a:t>
              </a:r>
            </a:p>
            <a:p>
              <a:pPr marL="174625" indent="-174625">
                <a:buFont typeface="Arial" panose="020B0604020202020204" pitchFamily="34" charset="0"/>
                <a:buChar char="•"/>
              </a:pPr>
              <a:r>
                <a:rPr lang="en-GB" sz="1500" dirty="0">
                  <a:solidFill>
                    <a:schemeClr val="tx1"/>
                  </a:solidFill>
                </a:rPr>
                <a:t>Consider how these products work cross </a:t>
              </a:r>
              <a:r>
                <a:rPr lang="en-GB" sz="1500">
                  <a:solidFill>
                    <a:schemeClr val="tx1"/>
                  </a:solidFill>
                </a:rPr>
                <a:t>border (Interconnectors</a:t>
              </a:r>
              <a:r>
                <a:rPr lang="en-GB" sz="1500" dirty="0">
                  <a:solidFill>
                    <a:schemeClr val="tx1"/>
                  </a:solidFill>
                </a:rPr>
                <a:t>)</a:t>
              </a:r>
            </a:p>
          </p:txBody>
        </p:sp>
        <p:sp>
          <p:nvSpPr>
            <p:cNvPr id="14" name="Rectangle 13">
              <a:extLst>
                <a:ext uri="{FF2B5EF4-FFF2-40B4-BE49-F238E27FC236}">
                  <a16:creationId xmlns:a16="http://schemas.microsoft.com/office/drawing/2014/main" id="{40B21F4F-1C44-4D77-4312-7E44FB9E00DC}"/>
                </a:ext>
              </a:extLst>
            </p:cNvPr>
            <p:cNvSpPr/>
            <p:nvPr/>
          </p:nvSpPr>
          <p:spPr>
            <a:xfrm>
              <a:off x="3512408" y="4262955"/>
              <a:ext cx="8423421" cy="936000"/>
            </a:xfrm>
            <a:prstGeom prst="rect">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Font typeface="Arial" panose="020B0604020202020204" pitchFamily="34" charset="0"/>
                <a:buChar char="•"/>
              </a:pPr>
              <a:r>
                <a:rPr lang="en-GB" sz="1500" dirty="0">
                  <a:solidFill>
                    <a:schemeClr val="tx1"/>
                  </a:solidFill>
                </a:rPr>
                <a:t>Implementation should agile and transparent with industry </a:t>
              </a:r>
            </a:p>
          </p:txBody>
        </p:sp>
        <p:sp>
          <p:nvSpPr>
            <p:cNvPr id="15" name="Rectangle 14">
              <a:extLst>
                <a:ext uri="{FF2B5EF4-FFF2-40B4-BE49-F238E27FC236}">
                  <a16:creationId xmlns:a16="http://schemas.microsoft.com/office/drawing/2014/main" id="{F7F8F0EE-5EDC-2155-BA8D-7084983CBBED}"/>
                </a:ext>
              </a:extLst>
            </p:cNvPr>
            <p:cNvSpPr/>
            <p:nvPr/>
          </p:nvSpPr>
          <p:spPr>
            <a:xfrm>
              <a:off x="3512408" y="5316287"/>
              <a:ext cx="8423420" cy="940966"/>
            </a:xfrm>
            <a:prstGeom prst="rect">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Font typeface="Arial" panose="020B0604020202020204" pitchFamily="34" charset="0"/>
                <a:buChar char="•"/>
              </a:pPr>
              <a:r>
                <a:rPr lang="en-GB" sz="1500" b="1" dirty="0">
                  <a:solidFill>
                    <a:schemeClr val="tx1"/>
                  </a:solidFill>
                </a:rPr>
                <a:t>Continuous</a:t>
              </a:r>
              <a:r>
                <a:rPr lang="en-GB" sz="1500" dirty="0">
                  <a:solidFill>
                    <a:schemeClr val="tx1"/>
                  </a:solidFill>
                </a:rPr>
                <a:t> monitoring to determine effectiveness and identify areas for improvement .</a:t>
              </a:r>
            </a:p>
          </p:txBody>
        </p:sp>
      </p:grpSp>
    </p:spTree>
    <p:extLst>
      <p:ext uri="{BB962C8B-B14F-4D97-AF65-F5344CB8AC3E}">
        <p14:creationId xmlns:p14="http://schemas.microsoft.com/office/powerpoint/2010/main" val="1852497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533454" cy="387798"/>
          </a:xfrm>
        </p:spPr>
        <p:txBody>
          <a:bodyPr/>
          <a:lstStyle/>
          <a:p>
            <a:r>
              <a:rPr lang="en-GB" sz="2800" b="1" dirty="0"/>
              <a:t>3. </a:t>
            </a:r>
            <a:r>
              <a:rPr lang="en-GB" sz="2800" dirty="0"/>
              <a:t>Procedures and tools</a:t>
            </a:r>
          </a:p>
        </p:txBody>
      </p:sp>
      <p:graphicFrame>
        <p:nvGraphicFramePr>
          <p:cNvPr id="16" name="Diagram 15">
            <a:extLst>
              <a:ext uri="{FF2B5EF4-FFF2-40B4-BE49-F238E27FC236}">
                <a16:creationId xmlns:a16="http://schemas.microsoft.com/office/drawing/2014/main" id="{D5B6EED5-93F3-FD00-962D-2097F95E8DBC}"/>
              </a:ext>
            </a:extLst>
          </p:cNvPr>
          <p:cNvGraphicFramePr/>
          <p:nvPr>
            <p:extLst>
              <p:ext uri="{D42A27DB-BD31-4B8C-83A1-F6EECF244321}">
                <p14:modId xmlns:p14="http://schemas.microsoft.com/office/powerpoint/2010/main" val="3771381762"/>
              </p:ext>
            </p:extLst>
          </p:nvPr>
        </p:nvGraphicFramePr>
        <p:xfrm>
          <a:off x="629400" y="1186593"/>
          <a:ext cx="1116052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882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4</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Potential solutions</a:t>
            </a:r>
          </a:p>
        </p:txBody>
      </p:sp>
    </p:spTree>
    <p:extLst>
      <p:ext uri="{BB962C8B-B14F-4D97-AF65-F5344CB8AC3E}">
        <p14:creationId xmlns:p14="http://schemas.microsoft.com/office/powerpoint/2010/main" val="36121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32235-DF9F-16F7-6A98-F046FFAF5F29}"/>
              </a:ext>
            </a:extLst>
          </p:cNvPr>
          <p:cNvSpPr>
            <a:spLocks noGrp="1"/>
          </p:cNvSpPr>
          <p:nvPr>
            <p:ph type="title"/>
          </p:nvPr>
        </p:nvSpPr>
        <p:spPr>
          <a:xfrm>
            <a:off x="652846" y="524454"/>
            <a:ext cx="8103896" cy="443198"/>
          </a:xfrm>
        </p:spPr>
        <p:txBody>
          <a:bodyPr/>
          <a:lstStyle/>
          <a:p>
            <a:r>
              <a:rPr lang="en-GB"/>
              <a:t>Frequency Response and Reserve</a:t>
            </a:r>
          </a:p>
        </p:txBody>
      </p:sp>
      <p:sp>
        <p:nvSpPr>
          <p:cNvPr id="15" name="Text Placeholder 2">
            <a:extLst>
              <a:ext uri="{FF2B5EF4-FFF2-40B4-BE49-F238E27FC236}">
                <a16:creationId xmlns:a16="http://schemas.microsoft.com/office/drawing/2014/main" id="{A5E8AD30-9AAA-4BF8-97CA-BA1F9EAEDD28}"/>
              </a:ext>
            </a:extLst>
          </p:cNvPr>
          <p:cNvSpPr txBox="1">
            <a:spLocks/>
          </p:cNvSpPr>
          <p:nvPr/>
        </p:nvSpPr>
        <p:spPr>
          <a:xfrm>
            <a:off x="311544" y="343488"/>
            <a:ext cx="11568913" cy="637747"/>
          </a:xfrm>
          <a:prstGeom prst="rect">
            <a:avLst/>
          </a:prstGeom>
          <a:ln>
            <a:noFill/>
          </a:ln>
        </p:spPr>
        <p:txBody>
          <a:bodyPr wrap="square" lIns="91440" tIns="45720" rIns="91440" bIns="45720" numCol="1"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effectLst/>
              <a:uLnTx/>
              <a:uFillTx/>
              <a:latin typeface="Helvetica Neue Light"/>
              <a:ea typeface="Helvetica Neue Light" panose="02000403000000020004" pitchFamily="2" charset="0"/>
              <a:cs typeface="+mn-cs"/>
            </a:endParaRPr>
          </a:p>
        </p:txBody>
      </p:sp>
      <p:grpSp>
        <p:nvGrpSpPr>
          <p:cNvPr id="2" name="Group 1">
            <a:extLst>
              <a:ext uri="{FF2B5EF4-FFF2-40B4-BE49-F238E27FC236}">
                <a16:creationId xmlns:a16="http://schemas.microsoft.com/office/drawing/2014/main" id="{FB49DDEC-4C97-A41D-5514-C1720F1DD29F}"/>
              </a:ext>
            </a:extLst>
          </p:cNvPr>
          <p:cNvGrpSpPr/>
          <p:nvPr/>
        </p:nvGrpSpPr>
        <p:grpSpPr>
          <a:xfrm>
            <a:off x="135015" y="1162201"/>
            <a:ext cx="11745442" cy="4973556"/>
            <a:chOff x="135015" y="1200484"/>
            <a:chExt cx="11745442" cy="4704597"/>
          </a:xfrm>
        </p:grpSpPr>
        <p:grpSp>
          <p:nvGrpSpPr>
            <p:cNvPr id="2061" name="Group 2060">
              <a:extLst>
                <a:ext uri="{FF2B5EF4-FFF2-40B4-BE49-F238E27FC236}">
                  <a16:creationId xmlns:a16="http://schemas.microsoft.com/office/drawing/2014/main" id="{07A5A885-5198-B594-2A8F-A0C5DD664DC3}"/>
                </a:ext>
              </a:extLst>
            </p:cNvPr>
            <p:cNvGrpSpPr/>
            <p:nvPr/>
          </p:nvGrpSpPr>
          <p:grpSpPr>
            <a:xfrm>
              <a:off x="135015" y="1692876"/>
              <a:ext cx="11745442" cy="4212204"/>
              <a:chOff x="363615" y="2192905"/>
              <a:chExt cx="11145896" cy="1711351"/>
            </a:xfrm>
          </p:grpSpPr>
          <p:sp>
            <p:nvSpPr>
              <p:cNvPr id="2053" name="Rectangle 2052">
                <a:extLst>
                  <a:ext uri="{FF2B5EF4-FFF2-40B4-BE49-F238E27FC236}">
                    <a16:creationId xmlns:a16="http://schemas.microsoft.com/office/drawing/2014/main" id="{E5467165-047C-57E0-EE94-BA03B2B174A1}"/>
                  </a:ext>
                </a:extLst>
              </p:cNvPr>
              <p:cNvSpPr/>
              <p:nvPr/>
            </p:nvSpPr>
            <p:spPr>
              <a:xfrm>
                <a:off x="477076" y="2192905"/>
                <a:ext cx="11032435" cy="1711351"/>
              </a:xfrm>
              <a:prstGeom prst="rect">
                <a:avLst/>
              </a:prstGeom>
              <a:solidFill>
                <a:schemeClr val="bg1">
                  <a:lumMod val="85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0" name="Rectangle 2059">
                <a:extLst>
                  <a:ext uri="{FF2B5EF4-FFF2-40B4-BE49-F238E27FC236}">
                    <a16:creationId xmlns:a16="http://schemas.microsoft.com/office/drawing/2014/main" id="{035E54D3-0A6D-0399-B64B-F4065E367F65}"/>
                  </a:ext>
                </a:extLst>
              </p:cNvPr>
              <p:cNvSpPr/>
              <p:nvPr/>
            </p:nvSpPr>
            <p:spPr>
              <a:xfrm rot="16200000">
                <a:off x="-104524" y="2798370"/>
                <a:ext cx="1574025" cy="63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Frequency</a:t>
                </a:r>
              </a:p>
              <a:p>
                <a:pPr algn="ctr"/>
                <a:r>
                  <a:rPr lang="en-GB" sz="1100" b="1" dirty="0">
                    <a:solidFill>
                      <a:schemeClr val="tx1"/>
                    </a:solidFill>
                  </a:rPr>
                  <a:t>Response &amp; Reserve</a:t>
                </a:r>
              </a:p>
            </p:txBody>
          </p:sp>
        </p:grpSp>
        <p:grpSp>
          <p:nvGrpSpPr>
            <p:cNvPr id="2063" name="Group 2062">
              <a:extLst>
                <a:ext uri="{FF2B5EF4-FFF2-40B4-BE49-F238E27FC236}">
                  <a16:creationId xmlns:a16="http://schemas.microsoft.com/office/drawing/2014/main" id="{DE91D834-6A63-2478-3D4B-2362AFD52760}"/>
                </a:ext>
              </a:extLst>
            </p:cNvPr>
            <p:cNvGrpSpPr/>
            <p:nvPr/>
          </p:nvGrpSpPr>
          <p:grpSpPr>
            <a:xfrm>
              <a:off x="860634" y="1205086"/>
              <a:ext cx="3515875" cy="4699994"/>
              <a:chOff x="1818861" y="1148618"/>
              <a:chExt cx="2445026" cy="4668438"/>
            </a:xfrm>
          </p:grpSpPr>
          <p:sp>
            <p:nvSpPr>
              <p:cNvPr id="2054" name="Rectangle 2053">
                <a:extLst>
                  <a:ext uri="{FF2B5EF4-FFF2-40B4-BE49-F238E27FC236}">
                    <a16:creationId xmlns:a16="http://schemas.microsoft.com/office/drawing/2014/main" id="{A23B80F6-0D36-65B2-45F0-F21E05447FC6}"/>
                  </a:ext>
                </a:extLst>
              </p:cNvPr>
              <p:cNvSpPr/>
              <p:nvPr/>
            </p:nvSpPr>
            <p:spPr>
              <a:xfrm>
                <a:off x="1818861" y="1148618"/>
                <a:ext cx="2445026" cy="36851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Codes and Standards</a:t>
                </a:r>
              </a:p>
            </p:txBody>
          </p:sp>
          <p:sp>
            <p:nvSpPr>
              <p:cNvPr id="2057" name="Rectangle 2056">
                <a:extLst>
                  <a:ext uri="{FF2B5EF4-FFF2-40B4-BE49-F238E27FC236}">
                    <a16:creationId xmlns:a16="http://schemas.microsoft.com/office/drawing/2014/main" id="{C1F13076-3D45-3EFC-55E4-9CDC5623B463}"/>
                  </a:ext>
                </a:extLst>
              </p:cNvPr>
              <p:cNvSpPr/>
              <p:nvPr/>
            </p:nvSpPr>
            <p:spPr>
              <a:xfrm>
                <a:off x="1818861" y="1577900"/>
                <a:ext cx="2445026" cy="4239156"/>
              </a:xfrm>
              <a:prstGeom prst="rect">
                <a:avLst/>
              </a:prstGeom>
              <a:solidFill>
                <a:schemeClr val="accent6">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4" name="Group 2063">
              <a:extLst>
                <a:ext uri="{FF2B5EF4-FFF2-40B4-BE49-F238E27FC236}">
                  <a16:creationId xmlns:a16="http://schemas.microsoft.com/office/drawing/2014/main" id="{5521DFEE-A437-9FBB-0037-0E9ED0846750}"/>
                </a:ext>
              </a:extLst>
            </p:cNvPr>
            <p:cNvGrpSpPr/>
            <p:nvPr/>
          </p:nvGrpSpPr>
          <p:grpSpPr>
            <a:xfrm>
              <a:off x="4510619" y="1201373"/>
              <a:ext cx="3515875" cy="4703707"/>
              <a:chOff x="5449957" y="1148617"/>
              <a:chExt cx="2445026" cy="4668806"/>
            </a:xfrm>
          </p:grpSpPr>
          <p:sp>
            <p:nvSpPr>
              <p:cNvPr id="2055" name="Rectangle 2054">
                <a:extLst>
                  <a:ext uri="{FF2B5EF4-FFF2-40B4-BE49-F238E27FC236}">
                    <a16:creationId xmlns:a16="http://schemas.microsoft.com/office/drawing/2014/main" id="{6E2D6123-0837-2E4E-15B3-22106C34C9B5}"/>
                  </a:ext>
                </a:extLst>
              </p:cNvPr>
              <p:cNvSpPr/>
              <p:nvPr/>
            </p:nvSpPr>
            <p:spPr>
              <a:xfrm>
                <a:off x="5449957" y="1148617"/>
                <a:ext cx="2445026" cy="3682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Balancing Services</a:t>
                </a:r>
              </a:p>
            </p:txBody>
          </p:sp>
          <p:sp>
            <p:nvSpPr>
              <p:cNvPr id="2058" name="Rectangle 2057">
                <a:extLst>
                  <a:ext uri="{FF2B5EF4-FFF2-40B4-BE49-F238E27FC236}">
                    <a16:creationId xmlns:a16="http://schemas.microsoft.com/office/drawing/2014/main" id="{30FE79A2-5D08-1269-ED63-8CAFF30CDFD5}"/>
                  </a:ext>
                </a:extLst>
              </p:cNvPr>
              <p:cNvSpPr/>
              <p:nvPr/>
            </p:nvSpPr>
            <p:spPr>
              <a:xfrm>
                <a:off x="5449957" y="1581280"/>
                <a:ext cx="2445026" cy="4236143"/>
              </a:xfrm>
              <a:prstGeom prst="rect">
                <a:avLst/>
              </a:prstGeom>
              <a:solidFill>
                <a:srgbClr val="CC99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5" name="Group 2064">
              <a:extLst>
                <a:ext uri="{FF2B5EF4-FFF2-40B4-BE49-F238E27FC236}">
                  <a16:creationId xmlns:a16="http://schemas.microsoft.com/office/drawing/2014/main" id="{2BDF5798-4B65-A7E3-8C05-90441A7E0049}"/>
                </a:ext>
              </a:extLst>
            </p:cNvPr>
            <p:cNvGrpSpPr/>
            <p:nvPr/>
          </p:nvGrpSpPr>
          <p:grpSpPr>
            <a:xfrm>
              <a:off x="8160602" y="1200484"/>
              <a:ext cx="3515876" cy="4704597"/>
              <a:chOff x="7928113" y="1144045"/>
              <a:chExt cx="2445027" cy="4673012"/>
            </a:xfrm>
          </p:grpSpPr>
          <p:sp>
            <p:nvSpPr>
              <p:cNvPr id="2056" name="Rectangle 2055">
                <a:extLst>
                  <a:ext uri="{FF2B5EF4-FFF2-40B4-BE49-F238E27FC236}">
                    <a16:creationId xmlns:a16="http://schemas.microsoft.com/office/drawing/2014/main" id="{7C629D31-30A0-1F1A-6CA6-9C6068836A56}"/>
                  </a:ext>
                </a:extLst>
              </p:cNvPr>
              <p:cNvSpPr/>
              <p:nvPr/>
            </p:nvSpPr>
            <p:spPr>
              <a:xfrm>
                <a:off x="7928113" y="1144045"/>
                <a:ext cx="2445026" cy="368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Tools and Procedures</a:t>
                </a:r>
              </a:p>
            </p:txBody>
          </p:sp>
          <p:sp>
            <p:nvSpPr>
              <p:cNvPr id="2059" name="Rectangle 2058">
                <a:extLst>
                  <a:ext uri="{FF2B5EF4-FFF2-40B4-BE49-F238E27FC236}">
                    <a16:creationId xmlns:a16="http://schemas.microsoft.com/office/drawing/2014/main" id="{322C5597-0BC8-4B83-529C-8B07129C4700}"/>
                  </a:ext>
                </a:extLst>
              </p:cNvPr>
              <p:cNvSpPr/>
              <p:nvPr/>
            </p:nvSpPr>
            <p:spPr>
              <a:xfrm>
                <a:off x="7928114" y="1577899"/>
                <a:ext cx="2445026" cy="4239158"/>
              </a:xfrm>
              <a:prstGeom prst="rect">
                <a:avLst/>
              </a:prstGeom>
              <a:solidFill>
                <a:schemeClr val="accent1">
                  <a:lumMod val="25000"/>
                  <a:lumOff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66" name="Rectangle 2065">
              <a:extLst>
                <a:ext uri="{FF2B5EF4-FFF2-40B4-BE49-F238E27FC236}">
                  <a16:creationId xmlns:a16="http://schemas.microsoft.com/office/drawing/2014/main" id="{51C0783D-55C1-E178-9EDC-8A90A2E1EC20}"/>
                </a:ext>
              </a:extLst>
            </p:cNvPr>
            <p:cNvSpPr/>
            <p:nvPr/>
          </p:nvSpPr>
          <p:spPr>
            <a:xfrm>
              <a:off x="3561120" y="1774880"/>
              <a:ext cx="5478232" cy="5793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Faster acting services </a:t>
              </a:r>
            </a:p>
          </p:txBody>
        </p:sp>
        <p:sp>
          <p:nvSpPr>
            <p:cNvPr id="2067" name="Rectangle 2066">
              <a:extLst>
                <a:ext uri="{FF2B5EF4-FFF2-40B4-BE49-F238E27FC236}">
                  <a16:creationId xmlns:a16="http://schemas.microsoft.com/office/drawing/2014/main" id="{410A7921-6BE0-82E4-4A7E-E194A4F888A7}"/>
                </a:ext>
              </a:extLst>
            </p:cNvPr>
            <p:cNvSpPr/>
            <p:nvPr/>
          </p:nvSpPr>
          <p:spPr>
            <a:xfrm>
              <a:off x="2375450" y="2441795"/>
              <a:ext cx="5581174" cy="62677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Rapid Ramping ability </a:t>
              </a:r>
            </a:p>
          </p:txBody>
        </p:sp>
        <p:sp>
          <p:nvSpPr>
            <p:cNvPr id="2068" name="Rectangle 2067">
              <a:extLst>
                <a:ext uri="{FF2B5EF4-FFF2-40B4-BE49-F238E27FC236}">
                  <a16:creationId xmlns:a16="http://schemas.microsoft.com/office/drawing/2014/main" id="{96E9B48E-4948-EE73-0F43-757D95FAE1F8}"/>
                </a:ext>
              </a:extLst>
            </p:cNvPr>
            <p:cNvSpPr/>
            <p:nvPr/>
          </p:nvSpPr>
          <p:spPr>
            <a:xfrm>
              <a:off x="2375452" y="3167019"/>
              <a:ext cx="5581174" cy="58505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Facilitate low carbon</a:t>
              </a:r>
            </a:p>
          </p:txBody>
        </p:sp>
        <p:sp>
          <p:nvSpPr>
            <p:cNvPr id="2069" name="Rectangle 2068">
              <a:extLst>
                <a:ext uri="{FF2B5EF4-FFF2-40B4-BE49-F238E27FC236}">
                  <a16:creationId xmlns:a16="http://schemas.microsoft.com/office/drawing/2014/main" id="{869E2893-95EC-8724-4F60-32609D8462DC}"/>
                </a:ext>
              </a:extLst>
            </p:cNvPr>
            <p:cNvSpPr/>
            <p:nvPr/>
          </p:nvSpPr>
          <p:spPr>
            <a:xfrm>
              <a:off x="4604120" y="3824707"/>
              <a:ext cx="3352506" cy="58733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More granular windows</a:t>
              </a:r>
            </a:p>
          </p:txBody>
        </p:sp>
        <p:sp>
          <p:nvSpPr>
            <p:cNvPr id="2071" name="Rectangle 2070">
              <a:extLst>
                <a:ext uri="{FF2B5EF4-FFF2-40B4-BE49-F238E27FC236}">
                  <a16:creationId xmlns:a16="http://schemas.microsoft.com/office/drawing/2014/main" id="{0666D3A4-4666-AC75-5C84-872AC94E41BD}"/>
                </a:ext>
              </a:extLst>
            </p:cNvPr>
            <p:cNvSpPr/>
            <p:nvPr/>
          </p:nvSpPr>
          <p:spPr>
            <a:xfrm>
              <a:off x="4704794" y="4685701"/>
              <a:ext cx="5581174" cy="76475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Design both upwards and downwards products.</a:t>
              </a:r>
            </a:p>
          </p:txBody>
        </p:sp>
        <p:sp>
          <p:nvSpPr>
            <p:cNvPr id="2072" name="Rectangle 2071">
              <a:extLst>
                <a:ext uri="{FF2B5EF4-FFF2-40B4-BE49-F238E27FC236}">
                  <a16:creationId xmlns:a16="http://schemas.microsoft.com/office/drawing/2014/main" id="{C66B0A6B-8DDA-B6A5-75AC-46DDE09EFAA3}"/>
                </a:ext>
              </a:extLst>
            </p:cNvPr>
            <p:cNvSpPr/>
            <p:nvPr/>
          </p:nvSpPr>
          <p:spPr>
            <a:xfrm>
              <a:off x="8243193" y="3739023"/>
              <a:ext cx="3350695" cy="76475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Greater visibility and forecasting </a:t>
              </a:r>
            </a:p>
          </p:txBody>
        </p:sp>
        <p:sp>
          <p:nvSpPr>
            <p:cNvPr id="2073" name="Rectangle 2072">
              <a:extLst>
                <a:ext uri="{FF2B5EF4-FFF2-40B4-BE49-F238E27FC236}">
                  <a16:creationId xmlns:a16="http://schemas.microsoft.com/office/drawing/2014/main" id="{DCF54A92-1591-794A-7832-E1D009A52FBF}"/>
                </a:ext>
              </a:extLst>
            </p:cNvPr>
            <p:cNvSpPr/>
            <p:nvPr/>
          </p:nvSpPr>
          <p:spPr>
            <a:xfrm>
              <a:off x="1001243" y="4700401"/>
              <a:ext cx="3338296" cy="75005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Regular revision</a:t>
              </a:r>
            </a:p>
          </p:txBody>
        </p:sp>
      </p:grpSp>
    </p:spTree>
    <p:extLst>
      <p:ext uri="{BB962C8B-B14F-4D97-AF65-F5344CB8AC3E}">
        <p14:creationId xmlns:p14="http://schemas.microsoft.com/office/powerpoint/2010/main" val="811484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32235-DF9F-16F7-6A98-F046FFAF5F29}"/>
              </a:ext>
            </a:extLst>
          </p:cNvPr>
          <p:cNvSpPr>
            <a:spLocks noGrp="1"/>
          </p:cNvSpPr>
          <p:nvPr>
            <p:ph type="title"/>
          </p:nvPr>
        </p:nvSpPr>
        <p:spPr>
          <a:xfrm>
            <a:off x="652846" y="524454"/>
            <a:ext cx="8103896" cy="443198"/>
          </a:xfrm>
        </p:spPr>
        <p:txBody>
          <a:bodyPr/>
          <a:lstStyle/>
          <a:p>
            <a:r>
              <a:rPr lang="en-GB"/>
              <a:t>Stability and Voltage</a:t>
            </a:r>
          </a:p>
        </p:txBody>
      </p:sp>
      <p:sp>
        <p:nvSpPr>
          <p:cNvPr id="15" name="Text Placeholder 2">
            <a:extLst>
              <a:ext uri="{FF2B5EF4-FFF2-40B4-BE49-F238E27FC236}">
                <a16:creationId xmlns:a16="http://schemas.microsoft.com/office/drawing/2014/main" id="{A5E8AD30-9AAA-4BF8-97CA-BA1F9EAEDD28}"/>
              </a:ext>
            </a:extLst>
          </p:cNvPr>
          <p:cNvSpPr txBox="1">
            <a:spLocks/>
          </p:cNvSpPr>
          <p:nvPr/>
        </p:nvSpPr>
        <p:spPr>
          <a:xfrm>
            <a:off x="311544" y="343488"/>
            <a:ext cx="11568913" cy="637747"/>
          </a:xfrm>
          <a:prstGeom prst="rect">
            <a:avLst/>
          </a:prstGeom>
          <a:ln>
            <a:noFill/>
          </a:ln>
        </p:spPr>
        <p:txBody>
          <a:bodyPr wrap="square" lIns="91440" tIns="45720" rIns="91440" bIns="45720" numCol="1"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effectLst/>
              <a:uLnTx/>
              <a:uFillTx/>
              <a:latin typeface="Helvetica Neue Light"/>
              <a:ea typeface="Helvetica Neue Light" panose="02000403000000020004" pitchFamily="2" charset="0"/>
              <a:cs typeface="+mn-cs"/>
            </a:endParaRPr>
          </a:p>
        </p:txBody>
      </p:sp>
      <p:grpSp>
        <p:nvGrpSpPr>
          <p:cNvPr id="11" name="Group 10">
            <a:extLst>
              <a:ext uri="{FF2B5EF4-FFF2-40B4-BE49-F238E27FC236}">
                <a16:creationId xmlns:a16="http://schemas.microsoft.com/office/drawing/2014/main" id="{A5E6FB3D-4150-0FFB-9FE6-6E5DC70154D6}"/>
              </a:ext>
            </a:extLst>
          </p:cNvPr>
          <p:cNvGrpSpPr/>
          <p:nvPr/>
        </p:nvGrpSpPr>
        <p:grpSpPr>
          <a:xfrm>
            <a:off x="135014" y="1201373"/>
            <a:ext cx="11745443" cy="5223689"/>
            <a:chOff x="135014" y="1201373"/>
            <a:chExt cx="11745443" cy="5223689"/>
          </a:xfrm>
        </p:grpSpPr>
        <p:grpSp>
          <p:nvGrpSpPr>
            <p:cNvPr id="2" name="Group 1">
              <a:extLst>
                <a:ext uri="{FF2B5EF4-FFF2-40B4-BE49-F238E27FC236}">
                  <a16:creationId xmlns:a16="http://schemas.microsoft.com/office/drawing/2014/main" id="{EBEFBC3F-5367-A81B-DCB0-A7728A441E9B}"/>
                </a:ext>
              </a:extLst>
            </p:cNvPr>
            <p:cNvGrpSpPr/>
            <p:nvPr/>
          </p:nvGrpSpPr>
          <p:grpSpPr>
            <a:xfrm>
              <a:off x="135014" y="4024458"/>
              <a:ext cx="11745442" cy="2286341"/>
              <a:chOff x="363615" y="2075943"/>
              <a:chExt cx="11145896" cy="1965640"/>
            </a:xfrm>
          </p:grpSpPr>
          <p:sp>
            <p:nvSpPr>
              <p:cNvPr id="3" name="Rectangle 2">
                <a:extLst>
                  <a:ext uri="{FF2B5EF4-FFF2-40B4-BE49-F238E27FC236}">
                    <a16:creationId xmlns:a16="http://schemas.microsoft.com/office/drawing/2014/main" id="{516982EB-82AD-243D-F031-7AED8CCFBC0F}"/>
                  </a:ext>
                </a:extLst>
              </p:cNvPr>
              <p:cNvSpPr/>
              <p:nvPr/>
            </p:nvSpPr>
            <p:spPr>
              <a:xfrm>
                <a:off x="477076" y="2075943"/>
                <a:ext cx="11032435" cy="1965640"/>
              </a:xfrm>
              <a:prstGeom prst="rect">
                <a:avLst/>
              </a:prstGeom>
              <a:solidFill>
                <a:schemeClr val="bg1">
                  <a:lumMod val="85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5641083-CC9B-B640-1B2B-997BEB81A3D5}"/>
                  </a:ext>
                </a:extLst>
              </p:cNvPr>
              <p:cNvSpPr/>
              <p:nvPr/>
            </p:nvSpPr>
            <p:spPr>
              <a:xfrm rot="16200000">
                <a:off x="-104524" y="2798370"/>
                <a:ext cx="1574025" cy="63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Voltage</a:t>
                </a:r>
              </a:p>
            </p:txBody>
          </p:sp>
        </p:grpSp>
        <p:grpSp>
          <p:nvGrpSpPr>
            <p:cNvPr id="2061" name="Group 2060">
              <a:extLst>
                <a:ext uri="{FF2B5EF4-FFF2-40B4-BE49-F238E27FC236}">
                  <a16:creationId xmlns:a16="http://schemas.microsoft.com/office/drawing/2014/main" id="{07A5A885-5198-B594-2A8F-A0C5DD664DC3}"/>
                </a:ext>
              </a:extLst>
            </p:cNvPr>
            <p:cNvGrpSpPr/>
            <p:nvPr/>
          </p:nvGrpSpPr>
          <p:grpSpPr>
            <a:xfrm>
              <a:off x="135015" y="1674382"/>
              <a:ext cx="11745442" cy="2239065"/>
              <a:chOff x="363615" y="2073792"/>
              <a:chExt cx="11145896" cy="1830464"/>
            </a:xfrm>
          </p:grpSpPr>
          <p:sp>
            <p:nvSpPr>
              <p:cNvPr id="2053" name="Rectangle 2052">
                <a:extLst>
                  <a:ext uri="{FF2B5EF4-FFF2-40B4-BE49-F238E27FC236}">
                    <a16:creationId xmlns:a16="http://schemas.microsoft.com/office/drawing/2014/main" id="{E5467165-047C-57E0-EE94-BA03B2B174A1}"/>
                  </a:ext>
                </a:extLst>
              </p:cNvPr>
              <p:cNvSpPr/>
              <p:nvPr/>
            </p:nvSpPr>
            <p:spPr>
              <a:xfrm>
                <a:off x="477076" y="2073792"/>
                <a:ext cx="11032435" cy="1830464"/>
              </a:xfrm>
              <a:prstGeom prst="rect">
                <a:avLst/>
              </a:prstGeom>
              <a:solidFill>
                <a:schemeClr val="bg1">
                  <a:lumMod val="85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0" name="Rectangle 2059">
                <a:extLst>
                  <a:ext uri="{FF2B5EF4-FFF2-40B4-BE49-F238E27FC236}">
                    <a16:creationId xmlns:a16="http://schemas.microsoft.com/office/drawing/2014/main" id="{035E54D3-0A6D-0399-B64B-F4065E367F65}"/>
                  </a:ext>
                </a:extLst>
              </p:cNvPr>
              <p:cNvSpPr/>
              <p:nvPr/>
            </p:nvSpPr>
            <p:spPr>
              <a:xfrm rot="16200000">
                <a:off x="-104524" y="2798370"/>
                <a:ext cx="1574025" cy="63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Stability</a:t>
                </a:r>
              </a:p>
            </p:txBody>
          </p:sp>
        </p:grpSp>
        <p:grpSp>
          <p:nvGrpSpPr>
            <p:cNvPr id="2063" name="Group 2062">
              <a:extLst>
                <a:ext uri="{FF2B5EF4-FFF2-40B4-BE49-F238E27FC236}">
                  <a16:creationId xmlns:a16="http://schemas.microsoft.com/office/drawing/2014/main" id="{DE91D834-6A63-2478-3D4B-2362AFD52760}"/>
                </a:ext>
              </a:extLst>
            </p:cNvPr>
            <p:cNvGrpSpPr/>
            <p:nvPr/>
          </p:nvGrpSpPr>
          <p:grpSpPr>
            <a:xfrm>
              <a:off x="860634" y="1205086"/>
              <a:ext cx="3515875" cy="5219976"/>
              <a:chOff x="1818861" y="1148618"/>
              <a:chExt cx="2445026" cy="5184929"/>
            </a:xfrm>
          </p:grpSpPr>
          <p:sp>
            <p:nvSpPr>
              <p:cNvPr id="2054" name="Rectangle 2053">
                <a:extLst>
                  <a:ext uri="{FF2B5EF4-FFF2-40B4-BE49-F238E27FC236}">
                    <a16:creationId xmlns:a16="http://schemas.microsoft.com/office/drawing/2014/main" id="{A23B80F6-0D36-65B2-45F0-F21E05447FC6}"/>
                  </a:ext>
                </a:extLst>
              </p:cNvPr>
              <p:cNvSpPr/>
              <p:nvPr/>
            </p:nvSpPr>
            <p:spPr>
              <a:xfrm>
                <a:off x="1818861" y="1148618"/>
                <a:ext cx="2445026" cy="35587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Codes and Standards</a:t>
                </a:r>
              </a:p>
            </p:txBody>
          </p:sp>
          <p:sp>
            <p:nvSpPr>
              <p:cNvPr id="2057" name="Rectangle 2056">
                <a:extLst>
                  <a:ext uri="{FF2B5EF4-FFF2-40B4-BE49-F238E27FC236}">
                    <a16:creationId xmlns:a16="http://schemas.microsoft.com/office/drawing/2014/main" id="{C1F13076-3D45-3EFC-55E4-9CDC5623B463}"/>
                  </a:ext>
                </a:extLst>
              </p:cNvPr>
              <p:cNvSpPr/>
              <p:nvPr/>
            </p:nvSpPr>
            <p:spPr>
              <a:xfrm>
                <a:off x="1818861" y="1553354"/>
                <a:ext cx="2445026" cy="4780193"/>
              </a:xfrm>
              <a:prstGeom prst="rect">
                <a:avLst/>
              </a:prstGeom>
              <a:solidFill>
                <a:schemeClr val="accent6">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4" name="Group 2063">
              <a:extLst>
                <a:ext uri="{FF2B5EF4-FFF2-40B4-BE49-F238E27FC236}">
                  <a16:creationId xmlns:a16="http://schemas.microsoft.com/office/drawing/2014/main" id="{5521DFEE-A437-9FBB-0037-0E9ED0846750}"/>
                </a:ext>
              </a:extLst>
            </p:cNvPr>
            <p:cNvGrpSpPr/>
            <p:nvPr/>
          </p:nvGrpSpPr>
          <p:grpSpPr>
            <a:xfrm>
              <a:off x="4510619" y="1201373"/>
              <a:ext cx="3515875" cy="5223689"/>
              <a:chOff x="5449957" y="1148617"/>
              <a:chExt cx="2445026" cy="5184930"/>
            </a:xfrm>
          </p:grpSpPr>
          <p:sp>
            <p:nvSpPr>
              <p:cNvPr id="2055" name="Rectangle 2054">
                <a:extLst>
                  <a:ext uri="{FF2B5EF4-FFF2-40B4-BE49-F238E27FC236}">
                    <a16:creationId xmlns:a16="http://schemas.microsoft.com/office/drawing/2014/main" id="{6E2D6123-0837-2E4E-15B3-22106C34C9B5}"/>
                  </a:ext>
                </a:extLst>
              </p:cNvPr>
              <p:cNvSpPr/>
              <p:nvPr/>
            </p:nvSpPr>
            <p:spPr>
              <a:xfrm>
                <a:off x="5449957" y="1148617"/>
                <a:ext cx="2445026" cy="355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Balancing Services</a:t>
                </a:r>
              </a:p>
            </p:txBody>
          </p:sp>
          <p:sp>
            <p:nvSpPr>
              <p:cNvPr id="2058" name="Rectangle 2057">
                <a:extLst>
                  <a:ext uri="{FF2B5EF4-FFF2-40B4-BE49-F238E27FC236}">
                    <a16:creationId xmlns:a16="http://schemas.microsoft.com/office/drawing/2014/main" id="{30FE79A2-5D08-1269-ED63-8CAFF30CDFD5}"/>
                  </a:ext>
                </a:extLst>
              </p:cNvPr>
              <p:cNvSpPr/>
              <p:nvPr/>
            </p:nvSpPr>
            <p:spPr>
              <a:xfrm>
                <a:off x="5449957" y="1556751"/>
                <a:ext cx="2445026" cy="4776796"/>
              </a:xfrm>
              <a:prstGeom prst="rect">
                <a:avLst/>
              </a:prstGeom>
              <a:solidFill>
                <a:srgbClr val="CC99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5" name="Group 2064">
              <a:extLst>
                <a:ext uri="{FF2B5EF4-FFF2-40B4-BE49-F238E27FC236}">
                  <a16:creationId xmlns:a16="http://schemas.microsoft.com/office/drawing/2014/main" id="{2BDF5798-4B65-A7E3-8C05-90441A7E0049}"/>
                </a:ext>
              </a:extLst>
            </p:cNvPr>
            <p:cNvGrpSpPr/>
            <p:nvPr/>
          </p:nvGrpSpPr>
          <p:grpSpPr>
            <a:xfrm>
              <a:off x="8160604" y="1201373"/>
              <a:ext cx="3515875" cy="5223688"/>
              <a:chOff x="7928113" y="1144928"/>
              <a:chExt cx="2445026" cy="5188618"/>
            </a:xfrm>
          </p:grpSpPr>
          <p:sp>
            <p:nvSpPr>
              <p:cNvPr id="2056" name="Rectangle 2055">
                <a:extLst>
                  <a:ext uri="{FF2B5EF4-FFF2-40B4-BE49-F238E27FC236}">
                    <a16:creationId xmlns:a16="http://schemas.microsoft.com/office/drawing/2014/main" id="{7C629D31-30A0-1F1A-6CA6-9C6068836A56}"/>
                  </a:ext>
                </a:extLst>
              </p:cNvPr>
              <p:cNvSpPr/>
              <p:nvPr/>
            </p:nvSpPr>
            <p:spPr>
              <a:xfrm>
                <a:off x="7928113" y="1144928"/>
                <a:ext cx="2445026" cy="3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Tools and Procedures</a:t>
                </a:r>
              </a:p>
            </p:txBody>
          </p:sp>
          <p:sp>
            <p:nvSpPr>
              <p:cNvPr id="2059" name="Rectangle 2058">
                <a:extLst>
                  <a:ext uri="{FF2B5EF4-FFF2-40B4-BE49-F238E27FC236}">
                    <a16:creationId xmlns:a16="http://schemas.microsoft.com/office/drawing/2014/main" id="{322C5597-0BC8-4B83-529C-8B07129C4700}"/>
                  </a:ext>
                </a:extLst>
              </p:cNvPr>
              <p:cNvSpPr/>
              <p:nvPr/>
            </p:nvSpPr>
            <p:spPr>
              <a:xfrm>
                <a:off x="7928113" y="1553352"/>
                <a:ext cx="2445026" cy="4780194"/>
              </a:xfrm>
              <a:prstGeom prst="rect">
                <a:avLst/>
              </a:prstGeom>
              <a:solidFill>
                <a:schemeClr val="accent1">
                  <a:lumMod val="25000"/>
                  <a:lumOff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60B9AB3B-0ADA-CF4A-A355-666B6A38E31C}"/>
                </a:ext>
              </a:extLst>
            </p:cNvPr>
            <p:cNvSpPr/>
            <p:nvPr/>
          </p:nvSpPr>
          <p:spPr>
            <a:xfrm>
              <a:off x="1378270" y="1746118"/>
              <a:ext cx="6279765" cy="61695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Grid forming capabilities </a:t>
              </a:r>
            </a:p>
          </p:txBody>
        </p:sp>
        <p:sp>
          <p:nvSpPr>
            <p:cNvPr id="7" name="Rectangle 6">
              <a:extLst>
                <a:ext uri="{FF2B5EF4-FFF2-40B4-BE49-F238E27FC236}">
                  <a16:creationId xmlns:a16="http://schemas.microsoft.com/office/drawing/2014/main" id="{F57F7F50-538C-091F-83F9-4B3E8A75A0F8}"/>
                </a:ext>
              </a:extLst>
            </p:cNvPr>
            <p:cNvSpPr/>
            <p:nvPr/>
          </p:nvSpPr>
          <p:spPr>
            <a:xfrm>
              <a:off x="4591162" y="3152657"/>
              <a:ext cx="3365464" cy="160787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Innovation in managing system strength</a:t>
              </a:r>
            </a:p>
          </p:txBody>
        </p:sp>
        <p:sp>
          <p:nvSpPr>
            <p:cNvPr id="8" name="Rectangle 7">
              <a:extLst>
                <a:ext uri="{FF2B5EF4-FFF2-40B4-BE49-F238E27FC236}">
                  <a16:creationId xmlns:a16="http://schemas.microsoft.com/office/drawing/2014/main" id="{742D5577-2F40-3796-3FAA-585D8D900721}"/>
                </a:ext>
              </a:extLst>
            </p:cNvPr>
            <p:cNvSpPr/>
            <p:nvPr/>
          </p:nvSpPr>
          <p:spPr>
            <a:xfrm>
              <a:off x="941178" y="2474085"/>
              <a:ext cx="3350917" cy="61695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Review Standards</a:t>
              </a:r>
            </a:p>
          </p:txBody>
        </p:sp>
        <p:sp>
          <p:nvSpPr>
            <p:cNvPr id="9" name="Rectangle 8">
              <a:extLst>
                <a:ext uri="{FF2B5EF4-FFF2-40B4-BE49-F238E27FC236}">
                  <a16:creationId xmlns:a16="http://schemas.microsoft.com/office/drawing/2014/main" id="{27E50B45-B97D-08B0-203E-6448CB66DE8D}"/>
                </a:ext>
              </a:extLst>
            </p:cNvPr>
            <p:cNvSpPr/>
            <p:nvPr/>
          </p:nvSpPr>
          <p:spPr>
            <a:xfrm>
              <a:off x="8237674" y="2555546"/>
              <a:ext cx="3361734" cy="123873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Improving tools and processes</a:t>
              </a:r>
            </a:p>
          </p:txBody>
        </p:sp>
        <p:sp>
          <p:nvSpPr>
            <p:cNvPr id="10" name="Rectangle 9">
              <a:extLst>
                <a:ext uri="{FF2B5EF4-FFF2-40B4-BE49-F238E27FC236}">
                  <a16:creationId xmlns:a16="http://schemas.microsoft.com/office/drawing/2014/main" id="{CDAC1A9C-28AB-EA23-0A9F-FFAE7B451015}"/>
                </a:ext>
              </a:extLst>
            </p:cNvPr>
            <p:cNvSpPr/>
            <p:nvPr/>
          </p:nvSpPr>
          <p:spPr>
            <a:xfrm>
              <a:off x="941177" y="4704917"/>
              <a:ext cx="3365464" cy="123873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Revisiting industrial codes and security standards</a:t>
              </a:r>
            </a:p>
          </p:txBody>
        </p:sp>
        <p:sp>
          <p:nvSpPr>
            <p:cNvPr id="12" name="Rectangle 11">
              <a:extLst>
                <a:ext uri="{FF2B5EF4-FFF2-40B4-BE49-F238E27FC236}">
                  <a16:creationId xmlns:a16="http://schemas.microsoft.com/office/drawing/2014/main" id="{3E895EE6-4C5A-E408-72F1-D3872AFBF041}"/>
                </a:ext>
              </a:extLst>
            </p:cNvPr>
            <p:cNvSpPr/>
            <p:nvPr/>
          </p:nvSpPr>
          <p:spPr>
            <a:xfrm>
              <a:off x="6268556" y="4996071"/>
              <a:ext cx="5313165" cy="106256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Manage the transfer of reactive power between distribution and transmission networks.</a:t>
              </a:r>
            </a:p>
          </p:txBody>
        </p:sp>
        <p:sp>
          <p:nvSpPr>
            <p:cNvPr id="2066" name="Rectangle 2065">
              <a:extLst>
                <a:ext uri="{FF2B5EF4-FFF2-40B4-BE49-F238E27FC236}">
                  <a16:creationId xmlns:a16="http://schemas.microsoft.com/office/drawing/2014/main" id="{51C0783D-55C1-E178-9EDC-8A90A2E1EC20}"/>
                </a:ext>
              </a:extLst>
            </p:cNvPr>
            <p:cNvSpPr/>
            <p:nvPr/>
          </p:nvSpPr>
          <p:spPr>
            <a:xfrm>
              <a:off x="941177" y="3290827"/>
              <a:ext cx="3365464" cy="123873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Obligations on both system operator, and network owners</a:t>
              </a:r>
            </a:p>
          </p:txBody>
        </p:sp>
      </p:grpSp>
    </p:spTree>
    <p:extLst>
      <p:ext uri="{BB962C8B-B14F-4D97-AF65-F5344CB8AC3E}">
        <p14:creationId xmlns:p14="http://schemas.microsoft.com/office/powerpoint/2010/main" val="4234365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32235-DF9F-16F7-6A98-F046FFAF5F29}"/>
              </a:ext>
            </a:extLst>
          </p:cNvPr>
          <p:cNvSpPr>
            <a:spLocks noGrp="1"/>
          </p:cNvSpPr>
          <p:nvPr>
            <p:ph type="title"/>
          </p:nvPr>
        </p:nvSpPr>
        <p:spPr>
          <a:xfrm>
            <a:off x="652846" y="524454"/>
            <a:ext cx="8103896" cy="443198"/>
          </a:xfrm>
        </p:spPr>
        <p:txBody>
          <a:bodyPr/>
          <a:lstStyle/>
          <a:p>
            <a:r>
              <a:rPr lang="en-GB"/>
              <a:t>Thermal Constraint and Restoration</a:t>
            </a:r>
          </a:p>
        </p:txBody>
      </p:sp>
      <p:sp>
        <p:nvSpPr>
          <p:cNvPr id="15" name="Text Placeholder 2">
            <a:extLst>
              <a:ext uri="{FF2B5EF4-FFF2-40B4-BE49-F238E27FC236}">
                <a16:creationId xmlns:a16="http://schemas.microsoft.com/office/drawing/2014/main" id="{A5E8AD30-9AAA-4BF8-97CA-BA1F9EAEDD28}"/>
              </a:ext>
            </a:extLst>
          </p:cNvPr>
          <p:cNvSpPr txBox="1">
            <a:spLocks/>
          </p:cNvSpPr>
          <p:nvPr/>
        </p:nvSpPr>
        <p:spPr>
          <a:xfrm>
            <a:off x="311544" y="343488"/>
            <a:ext cx="11568913" cy="637747"/>
          </a:xfrm>
          <a:prstGeom prst="rect">
            <a:avLst/>
          </a:prstGeom>
          <a:ln>
            <a:noFill/>
          </a:ln>
        </p:spPr>
        <p:txBody>
          <a:bodyPr wrap="square" lIns="91440" tIns="45720" rIns="91440" bIns="45720" numCol="1"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effectLst/>
              <a:uLnTx/>
              <a:uFillTx/>
              <a:latin typeface="Helvetica Neue Light"/>
              <a:ea typeface="Helvetica Neue Light" panose="02000403000000020004" pitchFamily="2" charset="0"/>
              <a:cs typeface="+mn-cs"/>
            </a:endParaRPr>
          </a:p>
        </p:txBody>
      </p:sp>
      <p:grpSp>
        <p:nvGrpSpPr>
          <p:cNvPr id="7" name="Group 6">
            <a:extLst>
              <a:ext uri="{FF2B5EF4-FFF2-40B4-BE49-F238E27FC236}">
                <a16:creationId xmlns:a16="http://schemas.microsoft.com/office/drawing/2014/main" id="{3625477B-F233-AD69-9485-B612A7B3863F}"/>
              </a:ext>
            </a:extLst>
          </p:cNvPr>
          <p:cNvGrpSpPr/>
          <p:nvPr/>
        </p:nvGrpSpPr>
        <p:grpSpPr>
          <a:xfrm>
            <a:off x="135014" y="1201374"/>
            <a:ext cx="11745443" cy="5223693"/>
            <a:chOff x="135014" y="1201374"/>
            <a:chExt cx="11745443" cy="5223693"/>
          </a:xfrm>
        </p:grpSpPr>
        <p:grpSp>
          <p:nvGrpSpPr>
            <p:cNvPr id="2" name="Group 1">
              <a:extLst>
                <a:ext uri="{FF2B5EF4-FFF2-40B4-BE49-F238E27FC236}">
                  <a16:creationId xmlns:a16="http://schemas.microsoft.com/office/drawing/2014/main" id="{EBEFBC3F-5367-A81B-DCB0-A7728A441E9B}"/>
                </a:ext>
              </a:extLst>
            </p:cNvPr>
            <p:cNvGrpSpPr/>
            <p:nvPr/>
          </p:nvGrpSpPr>
          <p:grpSpPr>
            <a:xfrm>
              <a:off x="135014" y="4575868"/>
              <a:ext cx="11745442" cy="1830834"/>
              <a:chOff x="363615" y="2550008"/>
              <a:chExt cx="11145896" cy="1574025"/>
            </a:xfrm>
          </p:grpSpPr>
          <p:sp>
            <p:nvSpPr>
              <p:cNvPr id="3" name="Rectangle 2">
                <a:extLst>
                  <a:ext uri="{FF2B5EF4-FFF2-40B4-BE49-F238E27FC236}">
                    <a16:creationId xmlns:a16="http://schemas.microsoft.com/office/drawing/2014/main" id="{516982EB-82AD-243D-F031-7AED8CCFBC0F}"/>
                  </a:ext>
                </a:extLst>
              </p:cNvPr>
              <p:cNvSpPr/>
              <p:nvPr/>
            </p:nvSpPr>
            <p:spPr>
              <a:xfrm>
                <a:off x="477076" y="2630935"/>
                <a:ext cx="11032435" cy="1410648"/>
              </a:xfrm>
              <a:prstGeom prst="rect">
                <a:avLst/>
              </a:prstGeom>
              <a:solidFill>
                <a:schemeClr val="bg1">
                  <a:lumMod val="85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5641083-CC9B-B640-1B2B-997BEB81A3D5}"/>
                  </a:ext>
                </a:extLst>
              </p:cNvPr>
              <p:cNvSpPr/>
              <p:nvPr/>
            </p:nvSpPr>
            <p:spPr>
              <a:xfrm rot="16200000">
                <a:off x="-104524" y="3018147"/>
                <a:ext cx="1574025" cy="63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Restoration</a:t>
                </a:r>
              </a:p>
            </p:txBody>
          </p:sp>
        </p:grpSp>
        <p:grpSp>
          <p:nvGrpSpPr>
            <p:cNvPr id="2061" name="Group 2060">
              <a:extLst>
                <a:ext uri="{FF2B5EF4-FFF2-40B4-BE49-F238E27FC236}">
                  <a16:creationId xmlns:a16="http://schemas.microsoft.com/office/drawing/2014/main" id="{07A5A885-5198-B594-2A8F-A0C5DD664DC3}"/>
                </a:ext>
              </a:extLst>
            </p:cNvPr>
            <p:cNvGrpSpPr/>
            <p:nvPr/>
          </p:nvGrpSpPr>
          <p:grpSpPr>
            <a:xfrm>
              <a:off x="135015" y="1675223"/>
              <a:ext cx="11745442" cy="2926796"/>
              <a:chOff x="363615" y="2095479"/>
              <a:chExt cx="11145896" cy="1968450"/>
            </a:xfrm>
          </p:grpSpPr>
          <p:sp>
            <p:nvSpPr>
              <p:cNvPr id="2053" name="Rectangle 2052">
                <a:extLst>
                  <a:ext uri="{FF2B5EF4-FFF2-40B4-BE49-F238E27FC236}">
                    <a16:creationId xmlns:a16="http://schemas.microsoft.com/office/drawing/2014/main" id="{E5467165-047C-57E0-EE94-BA03B2B174A1}"/>
                  </a:ext>
                </a:extLst>
              </p:cNvPr>
              <p:cNvSpPr/>
              <p:nvPr/>
            </p:nvSpPr>
            <p:spPr>
              <a:xfrm>
                <a:off x="477076" y="2095479"/>
                <a:ext cx="11032435" cy="1968450"/>
              </a:xfrm>
              <a:prstGeom prst="rect">
                <a:avLst/>
              </a:prstGeom>
              <a:solidFill>
                <a:schemeClr val="bg1">
                  <a:lumMod val="85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0" name="Rectangle 2059">
                <a:extLst>
                  <a:ext uri="{FF2B5EF4-FFF2-40B4-BE49-F238E27FC236}">
                    <a16:creationId xmlns:a16="http://schemas.microsoft.com/office/drawing/2014/main" id="{035E54D3-0A6D-0399-B64B-F4065E367F65}"/>
                  </a:ext>
                </a:extLst>
              </p:cNvPr>
              <p:cNvSpPr/>
              <p:nvPr/>
            </p:nvSpPr>
            <p:spPr>
              <a:xfrm rot="16200000">
                <a:off x="-104524" y="2798370"/>
                <a:ext cx="1574025" cy="63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Thermal Constraint</a:t>
                </a:r>
              </a:p>
            </p:txBody>
          </p:sp>
        </p:grpSp>
        <p:grpSp>
          <p:nvGrpSpPr>
            <p:cNvPr id="2063" name="Group 2062">
              <a:extLst>
                <a:ext uri="{FF2B5EF4-FFF2-40B4-BE49-F238E27FC236}">
                  <a16:creationId xmlns:a16="http://schemas.microsoft.com/office/drawing/2014/main" id="{DE91D834-6A63-2478-3D4B-2362AFD52760}"/>
                </a:ext>
              </a:extLst>
            </p:cNvPr>
            <p:cNvGrpSpPr/>
            <p:nvPr/>
          </p:nvGrpSpPr>
          <p:grpSpPr>
            <a:xfrm>
              <a:off x="860634" y="1205086"/>
              <a:ext cx="3515875" cy="5219976"/>
              <a:chOff x="1818861" y="1148618"/>
              <a:chExt cx="2445026" cy="5184929"/>
            </a:xfrm>
          </p:grpSpPr>
          <p:sp>
            <p:nvSpPr>
              <p:cNvPr id="2054" name="Rectangle 2053">
                <a:extLst>
                  <a:ext uri="{FF2B5EF4-FFF2-40B4-BE49-F238E27FC236}">
                    <a16:creationId xmlns:a16="http://schemas.microsoft.com/office/drawing/2014/main" id="{A23B80F6-0D36-65B2-45F0-F21E05447FC6}"/>
                  </a:ext>
                </a:extLst>
              </p:cNvPr>
              <p:cNvSpPr/>
              <p:nvPr/>
            </p:nvSpPr>
            <p:spPr>
              <a:xfrm>
                <a:off x="1818861" y="1148618"/>
                <a:ext cx="2445026" cy="36544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Codes and Standards</a:t>
                </a:r>
              </a:p>
            </p:txBody>
          </p:sp>
          <p:sp>
            <p:nvSpPr>
              <p:cNvPr id="2057" name="Rectangle 2056">
                <a:extLst>
                  <a:ext uri="{FF2B5EF4-FFF2-40B4-BE49-F238E27FC236}">
                    <a16:creationId xmlns:a16="http://schemas.microsoft.com/office/drawing/2014/main" id="{C1F13076-3D45-3EFC-55E4-9CDC5623B463}"/>
                  </a:ext>
                </a:extLst>
              </p:cNvPr>
              <p:cNvSpPr/>
              <p:nvPr/>
            </p:nvSpPr>
            <p:spPr>
              <a:xfrm>
                <a:off x="1818861" y="1577895"/>
                <a:ext cx="2445026" cy="4755652"/>
              </a:xfrm>
              <a:prstGeom prst="rect">
                <a:avLst/>
              </a:prstGeom>
              <a:solidFill>
                <a:schemeClr val="accent6">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4" name="Group 2063">
              <a:extLst>
                <a:ext uri="{FF2B5EF4-FFF2-40B4-BE49-F238E27FC236}">
                  <a16:creationId xmlns:a16="http://schemas.microsoft.com/office/drawing/2014/main" id="{5521DFEE-A437-9FBB-0037-0E9ED0846750}"/>
                </a:ext>
              </a:extLst>
            </p:cNvPr>
            <p:cNvGrpSpPr/>
            <p:nvPr/>
          </p:nvGrpSpPr>
          <p:grpSpPr>
            <a:xfrm>
              <a:off x="4510619" y="1201374"/>
              <a:ext cx="3515875" cy="5223693"/>
              <a:chOff x="5449957" y="1148617"/>
              <a:chExt cx="2445026" cy="5184929"/>
            </a:xfrm>
          </p:grpSpPr>
          <p:sp>
            <p:nvSpPr>
              <p:cNvPr id="2055" name="Rectangle 2054">
                <a:extLst>
                  <a:ext uri="{FF2B5EF4-FFF2-40B4-BE49-F238E27FC236}">
                    <a16:creationId xmlns:a16="http://schemas.microsoft.com/office/drawing/2014/main" id="{6E2D6123-0837-2E4E-15B3-22106C34C9B5}"/>
                  </a:ext>
                </a:extLst>
              </p:cNvPr>
              <p:cNvSpPr/>
              <p:nvPr/>
            </p:nvSpPr>
            <p:spPr>
              <a:xfrm>
                <a:off x="5449957" y="1148617"/>
                <a:ext cx="2445026" cy="36518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Balancing Services</a:t>
                </a:r>
              </a:p>
            </p:txBody>
          </p:sp>
          <p:sp>
            <p:nvSpPr>
              <p:cNvPr id="2058" name="Rectangle 2057">
                <a:extLst>
                  <a:ext uri="{FF2B5EF4-FFF2-40B4-BE49-F238E27FC236}">
                    <a16:creationId xmlns:a16="http://schemas.microsoft.com/office/drawing/2014/main" id="{30FE79A2-5D08-1269-ED63-8CAFF30CDFD5}"/>
                  </a:ext>
                </a:extLst>
              </p:cNvPr>
              <p:cNvSpPr/>
              <p:nvPr/>
            </p:nvSpPr>
            <p:spPr>
              <a:xfrm>
                <a:off x="5449957" y="1581278"/>
                <a:ext cx="2445026" cy="4752268"/>
              </a:xfrm>
              <a:prstGeom prst="rect">
                <a:avLst/>
              </a:prstGeom>
              <a:solidFill>
                <a:srgbClr val="CC99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5" name="Group 2064">
              <a:extLst>
                <a:ext uri="{FF2B5EF4-FFF2-40B4-BE49-F238E27FC236}">
                  <a16:creationId xmlns:a16="http://schemas.microsoft.com/office/drawing/2014/main" id="{2BDF5798-4B65-A7E3-8C05-90441A7E0049}"/>
                </a:ext>
              </a:extLst>
            </p:cNvPr>
            <p:cNvGrpSpPr/>
            <p:nvPr/>
          </p:nvGrpSpPr>
          <p:grpSpPr>
            <a:xfrm>
              <a:off x="8160604" y="1201374"/>
              <a:ext cx="3515875" cy="5223688"/>
              <a:chOff x="7928113" y="1144929"/>
              <a:chExt cx="2445026" cy="5188618"/>
            </a:xfrm>
          </p:grpSpPr>
          <p:sp>
            <p:nvSpPr>
              <p:cNvPr id="2056" name="Rectangle 2055">
                <a:extLst>
                  <a:ext uri="{FF2B5EF4-FFF2-40B4-BE49-F238E27FC236}">
                    <a16:creationId xmlns:a16="http://schemas.microsoft.com/office/drawing/2014/main" id="{7C629D31-30A0-1F1A-6CA6-9C6068836A56}"/>
                  </a:ext>
                </a:extLst>
              </p:cNvPr>
              <p:cNvSpPr/>
              <p:nvPr/>
            </p:nvSpPr>
            <p:spPr>
              <a:xfrm>
                <a:off x="7928113" y="1144929"/>
                <a:ext cx="2445026" cy="365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Tools and Procedures</a:t>
                </a:r>
              </a:p>
            </p:txBody>
          </p:sp>
          <p:sp>
            <p:nvSpPr>
              <p:cNvPr id="2059" name="Rectangle 2058">
                <a:extLst>
                  <a:ext uri="{FF2B5EF4-FFF2-40B4-BE49-F238E27FC236}">
                    <a16:creationId xmlns:a16="http://schemas.microsoft.com/office/drawing/2014/main" id="{322C5597-0BC8-4B83-529C-8B07129C4700}"/>
                  </a:ext>
                </a:extLst>
              </p:cNvPr>
              <p:cNvSpPr/>
              <p:nvPr/>
            </p:nvSpPr>
            <p:spPr>
              <a:xfrm>
                <a:off x="7928113" y="1577895"/>
                <a:ext cx="2445026" cy="4755652"/>
              </a:xfrm>
              <a:prstGeom prst="rect">
                <a:avLst/>
              </a:prstGeom>
              <a:solidFill>
                <a:schemeClr val="accent1">
                  <a:lumMod val="25000"/>
                  <a:lumOff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60B9AB3B-0ADA-CF4A-A355-666B6A38E31C}"/>
                </a:ext>
              </a:extLst>
            </p:cNvPr>
            <p:cNvSpPr/>
            <p:nvPr/>
          </p:nvSpPr>
          <p:spPr>
            <a:xfrm>
              <a:off x="935840" y="1741476"/>
              <a:ext cx="3365464" cy="83556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Identify Grid constraints </a:t>
              </a:r>
            </a:p>
          </p:txBody>
        </p:sp>
        <p:sp>
          <p:nvSpPr>
            <p:cNvPr id="8" name="Rectangle 7">
              <a:extLst>
                <a:ext uri="{FF2B5EF4-FFF2-40B4-BE49-F238E27FC236}">
                  <a16:creationId xmlns:a16="http://schemas.microsoft.com/office/drawing/2014/main" id="{742D5577-2F40-3796-3FAA-585D8D900721}"/>
                </a:ext>
              </a:extLst>
            </p:cNvPr>
            <p:cNvSpPr/>
            <p:nvPr/>
          </p:nvSpPr>
          <p:spPr>
            <a:xfrm>
              <a:off x="8243080" y="1748860"/>
              <a:ext cx="3350917" cy="74918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 more holistic approach</a:t>
              </a:r>
            </a:p>
          </p:txBody>
        </p:sp>
        <p:sp>
          <p:nvSpPr>
            <p:cNvPr id="2066" name="Rectangle 2065">
              <a:extLst>
                <a:ext uri="{FF2B5EF4-FFF2-40B4-BE49-F238E27FC236}">
                  <a16:creationId xmlns:a16="http://schemas.microsoft.com/office/drawing/2014/main" id="{51C0783D-55C1-E178-9EDC-8A90A2E1EC20}"/>
                </a:ext>
              </a:extLst>
            </p:cNvPr>
            <p:cNvSpPr/>
            <p:nvPr/>
          </p:nvSpPr>
          <p:spPr>
            <a:xfrm>
              <a:off x="4582084" y="1741476"/>
              <a:ext cx="3365464" cy="10929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Coordinated approach</a:t>
              </a:r>
            </a:p>
          </p:txBody>
        </p:sp>
        <p:sp>
          <p:nvSpPr>
            <p:cNvPr id="11" name="Rectangle 10">
              <a:extLst>
                <a:ext uri="{FF2B5EF4-FFF2-40B4-BE49-F238E27FC236}">
                  <a16:creationId xmlns:a16="http://schemas.microsoft.com/office/drawing/2014/main" id="{C46B3407-9627-5150-00EC-9079DF8798F3}"/>
                </a:ext>
              </a:extLst>
            </p:cNvPr>
            <p:cNvSpPr/>
            <p:nvPr/>
          </p:nvSpPr>
          <p:spPr>
            <a:xfrm>
              <a:off x="8243080" y="2571640"/>
              <a:ext cx="3350917" cy="8441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 use of innovative solutions</a:t>
              </a:r>
            </a:p>
          </p:txBody>
        </p:sp>
        <p:sp>
          <p:nvSpPr>
            <p:cNvPr id="13" name="Rectangle 12">
              <a:extLst>
                <a:ext uri="{FF2B5EF4-FFF2-40B4-BE49-F238E27FC236}">
                  <a16:creationId xmlns:a16="http://schemas.microsoft.com/office/drawing/2014/main" id="{DD8A1F53-CA44-8098-BE98-5B7ECA7972C4}"/>
                </a:ext>
              </a:extLst>
            </p:cNvPr>
            <p:cNvSpPr/>
            <p:nvPr/>
          </p:nvSpPr>
          <p:spPr>
            <a:xfrm>
              <a:off x="1708043" y="4163496"/>
              <a:ext cx="8775914" cy="37989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Cross-border coordination</a:t>
              </a:r>
            </a:p>
          </p:txBody>
        </p:sp>
        <p:sp>
          <p:nvSpPr>
            <p:cNvPr id="14" name="Rectangle 13">
              <a:extLst>
                <a:ext uri="{FF2B5EF4-FFF2-40B4-BE49-F238E27FC236}">
                  <a16:creationId xmlns:a16="http://schemas.microsoft.com/office/drawing/2014/main" id="{34E04B29-9AF4-2813-D990-C9F0DE2E0078}"/>
                </a:ext>
              </a:extLst>
            </p:cNvPr>
            <p:cNvSpPr/>
            <p:nvPr/>
          </p:nvSpPr>
          <p:spPr>
            <a:xfrm>
              <a:off x="4577545" y="4746866"/>
              <a:ext cx="3374541" cy="62447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Remove Barriers </a:t>
              </a:r>
            </a:p>
          </p:txBody>
        </p:sp>
        <p:sp>
          <p:nvSpPr>
            <p:cNvPr id="16" name="Rectangle 15">
              <a:extLst>
                <a:ext uri="{FF2B5EF4-FFF2-40B4-BE49-F238E27FC236}">
                  <a16:creationId xmlns:a16="http://schemas.microsoft.com/office/drawing/2014/main" id="{5414013E-7AC0-0CC4-0DD9-887E945F9F60}"/>
                </a:ext>
              </a:extLst>
            </p:cNvPr>
            <p:cNvSpPr/>
            <p:nvPr/>
          </p:nvSpPr>
          <p:spPr>
            <a:xfrm>
              <a:off x="954342" y="4745363"/>
              <a:ext cx="3328455" cy="62447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Review restoration standards</a:t>
              </a:r>
            </a:p>
          </p:txBody>
        </p:sp>
        <p:sp>
          <p:nvSpPr>
            <p:cNvPr id="17" name="Rectangle 16">
              <a:extLst>
                <a:ext uri="{FF2B5EF4-FFF2-40B4-BE49-F238E27FC236}">
                  <a16:creationId xmlns:a16="http://schemas.microsoft.com/office/drawing/2014/main" id="{951248A5-CAAE-275B-EE76-1F53CA490073}"/>
                </a:ext>
              </a:extLst>
            </p:cNvPr>
            <p:cNvSpPr/>
            <p:nvPr/>
          </p:nvSpPr>
          <p:spPr>
            <a:xfrm>
              <a:off x="8243080" y="5369836"/>
              <a:ext cx="3350917" cy="86515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Building assurance frameworks</a:t>
              </a:r>
            </a:p>
          </p:txBody>
        </p:sp>
        <p:sp>
          <p:nvSpPr>
            <p:cNvPr id="18" name="Rectangle 17">
              <a:extLst>
                <a:ext uri="{FF2B5EF4-FFF2-40B4-BE49-F238E27FC236}">
                  <a16:creationId xmlns:a16="http://schemas.microsoft.com/office/drawing/2014/main" id="{9E5D275C-0B26-A395-FDE0-C51BACCBD8E8}"/>
                </a:ext>
              </a:extLst>
            </p:cNvPr>
            <p:cNvSpPr/>
            <p:nvPr/>
          </p:nvSpPr>
          <p:spPr>
            <a:xfrm>
              <a:off x="954343" y="5486154"/>
              <a:ext cx="3328455" cy="7725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Commercial and regulatory frameworks in place</a:t>
              </a:r>
            </a:p>
          </p:txBody>
        </p:sp>
        <p:sp>
          <p:nvSpPr>
            <p:cNvPr id="10" name="Rectangle 9">
              <a:extLst>
                <a:ext uri="{FF2B5EF4-FFF2-40B4-BE49-F238E27FC236}">
                  <a16:creationId xmlns:a16="http://schemas.microsoft.com/office/drawing/2014/main" id="{CDAC1A9C-28AB-EA23-0A9F-FFAE7B451015}"/>
                </a:ext>
              </a:extLst>
            </p:cNvPr>
            <p:cNvSpPr/>
            <p:nvPr/>
          </p:nvSpPr>
          <p:spPr>
            <a:xfrm>
              <a:off x="4944790" y="3472696"/>
              <a:ext cx="6163408" cy="6281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Creating new markets/review wholesale market</a:t>
              </a:r>
            </a:p>
          </p:txBody>
        </p:sp>
      </p:grpSp>
    </p:spTree>
    <p:extLst>
      <p:ext uri="{BB962C8B-B14F-4D97-AF65-F5344CB8AC3E}">
        <p14:creationId xmlns:p14="http://schemas.microsoft.com/office/powerpoint/2010/main" val="2637356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32235-DF9F-16F7-6A98-F046FFAF5F29}"/>
              </a:ext>
            </a:extLst>
          </p:cNvPr>
          <p:cNvSpPr>
            <a:spLocks noGrp="1"/>
          </p:cNvSpPr>
          <p:nvPr>
            <p:ph type="title"/>
          </p:nvPr>
        </p:nvSpPr>
        <p:spPr>
          <a:xfrm>
            <a:off x="652846" y="524454"/>
            <a:ext cx="8103896" cy="443198"/>
          </a:xfrm>
        </p:spPr>
        <p:txBody>
          <a:bodyPr/>
          <a:lstStyle/>
          <a:p>
            <a:r>
              <a:rPr lang="en-GB"/>
              <a:t>Energy Balancing and System Adequacy</a:t>
            </a:r>
          </a:p>
        </p:txBody>
      </p:sp>
      <p:sp>
        <p:nvSpPr>
          <p:cNvPr id="15" name="Text Placeholder 2">
            <a:extLst>
              <a:ext uri="{FF2B5EF4-FFF2-40B4-BE49-F238E27FC236}">
                <a16:creationId xmlns:a16="http://schemas.microsoft.com/office/drawing/2014/main" id="{A5E8AD30-9AAA-4BF8-97CA-BA1F9EAEDD28}"/>
              </a:ext>
            </a:extLst>
          </p:cNvPr>
          <p:cNvSpPr txBox="1">
            <a:spLocks/>
          </p:cNvSpPr>
          <p:nvPr/>
        </p:nvSpPr>
        <p:spPr>
          <a:xfrm>
            <a:off x="311544" y="343488"/>
            <a:ext cx="11568913" cy="637747"/>
          </a:xfrm>
          <a:prstGeom prst="rect">
            <a:avLst/>
          </a:prstGeom>
          <a:ln>
            <a:noFill/>
          </a:ln>
        </p:spPr>
        <p:txBody>
          <a:bodyPr wrap="square" lIns="91440" tIns="45720" rIns="91440" bIns="45720" numCol="1"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effectLst/>
              <a:uLnTx/>
              <a:uFillTx/>
              <a:latin typeface="Helvetica Neue Light"/>
              <a:ea typeface="Helvetica Neue Light" panose="02000403000000020004" pitchFamily="2" charset="0"/>
              <a:cs typeface="+mn-cs"/>
            </a:endParaRPr>
          </a:p>
        </p:txBody>
      </p:sp>
      <p:grpSp>
        <p:nvGrpSpPr>
          <p:cNvPr id="12" name="Group 11">
            <a:extLst>
              <a:ext uri="{FF2B5EF4-FFF2-40B4-BE49-F238E27FC236}">
                <a16:creationId xmlns:a16="http://schemas.microsoft.com/office/drawing/2014/main" id="{904E8F57-3AFC-20ED-F87E-048159AF55BB}"/>
              </a:ext>
            </a:extLst>
          </p:cNvPr>
          <p:cNvGrpSpPr/>
          <p:nvPr/>
        </p:nvGrpSpPr>
        <p:grpSpPr>
          <a:xfrm>
            <a:off x="135013" y="1198965"/>
            <a:ext cx="11745444" cy="5226096"/>
            <a:chOff x="135013" y="1198965"/>
            <a:chExt cx="11745444" cy="5226096"/>
          </a:xfrm>
        </p:grpSpPr>
        <p:grpSp>
          <p:nvGrpSpPr>
            <p:cNvPr id="2" name="Group 1">
              <a:extLst>
                <a:ext uri="{FF2B5EF4-FFF2-40B4-BE49-F238E27FC236}">
                  <a16:creationId xmlns:a16="http://schemas.microsoft.com/office/drawing/2014/main" id="{EBEFBC3F-5367-A81B-DCB0-A7728A441E9B}"/>
                </a:ext>
              </a:extLst>
            </p:cNvPr>
            <p:cNvGrpSpPr/>
            <p:nvPr/>
          </p:nvGrpSpPr>
          <p:grpSpPr>
            <a:xfrm>
              <a:off x="135013" y="4071761"/>
              <a:ext cx="11745443" cy="2239037"/>
              <a:chOff x="363614" y="2192905"/>
              <a:chExt cx="11145897" cy="1848678"/>
            </a:xfrm>
          </p:grpSpPr>
          <p:sp>
            <p:nvSpPr>
              <p:cNvPr id="3" name="Rectangle 2">
                <a:extLst>
                  <a:ext uri="{FF2B5EF4-FFF2-40B4-BE49-F238E27FC236}">
                    <a16:creationId xmlns:a16="http://schemas.microsoft.com/office/drawing/2014/main" id="{516982EB-82AD-243D-F031-7AED8CCFBC0F}"/>
                  </a:ext>
                </a:extLst>
              </p:cNvPr>
              <p:cNvSpPr/>
              <p:nvPr/>
            </p:nvSpPr>
            <p:spPr>
              <a:xfrm>
                <a:off x="363614" y="2192905"/>
                <a:ext cx="11145897" cy="1848678"/>
              </a:xfrm>
              <a:prstGeom prst="rect">
                <a:avLst/>
              </a:prstGeom>
              <a:solidFill>
                <a:schemeClr val="bg1">
                  <a:lumMod val="85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5641083-CC9B-B640-1B2B-997BEB81A3D5}"/>
                  </a:ext>
                </a:extLst>
              </p:cNvPr>
              <p:cNvSpPr/>
              <p:nvPr/>
            </p:nvSpPr>
            <p:spPr>
              <a:xfrm rot="16200000">
                <a:off x="-104524" y="2798370"/>
                <a:ext cx="1574025" cy="63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System Adequacy</a:t>
                </a:r>
              </a:p>
            </p:txBody>
          </p:sp>
        </p:grpSp>
        <p:grpSp>
          <p:nvGrpSpPr>
            <p:cNvPr id="2061" name="Group 2060">
              <a:extLst>
                <a:ext uri="{FF2B5EF4-FFF2-40B4-BE49-F238E27FC236}">
                  <a16:creationId xmlns:a16="http://schemas.microsoft.com/office/drawing/2014/main" id="{07A5A885-5198-B594-2A8F-A0C5DD664DC3}"/>
                </a:ext>
              </a:extLst>
            </p:cNvPr>
            <p:cNvGrpSpPr/>
            <p:nvPr/>
          </p:nvGrpSpPr>
          <p:grpSpPr>
            <a:xfrm>
              <a:off x="135014" y="1679679"/>
              <a:ext cx="11745443" cy="2334592"/>
              <a:chOff x="363614" y="2192905"/>
              <a:chExt cx="11145897" cy="1796987"/>
            </a:xfrm>
          </p:grpSpPr>
          <p:sp>
            <p:nvSpPr>
              <p:cNvPr id="2053" name="Rectangle 2052">
                <a:extLst>
                  <a:ext uri="{FF2B5EF4-FFF2-40B4-BE49-F238E27FC236}">
                    <a16:creationId xmlns:a16="http://schemas.microsoft.com/office/drawing/2014/main" id="{E5467165-047C-57E0-EE94-BA03B2B174A1}"/>
                  </a:ext>
                </a:extLst>
              </p:cNvPr>
              <p:cNvSpPr/>
              <p:nvPr/>
            </p:nvSpPr>
            <p:spPr>
              <a:xfrm>
                <a:off x="363614" y="2192905"/>
                <a:ext cx="11145897" cy="1796987"/>
              </a:xfrm>
              <a:prstGeom prst="rect">
                <a:avLst/>
              </a:prstGeom>
              <a:solidFill>
                <a:schemeClr val="bg1">
                  <a:lumMod val="85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0" name="Rectangle 2059">
                <a:extLst>
                  <a:ext uri="{FF2B5EF4-FFF2-40B4-BE49-F238E27FC236}">
                    <a16:creationId xmlns:a16="http://schemas.microsoft.com/office/drawing/2014/main" id="{035E54D3-0A6D-0399-B64B-F4065E367F65}"/>
                  </a:ext>
                </a:extLst>
              </p:cNvPr>
              <p:cNvSpPr/>
              <p:nvPr/>
            </p:nvSpPr>
            <p:spPr>
              <a:xfrm rot="16200000">
                <a:off x="-104524" y="2798370"/>
                <a:ext cx="1574025" cy="637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Energy Balancing</a:t>
                </a:r>
              </a:p>
            </p:txBody>
          </p:sp>
        </p:grpSp>
        <p:grpSp>
          <p:nvGrpSpPr>
            <p:cNvPr id="2063" name="Group 2062">
              <a:extLst>
                <a:ext uri="{FF2B5EF4-FFF2-40B4-BE49-F238E27FC236}">
                  <a16:creationId xmlns:a16="http://schemas.microsoft.com/office/drawing/2014/main" id="{DE91D834-6A63-2478-3D4B-2362AFD52760}"/>
                </a:ext>
              </a:extLst>
            </p:cNvPr>
            <p:cNvGrpSpPr/>
            <p:nvPr/>
          </p:nvGrpSpPr>
          <p:grpSpPr>
            <a:xfrm>
              <a:off x="860634" y="1205086"/>
              <a:ext cx="3515875" cy="5219975"/>
              <a:chOff x="1818861" y="1148618"/>
              <a:chExt cx="2445026" cy="5184928"/>
            </a:xfrm>
          </p:grpSpPr>
          <p:sp>
            <p:nvSpPr>
              <p:cNvPr id="2054" name="Rectangle 2053">
                <a:extLst>
                  <a:ext uri="{FF2B5EF4-FFF2-40B4-BE49-F238E27FC236}">
                    <a16:creationId xmlns:a16="http://schemas.microsoft.com/office/drawing/2014/main" id="{A23B80F6-0D36-65B2-45F0-F21E05447FC6}"/>
                  </a:ext>
                </a:extLst>
              </p:cNvPr>
              <p:cNvSpPr/>
              <p:nvPr/>
            </p:nvSpPr>
            <p:spPr>
              <a:xfrm>
                <a:off x="1818861" y="1148618"/>
                <a:ext cx="2445026" cy="3721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Codes and Standards</a:t>
                </a:r>
              </a:p>
            </p:txBody>
          </p:sp>
          <p:sp>
            <p:nvSpPr>
              <p:cNvPr id="2057" name="Rectangle 2056">
                <a:extLst>
                  <a:ext uri="{FF2B5EF4-FFF2-40B4-BE49-F238E27FC236}">
                    <a16:creationId xmlns:a16="http://schemas.microsoft.com/office/drawing/2014/main" id="{C1F13076-3D45-3EFC-55E4-9CDC5623B463}"/>
                  </a:ext>
                </a:extLst>
              </p:cNvPr>
              <p:cNvSpPr/>
              <p:nvPr/>
            </p:nvSpPr>
            <p:spPr>
              <a:xfrm>
                <a:off x="1818861" y="1577900"/>
                <a:ext cx="2445026" cy="4755646"/>
              </a:xfrm>
              <a:prstGeom prst="rect">
                <a:avLst/>
              </a:prstGeom>
              <a:solidFill>
                <a:schemeClr val="accent6">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4" name="Group 2063">
              <a:extLst>
                <a:ext uri="{FF2B5EF4-FFF2-40B4-BE49-F238E27FC236}">
                  <a16:creationId xmlns:a16="http://schemas.microsoft.com/office/drawing/2014/main" id="{5521DFEE-A437-9FBB-0037-0E9ED0846750}"/>
                </a:ext>
              </a:extLst>
            </p:cNvPr>
            <p:cNvGrpSpPr/>
            <p:nvPr/>
          </p:nvGrpSpPr>
          <p:grpSpPr>
            <a:xfrm>
              <a:off x="4510619" y="1201373"/>
              <a:ext cx="3515875" cy="5223688"/>
              <a:chOff x="5449957" y="1148617"/>
              <a:chExt cx="2445026" cy="5184929"/>
            </a:xfrm>
          </p:grpSpPr>
          <p:sp>
            <p:nvSpPr>
              <p:cNvPr id="2055" name="Rectangle 2054">
                <a:extLst>
                  <a:ext uri="{FF2B5EF4-FFF2-40B4-BE49-F238E27FC236}">
                    <a16:creationId xmlns:a16="http://schemas.microsoft.com/office/drawing/2014/main" id="{6E2D6123-0837-2E4E-15B3-22106C34C9B5}"/>
                  </a:ext>
                </a:extLst>
              </p:cNvPr>
              <p:cNvSpPr/>
              <p:nvPr/>
            </p:nvSpPr>
            <p:spPr>
              <a:xfrm>
                <a:off x="5449957" y="1148617"/>
                <a:ext cx="2445026" cy="37191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Balancing Services</a:t>
                </a:r>
              </a:p>
            </p:txBody>
          </p:sp>
          <p:sp>
            <p:nvSpPr>
              <p:cNvPr id="2058" name="Rectangle 2057">
                <a:extLst>
                  <a:ext uri="{FF2B5EF4-FFF2-40B4-BE49-F238E27FC236}">
                    <a16:creationId xmlns:a16="http://schemas.microsoft.com/office/drawing/2014/main" id="{30FE79A2-5D08-1269-ED63-8CAFF30CDFD5}"/>
                  </a:ext>
                </a:extLst>
              </p:cNvPr>
              <p:cNvSpPr/>
              <p:nvPr/>
            </p:nvSpPr>
            <p:spPr>
              <a:xfrm>
                <a:off x="5449957" y="1581280"/>
                <a:ext cx="2445026" cy="4752266"/>
              </a:xfrm>
              <a:prstGeom prst="rect">
                <a:avLst/>
              </a:prstGeom>
              <a:solidFill>
                <a:srgbClr val="CC99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5" name="Group 2064">
              <a:extLst>
                <a:ext uri="{FF2B5EF4-FFF2-40B4-BE49-F238E27FC236}">
                  <a16:creationId xmlns:a16="http://schemas.microsoft.com/office/drawing/2014/main" id="{2BDF5798-4B65-A7E3-8C05-90441A7E0049}"/>
                </a:ext>
              </a:extLst>
            </p:cNvPr>
            <p:cNvGrpSpPr/>
            <p:nvPr/>
          </p:nvGrpSpPr>
          <p:grpSpPr>
            <a:xfrm>
              <a:off x="8160604" y="1198965"/>
              <a:ext cx="3515875" cy="5226096"/>
              <a:chOff x="7928113" y="1142536"/>
              <a:chExt cx="2445026" cy="5191010"/>
            </a:xfrm>
          </p:grpSpPr>
          <p:sp>
            <p:nvSpPr>
              <p:cNvPr id="2056" name="Rectangle 2055">
                <a:extLst>
                  <a:ext uri="{FF2B5EF4-FFF2-40B4-BE49-F238E27FC236}">
                    <a16:creationId xmlns:a16="http://schemas.microsoft.com/office/drawing/2014/main" id="{7C629D31-30A0-1F1A-6CA6-9C6068836A56}"/>
                  </a:ext>
                </a:extLst>
              </p:cNvPr>
              <p:cNvSpPr/>
              <p:nvPr/>
            </p:nvSpPr>
            <p:spPr>
              <a:xfrm>
                <a:off x="7928113" y="1142536"/>
                <a:ext cx="2445026" cy="3721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Tools and Procedures</a:t>
                </a:r>
              </a:p>
            </p:txBody>
          </p:sp>
          <p:sp>
            <p:nvSpPr>
              <p:cNvPr id="2059" name="Rectangle 2058">
                <a:extLst>
                  <a:ext uri="{FF2B5EF4-FFF2-40B4-BE49-F238E27FC236}">
                    <a16:creationId xmlns:a16="http://schemas.microsoft.com/office/drawing/2014/main" id="{322C5597-0BC8-4B83-529C-8B07129C4700}"/>
                  </a:ext>
                </a:extLst>
              </p:cNvPr>
              <p:cNvSpPr/>
              <p:nvPr/>
            </p:nvSpPr>
            <p:spPr>
              <a:xfrm>
                <a:off x="7928113" y="1577898"/>
                <a:ext cx="2445026" cy="4755648"/>
              </a:xfrm>
              <a:prstGeom prst="rect">
                <a:avLst/>
              </a:prstGeom>
              <a:solidFill>
                <a:schemeClr val="accent1">
                  <a:lumMod val="25000"/>
                  <a:lumOff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60B9AB3B-0ADA-CF4A-A355-666B6A38E31C}"/>
                </a:ext>
              </a:extLst>
            </p:cNvPr>
            <p:cNvSpPr/>
            <p:nvPr/>
          </p:nvSpPr>
          <p:spPr>
            <a:xfrm>
              <a:off x="4573763" y="2960199"/>
              <a:ext cx="3365464" cy="94281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Create marketplaces to prioritise new zero carbon solutions</a:t>
              </a:r>
            </a:p>
          </p:txBody>
        </p:sp>
        <p:sp>
          <p:nvSpPr>
            <p:cNvPr id="7" name="Rectangle 6">
              <a:extLst>
                <a:ext uri="{FF2B5EF4-FFF2-40B4-BE49-F238E27FC236}">
                  <a16:creationId xmlns:a16="http://schemas.microsoft.com/office/drawing/2014/main" id="{F57F7F50-538C-091F-83F9-4B3E8A75A0F8}"/>
                </a:ext>
              </a:extLst>
            </p:cNvPr>
            <p:cNvSpPr/>
            <p:nvPr/>
          </p:nvSpPr>
          <p:spPr>
            <a:xfrm>
              <a:off x="2281245" y="2439327"/>
              <a:ext cx="7974622" cy="39691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 more temporal and locationally granular wholesale market</a:t>
              </a:r>
            </a:p>
          </p:txBody>
        </p:sp>
        <p:sp>
          <p:nvSpPr>
            <p:cNvPr id="8" name="Rectangle 7">
              <a:extLst>
                <a:ext uri="{FF2B5EF4-FFF2-40B4-BE49-F238E27FC236}">
                  <a16:creationId xmlns:a16="http://schemas.microsoft.com/office/drawing/2014/main" id="{742D5577-2F40-3796-3FAA-585D8D900721}"/>
                </a:ext>
              </a:extLst>
            </p:cNvPr>
            <p:cNvSpPr/>
            <p:nvPr/>
          </p:nvSpPr>
          <p:spPr>
            <a:xfrm>
              <a:off x="1732963" y="1705507"/>
              <a:ext cx="6206264" cy="61695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Promoting and prioritising the role of flexibility. </a:t>
              </a:r>
            </a:p>
          </p:txBody>
        </p:sp>
        <p:sp>
          <p:nvSpPr>
            <p:cNvPr id="9" name="Rectangle 8">
              <a:extLst>
                <a:ext uri="{FF2B5EF4-FFF2-40B4-BE49-F238E27FC236}">
                  <a16:creationId xmlns:a16="http://schemas.microsoft.com/office/drawing/2014/main" id="{27E50B45-B97D-08B0-203E-6448CB66DE8D}"/>
                </a:ext>
              </a:extLst>
            </p:cNvPr>
            <p:cNvSpPr/>
            <p:nvPr/>
          </p:nvSpPr>
          <p:spPr>
            <a:xfrm>
              <a:off x="8233944" y="2960200"/>
              <a:ext cx="3361734" cy="7870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Develop tools and processes</a:t>
              </a:r>
            </a:p>
          </p:txBody>
        </p:sp>
        <p:sp>
          <p:nvSpPr>
            <p:cNvPr id="10" name="Rectangle 9">
              <a:extLst>
                <a:ext uri="{FF2B5EF4-FFF2-40B4-BE49-F238E27FC236}">
                  <a16:creationId xmlns:a16="http://schemas.microsoft.com/office/drawing/2014/main" id="{CDAC1A9C-28AB-EA23-0A9F-FFAE7B451015}"/>
                </a:ext>
              </a:extLst>
            </p:cNvPr>
            <p:cNvSpPr/>
            <p:nvPr/>
          </p:nvSpPr>
          <p:spPr>
            <a:xfrm>
              <a:off x="941177" y="3452393"/>
              <a:ext cx="3365464" cy="123873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Higher coordination between transmission and distribution networks</a:t>
              </a:r>
            </a:p>
          </p:txBody>
        </p:sp>
        <p:sp>
          <p:nvSpPr>
            <p:cNvPr id="11" name="Rectangle 10">
              <a:extLst>
                <a:ext uri="{FF2B5EF4-FFF2-40B4-BE49-F238E27FC236}">
                  <a16:creationId xmlns:a16="http://schemas.microsoft.com/office/drawing/2014/main" id="{AECA4293-7625-1A4B-9A30-AAFC4B447E1C}"/>
                </a:ext>
              </a:extLst>
            </p:cNvPr>
            <p:cNvSpPr/>
            <p:nvPr/>
          </p:nvSpPr>
          <p:spPr>
            <a:xfrm>
              <a:off x="2875086" y="4939052"/>
              <a:ext cx="5064142" cy="8276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Encourage investment in low carbon energy</a:t>
              </a:r>
            </a:p>
          </p:txBody>
        </p:sp>
        <p:sp>
          <p:nvSpPr>
            <p:cNvPr id="13" name="Rectangle 12">
              <a:extLst>
                <a:ext uri="{FF2B5EF4-FFF2-40B4-BE49-F238E27FC236}">
                  <a16:creationId xmlns:a16="http://schemas.microsoft.com/office/drawing/2014/main" id="{49C069B5-455A-229E-C2D8-DD9AA60A7B99}"/>
                </a:ext>
              </a:extLst>
            </p:cNvPr>
            <p:cNvSpPr/>
            <p:nvPr/>
          </p:nvSpPr>
          <p:spPr>
            <a:xfrm>
              <a:off x="8230214" y="4238084"/>
              <a:ext cx="3365464" cy="9317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Enhancing modelling capabilities</a:t>
              </a:r>
            </a:p>
          </p:txBody>
        </p:sp>
        <p:sp>
          <p:nvSpPr>
            <p:cNvPr id="14" name="Rectangle 13">
              <a:extLst>
                <a:ext uri="{FF2B5EF4-FFF2-40B4-BE49-F238E27FC236}">
                  <a16:creationId xmlns:a16="http://schemas.microsoft.com/office/drawing/2014/main" id="{C9553274-B044-ECCC-53EE-770A9136B1BC}"/>
                </a:ext>
              </a:extLst>
            </p:cNvPr>
            <p:cNvSpPr/>
            <p:nvPr/>
          </p:nvSpPr>
          <p:spPr>
            <a:xfrm>
              <a:off x="8230214" y="5336182"/>
              <a:ext cx="3365464" cy="78868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Improved adequacy metrics</a:t>
              </a:r>
              <a:r>
                <a:rPr lang="en-GB" sz="1200" dirty="0">
                  <a:solidFill>
                    <a:schemeClr val="tx1"/>
                  </a:solidFill>
                </a:rPr>
                <a:t>.</a:t>
              </a:r>
            </a:p>
          </p:txBody>
        </p:sp>
      </p:grpSp>
    </p:spTree>
    <p:extLst>
      <p:ext uri="{BB962C8B-B14F-4D97-AF65-F5344CB8AC3E}">
        <p14:creationId xmlns:p14="http://schemas.microsoft.com/office/powerpoint/2010/main" val="859314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4</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Summary </a:t>
            </a:r>
          </a:p>
        </p:txBody>
      </p:sp>
    </p:spTree>
    <p:extLst>
      <p:ext uri="{BB962C8B-B14F-4D97-AF65-F5344CB8AC3E}">
        <p14:creationId xmlns:p14="http://schemas.microsoft.com/office/powerpoint/2010/main" val="3761209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a:t>References</a:t>
            </a:r>
          </a:p>
        </p:txBody>
      </p:sp>
    </p:spTree>
    <p:extLst>
      <p:ext uri="{BB962C8B-B14F-4D97-AF65-F5344CB8AC3E}">
        <p14:creationId xmlns:p14="http://schemas.microsoft.com/office/powerpoint/2010/main" val="3872942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dirty="0"/>
              <a:t>Agenda</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p:txBody>
          <a:bodyPr/>
          <a:lstStyle/>
          <a:p>
            <a:pPr>
              <a:buFont typeface="Arial" panose="020B0604020202020204" pitchFamily="34" charset="0"/>
              <a:buChar char="•"/>
            </a:pPr>
            <a:r>
              <a:rPr lang="en-GB" dirty="0"/>
              <a:t>Why current arrangements aren’t suitable for high renewable system</a:t>
            </a:r>
          </a:p>
          <a:p>
            <a:pPr>
              <a:buFont typeface="Arial" panose="020B0604020202020204" pitchFamily="34" charset="0"/>
              <a:buChar char="•"/>
            </a:pPr>
            <a:r>
              <a:rPr lang="en-GB" dirty="0"/>
              <a:t>Potential operability challenges </a:t>
            </a:r>
          </a:p>
          <a:p>
            <a:pPr>
              <a:buFont typeface="Arial" panose="020B0604020202020204" pitchFamily="34" charset="0"/>
              <a:buChar char="•"/>
            </a:pPr>
            <a:r>
              <a:rPr lang="en-GB" dirty="0"/>
              <a:t>How to mitigate operability challenges</a:t>
            </a:r>
          </a:p>
          <a:p>
            <a:pPr>
              <a:buFont typeface="Arial" panose="020B0604020202020204" pitchFamily="34" charset="0"/>
              <a:buChar char="•"/>
            </a:pPr>
            <a:r>
              <a:rPr lang="en-GB" dirty="0"/>
              <a:t>Potential solutions </a:t>
            </a:r>
          </a:p>
          <a:p>
            <a:pPr>
              <a:buFont typeface="Arial" panose="020B0604020202020204" pitchFamily="34" charset="0"/>
              <a:buChar char="•"/>
            </a:pPr>
            <a:r>
              <a:rPr lang="en-GB" dirty="0">
                <a:solidFill>
                  <a:schemeClr val="tx1"/>
                </a:solidFill>
              </a:rPr>
              <a:t>Summary</a:t>
            </a:r>
          </a:p>
        </p:txBody>
      </p:sp>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60099"/>
          </a:xfrm>
        </p:spPr>
        <p:txBody>
          <a:bodyPr/>
          <a:lstStyle/>
          <a:p>
            <a:r>
              <a:rPr lang="en-GB" sz="2600"/>
              <a:t>References</a:t>
            </a:r>
          </a:p>
        </p:txBody>
      </p:sp>
      <p:sp>
        <p:nvSpPr>
          <p:cNvPr id="8" name="TextBox 7">
            <a:extLst>
              <a:ext uri="{FF2B5EF4-FFF2-40B4-BE49-F238E27FC236}">
                <a16:creationId xmlns:a16="http://schemas.microsoft.com/office/drawing/2014/main" id="{6357FBC1-4001-D31F-0BD3-A2F2296E77E3}"/>
              </a:ext>
            </a:extLst>
          </p:cNvPr>
          <p:cNvSpPr txBox="1"/>
          <p:nvPr/>
        </p:nvSpPr>
        <p:spPr>
          <a:xfrm>
            <a:off x="539439" y="1261465"/>
            <a:ext cx="5871658" cy="3105145"/>
          </a:xfrm>
          <a:prstGeom prst="rect">
            <a:avLst/>
          </a:prstGeom>
          <a:noFill/>
        </p:spPr>
        <p:txBody>
          <a:bodyPr wrap="square">
            <a:spAutoFit/>
          </a:bodyPr>
          <a:lstStyle/>
          <a:p>
            <a:pPr marL="273050" lvl="2" indent="-228600" algn="just">
              <a:lnSpc>
                <a:spcPct val="150000"/>
              </a:lnSpc>
              <a:buFont typeface="Symbol" panose="05050102010706020507" pitchFamily="18" charset="2"/>
              <a:buChar char=""/>
            </a:pPr>
            <a:r>
              <a:rPr lang="en-GB" sz="1200">
                <a:hlinkClick r:id="rId3"/>
              </a:rPr>
              <a:t>Markets Roadmap</a:t>
            </a:r>
            <a:r>
              <a:rPr lang="en-GB" sz="1200"/>
              <a:t> – National Grid ESO</a:t>
            </a:r>
          </a:p>
          <a:p>
            <a:pPr marL="273050" lvl="2" indent="-228600" algn="just">
              <a:lnSpc>
                <a:spcPct val="150000"/>
              </a:lnSpc>
              <a:buFont typeface="Symbol" panose="05050102010706020507" pitchFamily="18" charset="2"/>
              <a:buChar char=""/>
            </a:pPr>
            <a:r>
              <a:rPr lang="en-GB" sz="1200">
                <a:hlinkClick r:id="rId4"/>
              </a:rPr>
              <a:t>System Operability Framework (SOF)</a:t>
            </a:r>
            <a:r>
              <a:rPr lang="en-GB" sz="1200"/>
              <a:t> – National Grid ESO</a:t>
            </a:r>
          </a:p>
          <a:p>
            <a:pPr marL="273050" lvl="2" indent="-228600" algn="just">
              <a:lnSpc>
                <a:spcPct val="150000"/>
              </a:lnSpc>
              <a:buFont typeface="Symbol" panose="05050102010706020507" pitchFamily="18" charset="2"/>
              <a:buChar char=""/>
            </a:pPr>
            <a:r>
              <a:rPr lang="en-GB" sz="1200">
                <a:solidFill>
                  <a:schemeClr val="dk1"/>
                </a:solidFill>
                <a:sym typeface="Trebuchet MS"/>
                <a:hlinkClick r:id="rId5"/>
              </a:rPr>
              <a:t>Dynamic Containment (DC)</a:t>
            </a:r>
            <a:r>
              <a:rPr lang="en-GB" sz="1200">
                <a:solidFill>
                  <a:schemeClr val="dk1"/>
                </a:solidFill>
                <a:sym typeface="Trebuchet MS"/>
              </a:rPr>
              <a:t> – National Grid ESO</a:t>
            </a:r>
          </a:p>
          <a:p>
            <a:pPr marL="273050" lvl="2" indent="-228600" algn="just">
              <a:lnSpc>
                <a:spcPct val="150000"/>
              </a:lnSpc>
              <a:buFont typeface="Symbol" panose="05050102010706020507" pitchFamily="18" charset="2"/>
              <a:buChar char=""/>
            </a:pPr>
            <a:r>
              <a:rPr lang="en-GB" sz="1200">
                <a:solidFill>
                  <a:schemeClr val="dk1"/>
                </a:solidFill>
                <a:sym typeface="Trebuchet MS"/>
                <a:hlinkClick r:id="rId6"/>
              </a:rPr>
              <a:t>Constraint Management Pathfinder</a:t>
            </a:r>
            <a:r>
              <a:rPr lang="en-GB" sz="1200">
                <a:solidFill>
                  <a:schemeClr val="dk1"/>
                </a:solidFill>
                <a:sym typeface="Trebuchet MS"/>
              </a:rPr>
              <a:t> – National Grid ESO</a:t>
            </a:r>
          </a:p>
          <a:p>
            <a:pPr marL="273050" lvl="2" indent="-228600" algn="just">
              <a:lnSpc>
                <a:spcPct val="150000"/>
              </a:lnSpc>
              <a:buFont typeface="Symbol" panose="05050102010706020507" pitchFamily="18" charset="2"/>
              <a:buChar char=""/>
            </a:pPr>
            <a:r>
              <a:rPr lang="en-GB" sz="1200">
                <a:solidFill>
                  <a:schemeClr val="dk1"/>
                </a:solidFill>
                <a:sym typeface="Trebuchet MS"/>
                <a:hlinkClick r:id="rId7"/>
              </a:rPr>
              <a:t>Voltage Pathfinders</a:t>
            </a:r>
            <a:r>
              <a:rPr lang="en-GB" sz="1200">
                <a:solidFill>
                  <a:schemeClr val="dk1"/>
                </a:solidFill>
                <a:sym typeface="Trebuchet MS"/>
              </a:rPr>
              <a:t> – National Grid ESO</a:t>
            </a:r>
          </a:p>
          <a:p>
            <a:pPr marL="273050" lvl="2" indent="-228600" algn="just">
              <a:lnSpc>
                <a:spcPct val="150000"/>
              </a:lnSpc>
              <a:buFont typeface="Symbol" panose="05050102010706020507" pitchFamily="18" charset="2"/>
              <a:buChar char=""/>
            </a:pPr>
            <a:r>
              <a:rPr lang="en-GB" sz="1200">
                <a:solidFill>
                  <a:schemeClr val="dk1"/>
                </a:solidFill>
                <a:sym typeface="Trebuchet MS"/>
                <a:hlinkClick r:id="rId8"/>
              </a:rPr>
              <a:t>Reactive Market design</a:t>
            </a:r>
            <a:r>
              <a:rPr lang="en-GB" sz="1200">
                <a:solidFill>
                  <a:schemeClr val="dk1"/>
                </a:solidFill>
                <a:sym typeface="Trebuchet MS"/>
              </a:rPr>
              <a:t> – National Grid ESO</a:t>
            </a:r>
          </a:p>
          <a:p>
            <a:pPr marL="273050" lvl="2" indent="-228600" algn="just">
              <a:lnSpc>
                <a:spcPct val="150000"/>
              </a:lnSpc>
              <a:buFont typeface="Symbol" panose="05050102010706020507" pitchFamily="18" charset="2"/>
              <a:buChar char=""/>
            </a:pPr>
            <a:r>
              <a:rPr lang="en-GB" sz="1200">
                <a:solidFill>
                  <a:schemeClr val="dk1"/>
                </a:solidFill>
                <a:sym typeface="Trebuchet MS"/>
                <a:hlinkClick r:id="rId9"/>
              </a:rPr>
              <a:t>Stability Pathfinders</a:t>
            </a:r>
            <a:r>
              <a:rPr lang="en-GB" sz="1200">
                <a:solidFill>
                  <a:schemeClr val="dk1"/>
                </a:solidFill>
                <a:sym typeface="Trebuchet MS"/>
              </a:rPr>
              <a:t> – National Grid ESO</a:t>
            </a:r>
          </a:p>
          <a:p>
            <a:pPr marL="273050" lvl="2" indent="-228600" algn="just">
              <a:lnSpc>
                <a:spcPct val="150000"/>
              </a:lnSpc>
              <a:buFont typeface="Symbol" panose="05050102010706020507" pitchFamily="18" charset="2"/>
              <a:buChar char=""/>
            </a:pPr>
            <a:r>
              <a:rPr lang="en-GB" sz="1200">
                <a:solidFill>
                  <a:schemeClr val="dk1"/>
                </a:solidFill>
                <a:sym typeface="Trebuchet MS"/>
                <a:hlinkClick r:id="rId10"/>
              </a:rPr>
              <a:t>Stability Market design</a:t>
            </a:r>
            <a:r>
              <a:rPr lang="en-GB" sz="1200">
                <a:solidFill>
                  <a:schemeClr val="dk1"/>
                </a:solidFill>
                <a:sym typeface="Trebuchet MS"/>
              </a:rPr>
              <a:t> – National Grid ESO</a:t>
            </a:r>
          </a:p>
          <a:p>
            <a:pPr marL="273050" lvl="2" indent="-228600" algn="just">
              <a:lnSpc>
                <a:spcPct val="150000"/>
              </a:lnSpc>
              <a:buFont typeface="Symbol" panose="05050102010706020507" pitchFamily="18" charset="2"/>
              <a:buChar char=""/>
            </a:pPr>
            <a:r>
              <a:rPr lang="en-GB" sz="1200">
                <a:hlinkClick r:id="rId11"/>
              </a:rPr>
              <a:t>Demand Flexibility Service</a:t>
            </a:r>
            <a:r>
              <a:rPr lang="en-GB" sz="1200"/>
              <a:t> – National Grid ESO</a:t>
            </a:r>
            <a:endParaRPr lang="en-GB" sz="1200">
              <a:solidFill>
                <a:schemeClr val="dk1"/>
              </a:solidFill>
              <a:sym typeface="Trebuchet MS"/>
            </a:endParaRPr>
          </a:p>
          <a:p>
            <a:pPr marL="273050" lvl="2" indent="-228600" algn="just">
              <a:lnSpc>
                <a:spcPct val="150000"/>
              </a:lnSpc>
              <a:buFont typeface="Symbol" panose="05050102010706020507" pitchFamily="18" charset="2"/>
              <a:buChar char=""/>
            </a:pPr>
            <a:endParaRPr lang="en-GB" sz="1200"/>
          </a:p>
          <a:p>
            <a:pPr marL="273050" lvl="2" indent="-228600" algn="just">
              <a:lnSpc>
                <a:spcPct val="150000"/>
              </a:lnSpc>
              <a:buFont typeface="Symbol" panose="05050102010706020507" pitchFamily="18" charset="2"/>
              <a:buChar char=""/>
            </a:pPr>
            <a:endParaRPr lang="en-GB" sz="1200">
              <a:solidFill>
                <a:schemeClr val="dk1"/>
              </a:solidFill>
              <a:sym typeface="Trebuchet MS"/>
            </a:endParaRPr>
          </a:p>
        </p:txBody>
      </p:sp>
    </p:spTree>
    <p:extLst>
      <p:ext uri="{BB962C8B-B14F-4D97-AF65-F5344CB8AC3E}">
        <p14:creationId xmlns:p14="http://schemas.microsoft.com/office/powerpoint/2010/main" val="2340537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Gregory, T.,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5: Operational Requirements.</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Tim Gregory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1</a:t>
            </a:r>
            <a:endParaRPr kumimoji="0" lang="en-GB"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29999" y="3826800"/>
            <a:ext cx="11343697" cy="2041200"/>
          </a:xfrm>
          <a:prstGeom prst="rect">
            <a:avLst/>
          </a:prstGeom>
          <a:noFill/>
          <a:ln>
            <a:noFill/>
          </a:ln>
        </p:spPr>
        <p:txBody>
          <a:bodyPr spcFirstLastPara="1" wrap="square" lIns="0" tIns="0" rIns="0" bIns="0" anchor="t" anchorCtr="0">
            <a:noAutofit/>
          </a:bodyPr>
          <a:lstStyle/>
          <a:p>
            <a:r>
              <a:rPr lang="en-GB" dirty="0"/>
              <a:t>Why current arrangements aren’t suitable for high renewable system </a:t>
            </a:r>
          </a:p>
        </p:txBody>
      </p:sp>
    </p:spTree>
    <p:extLst>
      <p:ext uri="{BB962C8B-B14F-4D97-AF65-F5344CB8AC3E}">
        <p14:creationId xmlns:p14="http://schemas.microsoft.com/office/powerpoint/2010/main" val="38772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571756" y="1251651"/>
            <a:ext cx="112816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Arial"/>
                <a:ea typeface="Calibri" panose="020F0502020204030204" pitchFamily="34" charset="0"/>
                <a:cs typeface="Times New Roman"/>
              </a:rPr>
              <a:t>Decarbonisation of electricity system is leading to operability challenges caused by:</a:t>
            </a:r>
            <a:endParaRPr kumimoji="0" lang="en-GB" b="0" i="0" u="none" strike="noStrike" kern="1200" cap="none" spc="0" normalizeH="0" baseline="0" noProof="0" dirty="0">
              <a:ln>
                <a:noFill/>
              </a:ln>
              <a:effectLst/>
              <a:uLnTx/>
              <a:uFillTx/>
              <a:latin typeface="Arial"/>
              <a:ea typeface="+mn-ea"/>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effectLst/>
              <a:uLnTx/>
              <a:uFillTx/>
              <a:latin typeface="Arial"/>
              <a:ea typeface="+mn-ea"/>
              <a:cs typeface="Times New Roman" panose="02020603050405020304" pitchFamily="18" charset="0"/>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dirty="0"/>
              <a:t>Changes to the energy system</a:t>
            </a:r>
          </a:p>
        </p:txBody>
      </p:sp>
      <p:grpSp>
        <p:nvGrpSpPr>
          <p:cNvPr id="18" name="Group 17">
            <a:extLst>
              <a:ext uri="{FF2B5EF4-FFF2-40B4-BE49-F238E27FC236}">
                <a16:creationId xmlns:a16="http://schemas.microsoft.com/office/drawing/2014/main" id="{D4EF8CED-B7B7-6133-F961-DA9BABAF28FC}"/>
              </a:ext>
            </a:extLst>
          </p:cNvPr>
          <p:cNvGrpSpPr/>
          <p:nvPr/>
        </p:nvGrpSpPr>
        <p:grpSpPr>
          <a:xfrm>
            <a:off x="1465289" y="2174981"/>
            <a:ext cx="9262237" cy="4475368"/>
            <a:chOff x="-2408006" y="2242307"/>
            <a:chExt cx="6434689" cy="1446968"/>
          </a:xfrm>
        </p:grpSpPr>
        <p:sp>
          <p:nvSpPr>
            <p:cNvPr id="4" name="Rectangle 3">
              <a:extLst>
                <a:ext uri="{FF2B5EF4-FFF2-40B4-BE49-F238E27FC236}">
                  <a16:creationId xmlns:a16="http://schemas.microsoft.com/office/drawing/2014/main" id="{6FECCA4B-C25F-4352-5E23-C88A67086B82}"/>
                </a:ext>
              </a:extLst>
            </p:cNvPr>
            <p:cNvSpPr/>
            <p:nvPr/>
          </p:nvSpPr>
          <p:spPr>
            <a:xfrm>
              <a:off x="-2408006" y="2242307"/>
              <a:ext cx="1500602" cy="6750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Less dispatchable generation &amp; more unpredictable demand</a:t>
              </a:r>
              <a:endParaRPr lang="en-GB" sz="2000" dirty="0">
                <a:solidFill>
                  <a:schemeClr val="bg1"/>
                </a:solidFill>
              </a:endParaRPr>
            </a:p>
          </p:txBody>
        </p:sp>
        <p:sp>
          <p:nvSpPr>
            <p:cNvPr id="9" name="Rectangle 8">
              <a:extLst>
                <a:ext uri="{FF2B5EF4-FFF2-40B4-BE49-F238E27FC236}">
                  <a16:creationId xmlns:a16="http://schemas.microsoft.com/office/drawing/2014/main" id="{3C2DCB8F-7074-F824-8E8E-23B1B8C0E7C2}"/>
                </a:ext>
              </a:extLst>
            </p:cNvPr>
            <p:cNvSpPr/>
            <p:nvPr/>
          </p:nvSpPr>
          <p:spPr>
            <a:xfrm>
              <a:off x="-1265506" y="3014187"/>
              <a:ext cx="1500602" cy="6750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Location of generation and demand</a:t>
              </a:r>
              <a:endParaRPr lang="en-GB" sz="2000" dirty="0">
                <a:solidFill>
                  <a:schemeClr val="bg1"/>
                </a:solidFill>
              </a:endParaRPr>
            </a:p>
          </p:txBody>
        </p:sp>
        <p:sp>
          <p:nvSpPr>
            <p:cNvPr id="2" name="Rectangle 1">
              <a:extLst>
                <a:ext uri="{FF2B5EF4-FFF2-40B4-BE49-F238E27FC236}">
                  <a16:creationId xmlns:a16="http://schemas.microsoft.com/office/drawing/2014/main" id="{DD923C36-F9E1-D9CA-6A96-9C83FCA19D5E}"/>
                </a:ext>
              </a:extLst>
            </p:cNvPr>
            <p:cNvSpPr/>
            <p:nvPr/>
          </p:nvSpPr>
          <p:spPr>
            <a:xfrm>
              <a:off x="108207" y="2242307"/>
              <a:ext cx="1500602" cy="6750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More inverter-based technologies</a:t>
              </a:r>
              <a:endParaRPr lang="en-GB" sz="2000" dirty="0">
                <a:solidFill>
                  <a:schemeClr val="bg1"/>
                </a:solidFill>
              </a:endParaRPr>
            </a:p>
          </p:txBody>
        </p:sp>
        <p:sp>
          <p:nvSpPr>
            <p:cNvPr id="11" name="Rectangle 10">
              <a:extLst>
                <a:ext uri="{FF2B5EF4-FFF2-40B4-BE49-F238E27FC236}">
                  <a16:creationId xmlns:a16="http://schemas.microsoft.com/office/drawing/2014/main" id="{E713BC89-518B-D893-1950-8D0405200E0B}"/>
                </a:ext>
              </a:extLst>
            </p:cNvPr>
            <p:cNvSpPr/>
            <p:nvPr/>
          </p:nvSpPr>
          <p:spPr>
            <a:xfrm>
              <a:off x="2526081" y="2242307"/>
              <a:ext cx="1500602" cy="6750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High variability in the source of generation</a:t>
              </a:r>
              <a:endParaRPr lang="en-GB" sz="2000" dirty="0">
                <a:solidFill>
                  <a:schemeClr val="bg1"/>
                </a:solidFill>
              </a:endParaRPr>
            </a:p>
          </p:txBody>
        </p:sp>
        <p:sp>
          <p:nvSpPr>
            <p:cNvPr id="12" name="Rectangle 11">
              <a:extLst>
                <a:ext uri="{FF2B5EF4-FFF2-40B4-BE49-F238E27FC236}">
                  <a16:creationId xmlns:a16="http://schemas.microsoft.com/office/drawing/2014/main" id="{96197CE3-E0D7-ACA0-6E29-A1E836D023A7}"/>
                </a:ext>
              </a:extLst>
            </p:cNvPr>
            <p:cNvSpPr/>
            <p:nvPr/>
          </p:nvSpPr>
          <p:spPr>
            <a:xfrm>
              <a:off x="1383017" y="3014187"/>
              <a:ext cx="1500602" cy="6750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Changes in the technological landscape</a:t>
              </a:r>
              <a:endParaRPr lang="en-GB" sz="2000" dirty="0">
                <a:solidFill>
                  <a:schemeClr val="bg1"/>
                </a:solidFill>
              </a:endParaRPr>
            </a:p>
          </p:txBody>
        </p:sp>
      </p:grpSp>
    </p:spTree>
    <p:extLst>
      <p:ext uri="{BB962C8B-B14F-4D97-AF65-F5344CB8AC3E}">
        <p14:creationId xmlns:p14="http://schemas.microsoft.com/office/powerpoint/2010/main" val="51629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2</a:t>
            </a:r>
            <a:endParaRPr kumimoji="0" lang="en-GB"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Potential operability challenges </a:t>
            </a:r>
          </a:p>
        </p:txBody>
      </p:sp>
    </p:spTree>
    <p:extLst>
      <p:ext uri="{BB962C8B-B14F-4D97-AF65-F5344CB8AC3E}">
        <p14:creationId xmlns:p14="http://schemas.microsoft.com/office/powerpoint/2010/main" val="1442447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400" y="1251651"/>
            <a:ext cx="112816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a:cs typeface="Times New Roman"/>
              </a:rPr>
              <a:t>There are overlaps and exceptions to every grid but the main challenges can be categorised as:</a:t>
            </a:r>
            <a:endParaRPr kumimoji="0" lang="en-GB" b="0" i="0" u="none" strike="noStrike" kern="1200" cap="none" spc="0" normalizeH="0" baseline="0" noProof="0" dirty="0">
              <a:ln>
                <a:noFill/>
              </a:ln>
              <a:effectLst/>
              <a:uLnTx/>
              <a:uFillTx/>
              <a:latin typeface="Arial"/>
              <a:ea typeface="+mn-ea"/>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effectLst/>
              <a:uLnTx/>
              <a:uFillTx/>
              <a:latin typeface="Arial"/>
              <a:ea typeface="+mn-ea"/>
              <a:cs typeface="Times New Roman" panose="02020603050405020304" pitchFamily="18" charset="0"/>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dirty="0"/>
              <a:t>Operability Challenges</a:t>
            </a:r>
          </a:p>
        </p:txBody>
      </p:sp>
      <p:grpSp>
        <p:nvGrpSpPr>
          <p:cNvPr id="11" name="Group 10">
            <a:extLst>
              <a:ext uri="{FF2B5EF4-FFF2-40B4-BE49-F238E27FC236}">
                <a16:creationId xmlns:a16="http://schemas.microsoft.com/office/drawing/2014/main" id="{62E5187D-0764-478B-BB00-8F08108344BF}"/>
              </a:ext>
            </a:extLst>
          </p:cNvPr>
          <p:cNvGrpSpPr/>
          <p:nvPr/>
        </p:nvGrpSpPr>
        <p:grpSpPr>
          <a:xfrm>
            <a:off x="1256996" y="1990315"/>
            <a:ext cx="9014531" cy="4224521"/>
            <a:chOff x="1057777" y="2010299"/>
            <a:chExt cx="6089434" cy="3708366"/>
          </a:xfrm>
        </p:grpSpPr>
        <p:sp>
          <p:nvSpPr>
            <p:cNvPr id="14" name="Rectangle 13">
              <a:extLst>
                <a:ext uri="{FF2B5EF4-FFF2-40B4-BE49-F238E27FC236}">
                  <a16:creationId xmlns:a16="http://schemas.microsoft.com/office/drawing/2014/main" id="{6C307679-C562-4934-A76D-7CBEA8EB14A7}"/>
                </a:ext>
              </a:extLst>
            </p:cNvPr>
            <p:cNvSpPr/>
            <p:nvPr/>
          </p:nvSpPr>
          <p:spPr>
            <a:xfrm>
              <a:off x="1057777" y="2010299"/>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solidFill>
                    <a:schemeClr val="bg1"/>
                  </a:solidFill>
                  <a:latin typeface="Calibri" panose="020F0502020204030204" pitchFamily="34" charset="0"/>
                  <a:cs typeface="Arial" panose="020B0604020202020204" pitchFamily="34" charset="0"/>
                </a:rPr>
                <a:t>Frequency Response</a:t>
              </a:r>
              <a:endParaRPr lang="en-GB" sz="2000" dirty="0">
                <a:solidFill>
                  <a:schemeClr val="bg1"/>
                </a:solidFill>
              </a:endParaRPr>
            </a:p>
          </p:txBody>
        </p:sp>
        <p:sp>
          <p:nvSpPr>
            <p:cNvPr id="15" name="Rectangle 14">
              <a:extLst>
                <a:ext uri="{FF2B5EF4-FFF2-40B4-BE49-F238E27FC236}">
                  <a16:creationId xmlns:a16="http://schemas.microsoft.com/office/drawing/2014/main" id="{DB65A123-D960-49EF-9FD5-72C35EFA2821}"/>
                </a:ext>
              </a:extLst>
            </p:cNvPr>
            <p:cNvSpPr/>
            <p:nvPr/>
          </p:nvSpPr>
          <p:spPr>
            <a:xfrm>
              <a:off x="2619519" y="2010299"/>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solidFill>
                    <a:schemeClr val="bg1"/>
                  </a:solidFill>
                  <a:latin typeface="Calibri" panose="020F0502020204030204" pitchFamily="34" charset="0"/>
                  <a:cs typeface="Arial" panose="020B0604020202020204" pitchFamily="34" charset="0"/>
                </a:rPr>
                <a:t>Reserve</a:t>
              </a:r>
              <a:endParaRPr lang="en-GB" sz="2000" dirty="0">
                <a:solidFill>
                  <a:schemeClr val="bg1"/>
                </a:solidFill>
              </a:endParaRPr>
            </a:p>
          </p:txBody>
        </p:sp>
        <p:sp>
          <p:nvSpPr>
            <p:cNvPr id="16" name="Rectangle 15">
              <a:extLst>
                <a:ext uri="{FF2B5EF4-FFF2-40B4-BE49-F238E27FC236}">
                  <a16:creationId xmlns:a16="http://schemas.microsoft.com/office/drawing/2014/main" id="{70929CAB-91D6-4F1B-B098-B104637B462A}"/>
                </a:ext>
              </a:extLst>
            </p:cNvPr>
            <p:cNvSpPr/>
            <p:nvPr/>
          </p:nvSpPr>
          <p:spPr>
            <a:xfrm>
              <a:off x="4181261" y="2010299"/>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Stability</a:t>
              </a:r>
              <a:endParaRPr lang="en-GB" sz="2000" dirty="0">
                <a:solidFill>
                  <a:schemeClr val="bg1"/>
                </a:solidFill>
              </a:endParaRPr>
            </a:p>
          </p:txBody>
        </p:sp>
        <p:sp>
          <p:nvSpPr>
            <p:cNvPr id="17" name="Rectangle 16">
              <a:extLst>
                <a:ext uri="{FF2B5EF4-FFF2-40B4-BE49-F238E27FC236}">
                  <a16:creationId xmlns:a16="http://schemas.microsoft.com/office/drawing/2014/main" id="{8189B19A-0159-4DC8-984A-CBF719D2F7EC}"/>
                </a:ext>
              </a:extLst>
            </p:cNvPr>
            <p:cNvSpPr/>
            <p:nvPr/>
          </p:nvSpPr>
          <p:spPr>
            <a:xfrm>
              <a:off x="5743004" y="2010299"/>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Voltage</a:t>
              </a:r>
              <a:endParaRPr lang="en-GB" sz="2000" dirty="0">
                <a:solidFill>
                  <a:schemeClr val="bg1"/>
                </a:solidFill>
              </a:endParaRPr>
            </a:p>
          </p:txBody>
        </p:sp>
        <p:sp>
          <p:nvSpPr>
            <p:cNvPr id="19" name="Rectangle 18">
              <a:extLst>
                <a:ext uri="{FF2B5EF4-FFF2-40B4-BE49-F238E27FC236}">
                  <a16:creationId xmlns:a16="http://schemas.microsoft.com/office/drawing/2014/main" id="{73174BE9-8BE3-4761-8262-D65D1A8055C8}"/>
                </a:ext>
              </a:extLst>
            </p:cNvPr>
            <p:cNvSpPr/>
            <p:nvPr/>
          </p:nvSpPr>
          <p:spPr>
            <a:xfrm>
              <a:off x="5743004" y="4062664"/>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System Adequacy</a:t>
              </a:r>
              <a:endParaRPr lang="en-GB" sz="2000" dirty="0">
                <a:solidFill>
                  <a:schemeClr val="bg1"/>
                </a:solidFill>
              </a:endParaRPr>
            </a:p>
          </p:txBody>
        </p:sp>
        <p:sp>
          <p:nvSpPr>
            <p:cNvPr id="20" name="Rectangle 19">
              <a:extLst>
                <a:ext uri="{FF2B5EF4-FFF2-40B4-BE49-F238E27FC236}">
                  <a16:creationId xmlns:a16="http://schemas.microsoft.com/office/drawing/2014/main" id="{2553A59D-7857-4E02-952D-A9B951F84570}"/>
                </a:ext>
              </a:extLst>
            </p:cNvPr>
            <p:cNvSpPr/>
            <p:nvPr/>
          </p:nvSpPr>
          <p:spPr>
            <a:xfrm>
              <a:off x="2619519" y="4062665"/>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Restoration</a:t>
              </a:r>
              <a:endParaRPr lang="en-GB" sz="2000" dirty="0">
                <a:solidFill>
                  <a:schemeClr val="bg1"/>
                </a:solidFill>
              </a:endParaRPr>
            </a:p>
          </p:txBody>
        </p:sp>
        <p:sp>
          <p:nvSpPr>
            <p:cNvPr id="21" name="Rectangle 20">
              <a:extLst>
                <a:ext uri="{FF2B5EF4-FFF2-40B4-BE49-F238E27FC236}">
                  <a16:creationId xmlns:a16="http://schemas.microsoft.com/office/drawing/2014/main" id="{93EC8CAE-BE4C-4E6A-8477-49C5DFFCC605}"/>
                </a:ext>
              </a:extLst>
            </p:cNvPr>
            <p:cNvSpPr/>
            <p:nvPr/>
          </p:nvSpPr>
          <p:spPr>
            <a:xfrm>
              <a:off x="1057777" y="4062665"/>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Thermal constraint </a:t>
              </a:r>
              <a:endParaRPr lang="en-GB" sz="2000" dirty="0">
                <a:solidFill>
                  <a:schemeClr val="bg1"/>
                </a:solidFill>
              </a:endParaRPr>
            </a:p>
          </p:txBody>
        </p:sp>
        <p:sp>
          <p:nvSpPr>
            <p:cNvPr id="22" name="Rectangle 21">
              <a:extLst>
                <a:ext uri="{FF2B5EF4-FFF2-40B4-BE49-F238E27FC236}">
                  <a16:creationId xmlns:a16="http://schemas.microsoft.com/office/drawing/2014/main" id="{A6E67357-DD2D-4D6B-B4EF-AF362320A23F}"/>
                </a:ext>
              </a:extLst>
            </p:cNvPr>
            <p:cNvSpPr/>
            <p:nvPr/>
          </p:nvSpPr>
          <p:spPr>
            <a:xfrm>
              <a:off x="4181261" y="4062665"/>
              <a:ext cx="1404207" cy="165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Energy Balancing</a:t>
              </a:r>
              <a:endParaRPr lang="en-GB" sz="2000" dirty="0">
                <a:solidFill>
                  <a:schemeClr val="bg1"/>
                </a:solidFill>
              </a:endParaRPr>
            </a:p>
          </p:txBody>
        </p:sp>
      </p:grpSp>
    </p:spTree>
    <p:extLst>
      <p:ext uri="{BB962C8B-B14F-4D97-AF65-F5344CB8AC3E}">
        <p14:creationId xmlns:p14="http://schemas.microsoft.com/office/powerpoint/2010/main" val="4053016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3</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How to mitigate operability challenges?</a:t>
            </a:r>
          </a:p>
        </p:txBody>
      </p:sp>
    </p:spTree>
    <p:extLst>
      <p:ext uri="{BB962C8B-B14F-4D97-AF65-F5344CB8AC3E}">
        <p14:creationId xmlns:p14="http://schemas.microsoft.com/office/powerpoint/2010/main" val="1067583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dirty="0"/>
              <a:t>How to mitigate operability challenges?</a:t>
            </a:r>
          </a:p>
        </p:txBody>
      </p:sp>
      <p:grpSp>
        <p:nvGrpSpPr>
          <p:cNvPr id="12" name="Group 11">
            <a:extLst>
              <a:ext uri="{FF2B5EF4-FFF2-40B4-BE49-F238E27FC236}">
                <a16:creationId xmlns:a16="http://schemas.microsoft.com/office/drawing/2014/main" id="{E1EA5B63-4635-979A-BBBC-B8F24140C387}"/>
              </a:ext>
            </a:extLst>
          </p:cNvPr>
          <p:cNvGrpSpPr/>
          <p:nvPr/>
        </p:nvGrpSpPr>
        <p:grpSpPr>
          <a:xfrm>
            <a:off x="3197708" y="1480302"/>
            <a:ext cx="5271638" cy="4778653"/>
            <a:chOff x="3197708" y="1480302"/>
            <a:chExt cx="5271638" cy="4778653"/>
          </a:xfrm>
        </p:grpSpPr>
        <p:sp>
          <p:nvSpPr>
            <p:cNvPr id="9" name="Oval 8">
              <a:extLst>
                <a:ext uri="{FF2B5EF4-FFF2-40B4-BE49-F238E27FC236}">
                  <a16:creationId xmlns:a16="http://schemas.microsoft.com/office/drawing/2014/main" id="{265827E9-E88E-6ADF-5C8D-2671B399BA19}"/>
                </a:ext>
              </a:extLst>
            </p:cNvPr>
            <p:cNvSpPr/>
            <p:nvPr/>
          </p:nvSpPr>
          <p:spPr>
            <a:xfrm>
              <a:off x="3197708" y="1480302"/>
              <a:ext cx="2845836" cy="28365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effectLst/>
                  <a:latin typeface="Calibri" panose="020F0502020204030204" pitchFamily="34" charset="0"/>
                  <a:ea typeface="Calibri" panose="020F0502020204030204" pitchFamily="34" charset="0"/>
                  <a:cs typeface="Arial" panose="020B0604020202020204" pitchFamily="34" charset="0"/>
                </a:rPr>
                <a:t>1. Adopting robust industry codes and harmonised standards </a:t>
              </a:r>
              <a:endParaRPr lang="en-GB" dirty="0"/>
            </a:p>
          </p:txBody>
        </p:sp>
        <p:sp>
          <p:nvSpPr>
            <p:cNvPr id="10" name="Oval 9">
              <a:extLst>
                <a:ext uri="{FF2B5EF4-FFF2-40B4-BE49-F238E27FC236}">
                  <a16:creationId xmlns:a16="http://schemas.microsoft.com/office/drawing/2014/main" id="{D8C65B01-B146-348D-CA68-C1429956CA3A}"/>
                </a:ext>
              </a:extLst>
            </p:cNvPr>
            <p:cNvSpPr/>
            <p:nvPr/>
          </p:nvSpPr>
          <p:spPr>
            <a:xfrm>
              <a:off x="5623510" y="1480302"/>
              <a:ext cx="2845836" cy="28365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215" algn="just">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2.Designing and reforming balancing </a:t>
              </a:r>
              <a:r>
                <a:rPr lang="en-GB" b="1" dirty="0">
                  <a:latin typeface="Calibri" panose="020F0502020204030204" pitchFamily="34" charset="0"/>
                  <a:ea typeface="Calibri" panose="020F0502020204030204" pitchFamily="34" charset="0"/>
                  <a:cs typeface="Arial" panose="020B0604020202020204" pitchFamily="34" charset="0"/>
                </a:rPr>
                <a:t>s</a:t>
              </a:r>
              <a:r>
                <a:rPr lang="en-GB" sz="1800" b="1" dirty="0">
                  <a:effectLst/>
                  <a:latin typeface="Calibri" panose="020F0502020204030204" pitchFamily="34" charset="0"/>
                  <a:ea typeface="Calibri" panose="020F0502020204030204" pitchFamily="34" charset="0"/>
                  <a:cs typeface="Arial" panose="020B0604020202020204" pitchFamily="34" charset="0"/>
                </a:rPr>
                <a:t>ervices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Oval 10">
              <a:extLst>
                <a:ext uri="{FF2B5EF4-FFF2-40B4-BE49-F238E27FC236}">
                  <a16:creationId xmlns:a16="http://schemas.microsoft.com/office/drawing/2014/main" id="{827148C4-FC0A-43B3-A3DE-EEF09601EEA5}"/>
                </a:ext>
              </a:extLst>
            </p:cNvPr>
            <p:cNvSpPr/>
            <p:nvPr/>
          </p:nvSpPr>
          <p:spPr>
            <a:xfrm>
              <a:off x="4409132" y="3422449"/>
              <a:ext cx="2845836" cy="283650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effectLst/>
                  <a:latin typeface="Calibri" panose="020F0502020204030204" pitchFamily="34" charset="0"/>
                  <a:ea typeface="Calibri" panose="020F0502020204030204" pitchFamily="34" charset="0"/>
                  <a:cs typeface="Arial" panose="020B0604020202020204" pitchFamily="34" charset="0"/>
                </a:rPr>
                <a:t>3. Procedures and tools</a:t>
              </a:r>
              <a:endParaRPr lang="en-GB" dirty="0"/>
            </a:p>
          </p:txBody>
        </p:sp>
      </p:grpSp>
    </p:spTree>
    <p:extLst>
      <p:ext uri="{BB962C8B-B14F-4D97-AF65-F5344CB8AC3E}">
        <p14:creationId xmlns:p14="http://schemas.microsoft.com/office/powerpoint/2010/main" val="387716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533454" cy="387798"/>
          </a:xfrm>
        </p:spPr>
        <p:txBody>
          <a:bodyPr/>
          <a:lstStyle/>
          <a:p>
            <a:r>
              <a:rPr lang="en-GB" sz="2800" b="1" dirty="0"/>
              <a:t>1. </a:t>
            </a:r>
            <a:r>
              <a:rPr lang="en-GB" sz="2800" dirty="0"/>
              <a:t>Robust industry codes and harmonised standards </a:t>
            </a:r>
          </a:p>
        </p:txBody>
      </p:sp>
      <p:graphicFrame>
        <p:nvGraphicFramePr>
          <p:cNvPr id="17" name="Diagram 16">
            <a:extLst>
              <a:ext uri="{FF2B5EF4-FFF2-40B4-BE49-F238E27FC236}">
                <a16:creationId xmlns:a16="http://schemas.microsoft.com/office/drawing/2014/main" id="{E764693D-7F21-E8EC-7928-CBCB1F5D0BA1}"/>
              </a:ext>
            </a:extLst>
          </p:cNvPr>
          <p:cNvGraphicFramePr/>
          <p:nvPr>
            <p:extLst>
              <p:ext uri="{D42A27DB-BD31-4B8C-83A1-F6EECF244321}">
                <p14:modId xmlns:p14="http://schemas.microsoft.com/office/powerpoint/2010/main" val="1952449277"/>
              </p:ext>
            </p:extLst>
          </p:nvPr>
        </p:nvGraphicFramePr>
        <p:xfrm>
          <a:off x="4969565" y="1892103"/>
          <a:ext cx="7897271" cy="4747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9427BEF1-6BAD-E66A-A9E0-73E315C00E64}"/>
              </a:ext>
            </a:extLst>
          </p:cNvPr>
          <p:cNvSpPr/>
          <p:nvPr/>
        </p:nvSpPr>
        <p:spPr>
          <a:xfrm>
            <a:off x="629400" y="1669773"/>
            <a:ext cx="4472171" cy="76300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Role of industry </a:t>
            </a:r>
            <a:r>
              <a:rPr lang="en-GB" sz="2000" b="1" dirty="0">
                <a:latin typeface="Calibri" panose="020F0502020204030204" pitchFamily="34" charset="0"/>
                <a:ea typeface="Calibri" panose="020F0502020204030204" pitchFamily="34" charset="0"/>
                <a:cs typeface="Arial" panose="020B0604020202020204" pitchFamily="34" charset="0"/>
              </a:rPr>
              <a:t>c</a:t>
            </a:r>
            <a:r>
              <a:rPr lang="en-GB" sz="2000" b="1" dirty="0">
                <a:effectLst/>
                <a:latin typeface="Calibri" panose="020F0502020204030204" pitchFamily="34" charset="0"/>
                <a:ea typeface="Calibri" panose="020F0502020204030204" pitchFamily="34" charset="0"/>
                <a:cs typeface="Arial" panose="020B0604020202020204" pitchFamily="34" charset="0"/>
              </a:rPr>
              <a:t>odes and standards</a:t>
            </a:r>
            <a:endParaRPr lang="en-GB" sz="2000" dirty="0">
              <a:solidFill>
                <a:schemeClr val="bg1"/>
              </a:solidFill>
            </a:endParaRPr>
          </a:p>
        </p:txBody>
      </p:sp>
      <p:sp>
        <p:nvSpPr>
          <p:cNvPr id="8" name="Rectangle 7">
            <a:extLst>
              <a:ext uri="{FF2B5EF4-FFF2-40B4-BE49-F238E27FC236}">
                <a16:creationId xmlns:a16="http://schemas.microsoft.com/office/drawing/2014/main" id="{58F445FB-4E44-9DA3-E5B7-D3CA18E5B9DA}"/>
              </a:ext>
            </a:extLst>
          </p:cNvPr>
          <p:cNvSpPr/>
          <p:nvPr/>
        </p:nvSpPr>
        <p:spPr>
          <a:xfrm>
            <a:off x="629399" y="4074273"/>
            <a:ext cx="4472171" cy="76300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Scope of industry </a:t>
            </a:r>
            <a:r>
              <a:rPr lang="en-GB" sz="2000" b="1" dirty="0">
                <a:latin typeface="Calibri" panose="020F0502020204030204" pitchFamily="34" charset="0"/>
                <a:ea typeface="Calibri" panose="020F0502020204030204" pitchFamily="34" charset="0"/>
                <a:cs typeface="Arial" panose="020B0604020202020204" pitchFamily="34" charset="0"/>
              </a:rPr>
              <a:t>c</a:t>
            </a:r>
            <a:r>
              <a:rPr lang="en-GB" sz="2000" b="1" dirty="0">
                <a:effectLst/>
                <a:latin typeface="Calibri" panose="020F0502020204030204" pitchFamily="34" charset="0"/>
                <a:ea typeface="Calibri" panose="020F0502020204030204" pitchFamily="34" charset="0"/>
                <a:cs typeface="Arial" panose="020B0604020202020204" pitchFamily="34" charset="0"/>
              </a:rPr>
              <a:t>odes and standards</a:t>
            </a:r>
            <a:endParaRPr lang="en-GB" sz="2000" dirty="0">
              <a:solidFill>
                <a:schemeClr val="bg1"/>
              </a:solidFill>
            </a:endParaRPr>
          </a:p>
        </p:txBody>
      </p:sp>
      <p:sp>
        <p:nvSpPr>
          <p:cNvPr id="11" name="TextBox 10">
            <a:extLst>
              <a:ext uri="{FF2B5EF4-FFF2-40B4-BE49-F238E27FC236}">
                <a16:creationId xmlns:a16="http://schemas.microsoft.com/office/drawing/2014/main" id="{2F1C1B53-5FD6-B1CD-535E-E4A28FFFAEB3}"/>
              </a:ext>
            </a:extLst>
          </p:cNvPr>
          <p:cNvSpPr txBox="1"/>
          <p:nvPr/>
        </p:nvSpPr>
        <p:spPr>
          <a:xfrm>
            <a:off x="629399" y="2591930"/>
            <a:ext cx="4472171" cy="923330"/>
          </a:xfrm>
          <a:prstGeom prst="rect">
            <a:avLst/>
          </a:prstGeom>
          <a:noFill/>
        </p:spPr>
        <p:txBody>
          <a:bodyPr wrap="square" rtlCol="0">
            <a:spAutoFit/>
          </a:bodyPr>
          <a:lstStyle/>
          <a:p>
            <a:r>
              <a:rPr lang="en-GB" dirty="0"/>
              <a:t>Role of codes and standards is critical to allow a fair transition to decarbonisation (particularly in privatised power systems)</a:t>
            </a:r>
          </a:p>
        </p:txBody>
      </p:sp>
      <p:sp>
        <p:nvSpPr>
          <p:cNvPr id="12" name="TextBox 11">
            <a:extLst>
              <a:ext uri="{FF2B5EF4-FFF2-40B4-BE49-F238E27FC236}">
                <a16:creationId xmlns:a16="http://schemas.microsoft.com/office/drawing/2014/main" id="{0B57EACE-5B38-032E-90B1-B1CE27D53AED}"/>
              </a:ext>
            </a:extLst>
          </p:cNvPr>
          <p:cNvSpPr txBox="1"/>
          <p:nvPr/>
        </p:nvSpPr>
        <p:spPr>
          <a:xfrm>
            <a:off x="629398" y="4965897"/>
            <a:ext cx="4472171" cy="1200329"/>
          </a:xfrm>
          <a:prstGeom prst="rect">
            <a:avLst/>
          </a:prstGeom>
          <a:noFill/>
        </p:spPr>
        <p:txBody>
          <a:bodyPr wrap="square" rtlCol="0">
            <a:spAutoFit/>
          </a:bodyPr>
          <a:lstStyle/>
          <a:p>
            <a:r>
              <a:rPr lang="en-GB" dirty="0"/>
              <a:t>The detailed scope will depend on each jurisdiction but will need to ensure it covers connections, markets, operation and more.</a:t>
            </a:r>
          </a:p>
        </p:txBody>
      </p:sp>
      <p:sp>
        <p:nvSpPr>
          <p:cNvPr id="13" name="Rectangle 12">
            <a:extLst>
              <a:ext uri="{FF2B5EF4-FFF2-40B4-BE49-F238E27FC236}">
                <a16:creationId xmlns:a16="http://schemas.microsoft.com/office/drawing/2014/main" id="{61E636E0-5522-76CC-4536-2B89DE002D90}"/>
              </a:ext>
            </a:extLst>
          </p:cNvPr>
          <p:cNvSpPr/>
          <p:nvPr/>
        </p:nvSpPr>
        <p:spPr>
          <a:xfrm>
            <a:off x="6748118" y="1288268"/>
            <a:ext cx="4472171" cy="76300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Code creation Process</a:t>
            </a:r>
            <a:endParaRPr lang="en-GB" sz="2000" dirty="0">
              <a:solidFill>
                <a:schemeClr val="bg1"/>
              </a:solidFill>
            </a:endParaRPr>
          </a:p>
        </p:txBody>
      </p:sp>
    </p:spTree>
    <p:extLst>
      <p:ext uri="{BB962C8B-B14F-4D97-AF65-F5344CB8AC3E}">
        <p14:creationId xmlns:p14="http://schemas.microsoft.com/office/powerpoint/2010/main" val="1144305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898148-E755-4E4D-A5B1-95483911B114}">
  <ds:schemaRefs>
    <ds:schemaRef ds:uri="http://purl.org/dc/terms/"/>
    <ds:schemaRef ds:uri="d0419f83-de93-4d34-8910-59d70b14d3e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f29b01a-6d53-4a10-83a3-1cad8ceb5024"/>
    <ds:schemaRef ds:uri="http://www.w3.org/XML/1998/namespace"/>
    <ds:schemaRef ds:uri="http://purl.org/dc/dcmitype/"/>
    <ds:schemaRef ds:uri="35b8b66e-5759-43c1-a138-f967a8bf5a20"/>
    <ds:schemaRef ds:uri="0b696a8a-ab1a-459b-a09e-44df7cbe9330"/>
  </ds:schemaRefs>
</ds:datastoreItem>
</file>

<file path=customXml/itemProps2.xml><?xml version="1.0" encoding="utf-8"?>
<ds:datastoreItem xmlns:ds="http://schemas.openxmlformats.org/officeDocument/2006/customXml" ds:itemID="{B3DE3B85-07E8-4CB4-84BD-CEF3094F4237}">
  <ds:schemaRefs>
    <ds:schemaRef ds:uri="http://schemas.microsoft.com/sharepoint/v3/contenttype/forms"/>
  </ds:schemaRefs>
</ds:datastoreItem>
</file>

<file path=customXml/itemProps3.xml><?xml version="1.0" encoding="utf-8"?>
<ds:datastoreItem xmlns:ds="http://schemas.openxmlformats.org/officeDocument/2006/customXml" ds:itemID="{13D10D20-5347-4B69-A8EC-7CE14150B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5909</TotalTime>
  <Words>4664</Words>
  <Application>Microsoft Office PowerPoint</Application>
  <PresentationFormat>Widescreen</PresentationFormat>
  <Paragraphs>318</Paragraphs>
  <Slides>21</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Calibri</vt:lpstr>
      <vt:lpstr>Courier New</vt:lpstr>
      <vt:lpstr>Helvetica Neue Light</vt:lpstr>
      <vt:lpstr>Open Sans</vt:lpstr>
      <vt:lpstr>Open Sans ExtraBold</vt:lpstr>
      <vt:lpstr>Segoe UI</vt:lpstr>
      <vt:lpstr>Symbol</vt:lpstr>
      <vt:lpstr>Trebuchet MS</vt:lpstr>
      <vt:lpstr>Simple Light</vt:lpstr>
      <vt:lpstr>UCCC UK 2020 Grid 16:9 - 11991</vt:lpstr>
      <vt:lpstr>1_Simple Light</vt:lpstr>
      <vt:lpstr>Lecture 5  Operational Requirements</vt:lpstr>
      <vt:lpstr>Agenda</vt:lpstr>
      <vt:lpstr>Why current arrangements aren’t suitable for high renewable system </vt:lpstr>
      <vt:lpstr>Changes to the energy system</vt:lpstr>
      <vt:lpstr>Potential operability challenges </vt:lpstr>
      <vt:lpstr>Operability Challenges</vt:lpstr>
      <vt:lpstr>How to mitigate operability challenges?</vt:lpstr>
      <vt:lpstr>How to mitigate operability challenges?</vt:lpstr>
      <vt:lpstr>1. Robust industry codes and harmonised standards </vt:lpstr>
      <vt:lpstr>Industry codes and standards: Deep Dive</vt:lpstr>
      <vt:lpstr>2. Design and reform balancing services</vt:lpstr>
      <vt:lpstr>3. Procedures and tools</vt:lpstr>
      <vt:lpstr>Potential solutions</vt:lpstr>
      <vt:lpstr>Frequency Response and Reserve</vt:lpstr>
      <vt:lpstr>Stability and Voltage</vt:lpstr>
      <vt:lpstr>Thermal Constraint and Restoration</vt:lpstr>
      <vt:lpstr>Energy Balancing and System Adequacy</vt:lpstr>
      <vt:lpstr>Summary </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Helena Walters</cp:lastModifiedBy>
  <cp:revision>12</cp:revision>
  <dcterms:created xsi:type="dcterms:W3CDTF">2023-03-02T11:39:23Z</dcterms:created>
  <dcterms:modified xsi:type="dcterms:W3CDTF">2023-11-10T09:42:43Z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