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Lato" panose="020F0502020204030203"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ExtraBold" panose="020B0606030504020204" pitchFamily="34" charset="0"/>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P60nXhua48kbqc2r7FwY5A==" hashData="pxzKlvPiQozdHjqnyaNbvORSxOSYngr/qJ8DLvBUoEp0lILpMWZB1EGBOOvtAkugYqpG2KyxPUbr/B483FqPO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oXFHKTw0HJaju4e/d3xgKMCRh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1D0B24-70BA-4F0B-835F-223120E39FE3}">
  <a:tblStyle styleId="{0A1D0B24-70BA-4F0B-835F-223120E39F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 troisième type de scénarios est celui des </a:t>
            </a:r>
            <a:r>
              <a:rPr lang="en-GB"/>
              <a:t>scénarios backcasting ou de </a:t>
            </a:r>
            <a:r>
              <a:rPr lang="en-GB" sz="1200">
                <a:solidFill>
                  <a:schemeClr val="dk1"/>
                </a:solidFill>
                <a:latin typeface="Calibri"/>
                <a:ea typeface="Calibri"/>
                <a:cs typeface="Calibri"/>
                <a:sym typeface="Calibri"/>
              </a:rPr>
              <a:t>rétro</a:t>
            </a:r>
            <a:r>
              <a:rPr lang="en-GB"/>
              <a:t>polation</a:t>
            </a:r>
            <a:r>
              <a:rPr lang="en-GB" sz="1200">
                <a:solidFill>
                  <a:schemeClr val="dk1"/>
                </a:solidFill>
                <a:latin typeface="Calibri"/>
                <a:ea typeface="Calibri"/>
                <a:cs typeface="Calibri"/>
                <a:sym typeface="Calibri"/>
              </a:rPr>
              <a:t>. Au lieu d'examiner comment nous pensons que les choses vont évoluer et ce que cela signifie, les scénarios de </a:t>
            </a:r>
            <a:r>
              <a:rPr lang="en-GB"/>
              <a:t>rétropolation </a:t>
            </a:r>
            <a:r>
              <a:rPr lang="en-GB" sz="1200">
                <a:solidFill>
                  <a:schemeClr val="dk1"/>
                </a:solidFill>
                <a:latin typeface="Calibri"/>
                <a:ea typeface="Calibri"/>
                <a:cs typeface="Calibri"/>
                <a:sym typeface="Calibri"/>
              </a:rPr>
              <a:t>examinent ce que nous voulons que l'avenir soit dans 10 ans. Le modèle identifie ensuite les paramètres clés nécessaires pour y parvenir. À titre d'exemple</a:t>
            </a:r>
            <a:r>
              <a:rPr lang="en-GB"/>
              <a:t>, considérons les questions à poser si </a:t>
            </a:r>
            <a:r>
              <a:rPr lang="en-GB" sz="1200">
                <a:solidFill>
                  <a:schemeClr val="dk1"/>
                </a:solidFill>
                <a:latin typeface="Calibri"/>
                <a:ea typeface="Calibri"/>
                <a:cs typeface="Calibri"/>
                <a:sym typeface="Calibri"/>
              </a:rPr>
              <a:t>nous voulons que 30 % de la population soit alimentée par des panneaux photovoltaïques</a:t>
            </a:r>
            <a:r>
              <a:rPr lang="en-GB"/>
              <a:t>. </a:t>
            </a:r>
            <a:r>
              <a:rPr lang="en-GB" sz="1200">
                <a:solidFill>
                  <a:schemeClr val="dk1"/>
                </a:solidFill>
                <a:latin typeface="Calibri"/>
                <a:ea typeface="Calibri"/>
                <a:cs typeface="Calibri"/>
                <a:sym typeface="Calibri"/>
              </a:rPr>
              <a:t>Que devons-nous faire pour nous assurer que les panneaux photovoltaïques constituent l'alternative la </a:t>
            </a:r>
            <a:r>
              <a:rPr lang="en-GB"/>
              <a:t>moins coûteuse </a:t>
            </a:r>
            <a:r>
              <a:rPr lang="en-GB" sz="1200">
                <a:solidFill>
                  <a:schemeClr val="dk1"/>
                </a:solidFill>
                <a:latin typeface="Calibri"/>
                <a:ea typeface="Calibri"/>
                <a:cs typeface="Calibri"/>
                <a:sym typeface="Calibri"/>
              </a:rPr>
              <a:t>pour 30 % de la population ? De combien faudrait-il baisser le prix ? Dans quelle mesure devrions-nous subventionner les panneaux, au cas où le prix serait trop élevé </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a:t>Lorsque nous effectuons une analyse de sensibilité ou une analyse d'incertitude, nous examinons comment la modification des variables d'entrée affecte les résultats. Comme décrit précédemment, un modèle fournit une version simplifiée de la réalité et comporte donc des incertitudes. Deuxièmement, nous ne savons pas comment l'avenir évoluera. Nous pouvons essayer de prédire ce qui se passera en termes de demande, d'offre ou de coûts. Cependant, nous ne pourrons jamais prédire l'avenir. </a:t>
            </a:r>
            <a:endParaRPr/>
          </a:p>
        </p:txBody>
      </p:sp>
      <p:sp>
        <p:nvSpPr>
          <p:cNvPr id="270" name="Google Shape;27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En ce qui concerne la prise de décision et la formulation de recommandations en la matière, il est important de tester la robustesse de la solution optimale. Qu'est-ce que cela implique ? Si nous modélisons une solution, nous devons tester comment les changements dans les variables d'entrée affectent les résultats. Il peut y avoir des paramètres très sensibles qui modifient les résultats : par exemple, des changements dans le coût du carburant diesel ou dans la croissance de la demande. Il est bon de comprendre ces paramètres pour comprendre la robustesse des résultats.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Nous pouvons utiliser l'analyse de scénarios pour trouver les valeurs critiques. Par exemple, à partir de </a:t>
            </a:r>
            <a:r>
              <a:rPr lang="en-GB"/>
              <a:t>quel prix du </a:t>
            </a:r>
            <a:r>
              <a:rPr lang="en-GB" sz="1200">
                <a:solidFill>
                  <a:schemeClr val="dk1"/>
                </a:solidFill>
                <a:latin typeface="Calibri"/>
                <a:ea typeface="Calibri"/>
                <a:cs typeface="Calibri"/>
                <a:sym typeface="Calibri"/>
              </a:rPr>
              <a:t>carburant diesel les générateurs diesel produisent-ils de l'électricité </a:t>
            </a:r>
            <a:r>
              <a:rPr lang="en-GB"/>
              <a:t>à </a:t>
            </a:r>
            <a:r>
              <a:rPr lang="en-GB" sz="1200">
                <a:solidFill>
                  <a:schemeClr val="dk1"/>
                </a:solidFill>
                <a:latin typeface="Calibri"/>
                <a:ea typeface="Calibri"/>
                <a:cs typeface="Calibri"/>
                <a:sym typeface="Calibri"/>
              </a:rPr>
              <a:t>un coût inférieur à celui des panneaux photovoltaïques pour l'électrification hors réseau, ou vice versa.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Nous pouvons également identifier des variables clés dans notre analyse, ce qui signifie que </a:t>
            </a:r>
            <a:r>
              <a:rPr lang="en-GB"/>
              <a:t>nous pouvons évaluer lequel </a:t>
            </a:r>
            <a:r>
              <a:rPr lang="en-GB" sz="1200">
                <a:solidFill>
                  <a:schemeClr val="dk1"/>
                </a:solidFill>
                <a:latin typeface="Calibri"/>
                <a:ea typeface="Calibri"/>
                <a:cs typeface="Calibri"/>
                <a:sym typeface="Calibri"/>
              </a:rPr>
              <a:t>de ces </a:t>
            </a:r>
            <a:r>
              <a:rPr lang="en-GB"/>
              <a:t>paramètres </a:t>
            </a:r>
            <a:r>
              <a:rPr lang="en-GB" sz="1200">
                <a:solidFill>
                  <a:schemeClr val="dk1"/>
                </a:solidFill>
                <a:latin typeface="Calibri"/>
                <a:ea typeface="Calibri"/>
                <a:cs typeface="Calibri"/>
                <a:sym typeface="Calibri"/>
              </a:rPr>
              <a:t>a l'effet le plus important sur la stratégie ou les solutions. Nous pouvons voir que la croissance de la demande, par exemple, peut être beaucoup plus importante que l'efficacité des éoliennes. Cette analyse</a:t>
            </a:r>
            <a:r>
              <a:rPr lang="en-GB"/>
              <a:t>, ainsi que </a:t>
            </a:r>
            <a:r>
              <a:rPr lang="en-GB" sz="1200">
                <a:solidFill>
                  <a:schemeClr val="dk1"/>
                </a:solidFill>
                <a:latin typeface="Calibri"/>
                <a:ea typeface="Calibri"/>
                <a:cs typeface="Calibri"/>
                <a:sym typeface="Calibri"/>
              </a:rPr>
              <a:t>d'autres scénarios et analyses de sensibilité</a:t>
            </a:r>
            <a:r>
              <a:rPr lang="en-GB"/>
              <a:t>, est </a:t>
            </a:r>
            <a:r>
              <a:rPr lang="en-GB" sz="1200">
                <a:solidFill>
                  <a:schemeClr val="dk1"/>
                </a:solidFill>
                <a:latin typeface="Calibri"/>
                <a:ea typeface="Calibri"/>
                <a:cs typeface="Calibri"/>
                <a:sym typeface="Calibri"/>
              </a:rPr>
              <a:t>importante dans le processus de </a:t>
            </a:r>
            <a:r>
              <a:rPr lang="en-GB"/>
              <a:t>prise de décision</a:t>
            </a:r>
            <a:r>
              <a:rPr lang="en-GB" sz="1200">
                <a:solidFill>
                  <a:schemeClr val="dk1"/>
                </a:solidFill>
                <a:latin typeface="Calibri"/>
                <a:ea typeface="Calibri"/>
                <a:cs typeface="Calibri"/>
                <a:sym typeface="Calibri"/>
              </a:rPr>
              <a:t>.</a:t>
            </a:r>
            <a:endParaRPr/>
          </a:p>
        </p:txBody>
      </p:sp>
      <p:sp>
        <p:nvSpPr>
          <p:cNvPr id="306" name="Google Shape;3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L'analyse de sensibilité est également importante pour la communication</a:t>
            </a:r>
            <a:r>
              <a:rPr lang="en-GB" sz="1200">
                <a:solidFill>
                  <a:schemeClr val="dk1"/>
                </a:solidFill>
                <a:latin typeface="Calibri"/>
                <a:ea typeface="Calibri"/>
                <a:cs typeface="Calibri"/>
                <a:sym typeface="Calibri"/>
              </a:rPr>
              <a:t>. Lorsque nous formulons nos recommandations, il est possible de les rendre plus crédibles ou plus convaincantes en élaborant des </a:t>
            </a:r>
            <a:r>
              <a:rPr lang="en-GB"/>
              <a:t>analyses de scénarios </a:t>
            </a:r>
            <a:r>
              <a:rPr lang="en-GB" sz="1200">
                <a:solidFill>
                  <a:schemeClr val="dk1"/>
                </a:solidFill>
                <a:latin typeface="Calibri"/>
                <a:ea typeface="Calibri"/>
                <a:cs typeface="Calibri"/>
                <a:sym typeface="Calibri"/>
              </a:rPr>
              <a:t>et en </a:t>
            </a:r>
            <a:r>
              <a:rPr lang="en-GB"/>
              <a:t>montrant </a:t>
            </a:r>
            <a:r>
              <a:rPr lang="en-GB" sz="1200">
                <a:solidFill>
                  <a:schemeClr val="dk1"/>
                </a:solidFill>
                <a:latin typeface="Calibri"/>
                <a:ea typeface="Calibri"/>
                <a:cs typeface="Calibri"/>
                <a:sym typeface="Calibri"/>
              </a:rPr>
              <a:t>comment différentes évolutions affecteraient la combinaison optimale d'approvisionnement. En tant qu'analystes de l'énergie, nous pouvons ensuite montrer cela aux décideurs et les laisser choisir leurs hypothèses</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a:t>L'analyse de sensibilité peut également permettre de mieux </a:t>
            </a:r>
            <a:r>
              <a:rPr lang="en-GB" sz="1200">
                <a:solidFill>
                  <a:schemeClr val="dk1"/>
                </a:solidFill>
                <a:latin typeface="Calibri"/>
                <a:ea typeface="Calibri"/>
                <a:cs typeface="Calibri"/>
                <a:sym typeface="Calibri"/>
              </a:rPr>
              <a:t>comprendre le modèle lui-même et la manière dont le système interagit. Elle décrit comment les changements de certaines variables d'entrée modifient les variables de sortie ou les résultats.</a:t>
            </a:r>
            <a:r>
              <a:rPr lang="en-GB"/>
              <a:t> Nous pouvons également développer des hypothèses à tester.</a:t>
            </a:r>
            <a:endParaRPr/>
          </a:p>
        </p:txBody>
      </p:sp>
      <p:sp>
        <p:nvSpPr>
          <p:cNvPr id="316" name="Google Shape;31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Enfin, nous utilisons l'analyse de scénario et de sensibilité pour le développement du modèle. Ici, nous pouvons étudier différentes entrées afin de tester notre modèle pour voir s'il y a certaines limitations qui sont évidentes si nous augmentons ou diminuons une valeur spécifique. Nous pouvons utiliser cette méthode pour identifier les domaines du modèle où nous devons traiter des données médiocres ou manquantes. Si ces données d'entrée ont un effet important sur les résultats de la modélisation, nous devrons peut-être passer du temps à collecter </a:t>
            </a:r>
            <a:r>
              <a:rPr lang="en-GB"/>
              <a:t>ces ensembles de données </a:t>
            </a:r>
            <a:r>
              <a:rPr lang="en-GB" sz="1200">
                <a:solidFill>
                  <a:schemeClr val="dk1"/>
                </a:solidFill>
                <a:latin typeface="Calibri"/>
                <a:ea typeface="Calibri"/>
                <a:cs typeface="Calibri"/>
                <a:sym typeface="Calibri"/>
              </a:rPr>
              <a:t>ou à essayer de les améliorer. </a:t>
            </a:r>
            <a:r>
              <a:rPr lang="en-GB"/>
              <a:t>Inversement, </a:t>
            </a:r>
            <a:r>
              <a:rPr lang="en-GB" sz="1200">
                <a:solidFill>
                  <a:schemeClr val="dk1"/>
                </a:solidFill>
                <a:latin typeface="Calibri"/>
                <a:ea typeface="Calibri"/>
                <a:cs typeface="Calibri"/>
                <a:sym typeface="Calibri"/>
              </a:rPr>
              <a:t>nous pouvons également comprendre si </a:t>
            </a:r>
            <a:r>
              <a:rPr lang="en-GB"/>
              <a:t>un ensemble de données </a:t>
            </a:r>
            <a:r>
              <a:rPr lang="en-GB" sz="1200">
                <a:solidFill>
                  <a:schemeClr val="dk1"/>
                </a:solidFill>
                <a:latin typeface="Calibri"/>
                <a:ea typeface="Calibri"/>
                <a:cs typeface="Calibri"/>
                <a:sym typeface="Calibri"/>
              </a:rPr>
              <a:t>n'a qu'un impact mineur sur les résultats de la modélisation.</a:t>
            </a:r>
            <a:endParaRPr/>
          </a:p>
        </p:txBody>
      </p:sp>
      <p:sp>
        <p:nvSpPr>
          <p:cNvPr id="326" name="Google Shape;32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Nos recherches indiquent que certains </a:t>
            </a:r>
            <a:r>
              <a:rPr lang="en-GB" sz="1200">
                <a:solidFill>
                  <a:schemeClr val="dk1"/>
                </a:solidFill>
                <a:latin typeface="Calibri"/>
                <a:ea typeface="Calibri"/>
                <a:cs typeface="Calibri"/>
                <a:sym typeface="Calibri"/>
              </a:rPr>
              <a:t>paramètres qui affectent l'analyse de l'électrification dans OnSSET </a:t>
            </a:r>
            <a:r>
              <a:rPr lang="en-GB"/>
              <a:t>sont particulièrement importants</a:t>
            </a:r>
            <a:r>
              <a:rPr lang="en-GB" sz="1200">
                <a:solidFill>
                  <a:schemeClr val="dk1"/>
                </a:solidFill>
                <a:latin typeface="Calibri"/>
                <a:ea typeface="Calibri"/>
                <a:cs typeface="Calibri"/>
                <a:sym typeface="Calibri"/>
              </a:rPr>
              <a:t>. Il s'agit de la demande d'énergie et de l'objectif d'accès à l'énergie</a:t>
            </a:r>
            <a:r>
              <a:rPr lang="en-GB"/>
              <a:t>, </a:t>
            </a:r>
            <a:r>
              <a:rPr lang="en-GB" sz="1200">
                <a:solidFill>
                  <a:schemeClr val="dk1"/>
                </a:solidFill>
                <a:latin typeface="Calibri"/>
                <a:ea typeface="Calibri"/>
                <a:cs typeface="Calibri"/>
                <a:sym typeface="Calibri"/>
              </a:rPr>
              <a:t>qui </a:t>
            </a:r>
            <a:r>
              <a:rPr lang="en-GB"/>
              <a:t>ont</a:t>
            </a:r>
            <a:r>
              <a:rPr lang="en-GB" sz="1200">
                <a:solidFill>
                  <a:schemeClr val="dk1"/>
                </a:solidFill>
                <a:latin typeface="Calibri"/>
                <a:ea typeface="Calibri"/>
                <a:cs typeface="Calibri"/>
                <a:sym typeface="Calibri"/>
              </a:rPr>
              <a:t> généralement un impact clé sur le choix de la technologie et les coûts d'investissement. Le coût de la production d'électricité sur le réseau aura également un effet sur les technologies de réseau par rapport aux technologies hors réseau. Enfin, nous disposons des coûts technologiques pour les différentes technologies qui ont un impact plus important sur le coût d'investissement total, </a:t>
            </a:r>
            <a:r>
              <a:rPr lang="en-GB"/>
              <a:t>et qui </a:t>
            </a:r>
            <a:r>
              <a:rPr lang="en-GB" sz="1200">
                <a:solidFill>
                  <a:schemeClr val="dk1"/>
                </a:solidFill>
                <a:latin typeface="Calibri"/>
                <a:ea typeface="Calibri"/>
                <a:cs typeface="Calibri"/>
                <a:sym typeface="Calibri"/>
              </a:rPr>
              <a:t>seront considérées </a:t>
            </a:r>
            <a:r>
              <a:rPr lang="en-GB"/>
              <a:t>comme </a:t>
            </a:r>
            <a:r>
              <a:rPr lang="en-GB" sz="1200">
                <a:solidFill>
                  <a:schemeClr val="dk1"/>
                </a:solidFill>
                <a:latin typeface="Calibri"/>
                <a:ea typeface="Calibri"/>
                <a:cs typeface="Calibri"/>
                <a:sym typeface="Calibri"/>
              </a:rPr>
              <a:t>les technologies </a:t>
            </a:r>
            <a:r>
              <a:rPr lang="en-GB"/>
              <a:t>les moins coûteuses. </a:t>
            </a:r>
            <a:r>
              <a:rPr lang="en-GB" sz="1200">
                <a:solidFill>
                  <a:schemeClr val="dk1"/>
                </a:solidFill>
                <a:latin typeface="Calibri"/>
                <a:ea typeface="Calibri"/>
                <a:cs typeface="Calibri"/>
                <a:sym typeface="Calibri"/>
              </a:rPr>
              <a:t>Toutefois, ces </a:t>
            </a:r>
            <a:r>
              <a:rPr lang="en-GB"/>
              <a:t>paramètres </a:t>
            </a:r>
            <a:r>
              <a:rPr lang="en-GB" sz="1200">
                <a:solidFill>
                  <a:schemeClr val="dk1"/>
                </a:solidFill>
                <a:latin typeface="Calibri"/>
                <a:ea typeface="Calibri"/>
                <a:cs typeface="Calibri"/>
                <a:sym typeface="Calibri"/>
              </a:rPr>
              <a:t>clés </a:t>
            </a:r>
            <a:r>
              <a:rPr lang="en-GB"/>
              <a:t>varient en fonction du </a:t>
            </a:r>
            <a:r>
              <a:rPr lang="en-GB" sz="1200">
                <a:solidFill>
                  <a:schemeClr val="dk1"/>
                </a:solidFill>
                <a:latin typeface="Calibri"/>
                <a:ea typeface="Calibri"/>
                <a:cs typeface="Calibri"/>
                <a:sym typeface="Calibri"/>
              </a:rPr>
              <a:t>pays </a:t>
            </a:r>
            <a:r>
              <a:rPr lang="en-GB"/>
              <a:t>et de ses caractéristiques.</a:t>
            </a:r>
            <a:endParaRPr sz="1200">
              <a:solidFill>
                <a:schemeClr val="dk1"/>
              </a:solidFill>
              <a:latin typeface="Calibri"/>
              <a:ea typeface="Calibri"/>
              <a:cs typeface="Calibri"/>
              <a:sym typeface="Calibri"/>
            </a:endParaRPr>
          </a:p>
        </p:txBody>
      </p:sp>
      <p:sp>
        <p:nvSpPr>
          <p:cNvPr id="342" name="Google Shape;34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Au cours de </a:t>
            </a:r>
            <a:r>
              <a:rPr lang="en-GB"/>
              <a:t>cette </a:t>
            </a:r>
            <a:r>
              <a:rPr lang="en-GB" sz="1200">
                <a:solidFill>
                  <a:schemeClr val="dk1"/>
                </a:solidFill>
                <a:latin typeface="Calibri"/>
                <a:ea typeface="Calibri"/>
                <a:cs typeface="Calibri"/>
                <a:sym typeface="Calibri"/>
              </a:rPr>
              <a:t>mini-</a:t>
            </a:r>
            <a:r>
              <a:rPr lang="en-GB"/>
              <a:t>partie</a:t>
            </a:r>
            <a:r>
              <a:rPr lang="en-GB" sz="1200">
                <a:solidFill>
                  <a:schemeClr val="dk1"/>
                </a:solidFill>
                <a:latin typeface="Calibri"/>
                <a:ea typeface="Calibri"/>
                <a:cs typeface="Calibri"/>
                <a:sym typeface="Calibri"/>
              </a:rPr>
              <a:t> </a:t>
            </a:r>
            <a:r>
              <a:rPr lang="en-GB"/>
              <a:t>et de la précédente, </a:t>
            </a:r>
            <a:r>
              <a:rPr lang="en-GB" sz="1200">
                <a:solidFill>
                  <a:schemeClr val="dk1"/>
                </a:solidFill>
                <a:latin typeface="Calibri"/>
                <a:ea typeface="Calibri"/>
                <a:cs typeface="Calibri"/>
                <a:sym typeface="Calibri"/>
              </a:rPr>
              <a:t>nous avons parlé de l'importance des scénarios et de l'analyse de sensibilité </a:t>
            </a:r>
            <a:r>
              <a:rPr lang="en-GB"/>
              <a:t>pour fournir des </a:t>
            </a:r>
            <a:r>
              <a:rPr lang="en-GB" sz="1200">
                <a:solidFill>
                  <a:schemeClr val="dk1"/>
                </a:solidFill>
                <a:latin typeface="Calibri"/>
                <a:ea typeface="Calibri"/>
                <a:cs typeface="Calibri"/>
                <a:sym typeface="Calibri"/>
              </a:rPr>
              <a:t>informations utiles permettant de comprendre les implications de différentes politiques et de différents développements. Les scénarios et les analyses de sensibilité peuvent fournir de nombreuses informations utiles, mais l'élaboration d'un grand nombre de scénarios est un processus qui prend du </a:t>
            </a:r>
            <a:r>
              <a:rPr lang="en-GB"/>
              <a:t>temps. </a:t>
            </a:r>
            <a:r>
              <a:rPr lang="en-GB" sz="1200">
                <a:solidFill>
                  <a:schemeClr val="dk1"/>
                </a:solidFill>
                <a:latin typeface="Calibri"/>
                <a:ea typeface="Calibri"/>
                <a:cs typeface="Calibri"/>
                <a:sym typeface="Calibri"/>
              </a:rPr>
              <a:t>Si nous voulons effectuer une analyse exploratoire des scénarios sur l'ensemble des 150 paramètres d'entrée et des 15 </a:t>
            </a:r>
            <a:r>
              <a:rPr lang="en-GB"/>
              <a:t>ensembles de données G.I.S. </a:t>
            </a:r>
            <a:r>
              <a:rPr lang="en-GB" sz="1200">
                <a:solidFill>
                  <a:schemeClr val="dk1"/>
                </a:solidFill>
                <a:latin typeface="Calibri"/>
                <a:ea typeface="Calibri"/>
                <a:cs typeface="Calibri"/>
                <a:sym typeface="Calibri"/>
              </a:rPr>
              <a:t>dans OnSSET</a:t>
            </a:r>
            <a:r>
              <a:rPr lang="en-GB"/>
              <a:t>, </a:t>
            </a:r>
            <a:r>
              <a:rPr lang="en-GB" sz="1200">
                <a:solidFill>
                  <a:schemeClr val="dk1"/>
                </a:solidFill>
                <a:latin typeface="Calibri"/>
                <a:ea typeface="Calibri"/>
                <a:cs typeface="Calibri"/>
                <a:sym typeface="Calibri"/>
              </a:rPr>
              <a:t>nous devrons développer des centaines ou des milliers de scénarios. Ce processus prendrait beaucoup de temps. C'est pourquoi </a:t>
            </a:r>
            <a:r>
              <a:rPr lang="en-GB"/>
              <a:t>il est </a:t>
            </a:r>
            <a:r>
              <a:rPr lang="en-GB" sz="1200">
                <a:solidFill>
                  <a:schemeClr val="dk1"/>
                </a:solidFill>
                <a:latin typeface="Calibri"/>
                <a:ea typeface="Calibri"/>
                <a:cs typeface="Calibri"/>
                <a:sym typeface="Calibri"/>
              </a:rPr>
              <a:t>souvent utile de s'appuyer sur l'expérience acquise lors d'études antérieures </a:t>
            </a:r>
            <a:r>
              <a:rPr lang="en-GB"/>
              <a:t>pour déterminer quels sont </a:t>
            </a:r>
            <a:r>
              <a:rPr lang="en-GB" sz="1200">
                <a:solidFill>
                  <a:schemeClr val="dk1"/>
                </a:solidFill>
                <a:latin typeface="Calibri"/>
                <a:ea typeface="Calibri"/>
                <a:cs typeface="Calibri"/>
                <a:sym typeface="Calibri"/>
              </a:rPr>
              <a:t>les principaux intrants ou facteurs clés.</a:t>
            </a:r>
            <a:endParaRPr/>
          </a:p>
        </p:txBody>
      </p:sp>
      <p:sp>
        <p:nvSpPr>
          <p:cNvPr id="350" name="Google Shape;3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En ce qui concerne l'</a:t>
            </a:r>
            <a:r>
              <a:rPr lang="en-GB" sz="1200">
                <a:solidFill>
                  <a:schemeClr val="dk1"/>
                </a:solidFill>
                <a:latin typeface="Calibri"/>
                <a:ea typeface="Calibri"/>
                <a:cs typeface="Calibri"/>
                <a:sym typeface="Calibri"/>
              </a:rPr>
              <a:t>élaboration de scénarios exploratoires, dans l'exemple ci-dessus, nous examinons deux facteurs : la croissance de la population et le prix du réseau. Ces deux variables ont une valeur basse et une valeur haute. Si nous combinons toutes les combinaisons possibles, </a:t>
            </a:r>
            <a:r>
              <a:rPr lang="en-GB"/>
              <a:t>nous </a:t>
            </a:r>
            <a:r>
              <a:rPr lang="en-GB" sz="1200">
                <a:solidFill>
                  <a:schemeClr val="dk1"/>
                </a:solidFill>
                <a:latin typeface="Calibri"/>
                <a:ea typeface="Calibri"/>
                <a:cs typeface="Calibri"/>
                <a:sym typeface="Calibri"/>
              </a:rPr>
              <a:t>obtiendrons quatre scénarios différents</a:t>
            </a:r>
            <a:r>
              <a:rPr lang="en-GB"/>
              <a:t>. Ceux-ci sont les suivants : faible </a:t>
            </a:r>
            <a:r>
              <a:rPr lang="en-GB" sz="1200">
                <a:solidFill>
                  <a:schemeClr val="dk1"/>
                </a:solidFill>
                <a:latin typeface="Calibri"/>
                <a:ea typeface="Calibri"/>
                <a:cs typeface="Calibri"/>
                <a:sym typeface="Calibri"/>
              </a:rPr>
              <a:t>croissance démographique et faible prix du réseau </a:t>
            </a:r>
            <a:r>
              <a:rPr lang="en-GB"/>
              <a:t>; </a:t>
            </a:r>
            <a:r>
              <a:rPr lang="en-GB" sz="1200">
                <a:solidFill>
                  <a:schemeClr val="dk1"/>
                </a:solidFill>
                <a:latin typeface="Calibri"/>
                <a:ea typeface="Calibri"/>
                <a:cs typeface="Calibri"/>
                <a:sym typeface="Calibri"/>
              </a:rPr>
              <a:t>faible croissance démographique et prix du réseau élevé </a:t>
            </a:r>
            <a:r>
              <a:rPr lang="en-GB"/>
              <a:t>; forte </a:t>
            </a:r>
            <a:r>
              <a:rPr lang="en-GB" sz="1200">
                <a:solidFill>
                  <a:schemeClr val="dk1"/>
                </a:solidFill>
                <a:latin typeface="Calibri"/>
                <a:ea typeface="Calibri"/>
                <a:cs typeface="Calibri"/>
                <a:sym typeface="Calibri"/>
              </a:rPr>
              <a:t>croissance démographique et faible prix du réseau </a:t>
            </a:r>
            <a:r>
              <a:rPr lang="en-GB"/>
              <a:t>; </a:t>
            </a:r>
            <a:r>
              <a:rPr lang="en-GB" sz="1200">
                <a:solidFill>
                  <a:schemeClr val="dk1"/>
                </a:solidFill>
                <a:latin typeface="Calibri"/>
                <a:ea typeface="Calibri"/>
                <a:cs typeface="Calibri"/>
                <a:sym typeface="Calibri"/>
              </a:rPr>
              <a:t>et, enfin</a:t>
            </a:r>
            <a:r>
              <a:rPr lang="en-GB"/>
              <a:t>, </a:t>
            </a:r>
            <a:r>
              <a:rPr lang="en-GB" sz="1200">
                <a:solidFill>
                  <a:schemeClr val="dk1"/>
                </a:solidFill>
                <a:latin typeface="Calibri"/>
                <a:ea typeface="Calibri"/>
                <a:cs typeface="Calibri"/>
                <a:sym typeface="Calibri"/>
              </a:rPr>
              <a:t>forte croissance démographique et prix du réseau élevé. Vous pouvez constater que si nous ajoutions une variable supplémentaire avec deux leviers, nous doublerions le nombre de scénarios pour arriver à 8 scénarios. Si la troisième variable avait trois leviers, nous aurions 12 combinaisons. L'élaboration de ces combinaisons de scénarios avec de multiples variables augmente très rapidement le nombre de scénarios que nous devons exécuter.</a:t>
            </a:r>
            <a:endParaRPr/>
          </a:p>
        </p:txBody>
      </p:sp>
      <p:sp>
        <p:nvSpPr>
          <p:cNvPr id="359" name="Google Shape;35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Les principaux messages </a:t>
            </a:r>
            <a:r>
              <a:rPr lang="en-GB"/>
              <a:t>à retenir sont que, tout d'abord</a:t>
            </a:r>
            <a:r>
              <a:rPr lang="en-GB" sz="1200">
                <a:solidFill>
                  <a:schemeClr val="dk1"/>
                </a:solidFill>
                <a:latin typeface="Calibri"/>
                <a:ea typeface="Calibri"/>
                <a:cs typeface="Calibri"/>
                <a:sym typeface="Calibri"/>
              </a:rPr>
              <a:t>, l'avenir est incertain et qu'il existe de nombreuses possibilités d'évolution de la demande et de l'offre. Nous pouvons avoir des prévisions ou des projections à ce sujet, mais nous ne pouvons jamais être sûrs. Pour atténuer cette incertitude, nous pouvons élaborer plusieurs scénarios. </a:t>
            </a:r>
            <a:r>
              <a:rPr lang="en-GB"/>
              <a:t>En examinant de </a:t>
            </a:r>
            <a:r>
              <a:rPr lang="en-GB" sz="1200">
                <a:solidFill>
                  <a:schemeClr val="dk1"/>
                </a:solidFill>
                <a:latin typeface="Calibri"/>
                <a:ea typeface="Calibri"/>
                <a:cs typeface="Calibri"/>
                <a:sym typeface="Calibri"/>
              </a:rPr>
              <a:t>nombreux développements futurs différents</a:t>
            </a:r>
            <a:r>
              <a:rPr lang="en-GB"/>
              <a:t>, </a:t>
            </a:r>
            <a:r>
              <a:rPr lang="en-GB" sz="1200">
                <a:solidFill>
                  <a:schemeClr val="dk1"/>
                </a:solidFill>
                <a:latin typeface="Calibri"/>
                <a:ea typeface="Calibri"/>
                <a:cs typeface="Calibri"/>
                <a:sym typeface="Calibri"/>
              </a:rPr>
              <a:t>les conclusions de la modélisation peuvent être plus solides. Dans le même temps, </a:t>
            </a:r>
            <a:r>
              <a:rPr lang="en-GB"/>
              <a:t>la multiplicité </a:t>
            </a:r>
            <a:r>
              <a:rPr lang="en-GB" sz="1200">
                <a:solidFill>
                  <a:schemeClr val="dk1"/>
                </a:solidFill>
                <a:latin typeface="Calibri"/>
                <a:ea typeface="Calibri"/>
                <a:cs typeface="Calibri"/>
                <a:sym typeface="Calibri"/>
              </a:rPr>
              <a:t>des scénarios peut entraîner des difficultés </a:t>
            </a:r>
            <a:r>
              <a:rPr lang="en-GB"/>
              <a:t>liées à la communication d'</a:t>
            </a:r>
            <a:r>
              <a:rPr lang="en-GB" sz="1200">
                <a:solidFill>
                  <a:schemeClr val="dk1"/>
                </a:solidFill>
                <a:latin typeface="Calibri"/>
                <a:ea typeface="Calibri"/>
                <a:cs typeface="Calibri"/>
                <a:sym typeface="Calibri"/>
              </a:rPr>
              <a:t>un grand nombre de résultats différents. Enfin, les scénarios doivent être élaborés avec soin </a:t>
            </a:r>
            <a:r>
              <a:rPr lang="en-GB"/>
              <a:t>pour essayer de prendre en compte les </a:t>
            </a:r>
            <a:r>
              <a:rPr lang="en-GB" sz="1200">
                <a:solidFill>
                  <a:schemeClr val="dk1"/>
                </a:solidFill>
                <a:latin typeface="Calibri"/>
                <a:ea typeface="Calibri"/>
                <a:cs typeface="Calibri"/>
                <a:sym typeface="Calibri"/>
              </a:rPr>
              <a:t>questions auxquelles nous essayons de répondre avec le modèle énergétique. En outre, le fait d'accorder une attention particulière aux variables d'entrée clés qui auront l'effet le plus important sur la question à laquelle nous essayons de répondre rend l'</a:t>
            </a:r>
            <a:r>
              <a:rPr lang="en-GB"/>
              <a:t>analyse</a:t>
            </a:r>
            <a:r>
              <a:rPr lang="en-GB" sz="1200">
                <a:solidFill>
                  <a:schemeClr val="dk1"/>
                </a:solidFill>
                <a:latin typeface="Calibri"/>
                <a:ea typeface="Calibri"/>
                <a:cs typeface="Calibri"/>
                <a:sym typeface="Calibri"/>
              </a:rPr>
              <a:t> plus solide.</a:t>
            </a:r>
            <a:endParaRPr sz="1200">
              <a:solidFill>
                <a:schemeClr val="dk1"/>
              </a:solidFill>
              <a:latin typeface="Calibri"/>
              <a:ea typeface="Calibri"/>
              <a:cs typeface="Calibri"/>
              <a:sym typeface="Calibri"/>
            </a:endParaRPr>
          </a:p>
        </p:txBody>
      </p:sp>
      <p:sp>
        <p:nvSpPr>
          <p:cNvPr id="386" name="Google Shape;3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Ce cours comporte quatre résultats escomptés pour l'apprenant. Après ce cours, vous serez en mesure de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Arial"/>
              <a:buNone/>
            </a:pPr>
            <a:r>
              <a:rPr lang="en-GB" sz="1200"/>
              <a:t>Décrire les questions auxquelles la modélisation énergétique peut répondre.</a:t>
            </a:r>
            <a:endParaRPr/>
          </a:p>
          <a:p>
            <a:pPr marL="0" lvl="0" indent="0" algn="l" rtl="0">
              <a:spcBef>
                <a:spcPts val="0"/>
              </a:spcBef>
              <a:spcAft>
                <a:spcPts val="0"/>
              </a:spcAft>
              <a:buClr>
                <a:schemeClr val="dk1"/>
              </a:buClr>
              <a:buSzPts val="1200"/>
              <a:buFont typeface="Arial"/>
              <a:buNone/>
            </a:pPr>
            <a:r>
              <a:rPr lang="en-GB" sz="1200"/>
              <a:t>Expliquer les différentes méthodes d'élaboration de scénarios.</a:t>
            </a:r>
            <a:endParaRPr/>
          </a:p>
          <a:p>
            <a:pPr marL="0" lvl="0" indent="0" algn="l" rtl="0">
              <a:spcBef>
                <a:spcPts val="0"/>
              </a:spcBef>
              <a:spcAft>
                <a:spcPts val="0"/>
              </a:spcAft>
              <a:buClr>
                <a:schemeClr val="dk1"/>
              </a:buClr>
              <a:buSzPts val="1200"/>
              <a:buFont typeface="Arial"/>
              <a:buNone/>
            </a:pPr>
            <a:r>
              <a:rPr lang="en-GB" sz="2000">
                <a:latin typeface="Open Sans"/>
                <a:ea typeface="Open Sans"/>
                <a:cs typeface="Open Sans"/>
                <a:sym typeface="Open Sans"/>
              </a:rPr>
              <a:t>Énumérer </a:t>
            </a:r>
            <a:r>
              <a:rPr lang="en-GB" sz="1200"/>
              <a:t>la liste des domaines dans lesquels l'analyse de scénarios est importante.</a:t>
            </a:r>
            <a:endParaRPr/>
          </a:p>
          <a:p>
            <a:pPr marL="0" lvl="0" indent="0" algn="l" rtl="0">
              <a:spcBef>
                <a:spcPts val="0"/>
              </a:spcBef>
              <a:spcAft>
                <a:spcPts val="0"/>
              </a:spcAft>
              <a:buClr>
                <a:schemeClr val="dk1"/>
              </a:buClr>
              <a:buSzPts val="1200"/>
              <a:buFont typeface="Arial"/>
              <a:buNone/>
            </a:pPr>
            <a:r>
              <a:rPr lang="en-GB" sz="1200"/>
              <a:t>Décrire la valeur temporelle de l'argent.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Ceci est important pour une meilleure compréhension d'OnSSET et de la modélisation énergétique en général.</a:t>
            </a:r>
            <a:endParaRPr/>
          </a:p>
        </p:txBody>
      </p:sp>
      <p:sp>
        <p:nvSpPr>
          <p:cNvPr id="180" name="Google Shape;1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0: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Dans cette </a:t>
            </a:r>
            <a:r>
              <a:rPr lang="en-GB"/>
              <a:t>partie </a:t>
            </a:r>
            <a:r>
              <a:rPr lang="en-GB" sz="1200">
                <a:solidFill>
                  <a:schemeClr val="dk1"/>
                </a:solidFill>
                <a:latin typeface="Calibri"/>
                <a:ea typeface="Calibri"/>
                <a:cs typeface="Calibri"/>
                <a:sym typeface="Calibri"/>
              </a:rPr>
              <a:t>et la suivante, nous aborderons certaines des théories les plus avancées de l'outil OnSSET. L'objectif de cette conférence est d'expliquer </a:t>
            </a:r>
            <a:r>
              <a:rPr lang="en-GB"/>
              <a:t>plus en </a:t>
            </a:r>
            <a:r>
              <a:rPr lang="en-GB" sz="1200">
                <a:solidFill>
                  <a:schemeClr val="dk1"/>
                </a:solidFill>
                <a:latin typeface="Calibri"/>
                <a:ea typeface="Calibri"/>
                <a:cs typeface="Calibri"/>
                <a:sym typeface="Calibri"/>
              </a:rPr>
              <a:t>détail comment nous calculons l'option d'électrification </a:t>
            </a:r>
            <a:r>
              <a:rPr lang="en-GB"/>
              <a:t>la moins coûteuse pour </a:t>
            </a:r>
            <a:r>
              <a:rPr lang="en-GB" sz="1200">
                <a:solidFill>
                  <a:schemeClr val="dk1"/>
                </a:solidFill>
                <a:latin typeface="Calibri"/>
                <a:ea typeface="Calibri"/>
                <a:cs typeface="Calibri"/>
                <a:sym typeface="Calibri"/>
              </a:rPr>
              <a:t>chaque site. Nous nous concentrerons sur le </a:t>
            </a:r>
            <a:r>
              <a:rPr lang="en-GB"/>
              <a:t>concept de </a:t>
            </a:r>
            <a:r>
              <a:rPr lang="en-GB" sz="1200">
                <a:solidFill>
                  <a:schemeClr val="dk1"/>
                </a:solidFill>
                <a:latin typeface="Calibri"/>
                <a:ea typeface="Calibri"/>
                <a:cs typeface="Calibri"/>
                <a:sym typeface="Calibri"/>
              </a:rPr>
              <a:t>coût de l'</a:t>
            </a:r>
            <a:r>
              <a:rPr lang="en-GB"/>
              <a:t>électricité actualisé, ainsi que sur </a:t>
            </a:r>
            <a:r>
              <a:rPr lang="en-GB" sz="1200">
                <a:solidFill>
                  <a:schemeClr val="dk1"/>
                </a:solidFill>
                <a:latin typeface="Calibri"/>
                <a:ea typeface="Calibri"/>
                <a:cs typeface="Calibri"/>
                <a:sym typeface="Calibri"/>
              </a:rPr>
              <a:t>les méthodologies de dimensionnement que nous utilisons pour les différentes technologies. Nous utilisons le coût actualisé de l'électricité, comme expliqué précédemment, pour comparer différentes technologies avec différentes structures de coûts.</a:t>
            </a:r>
            <a:endParaRPr/>
          </a:p>
        </p:txBody>
      </p:sp>
      <p:sp>
        <p:nvSpPr>
          <p:cNvPr id="400" name="Google Shape;400;p2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1: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Dans OnSSET, les technologies de mini-réseau peuvent être alimentées par différentes ressources énergétiques, telles que l'énergie solaire photovoltaïque, l'énergie éolienne, l'énergie hydraulique ou le diesel. De même, les technologies </a:t>
            </a:r>
            <a:r>
              <a:rPr lang="en-GB"/>
              <a:t>autonomes </a:t>
            </a:r>
            <a:r>
              <a:rPr lang="en-GB" sz="1200">
                <a:solidFill>
                  <a:schemeClr val="dk1"/>
                </a:solidFill>
                <a:latin typeface="Calibri"/>
                <a:ea typeface="Calibri"/>
                <a:cs typeface="Calibri"/>
                <a:sym typeface="Calibri"/>
              </a:rPr>
              <a:t>sont basées sur le solaire photovoltaïque ou le diesel. Le coût de l'électricité </a:t>
            </a:r>
            <a:r>
              <a:rPr lang="en-GB"/>
              <a:t>actualis</a:t>
            </a:r>
            <a:r>
              <a:rPr lang="en-GB" sz="1200">
                <a:solidFill>
                  <a:schemeClr val="dk1"/>
                </a:solidFill>
                <a:latin typeface="Calibri"/>
                <a:ea typeface="Calibri"/>
                <a:cs typeface="Calibri"/>
                <a:sym typeface="Calibri"/>
              </a:rPr>
              <a:t>é (</a:t>
            </a:r>
            <a:r>
              <a:rPr lang="en-GB"/>
              <a:t>LCOE) </a:t>
            </a:r>
            <a:r>
              <a:rPr lang="en-GB" sz="1200">
                <a:solidFill>
                  <a:schemeClr val="dk1"/>
                </a:solidFill>
                <a:latin typeface="Calibri"/>
                <a:ea typeface="Calibri"/>
                <a:cs typeface="Calibri"/>
                <a:sym typeface="Calibri"/>
              </a:rPr>
              <a:t>représente le coût final de l'électricité nécessaire pour que le système atteigne le seuil de rentabilité pendant la durée de vie du projet. En d'autres termes, à quel coût l'électricité doit-elle être vendue pour que le projet soit rentable et sans perte ?</a:t>
            </a:r>
            <a:endParaRPr/>
          </a:p>
        </p:txBody>
      </p:sp>
      <p:sp>
        <p:nvSpPr>
          <p:cNvPr id="409" name="Google Shape;409;p21: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2: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400">
                <a:solidFill>
                  <a:schemeClr val="dk1"/>
                </a:solidFill>
                <a:latin typeface="Calibri"/>
                <a:ea typeface="Calibri"/>
                <a:cs typeface="Calibri"/>
                <a:sym typeface="Calibri"/>
              </a:rPr>
              <a:t>La formule </a:t>
            </a:r>
            <a:r>
              <a:rPr lang="en-GB" sz="1400"/>
              <a:t>L.C.O.E. </a:t>
            </a:r>
            <a:r>
              <a:rPr lang="en-GB" sz="1400">
                <a:solidFill>
                  <a:schemeClr val="dk1"/>
                </a:solidFill>
                <a:latin typeface="Calibri"/>
                <a:ea typeface="Calibri"/>
                <a:cs typeface="Calibri"/>
                <a:sym typeface="Calibri"/>
              </a:rPr>
              <a:t>que vous voyez ici est la somme de tous les coûts au numérateur et de l'électricité produite au dénominateur. Au numérateur, la lettre I représente le coût d'</a:t>
            </a:r>
            <a:r>
              <a:rPr lang="en-GB" sz="1400"/>
              <a:t>investissement </a:t>
            </a:r>
            <a:r>
              <a:rPr lang="en-GB" sz="1400">
                <a:solidFill>
                  <a:schemeClr val="dk1"/>
                </a:solidFill>
                <a:latin typeface="Calibri"/>
                <a:ea typeface="Calibri"/>
                <a:cs typeface="Calibri"/>
                <a:sym typeface="Calibri"/>
              </a:rPr>
              <a:t>du système, O&amp;M représente les coûts d'exploitation et de maintenance</a:t>
            </a:r>
            <a:r>
              <a:rPr lang="en-GB" sz="1400"/>
              <a:t>, et </a:t>
            </a:r>
            <a:r>
              <a:rPr lang="en-GB" sz="1400">
                <a:solidFill>
                  <a:schemeClr val="dk1"/>
                </a:solidFill>
                <a:latin typeface="Calibri"/>
                <a:ea typeface="Calibri"/>
                <a:cs typeface="Calibri"/>
                <a:sym typeface="Calibri"/>
              </a:rPr>
              <a:t>F représente les coûts du combustible. Au dénominateur, E représente l'électricité produite pendant la durée de vie du projet. Ces coûts sont résumés pour toutes les années de la durée de vie de la technologie ou du projet</a:t>
            </a:r>
            <a:r>
              <a:rPr lang="en-GB" sz="1400"/>
              <a:t>. </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400">
                <a:solidFill>
                  <a:schemeClr val="dk1"/>
                </a:solidFill>
                <a:latin typeface="Calibri"/>
                <a:ea typeface="Calibri"/>
                <a:cs typeface="Calibri"/>
                <a:sym typeface="Calibri"/>
              </a:rPr>
              <a:t>Enfin, un autre paramètre fait partie du </a:t>
            </a:r>
            <a:r>
              <a:rPr lang="en-GB" sz="1400"/>
              <a:t>L.C.O.E. </a:t>
            </a:r>
            <a:r>
              <a:rPr lang="en-GB" sz="1400">
                <a:solidFill>
                  <a:schemeClr val="dk1"/>
                </a:solidFill>
                <a:latin typeface="Calibri"/>
                <a:ea typeface="Calibri"/>
                <a:cs typeface="Calibri"/>
                <a:sym typeface="Calibri"/>
              </a:rPr>
              <a:t>: le taux d'actualisation </a:t>
            </a:r>
            <a:r>
              <a:rPr lang="en-GB" sz="1400"/>
              <a:t>(ou r dans la formule). </a:t>
            </a:r>
            <a:r>
              <a:rPr lang="en-GB" sz="1400">
                <a:solidFill>
                  <a:schemeClr val="dk1"/>
                </a:solidFill>
                <a:latin typeface="Calibri"/>
                <a:ea typeface="Calibri"/>
                <a:cs typeface="Calibri"/>
                <a:sym typeface="Calibri"/>
              </a:rPr>
              <a:t>Ce paramètre sera décrit plus en détail dans les prochaines diapositives.</a:t>
            </a:r>
            <a:endParaRPr sz="1400"/>
          </a:p>
        </p:txBody>
      </p:sp>
      <p:sp>
        <p:nvSpPr>
          <p:cNvPr id="431" name="Google Shape;431;p22: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Tout d'abord, il y a un aspect que nous appelons la "valeur temporelle de l'argent". Cela signifie que 100 dollars dans le futur ne valent pas la même chose que 100 dollars aujourd'hui. Supposons que vous ayez le choix entre recevoir 100 dollars aujourd'hui ou 100 dollars dans un an. Le choix le plus judicieux serait de prendre l'argent aujourd'hui. La raison en est que l'argent dépensé aujourd'hui peut être utilisé pour percevoir des revenus ou des intérêts au cours de l'année à venir. Si vous placez l'argent à la banque, vous obtiendrez (avec un peu de chance) un taux d'intérêt et vos 100 dollars vaudront plus dans un an. De même, vous pourriez investir ces 100 dollars dans une entreprise qui (avec un peu de chance) génère des revenus</a:t>
            </a:r>
            <a:r>
              <a:rPr lang="en-GB"/>
              <a:t>, et </a:t>
            </a:r>
            <a:r>
              <a:rPr lang="en-GB" sz="1200">
                <a:solidFill>
                  <a:schemeClr val="dk1"/>
                </a:solidFill>
                <a:latin typeface="Calibri"/>
                <a:ea typeface="Calibri"/>
                <a:cs typeface="Calibri"/>
                <a:sym typeface="Calibri"/>
              </a:rPr>
              <a:t>les 100 dollars d'aujourd'hui vaudront alors plus dans un an.</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Si nous avons un taux d'intérêt de 10 % à la banque ou dans une entreprise et que nous voulons calculer la valeur future des 100 dollars, nous les multiplions par (1+0,1), ce qui donne 110 dollars dans un an. Si nous gardons l'argent à la banque ou dans l'entreprise pour percevoir des revenus pendant une année supplémentaire</a:t>
            </a:r>
            <a:r>
              <a:rPr lang="en-GB"/>
              <a:t>, nous </a:t>
            </a:r>
            <a:r>
              <a:rPr lang="en-GB" sz="1200">
                <a:solidFill>
                  <a:schemeClr val="dk1"/>
                </a:solidFill>
                <a:latin typeface="Calibri"/>
                <a:ea typeface="Calibri"/>
                <a:cs typeface="Calibri"/>
                <a:sym typeface="Calibri"/>
              </a:rPr>
              <a:t>constatons que les 110 dollars </a:t>
            </a:r>
            <a:r>
              <a:rPr lang="en-GB"/>
              <a:t>augmentent </a:t>
            </a:r>
            <a:r>
              <a:rPr lang="en-GB" sz="1200">
                <a:solidFill>
                  <a:schemeClr val="dk1"/>
                </a:solidFill>
                <a:latin typeface="Calibri"/>
                <a:ea typeface="Calibri"/>
                <a:cs typeface="Calibri"/>
                <a:sym typeface="Calibri"/>
              </a:rPr>
              <a:t>de 10 %. Nous calculons cela comme 100 fois (1 + 0,1) à la puissance 2, parce que nous épargnons maintenant pour deux ans, soit 121 dollars</a:t>
            </a:r>
            <a:r>
              <a:rPr lang="en-GB"/>
              <a:t>. </a:t>
            </a:r>
            <a:endParaRPr sz="1200">
              <a:solidFill>
                <a:schemeClr val="dk1"/>
              </a:solidFill>
              <a:latin typeface="Calibri"/>
              <a:ea typeface="Calibri"/>
              <a:cs typeface="Calibri"/>
              <a:sym typeface="Calibri"/>
            </a:endParaRPr>
          </a:p>
        </p:txBody>
      </p:sp>
      <p:sp>
        <p:nvSpPr>
          <p:cNvPr id="443" name="Google Shape;443;p23: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4: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Nous introduisons maintenant le terme "actualisation", qui consiste à calculer la valeur de l'argent à rebours à l'aide d'un taux d'actualisation. Nous utiliserons le même exemple que précédemment</a:t>
            </a:r>
            <a:r>
              <a:rPr lang="en-GB"/>
              <a:t>. Nous considérons </a:t>
            </a:r>
            <a:r>
              <a:rPr lang="en-GB" sz="1200">
                <a:solidFill>
                  <a:schemeClr val="dk1"/>
                </a:solidFill>
                <a:latin typeface="Calibri"/>
                <a:ea typeface="Calibri"/>
                <a:cs typeface="Calibri"/>
                <a:sym typeface="Calibri"/>
              </a:rPr>
              <a:t>110 dollars dans un an</a:t>
            </a:r>
            <a:r>
              <a:rPr lang="en-GB"/>
              <a:t>, </a:t>
            </a:r>
            <a:r>
              <a:rPr lang="en-GB" sz="1200">
                <a:solidFill>
                  <a:schemeClr val="dk1"/>
                </a:solidFill>
                <a:latin typeface="Calibri"/>
                <a:ea typeface="Calibri"/>
                <a:cs typeface="Calibri"/>
                <a:sym typeface="Calibri"/>
              </a:rPr>
              <a:t>mais nous voulons maintenant décider combien cela vaut en valeur d'aujourd'hui. Ce "facteur d'actualisation", que nous aborderons en détail dans le prochain cours, est le taux d'intérêt utilisé pour l'actualisation. Si le taux d'actualisation est élevé, cela signifie que les coûts futurs reflètent une valeur inférieure à celle d'aujourd'hui. Si l'argent augmente de 20 % par an, la différence d'actualisation sera plus importante que si l'argent augmente de 2 % par an. En pratique, cela signifie que les technologies </a:t>
            </a:r>
            <a:r>
              <a:rPr lang="en-GB"/>
              <a:t>renouvelables, </a:t>
            </a:r>
            <a:r>
              <a:rPr lang="en-GB" sz="1200">
                <a:solidFill>
                  <a:schemeClr val="dk1"/>
                </a:solidFill>
                <a:latin typeface="Calibri"/>
                <a:ea typeface="Calibri"/>
                <a:cs typeface="Calibri"/>
                <a:sym typeface="Calibri"/>
              </a:rPr>
              <a:t>qui ont souvent des coûts initiaux élevés et des coûts de fonctionnement faibles pendant leur durée de vie, bénéficient généralement de taux d'actualisation faibles. En revanche, les générateurs </a:t>
            </a:r>
            <a:r>
              <a:rPr lang="en-GB"/>
              <a:t>diesel</a:t>
            </a:r>
            <a:r>
              <a:rPr lang="en-GB" sz="1200">
                <a:solidFill>
                  <a:schemeClr val="dk1"/>
                </a:solidFill>
                <a:latin typeface="Calibri"/>
                <a:ea typeface="Calibri"/>
                <a:cs typeface="Calibri"/>
                <a:sym typeface="Calibri"/>
              </a:rPr>
              <a:t>, dont les coûts d'investissement sont plus faibles mais les coûts de fonctionnement plus élevés</a:t>
            </a:r>
            <a:r>
              <a:rPr lang="en-GB"/>
              <a:t>, </a:t>
            </a:r>
            <a:r>
              <a:rPr lang="en-GB" sz="1200">
                <a:solidFill>
                  <a:schemeClr val="dk1"/>
                </a:solidFill>
                <a:latin typeface="Calibri"/>
                <a:ea typeface="Calibri"/>
                <a:cs typeface="Calibri"/>
                <a:sym typeface="Calibri"/>
              </a:rPr>
              <a:t>seront plus souvent au </a:t>
            </a:r>
            <a:r>
              <a:rPr lang="en-GB"/>
              <a:t>moindre coût </a:t>
            </a:r>
            <a:r>
              <a:rPr lang="en-GB" sz="1200">
                <a:solidFill>
                  <a:schemeClr val="dk1"/>
                </a:solidFill>
                <a:latin typeface="Calibri"/>
                <a:ea typeface="Calibri"/>
                <a:cs typeface="Calibri"/>
                <a:sym typeface="Calibri"/>
              </a:rPr>
              <a:t>avec des taux d'actualisation plus élevés.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451" name="Google Shape;451;p2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Les modèles énergétiques créent une image simplifiée des systèmes énergétiques </a:t>
            </a:r>
            <a:r>
              <a:rPr lang="en-GB"/>
              <a:t>réels </a:t>
            </a:r>
            <a:r>
              <a:rPr lang="en-GB" sz="1200">
                <a:solidFill>
                  <a:schemeClr val="dk1"/>
                </a:solidFill>
                <a:latin typeface="Calibri"/>
                <a:ea typeface="Calibri"/>
                <a:cs typeface="Calibri"/>
                <a:sym typeface="Calibri"/>
              </a:rPr>
              <a:t>en traduisant les composants (par exemple</a:t>
            </a:r>
            <a:r>
              <a:rPr lang="en-GB"/>
              <a:t>, les </a:t>
            </a:r>
            <a:r>
              <a:rPr lang="en-GB" sz="1200">
                <a:solidFill>
                  <a:schemeClr val="dk1"/>
                </a:solidFill>
                <a:latin typeface="Calibri"/>
                <a:ea typeface="Calibri"/>
                <a:cs typeface="Calibri"/>
                <a:sym typeface="Calibri"/>
              </a:rPr>
              <a:t>centrales électriques</a:t>
            </a:r>
            <a:r>
              <a:rPr lang="en-GB"/>
              <a:t>) </a:t>
            </a:r>
            <a:r>
              <a:rPr lang="en-GB" sz="1200">
                <a:solidFill>
                  <a:schemeClr val="dk1"/>
                </a:solidFill>
                <a:latin typeface="Calibri"/>
                <a:ea typeface="Calibri"/>
                <a:cs typeface="Calibri"/>
                <a:sym typeface="Calibri"/>
              </a:rPr>
              <a:t>et les flux du système énergétique en formulations mathématiques. Ces équations représentent une interaction </a:t>
            </a:r>
            <a:r>
              <a:rPr lang="en-GB"/>
              <a:t>basée sur des règles </a:t>
            </a:r>
            <a:r>
              <a:rPr lang="en-GB" sz="1200">
                <a:solidFill>
                  <a:schemeClr val="dk1"/>
                </a:solidFill>
                <a:latin typeface="Calibri"/>
                <a:ea typeface="Calibri"/>
                <a:cs typeface="Calibri"/>
                <a:sym typeface="Calibri"/>
              </a:rPr>
              <a:t>entre les composants clés du système. Ces interactions sont décrites à l'aide de formules. Prenons l'exemple d'un générateur diesel. Le générateur diesel consomme X litres de diesel pour produire Y </a:t>
            </a:r>
            <a:r>
              <a:rPr lang="en-GB"/>
              <a:t>kilowattheures d'</a:t>
            </a:r>
            <a:r>
              <a:rPr lang="en-GB" sz="1200">
                <a:solidFill>
                  <a:schemeClr val="dk1"/>
                </a:solidFill>
                <a:latin typeface="Calibri"/>
                <a:ea typeface="Calibri"/>
                <a:cs typeface="Calibri"/>
                <a:sym typeface="Calibri"/>
              </a:rPr>
              <a:t>électricité. Si le générateur diesel est connecté à un réseau de distribution, nous distribuons l'électricité dans le réseau de distribution. En incluant le réseau de distribution, nous utilisons des équations pour calculer la taille requise du réseau de distribution et le type de générateur diesel </a:t>
            </a:r>
            <a:r>
              <a:rPr lang="en-GB"/>
              <a:t>nécessaire </a:t>
            </a:r>
            <a:r>
              <a:rPr lang="en-GB" sz="1200">
                <a:solidFill>
                  <a:schemeClr val="dk1"/>
                </a:solidFill>
                <a:latin typeface="Calibri"/>
                <a:ea typeface="Calibri"/>
                <a:cs typeface="Calibri"/>
                <a:sym typeface="Calibri"/>
              </a:rPr>
              <a:t>pour répondre à la demande du client. Nous formulons également des équations pour le coût de tous ces composants. Toutes ces équations interconnectées forment ensemble une représentation simplifiée du système énergétique.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Nous calibrons ensuite le modèle pour refléter l'état actuel du système énergétique et des flux d'énergie, en reliant les combustibles en fonction de la façon dont ils circulent dans le système. Le modèle peut alors explorer différents systèmes énergétiques futurs en termes, par </a:t>
            </a:r>
            <a:r>
              <a:rPr lang="en-GB"/>
              <a:t>exemple, de </a:t>
            </a:r>
            <a:r>
              <a:rPr lang="en-GB" sz="1200">
                <a:solidFill>
                  <a:schemeClr val="dk1"/>
                </a:solidFill>
                <a:latin typeface="Calibri"/>
                <a:ea typeface="Calibri"/>
                <a:cs typeface="Calibri"/>
                <a:sym typeface="Calibri"/>
              </a:rPr>
              <a:t>technologie, d'options de combustibles </a:t>
            </a:r>
            <a:r>
              <a:rPr lang="en-GB"/>
              <a:t>ou de </a:t>
            </a:r>
            <a:r>
              <a:rPr lang="en-GB" sz="1200">
                <a:solidFill>
                  <a:schemeClr val="dk1"/>
                </a:solidFill>
                <a:latin typeface="Calibri"/>
                <a:ea typeface="Calibri"/>
                <a:cs typeface="Calibri"/>
                <a:sym typeface="Calibri"/>
              </a:rPr>
              <a:t>demande d'énergie.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Une chose très importante à noter à propos de la modélisation énergétique est qu'elle peut </a:t>
            </a:r>
            <a:r>
              <a:rPr lang="en-GB"/>
              <a:t>donner des </a:t>
            </a:r>
            <a:r>
              <a:rPr lang="en-GB" sz="1200">
                <a:solidFill>
                  <a:schemeClr val="dk1"/>
                </a:solidFill>
                <a:latin typeface="Calibri"/>
                <a:ea typeface="Calibri"/>
                <a:cs typeface="Calibri"/>
                <a:sym typeface="Calibri"/>
              </a:rPr>
              <a:t>indications, mais pas des réponses. Un modèle énergétique peut nous aider à comprendre les conséquences de certaines décisions ou la manière dont nous pouvons atteindre un objectif spécifique.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
        <p:nvSpPr>
          <p:cNvPr id="188" name="Google Shape;1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 gouvernement ou le décideur peut avoir une idée qualitative du développement futur du pays et de son système énergétique. Il peut y avoir des objectifs politiques liés</a:t>
            </a:r>
            <a:r>
              <a:rPr lang="en-GB"/>
              <a:t>, </a:t>
            </a:r>
            <a:r>
              <a:rPr lang="en-GB" sz="1200">
                <a:solidFill>
                  <a:schemeClr val="dk1"/>
                </a:solidFill>
                <a:latin typeface="Calibri"/>
                <a:ea typeface="Calibri"/>
                <a:cs typeface="Calibri"/>
                <a:sym typeface="Calibri"/>
              </a:rPr>
              <a:t>par </a:t>
            </a:r>
            <a:r>
              <a:rPr lang="en-GB"/>
              <a:t>exemple, au </a:t>
            </a:r>
            <a:r>
              <a:rPr lang="en-GB" sz="1200">
                <a:solidFill>
                  <a:schemeClr val="dk1"/>
                </a:solidFill>
                <a:latin typeface="Calibri"/>
                <a:ea typeface="Calibri"/>
                <a:cs typeface="Calibri"/>
                <a:sym typeface="Calibri"/>
              </a:rPr>
              <a:t>développement économique, aux contraintes financières ou à la réduction des émissions. Il peut y avoir des idées liées à la sécurité énergétique en rapport avec les options technologiques, lorsqu'une partie prenante peut préférer utiliser des ressources disponibles dans le pays, ce qui ne nécessite pas d'importations. En outre, les options technologiques peuvent être limitées aux technologies renouvelables plutôt qu'aux technologies basées sur les combustibles fossiles afin de réduire les émissions. Les parties prenantes ont des objectifs </a:t>
            </a:r>
            <a:r>
              <a:rPr lang="en-GB"/>
              <a:t>différents.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Les modèles de systèmes </a:t>
            </a:r>
            <a:r>
              <a:rPr lang="en-GB"/>
              <a:t>énergétiques </a:t>
            </a:r>
            <a:r>
              <a:rPr lang="en-GB" sz="1200">
                <a:solidFill>
                  <a:schemeClr val="dk1"/>
                </a:solidFill>
                <a:latin typeface="Calibri"/>
                <a:ea typeface="Calibri"/>
                <a:cs typeface="Calibri"/>
                <a:sym typeface="Calibri"/>
              </a:rPr>
              <a:t>peuvent fournir un cadre permettant d'évaluer quantitativement les implications de différentes politiques énergétiques ou de différentes options de développement dans le système d'approvisionnement. Cela signifie que le processus de modélisation du système énergétique peut fournir des chiffres pour ces objectifs qualitatifs afin d'indiquer l'ampleur du coût de la mise en œuvre d'une certaine politique ou d'essayer d'atteindre un objectif d'électrification spécifique. En outre</a:t>
            </a:r>
            <a:r>
              <a:rPr lang="en-GB"/>
              <a:t>, </a:t>
            </a:r>
            <a:r>
              <a:rPr lang="en-GB" sz="1200">
                <a:solidFill>
                  <a:schemeClr val="dk1"/>
                </a:solidFill>
                <a:latin typeface="Calibri"/>
                <a:ea typeface="Calibri"/>
                <a:cs typeface="Calibri"/>
                <a:sym typeface="Calibri"/>
              </a:rPr>
              <a:t>la modélisation peut donner </a:t>
            </a:r>
            <a:r>
              <a:rPr lang="en-GB"/>
              <a:t>une </a:t>
            </a:r>
            <a:r>
              <a:rPr lang="en-GB" sz="1200">
                <a:solidFill>
                  <a:schemeClr val="dk1"/>
                </a:solidFill>
                <a:latin typeface="Calibri"/>
                <a:ea typeface="Calibri"/>
                <a:cs typeface="Calibri"/>
                <a:sym typeface="Calibri"/>
              </a:rPr>
              <a:t>indication sur les choix technologiques</a:t>
            </a:r>
            <a:r>
              <a:rPr lang="en-GB"/>
              <a:t>, </a:t>
            </a:r>
            <a:r>
              <a:rPr lang="en-GB" sz="1200">
                <a:solidFill>
                  <a:schemeClr val="dk1"/>
                </a:solidFill>
                <a:latin typeface="Calibri"/>
                <a:ea typeface="Calibri"/>
                <a:cs typeface="Calibri"/>
                <a:sym typeface="Calibri"/>
              </a:rPr>
              <a:t>par exemple, la moitié de la population pourrait être électrifiée par des technologies </a:t>
            </a:r>
            <a:r>
              <a:rPr lang="en-GB"/>
              <a:t>autonomes </a:t>
            </a:r>
            <a:r>
              <a:rPr lang="en-GB" sz="1200">
                <a:solidFill>
                  <a:schemeClr val="dk1"/>
                </a:solidFill>
                <a:latin typeface="Calibri"/>
                <a:ea typeface="Calibri"/>
                <a:cs typeface="Calibri"/>
                <a:sym typeface="Calibri"/>
              </a:rPr>
              <a:t>plutôt que par un mini-réseau ou un réseau. D'</a:t>
            </a:r>
            <a:r>
              <a:rPr lang="en-GB"/>
              <a:t>autres </a:t>
            </a:r>
            <a:r>
              <a:rPr lang="en-GB" sz="1200">
                <a:solidFill>
                  <a:schemeClr val="dk1"/>
                </a:solidFill>
                <a:latin typeface="Calibri"/>
                <a:ea typeface="Calibri"/>
                <a:cs typeface="Calibri"/>
                <a:sym typeface="Calibri"/>
              </a:rPr>
              <a:t>conditions </a:t>
            </a:r>
            <a:r>
              <a:rPr lang="en-GB"/>
              <a:t>peuvent être </a:t>
            </a:r>
            <a:r>
              <a:rPr lang="en-GB" sz="1200">
                <a:solidFill>
                  <a:schemeClr val="dk1"/>
                </a:solidFill>
                <a:latin typeface="Calibri"/>
                <a:ea typeface="Calibri"/>
                <a:cs typeface="Calibri"/>
                <a:sym typeface="Calibri"/>
              </a:rPr>
              <a:t>fixées par les parties prenantes ou </a:t>
            </a:r>
            <a:r>
              <a:rPr lang="en-GB"/>
              <a:t>résulter de </a:t>
            </a:r>
            <a:r>
              <a:rPr lang="en-GB" sz="1200">
                <a:solidFill>
                  <a:schemeClr val="dk1"/>
                </a:solidFill>
                <a:latin typeface="Calibri"/>
                <a:ea typeface="Calibri"/>
                <a:cs typeface="Calibri"/>
                <a:sym typeface="Calibri"/>
              </a:rPr>
              <a:t>facteurs </a:t>
            </a:r>
            <a:r>
              <a:rPr lang="en-GB"/>
              <a:t>externes. Celles-ci </a:t>
            </a:r>
            <a:r>
              <a:rPr lang="en-GB" sz="1200">
                <a:solidFill>
                  <a:schemeClr val="dk1"/>
                </a:solidFill>
                <a:latin typeface="Calibri"/>
                <a:ea typeface="Calibri"/>
                <a:cs typeface="Calibri"/>
                <a:sym typeface="Calibri"/>
              </a:rPr>
              <a:t>peuvent changer </a:t>
            </a:r>
            <a:r>
              <a:rPr lang="en-GB"/>
              <a:t>en fonction des </a:t>
            </a:r>
            <a:r>
              <a:rPr lang="en-GB" sz="1200">
                <a:solidFill>
                  <a:schemeClr val="dk1"/>
                </a:solidFill>
                <a:latin typeface="Calibri"/>
                <a:ea typeface="Calibri"/>
                <a:cs typeface="Calibri"/>
                <a:sym typeface="Calibri"/>
              </a:rPr>
              <a:t>différents développements nationaux ou de la mise en œuvre de différentes politiques</a:t>
            </a:r>
            <a:r>
              <a:rPr lang="en-GB"/>
              <a:t>. </a:t>
            </a:r>
            <a:endParaRPr/>
          </a:p>
        </p:txBody>
      </p:sp>
      <p:sp>
        <p:nvSpPr>
          <p:cNvPr id="196" name="Google Shape;1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Tout d'abord, les modèles ne peuvent pas prédire l'avenir. Il y aura toujours des incertitudes dans les paramètres d'</a:t>
            </a:r>
            <a:r>
              <a:rPr lang="en-GB"/>
              <a:t>entrée d'</a:t>
            </a:r>
            <a:r>
              <a:rPr lang="en-GB" sz="1200">
                <a:solidFill>
                  <a:schemeClr val="dk1"/>
                </a:solidFill>
                <a:latin typeface="Calibri"/>
                <a:ea typeface="Calibri"/>
                <a:cs typeface="Calibri"/>
                <a:sym typeface="Calibri"/>
              </a:rPr>
              <a:t>un modèle qui modélise le développement futur. Les paramètres incertains peuvent être la façon dont le prix du diesel évoluera à l'avenir</a:t>
            </a:r>
            <a:r>
              <a:rPr lang="en-GB"/>
              <a:t>, </a:t>
            </a:r>
            <a:r>
              <a:rPr lang="en-GB" sz="1200">
                <a:solidFill>
                  <a:schemeClr val="dk1"/>
                </a:solidFill>
                <a:latin typeface="Calibri"/>
                <a:ea typeface="Calibri"/>
                <a:cs typeface="Calibri"/>
                <a:sym typeface="Calibri"/>
              </a:rPr>
              <a:t>la façon dont les coûts des panneaux photovoltaïques seront réduits au cours des dix prochaines années</a:t>
            </a:r>
            <a:r>
              <a:rPr lang="en-GB"/>
              <a:t>, </a:t>
            </a:r>
            <a:r>
              <a:rPr lang="en-GB" sz="1200">
                <a:solidFill>
                  <a:schemeClr val="dk1"/>
                </a:solidFill>
                <a:latin typeface="Calibri"/>
                <a:ea typeface="Calibri"/>
                <a:cs typeface="Calibri"/>
                <a:sym typeface="Calibri"/>
              </a:rPr>
              <a:t>ou ce que nous pensons être la demande d'énergie. Tous ces paramètres sont des estimations basées sur différents ensembles d'informations, mais ils ne peuvent en aucun cas prédire ce qui se passera à l'avenir en raison du grand nombre d'incertitudes.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Le modèle peut nous aider à mieux comprendre l'avenir. Cela permet aux décideurs de rester préparés et de prendre des décisions en connaissance de cause. En explorant une pléthore d'avenirs différents, il est possible d'élaborer des stratégies robustes qui fonctionneront dans le cadre de nombreux développements différents. Toutefois, il est important de souligner que les modèles ne peuvent pas prendre de décisions. Le modèle énergétique peut indiquer une certaine combinaison de technologies pour répondre à une demande spécifique, sous certaines </a:t>
            </a:r>
            <a:r>
              <a:rPr lang="en-GB"/>
              <a:t>structures de </a:t>
            </a:r>
            <a:r>
              <a:rPr lang="en-GB" sz="1200">
                <a:solidFill>
                  <a:schemeClr val="dk1"/>
                </a:solidFill>
                <a:latin typeface="Calibri"/>
                <a:ea typeface="Calibri"/>
                <a:cs typeface="Calibri"/>
                <a:sym typeface="Calibri"/>
              </a:rPr>
              <a:t>coûts et options technologiques. Cependant, pour d'autres structures de </a:t>
            </a:r>
            <a:r>
              <a:rPr lang="en-GB"/>
              <a:t>coûts </a:t>
            </a:r>
            <a:r>
              <a:rPr lang="en-GB" sz="1200">
                <a:solidFill>
                  <a:schemeClr val="dk1"/>
                </a:solidFill>
                <a:latin typeface="Calibri"/>
                <a:ea typeface="Calibri"/>
                <a:cs typeface="Calibri"/>
                <a:sym typeface="Calibri"/>
              </a:rPr>
              <a:t>ou d'autres demandes, le modèle peut choisir une autre combinaison avec d'autres </a:t>
            </a:r>
            <a:r>
              <a:rPr lang="en-GB"/>
              <a:t>coûts d'</a:t>
            </a:r>
            <a:r>
              <a:rPr lang="en-GB" sz="1200">
                <a:solidFill>
                  <a:schemeClr val="dk1"/>
                </a:solidFill>
                <a:latin typeface="Calibri"/>
                <a:ea typeface="Calibri"/>
                <a:cs typeface="Calibri"/>
                <a:sym typeface="Calibri"/>
              </a:rPr>
              <a:t>investissement et d'autres technologies.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04" name="Google Shape;2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"Tous les modèles sont </a:t>
            </a:r>
            <a:r>
              <a:rPr lang="en-GB"/>
              <a:t>faux</a:t>
            </a:r>
            <a:r>
              <a:rPr lang="en-GB" sz="1200"/>
              <a:t>, mais certains sont utiles", a déclaré George Box</a:t>
            </a:r>
            <a:r>
              <a:rPr lang="en-GB"/>
              <a:t>, un statisticien de renom</a:t>
            </a:r>
            <a:r>
              <a:rPr lang="en-GB" i="1"/>
              <a: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a:t>Les modèles fournissent une </a:t>
            </a:r>
            <a:r>
              <a:rPr lang="en-GB" sz="1200">
                <a:solidFill>
                  <a:schemeClr val="dk1"/>
                </a:solidFill>
                <a:latin typeface="Calibri"/>
                <a:ea typeface="Calibri"/>
                <a:cs typeface="Calibri"/>
                <a:sym typeface="Calibri"/>
              </a:rPr>
              <a:t>version simplifiée de la réalité et ne peuvent pas saisir toutes les interactions du monde réel. </a:t>
            </a:r>
            <a:r>
              <a:rPr lang="en-GB"/>
              <a:t>Ils </a:t>
            </a:r>
            <a:r>
              <a:rPr lang="en-GB" sz="1200">
                <a:solidFill>
                  <a:schemeClr val="dk1"/>
                </a:solidFill>
                <a:latin typeface="Calibri"/>
                <a:ea typeface="Calibri"/>
                <a:cs typeface="Calibri"/>
                <a:sym typeface="Calibri"/>
              </a:rPr>
              <a:t>utilisent également des estimations sur les développements futurs qui ont une certaine probabilité. Dans tout modèle, il y aura toujours des incertitudes qui ne sont pas correctes. Cependant, si nous fournissons un bon modèle avec de bonnes données d'entrée, nous pouvons obtenir des informations qui peuvent aider à guider les décisions qui sont plus susceptibles d'aboutir à une politique ou à un investissement fructueux.</a:t>
            </a:r>
            <a:endParaRPr/>
          </a:p>
        </p:txBody>
      </p:sp>
      <p:sp>
        <p:nvSpPr>
          <p:cNvPr id="212" name="Google Shape;2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Les principaux messages </a:t>
            </a:r>
            <a:r>
              <a:rPr lang="en-GB"/>
              <a:t>à retenir </a:t>
            </a:r>
            <a:r>
              <a:rPr lang="en-GB" sz="1200">
                <a:solidFill>
                  <a:schemeClr val="dk1"/>
                </a:solidFill>
                <a:latin typeface="Calibri"/>
                <a:ea typeface="Calibri"/>
                <a:cs typeface="Calibri"/>
                <a:sym typeface="Calibri"/>
              </a:rPr>
              <a:t>sont que les modèles peuvent être très utiles pour éclairer les politiques et autres décisions. Tout d'abord, les résultats d'un modèle ne sont jamais meilleurs que les paramètres d'entrée</a:t>
            </a:r>
            <a:r>
              <a:rPr lang="en-GB"/>
              <a:t>, </a:t>
            </a:r>
            <a:r>
              <a:rPr lang="en-GB" sz="1200">
                <a:solidFill>
                  <a:schemeClr val="dk1"/>
                </a:solidFill>
                <a:latin typeface="Calibri"/>
                <a:ea typeface="Calibri"/>
                <a:cs typeface="Calibri"/>
                <a:sym typeface="Calibri"/>
              </a:rPr>
              <a:t>tels que les coûts et les tendances que nous introduisons dans le modèle. Deuxièmement, les </a:t>
            </a:r>
            <a:r>
              <a:rPr lang="en-GB"/>
              <a:t>modèles sont </a:t>
            </a:r>
            <a:r>
              <a:rPr lang="en-GB" sz="1200">
                <a:solidFill>
                  <a:schemeClr val="dk1"/>
                </a:solidFill>
                <a:latin typeface="Calibri"/>
                <a:ea typeface="Calibri"/>
                <a:cs typeface="Calibri"/>
                <a:sym typeface="Calibri"/>
              </a:rPr>
              <a:t>une version simplifiée de la réalité. </a:t>
            </a:r>
            <a:r>
              <a:rPr lang="en-GB"/>
              <a:t>Cependant, ils </a:t>
            </a:r>
            <a:r>
              <a:rPr lang="en-GB" sz="1200">
                <a:solidFill>
                  <a:schemeClr val="dk1"/>
                </a:solidFill>
                <a:latin typeface="Calibri"/>
                <a:ea typeface="Calibri"/>
                <a:cs typeface="Calibri"/>
                <a:sym typeface="Calibri"/>
              </a:rPr>
              <a:t>peuvent toujours fournir des informations permettant de prendre des décisions solides </a:t>
            </a:r>
            <a:r>
              <a:rPr lang="en-GB"/>
              <a:t>qui auront les </a:t>
            </a:r>
            <a:r>
              <a:rPr lang="en-GB" sz="1200">
                <a:solidFill>
                  <a:schemeClr val="dk1"/>
                </a:solidFill>
                <a:latin typeface="Calibri"/>
                <a:ea typeface="Calibri"/>
                <a:cs typeface="Calibri"/>
                <a:sym typeface="Calibri"/>
              </a:rPr>
              <a:t>meilleures chances de réaliser le développement futur que nous souhaitons</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
        <p:nvSpPr>
          <p:cNvPr id="219" name="Google Shape;2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Dans cette mini-</a:t>
            </a:r>
            <a:r>
              <a:rPr lang="en-GB"/>
              <a:t>partie</a:t>
            </a:r>
            <a:r>
              <a:rPr lang="en-GB" sz="1200">
                <a:solidFill>
                  <a:schemeClr val="dk1"/>
                </a:solidFill>
                <a:latin typeface="Calibri"/>
                <a:ea typeface="Calibri"/>
                <a:cs typeface="Calibri"/>
                <a:sym typeface="Calibri"/>
              </a:rPr>
              <a:t>, nous verrons comment nous utilisons les scénarios et l'analyse de sensibilité. En général, nous pourrions dire qu'il existe trois types de scénarios que nous pouvons développer, un scénario étant un développement futur possible</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La première série de scénarios peut être qualifiée de scénarios de prévision. Les scénarios de prévision tentent de prédire les évolutions futures les plus probables. Ces scénarios tentent de prévoir différentes évolutions de la demande, des coûts technologiques </a:t>
            </a:r>
            <a:r>
              <a:rPr lang="en-GB"/>
              <a:t>et des </a:t>
            </a:r>
            <a:r>
              <a:rPr lang="en-GB" sz="1200">
                <a:solidFill>
                  <a:schemeClr val="dk1"/>
                </a:solidFill>
                <a:latin typeface="Calibri"/>
                <a:ea typeface="Calibri"/>
                <a:cs typeface="Calibri"/>
                <a:sym typeface="Calibri"/>
              </a:rPr>
              <a:t>prix des </a:t>
            </a:r>
            <a:r>
              <a:rPr lang="en-GB"/>
              <a:t>carburants sur la base, par </a:t>
            </a:r>
            <a:r>
              <a:rPr lang="en-GB" sz="1200">
                <a:solidFill>
                  <a:schemeClr val="dk1"/>
                </a:solidFill>
                <a:latin typeface="Calibri"/>
                <a:ea typeface="Calibri"/>
                <a:cs typeface="Calibri"/>
                <a:sym typeface="Calibri"/>
              </a:rPr>
              <a:t>exemple, </a:t>
            </a:r>
            <a:r>
              <a:rPr lang="en-GB"/>
              <a:t>de </a:t>
            </a:r>
            <a:r>
              <a:rPr lang="en-GB" sz="1200">
                <a:solidFill>
                  <a:schemeClr val="dk1"/>
                </a:solidFill>
                <a:latin typeface="Calibri"/>
                <a:ea typeface="Calibri"/>
                <a:cs typeface="Calibri"/>
                <a:sym typeface="Calibri"/>
              </a:rPr>
              <a:t>tendances historiques et de rapports scientifiques.</a:t>
            </a:r>
            <a:r>
              <a:rPr lang="en-GB"/>
              <a:t> Ils visent à trouver un scénario optimal.</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La deuxième série de scénarios est constituée de scénarios exploratoires ou normatifs</a:t>
            </a:r>
            <a:r>
              <a:rPr lang="en-GB"/>
              <a:t>, également appelés analyse d'incertitude. Cela </a:t>
            </a:r>
            <a:r>
              <a:rPr lang="en-GB" sz="1200">
                <a:solidFill>
                  <a:schemeClr val="dk1"/>
                </a:solidFill>
                <a:latin typeface="Calibri"/>
                <a:ea typeface="Calibri"/>
                <a:cs typeface="Calibri"/>
                <a:sym typeface="Calibri"/>
              </a:rPr>
              <a:t>signifie que nous essayons d'explorer un grand nombre d'avenirs différents au lieu de trouver ce que nous pensons être l'évolution la plus probable des différentes variables. Par exemple, au lieu d'estimer ce que nous pensons être le prix du pétrole dans l'année à venir</a:t>
            </a:r>
            <a:r>
              <a:rPr lang="en-GB"/>
              <a:t>, </a:t>
            </a:r>
            <a:r>
              <a:rPr lang="en-GB" sz="1200">
                <a:solidFill>
                  <a:schemeClr val="dk1"/>
                </a:solidFill>
                <a:latin typeface="Calibri"/>
                <a:ea typeface="Calibri"/>
                <a:cs typeface="Calibri"/>
                <a:sym typeface="Calibri"/>
              </a:rPr>
              <a:t>nous examinons un large éventail de développements différents. </a:t>
            </a:r>
            <a:r>
              <a:rPr lang="en-GB"/>
              <a:t>Par exemple, nous pouvons nous poser les questions suivantes : </a:t>
            </a:r>
            <a:r>
              <a:rPr lang="en-GB" sz="1200">
                <a:solidFill>
                  <a:schemeClr val="dk1"/>
                </a:solidFill>
                <a:latin typeface="Calibri"/>
                <a:ea typeface="Calibri"/>
                <a:cs typeface="Calibri"/>
                <a:sym typeface="Calibri"/>
              </a:rPr>
              <a:t>Que se passe-t-il si le prix du pétrole diminue ? S'il reste inchangé ? Et s'il augmente à des rythmes différents ? Et comment cela affecte-t-il les résultats ? Au lieu d'essayer de trouver l'évolution la plus probable, nous voulons explorer différentes évolutions pour trouver une solution robuste qui fonctionnera bien dans les différentes évolutions de ces scénarios</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Ces deux méthodes de scénario examinent différentes variables et leurs résultats futurs.</a:t>
            </a:r>
            <a:endParaRPr/>
          </a:p>
        </p:txBody>
      </p:sp>
      <p:sp>
        <p:nvSpPr>
          <p:cNvPr id="234" name="Google Shape;23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9"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8" name="Google Shape;18;p29"/>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1"/>
          <p:cNvSpPr>
            <a:spLocks noGrp="1"/>
          </p:cNvSpPr>
          <p:nvPr>
            <p:ph type="pic" idx="2"/>
          </p:nvPr>
        </p:nvSpPr>
        <p:spPr>
          <a:xfrm>
            <a:off x="5183188" y="987425"/>
            <a:ext cx="6172200" cy="4873625"/>
          </a:xfrm>
          <a:prstGeom prst="rect">
            <a:avLst/>
          </a:prstGeom>
          <a:noFill/>
          <a:ln>
            <a:noFill/>
          </a:ln>
        </p:spPr>
      </p:sp>
      <p:sp>
        <p:nvSpPr>
          <p:cNvPr id="76" name="Google Shape;76;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10" name="Google Shape;110;p44"/>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0"/>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1"/>
          <p:cNvSpPr>
            <a:spLocks noGrp="1"/>
          </p:cNvSpPr>
          <p:nvPr>
            <p:ph type="pic" idx="2"/>
          </p:nvPr>
        </p:nvSpPr>
        <p:spPr>
          <a:xfrm>
            <a:off x="5183188" y="987425"/>
            <a:ext cx="6172200" cy="4873625"/>
          </a:xfrm>
          <a:prstGeom prst="rect">
            <a:avLst/>
          </a:prstGeom>
          <a:noFill/>
          <a:ln>
            <a:noFill/>
          </a:ln>
        </p:spPr>
      </p:sp>
      <p:sp>
        <p:nvSpPr>
          <p:cNvPr id="152" name="Google Shape;152;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
        <p:cNvGrpSpPr/>
        <p:nvPr/>
      </p:nvGrpSpPr>
      <p:grpSpPr>
        <a:xfrm>
          <a:off x="0" y="0"/>
          <a:ext cx="0" cy="0"/>
          <a:chOff x="0" y="0"/>
          <a:chExt cx="0" cy="0"/>
        </a:xfrm>
      </p:grpSpPr>
      <p:pic>
        <p:nvPicPr>
          <p:cNvPr id="26" name="Google Shape;26;p31"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27" name="Google Shape;2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35"/>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6" name="Google Shape;3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5"/>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11/j.1574-0862.1997.tb00449.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doi.org/10.5281/ZENODO.1493074" TargetMode="External"/><Relationship Id="rId4" Type="http://schemas.openxmlformats.org/officeDocument/2006/relationships/hyperlink" Target="https://onsset.github.io/teaching_kit/courses/module_3/Lecture%205/"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onsset.github.io/teaching_kit/courses/module_3/Lecture%20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endev-indonesia.info/" TargetMode="External"/><Relationship Id="rId3" Type="http://schemas.openxmlformats.org/officeDocument/2006/relationships/image" Target="../media/image5.gif"/><Relationship Id="rId7"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doi.org/10.1088/1742-6596/1549/5/052121" TargetMode="External"/><Relationship Id="rId5" Type="http://schemas.openxmlformats.org/officeDocument/2006/relationships/hyperlink" Target="https://www.energy.gov/energysaver/buying-and-making-electricity/hybrid-wind-and-solar-electric-systems" TargetMode="External"/><Relationship Id="rId4" Type="http://schemas.openxmlformats.org/officeDocument/2006/relationships/image" Target="../media/image6.jpg"/><Relationship Id="rId9"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88/1748-9326/11/11/11401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onsset.github.io/teaching_kit/courses/module_3/Lecture%20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onsset.github.io/teaching_kit/courses/module_3/Lecture%20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1"/>
          <p:cNvSpPr txBox="1"/>
          <p:nvPr/>
        </p:nvSpPr>
        <p:spPr>
          <a:xfrm>
            <a:off x="8461829" y="6085113"/>
            <a:ext cx="37410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Open Sans"/>
                <a:ea typeface="Open Sans"/>
                <a:cs typeface="Open Sans"/>
                <a:sym typeface="Open Sans"/>
              </a:rPr>
              <a:t>Version 1.0</a:t>
            </a:r>
            <a:endParaRPr sz="1800" b="1" i="0" u="none" strike="noStrike" cap="none">
              <a:solidFill>
                <a:schemeClr val="lt1"/>
              </a:solidFill>
              <a:latin typeface="Open Sans"/>
              <a:ea typeface="Open Sans"/>
              <a:cs typeface="Open Sans"/>
              <a:sym typeface="Open Sans"/>
            </a:endParaRPr>
          </a:p>
        </p:txBody>
      </p:sp>
      <p:sp>
        <p:nvSpPr>
          <p:cNvPr id="175" name="Google Shape;175;p1"/>
          <p:cNvSpPr txBox="1"/>
          <p:nvPr/>
        </p:nvSpPr>
        <p:spPr>
          <a:xfrm>
            <a:off x="552130" y="3534357"/>
            <a:ext cx="3708300" cy="6465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1"/>
              </a:buClr>
              <a:buFont typeface="Arial"/>
              <a:buNone/>
            </a:pPr>
            <a:r>
              <a:rPr lang="en-GB" sz="1800" b="1">
                <a:solidFill>
                  <a:schemeClr val="dk1"/>
                </a:solidFill>
                <a:latin typeface="Open Sans ExtraBold"/>
                <a:ea typeface="Open Sans ExtraBold"/>
                <a:cs typeface="Open Sans ExtraBold"/>
                <a:sym typeface="Open Sans ExtraBold"/>
              </a:rPr>
              <a:t>OnSSET/Plateforme mondiale d'électrification</a:t>
            </a:r>
            <a:endParaRPr sz="1800" b="1">
              <a:solidFill>
                <a:schemeClr val="dk1"/>
              </a:solidFill>
              <a:latin typeface="Open Sans ExtraBold"/>
              <a:ea typeface="Open Sans ExtraBold"/>
              <a:cs typeface="Open Sans ExtraBold"/>
              <a:sym typeface="Open Sans ExtraBold"/>
            </a:endParaRPr>
          </a:p>
        </p:txBody>
      </p:sp>
      <p:sp>
        <p:nvSpPr>
          <p:cNvPr id="176" name="Google Shape;176;p1"/>
          <p:cNvSpPr txBox="1">
            <a:spLocks noGrp="1"/>
          </p:cNvSpPr>
          <p:nvPr>
            <p:ph type="title"/>
          </p:nvPr>
        </p:nvSpPr>
        <p:spPr>
          <a:xfrm>
            <a:off x="521650" y="4144834"/>
            <a:ext cx="8023821" cy="22979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Open Sans ExtraBold"/>
              <a:buNone/>
            </a:pPr>
            <a:r>
              <a:rPr lang="en-GB">
                <a:solidFill>
                  <a:schemeClr val="lt1"/>
                </a:solidFill>
              </a:rPr>
              <a:t>LECTURE 7</a:t>
            </a:r>
            <a:br>
              <a:rPr lang="en-GB"/>
            </a:br>
            <a:r>
              <a:rPr lang="en-GB"/>
              <a:t>MODÉLISATION ÉNERGÉTIQUE, ÉLABORATION DE SCÉNARIOS ET ANALYSE DE SENSIBILITÉ</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0"/>
          <p:cNvSpPr txBox="1"/>
          <p:nvPr/>
        </p:nvSpPr>
        <p:spPr>
          <a:xfrm>
            <a:off x="838200" y="1735931"/>
            <a:ext cx="6736793" cy="4478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Prévisions, scénarios et backcasting</a:t>
            </a:r>
            <a:endParaRPr sz="2000" b="1">
              <a:solidFill>
                <a:srgbClr val="9CC2E5"/>
              </a:solidFill>
              <a:latin typeface="Open Sans"/>
              <a:ea typeface="Open Sans"/>
              <a:cs typeface="Open Sans"/>
              <a:sym typeface="Open Sans"/>
            </a:endParaRPr>
          </a:p>
        </p:txBody>
      </p:sp>
      <p:sp>
        <p:nvSpPr>
          <p:cNvPr id="273" name="Google Shape;273;p10"/>
          <p:cNvSpPr/>
          <p:nvPr/>
        </p:nvSpPr>
        <p:spPr>
          <a:xfrm>
            <a:off x="838200" y="2112361"/>
            <a:ext cx="2770495" cy="4030317"/>
          </a:xfrm>
          <a:prstGeom prst="roundRect">
            <a:avLst>
              <a:gd name="adj" fmla="val 16667"/>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0"/>
          <p:cNvSpPr/>
          <p:nvPr/>
        </p:nvSpPr>
        <p:spPr>
          <a:xfrm>
            <a:off x="4307006" y="2112361"/>
            <a:ext cx="2770495" cy="4030317"/>
          </a:xfrm>
          <a:prstGeom prst="roundRect">
            <a:avLst>
              <a:gd name="adj" fmla="val 16667"/>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0"/>
          <p:cNvSpPr/>
          <p:nvPr/>
        </p:nvSpPr>
        <p:spPr>
          <a:xfrm>
            <a:off x="7826646" y="2112360"/>
            <a:ext cx="2770495" cy="4030317"/>
          </a:xfrm>
          <a:prstGeom prst="roundRect">
            <a:avLst>
              <a:gd name="adj" fmla="val 16667"/>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0"/>
          <p:cNvSpPr/>
          <p:nvPr/>
        </p:nvSpPr>
        <p:spPr>
          <a:xfrm>
            <a:off x="1039389" y="3026602"/>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AVENIR</a:t>
            </a:r>
            <a:endParaRPr/>
          </a:p>
        </p:txBody>
      </p:sp>
      <p:sp>
        <p:nvSpPr>
          <p:cNvPr id="277" name="Google Shape;277;p10"/>
          <p:cNvSpPr/>
          <p:nvPr/>
        </p:nvSpPr>
        <p:spPr>
          <a:xfrm>
            <a:off x="4505978" y="3026602"/>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AVENIR</a:t>
            </a:r>
            <a:endParaRPr/>
          </a:p>
        </p:txBody>
      </p:sp>
      <p:sp>
        <p:nvSpPr>
          <p:cNvPr id="278" name="Google Shape;278;p10"/>
          <p:cNvSpPr/>
          <p:nvPr/>
        </p:nvSpPr>
        <p:spPr>
          <a:xfrm>
            <a:off x="7975748" y="3037985"/>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AVENIR</a:t>
            </a:r>
            <a:endParaRPr/>
          </a:p>
        </p:txBody>
      </p:sp>
      <p:sp>
        <p:nvSpPr>
          <p:cNvPr id="279" name="Google Shape;279;p10"/>
          <p:cNvSpPr/>
          <p:nvPr/>
        </p:nvSpPr>
        <p:spPr>
          <a:xfrm>
            <a:off x="1172570" y="2217859"/>
            <a:ext cx="2101755" cy="389872"/>
          </a:xfrm>
          <a:prstGeom prst="rect">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100" b="1">
                <a:solidFill>
                  <a:schemeClr val="dk1"/>
                </a:solidFill>
                <a:latin typeface="Calibri"/>
                <a:ea typeface="Calibri"/>
                <a:cs typeface="Calibri"/>
                <a:sym typeface="Calibri"/>
              </a:rPr>
              <a:t>Prévisions</a:t>
            </a:r>
            <a:endParaRPr/>
          </a:p>
        </p:txBody>
      </p:sp>
      <p:sp>
        <p:nvSpPr>
          <p:cNvPr id="280" name="Google Shape;280;p10"/>
          <p:cNvSpPr/>
          <p:nvPr/>
        </p:nvSpPr>
        <p:spPr>
          <a:xfrm>
            <a:off x="4641376" y="2218385"/>
            <a:ext cx="2101755" cy="509842"/>
          </a:xfrm>
          <a:prstGeom prst="rect">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00" b="1">
                <a:solidFill>
                  <a:schemeClr val="dk1"/>
                </a:solidFill>
                <a:latin typeface="Calibri"/>
                <a:ea typeface="Calibri"/>
                <a:cs typeface="Calibri"/>
                <a:sym typeface="Calibri"/>
              </a:rPr>
              <a:t>Scénarios: exploratoires et normatifs</a:t>
            </a:r>
            <a:endParaRPr/>
          </a:p>
        </p:txBody>
      </p:sp>
      <p:sp>
        <p:nvSpPr>
          <p:cNvPr id="281" name="Google Shape;281;p10"/>
          <p:cNvSpPr/>
          <p:nvPr/>
        </p:nvSpPr>
        <p:spPr>
          <a:xfrm>
            <a:off x="8058778" y="2219437"/>
            <a:ext cx="2288556" cy="389872"/>
          </a:xfrm>
          <a:prstGeom prst="rect">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GB" sz="1700" b="1">
                <a:solidFill>
                  <a:schemeClr val="dk1"/>
                </a:solidFill>
                <a:latin typeface="Calibri"/>
                <a:ea typeface="Calibri"/>
                <a:cs typeface="Calibri"/>
                <a:sym typeface="Calibri"/>
              </a:rPr>
              <a:t>Backcasting ou r</a:t>
            </a:r>
            <a:r>
              <a:rPr lang="en-GB" sz="1600" b="1">
                <a:solidFill>
                  <a:schemeClr val="dk1"/>
                </a:solidFill>
                <a:latin typeface="Calibri"/>
                <a:ea typeface="Calibri"/>
                <a:cs typeface="Calibri"/>
                <a:sym typeface="Calibri"/>
              </a:rPr>
              <a:t>é</a:t>
            </a:r>
            <a:r>
              <a:rPr lang="en-GB" sz="1700" b="1">
                <a:solidFill>
                  <a:schemeClr val="dk1"/>
                </a:solidFill>
                <a:latin typeface="Calibri"/>
                <a:ea typeface="Calibri"/>
                <a:cs typeface="Calibri"/>
                <a:sym typeface="Calibri"/>
              </a:rPr>
              <a:t>tropolation</a:t>
            </a:r>
            <a:endParaRPr sz="1600" b="1">
              <a:solidFill>
                <a:schemeClr val="dk1"/>
              </a:solidFill>
              <a:latin typeface="Calibri"/>
              <a:ea typeface="Calibri"/>
              <a:cs typeface="Calibri"/>
              <a:sym typeface="Calibri"/>
            </a:endParaRPr>
          </a:p>
        </p:txBody>
      </p:sp>
      <p:sp>
        <p:nvSpPr>
          <p:cNvPr id="282" name="Google Shape;282;p10"/>
          <p:cNvSpPr/>
          <p:nvPr/>
        </p:nvSpPr>
        <p:spPr>
          <a:xfrm>
            <a:off x="1037171" y="5263833"/>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Présent</a:t>
            </a:r>
            <a:endParaRPr/>
          </a:p>
        </p:txBody>
      </p:sp>
      <p:sp>
        <p:nvSpPr>
          <p:cNvPr id="283" name="Google Shape;283;p10"/>
          <p:cNvSpPr/>
          <p:nvPr/>
        </p:nvSpPr>
        <p:spPr>
          <a:xfrm>
            <a:off x="4505977" y="5271097"/>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Présent</a:t>
            </a:r>
            <a:endParaRPr/>
          </a:p>
        </p:txBody>
      </p:sp>
      <p:sp>
        <p:nvSpPr>
          <p:cNvPr id="284" name="Google Shape;284;p10"/>
          <p:cNvSpPr/>
          <p:nvPr/>
        </p:nvSpPr>
        <p:spPr>
          <a:xfrm>
            <a:off x="7974783" y="5263833"/>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Présent</a:t>
            </a:r>
            <a:endParaRPr/>
          </a:p>
        </p:txBody>
      </p:sp>
      <p:cxnSp>
        <p:nvCxnSpPr>
          <p:cNvPr id="285" name="Google Shape;285;p10"/>
          <p:cNvCxnSpPr>
            <a:stCxn id="282" idx="0"/>
          </p:cNvCxnSpPr>
          <p:nvPr/>
        </p:nvCxnSpPr>
        <p:spPr>
          <a:xfrm rot="10800000">
            <a:off x="1172547" y="3611133"/>
            <a:ext cx="1050900" cy="1652700"/>
          </a:xfrm>
          <a:prstGeom prst="straightConnector1">
            <a:avLst/>
          </a:prstGeom>
          <a:noFill/>
          <a:ln w="9525" cap="flat" cmpd="sng">
            <a:solidFill>
              <a:schemeClr val="accent1"/>
            </a:solidFill>
            <a:prstDash val="dashDot"/>
            <a:miter lim="800000"/>
            <a:headEnd type="none" w="sm" len="sm"/>
            <a:tailEnd type="triangle" w="med" len="med"/>
          </a:ln>
        </p:spPr>
      </p:cxnSp>
      <p:cxnSp>
        <p:nvCxnSpPr>
          <p:cNvPr id="286" name="Google Shape;286;p10"/>
          <p:cNvCxnSpPr>
            <a:stCxn id="282" idx="0"/>
          </p:cNvCxnSpPr>
          <p:nvPr/>
        </p:nvCxnSpPr>
        <p:spPr>
          <a:xfrm rot="10800000" flipH="1">
            <a:off x="2223447" y="3611133"/>
            <a:ext cx="874500" cy="1652700"/>
          </a:xfrm>
          <a:prstGeom prst="straightConnector1">
            <a:avLst/>
          </a:prstGeom>
          <a:noFill/>
          <a:ln w="9525" cap="flat" cmpd="sng">
            <a:solidFill>
              <a:schemeClr val="accent1"/>
            </a:solidFill>
            <a:prstDash val="dashDot"/>
            <a:miter lim="800000"/>
            <a:headEnd type="none" w="sm" len="sm"/>
            <a:tailEnd type="triangle" w="med" len="med"/>
          </a:ln>
        </p:spPr>
      </p:cxnSp>
      <p:cxnSp>
        <p:nvCxnSpPr>
          <p:cNvPr id="287" name="Google Shape;287;p10"/>
          <p:cNvCxnSpPr>
            <a:endCxn id="276" idx="2"/>
          </p:cNvCxnSpPr>
          <p:nvPr/>
        </p:nvCxnSpPr>
        <p:spPr>
          <a:xfrm rot="10800000" flipH="1">
            <a:off x="2223565" y="3599808"/>
            <a:ext cx="2100" cy="1664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88" name="Google Shape;288;p10"/>
          <p:cNvCxnSpPr/>
          <p:nvPr/>
        </p:nvCxnSpPr>
        <p:spPr>
          <a:xfrm rot="10800000" flipH="1">
            <a:off x="1392072" y="3845467"/>
            <a:ext cx="627797" cy="54592"/>
          </a:xfrm>
          <a:prstGeom prst="straightConnector1">
            <a:avLst/>
          </a:prstGeom>
          <a:noFill/>
          <a:ln w="9525" cap="flat" cmpd="sng">
            <a:solidFill>
              <a:schemeClr val="accent1"/>
            </a:solidFill>
            <a:prstDash val="solid"/>
            <a:miter lim="800000"/>
            <a:headEnd type="none" w="sm" len="sm"/>
            <a:tailEnd type="triangle" w="med" len="med"/>
          </a:ln>
        </p:spPr>
      </p:cxnSp>
      <p:cxnSp>
        <p:nvCxnSpPr>
          <p:cNvPr id="289" name="Google Shape;289;p10"/>
          <p:cNvCxnSpPr/>
          <p:nvPr/>
        </p:nvCxnSpPr>
        <p:spPr>
          <a:xfrm rot="10800000">
            <a:off x="2374710" y="3831820"/>
            <a:ext cx="518615" cy="109182"/>
          </a:xfrm>
          <a:prstGeom prst="straightConnector1">
            <a:avLst/>
          </a:prstGeom>
          <a:noFill/>
          <a:ln w="9525" cap="flat" cmpd="sng">
            <a:solidFill>
              <a:schemeClr val="accent1"/>
            </a:solidFill>
            <a:prstDash val="solid"/>
            <a:miter lim="800000"/>
            <a:headEnd type="none" w="sm" len="sm"/>
            <a:tailEnd type="triangle" w="med" len="med"/>
          </a:ln>
        </p:spPr>
      </p:cxnSp>
      <p:cxnSp>
        <p:nvCxnSpPr>
          <p:cNvPr id="290" name="Google Shape;290;p10"/>
          <p:cNvCxnSpPr>
            <a:stCxn id="283" idx="0"/>
          </p:cNvCxnSpPr>
          <p:nvPr/>
        </p:nvCxnSpPr>
        <p:spPr>
          <a:xfrm rot="10800000">
            <a:off x="4641353" y="3611197"/>
            <a:ext cx="1050900" cy="1659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91" name="Google Shape;291;p10"/>
          <p:cNvCxnSpPr/>
          <p:nvPr/>
        </p:nvCxnSpPr>
        <p:spPr>
          <a:xfrm rot="10800000">
            <a:off x="5252414" y="3614823"/>
            <a:ext cx="438703" cy="1649010"/>
          </a:xfrm>
          <a:prstGeom prst="straightConnector1">
            <a:avLst/>
          </a:prstGeom>
          <a:noFill/>
          <a:ln w="9525" cap="flat" cmpd="sng">
            <a:solidFill>
              <a:schemeClr val="accent1"/>
            </a:solidFill>
            <a:prstDash val="solid"/>
            <a:miter lim="800000"/>
            <a:headEnd type="none" w="sm" len="sm"/>
            <a:tailEnd type="triangle" w="med" len="med"/>
          </a:ln>
        </p:spPr>
      </p:cxnSp>
      <p:cxnSp>
        <p:nvCxnSpPr>
          <p:cNvPr id="292" name="Google Shape;292;p10"/>
          <p:cNvCxnSpPr/>
          <p:nvPr/>
        </p:nvCxnSpPr>
        <p:spPr>
          <a:xfrm rot="10800000">
            <a:off x="5659898" y="3643016"/>
            <a:ext cx="32355" cy="1620817"/>
          </a:xfrm>
          <a:prstGeom prst="straightConnector1">
            <a:avLst/>
          </a:prstGeom>
          <a:noFill/>
          <a:ln w="9525" cap="flat" cmpd="sng">
            <a:solidFill>
              <a:schemeClr val="accent1"/>
            </a:solidFill>
            <a:prstDash val="solid"/>
            <a:miter lim="800000"/>
            <a:headEnd type="none" w="sm" len="sm"/>
            <a:tailEnd type="triangle" w="med" len="med"/>
          </a:ln>
        </p:spPr>
      </p:cxnSp>
      <p:cxnSp>
        <p:nvCxnSpPr>
          <p:cNvPr id="293" name="Google Shape;293;p10"/>
          <p:cNvCxnSpPr/>
          <p:nvPr/>
        </p:nvCxnSpPr>
        <p:spPr>
          <a:xfrm rot="10800000" flipH="1">
            <a:off x="5691116" y="3643016"/>
            <a:ext cx="404884" cy="1620819"/>
          </a:xfrm>
          <a:prstGeom prst="straightConnector1">
            <a:avLst/>
          </a:prstGeom>
          <a:noFill/>
          <a:ln w="9525" cap="flat" cmpd="sng">
            <a:solidFill>
              <a:schemeClr val="accent1"/>
            </a:solidFill>
            <a:prstDash val="solid"/>
            <a:miter lim="800000"/>
            <a:headEnd type="none" w="sm" len="sm"/>
            <a:tailEnd type="triangle" w="med" len="med"/>
          </a:ln>
        </p:spPr>
      </p:cxnSp>
      <p:cxnSp>
        <p:nvCxnSpPr>
          <p:cNvPr id="294" name="Google Shape;294;p10"/>
          <p:cNvCxnSpPr/>
          <p:nvPr/>
        </p:nvCxnSpPr>
        <p:spPr>
          <a:xfrm rot="10800000" flipH="1">
            <a:off x="5676075" y="3643016"/>
            <a:ext cx="888498" cy="1616698"/>
          </a:xfrm>
          <a:prstGeom prst="straightConnector1">
            <a:avLst/>
          </a:prstGeom>
          <a:noFill/>
          <a:ln w="9525" cap="flat" cmpd="sng">
            <a:solidFill>
              <a:schemeClr val="accent1"/>
            </a:solidFill>
            <a:prstDash val="solid"/>
            <a:miter lim="800000"/>
            <a:headEnd type="none" w="sm" len="sm"/>
            <a:tailEnd type="triangle" w="med" len="med"/>
          </a:ln>
        </p:spPr>
      </p:cxnSp>
      <p:sp>
        <p:nvSpPr>
          <p:cNvPr id="295" name="Google Shape;295;p10"/>
          <p:cNvSpPr/>
          <p:nvPr/>
        </p:nvSpPr>
        <p:spPr>
          <a:xfrm rot="3486606">
            <a:off x="7559170" y="2961958"/>
            <a:ext cx="2096872" cy="2795308"/>
          </a:xfrm>
          <a:prstGeom prst="arc">
            <a:avLst>
              <a:gd name="adj1" fmla="val 16200000"/>
              <a:gd name="adj2" fmla="val 21534335"/>
            </a:avLst>
          </a:prstGeom>
          <a:noFill/>
          <a:ln w="9525" cap="flat" cmpd="sng">
            <a:solidFill>
              <a:schemeClr val="accent1"/>
            </a:solidFill>
            <a:prstDash val="dash"/>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0"/>
          <p:cNvSpPr/>
          <p:nvPr/>
        </p:nvSpPr>
        <p:spPr>
          <a:xfrm>
            <a:off x="9703558" y="3611191"/>
            <a:ext cx="152400" cy="152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0"/>
          <p:cNvSpPr/>
          <p:nvPr/>
        </p:nvSpPr>
        <p:spPr>
          <a:xfrm>
            <a:off x="8695896" y="3640761"/>
            <a:ext cx="152400" cy="152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0"/>
          <p:cNvSpPr/>
          <p:nvPr/>
        </p:nvSpPr>
        <p:spPr>
          <a:xfrm>
            <a:off x="9175848" y="3629385"/>
            <a:ext cx="152400" cy="152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0"/>
          <p:cNvSpPr/>
          <p:nvPr/>
        </p:nvSpPr>
        <p:spPr>
          <a:xfrm rot="-7252768">
            <a:off x="9369573" y="2997005"/>
            <a:ext cx="2153532" cy="3051597"/>
          </a:xfrm>
          <a:prstGeom prst="arc">
            <a:avLst>
              <a:gd name="adj1" fmla="val 16200000"/>
              <a:gd name="adj2" fmla="val 21534335"/>
            </a:avLst>
          </a:prstGeom>
          <a:noFill/>
          <a:ln w="9525" cap="flat" cmpd="sng">
            <a:solidFill>
              <a:schemeClr val="accent1"/>
            </a:solidFill>
            <a:prstDash val="dash"/>
            <a:miter lim="800000"/>
            <a:headEnd type="stealth" w="med" len="med"/>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0"/>
          <p:cNvSpPr txBox="1"/>
          <p:nvPr/>
        </p:nvSpPr>
        <p:spPr>
          <a:xfrm>
            <a:off x="838201" y="410368"/>
            <a:ext cx="975894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600"/>
              <a:buFont typeface="Open Sans"/>
              <a:buNone/>
            </a:pPr>
            <a:r>
              <a:rPr lang="en-GB" sz="3600">
                <a:solidFill>
                  <a:schemeClr val="dk1"/>
                </a:solidFill>
                <a:latin typeface="Open Sans"/>
                <a:ea typeface="Open Sans"/>
                <a:cs typeface="Open Sans"/>
                <a:sym typeface="Open Sans"/>
              </a:rPr>
              <a:t>7.2 Scénarios et analyses de sensibilité dans la modélisation des systèmes énergétiques</a:t>
            </a:r>
            <a:endParaRPr/>
          </a:p>
        </p:txBody>
      </p:sp>
      <p:sp>
        <p:nvSpPr>
          <p:cNvPr id="301" name="Google Shape;301;p10"/>
          <p:cNvSpPr/>
          <p:nvPr/>
        </p:nvSpPr>
        <p:spPr>
          <a:xfrm>
            <a:off x="908639" y="6154483"/>
            <a:ext cx="27286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 </a:t>
            </a:r>
            <a:r>
              <a:rPr lang="en-GB" sz="1000">
                <a:solidFill>
                  <a:srgbClr val="1D1C1D"/>
                </a:solidFill>
                <a:latin typeface="Open Sans"/>
                <a:ea typeface="Open Sans"/>
                <a:cs typeface="Open Sans"/>
                <a:sym typeface="Open Sans"/>
              </a:rPr>
              <a:t>Adapté de Sahlberg et al. 2018</a:t>
            </a:r>
            <a:endParaRPr sz="1000">
              <a:solidFill>
                <a:schemeClr val="dk1"/>
              </a:solidFill>
              <a:latin typeface="Open Sans"/>
              <a:ea typeface="Open Sans"/>
              <a:cs typeface="Open Sans"/>
              <a:sym typeface="Open Sans"/>
            </a:endParaRPr>
          </a:p>
        </p:txBody>
      </p:sp>
      <p:sp>
        <p:nvSpPr>
          <p:cNvPr id="302" name="Google Shape;302;p10"/>
          <p:cNvSpPr txBox="1"/>
          <p:nvPr/>
        </p:nvSpPr>
        <p:spPr>
          <a:xfrm>
            <a:off x="7603569" y="6144347"/>
            <a:ext cx="421647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aphicFrame>
        <p:nvGraphicFramePr>
          <p:cNvPr id="308" name="Google Shape;308;p11"/>
          <p:cNvGraphicFramePr/>
          <p:nvPr/>
        </p:nvGraphicFramePr>
        <p:xfrm>
          <a:off x="838200" y="2229044"/>
          <a:ext cx="3000000" cy="3000000"/>
        </p:xfrm>
        <a:graphic>
          <a:graphicData uri="http://schemas.openxmlformats.org/drawingml/2006/table">
            <a:tbl>
              <a:tblPr>
                <a:noFill/>
                <a:tableStyleId>{0A1D0B24-70BA-4F0B-835F-223120E39FE3}</a:tableStyleId>
              </a:tblPr>
              <a:tblGrid>
                <a:gridCol w="640975">
                  <a:extLst>
                    <a:ext uri="{9D8B030D-6E8A-4147-A177-3AD203B41FA5}">
                      <a16:colId xmlns:a16="http://schemas.microsoft.com/office/drawing/2014/main" val="20000"/>
                    </a:ext>
                  </a:extLst>
                </a:gridCol>
                <a:gridCol w="8556075">
                  <a:extLst>
                    <a:ext uri="{9D8B030D-6E8A-4147-A177-3AD203B41FA5}">
                      <a16:colId xmlns:a16="http://schemas.microsoft.com/office/drawing/2014/main" val="20001"/>
                    </a:ext>
                  </a:extLst>
                </a:gridCol>
              </a:tblGrid>
              <a:tr h="557725">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1.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Open Sans"/>
                        <a:buNone/>
                      </a:pPr>
                      <a:r>
                        <a:rPr lang="en-GB" sz="1800" b="1" i="1" u="none" strike="noStrike" cap="none">
                          <a:latin typeface="Open Sans"/>
                          <a:ea typeface="Open Sans"/>
                          <a:cs typeface="Open Sans"/>
                          <a:sym typeface="Open Sans"/>
                        </a:rPr>
                        <a:t>Prise de décision ou élaboration de recommandations à l'intention des décideurs</a:t>
                      </a:r>
                      <a:endParaRPr sz="1800" b="1"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23625">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1.1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Tester la robustesse d'une solution optimale.</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628325">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1.2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Identifier les valeurs critiques, les seuils ou les seuils de rentabilité à partir desquels la stratégie optimale change.</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23625">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1.3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Identifier les variables sensibles ou importantes.</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85975">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1.4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Recherche de solutions sous-optimales.</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57725">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1.5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Élaborer des recommandations flexibles qui dépendent des circonstances.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57725">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1.6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Comparaison des valeurs des stratégies de décision simples et complexes.</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23625">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1.7 </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Open Sans"/>
                        <a:buNone/>
                      </a:pPr>
                      <a:r>
                        <a:rPr lang="en-GB" sz="1800" u="none" strike="noStrike" cap="none">
                          <a:latin typeface="Open Sans"/>
                          <a:ea typeface="Open Sans"/>
                          <a:cs typeface="Open Sans"/>
                          <a:sym typeface="Open Sans"/>
                        </a:rPr>
                        <a:t>Évaluer le degré de risque d'une stratégie ou d'un scénario.</a:t>
                      </a:r>
                      <a:endParaRPr sz="18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85975">
                <a:tc>
                  <a:txBody>
                    <a:bodyPr/>
                    <a:lstStyle/>
                    <a:p>
                      <a:pPr marL="0" marR="0" lvl="0" indent="0" algn="l" rtl="0">
                        <a:spcBef>
                          <a:spcPts val="0"/>
                        </a:spcBef>
                        <a:spcAft>
                          <a:spcPts val="0"/>
                        </a:spcAft>
                        <a:buClr>
                          <a:schemeClr val="dk1"/>
                        </a:buClr>
                        <a:buSzPts val="2000"/>
                        <a:buFont typeface="Calibri"/>
                        <a:buNone/>
                      </a:pP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09" name="Google Shape;309;p11"/>
          <p:cNvSpPr txBox="1"/>
          <p:nvPr/>
        </p:nvSpPr>
        <p:spPr>
          <a:xfrm>
            <a:off x="838200" y="1615355"/>
            <a:ext cx="8456525"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Pourquoi effectuer une analyse de sensibilité / d'incertitude?</a:t>
            </a:r>
            <a:endParaRPr sz="2000">
              <a:solidFill>
                <a:schemeClr val="dk1"/>
              </a:solidFill>
              <a:latin typeface="Calibri"/>
              <a:ea typeface="Calibri"/>
              <a:cs typeface="Calibri"/>
              <a:sym typeface="Calibri"/>
            </a:endParaRPr>
          </a:p>
        </p:txBody>
      </p:sp>
      <p:sp>
        <p:nvSpPr>
          <p:cNvPr id="310" name="Google Shape;310;p11"/>
          <p:cNvSpPr txBox="1"/>
          <p:nvPr/>
        </p:nvSpPr>
        <p:spPr>
          <a:xfrm>
            <a:off x="838201" y="259648"/>
            <a:ext cx="10606872"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7.2 Scénarios et analyses de sensibilité dans la modélisation des systèmes énergétiques</a:t>
            </a:r>
            <a:endParaRPr/>
          </a:p>
        </p:txBody>
      </p:sp>
      <p:sp>
        <p:nvSpPr>
          <p:cNvPr id="311" name="Google Shape;311;p11"/>
          <p:cNvSpPr txBox="1"/>
          <p:nvPr/>
        </p:nvSpPr>
        <p:spPr>
          <a:xfrm>
            <a:off x="10483185" y="6079039"/>
            <a:ext cx="145664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Open Sans"/>
                <a:ea typeface="Open Sans"/>
                <a:cs typeface="Open Sans"/>
                <a:sym typeface="Open Sans"/>
              </a:rPr>
              <a:t>Pannell, 1997</a:t>
            </a:r>
            <a:endParaRPr sz="1400" i="1">
              <a:solidFill>
                <a:schemeClr val="dk1"/>
              </a:solidFill>
              <a:latin typeface="Open Sans"/>
              <a:ea typeface="Open Sans"/>
              <a:cs typeface="Open Sans"/>
              <a:sym typeface="Open Sans"/>
            </a:endParaRPr>
          </a:p>
        </p:txBody>
      </p:sp>
      <p:sp>
        <p:nvSpPr>
          <p:cNvPr id="312" name="Google Shape;312;p11"/>
          <p:cNvSpPr/>
          <p:nvPr/>
        </p:nvSpPr>
        <p:spPr>
          <a:xfrm>
            <a:off x="838200" y="6140554"/>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aphicFrame>
        <p:nvGraphicFramePr>
          <p:cNvPr id="318" name="Google Shape;318;p12"/>
          <p:cNvGraphicFramePr/>
          <p:nvPr/>
        </p:nvGraphicFramePr>
        <p:xfrm>
          <a:off x="723861" y="2031834"/>
          <a:ext cx="3000000" cy="3000000"/>
        </p:xfrm>
        <a:graphic>
          <a:graphicData uri="http://schemas.openxmlformats.org/drawingml/2006/table">
            <a:tbl>
              <a:tblPr>
                <a:noFill/>
                <a:tableStyleId>{0A1D0B24-70BA-4F0B-835F-223120E39FE3}</a:tableStyleId>
              </a:tblPr>
              <a:tblGrid>
                <a:gridCol w="556075">
                  <a:extLst>
                    <a:ext uri="{9D8B030D-6E8A-4147-A177-3AD203B41FA5}">
                      <a16:colId xmlns:a16="http://schemas.microsoft.com/office/drawing/2014/main" val="20000"/>
                    </a:ext>
                  </a:extLst>
                </a:gridCol>
                <a:gridCol w="10188200">
                  <a:extLst>
                    <a:ext uri="{9D8B030D-6E8A-4147-A177-3AD203B41FA5}">
                      <a16:colId xmlns:a16="http://schemas.microsoft.com/office/drawing/2014/main" val="20001"/>
                    </a:ext>
                  </a:extLst>
                </a:gridCol>
              </a:tblGrid>
              <a:tr h="192775">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2.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Open Sans"/>
                        <a:buNone/>
                      </a:pPr>
                      <a:r>
                        <a:rPr lang="en-GB" sz="2000" b="1" i="1" u="none" strike="noStrike" cap="none">
                          <a:latin typeface="Open Sans"/>
                          <a:ea typeface="Open Sans"/>
                          <a:cs typeface="Open Sans"/>
                          <a:sym typeface="Open Sans"/>
                        </a:rPr>
                        <a:t>Communication</a:t>
                      </a:r>
                      <a:endParaRPr sz="2000" b="1"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37000">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2.1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Rendre les recommandations plus crédibles, compréhensibles, convaincantes ou persuasives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2050">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2.2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Permettre aux décideurs de sélectionner des hypothèses</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2050">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2.3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Manque d'engagement à l'égard d'une stratégie unique</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92775">
                <a:tc>
                  <a:txBody>
                    <a:bodyPr/>
                    <a:lstStyle/>
                    <a:p>
                      <a:pPr marL="0" marR="0" lvl="0" indent="0" algn="l" rtl="0">
                        <a:spcBef>
                          <a:spcPts val="0"/>
                        </a:spcBef>
                        <a:spcAft>
                          <a:spcPts val="0"/>
                        </a:spcAft>
                        <a:buClr>
                          <a:schemeClr val="dk1"/>
                        </a:buClr>
                        <a:buSzPts val="2000"/>
                        <a:buFont typeface="Calibri"/>
                        <a:buNone/>
                      </a:pP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2050">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3.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Open Sans"/>
                        <a:buNone/>
                      </a:pPr>
                      <a:r>
                        <a:rPr lang="en-GB" sz="2000" b="1" i="1" u="none" strike="noStrike" cap="none">
                          <a:latin typeface="Open Sans"/>
                          <a:ea typeface="Open Sans"/>
                          <a:cs typeface="Open Sans"/>
                          <a:sym typeface="Open Sans"/>
                        </a:rPr>
                        <a:t>Meilleure compréhension ou quantification du système</a:t>
                      </a:r>
                      <a:endParaRPr sz="2000" b="1"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2050">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3.1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Estimation des relations entre les variables d'entrée et de sortie</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62050">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3.2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Comprendre les relations entre les variables d'entrée et de sortie</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2775">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3.3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Open Sans"/>
                        <a:buNone/>
                      </a:pPr>
                      <a:r>
                        <a:rPr lang="en-GB" sz="2000" u="none" strike="noStrike" cap="none">
                          <a:latin typeface="Open Sans"/>
                          <a:ea typeface="Open Sans"/>
                          <a:cs typeface="Open Sans"/>
                          <a:sym typeface="Open Sans"/>
                        </a:rPr>
                        <a:t>Élaboration d'hypothèses à tester</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2775">
                <a:tc>
                  <a:txBody>
                    <a:bodyPr/>
                    <a:lstStyle/>
                    <a:p>
                      <a:pPr marL="0" marR="0" lvl="0" indent="0" algn="l" rtl="0">
                        <a:spcBef>
                          <a:spcPts val="0"/>
                        </a:spcBef>
                        <a:spcAft>
                          <a:spcPts val="0"/>
                        </a:spcAft>
                        <a:buClr>
                          <a:schemeClr val="dk1"/>
                        </a:buClr>
                        <a:buSzPts val="2000"/>
                        <a:buFont typeface="Calibri"/>
                        <a:buNone/>
                      </a:pP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319" name="Google Shape;319;p12"/>
          <p:cNvSpPr txBox="1"/>
          <p:nvPr/>
        </p:nvSpPr>
        <p:spPr>
          <a:xfrm>
            <a:off x="838200" y="1514870"/>
            <a:ext cx="8134978"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Pourquoi effectuer une analyse de sensibilité / d'incertitude?</a:t>
            </a:r>
            <a:endParaRPr sz="2000">
              <a:solidFill>
                <a:schemeClr val="dk1"/>
              </a:solidFill>
              <a:latin typeface="Calibri"/>
              <a:ea typeface="Calibri"/>
              <a:cs typeface="Calibri"/>
              <a:sym typeface="Calibri"/>
            </a:endParaRPr>
          </a:p>
        </p:txBody>
      </p:sp>
      <p:sp>
        <p:nvSpPr>
          <p:cNvPr id="320" name="Google Shape;320;p12"/>
          <p:cNvSpPr txBox="1"/>
          <p:nvPr/>
        </p:nvSpPr>
        <p:spPr>
          <a:xfrm>
            <a:off x="10483185" y="6079039"/>
            <a:ext cx="145664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Open Sans"/>
                <a:ea typeface="Open Sans"/>
                <a:cs typeface="Open Sans"/>
                <a:sym typeface="Open Sans"/>
              </a:rPr>
              <a:t>Pannell, 1997</a:t>
            </a:r>
            <a:endParaRPr sz="1400" i="1">
              <a:solidFill>
                <a:schemeClr val="dk1"/>
              </a:solidFill>
              <a:latin typeface="Open Sans"/>
              <a:ea typeface="Open Sans"/>
              <a:cs typeface="Open Sans"/>
              <a:sym typeface="Open Sans"/>
            </a:endParaRPr>
          </a:p>
        </p:txBody>
      </p:sp>
      <p:sp>
        <p:nvSpPr>
          <p:cNvPr id="321" name="Google Shape;321;p12"/>
          <p:cNvSpPr/>
          <p:nvPr/>
        </p:nvSpPr>
        <p:spPr>
          <a:xfrm>
            <a:off x="838200" y="6140554"/>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
        <p:nvSpPr>
          <p:cNvPr id="322" name="Google Shape;322;p12"/>
          <p:cNvSpPr txBox="1"/>
          <p:nvPr/>
        </p:nvSpPr>
        <p:spPr>
          <a:xfrm>
            <a:off x="838201" y="118967"/>
            <a:ext cx="10744276"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7.2 Scénarios et analyses de sensibilité dans la modélisation des systèmes énergétiques</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aphicFrame>
        <p:nvGraphicFramePr>
          <p:cNvPr id="328" name="Google Shape;328;p13"/>
          <p:cNvGraphicFramePr/>
          <p:nvPr/>
        </p:nvGraphicFramePr>
        <p:xfrm>
          <a:off x="965274" y="2942301"/>
          <a:ext cx="3000000" cy="3000000"/>
        </p:xfrm>
        <a:graphic>
          <a:graphicData uri="http://schemas.openxmlformats.org/drawingml/2006/table">
            <a:tbl>
              <a:tblPr>
                <a:noFill/>
                <a:tableStyleId>{0A1D0B24-70BA-4F0B-835F-223120E39FE3}</a:tableStyleId>
              </a:tblPr>
              <a:tblGrid>
                <a:gridCol w="532475">
                  <a:extLst>
                    <a:ext uri="{9D8B030D-6E8A-4147-A177-3AD203B41FA5}">
                      <a16:colId xmlns:a16="http://schemas.microsoft.com/office/drawing/2014/main" val="20000"/>
                    </a:ext>
                  </a:extLst>
                </a:gridCol>
                <a:gridCol w="10409900">
                  <a:extLst>
                    <a:ext uri="{9D8B030D-6E8A-4147-A177-3AD203B41FA5}">
                      <a16:colId xmlns:a16="http://schemas.microsoft.com/office/drawing/2014/main" val="20001"/>
                    </a:ext>
                  </a:extLst>
                </a:gridCol>
              </a:tblGrid>
              <a:tr h="381175">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4.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r>
                        <a:rPr lang="en-GB" sz="2000" b="1" i="1" u="none" strike="noStrike" cap="none">
                          <a:latin typeface="Open Sans"/>
                          <a:ea typeface="Open Sans"/>
                          <a:cs typeface="Open Sans"/>
                          <a:sym typeface="Open Sans"/>
                        </a:rPr>
                        <a:t>Développement de modèles</a:t>
                      </a:r>
                      <a:endParaRPr sz="2000" b="1"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49800">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4.1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Tester la validité ou la précision du modèle.</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175">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4.2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Recherche d'erreurs dans le modèle.</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81175">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4.3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Simplifier le modèle.</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81175">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4.4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Étalonnage du modèle.</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81175">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4.5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Faire face à des données insuffisantes ou manquantes.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81175">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4.6 </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Calibri"/>
                        <a:buNone/>
                      </a:pPr>
                      <a:r>
                        <a:rPr lang="en-GB" sz="2000" u="none" strike="noStrike" cap="none">
                          <a:latin typeface="Open Sans"/>
                          <a:ea typeface="Open Sans"/>
                          <a:cs typeface="Open Sans"/>
                          <a:sym typeface="Open Sans"/>
                        </a:rPr>
                        <a:t>Priorité à l'acquisition d'informations.</a:t>
                      </a:r>
                      <a:endParaRPr sz="2000" u="none" strike="noStrike" cap="none">
                        <a:latin typeface="Open Sans"/>
                        <a:ea typeface="Open Sans"/>
                        <a:cs typeface="Open Sans"/>
                        <a:sym typeface="Open Sans"/>
                      </a:endParaRPr>
                    </a:p>
                  </a:txBody>
                  <a:tcPr marL="19125" marR="19125" marT="3575" marB="3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29" name="Google Shape;329;p13"/>
          <p:cNvSpPr txBox="1"/>
          <p:nvPr/>
        </p:nvSpPr>
        <p:spPr>
          <a:xfrm>
            <a:off x="10479581" y="6073858"/>
            <a:ext cx="145664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Open Sans"/>
                <a:ea typeface="Open Sans"/>
                <a:cs typeface="Open Sans"/>
                <a:sym typeface="Open Sans"/>
              </a:rPr>
              <a:t>Pannell, 1997</a:t>
            </a:r>
            <a:endParaRPr sz="1400" i="1">
              <a:solidFill>
                <a:schemeClr val="dk1"/>
              </a:solidFill>
              <a:latin typeface="Open Sans"/>
              <a:ea typeface="Open Sans"/>
              <a:cs typeface="Open Sans"/>
              <a:sym typeface="Open Sans"/>
            </a:endParaRPr>
          </a:p>
        </p:txBody>
      </p:sp>
      <p:sp>
        <p:nvSpPr>
          <p:cNvPr id="330" name="Google Shape;330;p13"/>
          <p:cNvSpPr txBox="1"/>
          <p:nvPr/>
        </p:nvSpPr>
        <p:spPr>
          <a:xfrm>
            <a:off x="838200" y="2147912"/>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Pourquoi effectuer une analyse de sensibilité / d'incertitude?</a:t>
            </a:r>
            <a:endParaRPr sz="2000">
              <a:solidFill>
                <a:schemeClr val="dk1"/>
              </a:solidFill>
              <a:latin typeface="Calibri"/>
              <a:ea typeface="Calibri"/>
              <a:cs typeface="Calibri"/>
              <a:sym typeface="Calibri"/>
            </a:endParaRPr>
          </a:p>
        </p:txBody>
      </p:sp>
      <p:sp>
        <p:nvSpPr>
          <p:cNvPr id="331" name="Google Shape;331;p13"/>
          <p:cNvSpPr/>
          <p:nvPr/>
        </p:nvSpPr>
        <p:spPr>
          <a:xfrm>
            <a:off x="893834" y="6152958"/>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
        <p:nvSpPr>
          <p:cNvPr id="332" name="Google Shape;332;p13"/>
          <p:cNvSpPr txBox="1"/>
          <p:nvPr/>
        </p:nvSpPr>
        <p:spPr>
          <a:xfrm>
            <a:off x="838201" y="822349"/>
            <a:ext cx="975894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7.2 Scénarios et analyses de sensibilité dans la modélisation des systèmes énergétiques</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title"/>
          </p:nvPr>
        </p:nvSpPr>
        <p:spPr>
          <a:xfrm>
            <a:off x="838200" y="-97096"/>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7.2 Références</a:t>
            </a:r>
            <a:endParaRPr/>
          </a:p>
        </p:txBody>
      </p:sp>
      <p:sp>
        <p:nvSpPr>
          <p:cNvPr id="338" name="Google Shape;338;p14"/>
          <p:cNvSpPr/>
          <p:nvPr/>
        </p:nvSpPr>
        <p:spPr>
          <a:xfrm>
            <a:off x="838200" y="1690688"/>
            <a:ext cx="8005800" cy="470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000000"/>
                </a:solidFill>
                <a:latin typeface="Open Sans"/>
                <a:ea typeface="Open Sans"/>
                <a:cs typeface="Open Sans"/>
                <a:sym typeface="Open Sans"/>
              </a:rPr>
              <a:t>Pannell, D.J., 1997. Sensitivity analysis of normative economic models: theoretical framework and practical strategies. Agricultural Economics 16, 139–152. </a:t>
            </a:r>
            <a:r>
              <a:rPr lang="en-GB" sz="20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https://doi.org/10.1111/j.1574-0862.1997.tb00449.x</a:t>
            </a:r>
            <a:endParaRPr sz="20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20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GB" sz="2000">
                <a:solidFill>
                  <a:srgbClr val="000000"/>
                </a:solidFill>
                <a:latin typeface="Open Sans"/>
                <a:ea typeface="Open Sans"/>
                <a:cs typeface="Open Sans"/>
                <a:sym typeface="Open Sans"/>
              </a:rPr>
              <a:t>Sahlberg, A., Khavari, B., Korkovelos, A., Mentis, D., n.d. Lecture 5: Energy modelling, scenario development and sensitivity analysis [WWW Document]. OnSSET Teaching Kit. URL </a:t>
            </a:r>
            <a:r>
              <a:rPr lang="en-GB" sz="2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https://onsset.github.io/teaching_kit/courses/module_3/Lecture%205/</a:t>
            </a:r>
            <a:r>
              <a:rPr lang="en-GB" sz="20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20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GB" sz="2000">
                <a:solidFill>
                  <a:srgbClr val="000000"/>
                </a:solidFill>
                <a:latin typeface="Open Sans"/>
                <a:ea typeface="Open Sans"/>
                <a:cs typeface="Open Sans"/>
                <a:sym typeface="Open Sans"/>
              </a:rPr>
              <a:t>Taliotis, C., Gardumi, F., Shivakumar, A., Sridharan, V., Ramos, E., Beltramo, A., Rogner, H., Howells, M., 2018. Introduction to Energy Systems Modelling. </a:t>
            </a:r>
            <a:r>
              <a:rPr lang="en-GB" sz="20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https://doi.org/10.5281/ZENODO.1493074</a:t>
            </a:r>
            <a:endParaRPr sz="20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20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5"/>
          <p:cNvSpPr/>
          <p:nvPr/>
        </p:nvSpPr>
        <p:spPr>
          <a:xfrm>
            <a:off x="838200" y="1479305"/>
            <a:ext cx="10863900" cy="4001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30000"/>
              </a:lnSpc>
              <a:spcBef>
                <a:spcPts val="0"/>
              </a:spcBef>
              <a:spcAft>
                <a:spcPts val="0"/>
              </a:spcAft>
              <a:buClr>
                <a:schemeClr val="dk1"/>
              </a:buClr>
              <a:buSzPts val="2800"/>
              <a:buFont typeface="Arial"/>
              <a:buChar char="•"/>
            </a:pPr>
            <a:r>
              <a:rPr lang="en-GB" sz="1800" b="1">
                <a:solidFill>
                  <a:schemeClr val="dk1"/>
                </a:solidFill>
                <a:latin typeface="Open Sans"/>
                <a:ea typeface="Open Sans"/>
                <a:cs typeface="Open Sans"/>
                <a:sym typeface="Open Sans"/>
              </a:rPr>
              <a:t>Objectif en matière d'accès à l'énergie</a:t>
            </a:r>
            <a:endParaRPr/>
          </a:p>
          <a:p>
            <a:pPr marL="457200" marR="0" lvl="1" indent="0" algn="l" rtl="0">
              <a:lnSpc>
                <a:spcPct val="130000"/>
              </a:lnSpc>
              <a:spcBef>
                <a:spcPts val="300"/>
              </a:spcBef>
              <a:spcAft>
                <a:spcPts val="0"/>
              </a:spcAft>
              <a:buNone/>
            </a:pPr>
            <a:r>
              <a:rPr lang="en-GB" sz="1800" b="0" i="0" u="none" strike="noStrike" cap="none">
                <a:solidFill>
                  <a:schemeClr val="dk1"/>
                </a:solidFill>
                <a:latin typeface="Open Sans"/>
                <a:ea typeface="Open Sans"/>
                <a:cs typeface="Open Sans"/>
                <a:sym typeface="Open Sans"/>
              </a:rPr>
              <a:t>Combien de kWh chaque ménage consommera-t-il par an?</a:t>
            </a:r>
            <a:endParaRPr sz="1800" b="0" i="0" u="none" strike="noStrike" cap="none">
              <a:solidFill>
                <a:srgbClr val="FF0000"/>
              </a:solidFill>
              <a:latin typeface="Open Sans"/>
              <a:ea typeface="Open Sans"/>
              <a:cs typeface="Open Sans"/>
              <a:sym typeface="Open Sans"/>
            </a:endParaRPr>
          </a:p>
          <a:p>
            <a:pPr marL="457200" marR="0" lvl="0" indent="-457200" algn="l" rtl="0">
              <a:lnSpc>
                <a:spcPct val="130000"/>
              </a:lnSpc>
              <a:spcBef>
                <a:spcPts val="300"/>
              </a:spcBef>
              <a:spcAft>
                <a:spcPts val="0"/>
              </a:spcAft>
              <a:buClr>
                <a:schemeClr val="dk1"/>
              </a:buClr>
              <a:buSzPts val="2800"/>
              <a:buFont typeface="Arial"/>
              <a:buChar char="•"/>
            </a:pPr>
            <a:r>
              <a:rPr lang="en-GB" sz="1800" b="1">
                <a:solidFill>
                  <a:schemeClr val="dk1"/>
                </a:solidFill>
                <a:latin typeface="Open Sans"/>
                <a:ea typeface="Open Sans"/>
                <a:cs typeface="Open Sans"/>
                <a:sym typeface="Open Sans"/>
              </a:rPr>
              <a:t>Croissance de la population</a:t>
            </a:r>
            <a:endParaRPr sz="1800">
              <a:solidFill>
                <a:schemeClr val="dk1"/>
              </a:solidFill>
              <a:latin typeface="Open Sans"/>
              <a:ea typeface="Open Sans"/>
              <a:cs typeface="Open Sans"/>
              <a:sym typeface="Open Sans"/>
            </a:endParaRPr>
          </a:p>
          <a:p>
            <a:pPr marL="457200" marR="0" lvl="1" indent="0" algn="l" rtl="0">
              <a:lnSpc>
                <a:spcPct val="130000"/>
              </a:lnSpc>
              <a:spcBef>
                <a:spcPts val="300"/>
              </a:spcBef>
              <a:spcAft>
                <a:spcPts val="0"/>
              </a:spcAft>
              <a:buNone/>
            </a:pPr>
            <a:r>
              <a:rPr lang="en-GB" sz="1800" b="0" i="0" u="none" strike="noStrike" cap="none">
                <a:solidFill>
                  <a:schemeClr val="dk1"/>
                </a:solidFill>
                <a:latin typeface="Open Sans"/>
                <a:ea typeface="Open Sans"/>
                <a:cs typeface="Open Sans"/>
                <a:sym typeface="Open Sans"/>
              </a:rPr>
              <a:t>Combien de personnes recevront de l'électricité dans les années à venir?</a:t>
            </a:r>
            <a:endParaRPr sz="1800" b="0" i="0" u="none" strike="noStrike" cap="none">
              <a:solidFill>
                <a:schemeClr val="dk1"/>
              </a:solidFill>
              <a:latin typeface="Open Sans"/>
              <a:ea typeface="Open Sans"/>
              <a:cs typeface="Open Sans"/>
              <a:sym typeface="Open Sans"/>
            </a:endParaRPr>
          </a:p>
          <a:p>
            <a:pPr marL="457200" marR="0" lvl="0" indent="-457200" algn="l" rtl="0">
              <a:lnSpc>
                <a:spcPct val="130000"/>
              </a:lnSpc>
              <a:spcBef>
                <a:spcPts val="300"/>
              </a:spcBef>
              <a:spcAft>
                <a:spcPts val="0"/>
              </a:spcAft>
              <a:buClr>
                <a:srgbClr val="000000"/>
              </a:buClr>
              <a:buSzPts val="2800"/>
              <a:buFont typeface="Arial"/>
              <a:buChar char="•"/>
            </a:pPr>
            <a:r>
              <a:rPr lang="en-GB" sz="1800" b="1">
                <a:solidFill>
                  <a:schemeClr val="dk1"/>
                </a:solidFill>
                <a:latin typeface="Open Sans"/>
                <a:ea typeface="Open Sans"/>
                <a:cs typeface="Open Sans"/>
                <a:sym typeface="Open Sans"/>
              </a:rPr>
              <a:t>Coût de l'électricité sur le réseau</a:t>
            </a:r>
            <a:endParaRPr sz="1800">
              <a:solidFill>
                <a:schemeClr val="dk1"/>
              </a:solidFill>
              <a:latin typeface="Open Sans"/>
              <a:ea typeface="Open Sans"/>
              <a:cs typeface="Open Sans"/>
              <a:sym typeface="Open Sans"/>
            </a:endParaRPr>
          </a:p>
          <a:p>
            <a:pPr marL="457200" marR="0" lvl="1" indent="0" algn="l" rtl="0">
              <a:lnSpc>
                <a:spcPct val="130000"/>
              </a:lnSpc>
              <a:spcBef>
                <a:spcPts val="300"/>
              </a:spcBef>
              <a:spcAft>
                <a:spcPts val="0"/>
              </a:spcAft>
              <a:buNone/>
            </a:pPr>
            <a:r>
              <a:rPr lang="en-GB" sz="1800" b="0" i="0" u="none" strike="noStrike" cap="none">
                <a:solidFill>
                  <a:schemeClr val="dk1"/>
                </a:solidFill>
                <a:latin typeface="Open Sans"/>
                <a:ea typeface="Open Sans"/>
                <a:cs typeface="Open Sans"/>
                <a:sym typeface="Open Sans"/>
              </a:rPr>
              <a:t>Quel sera le coût de production de l'électricité pour le réseau national au cours des prochaines années?</a:t>
            </a:r>
            <a:endParaRPr sz="1800" b="0" i="0" u="none" strike="noStrike" cap="none">
              <a:solidFill>
                <a:srgbClr val="FF0000"/>
              </a:solidFill>
              <a:latin typeface="Open Sans"/>
              <a:ea typeface="Open Sans"/>
              <a:cs typeface="Open Sans"/>
              <a:sym typeface="Open Sans"/>
            </a:endParaRPr>
          </a:p>
          <a:p>
            <a:pPr marL="457200" marR="0" lvl="0" indent="-457200" algn="l" rtl="0">
              <a:lnSpc>
                <a:spcPct val="130000"/>
              </a:lnSpc>
              <a:spcBef>
                <a:spcPts val="300"/>
              </a:spcBef>
              <a:spcAft>
                <a:spcPts val="0"/>
              </a:spcAft>
              <a:buClr>
                <a:srgbClr val="000000"/>
              </a:buClr>
              <a:buSzPts val="2800"/>
              <a:buFont typeface="Arial"/>
              <a:buChar char="•"/>
            </a:pPr>
            <a:r>
              <a:rPr lang="en-GB" sz="1800" b="1">
                <a:solidFill>
                  <a:schemeClr val="dk1"/>
                </a:solidFill>
                <a:latin typeface="Open Sans"/>
                <a:ea typeface="Open Sans"/>
                <a:cs typeface="Open Sans"/>
                <a:sym typeface="Open Sans"/>
              </a:rPr>
              <a:t>Coûts de la technologie</a:t>
            </a:r>
            <a:endParaRPr sz="1800">
              <a:solidFill>
                <a:schemeClr val="dk1"/>
              </a:solidFill>
              <a:latin typeface="Open Sans"/>
              <a:ea typeface="Open Sans"/>
              <a:cs typeface="Open Sans"/>
              <a:sym typeface="Open Sans"/>
            </a:endParaRPr>
          </a:p>
          <a:p>
            <a:pPr marL="457200" marR="0" lvl="1" indent="0" algn="l" rtl="0">
              <a:lnSpc>
                <a:spcPct val="130000"/>
              </a:lnSpc>
              <a:spcBef>
                <a:spcPts val="300"/>
              </a:spcBef>
              <a:spcAft>
                <a:spcPts val="300"/>
              </a:spcAft>
              <a:buNone/>
            </a:pPr>
            <a:r>
              <a:rPr lang="en-GB" sz="1800" b="0" i="0" u="none" strike="noStrike" cap="none">
                <a:solidFill>
                  <a:schemeClr val="dk1"/>
                </a:solidFill>
                <a:latin typeface="Open Sans"/>
                <a:ea typeface="Open Sans"/>
                <a:cs typeface="Open Sans"/>
                <a:sym typeface="Open Sans"/>
              </a:rPr>
              <a:t>Quels seront les coûts d'investissement pour les technologies hors réseau au cours des prochaines années?</a:t>
            </a:r>
            <a:endParaRPr sz="1800" b="0" i="0" u="none" strike="noStrike" cap="none">
              <a:solidFill>
                <a:schemeClr val="dk1"/>
              </a:solidFill>
              <a:latin typeface="Open Sans"/>
              <a:ea typeface="Open Sans"/>
              <a:cs typeface="Open Sans"/>
              <a:sym typeface="Open Sans"/>
            </a:endParaRPr>
          </a:p>
        </p:txBody>
      </p:sp>
      <p:sp>
        <p:nvSpPr>
          <p:cNvPr id="345" name="Google Shape;345;p15"/>
          <p:cNvSpPr txBox="1">
            <a:spLocks noGrp="1"/>
          </p:cNvSpPr>
          <p:nvPr>
            <p:ph type="title"/>
          </p:nvPr>
        </p:nvSpPr>
        <p:spPr>
          <a:xfrm>
            <a:off x="838200" y="-46856"/>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7.3 Analyse des scénarios</a:t>
            </a:r>
            <a:endParaRPr/>
          </a:p>
        </p:txBody>
      </p:sp>
      <p:sp>
        <p:nvSpPr>
          <p:cNvPr id="346" name="Google Shape;346;p15"/>
          <p:cNvSpPr txBox="1"/>
          <p:nvPr/>
        </p:nvSpPr>
        <p:spPr>
          <a:xfrm>
            <a:off x="838200" y="1258929"/>
            <a:ext cx="7934011"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Paramètres importants dans l'analyse de l'électrification</a:t>
            </a:r>
            <a:endParaRPr/>
          </a:p>
        </p:txBody>
      </p:sp>
      <p:sp>
        <p:nvSpPr>
          <p:cNvPr id="347" name="Google Shape;347;p15"/>
          <p:cNvSpPr/>
          <p:nvPr/>
        </p:nvSpPr>
        <p:spPr>
          <a:xfrm>
            <a:off x="838200" y="614590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6"/>
          <p:cNvSpPr txBox="1">
            <a:spLocks noGrp="1"/>
          </p:cNvSpPr>
          <p:nvPr>
            <p:ph type="body" idx="1"/>
          </p:nvPr>
        </p:nvSpPr>
        <p:spPr>
          <a:xfrm>
            <a:off x="838200" y="2382253"/>
            <a:ext cx="10515600" cy="3794710"/>
          </a:xfrm>
          <a:prstGeom prst="rect">
            <a:avLst/>
          </a:prstGeom>
          <a:noFill/>
          <a:ln>
            <a:noFill/>
          </a:ln>
        </p:spPr>
        <p:txBody>
          <a:bodyPr spcFirstLastPara="1" wrap="square" lIns="91425" tIns="45700" rIns="91425" bIns="45700" anchor="t" anchorCtr="0">
            <a:normAutofit/>
          </a:bodyPr>
          <a:lstStyle/>
          <a:p>
            <a:pPr marL="342900" lvl="0" indent="-342900" algn="l" rtl="0">
              <a:lnSpc>
                <a:spcPct val="114000"/>
              </a:lnSpc>
              <a:spcBef>
                <a:spcPts val="0"/>
              </a:spcBef>
              <a:spcAft>
                <a:spcPts val="0"/>
              </a:spcAft>
              <a:buClr>
                <a:schemeClr val="dk1"/>
              </a:buClr>
              <a:buSzPts val="2800"/>
              <a:buChar char="•"/>
            </a:pPr>
            <a:r>
              <a:rPr lang="en-GB" sz="2000">
                <a:latin typeface="Open Sans"/>
                <a:ea typeface="Open Sans"/>
                <a:cs typeface="Open Sans"/>
                <a:sym typeface="Open Sans"/>
              </a:rPr>
              <a:t>Les scénarios et les analyses de sensibilité peuvent fournir des informations utiles...</a:t>
            </a:r>
            <a:endParaRPr/>
          </a:p>
          <a:p>
            <a:pPr marL="342900" lvl="0" indent="-342900" algn="l" rtl="0">
              <a:lnSpc>
                <a:spcPct val="114000"/>
              </a:lnSpc>
              <a:spcBef>
                <a:spcPts val="1240"/>
              </a:spcBef>
              <a:spcAft>
                <a:spcPts val="0"/>
              </a:spcAft>
              <a:buClr>
                <a:schemeClr val="dk1"/>
              </a:buClr>
              <a:buSzPts val="2800"/>
              <a:buChar char="•"/>
            </a:pPr>
            <a:r>
              <a:rPr lang="en-GB" sz="2000">
                <a:latin typeface="Open Sans"/>
                <a:ea typeface="Open Sans"/>
                <a:cs typeface="Open Sans"/>
                <a:sym typeface="Open Sans"/>
              </a:rPr>
              <a:t>... mais peut aussi prendre du temps</a:t>
            </a:r>
            <a:endParaRPr/>
          </a:p>
          <a:p>
            <a:pPr marL="342900" lvl="0" indent="-342900" algn="l" rtl="0">
              <a:lnSpc>
                <a:spcPct val="114000"/>
              </a:lnSpc>
              <a:spcBef>
                <a:spcPts val="1240"/>
              </a:spcBef>
              <a:spcAft>
                <a:spcPts val="0"/>
              </a:spcAft>
              <a:buClr>
                <a:schemeClr val="dk1"/>
              </a:buClr>
              <a:buSzPts val="2800"/>
              <a:buChar char="•"/>
            </a:pPr>
            <a:r>
              <a:rPr lang="en-GB" sz="2000">
                <a:latin typeface="Open Sans"/>
                <a:ea typeface="Open Sans"/>
                <a:cs typeface="Open Sans"/>
                <a:sym typeface="Open Sans"/>
              </a:rPr>
              <a:t>Il peut souvent être utile d'élaborer d'abord quelques scénarios</a:t>
            </a:r>
            <a:endParaRPr/>
          </a:p>
          <a:p>
            <a:pPr marL="342900" lvl="0" indent="-342900" algn="l" rtl="0">
              <a:lnSpc>
                <a:spcPct val="114000"/>
              </a:lnSpc>
              <a:spcBef>
                <a:spcPts val="1240"/>
              </a:spcBef>
              <a:spcAft>
                <a:spcPts val="600"/>
              </a:spcAft>
              <a:buClr>
                <a:schemeClr val="dk1"/>
              </a:buClr>
              <a:buSzPts val="2800"/>
              <a:buChar char="•"/>
            </a:pPr>
            <a:r>
              <a:rPr lang="en-GB" sz="2000">
                <a:latin typeface="Open Sans"/>
                <a:ea typeface="Open Sans"/>
                <a:cs typeface="Open Sans"/>
                <a:sym typeface="Open Sans"/>
              </a:rPr>
              <a:t>Exécuter ensuite le modèle, analyser les résultats et, sur la base de ceux-ci, formuler de nouveaux scénarios/sensibilités.</a:t>
            </a:r>
            <a:endParaRPr/>
          </a:p>
        </p:txBody>
      </p:sp>
      <p:sp>
        <p:nvSpPr>
          <p:cNvPr id="353" name="Google Shape;353;p16"/>
          <p:cNvSpPr txBox="1"/>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7.3 Analyse des scénarios</a:t>
            </a:r>
            <a:endParaRPr sz="4400">
              <a:solidFill>
                <a:schemeClr val="dk1"/>
              </a:solidFill>
              <a:latin typeface="Open Sans"/>
              <a:ea typeface="Open Sans"/>
              <a:cs typeface="Open Sans"/>
              <a:sym typeface="Open Sans"/>
            </a:endParaRPr>
          </a:p>
        </p:txBody>
      </p:sp>
      <p:sp>
        <p:nvSpPr>
          <p:cNvPr id="354" name="Google Shape;354;p16"/>
          <p:cNvSpPr txBox="1"/>
          <p:nvPr/>
        </p:nvSpPr>
        <p:spPr>
          <a:xfrm>
            <a:off x="838200" y="1735931"/>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Élaboration de scénarios et analyse de sensibilité</a:t>
            </a:r>
            <a:endParaRPr/>
          </a:p>
        </p:txBody>
      </p:sp>
      <p:sp>
        <p:nvSpPr>
          <p:cNvPr id="355" name="Google Shape;355;p16"/>
          <p:cNvSpPr/>
          <p:nvPr/>
        </p:nvSpPr>
        <p:spPr>
          <a:xfrm>
            <a:off x="838200" y="614590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7"/>
          <p:cNvSpPr txBox="1"/>
          <p:nvPr/>
        </p:nvSpPr>
        <p:spPr>
          <a:xfrm>
            <a:off x="4311849" y="2452119"/>
            <a:ext cx="2880159" cy="5758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GB" sz="2000" b="1">
                <a:solidFill>
                  <a:schemeClr val="dk1"/>
                </a:solidFill>
                <a:latin typeface="Calibri"/>
                <a:ea typeface="Calibri"/>
                <a:cs typeface="Calibri"/>
                <a:sym typeface="Calibri"/>
              </a:rPr>
              <a:t>Croissance de la population</a:t>
            </a:r>
            <a:endParaRPr sz="2000" b="1">
              <a:solidFill>
                <a:srgbClr val="FF0000"/>
              </a:solidFill>
              <a:latin typeface="Calibri"/>
              <a:ea typeface="Calibri"/>
              <a:cs typeface="Calibri"/>
              <a:sym typeface="Calibri"/>
            </a:endParaRPr>
          </a:p>
        </p:txBody>
      </p:sp>
      <p:sp>
        <p:nvSpPr>
          <p:cNvPr id="362" name="Google Shape;362;p17"/>
          <p:cNvSpPr/>
          <p:nvPr/>
        </p:nvSpPr>
        <p:spPr>
          <a:xfrm>
            <a:off x="1647845" y="4153248"/>
            <a:ext cx="262640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alibri"/>
                <a:ea typeface="Calibri"/>
                <a:cs typeface="Calibri"/>
                <a:sym typeface="Calibri"/>
              </a:rPr>
              <a:t>Prix du réseau</a:t>
            </a:r>
            <a:endParaRPr sz="2400" b="1">
              <a:solidFill>
                <a:schemeClr val="dk1"/>
              </a:solidFill>
              <a:latin typeface="Calibri"/>
              <a:ea typeface="Calibri"/>
              <a:cs typeface="Calibri"/>
              <a:sym typeface="Calibri"/>
            </a:endParaRPr>
          </a:p>
        </p:txBody>
      </p:sp>
      <p:sp>
        <p:nvSpPr>
          <p:cNvPr id="363" name="Google Shape;363;p17"/>
          <p:cNvSpPr/>
          <p:nvPr/>
        </p:nvSpPr>
        <p:spPr>
          <a:xfrm>
            <a:off x="7596236" y="4173558"/>
            <a:ext cx="262640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alibri"/>
                <a:ea typeface="Calibri"/>
                <a:cs typeface="Calibri"/>
                <a:sym typeface="Calibri"/>
              </a:rPr>
              <a:t>Prix du réseau</a:t>
            </a:r>
            <a:endParaRPr sz="2400" b="1">
              <a:solidFill>
                <a:schemeClr val="dk1"/>
              </a:solidFill>
              <a:latin typeface="Calibri"/>
              <a:ea typeface="Calibri"/>
              <a:cs typeface="Calibri"/>
              <a:sym typeface="Calibri"/>
            </a:endParaRPr>
          </a:p>
        </p:txBody>
      </p:sp>
      <p:cxnSp>
        <p:nvCxnSpPr>
          <p:cNvPr id="364" name="Google Shape;364;p17"/>
          <p:cNvCxnSpPr>
            <a:stCxn id="361" idx="2"/>
            <a:endCxn id="362" idx="0"/>
          </p:cNvCxnSpPr>
          <p:nvPr/>
        </p:nvCxnSpPr>
        <p:spPr>
          <a:xfrm flipH="1">
            <a:off x="2961029" y="3027945"/>
            <a:ext cx="2790900" cy="1125300"/>
          </a:xfrm>
          <a:prstGeom prst="straightConnector1">
            <a:avLst/>
          </a:prstGeom>
          <a:noFill/>
          <a:ln w="9525" cap="flat" cmpd="sng">
            <a:solidFill>
              <a:srgbClr val="0C0C0C"/>
            </a:solidFill>
            <a:prstDash val="solid"/>
            <a:round/>
            <a:headEnd type="none" w="sm" len="sm"/>
            <a:tailEnd type="triangle" w="med" len="med"/>
          </a:ln>
        </p:spPr>
      </p:cxnSp>
      <p:cxnSp>
        <p:nvCxnSpPr>
          <p:cNvPr id="365" name="Google Shape;365;p17"/>
          <p:cNvCxnSpPr>
            <a:stCxn id="361" idx="2"/>
            <a:endCxn id="363" idx="0"/>
          </p:cNvCxnSpPr>
          <p:nvPr/>
        </p:nvCxnSpPr>
        <p:spPr>
          <a:xfrm>
            <a:off x="5751929" y="3027945"/>
            <a:ext cx="3157500" cy="1145700"/>
          </a:xfrm>
          <a:prstGeom prst="straightConnector1">
            <a:avLst/>
          </a:prstGeom>
          <a:noFill/>
          <a:ln w="9525" cap="flat" cmpd="sng">
            <a:solidFill>
              <a:srgbClr val="0C0C0C"/>
            </a:solidFill>
            <a:prstDash val="solid"/>
            <a:round/>
            <a:headEnd type="none" w="sm" len="sm"/>
            <a:tailEnd type="triangle" w="med" len="med"/>
          </a:ln>
        </p:spPr>
      </p:cxnSp>
      <p:cxnSp>
        <p:nvCxnSpPr>
          <p:cNvPr id="366" name="Google Shape;366;p17"/>
          <p:cNvCxnSpPr>
            <a:stCxn id="363" idx="2"/>
            <a:endCxn id="367" idx="0"/>
          </p:cNvCxnSpPr>
          <p:nvPr/>
        </p:nvCxnSpPr>
        <p:spPr>
          <a:xfrm>
            <a:off x="8909437" y="4635223"/>
            <a:ext cx="1542600" cy="876900"/>
          </a:xfrm>
          <a:prstGeom prst="straightConnector1">
            <a:avLst/>
          </a:prstGeom>
          <a:noFill/>
          <a:ln w="9525" cap="flat" cmpd="sng">
            <a:solidFill>
              <a:srgbClr val="0C0C0C"/>
            </a:solidFill>
            <a:prstDash val="solid"/>
            <a:round/>
            <a:headEnd type="none" w="sm" len="sm"/>
            <a:tailEnd type="triangle" w="med" len="med"/>
          </a:ln>
        </p:spPr>
      </p:cxnSp>
      <p:cxnSp>
        <p:nvCxnSpPr>
          <p:cNvPr id="368" name="Google Shape;368;p17"/>
          <p:cNvCxnSpPr>
            <a:stCxn id="363" idx="2"/>
            <a:endCxn id="369" idx="0"/>
          </p:cNvCxnSpPr>
          <p:nvPr/>
        </p:nvCxnSpPr>
        <p:spPr>
          <a:xfrm flipH="1">
            <a:off x="7415737" y="4635223"/>
            <a:ext cx="1493700" cy="897600"/>
          </a:xfrm>
          <a:prstGeom prst="straightConnector1">
            <a:avLst/>
          </a:prstGeom>
          <a:noFill/>
          <a:ln w="9525" cap="flat" cmpd="sng">
            <a:solidFill>
              <a:srgbClr val="0C0C0C"/>
            </a:solidFill>
            <a:prstDash val="solid"/>
            <a:round/>
            <a:headEnd type="none" w="sm" len="sm"/>
            <a:tailEnd type="triangle" w="med" len="med"/>
          </a:ln>
        </p:spPr>
      </p:cxnSp>
      <p:cxnSp>
        <p:nvCxnSpPr>
          <p:cNvPr id="370" name="Google Shape;370;p17"/>
          <p:cNvCxnSpPr>
            <a:stCxn id="362" idx="2"/>
            <a:endCxn id="371" idx="0"/>
          </p:cNvCxnSpPr>
          <p:nvPr/>
        </p:nvCxnSpPr>
        <p:spPr>
          <a:xfrm>
            <a:off x="2961046" y="4614913"/>
            <a:ext cx="1663200" cy="918000"/>
          </a:xfrm>
          <a:prstGeom prst="straightConnector1">
            <a:avLst/>
          </a:prstGeom>
          <a:noFill/>
          <a:ln w="9525" cap="flat" cmpd="sng">
            <a:solidFill>
              <a:srgbClr val="0C0C0C"/>
            </a:solidFill>
            <a:prstDash val="solid"/>
            <a:round/>
            <a:headEnd type="none" w="sm" len="sm"/>
            <a:tailEnd type="triangle" w="med" len="med"/>
          </a:ln>
        </p:spPr>
      </p:cxnSp>
      <p:cxnSp>
        <p:nvCxnSpPr>
          <p:cNvPr id="372" name="Google Shape;372;p17"/>
          <p:cNvCxnSpPr>
            <a:stCxn id="362" idx="2"/>
            <a:endCxn id="373" idx="0"/>
          </p:cNvCxnSpPr>
          <p:nvPr/>
        </p:nvCxnSpPr>
        <p:spPr>
          <a:xfrm flipH="1">
            <a:off x="1541446" y="4614913"/>
            <a:ext cx="1419600" cy="918000"/>
          </a:xfrm>
          <a:prstGeom prst="straightConnector1">
            <a:avLst/>
          </a:prstGeom>
          <a:noFill/>
          <a:ln w="9525" cap="flat" cmpd="sng">
            <a:solidFill>
              <a:srgbClr val="0C0C0C"/>
            </a:solidFill>
            <a:prstDash val="solid"/>
            <a:round/>
            <a:headEnd type="none" w="sm" len="sm"/>
            <a:tailEnd type="triangle" w="med" len="med"/>
          </a:ln>
        </p:spPr>
      </p:cxnSp>
      <p:sp>
        <p:nvSpPr>
          <p:cNvPr id="374" name="Google Shape;374;p17"/>
          <p:cNvSpPr/>
          <p:nvPr/>
        </p:nvSpPr>
        <p:spPr>
          <a:xfrm>
            <a:off x="3617189" y="3022238"/>
            <a:ext cx="100707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Faible</a:t>
            </a:r>
            <a:endParaRPr sz="2400">
              <a:solidFill>
                <a:schemeClr val="dk1"/>
              </a:solidFill>
              <a:latin typeface="Calibri"/>
              <a:ea typeface="Calibri"/>
              <a:cs typeface="Calibri"/>
              <a:sym typeface="Calibri"/>
            </a:endParaRPr>
          </a:p>
        </p:txBody>
      </p:sp>
      <p:sp>
        <p:nvSpPr>
          <p:cNvPr id="375" name="Google Shape;375;p17"/>
          <p:cNvSpPr/>
          <p:nvPr/>
        </p:nvSpPr>
        <p:spPr>
          <a:xfrm>
            <a:off x="1037997" y="4762684"/>
            <a:ext cx="100707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Faible</a:t>
            </a:r>
            <a:endParaRPr sz="2400">
              <a:solidFill>
                <a:schemeClr val="dk1"/>
              </a:solidFill>
              <a:latin typeface="Calibri"/>
              <a:ea typeface="Calibri"/>
              <a:cs typeface="Calibri"/>
              <a:sym typeface="Calibri"/>
            </a:endParaRPr>
          </a:p>
        </p:txBody>
      </p:sp>
      <p:sp>
        <p:nvSpPr>
          <p:cNvPr id="376" name="Google Shape;376;p17"/>
          <p:cNvSpPr/>
          <p:nvPr/>
        </p:nvSpPr>
        <p:spPr>
          <a:xfrm>
            <a:off x="6946090" y="4776330"/>
            <a:ext cx="100707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Faible</a:t>
            </a:r>
            <a:endParaRPr sz="2400">
              <a:solidFill>
                <a:schemeClr val="dk1"/>
              </a:solidFill>
              <a:latin typeface="Calibri"/>
              <a:ea typeface="Calibri"/>
              <a:cs typeface="Calibri"/>
              <a:sym typeface="Calibri"/>
            </a:endParaRPr>
          </a:p>
        </p:txBody>
      </p:sp>
      <p:sp>
        <p:nvSpPr>
          <p:cNvPr id="377" name="Google Shape;377;p17"/>
          <p:cNvSpPr/>
          <p:nvPr/>
        </p:nvSpPr>
        <p:spPr>
          <a:xfrm>
            <a:off x="7415888" y="3022238"/>
            <a:ext cx="100707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Haute</a:t>
            </a:r>
            <a:endParaRPr sz="2400">
              <a:solidFill>
                <a:schemeClr val="dk1"/>
              </a:solidFill>
              <a:latin typeface="Calibri"/>
              <a:ea typeface="Calibri"/>
              <a:cs typeface="Calibri"/>
              <a:sym typeface="Calibri"/>
            </a:endParaRPr>
          </a:p>
        </p:txBody>
      </p:sp>
      <p:sp>
        <p:nvSpPr>
          <p:cNvPr id="378" name="Google Shape;378;p17"/>
          <p:cNvSpPr/>
          <p:nvPr/>
        </p:nvSpPr>
        <p:spPr>
          <a:xfrm>
            <a:off x="10079794" y="4762686"/>
            <a:ext cx="100707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Haut</a:t>
            </a:r>
            <a:endParaRPr sz="2400">
              <a:solidFill>
                <a:schemeClr val="dk1"/>
              </a:solidFill>
              <a:latin typeface="Calibri"/>
              <a:ea typeface="Calibri"/>
              <a:cs typeface="Calibri"/>
              <a:sym typeface="Calibri"/>
            </a:endParaRPr>
          </a:p>
        </p:txBody>
      </p:sp>
      <p:sp>
        <p:nvSpPr>
          <p:cNvPr id="379" name="Google Shape;379;p17"/>
          <p:cNvSpPr/>
          <p:nvPr/>
        </p:nvSpPr>
        <p:spPr>
          <a:xfrm>
            <a:off x="3992339" y="4762685"/>
            <a:ext cx="100707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Haut</a:t>
            </a:r>
            <a:endParaRPr sz="2400">
              <a:solidFill>
                <a:schemeClr val="dk1"/>
              </a:solidFill>
              <a:latin typeface="Calibri"/>
              <a:ea typeface="Calibri"/>
              <a:cs typeface="Calibri"/>
              <a:sym typeface="Calibri"/>
            </a:endParaRPr>
          </a:p>
        </p:txBody>
      </p:sp>
      <p:sp>
        <p:nvSpPr>
          <p:cNvPr id="373" name="Google Shape;373;p17"/>
          <p:cNvSpPr/>
          <p:nvPr/>
        </p:nvSpPr>
        <p:spPr>
          <a:xfrm>
            <a:off x="250590" y="5532924"/>
            <a:ext cx="258188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Scénario bas/bas</a:t>
            </a:r>
            <a:endParaRPr sz="2400">
              <a:solidFill>
                <a:schemeClr val="dk1"/>
              </a:solidFill>
              <a:latin typeface="Calibri"/>
              <a:ea typeface="Calibri"/>
              <a:cs typeface="Calibri"/>
              <a:sym typeface="Calibri"/>
            </a:endParaRPr>
          </a:p>
        </p:txBody>
      </p:sp>
      <p:sp>
        <p:nvSpPr>
          <p:cNvPr id="371" name="Google Shape;371;p17"/>
          <p:cNvSpPr/>
          <p:nvPr/>
        </p:nvSpPr>
        <p:spPr>
          <a:xfrm>
            <a:off x="3333319" y="5532924"/>
            <a:ext cx="258188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Scénario bas/haut</a:t>
            </a:r>
            <a:endParaRPr sz="2400">
              <a:solidFill>
                <a:schemeClr val="dk1"/>
              </a:solidFill>
              <a:latin typeface="Calibri"/>
              <a:ea typeface="Calibri"/>
              <a:cs typeface="Calibri"/>
              <a:sym typeface="Calibri"/>
            </a:endParaRPr>
          </a:p>
        </p:txBody>
      </p:sp>
      <p:sp>
        <p:nvSpPr>
          <p:cNvPr id="369" name="Google Shape;369;p17"/>
          <p:cNvSpPr/>
          <p:nvPr/>
        </p:nvSpPr>
        <p:spPr>
          <a:xfrm>
            <a:off x="6124942" y="5532924"/>
            <a:ext cx="258188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Scénario haut/bas</a:t>
            </a:r>
            <a:endParaRPr sz="2400">
              <a:solidFill>
                <a:schemeClr val="dk1"/>
              </a:solidFill>
              <a:latin typeface="Calibri"/>
              <a:ea typeface="Calibri"/>
              <a:cs typeface="Calibri"/>
              <a:sym typeface="Calibri"/>
            </a:endParaRPr>
          </a:p>
        </p:txBody>
      </p:sp>
      <p:sp>
        <p:nvSpPr>
          <p:cNvPr id="367" name="Google Shape;367;p17"/>
          <p:cNvSpPr/>
          <p:nvPr/>
        </p:nvSpPr>
        <p:spPr>
          <a:xfrm>
            <a:off x="9161009" y="5512266"/>
            <a:ext cx="258188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Scénario haut/haut</a:t>
            </a:r>
            <a:endParaRPr sz="2400">
              <a:solidFill>
                <a:schemeClr val="dk1"/>
              </a:solidFill>
              <a:latin typeface="Calibri"/>
              <a:ea typeface="Calibri"/>
              <a:cs typeface="Calibri"/>
              <a:sym typeface="Calibri"/>
            </a:endParaRPr>
          </a:p>
        </p:txBody>
      </p:sp>
      <p:sp>
        <p:nvSpPr>
          <p:cNvPr id="380" name="Google Shape;380;p17"/>
          <p:cNvSpPr txBox="1"/>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7.3 Analyse des scénarios</a:t>
            </a:r>
            <a:endParaRPr sz="4400">
              <a:solidFill>
                <a:schemeClr val="dk1"/>
              </a:solidFill>
              <a:latin typeface="Open Sans"/>
              <a:ea typeface="Open Sans"/>
              <a:cs typeface="Open Sans"/>
              <a:sym typeface="Open Sans"/>
            </a:endParaRPr>
          </a:p>
        </p:txBody>
      </p:sp>
      <p:sp>
        <p:nvSpPr>
          <p:cNvPr id="381" name="Google Shape;381;p17"/>
          <p:cNvSpPr txBox="1"/>
          <p:nvPr/>
        </p:nvSpPr>
        <p:spPr>
          <a:xfrm>
            <a:off x="838200" y="1735931"/>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Paramètres importants dans l'analyse de l'électrification</a:t>
            </a:r>
            <a:endParaRPr/>
          </a:p>
        </p:txBody>
      </p:sp>
      <p:sp>
        <p:nvSpPr>
          <p:cNvPr id="382" name="Google Shape;382;p17"/>
          <p:cNvSpPr txBox="1"/>
          <p:nvPr/>
        </p:nvSpPr>
        <p:spPr>
          <a:xfrm>
            <a:off x="7549704" y="6143088"/>
            <a:ext cx="426198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83" name="Google Shape;383;p17"/>
          <p:cNvSpPr/>
          <p:nvPr/>
        </p:nvSpPr>
        <p:spPr>
          <a:xfrm>
            <a:off x="838200" y="614590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a:spLocks noGrp="1"/>
          </p:cNvSpPr>
          <p:nvPr>
            <p:ph type="body" idx="1"/>
          </p:nvPr>
        </p:nvSpPr>
        <p:spPr>
          <a:xfrm>
            <a:off x="838200" y="2229044"/>
            <a:ext cx="6071818" cy="261442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640"/>
              </a:spcBef>
              <a:spcAft>
                <a:spcPts val="0"/>
              </a:spcAft>
              <a:buClr>
                <a:schemeClr val="dk1"/>
              </a:buClr>
              <a:buSzPts val="3200"/>
              <a:buNone/>
            </a:pPr>
            <a:r>
              <a:rPr lang="en-GB" sz="2000">
                <a:latin typeface="Open Sans"/>
                <a:ea typeface="Open Sans"/>
                <a:cs typeface="Open Sans"/>
                <a:sym typeface="Open Sans"/>
              </a:rPr>
              <a:t>L'avenir est incertain</a:t>
            </a:r>
            <a:endParaRPr sz="2000">
              <a:latin typeface="Open Sans"/>
              <a:ea typeface="Open Sans"/>
              <a:cs typeface="Open Sans"/>
              <a:sym typeface="Open Sans"/>
            </a:endParaRPr>
          </a:p>
          <a:p>
            <a:pPr marL="203200" lvl="0" indent="0" algn="l" rtl="0">
              <a:lnSpc>
                <a:spcPct val="90000"/>
              </a:lnSpc>
              <a:spcBef>
                <a:spcPts val="640"/>
              </a:spcBef>
              <a:spcAft>
                <a:spcPts val="0"/>
              </a:spcAft>
              <a:buClr>
                <a:schemeClr val="dk1"/>
              </a:buClr>
              <a:buSzPts val="3200"/>
              <a:buNone/>
            </a:pPr>
            <a:endParaRPr sz="2000">
              <a:latin typeface="Open Sans"/>
              <a:ea typeface="Open Sans"/>
              <a:cs typeface="Open Sans"/>
              <a:sym typeface="Open Sans"/>
            </a:endParaRPr>
          </a:p>
          <a:p>
            <a:pPr marL="0" lvl="0" indent="0" algn="l" rtl="0">
              <a:lnSpc>
                <a:spcPct val="90000"/>
              </a:lnSpc>
              <a:spcBef>
                <a:spcPts val="640"/>
              </a:spcBef>
              <a:spcAft>
                <a:spcPts val="0"/>
              </a:spcAft>
              <a:buClr>
                <a:schemeClr val="dk1"/>
              </a:buClr>
              <a:buSzPts val="3200"/>
              <a:buNone/>
            </a:pPr>
            <a:r>
              <a:rPr lang="en-GB" sz="2000">
                <a:latin typeface="Open Sans"/>
                <a:ea typeface="Open Sans"/>
                <a:cs typeface="Open Sans"/>
                <a:sym typeface="Open Sans"/>
              </a:rPr>
              <a:t>Plusieurs scénarios peuvent être nécessaires pour obtenir des réponses solides à partir des modèles énergétiques.</a:t>
            </a:r>
            <a:br>
              <a:rPr lang="en-GB" sz="2000">
                <a:latin typeface="Open Sans"/>
                <a:ea typeface="Open Sans"/>
                <a:cs typeface="Open Sans"/>
                <a:sym typeface="Open Sans"/>
              </a:rPr>
            </a:br>
            <a:endParaRPr sz="2000">
              <a:latin typeface="Open Sans"/>
              <a:ea typeface="Open Sans"/>
              <a:cs typeface="Open Sans"/>
              <a:sym typeface="Open Sans"/>
            </a:endParaRPr>
          </a:p>
          <a:p>
            <a:pPr marL="0" lvl="0" indent="0" algn="l" rtl="0">
              <a:lnSpc>
                <a:spcPct val="90000"/>
              </a:lnSpc>
              <a:spcBef>
                <a:spcPts val="640"/>
              </a:spcBef>
              <a:spcAft>
                <a:spcPts val="0"/>
              </a:spcAft>
              <a:buClr>
                <a:schemeClr val="dk1"/>
              </a:buClr>
              <a:buSzPts val="3200"/>
              <a:buNone/>
            </a:pPr>
            <a:r>
              <a:rPr lang="en-GB" sz="2000">
                <a:latin typeface="Open Sans"/>
                <a:ea typeface="Open Sans"/>
                <a:cs typeface="Open Sans"/>
                <a:sym typeface="Open Sans"/>
              </a:rPr>
              <a:t>Les scénarios doivent être élaborés avec soin en fonction des questions auxquelles ils visent à répondre</a:t>
            </a:r>
            <a:endParaRPr sz="2000">
              <a:latin typeface="Open Sans"/>
              <a:ea typeface="Open Sans"/>
              <a:cs typeface="Open Sans"/>
              <a:sym typeface="Open Sans"/>
            </a:endParaRPr>
          </a:p>
          <a:p>
            <a:pPr marL="0" lvl="0" indent="0" algn="l" rtl="0">
              <a:lnSpc>
                <a:spcPct val="90000"/>
              </a:lnSpc>
              <a:spcBef>
                <a:spcPts val="640"/>
              </a:spcBef>
              <a:spcAft>
                <a:spcPts val="0"/>
              </a:spcAft>
              <a:buClr>
                <a:schemeClr val="dk1"/>
              </a:buClr>
              <a:buSzPts val="3200"/>
              <a:buNone/>
            </a:pPr>
            <a:endParaRPr/>
          </a:p>
        </p:txBody>
      </p:sp>
      <p:sp>
        <p:nvSpPr>
          <p:cNvPr id="389" name="Google Shape;389;p18"/>
          <p:cNvSpPr txBox="1"/>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7.3 Analyse des scénarios</a:t>
            </a:r>
            <a:endParaRPr sz="4400">
              <a:solidFill>
                <a:schemeClr val="dk1"/>
              </a:solidFill>
              <a:latin typeface="Open Sans"/>
              <a:ea typeface="Open Sans"/>
              <a:cs typeface="Open Sans"/>
              <a:sym typeface="Open Sans"/>
            </a:endParaRPr>
          </a:p>
        </p:txBody>
      </p:sp>
      <p:sp>
        <p:nvSpPr>
          <p:cNvPr id="390" name="Google Shape;390;p18"/>
          <p:cNvSpPr txBox="1"/>
          <p:nvPr/>
        </p:nvSpPr>
        <p:spPr>
          <a:xfrm>
            <a:off x="838200" y="1735931"/>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Message clé à retenir</a:t>
            </a:r>
            <a:endParaRPr/>
          </a:p>
        </p:txBody>
      </p:sp>
      <p:sp>
        <p:nvSpPr>
          <p:cNvPr id="391" name="Google Shape;391;p18"/>
          <p:cNvSpPr/>
          <p:nvPr/>
        </p:nvSpPr>
        <p:spPr>
          <a:xfrm>
            <a:off x="838200" y="614590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7.3 Références</a:t>
            </a:r>
            <a:endParaRPr/>
          </a:p>
        </p:txBody>
      </p:sp>
      <p:sp>
        <p:nvSpPr>
          <p:cNvPr id="397" name="Google Shape;397;p19"/>
          <p:cNvSpPr/>
          <p:nvPr/>
        </p:nvSpPr>
        <p:spPr>
          <a:xfrm>
            <a:off x="838200" y="1871470"/>
            <a:ext cx="4445100" cy="23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5: Energy modelling, scenario development and sensitivity analysis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https://onsset.github.io/teaching_kit/courses/module_3/Lecture%205/</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183" name="Google Shape;183;p2"/>
          <p:cNvSpPr/>
          <p:nvPr/>
        </p:nvSpPr>
        <p:spPr>
          <a:xfrm>
            <a:off x="1044005" y="1818917"/>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4" name="Google Shape;184;p2"/>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Objectifs du cours</a:t>
            </a:r>
            <a:endParaRPr sz="4400">
              <a:solidFill>
                <a:schemeClr val="dk1"/>
              </a:solidFill>
              <a:latin typeface="Open Sans"/>
              <a:ea typeface="Open Sans"/>
              <a:cs typeface="Open Sans"/>
              <a:sym typeface="Open Sans"/>
            </a:endParaRPr>
          </a:p>
        </p:txBody>
      </p:sp>
      <p:sp>
        <p:nvSpPr>
          <p:cNvPr id="185" name="Google Shape;185;p2"/>
          <p:cNvSpPr txBox="1"/>
          <p:nvPr/>
        </p:nvSpPr>
        <p:spPr>
          <a:xfrm>
            <a:off x="887215" y="1818917"/>
            <a:ext cx="6531501" cy="42137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Font typeface="Arial"/>
              <a:buNone/>
            </a:pPr>
            <a:r>
              <a:rPr lang="en-GB" sz="2000" b="1">
                <a:solidFill>
                  <a:srgbClr val="9CC2E5"/>
                </a:solidFill>
                <a:latin typeface="Open Sans"/>
                <a:ea typeface="Open Sans"/>
                <a:cs typeface="Open Sans"/>
                <a:sym typeface="Open Sans"/>
              </a:rPr>
              <a:t>À la fin de cette séance, vous serez en mesure de:</a:t>
            </a:r>
            <a:endParaRPr sz="2000" b="1">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Open Sans"/>
              <a:ea typeface="Open Sans"/>
              <a:cs typeface="Open Sans"/>
              <a:sym typeface="Open Sans"/>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OA1: décrire les questions auxquelles la modélisation énergétique peut répondre.</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OA2: expliquer les différentes méthodes d'élaboration de scénarios.</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OA3: Énumérer les domaines dans lesquels l'analyse de scénarios est importante.</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OA4: décrire la valeur temporelle de l'argent.</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0"/>
          <p:cNvSpPr/>
          <p:nvPr/>
        </p:nvSpPr>
        <p:spPr>
          <a:xfrm>
            <a:off x="0" y="2736881"/>
            <a:ext cx="12188700" cy="1076700"/>
          </a:xfrm>
          <a:prstGeom prst="rect">
            <a:avLst/>
          </a:prstGeom>
          <a:solidFill>
            <a:srgbClr val="8EB4E3"/>
          </a:solidFill>
          <a:ln w="9525" cap="flat" cmpd="sng">
            <a:solidFill>
              <a:srgbClr val="558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3" name="Google Shape;403;p20"/>
          <p:cNvSpPr txBox="1"/>
          <p:nvPr/>
        </p:nvSpPr>
        <p:spPr>
          <a:xfrm>
            <a:off x="664515" y="2963168"/>
            <a:ext cx="10647004" cy="62412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7375E"/>
              </a:buClr>
              <a:buSzPts val="3600"/>
              <a:buFont typeface="Calibri"/>
              <a:buNone/>
            </a:pPr>
            <a:r>
              <a:rPr lang="en-GB" sz="3600" b="0" i="0" u="none" strike="noStrike" cap="none">
                <a:solidFill>
                  <a:srgbClr val="17375E"/>
                </a:solidFill>
                <a:latin typeface="Calibri"/>
                <a:ea typeface="Calibri"/>
                <a:cs typeface="Calibri"/>
                <a:sym typeface="Calibri"/>
              </a:rPr>
              <a:t>Comprendre le coût </a:t>
            </a:r>
            <a:r>
              <a:rPr lang="en-GB" sz="3600">
                <a:solidFill>
                  <a:srgbClr val="17375E"/>
                </a:solidFill>
                <a:latin typeface="Calibri"/>
                <a:ea typeface="Calibri"/>
                <a:cs typeface="Calibri"/>
                <a:sym typeface="Calibri"/>
              </a:rPr>
              <a:t>actualis</a:t>
            </a:r>
            <a:r>
              <a:rPr lang="en-GB" sz="3600" b="0" i="0" u="none" strike="noStrike" cap="none">
                <a:solidFill>
                  <a:srgbClr val="17375E"/>
                </a:solidFill>
                <a:latin typeface="Calibri"/>
                <a:ea typeface="Calibri"/>
                <a:cs typeface="Calibri"/>
                <a:sym typeface="Calibri"/>
              </a:rPr>
              <a:t>é de l'électricité (LCOE)</a:t>
            </a:r>
            <a:endParaRPr sz="1400" b="0" i="0" u="none" strike="noStrike" cap="none">
              <a:solidFill>
                <a:srgbClr val="000000"/>
              </a:solidFill>
              <a:latin typeface="Arial"/>
              <a:ea typeface="Arial"/>
              <a:cs typeface="Arial"/>
              <a:sym typeface="Arial"/>
            </a:endParaRPr>
          </a:p>
        </p:txBody>
      </p:sp>
      <p:sp>
        <p:nvSpPr>
          <p:cNvPr id="404" name="Google Shape;40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7.4 Théorie avancée I </a:t>
            </a:r>
            <a:endParaRPr/>
          </a:p>
        </p:txBody>
      </p:sp>
      <p:sp>
        <p:nvSpPr>
          <p:cNvPr id="405" name="Google Shape;405;p20"/>
          <p:cNvSpPr/>
          <p:nvPr/>
        </p:nvSpPr>
        <p:spPr>
          <a:xfrm>
            <a:off x="838200" y="1697000"/>
            <a:ext cx="4876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Coût actualisé de l'électricité (LCOE)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1"/>
          <p:cNvPicPr preferRelativeResize="0">
            <a:picLocks noGrp="1"/>
          </p:cNvPicPr>
          <p:nvPr>
            <p:ph type="body" idx="1"/>
          </p:nvPr>
        </p:nvPicPr>
        <p:blipFill rotWithShape="1">
          <a:blip r:embed="rId3">
            <a:alphaModFix/>
          </a:blip>
          <a:srcRect/>
          <a:stretch/>
        </p:blipFill>
        <p:spPr>
          <a:xfrm>
            <a:off x="5156202" y="3845224"/>
            <a:ext cx="2664900" cy="2358900"/>
          </a:xfrm>
          <a:prstGeom prst="rect">
            <a:avLst/>
          </a:prstGeom>
          <a:noFill/>
          <a:ln>
            <a:noFill/>
          </a:ln>
        </p:spPr>
      </p:pic>
      <p:sp>
        <p:nvSpPr>
          <p:cNvPr id="412" name="Google Shape;412;p21"/>
          <p:cNvSpPr/>
          <p:nvPr/>
        </p:nvSpPr>
        <p:spPr>
          <a:xfrm>
            <a:off x="8251669" y="1190258"/>
            <a:ext cx="550500" cy="2547300"/>
          </a:xfrm>
          <a:prstGeom prst="leftBrace">
            <a:avLst>
              <a:gd name="adj1" fmla="val 40545"/>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3" name="Google Shape;413;p21"/>
          <p:cNvSpPr txBox="1"/>
          <p:nvPr/>
        </p:nvSpPr>
        <p:spPr>
          <a:xfrm>
            <a:off x="8713996" y="1406703"/>
            <a:ext cx="2230800" cy="24321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800"/>
              <a:buFont typeface="Arial"/>
              <a:buChar char="•"/>
            </a:pPr>
            <a:r>
              <a:rPr lang="en-GB" sz="1600" b="0" i="0" u="none" strike="noStrike" cap="none">
                <a:solidFill>
                  <a:schemeClr val="dk1"/>
                </a:solidFill>
                <a:latin typeface="Calibri"/>
                <a:ea typeface="Calibri"/>
                <a:cs typeface="Calibri"/>
                <a:sym typeface="Calibri"/>
              </a:rPr>
              <a:t>PV solaire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800"/>
              <a:buFont typeface="Arial"/>
              <a:buChar char="•"/>
            </a:pPr>
            <a:r>
              <a:rPr lang="en-GB" sz="1600" b="0" i="0" u="none" strike="noStrike" cap="none">
                <a:solidFill>
                  <a:schemeClr val="dk1"/>
                </a:solidFill>
                <a:latin typeface="Calibri"/>
                <a:ea typeface="Calibri"/>
                <a:cs typeface="Calibri"/>
                <a:sym typeface="Calibri"/>
              </a:rPr>
              <a:t>Éoliennes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800"/>
              <a:buFont typeface="Arial"/>
              <a:buChar char="•"/>
            </a:pPr>
            <a:r>
              <a:rPr lang="en-GB" sz="1600" b="0" i="0" u="none" strike="noStrike" cap="none">
                <a:solidFill>
                  <a:schemeClr val="dk1"/>
                </a:solidFill>
                <a:latin typeface="Calibri"/>
                <a:ea typeface="Calibri"/>
                <a:cs typeface="Calibri"/>
                <a:sym typeface="Calibri"/>
              </a:rPr>
              <a:t>Mini et petite hydroélectricité</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800"/>
              <a:buFont typeface="Arial"/>
              <a:buChar char="•"/>
            </a:pPr>
            <a:r>
              <a:rPr lang="en-GB" sz="1600" b="0" i="0" u="none" strike="noStrike" cap="none">
                <a:solidFill>
                  <a:schemeClr val="dk1"/>
                </a:solidFill>
                <a:latin typeface="Calibri"/>
                <a:ea typeface="Calibri"/>
                <a:cs typeface="Calibri"/>
                <a:sym typeface="Calibri"/>
              </a:rPr>
              <a:t>Groupes électrogènes diesel</a:t>
            </a:r>
            <a:endParaRPr sz="1600" b="0" i="0" u="none" strike="noStrike" cap="none">
              <a:solidFill>
                <a:schemeClr val="dk1"/>
              </a:solidFill>
              <a:latin typeface="Calibri"/>
              <a:ea typeface="Calibri"/>
              <a:cs typeface="Calibri"/>
              <a:sym typeface="Calibri"/>
            </a:endParaRPr>
          </a:p>
        </p:txBody>
      </p:sp>
      <p:sp>
        <p:nvSpPr>
          <p:cNvPr id="414" name="Google Shape;414;p21"/>
          <p:cNvSpPr/>
          <p:nvPr/>
        </p:nvSpPr>
        <p:spPr>
          <a:xfrm>
            <a:off x="8237123" y="4126090"/>
            <a:ext cx="565200" cy="1253100"/>
          </a:xfrm>
          <a:prstGeom prst="leftBrace">
            <a:avLst>
              <a:gd name="adj1" fmla="val 29808"/>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5" name="Google Shape;415;p21"/>
          <p:cNvSpPr txBox="1"/>
          <p:nvPr/>
        </p:nvSpPr>
        <p:spPr>
          <a:xfrm>
            <a:off x="8802288" y="4178828"/>
            <a:ext cx="2551500" cy="11391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800"/>
              <a:buFont typeface="Arial"/>
              <a:buChar char="•"/>
            </a:pPr>
            <a:r>
              <a:rPr lang="en-GB" sz="1600" b="0" i="0" u="none" strike="noStrike" cap="none">
                <a:solidFill>
                  <a:schemeClr val="dk1"/>
                </a:solidFill>
                <a:latin typeface="Calibri"/>
                <a:ea typeface="Calibri"/>
                <a:cs typeface="Calibri"/>
                <a:sym typeface="Calibri"/>
              </a:rPr>
              <a:t>PV solaire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800"/>
              <a:buFont typeface="Arial"/>
              <a:buChar char="•"/>
            </a:pPr>
            <a:r>
              <a:rPr lang="en-GB" sz="1600" b="0" i="0" u="none" strike="noStrike" cap="none">
                <a:solidFill>
                  <a:schemeClr val="dk1"/>
                </a:solidFill>
                <a:latin typeface="Calibri"/>
                <a:ea typeface="Calibri"/>
                <a:cs typeface="Calibri"/>
                <a:sym typeface="Calibri"/>
              </a:rPr>
              <a:t>Groupes électrogènes diesel</a:t>
            </a:r>
            <a:endParaRPr sz="1600" b="0" i="0" u="none" strike="noStrike" cap="none">
              <a:solidFill>
                <a:schemeClr val="dk1"/>
              </a:solidFill>
              <a:latin typeface="Calibri"/>
              <a:ea typeface="Calibri"/>
              <a:cs typeface="Calibri"/>
              <a:sym typeface="Calibri"/>
            </a:endParaRPr>
          </a:p>
        </p:txBody>
      </p:sp>
      <p:sp>
        <p:nvSpPr>
          <p:cNvPr id="416" name="Google Shape;416;p21"/>
          <p:cNvSpPr txBox="1"/>
          <p:nvPr/>
        </p:nvSpPr>
        <p:spPr>
          <a:xfrm>
            <a:off x="8614055" y="911748"/>
            <a:ext cx="2330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Calibri"/>
                <a:ea typeface="Calibri"/>
                <a:cs typeface="Calibri"/>
                <a:sym typeface="Calibri"/>
              </a:rPr>
              <a:t>Technologies d'approvisionnement</a:t>
            </a:r>
            <a:endParaRPr sz="1600" b="1" i="0" u="none" strike="noStrike" cap="none">
              <a:solidFill>
                <a:schemeClr val="dk1"/>
              </a:solidFill>
              <a:latin typeface="Calibri"/>
              <a:ea typeface="Calibri"/>
              <a:cs typeface="Calibri"/>
              <a:sym typeface="Calibri"/>
            </a:endParaRPr>
          </a:p>
        </p:txBody>
      </p:sp>
      <p:sp>
        <p:nvSpPr>
          <p:cNvPr id="417" name="Google Shape;417;p21"/>
          <p:cNvSpPr txBox="1"/>
          <p:nvPr/>
        </p:nvSpPr>
        <p:spPr>
          <a:xfrm>
            <a:off x="1940488" y="1968795"/>
            <a:ext cx="147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Sur l</a:t>
            </a:r>
            <a:r>
              <a:rPr lang="en-GB" sz="1800">
                <a:solidFill>
                  <a:schemeClr val="dk1"/>
                </a:solidFill>
                <a:latin typeface="Calibri"/>
                <a:ea typeface="Calibri"/>
                <a:cs typeface="Calibri"/>
                <a:sym typeface="Calibri"/>
              </a:rPr>
              <a:t>e réseau</a:t>
            </a:r>
            <a:endParaRPr sz="1800" b="0" i="0" u="none" strike="noStrike" cap="none">
              <a:solidFill>
                <a:schemeClr val="dk1"/>
              </a:solidFill>
              <a:latin typeface="Calibri"/>
              <a:ea typeface="Calibri"/>
              <a:cs typeface="Calibri"/>
              <a:sym typeface="Calibri"/>
            </a:endParaRPr>
          </a:p>
        </p:txBody>
      </p:sp>
      <p:pic>
        <p:nvPicPr>
          <p:cNvPr id="418" name="Google Shape;418;p21"/>
          <p:cNvPicPr preferRelativeResize="0"/>
          <p:nvPr/>
        </p:nvPicPr>
        <p:blipFill rotWithShape="1">
          <a:blip r:embed="rId4">
            <a:alphaModFix/>
          </a:blip>
          <a:srcRect/>
          <a:stretch/>
        </p:blipFill>
        <p:spPr>
          <a:xfrm>
            <a:off x="602081" y="2376488"/>
            <a:ext cx="3729556" cy="3626368"/>
          </a:xfrm>
          <a:prstGeom prst="rect">
            <a:avLst/>
          </a:prstGeom>
          <a:noFill/>
          <a:ln>
            <a:noFill/>
          </a:ln>
        </p:spPr>
      </p:pic>
      <p:sp>
        <p:nvSpPr>
          <p:cNvPr id="419" name="Google Shape;419;p21"/>
          <p:cNvSpPr txBox="1"/>
          <p:nvPr/>
        </p:nvSpPr>
        <p:spPr>
          <a:xfrm>
            <a:off x="5241930" y="3941444"/>
            <a:ext cx="24462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Autonome</a:t>
            </a:r>
            <a:endParaRPr sz="1800" b="0" i="0" u="none" strike="noStrike" cap="none">
              <a:solidFill>
                <a:schemeClr val="dk1"/>
              </a:solidFill>
              <a:latin typeface="Calibri"/>
              <a:ea typeface="Calibri"/>
              <a:cs typeface="Calibri"/>
              <a:sym typeface="Calibri"/>
            </a:endParaRPr>
          </a:p>
        </p:txBody>
      </p:sp>
      <p:sp>
        <p:nvSpPr>
          <p:cNvPr id="420" name="Google Shape;420;p21"/>
          <p:cNvSpPr txBox="1"/>
          <p:nvPr/>
        </p:nvSpPr>
        <p:spPr>
          <a:xfrm>
            <a:off x="838200" y="1530347"/>
            <a:ext cx="7361700" cy="368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i="0" u="none" strike="noStrike" cap="none">
                <a:solidFill>
                  <a:srgbClr val="9CC2E5"/>
                </a:solidFill>
                <a:latin typeface="Open Sans"/>
                <a:ea typeface="Open Sans"/>
                <a:cs typeface="Open Sans"/>
                <a:sym typeface="Open Sans"/>
              </a:rPr>
              <a:t>Options d'électrification</a:t>
            </a:r>
            <a:endParaRPr sz="2000" b="1" i="0" u="none" strike="noStrike" cap="none">
              <a:solidFill>
                <a:srgbClr val="9CC2E5"/>
              </a:solidFill>
              <a:latin typeface="Open Sans"/>
              <a:ea typeface="Open Sans"/>
              <a:cs typeface="Open Sans"/>
              <a:sym typeface="Open Sans"/>
            </a:endParaRPr>
          </a:p>
        </p:txBody>
      </p:sp>
      <p:sp>
        <p:nvSpPr>
          <p:cNvPr id="421" name="Google Shape;421;p21"/>
          <p:cNvSpPr/>
          <p:nvPr/>
        </p:nvSpPr>
        <p:spPr>
          <a:xfrm>
            <a:off x="4942152" y="6401477"/>
            <a:ext cx="286328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Département américain de l'énergie,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a:t>
            </a:r>
            <a:endParaRPr sz="1000">
              <a:solidFill>
                <a:schemeClr val="dk1"/>
              </a:solidFill>
              <a:latin typeface="Open Sans"/>
              <a:ea typeface="Open Sans"/>
              <a:cs typeface="Open Sans"/>
              <a:sym typeface="Open Sans"/>
            </a:endParaRPr>
          </a:p>
        </p:txBody>
      </p:sp>
      <p:sp>
        <p:nvSpPr>
          <p:cNvPr id="422" name="Google Shape;422;p21"/>
          <p:cNvSpPr/>
          <p:nvPr/>
        </p:nvSpPr>
        <p:spPr>
          <a:xfrm>
            <a:off x="481839" y="6155256"/>
            <a:ext cx="412164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Huang et al. 2020,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CC-BY 3.0</a:t>
            </a:r>
            <a:endParaRPr/>
          </a:p>
        </p:txBody>
      </p:sp>
      <p:pic>
        <p:nvPicPr>
          <p:cNvPr id="423" name="Google Shape;423;p21"/>
          <p:cNvPicPr preferRelativeResize="0"/>
          <p:nvPr/>
        </p:nvPicPr>
        <p:blipFill rotWithShape="1">
          <a:blip r:embed="rId7">
            <a:alphaModFix/>
          </a:blip>
          <a:srcRect/>
          <a:stretch/>
        </p:blipFill>
        <p:spPr>
          <a:xfrm>
            <a:off x="5156822" y="1608166"/>
            <a:ext cx="2459594" cy="1844696"/>
          </a:xfrm>
          <a:prstGeom prst="rect">
            <a:avLst/>
          </a:prstGeom>
          <a:noFill/>
          <a:ln>
            <a:noFill/>
          </a:ln>
        </p:spPr>
      </p:pic>
      <p:sp>
        <p:nvSpPr>
          <p:cNvPr id="424" name="Google Shape;424;p21"/>
          <p:cNvSpPr txBox="1"/>
          <p:nvPr/>
        </p:nvSpPr>
        <p:spPr>
          <a:xfrm>
            <a:off x="5156203" y="1460747"/>
            <a:ext cx="14706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Mini-réseau</a:t>
            </a:r>
            <a:endParaRPr sz="1800" b="0" i="0" u="none" strike="noStrike" cap="none">
              <a:solidFill>
                <a:schemeClr val="dk1"/>
              </a:solidFill>
              <a:latin typeface="Calibri"/>
              <a:ea typeface="Calibri"/>
              <a:cs typeface="Calibri"/>
              <a:sym typeface="Calibri"/>
            </a:endParaRPr>
          </a:p>
        </p:txBody>
      </p:sp>
      <p:sp>
        <p:nvSpPr>
          <p:cNvPr id="425" name="Google Shape;425;p21"/>
          <p:cNvSpPr/>
          <p:nvPr/>
        </p:nvSpPr>
        <p:spPr>
          <a:xfrm>
            <a:off x="5048046" y="3408482"/>
            <a:ext cx="3061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Energising Development (EnDev) Indonesia, </a:t>
            </a:r>
            <a:r>
              <a:rPr lang="en-GB" sz="1000" u="sng">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CC-3.0 Unported</a:t>
            </a:r>
            <a:endParaRPr sz="1000">
              <a:solidFill>
                <a:schemeClr val="dk1"/>
              </a:solidFill>
              <a:latin typeface="Open Sans"/>
              <a:ea typeface="Open Sans"/>
              <a:cs typeface="Open Sans"/>
              <a:sym typeface="Open Sans"/>
            </a:endParaRPr>
          </a:p>
        </p:txBody>
      </p:sp>
      <p:sp>
        <p:nvSpPr>
          <p:cNvPr id="426" name="Google Shape;426;p21"/>
          <p:cNvSpPr/>
          <p:nvPr/>
        </p:nvSpPr>
        <p:spPr>
          <a:xfrm>
            <a:off x="8981529" y="6139452"/>
            <a:ext cx="27286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Adapté de Sahlberg et al. 2021</a:t>
            </a:r>
            <a:endParaRPr sz="1000">
              <a:solidFill>
                <a:schemeClr val="dk1"/>
              </a:solidFill>
              <a:latin typeface="Open Sans"/>
              <a:ea typeface="Open Sans"/>
              <a:cs typeface="Open Sans"/>
              <a:sym typeface="Open Sans"/>
            </a:endParaRPr>
          </a:p>
        </p:txBody>
      </p:sp>
      <p:sp>
        <p:nvSpPr>
          <p:cNvPr id="427" name="Google Shape;427;p21"/>
          <p:cNvSpPr txBox="1">
            <a:spLocks noGrp="1"/>
          </p:cNvSpPr>
          <p:nvPr>
            <p:ph type="title"/>
          </p:nvPr>
        </p:nvSpPr>
        <p:spPr>
          <a:xfrm>
            <a:off x="838200" y="212725"/>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7.4 Théorie avancée I</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7.4 Théorie avancée I</a:t>
            </a:r>
            <a:endParaRPr/>
          </a:p>
        </p:txBody>
      </p:sp>
      <p:sp>
        <p:nvSpPr>
          <p:cNvPr id="434" name="Google Shape;434;p22"/>
          <p:cNvSpPr/>
          <p:nvPr/>
        </p:nvSpPr>
        <p:spPr>
          <a:xfrm>
            <a:off x="1538383" y="3794787"/>
            <a:ext cx="4464198" cy="1721938"/>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5" name="Google Shape;435;p22"/>
          <p:cNvSpPr txBox="1"/>
          <p:nvPr/>
        </p:nvSpPr>
        <p:spPr>
          <a:xfrm>
            <a:off x="838200" y="1620650"/>
            <a:ext cx="9060873" cy="42331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i="0" u="none" strike="noStrike" cap="none">
                <a:solidFill>
                  <a:srgbClr val="9CC2E5"/>
                </a:solidFill>
                <a:latin typeface="Open Sans"/>
                <a:ea typeface="Open Sans"/>
                <a:cs typeface="Open Sans"/>
                <a:sym typeface="Open Sans"/>
              </a:rPr>
              <a:t>Coût </a:t>
            </a:r>
            <a:r>
              <a:rPr lang="en-GB" sz="2000" b="1">
                <a:solidFill>
                  <a:srgbClr val="9CC2E5"/>
                </a:solidFill>
                <a:latin typeface="Open Sans"/>
                <a:ea typeface="Open Sans"/>
                <a:cs typeface="Open Sans"/>
                <a:sym typeface="Open Sans"/>
              </a:rPr>
              <a:t>actualisé </a:t>
            </a:r>
            <a:r>
              <a:rPr lang="en-GB" sz="2000" b="1" i="0" u="none" strike="noStrike" cap="none">
                <a:solidFill>
                  <a:srgbClr val="9CC2E5"/>
                </a:solidFill>
                <a:latin typeface="Open Sans"/>
                <a:ea typeface="Open Sans"/>
                <a:cs typeface="Open Sans"/>
                <a:sym typeface="Open Sans"/>
              </a:rPr>
              <a:t>de l'électricité (LCOE)</a:t>
            </a:r>
            <a:endParaRPr sz="2000" b="1" i="0" u="none" strike="noStrike" cap="none">
              <a:solidFill>
                <a:srgbClr val="9CC2E5"/>
              </a:solidFill>
              <a:latin typeface="Open Sans"/>
              <a:ea typeface="Open Sans"/>
              <a:cs typeface="Open Sans"/>
              <a:sym typeface="Open Sans"/>
            </a:endParaRPr>
          </a:p>
        </p:txBody>
      </p:sp>
      <p:sp>
        <p:nvSpPr>
          <p:cNvPr id="436" name="Google Shape;436;p22"/>
          <p:cNvSpPr/>
          <p:nvPr/>
        </p:nvSpPr>
        <p:spPr>
          <a:xfrm>
            <a:off x="838200" y="2068160"/>
            <a:ext cx="5980282" cy="158500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GB" sz="2000" b="0" i="0" u="none" strike="noStrike" cap="none">
                <a:solidFill>
                  <a:schemeClr val="dk1"/>
                </a:solidFill>
                <a:latin typeface="Open Sans"/>
                <a:ea typeface="Open Sans"/>
                <a:cs typeface="Open Sans"/>
                <a:sym typeface="Open Sans"/>
              </a:rPr>
              <a:t>Le LCOE d'une source spécifique représente le coût final de l'électricité nécessaire pour que l'ensemble du système atteigne le seuil </a:t>
            </a:r>
            <a:r>
              <a:rPr lang="en-GB" sz="2000">
                <a:solidFill>
                  <a:schemeClr val="dk1"/>
                </a:solidFill>
                <a:latin typeface="Open Sans"/>
                <a:ea typeface="Open Sans"/>
                <a:cs typeface="Open Sans"/>
                <a:sym typeface="Open Sans"/>
              </a:rPr>
              <a:t>de rentabilité </a:t>
            </a:r>
            <a:r>
              <a:rPr lang="en-GB" sz="2000" b="0" i="0" u="none" strike="noStrike" cap="none">
                <a:solidFill>
                  <a:schemeClr val="dk1"/>
                </a:solidFill>
                <a:latin typeface="Open Sans"/>
                <a:ea typeface="Open Sans"/>
                <a:cs typeface="Open Sans"/>
                <a:sym typeface="Open Sans"/>
              </a:rPr>
              <a:t>pendant la durée de vie du projet.</a:t>
            </a:r>
            <a:endParaRPr sz="2000" b="0" i="0" u="none" strike="noStrike" cap="none">
              <a:solidFill>
                <a:schemeClr val="dk1"/>
              </a:solidFill>
              <a:latin typeface="Open Sans"/>
              <a:ea typeface="Open Sans"/>
              <a:cs typeface="Open Sans"/>
              <a:sym typeface="Open Sans"/>
            </a:endParaRPr>
          </a:p>
          <a:p>
            <a:pPr marL="0" marR="0" lvl="0" indent="0" algn="just" rtl="0">
              <a:lnSpc>
                <a:spcPct val="115000"/>
              </a:lnSpc>
              <a:spcBef>
                <a:spcPts val="600"/>
              </a:spcBef>
              <a:spcAft>
                <a:spcPts val="0"/>
              </a:spcAft>
              <a:buClr>
                <a:srgbClr val="000000"/>
              </a:buClr>
              <a:buSzPts val="2200"/>
              <a:buFont typeface="Arial"/>
              <a:buNone/>
            </a:pPr>
            <a:r>
              <a:rPr lang="en-GB" sz="2000" b="0" i="0" u="none" strike="noStrike" cap="none">
                <a:solidFill>
                  <a:schemeClr val="dk1"/>
                </a:solidFill>
                <a:latin typeface="Open Sans"/>
                <a:ea typeface="Open Sans"/>
                <a:cs typeface="Open Sans"/>
                <a:sym typeface="Open Sans"/>
              </a:rPr>
              <a:t> </a:t>
            </a:r>
            <a:endParaRPr sz="2000" b="0" i="0" u="none" strike="noStrike" cap="none">
              <a:solidFill>
                <a:schemeClr val="dk1"/>
              </a:solidFill>
              <a:latin typeface="Open Sans"/>
              <a:ea typeface="Open Sans"/>
              <a:cs typeface="Open Sans"/>
              <a:sym typeface="Open Sans"/>
            </a:endParaRPr>
          </a:p>
        </p:txBody>
      </p:sp>
      <p:sp>
        <p:nvSpPr>
          <p:cNvPr id="437" name="Google Shape;437;p22"/>
          <p:cNvSpPr txBox="1"/>
          <p:nvPr/>
        </p:nvSpPr>
        <p:spPr>
          <a:xfrm>
            <a:off x="6818482" y="3125337"/>
            <a:ext cx="4862079" cy="306083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GB" sz="1800" b="0" i="1" u="none" strike="noStrike" cap="none">
                <a:solidFill>
                  <a:schemeClr val="dk1"/>
                </a:solidFill>
                <a:latin typeface="Open Sans"/>
                <a:ea typeface="Open Sans"/>
                <a:cs typeface="Open Sans"/>
                <a:sym typeface="Open Sans"/>
              </a:rPr>
              <a:t>I</a:t>
            </a:r>
            <a:r>
              <a:rPr lang="en-GB" sz="1800" b="0" i="1" u="none" strike="noStrike" cap="none" baseline="-25000">
                <a:solidFill>
                  <a:schemeClr val="dk1"/>
                </a:solidFill>
                <a:latin typeface="Open Sans"/>
                <a:ea typeface="Open Sans"/>
                <a:cs typeface="Open Sans"/>
                <a:sym typeface="Open Sans"/>
              </a:rPr>
              <a:t>t</a:t>
            </a:r>
            <a:r>
              <a:rPr lang="en-GB" sz="1800" b="0" i="0" u="none" strike="noStrike" cap="none">
                <a:solidFill>
                  <a:schemeClr val="dk1"/>
                </a:solidFill>
                <a:latin typeface="Open Sans"/>
                <a:ea typeface="Open Sans"/>
                <a:cs typeface="Open Sans"/>
                <a:sym typeface="Open Sans"/>
              </a:rPr>
              <a:t> : Dépenses d'investissement pour un système spécifique au cours de l'année </a:t>
            </a:r>
            <a:r>
              <a:rPr lang="en-GB" sz="1800" b="0" i="1" u="none" strike="noStrike" cap="none">
                <a:solidFill>
                  <a:schemeClr val="dk1"/>
                </a:solidFill>
                <a:latin typeface="Open Sans"/>
                <a:ea typeface="Open Sans"/>
                <a:cs typeface="Open Sans"/>
                <a:sym typeface="Open Sans"/>
              </a:rPr>
              <a:t>t</a:t>
            </a:r>
            <a:r>
              <a:rPr lang="en-GB" sz="180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a:p>
            <a:pPr marL="0" marR="0" lvl="0" indent="0" algn="just" rtl="0">
              <a:lnSpc>
                <a:spcPct val="115000"/>
              </a:lnSpc>
              <a:spcBef>
                <a:spcPts val="600"/>
              </a:spcBef>
              <a:spcAft>
                <a:spcPts val="0"/>
              </a:spcAft>
              <a:buClr>
                <a:srgbClr val="000000"/>
              </a:buClr>
              <a:buSzPts val="1800"/>
              <a:buFont typeface="Arial"/>
              <a:buNone/>
            </a:pPr>
            <a:r>
              <a:rPr lang="en-GB" sz="1800" b="0" i="1" u="none" strike="noStrike" cap="none">
                <a:solidFill>
                  <a:schemeClr val="dk1"/>
                </a:solidFill>
                <a:latin typeface="Open Sans"/>
                <a:ea typeface="Open Sans"/>
                <a:cs typeface="Open Sans"/>
                <a:sym typeface="Open Sans"/>
              </a:rPr>
              <a:t>O&amp;M</a:t>
            </a:r>
            <a:r>
              <a:rPr lang="en-GB" sz="1800" b="0" i="1" u="none" strike="noStrike" cap="none" baseline="-25000">
                <a:solidFill>
                  <a:schemeClr val="dk1"/>
                </a:solidFill>
                <a:latin typeface="Open Sans"/>
                <a:ea typeface="Open Sans"/>
                <a:cs typeface="Open Sans"/>
                <a:sym typeface="Open Sans"/>
              </a:rPr>
              <a:t>t</a:t>
            </a:r>
            <a:r>
              <a:rPr lang="en-GB" sz="1800" b="0" i="0" u="none" strike="noStrike" cap="none">
                <a:solidFill>
                  <a:schemeClr val="dk1"/>
                </a:solidFill>
                <a:latin typeface="Open Sans"/>
                <a:ea typeface="Open Sans"/>
                <a:cs typeface="Open Sans"/>
                <a:sym typeface="Open Sans"/>
              </a:rPr>
              <a:t> : les coûts d'exploitation et de maintenance</a:t>
            </a:r>
            <a:endParaRPr sz="1400" b="0" i="0" u="none" strike="noStrike" cap="none">
              <a:solidFill>
                <a:srgbClr val="000000"/>
              </a:solidFill>
              <a:latin typeface="Open Sans"/>
              <a:ea typeface="Open Sans"/>
              <a:cs typeface="Open Sans"/>
              <a:sym typeface="Open Sans"/>
            </a:endParaRPr>
          </a:p>
          <a:p>
            <a:pPr marL="0" marR="0" lvl="0" indent="0" algn="just" rtl="0">
              <a:lnSpc>
                <a:spcPct val="115000"/>
              </a:lnSpc>
              <a:spcBef>
                <a:spcPts val="600"/>
              </a:spcBef>
              <a:spcAft>
                <a:spcPts val="0"/>
              </a:spcAft>
              <a:buClr>
                <a:srgbClr val="000000"/>
              </a:buClr>
              <a:buSzPts val="1800"/>
              <a:buFont typeface="Arial"/>
              <a:buNone/>
            </a:pPr>
            <a:r>
              <a:rPr lang="en-GB" sz="1800" b="0" i="1" u="none" strike="noStrike" cap="none">
                <a:solidFill>
                  <a:schemeClr val="dk1"/>
                </a:solidFill>
                <a:latin typeface="Open Sans"/>
                <a:ea typeface="Open Sans"/>
                <a:cs typeface="Open Sans"/>
                <a:sym typeface="Open Sans"/>
              </a:rPr>
              <a:t>F</a:t>
            </a:r>
            <a:r>
              <a:rPr lang="en-GB" sz="1800" b="0" i="1" u="none" strike="noStrike" cap="none" baseline="-25000">
                <a:solidFill>
                  <a:schemeClr val="dk1"/>
                </a:solidFill>
                <a:latin typeface="Open Sans"/>
                <a:ea typeface="Open Sans"/>
                <a:cs typeface="Open Sans"/>
                <a:sym typeface="Open Sans"/>
              </a:rPr>
              <a:t>t</a:t>
            </a:r>
            <a:r>
              <a:rPr lang="en-GB" sz="1800" b="0" i="0" u="none" strike="noStrike" cap="none">
                <a:solidFill>
                  <a:schemeClr val="dk1"/>
                </a:solidFill>
                <a:latin typeface="Open Sans"/>
                <a:ea typeface="Open Sans"/>
                <a:cs typeface="Open Sans"/>
                <a:sym typeface="Open Sans"/>
              </a:rPr>
              <a:t> : les dépenses en carburant, </a:t>
            </a:r>
            <a:endParaRPr sz="1400" b="0" i="0" u="none" strike="noStrike" cap="none">
              <a:solidFill>
                <a:srgbClr val="000000"/>
              </a:solidFill>
              <a:latin typeface="Open Sans"/>
              <a:ea typeface="Open Sans"/>
              <a:cs typeface="Open Sans"/>
              <a:sym typeface="Open Sans"/>
            </a:endParaRPr>
          </a:p>
          <a:p>
            <a:pPr marL="0" marR="0" lvl="0" indent="0" algn="just" rtl="0">
              <a:lnSpc>
                <a:spcPct val="115000"/>
              </a:lnSpc>
              <a:spcBef>
                <a:spcPts val="600"/>
              </a:spcBef>
              <a:spcAft>
                <a:spcPts val="0"/>
              </a:spcAft>
              <a:buClr>
                <a:srgbClr val="000000"/>
              </a:buClr>
              <a:buSzPts val="1800"/>
              <a:buFont typeface="Arial"/>
              <a:buNone/>
            </a:pPr>
            <a:r>
              <a:rPr lang="en-GB" sz="1800" b="0" i="1" u="none" strike="noStrike" cap="none">
                <a:solidFill>
                  <a:schemeClr val="dk1"/>
                </a:solidFill>
                <a:latin typeface="Open Sans"/>
                <a:ea typeface="Open Sans"/>
                <a:cs typeface="Open Sans"/>
                <a:sym typeface="Open Sans"/>
              </a:rPr>
              <a:t>E</a:t>
            </a:r>
            <a:r>
              <a:rPr lang="en-GB" sz="1800" b="0" i="1" u="none" strike="noStrike" cap="none" baseline="-25000">
                <a:solidFill>
                  <a:schemeClr val="dk1"/>
                </a:solidFill>
                <a:latin typeface="Open Sans"/>
                <a:ea typeface="Open Sans"/>
                <a:cs typeface="Open Sans"/>
                <a:sym typeface="Open Sans"/>
              </a:rPr>
              <a:t>t</a:t>
            </a:r>
            <a:r>
              <a:rPr lang="en-GB" sz="1800" b="0" i="0" u="none" strike="noStrike" cap="none">
                <a:solidFill>
                  <a:schemeClr val="dk1"/>
                </a:solidFill>
                <a:latin typeface="Open Sans"/>
                <a:ea typeface="Open Sans"/>
                <a:cs typeface="Open Sans"/>
                <a:sym typeface="Open Sans"/>
              </a:rPr>
              <a:t> : l'électricité produite, </a:t>
            </a:r>
            <a:endParaRPr sz="1400" b="0" i="0" u="none" strike="noStrike" cap="none">
              <a:solidFill>
                <a:srgbClr val="000000"/>
              </a:solidFill>
              <a:latin typeface="Open Sans"/>
              <a:ea typeface="Open Sans"/>
              <a:cs typeface="Open Sans"/>
              <a:sym typeface="Open Sans"/>
            </a:endParaRPr>
          </a:p>
          <a:p>
            <a:pPr marL="0" marR="0" lvl="0" indent="0" algn="just" rtl="0">
              <a:lnSpc>
                <a:spcPct val="115000"/>
              </a:lnSpc>
              <a:spcBef>
                <a:spcPts val="600"/>
              </a:spcBef>
              <a:spcAft>
                <a:spcPts val="0"/>
              </a:spcAft>
              <a:buClr>
                <a:srgbClr val="000000"/>
              </a:buClr>
              <a:buSzPts val="1800"/>
              <a:buFont typeface="Arial"/>
              <a:buNone/>
            </a:pPr>
            <a:r>
              <a:rPr lang="en-GB" sz="1800" b="0" i="1" u="none" strike="noStrike" cap="none">
                <a:solidFill>
                  <a:schemeClr val="dk1"/>
                </a:solidFill>
                <a:latin typeface="Open Sans"/>
                <a:ea typeface="Open Sans"/>
                <a:cs typeface="Open Sans"/>
                <a:sym typeface="Open Sans"/>
              </a:rPr>
              <a:t>r : </a:t>
            </a:r>
            <a:r>
              <a:rPr lang="en-GB" sz="1800" b="0" i="0" u="none" strike="noStrike" cap="none">
                <a:solidFill>
                  <a:schemeClr val="dk1"/>
                </a:solidFill>
                <a:latin typeface="Open Sans"/>
                <a:ea typeface="Open Sans"/>
                <a:cs typeface="Open Sans"/>
                <a:sym typeface="Open Sans"/>
              </a:rPr>
              <a:t>le taux d'actualisation,</a:t>
            </a:r>
            <a:endParaRPr sz="1400" b="0" i="0" u="none" strike="noStrike" cap="none">
              <a:solidFill>
                <a:srgbClr val="000000"/>
              </a:solidFill>
              <a:latin typeface="Open Sans"/>
              <a:ea typeface="Open Sans"/>
              <a:cs typeface="Open Sans"/>
              <a:sym typeface="Open Sans"/>
            </a:endParaRPr>
          </a:p>
          <a:p>
            <a:pPr marL="0" marR="0" lvl="0" indent="0" algn="just" rtl="0">
              <a:lnSpc>
                <a:spcPct val="115000"/>
              </a:lnSpc>
              <a:spcBef>
                <a:spcPts val="600"/>
              </a:spcBef>
              <a:spcAft>
                <a:spcPts val="0"/>
              </a:spcAft>
              <a:buClr>
                <a:srgbClr val="000000"/>
              </a:buClr>
              <a:buSzPts val="1800"/>
              <a:buFont typeface="Arial"/>
              <a:buNone/>
            </a:pPr>
            <a:r>
              <a:rPr lang="en-GB" sz="1800" b="0" i="1" u="none" strike="noStrike" cap="none">
                <a:solidFill>
                  <a:schemeClr val="dk1"/>
                </a:solidFill>
                <a:latin typeface="Open Sans"/>
                <a:ea typeface="Open Sans"/>
                <a:cs typeface="Open Sans"/>
                <a:sym typeface="Open Sans"/>
              </a:rPr>
              <a:t>n : </a:t>
            </a:r>
            <a:r>
              <a:rPr lang="en-GB" sz="1800" b="0" i="0" u="none" strike="noStrike" cap="none">
                <a:solidFill>
                  <a:schemeClr val="dk1"/>
                </a:solidFill>
                <a:latin typeface="Open Sans"/>
                <a:ea typeface="Open Sans"/>
                <a:cs typeface="Open Sans"/>
                <a:sym typeface="Open Sans"/>
              </a:rPr>
              <a:t>la durée de vie du système. </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438" name="Google Shape;438;p22"/>
          <p:cNvPicPr preferRelativeResize="0"/>
          <p:nvPr/>
        </p:nvPicPr>
        <p:blipFill rotWithShape="1">
          <a:blip r:embed="rId3">
            <a:alphaModFix/>
          </a:blip>
          <a:srcRect/>
          <a:stretch/>
        </p:blipFill>
        <p:spPr>
          <a:xfrm>
            <a:off x="1456840" y="3882371"/>
            <a:ext cx="4628827" cy="1560072"/>
          </a:xfrm>
          <a:prstGeom prst="rect">
            <a:avLst/>
          </a:prstGeom>
          <a:noFill/>
          <a:ln>
            <a:noFill/>
          </a:ln>
        </p:spPr>
      </p:pic>
      <p:sp>
        <p:nvSpPr>
          <p:cNvPr id="439" name="Google Shape;439;p22"/>
          <p:cNvSpPr/>
          <p:nvPr/>
        </p:nvSpPr>
        <p:spPr>
          <a:xfrm>
            <a:off x="838200" y="614590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7375E"/>
              </a:buClr>
              <a:buSzPts val="3600"/>
              <a:buFont typeface="Open Sans"/>
              <a:buNone/>
            </a:pPr>
            <a:r>
              <a:rPr lang="en-GB"/>
              <a:t>7.4 Théorie avancée I </a:t>
            </a:r>
            <a:endParaRPr>
              <a:solidFill>
                <a:srgbClr val="17375E"/>
              </a:solidFill>
            </a:endParaRPr>
          </a:p>
        </p:txBody>
      </p:sp>
      <p:sp>
        <p:nvSpPr>
          <p:cNvPr id="446" name="Google Shape;446;p23"/>
          <p:cNvSpPr txBox="1">
            <a:spLocks noGrp="1"/>
          </p:cNvSpPr>
          <p:nvPr>
            <p:ph type="body" idx="1"/>
          </p:nvPr>
        </p:nvSpPr>
        <p:spPr>
          <a:xfrm>
            <a:off x="838200" y="2224585"/>
            <a:ext cx="10515600" cy="395237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000">
                <a:latin typeface="Open Sans"/>
                <a:ea typeface="Open Sans"/>
                <a:cs typeface="Open Sans"/>
                <a:sym typeface="Open Sans"/>
              </a:rPr>
              <a:t>100$ dans le futur n'ont pas la même valeur que 100$ aujourd'hui</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En effet, l'argent dépensé aujourd'hui peut être utilisé pour percevoir des recettes/intérêts.</a:t>
            </a:r>
            <a:br>
              <a:rPr lang="en-GB" sz="2000">
                <a:latin typeface="Open Sans"/>
                <a:ea typeface="Open Sans"/>
                <a:cs typeface="Open Sans"/>
                <a:sym typeface="Open Sans"/>
              </a:rPr>
            </a:b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u="sng">
                <a:latin typeface="Open Sans"/>
                <a:ea typeface="Open Sans"/>
                <a:cs typeface="Open Sans"/>
                <a:sym typeface="Open Sans"/>
              </a:rPr>
              <a:t>Exemple:</a:t>
            </a:r>
            <a:r>
              <a:rPr lang="en-GB" sz="2000">
                <a:latin typeface="Open Sans"/>
                <a:ea typeface="Open Sans"/>
                <a:cs typeface="Open Sans"/>
                <a:sym typeface="Open Sans"/>
              </a:rPr>
              <a:t> Avec un taux d'intérêt de 10 %. Calculez la valeur future des 100 $ d'aujourd'hui </a:t>
            </a:r>
            <a:endParaRPr sz="2000">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800"/>
              <a:buNone/>
            </a:pPr>
            <a:r>
              <a:rPr lang="en-GB" sz="2000">
                <a:latin typeface="Open Sans"/>
                <a:ea typeface="Open Sans"/>
                <a:cs typeface="Open Sans"/>
                <a:sym typeface="Open Sans"/>
              </a:rPr>
              <a:t>	Après 1 an:                 100*(1 + 0.1) = $110 </a:t>
            </a:r>
            <a:endParaRPr sz="2000">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800"/>
              <a:buNone/>
            </a:pPr>
            <a:r>
              <a:rPr lang="en-GB" sz="2000">
                <a:latin typeface="Open Sans"/>
                <a:ea typeface="Open Sans"/>
                <a:cs typeface="Open Sans"/>
                <a:sym typeface="Open Sans"/>
              </a:rPr>
              <a:t>	Après 2 ans:               100*(1 + 0,1)</a:t>
            </a:r>
            <a:r>
              <a:rPr lang="en-GB" sz="2000" baseline="30000">
                <a:latin typeface="Open Sans"/>
                <a:ea typeface="Open Sans"/>
                <a:cs typeface="Open Sans"/>
                <a:sym typeface="Open Sans"/>
              </a:rPr>
              <a:t>2</a:t>
            </a:r>
            <a:r>
              <a:rPr lang="en-GB" sz="2000">
                <a:latin typeface="Open Sans"/>
                <a:ea typeface="Open Sans"/>
                <a:cs typeface="Open Sans"/>
                <a:sym typeface="Open Sans"/>
              </a:rPr>
              <a:t> = 121 </a:t>
            </a:r>
            <a:endParaRPr sz="2000">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800"/>
              <a:buNone/>
            </a:pPr>
            <a:r>
              <a:rPr lang="en-GB" sz="2000">
                <a:latin typeface="Open Sans"/>
                <a:ea typeface="Open Sans"/>
                <a:cs typeface="Open Sans"/>
                <a:sym typeface="Open Sans"/>
              </a:rPr>
              <a:t>	Après n années:               100*(1 + 0,1) </a:t>
            </a:r>
            <a:r>
              <a:rPr lang="en-GB" sz="2000" baseline="30000">
                <a:latin typeface="Open Sans"/>
                <a:ea typeface="Open Sans"/>
                <a:cs typeface="Open Sans"/>
                <a:sym typeface="Open Sans"/>
              </a:rPr>
              <a:t>n</a:t>
            </a:r>
            <a:endParaRPr sz="2000">
              <a:latin typeface="Open Sans"/>
              <a:ea typeface="Open Sans"/>
              <a:cs typeface="Open Sans"/>
              <a:sym typeface="Open Sans"/>
            </a:endParaRPr>
          </a:p>
          <a:p>
            <a:pPr marL="228600" lvl="0" indent="-50800" algn="l" rtl="0">
              <a:lnSpc>
                <a:spcPct val="90000"/>
              </a:lnSpc>
              <a:spcBef>
                <a:spcPts val="1000"/>
              </a:spcBef>
              <a:spcAft>
                <a:spcPts val="0"/>
              </a:spcAft>
              <a:buClr>
                <a:schemeClr val="dk1"/>
              </a:buClr>
              <a:buSzPts val="2800"/>
              <a:buNone/>
            </a:pPr>
            <a:endParaRPr sz="2000">
              <a:latin typeface="Open Sans"/>
              <a:ea typeface="Open Sans"/>
              <a:cs typeface="Open Sans"/>
              <a:sym typeface="Open Sans"/>
            </a:endParaRPr>
          </a:p>
          <a:p>
            <a:pPr marL="228600" lvl="0" indent="-50800" algn="l" rtl="0">
              <a:lnSpc>
                <a:spcPct val="90000"/>
              </a:lnSpc>
              <a:spcBef>
                <a:spcPts val="1000"/>
              </a:spcBef>
              <a:spcAft>
                <a:spcPts val="0"/>
              </a:spcAft>
              <a:buClr>
                <a:schemeClr val="dk1"/>
              </a:buClr>
              <a:buSzPts val="2800"/>
              <a:buNone/>
            </a:pPr>
            <a:endParaRPr sz="2000">
              <a:latin typeface="Open Sans"/>
              <a:ea typeface="Open Sans"/>
              <a:cs typeface="Open Sans"/>
              <a:sym typeface="Open Sans"/>
            </a:endParaRPr>
          </a:p>
        </p:txBody>
      </p:sp>
      <p:sp>
        <p:nvSpPr>
          <p:cNvPr id="447" name="Google Shape;447;p23"/>
          <p:cNvSpPr/>
          <p:nvPr/>
        </p:nvSpPr>
        <p:spPr>
          <a:xfrm>
            <a:off x="838200" y="1690700"/>
            <a:ext cx="4561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Valeur temporelle de l'argent</a:t>
            </a:r>
            <a:endParaRPr/>
          </a:p>
        </p:txBody>
      </p:sp>
      <p:sp>
        <p:nvSpPr>
          <p:cNvPr id="448" name="Google Shape;448;p23"/>
          <p:cNvSpPr/>
          <p:nvPr/>
        </p:nvSpPr>
        <p:spPr>
          <a:xfrm>
            <a:off x="838200" y="614590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4"/>
          <p:cNvSpPr txBox="1">
            <a:spLocks noGrp="1"/>
          </p:cNvSpPr>
          <p:nvPr>
            <p:ph type="body" idx="1"/>
          </p:nvPr>
        </p:nvSpPr>
        <p:spPr>
          <a:xfrm>
            <a:off x="838200" y="2128776"/>
            <a:ext cx="10515600" cy="3827463"/>
          </a:xfrm>
          <a:prstGeom prst="rect">
            <a:avLst/>
          </a:prstGeom>
          <a:noFill/>
          <a:ln>
            <a:noFill/>
          </a:ln>
        </p:spPr>
        <p:txBody>
          <a:bodyPr spcFirstLastPara="1" wrap="square" lIns="91425" tIns="45700" rIns="91425" bIns="45700" anchor="t" anchorCtr="0">
            <a:noAutofit/>
          </a:bodyPr>
          <a:lstStyle/>
          <a:p>
            <a:pPr marL="457200" lvl="0" indent="-457200" algn="l" rtl="0">
              <a:lnSpc>
                <a:spcPct val="114000"/>
              </a:lnSpc>
              <a:spcBef>
                <a:spcPts val="1000"/>
              </a:spcBef>
              <a:spcAft>
                <a:spcPts val="0"/>
              </a:spcAft>
              <a:buClr>
                <a:schemeClr val="dk1"/>
              </a:buClr>
              <a:buSzPts val="2800"/>
              <a:buChar char="•"/>
            </a:pPr>
            <a:r>
              <a:rPr lang="en-GB" b="1">
                <a:latin typeface="Open Sans"/>
                <a:ea typeface="Open Sans"/>
                <a:cs typeface="Open Sans"/>
                <a:sym typeface="Open Sans"/>
              </a:rPr>
              <a:t>Actualisation</a:t>
            </a:r>
            <a:r>
              <a:rPr lang="en-GB">
                <a:latin typeface="Open Sans"/>
                <a:ea typeface="Open Sans"/>
                <a:cs typeface="Open Sans"/>
                <a:sym typeface="Open Sans"/>
              </a:rPr>
              <a:t>:</a:t>
            </a:r>
            <a:endParaRPr>
              <a:latin typeface="Open Sans"/>
              <a:ea typeface="Open Sans"/>
              <a:cs typeface="Open Sans"/>
              <a:sym typeface="Open Sans"/>
            </a:endParaRPr>
          </a:p>
          <a:p>
            <a:pPr marL="228600" lvl="0" indent="0" algn="l" rtl="0">
              <a:lnSpc>
                <a:spcPct val="114000"/>
              </a:lnSpc>
              <a:spcBef>
                <a:spcPts val="1300"/>
              </a:spcBef>
              <a:spcAft>
                <a:spcPts val="0"/>
              </a:spcAft>
              <a:buClr>
                <a:schemeClr val="dk1"/>
              </a:buClr>
              <a:buSzPts val="2800"/>
              <a:buNone/>
            </a:pPr>
            <a:r>
              <a:rPr lang="en-GB">
                <a:latin typeface="Open Sans"/>
                <a:ea typeface="Open Sans"/>
                <a:cs typeface="Open Sans"/>
                <a:sym typeface="Open Sans"/>
              </a:rPr>
              <a:t>Faire reculer l'argent dans le temps en utilisant un taux d'actualisation</a:t>
            </a:r>
            <a:endParaRPr>
              <a:latin typeface="Open Sans"/>
              <a:ea typeface="Open Sans"/>
              <a:cs typeface="Open Sans"/>
              <a:sym typeface="Open Sans"/>
            </a:endParaRPr>
          </a:p>
          <a:p>
            <a:pPr marL="228600" lvl="0" indent="-228600" algn="l" rtl="0">
              <a:lnSpc>
                <a:spcPct val="114000"/>
              </a:lnSpc>
              <a:spcBef>
                <a:spcPts val="1300"/>
              </a:spcBef>
              <a:spcAft>
                <a:spcPts val="0"/>
              </a:spcAft>
              <a:buClr>
                <a:schemeClr val="dk1"/>
              </a:buClr>
              <a:buSzPts val="2800"/>
              <a:buChar char="•"/>
            </a:pPr>
            <a:r>
              <a:rPr lang="en-GB" b="1">
                <a:latin typeface="Open Sans"/>
                <a:ea typeface="Open Sans"/>
                <a:cs typeface="Open Sans"/>
                <a:sym typeface="Open Sans"/>
              </a:rPr>
              <a:t>   Facteur d'actualisation</a:t>
            </a:r>
            <a:r>
              <a:rPr lang="en-GB">
                <a:latin typeface="Open Sans"/>
                <a:ea typeface="Open Sans"/>
                <a:cs typeface="Open Sans"/>
                <a:sym typeface="Open Sans"/>
              </a:rPr>
              <a:t>:</a:t>
            </a:r>
            <a:br>
              <a:rPr lang="en-GB">
                <a:latin typeface="Open Sans"/>
                <a:ea typeface="Open Sans"/>
                <a:cs typeface="Open Sans"/>
                <a:sym typeface="Open Sans"/>
              </a:rPr>
            </a:br>
            <a:r>
              <a:rPr lang="en-GB">
                <a:latin typeface="Open Sans"/>
                <a:ea typeface="Open Sans"/>
                <a:cs typeface="Open Sans"/>
                <a:sym typeface="Open Sans"/>
              </a:rPr>
              <a:t>Le taux d'intérêt utilisé pour l'actualisation </a:t>
            </a:r>
            <a:endParaRPr>
              <a:latin typeface="Open Sans"/>
              <a:ea typeface="Open Sans"/>
              <a:cs typeface="Open Sans"/>
              <a:sym typeface="Open Sans"/>
            </a:endParaRPr>
          </a:p>
          <a:p>
            <a:pPr marL="0" lvl="0" indent="0" algn="l" rtl="0">
              <a:lnSpc>
                <a:spcPct val="114000"/>
              </a:lnSpc>
              <a:spcBef>
                <a:spcPts val="1300"/>
              </a:spcBef>
              <a:spcAft>
                <a:spcPts val="300"/>
              </a:spcAft>
              <a:buClr>
                <a:schemeClr val="dk1"/>
              </a:buClr>
              <a:buSzPts val="2800"/>
              <a:buNone/>
            </a:pPr>
            <a:r>
              <a:rPr lang="en-GB">
                <a:latin typeface="Open Sans"/>
                <a:ea typeface="Open Sans"/>
                <a:cs typeface="Open Sans"/>
                <a:sym typeface="Open Sans"/>
              </a:rPr>
              <a:t>Des taux d'actualisation plus élevés signifient que les investissements réalisés à l'avenir ont une valeur moindre aujourd'hui. Cela signifie que les énergies renouvelables dont les coûts initiaux sont élevés et les coûts de fonctionnement faibles sont favorisés par des taux d'actualisation faibles, tandis que, par exemple, les générateurs diesel dont les coûts initiaux sont plus faibles mais les coûts de fonctionnement (carburant) plus élevés sont plus performants avec des taux d'actualisation élevés.</a:t>
            </a:r>
            <a:endParaRPr>
              <a:latin typeface="Open Sans"/>
              <a:ea typeface="Open Sans"/>
              <a:cs typeface="Open Sans"/>
              <a:sym typeface="Open Sans"/>
            </a:endParaRPr>
          </a:p>
        </p:txBody>
      </p:sp>
      <p:sp>
        <p:nvSpPr>
          <p:cNvPr id="454" name="Google Shape;454;p24"/>
          <p:cNvSpPr txBox="1"/>
          <p:nvPr/>
        </p:nvSpPr>
        <p:spPr>
          <a:xfrm>
            <a:off x="838200" y="230582"/>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Théorie avancée I </a:t>
            </a:r>
            <a:endParaRPr sz="4400">
              <a:solidFill>
                <a:srgbClr val="17375E"/>
              </a:solidFill>
              <a:latin typeface="Open Sans"/>
              <a:ea typeface="Open Sans"/>
              <a:cs typeface="Open Sans"/>
              <a:sym typeface="Open Sans"/>
            </a:endParaRPr>
          </a:p>
        </p:txBody>
      </p:sp>
      <p:sp>
        <p:nvSpPr>
          <p:cNvPr id="455" name="Google Shape;455;p24"/>
          <p:cNvSpPr/>
          <p:nvPr/>
        </p:nvSpPr>
        <p:spPr>
          <a:xfrm>
            <a:off x="838200" y="1556145"/>
            <a:ext cx="465082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Valeur temporelle de l'argent - Taux d'actualisation</a:t>
            </a:r>
            <a:endParaRPr/>
          </a:p>
        </p:txBody>
      </p:sp>
      <p:sp>
        <p:nvSpPr>
          <p:cNvPr id="456" name="Google Shape;456;p24"/>
          <p:cNvSpPr/>
          <p:nvPr/>
        </p:nvSpPr>
        <p:spPr>
          <a:xfrm>
            <a:off x="9756591" y="6061789"/>
            <a:ext cx="204575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Open Sans"/>
                <a:ea typeface="Open Sans"/>
                <a:cs typeface="Open Sans"/>
                <a:sym typeface="Open Sans"/>
              </a:rPr>
              <a:t>Hirth et Steckel, 2016</a:t>
            </a:r>
            <a:endParaRPr sz="1400" i="1">
              <a:solidFill>
                <a:schemeClr val="dk1"/>
              </a:solidFill>
              <a:latin typeface="Open Sans"/>
              <a:ea typeface="Open Sans"/>
              <a:cs typeface="Open Sans"/>
              <a:sym typeface="Open Sans"/>
            </a:endParaRPr>
          </a:p>
        </p:txBody>
      </p:sp>
      <p:sp>
        <p:nvSpPr>
          <p:cNvPr id="457" name="Google Shape;457;p24"/>
          <p:cNvSpPr/>
          <p:nvPr/>
        </p:nvSpPr>
        <p:spPr>
          <a:xfrm>
            <a:off x="838200" y="6145903"/>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7.4 Références</a:t>
            </a:r>
            <a:endParaRPr/>
          </a:p>
        </p:txBody>
      </p:sp>
      <p:sp>
        <p:nvSpPr>
          <p:cNvPr id="463" name="Google Shape;463;p25"/>
          <p:cNvSpPr/>
          <p:nvPr/>
        </p:nvSpPr>
        <p:spPr>
          <a:xfrm>
            <a:off x="838200" y="1798796"/>
            <a:ext cx="6159600" cy="258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Hirth, L., Steckel, J.C., 2016. The role of capital costs in decarbonizing the electricity sector. Environ. Res. Lett. 11, 114010.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https://doi.org/10.1088/1748-9326/11/11/114010</a:t>
            </a: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https://onsset.github.io/teaching_kit/courses/module_3/Lecture%206/</a:t>
            </a:r>
            <a:r>
              <a:rPr lang="en-GB" sz="1800">
                <a:solidFill>
                  <a:srgbClr val="000000"/>
                </a:solidFill>
                <a:latin typeface="Open Sans"/>
                <a:ea typeface="Open Sans"/>
                <a:cs typeface="Open Sans"/>
                <a:sym typeface="Open Sans"/>
              </a:rPr>
              <a:t>   (accessed 2.18.21).</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26" descr="Graphical user interface, sunburst chart&#10;&#10;Description automatically generated"/>
          <p:cNvPicPr preferRelativeResize="0"/>
          <p:nvPr/>
        </p:nvPicPr>
        <p:blipFill rotWithShape="1">
          <a:blip r:embed="rId3">
            <a:alphaModFix/>
          </a:blip>
          <a:srcRect/>
          <a:stretch/>
        </p:blipFill>
        <p:spPr>
          <a:xfrm>
            <a:off x="1373" y="1374"/>
            <a:ext cx="12189254" cy="6855250"/>
          </a:xfrm>
          <a:prstGeom prst="rect">
            <a:avLst/>
          </a:prstGeom>
          <a:noFill/>
          <a:ln>
            <a:noFill/>
          </a:ln>
        </p:spPr>
      </p:pic>
      <p:sp>
        <p:nvSpPr>
          <p:cNvPr id="470" name="Google Shape;470;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471" name="Google Shape;471;p26"/>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472" name="Google Shape;472;p26"/>
          <p:cNvSpPr txBox="1"/>
          <p:nvPr/>
        </p:nvSpPr>
        <p:spPr>
          <a:xfrm>
            <a:off x="718081" y="2211605"/>
            <a:ext cx="5293587" cy="19327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Open Sans"/>
              <a:buNone/>
            </a:pPr>
            <a:r>
              <a:rPr lang="en-GB" sz="4400" b="1">
                <a:solidFill>
                  <a:schemeClr val="dk1"/>
                </a:solidFill>
                <a:latin typeface="Open Sans"/>
                <a:ea typeface="Open Sans"/>
                <a:cs typeface="Open Sans"/>
                <a:sym typeface="Open Sans"/>
              </a:rPr>
              <a:t>Nous vous remercions de l'attention que vous avez portée à ce cours !</a:t>
            </a:r>
            <a:endParaRPr sz="44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27"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79" name="Google Shape;479;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Cours de la GCC (cela vous amènera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au lien du site web http://www.ClimateCompatibleGrowth.com/teachingmaterials)</a:t>
            </a:r>
            <a:endParaRPr sz="800">
              <a:solidFill>
                <a:schemeClr val="lt1"/>
              </a:solidFill>
              <a:latin typeface="Open Sans"/>
              <a:ea typeface="Open Sans"/>
              <a:cs typeface="Open Sans"/>
              <a:sym typeface="Open Sans"/>
            </a:endParaRPr>
          </a:p>
        </p:txBody>
      </p:sp>
      <p:sp>
        <p:nvSpPr>
          <p:cNvPr id="480" name="Google Shape;480;p27"/>
          <p:cNvSpPr txBox="1"/>
          <p:nvPr/>
        </p:nvSpPr>
        <p:spPr>
          <a:xfrm>
            <a:off x="9108490" y="4846074"/>
            <a:ext cx="2372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rgbClr val="FFFFFF"/>
                </a:solidFill>
                <a:latin typeface="Open Sans"/>
                <a:ea typeface="Open Sans"/>
                <a:cs typeface="Open Sans"/>
                <a:sym typeface="Open Sans"/>
              </a:rPr>
              <a:t>Moksnes N., Sahlberg A., Khavari B. 2021.</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Lecture 7: OnSSET/Global Electrification</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Platform. Release Version 1.0. [online</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presentation]. Climate Compatible Growth</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Programme, Energy Sector Management Assistance Program and World Bank Group</a:t>
            </a:r>
            <a:endParaRPr sz="800">
              <a:solidFill>
                <a:srgbClr val="FFFFFF"/>
              </a:solidFill>
              <a:latin typeface="Open Sans"/>
              <a:ea typeface="Open Sans"/>
              <a:cs typeface="Open Sans"/>
              <a:sym typeface="Open Sans"/>
            </a:endParaRPr>
          </a:p>
        </p:txBody>
      </p:sp>
      <p:sp>
        <p:nvSpPr>
          <p:cNvPr id="481" name="Google Shape;481;p27"/>
          <p:cNvSpPr txBox="1"/>
          <p:nvPr/>
        </p:nvSpPr>
        <p:spPr>
          <a:xfrm>
            <a:off x="443400" y="4628475"/>
            <a:ext cx="51927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latin typeface="Open Sans"/>
                <a:ea typeface="Open Sans"/>
                <a:cs typeface="Open Sans"/>
                <a:sym typeface="Open Sans"/>
              </a:rPr>
              <a:t>The translation of this material to French was assisted by Ariane Millot.</a:t>
            </a:r>
            <a:endParaRPr sz="1100" b="1">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
          <p:cNvSpPr txBox="1">
            <a:spLocks noGrp="1"/>
          </p:cNvSpPr>
          <p:nvPr>
            <p:ph type="body" idx="1"/>
          </p:nvPr>
        </p:nvSpPr>
        <p:spPr>
          <a:xfrm>
            <a:off x="831018" y="1880316"/>
            <a:ext cx="10515600" cy="3992700"/>
          </a:xfrm>
          <a:prstGeom prst="rect">
            <a:avLst/>
          </a:prstGeom>
          <a:noFill/>
          <a:ln>
            <a:noFill/>
          </a:ln>
        </p:spPr>
        <p:txBody>
          <a:bodyPr spcFirstLastPara="1" wrap="square" lIns="91425" tIns="45700" rIns="91425" bIns="45700" anchor="t" anchorCtr="0">
            <a:noAutofit/>
          </a:bodyPr>
          <a:lstStyle/>
          <a:p>
            <a:pPr marL="228600" lvl="0" indent="-228600" algn="l" rtl="0">
              <a:lnSpc>
                <a:spcPct val="114000"/>
              </a:lnSpc>
              <a:spcBef>
                <a:spcPts val="0"/>
              </a:spcBef>
              <a:spcAft>
                <a:spcPts val="0"/>
              </a:spcAft>
              <a:buClr>
                <a:schemeClr val="dk1"/>
              </a:buClr>
              <a:buSzPts val="3200"/>
              <a:buChar char="•"/>
            </a:pPr>
            <a:r>
              <a:rPr lang="en-GB" sz="2000">
                <a:latin typeface="Open Sans"/>
                <a:ea typeface="Open Sans"/>
                <a:cs typeface="Open Sans"/>
                <a:sym typeface="Open Sans"/>
              </a:rPr>
              <a:t>La modélisation énergétique crée des </a:t>
            </a:r>
            <a:r>
              <a:rPr lang="en-GB" sz="2000" b="1">
                <a:latin typeface="Open Sans"/>
                <a:ea typeface="Open Sans"/>
                <a:cs typeface="Open Sans"/>
                <a:sym typeface="Open Sans"/>
              </a:rPr>
              <a:t>images simplifiées </a:t>
            </a:r>
            <a:r>
              <a:rPr lang="en-GB" sz="2000">
                <a:latin typeface="Open Sans"/>
                <a:ea typeface="Open Sans"/>
                <a:cs typeface="Open Sans"/>
                <a:sym typeface="Open Sans"/>
              </a:rPr>
              <a:t>de systèmes énergétiques réels en traduisant les composants, la structure et les flux en formulations (équations) mathématiques faciles à comprendre.</a:t>
            </a:r>
            <a:endParaRPr/>
          </a:p>
          <a:p>
            <a:pPr marL="228600" lvl="0" indent="-228600" algn="l" rtl="0">
              <a:lnSpc>
                <a:spcPct val="114000"/>
              </a:lnSpc>
              <a:spcBef>
                <a:spcPts val="300"/>
              </a:spcBef>
              <a:spcAft>
                <a:spcPts val="0"/>
              </a:spcAft>
              <a:buClr>
                <a:srgbClr val="000000"/>
              </a:buClr>
              <a:buSzPts val="3200"/>
              <a:buChar char="•"/>
            </a:pPr>
            <a:r>
              <a:rPr lang="en-GB" sz="2000">
                <a:latin typeface="Open Sans"/>
                <a:ea typeface="Open Sans"/>
                <a:cs typeface="Open Sans"/>
                <a:sym typeface="Open Sans"/>
              </a:rPr>
              <a:t>Les </a:t>
            </a:r>
            <a:r>
              <a:rPr lang="en-GB" sz="2000" b="1">
                <a:latin typeface="Open Sans"/>
                <a:ea typeface="Open Sans"/>
                <a:cs typeface="Open Sans"/>
                <a:sym typeface="Open Sans"/>
              </a:rPr>
              <a:t>équations </a:t>
            </a:r>
            <a:r>
              <a:rPr lang="en-GB" sz="2000">
                <a:latin typeface="Open Sans"/>
                <a:ea typeface="Open Sans"/>
                <a:cs typeface="Open Sans"/>
                <a:sym typeface="Open Sans"/>
              </a:rPr>
              <a:t>représentent des interactions basées sur des règles entre les composants clés du système.</a:t>
            </a:r>
            <a:endParaRPr/>
          </a:p>
          <a:p>
            <a:pPr marL="228600" lvl="0" indent="-228600" algn="l" rtl="0">
              <a:lnSpc>
                <a:spcPct val="114000"/>
              </a:lnSpc>
              <a:spcBef>
                <a:spcPts val="300"/>
              </a:spcBef>
              <a:spcAft>
                <a:spcPts val="0"/>
              </a:spcAft>
              <a:buClr>
                <a:srgbClr val="000000"/>
              </a:buClr>
              <a:buSzPts val="3200"/>
              <a:buChar char="•"/>
            </a:pPr>
            <a:r>
              <a:rPr lang="en-GB" sz="2000">
                <a:latin typeface="Open Sans"/>
                <a:ea typeface="Open Sans"/>
                <a:cs typeface="Open Sans"/>
                <a:sym typeface="Open Sans"/>
              </a:rPr>
              <a:t>Une fois calibrées pour refléter le système énergétique et les flux d'énergie actuels, les </a:t>
            </a:r>
            <a:r>
              <a:rPr lang="en-GB" sz="2000" b="1">
                <a:latin typeface="Open Sans"/>
                <a:ea typeface="Open Sans"/>
                <a:cs typeface="Open Sans"/>
                <a:sym typeface="Open Sans"/>
              </a:rPr>
              <a:t>technologies futures et les options de combustibles </a:t>
            </a:r>
            <a:r>
              <a:rPr lang="en-GB" sz="2000">
                <a:latin typeface="Open Sans"/>
                <a:ea typeface="Open Sans"/>
                <a:cs typeface="Open Sans"/>
                <a:sym typeface="Open Sans"/>
              </a:rPr>
              <a:t>pour satisfaire les demandes énergétiques futures peuvent être évaluées.</a:t>
            </a:r>
            <a:endParaRPr/>
          </a:p>
          <a:p>
            <a:pPr marL="0" lvl="0" indent="0" algn="l" rtl="0">
              <a:lnSpc>
                <a:spcPct val="95000"/>
              </a:lnSpc>
              <a:spcBef>
                <a:spcPts val="940"/>
              </a:spcBef>
              <a:spcAft>
                <a:spcPts val="0"/>
              </a:spcAft>
              <a:buClr>
                <a:schemeClr val="dk1"/>
              </a:buClr>
              <a:buSzPts val="3200"/>
              <a:buNone/>
            </a:pPr>
            <a:endParaRPr>
              <a:latin typeface="Open Sans"/>
              <a:ea typeface="Open Sans"/>
              <a:cs typeface="Open Sans"/>
              <a:sym typeface="Open Sans"/>
            </a:endParaRPr>
          </a:p>
          <a:p>
            <a:pPr marL="0" lvl="0" indent="0" algn="ctr" rtl="0">
              <a:lnSpc>
                <a:spcPct val="95000"/>
              </a:lnSpc>
              <a:spcBef>
                <a:spcPts val="640"/>
              </a:spcBef>
              <a:spcAft>
                <a:spcPts val="0"/>
              </a:spcAft>
              <a:buClr>
                <a:srgbClr val="FF0000"/>
              </a:buClr>
              <a:buSzPts val="3200"/>
              <a:buNone/>
            </a:pPr>
            <a:r>
              <a:rPr lang="en-GB" b="1">
                <a:solidFill>
                  <a:srgbClr val="FF0000"/>
                </a:solidFill>
                <a:latin typeface="Open Sans"/>
                <a:ea typeface="Open Sans"/>
                <a:cs typeface="Open Sans"/>
                <a:sym typeface="Open Sans"/>
              </a:rPr>
              <a:t>La modélisation de l'énergie fournit des informations PAS des réponses</a:t>
            </a:r>
            <a:endParaRPr>
              <a:latin typeface="Open Sans"/>
              <a:ea typeface="Open Sans"/>
              <a:cs typeface="Open Sans"/>
              <a:sym typeface="Open Sans"/>
            </a:endParaRPr>
          </a:p>
          <a:p>
            <a:pPr marL="0" lvl="0" indent="0" algn="l" rtl="0">
              <a:lnSpc>
                <a:spcPct val="95000"/>
              </a:lnSpc>
              <a:spcBef>
                <a:spcPts val="480"/>
              </a:spcBef>
              <a:spcAft>
                <a:spcPts val="0"/>
              </a:spcAft>
              <a:buClr>
                <a:schemeClr val="dk1"/>
              </a:buClr>
              <a:buSzPts val="2399"/>
              <a:buNone/>
            </a:pPr>
            <a:endParaRPr sz="2399">
              <a:latin typeface="Open Sans"/>
              <a:ea typeface="Open Sans"/>
              <a:cs typeface="Open Sans"/>
              <a:sym typeface="Open Sans"/>
            </a:endParaRPr>
          </a:p>
        </p:txBody>
      </p:sp>
      <p:sp>
        <p:nvSpPr>
          <p:cNvPr id="191" name="Google Shape;191;p3"/>
          <p:cNvSpPr txBox="1"/>
          <p:nvPr/>
        </p:nvSpPr>
        <p:spPr>
          <a:xfrm>
            <a:off x="831018" y="1622282"/>
            <a:ext cx="782061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Qu'est-ce que la modélisation des systèmes énergétiques?</a:t>
            </a:r>
            <a:endParaRPr sz="2000">
              <a:solidFill>
                <a:srgbClr val="9CC2E5"/>
              </a:solidFill>
              <a:latin typeface="Calibri"/>
              <a:ea typeface="Calibri"/>
              <a:cs typeface="Calibri"/>
              <a:sym typeface="Calibri"/>
            </a:endParaRPr>
          </a:p>
        </p:txBody>
      </p:sp>
      <p:sp>
        <p:nvSpPr>
          <p:cNvPr id="192" name="Google Shape;192;p3"/>
          <p:cNvSpPr/>
          <p:nvPr/>
        </p:nvSpPr>
        <p:spPr>
          <a:xfrm>
            <a:off x="831018" y="6145520"/>
            <a:ext cx="175881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Taliotis et al. 2018</a:t>
            </a:r>
            <a:endParaRPr sz="1000">
              <a:solidFill>
                <a:schemeClr val="dk1"/>
              </a:solidFill>
              <a:latin typeface="Open Sans"/>
              <a:ea typeface="Open Sans"/>
              <a:cs typeface="Open Sans"/>
              <a:sym typeface="Open Sans"/>
            </a:endParaRPr>
          </a:p>
        </p:txBody>
      </p:sp>
      <p:sp>
        <p:nvSpPr>
          <p:cNvPr id="193" name="Google Shape;193;p3"/>
          <p:cNvSpPr txBox="1"/>
          <p:nvPr/>
        </p:nvSpPr>
        <p:spPr>
          <a:xfrm>
            <a:off x="838199" y="283899"/>
            <a:ext cx="7079901"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Politique énergétique et système énergétique</a:t>
            </a:r>
            <a:endParaRPr sz="4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
          <p:cNvSpPr txBox="1">
            <a:spLocks noGrp="1"/>
          </p:cNvSpPr>
          <p:nvPr>
            <p:ph type="body" idx="1"/>
          </p:nvPr>
        </p:nvSpPr>
        <p:spPr>
          <a:xfrm>
            <a:off x="838200" y="1758948"/>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Clr>
                <a:schemeClr val="dk1"/>
              </a:buClr>
              <a:buSzPts val="2400"/>
              <a:buNone/>
            </a:pPr>
            <a:r>
              <a:rPr lang="en-GB">
                <a:latin typeface="Open Sans"/>
                <a:ea typeface="Open Sans"/>
                <a:cs typeface="Open Sans"/>
                <a:sym typeface="Open Sans"/>
              </a:rPr>
              <a:t>Les gouvernements/le public ont des idées </a:t>
            </a:r>
            <a:r>
              <a:rPr lang="en-GB" b="1">
                <a:latin typeface="Open Sans"/>
                <a:ea typeface="Open Sans"/>
                <a:cs typeface="Open Sans"/>
                <a:sym typeface="Open Sans"/>
              </a:rPr>
              <a:t>qualitatives </a:t>
            </a:r>
            <a:r>
              <a:rPr lang="en-GB">
                <a:latin typeface="Open Sans"/>
                <a:ea typeface="Open Sans"/>
                <a:cs typeface="Open Sans"/>
                <a:sym typeface="Open Sans"/>
              </a:rPr>
              <a:t>sur le développement futur du pays et de son système énergétique, par exemple:</a:t>
            </a:r>
            <a:endParaRPr>
              <a:latin typeface="Open Sans"/>
              <a:ea typeface="Open Sans"/>
              <a:cs typeface="Open Sans"/>
              <a:sym typeface="Open Sans"/>
            </a:endParaRPr>
          </a:p>
          <a:p>
            <a:pPr marL="742950" lvl="1" indent="-285750" algn="l" rtl="0">
              <a:lnSpc>
                <a:spcPct val="114000"/>
              </a:lnSpc>
              <a:spcBef>
                <a:spcPts val="780"/>
              </a:spcBef>
              <a:spcAft>
                <a:spcPts val="0"/>
              </a:spcAft>
              <a:buClr>
                <a:schemeClr val="dk1"/>
              </a:buClr>
              <a:buSzPts val="2400"/>
              <a:buChar char="–"/>
            </a:pPr>
            <a:r>
              <a:rPr lang="en-GB" sz="1800">
                <a:latin typeface="Open Sans"/>
                <a:ea typeface="Open Sans"/>
                <a:cs typeface="Open Sans"/>
                <a:sym typeface="Open Sans"/>
              </a:rPr>
              <a:t>Objectifs politiques (par exemple, développement économique, contraintes financières, contraintes environnementales, sécurité énergétique, développement rural...)</a:t>
            </a:r>
            <a:endParaRPr sz="1800">
              <a:latin typeface="Open Sans"/>
              <a:ea typeface="Open Sans"/>
              <a:cs typeface="Open Sans"/>
              <a:sym typeface="Open Sans"/>
            </a:endParaRPr>
          </a:p>
          <a:p>
            <a:pPr marL="742950" lvl="1" indent="-285750" algn="l" rtl="0">
              <a:lnSpc>
                <a:spcPct val="114000"/>
              </a:lnSpc>
              <a:spcBef>
                <a:spcPts val="780"/>
              </a:spcBef>
              <a:spcAft>
                <a:spcPts val="0"/>
              </a:spcAft>
              <a:buClr>
                <a:schemeClr val="dk1"/>
              </a:buClr>
              <a:buSzPts val="2400"/>
              <a:buChar char="–"/>
            </a:pPr>
            <a:r>
              <a:rPr lang="en-GB" sz="1800">
                <a:latin typeface="Open Sans"/>
                <a:ea typeface="Open Sans"/>
                <a:cs typeface="Open Sans"/>
                <a:sym typeface="Open Sans"/>
              </a:rPr>
              <a:t>Options technologiques privilégiées (par exemple, utilisation des ressources nationales, augmentation de la part des énergies renouvelables...)</a:t>
            </a:r>
            <a:endParaRPr sz="1800">
              <a:latin typeface="Open Sans"/>
              <a:ea typeface="Open Sans"/>
              <a:cs typeface="Open Sans"/>
              <a:sym typeface="Open Sans"/>
            </a:endParaRPr>
          </a:p>
          <a:p>
            <a:pPr marL="742950" lvl="1" indent="-285750" algn="l" rtl="0">
              <a:lnSpc>
                <a:spcPct val="114000"/>
              </a:lnSpc>
              <a:spcBef>
                <a:spcPts val="780"/>
              </a:spcBef>
              <a:spcAft>
                <a:spcPts val="0"/>
              </a:spcAft>
              <a:buClr>
                <a:schemeClr val="dk1"/>
              </a:buClr>
              <a:buSzPts val="2400"/>
              <a:buChar char="–"/>
            </a:pPr>
            <a:r>
              <a:rPr lang="en-GB" sz="1800">
                <a:latin typeface="Open Sans"/>
                <a:ea typeface="Open Sans"/>
                <a:cs typeface="Open Sans"/>
                <a:sym typeface="Open Sans"/>
              </a:rPr>
              <a:t>Disponibilité et prix futurs des formes d'énergie...</a:t>
            </a:r>
            <a:endParaRPr sz="1800">
              <a:latin typeface="Open Sans"/>
              <a:ea typeface="Open Sans"/>
              <a:cs typeface="Open Sans"/>
              <a:sym typeface="Open Sans"/>
            </a:endParaRPr>
          </a:p>
          <a:p>
            <a:pPr marL="742950" lvl="1" indent="-285750" algn="l" rtl="0">
              <a:lnSpc>
                <a:spcPct val="114000"/>
              </a:lnSpc>
              <a:spcBef>
                <a:spcPts val="780"/>
              </a:spcBef>
              <a:spcAft>
                <a:spcPts val="0"/>
              </a:spcAft>
              <a:buClr>
                <a:schemeClr val="dk1"/>
              </a:buClr>
              <a:buSzPts val="2400"/>
              <a:buChar char="–"/>
            </a:pPr>
            <a:r>
              <a:rPr lang="en-GB" sz="1800">
                <a:latin typeface="Open Sans"/>
                <a:ea typeface="Open Sans"/>
                <a:cs typeface="Open Sans"/>
                <a:sym typeface="Open Sans"/>
              </a:rPr>
              <a:t>Perception du public : peut préférer certaines technologies à d'autres</a:t>
            </a:r>
            <a:endParaRPr sz="1800">
              <a:latin typeface="Open Sans"/>
              <a:ea typeface="Open Sans"/>
              <a:cs typeface="Open Sans"/>
              <a:sym typeface="Open Sans"/>
            </a:endParaRPr>
          </a:p>
          <a:p>
            <a:pPr marL="0" lvl="0" indent="0" algn="l" rtl="0">
              <a:lnSpc>
                <a:spcPct val="114000"/>
              </a:lnSpc>
              <a:spcBef>
                <a:spcPts val="780"/>
              </a:spcBef>
              <a:spcAft>
                <a:spcPts val="300"/>
              </a:spcAft>
              <a:buClr>
                <a:schemeClr val="dk1"/>
              </a:buClr>
              <a:buSzPts val="2400"/>
              <a:buNone/>
            </a:pPr>
            <a:r>
              <a:rPr lang="en-GB">
                <a:latin typeface="Open Sans"/>
                <a:ea typeface="Open Sans"/>
                <a:cs typeface="Open Sans"/>
                <a:sym typeface="Open Sans"/>
              </a:rPr>
              <a:t>Les modèles de systèmes énergétiques fournissent des cadres permettant d'évaluer </a:t>
            </a:r>
            <a:r>
              <a:rPr lang="en-GB" b="1">
                <a:latin typeface="Open Sans"/>
                <a:ea typeface="Open Sans"/>
                <a:cs typeface="Open Sans"/>
                <a:sym typeface="Open Sans"/>
              </a:rPr>
              <a:t>quantitativement </a:t>
            </a:r>
            <a:r>
              <a:rPr lang="en-GB">
                <a:latin typeface="Open Sans"/>
                <a:ea typeface="Open Sans"/>
                <a:cs typeface="Open Sans"/>
                <a:sym typeface="Open Sans"/>
              </a:rPr>
              <a:t>les implications de différentes politiques énergétiques / options de développement sur le système d'approvisionnement en énergie.</a:t>
            </a:r>
            <a:endParaRPr>
              <a:latin typeface="Open Sans"/>
              <a:ea typeface="Open Sans"/>
              <a:cs typeface="Open Sans"/>
              <a:sym typeface="Open Sans"/>
            </a:endParaRPr>
          </a:p>
        </p:txBody>
      </p:sp>
      <p:sp>
        <p:nvSpPr>
          <p:cNvPr id="199" name="Google Shape;199;p4"/>
          <p:cNvSpPr txBox="1"/>
          <p:nvPr/>
        </p:nvSpPr>
        <p:spPr>
          <a:xfrm>
            <a:off x="838200" y="1404155"/>
            <a:ext cx="6736800" cy="26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Aperçu de la modélisation</a:t>
            </a:r>
            <a:endParaRPr sz="2000">
              <a:solidFill>
                <a:schemeClr val="dk1"/>
              </a:solidFill>
              <a:latin typeface="Calibri"/>
              <a:ea typeface="Calibri"/>
              <a:cs typeface="Calibri"/>
              <a:sym typeface="Calibri"/>
            </a:endParaRPr>
          </a:p>
        </p:txBody>
      </p:sp>
      <p:sp>
        <p:nvSpPr>
          <p:cNvPr id="200" name="Google Shape;200;p4"/>
          <p:cNvSpPr txBox="1"/>
          <p:nvPr/>
        </p:nvSpPr>
        <p:spPr>
          <a:xfrm>
            <a:off x="838199" y="131499"/>
            <a:ext cx="70899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Politique énergétique et système énergétique</a:t>
            </a:r>
            <a:endParaRPr sz="4400">
              <a:solidFill>
                <a:schemeClr val="dk1"/>
              </a:solidFill>
              <a:latin typeface="Open Sans"/>
              <a:ea typeface="Open Sans"/>
              <a:cs typeface="Open Sans"/>
              <a:sym typeface="Open Sans"/>
            </a:endParaRPr>
          </a:p>
        </p:txBody>
      </p:sp>
      <p:sp>
        <p:nvSpPr>
          <p:cNvPr id="201" name="Google Shape;201;p4"/>
          <p:cNvSpPr/>
          <p:nvPr/>
        </p:nvSpPr>
        <p:spPr>
          <a:xfrm>
            <a:off x="831018" y="6145520"/>
            <a:ext cx="175881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Taliotis et al. 2018</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body" idx="1"/>
          </p:nvPr>
        </p:nvSpPr>
        <p:spPr>
          <a:xfrm>
            <a:off x="838200" y="2026635"/>
            <a:ext cx="8305800" cy="2545365"/>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Clr>
                <a:schemeClr val="dk1"/>
              </a:buClr>
              <a:buSzPts val="3200"/>
              <a:buNone/>
            </a:pPr>
            <a:r>
              <a:rPr lang="en-GB" sz="2000">
                <a:latin typeface="Open Sans"/>
                <a:ea typeface="Open Sans"/>
                <a:cs typeface="Open Sans"/>
                <a:sym typeface="Open Sans"/>
              </a:rPr>
              <a:t>Ils </a:t>
            </a:r>
            <a:r>
              <a:rPr lang="en-GB" sz="2000" b="1">
                <a:latin typeface="Open Sans"/>
                <a:ea typeface="Open Sans"/>
                <a:cs typeface="Open Sans"/>
                <a:sym typeface="Open Sans"/>
              </a:rPr>
              <a:t>ne peuvent pas prédire l'avenir</a:t>
            </a:r>
            <a:endParaRPr sz="2000" b="1">
              <a:latin typeface="Open Sans"/>
              <a:ea typeface="Open Sans"/>
              <a:cs typeface="Open Sans"/>
              <a:sym typeface="Open Sans"/>
            </a:endParaRPr>
          </a:p>
          <a:p>
            <a:pPr marL="742950" lvl="1" indent="-285750" algn="l" rtl="0">
              <a:lnSpc>
                <a:spcPct val="114000"/>
              </a:lnSpc>
              <a:spcBef>
                <a:spcPts val="1160"/>
              </a:spcBef>
              <a:spcAft>
                <a:spcPts val="0"/>
              </a:spcAft>
              <a:buClr>
                <a:schemeClr val="dk1"/>
              </a:buClr>
              <a:buSzPts val="2800"/>
              <a:buChar char="–"/>
            </a:pPr>
            <a:r>
              <a:rPr lang="en-GB" sz="2000">
                <a:latin typeface="Open Sans"/>
                <a:ea typeface="Open Sans"/>
                <a:cs typeface="Open Sans"/>
                <a:sym typeface="Open Sans"/>
              </a:rPr>
              <a:t>Mais elle peut permettre de mieux comprendre l'avenir et aider à prendre des décisions et à se préparer en connaissance de cause.</a:t>
            </a:r>
            <a:endParaRPr sz="2000">
              <a:latin typeface="Open Sans"/>
              <a:ea typeface="Open Sans"/>
              <a:cs typeface="Open Sans"/>
              <a:sym typeface="Open Sans"/>
            </a:endParaRPr>
          </a:p>
          <a:p>
            <a:pPr marL="0" lvl="0" indent="0" algn="l" rtl="0">
              <a:lnSpc>
                <a:spcPct val="114000"/>
              </a:lnSpc>
              <a:spcBef>
                <a:spcPts val="1240"/>
              </a:spcBef>
              <a:spcAft>
                <a:spcPts val="0"/>
              </a:spcAft>
              <a:buClr>
                <a:schemeClr val="dk1"/>
              </a:buClr>
              <a:buSzPts val="3200"/>
              <a:buNone/>
            </a:pPr>
            <a:r>
              <a:rPr lang="en-GB" sz="2000">
                <a:latin typeface="Open Sans"/>
                <a:ea typeface="Open Sans"/>
                <a:cs typeface="Open Sans"/>
                <a:sym typeface="Open Sans"/>
              </a:rPr>
              <a:t>Ils </a:t>
            </a:r>
            <a:r>
              <a:rPr lang="en-GB" sz="2000" b="1">
                <a:latin typeface="Open Sans"/>
                <a:ea typeface="Open Sans"/>
                <a:cs typeface="Open Sans"/>
                <a:sym typeface="Open Sans"/>
              </a:rPr>
              <a:t>ne peuvent pas prendre de décisions</a:t>
            </a:r>
            <a:endParaRPr sz="2000" b="1">
              <a:latin typeface="Open Sans"/>
              <a:ea typeface="Open Sans"/>
              <a:cs typeface="Open Sans"/>
              <a:sym typeface="Open Sans"/>
            </a:endParaRPr>
          </a:p>
          <a:p>
            <a:pPr marL="742950" lvl="1" indent="-285750" algn="l" rtl="0">
              <a:lnSpc>
                <a:spcPct val="114000"/>
              </a:lnSpc>
              <a:spcBef>
                <a:spcPts val="1160"/>
              </a:spcBef>
              <a:spcAft>
                <a:spcPts val="0"/>
              </a:spcAft>
              <a:buClr>
                <a:schemeClr val="dk1"/>
              </a:buClr>
              <a:buSzPts val="2800"/>
              <a:buChar char="–"/>
            </a:pPr>
            <a:r>
              <a:rPr lang="en-GB" sz="2000">
                <a:latin typeface="Open Sans"/>
                <a:ea typeface="Open Sans"/>
                <a:cs typeface="Open Sans"/>
                <a:sym typeface="Open Sans"/>
              </a:rPr>
              <a:t>La tâche principale d'un analyste énergétique est d'évaluer les différentes options et de fournir des informations claires aux décideurs.</a:t>
            </a:r>
            <a:endParaRPr sz="2000">
              <a:latin typeface="Open Sans"/>
              <a:ea typeface="Open Sans"/>
              <a:cs typeface="Open Sans"/>
              <a:sym typeface="Open Sans"/>
            </a:endParaRPr>
          </a:p>
          <a:p>
            <a:pPr marL="342900" lvl="0" indent="-139700" algn="l" rtl="0">
              <a:lnSpc>
                <a:spcPct val="90000"/>
              </a:lnSpc>
              <a:spcBef>
                <a:spcPts val="1240"/>
              </a:spcBef>
              <a:spcAft>
                <a:spcPts val="0"/>
              </a:spcAft>
              <a:buClr>
                <a:schemeClr val="dk1"/>
              </a:buClr>
              <a:buSzPts val="3200"/>
              <a:buNone/>
            </a:pPr>
            <a:endParaRPr sz="2000">
              <a:latin typeface="Open Sans"/>
              <a:ea typeface="Open Sans"/>
              <a:cs typeface="Open Sans"/>
              <a:sym typeface="Open Sans"/>
            </a:endParaRPr>
          </a:p>
        </p:txBody>
      </p:sp>
      <p:sp>
        <p:nvSpPr>
          <p:cNvPr id="207" name="Google Shape;207;p5"/>
          <p:cNvSpPr txBox="1"/>
          <p:nvPr/>
        </p:nvSpPr>
        <p:spPr>
          <a:xfrm>
            <a:off x="838200" y="283899"/>
            <a:ext cx="7059804"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Politique énergétique et système énergétique</a:t>
            </a:r>
            <a:endParaRPr sz="4400">
              <a:solidFill>
                <a:schemeClr val="dk1"/>
              </a:solidFill>
              <a:latin typeface="Open Sans"/>
              <a:ea typeface="Open Sans"/>
              <a:cs typeface="Open Sans"/>
              <a:sym typeface="Open Sans"/>
            </a:endParaRPr>
          </a:p>
        </p:txBody>
      </p:sp>
      <p:sp>
        <p:nvSpPr>
          <p:cNvPr id="208" name="Google Shape;208;p5"/>
          <p:cNvSpPr/>
          <p:nvPr/>
        </p:nvSpPr>
        <p:spPr>
          <a:xfrm>
            <a:off x="838200" y="6152981"/>
            <a:ext cx="262283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Adapté de Taliotis et al. 2018</a:t>
            </a:r>
            <a:endParaRPr sz="1000">
              <a:solidFill>
                <a:schemeClr val="dk1"/>
              </a:solidFill>
              <a:latin typeface="Open Sans"/>
              <a:ea typeface="Open Sans"/>
              <a:cs typeface="Open Sans"/>
              <a:sym typeface="Open Sans"/>
            </a:endParaRPr>
          </a:p>
        </p:txBody>
      </p:sp>
      <p:sp>
        <p:nvSpPr>
          <p:cNvPr id="209" name="Google Shape;209;p5"/>
          <p:cNvSpPr txBox="1"/>
          <p:nvPr/>
        </p:nvSpPr>
        <p:spPr>
          <a:xfrm>
            <a:off x="838200" y="1556555"/>
            <a:ext cx="6736793" cy="269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Aperçu de la modélisation</a:t>
            </a:r>
            <a:endParaRPr sz="2000">
              <a:solidFill>
                <a:schemeClr val="dk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body" idx="1"/>
          </p:nvPr>
        </p:nvSpPr>
        <p:spPr>
          <a:xfrm>
            <a:off x="753626" y="2641599"/>
            <a:ext cx="11083332" cy="138430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8108"/>
              <a:buNone/>
            </a:pPr>
            <a:r>
              <a:rPr lang="en-GB" sz="3600" i="1">
                <a:latin typeface="Open Sans"/>
                <a:ea typeface="Open Sans"/>
                <a:cs typeface="Open Sans"/>
                <a:sym typeface="Open Sans"/>
              </a:rPr>
              <a:t>"Tous les modèles sont faux, mais certains sont utiles".</a:t>
            </a:r>
            <a:endParaRPr>
              <a:latin typeface="Open Sans"/>
              <a:ea typeface="Open Sans"/>
              <a:cs typeface="Open Sans"/>
              <a:sym typeface="Open Sans"/>
            </a:endParaRPr>
          </a:p>
          <a:p>
            <a:pPr marL="457200" lvl="1" indent="0" algn="l" rtl="0">
              <a:lnSpc>
                <a:spcPct val="90000"/>
              </a:lnSpc>
              <a:spcBef>
                <a:spcPts val="640"/>
              </a:spcBef>
              <a:spcAft>
                <a:spcPts val="0"/>
              </a:spcAft>
              <a:buClr>
                <a:schemeClr val="dk1"/>
              </a:buClr>
              <a:buSzPct val="108108"/>
              <a:buNone/>
            </a:pPr>
            <a:r>
              <a:rPr lang="en-GB" sz="3200" i="1">
                <a:latin typeface="Open Sans"/>
                <a:ea typeface="Open Sans"/>
                <a:cs typeface="Open Sans"/>
                <a:sym typeface="Open Sans"/>
              </a:rPr>
              <a:t>					- George P. E. Box</a:t>
            </a:r>
            <a:endParaRPr sz="3200" i="1">
              <a:latin typeface="Open Sans"/>
              <a:ea typeface="Open Sans"/>
              <a:cs typeface="Open Sans"/>
              <a:sym typeface="Open Sans"/>
            </a:endParaRPr>
          </a:p>
        </p:txBody>
      </p:sp>
      <p:sp>
        <p:nvSpPr>
          <p:cNvPr id="215" name="Google Shape;215;p6"/>
          <p:cNvSpPr/>
          <p:nvPr/>
        </p:nvSpPr>
        <p:spPr>
          <a:xfrm>
            <a:off x="950986" y="6127749"/>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Lato"/>
                <a:ea typeface="Lato"/>
                <a:cs typeface="Lato"/>
                <a:sym typeface="Lato"/>
              </a:rPr>
              <a:t>Source :</a:t>
            </a:r>
            <a:r>
              <a:rPr lang="en-GB" sz="1000">
                <a:solidFill>
                  <a:srgbClr val="1D1C1D"/>
                </a:solidFill>
                <a:latin typeface="Lato"/>
                <a:ea typeface="Lato"/>
                <a:cs typeface="Lato"/>
                <a:sym typeface="Lato"/>
              </a:rPr>
              <a:t> Sahlberg et al. 2018</a:t>
            </a:r>
            <a:endParaRPr sz="1000">
              <a:solidFill>
                <a:schemeClr val="dk1"/>
              </a:solidFill>
              <a:latin typeface="Calibri"/>
              <a:ea typeface="Calibri"/>
              <a:cs typeface="Calibri"/>
              <a:sym typeface="Calibri"/>
            </a:endParaRPr>
          </a:p>
        </p:txBody>
      </p:sp>
      <p:sp>
        <p:nvSpPr>
          <p:cNvPr id="216" name="Google Shape;216;p6"/>
          <p:cNvSpPr txBox="1"/>
          <p:nvPr/>
        </p:nvSpPr>
        <p:spPr>
          <a:xfrm>
            <a:off x="838199" y="283899"/>
            <a:ext cx="6959321"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Politique énergétique et système énergétique</a:t>
            </a:r>
            <a:endParaRPr sz="4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
          <p:cNvSpPr txBox="1">
            <a:spLocks noGrp="1"/>
          </p:cNvSpPr>
          <p:nvPr>
            <p:ph type="body" idx="1"/>
          </p:nvPr>
        </p:nvSpPr>
        <p:spPr>
          <a:xfrm>
            <a:off x="838200" y="2183802"/>
            <a:ext cx="9683187" cy="26047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4000"/>
              </a:lnSpc>
              <a:spcBef>
                <a:spcPts val="0"/>
              </a:spcBef>
              <a:spcAft>
                <a:spcPts val="0"/>
              </a:spcAft>
              <a:buClr>
                <a:schemeClr val="dk1"/>
              </a:buClr>
              <a:buSzPct val="157248"/>
              <a:buNone/>
            </a:pPr>
            <a:r>
              <a:rPr lang="en-GB" sz="2200">
                <a:latin typeface="Open Sans"/>
                <a:ea typeface="Open Sans"/>
                <a:cs typeface="Open Sans"/>
                <a:sym typeface="Open Sans"/>
              </a:rPr>
              <a:t>Les modèles peuvent être très utiles pour informer les politiques et autres décisions, mais...</a:t>
            </a:r>
            <a:endParaRPr/>
          </a:p>
          <a:p>
            <a:pPr marL="0" lvl="0" indent="0" algn="l" rtl="0">
              <a:lnSpc>
                <a:spcPct val="114000"/>
              </a:lnSpc>
              <a:spcBef>
                <a:spcPts val="600"/>
              </a:spcBef>
              <a:spcAft>
                <a:spcPts val="0"/>
              </a:spcAft>
              <a:buClr>
                <a:schemeClr val="dk1"/>
              </a:buClr>
              <a:buSzPct val="157248"/>
              <a:buNone/>
            </a:pPr>
            <a:endParaRPr sz="2200">
              <a:latin typeface="Open Sans"/>
              <a:ea typeface="Open Sans"/>
              <a:cs typeface="Open Sans"/>
              <a:sym typeface="Open Sans"/>
            </a:endParaRPr>
          </a:p>
          <a:p>
            <a:pPr marL="0" lvl="0" indent="0" algn="l" rtl="0">
              <a:lnSpc>
                <a:spcPct val="114000"/>
              </a:lnSpc>
              <a:spcBef>
                <a:spcPts val="1240"/>
              </a:spcBef>
              <a:spcAft>
                <a:spcPts val="0"/>
              </a:spcAft>
              <a:buClr>
                <a:schemeClr val="dk1"/>
              </a:buClr>
              <a:buSzPct val="157248"/>
              <a:buNone/>
            </a:pPr>
            <a:r>
              <a:rPr lang="en-GB" sz="2200">
                <a:latin typeface="Open Sans"/>
                <a:ea typeface="Open Sans"/>
                <a:cs typeface="Open Sans"/>
                <a:sym typeface="Open Sans"/>
              </a:rPr>
              <a:t>1. La qualité des résultats de la modélisation dépend fortement de la qualité des données d'entrée.</a:t>
            </a:r>
            <a:endParaRPr/>
          </a:p>
          <a:p>
            <a:pPr marL="0" lvl="0" indent="0" algn="l" rtl="0">
              <a:lnSpc>
                <a:spcPct val="114000"/>
              </a:lnSpc>
              <a:spcBef>
                <a:spcPts val="1240"/>
              </a:spcBef>
              <a:spcAft>
                <a:spcPts val="0"/>
              </a:spcAft>
              <a:buClr>
                <a:schemeClr val="dk1"/>
              </a:buClr>
              <a:buSzPct val="157248"/>
              <a:buNone/>
            </a:pPr>
            <a:r>
              <a:rPr lang="en-GB" sz="2200">
                <a:latin typeface="Open Sans"/>
                <a:ea typeface="Open Sans"/>
                <a:cs typeface="Open Sans"/>
                <a:sym typeface="Open Sans"/>
              </a:rPr>
              <a:t>2. Un modèle bien conçu fournit une version simplifiée de la réalité</a:t>
            </a:r>
            <a:endParaRPr/>
          </a:p>
          <a:p>
            <a:pPr marL="0" lvl="0" indent="0" algn="l" rtl="0">
              <a:lnSpc>
                <a:spcPct val="90000"/>
              </a:lnSpc>
              <a:spcBef>
                <a:spcPts val="1240"/>
              </a:spcBef>
              <a:spcAft>
                <a:spcPts val="0"/>
              </a:spcAft>
              <a:buClr>
                <a:schemeClr val="dk1"/>
              </a:buClr>
              <a:buSzPct val="144144"/>
              <a:buNone/>
            </a:pPr>
            <a:endParaRPr sz="2400">
              <a:latin typeface="Open Sans"/>
              <a:ea typeface="Open Sans"/>
              <a:cs typeface="Open Sans"/>
              <a:sym typeface="Open Sans"/>
            </a:endParaRPr>
          </a:p>
          <a:p>
            <a:pPr marL="514350" lvl="0" indent="-311150" algn="l" rtl="0">
              <a:lnSpc>
                <a:spcPct val="90000"/>
              </a:lnSpc>
              <a:spcBef>
                <a:spcPts val="640"/>
              </a:spcBef>
              <a:spcAft>
                <a:spcPts val="0"/>
              </a:spcAft>
              <a:buClr>
                <a:schemeClr val="dk1"/>
              </a:buClr>
              <a:buSzPct val="144144"/>
              <a:buNone/>
            </a:pPr>
            <a:endParaRPr sz="2400">
              <a:latin typeface="Open Sans"/>
              <a:ea typeface="Open Sans"/>
              <a:cs typeface="Open Sans"/>
              <a:sym typeface="Open Sans"/>
            </a:endParaRPr>
          </a:p>
          <a:p>
            <a:pPr marL="0" lvl="0" indent="0" algn="l" rtl="0">
              <a:lnSpc>
                <a:spcPct val="90000"/>
              </a:lnSpc>
              <a:spcBef>
                <a:spcPts val="640"/>
              </a:spcBef>
              <a:spcAft>
                <a:spcPts val="0"/>
              </a:spcAft>
              <a:buClr>
                <a:schemeClr val="dk1"/>
              </a:buClr>
              <a:buSzPct val="144144"/>
              <a:buNone/>
            </a:pPr>
            <a:endParaRPr sz="2400">
              <a:latin typeface="Open Sans"/>
              <a:ea typeface="Open Sans"/>
              <a:cs typeface="Open Sans"/>
              <a:sym typeface="Open Sans"/>
            </a:endParaRPr>
          </a:p>
        </p:txBody>
      </p:sp>
      <p:sp>
        <p:nvSpPr>
          <p:cNvPr id="222" name="Google Shape;222;p7"/>
          <p:cNvSpPr txBox="1"/>
          <p:nvPr/>
        </p:nvSpPr>
        <p:spPr>
          <a:xfrm>
            <a:off x="838200" y="1621630"/>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Messages clés</a:t>
            </a:r>
            <a:endParaRPr sz="2000">
              <a:solidFill>
                <a:schemeClr val="dk1"/>
              </a:solidFill>
              <a:latin typeface="Calibri"/>
              <a:ea typeface="Calibri"/>
              <a:cs typeface="Calibri"/>
              <a:sym typeface="Calibri"/>
            </a:endParaRPr>
          </a:p>
        </p:txBody>
      </p:sp>
      <p:sp>
        <p:nvSpPr>
          <p:cNvPr id="223" name="Google Shape;223;p7"/>
          <p:cNvSpPr/>
          <p:nvPr/>
        </p:nvSpPr>
        <p:spPr>
          <a:xfrm>
            <a:off x="122311" y="6356349"/>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Lato"/>
                <a:ea typeface="Lato"/>
                <a:cs typeface="Lato"/>
                <a:sym typeface="Lato"/>
              </a:rPr>
              <a:t>Source :</a:t>
            </a:r>
            <a:r>
              <a:rPr lang="en-GB" sz="1000">
                <a:solidFill>
                  <a:srgbClr val="1D1C1D"/>
                </a:solidFill>
                <a:latin typeface="Lato"/>
                <a:ea typeface="Lato"/>
                <a:cs typeface="Lato"/>
                <a:sym typeface="Lato"/>
              </a:rPr>
              <a:t> Sahlberg et al. 2018</a:t>
            </a:r>
            <a:endParaRPr sz="1000">
              <a:solidFill>
                <a:schemeClr val="dk1"/>
              </a:solidFill>
              <a:latin typeface="Calibri"/>
              <a:ea typeface="Calibri"/>
              <a:cs typeface="Calibri"/>
              <a:sym typeface="Calibri"/>
            </a:endParaRPr>
          </a:p>
        </p:txBody>
      </p:sp>
      <p:sp>
        <p:nvSpPr>
          <p:cNvPr id="224" name="Google Shape;224;p7"/>
          <p:cNvSpPr txBox="1"/>
          <p:nvPr/>
        </p:nvSpPr>
        <p:spPr>
          <a:xfrm>
            <a:off x="838200" y="283899"/>
            <a:ext cx="73914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7.1 Politique énergétique et système énergétique</a:t>
            </a:r>
            <a:endParaRPr sz="4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7.1 Références</a:t>
            </a:r>
            <a:endParaRPr/>
          </a:p>
        </p:txBody>
      </p:sp>
      <p:sp>
        <p:nvSpPr>
          <p:cNvPr id="230" name="Google Shape;230;p8"/>
          <p:cNvSpPr/>
          <p:nvPr/>
        </p:nvSpPr>
        <p:spPr>
          <a:xfrm>
            <a:off x="838200" y="1794762"/>
            <a:ext cx="8079000" cy="286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5: Energy modelling, scenario development and sensitivity analysis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https://onsset.github.io/teaching_kit/courses/module_3/Lecture%205/</a:t>
            </a:r>
            <a:r>
              <a:rPr lang="en-GB" sz="18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Taliotis, C., Gardumi, F., Shivakumar, A., Sridharan, V., Ramos, E., Beltramo, A., Rogner, H., Howells, M., (2018). Introduction to Energy Systems Modelling, KTH-dESA and OpTIMUS.community. Available at: DOI: 10.5281/zenodo.1493113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9"/>
          <p:cNvSpPr txBox="1"/>
          <p:nvPr/>
        </p:nvSpPr>
        <p:spPr>
          <a:xfrm>
            <a:off x="838201" y="309888"/>
            <a:ext cx="10285324"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600"/>
              <a:buFont typeface="Open Sans"/>
              <a:buNone/>
            </a:pPr>
            <a:r>
              <a:rPr lang="en-GB" sz="3600">
                <a:solidFill>
                  <a:schemeClr val="dk1"/>
                </a:solidFill>
                <a:latin typeface="Open Sans"/>
                <a:ea typeface="Open Sans"/>
                <a:cs typeface="Open Sans"/>
                <a:sym typeface="Open Sans"/>
              </a:rPr>
              <a:t>7.2 Scénarios et analyses de sensibilité dans la modélisation des systèmes énergétiques</a:t>
            </a:r>
            <a:endParaRPr/>
          </a:p>
        </p:txBody>
      </p:sp>
      <p:sp>
        <p:nvSpPr>
          <p:cNvPr id="237" name="Google Shape;237;p9"/>
          <p:cNvSpPr txBox="1"/>
          <p:nvPr/>
        </p:nvSpPr>
        <p:spPr>
          <a:xfrm>
            <a:off x="838200" y="1635451"/>
            <a:ext cx="6736793"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Prévisions, scénarios et backcasting</a:t>
            </a:r>
            <a:endParaRPr sz="2000">
              <a:solidFill>
                <a:srgbClr val="9CC2E5"/>
              </a:solidFill>
              <a:latin typeface="Calibri"/>
              <a:ea typeface="Calibri"/>
              <a:cs typeface="Calibri"/>
              <a:sym typeface="Calibri"/>
            </a:endParaRPr>
          </a:p>
        </p:txBody>
      </p:sp>
      <p:sp>
        <p:nvSpPr>
          <p:cNvPr id="238" name="Google Shape;238;p9"/>
          <p:cNvSpPr/>
          <p:nvPr/>
        </p:nvSpPr>
        <p:spPr>
          <a:xfrm>
            <a:off x="908639" y="6154483"/>
            <a:ext cx="27286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 </a:t>
            </a:r>
            <a:r>
              <a:rPr lang="en-GB" sz="1000">
                <a:solidFill>
                  <a:srgbClr val="1D1C1D"/>
                </a:solidFill>
                <a:latin typeface="Open Sans"/>
                <a:ea typeface="Open Sans"/>
                <a:cs typeface="Open Sans"/>
                <a:sym typeface="Open Sans"/>
              </a:rPr>
              <a:t>Adapté de Sahlberg et al. 2018</a:t>
            </a:r>
            <a:endParaRPr sz="1000">
              <a:solidFill>
                <a:schemeClr val="dk1"/>
              </a:solidFill>
              <a:latin typeface="Open Sans"/>
              <a:ea typeface="Open Sans"/>
              <a:cs typeface="Open Sans"/>
              <a:sym typeface="Open Sans"/>
            </a:endParaRPr>
          </a:p>
        </p:txBody>
      </p:sp>
      <p:sp>
        <p:nvSpPr>
          <p:cNvPr id="239" name="Google Shape;239;p9"/>
          <p:cNvSpPr/>
          <p:nvPr/>
        </p:nvSpPr>
        <p:spPr>
          <a:xfrm>
            <a:off x="838200" y="2112361"/>
            <a:ext cx="2770495" cy="4030317"/>
          </a:xfrm>
          <a:prstGeom prst="roundRect">
            <a:avLst>
              <a:gd name="adj" fmla="val 16667"/>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9"/>
          <p:cNvSpPr/>
          <p:nvPr/>
        </p:nvSpPr>
        <p:spPr>
          <a:xfrm>
            <a:off x="4307006" y="2112361"/>
            <a:ext cx="2770495" cy="4030317"/>
          </a:xfrm>
          <a:prstGeom prst="roundRect">
            <a:avLst>
              <a:gd name="adj" fmla="val 16667"/>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p:nvPr/>
        </p:nvSpPr>
        <p:spPr>
          <a:xfrm>
            <a:off x="7826646" y="2112360"/>
            <a:ext cx="2770495" cy="4030317"/>
          </a:xfrm>
          <a:prstGeom prst="roundRect">
            <a:avLst>
              <a:gd name="adj" fmla="val 16667"/>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
          <p:cNvSpPr/>
          <p:nvPr/>
        </p:nvSpPr>
        <p:spPr>
          <a:xfrm>
            <a:off x="1039389" y="3026602"/>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AVENIR</a:t>
            </a:r>
            <a:endParaRPr/>
          </a:p>
        </p:txBody>
      </p:sp>
      <p:sp>
        <p:nvSpPr>
          <p:cNvPr id="243" name="Google Shape;243;p9"/>
          <p:cNvSpPr/>
          <p:nvPr/>
        </p:nvSpPr>
        <p:spPr>
          <a:xfrm>
            <a:off x="4505978" y="3026602"/>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AVENIR</a:t>
            </a:r>
            <a:endParaRPr/>
          </a:p>
        </p:txBody>
      </p:sp>
      <p:sp>
        <p:nvSpPr>
          <p:cNvPr id="244" name="Google Shape;244;p9"/>
          <p:cNvSpPr/>
          <p:nvPr/>
        </p:nvSpPr>
        <p:spPr>
          <a:xfrm>
            <a:off x="7975748" y="3037985"/>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AVENIR</a:t>
            </a:r>
            <a:endParaRPr/>
          </a:p>
        </p:txBody>
      </p:sp>
      <p:sp>
        <p:nvSpPr>
          <p:cNvPr id="245" name="Google Shape;245;p9"/>
          <p:cNvSpPr/>
          <p:nvPr/>
        </p:nvSpPr>
        <p:spPr>
          <a:xfrm>
            <a:off x="1172570" y="2217859"/>
            <a:ext cx="2101755" cy="389872"/>
          </a:xfrm>
          <a:prstGeom prst="rect">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100" b="1">
                <a:solidFill>
                  <a:schemeClr val="dk1"/>
                </a:solidFill>
                <a:latin typeface="Calibri"/>
                <a:ea typeface="Calibri"/>
                <a:cs typeface="Calibri"/>
                <a:sym typeface="Calibri"/>
              </a:rPr>
              <a:t>Prévisions</a:t>
            </a:r>
            <a:endParaRPr/>
          </a:p>
        </p:txBody>
      </p:sp>
      <p:sp>
        <p:nvSpPr>
          <p:cNvPr id="246" name="Google Shape;246;p9"/>
          <p:cNvSpPr/>
          <p:nvPr/>
        </p:nvSpPr>
        <p:spPr>
          <a:xfrm>
            <a:off x="4641376" y="2218385"/>
            <a:ext cx="2101755" cy="509842"/>
          </a:xfrm>
          <a:prstGeom prst="rect">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00" b="1">
                <a:solidFill>
                  <a:schemeClr val="dk1"/>
                </a:solidFill>
                <a:latin typeface="Calibri"/>
                <a:ea typeface="Calibri"/>
                <a:cs typeface="Calibri"/>
                <a:sym typeface="Calibri"/>
              </a:rPr>
              <a:t>Scénarios: exploratoires et normatifs</a:t>
            </a:r>
            <a:endParaRPr/>
          </a:p>
        </p:txBody>
      </p:sp>
      <p:sp>
        <p:nvSpPr>
          <p:cNvPr id="247" name="Google Shape;247;p9"/>
          <p:cNvSpPr/>
          <p:nvPr/>
        </p:nvSpPr>
        <p:spPr>
          <a:xfrm>
            <a:off x="7974784" y="2219437"/>
            <a:ext cx="2465454" cy="389872"/>
          </a:xfrm>
          <a:prstGeom prst="rect">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b="1">
                <a:solidFill>
                  <a:schemeClr val="dk1"/>
                </a:solidFill>
                <a:latin typeface="Calibri"/>
                <a:ea typeface="Calibri"/>
                <a:cs typeface="Calibri"/>
                <a:sym typeface="Calibri"/>
              </a:rPr>
              <a:t>Backcasting ou r</a:t>
            </a:r>
            <a:r>
              <a:rPr lang="en-GB" sz="1600" b="1">
                <a:solidFill>
                  <a:schemeClr val="dk1"/>
                </a:solidFill>
                <a:latin typeface="Calibri"/>
                <a:ea typeface="Calibri"/>
                <a:cs typeface="Calibri"/>
                <a:sym typeface="Calibri"/>
              </a:rPr>
              <a:t>é</a:t>
            </a:r>
            <a:r>
              <a:rPr lang="en-GB" sz="1700" b="1">
                <a:solidFill>
                  <a:schemeClr val="dk1"/>
                </a:solidFill>
                <a:latin typeface="Calibri"/>
                <a:ea typeface="Calibri"/>
                <a:cs typeface="Calibri"/>
                <a:sym typeface="Calibri"/>
              </a:rPr>
              <a:t>tropolation</a:t>
            </a:r>
            <a:endParaRPr/>
          </a:p>
        </p:txBody>
      </p:sp>
      <p:sp>
        <p:nvSpPr>
          <p:cNvPr id="248" name="Google Shape;248;p9"/>
          <p:cNvSpPr/>
          <p:nvPr/>
        </p:nvSpPr>
        <p:spPr>
          <a:xfrm>
            <a:off x="1037171" y="5263833"/>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Présent</a:t>
            </a:r>
            <a:endParaRPr/>
          </a:p>
        </p:txBody>
      </p:sp>
      <p:sp>
        <p:nvSpPr>
          <p:cNvPr id="249" name="Google Shape;249;p9"/>
          <p:cNvSpPr/>
          <p:nvPr/>
        </p:nvSpPr>
        <p:spPr>
          <a:xfrm>
            <a:off x="4505977" y="5271097"/>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Présent</a:t>
            </a:r>
            <a:endParaRPr/>
          </a:p>
        </p:txBody>
      </p:sp>
      <p:sp>
        <p:nvSpPr>
          <p:cNvPr id="250" name="Google Shape;250;p9"/>
          <p:cNvSpPr/>
          <p:nvPr/>
        </p:nvSpPr>
        <p:spPr>
          <a:xfrm>
            <a:off x="7974783" y="5263833"/>
            <a:ext cx="2372551" cy="5732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Présent</a:t>
            </a:r>
            <a:endParaRPr/>
          </a:p>
        </p:txBody>
      </p:sp>
      <p:cxnSp>
        <p:nvCxnSpPr>
          <p:cNvPr id="251" name="Google Shape;251;p9"/>
          <p:cNvCxnSpPr>
            <a:stCxn id="248" idx="0"/>
          </p:cNvCxnSpPr>
          <p:nvPr/>
        </p:nvCxnSpPr>
        <p:spPr>
          <a:xfrm rot="10800000">
            <a:off x="1172547" y="3611133"/>
            <a:ext cx="1050900" cy="1652700"/>
          </a:xfrm>
          <a:prstGeom prst="straightConnector1">
            <a:avLst/>
          </a:prstGeom>
          <a:noFill/>
          <a:ln w="9525" cap="flat" cmpd="sng">
            <a:solidFill>
              <a:schemeClr val="accent1"/>
            </a:solidFill>
            <a:prstDash val="dashDot"/>
            <a:miter lim="800000"/>
            <a:headEnd type="none" w="sm" len="sm"/>
            <a:tailEnd type="triangle" w="med" len="med"/>
          </a:ln>
        </p:spPr>
      </p:cxnSp>
      <p:cxnSp>
        <p:nvCxnSpPr>
          <p:cNvPr id="252" name="Google Shape;252;p9"/>
          <p:cNvCxnSpPr>
            <a:stCxn id="248" idx="0"/>
          </p:cNvCxnSpPr>
          <p:nvPr/>
        </p:nvCxnSpPr>
        <p:spPr>
          <a:xfrm rot="10800000" flipH="1">
            <a:off x="2223447" y="3611133"/>
            <a:ext cx="874500" cy="1652700"/>
          </a:xfrm>
          <a:prstGeom prst="straightConnector1">
            <a:avLst/>
          </a:prstGeom>
          <a:noFill/>
          <a:ln w="9525" cap="flat" cmpd="sng">
            <a:solidFill>
              <a:schemeClr val="accent1"/>
            </a:solidFill>
            <a:prstDash val="dashDot"/>
            <a:miter lim="800000"/>
            <a:headEnd type="none" w="sm" len="sm"/>
            <a:tailEnd type="triangle" w="med" len="med"/>
          </a:ln>
        </p:spPr>
      </p:cxnSp>
      <p:cxnSp>
        <p:nvCxnSpPr>
          <p:cNvPr id="253" name="Google Shape;253;p9"/>
          <p:cNvCxnSpPr>
            <a:endCxn id="242" idx="2"/>
          </p:cNvCxnSpPr>
          <p:nvPr/>
        </p:nvCxnSpPr>
        <p:spPr>
          <a:xfrm rot="10800000" flipH="1">
            <a:off x="2223565" y="3599808"/>
            <a:ext cx="2100" cy="1664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54" name="Google Shape;254;p9"/>
          <p:cNvCxnSpPr/>
          <p:nvPr/>
        </p:nvCxnSpPr>
        <p:spPr>
          <a:xfrm rot="10800000" flipH="1">
            <a:off x="1392072" y="3845467"/>
            <a:ext cx="627797" cy="54592"/>
          </a:xfrm>
          <a:prstGeom prst="straightConnector1">
            <a:avLst/>
          </a:prstGeom>
          <a:noFill/>
          <a:ln w="9525" cap="flat" cmpd="sng">
            <a:solidFill>
              <a:schemeClr val="accent1"/>
            </a:solidFill>
            <a:prstDash val="solid"/>
            <a:miter lim="800000"/>
            <a:headEnd type="none" w="sm" len="sm"/>
            <a:tailEnd type="triangle" w="med" len="med"/>
          </a:ln>
        </p:spPr>
      </p:cxnSp>
      <p:cxnSp>
        <p:nvCxnSpPr>
          <p:cNvPr id="255" name="Google Shape;255;p9"/>
          <p:cNvCxnSpPr/>
          <p:nvPr/>
        </p:nvCxnSpPr>
        <p:spPr>
          <a:xfrm rot="10800000">
            <a:off x="2374710" y="3831820"/>
            <a:ext cx="518615" cy="109182"/>
          </a:xfrm>
          <a:prstGeom prst="straightConnector1">
            <a:avLst/>
          </a:prstGeom>
          <a:noFill/>
          <a:ln w="9525" cap="flat" cmpd="sng">
            <a:solidFill>
              <a:schemeClr val="accent1"/>
            </a:solidFill>
            <a:prstDash val="solid"/>
            <a:miter lim="800000"/>
            <a:headEnd type="none" w="sm" len="sm"/>
            <a:tailEnd type="triangle" w="med" len="med"/>
          </a:ln>
        </p:spPr>
      </p:cxnSp>
      <p:cxnSp>
        <p:nvCxnSpPr>
          <p:cNvPr id="256" name="Google Shape;256;p9"/>
          <p:cNvCxnSpPr>
            <a:stCxn id="249" idx="0"/>
          </p:cNvCxnSpPr>
          <p:nvPr/>
        </p:nvCxnSpPr>
        <p:spPr>
          <a:xfrm rot="10800000">
            <a:off x="4641353" y="3611197"/>
            <a:ext cx="1050900" cy="1659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57" name="Google Shape;257;p9"/>
          <p:cNvCxnSpPr/>
          <p:nvPr/>
        </p:nvCxnSpPr>
        <p:spPr>
          <a:xfrm rot="10800000">
            <a:off x="5252414" y="3614823"/>
            <a:ext cx="438703" cy="1649010"/>
          </a:xfrm>
          <a:prstGeom prst="straightConnector1">
            <a:avLst/>
          </a:prstGeom>
          <a:noFill/>
          <a:ln w="9525" cap="flat" cmpd="sng">
            <a:solidFill>
              <a:schemeClr val="accent1"/>
            </a:solidFill>
            <a:prstDash val="solid"/>
            <a:miter lim="800000"/>
            <a:headEnd type="none" w="sm" len="sm"/>
            <a:tailEnd type="triangle" w="med" len="med"/>
          </a:ln>
        </p:spPr>
      </p:cxnSp>
      <p:cxnSp>
        <p:nvCxnSpPr>
          <p:cNvPr id="258" name="Google Shape;258;p9"/>
          <p:cNvCxnSpPr/>
          <p:nvPr/>
        </p:nvCxnSpPr>
        <p:spPr>
          <a:xfrm rot="10800000">
            <a:off x="5659898" y="3643016"/>
            <a:ext cx="32355" cy="1620817"/>
          </a:xfrm>
          <a:prstGeom prst="straightConnector1">
            <a:avLst/>
          </a:prstGeom>
          <a:noFill/>
          <a:ln w="9525" cap="flat" cmpd="sng">
            <a:solidFill>
              <a:schemeClr val="accent1"/>
            </a:solidFill>
            <a:prstDash val="solid"/>
            <a:miter lim="800000"/>
            <a:headEnd type="none" w="sm" len="sm"/>
            <a:tailEnd type="triangle" w="med" len="med"/>
          </a:ln>
        </p:spPr>
      </p:cxnSp>
      <p:cxnSp>
        <p:nvCxnSpPr>
          <p:cNvPr id="259" name="Google Shape;259;p9"/>
          <p:cNvCxnSpPr/>
          <p:nvPr/>
        </p:nvCxnSpPr>
        <p:spPr>
          <a:xfrm rot="10800000" flipH="1">
            <a:off x="5691116" y="3643016"/>
            <a:ext cx="404884" cy="1620819"/>
          </a:xfrm>
          <a:prstGeom prst="straightConnector1">
            <a:avLst/>
          </a:prstGeom>
          <a:noFill/>
          <a:ln w="9525" cap="flat" cmpd="sng">
            <a:solidFill>
              <a:schemeClr val="accent1"/>
            </a:solidFill>
            <a:prstDash val="solid"/>
            <a:miter lim="800000"/>
            <a:headEnd type="none" w="sm" len="sm"/>
            <a:tailEnd type="triangle" w="med" len="med"/>
          </a:ln>
        </p:spPr>
      </p:cxnSp>
      <p:cxnSp>
        <p:nvCxnSpPr>
          <p:cNvPr id="260" name="Google Shape;260;p9"/>
          <p:cNvCxnSpPr/>
          <p:nvPr/>
        </p:nvCxnSpPr>
        <p:spPr>
          <a:xfrm rot="10800000" flipH="1">
            <a:off x="5676075" y="3643016"/>
            <a:ext cx="888498" cy="1616698"/>
          </a:xfrm>
          <a:prstGeom prst="straightConnector1">
            <a:avLst/>
          </a:prstGeom>
          <a:noFill/>
          <a:ln w="9525" cap="flat" cmpd="sng">
            <a:solidFill>
              <a:schemeClr val="accent1"/>
            </a:solidFill>
            <a:prstDash val="solid"/>
            <a:miter lim="800000"/>
            <a:headEnd type="none" w="sm" len="sm"/>
            <a:tailEnd type="triangle" w="med" len="med"/>
          </a:ln>
        </p:spPr>
      </p:cxnSp>
      <p:sp>
        <p:nvSpPr>
          <p:cNvPr id="261" name="Google Shape;261;p9"/>
          <p:cNvSpPr/>
          <p:nvPr/>
        </p:nvSpPr>
        <p:spPr>
          <a:xfrm rot="-7252768">
            <a:off x="9369573" y="2997005"/>
            <a:ext cx="2153532" cy="3051597"/>
          </a:xfrm>
          <a:prstGeom prst="arc">
            <a:avLst>
              <a:gd name="adj1" fmla="val 16200000"/>
              <a:gd name="adj2" fmla="val 21534335"/>
            </a:avLst>
          </a:prstGeom>
          <a:noFill/>
          <a:ln w="9525" cap="flat" cmpd="sng">
            <a:solidFill>
              <a:schemeClr val="accent1"/>
            </a:solidFill>
            <a:prstDash val="dash"/>
            <a:miter lim="800000"/>
            <a:headEnd type="stealth" w="med" len="med"/>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p:nvPr/>
        </p:nvSpPr>
        <p:spPr>
          <a:xfrm rot="3486606">
            <a:off x="7559170" y="2961958"/>
            <a:ext cx="2096872" cy="2795308"/>
          </a:xfrm>
          <a:prstGeom prst="arc">
            <a:avLst>
              <a:gd name="adj1" fmla="val 16200000"/>
              <a:gd name="adj2" fmla="val 21534335"/>
            </a:avLst>
          </a:prstGeom>
          <a:noFill/>
          <a:ln w="9525" cap="flat" cmpd="sng">
            <a:solidFill>
              <a:schemeClr val="accent1"/>
            </a:solidFill>
            <a:prstDash val="dash"/>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9703558" y="3611191"/>
            <a:ext cx="152400" cy="152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9"/>
          <p:cNvSpPr/>
          <p:nvPr/>
        </p:nvSpPr>
        <p:spPr>
          <a:xfrm>
            <a:off x="8695896" y="3640761"/>
            <a:ext cx="152400" cy="152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9"/>
          <p:cNvSpPr/>
          <p:nvPr/>
        </p:nvSpPr>
        <p:spPr>
          <a:xfrm>
            <a:off x="9175848" y="3629385"/>
            <a:ext cx="152400" cy="152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9"/>
          <p:cNvSpPr txBox="1"/>
          <p:nvPr/>
        </p:nvSpPr>
        <p:spPr>
          <a:xfrm>
            <a:off x="7603569" y="6144347"/>
            <a:ext cx="421647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5511</Words>
  <Application>Microsoft Macintosh PowerPoint</Application>
  <PresentationFormat>Widescreen</PresentationFormat>
  <Paragraphs>304</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Lato</vt:lpstr>
      <vt:lpstr>Arial</vt:lpstr>
      <vt:lpstr>Open Sans ExtraBold</vt:lpstr>
      <vt:lpstr>Calibri</vt:lpstr>
      <vt:lpstr>Open Sans</vt:lpstr>
      <vt:lpstr>Office Theme</vt:lpstr>
      <vt:lpstr>Office Theme</vt:lpstr>
      <vt:lpstr>LECTURE 7 MODÉLISATION ÉNERGÉTIQUE, ÉLABORATION DE SCÉNARIOS ET ANALYSE DE SENSIBILITÉ</vt:lpstr>
      <vt:lpstr>PowerPoint Presentation</vt:lpstr>
      <vt:lpstr>PowerPoint Presentation</vt:lpstr>
      <vt:lpstr>PowerPoint Presentation</vt:lpstr>
      <vt:lpstr>PowerPoint Presentation</vt:lpstr>
      <vt:lpstr>PowerPoint Presentation</vt:lpstr>
      <vt:lpstr>PowerPoint Presentation</vt:lpstr>
      <vt:lpstr>Lecture 7.1 Références</vt:lpstr>
      <vt:lpstr>PowerPoint Presentation</vt:lpstr>
      <vt:lpstr>PowerPoint Presentation</vt:lpstr>
      <vt:lpstr>PowerPoint Presentation</vt:lpstr>
      <vt:lpstr>PowerPoint Presentation</vt:lpstr>
      <vt:lpstr>PowerPoint Presentation</vt:lpstr>
      <vt:lpstr>Lecture 7.2 Références</vt:lpstr>
      <vt:lpstr>7.3 Analyse des scénarios</vt:lpstr>
      <vt:lpstr>PowerPoint Presentation</vt:lpstr>
      <vt:lpstr>PowerPoint Presentation</vt:lpstr>
      <vt:lpstr>PowerPoint Presentation</vt:lpstr>
      <vt:lpstr>Lecture 7.3 Références</vt:lpstr>
      <vt:lpstr>7.4 Théorie avancée I </vt:lpstr>
      <vt:lpstr>7.4 Théorie avancée I</vt:lpstr>
      <vt:lpstr>7.4 Théorie avancée I</vt:lpstr>
      <vt:lpstr>7.4 Théorie avancée I </vt:lpstr>
      <vt:lpstr>PowerPoint Presentation</vt:lpstr>
      <vt:lpstr>Lecture 7.4 Références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2021-02-10T16:48:02Z</dcterms:created>
  <dcterms:modified xsi:type="dcterms:W3CDTF">2024-06-20T13:32:35Z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