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680" r:id="rId5"/>
    <p:sldId id="681" r:id="rId6"/>
    <p:sldId id="682" r:id="rId7"/>
    <p:sldId id="683" r:id="rId8"/>
    <p:sldId id="684" r:id="rId9"/>
    <p:sldId id="685" r:id="rId10"/>
    <p:sldId id="686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06" r:id="rId31"/>
    <p:sldId id="707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1D3D8-5DCA-4D54-0F09-138B8C590F55}" v="4" dt="2026-02-09T14:19:37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74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4EA1D3D8-5DCA-4D54-0F09-138B8C590F55}"/>
    <pc:docChg chg="modSld">
      <pc:chgData name="Alexander Deliukov" userId="S::alexander_think-e.be#ext#@flux50.onmicrosoft.com::bee075c1-faac-4166-8fcb-7b2057bad6f6" providerId="AD" clId="Web-{4EA1D3D8-5DCA-4D54-0F09-138B8C590F55}" dt="2026-02-09T14:19:37.539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4EA1D3D8-5DCA-4D54-0F09-138B8C590F55}" dt="2026-02-09T14:19:37.539" v="2" actId="14100"/>
        <pc:sldMkLst>
          <pc:docMk/>
          <pc:sldMk cId="396191999" sldId="680"/>
        </pc:sldMkLst>
        <pc:picChg chg="add mod">
          <ac:chgData name="Alexander Deliukov" userId="S::alexander_think-e.be#ext#@flux50.onmicrosoft.com::bee075c1-faac-4166-8fcb-7b2057bad6f6" providerId="AD" clId="Web-{4EA1D3D8-5DCA-4D54-0F09-138B8C590F55}" dt="2026-02-09T14:19:37.539" v="2" actId="14100"/>
          <ac:picMkLst>
            <pc:docMk/>
            <pc:sldMk cId="396191999" sldId="680"/>
            <ac:picMk id="4" creationId="{6704A112-5080-BCA6-AD50-BAE903311A3B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8T10:57:25.962" v="23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8T10:55:32.453" v="4" actId="120"/>
        <pc:sldMkLst>
          <pc:docMk/>
          <pc:sldMk cId="396191999" sldId="680"/>
        </pc:sldMkLst>
        <pc:spChg chg="mod">
          <ac:chgData name="Alexander Deliukov" userId="d5fda0f2-1d08-4016-b7e9-bb882f168707" providerId="ADAL" clId="{FE9DFF45-01DC-45CC-A80A-B50597210401}" dt="2026-01-28T10:55:32.453" v="4" actId="120"/>
          <ac:spMkLst>
            <pc:docMk/>
            <pc:sldMk cId="396191999" sldId="680"/>
            <ac:spMk id="2" creationId="{2CB092E2-1A2A-9EE6-F777-B7C9EC86D0F3}"/>
          </ac:spMkLst>
        </pc:spChg>
      </pc:sldChg>
      <pc:sldChg chg="modSp">
        <pc:chgData name="Alexander Deliukov" userId="d5fda0f2-1d08-4016-b7e9-bb882f168707" providerId="ADAL" clId="{FE9DFF45-01DC-45CC-A80A-B50597210401}" dt="2026-01-28T10:55:47.163" v="8" actId="20577"/>
        <pc:sldMkLst>
          <pc:docMk/>
          <pc:sldMk cId="1281590358" sldId="685"/>
        </pc:sldMkLst>
        <pc:spChg chg="mod">
          <ac:chgData name="Alexander Deliukov" userId="d5fda0f2-1d08-4016-b7e9-bb882f168707" providerId="ADAL" clId="{FE9DFF45-01DC-45CC-A80A-B50597210401}" dt="2026-01-28T10:55:47.163" v="8" actId="20577"/>
          <ac:spMkLst>
            <pc:docMk/>
            <pc:sldMk cId="1281590358" sldId="685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8T10:56:34.401" v="9" actId="948"/>
        <pc:sldMkLst>
          <pc:docMk/>
          <pc:sldMk cId="3784412792" sldId="687"/>
        </pc:sldMkLst>
        <pc:spChg chg="mod">
          <ac:chgData name="Alexander Deliukov" userId="d5fda0f2-1d08-4016-b7e9-bb882f168707" providerId="ADAL" clId="{FE9DFF45-01DC-45CC-A80A-B50597210401}" dt="2026-01-28T10:56:34.401" v="9" actId="948"/>
          <ac:spMkLst>
            <pc:docMk/>
            <pc:sldMk cId="3784412792" sldId="687"/>
            <ac:spMk id="3" creationId="{7CD8E7AF-C56F-5EE8-0B9B-321E906062A9}"/>
          </ac:spMkLst>
        </pc:spChg>
      </pc:sldChg>
      <pc:sldChg chg="modSp mod">
        <pc:chgData name="Alexander Deliukov" userId="d5fda0f2-1d08-4016-b7e9-bb882f168707" providerId="ADAL" clId="{FE9DFF45-01DC-45CC-A80A-B50597210401}" dt="2026-01-28T10:56:45.095" v="10" actId="1076"/>
        <pc:sldMkLst>
          <pc:docMk/>
          <pc:sldMk cId="1109055549" sldId="692"/>
        </pc:sldMkLst>
        <pc:spChg chg="mod">
          <ac:chgData name="Alexander Deliukov" userId="d5fda0f2-1d08-4016-b7e9-bb882f168707" providerId="ADAL" clId="{FE9DFF45-01DC-45CC-A80A-B50597210401}" dt="2026-01-28T10:56:45.095" v="10" actId="1076"/>
          <ac:spMkLst>
            <pc:docMk/>
            <pc:sldMk cId="1109055549" sldId="692"/>
            <ac:spMk id="4" creationId="{B86F7BA3-B558-E7EE-49BC-1EDCDFCA81CE}"/>
          </ac:spMkLst>
        </pc:spChg>
      </pc:sldChg>
      <pc:sldChg chg="modSp">
        <pc:chgData name="Alexander Deliukov" userId="d5fda0f2-1d08-4016-b7e9-bb882f168707" providerId="ADAL" clId="{FE9DFF45-01DC-45CC-A80A-B50597210401}" dt="2026-01-28T10:56:48.215" v="11" actId="404"/>
        <pc:sldMkLst>
          <pc:docMk/>
          <pc:sldMk cId="343872259" sldId="694"/>
        </pc:sldMkLst>
        <pc:spChg chg="mod">
          <ac:chgData name="Alexander Deliukov" userId="d5fda0f2-1d08-4016-b7e9-bb882f168707" providerId="ADAL" clId="{FE9DFF45-01DC-45CC-A80A-B50597210401}" dt="2026-01-28T10:56:48.215" v="11" actId="404"/>
          <ac:spMkLst>
            <pc:docMk/>
            <pc:sldMk cId="343872259" sldId="694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8T10:56:58.367" v="16" actId="1076"/>
        <pc:sldMkLst>
          <pc:docMk/>
          <pc:sldMk cId="1694752254" sldId="698"/>
        </pc:sldMkLst>
        <pc:spChg chg="mod">
          <ac:chgData name="Alexander Deliukov" userId="d5fda0f2-1d08-4016-b7e9-bb882f168707" providerId="ADAL" clId="{FE9DFF45-01DC-45CC-A80A-B50597210401}" dt="2026-01-28T10:56:58.367" v="16" actId="1076"/>
          <ac:spMkLst>
            <pc:docMk/>
            <pc:sldMk cId="1694752254" sldId="698"/>
            <ac:spMk id="4" creationId="{5B37293F-24F8-0380-1F80-AE575BD0E6B4}"/>
          </ac:spMkLst>
        </pc:spChg>
      </pc:sldChg>
      <pc:sldChg chg="modSp mod">
        <pc:chgData name="Alexander Deliukov" userId="d5fda0f2-1d08-4016-b7e9-bb882f168707" providerId="ADAL" clId="{FE9DFF45-01DC-45CC-A80A-B50597210401}" dt="2026-01-28T10:57:19.250" v="22" actId="404"/>
        <pc:sldMkLst>
          <pc:docMk/>
          <pc:sldMk cId="3052686012" sldId="703"/>
        </pc:sldMkLst>
        <pc:spChg chg="mod">
          <ac:chgData name="Alexander Deliukov" userId="d5fda0f2-1d08-4016-b7e9-bb882f168707" providerId="ADAL" clId="{FE9DFF45-01DC-45CC-A80A-B50597210401}" dt="2026-01-28T10:57:17.486" v="21" actId="1076"/>
          <ac:spMkLst>
            <pc:docMk/>
            <pc:sldMk cId="3052686012" sldId="703"/>
            <ac:spMk id="4" creationId="{070F12FB-7F14-7FF3-449C-2811541DD8D2}"/>
          </ac:spMkLst>
        </pc:spChg>
        <pc:spChg chg="mod">
          <ac:chgData name="Alexander Deliukov" userId="d5fda0f2-1d08-4016-b7e9-bb882f168707" providerId="ADAL" clId="{FE9DFF45-01DC-45CC-A80A-B50597210401}" dt="2026-01-28T10:57:10.375" v="18" actId="1076"/>
          <ac:spMkLst>
            <pc:docMk/>
            <pc:sldMk cId="3052686012" sldId="703"/>
            <ac:spMk id="19" creationId="{8DC1423C-2E75-48AE-A98F-626668954196}"/>
          </ac:spMkLst>
        </pc:spChg>
        <pc:spChg chg="mod">
          <ac:chgData name="Alexander Deliukov" userId="d5fda0f2-1d08-4016-b7e9-bb882f168707" providerId="ADAL" clId="{FE9DFF45-01DC-45CC-A80A-B50597210401}" dt="2026-01-28T10:57:11.993" v="19" actId="1076"/>
          <ac:spMkLst>
            <pc:docMk/>
            <pc:sldMk cId="3052686012" sldId="703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8T10:57:15.037" v="20" actId="1076"/>
          <ac:spMkLst>
            <pc:docMk/>
            <pc:sldMk cId="3052686012" sldId="703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8T10:57:19.250" v="22" actId="404"/>
          <ac:spMkLst>
            <pc:docMk/>
            <pc:sldMk cId="3052686012" sldId="703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8T10:57:25.962" v="23" actId="404"/>
        <pc:sldMkLst>
          <pc:docMk/>
          <pc:sldMk cId="3400119781" sldId="705"/>
        </pc:sldMkLst>
        <pc:spChg chg="mod">
          <ac:chgData name="Alexander Deliukov" userId="d5fda0f2-1d08-4016-b7e9-bb882f168707" providerId="ADAL" clId="{FE9DFF45-01DC-45CC-A80A-B50597210401}" dt="2026-01-28T10:57:25.962" v="23" actId="404"/>
          <ac:spMkLst>
            <pc:docMk/>
            <pc:sldMk cId="3400119781" sldId="705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Modifica dello stile del testo master</a:t>
            </a:r>
          </a:p>
          <a:p>
            <a:pPr lvl="1"/>
            <a:r>
              <a:rPr lang="ko-KR" altLang="en-US"/>
              <a:t>Secondo livello</a:t>
            </a:r>
          </a:p>
          <a:p>
            <a:pPr lvl="2"/>
            <a:r>
              <a:rPr lang="ko-KR" altLang="en-US"/>
              <a:t>Terzo livello</a:t>
            </a:r>
          </a:p>
          <a:p>
            <a:pPr lvl="3"/>
            <a:r>
              <a:rPr lang="ko-KR" altLang="en-US"/>
              <a:t>Quarto livello</a:t>
            </a:r>
          </a:p>
          <a:p>
            <a:pPr lvl="4"/>
            <a:r>
              <a:rPr lang="ko-KR" altLang="en-US"/>
              <a:t>Quinto livello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am.nrel.gov/" TargetMode="External"/><Relationship Id="rId5" Type="http://schemas.openxmlformats.org/officeDocument/2006/relationships/hyperlink" Target="https://globalwindatlas.info/en/" TargetMode="External"/><Relationship Id="rId4" Type="http://schemas.openxmlformats.org/officeDocument/2006/relationships/hyperlink" Target="https://joint-research-centre.ec.europa.eu/photovoltaic-geographical-information-system-pvgis_en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gemeinschaften.gv.at/online-guide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mart-cities-marketplace.ec.europa.eu/insights/solutions/solution-booklet-energy-communities" TargetMode="External"/><Relationship Id="rId5" Type="http://schemas.openxmlformats.org/officeDocument/2006/relationships/hyperlink" Target="https://decide4energy.eu/fileadmin/user_upload/Resources/PREVIEW-A5-WP3_Case_studies-Booklet.pdf" TargetMode="External"/><Relationship Id="rId4" Type="http://schemas.openxmlformats.org/officeDocument/2006/relationships/hyperlink" Target="https://decide4energy.eu/fileadmin/user_upload/Materials/Business_Models_Infographic_final_02.png" TargetMode="External"/></Relationships>
</file>

<file path=ppt/notesSlides/_rels/notes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howardlake/6238256033/in/photolist-w23rMr-DNKbE-7FU5Zv-8RJ7as-8REYjk-avfGbv-J98b4A-2nYfE8G-9H7jk4-AgukoC-5CPPh9-kNhBtZ-eSzwYo-ew3DRE-gpzKGw-553ujC-8EV2r9-8B4K1P-oqMiNU-TyuMPb-7Nsqrs-23kSphE-ejrVgd-eeHbjV-8iMtBa-u3iDQ-3KufnR-bBEkmV-5GAnJ2-6Z1XhG-2nYeegB-8bXfhU-9ttQTs-2jNUAua-2jDHP1t-iS64h-NFRXgj-2nYbGyz-6Z1Xoy-2iNdag6-2iGVpFn-2nYbKBU-4FkQe1-2jmWhkq-5jYmeg-27PcpUG-2nYh5yY-aWjvEt-6hJjTL-2nYgBFB" TargetMode="External"/><Relationship Id="rId13" Type="http://schemas.openxmlformats.org/officeDocument/2006/relationships/hyperlink" Target="https://commons.wikimedia.org/wiki/File:Vorarlberger_Kraftwerke-Energy_meter_(electro)-smart_meter-02ASD.jpg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-nd/2.0/" TargetMode="External"/><Relationship Id="rId12" Type="http://schemas.openxmlformats.org/officeDocument/2006/relationships/hyperlink" Target="https://www.flickr.com/photos/luigimengato/41193109401/in/photolist-bGVEuK-HYSiBG-msBknz-msA8Pt-msBaRa-msCm6h-msBLwy-msBJ8q-msAGLi-bGVDgP-msBDmG-25L6sha-msBAaS-J8CvTT-msB5BT-msCdv7-HcGibd-J5zfN7-J5zfAd-HH3aGN-J8CxPg-nCPDVc-J8Cvf8-J8J568-J8HLPp-psCxnU-J8HJfX-J5zhQo-J5zhtS-J5zhU1-J8CvYn-J29hc2-J8CvL8-J8CwXr-ch3NQU-J5zfES-ch3Pu3-PvkhKg-J8CxAR-tVJ6iY-J8Cw8F-J5zgUL-sWgr3-J5zf8Q-J8CwPv-HH6kPq-J2bEsv-HH3bMy-2kU3szT-J8Cxw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bcgovphotos/31002313633/in/photolist-PeyXJR-7VA87W-2mGvwpG-H4EJex-6HPouy-28wmsim-fkZi52-2qGetRz-SL4BmJ-2pFs1aw-2g6T7nQ-LcXLhM-2pzq4Wt-27NYoQe-2o4EhfW-2oikY9P-2gpgBWu-TodhL3-22RjYSg-2pznRFg-2qFvV9b-28wmpLs-4pBY8H-nTux14-oaTEP3-28zYuvn-2887yop-QbGhiR-gV96xy-eXwQ2G-2mGvw7s-28zYv8p-2o1SVM1-uq682d-cVwxTY-2bhpyUx-2qG3r4s-uaQca1-2q73nSx-8fsNLX-2nSs8S8-usCvdD-us1sWh-2pFZMXg-atbVgq-nKuAaC-4Pwhx9-uq61xw-7dzWrF-uaXDt8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www.flickr.com/photos/greenmambagreenmamba/2049993321/in/photolist-489KAr-3YfCcV-2kVRpJS-DzMyYS-6L6BY-5DCCBi-8oWbQt-3JPbNK-57faN7-62npjg-35NkU6-SD3i1c-4X9AaL-r1kacD-aNd9Xr-e5HioZ-8Maoye-EGj7Cd-DTexmv-RxhniS-S7SJaR-8E29fJ-2iEVdzZ-S7SHZF-6khfo5-bxcGmt-2j5ypZi-QPMHZB-eJqw8g-bjX8y-66sojC-bRTB2v-dwFX9J-4VhgWY-s2Qy5j-8jMywr-559jxT-8XzkXJ-apU25d-9a91xa-brYqtU-egQyFv-7NS6TP-7cKAeK-dyKRqc-5Gvacj-diuZw7-ACHE-arrRui-efCR5y" TargetMode="External"/><Relationship Id="rId4" Type="http://schemas.openxmlformats.org/officeDocument/2006/relationships/hyperlink" Target="https://www.flickr.com/photos/tentenuk/18672186072/" TargetMode="External"/><Relationship Id="rId9" Type="http://schemas.openxmlformats.org/officeDocument/2006/relationships/hyperlink" Target="https://creativecommons.org/licenses/by-sa/2.0/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lickr.com/photos/tentenuk/18672186072/" TargetMode="External"/><Relationship Id="rId4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energy-consumers-and-prosumers/energy-communities_e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ergy.ec.europa.eu/topics/renewable-energy/enabling-framework-renewables_en#renewable-energy-communitie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Consigli utili, trucchi e strumenti...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Per aiutarti a creare la tua comunità energetica 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42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Avvio di una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comunità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energetica: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organizzazione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formale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Quali sono le formalità necessarie per creare una comunità energetica?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09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Avvio di una comunità energetica: organizzazione formale</a:t>
            </a:r>
          </a:p>
          <a:p>
            <a:pPr marL="457200" indent="-457200" latinLnBrk="0">
              <a:buFont typeface="Arial,Sans-Serif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Creare una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bozza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dettagliata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del progetto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, includendo tutte le informazioni disponibili e le tempistiche.</a:t>
            </a:r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Assicurarsi della conformità legale verificando i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requisiti legali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applicabili al proprio tipo di comunità energetica. Verificare tutte le normative applicabili, che potrebbero includere normative nazionali, regionali, locali o comunali.</a:t>
            </a:r>
            <a:endParaRPr lang="en-US" sz="1200" dirty="0"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Verificare se è necessario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registrare formalmente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la propria comunità energetica.</a:t>
            </a:r>
            <a:endParaRPr lang="en-US" sz="1200" dirty="0"/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Chiarire la procedura e i requisiti di </a:t>
            </a:r>
            <a:r>
              <a:rPr lang="en" sz="1200" dirty="0">
                <a:solidFill>
                  <a:srgbClr val="2B2C30"/>
                </a:solidFill>
                <a:ea typeface="Public Sans"/>
              </a:rPr>
              <a:t>registrazione con il </a:t>
            </a:r>
            <a:r>
              <a:rPr lang="en" sz="1200" b="1" dirty="0">
                <a:solidFill>
                  <a:srgbClr val="2B2C30"/>
                </a:solidFill>
                <a:ea typeface="Public Sans"/>
              </a:rPr>
              <a:t>gestore della rete</a:t>
            </a:r>
            <a:r>
              <a:rPr lang="en" sz="1200" dirty="0">
                <a:solidFill>
                  <a:srgbClr val="2B2C30"/>
                </a:solidFill>
                <a:ea typeface="Public Sans"/>
              </a:rPr>
              <a:t>.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27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Avviare una comunità energetica: Leadership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Come posso guidare efficacemente una comunità energetica?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70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Avviare una comunità energetica: Leadership</a:t>
            </a:r>
            <a:endParaRPr lang="en-US" sz="105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Creare un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team centrale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: questo gruppo deve essere affidabile, attivo e non troppo numeroso.</a:t>
            </a:r>
            <a:endParaRPr lang="en-US" sz="1200" b="1" dirty="0">
              <a:solidFill>
                <a:srgbClr val="2B2C30"/>
              </a:solidFill>
              <a:latin typeface="Calibri"/>
              <a:ea typeface="Public Sans"/>
              <a:cs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Condividere 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i compiti: chiarire chi è responsabile di ogni compito. Ad esempio, fatturazione, monitoraggio o comunicazione.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Chiarire 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fin dall'inizio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i compiti e le responsabilità 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aiuta a evitare attriti!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Valutare realisticamente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il tempo a disposizione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: è sufficiente per le attività pianificate? Considerare la possibilità di prevedere un margine di tempo per compiti imprevisti o ritardi.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86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Avviare una comunità energetica: risorse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Di quali attrezzature ho bisogno per creare una comunità energetica?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6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Avvio di una comunità energetica: risorse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La creazione di una comunità energetica comporta l'installazione e la manutenzione di  apparecchiature che consentano la generazione, lo stoccaggio, la gestione e la distribuzione di energia tra i membri della comunità. Ad esempio: </a:t>
            </a:r>
          </a:p>
          <a:p>
            <a:pPr latinLnBrk="0"/>
            <a:endParaRPr lang="en-US" sz="1200" dirty="0"/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sym typeface="Public Sans"/>
              </a:rPr>
              <a:t>Generazione di energia rinnovabile: pannelli fotovoltaici, turbine eoliche, micro-idroelettrico.</a:t>
            </a: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sym typeface="Public Sans"/>
              </a:rPr>
              <a:t>Stoccaggio dell'energia: sistemi di batterie, stoccaggio di energia termica.</a:t>
            </a: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sym typeface="Public Sans"/>
              </a:rPr>
              <a:t>Gestione e monitoraggio dell'energia: </a:t>
            </a:r>
            <a:r>
              <a:rPr lang="en-US" sz="1200" dirty="0">
                <a:solidFill>
                  <a:srgbClr val="2B2C30"/>
                </a:solidFill>
              </a:rPr>
              <a:t>contatori intelligenti; sistemi di gestione dell'energia (EMS).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Integrazione e sicurezza della rete: inverter; dispositivi di sicurezza.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Comunicazione e controllo: sistemi SCADA, sensori IoT; tecnologia smart grid.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Integrazione dei veicoli elettrici: stazioni di ricarica; sistemi Vehicle-to-grid (V2G).</a:t>
            </a:r>
          </a:p>
          <a:p>
            <a:pPr marL="457200" indent="-457200" latinLnBrk="0">
              <a:buFont typeface="Arial"/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b="1" dirty="0">
                <a:solidFill>
                  <a:srgbClr val="2B2C30"/>
                </a:solidFill>
              </a:rPr>
              <a:t>L'implementazione e l'utilizzo dipendono dal quadro normativo del proprio Paese</a:t>
            </a:r>
            <a:r>
              <a:rPr lang="en-US" sz="1200" dirty="0">
                <a:solidFill>
                  <a:srgbClr val="2B2C30"/>
                </a:solidFill>
              </a:rPr>
              <a:t>.</a:t>
            </a:r>
          </a:p>
          <a:p>
            <a:pPr latinLnBrk="0"/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957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Avviare una comunità energetica: i vostri membri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Come funziona l'adesione a una comunità energetica?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218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Avviare una comunità energetica: i vostri membri 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Quando si definiscono i termini di adesione a una comunità energetica, è opportuno: </a:t>
            </a:r>
          </a:p>
          <a:p>
            <a:pPr latinLnBrk="0"/>
            <a:endParaRPr lang="en-US" sz="1200" b="1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Considerare </a:t>
            </a:r>
            <a:r>
              <a:rPr lang="en-US" sz="1200" b="1" dirty="0">
                <a:solidFill>
                  <a:srgbClr val="2B2C30"/>
                </a:solidFill>
              </a:rPr>
              <a:t>le quote associative</a:t>
            </a:r>
            <a:r>
              <a:rPr lang="en-US" sz="1200" dirty="0">
                <a:solidFill>
                  <a:srgbClr val="2B2C30"/>
                </a:solidFill>
              </a:rPr>
              <a:t>, ove pertinenti, per coprire le spese amministrative.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Definire </a:t>
            </a:r>
            <a:r>
              <a:rPr lang="en-US" sz="1200" b="1" dirty="0">
                <a:solidFill>
                  <a:srgbClr val="2B2C30"/>
                </a:solidFill>
              </a:rPr>
              <a:t>le chiavi di condivisione </a:t>
            </a:r>
            <a:r>
              <a:rPr lang="en-US" sz="1200" dirty="0">
                <a:solidFill>
                  <a:srgbClr val="2B2C30"/>
                </a:solidFill>
              </a:rPr>
              <a:t>tra i membri (chi ottiene quanto e in quale momento della giornata).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2B2C30"/>
                </a:solidFill>
              </a:rPr>
              <a:t>Determinare il </a:t>
            </a:r>
            <a:r>
              <a:rPr lang="en" sz="1200" b="1" dirty="0">
                <a:solidFill>
                  <a:srgbClr val="2B2C30"/>
                </a:solidFill>
              </a:rPr>
              <a:t>grado di flessibilità </a:t>
            </a:r>
            <a:r>
              <a:rPr lang="en" sz="1200" dirty="0">
                <a:solidFill>
                  <a:srgbClr val="2B2C30"/>
                </a:solidFill>
              </a:rPr>
              <a:t>per i membri (condizioni di adesione e di recesso).</a:t>
            </a:r>
            <a:endParaRPr lang="en-US" sz="12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Stabilire </a:t>
            </a:r>
            <a:r>
              <a:rPr lang="en-US" sz="1200" b="1" dirty="0">
                <a:solidFill>
                  <a:srgbClr val="2B2C30"/>
                </a:solidFill>
              </a:rPr>
              <a:t>canali di comunicazione </a:t>
            </a:r>
            <a:r>
              <a:rPr lang="en-US" sz="1200" dirty="0">
                <a:solidFill>
                  <a:srgbClr val="2B2C30"/>
                </a:solidFill>
              </a:rPr>
              <a:t>per i membri (ad esempio newsletter, riunioni periodiche).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Garantire </a:t>
            </a:r>
            <a:r>
              <a:rPr lang="en-US" sz="1200" b="1" dirty="0">
                <a:solidFill>
                  <a:srgbClr val="2B2C30"/>
                </a:solidFill>
              </a:rPr>
              <a:t>la trasparenza </a:t>
            </a:r>
            <a:r>
              <a:rPr lang="en-US" sz="1200" dirty="0">
                <a:solidFill>
                  <a:srgbClr val="2B2C30"/>
                </a:solidFill>
              </a:rPr>
              <a:t>e tenere aggiornati i membri della comunità energetica.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4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Avviare una comunità energetica: finanziamenti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Quali finanziamenti sono disponibili per sostenere le comunità energetiche?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187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Avviare una comunità energetica: finanziamenti </a:t>
            </a:r>
            <a:endParaRPr lang="en-US" sz="1050" dirty="0">
              <a:solidFill>
                <a:schemeClr val="bg1"/>
              </a:solidFill>
            </a:endParaRPr>
          </a:p>
          <a:p>
            <a:pPr algn="just" latinLnBrk="0"/>
            <a:r>
              <a:rPr lang="en-US" sz="1200" dirty="0">
                <a:solidFill>
                  <a:srgbClr val="2B2C30"/>
                </a:solidFill>
              </a:rPr>
              <a:t>Garantire finanziamenti e flussi di entrate adeguati è essenziale per la redditività a lungo termine della vostra comunità energetica. Alcune domande da considerare: </a:t>
            </a:r>
          </a:p>
          <a:p>
            <a:pPr algn="just" latinLnBrk="0"/>
            <a:endParaRPr lang="en-US" sz="12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Qual è l'investimento di capitale iniziale richiesto?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Sono disponibili sovvenzioni, sussidi o incentivi fiscali?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In che modo i membri contribuiranno finanziariamente (quote una tantum, abbonamenti mensili, pagamento in base all'utilizzo)?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Qual è il ritorno sull'investimento (ROI) previsto?</a:t>
            </a:r>
            <a:endParaRPr lang="en-US" sz="1200" b="1" i="1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73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/>
              <a:t>Creare e guidare una comunità energetica è un'esperienza entusiasmante. Tuttavia, se si lavora principalmente da soli, può risultare scoraggiante. Quali sono gli aspetti fondamentali da considerare? Dove è possibile trovare supporto? Come sfruttare al meglio il tempo e le risorse limitate a disposizione?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In questa breve presentazione esploreremo: </a:t>
            </a:r>
          </a:p>
          <a:p>
            <a:pPr latinLnBrk="0"/>
            <a:endParaRPr lang="en-GB" sz="1200" dirty="0"/>
          </a:p>
          <a:p>
            <a:pPr marL="457200" indent="-457200" latinLnBrk="0">
              <a:buChar char="•"/>
            </a:pPr>
            <a:r>
              <a:rPr lang="en-GB" sz="1200" dirty="0"/>
              <a:t>Considerazioni chiave quando si crea e/o si guida una comunità energetica. </a:t>
            </a:r>
          </a:p>
          <a:p>
            <a:pPr marL="457200" indent="-457200" latinLnBrk="0">
              <a:buChar char="•"/>
            </a:pPr>
            <a:r>
              <a:rPr lang="en-GB" sz="1200" dirty="0"/>
              <a:t>Come interagire in modo efficace con la tua comunità e gli altri stakeholder.</a:t>
            </a:r>
          </a:p>
          <a:p>
            <a:pPr marL="457200" indent="-457200" latinLnBrk="0">
              <a:buChar char="•"/>
            </a:pPr>
            <a:r>
              <a:rPr lang="en-GB" sz="1200" dirty="0"/>
              <a:t>A chi rivolgersi quando hai bisogno di supporto.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334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Avviare una comunità energetica: finanziamenti </a:t>
            </a:r>
            <a:endParaRPr lang="en-US" sz="1050" dirty="0">
              <a:solidFill>
                <a:schemeClr val="bg1"/>
              </a:solidFill>
            </a:endParaRPr>
          </a:p>
          <a:p>
            <a:pPr marL="457200" algn="just" latinLnBrk="0"/>
            <a:endParaRPr lang="en-US" sz="1200" dirty="0">
              <a:solidFill>
                <a:srgbClr val="2B2C30"/>
              </a:solidFill>
            </a:endParaRPr>
          </a:p>
          <a:p>
            <a:pPr algn="just" latinLnBrk="0"/>
            <a:r>
              <a:rPr lang="en-US" sz="1200" dirty="0">
                <a:solidFill>
                  <a:srgbClr val="2B2C30"/>
                </a:solidFill>
              </a:rPr>
              <a:t>Le opzioni di finanziamento includono:</a:t>
            </a:r>
          </a:p>
          <a:p>
            <a:pPr algn="just" latinLnBrk="0"/>
            <a:endParaRPr lang="en-US" sz="12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Sovvenzioni dell'UE e del governo (ad esempio Horizon Europe).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Crowdfunding e investimenti comunitari.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Prestiti bancari e green bond.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Partnership pubblico-private (PPP).</a:t>
            </a:r>
            <a:endParaRPr lang="en-US" sz="1200" b="1" i="1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489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Avvio di una comunità energetica: coinvolgimento della comunità e delle parti interessate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Come coinvolgere efficacemente la comunità in senso lato e i nostri stakeholder?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218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Avvio di una comunità energetica: coinvolgimento della comunità e delle parti interessate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Il successo di una comunità energetica dipende dalla partecipazione attiva e dalla fiducia degli stakeholder. Domande chiave da considerare: 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Chi sono gli stakeholder principali (residenti, imprese, comuni, organizzazioni non governative (ONG))?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Come coinvolgerete e informerete la comunità in merito alla vostra comunità energetica?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Quale struttura di governance sarà messa in atto per il processo decisionale e la risoluzione delle controversie?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Quali sono i ruoli e le responsabilità dei membri?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I nuovi membri possono facilmente aderire alla comunità e trarne vantaggio?</a:t>
            </a:r>
            <a:endParaRPr lang="en-GB" sz="1200" b="1" noProof="0" dirty="0">
              <a:solidFill>
                <a:srgbClr val="000066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555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Avvio di una comunità energetica: coinvolgimento della comunità e delle parti interessate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sym typeface="Public Sans"/>
              </a:rPr>
              <a:t>Le buone pratiche includono:</a:t>
            </a:r>
          </a:p>
          <a:p>
            <a:pPr latinLnBrk="0"/>
            <a:endParaRPr lang="en-US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Organizzare incontri con la comunità per valutare l'interesse e ottenere sostegno.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Definizione di un modello di adesione chiaro (ad esempio, cooperativa, associazione, società).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Offrire incentivi finanziari o vantaggi per incoraggiare la partecipazione.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Partire in piccolo con progetti pilota, per poi espandersi in base alla domanda.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Collaborare con le imprese locali e i comuni per un'adozione su larga scala.</a:t>
            </a:r>
            <a:endParaRPr lang="en-US" sz="12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865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Passi successivi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desiderate saperne di più sulla creazione di una comunità energetica, potete trovare utili le seguenti risorse: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Esamina la presentazione di Every1 sulle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comunità energetiche: Nozioni di base sull'IT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Esplora alcuni strumenti: </a:t>
            </a:r>
            <a:r>
              <a:rPr lang="en-US" altLang="ko-KR" sz="1200" dirty="0">
                <a:solidFill>
                  <a:srgbClr val="373737"/>
                </a:solidFill>
                <a:hlinkClick r:id="rId4"/>
              </a:rPr>
              <a:t>il Sistema informativo geografico fotovoltaico (PVGIS) </a:t>
            </a:r>
            <a:r>
              <a:rPr lang="en-US" altLang="ko-KR" sz="1200" dirty="0">
                <a:solidFill>
                  <a:srgbClr val="373737"/>
                </a:solidFill>
              </a:rPr>
              <a:t>stima il potenziale di energia solare in tutto il mondo.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Esplora alcuni strumenti: </a:t>
            </a:r>
            <a:r>
              <a:rPr lang="en-US" altLang="ko-KR" sz="1200" dirty="0">
                <a:solidFill>
                  <a:srgbClr val="373737"/>
                </a:solidFill>
                <a:hlinkClick r:id="rId5"/>
              </a:rPr>
              <a:t>Global Wind Atlas </a:t>
            </a:r>
            <a:r>
              <a:rPr lang="en-US" altLang="ko-KR" sz="1200" dirty="0">
                <a:solidFill>
                  <a:srgbClr val="373737"/>
                </a:solidFill>
              </a:rPr>
              <a:t>mappa le risorse eoliche per studi di fattibilità.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Esplora alcuni strumenti: </a:t>
            </a: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il modello NREL System Advisor Model </a:t>
            </a:r>
            <a:r>
              <a:rPr lang="en-US" altLang="ko-KR" sz="1200" dirty="0">
                <a:solidFill>
                  <a:srgbClr val="373737"/>
                </a:solidFill>
              </a:rPr>
              <a:t>(SAM) fornisce analisi finanziarie e tecniche per il solare, l'eolico e lo stoccaggio.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473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F7F34-17EC-B3D2-0EF6-4277C94AC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13B3F-67E3-846D-336E-191664F60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9B939-00B7-B970-46AA-7C1354FAB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Passi successivi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desiderate saperne di più sulla creazione di una comunità energetica, potete trovare utili le seguenti risorse: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Leggi la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3"/>
              </a:rPr>
              <a:t>guida online per la creazione di una comunità energetica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(in lingua tedesca)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Esplora</a:t>
            </a:r>
            <a:r>
              <a:rPr lang="en-US" altLang="ko-KR" sz="1200" i="1" dirty="0">
                <a:solidFill>
                  <a:srgbClr val="373737"/>
                </a:solidFill>
                <a:hlinkClick r:id="rId4"/>
              </a:rPr>
              <a:t> 7 tipi di comunità energetiche e azioni collettive </a:t>
            </a:r>
            <a:r>
              <a:rPr lang="en-US" altLang="ko-KR" sz="1200" dirty="0">
                <a:solidFill>
                  <a:srgbClr val="373737"/>
                </a:solidFill>
              </a:rPr>
              <a:t>in questa risorsa del progetto DECIDE.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Dai un'occhiata al progetto ENCLUDE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Questo potrebbe sorprenderti: cosa abbiamo imparato parlando di energia con 68 iniziative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Leggi il documento Smart Cities Marketplace 2020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Energy Communities: Solution Booklet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265A-E206-FE5F-D200-1461B1EA7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543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latinLnBrk="0"/>
            <a:r>
              <a:rPr lang="en-GB" noProof="0" dirty="0"/>
              <a:t>Questa presentazione "</a:t>
            </a:r>
            <a:r>
              <a:rPr lang="en-GB" i="1" noProof="0" dirty="0"/>
              <a:t>Consigli utili, trucchi, </a:t>
            </a:r>
            <a:r>
              <a:rPr lang="en-GB" i="1" dirty="0"/>
              <a:t>suggerimenti e strumenti per aiutarti a creare la tua comunità energetica locale" </a:t>
            </a:r>
            <a:r>
              <a:rPr lang="en-GB" noProof="0" dirty="0"/>
              <a:t>è stata realizzata dal progetto Every1 ed è concessa in licenza </a:t>
            </a:r>
            <a:r>
              <a:rPr lang="en-GB" noProof="0" dirty="0">
                <a:hlinkClick r:id="rId3"/>
              </a:rPr>
              <a:t>CC BY-SA 4.0</a:t>
            </a:r>
            <a:r>
              <a:rPr lang="en-GB" noProof="0" dirty="0"/>
              <a:t>, salvo diversa indicazione. </a:t>
            </a:r>
          </a:p>
          <a:p>
            <a:pPr latinLnBrk="0"/>
            <a:endParaRPr lang="en-GB" noProof="0" dirty="0"/>
          </a:p>
          <a:p>
            <a:pPr latinLnBrk="0"/>
            <a:r>
              <a:rPr lang="en-GB" noProof="0" dirty="0"/>
              <a:t>Le immagini utilizzate in questa presentazione sono le seguenti: </a:t>
            </a:r>
          </a:p>
          <a:p>
            <a:pPr latinLnBrk="0"/>
            <a:endParaRPr lang="en-GB" noProof="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Moss Community Energy Launch (Workshop fai da te sui pannelli solari)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10 10 è concessa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2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Avviare una comunità energetica: ulteriori considerazioni: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il fondo per l'energia pulita punta i riflettori sulle energie rinnovabili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della Provincia della British Columbia è concessa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BY-NC-ND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Avviare una comunità energetica: primi passi e considerazioni: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conoscenza, esperienza, narrativa, collaborazione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Howard Lake è concessa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BY-SA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Avviare una comunità energetica: ulteriori considerazioni: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il fondo per l'energia pulita punta i riflettori sulle energie rinnovabili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della Provincia della British Columbia è 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BY-NC-ND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Avviare una comunità energetica: organizzazione formale: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Afternoon_Planning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Green Mamba :)--&lt; è 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BY-ND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Avviare una comunità energetica: leadership: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Leadership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Luigi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Mengato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BY-SA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Avviare una comunità energetica: risorse: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13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13"/>
              </a:rPr>
              <a:t>Kraftwerke-Contatore energetico (elettrico)-contatore intelligente-02ASD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di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è concesso in licenza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latinLnBrk="0"/>
            <a:endParaRPr lang="en-GB" noProof="0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939D8-6392-CFDE-A218-892CC91C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EEF26-1033-A449-F64C-2561A37FF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8651B-FE2F-9CF6-0D77-55F29B4AD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Avviare una comunità energetica: i vostri membri: "Realizzare il potenziale" di Beck Pitt è 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Avviare una comunità energetica: Finanziamenti: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4"/>
              </a:rPr>
              <a:t>Bollette elettriche con lampadina e calcolatrice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di Uswitch.com Images è </a:t>
            </a:r>
            <a:r>
              <a:rPr lang="en-GB" dirty="0">
                <a:solidFill>
                  <a:srgbClr val="242424"/>
                </a:solidFill>
              </a:rPr>
              <a:t>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Avviare una comunità energetica: Coinvolgimento della comunità e delle parti interessate: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Moss Community Energy Launch (Workshop fai da te sui pannelli solari)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10 10 è 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2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1200" noProof="0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latinLnBrk="0"/>
            <a:endParaRPr lang="en-GB" sz="12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1200" noProof="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2000" noProof="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noProof="0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297F8-F54B-CDCE-28DF-70A97B624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607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Grazie!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03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Iniziamo ogni sezione con una domanda di riflessione. Prenditi un momento per riflettere su ogni domanda prima di passare alla diapositiva successiva. </a:t>
            </a:r>
          </a:p>
          <a:p>
            <a:pPr latinLnBrk="0"/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Puoi rispondere a ciascuna domanda una alla volta. </a:t>
            </a: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In alternativa, puoi selezionare una domanda specifica che desideri approfondire per prima tramite il menu. 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55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Inizia oggi stesso!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Cosa devo considerare quando voglio avviare una comunità energetica?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Quali altri aspetti devo considerare quando avvio una comunità energetica?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Quali sono le formalità principali per costituire una comunità energetica?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Come posso guidare efficacemente una comunità energetica?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Di quali attrezzature ho bisogno per creare una comunità energetica?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Come funziona l'adesione a una comunità energetica?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Quali finanziamenti potrebbero essere disponibili per sostenere la mia comunità energetica?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Come posso coinvolgere efficacemente la comunità più ampia e i nostri stakeholder?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72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Avviare una comunità energetica: primi passi e considerazioni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Cosa devo considerare quando desidero avviare una comunità energetica?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01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Avviare una comunità energetica: primi passi e considerazioni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Pensa al tipo di comunità energetica che desideri creare. Chi vi parteciperà? Qual è la motivazione alla base della comunità energetica?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Scopri di più sui diversi tipi di comunità energetica, comprese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le comunità energetiche guidate dai cittadini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e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  <a:hlinkClick r:id="rId4"/>
              </a:rPr>
              <a:t>le comunità di energia rinnovabile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Quali tecnologie sono già in uso o sono in programma?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Prendete in considerazione il fotovoltaico (PV) o i pannelli solari, lo stoccaggio, i contatori intelligenti.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https://energy.ec.europa.eu/topics/markets-and-consumers/energy-consumers-and-prosumers/energy-communities_en</a:t>
            </a:r>
          </a:p>
          <a:p>
            <a:r>
              <a:rPr lang="en-GB" dirty="0" err="1"/>
              <a:t>https://energy.ec.europa.eu/topics/renewable-energy/enabling-framework-renewables_en#renewable-energy-communities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33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2BD5-666E-10B2-59DD-B436353D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56B13-C6BC-710A-AA70-7989105F1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89BE6-3B5F-61F6-EF58-E2F8033B7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Avviare una comunità energetica: primi passi e considerazioni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Chi gestirà la comunità energetica?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La gestirai tu stesso o preferisci affidarti a un appaltatore esterno?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Chi può supportarvi?</a:t>
            </a:r>
            <a:endParaRPr lang="en-GB" sz="2200" dirty="0"/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Potrebbero esserci agenzie energetiche o di finanziamento regionali o nazionali ed esempi di buone pratiche a cui puoi ispirarti e/o da cui puoi trarre supporto.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4FFF8-46CF-ADEC-8334-5F4EF772C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01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Avviare una comunità energetica: ulteriori considerazioni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Cos'altro devo considerare quando avvio una comunità energetica?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13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Avviare una comunità energetica: ulteriori considerazioni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È fondamentale valutare attentamente come gestire la propria comunità energetica. È importante tenere presenti i seguenti aspetti chiave:</a:t>
            </a:r>
          </a:p>
          <a:p>
            <a:pPr latinLnBrk="0"/>
            <a:endParaRPr lang="en-GB" sz="1200" dirty="0"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Un quadro solido e chiaro.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Risorse finanziarie.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Coinvolgimento della comunità e delle parti interessate.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Gestione operativa?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Scalabilità e crescita futura.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76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680DA-07C4-6469-66CC-E2C0271C5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" y="6210794"/>
            <a:ext cx="2286000" cy="479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A1343-EE3C-8803-1CE9-6471B94B5772}"/>
              </a:ext>
            </a:extLst>
          </p:cNvPr>
          <p:cNvSpPr txBox="1"/>
          <p:nvPr userDrawn="1"/>
        </p:nvSpPr>
        <p:spPr>
          <a:xfrm>
            <a:off x="2381847" y="5828186"/>
            <a:ext cx="5202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it-I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it-IT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am.nrel.gov/" TargetMode="External"/><Relationship Id="rId5" Type="http://schemas.openxmlformats.org/officeDocument/2006/relationships/hyperlink" Target="https://globalwindatlas.info/en/" TargetMode="External"/><Relationship Id="rId4" Type="http://schemas.openxmlformats.org/officeDocument/2006/relationships/hyperlink" Target="https://joint-research-centre.ec.europa.eu/photovoltaic-geographical-information-system-pvgis_e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gemeinschaften.gv.at/online-guid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mart-cities-marketplace.ec.europa.eu/insights/solutions/solution-booklet-energy-communities" TargetMode="External"/><Relationship Id="rId5" Type="http://schemas.openxmlformats.org/officeDocument/2006/relationships/hyperlink" Target="https://decide4energy.eu/fileadmin/user_upload/Resources/PREVIEW-A5-WP3_Case_studies-Booklet.pdf" TargetMode="External"/><Relationship Id="rId4" Type="http://schemas.openxmlformats.org/officeDocument/2006/relationships/hyperlink" Target="https://decide4energy.eu/fileadmin/user_upload/Materials/Business_Models_Infographic_final_02.pn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howardlake/6238256033/in/photolist-w23rMr-DNKbE-7FU5Zv-8RJ7as-8REYjk-avfGbv-J98b4A-2nYfE8G-9H7jk4-AgukoC-5CPPh9-kNhBtZ-eSzwYo-ew3DRE-gpzKGw-553ujC-8EV2r9-8B4K1P-oqMiNU-TyuMPb-7Nsqrs-23kSphE-ejrVgd-eeHbjV-8iMtBa-u3iDQ-3KufnR-bBEkmV-5GAnJ2-6Z1XhG-2nYeegB-8bXfhU-9ttQTs-2jNUAua-2jDHP1t-iS64h-NFRXgj-2nYbGyz-6Z1Xoy-2iNdag6-2iGVpFn-2nYbKBU-4FkQe1-2jmWhkq-5jYmeg-27PcpUG-2nYh5yY-aWjvEt-6hJjTL-2nYgBFB" TargetMode="External"/><Relationship Id="rId13" Type="http://schemas.openxmlformats.org/officeDocument/2006/relationships/hyperlink" Target="https://commons.wikimedia.org/wiki/File:Vorarlberger_Kraftwerke-Energy_meter_(electro)-smart_meter-02ASD.jpg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-nd/2.0/" TargetMode="External"/><Relationship Id="rId12" Type="http://schemas.openxmlformats.org/officeDocument/2006/relationships/hyperlink" Target="https://www.flickr.com/photos/luigimengato/41193109401/in/photolist-bGVEuK-HYSiBG-msBknz-msA8Pt-msBaRa-msCm6h-msBLwy-msBJ8q-msAGLi-bGVDgP-msBDmG-25L6sha-msBAaS-J8CvTT-msB5BT-msCdv7-HcGibd-J5zfN7-J5zfAd-HH3aGN-J8CxPg-nCPDVc-J8Cvf8-J8J568-J8HLPp-psCxnU-J8HJfX-J5zhQo-J5zhtS-J5zhU1-J8CvYn-J29hc2-J8CvL8-J8CwXr-ch3NQU-J5zfES-ch3Pu3-PvkhKg-J8CxAR-tVJ6iY-J8Cw8F-J5zgUL-sWgr3-J5zf8Q-J8CwPv-HH6kPq-J2bEsv-HH3bMy-2kU3szT-J8Cxw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cgovphotos/31002313633/in/photolist-PeyXJR-7VA87W-2mGvwpG-H4EJex-6HPouy-28wmsim-fkZi52-2qGetRz-SL4BmJ-2pFs1aw-2g6T7nQ-LcXLhM-2pzq4Wt-27NYoQe-2o4EhfW-2oikY9P-2gpgBWu-TodhL3-22RjYSg-2pznRFg-2qFvV9b-28wmpLs-4pBY8H-nTux14-oaTEP3-28zYuvn-2887yop-QbGhiR-gV96xy-eXwQ2G-2mGvw7s-28zYv8p-2o1SVM1-uq682d-cVwxTY-2bhpyUx-2qG3r4s-uaQca1-2q73nSx-8fsNLX-2nSs8S8-usCvdD-us1sWh-2pFZMXg-atbVgq-nKuAaC-4Pwhx9-uq61xw-7dzWrF-uaXDt8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www.flickr.com/photos/greenmambagreenmamba/2049993321/in/photolist-489KAr-3YfCcV-2kVRpJS-DzMyYS-6L6BY-5DCCBi-8oWbQt-3JPbNK-57faN7-62npjg-35NkU6-SD3i1c-4X9AaL-r1kacD-aNd9Xr-e5HioZ-8Maoye-EGj7Cd-DTexmv-RxhniS-S7SJaR-8E29fJ-2iEVdzZ-S7SHZF-6khfo5-bxcGmt-2j5ypZi-QPMHZB-eJqw8g-bjX8y-66sojC-bRTB2v-dwFX9J-4VhgWY-s2Qy5j-8jMywr-559jxT-8XzkXJ-apU25d-9a91xa-brYqtU-egQyFv-7NS6TP-7cKAeK-dyKRqc-5Gvacj-diuZw7-ACHE-arrRui-efCR5y" TargetMode="External"/><Relationship Id="rId4" Type="http://schemas.openxmlformats.org/officeDocument/2006/relationships/hyperlink" Target="https://www.flickr.com/photos/tentenuk/18672186072/" TargetMode="External"/><Relationship Id="rId9" Type="http://schemas.openxmlformats.org/officeDocument/2006/relationships/hyperlink" Target="https://creativecommons.org/licenses/by-sa/2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tentenuk/18672186072/" TargetMode="External"/><Relationship Id="rId4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energy-consumers-and-prosumers/energy-communities_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s://energy.ec.europa.eu/topics/renewable-energy/enabling-framework-renewables_en#renewable-energy-communit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E81CD-AD80-81A8-462B-7E8DD186C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1" y="1893014"/>
            <a:ext cx="4501019" cy="3375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092E2-1A2A-9EE6-F777-B7C9EC86D0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995" y="1256925"/>
            <a:ext cx="6861079" cy="4018404"/>
          </a:xfrm>
          <a:prstGeom prst="rect">
            <a:avLst/>
          </a:prstGeom>
        </p:spPr>
        <p:txBody>
          <a:bodyPr/>
          <a:lstStyle/>
          <a:p>
            <a:pPr lvl="0" latinLnBrk="0">
              <a:defRPr/>
            </a:pPr>
            <a:r>
              <a:rPr lang="it-IT" sz="5400" noProof="1"/>
              <a:t>Consigli utili, trucchi e strumenti per aiutarti a creare la tua comunità energetica</a:t>
            </a:r>
          </a:p>
        </p:txBody>
      </p:sp>
    </p:spTree>
    <p:extLst>
      <p:ext uri="{BB962C8B-B14F-4D97-AF65-F5344CB8AC3E}">
        <p14:creationId xmlns:p14="http://schemas.microsoft.com/office/powerpoint/2010/main" val="39619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B66C-1DD6-E51A-BFA0-68FD14A99F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629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Avviare una comunità energetica: organizzazione formale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194137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Quali sono le formalità necessarie per costituire una comunità energetica?</a:t>
            </a:r>
          </a:p>
        </p:txBody>
      </p:sp>
    </p:spTree>
    <p:extLst>
      <p:ext uri="{BB962C8B-B14F-4D97-AF65-F5344CB8AC3E}">
        <p14:creationId xmlns:p14="http://schemas.microsoft.com/office/powerpoint/2010/main" val="299917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CF6284-8BB3-547A-45B1-1F04A85CF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2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Avvio di una comunità energetica: organizzazione formale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323562" y="2281016"/>
            <a:ext cx="6640971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latinLnBrk="0">
              <a:buFont typeface="Arial,Sans-Serif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Crea una </a:t>
            </a:r>
            <a:r>
              <a:rPr lang="en-US" sz="2400" b="1" dirty="0">
                <a:solidFill>
                  <a:srgbClr val="2B2C30"/>
                </a:solidFill>
                <a:ea typeface="Public Sans"/>
                <a:cs typeface="Public Sans"/>
              </a:rPr>
              <a:t>bozza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dettagliata </a:t>
            </a:r>
            <a:r>
              <a:rPr lang="en-US" sz="2400" b="1" dirty="0">
                <a:solidFill>
                  <a:srgbClr val="2B2C30"/>
                </a:solidFill>
                <a:ea typeface="Public Sans"/>
                <a:cs typeface="Public Sans"/>
              </a:rPr>
              <a:t>del progetto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, includendo tutte le informazioni disponibili e le tempistiche.</a:t>
            </a:r>
            <a:endParaRPr lang="en-US" sz="2400" dirty="0">
              <a:solidFill>
                <a:srgbClr val="2B2C30"/>
              </a:solidFill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Assicurati della conformità legale verificando i </a:t>
            </a:r>
            <a:r>
              <a:rPr lang="en-US" sz="2400" b="1" dirty="0">
                <a:solidFill>
                  <a:srgbClr val="2B2C30"/>
                </a:solidFill>
                <a:ea typeface="Public Sans"/>
                <a:cs typeface="Public Sans"/>
              </a:rPr>
              <a:t>requisiti legali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applicabili al tuo tipo di comunità energetica. Verifica tutte le normative applicabili, che potrebbero includere normative nazionali, regionali, locali o comunali.</a:t>
            </a:r>
            <a:endParaRPr lang="en-US" sz="2400" dirty="0"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Verifica se è necessario </a:t>
            </a:r>
            <a:r>
              <a:rPr lang="en-US" sz="2400" b="1" dirty="0">
                <a:solidFill>
                  <a:srgbClr val="2B2C30"/>
                </a:solidFill>
                <a:ea typeface="Public Sans"/>
                <a:cs typeface="Public Sans"/>
              </a:rPr>
              <a:t>registrare formalmente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la tua comunità energetica.</a:t>
            </a:r>
            <a:endParaRPr lang="en-US" sz="2400" dirty="0"/>
          </a:p>
          <a:p>
            <a:pPr marL="457200" indent="-457200" latinLnBrk="0">
              <a:buFont typeface="Arial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</a:rPr>
              <a:t>Chiarisci la procedura e i requisiti di </a:t>
            </a:r>
            <a:r>
              <a:rPr lang="en" sz="2400" dirty="0">
                <a:solidFill>
                  <a:srgbClr val="2B2C30"/>
                </a:solidFill>
                <a:ea typeface="Public Sans"/>
              </a:rPr>
              <a:t>registrazione con il </a:t>
            </a:r>
            <a:r>
              <a:rPr lang="en" sz="2400" b="1" dirty="0">
                <a:solidFill>
                  <a:srgbClr val="2B2C30"/>
                </a:solidFill>
                <a:ea typeface="Public Sans"/>
              </a:rPr>
              <a:t>gestore della rete</a:t>
            </a:r>
            <a:r>
              <a:rPr lang="en" sz="2400" dirty="0">
                <a:solidFill>
                  <a:srgbClr val="2B2C30"/>
                </a:solidFill>
                <a:ea typeface="Public Sans"/>
              </a:rPr>
              <a:t>.</a:t>
            </a:r>
            <a:endParaRPr lang="en-US" sz="24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E70EB-6BB7-60DE-6A16-DBC3B8219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7" y="2730674"/>
            <a:ext cx="4881515" cy="32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77A4-E21F-44F8-B284-2CD9FE549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Avviare una comunità energetica: Leadership - 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Come posso guidare efficacemente una comunità energetica?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BB5B-33C8-185E-AEBB-165BBB8E98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17" y="8092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Avviare una comunità energetica: leadership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FBD15-B2C1-AC0C-EA32-5D94F17B1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940"/>
            <a:ext cx="5386939" cy="3593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4935255" y="2134825"/>
            <a:ext cx="687926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Creare un </a:t>
            </a:r>
            <a:r>
              <a:rPr lang="en-US" sz="2400" b="1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team centrale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: questo gruppo deve essere affidabile, attivo e non troppo numeroso.</a:t>
            </a:r>
            <a:endParaRPr lang="en-US" sz="2400" b="1" dirty="0">
              <a:solidFill>
                <a:srgbClr val="2B2C30"/>
              </a:solidFill>
              <a:latin typeface="Calibri"/>
              <a:ea typeface="Public Sans"/>
              <a:cs typeface="Public Sans"/>
            </a:endParaRP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Condividere 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i compiti: chiarire chi è responsabile di ogni compito. Ad esempio, fatturazione, monitoraggio o comunicazione. </a:t>
            </a:r>
            <a:r>
              <a:rPr lang="en-US" sz="24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Chiarire 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fin dall'inizio </a:t>
            </a:r>
            <a:r>
              <a:rPr lang="en-US" sz="24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i compiti e le responsabilità 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aiuta a evitare attriti!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Stimate in modo realistico </a:t>
            </a:r>
            <a:r>
              <a:rPr lang="en-US" sz="24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il tempo a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 vostra </a:t>
            </a:r>
            <a:r>
              <a:rPr lang="en-US" sz="24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disposizione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: è sufficiente per le attività pianificate? Considerate la possibilità di prevedere un margine di tempo per compiti imprevisti o ritardi.</a:t>
            </a:r>
          </a:p>
        </p:txBody>
      </p:sp>
    </p:spTree>
    <p:extLst>
      <p:ext uri="{BB962C8B-B14F-4D97-AF65-F5344CB8AC3E}">
        <p14:creationId xmlns:p14="http://schemas.microsoft.com/office/powerpoint/2010/main" val="11090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48A3D5-C5A4-1A8A-D223-4BBCFF008B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0475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Avviare una comunità energetica: risorse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Di quali attrezzature ho bisogno per creare una comunità energetica?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3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20AD-FF2D-3896-5F9E-947FACFEDE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66880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Avvio di una comunità energetica: risorse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2646716" y="1994367"/>
            <a:ext cx="94488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</a:rPr>
              <a:t>La creazione di una comunità energetica comporta l'installazione e la manutenzione di  apparecchiature che consentano la generazione, lo stoccaggio, la gestione e la distribuzione di energia tra i membri della comunità. Ad esempio: </a:t>
            </a:r>
            <a:endParaRPr lang="en-US" sz="2000" dirty="0"/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sym typeface="Public Sans"/>
              </a:rPr>
              <a:t>Generazione di energia rinnovabile: pannelli fotovoltaici, turbine eoliche, micro-idroelettrico.</a:t>
            </a:r>
            <a:endParaRPr lang="en-US" sz="20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sym typeface="Public Sans"/>
              </a:rPr>
              <a:t>Stoccaggio dell'energia: sistemi di batterie, stoccaggio di energia termica.</a:t>
            </a:r>
            <a:endParaRPr lang="en-US" sz="20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sym typeface="Public Sans"/>
              </a:rPr>
              <a:t>Gestione e monitoraggio dell'energia: </a:t>
            </a:r>
            <a:r>
              <a:rPr lang="en-US" sz="2000" dirty="0">
                <a:solidFill>
                  <a:srgbClr val="2B2C30"/>
                </a:solidFill>
              </a:rPr>
              <a:t>contatori intelligenti; sistemi di gestione dell'energia (EMS).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Integrazione e sicurezza della rete: inverter; dispositivi di sicurezza.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Comunicazione e controllo: sistemi SCADA, sensori IoT; tecnologia smart grid.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Integrazione dei veicoli elettrici: stazioni di ricarica; sistemi Vehicle-to-grid (V2G).</a:t>
            </a:r>
          </a:p>
          <a:p>
            <a:pPr latinLnBrk="0"/>
            <a:r>
              <a:rPr lang="en-US" sz="2000" b="1" dirty="0">
                <a:solidFill>
                  <a:srgbClr val="2B2C30"/>
                </a:solidFill>
              </a:rPr>
              <a:t>L'implementazione e l'utilizzo dipendono dal quadro normativo del proprio Paese</a:t>
            </a:r>
            <a:r>
              <a:rPr lang="en-US" sz="2000" dirty="0">
                <a:solidFill>
                  <a:srgbClr val="2B2C30"/>
                </a:solidFill>
              </a:rPr>
              <a:t>.</a:t>
            </a:r>
          </a:p>
          <a:p>
            <a:pPr latinLnBrk="0"/>
            <a:endParaRPr lang="en-US" sz="20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953836-0F13-3611-FC8F-B2C49940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3" y="2518083"/>
            <a:ext cx="2273398" cy="36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DA8-FCA3-4165-4727-5FF30387C1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4" y="86151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Avviare una comunità energetica: i vostri membri - Introduzione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Come funziona l'adesione a una comunità energetica?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2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6892-8B06-979D-0860-9079ACA914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80731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Avviare una comunità energetica: i vostri membri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4822521" y="2132878"/>
            <a:ext cx="71982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Quando si pensa alle condizioni di adesione a una comunità energetica, è opportuno: </a:t>
            </a:r>
            <a:endParaRPr lang="en-US" sz="2400" b="1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Considerare </a:t>
            </a:r>
            <a:r>
              <a:rPr lang="en-US" sz="2400" b="1" dirty="0">
                <a:solidFill>
                  <a:srgbClr val="2B2C30"/>
                </a:solidFill>
              </a:rPr>
              <a:t>le quote associative</a:t>
            </a:r>
            <a:r>
              <a:rPr lang="en-US" sz="2400" dirty="0">
                <a:solidFill>
                  <a:srgbClr val="2B2C30"/>
                </a:solidFill>
              </a:rPr>
              <a:t>, ove pertinenti, per coprire le spese amministrative.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Definire </a:t>
            </a:r>
            <a:r>
              <a:rPr lang="en-US" sz="2400" b="1" dirty="0">
                <a:solidFill>
                  <a:srgbClr val="2B2C30"/>
                </a:solidFill>
              </a:rPr>
              <a:t>le chiavi di ripartizione </a:t>
            </a:r>
            <a:r>
              <a:rPr lang="en-US" sz="2400" dirty="0">
                <a:solidFill>
                  <a:srgbClr val="2B2C30"/>
                </a:solidFill>
              </a:rPr>
              <a:t>tra i membri (chi ottiene quanto e in quale momento della giornata).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B2C30"/>
                </a:solidFill>
              </a:rPr>
              <a:t>Determinare il </a:t>
            </a:r>
            <a:r>
              <a:rPr lang="en" sz="2400" b="1" dirty="0">
                <a:solidFill>
                  <a:srgbClr val="2B2C30"/>
                </a:solidFill>
              </a:rPr>
              <a:t>grado di flessibilità </a:t>
            </a:r>
            <a:r>
              <a:rPr lang="en" sz="2400" dirty="0">
                <a:solidFill>
                  <a:srgbClr val="2B2C30"/>
                </a:solidFill>
              </a:rPr>
              <a:t>per i membri (condizioni di adesione e recesso).</a:t>
            </a:r>
            <a:endParaRPr lang="en-US" sz="24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Stabilire </a:t>
            </a:r>
            <a:r>
              <a:rPr lang="en-US" sz="2400" b="1" dirty="0">
                <a:solidFill>
                  <a:srgbClr val="2B2C30"/>
                </a:solidFill>
              </a:rPr>
              <a:t>canali di comunicazione </a:t>
            </a:r>
            <a:r>
              <a:rPr lang="en-US" sz="2400" dirty="0">
                <a:solidFill>
                  <a:srgbClr val="2B2C30"/>
                </a:solidFill>
              </a:rPr>
              <a:t>per i membri (ad esempio newsletter, riunioni periodiche).</a:t>
            </a:r>
            <a:endParaRPr lang="en-US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Garantire </a:t>
            </a:r>
            <a:r>
              <a:rPr lang="en-US" sz="2400" b="1" dirty="0">
                <a:solidFill>
                  <a:srgbClr val="2B2C30"/>
                </a:solidFill>
              </a:rPr>
              <a:t>la trasparenza </a:t>
            </a:r>
            <a:r>
              <a:rPr lang="en-US" sz="2400" dirty="0">
                <a:solidFill>
                  <a:srgbClr val="2B2C30"/>
                </a:solidFill>
              </a:rPr>
              <a:t>e tenere aggiornati i membri della comunità energetica. </a:t>
            </a:r>
          </a:p>
          <a:p>
            <a:pPr marL="457200" indent="-457200" latinLnBrk="0">
              <a:buChar char="•"/>
            </a:pPr>
            <a:endParaRPr lang="en-US" sz="240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E88D3-C166-85E1-26CC-8BD7F6108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9" y="2597584"/>
            <a:ext cx="4325655" cy="32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1604-3A94-9624-E485-640AE0B9C5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Avviare una comunità energetica: Finanziamenti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Quali finanziamenti sono disponibili per sostenere le comunità energetiche?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5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12DB-F7AD-69D0-60C2-90FDFA4B9E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69169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Avviare una comunità energetica: Finanziamenti - Domande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4577795" y="2721721"/>
            <a:ext cx="70062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</a:rPr>
              <a:t>Garantire finanziamenti adeguati e flussi di entrate è essenziale per la sostenibilità a lungo termine della vostra comunità energetica. Alcune domande da considerare: </a:t>
            </a:r>
          </a:p>
          <a:p>
            <a:pPr algn="just" latinLnBrk="0"/>
            <a:endParaRPr lang="en-US" sz="20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Qual è l'investimento di capitale iniziale richiesto?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Sono disponibili sovvenzioni, sussidi o incentivi fiscali?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In che modo i membri contribuiranno finanziariamente (quote una tantum, abbonamenti mensili, pagamento in base all'utilizzo)?</a:t>
            </a:r>
          </a:p>
          <a:p>
            <a:pPr marL="8001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Qual è il ritorno sull'investimento (ROI) previsto?</a:t>
            </a:r>
            <a:endParaRPr lang="en-US" sz="2000" b="1" i="1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63084-F625-6ACE-25D3-D1E7346DC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5" y="3027406"/>
            <a:ext cx="4105196" cy="27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3D20B-2801-6B4E-D109-BC11B582C0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415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b="1" noProof="1">
                <a:solidFill>
                  <a:schemeClr val="bg1"/>
                </a:solidFill>
              </a:rPr>
              <a:t>Introduzione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514398" y="982176"/>
            <a:ext cx="72884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Creare e guidare una comunità energetica è un'esperienza entusiasmante. Tuttavia, se si lavora principalmente da soli, può essere scoraggiante. Quali sono gli aspetti fondamentali da considerare? Dove è possibile trovare supporto? Come sfruttare al meglio il tempo e le risorse limitate a disposizione?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dirty="0"/>
              <a:t>In questa breve presentazione esploreremo: </a:t>
            </a:r>
          </a:p>
          <a:p>
            <a:pPr latinLnBrk="0"/>
            <a:endParaRPr lang="en-GB" sz="2400" dirty="0"/>
          </a:p>
          <a:p>
            <a:pPr marL="457200" indent="-457200" latinLnBrk="0">
              <a:buChar char="•"/>
            </a:pPr>
            <a:r>
              <a:rPr lang="en-GB" sz="2400" dirty="0"/>
              <a:t>Considerazioni chiave quando si crea e/o si guida una comunità energetica. </a:t>
            </a:r>
          </a:p>
          <a:p>
            <a:pPr marL="457200" indent="-457200" latinLnBrk="0">
              <a:buChar char="•"/>
            </a:pPr>
            <a:r>
              <a:rPr lang="en-GB" sz="2400" dirty="0"/>
              <a:t>Come interagire in modo efficace con la tua comunità e gli altri stakeholder.</a:t>
            </a:r>
          </a:p>
          <a:p>
            <a:pPr marL="457200" indent="-457200" latinLnBrk="0">
              <a:buChar char="•"/>
            </a:pPr>
            <a:r>
              <a:rPr lang="en-GB" sz="2400" dirty="0"/>
              <a:t>A chi rivolgersi quando hai bisogno di supporto.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FFEE2-4F0D-9405-EE0D-F00F75619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124"/>
            <a:ext cx="4033381" cy="2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F256F-61EB-5450-6FB6-810C1C168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EF2CC0-197A-7BE8-7327-20E1B5DA08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17" y="67863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Avviare una comunità energetica: Finanziamenti - Opzioni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EFC4C-0B69-0558-9888-BD4D20B48878}"/>
              </a:ext>
            </a:extLst>
          </p:cNvPr>
          <p:cNvSpPr txBox="1"/>
          <p:nvPr/>
        </p:nvSpPr>
        <p:spPr>
          <a:xfrm>
            <a:off x="4852818" y="3164355"/>
            <a:ext cx="6715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2400" dirty="0">
                <a:solidFill>
                  <a:srgbClr val="2B2C30"/>
                </a:solidFill>
              </a:rPr>
              <a:t>Le opzioni di finanziamento includono:</a:t>
            </a:r>
          </a:p>
          <a:p>
            <a:pPr algn="just" latinLnBrk="0"/>
            <a:endParaRPr lang="en-US" sz="24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Sovvenzioni dell'UE e del governo (ad esempio Horizon Europe).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Crowdfunding e investimenti comunitari.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Prestiti bancari e green bond.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Partnership pubblico-private (PPP).</a:t>
            </a:r>
            <a:endParaRPr lang="en-US" sz="2400" b="1" i="1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619C0D-64EF-5C51-0ECB-B2170F4F3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5" y="3027406"/>
            <a:ext cx="4105196" cy="27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6B4EA-E88A-A59B-B141-AFF8A33D6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5260-EEC3-07D7-E3B8-F6F0FFDD04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79" y="600256"/>
            <a:ext cx="11062063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Avviare una comunità energetica: coinvolgimento della comunità e degli stakeholder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583EB-9E5A-D9E5-5E25-30CE3A95CE9A}"/>
              </a:ext>
            </a:extLst>
          </p:cNvPr>
          <p:cNvSpPr txBox="1"/>
          <p:nvPr/>
        </p:nvSpPr>
        <p:spPr>
          <a:xfrm>
            <a:off x="742950" y="3429000"/>
            <a:ext cx="10605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Come posso coinvolgere efficacemente la comunità in generale e i nostri stakeholder?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28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DCCC5-E2C2-A7BE-4F88-95CB17D53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0849EE-0AE7-CC1B-B7F5-C80FDA2798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193" y="636786"/>
            <a:ext cx="1102287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Avvio di una comunità energetica: coinvolgimento della comunità e delle parti interessate - Domande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07AF0-D257-E3D0-87DD-E138B5C70D1C}"/>
              </a:ext>
            </a:extLst>
          </p:cNvPr>
          <p:cNvSpPr txBox="1"/>
          <p:nvPr/>
        </p:nvSpPr>
        <p:spPr>
          <a:xfrm>
            <a:off x="4634630" y="1962349"/>
            <a:ext cx="73987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0" dirty="0">
                <a:solidFill>
                  <a:srgbClr val="2B2C30"/>
                </a:solidFill>
                <a:sym typeface="Public Sans"/>
              </a:rPr>
              <a:t>Una comunità energetica di successo si basa sulla partecipazione attiva e sulla fiducia delle parti interessate. Domande chiave da considerare: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2B2C30"/>
                </a:solidFill>
                <a:sym typeface="Public Sans"/>
              </a:rPr>
              <a:t>Chi sono gli stakeholder principali (residenti, imprese, comuni, organizzazioni non governative (ONG))?</a:t>
            </a:r>
            <a:endParaRPr lang="en-GB" sz="24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2B2C30"/>
                </a:solidFill>
                <a:sym typeface="Public Sans"/>
              </a:rPr>
              <a:t>Come coinvolgerete e informerete la comunità in merito alla vostra comunità energetica?</a:t>
            </a:r>
            <a:endParaRPr lang="en-GB" sz="24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2B2C30"/>
                </a:solidFill>
                <a:sym typeface="Public Sans"/>
              </a:rPr>
              <a:t>Quale struttura di governance sarà messa in atto per il processo decisionale e la risoluzione delle controversie?</a:t>
            </a:r>
            <a:endParaRPr lang="en-GB" sz="24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2B2C30"/>
                </a:solidFill>
              </a:rPr>
              <a:t>Quali sono i ruoli e le responsabilità dei membri?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2B2C30"/>
                </a:solidFill>
              </a:rPr>
              <a:t>I nuovi membri possono facilmente aderire alla comunità e trarne vantaggio?</a:t>
            </a:r>
            <a:endParaRPr lang="en-GB" sz="2400" b="1" noProof="0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D9F45F-55D4-D1E1-DB5A-53095F92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903837"/>
            <a:ext cx="4014229" cy="30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32476-9825-C616-B10F-FF5C273FC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FD7E0-A44A-5E2E-A0A7-5833787293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0005" y="665571"/>
            <a:ext cx="11035938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Avvio di una comunità energetica: coinvolgimento della comunità e delle parti interessate – Buone pratiche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FE19F-BC61-4815-CDCD-FC1E3CEC799D}"/>
              </a:ext>
            </a:extLst>
          </p:cNvPr>
          <p:cNvSpPr txBox="1"/>
          <p:nvPr/>
        </p:nvSpPr>
        <p:spPr>
          <a:xfrm>
            <a:off x="4493034" y="2331681"/>
            <a:ext cx="7321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  <a:sym typeface="Public Sans"/>
              </a:rPr>
              <a:t>Le buone pratiche includono: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Organizzare incontri con la comunità per valutare l'interesse e ottenere sostegno.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Stabilire un modello di adesione chiaro (ad esempio, cooperativa, associazione, società).</a:t>
            </a:r>
            <a:endParaRPr lang="en-US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Offrire incentivi finanziari o vantaggi per incoraggiare la partecipazione.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Partire in piccolo con progetti pilota, per poi espandersi in base alla domanda.</a:t>
            </a:r>
            <a:endParaRPr lang="en-US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Collaborare con le imprese locali e i comuni per un'adozione su larga scala.</a:t>
            </a:r>
            <a:endParaRPr lang="en-US" sz="2400" b="1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EF0DD-7DF1-CB20-C3C0-EDE5A0EAD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903837"/>
            <a:ext cx="4014229" cy="30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03ACAD-D302-3A56-2494-7FE9599073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54761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Passi successivi 1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desideri saperne di più sulla creazione di una comunità energetica, potresti trovare utili le seguenti risorse: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49909" y="3240661"/>
            <a:ext cx="2175491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Esamina la presentazione di Every1 sulle 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  <a:hlinkClick r:id="rId3"/>
              </a:rPr>
              <a:t>comunità energetiche: Nozioni di base sull'IT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553912" y="2998574"/>
            <a:ext cx="2498463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Esplora alcuni strumenti: </a:t>
            </a:r>
            <a:r>
              <a:rPr lang="en-US" altLang="ko-KR" sz="2200" dirty="0">
                <a:solidFill>
                  <a:srgbClr val="373737"/>
                </a:solidFill>
                <a:hlinkClick r:id="rId4"/>
              </a:rPr>
              <a:t>il Sistema informativo geografico fotovoltaico (PVGIS) </a:t>
            </a:r>
            <a:r>
              <a:rPr lang="en-US" altLang="ko-KR" sz="2200" dirty="0">
                <a:solidFill>
                  <a:srgbClr val="373737"/>
                </a:solidFill>
              </a:rPr>
              <a:t>stima il potenziale energetico solare in tutto il mondo.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0F12FB-7F14-7FF3-449C-2811541DD8D2}"/>
              </a:ext>
            </a:extLst>
          </p:cNvPr>
          <p:cNvSpPr txBox="1"/>
          <p:nvPr/>
        </p:nvSpPr>
        <p:spPr>
          <a:xfrm>
            <a:off x="6251079" y="3366000"/>
            <a:ext cx="2498463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Esplora alcuni strumenti: </a:t>
            </a:r>
            <a:r>
              <a:rPr lang="en-US" altLang="ko-KR" sz="2200" dirty="0">
                <a:solidFill>
                  <a:srgbClr val="373737"/>
                </a:solidFill>
                <a:hlinkClick r:id="rId5"/>
              </a:rPr>
              <a:t>Global Wind Atlas </a:t>
            </a:r>
            <a:r>
              <a:rPr lang="en-US" altLang="ko-KR" sz="2200" dirty="0">
                <a:solidFill>
                  <a:srgbClr val="373737"/>
                </a:solidFill>
              </a:rPr>
              <a:t>mappa le risorse eoliche per studi di fattibilità.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8866219" y="3240661"/>
            <a:ext cx="2559233" cy="2554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Esplora alcuni strumenti: </a:t>
            </a:r>
            <a:r>
              <a:rPr lang="en-US" altLang="ko-KR" sz="2000" dirty="0">
                <a:solidFill>
                  <a:srgbClr val="373737"/>
                </a:solidFill>
                <a:hlinkClick r:id="rId6"/>
              </a:rPr>
              <a:t>il modello NREL System Advisor Model </a:t>
            </a:r>
            <a:r>
              <a:rPr lang="en-US" altLang="ko-KR" sz="2000" dirty="0">
                <a:solidFill>
                  <a:srgbClr val="373737"/>
                </a:solidFill>
              </a:rPr>
              <a:t>(SAM) fornisce analisi finanziarie e tecniche per l'energia solare, eolica e lo stoccaggio.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86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16C11-A302-F826-7ED3-77B5271C7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91892399-B628-5725-B089-EA64E9C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1DD0A8C-3121-9796-BB5E-FE62490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757F972-1DE2-6FDC-1478-601E04553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81C46F-6E5D-9B36-3F68-74ADA10808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58656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Prossimi passi 2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B85D5-6648-6351-B9BC-437B1478940E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desideri saperne di più sulla creazione di una comunità energetica, potresti trovare utili le seguenti risorse: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CD1871A-3CAA-5A0C-835E-2981C15C8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5CD263B0-7B54-57B2-15F1-395895FA99E0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3CF78EB-2B19-6E9F-7EC5-04B9C8805F8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0AA3EF9-B14B-E4C0-72D0-A574352DBD04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8CCC17E-D26E-13EA-CDA4-33B54AB7A5BD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2C91BA3-140D-731D-E520-4F98A0C91607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4867FC8D-A317-4FB5-3257-5F80A846E28C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7EDECC7-B413-35F7-63CC-9A80E567E7A2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4B6114D-563C-9506-D4F3-4F3288B8FDF7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B73D3C3-E637-3F00-3A95-BADA91A3F4D5}"/>
              </a:ext>
            </a:extLst>
          </p:cNvPr>
          <p:cNvSpPr txBox="1"/>
          <p:nvPr/>
        </p:nvSpPr>
        <p:spPr>
          <a:xfrm>
            <a:off x="746497" y="3768042"/>
            <a:ext cx="2435113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Leggi una </a:t>
            </a:r>
            <a:r>
              <a:rPr lang="en-US" altLang="ko-KR" sz="2200" dirty="0">
                <a:solidFill>
                  <a:srgbClr val="373737"/>
                </a:solidFill>
                <a:ea typeface="맑은 고딕"/>
                <a:hlinkClick r:id="rId3"/>
              </a:rPr>
              <a:t>guida online per fondare una comunità energetica </a:t>
            </a:r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(in lingua tedesca)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B73CFA9-DA76-659A-2E08-DACFDABB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DF5295F-FA7B-041B-4B65-BD2CBFE9D2EB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696ECED6-997C-FD9F-5B9E-2BBD3490F3B7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3AD1BE5-ABB3-125B-DBC8-5B826E347DFE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C6748BC-5BEC-F61C-F7EE-E58453BD39AA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B5A710BB-FA3D-C2C3-3F12-B0BD2C63556F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6C627640-B942-7D7A-99A8-7F15B72B8EB4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32EF29BF-6B8C-D11B-7F1E-C1AB8C525011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C0F42510-4F31-57AC-36F3-6D6097541638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5AA21B9-2EBE-A254-CB04-9CA3132F9779}"/>
              </a:ext>
            </a:extLst>
          </p:cNvPr>
          <p:cNvSpPr txBox="1"/>
          <p:nvPr/>
        </p:nvSpPr>
        <p:spPr>
          <a:xfrm>
            <a:off x="3505476" y="3518824"/>
            <a:ext cx="2498463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Esplora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 7 tipi di comunità energetiche e azioni collettive </a:t>
            </a:r>
            <a:r>
              <a:rPr lang="en-US" altLang="ko-KR" sz="2200" dirty="0">
                <a:solidFill>
                  <a:srgbClr val="373737"/>
                </a:solidFill>
              </a:rPr>
              <a:t>in questa risorsa del progetto DECIDE.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7F23B4A-303B-4875-C524-4AFF1EA10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7A6DA5DE-A93D-A825-E218-4CF0B081221C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C6AB8E3-1B78-F66A-82A7-473FFAADB6F7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FD5C716-C84A-0DE8-A52F-B0165FF05A02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2E77EB08-1A07-5815-25F2-083E33B13171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6E42073-9D5B-D6B7-292A-71C0178D7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9641799-1F54-76E5-7BAF-FBC78E2A6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4E9BF988-2C0D-1833-C8AC-3CA8EC60859E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5B5817B3-C383-AD2B-6FAF-D8F099FDD66F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F502D670-5175-35D8-6543-56183160A0F4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9260FDE1-DD8A-27AA-5841-F0208C6C0A84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D71FF631-6866-79E1-48C8-4B575D31D90B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5C50AA1B-779B-F287-B97D-F87A908B96AC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6AF45D02-B38E-E14B-6536-9454EA64DF10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C3DE06E-3BC0-3D03-DD67-6053C9DC5EE0}"/>
              </a:ext>
            </a:extLst>
          </p:cNvPr>
          <p:cNvSpPr txBox="1"/>
          <p:nvPr/>
        </p:nvSpPr>
        <p:spPr>
          <a:xfrm>
            <a:off x="6210421" y="3213888"/>
            <a:ext cx="2498463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Dai un'occhiata al progetto ENCLUDE </a:t>
            </a:r>
            <a:r>
              <a:rPr lang="en-US" altLang="ko-KR" sz="2200" i="1" dirty="0">
                <a:solidFill>
                  <a:srgbClr val="373737"/>
                </a:solidFill>
                <a:hlinkClick r:id="rId5"/>
              </a:rPr>
              <a:t>Questo potrebbe sorprenderti: cosa abbiamo imparato parlando di energia con 68 iniziative</a:t>
            </a:r>
            <a:r>
              <a:rPr lang="en-US" altLang="ko-KR" sz="2200" i="1" dirty="0">
                <a:solidFill>
                  <a:srgbClr val="373737"/>
                </a:solidFill>
              </a:rPr>
              <a:t>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F9A874-71FF-E153-A712-CB58ABED3B1C}"/>
              </a:ext>
            </a:extLst>
          </p:cNvPr>
          <p:cNvSpPr txBox="1"/>
          <p:nvPr/>
        </p:nvSpPr>
        <p:spPr>
          <a:xfrm>
            <a:off x="8875361" y="3800196"/>
            <a:ext cx="2559233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Leggi il documento Smart Cities Marketplace 2020 </a:t>
            </a:r>
            <a:r>
              <a:rPr lang="en-US" altLang="ko-KR" sz="2200" i="1" dirty="0">
                <a:solidFill>
                  <a:srgbClr val="373737"/>
                </a:solidFill>
                <a:hlinkClick r:id="rId6"/>
              </a:rPr>
              <a:t>Energy Communities: Solution Booklet</a:t>
            </a:r>
            <a:r>
              <a:rPr lang="en-US" altLang="ko-KR" sz="2200" i="1" dirty="0">
                <a:solidFill>
                  <a:srgbClr val="373737"/>
                </a:solidFill>
              </a:rPr>
              <a:t>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35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36316-BA79-732F-93B8-AF6255D08F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1" y="92682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Ringraziamenti 1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258284"/>
            <a:ext cx="7628351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noProof="0" dirty="0"/>
              <a:t>Questa presentazione "</a:t>
            </a:r>
            <a:r>
              <a:rPr lang="en-GB" sz="1600" i="1" noProof="0" dirty="0"/>
              <a:t>Consigli utili, trucchi, </a:t>
            </a:r>
            <a:r>
              <a:rPr lang="en-GB" sz="1600" i="1" dirty="0"/>
              <a:t>suggerimenti e strumenti per aiutarti a creare la tua comunità energetica locale" </a:t>
            </a:r>
            <a:r>
              <a:rPr lang="en-GB" sz="1600" noProof="0" dirty="0"/>
              <a:t>è stata realizzata dal progetto Every1 ed è concessa in licenza </a:t>
            </a:r>
            <a:r>
              <a:rPr lang="en-GB" sz="1600" noProof="0" dirty="0">
                <a:hlinkClick r:id="rId3"/>
              </a:rPr>
              <a:t>CC BY-SA 4.0</a:t>
            </a:r>
            <a:r>
              <a:rPr lang="en-GB" sz="1600" noProof="0" dirty="0"/>
              <a:t>, salvo diversa indicazione. </a:t>
            </a:r>
          </a:p>
          <a:p>
            <a:pPr latinLnBrk="0"/>
            <a:endParaRPr lang="en-GB" sz="1600" noProof="0" dirty="0"/>
          </a:p>
          <a:p>
            <a:pPr latinLnBrk="0"/>
            <a:r>
              <a:rPr lang="en-GB" sz="1600" noProof="0" dirty="0"/>
              <a:t>Le immagini utilizzate in questa presentazione sono le seguenti: </a:t>
            </a:r>
          </a:p>
          <a:p>
            <a:pPr latinLnBrk="0"/>
            <a:endParaRPr lang="en-GB" sz="1600" noProof="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Moss Community Energy Launch (Workshop fai da te sui pannelli solari)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10 10 è concessa in licenza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6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Avviare una comunità energetica: ulteriori considerazioni: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il fondo per l'energia pulita punta i riflettori sulle energie rinnovabili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della Provincia della British Columbia è concesso in licenza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BY-NC-ND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Avviare una comunità energetica: primi passi e considerazioni: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conoscenza, esperienza, narrativa, collaborazione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Howard Lake è concessa in licenza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BY-SA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Avviare una comunità energetica: ulteriori considerazioni: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il fondo per l'energia pulita punta i riflettori sulle energie rinnovabili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della Provincia della British Columbia è concesso in licenza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BY-NC-ND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Avviare una comunità energetica: organizzazione formale: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Afternoon_Planning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Green Mamba :)--&lt; è concesso in licenza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BY-ND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Avviare una comunità energetica: leadership: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Leadership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Luigi </a:t>
            </a:r>
            <a:r>
              <a:rPr lang="en-GB" sz="1600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Mengato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concesso in licenza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BY-SA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Avviare una comunità energetica: risorse: </a:t>
            </a:r>
            <a:r>
              <a:rPr lang="en-GB" sz="1600" b="0" i="0" dirty="0">
                <a:solidFill>
                  <a:srgbClr val="242424"/>
                </a:solidFill>
                <a:effectLst/>
                <a:hlinkClick r:id="rId13"/>
              </a:rPr>
              <a:t>Vorarlberger Kraftwerke-Contatore energetico (elettrico)-contatore intelligente-02ASD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di </a:t>
            </a:r>
            <a:r>
              <a:rPr lang="en-GB" sz="1600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è concesso in licenza </a:t>
            </a:r>
            <a:r>
              <a:rPr lang="en-GB" sz="1600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latinLnBrk="0"/>
            <a:endParaRPr lang="en-GB" sz="1600" noProof="0" dirty="0"/>
          </a:p>
        </p:txBody>
      </p:sp>
    </p:spTree>
    <p:extLst>
      <p:ext uri="{BB962C8B-B14F-4D97-AF65-F5344CB8AC3E}">
        <p14:creationId xmlns:p14="http://schemas.microsoft.com/office/powerpoint/2010/main" val="3400119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A0CC6-6EAF-2A2C-4ECA-D722635F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07673F-4D55-416E-9E02-2CB4DF979A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327" y="87457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Ringraziamenti 2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31CA2-E734-7798-CE66-D89BA1985CE3}"/>
              </a:ext>
            </a:extLst>
          </p:cNvPr>
          <p:cNvSpPr txBox="1"/>
          <p:nvPr/>
        </p:nvSpPr>
        <p:spPr>
          <a:xfrm>
            <a:off x="4246322" y="383544"/>
            <a:ext cx="7628351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Avviare una comunità energetica: i vostri membri: "Realizzare il potenziale" di Beck Pitt è 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Avviare una comunità energetica: Finanziamenti: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4"/>
              </a:rPr>
              <a:t>Bollette elettriche con lampadina e calcolatrice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GB" sz="18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 è </a:t>
            </a:r>
            <a:r>
              <a:rPr lang="en-GB" dirty="0">
                <a:solidFill>
                  <a:srgbClr val="242424"/>
                </a:solidFill>
              </a:rPr>
              <a:t>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Avviare una comunità energetica: Coinvolgimento della comunità e delle parti interessate: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Moss Community Energy Launch (Workshop fai da te sui pannelli solari)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10 10 è 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8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1800" noProof="0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latinLnBrk="0"/>
            <a:endParaRPr lang="en-GB" sz="18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3200" noProof="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934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E577-F9E8-E772-0082-6AD59B81C6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8782" y="2951570"/>
            <a:ext cx="4112623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Grazie!</a:t>
            </a:r>
            <a:endParaRPr lang="it-IT" noProof="1">
              <a:effectLst/>
            </a:endParaRPr>
          </a:p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10441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D3787-681C-24F1-E899-7691B8461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D2B176-6AED-274A-27BF-46ABE6A8E2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7415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z="2800" b="1" noProof="1">
                <a:solidFill>
                  <a:schemeClr val="bg1"/>
                </a:solidFill>
              </a:rPr>
              <a:t>Questa presentazione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5EAF7-D0A5-E4F6-3484-8E0122B30E82}"/>
              </a:ext>
            </a:extLst>
          </p:cNvPr>
          <p:cNvSpPr txBox="1"/>
          <p:nvPr/>
        </p:nvSpPr>
        <p:spPr>
          <a:xfrm>
            <a:off x="4514398" y="2067124"/>
            <a:ext cx="72884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Iniziamo ogni sezione con una domanda di riflessione. Prenditi un momento per riflettere su ogni domanda prima di passare alla diapositiva successiva. </a:t>
            </a:r>
          </a:p>
          <a:p>
            <a:pPr latinLnBrk="0"/>
            <a:endParaRPr lang="en-GB" sz="240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Puoi rispondere a ciascuna domanda una alla volta. </a:t>
            </a: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In alternativa, puoi selezionare una domanda specifica che desideri approfondire per prima tramite il menu. 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256F3-09EF-4B3F-5D37-3C8766B7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124"/>
            <a:ext cx="4033381" cy="2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157F1-9A51-28D8-852E-7C7C9DFA5F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Inizia oggi stesso!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90779" y="2425758"/>
            <a:ext cx="11423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Cosa devo considerare quando desidero avviare una comunità energetica?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Quali altri aspetti devo considerare quando avvio una comunità energetica?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Quali sono le formalità principali per costituire una comunità energetica?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Come posso guidare efficacemente una comunità energetica?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Di quali attrezzature ho bisogno per creare una comunità energetica?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Come funziona l'adesione a una comunità energetica?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Quali finanziamenti potrebbero essere disponibili per sostenere la mia comunità energetica?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Come posso coinvolgere efficacemente la comunità più ampia e i nostri stakeholder?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15233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FB96-1212-A54D-1C3D-0A4FD2673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691696"/>
            <a:ext cx="1171956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Avviare una comunità energetica: primi passi e considerazioni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851771" y="3256767"/>
            <a:ext cx="10233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Cosa devo considerare quando desidero avviare una comunità energetica?</a:t>
            </a:r>
          </a:p>
        </p:txBody>
      </p:sp>
    </p:spTree>
    <p:extLst>
      <p:ext uri="{BB962C8B-B14F-4D97-AF65-F5344CB8AC3E}">
        <p14:creationId xmlns:p14="http://schemas.microsoft.com/office/powerpoint/2010/main" val="340912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AF436A-F8FD-90A8-9480-CEDE0958B4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61635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Avviare una comunità energetica: primi passi e considerazioni – </a:t>
            </a:r>
            <a:b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Domande iniziali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188942" y="2825330"/>
            <a:ext cx="7625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Pensa al tipo di comunità energetica che desideri creare. Chi vi parteciperà? Qual è la motivazione alla base della comunità energetica?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Scopri di più sui diversi tipi di comunità energetica, comprese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le comunità energetiche guidate dai cittadini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e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hlinkClick r:id="rId4"/>
              </a:rPr>
              <a:t>le comunità di energia rinnovabile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Quali tecnologie sono già in uso o sono in programma?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Prendi in considerazione il fotovoltaico (PV) o i pannelli solari, lo stoccaggio, i contatori intelligenti.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149038-5011-C8F0-F47D-7E5C1A506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2" y="3050065"/>
            <a:ext cx="3601289" cy="26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4809D-C8A6-2A87-0BA9-524CFB1C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5D04-7611-CCEC-C1DF-2BE83FB8C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4" y="60540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Avviare una comunità energetica: primi passi e considerazioni – </a:t>
            </a:r>
            <a:b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Altre domande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0539B-57A9-C3C8-B593-2F231507816A}"/>
              </a:ext>
            </a:extLst>
          </p:cNvPr>
          <p:cNvSpPr txBox="1"/>
          <p:nvPr/>
        </p:nvSpPr>
        <p:spPr>
          <a:xfrm>
            <a:off x="4040658" y="3164663"/>
            <a:ext cx="77738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Chi gestirà la comunità energetica?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La gestirai tu stesso o preferisci affidarti a un appaltatore esterno?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Chi può supportarti?</a:t>
            </a:r>
            <a:endParaRPr lang="en-GB" sz="2400" dirty="0"/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Potrebbero esserci agenzie energetiche o di finanziamento regionali o nazionali ed esempi di buone pratiche a cui puoi ispirarti e/o da cui puoi trarre supporto.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741DAB-D366-E8FD-C3A8-F8E35D05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2" y="3050065"/>
            <a:ext cx="3601289" cy="26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D8E7AF-C56F-5EE8-0B9B-321E906062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5701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Avviare una comunità energetica: ulteriori considerazioni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Cos'altro devo considerare quando avvio una comunità energetica?</a:t>
            </a:r>
          </a:p>
        </p:txBody>
      </p:sp>
    </p:spTree>
    <p:extLst>
      <p:ext uri="{BB962C8B-B14F-4D97-AF65-F5344CB8AC3E}">
        <p14:creationId xmlns:p14="http://schemas.microsoft.com/office/powerpoint/2010/main" val="378441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A25029-9170-CE05-89C0-3167A14119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345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Avvio di una comunità energetica: ulteriori considerazioni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6237962" y="2481016"/>
            <a:ext cx="55765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ea typeface="Public Sans"/>
                <a:cs typeface="Public Sans"/>
                <a:sym typeface="Public Sans"/>
              </a:rPr>
              <a:t>È fondamentale considerare come gestire la propria comunità energetica. Tenete presenti i seguenti aspetti chiave:</a:t>
            </a:r>
          </a:p>
          <a:p>
            <a:pPr latinLnBrk="0"/>
            <a:endParaRPr lang="en-GB" sz="2400" dirty="0"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Un quadro solido e chiaro.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Risorse finanziarie.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Coinvolgimento della comunità e delle parti interessate.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Gestione operativa?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Scalabilità e crescita futura.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B25C1-AB87-5A13-0B39-9DD224FE8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1" y="2397999"/>
            <a:ext cx="5388664" cy="39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8F01FE-AECA-4B69-B7F4-9BBA40E66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3820</Words>
  <Application>Microsoft Macintosh PowerPoint</Application>
  <PresentationFormat>Widescreen</PresentationFormat>
  <Paragraphs>334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Arial,Sans-Serif</vt:lpstr>
      <vt:lpstr>Calibri</vt:lpstr>
      <vt:lpstr>Public Sans</vt:lpstr>
      <vt:lpstr>Every1 slide master</vt:lpstr>
      <vt:lpstr>Consigli utili, trucchi e strumenti per aiutarti a creare la tua comunità energetica</vt:lpstr>
      <vt:lpstr>Introduzione</vt:lpstr>
      <vt:lpstr>Questa presentazione</vt:lpstr>
      <vt:lpstr>Inizia oggi stesso!  </vt:lpstr>
      <vt:lpstr>Avviare una comunità energetica: primi passi e considerazioni - Introduzione </vt:lpstr>
      <vt:lpstr>Avviare una comunità energetica: primi passi e considerazioni –  Domande iniziali </vt:lpstr>
      <vt:lpstr>Avviare una comunità energetica: primi passi e considerazioni –  Altre domande </vt:lpstr>
      <vt:lpstr>Avviare una comunità energetica: ulteriori considerazioni - Introduzione </vt:lpstr>
      <vt:lpstr>Avvio di una comunità energetica: ulteriori considerazioni </vt:lpstr>
      <vt:lpstr>Avviare una comunità energetica: organizzazione formale - Introduzione </vt:lpstr>
      <vt:lpstr>Avvio di una comunità energetica: organizzazione formale </vt:lpstr>
      <vt:lpstr>Avviare una comunità energetica: Leadership -  Introduzione </vt:lpstr>
      <vt:lpstr>Avviare una comunità energetica: leadership </vt:lpstr>
      <vt:lpstr>Avviare una comunità energetica: risorse - Introduzione </vt:lpstr>
      <vt:lpstr>Avvio di una comunità energetica: risorse  </vt:lpstr>
      <vt:lpstr>Avviare una comunità energetica: i vostri membri - Introduzione  </vt:lpstr>
      <vt:lpstr>Avviare una comunità energetica: i vostri membri  </vt:lpstr>
      <vt:lpstr>Avviare una comunità energetica: Finanziamenti - Introduzione </vt:lpstr>
      <vt:lpstr>Avviare una comunità energetica: Finanziamenti - Domande </vt:lpstr>
      <vt:lpstr>Avviare una comunità energetica: Finanziamenti - Opzioni </vt:lpstr>
      <vt:lpstr>Avviare una comunità energetica: coinvolgimento della comunità e degli stakeholder - Introduzione </vt:lpstr>
      <vt:lpstr>Avvio di una comunità energetica: coinvolgimento della comunità e delle parti interessate - Domande </vt:lpstr>
      <vt:lpstr>Avvio di una comunità energetica: coinvolgimento della comunità e delle parti interessate – Buone pratiche </vt:lpstr>
      <vt:lpstr>Passi successivi 1 </vt:lpstr>
      <vt:lpstr>Prossimi passi 2 </vt:lpstr>
      <vt:lpstr>Ringraziamenti 1 </vt:lpstr>
      <vt:lpstr>Ringraziamenti 2 </vt:lpstr>
      <vt:lpstr>Grazie!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49</cp:revision>
  <cp:lastPrinted>2025-03-21T11:31:47Z</cp:lastPrinted>
  <dcterms:created xsi:type="dcterms:W3CDTF">2019-04-06T05:20:47Z</dcterms:created>
  <dcterms:modified xsi:type="dcterms:W3CDTF">2026-03-17T08:02:05Z</dcterms:modified>
  <cp:category/>
</cp:coreProperties>
</file>