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>
  <p:sldMasterIdLst>
    <p:sldMasterId id="2147483648" r:id="rId4"/>
  </p:sldMasterIdLst>
  <p:notesMasterIdLst>
    <p:notesMasterId r:id="rId33"/>
  </p:notesMasterIdLst>
  <p:handoutMasterIdLst>
    <p:handoutMasterId r:id="rId34"/>
  </p:handoutMasterIdLst>
  <p:sldIdLst>
    <p:sldId id="680" r:id="rId5"/>
    <p:sldId id="681" r:id="rId6"/>
    <p:sldId id="682" r:id="rId7"/>
    <p:sldId id="683" r:id="rId8"/>
    <p:sldId id="684" r:id="rId9"/>
    <p:sldId id="685" r:id="rId10"/>
    <p:sldId id="686" r:id="rId11"/>
    <p:sldId id="687" r:id="rId12"/>
    <p:sldId id="688" r:id="rId13"/>
    <p:sldId id="689" r:id="rId14"/>
    <p:sldId id="690" r:id="rId15"/>
    <p:sldId id="691" r:id="rId16"/>
    <p:sldId id="692" r:id="rId17"/>
    <p:sldId id="693" r:id="rId18"/>
    <p:sldId id="694" r:id="rId19"/>
    <p:sldId id="695" r:id="rId20"/>
    <p:sldId id="696" r:id="rId21"/>
    <p:sldId id="697" r:id="rId22"/>
    <p:sldId id="698" r:id="rId23"/>
    <p:sldId id="699" r:id="rId24"/>
    <p:sldId id="700" r:id="rId25"/>
    <p:sldId id="701" r:id="rId26"/>
    <p:sldId id="702" r:id="rId27"/>
    <p:sldId id="703" r:id="rId28"/>
    <p:sldId id="704" r:id="rId29"/>
    <p:sldId id="705" r:id="rId30"/>
    <p:sldId id="706" r:id="rId31"/>
    <p:sldId id="707" r:id="rId3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DB3F7DB-7419-9C79-D4D1-5F5117578549}" name="Claudia Winkler" initials="CW" userId="S::claudia.winkler_joanneum.at#ext#@flux50.onmicrosoft.com::52be4535-67a9-4335-aabe-f2d58926623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3737"/>
    <a:srgbClr val="F4C04F"/>
    <a:srgbClr val="EDEDED"/>
    <a:srgbClr val="D8B05A"/>
    <a:srgbClr val="F8F8F8"/>
    <a:srgbClr val="59BDAA"/>
    <a:srgbClr val="FEE880"/>
    <a:srgbClr val="FCE501"/>
    <a:srgbClr val="F1E400"/>
    <a:srgbClr val="1414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EA1D3D8-5DCA-4D54-0F09-138B8C590F55}" v="4" dt="2026-02-09T14:19:37.53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425" autoAdjust="0"/>
    <p:restoredTop sz="86422" autoAdjust="0"/>
  </p:normalViewPr>
  <p:slideViewPr>
    <p:cSldViewPr snapToGrid="0">
      <p:cViewPr varScale="1">
        <p:scale>
          <a:sx n="92" d="100"/>
          <a:sy n="92" d="100"/>
        </p:scale>
        <p:origin x="416" y="184"/>
      </p:cViewPr>
      <p:guideLst/>
    </p:cSldViewPr>
  </p:slideViewPr>
  <p:outlineViewPr>
    <p:cViewPr>
      <p:scale>
        <a:sx n="33" d="100"/>
        <a:sy n="33" d="100"/>
      </p:scale>
      <p:origin x="0" y="-7432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microsoft.com/office/2016/11/relationships/changesInfo" Target="changesInfos/changesInfo1.xml"/><Relationship Id="rId21" Type="http://schemas.openxmlformats.org/officeDocument/2006/relationships/slide" Target="slides/slide17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40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er Deliukov" userId="S::alexander_think-e.be#ext#@flux50.onmicrosoft.com::bee075c1-faac-4166-8fcb-7b2057bad6f6" providerId="AD" clId="Web-{4EA1D3D8-5DCA-4D54-0F09-138B8C590F55}"/>
    <pc:docChg chg="modSld">
      <pc:chgData name="Alexander Deliukov" userId="S::alexander_think-e.be#ext#@flux50.onmicrosoft.com::bee075c1-faac-4166-8fcb-7b2057bad6f6" providerId="AD" clId="Web-{4EA1D3D8-5DCA-4D54-0F09-138B8C590F55}" dt="2026-02-09T14:19:37.539" v="2" actId="14100"/>
      <pc:docMkLst>
        <pc:docMk/>
      </pc:docMkLst>
      <pc:sldChg chg="addSp modSp">
        <pc:chgData name="Alexander Deliukov" userId="S::alexander_think-e.be#ext#@flux50.onmicrosoft.com::bee075c1-faac-4166-8fcb-7b2057bad6f6" providerId="AD" clId="Web-{4EA1D3D8-5DCA-4D54-0F09-138B8C590F55}" dt="2026-02-09T14:19:37.539" v="2" actId="14100"/>
        <pc:sldMkLst>
          <pc:docMk/>
          <pc:sldMk cId="396191999" sldId="680"/>
        </pc:sldMkLst>
        <pc:picChg chg="add mod">
          <ac:chgData name="Alexander Deliukov" userId="S::alexander_think-e.be#ext#@flux50.onmicrosoft.com::bee075c1-faac-4166-8fcb-7b2057bad6f6" providerId="AD" clId="Web-{4EA1D3D8-5DCA-4D54-0F09-138B8C590F55}" dt="2026-02-09T14:19:37.539" v="2" actId="14100"/>
          <ac:picMkLst>
            <pc:docMk/>
            <pc:sldMk cId="396191999" sldId="680"/>
            <ac:picMk id="4" creationId="{6704A112-5080-BCA6-AD50-BAE903311A3B}"/>
          </ac:picMkLst>
        </pc:picChg>
      </pc:sldChg>
    </pc:docChg>
  </pc:docChgLst>
  <pc:docChgLst>
    <pc:chgData name="Alexander Deliukov" userId="d5fda0f2-1d08-4016-b7e9-bb882f168707" providerId="ADAL" clId="{FE9DFF45-01DC-45CC-A80A-B50597210401}"/>
    <pc:docChg chg="undo custSel delSld modSld">
      <pc:chgData name="Alexander Deliukov" userId="d5fda0f2-1d08-4016-b7e9-bb882f168707" providerId="ADAL" clId="{FE9DFF45-01DC-45CC-A80A-B50597210401}" dt="2026-01-28T10:57:25.962" v="23" actId="404"/>
      <pc:docMkLst>
        <pc:docMk/>
      </pc:docMkLst>
      <pc:sldChg chg="modSp mod">
        <pc:chgData name="Alexander Deliukov" userId="d5fda0f2-1d08-4016-b7e9-bb882f168707" providerId="ADAL" clId="{FE9DFF45-01DC-45CC-A80A-B50597210401}" dt="2026-01-28T10:55:32.453" v="4" actId="120"/>
        <pc:sldMkLst>
          <pc:docMk/>
          <pc:sldMk cId="396191999" sldId="680"/>
        </pc:sldMkLst>
        <pc:spChg chg="mod">
          <ac:chgData name="Alexander Deliukov" userId="d5fda0f2-1d08-4016-b7e9-bb882f168707" providerId="ADAL" clId="{FE9DFF45-01DC-45CC-A80A-B50597210401}" dt="2026-01-28T10:55:32.453" v="4" actId="120"/>
          <ac:spMkLst>
            <pc:docMk/>
            <pc:sldMk cId="396191999" sldId="680"/>
            <ac:spMk id="2" creationId="{2CB092E2-1A2A-9EE6-F777-B7C9EC86D0F3}"/>
          </ac:spMkLst>
        </pc:spChg>
      </pc:sldChg>
      <pc:sldChg chg="modSp">
        <pc:chgData name="Alexander Deliukov" userId="d5fda0f2-1d08-4016-b7e9-bb882f168707" providerId="ADAL" clId="{FE9DFF45-01DC-45CC-A80A-B50597210401}" dt="2026-01-28T10:55:47.163" v="8" actId="20577"/>
        <pc:sldMkLst>
          <pc:docMk/>
          <pc:sldMk cId="1281590358" sldId="685"/>
        </pc:sldMkLst>
        <pc:spChg chg="mod">
          <ac:chgData name="Alexander Deliukov" userId="d5fda0f2-1d08-4016-b7e9-bb882f168707" providerId="ADAL" clId="{FE9DFF45-01DC-45CC-A80A-B50597210401}" dt="2026-01-28T10:55:47.163" v="8" actId="20577"/>
          <ac:spMkLst>
            <pc:docMk/>
            <pc:sldMk cId="1281590358" sldId="685"/>
            <ac:spMk id="4" creationId="{CB33C395-3CC3-4B54-6421-D833B99114A3}"/>
          </ac:spMkLst>
        </pc:spChg>
      </pc:sldChg>
      <pc:sldChg chg="modSp mod">
        <pc:chgData name="Alexander Deliukov" userId="d5fda0f2-1d08-4016-b7e9-bb882f168707" providerId="ADAL" clId="{FE9DFF45-01DC-45CC-A80A-B50597210401}" dt="2026-01-28T10:56:34.401" v="9" actId="948"/>
        <pc:sldMkLst>
          <pc:docMk/>
          <pc:sldMk cId="3784412792" sldId="687"/>
        </pc:sldMkLst>
        <pc:spChg chg="mod">
          <ac:chgData name="Alexander Deliukov" userId="d5fda0f2-1d08-4016-b7e9-bb882f168707" providerId="ADAL" clId="{FE9DFF45-01DC-45CC-A80A-B50597210401}" dt="2026-01-28T10:56:34.401" v="9" actId="948"/>
          <ac:spMkLst>
            <pc:docMk/>
            <pc:sldMk cId="3784412792" sldId="687"/>
            <ac:spMk id="3" creationId="{7CD8E7AF-C56F-5EE8-0B9B-321E906062A9}"/>
          </ac:spMkLst>
        </pc:spChg>
      </pc:sldChg>
      <pc:sldChg chg="modSp mod">
        <pc:chgData name="Alexander Deliukov" userId="d5fda0f2-1d08-4016-b7e9-bb882f168707" providerId="ADAL" clId="{FE9DFF45-01DC-45CC-A80A-B50597210401}" dt="2026-01-28T10:56:45.095" v="10" actId="1076"/>
        <pc:sldMkLst>
          <pc:docMk/>
          <pc:sldMk cId="1109055549" sldId="692"/>
        </pc:sldMkLst>
        <pc:spChg chg="mod">
          <ac:chgData name="Alexander Deliukov" userId="d5fda0f2-1d08-4016-b7e9-bb882f168707" providerId="ADAL" clId="{FE9DFF45-01DC-45CC-A80A-B50597210401}" dt="2026-01-28T10:56:45.095" v="10" actId="1076"/>
          <ac:spMkLst>
            <pc:docMk/>
            <pc:sldMk cId="1109055549" sldId="692"/>
            <ac:spMk id="4" creationId="{B86F7BA3-B558-E7EE-49BC-1EDCDFCA81CE}"/>
          </ac:spMkLst>
        </pc:spChg>
      </pc:sldChg>
      <pc:sldChg chg="modSp">
        <pc:chgData name="Alexander Deliukov" userId="d5fda0f2-1d08-4016-b7e9-bb882f168707" providerId="ADAL" clId="{FE9DFF45-01DC-45CC-A80A-B50597210401}" dt="2026-01-28T10:56:48.215" v="11" actId="404"/>
        <pc:sldMkLst>
          <pc:docMk/>
          <pc:sldMk cId="343872259" sldId="694"/>
        </pc:sldMkLst>
        <pc:spChg chg="mod">
          <ac:chgData name="Alexander Deliukov" userId="d5fda0f2-1d08-4016-b7e9-bb882f168707" providerId="ADAL" clId="{FE9DFF45-01DC-45CC-A80A-B50597210401}" dt="2026-01-28T10:56:48.215" v="11" actId="404"/>
          <ac:spMkLst>
            <pc:docMk/>
            <pc:sldMk cId="343872259" sldId="694"/>
            <ac:spMk id="4" creationId="{C48B4B3E-49EA-5666-7C14-9015697F413B}"/>
          </ac:spMkLst>
        </pc:spChg>
      </pc:sldChg>
      <pc:sldChg chg="modSp mod">
        <pc:chgData name="Alexander Deliukov" userId="d5fda0f2-1d08-4016-b7e9-bb882f168707" providerId="ADAL" clId="{FE9DFF45-01DC-45CC-A80A-B50597210401}" dt="2026-01-28T10:56:58.367" v="16" actId="1076"/>
        <pc:sldMkLst>
          <pc:docMk/>
          <pc:sldMk cId="1694752254" sldId="698"/>
        </pc:sldMkLst>
        <pc:spChg chg="mod">
          <ac:chgData name="Alexander Deliukov" userId="d5fda0f2-1d08-4016-b7e9-bb882f168707" providerId="ADAL" clId="{FE9DFF45-01DC-45CC-A80A-B50597210401}" dt="2026-01-28T10:56:58.367" v="16" actId="1076"/>
          <ac:spMkLst>
            <pc:docMk/>
            <pc:sldMk cId="1694752254" sldId="698"/>
            <ac:spMk id="4" creationId="{5B37293F-24F8-0380-1F80-AE575BD0E6B4}"/>
          </ac:spMkLst>
        </pc:spChg>
      </pc:sldChg>
      <pc:sldChg chg="modSp mod">
        <pc:chgData name="Alexander Deliukov" userId="d5fda0f2-1d08-4016-b7e9-bb882f168707" providerId="ADAL" clId="{FE9DFF45-01DC-45CC-A80A-B50597210401}" dt="2026-01-28T10:57:19.250" v="22" actId="404"/>
        <pc:sldMkLst>
          <pc:docMk/>
          <pc:sldMk cId="3052686012" sldId="703"/>
        </pc:sldMkLst>
        <pc:spChg chg="mod">
          <ac:chgData name="Alexander Deliukov" userId="d5fda0f2-1d08-4016-b7e9-bb882f168707" providerId="ADAL" clId="{FE9DFF45-01DC-45CC-A80A-B50597210401}" dt="2026-01-28T10:57:17.486" v="21" actId="1076"/>
          <ac:spMkLst>
            <pc:docMk/>
            <pc:sldMk cId="3052686012" sldId="703"/>
            <ac:spMk id="4" creationId="{070F12FB-7F14-7FF3-449C-2811541DD8D2}"/>
          </ac:spMkLst>
        </pc:spChg>
        <pc:spChg chg="mod">
          <ac:chgData name="Alexander Deliukov" userId="d5fda0f2-1d08-4016-b7e9-bb882f168707" providerId="ADAL" clId="{FE9DFF45-01DC-45CC-A80A-B50597210401}" dt="2026-01-28T10:57:10.375" v="18" actId="1076"/>
          <ac:spMkLst>
            <pc:docMk/>
            <pc:sldMk cId="3052686012" sldId="703"/>
            <ac:spMk id="19" creationId="{8DC1423C-2E75-48AE-A98F-626668954196}"/>
          </ac:spMkLst>
        </pc:spChg>
        <pc:spChg chg="mod">
          <ac:chgData name="Alexander Deliukov" userId="d5fda0f2-1d08-4016-b7e9-bb882f168707" providerId="ADAL" clId="{FE9DFF45-01DC-45CC-A80A-B50597210401}" dt="2026-01-28T10:57:11.993" v="19" actId="1076"/>
          <ac:spMkLst>
            <pc:docMk/>
            <pc:sldMk cId="3052686012" sldId="703"/>
            <ac:spMk id="29" creationId="{4ECDE187-04E2-45C2-AB71-3163282F7484}"/>
          </ac:spMkLst>
        </pc:spChg>
        <pc:spChg chg="mod">
          <ac:chgData name="Alexander Deliukov" userId="d5fda0f2-1d08-4016-b7e9-bb882f168707" providerId="ADAL" clId="{FE9DFF45-01DC-45CC-A80A-B50597210401}" dt="2026-01-28T10:57:15.037" v="20" actId="1076"/>
          <ac:spMkLst>
            <pc:docMk/>
            <pc:sldMk cId="3052686012" sldId="703"/>
            <ac:spMk id="41" creationId="{D9C87595-16A2-4A0F-9DBB-4AF40FA3BA2C}"/>
          </ac:spMkLst>
        </pc:spChg>
        <pc:spChg chg="mod">
          <ac:chgData name="Alexander Deliukov" userId="d5fda0f2-1d08-4016-b7e9-bb882f168707" providerId="ADAL" clId="{FE9DFF45-01DC-45CC-A80A-B50597210401}" dt="2026-01-28T10:57:19.250" v="22" actId="404"/>
          <ac:spMkLst>
            <pc:docMk/>
            <pc:sldMk cId="3052686012" sldId="703"/>
            <ac:spMk id="60" creationId="{DB6D982A-54DA-4FCC-9383-F91FC1E1D9CE}"/>
          </ac:spMkLst>
        </pc:spChg>
      </pc:sldChg>
      <pc:sldChg chg="modSp mod">
        <pc:chgData name="Alexander Deliukov" userId="d5fda0f2-1d08-4016-b7e9-bb882f168707" providerId="ADAL" clId="{FE9DFF45-01DC-45CC-A80A-B50597210401}" dt="2026-01-28T10:57:25.962" v="23" actId="404"/>
        <pc:sldMkLst>
          <pc:docMk/>
          <pc:sldMk cId="3400119781" sldId="705"/>
        </pc:sldMkLst>
        <pc:spChg chg="mod">
          <ac:chgData name="Alexander Deliukov" userId="d5fda0f2-1d08-4016-b7e9-bb882f168707" providerId="ADAL" clId="{FE9DFF45-01DC-45CC-A80A-B50597210401}" dt="2026-01-28T10:57:25.962" v="23" actId="404"/>
          <ac:spMkLst>
            <pc:docMk/>
            <pc:sldMk cId="3400119781" sldId="705"/>
            <ac:spMk id="4" creationId="{B6E2F0C4-3708-062E-837B-49F21B8E51C4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2026. 3. 17.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Modifica dello stile del testo master</a:t>
            </a:r>
          </a:p>
          <a:p>
            <a:pPr lvl="1"/>
            <a:r>
              <a:rPr lang="ko-KR" altLang="en-US"/>
              <a:t>Secondo livello</a:t>
            </a:r>
          </a:p>
          <a:p>
            <a:pPr lvl="2"/>
            <a:r>
              <a:rPr lang="ko-KR" altLang="en-US"/>
              <a:t>Terzo livello</a:t>
            </a:r>
          </a:p>
          <a:p>
            <a:pPr lvl="3"/>
            <a:r>
              <a:rPr lang="ko-KR" altLang="en-US"/>
              <a:t>Quarto livello</a:t>
            </a:r>
          </a:p>
          <a:p>
            <a:pPr lvl="4"/>
            <a:r>
              <a:rPr lang="ko-KR" altLang="en-US"/>
              <a:t>Quinto livello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ur01.safelinks.protection.outlook.com/?url=https%3A%2F%2Fcreativecommons.org%2Flicenses%2Fby-sa%2F4.0%2Fdeed.en&amp;data=05%7C02%7Csimon.ball%40open.ac.uk%7C8b75d0b6e56042db759308de25b428c2%7C0e2ed45596af4100bed3a8e5fd981685%7C0%7C0%7C638989652911880494%7CUnknown%7CTWFpbGZsb3d8eyJFbXB0eU1hcGkiOnRydWUsIlYiOiIwLjAuMDAwMCIsIlAiOiJXaW4zMiIsIkFOIjoiTWFpbCIsIldUIjoyfQ%3D%3D%7C0%7C%7C%7C&amp;sdata=%2FITZkt%2BIetR6zgRVbzpDpm%2Fe6Dlg1L5kh3Mm8lyobao%3D&amp;reserved=0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en.edu/openlearncreate/course/view.php?id=17128" TargetMode="External"/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sam.nrel.gov/" TargetMode="External"/><Relationship Id="rId5" Type="http://schemas.openxmlformats.org/officeDocument/2006/relationships/hyperlink" Target="https://globalwindatlas.info/en/" TargetMode="External"/><Relationship Id="rId4" Type="http://schemas.openxmlformats.org/officeDocument/2006/relationships/hyperlink" Target="https://joint-research-centre.ec.europa.eu/photovoltaic-geographical-information-system-pvgis_en" TargetMode="External"/></Relationships>
</file>

<file path=ppt/notesSlides/_rels/notes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iegemeinschaften.gv.at/online-guide/" TargetMode="External"/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smart-cities-marketplace.ec.europa.eu/insights/solutions/solution-booklet-energy-communities" TargetMode="External"/><Relationship Id="rId5" Type="http://schemas.openxmlformats.org/officeDocument/2006/relationships/hyperlink" Target="https://decide4energy.eu/fileadmin/user_upload/Resources/PREVIEW-A5-WP3_Case_studies-Booklet.pdf" TargetMode="External"/><Relationship Id="rId4" Type="http://schemas.openxmlformats.org/officeDocument/2006/relationships/hyperlink" Target="https://decide4energy.eu/fileadmin/user_upload/Materials/Business_Models_Infographic_final_02.png" TargetMode="External"/></Relationships>
</file>

<file path=ppt/notesSlides/_rels/notesSlide2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lickr.com/photos/howardlake/6238256033/in/photolist-w23rMr-DNKbE-7FU5Zv-8RJ7as-8REYjk-avfGbv-J98b4A-2nYfE8G-9H7jk4-AgukoC-5CPPh9-kNhBtZ-eSzwYo-ew3DRE-gpzKGw-553ujC-8EV2r9-8B4K1P-oqMiNU-TyuMPb-7Nsqrs-23kSphE-ejrVgd-eeHbjV-8iMtBa-u3iDQ-3KufnR-bBEkmV-5GAnJ2-6Z1XhG-2nYeegB-8bXfhU-9ttQTs-2jNUAua-2jDHP1t-iS64h-NFRXgj-2nYbGyz-6Z1Xoy-2iNdag6-2iGVpFn-2nYbKBU-4FkQe1-2jmWhkq-5jYmeg-27PcpUG-2nYh5yY-aWjvEt-6hJjTL-2nYgBFB" TargetMode="External"/><Relationship Id="rId13" Type="http://schemas.openxmlformats.org/officeDocument/2006/relationships/hyperlink" Target="https://commons.wikimedia.org/wiki/File:Vorarlberger_Kraftwerke-Energy_meter_(electro)-smart_meter-02ASD.jpg" TargetMode="External"/><Relationship Id="rId3" Type="http://schemas.openxmlformats.org/officeDocument/2006/relationships/hyperlink" Target="https://creativecommons.org/licenses/by-sa/4.0/deed.en" TargetMode="External"/><Relationship Id="rId7" Type="http://schemas.openxmlformats.org/officeDocument/2006/relationships/hyperlink" Target="https://creativecommons.org/licenses/by-nc-nd/2.0/" TargetMode="External"/><Relationship Id="rId12" Type="http://schemas.openxmlformats.org/officeDocument/2006/relationships/hyperlink" Target="https://www.flickr.com/photos/luigimengato/41193109401/in/photolist-bGVEuK-HYSiBG-msBknz-msA8Pt-msBaRa-msCm6h-msBLwy-msBJ8q-msAGLi-bGVDgP-msBDmG-25L6sha-msBAaS-J8CvTT-msB5BT-msCdv7-HcGibd-J5zfN7-J5zfAd-HH3aGN-J8CxPg-nCPDVc-J8Cvf8-J8J568-J8HLPp-psCxnU-J8HJfX-J5zhQo-J5zhtS-J5zhU1-J8CvYn-J29hc2-J8CvL8-J8CwXr-ch3NQU-J5zfES-ch3Pu3-PvkhKg-J8CxAR-tVJ6iY-J8Cw8F-J5zgUL-sWgr3-J5zf8Q-J8CwPv-HH6kPq-J2bEsv-HH3bMy-2kU3szT-J8Cxwn" TargetMode="External"/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flickr.com/photos/bcgovphotos/31002313633/in/photolist-PeyXJR-7VA87W-2mGvwpG-H4EJex-6HPouy-28wmsim-fkZi52-2qGetRz-SL4BmJ-2pFs1aw-2g6T7nQ-LcXLhM-2pzq4Wt-27NYoQe-2o4EhfW-2oikY9P-2gpgBWu-TodhL3-22RjYSg-2pznRFg-2qFvV9b-28wmpLs-4pBY8H-nTux14-oaTEP3-28zYuvn-2887yop-QbGhiR-gV96xy-eXwQ2G-2mGvw7s-28zYv8p-2o1SVM1-uq682d-cVwxTY-2bhpyUx-2qG3r4s-uaQca1-2q73nSx-8fsNLX-2nSs8S8-usCvdD-us1sWh-2pFZMXg-atbVgq-nKuAaC-4Pwhx9-uq61xw-7dzWrF-uaXDt8" TargetMode="External"/><Relationship Id="rId11" Type="http://schemas.openxmlformats.org/officeDocument/2006/relationships/hyperlink" Target="https://creativecommons.org/licenses/by-nd/2.0/" TargetMode="External"/><Relationship Id="rId5" Type="http://schemas.openxmlformats.org/officeDocument/2006/relationships/hyperlink" Target="https://creativecommons.org/licenses/by/2.0/" TargetMode="External"/><Relationship Id="rId10" Type="http://schemas.openxmlformats.org/officeDocument/2006/relationships/hyperlink" Target="https://www.flickr.com/photos/greenmambagreenmamba/2049993321/in/photolist-489KAr-3YfCcV-2kVRpJS-DzMyYS-6L6BY-5DCCBi-8oWbQt-3JPbNK-57faN7-62npjg-35NkU6-SD3i1c-4X9AaL-r1kacD-aNd9Xr-e5HioZ-8Maoye-EGj7Cd-DTexmv-RxhniS-S7SJaR-8E29fJ-2iEVdzZ-S7SHZF-6khfo5-bxcGmt-2j5ypZi-QPMHZB-eJqw8g-bjX8y-66sojC-bRTB2v-dwFX9J-4VhgWY-s2Qy5j-8jMywr-559jxT-8XzkXJ-apU25d-9a91xa-brYqtU-egQyFv-7NS6TP-7cKAeK-dyKRqc-5Gvacj-diuZw7-ACHE-arrRui-efCR5y" TargetMode="External"/><Relationship Id="rId4" Type="http://schemas.openxmlformats.org/officeDocument/2006/relationships/hyperlink" Target="https://www.flickr.com/photos/tentenuk/18672186072/" TargetMode="External"/><Relationship Id="rId9" Type="http://schemas.openxmlformats.org/officeDocument/2006/relationships/hyperlink" Target="https://creativecommons.org/licenses/by-sa/2.0/" TargetMode="External"/></Relationships>
</file>

<file path=ppt/notesSlides/_rels/notes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/2.0/" TargetMode="External"/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flickr.com/photos/tentenuk/18672186072/" TargetMode="External"/><Relationship Id="rId4" Type="http://schemas.openxmlformats.org/officeDocument/2006/relationships/hyperlink" Target="https://www.flickr.com/photos/193030246@N04/51185443459/in/photolist-2kZ5M4R-YHoUDo-2gVhBWm-EHmde9-EdduiC-Bbtyo8-FaVAcR-FaVAwD-F8C5U9-F8C7tG-EHmdTL-bmrWfT-EHme8U-FaVzkk-F8C7Bs-EHmfAU-EZekkJ-EHmeyU-FaVCeg-gmHV8W-FaVzxz-EZenzy-F2wv2F-o68auJ-F2wuor-EHmfLU-EZemMG-2gViDpA-LEdN9a-ABXbz-2pVvMsu-EZeqrf-Edyai2-FaVGaH-EddCAu-F8CcVy-21fHMqa-EZeqSq-Edybpk-EHmjKL-EdyaKe-2kZ2TrW-8WooS2-7k9nHa-BaGwqh-7kdh2Y-ezxMh4-2nBQC5a-4QjWQ2-riod3" TargetMode="Externa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.ec.europa.eu/topics/markets-and-consumers/energy-consumers-and-prosumers/energy-communities_en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energy.ec.europa.eu/topics/renewable-energy/enabling-framework-renewables_en#renewable-energy-communities" TargetMode="Externa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Consigli utili, trucchi e strumenti...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chemeClr val="tx2"/>
                </a:solidFill>
                <a:cs typeface="Arial" panose="020B0604020202020204" pitchFamily="34" charset="0"/>
              </a:rPr>
              <a:t>Per aiutarti a creare la tua comunità energetica </a:t>
            </a:r>
            <a:endParaRPr lang="ko-KR" altLang="en-US" sz="1200" dirty="0">
              <a:solidFill>
                <a:schemeClr val="tx2"/>
              </a:solidFill>
              <a:cs typeface="Arial" panose="020B0604020202020204" pitchFamily="34" charset="0"/>
            </a:endParaRPr>
          </a:p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Questo progetto ha ricevuto finanziamenti dal programma Horizon dell'Unione Europea per la ricerca e l'innovazione (2021-2027) nell'ambito della convenzione di sovvenzione n. 101075596. La responsabilità per il contenuto di questo materiale ricade esclusivamente sul progetto Every1 e non riflette necessariamente l'opinione dell'Unione Europea. La presentazione è concessa in licenza </a:t>
            </a:r>
            <a:r>
              <a:rPr lang="en-GB" sz="1200" b="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Original URL: https://creativecommons.org/licenses/by-sa/4.0/deed.en. Click or tap if you trust this link."/>
              </a:rPr>
              <a:t>CC BY-SA 4.0,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salvo diversa indicazione. 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564247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kern="1200" noProof="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Avvio di una </a:t>
            </a:r>
            <a:r>
              <a:rPr lang="en-GB" sz="1200" b="1" kern="1200" noProof="0" dirty="0" err="1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comunità</a:t>
            </a:r>
            <a:r>
              <a:rPr lang="en-GB" sz="1200" b="1" kern="1200" noProof="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 energetica: </a:t>
            </a:r>
            <a:r>
              <a:rPr lang="en-GB" sz="1200" b="1" kern="1200" noProof="0" dirty="0" err="1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organizzazione</a:t>
            </a:r>
            <a:r>
              <a:rPr lang="en-GB" sz="1200" b="1" kern="1200" noProof="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 formale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5"/>
                </a:solidFill>
              </a:rPr>
              <a:t>Quali sono le formalità necessarie per creare una comunità energetica?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2098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Avvio di una comunità energetica: organizzazione formale</a:t>
            </a:r>
          </a:p>
          <a:p>
            <a:pPr marL="457200" indent="-457200" latinLnBrk="0">
              <a:buFont typeface="Arial,Sans-Serif"/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Public Sans"/>
              </a:rPr>
              <a:t>Creare una </a:t>
            </a:r>
            <a:r>
              <a:rPr lang="en-US" sz="1200" b="1" dirty="0">
                <a:solidFill>
                  <a:srgbClr val="2B2C30"/>
                </a:solidFill>
                <a:ea typeface="Public Sans"/>
                <a:cs typeface="Public Sans"/>
              </a:rPr>
              <a:t>bozza </a:t>
            </a:r>
            <a:r>
              <a:rPr lang="en-US" sz="1200" dirty="0">
                <a:solidFill>
                  <a:srgbClr val="2B2C30"/>
                </a:solidFill>
                <a:ea typeface="Public Sans"/>
                <a:cs typeface="Public Sans"/>
              </a:rPr>
              <a:t>dettagliata </a:t>
            </a:r>
            <a:r>
              <a:rPr lang="en-US" sz="1200" b="1" dirty="0">
                <a:solidFill>
                  <a:srgbClr val="2B2C30"/>
                </a:solidFill>
                <a:ea typeface="Public Sans"/>
                <a:cs typeface="Public Sans"/>
              </a:rPr>
              <a:t>del progetto</a:t>
            </a:r>
            <a:r>
              <a:rPr lang="en-US" sz="1200" dirty="0">
                <a:solidFill>
                  <a:srgbClr val="2B2C30"/>
                </a:solidFill>
                <a:ea typeface="Public Sans"/>
                <a:cs typeface="Public Sans"/>
              </a:rPr>
              <a:t>, includendo tutte le informazioni disponibili e le tempistiche.</a:t>
            </a:r>
            <a:endParaRPr lang="en-US" sz="1200" dirty="0">
              <a:solidFill>
                <a:srgbClr val="2B2C30"/>
              </a:solidFill>
              <a:ea typeface="Public Sans"/>
            </a:endParaRPr>
          </a:p>
          <a:p>
            <a:pPr marL="457200" indent="-457200" latinLnBrk="0">
              <a:buFont typeface="Arial"/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Public Sans"/>
              </a:rPr>
              <a:t>Assicurarsi della conformità legale verificando i </a:t>
            </a:r>
            <a:r>
              <a:rPr lang="en-US" sz="1200" b="1" dirty="0">
                <a:solidFill>
                  <a:srgbClr val="2B2C30"/>
                </a:solidFill>
                <a:ea typeface="Public Sans"/>
                <a:cs typeface="Public Sans"/>
              </a:rPr>
              <a:t>requisiti legali </a:t>
            </a:r>
            <a:r>
              <a:rPr lang="en-US" sz="1200" dirty="0">
                <a:solidFill>
                  <a:srgbClr val="2B2C30"/>
                </a:solidFill>
                <a:ea typeface="Public Sans"/>
                <a:cs typeface="Public Sans"/>
              </a:rPr>
              <a:t>applicabili al proprio tipo di comunità energetica. Verificare tutte le normative applicabili, che potrebbero includere normative nazionali, regionali, locali o comunali.</a:t>
            </a:r>
            <a:endParaRPr lang="en-US" sz="1200" dirty="0">
              <a:ea typeface="Public Sans"/>
            </a:endParaRPr>
          </a:p>
          <a:p>
            <a:pPr marL="457200" indent="-457200" latinLnBrk="0">
              <a:buFont typeface="Arial"/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Public Sans"/>
              </a:rPr>
              <a:t>Verificare se è necessario </a:t>
            </a:r>
            <a:r>
              <a:rPr lang="en-US" sz="1200" b="1" dirty="0">
                <a:solidFill>
                  <a:srgbClr val="2B2C30"/>
                </a:solidFill>
                <a:ea typeface="Public Sans"/>
                <a:cs typeface="Public Sans"/>
              </a:rPr>
              <a:t>registrare formalmente </a:t>
            </a:r>
            <a:r>
              <a:rPr lang="en-US" sz="1200" dirty="0">
                <a:solidFill>
                  <a:srgbClr val="2B2C30"/>
                </a:solidFill>
                <a:ea typeface="Public Sans"/>
                <a:cs typeface="Public Sans"/>
              </a:rPr>
              <a:t>la propria comunità energetica.</a:t>
            </a:r>
            <a:endParaRPr lang="en-US" sz="1200" dirty="0"/>
          </a:p>
          <a:p>
            <a:pPr marL="457200" indent="-457200" latinLnBrk="0">
              <a:buFont typeface="Arial"/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</a:rPr>
              <a:t>Chiarire la procedura e i requisiti di </a:t>
            </a:r>
            <a:r>
              <a:rPr lang="en" sz="1200" dirty="0">
                <a:solidFill>
                  <a:srgbClr val="2B2C30"/>
                </a:solidFill>
                <a:ea typeface="Public Sans"/>
              </a:rPr>
              <a:t>registrazione con il </a:t>
            </a:r>
            <a:r>
              <a:rPr lang="en" sz="1200" b="1" dirty="0">
                <a:solidFill>
                  <a:srgbClr val="2B2C30"/>
                </a:solidFill>
                <a:ea typeface="Public Sans"/>
              </a:rPr>
              <a:t>gestore della rete</a:t>
            </a:r>
            <a:r>
              <a:rPr lang="en" sz="1200" dirty="0">
                <a:solidFill>
                  <a:srgbClr val="2B2C30"/>
                </a:solidFill>
                <a:ea typeface="Public Sans"/>
              </a:rPr>
              <a:t>.</a:t>
            </a:r>
            <a:endParaRPr lang="en-US" sz="1200" dirty="0">
              <a:solidFill>
                <a:srgbClr val="2B2C30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992768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latin typeface="Calibri"/>
                <a:ea typeface="Public Sans"/>
                <a:cs typeface="Public Sans"/>
                <a:sym typeface="Public Sans"/>
              </a:rPr>
              <a:t>Avviare una comunità energetica: Leadership</a:t>
            </a:r>
            <a:endParaRPr lang="en-US" sz="1050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Come posso guidare efficacemente una comunità energetica?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17031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Avviare una comunità energetica: Leadership</a:t>
            </a:r>
            <a:endParaRPr lang="en-US" sz="1050" dirty="0">
              <a:solidFill>
                <a:schemeClr val="bg1"/>
              </a:solidFill>
              <a:ea typeface="Calibri"/>
              <a:cs typeface="Calibri"/>
            </a:endParaRP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latin typeface="Calibri"/>
                <a:ea typeface="Public Sans"/>
                <a:cs typeface="Public Sans"/>
              </a:rPr>
              <a:t>Creare un </a:t>
            </a:r>
            <a:r>
              <a:rPr lang="en-US" sz="1200" b="1" dirty="0">
                <a:solidFill>
                  <a:srgbClr val="2B2C30"/>
                </a:solidFill>
                <a:latin typeface="Calibri"/>
                <a:ea typeface="Public Sans"/>
                <a:cs typeface="Public Sans"/>
              </a:rPr>
              <a:t>team centrale</a:t>
            </a:r>
            <a:r>
              <a:rPr lang="en-US" sz="1200" dirty="0">
                <a:solidFill>
                  <a:srgbClr val="2B2C30"/>
                </a:solidFill>
                <a:latin typeface="Calibri"/>
                <a:ea typeface="Public Sans"/>
                <a:cs typeface="Public Sans"/>
              </a:rPr>
              <a:t>: questo gruppo deve essere affidabile, attivo e non troppo numeroso.</a:t>
            </a:r>
            <a:endParaRPr lang="en-US" sz="1200" b="1" dirty="0">
              <a:solidFill>
                <a:srgbClr val="2B2C30"/>
              </a:solidFill>
              <a:latin typeface="Calibri"/>
              <a:ea typeface="Public Sans"/>
              <a:cs typeface="Public Sans"/>
            </a:endParaRP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latin typeface="Calibri"/>
                <a:ea typeface="Public Sans"/>
                <a:cs typeface="Public Sans"/>
              </a:rPr>
              <a:t>Condividere </a:t>
            </a:r>
            <a:r>
              <a:rPr lang="en-US" sz="1200" dirty="0">
                <a:solidFill>
                  <a:srgbClr val="2B2C30"/>
                </a:solidFill>
                <a:latin typeface="Calibri"/>
                <a:ea typeface="Calibri"/>
                <a:cs typeface="Calibri"/>
              </a:rPr>
              <a:t>i compiti: chiarire chi è responsabile di ogni compito. Ad esempio, fatturazione, monitoraggio o comunicazione. </a:t>
            </a:r>
            <a:r>
              <a:rPr lang="en-US" sz="1200" b="1" dirty="0">
                <a:solidFill>
                  <a:srgbClr val="2B2C30"/>
                </a:solidFill>
                <a:latin typeface="Calibri"/>
                <a:ea typeface="Calibri"/>
                <a:cs typeface="Calibri"/>
              </a:rPr>
              <a:t>Chiarire </a:t>
            </a:r>
            <a:r>
              <a:rPr lang="en-US" sz="1200" dirty="0">
                <a:solidFill>
                  <a:srgbClr val="2B2C30"/>
                </a:solidFill>
                <a:latin typeface="Calibri"/>
                <a:ea typeface="Calibri"/>
                <a:cs typeface="Calibri"/>
              </a:rPr>
              <a:t>fin dall'inizio </a:t>
            </a:r>
            <a:r>
              <a:rPr lang="en-US" sz="1200" b="1" dirty="0">
                <a:solidFill>
                  <a:srgbClr val="2B2C30"/>
                </a:solidFill>
                <a:latin typeface="Calibri"/>
                <a:ea typeface="Calibri"/>
                <a:cs typeface="Calibri"/>
              </a:rPr>
              <a:t>i compiti e le responsabilità </a:t>
            </a:r>
            <a:r>
              <a:rPr lang="en-US" sz="1200" dirty="0">
                <a:solidFill>
                  <a:srgbClr val="2B2C30"/>
                </a:solidFill>
                <a:latin typeface="Calibri"/>
                <a:ea typeface="Calibri"/>
                <a:cs typeface="Calibri"/>
              </a:rPr>
              <a:t>aiuta a evitare attriti!</a:t>
            </a: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latin typeface="Calibri"/>
                <a:ea typeface="Calibri"/>
                <a:cs typeface="Calibri"/>
              </a:rPr>
              <a:t>Valutare realisticamente </a:t>
            </a:r>
            <a:r>
              <a:rPr lang="en-US" sz="1200" b="1" dirty="0">
                <a:solidFill>
                  <a:srgbClr val="2B2C30"/>
                </a:solidFill>
                <a:latin typeface="Calibri"/>
                <a:ea typeface="Calibri"/>
                <a:cs typeface="Calibri"/>
              </a:rPr>
              <a:t>il tempo a disposizione</a:t>
            </a:r>
            <a:r>
              <a:rPr lang="en-US" sz="1200" dirty="0">
                <a:solidFill>
                  <a:srgbClr val="2B2C30"/>
                </a:solidFill>
                <a:latin typeface="Calibri"/>
                <a:ea typeface="Calibri"/>
                <a:cs typeface="Calibri"/>
              </a:rPr>
              <a:t>: è sufficiente per le attività pianificate? Considerare la possibilità di prevedere un margine di tempo per compiti imprevisti o ritardi.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898646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latin typeface="Calibri"/>
                <a:ea typeface="Public Sans"/>
                <a:cs typeface="Public Sans"/>
                <a:sym typeface="Public Sans"/>
              </a:rPr>
              <a:t>Avviare una comunità energetica: risorse </a:t>
            </a:r>
            <a:endParaRPr lang="en-US" sz="1050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Di quali attrezzature ho bisogno per creare una comunità energetica?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52611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latin typeface="Calibri"/>
                <a:ea typeface="Public Sans"/>
                <a:cs typeface="Public Sans"/>
                <a:sym typeface="Public Sans"/>
              </a:rPr>
              <a:t>Avvio di una comunità energetica: risorse </a:t>
            </a:r>
            <a:endParaRPr lang="en-US" sz="1050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latinLnBrk="0"/>
            <a:r>
              <a:rPr lang="en-US" sz="1200" dirty="0">
                <a:solidFill>
                  <a:srgbClr val="2B2C30"/>
                </a:solidFill>
              </a:rPr>
              <a:t>La creazione di una comunità energetica comporta l'installazione e la manutenzione di  apparecchiature che consentano la generazione, lo stoccaggio, la gestione e la distribuzione di energia tra i membri della comunità. Ad esempio: </a:t>
            </a:r>
          </a:p>
          <a:p>
            <a:pPr latinLnBrk="0"/>
            <a:endParaRPr lang="en-US" sz="1200" dirty="0"/>
          </a:p>
          <a:p>
            <a:pPr marL="457200" indent="-457200" latinLnBrk="0">
              <a:buFont typeface="Arial"/>
              <a:buChar char="•"/>
            </a:pPr>
            <a:r>
              <a:rPr lang="en-US" sz="1200" dirty="0">
                <a:solidFill>
                  <a:srgbClr val="2B2C30"/>
                </a:solidFill>
                <a:sym typeface="Public Sans"/>
              </a:rPr>
              <a:t>Generazione di energia rinnovabile: pannelli fotovoltaici, turbine eoliche, micro-idroelettrico.</a:t>
            </a:r>
            <a:endParaRPr lang="en-US" sz="1200" dirty="0">
              <a:solidFill>
                <a:srgbClr val="2B2C30"/>
              </a:solidFill>
            </a:endParaRPr>
          </a:p>
          <a:p>
            <a:pPr marL="457200" indent="-457200" latinLnBrk="0">
              <a:buFont typeface="Arial"/>
              <a:buChar char="•"/>
            </a:pPr>
            <a:r>
              <a:rPr lang="en-US" sz="1200" dirty="0">
                <a:solidFill>
                  <a:srgbClr val="2B2C30"/>
                </a:solidFill>
                <a:sym typeface="Public Sans"/>
              </a:rPr>
              <a:t>Stoccaggio dell'energia: sistemi di batterie, stoccaggio di energia termica.</a:t>
            </a:r>
            <a:endParaRPr lang="en-US" sz="1200" dirty="0">
              <a:solidFill>
                <a:srgbClr val="2B2C30"/>
              </a:solidFill>
            </a:endParaRPr>
          </a:p>
          <a:p>
            <a:pPr marL="457200" indent="-457200" latinLnBrk="0">
              <a:buFont typeface="Arial"/>
              <a:buChar char="•"/>
            </a:pPr>
            <a:r>
              <a:rPr lang="en-US" sz="1200" dirty="0">
                <a:solidFill>
                  <a:srgbClr val="2B2C30"/>
                </a:solidFill>
                <a:sym typeface="Public Sans"/>
              </a:rPr>
              <a:t>Gestione e monitoraggio dell'energia: </a:t>
            </a:r>
            <a:r>
              <a:rPr lang="en-US" sz="1200" dirty="0">
                <a:solidFill>
                  <a:srgbClr val="2B2C30"/>
                </a:solidFill>
              </a:rPr>
              <a:t>contatori intelligenti; sistemi di gestione dell'energia (EMS).</a:t>
            </a:r>
          </a:p>
          <a:p>
            <a:pPr marL="457200" indent="-457200" latinLnBrk="0">
              <a:buFont typeface="Arial"/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Integrazione e sicurezza della rete: inverter; dispositivi di sicurezza.</a:t>
            </a:r>
          </a:p>
          <a:p>
            <a:pPr marL="457200" indent="-457200" latinLnBrk="0">
              <a:buFont typeface="Arial"/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Comunicazione e controllo: sistemi SCADA, sensori IoT; tecnologia smart grid.</a:t>
            </a:r>
          </a:p>
          <a:p>
            <a:pPr marL="457200" indent="-457200" latinLnBrk="0">
              <a:buFont typeface="Arial"/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Integrazione dei veicoli elettrici: stazioni di ricarica; sistemi Vehicle-to-grid (V2G).</a:t>
            </a:r>
          </a:p>
          <a:p>
            <a:pPr marL="457200" indent="-457200" latinLnBrk="0">
              <a:buFont typeface="Arial"/>
              <a:buChar char="•"/>
            </a:pPr>
            <a:endParaRPr lang="en-US" sz="1200" dirty="0">
              <a:solidFill>
                <a:srgbClr val="2B2C30"/>
              </a:solidFill>
            </a:endParaRPr>
          </a:p>
          <a:p>
            <a:pPr latinLnBrk="0"/>
            <a:r>
              <a:rPr lang="en-US" sz="1200" b="1" dirty="0">
                <a:solidFill>
                  <a:srgbClr val="2B2C30"/>
                </a:solidFill>
              </a:rPr>
              <a:t>L'implementazione e l'utilizzo dipendono dal quadro normativo del proprio Paese</a:t>
            </a:r>
            <a:r>
              <a:rPr lang="en-US" sz="1200" dirty="0">
                <a:solidFill>
                  <a:srgbClr val="2B2C30"/>
                </a:solidFill>
              </a:rPr>
              <a:t>.</a:t>
            </a:r>
          </a:p>
          <a:p>
            <a:pPr latinLnBrk="0"/>
            <a:endParaRPr lang="en-US" sz="1200" dirty="0">
              <a:solidFill>
                <a:srgbClr val="2B2C30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659575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Avviare una comunità energetica: i vostri membri </a:t>
            </a:r>
            <a:endParaRPr lang="en-US" sz="1050" dirty="0">
              <a:solidFill>
                <a:schemeClr val="bg1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Come funziona l'adesione a una comunità energetica?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8321835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Avviare una comunità energetica: i vostri membri </a:t>
            </a:r>
            <a:endParaRPr lang="en-US" sz="1050" dirty="0">
              <a:solidFill>
                <a:schemeClr val="bg1"/>
              </a:solidFill>
            </a:endParaRPr>
          </a:p>
          <a:p>
            <a:pPr latinLnBrk="0"/>
            <a:r>
              <a:rPr lang="en-US" sz="1200" dirty="0">
                <a:solidFill>
                  <a:srgbClr val="2B2C30"/>
                </a:solidFill>
              </a:rPr>
              <a:t>Quando si definiscono i termini di adesione a una comunità energetica, è opportuno: </a:t>
            </a:r>
          </a:p>
          <a:p>
            <a:pPr latinLnBrk="0"/>
            <a:endParaRPr lang="en-US" sz="1200" b="1" dirty="0">
              <a:solidFill>
                <a:srgbClr val="2B2C30"/>
              </a:solidFill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Considerare </a:t>
            </a:r>
            <a:r>
              <a:rPr lang="en-US" sz="1200" b="1" dirty="0">
                <a:solidFill>
                  <a:srgbClr val="2B2C30"/>
                </a:solidFill>
              </a:rPr>
              <a:t>le quote associative</a:t>
            </a:r>
            <a:r>
              <a:rPr lang="en-US" sz="1200" dirty="0">
                <a:solidFill>
                  <a:srgbClr val="2B2C30"/>
                </a:solidFill>
              </a:rPr>
              <a:t>, ove pertinenti, per coprire le spese amministrative.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Definire </a:t>
            </a:r>
            <a:r>
              <a:rPr lang="en-US" sz="1200" b="1" dirty="0">
                <a:solidFill>
                  <a:srgbClr val="2B2C30"/>
                </a:solidFill>
              </a:rPr>
              <a:t>le chiavi di condivisione </a:t>
            </a:r>
            <a:r>
              <a:rPr lang="en-US" sz="1200" dirty="0">
                <a:solidFill>
                  <a:srgbClr val="2B2C30"/>
                </a:solidFill>
              </a:rPr>
              <a:t>tra i membri (chi ottiene quanto e in quale momento della giornata).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" sz="1200" dirty="0">
                <a:solidFill>
                  <a:srgbClr val="2B2C30"/>
                </a:solidFill>
              </a:rPr>
              <a:t>Determinare il </a:t>
            </a:r>
            <a:r>
              <a:rPr lang="en" sz="1200" b="1" dirty="0">
                <a:solidFill>
                  <a:srgbClr val="2B2C30"/>
                </a:solidFill>
              </a:rPr>
              <a:t>grado di flessibilità </a:t>
            </a:r>
            <a:r>
              <a:rPr lang="en" sz="1200" dirty="0">
                <a:solidFill>
                  <a:srgbClr val="2B2C30"/>
                </a:solidFill>
              </a:rPr>
              <a:t>per i membri (condizioni di adesione e di recesso).</a:t>
            </a:r>
            <a:endParaRPr lang="en-US" sz="1200" dirty="0">
              <a:solidFill>
                <a:srgbClr val="2B2C30"/>
              </a:solidFill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Stabilire </a:t>
            </a:r>
            <a:r>
              <a:rPr lang="en-US" sz="1200" b="1" dirty="0">
                <a:solidFill>
                  <a:srgbClr val="2B2C30"/>
                </a:solidFill>
              </a:rPr>
              <a:t>canali di comunicazione </a:t>
            </a:r>
            <a:r>
              <a:rPr lang="en-US" sz="1200" dirty="0">
                <a:solidFill>
                  <a:srgbClr val="2B2C30"/>
                </a:solidFill>
              </a:rPr>
              <a:t>per i membri (ad esempio newsletter, riunioni periodiche).</a:t>
            </a:r>
            <a:endParaRPr lang="en-US" sz="1200" dirty="0"/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Garantire </a:t>
            </a:r>
            <a:r>
              <a:rPr lang="en-US" sz="1200" b="1" dirty="0">
                <a:solidFill>
                  <a:srgbClr val="2B2C30"/>
                </a:solidFill>
              </a:rPr>
              <a:t>la trasparenza </a:t>
            </a:r>
            <a:r>
              <a:rPr lang="en-US" sz="1200" dirty="0">
                <a:solidFill>
                  <a:srgbClr val="2B2C30"/>
                </a:solidFill>
              </a:rPr>
              <a:t>e tenere aggiornati i membri della comunità energetica. </a:t>
            </a:r>
          </a:p>
          <a:p>
            <a:pPr marL="457200" indent="-457200" latinLnBrk="0">
              <a:buChar char="•"/>
            </a:pPr>
            <a:endParaRPr lang="en-US" sz="1200" dirty="0">
              <a:solidFill>
                <a:srgbClr val="2B2C30"/>
              </a:solidFill>
              <a:ea typeface="Public Sans"/>
              <a:cs typeface="Public San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7584839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Avviare una comunità energetica: finanziamenti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Quali finanziamenti sono disponibili per sostenere le comunità energetiche?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5518720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Avviare una comunità energetica: finanziamenti </a:t>
            </a:r>
            <a:endParaRPr lang="en-US" sz="1050" dirty="0">
              <a:solidFill>
                <a:schemeClr val="bg1"/>
              </a:solidFill>
            </a:endParaRPr>
          </a:p>
          <a:p>
            <a:pPr algn="just" latinLnBrk="0"/>
            <a:r>
              <a:rPr lang="en-US" sz="1200" dirty="0">
                <a:solidFill>
                  <a:srgbClr val="2B2C30"/>
                </a:solidFill>
              </a:rPr>
              <a:t>Garantire finanziamenti e flussi di entrate adeguati è essenziale per la redditività a lungo termine della vostra comunità energetica. Alcune domande da considerare: </a:t>
            </a:r>
          </a:p>
          <a:p>
            <a:pPr algn="just" latinLnBrk="0"/>
            <a:endParaRPr lang="en-US" sz="1200" b="1" dirty="0">
              <a:solidFill>
                <a:srgbClr val="2B2C30"/>
              </a:solidFill>
            </a:endParaRPr>
          </a:p>
          <a:p>
            <a:pPr marL="800100" indent="-342900" algn="just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Qual è l'investimento di capitale iniziale richiesto?</a:t>
            </a:r>
          </a:p>
          <a:p>
            <a:pPr marL="800100" indent="-342900" algn="just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Sono disponibili sovvenzioni, sussidi o incentivi fiscali?</a:t>
            </a:r>
          </a:p>
          <a:p>
            <a:pPr marL="800100" indent="-342900" algn="just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In che modo i membri contribuiranno finanziariamente (quote una tantum, abbonamenti mensili, pagamento in base all'utilizzo)?</a:t>
            </a:r>
          </a:p>
          <a:p>
            <a:pPr marL="800100" indent="-342900" algn="just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Qual è il ritorno sull'investimento (ROI) previsto?</a:t>
            </a:r>
            <a:endParaRPr lang="en-US" sz="1200" b="1" i="1" dirty="0">
              <a:solidFill>
                <a:srgbClr val="2B2C30"/>
              </a:solidFill>
              <a:ea typeface="Public Sans"/>
              <a:cs typeface="Public San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057323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0"/>
            <a:r>
              <a:rPr lang="en-GB" sz="1200" dirty="0"/>
              <a:t>Creare e guidare una comunità energetica è un'esperienza entusiasmante. Tuttavia, se si lavora principalmente da soli, può risultare scoraggiante. Quali sono gli aspetti fondamentali da considerare? Dove è possibile trovare supporto? Come sfruttare al meglio il tempo e le risorse limitate a disposizione?</a:t>
            </a:r>
          </a:p>
          <a:p>
            <a:pPr latinLnBrk="0"/>
            <a:endParaRPr lang="en-GB" sz="1200" dirty="0"/>
          </a:p>
          <a:p>
            <a:pPr latinLnBrk="0"/>
            <a:r>
              <a:rPr lang="en-GB" sz="1200" dirty="0"/>
              <a:t>In questa breve presentazione esploreremo: </a:t>
            </a:r>
          </a:p>
          <a:p>
            <a:pPr latinLnBrk="0"/>
            <a:endParaRPr lang="en-GB" sz="1200" dirty="0"/>
          </a:p>
          <a:p>
            <a:pPr marL="457200" indent="-457200" latinLnBrk="0">
              <a:buChar char="•"/>
            </a:pPr>
            <a:r>
              <a:rPr lang="en-GB" sz="1200" dirty="0"/>
              <a:t>Considerazioni chiave quando si crea e/o si guida una comunità energetica. </a:t>
            </a:r>
          </a:p>
          <a:p>
            <a:pPr marL="457200" indent="-457200" latinLnBrk="0">
              <a:buChar char="•"/>
            </a:pPr>
            <a:r>
              <a:rPr lang="en-GB" sz="1200" dirty="0"/>
              <a:t>Come interagire in modo efficace con la tua comunità e gli altri stakeholder.</a:t>
            </a:r>
          </a:p>
          <a:p>
            <a:pPr marL="457200" indent="-457200" latinLnBrk="0">
              <a:buChar char="•"/>
            </a:pPr>
            <a:r>
              <a:rPr lang="en-GB" sz="1200" dirty="0"/>
              <a:t>A chi rivolgersi quando hai bisogno di supporto.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733471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Avviare una comunità energetica: finanziamenti </a:t>
            </a:r>
            <a:endParaRPr lang="en-US" sz="1050" dirty="0">
              <a:solidFill>
                <a:schemeClr val="bg1"/>
              </a:solidFill>
            </a:endParaRPr>
          </a:p>
          <a:p>
            <a:pPr marL="457200" algn="just" latinLnBrk="0"/>
            <a:endParaRPr lang="en-US" sz="1200" dirty="0">
              <a:solidFill>
                <a:srgbClr val="2B2C30"/>
              </a:solidFill>
            </a:endParaRPr>
          </a:p>
          <a:p>
            <a:pPr algn="just" latinLnBrk="0"/>
            <a:r>
              <a:rPr lang="en-US" sz="1200" dirty="0">
                <a:solidFill>
                  <a:srgbClr val="2B2C30"/>
                </a:solidFill>
              </a:rPr>
              <a:t>Le opzioni di finanziamento includono:</a:t>
            </a:r>
          </a:p>
          <a:p>
            <a:pPr algn="just" latinLnBrk="0"/>
            <a:endParaRPr lang="en-US" sz="1200" b="1" dirty="0">
              <a:solidFill>
                <a:srgbClr val="2B2C30"/>
              </a:solidFill>
            </a:endParaRPr>
          </a:p>
          <a:p>
            <a:pPr marL="800100" indent="-342900" algn="just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Sovvenzioni dell'UE e del governo (ad esempio Horizon Europe).</a:t>
            </a:r>
          </a:p>
          <a:p>
            <a:pPr marL="800100" indent="-342900" algn="just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Crowdfunding e investimenti comunitari.</a:t>
            </a:r>
          </a:p>
          <a:p>
            <a:pPr marL="800100" indent="-342900" algn="just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Prestiti bancari e green bond.</a:t>
            </a:r>
          </a:p>
          <a:p>
            <a:pPr marL="800100" indent="-342900" algn="just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Partnership pubblico-private (PPP).</a:t>
            </a:r>
            <a:endParaRPr lang="en-US" sz="1200" b="1" i="1" dirty="0">
              <a:solidFill>
                <a:srgbClr val="2B2C30"/>
              </a:solidFill>
              <a:ea typeface="Public Sans"/>
              <a:cs typeface="Public San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674895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Avvio di una comunità energetica: coinvolgimento della comunità e delle parti interessate</a:t>
            </a:r>
            <a:endParaRPr lang="en-US" sz="1050" dirty="0">
              <a:solidFill>
                <a:schemeClr val="bg1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Come coinvolgere efficacemente la comunità in senso lato e i nostri stakeholder?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121890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Avvio di una comunità energetica: coinvolgimento della comunità e delle parti interessate</a:t>
            </a:r>
            <a:endParaRPr lang="en-US" sz="1050" dirty="0">
              <a:solidFill>
                <a:schemeClr val="bg1"/>
              </a:solidFill>
            </a:endParaRPr>
          </a:p>
          <a:p>
            <a:pPr latinLnBrk="0"/>
            <a:r>
              <a:rPr lang="en-GB" sz="1200" noProof="0" dirty="0">
                <a:solidFill>
                  <a:srgbClr val="2B2C30"/>
                </a:solidFill>
                <a:sym typeface="Public Sans"/>
              </a:rPr>
              <a:t>Il successo di una comunità energetica dipende dalla partecipazione attiva e dalla fiducia degli stakeholder. Domande chiave da considerare: </a:t>
            </a:r>
            <a:endParaRPr lang="en-GB" sz="1200" dirty="0">
              <a:solidFill>
                <a:srgbClr val="2B2C30"/>
              </a:solidFill>
              <a:sym typeface="Public Sans"/>
            </a:endParaRPr>
          </a:p>
          <a:p>
            <a:pPr latinLnBrk="0"/>
            <a:endParaRPr lang="en-GB" sz="1200" noProof="0" dirty="0">
              <a:solidFill>
                <a:srgbClr val="2B2C30"/>
              </a:solidFill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noProof="0" dirty="0">
                <a:solidFill>
                  <a:srgbClr val="2B2C30"/>
                </a:solidFill>
                <a:sym typeface="Public Sans"/>
              </a:rPr>
              <a:t>Chi sono gli stakeholder principali (residenti, imprese, comuni, organizzazioni non governative (ONG))?</a:t>
            </a:r>
            <a:endParaRPr lang="en-GB" sz="1200" dirty="0">
              <a:solidFill>
                <a:srgbClr val="2B2C30"/>
              </a:solidFill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noProof="0" dirty="0">
                <a:solidFill>
                  <a:srgbClr val="2B2C30"/>
                </a:solidFill>
                <a:sym typeface="Public Sans"/>
              </a:rPr>
              <a:t>Come coinvolgerete e informerete la comunità in merito alla vostra comunità energetica?</a:t>
            </a:r>
            <a:endParaRPr lang="en-GB" sz="1200" dirty="0">
              <a:solidFill>
                <a:srgbClr val="2B2C30"/>
              </a:solidFill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noProof="0" dirty="0">
                <a:solidFill>
                  <a:srgbClr val="2B2C30"/>
                </a:solidFill>
                <a:sym typeface="Public Sans"/>
              </a:rPr>
              <a:t>Quale struttura di governance sarà messa in atto per il processo decisionale e la risoluzione delle controversie?</a:t>
            </a:r>
            <a:endParaRPr lang="en-GB" sz="1200" dirty="0">
              <a:solidFill>
                <a:srgbClr val="2B2C30"/>
              </a:solidFill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noProof="0" dirty="0">
                <a:solidFill>
                  <a:srgbClr val="2B2C30"/>
                </a:solidFill>
              </a:rPr>
              <a:t>Quali sono i ruoli e le responsabilità dei membri?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noProof="0" dirty="0">
                <a:solidFill>
                  <a:srgbClr val="2B2C30"/>
                </a:solidFill>
              </a:rPr>
              <a:t>I nuovi membri possono facilmente aderire alla comunità e trarne vantaggio?</a:t>
            </a:r>
            <a:endParaRPr lang="en-GB" sz="1200" b="1" noProof="0" dirty="0">
              <a:solidFill>
                <a:srgbClr val="000066"/>
              </a:solidFill>
              <a:ea typeface="Public Sans"/>
              <a:cs typeface="Public San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4255510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Avvio di una comunità energetica: coinvolgimento della comunità e delle parti interessate</a:t>
            </a:r>
            <a:endParaRPr lang="en-US" sz="1050" dirty="0">
              <a:solidFill>
                <a:schemeClr val="bg1"/>
              </a:solidFill>
            </a:endParaRPr>
          </a:p>
          <a:p>
            <a:pPr latinLnBrk="0"/>
            <a:r>
              <a:rPr lang="en-US" sz="1200" dirty="0">
                <a:solidFill>
                  <a:srgbClr val="2B2C30"/>
                </a:solidFill>
                <a:sym typeface="Public Sans"/>
              </a:rPr>
              <a:t>Le buone pratiche includono:</a:t>
            </a:r>
          </a:p>
          <a:p>
            <a:pPr latinLnBrk="0"/>
            <a:endParaRPr lang="en-US" sz="1200" dirty="0">
              <a:solidFill>
                <a:srgbClr val="2B2C30"/>
              </a:solidFill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Organizzare incontri con la comunità per valutare l'interesse e ottenere sostegno.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Definizione di un modello di adesione chiaro (ad esempio, cooperativa, associazione, società).</a:t>
            </a:r>
            <a:endParaRPr lang="en-US" sz="1200" dirty="0"/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Offrire incentivi finanziari o vantaggi per incoraggiare la partecipazione.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Partire in piccolo con progetti pilota, per poi espandersi in base alla domanda.</a:t>
            </a:r>
            <a:endParaRPr lang="en-US" sz="1200" dirty="0"/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Collaborare con le imprese locali e i comuni per un'adozione su larga scala.</a:t>
            </a:r>
            <a:endParaRPr lang="en-US" sz="1200" b="1" dirty="0">
              <a:solidFill>
                <a:srgbClr val="000066"/>
              </a:solidFill>
              <a:ea typeface="Public Sans"/>
              <a:cs typeface="Public San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68655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rPr>
              <a:t>Passi successivi</a:t>
            </a:r>
            <a:endParaRPr lang="ko-KR" altLang="en-US" sz="1200" kern="1200" dirty="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/>
              <a:t>Se desiderate saperne di più sulla creazione di una comunità energetica, potete trovare utili le seguenti risorse: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  <a:ea typeface="맑은 고딕"/>
              </a:rPr>
              <a:t> Esamina la presentazione di Every1 sulle </a:t>
            </a:r>
            <a:r>
              <a:rPr lang="en-US" altLang="ko-KR" sz="1200" i="1" dirty="0">
                <a:solidFill>
                  <a:srgbClr val="373737"/>
                </a:solidFill>
                <a:ea typeface="맑은 고딕"/>
                <a:hlinkClick r:id="rId3"/>
              </a:rPr>
              <a:t>comunità energetiche: Nozioni di base sull'IT</a:t>
            </a:r>
            <a:endParaRPr lang="ko-KR" altLang="en-US" sz="1200" dirty="0">
              <a:solidFill>
                <a:srgbClr val="373737"/>
              </a:solidFill>
              <a:ea typeface="맑은 고딕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</a:rPr>
              <a:t>Esplora alcuni strumenti: </a:t>
            </a:r>
            <a:r>
              <a:rPr lang="en-US" altLang="ko-KR" sz="1200" dirty="0">
                <a:solidFill>
                  <a:srgbClr val="373737"/>
                </a:solidFill>
                <a:hlinkClick r:id="rId4"/>
              </a:rPr>
              <a:t>il Sistema informativo geografico fotovoltaico (PVGIS) </a:t>
            </a:r>
            <a:r>
              <a:rPr lang="en-US" altLang="ko-KR" sz="1200" dirty="0">
                <a:solidFill>
                  <a:srgbClr val="373737"/>
                </a:solidFill>
              </a:rPr>
              <a:t>stima il potenziale di energia solare in tutto il mondo.</a:t>
            </a:r>
            <a:endParaRPr lang="ko-KR" altLang="en-US" sz="1200" dirty="0">
              <a:solidFill>
                <a:srgbClr val="373737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</a:rPr>
              <a:t>Esplora alcuni strumenti: </a:t>
            </a:r>
            <a:r>
              <a:rPr lang="en-US" altLang="ko-KR" sz="1200" dirty="0">
                <a:solidFill>
                  <a:srgbClr val="373737"/>
                </a:solidFill>
                <a:hlinkClick r:id="rId5"/>
              </a:rPr>
              <a:t>Global Wind Atlas </a:t>
            </a:r>
            <a:r>
              <a:rPr lang="en-US" altLang="ko-KR" sz="1200" dirty="0">
                <a:solidFill>
                  <a:srgbClr val="373737"/>
                </a:solidFill>
              </a:rPr>
              <a:t>mappa le risorse eoliche per studi di fattibilità.</a:t>
            </a:r>
            <a:endParaRPr lang="ko-KR" altLang="en-US" sz="1200" dirty="0">
              <a:solidFill>
                <a:srgbClr val="373737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</a:rPr>
              <a:t>Esplora alcuni strumenti: </a:t>
            </a:r>
            <a:r>
              <a:rPr lang="en-US" altLang="ko-KR" sz="1200" dirty="0">
                <a:solidFill>
                  <a:srgbClr val="373737"/>
                </a:solidFill>
                <a:hlinkClick r:id="rId6"/>
              </a:rPr>
              <a:t>il modello NREL System Advisor Model </a:t>
            </a:r>
            <a:r>
              <a:rPr lang="en-US" altLang="ko-KR" sz="1200" dirty="0">
                <a:solidFill>
                  <a:srgbClr val="373737"/>
                </a:solidFill>
              </a:rPr>
              <a:t>(SAM) fornisce analisi finanziarie e tecniche per il solare, l'eolico e lo stoccaggio.</a:t>
            </a:r>
            <a:endParaRPr lang="ko-KR" altLang="en-US" sz="1200" dirty="0">
              <a:solidFill>
                <a:srgbClr val="373737"/>
              </a:solidFill>
            </a:endParaRP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https://www.open.edu/openlearncreate/course/view.php?id=17128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9947383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9F7F34-17EC-B3D2-0EF6-4277C94AC9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C013B3F-67E3-846D-336E-191664F609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949B939-00B7-B970-46AA-7C1354FABD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rPr>
              <a:t>Passi successivi</a:t>
            </a:r>
            <a:endParaRPr lang="ko-KR" altLang="en-US" sz="1200" kern="1200" dirty="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/>
              <a:t>Se desiderate saperne di più sulla creazione di una comunità energetica, potete trovare utili le seguenti risorse: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  <a:ea typeface="맑은 고딕"/>
              </a:rPr>
              <a:t> Leggi la </a:t>
            </a:r>
            <a:r>
              <a:rPr lang="en-US" altLang="ko-KR" sz="1200" dirty="0">
                <a:solidFill>
                  <a:srgbClr val="373737"/>
                </a:solidFill>
                <a:ea typeface="맑은 고딕"/>
                <a:hlinkClick r:id="rId3"/>
              </a:rPr>
              <a:t>guida online per la creazione di una comunità energetica </a:t>
            </a:r>
            <a:r>
              <a:rPr lang="en-US" altLang="ko-KR" sz="1200" dirty="0">
                <a:solidFill>
                  <a:srgbClr val="373737"/>
                </a:solidFill>
                <a:ea typeface="맑은 고딕"/>
              </a:rPr>
              <a:t>(in lingua tedesca)</a:t>
            </a:r>
            <a:endParaRPr lang="ko-KR" altLang="en-US" sz="1200" dirty="0">
              <a:solidFill>
                <a:srgbClr val="373737"/>
              </a:solidFill>
              <a:ea typeface="맑은 고딕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</a:rPr>
              <a:t>Esplora</a:t>
            </a:r>
            <a:r>
              <a:rPr lang="en-US" altLang="ko-KR" sz="1200" i="1" dirty="0">
                <a:solidFill>
                  <a:srgbClr val="373737"/>
                </a:solidFill>
                <a:hlinkClick r:id="rId4"/>
              </a:rPr>
              <a:t> 7 tipi di comunità energetiche e azioni collettive </a:t>
            </a:r>
            <a:r>
              <a:rPr lang="en-US" altLang="ko-KR" sz="1200" dirty="0">
                <a:solidFill>
                  <a:srgbClr val="373737"/>
                </a:solidFill>
              </a:rPr>
              <a:t>in questa risorsa del progetto DECIDE.</a:t>
            </a:r>
            <a:endParaRPr lang="ko-KR" altLang="en-US" sz="1200" dirty="0">
              <a:solidFill>
                <a:srgbClr val="373737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</a:rPr>
              <a:t>Dai un'occhiata al progetto ENCLUDE </a:t>
            </a:r>
            <a:r>
              <a:rPr lang="en-US" altLang="ko-KR" sz="1200" i="1" dirty="0">
                <a:solidFill>
                  <a:srgbClr val="373737"/>
                </a:solidFill>
                <a:hlinkClick r:id="rId5"/>
              </a:rPr>
              <a:t>Questo potrebbe sorprenderti: cosa abbiamo imparato parlando di energia con 68 iniziative</a:t>
            </a:r>
            <a:r>
              <a:rPr lang="en-US" altLang="ko-KR" sz="1200" i="1" dirty="0">
                <a:solidFill>
                  <a:srgbClr val="373737"/>
                </a:solidFill>
              </a:rPr>
              <a:t>.</a:t>
            </a:r>
            <a:endParaRPr lang="ko-KR" altLang="en-US" sz="1200" dirty="0">
              <a:solidFill>
                <a:srgbClr val="373737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</a:rPr>
              <a:t>Leggi il documento Smart Cities Marketplace 2020 </a:t>
            </a:r>
            <a:r>
              <a:rPr lang="en-US" altLang="ko-KR" sz="1200" i="1" dirty="0">
                <a:solidFill>
                  <a:srgbClr val="373737"/>
                </a:solidFill>
                <a:hlinkClick r:id="rId6"/>
              </a:rPr>
              <a:t>Energy Communities: Solution Booklet</a:t>
            </a:r>
            <a:r>
              <a:rPr lang="en-US" altLang="ko-KR" sz="1200" i="1" dirty="0">
                <a:solidFill>
                  <a:srgbClr val="373737"/>
                </a:solidFill>
              </a:rPr>
              <a:t>.</a:t>
            </a:r>
            <a:endParaRPr lang="ko-KR" altLang="en-US" sz="1200" dirty="0">
              <a:solidFill>
                <a:srgbClr val="373737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6D265A-E206-FE5F-D200-1461B1EA73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054370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Ringraziamenti</a:t>
            </a:r>
          </a:p>
          <a:p>
            <a:pPr latinLnBrk="0"/>
            <a:r>
              <a:rPr lang="en-GB" noProof="0" dirty="0"/>
              <a:t>Questa presentazione "</a:t>
            </a:r>
            <a:r>
              <a:rPr lang="en-GB" i="1" noProof="0" dirty="0"/>
              <a:t>Consigli utili, trucchi, </a:t>
            </a:r>
            <a:r>
              <a:rPr lang="en-GB" i="1" dirty="0"/>
              <a:t>suggerimenti e strumenti per aiutarti a creare la tua comunità energetica locale" </a:t>
            </a:r>
            <a:r>
              <a:rPr lang="en-GB" noProof="0" dirty="0"/>
              <a:t>è stata realizzata dal progetto Every1 ed è concessa in licenza </a:t>
            </a:r>
            <a:r>
              <a:rPr lang="en-GB" noProof="0" dirty="0">
                <a:hlinkClick r:id="rId3"/>
              </a:rPr>
              <a:t>CC BY-SA 4.0</a:t>
            </a:r>
            <a:r>
              <a:rPr lang="en-GB" noProof="0" dirty="0"/>
              <a:t>, salvo diversa indicazione. </a:t>
            </a:r>
          </a:p>
          <a:p>
            <a:pPr latinLnBrk="0"/>
            <a:endParaRPr lang="en-GB" noProof="0" dirty="0"/>
          </a:p>
          <a:p>
            <a:pPr latinLnBrk="0"/>
            <a:r>
              <a:rPr lang="en-GB" noProof="0" dirty="0"/>
              <a:t>Le immagini utilizzate in questa presentazione sono le seguenti: </a:t>
            </a:r>
          </a:p>
          <a:p>
            <a:pPr latinLnBrk="0"/>
            <a:endParaRPr lang="en-GB" noProof="0" dirty="0"/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Immagine di copertina: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Moss Community Energy Launch (Workshop fai da te sui pannelli solari)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di 10 10 è concessa in licenza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 BY 2.0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  <a:endParaRPr lang="en-GB" sz="1200" b="0" i="0" u="sng" strike="noStrike" cap="none" noProof="0" dirty="0">
              <a:solidFill>
                <a:srgbClr val="000000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Immagine del testo introduttivo: Avviare una comunità energetica: ulteriori considerazioni: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6"/>
              </a:rPr>
              <a:t>il fondo per l'energia pulita punta i riflettori sulle energie rinnovabili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della Provincia della British Columbia è concessa in licenza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7"/>
              </a:rPr>
              <a:t>CC BY-NC-ND 2.0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Avviare una comunità energetica: primi passi e considerazioni: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/>
              </a:rPr>
              <a:t>conoscenza, esperienza, narrativa, collaborazione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di Howard Lake è concessa in licenza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/>
              </a:rPr>
              <a:t>CC BY-SA 2.0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Avviare una comunità energetica: ulteriori considerazioni: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6"/>
              </a:rPr>
              <a:t>il fondo per l'energia pulita punta i riflettori sulle energie rinnovabili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della Provincia della British Columbia è concesso in licenza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7"/>
              </a:rPr>
              <a:t>CC BY-NC-ND 2.0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Avviare una comunità energetica: organizzazione formale: </a:t>
            </a:r>
            <a:r>
              <a:rPr lang="en-GB" noProof="0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Afternoon_Planning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di Green Mamba :)--&lt; è concesso in licenza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1"/>
              </a:rPr>
              <a:t>CC BY-ND 2.0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Avviare una comunità energetica: leadership: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2"/>
              </a:rPr>
              <a:t>Leadership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di Luigi </a:t>
            </a:r>
            <a:r>
              <a:rPr lang="en-GB" noProof="0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Mengato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è concesso in licenza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/>
              </a:rPr>
              <a:t>CC BY-SA 2.0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Avviare una comunità energetica: risorse: </a:t>
            </a:r>
            <a:r>
              <a:rPr lang="en-GB" b="0" i="0" dirty="0" err="1">
                <a:solidFill>
                  <a:srgbClr val="242424"/>
                </a:solidFill>
                <a:effectLst/>
                <a:hlinkClick r:id="rId13"/>
              </a:rPr>
              <a:t>Vorarlberger </a:t>
            </a:r>
            <a:r>
              <a:rPr lang="en-GB" b="0" i="0" dirty="0">
                <a:solidFill>
                  <a:srgbClr val="242424"/>
                </a:solidFill>
                <a:effectLst/>
                <a:hlinkClick r:id="rId13"/>
              </a:rPr>
              <a:t>Kraftwerke-Contatore energetico (elettrico)-contatore intelligente-02ASD </a:t>
            </a:r>
            <a:r>
              <a:rPr lang="en-GB" b="0" i="0" dirty="0">
                <a:solidFill>
                  <a:srgbClr val="242424"/>
                </a:solidFill>
                <a:effectLst/>
              </a:rPr>
              <a:t>di </a:t>
            </a:r>
            <a:r>
              <a:rPr lang="en-GB" b="0" i="0" dirty="0" err="1">
                <a:solidFill>
                  <a:srgbClr val="242424"/>
                </a:solidFill>
                <a:effectLst/>
              </a:rPr>
              <a:t>Asurnipal </a:t>
            </a:r>
            <a:r>
              <a:rPr lang="en-GB" b="0" i="0" dirty="0">
                <a:solidFill>
                  <a:srgbClr val="242424"/>
                </a:solidFill>
                <a:effectLst/>
              </a:rPr>
              <a:t>è concesso in licenza </a:t>
            </a:r>
            <a:r>
              <a:rPr lang="en-GB" b="0" i="0" dirty="0">
                <a:solidFill>
                  <a:srgbClr val="242424"/>
                </a:solidFill>
                <a:effectLst/>
                <a:hlinkClick r:id="rId3"/>
              </a:rPr>
              <a:t>CC BY-SA 4.0</a:t>
            </a:r>
            <a:r>
              <a:rPr lang="en-GB" b="0" i="0" dirty="0">
                <a:solidFill>
                  <a:srgbClr val="242424"/>
                </a:solidFill>
                <a:effectLst/>
              </a:rPr>
              <a:t>.</a:t>
            </a:r>
          </a:p>
          <a:p>
            <a:pPr latinLnBrk="0"/>
            <a:endParaRPr lang="en-GB" noProof="0" dirty="0"/>
          </a:p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413590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A939D8-6392-CFDE-A218-892CC91CCC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2CEEF26-1033-A449-F64C-2561A37FF3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FF8651B-FE2F-9CF6-0D77-55F29B4AD6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Ringraziamenti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42424"/>
                </a:solidFill>
              </a:rPr>
              <a:t>Avviare una comunità energetica: i vostri membri: "Realizzare il potenziale" di Beck Pitt è concesso in licenza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3"/>
              </a:rPr>
              <a:t>CC BY 2.0</a:t>
            </a:r>
            <a:r>
              <a:rPr lang="en-GB" dirty="0">
                <a:solidFill>
                  <a:srgbClr val="242424"/>
                </a:solidFill>
              </a:rPr>
              <a:t>. </a:t>
            </a:r>
            <a:r>
              <a:rPr lang="en-GB" b="0" i="0" dirty="0">
                <a:solidFill>
                  <a:srgbClr val="242424"/>
                </a:solidFill>
                <a:effectLst/>
              </a:rPr>
              <a:t> 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242424"/>
                </a:solidFill>
                <a:ea typeface="Public Sans"/>
                <a:cs typeface="Public Sans"/>
                <a:sym typeface="Public Sans"/>
              </a:rPr>
              <a:t>Avviare una comunità energetica: Finanziamenti: </a:t>
            </a:r>
            <a:r>
              <a:rPr lang="en-GB" sz="1200" dirty="0">
                <a:solidFill>
                  <a:srgbClr val="242424"/>
                </a:solidFill>
                <a:ea typeface="Public Sans"/>
                <a:cs typeface="Public Sans"/>
                <a:sym typeface="Public Sans"/>
                <a:hlinkClick r:id="rId4"/>
              </a:rPr>
              <a:t>Bollette elettriche con lampadina e calcolatrice </a:t>
            </a:r>
            <a:r>
              <a:rPr lang="en-GB" sz="1200" dirty="0">
                <a:solidFill>
                  <a:srgbClr val="242424"/>
                </a:solidFill>
                <a:ea typeface="Public Sans"/>
                <a:cs typeface="Public Sans"/>
                <a:sym typeface="Public Sans"/>
              </a:rPr>
              <a:t>di Uswitch.com Images è </a:t>
            </a:r>
            <a:r>
              <a:rPr lang="en-GB" dirty="0">
                <a:solidFill>
                  <a:srgbClr val="242424"/>
                </a:solidFill>
              </a:rPr>
              <a:t>concesso in licenza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3"/>
              </a:rPr>
              <a:t>CC BY 2.0</a:t>
            </a:r>
            <a:r>
              <a:rPr lang="en-GB" dirty="0">
                <a:solidFill>
                  <a:srgbClr val="242424"/>
                </a:solidFill>
              </a:rPr>
              <a:t>. </a:t>
            </a:r>
            <a:r>
              <a:rPr lang="en-GB" b="0" i="0" dirty="0">
                <a:solidFill>
                  <a:srgbClr val="242424"/>
                </a:solidFill>
                <a:effectLst/>
              </a:rPr>
              <a:t> 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42424"/>
                </a:solidFill>
              </a:rPr>
              <a:t>Avviare una comunità energetica: Coinvolgimento della comunità e delle parti interessate: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Moss Community Energy Launch (Workshop fai da te sui pannelli solari)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di 10 10 è concesso in licenza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3"/>
              </a:rPr>
              <a:t>CC BY 2.0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  <a:endParaRPr lang="en-GB" sz="1200" b="0" i="0" u="sng" strike="noStrike" cap="none" noProof="0" dirty="0">
              <a:solidFill>
                <a:srgbClr val="000000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endParaRPr lang="en-GB" b="0" i="0" dirty="0">
              <a:solidFill>
                <a:srgbClr val="242424"/>
              </a:solidFill>
              <a:effectLst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endParaRPr lang="en-US" sz="12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endParaRPr lang="en-GB" noProof="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endParaRPr lang="en-GB" noProof="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endParaRPr lang="en-GB" sz="1200" noProof="0" dirty="0">
              <a:solidFill>
                <a:schemeClr val="dk1"/>
              </a:solidFill>
              <a:ea typeface="Public Sans"/>
              <a:cs typeface="Public Sans"/>
            </a:endParaRPr>
          </a:p>
          <a:p>
            <a:pPr latinLnBrk="0"/>
            <a:endParaRPr lang="en-GB" sz="1200" noProof="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GB" sz="1200" noProof="0" dirty="0">
              <a:solidFill>
                <a:srgbClr val="000000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GB" sz="2000" noProof="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 latinLnBrk="0"/>
            <a:endParaRPr lang="en-GB" noProof="0" dirty="0"/>
          </a:p>
          <a:p>
            <a:endParaRPr lang="en-B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C297F8-F54B-CDCE-28DF-70A97B624A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7860756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dirty="0">
                <a:solidFill>
                  <a:schemeClr val="bg1"/>
                </a:solidFill>
              </a:rPr>
              <a:t>Grazie!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050393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0"/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Iniziamo ogni sezione con una domanda di riflessione. Prenditi un momento per riflettere su ogni domanda prima di passare alla diapositiva successiva. </a:t>
            </a:r>
          </a:p>
          <a:p>
            <a:pPr latinLnBrk="0"/>
            <a:endParaRPr lang="en-GB" sz="1200" dirty="0">
              <a:solidFill>
                <a:srgbClr val="2B2C30"/>
              </a:solidFill>
              <a:sym typeface="Public Sans"/>
            </a:endParaRPr>
          </a:p>
          <a:p>
            <a:pPr latinLnBrk="0"/>
            <a:r>
              <a:rPr lang="en-GB" sz="1200" dirty="0">
                <a:solidFill>
                  <a:srgbClr val="2B2C30"/>
                </a:solidFill>
                <a:sym typeface="Public Sans"/>
              </a:rPr>
              <a:t>Puoi rispondere a ciascuna domanda una alla volta. </a:t>
            </a:r>
          </a:p>
          <a:p>
            <a:pPr latinLnBrk="0"/>
            <a:r>
              <a:rPr lang="en-GB" sz="1200" dirty="0">
                <a:solidFill>
                  <a:srgbClr val="2B2C30"/>
                </a:solidFill>
                <a:sym typeface="Public Sans"/>
              </a:rPr>
              <a:t>In alternativa, puoi selezionare una domanda specifica che desideri approfondire per prima tramite il menu. </a:t>
            </a:r>
            <a:endParaRPr lang="en-GB" sz="120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35551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Public Sans"/>
              </a:rPr>
              <a:t>Inizia oggi stesso!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342900" indent="-342900" latinLnBrk="0">
              <a:buFont typeface="+mj-lt"/>
              <a:buAutoNum type="arabicPeriod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Cosa devo considerare quando voglio avviare una comunità energetica?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Quali altri aspetti devo considerare quando avvio una comunità energetica?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Quali sono le formalità principali per costituire una comunità energetica?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Come posso guidare efficacemente una comunità energetica?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Di quali attrezzature ho bisogno per creare una comunità energetica?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Come funziona l'adesione a una comunità energetica? 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Quali finanziamenti potrebbero essere disponibili per sostenere la mia comunità energetica?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Come posso coinvolgere efficacemente la comunità più ampia e i nostri stakeholder?</a:t>
            </a:r>
          </a:p>
          <a:p>
            <a:pPr marL="342900" indent="-342900" latinLnBrk="0">
              <a:buFont typeface="+mj-lt"/>
              <a:buAutoNum type="arabicPeriod"/>
            </a:pPr>
            <a:endParaRPr lang="en-US" sz="1200" dirty="0">
              <a:ea typeface="Public Sans"/>
              <a:cs typeface="Public Sans"/>
              <a:sym typeface="Public San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367296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Public Sans"/>
              </a:rPr>
              <a:t>Avviare una comunità energetica: primi passi e considerazioni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5"/>
                </a:solidFill>
              </a:rPr>
              <a:t>Cosa devo considerare quando desidero avviare una comunità energetica?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090150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sym typeface="Public Sans"/>
              </a:rPr>
              <a:t>Avviare una comunità energetica: primi passi e considerazioni</a:t>
            </a:r>
            <a:endParaRPr lang="en-US" sz="1050" dirty="0">
              <a:solidFill>
                <a:schemeClr val="bg1"/>
              </a:solidFill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2B2C30"/>
                </a:solidFill>
                <a:ea typeface="Public Sans"/>
                <a:cs typeface="Public Sans"/>
              </a:rPr>
              <a:t>Pensa al tipo di comunità energetica che desideri creare. Chi vi parteciperà? Qual è la motivazione alla base della comunità energetica?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2B2C30"/>
                </a:solidFill>
                <a:ea typeface="Public Sans"/>
                <a:cs typeface="Public Sans"/>
              </a:rPr>
              <a:t>Scopri di più sui diversi tipi di comunità energetica, comprese </a:t>
            </a:r>
            <a:r>
              <a:rPr lang="en-GB" sz="2200" dirty="0">
                <a:solidFill>
                  <a:srgbClr val="2B2C30"/>
                </a:solidFill>
                <a:ea typeface="Public Sans"/>
                <a:cs typeface="Public Sans"/>
                <a:hlinkClick r:id="rId3"/>
              </a:rPr>
              <a:t>le comunità energetiche guidate dai cittadini </a:t>
            </a:r>
            <a:r>
              <a:rPr lang="en-GB" sz="2200" dirty="0">
                <a:solidFill>
                  <a:srgbClr val="2B2C30"/>
                </a:solidFill>
                <a:ea typeface="Public Sans"/>
                <a:cs typeface="Public Sans"/>
              </a:rPr>
              <a:t>e </a:t>
            </a:r>
            <a:r>
              <a:rPr lang="en-GB" sz="2200" dirty="0">
                <a:solidFill>
                  <a:srgbClr val="2B2C30"/>
                </a:solidFill>
                <a:ea typeface="Public Sans"/>
                <a:cs typeface="Public Sans"/>
                <a:hlinkClick r:id="rId4"/>
              </a:rPr>
              <a:t>le comunità di energia rinnovabile</a:t>
            </a:r>
            <a:r>
              <a:rPr lang="en-GB" sz="2200" dirty="0">
                <a:solidFill>
                  <a:srgbClr val="2B2C30"/>
                </a:solidFill>
                <a:ea typeface="Public Sans"/>
                <a:cs typeface="Public Sans"/>
              </a:rPr>
              <a:t>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2B2C30"/>
                </a:solidFill>
              </a:rPr>
              <a:t>Quali tecnologie sono già in uso o sono in programma?</a:t>
            </a: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2B2C30"/>
                </a:solidFill>
              </a:rPr>
              <a:t>Prendete in considerazione il fotovoltaico (PV) o i pannelli solari, lo stoccaggio, i contatori intelligenti.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https://energy.ec.europa.eu/topics/markets-and-consumers/energy-consumers-and-prosumers/energy-communities_en</a:t>
            </a:r>
          </a:p>
          <a:p>
            <a:r>
              <a:rPr lang="en-GB" dirty="0" err="1"/>
              <a:t>https://energy.ec.europa.eu/topics/renewable-energy/enabling-framework-renewables_en#renewable-energy-communities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03308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462BD5-666E-10B2-59DD-B436353DF3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AE56B13-C6BC-710A-AA70-7989105F1B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189BE6-3B5F-61F6-EF58-E2F8033B7F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sym typeface="Public Sans"/>
              </a:rPr>
              <a:t>Avviare una comunità energetica: primi passi e considerazioni</a:t>
            </a:r>
            <a:endParaRPr lang="en-US" sz="1050" dirty="0">
              <a:solidFill>
                <a:schemeClr val="bg1"/>
              </a:solidFill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2B2C30"/>
                </a:solidFill>
                <a:ea typeface="Public Sans"/>
                <a:cs typeface="Public Sans"/>
              </a:rPr>
              <a:t>Chi gestirà la comunità energetica? </a:t>
            </a: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2B2C30"/>
                </a:solidFill>
              </a:rPr>
              <a:t>La gestirai tu stesso o preferisci affidarti a un appaltatore esterno?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2B2C30"/>
                </a:solidFill>
                <a:ea typeface="Public Sans"/>
                <a:cs typeface="Public Sans"/>
              </a:rPr>
              <a:t>Chi può supportarvi?</a:t>
            </a:r>
            <a:endParaRPr lang="en-GB" sz="2200" dirty="0"/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2B2C30"/>
                </a:solidFill>
              </a:rPr>
              <a:t>Potrebbero esserci agenzie energetiche o di finanziamento regionali o nazionali ed esempi di buone pratiche a cui puoi ispirarti e/o da cui puoi trarre supporto. </a:t>
            </a:r>
          </a:p>
          <a:p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54FFF8-46CF-ADEC-8334-5F4EF772CC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240168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Public Sans"/>
              </a:rPr>
              <a:t>Avviare una comunità energetica: ulteriori considerazioni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Cos'altro devo considerare quando avvio una comunità energetica?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271366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sym typeface="Public Sans"/>
              </a:rPr>
              <a:t>Avviare una comunità energetica: ulteriori considerazioni</a:t>
            </a:r>
            <a:endParaRPr lang="en-US" sz="1050" dirty="0">
              <a:solidFill>
                <a:schemeClr val="bg1"/>
              </a:solidFill>
            </a:endParaRPr>
          </a:p>
          <a:p>
            <a:pPr latinLnBrk="0"/>
            <a:r>
              <a:rPr lang="en-GB" sz="1200" dirty="0">
                <a:ea typeface="Public Sans"/>
                <a:cs typeface="Public Sans"/>
                <a:sym typeface="Public Sans"/>
              </a:rPr>
              <a:t>È fondamentale valutare attentamente come gestire la propria comunità energetica. È importante tenere presenti i seguenti aspetti chiave:</a:t>
            </a:r>
          </a:p>
          <a:p>
            <a:pPr latinLnBrk="0"/>
            <a:endParaRPr lang="en-GB" sz="1200" dirty="0">
              <a:ea typeface="Public Sans"/>
              <a:cs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/>
              <a:t>Un quadro solido e chiaro.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/>
              <a:t>Risorse finanziarie.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/>
              <a:t>Coinvolgimento della comunità e delle parti interessate.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/>
              <a:t>Gestione operativa?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/>
              <a:t>Scalabilità e crescita futura.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77656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eur01.safelinks.protection.outlook.com/?url=https%3A%2F%2Fcreativecommons.org%2Flicenses%2Fby-sa%2F4.0%2Fdeed.en&amp;data=05%7C02%7Csimon.ball%40open.ac.uk%7C4beecf77fe94434bfc6308de21311385%7C0e2ed45596af4100bed3a8e5fd981685%7C0%7C0%7C638984691842547971%7CUnknown%7CTWFpbGZsb3d8eyJFbXB0eU1hcGkiOnRydWUsIlYiOiIwLjAuMDAwMCIsIlAiOiJXaW4zMiIsIkFOIjoiTWFpbCIsIldUIjoyfQ%3D%3D%7C0%7C%7C%7C&amp;sdata=5mfs8Lsd5R1av9opIWNEYXVyB0PpYhSoAb5GZfNhntc%3D&amp;reserved=0" TargetMode="Externa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>
            <a:extLst>
              <a:ext uri="{FF2B5EF4-FFF2-40B4-BE49-F238E27FC236}">
                <a16:creationId xmlns:a16="http://schemas.microsoft.com/office/drawing/2014/main" id="{6968694B-CBC0-4CFA-92E7-007B856E5C2E}"/>
              </a:ext>
            </a:extLst>
          </p:cNvPr>
          <p:cNvSpPr/>
          <p:nvPr userDrawn="1"/>
        </p:nvSpPr>
        <p:spPr>
          <a:xfrm>
            <a:off x="7678057" y="1"/>
            <a:ext cx="4513943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5FF8FAC-CA3D-D985-2D00-0665579779A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53029" y="6210794"/>
            <a:ext cx="377098" cy="39188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57680DA-07C4-6469-66CC-E2C0271C5B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47" y="6210794"/>
            <a:ext cx="2286000" cy="47916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12A1343-EE3C-8803-1CE9-6471B94B5772}"/>
              </a:ext>
            </a:extLst>
          </p:cNvPr>
          <p:cNvSpPr txBox="1"/>
          <p:nvPr userDrawn="1"/>
        </p:nvSpPr>
        <p:spPr>
          <a:xfrm>
            <a:off x="2381847" y="5828186"/>
            <a:ext cx="520298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 hangingPunct="0"/>
            <a:r>
              <a:rPr lang="it-IT" sz="1000" b="0" i="0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Questo progetto ha ricevuto finanziamenti dal programma Horizon dell'Unione Europea per la ricerca e l'innovazione (2021-2027) nell'ambito della convenzione di sovvenzione n. 101075596. La responsabilità per il contenuto di questo materiale ricade esclusivamente sul progetto Every1 e non riflette necessariamente l'opinione dell'Unione Europea. La presentazione è concessa in licenza </a:t>
            </a:r>
            <a:r>
              <a:rPr lang="it-IT" sz="1000" b="0" i="0" u="sng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 tooltip="Original URL: https://creativecommons.org/licenses/by-sa/4.0/deed.en. Click or tap if you trust this link."/>
              </a:rPr>
              <a:t>CC BY-SA 4.0, </a:t>
            </a:r>
            <a:r>
              <a:rPr lang="it-IT" sz="1000" b="0" i="0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salvo diversa indicazione. </a:t>
            </a:r>
            <a:endParaRPr lang="it-IT" sz="1000" noProof="1"/>
          </a:p>
        </p:txBody>
      </p: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F53AAD2-4525-46D4-8AD1-5B650C307416}"/>
              </a:ext>
            </a:extLst>
          </p:cNvPr>
          <p:cNvSpPr/>
          <p:nvPr userDrawn="1"/>
        </p:nvSpPr>
        <p:spPr>
          <a:xfrm>
            <a:off x="1" y="1"/>
            <a:ext cx="4046220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935587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37D69E15-8DEB-4A6D-B2E4-0E1069D88945}"/>
              </a:ext>
            </a:extLst>
          </p:cNvPr>
          <p:cNvSpPr/>
          <p:nvPr userDrawn="1"/>
        </p:nvSpPr>
        <p:spPr>
          <a:xfrm>
            <a:off x="0" y="0"/>
            <a:ext cx="12192000" cy="194936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576562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very1 slide 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328BE74-3A9A-407A-80A7-F26E850A55BA}"/>
              </a:ext>
            </a:extLst>
          </p:cNvPr>
          <p:cNvSpPr/>
          <p:nvPr userDrawn="1"/>
        </p:nvSpPr>
        <p:spPr>
          <a:xfrm>
            <a:off x="487680" y="457200"/>
            <a:ext cx="11216640" cy="59436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70012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799A7B0B-43CF-4ACA-B61B-AC7F27070D01}"/>
              </a:ext>
            </a:extLst>
          </p:cNvPr>
          <p:cNvSpPr/>
          <p:nvPr userDrawn="1"/>
        </p:nvSpPr>
        <p:spPr>
          <a:xfrm>
            <a:off x="1" y="1"/>
            <a:ext cx="4046220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577396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C4BD2F4-2B9E-45E4-DE4F-FE14DB8557CB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1499503" y="6159639"/>
            <a:ext cx="482322" cy="482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90" r:id="rId3"/>
    <p:sldLayoutId id="2147483692" r:id="rId4"/>
    <p:sldLayoutId id="2147483693" r:id="rId5"/>
    <p:sldLayoutId id="2147483687" r:id="rId6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en.edu/openlearncreate/course/view.php?id=17128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sam.nrel.gov/" TargetMode="External"/><Relationship Id="rId5" Type="http://schemas.openxmlformats.org/officeDocument/2006/relationships/hyperlink" Target="https://globalwindatlas.info/en/" TargetMode="External"/><Relationship Id="rId4" Type="http://schemas.openxmlformats.org/officeDocument/2006/relationships/hyperlink" Target="https://joint-research-centre.ec.europa.eu/photovoltaic-geographical-information-system-pvgis_en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iegemeinschaften.gv.at/online-guide/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smart-cities-marketplace.ec.europa.eu/insights/solutions/solution-booklet-energy-communities" TargetMode="External"/><Relationship Id="rId5" Type="http://schemas.openxmlformats.org/officeDocument/2006/relationships/hyperlink" Target="https://decide4energy.eu/fileadmin/user_upload/Resources/PREVIEW-A5-WP3_Case_studies-Booklet.pdf" TargetMode="External"/><Relationship Id="rId4" Type="http://schemas.openxmlformats.org/officeDocument/2006/relationships/hyperlink" Target="https://decide4energy.eu/fileadmin/user_upload/Materials/Business_Models_Infographic_final_02.png" TargetMode="Externa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lickr.com/photos/howardlake/6238256033/in/photolist-w23rMr-DNKbE-7FU5Zv-8RJ7as-8REYjk-avfGbv-J98b4A-2nYfE8G-9H7jk4-AgukoC-5CPPh9-kNhBtZ-eSzwYo-ew3DRE-gpzKGw-553ujC-8EV2r9-8B4K1P-oqMiNU-TyuMPb-7Nsqrs-23kSphE-ejrVgd-eeHbjV-8iMtBa-u3iDQ-3KufnR-bBEkmV-5GAnJ2-6Z1XhG-2nYeegB-8bXfhU-9ttQTs-2jNUAua-2jDHP1t-iS64h-NFRXgj-2nYbGyz-6Z1Xoy-2iNdag6-2iGVpFn-2nYbKBU-4FkQe1-2jmWhkq-5jYmeg-27PcpUG-2nYh5yY-aWjvEt-6hJjTL-2nYgBFB" TargetMode="External"/><Relationship Id="rId13" Type="http://schemas.openxmlformats.org/officeDocument/2006/relationships/hyperlink" Target="https://commons.wikimedia.org/wiki/File:Vorarlberger_Kraftwerke-Energy_meter_(electro)-smart_meter-02ASD.jpg" TargetMode="External"/><Relationship Id="rId3" Type="http://schemas.openxmlformats.org/officeDocument/2006/relationships/hyperlink" Target="https://creativecommons.org/licenses/by-sa/4.0/deed.en" TargetMode="External"/><Relationship Id="rId7" Type="http://schemas.openxmlformats.org/officeDocument/2006/relationships/hyperlink" Target="https://creativecommons.org/licenses/by-nc-nd/2.0/" TargetMode="External"/><Relationship Id="rId12" Type="http://schemas.openxmlformats.org/officeDocument/2006/relationships/hyperlink" Target="https://www.flickr.com/photos/luigimengato/41193109401/in/photolist-bGVEuK-HYSiBG-msBknz-msA8Pt-msBaRa-msCm6h-msBLwy-msBJ8q-msAGLi-bGVDgP-msBDmG-25L6sha-msBAaS-J8CvTT-msB5BT-msCdv7-HcGibd-J5zfN7-J5zfAd-HH3aGN-J8CxPg-nCPDVc-J8Cvf8-J8J568-J8HLPp-psCxnU-J8HJfX-J5zhQo-J5zhtS-J5zhU1-J8CvYn-J29hc2-J8CvL8-J8CwXr-ch3NQU-J5zfES-ch3Pu3-PvkhKg-J8CxAR-tVJ6iY-J8Cw8F-J5zgUL-sWgr3-J5zf8Q-J8CwPv-HH6kPq-J2bEsv-HH3bMy-2kU3szT-J8Cxwn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flickr.com/photos/bcgovphotos/31002313633/in/photolist-PeyXJR-7VA87W-2mGvwpG-H4EJex-6HPouy-28wmsim-fkZi52-2qGetRz-SL4BmJ-2pFs1aw-2g6T7nQ-LcXLhM-2pzq4Wt-27NYoQe-2o4EhfW-2oikY9P-2gpgBWu-TodhL3-22RjYSg-2pznRFg-2qFvV9b-28wmpLs-4pBY8H-nTux14-oaTEP3-28zYuvn-2887yop-QbGhiR-gV96xy-eXwQ2G-2mGvw7s-28zYv8p-2o1SVM1-uq682d-cVwxTY-2bhpyUx-2qG3r4s-uaQca1-2q73nSx-8fsNLX-2nSs8S8-usCvdD-us1sWh-2pFZMXg-atbVgq-nKuAaC-4Pwhx9-uq61xw-7dzWrF-uaXDt8" TargetMode="External"/><Relationship Id="rId11" Type="http://schemas.openxmlformats.org/officeDocument/2006/relationships/hyperlink" Target="https://creativecommons.org/licenses/by-nd/2.0/" TargetMode="External"/><Relationship Id="rId5" Type="http://schemas.openxmlformats.org/officeDocument/2006/relationships/hyperlink" Target="https://creativecommons.org/licenses/by/2.0/" TargetMode="External"/><Relationship Id="rId10" Type="http://schemas.openxmlformats.org/officeDocument/2006/relationships/hyperlink" Target="https://www.flickr.com/photos/greenmambagreenmamba/2049993321/in/photolist-489KAr-3YfCcV-2kVRpJS-DzMyYS-6L6BY-5DCCBi-8oWbQt-3JPbNK-57faN7-62npjg-35NkU6-SD3i1c-4X9AaL-r1kacD-aNd9Xr-e5HioZ-8Maoye-EGj7Cd-DTexmv-RxhniS-S7SJaR-8E29fJ-2iEVdzZ-S7SHZF-6khfo5-bxcGmt-2j5ypZi-QPMHZB-eJqw8g-bjX8y-66sojC-bRTB2v-dwFX9J-4VhgWY-s2Qy5j-8jMywr-559jxT-8XzkXJ-apU25d-9a91xa-brYqtU-egQyFv-7NS6TP-7cKAeK-dyKRqc-5Gvacj-diuZw7-ACHE-arrRui-efCR5y" TargetMode="External"/><Relationship Id="rId4" Type="http://schemas.openxmlformats.org/officeDocument/2006/relationships/hyperlink" Target="https://www.flickr.com/photos/tentenuk/18672186072/" TargetMode="External"/><Relationship Id="rId9" Type="http://schemas.openxmlformats.org/officeDocument/2006/relationships/hyperlink" Target="https://creativecommons.org/licenses/by-sa/2.0/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/2.0/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flickr.com/photos/tentenuk/18672186072/" TargetMode="External"/><Relationship Id="rId4" Type="http://schemas.openxmlformats.org/officeDocument/2006/relationships/hyperlink" Target="https://www.flickr.com/photos/193030246@N04/51185443459/in/photolist-2kZ5M4R-YHoUDo-2gVhBWm-EHmde9-EdduiC-Bbtyo8-FaVAcR-FaVAwD-F8C5U9-F8C7tG-EHmdTL-bmrWfT-EHme8U-FaVzkk-F8C7Bs-EHmfAU-EZekkJ-EHmeyU-FaVCeg-gmHV8W-FaVzxz-EZenzy-F2wv2F-o68auJ-F2wuor-EHmfLU-EZemMG-2gViDpA-LEdN9a-ABXbz-2pVvMsu-EZeqrf-Edyai2-FaVGaH-EddCAu-F8CcVy-21fHMqa-EZeqSq-Edybpk-EHmjKL-EdyaKe-2kZ2TrW-8WooS2-7k9nHa-BaGwqh-7kdh2Y-ezxMh4-2nBQC5a-4QjWQ2-riod3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.ec.europa.eu/topics/markets-and-consumers/energy-consumers-and-prosumers/energy-communities_en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jpg"/><Relationship Id="rId4" Type="http://schemas.openxmlformats.org/officeDocument/2006/relationships/hyperlink" Target="https://energy.ec.europa.eu/topics/renewable-energy/enabling-framework-renewables_en#renewable-energy-communities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9EE2B6D-35E4-4C91-CC80-BAA946F23B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6748" y="420576"/>
            <a:ext cx="2547257" cy="8363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18E81CD-AD80-81A8-462B-7E8DD186C9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0981" y="1893014"/>
            <a:ext cx="4501019" cy="337576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CB092E2-1A2A-9EE6-F777-B7C9EC86D0F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27995" y="1256925"/>
            <a:ext cx="6861079" cy="4018404"/>
          </a:xfrm>
          <a:prstGeom prst="rect">
            <a:avLst/>
          </a:prstGeom>
        </p:spPr>
        <p:txBody>
          <a:bodyPr/>
          <a:lstStyle/>
          <a:p>
            <a:pPr lvl="0" latinLnBrk="0">
              <a:defRPr/>
            </a:pPr>
            <a:r>
              <a:rPr lang="it-IT" sz="5400" noProof="1"/>
              <a:t>Consigli utili, trucchi e strumenti per aiutarti a creare la tua comunità energetica</a:t>
            </a:r>
          </a:p>
        </p:txBody>
      </p:sp>
    </p:spTree>
    <p:extLst>
      <p:ext uri="{BB962C8B-B14F-4D97-AF65-F5344CB8AC3E}">
        <p14:creationId xmlns:p14="http://schemas.microsoft.com/office/powerpoint/2010/main" val="3961919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B3927-D115-407C-E584-86BC989C72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D7B66C-1DD6-E51A-BFA0-68FD14A99FC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11629" y="73088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Avviare una comunità energetica: organizzazione formale - Introduzione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78E889-170D-661A-C4C9-37B6BB6336A3}"/>
              </a:ext>
            </a:extLst>
          </p:cNvPr>
          <p:cNvSpPr txBox="1"/>
          <p:nvPr/>
        </p:nvSpPr>
        <p:spPr>
          <a:xfrm>
            <a:off x="885169" y="3194137"/>
            <a:ext cx="1042165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400" i="1" dirty="0">
                <a:solidFill>
                  <a:schemeClr val="accent5"/>
                </a:solidFill>
              </a:rPr>
              <a:t>Quali sono le formalità necessarie per costituire una comunità energetica?</a:t>
            </a:r>
          </a:p>
        </p:txBody>
      </p:sp>
    </p:spTree>
    <p:extLst>
      <p:ext uri="{BB962C8B-B14F-4D97-AF65-F5344CB8AC3E}">
        <p14:creationId xmlns:p14="http://schemas.microsoft.com/office/powerpoint/2010/main" val="29991736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42BB5-58B6-278B-E025-E6AA0528F6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3CF6284-8BB3-547A-45B1-1F04A85CF41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76942" y="73088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Avvio di una comunità energetica: organizzazione formale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FE9A94-DCC1-E1C5-4D79-C962BC490CDE}"/>
              </a:ext>
            </a:extLst>
          </p:cNvPr>
          <p:cNvSpPr txBox="1"/>
          <p:nvPr/>
        </p:nvSpPr>
        <p:spPr>
          <a:xfrm>
            <a:off x="5323562" y="2281016"/>
            <a:ext cx="6640971" cy="415498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 latinLnBrk="0">
              <a:buFont typeface="Arial,Sans-Serif"/>
              <a:buChar char="•"/>
            </a:pPr>
            <a:r>
              <a:rPr lang="en-US" sz="2400" dirty="0">
                <a:solidFill>
                  <a:srgbClr val="2B2C30"/>
                </a:solidFill>
                <a:ea typeface="Public Sans"/>
                <a:cs typeface="Public Sans"/>
              </a:rPr>
              <a:t>Crea una </a:t>
            </a:r>
            <a:r>
              <a:rPr lang="en-US" sz="2400" b="1" dirty="0">
                <a:solidFill>
                  <a:srgbClr val="2B2C30"/>
                </a:solidFill>
                <a:ea typeface="Public Sans"/>
                <a:cs typeface="Public Sans"/>
              </a:rPr>
              <a:t>bozza </a:t>
            </a:r>
            <a:r>
              <a:rPr lang="en-US" sz="2400" dirty="0">
                <a:solidFill>
                  <a:srgbClr val="2B2C30"/>
                </a:solidFill>
                <a:ea typeface="Public Sans"/>
                <a:cs typeface="Public Sans"/>
              </a:rPr>
              <a:t>dettagliata </a:t>
            </a:r>
            <a:r>
              <a:rPr lang="en-US" sz="2400" b="1" dirty="0">
                <a:solidFill>
                  <a:srgbClr val="2B2C30"/>
                </a:solidFill>
                <a:ea typeface="Public Sans"/>
                <a:cs typeface="Public Sans"/>
              </a:rPr>
              <a:t>del progetto</a:t>
            </a:r>
            <a:r>
              <a:rPr lang="en-US" sz="2400" dirty="0">
                <a:solidFill>
                  <a:srgbClr val="2B2C30"/>
                </a:solidFill>
                <a:ea typeface="Public Sans"/>
                <a:cs typeface="Public Sans"/>
              </a:rPr>
              <a:t>, includendo tutte le informazioni disponibili e le tempistiche.</a:t>
            </a:r>
            <a:endParaRPr lang="en-US" sz="2400" dirty="0">
              <a:solidFill>
                <a:srgbClr val="2B2C30"/>
              </a:solidFill>
              <a:ea typeface="Public Sans"/>
            </a:endParaRPr>
          </a:p>
          <a:p>
            <a:pPr marL="457200" indent="-457200" latinLnBrk="0">
              <a:buFont typeface="Arial"/>
              <a:buChar char="•"/>
            </a:pPr>
            <a:r>
              <a:rPr lang="en-US" sz="2400" dirty="0">
                <a:solidFill>
                  <a:srgbClr val="2B2C30"/>
                </a:solidFill>
                <a:ea typeface="Public Sans"/>
                <a:cs typeface="Public Sans"/>
              </a:rPr>
              <a:t>Assicurati della conformità legale verificando i </a:t>
            </a:r>
            <a:r>
              <a:rPr lang="en-US" sz="2400" b="1" dirty="0">
                <a:solidFill>
                  <a:srgbClr val="2B2C30"/>
                </a:solidFill>
                <a:ea typeface="Public Sans"/>
                <a:cs typeface="Public Sans"/>
              </a:rPr>
              <a:t>requisiti legali </a:t>
            </a:r>
            <a:r>
              <a:rPr lang="en-US" sz="2400" dirty="0">
                <a:solidFill>
                  <a:srgbClr val="2B2C30"/>
                </a:solidFill>
                <a:ea typeface="Public Sans"/>
                <a:cs typeface="Public Sans"/>
              </a:rPr>
              <a:t>applicabili al tuo tipo di comunità energetica. Verifica tutte le normative applicabili, che potrebbero includere normative nazionali, regionali, locali o comunali.</a:t>
            </a:r>
            <a:endParaRPr lang="en-US" sz="2400" dirty="0">
              <a:ea typeface="Public Sans"/>
            </a:endParaRPr>
          </a:p>
          <a:p>
            <a:pPr marL="457200" indent="-457200" latinLnBrk="0">
              <a:buFont typeface="Arial"/>
              <a:buChar char="•"/>
            </a:pPr>
            <a:r>
              <a:rPr lang="en-US" sz="2400" dirty="0">
                <a:solidFill>
                  <a:srgbClr val="2B2C30"/>
                </a:solidFill>
                <a:ea typeface="Public Sans"/>
                <a:cs typeface="Public Sans"/>
              </a:rPr>
              <a:t>Verifica se è necessario </a:t>
            </a:r>
            <a:r>
              <a:rPr lang="en-US" sz="2400" b="1" dirty="0">
                <a:solidFill>
                  <a:srgbClr val="2B2C30"/>
                </a:solidFill>
                <a:ea typeface="Public Sans"/>
                <a:cs typeface="Public Sans"/>
              </a:rPr>
              <a:t>registrare formalmente </a:t>
            </a:r>
            <a:r>
              <a:rPr lang="en-US" sz="2400" dirty="0">
                <a:solidFill>
                  <a:srgbClr val="2B2C30"/>
                </a:solidFill>
                <a:ea typeface="Public Sans"/>
                <a:cs typeface="Public Sans"/>
              </a:rPr>
              <a:t>la tua comunità energetica.</a:t>
            </a:r>
            <a:endParaRPr lang="en-US" sz="2400" dirty="0"/>
          </a:p>
          <a:p>
            <a:pPr marL="457200" indent="-457200" latinLnBrk="0">
              <a:buFont typeface="Arial"/>
              <a:buChar char="•"/>
            </a:pPr>
            <a:r>
              <a:rPr lang="en-US" sz="2400" dirty="0">
                <a:solidFill>
                  <a:srgbClr val="2B2C30"/>
                </a:solidFill>
                <a:ea typeface="Public Sans"/>
              </a:rPr>
              <a:t>Chiarisci la procedura e i requisiti di </a:t>
            </a:r>
            <a:r>
              <a:rPr lang="en" sz="2400" dirty="0">
                <a:solidFill>
                  <a:srgbClr val="2B2C30"/>
                </a:solidFill>
                <a:ea typeface="Public Sans"/>
              </a:rPr>
              <a:t>registrazione con il </a:t>
            </a:r>
            <a:r>
              <a:rPr lang="en" sz="2400" b="1" dirty="0">
                <a:solidFill>
                  <a:srgbClr val="2B2C30"/>
                </a:solidFill>
                <a:ea typeface="Public Sans"/>
              </a:rPr>
              <a:t>gestore della rete</a:t>
            </a:r>
            <a:r>
              <a:rPr lang="en" sz="2400" dirty="0">
                <a:solidFill>
                  <a:srgbClr val="2B2C30"/>
                </a:solidFill>
                <a:ea typeface="Public Sans"/>
              </a:rPr>
              <a:t>.</a:t>
            </a:r>
            <a:endParaRPr lang="en-US" sz="2400" dirty="0">
              <a:solidFill>
                <a:srgbClr val="2B2C3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3CE70EB-6BB7-60DE-6A16-DBC3B82199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467" y="2730674"/>
            <a:ext cx="4881515" cy="3255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727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40B598-3C59-58D5-BCCF-5F94FB98C3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6B77A4-E21F-44F8-B284-2CD9FE549DE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69934" y="743948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Avviare una comunità energetica: Leadership -  Introduzione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AC321A-ECC1-6F77-28D3-B93794C698A1}"/>
              </a:ext>
            </a:extLst>
          </p:cNvPr>
          <p:cNvSpPr txBox="1"/>
          <p:nvPr/>
        </p:nvSpPr>
        <p:spPr>
          <a:xfrm>
            <a:off x="1490597" y="3181611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Come posso guidare efficacemente una comunità energetica?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226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88971A-92A2-1549-E68D-21610F539B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AFBB5B-33C8-185E-AEBB-165BBB8E98D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50817" y="809262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Avviare una comunità energetica: leadership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11FBD15-B2C1-AC0C-EA32-5D94F17B18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17940"/>
            <a:ext cx="5386939" cy="359347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86F7BA3-B558-E7EE-49BC-1EDCDFCA81CE}"/>
              </a:ext>
            </a:extLst>
          </p:cNvPr>
          <p:cNvSpPr txBox="1"/>
          <p:nvPr/>
        </p:nvSpPr>
        <p:spPr>
          <a:xfrm>
            <a:off x="4935255" y="2134825"/>
            <a:ext cx="6879262" cy="378565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 latinLnBrk="0">
              <a:buChar char="•"/>
            </a:pPr>
            <a:r>
              <a:rPr lang="en-US" sz="2400" dirty="0">
                <a:solidFill>
                  <a:srgbClr val="2B2C30"/>
                </a:solidFill>
                <a:latin typeface="Calibri"/>
                <a:ea typeface="Public Sans"/>
                <a:cs typeface="Public Sans"/>
              </a:rPr>
              <a:t>Creare un </a:t>
            </a:r>
            <a:r>
              <a:rPr lang="en-US" sz="2400" b="1" dirty="0">
                <a:solidFill>
                  <a:srgbClr val="2B2C30"/>
                </a:solidFill>
                <a:latin typeface="Calibri"/>
                <a:ea typeface="Public Sans"/>
                <a:cs typeface="Public Sans"/>
              </a:rPr>
              <a:t>team centrale</a:t>
            </a:r>
            <a:r>
              <a:rPr lang="en-US" sz="2400" dirty="0">
                <a:solidFill>
                  <a:srgbClr val="2B2C30"/>
                </a:solidFill>
                <a:latin typeface="Calibri"/>
                <a:ea typeface="Public Sans"/>
                <a:cs typeface="Public Sans"/>
              </a:rPr>
              <a:t>: questo gruppo deve essere affidabile, attivo e non troppo numeroso.</a:t>
            </a:r>
            <a:endParaRPr lang="en-US" sz="2400" b="1" dirty="0">
              <a:solidFill>
                <a:srgbClr val="2B2C30"/>
              </a:solidFill>
              <a:latin typeface="Calibri"/>
              <a:ea typeface="Public Sans"/>
              <a:cs typeface="Public Sans"/>
            </a:endParaRPr>
          </a:p>
          <a:p>
            <a:pPr marL="457200" indent="-457200" latinLnBrk="0">
              <a:buChar char="•"/>
            </a:pPr>
            <a:r>
              <a:rPr lang="en-US" sz="2400" dirty="0">
                <a:solidFill>
                  <a:srgbClr val="2B2C30"/>
                </a:solidFill>
                <a:latin typeface="Calibri"/>
                <a:ea typeface="Public Sans"/>
                <a:cs typeface="Public Sans"/>
              </a:rPr>
              <a:t>Condividere </a:t>
            </a:r>
            <a:r>
              <a:rPr lang="en-US" sz="2400" dirty="0">
                <a:solidFill>
                  <a:srgbClr val="2B2C30"/>
                </a:solidFill>
                <a:latin typeface="Calibri"/>
                <a:ea typeface="Calibri"/>
                <a:cs typeface="Calibri"/>
              </a:rPr>
              <a:t>i compiti: chiarire chi è responsabile di ogni compito. Ad esempio, fatturazione, monitoraggio o comunicazione. </a:t>
            </a:r>
            <a:r>
              <a:rPr lang="en-US" sz="2400" b="1" dirty="0">
                <a:solidFill>
                  <a:srgbClr val="2B2C30"/>
                </a:solidFill>
                <a:latin typeface="Calibri"/>
                <a:ea typeface="Calibri"/>
                <a:cs typeface="Calibri"/>
              </a:rPr>
              <a:t>Chiarire </a:t>
            </a:r>
            <a:r>
              <a:rPr lang="en-US" sz="2400" dirty="0">
                <a:solidFill>
                  <a:srgbClr val="2B2C30"/>
                </a:solidFill>
                <a:latin typeface="Calibri"/>
                <a:ea typeface="Calibri"/>
                <a:cs typeface="Calibri"/>
              </a:rPr>
              <a:t>fin dall'inizio </a:t>
            </a:r>
            <a:r>
              <a:rPr lang="en-US" sz="2400" b="1" dirty="0">
                <a:solidFill>
                  <a:srgbClr val="2B2C30"/>
                </a:solidFill>
                <a:latin typeface="Calibri"/>
                <a:ea typeface="Calibri"/>
                <a:cs typeface="Calibri"/>
              </a:rPr>
              <a:t>i compiti e le responsabilità </a:t>
            </a:r>
            <a:r>
              <a:rPr lang="en-US" sz="2400" dirty="0">
                <a:solidFill>
                  <a:srgbClr val="2B2C30"/>
                </a:solidFill>
                <a:latin typeface="Calibri"/>
                <a:ea typeface="Calibri"/>
                <a:cs typeface="Calibri"/>
              </a:rPr>
              <a:t>aiuta a evitare attriti!</a:t>
            </a:r>
          </a:p>
          <a:p>
            <a:pPr marL="457200" indent="-457200" latinLnBrk="0">
              <a:buChar char="•"/>
            </a:pPr>
            <a:r>
              <a:rPr lang="en-US" sz="2400" dirty="0">
                <a:solidFill>
                  <a:srgbClr val="2B2C30"/>
                </a:solidFill>
                <a:latin typeface="Calibri"/>
                <a:ea typeface="Calibri"/>
                <a:cs typeface="Calibri"/>
              </a:rPr>
              <a:t>Stimate in modo realistico </a:t>
            </a:r>
            <a:r>
              <a:rPr lang="en-US" sz="2400" b="1" dirty="0">
                <a:solidFill>
                  <a:srgbClr val="2B2C30"/>
                </a:solidFill>
                <a:latin typeface="Calibri"/>
                <a:ea typeface="Calibri"/>
                <a:cs typeface="Calibri"/>
              </a:rPr>
              <a:t>il tempo a</a:t>
            </a:r>
            <a:r>
              <a:rPr lang="en-US" sz="2400" dirty="0">
                <a:solidFill>
                  <a:srgbClr val="2B2C30"/>
                </a:solidFill>
                <a:latin typeface="Calibri"/>
                <a:ea typeface="Calibri"/>
                <a:cs typeface="Calibri"/>
              </a:rPr>
              <a:t> vostra </a:t>
            </a:r>
            <a:r>
              <a:rPr lang="en-US" sz="2400" b="1" dirty="0">
                <a:solidFill>
                  <a:srgbClr val="2B2C30"/>
                </a:solidFill>
                <a:latin typeface="Calibri"/>
                <a:ea typeface="Calibri"/>
                <a:cs typeface="Calibri"/>
              </a:rPr>
              <a:t>disposizione</a:t>
            </a:r>
            <a:r>
              <a:rPr lang="en-US" sz="2400" dirty="0">
                <a:solidFill>
                  <a:srgbClr val="2B2C30"/>
                </a:solidFill>
                <a:latin typeface="Calibri"/>
                <a:ea typeface="Calibri"/>
                <a:cs typeface="Calibri"/>
              </a:rPr>
              <a:t>: è sufficiente per le attività pianificate? Considerate la possibilità di prevedere un margine di tempo per compiti imprevisti o ritardi.</a:t>
            </a:r>
          </a:p>
        </p:txBody>
      </p:sp>
    </p:spTree>
    <p:extLst>
      <p:ext uri="{BB962C8B-B14F-4D97-AF65-F5344CB8AC3E}">
        <p14:creationId xmlns:p14="http://schemas.microsoft.com/office/powerpoint/2010/main" val="1109055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BEB5A1-B4A9-64BD-61B2-652C301C15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E48A3D5-C5A4-1A8A-D223-4BBCFF008BD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69934" y="704759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Avviare una comunità energetica: risorse - Introduzione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77BFF2-33C6-968B-4039-27829257A520}"/>
              </a:ext>
            </a:extLst>
          </p:cNvPr>
          <p:cNvSpPr txBox="1"/>
          <p:nvPr/>
        </p:nvSpPr>
        <p:spPr>
          <a:xfrm>
            <a:off x="1490597" y="3181611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Di quali attrezzature ho bisogno per creare una comunità energetica?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57334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E94D80-25C1-4CFD-EC45-A3D4E808EA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E520AD-FF2D-3896-5F9E-947FACFEDEA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98566" y="668804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Avvio di una comunità energetica: risorse 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48B4B3E-49EA-5666-7C14-9015697F413B}"/>
              </a:ext>
            </a:extLst>
          </p:cNvPr>
          <p:cNvSpPr txBox="1"/>
          <p:nvPr/>
        </p:nvSpPr>
        <p:spPr>
          <a:xfrm>
            <a:off x="2646716" y="1994367"/>
            <a:ext cx="9448828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sz="2000" dirty="0">
                <a:solidFill>
                  <a:srgbClr val="2B2C30"/>
                </a:solidFill>
              </a:rPr>
              <a:t>La creazione di una comunità energetica comporta l'installazione e la manutenzione di  apparecchiature che consentano la generazione, lo stoccaggio, la gestione e la distribuzione di energia tra i membri della comunità. Ad esempio: </a:t>
            </a:r>
            <a:endParaRPr lang="en-US" sz="2000" dirty="0"/>
          </a:p>
          <a:p>
            <a:pPr marL="457200" indent="-457200" latinLnBrk="0">
              <a:buFont typeface="Arial"/>
              <a:buChar char="•"/>
            </a:pPr>
            <a:r>
              <a:rPr lang="en-US" sz="2000" dirty="0">
                <a:solidFill>
                  <a:srgbClr val="2B2C30"/>
                </a:solidFill>
                <a:sym typeface="Public Sans"/>
              </a:rPr>
              <a:t>Generazione di energia rinnovabile: pannelli fotovoltaici, turbine eoliche, micro-idroelettrico.</a:t>
            </a:r>
            <a:endParaRPr lang="en-US" sz="2000" dirty="0">
              <a:solidFill>
                <a:srgbClr val="2B2C30"/>
              </a:solidFill>
            </a:endParaRPr>
          </a:p>
          <a:p>
            <a:pPr marL="457200" indent="-457200" latinLnBrk="0">
              <a:buFont typeface="Arial"/>
              <a:buChar char="•"/>
            </a:pPr>
            <a:r>
              <a:rPr lang="en-US" sz="2000" dirty="0">
                <a:solidFill>
                  <a:srgbClr val="2B2C30"/>
                </a:solidFill>
                <a:sym typeface="Public Sans"/>
              </a:rPr>
              <a:t>Stoccaggio dell'energia: sistemi di batterie, stoccaggio di energia termica.</a:t>
            </a:r>
            <a:endParaRPr lang="en-US" sz="2000" dirty="0">
              <a:solidFill>
                <a:srgbClr val="2B2C30"/>
              </a:solidFill>
            </a:endParaRPr>
          </a:p>
          <a:p>
            <a:pPr marL="457200" indent="-457200" latinLnBrk="0">
              <a:buFont typeface="Arial"/>
              <a:buChar char="•"/>
            </a:pPr>
            <a:r>
              <a:rPr lang="en-US" sz="2000" dirty="0">
                <a:solidFill>
                  <a:srgbClr val="2B2C30"/>
                </a:solidFill>
                <a:sym typeface="Public Sans"/>
              </a:rPr>
              <a:t>Gestione e monitoraggio dell'energia: </a:t>
            </a:r>
            <a:r>
              <a:rPr lang="en-US" sz="2000" dirty="0">
                <a:solidFill>
                  <a:srgbClr val="2B2C30"/>
                </a:solidFill>
              </a:rPr>
              <a:t>contatori intelligenti; sistemi di gestione dell'energia (EMS).</a:t>
            </a:r>
          </a:p>
          <a:p>
            <a:pPr marL="457200" indent="-457200" latinLnBrk="0">
              <a:buFont typeface="Arial"/>
              <a:buChar char="•"/>
            </a:pPr>
            <a:r>
              <a:rPr lang="en-US" sz="2000" dirty="0">
                <a:solidFill>
                  <a:srgbClr val="2B2C30"/>
                </a:solidFill>
              </a:rPr>
              <a:t>Integrazione e sicurezza della rete: inverter; dispositivi di sicurezza.</a:t>
            </a:r>
          </a:p>
          <a:p>
            <a:pPr marL="457200" indent="-457200" latinLnBrk="0">
              <a:buFont typeface="Arial"/>
              <a:buChar char="•"/>
            </a:pPr>
            <a:r>
              <a:rPr lang="en-US" sz="2000" dirty="0">
                <a:solidFill>
                  <a:srgbClr val="2B2C30"/>
                </a:solidFill>
              </a:rPr>
              <a:t>Comunicazione e controllo: sistemi SCADA, sensori IoT; tecnologia smart grid.</a:t>
            </a:r>
          </a:p>
          <a:p>
            <a:pPr marL="457200" indent="-457200" latinLnBrk="0">
              <a:buFont typeface="Arial"/>
              <a:buChar char="•"/>
            </a:pPr>
            <a:r>
              <a:rPr lang="en-US" sz="2000" dirty="0">
                <a:solidFill>
                  <a:srgbClr val="2B2C30"/>
                </a:solidFill>
              </a:rPr>
              <a:t>Integrazione dei veicoli elettrici: stazioni di ricarica; sistemi Vehicle-to-grid (V2G).</a:t>
            </a:r>
          </a:p>
          <a:p>
            <a:pPr latinLnBrk="0"/>
            <a:r>
              <a:rPr lang="en-US" sz="2000" b="1" dirty="0">
                <a:solidFill>
                  <a:srgbClr val="2B2C30"/>
                </a:solidFill>
              </a:rPr>
              <a:t>L'implementazione e l'utilizzo dipendono dal quadro normativo del proprio Paese</a:t>
            </a:r>
            <a:r>
              <a:rPr lang="en-US" sz="2000" dirty="0">
                <a:solidFill>
                  <a:srgbClr val="2B2C30"/>
                </a:solidFill>
              </a:rPr>
              <a:t>.</a:t>
            </a:r>
          </a:p>
          <a:p>
            <a:pPr latinLnBrk="0"/>
            <a:endParaRPr lang="en-US" sz="2000" dirty="0">
              <a:solidFill>
                <a:srgbClr val="2B2C3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6953836-0F13-3611-FC8F-B2C49940B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403" y="2518083"/>
            <a:ext cx="2273398" cy="3693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72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E24449-55D8-2FC8-5533-C7D7C25899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783DA8-FCA3-4165-4727-5FF30387C1D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6314" y="861514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Avviare una comunità energetica: i vostri membri - Introduzione 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9CF9DF6-E166-5036-F30B-43DE1E958B64}"/>
              </a:ext>
            </a:extLst>
          </p:cNvPr>
          <p:cNvSpPr txBox="1"/>
          <p:nvPr/>
        </p:nvSpPr>
        <p:spPr>
          <a:xfrm>
            <a:off x="1490597" y="3429000"/>
            <a:ext cx="98579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Come funziona l'adesione a una comunità energetica?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98265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984A55-3301-C7C4-A4A7-34966C098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AF6892-8B06-979D-0860-9079ACA9142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98566" y="80731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Avviare una comunità energetica: i vostri membri 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F24D65-3C3C-DDDB-79E7-E2DA63900FA9}"/>
              </a:ext>
            </a:extLst>
          </p:cNvPr>
          <p:cNvSpPr txBox="1"/>
          <p:nvPr/>
        </p:nvSpPr>
        <p:spPr>
          <a:xfrm>
            <a:off x="4822521" y="2132878"/>
            <a:ext cx="719829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sz="2400" dirty="0">
                <a:solidFill>
                  <a:srgbClr val="2B2C30"/>
                </a:solidFill>
              </a:rPr>
              <a:t>Quando si pensa alle condizioni di adesione a una comunità energetica, è opportuno: </a:t>
            </a:r>
            <a:endParaRPr lang="en-US" sz="2400" b="1" dirty="0">
              <a:solidFill>
                <a:srgbClr val="2B2C30"/>
              </a:solidFill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B2C30"/>
                </a:solidFill>
              </a:rPr>
              <a:t>Considerare </a:t>
            </a:r>
            <a:r>
              <a:rPr lang="en-US" sz="2400" b="1" dirty="0">
                <a:solidFill>
                  <a:srgbClr val="2B2C30"/>
                </a:solidFill>
              </a:rPr>
              <a:t>le quote associative</a:t>
            </a:r>
            <a:r>
              <a:rPr lang="en-US" sz="2400" dirty="0">
                <a:solidFill>
                  <a:srgbClr val="2B2C30"/>
                </a:solidFill>
              </a:rPr>
              <a:t>, ove pertinenti, per coprire le spese amministrative.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B2C30"/>
                </a:solidFill>
              </a:rPr>
              <a:t>Definire </a:t>
            </a:r>
            <a:r>
              <a:rPr lang="en-US" sz="2400" b="1" dirty="0">
                <a:solidFill>
                  <a:srgbClr val="2B2C30"/>
                </a:solidFill>
              </a:rPr>
              <a:t>le chiavi di ripartizione </a:t>
            </a:r>
            <a:r>
              <a:rPr lang="en-US" sz="2400" dirty="0">
                <a:solidFill>
                  <a:srgbClr val="2B2C30"/>
                </a:solidFill>
              </a:rPr>
              <a:t>tra i membri (chi ottiene quanto e in quale momento della giornata).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" sz="2400" dirty="0">
                <a:solidFill>
                  <a:srgbClr val="2B2C30"/>
                </a:solidFill>
              </a:rPr>
              <a:t>Determinare il </a:t>
            </a:r>
            <a:r>
              <a:rPr lang="en" sz="2400" b="1" dirty="0">
                <a:solidFill>
                  <a:srgbClr val="2B2C30"/>
                </a:solidFill>
              </a:rPr>
              <a:t>grado di flessibilità </a:t>
            </a:r>
            <a:r>
              <a:rPr lang="en" sz="2400" dirty="0">
                <a:solidFill>
                  <a:srgbClr val="2B2C30"/>
                </a:solidFill>
              </a:rPr>
              <a:t>per i membri (condizioni di adesione e recesso).</a:t>
            </a:r>
            <a:endParaRPr lang="en-US" sz="2400" dirty="0">
              <a:solidFill>
                <a:srgbClr val="2B2C30"/>
              </a:solidFill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B2C30"/>
                </a:solidFill>
              </a:rPr>
              <a:t>Stabilire </a:t>
            </a:r>
            <a:r>
              <a:rPr lang="en-US" sz="2400" b="1" dirty="0">
                <a:solidFill>
                  <a:srgbClr val="2B2C30"/>
                </a:solidFill>
              </a:rPr>
              <a:t>canali di comunicazione </a:t>
            </a:r>
            <a:r>
              <a:rPr lang="en-US" sz="2400" dirty="0">
                <a:solidFill>
                  <a:srgbClr val="2B2C30"/>
                </a:solidFill>
              </a:rPr>
              <a:t>per i membri (ad esempio newsletter, riunioni periodiche).</a:t>
            </a:r>
            <a:endParaRPr lang="en-US" sz="2400" dirty="0"/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B2C30"/>
                </a:solidFill>
              </a:rPr>
              <a:t>Garantire </a:t>
            </a:r>
            <a:r>
              <a:rPr lang="en-US" sz="2400" b="1" dirty="0">
                <a:solidFill>
                  <a:srgbClr val="2B2C30"/>
                </a:solidFill>
              </a:rPr>
              <a:t>la trasparenza </a:t>
            </a:r>
            <a:r>
              <a:rPr lang="en-US" sz="2400" dirty="0">
                <a:solidFill>
                  <a:srgbClr val="2B2C30"/>
                </a:solidFill>
              </a:rPr>
              <a:t>e tenere aggiornati i membri della comunità energetica. </a:t>
            </a:r>
          </a:p>
          <a:p>
            <a:pPr marL="457200" indent="-457200" latinLnBrk="0">
              <a:buChar char="•"/>
            </a:pPr>
            <a:endParaRPr lang="en-US" sz="2400" dirty="0">
              <a:solidFill>
                <a:srgbClr val="2B2C30"/>
              </a:solidFill>
              <a:ea typeface="Public Sans"/>
              <a:cs typeface="Public San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6E88D3-C166-85E1-26CC-8BD7F61086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189" y="2597584"/>
            <a:ext cx="4325655" cy="3244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071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8F056E-0271-F698-8409-4BDD9B02D5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601604-3A94-9624-E485-640AE0B9C5F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69934" y="743948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Avviare una comunità energetica: Finanziamenti - Introduzione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523C7B-772E-CFDB-6B1C-08434537B540}"/>
              </a:ext>
            </a:extLst>
          </p:cNvPr>
          <p:cNvSpPr txBox="1"/>
          <p:nvPr/>
        </p:nvSpPr>
        <p:spPr>
          <a:xfrm>
            <a:off x="1490597" y="3181611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Quali finanziamenti sono disponibili per sostenere le comunità energetiche?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24568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A76CAE-69B9-36A4-D379-2D2350CAB7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EB12DB-F7AD-69D0-60C2-90FDFA4B9E3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85503" y="691696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Avviare una comunità energetica: Finanziamenti - Domande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37293F-24F8-0380-1F80-AE575BD0E6B4}"/>
              </a:ext>
            </a:extLst>
          </p:cNvPr>
          <p:cNvSpPr txBox="1"/>
          <p:nvPr/>
        </p:nvSpPr>
        <p:spPr>
          <a:xfrm>
            <a:off x="4577795" y="2721721"/>
            <a:ext cx="700628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sz="2000" dirty="0">
                <a:solidFill>
                  <a:srgbClr val="2B2C30"/>
                </a:solidFill>
              </a:rPr>
              <a:t>Garantire finanziamenti adeguati e flussi di entrate è essenziale per la sostenibilità a lungo termine della vostra comunità energetica. Alcune domande da considerare: </a:t>
            </a:r>
          </a:p>
          <a:p>
            <a:pPr algn="just" latinLnBrk="0"/>
            <a:endParaRPr lang="en-US" sz="2000" b="1" dirty="0">
              <a:solidFill>
                <a:srgbClr val="2B2C30"/>
              </a:solidFill>
            </a:endParaRPr>
          </a:p>
          <a:p>
            <a:pPr marL="800100" indent="-342900" algn="just" latinLnBrk="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B2C30"/>
                </a:solidFill>
              </a:rPr>
              <a:t>Qual è l'investimento di capitale iniziale richiesto?</a:t>
            </a:r>
          </a:p>
          <a:p>
            <a:pPr marL="800100" indent="-342900" algn="just" latinLnBrk="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B2C30"/>
                </a:solidFill>
              </a:rPr>
              <a:t>Sono disponibili sovvenzioni, sussidi o incentivi fiscali?</a:t>
            </a:r>
          </a:p>
          <a:p>
            <a:pPr marL="800100" indent="-342900" algn="just" latinLnBrk="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B2C30"/>
                </a:solidFill>
              </a:rPr>
              <a:t>In che modo i membri contribuiranno finanziariamente (quote una tantum, abbonamenti mensili, pagamento in base all'utilizzo)?</a:t>
            </a:r>
          </a:p>
          <a:p>
            <a:pPr marL="800100" indent="-342900" latinLnBrk="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B2C30"/>
                </a:solidFill>
              </a:rPr>
              <a:t>Qual è il ritorno sull'investimento (ROI) previsto?</a:t>
            </a:r>
            <a:endParaRPr lang="en-US" sz="2000" b="1" i="1" dirty="0">
              <a:solidFill>
                <a:srgbClr val="2B2C30"/>
              </a:solidFill>
              <a:ea typeface="Public Sans"/>
              <a:cs typeface="Public San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4063084-F625-6ACE-25D3-D1E7346DC1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935" y="3027406"/>
            <a:ext cx="4105196" cy="2736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752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983D20B-2801-6B4E-D109-BC11B582C02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741561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 sz="2800" b="1" noProof="1">
                <a:solidFill>
                  <a:schemeClr val="bg1"/>
                </a:solidFill>
              </a:rPr>
              <a:t>Introduzione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FE65402-2D24-4C0B-3A9B-70B199ADCEA8}"/>
              </a:ext>
            </a:extLst>
          </p:cNvPr>
          <p:cNvSpPr txBox="1"/>
          <p:nvPr/>
        </p:nvSpPr>
        <p:spPr>
          <a:xfrm>
            <a:off x="4514398" y="982176"/>
            <a:ext cx="7288445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/>
              <a:t>Creare e guidare una comunità energetica è un'esperienza entusiasmante. Tuttavia, se si lavora principalmente da soli, può essere scoraggiante. Quali sono gli aspetti fondamentali da considerare? Dove è possibile trovare supporto? Come sfruttare al meglio il tempo e le risorse limitate a disposizione?</a:t>
            </a:r>
          </a:p>
          <a:p>
            <a:pPr latinLnBrk="0"/>
            <a:endParaRPr lang="en-GB" sz="2400" dirty="0"/>
          </a:p>
          <a:p>
            <a:pPr latinLnBrk="0"/>
            <a:r>
              <a:rPr lang="en-GB" sz="2400" dirty="0"/>
              <a:t>In questa breve presentazione esploreremo: </a:t>
            </a:r>
          </a:p>
          <a:p>
            <a:pPr latinLnBrk="0"/>
            <a:endParaRPr lang="en-GB" sz="2400" dirty="0"/>
          </a:p>
          <a:p>
            <a:pPr marL="457200" indent="-457200" latinLnBrk="0">
              <a:buChar char="•"/>
            </a:pPr>
            <a:r>
              <a:rPr lang="en-GB" sz="2400" dirty="0"/>
              <a:t>Considerazioni chiave quando si crea e/o si guida una comunità energetica. </a:t>
            </a:r>
          </a:p>
          <a:p>
            <a:pPr marL="457200" indent="-457200" latinLnBrk="0">
              <a:buChar char="•"/>
            </a:pPr>
            <a:r>
              <a:rPr lang="en-GB" sz="2400" dirty="0"/>
              <a:t>Come interagire in modo efficace con la tua comunità e gli altri stakeholder.</a:t>
            </a:r>
          </a:p>
          <a:p>
            <a:pPr marL="457200" indent="-457200" latinLnBrk="0">
              <a:buChar char="•"/>
            </a:pPr>
            <a:r>
              <a:rPr lang="en-GB" sz="2400" dirty="0"/>
              <a:t>A chi rivolgersi quando hai bisogno di supporto.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43FFEE2-4F0D-9405-EE0D-F00F756193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67124"/>
            <a:ext cx="4033381" cy="295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388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7F256F-61EB-5450-6FB6-810C1C1680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BEF2CC0-197A-7BE8-7327-20E1B5DA08E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50817" y="678633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Avviare una comunità energetica: Finanziamenti - Opzioni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ECEFC4C-0B69-0558-9888-BD4D20B48878}"/>
              </a:ext>
            </a:extLst>
          </p:cNvPr>
          <p:cNvSpPr txBox="1"/>
          <p:nvPr/>
        </p:nvSpPr>
        <p:spPr>
          <a:xfrm>
            <a:off x="4852818" y="3164355"/>
            <a:ext cx="671518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latinLnBrk="0"/>
            <a:r>
              <a:rPr lang="en-US" sz="2400" dirty="0">
                <a:solidFill>
                  <a:srgbClr val="2B2C30"/>
                </a:solidFill>
              </a:rPr>
              <a:t>Le opzioni di finanziamento includono:</a:t>
            </a:r>
          </a:p>
          <a:p>
            <a:pPr algn="just" latinLnBrk="0"/>
            <a:endParaRPr lang="en-US" sz="2400" b="1" dirty="0">
              <a:solidFill>
                <a:srgbClr val="2B2C30"/>
              </a:solidFill>
            </a:endParaRPr>
          </a:p>
          <a:p>
            <a:pPr marL="800100" indent="-342900" algn="just" latinLnBrk="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B2C30"/>
                </a:solidFill>
              </a:rPr>
              <a:t>Sovvenzioni dell'UE e del governo (ad esempio Horizon Europe).</a:t>
            </a:r>
          </a:p>
          <a:p>
            <a:pPr marL="800100" indent="-342900" algn="just" latinLnBrk="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B2C30"/>
                </a:solidFill>
              </a:rPr>
              <a:t>Crowdfunding e investimenti comunitari.</a:t>
            </a:r>
          </a:p>
          <a:p>
            <a:pPr marL="800100" indent="-342900" algn="just" latinLnBrk="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B2C30"/>
                </a:solidFill>
              </a:rPr>
              <a:t>Prestiti bancari e green bond.</a:t>
            </a:r>
          </a:p>
          <a:p>
            <a:pPr marL="800100" indent="-342900" algn="just" latinLnBrk="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B2C30"/>
                </a:solidFill>
              </a:rPr>
              <a:t>Partnership pubblico-private (PPP).</a:t>
            </a:r>
            <a:endParaRPr lang="en-US" sz="2400" b="1" i="1" dirty="0">
              <a:solidFill>
                <a:srgbClr val="2B2C30"/>
              </a:solidFill>
              <a:ea typeface="Public Sans"/>
              <a:cs typeface="Public San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0619C0D-64EF-5C51-0ECB-B2170F4F38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935" y="3027406"/>
            <a:ext cx="4105196" cy="2736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637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F6B4EA-E88A-A59B-B141-AFF8A33D62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25260-EEC3-07D7-E3B8-F6F0FFDD040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63879" y="600256"/>
            <a:ext cx="11062063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Avviare una comunità energetica: coinvolgimento della comunità e degli stakeholder - Introduzione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64583EB-9E5A-D9E5-5E25-30CE3A95CE9A}"/>
              </a:ext>
            </a:extLst>
          </p:cNvPr>
          <p:cNvSpPr txBox="1"/>
          <p:nvPr/>
        </p:nvSpPr>
        <p:spPr>
          <a:xfrm>
            <a:off x="742950" y="3429000"/>
            <a:ext cx="106056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Come posso coinvolgere efficacemente la comunità in generale e i nostri stakeholder?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23289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2DCCC5-E2C2-A7BE-4F88-95CB17D539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B0849EE-0AE7-CC1B-B7F5-C80FDA2798D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9193" y="636786"/>
            <a:ext cx="11022875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Avvio di una comunità energetica: coinvolgimento della comunità e delle parti interessate - Domande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E507AF0-D257-E3D0-87DD-E138B5C70D1C}"/>
              </a:ext>
            </a:extLst>
          </p:cNvPr>
          <p:cNvSpPr txBox="1"/>
          <p:nvPr/>
        </p:nvSpPr>
        <p:spPr>
          <a:xfrm>
            <a:off x="4634630" y="1962349"/>
            <a:ext cx="7398707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noProof="0" dirty="0">
                <a:solidFill>
                  <a:srgbClr val="2B2C30"/>
                </a:solidFill>
                <a:sym typeface="Public Sans"/>
              </a:rPr>
              <a:t>Una comunità energetica di successo si basa sulla partecipazione attiva e sulla fiducia delle parti interessate. Domande chiave da considerare: 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noProof="0" dirty="0">
                <a:solidFill>
                  <a:srgbClr val="2B2C30"/>
                </a:solidFill>
                <a:sym typeface="Public Sans"/>
              </a:rPr>
              <a:t>Chi sono gli stakeholder principali (residenti, imprese, comuni, organizzazioni non governative (ONG))?</a:t>
            </a:r>
            <a:endParaRPr lang="en-GB" sz="2400" dirty="0">
              <a:solidFill>
                <a:srgbClr val="2B2C30"/>
              </a:solidFill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noProof="0" dirty="0">
                <a:solidFill>
                  <a:srgbClr val="2B2C30"/>
                </a:solidFill>
                <a:sym typeface="Public Sans"/>
              </a:rPr>
              <a:t>Come coinvolgerete e informerete la comunità in merito alla vostra comunità energetica?</a:t>
            </a:r>
            <a:endParaRPr lang="en-GB" sz="2400" dirty="0">
              <a:solidFill>
                <a:srgbClr val="2B2C30"/>
              </a:solidFill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noProof="0" dirty="0">
                <a:solidFill>
                  <a:srgbClr val="2B2C30"/>
                </a:solidFill>
                <a:sym typeface="Public Sans"/>
              </a:rPr>
              <a:t>Quale struttura di governance sarà messa in atto per il processo decisionale e la risoluzione delle controversie?</a:t>
            </a:r>
            <a:endParaRPr lang="en-GB" sz="2400" dirty="0">
              <a:solidFill>
                <a:srgbClr val="2B2C30"/>
              </a:solidFill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noProof="0" dirty="0">
                <a:solidFill>
                  <a:srgbClr val="2B2C30"/>
                </a:solidFill>
              </a:rPr>
              <a:t>Quali sono i ruoli e le responsabilità dei membri?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noProof="0" dirty="0">
                <a:solidFill>
                  <a:srgbClr val="2B2C30"/>
                </a:solidFill>
              </a:rPr>
              <a:t>I nuovi membri possono facilmente aderire alla comunità e trarne vantaggio?</a:t>
            </a:r>
            <a:endParaRPr lang="en-GB" sz="2400" b="1" noProof="0" dirty="0">
              <a:solidFill>
                <a:srgbClr val="000066"/>
              </a:solidFill>
              <a:ea typeface="Public Sans"/>
              <a:cs typeface="Public San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3D9F45F-55D4-D1E1-DB5A-53095F92A5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663" y="2903837"/>
            <a:ext cx="4014229" cy="3010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647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F32476-9825-C616-B10F-FF5C273FCF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F3FD7E0-A44A-5E2E-A0A7-58337872930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90005" y="665571"/>
            <a:ext cx="11035938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Avvio di una comunità energetica: coinvolgimento della comunità e delle parti interessate – Buone pratiche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DFE19F-BC61-4815-CDCD-FC1E3CEC799D}"/>
              </a:ext>
            </a:extLst>
          </p:cNvPr>
          <p:cNvSpPr txBox="1"/>
          <p:nvPr/>
        </p:nvSpPr>
        <p:spPr>
          <a:xfrm>
            <a:off x="4493034" y="2331681"/>
            <a:ext cx="732148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sz="2400" dirty="0">
                <a:solidFill>
                  <a:srgbClr val="2B2C30"/>
                </a:solidFill>
                <a:sym typeface="Public Sans"/>
              </a:rPr>
              <a:t>Le buone pratiche includono: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B2C30"/>
                </a:solidFill>
              </a:rPr>
              <a:t>Organizzare incontri con la comunità per valutare l'interesse e ottenere sostegno.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B2C30"/>
                </a:solidFill>
              </a:rPr>
              <a:t>Stabilire un modello di adesione chiaro (ad esempio, cooperativa, associazione, società).</a:t>
            </a:r>
            <a:endParaRPr lang="en-US" sz="2400" dirty="0"/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B2C30"/>
                </a:solidFill>
              </a:rPr>
              <a:t>Offrire incentivi finanziari o vantaggi per incoraggiare la partecipazione.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B2C30"/>
                </a:solidFill>
              </a:rPr>
              <a:t>Partire in piccolo con progetti pilota, per poi espandersi in base alla domanda.</a:t>
            </a:r>
            <a:endParaRPr lang="en-US" sz="2400" dirty="0"/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B2C30"/>
                </a:solidFill>
              </a:rPr>
              <a:t>Collaborare con le imprese locali e i comuni per un'adozione su larga scala.</a:t>
            </a:r>
            <a:endParaRPr lang="en-US" sz="2400" b="1" dirty="0">
              <a:solidFill>
                <a:srgbClr val="000066"/>
              </a:solidFill>
              <a:ea typeface="Public Sans"/>
              <a:cs typeface="Public San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68EF0DD-7DF1-CB20-C3C0-EDE5A0EAD4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663" y="2903837"/>
            <a:ext cx="4014229" cy="3010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728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직사각형 42">
            <a:extLst>
              <a:ext uri="{FF2B5EF4-FFF2-40B4-BE49-F238E27FC236}">
                <a16:creationId xmlns:a16="http://schemas.microsoft.com/office/drawing/2014/main" id="{D8C4E46F-1B05-476B-90D3-800B8F061E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88062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322F32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054E5D47-4CA2-42D3-88F2-36300092A0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00763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322F32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DC1423C-2E75-48AE-A98F-6266689541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0220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603ACAD-D302-3A56-2494-7FE95990736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46139" y="547611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it-IT" sz="2800" kern="1200" noProof="1">
                <a:solidFill>
                  <a:srgbClr val="0E3AF0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Passi successivi 1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285EDEE-0D89-AE70-0953-34055524EF0D}"/>
              </a:ext>
            </a:extLst>
          </p:cNvPr>
          <p:cNvSpPr txBox="1"/>
          <p:nvPr/>
        </p:nvSpPr>
        <p:spPr>
          <a:xfrm>
            <a:off x="753706" y="1215518"/>
            <a:ext cx="106480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/>
              <a:t>Se desideri saperne di più sulla creazione di una comunità energetica, potresti trovare utili le seguenti risorse: </a:t>
            </a: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5AD01B13-396A-4A4F-8EA6-968460F8AF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728249" y="2344322"/>
            <a:ext cx="615100" cy="604284"/>
            <a:chOff x="6810557" y="892968"/>
            <a:chExt cx="384524" cy="377762"/>
          </a:xfrm>
          <a:solidFill>
            <a:schemeClr val="accent1"/>
          </a:solidFill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2C42074F-0750-4FD2-8807-D7FBE2B0EA4D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A864822C-C010-4224-BC0B-E7C41C5EB6AF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8A61F9F-621E-4119-801E-4C5936CAB216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A3DBB9BC-07EE-46AC-8758-87D3A16759EA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BA07292B-02E8-4BAA-BC44-60528F7C3EF0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A77F8A80-C421-46CC-B4C9-0528FE07E9FE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04DD1AD9-583D-4367-A3C5-55A5C0766C8C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95811B-B365-4F32-93F0-776B8143B392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4ECDE187-04E2-45C2-AB71-3163282F7484}"/>
              </a:ext>
            </a:extLst>
          </p:cNvPr>
          <p:cNvSpPr txBox="1"/>
          <p:nvPr/>
        </p:nvSpPr>
        <p:spPr>
          <a:xfrm>
            <a:off x="1049909" y="3240661"/>
            <a:ext cx="2175491" cy="1785104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algn="ctr"/>
            <a:r>
              <a:rPr lang="en-US" altLang="ko-KR" sz="2200" dirty="0">
                <a:solidFill>
                  <a:srgbClr val="373737"/>
                </a:solidFill>
                <a:ea typeface="맑은 고딕"/>
              </a:rPr>
              <a:t> Esamina la presentazione di Every1 sulle </a:t>
            </a:r>
            <a:r>
              <a:rPr lang="en-US" altLang="ko-KR" sz="2200" i="1" dirty="0">
                <a:solidFill>
                  <a:srgbClr val="373737"/>
                </a:solidFill>
                <a:ea typeface="맑은 고딕"/>
                <a:hlinkClick r:id="rId3"/>
              </a:rPr>
              <a:t>comunità energetiche: Nozioni di base sull'IT</a:t>
            </a:r>
            <a:endParaRPr lang="ko-KR" altLang="en-US" sz="2200" dirty="0">
              <a:solidFill>
                <a:srgbClr val="373737"/>
              </a:solidFill>
              <a:ea typeface="맑은 고딕"/>
            </a:endParaRPr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9AA80F0D-EBB3-4C6C-AADE-CFFA66F10E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35138" y="2356969"/>
            <a:ext cx="620738" cy="626714"/>
            <a:chOff x="5449339" y="2217420"/>
            <a:chExt cx="388048" cy="391784"/>
          </a:xfrm>
          <a:solidFill>
            <a:schemeClr val="accent1"/>
          </a:solidFill>
        </p:grpSpPr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CB5A7904-CAC3-45AF-AD1B-B88536EFABA4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07FD3683-124B-4FC8-BC8A-82E8EDA88594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2A91A445-0E3B-4298-8F85-60E5F18D4600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00C46BB7-2B24-4F61-B68C-D6C6C84CAE81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31CACC48-9DB5-4E01-9F86-D656492A4064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BF68F072-6072-44B5-962D-CD5C2BCA3F02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A2BDE4CF-280A-4584-8667-43095FCB7679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6C3D891F-4EAA-4258-8585-3FD65753E409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D9C87595-16A2-4A0F-9DBB-4AF40FA3BA2C}"/>
              </a:ext>
            </a:extLst>
          </p:cNvPr>
          <p:cNvSpPr txBox="1"/>
          <p:nvPr/>
        </p:nvSpPr>
        <p:spPr>
          <a:xfrm>
            <a:off x="3553912" y="2998574"/>
            <a:ext cx="2498463" cy="2462213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2200" dirty="0">
                <a:solidFill>
                  <a:srgbClr val="373737"/>
                </a:solidFill>
              </a:rPr>
              <a:t>Esplora alcuni strumenti: </a:t>
            </a:r>
            <a:r>
              <a:rPr lang="en-US" altLang="ko-KR" sz="2200" dirty="0">
                <a:solidFill>
                  <a:srgbClr val="373737"/>
                </a:solidFill>
                <a:hlinkClick r:id="rId4"/>
              </a:rPr>
              <a:t>il Sistema informativo geografico fotovoltaico (PVGIS) </a:t>
            </a:r>
            <a:r>
              <a:rPr lang="en-US" altLang="ko-KR" sz="2200" dirty="0">
                <a:solidFill>
                  <a:srgbClr val="373737"/>
                </a:solidFill>
              </a:rPr>
              <a:t>stima il potenziale energetico solare in tutto il mondo.</a:t>
            </a:r>
            <a:endParaRPr lang="ko-KR" altLang="en-US" sz="2200" dirty="0">
              <a:solidFill>
                <a:srgbClr val="373737"/>
              </a:solidFill>
            </a:endParaRPr>
          </a:p>
        </p:txBody>
      </p: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3A90AFA9-BBC6-4A1F-852A-2034796C81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117191" y="2373874"/>
            <a:ext cx="614072" cy="624700"/>
            <a:chOff x="7483688" y="912076"/>
            <a:chExt cx="383879" cy="390525"/>
          </a:xfrm>
          <a:solidFill>
            <a:schemeClr val="accent1"/>
          </a:solidFill>
        </p:grpSpPr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BDCFC98-590A-4D8E-A462-BAE1BE13ACC2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EF5FBB8A-E465-44D4-B8D1-F10F2F7522EE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E2B08763-62DC-4077-9578-8D7722FB6B96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E0A40E80-BEFD-48A6-84AE-6697C6935653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27655039-CC5E-4A6C-B955-BA8E42F252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86984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60FBB8CB-27AD-447B-BBCA-ED5A88C17E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814895" y="2373874"/>
            <a:ext cx="624704" cy="624700"/>
            <a:chOff x="8162630" y="1551336"/>
            <a:chExt cx="390525" cy="390525"/>
          </a:xfrm>
          <a:solidFill>
            <a:schemeClr val="accent1"/>
          </a:solidFill>
        </p:grpSpPr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6D27B5B0-8EA5-4314-8D40-901A71EC91C2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8ADF8768-6762-4083-BD0C-23C359F0C680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DF82C772-CBA9-4C34-A2F6-4913D95D0A8B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BB3C32CE-37D2-4FD8-B7EA-222700C3C02A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A00B855A-7C5F-48DF-84E9-802AD90D1BF6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210DBF81-707D-4B03-A053-6E220B52166B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CDA4C86D-A84A-43D2-9577-9E3AAB8FEC1C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070F12FB-7F14-7FF3-449C-2811541DD8D2}"/>
              </a:ext>
            </a:extLst>
          </p:cNvPr>
          <p:cNvSpPr txBox="1"/>
          <p:nvPr/>
        </p:nvSpPr>
        <p:spPr>
          <a:xfrm>
            <a:off x="6251079" y="3366000"/>
            <a:ext cx="2498463" cy="178510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2200" dirty="0">
                <a:solidFill>
                  <a:srgbClr val="373737"/>
                </a:solidFill>
              </a:rPr>
              <a:t>Esplora alcuni strumenti: </a:t>
            </a:r>
            <a:r>
              <a:rPr lang="en-US" altLang="ko-KR" sz="2200" dirty="0">
                <a:solidFill>
                  <a:srgbClr val="373737"/>
                </a:solidFill>
                <a:hlinkClick r:id="rId5"/>
              </a:rPr>
              <a:t>Global Wind Atlas </a:t>
            </a:r>
            <a:r>
              <a:rPr lang="en-US" altLang="ko-KR" sz="2200" dirty="0">
                <a:solidFill>
                  <a:srgbClr val="373737"/>
                </a:solidFill>
              </a:rPr>
              <a:t>mappa le risorse eoliche per studi di fattibilità.</a:t>
            </a:r>
            <a:endParaRPr lang="ko-KR" altLang="en-US" sz="2200" dirty="0">
              <a:solidFill>
                <a:srgbClr val="373737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DB6D982A-54DA-4FCC-9383-F91FC1E1D9CE}"/>
              </a:ext>
            </a:extLst>
          </p:cNvPr>
          <p:cNvSpPr txBox="1"/>
          <p:nvPr/>
        </p:nvSpPr>
        <p:spPr>
          <a:xfrm>
            <a:off x="8866219" y="3240661"/>
            <a:ext cx="2559233" cy="255454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373737"/>
                </a:solidFill>
              </a:rPr>
              <a:t>Esplora alcuni strumenti: </a:t>
            </a:r>
            <a:r>
              <a:rPr lang="en-US" altLang="ko-KR" sz="2000" dirty="0">
                <a:solidFill>
                  <a:srgbClr val="373737"/>
                </a:solidFill>
                <a:hlinkClick r:id="rId6"/>
              </a:rPr>
              <a:t>il modello NREL System Advisor Model </a:t>
            </a:r>
            <a:r>
              <a:rPr lang="en-US" altLang="ko-KR" sz="2000" dirty="0">
                <a:solidFill>
                  <a:srgbClr val="373737"/>
                </a:solidFill>
              </a:rPr>
              <a:t>(SAM) fornisce analisi finanziarie e tecniche per l'energia solare, eolica e lo stoccaggio.</a:t>
            </a:r>
            <a:endParaRPr lang="ko-KR" altLang="en-US" sz="2000" dirty="0">
              <a:solidFill>
                <a:srgbClr val="37373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26860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E16C11-A302-F826-7ED3-77B5271C74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직사각형 42">
            <a:extLst>
              <a:ext uri="{FF2B5EF4-FFF2-40B4-BE49-F238E27FC236}">
                <a16:creationId xmlns:a16="http://schemas.microsoft.com/office/drawing/2014/main" id="{91892399-B628-5725-B089-EA64E9C5C2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88062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322F32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B1DD0A8C-3121-9796-BB5E-FE6249047D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00763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322F32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C757F972-1DE2-6FDC-1478-601E045532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0220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081C46F-6E5D-9B36-3F68-74ADA10808B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46139" y="586566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it-IT" sz="2800" kern="1200" noProof="1">
                <a:solidFill>
                  <a:srgbClr val="0E3AF0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Prossimi passi 2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A9B85D5-6648-6351-B9BC-437B1478940E}"/>
              </a:ext>
            </a:extLst>
          </p:cNvPr>
          <p:cNvSpPr txBox="1"/>
          <p:nvPr/>
        </p:nvSpPr>
        <p:spPr>
          <a:xfrm>
            <a:off x="753706" y="1215518"/>
            <a:ext cx="106480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/>
              <a:t>Se desideri saperne di più sulla creazione di una comunità energetica, potresti trovare utili le seguenti risorse: </a:t>
            </a: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ECD1871A-3CAA-5A0C-835E-2981C15C8B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728249" y="2344322"/>
            <a:ext cx="615100" cy="604284"/>
            <a:chOff x="6810557" y="892968"/>
            <a:chExt cx="384524" cy="377762"/>
          </a:xfrm>
          <a:solidFill>
            <a:schemeClr val="accent1"/>
          </a:solidFill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5CD263B0-7B54-57B2-15F1-395895FA99E0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3CF78EB-2B19-6E9F-7EC5-04B9C8805F8F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B0AA3EF9-B14B-E4C0-72D0-A574352DBD0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8CCC17E-D26E-13EA-CDA4-33B54AB7A5BD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72C91BA3-140D-731D-E520-4F98A0C91607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4867FC8D-A317-4FB5-3257-5F80A846E28C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7EDECC7-B413-35F7-63CC-9A80E567E7A2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4B6114D-563C-9506-D4F3-4F3288B8FDF7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6B73D3C3-E637-3F00-3A95-BADA91A3F4D5}"/>
              </a:ext>
            </a:extLst>
          </p:cNvPr>
          <p:cNvSpPr txBox="1"/>
          <p:nvPr/>
        </p:nvSpPr>
        <p:spPr>
          <a:xfrm>
            <a:off x="746497" y="3768042"/>
            <a:ext cx="2435113" cy="1785104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algn="ctr"/>
            <a:r>
              <a:rPr lang="en-US" altLang="ko-KR" sz="2200" dirty="0">
                <a:solidFill>
                  <a:srgbClr val="373737"/>
                </a:solidFill>
                <a:ea typeface="맑은 고딕"/>
              </a:rPr>
              <a:t> Leggi una </a:t>
            </a:r>
            <a:r>
              <a:rPr lang="en-US" altLang="ko-KR" sz="2200" dirty="0">
                <a:solidFill>
                  <a:srgbClr val="373737"/>
                </a:solidFill>
                <a:ea typeface="맑은 고딕"/>
                <a:hlinkClick r:id="rId3"/>
              </a:rPr>
              <a:t>guida online per fondare una comunità energetica </a:t>
            </a:r>
            <a:r>
              <a:rPr lang="en-US" altLang="ko-KR" sz="2200" dirty="0">
                <a:solidFill>
                  <a:srgbClr val="373737"/>
                </a:solidFill>
                <a:ea typeface="맑은 고딕"/>
              </a:rPr>
              <a:t>(in lingua tedesca)</a:t>
            </a:r>
            <a:endParaRPr lang="ko-KR" altLang="en-US" sz="2200" dirty="0">
              <a:solidFill>
                <a:srgbClr val="373737"/>
              </a:solidFill>
              <a:ea typeface="맑은 고딕"/>
            </a:endParaRPr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FB73CFA9-DA76-659A-2E08-DACFDABB71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35138" y="2356969"/>
            <a:ext cx="620738" cy="626714"/>
            <a:chOff x="5449339" y="2217420"/>
            <a:chExt cx="388048" cy="391784"/>
          </a:xfrm>
          <a:solidFill>
            <a:schemeClr val="accent1"/>
          </a:solidFill>
        </p:grpSpPr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2DF5295F-FA7B-041B-4B65-BD2CBFE9D2EB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696ECED6-997C-FD9F-5B9E-2BBD3490F3B7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C3AD1BE5-ABB3-125B-DBC8-5B826E347DFE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EC6748BC-5BEC-F61C-F7EE-E58453BD39AA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B5A710BB-FA3D-C2C3-3F12-B0BD2C63556F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6C627640-B942-7D7A-99A8-7F15B72B8EB4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32EF29BF-6B8C-D11B-7F1E-C1AB8C525011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C0F42510-4F31-57AC-36F3-6D6097541638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55AA21B9-2EBE-A254-CB04-9CA3132F9779}"/>
              </a:ext>
            </a:extLst>
          </p:cNvPr>
          <p:cNvSpPr txBox="1"/>
          <p:nvPr/>
        </p:nvSpPr>
        <p:spPr>
          <a:xfrm>
            <a:off x="3505476" y="3518824"/>
            <a:ext cx="2498463" cy="212365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2200" dirty="0">
                <a:solidFill>
                  <a:srgbClr val="373737"/>
                </a:solidFill>
              </a:rPr>
              <a:t>Esplora</a:t>
            </a:r>
            <a:r>
              <a:rPr lang="en-US" altLang="ko-KR" sz="2200" i="1" dirty="0">
                <a:solidFill>
                  <a:srgbClr val="373737"/>
                </a:solidFill>
                <a:hlinkClick r:id="rId4"/>
              </a:rPr>
              <a:t> 7 tipi di comunità energetiche e azioni collettive </a:t>
            </a:r>
            <a:r>
              <a:rPr lang="en-US" altLang="ko-KR" sz="2200" dirty="0">
                <a:solidFill>
                  <a:srgbClr val="373737"/>
                </a:solidFill>
              </a:rPr>
              <a:t>in questa risorsa del progetto DECIDE.</a:t>
            </a:r>
            <a:endParaRPr lang="ko-KR" altLang="en-US" sz="2200" dirty="0">
              <a:solidFill>
                <a:srgbClr val="373737"/>
              </a:solidFill>
            </a:endParaRPr>
          </a:p>
        </p:txBody>
      </p: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57F23B4A-303B-4875-C524-4AFF1EA101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117191" y="2373874"/>
            <a:ext cx="614072" cy="624700"/>
            <a:chOff x="7483688" y="912076"/>
            <a:chExt cx="383879" cy="390525"/>
          </a:xfrm>
          <a:solidFill>
            <a:schemeClr val="accent1"/>
          </a:solidFill>
        </p:grpSpPr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7A6DA5DE-A93D-A825-E218-4CF0B081221C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7C6AB8E3-1B78-F66A-82A7-473FFAADB6F7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FD5C716-C84A-0DE8-A52F-B0165FF05A02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2E77EB08-1A07-5815-25F2-083E33B13171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D6E42073-9D5B-D6B7-292A-71C0178D71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86984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E9641799-1F54-76E5-7BAF-FBC78E2A6A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814895" y="2373874"/>
            <a:ext cx="624704" cy="624700"/>
            <a:chOff x="8162630" y="1551336"/>
            <a:chExt cx="390525" cy="390525"/>
          </a:xfrm>
          <a:solidFill>
            <a:schemeClr val="accent1"/>
          </a:solidFill>
        </p:grpSpPr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4E9BF988-2C0D-1833-C8AC-3CA8EC60859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5B5817B3-C383-AD2B-6FAF-D8F099FDD66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F502D670-5175-35D8-6543-56183160A0F4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9260FDE1-DD8A-27AA-5841-F0208C6C0A8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D71FF631-6866-79E1-48C8-4B575D31D90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5C50AA1B-779B-F287-B97D-F87A908B96AC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6AF45D02-B38E-E14B-6536-9454EA64DF10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8C3DE06E-3BC0-3D03-DD67-6053C9DC5EE0}"/>
              </a:ext>
            </a:extLst>
          </p:cNvPr>
          <p:cNvSpPr txBox="1"/>
          <p:nvPr/>
        </p:nvSpPr>
        <p:spPr>
          <a:xfrm>
            <a:off x="6210421" y="3213888"/>
            <a:ext cx="2498463" cy="2462213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2200" dirty="0">
                <a:solidFill>
                  <a:srgbClr val="373737"/>
                </a:solidFill>
              </a:rPr>
              <a:t>Dai un'occhiata al progetto ENCLUDE </a:t>
            </a:r>
            <a:r>
              <a:rPr lang="en-US" altLang="ko-KR" sz="2200" i="1" dirty="0">
                <a:solidFill>
                  <a:srgbClr val="373737"/>
                </a:solidFill>
                <a:hlinkClick r:id="rId5"/>
              </a:rPr>
              <a:t>Questo potrebbe sorprenderti: cosa abbiamo imparato parlando di energia con 68 iniziative</a:t>
            </a:r>
            <a:r>
              <a:rPr lang="en-US" altLang="ko-KR" sz="2200" i="1" dirty="0">
                <a:solidFill>
                  <a:srgbClr val="373737"/>
                </a:solidFill>
              </a:rPr>
              <a:t>.</a:t>
            </a:r>
            <a:endParaRPr lang="ko-KR" altLang="en-US" sz="2200" dirty="0">
              <a:solidFill>
                <a:srgbClr val="373737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AF9A874-71FF-E153-A712-CB58ABED3B1C}"/>
              </a:ext>
            </a:extLst>
          </p:cNvPr>
          <p:cNvSpPr txBox="1"/>
          <p:nvPr/>
        </p:nvSpPr>
        <p:spPr>
          <a:xfrm>
            <a:off x="8875361" y="3800196"/>
            <a:ext cx="2559233" cy="178510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2200" dirty="0">
                <a:solidFill>
                  <a:srgbClr val="373737"/>
                </a:solidFill>
              </a:rPr>
              <a:t>Leggi il documento Smart Cities Marketplace 2020 </a:t>
            </a:r>
            <a:r>
              <a:rPr lang="en-US" altLang="ko-KR" sz="2200" i="1" dirty="0">
                <a:solidFill>
                  <a:srgbClr val="373737"/>
                </a:solidFill>
                <a:hlinkClick r:id="rId6"/>
              </a:rPr>
              <a:t>Energy Communities: Solution Booklet</a:t>
            </a:r>
            <a:r>
              <a:rPr lang="en-US" altLang="ko-KR" sz="2200" i="1" dirty="0">
                <a:solidFill>
                  <a:srgbClr val="373737"/>
                </a:solidFill>
              </a:rPr>
              <a:t>.</a:t>
            </a:r>
            <a:endParaRPr lang="ko-KR" altLang="en-US" sz="2200" dirty="0">
              <a:solidFill>
                <a:srgbClr val="37373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3352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4736316-BA79-732F-93B8-AF6255D08F8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04801" y="926828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it-IT" sz="2800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Ringraziamenti 1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6E2F0C4-3708-062E-837B-49F21B8E51C4}"/>
              </a:ext>
            </a:extLst>
          </p:cNvPr>
          <p:cNvSpPr txBox="1"/>
          <p:nvPr/>
        </p:nvSpPr>
        <p:spPr>
          <a:xfrm>
            <a:off x="4258848" y="258284"/>
            <a:ext cx="7628351" cy="618630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atinLnBrk="0"/>
            <a:r>
              <a:rPr lang="en-GB" sz="1600" noProof="0" dirty="0"/>
              <a:t>Questa presentazione "</a:t>
            </a:r>
            <a:r>
              <a:rPr lang="en-GB" sz="1600" i="1" noProof="0" dirty="0"/>
              <a:t>Consigli utili, trucchi, </a:t>
            </a:r>
            <a:r>
              <a:rPr lang="en-GB" sz="1600" i="1" dirty="0"/>
              <a:t>suggerimenti e strumenti per aiutarti a creare la tua comunità energetica locale" </a:t>
            </a:r>
            <a:r>
              <a:rPr lang="en-GB" sz="1600" noProof="0" dirty="0"/>
              <a:t>è stata realizzata dal progetto Every1 ed è concessa in licenza </a:t>
            </a:r>
            <a:r>
              <a:rPr lang="en-GB" sz="1600" noProof="0" dirty="0">
                <a:hlinkClick r:id="rId3"/>
              </a:rPr>
              <a:t>CC BY-SA 4.0</a:t>
            </a:r>
            <a:r>
              <a:rPr lang="en-GB" sz="1600" noProof="0" dirty="0"/>
              <a:t>, salvo diversa indicazione. </a:t>
            </a:r>
          </a:p>
          <a:p>
            <a:pPr latinLnBrk="0"/>
            <a:endParaRPr lang="en-GB" sz="1600" noProof="0" dirty="0"/>
          </a:p>
          <a:p>
            <a:pPr latinLnBrk="0"/>
            <a:r>
              <a:rPr lang="en-GB" sz="1600" noProof="0" dirty="0"/>
              <a:t>Le immagini utilizzate in questa presentazione sono le seguenti: </a:t>
            </a:r>
          </a:p>
          <a:p>
            <a:pPr latinLnBrk="0"/>
            <a:endParaRPr lang="en-GB" sz="1600" noProof="0" dirty="0"/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Immagine di copertina: 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Moss Community Energy Launch (Workshop fai da te sui pannelli solari) 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di 10 10 è concessa in licenza 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 BY 2.0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  <a:endParaRPr lang="en-GB" sz="1600" b="0" i="0" u="sng" strike="noStrike" cap="none" noProof="0" dirty="0">
              <a:solidFill>
                <a:srgbClr val="000000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Immagine del testo introduttivo: Avviare una comunità energetica: ulteriori considerazioni: 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6"/>
              </a:rPr>
              <a:t>il fondo per l'energia pulita punta i riflettori sulle energie rinnovabili 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della Provincia della British Columbia è concesso in licenza 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7"/>
              </a:rPr>
              <a:t>CC BY-NC-ND 2.0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Avviare una comunità energetica: primi passi e considerazioni: 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/>
              </a:rPr>
              <a:t>conoscenza, esperienza, narrativa, collaborazione 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di Howard Lake è concessa in licenza 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/>
              </a:rPr>
              <a:t>CC BY-SA 2.0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Avviare una comunità energetica: ulteriori considerazioni: 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6"/>
              </a:rPr>
              <a:t>il fondo per l'energia pulita punta i riflettori sulle energie rinnovabili 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della Provincia della British Columbia è concesso in licenza 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7"/>
              </a:rPr>
              <a:t>CC BY-NC-ND 2.0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Avviare una comunità energetica: organizzazione formale: 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Afternoon_Planning 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di Green Mamba :)--&lt; è concesso in licenza 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1"/>
              </a:rPr>
              <a:t>CC BY-ND 2.0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Avviare una comunità energetica: leadership: 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2"/>
              </a:rPr>
              <a:t>Leadership 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di Luigi </a:t>
            </a:r>
            <a:r>
              <a:rPr lang="en-GB" sz="1600" noProof="0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Mengato 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è concesso in licenza 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/>
              </a:rPr>
              <a:t>CC BY-SA 2.0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Avviare una comunità energetica: risorse: </a:t>
            </a:r>
            <a:r>
              <a:rPr lang="en-GB" sz="1600" b="0" i="0" dirty="0">
                <a:solidFill>
                  <a:srgbClr val="242424"/>
                </a:solidFill>
                <a:effectLst/>
                <a:hlinkClick r:id="rId13"/>
              </a:rPr>
              <a:t>Vorarlberger Kraftwerke-Contatore energetico (elettrico)-contatore intelligente-02ASD </a:t>
            </a:r>
            <a:r>
              <a:rPr lang="en-GB" sz="1600" b="0" i="0" dirty="0">
                <a:solidFill>
                  <a:srgbClr val="242424"/>
                </a:solidFill>
                <a:effectLst/>
              </a:rPr>
              <a:t>di </a:t>
            </a:r>
            <a:r>
              <a:rPr lang="en-GB" sz="1600" b="0" i="0" dirty="0" err="1">
                <a:solidFill>
                  <a:srgbClr val="242424"/>
                </a:solidFill>
                <a:effectLst/>
              </a:rPr>
              <a:t>Asurnipal </a:t>
            </a:r>
            <a:r>
              <a:rPr lang="en-GB" sz="1600" b="0" i="0" dirty="0">
                <a:solidFill>
                  <a:srgbClr val="242424"/>
                </a:solidFill>
                <a:effectLst/>
              </a:rPr>
              <a:t>è concesso in licenza </a:t>
            </a:r>
            <a:r>
              <a:rPr lang="en-GB" sz="1600" b="0" i="0" dirty="0">
                <a:solidFill>
                  <a:srgbClr val="242424"/>
                </a:solidFill>
                <a:effectLst/>
                <a:hlinkClick r:id="rId3"/>
              </a:rPr>
              <a:t>CC BY-SA 4.0</a:t>
            </a:r>
            <a:r>
              <a:rPr lang="en-GB" sz="1600" b="0" i="0" dirty="0">
                <a:solidFill>
                  <a:srgbClr val="242424"/>
                </a:solidFill>
                <a:effectLst/>
              </a:rPr>
              <a:t>.</a:t>
            </a:r>
          </a:p>
          <a:p>
            <a:pPr latinLnBrk="0"/>
            <a:endParaRPr lang="en-GB" sz="1600" noProof="0" dirty="0"/>
          </a:p>
        </p:txBody>
      </p:sp>
    </p:spTree>
    <p:extLst>
      <p:ext uri="{BB962C8B-B14F-4D97-AF65-F5344CB8AC3E}">
        <p14:creationId xmlns:p14="http://schemas.microsoft.com/office/powerpoint/2010/main" val="34001197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A0CC6-6EAF-2A2C-4ECA-D722635FC3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107673F-4D55-416E-9E02-2CB4DF979A9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17327" y="874577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it-IT" sz="2800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Ringraziamenti 2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DF31CA2-E734-7798-CE66-D89BA1985CE3}"/>
              </a:ext>
            </a:extLst>
          </p:cNvPr>
          <p:cNvSpPr txBox="1"/>
          <p:nvPr/>
        </p:nvSpPr>
        <p:spPr>
          <a:xfrm>
            <a:off x="4246322" y="383544"/>
            <a:ext cx="7628351" cy="473975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42424"/>
                </a:solidFill>
              </a:rPr>
              <a:t>Avviare una comunità energetica: i vostri membri: "Realizzare il potenziale" di Beck Pitt è concesso in licenza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3"/>
              </a:rPr>
              <a:t>CC BY 2.0</a:t>
            </a:r>
            <a:r>
              <a:rPr lang="en-GB" dirty="0">
                <a:solidFill>
                  <a:srgbClr val="242424"/>
                </a:solidFill>
              </a:rPr>
              <a:t>. </a:t>
            </a:r>
            <a:r>
              <a:rPr lang="en-GB" b="0" i="0" dirty="0">
                <a:solidFill>
                  <a:srgbClr val="242424"/>
                </a:solidFill>
                <a:effectLst/>
              </a:rPr>
              <a:t> 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rgbClr val="242424"/>
                </a:solidFill>
                <a:ea typeface="Public Sans"/>
                <a:cs typeface="Public Sans"/>
                <a:sym typeface="Public Sans"/>
              </a:rPr>
              <a:t>Avviare una comunità energetica: Finanziamenti: </a:t>
            </a:r>
            <a:r>
              <a:rPr lang="en-GB" sz="1800" dirty="0">
                <a:solidFill>
                  <a:srgbClr val="242424"/>
                </a:solidFill>
                <a:ea typeface="Public Sans"/>
                <a:cs typeface="Public Sans"/>
                <a:sym typeface="Public Sans"/>
                <a:hlinkClick r:id="rId4"/>
              </a:rPr>
              <a:t>Bollette elettriche con lampadina e calcolatrice </a:t>
            </a:r>
            <a:r>
              <a:rPr lang="en-GB" sz="1800" dirty="0">
                <a:solidFill>
                  <a:srgbClr val="242424"/>
                </a:solidFill>
                <a:ea typeface="Public Sans"/>
                <a:cs typeface="Public Sans"/>
                <a:sym typeface="Public Sans"/>
              </a:rPr>
              <a:t>di </a:t>
            </a:r>
            <a:r>
              <a:rPr lang="en-GB" sz="1800" dirty="0" err="1">
                <a:solidFill>
                  <a:srgbClr val="242424"/>
                </a:solidFill>
                <a:ea typeface="Public Sans"/>
                <a:cs typeface="Public Sans"/>
                <a:sym typeface="Public Sans"/>
              </a:rPr>
              <a:t>Uswitch.com </a:t>
            </a:r>
            <a:r>
              <a:rPr lang="en-GB" sz="1800" dirty="0">
                <a:solidFill>
                  <a:srgbClr val="242424"/>
                </a:solidFill>
                <a:ea typeface="Public Sans"/>
                <a:cs typeface="Public Sans"/>
                <a:sym typeface="Public Sans"/>
              </a:rPr>
              <a:t>Images è </a:t>
            </a:r>
            <a:r>
              <a:rPr lang="en-GB" dirty="0">
                <a:solidFill>
                  <a:srgbClr val="242424"/>
                </a:solidFill>
              </a:rPr>
              <a:t>concesso in licenza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3"/>
              </a:rPr>
              <a:t>CC BY 2.0</a:t>
            </a:r>
            <a:r>
              <a:rPr lang="en-GB" dirty="0">
                <a:solidFill>
                  <a:srgbClr val="242424"/>
                </a:solidFill>
              </a:rPr>
              <a:t>. </a:t>
            </a:r>
            <a:r>
              <a:rPr lang="en-GB" b="0" i="0" dirty="0">
                <a:solidFill>
                  <a:srgbClr val="242424"/>
                </a:solidFill>
                <a:effectLst/>
              </a:rPr>
              <a:t> 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42424"/>
                </a:solidFill>
              </a:rPr>
              <a:t>Avviare una comunità energetica: Coinvolgimento della comunità e delle parti interessate: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Moss Community Energy Launch (Workshop fai da te sui pannelli solari)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di 10 10 è concesso in licenza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3"/>
              </a:rPr>
              <a:t>CC BY 2.0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  <a:endParaRPr lang="en-GB" sz="1800" b="0" i="0" u="sng" strike="noStrike" cap="none" noProof="0" dirty="0">
              <a:solidFill>
                <a:srgbClr val="000000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endParaRPr lang="en-GB" b="0" i="0" dirty="0">
              <a:solidFill>
                <a:srgbClr val="242424"/>
              </a:solidFill>
              <a:effectLst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endParaRPr lang="en-GB" noProof="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endParaRPr lang="en-GB" noProof="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endParaRPr lang="en-GB" sz="1800" noProof="0" dirty="0">
              <a:solidFill>
                <a:schemeClr val="dk1"/>
              </a:solidFill>
              <a:ea typeface="Public Sans"/>
              <a:cs typeface="Public Sans"/>
            </a:endParaRPr>
          </a:p>
          <a:p>
            <a:pPr latinLnBrk="0"/>
            <a:endParaRPr lang="en-GB" sz="1800" noProof="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GB" sz="1800" noProof="0" dirty="0">
              <a:solidFill>
                <a:srgbClr val="000000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GB" sz="3200" noProof="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 latinLnBrk="0"/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8093457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27E577-F9E8-E772-0082-6AD59B81C63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868782" y="2951570"/>
            <a:ext cx="4112623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it-IT" sz="6000" b="0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+mn-cs"/>
              </a:rPr>
              <a:t>Grazie!</a:t>
            </a:r>
            <a:endParaRPr lang="it-IT" noProof="1">
              <a:effectLst/>
            </a:endParaRPr>
          </a:p>
          <a:p>
            <a:endParaRPr lang="it-IT" noProof="1"/>
          </a:p>
        </p:txBody>
      </p:sp>
    </p:spTree>
    <p:extLst>
      <p:ext uri="{BB962C8B-B14F-4D97-AF65-F5344CB8AC3E}">
        <p14:creationId xmlns:p14="http://schemas.microsoft.com/office/powerpoint/2010/main" val="31044169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CD3787-681C-24F1-E899-7691B8461E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CD2B176-6AED-274A-27BF-46ABE6A8E2D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37755" y="741561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 sz="2800" b="1" noProof="1">
                <a:solidFill>
                  <a:schemeClr val="bg1"/>
                </a:solidFill>
              </a:rPr>
              <a:t>Questa presentazione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AD5EAF7-D0A5-E4F6-3484-8E0122B30E82}"/>
              </a:ext>
            </a:extLst>
          </p:cNvPr>
          <p:cNvSpPr txBox="1"/>
          <p:nvPr/>
        </p:nvSpPr>
        <p:spPr>
          <a:xfrm>
            <a:off x="4514398" y="2067124"/>
            <a:ext cx="728844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Iniziamo ogni sezione con una domanda di riflessione. Prenditi un momento per riflettere su ogni domanda prima di passare alla diapositiva successiva. </a:t>
            </a:r>
          </a:p>
          <a:p>
            <a:pPr latinLnBrk="0"/>
            <a:endParaRPr lang="en-GB" sz="2400" dirty="0">
              <a:solidFill>
                <a:srgbClr val="2B2C30"/>
              </a:solidFill>
              <a:sym typeface="Public Sans"/>
            </a:endParaRPr>
          </a:p>
          <a:p>
            <a:pPr latinLnBrk="0"/>
            <a:r>
              <a:rPr lang="en-GB" sz="2400" dirty="0">
                <a:solidFill>
                  <a:srgbClr val="2B2C30"/>
                </a:solidFill>
                <a:sym typeface="Public Sans"/>
              </a:rPr>
              <a:t>Puoi rispondere a ciascuna domanda una alla volta. </a:t>
            </a:r>
          </a:p>
          <a:p>
            <a:pPr latinLnBrk="0"/>
            <a:r>
              <a:rPr lang="en-GB" sz="2400" dirty="0">
                <a:solidFill>
                  <a:srgbClr val="2B2C30"/>
                </a:solidFill>
                <a:sym typeface="Public Sans"/>
              </a:rPr>
              <a:t>In alternativa, puoi selezionare una domanda specifica che desideri approfondire per prima tramite il menu. </a:t>
            </a:r>
            <a:endParaRPr lang="en-GB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4C256F3-09EF-4B3F-5D37-3C8766B7D4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67124"/>
            <a:ext cx="4033381" cy="295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918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64157F1-9A51-28D8-852E-7C7C9DFA5F3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63880" y="73088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Inizia oggi stesso! 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013318B-F51A-DE9B-4143-B6140E6B757E}"/>
              </a:ext>
            </a:extLst>
          </p:cNvPr>
          <p:cNvSpPr txBox="1"/>
          <p:nvPr/>
        </p:nvSpPr>
        <p:spPr>
          <a:xfrm>
            <a:off x="390779" y="2425758"/>
            <a:ext cx="1142373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latinLnBrk="0">
              <a:buFont typeface="+mj-lt"/>
              <a:buAutoNum type="arabicPeriod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Cosa devo considerare quando desidero avviare una comunità energetica?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Quali altri aspetti devo considerare quando avvio una comunità energetica?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Quali sono le formalità principali per costituire una comunità energetica?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Come posso guidare efficacemente una comunità energetica?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Di quali attrezzature ho bisogno per creare una comunità energetica?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Come funziona l'adesione a una comunità energetica? 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Quali finanziamenti potrebbero essere disponibili per sostenere la mia comunità energetica?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Come posso coinvolgere efficacemente la comunità più ampia e i nostri stakeholder?</a:t>
            </a:r>
          </a:p>
          <a:p>
            <a:pPr marL="342900" indent="-342900" latinLnBrk="0">
              <a:buFont typeface="+mj-lt"/>
              <a:buAutoNum type="arabicPeriod"/>
            </a:pPr>
            <a:endParaRPr lang="en-US" sz="2400" dirty="0">
              <a:ea typeface="Public Sans"/>
              <a:cs typeface="Public Sans"/>
              <a:sym typeface="Public Sans"/>
            </a:endParaRPr>
          </a:p>
        </p:txBody>
      </p:sp>
    </p:spTree>
    <p:extLst>
      <p:ext uri="{BB962C8B-B14F-4D97-AF65-F5344CB8AC3E}">
        <p14:creationId xmlns:p14="http://schemas.microsoft.com/office/powerpoint/2010/main" val="41523314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54FB96-1212-A54D-1C3D-0A4FD2673A2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72440" y="691696"/>
            <a:ext cx="1171956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Avviare una comunità energetica: primi passi e considerazioni - Introduzione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CF41D1-D927-3D59-52A9-A0E9BBB94037}"/>
              </a:ext>
            </a:extLst>
          </p:cNvPr>
          <p:cNvSpPr txBox="1"/>
          <p:nvPr/>
        </p:nvSpPr>
        <p:spPr>
          <a:xfrm>
            <a:off x="851771" y="3256767"/>
            <a:ext cx="102337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5"/>
                </a:solidFill>
              </a:rPr>
              <a:t>Cosa devo considerare quando desidero avviare una comunità energetica?</a:t>
            </a:r>
          </a:p>
        </p:txBody>
      </p:sp>
    </p:spTree>
    <p:extLst>
      <p:ext uri="{BB962C8B-B14F-4D97-AF65-F5344CB8AC3E}">
        <p14:creationId xmlns:p14="http://schemas.microsoft.com/office/powerpoint/2010/main" val="34091204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4EC3C3-1BE7-2437-BBE9-6BB97A5715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0AF436A-F8FD-90A8-9480-CEDE0958B44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81000" y="616350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Avviare una comunità energetica: primi passi e considerazioni – </a:t>
            </a:r>
            <a:b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</a:br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Domande iniziali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33C395-3CC3-4B54-6421-D833B99114A3}"/>
              </a:ext>
            </a:extLst>
          </p:cNvPr>
          <p:cNvSpPr txBox="1"/>
          <p:nvPr/>
        </p:nvSpPr>
        <p:spPr>
          <a:xfrm>
            <a:off x="4188942" y="2825330"/>
            <a:ext cx="762557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</a:rPr>
              <a:t>Pensa al tipo di comunità energetica che desideri creare. Chi vi parteciperà? Qual è la motivazione alla base della comunità energetica?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</a:rPr>
              <a:t>Scopri di più sui diversi tipi di comunità energetica, comprese </a:t>
            </a:r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  <a:hlinkClick r:id="rId3"/>
              </a:rPr>
              <a:t>le comunità energetiche guidate dai cittadini </a:t>
            </a:r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</a:rPr>
              <a:t>e </a:t>
            </a:r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  <a:hlinkClick r:id="rId4"/>
              </a:rPr>
              <a:t>le comunità di energia rinnovabile</a:t>
            </a:r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</a:rPr>
              <a:t>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2B2C30"/>
                </a:solidFill>
              </a:rPr>
              <a:t>Quali tecnologie sono già in uso o sono in programma?</a:t>
            </a: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2B2C30"/>
                </a:solidFill>
              </a:rPr>
              <a:t>Prendi in considerazione il fotovoltaico (PV) o i pannelli solari, lo stoccaggio, i contatori intelligenti.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4149038-5011-C8F0-F47D-7E5C1A506B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592" y="3050065"/>
            <a:ext cx="3601289" cy="2689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590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44809D-C8A6-2A87-0BA9-524CFB1CCA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65D04-7611-CCEC-C1DF-2BE83FB8C3B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6314" y="605402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Avviare una comunità energetica: primi passi e considerazioni – </a:t>
            </a:r>
            <a:b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</a:br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Altre domande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3B0539B-57A9-C3C8-B593-2F231507816A}"/>
              </a:ext>
            </a:extLst>
          </p:cNvPr>
          <p:cNvSpPr txBox="1"/>
          <p:nvPr/>
        </p:nvSpPr>
        <p:spPr>
          <a:xfrm>
            <a:off x="4040658" y="3164663"/>
            <a:ext cx="777385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</a:rPr>
              <a:t>Chi gestirà la comunità energetica? </a:t>
            </a: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2B2C30"/>
                </a:solidFill>
              </a:rPr>
              <a:t>La gestirai tu stesso o preferisci affidarti a un appaltatore esterno?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</a:rPr>
              <a:t>Chi può supportarti?</a:t>
            </a:r>
            <a:endParaRPr lang="en-GB" sz="2400" dirty="0"/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2B2C30"/>
                </a:solidFill>
              </a:rPr>
              <a:t>Potrebbero esserci agenzie energetiche o di finanziamento regionali o nazionali ed esempi di buone pratiche a cui puoi ispirarti e/o da cui puoi trarre supporto.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B741DAB-D366-E8FD-C3A8-F8E35D0507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592" y="3050065"/>
            <a:ext cx="3601289" cy="2689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428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57F9A5-B6BE-2DCD-6B42-42A3DD8C71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CD8E7AF-C56F-5EE8-0B9B-321E906062A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69934" y="757011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Avviare una comunità energetica: ulteriori considerazioni - Introduzione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90F597-7B51-9EB6-1253-74AAF241D190}"/>
              </a:ext>
            </a:extLst>
          </p:cNvPr>
          <p:cNvSpPr txBox="1"/>
          <p:nvPr/>
        </p:nvSpPr>
        <p:spPr>
          <a:xfrm>
            <a:off x="1490597" y="3181611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Cos'altro devo considerare quando avvio una comunità energetica?</a:t>
            </a:r>
          </a:p>
        </p:txBody>
      </p:sp>
    </p:spTree>
    <p:extLst>
      <p:ext uri="{BB962C8B-B14F-4D97-AF65-F5344CB8AC3E}">
        <p14:creationId xmlns:p14="http://schemas.microsoft.com/office/powerpoint/2010/main" val="37844127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2A0FC-3697-BA58-3181-7ABAA11BC9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6A25029-9170-CE05-89C0-3167A141191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08345" y="743948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Avvio di una comunità energetica: ulteriori considerazioni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E9D6D4-ADBC-D7EB-E231-9A2E3FFD7EF4}"/>
              </a:ext>
            </a:extLst>
          </p:cNvPr>
          <p:cNvSpPr txBox="1"/>
          <p:nvPr/>
        </p:nvSpPr>
        <p:spPr>
          <a:xfrm>
            <a:off x="6237962" y="2481016"/>
            <a:ext cx="557655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>
                <a:ea typeface="Public Sans"/>
                <a:cs typeface="Public Sans"/>
                <a:sym typeface="Public Sans"/>
              </a:rPr>
              <a:t>È fondamentale considerare come gestire la propria comunità energetica. Tenete presenti i seguenti aspetti chiave:</a:t>
            </a:r>
          </a:p>
          <a:p>
            <a:pPr latinLnBrk="0"/>
            <a:endParaRPr lang="en-GB" sz="2400" dirty="0">
              <a:ea typeface="Public Sans"/>
              <a:cs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/>
              <a:t>Un quadro solido e chiaro.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/>
              <a:t>Risorse finanziarie.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/>
              <a:t>Coinvolgimento della comunità e delle parti interessate.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/>
              <a:t>Gestione operativa?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/>
              <a:t>Scalabilità e crescita futura.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AAB25C1-AB87-5A13-0B39-9DD224FE80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81" y="2397999"/>
            <a:ext cx="5388664" cy="3951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840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Every1 slide master">
  <a:themeElements>
    <a:clrScheme name="0E3AF0">
      <a:dk1>
        <a:srgbClr val="231F20"/>
      </a:dk1>
      <a:lt1>
        <a:srgbClr val="FFFFFF"/>
      </a:lt1>
      <a:dk2>
        <a:srgbClr val="0E3AF0"/>
      </a:dk2>
      <a:lt2>
        <a:srgbClr val="D3D3D3"/>
      </a:lt2>
      <a:accent1>
        <a:srgbClr val="BDF03A"/>
      </a:accent1>
      <a:accent2>
        <a:srgbClr val="0E3AF0"/>
      </a:accent2>
      <a:accent3>
        <a:srgbClr val="A5A5A5"/>
      </a:accent3>
      <a:accent4>
        <a:srgbClr val="808080"/>
      </a:accent4>
      <a:accent5>
        <a:srgbClr val="0E3AF0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12838" cap="flat">
          <a:noFill/>
          <a:prstDash val="solid"/>
          <a:miter/>
        </a:ln>
        <a:effectLst/>
      </a:spPr>
      <a:bodyPr rtlCol="0" anchor="ctr"/>
      <a:lstStyle>
        <a:defPPr algn="ctr">
          <a:defRPr sz="2800" dirty="0" smtClean="0">
            <a:solidFill>
              <a:srgbClr val="1A1941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C0EDCDBA201B409A2395B9861151A1" ma:contentTypeVersion="15" ma:contentTypeDescription="Een nieuw document maken." ma:contentTypeScope="" ma:versionID="50c7f522389424b49c6918a8f642ccca">
  <xsd:schema xmlns:xsd="http://www.w3.org/2001/XMLSchema" xmlns:xs="http://www.w3.org/2001/XMLSchema" xmlns:p="http://schemas.microsoft.com/office/2006/metadata/properties" xmlns:ns2="c67c0ac7-78b5-4864-aca3-db9996adcf66" xmlns:ns3="59c2b11d-9272-4eed-95ac-95725493c81f" targetNamespace="http://schemas.microsoft.com/office/2006/metadata/properties" ma:root="true" ma:fieldsID="bb5fd8cc14943147fc1cd49a2979817f" ns2:_="" ns3:_="">
    <xsd:import namespace="c67c0ac7-78b5-4864-aca3-db9996adcf66"/>
    <xsd:import namespace="59c2b11d-9272-4eed-95ac-95725493c81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7c0ac7-78b5-4864-aca3-db9996adcf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59249fec-8619-4602-8705-1823ced1ad9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c2b11d-9272-4eed-95ac-95725493c81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08e361e-f706-48d1-9f52-00535f2db59c}" ma:internalName="TaxCatchAll" ma:showField="CatchAllData" ma:web="59c2b11d-9272-4eed-95ac-95725493c81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9c2b11d-9272-4eed-95ac-95725493c81f" xsi:nil="true"/>
    <lcf76f155ced4ddcb4097134ff3c332f xmlns="c67c0ac7-78b5-4864-aca3-db9996adcf66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38F01FE-AECA-4B69-B7F4-9BBA40E6655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67c0ac7-78b5-4864-aca3-db9996adcf66"/>
    <ds:schemaRef ds:uri="59c2b11d-9272-4eed-95ac-95725493c81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E3774D8-BCA8-4A02-93E0-3307429344A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3CA0DD0-504F-4EB9-B60E-59D0E157F7B9}">
  <ds:schemaRefs>
    <ds:schemaRef ds:uri="577805d4-8e47-4788-b8ec-5b1290b6ebfb"/>
    <ds:schemaRef ds:uri="59c2b11d-9272-4eed-95ac-95725493c81f"/>
    <ds:schemaRef ds:uri="75a85b04-3e87-4e6d-8e61-343b36998706"/>
    <ds:schemaRef ds:uri="c67c0ac7-78b5-4864-aca3-db9996adcf6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f45ef3b6-e1f8-4ba6-89ba-26b48c006428"/>
    <ds:schemaRef ds:uri="7b26517a-e12b-4b49-bcfd-51642f3fdde0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372</TotalTime>
  <Words>3820</Words>
  <Application>Microsoft Macintosh PowerPoint</Application>
  <PresentationFormat>Widescreen</PresentationFormat>
  <Paragraphs>334</Paragraphs>
  <Slides>28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맑은 고딕</vt:lpstr>
      <vt:lpstr>Arial</vt:lpstr>
      <vt:lpstr>Arial,Sans-Serif</vt:lpstr>
      <vt:lpstr>Calibri</vt:lpstr>
      <vt:lpstr>Public Sans</vt:lpstr>
      <vt:lpstr>Every1 slide master</vt:lpstr>
      <vt:lpstr>Consigli utili, trucchi e strumenti per aiutarti a creare la tua comunità energetica</vt:lpstr>
      <vt:lpstr>Introduzione</vt:lpstr>
      <vt:lpstr>Questa presentazione</vt:lpstr>
      <vt:lpstr>Inizia oggi stesso!  </vt:lpstr>
      <vt:lpstr>Avviare una comunità energetica: primi passi e considerazioni - Introduzione </vt:lpstr>
      <vt:lpstr>Avviare una comunità energetica: primi passi e considerazioni –  Domande iniziali </vt:lpstr>
      <vt:lpstr>Avviare una comunità energetica: primi passi e considerazioni –  Altre domande </vt:lpstr>
      <vt:lpstr>Avviare una comunità energetica: ulteriori considerazioni - Introduzione </vt:lpstr>
      <vt:lpstr>Avvio di una comunità energetica: ulteriori considerazioni </vt:lpstr>
      <vt:lpstr>Avviare una comunità energetica: organizzazione formale - Introduzione </vt:lpstr>
      <vt:lpstr>Avvio di una comunità energetica: organizzazione formale </vt:lpstr>
      <vt:lpstr>Avviare una comunità energetica: Leadership -  Introduzione </vt:lpstr>
      <vt:lpstr>Avviare una comunità energetica: leadership </vt:lpstr>
      <vt:lpstr>Avviare una comunità energetica: risorse - Introduzione </vt:lpstr>
      <vt:lpstr>Avvio di una comunità energetica: risorse  </vt:lpstr>
      <vt:lpstr>Avviare una comunità energetica: i vostri membri - Introduzione  </vt:lpstr>
      <vt:lpstr>Avviare una comunità energetica: i vostri membri  </vt:lpstr>
      <vt:lpstr>Avviare una comunità energetica: Finanziamenti - Introduzione </vt:lpstr>
      <vt:lpstr>Avviare una comunità energetica: Finanziamenti - Domande </vt:lpstr>
      <vt:lpstr>Avviare una comunità energetica: Finanziamenti - Opzioni </vt:lpstr>
      <vt:lpstr>Avviare una comunità energetica: coinvolgimento della comunità e degli stakeholder - Introduzione </vt:lpstr>
      <vt:lpstr>Avvio di una comunità energetica: coinvolgimento della comunità e delle parti interessate - Domande </vt:lpstr>
      <vt:lpstr>Avvio di una comunità energetica: coinvolgimento della comunità e delle parti interessate – Buone pratiche </vt:lpstr>
      <vt:lpstr>Passi successivi 1 </vt:lpstr>
      <vt:lpstr>Prossimi passi 2 </vt:lpstr>
      <vt:lpstr>Ringraziamenti 1 </vt:lpstr>
      <vt:lpstr>Ringraziamenti 2 </vt:lpstr>
      <vt:lpstr>Grazie!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>Beck.Pitt</cp:lastModifiedBy>
  <cp:revision>49</cp:revision>
  <cp:lastPrinted>2025-03-21T11:31:47Z</cp:lastPrinted>
  <dcterms:created xsi:type="dcterms:W3CDTF">2019-04-06T05:20:47Z</dcterms:created>
  <dcterms:modified xsi:type="dcterms:W3CDTF">2026-03-17T08:02:05Z</dcterms:modified>
  <cp:category/>
</cp:coreProperties>
</file>