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spreadsheetml.sheet" PartName="/ppt/embeddings/Microsoft_Excel_Sheet1.xlsx"/>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Open Sans ExtraBold"/>
      <p:bold r:id="rId32"/>
      <p:boldItalic r:id="rId33"/>
    </p:embeddedFont>
    <p:embeddedFont>
      <p:font typeface="Cambria Math"/>
      <p:regular r:id="rId34"/>
    </p:embeddedFont>
    <p:embeddedFont>
      <p:font typeface="Open Sans Light"/>
      <p:regular r:id="rId35"/>
      <p:bold r:id="rId36"/>
      <p:italic r:id="rId37"/>
      <p:boldItalic r:id="rId38"/>
    </p:embeddedFont>
    <p:embeddedFont>
      <p:font typeface="Open Sans"/>
      <p:regular r:id="rId39"/>
      <p:bold r:id="rId40"/>
      <p:italic r:id="rId41"/>
      <p:boldItalic r:id="rId42"/>
    </p:embeddedFont>
    <p:embeddedFont>
      <p:font typeface="Karla"/>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7" roundtripDataSignature="AMtx7mgjqXKGaKRf7fqoUqBNYyPaiJtK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3F35B1-479C-4697-8CC3-7986A4C207C1}">
  <a:tblStyle styleId="{6C3F35B1-479C-4697-8CC3-7986A4C207C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3345A3F-467D-4544-B1B6-8EB44EC7C583}"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4.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6.xml"/><Relationship Id="rId44" Type="http://schemas.openxmlformats.org/officeDocument/2006/relationships/font" Target="fonts/Karla-bold.fntdata"/><Relationship Id="rId21" Type="http://schemas.openxmlformats.org/officeDocument/2006/relationships/slide" Target="slides/slide15.xml"/><Relationship Id="rId43" Type="http://schemas.openxmlformats.org/officeDocument/2006/relationships/font" Target="fonts/Karla-regular.fntdata"/><Relationship Id="rId24" Type="http://schemas.openxmlformats.org/officeDocument/2006/relationships/slide" Target="slides/slide18.xml"/><Relationship Id="rId46" Type="http://schemas.openxmlformats.org/officeDocument/2006/relationships/font" Target="fonts/Karla-boldItalic.fntdata"/><Relationship Id="rId23" Type="http://schemas.openxmlformats.org/officeDocument/2006/relationships/slide" Target="slides/slide17.xml"/><Relationship Id="rId45" Type="http://schemas.openxmlformats.org/officeDocument/2006/relationships/font" Target="fonts/Karla-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OpenSansExtraBold-boldItalic.fntdata"/><Relationship Id="rId10" Type="http://schemas.openxmlformats.org/officeDocument/2006/relationships/slide" Target="slides/slide4.xml"/><Relationship Id="rId32" Type="http://schemas.openxmlformats.org/officeDocument/2006/relationships/font" Target="fonts/OpenSansExtraBold-bold.fntdata"/><Relationship Id="rId13" Type="http://schemas.openxmlformats.org/officeDocument/2006/relationships/slide" Target="slides/slide7.xml"/><Relationship Id="rId35" Type="http://schemas.openxmlformats.org/officeDocument/2006/relationships/font" Target="fonts/OpenSansLight-regular.fntdata"/><Relationship Id="rId12" Type="http://schemas.openxmlformats.org/officeDocument/2006/relationships/slide" Target="slides/slide6.xml"/><Relationship Id="rId34" Type="http://schemas.openxmlformats.org/officeDocument/2006/relationships/font" Target="fonts/CambriaMath-regular.fntdata"/><Relationship Id="rId15" Type="http://schemas.openxmlformats.org/officeDocument/2006/relationships/slide" Target="slides/slide9.xml"/><Relationship Id="rId37" Type="http://schemas.openxmlformats.org/officeDocument/2006/relationships/font" Target="fonts/OpenSansLight-italic.fntdata"/><Relationship Id="rId14" Type="http://schemas.openxmlformats.org/officeDocument/2006/relationships/slide" Target="slides/slide8.xml"/><Relationship Id="rId36" Type="http://schemas.openxmlformats.org/officeDocument/2006/relationships/font" Target="fonts/OpenSansLight-bold.fntdata"/><Relationship Id="rId17" Type="http://schemas.openxmlformats.org/officeDocument/2006/relationships/slide" Target="slides/slide11.xml"/><Relationship Id="rId39" Type="http://schemas.openxmlformats.org/officeDocument/2006/relationships/font" Target="fonts/OpenSans-regular.fntdata"/><Relationship Id="rId16" Type="http://schemas.openxmlformats.org/officeDocument/2006/relationships/slide" Target="slides/slide10.xml"/><Relationship Id="rId38" Type="http://schemas.openxmlformats.org/officeDocument/2006/relationships/font" Target="fonts/OpenSansLight-boldItalic.fntdata"/><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1pPr>
            <a:lvl2pPr indent="-228600" lvl="1" marL="9144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2pPr>
            <a:lvl3pPr indent="-228600" lvl="2" marL="13716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3pPr>
            <a:lvl4pPr indent="-228600" lvl="3" marL="18288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4pPr>
            <a:lvl5pPr indent="-228600" lvl="4" marL="22860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ia.gov/todayinenergy/detail.php?id=44436" TargetMode="External"/><Relationship Id="rId3" Type="http://schemas.openxmlformats.org/officeDocument/2006/relationships/hyperlink" Target="https://ourworldindata.org/energy-definitions#:~:text=Final%20energy%20is%20what%20a,of%20light%20that%20is%20produced."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 name="Google Shape;11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building blocks of the energy system are linked together by the energy chain.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u="none" cap="none" strike="noStrike">
                <a:latin typeface="Open Sans"/>
                <a:ea typeface="Open Sans"/>
                <a:cs typeface="Open Sans"/>
                <a:sym typeface="Open Sans"/>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This has consequences on the rest of the chain</a:t>
            </a:r>
            <a:r>
              <a:rPr lang="en-US">
                <a:latin typeface="Open Sans"/>
                <a:ea typeface="Open Sans"/>
                <a:cs typeface="Open Sans"/>
                <a:sym typeface="Open Sans"/>
              </a:rPr>
              <a:t>: how</a:t>
            </a:r>
            <a:r>
              <a:rPr lang="en-US" u="none" cap="none" strike="noStrike">
                <a:latin typeface="Open Sans"/>
                <a:ea typeface="Open Sans"/>
                <a:cs typeface="Open Sans"/>
                <a:sym typeface="Open Sans"/>
              </a:rPr>
              <a:t> much secondary and primary energy is required to provide final or useful energy? How is the demand on resources affected?</a:t>
            </a:r>
            <a:endParaRPr/>
          </a:p>
          <a:p>
            <a:pPr indent="0" lvl="0" marL="0" rtl="0" algn="l">
              <a:spcBef>
                <a:spcPts val="360"/>
              </a:spcBef>
              <a:spcAft>
                <a:spcPts val="0"/>
              </a:spcAft>
              <a:buClr>
                <a:schemeClr val="dk1"/>
              </a:buClr>
              <a:buSzPts val="1200"/>
              <a:buFont typeface="Open Sans"/>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An Energy Balance can be constructed to represent each step between energy flows in the energy chain. At each step of the energy chain, there are flows of energy coming in and flows of energy going out in different forms.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According to the law of conservation of energy, energy can neither be created nor destroyed; rather, it can only be transformed or transferred from one form to another. Therefore, the flow of energy in and out must be equal.</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balances can quantify the flows of different forms of energy in and out of those processes in the energy chain.</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balance may be represented in the form of flow diagrams or in matrix form. There will be more on this in mini-lecture 3.4.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u="none" cap="none" strike="noStrike">
                <a:latin typeface="Open Sans"/>
                <a:ea typeface="Open Sans"/>
                <a:cs typeface="Open Sans"/>
                <a:sym typeface="Open Sans"/>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Thermodinamic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In the transport sector, energy intensity is calculated with respect to the service provided. In the case of passengers, energy consumed per 100 kilometres travelled. In the case of freight, energy consumed per ton kilometre. </a:t>
            </a:r>
            <a:r>
              <a:rPr b="0" i="0" lang="en-US" sz="1200">
                <a:solidFill>
                  <a:srgbClr val="292929"/>
                </a:solidFill>
                <a:latin typeface="Karla"/>
                <a:ea typeface="Karla"/>
                <a:cs typeface="Karla"/>
                <a:sym typeface="Karla"/>
              </a:rPr>
              <a:t>Theoretically, if the thermodynamic Energy Efficiency (</a:t>
            </a:r>
            <a:r>
              <a:rPr b="1" i="0" lang="en-US" sz="1200">
                <a:latin typeface="Cambria Math"/>
                <a:ea typeface="Cambria Math"/>
                <a:cs typeface="Cambria Math"/>
                <a:sym typeface="Cambria Math"/>
              </a:rPr>
              <a:t>𝛈</a:t>
            </a:r>
            <a:r>
              <a:rPr b="0" i="0" lang="en-US" sz="1200">
                <a:solidFill>
                  <a:srgbClr val="292929"/>
                </a:solidFill>
                <a:latin typeface="Karla"/>
                <a:ea typeface="Karla"/>
                <a:cs typeface="Karla"/>
                <a:sym typeface="Karla"/>
              </a:rPr>
              <a:t>) improves, the Energy Intensity (EI) </a:t>
            </a:r>
            <a:r>
              <a:rPr lang="en-US" sz="1200">
                <a:solidFill>
                  <a:srgbClr val="292929"/>
                </a:solidFill>
                <a:latin typeface="Karla"/>
                <a:ea typeface="Karla"/>
                <a:cs typeface="Karla"/>
                <a:sym typeface="Karla"/>
              </a:rPr>
              <a:t>to produce a certain service</a:t>
            </a:r>
            <a:r>
              <a:rPr b="0" i="0" lang="en-US" sz="1200">
                <a:solidFill>
                  <a:srgbClr val="292929"/>
                </a:solidFill>
                <a:latin typeface="Karla"/>
                <a:ea typeface="Karla"/>
                <a:cs typeface="Karla"/>
                <a:sym typeface="Karla"/>
              </a:rPr>
              <a:t> will decrease. In practical, there are many other factors to be consider when considering this relationship</a:t>
            </a:r>
            <a:endParaRPr>
              <a:latin typeface="Open Sans"/>
              <a:ea typeface="Open Sans"/>
              <a:cs typeface="Open Sans"/>
              <a:sym typeface="Open Sans"/>
            </a:endParaRPr>
          </a:p>
          <a:p>
            <a:pPr indent="0" lvl="0" marL="0" rtl="0" algn="l">
              <a:spcBef>
                <a:spcPts val="360"/>
              </a:spcBef>
              <a:spcAft>
                <a:spcPts val="0"/>
              </a:spcAft>
              <a:buNone/>
            </a:pPr>
            <a:r>
              <a:t/>
            </a:r>
            <a:endParaRPr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In the third mini-lecture we will now look at the concept of energy intensity.</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data can be represented in several forms:</a:t>
            </a:r>
            <a:endParaRPr/>
          </a:p>
          <a:p>
            <a:pPr indent="0" lvl="0" marL="0" rtl="0" algn="l">
              <a:spcBef>
                <a:spcPts val="360"/>
              </a:spcBef>
              <a:spcAft>
                <a:spcPts val="0"/>
              </a:spcAft>
              <a:buNone/>
            </a:pPr>
            <a:r>
              <a:rPr lang="en-US">
                <a:latin typeface="Open Sans"/>
                <a:ea typeface="Open Sans"/>
                <a:cs typeface="Open Sans"/>
                <a:sym typeface="Open Sans"/>
              </a:rPr>
              <a:t>Physical Units represent the physical quantity of the energy type. For example, barrels for liquid petroleum products, cubic metres for natural gas, tons for coal, kilowatt hours for electricity.</a:t>
            </a:r>
            <a:endParaRPr/>
          </a:p>
          <a:p>
            <a:pPr indent="0" lvl="0" marL="0" rtl="0" algn="l">
              <a:spcBef>
                <a:spcPts val="360"/>
              </a:spcBef>
              <a:spcAft>
                <a:spcPts val="0"/>
              </a:spcAft>
              <a:buNone/>
            </a:pPr>
            <a:r>
              <a:rPr lang="en-US">
                <a:latin typeface="Open Sans"/>
                <a:ea typeface="Open Sans"/>
                <a:cs typeface="Open Sans"/>
                <a:sym typeface="Open Sans"/>
              </a:rPr>
              <a:t>Energy Units represent a conversion of the physical units to a common energy unit. For example, Gigajoules, ton of oil equivalent, Tera calories, and others.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Reporting energy data in these units requires converting the physical quantities into energy quantities based on the energy content of the fuel.</a:t>
            </a:r>
            <a:endParaRPr/>
          </a:p>
          <a:p>
            <a:pPr indent="0" lvl="0" marL="0" rtl="0" algn="l">
              <a:spcBef>
                <a:spcPts val="360"/>
              </a:spcBef>
              <a:spcAft>
                <a:spcPts val="0"/>
              </a:spcAft>
              <a:buNone/>
            </a:pPr>
            <a:r>
              <a:rPr lang="en-US">
                <a:latin typeface="Open Sans"/>
                <a:ea typeface="Open Sans"/>
                <a:cs typeface="Open Sans"/>
                <a:sym typeface="Open Sans"/>
              </a:rPr>
              <a:t>For example, let’s assume that a given kind of coal contains 25 gigajoules per ton. So 100 tons of coal represents 2500 giga joules of energy. This calculates the energy content (or E.C.) as shown on the slide.</a:t>
            </a:r>
            <a:endParaRPr/>
          </a:p>
          <a:p>
            <a:pPr indent="0" lvl="0" marL="0" rtl="0" algn="l">
              <a:spcBef>
                <a:spcPts val="360"/>
              </a:spcBef>
              <a:spcAft>
                <a:spcPts val="0"/>
              </a:spcAft>
              <a:buNone/>
            </a:pPr>
            <a:r>
              <a:rPr lang="en-US">
                <a:latin typeface="Open Sans"/>
                <a:ea typeface="Open Sans"/>
                <a:cs typeface="Open Sans"/>
                <a:sym typeface="Open Sans"/>
              </a:rPr>
              <a:t>The advantage of using such energy units is that it allows different types of energy forms to be compared on a common basis.</a:t>
            </a:r>
            <a:endParaRPr/>
          </a:p>
          <a:p>
            <a:pPr indent="0" lvl="0" marL="0" rtl="0" algn="l">
              <a:spcBef>
                <a:spcPts val="360"/>
              </a:spcBef>
              <a:spcAft>
                <a:spcPts val="0"/>
              </a:spcAft>
              <a:buNone/>
            </a:pPr>
            <a:r>
              <a:rPr lang="en-US">
                <a:latin typeface="Open Sans"/>
                <a:ea typeface="Open Sans"/>
                <a:cs typeface="Open Sans"/>
                <a:sym typeface="Open Sans"/>
              </a:rPr>
              <a:t>The energy content is a physical characteristic of the energy material and is directly related to the quality of the fuel. As already shown, it is used to translate the physical units into energy units.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Energy data can be represented in several forms. There are several energy units, and they can be converted from one to another. </a:t>
            </a:r>
            <a:endParaRPr/>
          </a:p>
          <a:p>
            <a:pPr indent="0" lvl="0" marL="0" rtl="0" algn="l">
              <a:spcBef>
                <a:spcPts val="360"/>
              </a:spcBef>
              <a:spcAft>
                <a:spcPts val="0"/>
              </a:spcAft>
              <a:buNone/>
            </a:pPr>
            <a:r>
              <a:rPr lang="en-US">
                <a:latin typeface="Open Sans"/>
                <a:ea typeface="Open Sans"/>
                <a:cs typeface="Open Sans"/>
                <a:sym typeface="Open Sans"/>
              </a:rPr>
              <a:t>This is a conversion units table. As an example, it is shown how to use it to convert from Mega Joules to kilo watts hours.</a:t>
            </a:r>
            <a:endParaRPr/>
          </a:p>
          <a:p>
            <a:pPr indent="0" lvl="0" marL="0" rtl="0" algn="l">
              <a:spcBef>
                <a:spcPts val="360"/>
              </a:spcBef>
              <a:spcAft>
                <a:spcPts val="0"/>
              </a:spcAft>
              <a:buNone/>
            </a:pPr>
            <a:r>
              <a:rPr lang="en-US">
                <a:latin typeface="Open Sans"/>
                <a:ea typeface="Open Sans"/>
                <a:cs typeface="Open Sans"/>
                <a:sym typeface="Open Sans"/>
              </a:rPr>
              <a:t>The joule is a derived unit of energy in the International System of Units. It is equal to the energy transferred to an object when a force of one newton acts on that object in the direction of the force's motion through a distance of one metre.</a:t>
            </a:r>
            <a:endParaRPr/>
          </a:p>
          <a:p>
            <a:pPr indent="0" lvl="0" marL="0" rtl="0" algn="l">
              <a:spcBef>
                <a:spcPts val="360"/>
              </a:spcBef>
              <a:spcAft>
                <a:spcPts val="0"/>
              </a:spcAft>
              <a:buNone/>
            </a:pPr>
            <a:r>
              <a:rPr lang="en-US">
                <a:latin typeface="Open Sans"/>
                <a:ea typeface="Open Sans"/>
                <a:cs typeface="Open Sans"/>
                <a:sym typeface="Open Sans"/>
              </a:rPr>
              <a:t>A mega Joule is one million Joules or 10 to the power of 6 Joules. A tera Joule is 10 to the power of 12 Joules.</a:t>
            </a:r>
            <a:endParaRPr/>
          </a:p>
          <a:p>
            <a:pPr indent="0" lvl="0" marL="0" rtl="0" algn="l">
              <a:spcBef>
                <a:spcPts val="360"/>
              </a:spcBef>
              <a:spcAft>
                <a:spcPts val="0"/>
              </a:spcAft>
              <a:buNone/>
            </a:pPr>
            <a:r>
              <a:rPr lang="en-US">
                <a:latin typeface="Open Sans"/>
                <a:ea typeface="Open Sans"/>
                <a:cs typeface="Open Sans"/>
                <a:sym typeface="Open Sans"/>
              </a:rPr>
              <a:t>The watt is a unit of power, meaning the rate of use of energy. A watt equals to one joule per second.</a:t>
            </a:r>
            <a:endParaRPr/>
          </a:p>
          <a:p>
            <a:pPr indent="0" lvl="0" marL="0" rtl="0" algn="l">
              <a:spcBef>
                <a:spcPts val="360"/>
              </a:spcBef>
              <a:spcAft>
                <a:spcPts val="0"/>
              </a:spcAft>
              <a:buNone/>
            </a:pPr>
            <a:r>
              <a:rPr lang="en-US">
                <a:latin typeface="Open Sans"/>
                <a:ea typeface="Open Sans"/>
                <a:cs typeface="Open Sans"/>
                <a:sym typeface="Open Sans"/>
              </a:rPr>
              <a:t>The kilo-Watt-hour is equal to a power of 1000 Watt being maintained for one hour. In other words, one kilo-Watt-hour is the energy which equals to 1000 Joules per second for an hour.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Energy intensity is a powerful indicator. It allows us, for example, to compare efficiencies of industries producing the same product or service in different countries.</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Let’s assume in country A, the steel industry is using 4 tons of coal to produce 1 ton of steel. But in country B, they are using only 3.8 tons of coal to produce the same ton of steel. </a:t>
            </a:r>
            <a:endParaRPr/>
          </a:p>
          <a:p>
            <a:pPr indent="0" lvl="0" marL="0" rtl="0" algn="l">
              <a:spcBef>
                <a:spcPts val="360"/>
              </a:spcBef>
              <a:spcAft>
                <a:spcPts val="0"/>
              </a:spcAft>
              <a:buNone/>
            </a:pPr>
            <a:r>
              <a:rPr lang="en-US">
                <a:latin typeface="Open Sans"/>
                <a:ea typeface="Open Sans"/>
                <a:cs typeface="Open Sans"/>
                <a:sym typeface="Open Sans"/>
              </a:rPr>
              <a:t>We can say that the steel industry of country B is 5 percent more efficient than in country A.</a:t>
            </a:r>
            <a:endParaRPr/>
          </a:p>
          <a:p>
            <a:pPr indent="0" lvl="0" marL="0" rtl="0" algn="l">
              <a:spcBef>
                <a:spcPts val="360"/>
              </a:spcBef>
              <a:spcAft>
                <a:spcPts val="0"/>
              </a:spcAft>
              <a:buNone/>
            </a:pPr>
            <a:r>
              <a:rPr lang="en-US">
                <a:latin typeface="Open Sans"/>
                <a:ea typeface="Open Sans"/>
                <a:cs typeface="Open Sans"/>
                <a:sym typeface="Open Sans"/>
              </a:rPr>
              <a:t>But it depends on the quality of the coal that they are using. Specially the physical characteristic of the energy content.</a:t>
            </a:r>
            <a:endParaRPr/>
          </a:p>
          <a:p>
            <a:pPr indent="0" lvl="0" marL="0" rtl="0" algn="l">
              <a:spcBef>
                <a:spcPts val="360"/>
              </a:spcBef>
              <a:spcAft>
                <a:spcPts val="0"/>
              </a:spcAft>
              <a:buNone/>
            </a:pPr>
            <a:r>
              <a:rPr lang="en-US">
                <a:latin typeface="Open Sans"/>
                <a:ea typeface="Open Sans"/>
                <a:cs typeface="Open Sans"/>
                <a:sym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endParaRPr/>
          </a:p>
          <a:p>
            <a:pPr indent="0" lvl="0" marL="0" rtl="0" algn="l">
              <a:spcBef>
                <a:spcPts val="360"/>
              </a:spcBef>
              <a:spcAft>
                <a:spcPts val="0"/>
              </a:spcAft>
              <a:buNone/>
            </a:pPr>
            <a:r>
              <a:rPr lang="en-US">
                <a:latin typeface="Open Sans"/>
                <a:ea typeface="Open Sans"/>
                <a:cs typeface="Open Sans"/>
                <a:sym typeface="Open Sans"/>
              </a:rPr>
              <a:t>This example shows the importance of using common physical units to make comparisons in the right way, and it shows one of the other factor (the Energy Content of the energy resource) that influence the Energy Intensity of a specific activity.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The question can be extended to making comparisons among different productive sectors. You can talk about tons of rice, but it is very unusual to speak of tons of cheeseburgers.</a:t>
            </a:r>
            <a:endParaRPr/>
          </a:p>
          <a:p>
            <a:pPr indent="0" lvl="0" marL="0" rtl="0" algn="l">
              <a:spcBef>
                <a:spcPts val="360"/>
              </a:spcBef>
              <a:spcAft>
                <a:spcPts val="0"/>
              </a:spcAft>
              <a:buNone/>
            </a:pPr>
            <a:r>
              <a:rPr lang="en-US">
                <a:latin typeface="Open Sans"/>
                <a:ea typeface="Open Sans"/>
                <a:cs typeface="Open Sans"/>
                <a:sym typeface="Open Sans"/>
              </a:rPr>
              <a:t>The problem is easily solved by changing the unit of the service provided by the energy into a common unit. </a:t>
            </a:r>
            <a:endParaRPr/>
          </a:p>
          <a:p>
            <a:pPr indent="0" lvl="0" marL="0" rtl="0" algn="l">
              <a:spcBef>
                <a:spcPts val="360"/>
              </a:spcBef>
              <a:spcAft>
                <a:spcPts val="0"/>
              </a:spcAft>
              <a:buNone/>
            </a:pPr>
            <a:r>
              <a:rPr lang="en-US">
                <a:latin typeface="Open Sans"/>
                <a:ea typeface="Open Sans"/>
                <a:cs typeface="Open Sans"/>
                <a:sym typeface="Open Sans"/>
              </a:rPr>
              <a:t>The number of monetary units produced, or amount of value added, are the most natural units to make these kinds of comparisons. Therefore, we generally discuss energy intensity of G.D.P..</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In the fourth mini-lecture, we now look at the concept of energy balance. </a:t>
            </a:r>
            <a:endParaRPr/>
          </a:p>
          <a:p>
            <a:pPr indent="0" lvl="0" marL="0" rtl="0" algn="l">
              <a:spcBef>
                <a:spcPts val="360"/>
              </a:spcBef>
              <a:spcAft>
                <a:spcPts val="0"/>
              </a:spcAft>
              <a:buNone/>
            </a:pPr>
            <a:r>
              <a:rPr lang="en-US">
                <a:latin typeface="Open Sans"/>
                <a:ea typeface="Open Sans"/>
                <a:cs typeface="Open Sans"/>
                <a:sym typeface="Open Sans"/>
              </a:rPr>
              <a:t>Energy balance is a representation that establishes the balance of the energy system. </a:t>
            </a:r>
            <a:endParaRPr/>
          </a:p>
          <a:p>
            <a:pPr indent="0" lvl="0" marL="0" rtl="0" algn="l">
              <a:spcBef>
                <a:spcPts val="360"/>
              </a:spcBef>
              <a:spcAft>
                <a:spcPts val="0"/>
              </a:spcAft>
              <a:buNone/>
            </a:pPr>
            <a:r>
              <a:rPr lang="en-US">
                <a:latin typeface="Open Sans"/>
                <a:ea typeface="Open Sans"/>
                <a:cs typeface="Open Sans"/>
                <a:sym typeface="Open Sans"/>
              </a:rPr>
              <a:t>The balance is established between energy inflows by type of energy carrier or fuel, and the outflows by sector of consumption.</a:t>
            </a:r>
            <a:endParaRPr/>
          </a:p>
          <a:p>
            <a:pPr indent="0" lvl="0" marL="0" rtl="0" algn="l">
              <a:spcBef>
                <a:spcPts val="360"/>
              </a:spcBef>
              <a:spcAft>
                <a:spcPts val="0"/>
              </a:spcAft>
              <a:buNone/>
            </a:pPr>
            <a:r>
              <a:rPr lang="en-US">
                <a:latin typeface="Open Sans"/>
                <a:ea typeface="Open Sans"/>
                <a:cs typeface="Open Sans"/>
                <a:sym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endParaRPr/>
          </a:p>
          <a:p>
            <a:pPr indent="0" lvl="0" marL="0" rtl="0" algn="l">
              <a:spcBef>
                <a:spcPts val="360"/>
              </a:spcBef>
              <a:spcAft>
                <a:spcPts val="0"/>
              </a:spcAft>
              <a:buNone/>
            </a:pPr>
            <a:r>
              <a:rPr lang="en-US">
                <a:latin typeface="Open Sans"/>
                <a:ea typeface="Open Sans"/>
                <a:cs typeface="Open Sans"/>
                <a:sym typeface="Open Sans"/>
              </a:rPr>
              <a:t>In the energy system, as energy is produced, losses occur. </a:t>
            </a:r>
            <a:endParaRPr/>
          </a:p>
          <a:p>
            <a:pPr indent="0" lvl="0" marL="0" rtl="0" algn="l">
              <a:spcBef>
                <a:spcPts val="360"/>
              </a:spcBef>
              <a:spcAft>
                <a:spcPts val="0"/>
              </a:spcAft>
              <a:buNone/>
            </a:pPr>
            <a:r>
              <a:rPr lang="en-US">
                <a:latin typeface="Open Sans"/>
                <a:ea typeface="Open Sans"/>
                <a:cs typeface="Open Sans"/>
                <a:sym typeface="Open Sans"/>
              </a:rPr>
              <a:t>The energy balance helps you keep track of these changes and losses. </a:t>
            </a:r>
            <a:endParaRPr/>
          </a:p>
          <a:p>
            <a:pPr indent="0" lvl="0" marL="0" rtl="0" algn="l">
              <a:spcBef>
                <a:spcPts val="360"/>
              </a:spcBef>
              <a:spcAft>
                <a:spcPts val="0"/>
              </a:spcAft>
              <a:buNone/>
            </a:pPr>
            <a:r>
              <a:rPr lang="en-US">
                <a:latin typeface="Open Sans"/>
                <a:ea typeface="Open Sans"/>
                <a:cs typeface="Open Sans"/>
                <a:sym typeface="Open Sans"/>
              </a:rPr>
              <a:t>Original energy data shall be converted into a common energy unit.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The Intended Learning Outcomes of this lecture are to: </a:t>
            </a:r>
            <a:endParaRPr/>
          </a:p>
          <a:p>
            <a:pPr indent="0" lvl="0" marL="0" rtl="0" algn="l">
              <a:spcBef>
                <a:spcPts val="0"/>
              </a:spcBef>
              <a:spcAft>
                <a:spcPts val="0"/>
              </a:spcAft>
              <a:buNone/>
            </a:pPr>
            <a:r>
              <a:rPr lang="en-US">
                <a:latin typeface="Open Sans"/>
                <a:ea typeface="Open Sans"/>
                <a:cs typeface="Open Sans"/>
                <a:sym typeface="Open Sans"/>
              </a:rPr>
              <a:t>1) be familiar with basic energy terminology, </a:t>
            </a:r>
            <a:endParaRPr/>
          </a:p>
          <a:p>
            <a:pPr indent="0" lvl="0" marL="0" rtl="0" algn="l">
              <a:spcBef>
                <a:spcPts val="0"/>
              </a:spcBef>
              <a:spcAft>
                <a:spcPts val="0"/>
              </a:spcAft>
              <a:buNone/>
            </a:pPr>
            <a:r>
              <a:rPr lang="en-US">
                <a:latin typeface="Open Sans"/>
                <a:ea typeface="Open Sans"/>
                <a:cs typeface="Open Sans"/>
                <a:sym typeface="Open Sans"/>
              </a:rPr>
              <a:t>2) learn about the concept of the energy chain, </a:t>
            </a:r>
            <a:endParaRPr/>
          </a:p>
          <a:p>
            <a:pPr indent="0" lvl="0" marL="0" rtl="0" algn="l">
              <a:spcBef>
                <a:spcPts val="0"/>
              </a:spcBef>
              <a:spcAft>
                <a:spcPts val="0"/>
              </a:spcAft>
              <a:buNone/>
            </a:pPr>
            <a:r>
              <a:rPr lang="en-US">
                <a:latin typeface="Open Sans"/>
                <a:ea typeface="Open Sans"/>
                <a:cs typeface="Open Sans"/>
                <a:sym typeface="Open Sans"/>
              </a:rPr>
              <a:t>3) be able to compare energy intensities, and, </a:t>
            </a:r>
            <a:endParaRPr/>
          </a:p>
          <a:p>
            <a:pPr indent="0" lvl="0" marL="0" rtl="0" algn="l">
              <a:spcBef>
                <a:spcPts val="0"/>
              </a:spcBef>
              <a:spcAft>
                <a:spcPts val="0"/>
              </a:spcAft>
              <a:buNone/>
            </a:pPr>
            <a:r>
              <a:rPr lang="en-US">
                <a:latin typeface="Open Sans"/>
                <a:ea typeface="Open Sans"/>
                <a:cs typeface="Open Sans"/>
                <a:sym typeface="Open Sans"/>
              </a:rPr>
              <a:t>4) understand energy balances. </a:t>
            </a:r>
            <a:endParaRPr>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This diagram shows an example of energy balance as a flow diagram. This form is more applicable when a qualitative presentation is required.</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To each primary source imports have been added, and losses and exports have been subtracted. In this case they are going to electric power plants, which produce final electricity.</a:t>
            </a:r>
            <a:endParaRPr/>
          </a:p>
          <a:p>
            <a:pPr indent="0" lvl="0" marL="0" rtl="0" algn="l">
              <a:spcBef>
                <a:spcPts val="360"/>
              </a:spcBef>
              <a:spcAft>
                <a:spcPts val="0"/>
              </a:spcAft>
              <a:buNone/>
            </a:pPr>
            <a:r>
              <a:rPr lang="en-US">
                <a:latin typeface="Open Sans"/>
                <a:ea typeface="Open Sans"/>
                <a:cs typeface="Open Sans"/>
                <a:sym typeface="Open Sans"/>
              </a:rPr>
              <a:t>The energy balance also has to take into account the imports of electricity from foreign grids, and the electricity not from fossil fuel, and of course, the transmission losses.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For the detailed quantitative presentation of energy balances, the tabular format is more suitable.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Energy Balance is a matrix which includes in the columns the energy forms, and in the Rows the energy transactions: Primary, Transformations, and consumption by sector. If information is available, the energy balance can also show consumption by uses. </a:t>
            </a:r>
            <a:endParaRPr/>
          </a:p>
          <a:p>
            <a:pPr indent="0" lvl="0" marL="0" rtl="0" algn="l">
              <a:spcBef>
                <a:spcPts val="360"/>
              </a:spcBef>
              <a:spcAft>
                <a:spcPts val="0"/>
              </a:spcAft>
              <a:buNone/>
            </a:pPr>
            <a:r>
              <a:rPr lang="en-US"/>
              <a:t>The Energy balance table has three main components: The supply section, the conversion section, and the consumptions and uses section.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supply section includes domestic production, the imports and exports balance, and the stocks.</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endParaRPr/>
          </a:p>
          <a:p>
            <a:pPr indent="0" lvl="0" marL="0" rtl="0" algn="l">
              <a:spcBef>
                <a:spcPts val="360"/>
              </a:spcBef>
              <a:spcAft>
                <a:spcPts val="0"/>
              </a:spcAft>
              <a:buNone/>
            </a:pPr>
            <a:r>
              <a:rPr lang="en-US">
                <a:latin typeface="Open Sans"/>
                <a:ea typeface="Open Sans"/>
                <a:cs typeface="Open Sans"/>
                <a:sym typeface="Open Sans"/>
              </a:rPr>
              <a:t>The uses and consumption section shows the consumption by sector and sub-sectors of the economy. If information is available, consumption by uses can be shown.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There could be partial energy balance tables. For example, for a specific energy form, by sector, by consumer, and even by end-use.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This slide gives an example of one energy balance, built for the total final energy consumption by fuels and by end-uses in household sectors. It shows the amount of each fuel in energy units consumed in each end-use categories.</a:t>
            </a:r>
            <a:endParaRPr/>
          </a:p>
          <a:p>
            <a:pPr indent="0" lvl="0" marL="0" rtl="0" algn="l">
              <a:spcBef>
                <a:spcPts val="360"/>
              </a:spcBef>
              <a:spcAft>
                <a:spcPts val="0"/>
              </a:spcAft>
              <a:buNone/>
            </a:pPr>
            <a:r>
              <a:rPr lang="en-US">
                <a:latin typeface="Open Sans"/>
                <a:ea typeface="Open Sans"/>
                <a:cs typeface="Open Sans"/>
                <a:sym typeface="Open Sans"/>
              </a:rPr>
              <a:t>This type of analysis is useful to define adequate policy targets, for example to prioritize investments in energy efficiency for the specific end-use.</a:t>
            </a:r>
            <a:endParaRPr/>
          </a:p>
          <a:p>
            <a:pPr indent="0" lvl="0" marL="0" rtl="0" algn="l">
              <a:spcBef>
                <a:spcPts val="360"/>
              </a:spcBef>
              <a:spcAft>
                <a:spcPts val="0"/>
              </a:spcAft>
              <a:buNone/>
            </a:pPr>
            <a:r>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This concludes lecture 3 on the energy chain.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7" name="Google Shape;4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5" name="Google Shape;5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We will start by defining some key terms of energy terminology.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Energy reserves and resources are the first step of the energy chain. They can be split between depletable reserves and renewable energy resources.</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Depletable energy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Renewable energy resources on the other hand replenish in the same timescale as they are used. Examples include hydro, solar,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endParaRPr/>
          </a:p>
          <a:p>
            <a:pPr indent="0" lvl="0" marL="0" rtl="0" algn="l">
              <a:spcBef>
                <a:spcPts val="330"/>
              </a:spcBef>
              <a:spcAft>
                <a:spcPts val="0"/>
              </a:spcAft>
              <a:buNone/>
            </a:pPr>
            <a:r>
              <a:t/>
            </a:r>
            <a:endParaRPr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Primary Energy Production refers to the amount of energy material that is extracted from the reserves over a given time period. Examples include crude oil production (can be measured in barrels, also know as b.b.l., per day), natural gas production (can be measured in cubic meters per day), and coal production (can be measured in tons per year).</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0"/>
              </a:spcBef>
              <a:spcAft>
                <a:spcPts val="0"/>
              </a:spcAft>
              <a:buNone/>
            </a:pPr>
            <a:r>
              <a:rPr lang="en-US">
                <a:latin typeface="Open Sans"/>
                <a:ea typeface="Open Sans"/>
                <a:cs typeface="Open Sans"/>
                <a:sym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or at the electric power plant gate).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u="none" cap="none" strike="noStrike">
                <a:latin typeface="Open Sans"/>
                <a:ea typeface="Open Sans"/>
                <a:cs typeface="Open Sans"/>
                <a:sym typeface="Open Sans"/>
              </a:rPr>
              <a:t>Final Energy Consumption is the quantity of energy purchased by end users.</a:t>
            </a:r>
            <a:r>
              <a:rPr lang="en-US">
                <a:latin typeface="Open Sans"/>
                <a:ea typeface="Open Sans"/>
                <a:cs typeface="Open Sans"/>
                <a:sym typeface="Open Sans"/>
              </a:rPr>
              <a:t> </a:t>
            </a:r>
            <a:r>
              <a:rPr lang="en-US" u="none" cap="none" strike="noStrike">
                <a:latin typeface="Open Sans"/>
                <a:ea typeface="Open Sans"/>
                <a:cs typeface="Open Sans"/>
                <a:sym typeface="Open Sans"/>
              </a:rPr>
              <a:t>It is the energy which reaches the final consumer's door and excludes that which is used by the energy sector itself.</a:t>
            </a:r>
            <a:r>
              <a:rPr lang="en-US">
                <a:latin typeface="Open Sans"/>
                <a:ea typeface="Open Sans"/>
                <a:cs typeface="Open Sans"/>
                <a:sym typeface="Open Sans"/>
              </a:rPr>
              <a:t> </a:t>
            </a:r>
            <a:r>
              <a:rPr lang="en-US" u="none" cap="none" strike="noStrike">
                <a:latin typeface="Open Sans"/>
                <a:ea typeface="Open Sans"/>
                <a:cs typeface="Open Sans"/>
                <a:sym typeface="Open Sans"/>
              </a:rPr>
              <a:t>It differs from secondary energy production </a:t>
            </a:r>
            <a:r>
              <a:rPr lang="en-US">
                <a:latin typeface="Open Sans"/>
                <a:ea typeface="Open Sans"/>
                <a:cs typeface="Open Sans"/>
                <a:sym typeface="Open Sans"/>
              </a:rPr>
              <a:t>as it includes</a:t>
            </a:r>
            <a:r>
              <a:rPr lang="en-US" u="none" cap="none" strike="noStrike">
                <a:latin typeface="Open Sans"/>
                <a:ea typeface="Open Sans"/>
                <a:cs typeface="Open Sans"/>
                <a:sym typeface="Open Sans"/>
              </a:rPr>
              <a:t> the losses in transporting energy from the supplier to the end user.</a:t>
            </a:r>
            <a:r>
              <a:rPr lang="en-US">
                <a:latin typeface="Open Sans"/>
                <a:ea typeface="Open Sans"/>
                <a:cs typeface="Open Sans"/>
                <a:sym typeface="Open Sans"/>
              </a:rPr>
              <a:t> </a:t>
            </a:r>
            <a:r>
              <a:rPr lang="en-US" u="none" cap="none" strike="noStrike">
                <a:latin typeface="Open Sans"/>
                <a:ea typeface="Open Sans"/>
                <a:cs typeface="Open Sans"/>
                <a:sym typeface="Open Sans"/>
              </a:rPr>
              <a:t>For example, electricity transmission and distribution </a:t>
            </a:r>
            <a:r>
              <a:rPr lang="en-US">
                <a:latin typeface="Open Sans"/>
                <a:ea typeface="Open Sans"/>
                <a:cs typeface="Open Sans"/>
                <a:sym typeface="Open Sans"/>
              </a:rPr>
              <a:t>losses</a:t>
            </a:r>
            <a:r>
              <a:rPr lang="en-US" u="none" cap="none" strike="noStrike">
                <a:latin typeface="Open Sans"/>
                <a:ea typeface="Open Sans"/>
                <a:cs typeface="Open Sans"/>
                <a:sym typeface="Open Sans"/>
              </a:rPr>
              <a:t> reduce the amount of energy that is available for purchase by consumers</a:t>
            </a:r>
            <a:r>
              <a:rPr lang="en-US">
                <a:latin typeface="Open Sans"/>
                <a:ea typeface="Open Sans"/>
                <a:cs typeface="Open Sans"/>
                <a:sym typeface="Open Sans"/>
              </a:rPr>
              <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Final energy consumption covers quantities consumed by private households, commerce, public administration, services, industry, agriculture, road transport, air transport</a:t>
            </a:r>
            <a:r>
              <a:rPr lang="en-US">
                <a:latin typeface="Open Sans"/>
                <a:ea typeface="Open Sans"/>
                <a:cs typeface="Open Sans"/>
                <a:sym typeface="Open Sans"/>
              </a:rPr>
              <a:t>,</a:t>
            </a:r>
            <a:r>
              <a:rPr lang="en-US" u="none" cap="none" strike="noStrike">
                <a:latin typeface="Open Sans"/>
                <a:ea typeface="Open Sans"/>
                <a:cs typeface="Open Sans"/>
                <a:sym typeface="Open Sans"/>
              </a:rPr>
              <a:t> and fisheries. </a:t>
            </a:r>
            <a:endParaRPr>
              <a:latin typeface="Open Sans"/>
              <a:ea typeface="Open Sans"/>
              <a:cs typeface="Open Sans"/>
              <a:sym typeface="Open Sans"/>
            </a:endParaRPr>
          </a:p>
          <a:p>
            <a:pPr indent="0" lvl="0" marL="0" rtl="0" algn="l">
              <a:spcBef>
                <a:spcPts val="360"/>
              </a:spcBef>
              <a:spcAft>
                <a:spcPts val="0"/>
              </a:spcAft>
              <a:buNone/>
            </a:pPr>
            <a:br>
              <a:rPr lang="en-US"/>
            </a:br>
            <a:endParaRPr>
              <a:latin typeface="Open Sans"/>
              <a:ea typeface="Open Sans"/>
              <a:cs typeface="Open Sans"/>
              <a:sym typeface="Open Sans"/>
            </a:endParaRPr>
          </a:p>
          <a:p>
            <a:pPr indent="0" lvl="0" marL="0" rtl="0" algn="l">
              <a:spcBef>
                <a:spcPts val="330"/>
              </a:spcBef>
              <a:spcAft>
                <a:spcPts val="0"/>
              </a:spcAft>
              <a:buNone/>
            </a:pPr>
            <a:r>
              <a:t/>
            </a:r>
            <a:endParaRPr sz="1100" u="none" cap="none" strike="noStrik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Useful Energy Demand is the form of energy that is being used after final conversion to the consumer for their respective use. </a:t>
            </a:r>
            <a:r>
              <a:rPr lang="en-US" u="none" cap="none" strike="noStrike">
                <a:latin typeface="Open Sans"/>
                <a:ea typeface="Open Sans"/>
                <a:cs typeface="Open Sans"/>
                <a:sym typeface="Open Sans"/>
              </a:rPr>
              <a:t>In final conversion, electricity becomes</a:t>
            </a:r>
            <a:r>
              <a:rPr lang="en-US">
                <a:latin typeface="Open Sans"/>
                <a:ea typeface="Open Sans"/>
                <a:cs typeface="Open Sans"/>
                <a:sym typeface="Open Sans"/>
              </a:rPr>
              <a:t>,</a:t>
            </a:r>
            <a:r>
              <a:rPr lang="en-US" u="none" cap="none" strike="noStrike">
                <a:latin typeface="Open Sans"/>
                <a:ea typeface="Open Sans"/>
                <a:cs typeface="Open Sans"/>
                <a:sym typeface="Open Sans"/>
              </a:rPr>
              <a:t> for instance</a:t>
            </a:r>
            <a:r>
              <a:rPr lang="en-US">
                <a:latin typeface="Open Sans"/>
                <a:ea typeface="Open Sans"/>
                <a:cs typeface="Open Sans"/>
                <a:sym typeface="Open Sans"/>
              </a:rPr>
              <a:t>,</a:t>
            </a:r>
            <a:r>
              <a:rPr lang="en-US" u="none" cap="none" strike="noStrike">
                <a:latin typeface="Open Sans"/>
                <a:ea typeface="Open Sans"/>
                <a:cs typeface="Open Sans"/>
                <a:sym typeface="Open Sans"/>
              </a:rPr>
              <a:t> light, mechanical energy</a:t>
            </a:r>
            <a:r>
              <a:rPr lang="en-US">
                <a:latin typeface="Open Sans"/>
                <a:ea typeface="Open Sans"/>
                <a:cs typeface="Open Sans"/>
                <a:sym typeface="Open Sans"/>
              </a:rPr>
              <a:t>,</a:t>
            </a:r>
            <a:r>
              <a:rPr lang="en-US" u="none" cap="none" strike="noStrike">
                <a:latin typeface="Open Sans"/>
                <a:ea typeface="Open Sans"/>
                <a:cs typeface="Open Sans"/>
                <a:sym typeface="Open Sans"/>
              </a:rPr>
              <a:t> or heat.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Examples include uses such as heat for cooking, the energy contained in the steam from industrial boilers</a:t>
            </a:r>
            <a:r>
              <a:rPr lang="en-US">
                <a:latin typeface="Open Sans"/>
                <a:ea typeface="Open Sans"/>
                <a:cs typeface="Open Sans"/>
                <a:sym typeface="Open Sans"/>
              </a:rPr>
              <a:t>, </a:t>
            </a:r>
            <a:r>
              <a:rPr lang="en-US" u="none" cap="none" strike="noStrike">
                <a:latin typeface="Open Sans"/>
                <a:ea typeface="Open Sans"/>
                <a:cs typeface="Open Sans"/>
                <a:sym typeface="Open Sans"/>
              </a:rPr>
              <a:t>motive power for vehicles, etc.</a:t>
            </a:r>
            <a:r>
              <a:rPr lang="en-US">
                <a:latin typeface="Open Sans"/>
                <a:ea typeface="Open Sans"/>
                <a:cs typeface="Open Sans"/>
                <a:sym typeface="Open Sans"/>
              </a:rPr>
              <a:t> </a:t>
            </a:r>
            <a:r>
              <a:rPr lang="en-US" u="none" cap="none" strike="noStrike">
                <a:latin typeface="Open Sans"/>
                <a:ea typeface="Open Sans"/>
                <a:cs typeface="Open Sans"/>
                <a:sym typeface="Open Sans"/>
              </a:rPr>
              <a:t>Useful energy demand differs from final energy consumption by the efficiency of the equipment being used</a:t>
            </a:r>
            <a:r>
              <a:rPr lang="en-US">
                <a:latin typeface="Open Sans"/>
                <a:ea typeface="Open Sans"/>
                <a:cs typeface="Open Sans"/>
                <a:sym typeface="Open Sans"/>
              </a:rPr>
              <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This is an example of the relation between final energy consumption </a:t>
            </a:r>
            <a:r>
              <a:rPr lang="en-US">
                <a:latin typeface="Open Sans"/>
                <a:ea typeface="Open Sans"/>
                <a:cs typeface="Open Sans"/>
                <a:sym typeface="Open Sans"/>
              </a:rPr>
              <a:t>(or F.E.C.) </a:t>
            </a:r>
            <a:r>
              <a:rPr lang="en-US" u="none" cap="none" strike="noStrike">
                <a:latin typeface="Open Sans"/>
                <a:ea typeface="Open Sans"/>
                <a:cs typeface="Open Sans"/>
                <a:sym typeface="Open Sans"/>
              </a:rPr>
              <a:t>and useful energy demand</a:t>
            </a:r>
            <a:r>
              <a:rPr lang="en-US">
                <a:latin typeface="Open Sans"/>
                <a:ea typeface="Open Sans"/>
                <a:cs typeface="Open Sans"/>
                <a:sym typeface="Open Sans"/>
              </a:rPr>
              <a:t> (or U.E.D.).</a:t>
            </a:r>
            <a:r>
              <a:rPr lang="en-US" u="none" cap="none" strike="noStrike">
                <a:latin typeface="Open Sans"/>
                <a:ea typeface="Open Sans"/>
                <a:cs typeface="Open Sans"/>
                <a:sym typeface="Open Sans"/>
              </a:rPr>
              <a:t> </a:t>
            </a:r>
            <a:r>
              <a:rPr lang="en-US">
                <a:latin typeface="Open Sans"/>
                <a:ea typeface="Open Sans"/>
                <a:cs typeface="Open Sans"/>
                <a:sym typeface="Open Sans"/>
              </a:rPr>
              <a:t>The</a:t>
            </a:r>
            <a:r>
              <a:rPr lang="en-US" u="none" cap="none" strike="noStrike">
                <a:latin typeface="Open Sans"/>
                <a:ea typeface="Open Sans"/>
                <a:cs typeface="Open Sans"/>
                <a:sym typeface="Open Sans"/>
              </a:rPr>
              <a:t> final energy is used as</a:t>
            </a:r>
            <a:r>
              <a:rPr lang="en-US">
                <a:latin typeface="Open Sans"/>
                <a:ea typeface="Open Sans"/>
                <a:cs typeface="Open Sans"/>
                <a:sym typeface="Open Sans"/>
              </a:rPr>
              <a:t> the</a:t>
            </a:r>
            <a:r>
              <a:rPr lang="en-US" u="none" cap="none" strike="noStrike">
                <a:latin typeface="Open Sans"/>
                <a:ea typeface="Open Sans"/>
                <a:cs typeface="Open Sans"/>
                <a:sym typeface="Open Sans"/>
              </a:rPr>
              <a:t> input for the machine, whose thermodynamic efficiency expressed in percentage will determine the useful energy.</a:t>
            </a:r>
            <a:r>
              <a:rPr lang="en-US">
                <a:latin typeface="Open Sans"/>
                <a:ea typeface="Open Sans"/>
                <a:cs typeface="Open Sans"/>
                <a:sym typeface="Open Sans"/>
              </a:rPr>
              <a:t> This relationship is calculable by the formula given on the slide: useful energy demand equals efficiency multiplied by final energy consumption.</a:t>
            </a:r>
            <a:endParaRPr>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is a derived demand. The consumer does not value the amount of energy that arrives at their door, but the service they can get from it. The energy use and the value of the service are not always proportional. </a:t>
            </a:r>
            <a:r>
              <a:rPr b="0" i="0" lang="en-US" sz="1200">
                <a:solidFill>
                  <a:schemeClr val="dk1"/>
                </a:solidFill>
                <a:latin typeface="Open Sans"/>
                <a:ea typeface="Open Sans"/>
                <a:cs typeface="Open Sans"/>
                <a:sym typeface="Open Sans"/>
              </a:rPr>
              <a:t>The same energy service can be obtained using different energy amounts, if</a:t>
            </a:r>
            <a:r>
              <a:rPr lang="en-US">
                <a:latin typeface="Open Sans"/>
                <a:ea typeface="Open Sans"/>
                <a:cs typeface="Open Sans"/>
                <a:sym typeface="Open Sans"/>
              </a:rPr>
              <a:t>,</a:t>
            </a:r>
            <a:r>
              <a:rPr b="0" i="0" lang="en-US" sz="1200">
                <a:solidFill>
                  <a:schemeClr val="dk1"/>
                </a:solidFill>
                <a:latin typeface="Open Sans"/>
                <a:ea typeface="Open Sans"/>
                <a:cs typeface="Open Sans"/>
                <a:sym typeface="Open Sans"/>
              </a:rPr>
              <a:t> for example, one used more energy by driving to the service provider instead of obtaining the service remotely</a:t>
            </a:r>
            <a:r>
              <a:rPr lang="en-US">
                <a:latin typeface="Open Sans"/>
                <a:ea typeface="Open Sans"/>
                <a:cs typeface="Open Sans"/>
                <a:sym typeface="Open Sans"/>
              </a:rPr>
              <a:t>. The aim of energy provision is always the end products and services provided.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t>As the illustration above showed, at each stage of the energy chain, some energy is lost or wasted. The four metrics capture energy losses in the following ways.</a:t>
            </a:r>
            <a:endParaRPr/>
          </a:p>
          <a:p>
            <a:pPr indent="0" lvl="0" marL="0" rtl="0" algn="l">
              <a:spcBef>
                <a:spcPts val="360"/>
              </a:spcBef>
              <a:spcAft>
                <a:spcPts val="0"/>
              </a:spcAft>
              <a:buNone/>
            </a:pPr>
            <a:r>
              <a:rPr b="1" lang="en-US">
                <a:latin typeface="Open Sans"/>
                <a:ea typeface="Open Sans"/>
                <a:cs typeface="Open Sans"/>
                <a:sym typeface="Open Sans"/>
              </a:rPr>
              <a:t>Primary to secondary energy:</a:t>
            </a:r>
            <a:r>
              <a:rPr lang="en-US">
                <a:latin typeface="Open Sans"/>
                <a:ea typeface="Open Sans"/>
                <a:cs typeface="Open Sans"/>
                <a:sym typeface="Open Sans"/>
              </a:rPr>
              <a:t> the conversion of primary to secondary energy can be </a:t>
            </a:r>
            <a:r>
              <a:rPr i="1" lang="en-US">
                <a:latin typeface="Open Sans"/>
                <a:ea typeface="Open Sans"/>
                <a:cs typeface="Open Sans"/>
                <a:sym typeface="Open Sans"/>
              </a:rPr>
              <a:t>very</a:t>
            </a:r>
            <a:r>
              <a:rPr lang="en-US">
                <a:latin typeface="Open Sans"/>
                <a:ea typeface="Open Sans"/>
                <a:cs typeface="Open Sans"/>
                <a:sym typeface="Open Sans"/>
              </a:rPr>
              <a:t> inefficient. In thermal power plants – which convert fossil fuels, biomass or nuclear into electricity, up to </a:t>
            </a:r>
            <a:r>
              <a:rPr lang="en-US" u="sng">
                <a:solidFill>
                  <a:schemeClr val="hlink"/>
                </a:solidFill>
                <a:latin typeface="Open Sans"/>
                <a:ea typeface="Open Sans"/>
                <a:cs typeface="Open Sans"/>
                <a:sym typeface="Open Sans"/>
                <a:hlinkClick r:id="rId2"/>
              </a:rPr>
              <a:t>two-thirds of the primary energy</a:t>
            </a:r>
            <a:r>
              <a:rPr lang="en-US">
                <a:latin typeface="Open Sans"/>
                <a:ea typeface="Open Sans"/>
                <a:cs typeface="Open Sans"/>
                <a:sym typeface="Open Sans"/>
              </a:rPr>
              <a:t> is wasted as heat. For every three units of energy we put in, you get just one unit of electricity out.</a:t>
            </a:r>
            <a:endParaRPr/>
          </a:p>
          <a:p>
            <a:pPr indent="0" lvl="0" marL="0" rtl="0" algn="l">
              <a:spcBef>
                <a:spcPts val="360"/>
              </a:spcBef>
              <a:spcAft>
                <a:spcPts val="0"/>
              </a:spcAft>
              <a:buNone/>
            </a:pPr>
            <a:r>
              <a:rPr lang="en-US"/>
              <a:t>Because primary energy losses are particularly large for fossil fuels, their contribution to energy demand is much higher in primary energy terms compared to the other three ways of measuring energy. This is important to know because it can skew our perception of how much of a contribution low-carbon sources make: in primary energy terms they can appear smaller because they are diluted by the wasted energy that comes along with fossil fuel burning.</a:t>
            </a:r>
            <a:endParaRPr/>
          </a:p>
          <a:p>
            <a:pPr indent="0" lvl="0" marL="0" rtl="0" algn="l">
              <a:spcBef>
                <a:spcPts val="360"/>
              </a:spcBef>
              <a:spcAft>
                <a:spcPts val="0"/>
              </a:spcAft>
              <a:buNone/>
            </a:pPr>
            <a:r>
              <a:rPr b="1" lang="en-US"/>
              <a:t>Secondary to final energy: </a:t>
            </a:r>
            <a:r>
              <a:rPr lang="en-US"/>
              <a:t>we also lose energy in the process of delivering it to the consumer. This is called a ‘transmission and distribution’ loss. When we transport electricity from a power plant (secondary energy) to homes (final energy), for example, we lose some while transmitting it through power lines.</a:t>
            </a:r>
            <a:endParaRPr/>
          </a:p>
          <a:p>
            <a:pPr indent="0" lvl="0" marL="0" rtl="0" algn="l">
              <a:spcBef>
                <a:spcPts val="360"/>
              </a:spcBef>
              <a:spcAft>
                <a:spcPts val="0"/>
              </a:spcAft>
              <a:buNone/>
            </a:pPr>
            <a:r>
              <a:rPr b="1" lang="en-US"/>
              <a:t>Final to useful energy: </a:t>
            </a:r>
            <a:r>
              <a:rPr lang="en-US"/>
              <a:t>no appliance is completely efficient in providing </a:t>
            </a:r>
            <a:r>
              <a:rPr i="1" lang="en-US"/>
              <a:t>only</a:t>
            </a:r>
            <a:r>
              <a:rPr lang="en-US"/>
              <a:t> the desired output that we want. </a:t>
            </a:r>
            <a:endParaRPr/>
          </a:p>
          <a:p>
            <a:pPr indent="0" lvl="0" marL="0" marR="0" rtl="0" algn="l">
              <a:lnSpc>
                <a:spcPct val="100000"/>
              </a:lnSpc>
              <a:spcBef>
                <a:spcPts val="360"/>
              </a:spcBef>
              <a:spcAft>
                <a:spcPts val="0"/>
              </a:spcAft>
              <a:buClr>
                <a:schemeClr val="dk1"/>
              </a:buClr>
              <a:buSzPts val="1200"/>
              <a:buFont typeface="Open Sans"/>
              <a:buNone/>
            </a:pPr>
            <a:r>
              <a:rPr lang="en-US">
                <a:latin typeface="Open Sans"/>
                <a:ea typeface="Open Sans"/>
                <a:cs typeface="Open Sans"/>
                <a:sym typeface="Open Sans"/>
              </a:rPr>
              <a:t>For a lightbulb, the useful energy – what we want – is the </a:t>
            </a:r>
            <a:r>
              <a:rPr i="1" lang="en-US">
                <a:latin typeface="Open Sans"/>
                <a:ea typeface="Open Sans"/>
                <a:cs typeface="Open Sans"/>
                <a:sym typeface="Open Sans"/>
              </a:rPr>
              <a:t>light (to satisfy the socio economical need of lightening a space)</a:t>
            </a:r>
            <a:r>
              <a:rPr lang="en-US">
                <a:latin typeface="Open Sans"/>
                <a:ea typeface="Open Sans"/>
                <a:cs typeface="Open Sans"/>
                <a:sym typeface="Open Sans"/>
              </a:rPr>
              <a:t>. But bulbs also produce some heat. The useful energy from cars is movement. But engines also produce heat and noise. To get from Final Energy Consumption (FED) to the Useful Energy Demand (UED) we need to do the ratio of FED/the </a:t>
            </a:r>
            <a:r>
              <a:rPr lang="en-US" sz="1200">
                <a:latin typeface="Open Sans"/>
                <a:ea typeface="Open Sans"/>
                <a:cs typeface="Open Sans"/>
                <a:sym typeface="Open Sans"/>
              </a:rPr>
              <a:t> Thermodynamic Efficiency of the specific equipment used. </a:t>
            </a:r>
            <a:endParaRPr>
              <a:latin typeface="Open Sans"/>
              <a:ea typeface="Open Sans"/>
              <a:cs typeface="Open Sans"/>
              <a:sym typeface="Open Sans"/>
            </a:endParaRPr>
          </a:p>
          <a:p>
            <a:pPr indent="0" lvl="0" marL="0" rtl="0" algn="l">
              <a:spcBef>
                <a:spcPts val="360"/>
              </a:spcBef>
              <a:spcAft>
                <a:spcPts val="0"/>
              </a:spcAft>
              <a:buNone/>
            </a:pPr>
            <a:r>
              <a:rPr lang="en-US"/>
              <a:t>Any energy that is not used specifically for the desired use of an appliance is waste.</a:t>
            </a:r>
            <a:endParaRPr/>
          </a:p>
          <a:p>
            <a:pPr indent="0" lvl="0" marL="0" rtl="0" algn="l">
              <a:spcBef>
                <a:spcPts val="360"/>
              </a:spcBef>
              <a:spcAft>
                <a:spcPts val="0"/>
              </a:spcAft>
              <a:buNone/>
            </a:pPr>
            <a:r>
              <a:rPr lang="en-US">
                <a:latin typeface="Open Sans"/>
                <a:ea typeface="Open Sans"/>
                <a:cs typeface="Open Sans"/>
                <a:sym typeface="Open Sans"/>
              </a:rPr>
              <a:t>The energy we need as the end-user is often a small fraction of what goes into the top of the system (the primary energy). We see this in the schematic.</a:t>
            </a:r>
            <a:endParaRPr/>
          </a:p>
          <a:p>
            <a:pPr indent="0" lvl="0" marL="0" rtl="0" algn="l">
              <a:spcBef>
                <a:spcPts val="360"/>
              </a:spcBef>
              <a:spcAft>
                <a:spcPts val="0"/>
              </a:spcAft>
              <a:buNone/>
            </a:pPr>
            <a:r>
              <a:rPr lang="en-US">
                <a:latin typeface="Open Sans"/>
                <a:ea typeface="Open Sans"/>
                <a:cs typeface="Open Sans"/>
                <a:sym typeface="Open Sans"/>
              </a:rPr>
              <a:t>The world produces a lot of energy, and most of it is lost along the way. [</a:t>
            </a:r>
            <a:r>
              <a:rPr lang="en-US" u="sng">
                <a:solidFill>
                  <a:schemeClr val="hlink"/>
                </a:solidFill>
                <a:latin typeface="Open Sans"/>
                <a:ea typeface="Open Sans"/>
                <a:cs typeface="Open Sans"/>
                <a:sym typeface="Open Sans"/>
                <a:hlinkClick r:id="rId3"/>
              </a:rPr>
              <a:t>OurWorldInData</a:t>
            </a:r>
            <a:r>
              <a:rPr lang="en-US">
                <a:latin typeface="Open Sans"/>
                <a:ea typeface="Open Sans"/>
                <a:cs typeface="Open Sans"/>
                <a:sym typeface="Open Sans"/>
              </a:rPr>
              <a:t>]</a:t>
            </a:r>
            <a:endParaRPr/>
          </a:p>
          <a:p>
            <a:pPr indent="0" lvl="0" marL="0" rtl="0" algn="l">
              <a:spcBef>
                <a:spcPts val="36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energy chain can also be thought of backwards, from the perspective of provision. We care less about providing an amount of energy than about providing services. We can thus start with the socio-economic needs that we seek to meet and work backwards to determine the implications for the energy chain.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From the socio-economic needs, one can determine the useful energy demand.</a:t>
            </a:r>
            <a:endParaRPr/>
          </a:p>
          <a:p>
            <a:pPr indent="0" lvl="0" marL="0" rtl="0" algn="l">
              <a:spcBef>
                <a:spcPts val="360"/>
              </a:spcBef>
              <a:spcAft>
                <a:spcPts val="0"/>
              </a:spcAft>
              <a:buNone/>
            </a:pPr>
            <a:r>
              <a:rPr lang="en-US">
                <a:latin typeface="Open Sans"/>
                <a:ea typeface="Open Sans"/>
                <a:cs typeface="Open Sans"/>
                <a:sym typeface="Open Sans"/>
              </a:rPr>
              <a:t>The useful energy demand determines in turn the final energy needs. The amount of final energy determines the amount of seconday and primary energy needed.</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Finally, the primary energy needs can be fulfilled with the existing resources, or imports.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nvSpPr>
        <p:spPr>
          <a:xfrm>
            <a:off x="11701463" y="6456363"/>
            <a:ext cx="454025"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7" name="Google Shape;17;p27"/>
          <p:cNvSpPr txBox="1"/>
          <p:nvPr/>
        </p:nvSpPr>
        <p:spPr>
          <a:xfrm>
            <a:off x="11798300" y="6492875"/>
            <a:ext cx="3937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Open Sans"/>
                <a:ea typeface="Open Sans"/>
                <a:cs typeface="Open Sans"/>
                <a:sym typeface="Open Sans"/>
              </a:rPr>
              <a:t>‹#›</a:t>
            </a:fld>
            <a:endParaRPr b="0" i="0" sz="1200" u="none" cap="none" strike="noStrike">
              <a:solidFill>
                <a:srgbClr val="888888"/>
              </a:solidFill>
              <a:latin typeface="Open Sans"/>
              <a:ea typeface="Open Sans"/>
              <a:cs typeface="Open Sans"/>
              <a:sym typeface="Open Sans"/>
            </a:endParaRPr>
          </a:p>
        </p:txBody>
      </p:sp>
      <p:pic>
        <p:nvPicPr>
          <p:cNvPr descr="A picture containing background pattern&#10;&#10;Description automatically generated" id="18" name="Google Shape;18;p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0" i="0" sz="60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 name="Google Shape;20;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32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2" name="Google Shape;82;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b="0" i="0" sz="3200">
                <a:latin typeface="Open Sans"/>
                <a:ea typeface="Open Sans"/>
                <a:cs typeface="Open Sans"/>
                <a:sym typeface="Open Sans"/>
              </a:defRPr>
            </a:lvl1pPr>
            <a:lvl2pPr indent="-406400" lvl="1" marL="914400" algn="l">
              <a:lnSpc>
                <a:spcPct val="90000"/>
              </a:lnSpc>
              <a:spcBef>
                <a:spcPts val="500"/>
              </a:spcBef>
              <a:spcAft>
                <a:spcPts val="0"/>
              </a:spcAft>
              <a:buClr>
                <a:schemeClr val="dk1"/>
              </a:buClr>
              <a:buSzPts val="2800"/>
              <a:buChar char="•"/>
              <a:defRPr b="0" i="0" sz="2800">
                <a:latin typeface="Open Sans"/>
                <a:ea typeface="Open Sans"/>
                <a:cs typeface="Open Sans"/>
                <a:sym typeface="Open Sans"/>
              </a:defRPr>
            </a:lvl2pPr>
            <a:lvl3pPr indent="-381000" lvl="2" marL="1371600" algn="l">
              <a:lnSpc>
                <a:spcPct val="90000"/>
              </a:lnSpc>
              <a:spcBef>
                <a:spcPts val="500"/>
              </a:spcBef>
              <a:spcAft>
                <a:spcPts val="0"/>
              </a:spcAft>
              <a:buClr>
                <a:schemeClr val="dk1"/>
              </a:buClr>
              <a:buSzPts val="2400"/>
              <a:buChar char="•"/>
              <a:defRPr b="0" i="0" sz="2400">
                <a:latin typeface="Open Sans"/>
                <a:ea typeface="Open Sans"/>
                <a:cs typeface="Open Sans"/>
                <a:sym typeface="Open Sans"/>
              </a:defRPr>
            </a:lvl3pPr>
            <a:lvl4pPr indent="-355600" lvl="3" marL="1828800" algn="l">
              <a:lnSpc>
                <a:spcPct val="90000"/>
              </a:lnSpc>
              <a:spcBef>
                <a:spcPts val="500"/>
              </a:spcBef>
              <a:spcAft>
                <a:spcPts val="0"/>
              </a:spcAft>
              <a:buClr>
                <a:schemeClr val="dk1"/>
              </a:buClr>
              <a:buSzPts val="2000"/>
              <a:buChar char="•"/>
              <a:defRPr b="0" i="0" sz="2000">
                <a:latin typeface="Open Sans"/>
                <a:ea typeface="Open Sans"/>
                <a:cs typeface="Open Sans"/>
                <a:sym typeface="Open Sans"/>
              </a:defRPr>
            </a:lvl4pPr>
            <a:lvl5pPr indent="-355600" lvl="4" marL="2286000" algn="l">
              <a:lnSpc>
                <a:spcPct val="90000"/>
              </a:lnSpc>
              <a:spcBef>
                <a:spcPts val="500"/>
              </a:spcBef>
              <a:spcAft>
                <a:spcPts val="0"/>
              </a:spcAft>
              <a:buClr>
                <a:schemeClr val="dk1"/>
              </a:buClr>
              <a:buSzPts val="2000"/>
              <a:buChar char="•"/>
              <a:defRPr b="0" i="0" sz="2000">
                <a:latin typeface="Open Sans"/>
                <a:ea typeface="Open Sans"/>
                <a:cs typeface="Open Sans"/>
                <a:sym typeface="Open Sans"/>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3" name="Google Shape;83;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b="0" i="0" sz="16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32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9" name="Google Shape;89;p37"/>
          <p:cNvSpPr/>
          <p:nvPr>
            <p:ph idx="2" type="pic"/>
          </p:nvPr>
        </p:nvSpPr>
        <p:spPr>
          <a:xfrm>
            <a:off x="5183188" y="987425"/>
            <a:ext cx="6172200" cy="4873625"/>
          </a:xfrm>
          <a:prstGeom prst="rect">
            <a:avLst/>
          </a:prstGeom>
          <a:noFill/>
          <a:ln>
            <a:noFill/>
          </a:ln>
        </p:spPr>
      </p:sp>
      <p:sp>
        <p:nvSpPr>
          <p:cNvPr id="90" name="Google Shape;90;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b="0" i="0" sz="16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6" name="Google Shape;96;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2" name="Google Shape;102;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40"/>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grpSp>
        <p:nvGrpSpPr>
          <p:cNvPr id="108" name="Google Shape;108;p40"/>
          <p:cNvGrpSpPr/>
          <p:nvPr/>
        </p:nvGrpSpPr>
        <p:grpSpPr>
          <a:xfrm>
            <a:off x="1107190" y="1588342"/>
            <a:ext cx="994351" cy="61101"/>
            <a:chOff x="4580561" y="2589004"/>
            <a:chExt cx="1064464" cy="25200"/>
          </a:xfrm>
        </p:grpSpPr>
        <p:sp>
          <p:nvSpPr>
            <p:cNvPr id="109" name="Google Shape;109;p4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sp>
          <p:nvSpPr>
            <p:cNvPr id="110" name="Google Shape;110;p4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grpSp>
      <p:sp>
        <p:nvSpPr>
          <p:cNvPr id="111" name="Google Shape;111;p40"/>
          <p:cNvSpPr txBox="1"/>
          <p:nvPr>
            <p:ph type="title"/>
          </p:nvPr>
        </p:nvSpPr>
        <p:spPr>
          <a:xfrm>
            <a:off x="972600" y="1758200"/>
            <a:ext cx="102516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600"/>
              <a:buFont typeface="Open Sans"/>
              <a:buNone/>
              <a:defRPr b="0" i="0" sz="3466">
                <a:latin typeface="Open Sans"/>
                <a:ea typeface="Open Sans"/>
                <a:cs typeface="Open Sans"/>
                <a:sym typeface="Open Sans"/>
              </a:defRPr>
            </a:lvl1pPr>
            <a:lvl2pPr lvl="1" algn="l">
              <a:lnSpc>
                <a:spcPct val="90000"/>
              </a:lnSpc>
              <a:spcBef>
                <a:spcPts val="0"/>
              </a:spcBef>
              <a:spcAft>
                <a:spcPts val="0"/>
              </a:spcAft>
              <a:buClr>
                <a:schemeClr val="dk1"/>
              </a:buClr>
              <a:buSzPts val="2600"/>
              <a:buFont typeface="Open Sans"/>
              <a:buNone/>
              <a:defRPr sz="3466"/>
            </a:lvl2pPr>
            <a:lvl3pPr lvl="2" algn="l">
              <a:lnSpc>
                <a:spcPct val="90000"/>
              </a:lnSpc>
              <a:spcBef>
                <a:spcPts val="0"/>
              </a:spcBef>
              <a:spcAft>
                <a:spcPts val="0"/>
              </a:spcAft>
              <a:buClr>
                <a:schemeClr val="dk1"/>
              </a:buClr>
              <a:buSzPts val="2600"/>
              <a:buFont typeface="Open Sans"/>
              <a:buNone/>
              <a:defRPr sz="3466"/>
            </a:lvl3pPr>
            <a:lvl4pPr lvl="3" algn="l">
              <a:lnSpc>
                <a:spcPct val="90000"/>
              </a:lnSpc>
              <a:spcBef>
                <a:spcPts val="0"/>
              </a:spcBef>
              <a:spcAft>
                <a:spcPts val="0"/>
              </a:spcAft>
              <a:buClr>
                <a:schemeClr val="dk1"/>
              </a:buClr>
              <a:buSzPts val="2600"/>
              <a:buFont typeface="Open Sans"/>
              <a:buNone/>
              <a:defRPr sz="3466"/>
            </a:lvl4pPr>
            <a:lvl5pPr lvl="4" algn="l">
              <a:lnSpc>
                <a:spcPct val="90000"/>
              </a:lnSpc>
              <a:spcBef>
                <a:spcPts val="0"/>
              </a:spcBef>
              <a:spcAft>
                <a:spcPts val="0"/>
              </a:spcAft>
              <a:buClr>
                <a:schemeClr val="dk1"/>
              </a:buClr>
              <a:buSzPts val="2600"/>
              <a:buFont typeface="Open Sans"/>
              <a:buNone/>
              <a:defRPr sz="3466"/>
            </a:lvl5pPr>
            <a:lvl6pPr lvl="5" algn="l">
              <a:lnSpc>
                <a:spcPct val="90000"/>
              </a:lnSpc>
              <a:spcBef>
                <a:spcPts val="0"/>
              </a:spcBef>
              <a:spcAft>
                <a:spcPts val="0"/>
              </a:spcAft>
              <a:buClr>
                <a:schemeClr val="dk1"/>
              </a:buClr>
              <a:buSzPts val="2600"/>
              <a:buFont typeface="Calibri"/>
              <a:buNone/>
              <a:defRPr sz="3466"/>
            </a:lvl6pPr>
            <a:lvl7pPr lvl="6" algn="l">
              <a:lnSpc>
                <a:spcPct val="90000"/>
              </a:lnSpc>
              <a:spcBef>
                <a:spcPts val="0"/>
              </a:spcBef>
              <a:spcAft>
                <a:spcPts val="0"/>
              </a:spcAft>
              <a:buClr>
                <a:schemeClr val="dk1"/>
              </a:buClr>
              <a:buSzPts val="2600"/>
              <a:buFont typeface="Calibri"/>
              <a:buNone/>
              <a:defRPr sz="3466"/>
            </a:lvl7pPr>
            <a:lvl8pPr lvl="7" algn="l">
              <a:lnSpc>
                <a:spcPct val="90000"/>
              </a:lnSpc>
              <a:spcBef>
                <a:spcPts val="0"/>
              </a:spcBef>
              <a:spcAft>
                <a:spcPts val="0"/>
              </a:spcAft>
              <a:buClr>
                <a:schemeClr val="dk1"/>
              </a:buClr>
              <a:buSzPts val="2600"/>
              <a:buFont typeface="Calibri"/>
              <a:buNone/>
              <a:defRPr sz="3466"/>
            </a:lvl8pPr>
            <a:lvl9pPr lvl="8" algn="l">
              <a:lnSpc>
                <a:spcPct val="90000"/>
              </a:lnSpc>
              <a:spcBef>
                <a:spcPts val="0"/>
              </a:spcBef>
              <a:spcAft>
                <a:spcPts val="0"/>
              </a:spcAft>
              <a:buClr>
                <a:schemeClr val="dk1"/>
              </a:buClr>
              <a:buSzPts val="2600"/>
              <a:buFont typeface="Calibri"/>
              <a:buNone/>
              <a:defRPr sz="3466"/>
            </a:lvl9pPr>
          </a:lstStyle>
          <a:p/>
        </p:txBody>
      </p:sp>
      <p:sp>
        <p:nvSpPr>
          <p:cNvPr id="112" name="Google Shape;112;p40"/>
          <p:cNvSpPr txBox="1"/>
          <p:nvPr>
            <p:ph idx="1" type="body"/>
          </p:nvPr>
        </p:nvSpPr>
        <p:spPr>
          <a:xfrm>
            <a:off x="972600" y="2771833"/>
            <a:ext cx="102516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90000"/>
              </a:lnSpc>
              <a:spcBef>
                <a:spcPts val="0"/>
              </a:spcBef>
              <a:spcAft>
                <a:spcPts val="0"/>
              </a:spcAft>
              <a:buClr>
                <a:schemeClr val="dk1"/>
              </a:buClr>
              <a:buSzPts val="1300"/>
              <a:buChar char="●"/>
              <a:defRPr b="0" i="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113" name="Google Shape;113;p40"/>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1pPr>
            <a:lvl2pPr indent="0" lvl="1"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2pPr>
            <a:lvl3pPr indent="0" lvl="2"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3pPr>
            <a:lvl4pPr indent="0" lvl="3"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4pPr>
            <a:lvl5pPr indent="0" lvl="4"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5pPr>
            <a:lvl6pPr indent="0" lvl="5"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6pPr>
            <a:lvl7pPr indent="0" lvl="6"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7pPr>
            <a:lvl8pPr indent="0" lvl="7"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8pPr>
            <a:lvl9pPr indent="0" lvl="8"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3" name="Shape 23"/>
        <p:cNvGrpSpPr/>
        <p:nvPr/>
      </p:nvGrpSpPr>
      <p:grpSpPr>
        <a:xfrm>
          <a:off x="0" y="0"/>
          <a:ext cx="0" cy="0"/>
          <a:chOff x="0" y="0"/>
          <a:chExt cx="0" cy="0"/>
        </a:xfrm>
      </p:grpSpPr>
      <p:pic>
        <p:nvPicPr>
          <p:cNvPr descr="Graphical user interface, text&#10;&#10;Description automatically generated" id="24" name="Google Shape;24;p2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Google Shape;25;p28"/>
          <p:cNvSpPr txBox="1"/>
          <p:nvPr>
            <p:ph type="title"/>
          </p:nvPr>
        </p:nvSpPr>
        <p:spPr>
          <a:xfrm>
            <a:off x="838200" y="207808"/>
            <a:ext cx="10515600"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6" name="Google Shape;26;p28"/>
          <p:cNvSpPr txBox="1"/>
          <p:nvPr>
            <p:ph idx="1"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7" name="Google Shape;2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1pPr>
            <a:lvl2pPr indent="0" lvl="1"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2pPr>
            <a:lvl3pPr indent="0" lvl="2"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3pPr>
            <a:lvl4pPr indent="0" lvl="3"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4pPr>
            <a:lvl5pPr indent="0" lvl="4"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5pPr>
            <a:lvl6pPr indent="0" lvl="5"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6pPr>
            <a:lvl7pPr indent="0" lvl="6"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7pPr>
            <a:lvl8pPr indent="0" lvl="7"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8pPr>
            <a:lvl9pPr indent="0" lvl="8"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4" name="Shape 34"/>
        <p:cNvGrpSpPr/>
        <p:nvPr/>
      </p:nvGrpSpPr>
      <p:grpSpPr>
        <a:xfrm>
          <a:off x="0" y="0"/>
          <a:ext cx="0" cy="0"/>
          <a:chOff x="0" y="0"/>
          <a:chExt cx="0" cy="0"/>
        </a:xfrm>
      </p:grpSpPr>
      <p:sp>
        <p:nvSpPr>
          <p:cNvPr id="35" name="Google Shape;35;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6" name="Google Shape;36;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 name="Shape 40"/>
        <p:cNvGrpSpPr/>
        <p:nvPr/>
      </p:nvGrpSpPr>
      <p:grpSpPr>
        <a:xfrm>
          <a:off x="0" y="0"/>
          <a:ext cx="0" cy="0"/>
          <a:chOff x="0" y="0"/>
          <a:chExt cx="0" cy="0"/>
        </a:xfrm>
      </p:grpSpPr>
      <p:pic>
        <p:nvPicPr>
          <p:cNvPr descr="Graphical user interface, text&#10;&#10;Description automatically generated" id="41" name="Google Shape;41;p31"/>
          <p:cNvPicPr preferRelativeResize="0"/>
          <p:nvPr/>
        </p:nvPicPr>
        <p:blipFill rotWithShape="1">
          <a:blip r:embed="rId2">
            <a:alphaModFix/>
          </a:blip>
          <a:srcRect b="0" l="0" r="0" t="0"/>
          <a:stretch/>
        </p:blipFill>
        <p:spPr>
          <a:xfrm>
            <a:off x="0" y="277813"/>
            <a:ext cx="12192000" cy="6858000"/>
          </a:xfrm>
          <a:prstGeom prst="rect">
            <a:avLst/>
          </a:prstGeom>
          <a:noFill/>
          <a:ln>
            <a:noFill/>
          </a:ln>
        </p:spPr>
      </p:pic>
      <p:sp>
        <p:nvSpPr>
          <p:cNvPr id="42" name="Google Shape;42;p31"/>
          <p:cNvSpPr txBox="1"/>
          <p:nvPr/>
        </p:nvSpPr>
        <p:spPr>
          <a:xfrm>
            <a:off x="887413" y="11113"/>
            <a:ext cx="7651750" cy="137001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0" i="0" sz="4400">
              <a:solidFill>
                <a:schemeClr val="dk1"/>
              </a:solidFill>
              <a:latin typeface="Open Sans"/>
              <a:ea typeface="Open Sans"/>
              <a:cs typeface="Open Sans"/>
              <a:sym typeface="Open Sans"/>
            </a:endParaRPr>
          </a:p>
        </p:txBody>
      </p:sp>
      <p:sp>
        <p:nvSpPr>
          <p:cNvPr id="43" name="Google Shape;43;p31"/>
          <p:cNvSpPr txBox="1"/>
          <p:nvPr/>
        </p:nvSpPr>
        <p:spPr>
          <a:xfrm>
            <a:off x="835025" y="46038"/>
            <a:ext cx="7651750" cy="1362075"/>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4400">
              <a:solidFill>
                <a:schemeClr val="dk1"/>
              </a:solidFill>
              <a:latin typeface="Open Sans"/>
              <a:ea typeface="Open Sans"/>
              <a:cs typeface="Open Sans"/>
              <a:sym typeface="Open Sans"/>
            </a:endParaRPr>
          </a:p>
        </p:txBody>
      </p:sp>
      <p:sp>
        <p:nvSpPr>
          <p:cNvPr id="44" name="Google Shape;44;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1"/>
          <p:cNvSpPr txBox="1"/>
          <p:nvPr>
            <p:ph idx="2"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46" name="Google Shape;4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1"/>
          <p:cNvSpPr txBox="1"/>
          <p:nvPr>
            <p:ph idx="12" type="sldNum"/>
          </p:nvPr>
        </p:nvSpPr>
        <p:spPr>
          <a:xfrm>
            <a:off x="11785600" y="6497638"/>
            <a:ext cx="4064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 name="Shape 49"/>
        <p:cNvGrpSpPr/>
        <p:nvPr/>
      </p:nvGrpSpPr>
      <p:grpSpPr>
        <a:xfrm>
          <a:off x="0" y="0"/>
          <a:ext cx="0" cy="0"/>
          <a:chOff x="0" y="0"/>
          <a:chExt cx="0" cy="0"/>
        </a:xfrm>
      </p:grpSpPr>
      <p:pic>
        <p:nvPicPr>
          <p:cNvPr id="50" name="Google Shape;50;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2"/>
          <p:cNvSpPr txBox="1"/>
          <p:nvPr/>
        </p:nvSpPr>
        <p:spPr>
          <a:xfrm>
            <a:off x="865188" y="1425575"/>
            <a:ext cx="5992812" cy="348932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0" i="0" sz="2000">
              <a:solidFill>
                <a:srgbClr val="9CC2E5"/>
              </a:solidFill>
              <a:latin typeface="Open Sans"/>
              <a:ea typeface="Open Sans"/>
              <a:cs typeface="Open Sans"/>
              <a:sym typeface="Open Sans"/>
            </a:endParaRPr>
          </a:p>
        </p:txBody>
      </p:sp>
      <p:sp>
        <p:nvSpPr>
          <p:cNvPr id="52" name="Google Shape;52;p32"/>
          <p:cNvSpPr txBox="1"/>
          <p:nvPr/>
        </p:nvSpPr>
        <p:spPr>
          <a:xfrm>
            <a:off x="987425" y="198438"/>
            <a:ext cx="1051560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Click to edit Master title style</a:t>
            </a:r>
            <a:endParaRPr b="0" i="0" sz="4400">
              <a:solidFill>
                <a:schemeClr val="dk1"/>
              </a:solidFill>
              <a:latin typeface="Open Sans"/>
              <a:ea typeface="Open Sans"/>
              <a:cs typeface="Open Sans"/>
              <a:sym typeface="Open Sans"/>
            </a:endParaRPr>
          </a:p>
        </p:txBody>
      </p:sp>
      <p:sp>
        <p:nvSpPr>
          <p:cNvPr id="53" name="Google Shape;53;p3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60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4" name="Google Shape;54;p3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b="0" i="0" sz="2400">
                <a:solidFill>
                  <a:srgbClr val="888888"/>
                </a:solidFill>
                <a:latin typeface="Open Sans"/>
                <a:ea typeface="Open Sans"/>
                <a:cs typeface="Open Sans"/>
                <a:sym typeface="Open Sans"/>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32"/>
          <p:cNvSpPr txBox="1"/>
          <p:nvPr>
            <p:ph idx="2"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56" name="Google Shape;5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3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3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3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3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7" name="Google Shape;7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1pPr>
            <a:lvl2pPr lvl="1"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2pPr>
            <a:lvl3pPr lvl="2"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3pPr>
            <a:lvl4pPr lvl="3"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4pPr>
            <a:lvl5pPr lvl="4"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8.jpg"/><Relationship Id="rId5" Type="http://schemas.openxmlformats.org/officeDocument/2006/relationships/image" Target="../media/image42.png"/><Relationship Id="rId6" Type="http://schemas.openxmlformats.org/officeDocument/2006/relationships/image" Target="../media/image24.jpg"/><Relationship Id="rId7" Type="http://schemas.openxmlformats.org/officeDocument/2006/relationships/image" Target="../media/image35.jpg"/><Relationship Id="rId8"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24.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2.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vmlDrawing" Target="../drawings/vmlDrawing1.vml"/><Relationship Id="rId4" Type="http://schemas.openxmlformats.org/officeDocument/2006/relationships/package" Target="../embeddings/Microsoft_Excel_Sheet1.xlsx"/><Relationship Id="rId5" Type="http://schemas.openxmlformats.org/officeDocument/2006/relationships/package" Target="../embeddings/Microsoft_Excel_Sheet1.xlsx"/><Relationship Id="rId6"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clker.com/clipart-factory.html" TargetMode="External"/><Relationship Id="rId4" Type="http://schemas.openxmlformats.org/officeDocument/2006/relationships/image" Target="../media/image26.png"/><Relationship Id="rId5" Type="http://schemas.openxmlformats.org/officeDocument/2006/relationships/hyperlink" Target="http://www.clker.com/clipart-factory.html" TargetMode="External"/><Relationship Id="rId6" Type="http://schemas.openxmlformats.org/officeDocument/2006/relationships/hyperlink" Target="http://www.clker.com/clipart-factory.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3.jp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hyperlink" Target="https://ourworldindata.org/energy-definitions#:~:text=Final%20energy%20is%20what%20a,of%20light%20that%20is%20produc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hyperlink" Target="https://ourworldindata.org/energy-definitions#:~:text=Final%20energy%20is%20what%20a,of%20light%20that%20is%20produced."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A picture containing background pattern&#10;&#10;Description automatically generated" id="119" name="Google Shape;119;p1"/>
          <p:cNvPicPr preferRelativeResize="0"/>
          <p:nvPr/>
        </p:nvPicPr>
        <p:blipFill rotWithShape="1">
          <a:blip r:embed="rId3">
            <a:alphaModFix/>
          </a:blip>
          <a:srcRect b="0" l="0" r="0" t="0"/>
          <a:stretch/>
        </p:blipFill>
        <p:spPr>
          <a:xfrm>
            <a:off x="0" y="-54"/>
            <a:ext cx="12192000" cy="6858108"/>
          </a:xfrm>
          <a:prstGeom prst="rect">
            <a:avLst/>
          </a:prstGeom>
          <a:noFill/>
          <a:ln>
            <a:noFill/>
          </a:ln>
        </p:spPr>
      </p:pic>
      <p:sp>
        <p:nvSpPr>
          <p:cNvPr id="120" name="Google Shape;120;p1"/>
          <p:cNvSpPr txBox="1"/>
          <p:nvPr/>
        </p:nvSpPr>
        <p:spPr>
          <a:xfrm>
            <a:off x="8975475" y="6300251"/>
            <a:ext cx="29669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400" u="none" cap="none" strike="noStrike">
                <a:solidFill>
                  <a:schemeClr val="lt1"/>
                </a:solidFill>
                <a:latin typeface="Open Sans"/>
                <a:ea typeface="Open Sans"/>
                <a:cs typeface="Open Sans"/>
                <a:sym typeface="Open Sans"/>
              </a:rPr>
              <a:t>Version 2.0</a:t>
            </a:r>
            <a:endParaRPr b="0" i="0" sz="1050" u="none" cap="none" strike="noStrike">
              <a:solidFill>
                <a:schemeClr val="lt1"/>
              </a:solidFill>
              <a:latin typeface="Open Sans"/>
              <a:ea typeface="Open Sans"/>
              <a:cs typeface="Open Sans"/>
              <a:sym typeface="Open Sans"/>
            </a:endParaRPr>
          </a:p>
        </p:txBody>
      </p:sp>
      <p:sp>
        <p:nvSpPr>
          <p:cNvPr id="121" name="Google Shape;121;p1"/>
          <p:cNvSpPr txBox="1"/>
          <p:nvPr/>
        </p:nvSpPr>
        <p:spPr>
          <a:xfrm>
            <a:off x="610325" y="4915820"/>
            <a:ext cx="7288289" cy="144655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0" lang="en-US" sz="4400" u="none" cap="none" strike="noStrike">
                <a:solidFill>
                  <a:schemeClr val="lt1"/>
                </a:solidFill>
                <a:latin typeface="Open Sans ExtraBold"/>
                <a:ea typeface="Open Sans ExtraBold"/>
                <a:cs typeface="Open Sans ExtraBold"/>
                <a:sym typeface="Open Sans ExtraBold"/>
              </a:rPr>
              <a:t>LECTURE 3</a:t>
            </a:r>
            <a:r>
              <a:rPr b="1" i="0" lang="en-US" sz="4400" u="none" cap="none" strike="noStrike">
                <a:solidFill>
                  <a:schemeClr val="dk1"/>
                </a:solidFill>
                <a:latin typeface="Open Sans ExtraBold"/>
                <a:ea typeface="Open Sans ExtraBold"/>
                <a:cs typeface="Open Sans ExtraBold"/>
                <a:sym typeface="Open Sans ExtraBold"/>
              </a:rPr>
              <a:t> </a:t>
            </a:r>
            <a:br>
              <a:rPr b="1" i="0" lang="en-US" sz="4400" u="none" cap="none" strike="noStrike">
                <a:solidFill>
                  <a:schemeClr val="dk1"/>
                </a:solidFill>
                <a:latin typeface="Open Sans ExtraBold"/>
                <a:ea typeface="Open Sans ExtraBold"/>
                <a:cs typeface="Open Sans ExtraBold"/>
                <a:sym typeface="Open Sans ExtraBold"/>
              </a:rPr>
            </a:br>
            <a:r>
              <a:rPr b="1" i="0" lang="en-US" sz="4400" u="none" cap="none" strike="noStrike">
                <a:solidFill>
                  <a:schemeClr val="dk1"/>
                </a:solidFill>
                <a:latin typeface="Open Sans ExtraBold"/>
                <a:ea typeface="Open Sans ExtraBold"/>
                <a:cs typeface="Open Sans ExtraBold"/>
                <a:sym typeface="Open Sans ExtraBold"/>
              </a:rPr>
              <a:t>THE ENERGY CHAIN</a:t>
            </a:r>
            <a:endParaRPr b="1" i="0" sz="4400" u="none" cap="none" strike="noStrike">
              <a:solidFill>
                <a:schemeClr val="dk1"/>
              </a:solidFill>
              <a:latin typeface="Open Sans ExtraBold"/>
              <a:ea typeface="Open Sans ExtraBold"/>
              <a:cs typeface="Open Sans ExtraBold"/>
              <a:sym typeface="Open Sans ExtraBold"/>
            </a:endParaRPr>
          </a:p>
        </p:txBody>
      </p:sp>
      <p:sp>
        <p:nvSpPr>
          <p:cNvPr id="122" name="Google Shape;122;p1"/>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23" name="Google Shape;123;p1"/>
          <p:cNvSpPr txBox="1"/>
          <p:nvPr/>
        </p:nvSpPr>
        <p:spPr>
          <a:xfrm>
            <a:off x="610325" y="4339403"/>
            <a:ext cx="2716841" cy="646331"/>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Open Sans ExtraBold"/>
                <a:ea typeface="Open Sans ExtraBold"/>
                <a:cs typeface="Open Sans ExtraBold"/>
                <a:sym typeface="Open Sans ExtraBold"/>
              </a:rPr>
              <a:t>Model for Analysis of Energy Demand</a:t>
            </a:r>
            <a:endParaRPr b="1" i="0" sz="1800" u="none" cap="none" strike="noStrike">
              <a:solidFill>
                <a:schemeClr val="dk1"/>
              </a:solidFill>
              <a:latin typeface="Open Sans ExtraBold"/>
              <a:ea typeface="Open Sans ExtraBold"/>
              <a:cs typeface="Open Sans ExtraBold"/>
              <a:sym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0"/>
          <p:cNvSpPr txBox="1"/>
          <p:nvPr>
            <p:ph type="title"/>
          </p:nvPr>
        </p:nvSpPr>
        <p:spPr>
          <a:xfrm>
            <a:off x="838200" y="207808"/>
            <a:ext cx="10515600" cy="91281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3.2 – The energy chain</a:t>
            </a:r>
            <a:endParaRPr/>
          </a:p>
        </p:txBody>
      </p:sp>
      <p:sp>
        <p:nvSpPr>
          <p:cNvPr id="253" name="Google Shape;253;p10"/>
          <p:cNvSpPr txBox="1"/>
          <p:nvPr>
            <p:ph idx="1" type="body"/>
          </p:nvPr>
        </p:nvSpPr>
        <p:spPr>
          <a:xfrm>
            <a:off x="875119" y="1215871"/>
            <a:ext cx="4248066" cy="1282253"/>
          </a:xfrm>
          <a:prstGeom prst="rect">
            <a:avLst/>
          </a:prstGeom>
          <a:noFill/>
          <a:ln>
            <a:noFill/>
          </a:ln>
        </p:spPr>
        <p:txBody>
          <a:bodyPr anchorCtr="0" anchor="t" bIns="91425" lIns="91425" spcFirstLastPara="1" rIns="91425" wrap="square" tIns="91425">
            <a:normAutofit/>
          </a:bodyPr>
          <a:lstStyle/>
          <a:p>
            <a:pPr indent="0" lvl="0" marL="194310" rtl="0" algn="l">
              <a:lnSpc>
                <a:spcPct val="90000"/>
              </a:lnSpc>
              <a:spcBef>
                <a:spcPts val="0"/>
              </a:spcBef>
              <a:spcAft>
                <a:spcPts val="0"/>
              </a:spcAft>
              <a:buClr>
                <a:srgbClr val="9CC2E5"/>
              </a:buClr>
              <a:buSzPts val="1300"/>
              <a:buNone/>
            </a:pPr>
            <a:r>
              <a:rPr b="1" lang="en-US">
                <a:solidFill>
                  <a:srgbClr val="9CC2E5"/>
                </a:solidFill>
                <a:latin typeface="Open Sans"/>
                <a:ea typeface="Open Sans"/>
                <a:cs typeface="Open Sans"/>
                <a:sym typeface="Open Sans"/>
              </a:rPr>
              <a:t>The building blocks of the energy system</a:t>
            </a:r>
            <a:endParaRPr>
              <a:solidFill>
                <a:srgbClr val="9CC2E5"/>
              </a:solidFill>
              <a:latin typeface="Open Sans"/>
              <a:ea typeface="Open Sans"/>
              <a:cs typeface="Open Sans"/>
              <a:sym typeface="Open Sans"/>
            </a:endParaRPr>
          </a:p>
          <a:p>
            <a:pPr indent="0" lvl="0" marL="194310" rtl="0" algn="l">
              <a:lnSpc>
                <a:spcPct val="90000"/>
              </a:lnSpc>
              <a:spcBef>
                <a:spcPts val="0"/>
              </a:spcBef>
              <a:spcAft>
                <a:spcPts val="0"/>
              </a:spcAft>
              <a:buClr>
                <a:schemeClr val="dk1"/>
              </a:buClr>
              <a:buSzPts val="1300"/>
              <a:buNone/>
            </a:pPr>
            <a:r>
              <a:rPr lang="en-US">
                <a:latin typeface="Open Sans"/>
                <a:ea typeface="Open Sans"/>
                <a:cs typeface="Open Sans"/>
                <a:sym typeface="Open Sans"/>
              </a:rPr>
              <a:t>… are linked together by the energy chain</a:t>
            </a:r>
            <a:endParaRPr/>
          </a:p>
        </p:txBody>
      </p:sp>
      <p:sp>
        <p:nvSpPr>
          <p:cNvPr id="254" name="Google Shape;254;p10"/>
          <p:cNvSpPr txBox="1"/>
          <p:nvPr/>
        </p:nvSpPr>
        <p:spPr>
          <a:xfrm>
            <a:off x="1169079" y="4214246"/>
            <a:ext cx="1532134" cy="203133"/>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800">
                <a:solidFill>
                  <a:srgbClr val="9CC2E5"/>
                </a:solidFill>
                <a:latin typeface="Open Sans"/>
                <a:ea typeface="Open Sans"/>
                <a:cs typeface="Open Sans"/>
                <a:sym typeface="Open Sans"/>
              </a:rPr>
              <a:t>Mine, Well, Import</a:t>
            </a:r>
            <a:endParaRPr/>
          </a:p>
        </p:txBody>
      </p:sp>
      <p:sp>
        <p:nvSpPr>
          <p:cNvPr id="255" name="Google Shape;255;p10"/>
          <p:cNvSpPr txBox="1"/>
          <p:nvPr/>
        </p:nvSpPr>
        <p:spPr>
          <a:xfrm>
            <a:off x="3828840" y="4145780"/>
            <a:ext cx="1489801" cy="203133"/>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800">
                <a:solidFill>
                  <a:srgbClr val="9CC2E5"/>
                </a:solidFill>
                <a:latin typeface="Open Sans"/>
                <a:ea typeface="Open Sans"/>
                <a:cs typeface="Open Sans"/>
                <a:sym typeface="Open Sans"/>
              </a:rPr>
              <a:t>Electrical Plant, Refinery</a:t>
            </a:r>
            <a:endParaRPr/>
          </a:p>
        </p:txBody>
      </p:sp>
      <p:sp>
        <p:nvSpPr>
          <p:cNvPr id="256" name="Google Shape;256;p10"/>
          <p:cNvSpPr txBox="1"/>
          <p:nvPr/>
        </p:nvSpPr>
        <p:spPr>
          <a:xfrm>
            <a:off x="8489412" y="4145129"/>
            <a:ext cx="1996017" cy="203133"/>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800">
                <a:solidFill>
                  <a:srgbClr val="9CC2E5"/>
                </a:solidFill>
                <a:latin typeface="Open Sans"/>
                <a:ea typeface="Open Sans"/>
                <a:cs typeface="Open Sans"/>
                <a:sym typeface="Open Sans"/>
              </a:rPr>
              <a:t>Consumer</a:t>
            </a:r>
            <a:endParaRPr/>
          </a:p>
        </p:txBody>
      </p:sp>
      <p:sp>
        <p:nvSpPr>
          <p:cNvPr id="257" name="Google Shape;257;p10"/>
          <p:cNvSpPr/>
          <p:nvPr/>
        </p:nvSpPr>
        <p:spPr>
          <a:xfrm>
            <a:off x="2874742" y="4627331"/>
            <a:ext cx="1211334" cy="262467"/>
          </a:xfrm>
          <a:prstGeom prst="rightArrow">
            <a:avLst>
              <a:gd fmla="val 50000" name="adj1"/>
              <a:gd fmla="val 125000" name="adj2"/>
            </a:avLst>
          </a:prstGeom>
          <a:solidFill>
            <a:srgbClr val="C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800">
              <a:solidFill>
                <a:schemeClr val="lt2"/>
              </a:solidFill>
              <a:latin typeface="Open Sans"/>
              <a:ea typeface="Open Sans"/>
              <a:cs typeface="Open Sans"/>
              <a:sym typeface="Open Sans"/>
            </a:endParaRPr>
          </a:p>
        </p:txBody>
      </p:sp>
      <p:sp>
        <p:nvSpPr>
          <p:cNvPr id="258" name="Google Shape;258;p10"/>
          <p:cNvSpPr txBox="1"/>
          <p:nvPr/>
        </p:nvSpPr>
        <p:spPr>
          <a:xfrm>
            <a:off x="2778784" y="5770515"/>
            <a:ext cx="1404259"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C00000"/>
                </a:solidFill>
                <a:latin typeface="Open Sans"/>
                <a:ea typeface="Open Sans"/>
                <a:cs typeface="Open Sans"/>
                <a:sym typeface="Open Sans"/>
              </a:rPr>
              <a:t>PRIMARY</a:t>
            </a:r>
            <a:endParaRPr/>
          </a:p>
        </p:txBody>
      </p:sp>
      <p:sp>
        <p:nvSpPr>
          <p:cNvPr id="259" name="Google Shape;259;p10"/>
          <p:cNvSpPr txBox="1"/>
          <p:nvPr/>
        </p:nvSpPr>
        <p:spPr>
          <a:xfrm>
            <a:off x="4893676" y="5770515"/>
            <a:ext cx="1618848"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C00000"/>
                </a:solidFill>
                <a:latin typeface="Open Sans"/>
                <a:ea typeface="Open Sans"/>
                <a:cs typeface="Open Sans"/>
                <a:sym typeface="Open Sans"/>
              </a:rPr>
              <a:t>SECONDARY</a:t>
            </a:r>
            <a:endParaRPr/>
          </a:p>
        </p:txBody>
      </p:sp>
      <p:sp>
        <p:nvSpPr>
          <p:cNvPr id="260" name="Google Shape;260;p10"/>
          <p:cNvSpPr txBox="1"/>
          <p:nvPr/>
        </p:nvSpPr>
        <p:spPr>
          <a:xfrm>
            <a:off x="7624501" y="5770516"/>
            <a:ext cx="142875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C00000"/>
                </a:solidFill>
                <a:latin typeface="Open Sans"/>
                <a:ea typeface="Open Sans"/>
                <a:cs typeface="Open Sans"/>
                <a:sym typeface="Open Sans"/>
              </a:rPr>
              <a:t>FINAL</a:t>
            </a:r>
            <a:endParaRPr/>
          </a:p>
        </p:txBody>
      </p:sp>
      <p:sp>
        <p:nvSpPr>
          <p:cNvPr id="261" name="Google Shape;261;p10"/>
          <p:cNvSpPr txBox="1"/>
          <p:nvPr/>
        </p:nvSpPr>
        <p:spPr>
          <a:xfrm>
            <a:off x="9747451" y="5770516"/>
            <a:ext cx="1161603"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rgbClr val="C00000"/>
                </a:solidFill>
                <a:latin typeface="Open Sans"/>
                <a:ea typeface="Open Sans"/>
                <a:cs typeface="Open Sans"/>
                <a:sym typeface="Open Sans"/>
              </a:rPr>
              <a:t>USEFUL</a:t>
            </a:r>
            <a:endParaRPr/>
          </a:p>
        </p:txBody>
      </p:sp>
      <p:cxnSp>
        <p:nvCxnSpPr>
          <p:cNvPr id="262" name="Google Shape;262;p10"/>
          <p:cNvCxnSpPr/>
          <p:nvPr/>
        </p:nvCxnSpPr>
        <p:spPr>
          <a:xfrm flipH="1">
            <a:off x="5692516" y="5005207"/>
            <a:ext cx="10583" cy="737000"/>
          </a:xfrm>
          <a:prstGeom prst="straightConnector1">
            <a:avLst/>
          </a:prstGeom>
          <a:noFill/>
          <a:ln cap="flat" cmpd="sng" w="38100">
            <a:solidFill>
              <a:schemeClr val="dk1"/>
            </a:solidFill>
            <a:prstDash val="solid"/>
            <a:round/>
            <a:headEnd len="med" w="med" type="none"/>
            <a:tailEnd len="med" w="med" type="triangle"/>
          </a:ln>
        </p:spPr>
      </p:cxnSp>
      <p:cxnSp>
        <p:nvCxnSpPr>
          <p:cNvPr id="263" name="Google Shape;263;p10"/>
          <p:cNvCxnSpPr/>
          <p:nvPr/>
        </p:nvCxnSpPr>
        <p:spPr>
          <a:xfrm flipH="1">
            <a:off x="8295045" y="5009758"/>
            <a:ext cx="10583" cy="737000"/>
          </a:xfrm>
          <a:prstGeom prst="straightConnector1">
            <a:avLst/>
          </a:prstGeom>
          <a:noFill/>
          <a:ln cap="flat" cmpd="sng" w="38100">
            <a:solidFill>
              <a:schemeClr val="dk1"/>
            </a:solidFill>
            <a:prstDash val="solid"/>
            <a:round/>
            <a:headEnd len="med" w="med" type="none"/>
            <a:tailEnd len="med" w="med" type="triangle"/>
          </a:ln>
        </p:spPr>
      </p:cxnSp>
      <p:cxnSp>
        <p:nvCxnSpPr>
          <p:cNvPr id="264" name="Google Shape;264;p10"/>
          <p:cNvCxnSpPr/>
          <p:nvPr/>
        </p:nvCxnSpPr>
        <p:spPr>
          <a:xfrm flipH="1">
            <a:off x="10276626" y="4994711"/>
            <a:ext cx="10583" cy="737000"/>
          </a:xfrm>
          <a:prstGeom prst="straightConnector1">
            <a:avLst/>
          </a:prstGeom>
          <a:noFill/>
          <a:ln cap="flat" cmpd="sng" w="38100">
            <a:solidFill>
              <a:schemeClr val="dk1"/>
            </a:solidFill>
            <a:prstDash val="solid"/>
            <a:round/>
            <a:headEnd len="med" w="med" type="none"/>
            <a:tailEnd len="med" w="med" type="triangle"/>
          </a:ln>
        </p:spPr>
      </p:cxnSp>
      <p:cxnSp>
        <p:nvCxnSpPr>
          <p:cNvPr id="265" name="Google Shape;265;p10"/>
          <p:cNvCxnSpPr/>
          <p:nvPr/>
        </p:nvCxnSpPr>
        <p:spPr>
          <a:xfrm flipH="1">
            <a:off x="3433288" y="4991181"/>
            <a:ext cx="10583" cy="737000"/>
          </a:xfrm>
          <a:prstGeom prst="straightConnector1">
            <a:avLst/>
          </a:prstGeom>
          <a:noFill/>
          <a:ln cap="flat" cmpd="sng" w="38100">
            <a:solidFill>
              <a:schemeClr val="dk1"/>
            </a:solidFill>
            <a:prstDash val="solid"/>
            <a:round/>
            <a:headEnd len="med" w="med" type="none"/>
            <a:tailEnd len="med" w="med" type="triangle"/>
          </a:ln>
        </p:spPr>
      </p:cxnSp>
      <p:sp>
        <p:nvSpPr>
          <p:cNvPr id="266" name="Google Shape;266;p10"/>
          <p:cNvSpPr txBox="1"/>
          <p:nvPr/>
        </p:nvSpPr>
        <p:spPr>
          <a:xfrm>
            <a:off x="3846225" y="5251828"/>
            <a:ext cx="146208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Conversion / Transformation</a:t>
            </a:r>
            <a:endParaRPr b="1" sz="800">
              <a:solidFill>
                <a:schemeClr val="dk1"/>
              </a:solidFill>
              <a:latin typeface="Open Sans"/>
              <a:ea typeface="Open Sans"/>
              <a:cs typeface="Open Sans"/>
              <a:sym typeface="Open Sans"/>
            </a:endParaRPr>
          </a:p>
        </p:txBody>
      </p:sp>
      <p:sp>
        <p:nvSpPr>
          <p:cNvPr id="267" name="Google Shape;267;p10"/>
          <p:cNvSpPr txBox="1"/>
          <p:nvPr/>
        </p:nvSpPr>
        <p:spPr>
          <a:xfrm>
            <a:off x="8751483" y="5319781"/>
            <a:ext cx="1487364"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Final Conversion</a:t>
            </a:r>
            <a:endParaRPr/>
          </a:p>
        </p:txBody>
      </p:sp>
      <p:sp>
        <p:nvSpPr>
          <p:cNvPr id="268" name="Google Shape;268;p10"/>
          <p:cNvSpPr txBox="1"/>
          <p:nvPr/>
        </p:nvSpPr>
        <p:spPr>
          <a:xfrm>
            <a:off x="6066285" y="5228700"/>
            <a:ext cx="166496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Transmission &amp;</a:t>
            </a:r>
            <a:endParaRPr b="1" sz="800">
              <a:solidFill>
                <a:schemeClr val="dk1"/>
              </a:solidFill>
              <a:latin typeface="Open Sans"/>
              <a:ea typeface="Open Sans"/>
              <a:cs typeface="Open Sans"/>
              <a:sym typeface="Open Sans"/>
            </a:endParaRPr>
          </a:p>
          <a:p>
            <a:pPr indent="0" lvl="0" marL="0" marR="0" rtl="0" algn="ctr">
              <a:spcBef>
                <a:spcPts val="400"/>
              </a:spcBef>
              <a:spcAft>
                <a:spcPts val="0"/>
              </a:spcAft>
              <a:buNone/>
            </a:pPr>
            <a:r>
              <a:rPr b="1" lang="en-US" sz="800">
                <a:solidFill>
                  <a:schemeClr val="dk1"/>
                </a:solidFill>
                <a:latin typeface="Open Sans"/>
                <a:ea typeface="Open Sans"/>
                <a:cs typeface="Open Sans"/>
                <a:sym typeface="Open Sans"/>
              </a:rPr>
              <a:t> Distribution</a:t>
            </a:r>
            <a:endParaRPr b="1" sz="800">
              <a:solidFill>
                <a:schemeClr val="dk1"/>
              </a:solidFill>
              <a:latin typeface="Open Sans"/>
              <a:ea typeface="Open Sans"/>
              <a:cs typeface="Open Sans"/>
              <a:sym typeface="Open Sans"/>
            </a:endParaRPr>
          </a:p>
        </p:txBody>
      </p:sp>
      <p:sp>
        <p:nvSpPr>
          <p:cNvPr id="269" name="Google Shape;269;p10"/>
          <p:cNvSpPr txBox="1"/>
          <p:nvPr/>
        </p:nvSpPr>
        <p:spPr>
          <a:xfrm>
            <a:off x="2696111" y="5939423"/>
            <a:ext cx="156022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Oil, Gas, Coal, Flowing water, Sun  </a:t>
            </a:r>
            <a:endParaRPr b="1" sz="800">
              <a:solidFill>
                <a:schemeClr val="dk1"/>
              </a:solidFill>
              <a:latin typeface="Open Sans"/>
              <a:ea typeface="Open Sans"/>
              <a:cs typeface="Open Sans"/>
              <a:sym typeface="Open Sans"/>
            </a:endParaRPr>
          </a:p>
        </p:txBody>
      </p:sp>
      <p:sp>
        <p:nvSpPr>
          <p:cNvPr id="270" name="Google Shape;270;p10"/>
          <p:cNvSpPr txBox="1"/>
          <p:nvPr/>
        </p:nvSpPr>
        <p:spPr>
          <a:xfrm>
            <a:off x="4997492" y="5939422"/>
            <a:ext cx="140603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Diesel, Kerosene, Gas, Electricity  </a:t>
            </a:r>
            <a:endParaRPr b="1" sz="800">
              <a:solidFill>
                <a:schemeClr val="dk1"/>
              </a:solidFill>
              <a:latin typeface="Arial"/>
              <a:ea typeface="Arial"/>
              <a:cs typeface="Arial"/>
              <a:sym typeface="Arial"/>
            </a:endParaRPr>
          </a:p>
        </p:txBody>
      </p:sp>
      <p:sp>
        <p:nvSpPr>
          <p:cNvPr id="271" name="Google Shape;271;p10"/>
          <p:cNvSpPr txBox="1"/>
          <p:nvPr/>
        </p:nvSpPr>
        <p:spPr>
          <a:xfrm>
            <a:off x="7661114" y="5939424"/>
            <a:ext cx="130260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Diesel, Kerosene, Gas, Electricity</a:t>
            </a:r>
            <a:endParaRPr/>
          </a:p>
        </p:txBody>
      </p:sp>
      <p:sp>
        <p:nvSpPr>
          <p:cNvPr id="272" name="Google Shape;272;p10"/>
          <p:cNvSpPr txBox="1"/>
          <p:nvPr/>
        </p:nvSpPr>
        <p:spPr>
          <a:xfrm>
            <a:off x="9747450" y="5939423"/>
            <a:ext cx="116160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Heat, Light, Mechanical energy</a:t>
            </a:r>
            <a:endParaRPr b="1" sz="800">
              <a:solidFill>
                <a:schemeClr val="dk1"/>
              </a:solidFill>
              <a:latin typeface="Arial"/>
              <a:ea typeface="Arial"/>
              <a:cs typeface="Arial"/>
              <a:sym typeface="Arial"/>
            </a:endParaRPr>
          </a:p>
        </p:txBody>
      </p:sp>
      <p:sp>
        <p:nvSpPr>
          <p:cNvPr id="273" name="Google Shape;273;p10"/>
          <p:cNvSpPr txBox="1"/>
          <p:nvPr/>
        </p:nvSpPr>
        <p:spPr>
          <a:xfrm>
            <a:off x="772367" y="5770515"/>
            <a:ext cx="895894"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C00000"/>
                </a:solidFill>
                <a:latin typeface="Open Sans"/>
                <a:ea typeface="Open Sans"/>
                <a:cs typeface="Open Sans"/>
                <a:sym typeface="Open Sans"/>
              </a:rPr>
              <a:t>RESOURCES</a:t>
            </a:r>
            <a:endParaRPr/>
          </a:p>
        </p:txBody>
      </p:sp>
      <p:cxnSp>
        <p:nvCxnSpPr>
          <p:cNvPr id="274" name="Google Shape;274;p10"/>
          <p:cNvCxnSpPr/>
          <p:nvPr/>
        </p:nvCxnSpPr>
        <p:spPr>
          <a:xfrm flipH="1">
            <a:off x="1158668" y="5006889"/>
            <a:ext cx="10583" cy="737000"/>
          </a:xfrm>
          <a:prstGeom prst="straightConnector1">
            <a:avLst/>
          </a:prstGeom>
          <a:noFill/>
          <a:ln cap="flat" cmpd="sng" w="38100">
            <a:solidFill>
              <a:schemeClr val="dk1"/>
            </a:solidFill>
            <a:prstDash val="solid"/>
            <a:round/>
            <a:headEnd len="med" w="med" type="none"/>
            <a:tailEnd len="med" w="med" type="triangle"/>
          </a:ln>
        </p:spPr>
      </p:cxnSp>
      <p:sp>
        <p:nvSpPr>
          <p:cNvPr id="275" name="Google Shape;275;p10"/>
          <p:cNvSpPr txBox="1"/>
          <p:nvPr/>
        </p:nvSpPr>
        <p:spPr>
          <a:xfrm>
            <a:off x="5971396" y="4055497"/>
            <a:ext cx="1823902" cy="3139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800">
                <a:solidFill>
                  <a:srgbClr val="9CC2E5"/>
                </a:solidFill>
                <a:latin typeface="Open Sans"/>
                <a:ea typeface="Open Sans"/>
                <a:cs typeface="Open Sans"/>
                <a:sym typeface="Open Sans"/>
              </a:rPr>
              <a:t>Transmission lines,</a:t>
            </a:r>
            <a:endParaRPr b="1" sz="1800">
              <a:solidFill>
                <a:srgbClr val="9CC2E5"/>
              </a:solidFill>
              <a:latin typeface="Arial"/>
              <a:ea typeface="Arial"/>
              <a:cs typeface="Arial"/>
              <a:sym typeface="Arial"/>
            </a:endParaRPr>
          </a:p>
          <a:p>
            <a:pPr indent="0" lvl="0" marL="0" marR="0" rtl="0" algn="ctr">
              <a:lnSpc>
                <a:spcPct val="90000"/>
              </a:lnSpc>
              <a:spcBef>
                <a:spcPts val="0"/>
              </a:spcBef>
              <a:spcAft>
                <a:spcPts val="0"/>
              </a:spcAft>
              <a:buNone/>
            </a:pPr>
            <a:r>
              <a:rPr b="1" lang="en-US" sz="800">
                <a:solidFill>
                  <a:srgbClr val="9CC2E5"/>
                </a:solidFill>
                <a:latin typeface="Open Sans"/>
                <a:ea typeface="Open Sans"/>
                <a:cs typeface="Open Sans"/>
                <a:sym typeface="Open Sans"/>
              </a:rPr>
              <a:t> Pipelines</a:t>
            </a:r>
            <a:endParaRPr b="1" sz="1800">
              <a:solidFill>
                <a:srgbClr val="9CC2E5"/>
              </a:solidFill>
              <a:latin typeface="Arial"/>
              <a:ea typeface="Arial"/>
              <a:cs typeface="Arial"/>
              <a:sym typeface="Arial"/>
            </a:endParaRPr>
          </a:p>
        </p:txBody>
      </p:sp>
      <p:sp>
        <p:nvSpPr>
          <p:cNvPr id="276" name="Google Shape;276;p10"/>
          <p:cNvSpPr txBox="1"/>
          <p:nvPr/>
        </p:nvSpPr>
        <p:spPr>
          <a:xfrm>
            <a:off x="1218482" y="5292174"/>
            <a:ext cx="1404266"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dk1"/>
                </a:solidFill>
                <a:latin typeface="Open Sans"/>
                <a:ea typeface="Open Sans"/>
                <a:cs typeface="Open Sans"/>
                <a:sym typeface="Open Sans"/>
              </a:rPr>
              <a:t>Extraction</a:t>
            </a:r>
            <a:endParaRPr/>
          </a:p>
        </p:txBody>
      </p:sp>
      <p:sp>
        <p:nvSpPr>
          <p:cNvPr id="277" name="Google Shape;277;p10"/>
          <p:cNvSpPr/>
          <p:nvPr/>
        </p:nvSpPr>
        <p:spPr>
          <a:xfrm>
            <a:off x="5122776" y="4674113"/>
            <a:ext cx="1211334" cy="262467"/>
          </a:xfrm>
          <a:prstGeom prst="rightArrow">
            <a:avLst>
              <a:gd fmla="val 50000" name="adj1"/>
              <a:gd fmla="val 125000" name="adj2"/>
            </a:avLst>
          </a:prstGeom>
          <a:solidFill>
            <a:srgbClr val="C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800">
              <a:solidFill>
                <a:schemeClr val="lt2"/>
              </a:solidFill>
              <a:latin typeface="Open Sans"/>
              <a:ea typeface="Open Sans"/>
              <a:cs typeface="Open Sans"/>
              <a:sym typeface="Open Sans"/>
            </a:endParaRPr>
          </a:p>
        </p:txBody>
      </p:sp>
      <p:sp>
        <p:nvSpPr>
          <p:cNvPr id="278" name="Google Shape;278;p10"/>
          <p:cNvSpPr/>
          <p:nvPr/>
        </p:nvSpPr>
        <p:spPr>
          <a:xfrm>
            <a:off x="7704374" y="4699861"/>
            <a:ext cx="1211334" cy="262467"/>
          </a:xfrm>
          <a:prstGeom prst="rightArrow">
            <a:avLst>
              <a:gd fmla="val 50000" name="adj1"/>
              <a:gd fmla="val 125000" name="adj2"/>
            </a:avLst>
          </a:prstGeom>
          <a:solidFill>
            <a:srgbClr val="C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800">
              <a:solidFill>
                <a:schemeClr val="lt2"/>
              </a:solidFill>
              <a:latin typeface="Open Sans"/>
              <a:ea typeface="Open Sans"/>
              <a:cs typeface="Open Sans"/>
              <a:sym typeface="Open Sans"/>
            </a:endParaRPr>
          </a:p>
        </p:txBody>
      </p:sp>
      <p:pic>
        <p:nvPicPr>
          <p:cNvPr descr="Oil Rig with solid fill" id="279" name="Google Shape;279;p10"/>
          <p:cNvPicPr preferRelativeResize="0"/>
          <p:nvPr/>
        </p:nvPicPr>
        <p:blipFill rotWithShape="1">
          <a:blip r:embed="rId3">
            <a:alphaModFix/>
          </a:blip>
          <a:srcRect b="0" l="0" r="0" t="0"/>
          <a:stretch/>
        </p:blipFill>
        <p:spPr>
          <a:xfrm>
            <a:off x="1400080" y="4417401"/>
            <a:ext cx="1145117" cy="859367"/>
          </a:xfrm>
          <a:prstGeom prst="rect">
            <a:avLst/>
          </a:prstGeom>
          <a:noFill/>
          <a:ln>
            <a:noFill/>
          </a:ln>
        </p:spPr>
      </p:pic>
      <p:pic>
        <p:nvPicPr>
          <p:cNvPr descr="Electric Tower with solid fill" id="280" name="Google Shape;280;p10"/>
          <p:cNvPicPr preferRelativeResize="0"/>
          <p:nvPr/>
        </p:nvPicPr>
        <p:blipFill rotWithShape="1">
          <a:blip r:embed="rId4">
            <a:alphaModFix/>
          </a:blip>
          <a:srcRect b="0" l="0" r="0" t="0"/>
          <a:stretch/>
        </p:blipFill>
        <p:spPr>
          <a:xfrm>
            <a:off x="6333366" y="4402307"/>
            <a:ext cx="1123951" cy="848785"/>
          </a:xfrm>
          <a:prstGeom prst="rect">
            <a:avLst/>
          </a:prstGeom>
          <a:noFill/>
          <a:ln>
            <a:noFill/>
          </a:ln>
        </p:spPr>
      </p:pic>
      <p:pic>
        <p:nvPicPr>
          <p:cNvPr descr="House with solid fill" id="281" name="Google Shape;281;p10"/>
          <p:cNvPicPr preferRelativeResize="0"/>
          <p:nvPr/>
        </p:nvPicPr>
        <p:blipFill rotWithShape="1">
          <a:blip r:embed="rId5">
            <a:alphaModFix/>
          </a:blip>
          <a:srcRect b="0" l="0" r="0" t="0"/>
          <a:stretch/>
        </p:blipFill>
        <p:spPr>
          <a:xfrm>
            <a:off x="8914861" y="4349893"/>
            <a:ext cx="1145117" cy="996951"/>
          </a:xfrm>
          <a:prstGeom prst="rect">
            <a:avLst/>
          </a:prstGeom>
          <a:noFill/>
          <a:ln>
            <a:noFill/>
          </a:ln>
        </p:spPr>
      </p:pic>
      <p:pic>
        <p:nvPicPr>
          <p:cNvPr descr="Oil Barrel with solid fill" id="282" name="Google Shape;282;p10"/>
          <p:cNvPicPr preferRelativeResize="0"/>
          <p:nvPr/>
        </p:nvPicPr>
        <p:blipFill rotWithShape="1">
          <a:blip r:embed="rId6">
            <a:alphaModFix/>
          </a:blip>
          <a:srcRect b="0" l="0" r="0" t="0"/>
          <a:stretch/>
        </p:blipFill>
        <p:spPr>
          <a:xfrm>
            <a:off x="4004307" y="4345502"/>
            <a:ext cx="1145117" cy="944034"/>
          </a:xfrm>
          <a:prstGeom prst="rect">
            <a:avLst/>
          </a:prstGeom>
          <a:noFill/>
          <a:ln>
            <a:noFill/>
          </a:ln>
        </p:spPr>
      </p:pic>
      <p:sp>
        <p:nvSpPr>
          <p:cNvPr id="283" name="Google Shape;283;p10"/>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pic>
        <p:nvPicPr>
          <p:cNvPr descr="Diagram&#10;&#10;Description automatically generated" id="284" name="Google Shape;284;p10"/>
          <p:cNvPicPr preferRelativeResize="0"/>
          <p:nvPr/>
        </p:nvPicPr>
        <p:blipFill rotWithShape="1">
          <a:blip r:embed="rId7">
            <a:alphaModFix/>
          </a:blip>
          <a:srcRect b="0" l="0" r="0" t="0"/>
          <a:stretch/>
        </p:blipFill>
        <p:spPr>
          <a:xfrm>
            <a:off x="5199628" y="1116388"/>
            <a:ext cx="6160546" cy="26280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1"/>
          <p:cNvSpPr txBox="1"/>
          <p:nvPr>
            <p:ph idx="1"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Clr>
                <a:schemeClr val="dk1"/>
              </a:buClr>
              <a:buSzPts val="1300"/>
              <a:buNone/>
            </a:pPr>
            <a:r>
              <a:rPr lang="en-US"/>
              <a:t>Energy Demand Analysis </a:t>
            </a:r>
            <a:r>
              <a:rPr lang="en-US">
                <a:solidFill>
                  <a:srgbClr val="C00000"/>
                </a:solidFill>
              </a:rPr>
              <a:t>focuses on the last three items of the energy chain.</a:t>
            </a:r>
            <a:endParaRPr/>
          </a:p>
          <a:p>
            <a:pPr indent="0" lvl="0" marL="194729" rtl="0" algn="l">
              <a:lnSpc>
                <a:spcPct val="90000"/>
              </a:lnSpc>
              <a:spcBef>
                <a:spcPts val="0"/>
              </a:spcBef>
              <a:spcAft>
                <a:spcPts val="0"/>
              </a:spcAft>
              <a:buClr>
                <a:schemeClr val="dk1"/>
              </a:buClr>
              <a:buSzPts val="1300"/>
              <a:buNone/>
            </a:pPr>
            <a:r>
              <a:t/>
            </a:r>
            <a:endParaRPr/>
          </a:p>
        </p:txBody>
      </p:sp>
      <p:sp>
        <p:nvSpPr>
          <p:cNvPr id="290" name="Google Shape;290;p11"/>
          <p:cNvSpPr/>
          <p:nvPr/>
        </p:nvSpPr>
        <p:spPr>
          <a:xfrm>
            <a:off x="109156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291" name="Google Shape;291;p11"/>
          <p:cNvSpPr/>
          <p:nvPr/>
        </p:nvSpPr>
        <p:spPr>
          <a:xfrm>
            <a:off x="272401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292" name="Google Shape;292;p11"/>
          <p:cNvSpPr/>
          <p:nvPr/>
        </p:nvSpPr>
        <p:spPr>
          <a:xfrm>
            <a:off x="435646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293" name="Google Shape;293;p11"/>
          <p:cNvSpPr/>
          <p:nvPr/>
        </p:nvSpPr>
        <p:spPr>
          <a:xfrm>
            <a:off x="598890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B05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294" name="Google Shape;294;p11"/>
          <p:cNvSpPr/>
          <p:nvPr/>
        </p:nvSpPr>
        <p:spPr>
          <a:xfrm>
            <a:off x="762135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FFC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295" name="Google Shape;295;p11"/>
          <p:cNvSpPr/>
          <p:nvPr/>
        </p:nvSpPr>
        <p:spPr>
          <a:xfrm>
            <a:off x="925380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pic>
        <p:nvPicPr>
          <p:cNvPr descr="Diagram&#10;&#10;Description automatically generated" id="296" name="Google Shape;296;p11"/>
          <p:cNvPicPr preferRelativeResize="0"/>
          <p:nvPr/>
        </p:nvPicPr>
        <p:blipFill rotWithShape="1">
          <a:blip r:embed="rId3">
            <a:alphaModFix/>
          </a:blip>
          <a:srcRect b="52499" l="0" r="50000" t="0"/>
          <a:stretch/>
        </p:blipFill>
        <p:spPr>
          <a:xfrm>
            <a:off x="1091567" y="4209284"/>
            <a:ext cx="1680000" cy="1200000"/>
          </a:xfrm>
          <a:prstGeom prst="rect">
            <a:avLst/>
          </a:prstGeom>
          <a:noFill/>
          <a:ln>
            <a:noFill/>
          </a:ln>
        </p:spPr>
      </p:pic>
      <p:pic>
        <p:nvPicPr>
          <p:cNvPr descr="A machine on the field&#10;&#10;Description automatically generated with low confidence" id="297" name="Google Shape;297;p11"/>
          <p:cNvPicPr preferRelativeResize="0"/>
          <p:nvPr/>
        </p:nvPicPr>
        <p:blipFill rotWithShape="1">
          <a:blip r:embed="rId4">
            <a:alphaModFix/>
          </a:blip>
          <a:srcRect b="0" l="18218" r="0" t="0"/>
          <a:stretch/>
        </p:blipFill>
        <p:spPr>
          <a:xfrm>
            <a:off x="2771103" y="4209284"/>
            <a:ext cx="1711530" cy="1200000"/>
          </a:xfrm>
          <a:prstGeom prst="rect">
            <a:avLst/>
          </a:prstGeom>
          <a:noFill/>
          <a:ln>
            <a:noFill/>
          </a:ln>
        </p:spPr>
      </p:pic>
      <p:pic>
        <p:nvPicPr>
          <p:cNvPr descr="A picture containing factory, sky, building, outdoor&#10;&#10;Description automatically generated" id="298" name="Google Shape;298;p11"/>
          <p:cNvPicPr preferRelativeResize="0"/>
          <p:nvPr/>
        </p:nvPicPr>
        <p:blipFill rotWithShape="1">
          <a:blip r:embed="rId5">
            <a:alphaModFix/>
          </a:blip>
          <a:srcRect b="0" l="0" r="0" t="0"/>
          <a:stretch/>
        </p:blipFill>
        <p:spPr>
          <a:xfrm>
            <a:off x="4497936" y="4205906"/>
            <a:ext cx="1680000" cy="1200000"/>
          </a:xfrm>
          <a:prstGeom prst="rect">
            <a:avLst/>
          </a:prstGeom>
          <a:noFill/>
          <a:ln>
            <a:noFill/>
          </a:ln>
        </p:spPr>
      </p:pic>
      <p:pic>
        <p:nvPicPr>
          <p:cNvPr descr="A picture containing red, outdoor, parked&#10;&#10;Description automatically generated" id="299" name="Google Shape;299;p11"/>
          <p:cNvPicPr preferRelativeResize="0"/>
          <p:nvPr/>
        </p:nvPicPr>
        <p:blipFill rotWithShape="1">
          <a:blip r:embed="rId6">
            <a:alphaModFix/>
          </a:blip>
          <a:srcRect b="19724" l="0" r="0" t="31658"/>
          <a:stretch/>
        </p:blipFill>
        <p:spPr>
          <a:xfrm>
            <a:off x="6177473" y="4203314"/>
            <a:ext cx="1680000" cy="1200000"/>
          </a:xfrm>
          <a:prstGeom prst="rect">
            <a:avLst/>
          </a:prstGeom>
          <a:noFill/>
          <a:ln>
            <a:noFill/>
          </a:ln>
        </p:spPr>
      </p:pic>
      <p:pic>
        <p:nvPicPr>
          <p:cNvPr descr="A picture containing engine, white&#10;&#10;Description automatically generated" id="300" name="Google Shape;300;p11"/>
          <p:cNvPicPr preferRelativeResize="0"/>
          <p:nvPr/>
        </p:nvPicPr>
        <p:blipFill rotWithShape="1">
          <a:blip r:embed="rId7">
            <a:alphaModFix/>
          </a:blip>
          <a:srcRect b="0" l="0" r="0" t="0"/>
          <a:stretch/>
        </p:blipFill>
        <p:spPr>
          <a:xfrm>
            <a:off x="7851753" y="4203350"/>
            <a:ext cx="1680000" cy="1200000"/>
          </a:xfrm>
          <a:prstGeom prst="rect">
            <a:avLst/>
          </a:prstGeom>
          <a:noFill/>
          <a:ln>
            <a:noFill/>
          </a:ln>
        </p:spPr>
      </p:pic>
      <p:pic>
        <p:nvPicPr>
          <p:cNvPr descr="A picture containing outdoor, sky, way, road&#10;&#10;Description automatically generated" id="301" name="Google Shape;301;p11"/>
          <p:cNvPicPr preferRelativeResize="0"/>
          <p:nvPr/>
        </p:nvPicPr>
        <p:blipFill rotWithShape="1">
          <a:blip r:embed="rId8">
            <a:alphaModFix/>
          </a:blip>
          <a:srcRect b="0" l="0" r="0" t="0"/>
          <a:stretch/>
        </p:blipFill>
        <p:spPr>
          <a:xfrm>
            <a:off x="9541800" y="4204029"/>
            <a:ext cx="1680000" cy="1200000"/>
          </a:xfrm>
          <a:prstGeom prst="rect">
            <a:avLst/>
          </a:prstGeom>
          <a:noFill/>
          <a:ln>
            <a:noFill/>
          </a:ln>
        </p:spPr>
      </p:pic>
      <p:sp>
        <p:nvSpPr>
          <p:cNvPr id="302" name="Google Shape;302;p11"/>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3.2 – The energy chain</a:t>
            </a:r>
            <a:endParaRPr>
              <a:latin typeface="Open Sans"/>
              <a:ea typeface="Open Sans"/>
              <a:cs typeface="Open Sans"/>
              <a:sym typeface="Open Sans"/>
            </a:endParaRPr>
          </a:p>
        </p:txBody>
      </p:sp>
      <p:sp>
        <p:nvSpPr>
          <p:cNvPr id="303" name="Google Shape;303;p11"/>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2"/>
          <p:cNvSpPr txBox="1"/>
          <p:nvPr>
            <p:ph idx="1" type="body"/>
          </p:nvPr>
        </p:nvSpPr>
        <p:spPr>
          <a:xfrm>
            <a:off x="887215" y="1533371"/>
            <a:ext cx="7429688" cy="4262298"/>
          </a:xfrm>
          <a:prstGeom prst="rect">
            <a:avLst/>
          </a:prstGeom>
          <a:noFill/>
          <a:ln>
            <a:noFill/>
          </a:ln>
        </p:spPr>
        <p:txBody>
          <a:bodyPr anchorCtr="0" anchor="t" bIns="91425" lIns="91425" spcFirstLastPara="1" rIns="91425" wrap="square" tIns="91425">
            <a:normAutofit lnSpcReduction="10000"/>
          </a:bodyPr>
          <a:lstStyle/>
          <a:p>
            <a:pPr indent="0" lvl="0" marL="100965" rtl="0" algn="l">
              <a:lnSpc>
                <a:spcPct val="110000"/>
              </a:lnSpc>
              <a:spcBef>
                <a:spcPts val="1000"/>
              </a:spcBef>
              <a:spcAft>
                <a:spcPts val="0"/>
              </a:spcAft>
              <a:buClr>
                <a:srgbClr val="333333"/>
              </a:buClr>
              <a:buSzPts val="1300"/>
              <a:buNone/>
            </a:pPr>
            <a:r>
              <a:rPr lang="en-US"/>
              <a:t>An Energy Balance can be built to represent each step between energy flows in the energy chain:</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0" lvl="0" marL="100965" rtl="0" algn="l">
              <a:lnSpc>
                <a:spcPct val="90000"/>
              </a:lnSpc>
              <a:spcBef>
                <a:spcPts val="1000"/>
              </a:spcBef>
              <a:spcAft>
                <a:spcPts val="0"/>
              </a:spcAft>
              <a:buClr>
                <a:srgbClr val="333333"/>
              </a:buClr>
              <a:buSzPts val="1300"/>
              <a:buNone/>
            </a:pPr>
            <a:r>
              <a:rPr lang="en-US"/>
              <a:t>May be represented in:</a:t>
            </a:r>
            <a:endParaRPr/>
          </a:p>
          <a:p>
            <a:pPr indent="-507365" lvl="0" marL="608965" rtl="0" algn="l">
              <a:lnSpc>
                <a:spcPct val="90000"/>
              </a:lnSpc>
              <a:spcBef>
                <a:spcPts val="1000"/>
              </a:spcBef>
              <a:spcAft>
                <a:spcPts val="0"/>
              </a:spcAft>
              <a:buClr>
                <a:srgbClr val="333333"/>
              </a:buClr>
              <a:buSzPts val="1300"/>
              <a:buFont typeface="Arial"/>
              <a:buChar char="•"/>
            </a:pPr>
            <a:r>
              <a:rPr lang="en-US"/>
              <a:t>Flow diagram </a:t>
            </a:r>
            <a:endParaRPr/>
          </a:p>
          <a:p>
            <a:pPr indent="-507365" lvl="0" marL="608965" rtl="0" algn="l">
              <a:lnSpc>
                <a:spcPct val="90000"/>
              </a:lnSpc>
              <a:spcBef>
                <a:spcPts val="1000"/>
              </a:spcBef>
              <a:spcAft>
                <a:spcPts val="0"/>
              </a:spcAft>
              <a:buClr>
                <a:srgbClr val="333333"/>
              </a:buClr>
              <a:buSzPts val="1300"/>
              <a:buFont typeface="Arial"/>
              <a:buChar char="•"/>
            </a:pPr>
            <a:r>
              <a:rPr lang="en-US"/>
              <a:t>Matrix form (tables)</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0" lvl="0" marL="100965" rtl="0" algn="l">
              <a:lnSpc>
                <a:spcPct val="90000"/>
              </a:lnSpc>
              <a:spcBef>
                <a:spcPts val="1000"/>
              </a:spcBef>
              <a:spcAft>
                <a:spcPts val="0"/>
              </a:spcAft>
              <a:buClr>
                <a:srgbClr val="333333"/>
              </a:buClr>
              <a:buSzPts val="1300"/>
              <a:buNone/>
            </a:pPr>
            <a:r>
              <a:rPr i="1" lang="en-US">
                <a:latin typeface="Open Sans"/>
                <a:ea typeface="Open Sans"/>
                <a:cs typeface="Open Sans"/>
                <a:sym typeface="Open Sans"/>
              </a:rPr>
              <a:t>More on this in mini-lecture 3.4</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0" lvl="0" marL="194310" rtl="0" algn="l">
              <a:lnSpc>
                <a:spcPct val="90000"/>
              </a:lnSpc>
              <a:spcBef>
                <a:spcPts val="0"/>
              </a:spcBef>
              <a:spcAft>
                <a:spcPts val="0"/>
              </a:spcAft>
              <a:buClr>
                <a:schemeClr val="dk1"/>
              </a:buClr>
              <a:buSzPts val="1300"/>
              <a:buNone/>
            </a:pPr>
            <a:r>
              <a:t/>
            </a:r>
            <a:endParaRPr/>
          </a:p>
        </p:txBody>
      </p:sp>
      <p:sp>
        <p:nvSpPr>
          <p:cNvPr id="309" name="Google Shape;309;p12"/>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3.2 – The energy chain</a:t>
            </a:r>
            <a:endParaRPr>
              <a:latin typeface="Open Sans"/>
              <a:ea typeface="Open Sans"/>
              <a:cs typeface="Open Sans"/>
              <a:sym typeface="Open Sans"/>
            </a:endParaRPr>
          </a:p>
        </p:txBody>
      </p:sp>
      <p:sp>
        <p:nvSpPr>
          <p:cNvPr id="310" name="Google Shape;310;p12"/>
          <p:cNvSpPr/>
          <p:nvPr/>
        </p:nvSpPr>
        <p:spPr>
          <a:xfrm>
            <a:off x="109156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311" name="Google Shape;311;p12"/>
          <p:cNvSpPr/>
          <p:nvPr/>
        </p:nvSpPr>
        <p:spPr>
          <a:xfrm>
            <a:off x="272401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312" name="Google Shape;312;p12"/>
          <p:cNvSpPr/>
          <p:nvPr/>
        </p:nvSpPr>
        <p:spPr>
          <a:xfrm>
            <a:off x="435646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B0F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313" name="Google Shape;313;p12"/>
          <p:cNvSpPr/>
          <p:nvPr/>
        </p:nvSpPr>
        <p:spPr>
          <a:xfrm>
            <a:off x="598890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B05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314" name="Google Shape;314;p12"/>
          <p:cNvSpPr/>
          <p:nvPr/>
        </p:nvSpPr>
        <p:spPr>
          <a:xfrm>
            <a:off x="762135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FFC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315" name="Google Shape;315;p12"/>
          <p:cNvSpPr/>
          <p:nvPr/>
        </p:nvSpPr>
        <p:spPr>
          <a:xfrm>
            <a:off x="925380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316" name="Google Shape;316;p1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3"/>
          <p:cNvSpPr txBox="1"/>
          <p:nvPr>
            <p:ph idx="1" type="body"/>
          </p:nvPr>
        </p:nvSpPr>
        <p:spPr>
          <a:xfrm>
            <a:off x="940245" y="1139865"/>
            <a:ext cx="10251600" cy="2352458"/>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SzPts val="1300"/>
              <a:buNone/>
            </a:pPr>
            <a:r>
              <a:rPr lang="en-US"/>
              <a:t> </a:t>
            </a:r>
            <a:endParaRPr/>
          </a:p>
        </p:txBody>
      </p:sp>
      <p:sp>
        <p:nvSpPr>
          <p:cNvPr id="322" name="Google Shape;322;p13"/>
          <p:cNvSpPr txBox="1"/>
          <p:nvPr/>
        </p:nvSpPr>
        <p:spPr>
          <a:xfrm>
            <a:off x="1197810" y="3425726"/>
            <a:ext cx="1502669" cy="74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B050"/>
                </a:solidFill>
                <a:latin typeface="Open Sans"/>
                <a:ea typeface="Open Sans"/>
                <a:cs typeface="Open Sans"/>
                <a:sym typeface="Open Sans"/>
              </a:rPr>
              <a:t>Final Energy Consumption (FEC)</a:t>
            </a:r>
            <a:endParaRPr/>
          </a:p>
        </p:txBody>
      </p:sp>
      <p:sp>
        <p:nvSpPr>
          <p:cNvPr id="323" name="Google Shape;323;p13"/>
          <p:cNvSpPr txBox="1"/>
          <p:nvPr/>
        </p:nvSpPr>
        <p:spPr>
          <a:xfrm>
            <a:off x="5100476" y="3462655"/>
            <a:ext cx="149244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C00000"/>
                </a:solidFill>
                <a:latin typeface="Open Sans"/>
                <a:ea typeface="Open Sans"/>
                <a:cs typeface="Open Sans"/>
                <a:sym typeface="Open Sans"/>
              </a:rPr>
              <a:t>Product/Service Provided (PSP)</a:t>
            </a:r>
            <a:endParaRPr/>
          </a:p>
        </p:txBody>
      </p:sp>
      <p:cxnSp>
        <p:nvCxnSpPr>
          <p:cNvPr id="324" name="Google Shape;324;p13"/>
          <p:cNvCxnSpPr/>
          <p:nvPr/>
        </p:nvCxnSpPr>
        <p:spPr>
          <a:xfrm>
            <a:off x="2722098" y="3806603"/>
            <a:ext cx="376539" cy="0"/>
          </a:xfrm>
          <a:prstGeom prst="straightConnector1">
            <a:avLst/>
          </a:prstGeom>
          <a:noFill/>
          <a:ln cap="flat" cmpd="sng" w="25400">
            <a:solidFill>
              <a:srgbClr val="C00000"/>
            </a:solidFill>
            <a:prstDash val="solid"/>
            <a:miter lim="800000"/>
            <a:headEnd len="sm" w="sm" type="none"/>
            <a:tailEnd len="lg" w="lg" type="triangle"/>
          </a:ln>
        </p:spPr>
      </p:cxnSp>
      <p:cxnSp>
        <p:nvCxnSpPr>
          <p:cNvPr id="325" name="Google Shape;325;p13"/>
          <p:cNvCxnSpPr/>
          <p:nvPr/>
        </p:nvCxnSpPr>
        <p:spPr>
          <a:xfrm>
            <a:off x="4684180" y="3802801"/>
            <a:ext cx="416296" cy="0"/>
          </a:xfrm>
          <a:prstGeom prst="straightConnector1">
            <a:avLst/>
          </a:prstGeom>
          <a:noFill/>
          <a:ln cap="flat" cmpd="sng" w="25400">
            <a:solidFill>
              <a:srgbClr val="C00000"/>
            </a:solidFill>
            <a:prstDash val="solid"/>
            <a:miter lim="800000"/>
            <a:headEnd len="sm" w="sm" type="none"/>
            <a:tailEnd len="lg" w="lg" type="triangle"/>
          </a:ln>
        </p:spPr>
      </p:cxnSp>
      <p:cxnSp>
        <p:nvCxnSpPr>
          <p:cNvPr id="326" name="Google Shape;326;p13"/>
          <p:cNvCxnSpPr/>
          <p:nvPr/>
        </p:nvCxnSpPr>
        <p:spPr>
          <a:xfrm>
            <a:off x="2700479" y="4783036"/>
            <a:ext cx="376539" cy="0"/>
          </a:xfrm>
          <a:prstGeom prst="straightConnector1">
            <a:avLst/>
          </a:prstGeom>
          <a:noFill/>
          <a:ln cap="flat" cmpd="sng" w="25400">
            <a:solidFill>
              <a:srgbClr val="C00000"/>
            </a:solidFill>
            <a:prstDash val="solid"/>
            <a:miter lim="800000"/>
            <a:headEnd len="sm" w="sm" type="none"/>
            <a:tailEnd len="lg" w="lg" type="triangle"/>
          </a:ln>
        </p:spPr>
      </p:cxnSp>
      <p:sp>
        <p:nvSpPr>
          <p:cNvPr id="327" name="Google Shape;327;p13"/>
          <p:cNvSpPr txBox="1"/>
          <p:nvPr/>
        </p:nvSpPr>
        <p:spPr>
          <a:xfrm>
            <a:off x="3227578" y="3238072"/>
            <a:ext cx="1381394" cy="954107"/>
          </a:xfrm>
          <a:prstGeom prst="rect">
            <a:avLst/>
          </a:prstGeom>
          <a:blipFill rotWithShape="1">
            <a:blip r:embed="rId4">
              <a:alphaModFix/>
            </a:blip>
            <a:stretch>
              <a:fillRect b="-5730" l="0" r="-3082" t="-191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28" name="Google Shape;328;p13"/>
          <p:cNvSpPr/>
          <p:nvPr/>
        </p:nvSpPr>
        <p:spPr>
          <a:xfrm>
            <a:off x="7359981" y="3518486"/>
            <a:ext cx="4147794" cy="501419"/>
          </a:xfrm>
          <a:prstGeom prst="rect">
            <a:avLst/>
          </a:prstGeom>
          <a:blipFill rotWithShape="1">
            <a:blip r:embed="rId5">
              <a:alphaModFix/>
            </a:blip>
            <a:stretch>
              <a:fillRect b="0" l="0" r="0" t="0"/>
            </a:stretch>
          </a:blipFill>
          <a:ln cap="flat" cmpd="sng" w="2857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329" name="Google Shape;329;p13"/>
          <p:cNvCxnSpPr/>
          <p:nvPr/>
        </p:nvCxnSpPr>
        <p:spPr>
          <a:xfrm>
            <a:off x="4723937" y="4723705"/>
            <a:ext cx="376539" cy="0"/>
          </a:xfrm>
          <a:prstGeom prst="straightConnector1">
            <a:avLst/>
          </a:prstGeom>
          <a:noFill/>
          <a:ln cap="flat" cmpd="sng" w="25400">
            <a:solidFill>
              <a:srgbClr val="C00000"/>
            </a:solidFill>
            <a:prstDash val="solid"/>
            <a:miter lim="800000"/>
            <a:headEnd len="sm" w="sm" type="none"/>
            <a:tailEnd len="lg" w="lg" type="triangle"/>
          </a:ln>
        </p:spPr>
      </p:cxnSp>
      <p:sp>
        <p:nvSpPr>
          <p:cNvPr id="330" name="Google Shape;330;p13"/>
          <p:cNvSpPr/>
          <p:nvPr/>
        </p:nvSpPr>
        <p:spPr>
          <a:xfrm>
            <a:off x="5169457" y="4514766"/>
            <a:ext cx="11492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25 tons steel</a:t>
            </a:r>
            <a:endParaRPr/>
          </a:p>
        </p:txBody>
      </p:sp>
      <p:sp>
        <p:nvSpPr>
          <p:cNvPr id="331" name="Google Shape;331;p13"/>
          <p:cNvSpPr/>
          <p:nvPr/>
        </p:nvSpPr>
        <p:spPr>
          <a:xfrm>
            <a:off x="7467959" y="4384455"/>
            <a:ext cx="3415807" cy="618311"/>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32" name="Google Shape;332;p13"/>
          <p:cNvSpPr/>
          <p:nvPr/>
        </p:nvSpPr>
        <p:spPr>
          <a:xfrm>
            <a:off x="1458882" y="4521426"/>
            <a:ext cx="119060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100 tons coal</a:t>
            </a:r>
            <a:endParaRPr/>
          </a:p>
        </p:txBody>
      </p:sp>
      <p:sp>
        <p:nvSpPr>
          <p:cNvPr id="333" name="Google Shape;333;p13"/>
          <p:cNvSpPr/>
          <p:nvPr/>
        </p:nvSpPr>
        <p:spPr>
          <a:xfrm>
            <a:off x="1197810" y="5662561"/>
            <a:ext cx="136929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5 liters gasoline</a:t>
            </a:r>
            <a:endParaRPr/>
          </a:p>
        </p:txBody>
      </p:sp>
      <p:cxnSp>
        <p:nvCxnSpPr>
          <p:cNvPr id="334" name="Google Shape;334;p13"/>
          <p:cNvCxnSpPr/>
          <p:nvPr/>
        </p:nvCxnSpPr>
        <p:spPr>
          <a:xfrm>
            <a:off x="2722098" y="5924171"/>
            <a:ext cx="376539" cy="0"/>
          </a:xfrm>
          <a:prstGeom prst="straightConnector1">
            <a:avLst/>
          </a:prstGeom>
          <a:noFill/>
          <a:ln cap="flat" cmpd="sng" w="25400">
            <a:solidFill>
              <a:srgbClr val="C00000"/>
            </a:solidFill>
            <a:prstDash val="solid"/>
            <a:miter lim="800000"/>
            <a:headEnd len="sm" w="sm" type="none"/>
            <a:tailEnd len="lg" w="lg" type="triangle"/>
          </a:ln>
        </p:spPr>
      </p:cxnSp>
      <p:sp>
        <p:nvSpPr>
          <p:cNvPr id="335" name="Google Shape;335;p13"/>
          <p:cNvSpPr/>
          <p:nvPr/>
        </p:nvSpPr>
        <p:spPr>
          <a:xfrm>
            <a:off x="5005541" y="5709723"/>
            <a:ext cx="135612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100 vehicle-km travelled</a:t>
            </a:r>
            <a:endParaRPr/>
          </a:p>
        </p:txBody>
      </p:sp>
      <p:cxnSp>
        <p:nvCxnSpPr>
          <p:cNvPr id="336" name="Google Shape;336;p13"/>
          <p:cNvCxnSpPr/>
          <p:nvPr/>
        </p:nvCxnSpPr>
        <p:spPr>
          <a:xfrm>
            <a:off x="4723937" y="5961545"/>
            <a:ext cx="376539" cy="0"/>
          </a:xfrm>
          <a:prstGeom prst="straightConnector1">
            <a:avLst/>
          </a:prstGeom>
          <a:noFill/>
          <a:ln cap="flat" cmpd="sng" w="25400">
            <a:solidFill>
              <a:srgbClr val="C00000"/>
            </a:solidFill>
            <a:prstDash val="solid"/>
            <a:miter lim="800000"/>
            <a:headEnd len="sm" w="sm" type="none"/>
            <a:tailEnd len="lg" w="lg" type="triangle"/>
          </a:ln>
        </p:spPr>
      </p:cxnSp>
      <p:sp>
        <p:nvSpPr>
          <p:cNvPr id="337" name="Google Shape;337;p13"/>
          <p:cNvSpPr/>
          <p:nvPr/>
        </p:nvSpPr>
        <p:spPr>
          <a:xfrm>
            <a:off x="7622850" y="5676411"/>
            <a:ext cx="4147794" cy="495520"/>
          </a:xfrm>
          <a:prstGeom prst="rect">
            <a:avLst/>
          </a:prstGeom>
          <a:blipFill rotWithShape="1">
            <a:blip r:embed="rId7">
              <a:alphaModFix/>
            </a:blip>
            <a:stretch>
              <a:fillRect b="-2468"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id="338" name="Google Shape;338;p13"/>
          <p:cNvPicPr preferRelativeResize="0"/>
          <p:nvPr/>
        </p:nvPicPr>
        <p:blipFill rotWithShape="1">
          <a:blip r:embed="rId8">
            <a:alphaModFix/>
          </a:blip>
          <a:srcRect b="0" l="0" r="0" t="0"/>
          <a:stretch/>
        </p:blipFill>
        <p:spPr>
          <a:xfrm>
            <a:off x="3279274" y="4357036"/>
            <a:ext cx="1278002" cy="852001"/>
          </a:xfrm>
          <a:prstGeom prst="rect">
            <a:avLst/>
          </a:prstGeom>
          <a:noFill/>
          <a:ln>
            <a:noFill/>
          </a:ln>
        </p:spPr>
      </p:pic>
      <p:pic>
        <p:nvPicPr>
          <p:cNvPr descr="A picture containing red, outdoor, parked&#10;&#10;Description automatically generated" id="339" name="Google Shape;339;p13"/>
          <p:cNvPicPr preferRelativeResize="0"/>
          <p:nvPr/>
        </p:nvPicPr>
        <p:blipFill rotWithShape="1">
          <a:blip r:embed="rId9">
            <a:alphaModFix/>
          </a:blip>
          <a:srcRect b="19724" l="0" r="0" t="31658"/>
          <a:stretch/>
        </p:blipFill>
        <p:spPr>
          <a:xfrm>
            <a:off x="3279274" y="5480920"/>
            <a:ext cx="1283165" cy="935623"/>
          </a:xfrm>
          <a:prstGeom prst="rect">
            <a:avLst/>
          </a:prstGeom>
          <a:noFill/>
          <a:ln>
            <a:noFill/>
          </a:ln>
        </p:spPr>
      </p:pic>
      <p:sp>
        <p:nvSpPr>
          <p:cNvPr id="340" name="Google Shape;340;p13"/>
          <p:cNvSpPr txBox="1"/>
          <p:nvPr>
            <p:ph type="title"/>
          </p:nvPr>
        </p:nvSpPr>
        <p:spPr>
          <a:xfrm>
            <a:off x="945147" y="154335"/>
            <a:ext cx="10515600" cy="1086650"/>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3.2 – The energy intensity</a:t>
            </a:r>
            <a:endParaRPr>
              <a:latin typeface="Open Sans"/>
              <a:ea typeface="Open Sans"/>
              <a:cs typeface="Open Sans"/>
              <a:sym typeface="Open Sans"/>
            </a:endParaRPr>
          </a:p>
        </p:txBody>
      </p:sp>
      <p:sp>
        <p:nvSpPr>
          <p:cNvPr id="341" name="Google Shape;341;p13"/>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cxnSp>
        <p:nvCxnSpPr>
          <p:cNvPr id="342" name="Google Shape;342;p13"/>
          <p:cNvCxnSpPr/>
          <p:nvPr/>
        </p:nvCxnSpPr>
        <p:spPr>
          <a:xfrm>
            <a:off x="6318708" y="4723705"/>
            <a:ext cx="1261187" cy="0"/>
          </a:xfrm>
          <a:prstGeom prst="straightConnector1">
            <a:avLst/>
          </a:prstGeom>
          <a:noFill/>
          <a:ln cap="flat" cmpd="sng" w="25400">
            <a:solidFill>
              <a:srgbClr val="C00000"/>
            </a:solidFill>
            <a:prstDash val="solid"/>
            <a:miter lim="800000"/>
            <a:headEnd len="sm" w="sm" type="none"/>
            <a:tailEnd len="lg" w="lg" type="triangle"/>
          </a:ln>
        </p:spPr>
      </p:cxnSp>
      <p:cxnSp>
        <p:nvCxnSpPr>
          <p:cNvPr id="343" name="Google Shape;343;p13"/>
          <p:cNvCxnSpPr/>
          <p:nvPr/>
        </p:nvCxnSpPr>
        <p:spPr>
          <a:xfrm>
            <a:off x="6361663" y="5985507"/>
            <a:ext cx="1261187" cy="0"/>
          </a:xfrm>
          <a:prstGeom prst="straightConnector1">
            <a:avLst/>
          </a:prstGeom>
          <a:noFill/>
          <a:ln cap="flat" cmpd="sng" w="25400">
            <a:solidFill>
              <a:srgbClr val="C00000"/>
            </a:solidFill>
            <a:prstDash val="solid"/>
            <a:miter lim="800000"/>
            <a:headEnd len="sm" w="sm" type="none"/>
            <a:tailEnd len="lg" w="lg"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4"/>
          <p:cNvSpPr txBox="1"/>
          <p:nvPr>
            <p:ph idx="1" type="body"/>
          </p:nvPr>
        </p:nvSpPr>
        <p:spPr>
          <a:xfrm>
            <a:off x="841240" y="1047676"/>
            <a:ext cx="6256965" cy="4763734"/>
          </a:xfrm>
          <a:prstGeom prst="rect">
            <a:avLst/>
          </a:prstGeom>
          <a:blipFill rotWithShape="1">
            <a:blip r:embed="rId3">
              <a:alphaModFix/>
            </a:blip>
            <a:stretch>
              <a:fillRect b="0" l="-96" r="0" t="0"/>
            </a:stretch>
          </a:blip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SzPts val="1300"/>
              <a:buNone/>
            </a:pPr>
            <a:r>
              <a:rPr lang="en-US"/>
              <a:t> </a:t>
            </a:r>
            <a:endParaRPr/>
          </a:p>
        </p:txBody>
      </p:sp>
      <p:sp>
        <p:nvSpPr>
          <p:cNvPr id="349" name="Google Shape;349;p14"/>
          <p:cNvSpPr txBox="1"/>
          <p:nvPr/>
        </p:nvSpPr>
        <p:spPr>
          <a:xfrm>
            <a:off x="9447385" y="1800711"/>
            <a:ext cx="2371237" cy="341992"/>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600">
                <a:solidFill>
                  <a:schemeClr val="dk1"/>
                </a:solidFill>
                <a:latin typeface="Open Sans Light"/>
                <a:ea typeface="Open Sans Light"/>
                <a:cs typeface="Open Sans Light"/>
                <a:sym typeface="Open Sans Light"/>
              </a:rPr>
              <a:t>Barrels of oil</a:t>
            </a:r>
            <a:endParaRPr/>
          </a:p>
        </p:txBody>
      </p:sp>
      <p:sp>
        <p:nvSpPr>
          <p:cNvPr id="350" name="Google Shape;350;p14"/>
          <p:cNvSpPr txBox="1"/>
          <p:nvPr/>
        </p:nvSpPr>
        <p:spPr>
          <a:xfrm>
            <a:off x="9900555" y="4226721"/>
            <a:ext cx="1464897" cy="414452"/>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1600">
                <a:solidFill>
                  <a:schemeClr val="dk1"/>
                </a:solidFill>
                <a:latin typeface="Open Sans Light"/>
                <a:ea typeface="Open Sans Light"/>
                <a:cs typeface="Open Sans Light"/>
                <a:sym typeface="Open Sans Light"/>
              </a:rPr>
              <a:t>m³ of gas</a:t>
            </a:r>
            <a:endParaRPr/>
          </a:p>
        </p:txBody>
      </p:sp>
      <p:sp>
        <p:nvSpPr>
          <p:cNvPr id="351" name="Google Shape;351;p14"/>
          <p:cNvSpPr txBox="1"/>
          <p:nvPr/>
        </p:nvSpPr>
        <p:spPr>
          <a:xfrm>
            <a:off x="7527627" y="1827044"/>
            <a:ext cx="1727201" cy="450851"/>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600">
                <a:solidFill>
                  <a:schemeClr val="dk1"/>
                </a:solidFill>
                <a:latin typeface="Open Sans Light"/>
                <a:ea typeface="Open Sans Light"/>
                <a:cs typeface="Open Sans Light"/>
                <a:sym typeface="Open Sans Light"/>
              </a:rPr>
              <a:t>Tons of coal</a:t>
            </a:r>
            <a:endParaRPr/>
          </a:p>
        </p:txBody>
      </p:sp>
      <p:pic>
        <p:nvPicPr>
          <p:cNvPr id="352" name="Google Shape;352;p14"/>
          <p:cNvPicPr preferRelativeResize="0"/>
          <p:nvPr/>
        </p:nvPicPr>
        <p:blipFill rotWithShape="1">
          <a:blip r:embed="rId4">
            <a:alphaModFix/>
          </a:blip>
          <a:srcRect b="0" l="0" r="0" t="0"/>
          <a:stretch/>
        </p:blipFill>
        <p:spPr>
          <a:xfrm>
            <a:off x="7356111" y="2277896"/>
            <a:ext cx="2070232" cy="1378807"/>
          </a:xfrm>
          <a:prstGeom prst="rect">
            <a:avLst/>
          </a:prstGeom>
          <a:noFill/>
          <a:ln>
            <a:noFill/>
          </a:ln>
        </p:spPr>
      </p:pic>
      <p:pic>
        <p:nvPicPr>
          <p:cNvPr descr="A picture containing graphical user interface&#10;&#10;Description automatically generated" id="353" name="Google Shape;353;p14"/>
          <p:cNvPicPr preferRelativeResize="0"/>
          <p:nvPr/>
        </p:nvPicPr>
        <p:blipFill rotWithShape="1">
          <a:blip r:embed="rId5">
            <a:alphaModFix/>
          </a:blip>
          <a:srcRect b="0" l="0" r="0" t="0"/>
          <a:stretch/>
        </p:blipFill>
        <p:spPr>
          <a:xfrm>
            <a:off x="7843369" y="4685534"/>
            <a:ext cx="1095716" cy="1608604"/>
          </a:xfrm>
          <a:prstGeom prst="rect">
            <a:avLst/>
          </a:prstGeom>
          <a:noFill/>
          <a:ln>
            <a:noFill/>
          </a:ln>
        </p:spPr>
      </p:pic>
      <p:pic>
        <p:nvPicPr>
          <p:cNvPr descr="A picture containing grass, sky, outdoor, building&#10;&#10;Description automatically generated" id="354" name="Google Shape;354;p14"/>
          <p:cNvPicPr preferRelativeResize="0"/>
          <p:nvPr/>
        </p:nvPicPr>
        <p:blipFill rotWithShape="1">
          <a:blip r:embed="rId6">
            <a:alphaModFix/>
          </a:blip>
          <a:srcRect b="0" l="1131" r="9019" t="0"/>
          <a:stretch/>
        </p:blipFill>
        <p:spPr>
          <a:xfrm>
            <a:off x="9578572" y="4801014"/>
            <a:ext cx="2108863" cy="1254739"/>
          </a:xfrm>
          <a:prstGeom prst="rect">
            <a:avLst/>
          </a:prstGeom>
          <a:noFill/>
          <a:ln>
            <a:noFill/>
          </a:ln>
        </p:spPr>
      </p:pic>
      <p:pic>
        <p:nvPicPr>
          <p:cNvPr descr="A picture containing indoor, dark&#10;&#10;Description automatically generated" id="355" name="Google Shape;355;p14"/>
          <p:cNvPicPr preferRelativeResize="0"/>
          <p:nvPr/>
        </p:nvPicPr>
        <p:blipFill rotWithShape="1">
          <a:blip r:embed="rId7">
            <a:alphaModFix/>
          </a:blip>
          <a:srcRect b="16315" l="0" r="14074" t="21997"/>
          <a:stretch/>
        </p:blipFill>
        <p:spPr>
          <a:xfrm>
            <a:off x="9578571" y="2255790"/>
            <a:ext cx="2108864" cy="1514000"/>
          </a:xfrm>
          <a:prstGeom prst="rect">
            <a:avLst/>
          </a:prstGeom>
          <a:noFill/>
          <a:ln>
            <a:noFill/>
          </a:ln>
        </p:spPr>
      </p:pic>
      <p:sp>
        <p:nvSpPr>
          <p:cNvPr id="356" name="Google Shape;356;p14"/>
          <p:cNvSpPr txBox="1"/>
          <p:nvPr/>
        </p:nvSpPr>
        <p:spPr>
          <a:xfrm>
            <a:off x="7164075" y="4226721"/>
            <a:ext cx="2454305" cy="450851"/>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600">
                <a:solidFill>
                  <a:schemeClr val="dk1"/>
                </a:solidFill>
                <a:latin typeface="Open Sans Light"/>
                <a:ea typeface="Open Sans Light"/>
                <a:cs typeface="Open Sans Light"/>
                <a:sym typeface="Open Sans Light"/>
              </a:rPr>
              <a:t>kWh of electricity</a:t>
            </a:r>
            <a:endParaRPr/>
          </a:p>
        </p:txBody>
      </p:sp>
      <p:sp>
        <p:nvSpPr>
          <p:cNvPr id="357" name="Google Shape;357;p14"/>
          <p:cNvSpPr txBox="1"/>
          <p:nvPr/>
        </p:nvSpPr>
        <p:spPr>
          <a:xfrm>
            <a:off x="990600" y="360208"/>
            <a:ext cx="10515600" cy="846241"/>
          </a:xfrm>
          <a:prstGeom prst="rect">
            <a:avLst/>
          </a:prstGeom>
          <a:noFill/>
          <a:ln>
            <a:noFill/>
          </a:ln>
        </p:spPr>
        <p:txBody>
          <a:bodyPr anchorCtr="0" anchor="b" bIns="121900" lIns="121900" spcFirstLastPara="1" rIns="121900" wrap="square" tIns="121900">
            <a:normAutofit lnSpcReduction="10000"/>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358" name="Google Shape;358;p14"/>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5"/>
          <p:cNvSpPr txBox="1"/>
          <p:nvPr>
            <p:ph idx="1"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p>
            <a:pPr indent="0" lvl="0" marL="101598" rtl="0" algn="l">
              <a:lnSpc>
                <a:spcPct val="90000"/>
              </a:lnSpc>
              <a:spcBef>
                <a:spcPts val="1000"/>
              </a:spcBef>
              <a:spcAft>
                <a:spcPts val="0"/>
              </a:spcAft>
              <a:buClr>
                <a:srgbClr val="333333"/>
              </a:buClr>
              <a:buSzPts val="1300"/>
              <a:buNone/>
            </a:pPr>
            <a:r>
              <a:rPr lang="en-US"/>
              <a:t>Energy data can be represented in several forms, in different physical and energy units</a:t>
            </a:r>
            <a:endParaRPr/>
          </a:p>
          <a:p>
            <a:pPr indent="0" lvl="0" marL="194729" rtl="0" algn="l">
              <a:lnSpc>
                <a:spcPct val="90000"/>
              </a:lnSpc>
              <a:spcBef>
                <a:spcPts val="0"/>
              </a:spcBef>
              <a:spcAft>
                <a:spcPts val="0"/>
              </a:spcAft>
              <a:buClr>
                <a:schemeClr val="dk1"/>
              </a:buClr>
              <a:buSzPts val="1300"/>
              <a:buNone/>
            </a:pPr>
            <a:r>
              <a:t/>
            </a:r>
            <a:endParaRPr/>
          </a:p>
        </p:txBody>
      </p:sp>
      <p:sp>
        <p:nvSpPr>
          <p:cNvPr id="364" name="Google Shape;364;p15"/>
          <p:cNvSpPr txBox="1"/>
          <p:nvPr/>
        </p:nvSpPr>
        <p:spPr>
          <a:xfrm>
            <a:off x="1091566" y="2085434"/>
            <a:ext cx="10657089" cy="4247701"/>
          </a:xfrm>
          <a:prstGeom prst="rect">
            <a:avLst/>
          </a:prstGeom>
          <a:noFill/>
          <a:ln>
            <a:noFill/>
          </a:ln>
        </p:spPr>
        <p:txBody>
          <a:bodyPr anchorCtr="0" anchor="t" bIns="60925" lIns="121900" spcFirstLastPara="1" rIns="121900" wrap="square" tIns="60925">
            <a:noAutofit/>
          </a:bodyPr>
          <a:lstStyle/>
          <a:p>
            <a:pPr indent="-279390" lvl="3" marL="380990" marR="0" rtl="0" algn="l">
              <a:spcBef>
                <a:spcPts val="0"/>
              </a:spcBef>
              <a:spcAft>
                <a:spcPts val="0"/>
              </a:spcAft>
              <a:buClr>
                <a:schemeClr val="dk1"/>
              </a:buClr>
              <a:buSzPts val="1600"/>
              <a:buFont typeface="Arial"/>
              <a:buNone/>
            </a:pPr>
            <a:r>
              <a:t/>
            </a:r>
            <a:endParaRPr b="0" i="0" sz="1600" u="none" cap="none" strike="noStrike">
              <a:solidFill>
                <a:schemeClr val="lt2"/>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lt2"/>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     </a:t>
            </a:r>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  </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406386" lvl="0" marL="609585"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graphicFrame>
        <p:nvGraphicFramePr>
          <p:cNvPr id="365" name="Google Shape;365;p15"/>
          <p:cNvGraphicFramePr/>
          <p:nvPr/>
        </p:nvGraphicFramePr>
        <p:xfrm>
          <a:off x="1884806" y="2898093"/>
          <a:ext cx="8190839" cy="3435041"/>
        </p:xfrm>
        <a:graphic>
          <a:graphicData uri="http://schemas.openxmlformats.org/presentationml/2006/ole">
            <mc:AlternateContent>
              <mc:Choice Requires="v">
                <p:oleObj r:id="rId4" imgH="3435041" imgW="8190839" progId="Excel.Sheet.12" spid="_x0000_s1">
                  <p:embed/>
                </p:oleObj>
              </mc:Choice>
              <mc:Fallback>
                <p:oleObj r:id="rId5" imgH="3435041" imgW="8190839" progId="Excel.Sheet.12">
                  <p:embed/>
                  <p:pic>
                    <p:nvPicPr>
                      <p:cNvPr id="365" name="Google Shape;365;p15"/>
                      <p:cNvPicPr preferRelativeResize="0"/>
                      <p:nvPr/>
                    </p:nvPicPr>
                    <p:blipFill rotWithShape="1">
                      <a:blip r:embed="rId6">
                        <a:alphaModFix/>
                      </a:blip>
                      <a:srcRect b="0" l="0" r="0" t="0"/>
                      <a:stretch/>
                    </p:blipFill>
                    <p:spPr>
                      <a:xfrm>
                        <a:off x="1884806" y="2898093"/>
                        <a:ext cx="8190839" cy="3435041"/>
                      </a:xfrm>
                      <a:prstGeom prst="rect">
                        <a:avLst/>
                      </a:prstGeom>
                      <a:noFill/>
                      <a:ln>
                        <a:noFill/>
                      </a:ln>
                    </p:spPr>
                  </p:pic>
                </p:oleObj>
              </mc:Fallback>
            </mc:AlternateContent>
          </a:graphicData>
        </a:graphic>
      </p:graphicFrame>
      <p:sp>
        <p:nvSpPr>
          <p:cNvPr id="366" name="Google Shape;366;p15"/>
          <p:cNvSpPr txBox="1"/>
          <p:nvPr/>
        </p:nvSpPr>
        <p:spPr>
          <a:xfrm>
            <a:off x="6350381" y="2506845"/>
            <a:ext cx="36631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Example :  1MJ   =     0.2778  kWh</a:t>
            </a:r>
            <a:endParaRPr sz="1800">
              <a:solidFill>
                <a:schemeClr val="dk1"/>
              </a:solidFill>
              <a:latin typeface="Open Sans"/>
              <a:ea typeface="Open Sans"/>
              <a:cs typeface="Open Sans"/>
              <a:sym typeface="Open Sans"/>
            </a:endParaRPr>
          </a:p>
        </p:txBody>
      </p:sp>
      <p:sp>
        <p:nvSpPr>
          <p:cNvPr id="367" name="Google Shape;367;p15"/>
          <p:cNvSpPr/>
          <p:nvPr/>
        </p:nvSpPr>
        <p:spPr>
          <a:xfrm>
            <a:off x="6577131" y="3429000"/>
            <a:ext cx="617159" cy="206981"/>
          </a:xfrm>
          <a:prstGeom prst="rect">
            <a:avLst/>
          </a:prstGeom>
          <a:solidFill>
            <a:srgbClr val="C00000">
              <a:alpha val="3372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68" name="Google Shape;368;p15"/>
          <p:cNvSpPr/>
          <p:nvPr/>
        </p:nvSpPr>
        <p:spPr>
          <a:xfrm>
            <a:off x="1884805" y="3429000"/>
            <a:ext cx="664431" cy="206981"/>
          </a:xfrm>
          <a:prstGeom prst="rect">
            <a:avLst/>
          </a:prstGeom>
          <a:solidFill>
            <a:srgbClr val="C00000">
              <a:alpha val="3372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69" name="Google Shape;369;p15"/>
          <p:cNvSpPr/>
          <p:nvPr/>
        </p:nvSpPr>
        <p:spPr>
          <a:xfrm>
            <a:off x="6587208" y="2908166"/>
            <a:ext cx="617157" cy="245633"/>
          </a:xfrm>
          <a:prstGeom prst="rect">
            <a:avLst/>
          </a:prstGeom>
          <a:solidFill>
            <a:srgbClr val="C00000">
              <a:alpha val="3372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nvGrpSpPr>
          <p:cNvPr id="370" name="Google Shape;370;p15"/>
          <p:cNvGrpSpPr/>
          <p:nvPr/>
        </p:nvGrpSpPr>
        <p:grpSpPr>
          <a:xfrm>
            <a:off x="1073688" y="2775213"/>
            <a:ext cx="857927" cy="1034964"/>
            <a:chOff x="72908" y="1224690"/>
            <a:chExt cx="643445" cy="776223"/>
          </a:xfrm>
        </p:grpSpPr>
        <p:cxnSp>
          <p:nvCxnSpPr>
            <p:cNvPr id="371" name="Google Shape;371;p15"/>
            <p:cNvCxnSpPr>
              <a:stCxn id="372" idx="2"/>
            </p:cNvCxnSpPr>
            <p:nvPr/>
          </p:nvCxnSpPr>
          <p:spPr>
            <a:xfrm flipH="1">
              <a:off x="384731" y="1540113"/>
              <a:ext cx="9900" cy="460800"/>
            </a:xfrm>
            <a:prstGeom prst="straightConnector1">
              <a:avLst/>
            </a:prstGeom>
            <a:noFill/>
            <a:ln cap="flat" cmpd="sng" w="28575">
              <a:solidFill>
                <a:srgbClr val="C00000"/>
              </a:solidFill>
              <a:prstDash val="solid"/>
              <a:miter lim="800000"/>
              <a:headEnd len="sm" w="sm" type="none"/>
              <a:tailEnd len="med" w="med" type="stealth"/>
            </a:ln>
          </p:spPr>
        </p:cxnSp>
        <p:sp>
          <p:nvSpPr>
            <p:cNvPr id="372" name="Google Shape;372;p15"/>
            <p:cNvSpPr txBox="1"/>
            <p:nvPr/>
          </p:nvSpPr>
          <p:spPr>
            <a:xfrm>
              <a:off x="72908" y="1224690"/>
              <a:ext cx="643445" cy="315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33">
                  <a:solidFill>
                    <a:schemeClr val="dk1"/>
                  </a:solidFill>
                  <a:latin typeface="Open Sans"/>
                  <a:ea typeface="Open Sans"/>
                  <a:cs typeface="Open Sans"/>
                  <a:sym typeface="Open Sans"/>
                </a:rPr>
                <a:t>From</a:t>
              </a:r>
              <a:endParaRPr sz="2133">
                <a:solidFill>
                  <a:schemeClr val="dk1"/>
                </a:solidFill>
                <a:latin typeface="Open Sans"/>
                <a:ea typeface="Open Sans"/>
                <a:cs typeface="Open Sans"/>
                <a:sym typeface="Open Sans"/>
              </a:endParaRPr>
            </a:p>
          </p:txBody>
        </p:sp>
      </p:grpSp>
      <p:grpSp>
        <p:nvGrpSpPr>
          <p:cNvPr id="373" name="Google Shape;373;p15"/>
          <p:cNvGrpSpPr/>
          <p:nvPr/>
        </p:nvGrpSpPr>
        <p:grpSpPr>
          <a:xfrm>
            <a:off x="1856775" y="2519598"/>
            <a:ext cx="1394483" cy="420564"/>
            <a:chOff x="320782" y="1409355"/>
            <a:chExt cx="1045862" cy="315423"/>
          </a:xfrm>
        </p:grpSpPr>
        <p:cxnSp>
          <p:nvCxnSpPr>
            <p:cNvPr id="374" name="Google Shape;374;p15"/>
            <p:cNvCxnSpPr/>
            <p:nvPr/>
          </p:nvCxnSpPr>
          <p:spPr>
            <a:xfrm>
              <a:off x="890082" y="1594022"/>
              <a:ext cx="476562" cy="0"/>
            </a:xfrm>
            <a:prstGeom prst="straightConnector1">
              <a:avLst/>
            </a:prstGeom>
            <a:noFill/>
            <a:ln cap="flat" cmpd="sng" w="28575">
              <a:solidFill>
                <a:srgbClr val="C00000"/>
              </a:solidFill>
              <a:prstDash val="solid"/>
              <a:miter lim="800000"/>
              <a:headEnd len="sm" w="sm" type="none"/>
              <a:tailEnd len="med" w="med" type="stealth"/>
            </a:ln>
          </p:spPr>
        </p:cxnSp>
        <p:sp>
          <p:nvSpPr>
            <p:cNvPr id="375" name="Google Shape;375;p15"/>
            <p:cNvSpPr txBox="1"/>
            <p:nvPr/>
          </p:nvSpPr>
          <p:spPr>
            <a:xfrm>
              <a:off x="320782" y="1409355"/>
              <a:ext cx="375343" cy="315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33">
                  <a:solidFill>
                    <a:schemeClr val="dk1"/>
                  </a:solidFill>
                  <a:latin typeface="Open Sans"/>
                  <a:ea typeface="Open Sans"/>
                  <a:cs typeface="Open Sans"/>
                  <a:sym typeface="Open Sans"/>
                </a:rPr>
                <a:t>To</a:t>
              </a:r>
              <a:endParaRPr sz="2133">
                <a:solidFill>
                  <a:schemeClr val="dk1"/>
                </a:solidFill>
                <a:latin typeface="Open Sans"/>
                <a:ea typeface="Open Sans"/>
                <a:cs typeface="Open Sans"/>
                <a:sym typeface="Open Sans"/>
              </a:endParaRPr>
            </a:p>
          </p:txBody>
        </p:sp>
      </p:grpSp>
      <p:sp>
        <p:nvSpPr>
          <p:cNvPr id="376" name="Google Shape;376;p15"/>
          <p:cNvSpPr txBox="1"/>
          <p:nvPr/>
        </p:nvSpPr>
        <p:spPr>
          <a:xfrm>
            <a:off x="990600" y="360208"/>
            <a:ext cx="10515600" cy="1058195"/>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377" name="Google Shape;377;p15"/>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6"/>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a:t>
            </a:r>
            <a:r>
              <a:rPr b="1" i="0" lang="en-US" sz="4400">
                <a:solidFill>
                  <a:srgbClr val="7030A0"/>
                </a:solidFill>
                <a:latin typeface="Open Sans"/>
                <a:ea typeface="Open Sans"/>
                <a:cs typeface="Open Sans"/>
                <a:sym typeface="Open Sans"/>
              </a:rPr>
              <a:t>Energy intensity</a:t>
            </a:r>
            <a:endParaRPr/>
          </a:p>
        </p:txBody>
      </p:sp>
      <p:sp>
        <p:nvSpPr>
          <p:cNvPr id="383" name="Google Shape;383;p16"/>
          <p:cNvSpPr txBox="1"/>
          <p:nvPr>
            <p:ph idx="1" type="body"/>
          </p:nvPr>
        </p:nvSpPr>
        <p:spPr>
          <a:xfrm>
            <a:off x="887413" y="1533525"/>
            <a:ext cx="10252075" cy="4262438"/>
          </a:xfrm>
          <a:prstGeom prst="rect">
            <a:avLst/>
          </a:prstGeom>
          <a:noFill/>
          <a:ln>
            <a:noFill/>
          </a:ln>
        </p:spPr>
        <p:txBody>
          <a:bodyPr anchorCtr="0" anchor="t" bIns="91425" lIns="91425" spcFirstLastPara="1" rIns="91425" wrap="square" tIns="91425">
            <a:normAutofit/>
          </a:bodyPr>
          <a:lstStyle/>
          <a:p>
            <a:pPr indent="0" lvl="0" marL="101598" rtl="0" algn="l">
              <a:lnSpc>
                <a:spcPct val="90000"/>
              </a:lnSpc>
              <a:spcBef>
                <a:spcPts val="1000"/>
              </a:spcBef>
              <a:spcAft>
                <a:spcPts val="0"/>
              </a:spcAft>
              <a:buClr>
                <a:srgbClr val="333333"/>
              </a:buClr>
              <a:buSzPts val="1300"/>
              <a:buNone/>
            </a:pPr>
            <a:r>
              <a:rPr b="1" lang="en-US">
                <a:solidFill>
                  <a:srgbClr val="7030A0"/>
                </a:solidFill>
              </a:rPr>
              <a:t>Energy intensity (EI) </a:t>
            </a:r>
            <a:r>
              <a:rPr lang="en-US"/>
              <a:t>as indicator:</a:t>
            </a:r>
            <a:endParaRPr/>
          </a:p>
        </p:txBody>
      </p:sp>
      <p:sp>
        <p:nvSpPr>
          <p:cNvPr id="384" name="Google Shape;384;p16"/>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graphicFrame>
        <p:nvGraphicFramePr>
          <p:cNvPr id="385" name="Google Shape;385;p16"/>
          <p:cNvGraphicFramePr/>
          <p:nvPr/>
        </p:nvGraphicFramePr>
        <p:xfrm>
          <a:off x="1052512" y="2492917"/>
          <a:ext cx="3000000" cy="3000000"/>
        </p:xfrm>
        <a:graphic>
          <a:graphicData uri="http://schemas.openxmlformats.org/drawingml/2006/table">
            <a:tbl>
              <a:tblPr bandRow="1" firstRow="1">
                <a:noFill/>
                <a:tableStyleId>{6C3F35B1-479C-4697-8CC3-7986A4C207C1}</a:tableStyleId>
              </a:tblPr>
              <a:tblGrid>
                <a:gridCol w="3340025"/>
                <a:gridCol w="4125325"/>
                <a:gridCol w="2947775"/>
              </a:tblGrid>
              <a:tr h="4944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Industry in Country A </a:t>
                      </a:r>
                      <a:endParaRPr b="0" i="0" sz="1800" u="none" cap="none" strike="noStrike">
                        <a:solidFill>
                          <a:schemeClr val="dk1"/>
                        </a:solidFill>
                        <a:latin typeface="Open Sans Light"/>
                        <a:ea typeface="Open Sans Light"/>
                        <a:cs typeface="Open Sans Light"/>
                        <a:sym typeface="Open Sans Light"/>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Industry in Country B </a:t>
                      </a:r>
                      <a:endParaRPr b="0" i="0" sz="1800" u="none" cap="none" strike="noStrike">
                        <a:solidFill>
                          <a:schemeClr val="dk1"/>
                        </a:solidFill>
                        <a:latin typeface="Open Sans Light"/>
                        <a:ea typeface="Open Sans Light"/>
                        <a:cs typeface="Open Sans Light"/>
                        <a:sym typeface="Open Sans Light"/>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800" u="none" cap="none" strike="noStrike">
                          <a:solidFill>
                            <a:srgbClr val="7030A0"/>
                          </a:solidFill>
                          <a:latin typeface="Open Sans Light"/>
                          <a:ea typeface="Open Sans Light"/>
                          <a:cs typeface="Open Sans Light"/>
                          <a:sym typeface="Open Sans Light"/>
                        </a:rPr>
                        <a:t>Energy intensity </a:t>
                      </a:r>
                      <a:r>
                        <a:rPr b="0" i="0" lang="en-US" sz="1800" u="none" cap="none" strike="noStrike">
                          <a:solidFill>
                            <a:schemeClr val="dk1"/>
                          </a:solidFill>
                          <a:latin typeface="Open Sans Light"/>
                          <a:ea typeface="Open Sans Light"/>
                          <a:cs typeface="Open Sans Light"/>
                          <a:sym typeface="Open Sans Light"/>
                        </a:rPr>
                        <a:t>ratio</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r>
              <a:tr h="707925">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668950">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7"/>
          <p:cNvSpPr txBox="1"/>
          <p:nvPr>
            <p:ph idx="1"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p>
            <a:pPr indent="0" lvl="0" marL="101598" rtl="0" algn="l">
              <a:lnSpc>
                <a:spcPct val="90000"/>
              </a:lnSpc>
              <a:spcBef>
                <a:spcPts val="1000"/>
              </a:spcBef>
              <a:spcAft>
                <a:spcPts val="0"/>
              </a:spcAft>
              <a:buClr>
                <a:srgbClr val="333333"/>
              </a:buClr>
              <a:buSzPts val="1300"/>
              <a:buNone/>
            </a:pPr>
            <a:r>
              <a:rPr b="1" lang="en-US">
                <a:solidFill>
                  <a:srgbClr val="7030A0"/>
                </a:solidFill>
              </a:rPr>
              <a:t>Energy intensity (EI) </a:t>
            </a:r>
            <a:r>
              <a:rPr lang="en-US"/>
              <a:t>as indicator:</a:t>
            </a:r>
            <a:endParaRPr/>
          </a:p>
        </p:txBody>
      </p:sp>
      <p:graphicFrame>
        <p:nvGraphicFramePr>
          <p:cNvPr id="391" name="Google Shape;391;p17"/>
          <p:cNvGraphicFramePr/>
          <p:nvPr/>
        </p:nvGraphicFramePr>
        <p:xfrm>
          <a:off x="1057982" y="2547078"/>
          <a:ext cx="3000000" cy="3000000"/>
        </p:xfrm>
        <a:graphic>
          <a:graphicData uri="http://schemas.openxmlformats.org/drawingml/2006/table">
            <a:tbl>
              <a:tblPr bandRow="1" firstRow="1">
                <a:noFill/>
                <a:tableStyleId>{6C3F35B1-479C-4697-8CC3-7986A4C207C1}</a:tableStyleId>
              </a:tblPr>
              <a:tblGrid>
                <a:gridCol w="3006025"/>
                <a:gridCol w="4510350"/>
                <a:gridCol w="3083625"/>
              </a:tblGrid>
              <a:tr h="5969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a:solidFill>
                            <a:schemeClr val="dk1"/>
                          </a:solidFill>
                          <a:latin typeface="Open Sans Light"/>
                          <a:ea typeface="Open Sans Light"/>
                          <a:cs typeface="Open Sans Light"/>
                          <a:sym typeface="Open Sans Light"/>
                        </a:rPr>
                        <a:t>Steel industry </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r>
              <a:tr h="622475">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a:solidFill>
                            <a:schemeClr val="dk1"/>
                          </a:solidFill>
                          <a:latin typeface="Open Sans Light"/>
                          <a:ea typeface="Open Sans Light"/>
                          <a:cs typeface="Open Sans Light"/>
                          <a:sym typeface="Open Sans Light"/>
                        </a:rPr>
                        <a:t>Glass industry </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622125">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Electronic Industry</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969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Textile Industry</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969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Agriculture production</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622475">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Restaurant  production</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92" name="Google Shape;392;p17"/>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a:t>
            </a:r>
            <a:r>
              <a:rPr b="1" i="0" lang="en-US" sz="4400">
                <a:solidFill>
                  <a:srgbClr val="7030A0"/>
                </a:solidFill>
                <a:latin typeface="Open Sans"/>
                <a:ea typeface="Open Sans"/>
                <a:cs typeface="Open Sans"/>
                <a:sym typeface="Open Sans"/>
              </a:rPr>
              <a:t> Energy intensity</a:t>
            </a:r>
            <a:endParaRPr b="0" i="0" sz="4400">
              <a:solidFill>
                <a:schemeClr val="dk1"/>
              </a:solidFill>
              <a:latin typeface="Open Sans"/>
              <a:ea typeface="Open Sans"/>
              <a:cs typeface="Open Sans"/>
              <a:sym typeface="Open Sans"/>
            </a:endParaRPr>
          </a:p>
        </p:txBody>
      </p:sp>
      <p:sp>
        <p:nvSpPr>
          <p:cNvPr id="393" name="Google Shape;393;p17"/>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18"/>
          <p:cNvSpPr txBox="1"/>
          <p:nvPr>
            <p:ph idx="1" type="body"/>
          </p:nvPr>
        </p:nvSpPr>
        <p:spPr>
          <a:xfrm>
            <a:off x="1073844" y="1235590"/>
            <a:ext cx="9953239" cy="4385669"/>
          </a:xfrm>
          <a:prstGeom prst="rect">
            <a:avLst/>
          </a:prstGeom>
          <a:blipFill rotWithShape="1">
            <a:blip r:embed="rId3">
              <a:alphaModFix/>
            </a:blip>
            <a:stretch>
              <a:fillRect b="-12375" l="0" r="-1162" t="0"/>
            </a:stretch>
          </a:blip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SzPts val="1300"/>
              <a:buNone/>
            </a:pPr>
            <a:r>
              <a:rPr lang="en-US"/>
              <a:t> </a:t>
            </a:r>
            <a:endParaRPr/>
          </a:p>
        </p:txBody>
      </p:sp>
      <p:sp>
        <p:nvSpPr>
          <p:cNvPr id="399" name="Google Shape;399;p18"/>
          <p:cNvSpPr txBox="1"/>
          <p:nvPr/>
        </p:nvSpPr>
        <p:spPr>
          <a:xfrm>
            <a:off x="1073844" y="-89973"/>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a:t>
            </a:r>
            <a:r>
              <a:rPr b="1" i="0" lang="en-US" sz="4400">
                <a:solidFill>
                  <a:srgbClr val="7030A0"/>
                </a:solidFill>
                <a:latin typeface="Open Sans"/>
                <a:ea typeface="Open Sans"/>
                <a:cs typeface="Open Sans"/>
                <a:sym typeface="Open Sans"/>
              </a:rPr>
              <a:t> Energy intensity</a:t>
            </a:r>
            <a:endParaRPr b="0" i="0" sz="4400">
              <a:solidFill>
                <a:schemeClr val="dk1"/>
              </a:solidFill>
              <a:latin typeface="Open Sans"/>
              <a:ea typeface="Open Sans"/>
              <a:cs typeface="Open Sans"/>
              <a:sym typeface="Open Sans"/>
            </a:endParaRPr>
          </a:p>
        </p:txBody>
      </p:sp>
      <p:sp>
        <p:nvSpPr>
          <p:cNvPr id="400" name="Google Shape;400;p18"/>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9"/>
          <p:cNvSpPr txBox="1"/>
          <p:nvPr>
            <p:ph idx="1" type="body"/>
          </p:nvPr>
        </p:nvSpPr>
        <p:spPr>
          <a:xfrm>
            <a:off x="891657" y="1325702"/>
            <a:ext cx="5884652" cy="4262298"/>
          </a:xfrm>
          <a:prstGeom prst="rect">
            <a:avLst/>
          </a:prstGeom>
          <a:noFill/>
          <a:ln>
            <a:noFill/>
          </a:ln>
        </p:spPr>
        <p:txBody>
          <a:bodyPr anchorCtr="0" anchor="t" bIns="91425" lIns="91425" spcFirstLastPara="1" rIns="91425" wrap="square" tIns="91425">
            <a:normAutofit lnSpcReduction="10000"/>
          </a:bodyPr>
          <a:lstStyle/>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Energy balance is a representation that establishes the balance of the energy system. </a:t>
            </a:r>
            <a:endParaRPr/>
          </a:p>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balance is established between energy inflows by type of energy carrier or fuel, and the outflows by sector of consumption.</a:t>
            </a:r>
            <a:endParaRPr/>
          </a:p>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In the energy system, as energy is produced, losses occur. The energy balance helps you keep track of these changes and losses. </a:t>
            </a:r>
            <a:endParaRPr/>
          </a:p>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Original energy data shall be converted into a common energy unit (for example Ton oil equivalent or Joules), based on net calorific values)</a:t>
            </a:r>
            <a:endParaRPr/>
          </a:p>
        </p:txBody>
      </p:sp>
      <p:sp>
        <p:nvSpPr>
          <p:cNvPr id="406" name="Google Shape;406;p19"/>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407" name="Google Shape;407;p19"/>
          <p:cNvSpPr/>
          <p:nvPr/>
        </p:nvSpPr>
        <p:spPr>
          <a:xfrm>
            <a:off x="6892607" y="2661167"/>
            <a:ext cx="1680000" cy="720000"/>
          </a:xfrm>
          <a:prstGeom prst="notchedRightArrow">
            <a:avLst>
              <a:gd fmla="val 50000" name="adj1"/>
              <a:gd fmla="val 46154"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Oil</a:t>
            </a:r>
            <a:endParaRPr/>
          </a:p>
        </p:txBody>
      </p:sp>
      <p:sp>
        <p:nvSpPr>
          <p:cNvPr id="408" name="Google Shape;408;p19"/>
          <p:cNvSpPr/>
          <p:nvPr/>
        </p:nvSpPr>
        <p:spPr>
          <a:xfrm>
            <a:off x="6891720" y="3491833"/>
            <a:ext cx="1680000" cy="720000"/>
          </a:xfrm>
          <a:prstGeom prst="notchedRightArrow">
            <a:avLst>
              <a:gd fmla="val 50000" name="adj1"/>
              <a:gd fmla="val 46154"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Coal</a:t>
            </a:r>
            <a:endParaRPr/>
          </a:p>
        </p:txBody>
      </p:sp>
      <p:sp>
        <p:nvSpPr>
          <p:cNvPr id="409" name="Google Shape;409;p19"/>
          <p:cNvSpPr/>
          <p:nvPr/>
        </p:nvSpPr>
        <p:spPr>
          <a:xfrm>
            <a:off x="6903239" y="4337471"/>
            <a:ext cx="1680000" cy="720000"/>
          </a:xfrm>
          <a:prstGeom prst="notchedRightArrow">
            <a:avLst>
              <a:gd fmla="val 50000" name="adj1"/>
              <a:gd fmla="val 46154"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Natural Gas</a:t>
            </a:r>
            <a:endParaRPr/>
          </a:p>
        </p:txBody>
      </p:sp>
      <p:sp>
        <p:nvSpPr>
          <p:cNvPr id="410" name="Google Shape;410;p19"/>
          <p:cNvSpPr/>
          <p:nvPr/>
        </p:nvSpPr>
        <p:spPr>
          <a:xfrm>
            <a:off x="8580725" y="2578586"/>
            <a:ext cx="1331183" cy="2711669"/>
          </a:xfrm>
          <a:prstGeom prst="rect">
            <a:avLst/>
          </a:prstGeom>
          <a:solidFill>
            <a:srgbClr val="595959">
              <a:alpha val="51372"/>
            </a:srgbClr>
          </a:solidFill>
          <a:ln cap="flat" cmpd="sng" w="9525">
            <a:solidFill>
              <a:schemeClr val="dk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2133">
                <a:solidFill>
                  <a:srgbClr val="C00000"/>
                </a:solidFill>
                <a:latin typeface="Open Sans"/>
                <a:ea typeface="Open Sans"/>
                <a:cs typeface="Open Sans"/>
                <a:sym typeface="Open Sans"/>
              </a:rPr>
              <a:t>STOCK</a:t>
            </a:r>
            <a:endParaRPr/>
          </a:p>
        </p:txBody>
      </p:sp>
      <p:sp>
        <p:nvSpPr>
          <p:cNvPr id="411" name="Google Shape;411;p19"/>
          <p:cNvSpPr/>
          <p:nvPr/>
        </p:nvSpPr>
        <p:spPr>
          <a:xfrm>
            <a:off x="9911907" y="2661167"/>
            <a:ext cx="1680000" cy="720000"/>
          </a:xfrm>
          <a:prstGeom prst="notchedRightArrow">
            <a:avLst>
              <a:gd fmla="val 50000" name="adj1"/>
              <a:gd fmla="val 51923"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Power plants</a:t>
            </a:r>
            <a:endParaRPr/>
          </a:p>
        </p:txBody>
      </p:sp>
      <p:sp>
        <p:nvSpPr>
          <p:cNvPr id="412" name="Google Shape;412;p19"/>
          <p:cNvSpPr/>
          <p:nvPr/>
        </p:nvSpPr>
        <p:spPr>
          <a:xfrm>
            <a:off x="9911907" y="3499319"/>
            <a:ext cx="1680000" cy="720000"/>
          </a:xfrm>
          <a:prstGeom prst="notchedRightArrow">
            <a:avLst>
              <a:gd fmla="val 50000" name="adj1"/>
              <a:gd fmla="val 51923"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Industry</a:t>
            </a:r>
            <a:endParaRPr/>
          </a:p>
        </p:txBody>
      </p:sp>
      <p:sp>
        <p:nvSpPr>
          <p:cNvPr id="413" name="Google Shape;413;p19"/>
          <p:cNvSpPr/>
          <p:nvPr/>
        </p:nvSpPr>
        <p:spPr>
          <a:xfrm>
            <a:off x="9911907" y="4337471"/>
            <a:ext cx="1680000" cy="720000"/>
          </a:xfrm>
          <a:prstGeom prst="notchedRightArrow">
            <a:avLst>
              <a:gd fmla="val 50000" name="adj1"/>
              <a:gd fmla="val 51923"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Households</a:t>
            </a:r>
            <a:endParaRPr/>
          </a:p>
        </p:txBody>
      </p:sp>
      <p:sp>
        <p:nvSpPr>
          <p:cNvPr id="414" name="Google Shape;414;p19"/>
          <p:cNvSpPr/>
          <p:nvPr/>
        </p:nvSpPr>
        <p:spPr>
          <a:xfrm>
            <a:off x="8580725" y="2973010"/>
            <a:ext cx="1331183" cy="49303"/>
          </a:xfrm>
          <a:prstGeom prst="rightArrow">
            <a:avLst>
              <a:gd fmla="val 50000" name="adj1"/>
              <a:gd fmla="val 67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15" name="Google Shape;415;p19"/>
          <p:cNvSpPr/>
          <p:nvPr/>
        </p:nvSpPr>
        <p:spPr>
          <a:xfrm rot="1587668">
            <a:off x="8483146" y="3451662"/>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16" name="Google Shape;416;p19"/>
          <p:cNvSpPr/>
          <p:nvPr/>
        </p:nvSpPr>
        <p:spPr>
          <a:xfrm rot="2872655">
            <a:off x="8235600" y="3853053"/>
            <a:ext cx="2021427" cy="49303"/>
          </a:xfrm>
          <a:prstGeom prst="rightArrow">
            <a:avLst>
              <a:gd fmla="val 50000" name="adj1"/>
              <a:gd fmla="val 102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17" name="Google Shape;417;p19"/>
          <p:cNvSpPr/>
          <p:nvPr/>
        </p:nvSpPr>
        <p:spPr>
          <a:xfrm>
            <a:off x="8615648" y="3917986"/>
            <a:ext cx="1331183" cy="49303"/>
          </a:xfrm>
          <a:prstGeom prst="rightArrow">
            <a:avLst>
              <a:gd fmla="val 50000" name="adj1"/>
              <a:gd fmla="val 67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18" name="Google Shape;418;p19"/>
          <p:cNvSpPr/>
          <p:nvPr/>
        </p:nvSpPr>
        <p:spPr>
          <a:xfrm rot="2012607">
            <a:off x="8470198" y="4280352"/>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19" name="Google Shape;419;p19"/>
          <p:cNvSpPr/>
          <p:nvPr/>
        </p:nvSpPr>
        <p:spPr>
          <a:xfrm rot="-1945461">
            <a:off x="8497563" y="3416152"/>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20" name="Google Shape;420;p19"/>
          <p:cNvSpPr/>
          <p:nvPr/>
        </p:nvSpPr>
        <p:spPr>
          <a:xfrm>
            <a:off x="8615648" y="4718577"/>
            <a:ext cx="1331183" cy="49303"/>
          </a:xfrm>
          <a:prstGeom prst="rightArrow">
            <a:avLst>
              <a:gd fmla="val 50000" name="adj1"/>
              <a:gd fmla="val 67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21" name="Google Shape;421;p19"/>
          <p:cNvSpPr/>
          <p:nvPr/>
        </p:nvSpPr>
        <p:spPr>
          <a:xfrm rot="-1899660">
            <a:off x="8482118" y="4290954"/>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22" name="Google Shape;422;p19"/>
          <p:cNvSpPr/>
          <p:nvPr/>
        </p:nvSpPr>
        <p:spPr>
          <a:xfrm rot="-3073458">
            <a:off x="8235933" y="3900601"/>
            <a:ext cx="2021425" cy="49303"/>
          </a:xfrm>
          <a:prstGeom prst="rightArrow">
            <a:avLst>
              <a:gd fmla="val 50000" name="adj1"/>
              <a:gd fmla="val 102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23" name="Google Shape;423;p19"/>
          <p:cNvSpPr txBox="1"/>
          <p:nvPr/>
        </p:nvSpPr>
        <p:spPr>
          <a:xfrm>
            <a:off x="7233321" y="2254026"/>
            <a:ext cx="86433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Inputs</a:t>
            </a:r>
            <a:endParaRPr/>
          </a:p>
        </p:txBody>
      </p:sp>
      <p:sp>
        <p:nvSpPr>
          <p:cNvPr id="424" name="Google Shape;424;p19"/>
          <p:cNvSpPr txBox="1"/>
          <p:nvPr/>
        </p:nvSpPr>
        <p:spPr>
          <a:xfrm>
            <a:off x="10165769" y="2250798"/>
            <a:ext cx="10615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Outputs</a:t>
            </a:r>
            <a:endParaRPr/>
          </a:p>
        </p:txBody>
      </p:sp>
      <p:sp>
        <p:nvSpPr>
          <p:cNvPr id="425" name="Google Shape;425;p19"/>
          <p:cNvSpPr txBox="1"/>
          <p:nvPr/>
        </p:nvSpPr>
        <p:spPr>
          <a:xfrm>
            <a:off x="990600" y="360208"/>
            <a:ext cx="10515600" cy="92113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26" name="Google Shape;426;p19"/>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
          <p:cNvSpPr txBox="1"/>
          <p:nvPr>
            <p:ph idx="1" type="body"/>
          </p:nvPr>
        </p:nvSpPr>
        <p:spPr>
          <a:xfrm>
            <a:off x="887215" y="1533371"/>
            <a:ext cx="5881230" cy="426229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9CC2E5"/>
              </a:buClr>
              <a:buSzPts val="1300"/>
              <a:buNone/>
            </a:pPr>
            <a:r>
              <a:rPr b="1" lang="en-US">
                <a:solidFill>
                  <a:srgbClr val="9CC2E5"/>
                </a:solidFill>
                <a:latin typeface="Open Sans"/>
                <a:ea typeface="Open Sans"/>
                <a:cs typeface="Open Sans"/>
                <a:sym typeface="Open Sans"/>
              </a:rPr>
              <a:t>This lecture has four Intended Learning Outcomes (ILOs):</a:t>
            </a:r>
            <a:endParaRPr/>
          </a:p>
          <a:p>
            <a:pPr indent="0" lvl="0" marL="0" rtl="0" algn="l">
              <a:lnSpc>
                <a:spcPct val="90000"/>
              </a:lnSpc>
              <a:spcBef>
                <a:spcPts val="0"/>
              </a:spcBef>
              <a:spcAft>
                <a:spcPts val="0"/>
              </a:spcAft>
              <a:buClr>
                <a:schemeClr val="dk1"/>
              </a:buClr>
              <a:buSzPts val="1300"/>
              <a:buNone/>
            </a:pPr>
            <a:r>
              <a:t/>
            </a:r>
            <a:endParaRPr b="1">
              <a:solidFill>
                <a:srgbClr val="9CC2E5"/>
              </a:solidFill>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ILO1: be familiar with basic energy terminology</a:t>
            </a:r>
            <a:endParaRPr>
              <a:latin typeface="Open Sans"/>
              <a:ea typeface="Open Sans"/>
              <a:cs typeface="Open Sans"/>
              <a:sym typeface="Open Sans"/>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ILO2: learn about the concept of the energy chain</a:t>
            </a:r>
            <a:endParaRPr>
              <a:latin typeface="Open Sans"/>
              <a:ea typeface="Open Sans"/>
              <a:cs typeface="Open Sans"/>
              <a:sym typeface="Open Sans"/>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ILO3: be able to compare energy intensities</a:t>
            </a:r>
            <a:endParaRPr>
              <a:latin typeface="Open Sans"/>
              <a:ea typeface="Open Sans"/>
              <a:cs typeface="Open Sans"/>
              <a:sym typeface="Open Sans"/>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ILO4: understand energy balances</a:t>
            </a:r>
            <a:endParaRPr>
              <a:latin typeface="Open Sans"/>
              <a:ea typeface="Open Sans"/>
              <a:cs typeface="Open Sans"/>
              <a:sym typeface="Open Sans"/>
            </a:endParaRPr>
          </a:p>
          <a:p>
            <a:pPr indent="0" lvl="0" marL="0" rtl="0" algn="l">
              <a:lnSpc>
                <a:spcPct val="90000"/>
              </a:lnSpc>
              <a:spcBef>
                <a:spcPts val="1600"/>
              </a:spcBef>
              <a:spcAft>
                <a:spcPts val="0"/>
              </a:spcAft>
              <a:buClr>
                <a:schemeClr val="dk1"/>
              </a:buClr>
              <a:buSzPts val="1300"/>
              <a:buNone/>
            </a:pPr>
            <a:r>
              <a:t/>
            </a:r>
            <a:endParaRPr sz="2133">
              <a:solidFill>
                <a:srgbClr val="333333"/>
              </a:solidFill>
              <a:highlight>
                <a:srgbClr val="FFFFFF"/>
              </a:highlight>
            </a:endParaRPr>
          </a:p>
          <a:p>
            <a:pPr indent="0" lvl="0" marL="0" rtl="0" algn="l">
              <a:lnSpc>
                <a:spcPct val="90000"/>
              </a:lnSpc>
              <a:spcBef>
                <a:spcPts val="1600"/>
              </a:spcBef>
              <a:spcAft>
                <a:spcPts val="1600"/>
              </a:spcAft>
              <a:buClr>
                <a:schemeClr val="dk1"/>
              </a:buClr>
              <a:buSzPts val="1300"/>
              <a:buNone/>
            </a:pPr>
            <a:r>
              <a:t/>
            </a:r>
            <a:endParaRPr sz="2133">
              <a:solidFill>
                <a:srgbClr val="333333"/>
              </a:solidFill>
              <a:highlight>
                <a:srgbClr val="FFFFFF"/>
              </a:highlight>
            </a:endParaRPr>
          </a:p>
        </p:txBody>
      </p:sp>
      <p:grpSp>
        <p:nvGrpSpPr>
          <p:cNvPr id="129" name="Google Shape;129;p2"/>
          <p:cNvGrpSpPr/>
          <p:nvPr/>
        </p:nvGrpSpPr>
        <p:grpSpPr>
          <a:xfrm>
            <a:off x="7096370" y="2038200"/>
            <a:ext cx="4285367" cy="3263733"/>
            <a:chOff x="5322277" y="1528650"/>
            <a:chExt cx="3214025" cy="2447800"/>
          </a:xfrm>
        </p:grpSpPr>
        <p:sp>
          <p:nvSpPr>
            <p:cNvPr id="130" name="Google Shape;130;p2"/>
            <p:cNvSpPr/>
            <p:nvPr/>
          </p:nvSpPr>
          <p:spPr>
            <a:xfrm>
              <a:off x="5322277" y="1528650"/>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3.1. Energy terminology</a:t>
              </a:r>
              <a:endParaRPr b="0" i="0" sz="2133" u="none" cap="none" strike="noStrike">
                <a:solidFill>
                  <a:schemeClr val="dk1"/>
                </a:solidFill>
                <a:latin typeface="Open Sans"/>
                <a:ea typeface="Open Sans"/>
                <a:cs typeface="Open Sans"/>
                <a:sym typeface="Open Sans"/>
              </a:endParaRPr>
            </a:p>
          </p:txBody>
        </p:sp>
        <p:sp>
          <p:nvSpPr>
            <p:cNvPr id="131" name="Google Shape;131;p2"/>
            <p:cNvSpPr/>
            <p:nvPr/>
          </p:nvSpPr>
          <p:spPr>
            <a:xfrm>
              <a:off x="5322277" y="2212350"/>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00" u="none" cap="none" strike="noStrike">
                  <a:solidFill>
                    <a:schemeClr val="dk1"/>
                  </a:solidFill>
                  <a:latin typeface="Open Sans"/>
                  <a:ea typeface="Open Sans"/>
                  <a:cs typeface="Open Sans"/>
                  <a:sym typeface="Open Sans"/>
                </a:rPr>
                <a:t>3.2. Energy chain</a:t>
              </a:r>
              <a:endParaRPr b="0" i="0" sz="2100" u="none" cap="none" strike="noStrike">
                <a:solidFill>
                  <a:schemeClr val="dk1"/>
                </a:solidFill>
                <a:latin typeface="Open Sans"/>
                <a:ea typeface="Open Sans"/>
                <a:cs typeface="Open Sans"/>
                <a:sym typeface="Open Sans"/>
              </a:endParaRPr>
            </a:p>
          </p:txBody>
        </p:sp>
        <p:sp>
          <p:nvSpPr>
            <p:cNvPr id="132" name="Google Shape;132;p2"/>
            <p:cNvSpPr/>
            <p:nvPr/>
          </p:nvSpPr>
          <p:spPr>
            <a:xfrm>
              <a:off x="5322277" y="2861138"/>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3.3. Energy Intensity</a:t>
              </a:r>
              <a:endParaRPr b="0" i="0" sz="2133" u="none" cap="none" strike="noStrike">
                <a:solidFill>
                  <a:schemeClr val="dk1"/>
                </a:solidFill>
                <a:latin typeface="Open Sans"/>
                <a:ea typeface="Open Sans"/>
                <a:cs typeface="Open Sans"/>
                <a:sym typeface="Open Sans"/>
              </a:endParaRPr>
            </a:p>
          </p:txBody>
        </p:sp>
        <p:sp>
          <p:nvSpPr>
            <p:cNvPr id="133" name="Google Shape;133;p2"/>
            <p:cNvSpPr/>
            <p:nvPr/>
          </p:nvSpPr>
          <p:spPr>
            <a:xfrm>
              <a:off x="5322277" y="3509950"/>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3.4. Energy Balance</a:t>
              </a:r>
              <a:endParaRPr b="0" i="0" sz="2133" u="none" cap="none" strike="noStrike">
                <a:solidFill>
                  <a:schemeClr val="dk1"/>
                </a:solidFill>
                <a:latin typeface="Open Sans"/>
                <a:ea typeface="Open Sans"/>
                <a:cs typeface="Open Sans"/>
                <a:sym typeface="Open Sans"/>
              </a:endParaRPr>
            </a:p>
          </p:txBody>
        </p:sp>
        <p:cxnSp>
          <p:nvCxnSpPr>
            <p:cNvPr id="134" name="Google Shape;134;p2"/>
            <p:cNvCxnSpPr>
              <a:stCxn id="130" idx="2"/>
              <a:endCxn id="131" idx="0"/>
            </p:cNvCxnSpPr>
            <p:nvPr/>
          </p:nvCxnSpPr>
          <p:spPr>
            <a:xfrm>
              <a:off x="6929290" y="1995150"/>
              <a:ext cx="0" cy="217200"/>
            </a:xfrm>
            <a:prstGeom prst="straightConnector1">
              <a:avLst/>
            </a:prstGeom>
            <a:noFill/>
            <a:ln cap="flat" cmpd="sng" w="9525">
              <a:solidFill>
                <a:schemeClr val="dk2"/>
              </a:solidFill>
              <a:prstDash val="solid"/>
              <a:round/>
              <a:headEnd len="sm" w="sm" type="none"/>
              <a:tailEnd len="med" w="med" type="triangle"/>
            </a:ln>
          </p:spPr>
        </p:cxnSp>
        <p:cxnSp>
          <p:nvCxnSpPr>
            <p:cNvPr id="135" name="Google Shape;135;p2"/>
            <p:cNvCxnSpPr>
              <a:stCxn id="131" idx="2"/>
              <a:endCxn id="132" idx="0"/>
            </p:cNvCxnSpPr>
            <p:nvPr/>
          </p:nvCxnSpPr>
          <p:spPr>
            <a:xfrm>
              <a:off x="6929290" y="2678850"/>
              <a:ext cx="0" cy="182400"/>
            </a:xfrm>
            <a:prstGeom prst="straightConnector1">
              <a:avLst/>
            </a:prstGeom>
            <a:noFill/>
            <a:ln cap="flat" cmpd="sng" w="9525">
              <a:solidFill>
                <a:schemeClr val="dk2"/>
              </a:solidFill>
              <a:prstDash val="solid"/>
              <a:round/>
              <a:headEnd len="sm" w="sm" type="none"/>
              <a:tailEnd len="med" w="med" type="triangle"/>
            </a:ln>
          </p:spPr>
        </p:cxnSp>
        <p:cxnSp>
          <p:nvCxnSpPr>
            <p:cNvPr id="136" name="Google Shape;136;p2"/>
            <p:cNvCxnSpPr>
              <a:stCxn id="132" idx="2"/>
              <a:endCxn id="133" idx="0"/>
            </p:cNvCxnSpPr>
            <p:nvPr/>
          </p:nvCxnSpPr>
          <p:spPr>
            <a:xfrm>
              <a:off x="6929290" y="3327638"/>
              <a:ext cx="0" cy="182400"/>
            </a:xfrm>
            <a:prstGeom prst="straightConnector1">
              <a:avLst/>
            </a:prstGeom>
            <a:noFill/>
            <a:ln cap="flat" cmpd="sng" w="9525">
              <a:solidFill>
                <a:schemeClr val="dk2"/>
              </a:solidFill>
              <a:prstDash val="solid"/>
              <a:round/>
              <a:headEnd len="sm" w="sm" type="none"/>
              <a:tailEnd len="med" w="med" type="triangle"/>
            </a:ln>
          </p:spPr>
        </p:cxnSp>
      </p:grpSp>
      <p:sp>
        <p:nvSpPr>
          <p:cNvPr id="137" name="Google Shape;137;p2"/>
          <p:cNvSpPr txBox="1"/>
          <p:nvPr>
            <p:ph type="title"/>
          </p:nvPr>
        </p:nvSpPr>
        <p:spPr>
          <a:xfrm>
            <a:off x="838200" y="207963"/>
            <a:ext cx="10515600" cy="1325562"/>
          </a:xfrm>
          <a:prstGeom prst="rect">
            <a:avLst/>
          </a:prstGeom>
          <a:noFill/>
          <a:ln>
            <a:noFill/>
          </a:ln>
        </p:spPr>
        <p:txBody>
          <a:bodyPr anchorCtr="0" anchor="b" bIns="121900" lIns="121900" spcFirstLastPara="1" rIns="121900" wrap="square" tIns="121900">
            <a:noAutofit/>
          </a:bodyPr>
          <a:lstStyle/>
          <a:p>
            <a:pPr indent="0" lvl="0" marL="0" rtl="0" algn="l">
              <a:lnSpc>
                <a:spcPct val="90000"/>
              </a:lnSpc>
              <a:spcBef>
                <a:spcPts val="0"/>
              </a:spcBef>
              <a:spcAft>
                <a:spcPts val="0"/>
              </a:spcAft>
              <a:buNone/>
            </a:pPr>
            <a:r>
              <a:rPr lang="en-US"/>
              <a:t>Intended Learning Outcomes (ILOs)</a:t>
            </a:r>
            <a:endParaRPr/>
          </a:p>
        </p:txBody>
      </p:sp>
      <p:sp>
        <p:nvSpPr>
          <p:cNvPr id="138" name="Google Shape;138;p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0"/>
          <p:cNvSpPr txBox="1"/>
          <p:nvPr>
            <p:ph idx="1" type="body"/>
          </p:nvPr>
        </p:nvSpPr>
        <p:spPr>
          <a:xfrm>
            <a:off x="1021000" y="1248415"/>
            <a:ext cx="10251600" cy="4262298"/>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333333"/>
              </a:buClr>
              <a:buSzPts val="1300"/>
              <a:buNone/>
            </a:pPr>
            <a:r>
              <a:rPr b="1" lang="en-US">
                <a:solidFill>
                  <a:srgbClr val="9CC2E5"/>
                </a:solidFill>
                <a:latin typeface="Open Sans"/>
                <a:ea typeface="Open Sans"/>
                <a:cs typeface="Open Sans"/>
                <a:sym typeface="Open Sans"/>
              </a:rPr>
              <a:t>Flow diagram format</a:t>
            </a:r>
            <a:endParaRPr/>
          </a:p>
          <a:p>
            <a:pPr indent="0" lvl="0" marL="194310" rtl="0" algn="l">
              <a:lnSpc>
                <a:spcPct val="90000"/>
              </a:lnSpc>
              <a:spcBef>
                <a:spcPts val="0"/>
              </a:spcBef>
              <a:spcAft>
                <a:spcPts val="0"/>
              </a:spcAft>
              <a:buClr>
                <a:schemeClr val="dk1"/>
              </a:buClr>
              <a:buSzPts val="1300"/>
              <a:buNone/>
            </a:pPr>
            <a:r>
              <a:t/>
            </a:r>
            <a:endParaRPr/>
          </a:p>
        </p:txBody>
      </p:sp>
      <p:sp>
        <p:nvSpPr>
          <p:cNvPr id="432" name="Google Shape;432;p20"/>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grpSp>
        <p:nvGrpSpPr>
          <p:cNvPr id="433" name="Google Shape;433;p20"/>
          <p:cNvGrpSpPr/>
          <p:nvPr/>
        </p:nvGrpSpPr>
        <p:grpSpPr>
          <a:xfrm>
            <a:off x="3940735" y="1528545"/>
            <a:ext cx="7262351" cy="4627094"/>
            <a:chOff x="228600" y="1208197"/>
            <a:chExt cx="8966972" cy="5713176"/>
          </a:xfrm>
        </p:grpSpPr>
        <p:sp>
          <p:nvSpPr>
            <p:cNvPr id="434" name="Google Shape;434;p20"/>
            <p:cNvSpPr/>
            <p:nvPr/>
          </p:nvSpPr>
          <p:spPr>
            <a:xfrm>
              <a:off x="6248400" y="2518678"/>
              <a:ext cx="2514600" cy="1488139"/>
            </a:xfrm>
            <a:prstGeom prst="homePlate">
              <a:avLst>
                <a:gd fmla="val 25000"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Electricity</a:t>
              </a:r>
              <a:endParaRPr/>
            </a:p>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(Final)</a:t>
              </a:r>
              <a:endParaRPr/>
            </a:p>
          </p:txBody>
        </p:sp>
        <p:sp>
          <p:nvSpPr>
            <p:cNvPr id="435" name="Google Shape;435;p20"/>
            <p:cNvSpPr/>
            <p:nvPr/>
          </p:nvSpPr>
          <p:spPr>
            <a:xfrm rot="458330">
              <a:off x="2880891" y="2292691"/>
              <a:ext cx="3438360" cy="240300"/>
            </a:xfrm>
            <a:prstGeom prst="homePlate">
              <a:avLst>
                <a:gd fmla="val 260000"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36" name="Google Shape;436;p20"/>
            <p:cNvSpPr/>
            <p:nvPr/>
          </p:nvSpPr>
          <p:spPr>
            <a:xfrm>
              <a:off x="838200" y="1905000"/>
              <a:ext cx="3124200" cy="1219200"/>
            </a:xfrm>
            <a:prstGeom prst="homePlate">
              <a:avLst>
                <a:gd fmla="val 64063"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37" name="Google Shape;437;p20"/>
            <p:cNvSpPr/>
            <p:nvPr/>
          </p:nvSpPr>
          <p:spPr>
            <a:xfrm rot="1416020">
              <a:off x="611188" y="1484313"/>
              <a:ext cx="1443037" cy="304800"/>
            </a:xfrm>
            <a:prstGeom prst="homePlate">
              <a:avLst>
                <a:gd fmla="val 118359"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38" name="Google Shape;438;p20"/>
            <p:cNvSpPr/>
            <p:nvPr/>
          </p:nvSpPr>
          <p:spPr>
            <a:xfrm rot="1118761">
              <a:off x="990600" y="3048000"/>
              <a:ext cx="1524000" cy="304800"/>
            </a:xfrm>
            <a:prstGeom prst="homePlate">
              <a:avLst>
                <a:gd fmla="val 125000"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39" name="Google Shape;439;p20"/>
            <p:cNvSpPr/>
            <p:nvPr/>
          </p:nvSpPr>
          <p:spPr>
            <a:xfrm rot="910477">
              <a:off x="2133600" y="2971800"/>
              <a:ext cx="1570038" cy="320675"/>
            </a:xfrm>
            <a:prstGeom prst="homePlate">
              <a:avLst>
                <a:gd fmla="val 12240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40" name="Google Shape;440;p20"/>
            <p:cNvSpPr txBox="1"/>
            <p:nvPr/>
          </p:nvSpPr>
          <p:spPr>
            <a:xfrm>
              <a:off x="2666999" y="2133602"/>
              <a:ext cx="1371600" cy="610168"/>
            </a:xfrm>
            <a:prstGeom prst="rect">
              <a:avLst/>
            </a:prstGeom>
            <a:noFill/>
            <a:ln>
              <a:noFill/>
            </a:ln>
          </p:spPr>
          <p:txBody>
            <a:bodyPr anchorCtr="0" anchor="t" bIns="45700" lIns="91425" spcFirstLastPara="1" rIns="91425" wrap="square" tIns="45700">
              <a:spAutoFit/>
            </a:bodyPr>
            <a:lstStyle/>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Oil</a:t>
              </a:r>
              <a:endParaRPr/>
            </a:p>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Products</a:t>
              </a:r>
              <a:endParaRPr/>
            </a:p>
            <a:p>
              <a:pPr indent="0" lvl="0" marL="0" marR="0" rtl="0" algn="l">
                <a:lnSpc>
                  <a:spcPct val="60000"/>
                </a:lnSpc>
                <a:spcBef>
                  <a:spcPts val="0"/>
                </a:spcBef>
                <a:spcAft>
                  <a:spcPts val="0"/>
                </a:spcAft>
                <a:buNone/>
              </a:pPr>
              <a:r>
                <a:rPr lang="en-US" sz="1400">
                  <a:solidFill>
                    <a:schemeClr val="accent1"/>
                  </a:solidFill>
                  <a:latin typeface="Open Sans"/>
                  <a:ea typeface="Open Sans"/>
                  <a:cs typeface="Open Sans"/>
                  <a:sym typeface="Open Sans"/>
                </a:rPr>
                <a:t>(Final)</a:t>
              </a:r>
              <a:endParaRPr/>
            </a:p>
          </p:txBody>
        </p:sp>
        <p:sp>
          <p:nvSpPr>
            <p:cNvPr id="441" name="Google Shape;441;p20"/>
            <p:cNvSpPr txBox="1"/>
            <p:nvPr/>
          </p:nvSpPr>
          <p:spPr>
            <a:xfrm>
              <a:off x="838197" y="1981200"/>
              <a:ext cx="806771" cy="418020"/>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Oil</a:t>
              </a:r>
              <a:endParaRPr/>
            </a:p>
          </p:txBody>
        </p:sp>
        <p:sp>
          <p:nvSpPr>
            <p:cNvPr id="442" name="Google Shape;442;p20"/>
            <p:cNvSpPr/>
            <p:nvPr/>
          </p:nvSpPr>
          <p:spPr>
            <a:xfrm rot="910477">
              <a:off x="7610935" y="4130661"/>
              <a:ext cx="1570038" cy="320675"/>
            </a:xfrm>
            <a:prstGeom prst="homePlate">
              <a:avLst>
                <a:gd fmla="val 12240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43" name="Google Shape;443;p20"/>
            <p:cNvSpPr/>
            <p:nvPr/>
          </p:nvSpPr>
          <p:spPr>
            <a:xfrm>
              <a:off x="914400" y="3962400"/>
              <a:ext cx="3124200" cy="533400"/>
            </a:xfrm>
            <a:prstGeom prst="homePlate">
              <a:avLst>
                <a:gd fmla="val 146429"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44" name="Google Shape;444;p20"/>
            <p:cNvSpPr/>
            <p:nvPr/>
          </p:nvSpPr>
          <p:spPr>
            <a:xfrm>
              <a:off x="914400" y="5029200"/>
              <a:ext cx="3124200" cy="533400"/>
            </a:xfrm>
            <a:prstGeom prst="homePlate">
              <a:avLst>
                <a:gd fmla="val 146429"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45" name="Google Shape;445;p20"/>
            <p:cNvSpPr/>
            <p:nvPr/>
          </p:nvSpPr>
          <p:spPr>
            <a:xfrm rot="-1073566">
              <a:off x="2203503" y="3461669"/>
              <a:ext cx="4448068" cy="304800"/>
            </a:xfrm>
            <a:prstGeom prst="homePlate">
              <a:avLst>
                <a:gd fmla="val 437500"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46" name="Google Shape;446;p20"/>
            <p:cNvSpPr/>
            <p:nvPr/>
          </p:nvSpPr>
          <p:spPr>
            <a:xfrm rot="-1238380">
              <a:off x="2699039" y="4314967"/>
              <a:ext cx="4211547" cy="485033"/>
            </a:xfrm>
            <a:prstGeom prst="homePlate">
              <a:avLst>
                <a:gd fmla="val 633803"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47" name="Google Shape;447;p20"/>
            <p:cNvSpPr/>
            <p:nvPr/>
          </p:nvSpPr>
          <p:spPr>
            <a:xfrm rot="1328422">
              <a:off x="914400" y="3733800"/>
              <a:ext cx="965200" cy="171450"/>
            </a:xfrm>
            <a:prstGeom prst="homePlate">
              <a:avLst>
                <a:gd fmla="val 14074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48" name="Google Shape;448;p20"/>
            <p:cNvSpPr/>
            <p:nvPr/>
          </p:nvSpPr>
          <p:spPr>
            <a:xfrm rot="1328422">
              <a:off x="914400" y="4800600"/>
              <a:ext cx="965200" cy="171450"/>
            </a:xfrm>
            <a:prstGeom prst="homePlate">
              <a:avLst>
                <a:gd fmla="val 14074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49" name="Google Shape;449;p20"/>
            <p:cNvSpPr txBox="1"/>
            <p:nvPr/>
          </p:nvSpPr>
          <p:spPr>
            <a:xfrm>
              <a:off x="914401" y="3962400"/>
              <a:ext cx="762000" cy="418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Gas</a:t>
              </a:r>
              <a:endParaRPr/>
            </a:p>
          </p:txBody>
        </p:sp>
        <p:sp>
          <p:nvSpPr>
            <p:cNvPr id="450" name="Google Shape;450;p20"/>
            <p:cNvSpPr txBox="1"/>
            <p:nvPr/>
          </p:nvSpPr>
          <p:spPr>
            <a:xfrm>
              <a:off x="914401" y="5029200"/>
              <a:ext cx="990600" cy="418020"/>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Coal</a:t>
              </a:r>
              <a:endParaRPr/>
            </a:p>
          </p:txBody>
        </p:sp>
        <p:sp>
          <p:nvSpPr>
            <p:cNvPr id="451" name="Google Shape;451;p20"/>
            <p:cNvSpPr/>
            <p:nvPr/>
          </p:nvSpPr>
          <p:spPr>
            <a:xfrm rot="1118761">
              <a:off x="1143000" y="4495800"/>
              <a:ext cx="1000125" cy="188913"/>
            </a:xfrm>
            <a:prstGeom prst="homePlate">
              <a:avLst>
                <a:gd fmla="val 13235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52" name="Google Shape;452;p20"/>
            <p:cNvSpPr/>
            <p:nvPr/>
          </p:nvSpPr>
          <p:spPr>
            <a:xfrm rot="1118761">
              <a:off x="914400" y="5562600"/>
              <a:ext cx="1000125" cy="188913"/>
            </a:xfrm>
            <a:prstGeom prst="homePlate">
              <a:avLst>
                <a:gd fmla="val 13235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53" name="Google Shape;453;p20"/>
            <p:cNvSpPr/>
            <p:nvPr/>
          </p:nvSpPr>
          <p:spPr>
            <a:xfrm rot="910477">
              <a:off x="1905000" y="4419600"/>
              <a:ext cx="1006475" cy="179388"/>
            </a:xfrm>
            <a:prstGeom prst="homePlate">
              <a:avLst>
                <a:gd fmla="val 140265"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54" name="Google Shape;454;p20"/>
            <p:cNvSpPr/>
            <p:nvPr/>
          </p:nvSpPr>
          <p:spPr>
            <a:xfrm rot="910477">
              <a:off x="1828800" y="5486400"/>
              <a:ext cx="1006475" cy="179388"/>
            </a:xfrm>
            <a:prstGeom prst="homePlate">
              <a:avLst>
                <a:gd fmla="val 140265"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55" name="Google Shape;455;p20"/>
            <p:cNvSpPr txBox="1"/>
            <p:nvPr/>
          </p:nvSpPr>
          <p:spPr>
            <a:xfrm>
              <a:off x="228600" y="1828800"/>
              <a:ext cx="381000" cy="315415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C00000"/>
                  </a:solidFill>
                  <a:latin typeface="Open Sans"/>
                  <a:ea typeface="Open Sans"/>
                  <a:cs typeface="Open Sans"/>
                  <a:sym typeface="Open Sans"/>
                </a:rPr>
                <a:t>P</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R</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I</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M</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A</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R</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Y</a:t>
              </a:r>
              <a:endParaRPr/>
            </a:p>
          </p:txBody>
        </p:sp>
        <p:sp>
          <p:nvSpPr>
            <p:cNvPr id="456" name="Google Shape;456;p20"/>
            <p:cNvSpPr txBox="1"/>
            <p:nvPr/>
          </p:nvSpPr>
          <p:spPr>
            <a:xfrm>
              <a:off x="2807975" y="3844415"/>
              <a:ext cx="1241941" cy="610168"/>
            </a:xfrm>
            <a:prstGeom prst="rect">
              <a:avLst/>
            </a:prstGeom>
            <a:noFill/>
            <a:ln>
              <a:noFill/>
            </a:ln>
          </p:spPr>
          <p:txBody>
            <a:bodyPr anchorCtr="0" anchor="t" bIns="45700" lIns="91425" spcFirstLastPara="1" rIns="91425" wrap="square" tIns="45700">
              <a:spAutoFit/>
            </a:bodyPr>
            <a:lstStyle/>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Gas</a:t>
              </a:r>
              <a:endParaRPr/>
            </a:p>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Products</a:t>
              </a:r>
              <a:endParaRPr/>
            </a:p>
            <a:p>
              <a:pPr indent="0" lvl="0" marL="0" marR="0" rtl="0" algn="l">
                <a:lnSpc>
                  <a:spcPct val="60000"/>
                </a:lnSpc>
                <a:spcBef>
                  <a:spcPts val="0"/>
                </a:spcBef>
                <a:spcAft>
                  <a:spcPts val="0"/>
                </a:spcAft>
                <a:buNone/>
              </a:pPr>
              <a:r>
                <a:rPr lang="en-US" sz="1400">
                  <a:solidFill>
                    <a:schemeClr val="accent1"/>
                  </a:solidFill>
                  <a:latin typeface="Open Sans"/>
                  <a:ea typeface="Open Sans"/>
                  <a:cs typeface="Open Sans"/>
                  <a:sym typeface="Open Sans"/>
                </a:rPr>
                <a:t>(Final)</a:t>
              </a:r>
              <a:endParaRPr/>
            </a:p>
          </p:txBody>
        </p:sp>
        <p:sp>
          <p:nvSpPr>
            <p:cNvPr id="457" name="Google Shape;457;p20"/>
            <p:cNvSpPr txBox="1"/>
            <p:nvPr/>
          </p:nvSpPr>
          <p:spPr>
            <a:xfrm>
              <a:off x="2882056" y="4949551"/>
              <a:ext cx="1413555" cy="610168"/>
            </a:xfrm>
            <a:prstGeom prst="rect">
              <a:avLst/>
            </a:prstGeom>
            <a:noFill/>
            <a:ln>
              <a:noFill/>
            </a:ln>
          </p:spPr>
          <p:txBody>
            <a:bodyPr anchorCtr="0" anchor="t" bIns="45700" lIns="91425" spcFirstLastPara="1" rIns="91425" wrap="square" tIns="45700">
              <a:spAutoFit/>
            </a:bodyPr>
            <a:lstStyle/>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Coal</a:t>
              </a:r>
              <a:endParaRPr/>
            </a:p>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Products</a:t>
              </a:r>
              <a:endParaRPr/>
            </a:p>
            <a:p>
              <a:pPr indent="0" lvl="0" marL="0" marR="0" rtl="0" algn="l">
                <a:lnSpc>
                  <a:spcPct val="60000"/>
                </a:lnSpc>
                <a:spcBef>
                  <a:spcPts val="0"/>
                </a:spcBef>
                <a:spcAft>
                  <a:spcPts val="0"/>
                </a:spcAft>
                <a:buNone/>
              </a:pPr>
              <a:r>
                <a:rPr lang="en-US" sz="1400">
                  <a:solidFill>
                    <a:schemeClr val="accent1"/>
                  </a:solidFill>
                  <a:latin typeface="Open Sans"/>
                  <a:ea typeface="Open Sans"/>
                  <a:cs typeface="Open Sans"/>
                  <a:sym typeface="Open Sans"/>
                </a:rPr>
                <a:t>(Final)</a:t>
              </a:r>
              <a:endParaRPr/>
            </a:p>
          </p:txBody>
        </p:sp>
        <p:sp>
          <p:nvSpPr>
            <p:cNvPr id="458" name="Google Shape;458;p20"/>
            <p:cNvSpPr/>
            <p:nvPr/>
          </p:nvSpPr>
          <p:spPr>
            <a:xfrm rot="1416020">
              <a:off x="6465418" y="2075656"/>
              <a:ext cx="1443038" cy="304800"/>
            </a:xfrm>
            <a:prstGeom prst="homePlate">
              <a:avLst>
                <a:gd fmla="val 118359"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pic>
          <p:nvPicPr>
            <p:cNvPr descr="Factory Clip Art" id="459" name="Google Shape;459;p20">
              <a:hlinkClick r:id="rId3"/>
            </p:cNvPr>
            <p:cNvPicPr preferRelativeResize="0"/>
            <p:nvPr/>
          </p:nvPicPr>
          <p:blipFill rotWithShape="1">
            <a:blip r:embed="rId4">
              <a:alphaModFix/>
            </a:blip>
            <a:srcRect b="0" l="0" r="0" t="0"/>
            <a:stretch/>
          </p:blipFill>
          <p:spPr>
            <a:xfrm>
              <a:off x="4211638" y="1773238"/>
              <a:ext cx="873125" cy="909637"/>
            </a:xfrm>
            <a:prstGeom prst="rect">
              <a:avLst/>
            </a:prstGeom>
            <a:solidFill>
              <a:srgbClr val="FFFFFF"/>
            </a:solidFill>
            <a:ln>
              <a:noFill/>
            </a:ln>
          </p:spPr>
        </p:pic>
        <p:pic>
          <p:nvPicPr>
            <p:cNvPr descr="Factory Clip Art" id="460" name="Google Shape;460;p20">
              <a:hlinkClick r:id="rId5"/>
            </p:cNvPr>
            <p:cNvPicPr preferRelativeResize="0"/>
            <p:nvPr/>
          </p:nvPicPr>
          <p:blipFill rotWithShape="1">
            <a:blip r:embed="rId4">
              <a:alphaModFix/>
            </a:blip>
            <a:srcRect b="0" l="0" r="0" t="0"/>
            <a:stretch/>
          </p:blipFill>
          <p:spPr>
            <a:xfrm>
              <a:off x="4140200" y="2852738"/>
              <a:ext cx="873125" cy="909637"/>
            </a:xfrm>
            <a:prstGeom prst="rect">
              <a:avLst/>
            </a:prstGeom>
            <a:solidFill>
              <a:srgbClr val="FFFFFF"/>
            </a:solidFill>
            <a:ln>
              <a:noFill/>
            </a:ln>
          </p:spPr>
        </p:pic>
        <p:pic>
          <p:nvPicPr>
            <p:cNvPr descr="Factory Clip Art" id="461" name="Google Shape;461;p20">
              <a:hlinkClick r:id="rId6"/>
            </p:cNvPr>
            <p:cNvPicPr preferRelativeResize="0"/>
            <p:nvPr/>
          </p:nvPicPr>
          <p:blipFill rotWithShape="1">
            <a:blip r:embed="rId4">
              <a:alphaModFix/>
            </a:blip>
            <a:srcRect b="0" l="0" r="0" t="0"/>
            <a:stretch/>
          </p:blipFill>
          <p:spPr>
            <a:xfrm>
              <a:off x="4283968" y="4006817"/>
              <a:ext cx="873125" cy="909638"/>
            </a:xfrm>
            <a:prstGeom prst="rect">
              <a:avLst/>
            </a:prstGeom>
            <a:solidFill>
              <a:srgbClr val="FFFFFF"/>
            </a:solidFill>
            <a:ln>
              <a:noFill/>
            </a:ln>
          </p:spPr>
        </p:pic>
        <p:sp>
          <p:nvSpPr>
            <p:cNvPr id="462" name="Google Shape;462;p20"/>
            <p:cNvSpPr/>
            <p:nvPr/>
          </p:nvSpPr>
          <p:spPr>
            <a:xfrm rot="-2305663">
              <a:off x="3530082" y="4790540"/>
              <a:ext cx="4297029" cy="892090"/>
            </a:xfrm>
            <a:prstGeom prst="homePlate">
              <a:avLst>
                <a:gd fmla="val 35798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Elec. not from Fossil Fuel</a:t>
              </a:r>
              <a:endParaRPr/>
            </a:p>
          </p:txBody>
        </p:sp>
      </p:grpSp>
      <p:sp>
        <p:nvSpPr>
          <p:cNvPr id="463" name="Google Shape;463;p20"/>
          <p:cNvSpPr/>
          <p:nvPr/>
        </p:nvSpPr>
        <p:spPr>
          <a:xfrm>
            <a:off x="4505330" y="5610337"/>
            <a:ext cx="2530289" cy="432000"/>
          </a:xfrm>
          <a:prstGeom prst="homePlate">
            <a:avLst>
              <a:gd fmla="val 146429"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
        <p:nvSpPr>
          <p:cNvPr id="464" name="Google Shape;464;p20"/>
          <p:cNvSpPr/>
          <p:nvPr/>
        </p:nvSpPr>
        <p:spPr>
          <a:xfrm rot="1328422">
            <a:off x="4505330" y="5425195"/>
            <a:ext cx="781716" cy="138857"/>
          </a:xfrm>
          <a:prstGeom prst="homePlate">
            <a:avLst>
              <a:gd fmla="val 14074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65" name="Google Shape;465;p20"/>
          <p:cNvSpPr txBox="1"/>
          <p:nvPr/>
        </p:nvSpPr>
        <p:spPr>
          <a:xfrm>
            <a:off x="4519548" y="5646453"/>
            <a:ext cx="2176061" cy="338554"/>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Sun, wind and hydro</a:t>
            </a:r>
            <a:endParaRPr/>
          </a:p>
        </p:txBody>
      </p:sp>
      <p:sp>
        <p:nvSpPr>
          <p:cNvPr id="466" name="Google Shape;466;p20"/>
          <p:cNvSpPr/>
          <p:nvPr/>
        </p:nvSpPr>
        <p:spPr>
          <a:xfrm rot="1118761">
            <a:off x="4690474" y="6042337"/>
            <a:ext cx="810001" cy="153000"/>
          </a:xfrm>
          <a:prstGeom prst="homePlate">
            <a:avLst>
              <a:gd fmla="val 13235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67" name="Google Shape;467;p20"/>
          <p:cNvSpPr/>
          <p:nvPr/>
        </p:nvSpPr>
        <p:spPr>
          <a:xfrm rot="910477">
            <a:off x="5307616" y="5980623"/>
            <a:ext cx="815144" cy="145287"/>
          </a:xfrm>
          <a:prstGeom prst="homePlate">
            <a:avLst>
              <a:gd fmla="val 140265"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68" name="Google Shape;468;p20"/>
          <p:cNvSpPr txBox="1"/>
          <p:nvPr/>
        </p:nvSpPr>
        <p:spPr>
          <a:xfrm>
            <a:off x="990600" y="360208"/>
            <a:ext cx="10515600" cy="1005979"/>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69" name="Google Shape;469;p20"/>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1"/>
          <p:cNvSpPr txBox="1"/>
          <p:nvPr>
            <p:ph idx="1" type="body"/>
          </p:nvPr>
        </p:nvSpPr>
        <p:spPr>
          <a:xfrm>
            <a:off x="1049972" y="1570361"/>
            <a:ext cx="4089805" cy="4262298"/>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333333"/>
              </a:buClr>
              <a:buSzPts val="1300"/>
              <a:buNone/>
            </a:pPr>
            <a:r>
              <a:rPr b="1" lang="en-US">
                <a:solidFill>
                  <a:srgbClr val="9CC2E5"/>
                </a:solidFill>
                <a:latin typeface="Open Sans"/>
                <a:ea typeface="Open Sans"/>
                <a:cs typeface="Open Sans"/>
                <a:sym typeface="Open Sans"/>
              </a:rPr>
              <a:t>Tabular format</a:t>
            </a:r>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An Energy balance table has three main components:</a:t>
            </a:r>
            <a:endParaRPr>
              <a:latin typeface="Open Sans"/>
              <a:ea typeface="Open Sans"/>
              <a:cs typeface="Open Sans"/>
              <a:sym typeface="Open Sans"/>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supply section (total primary energy supply)</a:t>
            </a:r>
            <a:endParaRPr>
              <a:latin typeface="Open Sans"/>
              <a:ea typeface="Open Sans"/>
              <a:cs typeface="Open Sans"/>
              <a:sym typeface="Open Sans"/>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conversion section (total final consumption)</a:t>
            </a:r>
            <a:endParaRPr>
              <a:latin typeface="Open Sans"/>
              <a:ea typeface="Open Sans"/>
              <a:cs typeface="Open Sans"/>
              <a:sym typeface="Open Sans"/>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consumptions and uses section (total final consumption disaggregated)</a:t>
            </a:r>
            <a:endParaRPr>
              <a:latin typeface="Open Sans"/>
              <a:ea typeface="Open Sans"/>
              <a:cs typeface="Open Sans"/>
              <a:sym typeface="Open Sans"/>
            </a:endParaRPr>
          </a:p>
          <a:p>
            <a:pPr indent="-260350" lvl="0" marL="380365" rtl="0" algn="l">
              <a:lnSpc>
                <a:spcPct val="90000"/>
              </a:lnSpc>
              <a:spcBef>
                <a:spcPts val="1000"/>
              </a:spcBef>
              <a:spcAft>
                <a:spcPts val="0"/>
              </a:spcAft>
              <a:buClr>
                <a:schemeClr val="dk1"/>
              </a:buClr>
              <a:buSzPts val="1300"/>
              <a:buFont typeface="Arial"/>
              <a:buNone/>
            </a:pPr>
            <a:r>
              <a:t/>
            </a:r>
            <a:endParaRPr/>
          </a:p>
          <a:p>
            <a:pPr indent="-260350" lvl="0" marL="380365" rtl="0" algn="l">
              <a:lnSpc>
                <a:spcPct val="90000"/>
              </a:lnSpc>
              <a:spcBef>
                <a:spcPts val="1000"/>
              </a:spcBef>
              <a:spcAft>
                <a:spcPts val="0"/>
              </a:spcAft>
              <a:buClr>
                <a:srgbClr val="000000"/>
              </a:buClr>
              <a:buSzPts val="1300"/>
              <a:buFont typeface="Arial"/>
              <a:buNone/>
            </a:pPr>
            <a:r>
              <a:t/>
            </a:r>
            <a:endParaRPr/>
          </a:p>
          <a:p>
            <a:pPr indent="-260350" lvl="0" marL="380365" rtl="0" algn="l">
              <a:lnSpc>
                <a:spcPct val="90000"/>
              </a:lnSpc>
              <a:spcBef>
                <a:spcPts val="1000"/>
              </a:spcBef>
              <a:spcAft>
                <a:spcPts val="0"/>
              </a:spcAft>
              <a:buClr>
                <a:srgbClr val="000000"/>
              </a:buClr>
              <a:buSzPts val="1300"/>
              <a:buFont typeface="Arial"/>
              <a:buNone/>
            </a:pPr>
            <a:r>
              <a:t/>
            </a:r>
            <a:endParaRPr/>
          </a:p>
          <a:p>
            <a:pPr indent="0" lvl="0" marL="194310" rtl="0" algn="l">
              <a:lnSpc>
                <a:spcPct val="90000"/>
              </a:lnSpc>
              <a:spcBef>
                <a:spcPts val="0"/>
              </a:spcBef>
              <a:spcAft>
                <a:spcPts val="0"/>
              </a:spcAft>
              <a:buClr>
                <a:schemeClr val="dk1"/>
              </a:buClr>
              <a:buSzPts val="1300"/>
              <a:buNone/>
            </a:pPr>
            <a:r>
              <a:t/>
            </a:r>
            <a:endParaRPr/>
          </a:p>
        </p:txBody>
      </p:sp>
      <p:pic>
        <p:nvPicPr>
          <p:cNvPr descr="Screen Clipping" id="475" name="Google Shape;475;p21"/>
          <p:cNvPicPr preferRelativeResize="0"/>
          <p:nvPr/>
        </p:nvPicPr>
        <p:blipFill rotWithShape="1">
          <a:blip r:embed="rId3">
            <a:alphaModFix/>
          </a:blip>
          <a:srcRect b="0" l="0" r="0" t="0"/>
          <a:stretch/>
        </p:blipFill>
        <p:spPr>
          <a:xfrm>
            <a:off x="5086919" y="1785919"/>
            <a:ext cx="6419281" cy="3472128"/>
          </a:xfrm>
          <a:prstGeom prst="rect">
            <a:avLst/>
          </a:prstGeom>
          <a:noFill/>
          <a:ln>
            <a:noFill/>
          </a:ln>
        </p:spPr>
      </p:pic>
      <p:sp>
        <p:nvSpPr>
          <p:cNvPr id="476" name="Google Shape;476;p21"/>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77" name="Google Shape;477;p21"/>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2"/>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graphicFrame>
        <p:nvGraphicFramePr>
          <p:cNvPr id="483" name="Google Shape;483;p22"/>
          <p:cNvGraphicFramePr/>
          <p:nvPr/>
        </p:nvGraphicFramePr>
        <p:xfrm>
          <a:off x="972601" y="2177800"/>
          <a:ext cx="3000000" cy="3000000"/>
        </p:xfrm>
        <a:graphic>
          <a:graphicData uri="http://schemas.openxmlformats.org/drawingml/2006/table">
            <a:tbl>
              <a:tblPr bandRow="1" firstRow="1">
                <a:noFill/>
                <a:tableStyleId>{43345A3F-467D-4544-B1B6-8EB44EC7C583}</a:tableStyleId>
              </a:tblPr>
              <a:tblGrid>
                <a:gridCol w="3469700"/>
                <a:gridCol w="3469700"/>
                <a:gridCol w="3469700"/>
              </a:tblGrid>
              <a:tr h="772150">
                <a:tc>
                  <a:txBody>
                    <a:bodyPr/>
                    <a:lstStyle/>
                    <a:p>
                      <a:pPr indent="0" lvl="0" marL="0" marR="0" rtl="0" algn="l">
                        <a:spcBef>
                          <a:spcPts val="0"/>
                        </a:spcBef>
                        <a:spcAft>
                          <a:spcPts val="0"/>
                        </a:spcAft>
                        <a:buNone/>
                      </a:pPr>
                      <a:r>
                        <a:rPr b="1" i="0" lang="en-US" sz="2000">
                          <a:solidFill>
                            <a:schemeClr val="dk1"/>
                          </a:solidFill>
                          <a:latin typeface="Open Sans"/>
                          <a:ea typeface="Open Sans"/>
                          <a:cs typeface="Open Sans"/>
                          <a:sym typeface="Open Sans"/>
                        </a:rPr>
                        <a:t>Supply section</a:t>
                      </a:r>
                      <a:endParaRPr b="1" i="0" sz="2000">
                        <a:solidFill>
                          <a:schemeClr val="dk1"/>
                        </a:solidFill>
                        <a:latin typeface="Open Sans"/>
                        <a:ea typeface="Open Sans"/>
                        <a:cs typeface="Open Sans"/>
                        <a:sym typeface="Open Sans"/>
                      </a:endParaRPr>
                    </a:p>
                  </a:txBody>
                  <a:tcPr marT="60950" marB="60950" marR="121925" marL="121925">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a:solidFill>
                            <a:schemeClr val="dk1"/>
                          </a:solidFill>
                          <a:latin typeface="Open Sans"/>
                          <a:ea typeface="Open Sans"/>
                          <a:cs typeface="Open Sans"/>
                          <a:sym typeface="Open Sans"/>
                        </a:rPr>
                        <a:t>Conversion section</a:t>
                      </a:r>
                      <a:endParaRPr b="1" i="0" sz="2000">
                        <a:solidFill>
                          <a:schemeClr val="dk1"/>
                        </a:solidFill>
                        <a:latin typeface="Open Sans"/>
                        <a:ea typeface="Open Sans"/>
                        <a:cs typeface="Open Sans"/>
                        <a:sym typeface="Open Sans"/>
                      </a:endParaRPr>
                    </a:p>
                  </a:txBody>
                  <a:tcPr marT="60950" marB="60950" marR="121925" marL="121925">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b="1" i="0" lang="en-US" sz="2000">
                          <a:solidFill>
                            <a:schemeClr val="dk1"/>
                          </a:solidFill>
                          <a:latin typeface="Open Sans"/>
                          <a:ea typeface="Open Sans"/>
                          <a:cs typeface="Open Sans"/>
                          <a:sym typeface="Open Sans"/>
                        </a:rPr>
                        <a:t>Uses and consumption section</a:t>
                      </a:r>
                      <a:endParaRPr/>
                    </a:p>
                  </a:txBody>
                  <a:tcPr marT="60950" marB="60950" marR="121925" marL="121925">
                    <a:lnB cap="flat" cmpd="sng" w="12700">
                      <a:solidFill>
                        <a:srgbClr val="7F7F7F"/>
                      </a:solidFill>
                      <a:prstDash val="solid"/>
                      <a:round/>
                      <a:headEnd len="sm" w="sm" type="none"/>
                      <a:tailEnd len="sm" w="sm" type="none"/>
                    </a:lnB>
                  </a:tcPr>
                </a:tc>
              </a:tr>
              <a:tr h="2917950">
                <a:tc>
                  <a:txBody>
                    <a:bodyPr/>
                    <a:lstStyle/>
                    <a:p>
                      <a:pPr indent="-285750" lvl="0" marL="285750" marR="0" rtl="0" algn="l">
                        <a:spcBef>
                          <a:spcPts val="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Production</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Exportations of primary and secondary sources</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Importations of primary and secondary sources</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Deposits/stocks and bunkers</a:t>
                      </a:r>
                      <a:endParaRPr b="0" i="0" sz="2000">
                        <a:solidFill>
                          <a:schemeClr val="dk1"/>
                        </a:solidFill>
                        <a:latin typeface="Open Sans Light"/>
                        <a:ea typeface="Open Sans Light"/>
                        <a:cs typeface="Open Sans Light"/>
                        <a:sym typeface="Open Sans Light"/>
                      </a:endParaRPr>
                    </a:p>
                    <a:p>
                      <a:pPr indent="0" lvl="0" marL="0" marR="0" rtl="0" algn="l">
                        <a:spcBef>
                          <a:spcPts val="0"/>
                        </a:spcBef>
                        <a:spcAft>
                          <a:spcPts val="0"/>
                        </a:spcAft>
                        <a:buNone/>
                      </a:pPr>
                      <a:r>
                        <a:t/>
                      </a:r>
                      <a:endParaRPr b="0" i="0" sz="2000">
                        <a:solidFill>
                          <a:schemeClr val="dk1"/>
                        </a:solidFill>
                        <a:latin typeface="Open Sans Light"/>
                        <a:ea typeface="Open Sans Light"/>
                        <a:cs typeface="Open Sans Light"/>
                        <a:sym typeface="Open Sans Light"/>
                      </a:endParaRPr>
                    </a:p>
                  </a:txBody>
                  <a:tcPr marT="60950" marB="60950" marR="121925" marL="121925">
                    <a:lnT cap="flat" cmpd="sng" w="12700">
                      <a:solidFill>
                        <a:srgbClr val="7F7F7F"/>
                      </a:solidFill>
                      <a:prstDash val="solid"/>
                      <a:round/>
                      <a:headEnd len="sm" w="sm" type="none"/>
                      <a:tailEnd len="sm" w="sm" type="none"/>
                    </a:lnT>
                  </a:tcPr>
                </a:tc>
                <a:tc>
                  <a:txBody>
                    <a:bodyPr/>
                    <a:lstStyle/>
                    <a:p>
                      <a:pPr indent="-285750" lvl="0" marL="285750" marR="0" rtl="0" algn="l">
                        <a:spcBef>
                          <a:spcPts val="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Primary energy transformation plants</a:t>
                      </a:r>
                      <a:endParaRPr/>
                    </a:p>
                    <a:p>
                      <a:pPr indent="0" lvl="0" marL="0" marR="0" rtl="0" algn="l">
                        <a:spcBef>
                          <a:spcPts val="400"/>
                        </a:spcBef>
                        <a:spcAft>
                          <a:spcPts val="0"/>
                        </a:spcAft>
                        <a:buClr>
                          <a:schemeClr val="dk1"/>
                        </a:buClr>
                        <a:buSzPts val="1900"/>
                        <a:buFont typeface="Arial"/>
                        <a:buNone/>
                      </a:pPr>
                      <a:r>
                        <a:rPr b="0" i="0" lang="en-US" sz="2000">
                          <a:solidFill>
                            <a:schemeClr val="dk1"/>
                          </a:solidFill>
                          <a:latin typeface="Open Sans Light"/>
                          <a:ea typeface="Open Sans Light"/>
                          <a:cs typeface="Open Sans Light"/>
                          <a:sym typeface="Open Sans Light"/>
                        </a:rPr>
                        <a:t>Refineries, Electric plants, Coal plants, Other transformations</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Losses in conversion, transportation and distribution process</a:t>
                      </a:r>
                      <a:endParaRPr/>
                    </a:p>
                  </a:txBody>
                  <a:tcPr marT="60950" marB="60950" marR="121925" marL="121925">
                    <a:lnT cap="flat" cmpd="sng" w="12700">
                      <a:solidFill>
                        <a:srgbClr val="7F7F7F"/>
                      </a:solidFill>
                      <a:prstDash val="solid"/>
                      <a:round/>
                      <a:headEnd len="sm" w="sm" type="none"/>
                      <a:tailEnd len="sm" w="sm" type="none"/>
                    </a:lnT>
                  </a:tcPr>
                </a:tc>
                <a:tc>
                  <a:txBody>
                    <a:bodyPr/>
                    <a:lstStyle/>
                    <a:p>
                      <a:pPr indent="-285750" lvl="0" marL="285750" marR="0" rtl="0" algn="l">
                        <a:spcBef>
                          <a:spcPts val="0"/>
                        </a:spcBef>
                        <a:spcAft>
                          <a:spcPts val="0"/>
                        </a:spcAft>
                        <a:buClr>
                          <a:schemeClr val="dk1"/>
                        </a:buClr>
                        <a:buSzPts val="2000"/>
                        <a:buFont typeface="Arial"/>
                        <a:buChar char="•"/>
                      </a:pPr>
                      <a:r>
                        <a:rPr b="0" i="0" lang="en-US" sz="2000">
                          <a:solidFill>
                            <a:schemeClr val="dk1"/>
                          </a:solidFill>
                          <a:latin typeface="Open Sans Light"/>
                          <a:ea typeface="Open Sans Light"/>
                          <a:cs typeface="Open Sans Light"/>
                          <a:sym typeface="Open Sans Light"/>
                        </a:rPr>
                        <a:t>Consumptions of fuels by sector and subsectors of the economy</a:t>
                      </a:r>
                      <a:endParaRPr/>
                    </a:p>
                    <a:p>
                      <a:pPr indent="-285750" lvl="0" marL="285750" marR="0" rtl="0" algn="l">
                        <a:spcBef>
                          <a:spcPts val="0"/>
                        </a:spcBef>
                        <a:spcAft>
                          <a:spcPts val="0"/>
                        </a:spcAft>
                        <a:buClr>
                          <a:schemeClr val="dk1"/>
                        </a:buClr>
                        <a:buSzPts val="2000"/>
                        <a:buFont typeface="Arial"/>
                        <a:buChar char="•"/>
                      </a:pPr>
                      <a:r>
                        <a:rPr b="0" i="0" lang="en-US" sz="2000">
                          <a:solidFill>
                            <a:schemeClr val="dk1"/>
                          </a:solidFill>
                          <a:latin typeface="Open Sans Light"/>
                          <a:ea typeface="Open Sans Light"/>
                          <a:cs typeface="Open Sans Light"/>
                          <a:sym typeface="Open Sans Light"/>
                        </a:rPr>
                        <a:t>If information is available, consumption by uses can be shown</a:t>
                      </a:r>
                      <a:endParaRPr/>
                    </a:p>
                  </a:txBody>
                  <a:tcPr marT="60950" marB="60950" marR="121925" marL="121925">
                    <a:lnT cap="flat" cmpd="sng" w="12700">
                      <a:solidFill>
                        <a:srgbClr val="7F7F7F"/>
                      </a:solidFill>
                      <a:prstDash val="solid"/>
                      <a:round/>
                      <a:headEnd len="sm" w="sm" type="none"/>
                      <a:tailEnd len="sm" w="sm" type="none"/>
                    </a:lnT>
                  </a:tcPr>
                </a:tc>
              </a:tr>
            </a:tbl>
          </a:graphicData>
        </a:graphic>
      </p:graphicFrame>
      <p:sp>
        <p:nvSpPr>
          <p:cNvPr id="484" name="Google Shape;484;p22"/>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85" name="Google Shape;485;p2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3"/>
          <p:cNvSpPr txBox="1"/>
          <p:nvPr>
            <p:ph idx="1" type="body"/>
          </p:nvPr>
        </p:nvSpPr>
        <p:spPr>
          <a:xfrm>
            <a:off x="996072" y="1576914"/>
            <a:ext cx="3394798" cy="2847156"/>
          </a:xfrm>
          <a:prstGeom prst="rect">
            <a:avLst/>
          </a:prstGeom>
          <a:noFill/>
          <a:ln>
            <a:noFill/>
          </a:ln>
        </p:spPr>
        <p:txBody>
          <a:bodyPr anchorCtr="0" anchor="t" bIns="91425" lIns="91425" spcFirstLastPara="1" rIns="91425" wrap="square" tIns="91425">
            <a:normAutofit/>
          </a:bodyPr>
          <a:lstStyle/>
          <a:p>
            <a:pPr indent="0" lvl="0" marL="38090" rtl="0" algn="l">
              <a:lnSpc>
                <a:spcPct val="90000"/>
              </a:lnSpc>
              <a:spcBef>
                <a:spcPts val="1000"/>
              </a:spcBef>
              <a:spcAft>
                <a:spcPts val="0"/>
              </a:spcAft>
              <a:buClr>
                <a:schemeClr val="dk1"/>
              </a:buClr>
              <a:buSzPts val="1300"/>
              <a:buNone/>
            </a:pPr>
            <a:r>
              <a:rPr lang="en-US"/>
              <a:t>Final energy balance in a household sector</a:t>
            </a:r>
            <a:endParaRPr/>
          </a:p>
          <a:p>
            <a:pPr indent="-342900" lvl="0" marL="380990" rtl="0" algn="l">
              <a:lnSpc>
                <a:spcPct val="90000"/>
              </a:lnSpc>
              <a:spcBef>
                <a:spcPts val="1000"/>
              </a:spcBef>
              <a:spcAft>
                <a:spcPts val="0"/>
              </a:spcAft>
              <a:buClr>
                <a:schemeClr val="dk1"/>
              </a:buClr>
              <a:buSzPts val="1300"/>
              <a:buFont typeface="Arial"/>
              <a:buChar char="•"/>
            </a:pPr>
            <a:r>
              <a:rPr lang="en-US"/>
              <a:t>There could be partial energy balance tables. </a:t>
            </a:r>
            <a:endParaRPr/>
          </a:p>
          <a:p>
            <a:pPr indent="-342900" lvl="0" marL="380990" rtl="0" algn="l">
              <a:lnSpc>
                <a:spcPct val="90000"/>
              </a:lnSpc>
              <a:spcBef>
                <a:spcPts val="1000"/>
              </a:spcBef>
              <a:spcAft>
                <a:spcPts val="0"/>
              </a:spcAft>
              <a:buClr>
                <a:schemeClr val="dk1"/>
              </a:buClr>
              <a:buSzPts val="1300"/>
              <a:buFont typeface="Arial"/>
              <a:buChar char="•"/>
            </a:pPr>
            <a:r>
              <a:rPr lang="en-US"/>
              <a:t>For example, for specific energy form, by sector, by consumers, and by end-use. </a:t>
            </a:r>
            <a:endParaRPr/>
          </a:p>
          <a:p>
            <a:pPr indent="0" lvl="0" marL="194729" rtl="0" algn="l">
              <a:lnSpc>
                <a:spcPct val="90000"/>
              </a:lnSpc>
              <a:spcBef>
                <a:spcPts val="0"/>
              </a:spcBef>
              <a:spcAft>
                <a:spcPts val="0"/>
              </a:spcAft>
              <a:buClr>
                <a:schemeClr val="dk1"/>
              </a:buClr>
              <a:buSzPts val="1300"/>
              <a:buNone/>
            </a:pPr>
            <a:r>
              <a:t/>
            </a:r>
            <a:endParaRPr/>
          </a:p>
        </p:txBody>
      </p:sp>
      <p:sp>
        <p:nvSpPr>
          <p:cNvPr id="491" name="Google Shape;491;p23"/>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graphicFrame>
        <p:nvGraphicFramePr>
          <p:cNvPr id="492" name="Google Shape;492;p23"/>
          <p:cNvGraphicFramePr/>
          <p:nvPr/>
        </p:nvGraphicFramePr>
        <p:xfrm>
          <a:off x="4726483" y="1693275"/>
          <a:ext cx="3000000" cy="3000000"/>
        </p:xfrm>
        <a:graphic>
          <a:graphicData uri="http://schemas.openxmlformats.org/drawingml/2006/table">
            <a:tbl>
              <a:tblPr>
                <a:noFill/>
                <a:tableStyleId>{6C3F35B1-479C-4697-8CC3-7986A4C207C1}</a:tableStyleId>
              </a:tblPr>
              <a:tblGrid>
                <a:gridCol w="1749025"/>
                <a:gridCol w="893450"/>
                <a:gridCol w="893450"/>
                <a:gridCol w="802575"/>
                <a:gridCol w="848025"/>
                <a:gridCol w="848025"/>
                <a:gridCol w="950225"/>
              </a:tblGrid>
              <a:tr h="442075">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Sector</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Fossil Fuels</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Centralized Heat</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Electricity</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Traditional Fuels</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Modern biomass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Grand Total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Urban</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2529.0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117.1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507.9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3154.0</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Space heating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1770.2</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97.1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125.0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1992.3</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Cooking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379.3</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404.3</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Hot water</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379.3</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449.3</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0875">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Lighting with fossil fuel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0.1</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_</a:t>
                      </a:r>
                      <a:endParaRPr b="0" i="0" sz="1200" u="none" cap="none" strike="noStrike">
                        <a:solidFill>
                          <a:srgbClr val="000000"/>
                        </a:solidFill>
                        <a:latin typeface="Open Sans Light"/>
                        <a:ea typeface="Open Sans Light"/>
                        <a:cs typeface="Open Sans Light"/>
                        <a:sym typeface="Open Sans Light"/>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0.1</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Appliances &amp; Lighting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_</a:t>
                      </a:r>
                      <a:endParaRPr b="0" i="0" sz="1200" u="none" cap="none" strike="noStrike">
                        <a:solidFill>
                          <a:srgbClr val="000000"/>
                        </a:solidFill>
                        <a:latin typeface="Open Sans Light"/>
                        <a:ea typeface="Open Sans Light"/>
                        <a:cs typeface="Open Sans Light"/>
                        <a:sym typeface="Open Sans Light"/>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257.9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257.9</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Air conditioners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50.0</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Rural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459.0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587.1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1051.8</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Space heating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181.6</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264.2</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448.8</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Cooking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181.6</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88.1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271.7</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Hot water</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90.8</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88.1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179.6</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0875">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Lighting with fossil fuel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Appliances &amp; Lighting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_</a:t>
                      </a:r>
                      <a:endParaRPr b="0" i="0" sz="1200" u="none" cap="none" strike="noStrike">
                        <a:solidFill>
                          <a:srgbClr val="000000"/>
                        </a:solidFill>
                        <a:latin typeface="Open Sans Light"/>
                        <a:ea typeface="Open Sans Light"/>
                        <a:cs typeface="Open Sans Light"/>
                        <a:sym typeface="Open Sans Light"/>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142.7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142.7</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Air conditioners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4.1</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Total by areas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2988.0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117.1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1094.9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4205.8</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93" name="Google Shape;493;p23"/>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Energy balance</a:t>
            </a:r>
            <a:endParaRPr/>
          </a:p>
        </p:txBody>
      </p:sp>
      <p:sp>
        <p:nvSpPr>
          <p:cNvPr id="494" name="Google Shape;494;p23"/>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Graphical user interface, website&#10;&#10;Description automatically generated" id="499" name="Google Shape;499;p24"/>
          <p:cNvPicPr preferRelativeResize="0"/>
          <p:nvPr/>
        </p:nvPicPr>
        <p:blipFill rotWithShape="1">
          <a:blip r:embed="rId3">
            <a:alphaModFix/>
          </a:blip>
          <a:srcRect b="0" l="0" r="0" t="0"/>
          <a:stretch/>
        </p:blipFill>
        <p:spPr>
          <a:xfrm>
            <a:off x="0" y="-19299"/>
            <a:ext cx="12190521" cy="6892739"/>
          </a:xfrm>
          <a:prstGeom prst="rect">
            <a:avLst/>
          </a:prstGeom>
          <a:noFill/>
          <a:ln>
            <a:noFill/>
          </a:ln>
        </p:spPr>
      </p:pic>
      <p:sp>
        <p:nvSpPr>
          <p:cNvPr id="500" name="Google Shape;500;p24"/>
          <p:cNvSpPr txBox="1"/>
          <p:nvPr/>
        </p:nvSpPr>
        <p:spPr>
          <a:xfrm>
            <a:off x="9899301" y="5905083"/>
            <a:ext cx="193095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dk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
        <p:nvSpPr>
          <p:cNvPr id="501" name="Google Shape;501;p24"/>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502" name="Google Shape;502;p24"/>
          <p:cNvSpPr txBox="1"/>
          <p:nvPr/>
        </p:nvSpPr>
        <p:spPr>
          <a:xfrm>
            <a:off x="8811492" y="4675914"/>
            <a:ext cx="323120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Cannone, C., Collett, K.A., Charbonnier F., Ahsan A., Halloran C., Vijay,A.,Berdellans I., Hasanovic S., Gritsevskyi A,Stankeviciute L., Tot M.; Welsch M., Hirmer S., 2023. Lecture 3: "THE ENERGY CHAIN" , Energy Demands Projections with MAED (Model for Analysis of Energy Demand). Release Version 2.0.  [online presentation]. Climate Compatible Growth &amp; Programme and International Atomic Energy Agency.</a:t>
            </a:r>
            <a:endParaRPr sz="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Graphical user interface, text" id="507" name="Google Shape;507;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08" name="Google Shape;508;p25"/>
          <p:cNvSpPr txBox="1"/>
          <p:nvPr/>
        </p:nvSpPr>
        <p:spPr>
          <a:xfrm>
            <a:off x="2992660" y="2859574"/>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This document was updated on 11.10.2025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3.1 – Energy terminology</a:t>
            </a:r>
            <a:endParaRPr>
              <a:latin typeface="Open Sans"/>
              <a:ea typeface="Open Sans"/>
              <a:cs typeface="Open Sans"/>
              <a:sym typeface="Open Sans"/>
            </a:endParaRPr>
          </a:p>
        </p:txBody>
      </p:sp>
      <p:sp>
        <p:nvSpPr>
          <p:cNvPr id="144" name="Google Shape;144;p3"/>
          <p:cNvSpPr txBox="1"/>
          <p:nvPr>
            <p:ph idx="1" type="body"/>
          </p:nvPr>
        </p:nvSpPr>
        <p:spPr>
          <a:xfrm>
            <a:off x="887215" y="1351943"/>
            <a:ext cx="6984166" cy="4748526"/>
          </a:xfrm>
          <a:prstGeom prst="rect">
            <a:avLst/>
          </a:prstGeom>
          <a:noFill/>
          <a:ln>
            <a:noFill/>
          </a:ln>
        </p:spPr>
        <p:txBody>
          <a:bodyPr anchorCtr="0" anchor="t" bIns="91425" lIns="91425" spcFirstLastPara="1" rIns="91425" wrap="square" tIns="91425">
            <a:normAutofit lnSpcReduction="10000"/>
          </a:bodyPr>
          <a:lstStyle/>
          <a:p>
            <a:pPr indent="0" lvl="0" marL="194310" rtl="0" algn="l">
              <a:lnSpc>
                <a:spcPct val="110000"/>
              </a:lnSpc>
              <a:spcBef>
                <a:spcPts val="500"/>
              </a:spcBef>
              <a:spcAft>
                <a:spcPts val="0"/>
              </a:spcAft>
              <a:buClr>
                <a:schemeClr val="dk1"/>
              </a:buClr>
              <a:buSzPts val="1300"/>
              <a:buNone/>
            </a:pPr>
            <a:r>
              <a:t/>
            </a:r>
            <a:endParaRPr/>
          </a:p>
          <a:p>
            <a:pPr indent="-260350" lvl="0" marL="342900" rtl="0" algn="l">
              <a:lnSpc>
                <a:spcPct val="110000"/>
              </a:lnSpc>
              <a:spcBef>
                <a:spcPts val="500"/>
              </a:spcBef>
              <a:spcAft>
                <a:spcPts val="0"/>
              </a:spcAft>
              <a:buClr>
                <a:srgbClr val="333333"/>
              </a:buClr>
              <a:buSzPts val="1300"/>
              <a:buFont typeface="Arial"/>
              <a:buNone/>
            </a:pPr>
            <a:r>
              <a:t/>
            </a:r>
            <a:endParaRPr/>
          </a:p>
          <a:p>
            <a:pPr indent="-260350" lvl="0" marL="342900" rtl="0" algn="l">
              <a:lnSpc>
                <a:spcPct val="110000"/>
              </a:lnSpc>
              <a:spcBef>
                <a:spcPts val="500"/>
              </a:spcBef>
              <a:spcAft>
                <a:spcPts val="0"/>
              </a:spcAft>
              <a:buClr>
                <a:srgbClr val="333333"/>
              </a:buClr>
              <a:buSzPts val="1300"/>
              <a:buFont typeface="Arial"/>
              <a:buNone/>
            </a:pPr>
            <a:r>
              <a:t/>
            </a:r>
            <a:endParaRPr/>
          </a:p>
          <a:p>
            <a:pPr indent="0" lvl="0" marL="0" rtl="0" algn="l">
              <a:lnSpc>
                <a:spcPct val="110000"/>
              </a:lnSpc>
              <a:spcBef>
                <a:spcPts val="500"/>
              </a:spcBef>
              <a:spcAft>
                <a:spcPts val="0"/>
              </a:spcAft>
              <a:buClr>
                <a:srgbClr val="333333"/>
              </a:buClr>
              <a:buSzPts val="1300"/>
              <a:buNone/>
            </a:pPr>
            <a:r>
              <a:rPr b="1" lang="en-US">
                <a:solidFill>
                  <a:srgbClr val="9CC2E5"/>
                </a:solidFill>
                <a:latin typeface="Open Sans"/>
                <a:ea typeface="Open Sans"/>
                <a:cs typeface="Open Sans"/>
                <a:sym typeface="Open Sans"/>
              </a:rPr>
              <a:t>Energy Reserves and Resources</a:t>
            </a:r>
            <a:endParaRPr b="1">
              <a:solidFill>
                <a:srgbClr val="9CC2E5"/>
              </a:solidFill>
            </a:endParaRPr>
          </a:p>
          <a:p>
            <a:pPr indent="0" lvl="0" marL="0" rtl="0" algn="l">
              <a:lnSpc>
                <a:spcPct val="110000"/>
              </a:lnSpc>
              <a:spcBef>
                <a:spcPts val="500"/>
              </a:spcBef>
              <a:spcAft>
                <a:spcPts val="0"/>
              </a:spcAft>
              <a:buClr>
                <a:srgbClr val="333333"/>
              </a:buClr>
              <a:buSzPts val="1300"/>
              <a:buNone/>
            </a:pPr>
            <a:r>
              <a:rPr lang="en-US">
                <a:latin typeface="Open Sans"/>
                <a:ea typeface="Open Sans"/>
                <a:cs typeface="Open Sans"/>
                <a:sym typeface="Open Sans"/>
              </a:rPr>
              <a:t>Depletable Energy Reserves/Resources</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Example: Crude oil reserves (billion barrels or bbls.)</a:t>
            </a:r>
            <a:endParaRPr sz="2000">
              <a:latin typeface="Open Sans"/>
              <a:ea typeface="Open Sans"/>
              <a:cs typeface="Open Sans"/>
              <a:sym typeface="Open Sans"/>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This energy material has not yet been extracted</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Resources: entire quantity of energy material</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Reserves: the economically recoverable portion of the Resources</a:t>
            </a:r>
            <a:endParaRPr/>
          </a:p>
          <a:p>
            <a:pPr indent="0" lvl="0" marL="0" rtl="0" algn="l">
              <a:lnSpc>
                <a:spcPct val="110000"/>
              </a:lnSpc>
              <a:spcBef>
                <a:spcPts val="500"/>
              </a:spcBef>
              <a:spcAft>
                <a:spcPts val="0"/>
              </a:spcAft>
              <a:buClr>
                <a:srgbClr val="333333"/>
              </a:buClr>
              <a:buSzPts val="1300"/>
              <a:buNone/>
            </a:pPr>
            <a:r>
              <a:rPr lang="en-US">
                <a:latin typeface="Open Sans"/>
                <a:ea typeface="Open Sans"/>
                <a:cs typeface="Open Sans"/>
                <a:sym typeface="Open Sans"/>
              </a:rPr>
              <a:t>Renewable Energy Resources</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Examples: Hydro power, Biomass, Wind power</a:t>
            </a:r>
            <a:endParaRPr sz="2000">
              <a:latin typeface="Open Sans"/>
              <a:ea typeface="Open Sans"/>
              <a:cs typeface="Open Sans"/>
              <a:sym typeface="Open Sans"/>
            </a:endParaRPr>
          </a:p>
          <a:p>
            <a:pPr indent="-278765" lvl="6" marL="481965" rtl="0" algn="l">
              <a:lnSpc>
                <a:spcPct val="110000"/>
              </a:lnSpc>
              <a:spcBef>
                <a:spcPts val="500"/>
              </a:spcBef>
              <a:spcAft>
                <a:spcPts val="0"/>
              </a:spcAft>
              <a:buClr>
                <a:schemeClr val="dk1"/>
              </a:buClr>
              <a:buSzPts val="1600"/>
              <a:buFont typeface="Arial"/>
              <a:buNone/>
            </a:pPr>
            <a:r>
              <a:t/>
            </a:r>
            <a:endParaRPr sz="2000">
              <a:latin typeface="Open Sans"/>
              <a:ea typeface="Open Sans"/>
              <a:cs typeface="Open Sans"/>
              <a:sym typeface="Open Sans"/>
            </a:endParaRPr>
          </a:p>
          <a:p>
            <a:pPr indent="-405765" lvl="0" marL="608965" rtl="0" algn="l">
              <a:lnSpc>
                <a:spcPct val="110000"/>
              </a:lnSpc>
              <a:spcBef>
                <a:spcPts val="500"/>
              </a:spcBef>
              <a:spcAft>
                <a:spcPts val="0"/>
              </a:spcAft>
              <a:buClr>
                <a:schemeClr val="dk1"/>
              </a:buClr>
              <a:buSzPts val="1600"/>
              <a:buFont typeface="Arial"/>
              <a:buNone/>
            </a:pPr>
            <a:r>
              <a:t/>
            </a:r>
            <a:endParaRPr/>
          </a:p>
          <a:p>
            <a:pPr indent="-405765" lvl="0" marL="608965" rtl="0" algn="l">
              <a:lnSpc>
                <a:spcPct val="110000"/>
              </a:lnSpc>
              <a:spcBef>
                <a:spcPts val="500"/>
              </a:spcBef>
              <a:spcAft>
                <a:spcPts val="0"/>
              </a:spcAft>
              <a:buClr>
                <a:schemeClr val="dk1"/>
              </a:buClr>
              <a:buSzPts val="1600"/>
              <a:buFont typeface="Arial"/>
              <a:buNone/>
            </a:pPr>
            <a:r>
              <a:t/>
            </a:r>
            <a:endParaRPr/>
          </a:p>
          <a:p>
            <a:pPr indent="0" lvl="0" marL="194310" rtl="0" algn="l">
              <a:lnSpc>
                <a:spcPct val="110000"/>
              </a:lnSpc>
              <a:spcBef>
                <a:spcPts val="500"/>
              </a:spcBef>
              <a:spcAft>
                <a:spcPts val="0"/>
              </a:spcAft>
              <a:buClr>
                <a:schemeClr val="dk1"/>
              </a:buClr>
              <a:buSzPts val="1300"/>
              <a:buNone/>
            </a:pPr>
            <a:r>
              <a:t/>
            </a:r>
            <a:endParaRPr/>
          </a:p>
        </p:txBody>
      </p:sp>
      <p:sp>
        <p:nvSpPr>
          <p:cNvPr id="145" name="Google Shape;145;p3"/>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206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Energy reserves &amp; resources</a:t>
            </a:r>
            <a:endParaRPr/>
          </a:p>
        </p:txBody>
      </p:sp>
      <p:sp>
        <p:nvSpPr>
          <p:cNvPr id="146" name="Google Shape;146;p3"/>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Primary energy</a:t>
            </a:r>
            <a:endParaRPr/>
          </a:p>
        </p:txBody>
      </p:sp>
      <p:sp>
        <p:nvSpPr>
          <p:cNvPr id="147" name="Google Shape;147;p3"/>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Secondary energy</a:t>
            </a:r>
            <a:endParaRPr/>
          </a:p>
        </p:txBody>
      </p:sp>
      <p:sp>
        <p:nvSpPr>
          <p:cNvPr id="148" name="Google Shape;148;p3"/>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Final Energy</a:t>
            </a:r>
            <a:endParaRPr/>
          </a:p>
        </p:txBody>
      </p:sp>
      <p:sp>
        <p:nvSpPr>
          <p:cNvPr id="149" name="Google Shape;149;p3"/>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Useful Energy</a:t>
            </a:r>
            <a:endParaRPr/>
          </a:p>
        </p:txBody>
      </p:sp>
      <p:sp>
        <p:nvSpPr>
          <p:cNvPr id="150" name="Google Shape;150;p3"/>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Product / Service</a:t>
            </a:r>
            <a:endParaRPr/>
          </a:p>
        </p:txBody>
      </p:sp>
      <p:pic>
        <p:nvPicPr>
          <p:cNvPr descr="Diagram&#10;&#10;Description automatically generated" id="151" name="Google Shape;151;p3"/>
          <p:cNvPicPr preferRelativeResize="0"/>
          <p:nvPr/>
        </p:nvPicPr>
        <p:blipFill rotWithShape="1">
          <a:blip r:embed="rId3">
            <a:alphaModFix/>
          </a:blip>
          <a:srcRect b="52499" l="0" r="50000" t="0"/>
          <a:stretch/>
        </p:blipFill>
        <p:spPr>
          <a:xfrm>
            <a:off x="8137601" y="2416667"/>
            <a:ext cx="2588884" cy="1899917"/>
          </a:xfrm>
          <a:prstGeom prst="rect">
            <a:avLst/>
          </a:prstGeom>
          <a:noFill/>
          <a:ln>
            <a:noFill/>
          </a:ln>
        </p:spPr>
      </p:pic>
      <p:pic>
        <p:nvPicPr>
          <p:cNvPr descr="A row of wind turbines&#10;&#10;Description automatically generated with medium confidence" id="152" name="Google Shape;152;p3"/>
          <p:cNvPicPr preferRelativeResize="0"/>
          <p:nvPr/>
        </p:nvPicPr>
        <p:blipFill rotWithShape="1">
          <a:blip r:embed="rId4">
            <a:alphaModFix/>
          </a:blip>
          <a:srcRect b="0" l="0" r="0" t="0"/>
          <a:stretch/>
        </p:blipFill>
        <p:spPr>
          <a:xfrm>
            <a:off x="8141685" y="4461883"/>
            <a:ext cx="2584800" cy="1725492"/>
          </a:xfrm>
          <a:prstGeom prst="rect">
            <a:avLst/>
          </a:prstGeom>
          <a:noFill/>
          <a:ln>
            <a:noFill/>
          </a:ln>
        </p:spPr>
      </p:pic>
      <p:sp>
        <p:nvSpPr>
          <p:cNvPr id="153" name="Google Shape;153;p3"/>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4"/>
          <p:cNvSpPr txBox="1"/>
          <p:nvPr/>
        </p:nvSpPr>
        <p:spPr>
          <a:xfrm>
            <a:off x="1091568" y="2336285"/>
            <a:ext cx="5004433" cy="2430006"/>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1" i="0" lang="en-US" sz="2000" u="none" cap="none" strike="noStrike">
                <a:solidFill>
                  <a:srgbClr val="9CC2E5"/>
                </a:solidFill>
                <a:latin typeface="Open Sans"/>
                <a:ea typeface="Open Sans"/>
                <a:cs typeface="Open Sans"/>
                <a:sym typeface="Open Sans"/>
              </a:rPr>
              <a:t>Primary Energy Production</a:t>
            </a:r>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Energy material that is extracted, </a:t>
            </a:r>
            <a:br>
              <a:rPr b="0" i="0" lang="en-US" sz="2000" u="none" cap="none" strike="noStrike">
                <a:solidFill>
                  <a:schemeClr val="dk1"/>
                </a:solidFill>
                <a:latin typeface="Open Sans"/>
                <a:ea typeface="Open Sans"/>
                <a:cs typeface="Open Sans"/>
                <a:sym typeface="Open Sans"/>
              </a:rPr>
            </a:br>
            <a:r>
              <a:rPr b="0" i="0" lang="en-US" sz="2000" u="none" cap="none" strike="noStrike">
                <a:solidFill>
                  <a:schemeClr val="dk1"/>
                </a:solidFill>
                <a:latin typeface="Open Sans"/>
                <a:ea typeface="Open Sans"/>
                <a:cs typeface="Open Sans"/>
                <a:sym typeface="Open Sans"/>
              </a:rPr>
              <a:t>from the reserves over a time period</a:t>
            </a:r>
            <a:endParaRPr b="0" i="0" sz="2000" u="none" cap="none" strike="noStrike">
              <a:solidFill>
                <a:schemeClr val="dk1"/>
              </a:solidFill>
              <a:latin typeface="Open Sans"/>
              <a:ea typeface="Open Sans"/>
              <a:cs typeface="Open Sans"/>
              <a:sym typeface="Open Sans"/>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For example: crude oil production (barrels or bbl per day)</a:t>
            </a:r>
            <a:endParaRPr b="0" i="0" sz="2000" u="none" cap="none" strike="noStrike">
              <a:solidFill>
                <a:schemeClr val="dk1"/>
              </a:solidFill>
              <a:latin typeface="Open Sans"/>
              <a:ea typeface="Open Sans"/>
              <a:cs typeface="Open Sans"/>
              <a:sym typeface="Open Sans"/>
            </a:endParaRPr>
          </a:p>
          <a:p>
            <a:pPr indent="-260350" lvl="0" marL="342900" marR="0" rtl="0" algn="l">
              <a:spcBef>
                <a:spcPts val="1000"/>
              </a:spcBef>
              <a:spcAft>
                <a:spcPts val="0"/>
              </a:spcAft>
              <a:buClr>
                <a:srgbClr val="333333"/>
              </a:buClr>
              <a:buSzPts val="1300"/>
              <a:buFont typeface="Arial"/>
              <a:buNone/>
            </a:pPr>
            <a:r>
              <a:t/>
            </a:r>
            <a:endParaRPr b="0" i="0" sz="2000" u="none" cap="none" strike="noStrike">
              <a:solidFill>
                <a:schemeClr val="dk1"/>
              </a:solidFill>
              <a:latin typeface="Open Sans"/>
              <a:ea typeface="Open Sans"/>
              <a:cs typeface="Open Sans"/>
              <a:sym typeface="Open Sans"/>
            </a:endParaRPr>
          </a:p>
          <a:p>
            <a:pPr indent="-405765" lvl="0" marL="608965" marR="0" rtl="0" algn="l">
              <a:spcBef>
                <a:spcPts val="0"/>
              </a:spcBef>
              <a:spcAft>
                <a:spcPts val="0"/>
              </a:spcAft>
              <a:buClr>
                <a:schemeClr val="dk1"/>
              </a:buClr>
              <a:buSzPts val="1600"/>
              <a:buFont typeface="Arial"/>
              <a:buNone/>
            </a:pPr>
            <a:r>
              <a:t/>
            </a:r>
            <a:endParaRPr b="0" i="0" sz="2133" u="none" cap="none" strike="noStrike">
              <a:solidFill>
                <a:schemeClr val="dk1"/>
              </a:solidFill>
              <a:latin typeface="Open Sans"/>
              <a:ea typeface="Open Sans"/>
              <a:cs typeface="Open Sans"/>
              <a:sym typeface="Open Sans"/>
            </a:endParaRPr>
          </a:p>
        </p:txBody>
      </p:sp>
      <p:sp>
        <p:nvSpPr>
          <p:cNvPr id="159" name="Google Shape;159;p4"/>
          <p:cNvSpPr txBox="1"/>
          <p:nvPr/>
        </p:nvSpPr>
        <p:spPr>
          <a:xfrm>
            <a:off x="6096001" y="2329023"/>
            <a:ext cx="5004433" cy="387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1" i="0" lang="en-US" sz="2000" u="none" cap="none" strike="noStrike">
                <a:solidFill>
                  <a:srgbClr val="9CC2E5"/>
                </a:solidFill>
                <a:latin typeface="Open Sans"/>
                <a:ea typeface="Open Sans"/>
                <a:cs typeface="Open Sans"/>
                <a:sym typeface="Open Sans"/>
              </a:rPr>
              <a:t>Secondary Energy Production</a:t>
            </a:r>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Measured at the gate of the </a:t>
            </a:r>
            <a:br>
              <a:rPr b="0" i="0" lang="en-US" sz="2000" u="none" cap="none" strike="noStrike">
                <a:solidFill>
                  <a:schemeClr val="dk1"/>
                </a:solidFill>
                <a:latin typeface="Open Sans"/>
                <a:ea typeface="Open Sans"/>
                <a:cs typeface="Open Sans"/>
                <a:sym typeface="Open Sans"/>
              </a:rPr>
            </a:br>
            <a:r>
              <a:rPr b="0" i="0" lang="en-US" sz="2000" u="none" cap="none" strike="noStrike">
                <a:solidFill>
                  <a:schemeClr val="dk1"/>
                </a:solidFill>
                <a:latin typeface="Open Sans"/>
                <a:ea typeface="Open Sans"/>
                <a:cs typeface="Open Sans"/>
                <a:sym typeface="Open Sans"/>
              </a:rPr>
              <a:t>energy supplier</a:t>
            </a:r>
            <a:endParaRPr b="0" i="0" sz="2000" u="none" cap="none" strike="noStrike">
              <a:solidFill>
                <a:schemeClr val="dk1"/>
              </a:solidFill>
              <a:latin typeface="Open Sans"/>
              <a:ea typeface="Open Sans"/>
              <a:cs typeface="Open Sans"/>
              <a:sym typeface="Open Sans"/>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For example: refinery for gasoline production (million litres/day)</a:t>
            </a:r>
            <a:endParaRPr b="0" i="0" sz="2000" u="none" cap="none" strike="noStrike">
              <a:solidFill>
                <a:schemeClr val="dk1"/>
              </a:solidFill>
              <a:latin typeface="Open Sans"/>
              <a:ea typeface="Open Sans"/>
              <a:cs typeface="Open Sans"/>
              <a:sym typeface="Open Sans"/>
            </a:endParaRPr>
          </a:p>
          <a:p>
            <a:pPr indent="-260350" lvl="0" marL="342900" marR="0" rtl="0" algn="l">
              <a:spcBef>
                <a:spcPts val="1000"/>
              </a:spcBef>
              <a:spcAft>
                <a:spcPts val="0"/>
              </a:spcAft>
              <a:buClr>
                <a:srgbClr val="333333"/>
              </a:buClr>
              <a:buSzPts val="1300"/>
              <a:buFont typeface="Arial"/>
              <a:buNone/>
            </a:pPr>
            <a:r>
              <a:t/>
            </a:r>
            <a:endParaRPr b="0" i="0" sz="2000" u="none" cap="none" strike="noStrike">
              <a:solidFill>
                <a:schemeClr val="dk1"/>
              </a:solidFill>
              <a:latin typeface="Open Sans"/>
              <a:ea typeface="Open Sans"/>
              <a:cs typeface="Open Sans"/>
              <a:sym typeface="Open Sans"/>
            </a:endParaRPr>
          </a:p>
          <a:p>
            <a:pPr indent="-405765" lvl="0" marL="608965" marR="0" rtl="0" algn="l">
              <a:spcBef>
                <a:spcPts val="0"/>
              </a:spcBef>
              <a:spcAft>
                <a:spcPts val="0"/>
              </a:spcAft>
              <a:buClr>
                <a:schemeClr val="dk1"/>
              </a:buClr>
              <a:buSzPts val="1600"/>
              <a:buFont typeface="Arial"/>
              <a:buNone/>
            </a:pPr>
            <a:r>
              <a:t/>
            </a:r>
            <a:endParaRPr b="0" i="0" sz="2133" u="none" cap="none" strike="noStrike">
              <a:solidFill>
                <a:schemeClr val="dk1"/>
              </a:solidFill>
              <a:latin typeface="Open Sans"/>
              <a:ea typeface="Open Sans"/>
              <a:cs typeface="Open Sans"/>
              <a:sym typeface="Open Sans"/>
            </a:endParaRPr>
          </a:p>
          <a:p>
            <a:pPr indent="-405765" lvl="0" marL="608965" marR="0" rtl="0" algn="l">
              <a:spcBef>
                <a:spcPts val="0"/>
              </a:spcBef>
              <a:spcAft>
                <a:spcPts val="0"/>
              </a:spcAft>
              <a:buClr>
                <a:schemeClr val="dk1"/>
              </a:buClr>
              <a:buSzPts val="1600"/>
              <a:buFont typeface="Arial"/>
              <a:buNone/>
            </a:pPr>
            <a:r>
              <a:t/>
            </a:r>
            <a:endParaRPr b="0" i="0" sz="2133" u="none" cap="none" strike="noStrike">
              <a:solidFill>
                <a:schemeClr val="dk1"/>
              </a:solidFill>
              <a:latin typeface="Open Sans"/>
              <a:ea typeface="Open Sans"/>
              <a:cs typeface="Open Sans"/>
              <a:sym typeface="Open Sans"/>
            </a:endParaRPr>
          </a:p>
        </p:txBody>
      </p:sp>
      <p:pic>
        <p:nvPicPr>
          <p:cNvPr descr="A picture containing factory, sky, building, outdoor&#10;&#10;Description automatically generated" id="160" name="Google Shape;160;p4"/>
          <p:cNvPicPr preferRelativeResize="0"/>
          <p:nvPr/>
        </p:nvPicPr>
        <p:blipFill rotWithShape="1">
          <a:blip r:embed="rId3">
            <a:alphaModFix/>
          </a:blip>
          <a:srcRect b="0" l="0" r="0" t="0"/>
          <a:stretch/>
        </p:blipFill>
        <p:spPr>
          <a:xfrm>
            <a:off x="6606674" y="4345925"/>
            <a:ext cx="2880000" cy="1920000"/>
          </a:xfrm>
          <a:prstGeom prst="rect">
            <a:avLst/>
          </a:prstGeom>
          <a:noFill/>
          <a:ln>
            <a:noFill/>
          </a:ln>
        </p:spPr>
      </p:pic>
      <p:pic>
        <p:nvPicPr>
          <p:cNvPr descr="A picture containing sky, outdoor, ground, sandy&#10;&#10;Description automatically generated" id="161" name="Google Shape;161;p4"/>
          <p:cNvPicPr preferRelativeResize="0"/>
          <p:nvPr/>
        </p:nvPicPr>
        <p:blipFill rotWithShape="1">
          <a:blip r:embed="rId4">
            <a:alphaModFix/>
          </a:blip>
          <a:srcRect b="0" l="0" r="0" t="0"/>
          <a:stretch/>
        </p:blipFill>
        <p:spPr>
          <a:xfrm>
            <a:off x="1574372" y="4345925"/>
            <a:ext cx="2718024" cy="1920000"/>
          </a:xfrm>
          <a:prstGeom prst="rect">
            <a:avLst/>
          </a:prstGeom>
          <a:noFill/>
          <a:ln>
            <a:noFill/>
          </a:ln>
        </p:spPr>
      </p:pic>
      <p:sp>
        <p:nvSpPr>
          <p:cNvPr id="162" name="Google Shape;162;p4"/>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63" name="Google Shape;163;p4"/>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Energy reserves &amp; resources</a:t>
            </a:r>
            <a:endParaRPr/>
          </a:p>
        </p:txBody>
      </p:sp>
      <p:sp>
        <p:nvSpPr>
          <p:cNvPr id="164" name="Google Shape;164;p4"/>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70C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Primary energy</a:t>
            </a:r>
            <a:endParaRPr/>
          </a:p>
        </p:txBody>
      </p:sp>
      <p:sp>
        <p:nvSpPr>
          <p:cNvPr id="165" name="Google Shape;165;p4"/>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B0F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Secondary energy</a:t>
            </a:r>
            <a:endParaRPr/>
          </a:p>
        </p:txBody>
      </p:sp>
      <p:sp>
        <p:nvSpPr>
          <p:cNvPr id="166" name="Google Shape;166;p4"/>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Final Energy</a:t>
            </a:r>
            <a:endParaRPr/>
          </a:p>
        </p:txBody>
      </p:sp>
      <p:sp>
        <p:nvSpPr>
          <p:cNvPr id="167" name="Google Shape;167;p4"/>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Useful Energy</a:t>
            </a:r>
            <a:endParaRPr/>
          </a:p>
        </p:txBody>
      </p:sp>
      <p:sp>
        <p:nvSpPr>
          <p:cNvPr id="168" name="Google Shape;168;p4"/>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Product / Service</a:t>
            </a:r>
            <a:endParaRPr/>
          </a:p>
        </p:txBody>
      </p:sp>
      <p:sp>
        <p:nvSpPr>
          <p:cNvPr id="169" name="Google Shape;169;p4"/>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3.1 – Energy terminology</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5"/>
          <p:cNvSpPr txBox="1"/>
          <p:nvPr/>
        </p:nvSpPr>
        <p:spPr>
          <a:xfrm>
            <a:off x="1083476" y="2253371"/>
            <a:ext cx="8185675" cy="387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None/>
            </a:pPr>
            <a:r>
              <a:rPr b="1" lang="en-US" sz="2000">
                <a:solidFill>
                  <a:srgbClr val="9CC2E5"/>
                </a:solidFill>
                <a:latin typeface="Open Sans"/>
                <a:ea typeface="Open Sans"/>
                <a:cs typeface="Open Sans"/>
                <a:sym typeface="Open Sans"/>
              </a:rPr>
              <a:t>Final Energy Consumption</a:t>
            </a:r>
            <a:endParaRPr sz="2000">
              <a:solidFill>
                <a:srgbClr val="9CC2E5"/>
              </a:solidFill>
              <a:latin typeface="Open Sans"/>
              <a:ea typeface="Open Sans"/>
              <a:cs typeface="Open Sans"/>
              <a:sym typeface="Open Sans"/>
            </a:endParaRPr>
          </a:p>
          <a:p>
            <a:pPr indent="-507365" lvl="0" marL="60896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The quantity of energy purchased by end users - what a consumer buys and receives, such as electricity in their home; heating; or gasoline at the fuel pump.</a:t>
            </a:r>
            <a:endParaRPr sz="2000">
              <a:solidFill>
                <a:schemeClr val="dk1"/>
              </a:solidFill>
              <a:latin typeface="Open Sans"/>
              <a:ea typeface="Open Sans"/>
              <a:cs typeface="Open Sans"/>
              <a:sym typeface="Open Sans"/>
            </a:endParaRPr>
          </a:p>
          <a:p>
            <a:pPr indent="-507365" lvl="0" marL="60896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It differs from secondary energy production as it includes the losses in transporting energy from the supplier to the end user</a:t>
            </a:r>
            <a:endParaRPr sz="2000">
              <a:solidFill>
                <a:schemeClr val="dk1"/>
              </a:solidFill>
              <a:latin typeface="Open Sans"/>
              <a:ea typeface="Open Sans"/>
              <a:cs typeface="Open Sans"/>
              <a:sym typeface="Open Sans"/>
            </a:endParaRPr>
          </a:p>
          <a:p>
            <a:pPr indent="-424815" lvl="0" marL="608965" marR="0" rtl="0" algn="l">
              <a:lnSpc>
                <a:spcPct val="90000"/>
              </a:lnSpc>
              <a:spcBef>
                <a:spcPts val="1000"/>
              </a:spcBef>
              <a:spcAft>
                <a:spcPts val="0"/>
              </a:spcAft>
              <a:buClr>
                <a:srgbClr val="333333"/>
              </a:buClr>
              <a:buSzPts val="1300"/>
              <a:buFont typeface="Arial"/>
              <a:buNone/>
            </a:pPr>
            <a:r>
              <a:t/>
            </a:r>
            <a:endParaRPr sz="2000">
              <a:solidFill>
                <a:schemeClr val="dk1"/>
              </a:solidFill>
              <a:latin typeface="Open Sans"/>
              <a:ea typeface="Open Sans"/>
              <a:cs typeface="Open Sans"/>
              <a:sym typeface="Open Sans"/>
            </a:endParaRPr>
          </a:p>
          <a:p>
            <a:pPr indent="-405765" lvl="0" marL="608965" marR="0" rtl="0" algn="l">
              <a:lnSpc>
                <a:spcPct val="90000"/>
              </a:lnSpc>
              <a:spcBef>
                <a:spcPts val="0"/>
              </a:spcBef>
              <a:spcAft>
                <a:spcPts val="0"/>
              </a:spcAft>
              <a:buClr>
                <a:schemeClr val="dk1"/>
              </a:buClr>
              <a:buSzPts val="1600"/>
              <a:buFont typeface="Arial"/>
              <a:buNone/>
            </a:pPr>
            <a:r>
              <a:t/>
            </a:r>
            <a:endParaRPr sz="2133">
              <a:solidFill>
                <a:schemeClr val="dk1"/>
              </a:solidFill>
              <a:latin typeface="Open Sans"/>
              <a:ea typeface="Open Sans"/>
              <a:cs typeface="Open Sans"/>
              <a:sym typeface="Open Sans"/>
            </a:endParaRPr>
          </a:p>
        </p:txBody>
      </p:sp>
      <p:pic>
        <p:nvPicPr>
          <p:cNvPr descr="A picture containing electronics, circuit, cable, connector&#10;&#10;Description automatically generated" id="175" name="Google Shape;175;p5"/>
          <p:cNvPicPr preferRelativeResize="0"/>
          <p:nvPr/>
        </p:nvPicPr>
        <p:blipFill rotWithShape="1">
          <a:blip r:embed="rId3">
            <a:alphaModFix/>
          </a:blip>
          <a:srcRect b="0" l="0" r="0" t="0"/>
          <a:stretch/>
        </p:blipFill>
        <p:spPr>
          <a:xfrm>
            <a:off x="9269151" y="2424386"/>
            <a:ext cx="1968000" cy="3376824"/>
          </a:xfrm>
          <a:prstGeom prst="rect">
            <a:avLst/>
          </a:prstGeom>
          <a:noFill/>
          <a:ln>
            <a:noFill/>
          </a:ln>
        </p:spPr>
      </p:pic>
      <p:sp>
        <p:nvSpPr>
          <p:cNvPr id="176" name="Google Shape;176;p5"/>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u="none">
                <a:solidFill>
                  <a:schemeClr val="lt1"/>
                </a:solidFill>
                <a:latin typeface="Open Sans ExtraBold"/>
                <a:ea typeface="Open Sans ExtraBold"/>
                <a:cs typeface="Open Sans ExtraBold"/>
                <a:sym typeface="Open Sans ExtraBold"/>
              </a:rPr>
              <a:t>‹#›</a:t>
            </a:fld>
            <a:endParaRPr b="1" sz="1400" u="none">
              <a:solidFill>
                <a:schemeClr val="lt1"/>
              </a:solidFill>
              <a:latin typeface="Open Sans ExtraBold"/>
              <a:ea typeface="Open Sans ExtraBold"/>
              <a:cs typeface="Open Sans ExtraBold"/>
              <a:sym typeface="Open Sans ExtraBold"/>
            </a:endParaRPr>
          </a:p>
        </p:txBody>
      </p:sp>
      <p:sp>
        <p:nvSpPr>
          <p:cNvPr id="177" name="Google Shape;177;p5"/>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178" name="Google Shape;178;p5"/>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179" name="Google Shape;179;p5"/>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180" name="Google Shape;180;p5"/>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00B05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181" name="Google Shape;181;p5"/>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182" name="Google Shape;182;p5"/>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183" name="Google Shape;183;p5"/>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3.1 – Energy terminology</a:t>
            </a: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6"/>
          <p:cNvSpPr txBox="1"/>
          <p:nvPr/>
        </p:nvSpPr>
        <p:spPr>
          <a:xfrm>
            <a:off x="716437" y="2516623"/>
            <a:ext cx="5379563" cy="3444410"/>
          </a:xfrm>
          <a:prstGeom prst="rect">
            <a:avLst/>
          </a:prstGeom>
          <a:blipFill rotWithShape="1">
            <a:blip r:embed="rId3">
              <a:alphaModFix/>
            </a:blip>
            <a:stretch>
              <a:fillRect b="-4247" l="-678" r="0" t="-141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89" name="Google Shape;189;p6"/>
          <p:cNvSpPr txBox="1"/>
          <p:nvPr/>
        </p:nvSpPr>
        <p:spPr>
          <a:xfrm>
            <a:off x="6096003" y="2963742"/>
            <a:ext cx="1854954" cy="1112988"/>
          </a:xfrm>
          <a:prstGeom prst="rect">
            <a:avLst/>
          </a:prstGeom>
          <a:noFill/>
          <a:ln>
            <a:noFill/>
          </a:ln>
        </p:spPr>
        <p:txBody>
          <a:bodyPr anchorCtr="0" anchor="t" bIns="60925" lIns="121900" spcFirstLastPara="1" rIns="121900" wrap="square" tIns="60925">
            <a:noAutofit/>
          </a:bodyPr>
          <a:lstStyle/>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Final Energy Consumption (FEC)</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4 tons of coal</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100 Giga joules</a:t>
            </a:r>
            <a:endParaRPr b="0" sz="1400">
              <a:solidFill>
                <a:schemeClr val="dk1"/>
              </a:solidFill>
              <a:latin typeface="Open Sans"/>
              <a:ea typeface="Open Sans"/>
              <a:cs typeface="Open Sans"/>
              <a:sym typeface="Open Sans"/>
            </a:endParaRPr>
          </a:p>
        </p:txBody>
      </p:sp>
      <p:sp>
        <p:nvSpPr>
          <p:cNvPr id="190" name="Google Shape;190;p6"/>
          <p:cNvSpPr txBox="1"/>
          <p:nvPr/>
        </p:nvSpPr>
        <p:spPr>
          <a:xfrm>
            <a:off x="6096000" y="4551182"/>
            <a:ext cx="1854957" cy="1112988"/>
          </a:xfrm>
          <a:prstGeom prst="rect">
            <a:avLst/>
          </a:prstGeom>
          <a:noFill/>
          <a:ln>
            <a:noFill/>
          </a:ln>
        </p:spPr>
        <p:txBody>
          <a:bodyPr anchorCtr="0" anchor="t" bIns="60925" lIns="121900" spcFirstLastPara="1" rIns="121900" wrap="square" tIns="60925">
            <a:noAutofit/>
          </a:bodyPr>
          <a:lstStyle/>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Useful Energy (UED)​</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50 m</a:t>
            </a:r>
            <a:r>
              <a:rPr b="0" baseline="30000" lang="en-US" sz="1400">
                <a:solidFill>
                  <a:schemeClr val="dk1"/>
                </a:solidFill>
                <a:latin typeface="Open Sans"/>
                <a:ea typeface="Open Sans"/>
                <a:cs typeface="Open Sans"/>
                <a:sym typeface="Open Sans"/>
              </a:rPr>
              <a:t>3</a:t>
            </a:r>
            <a:r>
              <a:rPr b="0" lang="en-US" sz="1400">
                <a:solidFill>
                  <a:schemeClr val="dk1"/>
                </a:solidFill>
                <a:latin typeface="Open Sans"/>
                <a:ea typeface="Open Sans"/>
                <a:cs typeface="Open Sans"/>
                <a:sym typeface="Open Sans"/>
              </a:rPr>
              <a:t> steam​</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70 Giga joules​</a:t>
            </a:r>
            <a:endParaRPr/>
          </a:p>
        </p:txBody>
      </p:sp>
      <p:cxnSp>
        <p:nvCxnSpPr>
          <p:cNvPr id="191" name="Google Shape;191;p6"/>
          <p:cNvCxnSpPr/>
          <p:nvPr/>
        </p:nvCxnSpPr>
        <p:spPr>
          <a:xfrm>
            <a:off x="7950957" y="3520237"/>
            <a:ext cx="408715" cy="0"/>
          </a:xfrm>
          <a:prstGeom prst="straightConnector1">
            <a:avLst/>
          </a:prstGeom>
          <a:noFill/>
          <a:ln cap="flat" cmpd="sng" w="25400">
            <a:solidFill>
              <a:srgbClr val="A5A5A5"/>
            </a:solidFill>
            <a:prstDash val="solid"/>
            <a:miter lim="800000"/>
            <a:headEnd len="sm" w="sm" type="none"/>
            <a:tailEnd len="lg" w="lg" type="triangle"/>
          </a:ln>
        </p:spPr>
      </p:cxnSp>
      <p:cxnSp>
        <p:nvCxnSpPr>
          <p:cNvPr id="192" name="Google Shape;192;p6"/>
          <p:cNvCxnSpPr/>
          <p:nvPr/>
        </p:nvCxnSpPr>
        <p:spPr>
          <a:xfrm rot="10800000">
            <a:off x="7950957" y="5107677"/>
            <a:ext cx="408716" cy="0"/>
          </a:xfrm>
          <a:prstGeom prst="straightConnector1">
            <a:avLst/>
          </a:prstGeom>
          <a:noFill/>
          <a:ln cap="flat" cmpd="sng" w="25400">
            <a:solidFill>
              <a:srgbClr val="A5A5A5"/>
            </a:solidFill>
            <a:prstDash val="solid"/>
            <a:miter lim="800000"/>
            <a:headEnd len="sm" w="sm" type="none"/>
            <a:tailEnd len="lg" w="lg" type="triangle"/>
          </a:ln>
        </p:spPr>
      </p:cxnSp>
      <p:sp>
        <p:nvSpPr>
          <p:cNvPr id="193" name="Google Shape;193;p6"/>
          <p:cNvSpPr/>
          <p:nvPr/>
        </p:nvSpPr>
        <p:spPr>
          <a:xfrm>
            <a:off x="8359673" y="5367351"/>
            <a:ext cx="30645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Thermodynamic Efficiency (η)​ 70%</a:t>
            </a:r>
            <a:endParaRPr/>
          </a:p>
        </p:txBody>
      </p:sp>
      <p:pic>
        <p:nvPicPr>
          <p:cNvPr descr="A picture containing projector, control panel&#10;&#10;Description automatically generated" id="194" name="Google Shape;194;p6"/>
          <p:cNvPicPr preferRelativeResize="0"/>
          <p:nvPr/>
        </p:nvPicPr>
        <p:blipFill rotWithShape="1">
          <a:blip r:embed="rId4">
            <a:alphaModFix/>
          </a:blip>
          <a:srcRect b="0" l="9071" r="0" t="0"/>
          <a:stretch/>
        </p:blipFill>
        <p:spPr>
          <a:xfrm>
            <a:off x="8359673" y="3138247"/>
            <a:ext cx="3064500" cy="2246791"/>
          </a:xfrm>
          <a:prstGeom prst="rect">
            <a:avLst/>
          </a:prstGeom>
          <a:noFill/>
          <a:ln>
            <a:noFill/>
          </a:ln>
        </p:spPr>
      </p:pic>
      <p:sp>
        <p:nvSpPr>
          <p:cNvPr id="195" name="Google Shape;195;p6"/>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96" name="Google Shape;196;p6"/>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197" name="Google Shape;197;p6"/>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198" name="Google Shape;198;p6"/>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199" name="Google Shape;199;p6"/>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4E0B2"/>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200" name="Google Shape;200;p6"/>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FFC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201" name="Google Shape;201;p6"/>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202" name="Google Shape;202;p6"/>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3.1 – Energy terminology</a:t>
            </a:r>
            <a:endParaRPr/>
          </a:p>
        </p:txBody>
      </p:sp>
      <p:sp>
        <p:nvSpPr>
          <p:cNvPr id="203" name="Google Shape;203;p6"/>
          <p:cNvSpPr txBox="1"/>
          <p:nvPr/>
        </p:nvSpPr>
        <p:spPr>
          <a:xfrm>
            <a:off x="5617140" y="2247431"/>
            <a:ext cx="6093994" cy="341632"/>
          </a:xfrm>
          <a:prstGeom prst="rect">
            <a:avLst/>
          </a:prstGeom>
          <a:blipFill rotWithShape="1">
            <a:blip r:embed="rId5">
              <a:alphaModFix/>
            </a:blip>
            <a:stretch>
              <a:fillRect b="-714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
          <p:cNvSpPr txBox="1"/>
          <p:nvPr/>
        </p:nvSpPr>
        <p:spPr>
          <a:xfrm>
            <a:off x="1091568" y="2253371"/>
            <a:ext cx="10130232" cy="3707662"/>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a:p>
            <a:pPr indent="0" lvl="0" marL="101598" marR="0" rtl="0" algn="l">
              <a:lnSpc>
                <a:spcPct val="90000"/>
              </a:lnSpc>
              <a:spcBef>
                <a:spcPts val="0"/>
              </a:spcBef>
              <a:spcAft>
                <a:spcPts val="0"/>
              </a:spcAft>
              <a:buNone/>
            </a:pPr>
            <a:r>
              <a:rPr b="1" lang="en-US" sz="2000">
                <a:solidFill>
                  <a:srgbClr val="9CC2E5"/>
                </a:solidFill>
                <a:latin typeface="Open Sans"/>
                <a:ea typeface="Open Sans"/>
                <a:cs typeface="Open Sans"/>
                <a:sym typeface="Open Sans"/>
              </a:rPr>
              <a:t>Product/Service Provided</a:t>
            </a:r>
            <a:endParaRPr sz="2000">
              <a:solidFill>
                <a:schemeClr val="dk1"/>
              </a:solidFill>
              <a:latin typeface="Open Sans"/>
              <a:ea typeface="Open Sans"/>
              <a:cs typeface="Open Sans"/>
              <a:sym typeface="Open Sans"/>
            </a:endParaRPr>
          </a:p>
          <a:p>
            <a:pPr indent="-507986" lvl="0" marL="60958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The ultimate use for which energy is being consumed</a:t>
            </a:r>
            <a:endParaRPr/>
          </a:p>
          <a:p>
            <a:pPr indent="-507986" lvl="0" marL="60958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Travel (vehicle-km travelled)</a:t>
            </a:r>
            <a:endParaRPr/>
          </a:p>
          <a:p>
            <a:pPr indent="-507986" lvl="1" marL="609585" marR="0" rtl="0" algn="l">
              <a:lnSpc>
                <a:spcPct val="90000"/>
              </a:lnSpc>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Vehicle kilometre travelled for automobiles </a:t>
            </a:r>
            <a:endParaRPr/>
          </a:p>
          <a:p>
            <a:pPr indent="-507986" lvl="1" marL="609585" marR="0" rtl="0" algn="l">
              <a:lnSpc>
                <a:spcPct val="90000"/>
              </a:lnSpc>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Tons of steel production </a:t>
            </a:r>
            <a:endParaRPr/>
          </a:p>
          <a:p>
            <a:pPr indent="-507986" lvl="1" marL="609585" marR="0" rtl="0" algn="l">
              <a:lnSpc>
                <a:spcPct val="90000"/>
              </a:lnSpc>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Floor area of buildings being heated or cooled</a:t>
            </a:r>
            <a:endParaRPr b="0" i="0" sz="2000" u="none" cap="none" strike="noStrike">
              <a:solidFill>
                <a:schemeClr val="dk1"/>
              </a:solidFill>
              <a:latin typeface="Open Sans"/>
              <a:ea typeface="Open Sans"/>
              <a:cs typeface="Open Sans"/>
              <a:sym typeface="Open Sans"/>
            </a:endParaRPr>
          </a:p>
          <a:p>
            <a:pPr indent="-406386" lvl="0" marL="609585" marR="0" rtl="0" algn="l">
              <a:lnSpc>
                <a:spcPct val="90000"/>
              </a:lnSpc>
              <a:spcBef>
                <a:spcPts val="0"/>
              </a:spcBef>
              <a:spcAft>
                <a:spcPts val="0"/>
              </a:spcAft>
              <a:buClr>
                <a:schemeClr val="dk1"/>
              </a:buClr>
              <a:buSzPts val="1600"/>
              <a:buFont typeface="Arial"/>
              <a:buNone/>
            </a:pPr>
            <a:r>
              <a:t/>
            </a:r>
            <a:endParaRPr sz="2133">
              <a:solidFill>
                <a:schemeClr val="dk1"/>
              </a:solidFill>
              <a:latin typeface="Open Sans"/>
              <a:ea typeface="Open Sans"/>
              <a:cs typeface="Open Sans"/>
              <a:sym typeface="Open Sans"/>
            </a:endParaRPr>
          </a:p>
        </p:txBody>
      </p:sp>
      <p:pic>
        <p:nvPicPr>
          <p:cNvPr descr="Crane outline" id="209" name="Google Shape;209;p7"/>
          <p:cNvPicPr preferRelativeResize="0"/>
          <p:nvPr/>
        </p:nvPicPr>
        <p:blipFill rotWithShape="1">
          <a:blip r:embed="rId3">
            <a:alphaModFix/>
          </a:blip>
          <a:srcRect b="0" l="0" r="0" t="0"/>
          <a:stretch/>
        </p:blipFill>
        <p:spPr>
          <a:xfrm>
            <a:off x="9649725" y="4255334"/>
            <a:ext cx="1219200" cy="1219200"/>
          </a:xfrm>
          <a:prstGeom prst="rect">
            <a:avLst/>
          </a:prstGeom>
          <a:noFill/>
          <a:ln>
            <a:noFill/>
          </a:ln>
        </p:spPr>
      </p:pic>
      <p:pic>
        <p:nvPicPr>
          <p:cNvPr descr="Building with solid fill" id="210" name="Google Shape;210;p7"/>
          <p:cNvPicPr preferRelativeResize="0"/>
          <p:nvPr/>
        </p:nvPicPr>
        <p:blipFill rotWithShape="1">
          <a:blip r:embed="rId4">
            <a:alphaModFix/>
          </a:blip>
          <a:srcRect b="0" l="0" r="0" t="0"/>
          <a:stretch/>
        </p:blipFill>
        <p:spPr>
          <a:xfrm>
            <a:off x="8568349" y="3470525"/>
            <a:ext cx="1219200" cy="1219200"/>
          </a:xfrm>
          <a:prstGeom prst="rect">
            <a:avLst/>
          </a:prstGeom>
          <a:noFill/>
          <a:ln>
            <a:noFill/>
          </a:ln>
        </p:spPr>
      </p:pic>
      <p:pic>
        <p:nvPicPr>
          <p:cNvPr descr="Car with solid fill" id="211" name="Google Shape;211;p7"/>
          <p:cNvPicPr preferRelativeResize="0"/>
          <p:nvPr/>
        </p:nvPicPr>
        <p:blipFill rotWithShape="1">
          <a:blip r:embed="rId5">
            <a:alphaModFix/>
          </a:blip>
          <a:srcRect b="0" l="0" r="0" t="0"/>
          <a:stretch/>
        </p:blipFill>
        <p:spPr>
          <a:xfrm>
            <a:off x="9649725" y="2632901"/>
            <a:ext cx="1219200" cy="1219200"/>
          </a:xfrm>
          <a:prstGeom prst="rect">
            <a:avLst/>
          </a:prstGeom>
          <a:noFill/>
          <a:ln>
            <a:noFill/>
          </a:ln>
        </p:spPr>
      </p:pic>
      <p:sp>
        <p:nvSpPr>
          <p:cNvPr id="212" name="Google Shape;212;p7"/>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13" name="Google Shape;213;p7"/>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Energy reserves &amp; resources</a:t>
            </a:r>
            <a:endParaRPr/>
          </a:p>
        </p:txBody>
      </p:sp>
      <p:sp>
        <p:nvSpPr>
          <p:cNvPr id="214" name="Google Shape;214;p7"/>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Primary energy</a:t>
            </a:r>
            <a:endParaRPr/>
          </a:p>
        </p:txBody>
      </p:sp>
      <p:sp>
        <p:nvSpPr>
          <p:cNvPr id="215" name="Google Shape;215;p7"/>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Secondary energy</a:t>
            </a:r>
            <a:endParaRPr/>
          </a:p>
        </p:txBody>
      </p:sp>
      <p:sp>
        <p:nvSpPr>
          <p:cNvPr id="216" name="Google Shape;216;p7"/>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Final Energy</a:t>
            </a:r>
            <a:endParaRPr/>
          </a:p>
        </p:txBody>
      </p:sp>
      <p:sp>
        <p:nvSpPr>
          <p:cNvPr id="217" name="Google Shape;217;p7"/>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Useful Energy</a:t>
            </a:r>
            <a:endParaRPr/>
          </a:p>
        </p:txBody>
      </p:sp>
      <p:sp>
        <p:nvSpPr>
          <p:cNvPr id="218" name="Google Shape;218;p7"/>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219" name="Google Shape;219;p7"/>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3.1 – Energy terminology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8"/>
          <p:cNvSpPr txBox="1"/>
          <p:nvPr>
            <p:ph idx="1" type="body"/>
          </p:nvPr>
        </p:nvSpPr>
        <p:spPr>
          <a:xfrm>
            <a:off x="710855" y="969875"/>
            <a:ext cx="10251600" cy="697227"/>
          </a:xfrm>
          <a:prstGeom prst="rect">
            <a:avLst/>
          </a:prstGeom>
          <a:noFill/>
          <a:ln>
            <a:noFill/>
          </a:ln>
        </p:spPr>
        <p:txBody>
          <a:bodyPr anchorCtr="0" anchor="t" bIns="91425" lIns="91425" spcFirstLastPara="1" rIns="91425" wrap="square" tIns="91425">
            <a:normAutofit/>
          </a:bodyPr>
          <a:lstStyle/>
          <a:p>
            <a:pPr indent="0" lvl="0" marL="194310" rtl="0" algn="l">
              <a:lnSpc>
                <a:spcPct val="90000"/>
              </a:lnSpc>
              <a:spcBef>
                <a:spcPts val="0"/>
              </a:spcBef>
              <a:spcAft>
                <a:spcPts val="0"/>
              </a:spcAft>
              <a:buClr>
                <a:schemeClr val="dk1"/>
              </a:buClr>
              <a:buSzPts val="1300"/>
              <a:buNone/>
            </a:pPr>
            <a:r>
              <a:rPr lang="en-US">
                <a:latin typeface="Open Sans"/>
                <a:ea typeface="Open Sans"/>
                <a:cs typeface="Open Sans"/>
                <a:sym typeface="Open Sans"/>
              </a:rPr>
              <a:t>Each step of the energy chain results in losses due to inefficiencies</a:t>
            </a:r>
            <a:endParaRPr>
              <a:latin typeface="Open Sans"/>
              <a:ea typeface="Open Sans"/>
              <a:cs typeface="Open Sans"/>
              <a:sym typeface="Open Sans"/>
            </a:endParaRPr>
          </a:p>
        </p:txBody>
      </p:sp>
      <p:sp>
        <p:nvSpPr>
          <p:cNvPr id="225" name="Google Shape;225;p8"/>
          <p:cNvSpPr txBox="1"/>
          <p:nvPr>
            <p:ph type="title"/>
          </p:nvPr>
        </p:nvSpPr>
        <p:spPr>
          <a:xfrm>
            <a:off x="838200" y="207808"/>
            <a:ext cx="10515600" cy="843711"/>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3.2 – The energy chain</a:t>
            </a:r>
            <a:endParaRPr>
              <a:latin typeface="Open Sans"/>
              <a:ea typeface="Open Sans"/>
              <a:cs typeface="Open Sans"/>
              <a:sym typeface="Open Sans"/>
            </a:endParaRPr>
          </a:p>
        </p:txBody>
      </p:sp>
      <p:sp>
        <p:nvSpPr>
          <p:cNvPr id="226" name="Google Shape;226;p8"/>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lang="en-US" sz="1400">
                <a:solidFill>
                  <a:schemeClr val="lt1"/>
                </a:solidFill>
                <a:latin typeface="Open Sans ExtraBold"/>
                <a:ea typeface="Open Sans ExtraBold"/>
                <a:cs typeface="Open Sans ExtraBold"/>
                <a:sym typeface="Open Sans ExtraBold"/>
              </a:rPr>
              <a:t>8</a:t>
            </a:r>
            <a:endParaRPr/>
          </a:p>
        </p:txBody>
      </p:sp>
      <p:pic>
        <p:nvPicPr>
          <p:cNvPr descr="Diagram&#10;&#10;Description automatically generated" id="227" name="Google Shape;227;p8"/>
          <p:cNvPicPr preferRelativeResize="0"/>
          <p:nvPr/>
        </p:nvPicPr>
        <p:blipFill rotWithShape="1">
          <a:blip r:embed="rId3">
            <a:alphaModFix/>
          </a:blip>
          <a:srcRect b="0" l="0" r="0" t="0"/>
          <a:stretch/>
        </p:blipFill>
        <p:spPr>
          <a:xfrm>
            <a:off x="1125045" y="2217055"/>
            <a:ext cx="9504879" cy="4003919"/>
          </a:xfrm>
          <a:prstGeom prst="rect">
            <a:avLst/>
          </a:prstGeom>
          <a:noFill/>
          <a:ln>
            <a:noFill/>
          </a:ln>
        </p:spPr>
      </p:pic>
      <p:sp>
        <p:nvSpPr>
          <p:cNvPr id="228" name="Google Shape;228;p8"/>
          <p:cNvSpPr/>
          <p:nvPr/>
        </p:nvSpPr>
        <p:spPr>
          <a:xfrm>
            <a:off x="1738281" y="1971985"/>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8"/>
          <p:cNvSpPr/>
          <p:nvPr/>
        </p:nvSpPr>
        <p:spPr>
          <a:xfrm>
            <a:off x="3351928" y="1971985"/>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8"/>
          <p:cNvSpPr/>
          <p:nvPr/>
        </p:nvSpPr>
        <p:spPr>
          <a:xfrm>
            <a:off x="4976780" y="1971985"/>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8"/>
          <p:cNvSpPr/>
          <p:nvPr/>
        </p:nvSpPr>
        <p:spPr>
          <a:xfrm>
            <a:off x="6478368" y="1983190"/>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8"/>
          <p:cNvSpPr/>
          <p:nvPr/>
        </p:nvSpPr>
        <p:spPr>
          <a:xfrm>
            <a:off x="7968752" y="1983190"/>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8"/>
          <p:cNvSpPr txBox="1"/>
          <p:nvPr/>
        </p:nvSpPr>
        <p:spPr>
          <a:xfrm>
            <a:off x="8678777" y="6013115"/>
            <a:ext cx="3094788"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chemeClr val="dk1"/>
                </a:solidFill>
                <a:latin typeface="Calibri"/>
                <a:ea typeface="Calibri"/>
                <a:cs typeface="Calibri"/>
                <a:sym typeface="Calibri"/>
              </a:rPr>
              <a:t>Adapted from </a:t>
            </a:r>
            <a:r>
              <a:rPr lang="en-US" sz="1000" u="sng">
                <a:solidFill>
                  <a:schemeClr val="dk1"/>
                </a:solidFill>
                <a:latin typeface="Calibri"/>
                <a:ea typeface="Calibri"/>
                <a:cs typeface="Calibri"/>
                <a:sym typeface="Calibri"/>
                <a:hlinkClick r:id="rId4">
                  <a:extLst>
                    <a:ext uri="{A12FA001-AC4F-418D-AE19-62706E023703}">
                      <ahyp:hlinkClr val="tx"/>
                    </a:ext>
                  </a:extLst>
                </a:hlinkClick>
              </a:rPr>
              <a:t>Our World in Data</a:t>
            </a:r>
            <a:r>
              <a:rPr lang="en-US" sz="1000">
                <a:solidFill>
                  <a:schemeClr val="dk1"/>
                </a:solidFill>
                <a:latin typeface="Calibri"/>
                <a:ea typeface="Calibri"/>
                <a:cs typeface="Calibri"/>
                <a:sym typeface="Calibri"/>
              </a:rPr>
              <a:t>. Licensed under CC-BY by the author Hannah Ritchie </a:t>
            </a:r>
            <a:endParaRPr sz="1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9"/>
          <p:cNvSpPr txBox="1"/>
          <p:nvPr>
            <p:ph idx="1" type="body"/>
          </p:nvPr>
        </p:nvSpPr>
        <p:spPr>
          <a:xfrm>
            <a:off x="710855" y="969875"/>
            <a:ext cx="10251600" cy="697227"/>
          </a:xfrm>
          <a:prstGeom prst="rect">
            <a:avLst/>
          </a:prstGeom>
          <a:noFill/>
          <a:ln>
            <a:noFill/>
          </a:ln>
        </p:spPr>
        <p:txBody>
          <a:bodyPr anchorCtr="0" anchor="t" bIns="91425" lIns="91425" spcFirstLastPara="1" rIns="91425" wrap="square" tIns="91425">
            <a:normAutofit/>
          </a:bodyPr>
          <a:lstStyle/>
          <a:p>
            <a:pPr indent="0" lvl="0" marL="194310" rtl="0" algn="l">
              <a:lnSpc>
                <a:spcPct val="90000"/>
              </a:lnSpc>
              <a:spcBef>
                <a:spcPts val="0"/>
              </a:spcBef>
              <a:spcAft>
                <a:spcPts val="0"/>
              </a:spcAft>
              <a:buClr>
                <a:schemeClr val="dk1"/>
              </a:buClr>
              <a:buSzPts val="1300"/>
              <a:buNone/>
            </a:pPr>
            <a:r>
              <a:rPr lang="en-US">
                <a:latin typeface="Open Sans"/>
                <a:ea typeface="Open Sans"/>
                <a:cs typeface="Open Sans"/>
                <a:sym typeface="Open Sans"/>
              </a:rPr>
              <a:t>The energy chain can be thought of backwards in this context</a:t>
            </a:r>
            <a:endParaRPr>
              <a:latin typeface="Open Sans"/>
              <a:ea typeface="Open Sans"/>
              <a:cs typeface="Open Sans"/>
              <a:sym typeface="Open Sans"/>
            </a:endParaRPr>
          </a:p>
        </p:txBody>
      </p:sp>
      <p:sp>
        <p:nvSpPr>
          <p:cNvPr id="239" name="Google Shape;239;p9"/>
          <p:cNvSpPr txBox="1"/>
          <p:nvPr>
            <p:ph type="title"/>
          </p:nvPr>
        </p:nvSpPr>
        <p:spPr>
          <a:xfrm>
            <a:off x="838200" y="207808"/>
            <a:ext cx="10515600" cy="843711"/>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latin typeface="Open Sans"/>
                <a:ea typeface="Open Sans"/>
                <a:cs typeface="Open Sans"/>
                <a:sym typeface="Open Sans"/>
              </a:rPr>
              <a:t>Lecture 3.2 – The energy chain</a:t>
            </a:r>
            <a:endParaRPr>
              <a:latin typeface="Open Sans"/>
              <a:ea typeface="Open Sans"/>
              <a:cs typeface="Open Sans"/>
              <a:sym typeface="Open Sans"/>
            </a:endParaRPr>
          </a:p>
        </p:txBody>
      </p:sp>
      <p:sp>
        <p:nvSpPr>
          <p:cNvPr id="240" name="Google Shape;240;p9"/>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lang="en-US" sz="1400">
                <a:solidFill>
                  <a:schemeClr val="lt1"/>
                </a:solidFill>
                <a:latin typeface="Open Sans ExtraBold"/>
                <a:ea typeface="Open Sans ExtraBold"/>
                <a:cs typeface="Open Sans ExtraBold"/>
                <a:sym typeface="Open Sans ExtraBold"/>
              </a:rPr>
              <a:t>8</a:t>
            </a:r>
            <a:endParaRPr/>
          </a:p>
        </p:txBody>
      </p:sp>
      <p:pic>
        <p:nvPicPr>
          <p:cNvPr descr="Diagram&#10;&#10;Description automatically generated" id="241" name="Google Shape;241;p9"/>
          <p:cNvPicPr preferRelativeResize="0"/>
          <p:nvPr/>
        </p:nvPicPr>
        <p:blipFill rotWithShape="1">
          <a:blip r:embed="rId3">
            <a:alphaModFix/>
          </a:blip>
          <a:srcRect b="0" l="0" r="0" t="0"/>
          <a:stretch/>
        </p:blipFill>
        <p:spPr>
          <a:xfrm>
            <a:off x="1233254" y="1844895"/>
            <a:ext cx="9475617" cy="4293713"/>
          </a:xfrm>
          <a:prstGeom prst="rect">
            <a:avLst/>
          </a:prstGeom>
          <a:noFill/>
          <a:ln>
            <a:noFill/>
          </a:ln>
        </p:spPr>
      </p:pic>
      <p:sp>
        <p:nvSpPr>
          <p:cNvPr id="242" name="Google Shape;242;p9"/>
          <p:cNvSpPr/>
          <p:nvPr/>
        </p:nvSpPr>
        <p:spPr>
          <a:xfrm>
            <a:off x="2677969" y="1607139"/>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9"/>
          <p:cNvSpPr/>
          <p:nvPr/>
        </p:nvSpPr>
        <p:spPr>
          <a:xfrm>
            <a:off x="4238143" y="1607139"/>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9"/>
          <p:cNvSpPr/>
          <p:nvPr/>
        </p:nvSpPr>
        <p:spPr>
          <a:xfrm>
            <a:off x="5862995" y="1607139"/>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9"/>
          <p:cNvSpPr/>
          <p:nvPr/>
        </p:nvSpPr>
        <p:spPr>
          <a:xfrm>
            <a:off x="7364583" y="1618344"/>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9"/>
          <p:cNvSpPr/>
          <p:nvPr/>
        </p:nvSpPr>
        <p:spPr>
          <a:xfrm>
            <a:off x="8854967" y="1618344"/>
            <a:ext cx="885264" cy="403412"/>
          </a:xfrm>
          <a:prstGeom prst="curvedDownArrow">
            <a:avLst>
              <a:gd fmla="val 25000" name="adj1"/>
              <a:gd fmla="val 50000" name="adj2"/>
              <a:gd fmla="val 25000" name="adj3"/>
            </a:avLst>
          </a:prstGeom>
          <a:solidFill>
            <a:srgbClr val="3A383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9"/>
          <p:cNvSpPr txBox="1"/>
          <p:nvPr/>
        </p:nvSpPr>
        <p:spPr>
          <a:xfrm>
            <a:off x="8678777" y="6013115"/>
            <a:ext cx="3094788"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chemeClr val="dk1"/>
                </a:solidFill>
                <a:latin typeface="Calibri"/>
                <a:ea typeface="Calibri"/>
                <a:cs typeface="Calibri"/>
                <a:sym typeface="Calibri"/>
              </a:rPr>
              <a:t>Adapted from </a:t>
            </a:r>
            <a:r>
              <a:rPr lang="en-US" sz="1000" u="sng">
                <a:solidFill>
                  <a:schemeClr val="dk1"/>
                </a:solidFill>
                <a:latin typeface="Calibri"/>
                <a:ea typeface="Calibri"/>
                <a:cs typeface="Calibri"/>
                <a:sym typeface="Calibri"/>
                <a:hlinkClick r:id="rId4">
                  <a:extLst>
                    <a:ext uri="{A12FA001-AC4F-418D-AE19-62706E023703}">
                      <ahyp:hlinkClr val="tx"/>
                    </a:ext>
                  </a:extLst>
                </a:hlinkClick>
              </a:rPr>
              <a:t>Our World in Data</a:t>
            </a:r>
            <a:r>
              <a:rPr lang="en-US" sz="1000">
                <a:solidFill>
                  <a:schemeClr val="dk1"/>
                </a:solidFill>
                <a:latin typeface="Calibri"/>
                <a:ea typeface="Calibri"/>
                <a:cs typeface="Calibri"/>
                <a:sym typeface="Calibri"/>
              </a:rPr>
              <a:t>. Licensed under CC-BY by the author Hannah Ritchie </a:t>
            </a:r>
            <a:endParaRPr sz="1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