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1"/>
  </p:notesMasterIdLst>
  <p:sldIdLst>
    <p:sldId id="29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92" r:id="rId20"/>
    <p:sldId id="291"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3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D4B5C678-6A1B-4A3D-BACF-F00D8DE4D3B9}"/>
    <pc:docChg chg="undo custSel addSld delSld modSld">
      <pc:chgData name="Helena Walters" userId="0082c520-c2c8-4944-9e5a-2aa07d58029d" providerId="ADAL" clId="{D4B5C678-6A1B-4A3D-BACF-F00D8DE4D3B9}" dt="2023-10-11T13:27:39.408" v="24" actId="20577"/>
      <pc:docMkLst>
        <pc:docMk/>
      </pc:docMkLst>
      <pc:sldChg chg="del">
        <pc:chgData name="Helena Walters" userId="0082c520-c2c8-4944-9e5a-2aa07d58029d" providerId="ADAL" clId="{D4B5C678-6A1B-4A3D-BACF-F00D8DE4D3B9}" dt="2023-10-11T11:28:57.246" v="7" actId="2696"/>
        <pc:sldMkLst>
          <pc:docMk/>
          <pc:sldMk cId="0" sldId="256"/>
        </pc:sldMkLst>
      </pc:sldChg>
      <pc:sldChg chg="addSp delSp modSp mod">
        <pc:chgData name="Helena Walters" userId="0082c520-c2c8-4944-9e5a-2aa07d58029d" providerId="ADAL" clId="{D4B5C678-6A1B-4A3D-BACF-F00D8DE4D3B9}" dt="2023-10-11T10:13:21.247" v="5"/>
        <pc:sldMkLst>
          <pc:docMk/>
          <pc:sldMk cId="0" sldId="290"/>
        </pc:sldMkLst>
        <pc:spChg chg="mod">
          <ac:chgData name="Helena Walters" userId="0082c520-c2c8-4944-9e5a-2aa07d58029d" providerId="ADAL" clId="{D4B5C678-6A1B-4A3D-BACF-F00D8DE4D3B9}" dt="2023-10-11T10:13:21.247" v="5"/>
          <ac:spMkLst>
            <pc:docMk/>
            <pc:sldMk cId="0" sldId="290"/>
            <ac:spMk id="5" creationId="{7BAA3966-4A0F-B3CA-9761-711EEF024314}"/>
          </ac:spMkLst>
        </pc:spChg>
        <pc:spChg chg="mod">
          <ac:chgData name="Helena Walters" userId="0082c520-c2c8-4944-9e5a-2aa07d58029d" providerId="ADAL" clId="{D4B5C678-6A1B-4A3D-BACF-F00D8DE4D3B9}" dt="2023-10-11T10:13:21.247" v="5"/>
          <ac:spMkLst>
            <pc:docMk/>
            <pc:sldMk cId="0" sldId="290"/>
            <ac:spMk id="7" creationId="{D21C0FC6-961F-480E-1BFC-B3FB5A7AD232}"/>
          </ac:spMkLst>
        </pc:spChg>
        <pc:spChg chg="mod">
          <ac:chgData name="Helena Walters" userId="0082c520-c2c8-4944-9e5a-2aa07d58029d" providerId="ADAL" clId="{D4B5C678-6A1B-4A3D-BACF-F00D8DE4D3B9}" dt="2023-10-11T10:13:21.247" v="5"/>
          <ac:spMkLst>
            <pc:docMk/>
            <pc:sldMk cId="0" sldId="290"/>
            <ac:spMk id="9" creationId="{662A29BD-B662-1738-38A7-131F37322DF2}"/>
          </ac:spMkLst>
        </pc:spChg>
        <pc:grpChg chg="add mod">
          <ac:chgData name="Helena Walters" userId="0082c520-c2c8-4944-9e5a-2aa07d58029d" providerId="ADAL" clId="{D4B5C678-6A1B-4A3D-BACF-F00D8DE4D3B9}" dt="2023-10-11T10:13:21.247" v="5"/>
          <ac:grpSpMkLst>
            <pc:docMk/>
            <pc:sldMk cId="0" sldId="290"/>
            <ac:grpSpMk id="3" creationId="{389E6BF2-9A91-442A-A1EE-862E732914F3}"/>
          </ac:grpSpMkLst>
        </pc:grpChg>
        <pc:picChg chg="add del mod">
          <ac:chgData name="Helena Walters" userId="0082c520-c2c8-4944-9e5a-2aa07d58029d" providerId="ADAL" clId="{D4B5C678-6A1B-4A3D-BACF-F00D8DE4D3B9}" dt="2023-10-11T10:08:10.641" v="4" actId="478"/>
          <ac:picMkLst>
            <pc:docMk/>
            <pc:sldMk cId="0" sldId="290"/>
            <ac:picMk id="2" creationId="{AB0EC944-7C80-243D-C4CA-2EDD07CD2C0E}"/>
          </ac:picMkLst>
        </pc:picChg>
        <pc:picChg chg="mod">
          <ac:chgData name="Helena Walters" userId="0082c520-c2c8-4944-9e5a-2aa07d58029d" providerId="ADAL" clId="{D4B5C678-6A1B-4A3D-BACF-F00D8DE4D3B9}" dt="2023-10-11T10:13:21.247" v="5"/>
          <ac:picMkLst>
            <pc:docMk/>
            <pc:sldMk cId="0" sldId="290"/>
            <ac:picMk id="4" creationId="{02E661D1-73FF-C643-BAC1-28EC4FF92310}"/>
          </ac:picMkLst>
        </pc:picChg>
        <pc:picChg chg="mod">
          <ac:chgData name="Helena Walters" userId="0082c520-c2c8-4944-9e5a-2aa07d58029d" providerId="ADAL" clId="{D4B5C678-6A1B-4A3D-BACF-F00D8DE4D3B9}" dt="2023-10-11T10:13:21.247" v="5"/>
          <ac:picMkLst>
            <pc:docMk/>
            <pc:sldMk cId="0" sldId="290"/>
            <ac:picMk id="6" creationId="{1E802D81-2FF1-E17A-4CD8-35E4F6885716}"/>
          </ac:picMkLst>
        </pc:picChg>
        <pc:picChg chg="mod">
          <ac:chgData name="Helena Walters" userId="0082c520-c2c8-4944-9e5a-2aa07d58029d" providerId="ADAL" clId="{D4B5C678-6A1B-4A3D-BACF-F00D8DE4D3B9}" dt="2023-10-11T10:13:21.247" v="5"/>
          <ac:picMkLst>
            <pc:docMk/>
            <pc:sldMk cId="0" sldId="290"/>
            <ac:picMk id="8" creationId="{6F497B5B-2A15-1C2E-FE0C-6C42D45FC843}"/>
          </ac:picMkLst>
        </pc:picChg>
        <pc:picChg chg="del">
          <ac:chgData name="Helena Walters" userId="0082c520-c2c8-4944-9e5a-2aa07d58029d" providerId="ADAL" clId="{D4B5C678-6A1B-4A3D-BACF-F00D8DE4D3B9}" dt="2023-10-10T13:27:49.586" v="0" actId="478"/>
          <ac:picMkLst>
            <pc:docMk/>
            <pc:sldMk cId="0" sldId="290"/>
            <ac:picMk id="287" creationId="{00000000-0000-0000-0000-000000000000}"/>
          </ac:picMkLst>
        </pc:picChg>
      </pc:sldChg>
      <pc:sldChg chg="modSp add mod">
        <pc:chgData name="Helena Walters" userId="0082c520-c2c8-4944-9e5a-2aa07d58029d" providerId="ADAL" clId="{D4B5C678-6A1B-4A3D-BACF-F00D8DE4D3B9}" dt="2023-10-11T13:27:39.408" v="24" actId="20577"/>
        <pc:sldMkLst>
          <pc:docMk/>
          <pc:sldMk cId="3049800406" sldId="293"/>
        </pc:sldMkLst>
        <pc:spChg chg="mod">
          <ac:chgData name="Helena Walters" userId="0082c520-c2c8-4944-9e5a-2aa07d58029d" providerId="ADAL" clId="{D4B5C678-6A1B-4A3D-BACF-F00D8DE4D3B9}" dt="2023-10-11T13:27:39.408" v="24" actId="20577"/>
          <ac:spMkLst>
            <pc:docMk/>
            <pc:sldMk cId="3049800406" sldId="293"/>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187FA36A-129C-4C6B-902B-C5D2E16E8AE2}"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a:ln w="0">
            <a:noFill/>
          </a:ln>
        </p:spPr>
      </p:sp>
      <p:sp>
        <p:nvSpPr>
          <p:cNvPr id="2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295"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3E75843-7139-4363-879F-08E1578B7C79}"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a:ln w="0">
            <a:noFill/>
          </a:ln>
        </p:spPr>
      </p:sp>
      <p:sp>
        <p:nvSpPr>
          <p:cNvPr id="32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Small Planes: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conducted by small planes involve the use of aircraft, such as fixed-wing airplanes, to capture data from above the ground or water. These surveys are often used for a range of applications, including land mapping, environmental monitoring, urban planning, and agriculture.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Drones (Unmanned Aerial Vehicles - UAVs):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Drones have become increasingly popular for aerial surveys due to their flexibility, affordability, and ease of use. They can be equipped with various sensors, cameras, and instruments to capture high-resolution imagery and collect data from the air. Drones are especially valuable for tasks like mapping, disaster response, wildlife monitoring, and infrastructure inspections.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Survey Area: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area covered in aerial surveys can vary widely based on the instruments and technology used: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Small Areas: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can be conducted over relatively small areas, such as a construction site, archaeological site, or a specific section of a forest. In these cases, high-resolution imagery and detailed data collection are often required.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Large Areas:</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are also effective for covering vast expanses, such as agricultural regions, national parks, or even entire cities. In these scenarios, the focus may be on broad-scale mapping, monitoring, or assessing changes over time.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Instruments: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surveys can incorporate a range of instruments and sensors, including cameras (RGB, multispectral, thermal), LiDAR (Light Detection and Ranging), and other specialized equipment. The choice of instruments depends on the specific objectives of the survey and the type of data required.</a:t>
            </a:r>
          </a:p>
        </p:txBody>
      </p:sp>
      <p:sp>
        <p:nvSpPr>
          <p:cNvPr id="322"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AC6CC50-091A-4319-A7D6-C6B9E2F15D63}"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685800" y="1143000"/>
            <a:ext cx="5486400" cy="3086100"/>
          </a:xfrm>
          <a:prstGeom prst="rect">
            <a:avLst/>
          </a:prstGeom>
          <a:ln w="0">
            <a:noFill/>
          </a:ln>
        </p:spPr>
      </p:sp>
      <p:sp>
        <p:nvSpPr>
          <p:cNvPr id="32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pPr>
            <a:r>
              <a:rPr lang="en-GB" sz="1200" b="0" strike="noStrike" spc="-1" dirty="0">
                <a:solidFill>
                  <a:srgbClr val="000000"/>
                </a:solidFill>
                <a:latin typeface="Open Sans"/>
                <a:ea typeface="Open Sans"/>
              </a:rPr>
              <a:t>A </a:t>
            </a:r>
            <a:r>
              <a:rPr lang="en-GB" sz="1200" b="1" strike="noStrike" spc="-1" dirty="0">
                <a:solidFill>
                  <a:srgbClr val="000000"/>
                </a:solidFill>
                <a:latin typeface="Open Sans"/>
                <a:ea typeface="Open Sans"/>
              </a:rPr>
              <a:t>drone survey </a:t>
            </a:r>
            <a:r>
              <a:rPr lang="en-GB" sz="1200" b="0" strike="noStrike" spc="-1" dirty="0">
                <a:solidFill>
                  <a:srgbClr val="000000"/>
                </a:solidFill>
                <a:latin typeface="Open Sans"/>
                <a:ea typeface="Open Sans"/>
              </a:rPr>
              <a:t>refers to the use of a </a:t>
            </a:r>
            <a:r>
              <a:rPr lang="en-GB" sz="1200" b="1" strike="noStrike" spc="-1" dirty="0">
                <a:solidFill>
                  <a:srgbClr val="000000"/>
                </a:solidFill>
                <a:latin typeface="Open Sans"/>
                <a:ea typeface="Open Sans"/>
              </a:rPr>
              <a:t>drone</a:t>
            </a:r>
            <a:r>
              <a:rPr lang="en-GB" sz="1200" b="0" strike="noStrike" spc="-1" dirty="0">
                <a:solidFill>
                  <a:srgbClr val="000000"/>
                </a:solidFill>
                <a:latin typeface="Open Sans"/>
                <a:ea typeface="Open Sans"/>
              </a:rPr>
              <a:t>, or </a:t>
            </a:r>
            <a:r>
              <a:rPr lang="en-GB" sz="1200" b="1" strike="noStrike" spc="-1" dirty="0">
                <a:solidFill>
                  <a:srgbClr val="000000"/>
                </a:solidFill>
                <a:latin typeface="Open Sans"/>
                <a:ea typeface="Open Sans"/>
              </a:rPr>
              <a:t>unmanned aerial vehicle </a:t>
            </a:r>
            <a:r>
              <a:rPr lang="en-GB" sz="1200" b="0" strike="noStrike" spc="-1" dirty="0">
                <a:solidFill>
                  <a:srgbClr val="000000"/>
                </a:solidFill>
                <a:latin typeface="Open Sans"/>
                <a:ea typeface="Open Sans"/>
              </a:rPr>
              <a:t>(UAV), to </a:t>
            </a:r>
            <a:r>
              <a:rPr lang="en-GB" sz="1200" b="1" strike="noStrike" spc="-1" dirty="0">
                <a:solidFill>
                  <a:srgbClr val="000000"/>
                </a:solidFill>
                <a:latin typeface="Open Sans"/>
                <a:ea typeface="Open Sans"/>
              </a:rPr>
              <a:t>capture</a:t>
            </a:r>
            <a:r>
              <a:rPr lang="en-GB" sz="1200" b="0" strike="noStrike" spc="-1" dirty="0">
                <a:solidFill>
                  <a:srgbClr val="000000"/>
                </a:solidFill>
                <a:latin typeface="Open Sans"/>
                <a:ea typeface="Open Sans"/>
              </a:rPr>
              <a:t> aerial data with downward-facing sensors, such as RGB or multispectral cameras, and LIDAR payloads. During a drone survey with an RGB camera, the </a:t>
            </a:r>
            <a:r>
              <a:rPr lang="en-GB" sz="1200" b="1" strike="noStrike" spc="-1" dirty="0">
                <a:solidFill>
                  <a:srgbClr val="000000"/>
                </a:solidFill>
                <a:latin typeface="Open Sans"/>
                <a:ea typeface="Open Sans"/>
              </a:rPr>
              <a:t>ground is photographed several times</a:t>
            </a:r>
            <a:r>
              <a:rPr lang="en-GB" sz="1200" b="0" strike="noStrike" spc="-1" dirty="0">
                <a:solidFill>
                  <a:srgbClr val="000000"/>
                </a:solidFill>
                <a:latin typeface="Open Sans"/>
                <a:ea typeface="Open Sans"/>
              </a:rPr>
              <a:t> from </a:t>
            </a:r>
            <a:r>
              <a:rPr lang="en-GB" sz="1200" b="1" strike="noStrike" spc="-1" dirty="0">
                <a:solidFill>
                  <a:srgbClr val="000000"/>
                </a:solidFill>
                <a:latin typeface="Open Sans"/>
                <a:ea typeface="Open Sans"/>
              </a:rPr>
              <a:t>different angles</a:t>
            </a:r>
            <a:r>
              <a:rPr lang="en-GB" sz="1200" b="0" strike="noStrike" spc="-1" dirty="0">
                <a:solidFill>
                  <a:srgbClr val="000000"/>
                </a:solidFill>
                <a:latin typeface="Open Sans"/>
                <a:ea typeface="Open Sans"/>
              </a:rPr>
              <a:t>, and each image is tagged with coordinates.</a:t>
            </a:r>
            <a:endParaRPr lang="en-ZA" sz="1200" b="0" strike="noStrike" spc="-1" dirty="0">
              <a:solidFill>
                <a:srgbClr val="000000"/>
              </a:solidFill>
              <a:latin typeface="Arial"/>
            </a:endParaRPr>
          </a:p>
        </p:txBody>
      </p:sp>
      <p:sp>
        <p:nvSpPr>
          <p:cNvPr id="325"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388780F8-9030-45E0-9ADF-DCE71F49B262}"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
        <p:nvSpPr>
          <p:cNvPr id="326" name="TextBox 2"/>
          <p:cNvSpPr/>
          <p:nvPr/>
        </p:nvSpPr>
        <p:spPr>
          <a:xfrm>
            <a:off x="5560200" y="2218680"/>
            <a:ext cx="608616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endParaRPr lang="en-ZA" sz="1800" b="0" strike="noStrike" spc="-1">
              <a:solidFill>
                <a:srgbClr val="000000"/>
              </a:solid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685800" y="1143000"/>
            <a:ext cx="5486400" cy="3086100"/>
          </a:xfrm>
          <a:prstGeom prst="rect">
            <a:avLst/>
          </a:prstGeom>
          <a:ln w="0">
            <a:noFill/>
          </a:ln>
        </p:spPr>
      </p:sp>
      <p:sp>
        <p:nvSpPr>
          <p:cNvPr id="3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Uses of drones in surveying</a:t>
            </a:r>
          </a:p>
          <a:p>
            <a:pPr indent="0">
              <a:lnSpc>
                <a:spcPct val="15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Land Surveying / Cartography:</a:t>
            </a: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Generate high-resolution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orthomosaics</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detailed 3D models of areas. </a:t>
            </a:r>
          </a:p>
          <a:p>
            <a:pPr indent="0">
              <a:lnSpc>
                <a:spcPct val="15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Land Management:</a:t>
            </a: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images accelerate and simplify topographic surveys for land management and planning</a:t>
            </a:r>
          </a:p>
          <a:p>
            <a:pPr indent="0">
              <a:lnSpc>
                <a:spcPct val="15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Precise measurements:</a:t>
            </a: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High-resolution orthophotos enable surveyors to perform highly accurate distance and surface measurements</a:t>
            </a:r>
          </a:p>
          <a:p>
            <a:pPr indent="0">
              <a:lnSpc>
                <a:spcPct val="15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9"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145B56E-D9EE-4630-AEF9-3DE8D0293AE1}"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685800" y="1143000"/>
            <a:ext cx="5486400" cy="3086100"/>
          </a:xfrm>
          <a:prstGeom prst="rect">
            <a:avLst/>
          </a:prstGeom>
          <a:ln w="0">
            <a:noFill/>
          </a:ln>
        </p:spPr>
      </p:sp>
      <p:sp>
        <p:nvSpPr>
          <p:cNvPr id="33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2"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0FE7C16-A2D4-4DBE-B5E6-9AB59AA6F65B}"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noRot="1" noChangeAspect="1"/>
          </p:cNvSpPr>
          <p:nvPr>
            <p:ph type="sldImg"/>
          </p:nvPr>
        </p:nvSpPr>
        <p:spPr>
          <a:xfrm>
            <a:off x="685800" y="1143000"/>
            <a:ext cx="5486400" cy="3086100"/>
          </a:xfrm>
          <a:prstGeom prst="rect">
            <a:avLst/>
          </a:prstGeom>
          <a:ln w="0">
            <a:noFill/>
          </a:ln>
        </p:spPr>
      </p:sp>
      <p:sp>
        <p:nvSpPr>
          <p:cNvPr id="3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35"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7C81981-7CA3-424B-A7D3-EB34A521C76B}"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685800" y="1143000"/>
            <a:ext cx="5486400" cy="3086100"/>
          </a:xfrm>
          <a:prstGeom prst="rect">
            <a:avLst/>
          </a:prstGeom>
          <a:ln w="0">
            <a:noFill/>
          </a:ln>
        </p:spPr>
      </p:sp>
      <p:sp>
        <p:nvSpPr>
          <p:cNvPr id="33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00000"/>
              </a:lnSpc>
              <a:buNone/>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sensor emits radiation which is directed toward the target to be investigated. The radiation reflected from that target is detected and measured by the sensor.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tabLst>
                <a:tab pos="0" algn="l"/>
              </a:tabLst>
            </a:pPr>
            <a:endParaRPr lang="en-ZA" sz="2000" b="0" strike="noStrike" spc="-1" dirty="0">
              <a:solidFill>
                <a:srgbClr val="000000"/>
              </a:solidFill>
              <a:latin typeface="Arial"/>
            </a:endParaRPr>
          </a:p>
        </p:txBody>
      </p:sp>
      <p:sp>
        <p:nvSpPr>
          <p:cNvPr id="338"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777BFD7-6E70-45B3-9204-866CAE81DA47}"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685800" y="1143000"/>
            <a:ext cx="5486400" cy="3086100"/>
          </a:xfrm>
          <a:prstGeom prst="rect">
            <a:avLst/>
          </a:prstGeom>
          <a:ln w="0">
            <a:noFill/>
          </a:ln>
        </p:spPr>
      </p:sp>
      <p:sp>
        <p:nvSpPr>
          <p:cNvPr id="34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Weather Examples:</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Weather radars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Meteorological satellite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Monitoring cyclones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Detecting Winds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Rainfall Intensity and quality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i="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Agriculture Examples:</a:t>
            </a:r>
            <a:endParaRPr lang="en-ZA" sz="1200" b="1" i="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Normalized Difference Vegetation Index (NDVI)</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Normalized Difference Water Index (NDWI)</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Modified Soil-adjusted Vegetation Index (MSAVI2)</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Modified Triangular Vegetation Index (MTVI2)</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Forestry</a:t>
            </a: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Environmental monitoring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Commercial forestry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Reconnaissance mapping</a:t>
            </a:r>
            <a:endParaRPr lang="en-ZA" sz="18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50000"/>
              </a:lnSpc>
              <a:buNone/>
            </a:pPr>
            <a:endParaRPr lang="en-ZA" sz="1800" b="0" strike="noStrike" spc="-1" dirty="0">
              <a:solidFill>
                <a:srgbClr val="000000"/>
              </a:solidFill>
              <a:latin typeface="Arial"/>
            </a:endParaRPr>
          </a:p>
        </p:txBody>
      </p:sp>
      <p:sp>
        <p:nvSpPr>
          <p:cNvPr id="341"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D5BC66C-2427-4B38-A0FB-3CDDDF459EB3}"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1143000"/>
            <a:ext cx="5486400" cy="3086100"/>
          </a:xfrm>
          <a:prstGeom prst="rect">
            <a:avLst/>
          </a:prstGeom>
          <a:ln w="0">
            <a:noFill/>
          </a:ln>
        </p:spPr>
      </p:sp>
      <p:sp>
        <p:nvSpPr>
          <p:cNvPr id="3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Satellite products refer to the various types of data and information obtained from remote sensing satellites like Landsat and Sentinel-2A. These products are derived from the observations made by these satellites and can be used for a wide range of applications, including environmental monitoring, land use planning, and disaster management.</a:t>
            </a:r>
          </a:p>
          <a:p>
            <a:pPr marL="216000" indent="0">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term "bands" in this context refers to the different spectral bands or channels in which these satellites collect data. Both Landsat and Sentinel-2A have multiple spectral bands, each capturing specific ranges of the electromagnetic spectrum. These bands are typically used to detect and record different characteristics of the Earth's surface, such as vegetation health, water quality, and land cover.</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4"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E89077C-8FF4-440D-B7B8-C1CEC0F0011D}"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extLst>
      <p:ext uri="{BB962C8B-B14F-4D97-AF65-F5344CB8AC3E}">
        <p14:creationId xmlns:p14="http://schemas.microsoft.com/office/powerpoint/2010/main" val="15512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1143000"/>
            <a:ext cx="5486400" cy="3086100"/>
          </a:xfrm>
          <a:prstGeom prst="rect">
            <a:avLst/>
          </a:prstGeom>
          <a:ln w="0">
            <a:noFill/>
          </a:ln>
        </p:spPr>
      </p:sp>
      <p:sp>
        <p:nvSpPr>
          <p:cNvPr id="3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provided image displays the distinct characteristics or data captured by a Landsat satellite band. These bands are part of the satellite's sensor system, each designed to capture unique information about the Earth's surface, such as vegetation health, land use patterns, or other environmental attributes.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4"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E89077C-8FF4-440D-B7B8-C1CEC0F0011D}"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extLst>
      <p:ext uri="{BB962C8B-B14F-4D97-AF65-F5344CB8AC3E}">
        <p14:creationId xmlns:p14="http://schemas.microsoft.com/office/powerpoint/2010/main" val="45095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1143000"/>
            <a:ext cx="5486400" cy="3086100"/>
          </a:xfrm>
          <a:prstGeom prst="rect">
            <a:avLst/>
          </a:prstGeom>
          <a:ln w="0">
            <a:noFill/>
          </a:ln>
        </p:spPr>
      </p:sp>
      <p:sp>
        <p:nvSpPr>
          <p:cNvPr id="3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Landsat and Sentinel data differ in terms of their origins, frequency of observations, sensor types, and other characteristics, but both are valuable resources for Earth observation and remote sensing applications. The choice between them depends on the specific needs of a given project or study.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4"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E89077C-8FF4-440D-B7B8-C1CEC0F0011D}"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a:ln w="0">
            <a:noFill/>
          </a:ln>
        </p:spPr>
      </p:sp>
      <p:sp>
        <p:nvSpPr>
          <p:cNvPr id="2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Primary Data Collection Methods: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Primary data collection methods involve gathering data directly from original sources or firsthand information. These methods are used when the data needed does not already exist or is not readily available from existing sources.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primary data collection methods include surveys, interviews, observations, experiments, and fieldwork.</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methods are often time-consuming and can be resource-intensive, as they require researchers to collect data from scratch.</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Primary data collection methods are highly customizable and allow researchers to tailor data collection to their specific research objectives.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Secondary Data Collection Methods: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Secondary data collection methods involve the use of existing data that has been collected by others or is available from previously published sources.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Researchers use secondary data when the information they need can be obtained from existing datasets, reports, publications, or databases.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Common sources of secondary data include government records, academic publications, industry reports, and historical records.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Secondary data collection methods are generally more cost-effective and less time-consuming compared to primary methods, as the data already exists.</a:t>
            </a:r>
          </a:p>
          <a:p>
            <a:pPr marL="844650" lvl="1"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However, researchers must ensure the quality, relevance, and reliability of the secondary data they use.</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summary, primary data collection methods involve gathering data directly from original sources, while secondary data collection methods involve using existing data from external sources. The choice between these methods depends on the research objectives, available resources, and the nature of the data needed for a particular study.</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1800" b="0" strike="noStrike" spc="-1" dirty="0">
              <a:solidFill>
                <a:srgbClr val="000000"/>
              </a:solidFill>
              <a:latin typeface="Arial"/>
            </a:endParaRPr>
          </a:p>
        </p:txBody>
      </p:sp>
      <p:sp>
        <p:nvSpPr>
          <p:cNvPr id="298"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19B17B6-C955-4FE9-B47F-D8D5AF0AE2D4}"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685800" y="1143000"/>
            <a:ext cx="5486400" cy="3086100"/>
          </a:xfrm>
          <a:prstGeom prst="rect">
            <a:avLst/>
          </a:prstGeom>
          <a:ln w="0">
            <a:noFill/>
          </a:ln>
        </p:spPr>
      </p:sp>
      <p:sp>
        <p:nvSpPr>
          <p:cNvPr id="34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7"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46C15B9-C433-4FF6-8157-5CF4EB7F1DBF}"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PlaceHolder 1"/>
          <p:cNvSpPr>
            <a:spLocks noGrp="1" noRot="1" noChangeAspect="1"/>
          </p:cNvSpPr>
          <p:nvPr>
            <p:ph type="sldImg"/>
          </p:nvPr>
        </p:nvSpPr>
        <p:spPr>
          <a:xfrm>
            <a:off x="685800" y="1143000"/>
            <a:ext cx="5486400" cy="3086100"/>
          </a:xfrm>
          <a:prstGeom prst="rect">
            <a:avLst/>
          </a:prstGeom>
          <a:ln w="0">
            <a:noFill/>
          </a:ln>
        </p:spPr>
      </p:sp>
      <p:sp>
        <p:nvSpPr>
          <p:cNvPr id="3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0"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DDC0399-0B8A-4D3B-8976-CD447445E6FC}"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1143000"/>
            <a:ext cx="5486400" cy="3086100"/>
          </a:xfrm>
          <a:prstGeom prst="rect">
            <a:avLst/>
          </a:prstGeom>
          <a:ln w="0">
            <a:noFill/>
          </a:ln>
        </p:spPr>
      </p:sp>
      <p:sp>
        <p:nvSpPr>
          <p:cNvPr id="3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3"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59FB3B9-2E0D-45EB-B5AE-E68369C7882E}"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685800" y="1143000"/>
            <a:ext cx="5486400" cy="3086100"/>
          </a:xfrm>
          <a:prstGeom prst="rect">
            <a:avLst/>
          </a:prstGeom>
          <a:ln w="0">
            <a:noFill/>
          </a:ln>
        </p:spPr>
      </p:sp>
      <p:sp>
        <p:nvSpPr>
          <p:cNvPr id="35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6"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34AD064-2D96-44A2-8221-3C0DBDFE7D9F}"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noRot="1" noChangeAspect="1"/>
          </p:cNvSpPr>
          <p:nvPr>
            <p:ph type="sldImg"/>
          </p:nvPr>
        </p:nvSpPr>
        <p:spPr>
          <a:xfrm>
            <a:off x="685800" y="1143000"/>
            <a:ext cx="5486400" cy="3086100"/>
          </a:xfrm>
          <a:prstGeom prst="rect">
            <a:avLst/>
          </a:prstGeom>
          <a:ln w="0">
            <a:noFill/>
          </a:ln>
        </p:spPr>
      </p:sp>
      <p:sp>
        <p:nvSpPr>
          <p:cNvPr id="35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9"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B91D8E5-925D-4E88-A52F-308849CF99E1}"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685800" y="1143000"/>
            <a:ext cx="5486400" cy="3086100"/>
          </a:xfrm>
          <a:prstGeom prst="rect">
            <a:avLst/>
          </a:prstGeom>
          <a:ln w="0">
            <a:noFill/>
          </a:ln>
        </p:spPr>
      </p:sp>
      <p:sp>
        <p:nvSpPr>
          <p:cNvPr id="36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Secondary Data Collection Methods Key Concepts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3080"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Existing Databases and Records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Utilizing existing GIS databases and records.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acquisition from government agencies, organizations, and public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Quality assessment and data validation techniques.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3080"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Online and Web-Based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online and web-based data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Accessing data from geospatial portals, government websites, and open data platforms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downloading and integration into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Considerations for data quality and reliability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GIS Data Collection Principles Key Concepts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Accuracy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and significance of data accuracy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Techniques for improving data accuracy, including ground truthing and verification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Quality control measures and error detection methods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Precision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Understanding precision and its role in GIS data collection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Tools and techniques for achieving high precision, such as high-resolution imagery and advanced surveying instruments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Completeness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collecting complete data for GIS applications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Strategies for ensuring data completeness, including comprehensive surveys and data validation procedures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Timeliness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Significance of timely data collection for decision-making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Methods for efficient data acquisition, including real-time data feeds and continuous monitoring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Consistency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Maintaining data consistency across different sources and time periods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Standardization techniques, data normalization, and quality assurance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840" indent="-285840">
              <a:lnSpc>
                <a:spcPct val="100000"/>
              </a:lnSpc>
              <a:buClr>
                <a:srgbClr val="000000"/>
              </a:buClr>
              <a:buFont typeface="Arial"/>
              <a:buChar char="•"/>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Security and Privacy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Safeguarding GIS data against unauthorized access and data breaches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Compliance with privacy regulations and ethical considerations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400" b="0" strike="noStrike" spc="-1" dirty="0">
              <a:solidFill>
                <a:srgbClr val="000000"/>
              </a:solidFill>
              <a:latin typeface="Arial"/>
            </a:endParaRPr>
          </a:p>
        </p:txBody>
      </p:sp>
      <p:sp>
        <p:nvSpPr>
          <p:cNvPr id="362"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1B9C87E-2E6C-4A3A-ACD4-A5C966C66550}"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685800" y="1143000"/>
            <a:ext cx="5486040" cy="3085920"/>
          </a:xfrm>
          <a:prstGeom prst="rect">
            <a:avLst/>
          </a:prstGeom>
          <a:ln w="0">
            <a:noFill/>
          </a:ln>
        </p:spPr>
      </p:sp>
      <p:sp>
        <p:nvSpPr>
          <p:cNvPr id="36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5"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3A18173-3373-4C7E-9C76-75102D4CC5C5}"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685800" y="1143000"/>
            <a:ext cx="5486040" cy="3085920"/>
          </a:xfrm>
          <a:prstGeom prst="rect">
            <a:avLst/>
          </a:prstGeom>
          <a:ln w="0">
            <a:noFill/>
          </a:ln>
        </p:spPr>
      </p:sp>
      <p:sp>
        <p:nvSpPr>
          <p:cNvPr id="36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68"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4D9D66C-0562-48F2-A403-0ABA988E8CA6}"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685800" y="1143000"/>
            <a:ext cx="5486040" cy="3085920"/>
          </a:xfrm>
          <a:prstGeom prst="rect">
            <a:avLst/>
          </a:prstGeom>
          <a:ln w="0">
            <a:noFill/>
          </a:ln>
        </p:spPr>
      </p:sp>
      <p:sp>
        <p:nvSpPr>
          <p:cNvPr id="37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1"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4CB8FF7-545F-4DF8-88F6-DEA9C5DBAE54}"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685800" y="1143000"/>
            <a:ext cx="5486400" cy="3086100"/>
          </a:xfrm>
          <a:prstGeom prst="rect">
            <a:avLst/>
          </a:prstGeom>
          <a:ln w="0">
            <a:noFill/>
          </a:ln>
        </p:spPr>
      </p:sp>
      <p:sp>
        <p:nvSpPr>
          <p:cNvPr id="3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74"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CEB2E9B-C105-425C-A7CE-B53537609A1D}"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040" cy="3085920"/>
          </a:xfrm>
          <a:prstGeom prst="rect">
            <a:avLst/>
          </a:prstGeom>
          <a:ln w="0">
            <a:noFill/>
          </a:ln>
        </p:spPr>
      </p:sp>
      <p:sp>
        <p:nvSpPr>
          <p:cNvPr id="3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01"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118A196-1D22-4A24-B744-1B322B4FC9F9}"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noRot="1" noChangeAspect="1"/>
          </p:cNvSpPr>
          <p:nvPr>
            <p:ph type="sldImg"/>
          </p:nvPr>
        </p:nvSpPr>
        <p:spPr>
          <a:xfrm>
            <a:off x="685800" y="1143000"/>
            <a:ext cx="5486400" cy="3086100"/>
          </a:xfrm>
          <a:prstGeom prst="rect">
            <a:avLst/>
          </a:prstGeom>
          <a:ln w="0">
            <a:noFill/>
          </a:ln>
        </p:spPr>
      </p:sp>
      <p:sp>
        <p:nvSpPr>
          <p:cNvPr id="376" name="PlaceHolder 2"/>
          <p:cNvSpPr>
            <a:spLocks noGrp="1"/>
          </p:cNvSpPr>
          <p:nvPr>
            <p:ph type="body"/>
          </p:nvPr>
        </p:nvSpPr>
        <p:spPr>
          <a:xfrm>
            <a:off x="360000" y="4400640"/>
            <a:ext cx="6120000" cy="3600000"/>
          </a:xfrm>
          <a:prstGeom prst="rect">
            <a:avLst/>
          </a:prstGeom>
          <a:noFill/>
          <a:ln w="0">
            <a:noFill/>
          </a:ln>
        </p:spPr>
        <p:txBody>
          <a:bodyPr anchor="t">
            <a:noAutofit/>
          </a:bodyPr>
          <a:lstStyle/>
          <a:p>
            <a:pPr marL="216000" indent="0">
              <a:lnSpc>
                <a:spcPct val="100000"/>
              </a:lnSpc>
              <a:buNone/>
            </a:pPr>
            <a:r>
              <a:rPr lang="en-GB" sz="12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Metadata in GIS Key Concepts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Purpose and objectives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Components of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description and identification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quality and accuracy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source and acquisition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processing and analysis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limitations and constraints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standards and formats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FGDC (Federal Geographic Data Committee) metadata standard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19115 metadata standard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metadata formats and templates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Best practices for metadata creation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Capturing comprehensive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Using standardized vocabulary and terms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Regular updates and maintenance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Documenting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documenting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Types of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collection and validation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processing and analysis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Visualization and map design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Workflow optimization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Documenting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Writing clear and concise documentation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Including step-by-step instructions and screenshots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Providing real-world examples and use cases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Incorporating diagrams or flowcharts to illustrate processes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Organizing and categorizing best practices documentation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Creating a hierarchical structure or taxonomy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Tagging or labelling for easy search and retrieval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Version control and revision history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Tracking changes and updates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Maintaining a history of revisions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Accessibility and availability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Storing documentation in a centralized location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Sharing documentation within the organization or with the wider GIS community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Sharing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Benefits of sharing GIS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Platforms and mediums for sharing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Internal sharing within the organization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Public platforms and communities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Conferences, workshops, and seminars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Online forums and discussion groups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Licensing and intellectual property considerations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Choosing an appropriate license for sharing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Protecting intellectual property rights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Engaging with the GIS community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Participating in discussions and knowledge exchange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Collaborating on shared projects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Feedback and improvement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Encouraging feedback on shared best practices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Incorporating feedback into documentation updates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2000" b="0" strike="noStrike" spc="-1" dirty="0">
              <a:solidFill>
                <a:srgbClr val="000000"/>
              </a:solidFill>
              <a:latin typeface="Arial"/>
            </a:endParaRPr>
          </a:p>
        </p:txBody>
      </p:sp>
      <p:sp>
        <p:nvSpPr>
          <p:cNvPr id="377"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B35C689-5252-4464-BBA6-2551E7CA549C}" type="slidenum">
              <a:rPr lang="en-US" sz="1200" b="0" strike="noStrike" spc="-1">
                <a:solidFill>
                  <a:srgbClr val="000000"/>
                </a:solidFill>
                <a:latin typeface="Times New Roman"/>
              </a:rPr>
              <a:t>31</a:t>
            </a:fld>
            <a:endParaRPr lang="en-ZA" sz="12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noRot="1" noChangeAspect="1"/>
          </p:cNvSpPr>
          <p:nvPr>
            <p:ph type="sldImg"/>
          </p:nvPr>
        </p:nvSpPr>
        <p:spPr>
          <a:xfrm>
            <a:off x="685800" y="1143000"/>
            <a:ext cx="5486400" cy="3086100"/>
          </a:xfrm>
          <a:prstGeom prst="rect">
            <a:avLst/>
          </a:prstGeom>
          <a:ln w="0">
            <a:noFill/>
          </a:ln>
        </p:spPr>
      </p:sp>
      <p:sp>
        <p:nvSpPr>
          <p:cNvPr id="3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0"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60AD1E8-94CF-448C-9F2B-D158C77BE55C}" type="slidenum">
              <a:rPr lang="en-US" sz="1200" b="0" strike="noStrike" spc="-1">
                <a:solidFill>
                  <a:srgbClr val="000000"/>
                </a:solidFill>
                <a:latin typeface="Times New Roman"/>
              </a:rPr>
              <a:t>32</a:t>
            </a:fld>
            <a:endParaRPr lang="en-ZA" sz="1200" b="0" strike="noStrike" spc="-1">
              <a:solidFill>
                <a:srgbClr val="000000"/>
              </a:solidFill>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noRot="1" noChangeAspect="1"/>
          </p:cNvSpPr>
          <p:nvPr>
            <p:ph type="sldImg"/>
          </p:nvPr>
        </p:nvSpPr>
        <p:spPr>
          <a:xfrm>
            <a:off x="685800" y="1143000"/>
            <a:ext cx="5486400" cy="3086100"/>
          </a:xfrm>
          <a:prstGeom prst="rect">
            <a:avLst/>
          </a:prstGeom>
          <a:ln w="0">
            <a:noFill/>
          </a:ln>
        </p:spPr>
      </p:sp>
      <p:sp>
        <p:nvSpPr>
          <p:cNvPr id="3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83"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4F4955E-6129-4984-89EA-694C7595FF0E}" type="slidenum">
              <a:rPr lang="en-US" sz="1200" b="0" strike="noStrike" spc="-1">
                <a:solidFill>
                  <a:srgbClr val="000000"/>
                </a:solidFill>
                <a:latin typeface="Times New Roman"/>
              </a:rPr>
              <a:t>33</a:t>
            </a:fld>
            <a:endParaRPr lang="en-ZA" sz="1200" b="0" strike="noStrike" spc="-1">
              <a:solidFill>
                <a:srgbClr val="000000"/>
              </a:solid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noRot="1" noChangeAspect="1"/>
          </p:cNvSpPr>
          <p:nvPr>
            <p:ph type="sldImg"/>
          </p:nvPr>
        </p:nvSpPr>
        <p:spPr>
          <a:xfrm>
            <a:off x="685800" y="1143000"/>
            <a:ext cx="5486400" cy="3086100"/>
          </a:xfrm>
          <a:prstGeom prst="rect">
            <a:avLst/>
          </a:prstGeom>
          <a:ln w="0">
            <a:noFill/>
          </a:ln>
        </p:spPr>
      </p:sp>
      <p:sp>
        <p:nvSpPr>
          <p:cNvPr id="3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Open Geospatial Consortium (OGC) standards are fundamental in the field of Geographic Information Systems (GIS) and geospatial data interoperability. These standards ensure that geospatial data, software, and systems from different providers can work together seamlessly. Here are some key OGC standards in GIS: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Map Service (WMS): WMS is a standard for requesting and serving map images over the internet. It allows users to access and display maps from various servers in a consistent way, making it easier to combine and visualize geospatial data from different sources.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Feature Service (WFS): WFS provides a standard interface for querying and retrieving geospatial feature data (vector data) over the web. It enables the exchange of vector data between different GIS systems, making data sharing and integration more straightforward.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Keyhole Markup Language (KML): KML is an XML-based format for representing geographic information, including 2D and 3D maps, annotations, and visualizations. It is commonly used for creating geospatial content for Google Earth and other virtual globes.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Geography Markup Language (GML): GML is an XML-based format for describing geographical features and their properties. It provides a standardized way to encode and exchange geographic data, ensuring compatibility between different GIS applications.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Sensor Web Enablement (SWE): SWE standards enable the integration of sensor data into GIS systems. They define protocols and data formats for accessing and exchanging real-time sensor data, which is crucial for environmental monitoring, weather forecasting, and IoT applications.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Catalog</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Services for the Web (CSW): CSW standards define how geospatial metadata and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catalogs</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can be published and discovered on the web. They facilitate the search and retrieval of geospatial data and services, helping users find the information they need.</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Geospatial Linked Data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GeoSPARQL</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ZA"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GeoSPARQL</a:t>
            </a: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extends the SPARQL query language to support geospatial data and queries. It allows for the semantic querying of geospatial data stored in RDF (Resource Description Framework) format, promoting interoperability between geospatial and linked data systems.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OGC standards, among others, provide a framework for consistent and interoperable geospatial data and services, ensuring that GIS professionals can work with data from various sources and systems effectively.</a:t>
            </a:r>
          </a:p>
        </p:txBody>
      </p:sp>
      <p:sp>
        <p:nvSpPr>
          <p:cNvPr id="386"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670AF3A-268D-456B-B9BF-90CBB9161006}" type="slidenum">
              <a:rPr lang="en-US" sz="1200" b="0" strike="noStrike" spc="-1">
                <a:solidFill>
                  <a:srgbClr val="000000"/>
                </a:solidFill>
                <a:latin typeface="Times New Roman"/>
              </a:rPr>
              <a:t>34</a:t>
            </a:fld>
            <a:endParaRPr lang="en-ZA" sz="1200" b="0" strike="noStrike" spc="-1">
              <a:solidFill>
                <a:srgbClr val="000000"/>
              </a:solid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685800" y="1143000"/>
            <a:ext cx="5486400" cy="3086100"/>
          </a:xfrm>
          <a:prstGeom prst="rect">
            <a:avLst/>
          </a:prstGeom>
          <a:ln w="0">
            <a:noFill/>
          </a:ln>
        </p:spPr>
      </p:sp>
      <p:sp>
        <p:nvSpPr>
          <p:cNvPr id="3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71450" indent="-171450">
              <a:lnSpc>
                <a:spcPct val="150000"/>
              </a:lnSpc>
              <a:spcBef>
                <a:spcPts val="1001"/>
              </a:spcBef>
              <a:buFont typeface="Arial" panose="020B0604020202020204" pitchFamily="34" charset="0"/>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International Organization for Standardization (ISO) Role:</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19100 series standards for geospatial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19115 for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19139 for encoding metadata in XML.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indent="-171450">
              <a:lnSpc>
                <a:spcPct val="150000"/>
              </a:lnSpc>
              <a:spcBef>
                <a:spcPts val="1001"/>
              </a:spcBef>
              <a:buFont typeface="Arial" panose="020B0604020202020204" pitchFamily="34" charset="0"/>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Geographic Information Systems Certification Institute (GISCI) Role:</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Certification programs and standards for GIS professionals.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spcBef>
                <a:spcPts val="1001"/>
              </a:spcBef>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competencies and ethical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spcBef>
                <a:spcPts val="1001"/>
              </a:spcBef>
              <a:buFont typeface="Arial" panose="020B0604020202020204" pitchFamily="34" charset="0"/>
              <a:buChar char="•"/>
              <a:tabLst>
                <a:tab pos="0" algn="l"/>
              </a:tabLst>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National Institute of Standards and Technology (NIST) Role:</a:t>
            </a:r>
            <a:endPar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and guidelines for spatial data interoperability.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87450" lvl="1" indent="-171450">
              <a:lnSpc>
                <a:spcPct val="150000"/>
              </a:lnSpc>
              <a:spcBef>
                <a:spcPts val="1001"/>
              </a:spcBef>
              <a:buClr>
                <a:srgbClr val="000000"/>
              </a:buClr>
              <a:buSzPct val="45000"/>
              <a:buFont typeface="Arial" panose="020B0604020202020204" pitchFamily="34" charset="0"/>
              <a:buChar char="•"/>
              <a:tabLst>
                <a:tab pos="0" algn="l"/>
              </a:tabLst>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NIST's role in developing and promoting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03450" lvl="1" indent="-171450">
              <a:lnSpc>
                <a:spcPct val="150000"/>
              </a:lnSpc>
              <a:spcBef>
                <a:spcPts val="1001"/>
              </a:spcBef>
              <a:buFont typeface="Arial" panose="020B0604020202020204" pitchFamily="34" charset="0"/>
              <a:buChar char="•"/>
              <a:tabLst>
                <a:tab pos="0" algn="l"/>
              </a:tabLst>
            </a:pPr>
            <a:endParaRPr lang="en-ZA" sz="1200" b="0" strike="noStrike" spc="-1" dirty="0">
              <a:solidFill>
                <a:srgbClr val="000000"/>
              </a:solidFill>
              <a:latin typeface="+mj-lt"/>
            </a:endParaRPr>
          </a:p>
          <a:p>
            <a:pPr marL="216000" indent="0">
              <a:lnSpc>
                <a:spcPct val="150000"/>
              </a:lnSpc>
              <a:spcBef>
                <a:spcPts val="1001"/>
              </a:spcBef>
              <a:buNone/>
              <a:tabLst>
                <a:tab pos="0" algn="l"/>
              </a:tabLst>
            </a:pPr>
            <a:endParaRPr lang="en-ZA" sz="1800" b="0" strike="noStrike" spc="-1" dirty="0">
              <a:solidFill>
                <a:srgbClr val="000000"/>
              </a:solidFill>
              <a:latin typeface="Arial"/>
            </a:endParaRPr>
          </a:p>
        </p:txBody>
      </p:sp>
      <p:sp>
        <p:nvSpPr>
          <p:cNvPr id="389"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4E3A8DB-7522-477D-A4CF-CDCF098ADC7D}" type="slidenum">
              <a:rPr lang="en-US" sz="1200" b="0" strike="noStrike" spc="-1">
                <a:solidFill>
                  <a:srgbClr val="000000"/>
                </a:solidFill>
                <a:latin typeface="Times New Roman"/>
              </a:rPr>
              <a:t>35</a:t>
            </a:fld>
            <a:endParaRPr lang="en-ZA" sz="1200" b="0" strike="noStrike" spc="-1">
              <a:solidFill>
                <a:srgbClr val="000000"/>
              </a:solid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685800" y="1143000"/>
            <a:ext cx="5486400" cy="3086100"/>
          </a:xfrm>
          <a:prstGeom prst="rect">
            <a:avLst/>
          </a:prstGeom>
          <a:ln w="0">
            <a:noFill/>
          </a:ln>
        </p:spPr>
      </p:sp>
      <p:sp>
        <p:nvSpPr>
          <p:cNvPr id="39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GIS standards for interoperability and data exchange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Open Geospatial Consortium (OGC) and its role in GIS standards development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relevant standards organizations and their contributions to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Examples of a Standards body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Open Geospatial Consortium (OGC)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Overview</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OGC as a global standards organization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OGC's mission and objectives in the GIS domain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 OGC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Simple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and components of Simple Features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Geometry types and operations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Spatial referencing systems and coordinate transformations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Web Services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OGC Web Services (OWS)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Key OGC Web Service standards, such as WMS, WFS, WCS, and WPS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Functionality and use cases of each standard</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GeoPackage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GeoPackage as a geospatial data exchange format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Structure and capabilities of GeoPackage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Benefits and applications of GeoPackage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Sensor Web Enablement (SWE)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Sensor Web Enablement (SWE)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and specifications for managing sensor data and observations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Integration of sensor data with GIS applications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for representing 3D urban models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data structure and encoding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Applications of </a:t>
            </a:r>
            <a:r>
              <a:rPr lang="en-GB" sz="1200" b="0" strike="noStrike" spc="-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CityGML</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in urban planning and visualization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Relevant GIS Standards Organizations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International Organization for Standardization (ISO)</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19100 series standards for geospatial information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19115 for metadata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ISO 19139 for encoding metadata in XML</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Geographic Information Systems Certification Institute (GISCI)</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Certification programs and standards for GIS professionals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Core competencies and ethical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International Electrotechnical Commission (IEC)</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for electrical, electronic, and related technologies in GIS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Relevant IEC standards for geospatial data and equipment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National Institute of Standards and Technology (NIST)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Standards and guidelines for spatial data interoperability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NIST's role in developing and promoting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360"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Implementing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Benefits of implementing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Challenges and considerations in adopting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Tools and technologies for implementing GIS standards.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Software support for OGC-compliant services and data formats.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transformation and conversion tools.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28560" lvl="1"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Compliance testing and certification.</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compliance testing for ensuring interoperability.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085760" lvl="2" indent="-171360">
              <a:lnSpc>
                <a:spcPct val="100000"/>
              </a:lnSpc>
              <a:buClr>
                <a:srgbClr val="000000"/>
              </a:buClr>
              <a:buFont typeface="Arial"/>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Compliance Program and certification process.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100000"/>
              </a:lnSpc>
              <a:buNone/>
            </a:pPr>
            <a:endParaRPr lang="en-ZA" sz="2000" b="0" strike="noStrike" spc="-1" dirty="0">
              <a:solidFill>
                <a:srgbClr val="000000"/>
              </a:solidFill>
              <a:latin typeface="Arial"/>
            </a:endParaRPr>
          </a:p>
        </p:txBody>
      </p:sp>
      <p:sp>
        <p:nvSpPr>
          <p:cNvPr id="392"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27CA1C9-1E1B-4DF9-A5A6-2F3F6D977C3B}" type="slidenum">
              <a:rPr lang="en-US" sz="1200" b="0" strike="noStrike" spc="-1">
                <a:solidFill>
                  <a:srgbClr val="000000"/>
                </a:solidFill>
                <a:latin typeface="Times New Roman"/>
              </a:rPr>
              <a:t>36</a:t>
            </a:fld>
            <a:endParaRPr lang="en-ZA" sz="1200" b="0" strike="noStrike" spc="-1">
              <a:solidFill>
                <a:srgbClr val="000000"/>
              </a:solid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685800" y="1143000"/>
            <a:ext cx="5486400" cy="3086100"/>
          </a:xfrm>
          <a:prstGeom prst="rect">
            <a:avLst/>
          </a:prstGeom>
          <a:ln w="0">
            <a:noFill/>
          </a:ln>
        </p:spPr>
      </p:sp>
      <p:sp>
        <p:nvSpPr>
          <p:cNvPr id="3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95"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C2E99C0-D448-41C2-86DA-019A7D224E32}" type="slidenum">
              <a:rPr lang="en-US" sz="1200" b="0" strike="noStrike" spc="-1">
                <a:solidFill>
                  <a:srgbClr val="000000"/>
                </a:solidFill>
                <a:latin typeface="Times New Roman"/>
              </a:rPr>
              <a:t>37</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a:ln w="0">
            <a:noFill/>
          </a:ln>
        </p:spPr>
      </p:sp>
      <p:sp>
        <p:nvSpPr>
          <p:cNvPr id="3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Field Survey: </a:t>
            </a:r>
          </a:p>
          <a:p>
            <a:pPr marL="387450" indent="-171450">
              <a:lnSpc>
                <a:spcPct val="10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Field surveys involve gathering data directly from the physical environment or specific study area. This method typically includes:</a:t>
            </a:r>
          </a:p>
          <a:p>
            <a:pPr marL="216000" indent="0">
              <a:lnSpc>
                <a:spcPct val="10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Measurements: </a:t>
            </a:r>
          </a:p>
          <a:p>
            <a:pPr marL="387450" indent="-171450">
              <a:lnSpc>
                <a:spcPct val="10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Accurate measurements of physical attributes such as dimensions, distances, elevations, or quantities of substances. For example, surveyors might measure land parcels, building dimensions, or natural features.</a:t>
            </a:r>
          </a:p>
          <a:p>
            <a:pPr marL="216000" indent="0">
              <a:lnSpc>
                <a:spcPct val="10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Observations: </a:t>
            </a:r>
          </a:p>
          <a:p>
            <a:pPr marL="387450" indent="-171450">
              <a:lnSpc>
                <a:spcPct val="100000"/>
              </a:lnSpc>
              <a:buFont typeface="Arial" panose="020B0604020202020204" pitchFamily="34" charset="0"/>
              <a:buChar char="•"/>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Systematic observations of natural or man-made phenomena. Researchers can observe behaviours, patterns, or changes in the environment. This could involve wildlife observations, traffic flow monitoring, or environmental assessments.</a:t>
            </a:r>
          </a:p>
          <a:p>
            <a:pPr marL="216000" indent="0">
              <a:lnSpc>
                <a:spcPct val="100000"/>
              </a:lnSpc>
              <a:buNone/>
            </a:pPr>
            <a:endPar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Recordings: </a:t>
            </a:r>
          </a:p>
          <a:p>
            <a:pPr marL="216000" indent="0">
              <a:lnSpc>
                <a:spcPct val="100000"/>
              </a:lnSpc>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Capturing data through various recording methods. This might include audio recordings for bird calls, video recordings for behaviour studies, or photographic documentation of conditions or objects.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4"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8316EFA-7183-405E-93D7-BA2D9526F238}"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noRot="1" noChangeAspect="1"/>
          </p:cNvSpPr>
          <p:nvPr>
            <p:ph type="sldImg"/>
          </p:nvPr>
        </p:nvSpPr>
        <p:spPr>
          <a:xfrm>
            <a:off x="685800" y="1143000"/>
            <a:ext cx="5486400" cy="3086100"/>
          </a:xfrm>
          <a:prstGeom prst="rect">
            <a:avLst/>
          </a:prstGeom>
          <a:ln w="0">
            <a:noFill/>
          </a:ln>
        </p:spPr>
      </p:sp>
      <p:sp>
        <p:nvSpPr>
          <p:cNvPr id="3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dirty="0">
              <a:solidFill>
                <a:srgbClr val="000000"/>
              </a:solidFill>
              <a:latin typeface="Arial"/>
            </a:endParaRPr>
          </a:p>
        </p:txBody>
      </p:sp>
      <p:sp>
        <p:nvSpPr>
          <p:cNvPr id="307"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B66AE5A-F02C-42EF-BEE5-B3BACBC9DD2F}"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6400" cy="3086100"/>
          </a:xfrm>
          <a:prstGeom prst="rect">
            <a:avLst/>
          </a:prstGeom>
          <a:ln w="0">
            <a:noFill/>
          </a:ln>
        </p:spPr>
      </p:sp>
      <p:sp>
        <p:nvSpPr>
          <p:cNvPr id="3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Mobile data collection applications are software tools or apps designed to facilitate the collection of various types of data using mobile devices such as smartphones and tablets. They offer several advantages, including real-time data collection, accuracy, and efficiency.</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0"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A3EAF15-EAC4-4EF2-A1E2-0B1415FA631E}"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685800" y="1143000"/>
            <a:ext cx="5486040" cy="3085920"/>
          </a:xfrm>
          <a:prstGeom prst="rect">
            <a:avLst/>
          </a:prstGeom>
          <a:ln w="0">
            <a:noFill/>
          </a:ln>
        </p:spPr>
      </p:sp>
      <p:sp>
        <p:nvSpPr>
          <p:cNvPr id="3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13"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7143438-4BB0-4B62-80F9-CD8693791166}"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685800" y="1143000"/>
            <a:ext cx="5486400" cy="3086100"/>
          </a:xfrm>
          <a:prstGeom prst="rect">
            <a:avLst/>
          </a:prstGeom>
          <a:ln w="0">
            <a:noFill/>
          </a:ln>
        </p:spPr>
      </p:sp>
      <p:sp>
        <p:nvSpPr>
          <p:cNvPr id="31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16"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D216A53-3A96-4CE2-BA48-E1A635A88B76}"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noRot="1" noChangeAspect="1"/>
          </p:cNvSpPr>
          <p:nvPr>
            <p:ph type="sldImg"/>
          </p:nvPr>
        </p:nvSpPr>
        <p:spPr>
          <a:xfrm>
            <a:off x="685800" y="1143000"/>
            <a:ext cx="5486400" cy="3086100"/>
          </a:xfrm>
          <a:prstGeom prst="rect">
            <a:avLst/>
          </a:prstGeom>
          <a:ln w="0">
            <a:noFill/>
          </a:ln>
        </p:spPr>
      </p:sp>
      <p:sp>
        <p:nvSpPr>
          <p:cNvPr id="31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(Global Positioning System):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technology is often an integral part of field surveys. It enables precise location data to be collected, enhancing the accuracy and geospatial context of the collected information. GPS can be used for:</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Geospatial Data: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provides latitude, longitude, and elevation coordinates, which are crucial for mapping, georeferencing, and spatial analysis.</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Navigation: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aids in navigation, allowing researchers to move efficiently within a study area and locate specific points of interest.</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Tracking: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tracking is valuable for monitoring the movement of objects or organisms, such as wildlife tracking, vehicle tracking, or asset management.</a:t>
            </a:r>
          </a:p>
          <a:p>
            <a:pPr marL="216000" indent="0">
              <a:lnSpc>
                <a:spcPct val="100000"/>
              </a:lnSpc>
              <a:buNone/>
            </a:pP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r>
              <a:rPr lang="en-ZA"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Integration: </a:t>
            </a:r>
          </a:p>
          <a:p>
            <a:pPr marL="387450" indent="-171450">
              <a:lnSpc>
                <a:spcPct val="100000"/>
              </a:lnSpc>
              <a:buFont typeface="Arial" panose="020B0604020202020204" pitchFamily="34" charset="0"/>
              <a:buChar char="•"/>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GPS data can be integrated with other collected data to provide a comprehensive understanding of the study area.</a:t>
            </a:r>
          </a:p>
        </p:txBody>
      </p:sp>
      <p:sp>
        <p:nvSpPr>
          <p:cNvPr id="319"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19C2740-10F0-49B7-BAF8-C0EEFA6E990A}"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49958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02/11/2024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661039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53BB75CB-B343-4EC5-80F1-84A7AA9CAB8B}"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F4E39E4F-3FBC-4701-BCB5-B47BD8B18593}"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D847FD0-1F94-4B4D-8CE3-AB8646A064E6}"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1E45F09-18EF-4AEF-BF23-7ACBF61C22B5}"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9C334862-23E5-46FD-AA53-CE821AA7E6A4}"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6793BEA0-1484-4441-B6B4-D18DA040E61E}"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E9DAD28-C280-4B57-B1DE-171C5813DB32}"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34AD516C-C899-4219-9990-BCC13F1DA768}"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D7E02C7-389C-44A8-966C-F8DF1E124ED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D3BC92B-CE0B-438D-BE98-756E19567E8D}"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80D4A705-B2A3-4F27-9ACD-38040A12D990}"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EF9E74B6-E5E9-46FC-A30A-47438575DB24}"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2F30FEE7-1DE1-4077-A8C8-8D05CE72AEA0}"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FF9E2F4D-5F89-4244-BCA3-D18529258981}"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4DAC51D9-0B7C-4E50-A826-1AE8BB53743E}"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github.com/mikeroyal/Photogrammetry-Guide"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s://www.diamondaircraft.com/en/about-diamond/newsroom/news/article/da42mpp-geostar-successfully-delivered/"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hyperlink" Target="https://www.baltic-transcoast.uni-rostock.de/news/news-2020-2017/remote-sensing-class-2017/" TargetMode="Externa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hyperlink" Target="https://www.researchgate.net/publication/339726853_The_Mexican_Water_Forest_benefits_of_using_remote_sensing_techniques_to_assess_changes_in_land_use_and_land_cover"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flickr.com/photos/cifor/35872683136" TargetMode="External"/><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www.flickr.com/photos/mypubliclands/20878881316"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hyperlink" Target="https://youtu.be/zBhh58thFL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2232832"/>
          </a:xfrm>
        </p:spPr>
        <p:txBody>
          <a:bodyPr>
            <a:normAutofit fontScale="90000"/>
          </a:bodyPr>
          <a:lstStyle/>
          <a:p>
            <a:pPr>
              <a:lnSpc>
                <a:spcPct val="100000"/>
              </a:lnSpc>
            </a:pPr>
            <a:r>
              <a:rPr lang="en-ZA" sz="4900" b="1" strike="noStrike" spc="-1" dirty="0">
                <a:solidFill>
                  <a:srgbClr val="FFFFFF"/>
                </a:solidFill>
                <a:latin typeface="Open Sans ExtraBold"/>
                <a:ea typeface="Open Sans ExtraBold"/>
              </a:rPr>
              <a:t>LECTURE 3</a:t>
            </a:r>
            <a:r>
              <a:rPr lang="en-ZA" sz="7200" b="1" strike="noStrike" spc="-1" dirty="0">
                <a:solidFill>
                  <a:srgbClr val="FFFFFF"/>
                </a:solidFill>
                <a:latin typeface="Open Sans ExtraBold"/>
                <a:ea typeface="Open Sans ExtraBold"/>
              </a:rPr>
              <a:t> </a:t>
            </a:r>
            <a:br>
              <a:rPr lang="en-ZA" sz="7200" b="0" strike="noStrike" spc="-1" dirty="0">
                <a:solidFill>
                  <a:srgbClr val="000000"/>
                </a:solidFill>
                <a:latin typeface="Arial"/>
              </a:rPr>
            </a:br>
            <a:r>
              <a:rPr lang="en-GB" sz="2700" b="1" strike="noStrike" spc="-1" dirty="0">
                <a:solidFill>
                  <a:srgbClr val="000000"/>
                </a:solidFill>
                <a:latin typeface="Open Sans ExtraBold"/>
                <a:ea typeface="Open Sans ExtraBold"/>
              </a:rPr>
              <a:t>DATA COLLECTION, QUALITY STANDARDS &amp; BEST PRACTICES FOR DOCUMENTATION (METADATA) AND SHARING</a:t>
            </a:r>
            <a:br>
              <a:rPr lang="en-ZA" sz="4400" b="0" strike="noStrike" spc="-1" dirty="0">
                <a:solidFill>
                  <a:srgbClr val="000000"/>
                </a:solidFill>
                <a:latin typeface="Arial"/>
              </a:rPr>
            </a:br>
            <a:r>
              <a:rPr lang="en-GB" sz="2700" b="1" strike="noStrike" spc="-1" dirty="0">
                <a:solidFill>
                  <a:srgbClr val="FFFFFF"/>
                </a:solidFill>
                <a:latin typeface="Open Sans ExtraBold"/>
                <a:ea typeface="Open Sans ExtraBold"/>
              </a:rPr>
              <a:t>Part A</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3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9</a:t>
            </a:r>
            <a:endParaRPr lang="en-ZA" sz="1400" b="0" strike="noStrike" spc="-1">
              <a:solidFill>
                <a:srgbClr val="000000"/>
              </a:solidFill>
              <a:latin typeface="Arial"/>
            </a:endParaRPr>
          </a:p>
        </p:txBody>
      </p:sp>
      <p:sp>
        <p:nvSpPr>
          <p:cNvPr id="134"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35"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GPS Connectivity in GIS</a:t>
            </a:r>
            <a:endParaRPr lang="en-ZA" sz="2000" b="0" strike="noStrike" spc="-1">
              <a:solidFill>
                <a:srgbClr val="000000"/>
              </a:solidFill>
              <a:latin typeface="Arial"/>
            </a:endParaRPr>
          </a:p>
        </p:txBody>
      </p:sp>
      <p:sp>
        <p:nvSpPr>
          <p:cNvPr id="136" name="TextBox 6"/>
          <p:cNvSpPr/>
          <p:nvPr/>
        </p:nvSpPr>
        <p:spPr>
          <a:xfrm>
            <a:off x="887040" y="1910160"/>
            <a:ext cx="775836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The </a:t>
            </a:r>
            <a:r>
              <a:rPr lang="en-GB" sz="2000" b="1" strike="noStrike" spc="-1" dirty="0">
                <a:solidFill>
                  <a:srgbClr val="000000"/>
                </a:solidFill>
                <a:latin typeface="Open Sans"/>
                <a:ea typeface="Open Sans"/>
              </a:rPr>
              <a:t>three basic feature types </a:t>
            </a:r>
            <a:r>
              <a:rPr lang="en-GB" sz="2000" b="0" strike="noStrike" spc="-1" dirty="0">
                <a:solidFill>
                  <a:srgbClr val="000000"/>
                </a:solidFill>
                <a:latin typeface="Open Sans"/>
                <a:ea typeface="Open Sans"/>
              </a:rPr>
              <a:t>in GPS data are:</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locations (known as waypoints)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sequences of locations that make up a planned route</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a track log of the receiver’s movement over time.</a:t>
            </a:r>
            <a:endParaRPr lang="en-ZA" sz="2000" b="0" strike="noStrike" spc="-1" dirty="0">
              <a:solidFill>
                <a:srgbClr val="000000"/>
              </a:solidFill>
              <a:latin typeface="Arial"/>
            </a:endParaRPr>
          </a:p>
        </p:txBody>
      </p:sp>
      <p:pic>
        <p:nvPicPr>
          <p:cNvPr id="137" name="Picture 3"/>
          <p:cNvPicPr/>
          <p:nvPr/>
        </p:nvPicPr>
        <p:blipFill>
          <a:blip r:embed="rId4"/>
          <a:stretch/>
        </p:blipFill>
        <p:spPr>
          <a:xfrm>
            <a:off x="2093400" y="3767400"/>
            <a:ext cx="6552360" cy="2608920"/>
          </a:xfrm>
          <a:prstGeom prst="rect">
            <a:avLst/>
          </a:prstGeom>
          <a:ln w="0">
            <a:solidFill>
              <a:srgbClr val="000000"/>
            </a:solidFill>
          </a:ln>
        </p:spPr>
      </p:pic>
      <p:pic>
        <p:nvPicPr>
          <p:cNvPr id="138" name="Picture 10"/>
          <p:cNvPicPr/>
          <p:nvPr/>
        </p:nvPicPr>
        <p:blipFill>
          <a:blip r:embed="rId5"/>
          <a:stretch/>
        </p:blipFill>
        <p:spPr>
          <a:xfrm>
            <a:off x="8646120" y="1480320"/>
            <a:ext cx="2122920" cy="4895640"/>
          </a:xfrm>
          <a:prstGeom prst="rect">
            <a:avLst/>
          </a:prstGeom>
          <a:ln w="0">
            <a:solidFill>
              <a:srgbClr val="000000"/>
            </a:solid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3" descr="Graphical user interface, sunburst chart&#10;&#10;Description automatically generated"/>
          <p:cNvPicPr/>
          <p:nvPr/>
        </p:nvPicPr>
        <p:blipFill>
          <a:blip r:embed="rId3"/>
          <a:stretch/>
        </p:blipFill>
        <p:spPr>
          <a:xfrm>
            <a:off x="1440" y="-1800"/>
            <a:ext cx="12188880" cy="6854760"/>
          </a:xfrm>
          <a:prstGeom prst="rect">
            <a:avLst/>
          </a:prstGeom>
          <a:ln w="0">
            <a:noFill/>
          </a:ln>
        </p:spPr>
      </p:pic>
      <p:sp>
        <p:nvSpPr>
          <p:cNvPr id="14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10</a:t>
            </a:r>
            <a:endParaRPr lang="en-ZA" sz="1400" b="0" strike="noStrike" spc="-1">
              <a:solidFill>
                <a:srgbClr val="000000"/>
              </a:solidFill>
              <a:latin typeface="Arial"/>
            </a:endParaRPr>
          </a:p>
        </p:txBody>
      </p:sp>
      <p:sp>
        <p:nvSpPr>
          <p:cNvPr id="141"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42"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Aerial Surveys </a:t>
            </a:r>
            <a:endParaRPr lang="en-ZA" sz="2000" b="0" strike="noStrike" spc="-1">
              <a:solidFill>
                <a:srgbClr val="000000"/>
              </a:solidFill>
              <a:latin typeface="Arial"/>
            </a:endParaRPr>
          </a:p>
        </p:txBody>
      </p:sp>
      <p:sp>
        <p:nvSpPr>
          <p:cNvPr id="143" name="TextBox 6"/>
          <p:cNvSpPr/>
          <p:nvPr/>
        </p:nvSpPr>
        <p:spPr>
          <a:xfrm>
            <a:off x="664200" y="2417040"/>
            <a:ext cx="5431320" cy="39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400" b="1" strike="noStrike" spc="-1">
                <a:solidFill>
                  <a:srgbClr val="000000"/>
                </a:solidFill>
                <a:latin typeface="Open Sans"/>
                <a:ea typeface="Open Sans"/>
              </a:rPr>
              <a:t>Overview:</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Done by small planes.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Can be done using drones.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The area surveyed can range from small to large areas depending on the instruments used.</a:t>
            </a:r>
            <a:endParaRPr lang="en-ZA" sz="2400" b="0" strike="noStrike" spc="-1">
              <a:solidFill>
                <a:srgbClr val="000000"/>
              </a:solidFill>
              <a:latin typeface="Arial"/>
            </a:endParaRPr>
          </a:p>
        </p:txBody>
      </p:sp>
      <p:sp>
        <p:nvSpPr>
          <p:cNvPr id="144" name="TextBox 1"/>
          <p:cNvSpPr/>
          <p:nvPr/>
        </p:nvSpPr>
        <p:spPr>
          <a:xfrm>
            <a:off x="6449040" y="2417040"/>
            <a:ext cx="5197320" cy="39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400" b="0" strike="noStrike" spc="-1">
                <a:solidFill>
                  <a:srgbClr val="000000"/>
                </a:solidFill>
                <a:latin typeface="Open Sans"/>
                <a:ea typeface="Open Sans"/>
              </a:rPr>
              <a:t>Outputs of Drone Survey:</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Aerial Photography</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3D point cloud</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Digital Surface Models (DSM)</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Digital Terrain Models (DTM)</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3D Textured Mesh</a:t>
            </a:r>
            <a:endParaRPr lang="en-ZA" sz="2400" b="0" strike="noStrike" spc="-1">
              <a:solidFill>
                <a:srgbClr val="000000"/>
              </a:solidFill>
              <a:latin typeface="Arial"/>
            </a:endParaRPr>
          </a:p>
          <a:p>
            <a:pPr marL="800280" lvl="1" indent="-343080">
              <a:lnSpc>
                <a:spcPct val="150000"/>
              </a:lnSpc>
              <a:buClr>
                <a:srgbClr val="000000"/>
              </a:buClr>
              <a:buFont typeface="Arial"/>
              <a:buChar char="•"/>
            </a:pPr>
            <a:r>
              <a:rPr lang="en-GB" sz="2400" b="0" strike="noStrike" spc="-1">
                <a:solidFill>
                  <a:srgbClr val="000000"/>
                </a:solidFill>
                <a:latin typeface="Open Sans"/>
                <a:ea typeface="Open Sans"/>
              </a:rPr>
              <a:t>Contour lines</a:t>
            </a:r>
            <a:endParaRPr lang="en-ZA" sz="2400" b="0" strike="noStrike" spc="-1">
              <a:solidFill>
                <a:srgbClr val="000000"/>
              </a:solidFill>
              <a:latin typeface="Aria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3" descr="Graphical user interface, sunburst chart&#10;&#10;Description automatically generated"/>
          <p:cNvPicPr/>
          <p:nvPr/>
        </p:nvPicPr>
        <p:blipFill>
          <a:blip r:embed="rId3"/>
          <a:stretch/>
        </p:blipFill>
        <p:spPr>
          <a:xfrm>
            <a:off x="1440" y="-1800"/>
            <a:ext cx="12188880" cy="6854760"/>
          </a:xfrm>
          <a:prstGeom prst="rect">
            <a:avLst/>
          </a:prstGeom>
          <a:ln w="0">
            <a:noFill/>
          </a:ln>
        </p:spPr>
      </p:pic>
      <p:sp>
        <p:nvSpPr>
          <p:cNvPr id="14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11</a:t>
            </a:r>
            <a:endParaRPr lang="en-ZA" sz="1400" b="0" strike="noStrike" spc="-1">
              <a:solidFill>
                <a:srgbClr val="000000"/>
              </a:solidFill>
              <a:latin typeface="Arial"/>
            </a:endParaRPr>
          </a:p>
        </p:txBody>
      </p:sp>
      <p:sp>
        <p:nvSpPr>
          <p:cNvPr id="147"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48"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Drone Surveys</a:t>
            </a:r>
            <a:endParaRPr lang="en-ZA" sz="2000" b="0" strike="noStrike" spc="-1">
              <a:solidFill>
                <a:srgbClr val="000000"/>
              </a:solidFill>
              <a:latin typeface="Arial"/>
            </a:endParaRPr>
          </a:p>
        </p:txBody>
      </p:sp>
      <p:pic>
        <p:nvPicPr>
          <p:cNvPr id="149" name="Picture 7"/>
          <p:cNvPicPr/>
          <p:nvPr/>
        </p:nvPicPr>
        <p:blipFill>
          <a:blip r:embed="rId4"/>
          <a:stretch/>
        </p:blipFill>
        <p:spPr>
          <a:xfrm>
            <a:off x="3734280" y="1980000"/>
            <a:ext cx="4723200" cy="3719160"/>
          </a:xfrm>
          <a:prstGeom prst="rect">
            <a:avLst/>
          </a:prstGeom>
          <a:ln w="0">
            <a:noFill/>
          </a:ln>
        </p:spPr>
      </p:pic>
      <p:sp>
        <p:nvSpPr>
          <p:cNvPr id="150" name="TextBox 10"/>
          <p:cNvSpPr/>
          <p:nvPr/>
        </p:nvSpPr>
        <p:spPr>
          <a:xfrm>
            <a:off x="4418280" y="6033600"/>
            <a:ext cx="36964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dirty="0">
                <a:solidFill>
                  <a:srgbClr val="000000"/>
                </a:solidFill>
                <a:latin typeface="Open Sans"/>
                <a:ea typeface="Open Sans"/>
              </a:rPr>
              <a:t>Picture Source: </a:t>
            </a:r>
            <a:r>
              <a:rPr lang="en-GB" sz="1200" b="0" i="1" u="sng" strike="noStrike" spc="-1" dirty="0">
                <a:solidFill>
                  <a:srgbClr val="0563C1"/>
                </a:solidFill>
                <a:uFillTx/>
                <a:latin typeface="Open Sans"/>
                <a:ea typeface="Open Sans"/>
                <a:hlinkClick r:id="rId5"/>
              </a:rPr>
              <a:t>Photogrammetry Guide</a:t>
            </a:r>
            <a:endParaRPr lang="en-ZA" sz="1200" b="0" strike="noStrike" spc="-1" dirty="0">
              <a:solidFill>
                <a:srgbClr val="000000"/>
              </a:solidFill>
              <a:latin typeface="Arial"/>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3" descr="Graphical user interface, sunburst chart&#10;&#10;Description automatically generated"/>
          <p:cNvPicPr/>
          <p:nvPr/>
        </p:nvPicPr>
        <p:blipFill>
          <a:blip r:embed="rId3"/>
          <a:stretch/>
        </p:blipFill>
        <p:spPr>
          <a:xfrm>
            <a:off x="1440" y="-1800"/>
            <a:ext cx="12188880" cy="6859440"/>
          </a:xfrm>
          <a:prstGeom prst="rect">
            <a:avLst/>
          </a:prstGeom>
          <a:ln w="0">
            <a:noFill/>
          </a:ln>
        </p:spPr>
      </p:pic>
      <p:sp>
        <p:nvSpPr>
          <p:cNvPr id="15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12</a:t>
            </a:r>
            <a:endParaRPr lang="en-ZA" sz="1400" b="0" strike="noStrike" spc="-1">
              <a:solidFill>
                <a:srgbClr val="000000"/>
              </a:solidFill>
              <a:latin typeface="Arial"/>
            </a:endParaRPr>
          </a:p>
        </p:txBody>
      </p:sp>
      <p:sp>
        <p:nvSpPr>
          <p:cNvPr id="153"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54"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Benefits of Drones in Surveying</a:t>
            </a:r>
            <a:endParaRPr lang="en-ZA" sz="2000" b="0" strike="noStrike" spc="-1">
              <a:solidFill>
                <a:srgbClr val="000000"/>
              </a:solidFill>
              <a:latin typeface="Arial"/>
            </a:endParaRPr>
          </a:p>
        </p:txBody>
      </p:sp>
      <p:sp>
        <p:nvSpPr>
          <p:cNvPr id="155" name="TextBox 6"/>
          <p:cNvSpPr/>
          <p:nvPr/>
        </p:nvSpPr>
        <p:spPr>
          <a:xfrm>
            <a:off x="245520" y="2276640"/>
            <a:ext cx="514476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Benefits: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Reduce field time and survey costs.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Provide accurate and exhaustive data.</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Map otherwise inaccessible areas</a:t>
            </a:r>
            <a:endParaRPr lang="en-ZA" sz="2000" b="0" strike="noStrike" spc="-1" dirty="0">
              <a:solidFill>
                <a:srgbClr val="000000"/>
              </a:solidFill>
              <a:latin typeface="Arial"/>
            </a:endParaRPr>
          </a:p>
        </p:txBody>
      </p:sp>
      <p:sp>
        <p:nvSpPr>
          <p:cNvPr id="156" name="TextBox 1"/>
          <p:cNvSpPr/>
          <p:nvPr/>
        </p:nvSpPr>
        <p:spPr>
          <a:xfrm>
            <a:off x="6300000" y="2340000"/>
            <a:ext cx="504000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Uses of drones in surveying:</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Land Surveying / Cartography </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Land Management </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0" strike="noStrike" spc="-1" dirty="0">
                <a:solidFill>
                  <a:srgbClr val="000000"/>
                </a:solidFill>
                <a:latin typeface="Open Sans"/>
                <a:ea typeface="Open Sans"/>
              </a:rPr>
              <a:t>Precise measurements </a:t>
            </a:r>
            <a:endParaRPr lang="en-ZA" sz="2000" b="0" strike="noStrike" spc="-1" dirty="0">
              <a:solidFill>
                <a:srgbClr val="000000"/>
              </a:solidFill>
              <a:latin typeface="Arial"/>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3" descr="Graphical user interface, sunburst chart&#10;&#10;Description automatically generated"/>
          <p:cNvPicPr/>
          <p:nvPr/>
        </p:nvPicPr>
        <p:blipFill>
          <a:blip r:embed="rId3"/>
          <a:stretch/>
        </p:blipFill>
        <p:spPr>
          <a:xfrm>
            <a:off x="1440" y="-1800"/>
            <a:ext cx="12188880" cy="6854760"/>
          </a:xfrm>
          <a:prstGeom prst="rect">
            <a:avLst/>
          </a:prstGeom>
          <a:ln w="0">
            <a:noFill/>
          </a:ln>
        </p:spPr>
      </p:pic>
      <p:sp>
        <p:nvSpPr>
          <p:cNvPr id="15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13</a:t>
            </a:r>
            <a:endParaRPr lang="en-ZA" sz="1400" b="0" strike="noStrike" spc="-1">
              <a:solidFill>
                <a:srgbClr val="000000"/>
              </a:solidFill>
              <a:latin typeface="Arial"/>
            </a:endParaRPr>
          </a:p>
        </p:txBody>
      </p:sp>
      <p:sp>
        <p:nvSpPr>
          <p:cNvPr id="159"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60"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Aerial Surveys</a:t>
            </a:r>
            <a:endParaRPr lang="en-ZA" sz="2000" b="0" strike="noStrike" spc="-1">
              <a:solidFill>
                <a:srgbClr val="000000"/>
              </a:solidFill>
              <a:latin typeface="Arial"/>
            </a:endParaRPr>
          </a:p>
        </p:txBody>
      </p:sp>
      <p:sp>
        <p:nvSpPr>
          <p:cNvPr id="161" name="TextBox 1"/>
          <p:cNvSpPr/>
          <p:nvPr/>
        </p:nvSpPr>
        <p:spPr>
          <a:xfrm>
            <a:off x="5924880" y="2466000"/>
            <a:ext cx="5716080" cy="313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nSpc>
                <a:spcPct val="200000"/>
              </a:lnSpc>
            </a:pPr>
            <a:r>
              <a:rPr lang="en-GB" sz="2000" b="0" strike="noStrike" spc="-1" dirty="0">
                <a:solidFill>
                  <a:srgbClr val="000000"/>
                </a:solidFill>
                <a:latin typeface="Open Sans"/>
                <a:ea typeface="Open Sans"/>
              </a:rPr>
              <a:t>Aerial Imaging - Remote Sensing from aircraft that fly i.e. 2km above mean terrain.</a:t>
            </a:r>
            <a:endParaRPr lang="en-ZA" sz="2000" b="0" strike="noStrike" spc="-1" dirty="0">
              <a:solidFill>
                <a:srgbClr val="000000"/>
              </a:solidFill>
              <a:latin typeface="Arial"/>
            </a:endParaRPr>
          </a:p>
          <a:p>
            <a:pPr>
              <a:lnSpc>
                <a:spcPct val="200000"/>
              </a:lnSpc>
            </a:pPr>
            <a:r>
              <a:rPr lang="en-GB" sz="2000" b="0" strike="noStrike" spc="-1" dirty="0">
                <a:solidFill>
                  <a:srgbClr val="000000"/>
                </a:solidFill>
                <a:latin typeface="Open Sans"/>
                <a:ea typeface="Open Sans"/>
              </a:rPr>
              <a:t>Examples of jobs using fixed-wing aircraft</a:t>
            </a:r>
            <a:endParaRPr lang="en-ZA" sz="2000" b="0" strike="noStrike" spc="-1" dirty="0">
              <a:solidFill>
                <a:srgbClr val="000000"/>
              </a:solidFill>
              <a:latin typeface="Arial"/>
            </a:endParaRPr>
          </a:p>
          <a:p>
            <a:pPr marL="800280" lvl="1" indent="-343080">
              <a:lnSpc>
                <a:spcPct val="200000"/>
              </a:lnSpc>
              <a:buClr>
                <a:srgbClr val="000000"/>
              </a:buClr>
              <a:buFont typeface="Arial"/>
              <a:buChar char="•"/>
            </a:pPr>
            <a:r>
              <a:rPr lang="en-GB" sz="2000" b="0" strike="noStrike" spc="-1" dirty="0">
                <a:solidFill>
                  <a:srgbClr val="000000"/>
                </a:solidFill>
                <a:latin typeface="Open Sans"/>
                <a:ea typeface="Open Sans"/>
              </a:rPr>
              <a:t>Agricultural Mapping</a:t>
            </a:r>
            <a:endParaRPr lang="en-ZA" sz="2000" b="0" strike="noStrike" spc="-1" dirty="0">
              <a:solidFill>
                <a:srgbClr val="000000"/>
              </a:solidFill>
              <a:latin typeface="Arial"/>
            </a:endParaRPr>
          </a:p>
          <a:p>
            <a:pPr marL="800280" lvl="1" indent="-343080">
              <a:lnSpc>
                <a:spcPct val="200000"/>
              </a:lnSpc>
              <a:buClr>
                <a:srgbClr val="000000"/>
              </a:buClr>
              <a:buFont typeface="Arial"/>
              <a:buChar char="•"/>
            </a:pPr>
            <a:r>
              <a:rPr lang="en-GB" sz="2000" b="0" strike="noStrike" spc="-1" dirty="0">
                <a:solidFill>
                  <a:srgbClr val="000000"/>
                </a:solidFill>
                <a:latin typeface="Open Sans"/>
                <a:ea typeface="Open Sans"/>
              </a:rPr>
              <a:t>Emergency and Disaster Mapping</a:t>
            </a:r>
            <a:endParaRPr lang="en-ZA" sz="2000" b="0" strike="noStrike" spc="-1" dirty="0">
              <a:solidFill>
                <a:srgbClr val="000000"/>
              </a:solidFill>
              <a:latin typeface="Arial"/>
            </a:endParaRPr>
          </a:p>
        </p:txBody>
      </p:sp>
      <p:pic>
        <p:nvPicPr>
          <p:cNvPr id="162" name="Picture 7"/>
          <p:cNvPicPr/>
          <p:nvPr/>
        </p:nvPicPr>
        <p:blipFill>
          <a:blip r:embed="rId4"/>
          <a:stretch/>
        </p:blipFill>
        <p:spPr>
          <a:xfrm>
            <a:off x="952920" y="2034720"/>
            <a:ext cx="4699800" cy="4001040"/>
          </a:xfrm>
          <a:prstGeom prst="rect">
            <a:avLst/>
          </a:prstGeom>
          <a:ln w="0">
            <a:noFill/>
          </a:ln>
        </p:spPr>
      </p:pic>
      <p:sp>
        <p:nvSpPr>
          <p:cNvPr id="163" name="TextBox 10"/>
          <p:cNvSpPr/>
          <p:nvPr/>
        </p:nvSpPr>
        <p:spPr>
          <a:xfrm>
            <a:off x="952920" y="6124680"/>
            <a:ext cx="43966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dirty="0">
                <a:solidFill>
                  <a:srgbClr val="000000"/>
                </a:solidFill>
                <a:latin typeface="Open Sans"/>
                <a:ea typeface="Open Sans"/>
              </a:rPr>
              <a:t>Picture Source: </a:t>
            </a:r>
            <a:r>
              <a:rPr lang="en-GB" sz="1200" b="0" i="1" u="sng" strike="noStrike" spc="-1" dirty="0">
                <a:solidFill>
                  <a:srgbClr val="0563C1"/>
                </a:solidFill>
                <a:uFillTx/>
                <a:latin typeface="Open Sans"/>
                <a:ea typeface="Open Sans"/>
                <a:hlinkClick r:id="rId5"/>
              </a:rPr>
              <a:t>DA42 MPP </a:t>
            </a:r>
            <a:r>
              <a:rPr lang="en-GB" sz="1200" b="0" i="1" u="sng" strike="noStrike" spc="-1" dirty="0" err="1">
                <a:solidFill>
                  <a:srgbClr val="0563C1"/>
                </a:solidFill>
                <a:uFillTx/>
                <a:latin typeface="Open Sans"/>
                <a:ea typeface="Open Sans"/>
                <a:hlinkClick r:id="rId5"/>
              </a:rPr>
              <a:t>GeoStar</a:t>
            </a:r>
            <a:r>
              <a:rPr lang="en-GB" sz="1200" b="0" i="1" u="sng" strike="noStrike" spc="-1" dirty="0">
                <a:solidFill>
                  <a:srgbClr val="0563C1"/>
                </a:solidFill>
                <a:uFillTx/>
                <a:latin typeface="Open Sans"/>
                <a:ea typeface="Open Sans"/>
                <a:hlinkClick r:id="rId5"/>
              </a:rPr>
              <a:t> successfully delivered</a:t>
            </a:r>
            <a:endParaRPr lang="en-ZA" sz="1200" b="0" strike="noStrike" spc="-1" dirty="0">
              <a:solidFill>
                <a:srgbClr val="000000"/>
              </a:solidFill>
              <a:latin typeface="Arial"/>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6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14</a:t>
            </a:r>
            <a:endParaRPr lang="en-ZA" sz="1400" b="0" strike="noStrike" spc="-1">
              <a:solidFill>
                <a:srgbClr val="000000"/>
              </a:solidFill>
              <a:latin typeface="Arial"/>
            </a:endParaRPr>
          </a:p>
        </p:txBody>
      </p:sp>
      <p:sp>
        <p:nvSpPr>
          <p:cNvPr id="166"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67"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Remote Sensing</a:t>
            </a:r>
            <a:endParaRPr lang="en-ZA" sz="2000" b="0" strike="noStrike" spc="-1">
              <a:solidFill>
                <a:srgbClr val="000000"/>
              </a:solidFill>
              <a:latin typeface="Arial"/>
            </a:endParaRPr>
          </a:p>
        </p:txBody>
      </p:sp>
      <p:sp>
        <p:nvSpPr>
          <p:cNvPr id="168" name="TextBox 1"/>
          <p:cNvSpPr/>
          <p:nvPr/>
        </p:nvSpPr>
        <p:spPr>
          <a:xfrm>
            <a:off x="5589360" y="1503000"/>
            <a:ext cx="6080760" cy="468579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200000"/>
              </a:lnSpc>
            </a:pPr>
            <a:r>
              <a:rPr lang="en-GB" sz="19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t>
            </a: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Science of obtaining information about objects or areas from a distance, typically from aircrafts or satellites.</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200000"/>
              </a:lnSpc>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Types of Remote Sensing:</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200000"/>
              </a:lnSpc>
              <a:buClr>
                <a:srgbClr val="000000"/>
              </a:buClr>
              <a:buFont typeface="Arial"/>
              <a:buChar char="•"/>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Active Remote Sensing</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280" lvl="1" indent="-343080">
              <a:lnSpc>
                <a:spcPct val="200000"/>
              </a:lnSpc>
              <a:buClr>
                <a:srgbClr val="000000"/>
              </a:buClr>
              <a:buFont typeface="Arial"/>
              <a:buChar char="•"/>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Passive remote Sensing</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200000"/>
              </a:lnSpc>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Classification is mainly based on the source of signal used to explore the object.</a:t>
            </a:r>
            <a:endParaRPr lang="en-ZA"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9" name="Picture 6"/>
          <p:cNvPicPr/>
          <p:nvPr/>
        </p:nvPicPr>
        <p:blipFill>
          <a:blip r:embed="rId4"/>
          <a:stretch/>
        </p:blipFill>
        <p:spPr>
          <a:xfrm>
            <a:off x="545400" y="2166480"/>
            <a:ext cx="4908600" cy="3785040"/>
          </a:xfrm>
          <a:prstGeom prst="rect">
            <a:avLst/>
          </a:prstGeom>
          <a:ln w="0">
            <a:noFill/>
          </a:ln>
        </p:spPr>
      </p:pic>
      <p:sp>
        <p:nvSpPr>
          <p:cNvPr id="170" name="TextBox 11"/>
          <p:cNvSpPr/>
          <p:nvPr/>
        </p:nvSpPr>
        <p:spPr>
          <a:xfrm>
            <a:off x="1026720" y="5951520"/>
            <a:ext cx="40420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5"/>
              </a:rPr>
              <a:t>Universitat Rostock</a:t>
            </a:r>
            <a:endParaRPr lang="en-ZA" sz="1200" b="0" strike="noStrike" spc="-1">
              <a:solidFill>
                <a:srgbClr val="000000"/>
              </a:solidFill>
              <a:latin typeface="Arial"/>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7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15</a:t>
            </a:r>
            <a:endParaRPr lang="en-ZA" sz="1400" b="0" strike="noStrike" spc="-1">
              <a:solidFill>
                <a:srgbClr val="000000"/>
              </a:solidFill>
              <a:latin typeface="Arial"/>
            </a:endParaRPr>
          </a:p>
        </p:txBody>
      </p:sp>
      <p:sp>
        <p:nvSpPr>
          <p:cNvPr id="173"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74"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Active Remote Sensing</a:t>
            </a:r>
            <a:endParaRPr lang="en-ZA" sz="2000" b="0" strike="noStrike" spc="-1">
              <a:solidFill>
                <a:srgbClr val="000000"/>
              </a:solidFill>
              <a:latin typeface="Arial"/>
            </a:endParaRPr>
          </a:p>
        </p:txBody>
      </p:sp>
      <p:sp>
        <p:nvSpPr>
          <p:cNvPr id="175" name="TextBox 1"/>
          <p:cNvSpPr/>
          <p:nvPr/>
        </p:nvSpPr>
        <p:spPr>
          <a:xfrm>
            <a:off x="5565600" y="1537560"/>
            <a:ext cx="608076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dirty="0">
                <a:solidFill>
                  <a:srgbClr val="000000"/>
                </a:solidFill>
                <a:latin typeface="Open Sans"/>
                <a:ea typeface="Open Sans"/>
              </a:rPr>
              <a:t>Definition: </a:t>
            </a:r>
            <a:r>
              <a:rPr lang="en-GB" sz="1800" b="0" strike="noStrike" spc="-1" dirty="0">
                <a:solidFill>
                  <a:srgbClr val="000000"/>
                </a:solidFill>
                <a:latin typeface="Open Sans"/>
                <a:ea typeface="Open Sans"/>
              </a:rPr>
              <a:t>Active sensors provide their own energy source for illumination. </a:t>
            </a:r>
            <a:endParaRPr lang="en-ZA" sz="1800" b="0" strike="noStrike" spc="-1" dirty="0">
              <a:solidFill>
                <a:srgbClr val="000000"/>
              </a:solidFill>
              <a:latin typeface="Arial"/>
            </a:endParaRPr>
          </a:p>
          <a:p>
            <a:pPr>
              <a:lnSpc>
                <a:spcPct val="150000"/>
              </a:lnSpc>
            </a:pPr>
            <a:r>
              <a:rPr lang="en-GB" sz="1800" b="0" strike="noStrike" spc="-1" dirty="0">
                <a:solidFill>
                  <a:srgbClr val="000000"/>
                </a:solidFill>
                <a:latin typeface="Open Sans"/>
                <a:ea typeface="Open Sans"/>
              </a:rPr>
              <a:t>Examples of sensors:</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Radar</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Lidar</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Laser Altimeter</a:t>
            </a:r>
            <a:endParaRPr lang="en-ZA" sz="1800" b="0" strike="noStrike" spc="-1" dirty="0">
              <a:solidFill>
                <a:srgbClr val="000000"/>
              </a:solidFill>
              <a:latin typeface="Arial"/>
            </a:endParaRPr>
          </a:p>
          <a:p>
            <a:pPr>
              <a:lnSpc>
                <a:spcPct val="150000"/>
              </a:lnSpc>
            </a:pPr>
            <a:r>
              <a:rPr lang="en-GB" sz="1800" b="0" strike="noStrike" spc="-1" dirty="0">
                <a:solidFill>
                  <a:srgbClr val="000000"/>
                </a:solidFill>
                <a:latin typeface="Open Sans"/>
                <a:ea typeface="Open Sans"/>
              </a:rPr>
              <a:t>Advantages:</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Examining wavelengths that are not sufficiently provided by the sun</a:t>
            </a:r>
            <a:endParaRPr lang="en-ZA" sz="1800" b="0" strike="noStrike" spc="-1" dirty="0">
              <a:solidFill>
                <a:srgbClr val="000000"/>
              </a:solidFill>
              <a:latin typeface="Arial"/>
            </a:endParaRPr>
          </a:p>
          <a:p>
            <a:pPr marL="743040" lvl="1" indent="-285840">
              <a:lnSpc>
                <a:spcPct val="150000"/>
              </a:lnSpc>
              <a:buClr>
                <a:srgbClr val="000000"/>
              </a:buClr>
              <a:buFont typeface="Arial"/>
              <a:buChar char="•"/>
            </a:pPr>
            <a:r>
              <a:rPr lang="en-GB" sz="1800" b="0" strike="noStrike" spc="-1" dirty="0">
                <a:solidFill>
                  <a:srgbClr val="000000"/>
                </a:solidFill>
                <a:latin typeface="Open Sans"/>
                <a:ea typeface="Open Sans"/>
              </a:rPr>
              <a:t>Better control the way a target is illuminated</a:t>
            </a:r>
            <a:endParaRPr lang="en-ZA" sz="1800" b="0" strike="noStrike" spc="-1" dirty="0">
              <a:solidFill>
                <a:srgbClr val="000000"/>
              </a:solidFill>
              <a:latin typeface="Arial"/>
            </a:endParaRPr>
          </a:p>
        </p:txBody>
      </p:sp>
      <p:sp>
        <p:nvSpPr>
          <p:cNvPr id="176" name="TextBox 11"/>
          <p:cNvSpPr/>
          <p:nvPr/>
        </p:nvSpPr>
        <p:spPr>
          <a:xfrm>
            <a:off x="0" y="5866560"/>
            <a:ext cx="6207840" cy="63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200" b="0" i="1" strike="noStrike" spc="-1">
                <a:solidFill>
                  <a:srgbClr val="000000"/>
                </a:solidFill>
                <a:latin typeface="Open Sans"/>
                <a:ea typeface="Open Sans"/>
              </a:rPr>
              <a:t>Picture Source: </a:t>
            </a:r>
            <a:r>
              <a:rPr lang="en-GB" sz="1200" b="0" i="1" u="sng" strike="noStrike" spc="-1">
                <a:solidFill>
                  <a:srgbClr val="0563C1"/>
                </a:solidFill>
                <a:uFillTx/>
                <a:latin typeface="Open Sans"/>
                <a:ea typeface="Open Sans"/>
                <a:hlinkClick r:id="rId4"/>
              </a:rPr>
              <a:t>The Mexican Water Forest: benefits of using remote sensing techniques to assess changes in land use and land cover</a:t>
            </a:r>
            <a:endParaRPr lang="en-ZA" sz="1200" b="0" strike="noStrike" spc="-1">
              <a:solidFill>
                <a:srgbClr val="000000"/>
              </a:solidFill>
              <a:latin typeface="Arial"/>
            </a:endParaRPr>
          </a:p>
          <a:p>
            <a:pPr algn="ctr">
              <a:lnSpc>
                <a:spcPct val="100000"/>
              </a:lnSpc>
            </a:pPr>
            <a:endParaRPr lang="en-ZA" sz="1200" b="0" strike="noStrike" spc="-1">
              <a:solidFill>
                <a:srgbClr val="000000"/>
              </a:solidFill>
              <a:latin typeface="Arial"/>
            </a:endParaRPr>
          </a:p>
        </p:txBody>
      </p:sp>
      <p:pic>
        <p:nvPicPr>
          <p:cNvPr id="177" name="Picture 10"/>
          <p:cNvPicPr/>
          <p:nvPr/>
        </p:nvPicPr>
        <p:blipFill>
          <a:blip r:embed="rId5"/>
          <a:stretch/>
        </p:blipFill>
        <p:spPr>
          <a:xfrm>
            <a:off x="545400" y="2077200"/>
            <a:ext cx="4855320" cy="3537360"/>
          </a:xfrm>
          <a:prstGeom prst="rect">
            <a:avLst/>
          </a:prstGeom>
          <a:ln w="0">
            <a:noFill/>
          </a:ln>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3" descr="Graphical user interface, sunburst chart&#10;&#10;Description automatically generated"/>
          <p:cNvPicPr/>
          <p:nvPr/>
        </p:nvPicPr>
        <p:blipFill>
          <a:blip r:embed="rId3"/>
          <a:stretch/>
        </p:blipFill>
        <p:spPr>
          <a:xfrm>
            <a:off x="0" y="3240"/>
            <a:ext cx="12188880" cy="6854760"/>
          </a:xfrm>
          <a:prstGeom prst="rect">
            <a:avLst/>
          </a:prstGeom>
          <a:ln w="0">
            <a:noFill/>
          </a:ln>
        </p:spPr>
      </p:pic>
      <p:sp>
        <p:nvSpPr>
          <p:cNvPr id="17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16</a:t>
            </a:r>
            <a:endParaRPr lang="en-ZA" sz="1400" b="0" strike="noStrike" spc="-1">
              <a:solidFill>
                <a:srgbClr val="000000"/>
              </a:solidFill>
              <a:latin typeface="Arial"/>
            </a:endParaRPr>
          </a:p>
        </p:txBody>
      </p:sp>
      <p:sp>
        <p:nvSpPr>
          <p:cNvPr id="180" name="Title 10"/>
          <p:cNvSpPr/>
          <p:nvPr/>
        </p:nvSpPr>
        <p:spPr>
          <a:xfrm>
            <a:off x="545400" y="514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81" name="TextBox 4"/>
          <p:cNvSpPr/>
          <p:nvPr/>
        </p:nvSpPr>
        <p:spPr>
          <a:xfrm>
            <a:off x="54540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Remote Sensing Applications</a:t>
            </a:r>
            <a:endParaRPr lang="en-ZA" sz="2000" b="0" strike="noStrike" spc="-1">
              <a:solidFill>
                <a:srgbClr val="000000"/>
              </a:solidFill>
              <a:latin typeface="Arial"/>
            </a:endParaRPr>
          </a:p>
        </p:txBody>
      </p:sp>
      <p:sp>
        <p:nvSpPr>
          <p:cNvPr id="182" name="TextBox 1"/>
          <p:cNvSpPr/>
          <p:nvPr/>
        </p:nvSpPr>
        <p:spPr>
          <a:xfrm>
            <a:off x="1368000" y="2219040"/>
            <a:ext cx="133200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Weather </a:t>
            </a:r>
            <a:endParaRPr lang="en-ZA" sz="1800" b="0" strike="noStrike" spc="-1">
              <a:solidFill>
                <a:srgbClr val="000000"/>
              </a:solidFill>
              <a:latin typeface="Arial"/>
            </a:endParaRPr>
          </a:p>
          <a:p>
            <a:pPr>
              <a:lnSpc>
                <a:spcPct val="150000"/>
              </a:lnSpc>
            </a:pPr>
            <a:endParaRPr lang="en-ZA" sz="1800" b="0" strike="noStrike" spc="-1">
              <a:solidFill>
                <a:srgbClr val="000000"/>
              </a:solidFill>
              <a:latin typeface="Arial"/>
            </a:endParaRPr>
          </a:p>
        </p:txBody>
      </p:sp>
      <p:sp>
        <p:nvSpPr>
          <p:cNvPr id="183" name="TextBox 3"/>
          <p:cNvSpPr/>
          <p:nvPr/>
        </p:nvSpPr>
        <p:spPr>
          <a:xfrm>
            <a:off x="5040720" y="2219040"/>
            <a:ext cx="175032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Agriculture </a:t>
            </a:r>
            <a:endParaRPr lang="en-ZA" sz="1800" b="0" strike="noStrike" spc="-1">
              <a:solidFill>
                <a:srgbClr val="000000"/>
              </a:solidFill>
              <a:latin typeface="Arial"/>
            </a:endParaRPr>
          </a:p>
          <a:p>
            <a:pPr>
              <a:lnSpc>
                <a:spcPct val="150000"/>
              </a:lnSpc>
            </a:pPr>
            <a:endParaRPr lang="en-ZA" sz="1800" b="0" strike="noStrike" spc="-1">
              <a:solidFill>
                <a:srgbClr val="000000"/>
              </a:solidFill>
              <a:latin typeface="Arial"/>
            </a:endParaRPr>
          </a:p>
        </p:txBody>
      </p:sp>
      <p:sp>
        <p:nvSpPr>
          <p:cNvPr id="184" name="TextBox 6"/>
          <p:cNvSpPr/>
          <p:nvPr/>
        </p:nvSpPr>
        <p:spPr>
          <a:xfrm>
            <a:off x="9034200" y="2219040"/>
            <a:ext cx="176580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Forestry</a:t>
            </a:r>
            <a:endParaRPr lang="en-ZA" sz="1800" b="0" strike="noStrike" spc="-1">
              <a:solidFill>
                <a:srgbClr val="000000"/>
              </a:solidFill>
              <a:latin typeface="Arial"/>
            </a:endParaRPr>
          </a:p>
          <a:p>
            <a:pPr>
              <a:lnSpc>
                <a:spcPct val="150000"/>
              </a:lnSpc>
            </a:pPr>
            <a:endParaRPr lang="en-ZA" sz="1800" b="0" strike="noStrike" spc="-1">
              <a:solidFill>
                <a:srgbClr val="000000"/>
              </a:solidFill>
              <a:latin typeface="Arial"/>
            </a:endParaRPr>
          </a:p>
        </p:txBody>
      </p:sp>
      <p:pic>
        <p:nvPicPr>
          <p:cNvPr id="185" name="Picture 184"/>
          <p:cNvPicPr/>
          <p:nvPr/>
        </p:nvPicPr>
        <p:blipFill>
          <a:blip r:embed="rId4"/>
          <a:stretch/>
        </p:blipFill>
        <p:spPr>
          <a:xfrm>
            <a:off x="4190760" y="3060000"/>
            <a:ext cx="3261240" cy="2327760"/>
          </a:xfrm>
          <a:prstGeom prst="rect">
            <a:avLst/>
          </a:prstGeom>
          <a:ln w="0">
            <a:noFill/>
          </a:ln>
        </p:spPr>
      </p:pic>
      <p:sp>
        <p:nvSpPr>
          <p:cNvPr id="186" name="TextBox 185"/>
          <p:cNvSpPr txBox="1"/>
          <p:nvPr/>
        </p:nvSpPr>
        <p:spPr>
          <a:xfrm>
            <a:off x="5229720" y="5387760"/>
            <a:ext cx="135828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Free image from rawpixel.com</a:t>
            </a:r>
          </a:p>
        </p:txBody>
      </p:sp>
      <p:pic>
        <p:nvPicPr>
          <p:cNvPr id="187" name="Picture 186"/>
          <p:cNvPicPr/>
          <p:nvPr/>
        </p:nvPicPr>
        <p:blipFill>
          <a:blip r:embed="rId5"/>
          <a:stretch/>
        </p:blipFill>
        <p:spPr>
          <a:xfrm>
            <a:off x="540000" y="3060000"/>
            <a:ext cx="3120120" cy="2340000"/>
          </a:xfrm>
          <a:prstGeom prst="rect">
            <a:avLst/>
          </a:prstGeom>
          <a:ln w="0">
            <a:noFill/>
          </a:ln>
        </p:spPr>
      </p:pic>
      <p:sp>
        <p:nvSpPr>
          <p:cNvPr id="188" name="TextBox 187"/>
          <p:cNvSpPr txBox="1"/>
          <p:nvPr/>
        </p:nvSpPr>
        <p:spPr>
          <a:xfrm>
            <a:off x="1008000" y="5400000"/>
            <a:ext cx="198000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Flickr image from the </a:t>
            </a:r>
            <a:r>
              <a:rPr lang="en-ZA" sz="600" b="0" strike="noStrike" spc="-1">
                <a:solidFill>
                  <a:srgbClr val="000000"/>
                </a:solidFill>
                <a:latin typeface="Arial"/>
                <a:hlinkClick r:id="rId6"/>
              </a:rPr>
              <a:t> Bureau of Land Management</a:t>
            </a:r>
            <a:endParaRPr lang="en-ZA" sz="600" b="0" strike="noStrike" spc="-1">
              <a:solidFill>
                <a:srgbClr val="000000"/>
              </a:solidFill>
              <a:latin typeface="Arial"/>
            </a:endParaRPr>
          </a:p>
        </p:txBody>
      </p:sp>
      <p:pic>
        <p:nvPicPr>
          <p:cNvPr id="189" name="Picture 188"/>
          <p:cNvPicPr/>
          <p:nvPr/>
        </p:nvPicPr>
        <p:blipFill>
          <a:blip r:embed="rId7"/>
          <a:stretch/>
        </p:blipFill>
        <p:spPr>
          <a:xfrm>
            <a:off x="7920000" y="3060000"/>
            <a:ext cx="3524040" cy="2340000"/>
          </a:xfrm>
          <a:prstGeom prst="rect">
            <a:avLst/>
          </a:prstGeom>
          <a:ln w="0">
            <a:noFill/>
          </a:ln>
        </p:spPr>
      </p:pic>
      <p:sp>
        <p:nvSpPr>
          <p:cNvPr id="190" name="TextBox 189"/>
          <p:cNvSpPr txBox="1"/>
          <p:nvPr/>
        </p:nvSpPr>
        <p:spPr>
          <a:xfrm>
            <a:off x="8964000" y="5426280"/>
            <a:ext cx="126000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Flickr image from the </a:t>
            </a:r>
            <a:r>
              <a:rPr lang="en-ZA" sz="600" b="0" strike="noStrike" spc="-1">
                <a:solidFill>
                  <a:srgbClr val="000000"/>
                </a:solidFill>
                <a:latin typeface="Arial"/>
                <a:hlinkClick r:id="rId8"/>
              </a:rPr>
              <a:t>CIFOR</a:t>
            </a:r>
            <a:endParaRPr lang="en-ZA" sz="600" b="0" strike="noStrike" spc="-1">
              <a:solidFill>
                <a:srgbClr val="000000"/>
              </a:solidFill>
              <a:latin typeface="Arial"/>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9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17</a:t>
            </a:r>
            <a:endParaRPr lang="en-ZA" sz="1400" b="0" strike="noStrike" spc="-1">
              <a:solidFill>
                <a:srgbClr val="000000"/>
              </a:solidFill>
              <a:latin typeface="Arial"/>
            </a:endParaRPr>
          </a:p>
        </p:txBody>
      </p:sp>
      <p:pic>
        <p:nvPicPr>
          <p:cNvPr id="193" name="Picture 9"/>
          <p:cNvPicPr/>
          <p:nvPr/>
        </p:nvPicPr>
        <p:blipFill>
          <a:blip r:embed="rId4"/>
          <a:stretch/>
        </p:blipFill>
        <p:spPr>
          <a:xfrm>
            <a:off x="1466973" y="1963859"/>
            <a:ext cx="9680638" cy="4210669"/>
          </a:xfrm>
          <a:prstGeom prst="rect">
            <a:avLst/>
          </a:prstGeom>
          <a:ln w="0">
            <a:noFill/>
          </a:ln>
        </p:spPr>
      </p:pic>
      <p:sp>
        <p:nvSpPr>
          <p:cNvPr id="196" name="TextBox 14"/>
          <p:cNvSpPr/>
          <p:nvPr/>
        </p:nvSpPr>
        <p:spPr>
          <a:xfrm>
            <a:off x="586652" y="1474446"/>
            <a:ext cx="8732954"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Satellite Products  and their Bands</a:t>
            </a:r>
            <a:endParaRPr lang="en-ZA" sz="2000" b="0" strike="noStrike" spc="-1" dirty="0">
              <a:solidFill>
                <a:srgbClr val="000000"/>
              </a:solidFill>
              <a:latin typeface="Arial"/>
            </a:endParaRPr>
          </a:p>
        </p:txBody>
      </p:sp>
      <p:sp>
        <p:nvSpPr>
          <p:cNvPr id="197" name="Title 10"/>
          <p:cNvSpPr/>
          <p:nvPr/>
        </p:nvSpPr>
        <p:spPr>
          <a:xfrm>
            <a:off x="586652" y="-36492"/>
            <a:ext cx="11018456"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dirty="0">
                <a:solidFill>
                  <a:srgbClr val="000000"/>
                </a:solidFill>
                <a:latin typeface="Open Sans"/>
                <a:ea typeface="Open Sans"/>
              </a:rPr>
              <a:t>3.1 Primary Data Collection Methods </a:t>
            </a:r>
            <a:endParaRPr lang="en-ZA" sz="4400" b="0" strike="noStrike" spc="-1" dirty="0">
              <a:solidFill>
                <a:srgbClr val="000000"/>
              </a:solidFill>
              <a:latin typeface="Arial"/>
            </a:endParaRPr>
          </a:p>
        </p:txBody>
      </p:sp>
    </p:spTree>
    <p:extLst>
      <p:ext uri="{BB962C8B-B14F-4D97-AF65-F5344CB8AC3E}">
        <p14:creationId xmlns:p14="http://schemas.microsoft.com/office/powerpoint/2010/main" val="1363243169"/>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3" descr="Graphical user interface, sunburst chart&#10;&#10;Description automatically generated"/>
          <p:cNvPicPr/>
          <p:nvPr/>
        </p:nvPicPr>
        <p:blipFill>
          <a:blip r:embed="rId3"/>
          <a:stretch/>
        </p:blipFill>
        <p:spPr>
          <a:xfrm>
            <a:off x="-19800" y="-34920"/>
            <a:ext cx="12188880" cy="6854760"/>
          </a:xfrm>
          <a:prstGeom prst="rect">
            <a:avLst/>
          </a:prstGeom>
          <a:ln w="0">
            <a:noFill/>
          </a:ln>
        </p:spPr>
      </p:pic>
      <p:sp>
        <p:nvSpPr>
          <p:cNvPr id="19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18</a:t>
            </a:r>
            <a:endParaRPr lang="en-ZA" sz="1400" b="0" strike="noStrike" spc="-1" dirty="0">
              <a:solidFill>
                <a:srgbClr val="000000"/>
              </a:solidFill>
              <a:latin typeface="Arial"/>
            </a:endParaRPr>
          </a:p>
        </p:txBody>
      </p:sp>
      <p:pic>
        <p:nvPicPr>
          <p:cNvPr id="194" name="Picture 11"/>
          <p:cNvPicPr/>
          <p:nvPr/>
        </p:nvPicPr>
        <p:blipFill>
          <a:blip r:embed="rId4"/>
          <a:stretch/>
        </p:blipFill>
        <p:spPr>
          <a:xfrm>
            <a:off x="1204663" y="2035229"/>
            <a:ext cx="9782673" cy="4136971"/>
          </a:xfrm>
          <a:prstGeom prst="rect">
            <a:avLst/>
          </a:prstGeom>
          <a:ln w="0">
            <a:noFill/>
          </a:ln>
        </p:spPr>
      </p:pic>
      <p:sp>
        <p:nvSpPr>
          <p:cNvPr id="196" name="TextBox 14"/>
          <p:cNvSpPr/>
          <p:nvPr/>
        </p:nvSpPr>
        <p:spPr>
          <a:xfrm>
            <a:off x="525070" y="1485187"/>
            <a:ext cx="8335609"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Satellite Products  and their Bands</a:t>
            </a:r>
            <a:endParaRPr lang="en-ZA" sz="2000" b="0" strike="noStrike" spc="-1" dirty="0">
              <a:solidFill>
                <a:srgbClr val="000000"/>
              </a:solidFill>
              <a:latin typeface="Arial"/>
            </a:endParaRPr>
          </a:p>
        </p:txBody>
      </p:sp>
      <p:sp>
        <p:nvSpPr>
          <p:cNvPr id="197" name="Title 10"/>
          <p:cNvSpPr/>
          <p:nvPr/>
        </p:nvSpPr>
        <p:spPr>
          <a:xfrm>
            <a:off x="525070" y="-34920"/>
            <a:ext cx="1109914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dirty="0">
                <a:solidFill>
                  <a:srgbClr val="000000"/>
                </a:solidFill>
                <a:latin typeface="Open Sans"/>
                <a:ea typeface="Open Sans"/>
              </a:rPr>
              <a:t>3.1 Primary Data Collection Methods </a:t>
            </a:r>
            <a:endParaRPr lang="en-ZA" sz="4400" b="0" strike="noStrike" spc="-1" dirty="0">
              <a:solidFill>
                <a:srgbClr val="000000"/>
              </a:solidFill>
              <a:latin typeface="Arial"/>
            </a:endParaRPr>
          </a:p>
        </p:txBody>
      </p:sp>
    </p:spTree>
    <p:extLst>
      <p:ext uri="{BB962C8B-B14F-4D97-AF65-F5344CB8AC3E}">
        <p14:creationId xmlns:p14="http://schemas.microsoft.com/office/powerpoint/2010/main" val="2445222100"/>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1</a:t>
            </a:r>
            <a:endParaRPr lang="en-ZA" sz="1400" b="0" strike="noStrike" spc="-1">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Learning Outcome</a:t>
            </a:r>
            <a:endParaRPr lang="en-ZA" sz="4400" b="0" strike="noStrike" spc="-1">
              <a:solidFill>
                <a:srgbClr val="000000"/>
              </a:solidFill>
              <a:latin typeface="Arial"/>
            </a:endParaRPr>
          </a:p>
        </p:txBody>
      </p:sp>
      <p:sp>
        <p:nvSpPr>
          <p:cNvPr id="96" name="PlaceHolder 1"/>
          <p:cNvSpPr>
            <a:spLocks noGrp="1"/>
          </p:cNvSpPr>
          <p:nvPr>
            <p:ph/>
          </p:nvPr>
        </p:nvSpPr>
        <p:spPr>
          <a:xfrm>
            <a:off x="168120" y="1402454"/>
            <a:ext cx="5927880" cy="4933906"/>
          </a:xfrm>
          <a:prstGeom prst="rect">
            <a:avLst/>
          </a:prstGeom>
          <a:noFill/>
          <a:ln w="0">
            <a:noFill/>
          </a:ln>
        </p:spPr>
        <p:txBody>
          <a:bodyPr anchor="t">
            <a:noAutofit/>
          </a:bodyPr>
          <a:lstStyle/>
          <a:p>
            <a:pPr indent="0">
              <a:lnSpc>
                <a:spcPct val="90000"/>
              </a:lnSpc>
              <a:spcBef>
                <a:spcPts val="1001"/>
              </a:spcBef>
              <a:buNone/>
              <a:tabLst>
                <a:tab pos="0" algn="l"/>
              </a:tabLst>
            </a:pPr>
            <a:r>
              <a:rPr lang="en-ZA" sz="14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About this Lecture</a:t>
            </a:r>
            <a:endParaRPr lang="en-US" sz="1400"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this lecture, you will cover the following themes: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and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Principles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in GIS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and other standards applicable in GIS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ZA" sz="14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Topic Covered</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this lecture, you will cover the following themes: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and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3.1 Primary Data Collection Methods </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3.2 Secondary Data Collection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accuracy and reliable data collection methods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GIS data collection methods and principles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spcBef>
                <a:spcPts val="1001"/>
              </a:spcBef>
              <a:buClr>
                <a:srgbClr val="000000"/>
              </a:buCl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GIS Data Collection Principles</a:t>
            </a: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indent="0">
              <a:lnSpc>
                <a:spcPct val="90000"/>
              </a:lnSpc>
              <a:spcBef>
                <a:spcPts val="1001"/>
              </a:spcBef>
              <a:buNone/>
              <a:tabLst>
                <a:tab pos="0" algn="l"/>
              </a:tabLst>
            </a:pPr>
            <a:endParaRPr lang="en-US"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p:cNvSpPr/>
          <p:nvPr/>
        </p:nvSpPr>
        <p:spPr>
          <a:xfrm>
            <a:off x="6225988" y="1479176"/>
            <a:ext cx="5420372" cy="4857184"/>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3.3 Metadata in GIS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Components of metadata</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Standards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Best Practices for Metadata Creation</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Documenting GIS Best Practices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Sharing GIS Best Practices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001"/>
              </a:spcBef>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3.4 OGC and other standards applicable in GIS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GIS Standards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Importance of GIS standards for interoperability and data exchange</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Open Geospatial Consortium (OGC) and its role in GIS standards development</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1"/>
              </a:spcBef>
              <a:buClr>
                <a:srgbClr val="000000"/>
              </a:buClr>
              <a:buFont typeface="Arial"/>
              <a:buChar char="•"/>
              <a:tabLst>
                <a:tab pos="0" algn="l"/>
              </a:tabLst>
            </a:pP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relevant standards organizations and their contributions to GIS standards</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001"/>
              </a:spcBef>
              <a:tabLst>
                <a:tab pos="0" algn="l"/>
              </a:tabLst>
            </a:pP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001"/>
              </a:spcBef>
              <a:tabLst>
                <a:tab pos="0" algn="l"/>
              </a:tabLst>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Lecture Recording: </a:t>
            </a:r>
            <a:r>
              <a:rPr lang="en-GB" sz="1400" b="0" u="sng" strike="noStrike" spc="-1" dirty="0">
                <a:solidFill>
                  <a:srgbClr val="0563C1"/>
                </a:solidFill>
                <a:uFillTx/>
                <a:latin typeface="Open Sans" panose="020B0606030504020204" pitchFamily="34" charset="0"/>
                <a:ea typeface="Open Sans" panose="020B0606030504020204" pitchFamily="34" charset="0"/>
                <a:cs typeface="Open Sans" panose="020B0606030504020204" pitchFamily="34" charset="0"/>
                <a:hlinkClick r:id="rId4"/>
              </a:rPr>
              <a:t>https://youtu.be/zBhh58thFLM</a:t>
            </a: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19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19</a:t>
            </a:r>
            <a:endParaRPr lang="en-ZA" sz="1400" b="0" strike="noStrike" spc="-1" dirty="0">
              <a:solidFill>
                <a:srgbClr val="000000"/>
              </a:solidFill>
              <a:latin typeface="Arial"/>
            </a:endParaRPr>
          </a:p>
        </p:txBody>
      </p:sp>
      <p:pic>
        <p:nvPicPr>
          <p:cNvPr id="195" name="Picture 13"/>
          <p:cNvPicPr/>
          <p:nvPr/>
        </p:nvPicPr>
        <p:blipFill>
          <a:blip r:embed="rId4"/>
          <a:stretch/>
        </p:blipFill>
        <p:spPr>
          <a:xfrm>
            <a:off x="1718982" y="2086059"/>
            <a:ext cx="8754035" cy="4180270"/>
          </a:xfrm>
          <a:prstGeom prst="rect">
            <a:avLst/>
          </a:prstGeom>
          <a:ln w="0">
            <a:noFill/>
          </a:ln>
        </p:spPr>
      </p:pic>
      <p:sp>
        <p:nvSpPr>
          <p:cNvPr id="196" name="TextBox 14"/>
          <p:cNvSpPr/>
          <p:nvPr/>
        </p:nvSpPr>
        <p:spPr>
          <a:xfrm>
            <a:off x="519416" y="1506917"/>
            <a:ext cx="987516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Satellite Products  and their Bands</a:t>
            </a:r>
            <a:endParaRPr lang="en-ZA" sz="2000" b="0" strike="noStrike" spc="-1" dirty="0">
              <a:solidFill>
                <a:srgbClr val="000000"/>
              </a:solidFill>
              <a:latin typeface="Arial"/>
            </a:endParaRPr>
          </a:p>
        </p:txBody>
      </p:sp>
      <p:sp>
        <p:nvSpPr>
          <p:cNvPr id="197" name="Title 10"/>
          <p:cNvSpPr/>
          <p:nvPr/>
        </p:nvSpPr>
        <p:spPr>
          <a:xfrm>
            <a:off x="519416" y="51840"/>
            <a:ext cx="11152927"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fontScale="99000"/>
          </a:bodyPr>
          <a:lstStyle/>
          <a:p>
            <a:pPr>
              <a:lnSpc>
                <a:spcPct val="90000"/>
              </a:lnSpc>
            </a:pPr>
            <a:r>
              <a:rPr lang="en-GB" sz="4400" b="0" strike="noStrike" spc="-1" dirty="0">
                <a:solidFill>
                  <a:srgbClr val="000000"/>
                </a:solidFill>
                <a:latin typeface="Open Sans"/>
                <a:ea typeface="Open Sans"/>
              </a:rPr>
              <a:t>3.1 Primary Data Collection Methods </a:t>
            </a:r>
            <a:endParaRPr lang="en-ZA" sz="4400" b="0" strike="noStrike" spc="-1" dirty="0">
              <a:solidFill>
                <a:srgbClr val="000000"/>
              </a:solidFill>
              <a:latin typeface="Arial"/>
            </a:endParaRPr>
          </a:p>
        </p:txBody>
      </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3" descr="Graphical user interface, sunburst chart&#10;&#10;Description automatically generated"/>
          <p:cNvPicPr/>
          <p:nvPr/>
        </p:nvPicPr>
        <p:blipFill>
          <a:blip r:embed="rId3"/>
          <a:stretch/>
        </p:blipFill>
        <p:spPr>
          <a:xfrm>
            <a:off x="1440" y="-48600"/>
            <a:ext cx="12188880" cy="6906240"/>
          </a:xfrm>
          <a:prstGeom prst="rect">
            <a:avLst/>
          </a:prstGeom>
          <a:ln w="0">
            <a:noFill/>
          </a:ln>
        </p:spPr>
      </p:pic>
      <p:sp>
        <p:nvSpPr>
          <p:cNvPr id="1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pc="-1" dirty="0">
                <a:solidFill>
                  <a:srgbClr val="FFFFFF"/>
                </a:solidFill>
                <a:latin typeface="Open Sans ExtraBold"/>
                <a:ea typeface="Open Sans ExtraBold"/>
              </a:rPr>
              <a:t>20</a:t>
            </a:r>
            <a:endParaRPr lang="en-ZA" sz="1400" b="0" strike="noStrike" spc="-1" dirty="0">
              <a:solidFill>
                <a:srgbClr val="000000"/>
              </a:solidFill>
              <a:latin typeface="Arial"/>
            </a:endParaRPr>
          </a:p>
        </p:txBody>
      </p:sp>
      <p:sp>
        <p:nvSpPr>
          <p:cNvPr id="200" name="TextBox 14"/>
          <p:cNvSpPr/>
          <p:nvPr/>
        </p:nvSpPr>
        <p:spPr>
          <a:xfrm>
            <a:off x="318240" y="1311957"/>
            <a:ext cx="6001878" cy="526152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pPr>
            <a:r>
              <a:rPr lang="en-GB" sz="1600" b="1" strike="noStrike" spc="-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Primary Data Collection Methods Key Concepts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buClr>
                <a:srgbClr val="000000"/>
              </a:buClr>
            </a:pPr>
            <a:r>
              <a:rPr lang="en-GB" sz="16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Field Surveys and GPS (Global Positioning Systems)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field surveys and their role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field surveys and their role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 of GPS and interactions in GIS.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Procedures for conducting Field surveys using GPS.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Collection techniques include point, line and area features.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buClr>
                <a:srgbClr val="000000"/>
              </a:buClr>
            </a:pPr>
            <a:r>
              <a:rPr lang="en-GB" sz="16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Aerial and Satellite Imagery</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 to aerial and satellite imagery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Types of imagery, such as orthophotos and satellite images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 acquisition methods, including aerial photography and satellite sensors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 interpretation and extraction of GIS features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1" name="Title 10"/>
          <p:cNvSpPr/>
          <p:nvPr/>
        </p:nvSpPr>
        <p:spPr>
          <a:xfrm>
            <a:off x="673920" y="-6228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02" name="TextBox 3"/>
          <p:cNvSpPr/>
          <p:nvPr/>
        </p:nvSpPr>
        <p:spPr>
          <a:xfrm>
            <a:off x="6464139" y="1720839"/>
            <a:ext cx="5167800" cy="206064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nSpc>
                <a:spcPct val="100000"/>
              </a:lnSpc>
              <a:buClr>
                <a:srgbClr val="000000"/>
              </a:buClr>
            </a:pPr>
            <a:r>
              <a:rPr lang="en-GB" sz="16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Remote Sensing</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Definition and applications of remote sensing in GIS data collection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Remote sensing platforms, such as satellites and aircraft</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Sensors and data acquisition techniques</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3040" lvl="1" indent="-285840">
              <a:lnSpc>
                <a:spcPct val="100000"/>
              </a:lnSpc>
              <a:buClr>
                <a:srgbClr val="000000"/>
              </a:buClr>
              <a:buFont typeface="Arial"/>
              <a:buChar char="•"/>
            </a:pPr>
            <a:r>
              <a:rPr lang="en-GB"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Image analysis and interpretation for GIS data extraction</a:t>
            </a:r>
            <a:endParaRPr lang="en-ZA" sz="16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21</a:t>
            </a:r>
            <a:endParaRPr lang="en-ZA" sz="1400" b="0" strike="noStrike" spc="-1" dirty="0">
              <a:solidFill>
                <a:srgbClr val="000000"/>
              </a:solidFill>
              <a:latin typeface="Arial"/>
            </a:endParaRPr>
          </a:p>
        </p:txBody>
      </p:sp>
      <p:sp>
        <p:nvSpPr>
          <p:cNvPr id="205" name="Title 10"/>
          <p:cNvSpPr/>
          <p:nvPr/>
        </p:nvSpPr>
        <p:spPr>
          <a:xfrm>
            <a:off x="434064" y="0"/>
            <a:ext cx="11323631"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dirty="0">
                <a:solidFill>
                  <a:srgbClr val="000000"/>
                </a:solidFill>
                <a:latin typeface="Open Sans"/>
                <a:ea typeface="Open Sans"/>
              </a:rPr>
              <a:t>3.2 Secondary Data Collection Methods</a:t>
            </a:r>
            <a:endParaRPr lang="en-ZA" sz="4400" b="0" strike="noStrike" spc="-1" dirty="0">
              <a:solidFill>
                <a:srgbClr val="000000"/>
              </a:solidFill>
              <a:latin typeface="Arial"/>
            </a:endParaRPr>
          </a:p>
        </p:txBody>
      </p:sp>
      <p:sp>
        <p:nvSpPr>
          <p:cNvPr id="206" name="PlaceHolder 1"/>
          <p:cNvSpPr>
            <a:spLocks noGrp="1"/>
          </p:cNvSpPr>
          <p:nvPr>
            <p:ph/>
          </p:nvPr>
        </p:nvSpPr>
        <p:spPr>
          <a:xfrm>
            <a:off x="887040" y="2098440"/>
            <a:ext cx="10758960" cy="4192920"/>
          </a:xfrm>
          <a:prstGeom prst="rect">
            <a:avLst/>
          </a:prstGeom>
          <a:noFill/>
          <a:ln w="0">
            <a:noFill/>
          </a:ln>
        </p:spPr>
        <p:txBody>
          <a:bodyPr anchor="ctr">
            <a:normAutofit/>
          </a:bodyPr>
          <a:lstStyle/>
          <a:p>
            <a:pPr indent="0">
              <a:lnSpc>
                <a:spcPct val="150000"/>
              </a:lnSpc>
              <a:spcBef>
                <a:spcPts val="1001"/>
              </a:spcBef>
              <a:buNone/>
              <a:tabLst>
                <a:tab pos="0" algn="l"/>
              </a:tabLst>
            </a:pPr>
            <a:r>
              <a:rPr lang="en-GB" sz="2800" b="0" strike="noStrike" spc="-1">
                <a:solidFill>
                  <a:srgbClr val="000000"/>
                </a:solidFill>
                <a:latin typeface="Open Sans"/>
              </a:rPr>
              <a:t>The methods include the following:</a:t>
            </a:r>
            <a:endParaRPr lang="en-US" sz="28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Existing Database and records.</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Online and Web-based Sources (Web Scraping).</a:t>
            </a:r>
            <a:endParaRPr lang="en-US" sz="2400" b="0" strike="noStrike" spc="-1">
              <a:solidFill>
                <a:srgbClr val="000000"/>
              </a:solidFill>
              <a:latin typeface="Calibri"/>
            </a:endParaRPr>
          </a:p>
        </p:txBody>
      </p:sp>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22</a:t>
            </a:r>
            <a:endParaRPr lang="en-ZA" sz="1400" b="0" strike="noStrike" spc="-1" dirty="0">
              <a:solidFill>
                <a:srgbClr val="000000"/>
              </a:solidFill>
              <a:latin typeface="Arial"/>
            </a:endParaRPr>
          </a:p>
        </p:txBody>
      </p:sp>
      <p:sp>
        <p:nvSpPr>
          <p:cNvPr id="209" name="Title 10"/>
          <p:cNvSpPr/>
          <p:nvPr/>
        </p:nvSpPr>
        <p:spPr>
          <a:xfrm>
            <a:off x="353880" y="0"/>
            <a:ext cx="11421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3.2 Secondary Data Collection Methods</a:t>
            </a:r>
            <a:endParaRPr lang="en-ZA" sz="4400" b="0" strike="noStrike" spc="-1">
              <a:solidFill>
                <a:srgbClr val="000000"/>
              </a:solidFill>
              <a:latin typeface="Arial"/>
            </a:endParaRPr>
          </a:p>
        </p:txBody>
      </p:sp>
      <p:sp>
        <p:nvSpPr>
          <p:cNvPr id="210" name="PlaceHolder 1"/>
          <p:cNvSpPr>
            <a:spLocks noGrp="1"/>
          </p:cNvSpPr>
          <p:nvPr>
            <p:ph/>
          </p:nvPr>
        </p:nvSpPr>
        <p:spPr>
          <a:xfrm>
            <a:off x="353879" y="1945006"/>
            <a:ext cx="9691073" cy="435636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1" strike="noStrike" spc="-1" dirty="0">
                <a:solidFill>
                  <a:srgbClr val="000000"/>
                </a:solidFill>
                <a:latin typeface="Open Sans"/>
              </a:rPr>
              <a:t> Data Collection QA Principles</a:t>
            </a:r>
            <a:endParaRPr lang="en-US" sz="2400" b="0" strike="noStrike" spc="-1" dirty="0">
              <a:solidFill>
                <a:srgbClr val="000000"/>
              </a:solidFill>
              <a:latin typeface="Calibri"/>
            </a:endParaRPr>
          </a:p>
          <a:p>
            <a:pPr indent="0">
              <a:lnSpc>
                <a:spcPct val="150000"/>
              </a:lnSpc>
              <a:spcBef>
                <a:spcPts val="1001"/>
              </a:spcBef>
              <a:buNone/>
              <a:tabLst>
                <a:tab pos="0" algn="l"/>
              </a:tabLst>
            </a:pPr>
            <a:r>
              <a:rPr lang="en-GB" sz="2000" b="0" strike="noStrike" spc="-1" dirty="0">
                <a:solidFill>
                  <a:srgbClr val="000000"/>
                </a:solidFill>
                <a:latin typeface="Open Sans"/>
              </a:rPr>
              <a:t>We need to consider the following:</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Accuracy of Data</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Precision</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Completeness</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Timeliness</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Consistency</a:t>
            </a:r>
            <a:endParaRPr lang="en-US" sz="20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dirty="0">
                <a:solidFill>
                  <a:srgbClr val="000000"/>
                </a:solidFill>
                <a:latin typeface="Open Sans"/>
              </a:rPr>
              <a:t>Data Security and Privacy</a:t>
            </a:r>
            <a:endParaRPr lang="en-US" sz="2000" b="0" strike="noStrike" spc="-1" dirty="0">
              <a:solidFill>
                <a:srgbClr val="000000"/>
              </a:solidFill>
              <a:latin typeface="Calibri"/>
            </a:endParaRPr>
          </a:p>
        </p:txBody>
      </p:sp>
      <p:sp>
        <p:nvSpPr>
          <p:cNvPr id="211" name="TextBox 4"/>
          <p:cNvSpPr/>
          <p:nvPr/>
        </p:nvSpPr>
        <p:spPr>
          <a:xfrm>
            <a:off x="353879" y="15363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dirty="0">
                <a:solidFill>
                  <a:schemeClr val="accent5">
                    <a:lumMod val="60000"/>
                    <a:lumOff val="40000"/>
                  </a:schemeClr>
                </a:solidFill>
                <a:latin typeface="Open Sans"/>
                <a:ea typeface="Open Sans"/>
              </a:rPr>
              <a:t>Data Collection Quality Control</a:t>
            </a:r>
            <a:endParaRPr lang="en-ZA" sz="2000" b="0" strike="noStrike" spc="-1" dirty="0">
              <a:solidFill>
                <a:srgbClr val="000000"/>
              </a:solidFill>
              <a:latin typeface="Arial"/>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23</a:t>
            </a:r>
            <a:endParaRPr lang="en-ZA" sz="1400" b="0" strike="noStrike" spc="-1" dirty="0">
              <a:solidFill>
                <a:srgbClr val="000000"/>
              </a:solidFill>
              <a:latin typeface="Arial"/>
            </a:endParaRPr>
          </a:p>
        </p:txBody>
      </p:sp>
      <p:sp>
        <p:nvSpPr>
          <p:cNvPr id="214" name="Title 10"/>
          <p:cNvSpPr/>
          <p:nvPr/>
        </p:nvSpPr>
        <p:spPr>
          <a:xfrm>
            <a:off x="353880" y="0"/>
            <a:ext cx="11421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3.2 Secondary Data Collection Methods</a:t>
            </a:r>
            <a:endParaRPr lang="en-ZA" sz="4400" b="0" strike="noStrike" spc="-1">
              <a:solidFill>
                <a:srgbClr val="000000"/>
              </a:solidFill>
              <a:latin typeface="Arial"/>
            </a:endParaRPr>
          </a:p>
        </p:txBody>
      </p:sp>
      <p:sp>
        <p:nvSpPr>
          <p:cNvPr id="215" name="PlaceHolder 1"/>
          <p:cNvSpPr>
            <a:spLocks noGrp="1"/>
          </p:cNvSpPr>
          <p:nvPr>
            <p:ph/>
          </p:nvPr>
        </p:nvSpPr>
        <p:spPr>
          <a:xfrm>
            <a:off x="353880" y="1933920"/>
            <a:ext cx="9321840" cy="435636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1" strike="noStrike" spc="-1">
                <a:solidFill>
                  <a:srgbClr val="000000"/>
                </a:solidFill>
                <a:latin typeface="Open Sans"/>
              </a:rPr>
              <a:t>Data Collection QA Checks</a:t>
            </a:r>
            <a:endParaRPr lang="en-US" sz="2400" b="0" strike="noStrike" spc="-1">
              <a:solidFill>
                <a:srgbClr val="000000"/>
              </a:solidFill>
              <a:latin typeface="Calibri"/>
            </a:endParaRPr>
          </a:p>
          <a:p>
            <a:pPr indent="0">
              <a:lnSpc>
                <a:spcPct val="150000"/>
              </a:lnSpc>
              <a:spcBef>
                <a:spcPts val="1001"/>
              </a:spcBef>
              <a:buNone/>
              <a:tabLst>
                <a:tab pos="0" algn="l"/>
              </a:tabLst>
            </a:pPr>
            <a:r>
              <a:rPr lang="en-GB" sz="2400" b="0" strike="noStrike" spc="-1">
                <a:solidFill>
                  <a:srgbClr val="000000"/>
                </a:solidFill>
                <a:latin typeface="Open Sans"/>
              </a:rPr>
              <a:t>Things to check:</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Choose a GPS receiver with high accuracy</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Weather conditions for capturing data i.e. No cloud cover for aircraft.</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Field Validation on data capture forms.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Access and how the final data is stored.</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Data verification after surveys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Data Security and Privacy</a:t>
            </a:r>
            <a:endParaRPr lang="en-US" sz="2000" b="0" strike="noStrike" spc="-1">
              <a:solidFill>
                <a:srgbClr val="000000"/>
              </a:solidFill>
              <a:latin typeface="Calibri"/>
            </a:endParaRPr>
          </a:p>
        </p:txBody>
      </p:sp>
      <p:sp>
        <p:nvSpPr>
          <p:cNvPr id="216" name="TextBox 4"/>
          <p:cNvSpPr/>
          <p:nvPr/>
        </p:nvSpPr>
        <p:spPr>
          <a:xfrm>
            <a:off x="35388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Data Collection Quality Control</a:t>
            </a:r>
            <a:endParaRPr lang="en-ZA" sz="2000" b="0" strike="noStrike" spc="-1">
              <a:solidFill>
                <a:srgbClr val="000000"/>
              </a:solidFill>
              <a:latin typeface="Arial"/>
            </a:endParaRPr>
          </a:p>
        </p:txBody>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24</a:t>
            </a:r>
            <a:endParaRPr lang="en-ZA" sz="1400" b="0" strike="noStrike" spc="-1" dirty="0">
              <a:solidFill>
                <a:srgbClr val="000000"/>
              </a:solidFill>
              <a:latin typeface="Arial"/>
            </a:endParaRPr>
          </a:p>
        </p:txBody>
      </p:sp>
      <p:sp>
        <p:nvSpPr>
          <p:cNvPr id="219" name="Title 10"/>
          <p:cNvSpPr/>
          <p:nvPr/>
        </p:nvSpPr>
        <p:spPr>
          <a:xfrm>
            <a:off x="353880" y="0"/>
            <a:ext cx="11421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3.2 Secondary Data Collection Methods</a:t>
            </a:r>
            <a:endParaRPr lang="en-ZA" sz="4400" b="0" strike="noStrike" spc="-1">
              <a:solidFill>
                <a:srgbClr val="000000"/>
              </a:solidFill>
              <a:latin typeface="Arial"/>
            </a:endParaRPr>
          </a:p>
        </p:txBody>
      </p:sp>
      <p:sp>
        <p:nvSpPr>
          <p:cNvPr id="220" name="PlaceHolder 1"/>
          <p:cNvSpPr>
            <a:spLocks noGrp="1"/>
          </p:cNvSpPr>
          <p:nvPr>
            <p:ph/>
          </p:nvPr>
        </p:nvSpPr>
        <p:spPr>
          <a:xfrm>
            <a:off x="353880" y="1933920"/>
            <a:ext cx="11229120" cy="108180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The National Land Cover Database hierarchical classes shown below in the first level have less precision, while the next level has a great deal more thematic precision.</a:t>
            </a:r>
            <a:endParaRPr lang="en-US" sz="2000" b="0" strike="noStrike" spc="-1">
              <a:solidFill>
                <a:srgbClr val="000000"/>
              </a:solidFill>
              <a:latin typeface="Calibri"/>
            </a:endParaRPr>
          </a:p>
        </p:txBody>
      </p:sp>
      <p:sp>
        <p:nvSpPr>
          <p:cNvPr id="221" name="TextBox 4"/>
          <p:cNvSpPr/>
          <p:nvPr/>
        </p:nvSpPr>
        <p:spPr>
          <a:xfrm>
            <a:off x="35388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Data Precision</a:t>
            </a:r>
            <a:endParaRPr lang="en-ZA" sz="2000" b="0" strike="noStrike" spc="-1">
              <a:solidFill>
                <a:srgbClr val="000000"/>
              </a:solidFill>
              <a:latin typeface="Arial"/>
            </a:endParaRPr>
          </a:p>
        </p:txBody>
      </p:sp>
      <p:pic>
        <p:nvPicPr>
          <p:cNvPr id="222" name="Picture 6"/>
          <p:cNvPicPr/>
          <p:nvPr/>
        </p:nvPicPr>
        <p:blipFill>
          <a:blip r:embed="rId4"/>
          <a:stretch/>
        </p:blipFill>
        <p:spPr>
          <a:xfrm>
            <a:off x="1526400" y="3016080"/>
            <a:ext cx="9493560" cy="3225960"/>
          </a:xfrm>
          <a:prstGeom prst="rect">
            <a:avLst/>
          </a:prstGeom>
          <a:ln w="0">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3" descr="Graphical user interface, sunburst chart&#10;&#10;Description automatically generated"/>
          <p:cNvPicPr/>
          <p:nvPr/>
        </p:nvPicPr>
        <p:blipFill>
          <a:blip r:embed="rId3"/>
          <a:stretch/>
        </p:blipFill>
        <p:spPr>
          <a:xfrm>
            <a:off x="1440" y="-48600"/>
            <a:ext cx="12188880" cy="6854760"/>
          </a:xfrm>
          <a:prstGeom prst="rect">
            <a:avLst/>
          </a:prstGeom>
          <a:ln w="0">
            <a:noFill/>
          </a:ln>
        </p:spPr>
      </p:pic>
      <p:sp>
        <p:nvSpPr>
          <p:cNvPr id="22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25</a:t>
            </a:r>
            <a:endParaRPr lang="en-ZA" sz="1400" b="0" strike="noStrike" spc="-1" dirty="0">
              <a:solidFill>
                <a:srgbClr val="000000"/>
              </a:solidFill>
              <a:latin typeface="Arial"/>
            </a:endParaRPr>
          </a:p>
        </p:txBody>
      </p:sp>
      <p:sp>
        <p:nvSpPr>
          <p:cNvPr id="225" name="TextBox 14"/>
          <p:cNvSpPr/>
          <p:nvPr/>
        </p:nvSpPr>
        <p:spPr>
          <a:xfrm>
            <a:off x="721800" y="1881000"/>
            <a:ext cx="1074780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1" strike="noStrike" spc="-1">
                <a:solidFill>
                  <a:schemeClr val="accent5">
                    <a:lumMod val="60000"/>
                    <a:lumOff val="40000"/>
                  </a:schemeClr>
                </a:solidFill>
                <a:latin typeface="Open Sans"/>
                <a:ea typeface="Open Sans"/>
              </a:rPr>
              <a:t>Secondary Data Collection Methods Key Concepts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Existing Databases and Records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Online and Web-Based Sources.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Accuracy</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Precision</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Completeness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Timeliness</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Consistency</a:t>
            </a:r>
            <a:endParaRPr lang="en-ZA" sz="2000" b="0" strike="noStrike" spc="-1">
              <a:solidFill>
                <a:srgbClr val="000000"/>
              </a:solidFill>
              <a:latin typeface="Arial"/>
            </a:endParaRPr>
          </a:p>
          <a:p>
            <a:pPr marL="343080" indent="-343080">
              <a:lnSpc>
                <a:spcPct val="150000"/>
              </a:lnSpc>
              <a:buClr>
                <a:srgbClr val="000000"/>
              </a:buClr>
              <a:buFont typeface="Arial"/>
              <a:buChar char="•"/>
            </a:pPr>
            <a:r>
              <a:rPr lang="en-GB" sz="2000" b="0" strike="noStrike" spc="-1">
                <a:solidFill>
                  <a:srgbClr val="000000"/>
                </a:solidFill>
                <a:latin typeface="Open Sans"/>
                <a:ea typeface="Open Sans"/>
              </a:rPr>
              <a:t>Data Security and Privacy</a:t>
            </a:r>
            <a:endParaRPr lang="en-ZA" sz="2000" b="0" strike="noStrike" spc="-1">
              <a:solidFill>
                <a:srgbClr val="000000"/>
              </a:solidFill>
              <a:latin typeface="Arial"/>
            </a:endParaRPr>
          </a:p>
        </p:txBody>
      </p:sp>
      <p:sp>
        <p:nvSpPr>
          <p:cNvPr id="226" name="Title 10"/>
          <p:cNvSpPr/>
          <p:nvPr/>
        </p:nvSpPr>
        <p:spPr>
          <a:xfrm>
            <a:off x="673920" y="30636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2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26</a:t>
            </a:r>
            <a:endParaRPr lang="en-ZA" sz="1400" b="0" strike="noStrike" spc="-1">
              <a:solidFill>
                <a:srgbClr val="000000"/>
              </a:solidFill>
              <a:latin typeface="Arial"/>
            </a:endParaRPr>
          </a:p>
        </p:txBody>
      </p:sp>
      <p:sp>
        <p:nvSpPr>
          <p:cNvPr id="229"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30" name="PlaceHolder 1"/>
          <p:cNvSpPr>
            <a:spLocks noGrp="1"/>
          </p:cNvSpPr>
          <p:nvPr>
            <p:ph/>
          </p:nvPr>
        </p:nvSpPr>
        <p:spPr>
          <a:xfrm>
            <a:off x="762840" y="1604160"/>
            <a:ext cx="10820160" cy="4699800"/>
          </a:xfrm>
          <a:prstGeom prst="rect">
            <a:avLst/>
          </a:prstGeom>
          <a:noFill/>
          <a:ln w="0">
            <a:noFill/>
          </a:ln>
        </p:spPr>
        <p:txBody>
          <a:bodyPr anchor="t">
            <a:noAutofit/>
          </a:bodyPr>
          <a:lstStyle/>
          <a:p>
            <a:pPr indent="0">
              <a:lnSpc>
                <a:spcPct val="150000"/>
              </a:lnSpc>
              <a:spcBef>
                <a:spcPts val="1001"/>
              </a:spcBef>
              <a:buNone/>
              <a:tabLst>
                <a:tab pos="0" algn="l"/>
              </a:tabLst>
            </a:pPr>
            <a:r>
              <a:rPr lang="en-GB" sz="2300" b="1" strike="noStrike" spc="-1">
                <a:solidFill>
                  <a:srgbClr val="000000"/>
                </a:solidFill>
                <a:latin typeface="Open Sans"/>
              </a:rPr>
              <a:t>Definition: </a:t>
            </a:r>
            <a:endParaRPr lang="en-US" sz="2300" b="0" strike="noStrike" spc="-1">
              <a:solidFill>
                <a:srgbClr val="000000"/>
              </a:solidFill>
              <a:latin typeface="Calibri"/>
            </a:endParaRPr>
          </a:p>
          <a:p>
            <a:pPr indent="0">
              <a:lnSpc>
                <a:spcPct val="150000"/>
              </a:lnSpc>
              <a:spcBef>
                <a:spcPts val="1001"/>
              </a:spcBef>
              <a:buNone/>
              <a:tabLst>
                <a:tab pos="0" algn="l"/>
              </a:tabLst>
            </a:pPr>
            <a:r>
              <a:rPr lang="en-GB" sz="2300" b="0" strike="noStrike" spc="-1">
                <a:solidFill>
                  <a:srgbClr val="000000"/>
                </a:solidFill>
                <a:latin typeface="Open Sans"/>
              </a:rPr>
              <a:t>GIS Metadata refers to the </a:t>
            </a:r>
            <a:r>
              <a:rPr lang="en-GB" sz="2300" b="1" strike="noStrike" spc="-1">
                <a:solidFill>
                  <a:srgbClr val="000000"/>
                </a:solidFill>
                <a:latin typeface="Open Sans"/>
              </a:rPr>
              <a:t>information</a:t>
            </a:r>
            <a:r>
              <a:rPr lang="en-GB" sz="2300" b="0" strike="noStrike" spc="-1">
                <a:solidFill>
                  <a:srgbClr val="000000"/>
                </a:solidFill>
                <a:latin typeface="Open Sans"/>
              </a:rPr>
              <a:t> about the </a:t>
            </a:r>
            <a:r>
              <a:rPr lang="en-GB" sz="2300" b="1" strike="noStrike" spc="-1">
                <a:solidFill>
                  <a:srgbClr val="000000"/>
                </a:solidFill>
                <a:latin typeface="Open Sans"/>
              </a:rPr>
              <a:t>characteristics of spatial data</a:t>
            </a:r>
            <a:r>
              <a:rPr lang="en-GB" sz="2300" b="0" strike="noStrike" spc="-1">
                <a:solidFill>
                  <a:srgbClr val="000000"/>
                </a:solidFill>
                <a:latin typeface="Open Sans"/>
              </a:rPr>
              <a:t>. </a:t>
            </a:r>
            <a:endParaRPr lang="en-US" sz="2300" b="0" strike="noStrike" spc="-1">
              <a:solidFill>
                <a:srgbClr val="000000"/>
              </a:solidFill>
              <a:latin typeface="Calibri"/>
            </a:endParaRPr>
          </a:p>
          <a:p>
            <a:pPr indent="0">
              <a:lnSpc>
                <a:spcPct val="150000"/>
              </a:lnSpc>
              <a:spcBef>
                <a:spcPts val="1001"/>
              </a:spcBef>
              <a:buNone/>
              <a:tabLst>
                <a:tab pos="0" algn="l"/>
              </a:tabLst>
            </a:pPr>
            <a:r>
              <a:rPr lang="en-GB" sz="2300" b="0" strike="noStrike" spc="-1">
                <a:solidFill>
                  <a:srgbClr val="000000"/>
                </a:solidFill>
                <a:latin typeface="Open Sans"/>
              </a:rPr>
              <a:t>It is a set of data that describes the </a:t>
            </a:r>
            <a:r>
              <a:rPr lang="en-GB" sz="2300" b="1" strike="noStrike" spc="-1">
                <a:solidFill>
                  <a:srgbClr val="000000"/>
                </a:solidFill>
                <a:latin typeface="Open Sans"/>
              </a:rPr>
              <a:t>contents</a:t>
            </a:r>
            <a:r>
              <a:rPr lang="en-GB" sz="2300" b="0" strike="noStrike" spc="-1">
                <a:solidFill>
                  <a:srgbClr val="000000"/>
                </a:solidFill>
                <a:latin typeface="Open Sans"/>
              </a:rPr>
              <a:t>, </a:t>
            </a:r>
            <a:r>
              <a:rPr lang="en-GB" sz="2300" b="1" strike="noStrike" spc="-1">
                <a:solidFill>
                  <a:srgbClr val="000000"/>
                </a:solidFill>
                <a:latin typeface="Open Sans"/>
              </a:rPr>
              <a:t>quality</a:t>
            </a:r>
            <a:r>
              <a:rPr lang="en-GB" sz="2300" b="0" strike="noStrike" spc="-1">
                <a:solidFill>
                  <a:srgbClr val="000000"/>
                </a:solidFill>
                <a:latin typeface="Open Sans"/>
              </a:rPr>
              <a:t>, and </a:t>
            </a:r>
            <a:r>
              <a:rPr lang="en-GB" sz="2300" b="1" strike="noStrike" spc="-1">
                <a:solidFill>
                  <a:srgbClr val="000000"/>
                </a:solidFill>
                <a:latin typeface="Open Sans"/>
              </a:rPr>
              <a:t>condition of geographic data</a:t>
            </a:r>
            <a:r>
              <a:rPr lang="en-GB" sz="2300" b="0" strike="noStrike" spc="-1">
                <a:solidFill>
                  <a:srgbClr val="000000"/>
                </a:solidFill>
                <a:latin typeface="Open Sans"/>
              </a:rPr>
              <a:t>. </a:t>
            </a:r>
            <a:endParaRPr lang="en-US" sz="2300" b="0" strike="noStrike" spc="-1">
              <a:solidFill>
                <a:srgbClr val="000000"/>
              </a:solidFill>
              <a:latin typeface="Calibri"/>
            </a:endParaRPr>
          </a:p>
          <a:p>
            <a:pPr indent="0">
              <a:lnSpc>
                <a:spcPct val="150000"/>
              </a:lnSpc>
              <a:spcBef>
                <a:spcPts val="1001"/>
              </a:spcBef>
              <a:buNone/>
              <a:tabLst>
                <a:tab pos="0" algn="l"/>
              </a:tabLst>
            </a:pPr>
            <a:r>
              <a:rPr lang="en-GB" sz="2300" b="0" strike="noStrike" spc="-1">
                <a:solidFill>
                  <a:srgbClr val="000000"/>
                </a:solidFill>
                <a:latin typeface="Open Sans"/>
              </a:rPr>
              <a:t>Metadata provides a detailed description of the data, such as the </a:t>
            </a:r>
            <a:r>
              <a:rPr lang="en-GB" sz="2300" b="1" strike="noStrike" spc="-1">
                <a:solidFill>
                  <a:srgbClr val="000000"/>
                </a:solidFill>
                <a:latin typeface="Open Sans"/>
              </a:rPr>
              <a:t>title</a:t>
            </a:r>
            <a:r>
              <a:rPr lang="en-GB" sz="2300" b="0" strike="noStrike" spc="-1">
                <a:solidFill>
                  <a:srgbClr val="000000"/>
                </a:solidFill>
                <a:latin typeface="Open Sans"/>
              </a:rPr>
              <a:t>, </a:t>
            </a:r>
            <a:r>
              <a:rPr lang="en-GB" sz="2300" b="1" strike="noStrike" spc="-1">
                <a:solidFill>
                  <a:srgbClr val="000000"/>
                </a:solidFill>
                <a:latin typeface="Open Sans"/>
              </a:rPr>
              <a:t>abstract</a:t>
            </a:r>
            <a:r>
              <a:rPr lang="en-GB" sz="2300" b="0" strike="noStrike" spc="-1">
                <a:solidFill>
                  <a:srgbClr val="000000"/>
                </a:solidFill>
                <a:latin typeface="Open Sans"/>
              </a:rPr>
              <a:t>, </a:t>
            </a:r>
            <a:r>
              <a:rPr lang="en-GB" sz="2300" b="1" strike="noStrike" spc="-1">
                <a:solidFill>
                  <a:srgbClr val="000000"/>
                </a:solidFill>
                <a:latin typeface="Open Sans"/>
              </a:rPr>
              <a:t>keywords</a:t>
            </a:r>
            <a:r>
              <a:rPr lang="en-GB" sz="2300" b="0" strike="noStrike" spc="-1">
                <a:solidFill>
                  <a:srgbClr val="000000"/>
                </a:solidFill>
                <a:latin typeface="Open Sans"/>
              </a:rPr>
              <a:t>, </a:t>
            </a:r>
            <a:r>
              <a:rPr lang="en-GB" sz="2300" b="1" strike="noStrike" spc="-1">
                <a:solidFill>
                  <a:srgbClr val="000000"/>
                </a:solidFill>
                <a:latin typeface="Open Sans"/>
              </a:rPr>
              <a:t>projection information</a:t>
            </a:r>
            <a:r>
              <a:rPr lang="en-GB" sz="2300" b="0" strike="noStrike" spc="-1">
                <a:solidFill>
                  <a:srgbClr val="000000"/>
                </a:solidFill>
                <a:latin typeface="Open Sans"/>
              </a:rPr>
              <a:t>, and </a:t>
            </a:r>
            <a:r>
              <a:rPr lang="en-GB" sz="2300" b="1" strike="noStrike" spc="-1">
                <a:solidFill>
                  <a:srgbClr val="000000"/>
                </a:solidFill>
                <a:latin typeface="Open Sans"/>
              </a:rPr>
              <a:t>data quality information</a:t>
            </a:r>
            <a:r>
              <a:rPr lang="en-GB" sz="2300" b="0" strike="noStrike" spc="-1">
                <a:solidFill>
                  <a:srgbClr val="000000"/>
                </a:solidFill>
                <a:latin typeface="Open Sans"/>
              </a:rPr>
              <a:t>.</a:t>
            </a:r>
            <a:endParaRPr lang="en-US" sz="2300" b="0" strike="noStrike" spc="-1">
              <a:solidFill>
                <a:srgbClr val="000000"/>
              </a:solidFill>
              <a:latin typeface="Calibri"/>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27</a:t>
            </a:r>
            <a:endParaRPr lang="en-ZA" sz="1400" b="0" strike="noStrike" spc="-1">
              <a:solidFill>
                <a:srgbClr val="000000"/>
              </a:solidFill>
              <a:latin typeface="Arial"/>
            </a:endParaRPr>
          </a:p>
        </p:txBody>
      </p:sp>
      <p:sp>
        <p:nvSpPr>
          <p:cNvPr id="233"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34" name="PlaceHolder 1"/>
          <p:cNvSpPr>
            <a:spLocks noGrp="1"/>
          </p:cNvSpPr>
          <p:nvPr>
            <p:ph/>
          </p:nvPr>
        </p:nvSpPr>
        <p:spPr>
          <a:xfrm>
            <a:off x="762840" y="2089080"/>
            <a:ext cx="5445000" cy="3894120"/>
          </a:xfrm>
          <a:prstGeom prst="rect">
            <a:avLst/>
          </a:prstGeom>
          <a:noFill/>
          <a:ln w="0">
            <a:noFill/>
          </a:ln>
        </p:spPr>
        <p:txBody>
          <a:bodyPr anchor="t">
            <a:noAutofit/>
          </a:bodyPr>
          <a:lstStyle/>
          <a:p>
            <a:pPr indent="0">
              <a:lnSpc>
                <a:spcPct val="150000"/>
              </a:lnSpc>
              <a:spcBef>
                <a:spcPts val="1001"/>
              </a:spcBef>
              <a:buNone/>
              <a:tabLst>
                <a:tab pos="0" algn="l"/>
              </a:tabLst>
            </a:pPr>
            <a:r>
              <a:rPr lang="en-GB" sz="2400" b="0" strike="noStrike" spc="-1">
                <a:solidFill>
                  <a:srgbClr val="000000"/>
                </a:solidFill>
                <a:latin typeface="Open Sans"/>
              </a:rPr>
              <a:t>Uses of metadata in GIS</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Discoverability and Accessibility</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Data Sharing</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Data Quality</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Data Integration</a:t>
            </a:r>
            <a:endParaRPr lang="en-US" sz="24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400" b="0" strike="noStrike" spc="-1">
                <a:solidFill>
                  <a:srgbClr val="000000"/>
                </a:solidFill>
                <a:latin typeface="Open Sans"/>
              </a:rPr>
              <a:t>Decision Making</a:t>
            </a:r>
            <a:endParaRPr lang="en-US" sz="2400" b="0" strike="noStrike" spc="-1">
              <a:solidFill>
                <a:srgbClr val="000000"/>
              </a:solidFill>
              <a:latin typeface="Calibri"/>
            </a:endParaRPr>
          </a:p>
        </p:txBody>
      </p:sp>
      <p:sp>
        <p:nvSpPr>
          <p:cNvPr id="235"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Metadata Use In GIS Applications</a:t>
            </a:r>
            <a:endParaRPr lang="en-ZA" sz="2000" b="0" strike="noStrike" spc="-1">
              <a:solidFill>
                <a:srgbClr val="000000"/>
              </a:solidFill>
              <a:latin typeface="Arial"/>
            </a:endParaRPr>
          </a:p>
        </p:txBody>
      </p:sp>
      <p:pic>
        <p:nvPicPr>
          <p:cNvPr id="236" name="Picture 6"/>
          <p:cNvPicPr/>
          <p:nvPr/>
        </p:nvPicPr>
        <p:blipFill>
          <a:blip r:embed="rId4"/>
          <a:stretch/>
        </p:blipFill>
        <p:spPr>
          <a:xfrm>
            <a:off x="6085080" y="1748520"/>
            <a:ext cx="5059080" cy="4234680"/>
          </a:xfrm>
          <a:prstGeom prst="rect">
            <a:avLst/>
          </a:prstGeom>
          <a:ln w="0">
            <a:noFill/>
          </a:ln>
        </p:spPr>
      </p:pic>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28</a:t>
            </a:r>
            <a:endParaRPr lang="en-ZA" sz="1400" b="0" strike="noStrike" spc="-1">
              <a:solidFill>
                <a:srgbClr val="000000"/>
              </a:solidFill>
              <a:latin typeface="Arial"/>
            </a:endParaRPr>
          </a:p>
        </p:txBody>
      </p:sp>
      <p:sp>
        <p:nvSpPr>
          <p:cNvPr id="239"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40" name="PlaceHolder 1"/>
          <p:cNvSpPr>
            <a:spLocks noGrp="1"/>
          </p:cNvSpPr>
          <p:nvPr>
            <p:ph/>
          </p:nvPr>
        </p:nvSpPr>
        <p:spPr>
          <a:xfrm>
            <a:off x="325440" y="2074680"/>
            <a:ext cx="5445000" cy="389412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1" strike="noStrike" spc="-1">
                <a:solidFill>
                  <a:srgbClr val="000000"/>
                </a:solidFill>
                <a:latin typeface="Open Sans"/>
              </a:rPr>
              <a:t>Descriptive Metadata</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Describes the content of spatial data.</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Includes information like title, keywords, abstract, geographic extent, projection and coordinate reference system.</a:t>
            </a:r>
            <a:endParaRPr lang="en-US" sz="20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Useful for data discovery and retrieval</a:t>
            </a:r>
            <a:endParaRPr lang="en-US" sz="2000" b="0" strike="noStrike" spc="-1">
              <a:solidFill>
                <a:srgbClr val="000000"/>
              </a:solidFill>
              <a:latin typeface="Calibri"/>
            </a:endParaRPr>
          </a:p>
        </p:txBody>
      </p:sp>
      <p:sp>
        <p:nvSpPr>
          <p:cNvPr id="241"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Types Of Metadata</a:t>
            </a:r>
            <a:endParaRPr lang="en-ZA" sz="2000" b="0" strike="noStrike" spc="-1">
              <a:solidFill>
                <a:srgbClr val="000000"/>
              </a:solidFill>
              <a:latin typeface="Arial"/>
            </a:endParaRPr>
          </a:p>
        </p:txBody>
      </p:sp>
      <p:sp>
        <p:nvSpPr>
          <p:cNvPr id="242" name="Content Placeholder 1"/>
          <p:cNvSpPr/>
          <p:nvPr/>
        </p:nvSpPr>
        <p:spPr>
          <a:xfrm>
            <a:off x="6258240" y="1906920"/>
            <a:ext cx="5445000" cy="38941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2000" b="1" strike="noStrike" spc="-1">
                <a:solidFill>
                  <a:srgbClr val="000000"/>
                </a:solidFill>
                <a:latin typeface="Open Sans"/>
              </a:rPr>
              <a:t>Structural Metadata</a:t>
            </a:r>
            <a:endParaRPr lang="en-ZA" sz="20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Provides information about the structure and format of the spatial data.</a:t>
            </a:r>
            <a:endParaRPr lang="en-ZA" sz="20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Includes information like file formats, schema and database management system.</a:t>
            </a:r>
            <a:endParaRPr lang="en-ZA" sz="2000" b="0" strike="noStrike" spc="-1">
              <a:solidFill>
                <a:srgbClr val="000000"/>
              </a:solidFill>
              <a:latin typeface="Arial"/>
            </a:endParaRPr>
          </a:p>
          <a:p>
            <a:pPr marL="228600" indent="-228600">
              <a:lnSpc>
                <a:spcPct val="150000"/>
              </a:lnSpc>
              <a:spcBef>
                <a:spcPts val="1001"/>
              </a:spcBef>
              <a:buClr>
                <a:srgbClr val="000000"/>
              </a:buClr>
              <a:buFont typeface="Arial"/>
              <a:buChar char="•"/>
              <a:tabLst>
                <a:tab pos="0" algn="l"/>
              </a:tabLst>
            </a:pPr>
            <a:r>
              <a:rPr lang="en-GB" sz="2000" b="0" strike="noStrike" spc="-1">
                <a:solidFill>
                  <a:srgbClr val="000000"/>
                </a:solidFill>
                <a:latin typeface="Open Sans"/>
              </a:rPr>
              <a:t>Useful for data integration and analysis.</a:t>
            </a:r>
            <a:endParaRPr lang="en-ZA" sz="2000" b="0" strike="noStrike" spc="-1">
              <a:solidFill>
                <a:srgbClr val="000000"/>
              </a:solidFill>
              <a:latin typeface="Arial"/>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a:t>
            </a:r>
            <a:endParaRPr lang="en-ZA" sz="1400" b="0" strike="noStrike" spc="-1">
              <a:solidFill>
                <a:srgbClr val="000000"/>
              </a:solidFill>
              <a:latin typeface="Arial"/>
            </a:endParaRPr>
          </a:p>
        </p:txBody>
      </p:sp>
      <p:sp>
        <p:nvSpPr>
          <p:cNvPr id="100"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GIS Data Collection And Methods </a:t>
            </a:r>
            <a:endParaRPr lang="en-ZA" sz="4400" b="0" strike="noStrike" spc="-1">
              <a:solidFill>
                <a:srgbClr val="000000"/>
              </a:solidFill>
              <a:latin typeface="Arial"/>
            </a:endParaRPr>
          </a:p>
        </p:txBody>
      </p:sp>
      <p:sp>
        <p:nvSpPr>
          <p:cNvPr id="101" name="PlaceHolder 1"/>
          <p:cNvSpPr>
            <a:spLocks noGrp="1"/>
          </p:cNvSpPr>
          <p:nvPr>
            <p:ph/>
          </p:nvPr>
        </p:nvSpPr>
        <p:spPr>
          <a:xfrm>
            <a:off x="838080" y="1825560"/>
            <a:ext cx="10807920" cy="4411080"/>
          </a:xfrm>
          <a:prstGeom prst="rect">
            <a:avLst/>
          </a:prstGeom>
          <a:noFill/>
          <a:ln w="0">
            <a:noFill/>
          </a:ln>
        </p:spPr>
        <p:txBody>
          <a:bodyPr anchor="ctr">
            <a:normAutofit/>
          </a:bodyPr>
          <a:lstStyle/>
          <a:p>
            <a:pPr indent="0">
              <a:lnSpc>
                <a:spcPct val="150000"/>
              </a:lnSpc>
              <a:spcBef>
                <a:spcPts val="1001"/>
              </a:spcBef>
              <a:buNone/>
              <a:tabLst>
                <a:tab pos="0" algn="l"/>
              </a:tabLst>
            </a:pPr>
            <a:r>
              <a:rPr lang="en-GB" sz="2800" b="0" strike="noStrike" spc="-1" dirty="0">
                <a:solidFill>
                  <a:srgbClr val="000000"/>
                </a:solidFill>
                <a:latin typeface="Open Sans"/>
              </a:rPr>
              <a:t>Methods can be categorised as:</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dirty="0">
                <a:solidFill>
                  <a:srgbClr val="000000"/>
                </a:solidFill>
                <a:latin typeface="Open Sans"/>
              </a:rPr>
              <a:t>Primary Data Collection methods.</a:t>
            </a:r>
            <a:endParaRPr lang="en-US" sz="24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dirty="0">
                <a:solidFill>
                  <a:srgbClr val="000000"/>
                </a:solidFill>
                <a:latin typeface="Open Sans"/>
              </a:rPr>
              <a:t>Secondary Data Collection methods.</a:t>
            </a:r>
            <a:endParaRPr lang="en-US" sz="2400" b="0" strike="noStrike" spc="-1" dirty="0">
              <a:solidFill>
                <a:srgbClr val="000000"/>
              </a:solidFill>
              <a:latin typeface="Calibri"/>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29</a:t>
            </a:r>
            <a:endParaRPr lang="en-ZA" sz="1400" b="0" strike="noStrike" spc="-1">
              <a:solidFill>
                <a:srgbClr val="000000"/>
              </a:solidFill>
              <a:latin typeface="Arial"/>
            </a:endParaRPr>
          </a:p>
        </p:txBody>
      </p:sp>
      <p:sp>
        <p:nvSpPr>
          <p:cNvPr id="245"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3.3 Metadata in GIS</a:t>
            </a:r>
            <a:endParaRPr lang="en-ZA" sz="4400" b="0" strike="noStrike" spc="-1">
              <a:solidFill>
                <a:srgbClr val="000000"/>
              </a:solidFill>
              <a:latin typeface="Arial"/>
            </a:endParaRPr>
          </a:p>
        </p:txBody>
      </p:sp>
      <p:sp>
        <p:nvSpPr>
          <p:cNvPr id="246" name="PlaceHolder 1"/>
          <p:cNvSpPr>
            <a:spLocks noGrp="1"/>
          </p:cNvSpPr>
          <p:nvPr>
            <p:ph/>
          </p:nvPr>
        </p:nvSpPr>
        <p:spPr>
          <a:xfrm>
            <a:off x="762840" y="1928160"/>
            <a:ext cx="6006240" cy="4380120"/>
          </a:xfrm>
          <a:prstGeom prst="rect">
            <a:avLst/>
          </a:prstGeom>
          <a:noFill/>
          <a:ln w="0">
            <a:noFill/>
          </a:ln>
        </p:spPr>
        <p:txBody>
          <a:bodyPr anchor="t">
            <a:noAutofit/>
          </a:bodyPr>
          <a:lstStyle/>
          <a:p>
            <a:pPr indent="0">
              <a:lnSpc>
                <a:spcPct val="150000"/>
              </a:lnSpc>
              <a:spcBef>
                <a:spcPts val="1001"/>
              </a:spcBef>
              <a:buNone/>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Metadata practices</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Define the Purpose and Scope.</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Choose the Metadata Standard.</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Gather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Organize the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Use Standardized Vocabulary</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Provide Accurate and Complete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Contact Information.</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685800" lvl="1" indent="-228600">
              <a:lnSpc>
                <a:spcPct val="150000"/>
              </a:lnSpc>
              <a:spcBef>
                <a:spcPts val="499"/>
              </a:spcBef>
              <a:buClr>
                <a:srgbClr val="000000"/>
              </a:buClr>
              <a:buFont typeface="Arial"/>
              <a:buChar char="•"/>
              <a:tabLst>
                <a:tab pos="0" algn="l"/>
              </a:tabLst>
            </a:pPr>
            <a:r>
              <a:rPr lang="en-GB"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Update Metadata Regularly.</a:t>
            </a:r>
            <a:endParaRPr lang="en-US" sz="19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7"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Best Practices for Creating Metadata</a:t>
            </a:r>
            <a:endParaRPr lang="en-ZA" sz="2000" b="0" strike="noStrike" spc="-1">
              <a:solidFill>
                <a:srgbClr val="000000"/>
              </a:solidFill>
              <a:latin typeface="Arial"/>
            </a:endParaRPr>
          </a:p>
        </p:txBody>
      </p:sp>
      <p:pic>
        <p:nvPicPr>
          <p:cNvPr id="248" name="Picture 7"/>
          <p:cNvPicPr/>
          <p:nvPr/>
        </p:nvPicPr>
        <p:blipFill>
          <a:blip r:embed="rId4"/>
          <a:stretch/>
        </p:blipFill>
        <p:spPr>
          <a:xfrm>
            <a:off x="7059600" y="1204560"/>
            <a:ext cx="4251600" cy="2395800"/>
          </a:xfrm>
          <a:prstGeom prst="rect">
            <a:avLst/>
          </a:prstGeom>
          <a:ln w="0">
            <a:noFill/>
          </a:ln>
        </p:spPr>
      </p:pic>
      <p:pic>
        <p:nvPicPr>
          <p:cNvPr id="249" name="Picture 10"/>
          <p:cNvPicPr/>
          <p:nvPr/>
        </p:nvPicPr>
        <p:blipFill>
          <a:blip r:embed="rId5"/>
          <a:stretch/>
        </p:blipFill>
        <p:spPr>
          <a:xfrm>
            <a:off x="7059600" y="3801600"/>
            <a:ext cx="4251600" cy="2395800"/>
          </a:xfrm>
          <a:prstGeom prst="rect">
            <a:avLst/>
          </a:prstGeom>
          <a:ln w="0">
            <a:noFill/>
          </a:ln>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3" descr="Graphical user interface, sunburst chart&#10;&#10;Description automatically generated"/>
          <p:cNvPicPr/>
          <p:nvPr/>
        </p:nvPicPr>
        <p:blipFill>
          <a:blip r:embed="rId3"/>
          <a:stretch/>
        </p:blipFill>
        <p:spPr>
          <a:xfrm>
            <a:off x="-19800" y="2880"/>
            <a:ext cx="12188880" cy="6854760"/>
          </a:xfrm>
          <a:prstGeom prst="rect">
            <a:avLst/>
          </a:prstGeom>
          <a:ln w="0">
            <a:noFill/>
          </a:ln>
        </p:spPr>
      </p:pic>
      <p:sp>
        <p:nvSpPr>
          <p:cNvPr id="25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30</a:t>
            </a:r>
            <a:endParaRPr lang="en-ZA" sz="1400" b="0" strike="noStrike" spc="-1">
              <a:solidFill>
                <a:srgbClr val="000000"/>
              </a:solidFill>
              <a:latin typeface="Arial"/>
            </a:endParaRPr>
          </a:p>
        </p:txBody>
      </p:sp>
      <p:sp>
        <p:nvSpPr>
          <p:cNvPr id="252" name="TextBox 14"/>
          <p:cNvSpPr/>
          <p:nvPr/>
        </p:nvSpPr>
        <p:spPr>
          <a:xfrm>
            <a:off x="231120" y="1807560"/>
            <a:ext cx="3408120" cy="29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Metadata in GIS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Definition of metadata</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Components of metadata</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Metadata standards and formats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Best practices for metadata creation</a:t>
            </a:r>
            <a:endParaRPr lang="en-ZA" sz="1800" b="0" strike="noStrike" spc="-1">
              <a:solidFill>
                <a:srgbClr val="000000"/>
              </a:solidFill>
              <a:latin typeface="Arial"/>
            </a:endParaRPr>
          </a:p>
        </p:txBody>
      </p:sp>
      <p:sp>
        <p:nvSpPr>
          <p:cNvPr id="253" name="Title 10"/>
          <p:cNvSpPr/>
          <p:nvPr/>
        </p:nvSpPr>
        <p:spPr>
          <a:xfrm>
            <a:off x="673920" y="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54" name="TextBox 6"/>
          <p:cNvSpPr/>
          <p:nvPr/>
        </p:nvSpPr>
        <p:spPr>
          <a:xfrm>
            <a:off x="3728880" y="1807560"/>
            <a:ext cx="386532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Documenting GIS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Importance of documenting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Documenting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Organizing and categorizing best practices documentation</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Version control and revision history</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Accessibility and availability</a:t>
            </a:r>
            <a:endParaRPr lang="en-ZA" sz="1800" b="0" strike="noStrike" spc="-1">
              <a:solidFill>
                <a:srgbClr val="000000"/>
              </a:solidFill>
              <a:latin typeface="Arial"/>
            </a:endParaRPr>
          </a:p>
        </p:txBody>
      </p:sp>
      <p:sp>
        <p:nvSpPr>
          <p:cNvPr id="255" name="TextBox 8"/>
          <p:cNvSpPr/>
          <p:nvPr/>
        </p:nvSpPr>
        <p:spPr>
          <a:xfrm>
            <a:off x="7977240" y="1799280"/>
            <a:ext cx="380916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1800" b="1" strike="noStrike" spc="-1">
                <a:solidFill>
                  <a:srgbClr val="000000"/>
                </a:solidFill>
                <a:latin typeface="Open Sans"/>
                <a:ea typeface="Open Sans"/>
              </a:rPr>
              <a:t>Sharing GIS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Benefits of sharing GIS best practices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Platforms and mediums for sharing</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Licensing and intellectual property considerations</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Engaging with the GIS community </a:t>
            </a:r>
            <a:endParaRPr lang="en-ZA" sz="1800" b="0" strike="noStrike" spc="-1">
              <a:solidFill>
                <a:srgbClr val="000000"/>
              </a:solidFill>
              <a:latin typeface="Arial"/>
            </a:endParaRPr>
          </a:p>
          <a:p>
            <a:pPr marL="285840" indent="-285840">
              <a:lnSpc>
                <a:spcPct val="150000"/>
              </a:lnSpc>
              <a:buClr>
                <a:srgbClr val="000000"/>
              </a:buClr>
              <a:buFont typeface="Arial"/>
              <a:buChar char="•"/>
            </a:pPr>
            <a:r>
              <a:rPr lang="en-GB" sz="1800" b="0" strike="noStrike" spc="-1">
                <a:solidFill>
                  <a:srgbClr val="000000"/>
                </a:solidFill>
                <a:latin typeface="Open Sans"/>
                <a:ea typeface="Open Sans"/>
              </a:rPr>
              <a:t>Feedback and improvement</a:t>
            </a:r>
            <a:endParaRPr lang="en-ZA" sz="1800" b="0" strike="noStrike" spc="-1">
              <a:solidFill>
                <a:srgbClr val="000000"/>
              </a:solidFill>
              <a:latin typeface="Arial"/>
            </a:endParaRPr>
          </a:p>
        </p:txBody>
      </p:sp>
      <p:sp>
        <p:nvSpPr>
          <p:cNvPr id="256" name="TextBox 10"/>
          <p:cNvSpPr/>
          <p:nvPr/>
        </p:nvSpPr>
        <p:spPr>
          <a:xfrm>
            <a:off x="610200" y="1228680"/>
            <a:ext cx="6184440" cy="50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ZA" sz="1800" b="1" strike="noStrike" spc="-1">
                <a:solidFill>
                  <a:schemeClr val="accent5">
                    <a:lumMod val="60000"/>
                    <a:lumOff val="40000"/>
                  </a:schemeClr>
                </a:solidFill>
                <a:latin typeface="Open Sans"/>
                <a:ea typeface="Open Sans"/>
              </a:rPr>
              <a:t>M</a:t>
            </a:r>
            <a:r>
              <a:rPr lang="en-GB" sz="1800" b="1" strike="noStrike" spc="-1">
                <a:solidFill>
                  <a:schemeClr val="accent5">
                    <a:lumMod val="60000"/>
                    <a:lumOff val="40000"/>
                  </a:schemeClr>
                </a:solidFill>
                <a:latin typeface="Open Sans"/>
                <a:ea typeface="Open Sans"/>
              </a:rPr>
              <a:t>etadata in GIS Key Concepts</a:t>
            </a:r>
            <a:endParaRPr lang="en-ZA" sz="1800" b="0" strike="noStrike" spc="-1">
              <a:solidFill>
                <a:srgbClr val="000000"/>
              </a:solidFill>
              <a:latin typeface="Arial"/>
            </a:endParaRPr>
          </a:p>
        </p:txBody>
      </p:sp>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31</a:t>
            </a:r>
            <a:endParaRPr lang="en-ZA" sz="1400" b="0" strike="noStrike" spc="-1" dirty="0">
              <a:solidFill>
                <a:srgbClr val="000000"/>
              </a:solidFill>
              <a:latin typeface="Arial"/>
            </a:endParaRPr>
          </a:p>
        </p:txBody>
      </p:sp>
      <p:sp>
        <p:nvSpPr>
          <p:cNvPr id="259"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60" name="PlaceHolder 1"/>
          <p:cNvSpPr>
            <a:spLocks noGrp="1"/>
          </p:cNvSpPr>
          <p:nvPr>
            <p:ph/>
          </p:nvPr>
        </p:nvSpPr>
        <p:spPr>
          <a:xfrm>
            <a:off x="880560" y="2177280"/>
            <a:ext cx="10332360" cy="3894120"/>
          </a:xfrm>
          <a:prstGeom prst="rect">
            <a:avLst/>
          </a:prstGeom>
          <a:noFill/>
          <a:ln w="0">
            <a:noFill/>
          </a:ln>
        </p:spPr>
        <p:txBody>
          <a:bodyPr anchor="ctr">
            <a:noAutofit/>
          </a:bodyPr>
          <a:lstStyle/>
          <a:p>
            <a:pPr indent="0">
              <a:lnSpc>
                <a:spcPct val="150000"/>
              </a:lnSpc>
              <a:spcBef>
                <a:spcPts val="1001"/>
              </a:spcBef>
              <a:buNone/>
              <a:tabLst>
                <a:tab pos="0" algn="l"/>
              </a:tabLst>
            </a:pPr>
            <a:r>
              <a:rPr lang="en-GB"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A standard is an agreed specification of rules and guidelines about how to implement software interfaces and data encodings. </a:t>
            </a:r>
            <a:endParaRPr lang="en-US"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lnSpc>
                <a:spcPct val="150000"/>
              </a:lnSpc>
              <a:spcBef>
                <a:spcPts val="1001"/>
              </a:spcBef>
              <a:buClr>
                <a:srgbClr val="000000"/>
              </a:buClr>
              <a:buFont typeface="Arial"/>
              <a:buChar char="•"/>
              <a:tabLst>
                <a:tab pos="0" algn="l"/>
              </a:tabLst>
            </a:pPr>
            <a:r>
              <a:rPr lang="en-GB"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OGC’s consensus process is to develop and agree on standards that enable information systems to exchange geospatial information and instructions for geoprocessing. </a:t>
            </a:r>
            <a:endParaRPr lang="en-US"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lnSpc>
                <a:spcPct val="150000"/>
              </a:lnSpc>
              <a:spcBef>
                <a:spcPts val="1001"/>
              </a:spcBef>
              <a:buClr>
                <a:srgbClr val="000000"/>
              </a:buClr>
              <a:buFont typeface="Arial"/>
              <a:buChar char="•"/>
              <a:tabLst>
                <a:tab pos="0" algn="l"/>
              </a:tabLst>
            </a:pPr>
            <a:r>
              <a:rPr lang="en-GB"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OGC standards are open standards.</a:t>
            </a:r>
            <a:endParaRPr lang="en-US" sz="2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1"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OGC Standards</a:t>
            </a:r>
            <a:endParaRPr lang="en-ZA" sz="2000" b="0" strike="noStrike" spc="-1">
              <a:solidFill>
                <a:srgbClr val="000000"/>
              </a:solidFill>
              <a:latin typeface="Arial"/>
            </a:endParaRPr>
          </a:p>
        </p:txBody>
      </p:sp>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32</a:t>
            </a:r>
            <a:endParaRPr lang="en-ZA" sz="1400" b="0" strike="noStrike" spc="-1" dirty="0">
              <a:solidFill>
                <a:srgbClr val="000000"/>
              </a:solidFill>
              <a:latin typeface="Arial"/>
            </a:endParaRPr>
          </a:p>
        </p:txBody>
      </p:sp>
      <p:sp>
        <p:nvSpPr>
          <p:cNvPr id="264"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65" name="PlaceHolder 1"/>
          <p:cNvSpPr>
            <a:spLocks noGrp="1"/>
          </p:cNvSpPr>
          <p:nvPr>
            <p:ph/>
          </p:nvPr>
        </p:nvSpPr>
        <p:spPr>
          <a:xfrm>
            <a:off x="762840" y="1984680"/>
            <a:ext cx="10332360" cy="1368720"/>
          </a:xfrm>
          <a:prstGeom prst="rect">
            <a:avLst/>
          </a:prstGeom>
          <a:noFill/>
          <a:ln w="0">
            <a:noFill/>
          </a:ln>
        </p:spPr>
        <p:txBody>
          <a:bodyPr anchor="t">
            <a:noAutofit/>
          </a:bodyPr>
          <a:lstStyle/>
          <a:p>
            <a:pPr indent="0">
              <a:lnSpc>
                <a:spcPct val="150000"/>
              </a:lnSpc>
              <a:spcBef>
                <a:spcPts val="1001"/>
              </a:spcBef>
              <a:buNone/>
              <a:tabLst>
                <a:tab pos="0" algn="l"/>
              </a:tabLst>
            </a:pPr>
            <a:r>
              <a:rPr lang="en-GB" sz="2200" b="0" strike="noStrike" spc="-1" dirty="0">
                <a:solidFill>
                  <a:srgbClr val="000000"/>
                </a:solidFill>
                <a:latin typeface="Open Sans"/>
              </a:rPr>
              <a:t>This standard provides a definition for handling spatial data within software applications and file formats, including spatial databases</a:t>
            </a:r>
            <a:endParaRPr lang="en-US" sz="2200" b="0" strike="noStrike" spc="-1" dirty="0">
              <a:solidFill>
                <a:srgbClr val="000000"/>
              </a:solidFill>
              <a:latin typeface="Calibri"/>
            </a:endParaRPr>
          </a:p>
        </p:txBody>
      </p:sp>
      <p:sp>
        <p:nvSpPr>
          <p:cNvPr id="266" name="TextBox 4"/>
          <p:cNvSpPr/>
          <p:nvPr/>
        </p:nvSpPr>
        <p:spPr>
          <a:xfrm>
            <a:off x="762840" y="153360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OGC Simple Features</a:t>
            </a:r>
            <a:endParaRPr lang="en-ZA" sz="2000" b="0" strike="noStrike" spc="-1">
              <a:solidFill>
                <a:srgbClr val="000000"/>
              </a:solidFill>
              <a:latin typeface="Arial"/>
            </a:endParaRPr>
          </a:p>
        </p:txBody>
      </p:sp>
      <p:pic>
        <p:nvPicPr>
          <p:cNvPr id="267" name="Picture 6"/>
          <p:cNvPicPr/>
          <p:nvPr/>
        </p:nvPicPr>
        <p:blipFill>
          <a:blip r:embed="rId4"/>
          <a:stretch/>
        </p:blipFill>
        <p:spPr>
          <a:xfrm>
            <a:off x="2085480" y="2985480"/>
            <a:ext cx="8020800" cy="3244680"/>
          </a:xfrm>
          <a:prstGeom prst="rect">
            <a:avLst/>
          </a:prstGeom>
          <a:ln w="0">
            <a:noFill/>
          </a:ln>
        </p:spPr>
      </p:pic>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6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33</a:t>
            </a:r>
            <a:endParaRPr lang="en-ZA" sz="1400" b="0" strike="noStrike" spc="-1" dirty="0">
              <a:solidFill>
                <a:srgbClr val="000000"/>
              </a:solidFill>
              <a:latin typeface="Arial"/>
            </a:endParaRPr>
          </a:p>
        </p:txBody>
      </p:sp>
      <p:sp>
        <p:nvSpPr>
          <p:cNvPr id="270"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71" name="PlaceHolder 1"/>
          <p:cNvSpPr>
            <a:spLocks noGrp="1"/>
          </p:cNvSpPr>
          <p:nvPr>
            <p:ph/>
          </p:nvPr>
        </p:nvSpPr>
        <p:spPr>
          <a:xfrm>
            <a:off x="300239" y="2279160"/>
            <a:ext cx="5583725" cy="3244680"/>
          </a:xfrm>
          <a:prstGeom prst="rect">
            <a:avLst/>
          </a:prstGeom>
          <a:noFill/>
          <a:ln w="0">
            <a:noFill/>
          </a:ln>
        </p:spPr>
        <p:txBody>
          <a:bodyPr anchor="ctr">
            <a:noAutofit/>
          </a:bodyPr>
          <a:lstStyle/>
          <a:p>
            <a:pPr indent="0">
              <a:lnSpc>
                <a:spcPct val="150000"/>
              </a:lnSpc>
              <a:spcBef>
                <a:spcPts val="1001"/>
              </a:spcBef>
              <a:buNone/>
              <a:tabLst>
                <a:tab pos="0" algn="l"/>
              </a:tabLst>
            </a:pPr>
            <a:r>
              <a:rPr lang="en-GB" sz="2200" b="0" strike="noStrike" spc="-1" dirty="0">
                <a:solidFill>
                  <a:srgbClr val="000000"/>
                </a:solidFill>
                <a:latin typeface="Open Sans"/>
              </a:rPr>
              <a:t>This standard provides a definition for handling spatial data within software applications and file formats, including spatial databases</a:t>
            </a:r>
            <a:endParaRPr lang="en-US" sz="2200" b="0" strike="noStrike" spc="-1" dirty="0">
              <a:solidFill>
                <a:srgbClr val="000000"/>
              </a:solidFill>
              <a:latin typeface="Calibri"/>
            </a:endParaRPr>
          </a:p>
        </p:txBody>
      </p:sp>
      <p:sp>
        <p:nvSpPr>
          <p:cNvPr id="272" name="TextBox 4"/>
          <p:cNvSpPr/>
          <p:nvPr/>
        </p:nvSpPr>
        <p:spPr>
          <a:xfrm>
            <a:off x="417240" y="15843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OGC Simple Features</a:t>
            </a:r>
            <a:endParaRPr lang="en-ZA" sz="2000" b="0" strike="noStrike" spc="-1">
              <a:solidFill>
                <a:srgbClr val="000000"/>
              </a:solidFill>
              <a:latin typeface="Arial"/>
            </a:endParaRPr>
          </a:p>
        </p:txBody>
      </p:sp>
      <p:pic>
        <p:nvPicPr>
          <p:cNvPr id="273" name="Picture 272"/>
          <p:cNvPicPr/>
          <p:nvPr/>
        </p:nvPicPr>
        <p:blipFill>
          <a:blip r:embed="rId4"/>
          <a:stretch/>
        </p:blipFill>
        <p:spPr>
          <a:xfrm>
            <a:off x="5999040" y="1584360"/>
            <a:ext cx="3900960" cy="3900960"/>
          </a:xfrm>
          <a:prstGeom prst="rect">
            <a:avLst/>
          </a:prstGeom>
          <a:ln w="0">
            <a:noFill/>
          </a:ln>
        </p:spPr>
      </p:pic>
      <p:sp>
        <p:nvSpPr>
          <p:cNvPr id="274" name="TextBox 273"/>
          <p:cNvSpPr txBox="1"/>
          <p:nvPr/>
        </p:nvSpPr>
        <p:spPr>
          <a:xfrm>
            <a:off x="7641720" y="5485320"/>
            <a:ext cx="1358280" cy="261720"/>
          </a:xfrm>
          <a:prstGeom prst="rect">
            <a:avLst/>
          </a:prstGeom>
          <a:noFill/>
          <a:ln w="0">
            <a:noFill/>
          </a:ln>
        </p:spPr>
        <p:txBody>
          <a:bodyPr lIns="90000" tIns="45000" rIns="90000" bIns="45000" anchor="t">
            <a:noAutofit/>
          </a:bodyPr>
          <a:lstStyle/>
          <a:p>
            <a:r>
              <a:rPr lang="en-ZA" sz="600" b="0" strike="noStrike" spc="-1">
                <a:solidFill>
                  <a:srgbClr val="000000"/>
                </a:solidFill>
                <a:latin typeface="Arial"/>
              </a:rPr>
              <a:t>Free image from flaticon.com</a:t>
            </a: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7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34</a:t>
            </a:r>
            <a:endParaRPr lang="en-ZA" sz="1400" b="0" strike="noStrike" spc="-1" dirty="0">
              <a:solidFill>
                <a:srgbClr val="000000"/>
              </a:solidFill>
              <a:latin typeface="Arial"/>
            </a:endParaRPr>
          </a:p>
        </p:txBody>
      </p:sp>
      <p:sp>
        <p:nvSpPr>
          <p:cNvPr id="277" name="Title 10"/>
          <p:cNvSpPr/>
          <p:nvPr/>
        </p:nvSpPr>
        <p:spPr>
          <a:xfrm>
            <a:off x="762840" y="23760"/>
            <a:ext cx="10666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3.4 OGC and Other Standards in GIS</a:t>
            </a:r>
            <a:endParaRPr lang="en-ZA" sz="4400" b="0" strike="noStrike" spc="-1">
              <a:solidFill>
                <a:srgbClr val="000000"/>
              </a:solidFill>
              <a:latin typeface="Arial"/>
            </a:endParaRPr>
          </a:p>
        </p:txBody>
      </p:sp>
      <p:sp>
        <p:nvSpPr>
          <p:cNvPr id="278" name="PlaceHolder 1"/>
          <p:cNvSpPr>
            <a:spLocks noGrp="1"/>
          </p:cNvSpPr>
          <p:nvPr>
            <p:ph/>
          </p:nvPr>
        </p:nvSpPr>
        <p:spPr>
          <a:xfrm>
            <a:off x="360000" y="2644200"/>
            <a:ext cx="3768120" cy="185580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0" strike="noStrike" spc="-1">
                <a:solidFill>
                  <a:srgbClr val="000000"/>
                </a:solidFill>
                <a:latin typeface="Open Sans"/>
              </a:rPr>
              <a:t>1. International Organization for Standardization (ISO) </a:t>
            </a:r>
            <a:endParaRPr lang="en-US" sz="1800" b="0" strike="noStrike" spc="-1">
              <a:solidFill>
                <a:srgbClr val="000000"/>
              </a:solidFill>
              <a:latin typeface="Calibri"/>
            </a:endParaRPr>
          </a:p>
          <a:p>
            <a:pPr indent="0">
              <a:lnSpc>
                <a:spcPct val="150000"/>
              </a:lnSpc>
              <a:spcBef>
                <a:spcPts val="1001"/>
              </a:spcBef>
              <a:buNone/>
              <a:tabLst>
                <a:tab pos="0" algn="l"/>
              </a:tabLst>
            </a:pPr>
            <a:endParaRPr lang="en-US" sz="1800" b="0" strike="noStrike" spc="-1">
              <a:solidFill>
                <a:srgbClr val="000000"/>
              </a:solidFill>
              <a:latin typeface="Calibri"/>
            </a:endParaRPr>
          </a:p>
        </p:txBody>
      </p:sp>
      <p:sp>
        <p:nvSpPr>
          <p:cNvPr id="279" name="TextBox 4"/>
          <p:cNvSpPr/>
          <p:nvPr/>
        </p:nvSpPr>
        <p:spPr>
          <a:xfrm>
            <a:off x="417240" y="158436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GIS Standards Organisations</a:t>
            </a:r>
            <a:endParaRPr lang="en-ZA" sz="2000" b="0" strike="noStrike" spc="-1">
              <a:solidFill>
                <a:srgbClr val="000000"/>
              </a:solidFill>
              <a:latin typeface="Arial"/>
            </a:endParaRPr>
          </a:p>
        </p:txBody>
      </p:sp>
      <p:sp>
        <p:nvSpPr>
          <p:cNvPr id="280" name="Content Placeholder 1"/>
          <p:cNvSpPr/>
          <p:nvPr/>
        </p:nvSpPr>
        <p:spPr>
          <a:xfrm>
            <a:off x="4212000" y="2664000"/>
            <a:ext cx="3768120" cy="16200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1800" b="0" strike="noStrike" spc="-1">
                <a:solidFill>
                  <a:srgbClr val="000000"/>
                </a:solidFill>
                <a:latin typeface="Open Sans"/>
              </a:rPr>
              <a:t>2. Geographic Information Systems Certification Institute (GISCI) </a:t>
            </a:r>
            <a:endParaRPr lang="en-ZA" sz="1800" b="0" strike="noStrike" spc="-1">
              <a:solidFill>
                <a:srgbClr val="000000"/>
              </a:solidFill>
              <a:latin typeface="Arial"/>
            </a:endParaRPr>
          </a:p>
          <a:p>
            <a:pPr>
              <a:lnSpc>
                <a:spcPct val="150000"/>
              </a:lnSpc>
              <a:spcBef>
                <a:spcPts val="1001"/>
              </a:spcBef>
              <a:tabLst>
                <a:tab pos="0" algn="l"/>
              </a:tabLst>
            </a:pPr>
            <a:endParaRPr lang="en-ZA" sz="1800" b="0" strike="noStrike" spc="-1">
              <a:solidFill>
                <a:srgbClr val="000000"/>
              </a:solidFill>
              <a:latin typeface="Arial"/>
            </a:endParaRPr>
          </a:p>
        </p:txBody>
      </p:sp>
      <p:sp>
        <p:nvSpPr>
          <p:cNvPr id="281" name="Content Placeholder 1"/>
          <p:cNvSpPr/>
          <p:nvPr/>
        </p:nvSpPr>
        <p:spPr>
          <a:xfrm>
            <a:off x="7920000" y="2664000"/>
            <a:ext cx="3733200" cy="16668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50000"/>
              </a:lnSpc>
              <a:spcBef>
                <a:spcPts val="1001"/>
              </a:spcBef>
              <a:tabLst>
                <a:tab pos="0" algn="l"/>
              </a:tabLst>
            </a:pPr>
            <a:r>
              <a:rPr lang="en-GB" sz="1800" b="0" strike="noStrike" spc="-1">
                <a:solidFill>
                  <a:srgbClr val="000000"/>
                </a:solidFill>
                <a:latin typeface="Open Sans"/>
              </a:rPr>
              <a:t>3. National Institute of Standards and Technology (NIST)</a:t>
            </a:r>
            <a:endParaRPr lang="en-ZA" sz="1800" b="0" strike="noStrike" spc="-1">
              <a:solidFill>
                <a:srgbClr val="000000"/>
              </a:solidFill>
              <a:latin typeface="Arial"/>
            </a:endParaRPr>
          </a:p>
          <a:p>
            <a:pPr>
              <a:lnSpc>
                <a:spcPct val="150000"/>
              </a:lnSpc>
              <a:spcBef>
                <a:spcPts val="1001"/>
              </a:spcBef>
              <a:tabLst>
                <a:tab pos="0" algn="l"/>
              </a:tabLst>
            </a:pPr>
            <a:endParaRPr lang="en-ZA" sz="1800" b="0" strike="noStrike" spc="-1">
              <a:solidFill>
                <a:srgbClr val="000000"/>
              </a:solidFill>
              <a:latin typeface="Arial"/>
            </a:endParaRPr>
          </a:p>
        </p:txBody>
      </p:sp>
    </p:spTree>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3" descr="Graphical user interface, sunburst chart&#10;&#10;Description automatically generated"/>
          <p:cNvPicPr/>
          <p:nvPr/>
        </p:nvPicPr>
        <p:blipFill>
          <a:blip r:embed="rId3"/>
          <a:stretch/>
        </p:blipFill>
        <p:spPr>
          <a:xfrm>
            <a:off x="-19800" y="0"/>
            <a:ext cx="12188880" cy="6854760"/>
          </a:xfrm>
          <a:prstGeom prst="rect">
            <a:avLst/>
          </a:prstGeom>
          <a:ln w="0">
            <a:noFill/>
          </a:ln>
        </p:spPr>
      </p:pic>
      <p:sp>
        <p:nvSpPr>
          <p:cNvPr id="2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35</a:t>
            </a:r>
            <a:endParaRPr lang="en-ZA" sz="1400" b="0" strike="noStrike" spc="-1" dirty="0">
              <a:solidFill>
                <a:srgbClr val="000000"/>
              </a:solidFill>
              <a:latin typeface="Arial"/>
            </a:endParaRPr>
          </a:p>
        </p:txBody>
      </p:sp>
      <p:sp>
        <p:nvSpPr>
          <p:cNvPr id="284" name="TextBox 14"/>
          <p:cNvSpPr/>
          <p:nvPr/>
        </p:nvSpPr>
        <p:spPr>
          <a:xfrm>
            <a:off x="673920" y="1830240"/>
            <a:ext cx="92559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Key Concepts in OGC and Other Standards in GIS</a:t>
            </a:r>
            <a:endParaRPr lang="en-ZA" sz="2000" b="0" strike="noStrike" spc="-1">
              <a:solidFill>
                <a:srgbClr val="000000"/>
              </a:solidFill>
              <a:latin typeface="Arial"/>
            </a:endParaRPr>
          </a:p>
        </p:txBody>
      </p:sp>
      <p:sp>
        <p:nvSpPr>
          <p:cNvPr id="285" name="Title 10"/>
          <p:cNvSpPr/>
          <p:nvPr/>
        </p:nvSpPr>
        <p:spPr>
          <a:xfrm>
            <a:off x="673920" y="306360"/>
            <a:ext cx="1074780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86" name="TextBox 1"/>
          <p:cNvSpPr/>
          <p:nvPr/>
        </p:nvSpPr>
        <p:spPr>
          <a:xfrm>
            <a:off x="673920" y="2385000"/>
            <a:ext cx="925596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Overview </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Examples of a Standards body.</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Open Geospatial Consortium (OGC) Standards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Key OGC Standards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Other Relevant GIS Standards Organizations</a:t>
            </a:r>
            <a:endParaRPr lang="en-ZA" sz="2400" b="0" strike="noStrike" spc="-1">
              <a:solidFill>
                <a:srgbClr val="000000"/>
              </a:solidFill>
              <a:latin typeface="Arial"/>
            </a:endParaRPr>
          </a:p>
          <a:p>
            <a:pPr marL="343080" indent="-343080">
              <a:lnSpc>
                <a:spcPct val="150000"/>
              </a:lnSpc>
              <a:buClr>
                <a:srgbClr val="000000"/>
              </a:buClr>
              <a:buFont typeface="Arial"/>
              <a:buChar char="•"/>
            </a:pPr>
            <a:r>
              <a:rPr lang="en-GB" sz="2400" b="0" strike="noStrike" spc="-1">
                <a:solidFill>
                  <a:srgbClr val="000000"/>
                </a:solidFill>
                <a:latin typeface="Open Sans"/>
                <a:ea typeface="Open Sans"/>
              </a:rPr>
              <a:t>Implementing GIS Standards</a:t>
            </a:r>
            <a:endParaRPr lang="en-ZA" sz="2400" b="0" strike="noStrike" spc="-1">
              <a:solidFill>
                <a:srgbClr val="000000"/>
              </a:solidFill>
              <a:latin typeface="Arial"/>
            </a:endParaRP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Box 4"/>
          <p:cNvSpPr/>
          <p:nvPr/>
        </p:nvSpPr>
        <p:spPr>
          <a:xfrm>
            <a:off x="9919440" y="5892480"/>
            <a:ext cx="1866600" cy="5778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b">
            <a:spAutoFit/>
          </a:bodyPr>
          <a:lstStyle/>
          <a:p>
            <a:pPr>
              <a:lnSpc>
                <a:spcPct val="100000"/>
              </a:lnSpc>
            </a:pPr>
            <a:r>
              <a:rPr lang="en-US" sz="800" b="0" strike="noStrike" spc="-1">
                <a:solidFill>
                  <a:srgbClr val="FFFFFF"/>
                </a:solidFill>
                <a:latin typeface="Open Sans "/>
              </a:rPr>
              <a:t>CCG courses (this will take </a:t>
            </a:r>
            <a:br>
              <a:rPr sz="800"/>
            </a:br>
            <a:r>
              <a:rPr lang="en-US" sz="800" b="0" strike="noStrike" spc="-1">
                <a:solidFill>
                  <a:srgbClr val="FFFFFF"/>
                </a:solidFill>
                <a:latin typeface="Open Sans "/>
              </a:rPr>
              <a:t>you to the website link http://www.ClimateCompatibleGrowth.com/teachingmaterials)</a:t>
            </a:r>
            <a:endParaRPr lang="en-ZA" sz="800" b="0" strike="noStrike" spc="-1">
              <a:solidFill>
                <a:srgbClr val="000000"/>
              </a:solidFill>
              <a:latin typeface="Arial"/>
            </a:endParaRPr>
          </a:p>
        </p:txBody>
      </p:sp>
      <p:sp>
        <p:nvSpPr>
          <p:cNvPr id="289" name="TextBox 5"/>
          <p:cNvSpPr/>
          <p:nvPr/>
        </p:nvSpPr>
        <p:spPr>
          <a:xfrm>
            <a:off x="9108360" y="4845960"/>
            <a:ext cx="2371680" cy="8211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gn="ctr">
              <a:lnSpc>
                <a:spcPct val="100000"/>
              </a:lnSpc>
            </a:pPr>
            <a:r>
              <a:rPr lang="en-ZA" sz="800" b="0" strike="noStrike" spc="-1">
                <a:solidFill>
                  <a:srgbClr val="FFFFFF"/>
                </a:solidFill>
                <a:latin typeface="Open Sans"/>
                <a:ea typeface="Calibri"/>
              </a:rPr>
              <a:t>Moksnes N., Sahlberg A., Khavari B. 2021.</a:t>
            </a:r>
            <a:br>
              <a:rPr sz="800"/>
            </a:br>
            <a:r>
              <a:rPr lang="en-ZA" sz="800" b="0" strike="noStrike" spc="-1">
                <a:solidFill>
                  <a:srgbClr val="FFFFFF"/>
                </a:solidFill>
                <a:latin typeface="Open Sans"/>
                <a:ea typeface="Calibri"/>
              </a:rPr>
              <a:t>Lecture 1: OnSSET/Global Electrification</a:t>
            </a:r>
            <a:br>
              <a:rPr sz="800"/>
            </a:br>
            <a:r>
              <a:rPr lang="en-ZA" sz="800" b="0" strike="noStrike" spc="-1">
                <a:solidFill>
                  <a:srgbClr val="FFFFFF"/>
                </a:solidFill>
                <a:latin typeface="Open Sans"/>
                <a:ea typeface="Calibri"/>
              </a:rPr>
              <a:t>Platform. Release Version 1.0. [online</a:t>
            </a:r>
            <a:br>
              <a:rPr sz="800"/>
            </a:br>
            <a:r>
              <a:rPr lang="en-ZA" sz="800" b="0" strike="noStrike" spc="-1">
                <a:solidFill>
                  <a:srgbClr val="FFFFFF"/>
                </a:solidFill>
                <a:latin typeface="Open Sans"/>
                <a:ea typeface="Calibri"/>
              </a:rPr>
              <a:t>presentation]. Climate Compatible Growth</a:t>
            </a:r>
            <a:br>
              <a:rPr sz="800"/>
            </a:br>
            <a:r>
              <a:rPr lang="en-ZA" sz="800" b="0" strike="noStrike" spc="-1">
                <a:solidFill>
                  <a:srgbClr val="FFFFFF"/>
                </a:solidFill>
                <a:latin typeface="Open Sans"/>
                <a:ea typeface="Calibri"/>
              </a:rPr>
              <a:t>Programme, Energy Sector Management Assistance Program and World Bank Group</a:t>
            </a:r>
            <a:endParaRPr lang="en-ZA" sz="800" b="0" strike="noStrike" spc="-1">
              <a:solidFill>
                <a:srgbClr val="000000"/>
              </a:solidFill>
              <a:latin typeface="Arial"/>
            </a:endParaRPr>
          </a:p>
        </p:txBody>
      </p:sp>
      <p:grpSp>
        <p:nvGrpSpPr>
          <p:cNvPr id="3" name="Group 2">
            <a:extLst>
              <a:ext uri="{FF2B5EF4-FFF2-40B4-BE49-F238E27FC236}">
                <a16:creationId xmlns:a16="http://schemas.microsoft.com/office/drawing/2014/main" id="{389E6BF2-9A91-442A-A1EE-862E732914F3}"/>
              </a:ext>
            </a:extLst>
          </p:cNvPr>
          <p:cNvGrpSpPr/>
          <p:nvPr/>
        </p:nvGrpSpPr>
        <p:grpSpPr>
          <a:xfrm>
            <a:off x="0" y="0"/>
            <a:ext cx="12192000" cy="6858000"/>
            <a:chOff x="0" y="0"/>
            <a:chExt cx="12192000" cy="6858000"/>
          </a:xfrm>
        </p:grpSpPr>
        <p:pic>
          <p:nvPicPr>
            <p:cNvPr id="4" name="Picture 21">
              <a:extLst>
                <a:ext uri="{FF2B5EF4-FFF2-40B4-BE49-F238E27FC236}">
                  <a16:creationId xmlns:a16="http://schemas.microsoft.com/office/drawing/2014/main" id="{02E661D1-73FF-C643-BAC1-28EC4FF92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AA3966-4A0F-B3CA-9761-711EEF024314}"/>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6" name="Picture 25" descr="A white circle with white text&#10;&#10;Description automatically generated">
              <a:extLst>
                <a:ext uri="{FF2B5EF4-FFF2-40B4-BE49-F238E27FC236}">
                  <a16:creationId xmlns:a16="http://schemas.microsoft.com/office/drawing/2014/main" id="{1E802D81-2FF1-E17A-4CD8-35E4F68857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1C0FC6-961F-480E-1BFC-B3FB5A7AD232}"/>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8" name="Picture 29">
              <a:extLst>
                <a:ext uri="{FF2B5EF4-FFF2-40B4-BE49-F238E27FC236}">
                  <a16:creationId xmlns:a16="http://schemas.microsoft.com/office/drawing/2014/main" id="{6F497B5B-2A15-1C2E-FE0C-6C42D45FC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2A29BD-B662-1738-38A7-131F37322DF2}"/>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a:t>
              </a:r>
              <a:r>
                <a:rPr lang="en-GB" sz="800" dirty="0">
                  <a:solidFill>
                    <a:srgbClr val="FFFFFF"/>
                  </a:solidFill>
                  <a:latin typeface="Open Sans" panose="020B0606030504020204" pitchFamily="34" charset="0"/>
                </a:rPr>
                <a:t>3</a:t>
              </a:r>
              <a:r>
                <a:rPr lang="en-GB" sz="800" b="0" i="0" u="none" strike="noStrike" dirty="0">
                  <a:solidFill>
                    <a:srgbClr val="FFFFFF"/>
                  </a:solidFill>
                  <a:effectLst/>
                  <a:latin typeface="Open Sans" panose="020B0606030504020204" pitchFamily="34" charset="0"/>
                </a:rPr>
                <a:t>: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3</a:t>
            </a:r>
            <a:endParaRPr lang="en-ZA" sz="1400" b="0" strike="noStrike" spc="-1">
              <a:solidFill>
                <a:srgbClr val="000000"/>
              </a:solidFill>
              <a:latin typeface="Arial"/>
            </a:endParaRPr>
          </a:p>
        </p:txBody>
      </p:sp>
      <p:sp>
        <p:nvSpPr>
          <p:cNvPr id="104"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05" name="PlaceHolder 1"/>
          <p:cNvSpPr>
            <a:spLocks noGrp="1"/>
          </p:cNvSpPr>
          <p:nvPr>
            <p:ph/>
          </p:nvPr>
        </p:nvSpPr>
        <p:spPr>
          <a:xfrm>
            <a:off x="887040" y="2098440"/>
            <a:ext cx="10517040" cy="3984480"/>
          </a:xfrm>
          <a:prstGeom prst="rect">
            <a:avLst/>
          </a:prstGeom>
          <a:noFill/>
          <a:ln w="0">
            <a:noFill/>
          </a:ln>
        </p:spPr>
        <p:txBody>
          <a:bodyPr anchor="ctr">
            <a:normAutofit/>
          </a:bodyPr>
          <a:lstStyle/>
          <a:p>
            <a:pPr indent="0">
              <a:lnSpc>
                <a:spcPct val="150000"/>
              </a:lnSpc>
              <a:spcBef>
                <a:spcPts val="1001"/>
              </a:spcBef>
              <a:buNone/>
              <a:tabLst>
                <a:tab pos="0" algn="l"/>
              </a:tabLst>
            </a:pPr>
            <a:r>
              <a:rPr lang="en-GB" sz="2800" b="0" strike="noStrike" spc="-1">
                <a:solidFill>
                  <a:srgbClr val="000000"/>
                </a:solidFill>
                <a:latin typeface="Open Sans"/>
              </a:rPr>
              <a:t>The methods include the following:</a:t>
            </a:r>
            <a:endParaRPr lang="en-US" sz="28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Field Surveys and GPS (Global Positioning systems).</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Aerial photography and surveys.</a:t>
            </a:r>
            <a:endParaRPr lang="en-US" sz="24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400" b="0" strike="noStrike" spc="-1">
                <a:solidFill>
                  <a:srgbClr val="000000"/>
                </a:solidFill>
                <a:latin typeface="Open Sans"/>
              </a:rPr>
              <a:t>Remote Sensing.</a:t>
            </a:r>
            <a:endParaRPr lang="en-US" sz="2400" b="0" strike="noStrike" spc="-1">
              <a:solidFill>
                <a:srgbClr val="000000"/>
              </a:solidFill>
              <a:latin typeface="Calibri"/>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4</a:t>
            </a:r>
            <a:endParaRPr lang="en-ZA" sz="1400" b="0" strike="noStrike" spc="-1">
              <a:solidFill>
                <a:srgbClr val="000000"/>
              </a:solidFill>
              <a:latin typeface="Arial"/>
            </a:endParaRPr>
          </a:p>
        </p:txBody>
      </p:sp>
      <p:sp>
        <p:nvSpPr>
          <p:cNvPr id="108"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09" name="PlaceHolder 1"/>
          <p:cNvSpPr>
            <a:spLocks noGrp="1"/>
          </p:cNvSpPr>
          <p:nvPr>
            <p:ph/>
          </p:nvPr>
        </p:nvSpPr>
        <p:spPr>
          <a:xfrm>
            <a:off x="887040" y="2098440"/>
            <a:ext cx="10758960" cy="4029120"/>
          </a:xfrm>
          <a:prstGeom prst="rect">
            <a:avLst/>
          </a:prstGeom>
          <a:noFill/>
          <a:ln w="0">
            <a:noFill/>
          </a:ln>
        </p:spPr>
        <p:txBody>
          <a:bodyPr anchor="t">
            <a:normAutofit/>
          </a:bodyPr>
          <a:lstStyle/>
          <a:p>
            <a:pPr indent="0">
              <a:lnSpc>
                <a:spcPct val="150000"/>
              </a:lnSpc>
              <a:spcBef>
                <a:spcPts val="1001"/>
              </a:spcBef>
              <a:buNone/>
              <a:tabLst>
                <a:tab pos="0" algn="l"/>
              </a:tabLst>
            </a:pPr>
            <a:r>
              <a:rPr lang="en-GB" sz="2800" b="0" strike="noStrike" spc="-1" dirty="0">
                <a:solidFill>
                  <a:srgbClr val="000000"/>
                </a:solidFill>
                <a:latin typeface="Open Sans"/>
              </a:rPr>
              <a:t>Fieldwork involves collecting data, including:</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800" b="0" strike="noStrike" spc="-1" dirty="0">
                <a:solidFill>
                  <a:srgbClr val="000000"/>
                </a:solidFill>
                <a:latin typeface="Open Sans"/>
              </a:rPr>
              <a:t>Measurements</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800" b="0" strike="noStrike" spc="-1" dirty="0">
                <a:solidFill>
                  <a:srgbClr val="000000"/>
                </a:solidFill>
                <a:latin typeface="Open Sans"/>
              </a:rPr>
              <a:t>Observations</a:t>
            </a:r>
            <a:endParaRPr lang="en-US" sz="2800" b="0" strike="noStrike" spc="-1" dirty="0">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800" b="0" strike="noStrike" spc="-1" dirty="0">
                <a:solidFill>
                  <a:srgbClr val="000000"/>
                </a:solidFill>
                <a:latin typeface="Open Sans"/>
              </a:rPr>
              <a:t>Recordings</a:t>
            </a:r>
            <a:endParaRPr lang="en-US" sz="2800" b="0" strike="noStrike" spc="-1" dirty="0">
              <a:solidFill>
                <a:srgbClr val="000000"/>
              </a:solidFill>
              <a:latin typeface="Calibri"/>
            </a:endParaRPr>
          </a:p>
        </p:txBody>
      </p:sp>
      <p:sp>
        <p:nvSpPr>
          <p:cNvPr id="110"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Survey </a:t>
            </a:r>
            <a:endParaRPr lang="en-ZA" sz="2000" b="0" strike="noStrike" spc="-1">
              <a:solidFill>
                <a:srgbClr val="000000"/>
              </a:solidFill>
              <a:latin typeface="Arial"/>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5</a:t>
            </a:r>
            <a:endParaRPr lang="en-ZA" sz="1400" b="0" strike="noStrike" spc="-1">
              <a:solidFill>
                <a:srgbClr val="000000"/>
              </a:solidFill>
              <a:latin typeface="Arial"/>
            </a:endParaRPr>
          </a:p>
        </p:txBody>
      </p:sp>
      <p:sp>
        <p:nvSpPr>
          <p:cNvPr id="113"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14"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Survey </a:t>
            </a:r>
            <a:endParaRPr lang="en-ZA" sz="2000" b="0" strike="noStrike" spc="-1">
              <a:solidFill>
                <a:srgbClr val="000000"/>
              </a:solidFill>
              <a:latin typeface="Arial"/>
            </a:endParaRPr>
          </a:p>
        </p:txBody>
      </p:sp>
      <p:sp>
        <p:nvSpPr>
          <p:cNvPr id="115" name="TextBox 6"/>
          <p:cNvSpPr/>
          <p:nvPr/>
        </p:nvSpPr>
        <p:spPr>
          <a:xfrm>
            <a:off x="768599" y="2456005"/>
            <a:ext cx="10365565" cy="16918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50000"/>
              </a:lnSpc>
            </a:pPr>
            <a:r>
              <a:rPr lang="en-GB" sz="2400" b="0" strike="noStrike" spc="-1" dirty="0">
                <a:solidFill>
                  <a:srgbClr val="000000"/>
                </a:solidFill>
                <a:latin typeface="Open Sans"/>
                <a:ea typeface="Open Sans"/>
              </a:rPr>
              <a:t>Collected data is categorised as:</a:t>
            </a:r>
            <a:endParaRPr lang="en-ZA" sz="2400" b="0" strike="noStrike" spc="-1" dirty="0">
              <a:solidFill>
                <a:srgbClr val="000000"/>
              </a:solidFill>
              <a:latin typeface="Arial"/>
            </a:endParaRPr>
          </a:p>
          <a:p>
            <a:pPr marL="800280" lvl="1" indent="-343080">
              <a:lnSpc>
                <a:spcPct val="150000"/>
              </a:lnSpc>
              <a:buClr>
                <a:srgbClr val="000000"/>
              </a:buClr>
              <a:buFont typeface="Arial"/>
              <a:buChar char="•"/>
            </a:pPr>
            <a:r>
              <a:rPr lang="en-GB" sz="2400" b="0" strike="noStrike" spc="-1" dirty="0">
                <a:solidFill>
                  <a:srgbClr val="000000"/>
                </a:solidFill>
                <a:latin typeface="Open Sans"/>
                <a:ea typeface="Open Sans"/>
              </a:rPr>
              <a:t>Vector Data (Point, Line and Polygon)</a:t>
            </a:r>
            <a:endParaRPr lang="en-ZA" sz="2400" b="0" strike="noStrike" spc="-1" dirty="0">
              <a:solidFill>
                <a:srgbClr val="000000"/>
              </a:solidFill>
              <a:latin typeface="Arial"/>
            </a:endParaRPr>
          </a:p>
          <a:p>
            <a:pPr marL="800280" lvl="1" indent="-343080">
              <a:lnSpc>
                <a:spcPct val="150000"/>
              </a:lnSpc>
              <a:buClr>
                <a:srgbClr val="000000"/>
              </a:buClr>
              <a:buFont typeface="Arial"/>
              <a:buChar char="•"/>
            </a:pPr>
            <a:r>
              <a:rPr lang="en-GB" sz="2400" b="0" strike="noStrike" spc="-1" dirty="0">
                <a:solidFill>
                  <a:srgbClr val="000000"/>
                </a:solidFill>
                <a:latin typeface="Open Sans"/>
                <a:ea typeface="Open Sans"/>
              </a:rPr>
              <a:t>Raster Data</a:t>
            </a:r>
            <a:endParaRPr lang="en-ZA" sz="2400" b="0" strike="noStrike" spc="-1" dirty="0">
              <a:solidFill>
                <a:srgbClr val="000000"/>
              </a:solidFill>
              <a:latin typeface="Arial"/>
            </a:endParaRP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6</a:t>
            </a:r>
            <a:endParaRPr lang="en-ZA" sz="1400" b="0" strike="noStrike" spc="-1">
              <a:solidFill>
                <a:srgbClr val="000000"/>
              </a:solidFill>
              <a:latin typeface="Arial"/>
            </a:endParaRPr>
          </a:p>
        </p:txBody>
      </p:sp>
      <p:sp>
        <p:nvSpPr>
          <p:cNvPr id="118"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19"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Field Survey </a:t>
            </a:r>
            <a:endParaRPr lang="en-ZA" sz="2000" b="0" strike="noStrike" spc="-1">
              <a:solidFill>
                <a:srgbClr val="000000"/>
              </a:solidFill>
              <a:latin typeface="Arial"/>
            </a:endParaRPr>
          </a:p>
        </p:txBody>
      </p:sp>
      <p:pic>
        <p:nvPicPr>
          <p:cNvPr id="120" name="Picture 10"/>
          <p:cNvPicPr/>
          <p:nvPr/>
        </p:nvPicPr>
        <p:blipFill>
          <a:blip r:embed="rId4"/>
          <a:stretch/>
        </p:blipFill>
        <p:spPr>
          <a:xfrm>
            <a:off x="2462400" y="2129040"/>
            <a:ext cx="7266600" cy="4095000"/>
          </a:xfrm>
          <a:prstGeom prst="rect">
            <a:avLst/>
          </a:prstGeom>
          <a:ln w="0">
            <a:solidFill>
              <a:srgbClr val="000000"/>
            </a:solidFill>
          </a:ln>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2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7</a:t>
            </a:r>
            <a:endParaRPr lang="en-ZA" sz="1400" b="0" strike="noStrike" spc="-1">
              <a:solidFill>
                <a:srgbClr val="000000"/>
              </a:solidFill>
              <a:latin typeface="Arial"/>
            </a:endParaRPr>
          </a:p>
        </p:txBody>
      </p:sp>
      <p:sp>
        <p:nvSpPr>
          <p:cNvPr id="123"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24"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 GIS Survey Results</a:t>
            </a:r>
            <a:endParaRPr lang="en-ZA" sz="2000" b="0" strike="noStrike" spc="-1">
              <a:solidFill>
                <a:srgbClr val="000000"/>
              </a:solidFill>
              <a:latin typeface="Arial"/>
            </a:endParaRPr>
          </a:p>
        </p:txBody>
      </p:sp>
      <p:pic>
        <p:nvPicPr>
          <p:cNvPr id="125" name="Picture 3"/>
          <p:cNvPicPr/>
          <p:nvPr/>
        </p:nvPicPr>
        <p:blipFill>
          <a:blip r:embed="rId4"/>
          <a:srcRect l="785" t="1993" r="1305"/>
          <a:stretch/>
        </p:blipFill>
        <p:spPr>
          <a:xfrm>
            <a:off x="1549440" y="2035440"/>
            <a:ext cx="8534160" cy="4124160"/>
          </a:xfrm>
          <a:prstGeom prst="rect">
            <a:avLst/>
          </a:prstGeom>
          <a:ln w="0">
            <a:solidFill>
              <a:srgbClr val="000000"/>
            </a:solid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2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8</a:t>
            </a:r>
            <a:endParaRPr lang="en-ZA" sz="1400" b="0" strike="noStrike" spc="-1">
              <a:solidFill>
                <a:srgbClr val="000000"/>
              </a:solidFill>
              <a:latin typeface="Arial"/>
            </a:endParaRPr>
          </a:p>
        </p:txBody>
      </p:sp>
      <p:sp>
        <p:nvSpPr>
          <p:cNvPr id="128" name="Title 10"/>
          <p:cNvSpPr/>
          <p:nvPr/>
        </p:nvSpPr>
        <p:spPr>
          <a:xfrm>
            <a:off x="887040" y="4680"/>
            <a:ext cx="1075896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3.1 Primary Data Collection Methods </a:t>
            </a:r>
            <a:endParaRPr lang="en-ZA" sz="4400" b="0" strike="noStrike" spc="-1">
              <a:solidFill>
                <a:srgbClr val="000000"/>
              </a:solidFill>
              <a:latin typeface="Arial"/>
            </a:endParaRPr>
          </a:p>
        </p:txBody>
      </p:sp>
      <p:sp>
        <p:nvSpPr>
          <p:cNvPr id="129" name="TextBox 4"/>
          <p:cNvSpPr/>
          <p:nvPr/>
        </p:nvSpPr>
        <p:spPr>
          <a:xfrm>
            <a:off x="887040" y="1551240"/>
            <a:ext cx="6207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2000" b="1" strike="noStrike" spc="-1">
                <a:solidFill>
                  <a:schemeClr val="accent5">
                    <a:lumMod val="60000"/>
                    <a:lumOff val="40000"/>
                  </a:schemeClr>
                </a:solidFill>
                <a:latin typeface="Open Sans"/>
                <a:ea typeface="Open Sans"/>
              </a:rPr>
              <a:t> GPS</a:t>
            </a:r>
            <a:endParaRPr lang="en-ZA" sz="2000" b="0" strike="noStrike" spc="-1">
              <a:solidFill>
                <a:srgbClr val="000000"/>
              </a:solidFill>
              <a:latin typeface="Arial"/>
            </a:endParaRPr>
          </a:p>
        </p:txBody>
      </p:sp>
      <p:sp>
        <p:nvSpPr>
          <p:cNvPr id="130" name="TextBox 6"/>
          <p:cNvSpPr/>
          <p:nvPr/>
        </p:nvSpPr>
        <p:spPr>
          <a:xfrm>
            <a:off x="739122" y="2239793"/>
            <a:ext cx="468000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1" strike="noStrike" spc="-1" dirty="0">
                <a:solidFill>
                  <a:srgbClr val="000000"/>
                </a:solidFill>
                <a:latin typeface="Open Sans"/>
                <a:ea typeface="Open Sans"/>
              </a:rPr>
              <a:t>Definition:</a:t>
            </a:r>
            <a:endParaRPr lang="en-ZA" sz="2000" b="0" strike="noStrike" spc="-1" dirty="0">
              <a:solidFill>
                <a:srgbClr val="000000"/>
              </a:solidFill>
              <a:latin typeface="Arial"/>
            </a:endParaRPr>
          </a:p>
          <a:p>
            <a:pPr>
              <a:lnSpc>
                <a:spcPct val="150000"/>
              </a:lnSpc>
            </a:pPr>
            <a:r>
              <a:rPr lang="en-GB" sz="2000" b="0" strike="noStrike" spc="-1" dirty="0">
                <a:solidFill>
                  <a:srgbClr val="000000"/>
                </a:solidFill>
                <a:latin typeface="Open Sans"/>
                <a:ea typeface="Open Sans"/>
              </a:rPr>
              <a:t>A navigation system using satellites, a receiver and algorithms to synchronize location, velocity and time data for air, sea and land travel.</a:t>
            </a:r>
            <a:endParaRPr lang="en-ZA" sz="2000" b="0" strike="noStrike" spc="-1" dirty="0">
              <a:solidFill>
                <a:srgbClr val="000000"/>
              </a:solidFill>
              <a:latin typeface="Arial"/>
            </a:endParaRPr>
          </a:p>
        </p:txBody>
      </p:sp>
      <p:sp>
        <p:nvSpPr>
          <p:cNvPr id="131" name="TextBox 9"/>
          <p:cNvSpPr/>
          <p:nvPr/>
        </p:nvSpPr>
        <p:spPr>
          <a:xfrm>
            <a:off x="5438160" y="2123640"/>
            <a:ext cx="620784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en-GB" sz="2000" b="0" strike="noStrike" spc="-1" dirty="0">
                <a:solidFill>
                  <a:srgbClr val="000000"/>
                </a:solidFill>
                <a:latin typeface="Open Sans"/>
                <a:ea typeface="Open Sans"/>
              </a:rPr>
              <a:t>GPS is made up of the following components: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1" strike="noStrike" spc="-1" dirty="0">
                <a:solidFill>
                  <a:srgbClr val="000000"/>
                </a:solidFill>
                <a:latin typeface="Open Sans"/>
                <a:ea typeface="Open Sans"/>
              </a:rPr>
              <a:t>Space(Satellites) </a:t>
            </a:r>
            <a:r>
              <a:rPr lang="en-GB" sz="2000" b="0" strike="noStrike" spc="-1" dirty="0">
                <a:solidFill>
                  <a:srgbClr val="000000"/>
                </a:solidFill>
                <a:latin typeface="Open Sans"/>
                <a:ea typeface="Open Sans"/>
              </a:rPr>
              <a:t>- Circle the earth transmitting signals to the users on geographical position and time of day</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1" strike="noStrike" spc="-1" dirty="0">
                <a:solidFill>
                  <a:srgbClr val="000000"/>
                </a:solidFill>
                <a:latin typeface="Open Sans"/>
                <a:ea typeface="Open Sans"/>
              </a:rPr>
              <a:t>Ground control </a:t>
            </a:r>
            <a:r>
              <a:rPr lang="en-GB" sz="2000" b="0" strike="noStrike" spc="-1" dirty="0">
                <a:solidFill>
                  <a:srgbClr val="000000"/>
                </a:solidFill>
                <a:latin typeface="Open Sans"/>
                <a:ea typeface="Open Sans"/>
              </a:rPr>
              <a:t>- Monitor control stations</a:t>
            </a:r>
            <a:endParaRPr lang="en-ZA" sz="2000" b="0" strike="noStrike" spc="-1" dirty="0">
              <a:solidFill>
                <a:srgbClr val="000000"/>
              </a:solidFill>
              <a:latin typeface="Arial"/>
            </a:endParaRPr>
          </a:p>
          <a:p>
            <a:pPr marL="343080" indent="-343080">
              <a:lnSpc>
                <a:spcPct val="150000"/>
              </a:lnSpc>
              <a:buClr>
                <a:srgbClr val="000000"/>
              </a:buClr>
              <a:buFont typeface="Arial"/>
              <a:buChar char="•"/>
            </a:pPr>
            <a:r>
              <a:rPr lang="en-GB" sz="2000" b="1" strike="noStrike" spc="-1" dirty="0">
                <a:solidFill>
                  <a:srgbClr val="000000"/>
                </a:solidFill>
                <a:latin typeface="Open Sans"/>
                <a:ea typeface="Open Sans"/>
              </a:rPr>
              <a:t>User equipment </a:t>
            </a:r>
            <a:r>
              <a:rPr lang="en-GB" sz="2000" b="0" strike="noStrike" spc="-1" dirty="0">
                <a:solidFill>
                  <a:srgbClr val="000000"/>
                </a:solidFill>
                <a:latin typeface="Open Sans"/>
                <a:ea typeface="Open Sans"/>
              </a:rPr>
              <a:t>- GPS receivers and transmitters including items like smartphones, watches etc</a:t>
            </a:r>
            <a:endParaRPr lang="en-ZA" sz="2000" b="0" strike="noStrike" spc="-1" dirty="0">
              <a:solidFill>
                <a:srgbClr val="000000"/>
              </a:solidFill>
              <a:latin typeface="Arial"/>
            </a:endParaRPr>
          </a:p>
        </p:txBody>
      </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2421</TotalTime>
  <Words>4420</Words>
  <Application>Microsoft Office PowerPoint</Application>
  <PresentationFormat>Widescreen</PresentationFormat>
  <Paragraphs>621</Paragraphs>
  <Slides>38</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Calibri</vt:lpstr>
      <vt:lpstr>Calibri Light</vt:lpstr>
      <vt:lpstr>Open Sans</vt:lpstr>
      <vt:lpstr>Open Sans </vt:lpstr>
      <vt:lpstr>Open Sans ExtraBold</vt:lpstr>
      <vt:lpstr>Symbol</vt:lpstr>
      <vt:lpstr>Times New Roman</vt:lpstr>
      <vt:lpstr>Wingdings</vt:lpstr>
      <vt:lpstr>Office Theme</vt:lpstr>
      <vt:lpstr>Office Theme</vt:lpstr>
      <vt:lpstr>LECTURE 3  DATA COLLECTION, QUALITY STANDARDS &amp; BEST PRACTICES FOR DOCUMENTATION (METADATA) AND SHARING Part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Ashutosh.Bhagurkar</cp:lastModifiedBy>
  <cp:revision>270</cp:revision>
  <dcterms:created xsi:type="dcterms:W3CDTF">2021-02-10T16:48:02Z</dcterms:created>
  <dcterms:modified xsi:type="dcterms:W3CDTF">2024-11-02T20:26:34Z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35</vt:i4>
  </property>
  <property fmtid="{D5CDD505-2E9C-101B-9397-08002B2CF9AE}" pid="4" name="PresentationFormat">
    <vt:lpwstr>Widescreen</vt:lpwstr>
  </property>
  <property fmtid="{D5CDD505-2E9C-101B-9397-08002B2CF9AE}" pid="5" name="Slides">
    <vt:i4>35</vt:i4>
  </property>
</Properties>
</file>