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9" r:id="rId6"/>
    <p:sldId id="258" r:id="rId7"/>
    <p:sldId id="337" r:id="rId8"/>
    <p:sldId id="341" r:id="rId9"/>
    <p:sldId id="342" r:id="rId10"/>
    <p:sldId id="343" r:id="rId11"/>
    <p:sldId id="339" r:id="rId12"/>
    <p:sldId id="359" r:id="rId13"/>
    <p:sldId id="360" r:id="rId14"/>
    <p:sldId id="346" r:id="rId15"/>
    <p:sldId id="347" r:id="rId16"/>
    <p:sldId id="349" r:id="rId17"/>
    <p:sldId id="351" r:id="rId18"/>
    <p:sldId id="338" r:id="rId19"/>
    <p:sldId id="354" r:id="rId20"/>
    <p:sldId id="361" r:id="rId21"/>
    <p:sldId id="340" r:id="rId22"/>
    <p:sldId id="348" r:id="rId23"/>
    <p:sldId id="350" r:id="rId24"/>
    <p:sldId id="353" r:id="rId25"/>
    <p:sldId id="355"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3ZtDVq6s10iRCxU1LED2Pg==" hashData="yLnUUsmyAbaPE+OkPnNIzdbJSQ0DG1VwiHCS8OKL/VZgGrMaYPkpoLT7osh8vUwu38vbLEKme2C1slG/bd0F8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541"/>
    <a:srgbClr val="66C8FF"/>
    <a:srgbClr val="A5A5A5"/>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59"/>
    <p:restoredTop sz="78282"/>
  </p:normalViewPr>
  <p:slideViewPr>
    <p:cSldViewPr snapToGrid="0">
      <p:cViewPr varScale="1">
        <p:scale>
          <a:sx n="96" d="100"/>
          <a:sy n="96" d="100"/>
        </p:scale>
        <p:origin x="1808"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0E2F9AAC-8C08-4D66-97DD-9E1BCB5D10FD}"/>
    <pc:docChg chg="custSel modSld">
      <pc:chgData name="Allington, Lucy" userId="0c3dcd08-4988-403f-8eba-f42e59c87b71" providerId="ADAL" clId="{0E2F9AAC-8C08-4D66-97DD-9E1BCB5D10FD}" dt="2021-03-31T13:16:20.409" v="0" actId="21"/>
      <pc:docMkLst>
        <pc:docMk/>
      </pc:docMkLst>
      <pc:sldChg chg="delSp mod delAnim">
        <pc:chgData name="Allington, Lucy" userId="0c3dcd08-4988-403f-8eba-f42e59c87b71" providerId="ADAL" clId="{0E2F9AAC-8C08-4D66-97DD-9E1BCB5D10FD}" dt="2021-03-31T13:16:20.409" v="0" actId="21"/>
        <pc:sldMkLst>
          <pc:docMk/>
          <pc:sldMk cId="3346289625" sldId="351"/>
        </pc:sldMkLst>
        <pc:picChg chg="del">
          <ac:chgData name="Allington, Lucy" userId="0c3dcd08-4988-403f-8eba-f42e59c87b71" providerId="ADAL" clId="{0E2F9AAC-8C08-4D66-97DD-9E1BCB5D10FD}" dt="2021-03-31T13:16:20.409" v="0" actId="21"/>
          <ac:picMkLst>
            <pc:docMk/>
            <pc:sldMk cId="3346289625" sldId="351"/>
            <ac:picMk id="6" creationId="{40FC6899-BAB9-294E-80AF-DB07CC08D1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t>11/8/22</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Haga clic para editar los estilos de texto maestro</a:t>
            </a:r>
          </a:p>
          <a:p>
            <a:pPr lvl="1"/>
            <a:r>
              <a:rPr lang="en-GB" noProof="0"/>
              <a:t>Segundo nivel</a:t>
            </a:r>
          </a:p>
          <a:p>
            <a:pPr lvl="2"/>
            <a:r>
              <a:rPr lang="en-GB" noProof="0"/>
              <a:t>Tercer nivel</a:t>
            </a:r>
          </a:p>
          <a:p>
            <a:pPr lvl="3"/>
            <a:r>
              <a:rPr lang="en-GB" noProof="0"/>
              <a:t>Cuarto nivel</a:t>
            </a:r>
          </a:p>
          <a:p>
            <a:pPr lvl="4"/>
            <a:r>
              <a:rPr lang="en-GB" noProof="0"/>
              <a:t>Quinto nivel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Clase 8, consistencia y estructura de los datos de entrada.</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 las próximas diapositivas analizaremos dos aspectos específicos de los datos de entrada. En primer lugar, la desagregación del sector del transporte y, en segundo lugar, las fuentes de datos.</a:t>
            </a:r>
          </a:p>
          <a:p>
            <a:endParaRPr lang="en-GB" dirty="0">
              <a:latin typeface="Open Sans"/>
            </a:endParaRPr>
          </a:p>
          <a:p>
            <a:r>
              <a:rPr lang="en-GB" dirty="0">
                <a:latin typeface="Open Sans"/>
              </a:rPr>
              <a:t>Para el sector del transporte, hay algunas recomendaciones que el usuario debe tener en cuenta. Se sugiere que no </a:t>
            </a:r>
            <a:r>
              <a:rPr lang="en-GB" sz="1200" kern="1200" dirty="0">
                <a:solidFill>
                  <a:schemeClr val="tx1"/>
                </a:solidFill>
                <a:effectLst/>
                <a:latin typeface="Open Sans"/>
              </a:rPr>
              <a:t>se definan más de 15 modos para el sector interurbano y los </a:t>
            </a:r>
            <a:r>
              <a:rPr lang="en-GB" dirty="0">
                <a:latin typeface="Open Sans"/>
              </a:rPr>
              <a:t>subsectores </a:t>
            </a:r>
            <a:r>
              <a:rPr lang="en-GB" sz="1200" kern="1200" dirty="0">
                <a:solidFill>
                  <a:schemeClr val="tx1"/>
                </a:solidFill>
                <a:effectLst/>
                <a:latin typeface="Open Sans"/>
              </a:rPr>
              <a:t>nacionales de transporte de mercancías, y no más de 5 tipos de automóviles y 10 modos públicos en el </a:t>
            </a:r>
            <a:r>
              <a:rPr lang="en-GB" dirty="0">
                <a:latin typeface="Open Sans"/>
              </a:rPr>
              <a:t>subsector </a:t>
            </a:r>
            <a:r>
              <a:rPr lang="en-GB" sz="1200" kern="1200" dirty="0">
                <a:solidFill>
                  <a:schemeClr val="tx1"/>
                </a:solidFill>
                <a:effectLst/>
                <a:latin typeface="Open Sans"/>
              </a:rPr>
              <a:t>urbano. Sólo se define un tipo agregado para los viajes internacionales.</a:t>
            </a:r>
          </a:p>
          <a:p>
            <a:endParaRPr lang="en-GB" sz="1200" kern="1200" dirty="0">
              <a:solidFill>
                <a:schemeClr val="tx1"/>
              </a:solidFill>
              <a:effectLst/>
              <a:latin typeface="Open Sans"/>
            </a:endParaRPr>
          </a:p>
          <a:p>
            <a:r>
              <a:rPr lang="en-US" sz="1200" kern="1200" dirty="0">
                <a:solidFill>
                  <a:schemeClr val="tx1"/>
                </a:solidFill>
                <a:effectLst/>
                <a:latin typeface="Open Sans"/>
              </a:rPr>
              <a:t>El consumo de combustible internacional y de otros tipos en el transporte se calcula como una función lineal del </a:t>
            </a:r>
            <a:r>
              <a:rPr lang="en-US" dirty="0">
                <a:latin typeface="Open Sans"/>
              </a:rPr>
              <a:t>P.D</a:t>
            </a:r>
            <a:r>
              <a:rPr lang="en-US" sz="1200" kern="1200" dirty="0">
                <a:solidFill>
                  <a:schemeClr val="tx1"/>
                </a:solidFill>
                <a:effectLst/>
                <a:latin typeface="Open Sans"/>
              </a:rPr>
              <a:t>.G. total. Los coeficientes se encuentran ajustando los datos históricos.</a:t>
            </a:r>
            <a:endParaRPr lang="en-GB" sz="1200" kern="1200" dirty="0">
              <a:solidFill>
                <a:schemeClr val="tx1"/>
              </a:solidFill>
              <a:effectLst/>
              <a:latin typeface="Open Sans"/>
            </a:endParaRPr>
          </a:p>
          <a:p>
            <a:r>
              <a:rPr lang="en-GB" sz="1200" kern="1200" dirty="0">
                <a:solidFill>
                  <a:schemeClr val="tx1"/>
                </a:solidFill>
                <a:effectLst/>
                <a:latin typeface="Open Sans"/>
              </a:rPr>
              <a:t>La demanda de energía se satisface con modos que compiten entre sí</a:t>
            </a:r>
            <a:r>
              <a:rPr lang="en-GB" dirty="0">
                <a:latin typeface="Open Sans"/>
              </a:rPr>
              <a:t>: </a:t>
            </a:r>
            <a:r>
              <a:rPr lang="en-GB" sz="1200" kern="1200" dirty="0">
                <a:solidFill>
                  <a:schemeClr val="tx1"/>
                </a:solidFill>
                <a:effectLst/>
                <a:latin typeface="Open Sans"/>
              </a:rPr>
              <a:t>Coche, autobús, avión, camión, tren, etc.  Se especifican las necesidades energéticas específicas y los factores de carga de cada modo. Para el transporte de pasajeros en zonas urbanas e interurbanas</a:t>
            </a:r>
            <a:r>
              <a:rPr lang="en-GB" dirty="0">
                <a:latin typeface="Open Sans"/>
              </a:rPr>
              <a:t>, </a:t>
            </a:r>
            <a:r>
              <a:rPr lang="en-GB" sz="1200" kern="1200" dirty="0">
                <a:solidFill>
                  <a:schemeClr val="tx1"/>
                </a:solidFill>
                <a:effectLst/>
                <a:latin typeface="Open Sans"/>
              </a:rPr>
              <a:t>y para el transporte de mercancías, debe definirse al menos un modo de transporte.</a:t>
            </a: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213105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En segundo lugar, hay que considerar cuidadosamente las fuentes de datos. </a:t>
            </a:r>
          </a:p>
          <a:p>
            <a:endParaRPr lang="en-GB" sz="1200" kern="1200" dirty="0">
              <a:solidFill>
                <a:schemeClr val="tx1"/>
              </a:solidFill>
              <a:effectLst/>
              <a:latin typeface="Open Sans"/>
            </a:endParaRPr>
          </a:p>
          <a:p>
            <a:r>
              <a:rPr lang="en-GB" sz="1200" kern="1200" dirty="0">
                <a:solidFill>
                  <a:schemeClr val="tx1"/>
                </a:solidFill>
                <a:effectLst/>
                <a:latin typeface="Open Sans"/>
              </a:rPr>
              <a:t>Una fuente importante de datos es la Oficina de </a:t>
            </a:r>
            <a:r>
              <a:rPr lang="en-GB" dirty="0">
                <a:latin typeface="Open Sans"/>
              </a:rPr>
              <a:t>Estadísticas </a:t>
            </a:r>
            <a:r>
              <a:rPr lang="en-GB" sz="1200" kern="1200" dirty="0">
                <a:solidFill>
                  <a:schemeClr val="tx1"/>
                </a:solidFill>
                <a:effectLst/>
                <a:latin typeface="Open Sans"/>
              </a:rPr>
              <a:t>Nacionales, o instituciones similares. Este tipo de entidades obtienen y mantienen mucha información </a:t>
            </a:r>
            <a:r>
              <a:rPr lang="en-GB" dirty="0">
                <a:latin typeface="Open Sans"/>
              </a:rPr>
              <a:t>sobre </a:t>
            </a:r>
            <a:r>
              <a:rPr lang="en-GB" sz="1200" kern="1200" dirty="0">
                <a:solidFill>
                  <a:schemeClr val="tx1"/>
                </a:solidFill>
                <a:effectLst/>
                <a:latin typeface="Open Sans"/>
              </a:rPr>
              <a:t>el país. Normalmente, disponen de los datos demográficos oficiales. En algunos casos, también disponen de información de encuestas en diversos sectores que pueden utilizarse en la preparación de datos para el MAED. A partir de esta fuente se pueden encontrar la mayoría de los grupos de datos demográficos y de estilo de vida.</a:t>
            </a:r>
          </a:p>
          <a:p>
            <a:r>
              <a:rPr lang="en-GB" sz="1200" kern="1200" dirty="0">
                <a:solidFill>
                  <a:schemeClr val="tx1"/>
                </a:solidFill>
                <a:effectLst/>
                <a:latin typeface="Open Sans"/>
              </a:rPr>
              <a:t>Normalmente, la da la Oficina de Estadísticas Nacionales, y se deriva del censo. Esta oficina también proporcionará el tamaño de las viviendas en términos de persona por hogar, tanto en las zonas rurales como en las urbanas, la población en las grandes ciudades, y algunos otros datos que pueden utilizarse para caracterizar el estilo de vida. Si se da la tasa de crecimiento de la población, puede utilizarse para establecer el escenario base de la demografía</a:t>
            </a:r>
            <a:r>
              <a:rPr lang="en-GB" dirty="0">
                <a:latin typeface="Open Sans"/>
              </a:rPr>
              <a:t>.</a:t>
            </a:r>
            <a:endParaRPr lang="en-GB" sz="1200" b="1" kern="1200" dirty="0">
              <a:solidFill>
                <a:schemeClr val="tx1"/>
              </a:solidFill>
              <a:effectLst/>
            </a:endParaRPr>
          </a:p>
          <a:p>
            <a:r>
              <a:rPr lang="en-GB" sz="1200" kern="1200" dirty="0">
                <a:solidFill>
                  <a:schemeClr val="tx1"/>
                </a:solidFill>
                <a:effectLst/>
                <a:latin typeface="Open Sans"/>
              </a:rPr>
              <a:t>La oficina de estadística debe disponer también de la distribución de la población por edades, o grupos de edades. Esta información puede utilizarse para hallar la población activa, que es otro parámetro que necesita el MAED y que se incluye en la hoja de datos de Demografía. Debe tener cuidado con la legislación de su país, en lo que respecta a las edades mínimas y máximas legales para formar parte de la población activa.</a:t>
            </a:r>
          </a:p>
          <a:p>
            <a:pPr eaLnBrk="1" hangingPunct="1">
              <a:spcBef>
                <a:spcPct val="0"/>
              </a:spcBef>
              <a:buClr>
                <a:srgbClr val="000000"/>
              </a:buClr>
              <a:buFont typeface="Arial,Sans-Serif"/>
              <a:buChar char="•"/>
            </a:pPr>
            <a:endParaRPr lang="en-GB" altLang="en-US" dirty="0">
              <a:sym typeface="Calibri" panose="020F0502020204030204" pitchFamily="34" charset="0"/>
            </a:endParaRPr>
          </a:p>
        </p:txBody>
      </p:sp>
    </p:spTree>
    <p:extLst>
      <p:ext uri="{BB962C8B-B14F-4D97-AF65-F5344CB8AC3E}">
        <p14:creationId xmlns:p14="http://schemas.microsoft.com/office/powerpoint/2010/main" val="314129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El Ministerio de Energía y el Banco Central del país son también importantes fuentes de datos.</a:t>
            </a:r>
          </a:p>
          <a:p>
            <a:r>
              <a:rPr lang="en-GB" sz="1200" kern="1200" dirty="0">
                <a:solidFill>
                  <a:schemeClr val="tx1"/>
                </a:solidFill>
                <a:effectLst/>
                <a:latin typeface="Open Sans"/>
              </a:rPr>
              <a:t>Normalmente, el banco central da las tasas de crecimiento de la P.D.G., así como algunos objetivos económicos del gobierno. Estos datos pueden utilizarse para establecer el escenario base de la P.</a:t>
            </a:r>
            <a:r>
              <a:rPr lang="en-GB" dirty="0">
                <a:latin typeface="Open Sans"/>
              </a:rPr>
              <a:t>D.G.</a:t>
            </a:r>
          </a:p>
          <a:p>
            <a:r>
              <a:rPr lang="en-GB" sz="1200" kern="1200" dirty="0">
                <a:solidFill>
                  <a:schemeClr val="tx1"/>
                </a:solidFill>
                <a:effectLst/>
                <a:latin typeface="Open Sans"/>
              </a:rPr>
              <a:t>El </a:t>
            </a:r>
            <a:r>
              <a:rPr lang="en-GB" dirty="0">
                <a:latin typeface="Open Sans"/>
              </a:rPr>
              <a:t>Ministerio </a:t>
            </a:r>
            <a:r>
              <a:rPr lang="en-GB" sz="1200" kern="1200" dirty="0">
                <a:solidFill>
                  <a:schemeClr val="tx1"/>
                </a:solidFill>
                <a:effectLst/>
                <a:latin typeface="Open Sans"/>
              </a:rPr>
              <a:t>de </a:t>
            </a:r>
            <a:r>
              <a:rPr lang="en-GB" dirty="0">
                <a:latin typeface="Open Sans"/>
              </a:rPr>
              <a:t>Energía </a:t>
            </a:r>
            <a:r>
              <a:rPr lang="en-GB" sz="1200" kern="1200" dirty="0">
                <a:solidFill>
                  <a:schemeClr val="tx1"/>
                </a:solidFill>
                <a:effectLst/>
                <a:latin typeface="Open Sans"/>
              </a:rPr>
              <a:t>proporcionará el </a:t>
            </a:r>
            <a:r>
              <a:rPr lang="en-GB" dirty="0">
                <a:latin typeface="Open Sans"/>
              </a:rPr>
              <a:t>balance </a:t>
            </a:r>
            <a:r>
              <a:rPr lang="en-GB" sz="1200" kern="1200" dirty="0">
                <a:solidFill>
                  <a:schemeClr val="tx1"/>
                </a:solidFill>
                <a:effectLst/>
                <a:latin typeface="Open Sans"/>
              </a:rPr>
              <a:t>energético.</a:t>
            </a:r>
          </a:p>
          <a:p>
            <a:r>
              <a:rPr lang="en-GB" sz="1200" kern="1200" dirty="0">
                <a:solidFill>
                  <a:schemeClr val="tx1"/>
                </a:solidFill>
                <a:effectLst/>
                <a:latin typeface="Open Sans"/>
              </a:rPr>
              <a:t>Para los datos de transporte</a:t>
            </a:r>
            <a:r>
              <a:rPr lang="en-GB" dirty="0">
                <a:latin typeface="Open Sans"/>
              </a:rPr>
              <a:t>, </a:t>
            </a:r>
            <a:r>
              <a:rPr lang="en-GB" sz="1200" kern="1200" dirty="0">
                <a:solidFill>
                  <a:schemeClr val="tx1"/>
                </a:solidFill>
                <a:effectLst/>
                <a:latin typeface="Open Sans"/>
              </a:rPr>
              <a:t>económicos y técnicos, la </a:t>
            </a:r>
            <a:r>
              <a:rPr lang="en-GB" dirty="0">
                <a:latin typeface="Open Sans"/>
              </a:rPr>
              <a:t>Oficina </a:t>
            </a:r>
            <a:r>
              <a:rPr lang="en-GB" sz="1200" kern="1200" dirty="0">
                <a:solidFill>
                  <a:schemeClr val="tx1"/>
                </a:solidFill>
                <a:effectLst/>
                <a:latin typeface="Open Sans"/>
              </a:rPr>
              <a:t>de Estadísticas </a:t>
            </a:r>
            <a:r>
              <a:rPr lang="en-GB" dirty="0">
                <a:latin typeface="Open Sans"/>
              </a:rPr>
              <a:t>Nacionales</a:t>
            </a:r>
            <a:r>
              <a:rPr lang="en-GB" sz="1200" kern="1200" dirty="0">
                <a:solidFill>
                  <a:schemeClr val="tx1"/>
                </a:solidFill>
                <a:effectLst/>
                <a:latin typeface="Open Sans"/>
              </a:rPr>
              <a:t>, el Ministerio de Transporte o una organización especializada en transporte deberían tener los datos necesarios. Los datos del sector del transporte no son fáciles de encontrar ni de </a:t>
            </a:r>
            <a:r>
              <a:rPr lang="en-GB" dirty="0">
                <a:latin typeface="Open Sans"/>
              </a:rPr>
              <a:t>interpretar</a:t>
            </a:r>
            <a:r>
              <a:rPr lang="en-GB" sz="1200" kern="1200" dirty="0">
                <a:solidFill>
                  <a:schemeClr val="tx1"/>
                </a:solidFill>
                <a:effectLst/>
                <a:latin typeface="Open Sans"/>
              </a:rPr>
              <a:t>. </a:t>
            </a:r>
            <a:r>
              <a:rPr lang="en-GB" dirty="0">
                <a:latin typeface="Open Sans"/>
              </a:rPr>
              <a:t>El </a:t>
            </a:r>
            <a:r>
              <a:rPr lang="en-GB" sz="1200" kern="1200" dirty="0">
                <a:solidFill>
                  <a:schemeClr val="tx1"/>
                </a:solidFill>
                <a:effectLst/>
                <a:latin typeface="Open Sans"/>
              </a:rPr>
              <a:t>planificador energético debe </a:t>
            </a:r>
            <a:r>
              <a:rPr lang="en-GB" dirty="0">
                <a:latin typeface="Open Sans"/>
              </a:rPr>
              <a:t>pedir </a:t>
            </a:r>
            <a:r>
              <a:rPr lang="en-GB" sz="1200" kern="1200" dirty="0">
                <a:solidFill>
                  <a:schemeClr val="tx1"/>
                </a:solidFill>
                <a:effectLst/>
                <a:latin typeface="Open Sans"/>
              </a:rPr>
              <a:t>ayuda a los expertos en transporte.</a:t>
            </a:r>
          </a:p>
          <a:p>
            <a:r>
              <a:rPr lang="en-GB" sz="1200" kern="1200" dirty="0">
                <a:solidFill>
                  <a:schemeClr val="tx1"/>
                </a:solidFill>
                <a:effectLst/>
                <a:ea typeface="+mn-ea"/>
                <a:cs typeface="+mn-cs"/>
              </a:rPr>
              <a:t> </a:t>
            </a:r>
          </a:p>
          <a:p>
            <a:r>
              <a:rPr lang="en-GB" sz="1200" kern="1200" dirty="0">
                <a:solidFill>
                  <a:schemeClr val="tx1"/>
                </a:solidFill>
                <a:effectLst/>
                <a:latin typeface="Open Sans"/>
              </a:rPr>
              <a:t>Con estos datos, podemos construir la mayoría de las cifras necesarias para los demás grupos de datos</a:t>
            </a:r>
            <a:r>
              <a:rPr lang="en-GB" dirty="0">
                <a:latin typeface="Open Sans"/>
              </a:rPr>
              <a:t>. A saber</a:t>
            </a:r>
            <a:r>
              <a:rPr lang="en-GB" b="0" dirty="0">
                <a:latin typeface="Open Sans"/>
              </a:rPr>
              <a:t>, todos los </a:t>
            </a:r>
            <a:r>
              <a:rPr lang="en-US" sz="1200" b="0" kern="1200" dirty="0">
                <a:solidFill>
                  <a:schemeClr val="tx1"/>
                </a:solidFill>
                <a:effectLst/>
                <a:latin typeface="Open Sans"/>
              </a:rPr>
              <a:t>datos económicos, la penetración en el mercado del año base de los diferentes vectores energéticos y las intensidades energéticas</a:t>
            </a:r>
            <a:r>
              <a:rPr lang="en-US" b="0" dirty="0">
                <a:latin typeface="Open Sans"/>
              </a:rPr>
              <a:t>. </a:t>
            </a:r>
            <a:endParaRPr lang="en-GB" sz="1200" b="0" kern="1200" dirty="0">
              <a:solidFill>
                <a:schemeClr val="tx1"/>
              </a:solidFill>
              <a:effectLst/>
              <a:ea typeface="+mn-ea"/>
              <a:cs typeface="+mn-cs"/>
            </a:endParaRPr>
          </a:p>
          <a:p>
            <a:endParaRPr lang="en-GB" sz="1200" kern="1200" dirty="0">
              <a:solidFill>
                <a:schemeClr val="tx1"/>
              </a:solidFill>
              <a:effectLst/>
              <a:latin typeface="Open Sans"/>
            </a:endParaRPr>
          </a:p>
          <a:p>
            <a:r>
              <a:rPr lang="en-GB" sz="1200" kern="1200" dirty="0">
                <a:solidFill>
                  <a:schemeClr val="tx1"/>
                </a:solidFill>
                <a:effectLst/>
                <a:latin typeface="Open Sans"/>
              </a:rPr>
              <a:t>La mayoría de los datos de entrada del MAED están relacionados con la tecnología. En general, los datos </a:t>
            </a:r>
            <a:r>
              <a:rPr lang="en-GB" dirty="0">
                <a:latin typeface="Open Sans"/>
              </a:rPr>
              <a:t>dependen en </a:t>
            </a:r>
            <a:r>
              <a:rPr lang="en-GB" sz="1200" kern="1200" dirty="0">
                <a:solidFill>
                  <a:schemeClr val="tx1"/>
                </a:solidFill>
                <a:effectLst/>
                <a:latin typeface="Open Sans"/>
              </a:rPr>
              <a:t>gran medida de las condiciones de cada país, y no podemos proporcionar una lista de valores por defecto. Por este motivo, el usuario debe calcular muchos valores a partir de la información del balance energético y de otras </a:t>
            </a:r>
            <a:r>
              <a:rPr lang="en-GB" dirty="0">
                <a:latin typeface="Open Sans"/>
              </a:rPr>
              <a:t>bases de datos relacionadas con la energía</a:t>
            </a:r>
            <a:r>
              <a:rPr lang="en-GB" sz="1200" kern="1200" dirty="0">
                <a:solidFill>
                  <a:schemeClr val="tx1"/>
                </a:solidFill>
                <a:effectLst/>
                <a:latin typeface="Open Sans"/>
              </a:rPr>
              <a:t>, información de encuestas, mediciones y, a veces, juicios de expertos</a:t>
            </a:r>
            <a:r>
              <a:rPr lang="en-GB" dirty="0">
                <a:latin typeface="Open Sans"/>
              </a:rPr>
              <a:t>. </a:t>
            </a:r>
            <a:endParaRPr lang="en-GB" sz="1200" kern="1200" dirty="0">
              <a:solidFill>
                <a:schemeClr val="tx1"/>
              </a:solidFill>
              <a:effectLst/>
            </a:endParaRP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803089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En esta miniconferencia, se comentan algunos ejemplos de datos de entrada. </a:t>
            </a:r>
          </a:p>
          <a:p>
            <a:endParaRPr lang="en-GB" sz="1200" kern="1200" dirty="0">
              <a:solidFill>
                <a:schemeClr val="tx1"/>
              </a:solidFill>
              <a:effectLst/>
              <a:latin typeface="Open Sans"/>
            </a:endParaRPr>
          </a:p>
          <a:p>
            <a:r>
              <a:rPr lang="en-GB" sz="1200" kern="1200" dirty="0">
                <a:solidFill>
                  <a:schemeClr val="tx1"/>
                </a:solidFill>
                <a:effectLst/>
                <a:latin typeface="Open Sans"/>
              </a:rPr>
              <a:t>El primer grupo de datos, en MAED, son las intensidades energéticas en la industria. Elegiremos un subsector para realizar los cálculos. El usuario puede utilizar la misma metodología para reproducir los cálculos en los demás subsectores. Hay una tabla que hay que rellenar para cada uso final: usos específicos de la electricidad, usos térmicos </a:t>
            </a:r>
            <a:r>
              <a:rPr lang="en-GB" dirty="0">
                <a:latin typeface="Open Sans"/>
              </a:rPr>
              <a:t>y fuerza motriz</a:t>
            </a:r>
            <a:r>
              <a:rPr lang="en-GB" sz="1200" kern="1200" dirty="0">
                <a:solidFill>
                  <a:schemeClr val="tx1"/>
                </a:solidFill>
                <a:effectLst/>
                <a:latin typeface="Open Sans"/>
              </a:rPr>
              <a:t>. En el caso de los usos específicos de la electricidad y la fuerza motriz, sólo hay que considerar una categoría de portador de energía final y las ecuaciones utilizadas en los cálculos son en términos de energía final. No es necesario tratar las eficiencias. Para los usos térmicos, pueden considerarse casi todos los vectores energéticos de la categoría de energía final. Sólo los combustibles de automoción </a:t>
            </a:r>
            <a:r>
              <a:rPr lang="en-GB" dirty="0">
                <a:latin typeface="Open Sans"/>
              </a:rPr>
              <a:t>no pueden</a:t>
            </a:r>
            <a:r>
              <a:rPr lang="en-GB" sz="1200" kern="1200" dirty="0">
                <a:solidFill>
                  <a:schemeClr val="tx1"/>
                </a:solidFill>
                <a:effectLst/>
                <a:latin typeface="Open Sans"/>
              </a:rPr>
              <a:t>. En este caso, hay que tratar las eficiencias y las cuotas de mercado.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a typeface="+mn-ea"/>
              <a:cs typeface="+mn-cs"/>
            </a:endParaRP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2398769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En la última </a:t>
            </a:r>
            <a:r>
              <a:rPr lang="en-GB" dirty="0">
                <a:latin typeface="Open Sans"/>
              </a:rPr>
              <a:t>tabla de insumos </a:t>
            </a:r>
            <a:r>
              <a:rPr lang="en-GB" sz="1200" kern="1200" dirty="0">
                <a:solidFill>
                  <a:schemeClr val="tx1"/>
                </a:solidFill>
                <a:effectLst/>
                <a:latin typeface="Open Sans"/>
              </a:rPr>
              <a:t>del </a:t>
            </a:r>
            <a:r>
              <a:rPr lang="en-GB" dirty="0">
                <a:latin typeface="Open Sans"/>
              </a:rPr>
              <a:t>MAED para el subsector </a:t>
            </a:r>
            <a:r>
              <a:rPr lang="en-GB" sz="1200" kern="1200" dirty="0">
                <a:solidFill>
                  <a:schemeClr val="tx1"/>
                </a:solidFill>
                <a:effectLst/>
                <a:latin typeface="Open Sans"/>
              </a:rPr>
              <a:t>manufacturero, se necesitan factores específicos de las industrias siderúrgica y petroquímica. La producción de acero y las necesidades de materias primas de la industria petroquímica se calculan en el modelo en función del valor añadido del primer subsector de la industria manufacturera. Se calculan mediante una ecuación lineal, con el valor añadido </a:t>
            </a:r>
            <a:r>
              <a:rPr lang="en-GB" dirty="0">
                <a:latin typeface="Open Sans"/>
              </a:rPr>
              <a:t>como </a:t>
            </a:r>
            <a:r>
              <a:rPr lang="en-GB" sz="1200" kern="1200" dirty="0">
                <a:solidFill>
                  <a:schemeClr val="tx1"/>
                </a:solidFill>
                <a:effectLst/>
                <a:latin typeface="Open Sans"/>
              </a:rPr>
              <a:t>variable independiente. Los coeficientes se obtienen </a:t>
            </a:r>
            <a:r>
              <a:rPr lang="en-GB" dirty="0">
                <a:latin typeface="Open Sans"/>
              </a:rPr>
              <a:t>ajustando </a:t>
            </a:r>
            <a:r>
              <a:rPr lang="en-GB" sz="1200" kern="1200" dirty="0">
                <a:solidFill>
                  <a:schemeClr val="tx1"/>
                </a:solidFill>
                <a:effectLst/>
                <a:latin typeface="Open Sans"/>
              </a:rPr>
              <a:t>una tendencia lineal a los datos históricos. El </a:t>
            </a:r>
            <a:r>
              <a:rPr lang="en-GB" dirty="0">
                <a:latin typeface="Open Sans"/>
              </a:rPr>
              <a:t>primer coeficiente es </a:t>
            </a:r>
            <a:r>
              <a:rPr lang="en-GB" sz="1200" kern="1200" dirty="0">
                <a:solidFill>
                  <a:schemeClr val="tx1"/>
                </a:solidFill>
                <a:effectLst/>
                <a:latin typeface="Open Sans"/>
              </a:rPr>
              <a:t>el intercepto de la línea, expresado en millones de toneladas de acero o materia prima</a:t>
            </a:r>
            <a:r>
              <a:rPr lang="en-GB" dirty="0">
                <a:latin typeface="Open Sans"/>
              </a:rPr>
              <a:t>. El segundo es la </a:t>
            </a:r>
            <a:r>
              <a:rPr lang="en-GB" sz="1200" kern="1200" dirty="0">
                <a:solidFill>
                  <a:schemeClr val="tx1"/>
                </a:solidFill>
                <a:effectLst/>
                <a:latin typeface="Open Sans"/>
              </a:rPr>
              <a:t>pendiente de la línea, expresada en </a:t>
            </a:r>
            <a:r>
              <a:rPr lang="en-GB" dirty="0">
                <a:latin typeface="Open Sans"/>
              </a:rPr>
              <a:t>millones de toneladas de acero o materias primas </a:t>
            </a:r>
            <a:r>
              <a:rPr lang="en-GB" sz="1200" kern="1200" dirty="0">
                <a:solidFill>
                  <a:schemeClr val="tx1"/>
                </a:solidFill>
                <a:effectLst/>
                <a:latin typeface="Open Sans"/>
              </a:rPr>
              <a:t>por cada mil millones de unidades monetarias de valor añadido.</a:t>
            </a:r>
          </a:p>
        </p:txBody>
      </p:sp>
    </p:spTree>
    <p:extLst>
      <p:ext uri="{BB962C8B-B14F-4D97-AF65-F5344CB8AC3E}">
        <p14:creationId xmlns:p14="http://schemas.microsoft.com/office/powerpoint/2010/main" val="58000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Hay un paso adicional que debemos cubrir en </a:t>
            </a:r>
            <a:r>
              <a:rPr lang="en-GB" dirty="0">
                <a:latin typeface="Open Sans"/>
              </a:rPr>
              <a:t>los </a:t>
            </a:r>
            <a:r>
              <a:rPr lang="en-GB" sz="1200" kern="1200" dirty="0">
                <a:solidFill>
                  <a:schemeClr val="tx1"/>
                </a:solidFill>
                <a:effectLst/>
                <a:latin typeface="Open Sans"/>
              </a:rPr>
              <a:t>subsectores de fabricación. </a:t>
            </a:r>
            <a:r>
              <a:rPr lang="en-GB" dirty="0">
                <a:latin typeface="Open Sans"/>
              </a:rPr>
              <a:t>Según la </a:t>
            </a:r>
            <a:r>
              <a:rPr lang="en-GB" sz="1200" kern="1200" dirty="0">
                <a:solidFill>
                  <a:schemeClr val="tx1"/>
                </a:solidFill>
                <a:effectLst/>
                <a:latin typeface="Open Sans"/>
              </a:rPr>
              <a:t>metodología del MAED, en la fabricación se definen tres rangos de usos térmicos. Baja temperatura, para calefacción de espacios y agua. Temperatura media, para la generación de vapor</a:t>
            </a:r>
            <a:r>
              <a:rPr lang="en-GB" dirty="0">
                <a:latin typeface="Open Sans"/>
              </a:rPr>
              <a:t>. Y </a:t>
            </a:r>
            <a:r>
              <a:rPr lang="en-GB" sz="1200" kern="1200" dirty="0">
                <a:solidFill>
                  <a:schemeClr val="tx1"/>
                </a:solidFill>
                <a:effectLst/>
                <a:latin typeface="Open Sans"/>
              </a:rPr>
              <a:t>alta </a:t>
            </a:r>
            <a:r>
              <a:rPr lang="en-GB" dirty="0">
                <a:latin typeface="Open Sans"/>
              </a:rPr>
              <a:t>temperatura, para los </a:t>
            </a:r>
            <a:r>
              <a:rPr lang="en-GB" sz="1200" kern="1200" dirty="0">
                <a:solidFill>
                  <a:schemeClr val="tx1"/>
                </a:solidFill>
                <a:effectLst/>
                <a:latin typeface="Open Sans"/>
              </a:rPr>
              <a:t>hornos industriales.</a:t>
            </a:r>
          </a:p>
          <a:p>
            <a:r>
              <a:rPr lang="en-US" sz="1200" kern="1200" dirty="0">
                <a:solidFill>
                  <a:schemeClr val="tx1"/>
                </a:solidFill>
                <a:effectLst/>
                <a:latin typeface="Open Sans"/>
              </a:rPr>
              <a:t>Cada subsector tiene sus propios procesos industriales. Por ello, en cada subsector las necesidades de temperaturas bajas, medias y altas son diferentes.  La parte de la demanda de energía térmica útil de cada subsector debe separarse por rangos de temperatura.</a:t>
            </a:r>
            <a:endParaRPr lang="en-GB" sz="1200" kern="1200" dirty="0">
              <a:solidFill>
                <a:schemeClr val="tx1"/>
              </a:solidFill>
              <a:effectLst/>
              <a:latin typeface="Open Sans"/>
            </a:endParaRPr>
          </a:p>
          <a:p>
            <a:r>
              <a:rPr lang="en-US" sz="1200" kern="1200" dirty="0">
                <a:solidFill>
                  <a:schemeClr val="tx1"/>
                </a:solidFill>
                <a:effectLst/>
                <a:ea typeface="+mn-ea"/>
                <a:cs typeface="+mn-cs"/>
              </a:rPr>
              <a:t>En cada subsector, la suma de los porcentajes de temperaturas bajas, medias y altas debe ser igual a 1. </a:t>
            </a:r>
            <a:r>
              <a:rPr lang="en-GB" sz="1200" kern="1200" dirty="0">
                <a:solidFill>
                  <a:schemeClr val="tx1"/>
                </a:solidFill>
                <a:effectLst/>
                <a:ea typeface="+mn-ea"/>
                <a:cs typeface="+mn-cs"/>
              </a:rPr>
              <a:t>En la nueva versión de MAED, el usuario puede elegir qué niveles se modelarán.  La energía útil, por rango de temperatura, también se convierte en energía final, teniendo en cuenta la penetración y la eficiencia de cada fuente de energía alternativa. </a:t>
            </a:r>
          </a:p>
          <a:p>
            <a:pPr eaLnBrk="1" hangingPunct="1">
              <a:spcBef>
                <a:spcPct val="0"/>
              </a:spcBef>
            </a:pPr>
            <a:r>
              <a:rPr lang="en-US" altLang="en-US" dirty="0">
                <a:latin typeface="Open Sans"/>
              </a:rPr>
              <a:t>Una captura de pantalla del software MAED ilustra cómo se pueden introducir los valores.</a:t>
            </a:r>
            <a:endParaRPr lang="en-US" altLang="en-US" dirty="0"/>
          </a:p>
        </p:txBody>
      </p:sp>
    </p:spTree>
    <p:extLst>
      <p:ext uri="{BB962C8B-B14F-4D97-AF65-F5344CB8AC3E}">
        <p14:creationId xmlns:p14="http://schemas.microsoft.com/office/powerpoint/2010/main" val="480428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Veamos ahora un ejemplo de introducción de datos para el transporte de mercancías.</a:t>
            </a:r>
          </a:p>
          <a:p>
            <a:r>
              <a:rPr lang="en-GB" sz="1200" kern="1200" dirty="0">
                <a:solidFill>
                  <a:schemeClr val="tx1"/>
                </a:solidFill>
                <a:effectLst/>
                <a:latin typeface="Open Sans"/>
              </a:rPr>
              <a:t>En el transporte de mercancías sólo hay que completar 3 cuadros</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El primer cuadro corresponde a la necesidad de mover mercancías por parte de los diferentes sectores productivos en términos de </a:t>
            </a:r>
            <a:r>
              <a:rPr lang="en-GB" dirty="0">
                <a:latin typeface="Open Sans"/>
              </a:rPr>
              <a:t>tonelada-kilómetro </a:t>
            </a:r>
            <a:r>
              <a:rPr lang="en-GB" sz="1200" kern="1200" dirty="0">
                <a:solidFill>
                  <a:schemeClr val="tx1"/>
                </a:solidFill>
                <a:effectLst/>
                <a:latin typeface="Open Sans"/>
              </a:rPr>
              <a:t>por unidad monetaria de valor añadido. Recordemos que, el MAED utilizará una ecuación lineal, para calcular el total de </a:t>
            </a:r>
            <a:r>
              <a:rPr lang="en-GB" dirty="0">
                <a:latin typeface="Open Sans"/>
              </a:rPr>
              <a:t>toneladas-kilómetro de carga </a:t>
            </a:r>
            <a:r>
              <a:rPr lang="en-GB" sz="1200" kern="1200" dirty="0">
                <a:solidFill>
                  <a:schemeClr val="tx1"/>
                </a:solidFill>
                <a:effectLst/>
                <a:latin typeface="Open Sans"/>
              </a:rPr>
              <a:t>en el país, que es el parámetro impulsor. El valor </a:t>
            </a:r>
            <a:r>
              <a:rPr lang="en-GB" dirty="0">
                <a:latin typeface="Open Sans"/>
              </a:rPr>
              <a:t>base </a:t>
            </a:r>
            <a:r>
              <a:rPr lang="en-GB" sz="1200" kern="1200" dirty="0">
                <a:solidFill>
                  <a:schemeClr val="tx1"/>
                </a:solidFill>
                <a:effectLst/>
                <a:latin typeface="Open Sans"/>
              </a:rPr>
              <a:t>es el intercepto del ajuste lineal del flete total frente al valor añadido total. Los coeficientes de las variables deben hallarse para cada subsector productivo, utilizando la misma metodología explicada para la producción de acero y materias primas. Una vez introducidos estos valores, el programa calcula el total de </a:t>
            </a:r>
            <a:r>
              <a:rPr lang="en-GB" dirty="0">
                <a:latin typeface="Open Sans"/>
              </a:rPr>
              <a:t>toneladas-kilómetro de flete </a:t>
            </a:r>
            <a:r>
              <a:rPr lang="en-GB" sz="1200" kern="1200" dirty="0">
                <a:solidFill>
                  <a:schemeClr val="tx1"/>
                </a:solidFill>
                <a:effectLst/>
                <a:latin typeface="Open Sans"/>
              </a:rPr>
              <a:t>en el país</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A continuación, hay que introducir la segunda tabla </a:t>
            </a:r>
            <a:r>
              <a:rPr lang="en-GB" dirty="0">
                <a:latin typeface="Open Sans"/>
              </a:rPr>
              <a:t>correspondiente </a:t>
            </a:r>
            <a:r>
              <a:rPr lang="en-GB" sz="1200" kern="1200" dirty="0">
                <a:solidFill>
                  <a:schemeClr val="tx1"/>
                </a:solidFill>
                <a:effectLst/>
                <a:latin typeface="Open Sans"/>
              </a:rPr>
              <a:t>al reparto modal, en términos de la cuota del total del transporte de mercancías en </a:t>
            </a:r>
            <a:r>
              <a:rPr lang="en-GB" dirty="0">
                <a:latin typeface="Open Sans"/>
              </a:rPr>
              <a:t>toneladas-kilómetro </a:t>
            </a:r>
            <a:r>
              <a:rPr lang="en-GB" sz="1200" kern="1200" dirty="0">
                <a:solidFill>
                  <a:schemeClr val="tx1"/>
                </a:solidFill>
                <a:effectLst/>
                <a:latin typeface="Open Sans"/>
              </a:rPr>
              <a:t>por cada modo, como los trenes diésel y eléctricos.</a:t>
            </a:r>
          </a:p>
          <a:p>
            <a:r>
              <a:rPr lang="en-GB" sz="1200" kern="1200" dirty="0">
                <a:solidFill>
                  <a:schemeClr val="tx1"/>
                </a:solidFill>
                <a:effectLst/>
                <a:latin typeface="Open Sans"/>
              </a:rPr>
              <a:t>La tercera tabla almacena los datos sobre las intensidades energéticas, o el consumo específico de combustible para cada modo de transporte de mercancías.  Cuidado con las unidades, no se trata del simple rendimiento del vehículo en términos de litros por 100 </a:t>
            </a:r>
            <a:r>
              <a:rPr lang="en-GB" dirty="0">
                <a:latin typeface="Open Sans"/>
              </a:rPr>
              <a:t>kilómetros</a:t>
            </a:r>
            <a:r>
              <a:rPr lang="en-GB" sz="1200" kern="1200" dirty="0">
                <a:solidFill>
                  <a:schemeClr val="tx1"/>
                </a:solidFill>
                <a:effectLst/>
                <a:latin typeface="Open Sans"/>
              </a:rPr>
              <a:t>. Esta intensidad es la energía por cada 100 </a:t>
            </a:r>
            <a:r>
              <a:rPr lang="en-GB" dirty="0">
                <a:latin typeface="Open Sans"/>
              </a:rPr>
              <a:t>toneladas-kilómetro </a:t>
            </a:r>
            <a:r>
              <a:rPr lang="en-GB" sz="1200" kern="1200" dirty="0">
                <a:solidFill>
                  <a:schemeClr val="tx1"/>
                </a:solidFill>
                <a:effectLst/>
                <a:latin typeface="Open Sans"/>
              </a:rPr>
              <a:t>transportadas.</a:t>
            </a:r>
          </a:p>
          <a:p>
            <a:r>
              <a:rPr lang="en-GB" sz="1200" kern="1200" dirty="0">
                <a:solidFill>
                  <a:schemeClr val="tx1"/>
                </a:solidFill>
                <a:effectLst/>
                <a:latin typeface="Open Sans"/>
              </a:rPr>
              <a:t>Una vez rellenadas las 3 tablas, el programa realiza los cálculos respectivos y los resultados para el sector del transporte de mercancías en el año base </a:t>
            </a:r>
            <a:r>
              <a:rPr lang="en-GB" dirty="0">
                <a:latin typeface="Open Sans"/>
              </a:rPr>
              <a:t>se </a:t>
            </a:r>
            <a:r>
              <a:rPr lang="en-GB" sz="1200" kern="1200" dirty="0">
                <a:solidFill>
                  <a:schemeClr val="tx1"/>
                </a:solidFill>
                <a:effectLst/>
                <a:latin typeface="Open Sans"/>
              </a:rPr>
              <a:t>muestran en diferentes tablas.</a:t>
            </a:r>
            <a:r>
              <a:rPr lang="en-GB" dirty="0">
                <a:latin typeface="Open Sans"/>
              </a:rPr>
              <a:t>  </a:t>
            </a:r>
            <a:endParaRPr lang="en-GB" sz="1200" kern="1200" dirty="0">
              <a:solidFill>
                <a:schemeClr val="tx1"/>
              </a:solidFill>
              <a:effectLst/>
            </a:endParaRP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2280522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En MAED, para el Sector Servicios se consideran los usos de calefacción y </a:t>
            </a:r>
            <a:r>
              <a:rPr lang="en-GB" dirty="0">
                <a:latin typeface="Open Sans"/>
              </a:rPr>
              <a:t>aire </a:t>
            </a:r>
            <a:r>
              <a:rPr lang="en-GB" sz="1200" kern="1200" dirty="0">
                <a:solidFill>
                  <a:schemeClr val="tx1"/>
                </a:solidFill>
                <a:effectLst/>
                <a:latin typeface="Open Sans"/>
              </a:rPr>
              <a:t>acondicionado. Y el parámetro </a:t>
            </a:r>
            <a:r>
              <a:rPr lang="en-GB" dirty="0">
                <a:latin typeface="Open Sans"/>
              </a:rPr>
              <a:t>impulsor </a:t>
            </a:r>
            <a:r>
              <a:rPr lang="en-GB" sz="1200" kern="1200" dirty="0">
                <a:solidFill>
                  <a:schemeClr val="tx1"/>
                </a:solidFill>
                <a:effectLst/>
                <a:latin typeface="Open Sans"/>
              </a:rPr>
              <a:t>es la necesidad específica de calefacción o refrigeración de la zona.</a:t>
            </a:r>
          </a:p>
          <a:p>
            <a:r>
              <a:rPr lang="en-GB" sz="1200" kern="1200" dirty="0">
                <a:solidFill>
                  <a:schemeClr val="tx1"/>
                </a:solidFill>
                <a:effectLst/>
                <a:latin typeface="Open Sans"/>
              </a:rPr>
              <a:t>Trabajando con la información que tenemos sobre la demografía, se puede encontrar el número de empleados en </a:t>
            </a:r>
            <a:r>
              <a:rPr lang="en-GB" dirty="0">
                <a:latin typeface="Open Sans"/>
              </a:rPr>
              <a:t>el </a:t>
            </a:r>
            <a:r>
              <a:rPr lang="en-GB" sz="1200" kern="1200" dirty="0">
                <a:solidFill>
                  <a:schemeClr val="tx1"/>
                </a:solidFill>
                <a:effectLst/>
                <a:latin typeface="Open Sans"/>
              </a:rPr>
              <a:t>sector de </a:t>
            </a:r>
            <a:r>
              <a:rPr lang="en-GB" dirty="0">
                <a:latin typeface="Open Sans"/>
              </a:rPr>
              <a:t>los servicios</a:t>
            </a:r>
            <a:r>
              <a:rPr lang="en-GB" sz="1200" kern="1200" dirty="0">
                <a:solidFill>
                  <a:schemeClr val="tx1"/>
                </a:solidFill>
                <a:effectLst/>
                <a:latin typeface="Open Sans"/>
              </a:rPr>
              <a:t>. A continuación, partiendo de la hipótesis de la superficie por empleado y de las necesidades específicas, se puede estimar toda la información necesaria </a:t>
            </a:r>
            <a:r>
              <a:rPr lang="en-GB" dirty="0">
                <a:latin typeface="Open Sans"/>
              </a:rPr>
              <a:t>e introducirla en </a:t>
            </a:r>
            <a:r>
              <a:rPr lang="en-GB" sz="1200" kern="1200" dirty="0">
                <a:solidFill>
                  <a:schemeClr val="tx1"/>
                </a:solidFill>
                <a:effectLst/>
                <a:latin typeface="Open Sans"/>
              </a:rPr>
              <a:t>el programa.</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Normalmente, la población activa de un país está formada por todas las personas en edad de trabajar, normalmente por encima de una determinada edad mínima y por debajo de la edad de jubilación. Tanto la edad mínima como la de jubilación son específicas de cada país.</a:t>
            </a:r>
          </a:p>
          <a:p>
            <a:r>
              <a:rPr lang="en-GB" sz="1200" kern="1200" dirty="0">
                <a:solidFill>
                  <a:schemeClr val="tx1"/>
                </a:solidFill>
                <a:effectLst/>
                <a:latin typeface="Open Sans"/>
              </a:rPr>
              <a:t>En el sector de los servicios, el factor impulsor de la calefacción y la refrigeración de espacios es la superficie de suelo, que se define a partir del número de empleados de este sector. Este valor se calcula como una fracción de la mano de obra real.</a:t>
            </a:r>
          </a:p>
          <a:p>
            <a:r>
              <a:rPr lang="en-GB" sz="1200" kern="1200" dirty="0">
                <a:solidFill>
                  <a:schemeClr val="tx1"/>
                </a:solidFill>
                <a:effectLst/>
                <a:latin typeface="Open Sans"/>
              </a:rPr>
              <a:t>Los datos finales del sector de los servicios son las </a:t>
            </a:r>
            <a:r>
              <a:rPr lang="en-GB" dirty="0">
                <a:latin typeface="Open Sans"/>
              </a:rPr>
              <a:t>eficiencias </a:t>
            </a:r>
            <a:r>
              <a:rPr lang="en-GB" sz="1200" kern="1200" dirty="0">
                <a:solidFill>
                  <a:schemeClr val="tx1"/>
                </a:solidFill>
                <a:effectLst/>
                <a:latin typeface="Open Sans"/>
              </a:rPr>
              <a:t>y las penetraciones</a:t>
            </a:r>
            <a:r>
              <a:rPr lang="en-GB" dirty="0">
                <a:latin typeface="Open Sans"/>
              </a:rPr>
              <a:t>. </a:t>
            </a:r>
            <a:endParaRPr lang="en-GB" sz="1200" kern="1200" dirty="0">
              <a:solidFill>
                <a:schemeClr val="tx1"/>
              </a:solidFill>
              <a:effectLst/>
            </a:endParaRPr>
          </a:p>
        </p:txBody>
      </p:sp>
    </p:spTree>
    <p:extLst>
      <p:ext uri="{BB962C8B-B14F-4D97-AF65-F5344CB8AC3E}">
        <p14:creationId xmlns:p14="http://schemas.microsoft.com/office/powerpoint/2010/main" val="3951521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defRPr/>
            </a:pPr>
            <a:r>
              <a:rPr lang="en-GB" sz="1200" kern="1200" dirty="0">
                <a:solidFill>
                  <a:schemeClr val="tx1"/>
                </a:solidFill>
                <a:latin typeface="Open Sans"/>
              </a:rPr>
              <a:t>Una vez recogidos los datos de entrada y definidos los subsectores, los datos de entrada pueden introducirse en primer lugar en las tablas generales de </a:t>
            </a:r>
            <a:r>
              <a:rPr lang="en-GB" dirty="0">
                <a:latin typeface="Open Sans"/>
              </a:rPr>
              <a:t>P.D.G. </a:t>
            </a:r>
            <a:r>
              <a:rPr lang="en-GB" sz="1200" kern="1200" dirty="0">
                <a:solidFill>
                  <a:schemeClr val="tx1"/>
                </a:solidFill>
                <a:latin typeface="Open Sans"/>
              </a:rPr>
              <a:t>y demografía del MAED, y después de forma específica para cada subsector en las tablas correspondientes de los </a:t>
            </a:r>
            <a:r>
              <a:rPr lang="en-GB" sz="1200" u="none" strike="noStrike" kern="1200" baseline="0" dirty="0">
                <a:solidFill>
                  <a:schemeClr val="tx1"/>
                </a:solidFill>
                <a:latin typeface="Open Sans"/>
              </a:rPr>
              <a:t>sectores de Industria, </a:t>
            </a:r>
            <a:r>
              <a:rPr lang="en-GB" dirty="0">
                <a:latin typeface="Open Sans"/>
              </a:rPr>
              <a:t>Servicios</a:t>
            </a:r>
            <a:r>
              <a:rPr lang="en-GB" sz="1200" u="none" strike="noStrike" kern="1200" baseline="0" dirty="0">
                <a:solidFill>
                  <a:schemeClr val="tx1"/>
                </a:solidFill>
                <a:latin typeface="Open Sans"/>
              </a:rPr>
              <a:t>, </a:t>
            </a:r>
            <a:r>
              <a:rPr lang="en-GB" dirty="0">
                <a:latin typeface="Open Sans"/>
              </a:rPr>
              <a:t>Hogares y Transporte</a:t>
            </a:r>
            <a:r>
              <a:rPr lang="en-GB" sz="1200" u="none" strike="noStrike" kern="1200" baseline="0" dirty="0">
                <a:solidFill>
                  <a:schemeClr val="tx1"/>
                </a:solidFill>
                <a:latin typeface="Open Sans"/>
              </a:rPr>
              <a:t>.</a:t>
            </a:r>
            <a:endParaRPr lang="en-GB" sz="1200" kern="1200" dirty="0">
              <a:solidFill>
                <a:schemeClr val="tx1"/>
              </a:solidFill>
              <a:latin typeface="Open Sans"/>
            </a:endParaRPr>
          </a:p>
          <a:p>
            <a:r>
              <a:rPr lang="en-GB" sz="1200" kern="1200" dirty="0">
                <a:solidFill>
                  <a:schemeClr val="tx1"/>
                </a:solidFill>
                <a:latin typeface="Open Sans"/>
              </a:rPr>
              <a:t>El usuario debe asegurarse de </a:t>
            </a:r>
            <a:r>
              <a:rPr lang="en-GB" sz="1200" u="none" strike="noStrike" kern="1200" baseline="0" dirty="0">
                <a:solidFill>
                  <a:schemeClr val="tx1"/>
                </a:solidFill>
                <a:latin typeface="Open Sans"/>
              </a:rPr>
              <a:t>crear una hoja de trabajo de "descripción"</a:t>
            </a:r>
            <a:r>
              <a:rPr lang="en-GB" dirty="0">
                <a:latin typeface="Open Sans"/>
              </a:rPr>
              <a:t>. Esto le permitirá hacer un </a:t>
            </a:r>
            <a:r>
              <a:rPr lang="en-GB" sz="1200" u="none" strike="noStrike" kern="1200" baseline="0" dirty="0">
                <a:solidFill>
                  <a:schemeClr val="tx1"/>
                </a:solidFill>
                <a:latin typeface="Open Sans"/>
              </a:rPr>
              <a:t>seguimiento del escenario y de las fuentes de datos de entrada que está utilizando.</a:t>
            </a:r>
          </a:p>
          <a:p>
            <a:r>
              <a:rPr lang="en-GB" sz="1200" kern="1200" dirty="0">
                <a:solidFill>
                  <a:schemeClr val="tx1"/>
                </a:solidFill>
                <a:latin typeface="Open Sans"/>
              </a:rPr>
              <a:t>Se recomienda que</a:t>
            </a:r>
            <a:r>
              <a:rPr lang="en-GB" dirty="0">
                <a:latin typeface="Open Sans"/>
              </a:rPr>
              <a:t>, </a:t>
            </a:r>
            <a:r>
              <a:rPr lang="en-GB" sz="1200" kern="1200" dirty="0">
                <a:solidFill>
                  <a:schemeClr val="tx1"/>
                </a:solidFill>
                <a:latin typeface="Open Sans"/>
              </a:rPr>
              <a:t>en el archivo de preparación de datos de entrada, las hojas de trabajo para el </a:t>
            </a:r>
            <a:r>
              <a:rPr lang="en-GB" dirty="0">
                <a:latin typeface="Open Sans"/>
              </a:rPr>
              <a:t>G.D.P. </a:t>
            </a:r>
            <a:r>
              <a:rPr lang="en-GB" sz="1200" kern="1200" dirty="0">
                <a:solidFill>
                  <a:schemeClr val="tx1"/>
                </a:solidFill>
                <a:latin typeface="Open Sans"/>
              </a:rPr>
              <a:t>y el Balance de Energía tengan una estructura similar a la de los datos de entrada requeridos en el MAED</a:t>
            </a:r>
            <a:r>
              <a:rPr lang="en-GB" dirty="0">
                <a:latin typeface="Open Sans"/>
              </a:rPr>
              <a:t>. </a:t>
            </a:r>
            <a:endParaRPr lang="en-GB" sz="1200" kern="1200" dirty="0">
              <a:solidFill>
                <a:schemeClr val="tx1"/>
              </a:solidFill>
            </a:endParaRPr>
          </a:p>
          <a:p>
            <a:pPr rtl="0"/>
            <a:endParaRPr lang="en-GB" sz="1200" kern="1200" dirty="0">
              <a:solidFill>
                <a:schemeClr val="tx1"/>
              </a:solidFill>
              <a:ea typeface="+mn-ea"/>
              <a:cs typeface="+mn-cs"/>
            </a:endParaRPr>
          </a:p>
        </p:txBody>
      </p:sp>
    </p:spTree>
    <p:extLst>
      <p:ext uri="{BB962C8B-B14F-4D97-AF65-F5344CB8AC3E}">
        <p14:creationId xmlns:p14="http://schemas.microsoft.com/office/powerpoint/2010/main" val="58958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Una vez que el usuario ha obtenido los datos del balance energético, la atención se centra en la parte del consumo energético final. El primer paso es adaptarlo a la estructura definida de MAED y trasladar los datos necesarios al archivo de preparación de entradas.</a:t>
            </a:r>
          </a:p>
          <a:p>
            <a:r>
              <a:rPr lang="en-GB" sz="1200" kern="1200" dirty="0">
                <a:solidFill>
                  <a:schemeClr val="tx1"/>
                </a:solidFill>
                <a:effectLst/>
                <a:latin typeface="Open Sans"/>
              </a:rPr>
              <a:t>Normalmente, el balance energético se da en unidades originales. El usuario debe aplicar factores de conversión para producir esta parte de la información en cualquier unidad física. En este caso, se ha elegido como unidad </a:t>
            </a:r>
            <a:r>
              <a:rPr lang="en-GB" dirty="0">
                <a:latin typeface="Open Sans"/>
              </a:rPr>
              <a:t>energética los </a:t>
            </a:r>
            <a:r>
              <a:rPr lang="en-GB" sz="1200" kern="1200" dirty="0">
                <a:solidFill>
                  <a:schemeClr val="tx1"/>
                </a:solidFill>
                <a:effectLst/>
                <a:latin typeface="Open Sans"/>
              </a:rPr>
              <a:t>miles de </a:t>
            </a:r>
            <a:r>
              <a:rPr lang="en-GB" dirty="0">
                <a:latin typeface="Open Sans"/>
              </a:rPr>
              <a:t>toneladas </a:t>
            </a:r>
            <a:r>
              <a:rPr lang="en-GB" sz="1200" kern="1200" dirty="0">
                <a:solidFill>
                  <a:schemeClr val="tx1"/>
                </a:solidFill>
                <a:effectLst/>
                <a:latin typeface="Open Sans"/>
              </a:rPr>
              <a:t>equivalentes de petróleo.</a:t>
            </a:r>
          </a:p>
          <a:p>
            <a:r>
              <a:rPr lang="en-GB" sz="1200" kern="1200" dirty="0">
                <a:solidFill>
                  <a:schemeClr val="tx1"/>
                </a:solidFill>
                <a:effectLst/>
                <a:latin typeface="Open Sans"/>
              </a:rPr>
              <a:t>Recuerde comprobar las unidades especificadas en MAED cuando introduzca los datos de entrada. Por ejemplo, el modelo MAED pedirá las intensidades energéticas en términos de </a:t>
            </a:r>
            <a:r>
              <a:rPr lang="en-GB" dirty="0">
                <a:latin typeface="Open Sans"/>
              </a:rPr>
              <a:t>kilovatios hora </a:t>
            </a:r>
            <a:r>
              <a:rPr lang="en-GB" sz="1200" kern="1200" dirty="0">
                <a:solidFill>
                  <a:schemeClr val="tx1"/>
                </a:solidFill>
                <a:effectLst/>
                <a:latin typeface="Open Sans"/>
              </a:rPr>
              <a:t>por dólar. Por tanto, necesitaremos un factor de conversión.</a:t>
            </a: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358461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spcBef>
                <a:spcPts val="0"/>
              </a:spcBef>
              <a:spcAft>
                <a:spcPts val="0"/>
              </a:spcAft>
              <a:defRPr/>
            </a:pPr>
            <a:r>
              <a:rPr lang="en-GB" dirty="0">
                <a:latin typeface="Open Sans"/>
              </a:rPr>
              <a:t>Esta clase tiene cuatro resultados previstos para el alumno:  </a:t>
            </a:r>
            <a:endParaRPr lang="en-US" dirty="0">
              <a:latin typeface="Open Sans"/>
            </a:endParaRPr>
          </a:p>
          <a:p>
            <a:pPr>
              <a:spcBef>
                <a:spcPts val="0"/>
              </a:spcBef>
              <a:spcAft>
                <a:spcPts val="0"/>
              </a:spcAft>
              <a:defRPr/>
            </a:pPr>
            <a:r>
              <a:rPr lang="en-US" dirty="0">
                <a:latin typeface="Open Sans"/>
              </a:rPr>
              <a:t>Para </a:t>
            </a:r>
            <a:r>
              <a:rPr lang="en-GB" dirty="0">
                <a:latin typeface="Open Sans"/>
              </a:rPr>
              <a:t>obtener </a:t>
            </a:r>
            <a:r>
              <a:rPr lang="en-GB" dirty="0">
                <a:latin typeface="Open Sans"/>
                <a:sym typeface="Arial"/>
              </a:rPr>
              <a:t>una visión general del enfoque de los datos de entrada del software MAED</a:t>
            </a:r>
            <a:endParaRPr lang="en-US" dirty="0">
              <a:latin typeface="Open Sans"/>
              <a:sym typeface="Arial"/>
            </a:endParaRPr>
          </a:p>
          <a:p>
            <a:pPr>
              <a:spcBef>
                <a:spcPts val="0"/>
              </a:spcBef>
              <a:spcAft>
                <a:spcPts val="0"/>
              </a:spcAft>
              <a:defRPr/>
            </a:pPr>
            <a:r>
              <a:rPr lang="en-US" dirty="0">
                <a:latin typeface="Open Sans"/>
                <a:sym typeface="Arial"/>
              </a:rPr>
              <a:t>Para </a:t>
            </a:r>
            <a:r>
              <a:rPr lang="en-GB" dirty="0">
                <a:latin typeface="Open Sans"/>
                <a:sym typeface="Arial"/>
              </a:rPr>
              <a:t>conocer la estructura de los datos de entrada </a:t>
            </a:r>
            <a:endParaRPr lang="en-US" dirty="0">
              <a:latin typeface="Open Sans"/>
              <a:sym typeface="Arial"/>
            </a:endParaRPr>
          </a:p>
          <a:p>
            <a:pPr>
              <a:spcBef>
                <a:spcPts val="0"/>
              </a:spcBef>
              <a:spcAft>
                <a:spcPts val="0"/>
              </a:spcAft>
              <a:defRPr/>
            </a:pPr>
            <a:r>
              <a:rPr lang="en-GB" dirty="0">
                <a:latin typeface="Open Sans"/>
                <a:sym typeface="Arial"/>
              </a:rPr>
              <a:t>Para conocer ejemplos concretos de obtención de parámetros de datos de entrada </a:t>
            </a:r>
            <a:endParaRPr lang="en-US" dirty="0">
              <a:latin typeface="Open Sans"/>
              <a:sym typeface="Arial"/>
            </a:endParaRPr>
          </a:p>
          <a:p>
            <a:pPr>
              <a:spcBef>
                <a:spcPts val="0"/>
              </a:spcBef>
              <a:spcAft>
                <a:spcPts val="0"/>
              </a:spcAft>
              <a:defRPr/>
            </a:pPr>
            <a:r>
              <a:rPr lang="en-GB" dirty="0">
                <a:latin typeface="Open Sans"/>
                <a:sym typeface="Arial"/>
              </a:rPr>
              <a:t>Y para entender cómo se pueden aplicar los datos de entrada</a:t>
            </a:r>
            <a:r>
              <a:rPr lang="en-US" dirty="0">
                <a:latin typeface="Open Sans"/>
                <a:sym typeface="Arial"/>
              </a:rPr>
              <a:t>. </a:t>
            </a:r>
            <a:endParaRPr lang="en-US" dirty="0">
              <a:latin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Para los usos térmicos, la demanda de energía final debe convertirse en </a:t>
            </a:r>
            <a:r>
              <a:rPr lang="en-GB" dirty="0">
                <a:latin typeface="Open Sans"/>
              </a:rPr>
              <a:t>demanda de energía </a:t>
            </a:r>
            <a:r>
              <a:rPr lang="en-GB" sz="1200" kern="1200" dirty="0">
                <a:solidFill>
                  <a:schemeClr val="tx1"/>
                </a:solidFill>
                <a:effectLst/>
                <a:latin typeface="Open Sans"/>
              </a:rPr>
              <a:t>útil para poder calcular las intensidades energéticas.</a:t>
            </a:r>
          </a:p>
          <a:p>
            <a:r>
              <a:rPr lang="en-GB" sz="1200" kern="1200" dirty="0">
                <a:solidFill>
                  <a:schemeClr val="tx1"/>
                </a:solidFill>
                <a:effectLst/>
                <a:latin typeface="Open Sans"/>
              </a:rPr>
              <a:t>Para obtener la </a:t>
            </a:r>
            <a:r>
              <a:rPr lang="en-GB" dirty="0">
                <a:latin typeface="Open Sans"/>
              </a:rPr>
              <a:t>demanda </a:t>
            </a:r>
            <a:r>
              <a:rPr lang="en-GB" sz="1200" kern="1200" dirty="0">
                <a:solidFill>
                  <a:schemeClr val="tx1"/>
                </a:solidFill>
                <a:effectLst/>
                <a:latin typeface="Open Sans"/>
              </a:rPr>
              <a:t>final de energía </a:t>
            </a:r>
            <a:r>
              <a:rPr lang="en-GB" dirty="0">
                <a:latin typeface="Open Sans"/>
              </a:rPr>
              <a:t>para </a:t>
            </a:r>
            <a:r>
              <a:rPr lang="en-GB" sz="1200" kern="1200" dirty="0">
                <a:solidFill>
                  <a:schemeClr val="tx1"/>
                </a:solidFill>
                <a:effectLst/>
                <a:latin typeface="Open Sans"/>
              </a:rPr>
              <a:t>usos térmicos, debemos comprobar primero el consumo final en nuestro archivo de preparación de datos. Por ejemplo, el </a:t>
            </a:r>
            <a:r>
              <a:rPr lang="en-GB" dirty="0">
                <a:latin typeface="Open Sans"/>
              </a:rPr>
              <a:t>subsector agrícola </a:t>
            </a:r>
            <a:r>
              <a:rPr lang="en-GB" sz="1200" kern="1200" dirty="0">
                <a:solidFill>
                  <a:schemeClr val="tx1"/>
                </a:solidFill>
                <a:effectLst/>
                <a:latin typeface="Open Sans"/>
              </a:rPr>
              <a:t>utiliza </a:t>
            </a:r>
            <a:r>
              <a:rPr lang="en-GB" dirty="0">
                <a:latin typeface="Open Sans"/>
              </a:rPr>
              <a:t>madera</a:t>
            </a:r>
            <a:r>
              <a:rPr lang="en-GB" sz="1200" kern="1200" dirty="0">
                <a:solidFill>
                  <a:schemeClr val="tx1"/>
                </a:solidFill>
                <a:effectLst/>
                <a:latin typeface="Open Sans"/>
              </a:rPr>
              <a:t>, </a:t>
            </a:r>
            <a:r>
              <a:rPr lang="en-GB" dirty="0">
                <a:latin typeface="Open Sans"/>
              </a:rPr>
              <a:t>electricidad </a:t>
            </a:r>
            <a:r>
              <a:rPr lang="en-GB" sz="1200" kern="1200" dirty="0">
                <a:solidFill>
                  <a:schemeClr val="tx1"/>
                </a:solidFill>
                <a:effectLst/>
                <a:latin typeface="Open Sans"/>
              </a:rPr>
              <a:t>y </a:t>
            </a:r>
            <a:r>
              <a:rPr lang="en-GB" dirty="0">
                <a:latin typeface="Open Sans"/>
              </a:rPr>
              <a:t>gasóleo</a:t>
            </a:r>
            <a:r>
              <a:rPr lang="en-GB" sz="1200" kern="1200" dirty="0">
                <a:solidFill>
                  <a:schemeClr val="tx1"/>
                </a:solidFill>
                <a:effectLst/>
                <a:latin typeface="Open Sans"/>
              </a:rPr>
              <a:t>. La demanda energética final de cada vector energético para usos térmicos en la agricultura puede consultarse en el </a:t>
            </a:r>
            <a:r>
              <a:rPr lang="en-GB" dirty="0">
                <a:latin typeface="Open Sans"/>
              </a:rPr>
              <a:t>Ministerio </a:t>
            </a:r>
            <a:r>
              <a:rPr lang="en-GB" sz="1200" kern="1200" dirty="0">
                <a:solidFill>
                  <a:schemeClr val="tx1"/>
                </a:solidFill>
                <a:effectLst/>
                <a:latin typeface="Open Sans"/>
              </a:rPr>
              <a:t>de </a:t>
            </a:r>
            <a:r>
              <a:rPr lang="en-GB" dirty="0">
                <a:latin typeface="Open Sans"/>
              </a:rPr>
              <a:t>Energía. </a:t>
            </a:r>
            <a:endParaRPr lang="en-GB" sz="1200" kern="1200" dirty="0">
              <a:solidFill>
                <a:schemeClr val="tx1"/>
              </a:solidFill>
              <a:effectLst/>
            </a:endParaRPr>
          </a:p>
          <a:p>
            <a:r>
              <a:rPr lang="en-GB" sz="1200" kern="1200" dirty="0">
                <a:solidFill>
                  <a:schemeClr val="tx1"/>
                </a:solidFill>
                <a:effectLst/>
                <a:latin typeface="Open Sans"/>
              </a:rPr>
              <a:t>Así, se puede asumir o medir, por ejemplo</a:t>
            </a:r>
            <a:r>
              <a:rPr lang="en-GB" dirty="0">
                <a:latin typeface="Open Sans"/>
              </a:rPr>
              <a:t>, </a:t>
            </a:r>
            <a:r>
              <a:rPr lang="en-GB" sz="1200" kern="1200" dirty="0">
                <a:solidFill>
                  <a:schemeClr val="tx1"/>
                </a:solidFill>
                <a:effectLst/>
                <a:latin typeface="Open Sans"/>
              </a:rPr>
              <a:t>una eficiencia del </a:t>
            </a:r>
            <a:r>
              <a:rPr lang="en-GB" dirty="0">
                <a:latin typeface="Open Sans"/>
              </a:rPr>
              <a:t>20% </a:t>
            </a:r>
            <a:r>
              <a:rPr lang="en-GB" sz="1200" kern="1200" dirty="0">
                <a:solidFill>
                  <a:schemeClr val="tx1"/>
                </a:solidFill>
                <a:effectLst/>
                <a:latin typeface="Open Sans"/>
              </a:rPr>
              <a:t>para la madera, del </a:t>
            </a:r>
            <a:r>
              <a:rPr lang="en-GB" dirty="0">
                <a:latin typeface="Open Sans"/>
              </a:rPr>
              <a:t>95% </a:t>
            </a:r>
            <a:r>
              <a:rPr lang="en-GB" sz="1200" kern="1200" dirty="0">
                <a:solidFill>
                  <a:schemeClr val="tx1"/>
                </a:solidFill>
                <a:effectLst/>
                <a:latin typeface="Open Sans"/>
              </a:rPr>
              <a:t>para la electricidad y del </a:t>
            </a:r>
            <a:r>
              <a:rPr lang="en-GB" dirty="0">
                <a:latin typeface="Open Sans"/>
              </a:rPr>
              <a:t>80% </a:t>
            </a:r>
            <a:r>
              <a:rPr lang="en-GB" sz="1200" kern="1200" dirty="0">
                <a:solidFill>
                  <a:schemeClr val="tx1"/>
                </a:solidFill>
                <a:effectLst/>
                <a:latin typeface="Open Sans"/>
              </a:rPr>
              <a:t>para el gasóleo. No se trata de valores por defecto, ya que cada valor debe determinarse para un país determinado.</a:t>
            </a:r>
          </a:p>
          <a:p>
            <a:r>
              <a:rPr lang="en-GB" sz="1200" kern="1200" dirty="0">
                <a:solidFill>
                  <a:schemeClr val="tx1"/>
                </a:solidFill>
                <a:effectLst/>
                <a:latin typeface="Open Sans"/>
              </a:rPr>
              <a:t>Estas eficiencias deben recalcularse en relación con la eficiencia de la electricidad antes de introducir los valores en MAED. Recuerde que el MAED siempre calcula la electricidad en términos de energía final.</a:t>
            </a:r>
          </a:p>
          <a:p>
            <a:r>
              <a:rPr lang="en-GB" sz="1200" kern="1200" dirty="0">
                <a:solidFill>
                  <a:schemeClr val="tx1"/>
                </a:solidFill>
                <a:effectLst/>
                <a:latin typeface="Open Sans"/>
              </a:rPr>
              <a:t>Ahora, podemos calcular la demanda de energía útil </a:t>
            </a:r>
            <a:r>
              <a:rPr lang="en-GB" dirty="0">
                <a:latin typeface="Open Sans"/>
              </a:rPr>
              <a:t>de </a:t>
            </a:r>
            <a:r>
              <a:rPr lang="en-GB" sz="1200" kern="1200" dirty="0">
                <a:solidFill>
                  <a:schemeClr val="tx1"/>
                </a:solidFill>
                <a:effectLst/>
                <a:latin typeface="Open Sans"/>
              </a:rPr>
              <a:t>cada uso, multiplicando la </a:t>
            </a:r>
            <a:r>
              <a:rPr lang="en-GB" dirty="0">
                <a:latin typeface="Open Sans"/>
              </a:rPr>
              <a:t>demanda de energía </a:t>
            </a:r>
            <a:r>
              <a:rPr lang="en-GB" sz="1200" kern="1200" dirty="0">
                <a:solidFill>
                  <a:schemeClr val="tx1"/>
                </a:solidFill>
                <a:effectLst/>
                <a:latin typeface="Open Sans"/>
              </a:rPr>
              <a:t>final </a:t>
            </a:r>
            <a:r>
              <a:rPr lang="en-GB" dirty="0">
                <a:latin typeface="Open Sans"/>
              </a:rPr>
              <a:t>por </a:t>
            </a:r>
            <a:r>
              <a:rPr lang="en-GB" sz="1200" kern="1200" dirty="0">
                <a:solidFill>
                  <a:schemeClr val="tx1"/>
                </a:solidFill>
                <a:effectLst/>
                <a:latin typeface="Open Sans"/>
              </a:rPr>
              <a:t>la eficiencia. Por último, podemos encontrar las cuotas de madera y gasóleo para los usos térmicos</a:t>
            </a:r>
            <a:r>
              <a:rPr lang="en-GB" dirty="0">
                <a:latin typeface="Open Sans"/>
              </a:rPr>
              <a:t>, </a:t>
            </a:r>
            <a:r>
              <a:rPr lang="en-GB" sz="1200" kern="1200" dirty="0">
                <a:solidFill>
                  <a:schemeClr val="tx1"/>
                </a:solidFill>
                <a:effectLst/>
                <a:latin typeface="Open Sans"/>
              </a:rPr>
              <a:t>simplemente dividiendo la </a:t>
            </a:r>
            <a:r>
              <a:rPr lang="en-GB" dirty="0">
                <a:latin typeface="Open Sans"/>
              </a:rPr>
              <a:t>demanda de energía útil </a:t>
            </a:r>
            <a:r>
              <a:rPr lang="en-GB" sz="1200" kern="1200" dirty="0">
                <a:solidFill>
                  <a:schemeClr val="tx1"/>
                </a:solidFill>
                <a:effectLst/>
                <a:latin typeface="Open Sans"/>
              </a:rPr>
              <a:t>proporcionada por cada fuente entre la </a:t>
            </a:r>
            <a:r>
              <a:rPr lang="en-GB" dirty="0">
                <a:latin typeface="Open Sans"/>
              </a:rPr>
              <a:t>demanda </a:t>
            </a:r>
            <a:r>
              <a:rPr lang="en-GB" sz="1200" kern="1200" dirty="0">
                <a:solidFill>
                  <a:schemeClr val="tx1"/>
                </a:solidFill>
                <a:effectLst/>
                <a:latin typeface="Open Sans"/>
              </a:rPr>
              <a:t>total de energía útil.</a:t>
            </a:r>
          </a:p>
          <a:p>
            <a:r>
              <a:rPr lang="en-GB" sz="1200" kern="1200" dirty="0">
                <a:solidFill>
                  <a:schemeClr val="tx1"/>
                </a:solidFill>
                <a:effectLst/>
                <a:latin typeface="Open Sans"/>
              </a:rPr>
              <a:t>El último paso es hallar las intensidades energéticas</a:t>
            </a:r>
            <a:r>
              <a:rPr lang="en-GB" dirty="0">
                <a:latin typeface="Open Sans"/>
              </a:rPr>
              <a:t>. Esto se hace </a:t>
            </a:r>
            <a:r>
              <a:rPr lang="en-GB" sz="1200" kern="1200" dirty="0">
                <a:solidFill>
                  <a:schemeClr val="tx1"/>
                </a:solidFill>
                <a:effectLst/>
                <a:latin typeface="Open Sans"/>
              </a:rPr>
              <a:t>dividiendo la </a:t>
            </a:r>
            <a:r>
              <a:rPr lang="en-GB" dirty="0">
                <a:latin typeface="Open Sans"/>
              </a:rPr>
              <a:t>demanda de </a:t>
            </a:r>
            <a:r>
              <a:rPr lang="en-GB" sz="1200" kern="1200" dirty="0">
                <a:solidFill>
                  <a:schemeClr val="tx1"/>
                </a:solidFill>
                <a:effectLst/>
                <a:latin typeface="Open Sans"/>
              </a:rPr>
              <a:t>energía útil por el </a:t>
            </a:r>
            <a:r>
              <a:rPr lang="en-GB" dirty="0">
                <a:latin typeface="Open Sans"/>
              </a:rPr>
              <a:t>P.D.G.</a:t>
            </a:r>
            <a:r>
              <a:rPr lang="en-GB" sz="1200" kern="1200" dirty="0">
                <a:solidFill>
                  <a:schemeClr val="tx1"/>
                </a:solidFill>
                <a:effectLst/>
                <a:latin typeface="Open Sans"/>
              </a:rPr>
              <a:t> correspondiente</a:t>
            </a:r>
            <a:r>
              <a:rPr lang="en-GB" dirty="0">
                <a:latin typeface="Open Sans"/>
              </a:rPr>
              <a:t>.</a:t>
            </a:r>
            <a:r>
              <a:rPr lang="en-GB" sz="1200" kern="1200" dirty="0">
                <a:solidFill>
                  <a:schemeClr val="tx1"/>
                </a:solidFill>
                <a:effectLst/>
                <a:latin typeface="Open Sans"/>
              </a:rPr>
              <a:t> Esto puede introducirse en los datos de entrada del MAED.</a:t>
            </a:r>
          </a:p>
          <a:p>
            <a:r>
              <a:rPr lang="en-GB" sz="1200" kern="1200" dirty="0">
                <a:solidFill>
                  <a:schemeClr val="tx1"/>
                </a:solidFill>
                <a:effectLst/>
                <a:latin typeface="Open Sans"/>
              </a:rPr>
              <a:t>En esta diapositiva, el total de </a:t>
            </a:r>
            <a:r>
              <a:rPr lang="en-GB" dirty="0">
                <a:latin typeface="Open Sans"/>
              </a:rPr>
              <a:t>kilovatios hora </a:t>
            </a:r>
            <a:r>
              <a:rPr lang="en-GB" sz="1200" kern="1200" dirty="0">
                <a:solidFill>
                  <a:schemeClr val="tx1"/>
                </a:solidFill>
                <a:effectLst/>
                <a:latin typeface="Open Sans"/>
              </a:rPr>
              <a:t>para usos eléctricos y térmicos se divide por el </a:t>
            </a:r>
            <a:r>
              <a:rPr lang="en-GB" dirty="0">
                <a:latin typeface="Open Sans"/>
              </a:rPr>
              <a:t>P.D.G.</a:t>
            </a:r>
            <a:r>
              <a:rPr lang="en-GB" sz="1200" kern="1200" dirty="0">
                <a:solidFill>
                  <a:schemeClr val="tx1"/>
                </a:solidFill>
                <a:effectLst/>
                <a:latin typeface="Open Sans"/>
              </a:rPr>
              <a:t> sectorial de la agricultura para obtener las respectivas intensidades energéticas</a:t>
            </a:r>
          </a:p>
        </p:txBody>
      </p:sp>
    </p:spTree>
    <p:extLst>
      <p:ext uri="{BB962C8B-B14F-4D97-AF65-F5344CB8AC3E}">
        <p14:creationId xmlns:p14="http://schemas.microsoft.com/office/powerpoint/2010/main" val="1137033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Ahora, el usuario puede comparar los resultados con las estadísticas y comprobar la reconstrucción del año base. </a:t>
            </a:r>
          </a:p>
          <a:p>
            <a:r>
              <a:rPr lang="en-GB" sz="1200" kern="1200" dirty="0">
                <a:solidFill>
                  <a:schemeClr val="tx1"/>
                </a:solidFill>
                <a:effectLst/>
                <a:ea typeface="+mn-ea"/>
                <a:cs typeface="+mn-cs"/>
              </a:rPr>
              <a:t>Los resultados deben analizarse y compararse con las estadísticas del balance energético del año base.</a:t>
            </a:r>
          </a:p>
          <a:p>
            <a:r>
              <a:rPr lang="en-GB" sz="1200" kern="1200" dirty="0">
                <a:solidFill>
                  <a:schemeClr val="tx1"/>
                </a:solidFill>
                <a:effectLst/>
                <a:latin typeface="Open Sans"/>
              </a:rPr>
              <a:t>El usuario debe comprobar si tienen los mismos datos. Si hay algunos </a:t>
            </a:r>
            <a:r>
              <a:rPr lang="en-GB" dirty="0">
                <a:latin typeface="Open Sans"/>
              </a:rPr>
              <a:t>valores </a:t>
            </a:r>
            <a:r>
              <a:rPr lang="en-GB" sz="1200" kern="1200" dirty="0">
                <a:solidFill>
                  <a:schemeClr val="tx1"/>
                </a:solidFill>
                <a:effectLst/>
                <a:latin typeface="Open Sans"/>
              </a:rPr>
              <a:t>diferentes, el usuario debe rastrear el error, y encontrar dónde tienen valores de entrada diferentes. Antes de seguir adelante, el usuario debe borrar cualquier diferencia significativa.</a:t>
            </a:r>
          </a:p>
          <a:p>
            <a:r>
              <a:rPr lang="en-GB" sz="1200" kern="1200" dirty="0">
                <a:solidFill>
                  <a:schemeClr val="tx1"/>
                </a:solidFill>
                <a:effectLst/>
                <a:ea typeface="+mn-ea"/>
                <a:cs typeface="+mn-cs"/>
              </a:rPr>
              <a:t>Si los resultados del MAED coinciden con los de las estadísticas, el usuario está listo para introducir los datos del escenario.</a:t>
            </a:r>
          </a:p>
        </p:txBody>
      </p:sp>
    </p:spTree>
    <p:extLst>
      <p:ext uri="{BB962C8B-B14F-4D97-AF65-F5344CB8AC3E}">
        <p14:creationId xmlns:p14="http://schemas.microsoft.com/office/powerpoint/2010/main" val="1062038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Por último, los escenarios pueden diseñarse de forma que se puedan calcular las proyecciones.</a:t>
            </a:r>
          </a:p>
          <a:p>
            <a:r>
              <a:rPr lang="en-GB" sz="1200" kern="1200" dirty="0">
                <a:solidFill>
                  <a:schemeClr val="tx1"/>
                </a:solidFill>
                <a:effectLst/>
                <a:latin typeface="Open Sans"/>
              </a:rPr>
              <a:t>Como se ha explicado en la lección 6, los datos del escenario son valores de datos de entrada para años futuros. Corresponden a la evolución demográfica futura prevista y a los objetivos de desarrollo económico del gobierno. Estos datos son el componente </a:t>
            </a:r>
            <a:r>
              <a:rPr lang="en-GB" dirty="0">
                <a:latin typeface="Open Sans"/>
              </a:rPr>
              <a:t>socioeconómico de lo que llamamos el escenario </a:t>
            </a:r>
            <a:r>
              <a:rPr lang="en-GB" sz="1200" kern="1200" dirty="0">
                <a:solidFill>
                  <a:schemeClr val="tx1"/>
                </a:solidFill>
                <a:effectLst/>
                <a:latin typeface="Open Sans"/>
              </a:rPr>
              <a:t>"base". A partir de este escenario base, es fácil crear, </a:t>
            </a:r>
            <a:r>
              <a:rPr lang="en-GB" dirty="0">
                <a:latin typeface="Open Sans"/>
              </a:rPr>
              <a:t>por</a:t>
            </a:r>
            <a:r>
              <a:rPr lang="en-GB" sz="1200" kern="1200" dirty="0">
                <a:solidFill>
                  <a:schemeClr val="tx1"/>
                </a:solidFill>
                <a:effectLst/>
                <a:latin typeface="Open Sans"/>
              </a:rPr>
              <a:t> ejemplo, un escenario de crecimiento económico "alto" simplemente cambiando la tasa de crecimiento. El </a:t>
            </a:r>
            <a:r>
              <a:rPr lang="en-GB" dirty="0">
                <a:latin typeface="Open Sans"/>
              </a:rPr>
              <a:t>PIB </a:t>
            </a:r>
            <a:r>
              <a:rPr lang="en-GB" sz="1200" kern="1200" dirty="0">
                <a:solidFill>
                  <a:schemeClr val="tx1"/>
                </a:solidFill>
                <a:effectLst/>
                <a:latin typeface="Open Sans"/>
              </a:rPr>
              <a:t>total será diferente y también lo será la demanda total de energía final. El usuario puede hacer este tipo de ejercicio antes de haber establecido un "caso base" razonable</a:t>
            </a:r>
            <a:r>
              <a:rPr lang="en-GB" dirty="0">
                <a:latin typeface="Open Sans"/>
              </a:rPr>
              <a:t>. </a:t>
            </a:r>
            <a:endParaRPr lang="en-GB" sz="1200" kern="1200" dirty="0">
              <a:solidFill>
                <a:schemeClr val="tx1"/>
              </a:solidFill>
              <a:effectLst/>
            </a:endParaRPr>
          </a:p>
          <a:p>
            <a:r>
              <a:rPr lang="en-GB" sz="1200" kern="1200" dirty="0">
                <a:solidFill>
                  <a:schemeClr val="tx1"/>
                </a:solidFill>
                <a:effectLst/>
                <a:ea typeface="+mn-ea"/>
                <a:cs typeface="+mn-cs"/>
              </a:rPr>
              <a:t>Se puede construir un escenario "Business as usual" simplemente copiando los valores del año base en el resto de las columnas para todos los datos técnicos.</a:t>
            </a:r>
          </a:p>
          <a:p>
            <a:r>
              <a:rPr lang="en-GB" sz="1200" kern="1200" dirty="0">
                <a:solidFill>
                  <a:schemeClr val="tx1"/>
                </a:solidFill>
                <a:effectLst/>
                <a:latin typeface="Open Sans"/>
              </a:rPr>
              <a:t>Como alternativa, el usuario puede crear un escenario de "ahorro de energía en los aparatos" con el objetivo de reducir el consumo en </a:t>
            </a:r>
            <a:r>
              <a:rPr lang="en-GB" dirty="0">
                <a:latin typeface="Open Sans"/>
              </a:rPr>
              <a:t>un 10% </a:t>
            </a:r>
            <a:r>
              <a:rPr lang="en-GB" sz="1200" kern="1200" dirty="0">
                <a:solidFill>
                  <a:schemeClr val="tx1"/>
                </a:solidFill>
                <a:effectLst/>
                <a:latin typeface="Open Sans"/>
              </a:rPr>
              <a:t>cada periodo</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Cada escenario creado debe tener una sólida justificación. </a:t>
            </a:r>
            <a:endParaRPr lang="en-GB" dirty="0"/>
          </a:p>
          <a:p>
            <a:r>
              <a:rPr lang="en-GB" dirty="0">
                <a:latin typeface="Open Sans"/>
              </a:rPr>
              <a:t>Así concluye la lección 8, que ha tratado de la coherencia y la estructura de los datos de entrada.</a:t>
            </a:r>
            <a:endParaRPr lang="en-GB" dirty="0"/>
          </a:p>
        </p:txBody>
      </p:sp>
    </p:spTree>
    <p:extLst>
      <p:ext uri="{BB962C8B-B14F-4D97-AF65-F5344CB8AC3E}">
        <p14:creationId xmlns:p14="http://schemas.microsoft.com/office/powerpoint/2010/main" val="121078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Como el MAED es un modelo de uso final, requiere una cantidad considerable de datos de entrada. Tenga en cuenta que los datos de entrada deben introducirse </a:t>
            </a:r>
            <a:r>
              <a:rPr lang="en-GB" dirty="0">
                <a:latin typeface="Open Sans"/>
              </a:rPr>
              <a:t>en </a:t>
            </a:r>
            <a:r>
              <a:rPr lang="en-GB" sz="1200" kern="1200" dirty="0">
                <a:solidFill>
                  <a:schemeClr val="tx1"/>
                </a:solidFill>
                <a:effectLst/>
                <a:latin typeface="Open Sans"/>
              </a:rPr>
              <a:t>el modelo en las unidades especificadas para cada parámetro. Las variables de entrada y sus unidades se enumeran y definen en el capítulo 4 del manual del MAED a lo largo de 19 páginas. Este gran número de páginas indica la magnitud de la tarea de preparación de los datos. </a:t>
            </a:r>
            <a:r>
              <a:rPr lang="en-GB" dirty="0">
                <a:latin typeface="Open Sans"/>
              </a:rPr>
              <a:t>Además, </a:t>
            </a:r>
            <a:r>
              <a:rPr lang="en-GB" sz="1200" kern="1200" dirty="0">
                <a:solidFill>
                  <a:schemeClr val="tx1"/>
                </a:solidFill>
                <a:effectLst/>
                <a:latin typeface="Open Sans"/>
              </a:rPr>
              <a:t>la cantidad de datos depende en gran medida del número de subsectores definidos por el usuario</a:t>
            </a:r>
            <a:r>
              <a:rPr lang="en-GB" dirty="0">
                <a:latin typeface="Open Sans"/>
              </a:rPr>
              <a:t>. </a:t>
            </a: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Hay que recordar que todos los datos de entrada, deben ser tecleados manualmente en las celdas blancas. Para evitar el uso accidental de los datos del "Caso de demostración de datos manuales" proporcionado como ejemplo con el programa, se recomienda borrar todos los datos cuando se utilice el modelo por primera vez en su país.</a:t>
            </a:r>
          </a:p>
          <a:p>
            <a:r>
              <a:rPr lang="en-US" sz="1200" kern="1200" dirty="0">
                <a:solidFill>
                  <a:schemeClr val="tx1"/>
                </a:solidFill>
                <a:effectLst/>
                <a:latin typeface="Open Sans"/>
              </a:rPr>
              <a:t>Una de las cuestiones clave en el proceso de preparación de datos es la coherencia </a:t>
            </a:r>
            <a:r>
              <a:rPr lang="en-US" dirty="0">
                <a:latin typeface="Open Sans"/>
              </a:rPr>
              <a:t>de los mismos</a:t>
            </a:r>
            <a:r>
              <a:rPr lang="en-US" sz="1200" kern="1200" dirty="0">
                <a:solidFill>
                  <a:schemeClr val="tx1"/>
                </a:solidFill>
                <a:effectLst/>
                <a:latin typeface="Open Sans"/>
              </a:rPr>
              <a:t>. MAED no dispone de ningún mecanismo interno para comprobarla. El usuario debe ser muy cuidadoso y prestar atención a esta cuestión.</a:t>
            </a:r>
            <a:endParaRPr lang="en-GB" sz="1200" kern="1200" dirty="0">
              <a:solidFill>
                <a:schemeClr val="tx1"/>
              </a:solidFill>
              <a:effectLst/>
              <a:latin typeface="Open Sans"/>
            </a:endParaRPr>
          </a:p>
          <a:p>
            <a:r>
              <a:rPr lang="en-US" sz="1200" kern="1200" dirty="0">
                <a:solidFill>
                  <a:schemeClr val="tx1"/>
                </a:solidFill>
                <a:effectLst/>
                <a:latin typeface="Open Sans"/>
              </a:rPr>
              <a:t>Por esta razón, se recomienda encarecidamente utilizar </a:t>
            </a:r>
            <a:r>
              <a:rPr lang="en-US" dirty="0">
                <a:latin typeface="Open Sans"/>
              </a:rPr>
              <a:t>un </a:t>
            </a:r>
            <a:r>
              <a:rPr lang="en-US" sz="1200" kern="1200" dirty="0">
                <a:solidFill>
                  <a:schemeClr val="tx1"/>
                </a:solidFill>
                <a:effectLst/>
                <a:latin typeface="Open Sans"/>
              </a:rPr>
              <a:t>archivo </a:t>
            </a:r>
            <a:r>
              <a:rPr lang="en-US" dirty="0">
                <a:latin typeface="Open Sans"/>
              </a:rPr>
              <a:t>separado </a:t>
            </a:r>
            <a:r>
              <a:rPr lang="en-US" sz="1200" kern="1200" dirty="0">
                <a:solidFill>
                  <a:schemeClr val="tx1"/>
                </a:solidFill>
                <a:effectLst/>
                <a:latin typeface="Open Sans"/>
              </a:rPr>
              <a:t>con conjuntos de información para la preparación de los datos de entrada. Sólo después de verificar la coherencia de los datos en varias tablas se </a:t>
            </a:r>
            <a:r>
              <a:rPr lang="en-US" dirty="0">
                <a:latin typeface="Open Sans"/>
              </a:rPr>
              <a:t>deben </a:t>
            </a:r>
            <a:r>
              <a:rPr lang="en-US" sz="1200" kern="1200" dirty="0">
                <a:solidFill>
                  <a:schemeClr val="tx1"/>
                </a:solidFill>
                <a:effectLst/>
                <a:latin typeface="Open Sans"/>
              </a:rPr>
              <a:t>introducir los datos en las celdas correspondientes del MAED.</a:t>
            </a:r>
            <a:endParaRPr lang="en-GB" sz="1200" kern="1200" dirty="0">
              <a:solidFill>
                <a:schemeClr val="tx1"/>
              </a:solidFill>
              <a:effectLst/>
              <a:latin typeface="Open Sans"/>
            </a:endParaRPr>
          </a:p>
          <a:p>
            <a:r>
              <a:rPr lang="en-US" sz="1200" kern="1200" dirty="0">
                <a:solidFill>
                  <a:schemeClr val="tx1"/>
                </a:solidFill>
                <a:effectLst/>
                <a:latin typeface="Open Sans"/>
              </a:rPr>
              <a:t>Puede construir un archivo con información de diferentes fuentes para preparar todos los datos de entrada necesarios siguiendo la estructura principal de MAED.</a:t>
            </a:r>
            <a:r>
              <a:rPr lang="en-US" dirty="0">
                <a:latin typeface="Open Sans"/>
              </a:rPr>
              <a:t> Tenga en cuenta que MAED se ha actualizado a lo largo de los años y que las diferentes versiones están etiquetadas con números de versión. </a:t>
            </a:r>
            <a:endParaRPr lang="en-US" sz="1200" kern="1200" dirty="0">
              <a:solidFill>
                <a:schemeClr val="tx1"/>
              </a:solidFill>
              <a:effectLst/>
            </a:endParaRPr>
          </a:p>
          <a:p>
            <a:pPr eaLnBrk="1" hangingPunct="1">
              <a:spcBef>
                <a:spcPct val="0"/>
              </a:spcBef>
              <a:buClr>
                <a:srgbClr val="000000"/>
              </a:buClr>
              <a:buFont typeface="Arial,Sans-Serif"/>
              <a:buChar char="•"/>
            </a:pPr>
            <a:endParaRPr lang="en-GB" altLang="en-US" dirty="0">
              <a:sym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La adquisición de datos de entrada puede ser más o menos sencilla. Hay cuatro tipos principales de datos de entrada:</a:t>
            </a:r>
          </a:p>
          <a:p>
            <a:r>
              <a:rPr lang="en-GB" sz="1200" kern="1200" dirty="0">
                <a:solidFill>
                  <a:schemeClr val="tx1"/>
                </a:solidFill>
                <a:effectLst/>
                <a:ea typeface="+mn-ea"/>
                <a:cs typeface="+mn-cs"/>
              </a:rPr>
              <a:t> </a:t>
            </a:r>
          </a:p>
          <a:p>
            <a:r>
              <a:rPr lang="en-GB" sz="1200" kern="1200" dirty="0">
                <a:solidFill>
                  <a:schemeClr val="tx1"/>
                </a:solidFill>
                <a:effectLst/>
                <a:latin typeface="Open Sans"/>
              </a:rPr>
              <a:t>En primer lugar, algunos datos pueden obtenerse directamente de la información estadística general. Entre ellos se encuentran el </a:t>
            </a:r>
            <a:r>
              <a:rPr lang="en-GB" dirty="0">
                <a:latin typeface="Open Sans"/>
              </a:rPr>
              <a:t>PIB </a:t>
            </a:r>
            <a:r>
              <a:rPr lang="en-GB" sz="1200" kern="1200" dirty="0">
                <a:solidFill>
                  <a:schemeClr val="tx1"/>
                </a:solidFill>
                <a:effectLst/>
                <a:latin typeface="Open Sans"/>
              </a:rPr>
              <a:t>y </a:t>
            </a:r>
            <a:r>
              <a:rPr lang="en-GB" dirty="0">
                <a:latin typeface="Open Sans"/>
              </a:rPr>
              <a:t>su </a:t>
            </a:r>
            <a:r>
              <a:rPr lang="en-GB" sz="1200" kern="1200" dirty="0">
                <a:solidFill>
                  <a:schemeClr val="tx1"/>
                </a:solidFill>
                <a:effectLst/>
                <a:latin typeface="Open Sans"/>
              </a:rPr>
              <a:t>estructura, la mayoría de los datos demográficos, la propiedad de automóviles, el número de viviendas</a:t>
            </a:r>
            <a:r>
              <a:rPr lang="en-GB" dirty="0">
                <a:latin typeface="Open Sans"/>
              </a:rPr>
              <a:t>, etc</a:t>
            </a:r>
            <a:r>
              <a:rPr lang="en-GB" sz="1200" kern="1200" dirty="0">
                <a:solidFill>
                  <a:schemeClr val="tx1"/>
                </a:solidFill>
                <a:effectLst/>
                <a:latin typeface="Open Sans"/>
              </a:rPr>
              <a:t>.</a:t>
            </a:r>
          </a:p>
          <a:p>
            <a:r>
              <a:rPr lang="en-US" sz="1200" kern="1200" dirty="0">
                <a:solidFill>
                  <a:schemeClr val="tx1"/>
                </a:solidFill>
                <a:effectLst/>
                <a:ea typeface="+mn-ea"/>
                <a:cs typeface="+mn-c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En segundo lugar, los datos de entrada pueden </a:t>
            </a:r>
            <a:r>
              <a:rPr lang="en-GB" dirty="0">
                <a:latin typeface="Open Sans"/>
              </a:rPr>
              <a:t>requerir el </a:t>
            </a:r>
            <a:r>
              <a:rPr lang="en-GB" sz="1200" kern="1200" dirty="0">
                <a:solidFill>
                  <a:schemeClr val="tx1"/>
                </a:solidFill>
                <a:effectLst/>
                <a:latin typeface="Open Sans"/>
              </a:rPr>
              <a:t>análisis de diferentes fuentes a nivel de actividad. Por ejemplo, el balance energético por </a:t>
            </a:r>
            <a:r>
              <a:rPr lang="en-GB" dirty="0">
                <a:latin typeface="Open Sans"/>
              </a:rPr>
              <a:t>uso final </a:t>
            </a:r>
            <a:r>
              <a:rPr lang="en-GB" sz="1200" kern="1200" dirty="0">
                <a:solidFill>
                  <a:schemeClr val="tx1"/>
                </a:solidFill>
                <a:effectLst/>
                <a:latin typeface="Open Sans"/>
              </a:rPr>
              <a:t>sectorial, las eficiencias de diversos procesos tecnológicos y equipos, los factores de carga de los diferentes modos de transporte</a:t>
            </a:r>
            <a:r>
              <a:rPr lang="en-GB" dirty="0">
                <a:latin typeface="Open Sans"/>
              </a:rPr>
              <a:t>, etc. </a:t>
            </a:r>
            <a:endParaRPr lang="en-GB" sz="1200" kern="1200" dirty="0">
              <a:solidFill>
                <a:schemeClr val="tx1"/>
              </a:solidFill>
              <a:effectLst/>
            </a:endParaRPr>
          </a:p>
          <a:p>
            <a:r>
              <a:rPr lang="en-US" sz="1200" kern="1200" dirty="0">
                <a:solidFill>
                  <a:schemeClr val="tx1"/>
                </a:solidFill>
                <a:effectLst/>
                <a:ea typeface="+mn-ea"/>
                <a:cs typeface="+mn-cs"/>
              </a:rPr>
              <a:t> </a:t>
            </a:r>
            <a:endParaRPr lang="en-GB" sz="1200" kern="1200" dirty="0">
              <a:solidFill>
                <a:schemeClr val="tx1"/>
              </a:solidFill>
              <a:effectLst/>
              <a:ea typeface="+mn-ea"/>
              <a:cs typeface="+mn-cs"/>
            </a:endParaRPr>
          </a:p>
          <a:p>
            <a:r>
              <a:rPr lang="en-US" sz="1200" kern="1200" dirty="0">
                <a:solidFill>
                  <a:schemeClr val="tx1"/>
                </a:solidFill>
                <a:effectLst/>
                <a:latin typeface="Open Sans"/>
              </a:rPr>
              <a:t>En tercer lugar, hay datos que no existen en absoluto en la información estadística pero que podrían calcularse a partir de la información disponible. Por ejemplo, las intensidades energéticas de determinados procesos pueden derivarse de la información sobre </a:t>
            </a:r>
            <a:r>
              <a:rPr lang="en-US" dirty="0">
                <a:latin typeface="Open Sans"/>
              </a:rPr>
              <a:t>P.D.G. </a:t>
            </a:r>
            <a:r>
              <a:rPr lang="en-US" sz="1200" kern="1200" dirty="0">
                <a:solidFill>
                  <a:schemeClr val="tx1"/>
                </a:solidFill>
                <a:effectLst/>
                <a:latin typeface="Open Sans"/>
              </a:rPr>
              <a:t>y el consumo de energía del balance energético. Otros ejemplos son </a:t>
            </a:r>
            <a:r>
              <a:rPr lang="en-US" dirty="0">
                <a:latin typeface="Open Sans"/>
              </a:rPr>
              <a:t>derivar el </a:t>
            </a:r>
            <a:r>
              <a:rPr lang="en-US" sz="1200" kern="1200" dirty="0">
                <a:solidFill>
                  <a:schemeClr val="tx1"/>
                </a:solidFill>
                <a:effectLst/>
                <a:latin typeface="Open Sans"/>
              </a:rPr>
              <a:t>tamaño de los hogares o el número de personas por familia según </a:t>
            </a:r>
            <a:r>
              <a:rPr lang="en-US" dirty="0">
                <a:latin typeface="Open Sans"/>
              </a:rPr>
              <a:t>el </a:t>
            </a:r>
            <a:r>
              <a:rPr lang="en-US" sz="1200" kern="1200" dirty="0">
                <a:solidFill>
                  <a:schemeClr val="tx1"/>
                </a:solidFill>
                <a:effectLst/>
                <a:latin typeface="Open Sans"/>
              </a:rPr>
              <a:t>tipo de viviendas o el estrato económico</a:t>
            </a:r>
            <a:r>
              <a:rPr lang="en-US" dirty="0">
                <a:latin typeface="Open Sans"/>
              </a:rPr>
              <a:t>, la </a:t>
            </a:r>
            <a:r>
              <a:rPr lang="en-US" sz="1200" kern="1200" dirty="0">
                <a:solidFill>
                  <a:schemeClr val="tx1"/>
                </a:solidFill>
                <a:effectLst/>
                <a:latin typeface="Open Sans"/>
              </a:rPr>
              <a:t>movilidad de la población</a:t>
            </a:r>
            <a:r>
              <a:rPr lang="en-US" dirty="0">
                <a:latin typeface="Open Sans"/>
              </a:rPr>
              <a:t>, etc</a:t>
            </a:r>
            <a:r>
              <a:rPr lang="en-US" sz="1200" kern="1200" dirty="0">
                <a:solidFill>
                  <a:schemeClr val="tx1"/>
                </a:solidFill>
                <a:effectLst/>
                <a:latin typeface="Open Sans"/>
              </a:rPr>
              <a:t>.</a:t>
            </a:r>
            <a:endParaRPr lang="en-GB" sz="1200" kern="1200" dirty="0">
              <a:solidFill>
                <a:schemeClr val="tx1"/>
              </a:solidFill>
              <a:effectLst/>
              <a:latin typeface="Open Sans"/>
            </a:endParaRPr>
          </a:p>
          <a:p>
            <a:r>
              <a:rPr lang="en-US" sz="1200" kern="1200" dirty="0">
                <a:solidFill>
                  <a:schemeClr val="tx1"/>
                </a:solidFill>
                <a:effectLst/>
                <a:ea typeface="+mn-ea"/>
                <a:cs typeface="+mn-c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Por último, hay otros datos que sólo pueden evaluarse mediante hipótesis basadas en diversas encuestas, mediciones directas, el juicio profesional de los expertos o </a:t>
            </a:r>
            <a:r>
              <a:rPr lang="en-GB" dirty="0">
                <a:latin typeface="Open Sans"/>
              </a:rPr>
              <a:t>una combinación </a:t>
            </a:r>
            <a:r>
              <a:rPr lang="en-GB" sz="1200" kern="1200" dirty="0">
                <a:solidFill>
                  <a:schemeClr val="tx1"/>
                </a:solidFill>
                <a:effectLst/>
                <a:latin typeface="Open Sans"/>
              </a:rPr>
              <a:t>de ellas</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Algunos ejemplos son la cuota de biomasa tradicional en la industria, la cuota de calor por nivel de temperatura en una industria determinada y las intensidades energéticas para cocinar</a:t>
            </a:r>
            <a:r>
              <a:rPr lang="en-GB" dirty="0">
                <a:latin typeface="Open Sans"/>
              </a:rPr>
              <a:t>. </a:t>
            </a:r>
            <a:endParaRPr lang="en-GB" sz="1200" kern="1200" dirty="0">
              <a:solidFill>
                <a:schemeClr val="tx1"/>
              </a:solidFill>
              <a:effectLst/>
            </a:endParaRPr>
          </a:p>
        </p:txBody>
      </p:sp>
    </p:spTree>
    <p:extLst>
      <p:ext uri="{BB962C8B-B14F-4D97-AF65-F5344CB8AC3E}">
        <p14:creationId xmlns:p14="http://schemas.microsoft.com/office/powerpoint/2010/main" val="395796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El resto de esta miniconferencia será una recapitulación de lo tratado en </a:t>
            </a:r>
            <a:r>
              <a:rPr lang="en-GB" sz="1200" kern="1200" dirty="0">
                <a:solidFill>
                  <a:schemeClr val="tx1"/>
                </a:solidFill>
                <a:effectLst/>
                <a:latin typeface="Open Sans"/>
              </a:rPr>
              <a:t>la lección 6.4. </a:t>
            </a:r>
          </a:p>
          <a:p>
            <a:r>
              <a:rPr lang="en-GB" sz="1200" kern="1200" dirty="0">
                <a:solidFill>
                  <a:schemeClr val="tx1"/>
                </a:solidFill>
                <a:effectLst/>
                <a:latin typeface="Open Sans"/>
              </a:rPr>
              <a:t>La ejecución de un estudio MAED consta de tres fases:</a:t>
            </a:r>
          </a:p>
          <a:p>
            <a:r>
              <a:rPr lang="en-GB" sz="1200" kern="1200" dirty="0">
                <a:solidFill>
                  <a:schemeClr val="tx1"/>
                </a:solidFill>
                <a:effectLst/>
                <a:latin typeface="Open Sans"/>
              </a:rPr>
              <a:t>Primero: Reconstrucción del consumo de energía en el año base. La estructura de salida del modelo MAED y las cantidades deben ser iguales al consumo real del país en el año base.</a:t>
            </a:r>
          </a:p>
          <a:p>
            <a:r>
              <a:rPr lang="en-GB" sz="1200" kern="1200" dirty="0">
                <a:solidFill>
                  <a:schemeClr val="tx1"/>
                </a:solidFill>
                <a:effectLst/>
                <a:ea typeface="+mn-ea"/>
                <a:cs typeface="+mn-cs"/>
              </a:rPr>
              <a:t>Segundo: Establecer escenarios de desarrollo económico, social y tecnológico</a:t>
            </a:r>
            <a:r>
              <a:rPr lang="en-US" sz="1200" kern="1200" dirty="0">
                <a:solidFill>
                  <a:schemeClr val="tx1"/>
                </a:solidFill>
                <a:effectLst/>
                <a:ea typeface="+mn-ea"/>
                <a:cs typeface="+mn-cs"/>
              </a:rPr>
              <a:t>.</a:t>
            </a:r>
            <a:endParaRPr lang="en-GB" sz="1200" kern="1200" dirty="0">
              <a:solidFill>
                <a:schemeClr val="tx1"/>
              </a:solidFill>
              <a:effectLst/>
              <a:ea typeface="+mn-ea"/>
              <a:cs typeface="+mn-cs"/>
            </a:endParaRPr>
          </a:p>
          <a:p>
            <a:r>
              <a:rPr lang="en-GB" sz="1200" kern="1200" dirty="0">
                <a:solidFill>
                  <a:schemeClr val="tx1"/>
                </a:solidFill>
                <a:effectLst/>
                <a:latin typeface="Open Sans"/>
              </a:rPr>
              <a:t>Y por último: Análisis de las proyecciones de la demanda de energía derivadas de los escenarios.</a:t>
            </a:r>
          </a:p>
          <a:p>
            <a:r>
              <a:rPr lang="en-GB" sz="1200" kern="1200" dirty="0">
                <a:solidFill>
                  <a:schemeClr val="tx1"/>
                </a:solidFill>
                <a:effectLst/>
                <a:ea typeface="+mn-ea"/>
                <a:cs typeface="+mn-cs"/>
              </a:rPr>
              <a:t>Por lo tanto, los datos de entrada deben recogerse para los dos primeros pasos. </a:t>
            </a:r>
          </a:p>
          <a:p>
            <a:r>
              <a:rPr lang="en-GB" sz="1200" kern="1200" dirty="0">
                <a:solidFill>
                  <a:schemeClr val="tx1"/>
                </a:solidFill>
                <a:effectLst/>
                <a:ea typeface="+mn-ea"/>
                <a:cs typeface="+mn-cs"/>
              </a:rPr>
              <a:t>Primera fase. Datos de entrada del año base. Estos datos se definen a partir del consumo real de ese año. </a:t>
            </a:r>
          </a:p>
          <a:p>
            <a:r>
              <a:rPr lang="en-GB" sz="1200" kern="1200" dirty="0">
                <a:solidFill>
                  <a:schemeClr val="tx1"/>
                </a:solidFill>
                <a:effectLst/>
                <a:latin typeface="Open Sans"/>
              </a:rPr>
              <a:t>Segunda fase: Los datos de entrada del escenario. Los datos para los años futuros se preparan a partir del establecimiento de escenarios de desarrollo económico, social y tecnológico</a:t>
            </a:r>
            <a:r>
              <a:rPr lang="en-US" sz="1200" kern="1200" dirty="0">
                <a:solidFill>
                  <a:schemeClr val="tx1"/>
                </a:solidFill>
                <a:effectLst/>
                <a:latin typeface="Open Sans"/>
              </a:rPr>
              <a:t>.</a:t>
            </a:r>
            <a:endParaRPr lang="en-GB" sz="1200" kern="1200" dirty="0">
              <a:solidFill>
                <a:schemeClr val="tx1"/>
              </a:solidFill>
              <a:effectLst/>
              <a:latin typeface="Open Sans"/>
            </a:endParaRPr>
          </a:p>
        </p:txBody>
      </p:sp>
    </p:spTree>
    <p:extLst>
      <p:ext uri="{BB962C8B-B14F-4D97-AF65-F5344CB8AC3E}">
        <p14:creationId xmlns:p14="http://schemas.microsoft.com/office/powerpoint/2010/main" val="273028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sz="1200" kern="1200" dirty="0">
                <a:solidFill>
                  <a:schemeClr val="tx1"/>
                </a:solidFill>
                <a:effectLst/>
                <a:ea typeface="+mn-ea"/>
                <a:cs typeface="+mn-cs"/>
              </a:rPr>
              <a:t>El valor del consumo específico de energía para el año base es un parámetro crucial para la estimación de la futura demanda energética. Por ello, la selección del año base es una cuestión muy importante.</a:t>
            </a:r>
            <a:endParaRPr lang="en-GB" sz="1200" kern="1200" dirty="0">
              <a:solidFill>
                <a:schemeClr val="tx1"/>
              </a:solidFill>
              <a:effectLst/>
              <a:ea typeface="+mn-ea"/>
              <a:cs typeface="+mn-cs"/>
            </a:endParaRPr>
          </a:p>
          <a:p>
            <a:r>
              <a:rPr lang="en-US" sz="1200" kern="1200" dirty="0">
                <a:solidFill>
                  <a:schemeClr val="tx1"/>
                </a:solidFill>
                <a:effectLst/>
                <a:latin typeface="Open Sans"/>
              </a:rPr>
              <a:t>Existen varios criterios para la selección del año base. En primer lugar, el año base debe seleccionarse a partir </a:t>
            </a:r>
            <a:r>
              <a:rPr lang="en-US" dirty="0">
                <a:latin typeface="Open Sans"/>
              </a:rPr>
              <a:t>del </a:t>
            </a:r>
            <a:r>
              <a:rPr lang="en-US" sz="1200" kern="1200" dirty="0">
                <a:solidFill>
                  <a:schemeClr val="tx1"/>
                </a:solidFill>
                <a:effectLst/>
                <a:latin typeface="Open Sans"/>
              </a:rPr>
              <a:t>año más reciente del pasado para el que se disponga de estadísticas energéticas y económicas fiables y coherentes. En segundo lugar, </a:t>
            </a:r>
            <a:r>
              <a:rPr lang="en-GB" sz="1200" kern="1200" dirty="0">
                <a:solidFill>
                  <a:schemeClr val="tx1"/>
                </a:solidFill>
                <a:effectLst/>
                <a:latin typeface="Open Sans"/>
              </a:rPr>
              <a:t>el año base debe seleccionarse de </a:t>
            </a:r>
            <a:r>
              <a:rPr lang="en-US" sz="1200" kern="1200" dirty="0">
                <a:solidFill>
                  <a:schemeClr val="tx1"/>
                </a:solidFill>
                <a:effectLst/>
                <a:latin typeface="Open Sans"/>
              </a:rPr>
              <a:t>forma que represente condiciones estables de consumo energético. </a:t>
            </a:r>
            <a:r>
              <a:rPr lang="en-GB" dirty="0">
                <a:latin typeface="Open Sans"/>
              </a:rPr>
              <a:t>Por último</a:t>
            </a:r>
            <a:r>
              <a:rPr lang="en-US" sz="1200" kern="1200" dirty="0">
                <a:solidFill>
                  <a:schemeClr val="tx1"/>
                </a:solidFill>
                <a:effectLst/>
                <a:latin typeface="Open Sans"/>
              </a:rPr>
              <a:t>, </a:t>
            </a:r>
            <a:r>
              <a:rPr lang="en-US" dirty="0">
                <a:latin typeface="Open Sans"/>
              </a:rPr>
              <a:t>si </a:t>
            </a:r>
            <a:r>
              <a:rPr lang="en-US" sz="1200" kern="1200" dirty="0">
                <a:solidFill>
                  <a:schemeClr val="tx1"/>
                </a:solidFill>
                <a:effectLst/>
                <a:latin typeface="Open Sans"/>
              </a:rPr>
              <a:t>durante un año determinado se producen situaciones inusuales</a:t>
            </a:r>
            <a:r>
              <a:rPr lang="en-US" dirty="0">
                <a:latin typeface="Open Sans"/>
              </a:rPr>
              <a:t>, </a:t>
            </a:r>
            <a:r>
              <a:rPr lang="en-US" sz="1200" kern="1200" dirty="0">
                <a:solidFill>
                  <a:schemeClr val="tx1"/>
                </a:solidFill>
                <a:effectLst/>
                <a:latin typeface="Open Sans"/>
              </a:rPr>
              <a:t>como una crisis económica, condiciones climáticas extremas o una crisis política, no debe seleccionarse como año base.</a:t>
            </a:r>
            <a:endParaRPr lang="en-GB" sz="1200" kern="1200" dirty="0">
              <a:solidFill>
                <a:schemeClr val="tx1"/>
              </a:solidFill>
              <a:effectLst/>
              <a:latin typeface="Open Sans"/>
            </a:endParaRPr>
          </a:p>
          <a:p>
            <a:r>
              <a:rPr lang="en-US" sz="1200" kern="1200" dirty="0">
                <a:solidFill>
                  <a:schemeClr val="tx1"/>
                </a:solidFill>
                <a:effectLst/>
                <a:latin typeface="Open Sans"/>
              </a:rPr>
              <a:t>Para reconstruir el año base, se adopta un proceso iterativo. </a:t>
            </a:r>
            <a:r>
              <a:rPr lang="en-GB" sz="1200" kern="1200" dirty="0">
                <a:solidFill>
                  <a:schemeClr val="tx1"/>
                </a:solidFill>
                <a:effectLst/>
                <a:latin typeface="Open Sans"/>
              </a:rPr>
              <a:t>En primer lugar, </a:t>
            </a:r>
            <a:r>
              <a:rPr lang="en-US" sz="1200" kern="1200" dirty="0">
                <a:solidFill>
                  <a:schemeClr val="tx1"/>
                </a:solidFill>
                <a:effectLst/>
                <a:latin typeface="Open Sans"/>
              </a:rPr>
              <a:t>hay que recopilar datos estadísticos sobre el consumo de energía por sectores, por uso final y por combustibles para el año base seleccionado. A </a:t>
            </a:r>
            <a:r>
              <a:rPr lang="en-GB" sz="1200" kern="1200" dirty="0">
                <a:solidFill>
                  <a:schemeClr val="tx1"/>
                </a:solidFill>
                <a:effectLst/>
                <a:latin typeface="Open Sans"/>
              </a:rPr>
              <a:t>continuación, </a:t>
            </a:r>
            <a:r>
              <a:rPr lang="en-US" sz="1200" kern="1200" dirty="0">
                <a:solidFill>
                  <a:schemeClr val="tx1"/>
                </a:solidFill>
                <a:effectLst/>
                <a:latin typeface="Open Sans"/>
              </a:rPr>
              <a:t>se calculan los datos de entrada del MAED para el año base. A su vez, el modelo MAED se ejecuta con estos datos de entrada. Los resultados del MAED se comparan con los valores estadísticos de ese año. En caso de discrepancia, el procedimiento debe repetirse con los parámetros MAED ajustados.</a:t>
            </a:r>
            <a:endParaRPr lang="en-GB" sz="1200" kern="1200" dirty="0">
              <a:solidFill>
                <a:schemeClr val="tx1"/>
              </a:solidFill>
              <a:effectLst/>
              <a:latin typeface="Open Sans"/>
            </a:endParaRPr>
          </a:p>
          <a:p>
            <a:r>
              <a:rPr lang="en-US" sz="1200" kern="1200" dirty="0">
                <a:solidFill>
                  <a:schemeClr val="tx1"/>
                </a:solidFill>
                <a:effectLst/>
                <a:latin typeface="Open Sans"/>
              </a:rPr>
              <a:t>El objetivo de esta fase es establecer un punto de referencia y validar el programa para el sistema energético del país concreto.</a:t>
            </a:r>
            <a:endParaRPr lang="en-GB" sz="1200" kern="1200" dirty="0">
              <a:solidFill>
                <a:schemeClr val="tx1"/>
              </a:solidFill>
              <a:effectLst/>
              <a:latin typeface="Open Sans"/>
            </a:endParaRPr>
          </a:p>
          <a:p>
            <a:r>
              <a:rPr lang="en-US" sz="1200" kern="1200" dirty="0">
                <a:solidFill>
                  <a:schemeClr val="tx1"/>
                </a:solidFill>
                <a:effectLst/>
                <a:ea typeface="+mn-ea"/>
                <a:cs typeface="+mn-cs"/>
              </a:rPr>
              <a:t>Al definir el año base, </a:t>
            </a:r>
            <a:r>
              <a:rPr lang="en-GB" sz="1200" kern="1200" dirty="0">
                <a:solidFill>
                  <a:schemeClr val="tx1"/>
                </a:solidFill>
                <a:effectLst/>
                <a:ea typeface="+mn-ea"/>
                <a:cs typeface="+mn-cs"/>
              </a:rPr>
              <a:t>el usuario debe decidir las unidades que utilizará en su modelo. </a:t>
            </a:r>
          </a:p>
          <a:p>
            <a:r>
              <a:rPr lang="en-GB" sz="1200" kern="1200" dirty="0">
                <a:solidFill>
                  <a:schemeClr val="tx1"/>
                </a:solidFill>
                <a:effectLst/>
                <a:ea typeface="+mn-ea"/>
                <a:cs typeface="+mn-cs"/>
              </a:rPr>
              <a:t>Cada vez que el usuario crea un caso, le recomendamos que introduzca la descripción del caso o alguna característica especial del problema que está estudiando para mantener un registro.</a:t>
            </a:r>
          </a:p>
          <a:p>
            <a:pPr eaLnBrk="1" hangingPunct="1">
              <a:spcBef>
                <a:spcPct val="0"/>
              </a:spcBef>
              <a:buClr>
                <a:srgbClr val="000000"/>
              </a:buClr>
              <a:buFont typeface="Arial,Sans-Serif"/>
              <a:buChar char="•"/>
            </a:pPr>
            <a:endParaRPr lang="en-GB" altLang="en-US" dirty="0">
              <a:sym typeface="Calibri" panose="020F0502020204030204" pitchFamily="34" charset="0"/>
            </a:endParaRPr>
          </a:p>
        </p:txBody>
      </p:sp>
    </p:spTree>
    <p:extLst>
      <p:ext uri="{BB962C8B-B14F-4D97-AF65-F5344CB8AC3E}">
        <p14:creationId xmlns:p14="http://schemas.microsoft.com/office/powerpoint/2010/main" val="205207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sz="1200" kern="1200" dirty="0">
                <a:solidFill>
                  <a:schemeClr val="tx1"/>
                </a:solidFill>
                <a:effectLst/>
                <a:latin typeface="Open Sans"/>
              </a:rPr>
              <a:t>Una vez completada la primera etapa del estudio, la reconstrucción del consumo energético del año base, </a:t>
            </a:r>
            <a:r>
              <a:rPr lang="en-GB" sz="1200" kern="1200" dirty="0">
                <a:solidFill>
                  <a:schemeClr val="tx1"/>
                </a:solidFill>
                <a:effectLst/>
                <a:latin typeface="Open Sans"/>
              </a:rPr>
              <a:t>el usuario puede pasar a la segunda etapa: el </a:t>
            </a:r>
            <a:r>
              <a:rPr lang="en-US" dirty="0">
                <a:latin typeface="Open Sans"/>
              </a:rPr>
              <a:t>desarrollo o construcción </a:t>
            </a:r>
            <a:r>
              <a:rPr lang="en-GB" sz="1200" kern="1200" dirty="0">
                <a:solidFill>
                  <a:schemeClr val="tx1"/>
                </a:solidFill>
                <a:effectLst/>
                <a:latin typeface="Open Sans"/>
              </a:rPr>
              <a:t>de los escenarios</a:t>
            </a:r>
            <a:r>
              <a:rPr lang="en-US" dirty="0">
                <a:latin typeface="Open San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Un escenario en el MAED es un conjunto de parámetros que describen </a:t>
            </a:r>
            <a:r>
              <a:rPr lang="en-GB" dirty="0">
                <a:latin typeface="Open Sans"/>
              </a:rPr>
              <a:t>un posible patrón de </a:t>
            </a:r>
            <a:r>
              <a:rPr lang="en-GB" sz="1200" kern="1200" dirty="0">
                <a:solidFill>
                  <a:schemeClr val="tx1"/>
                </a:solidFill>
                <a:effectLst/>
                <a:latin typeface="Open Sans"/>
              </a:rPr>
              <a:t>desarrollo a largo plazo de un </a:t>
            </a:r>
            <a:r>
              <a:rPr lang="en-GB" dirty="0">
                <a:latin typeface="Open Sans"/>
              </a:rPr>
              <a:t>país, </a:t>
            </a:r>
            <a:r>
              <a:rPr lang="en-GB" sz="1200" kern="1200" dirty="0">
                <a:solidFill>
                  <a:schemeClr val="tx1"/>
                </a:solidFill>
                <a:effectLst/>
                <a:latin typeface="Open Sans"/>
              </a:rPr>
              <a:t>incluyendo aspectos como su situación </a:t>
            </a:r>
            <a:r>
              <a:rPr lang="en-GB" dirty="0">
                <a:latin typeface="Open Sans"/>
              </a:rPr>
              <a:t>económica</a:t>
            </a:r>
            <a:r>
              <a:rPr lang="en-GB" sz="1200" kern="1200" dirty="0">
                <a:solidFill>
                  <a:schemeClr val="tx1"/>
                </a:solidFill>
                <a:effectLst/>
                <a:latin typeface="Open Sans"/>
              </a:rPr>
              <a:t>, </a:t>
            </a:r>
            <a:r>
              <a:rPr lang="en-GB" dirty="0">
                <a:latin typeface="Open Sans"/>
              </a:rPr>
              <a:t>demográfica</a:t>
            </a:r>
            <a:r>
              <a:rPr lang="en-GB" sz="1200" kern="1200" dirty="0">
                <a:solidFill>
                  <a:schemeClr val="tx1"/>
                </a:solidFill>
                <a:effectLst/>
                <a:latin typeface="Open Sans"/>
              </a:rPr>
              <a:t>, social y tecnológica.</a:t>
            </a:r>
          </a:p>
          <a:p>
            <a:r>
              <a:rPr lang="en-GB" sz="1200" kern="1200" dirty="0">
                <a:solidFill>
                  <a:schemeClr val="tx1"/>
                </a:solidFill>
                <a:effectLst/>
                <a:latin typeface="Open Sans"/>
              </a:rPr>
              <a:t>La cantidad de datos de entrada para el MAED es relativamente grande, como para todos los modelos de tipo desagregado. Este es el precio a pagar por la capacidad de proporcionar información de salida razonablemente detallada</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Todos los datos de entrada pertenecen a uno de los cuatro grupos. Economía, demografía, estilo de vida y tecnología.</a:t>
            </a:r>
          </a:p>
          <a:p>
            <a:r>
              <a:rPr lang="en-GB" sz="1200" kern="1200" dirty="0">
                <a:solidFill>
                  <a:schemeClr val="tx1"/>
                </a:solidFill>
                <a:effectLst/>
                <a:latin typeface="Open Sans"/>
              </a:rPr>
              <a:t>Cada grupo tiene su propio conjunto de datos de entrada.</a:t>
            </a:r>
          </a:p>
          <a:p>
            <a:r>
              <a:rPr lang="en-GB" sz="1200" kern="1200" dirty="0">
                <a:solidFill>
                  <a:schemeClr val="tx1"/>
                </a:solidFill>
                <a:effectLst/>
                <a:latin typeface="Open Sans"/>
              </a:rPr>
              <a:t>La economía comprenderá la P.D.G.</a:t>
            </a:r>
            <a:r>
              <a:rPr lang="en-GB" dirty="0">
                <a:latin typeface="Open Sans"/>
              </a:rPr>
              <a:t>, </a:t>
            </a:r>
            <a:r>
              <a:rPr lang="en-GB" sz="1200" kern="1200" dirty="0">
                <a:solidFill>
                  <a:schemeClr val="tx1"/>
                </a:solidFill>
                <a:effectLst/>
                <a:latin typeface="Open Sans"/>
              </a:rPr>
              <a:t>su tasa de crecimiento y la estructura de la economía en términos de participación de la </a:t>
            </a:r>
            <a:r>
              <a:rPr lang="en-GB" dirty="0">
                <a:latin typeface="Open Sans"/>
              </a:rPr>
              <a:t>P.D.G. </a:t>
            </a:r>
            <a:r>
              <a:rPr lang="en-GB" sz="1200" kern="1200" dirty="0">
                <a:solidFill>
                  <a:schemeClr val="tx1"/>
                </a:solidFill>
                <a:effectLst/>
                <a:latin typeface="Open Sans"/>
              </a:rPr>
              <a:t>de cada sector. También se necesita la mano de obra</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La demografía comprenderá la población, la tasa de crecimiento de la población, el porcentaje de población urbana y rural y el tamaño de las familias. El estilo de vida comprenderá el tamaño de las viviendas, la movilidad, la posesión de automóviles, la electrificación y el uso de aparatos. Los datos tecnológicos </a:t>
            </a:r>
            <a:r>
              <a:rPr lang="en-GB" dirty="0">
                <a:latin typeface="Open Sans"/>
              </a:rPr>
              <a:t>incluyen la </a:t>
            </a:r>
            <a:r>
              <a:rPr lang="en-GB" sz="1200" kern="1200" dirty="0">
                <a:solidFill>
                  <a:schemeClr val="tx1"/>
                </a:solidFill>
                <a:effectLst/>
                <a:latin typeface="Open Sans"/>
              </a:rPr>
              <a:t>intensidad energética en todos los sectores, la eficiencia de los equipos y procesos </a:t>
            </a:r>
            <a:r>
              <a:rPr lang="en-GB" dirty="0">
                <a:latin typeface="Open Sans"/>
              </a:rPr>
              <a:t>de uso final </a:t>
            </a:r>
            <a:r>
              <a:rPr lang="en-GB" sz="1200" kern="1200" dirty="0">
                <a:solidFill>
                  <a:schemeClr val="tx1"/>
                </a:solidFill>
                <a:effectLst/>
                <a:latin typeface="Open Sans"/>
              </a:rPr>
              <a:t>y la penetración en el mercado de las diferentes tecnologías y vectores energéticos.</a:t>
            </a:r>
          </a:p>
        </p:txBody>
      </p:sp>
    </p:spTree>
    <p:extLst>
      <p:ext uri="{BB962C8B-B14F-4D97-AF65-F5344CB8AC3E}">
        <p14:creationId xmlns:p14="http://schemas.microsoft.com/office/powerpoint/2010/main" val="6077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Dentro de cada sector, utilizando los botones de añadir o eliminar, el usuario decide el número de subsectores a modelar, y </a:t>
            </a:r>
            <a:r>
              <a:rPr lang="en-GB" dirty="0">
                <a:latin typeface="Open Sans"/>
              </a:rPr>
              <a:t>el usuario escribe los </a:t>
            </a:r>
            <a:r>
              <a:rPr lang="en-GB" sz="1200" kern="1200" dirty="0">
                <a:solidFill>
                  <a:schemeClr val="tx1"/>
                </a:solidFill>
                <a:effectLst/>
                <a:latin typeface="Open Sans"/>
              </a:rPr>
              <a:t>nombres de </a:t>
            </a:r>
            <a:r>
              <a:rPr lang="en-GB" dirty="0">
                <a:latin typeface="Open Sans"/>
              </a:rPr>
              <a:t>los subsectores</a:t>
            </a:r>
            <a:r>
              <a:rPr lang="en-GB" sz="1200" kern="1200" dirty="0">
                <a:solidFill>
                  <a:schemeClr val="tx1"/>
                </a:solidFill>
                <a:effectLst/>
                <a:latin typeface="Open Sans"/>
              </a:rPr>
              <a:t>.</a:t>
            </a:r>
          </a:p>
          <a:p>
            <a:r>
              <a:rPr lang="en-GB" sz="1200" kern="1200" dirty="0">
                <a:solidFill>
                  <a:schemeClr val="tx1"/>
                </a:solidFill>
                <a:effectLst/>
                <a:latin typeface="Open Sans"/>
              </a:rPr>
              <a:t>Por defecto, todos los sectores deben tener al menos un subsector. </a:t>
            </a:r>
            <a:r>
              <a:rPr lang="en-GB" dirty="0">
                <a:latin typeface="Open Sans"/>
              </a:rPr>
              <a:t>La </a:t>
            </a:r>
            <a:r>
              <a:rPr lang="en-GB" sz="1200" kern="1200" dirty="0">
                <a:solidFill>
                  <a:schemeClr val="tx1"/>
                </a:solidFill>
                <a:effectLst/>
                <a:latin typeface="Open Sans"/>
              </a:rPr>
              <a:t>opción de borrar no está disponible para el primer subsector de cada sector.</a:t>
            </a:r>
          </a:p>
          <a:p>
            <a:r>
              <a:rPr lang="en-GB" dirty="0">
                <a:latin typeface="Open Sans"/>
              </a:rPr>
              <a:t>Una vez hecho </a:t>
            </a:r>
            <a:r>
              <a:rPr lang="en-GB" sz="1200" kern="1200" dirty="0">
                <a:solidFill>
                  <a:schemeClr val="tx1"/>
                </a:solidFill>
                <a:effectLst/>
                <a:latin typeface="Open Sans"/>
              </a:rPr>
              <a:t>esto, se plantea la </a:t>
            </a:r>
            <a:r>
              <a:rPr lang="en-GB" dirty="0">
                <a:latin typeface="Open Sans"/>
              </a:rPr>
              <a:t>siguiente </a:t>
            </a:r>
            <a:r>
              <a:rPr lang="en-GB" sz="1200" kern="1200" dirty="0">
                <a:solidFill>
                  <a:schemeClr val="tx1"/>
                </a:solidFill>
                <a:effectLst/>
                <a:latin typeface="Open Sans"/>
              </a:rPr>
              <a:t>pregunta</a:t>
            </a:r>
            <a:r>
              <a:rPr lang="en-GB" dirty="0">
                <a:latin typeface="Open Sans"/>
              </a:rPr>
              <a:t>:</a:t>
            </a:r>
            <a:r>
              <a:rPr lang="en-GB" sz="1200" kern="1200" dirty="0">
                <a:solidFill>
                  <a:schemeClr val="tx1"/>
                </a:solidFill>
                <a:effectLst/>
                <a:latin typeface="Open Sans"/>
              </a:rPr>
              <a:t> ¿Qué criterios debe emplear el usuario para definir el número de subsectores?</a:t>
            </a:r>
          </a:p>
          <a:p>
            <a:r>
              <a:rPr lang="en-GB" dirty="0">
                <a:latin typeface="Open Sans"/>
              </a:rPr>
              <a:t>Los datos de diferentes fuentes nos ayudarán a definir el número de subsectores de cada sector. En todos estos subsectores, el principal motor será la intensidad energética. Y para encontrar las intensidades energéticas tenemos que dividir el consumo de energía por el valor añadido. Esto significa que los datos de un balance energético se dividen </a:t>
            </a:r>
            <a:r>
              <a:rPr lang="en-GB" sz="1200" kern="1200" dirty="0">
                <a:solidFill>
                  <a:schemeClr val="tx1"/>
                </a:solidFill>
                <a:effectLst/>
                <a:latin typeface="Open Sans"/>
              </a:rPr>
              <a:t>por los datos de las tablas de </a:t>
            </a:r>
            <a:r>
              <a:rPr lang="en-GB" dirty="0">
                <a:latin typeface="Open Sans"/>
              </a:rPr>
              <a:t>PIB. </a:t>
            </a:r>
            <a:endParaRPr lang="en-GB" sz="1200" kern="1200" dirty="0">
              <a:solidFill>
                <a:schemeClr val="tx1"/>
              </a:solidFill>
              <a:effectLst/>
            </a:endParaRPr>
          </a:p>
          <a:p>
            <a:r>
              <a:rPr lang="en-GB" sz="1200" kern="1200" dirty="0">
                <a:solidFill>
                  <a:schemeClr val="tx1"/>
                </a:solidFill>
                <a:effectLst/>
                <a:latin typeface="Open Sans"/>
              </a:rPr>
              <a:t>Los datos sobre </a:t>
            </a:r>
            <a:r>
              <a:rPr lang="en-GB" dirty="0">
                <a:latin typeface="Open Sans"/>
              </a:rPr>
              <a:t>P.D.G. </a:t>
            </a:r>
            <a:r>
              <a:rPr lang="en-GB" sz="1200" kern="1200" dirty="0">
                <a:solidFill>
                  <a:schemeClr val="tx1"/>
                </a:solidFill>
                <a:effectLst/>
                <a:latin typeface="Open Sans"/>
              </a:rPr>
              <a:t>deben tener el mismo </a:t>
            </a:r>
            <a:r>
              <a:rPr lang="en-GB" dirty="0">
                <a:latin typeface="Open Sans"/>
              </a:rPr>
              <a:t>nivel de desagregación </a:t>
            </a:r>
            <a:r>
              <a:rPr lang="en-GB" sz="1200" kern="1200" dirty="0">
                <a:solidFill>
                  <a:schemeClr val="tx1"/>
                </a:solidFill>
                <a:effectLst/>
                <a:latin typeface="Open Sans"/>
              </a:rPr>
              <a:t>que </a:t>
            </a:r>
            <a:r>
              <a:rPr lang="en-GB" dirty="0">
                <a:latin typeface="Open Sans"/>
              </a:rPr>
              <a:t>los datos </a:t>
            </a:r>
            <a:r>
              <a:rPr lang="en-GB" sz="1200" kern="1200" dirty="0">
                <a:solidFill>
                  <a:schemeClr val="tx1"/>
                </a:solidFill>
                <a:effectLst/>
                <a:latin typeface="Open Sans"/>
              </a:rPr>
              <a:t>sobre el </a:t>
            </a:r>
            <a:r>
              <a:rPr lang="en-GB" dirty="0">
                <a:latin typeface="Open Sans"/>
              </a:rPr>
              <a:t>balance </a:t>
            </a:r>
            <a:r>
              <a:rPr lang="en-GB" sz="1200" kern="1200" dirty="0">
                <a:solidFill>
                  <a:schemeClr val="tx1"/>
                </a:solidFill>
                <a:effectLst/>
                <a:latin typeface="Open Sans"/>
              </a:rPr>
              <a:t>energético. Por lo tanto, el usuario está limitado por la mayor granularidad disponible.</a:t>
            </a:r>
          </a:p>
          <a:p>
            <a:r>
              <a:rPr lang="en-GB" sz="1200" kern="1200" dirty="0">
                <a:solidFill>
                  <a:schemeClr val="tx1"/>
                </a:solidFill>
                <a:effectLst/>
                <a:latin typeface="Open Sans"/>
              </a:rPr>
              <a:t>Una vez definidos los subsectores, todas las tablas de datos de entrada deben reflejar la nueva estructura del modelo</a:t>
            </a:r>
            <a:r>
              <a:rPr lang="en-GB" dirty="0">
                <a:latin typeface="Open Sans"/>
              </a:rPr>
              <a:t>, tanto para </a:t>
            </a:r>
            <a:r>
              <a:rPr lang="en-GB" sz="1200" kern="1200" dirty="0">
                <a:solidFill>
                  <a:schemeClr val="tx1"/>
                </a:solidFill>
                <a:effectLst/>
                <a:latin typeface="Open Sans"/>
              </a:rPr>
              <a:t>los datos económicos </a:t>
            </a:r>
            <a:r>
              <a:rPr lang="en-GB" dirty="0">
                <a:latin typeface="Open Sans"/>
              </a:rPr>
              <a:t>como para </a:t>
            </a:r>
            <a:r>
              <a:rPr lang="en-GB" sz="1200" kern="1200" dirty="0">
                <a:solidFill>
                  <a:schemeClr val="tx1"/>
                </a:solidFill>
                <a:effectLst/>
                <a:latin typeface="Open Sans"/>
              </a:rPr>
              <a:t>los técnicos.</a:t>
            </a:r>
          </a:p>
          <a:p>
            <a:r>
              <a:rPr lang="en-GB" sz="1200" kern="1200" dirty="0">
                <a:solidFill>
                  <a:schemeClr val="tx1"/>
                </a:solidFill>
                <a:effectLst/>
                <a:latin typeface="Open Sans"/>
              </a:rPr>
              <a:t>Según la selección de </a:t>
            </a:r>
            <a:r>
              <a:rPr lang="en-GB" dirty="0">
                <a:latin typeface="Open Sans"/>
              </a:rPr>
              <a:t>subsectores</a:t>
            </a:r>
            <a:r>
              <a:rPr lang="en-GB" sz="1200" kern="1200" dirty="0">
                <a:solidFill>
                  <a:schemeClr val="tx1"/>
                </a:solidFill>
                <a:effectLst/>
                <a:latin typeface="Open Sans"/>
              </a:rPr>
              <a:t>, la estructura del modelo MAED se modifica, como se refleja en la forma de los datos de entrada y las tablas de resultados.</a:t>
            </a:r>
          </a:p>
        </p:txBody>
      </p:sp>
    </p:spTree>
    <p:extLst>
      <p:ext uri="{BB962C8B-B14F-4D97-AF65-F5344CB8AC3E}">
        <p14:creationId xmlns:p14="http://schemas.microsoft.com/office/powerpoint/2010/main" val="368417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Puede darse el caso de que el usuario disponga de una desagregación exhaustiva de los datos del </a:t>
            </a:r>
            <a:r>
              <a:rPr lang="en-GB" dirty="0">
                <a:latin typeface="Open Sans"/>
              </a:rPr>
              <a:t>P.D.G.</a:t>
            </a:r>
            <a:r>
              <a:rPr lang="en-GB" sz="1200" kern="1200" dirty="0">
                <a:solidFill>
                  <a:schemeClr val="tx1"/>
                </a:solidFill>
                <a:effectLst/>
                <a:latin typeface="Open Sans"/>
              </a:rPr>
              <a:t>. </a:t>
            </a:r>
            <a:r>
              <a:rPr lang="en-GB" dirty="0">
                <a:latin typeface="Open Sans"/>
              </a:rPr>
              <a:t>Sin embargo, pueden tener </a:t>
            </a:r>
            <a:r>
              <a:rPr lang="en-GB" sz="1200" kern="1200" dirty="0">
                <a:solidFill>
                  <a:schemeClr val="tx1"/>
                </a:solidFill>
                <a:effectLst/>
                <a:latin typeface="Open Sans"/>
              </a:rPr>
              <a:t>una desagregación muy baja para el balance energético. Este es el aspecto que podrían tener las tablas de datos. Si se dispone de datos de subsectores para el balance energético pero no para el P.D.G.</a:t>
            </a:r>
            <a:r>
              <a:rPr lang="en-GB" dirty="0">
                <a:latin typeface="Open Sans"/>
              </a:rPr>
              <a:t>, </a:t>
            </a:r>
            <a:r>
              <a:rPr lang="en-GB" sz="1200" kern="1200" dirty="0">
                <a:solidFill>
                  <a:schemeClr val="tx1"/>
                </a:solidFill>
                <a:effectLst/>
                <a:latin typeface="Open Sans"/>
              </a:rPr>
              <a:t>no se pueden definir todos los subsectores. Por lo tanto, el usuario debe seleccionar la granularidad más fina </a:t>
            </a:r>
            <a:r>
              <a:rPr lang="en-GB" dirty="0">
                <a:latin typeface="Open Sans"/>
              </a:rPr>
              <a:t>que esté disponible </a:t>
            </a:r>
            <a:r>
              <a:rPr lang="en-GB" sz="1200" kern="1200" dirty="0">
                <a:solidFill>
                  <a:schemeClr val="tx1"/>
                </a:solidFill>
                <a:effectLst/>
                <a:latin typeface="Open Sans"/>
              </a:rPr>
              <a:t>tanto para el balance energético </a:t>
            </a:r>
            <a:r>
              <a:rPr lang="en-GB" dirty="0">
                <a:latin typeface="Open Sans"/>
              </a:rPr>
              <a:t>como para el P.D.G..</a:t>
            </a:r>
            <a:endParaRPr lang="en-GB" sz="1200" kern="1200" dirty="0">
              <a:solidFill>
                <a:schemeClr val="tx1"/>
              </a:solidFill>
              <a:effectLst/>
              <a:latin typeface="Open Sans"/>
            </a:endParaRPr>
          </a:p>
          <a:p>
            <a:r>
              <a:rPr lang="en-GB" sz="1200" kern="1200" dirty="0">
                <a:solidFill>
                  <a:schemeClr val="tx1"/>
                </a:solidFill>
                <a:effectLst/>
                <a:latin typeface="Open Sans"/>
              </a:rPr>
              <a:t>Tomemos el sector de la Construcción para desarrollar un ejemplo. En este caso</a:t>
            </a:r>
            <a:r>
              <a:rPr lang="en-GB" dirty="0">
                <a:latin typeface="Open Sans"/>
              </a:rPr>
              <a:t>, en la tabla de la izquierda </a:t>
            </a:r>
            <a:r>
              <a:rPr lang="en-GB" sz="1200" kern="1200" dirty="0">
                <a:solidFill>
                  <a:schemeClr val="tx1"/>
                </a:solidFill>
                <a:effectLst/>
                <a:latin typeface="Open Sans"/>
              </a:rPr>
              <a:t>tenemos buena información sobre el </a:t>
            </a:r>
            <a:r>
              <a:rPr lang="en-GB" dirty="0">
                <a:latin typeface="Open Sans"/>
              </a:rPr>
              <a:t>PIB, </a:t>
            </a:r>
            <a:r>
              <a:rPr lang="en-GB" sz="1200" kern="1200" dirty="0">
                <a:solidFill>
                  <a:schemeClr val="tx1"/>
                </a:solidFill>
                <a:effectLst/>
                <a:latin typeface="Open Sans"/>
              </a:rPr>
              <a:t>donde el valor añadido se </a:t>
            </a:r>
            <a:r>
              <a:rPr lang="en-GB" dirty="0">
                <a:latin typeface="Open Sans"/>
              </a:rPr>
              <a:t>divide en </a:t>
            </a:r>
            <a:r>
              <a:rPr lang="en-GB" sz="1200" kern="1200" dirty="0">
                <a:solidFill>
                  <a:schemeClr val="tx1"/>
                </a:solidFill>
                <a:effectLst/>
                <a:latin typeface="Open Sans"/>
              </a:rPr>
              <a:t>Edificios, Construcción Pública y otros. Pero en la tabla de la derecha no existe </a:t>
            </a:r>
            <a:r>
              <a:rPr lang="en-GB" dirty="0">
                <a:latin typeface="Open Sans"/>
              </a:rPr>
              <a:t>esta desagregación </a:t>
            </a:r>
            <a:r>
              <a:rPr lang="en-GB" sz="1200" kern="1200" dirty="0">
                <a:solidFill>
                  <a:schemeClr val="tx1"/>
                </a:solidFill>
                <a:effectLst/>
                <a:latin typeface="Open Sans"/>
              </a:rPr>
              <a:t>del consumo de energía. </a:t>
            </a:r>
            <a:r>
              <a:rPr lang="en-GB" dirty="0">
                <a:latin typeface="Open Sans"/>
              </a:rPr>
              <a:t>Por tanto, </a:t>
            </a:r>
            <a:r>
              <a:rPr lang="en-GB" sz="1200" kern="1200" dirty="0">
                <a:solidFill>
                  <a:schemeClr val="tx1"/>
                </a:solidFill>
                <a:effectLst/>
                <a:latin typeface="Open Sans"/>
              </a:rPr>
              <a:t>estamos limitados por la granularidad más gruesa disponible y debemos trabajar con el valor añadido total del </a:t>
            </a:r>
            <a:r>
              <a:rPr lang="en-GB" dirty="0">
                <a:latin typeface="Open Sans"/>
              </a:rPr>
              <a:t>subsector de la construcción </a:t>
            </a:r>
            <a:r>
              <a:rPr lang="en-GB" sz="1200" kern="1200" dirty="0">
                <a:solidFill>
                  <a:schemeClr val="tx1"/>
                </a:solidFill>
                <a:effectLst/>
                <a:latin typeface="Open Sans"/>
              </a:rPr>
              <a:t>para hacer compatibles estos dos conjuntos de datos.</a:t>
            </a:r>
          </a:p>
        </p:txBody>
      </p:sp>
    </p:spTree>
    <p:extLst>
      <p:ext uri="{BB962C8B-B14F-4D97-AF65-F5344CB8AC3E}">
        <p14:creationId xmlns:p14="http://schemas.microsoft.com/office/powerpoint/2010/main" val="1873662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11/8/22</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11/8/22</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11/8/22</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11/8/22</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11/8/22</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11/8/22</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Haga clic para editar el estilo del título principal</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Haga clic para editar los estilos de texto maestro</a:t>
            </a:r>
          </a:p>
          <a:p>
            <a:pPr lvl="1"/>
            <a:r>
              <a:rPr lang="en-GB" altLang="en-US"/>
              <a:t>Segundo nivel</a:t>
            </a:r>
          </a:p>
          <a:p>
            <a:pPr lvl="2"/>
            <a:r>
              <a:rPr lang="en-GB" altLang="en-US"/>
              <a:t>Tercer nivel</a:t>
            </a:r>
          </a:p>
          <a:p>
            <a:pPr lvl="3"/>
            <a:r>
              <a:rPr lang="en-GB" altLang="en-US"/>
              <a:t>Cuarto nivel</a:t>
            </a:r>
          </a:p>
          <a:p>
            <a:pPr lvl="4"/>
            <a:r>
              <a:rPr lang="en-GB" altLang="en-US"/>
              <a:t>Quinto nivel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t>11/8/22</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01313.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hyperlink" Target="https://www.open.edu/openlearncreate/mod/quiz/view.php?id=173699"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xml"/><Relationship Id="rId7" Type="http://schemas.openxmlformats.org/officeDocument/2006/relationships/notesSlide" Target="../notesSlides/notesSlide9.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slideLayout" Target="../slideLayouts/slideLayout2.xml"/><Relationship Id="rId5" Type="http://schemas.openxmlformats.org/officeDocument/2006/relationships/tags" Target="../tags/tag3.xml"/><Relationship Id="rId10" Type="http://schemas.openxmlformats.org/officeDocument/2006/relationships/image" Target="../media/image4.png"/><Relationship Id="rId4" Type="http://schemas.openxmlformats.org/officeDocument/2006/relationships/tags" Target="../tags/tag2.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E05A65D1-C125-4AD8-923F-DD4060D9B331}"/>
              </a:ext>
            </a:extLst>
          </p:cNvPr>
          <p:cNvPicPr>
            <a:picLocks noChangeAspect="1"/>
          </p:cNvPicPr>
          <p:nvPr/>
        </p:nvPicPr>
        <p:blipFill>
          <a:blip r:embed="rId5"/>
          <a:stretch>
            <a:fillRect/>
          </a:stretch>
        </p:blipFill>
        <p:spPr>
          <a:xfrm>
            <a:off x="1186" y="2174"/>
            <a:ext cx="12193506" cy="6852602"/>
          </a:xfrm>
          <a:prstGeom prst="rect">
            <a:avLst/>
          </a:prstGeom>
        </p:spPr>
      </p:pic>
      <p:sp>
        <p:nvSpPr>
          <p:cNvPr id="4" name="TextBox 1">
            <a:extLst>
              <a:ext uri="{FF2B5EF4-FFF2-40B4-BE49-F238E27FC236}">
                <a16:creationId xmlns:a16="http://schemas.microsoft.com/office/drawing/2014/main" id="{B9B7D080-81DB-41DE-BE33-C3132C3E0AA5}"/>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Versión 1.0</a:t>
            </a:r>
            <a:endParaRPr lang="en-US" sz="105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3590632"/>
            <a:ext cx="728828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Arial" panose="020B0604020202020204" pitchFamily="34" charset="0"/>
                <a:ea typeface="Open Sans ExtraBold"/>
                <a:cs typeface="Arial" panose="020B0604020202020204" pitchFamily="34" charset="0"/>
              </a:rPr>
              <a:t>LECTURA 8</a:t>
            </a:r>
            <a:br>
              <a:rPr lang="en-ZA" altLang="en-US" sz="4400" b="1" dirty="0">
                <a:latin typeface="Arial" panose="020B0604020202020204" pitchFamily="34" charset="0"/>
                <a:ea typeface="Open Sans ExtraBold"/>
                <a:cs typeface="Arial" panose="020B0604020202020204" pitchFamily="34" charset="0"/>
              </a:rPr>
            </a:br>
            <a:r>
              <a:rPr lang="en-GB" altLang="en-US" sz="4400" b="1" dirty="0">
                <a:latin typeface="Arial" panose="020B0604020202020204" pitchFamily="34" charset="0"/>
                <a:ea typeface="Open Sans ExtraBold"/>
                <a:cs typeface="Arial" panose="020B0604020202020204" pitchFamily="34" charset="0"/>
              </a:rPr>
              <a:t>CONSISTENCIA Y ESTRUCTURA DE LOS DATOS DE ENTRADA</a:t>
            </a:r>
            <a:endParaRPr lang="en-US" altLang="en-US" sz="4400" b="1" dirty="0">
              <a:latin typeface="Arial" panose="020B0604020202020204" pitchFamily="34" charset="0"/>
              <a:ea typeface="Open Sans ExtraBold"/>
              <a:cs typeface="Arial" panose="020B0604020202020204" pitchFamily="34" charset="0"/>
            </a:endParaRPr>
          </a:p>
        </p:txBody>
      </p:sp>
      <p:sp>
        <p:nvSpPr>
          <p:cNvPr id="5" name="TextBox 4">
            <a:extLst>
              <a:ext uri="{FF2B5EF4-FFF2-40B4-BE49-F238E27FC236}">
                <a16:creationId xmlns:a16="http://schemas.microsoft.com/office/drawing/2014/main" id="{972E9F3B-C7E9-C649-A038-7E4E044FB40E}"/>
              </a:ext>
            </a:extLst>
          </p:cNvPr>
          <p:cNvSpPr txBox="1"/>
          <p:nvPr/>
        </p:nvSpPr>
        <p:spPr>
          <a:xfrm>
            <a:off x="642078" y="3256638"/>
            <a:ext cx="187316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Arial" panose="020B0604020202020204" pitchFamily="34" charset="0"/>
                <a:ea typeface="Open Sans ExtraBold" panose="020B0606030504020204" pitchFamily="34" charset="0"/>
                <a:cs typeface="Arial" panose="020B0604020202020204" pitchFamily="34" charset="0"/>
              </a:rPr>
              <a:t>EBS Y MAED</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6" name="Oval 5">
            <a:extLst>
              <a:ext uri="{FF2B5EF4-FFF2-40B4-BE49-F238E27FC236}">
                <a16:creationId xmlns:a16="http://schemas.microsoft.com/office/drawing/2014/main" id="{84F0FDFB-A22C-D44E-8166-A27936460AE6}"/>
              </a:ext>
            </a:extLst>
          </p:cNvPr>
          <p:cNvSpPr/>
          <p:nvPr/>
        </p:nvSpPr>
        <p:spPr>
          <a:xfrm>
            <a:off x="6438900" y="51897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mp3" descr="Track7_Lecture8_Slide1.mp3">
            <a:hlinkClick r:id="" action="ppaction://media"/>
            <a:extLst>
              <a:ext uri="{FF2B5EF4-FFF2-40B4-BE49-F238E27FC236}">
                <a16:creationId xmlns:a16="http://schemas.microsoft.com/office/drawing/2014/main" id="{4BE59B57-8764-CE45-8BB6-A4ACE892A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0265" y="527581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776615" y="1622516"/>
            <a:ext cx="8811815" cy="405504"/>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Arial" panose="020B0604020202020204" pitchFamily="34" charset="0"/>
                <a:ea typeface="Open Sans" panose="020B0606030504020204" pitchFamily="34" charset="0"/>
                <a:cs typeface="Arial" panose="020B0604020202020204" pitchFamily="34" charset="0"/>
              </a:rPr>
              <a:t>Desagregación para el sector del transporte</a:t>
            </a:r>
          </a:p>
          <a:p>
            <a:pPr eaLnBrk="1" hangingPunct="1">
              <a:lnSpc>
                <a:spcPct val="100000"/>
              </a:lnSpc>
              <a:spcAft>
                <a:spcPts val="1200"/>
              </a:spcAft>
              <a:buFontTx/>
              <a:buNone/>
            </a:pPr>
            <a:endParaRPr lang="en-GB" altLang="en-US" sz="200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a:latin typeface="Arial" panose="020B0604020202020204" pitchFamily="34" charset="0"/>
              <a:ea typeface="Open Sans" panose="020B0606030504020204" pitchFamily="34" charset="0"/>
              <a:cs typeface="Arial" panose="020B0604020202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10</a:t>
            </a:fld>
            <a:endParaRPr lang="en-US" altLang="en-US" sz="1400" b="1">
              <a:solidFill>
                <a:schemeClr val="bg1"/>
              </a:solidFill>
              <a:latin typeface="Open Sans ExtraBold"/>
              <a:ea typeface="Open Sans ExtraBold"/>
              <a:cs typeface="Open Sans ExtraBold"/>
            </a:endParaRPr>
          </a:p>
        </p:txBody>
      </p:sp>
      <p:graphicFrame>
        <p:nvGraphicFramePr>
          <p:cNvPr id="11" name="Table 10">
            <a:extLst>
              <a:ext uri="{FF2B5EF4-FFF2-40B4-BE49-F238E27FC236}">
                <a16:creationId xmlns:a16="http://schemas.microsoft.com/office/drawing/2014/main" id="{FA2FE7C5-2CD0-6543-BE4E-A4311F7F20DF}"/>
              </a:ext>
            </a:extLst>
          </p:cNvPr>
          <p:cNvGraphicFramePr>
            <a:graphicFrameLocks noGrp="1"/>
          </p:cNvGraphicFramePr>
          <p:nvPr>
            <p:extLst>
              <p:ext uri="{D42A27DB-BD31-4B8C-83A1-F6EECF244321}">
                <p14:modId xmlns:p14="http://schemas.microsoft.com/office/powerpoint/2010/main" val="3381031628"/>
              </p:ext>
            </p:extLst>
          </p:nvPr>
        </p:nvGraphicFramePr>
        <p:xfrm>
          <a:off x="960300" y="2276969"/>
          <a:ext cx="10448458" cy="4236425"/>
        </p:xfrm>
        <a:graphic>
          <a:graphicData uri="http://schemas.openxmlformats.org/drawingml/2006/table">
            <a:tbl>
              <a:tblPr firstRow="1" bandRow="1">
                <a:tableStyleId>{2D5ABB26-0587-4C30-8999-92F81FD0307C}</a:tableStyleId>
              </a:tblPr>
              <a:tblGrid>
                <a:gridCol w="4329373">
                  <a:extLst>
                    <a:ext uri="{9D8B030D-6E8A-4147-A177-3AD203B41FA5}">
                      <a16:colId xmlns:a16="http://schemas.microsoft.com/office/drawing/2014/main" val="20000"/>
                    </a:ext>
                  </a:extLst>
                </a:gridCol>
                <a:gridCol w="3327923">
                  <a:extLst>
                    <a:ext uri="{9D8B030D-6E8A-4147-A177-3AD203B41FA5}">
                      <a16:colId xmlns:a16="http://schemas.microsoft.com/office/drawing/2014/main" val="20001"/>
                    </a:ext>
                  </a:extLst>
                </a:gridCol>
                <a:gridCol w="2791162">
                  <a:extLst>
                    <a:ext uri="{9D8B030D-6E8A-4147-A177-3AD203B41FA5}">
                      <a16:colId xmlns:a16="http://schemas.microsoft.com/office/drawing/2014/main" val="20002"/>
                    </a:ext>
                  </a:extLst>
                </a:gridCol>
              </a:tblGrid>
              <a:tr h="669760">
                <a:tc>
                  <a:txBody>
                    <a:bodyPr/>
                    <a:lstStyle/>
                    <a:p>
                      <a:pPr algn="l"/>
                      <a:r>
                        <a:rPr lang="en-US" sz="1800" b="0" i="0">
                          <a:solidFill>
                            <a:schemeClr val="tx1"/>
                          </a:solidFill>
                          <a:latin typeface="Open Sans"/>
                          <a:ea typeface="Open Sans Light" panose="020B0306030504020204" pitchFamily="34" charset="0"/>
                          <a:cs typeface="Open Sans Light" panose="020B0306030504020204" pitchFamily="34" charset="0"/>
                        </a:rPr>
                        <a:t>Tipo de transporte</a:t>
                      </a:r>
                      <a:endParaRPr lang="en-GB" sz="1800" b="0" i="0">
                        <a:solidFill>
                          <a:schemeClr val="tx1"/>
                        </a:solidFill>
                        <a:latin typeface="Open Sans"/>
                        <a:ea typeface="Open Sans Light" panose="020B0306030504020204" pitchFamily="34" charset="0"/>
                        <a:cs typeface="Open Sans Light" panose="020B0306030504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800" b="0" i="0" kern="1200">
                          <a:solidFill>
                            <a:schemeClr val="tx1"/>
                          </a:solidFill>
                          <a:latin typeface="Open Sans"/>
                          <a:ea typeface="Open Sans Light" panose="020B0306030504020204" pitchFamily="34" charset="0"/>
                          <a:cs typeface="Open Sans Light" panose="020B0306030504020204" pitchFamily="34" charset="0"/>
                        </a:rPr>
                        <a:t>Número máximo recomendado de modos</a:t>
                      </a:r>
                      <a:endParaRPr lang="en-GB" sz="1800" b="0" i="0" kern="1200">
                        <a:solidFill>
                          <a:schemeClr val="tx1"/>
                        </a:solidFill>
                        <a:latin typeface="Open Sans"/>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800" b="0" i="0" kern="1200">
                          <a:solidFill>
                            <a:schemeClr val="tx1"/>
                          </a:solidFill>
                          <a:latin typeface="Open Sans"/>
                          <a:ea typeface="Open Sans Light" panose="020B0306030504020204" pitchFamily="34" charset="0"/>
                          <a:cs typeface="Open Sans Light" panose="020B0306030504020204" pitchFamily="34" charset="0"/>
                        </a:rPr>
                        <a:t>Número máximo recomendado de combustible</a:t>
                      </a:r>
                      <a:endParaRPr lang="en-GB" sz="1800" b="0" i="0" kern="1200">
                        <a:solidFill>
                          <a:schemeClr val="tx1"/>
                        </a:solidFill>
                        <a:latin typeface="Open Sans"/>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5890">
                <a:tc>
                  <a:txBody>
                    <a:bodyPr/>
                    <a:lstStyle/>
                    <a:p>
                      <a:pPr algn="l"/>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36797387"/>
                  </a:ext>
                </a:extLst>
              </a:tr>
              <a:tr h="1571096">
                <a:tc>
                  <a:txBody>
                    <a:bodyPr/>
                    <a:lstStyle/>
                    <a:p>
                      <a:pPr algn="l"/>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Pasajeros (nivel nacional)</a:t>
                      </a:r>
                    </a:p>
                    <a:p>
                      <a:pPr algn="l"/>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itchFamily="34" charset="0"/>
                        <a:buChar cha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Intercity</a:t>
                      </a:r>
                    </a:p>
                    <a:p>
                      <a:pPr marL="285750" indent="-285750" algn="l">
                        <a:buFont typeface="Arial" pitchFamily="34" charset="0"/>
                        <a:buChar char="•"/>
                      </a:pP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itchFamily="34" charset="0"/>
                        <a:buChar cha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Urbano</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15</a:t>
                      </a: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a:t>
                      </a:r>
                      <a:r>
                        <a:rPr lang="en-US" sz="1800" b="0" i="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tipo de </a:t>
                      </a: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coche</a:t>
                      </a:r>
                    </a:p>
                    <a:p>
                      <a:pPr algn="ctr"/>
                      <a:r>
                        <a:rPr lang="en-US" sz="1800" b="0" i="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modos públicos</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35351">
                <a:tc>
                  <a:txBody>
                    <a:bodyPr/>
                    <a:lstStyle/>
                    <a:p>
                      <a:pPr algn="l"/>
                      <a:r>
                        <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Transporte de mercancías (a nivel nacional)</a:t>
                      </a:r>
                    </a:p>
                  </a:txBody>
                  <a:tcPr>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15</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578825">
                <a:tc>
                  <a:txBody>
                    <a:bodyPr/>
                    <a:lstStyle/>
                    <a:p>
                      <a:pPr algn="l"/>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Internacional</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 tipo agregado</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 tipo agregado</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
        <p:nvSpPr>
          <p:cNvPr id="4" name="Google Shape;113;p16">
            <a:extLst>
              <a:ext uri="{FF2B5EF4-FFF2-40B4-BE49-F238E27FC236}">
                <a16:creationId xmlns:a16="http://schemas.microsoft.com/office/drawing/2014/main" id="{5BA00089-0F7D-411E-8452-4F74C3657EAA}"/>
              </a:ext>
            </a:extLst>
          </p:cNvPr>
          <p:cNvSpPr txBox="1">
            <a:spLocks noChangeArrowheads="1"/>
          </p:cNvSpPr>
          <p:nvPr/>
        </p:nvSpPr>
        <p:spPr bwMode="auto">
          <a:xfrm>
            <a:off x="751957" y="387383"/>
            <a:ext cx="862353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8.2 </a:t>
            </a:r>
            <a:r>
              <a:rPr lang="en-GB" dirty="0" err="1">
                <a:latin typeface="Arial" panose="020B0604020202020204" pitchFamily="34" charset="0"/>
                <a:cs typeface="Arial" panose="020B0604020202020204" pitchFamily="34" charset="0"/>
              </a:rPr>
              <a:t>Estructura</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los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de entrada</a:t>
            </a:r>
          </a:p>
        </p:txBody>
      </p:sp>
      <p:sp>
        <p:nvSpPr>
          <p:cNvPr id="6" name="Oval 5">
            <a:extLst>
              <a:ext uri="{FF2B5EF4-FFF2-40B4-BE49-F238E27FC236}">
                <a16:creationId xmlns:a16="http://schemas.microsoft.com/office/drawing/2014/main" id="{6A3CC1A4-D6DE-3443-A720-69B71D0AC3B1}"/>
              </a:ext>
            </a:extLst>
          </p:cNvPr>
          <p:cNvSpPr/>
          <p:nvPr/>
        </p:nvSpPr>
        <p:spPr>
          <a:xfrm>
            <a:off x="10327203" y="10359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0.mp3" descr="Track7_Lecture8_Slide10.mp3">
            <a:hlinkClick r:id="" action="ppaction://media"/>
            <a:extLst>
              <a:ext uri="{FF2B5EF4-FFF2-40B4-BE49-F238E27FC236}">
                <a16:creationId xmlns:a16="http://schemas.microsoft.com/office/drawing/2014/main" id="{C8C66655-8F20-5F42-BDF7-F5283E622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8568" y="174964"/>
            <a:ext cx="812800" cy="812800"/>
          </a:xfrm>
          <a:prstGeom prst="rect">
            <a:avLst/>
          </a:prstGeom>
        </p:spPr>
      </p:pic>
    </p:spTree>
    <p:extLst>
      <p:ext uri="{BB962C8B-B14F-4D97-AF65-F5344CB8AC3E}">
        <p14:creationId xmlns:p14="http://schemas.microsoft.com/office/powerpoint/2010/main" val="72897030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11</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852762" y="1631644"/>
            <a:ext cx="10515600" cy="2548248"/>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spcAft>
                <a:spcPts val="1200"/>
              </a:spcAft>
              <a:buFontTx/>
              <a:buNone/>
            </a:pPr>
            <a:r>
              <a:rPr lang="en-GB" altLang="en-US" sz="2000" b="1" dirty="0">
                <a:solidFill>
                  <a:srgbClr val="9DC3E6"/>
                </a:solidFill>
                <a:latin typeface="Arial" panose="020B0604020202020204" pitchFamily="34" charset="0"/>
                <a:cs typeface="Arial" panose="020B0604020202020204" pitchFamily="34" charset="0"/>
              </a:rPr>
              <a:t>Fuente de </a:t>
            </a:r>
            <a:r>
              <a:rPr lang="en-GB" altLang="en-US" sz="2000" b="1" dirty="0" err="1">
                <a:solidFill>
                  <a:srgbClr val="9DC3E6"/>
                </a:solidFill>
                <a:latin typeface="Arial" panose="020B0604020202020204" pitchFamily="34" charset="0"/>
                <a:cs typeface="Arial" panose="020B0604020202020204" pitchFamily="34" charset="0"/>
              </a:rPr>
              <a:t>datos</a:t>
            </a:r>
            <a:r>
              <a:rPr lang="en-GB" altLang="en-US" sz="2000" b="1" dirty="0">
                <a:solidFill>
                  <a:srgbClr val="9DC3E6"/>
                </a:solidFill>
                <a:latin typeface="Arial" panose="020B0604020202020204" pitchFamily="34" charset="0"/>
                <a:cs typeface="Arial" panose="020B0604020202020204" pitchFamily="34" charset="0"/>
              </a:rPr>
              <a:t>: </a:t>
            </a:r>
            <a:r>
              <a:rPr lang="en-GB" altLang="en-US" sz="2000" b="1" dirty="0" err="1">
                <a:solidFill>
                  <a:srgbClr val="9DC3E6"/>
                </a:solidFill>
                <a:latin typeface="Arial" panose="020B0604020202020204" pitchFamily="34" charset="0"/>
                <a:cs typeface="Arial" panose="020B0604020202020204" pitchFamily="34" charset="0"/>
              </a:rPr>
              <a:t>Datos</a:t>
            </a:r>
            <a:r>
              <a:rPr lang="en-GB" altLang="en-US" sz="2000" b="1" dirty="0">
                <a:solidFill>
                  <a:srgbClr val="9DC3E6"/>
                </a:solidFill>
                <a:latin typeface="Arial" panose="020B0604020202020204" pitchFamily="34" charset="0"/>
                <a:cs typeface="Arial" panose="020B0604020202020204" pitchFamily="34" charset="0"/>
              </a:rPr>
              <a:t> de la </a:t>
            </a:r>
            <a:r>
              <a:rPr lang="en-GB" altLang="en-US" sz="2000" b="1" dirty="0" err="1">
                <a:solidFill>
                  <a:srgbClr val="9DC3E6"/>
                </a:solidFill>
                <a:latin typeface="Arial" panose="020B0604020202020204" pitchFamily="34" charset="0"/>
                <a:cs typeface="Arial" panose="020B0604020202020204" pitchFamily="34" charset="0"/>
              </a:rPr>
              <a:t>Oficina</a:t>
            </a:r>
            <a:r>
              <a:rPr lang="en-GB" altLang="en-US" sz="2000" b="1" dirty="0">
                <a:solidFill>
                  <a:srgbClr val="9DC3E6"/>
                </a:solidFill>
                <a:latin typeface="Arial" panose="020B0604020202020204" pitchFamily="34" charset="0"/>
                <a:cs typeface="Arial" panose="020B0604020202020204" pitchFamily="34" charset="0"/>
              </a:rPr>
              <a:t> de </a:t>
            </a:r>
            <a:r>
              <a:rPr lang="en-GB" altLang="en-US" sz="2000" b="1" dirty="0" err="1">
                <a:solidFill>
                  <a:srgbClr val="9DC3E6"/>
                </a:solidFill>
                <a:latin typeface="Arial" panose="020B0604020202020204" pitchFamily="34" charset="0"/>
                <a:cs typeface="Arial" panose="020B0604020202020204" pitchFamily="34" charset="0"/>
              </a:rPr>
              <a:t>Estadísticas</a:t>
            </a:r>
            <a:r>
              <a:rPr lang="en-GB" altLang="en-US" sz="2000" b="1" dirty="0">
                <a:solidFill>
                  <a:srgbClr val="9DC3E6"/>
                </a:solidFill>
                <a:latin typeface="Arial" panose="020B0604020202020204" pitchFamily="34" charset="0"/>
                <a:cs typeface="Arial" panose="020B0604020202020204" pitchFamily="34" charset="0"/>
              </a:rPr>
              <a:t> </a:t>
            </a:r>
            <a:r>
              <a:rPr lang="en-GB" altLang="en-US" sz="2000" b="1" dirty="0" err="1">
                <a:solidFill>
                  <a:srgbClr val="9DC3E6"/>
                </a:solidFill>
                <a:latin typeface="Arial" panose="020B0604020202020204" pitchFamily="34" charset="0"/>
                <a:cs typeface="Arial" panose="020B0604020202020204" pitchFamily="34" charset="0"/>
              </a:rPr>
              <a:t>Nacionales</a:t>
            </a:r>
            <a:endParaRPr lang="en-GB" altLang="en-US" sz="2000" b="1" dirty="0">
              <a:solidFill>
                <a:srgbClr val="9DC3E6"/>
              </a:solidFill>
              <a:latin typeface="Arial" panose="020B0604020202020204" pitchFamily="34" charset="0"/>
              <a:cs typeface="Arial" panose="020B0604020202020204" pitchFamily="34" charset="0"/>
            </a:endParaRPr>
          </a:p>
          <a:p>
            <a:pPr eaLnBrk="1" hangingPunct="1">
              <a:lnSpc>
                <a:spcPct val="100000"/>
              </a:lnSpc>
              <a:spcAft>
                <a:spcPts val="1200"/>
              </a:spcAft>
              <a:buFontTx/>
              <a:buNone/>
            </a:pPr>
            <a:endParaRPr lang="en-GB" altLang="en-US" sz="2000" b="1" dirty="0">
              <a:solidFill>
                <a:srgbClr val="9DC3E6"/>
              </a:solidFill>
              <a:latin typeface="Arial" panose="020B0604020202020204" pitchFamily="34" charset="0"/>
              <a:cs typeface="Arial" panose="020B0604020202020204" pitchFamily="34" charset="0"/>
            </a:endParaRPr>
          </a:p>
          <a:p>
            <a:pPr eaLnBrk="1" hangingPunct="1">
              <a:lnSpc>
                <a:spcPct val="100000"/>
              </a:lnSpc>
              <a:spcAft>
                <a:spcPts val="1200"/>
              </a:spcAft>
              <a:buFontTx/>
              <a:buNone/>
            </a:pPr>
            <a:endParaRPr lang="en-GB" altLang="en-US" sz="2000" dirty="0">
              <a:solidFill>
                <a:srgbClr val="9DC3E6"/>
              </a:solidFill>
              <a:latin typeface="Arial" panose="020B0604020202020204" pitchFamily="34" charset="0"/>
              <a:cs typeface="Arial" panose="020B0604020202020204" pitchFamily="34" charset="0"/>
            </a:endParaRPr>
          </a:p>
          <a:p>
            <a:pPr marL="342900" indent="-342900" eaLnBrk="1" hangingPunct="1">
              <a:lnSpc>
                <a:spcPct val="100000"/>
              </a:lnSpc>
              <a:spcBef>
                <a:spcPts val="0"/>
              </a:spcBef>
              <a:spcAft>
                <a:spcPts val="500"/>
              </a:spcAft>
            </a:pPr>
            <a:r>
              <a:rPr lang="en-GB" sz="2000" dirty="0" err="1">
                <a:latin typeface="Arial" panose="020B0604020202020204" pitchFamily="34" charset="0"/>
                <a:cs typeface="Arial" panose="020B0604020202020204" pitchFamily="34" charset="0"/>
              </a:rPr>
              <a:t>Censo</a:t>
            </a:r>
            <a:endParaRPr lang="en-GB" sz="2000" dirty="0">
              <a:latin typeface="Arial" panose="020B0604020202020204" pitchFamily="34" charset="0"/>
              <a:cs typeface="Arial" panose="020B0604020202020204" pitchFamily="34" charset="0"/>
            </a:endParaRPr>
          </a:p>
          <a:p>
            <a:pPr marL="342900" indent="-342900" eaLnBrk="1" hangingPunct="1">
              <a:lnSpc>
                <a:spcPct val="100000"/>
              </a:lnSpc>
              <a:spcBef>
                <a:spcPts val="0"/>
              </a:spcBef>
              <a:spcAft>
                <a:spcPts val="500"/>
              </a:spcAft>
            </a:pPr>
            <a:r>
              <a:rPr lang="en-GB" sz="2000" dirty="0" err="1">
                <a:latin typeface="Arial" panose="020B0604020202020204" pitchFamily="34" charset="0"/>
                <a:cs typeface="Arial" panose="020B0604020202020204" pitchFamily="34" charset="0"/>
              </a:rPr>
              <a:t>Tamaño</a:t>
            </a:r>
            <a:r>
              <a:rPr lang="en-GB" sz="2000" dirty="0">
                <a:latin typeface="Arial" panose="020B0604020202020204" pitchFamily="34" charset="0"/>
                <a:cs typeface="Arial" panose="020B0604020202020204" pitchFamily="34" charset="0"/>
              </a:rPr>
              <a:t> de las </a:t>
            </a:r>
            <a:r>
              <a:rPr lang="en-GB" sz="2000" dirty="0" err="1">
                <a:latin typeface="Arial" panose="020B0604020202020204" pitchFamily="34" charset="0"/>
                <a:cs typeface="Arial" panose="020B0604020202020204" pitchFamily="34" charset="0"/>
              </a:rPr>
              <a:t>viviendas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términos</a:t>
            </a:r>
            <a:r>
              <a:rPr lang="en-GB" sz="2000" dirty="0">
                <a:latin typeface="Arial" panose="020B0604020202020204" pitchFamily="34" charset="0"/>
                <a:cs typeface="Arial" panose="020B0604020202020204" pitchFamily="34" charset="0"/>
              </a:rPr>
              <a:t> de personas </a:t>
            </a:r>
            <a:r>
              <a:rPr lang="en-GB" sz="2000" dirty="0" err="1">
                <a:latin typeface="Arial" panose="020B0604020202020204" pitchFamily="34" charset="0"/>
                <a:cs typeface="Arial" panose="020B0604020202020204" pitchFamily="34" charset="0"/>
              </a:rPr>
              <a:t>por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hogar</a:t>
            </a:r>
            <a:r>
              <a:rPr lang="en-GB" sz="2000" dirty="0">
                <a:latin typeface="Arial" panose="020B0604020202020204" pitchFamily="34" charset="0"/>
                <a:cs typeface="Arial" panose="020B0604020202020204" pitchFamily="34" charset="0"/>
              </a:rPr>
              <a:t>, tanto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zonas rurales </a:t>
            </a:r>
            <a:r>
              <a:rPr lang="en-GB" sz="2000" dirty="0" err="1">
                <a:latin typeface="Arial" panose="020B0604020202020204" pitchFamily="34" charset="0"/>
                <a:cs typeface="Arial" panose="020B0604020202020204" pitchFamily="34" charset="0"/>
              </a:rPr>
              <a:t>como</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urbanas</a:t>
            </a:r>
            <a:endParaRPr lang="en-GB" sz="2000" dirty="0">
              <a:latin typeface="Arial" panose="020B0604020202020204" pitchFamily="34" charset="0"/>
              <a:cs typeface="Arial" panose="020B0604020202020204" pitchFamily="34" charset="0"/>
            </a:endParaRPr>
          </a:p>
          <a:p>
            <a:pPr marL="342900" indent="-342900" eaLnBrk="1" hangingPunct="1">
              <a:lnSpc>
                <a:spcPct val="100000"/>
              </a:lnSpc>
              <a:spcBef>
                <a:spcPts val="0"/>
              </a:spcBef>
              <a:spcAft>
                <a:spcPts val="500"/>
              </a:spcAft>
            </a:pPr>
            <a:r>
              <a:rPr lang="en-GB" sz="2000" dirty="0">
                <a:latin typeface="Arial" panose="020B0604020202020204" pitchFamily="34" charset="0"/>
                <a:cs typeface="Arial" panose="020B0604020202020204" pitchFamily="34" charset="0"/>
              </a:rPr>
              <a:t>Población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las </a:t>
            </a:r>
            <a:r>
              <a:rPr lang="en-GB" sz="2000" dirty="0" err="1">
                <a:latin typeface="Arial" panose="020B0604020202020204" pitchFamily="34" charset="0"/>
                <a:cs typeface="Arial" panose="020B0604020202020204" pitchFamily="34" charset="0"/>
              </a:rPr>
              <a:t>grandes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ciudades</a:t>
            </a:r>
            <a:endParaRPr lang="en-GB" sz="2000" dirty="0">
              <a:latin typeface="Arial" panose="020B0604020202020204" pitchFamily="34" charset="0"/>
              <a:cs typeface="Arial" panose="020B0604020202020204" pitchFamily="34" charset="0"/>
            </a:endParaRPr>
          </a:p>
          <a:p>
            <a:pPr marL="342900" indent="-342900" eaLnBrk="1" hangingPunct="1">
              <a:lnSpc>
                <a:spcPct val="100000"/>
              </a:lnSpc>
              <a:spcBef>
                <a:spcPts val="0"/>
              </a:spcBef>
              <a:spcAft>
                <a:spcPts val="500"/>
              </a:spcAft>
            </a:pPr>
            <a:r>
              <a:rPr lang="en-GB" sz="2000" dirty="0" err="1">
                <a:latin typeface="Arial" panose="020B0604020202020204" pitchFamily="34" charset="0"/>
                <a:cs typeface="Arial" panose="020B0604020202020204" pitchFamily="34" charset="0"/>
              </a:rPr>
              <a:t>Algunos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otros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datos</a:t>
            </a:r>
            <a:r>
              <a:rPr lang="en-GB" sz="2000" dirty="0">
                <a:latin typeface="Arial" panose="020B0604020202020204" pitchFamily="34" charset="0"/>
                <a:cs typeface="Arial" panose="020B0604020202020204" pitchFamily="34" charset="0"/>
              </a:rPr>
              <a:t> que </a:t>
            </a:r>
            <a:r>
              <a:rPr lang="en-GB" sz="2000" dirty="0" err="1">
                <a:latin typeface="Arial" panose="020B0604020202020204" pitchFamily="34" charset="0"/>
                <a:cs typeface="Arial" panose="020B0604020202020204" pitchFamily="34" charset="0"/>
              </a:rPr>
              <a:t>pueden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utilizarse</a:t>
            </a:r>
            <a:r>
              <a:rPr lang="en-GB" sz="2000" dirty="0">
                <a:latin typeface="Arial" panose="020B0604020202020204" pitchFamily="34" charset="0"/>
                <a:cs typeface="Arial" panose="020B0604020202020204" pitchFamily="34" charset="0"/>
              </a:rPr>
              <a:t> para </a:t>
            </a:r>
            <a:r>
              <a:rPr lang="en-GB" sz="2000" dirty="0" err="1">
                <a:latin typeface="Arial" panose="020B0604020202020204" pitchFamily="34" charset="0"/>
                <a:cs typeface="Arial" panose="020B0604020202020204" pitchFamily="34" charset="0"/>
              </a:rPr>
              <a:t>caracterizar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estilo</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vida</a:t>
            </a:r>
            <a:endParaRPr lang="en-GB" sz="2000" dirty="0">
              <a:latin typeface="Arial" panose="020B0604020202020204" pitchFamily="34" charset="0"/>
              <a:cs typeface="Arial" panose="020B0604020202020204" pitchFamily="34" charset="0"/>
            </a:endParaRPr>
          </a:p>
          <a:p>
            <a:pPr marL="342900" indent="-342900" eaLnBrk="1" hangingPunct="1">
              <a:lnSpc>
                <a:spcPct val="100000"/>
              </a:lnSpc>
              <a:spcBef>
                <a:spcPts val="0"/>
              </a:spcBef>
              <a:spcAft>
                <a:spcPts val="500"/>
              </a:spcAft>
            </a:pPr>
            <a:r>
              <a:rPr lang="en-GB" sz="2000" dirty="0">
                <a:latin typeface="Arial" panose="020B0604020202020204" pitchFamily="34" charset="0"/>
                <a:cs typeface="Arial" panose="020B0604020202020204" pitchFamily="34" charset="0"/>
              </a:rPr>
              <a:t>Si se da la </a:t>
            </a:r>
            <a:r>
              <a:rPr lang="en-GB" sz="2000" dirty="0" err="1">
                <a:latin typeface="Arial" panose="020B0604020202020204" pitchFamily="34" charset="0"/>
                <a:cs typeface="Arial" panose="020B0604020202020204" pitchFamily="34" charset="0"/>
              </a:rPr>
              <a:t>tasa</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crecimiento</a:t>
            </a:r>
            <a:r>
              <a:rPr lang="en-GB" sz="2000" dirty="0">
                <a:latin typeface="Arial" panose="020B0604020202020204" pitchFamily="34" charset="0"/>
                <a:cs typeface="Arial" panose="020B0604020202020204" pitchFamily="34" charset="0"/>
              </a:rPr>
              <a:t> de la población, se </a:t>
            </a:r>
            <a:r>
              <a:rPr lang="en-GB" sz="2000" dirty="0" err="1">
                <a:latin typeface="Arial" panose="020B0604020202020204" pitchFamily="34" charset="0"/>
                <a:cs typeface="Arial" panose="020B0604020202020204" pitchFamily="34" charset="0"/>
              </a:rPr>
              <a:t>puede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utilizar</a:t>
            </a:r>
            <a:r>
              <a:rPr lang="en-GB" sz="2000" dirty="0">
                <a:latin typeface="Arial" panose="020B0604020202020204" pitchFamily="34" charset="0"/>
                <a:cs typeface="Arial" panose="020B0604020202020204" pitchFamily="34" charset="0"/>
              </a:rPr>
              <a:t> para </a:t>
            </a:r>
            <a:r>
              <a:rPr lang="en-GB" sz="2000" dirty="0" err="1">
                <a:latin typeface="Arial" panose="020B0604020202020204" pitchFamily="34" charset="0"/>
                <a:cs typeface="Arial" panose="020B0604020202020204" pitchFamily="34" charset="0"/>
              </a:rPr>
              <a:t>establecer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escenario</a:t>
            </a:r>
            <a:r>
              <a:rPr lang="en-GB" sz="2000" dirty="0">
                <a:latin typeface="Arial" panose="020B0604020202020204" pitchFamily="34" charset="0"/>
                <a:cs typeface="Arial" panose="020B0604020202020204" pitchFamily="34" charset="0"/>
              </a:rPr>
              <a:t> base de la </a:t>
            </a:r>
            <a:r>
              <a:rPr lang="en-GB" sz="2000" dirty="0" err="1">
                <a:latin typeface="Arial" panose="020B0604020202020204" pitchFamily="34" charset="0"/>
                <a:cs typeface="Arial" panose="020B0604020202020204" pitchFamily="34" charset="0"/>
              </a:rPr>
              <a:t>demografía</a:t>
            </a:r>
            <a:endParaRPr lang="en-GB" sz="2000" dirty="0">
              <a:latin typeface="Arial" panose="020B0604020202020204" pitchFamily="34" charset="0"/>
              <a:cs typeface="Arial" panose="020B0604020202020204" pitchFamily="34" charset="0"/>
            </a:endParaRPr>
          </a:p>
          <a:p>
            <a:pPr marL="342900" indent="-342900" eaLnBrk="1" hangingPunct="1">
              <a:lnSpc>
                <a:spcPct val="100000"/>
              </a:lnSpc>
              <a:spcBef>
                <a:spcPts val="0"/>
              </a:spcBef>
              <a:spcAft>
                <a:spcPts val="500"/>
              </a:spcAft>
            </a:pPr>
            <a:r>
              <a:rPr lang="en-GB" sz="2000" dirty="0" err="1">
                <a:latin typeface="Arial" panose="020B0604020202020204" pitchFamily="34" charset="0"/>
                <a:cs typeface="Arial" panose="020B0604020202020204" pitchFamily="34" charset="0"/>
              </a:rPr>
              <a:t>Distribución</a:t>
            </a:r>
            <a:r>
              <a:rPr lang="en-GB" sz="2000" dirty="0">
                <a:latin typeface="Arial" panose="020B0604020202020204" pitchFamily="34" charset="0"/>
                <a:cs typeface="Arial" panose="020B0604020202020204" pitchFamily="34" charset="0"/>
              </a:rPr>
              <a:t> de la población </a:t>
            </a:r>
            <a:r>
              <a:rPr lang="en-GB" sz="2000" dirty="0" err="1">
                <a:latin typeface="Arial" panose="020B0604020202020204" pitchFamily="34" charset="0"/>
                <a:cs typeface="Arial" panose="020B0604020202020204" pitchFamily="34" charset="0"/>
              </a:rPr>
              <a:t>por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edades</a:t>
            </a:r>
            <a:r>
              <a:rPr lang="en-GB" sz="2000" dirty="0">
                <a:latin typeface="Arial" panose="020B0604020202020204" pitchFamily="34" charset="0"/>
                <a:cs typeface="Arial" panose="020B0604020202020204" pitchFamily="34" charset="0"/>
              </a:rPr>
              <a:t>, o </a:t>
            </a:r>
            <a:r>
              <a:rPr lang="en-GB" sz="2000" dirty="0" err="1">
                <a:latin typeface="Arial" panose="020B0604020202020204" pitchFamily="34" charset="0"/>
                <a:cs typeface="Arial" panose="020B0604020202020204" pitchFamily="34" charset="0"/>
              </a:rPr>
              <a:t>grupos</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edades</a:t>
            </a:r>
            <a:endParaRPr lang="en-GB" altLang="en-US" sz="2000" dirty="0">
              <a:solidFill>
                <a:srgbClr val="9DC3E6"/>
              </a:solidFill>
              <a:latin typeface="Arial" panose="020B0604020202020204" pitchFamily="34" charset="0"/>
              <a:cs typeface="Arial" panose="020B0604020202020204" pitchFamily="34" charset="0"/>
            </a:endParaRPr>
          </a:p>
          <a:p>
            <a:pPr marL="0" indent="0">
              <a:buSzPts val="1600"/>
              <a:buNone/>
            </a:pPr>
            <a:endParaRPr lang="en-GB" dirty="0">
              <a:latin typeface="Arial" panose="020B0604020202020204" pitchFamily="34" charset="0"/>
              <a:cs typeface="Arial" panose="020B0604020202020204" pitchFamily="34" charset="0"/>
            </a:endParaRPr>
          </a:p>
        </p:txBody>
      </p:sp>
      <p:sp>
        <p:nvSpPr>
          <p:cNvPr id="21" name="Text Box 3">
            <a:extLst>
              <a:ext uri="{FF2B5EF4-FFF2-40B4-BE49-F238E27FC236}">
                <a16:creationId xmlns:a16="http://schemas.microsoft.com/office/drawing/2014/main" id="{8B6C594E-3EAE-494C-8C22-51670020CB56}"/>
              </a:ext>
            </a:extLst>
          </p:cNvPr>
          <p:cNvSpPr txBox="1">
            <a:spLocks noChangeArrowheads="1"/>
          </p:cNvSpPr>
          <p:nvPr/>
        </p:nvSpPr>
        <p:spPr bwMode="auto">
          <a:xfrm>
            <a:off x="1018127" y="2345174"/>
            <a:ext cx="2088000" cy="408623"/>
          </a:xfrm>
          <a:prstGeom prst="roundRect">
            <a:avLst/>
          </a:prstGeom>
          <a:solidFill>
            <a:srgbClr val="66C8FF">
              <a:alpha val="12941"/>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Economía</a:t>
            </a:r>
          </a:p>
        </p:txBody>
      </p:sp>
      <p:sp>
        <p:nvSpPr>
          <p:cNvPr id="22" name="Text Box 4">
            <a:extLst>
              <a:ext uri="{FF2B5EF4-FFF2-40B4-BE49-F238E27FC236}">
                <a16:creationId xmlns:a16="http://schemas.microsoft.com/office/drawing/2014/main" id="{4DF2B0FA-A2BA-F94D-8EB9-4643C6CC9765}"/>
              </a:ext>
            </a:extLst>
          </p:cNvPr>
          <p:cNvSpPr txBox="1">
            <a:spLocks noChangeArrowheads="1"/>
          </p:cNvSpPr>
          <p:nvPr/>
        </p:nvSpPr>
        <p:spPr bwMode="auto">
          <a:xfrm>
            <a:off x="3772204" y="2345175"/>
            <a:ext cx="2088000" cy="408623"/>
          </a:xfrm>
          <a:prstGeom prst="roundRect">
            <a:avLst/>
          </a:prstGeom>
          <a:solidFill>
            <a:srgbClr val="66C8FF">
              <a:alpha val="49412"/>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Demografía</a:t>
            </a:r>
          </a:p>
        </p:txBody>
      </p:sp>
      <p:sp>
        <p:nvSpPr>
          <p:cNvPr id="23" name="Text Box 5">
            <a:extLst>
              <a:ext uri="{FF2B5EF4-FFF2-40B4-BE49-F238E27FC236}">
                <a16:creationId xmlns:a16="http://schemas.microsoft.com/office/drawing/2014/main" id="{AD3FE898-C599-FB44-BDBA-B773F6357A3A}"/>
              </a:ext>
            </a:extLst>
          </p:cNvPr>
          <p:cNvSpPr txBox="1">
            <a:spLocks noChangeArrowheads="1"/>
          </p:cNvSpPr>
          <p:nvPr/>
        </p:nvSpPr>
        <p:spPr bwMode="auto">
          <a:xfrm>
            <a:off x="6526284" y="2345175"/>
            <a:ext cx="2088000" cy="408623"/>
          </a:xfrm>
          <a:prstGeom prst="roundRect">
            <a:avLst/>
          </a:prstGeom>
          <a:solidFill>
            <a:srgbClr val="66C8FF">
              <a:alpha val="49412"/>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Estilo de vida</a:t>
            </a:r>
          </a:p>
        </p:txBody>
      </p:sp>
      <p:sp>
        <p:nvSpPr>
          <p:cNvPr id="25" name="Text Box 6">
            <a:extLst>
              <a:ext uri="{FF2B5EF4-FFF2-40B4-BE49-F238E27FC236}">
                <a16:creationId xmlns:a16="http://schemas.microsoft.com/office/drawing/2014/main" id="{918BE428-5DED-DB49-BD78-EA5D99E1A479}"/>
              </a:ext>
            </a:extLst>
          </p:cNvPr>
          <p:cNvSpPr txBox="1">
            <a:spLocks noChangeArrowheads="1"/>
          </p:cNvSpPr>
          <p:nvPr/>
        </p:nvSpPr>
        <p:spPr bwMode="auto">
          <a:xfrm>
            <a:off x="9280362" y="2345174"/>
            <a:ext cx="2088000" cy="408623"/>
          </a:xfrm>
          <a:prstGeom prst="roundRect">
            <a:avLst/>
          </a:prstGeom>
          <a:solidFill>
            <a:srgbClr val="66C8FF">
              <a:alpha val="12941"/>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Tecnología</a:t>
            </a:r>
          </a:p>
        </p:txBody>
      </p:sp>
      <p:sp>
        <p:nvSpPr>
          <p:cNvPr id="4" name="Google Shape;113;p16">
            <a:extLst>
              <a:ext uri="{FF2B5EF4-FFF2-40B4-BE49-F238E27FC236}">
                <a16:creationId xmlns:a16="http://schemas.microsoft.com/office/drawing/2014/main" id="{287473CD-DCB6-4AE3-BA48-AE441DF1A4C2}"/>
              </a:ext>
            </a:extLst>
          </p:cNvPr>
          <p:cNvSpPr txBox="1">
            <a:spLocks noChangeArrowheads="1"/>
          </p:cNvSpPr>
          <p:nvPr/>
        </p:nvSpPr>
        <p:spPr bwMode="auto">
          <a:xfrm>
            <a:off x="870691" y="387383"/>
            <a:ext cx="9213846"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8.2 </a:t>
            </a:r>
            <a:r>
              <a:rPr lang="en-GB" dirty="0" err="1">
                <a:latin typeface="Arial" panose="020B0604020202020204" pitchFamily="34" charset="0"/>
                <a:cs typeface="Arial" panose="020B0604020202020204" pitchFamily="34" charset="0"/>
              </a:rPr>
              <a:t>Estructura</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los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de entrada</a:t>
            </a:r>
          </a:p>
        </p:txBody>
      </p:sp>
      <p:sp>
        <p:nvSpPr>
          <p:cNvPr id="9" name="Oval 8">
            <a:extLst>
              <a:ext uri="{FF2B5EF4-FFF2-40B4-BE49-F238E27FC236}">
                <a16:creationId xmlns:a16="http://schemas.microsoft.com/office/drawing/2014/main" id="{A942FA55-5191-534B-BECA-836AD7F8429A}"/>
              </a:ext>
            </a:extLst>
          </p:cNvPr>
          <p:cNvSpPr/>
          <p:nvPr/>
        </p:nvSpPr>
        <p:spPr>
          <a:xfrm>
            <a:off x="10451706" y="10359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1.mp3" descr="Track7_Lecture8_Slide11.mp3">
            <a:hlinkClick r:id="" action="ppaction://media"/>
            <a:extLst>
              <a:ext uri="{FF2B5EF4-FFF2-40B4-BE49-F238E27FC236}">
                <a16:creationId xmlns:a16="http://schemas.microsoft.com/office/drawing/2014/main" id="{F36F2EBC-A651-6742-9DB3-D56D647ECE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3071" y="174964"/>
            <a:ext cx="812800" cy="812800"/>
          </a:xfrm>
          <a:prstGeom prst="rect">
            <a:avLst/>
          </a:prstGeom>
        </p:spPr>
      </p:pic>
    </p:spTree>
    <p:extLst>
      <p:ext uri="{BB962C8B-B14F-4D97-AF65-F5344CB8AC3E}">
        <p14:creationId xmlns:p14="http://schemas.microsoft.com/office/powerpoint/2010/main" val="16632093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12</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711553" y="1536258"/>
            <a:ext cx="9663220" cy="4366927"/>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spcAft>
                <a:spcPts val="1200"/>
              </a:spcAft>
              <a:buNone/>
            </a:pPr>
            <a:r>
              <a:rPr lang="en-GB" altLang="en-US" sz="2000" b="1" dirty="0">
                <a:solidFill>
                  <a:srgbClr val="9DC3E6"/>
                </a:solidFill>
                <a:latin typeface="Arial" panose="020B0604020202020204" pitchFamily="34" charset="0"/>
                <a:cs typeface="Arial" panose="020B0604020202020204" pitchFamily="34" charset="0"/>
              </a:rPr>
              <a:t>Fuente de datos: Banco Central y Ministerio de </a:t>
            </a:r>
            <a:r>
              <a:rPr lang="en-GB" altLang="en-US" sz="2000" b="1" dirty="0" err="1">
                <a:solidFill>
                  <a:srgbClr val="9DC3E6"/>
                </a:solidFill>
                <a:latin typeface="Arial" panose="020B0604020202020204" pitchFamily="34" charset="0"/>
                <a:cs typeface="Arial" panose="020B0604020202020204" pitchFamily="34" charset="0"/>
              </a:rPr>
              <a:t>Energía</a:t>
            </a:r>
            <a:endParaRPr lang="en-GB" altLang="en-US" sz="2000" b="1" dirty="0">
              <a:solidFill>
                <a:srgbClr val="9DC3E6"/>
              </a:solidFill>
              <a:latin typeface="Arial" panose="020B0604020202020204" pitchFamily="34" charset="0"/>
              <a:cs typeface="Arial" panose="020B0604020202020204" pitchFamily="34" charset="0"/>
            </a:endParaRPr>
          </a:p>
          <a:p>
            <a:pPr eaLnBrk="1" hangingPunct="1">
              <a:lnSpc>
                <a:spcPct val="100000"/>
              </a:lnSpc>
              <a:spcAft>
                <a:spcPts val="1200"/>
              </a:spcAft>
              <a:buNone/>
            </a:pPr>
            <a:r>
              <a:rPr lang="en-GB" altLang="en-US" sz="2000" b="1" dirty="0">
                <a:solidFill>
                  <a:srgbClr val="9DC3E6"/>
                </a:solidFill>
                <a:latin typeface="Arial" panose="020B0604020202020204" pitchFamily="34" charset="0"/>
                <a:cs typeface="Arial" panose="020B0604020202020204" pitchFamily="34" charset="0"/>
              </a:rPr>
              <a:t> </a:t>
            </a:r>
          </a:p>
          <a:p>
            <a:pPr eaLnBrk="1" hangingPunct="1">
              <a:lnSpc>
                <a:spcPct val="100000"/>
              </a:lnSpc>
              <a:spcAft>
                <a:spcPts val="1200"/>
              </a:spcAft>
              <a:buFontTx/>
              <a:buNone/>
            </a:pPr>
            <a:endParaRPr lang="en-GB" altLang="en-US" sz="2000" dirty="0">
              <a:solidFill>
                <a:srgbClr val="9DC3E6"/>
              </a:solidFill>
              <a:latin typeface="Arial" panose="020B0604020202020204" pitchFamily="34" charset="0"/>
              <a:cs typeface="Arial" panose="020B0604020202020204" pitchFamily="34" charset="0"/>
            </a:endParaRPr>
          </a:p>
          <a:p>
            <a:pPr marL="0" indent="0" eaLnBrk="1" hangingPunct="1">
              <a:lnSpc>
                <a:spcPct val="100000"/>
              </a:lnSpc>
              <a:spcBef>
                <a:spcPts val="0"/>
              </a:spcBef>
              <a:spcAft>
                <a:spcPts val="500"/>
              </a:spcAft>
              <a:buNone/>
            </a:pPr>
            <a:r>
              <a:rPr lang="en-GB" sz="2000" b="1" dirty="0">
                <a:latin typeface="Arial" panose="020B0604020202020204" pitchFamily="34" charset="0"/>
                <a:cs typeface="Arial" panose="020B0604020202020204" pitchFamily="34" charset="0"/>
              </a:rPr>
              <a:t>Banco central</a:t>
            </a:r>
          </a:p>
          <a:p>
            <a:pPr eaLnBrk="1" hangingPunct="1">
              <a:lnSpc>
                <a:spcPct val="100000"/>
              </a:lnSpc>
              <a:spcBef>
                <a:spcPts val="0"/>
              </a:spcBef>
              <a:spcAft>
                <a:spcPts val="500"/>
              </a:spcAft>
            </a:pPr>
            <a:r>
              <a:rPr lang="en-GB" sz="2000" dirty="0">
                <a:latin typeface="Arial" panose="020B0604020202020204" pitchFamily="34" charset="0"/>
                <a:cs typeface="Arial" panose="020B0604020202020204" pitchFamily="34" charset="0"/>
              </a:rPr>
              <a:t>PIB</a:t>
            </a:r>
          </a:p>
          <a:p>
            <a:pPr eaLnBrk="1" hangingPunct="1">
              <a:lnSpc>
                <a:spcPct val="100000"/>
              </a:lnSpc>
              <a:spcBef>
                <a:spcPts val="0"/>
              </a:spcBef>
              <a:spcAft>
                <a:spcPts val="500"/>
              </a:spcAft>
            </a:pPr>
            <a:r>
              <a:rPr lang="en-GB" sz="2000" dirty="0">
                <a:latin typeface="Arial" panose="020B0604020202020204" pitchFamily="34" charset="0"/>
                <a:cs typeface="Arial" panose="020B0604020202020204" pitchFamily="34" charset="0"/>
              </a:rPr>
              <a:t>Objetivos económicos del gobierno</a:t>
            </a:r>
          </a:p>
          <a:p>
            <a:pPr marL="0" indent="0" eaLnBrk="1" hangingPunct="1">
              <a:lnSpc>
                <a:spcPct val="100000"/>
              </a:lnSpc>
              <a:spcBef>
                <a:spcPts val="0"/>
              </a:spcBef>
              <a:spcAft>
                <a:spcPts val="500"/>
              </a:spcAft>
              <a:buNone/>
            </a:pPr>
            <a:endParaRPr lang="en-GB" altLang="en-US" sz="1100" dirty="0">
              <a:latin typeface="Arial" panose="020B0604020202020204" pitchFamily="34" charset="0"/>
              <a:cs typeface="Arial" panose="020B0604020202020204" pitchFamily="34" charset="0"/>
            </a:endParaRPr>
          </a:p>
          <a:p>
            <a:pPr marL="0" indent="0" eaLnBrk="1" hangingPunct="1">
              <a:lnSpc>
                <a:spcPct val="100000"/>
              </a:lnSpc>
              <a:spcBef>
                <a:spcPts val="0"/>
              </a:spcBef>
              <a:spcAft>
                <a:spcPts val="500"/>
              </a:spcAft>
              <a:buNone/>
            </a:pPr>
            <a:r>
              <a:rPr lang="en-GB" sz="2000" b="1" dirty="0">
                <a:latin typeface="Arial" panose="020B0604020202020204" pitchFamily="34" charset="0"/>
                <a:cs typeface="Arial" panose="020B0604020202020204" pitchFamily="34" charset="0"/>
              </a:rPr>
              <a:t>Ministerio de Energía</a:t>
            </a:r>
          </a:p>
          <a:p>
            <a:pPr eaLnBrk="1" hangingPunct="1">
              <a:lnSpc>
                <a:spcPct val="100000"/>
              </a:lnSpc>
              <a:spcBef>
                <a:spcPts val="0"/>
              </a:spcBef>
              <a:spcAft>
                <a:spcPts val="500"/>
              </a:spcAft>
            </a:pPr>
            <a:r>
              <a:rPr lang="en-GB" altLang="en-US" sz="2000" dirty="0">
                <a:latin typeface="Arial" panose="020B0604020202020204" pitchFamily="34" charset="0"/>
                <a:cs typeface="Arial" panose="020B0604020202020204" pitchFamily="34" charset="0"/>
              </a:rPr>
              <a:t>Balance energético</a:t>
            </a:r>
          </a:p>
          <a:p>
            <a:pPr marL="0" indent="0" eaLnBrk="1" hangingPunct="1">
              <a:lnSpc>
                <a:spcPct val="100000"/>
              </a:lnSpc>
              <a:spcBef>
                <a:spcPts val="0"/>
              </a:spcBef>
              <a:spcAft>
                <a:spcPts val="500"/>
              </a:spcAft>
              <a:buNone/>
            </a:pPr>
            <a:endParaRPr lang="en-GB" altLang="en-US" sz="1100" dirty="0">
              <a:latin typeface="Arial" panose="020B0604020202020204" pitchFamily="34" charset="0"/>
              <a:cs typeface="Arial" panose="020B0604020202020204" pitchFamily="34" charset="0"/>
            </a:endParaRPr>
          </a:p>
          <a:p>
            <a:pPr marL="0" indent="0" eaLnBrk="1" hangingPunct="1">
              <a:lnSpc>
                <a:spcPct val="100000"/>
              </a:lnSpc>
              <a:spcBef>
                <a:spcPts val="0"/>
              </a:spcBef>
              <a:spcAft>
                <a:spcPts val="500"/>
              </a:spcAft>
              <a:buNone/>
            </a:pPr>
            <a:r>
              <a:rPr lang="en-GB" altLang="en-US" sz="2000" b="1" dirty="0">
                <a:latin typeface="Arial" panose="020B0604020202020204" pitchFamily="34" charset="0"/>
                <a:cs typeface="Arial" panose="020B0604020202020204" pitchFamily="34" charset="0"/>
              </a:rPr>
              <a:t>Ministerio de Transporte: </a:t>
            </a:r>
          </a:p>
          <a:p>
            <a:pPr eaLnBrk="1" hangingPunct="1">
              <a:lnSpc>
                <a:spcPct val="100000"/>
              </a:lnSpc>
              <a:spcBef>
                <a:spcPts val="0"/>
              </a:spcBef>
              <a:spcAft>
                <a:spcPts val="500"/>
              </a:spcAft>
            </a:pPr>
            <a:r>
              <a:rPr lang="en-GB" altLang="en-US" sz="2000" dirty="0">
                <a:latin typeface="Arial" panose="020B0604020202020204" pitchFamily="34" charset="0"/>
                <a:cs typeface="Arial" panose="020B0604020202020204" pitchFamily="34" charset="0"/>
              </a:rPr>
              <a:t>Por ejemplo, las estadísticas de los datos sobre el transporte de mercancías </a:t>
            </a:r>
          </a:p>
          <a:p>
            <a:pPr marL="0" indent="0">
              <a:buSzPts val="1600"/>
              <a:buNone/>
            </a:pPr>
            <a:endParaRPr lang="en-GB" dirty="0">
              <a:latin typeface="Arial" panose="020B0604020202020204" pitchFamily="34" charset="0"/>
              <a:cs typeface="Arial" panose="020B0604020202020204" pitchFamily="34" charset="0"/>
            </a:endParaRPr>
          </a:p>
        </p:txBody>
      </p:sp>
      <p:sp>
        <p:nvSpPr>
          <p:cNvPr id="21" name="Text Box 3">
            <a:extLst>
              <a:ext uri="{FF2B5EF4-FFF2-40B4-BE49-F238E27FC236}">
                <a16:creationId xmlns:a16="http://schemas.microsoft.com/office/drawing/2014/main" id="{8B6C594E-3EAE-494C-8C22-51670020CB56}"/>
              </a:ext>
            </a:extLst>
          </p:cNvPr>
          <p:cNvSpPr txBox="1">
            <a:spLocks noChangeArrowheads="1"/>
          </p:cNvSpPr>
          <p:nvPr/>
        </p:nvSpPr>
        <p:spPr bwMode="auto">
          <a:xfrm>
            <a:off x="1018127" y="2345174"/>
            <a:ext cx="2088000" cy="408623"/>
          </a:xfrm>
          <a:prstGeom prst="roundRect">
            <a:avLst/>
          </a:prstGeom>
          <a:solidFill>
            <a:srgbClr val="66C8FF">
              <a:alpha val="49412"/>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Economía</a:t>
            </a:r>
          </a:p>
        </p:txBody>
      </p:sp>
      <p:sp>
        <p:nvSpPr>
          <p:cNvPr id="22" name="Text Box 4">
            <a:extLst>
              <a:ext uri="{FF2B5EF4-FFF2-40B4-BE49-F238E27FC236}">
                <a16:creationId xmlns:a16="http://schemas.microsoft.com/office/drawing/2014/main" id="{4DF2B0FA-A2BA-F94D-8EB9-4643C6CC9765}"/>
              </a:ext>
            </a:extLst>
          </p:cNvPr>
          <p:cNvSpPr txBox="1">
            <a:spLocks noChangeArrowheads="1"/>
          </p:cNvSpPr>
          <p:nvPr/>
        </p:nvSpPr>
        <p:spPr bwMode="auto">
          <a:xfrm>
            <a:off x="3772204" y="2345175"/>
            <a:ext cx="2088000" cy="408623"/>
          </a:xfrm>
          <a:prstGeom prst="roundRect">
            <a:avLst/>
          </a:prstGeom>
          <a:solidFill>
            <a:srgbClr val="66C8FF">
              <a:alpha val="12941"/>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Demografía</a:t>
            </a:r>
          </a:p>
        </p:txBody>
      </p:sp>
      <p:sp>
        <p:nvSpPr>
          <p:cNvPr id="23" name="Text Box 5">
            <a:extLst>
              <a:ext uri="{FF2B5EF4-FFF2-40B4-BE49-F238E27FC236}">
                <a16:creationId xmlns:a16="http://schemas.microsoft.com/office/drawing/2014/main" id="{AD3FE898-C599-FB44-BDBA-B773F6357A3A}"/>
              </a:ext>
            </a:extLst>
          </p:cNvPr>
          <p:cNvSpPr txBox="1">
            <a:spLocks noChangeArrowheads="1"/>
          </p:cNvSpPr>
          <p:nvPr/>
        </p:nvSpPr>
        <p:spPr bwMode="auto">
          <a:xfrm>
            <a:off x="6526284" y="2345175"/>
            <a:ext cx="2088000" cy="408623"/>
          </a:xfrm>
          <a:prstGeom prst="roundRect">
            <a:avLst/>
          </a:prstGeom>
          <a:solidFill>
            <a:srgbClr val="66C8FF">
              <a:alpha val="12941"/>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Estilo de vida</a:t>
            </a:r>
          </a:p>
        </p:txBody>
      </p:sp>
      <p:sp>
        <p:nvSpPr>
          <p:cNvPr id="25" name="Text Box 6">
            <a:extLst>
              <a:ext uri="{FF2B5EF4-FFF2-40B4-BE49-F238E27FC236}">
                <a16:creationId xmlns:a16="http://schemas.microsoft.com/office/drawing/2014/main" id="{918BE428-5DED-DB49-BD78-EA5D99E1A479}"/>
              </a:ext>
            </a:extLst>
          </p:cNvPr>
          <p:cNvSpPr txBox="1">
            <a:spLocks noChangeArrowheads="1"/>
          </p:cNvSpPr>
          <p:nvPr/>
        </p:nvSpPr>
        <p:spPr bwMode="auto">
          <a:xfrm>
            <a:off x="9280362" y="2345174"/>
            <a:ext cx="2088000" cy="408623"/>
          </a:xfrm>
          <a:prstGeom prst="roundRect">
            <a:avLst/>
          </a:prstGeom>
          <a:solidFill>
            <a:srgbClr val="66C8FF">
              <a:alpha val="49412"/>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Tecnología</a:t>
            </a:r>
          </a:p>
        </p:txBody>
      </p:sp>
      <p:sp>
        <p:nvSpPr>
          <p:cNvPr id="4" name="Google Shape;113;p16">
            <a:extLst>
              <a:ext uri="{FF2B5EF4-FFF2-40B4-BE49-F238E27FC236}">
                <a16:creationId xmlns:a16="http://schemas.microsoft.com/office/drawing/2014/main" id="{32A11EF3-6ECC-432F-8831-7C6B80E084A9}"/>
              </a:ext>
            </a:extLst>
          </p:cNvPr>
          <p:cNvSpPr txBox="1">
            <a:spLocks noChangeArrowheads="1"/>
          </p:cNvSpPr>
          <p:nvPr/>
        </p:nvSpPr>
        <p:spPr bwMode="auto">
          <a:xfrm>
            <a:off x="529504" y="296939"/>
            <a:ext cx="8750858"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8.2 </a:t>
            </a:r>
            <a:r>
              <a:rPr lang="en-GB" dirty="0" err="1">
                <a:latin typeface="Arial" panose="020B0604020202020204" pitchFamily="34" charset="0"/>
                <a:cs typeface="Arial" panose="020B0604020202020204" pitchFamily="34" charset="0"/>
              </a:rPr>
              <a:t>Estructura</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los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de entrada</a:t>
            </a:r>
          </a:p>
        </p:txBody>
      </p:sp>
      <p:sp>
        <p:nvSpPr>
          <p:cNvPr id="9" name="Oval 8">
            <a:extLst>
              <a:ext uri="{FF2B5EF4-FFF2-40B4-BE49-F238E27FC236}">
                <a16:creationId xmlns:a16="http://schemas.microsoft.com/office/drawing/2014/main" id="{6EA445A3-CC80-4D41-9B9C-62339D6B5BF5}"/>
              </a:ext>
            </a:extLst>
          </p:cNvPr>
          <p:cNvSpPr/>
          <p:nvPr/>
        </p:nvSpPr>
        <p:spPr>
          <a:xfrm>
            <a:off x="10502941" y="1876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2.mp3" descr="Track7_Lecture8_Slide12.mp3">
            <a:hlinkClick r:id="" action="ppaction://media"/>
            <a:extLst>
              <a:ext uri="{FF2B5EF4-FFF2-40B4-BE49-F238E27FC236}">
                <a16:creationId xmlns:a16="http://schemas.microsoft.com/office/drawing/2014/main" id="{60B92408-DF8F-EB42-978C-87EC5188CD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74306" y="259048"/>
            <a:ext cx="812800" cy="812800"/>
          </a:xfrm>
          <a:prstGeom prst="rect">
            <a:avLst/>
          </a:prstGeom>
        </p:spPr>
      </p:pic>
    </p:spTree>
    <p:extLst>
      <p:ext uri="{BB962C8B-B14F-4D97-AF65-F5344CB8AC3E}">
        <p14:creationId xmlns:p14="http://schemas.microsoft.com/office/powerpoint/2010/main" val="19825594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Google Shape;115;p16">
            <a:extLst>
              <a:ext uri="{FF2B5EF4-FFF2-40B4-BE49-F238E27FC236}">
                <a16:creationId xmlns:a16="http://schemas.microsoft.com/office/drawing/2014/main" id="{1C465FCB-6451-EF49-9ECE-024B0D21DF17}"/>
              </a:ext>
            </a:extLst>
          </p:cNvPr>
          <p:cNvSpPr txBox="1"/>
          <p:nvPr/>
        </p:nvSpPr>
        <p:spPr>
          <a:xfrm>
            <a:off x="658728" y="1636789"/>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Arial" panose="020B0604020202020204" pitchFamily="34" charset="0"/>
                <a:ea typeface="Open Sans" panose="020B0606030504020204" pitchFamily="34" charset="0"/>
                <a:cs typeface="Arial" panose="020B0604020202020204" pitchFamily="34" charset="0"/>
              </a:rPr>
              <a:t>Sector industrial</a:t>
            </a:r>
          </a:p>
        </p:txBody>
      </p:sp>
      <p:grpSp>
        <p:nvGrpSpPr>
          <p:cNvPr id="88" name="Group 87">
            <a:extLst>
              <a:ext uri="{FF2B5EF4-FFF2-40B4-BE49-F238E27FC236}">
                <a16:creationId xmlns:a16="http://schemas.microsoft.com/office/drawing/2014/main" id="{147DB14F-A1C1-784F-BBA2-143FAFC227D1}"/>
              </a:ext>
            </a:extLst>
          </p:cNvPr>
          <p:cNvGrpSpPr/>
          <p:nvPr/>
        </p:nvGrpSpPr>
        <p:grpSpPr>
          <a:xfrm>
            <a:off x="-405975" y="1921397"/>
            <a:ext cx="8114714" cy="4463046"/>
            <a:chOff x="788643" y="1884278"/>
            <a:chExt cx="10388008" cy="4484429"/>
          </a:xfrm>
        </p:grpSpPr>
        <p:grpSp>
          <p:nvGrpSpPr>
            <p:cNvPr id="89" name="Group 88">
              <a:extLst>
                <a:ext uri="{FF2B5EF4-FFF2-40B4-BE49-F238E27FC236}">
                  <a16:creationId xmlns:a16="http://schemas.microsoft.com/office/drawing/2014/main" id="{BCB93DF6-2F79-3149-A6A7-C575195CE510}"/>
                </a:ext>
              </a:extLst>
            </p:cNvPr>
            <p:cNvGrpSpPr/>
            <p:nvPr/>
          </p:nvGrpSpPr>
          <p:grpSpPr>
            <a:xfrm>
              <a:off x="788643" y="2699653"/>
              <a:ext cx="10388008" cy="3669054"/>
              <a:chOff x="788643" y="2582582"/>
              <a:chExt cx="10388008" cy="3786240"/>
            </a:xfrm>
          </p:grpSpPr>
          <p:sp>
            <p:nvSpPr>
              <p:cNvPr id="97" name="Text Box 31">
                <a:extLst>
                  <a:ext uri="{FF2B5EF4-FFF2-40B4-BE49-F238E27FC236}">
                    <a16:creationId xmlns:a16="http://schemas.microsoft.com/office/drawing/2014/main" id="{4218308F-7208-5649-B462-22F8BB04F8B6}"/>
                  </a:ext>
                </a:extLst>
              </p:cNvPr>
              <p:cNvSpPr txBox="1">
                <a:spLocks noChangeArrowheads="1"/>
              </p:cNvSpPr>
              <p:nvPr/>
            </p:nvSpPr>
            <p:spPr bwMode="auto">
              <a:xfrm>
                <a:off x="930312" y="2637875"/>
                <a:ext cx="1908000" cy="344761"/>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1200">
                    <a:latin typeface="Open Sans Light"/>
                    <a:ea typeface="Open Sans Light" panose="020B0306030504020204" pitchFamily="34" charset="0"/>
                    <a:cs typeface="Open Sans Light" panose="020B0306030504020204" pitchFamily="34" charset="0"/>
                  </a:rPr>
                  <a:t>Subsector</a:t>
                </a:r>
                <a:endParaRPr lang="en-US"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8" name="Text Box 31">
                <a:extLst>
                  <a:ext uri="{FF2B5EF4-FFF2-40B4-BE49-F238E27FC236}">
                    <a16:creationId xmlns:a16="http://schemas.microsoft.com/office/drawing/2014/main" id="{5CAE2E87-C025-F547-A195-4FE56D5D3802}"/>
                  </a:ext>
                </a:extLst>
              </p:cNvPr>
              <p:cNvSpPr txBox="1">
                <a:spLocks noChangeArrowheads="1"/>
              </p:cNvSpPr>
              <p:nvPr/>
            </p:nvSpPr>
            <p:spPr bwMode="auto">
              <a:xfrm>
                <a:off x="788643" y="4268980"/>
                <a:ext cx="1908000" cy="344761"/>
              </a:xfrm>
              <a:prstGeom prst="roundRect">
                <a:avLst/>
              </a:prstGeom>
              <a:noFill/>
              <a:ln w="9525">
                <a:noFill/>
                <a:miter lim="800000"/>
                <a:headEnd/>
                <a:tailEnd/>
              </a:ln>
              <a:effectLst/>
            </p:spPr>
            <p:txBody>
              <a:bodyPr wrap="square">
                <a:spAutoFit/>
              </a:bodyPr>
              <a:lstStyle/>
              <a:p>
                <a:pPr algn="r">
                  <a:spcBef>
                    <a:spcPct val="50000"/>
                  </a:spcBef>
                </a:pPr>
                <a:r>
                  <a:rPr lang="en-US" sz="1200">
                    <a:latin typeface="Open Sans Light" panose="020B0306030504020204" pitchFamily="34" charset="0"/>
                    <a:ea typeface="Open Sans Light" panose="020B0306030504020204" pitchFamily="34" charset="0"/>
                    <a:cs typeface="Open Sans Light" panose="020B0306030504020204" pitchFamily="34" charset="0"/>
                  </a:rPr>
                  <a:t>Uso final</a:t>
                </a:r>
              </a:p>
            </p:txBody>
          </p:sp>
          <p:sp>
            <p:nvSpPr>
              <p:cNvPr id="99" name="Rectangle 4">
                <a:extLst>
                  <a:ext uri="{FF2B5EF4-FFF2-40B4-BE49-F238E27FC236}">
                    <a16:creationId xmlns:a16="http://schemas.microsoft.com/office/drawing/2014/main" id="{ACEA7DE6-4CEC-FF49-AFE6-747D5EC83316}"/>
                  </a:ext>
                </a:extLst>
              </p:cNvPr>
              <p:cNvSpPr>
                <a:spLocks noChangeArrowheads="1"/>
              </p:cNvSpPr>
              <p:nvPr/>
            </p:nvSpPr>
            <p:spPr bwMode="auto">
              <a:xfrm>
                <a:off x="2755202" y="4239987"/>
                <a:ext cx="2704032" cy="468000"/>
              </a:xfrm>
              <a:prstGeom prst="roundRect">
                <a:avLst/>
              </a:prstGeom>
              <a:solidFill>
                <a:srgbClr val="B53541">
                  <a:alpha val="50588"/>
                </a:srgbClr>
              </a:solidFill>
              <a:ln w="9525">
                <a:noFill/>
                <a:miter lim="800000"/>
                <a:headEnd/>
                <a:tailEnd/>
              </a:ln>
              <a:effectLst/>
            </p:spPr>
            <p:txBody>
              <a:bodyPr wrap="none" anchor="ctr"/>
              <a:lstStyle/>
              <a:p>
                <a:pPr algn="ct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Uso</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específico</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sz="1200" dirty="0">
                    <a:latin typeface="Open Sans Light" panose="020B0306030504020204" pitchFamily="34" charset="0"/>
                    <a:ea typeface="Open Sans Light" panose="020B0306030504020204" pitchFamily="34" charset="0"/>
                    <a:cs typeface="Open Sans Light" panose="020B0306030504020204" pitchFamily="34" charset="0"/>
                  </a:rPr>
                  <a:t>de la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electricidad</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0" name="Rectangle 40">
                <a:extLst>
                  <a:ext uri="{FF2B5EF4-FFF2-40B4-BE49-F238E27FC236}">
                    <a16:creationId xmlns:a16="http://schemas.microsoft.com/office/drawing/2014/main" id="{9C3A5548-8877-0D40-AD05-E9C865B48BBE}"/>
                  </a:ext>
                </a:extLst>
              </p:cNvPr>
              <p:cNvSpPr>
                <a:spLocks noChangeArrowheads="1"/>
              </p:cNvSpPr>
              <p:nvPr/>
            </p:nvSpPr>
            <p:spPr bwMode="auto">
              <a:xfrm>
                <a:off x="8113541" y="2582583"/>
                <a:ext cx="1651584"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Fabricación</a:t>
                </a:r>
              </a:p>
            </p:txBody>
          </p:sp>
          <p:sp>
            <p:nvSpPr>
              <p:cNvPr id="101" name="Rectangle 3">
                <a:extLst>
                  <a:ext uri="{FF2B5EF4-FFF2-40B4-BE49-F238E27FC236}">
                    <a16:creationId xmlns:a16="http://schemas.microsoft.com/office/drawing/2014/main" id="{B1432E62-0DA3-554C-B51D-0BEFC30907E0}"/>
                  </a:ext>
                </a:extLst>
              </p:cNvPr>
              <p:cNvSpPr>
                <a:spLocks noChangeArrowheads="1"/>
              </p:cNvSpPr>
              <p:nvPr/>
            </p:nvSpPr>
            <p:spPr bwMode="auto">
              <a:xfrm>
                <a:off x="2766002" y="2582583"/>
                <a:ext cx="1240151"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Agricultura</a:t>
                </a:r>
              </a:p>
            </p:txBody>
          </p:sp>
          <p:sp>
            <p:nvSpPr>
              <p:cNvPr id="102" name="Rectangle 35">
                <a:extLst>
                  <a:ext uri="{FF2B5EF4-FFF2-40B4-BE49-F238E27FC236}">
                    <a16:creationId xmlns:a16="http://schemas.microsoft.com/office/drawing/2014/main" id="{46297F0D-C51A-B449-A8F4-19E9C8E7F798}"/>
                  </a:ext>
                </a:extLst>
              </p:cNvPr>
              <p:cNvSpPr>
                <a:spLocks noChangeArrowheads="1"/>
              </p:cNvSpPr>
              <p:nvPr/>
            </p:nvSpPr>
            <p:spPr bwMode="auto">
              <a:xfrm>
                <a:off x="7894357" y="3411285"/>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Equipo</a:t>
                </a:r>
              </a:p>
            </p:txBody>
          </p:sp>
          <p:sp>
            <p:nvSpPr>
              <p:cNvPr id="103" name="Rectangle 36">
                <a:extLst>
                  <a:ext uri="{FF2B5EF4-FFF2-40B4-BE49-F238E27FC236}">
                    <a16:creationId xmlns:a16="http://schemas.microsoft.com/office/drawing/2014/main" id="{7327C5E0-7F9C-CE4D-93CD-BFBD5BB63C06}"/>
                  </a:ext>
                </a:extLst>
              </p:cNvPr>
              <p:cNvSpPr>
                <a:spLocks noChangeArrowheads="1"/>
              </p:cNvSpPr>
              <p:nvPr/>
            </p:nvSpPr>
            <p:spPr bwMode="auto">
              <a:xfrm>
                <a:off x="9060430"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Bienes</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duraderos</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4" name="Rectangle 37">
                <a:extLst>
                  <a:ext uri="{FF2B5EF4-FFF2-40B4-BE49-F238E27FC236}">
                    <a16:creationId xmlns:a16="http://schemas.microsoft.com/office/drawing/2014/main" id="{EE3E8E76-3BAB-0C4B-B845-D4F159C26A99}"/>
                  </a:ext>
                </a:extLst>
              </p:cNvPr>
              <p:cNvSpPr>
                <a:spLocks noChangeArrowheads="1"/>
              </p:cNvSpPr>
              <p:nvPr/>
            </p:nvSpPr>
            <p:spPr bwMode="auto">
              <a:xfrm>
                <a:off x="10140921"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Miscelánea</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105" name="Rectangle 38">
                <a:extLst>
                  <a:ext uri="{FF2B5EF4-FFF2-40B4-BE49-F238E27FC236}">
                    <a16:creationId xmlns:a16="http://schemas.microsoft.com/office/drawing/2014/main" id="{3DD81840-E8F2-A84A-ABE8-9DA351C0EA20}"/>
                  </a:ext>
                </a:extLst>
              </p:cNvPr>
              <p:cNvSpPr>
                <a:spLocks noChangeArrowheads="1"/>
              </p:cNvSpPr>
              <p:nvPr/>
            </p:nvSpPr>
            <p:spPr bwMode="auto">
              <a:xfrm>
                <a:off x="4068036" y="2582582"/>
                <a:ext cx="1370029"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Construcción</a:t>
                </a:r>
              </a:p>
            </p:txBody>
          </p:sp>
          <p:sp>
            <p:nvSpPr>
              <p:cNvPr id="106" name="Rectangle 39">
                <a:extLst>
                  <a:ext uri="{FF2B5EF4-FFF2-40B4-BE49-F238E27FC236}">
                    <a16:creationId xmlns:a16="http://schemas.microsoft.com/office/drawing/2014/main" id="{EA08CE24-4B60-D64E-8ADA-BD7F7C3CD065}"/>
                  </a:ext>
                </a:extLst>
              </p:cNvPr>
              <p:cNvSpPr>
                <a:spLocks noChangeArrowheads="1"/>
              </p:cNvSpPr>
              <p:nvPr/>
            </p:nvSpPr>
            <p:spPr bwMode="auto">
              <a:xfrm>
                <a:off x="5478761" y="2582583"/>
                <a:ext cx="1085718"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Minería</a:t>
                </a:r>
              </a:p>
            </p:txBody>
          </p:sp>
          <p:sp>
            <p:nvSpPr>
              <p:cNvPr id="107" name="Rectangle 40">
                <a:extLst>
                  <a:ext uri="{FF2B5EF4-FFF2-40B4-BE49-F238E27FC236}">
                    <a16:creationId xmlns:a16="http://schemas.microsoft.com/office/drawing/2014/main" id="{41BCCEFD-B151-D94F-80D3-E713FEE9D98F}"/>
                  </a:ext>
                </a:extLst>
              </p:cNvPr>
              <p:cNvSpPr>
                <a:spLocks noChangeArrowheads="1"/>
              </p:cNvSpPr>
              <p:nvPr/>
            </p:nvSpPr>
            <p:spPr bwMode="auto">
              <a:xfrm>
                <a:off x="6662842" y="3411285"/>
                <a:ext cx="1167171"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Materiales</a:t>
                </a:r>
              </a:p>
            </p:txBody>
          </p:sp>
          <p:sp>
            <p:nvSpPr>
              <p:cNvPr id="108" name="Rectangle 15">
                <a:extLst>
                  <a:ext uri="{FF2B5EF4-FFF2-40B4-BE49-F238E27FC236}">
                    <a16:creationId xmlns:a16="http://schemas.microsoft.com/office/drawing/2014/main" id="{1315E3BA-2A16-D647-8501-8524ACD2B601}"/>
                  </a:ext>
                </a:extLst>
              </p:cNvPr>
              <p:cNvSpPr>
                <a:spLocks noChangeArrowheads="1"/>
              </p:cNvSpPr>
              <p:nvPr/>
            </p:nvSpPr>
            <p:spPr bwMode="auto">
              <a:xfrm>
                <a:off x="6263633" y="4239987"/>
                <a:ext cx="2449801" cy="468000"/>
              </a:xfrm>
              <a:prstGeom prst="roundRect">
                <a:avLst/>
              </a:prstGeom>
              <a:solidFill>
                <a:srgbClr val="B53541">
                  <a:alpha val="50588"/>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Calor para uso térmico</a:t>
                </a:r>
              </a:p>
            </p:txBody>
          </p:sp>
          <p:sp>
            <p:nvSpPr>
              <p:cNvPr id="109" name="Rectangle 16">
                <a:extLst>
                  <a:ext uri="{FF2B5EF4-FFF2-40B4-BE49-F238E27FC236}">
                    <a16:creationId xmlns:a16="http://schemas.microsoft.com/office/drawing/2014/main" id="{BD857ED6-E6D3-E542-B276-1261AC8E3B8A}"/>
                  </a:ext>
                </a:extLst>
              </p:cNvPr>
              <p:cNvSpPr>
                <a:spLocks noChangeArrowheads="1"/>
              </p:cNvSpPr>
              <p:nvPr/>
            </p:nvSpPr>
            <p:spPr bwMode="auto">
              <a:xfrm>
                <a:off x="9706833" y="4239987"/>
                <a:ext cx="1469818" cy="468000"/>
              </a:xfrm>
              <a:prstGeom prst="roundRect">
                <a:avLst/>
              </a:prstGeom>
              <a:solidFill>
                <a:srgbClr val="B53541">
                  <a:alpha val="50588"/>
                </a:srgbClr>
              </a:solidFill>
              <a:ln w="9525">
                <a:noFill/>
                <a:miter lim="800000"/>
                <a:headEnd/>
                <a:tailEnd/>
              </a:ln>
              <a:effectLst/>
            </p:spPr>
            <p:txBody>
              <a:bodyPr wrap="none" lIns="91440" tIns="45720" rIns="91440" bIns="45720" anchor="ctr"/>
              <a:lstStyle/>
              <a:p>
                <a:pPr algn="ctr"/>
                <a:r>
                  <a:rPr lang="en-US" sz="1200">
                    <a:latin typeface="Open Sans Light"/>
                    <a:ea typeface="Open Sans Light" panose="020B0306030504020204" pitchFamily="34" charset="0"/>
                    <a:cs typeface="Open Sans Light" panose="020B0306030504020204" pitchFamily="34" charset="0"/>
                  </a:rPr>
                  <a:t>Fuerza motriz</a:t>
                </a:r>
              </a:p>
            </p:txBody>
          </p:sp>
          <p:sp>
            <p:nvSpPr>
              <p:cNvPr id="110" name="Rectangle 5">
                <a:extLst>
                  <a:ext uri="{FF2B5EF4-FFF2-40B4-BE49-F238E27FC236}">
                    <a16:creationId xmlns:a16="http://schemas.microsoft.com/office/drawing/2014/main" id="{645F8605-9C2F-CC44-95CD-130F6F87AB8D}"/>
                  </a:ext>
                </a:extLst>
              </p:cNvPr>
              <p:cNvSpPr>
                <a:spLocks noChangeArrowheads="1"/>
              </p:cNvSpPr>
              <p:nvPr/>
            </p:nvSpPr>
            <p:spPr bwMode="auto">
              <a:xfrm>
                <a:off x="2755751" y="5068689"/>
                <a:ext cx="1799352"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dirty="0">
                    <a:latin typeface="Open Sans Light" panose="020B0306030504020204" pitchFamily="34" charset="0"/>
                    <a:ea typeface="Open Sans Light" panose="020B0306030504020204" pitchFamily="34" charset="0"/>
                    <a:cs typeface="Open Sans Light" panose="020B0306030504020204" pitchFamily="34" charset="0"/>
                  </a:rPr>
                  <a:t>Materia </a:t>
                </a:r>
              </a:p>
              <a:p>
                <a:pPr algn="ctr"/>
                <a:r>
                  <a:rPr lang="en-US" sz="1200" dirty="0">
                    <a:latin typeface="Open Sans Light" panose="020B0306030504020204" pitchFamily="34" charset="0"/>
                    <a:ea typeface="Open Sans Light" panose="020B0306030504020204" pitchFamily="34" charset="0"/>
                    <a:cs typeface="Open Sans Light" panose="020B0306030504020204" pitchFamily="34" charset="0"/>
                  </a:rPr>
                  <a:t>prima/</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coque</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1" name="Rectangle 7">
                <a:extLst>
                  <a:ext uri="{FF2B5EF4-FFF2-40B4-BE49-F238E27FC236}">
                    <a16:creationId xmlns:a16="http://schemas.microsoft.com/office/drawing/2014/main" id="{7FCBEC49-27B3-9849-847B-65F26C5B86E8}"/>
                  </a:ext>
                </a:extLst>
              </p:cNvPr>
              <p:cNvSpPr>
                <a:spLocks noChangeArrowheads="1"/>
              </p:cNvSpPr>
              <p:nvPr/>
            </p:nvSpPr>
            <p:spPr bwMode="auto">
              <a:xfrm>
                <a:off x="4625659"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Sistema Solar</a:t>
                </a:r>
              </a:p>
            </p:txBody>
          </p:sp>
          <p:sp>
            <p:nvSpPr>
              <p:cNvPr id="112" name="Rectangle 8">
                <a:extLst>
                  <a:ext uri="{FF2B5EF4-FFF2-40B4-BE49-F238E27FC236}">
                    <a16:creationId xmlns:a16="http://schemas.microsoft.com/office/drawing/2014/main" id="{2046E764-14E1-CA4D-86EB-87B42896F46C}"/>
                  </a:ext>
                </a:extLst>
              </p:cNvPr>
              <p:cNvSpPr>
                <a:spLocks noChangeArrowheads="1"/>
              </p:cNvSpPr>
              <p:nvPr/>
            </p:nvSpPr>
            <p:spPr bwMode="auto">
              <a:xfrm>
                <a:off x="6205953"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dirty="0">
                    <a:latin typeface="Open Sans Light" panose="020B0306030504020204" pitchFamily="34" charset="0"/>
                    <a:ea typeface="Open Sans Light" panose="020B0306030504020204" pitchFamily="34" charset="0"/>
                    <a:cs typeface="Open Sans Light" panose="020B0306030504020204" pitchFamily="34" charset="0"/>
                  </a:rPr>
                  <a:t>Combustibles</a:t>
                </a:r>
              </a:p>
              <a:p>
                <a:pPr algn="ctr"/>
                <a:r>
                  <a:rPr lang="en-US" sz="1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fósiles</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3" name="Rectangle 9">
                <a:extLst>
                  <a:ext uri="{FF2B5EF4-FFF2-40B4-BE49-F238E27FC236}">
                    <a16:creationId xmlns:a16="http://schemas.microsoft.com/office/drawing/2014/main" id="{CA896C03-A0C6-734B-820B-430C145B88C9}"/>
                  </a:ext>
                </a:extLst>
              </p:cNvPr>
              <p:cNvSpPr>
                <a:spLocks noChangeArrowheads="1"/>
              </p:cNvSpPr>
              <p:nvPr/>
            </p:nvSpPr>
            <p:spPr bwMode="auto">
              <a:xfrm>
                <a:off x="7744640" y="5897392"/>
                <a:ext cx="3412425"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Biomasa tradicional y moderna</a:t>
                </a:r>
              </a:p>
            </p:txBody>
          </p:sp>
          <p:sp>
            <p:nvSpPr>
              <p:cNvPr id="114" name="Rectangle 10">
                <a:extLst>
                  <a:ext uri="{FF2B5EF4-FFF2-40B4-BE49-F238E27FC236}">
                    <a16:creationId xmlns:a16="http://schemas.microsoft.com/office/drawing/2014/main" id="{B2E87415-7EA3-5B48-9E7D-72CAC17FA106}"/>
                  </a:ext>
                </a:extLst>
              </p:cNvPr>
              <p:cNvSpPr>
                <a:spLocks noChangeArrowheads="1"/>
              </p:cNvSpPr>
              <p:nvPr/>
            </p:nvSpPr>
            <p:spPr bwMode="auto">
              <a:xfrm>
                <a:off x="4605837" y="5068689"/>
                <a:ext cx="10797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Electricidad</a:t>
                </a:r>
              </a:p>
            </p:txBody>
          </p:sp>
          <p:sp>
            <p:nvSpPr>
              <p:cNvPr id="116" name="Rectangle 11">
                <a:extLst>
                  <a:ext uri="{FF2B5EF4-FFF2-40B4-BE49-F238E27FC236}">
                    <a16:creationId xmlns:a16="http://schemas.microsoft.com/office/drawing/2014/main" id="{1E3C3039-A2AD-814F-9DB2-7B987820F00D}"/>
                  </a:ext>
                </a:extLst>
              </p:cNvPr>
              <p:cNvSpPr>
                <a:spLocks noChangeArrowheads="1"/>
              </p:cNvSpPr>
              <p:nvPr/>
            </p:nvSpPr>
            <p:spPr bwMode="auto">
              <a:xfrm>
                <a:off x="5838654" y="5068689"/>
                <a:ext cx="1229605"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Bomba</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sz="1200" dirty="0">
                    <a:latin typeface="Open Sans Light" panose="020B0306030504020204" pitchFamily="34" charset="0"/>
                    <a:ea typeface="Open Sans Light" panose="020B0306030504020204" pitchFamily="34" charset="0"/>
                    <a:cs typeface="Open Sans Light" panose="020B0306030504020204" pitchFamily="34" charset="0"/>
                  </a:rPr>
                  <a:t>de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calor</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7" name="Rectangle 12">
                <a:extLst>
                  <a:ext uri="{FF2B5EF4-FFF2-40B4-BE49-F238E27FC236}">
                    <a16:creationId xmlns:a16="http://schemas.microsoft.com/office/drawing/2014/main" id="{F4058661-B4A8-7C4F-B774-DD2B0B8B7539}"/>
                  </a:ext>
                </a:extLst>
              </p:cNvPr>
              <p:cNvSpPr>
                <a:spLocks noChangeArrowheads="1"/>
              </p:cNvSpPr>
              <p:nvPr/>
            </p:nvSpPr>
            <p:spPr bwMode="auto">
              <a:xfrm>
                <a:off x="7118299" y="5068689"/>
                <a:ext cx="2588535"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Calor de la cogeneración</a:t>
                </a:r>
              </a:p>
            </p:txBody>
          </p:sp>
          <p:sp>
            <p:nvSpPr>
              <p:cNvPr id="118" name="Rectangle 13">
                <a:extLst>
                  <a:ext uri="{FF2B5EF4-FFF2-40B4-BE49-F238E27FC236}">
                    <a16:creationId xmlns:a16="http://schemas.microsoft.com/office/drawing/2014/main" id="{77D8C541-94D8-A642-B787-B465133D9FBF}"/>
                  </a:ext>
                </a:extLst>
              </p:cNvPr>
              <p:cNvSpPr>
                <a:spLocks noChangeArrowheads="1"/>
              </p:cNvSpPr>
              <p:nvPr/>
            </p:nvSpPr>
            <p:spPr bwMode="auto">
              <a:xfrm>
                <a:off x="9765124" y="5068689"/>
                <a:ext cx="1411527" cy="468000"/>
              </a:xfrm>
              <a:prstGeom prst="roundRect">
                <a:avLst/>
              </a:prstGeom>
              <a:solidFill>
                <a:srgbClr val="66C8FF">
                  <a:alpha val="51373"/>
                </a:srgbClr>
              </a:solidFill>
              <a:ln w="9525">
                <a:noFill/>
                <a:miter lim="800000"/>
                <a:headEnd/>
                <a:tailEnd/>
              </a:ln>
              <a:effectLst/>
            </p:spPr>
            <p:txBody>
              <a:bodyPr wrap="none" lIns="91440" tIns="45720" rIns="91440" bIns="45720" anchor="ctr"/>
              <a:lstStyle/>
              <a:p>
                <a:pPr algn="ctr"/>
                <a:r>
                  <a:rPr lang="en-US" sz="1200" dirty="0">
                    <a:latin typeface="Open Sans Light"/>
                    <a:ea typeface="Open Sans Light" panose="020B0306030504020204" pitchFamily="34" charset="0"/>
                    <a:cs typeface="Open Sans Light" panose="020B0306030504020204" pitchFamily="34" charset="0"/>
                  </a:rPr>
                  <a:t>Combustible </a:t>
                </a:r>
              </a:p>
              <a:p>
                <a:pPr algn="ctr"/>
                <a:r>
                  <a:rPr lang="en-US" sz="1200" dirty="0">
                    <a:latin typeface="Open Sans Light"/>
                    <a:ea typeface="Open Sans Light" panose="020B0306030504020204" pitchFamily="34" charset="0"/>
                    <a:cs typeface="Open Sans Light" panose="020B0306030504020204" pitchFamily="34" charset="0"/>
                  </a:rPr>
                  <a:t>para motores</a:t>
                </a:r>
              </a:p>
            </p:txBody>
          </p:sp>
          <p:sp>
            <p:nvSpPr>
              <p:cNvPr id="119" name="Rectangle 14">
                <a:extLst>
                  <a:ext uri="{FF2B5EF4-FFF2-40B4-BE49-F238E27FC236}">
                    <a16:creationId xmlns:a16="http://schemas.microsoft.com/office/drawing/2014/main" id="{150FFF89-AA27-4E4B-B9D8-5F0624E800AF}"/>
                  </a:ext>
                </a:extLst>
              </p:cNvPr>
              <p:cNvSpPr>
                <a:spLocks noChangeArrowheads="1"/>
              </p:cNvSpPr>
              <p:nvPr/>
            </p:nvSpPr>
            <p:spPr bwMode="auto">
              <a:xfrm>
                <a:off x="3059816" y="590082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Calefacción</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sz="1200" dirty="0">
                    <a:latin typeface="Open Sans Light" panose="020B0306030504020204" pitchFamily="34" charset="0"/>
                    <a:ea typeface="Open Sans Light" panose="020B0306030504020204" pitchFamily="34" charset="0"/>
                    <a:cs typeface="Open Sans Light" panose="020B0306030504020204" pitchFamily="34" charset="0"/>
                  </a:rPr>
                  <a:t>de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distrito</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20" name="Straight Connector 119">
                <a:extLst>
                  <a:ext uri="{FF2B5EF4-FFF2-40B4-BE49-F238E27FC236}">
                    <a16:creationId xmlns:a16="http://schemas.microsoft.com/office/drawing/2014/main" id="{49360051-CE4C-484D-86E0-8B267233AF02}"/>
                  </a:ext>
                </a:extLst>
              </p:cNvPr>
              <p:cNvCxnSpPr>
                <a:cxnSpLocks/>
              </p:cNvCxnSpPr>
              <p:nvPr/>
            </p:nvCxnSpPr>
            <p:spPr>
              <a:xfrm flipV="1">
                <a:off x="3819932" y="5713822"/>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18D2459-2F20-5841-A968-11544C770251}"/>
                  </a:ext>
                </a:extLst>
              </p:cNvPr>
              <p:cNvCxnSpPr>
                <a:cxnSpLocks/>
              </p:cNvCxnSpPr>
              <p:nvPr/>
            </p:nvCxnSpPr>
            <p:spPr>
              <a:xfrm>
                <a:off x="931419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4EC545C-0585-9B4F-B85E-932B6396BC61}"/>
                  </a:ext>
                </a:extLst>
              </p:cNvPr>
              <p:cNvCxnSpPr>
                <a:cxnSpLocks/>
              </p:cNvCxnSpPr>
              <p:nvPr/>
            </p:nvCxnSpPr>
            <p:spPr>
              <a:xfrm>
                <a:off x="694112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20E8A74-1E61-6043-BA3F-ED279F3AAE26}"/>
                  </a:ext>
                </a:extLst>
              </p:cNvPr>
              <p:cNvCxnSpPr>
                <a:cxnSpLocks/>
              </p:cNvCxnSpPr>
              <p:nvPr/>
            </p:nvCxnSpPr>
            <p:spPr>
              <a:xfrm>
                <a:off x="5347920"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291BFE8-FE5C-E149-8B15-F2C277990A67}"/>
                  </a:ext>
                </a:extLst>
              </p:cNvPr>
              <p:cNvCxnSpPr>
                <a:cxnSpLocks/>
              </p:cNvCxnSpPr>
              <p:nvPr/>
            </p:nvCxnSpPr>
            <p:spPr>
              <a:xfrm>
                <a:off x="3819932" y="5713354"/>
                <a:ext cx="5494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5A77DC57-4653-914F-949F-E0E2735A757E}"/>
                  </a:ext>
                </a:extLst>
              </p:cNvPr>
              <p:cNvCxnSpPr>
                <a:cxnSpLocks/>
              </p:cNvCxnSpPr>
              <p:nvPr/>
            </p:nvCxnSpPr>
            <p:spPr>
              <a:xfrm flipV="1">
                <a:off x="5759442" y="4911089"/>
                <a:ext cx="0" cy="8027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90FAB1F-36C5-B545-8CC9-2A3CFCA32D16}"/>
                  </a:ext>
                </a:extLst>
              </p:cNvPr>
              <p:cNvCxnSpPr>
                <a:cxnSpLocks/>
              </p:cNvCxnSpPr>
              <p:nvPr/>
            </p:nvCxnSpPr>
            <p:spPr>
              <a:xfrm flipV="1">
                <a:off x="5158058"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D2B8183-E785-7548-9148-250E1F35F57A}"/>
                  </a:ext>
                </a:extLst>
              </p:cNvPr>
              <p:cNvCxnSpPr>
                <a:cxnSpLocks/>
              </p:cNvCxnSpPr>
              <p:nvPr/>
            </p:nvCxnSpPr>
            <p:spPr>
              <a:xfrm flipV="1">
                <a:off x="6449614"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B66418C-DE74-194F-ABAF-37A195FD515E}"/>
                  </a:ext>
                </a:extLst>
              </p:cNvPr>
              <p:cNvCxnSpPr>
                <a:cxnSpLocks/>
              </p:cNvCxnSpPr>
              <p:nvPr/>
            </p:nvCxnSpPr>
            <p:spPr>
              <a:xfrm flipV="1">
                <a:off x="8406266"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BBC8EFF-061B-DE40-ABC8-8F012E203EB3}"/>
                  </a:ext>
                </a:extLst>
              </p:cNvPr>
              <p:cNvCxnSpPr>
                <a:cxnSpLocks/>
              </p:cNvCxnSpPr>
              <p:nvPr/>
            </p:nvCxnSpPr>
            <p:spPr>
              <a:xfrm flipH="1">
                <a:off x="5158059" y="4911089"/>
                <a:ext cx="32566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B830DC45-64B8-A249-B0DF-D008C264705C}"/>
                  </a:ext>
                </a:extLst>
              </p:cNvPr>
              <p:cNvCxnSpPr>
                <a:cxnSpLocks/>
                <a:endCxn id="108" idx="2"/>
              </p:cNvCxnSpPr>
              <p:nvPr/>
            </p:nvCxnSpPr>
            <p:spPr>
              <a:xfrm flipH="1" flipV="1">
                <a:off x="7488534" y="4707987"/>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252554E1-886B-324F-92CB-99DA91BEA9C3}"/>
                  </a:ext>
                </a:extLst>
              </p:cNvPr>
              <p:cNvCxnSpPr>
                <a:cxnSpLocks/>
                <a:stCxn id="118" idx="0"/>
                <a:endCxn id="109" idx="2"/>
              </p:cNvCxnSpPr>
              <p:nvPr/>
            </p:nvCxnSpPr>
            <p:spPr>
              <a:xfrm flipH="1" flipV="1">
                <a:off x="10441743" y="4707987"/>
                <a:ext cx="0" cy="3607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7CED31CA-173D-C646-85CF-B07D68649448}"/>
                  </a:ext>
                </a:extLst>
              </p:cNvPr>
              <p:cNvCxnSpPr>
                <a:cxnSpLocks/>
              </p:cNvCxnSpPr>
              <p:nvPr/>
            </p:nvCxnSpPr>
            <p:spPr>
              <a:xfrm flipV="1">
                <a:off x="4818719" y="4701529"/>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FFA1B0A-A5BE-894D-84A6-9A80D6E6DD9A}"/>
                  </a:ext>
                </a:extLst>
              </p:cNvPr>
              <p:cNvCxnSpPr>
                <a:cxnSpLocks/>
              </p:cNvCxnSpPr>
              <p:nvPr/>
            </p:nvCxnSpPr>
            <p:spPr>
              <a:xfrm flipH="1" flipV="1">
                <a:off x="3356686" y="4049887"/>
                <a:ext cx="7310535"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FB2941FF-4DA2-F94E-A2A3-F2C19278D708}"/>
                  </a:ext>
                </a:extLst>
              </p:cNvPr>
              <p:cNvCxnSpPr>
                <a:cxnSpLocks/>
              </p:cNvCxnSpPr>
              <p:nvPr/>
            </p:nvCxnSpPr>
            <p:spPr>
              <a:xfrm>
                <a:off x="3372058" y="3055069"/>
                <a:ext cx="0"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9BBE6322-6621-A849-A9AE-D5826AB7A5A6}"/>
                  </a:ext>
                </a:extLst>
              </p:cNvPr>
              <p:cNvCxnSpPr>
                <a:cxnSpLocks/>
              </p:cNvCxnSpPr>
              <p:nvPr/>
            </p:nvCxnSpPr>
            <p:spPr>
              <a:xfrm flipH="1">
                <a:off x="4752658"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5AAFE87-B4A1-1B4D-ACD7-A04688AF2349}"/>
                  </a:ext>
                </a:extLst>
              </p:cNvPr>
              <p:cNvCxnSpPr>
                <a:cxnSpLocks/>
              </p:cNvCxnSpPr>
              <p:nvPr/>
            </p:nvCxnSpPr>
            <p:spPr>
              <a:xfrm flipH="1">
                <a:off x="5981196"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C9481C4-7170-BC41-A573-30B21BAD71FD}"/>
                  </a:ext>
                </a:extLst>
              </p:cNvPr>
              <p:cNvCxnSpPr>
                <a:cxnSpLocks/>
              </p:cNvCxnSpPr>
              <p:nvPr/>
            </p:nvCxnSpPr>
            <p:spPr>
              <a:xfrm flipH="1" flipV="1">
                <a:off x="7238395" y="3230934"/>
                <a:ext cx="34111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89DAA3A-9D30-3D49-AD4E-A8AB2B047ABD}"/>
                  </a:ext>
                </a:extLst>
              </p:cNvPr>
              <p:cNvCxnSpPr>
                <a:cxnSpLocks/>
              </p:cNvCxnSpPr>
              <p:nvPr/>
            </p:nvCxnSpPr>
            <p:spPr>
              <a:xfrm>
                <a:off x="9016980" y="3047561"/>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5A21ADE-92E7-ED47-ABE6-626A75E5132E}"/>
                  </a:ext>
                </a:extLst>
              </p:cNvPr>
              <p:cNvCxnSpPr>
                <a:cxnSpLocks/>
              </p:cNvCxnSpPr>
              <p:nvPr/>
            </p:nvCxnSpPr>
            <p:spPr>
              <a:xfrm>
                <a:off x="7246427" y="3237488"/>
                <a:ext cx="1"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86351B-42BB-714C-B15D-87D5EF9407A4}"/>
                  </a:ext>
                </a:extLst>
              </p:cNvPr>
              <p:cNvCxnSpPr>
                <a:cxnSpLocks/>
              </p:cNvCxnSpPr>
              <p:nvPr/>
            </p:nvCxnSpPr>
            <p:spPr>
              <a:xfrm>
                <a:off x="8381584"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83C605D-FAA7-3648-8171-3F6D76040F3C}"/>
                  </a:ext>
                </a:extLst>
              </p:cNvPr>
              <p:cNvCxnSpPr>
                <a:cxnSpLocks/>
              </p:cNvCxnSpPr>
              <p:nvPr/>
            </p:nvCxnSpPr>
            <p:spPr>
              <a:xfrm>
                <a:off x="10651896"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CE28D35-29AD-224B-8D1F-543483131A5D}"/>
                  </a:ext>
                </a:extLst>
              </p:cNvPr>
              <p:cNvCxnSpPr>
                <a:cxnSpLocks/>
              </p:cNvCxnSpPr>
              <p:nvPr/>
            </p:nvCxnSpPr>
            <p:spPr>
              <a:xfrm>
                <a:off x="9516741"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42BB2148-3E22-C04A-85D5-33E41874A6FE}"/>
                  </a:ext>
                </a:extLst>
              </p:cNvPr>
              <p:cNvCxnSpPr>
                <a:cxnSpLocks/>
              </p:cNvCxnSpPr>
              <p:nvPr/>
            </p:nvCxnSpPr>
            <p:spPr>
              <a:xfrm flipH="1">
                <a:off x="7246427" y="388477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6DF5673C-65E0-6B40-B998-E1DD7F1855B5}"/>
                  </a:ext>
                </a:extLst>
              </p:cNvPr>
              <p:cNvCxnSpPr>
                <a:cxnSpLocks/>
              </p:cNvCxnSpPr>
              <p:nvPr/>
            </p:nvCxnSpPr>
            <p:spPr>
              <a:xfrm flipH="1">
                <a:off x="8381584"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6C1C5246-AFC7-474B-BE58-7DD97716E64C}"/>
                  </a:ext>
                </a:extLst>
              </p:cNvPr>
              <p:cNvCxnSpPr>
                <a:cxnSpLocks/>
              </p:cNvCxnSpPr>
              <p:nvPr/>
            </p:nvCxnSpPr>
            <p:spPr>
              <a:xfrm flipH="1">
                <a:off x="9516740"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1D5A72EF-4C4F-294B-9530-19BA2DA144EC}"/>
                  </a:ext>
                </a:extLst>
              </p:cNvPr>
              <p:cNvCxnSpPr>
                <a:cxnSpLocks/>
              </p:cNvCxnSpPr>
              <p:nvPr/>
            </p:nvCxnSpPr>
            <p:spPr>
              <a:xfrm flipH="1">
                <a:off x="10648995" y="387796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2B4F2EC4-C16B-A041-BF1C-EE9552F3E78F}"/>
                  </a:ext>
                </a:extLst>
              </p:cNvPr>
              <p:cNvCxnSpPr>
                <a:cxnSpLocks/>
              </p:cNvCxnSpPr>
              <p:nvPr/>
            </p:nvCxnSpPr>
            <p:spPr>
              <a:xfrm flipH="1">
                <a:off x="10441741" y="408898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4B8D1261-8E76-5A4C-A519-EC4F0639BBF3}"/>
                  </a:ext>
                </a:extLst>
              </p:cNvPr>
              <p:cNvCxnSpPr>
                <a:cxnSpLocks/>
              </p:cNvCxnSpPr>
              <p:nvPr/>
            </p:nvCxnSpPr>
            <p:spPr>
              <a:xfrm flipH="1">
                <a:off x="7551755" y="408135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1A5B3C21-4069-6442-8E0B-95DB611F3AD2}"/>
                  </a:ext>
                </a:extLst>
              </p:cNvPr>
              <p:cNvCxnSpPr>
                <a:cxnSpLocks/>
              </p:cNvCxnSpPr>
              <p:nvPr/>
            </p:nvCxnSpPr>
            <p:spPr>
              <a:xfrm flipH="1">
                <a:off x="4108553" y="405645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Text Box 31">
                <a:extLst>
                  <a:ext uri="{FF2B5EF4-FFF2-40B4-BE49-F238E27FC236}">
                    <a16:creationId xmlns:a16="http://schemas.microsoft.com/office/drawing/2014/main" id="{EA520D9B-647C-8443-A6C8-7D671C42C1D6}"/>
                  </a:ext>
                </a:extLst>
              </p:cNvPr>
              <p:cNvSpPr txBox="1">
                <a:spLocks noChangeArrowheads="1"/>
              </p:cNvSpPr>
              <p:nvPr/>
            </p:nvSpPr>
            <p:spPr bwMode="auto">
              <a:xfrm>
                <a:off x="917808" y="5094015"/>
                <a:ext cx="1778834" cy="574601"/>
              </a:xfrm>
              <a:prstGeom prst="roundRect">
                <a:avLst/>
              </a:prstGeom>
              <a:noFill/>
              <a:ln w="9525">
                <a:noFill/>
                <a:miter lim="800000"/>
                <a:headEnd/>
                <a:tailEnd/>
              </a:ln>
              <a:effectLst/>
            </p:spPr>
            <p:txBody>
              <a:bodyPr wrap="square">
                <a:spAutoFit/>
              </a:bodyPr>
              <a:lstStyle/>
              <a:p>
                <a:pPr algn="r">
                  <a:spcBef>
                    <a:spcPct val="50000"/>
                  </a:spcBef>
                </a:pPr>
                <a:r>
                  <a:rPr lang="en-US" sz="1200">
                    <a:latin typeface="Open Sans Light" panose="020B0306030504020204" pitchFamily="34" charset="0"/>
                    <a:ea typeface="Open Sans Light" panose="020B0306030504020204" pitchFamily="34" charset="0"/>
                    <a:cs typeface="Open Sans Light" panose="020B0306030504020204" pitchFamily="34" charset="0"/>
                  </a:rPr>
                  <a:t>Forma de energía final</a:t>
                </a:r>
              </a:p>
            </p:txBody>
          </p:sp>
        </p:grpSp>
        <p:sp>
          <p:nvSpPr>
            <p:cNvPr id="90" name="Rectangle 39">
              <a:extLst>
                <a:ext uri="{FF2B5EF4-FFF2-40B4-BE49-F238E27FC236}">
                  <a16:creationId xmlns:a16="http://schemas.microsoft.com/office/drawing/2014/main" id="{A0D4ABC8-4A86-624E-824A-6DA2B08465C0}"/>
                </a:ext>
              </a:extLst>
            </p:cNvPr>
            <p:cNvSpPr>
              <a:spLocks noChangeArrowheads="1"/>
            </p:cNvSpPr>
            <p:nvPr/>
          </p:nvSpPr>
          <p:spPr bwMode="auto">
            <a:xfrm>
              <a:off x="6021620" y="1884278"/>
              <a:ext cx="1085718" cy="453516"/>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Industria</a:t>
              </a:r>
            </a:p>
          </p:txBody>
        </p:sp>
        <p:cxnSp>
          <p:nvCxnSpPr>
            <p:cNvPr id="91" name="Straight Connector 90">
              <a:extLst>
                <a:ext uri="{FF2B5EF4-FFF2-40B4-BE49-F238E27FC236}">
                  <a16:creationId xmlns:a16="http://schemas.microsoft.com/office/drawing/2014/main" id="{879292FB-88C5-054C-A0C8-756BC33BE6EF}"/>
                </a:ext>
              </a:extLst>
            </p:cNvPr>
            <p:cNvCxnSpPr>
              <a:cxnSpLocks/>
            </p:cNvCxnSpPr>
            <p:nvPr/>
          </p:nvCxnSpPr>
          <p:spPr>
            <a:xfrm flipH="1">
              <a:off x="3372058" y="2525459"/>
              <a:ext cx="564492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2B5D7EE-FB70-684F-82B0-E5CB04B732AD}"/>
                </a:ext>
              </a:extLst>
            </p:cNvPr>
            <p:cNvCxnSpPr>
              <a:cxnSpLocks/>
            </p:cNvCxnSpPr>
            <p:nvPr/>
          </p:nvCxnSpPr>
          <p:spPr>
            <a:xfrm flipH="1">
              <a:off x="8998487" y="2540808"/>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CFB2BE4-575B-FD4F-BB60-7D78EB6AB887}"/>
                </a:ext>
              </a:extLst>
            </p:cNvPr>
            <p:cNvCxnSpPr>
              <a:cxnSpLocks/>
            </p:cNvCxnSpPr>
            <p:nvPr/>
          </p:nvCxnSpPr>
          <p:spPr>
            <a:xfrm flipH="1">
              <a:off x="4780683" y="2534335"/>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0847D72-10D0-1D4B-9A4C-D18A055ACD82}"/>
                </a:ext>
              </a:extLst>
            </p:cNvPr>
            <p:cNvCxnSpPr>
              <a:cxnSpLocks/>
            </p:cNvCxnSpPr>
            <p:nvPr/>
          </p:nvCxnSpPr>
          <p:spPr>
            <a:xfrm flipH="1">
              <a:off x="3391011" y="2538321"/>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DA847DE-47C8-4D44-A12F-6DCEEDCAC95C}"/>
                </a:ext>
              </a:extLst>
            </p:cNvPr>
            <p:cNvCxnSpPr>
              <a:cxnSpLocks/>
            </p:cNvCxnSpPr>
            <p:nvPr/>
          </p:nvCxnSpPr>
          <p:spPr>
            <a:xfrm flipH="1">
              <a:off x="6021620" y="2527416"/>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D4C990BB-ABBD-3242-8F89-D5B81619B797}"/>
                </a:ext>
              </a:extLst>
            </p:cNvPr>
            <p:cNvCxnSpPr>
              <a:cxnSpLocks/>
            </p:cNvCxnSpPr>
            <p:nvPr/>
          </p:nvCxnSpPr>
          <p:spPr>
            <a:xfrm flipH="1">
              <a:off x="6568271" y="2340833"/>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13</a:t>
            </a:fld>
            <a:endParaRPr lang="en-US" altLang="en-US" sz="1400" b="1">
              <a:solidFill>
                <a:schemeClr val="bg1"/>
              </a:solidFill>
              <a:latin typeface="Open Sans ExtraBold"/>
              <a:ea typeface="Open Sans ExtraBold"/>
              <a:cs typeface="Open Sans ExtraBold"/>
            </a:endParaRPr>
          </a:p>
        </p:txBody>
      </p:sp>
      <p:sp>
        <p:nvSpPr>
          <p:cNvPr id="2" name="Google Shape;113;p16">
            <a:extLst>
              <a:ext uri="{FF2B5EF4-FFF2-40B4-BE49-F238E27FC236}">
                <a16:creationId xmlns:a16="http://schemas.microsoft.com/office/drawing/2014/main" id="{74B2021A-1010-4D99-B9D5-9CC52DA90370}"/>
              </a:ext>
            </a:extLst>
          </p:cNvPr>
          <p:cNvSpPr txBox="1">
            <a:spLocks noChangeArrowheads="1"/>
          </p:cNvSpPr>
          <p:nvPr/>
        </p:nvSpPr>
        <p:spPr bwMode="auto">
          <a:xfrm>
            <a:off x="620818" y="454664"/>
            <a:ext cx="9061863"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Arial" panose="020B0604020202020204" pitchFamily="34" charset="0"/>
                <a:cs typeface="Arial" panose="020B0604020202020204" pitchFamily="34" charset="0"/>
              </a:rPr>
              <a:t>Clase 8.3 </a:t>
            </a:r>
            <a:r>
              <a:rPr lang="en-GB" dirty="0">
                <a:latin typeface="Arial" panose="020B0604020202020204" pitchFamily="34" charset="0"/>
                <a:cs typeface="Arial" panose="020B0604020202020204" pitchFamily="34" charset="0"/>
              </a:rPr>
              <a:t>Ejemplos de datos de entrada</a:t>
            </a:r>
          </a:p>
        </p:txBody>
      </p:sp>
      <p:grpSp>
        <p:nvGrpSpPr>
          <p:cNvPr id="5" name="Group 4">
            <a:extLst>
              <a:ext uri="{FF2B5EF4-FFF2-40B4-BE49-F238E27FC236}">
                <a16:creationId xmlns:a16="http://schemas.microsoft.com/office/drawing/2014/main" id="{67BE8F85-A8B1-4D1B-ACE5-D9A21409E96B}"/>
              </a:ext>
            </a:extLst>
          </p:cNvPr>
          <p:cNvGrpSpPr/>
          <p:nvPr/>
        </p:nvGrpSpPr>
        <p:grpSpPr>
          <a:xfrm>
            <a:off x="7741795" y="1365556"/>
            <a:ext cx="3988549" cy="4600800"/>
            <a:chOff x="7506890" y="1563607"/>
            <a:chExt cx="4174079" cy="4815470"/>
          </a:xfrm>
        </p:grpSpPr>
        <p:pic>
          <p:nvPicPr>
            <p:cNvPr id="77" name="Picture 76" descr="Screen Clipping">
              <a:extLst>
                <a:ext uri="{FF2B5EF4-FFF2-40B4-BE49-F238E27FC236}">
                  <a16:creationId xmlns:a16="http://schemas.microsoft.com/office/drawing/2014/main" id="{CA1E2C3A-703A-5047-B425-BADDFD8176B7}"/>
                </a:ext>
              </a:extLst>
            </p:cNvPr>
            <p:cNvPicPr>
              <a:picLocks noChangeAspect="1"/>
            </p:cNvPicPr>
            <p:nvPr/>
          </p:nvPicPr>
          <p:blipFill rotWithShape="1">
            <a:blip r:embed="rId5">
              <a:extLst>
                <a:ext uri="{28A0092B-C50C-407E-A947-70E740481C1C}">
                  <a14:useLocalDpi xmlns:a14="http://schemas.microsoft.com/office/drawing/2010/main" val="0"/>
                </a:ext>
              </a:extLst>
            </a:blip>
            <a:srcRect l="6925" t="1825" r="10361" b="1"/>
            <a:stretch/>
          </p:blipFill>
          <p:spPr>
            <a:xfrm>
              <a:off x="7506890" y="1563607"/>
              <a:ext cx="4174079" cy="4815470"/>
            </a:xfrm>
            <a:prstGeom prst="rect">
              <a:avLst/>
            </a:prstGeom>
          </p:spPr>
        </p:pic>
        <p:sp>
          <p:nvSpPr>
            <p:cNvPr id="76" name="Rectangle 15">
              <a:extLst>
                <a:ext uri="{FF2B5EF4-FFF2-40B4-BE49-F238E27FC236}">
                  <a16:creationId xmlns:a16="http://schemas.microsoft.com/office/drawing/2014/main" id="{D4B120F9-D762-4DC4-B08E-0E31E80B969D}"/>
                </a:ext>
              </a:extLst>
            </p:cNvPr>
            <p:cNvSpPr>
              <a:spLocks noChangeArrowheads="1"/>
            </p:cNvSpPr>
            <p:nvPr/>
          </p:nvSpPr>
          <p:spPr bwMode="auto">
            <a:xfrm>
              <a:off x="9103266" y="2341147"/>
              <a:ext cx="554665" cy="274406"/>
            </a:xfrm>
            <a:prstGeom prst="roundRect">
              <a:avLst/>
            </a:prstGeom>
            <a:solidFill>
              <a:srgbClr val="B53541">
                <a:alpha val="29804"/>
              </a:srgb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78" name="Rectangle 15">
              <a:extLst>
                <a:ext uri="{FF2B5EF4-FFF2-40B4-BE49-F238E27FC236}">
                  <a16:creationId xmlns:a16="http://schemas.microsoft.com/office/drawing/2014/main" id="{5B89ABA2-3B36-4C41-83C3-5135CFEFBC05}"/>
                </a:ext>
              </a:extLst>
            </p:cNvPr>
            <p:cNvSpPr>
              <a:spLocks noChangeArrowheads="1"/>
            </p:cNvSpPr>
            <p:nvPr/>
          </p:nvSpPr>
          <p:spPr bwMode="auto">
            <a:xfrm>
              <a:off x="9773577" y="2349558"/>
              <a:ext cx="644502" cy="265996"/>
            </a:xfrm>
            <a:prstGeom prst="roundRect">
              <a:avLst/>
            </a:prstGeom>
            <a:solidFill>
              <a:srgbClr val="B53541">
                <a:alpha val="29804"/>
              </a:srgb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79" name="Rectangle 15">
              <a:extLst>
                <a:ext uri="{FF2B5EF4-FFF2-40B4-BE49-F238E27FC236}">
                  <a16:creationId xmlns:a16="http://schemas.microsoft.com/office/drawing/2014/main" id="{85B329E6-C71C-4075-AA05-B126A7421B94}"/>
                </a:ext>
              </a:extLst>
            </p:cNvPr>
            <p:cNvSpPr>
              <a:spLocks noChangeArrowheads="1"/>
            </p:cNvSpPr>
            <p:nvPr/>
          </p:nvSpPr>
          <p:spPr bwMode="auto">
            <a:xfrm>
              <a:off x="10519148" y="2349556"/>
              <a:ext cx="554665" cy="265997"/>
            </a:xfrm>
            <a:prstGeom prst="roundRect">
              <a:avLst/>
            </a:prstGeom>
            <a:solidFill>
              <a:srgbClr val="B53541">
                <a:alpha val="29804"/>
              </a:srgb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grpSp>
      <p:sp>
        <p:nvSpPr>
          <p:cNvPr id="72" name="Oval 71">
            <a:extLst>
              <a:ext uri="{FF2B5EF4-FFF2-40B4-BE49-F238E27FC236}">
                <a16:creationId xmlns:a16="http://schemas.microsoft.com/office/drawing/2014/main" id="{82B173A5-5C11-6547-AE9F-CEF70ACEB84B}"/>
              </a:ext>
            </a:extLst>
          </p:cNvPr>
          <p:cNvSpPr/>
          <p:nvPr/>
        </p:nvSpPr>
        <p:spPr>
          <a:xfrm>
            <a:off x="10417664" y="2032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13.mp3" descr="Track7_Lecture8_Slide13.mp3">
            <a:hlinkClick r:id="" action="ppaction://media"/>
            <a:extLst>
              <a:ext uri="{FF2B5EF4-FFF2-40B4-BE49-F238E27FC236}">
                <a16:creationId xmlns:a16="http://schemas.microsoft.com/office/drawing/2014/main" id="{C7DAC700-6D74-2643-8638-70834F7DEA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1829" y="274588"/>
            <a:ext cx="812800" cy="812800"/>
          </a:xfrm>
          <a:prstGeom prst="rect">
            <a:avLst/>
          </a:prstGeom>
        </p:spPr>
      </p:pic>
    </p:spTree>
    <p:extLst>
      <p:ext uri="{BB962C8B-B14F-4D97-AF65-F5344CB8AC3E}">
        <p14:creationId xmlns:p14="http://schemas.microsoft.com/office/powerpoint/2010/main" val="31809897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0B1B3F-A8DD-42E1-9136-BCB31DAD6E1F}"/>
              </a:ext>
            </a:extLst>
          </p:cNvPr>
          <p:cNvGrpSpPr/>
          <p:nvPr/>
        </p:nvGrpSpPr>
        <p:grpSpPr>
          <a:xfrm>
            <a:off x="7985186" y="1775322"/>
            <a:ext cx="3873271" cy="2713037"/>
            <a:chOff x="7527627" y="2328001"/>
            <a:chExt cx="4091931" cy="2865437"/>
          </a:xfrm>
        </p:grpSpPr>
        <p:grpSp>
          <p:nvGrpSpPr>
            <p:cNvPr id="68" name="Group 67">
              <a:extLst>
                <a:ext uri="{FF2B5EF4-FFF2-40B4-BE49-F238E27FC236}">
                  <a16:creationId xmlns:a16="http://schemas.microsoft.com/office/drawing/2014/main" id="{0962379C-CD95-0C4B-9864-62C682A83E5C}"/>
                </a:ext>
              </a:extLst>
            </p:cNvPr>
            <p:cNvGrpSpPr/>
            <p:nvPr/>
          </p:nvGrpSpPr>
          <p:grpSpPr>
            <a:xfrm>
              <a:off x="7527627" y="2328001"/>
              <a:ext cx="4091931" cy="2865437"/>
              <a:chOff x="1979712" y="3230563"/>
              <a:chExt cx="4657725" cy="2865437"/>
            </a:xfrm>
          </p:grpSpPr>
          <p:pic>
            <p:nvPicPr>
              <p:cNvPr id="69" name="Picture 3">
                <a:extLst>
                  <a:ext uri="{FF2B5EF4-FFF2-40B4-BE49-F238E27FC236}">
                    <a16:creationId xmlns:a16="http://schemas.microsoft.com/office/drawing/2014/main" id="{C665E342-08E1-6246-A99D-A0B249421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3230563"/>
                <a:ext cx="4657725"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0" name="Straight Connector 69">
                <a:extLst>
                  <a:ext uri="{FF2B5EF4-FFF2-40B4-BE49-F238E27FC236}">
                    <a16:creationId xmlns:a16="http://schemas.microsoft.com/office/drawing/2014/main" id="{F4ECA80A-AFBA-7542-89ED-94B6A7B7114A}"/>
                  </a:ext>
                </a:extLst>
              </p:cNvPr>
              <p:cNvCxnSpPr/>
              <p:nvPr/>
            </p:nvCxnSpPr>
            <p:spPr bwMode="auto">
              <a:xfrm flipV="1">
                <a:off x="2665884" y="3501008"/>
                <a:ext cx="3384376" cy="1656184"/>
              </a:xfrm>
              <a:prstGeom prst="line">
                <a:avLst/>
              </a:prstGeom>
              <a:solidFill>
                <a:srgbClr val="FF6600"/>
              </a:solidFill>
              <a:ln w="222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 name="Group 73">
              <a:extLst>
                <a:ext uri="{FF2B5EF4-FFF2-40B4-BE49-F238E27FC236}">
                  <a16:creationId xmlns:a16="http://schemas.microsoft.com/office/drawing/2014/main" id="{F662DFF5-E805-AF43-8C64-3C669157254F}"/>
                </a:ext>
              </a:extLst>
            </p:cNvPr>
            <p:cNvGrpSpPr/>
            <p:nvPr/>
          </p:nvGrpSpPr>
          <p:grpSpPr>
            <a:xfrm>
              <a:off x="8037285" y="2905177"/>
              <a:ext cx="1487231" cy="1233775"/>
              <a:chOff x="6325766" y="4090387"/>
              <a:chExt cx="1487231" cy="1233775"/>
            </a:xfrm>
          </p:grpSpPr>
          <p:sp>
            <p:nvSpPr>
              <p:cNvPr id="77" name="TextBox 76">
                <a:extLst>
                  <a:ext uri="{FF2B5EF4-FFF2-40B4-BE49-F238E27FC236}">
                    <a16:creationId xmlns:a16="http://schemas.microsoft.com/office/drawing/2014/main" id="{7DBFD26C-9601-1946-B022-A2A7BBEA062F}"/>
                  </a:ext>
                </a:extLst>
              </p:cNvPr>
              <p:cNvSpPr txBox="1"/>
              <p:nvPr/>
            </p:nvSpPr>
            <p:spPr>
              <a:xfrm>
                <a:off x="6325766" y="4090387"/>
                <a:ext cx="1487231" cy="390079"/>
              </a:xfrm>
              <a:prstGeom prst="rect">
                <a:avLst/>
              </a:prstGeom>
              <a:noFill/>
            </p:spPr>
            <p:txBody>
              <a:bodyPr wrap="none" lIns="91440" tIns="45720" rIns="91440" bIns="45720" rtlCol="0" anchor="t">
                <a:spAutoFit/>
              </a:bodyPr>
              <a:lstStyle/>
              <a:p>
                <a:r>
                  <a:rPr lang="en-GB" dirty="0">
                    <a:latin typeface="Open Sans Light"/>
                    <a:ea typeface="Open Sans Light" panose="020B0306030504020204" pitchFamily="34" charset="0"/>
                    <a:cs typeface="Open Sans Light" panose="020B0306030504020204" pitchFamily="34" charset="0"/>
                  </a:rPr>
                  <a:t>(1,46)</a:t>
                </a:r>
              </a:p>
            </p:txBody>
          </p:sp>
          <p:cxnSp>
            <p:nvCxnSpPr>
              <p:cNvPr id="82" name="Straight Arrow Connector 81">
                <a:extLst>
                  <a:ext uri="{FF2B5EF4-FFF2-40B4-BE49-F238E27FC236}">
                    <a16:creationId xmlns:a16="http://schemas.microsoft.com/office/drawing/2014/main" id="{E61B3C9D-B087-894E-B8A0-CE5B970047D8}"/>
                  </a:ext>
                </a:extLst>
              </p:cNvPr>
              <p:cNvCxnSpPr/>
              <p:nvPr/>
            </p:nvCxnSpPr>
            <p:spPr bwMode="auto">
              <a:xfrm flipH="1">
                <a:off x="6435533" y="4459719"/>
                <a:ext cx="311148" cy="864443"/>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 name="Group 82">
              <a:extLst>
                <a:ext uri="{FF2B5EF4-FFF2-40B4-BE49-F238E27FC236}">
                  <a16:creationId xmlns:a16="http://schemas.microsoft.com/office/drawing/2014/main" id="{928DA07A-03D4-4A45-AAAE-8CD8841A4683}"/>
                </a:ext>
              </a:extLst>
            </p:cNvPr>
            <p:cNvGrpSpPr/>
            <p:nvPr/>
          </p:nvGrpSpPr>
          <p:grpSpPr>
            <a:xfrm>
              <a:off x="9379688" y="3100686"/>
              <a:ext cx="2237205" cy="1106233"/>
              <a:chOff x="7228964" y="3900987"/>
              <a:chExt cx="2237205" cy="1106233"/>
            </a:xfrm>
          </p:grpSpPr>
          <p:sp>
            <p:nvSpPr>
              <p:cNvPr id="84" name="Right Triangle 83">
                <a:extLst>
                  <a:ext uri="{FF2B5EF4-FFF2-40B4-BE49-F238E27FC236}">
                    <a16:creationId xmlns:a16="http://schemas.microsoft.com/office/drawing/2014/main" id="{F1CE5EB7-235D-7A4A-B352-4828B9F4101F}"/>
                  </a:ext>
                </a:extLst>
              </p:cNvPr>
              <p:cNvSpPr/>
              <p:nvPr/>
            </p:nvSpPr>
            <p:spPr bwMode="auto">
              <a:xfrm flipH="1">
                <a:off x="7228964" y="3900987"/>
                <a:ext cx="839490" cy="468000"/>
              </a:xfrm>
              <a:prstGeom prst="rtTriangle">
                <a:avLst/>
              </a:prstGeom>
              <a:noFill/>
              <a:ln w="2222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1" name="TextBox 140">
                <a:extLst>
                  <a:ext uri="{FF2B5EF4-FFF2-40B4-BE49-F238E27FC236}">
                    <a16:creationId xmlns:a16="http://schemas.microsoft.com/office/drawing/2014/main" id="{524174E4-0DC9-8A42-A0CF-13CABAFCEDE7}"/>
                  </a:ext>
                </a:extLst>
              </p:cNvPr>
              <p:cNvSpPr txBox="1"/>
              <p:nvPr/>
            </p:nvSpPr>
            <p:spPr>
              <a:xfrm>
                <a:off x="7354986" y="4617141"/>
                <a:ext cx="2111183" cy="390079"/>
              </a:xfrm>
              <a:prstGeom prst="rect">
                <a:avLst/>
              </a:prstGeom>
              <a:noFill/>
            </p:spPr>
            <p:txBody>
              <a:bodyPr wrap="none" lIns="91440" tIns="45720" rIns="91440" bIns="45720" rtlCol="0" anchor="t">
                <a:spAutoFit/>
              </a:bodyPr>
              <a:lstStyle/>
              <a:p>
                <a:r>
                  <a:rPr lang="en-GB" dirty="0">
                    <a:latin typeface="Open Sans Light"/>
                    <a:ea typeface="Open Sans Light" panose="020B0306030504020204" pitchFamily="34" charset="0"/>
                    <a:cs typeface="Open Sans Light" panose="020B0306030504020204" pitchFamily="34" charset="0"/>
                  </a:rPr>
                  <a:t>Pendiente = var. (1,91)</a:t>
                </a:r>
              </a:p>
            </p:txBody>
          </p:sp>
          <p:cxnSp>
            <p:nvCxnSpPr>
              <p:cNvPr id="142" name="Straight Arrow Connector 141">
                <a:extLst>
                  <a:ext uri="{FF2B5EF4-FFF2-40B4-BE49-F238E27FC236}">
                    <a16:creationId xmlns:a16="http://schemas.microsoft.com/office/drawing/2014/main" id="{65D5F04F-7A84-8E40-81FD-FC76C04C3731}"/>
                  </a:ext>
                </a:extLst>
              </p:cNvPr>
              <p:cNvCxnSpPr/>
              <p:nvPr/>
            </p:nvCxnSpPr>
            <p:spPr bwMode="auto">
              <a:xfrm flipH="1" flipV="1">
                <a:off x="7772042" y="4463511"/>
                <a:ext cx="296412" cy="153630"/>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46" name="Google Shape;115;p16">
            <a:extLst>
              <a:ext uri="{FF2B5EF4-FFF2-40B4-BE49-F238E27FC236}">
                <a16:creationId xmlns:a16="http://schemas.microsoft.com/office/drawing/2014/main" id="{6A4894DA-2A4F-0B41-8250-F52A88D3042F}"/>
              </a:ext>
            </a:extLst>
          </p:cNvPr>
          <p:cNvSpPr txBox="1"/>
          <p:nvPr/>
        </p:nvSpPr>
        <p:spPr>
          <a:xfrm>
            <a:off x="411424" y="1469347"/>
            <a:ext cx="8390214" cy="518147"/>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Arial" panose="020B0604020202020204" pitchFamily="34" charset="0"/>
                <a:ea typeface="Open Sans" panose="020B0606030504020204" pitchFamily="34" charset="0"/>
                <a:cs typeface="Arial" panose="020B0604020202020204" pitchFamily="34" charset="0"/>
              </a:rPr>
              <a:t>Industrias siderúrgica y petroquímica: ajuste lineal</a:t>
            </a:r>
          </a:p>
        </p:txBody>
      </p:sp>
      <p:sp>
        <p:nvSpPr>
          <p:cNvPr id="2" name="Google Shape;113;p16">
            <a:extLst>
              <a:ext uri="{FF2B5EF4-FFF2-40B4-BE49-F238E27FC236}">
                <a16:creationId xmlns:a16="http://schemas.microsoft.com/office/drawing/2014/main" id="{CA8DB663-961F-43C4-A00F-80C2CA020D21}"/>
              </a:ext>
            </a:extLst>
          </p:cNvPr>
          <p:cNvSpPr txBox="1">
            <a:spLocks noChangeArrowheads="1"/>
          </p:cNvSpPr>
          <p:nvPr/>
        </p:nvSpPr>
        <p:spPr bwMode="auto">
          <a:xfrm>
            <a:off x="534577" y="304976"/>
            <a:ext cx="8554089"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8.3 </a:t>
            </a:r>
            <a:r>
              <a:rPr lang="en-GB" dirty="0" err="1">
                <a:latin typeface="Arial" panose="020B0604020202020204" pitchFamily="34" charset="0"/>
                <a:cs typeface="Arial" panose="020B0604020202020204" pitchFamily="34" charset="0"/>
              </a:rPr>
              <a:t>Ejemplos</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de entrada</a:t>
            </a:r>
          </a:p>
        </p:txBody>
      </p:sp>
      <p:grpSp>
        <p:nvGrpSpPr>
          <p:cNvPr id="3" name="Group 2">
            <a:extLst>
              <a:ext uri="{FF2B5EF4-FFF2-40B4-BE49-F238E27FC236}">
                <a16:creationId xmlns:a16="http://schemas.microsoft.com/office/drawing/2014/main" id="{C3CB88CD-D259-4ADB-B45F-B604A3B0A53F}"/>
              </a:ext>
            </a:extLst>
          </p:cNvPr>
          <p:cNvGrpSpPr/>
          <p:nvPr/>
        </p:nvGrpSpPr>
        <p:grpSpPr>
          <a:xfrm>
            <a:off x="-441205" y="2146740"/>
            <a:ext cx="8554088" cy="4185944"/>
            <a:chOff x="788643" y="1884278"/>
            <a:chExt cx="10388008" cy="4481122"/>
          </a:xfrm>
        </p:grpSpPr>
        <p:grpSp>
          <p:nvGrpSpPr>
            <p:cNvPr id="145" name="Group 144">
              <a:extLst>
                <a:ext uri="{FF2B5EF4-FFF2-40B4-BE49-F238E27FC236}">
                  <a16:creationId xmlns:a16="http://schemas.microsoft.com/office/drawing/2014/main" id="{3B4E7E17-D843-44F3-A534-ABF7AC26368E}"/>
                </a:ext>
              </a:extLst>
            </p:cNvPr>
            <p:cNvGrpSpPr/>
            <p:nvPr/>
          </p:nvGrpSpPr>
          <p:grpSpPr>
            <a:xfrm>
              <a:off x="788643" y="2699658"/>
              <a:ext cx="10388008" cy="3665742"/>
              <a:chOff x="788643" y="2582582"/>
              <a:chExt cx="10388008" cy="3782810"/>
            </a:xfrm>
          </p:grpSpPr>
          <p:sp>
            <p:nvSpPr>
              <p:cNvPr id="154" name="Text Box 31">
                <a:extLst>
                  <a:ext uri="{FF2B5EF4-FFF2-40B4-BE49-F238E27FC236}">
                    <a16:creationId xmlns:a16="http://schemas.microsoft.com/office/drawing/2014/main" id="{6233F87F-8876-4624-A3F2-B56E3E1848AD}"/>
                  </a:ext>
                </a:extLst>
              </p:cNvPr>
              <p:cNvSpPr txBox="1">
                <a:spLocks noChangeArrowheads="1"/>
              </p:cNvSpPr>
              <p:nvPr/>
            </p:nvSpPr>
            <p:spPr bwMode="auto">
              <a:xfrm>
                <a:off x="930312" y="2637874"/>
                <a:ext cx="1908000" cy="383067"/>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1400">
                    <a:latin typeface="Open Sans Light"/>
                    <a:ea typeface="Open Sans Light" panose="020B0306030504020204" pitchFamily="34" charset="0"/>
                    <a:cs typeface="Open Sans Light" panose="020B0306030504020204" pitchFamily="34" charset="0"/>
                  </a:rPr>
                  <a:t>Subsector</a:t>
                </a:r>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5" name="Text Box 31">
                <a:extLst>
                  <a:ext uri="{FF2B5EF4-FFF2-40B4-BE49-F238E27FC236}">
                    <a16:creationId xmlns:a16="http://schemas.microsoft.com/office/drawing/2014/main" id="{1FEAB342-07B6-4199-A8CE-44CB4C27177B}"/>
                  </a:ext>
                </a:extLst>
              </p:cNvPr>
              <p:cNvSpPr txBox="1">
                <a:spLocks noChangeArrowheads="1"/>
              </p:cNvSpPr>
              <p:nvPr/>
            </p:nvSpPr>
            <p:spPr bwMode="auto">
              <a:xfrm>
                <a:off x="788643" y="4268980"/>
                <a:ext cx="1908001" cy="372266"/>
              </a:xfrm>
              <a:prstGeom prst="roundRect">
                <a:avLst/>
              </a:prstGeom>
              <a:noFill/>
              <a:ln w="9525">
                <a:noFill/>
                <a:miter lim="800000"/>
                <a:headEnd/>
                <a:tailEnd/>
              </a:ln>
              <a:effectLst/>
            </p:spPr>
            <p:txBody>
              <a:bodyPr wrap="square">
                <a:spAutoFit/>
              </a:bodyPr>
              <a:lstStyle/>
              <a:p>
                <a:pPr algn="r">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Uso final</a:t>
                </a:r>
              </a:p>
            </p:txBody>
          </p:sp>
          <p:sp>
            <p:nvSpPr>
              <p:cNvPr id="156" name="Rectangle 4">
                <a:extLst>
                  <a:ext uri="{FF2B5EF4-FFF2-40B4-BE49-F238E27FC236}">
                    <a16:creationId xmlns:a16="http://schemas.microsoft.com/office/drawing/2014/main" id="{AB3DB49A-520D-4B1F-8D8E-B12CE61D7A4A}"/>
                  </a:ext>
                </a:extLst>
              </p:cNvPr>
              <p:cNvSpPr>
                <a:spLocks noChangeArrowheads="1"/>
              </p:cNvSpPr>
              <p:nvPr/>
            </p:nvSpPr>
            <p:spPr bwMode="auto">
              <a:xfrm>
                <a:off x="2755202" y="4239987"/>
                <a:ext cx="2704032" cy="468000"/>
              </a:xfrm>
              <a:prstGeom prst="roundRect">
                <a:avLst/>
              </a:prstGeom>
              <a:solidFill>
                <a:srgbClr val="B53541">
                  <a:alpha val="50588"/>
                </a:srgbClr>
              </a:solidFill>
              <a:ln w="9525">
                <a:noFill/>
                <a:miter lim="800000"/>
                <a:headEnd/>
                <a:tailEnd/>
              </a:ln>
              <a:effectLst/>
            </p:spPr>
            <p:txBody>
              <a:bodyPr wrap="none" anchor="ctr"/>
              <a:lstStyle/>
              <a:p>
                <a:pPr algn="ct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Uso</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específico</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de la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electricidad</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7" name="Rectangle 40">
                <a:extLst>
                  <a:ext uri="{FF2B5EF4-FFF2-40B4-BE49-F238E27FC236}">
                    <a16:creationId xmlns:a16="http://schemas.microsoft.com/office/drawing/2014/main" id="{A60D509C-C148-4741-A53B-F39C95E83A10}"/>
                  </a:ext>
                </a:extLst>
              </p:cNvPr>
              <p:cNvSpPr>
                <a:spLocks noChangeArrowheads="1"/>
              </p:cNvSpPr>
              <p:nvPr/>
            </p:nvSpPr>
            <p:spPr bwMode="auto">
              <a:xfrm>
                <a:off x="8113541" y="2582583"/>
                <a:ext cx="1651584"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Fabricación</a:t>
                </a:r>
              </a:p>
            </p:txBody>
          </p:sp>
          <p:sp>
            <p:nvSpPr>
              <p:cNvPr id="158" name="Rectangle 3">
                <a:extLst>
                  <a:ext uri="{FF2B5EF4-FFF2-40B4-BE49-F238E27FC236}">
                    <a16:creationId xmlns:a16="http://schemas.microsoft.com/office/drawing/2014/main" id="{DA37C754-D723-4A6B-AE56-9D4F688B3D0D}"/>
                  </a:ext>
                </a:extLst>
              </p:cNvPr>
              <p:cNvSpPr>
                <a:spLocks noChangeArrowheads="1"/>
              </p:cNvSpPr>
              <p:nvPr/>
            </p:nvSpPr>
            <p:spPr bwMode="auto">
              <a:xfrm>
                <a:off x="2766002" y="2582583"/>
                <a:ext cx="1240151"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Agricultura</a:t>
                </a:r>
              </a:p>
            </p:txBody>
          </p:sp>
          <p:sp>
            <p:nvSpPr>
              <p:cNvPr id="159" name="Rectangle 35">
                <a:extLst>
                  <a:ext uri="{FF2B5EF4-FFF2-40B4-BE49-F238E27FC236}">
                    <a16:creationId xmlns:a16="http://schemas.microsoft.com/office/drawing/2014/main" id="{1C3137F7-11B8-438F-B1D7-7B95017E838E}"/>
                  </a:ext>
                </a:extLst>
              </p:cNvPr>
              <p:cNvSpPr>
                <a:spLocks noChangeArrowheads="1"/>
              </p:cNvSpPr>
              <p:nvPr/>
            </p:nvSpPr>
            <p:spPr bwMode="auto">
              <a:xfrm>
                <a:off x="7894357" y="3411285"/>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Equipo</a:t>
                </a:r>
              </a:p>
            </p:txBody>
          </p:sp>
          <p:sp>
            <p:nvSpPr>
              <p:cNvPr id="160" name="Rectangle 36">
                <a:extLst>
                  <a:ext uri="{FF2B5EF4-FFF2-40B4-BE49-F238E27FC236}">
                    <a16:creationId xmlns:a16="http://schemas.microsoft.com/office/drawing/2014/main" id="{126466B8-011E-47D8-9F03-C655DD2A9FB1}"/>
                  </a:ext>
                </a:extLst>
              </p:cNvPr>
              <p:cNvSpPr>
                <a:spLocks noChangeArrowheads="1"/>
              </p:cNvSpPr>
              <p:nvPr/>
            </p:nvSpPr>
            <p:spPr bwMode="auto">
              <a:xfrm>
                <a:off x="9060430"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Bienes</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duraderos</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1" name="Rectangle 37">
                <a:extLst>
                  <a:ext uri="{FF2B5EF4-FFF2-40B4-BE49-F238E27FC236}">
                    <a16:creationId xmlns:a16="http://schemas.microsoft.com/office/drawing/2014/main" id="{E44E2B4F-C6CA-4545-9A8B-6009584AB60E}"/>
                  </a:ext>
                </a:extLst>
              </p:cNvPr>
              <p:cNvSpPr>
                <a:spLocks noChangeArrowheads="1"/>
              </p:cNvSpPr>
              <p:nvPr/>
            </p:nvSpPr>
            <p:spPr bwMode="auto">
              <a:xfrm>
                <a:off x="10140921"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Miscelánea.</a:t>
                </a:r>
              </a:p>
            </p:txBody>
          </p:sp>
          <p:sp>
            <p:nvSpPr>
              <p:cNvPr id="162" name="Rectangle 38">
                <a:extLst>
                  <a:ext uri="{FF2B5EF4-FFF2-40B4-BE49-F238E27FC236}">
                    <a16:creationId xmlns:a16="http://schemas.microsoft.com/office/drawing/2014/main" id="{E2A45D31-254C-4F68-829D-41F02767C965}"/>
                  </a:ext>
                </a:extLst>
              </p:cNvPr>
              <p:cNvSpPr>
                <a:spLocks noChangeArrowheads="1"/>
              </p:cNvSpPr>
              <p:nvPr/>
            </p:nvSpPr>
            <p:spPr bwMode="auto">
              <a:xfrm>
                <a:off x="4068036" y="2582582"/>
                <a:ext cx="1370029"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Construcción</a:t>
                </a:r>
              </a:p>
            </p:txBody>
          </p:sp>
          <p:sp>
            <p:nvSpPr>
              <p:cNvPr id="163" name="Rectangle 39">
                <a:extLst>
                  <a:ext uri="{FF2B5EF4-FFF2-40B4-BE49-F238E27FC236}">
                    <a16:creationId xmlns:a16="http://schemas.microsoft.com/office/drawing/2014/main" id="{232FF97D-B941-4D10-B101-798FEB1014B8}"/>
                  </a:ext>
                </a:extLst>
              </p:cNvPr>
              <p:cNvSpPr>
                <a:spLocks noChangeArrowheads="1"/>
              </p:cNvSpPr>
              <p:nvPr/>
            </p:nvSpPr>
            <p:spPr bwMode="auto">
              <a:xfrm>
                <a:off x="5478761" y="2582583"/>
                <a:ext cx="1085718"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Minería</a:t>
                </a:r>
              </a:p>
            </p:txBody>
          </p:sp>
          <p:sp>
            <p:nvSpPr>
              <p:cNvPr id="164" name="Rectangle 40">
                <a:extLst>
                  <a:ext uri="{FF2B5EF4-FFF2-40B4-BE49-F238E27FC236}">
                    <a16:creationId xmlns:a16="http://schemas.microsoft.com/office/drawing/2014/main" id="{CD26CC79-A2AE-4DC4-A61F-897B4C61D823}"/>
                  </a:ext>
                </a:extLst>
              </p:cNvPr>
              <p:cNvSpPr>
                <a:spLocks noChangeArrowheads="1"/>
              </p:cNvSpPr>
              <p:nvPr/>
            </p:nvSpPr>
            <p:spPr bwMode="auto">
              <a:xfrm>
                <a:off x="6662842" y="3411285"/>
                <a:ext cx="1167171"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Materiales</a:t>
                </a:r>
              </a:p>
            </p:txBody>
          </p:sp>
          <p:sp>
            <p:nvSpPr>
              <p:cNvPr id="165" name="Rectangle 15">
                <a:extLst>
                  <a:ext uri="{FF2B5EF4-FFF2-40B4-BE49-F238E27FC236}">
                    <a16:creationId xmlns:a16="http://schemas.microsoft.com/office/drawing/2014/main" id="{58A19E27-896E-4763-8E29-0ED496988F45}"/>
                  </a:ext>
                </a:extLst>
              </p:cNvPr>
              <p:cNvSpPr>
                <a:spLocks noChangeArrowheads="1"/>
              </p:cNvSpPr>
              <p:nvPr/>
            </p:nvSpPr>
            <p:spPr bwMode="auto">
              <a:xfrm>
                <a:off x="6263633" y="4239987"/>
                <a:ext cx="2449801" cy="468000"/>
              </a:xfrm>
              <a:prstGeom prst="roundRect">
                <a:avLst/>
              </a:prstGeom>
              <a:solidFill>
                <a:srgbClr val="B53541">
                  <a:alpha val="50588"/>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Calor para uso térmico</a:t>
                </a:r>
              </a:p>
            </p:txBody>
          </p:sp>
          <p:sp>
            <p:nvSpPr>
              <p:cNvPr id="166" name="Rectangle 16">
                <a:extLst>
                  <a:ext uri="{FF2B5EF4-FFF2-40B4-BE49-F238E27FC236}">
                    <a16:creationId xmlns:a16="http://schemas.microsoft.com/office/drawing/2014/main" id="{E0D6AFFD-3714-4986-AE50-8A0DB0CDB9C3}"/>
                  </a:ext>
                </a:extLst>
              </p:cNvPr>
              <p:cNvSpPr>
                <a:spLocks noChangeArrowheads="1"/>
              </p:cNvSpPr>
              <p:nvPr/>
            </p:nvSpPr>
            <p:spPr bwMode="auto">
              <a:xfrm>
                <a:off x="9706833" y="4239987"/>
                <a:ext cx="1469818" cy="468000"/>
              </a:xfrm>
              <a:prstGeom prst="roundRect">
                <a:avLst/>
              </a:prstGeom>
              <a:solidFill>
                <a:srgbClr val="B53541">
                  <a:alpha val="50588"/>
                </a:srgbClr>
              </a:solidFill>
              <a:ln w="9525">
                <a:noFill/>
                <a:miter lim="800000"/>
                <a:headEnd/>
                <a:tailEnd/>
              </a:ln>
              <a:effectLst/>
            </p:spPr>
            <p:txBody>
              <a:bodyPr wrap="none" lIns="91440" tIns="45720" rIns="91440" bIns="45720" anchor="ctr"/>
              <a:lstStyle/>
              <a:p>
                <a:pPr algn="ctr"/>
                <a:r>
                  <a:rPr lang="en-US" sz="1400">
                    <a:latin typeface="Open Sans Light"/>
                    <a:ea typeface="Open Sans Light" panose="020B0306030504020204" pitchFamily="34" charset="0"/>
                    <a:cs typeface="Open Sans Light" panose="020B0306030504020204" pitchFamily="34" charset="0"/>
                  </a:rPr>
                  <a:t>Fuerza motriz</a:t>
                </a:r>
              </a:p>
            </p:txBody>
          </p:sp>
          <p:sp>
            <p:nvSpPr>
              <p:cNvPr id="167" name="Rectangle 5">
                <a:extLst>
                  <a:ext uri="{FF2B5EF4-FFF2-40B4-BE49-F238E27FC236}">
                    <a16:creationId xmlns:a16="http://schemas.microsoft.com/office/drawing/2014/main" id="{590B7702-3D15-4D56-8237-C4C9712517E2}"/>
                  </a:ext>
                </a:extLst>
              </p:cNvPr>
              <p:cNvSpPr>
                <a:spLocks noChangeArrowheads="1"/>
              </p:cNvSpPr>
              <p:nvPr/>
            </p:nvSpPr>
            <p:spPr bwMode="auto">
              <a:xfrm>
                <a:off x="2755751" y="5068689"/>
                <a:ext cx="1799352"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Materia </a:t>
                </a:r>
              </a:p>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prima/</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coque</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8" name="Rectangle 7">
                <a:extLst>
                  <a:ext uri="{FF2B5EF4-FFF2-40B4-BE49-F238E27FC236}">
                    <a16:creationId xmlns:a16="http://schemas.microsoft.com/office/drawing/2014/main" id="{CBCB1D56-2896-485A-9C96-3D6C02D9F3E5}"/>
                  </a:ext>
                </a:extLst>
              </p:cNvPr>
              <p:cNvSpPr>
                <a:spLocks noChangeArrowheads="1"/>
              </p:cNvSpPr>
              <p:nvPr/>
            </p:nvSpPr>
            <p:spPr bwMode="auto">
              <a:xfrm>
                <a:off x="4625659"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Sistema Solar</a:t>
                </a:r>
              </a:p>
            </p:txBody>
          </p:sp>
          <p:sp>
            <p:nvSpPr>
              <p:cNvPr id="169" name="Rectangle 8">
                <a:extLst>
                  <a:ext uri="{FF2B5EF4-FFF2-40B4-BE49-F238E27FC236}">
                    <a16:creationId xmlns:a16="http://schemas.microsoft.com/office/drawing/2014/main" id="{FE985D06-93D7-4F54-B8D4-653C72E77269}"/>
                  </a:ext>
                </a:extLst>
              </p:cNvPr>
              <p:cNvSpPr>
                <a:spLocks noChangeArrowheads="1"/>
              </p:cNvSpPr>
              <p:nvPr/>
            </p:nvSpPr>
            <p:spPr bwMode="auto">
              <a:xfrm>
                <a:off x="6205953"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Combustibles </a:t>
                </a:r>
              </a:p>
              <a:p>
                <a:pPr algn="ct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fósiles</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0" name="Rectangle 9">
                <a:extLst>
                  <a:ext uri="{FF2B5EF4-FFF2-40B4-BE49-F238E27FC236}">
                    <a16:creationId xmlns:a16="http://schemas.microsoft.com/office/drawing/2014/main" id="{ED18839C-337E-4E6B-A69A-44841880B227}"/>
                  </a:ext>
                </a:extLst>
              </p:cNvPr>
              <p:cNvSpPr>
                <a:spLocks noChangeArrowheads="1"/>
              </p:cNvSpPr>
              <p:nvPr/>
            </p:nvSpPr>
            <p:spPr bwMode="auto">
              <a:xfrm>
                <a:off x="7744640" y="5897392"/>
                <a:ext cx="3412425"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Biomasa tradicional y moderna</a:t>
                </a:r>
              </a:p>
            </p:txBody>
          </p:sp>
          <p:sp>
            <p:nvSpPr>
              <p:cNvPr id="171" name="Rectangle 10">
                <a:extLst>
                  <a:ext uri="{FF2B5EF4-FFF2-40B4-BE49-F238E27FC236}">
                    <a16:creationId xmlns:a16="http://schemas.microsoft.com/office/drawing/2014/main" id="{31F2007F-B475-4A15-B933-C1967E69BDA3}"/>
                  </a:ext>
                </a:extLst>
              </p:cNvPr>
              <p:cNvSpPr>
                <a:spLocks noChangeArrowheads="1"/>
              </p:cNvSpPr>
              <p:nvPr/>
            </p:nvSpPr>
            <p:spPr bwMode="auto">
              <a:xfrm>
                <a:off x="4605837" y="5068689"/>
                <a:ext cx="10797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Electricidad</a:t>
                </a:r>
              </a:p>
            </p:txBody>
          </p:sp>
          <p:sp>
            <p:nvSpPr>
              <p:cNvPr id="172" name="Rectangle 11">
                <a:extLst>
                  <a:ext uri="{FF2B5EF4-FFF2-40B4-BE49-F238E27FC236}">
                    <a16:creationId xmlns:a16="http://schemas.microsoft.com/office/drawing/2014/main" id="{E93A9EF3-BA0B-45E2-802E-79BB084140EC}"/>
                  </a:ext>
                </a:extLst>
              </p:cNvPr>
              <p:cNvSpPr>
                <a:spLocks noChangeArrowheads="1"/>
              </p:cNvSpPr>
              <p:nvPr/>
            </p:nvSpPr>
            <p:spPr bwMode="auto">
              <a:xfrm>
                <a:off x="5838654" y="5068689"/>
                <a:ext cx="1229605"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Bomba</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de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calor</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3" name="Rectangle 12">
                <a:extLst>
                  <a:ext uri="{FF2B5EF4-FFF2-40B4-BE49-F238E27FC236}">
                    <a16:creationId xmlns:a16="http://schemas.microsoft.com/office/drawing/2014/main" id="{F1207617-13A6-42AF-82BD-33707E99A23B}"/>
                  </a:ext>
                </a:extLst>
              </p:cNvPr>
              <p:cNvSpPr>
                <a:spLocks noChangeArrowheads="1"/>
              </p:cNvSpPr>
              <p:nvPr/>
            </p:nvSpPr>
            <p:spPr bwMode="auto">
              <a:xfrm>
                <a:off x="7118299" y="5068689"/>
                <a:ext cx="2588535"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Calor</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de la</a:t>
                </a:r>
              </a:p>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cogeneración</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4" name="Rectangle 13">
                <a:extLst>
                  <a:ext uri="{FF2B5EF4-FFF2-40B4-BE49-F238E27FC236}">
                    <a16:creationId xmlns:a16="http://schemas.microsoft.com/office/drawing/2014/main" id="{A2D6E1A1-F68D-445A-B73A-DD272D6F1214}"/>
                  </a:ext>
                </a:extLst>
              </p:cNvPr>
              <p:cNvSpPr>
                <a:spLocks noChangeArrowheads="1"/>
              </p:cNvSpPr>
              <p:nvPr/>
            </p:nvSpPr>
            <p:spPr bwMode="auto">
              <a:xfrm>
                <a:off x="9765124" y="5068689"/>
                <a:ext cx="1411527"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Combustible</a:t>
                </a:r>
              </a:p>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 para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motores</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5" name="Rectangle 14">
                <a:extLst>
                  <a:ext uri="{FF2B5EF4-FFF2-40B4-BE49-F238E27FC236}">
                    <a16:creationId xmlns:a16="http://schemas.microsoft.com/office/drawing/2014/main" id="{033AB785-FEB6-46BB-9235-23124696317F}"/>
                  </a:ext>
                </a:extLst>
              </p:cNvPr>
              <p:cNvSpPr>
                <a:spLocks noChangeArrowheads="1"/>
              </p:cNvSpPr>
              <p:nvPr/>
            </p:nvSpPr>
            <p:spPr bwMode="auto">
              <a:xfrm>
                <a:off x="3084762" y="588041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Calefacción</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de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distrito</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76" name="Straight Connector 175">
                <a:extLst>
                  <a:ext uri="{FF2B5EF4-FFF2-40B4-BE49-F238E27FC236}">
                    <a16:creationId xmlns:a16="http://schemas.microsoft.com/office/drawing/2014/main" id="{41E060EE-184A-4B9D-BA65-2DA29C73AF80}"/>
                  </a:ext>
                </a:extLst>
              </p:cNvPr>
              <p:cNvCxnSpPr>
                <a:cxnSpLocks/>
              </p:cNvCxnSpPr>
              <p:nvPr/>
            </p:nvCxnSpPr>
            <p:spPr>
              <a:xfrm flipV="1">
                <a:off x="3819932" y="5713822"/>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DEB547D-3FFF-4E6F-88D8-45A9F9BBDA8B}"/>
                  </a:ext>
                </a:extLst>
              </p:cNvPr>
              <p:cNvCxnSpPr>
                <a:cxnSpLocks/>
              </p:cNvCxnSpPr>
              <p:nvPr/>
            </p:nvCxnSpPr>
            <p:spPr>
              <a:xfrm>
                <a:off x="931419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8160A06-C10F-41A3-B44C-94D3E28649D2}"/>
                  </a:ext>
                </a:extLst>
              </p:cNvPr>
              <p:cNvCxnSpPr>
                <a:cxnSpLocks/>
              </p:cNvCxnSpPr>
              <p:nvPr/>
            </p:nvCxnSpPr>
            <p:spPr>
              <a:xfrm>
                <a:off x="694112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F613F09-6A60-4ADC-B22B-660E24610163}"/>
                  </a:ext>
                </a:extLst>
              </p:cNvPr>
              <p:cNvCxnSpPr>
                <a:cxnSpLocks/>
              </p:cNvCxnSpPr>
              <p:nvPr/>
            </p:nvCxnSpPr>
            <p:spPr>
              <a:xfrm>
                <a:off x="5347920"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FA20D07-69AB-4488-A506-576923D747FE}"/>
                  </a:ext>
                </a:extLst>
              </p:cNvPr>
              <p:cNvCxnSpPr>
                <a:cxnSpLocks/>
              </p:cNvCxnSpPr>
              <p:nvPr/>
            </p:nvCxnSpPr>
            <p:spPr>
              <a:xfrm>
                <a:off x="3819932" y="5713354"/>
                <a:ext cx="5494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ABA53064-676F-458C-8BD8-0B04E72AD283}"/>
                  </a:ext>
                </a:extLst>
              </p:cNvPr>
              <p:cNvCxnSpPr>
                <a:cxnSpLocks/>
              </p:cNvCxnSpPr>
              <p:nvPr/>
            </p:nvCxnSpPr>
            <p:spPr>
              <a:xfrm flipV="1">
                <a:off x="5759442" y="4911089"/>
                <a:ext cx="0" cy="8027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C45B1D6C-EAC4-4371-8A01-B70B95A40C50}"/>
                  </a:ext>
                </a:extLst>
              </p:cNvPr>
              <p:cNvCxnSpPr>
                <a:cxnSpLocks/>
              </p:cNvCxnSpPr>
              <p:nvPr/>
            </p:nvCxnSpPr>
            <p:spPr>
              <a:xfrm flipV="1">
                <a:off x="5158058"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FD15E28B-22E9-45ED-9CD7-4705518846BB}"/>
                  </a:ext>
                </a:extLst>
              </p:cNvPr>
              <p:cNvCxnSpPr>
                <a:cxnSpLocks/>
              </p:cNvCxnSpPr>
              <p:nvPr/>
            </p:nvCxnSpPr>
            <p:spPr>
              <a:xfrm flipV="1">
                <a:off x="6449614"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21C0CD6-0FD4-40A4-8D31-9102AED3D08D}"/>
                  </a:ext>
                </a:extLst>
              </p:cNvPr>
              <p:cNvCxnSpPr>
                <a:cxnSpLocks/>
              </p:cNvCxnSpPr>
              <p:nvPr/>
            </p:nvCxnSpPr>
            <p:spPr>
              <a:xfrm flipV="1">
                <a:off x="8406266"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E34DFA7-42ED-4073-AB67-4C18358095CB}"/>
                  </a:ext>
                </a:extLst>
              </p:cNvPr>
              <p:cNvCxnSpPr>
                <a:cxnSpLocks/>
              </p:cNvCxnSpPr>
              <p:nvPr/>
            </p:nvCxnSpPr>
            <p:spPr>
              <a:xfrm flipH="1">
                <a:off x="5158059" y="4911089"/>
                <a:ext cx="32566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E8FBECA9-E45E-4C95-8264-F8517666AF40}"/>
                  </a:ext>
                </a:extLst>
              </p:cNvPr>
              <p:cNvCxnSpPr>
                <a:cxnSpLocks/>
                <a:endCxn id="108" idx="2"/>
              </p:cNvCxnSpPr>
              <p:nvPr/>
            </p:nvCxnSpPr>
            <p:spPr>
              <a:xfrm flipH="1" flipV="1">
                <a:off x="7488534" y="4707987"/>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A1E0C58-CE8B-43C8-B708-6CBB85A52CB9}"/>
                  </a:ext>
                </a:extLst>
              </p:cNvPr>
              <p:cNvCxnSpPr>
                <a:cxnSpLocks/>
                <a:stCxn id="118" idx="0"/>
                <a:endCxn id="109" idx="2"/>
              </p:cNvCxnSpPr>
              <p:nvPr/>
            </p:nvCxnSpPr>
            <p:spPr>
              <a:xfrm flipH="1" flipV="1">
                <a:off x="10441743" y="4707987"/>
                <a:ext cx="0" cy="3607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29F18DCF-AE35-4094-90B6-E40FA4D2169E}"/>
                  </a:ext>
                </a:extLst>
              </p:cNvPr>
              <p:cNvCxnSpPr>
                <a:cxnSpLocks/>
              </p:cNvCxnSpPr>
              <p:nvPr/>
            </p:nvCxnSpPr>
            <p:spPr>
              <a:xfrm flipV="1">
                <a:off x="4818719" y="4701529"/>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559DB86-6F71-4FD0-973D-83406B33309E}"/>
                  </a:ext>
                </a:extLst>
              </p:cNvPr>
              <p:cNvCxnSpPr>
                <a:cxnSpLocks/>
              </p:cNvCxnSpPr>
              <p:nvPr/>
            </p:nvCxnSpPr>
            <p:spPr>
              <a:xfrm flipH="1" flipV="1">
                <a:off x="3356686" y="4049887"/>
                <a:ext cx="7310535"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F03D723D-8686-4A70-9380-AF69592289EC}"/>
                  </a:ext>
                </a:extLst>
              </p:cNvPr>
              <p:cNvCxnSpPr>
                <a:cxnSpLocks/>
              </p:cNvCxnSpPr>
              <p:nvPr/>
            </p:nvCxnSpPr>
            <p:spPr>
              <a:xfrm>
                <a:off x="3372058" y="3055069"/>
                <a:ext cx="0"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DC8020DF-6251-442A-A14D-3740EE44EC41}"/>
                  </a:ext>
                </a:extLst>
              </p:cNvPr>
              <p:cNvCxnSpPr>
                <a:cxnSpLocks/>
              </p:cNvCxnSpPr>
              <p:nvPr/>
            </p:nvCxnSpPr>
            <p:spPr>
              <a:xfrm flipH="1">
                <a:off x="4752658"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A8DC0AEF-467E-4577-ADAF-57D02E34DB29}"/>
                  </a:ext>
                </a:extLst>
              </p:cNvPr>
              <p:cNvCxnSpPr>
                <a:cxnSpLocks/>
              </p:cNvCxnSpPr>
              <p:nvPr/>
            </p:nvCxnSpPr>
            <p:spPr>
              <a:xfrm flipH="1">
                <a:off x="5981196"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DFBB8C7-44D6-496A-B0FD-317027AEA062}"/>
                  </a:ext>
                </a:extLst>
              </p:cNvPr>
              <p:cNvCxnSpPr>
                <a:cxnSpLocks/>
              </p:cNvCxnSpPr>
              <p:nvPr/>
            </p:nvCxnSpPr>
            <p:spPr>
              <a:xfrm flipH="1" flipV="1">
                <a:off x="7238395" y="3230934"/>
                <a:ext cx="34111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B26214B-958A-49CA-891D-3986847163E1}"/>
                  </a:ext>
                </a:extLst>
              </p:cNvPr>
              <p:cNvCxnSpPr>
                <a:cxnSpLocks/>
              </p:cNvCxnSpPr>
              <p:nvPr/>
            </p:nvCxnSpPr>
            <p:spPr>
              <a:xfrm>
                <a:off x="9016980" y="3047561"/>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368D0A3-7D2E-49D4-A124-9432DF9FC186}"/>
                  </a:ext>
                </a:extLst>
              </p:cNvPr>
              <p:cNvCxnSpPr>
                <a:cxnSpLocks/>
              </p:cNvCxnSpPr>
              <p:nvPr/>
            </p:nvCxnSpPr>
            <p:spPr>
              <a:xfrm>
                <a:off x="7246427" y="3237488"/>
                <a:ext cx="1"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9422929-776D-47A7-9418-0D7CB1410FFC}"/>
                  </a:ext>
                </a:extLst>
              </p:cNvPr>
              <p:cNvCxnSpPr>
                <a:cxnSpLocks/>
              </p:cNvCxnSpPr>
              <p:nvPr/>
            </p:nvCxnSpPr>
            <p:spPr>
              <a:xfrm>
                <a:off x="8381584"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7184197-A3AD-4647-A835-6BE5469E2101}"/>
                  </a:ext>
                </a:extLst>
              </p:cNvPr>
              <p:cNvCxnSpPr>
                <a:cxnSpLocks/>
              </p:cNvCxnSpPr>
              <p:nvPr/>
            </p:nvCxnSpPr>
            <p:spPr>
              <a:xfrm>
                <a:off x="10651896"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3EEF654-F468-4E2A-AA15-E86EC10EE6BC}"/>
                  </a:ext>
                </a:extLst>
              </p:cNvPr>
              <p:cNvCxnSpPr>
                <a:cxnSpLocks/>
              </p:cNvCxnSpPr>
              <p:nvPr/>
            </p:nvCxnSpPr>
            <p:spPr>
              <a:xfrm>
                <a:off x="9516741"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A8662C4D-B210-4B14-9E61-B403E84B94E5}"/>
                  </a:ext>
                </a:extLst>
              </p:cNvPr>
              <p:cNvCxnSpPr>
                <a:cxnSpLocks/>
              </p:cNvCxnSpPr>
              <p:nvPr/>
            </p:nvCxnSpPr>
            <p:spPr>
              <a:xfrm flipH="1">
                <a:off x="7246427" y="388477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58E34BAA-5AAF-446B-8EBE-8E087CCA750B}"/>
                  </a:ext>
                </a:extLst>
              </p:cNvPr>
              <p:cNvCxnSpPr>
                <a:cxnSpLocks/>
              </p:cNvCxnSpPr>
              <p:nvPr/>
            </p:nvCxnSpPr>
            <p:spPr>
              <a:xfrm flipH="1">
                <a:off x="8381584"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E33E2BB2-3400-493E-95DF-DDF8C79F72D9}"/>
                  </a:ext>
                </a:extLst>
              </p:cNvPr>
              <p:cNvCxnSpPr>
                <a:cxnSpLocks/>
              </p:cNvCxnSpPr>
              <p:nvPr/>
            </p:nvCxnSpPr>
            <p:spPr>
              <a:xfrm flipH="1">
                <a:off x="9516740"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668A4F19-3EE3-4A79-A439-AD37BC79832D}"/>
                  </a:ext>
                </a:extLst>
              </p:cNvPr>
              <p:cNvCxnSpPr>
                <a:cxnSpLocks/>
              </p:cNvCxnSpPr>
              <p:nvPr/>
            </p:nvCxnSpPr>
            <p:spPr>
              <a:xfrm flipH="1">
                <a:off x="10648995" y="387796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7D4FBDC1-D5B3-4753-859A-02A83C53B9CE}"/>
                  </a:ext>
                </a:extLst>
              </p:cNvPr>
              <p:cNvCxnSpPr>
                <a:cxnSpLocks/>
              </p:cNvCxnSpPr>
              <p:nvPr/>
            </p:nvCxnSpPr>
            <p:spPr>
              <a:xfrm flipH="1">
                <a:off x="10441741" y="408898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2714168C-DF7C-4839-94E8-E582FBE9193F}"/>
                  </a:ext>
                </a:extLst>
              </p:cNvPr>
              <p:cNvCxnSpPr>
                <a:cxnSpLocks/>
              </p:cNvCxnSpPr>
              <p:nvPr/>
            </p:nvCxnSpPr>
            <p:spPr>
              <a:xfrm flipH="1">
                <a:off x="7551755" y="408135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3E09AE77-F58F-41F0-8821-CA99D036C4AF}"/>
                  </a:ext>
                </a:extLst>
              </p:cNvPr>
              <p:cNvCxnSpPr>
                <a:cxnSpLocks/>
              </p:cNvCxnSpPr>
              <p:nvPr/>
            </p:nvCxnSpPr>
            <p:spPr>
              <a:xfrm flipH="1">
                <a:off x="4108553" y="405645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6" name="Text Box 31">
                <a:extLst>
                  <a:ext uri="{FF2B5EF4-FFF2-40B4-BE49-F238E27FC236}">
                    <a16:creationId xmlns:a16="http://schemas.microsoft.com/office/drawing/2014/main" id="{B70F910A-3891-49FE-8CE1-841337742D0B}"/>
                  </a:ext>
                </a:extLst>
              </p:cNvPr>
              <p:cNvSpPr txBox="1">
                <a:spLocks noChangeArrowheads="1"/>
              </p:cNvSpPr>
              <p:nvPr/>
            </p:nvSpPr>
            <p:spPr bwMode="auto">
              <a:xfrm>
                <a:off x="1104901" y="5094015"/>
                <a:ext cx="1591742" cy="893437"/>
              </a:xfrm>
              <a:prstGeom prst="roundRect">
                <a:avLst/>
              </a:prstGeom>
              <a:noFill/>
              <a:ln w="9525">
                <a:noFill/>
                <a:miter lim="800000"/>
                <a:headEnd/>
                <a:tailEnd/>
              </a:ln>
              <a:effectLst/>
            </p:spPr>
            <p:txBody>
              <a:bodyPr wrap="square">
                <a:spAutoFit/>
              </a:bodyPr>
              <a:lstStyle/>
              <a:p>
                <a:pPr algn="r">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Forma de energía final</a:t>
                </a:r>
              </a:p>
            </p:txBody>
          </p:sp>
        </p:grpSp>
        <p:sp>
          <p:nvSpPr>
            <p:cNvPr id="147" name="Rectangle 39">
              <a:extLst>
                <a:ext uri="{FF2B5EF4-FFF2-40B4-BE49-F238E27FC236}">
                  <a16:creationId xmlns:a16="http://schemas.microsoft.com/office/drawing/2014/main" id="{E59BE78B-1315-4FCF-9916-934FDEE91016}"/>
                </a:ext>
              </a:extLst>
            </p:cNvPr>
            <p:cNvSpPr>
              <a:spLocks noChangeArrowheads="1"/>
            </p:cNvSpPr>
            <p:nvPr/>
          </p:nvSpPr>
          <p:spPr bwMode="auto">
            <a:xfrm>
              <a:off x="6021620" y="1884278"/>
              <a:ext cx="1085718" cy="453516"/>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Industria</a:t>
              </a:r>
            </a:p>
          </p:txBody>
        </p:sp>
        <p:cxnSp>
          <p:nvCxnSpPr>
            <p:cNvPr id="148" name="Straight Connector 147">
              <a:extLst>
                <a:ext uri="{FF2B5EF4-FFF2-40B4-BE49-F238E27FC236}">
                  <a16:creationId xmlns:a16="http://schemas.microsoft.com/office/drawing/2014/main" id="{E13AF498-76DF-4CDB-8CE2-210CEB07942D}"/>
                </a:ext>
              </a:extLst>
            </p:cNvPr>
            <p:cNvCxnSpPr>
              <a:cxnSpLocks/>
            </p:cNvCxnSpPr>
            <p:nvPr/>
          </p:nvCxnSpPr>
          <p:spPr>
            <a:xfrm flipH="1">
              <a:off x="3372058" y="2525459"/>
              <a:ext cx="564492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2627661C-16A8-418E-B9D7-2C5A0B8F27D7}"/>
                </a:ext>
              </a:extLst>
            </p:cNvPr>
            <p:cNvCxnSpPr>
              <a:cxnSpLocks/>
            </p:cNvCxnSpPr>
            <p:nvPr/>
          </p:nvCxnSpPr>
          <p:spPr>
            <a:xfrm flipH="1">
              <a:off x="8998487" y="2540808"/>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8FFC0DEA-1BCA-4875-ADC5-811B52B0574C}"/>
                </a:ext>
              </a:extLst>
            </p:cNvPr>
            <p:cNvCxnSpPr>
              <a:cxnSpLocks/>
            </p:cNvCxnSpPr>
            <p:nvPr/>
          </p:nvCxnSpPr>
          <p:spPr>
            <a:xfrm flipH="1">
              <a:off x="4780683" y="2534335"/>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9B0E25EB-6CE9-4FC1-BB42-0E0B0118BFF6}"/>
                </a:ext>
              </a:extLst>
            </p:cNvPr>
            <p:cNvCxnSpPr>
              <a:cxnSpLocks/>
            </p:cNvCxnSpPr>
            <p:nvPr/>
          </p:nvCxnSpPr>
          <p:spPr>
            <a:xfrm flipH="1">
              <a:off x="3391011" y="2538321"/>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8FC26720-2806-4E07-AF35-CEA7565BE193}"/>
                </a:ext>
              </a:extLst>
            </p:cNvPr>
            <p:cNvCxnSpPr>
              <a:cxnSpLocks/>
            </p:cNvCxnSpPr>
            <p:nvPr/>
          </p:nvCxnSpPr>
          <p:spPr>
            <a:xfrm flipH="1">
              <a:off x="6021620" y="2527416"/>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0ED72175-511D-4DF1-977A-CC0629E23F0E}"/>
                </a:ext>
              </a:extLst>
            </p:cNvPr>
            <p:cNvCxnSpPr>
              <a:cxnSpLocks/>
            </p:cNvCxnSpPr>
            <p:nvPr/>
          </p:nvCxnSpPr>
          <p:spPr>
            <a:xfrm flipH="1">
              <a:off x="6568271" y="2340833"/>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Slide Number Placeholder 5">
            <a:extLst>
              <a:ext uri="{FF2B5EF4-FFF2-40B4-BE49-F238E27FC236}">
                <a16:creationId xmlns:a16="http://schemas.microsoft.com/office/drawing/2014/main" id="{2BE5A33F-0937-4A60-BBF7-F93F54D8DA6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14</a:t>
            </a:fld>
            <a:endParaRPr lang="en-US" altLang="en-US" sz="1400" b="1">
              <a:solidFill>
                <a:schemeClr val="bg1"/>
              </a:solidFill>
              <a:latin typeface="Open Sans ExtraBold"/>
              <a:ea typeface="Open Sans ExtraBold"/>
              <a:cs typeface="Open Sans ExtraBold"/>
            </a:endParaRPr>
          </a:p>
        </p:txBody>
      </p:sp>
      <p:sp>
        <p:nvSpPr>
          <p:cNvPr id="78" name="Oval 77">
            <a:extLst>
              <a:ext uri="{FF2B5EF4-FFF2-40B4-BE49-F238E27FC236}">
                <a16:creationId xmlns:a16="http://schemas.microsoft.com/office/drawing/2014/main" id="{22AEA339-0862-9C46-8467-C54A728E782B}"/>
              </a:ext>
            </a:extLst>
          </p:cNvPr>
          <p:cNvSpPr/>
          <p:nvPr/>
        </p:nvSpPr>
        <p:spPr>
          <a:xfrm>
            <a:off x="10533637" y="2303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7_Lecture8_Slide14.mp3" descr="Track7_Lecture8_Slide14.mp3">
            <a:hlinkClick r:id="" action="ppaction://media"/>
            <a:extLst>
              <a:ext uri="{FF2B5EF4-FFF2-40B4-BE49-F238E27FC236}">
                <a16:creationId xmlns:a16="http://schemas.microsoft.com/office/drawing/2014/main" id="{2408E581-80A0-C745-9C8E-2D09256524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5002" y="331331"/>
            <a:ext cx="812800" cy="812800"/>
          </a:xfrm>
          <a:prstGeom prst="rect">
            <a:avLst/>
          </a:prstGeom>
        </p:spPr>
      </p:pic>
    </p:spTree>
    <p:extLst>
      <p:ext uri="{BB962C8B-B14F-4D97-AF65-F5344CB8AC3E}">
        <p14:creationId xmlns:p14="http://schemas.microsoft.com/office/powerpoint/2010/main" val="33462896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8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with low confidence">
            <a:extLst>
              <a:ext uri="{FF2B5EF4-FFF2-40B4-BE49-F238E27FC236}">
                <a16:creationId xmlns:a16="http://schemas.microsoft.com/office/drawing/2014/main" id="{7361A60B-0F66-2347-A4CB-3ED63452A898}"/>
              </a:ext>
            </a:extLst>
          </p:cNvPr>
          <p:cNvPicPr>
            <a:picLocks noChangeAspect="1"/>
          </p:cNvPicPr>
          <p:nvPr/>
        </p:nvPicPr>
        <p:blipFill>
          <a:blip r:embed="rId5"/>
          <a:stretch>
            <a:fillRect/>
          </a:stretch>
        </p:blipFill>
        <p:spPr>
          <a:xfrm>
            <a:off x="8193674" y="1428196"/>
            <a:ext cx="3028868" cy="4190424"/>
          </a:xfrm>
          <a:prstGeom prst="rect">
            <a:avLst/>
          </a:prstGeom>
        </p:spPr>
      </p:pic>
      <p:sp>
        <p:nvSpPr>
          <p:cNvPr id="115" name="Google Shape;115;p16">
            <a:extLst>
              <a:ext uri="{FF2B5EF4-FFF2-40B4-BE49-F238E27FC236}">
                <a16:creationId xmlns:a16="http://schemas.microsoft.com/office/drawing/2014/main" id="{BEED846D-A27C-4CE9-83AC-578F822929F2}"/>
              </a:ext>
            </a:extLst>
          </p:cNvPr>
          <p:cNvSpPr txBox="1"/>
          <p:nvPr/>
        </p:nvSpPr>
        <p:spPr>
          <a:xfrm>
            <a:off x="887412" y="1783367"/>
            <a:ext cx="731163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Arial" panose="020B0604020202020204" pitchFamily="34" charset="0"/>
                <a:ea typeface="Open Sans" panose="020B0606030504020204" pitchFamily="34" charset="0"/>
                <a:cs typeface="Arial" panose="020B0604020202020204" pitchFamily="34" charset="0"/>
              </a:rPr>
              <a:t>Usos térmicos para la fabricación</a:t>
            </a:r>
          </a:p>
          <a:p>
            <a:pPr eaLnBrk="1" hangingPunct="1">
              <a:lnSpc>
                <a:spcPct val="100000"/>
              </a:lnSpc>
              <a:spcAft>
                <a:spcPts val="1200"/>
              </a:spcAft>
              <a:buFontTx/>
              <a:buNone/>
            </a:pPr>
            <a:endParaRPr lang="en-GB" altLang="en-US" sz="200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a:latin typeface="Arial" panose="020B0604020202020204" pitchFamily="34" charset="0"/>
              <a:ea typeface="Open Sans" panose="020B0606030504020204" pitchFamily="34" charset="0"/>
              <a:cs typeface="Arial" panose="020B0604020202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15</a:t>
            </a:fld>
            <a:endParaRPr lang="en-US" altLang="en-US" sz="1400" b="1">
              <a:solidFill>
                <a:schemeClr val="bg1"/>
              </a:solidFill>
              <a:latin typeface="Open Sans ExtraBold"/>
              <a:ea typeface="Open Sans ExtraBold"/>
              <a:cs typeface="Open Sans ExtraBold"/>
            </a:endParaRPr>
          </a:p>
        </p:txBody>
      </p:sp>
      <p:sp>
        <p:nvSpPr>
          <p:cNvPr id="89" name="Text Box 4">
            <a:extLst>
              <a:ext uri="{FF2B5EF4-FFF2-40B4-BE49-F238E27FC236}">
                <a16:creationId xmlns:a16="http://schemas.microsoft.com/office/drawing/2014/main" id="{D9752D37-ACD8-7846-87D4-AC2D6E59E00C}"/>
              </a:ext>
            </a:extLst>
          </p:cNvPr>
          <p:cNvSpPr txBox="1">
            <a:spLocks noChangeArrowheads="1"/>
          </p:cNvSpPr>
          <p:nvPr/>
        </p:nvSpPr>
        <p:spPr bwMode="auto">
          <a:xfrm>
            <a:off x="9040361" y="1411627"/>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Varios</a:t>
            </a:r>
          </a:p>
        </p:txBody>
      </p:sp>
      <p:sp>
        <p:nvSpPr>
          <p:cNvPr id="90" name="Text Box 9">
            <a:extLst>
              <a:ext uri="{FF2B5EF4-FFF2-40B4-BE49-F238E27FC236}">
                <a16:creationId xmlns:a16="http://schemas.microsoft.com/office/drawing/2014/main" id="{60530DD5-E61F-B44B-A142-7BC08DE1BCBA}"/>
              </a:ext>
            </a:extLst>
          </p:cNvPr>
          <p:cNvSpPr txBox="1">
            <a:spLocks noChangeArrowheads="1"/>
          </p:cNvSpPr>
          <p:nvPr/>
        </p:nvSpPr>
        <p:spPr bwMode="auto">
          <a:xfrm>
            <a:off x="8831938" y="1773626"/>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Bienes duraderos</a:t>
            </a:r>
          </a:p>
        </p:txBody>
      </p:sp>
      <p:sp>
        <p:nvSpPr>
          <p:cNvPr id="91" name="Text Box 10">
            <a:extLst>
              <a:ext uri="{FF2B5EF4-FFF2-40B4-BE49-F238E27FC236}">
                <a16:creationId xmlns:a16="http://schemas.microsoft.com/office/drawing/2014/main" id="{20B1ED97-F1D0-B549-8F51-A8BF509EBD6D}"/>
              </a:ext>
            </a:extLst>
          </p:cNvPr>
          <p:cNvSpPr txBox="1">
            <a:spLocks noChangeArrowheads="1"/>
          </p:cNvSpPr>
          <p:nvPr/>
        </p:nvSpPr>
        <p:spPr bwMode="auto">
          <a:xfrm>
            <a:off x="8559800" y="2160569"/>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Equipo</a:t>
            </a:r>
          </a:p>
        </p:txBody>
      </p:sp>
      <p:sp>
        <p:nvSpPr>
          <p:cNvPr id="92" name="Text Box 11">
            <a:extLst>
              <a:ext uri="{FF2B5EF4-FFF2-40B4-BE49-F238E27FC236}">
                <a16:creationId xmlns:a16="http://schemas.microsoft.com/office/drawing/2014/main" id="{C34C54ED-E662-8C41-9FED-748A475F6D6A}"/>
              </a:ext>
            </a:extLst>
          </p:cNvPr>
          <p:cNvSpPr txBox="1">
            <a:spLocks noChangeArrowheads="1"/>
          </p:cNvSpPr>
          <p:nvPr/>
        </p:nvSpPr>
        <p:spPr bwMode="auto">
          <a:xfrm>
            <a:off x="8254999" y="2597033"/>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Materiales</a:t>
            </a:r>
          </a:p>
        </p:txBody>
      </p:sp>
      <p:sp>
        <p:nvSpPr>
          <p:cNvPr id="93" name="Text Box 14">
            <a:extLst>
              <a:ext uri="{FF2B5EF4-FFF2-40B4-BE49-F238E27FC236}">
                <a16:creationId xmlns:a16="http://schemas.microsoft.com/office/drawing/2014/main" id="{57EFB569-D345-7447-B572-A433DDA6E528}"/>
              </a:ext>
            </a:extLst>
          </p:cNvPr>
          <p:cNvSpPr txBox="1">
            <a:spLocks noChangeArrowheads="1"/>
          </p:cNvSpPr>
          <p:nvPr/>
        </p:nvSpPr>
        <p:spPr bwMode="auto">
          <a:xfrm>
            <a:off x="7323402" y="3921883"/>
            <a:ext cx="3720078" cy="584775"/>
          </a:xfrm>
          <a:prstGeom prst="rect">
            <a:avLst/>
          </a:prstGeom>
          <a:noFill/>
          <a:ln w="9525">
            <a:noFill/>
            <a:miter lim="800000"/>
            <a:headEnd/>
            <a:tailEnd/>
          </a:ln>
          <a:effectLst/>
        </p:spPr>
        <p:txBody>
          <a:bodyPr>
            <a:spAutoFit/>
          </a:bodyPr>
          <a:lstStyle/>
          <a:p>
            <a:pPr algn="ctr">
              <a:spcBef>
                <a:spcPts val="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Generación de vapor </a:t>
            </a:r>
          </a:p>
          <a:p>
            <a:pPr algn="ctr">
              <a:spcBef>
                <a:spcPts val="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(Medio)</a:t>
            </a:r>
          </a:p>
        </p:txBody>
      </p:sp>
      <p:sp>
        <p:nvSpPr>
          <p:cNvPr id="94" name="Text Box 15">
            <a:extLst>
              <a:ext uri="{FF2B5EF4-FFF2-40B4-BE49-F238E27FC236}">
                <a16:creationId xmlns:a16="http://schemas.microsoft.com/office/drawing/2014/main" id="{CB5D1C6A-A85C-CD42-95B6-9092C974F5F3}"/>
              </a:ext>
            </a:extLst>
          </p:cNvPr>
          <p:cNvSpPr txBox="1">
            <a:spLocks noChangeArrowheads="1"/>
          </p:cNvSpPr>
          <p:nvPr/>
        </p:nvSpPr>
        <p:spPr bwMode="auto">
          <a:xfrm>
            <a:off x="7575369" y="2998533"/>
            <a:ext cx="3362378" cy="584775"/>
          </a:xfrm>
          <a:prstGeom prst="rect">
            <a:avLst/>
          </a:prstGeom>
          <a:noFill/>
          <a:ln w="9525">
            <a:noFill/>
            <a:miter lim="800000"/>
            <a:headEnd/>
            <a:tailEnd/>
          </a:ln>
          <a:effectLst/>
        </p:spPr>
        <p:txBody>
          <a:bodyPr>
            <a:spAutoFit/>
          </a:bodyPr>
          <a:lstStyle/>
          <a:p>
            <a:pPr algn="ctr">
              <a:spcBef>
                <a:spcPct val="5000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Hornos </a:t>
            </a:r>
            <a:b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b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(Alta)</a:t>
            </a:r>
          </a:p>
        </p:txBody>
      </p:sp>
      <p:sp>
        <p:nvSpPr>
          <p:cNvPr id="95" name="Text Box 39">
            <a:extLst>
              <a:ext uri="{FF2B5EF4-FFF2-40B4-BE49-F238E27FC236}">
                <a16:creationId xmlns:a16="http://schemas.microsoft.com/office/drawing/2014/main" id="{24FAF268-B9C8-3E4B-852E-F35B39953C78}"/>
              </a:ext>
            </a:extLst>
          </p:cNvPr>
          <p:cNvSpPr txBox="1">
            <a:spLocks noChangeArrowheads="1"/>
          </p:cNvSpPr>
          <p:nvPr/>
        </p:nvSpPr>
        <p:spPr bwMode="auto">
          <a:xfrm>
            <a:off x="8116217" y="5622312"/>
            <a:ext cx="2366907" cy="338554"/>
          </a:xfrm>
          <a:prstGeom prst="rect">
            <a:avLst/>
          </a:prstGeom>
          <a:noFill/>
          <a:ln w="9525">
            <a:noFill/>
            <a:miter lim="800000"/>
            <a:headEnd/>
            <a:tailEnd/>
          </a:ln>
          <a:effectLst/>
        </p:spPr>
        <p:txBody>
          <a:bodyPr wrap="square">
            <a:spAutoFit/>
          </a:bodyPr>
          <a:lstStyle/>
          <a:p>
            <a:pPr algn="ct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Proceso de uso térmico</a:t>
            </a:r>
          </a:p>
        </p:txBody>
      </p:sp>
      <p:sp>
        <p:nvSpPr>
          <p:cNvPr id="85" name="Text Box 14">
            <a:extLst>
              <a:ext uri="{FF2B5EF4-FFF2-40B4-BE49-F238E27FC236}">
                <a16:creationId xmlns:a16="http://schemas.microsoft.com/office/drawing/2014/main" id="{69746EE1-8414-7A43-BD98-1B146C072907}"/>
              </a:ext>
            </a:extLst>
          </p:cNvPr>
          <p:cNvSpPr txBox="1">
            <a:spLocks noChangeArrowheads="1"/>
          </p:cNvSpPr>
          <p:nvPr/>
        </p:nvSpPr>
        <p:spPr bwMode="auto">
          <a:xfrm>
            <a:off x="7293858" y="4786335"/>
            <a:ext cx="3720078" cy="584775"/>
          </a:xfrm>
          <a:prstGeom prst="rect">
            <a:avLst/>
          </a:prstGeom>
          <a:noFill/>
          <a:ln w="9525">
            <a:noFill/>
            <a:miter lim="800000"/>
            <a:headEnd/>
            <a:tailEnd/>
          </a:ln>
          <a:effectLst/>
        </p:spPr>
        <p:txBody>
          <a:bodyPr>
            <a:spAutoFit/>
          </a:bodyPr>
          <a:lstStyle>
            <a:defPPr>
              <a:defRPr lang="en-US"/>
            </a:defPPr>
            <a:lvl1pPr algn="ctr">
              <a:spcBef>
                <a:spcPts val="0"/>
              </a:spcBef>
              <a:defRPr>
                <a:solidFill>
                  <a:srgbClr val="B53541"/>
                </a:solidFill>
              </a:defRPr>
            </a:lvl1pPr>
          </a:lstStyle>
          <a:p>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Calefacción</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de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espacios</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agua</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p>
          <a:p>
            <a:r>
              <a:rPr lang="en-US" sz="1600" dirty="0">
                <a:latin typeface="Open Sans Light" panose="020B0306030504020204" pitchFamily="34" charset="0"/>
                <a:ea typeface="Open Sans Light" panose="020B0306030504020204" pitchFamily="34" charset="0"/>
                <a:cs typeface="Open Sans Light" panose="020B0306030504020204" pitchFamily="34" charset="0"/>
              </a:rPr>
              <a:t>(Bajo)</a:t>
            </a:r>
          </a:p>
        </p:txBody>
      </p:sp>
      <p:sp>
        <p:nvSpPr>
          <p:cNvPr id="97" name="TextBox 96">
            <a:extLst>
              <a:ext uri="{FF2B5EF4-FFF2-40B4-BE49-F238E27FC236}">
                <a16:creationId xmlns:a16="http://schemas.microsoft.com/office/drawing/2014/main" id="{3AF0BF15-256A-844F-A633-0DFEA5295BD0}"/>
              </a:ext>
            </a:extLst>
          </p:cNvPr>
          <p:cNvSpPr txBox="1"/>
          <p:nvPr/>
        </p:nvSpPr>
        <p:spPr>
          <a:xfrm>
            <a:off x="9561359" y="1071730"/>
            <a:ext cx="1736373" cy="338554"/>
          </a:xfrm>
          <a:prstGeom prst="rect">
            <a:avLst/>
          </a:prstGeom>
          <a:noFill/>
        </p:spPr>
        <p:txBody>
          <a:bodyPr wrap="none" rtlCol="0">
            <a:spAutoFit/>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SL + SM + SH = 1</a:t>
            </a: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8" name="TextBox 97">
            <a:extLst>
              <a:ext uri="{FF2B5EF4-FFF2-40B4-BE49-F238E27FC236}">
                <a16:creationId xmlns:a16="http://schemas.microsoft.com/office/drawing/2014/main" id="{100A8655-57FE-5745-A4D4-C122FAFE3446}"/>
              </a:ext>
            </a:extLst>
          </p:cNvPr>
          <p:cNvSpPr txBox="1"/>
          <p:nvPr/>
        </p:nvSpPr>
        <p:spPr>
          <a:xfrm>
            <a:off x="11154955" y="3544072"/>
            <a:ext cx="402674"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SL</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9" name="TextBox 98">
            <a:extLst>
              <a:ext uri="{FF2B5EF4-FFF2-40B4-BE49-F238E27FC236}">
                <a16:creationId xmlns:a16="http://schemas.microsoft.com/office/drawing/2014/main" id="{88619F1D-D74D-0F49-BF46-526951BBFDA4}"/>
              </a:ext>
            </a:extLst>
          </p:cNvPr>
          <p:cNvSpPr txBox="1"/>
          <p:nvPr/>
        </p:nvSpPr>
        <p:spPr>
          <a:xfrm>
            <a:off x="11130590" y="2248307"/>
            <a:ext cx="473206"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SM</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0" name="TextBox 99">
            <a:extLst>
              <a:ext uri="{FF2B5EF4-FFF2-40B4-BE49-F238E27FC236}">
                <a16:creationId xmlns:a16="http://schemas.microsoft.com/office/drawing/2014/main" id="{8B9E64C7-1CA6-544F-AAA2-3EA521FC5681}"/>
              </a:ext>
            </a:extLst>
          </p:cNvPr>
          <p:cNvSpPr txBox="1"/>
          <p:nvPr/>
        </p:nvSpPr>
        <p:spPr>
          <a:xfrm>
            <a:off x="11136614" y="1414282"/>
            <a:ext cx="444352"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SH</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0" name="Picture 79" descr="Screen Clipping">
            <a:extLst>
              <a:ext uri="{FF2B5EF4-FFF2-40B4-BE49-F238E27FC236}">
                <a16:creationId xmlns:a16="http://schemas.microsoft.com/office/drawing/2014/main" id="{A18FA7BA-5697-E442-886E-8641C8BB0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666" y="3033080"/>
            <a:ext cx="7221246" cy="2004636"/>
          </a:xfrm>
          <a:prstGeom prst="rect">
            <a:avLst/>
          </a:prstGeom>
        </p:spPr>
      </p:pic>
      <p:sp>
        <p:nvSpPr>
          <p:cNvPr id="4" name="Google Shape;113;p16">
            <a:extLst>
              <a:ext uri="{FF2B5EF4-FFF2-40B4-BE49-F238E27FC236}">
                <a16:creationId xmlns:a16="http://schemas.microsoft.com/office/drawing/2014/main" id="{FA91E0C6-356C-4900-A637-D3CC0B6788BD}"/>
              </a:ext>
            </a:extLst>
          </p:cNvPr>
          <p:cNvSpPr txBox="1">
            <a:spLocks noChangeArrowheads="1"/>
          </p:cNvSpPr>
          <p:nvPr/>
        </p:nvSpPr>
        <p:spPr bwMode="auto">
          <a:xfrm>
            <a:off x="681593" y="358440"/>
            <a:ext cx="7083293"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8.3 </a:t>
            </a:r>
            <a:r>
              <a:rPr lang="en-GB" dirty="0" err="1">
                <a:latin typeface="Arial" panose="020B0604020202020204" pitchFamily="34" charset="0"/>
                <a:cs typeface="Arial" panose="020B0604020202020204" pitchFamily="34" charset="0"/>
              </a:rPr>
              <a:t>Ejemplos</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de entrada</a:t>
            </a:r>
          </a:p>
        </p:txBody>
      </p:sp>
      <p:sp>
        <p:nvSpPr>
          <p:cNvPr id="19" name="Oval 18">
            <a:extLst>
              <a:ext uri="{FF2B5EF4-FFF2-40B4-BE49-F238E27FC236}">
                <a16:creationId xmlns:a16="http://schemas.microsoft.com/office/drawing/2014/main" id="{7B21120C-51DA-D14B-AB39-A267A7C9B7C2}"/>
              </a:ext>
            </a:extLst>
          </p:cNvPr>
          <p:cNvSpPr/>
          <p:nvPr/>
        </p:nvSpPr>
        <p:spPr>
          <a:xfrm>
            <a:off x="7893465" y="7788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5.mp3" descr="Track7_Lecture8_Slide15.mp3">
            <a:hlinkClick r:id="" action="ppaction://media"/>
            <a:extLst>
              <a:ext uri="{FF2B5EF4-FFF2-40B4-BE49-F238E27FC236}">
                <a16:creationId xmlns:a16="http://schemas.microsoft.com/office/drawing/2014/main" id="{51645108-9C01-DA4E-BDD7-9192BBADD4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19138" y="83395"/>
            <a:ext cx="812800" cy="812800"/>
          </a:xfrm>
          <a:prstGeom prst="rect">
            <a:avLst/>
          </a:prstGeom>
        </p:spPr>
      </p:pic>
    </p:spTree>
    <p:extLst>
      <p:ext uri="{BB962C8B-B14F-4D97-AF65-F5344CB8AC3E}">
        <p14:creationId xmlns:p14="http://schemas.microsoft.com/office/powerpoint/2010/main" val="36557501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 Box 31">
            <a:extLst>
              <a:ext uri="{FF2B5EF4-FFF2-40B4-BE49-F238E27FC236}">
                <a16:creationId xmlns:a16="http://schemas.microsoft.com/office/drawing/2014/main" id="{C5FFD655-DFE7-BB4F-8233-34D80BDB75BE}"/>
              </a:ext>
            </a:extLst>
          </p:cNvPr>
          <p:cNvSpPr txBox="1">
            <a:spLocks noChangeArrowheads="1"/>
          </p:cNvSpPr>
          <p:nvPr/>
        </p:nvSpPr>
        <p:spPr bwMode="auto">
          <a:xfrm>
            <a:off x="131136" y="3601887"/>
            <a:ext cx="1427838" cy="340519"/>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1400">
                <a:latin typeface="Open Sans Light"/>
                <a:ea typeface="Open Sans Light" panose="020B0306030504020204" pitchFamily="34" charset="0"/>
                <a:cs typeface="Open Sans Light" panose="020B0306030504020204" pitchFamily="34" charset="0"/>
              </a:rPr>
              <a:t>Subsector</a:t>
            </a:r>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2" name="Rectangle 3">
            <a:extLst>
              <a:ext uri="{FF2B5EF4-FFF2-40B4-BE49-F238E27FC236}">
                <a16:creationId xmlns:a16="http://schemas.microsoft.com/office/drawing/2014/main" id="{9B8DD487-53D0-214B-875C-C4CB2B29EBE0}"/>
              </a:ext>
            </a:extLst>
          </p:cNvPr>
          <p:cNvSpPr>
            <a:spLocks noChangeArrowheads="1"/>
          </p:cNvSpPr>
          <p:nvPr/>
        </p:nvSpPr>
        <p:spPr bwMode="auto">
          <a:xfrm>
            <a:off x="1610878" y="3557937"/>
            <a:ext cx="928058"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Urbano</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6" name="Rectangle 38">
            <a:extLst>
              <a:ext uri="{FF2B5EF4-FFF2-40B4-BE49-F238E27FC236}">
                <a16:creationId xmlns:a16="http://schemas.microsoft.com/office/drawing/2014/main" id="{B8DB7A2C-4A2B-A248-8B3B-0EB53639DC00}"/>
              </a:ext>
            </a:extLst>
          </p:cNvPr>
          <p:cNvSpPr>
            <a:spLocks noChangeArrowheads="1"/>
          </p:cNvSpPr>
          <p:nvPr/>
        </p:nvSpPr>
        <p:spPr bwMode="auto">
          <a:xfrm>
            <a:off x="2585245" y="3557936"/>
            <a:ext cx="1025251"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Interurbano</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7" name="Rectangle 39">
            <a:extLst>
              <a:ext uri="{FF2B5EF4-FFF2-40B4-BE49-F238E27FC236}">
                <a16:creationId xmlns:a16="http://schemas.microsoft.com/office/drawing/2014/main" id="{A5AB4142-A6E3-BC41-9BEA-5A870E007174}"/>
              </a:ext>
            </a:extLst>
          </p:cNvPr>
          <p:cNvSpPr>
            <a:spLocks noChangeArrowheads="1"/>
          </p:cNvSpPr>
          <p:nvPr/>
        </p:nvSpPr>
        <p:spPr bwMode="auto">
          <a:xfrm>
            <a:off x="3640951" y="3557937"/>
            <a:ext cx="812489"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Flete</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78" name="Straight Connector 77">
            <a:extLst>
              <a:ext uri="{FF2B5EF4-FFF2-40B4-BE49-F238E27FC236}">
                <a16:creationId xmlns:a16="http://schemas.microsoft.com/office/drawing/2014/main" id="{FA474031-4C67-7241-94EE-41FF27A160D5}"/>
              </a:ext>
            </a:extLst>
          </p:cNvPr>
          <p:cNvCxnSpPr>
            <a:cxnSpLocks/>
          </p:cNvCxnSpPr>
          <p:nvPr/>
        </p:nvCxnSpPr>
        <p:spPr>
          <a:xfrm flipH="1" flipV="1">
            <a:off x="2064416" y="3393640"/>
            <a:ext cx="1982779" cy="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D4D79E0-03C6-9346-9C66-2E2005572651}"/>
              </a:ext>
            </a:extLst>
          </p:cNvPr>
          <p:cNvCxnSpPr>
            <a:cxnSpLocks/>
          </p:cNvCxnSpPr>
          <p:nvPr/>
        </p:nvCxnSpPr>
        <p:spPr>
          <a:xfrm flipH="1">
            <a:off x="2071805" y="3402552"/>
            <a:ext cx="5063" cy="1849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0FCCA39-8C46-944F-8007-F1F7CC39C938}"/>
              </a:ext>
            </a:extLst>
          </p:cNvPr>
          <p:cNvCxnSpPr>
            <a:cxnSpLocks/>
          </p:cNvCxnSpPr>
          <p:nvPr/>
        </p:nvCxnSpPr>
        <p:spPr>
          <a:xfrm flipH="1">
            <a:off x="4040401" y="3405918"/>
            <a:ext cx="1" cy="164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F531AC03-9509-074C-979D-2605A0D524CA}"/>
              </a:ext>
            </a:extLst>
          </p:cNvPr>
          <p:cNvCxnSpPr>
            <a:cxnSpLocks/>
          </p:cNvCxnSpPr>
          <p:nvPr/>
        </p:nvCxnSpPr>
        <p:spPr>
          <a:xfrm flipH="1">
            <a:off x="3054102" y="3237430"/>
            <a:ext cx="1" cy="164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Google Shape;115;p16">
            <a:extLst>
              <a:ext uri="{FF2B5EF4-FFF2-40B4-BE49-F238E27FC236}">
                <a16:creationId xmlns:a16="http://schemas.microsoft.com/office/drawing/2014/main" id="{6A4894DA-2A4F-0B41-8250-F52A88D3042F}"/>
              </a:ext>
            </a:extLst>
          </p:cNvPr>
          <p:cNvSpPr txBox="1"/>
          <p:nvPr/>
        </p:nvSpPr>
        <p:spPr>
          <a:xfrm>
            <a:off x="777721" y="1570054"/>
            <a:ext cx="11798579" cy="323377"/>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Arial" panose="020B0604020202020204" pitchFamily="34" charset="0"/>
                <a:ea typeface="Open Sans" panose="020B0606030504020204" pitchFamily="34" charset="0"/>
                <a:cs typeface="Arial" panose="020B0604020202020204" pitchFamily="34" charset="0"/>
              </a:rPr>
              <a:t>Transporte de mercancías</a:t>
            </a:r>
          </a:p>
        </p:txBody>
      </p:sp>
      <p:pic>
        <p:nvPicPr>
          <p:cNvPr id="144" name="Picture 143" descr="Screen Clipping">
            <a:extLst>
              <a:ext uri="{FF2B5EF4-FFF2-40B4-BE49-F238E27FC236}">
                <a16:creationId xmlns:a16="http://schemas.microsoft.com/office/drawing/2014/main" id="{02CBBCD0-703F-5248-A2AA-AC42CE2F7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604" y="2147462"/>
            <a:ext cx="2338010" cy="3562682"/>
          </a:xfrm>
          <a:prstGeom prst="rect">
            <a:avLst/>
          </a:prstGeom>
        </p:spPr>
      </p:pic>
      <mc:AlternateContent xmlns:mc="http://schemas.openxmlformats.org/markup-compatibility/2006" xmlns:a14="http://schemas.microsoft.com/office/drawing/2010/main">
        <mc:Choice Requires="a14">
          <p:sp>
            <p:nvSpPr>
              <p:cNvPr id="149" name="Rectangle 148">
                <a:extLst>
                  <a:ext uri="{FF2B5EF4-FFF2-40B4-BE49-F238E27FC236}">
                    <a16:creationId xmlns:a16="http://schemas.microsoft.com/office/drawing/2014/main" id="{9DAF9859-A6A1-7943-B044-35779FE20AC7}"/>
                  </a:ext>
                </a:extLst>
              </p:cNvPr>
              <p:cNvSpPr/>
              <p:nvPr/>
            </p:nvSpPr>
            <p:spPr>
              <a:xfrm>
                <a:off x="7658346" y="5111999"/>
                <a:ext cx="4572000" cy="615425"/>
              </a:xfrm>
              <a:prstGeom prst="rect">
                <a:avLst/>
              </a:prstGeom>
            </p:spPr>
            <p:txBody>
              <a:bodyPr>
                <a:spAutoFit/>
              </a:bodyPr>
              <a:lstStyle/>
              <a:p>
                <a:pPr lvl="1"/>
                <a14:m>
                  <m:oMathPara xmlns:m="http://schemas.openxmlformats.org/officeDocument/2006/math">
                    <m:oMathParaPr>
                      <m:jc m:val="centerGroup"/>
                    </m:oMathParaPr>
                    <m:oMath xmlns:m="http://schemas.openxmlformats.org/officeDocument/2006/math">
                      <m:f>
                        <m:fPr>
                          <m:ctrlPr>
                            <a:rPr lang="en-GB" sz="1400" b="0" i="1" smtClean="0">
                              <a:solidFill>
                                <a:schemeClr val="tx1"/>
                              </a:solidFill>
                              <a:latin typeface="Cambria Math" panose="02040503050406030204" pitchFamily="18" charset="0"/>
                              <a:cs typeface="Times New Roman" pitchFamily="18" charset="0"/>
                            </a:rPr>
                          </m:ctrlPr>
                        </m:fPr>
                        <m:num>
                          <m:r>
                            <a:rPr lang="en-GB" sz="1400" b="0" i="1" smtClean="0">
                              <a:solidFill>
                                <a:schemeClr val="tx1"/>
                              </a:solidFill>
                              <a:latin typeface="Cambria Math" panose="02040503050406030204" pitchFamily="18" charset="0"/>
                              <a:cs typeface="Times New Roman" pitchFamily="18" charset="0"/>
                            </a:rPr>
                            <m:t>𝑡</m:t>
                          </m:r>
                          <m:r>
                            <a:rPr lang="en-GB" sz="1400" b="0" i="1" smtClean="0">
                              <a:solidFill>
                                <a:schemeClr val="tx1"/>
                              </a:solidFill>
                              <a:latin typeface="Cambria Math" panose="02040503050406030204" pitchFamily="18" charset="0"/>
                              <a:cs typeface="Times New Roman" pitchFamily="18" charset="0"/>
                            </a:rPr>
                            <m:t>.</m:t>
                          </m:r>
                          <m:r>
                            <a:rPr lang="en-GB" sz="1400" b="0" i="1" smtClean="0">
                              <a:solidFill>
                                <a:schemeClr val="tx1"/>
                              </a:solidFill>
                              <a:latin typeface="Cambria Math" panose="02040503050406030204" pitchFamily="18" charset="0"/>
                              <a:cs typeface="Times New Roman" pitchFamily="18" charset="0"/>
                            </a:rPr>
                            <m:t>𝑘𝑚</m:t>
                          </m:r>
                        </m:num>
                        <m:den>
                          <m:r>
                            <a:rPr lang="en-GB" sz="1400" b="0" i="1" smtClean="0">
                              <a:solidFill>
                                <a:schemeClr val="tx1"/>
                              </a:solidFill>
                              <a:latin typeface="Cambria Math" panose="02040503050406030204" pitchFamily="18" charset="0"/>
                              <a:cs typeface="Times New Roman" pitchFamily="18" charset="0"/>
                            </a:rPr>
                            <m:t>𝑈𝑆</m:t>
                          </m:r>
                          <m:r>
                            <a:rPr lang="en-GB" sz="1400" b="0" i="1" smtClean="0">
                              <a:solidFill>
                                <a:schemeClr val="tx1"/>
                              </a:solidFill>
                              <a:latin typeface="Cambria Math" panose="02040503050406030204" pitchFamily="18" charset="0"/>
                              <a:cs typeface="Times New Roman" pitchFamily="18" charset="0"/>
                            </a:rPr>
                            <m:t>$</m:t>
                          </m:r>
                        </m:den>
                      </m:f>
                      <m:r>
                        <a:rPr lang="en-US" sz="1400" i="1" smtClean="0">
                          <a:solidFill>
                            <a:schemeClr val="tx1"/>
                          </a:solidFill>
                          <a:latin typeface="Cambria Math"/>
                          <a:cs typeface="Times New Roman" pitchFamily="18" charset="0"/>
                        </a:rPr>
                        <m:t>=</m:t>
                      </m:r>
                      <m:r>
                        <a:rPr lang="en-GB" sz="1400" b="0" i="1" smtClean="0">
                          <a:solidFill>
                            <a:schemeClr val="tx1"/>
                          </a:solidFill>
                          <a:latin typeface="Cambria Math" panose="02040503050406030204" pitchFamily="18" charset="0"/>
                          <a:cs typeface="Times New Roman" pitchFamily="18" charset="0"/>
                        </a:rPr>
                        <m:t>𝐴</m:t>
                      </m:r>
                      <m:r>
                        <a:rPr lang="en-US" sz="1400" i="1" smtClean="0">
                          <a:solidFill>
                            <a:schemeClr val="tx1"/>
                          </a:solidFill>
                          <a:latin typeface="Cambria Math"/>
                          <a:cs typeface="Times New Roman" pitchFamily="18" charset="0"/>
                        </a:rPr>
                        <m:t>+ </m:t>
                      </m:r>
                      <m:nary>
                        <m:naryPr>
                          <m:chr m:val="∑"/>
                          <m:supHide m:val="on"/>
                          <m:ctrlPr>
                            <a:rPr lang="en-US" sz="1400" i="1">
                              <a:solidFill>
                                <a:schemeClr val="tx1"/>
                              </a:solidFill>
                              <a:latin typeface="Cambria Math" panose="02040503050406030204" pitchFamily="18" charset="0"/>
                              <a:cs typeface="Times New Roman" pitchFamily="18" charset="0"/>
                            </a:rPr>
                          </m:ctrlPr>
                        </m:naryPr>
                        <m:sub>
                          <m:r>
                            <m:rPr>
                              <m:brk m:alnAt="7"/>
                            </m:rPr>
                            <a:rPr lang="en-US" sz="1400" i="1">
                              <a:solidFill>
                                <a:schemeClr val="tx1"/>
                              </a:solidFill>
                              <a:latin typeface="Cambria Math"/>
                              <a:cs typeface="Times New Roman" pitchFamily="18" charset="0"/>
                            </a:rPr>
                            <m:t>𝑖</m:t>
                          </m:r>
                          <m:r>
                            <a:rPr lang="en-US" sz="1400" i="1">
                              <a:solidFill>
                                <a:schemeClr val="tx1"/>
                              </a:solidFill>
                              <a:latin typeface="Cambria Math"/>
                              <a:cs typeface="Times New Roman" pitchFamily="18" charset="0"/>
                            </a:rPr>
                            <m:t>=</m:t>
                          </m:r>
                          <m:r>
                            <a:rPr lang="en-US" sz="1400" i="1">
                              <a:solidFill>
                                <a:schemeClr val="tx1"/>
                              </a:solidFill>
                              <a:latin typeface="Cambria Math"/>
                              <a:cs typeface="Times New Roman" pitchFamily="18" charset="0"/>
                            </a:rPr>
                            <m:t>𝐸𝑐𝑜𝑛</m:t>
                          </m:r>
                          <m:r>
                            <m:rPr>
                              <m:brk m:alnAt="7"/>
                            </m:rPr>
                            <a:rPr lang="en-US" sz="1400" i="1">
                              <a:solidFill>
                                <a:schemeClr val="tx1"/>
                              </a:solidFill>
                              <a:latin typeface="Cambria Math"/>
                              <a:cs typeface="Times New Roman" pitchFamily="18" charset="0"/>
                            </a:rPr>
                            <m:t> </m:t>
                          </m:r>
                          <m:r>
                            <a:rPr lang="en-US" sz="1400" i="1">
                              <a:solidFill>
                                <a:schemeClr val="tx1"/>
                              </a:solidFill>
                              <a:latin typeface="Cambria Math"/>
                              <a:cs typeface="Times New Roman" pitchFamily="18" charset="0"/>
                            </a:rPr>
                            <m:t>𝑆𝑒𝑐𝑡</m:t>
                          </m:r>
                          <m:r>
                            <m:rPr>
                              <m:brk m:alnAt="7"/>
                            </m:rPr>
                            <a:rPr lang="en-US" sz="1400" i="1">
                              <a:solidFill>
                                <a:schemeClr val="tx1"/>
                              </a:solidFill>
                              <a:latin typeface="Cambria Math"/>
                              <a:cs typeface="Times New Roman" pitchFamily="18" charset="0"/>
                            </a:rPr>
                            <m:t> </m:t>
                          </m:r>
                        </m:sub>
                        <m:sup/>
                        <m:e>
                          <m:sSub>
                            <m:sSubPr>
                              <m:ctrlPr>
                                <a:rPr lang="en-US" sz="1400" i="1">
                                  <a:solidFill>
                                    <a:schemeClr val="tx1"/>
                                  </a:solidFill>
                                  <a:latin typeface="Cambria Math" panose="02040503050406030204" pitchFamily="18" charset="0"/>
                                  <a:cs typeface="Times New Roman" pitchFamily="18" charset="0"/>
                                </a:rPr>
                              </m:ctrlPr>
                            </m:sSubPr>
                            <m:e>
                              <m:r>
                                <a:rPr lang="en-GB" sz="1400" b="0" i="1" smtClean="0">
                                  <a:solidFill>
                                    <a:schemeClr val="tx1"/>
                                  </a:solidFill>
                                  <a:latin typeface="Cambria Math" panose="02040503050406030204" pitchFamily="18" charset="0"/>
                                  <a:cs typeface="Times New Roman" pitchFamily="18" charset="0"/>
                                </a:rPr>
                                <m:t>𝐵</m:t>
                              </m:r>
                              <m:r>
                                <a:rPr lang="en-US" sz="1400" i="1">
                                  <a:solidFill>
                                    <a:schemeClr val="tx1"/>
                                  </a:solidFill>
                                  <a:latin typeface="Cambria Math"/>
                                  <a:cs typeface="Times New Roman" pitchFamily="18" charset="0"/>
                                </a:rPr>
                                <m:t>(</m:t>
                              </m:r>
                              <m:r>
                                <a:rPr lang="en-US" sz="1400" i="1">
                                  <a:solidFill>
                                    <a:schemeClr val="tx1"/>
                                  </a:solidFill>
                                  <a:latin typeface="Cambria Math"/>
                                  <a:cs typeface="Times New Roman" pitchFamily="18" charset="0"/>
                                </a:rPr>
                                <m:t>𝑖</m:t>
                              </m:r>
                              <m:r>
                                <a:rPr lang="en-US" sz="1400" i="1">
                                  <a:solidFill>
                                    <a:schemeClr val="tx1"/>
                                  </a:solidFill>
                                  <a:latin typeface="Cambria Math"/>
                                  <a:cs typeface="Times New Roman" pitchFamily="18" charset="0"/>
                                </a:rPr>
                                <m:t>)</m:t>
                              </m:r>
                            </m:e>
                            <m:sub/>
                          </m:sSub>
                          <m:r>
                            <a:rPr lang="en-GB" sz="1400" b="0" i="1" smtClean="0">
                              <a:solidFill>
                                <a:schemeClr val="tx1"/>
                              </a:solidFill>
                              <a:latin typeface="Cambria Math" panose="02040503050406030204" pitchFamily="18" charset="0"/>
                              <a:cs typeface="Times New Roman" pitchFamily="18" charset="0"/>
                            </a:rPr>
                            <m:t>×</m:t>
                          </m:r>
                          <m:r>
                            <a:rPr lang="en-US" sz="1400" i="1">
                              <a:solidFill>
                                <a:schemeClr val="tx1"/>
                              </a:solidFill>
                              <a:latin typeface="Cambria Math"/>
                              <a:cs typeface="Times New Roman" pitchFamily="18" charset="0"/>
                            </a:rPr>
                            <m:t> </m:t>
                          </m:r>
                          <m:sSub>
                            <m:sSubPr>
                              <m:ctrlPr>
                                <a:rPr lang="en-US" sz="1400" i="1">
                                  <a:solidFill>
                                    <a:schemeClr val="tx1"/>
                                  </a:solidFill>
                                  <a:latin typeface="Cambria Math" panose="02040503050406030204" pitchFamily="18" charset="0"/>
                                  <a:cs typeface="Times New Roman" pitchFamily="18" charset="0"/>
                                </a:rPr>
                              </m:ctrlPr>
                            </m:sSubPr>
                            <m:e>
                              <m:r>
                                <a:rPr lang="en-US" sz="1400" i="1">
                                  <a:solidFill>
                                    <a:schemeClr val="tx1"/>
                                  </a:solidFill>
                                  <a:latin typeface="Cambria Math"/>
                                  <a:cs typeface="Times New Roman" pitchFamily="18" charset="0"/>
                                </a:rPr>
                                <m:t>𝑉𝐴</m:t>
                              </m:r>
                              <m:r>
                                <a:rPr lang="en-US" sz="1400" i="1">
                                  <a:solidFill>
                                    <a:schemeClr val="tx1"/>
                                  </a:solidFill>
                                  <a:latin typeface="Cambria Math"/>
                                  <a:cs typeface="Times New Roman" pitchFamily="18" charset="0"/>
                                </a:rPr>
                                <m:t>(</m:t>
                              </m:r>
                              <m:r>
                                <a:rPr lang="en-US" sz="1400" i="1">
                                  <a:solidFill>
                                    <a:schemeClr val="tx1"/>
                                  </a:solidFill>
                                  <a:latin typeface="Cambria Math"/>
                                  <a:cs typeface="Times New Roman" pitchFamily="18" charset="0"/>
                                </a:rPr>
                                <m:t>𝑖</m:t>
                              </m:r>
                              <m:r>
                                <a:rPr lang="en-US" sz="1400" i="1">
                                  <a:solidFill>
                                    <a:schemeClr val="tx1"/>
                                  </a:solidFill>
                                  <a:latin typeface="Cambria Math"/>
                                  <a:cs typeface="Times New Roman" pitchFamily="18" charset="0"/>
                                </a:rPr>
                                <m:t>)</m:t>
                              </m:r>
                            </m:e>
                            <m:sub/>
                          </m:sSub>
                        </m:e>
                      </m:nary>
                    </m:oMath>
                  </m:oMathPara>
                </a14:m>
                <a:endParaRPr lang="en-GB"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xmlns:a16="http://schemas.microsoft.com/office/drawing/2014/main" xmlns:p14="http://schemas.microsoft.com/office/powerpoint/2010/main">
          <p:sp>
            <p:nvSpPr>
              <p:cNvPr id="149" name="Rectangle 148">
                <a:extLst>
                  <a:ext uri="{FF2B5EF4-FFF2-40B4-BE49-F238E27FC236}">
                    <a16:creationId xmlns:a16="http://schemas.microsoft.com/office/drawing/2014/main" id="{9DAF9859-A6A1-7943-B044-35779FE20AC7}"/>
                  </a:ext>
                </a:extLst>
              </p:cNvPr>
              <p:cNvSpPr>
                <a:spLocks noRot="1" noChangeAspect="1" noMove="1" noResize="1" noEditPoints="1" noAdjustHandles="1" noChangeArrowheads="1" noChangeShapeType="1" noTextEdit="1"/>
              </p:cNvSpPr>
              <p:nvPr/>
            </p:nvSpPr>
            <p:spPr>
              <a:xfrm>
                <a:off x="7658346" y="5111999"/>
                <a:ext cx="4572000" cy="615425"/>
              </a:xfrm>
              <a:prstGeom prst="rect">
                <a:avLst/>
              </a:prstGeom>
              <a:blipFill>
                <a:blip r:embed="rId6"/>
                <a:stretch>
                  <a:fillRect t="-115842" b="-166337"/>
                </a:stretch>
              </a:blipFill>
            </p:spPr>
            <p:txBody>
              <a:bodyPr/>
              <a:lstStyle/>
              <a:p>
                <a:r>
                  <a:rPr lang="en-US">
                    <a:noFill/>
                  </a:rPr>
                  <a:t> </a:t>
                </a:r>
              </a:p>
            </p:txBody>
          </p:sp>
        </mc:Fallback>
      </mc:AlternateContent>
      <p:cxnSp>
        <p:nvCxnSpPr>
          <p:cNvPr id="152" name="Straight Arrow Connector 151">
            <a:extLst>
              <a:ext uri="{FF2B5EF4-FFF2-40B4-BE49-F238E27FC236}">
                <a16:creationId xmlns:a16="http://schemas.microsoft.com/office/drawing/2014/main" id="{CA79F949-A705-F44D-9242-9F412BD78070}"/>
              </a:ext>
            </a:extLst>
          </p:cNvPr>
          <p:cNvCxnSpPr/>
          <p:nvPr/>
        </p:nvCxnSpPr>
        <p:spPr bwMode="auto">
          <a:xfrm flipH="1" flipV="1">
            <a:off x="7175816" y="5140894"/>
            <a:ext cx="914580" cy="278817"/>
          </a:xfrm>
          <a:prstGeom prst="straightConnector1">
            <a:avLst/>
          </a:prstGeom>
          <a:solidFill>
            <a:srgbClr val="FF6600"/>
          </a:solidFill>
          <a:ln w="222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oup 4">
            <a:extLst>
              <a:ext uri="{FF2B5EF4-FFF2-40B4-BE49-F238E27FC236}">
                <a16:creationId xmlns:a16="http://schemas.microsoft.com/office/drawing/2014/main" id="{645ABD59-DE52-402E-B06A-0F8781D43B01}"/>
              </a:ext>
            </a:extLst>
          </p:cNvPr>
          <p:cNvGrpSpPr/>
          <p:nvPr/>
        </p:nvGrpSpPr>
        <p:grpSpPr>
          <a:xfrm>
            <a:off x="7317778" y="2130221"/>
            <a:ext cx="4344291" cy="2629912"/>
            <a:chOff x="7344282" y="2037456"/>
            <a:chExt cx="4344291" cy="2629912"/>
          </a:xfrm>
        </p:grpSpPr>
        <p:grpSp>
          <p:nvGrpSpPr>
            <p:cNvPr id="145" name="Group 144">
              <a:extLst>
                <a:ext uri="{FF2B5EF4-FFF2-40B4-BE49-F238E27FC236}">
                  <a16:creationId xmlns:a16="http://schemas.microsoft.com/office/drawing/2014/main" id="{A2B03847-F7D4-7D49-ACEB-64312910FECC}"/>
                </a:ext>
              </a:extLst>
            </p:cNvPr>
            <p:cNvGrpSpPr/>
            <p:nvPr/>
          </p:nvGrpSpPr>
          <p:grpSpPr>
            <a:xfrm>
              <a:off x="7344282" y="2037456"/>
              <a:ext cx="4344291" cy="2629912"/>
              <a:chOff x="4788023" y="1133293"/>
              <a:chExt cx="4344291" cy="2629912"/>
            </a:xfrm>
          </p:grpSpPr>
          <p:pic>
            <p:nvPicPr>
              <p:cNvPr id="147" name="Picture 146" descr="Screen Clipping">
                <a:extLst>
                  <a:ext uri="{FF2B5EF4-FFF2-40B4-BE49-F238E27FC236}">
                    <a16:creationId xmlns:a16="http://schemas.microsoft.com/office/drawing/2014/main" id="{3ACC23C9-7D18-A846-A2EE-79CA80BFA4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8023" y="1133293"/>
                <a:ext cx="4344291" cy="2629912"/>
              </a:xfrm>
              <a:prstGeom prst="rect">
                <a:avLst/>
              </a:prstGeom>
            </p:spPr>
          </p:pic>
          <p:cxnSp>
            <p:nvCxnSpPr>
              <p:cNvPr id="148" name="Straight Connector 147">
                <a:extLst>
                  <a:ext uri="{FF2B5EF4-FFF2-40B4-BE49-F238E27FC236}">
                    <a16:creationId xmlns:a16="http://schemas.microsoft.com/office/drawing/2014/main" id="{D30319BA-8949-8C43-BDC0-9DE52047381F}"/>
                  </a:ext>
                </a:extLst>
              </p:cNvPr>
              <p:cNvCxnSpPr/>
              <p:nvPr/>
            </p:nvCxnSpPr>
            <p:spPr bwMode="auto">
              <a:xfrm flipV="1">
                <a:off x="5660143" y="1340768"/>
                <a:ext cx="2921155" cy="1512168"/>
              </a:xfrm>
              <a:prstGeom prst="line">
                <a:avLst/>
              </a:prstGeom>
              <a:solidFill>
                <a:srgbClr val="FF6600"/>
              </a:solidFill>
              <a:ln w="222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3" name="Group 152">
              <a:extLst>
                <a:ext uri="{FF2B5EF4-FFF2-40B4-BE49-F238E27FC236}">
                  <a16:creationId xmlns:a16="http://schemas.microsoft.com/office/drawing/2014/main" id="{FE035175-D814-7A42-8B75-A1B87F4FE689}"/>
                </a:ext>
              </a:extLst>
            </p:cNvPr>
            <p:cNvGrpSpPr/>
            <p:nvPr/>
          </p:nvGrpSpPr>
          <p:grpSpPr>
            <a:xfrm>
              <a:off x="9388175" y="2728535"/>
              <a:ext cx="1245239" cy="1085486"/>
              <a:chOff x="7228964" y="3900987"/>
              <a:chExt cx="1245239" cy="1085486"/>
            </a:xfrm>
          </p:grpSpPr>
          <p:sp>
            <p:nvSpPr>
              <p:cNvPr id="154" name="Right Triangle 153">
                <a:extLst>
                  <a:ext uri="{FF2B5EF4-FFF2-40B4-BE49-F238E27FC236}">
                    <a16:creationId xmlns:a16="http://schemas.microsoft.com/office/drawing/2014/main" id="{B7D75EB6-9E19-A043-8680-F75D45DC7B8F}"/>
                  </a:ext>
                </a:extLst>
              </p:cNvPr>
              <p:cNvSpPr/>
              <p:nvPr/>
            </p:nvSpPr>
            <p:spPr bwMode="auto">
              <a:xfrm flipH="1">
                <a:off x="7228964" y="3900987"/>
                <a:ext cx="864000" cy="432000"/>
              </a:xfrm>
              <a:prstGeom prst="rtTriangle">
                <a:avLst/>
              </a:prstGeom>
              <a:noFill/>
              <a:ln w="2222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5" name="TextBox 154">
                <a:extLst>
                  <a:ext uri="{FF2B5EF4-FFF2-40B4-BE49-F238E27FC236}">
                    <a16:creationId xmlns:a16="http://schemas.microsoft.com/office/drawing/2014/main" id="{E307EA0D-1302-E24F-984A-63C101EA38A0}"/>
                  </a:ext>
                </a:extLst>
              </p:cNvPr>
              <p:cNvSpPr txBox="1"/>
              <p:nvPr/>
            </p:nvSpPr>
            <p:spPr>
              <a:xfrm>
                <a:off x="7354986" y="4617141"/>
                <a:ext cx="1119217" cy="369332"/>
              </a:xfrm>
              <a:prstGeom prst="rect">
                <a:avLst/>
              </a:prstGeom>
              <a:no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Pendiente= B</a:t>
                </a:r>
              </a:p>
            </p:txBody>
          </p:sp>
          <p:cxnSp>
            <p:nvCxnSpPr>
              <p:cNvPr id="156" name="Straight Arrow Connector 155">
                <a:extLst>
                  <a:ext uri="{FF2B5EF4-FFF2-40B4-BE49-F238E27FC236}">
                    <a16:creationId xmlns:a16="http://schemas.microsoft.com/office/drawing/2014/main" id="{5E2DAE4B-D1A4-474D-96DE-16B3192BECED}"/>
                  </a:ext>
                </a:extLst>
              </p:cNvPr>
              <p:cNvCxnSpPr/>
              <p:nvPr/>
            </p:nvCxnSpPr>
            <p:spPr bwMode="auto">
              <a:xfrm flipH="1" flipV="1">
                <a:off x="7772042" y="4463511"/>
                <a:ext cx="296412" cy="153630"/>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156">
              <a:extLst>
                <a:ext uri="{FF2B5EF4-FFF2-40B4-BE49-F238E27FC236}">
                  <a16:creationId xmlns:a16="http://schemas.microsoft.com/office/drawing/2014/main" id="{83337368-CB54-B44C-955D-275734E9011B}"/>
                </a:ext>
              </a:extLst>
            </p:cNvPr>
            <p:cNvGrpSpPr/>
            <p:nvPr/>
          </p:nvGrpSpPr>
          <p:grpSpPr>
            <a:xfrm>
              <a:off x="8135685" y="2399708"/>
              <a:ext cx="1555234" cy="1253653"/>
              <a:chOff x="6325766" y="4070509"/>
              <a:chExt cx="1555234" cy="1253653"/>
            </a:xfrm>
          </p:grpSpPr>
          <p:sp>
            <p:nvSpPr>
              <p:cNvPr id="158" name="TextBox 157">
                <a:extLst>
                  <a:ext uri="{FF2B5EF4-FFF2-40B4-BE49-F238E27FC236}">
                    <a16:creationId xmlns:a16="http://schemas.microsoft.com/office/drawing/2014/main" id="{09B245EC-7366-DD47-9C82-1CA0E550EB88}"/>
                  </a:ext>
                </a:extLst>
              </p:cNvPr>
              <p:cNvSpPr txBox="1"/>
              <p:nvPr/>
            </p:nvSpPr>
            <p:spPr>
              <a:xfrm>
                <a:off x="6325766" y="4070509"/>
                <a:ext cx="1555234" cy="369332"/>
              </a:xfrm>
              <a:prstGeom prst="rect">
                <a:avLst/>
              </a:prstGeom>
              <a:no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Intercepción = A</a:t>
                </a:r>
              </a:p>
            </p:txBody>
          </p:sp>
          <p:cxnSp>
            <p:nvCxnSpPr>
              <p:cNvPr id="159" name="Straight Arrow Connector 158">
                <a:extLst>
                  <a:ext uri="{FF2B5EF4-FFF2-40B4-BE49-F238E27FC236}">
                    <a16:creationId xmlns:a16="http://schemas.microsoft.com/office/drawing/2014/main" id="{BBA9A576-3F2E-644C-933E-495305F0BDFA}"/>
                  </a:ext>
                </a:extLst>
              </p:cNvPr>
              <p:cNvCxnSpPr/>
              <p:nvPr/>
            </p:nvCxnSpPr>
            <p:spPr bwMode="auto">
              <a:xfrm flipH="1">
                <a:off x="6435533" y="4459719"/>
                <a:ext cx="311148" cy="864443"/>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4" name="Google Shape;113;p16">
            <a:extLst>
              <a:ext uri="{FF2B5EF4-FFF2-40B4-BE49-F238E27FC236}">
                <a16:creationId xmlns:a16="http://schemas.microsoft.com/office/drawing/2014/main" id="{BD42D2E2-E89A-45F7-9101-04121342E8B1}"/>
              </a:ext>
            </a:extLst>
          </p:cNvPr>
          <p:cNvSpPr txBox="1">
            <a:spLocks noChangeArrowheads="1"/>
          </p:cNvSpPr>
          <p:nvPr/>
        </p:nvSpPr>
        <p:spPr bwMode="auto">
          <a:xfrm>
            <a:off x="746438" y="394555"/>
            <a:ext cx="7783658"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8.3 </a:t>
            </a:r>
            <a:r>
              <a:rPr lang="en-GB" dirty="0" err="1">
                <a:latin typeface="Arial" panose="020B0604020202020204" pitchFamily="34" charset="0"/>
                <a:cs typeface="Arial" panose="020B0604020202020204" pitchFamily="34" charset="0"/>
              </a:rPr>
              <a:t>Ejemplos</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de entrada</a:t>
            </a:r>
          </a:p>
        </p:txBody>
      </p:sp>
      <p:sp>
        <p:nvSpPr>
          <p:cNvPr id="76" name="Rectangle 39">
            <a:extLst>
              <a:ext uri="{FF2B5EF4-FFF2-40B4-BE49-F238E27FC236}">
                <a16:creationId xmlns:a16="http://schemas.microsoft.com/office/drawing/2014/main" id="{D039D8CB-D6B9-FE40-94EA-FC66AA981393}"/>
              </a:ext>
            </a:extLst>
          </p:cNvPr>
          <p:cNvSpPr>
            <a:spLocks noChangeArrowheads="1"/>
          </p:cNvSpPr>
          <p:nvPr/>
        </p:nvSpPr>
        <p:spPr bwMode="auto">
          <a:xfrm>
            <a:off x="2356617" y="2833806"/>
            <a:ext cx="1309524"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Transporte</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Slide Number Placeholder 5">
            <a:extLst>
              <a:ext uri="{FF2B5EF4-FFF2-40B4-BE49-F238E27FC236}">
                <a16:creationId xmlns:a16="http://schemas.microsoft.com/office/drawing/2014/main" id="{82D56B76-25CC-40A3-A361-FF29E0B5499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16</a:t>
            </a:fld>
            <a:endParaRPr lang="en-US" altLang="en-US" sz="1400" b="1">
              <a:solidFill>
                <a:schemeClr val="bg1"/>
              </a:solidFill>
              <a:latin typeface="Open Sans ExtraBold"/>
              <a:ea typeface="Open Sans ExtraBold"/>
              <a:cs typeface="Open Sans ExtraBold"/>
            </a:endParaRPr>
          </a:p>
        </p:txBody>
      </p:sp>
      <p:sp>
        <p:nvSpPr>
          <p:cNvPr id="2" name="Rectangle 1">
            <a:extLst>
              <a:ext uri="{FF2B5EF4-FFF2-40B4-BE49-F238E27FC236}">
                <a16:creationId xmlns:a16="http://schemas.microsoft.com/office/drawing/2014/main" id="{80AAA733-496A-4EDD-BDE3-7AE18771B3D8}"/>
              </a:ext>
            </a:extLst>
          </p:cNvPr>
          <p:cNvSpPr/>
          <p:nvPr/>
        </p:nvSpPr>
        <p:spPr>
          <a:xfrm>
            <a:off x="7407215" y="2315062"/>
            <a:ext cx="304800" cy="116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47E16A5B-4311-D54B-9676-28FEBE714A3E}"/>
              </a:ext>
            </a:extLst>
          </p:cNvPr>
          <p:cNvSpPr/>
          <p:nvPr/>
        </p:nvSpPr>
        <p:spPr>
          <a:xfrm>
            <a:off x="10487859" y="2397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16.mp3" descr="Track7_Lecture8_Slide16.mp3">
            <a:hlinkClick r:id="" action="ppaction://media"/>
            <a:extLst>
              <a:ext uri="{FF2B5EF4-FFF2-40B4-BE49-F238E27FC236}">
                <a16:creationId xmlns:a16="http://schemas.microsoft.com/office/drawing/2014/main" id="{84439D92-F73A-D34B-8A99-8938194259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23071" y="311142"/>
            <a:ext cx="812800" cy="812800"/>
          </a:xfrm>
          <a:prstGeom prst="rect">
            <a:avLst/>
          </a:prstGeom>
        </p:spPr>
      </p:pic>
    </p:spTree>
    <p:extLst>
      <p:ext uri="{BB962C8B-B14F-4D97-AF65-F5344CB8AC3E}">
        <p14:creationId xmlns:p14="http://schemas.microsoft.com/office/powerpoint/2010/main" val="38555713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2" y="1763489"/>
            <a:ext cx="7037387" cy="4424400"/>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Arial" panose="020B0604020202020204" pitchFamily="34" charset="0"/>
                <a:ea typeface="Open Sans" panose="020B0606030504020204" pitchFamily="34" charset="0"/>
                <a:cs typeface="Arial" panose="020B0604020202020204" pitchFamily="34" charset="0"/>
              </a:rPr>
              <a:t>Sector servicios: obtención de parámetros de conducción</a:t>
            </a:r>
          </a:p>
          <a:p>
            <a:pPr marL="342900" indent="-342900" eaLnBrk="1" hangingPunct="1">
              <a:lnSpc>
                <a:spcPct val="100000"/>
              </a:lnSpc>
              <a:spcAft>
                <a:spcPts val="1200"/>
              </a:spcAft>
            </a:pPr>
            <a:endParaRPr lang="en-GB" altLang="en-US" sz="200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a:latin typeface="Arial" panose="020B0604020202020204" pitchFamily="34" charset="0"/>
              <a:ea typeface="Open Sans" panose="020B0606030504020204" pitchFamily="34" charset="0"/>
              <a:cs typeface="Arial" panose="020B0604020202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17</a:t>
            </a:fld>
            <a:endParaRPr lang="en-US" altLang="en-US" sz="1400" b="1">
              <a:solidFill>
                <a:schemeClr val="bg1"/>
              </a:solidFill>
              <a:latin typeface="Open Sans ExtraBold"/>
              <a:ea typeface="Open Sans ExtraBold"/>
              <a:cs typeface="Open Sans ExtraBold"/>
            </a:endParaRPr>
          </a:p>
        </p:txBody>
      </p:sp>
      <p:pic>
        <p:nvPicPr>
          <p:cNvPr id="6" name="Picture 5" descr="Screen Clipping">
            <a:extLst>
              <a:ext uri="{FF2B5EF4-FFF2-40B4-BE49-F238E27FC236}">
                <a16:creationId xmlns:a16="http://schemas.microsoft.com/office/drawing/2014/main" id="{901519FE-DF0C-1A44-AF3F-5237A891E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528" y="263312"/>
            <a:ext cx="3066338" cy="5928254"/>
          </a:xfrm>
          <a:prstGeom prst="rect">
            <a:avLst/>
          </a:prstGeom>
        </p:spPr>
      </p:pic>
      <p:grpSp>
        <p:nvGrpSpPr>
          <p:cNvPr id="7" name="Group 6">
            <a:extLst>
              <a:ext uri="{FF2B5EF4-FFF2-40B4-BE49-F238E27FC236}">
                <a16:creationId xmlns:a16="http://schemas.microsoft.com/office/drawing/2014/main" id="{CB380941-412D-1647-841D-0EB8C3BA1329}"/>
              </a:ext>
            </a:extLst>
          </p:cNvPr>
          <p:cNvGrpSpPr/>
          <p:nvPr/>
        </p:nvGrpSpPr>
        <p:grpSpPr>
          <a:xfrm>
            <a:off x="1162181" y="2602703"/>
            <a:ext cx="6048672" cy="3040858"/>
            <a:chOff x="1910915" y="1168757"/>
            <a:chExt cx="6048672" cy="3040858"/>
          </a:xfrm>
        </p:grpSpPr>
        <p:grpSp>
          <p:nvGrpSpPr>
            <p:cNvPr id="8" name="Group 7">
              <a:extLst>
                <a:ext uri="{FF2B5EF4-FFF2-40B4-BE49-F238E27FC236}">
                  <a16:creationId xmlns:a16="http://schemas.microsoft.com/office/drawing/2014/main" id="{CB3EC6D5-4029-5D4B-B75F-E9A8195E4ECE}"/>
                </a:ext>
              </a:extLst>
            </p:cNvPr>
            <p:cNvGrpSpPr/>
            <p:nvPr/>
          </p:nvGrpSpPr>
          <p:grpSpPr>
            <a:xfrm>
              <a:off x="1910915" y="1168757"/>
              <a:ext cx="6048672" cy="3040858"/>
              <a:chOff x="2771800" y="1268760"/>
              <a:chExt cx="6984776" cy="3568121"/>
            </a:xfrm>
          </p:grpSpPr>
          <p:grpSp>
            <p:nvGrpSpPr>
              <p:cNvPr id="14" name="Group 13">
                <a:extLst>
                  <a:ext uri="{FF2B5EF4-FFF2-40B4-BE49-F238E27FC236}">
                    <a16:creationId xmlns:a16="http://schemas.microsoft.com/office/drawing/2014/main" id="{E0C87BA9-1870-BB4B-B1EF-453ED1E07549}"/>
                  </a:ext>
                </a:extLst>
              </p:cNvPr>
              <p:cNvGrpSpPr/>
              <p:nvPr/>
            </p:nvGrpSpPr>
            <p:grpSpPr>
              <a:xfrm>
                <a:off x="2771800" y="1268760"/>
                <a:ext cx="6984776" cy="3568121"/>
                <a:chOff x="2915816" y="1556792"/>
                <a:chExt cx="6584776" cy="3124200"/>
              </a:xfrm>
            </p:grpSpPr>
            <p:sp>
              <p:nvSpPr>
                <p:cNvPr id="29" name="Oval 3">
                  <a:extLst>
                    <a:ext uri="{FF2B5EF4-FFF2-40B4-BE49-F238E27FC236}">
                      <a16:creationId xmlns:a16="http://schemas.microsoft.com/office/drawing/2014/main" id="{68615C6D-DEAB-5346-AC4C-33E3DF3FA55D}"/>
                    </a:ext>
                  </a:extLst>
                </p:cNvPr>
                <p:cNvSpPr>
                  <a:spLocks noChangeArrowheads="1"/>
                </p:cNvSpPr>
                <p:nvPr/>
              </p:nvSpPr>
              <p:spPr bwMode="auto">
                <a:xfrm>
                  <a:off x="2915816" y="1556792"/>
                  <a:ext cx="3276600" cy="3124200"/>
                </a:xfrm>
                <a:prstGeom prst="ellipse">
                  <a:avLst/>
                </a:prstGeom>
                <a:solidFill>
                  <a:srgbClr val="FF00FF"/>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30" name="Line 12">
                  <a:extLst>
                    <a:ext uri="{FF2B5EF4-FFF2-40B4-BE49-F238E27FC236}">
                      <a16:creationId xmlns:a16="http://schemas.microsoft.com/office/drawing/2014/main" id="{830028E6-38EB-6E43-90DE-A59FC58BB6B6}"/>
                    </a:ext>
                  </a:extLst>
                </p:cNvPr>
                <p:cNvSpPr>
                  <a:spLocks noChangeShapeType="1"/>
                </p:cNvSpPr>
                <p:nvPr/>
              </p:nvSpPr>
              <p:spPr bwMode="auto">
                <a:xfrm flipV="1">
                  <a:off x="5020227" y="1787623"/>
                  <a:ext cx="1351972" cy="399661"/>
                </a:xfrm>
                <a:prstGeom prst="line">
                  <a:avLst/>
                </a:prstGeom>
                <a:noFill/>
                <a:ln w="38100">
                  <a:solidFill>
                    <a:srgbClr val="A50021"/>
                  </a:solidFill>
                  <a:round/>
                  <a:headEnd/>
                  <a:tailEnd type="triangle" w="med" len="med"/>
                </a:ln>
                <a:effectLst/>
              </p:spPr>
              <p:txBody>
                <a:bodyPr/>
                <a:lstStyle/>
                <a:p>
                  <a:endParaRPr lang="ru-RU" sz="1800">
                    <a:latin typeface="Open Sans" panose="020B0606030504020204" pitchFamily="34" charset="0"/>
                  </a:endParaRPr>
                </a:p>
              </p:txBody>
            </p:sp>
            <p:sp>
              <p:nvSpPr>
                <p:cNvPr id="31" name="Text Box 15">
                  <a:extLst>
                    <a:ext uri="{FF2B5EF4-FFF2-40B4-BE49-F238E27FC236}">
                      <a16:creationId xmlns:a16="http://schemas.microsoft.com/office/drawing/2014/main" id="{07E8AFDA-9407-8245-BE2B-FCAAD02614BD}"/>
                    </a:ext>
                  </a:extLst>
                </p:cNvPr>
                <p:cNvSpPr txBox="1">
                  <a:spLocks noChangeArrowheads="1"/>
                </p:cNvSpPr>
                <p:nvPr/>
              </p:nvSpPr>
              <p:spPr bwMode="auto">
                <a:xfrm>
                  <a:off x="6300192" y="1556792"/>
                  <a:ext cx="3200400" cy="411076"/>
                </a:xfrm>
                <a:prstGeom prst="rect">
                  <a:avLst/>
                </a:prstGeom>
                <a:noFill/>
                <a:ln w="9525">
                  <a:noFill/>
                  <a:miter lim="800000"/>
                  <a:headEnd/>
                  <a:tailEnd/>
                </a:ln>
                <a:effectLst/>
              </p:spPr>
              <p:txBody>
                <a:bodyPr>
                  <a:spAutoFit/>
                </a:bodyPr>
                <a:lstStyle/>
                <a:p>
                  <a:r>
                    <a:rPr lang="en-US" sz="20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Población total</a:t>
                  </a:r>
                </a:p>
              </p:txBody>
            </p:sp>
          </p:grpSp>
          <p:grpSp>
            <p:nvGrpSpPr>
              <p:cNvPr id="15" name="Group 14">
                <a:extLst>
                  <a:ext uri="{FF2B5EF4-FFF2-40B4-BE49-F238E27FC236}">
                    <a16:creationId xmlns:a16="http://schemas.microsoft.com/office/drawing/2014/main" id="{29821581-D131-F648-9DBD-82B0F2730D04}"/>
                  </a:ext>
                </a:extLst>
              </p:cNvPr>
              <p:cNvGrpSpPr/>
              <p:nvPr/>
            </p:nvGrpSpPr>
            <p:grpSpPr>
              <a:xfrm>
                <a:off x="3456474" y="2278496"/>
                <a:ext cx="5963344" cy="2548135"/>
                <a:chOff x="3456474" y="2278496"/>
                <a:chExt cx="5963344" cy="2548135"/>
              </a:xfrm>
            </p:grpSpPr>
            <p:grpSp>
              <p:nvGrpSpPr>
                <p:cNvPr id="16" name="Group 15">
                  <a:extLst>
                    <a:ext uri="{FF2B5EF4-FFF2-40B4-BE49-F238E27FC236}">
                      <a16:creationId xmlns:a16="http://schemas.microsoft.com/office/drawing/2014/main" id="{7980F395-596B-844D-A54B-3D9DCF298AFC}"/>
                    </a:ext>
                  </a:extLst>
                </p:cNvPr>
                <p:cNvGrpSpPr/>
                <p:nvPr/>
              </p:nvGrpSpPr>
              <p:grpSpPr>
                <a:xfrm>
                  <a:off x="3456474" y="2278496"/>
                  <a:ext cx="5963344" cy="2548135"/>
                  <a:chOff x="1524000" y="1955506"/>
                  <a:chExt cx="5387504" cy="2159293"/>
                </a:xfrm>
              </p:grpSpPr>
              <p:sp>
                <p:nvSpPr>
                  <p:cNvPr id="26" name="Oval 4">
                    <a:extLst>
                      <a:ext uri="{FF2B5EF4-FFF2-40B4-BE49-F238E27FC236}">
                        <a16:creationId xmlns:a16="http://schemas.microsoft.com/office/drawing/2014/main" id="{8DF5BA7C-8438-B444-86E7-85B1C7E6DF52}"/>
                      </a:ext>
                    </a:extLst>
                  </p:cNvPr>
                  <p:cNvSpPr>
                    <a:spLocks noChangeArrowheads="1"/>
                  </p:cNvSpPr>
                  <p:nvPr/>
                </p:nvSpPr>
                <p:spPr bwMode="auto">
                  <a:xfrm>
                    <a:off x="1524000" y="2209799"/>
                    <a:ext cx="1981200" cy="1905000"/>
                  </a:xfrm>
                  <a:prstGeom prst="ellipse">
                    <a:avLst/>
                  </a:prstGeom>
                  <a:solidFill>
                    <a:srgbClr val="00CC66"/>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27" name="Line 13">
                    <a:extLst>
                      <a:ext uri="{FF2B5EF4-FFF2-40B4-BE49-F238E27FC236}">
                        <a16:creationId xmlns:a16="http://schemas.microsoft.com/office/drawing/2014/main" id="{3554D14D-CA95-EC41-8872-920C09A2EE00}"/>
                      </a:ext>
                    </a:extLst>
                  </p:cNvPr>
                  <p:cNvSpPr>
                    <a:spLocks noChangeShapeType="1"/>
                  </p:cNvSpPr>
                  <p:nvPr/>
                </p:nvSpPr>
                <p:spPr bwMode="auto">
                  <a:xfrm flipV="1">
                    <a:off x="2922134" y="2209800"/>
                    <a:ext cx="1468864" cy="354526"/>
                  </a:xfrm>
                  <a:prstGeom prst="line">
                    <a:avLst/>
                  </a:prstGeom>
                  <a:noFill/>
                  <a:ln w="38100">
                    <a:solidFill>
                      <a:srgbClr val="A50021"/>
                    </a:solidFill>
                    <a:round/>
                    <a:headEnd/>
                    <a:tailEnd type="triangle" w="med" len="med"/>
                  </a:ln>
                  <a:effectLst/>
                </p:spPr>
                <p:txBody>
                  <a:bodyPr/>
                  <a:lstStyle/>
                  <a:p>
                    <a:endParaRPr lang="ru-RU">
                      <a:latin typeface="Open Sans" panose="020B0606030504020204" pitchFamily="34" charset="0"/>
                    </a:endParaRPr>
                  </a:p>
                </p:txBody>
              </p:sp>
              <p:sp>
                <p:nvSpPr>
                  <p:cNvPr id="28" name="Text Box 16">
                    <a:extLst>
                      <a:ext uri="{FF2B5EF4-FFF2-40B4-BE49-F238E27FC236}">
                        <a16:creationId xmlns:a16="http://schemas.microsoft.com/office/drawing/2014/main" id="{990B95BE-7691-8E4F-8B39-4DD6E804A9A0}"/>
                      </a:ext>
                    </a:extLst>
                  </p:cNvPr>
                  <p:cNvSpPr txBox="1">
                    <a:spLocks noChangeArrowheads="1"/>
                  </p:cNvSpPr>
                  <p:nvPr/>
                </p:nvSpPr>
                <p:spPr bwMode="auto">
                  <a:xfrm>
                    <a:off x="4319096" y="1955506"/>
                    <a:ext cx="2592408" cy="703876"/>
                  </a:xfrm>
                  <a:prstGeom prst="rect">
                    <a:avLst/>
                  </a:prstGeom>
                  <a:noFill/>
                  <a:ln w="9525">
                    <a:noFill/>
                    <a:miter lim="800000"/>
                    <a:headEnd/>
                    <a:tailEnd/>
                  </a:ln>
                  <a:effectLst/>
                </p:spPr>
                <p:txBody>
                  <a:bodyPr wrap="square" lIns="91440" tIns="45720" rIns="91440" bIns="45720" anchor="t">
                    <a:spAutoFit/>
                  </a:bodyPr>
                  <a:lstStyle/>
                  <a:p>
                    <a:r>
                      <a:rPr lang="en-US" sz="2000">
                        <a:solidFill>
                          <a:schemeClr val="tx2"/>
                        </a:solidFill>
                        <a:latin typeface="Open Sans Light"/>
                        <a:ea typeface="Open Sans Light" panose="020B0306030504020204" pitchFamily="34" charset="0"/>
                        <a:cs typeface="Open Sans Light" panose="020B0306030504020204" pitchFamily="34" charset="0"/>
                      </a:rPr>
                      <a:t>Mano </a:t>
                    </a:r>
                    <a:r>
                      <a:rPr lang="en-US" sz="2000" err="1">
                        <a:solidFill>
                          <a:schemeClr val="tx2"/>
                        </a:solidFill>
                        <a:latin typeface="Open Sans Light"/>
                        <a:ea typeface="Open Sans Light" panose="020B0306030504020204" pitchFamily="34" charset="0"/>
                        <a:cs typeface="Open Sans Light" panose="020B0306030504020204" pitchFamily="34" charset="0"/>
                      </a:rPr>
                      <a:t>de obra </a:t>
                    </a:r>
                    <a:r>
                      <a:rPr lang="en-US" sz="2000">
                        <a:solidFill>
                          <a:schemeClr val="tx2"/>
                        </a:solidFill>
                        <a:latin typeface="Open Sans Light"/>
                        <a:ea typeface="Open Sans Light" panose="020B0306030504020204" pitchFamily="34" charset="0"/>
                        <a:cs typeface="Open Sans Light" panose="020B0306030504020204" pitchFamily="34" charset="0"/>
                      </a:rPr>
                      <a:t>potencial</a:t>
                    </a:r>
                  </a:p>
                </p:txBody>
              </p:sp>
            </p:grpSp>
            <p:sp>
              <p:nvSpPr>
                <p:cNvPr id="18" name="Text Box 18">
                  <a:extLst>
                    <a:ext uri="{FF2B5EF4-FFF2-40B4-BE49-F238E27FC236}">
                      <a16:creationId xmlns:a16="http://schemas.microsoft.com/office/drawing/2014/main" id="{73918AE7-971F-484B-B01D-A74F06F07B27}"/>
                    </a:ext>
                  </a:extLst>
                </p:cNvPr>
                <p:cNvSpPr txBox="1">
                  <a:spLocks noChangeArrowheads="1"/>
                </p:cNvSpPr>
                <p:nvPr/>
              </p:nvSpPr>
              <p:spPr bwMode="auto">
                <a:xfrm>
                  <a:off x="6755429" y="3951590"/>
                  <a:ext cx="2607481" cy="659989"/>
                </a:xfrm>
                <a:prstGeom prst="rect">
                  <a:avLst/>
                </a:prstGeom>
                <a:noFill/>
                <a:ln w="9525">
                  <a:noFill/>
                  <a:miter lim="800000"/>
                  <a:headEnd/>
                  <a:tailEnd/>
                </a:ln>
                <a:effectLst/>
              </p:spPr>
              <p:txBody>
                <a:bodyPr wrap="square" lIns="91440" tIns="45720" rIns="91440" bIns="45720" anchor="t">
                  <a:spAutoFit/>
                </a:bodyPr>
                <a:lstStyle/>
                <a:p>
                  <a:pPr>
                    <a:lnSpc>
                      <a:spcPct val="75000"/>
                    </a:lnSpc>
                  </a:pPr>
                  <a:r>
                    <a:rPr lang="en-US" sz="2000">
                      <a:solidFill>
                        <a:schemeClr val="tx2"/>
                      </a:solidFill>
                      <a:latin typeface="Open Sans Light"/>
                      <a:ea typeface="Open Sans Light" panose="020B0306030504020204" pitchFamily="34" charset="0"/>
                      <a:cs typeface="Open Sans Light" panose="020B0306030504020204" pitchFamily="34" charset="0"/>
                    </a:rPr>
                    <a:t>Mano de obra en el sector servicios</a:t>
                  </a:r>
                </a:p>
              </p:txBody>
            </p:sp>
            <p:grpSp>
              <p:nvGrpSpPr>
                <p:cNvPr id="19" name="Group 18">
                  <a:extLst>
                    <a:ext uri="{FF2B5EF4-FFF2-40B4-BE49-F238E27FC236}">
                      <a16:creationId xmlns:a16="http://schemas.microsoft.com/office/drawing/2014/main" id="{F256A510-5584-D14A-8110-4DC46D6451E0}"/>
                    </a:ext>
                  </a:extLst>
                </p:cNvPr>
                <p:cNvGrpSpPr/>
                <p:nvPr/>
              </p:nvGrpSpPr>
              <p:grpSpPr>
                <a:xfrm>
                  <a:off x="3870722" y="3241034"/>
                  <a:ext cx="5472608" cy="1555861"/>
                  <a:chOff x="1828800" y="2667000"/>
                  <a:chExt cx="5364088" cy="1447800"/>
                </a:xfrm>
              </p:grpSpPr>
              <p:sp>
                <p:nvSpPr>
                  <p:cNvPr id="22" name="Oval 5">
                    <a:extLst>
                      <a:ext uri="{FF2B5EF4-FFF2-40B4-BE49-F238E27FC236}">
                        <a16:creationId xmlns:a16="http://schemas.microsoft.com/office/drawing/2014/main" id="{2D3DBC23-E750-A64D-AE1D-FB2221BEF0B2}"/>
                      </a:ext>
                    </a:extLst>
                  </p:cNvPr>
                  <p:cNvSpPr>
                    <a:spLocks noChangeArrowheads="1"/>
                  </p:cNvSpPr>
                  <p:nvPr/>
                </p:nvSpPr>
                <p:spPr bwMode="auto">
                  <a:xfrm>
                    <a:off x="1828800" y="2819400"/>
                    <a:ext cx="1371600" cy="1295400"/>
                  </a:xfrm>
                  <a:prstGeom prst="ellipse">
                    <a:avLst/>
                  </a:prstGeom>
                  <a:solidFill>
                    <a:srgbClr val="FF9933"/>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23" name="Line 14">
                    <a:extLst>
                      <a:ext uri="{FF2B5EF4-FFF2-40B4-BE49-F238E27FC236}">
                        <a16:creationId xmlns:a16="http://schemas.microsoft.com/office/drawing/2014/main" id="{E1831F2B-FD5A-E741-8DF8-B09812089B7D}"/>
                      </a:ext>
                    </a:extLst>
                  </p:cNvPr>
                  <p:cNvSpPr>
                    <a:spLocks noChangeShapeType="1"/>
                  </p:cNvSpPr>
                  <p:nvPr/>
                </p:nvSpPr>
                <p:spPr bwMode="auto">
                  <a:xfrm flipV="1">
                    <a:off x="3045523" y="2971800"/>
                    <a:ext cx="1591589" cy="356405"/>
                  </a:xfrm>
                  <a:prstGeom prst="line">
                    <a:avLst/>
                  </a:prstGeom>
                  <a:noFill/>
                  <a:ln w="38100">
                    <a:solidFill>
                      <a:srgbClr val="A50021"/>
                    </a:solidFill>
                    <a:round/>
                    <a:headEnd/>
                    <a:tailEnd type="triangle" w="med" len="med"/>
                  </a:ln>
                  <a:effectLst/>
                </p:spPr>
                <p:txBody>
                  <a:bodyPr/>
                  <a:lstStyle/>
                  <a:p>
                    <a:endParaRPr lang="ru-RU">
                      <a:latin typeface="Open Sans" panose="020B0606030504020204" pitchFamily="34" charset="0"/>
                    </a:endParaRPr>
                  </a:p>
                </p:txBody>
              </p:sp>
              <p:sp>
                <p:nvSpPr>
                  <p:cNvPr id="25" name="Text Box 18">
                    <a:extLst>
                      <a:ext uri="{FF2B5EF4-FFF2-40B4-BE49-F238E27FC236}">
                        <a16:creationId xmlns:a16="http://schemas.microsoft.com/office/drawing/2014/main" id="{9B9F2E61-EED9-F04F-B7F4-340ADA4885A2}"/>
                      </a:ext>
                    </a:extLst>
                  </p:cNvPr>
                  <p:cNvSpPr txBox="1">
                    <a:spLocks noChangeArrowheads="1"/>
                  </p:cNvSpPr>
                  <p:nvPr/>
                </p:nvSpPr>
                <p:spPr bwMode="auto">
                  <a:xfrm>
                    <a:off x="4637112" y="2667000"/>
                    <a:ext cx="2555776" cy="605328"/>
                  </a:xfrm>
                  <a:prstGeom prst="rect">
                    <a:avLst/>
                  </a:prstGeom>
                  <a:noFill/>
                  <a:ln w="9525">
                    <a:noFill/>
                    <a:miter lim="800000"/>
                    <a:headEnd/>
                    <a:tailEnd/>
                  </a:ln>
                  <a:effectLst/>
                </p:spPr>
                <p:txBody>
                  <a:bodyPr wrap="square" lIns="91440" tIns="45720" rIns="91440" bIns="45720" anchor="t">
                    <a:spAutoFit/>
                  </a:bodyPr>
                  <a:lstStyle/>
                  <a:p>
                    <a:pPr>
                      <a:lnSpc>
                        <a:spcPct val="75000"/>
                      </a:lnSpc>
                    </a:pPr>
                    <a:r>
                      <a:rPr lang="en-US" sz="2000">
                        <a:solidFill>
                          <a:schemeClr val="tx2"/>
                        </a:solidFill>
                        <a:latin typeface="Open Sans Light"/>
                        <a:ea typeface="Open Sans Light" panose="020B0306030504020204" pitchFamily="34" charset="0"/>
                        <a:cs typeface="Open Sans Light" panose="020B0306030504020204" pitchFamily="34" charset="0"/>
                      </a:rPr>
                      <a:t>Población activa real</a:t>
                    </a:r>
                  </a:p>
                </p:txBody>
              </p:sp>
            </p:grpSp>
            <p:sp>
              <p:nvSpPr>
                <p:cNvPr id="20" name="Oval 5">
                  <a:extLst>
                    <a:ext uri="{FF2B5EF4-FFF2-40B4-BE49-F238E27FC236}">
                      <a16:creationId xmlns:a16="http://schemas.microsoft.com/office/drawing/2014/main" id="{7EDADC55-124B-2E4A-81F3-A44938A1C04D}"/>
                    </a:ext>
                  </a:extLst>
                </p:cNvPr>
                <p:cNvSpPr>
                  <a:spLocks noChangeArrowheads="1"/>
                </p:cNvSpPr>
                <p:nvPr/>
              </p:nvSpPr>
              <p:spPr bwMode="auto">
                <a:xfrm>
                  <a:off x="4031940" y="3750779"/>
                  <a:ext cx="1080120" cy="1051805"/>
                </a:xfrm>
                <a:prstGeom prst="ellipse">
                  <a:avLst/>
                </a:prstGeom>
                <a:solidFill>
                  <a:srgbClr val="FFFF00"/>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21" name="Line 14">
                  <a:extLst>
                    <a:ext uri="{FF2B5EF4-FFF2-40B4-BE49-F238E27FC236}">
                      <a16:creationId xmlns:a16="http://schemas.microsoft.com/office/drawing/2014/main" id="{81901CD3-A5A9-A74B-B1B0-2EC7D017B594}"/>
                    </a:ext>
                  </a:extLst>
                </p:cNvPr>
                <p:cNvSpPr>
                  <a:spLocks noChangeShapeType="1"/>
                </p:cNvSpPr>
                <p:nvPr/>
              </p:nvSpPr>
              <p:spPr bwMode="auto">
                <a:xfrm flipV="1">
                  <a:off x="4860033" y="4221088"/>
                  <a:ext cx="1690290" cy="379719"/>
                </a:xfrm>
                <a:prstGeom prst="line">
                  <a:avLst/>
                </a:prstGeom>
                <a:noFill/>
                <a:ln w="38100">
                  <a:solidFill>
                    <a:srgbClr val="A50021"/>
                  </a:solidFill>
                  <a:round/>
                  <a:headEnd/>
                  <a:tailEnd type="triangle" w="med" len="med"/>
                </a:ln>
                <a:effectLst/>
              </p:spPr>
              <p:txBody>
                <a:bodyPr/>
                <a:lstStyle/>
                <a:p>
                  <a:endParaRPr lang="ru-RU">
                    <a:latin typeface="Open Sans" panose="020B0606030504020204" pitchFamily="34" charset="0"/>
                  </a:endParaRPr>
                </a:p>
              </p:txBody>
            </p:sp>
          </p:grpSp>
        </p:grpSp>
        <p:grpSp>
          <p:nvGrpSpPr>
            <p:cNvPr id="9" name="Group 8">
              <a:extLst>
                <a:ext uri="{FF2B5EF4-FFF2-40B4-BE49-F238E27FC236}">
                  <a16:creationId xmlns:a16="http://schemas.microsoft.com/office/drawing/2014/main" id="{5EFA4FDE-9BFA-0E48-8BAC-D3EAF0352D1F}"/>
                </a:ext>
              </a:extLst>
            </p:cNvPr>
            <p:cNvGrpSpPr/>
            <p:nvPr/>
          </p:nvGrpSpPr>
          <p:grpSpPr>
            <a:xfrm>
              <a:off x="3064899" y="1548714"/>
              <a:ext cx="824265" cy="2348938"/>
              <a:chOff x="3064899" y="1548714"/>
              <a:chExt cx="824265" cy="2348938"/>
            </a:xfrm>
          </p:grpSpPr>
          <p:sp>
            <p:nvSpPr>
              <p:cNvPr id="10" name="TextBox 9">
                <a:extLst>
                  <a:ext uri="{FF2B5EF4-FFF2-40B4-BE49-F238E27FC236}">
                    <a16:creationId xmlns:a16="http://schemas.microsoft.com/office/drawing/2014/main" id="{EBA1CF03-07D6-AC4C-AA9F-EBC5FE8B28F8}"/>
                  </a:ext>
                </a:extLst>
              </p:cNvPr>
              <p:cNvSpPr txBox="1"/>
              <p:nvPr/>
            </p:nvSpPr>
            <p:spPr>
              <a:xfrm>
                <a:off x="3270083" y="1548714"/>
                <a:ext cx="431528" cy="307777"/>
              </a:xfrm>
              <a:prstGeom prst="rect">
                <a:avLst/>
              </a:prstGeom>
              <a:noFill/>
            </p:spPr>
            <p:txBody>
              <a:bodyPr wrap="none" rtlCol="0">
                <a:spAutoFit/>
              </a:bodyPr>
              <a:lstStyle/>
              <a:p>
                <a:r>
                  <a:rPr lang="en-US" sz="1400">
                    <a:latin typeface="Open Sans" panose="020B0606030504020204" pitchFamily="34" charset="0"/>
                  </a:rPr>
                  <a:t>PO</a:t>
                </a:r>
                <a:endParaRPr lang="en-GB" sz="1400">
                  <a:latin typeface="Open Sans" panose="020B0606030504020204" pitchFamily="34" charset="0"/>
                </a:endParaRPr>
              </a:p>
            </p:txBody>
          </p:sp>
          <p:sp>
            <p:nvSpPr>
              <p:cNvPr id="11" name="TextBox 10">
                <a:extLst>
                  <a:ext uri="{FF2B5EF4-FFF2-40B4-BE49-F238E27FC236}">
                    <a16:creationId xmlns:a16="http://schemas.microsoft.com/office/drawing/2014/main" id="{98B470BE-8562-A44A-90BD-AB6BD8FD67F7}"/>
                  </a:ext>
                </a:extLst>
              </p:cNvPr>
              <p:cNvSpPr txBox="1"/>
              <p:nvPr/>
            </p:nvSpPr>
            <p:spPr>
              <a:xfrm>
                <a:off x="3230810" y="2452773"/>
                <a:ext cx="492443" cy="307777"/>
              </a:xfrm>
              <a:prstGeom prst="rect">
                <a:avLst/>
              </a:prstGeom>
              <a:noFill/>
            </p:spPr>
            <p:txBody>
              <a:bodyPr wrap="none" rtlCol="0">
                <a:spAutoFit/>
              </a:bodyPr>
              <a:lstStyle/>
              <a:p>
                <a:r>
                  <a:rPr lang="en-US" sz="1400">
                    <a:latin typeface="Open Sans" panose="020B0606030504020204" pitchFamily="34" charset="0"/>
                  </a:rPr>
                  <a:t>PLF</a:t>
                </a:r>
                <a:endParaRPr lang="en-GB" sz="1400">
                  <a:latin typeface="Open Sans" panose="020B0606030504020204" pitchFamily="34" charset="0"/>
                </a:endParaRPr>
              </a:p>
            </p:txBody>
          </p:sp>
          <p:sp>
            <p:nvSpPr>
              <p:cNvPr id="12" name="TextBox 11">
                <a:extLst>
                  <a:ext uri="{FF2B5EF4-FFF2-40B4-BE49-F238E27FC236}">
                    <a16:creationId xmlns:a16="http://schemas.microsoft.com/office/drawing/2014/main" id="{48E8EB5D-4B12-1F43-8A7F-115533294539}"/>
                  </a:ext>
                </a:extLst>
              </p:cNvPr>
              <p:cNvSpPr txBox="1"/>
              <p:nvPr/>
            </p:nvSpPr>
            <p:spPr>
              <a:xfrm>
                <a:off x="3064899" y="3021236"/>
                <a:ext cx="824265" cy="307777"/>
              </a:xfrm>
              <a:prstGeom prst="rect">
                <a:avLst/>
              </a:prstGeom>
              <a:noFill/>
            </p:spPr>
            <p:txBody>
              <a:bodyPr wrap="none" rtlCol="0">
                <a:spAutoFit/>
              </a:bodyPr>
              <a:lstStyle/>
              <a:p>
                <a:r>
                  <a:rPr lang="en-US" sz="1400">
                    <a:latin typeface="Open Sans" panose="020B0606030504020204" pitchFamily="34" charset="0"/>
                  </a:rPr>
                  <a:t>PARTLF</a:t>
                </a:r>
                <a:endParaRPr lang="en-GB" sz="1400">
                  <a:latin typeface="Open Sans" panose="020B0606030504020204" pitchFamily="34" charset="0"/>
                </a:endParaRPr>
              </a:p>
            </p:txBody>
          </p:sp>
          <p:sp>
            <p:nvSpPr>
              <p:cNvPr id="13" name="TextBox 12">
                <a:extLst>
                  <a:ext uri="{FF2B5EF4-FFF2-40B4-BE49-F238E27FC236}">
                    <a16:creationId xmlns:a16="http://schemas.microsoft.com/office/drawing/2014/main" id="{08FBE21F-0A3D-6041-9FB4-75EF881291F9}"/>
                  </a:ext>
                </a:extLst>
              </p:cNvPr>
              <p:cNvSpPr txBox="1"/>
              <p:nvPr/>
            </p:nvSpPr>
            <p:spPr>
              <a:xfrm>
                <a:off x="3116195" y="3589875"/>
                <a:ext cx="692818" cy="307777"/>
              </a:xfrm>
              <a:prstGeom prst="rect">
                <a:avLst/>
              </a:prstGeom>
              <a:noFill/>
            </p:spPr>
            <p:txBody>
              <a:bodyPr wrap="none" rtlCol="0">
                <a:spAutoFit/>
              </a:bodyPr>
              <a:lstStyle/>
              <a:p>
                <a:r>
                  <a:rPr lang="en-US" sz="1400">
                    <a:latin typeface="Open Sans" panose="020B0606030504020204" pitchFamily="34" charset="0"/>
                  </a:rPr>
                  <a:t>PLSER</a:t>
                </a:r>
                <a:endParaRPr lang="en-GB" sz="1400">
                  <a:latin typeface="Open Sans" panose="020B0606030504020204" pitchFamily="34" charset="0"/>
                </a:endParaRPr>
              </a:p>
            </p:txBody>
          </p:sp>
        </p:grpSp>
      </p:grpSp>
      <p:sp>
        <p:nvSpPr>
          <p:cNvPr id="4" name="Google Shape;113;p16">
            <a:extLst>
              <a:ext uri="{FF2B5EF4-FFF2-40B4-BE49-F238E27FC236}">
                <a16:creationId xmlns:a16="http://schemas.microsoft.com/office/drawing/2014/main" id="{CCD9E827-AF69-4E13-9314-1FFA3D68D6D7}"/>
              </a:ext>
            </a:extLst>
          </p:cNvPr>
          <p:cNvSpPr txBox="1">
            <a:spLocks noChangeArrowheads="1"/>
          </p:cNvSpPr>
          <p:nvPr/>
        </p:nvSpPr>
        <p:spPr bwMode="auto">
          <a:xfrm>
            <a:off x="686201" y="430596"/>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8.3 </a:t>
            </a:r>
            <a:r>
              <a:rPr lang="en-GB" dirty="0" err="1">
                <a:latin typeface="Arial" panose="020B0604020202020204" pitchFamily="34" charset="0"/>
                <a:cs typeface="Arial" panose="020B0604020202020204" pitchFamily="34" charset="0"/>
              </a:rPr>
              <a:t>Ejemplos</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de entrada</a:t>
            </a:r>
          </a:p>
        </p:txBody>
      </p:sp>
      <p:sp>
        <p:nvSpPr>
          <p:cNvPr id="32" name="Oval 31">
            <a:extLst>
              <a:ext uri="{FF2B5EF4-FFF2-40B4-BE49-F238E27FC236}">
                <a16:creationId xmlns:a16="http://schemas.microsoft.com/office/drawing/2014/main" id="{AAC23277-D3BA-F145-ADCE-7AA74B14B17F}"/>
              </a:ext>
            </a:extLst>
          </p:cNvPr>
          <p:cNvSpPr/>
          <p:nvPr/>
        </p:nvSpPr>
        <p:spPr>
          <a:xfrm>
            <a:off x="7297839" y="1817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7.mp3" descr="Track7_Lecture8_Slide17.mp3">
            <a:hlinkClick r:id="" action="ppaction://media"/>
            <a:extLst>
              <a:ext uri="{FF2B5EF4-FFF2-40B4-BE49-F238E27FC236}">
                <a16:creationId xmlns:a16="http://schemas.microsoft.com/office/drawing/2014/main" id="{E00FBA39-76FA-044E-8035-B95B228F51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9030" y="253148"/>
            <a:ext cx="812800" cy="812800"/>
          </a:xfrm>
          <a:prstGeom prst="rect">
            <a:avLst/>
          </a:prstGeom>
        </p:spPr>
      </p:pic>
    </p:spTree>
    <p:extLst>
      <p:ext uri="{BB962C8B-B14F-4D97-AF65-F5344CB8AC3E}">
        <p14:creationId xmlns:p14="http://schemas.microsoft.com/office/powerpoint/2010/main" val="13654398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585718" y="1744901"/>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Introducción</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datos</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entrada</a:t>
            </a:r>
          </a:p>
          <a:p>
            <a:pPr>
              <a:lnSpc>
                <a:spcPct val="100000"/>
              </a:lnSpc>
              <a:spcBef>
                <a:spcPts val="500"/>
              </a:spcBef>
              <a:spcAft>
                <a:spcPts val="1200"/>
              </a:spcAft>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marL="457200" indent="-457200" eaLnBrk="1" hangingPunct="1">
              <a:lnSpc>
                <a:spcPct val="100000"/>
              </a:lnSpc>
              <a:spcBef>
                <a:spcPts val="500"/>
              </a:spcBef>
              <a:spcAft>
                <a:spcPts val="1200"/>
              </a:spcAft>
              <a:buFontTx/>
              <a:buAutoNum type="arabicPeriod"/>
            </a:pPr>
            <a:r>
              <a:rPr lang="en-GB" altLang="en-US" sz="2000" dirty="0" err="1">
                <a:solidFill>
                  <a:prstClr val="black"/>
                </a:solidFill>
                <a:latin typeface="Arial" panose="020B0604020202020204" pitchFamily="34" charset="0"/>
                <a:ea typeface="Open Sans" panose="020B0606030504020204" pitchFamily="34" charset="0"/>
                <a:cs typeface="Arial" panose="020B0604020202020204" pitchFamily="34" charset="0"/>
              </a:rPr>
              <a:t>Tablas</a:t>
            </a:r>
            <a:r>
              <a:rPr lang="en-GB" altLang="en-US" sz="2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GB" altLang="en-US" sz="2000" dirty="0" err="1">
                <a:solidFill>
                  <a:prstClr val="black"/>
                </a:solidFill>
                <a:latin typeface="Arial" panose="020B0604020202020204" pitchFamily="34" charset="0"/>
                <a:ea typeface="Open Sans" panose="020B0606030504020204" pitchFamily="34" charset="0"/>
                <a:cs typeface="Arial" panose="020B0604020202020204" pitchFamily="34" charset="0"/>
              </a:rPr>
              <a:t>generales</a:t>
            </a:r>
            <a:endParaRPr lang="en-GB" altLang="en-US" sz="20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L="457200" indent="-457200" eaLnBrk="1" hangingPunct="1">
              <a:lnSpc>
                <a:spcPct val="100000"/>
              </a:lnSpc>
              <a:spcBef>
                <a:spcPts val="500"/>
              </a:spcBef>
              <a:spcAft>
                <a:spcPts val="1200"/>
              </a:spcAft>
              <a:buFontTx/>
              <a:buAutoNum type="arabicPeriod"/>
            </a:pPr>
            <a:r>
              <a:rPr lang="en-GB" altLang="en-US" sz="2000" dirty="0">
                <a:solidFill>
                  <a:prstClr val="black"/>
                </a:solidFill>
                <a:latin typeface="Arial" panose="020B0604020202020204" pitchFamily="34" charset="0"/>
                <a:ea typeface="Open Sans" panose="020B0606030504020204" pitchFamily="34" charset="0"/>
                <a:cs typeface="Arial" panose="020B0604020202020204" pitchFamily="34" charset="0"/>
              </a:rPr>
              <a:t>Por subsector</a:t>
            </a: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18</a:t>
            </a:fld>
            <a:endParaRPr lang="en-US" altLang="en-US" sz="1400" b="1">
              <a:solidFill>
                <a:schemeClr val="bg1"/>
              </a:solidFill>
              <a:latin typeface="Open Sans ExtraBold"/>
              <a:ea typeface="Open Sans ExtraBold"/>
              <a:cs typeface="Open Sans ExtraBold"/>
            </a:endParaRPr>
          </a:p>
        </p:txBody>
      </p:sp>
      <p:sp>
        <p:nvSpPr>
          <p:cNvPr id="33" name="Text Box 3">
            <a:extLst>
              <a:ext uri="{FF2B5EF4-FFF2-40B4-BE49-F238E27FC236}">
                <a16:creationId xmlns:a16="http://schemas.microsoft.com/office/drawing/2014/main" id="{238795BD-C67D-B645-9484-EAE7186B1F61}"/>
              </a:ext>
            </a:extLst>
          </p:cNvPr>
          <p:cNvSpPr txBox="1">
            <a:spLocks noChangeArrowheads="1"/>
          </p:cNvSpPr>
          <p:nvPr/>
        </p:nvSpPr>
        <p:spPr bwMode="auto">
          <a:xfrm>
            <a:off x="3345527" y="2185515"/>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Economía</a:t>
            </a:r>
          </a:p>
        </p:txBody>
      </p:sp>
      <p:sp>
        <p:nvSpPr>
          <p:cNvPr id="39" name="AutoShape 11">
            <a:extLst>
              <a:ext uri="{FF2B5EF4-FFF2-40B4-BE49-F238E27FC236}">
                <a16:creationId xmlns:a16="http://schemas.microsoft.com/office/drawing/2014/main" id="{BEF2B11A-60BD-A049-ACAB-A897F3A0DC56}"/>
              </a:ext>
            </a:extLst>
          </p:cNvPr>
          <p:cNvSpPr>
            <a:spLocks noChangeArrowheads="1"/>
          </p:cNvSpPr>
          <p:nvPr/>
        </p:nvSpPr>
        <p:spPr bwMode="auto">
          <a:xfrm>
            <a:off x="4113630" y="2584090"/>
            <a:ext cx="443793" cy="3547302"/>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6" name="Text Box 4">
            <a:extLst>
              <a:ext uri="{FF2B5EF4-FFF2-40B4-BE49-F238E27FC236}">
                <a16:creationId xmlns:a16="http://schemas.microsoft.com/office/drawing/2014/main" id="{011CE4C7-DBEF-2F41-861E-BA7F5CA86DC2}"/>
              </a:ext>
            </a:extLst>
          </p:cNvPr>
          <p:cNvSpPr txBox="1">
            <a:spLocks noChangeArrowheads="1"/>
          </p:cNvSpPr>
          <p:nvPr/>
        </p:nvSpPr>
        <p:spPr bwMode="auto">
          <a:xfrm>
            <a:off x="5387125" y="2185516"/>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Demografía</a:t>
            </a:r>
          </a:p>
        </p:txBody>
      </p:sp>
      <p:sp>
        <p:nvSpPr>
          <p:cNvPr id="40" name="AutoShape 12">
            <a:extLst>
              <a:ext uri="{FF2B5EF4-FFF2-40B4-BE49-F238E27FC236}">
                <a16:creationId xmlns:a16="http://schemas.microsoft.com/office/drawing/2014/main" id="{6D95B1A6-5339-804B-8A35-09AE2C2D77B2}"/>
              </a:ext>
            </a:extLst>
          </p:cNvPr>
          <p:cNvSpPr>
            <a:spLocks noChangeArrowheads="1"/>
          </p:cNvSpPr>
          <p:nvPr/>
        </p:nvSpPr>
        <p:spPr bwMode="auto">
          <a:xfrm>
            <a:off x="6155228" y="2584089"/>
            <a:ext cx="443793" cy="3546000"/>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7" name="Text Box 5">
            <a:extLst>
              <a:ext uri="{FF2B5EF4-FFF2-40B4-BE49-F238E27FC236}">
                <a16:creationId xmlns:a16="http://schemas.microsoft.com/office/drawing/2014/main" id="{C6E69D34-F750-2E44-A5B1-739497E32821}"/>
              </a:ext>
            </a:extLst>
          </p:cNvPr>
          <p:cNvSpPr txBox="1">
            <a:spLocks noChangeArrowheads="1"/>
          </p:cNvSpPr>
          <p:nvPr/>
        </p:nvSpPr>
        <p:spPr bwMode="auto">
          <a:xfrm>
            <a:off x="7428723" y="2185516"/>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Estilo de vida</a:t>
            </a:r>
          </a:p>
        </p:txBody>
      </p:sp>
      <p:sp>
        <p:nvSpPr>
          <p:cNvPr id="41" name="AutoShape 13">
            <a:extLst>
              <a:ext uri="{FF2B5EF4-FFF2-40B4-BE49-F238E27FC236}">
                <a16:creationId xmlns:a16="http://schemas.microsoft.com/office/drawing/2014/main" id="{110A5CAB-2BAA-1E46-8A2D-5CC66422FB1F}"/>
              </a:ext>
            </a:extLst>
          </p:cNvPr>
          <p:cNvSpPr>
            <a:spLocks noChangeArrowheads="1"/>
          </p:cNvSpPr>
          <p:nvPr/>
        </p:nvSpPr>
        <p:spPr bwMode="auto">
          <a:xfrm>
            <a:off x="8196826" y="2584090"/>
            <a:ext cx="443793" cy="3546000"/>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8" name="Text Box 6">
            <a:extLst>
              <a:ext uri="{FF2B5EF4-FFF2-40B4-BE49-F238E27FC236}">
                <a16:creationId xmlns:a16="http://schemas.microsoft.com/office/drawing/2014/main" id="{7CF36742-CF41-7448-A806-27F299A1C231}"/>
              </a:ext>
            </a:extLst>
          </p:cNvPr>
          <p:cNvSpPr txBox="1">
            <a:spLocks noChangeArrowheads="1"/>
          </p:cNvSpPr>
          <p:nvPr/>
        </p:nvSpPr>
        <p:spPr bwMode="auto">
          <a:xfrm>
            <a:off x="9470322" y="2185515"/>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Tecnología</a:t>
            </a:r>
          </a:p>
        </p:txBody>
      </p:sp>
      <p:sp>
        <p:nvSpPr>
          <p:cNvPr id="42" name="AutoShape 14">
            <a:extLst>
              <a:ext uri="{FF2B5EF4-FFF2-40B4-BE49-F238E27FC236}">
                <a16:creationId xmlns:a16="http://schemas.microsoft.com/office/drawing/2014/main" id="{38CD56AB-8BF5-7242-B637-DF1807BC86C8}"/>
              </a:ext>
            </a:extLst>
          </p:cNvPr>
          <p:cNvSpPr>
            <a:spLocks noChangeArrowheads="1"/>
          </p:cNvSpPr>
          <p:nvPr/>
        </p:nvSpPr>
        <p:spPr bwMode="auto">
          <a:xfrm>
            <a:off x="10238425" y="2584090"/>
            <a:ext cx="443793" cy="3546000"/>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45" name="Text Box 1038">
            <a:extLst>
              <a:ext uri="{FF2B5EF4-FFF2-40B4-BE49-F238E27FC236}">
                <a16:creationId xmlns:a16="http://schemas.microsoft.com/office/drawing/2014/main" id="{5044C396-910B-7B4E-B436-2A8443606111}"/>
              </a:ext>
            </a:extLst>
          </p:cNvPr>
          <p:cNvSpPr txBox="1">
            <a:spLocks noChangeArrowheads="1"/>
          </p:cNvSpPr>
          <p:nvPr/>
        </p:nvSpPr>
        <p:spPr bwMode="auto">
          <a:xfrm>
            <a:off x="1633507" y="3921378"/>
            <a:ext cx="144000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Industria</a:t>
            </a:r>
          </a:p>
        </p:txBody>
      </p:sp>
      <p:sp>
        <p:nvSpPr>
          <p:cNvPr id="46" name="Text Box 1039">
            <a:extLst>
              <a:ext uri="{FF2B5EF4-FFF2-40B4-BE49-F238E27FC236}">
                <a16:creationId xmlns:a16="http://schemas.microsoft.com/office/drawing/2014/main" id="{DB7121FD-308D-F54D-B6CD-D2BCF10CC33C}"/>
              </a:ext>
            </a:extLst>
          </p:cNvPr>
          <p:cNvSpPr txBox="1">
            <a:spLocks noChangeArrowheads="1"/>
          </p:cNvSpPr>
          <p:nvPr/>
        </p:nvSpPr>
        <p:spPr bwMode="auto">
          <a:xfrm>
            <a:off x="1633507" y="5447922"/>
            <a:ext cx="144000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Transporte</a:t>
            </a:r>
          </a:p>
        </p:txBody>
      </p:sp>
      <p:sp>
        <p:nvSpPr>
          <p:cNvPr id="47" name="Text Box 1040">
            <a:extLst>
              <a:ext uri="{FF2B5EF4-FFF2-40B4-BE49-F238E27FC236}">
                <a16:creationId xmlns:a16="http://schemas.microsoft.com/office/drawing/2014/main" id="{0ACD2E45-F63B-AF41-8DCB-3874B0049E9F}"/>
              </a:ext>
            </a:extLst>
          </p:cNvPr>
          <p:cNvSpPr txBox="1">
            <a:spLocks noChangeArrowheads="1"/>
          </p:cNvSpPr>
          <p:nvPr/>
        </p:nvSpPr>
        <p:spPr bwMode="auto">
          <a:xfrm>
            <a:off x="1633507" y="4430226"/>
            <a:ext cx="1440000"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Servicio</a:t>
            </a:r>
          </a:p>
        </p:txBody>
      </p:sp>
      <p:sp>
        <p:nvSpPr>
          <p:cNvPr id="48" name="Text Box 1041">
            <a:extLst>
              <a:ext uri="{FF2B5EF4-FFF2-40B4-BE49-F238E27FC236}">
                <a16:creationId xmlns:a16="http://schemas.microsoft.com/office/drawing/2014/main" id="{E9059A38-0CA0-2D40-8867-B46E2A553C29}"/>
              </a:ext>
            </a:extLst>
          </p:cNvPr>
          <p:cNvSpPr txBox="1">
            <a:spLocks noChangeArrowheads="1"/>
          </p:cNvSpPr>
          <p:nvPr/>
        </p:nvSpPr>
        <p:spPr bwMode="auto">
          <a:xfrm>
            <a:off x="1633507" y="4939074"/>
            <a:ext cx="144000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Hogar</a:t>
            </a:r>
          </a:p>
        </p:txBody>
      </p:sp>
      <p:sp>
        <p:nvSpPr>
          <p:cNvPr id="43" name="TextBox 42">
            <a:extLst>
              <a:ext uri="{FF2B5EF4-FFF2-40B4-BE49-F238E27FC236}">
                <a16:creationId xmlns:a16="http://schemas.microsoft.com/office/drawing/2014/main" id="{D62F5B2E-688E-8A41-9D72-2DC91437A3A1}"/>
              </a:ext>
            </a:extLst>
          </p:cNvPr>
          <p:cNvSpPr txBox="1"/>
          <p:nvPr/>
        </p:nvSpPr>
        <p:spPr>
          <a:xfrm>
            <a:off x="3923765" y="2920966"/>
            <a:ext cx="852821" cy="408623"/>
          </a:xfrm>
          <a:prstGeom prst="roundRect">
            <a:avLst/>
          </a:prstGeom>
          <a:solidFill>
            <a:srgbClr val="FFFFFF">
              <a:alpha val="50980"/>
            </a:srgbClr>
          </a:solid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"PIB"</a:t>
            </a:r>
          </a:p>
        </p:txBody>
      </p:sp>
      <p:sp>
        <p:nvSpPr>
          <p:cNvPr id="51" name="TextBox 50">
            <a:extLst>
              <a:ext uri="{FF2B5EF4-FFF2-40B4-BE49-F238E27FC236}">
                <a16:creationId xmlns:a16="http://schemas.microsoft.com/office/drawing/2014/main" id="{45809D0B-83E3-9945-ACEA-F46B4FB76C2E}"/>
              </a:ext>
            </a:extLst>
          </p:cNvPr>
          <p:cNvSpPr txBox="1"/>
          <p:nvPr/>
        </p:nvSpPr>
        <p:spPr>
          <a:xfrm>
            <a:off x="5546884" y="2926784"/>
            <a:ext cx="1694794" cy="408623"/>
          </a:xfrm>
          <a:prstGeom prst="roundRect">
            <a:avLst/>
          </a:prstGeom>
          <a:solidFill>
            <a:srgbClr val="FFFFFF">
              <a:alpha val="50980"/>
            </a:srgbClr>
          </a:solid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"Demografía"</a:t>
            </a:r>
          </a:p>
        </p:txBody>
      </p:sp>
      <p:sp>
        <p:nvSpPr>
          <p:cNvPr id="52" name="AutoShape 11">
            <a:extLst>
              <a:ext uri="{FF2B5EF4-FFF2-40B4-BE49-F238E27FC236}">
                <a16:creationId xmlns:a16="http://schemas.microsoft.com/office/drawing/2014/main" id="{06AC68ED-9B19-1C4A-AE7A-5B12197B5812}"/>
              </a:ext>
            </a:extLst>
          </p:cNvPr>
          <p:cNvSpPr>
            <a:spLocks noChangeArrowheads="1"/>
          </p:cNvSpPr>
          <p:nvPr/>
        </p:nvSpPr>
        <p:spPr bwMode="auto">
          <a:xfrm rot="16200000">
            <a:off x="7037107" y="3909007"/>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53" name="AutoShape 11">
            <a:extLst>
              <a:ext uri="{FF2B5EF4-FFF2-40B4-BE49-F238E27FC236}">
                <a16:creationId xmlns:a16="http://schemas.microsoft.com/office/drawing/2014/main" id="{DD6DA37B-ADB1-0B40-962C-39E13D2BC5A1}"/>
              </a:ext>
            </a:extLst>
          </p:cNvPr>
          <p:cNvSpPr>
            <a:spLocks noChangeArrowheads="1"/>
          </p:cNvSpPr>
          <p:nvPr/>
        </p:nvSpPr>
        <p:spPr bwMode="auto">
          <a:xfrm rot="16200000">
            <a:off x="7036722" y="4408943"/>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54" name="AutoShape 11">
            <a:extLst>
              <a:ext uri="{FF2B5EF4-FFF2-40B4-BE49-F238E27FC236}">
                <a16:creationId xmlns:a16="http://schemas.microsoft.com/office/drawing/2014/main" id="{87F07F99-2FFB-484F-BC59-28DBBA9F772D}"/>
              </a:ext>
            </a:extLst>
          </p:cNvPr>
          <p:cNvSpPr>
            <a:spLocks noChangeArrowheads="1"/>
          </p:cNvSpPr>
          <p:nvPr/>
        </p:nvSpPr>
        <p:spPr bwMode="auto">
          <a:xfrm rot="16200000">
            <a:off x="7036722" y="4917791"/>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55" name="AutoShape 11">
            <a:extLst>
              <a:ext uri="{FF2B5EF4-FFF2-40B4-BE49-F238E27FC236}">
                <a16:creationId xmlns:a16="http://schemas.microsoft.com/office/drawing/2014/main" id="{9794E83F-D226-E844-89B8-8DAE4CE13C52}"/>
              </a:ext>
            </a:extLst>
          </p:cNvPr>
          <p:cNvSpPr>
            <a:spLocks noChangeArrowheads="1"/>
          </p:cNvSpPr>
          <p:nvPr/>
        </p:nvSpPr>
        <p:spPr bwMode="auto">
          <a:xfrm rot="16200000">
            <a:off x="7036722" y="5426639"/>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72C0EEEF-6263-4419-9A9A-02EF41C58F25}"/>
              </a:ext>
            </a:extLst>
          </p:cNvPr>
          <p:cNvSpPr txBox="1">
            <a:spLocks noChangeArrowheads="1"/>
          </p:cNvSpPr>
          <p:nvPr/>
        </p:nvSpPr>
        <p:spPr bwMode="auto">
          <a:xfrm>
            <a:off x="377771" y="351475"/>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Arial" panose="020B0604020202020204" pitchFamily="34" charset="0"/>
                <a:cs typeface="Arial" panose="020B0604020202020204" pitchFamily="34" charset="0"/>
              </a:rPr>
              <a:t>Clase 8.4 </a:t>
            </a:r>
            <a:r>
              <a:rPr lang="en-GB" dirty="0">
                <a:latin typeface="Arial" panose="020B0604020202020204" pitchFamily="34" charset="0"/>
                <a:cs typeface="Arial" panose="020B0604020202020204" pitchFamily="34" charset="0"/>
              </a:rPr>
              <a:t>De la recogida de datos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 la aplicación</a:t>
            </a:r>
          </a:p>
        </p:txBody>
      </p:sp>
      <p:sp>
        <p:nvSpPr>
          <p:cNvPr id="23" name="Oval 22">
            <a:extLst>
              <a:ext uri="{FF2B5EF4-FFF2-40B4-BE49-F238E27FC236}">
                <a16:creationId xmlns:a16="http://schemas.microsoft.com/office/drawing/2014/main" id="{354360EC-D1CD-294E-859A-890ACE21F181}"/>
              </a:ext>
            </a:extLst>
          </p:cNvPr>
          <p:cNvSpPr/>
          <p:nvPr/>
        </p:nvSpPr>
        <p:spPr>
          <a:xfrm>
            <a:off x="10506148" y="22889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8.mp3" descr="Track7_Lecture8_Slide18.mp3">
            <a:hlinkClick r:id="" action="ppaction://media"/>
            <a:extLst>
              <a:ext uri="{FF2B5EF4-FFF2-40B4-BE49-F238E27FC236}">
                <a16:creationId xmlns:a16="http://schemas.microsoft.com/office/drawing/2014/main" id="{BB54C529-90C9-6C4C-A1E3-CCE39950CD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77513" y="260573"/>
            <a:ext cx="812800" cy="812800"/>
          </a:xfrm>
          <a:prstGeom prst="rect">
            <a:avLst/>
          </a:prstGeom>
        </p:spPr>
      </p:pic>
    </p:spTree>
    <p:extLst>
      <p:ext uri="{BB962C8B-B14F-4D97-AF65-F5344CB8AC3E}">
        <p14:creationId xmlns:p14="http://schemas.microsoft.com/office/powerpoint/2010/main" val="31322458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794492" y="1677724"/>
            <a:ext cx="10096500" cy="478391"/>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Arial" panose="020B0604020202020204" pitchFamily="34" charset="0"/>
                <a:ea typeface="Open Sans" panose="020B0606030504020204" pitchFamily="34" charset="0"/>
                <a:cs typeface="Arial" panose="020B0604020202020204" pitchFamily="34" charset="0"/>
              </a:rPr>
              <a:t>Balance energético: conversión de unidades</a:t>
            </a: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19</a:t>
            </a:fld>
            <a:endParaRPr lang="en-US" altLang="en-US" sz="1400" b="1">
              <a:solidFill>
                <a:schemeClr val="bg1"/>
              </a:solidFill>
              <a:latin typeface="Open Sans ExtraBold"/>
              <a:ea typeface="Open Sans ExtraBold"/>
              <a:cs typeface="Open Sans ExtraBold"/>
            </a:endParaRPr>
          </a:p>
        </p:txBody>
      </p:sp>
      <p:pic>
        <p:nvPicPr>
          <p:cNvPr id="23" name="Picture 22" descr="Screen Clipping">
            <a:extLst>
              <a:ext uri="{FF2B5EF4-FFF2-40B4-BE49-F238E27FC236}">
                <a16:creationId xmlns:a16="http://schemas.microsoft.com/office/drawing/2014/main" id="{0DF4220C-C195-7246-B836-24632A7A99AF}"/>
              </a:ext>
            </a:extLst>
          </p:cNvPr>
          <p:cNvPicPr>
            <a:picLocks noChangeAspect="1"/>
          </p:cNvPicPr>
          <p:nvPr/>
        </p:nvPicPr>
        <p:blipFill rotWithShape="1">
          <a:blip r:embed="rId5">
            <a:extLst>
              <a:ext uri="{28A0092B-C50C-407E-A947-70E740481C1C}">
                <a14:useLocalDpi xmlns:a14="http://schemas.microsoft.com/office/drawing/2010/main" val="0"/>
              </a:ext>
            </a:extLst>
          </a:blip>
          <a:srcRect r="34184"/>
          <a:stretch/>
        </p:blipFill>
        <p:spPr>
          <a:xfrm>
            <a:off x="6556032" y="2276107"/>
            <a:ext cx="4971997" cy="3134163"/>
          </a:xfrm>
          <a:prstGeom prst="rect">
            <a:avLst/>
          </a:prstGeom>
        </p:spPr>
      </p:pic>
      <p:pic>
        <p:nvPicPr>
          <p:cNvPr id="25" name="Picture 24" descr="Screen Clipping">
            <a:extLst>
              <a:ext uri="{FF2B5EF4-FFF2-40B4-BE49-F238E27FC236}">
                <a16:creationId xmlns:a16="http://schemas.microsoft.com/office/drawing/2014/main" id="{CB5D89BE-7D8F-6543-A6A4-8AABF290B3B1}"/>
              </a:ext>
            </a:extLst>
          </p:cNvPr>
          <p:cNvPicPr>
            <a:picLocks noChangeAspect="1"/>
          </p:cNvPicPr>
          <p:nvPr/>
        </p:nvPicPr>
        <p:blipFill rotWithShape="1">
          <a:blip r:embed="rId6">
            <a:extLst>
              <a:ext uri="{28A0092B-C50C-407E-A947-70E740481C1C}">
                <a14:useLocalDpi xmlns:a14="http://schemas.microsoft.com/office/drawing/2010/main" val="0"/>
              </a:ext>
            </a:extLst>
          </a:blip>
          <a:srcRect r="34504" b="9591"/>
          <a:stretch/>
        </p:blipFill>
        <p:spPr>
          <a:xfrm>
            <a:off x="1048285" y="2276107"/>
            <a:ext cx="4254573" cy="3134163"/>
          </a:xfrm>
          <a:prstGeom prst="rect">
            <a:avLst/>
          </a:prstGeom>
        </p:spPr>
      </p:pic>
      <p:sp>
        <p:nvSpPr>
          <p:cNvPr id="26" name="AutoShape 11">
            <a:extLst>
              <a:ext uri="{FF2B5EF4-FFF2-40B4-BE49-F238E27FC236}">
                <a16:creationId xmlns:a16="http://schemas.microsoft.com/office/drawing/2014/main" id="{FD9F6AF1-015D-5D4E-95DF-83814BBD8F5E}"/>
              </a:ext>
            </a:extLst>
          </p:cNvPr>
          <p:cNvSpPr>
            <a:spLocks noChangeArrowheads="1"/>
          </p:cNvSpPr>
          <p:nvPr/>
        </p:nvSpPr>
        <p:spPr bwMode="auto">
          <a:xfrm rot="16200000">
            <a:off x="5721142" y="3974994"/>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FB72133E-C4D6-4B67-AC84-8B6916532A7D}"/>
              </a:ext>
            </a:extLst>
          </p:cNvPr>
          <p:cNvSpPr txBox="1">
            <a:spLocks noChangeArrowheads="1"/>
          </p:cNvSpPr>
          <p:nvPr/>
        </p:nvSpPr>
        <p:spPr bwMode="auto">
          <a:xfrm>
            <a:off x="756582" y="488973"/>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8.4 </a:t>
            </a:r>
            <a:r>
              <a:rPr lang="en-GB" dirty="0">
                <a:latin typeface="Arial" panose="020B0604020202020204" pitchFamily="34" charset="0"/>
                <a:cs typeface="Arial" panose="020B0604020202020204" pitchFamily="34" charset="0"/>
              </a:rPr>
              <a:t>De la </a:t>
            </a:r>
            <a:r>
              <a:rPr lang="en-GB" dirty="0" err="1">
                <a:latin typeface="Arial" panose="020B0604020202020204" pitchFamily="34" charset="0"/>
                <a:cs typeface="Arial" panose="020B0604020202020204" pitchFamily="34" charset="0"/>
              </a:rPr>
              <a:t>recogida</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 la </a:t>
            </a:r>
            <a:r>
              <a:rPr lang="en-GB" dirty="0" err="1">
                <a:latin typeface="Arial" panose="020B0604020202020204" pitchFamily="34" charset="0"/>
                <a:cs typeface="Arial" panose="020B0604020202020204" pitchFamily="34" charset="0"/>
              </a:rPr>
              <a:t>aplicación</a:t>
            </a:r>
            <a:endParaRPr lang="en-GB"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088302A6-6491-1C49-9530-43BF44FB2DDC}"/>
              </a:ext>
            </a:extLst>
          </p:cNvPr>
          <p:cNvSpPr/>
          <p:nvPr/>
        </p:nvSpPr>
        <p:spPr>
          <a:xfrm>
            <a:off x="10191627" y="3313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9.mp3" descr="Track7_Lecture8_Slide19.mp3">
            <a:hlinkClick r:id="" action="ppaction://media"/>
            <a:extLst>
              <a:ext uri="{FF2B5EF4-FFF2-40B4-BE49-F238E27FC236}">
                <a16:creationId xmlns:a16="http://schemas.microsoft.com/office/drawing/2014/main" id="{ABF9EFF6-71F6-BC45-B281-7C149C17FE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62992" y="402696"/>
            <a:ext cx="812800" cy="812800"/>
          </a:xfrm>
          <a:prstGeom prst="rect">
            <a:avLst/>
          </a:prstGeom>
        </p:spPr>
      </p:pic>
    </p:spTree>
    <p:extLst>
      <p:ext uri="{BB962C8B-B14F-4D97-AF65-F5344CB8AC3E}">
        <p14:creationId xmlns:p14="http://schemas.microsoft.com/office/powerpoint/2010/main" val="23931186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603091" y="341550"/>
            <a:ext cx="8340524" cy="1325562"/>
          </a:xfrm>
        </p:spPr>
        <p:txBody>
          <a:bodyPr lIns="121900" tIns="121900" rIns="121900" bIns="121900" rtlCol="0"/>
          <a:lstStyle/>
          <a:p>
            <a:pPr eaLnBrk="1" fontAlgn="auto" hangingPunct="1">
              <a:defRPr/>
            </a:pPr>
            <a:r>
              <a:rPr lang="en-GB" dirty="0">
                <a:latin typeface="Arial" panose="020B0604020202020204" pitchFamily="34" charset="0"/>
                <a:cs typeface="Arial" panose="020B0604020202020204" pitchFamily="34" charset="0"/>
              </a:rPr>
              <a:t>Resultados de aprendizaje previstos (OIT)</a:t>
            </a: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7126388" y="1571528"/>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Arial" panose="020B0604020202020204" pitchFamily="34" charset="0"/>
                  <a:ea typeface="Open Sans" panose="020B0606030504020204" pitchFamily="34" charset="0"/>
                  <a:cs typeface="Arial" panose="020B0604020202020204" pitchFamily="34" charset="0"/>
                </a:rPr>
                <a:t>8.1. Resumen de los datos de entrada para el MAED</a:t>
              </a:r>
              <a:endParaRPr lang="en-US" altLang="en-US" sz="1600" dirty="0">
                <a:latin typeface="Arial" panose="020B0604020202020204" pitchFamily="34" charset="0"/>
                <a:ea typeface="Open Sans" panose="020B0606030504020204" pitchFamily="34" charset="0"/>
                <a:cs typeface="Arial" panose="020B0604020202020204" pitchFamily="34" charset="0"/>
              </a:endParaRPr>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Arial" panose="020B0604020202020204" pitchFamily="34" charset="0"/>
                  <a:ea typeface="Open Sans" panose="020B0606030504020204" pitchFamily="34" charset="0"/>
                  <a:cs typeface="Arial" panose="020B0604020202020204" pitchFamily="34" charset="0"/>
                </a:rPr>
                <a:t>8.2. Estructura de los datos de entrada</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Arial" panose="020B0604020202020204" pitchFamily="34" charset="0"/>
                  <a:ea typeface="Open Sans" panose="020B0606030504020204" pitchFamily="34" charset="0"/>
                  <a:cs typeface="Arial" panose="020B0604020202020204" pitchFamily="34" charset="0"/>
                </a:rPr>
                <a:t>8.3. Ejemplos de datos de entrada</a:t>
              </a:r>
              <a:endParaRPr lang="en-US" altLang="en-US" sz="1600" dirty="0">
                <a:latin typeface="Arial" panose="020B0604020202020204" pitchFamily="34" charset="0"/>
                <a:ea typeface="Open Sans" panose="020B0606030504020204" pitchFamily="34" charset="0"/>
                <a:cs typeface="Arial" panose="020B0604020202020204" pitchFamily="34" charset="0"/>
              </a:endParaRPr>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Arial" panose="020B0604020202020204" pitchFamily="34" charset="0"/>
                  <a:ea typeface="Open Sans" panose="020B0606030504020204" pitchFamily="34" charset="0"/>
                  <a:cs typeface="Arial" panose="020B0604020202020204" pitchFamily="34" charset="0"/>
                </a:rPr>
                <a:t>8.4. De la recogida de datos a la aplicación</a:t>
              </a:r>
              <a:endParaRPr lang="en-US" altLang="en-US" sz="1600" dirty="0">
                <a:latin typeface="Arial" panose="020B0604020202020204" pitchFamily="34" charset="0"/>
                <a:ea typeface="Open Sans" panose="020B0606030504020204" pitchFamily="34" charset="0"/>
                <a:cs typeface="Arial" panose="020B0604020202020204" pitchFamily="34" charset="0"/>
              </a:endParaRPr>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t>2</a:t>
            </a:fld>
            <a:endParaRPr lang="en-US" altLang="en-US" sz="1400" b="1">
              <a:solidFill>
                <a:schemeClr val="bg1"/>
              </a:solidFill>
              <a:latin typeface="Open Sans ExtraBold"/>
              <a:ea typeface="Open Sans ExtraBold"/>
              <a:cs typeface="Open Sans ExtraBold"/>
            </a:endParaRPr>
          </a:p>
        </p:txBody>
      </p:sp>
      <p:sp>
        <p:nvSpPr>
          <p:cNvPr id="14" name="Google Shape;115;p16">
            <a:extLst>
              <a:ext uri="{FF2B5EF4-FFF2-40B4-BE49-F238E27FC236}">
                <a16:creationId xmlns:a16="http://schemas.microsoft.com/office/drawing/2014/main" id="{42847172-80C9-2B4A-9198-9C40FF4A0EA5}"/>
              </a:ext>
            </a:extLst>
          </p:cNvPr>
          <p:cNvSpPr txBox="1"/>
          <p:nvPr/>
        </p:nvSpPr>
        <p:spPr>
          <a:xfrm>
            <a:off x="486626" y="1864769"/>
            <a:ext cx="6246222" cy="3849205"/>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Esta</a:t>
            </a: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clase</a:t>
            </a: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tiene</a:t>
            </a: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cuatro </a:t>
            </a: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resultados</a:t>
            </a: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aprendizaje</a:t>
            </a: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previstos</a:t>
            </a: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(OIT):</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Arial" panose="020B0604020202020204" pitchFamily="34" charset="0"/>
                <a:cs typeface="Arial" panose="020B0604020202020204" pitchFamily="34" charset="0"/>
              </a:rPr>
              <a:t>OIT1: </a:t>
            </a:r>
            <a:r>
              <a:rPr lang="en-GB" sz="2100" dirty="0" err="1">
                <a:latin typeface="Arial" panose="020B0604020202020204" pitchFamily="34" charset="0"/>
                <a:cs typeface="Arial" panose="020B0604020202020204" pitchFamily="34" charset="0"/>
              </a:rPr>
              <a:t>obtener</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una</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visión</a:t>
            </a:r>
            <a:r>
              <a:rPr lang="en-GB" sz="2100" dirty="0">
                <a:latin typeface="Arial" panose="020B0604020202020204" pitchFamily="34" charset="0"/>
                <a:cs typeface="Arial" panose="020B0604020202020204" pitchFamily="34" charset="0"/>
              </a:rPr>
              <a:t> general del </a:t>
            </a:r>
            <a:r>
              <a:rPr lang="en-GB" sz="2100" dirty="0" err="1">
                <a:latin typeface="Arial" panose="020B0604020202020204" pitchFamily="34" charset="0"/>
                <a:cs typeface="Arial" panose="020B0604020202020204" pitchFamily="34" charset="0"/>
              </a:rPr>
              <a:t>enfoque</a:t>
            </a:r>
            <a:r>
              <a:rPr lang="en-GB" sz="2100" dirty="0">
                <a:latin typeface="Arial" panose="020B0604020202020204" pitchFamily="34" charset="0"/>
                <a:cs typeface="Arial" panose="020B0604020202020204" pitchFamily="34" charset="0"/>
              </a:rPr>
              <a:t> de </a:t>
            </a:r>
            <a:r>
              <a:rPr lang="en-GB" sz="2100" dirty="0" err="1">
                <a:latin typeface="Arial" panose="020B0604020202020204" pitchFamily="34" charset="0"/>
                <a:cs typeface="Arial" panose="020B0604020202020204" pitchFamily="34" charset="0"/>
              </a:rPr>
              <a:t>los</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datos</a:t>
            </a:r>
            <a:r>
              <a:rPr lang="en-GB" sz="2100" dirty="0">
                <a:latin typeface="Arial" panose="020B0604020202020204" pitchFamily="34" charset="0"/>
                <a:cs typeface="Arial" panose="020B0604020202020204" pitchFamily="34" charset="0"/>
              </a:rPr>
              <a:t> de entrada del software MAED</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Arial" panose="020B0604020202020204" pitchFamily="34" charset="0"/>
                <a:cs typeface="Arial" panose="020B0604020202020204" pitchFamily="34" charset="0"/>
              </a:rPr>
              <a:t>OIT2: </a:t>
            </a:r>
            <a:r>
              <a:rPr lang="en-GB" sz="2100" dirty="0" err="1">
                <a:latin typeface="Arial" panose="020B0604020202020204" pitchFamily="34" charset="0"/>
                <a:cs typeface="Arial" panose="020B0604020202020204" pitchFamily="34" charset="0"/>
              </a:rPr>
              <a:t>conocer</a:t>
            </a:r>
            <a:r>
              <a:rPr lang="en-GB" sz="2100" dirty="0">
                <a:latin typeface="Arial" panose="020B0604020202020204" pitchFamily="34" charset="0"/>
                <a:cs typeface="Arial" panose="020B0604020202020204" pitchFamily="34" charset="0"/>
              </a:rPr>
              <a:t> la </a:t>
            </a:r>
            <a:r>
              <a:rPr lang="en-GB" sz="2100" dirty="0" err="1">
                <a:latin typeface="Arial" panose="020B0604020202020204" pitchFamily="34" charset="0"/>
                <a:cs typeface="Arial" panose="020B0604020202020204" pitchFamily="34" charset="0"/>
              </a:rPr>
              <a:t>estructura</a:t>
            </a:r>
            <a:r>
              <a:rPr lang="en-GB" sz="2100" dirty="0">
                <a:latin typeface="Arial" panose="020B0604020202020204" pitchFamily="34" charset="0"/>
                <a:cs typeface="Arial" panose="020B0604020202020204" pitchFamily="34" charset="0"/>
              </a:rPr>
              <a:t> de </a:t>
            </a:r>
            <a:r>
              <a:rPr lang="en-GB" sz="2100" dirty="0" err="1">
                <a:latin typeface="Arial" panose="020B0604020202020204" pitchFamily="34" charset="0"/>
                <a:cs typeface="Arial" panose="020B0604020202020204" pitchFamily="34" charset="0"/>
              </a:rPr>
              <a:t>los</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datos</a:t>
            </a:r>
            <a:r>
              <a:rPr lang="en-GB" sz="2100" dirty="0">
                <a:latin typeface="Arial" panose="020B0604020202020204" pitchFamily="34" charset="0"/>
                <a:cs typeface="Arial" panose="020B0604020202020204" pitchFamily="34" charset="0"/>
              </a:rPr>
              <a:t> de entrada</a:t>
            </a:r>
          </a:p>
          <a:p>
            <a:pPr marL="342900" indent="-342900">
              <a:spcBef>
                <a:spcPts val="1000"/>
              </a:spcBef>
              <a:spcAft>
                <a:spcPts val="0"/>
              </a:spcAft>
              <a:buFont typeface="Arial" panose="020B0604020202020204" pitchFamily="34" charset="0"/>
              <a:buChar char="•"/>
              <a:defRPr/>
            </a:pPr>
            <a:r>
              <a:rPr lang="en-GB" sz="2100" dirty="0">
                <a:latin typeface="Arial" panose="020B0604020202020204" pitchFamily="34" charset="0"/>
                <a:cs typeface="Arial" panose="020B0604020202020204" pitchFamily="34" charset="0"/>
              </a:rPr>
              <a:t>OIT3: </a:t>
            </a:r>
            <a:r>
              <a:rPr lang="en-GB" sz="2100" dirty="0" err="1">
                <a:latin typeface="Arial" panose="020B0604020202020204" pitchFamily="34" charset="0"/>
                <a:cs typeface="Arial" panose="020B0604020202020204" pitchFamily="34" charset="0"/>
              </a:rPr>
              <a:t>conocer</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ejemplos</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concretos</a:t>
            </a:r>
            <a:r>
              <a:rPr lang="en-GB" sz="2100" dirty="0">
                <a:latin typeface="Arial" panose="020B0604020202020204" pitchFamily="34" charset="0"/>
                <a:cs typeface="Arial" panose="020B0604020202020204" pitchFamily="34" charset="0"/>
              </a:rPr>
              <a:t> para </a:t>
            </a:r>
            <a:r>
              <a:rPr lang="en-GB" sz="2100" dirty="0" err="1">
                <a:latin typeface="Arial" panose="020B0604020202020204" pitchFamily="34" charset="0"/>
                <a:cs typeface="Arial" panose="020B0604020202020204" pitchFamily="34" charset="0"/>
              </a:rPr>
              <a:t>obtener</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los</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parámetros</a:t>
            </a:r>
            <a:r>
              <a:rPr lang="en-GB" sz="2100" dirty="0">
                <a:latin typeface="Arial" panose="020B0604020202020204" pitchFamily="34" charset="0"/>
                <a:cs typeface="Arial" panose="020B0604020202020204" pitchFamily="34" charset="0"/>
              </a:rPr>
              <a:t> de </a:t>
            </a:r>
            <a:r>
              <a:rPr lang="en-GB" sz="2100" dirty="0" err="1">
                <a:latin typeface="Arial" panose="020B0604020202020204" pitchFamily="34" charset="0"/>
                <a:cs typeface="Arial" panose="020B0604020202020204" pitchFamily="34" charset="0"/>
              </a:rPr>
              <a:t>los</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datos</a:t>
            </a:r>
            <a:r>
              <a:rPr lang="en-GB" sz="2100" dirty="0">
                <a:latin typeface="Arial" panose="020B0604020202020204" pitchFamily="34" charset="0"/>
                <a:cs typeface="Arial" panose="020B0604020202020204" pitchFamily="34" charset="0"/>
              </a:rPr>
              <a:t> de entrada</a:t>
            </a:r>
            <a:endParaRPr lang="en-GB" dirty="0">
              <a:latin typeface="Arial" panose="020B0604020202020204" pitchFamily="34" charset="0"/>
              <a:cs typeface="Arial" panose="020B0604020202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2100" dirty="0">
                <a:latin typeface="Arial" panose="020B0604020202020204" pitchFamily="34" charset="0"/>
                <a:cs typeface="Arial" panose="020B0604020202020204" pitchFamily="34" charset="0"/>
              </a:rPr>
              <a:t>OIT4: </a:t>
            </a:r>
            <a:r>
              <a:rPr lang="en-GB" sz="2100" dirty="0" err="1">
                <a:latin typeface="Arial" panose="020B0604020202020204" pitchFamily="34" charset="0"/>
                <a:cs typeface="Arial" panose="020B0604020202020204" pitchFamily="34" charset="0"/>
              </a:rPr>
              <a:t>comprender</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cómo</a:t>
            </a:r>
            <a:r>
              <a:rPr lang="en-GB" sz="2100" dirty="0">
                <a:latin typeface="Arial" panose="020B0604020202020204" pitchFamily="34" charset="0"/>
                <a:cs typeface="Arial" panose="020B0604020202020204" pitchFamily="34" charset="0"/>
              </a:rPr>
              <a:t> se </a:t>
            </a:r>
            <a:r>
              <a:rPr lang="en-GB" sz="2100" dirty="0" err="1">
                <a:latin typeface="Arial" panose="020B0604020202020204" pitchFamily="34" charset="0"/>
                <a:cs typeface="Arial" panose="020B0604020202020204" pitchFamily="34" charset="0"/>
              </a:rPr>
              <a:t>pueden</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aplicar</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los</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datos</a:t>
            </a:r>
            <a:r>
              <a:rPr lang="en-GB" sz="2100" dirty="0">
                <a:latin typeface="Arial" panose="020B0604020202020204" pitchFamily="34" charset="0"/>
                <a:cs typeface="Arial" panose="020B0604020202020204" pitchFamily="34" charset="0"/>
              </a:rPr>
              <a:t> de entrada</a:t>
            </a:r>
          </a:p>
        </p:txBody>
      </p:sp>
      <p:sp>
        <p:nvSpPr>
          <p:cNvPr id="13" name="Oval 12">
            <a:extLst>
              <a:ext uri="{FF2B5EF4-FFF2-40B4-BE49-F238E27FC236}">
                <a16:creationId xmlns:a16="http://schemas.microsoft.com/office/drawing/2014/main" id="{55FE2177-90B6-A74B-BE1A-DEF67339097A}"/>
              </a:ext>
            </a:extLst>
          </p:cNvPr>
          <p:cNvSpPr/>
          <p:nvPr/>
        </p:nvSpPr>
        <p:spPr>
          <a:xfrm>
            <a:off x="10306452" y="22068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2.mp3" descr="Track7_Lecture8_Slide2.mp3">
            <a:hlinkClick r:id="" action="ppaction://media"/>
            <a:extLst>
              <a:ext uri="{FF2B5EF4-FFF2-40B4-BE49-F238E27FC236}">
                <a16:creationId xmlns:a16="http://schemas.microsoft.com/office/drawing/2014/main" id="{BFC35076-B303-FB48-87E4-5565180256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77817" y="29204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20</a:t>
            </a:fld>
            <a:endParaRPr lang="en-US" altLang="en-US" sz="1400" b="1">
              <a:solidFill>
                <a:schemeClr val="bg1"/>
              </a:solidFill>
              <a:latin typeface="Open Sans ExtraBold"/>
              <a:ea typeface="Open Sans ExtraBold"/>
              <a:cs typeface="Open Sans ExtraBold"/>
            </a:endParaRPr>
          </a:p>
        </p:txBody>
      </p:sp>
      <mc:AlternateContent xmlns:mc="http://schemas.openxmlformats.org/markup-compatibility/2006" xmlns:a14="http://schemas.microsoft.com/office/drawing/2010/main">
        <mc:Choice Requires="a14">
          <p:sp>
            <p:nvSpPr>
              <p:cNvPr id="85" name="Google Shape;115;p16">
                <a:extLst>
                  <a:ext uri="{FF2B5EF4-FFF2-40B4-BE49-F238E27FC236}">
                    <a16:creationId xmlns:a16="http://schemas.microsoft.com/office/drawing/2014/main" id="{859C869A-B7FF-7345-99A5-3146AAF6D48C}"/>
                  </a:ext>
                </a:extLst>
              </p:cNvPr>
              <p:cNvSpPr txBox="1"/>
              <p:nvPr/>
            </p:nvSpPr>
            <p:spPr>
              <a:xfrm>
                <a:off x="463471" y="2234611"/>
                <a:ext cx="5145249" cy="5301392"/>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buNone/>
                </a:pPr>
                <a:r>
                  <a:rPr lang="en-GB" sz="2000" dirty="0">
                    <a:latin typeface="Arial" panose="020B0604020202020204" pitchFamily="34" charset="0"/>
                    <a:ea typeface="Open Sans" panose="020B0606030504020204" pitchFamily="34" charset="0"/>
                    <a:cs typeface="Arial" panose="020B0604020202020204" pitchFamily="34" charset="0"/>
                  </a:rPr>
                  <a:t>Para el portador de energía uso final , año </a:t>
                </a:r>
              </a:p>
              <a:p>
                <a:pPr>
                  <a:buNone/>
                </a:pPr>
                <a:r>
                  <a:rPr lang="en-GB" sz="2000" dirty="0">
                    <a:latin typeface="Arial" panose="020B0604020202020204" pitchFamily="34" charset="0"/>
                    <a:ea typeface="Open Sans" panose="020B0606030504020204" pitchFamily="34" charset="0"/>
                    <a:cs typeface="Arial" panose="020B0604020202020204" pitchFamily="34" charset="0"/>
                  </a:rPr>
                  <a:t>por ejemplo, para los vectores energéticos madera, electricidad, gasóleo para usos finales térmicos</a:t>
                </a:r>
              </a:p>
              <a:p>
                <a:pPr>
                  <a:spcAft>
                    <a:spcPts val="1000"/>
                  </a:spcAft>
                  <a:buNone/>
                </a:pPr>
                <a14:m>
                  <m:oMathPara xmlns:m="http://schemas.openxmlformats.org/officeDocument/2006/math">
                    <m:oMathParaPr>
                      <m:jc m:val="centerGroup"/>
                    </m:oMathParaPr>
                    <m:oMath xmlns:m="http://schemas.openxmlformats.org/officeDocument/2006/math">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r>
                        <a:rPr lang="en-GB" sz="2000" dirty="0">
                          <a:latin typeface="Cambria Math" panose="02040503050406030204" pitchFamily="18" charset="0"/>
                        </a:rPr>
                        <m:t>=</m:t>
                      </m:r>
                      <m:r>
                        <a:rPr lang="en-GB" sz="2000" dirty="0">
                          <a:latin typeface="Cambria Math" panose="02040503050406030204" pitchFamily="18" charset="0"/>
                        </a:rPr>
                        <m:t>𝐹𝐸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sSub>
                        <m:sSubPr>
                          <m:ctrlPr>
                            <a:rPr lang="en-GB" sz="2000" i="1" dirty="0">
                              <a:latin typeface="Cambria Math" panose="02040503050406030204" pitchFamily="18" charset="0"/>
                            </a:rPr>
                          </m:ctrlPr>
                        </m:sSubPr>
                        <m:e>
                          <m:r>
                            <a:rPr lang="en-GB" sz="2000" dirty="0" err="1">
                              <a:latin typeface="Cambria Math" panose="02040503050406030204" pitchFamily="18" charset="0"/>
                            </a:rPr>
                            <m:t>𝜂</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oMath>
                  </m:oMathPara>
                </a14:m>
                <a:endParaRPr lang="en-GB" sz="2000" dirty="0">
                  <a:latin typeface="Arial" panose="020B0604020202020204" pitchFamily="34" charset="0"/>
                  <a:ea typeface="Open Sans" panose="020B0606030504020204" pitchFamily="34" charset="0"/>
                  <a:cs typeface="Arial" panose="020B0604020202020204" pitchFamily="34" charset="0"/>
                </a:endParaRPr>
              </a:p>
              <a:p>
                <a:pPr>
                  <a:spcAft>
                    <a:spcPts val="1000"/>
                  </a:spcAft>
                  <a:buNone/>
                </a:pPr>
                <a14:m>
                  <m:oMathPara xmlns:m="http://schemas.openxmlformats.org/officeDocument/2006/math">
                    <m:oMathParaPr>
                      <m:jc m:val="centerGroup"/>
                    </m:oMathParaPr>
                    <m:oMath xmlns:m="http://schemas.openxmlformats.org/officeDocument/2006/math">
                      <m:sSub>
                        <m:sSubPr>
                          <m:ctrlPr>
                            <a:rPr lang="en-GB" sz="2000" i="1" dirty="0">
                              <a:latin typeface="Cambria Math" panose="02040503050406030204" pitchFamily="18" charset="0"/>
                            </a:rPr>
                          </m:ctrlPr>
                        </m:sSubPr>
                        <m:e>
                          <m:r>
                            <a:rPr lang="en-GB" sz="2000" dirty="0">
                              <a:latin typeface="Cambria Math" panose="02040503050406030204" pitchFamily="18" charset="0"/>
                            </a:rPr>
                            <m:t>𝑀</m:t>
                          </m:r>
                        </m:e>
                        <m:sub>
                          <m:r>
                            <a:rPr lang="en-GB" sz="2000" dirty="0">
                              <a:latin typeface="Cambria Math" panose="02040503050406030204" pitchFamily="18" charset="0"/>
                            </a:rPr>
                            <m:t>𝑐</m:t>
                          </m:r>
                          <m:r>
                            <a:rPr lang="en-GB" sz="2000" dirty="0" err="1">
                              <a:latin typeface="Cambria Math" panose="02040503050406030204" pitchFamily="18" charset="0"/>
                            </a:rPr>
                            <m:t>,</m:t>
                          </m:r>
                          <m:r>
                            <a:rPr lang="en-GB" sz="2000" dirty="0">
                              <a:latin typeface="Cambria Math" panose="02040503050406030204" pitchFamily="18" charset="0"/>
                            </a:rPr>
                            <m:t>𝑒</m:t>
                          </m:r>
                        </m:sub>
                      </m:sSub>
                      <m:r>
                        <a:rPr lang="en-GB" sz="2000" dirty="0">
                          <a:latin typeface="Cambria Math" panose="02040503050406030204" pitchFamily="18" charset="0"/>
                        </a:rPr>
                        <m:t>=</m:t>
                      </m:r>
                      <m:f>
                        <m:fPr>
                          <m:ctrlPr>
                            <a:rPr lang="en-GB" sz="2000" i="1" dirty="0">
                              <a:latin typeface="Cambria Math" panose="02040503050406030204" pitchFamily="18" charset="0"/>
                            </a:rPr>
                          </m:ctrlPr>
                        </m:fPr>
                        <m:num>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num>
                        <m:den>
                          <m:nary>
                            <m:naryPr>
                              <m:chr m:val="∑"/>
                              <m:supHide m:val="on"/>
                              <m:ctrlPr>
                                <a:rPr lang="en-GB" sz="2000" i="1" dirty="0">
                                  <a:latin typeface="Cambria Math" panose="02040503050406030204" pitchFamily="18" charset="0"/>
                                </a:rPr>
                              </m:ctrlPr>
                            </m:naryPr>
                            <m:sub>
                              <m:r>
                                <a:rPr lang="en-GB" sz="2000" dirty="0">
                                  <a:latin typeface="Cambria Math" panose="02040503050406030204" pitchFamily="18" charset="0"/>
                                </a:rPr>
                                <m:t>𝑐</m:t>
                              </m:r>
                              <m:r>
                                <a:rPr lang="en-GB" sz="2000" dirty="0">
                                  <a:latin typeface="Cambria Math" panose="02040503050406030204" pitchFamily="18" charset="0"/>
                                </a:rPr>
                                <m:t> ∈ </m:t>
                              </m:r>
                              <m:r>
                                <a:rPr lang="en-GB" sz="2000" dirty="0">
                                  <a:latin typeface="Cambria Math" panose="02040503050406030204" pitchFamily="18" charset="0"/>
                                </a:rPr>
                                <m:t>𝑐𝑎𝑟𝑟𝑖𝑒𝑟𝑠</m:t>
                              </m:r>
                            </m:sub>
                            <m:sup/>
                            <m:e>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e>
                          </m:nary>
                        </m:den>
                      </m:f>
                    </m:oMath>
                  </m:oMathPara>
                </a14:m>
                <a:endParaRPr lang="en-GB" sz="2000" dirty="0">
                  <a:latin typeface="Arial" panose="020B0604020202020204" pitchFamily="34" charset="0"/>
                  <a:ea typeface="Open Sans" panose="020B0606030504020204" pitchFamily="34" charset="0"/>
                  <a:cs typeface="Arial" panose="020B0604020202020204" pitchFamily="34" charset="0"/>
                </a:endParaRPr>
              </a:p>
              <a:p>
                <a:pPr>
                  <a:spcAft>
                    <a:spcPts val="1000"/>
                  </a:spcAft>
                  <a:buNone/>
                </a:pPr>
                <a14:m>
                  <m:oMathPara xmlns:m="http://schemas.openxmlformats.org/officeDocument/2006/math">
                    <m:oMathParaPr>
                      <m:jc m:val="centerGroup"/>
                    </m:oMathParaPr>
                    <m:oMath xmlns:m="http://schemas.openxmlformats.org/officeDocument/2006/math">
                      <m:r>
                        <a:rPr lang="en-GB" sz="2000">
                          <a:latin typeface="Cambria Math" panose="02040503050406030204" pitchFamily="18" charset="0"/>
                          <a:ea typeface="Open Sans" panose="020B0606030504020204" pitchFamily="34" charset="0"/>
                          <a:cs typeface="Open Sans" panose="020B0606030504020204" pitchFamily="34" charset="0"/>
                        </a:rPr>
                        <m:t>𝐸</m:t>
                      </m:r>
                      <m:sSub>
                        <m:sSubPr>
                          <m:ctrlPr>
                            <a:rPr lang="en-GB" sz="2000" i="1">
                              <a:latin typeface="Cambria Math" panose="02040503050406030204" pitchFamily="18" charset="0"/>
                              <a:ea typeface="Open Sans" panose="020B0606030504020204" pitchFamily="34" charset="0"/>
                              <a:cs typeface="Open Sans" panose="020B0606030504020204" pitchFamily="34" charset="0"/>
                            </a:rPr>
                          </m:ctrlPr>
                        </m:sSubPr>
                        <m:e>
                          <m:r>
                            <a:rPr lang="en-GB" sz="2000">
                              <a:latin typeface="Cambria Math" panose="02040503050406030204" pitchFamily="18" charset="0"/>
                              <a:ea typeface="Open Sans" panose="020B0606030504020204" pitchFamily="34" charset="0"/>
                              <a:cs typeface="Open Sans" panose="020B0606030504020204" pitchFamily="34" charset="0"/>
                            </a:rPr>
                            <m:t>𝐼</m:t>
                          </m:r>
                        </m:e>
                        <m:sub>
                          <m:r>
                            <a:rPr lang="en-GB" sz="2000">
                              <a:latin typeface="Cambria Math" panose="02040503050406030204" pitchFamily="18" charset="0"/>
                              <a:ea typeface="Open Sans" panose="020B0606030504020204" pitchFamily="34" charset="0"/>
                              <a:cs typeface="Open Sans" panose="020B0606030504020204" pitchFamily="34" charset="0"/>
                            </a:rPr>
                            <m:t>𝑐</m:t>
                          </m:r>
                          <m:r>
                            <a:rPr lang="en-GB" sz="2000">
                              <a:latin typeface="Cambria Math" panose="02040503050406030204" pitchFamily="18" charset="0"/>
                              <a:ea typeface="Open Sans" panose="020B0606030504020204" pitchFamily="34" charset="0"/>
                              <a:cs typeface="Open Sans" panose="020B0606030504020204" pitchFamily="34" charset="0"/>
                            </a:rPr>
                            <m:t>,</m:t>
                          </m:r>
                          <m:r>
                            <a:rPr lang="en-GB" sz="2000">
                              <a:latin typeface="Cambria Math" panose="02040503050406030204" pitchFamily="18" charset="0"/>
                              <a:ea typeface="Open Sans" panose="020B0606030504020204" pitchFamily="34" charset="0"/>
                              <a:cs typeface="Open Sans" panose="020B0606030504020204" pitchFamily="34" charset="0"/>
                            </a:rPr>
                            <m:t>𝑒</m:t>
                          </m:r>
                        </m:sub>
                      </m:sSub>
                      <m:r>
                        <a:rPr lang="en-GB" sz="2000">
                          <a:latin typeface="Cambria Math" panose="02040503050406030204" pitchFamily="18" charset="0"/>
                          <a:ea typeface="Open Sans" panose="020B0606030504020204" pitchFamily="34" charset="0"/>
                          <a:cs typeface="Open Sans" panose="020B0606030504020204" pitchFamily="34" charset="0"/>
                        </a:rPr>
                        <m:t>=</m:t>
                      </m:r>
                      <m:f>
                        <m:fPr>
                          <m:ctrlPr>
                            <a:rPr lang="en-GB" sz="2000" i="1" dirty="0">
                              <a:latin typeface="Cambria Math" panose="02040503050406030204" pitchFamily="18" charset="0"/>
                            </a:rPr>
                          </m:ctrlPr>
                        </m:fPr>
                        <m:num>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num>
                        <m:den>
                          <m:r>
                            <a:rPr lang="en-GB" sz="2000" dirty="0">
                              <a:latin typeface="Cambria Math" panose="02040503050406030204" pitchFamily="18" charset="0"/>
                            </a:rPr>
                            <m:t>𝐺𝐷</m:t>
                          </m:r>
                          <m:sSub>
                            <m:sSubPr>
                              <m:ctrlPr>
                                <a:rPr lang="en-GB" sz="2000" i="1" dirty="0">
                                  <a:latin typeface="Cambria Math" panose="02040503050406030204" pitchFamily="18" charset="0"/>
                                </a:rPr>
                              </m:ctrlPr>
                            </m:sSubPr>
                            <m:e>
                              <m:r>
                                <a:rPr lang="en-GB" sz="2000" dirty="0">
                                  <a:latin typeface="Cambria Math" panose="02040503050406030204" pitchFamily="18" charset="0"/>
                                </a:rPr>
                                <m:t>𝑃</m:t>
                              </m:r>
                            </m:e>
                            <m:sub>
                              <m:r>
                                <a:rPr lang="en-GB" sz="2000" dirty="0">
                                  <a:latin typeface="Cambria Math" panose="02040503050406030204" pitchFamily="18" charset="0"/>
                                </a:rPr>
                                <m:t>𝑡</m:t>
                              </m:r>
                            </m:sub>
                          </m:sSub>
                        </m:den>
                      </m:f>
                    </m:oMath>
                  </m:oMathPara>
                </a14:m>
                <a:endParaRPr lang="en-GB" sz="2000" dirty="0">
                  <a:latin typeface="Arial" panose="020B0604020202020204" pitchFamily="34" charset="0"/>
                  <a:ea typeface="Open Sans" panose="020B0606030504020204" pitchFamily="34" charset="0"/>
                  <a:cs typeface="Arial" panose="020B0604020202020204" pitchFamily="34" charset="0"/>
                </a:endParaRPr>
              </a:p>
              <a:p>
                <a:pPr>
                  <a:spcBef>
                    <a:spcPts val="0"/>
                  </a:spcBef>
                  <a:buNone/>
                </a:pPr>
                <a:r>
                  <a:rPr lang="en-GB" sz="2000" dirty="0">
                    <a:latin typeface="Arial" panose="020B0604020202020204" pitchFamily="34" charset="0"/>
                    <a:ea typeface="Open Sans" panose="020B0606030504020204" pitchFamily="34" charset="0"/>
                    <a:cs typeface="Arial" panose="020B0604020202020204" pitchFamily="34" charset="0"/>
                  </a:rPr>
                  <a:t> demanda de energía útil</a:t>
                </a:r>
              </a:p>
              <a:p>
                <a:pPr>
                  <a:spcBef>
                    <a:spcPts val="0"/>
                  </a:spcBef>
                  <a:buNone/>
                </a:pPr>
                <a:r>
                  <a:rPr lang="en-GB" sz="2000" dirty="0">
                    <a:latin typeface="Arial" panose="020B0604020202020204" pitchFamily="34" charset="0"/>
                    <a:ea typeface="Open Sans" panose="020B0606030504020204" pitchFamily="34" charset="0"/>
                    <a:cs typeface="Arial" panose="020B0604020202020204" pitchFamily="34" charset="0"/>
                  </a:rPr>
                  <a:t> demanda de energía final</a:t>
                </a:r>
              </a:p>
              <a:p>
                <a:pPr>
                  <a:spcBef>
                    <a:spcPts val="0"/>
                  </a:spcBef>
                  <a:buNone/>
                </a:pPr>
                <a:r>
                  <a:rPr lang="en-GB" sz="2000" dirty="0">
                    <a:latin typeface="Arial" panose="020B0604020202020204" pitchFamily="34" charset="0"/>
                    <a:ea typeface="Open Sans" panose="020B0606030504020204" pitchFamily="34" charset="0"/>
                    <a:cs typeface="Arial" panose="020B0604020202020204" pitchFamily="34" charset="0"/>
                  </a:rPr>
                  <a:t> penetración en el mercado</a:t>
                </a:r>
              </a:p>
              <a:p>
                <a:pPr>
                  <a:spcBef>
                    <a:spcPts val="0"/>
                  </a:spcBef>
                  <a:buNone/>
                </a:pPr>
                <a:r>
                  <a:rPr lang="en-GB" sz="2000" dirty="0">
                    <a:latin typeface="Arial" panose="020B0604020202020204" pitchFamily="34" charset="0"/>
                    <a:ea typeface="Open Sans" panose="020B0606030504020204" pitchFamily="34" charset="0"/>
                    <a:cs typeface="Arial" panose="020B0604020202020204" pitchFamily="34" charset="0"/>
                  </a:rPr>
                  <a:t> intensidad energética</a:t>
                </a:r>
              </a:p>
              <a:p>
                <a:pPr eaLnBrk="1" hangingPunct="1">
                  <a:lnSpc>
                    <a:spcPct val="100000"/>
                  </a:lnSpc>
                  <a:spcAft>
                    <a:spcPts val="1200"/>
                  </a:spcAft>
                  <a:buFontTx/>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85" name="Google Shape;115;p16">
                <a:extLst>
                  <a:ext uri="{FF2B5EF4-FFF2-40B4-BE49-F238E27FC236}">
                    <a16:creationId xmlns:a16="http://schemas.microsoft.com/office/drawing/2014/main" id="{859C869A-B7FF-7345-99A5-3146AAF6D48C}"/>
                  </a:ext>
                </a:extLst>
              </p:cNvPr>
              <p:cNvSpPr txBox="1">
                <a:spLocks noRot="1" noChangeAspect="1" noMove="1" noResize="1" noEditPoints="1" noAdjustHandles="1" noChangeArrowheads="1" noChangeShapeType="1" noTextEdit="1"/>
              </p:cNvSpPr>
              <p:nvPr/>
            </p:nvSpPr>
            <p:spPr>
              <a:xfrm>
                <a:off x="463471" y="2234611"/>
                <a:ext cx="5145249" cy="5301392"/>
              </a:xfrm>
              <a:prstGeom prst="rect">
                <a:avLst/>
              </a:prstGeom>
              <a:blipFill>
                <a:blip r:embed="rId5"/>
                <a:stretch>
                  <a:fillRect l="-592" t="-806"/>
                </a:stretch>
              </a:blipFill>
              <a:ln>
                <a:noFill/>
              </a:ln>
            </p:spPr>
            <p:txBody>
              <a:bodyPr/>
              <a:lstStyle/>
              <a:p>
                <a:r>
                  <a:rPr lang="en-US">
                    <a:noFill/>
                  </a:rPr>
                  <a:t> </a:t>
                </a:r>
              </a:p>
            </p:txBody>
          </p:sp>
        </mc:Fallback>
      </mc:AlternateContent>
      <p:graphicFrame>
        <p:nvGraphicFramePr>
          <p:cNvPr id="68" name="Table 67">
            <a:extLst>
              <a:ext uri="{FF2B5EF4-FFF2-40B4-BE49-F238E27FC236}">
                <a16:creationId xmlns:a16="http://schemas.microsoft.com/office/drawing/2014/main" id="{100DDF3B-37D8-8246-9EEE-445E52EDC506}"/>
              </a:ext>
            </a:extLst>
          </p:cNvPr>
          <p:cNvGraphicFramePr>
            <a:graphicFrameLocks noGrp="1"/>
          </p:cNvGraphicFramePr>
          <p:nvPr>
            <p:extLst>
              <p:ext uri="{D42A27DB-BD31-4B8C-83A1-F6EECF244321}">
                <p14:modId xmlns:p14="http://schemas.microsoft.com/office/powerpoint/2010/main" val="876407995"/>
              </p:ext>
            </p:extLst>
          </p:nvPr>
        </p:nvGraphicFramePr>
        <p:xfrm>
          <a:off x="5628040" y="2711668"/>
          <a:ext cx="6100489" cy="4021038"/>
        </p:xfrm>
        <a:graphic>
          <a:graphicData uri="http://schemas.openxmlformats.org/drawingml/2006/table">
            <a:tbl>
              <a:tblPr>
                <a:tableStyleId>{5C22544A-7EE6-4342-B048-85BDC9FD1C3A}</a:tableStyleId>
              </a:tblPr>
              <a:tblGrid>
                <a:gridCol w="1503475">
                  <a:extLst>
                    <a:ext uri="{9D8B030D-6E8A-4147-A177-3AD203B41FA5}">
                      <a16:colId xmlns:a16="http://schemas.microsoft.com/office/drawing/2014/main" val="20000"/>
                    </a:ext>
                  </a:extLst>
                </a:gridCol>
                <a:gridCol w="495911">
                  <a:extLst>
                    <a:ext uri="{9D8B030D-6E8A-4147-A177-3AD203B41FA5}">
                      <a16:colId xmlns:a16="http://schemas.microsoft.com/office/drawing/2014/main" val="20001"/>
                    </a:ext>
                  </a:extLst>
                </a:gridCol>
                <a:gridCol w="419818">
                  <a:extLst>
                    <a:ext uri="{9D8B030D-6E8A-4147-A177-3AD203B41FA5}">
                      <a16:colId xmlns:a16="http://schemas.microsoft.com/office/drawing/2014/main" val="20002"/>
                    </a:ext>
                  </a:extLst>
                </a:gridCol>
                <a:gridCol w="684829">
                  <a:extLst>
                    <a:ext uri="{9D8B030D-6E8A-4147-A177-3AD203B41FA5}">
                      <a16:colId xmlns:a16="http://schemas.microsoft.com/office/drawing/2014/main" val="20003"/>
                    </a:ext>
                  </a:extLst>
                </a:gridCol>
                <a:gridCol w="522283">
                  <a:extLst>
                    <a:ext uri="{9D8B030D-6E8A-4147-A177-3AD203B41FA5}">
                      <a16:colId xmlns:a16="http://schemas.microsoft.com/office/drawing/2014/main" val="20004"/>
                    </a:ext>
                  </a:extLst>
                </a:gridCol>
                <a:gridCol w="752917">
                  <a:extLst>
                    <a:ext uri="{9D8B030D-6E8A-4147-A177-3AD203B41FA5}">
                      <a16:colId xmlns:a16="http://schemas.microsoft.com/office/drawing/2014/main" val="20005"/>
                    </a:ext>
                  </a:extLst>
                </a:gridCol>
                <a:gridCol w="944592">
                  <a:extLst>
                    <a:ext uri="{9D8B030D-6E8A-4147-A177-3AD203B41FA5}">
                      <a16:colId xmlns:a16="http://schemas.microsoft.com/office/drawing/2014/main" val="20006"/>
                    </a:ext>
                  </a:extLst>
                </a:gridCol>
                <a:gridCol w="776664">
                  <a:extLst>
                    <a:ext uri="{9D8B030D-6E8A-4147-A177-3AD203B41FA5}">
                      <a16:colId xmlns:a16="http://schemas.microsoft.com/office/drawing/2014/main" val="20007"/>
                    </a:ext>
                  </a:extLst>
                </a:gridCol>
              </a:tblGrid>
              <a:tr h="199374">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 </a:t>
                      </a:r>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 kWh</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11630000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0"/>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Agricultura</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1"/>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Energía final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Madera</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Electricidad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Diésel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2"/>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Electricidad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3"/>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Usos térmicos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104.70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86.58</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191.28</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4"/>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5"/>
                  </a:ext>
                </a:extLst>
              </a:tr>
              <a:tr h="333766">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Eficiencia</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Madera</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Electricidad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Diésel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Promedios de peso</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6"/>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Usos térmicos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0.20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0.95</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0.80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7"/>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Eficiencia en MAED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0.21</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1.00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0.84</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8"/>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9"/>
                  </a:ext>
                </a:extLst>
              </a:tr>
              <a:tr h="350898">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Energía útil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Madera</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Electricidad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Diésel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 (</a:t>
                      </a:r>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 - kWh</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Intensidad energética</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0"/>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Electricidad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298853784.0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0.152</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1"/>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Usos térmicos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22.04</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72.91</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94.95</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1104305551.2</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0.560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2"/>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3"/>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Acciones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Madera</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Electricidad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Diésel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4"/>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Usos térmicos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23.21</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76.79</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100.00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5"/>
                  </a:ext>
                </a:extLst>
              </a:tr>
            </a:tbl>
          </a:graphicData>
        </a:graphic>
      </p:graphicFrame>
      <p:pic>
        <p:nvPicPr>
          <p:cNvPr id="69" name="Picture 68" descr="Screen Clipping">
            <a:extLst>
              <a:ext uri="{FF2B5EF4-FFF2-40B4-BE49-F238E27FC236}">
                <a16:creationId xmlns:a16="http://schemas.microsoft.com/office/drawing/2014/main" id="{48623129-226F-E546-AB86-248E90FFE1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109" y="369329"/>
            <a:ext cx="3135600" cy="2347178"/>
          </a:xfrm>
          <a:prstGeom prst="rect">
            <a:avLst/>
          </a:prstGeom>
        </p:spPr>
      </p:pic>
      <p:sp>
        <p:nvSpPr>
          <p:cNvPr id="70" name="Rectangle 69">
            <a:extLst>
              <a:ext uri="{FF2B5EF4-FFF2-40B4-BE49-F238E27FC236}">
                <a16:creationId xmlns:a16="http://schemas.microsoft.com/office/drawing/2014/main" id="{E56748D3-6620-FB40-AE73-32A04B0C657F}"/>
              </a:ext>
            </a:extLst>
          </p:cNvPr>
          <p:cNvSpPr/>
          <p:nvPr/>
        </p:nvSpPr>
        <p:spPr bwMode="auto">
          <a:xfrm>
            <a:off x="8490744" y="890437"/>
            <a:ext cx="2648238" cy="181100"/>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71" name="Rectangle 70">
            <a:extLst>
              <a:ext uri="{FF2B5EF4-FFF2-40B4-BE49-F238E27FC236}">
                <a16:creationId xmlns:a16="http://schemas.microsoft.com/office/drawing/2014/main" id="{3EE4B932-AD41-1749-9E4C-A112ACA1C310}"/>
              </a:ext>
            </a:extLst>
          </p:cNvPr>
          <p:cNvSpPr/>
          <p:nvPr/>
        </p:nvSpPr>
        <p:spPr bwMode="auto">
          <a:xfrm>
            <a:off x="11017303" y="4919464"/>
            <a:ext cx="633108" cy="792088"/>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74" name="Rectangle 73">
            <a:extLst>
              <a:ext uri="{FF2B5EF4-FFF2-40B4-BE49-F238E27FC236}">
                <a16:creationId xmlns:a16="http://schemas.microsoft.com/office/drawing/2014/main" id="{E3AE19D8-727D-654B-AB5B-BD002CC9B11F}"/>
              </a:ext>
            </a:extLst>
          </p:cNvPr>
          <p:cNvSpPr/>
          <p:nvPr/>
        </p:nvSpPr>
        <p:spPr bwMode="auto">
          <a:xfrm>
            <a:off x="9984481" y="5312978"/>
            <a:ext cx="925257" cy="398573"/>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DB49DE5B-BD75-480C-A476-B1DA5F66D2EB}"/>
              </a:ext>
            </a:extLst>
          </p:cNvPr>
          <p:cNvSpPr txBox="1">
            <a:spLocks noChangeArrowheads="1"/>
          </p:cNvSpPr>
          <p:nvPr/>
        </p:nvSpPr>
        <p:spPr bwMode="auto">
          <a:xfrm>
            <a:off x="451971" y="351637"/>
            <a:ext cx="6878815"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Arial" panose="020B0604020202020204" pitchFamily="34" charset="0"/>
                <a:cs typeface="Arial" panose="020B0604020202020204" pitchFamily="34" charset="0"/>
              </a:rPr>
              <a:t>Clase 8.4 </a:t>
            </a:r>
            <a:r>
              <a:rPr lang="en-GB" dirty="0">
                <a:latin typeface="Arial" panose="020B0604020202020204" pitchFamily="34" charset="0"/>
                <a:cs typeface="Arial" panose="020B0604020202020204" pitchFamily="34" charset="0"/>
              </a:rPr>
              <a:t>De la recogida de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a la aplicación</a:t>
            </a:r>
          </a:p>
        </p:txBody>
      </p:sp>
      <p:sp>
        <p:nvSpPr>
          <p:cNvPr id="10" name="Oval 9">
            <a:extLst>
              <a:ext uri="{FF2B5EF4-FFF2-40B4-BE49-F238E27FC236}">
                <a16:creationId xmlns:a16="http://schemas.microsoft.com/office/drawing/2014/main" id="{2863F6DF-47F9-3047-A548-71C853C3A188}"/>
              </a:ext>
            </a:extLst>
          </p:cNvPr>
          <p:cNvSpPr/>
          <p:nvPr/>
        </p:nvSpPr>
        <p:spPr>
          <a:xfrm>
            <a:off x="7259421" y="1877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20.mp3" descr="Track7_Lecture8_Slide20.mp3">
            <a:hlinkClick r:id="" action="ppaction://media"/>
            <a:extLst>
              <a:ext uri="{FF2B5EF4-FFF2-40B4-BE49-F238E27FC236}">
                <a16:creationId xmlns:a16="http://schemas.microsoft.com/office/drawing/2014/main" id="{6BF85963-1721-2B47-AF6F-1F53F41096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0786" y="258737"/>
            <a:ext cx="812800" cy="812800"/>
          </a:xfrm>
          <a:prstGeom prst="rect">
            <a:avLst/>
          </a:prstGeom>
        </p:spPr>
      </p:pic>
      <p:sp>
        <p:nvSpPr>
          <p:cNvPr id="3" name="TextBox 2">
            <a:extLst>
              <a:ext uri="{FF2B5EF4-FFF2-40B4-BE49-F238E27FC236}">
                <a16:creationId xmlns:a16="http://schemas.microsoft.com/office/drawing/2014/main" id="{419F32F2-EB86-C14B-AC6C-8C8C3AAEDDA0}"/>
              </a:ext>
            </a:extLst>
          </p:cNvPr>
          <p:cNvSpPr txBox="1"/>
          <p:nvPr/>
        </p:nvSpPr>
        <p:spPr>
          <a:xfrm>
            <a:off x="494291" y="1674342"/>
            <a:ext cx="4744210" cy="369332"/>
          </a:xfrm>
          <a:prstGeom prst="rect">
            <a:avLst/>
          </a:prstGeom>
          <a:noFill/>
        </p:spPr>
        <p:txBody>
          <a:bodyPr wrap="square" rtlCol="0">
            <a:spAutoFit/>
          </a:bodyPr>
          <a:lstStyle/>
          <a:p>
            <a:r>
              <a:rPr lang="en-GB" altLang="en-US" b="1" dirty="0">
                <a:solidFill>
                  <a:srgbClr val="9DC3E6"/>
                </a:solidFill>
                <a:latin typeface="Open Sans" panose="020B0606030504020204" pitchFamily="34" charset="0"/>
                <a:ea typeface="Open Sans" panose="020B0606030504020204" pitchFamily="34" charset="0"/>
                <a:cs typeface="Open Sans" panose="020B0606030504020204" pitchFamily="34" charset="0"/>
              </a:rPr>
              <a:t>Intensidad energética de la energía útil </a:t>
            </a:r>
          </a:p>
        </p:txBody>
      </p:sp>
    </p:spTree>
    <p:extLst>
      <p:ext uri="{BB962C8B-B14F-4D97-AF65-F5344CB8AC3E}">
        <p14:creationId xmlns:p14="http://schemas.microsoft.com/office/powerpoint/2010/main" val="39066990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21</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999019" y="1792495"/>
            <a:ext cx="6997148" cy="254824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None/>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Selección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y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reconstrucción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del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año</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base</a:t>
            </a:r>
          </a:p>
          <a:p>
            <a:pPr marL="0" lvl="6" indent="0" eaLnBrk="0" fontAlgn="base" hangingPunct="0">
              <a:lnSpc>
                <a:spcPct val="110000"/>
              </a:lnSpc>
              <a:spcAft>
                <a:spcPts val="1200"/>
              </a:spcAft>
              <a:buClr>
                <a:srgbClr val="333333"/>
              </a:buClr>
              <a:buSzPts val="1300"/>
              <a:buNone/>
              <a:defRPr/>
            </a:pP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a:p>
            <a:pPr marL="0" indent="0">
              <a:buSzPts val="1600"/>
              <a:buNone/>
            </a:pPr>
            <a:endParaRPr lang="en-GB" sz="2000" dirty="0">
              <a:latin typeface="Arial" panose="020B0604020202020204" pitchFamily="34" charset="0"/>
              <a:cs typeface="Arial" panose="020B0604020202020204" pitchFamily="34" charset="0"/>
            </a:endParaRPr>
          </a:p>
          <a:p>
            <a:pPr marL="0" indent="0">
              <a:buSzPts val="1600"/>
              <a:buNone/>
            </a:pPr>
            <a:endParaRPr lang="en-GB" sz="2000" dirty="0">
              <a:latin typeface="Arial" panose="020B0604020202020204" pitchFamily="34" charset="0"/>
              <a:cs typeface="Arial" panose="020B0604020202020204" pitchFamily="34" charset="0"/>
            </a:endParaRPr>
          </a:p>
          <a:p>
            <a:pPr>
              <a:buSzPts val="1600"/>
            </a:pPr>
            <a:r>
              <a:rPr lang="en-GB" sz="2000" dirty="0">
                <a:latin typeface="Arial" panose="020B0604020202020204" pitchFamily="34" charset="0"/>
                <a:cs typeface="Arial" panose="020B0604020202020204" pitchFamily="34" charset="0"/>
              </a:rPr>
              <a:t>Una </a:t>
            </a:r>
            <a:r>
              <a:rPr lang="en-GB" sz="2000" dirty="0" err="1">
                <a:latin typeface="Arial" panose="020B0604020202020204" pitchFamily="34" charset="0"/>
                <a:cs typeface="Arial" panose="020B0604020202020204" pitchFamily="34" charset="0"/>
              </a:rPr>
              <a:t>vez</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calculados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los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datos</a:t>
            </a:r>
            <a:r>
              <a:rPr lang="en-GB" sz="2000" dirty="0">
                <a:latin typeface="Arial" panose="020B0604020202020204" pitchFamily="34" charset="0"/>
                <a:cs typeface="Arial" panose="020B0604020202020204" pitchFamily="34" charset="0"/>
              </a:rPr>
              <a:t> de entrada, </a:t>
            </a:r>
            <a:r>
              <a:rPr lang="en-GB" sz="2000" dirty="0" err="1">
                <a:latin typeface="Arial" panose="020B0604020202020204" pitchFamily="34" charset="0"/>
                <a:cs typeface="Arial" panose="020B0604020202020204" pitchFamily="34" charset="0"/>
              </a:rPr>
              <a:t>ejecute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el</a:t>
            </a:r>
            <a:r>
              <a:rPr lang="en-GB" sz="2000" dirty="0">
                <a:latin typeface="Arial" panose="020B0604020202020204" pitchFamily="34" charset="0"/>
                <a:cs typeface="Arial" panose="020B0604020202020204" pitchFamily="34" charset="0"/>
              </a:rPr>
              <a:t> MAED para </a:t>
            </a:r>
            <a:r>
              <a:rPr lang="en-GB" sz="2000" dirty="0" err="1">
                <a:latin typeface="Arial" panose="020B0604020202020204" pitchFamily="34" charset="0"/>
                <a:cs typeface="Arial" panose="020B0604020202020204" pitchFamily="34" charset="0"/>
              </a:rPr>
              <a:t>el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año</a:t>
            </a:r>
            <a:r>
              <a:rPr lang="en-GB" sz="2000" dirty="0">
                <a:latin typeface="Arial" panose="020B0604020202020204" pitchFamily="34" charset="0"/>
                <a:cs typeface="Arial" panose="020B0604020202020204" pitchFamily="34" charset="0"/>
              </a:rPr>
              <a:t> base y compare </a:t>
            </a:r>
            <a:r>
              <a:rPr lang="en-GB" sz="2000" dirty="0" err="1">
                <a:latin typeface="Arial" panose="020B0604020202020204" pitchFamily="34" charset="0"/>
                <a:cs typeface="Arial" panose="020B0604020202020204" pitchFamily="34" charset="0"/>
              </a:rPr>
              <a:t>los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resultados</a:t>
            </a:r>
            <a:r>
              <a:rPr lang="en-GB" sz="2000" dirty="0">
                <a:latin typeface="Arial" panose="020B0604020202020204" pitchFamily="34" charset="0"/>
                <a:cs typeface="Arial" panose="020B0604020202020204" pitchFamily="34" charset="0"/>
              </a:rPr>
              <a:t> con las </a:t>
            </a:r>
            <a:r>
              <a:rPr lang="en-GB" sz="2000" dirty="0" err="1">
                <a:latin typeface="Arial" panose="020B0604020202020204" pitchFamily="34" charset="0"/>
                <a:cs typeface="Arial" panose="020B0604020202020204" pitchFamily="34" charset="0"/>
              </a:rPr>
              <a:t>estadísticas</a:t>
            </a:r>
            <a:endParaRPr lang="en-GB" sz="2000" dirty="0">
              <a:latin typeface="Arial" panose="020B0604020202020204" pitchFamily="34" charset="0"/>
              <a:cs typeface="Arial" panose="020B0604020202020204" pitchFamily="34" charset="0"/>
            </a:endParaRPr>
          </a:p>
          <a:p>
            <a:pPr>
              <a:buSzPts val="1600"/>
            </a:pPr>
            <a:r>
              <a:rPr lang="en-GB" sz="2000" dirty="0" err="1">
                <a:latin typeface="Arial" panose="020B0604020202020204" pitchFamily="34" charset="0"/>
                <a:cs typeface="Arial" panose="020B0604020202020204" pitchFamily="34" charset="0"/>
              </a:rPr>
              <a:t>Comprobar</a:t>
            </a:r>
            <a:r>
              <a:rPr lang="en-GB" sz="2000" dirty="0">
                <a:latin typeface="Arial" panose="020B0604020202020204" pitchFamily="34" charset="0"/>
                <a:cs typeface="Arial" panose="020B0604020202020204" pitchFamily="34" charset="0"/>
              </a:rPr>
              <a:t> la </a:t>
            </a:r>
            <a:r>
              <a:rPr lang="en-GB" sz="2000" dirty="0" err="1">
                <a:latin typeface="Arial" panose="020B0604020202020204" pitchFamily="34" charset="0"/>
                <a:cs typeface="Arial" panose="020B0604020202020204" pitchFamily="34" charset="0"/>
              </a:rPr>
              <a:t>reconstrucción</a:t>
            </a:r>
            <a:r>
              <a:rPr lang="en-GB" sz="2000" dirty="0">
                <a:latin typeface="Arial" panose="020B0604020202020204" pitchFamily="34" charset="0"/>
                <a:cs typeface="Arial" panose="020B0604020202020204" pitchFamily="34" charset="0"/>
              </a:rPr>
              <a:t> del </a:t>
            </a:r>
            <a:r>
              <a:rPr lang="en-GB" sz="2000" dirty="0" err="1">
                <a:latin typeface="Arial" panose="020B0604020202020204" pitchFamily="34" charset="0"/>
                <a:cs typeface="Arial" panose="020B0604020202020204" pitchFamily="34" charset="0"/>
              </a:rPr>
              <a:t>año</a:t>
            </a:r>
            <a:r>
              <a:rPr lang="en-GB" sz="2000" dirty="0">
                <a:latin typeface="Arial" panose="020B0604020202020204" pitchFamily="34" charset="0"/>
                <a:cs typeface="Arial" panose="020B0604020202020204" pitchFamily="34" charset="0"/>
              </a:rPr>
              <a:t> base</a:t>
            </a:r>
          </a:p>
        </p:txBody>
      </p:sp>
      <p:sp>
        <p:nvSpPr>
          <p:cNvPr id="10" name="Chevron 9">
            <a:extLst>
              <a:ext uri="{FF2B5EF4-FFF2-40B4-BE49-F238E27FC236}">
                <a16:creationId xmlns:a16="http://schemas.microsoft.com/office/drawing/2014/main" id="{1FC71009-D3E6-4A4A-8E5D-57A51553D128}"/>
              </a:ext>
            </a:extLst>
          </p:cNvPr>
          <p:cNvSpPr/>
          <p:nvPr/>
        </p:nvSpPr>
        <p:spPr>
          <a:xfrm>
            <a:off x="2092561" y="2483513"/>
            <a:ext cx="2697711" cy="83561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err="1">
                <a:solidFill>
                  <a:schemeClr val="bg1"/>
                </a:solidFill>
                <a:latin typeface="Arial" panose="020B0604020202020204" pitchFamily="34" charset="0"/>
                <a:ea typeface="Open Sans Light" panose="020B0306030504020204" pitchFamily="34" charset="0"/>
                <a:cs typeface="Arial" panose="020B0604020202020204" pitchFamily="34" charset="0"/>
              </a:rPr>
              <a:t>Reconstrucción</a:t>
            </a:r>
            <a:r>
              <a:rPr lang="en-GB" dirty="0">
                <a:solidFill>
                  <a:schemeClr val="bg1"/>
                </a:solidFill>
                <a:latin typeface="Arial" panose="020B0604020202020204" pitchFamily="34" charset="0"/>
                <a:ea typeface="Open Sans Light" panose="020B0306030504020204" pitchFamily="34" charset="0"/>
                <a:cs typeface="Arial" panose="020B0604020202020204" pitchFamily="34" charset="0"/>
              </a:rPr>
              <a:t> del </a:t>
            </a:r>
            <a:r>
              <a:rPr lang="en-GB" dirty="0" err="1">
                <a:solidFill>
                  <a:schemeClr val="bg1"/>
                </a:solidFill>
                <a:latin typeface="Arial" panose="020B0604020202020204" pitchFamily="34" charset="0"/>
                <a:ea typeface="Open Sans Light" panose="020B0306030504020204" pitchFamily="34" charset="0"/>
                <a:cs typeface="Arial" panose="020B0604020202020204" pitchFamily="34" charset="0"/>
              </a:rPr>
              <a:t>año</a:t>
            </a:r>
            <a:r>
              <a:rPr lang="en-GB" dirty="0">
                <a:solidFill>
                  <a:schemeClr val="bg1"/>
                </a:solidFill>
                <a:latin typeface="Arial" panose="020B0604020202020204" pitchFamily="34" charset="0"/>
                <a:ea typeface="Open Sans Light" panose="020B0306030504020204" pitchFamily="34" charset="0"/>
                <a:cs typeface="Arial" panose="020B0604020202020204" pitchFamily="34" charset="0"/>
              </a:rPr>
              <a:t> base</a:t>
            </a:r>
          </a:p>
        </p:txBody>
      </p:sp>
      <p:sp>
        <p:nvSpPr>
          <p:cNvPr id="11" name="Chevron 10">
            <a:extLst>
              <a:ext uri="{FF2B5EF4-FFF2-40B4-BE49-F238E27FC236}">
                <a16:creationId xmlns:a16="http://schemas.microsoft.com/office/drawing/2014/main" id="{4A56CB5B-1002-4245-A509-2FF54A6540D1}"/>
              </a:ext>
            </a:extLst>
          </p:cNvPr>
          <p:cNvSpPr/>
          <p:nvPr/>
        </p:nvSpPr>
        <p:spPr>
          <a:xfrm>
            <a:off x="4790272" y="2484693"/>
            <a:ext cx="2520000" cy="835617"/>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ea typeface="Open Sans Light" panose="020B0306030504020204" pitchFamily="34" charset="0"/>
                <a:cs typeface="Arial" panose="020B0604020202020204" pitchFamily="34" charset="0"/>
              </a:rPr>
              <a:t>Desarrollo de escenarios</a:t>
            </a:r>
          </a:p>
        </p:txBody>
      </p:sp>
      <p:sp>
        <p:nvSpPr>
          <p:cNvPr id="12" name="Chevron 11">
            <a:extLst>
              <a:ext uri="{FF2B5EF4-FFF2-40B4-BE49-F238E27FC236}">
                <a16:creationId xmlns:a16="http://schemas.microsoft.com/office/drawing/2014/main" id="{AC82DC86-DC8C-034C-86C7-6FF4FD29235C}"/>
              </a:ext>
            </a:extLst>
          </p:cNvPr>
          <p:cNvSpPr/>
          <p:nvPr/>
        </p:nvSpPr>
        <p:spPr>
          <a:xfrm>
            <a:off x="7264266" y="2484693"/>
            <a:ext cx="2591047" cy="783269"/>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ea typeface="Open Sans Light" panose="020B0306030504020204" pitchFamily="34" charset="0"/>
                <a:cs typeface="Arial" panose="020B0604020202020204" pitchFamily="34" charset="0"/>
              </a:rPr>
              <a:t>Proyecciones de la demanda de energía</a:t>
            </a:r>
          </a:p>
        </p:txBody>
      </p:sp>
      <p:grpSp>
        <p:nvGrpSpPr>
          <p:cNvPr id="2" name="Group 1">
            <a:extLst>
              <a:ext uri="{FF2B5EF4-FFF2-40B4-BE49-F238E27FC236}">
                <a16:creationId xmlns:a16="http://schemas.microsoft.com/office/drawing/2014/main" id="{24154D1D-5FEC-0C4E-9F50-8D71CD6F25D0}"/>
              </a:ext>
            </a:extLst>
          </p:cNvPr>
          <p:cNvGrpSpPr/>
          <p:nvPr/>
        </p:nvGrpSpPr>
        <p:grpSpPr>
          <a:xfrm>
            <a:off x="6050272" y="4574581"/>
            <a:ext cx="5698155" cy="1954585"/>
            <a:chOff x="3170483" y="4406266"/>
            <a:chExt cx="5698155" cy="1954585"/>
          </a:xfrm>
        </p:grpSpPr>
        <p:sp>
          <p:nvSpPr>
            <p:cNvPr id="13" name="Text Box 3">
              <a:extLst>
                <a:ext uri="{FF2B5EF4-FFF2-40B4-BE49-F238E27FC236}">
                  <a16:creationId xmlns:a16="http://schemas.microsoft.com/office/drawing/2014/main" id="{AB64D8E1-8A5E-2B41-B2EC-82D02BB29640}"/>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Light" panose="020B0306030504020204" pitchFamily="34" charset="0"/>
                  <a:ea typeface="Open Sans Light" panose="020B0306030504020204" pitchFamily="34" charset="0"/>
                  <a:cs typeface="Open Sans Light" panose="020B0306030504020204" pitchFamily="34" charset="0"/>
                </a:rPr>
                <a:t>Calcular los datos de entrada para el año base</a:t>
              </a:r>
            </a:p>
          </p:txBody>
        </p:sp>
        <p:sp>
          <p:nvSpPr>
            <p:cNvPr id="14" name="Text Box 4">
              <a:extLst>
                <a:ext uri="{FF2B5EF4-FFF2-40B4-BE49-F238E27FC236}">
                  <a16:creationId xmlns:a16="http://schemas.microsoft.com/office/drawing/2014/main" id="{6587BE0F-1DE5-FF4B-9F0F-208591BD4B9F}"/>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Comprobar la exactitud de los resultados del MAED para el año base</a:t>
              </a:r>
            </a:p>
          </p:txBody>
        </p:sp>
        <p:sp>
          <p:nvSpPr>
            <p:cNvPr id="15" name="Text Box 5">
              <a:extLst>
                <a:ext uri="{FF2B5EF4-FFF2-40B4-BE49-F238E27FC236}">
                  <a16:creationId xmlns:a16="http://schemas.microsoft.com/office/drawing/2014/main" id="{86E3C9A4-AF85-634C-8C50-F4648DA0E41A}"/>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no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Ejecutar el modelo MAED</a:t>
              </a:r>
            </a:p>
          </p:txBody>
        </p:sp>
        <p:sp>
          <p:nvSpPr>
            <p:cNvPr id="16" name="Text Box 2">
              <a:extLst>
                <a:ext uri="{FF2B5EF4-FFF2-40B4-BE49-F238E27FC236}">
                  <a16:creationId xmlns:a16="http://schemas.microsoft.com/office/drawing/2014/main" id="{31D2F70B-5153-EF46-8AB6-37C97952BC9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Recoger/ajustar los parámetros del MAED para el año base</a:t>
              </a:r>
            </a:p>
          </p:txBody>
        </p:sp>
        <p:sp>
          <p:nvSpPr>
            <p:cNvPr id="17" name="Straight Connector 3">
              <a:extLst>
                <a:ext uri="{FF2B5EF4-FFF2-40B4-BE49-F238E27FC236}">
                  <a16:creationId xmlns:a16="http://schemas.microsoft.com/office/drawing/2014/main" id="{8FD8BD7E-851E-7149-833B-7C45E158A2FF}"/>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3">
              <a:extLst>
                <a:ext uri="{FF2B5EF4-FFF2-40B4-BE49-F238E27FC236}">
                  <a16:creationId xmlns:a16="http://schemas.microsoft.com/office/drawing/2014/main" id="{1F11F949-5741-6749-B9F1-A5716DA83D31}"/>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DB102A6B-F564-9A4A-B0E2-59EBAC7D7B76}"/>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B1999047-AEBC-FD47-8D25-90B50E898A14}"/>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5" name="Google Shape;113;p16">
            <a:extLst>
              <a:ext uri="{FF2B5EF4-FFF2-40B4-BE49-F238E27FC236}">
                <a16:creationId xmlns:a16="http://schemas.microsoft.com/office/drawing/2014/main" id="{D9BB4F7D-623A-430E-9071-E16B90C0E027}"/>
              </a:ext>
            </a:extLst>
          </p:cNvPr>
          <p:cNvSpPr txBox="1">
            <a:spLocks noChangeArrowheads="1"/>
          </p:cNvSpPr>
          <p:nvPr/>
        </p:nvSpPr>
        <p:spPr bwMode="auto">
          <a:xfrm>
            <a:off x="950687" y="581364"/>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8.4 </a:t>
            </a:r>
            <a:r>
              <a:rPr lang="en-GB" dirty="0">
                <a:latin typeface="Arial" panose="020B0604020202020204" pitchFamily="34" charset="0"/>
                <a:cs typeface="Arial" panose="020B0604020202020204" pitchFamily="34" charset="0"/>
              </a:rPr>
              <a:t>De la </a:t>
            </a:r>
            <a:r>
              <a:rPr lang="en-GB" dirty="0" err="1">
                <a:latin typeface="Arial" panose="020B0604020202020204" pitchFamily="34" charset="0"/>
                <a:cs typeface="Arial" panose="020B0604020202020204" pitchFamily="34" charset="0"/>
              </a:rPr>
              <a:t>recogida</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 la </a:t>
            </a:r>
            <a:r>
              <a:rPr lang="en-GB" dirty="0" err="1">
                <a:latin typeface="Arial" panose="020B0604020202020204" pitchFamily="34" charset="0"/>
                <a:cs typeface="Arial" panose="020B0604020202020204" pitchFamily="34" charset="0"/>
              </a:rPr>
              <a:t>aplicación</a:t>
            </a:r>
            <a:endParaRPr lang="en-GB" dirty="0">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D46F9DD0-3E2A-C24D-BEFB-6B58669B3BCF}"/>
              </a:ext>
            </a:extLst>
          </p:cNvPr>
          <p:cNvSpPr/>
          <p:nvPr/>
        </p:nvSpPr>
        <p:spPr>
          <a:xfrm>
            <a:off x="10451706" y="10359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21.mp3" descr="Track7_Lecture8_Slide21.mp3">
            <a:hlinkClick r:id="" action="ppaction://media"/>
            <a:extLst>
              <a:ext uri="{FF2B5EF4-FFF2-40B4-BE49-F238E27FC236}">
                <a16:creationId xmlns:a16="http://schemas.microsoft.com/office/drawing/2014/main" id="{4802FE0C-1D99-A54B-BC5B-33C39848A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3071" y="174964"/>
            <a:ext cx="812800" cy="812800"/>
          </a:xfrm>
          <a:prstGeom prst="rect">
            <a:avLst/>
          </a:prstGeom>
        </p:spPr>
      </p:pic>
    </p:spTree>
    <p:extLst>
      <p:ext uri="{BB962C8B-B14F-4D97-AF65-F5344CB8AC3E}">
        <p14:creationId xmlns:p14="http://schemas.microsoft.com/office/powerpoint/2010/main" val="5730629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22</a:t>
            </a:fld>
            <a:endParaRPr lang="en-US" altLang="en-US" sz="1400" b="1">
              <a:solidFill>
                <a:schemeClr val="bg1"/>
              </a:solidFill>
              <a:latin typeface="Open Sans ExtraBold"/>
              <a:ea typeface="Open Sans ExtraBold"/>
              <a:cs typeface="Open Sans ExtraBold"/>
            </a:endParaRPr>
          </a:p>
        </p:txBody>
      </p:sp>
      <p:sp>
        <p:nvSpPr>
          <p:cNvPr id="10" name="Chevron 9">
            <a:extLst>
              <a:ext uri="{FF2B5EF4-FFF2-40B4-BE49-F238E27FC236}">
                <a16:creationId xmlns:a16="http://schemas.microsoft.com/office/drawing/2014/main" id="{1FC71009-D3E6-4A4A-8E5D-57A51553D128}"/>
              </a:ext>
            </a:extLst>
          </p:cNvPr>
          <p:cNvSpPr/>
          <p:nvPr/>
        </p:nvSpPr>
        <p:spPr>
          <a:xfrm>
            <a:off x="2343781" y="2297091"/>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Reconstrucción del año base</a:t>
            </a:r>
          </a:p>
        </p:txBody>
      </p:sp>
      <p:sp>
        <p:nvSpPr>
          <p:cNvPr id="11" name="Chevron 10">
            <a:extLst>
              <a:ext uri="{FF2B5EF4-FFF2-40B4-BE49-F238E27FC236}">
                <a16:creationId xmlns:a16="http://schemas.microsoft.com/office/drawing/2014/main" id="{4A56CB5B-1002-4245-A509-2FF54A6540D1}"/>
              </a:ext>
            </a:extLst>
          </p:cNvPr>
          <p:cNvSpPr/>
          <p:nvPr/>
        </p:nvSpPr>
        <p:spPr>
          <a:xfrm>
            <a:off x="4817777" y="2298271"/>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Desarrollo de escenarios</a:t>
            </a:r>
          </a:p>
        </p:txBody>
      </p:sp>
      <p:sp>
        <p:nvSpPr>
          <p:cNvPr id="12" name="Chevron 11">
            <a:extLst>
              <a:ext uri="{FF2B5EF4-FFF2-40B4-BE49-F238E27FC236}">
                <a16:creationId xmlns:a16="http://schemas.microsoft.com/office/drawing/2014/main" id="{AC82DC86-DC8C-034C-86C7-6FF4FD29235C}"/>
              </a:ext>
            </a:extLst>
          </p:cNvPr>
          <p:cNvSpPr/>
          <p:nvPr/>
        </p:nvSpPr>
        <p:spPr>
          <a:xfrm>
            <a:off x="7291772" y="2298271"/>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Proyecciones</a:t>
            </a:r>
            <a:r>
              <a:rPr lang="en-GB"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de la </a:t>
            </a:r>
            <a:r>
              <a:rPr lang="en-GB" sz="15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demanda</a:t>
            </a:r>
            <a:r>
              <a:rPr lang="en-GB"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de </a:t>
            </a:r>
            <a:r>
              <a:rPr lang="en-GB" sz="15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energía</a:t>
            </a:r>
            <a:endParaRPr lang="en-GB"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0" name="Picture 19" descr="Screen Clipping">
            <a:extLst>
              <a:ext uri="{FF2B5EF4-FFF2-40B4-BE49-F238E27FC236}">
                <a16:creationId xmlns:a16="http://schemas.microsoft.com/office/drawing/2014/main" id="{AEA4155E-C18E-9441-8313-41549D692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473" y="3109093"/>
            <a:ext cx="4309430" cy="2701837"/>
          </a:xfrm>
          <a:prstGeom prst="rect">
            <a:avLst/>
          </a:prstGeom>
        </p:spPr>
      </p:pic>
      <p:pic>
        <p:nvPicPr>
          <p:cNvPr id="34" name="Picture 33" descr="Screen Clipping">
            <a:extLst>
              <a:ext uri="{FF2B5EF4-FFF2-40B4-BE49-F238E27FC236}">
                <a16:creationId xmlns:a16="http://schemas.microsoft.com/office/drawing/2014/main" id="{28E3B673-C3FA-7042-A6B4-DB5A20BED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2207" y="3118950"/>
            <a:ext cx="4303793" cy="2640248"/>
          </a:xfrm>
          <a:prstGeom prst="rect">
            <a:avLst/>
          </a:prstGeom>
        </p:spPr>
      </p:pic>
      <p:sp>
        <p:nvSpPr>
          <p:cNvPr id="4" name="Google Shape;113;p16">
            <a:extLst>
              <a:ext uri="{FF2B5EF4-FFF2-40B4-BE49-F238E27FC236}">
                <a16:creationId xmlns:a16="http://schemas.microsoft.com/office/drawing/2014/main" id="{D8BA6970-97AB-447A-9D87-9E4BA0330B11}"/>
              </a:ext>
            </a:extLst>
          </p:cNvPr>
          <p:cNvSpPr txBox="1">
            <a:spLocks noChangeArrowheads="1"/>
          </p:cNvSpPr>
          <p:nvPr/>
        </p:nvSpPr>
        <p:spPr bwMode="auto">
          <a:xfrm>
            <a:off x="856129" y="581364"/>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8.4 </a:t>
            </a:r>
            <a:r>
              <a:rPr lang="en-GB" dirty="0">
                <a:latin typeface="Arial" panose="020B0604020202020204" pitchFamily="34" charset="0"/>
                <a:cs typeface="Arial" panose="020B0604020202020204" pitchFamily="34" charset="0"/>
              </a:rPr>
              <a:t>De la </a:t>
            </a:r>
            <a:r>
              <a:rPr lang="en-GB" dirty="0" err="1">
                <a:latin typeface="Arial" panose="020B0604020202020204" pitchFamily="34" charset="0"/>
                <a:cs typeface="Arial" panose="020B0604020202020204" pitchFamily="34" charset="0"/>
              </a:rPr>
              <a:t>recogida</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 la </a:t>
            </a:r>
            <a:r>
              <a:rPr lang="en-GB" dirty="0" err="1">
                <a:latin typeface="Arial" panose="020B0604020202020204" pitchFamily="34" charset="0"/>
                <a:cs typeface="Arial" panose="020B0604020202020204" pitchFamily="34" charset="0"/>
              </a:rPr>
              <a:t>aplicación</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E91B25F-E710-4B4B-88C6-411943028356}"/>
              </a:ext>
            </a:extLst>
          </p:cNvPr>
          <p:cNvSpPr txBox="1"/>
          <p:nvPr/>
        </p:nvSpPr>
        <p:spPr>
          <a:xfrm>
            <a:off x="4724400" y="32865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Content Placeholder 2">
            <a:extLst>
              <a:ext uri="{FF2B5EF4-FFF2-40B4-BE49-F238E27FC236}">
                <a16:creationId xmlns:a16="http://schemas.microsoft.com/office/drawing/2014/main" id="{965DE771-2F18-4AD8-9334-C46F7A8F2B55}"/>
              </a:ext>
            </a:extLst>
          </p:cNvPr>
          <p:cNvSpPr txBox="1">
            <a:spLocks/>
          </p:cNvSpPr>
          <p:nvPr/>
        </p:nvSpPr>
        <p:spPr>
          <a:xfrm>
            <a:off x="904461" y="1792495"/>
            <a:ext cx="6997148" cy="447779"/>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a:lnSpc>
                <a:spcPct val="110000"/>
              </a:lnSpc>
              <a:spcAft>
                <a:spcPts val="1200"/>
              </a:spcAft>
              <a:buNone/>
              <a:defRPr/>
            </a:pPr>
            <a:r>
              <a:rPr lang="en-ZA" sz="2000" b="1">
                <a:solidFill>
                  <a:schemeClr val="accent5">
                    <a:lumMod val="60000"/>
                    <a:lumOff val="40000"/>
                  </a:schemeClr>
                </a:solidFill>
                <a:latin typeface="Arial" panose="020B0604020202020204" pitchFamily="34" charset="0"/>
                <a:cs typeface="Arial" panose="020B0604020202020204" pitchFamily="34" charset="0"/>
              </a:rPr>
              <a:t>Desarrollo de escenarios</a:t>
            </a:r>
            <a:endParaRPr lang="en-US">
              <a:solidFill>
                <a:schemeClr val="accent5">
                  <a:lumMod val="60000"/>
                  <a:lumOff val="40000"/>
                </a:schemeClr>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DBEB1F3-B369-6940-8564-E031E1EF7BA3}"/>
              </a:ext>
            </a:extLst>
          </p:cNvPr>
          <p:cNvSpPr/>
          <p:nvPr/>
        </p:nvSpPr>
        <p:spPr>
          <a:xfrm>
            <a:off x="10361935" y="26499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22.mp3" descr="Track7_Lecture8_Slide22.mp3">
            <a:hlinkClick r:id="" action="ppaction://media"/>
            <a:extLst>
              <a:ext uri="{FF2B5EF4-FFF2-40B4-BE49-F238E27FC236}">
                <a16:creationId xmlns:a16="http://schemas.microsoft.com/office/drawing/2014/main" id="{2B25D9EB-DC33-6441-B0B8-A8A18D9457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33300" y="336364"/>
            <a:ext cx="812800" cy="812800"/>
          </a:xfrm>
          <a:prstGeom prst="rect">
            <a:avLst/>
          </a:prstGeom>
        </p:spPr>
      </p:pic>
    </p:spTree>
    <p:extLst>
      <p:ext uri="{BB962C8B-B14F-4D97-AF65-F5344CB8AC3E}">
        <p14:creationId xmlns:p14="http://schemas.microsoft.com/office/powerpoint/2010/main" val="2649116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AD2DC120-A5FE-ED4A-95B9-81E3EC80E85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2">
            <a:extLst>
              <a:ext uri="{FF2B5EF4-FFF2-40B4-BE49-F238E27FC236}">
                <a16:creationId xmlns:a16="http://schemas.microsoft.com/office/drawing/2014/main" id="{D809CD43-85FB-49A7-9EDC-12318C0A6F30}"/>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 </a:t>
            </a:r>
            <a:r>
              <a:rPr lang="en-US" sz="800" dirty="0">
                <a:solidFill>
                  <a:schemeClr val="bg1"/>
                </a:solidFill>
                <a:latin typeface="Open Sans"/>
                <a:ea typeface="+mn-lt"/>
                <a:cs typeface="+mn-lt"/>
              </a:rPr>
              <a:t>F., Ahsan A., Halloran C., Vijay, A.,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a:t>
            </a:r>
            <a:r>
              <a:rPr lang="en-US" sz="800" dirty="0" err="1">
                <a:solidFill>
                  <a:schemeClr val="bg1"/>
                </a:solidFill>
                <a:latin typeface="Open Sans"/>
                <a:ea typeface="+mn-lt"/>
                <a:cs typeface="+mn-lt"/>
              </a:rPr>
              <a:t>Hasanovic </a:t>
            </a:r>
            <a:r>
              <a:rPr lang="en-US" sz="800" dirty="0">
                <a:solidFill>
                  <a:schemeClr val="bg1"/>
                </a:solidFill>
                <a:latin typeface="Open Sans"/>
                <a:ea typeface="+mn-lt"/>
                <a:cs typeface="+mn-lt"/>
              </a:rPr>
              <a:t>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 </a:t>
            </a:r>
            <a:r>
              <a:rPr lang="en-US" sz="800" dirty="0">
                <a:solidFill>
                  <a:schemeClr val="bg1"/>
                </a:solidFill>
                <a:latin typeface="Open Sans"/>
                <a:ea typeface="+mn-lt"/>
                <a:cs typeface="+mn-lt"/>
              </a:rPr>
              <a:t>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2021. Conferencia 8: Consistencia y estructura de los datos de entrada, estudio del balance energético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MAED (proyecciones de demanda). Versión 1.0.  [presentación en línea]. Programa de Crecimiento Compatible con el Clima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el Organismo Internacional de Energía Atómica.</a:t>
            </a:r>
            <a:endParaRPr lang="en-US" sz="800" dirty="0">
              <a:solidFill>
                <a:schemeClr val="bg1"/>
              </a:solidFill>
              <a:cs typeface="Calibri"/>
            </a:endParaRPr>
          </a:p>
        </p:txBody>
      </p:sp>
      <p:sp>
        <p:nvSpPr>
          <p:cNvPr id="5" name="TextBox 3">
            <a:extLst>
              <a:ext uri="{FF2B5EF4-FFF2-40B4-BE49-F238E27FC236}">
                <a16:creationId xmlns:a16="http://schemas.microsoft.com/office/drawing/2014/main" id="{87344C9B-5BA8-41A6-A625-17533DFBE831}"/>
              </a:ext>
            </a:extLst>
          </p:cNvPr>
          <p:cNvSpPr txBox="1"/>
          <p:nvPr/>
        </p:nvSpPr>
        <p:spPr>
          <a:xfrm>
            <a:off x="9899301" y="5905083"/>
            <a:ext cx="203951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Cursos CCG (esto le llevará </a:t>
            </a:r>
            <a:br>
              <a:rPr lang="en-US" sz="800" dirty="0">
                <a:latin typeface="Open Sans"/>
                <a:ea typeface="+mn-lt"/>
                <a:cs typeface="+mn-lt"/>
              </a:rPr>
            </a:br>
            <a:r>
              <a:rPr lang="en-US" sz="800" dirty="0">
                <a:solidFill>
                  <a:schemeClr val="bg1"/>
                </a:solidFill>
                <a:latin typeface="Open Sans"/>
                <a:ea typeface="+mn-lt"/>
                <a:cs typeface="+mn-lt"/>
              </a:rPr>
              <a:t>a la página web http://www.ClimateCompatibleGrowth.com/teachingmaterials)</a:t>
            </a:r>
          </a:p>
        </p:txBody>
      </p:sp>
      <p:grpSp>
        <p:nvGrpSpPr>
          <p:cNvPr id="6" name="Group 5">
            <a:extLst>
              <a:ext uri="{FF2B5EF4-FFF2-40B4-BE49-F238E27FC236}">
                <a16:creationId xmlns:a16="http://schemas.microsoft.com/office/drawing/2014/main" id="{037BE5E0-C242-B14D-971F-15D89D73268D}"/>
              </a:ext>
            </a:extLst>
          </p:cNvPr>
          <p:cNvGrpSpPr/>
          <p:nvPr/>
        </p:nvGrpSpPr>
        <p:grpSpPr>
          <a:xfrm>
            <a:off x="3361587" y="4084215"/>
            <a:ext cx="1877504" cy="558800"/>
            <a:chOff x="929196" y="5461000"/>
            <a:chExt cx="1877504" cy="558800"/>
          </a:xfrm>
        </p:grpSpPr>
        <p:sp>
          <p:nvSpPr>
            <p:cNvPr id="8" name="Rounded Rectangle 7">
              <a:hlinkClick r:id="rId3"/>
              <a:extLst>
                <a:ext uri="{FF2B5EF4-FFF2-40B4-BE49-F238E27FC236}">
                  <a16:creationId xmlns:a16="http://schemas.microsoft.com/office/drawing/2014/main" id="{F1B07F37-98A8-BA4A-8811-A8833754414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10051A-D148-0F49-B490-90E572AB20FD}"/>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4"/>
              <a:extLst>
                <a:ext uri="{FF2B5EF4-FFF2-40B4-BE49-F238E27FC236}">
                  <a16:creationId xmlns:a16="http://schemas.microsoft.com/office/drawing/2014/main" id="{21B90F91-5D0E-8C4E-84AA-4805B380B17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733946" y="1808299"/>
            <a:ext cx="7240036" cy="398045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Desafíos</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para la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preparación</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los</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datos</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entrada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en</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MAED</a:t>
            </a:r>
          </a:p>
          <a:p>
            <a:pPr marL="342900" indent="-342900" eaLnBrk="1" hangingPunct="1">
              <a:lnSpc>
                <a:spcPct val="100000"/>
              </a:lnSpc>
              <a:spcAft>
                <a:spcPts val="1200"/>
              </a:spcAft>
            </a:pPr>
            <a:r>
              <a:rPr lang="en-GB" altLang="en-US" sz="2000" dirty="0">
                <a:latin typeface="Arial" panose="020B0604020202020204" pitchFamily="34" charset="0"/>
                <a:ea typeface="Open Sans" panose="020B0606030504020204" pitchFamily="34" charset="0"/>
                <a:cs typeface="Arial" panose="020B0604020202020204" pitchFamily="34" charset="0"/>
              </a:rPr>
              <a:t>Al ser un </a:t>
            </a:r>
            <a:r>
              <a:rPr lang="en-GB" altLang="en-US" sz="2000" dirty="0" err="1">
                <a:latin typeface="Arial" panose="020B0604020202020204" pitchFamily="34" charset="0"/>
                <a:ea typeface="Open Sans" panose="020B0606030504020204" pitchFamily="34" charset="0"/>
                <a:cs typeface="Arial" panose="020B0604020202020204" pitchFamily="34" charset="0"/>
              </a:rPr>
              <a:t>modelo</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uso</a:t>
            </a:r>
            <a:r>
              <a:rPr lang="en-GB" altLang="en-US" sz="2000" dirty="0">
                <a:latin typeface="Arial" panose="020B0604020202020204" pitchFamily="34" charset="0"/>
                <a:ea typeface="Open Sans" panose="020B0606030504020204" pitchFamily="34" charset="0"/>
                <a:cs typeface="Arial" panose="020B0604020202020204" pitchFamily="34" charset="0"/>
              </a:rPr>
              <a:t> final, </a:t>
            </a:r>
            <a:r>
              <a:rPr lang="en-GB" altLang="en-US" sz="2000" dirty="0" err="1">
                <a:latin typeface="Arial" panose="020B0604020202020204" pitchFamily="34" charset="0"/>
                <a:ea typeface="Open Sans" panose="020B0606030504020204" pitchFamily="34" charset="0"/>
                <a:cs typeface="Arial" panose="020B0604020202020204" pitchFamily="34" charset="0"/>
              </a:rPr>
              <a:t>el</a:t>
            </a:r>
            <a:r>
              <a:rPr lang="en-GB" altLang="en-US" sz="2000" dirty="0">
                <a:latin typeface="Arial" panose="020B0604020202020204" pitchFamily="34" charset="0"/>
                <a:ea typeface="Open Sans" panose="020B0606030504020204" pitchFamily="34" charset="0"/>
                <a:cs typeface="Arial" panose="020B0604020202020204" pitchFamily="34" charset="0"/>
              </a:rPr>
              <a:t> MAED </a:t>
            </a:r>
            <a:r>
              <a:rPr lang="en-GB" altLang="en-US" sz="2000" dirty="0" err="1">
                <a:latin typeface="Arial" panose="020B0604020202020204" pitchFamily="34" charset="0"/>
                <a:ea typeface="Open Sans" panose="020B0606030504020204" pitchFamily="34" charset="0"/>
                <a:cs typeface="Arial" panose="020B0604020202020204" pitchFamily="34" charset="0"/>
              </a:rPr>
              <a:t>requiere</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una</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cantidad</a:t>
            </a:r>
            <a:r>
              <a:rPr lang="en-GB" altLang="en-US" sz="2000" dirty="0">
                <a:latin typeface="Arial" panose="020B0604020202020204" pitchFamily="34" charset="0"/>
                <a:ea typeface="Open Sans" panose="020B0606030504020204" pitchFamily="34" charset="0"/>
                <a:cs typeface="Arial" panose="020B0604020202020204" pitchFamily="34" charset="0"/>
              </a:rPr>
              <a:t> considerable de </a:t>
            </a:r>
            <a:r>
              <a:rPr lang="en-GB" altLang="en-US" sz="2000" dirty="0" err="1">
                <a:latin typeface="Arial" panose="020B0604020202020204" pitchFamily="34" charset="0"/>
                <a:ea typeface="Open Sans" panose="020B0606030504020204" pitchFamily="34" charset="0"/>
                <a:cs typeface="Arial" panose="020B0604020202020204" pitchFamily="34" charset="0"/>
              </a:rPr>
              <a:t>datos</a:t>
            </a:r>
            <a:r>
              <a:rPr lang="en-GB" altLang="en-US" sz="2000" dirty="0">
                <a:latin typeface="Arial" panose="020B0604020202020204" pitchFamily="34" charset="0"/>
                <a:ea typeface="Open Sans" panose="020B0606030504020204" pitchFamily="34" charset="0"/>
                <a:cs typeface="Arial" panose="020B0604020202020204" pitchFamily="34" charset="0"/>
              </a:rPr>
              <a:t> de entrada</a:t>
            </a:r>
          </a:p>
          <a:p>
            <a:pPr marL="342900" indent="-342900" eaLnBrk="1" hangingPunct="1">
              <a:lnSpc>
                <a:spcPct val="100000"/>
              </a:lnSpc>
              <a:spcAft>
                <a:spcPts val="1200"/>
              </a:spcAft>
            </a:pPr>
            <a:r>
              <a:rPr lang="en-GB" altLang="en-US" sz="2000" dirty="0">
                <a:latin typeface="Arial" panose="020B0604020202020204" pitchFamily="34" charset="0"/>
                <a:ea typeface="Open Sans" panose="020B0606030504020204" pitchFamily="34" charset="0"/>
                <a:cs typeface="Arial" panose="020B0604020202020204" pitchFamily="34" charset="0"/>
              </a:rPr>
              <a:t>Lista de </a:t>
            </a:r>
            <a:r>
              <a:rPr lang="en-GB" altLang="en-US" sz="2000" dirty="0" err="1">
                <a:latin typeface="Arial" panose="020B0604020202020204" pitchFamily="34" charset="0"/>
                <a:ea typeface="Open Sans" panose="020B0606030504020204" pitchFamily="34" charset="0"/>
                <a:cs typeface="Arial" panose="020B0604020202020204" pitchFamily="34" charset="0"/>
              </a:rPr>
              <a:t>definiciones</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datos</a:t>
            </a:r>
            <a:r>
              <a:rPr lang="en-GB" altLang="en-US" sz="2000" dirty="0">
                <a:latin typeface="Arial" panose="020B0604020202020204" pitchFamily="34" charset="0"/>
                <a:ea typeface="Open Sans" panose="020B0606030504020204" pitchFamily="34" charset="0"/>
                <a:cs typeface="Arial" panose="020B0604020202020204" pitchFamily="34" charset="0"/>
              </a:rPr>
              <a:t> de entrada y </a:t>
            </a:r>
            <a:r>
              <a:rPr lang="en-GB" altLang="en-US" sz="2000" dirty="0" err="1">
                <a:latin typeface="Arial" panose="020B0604020202020204" pitchFamily="34" charset="0"/>
                <a:ea typeface="Open Sans" panose="020B0606030504020204" pitchFamily="34" charset="0"/>
                <a:cs typeface="Arial" panose="020B0604020202020204" pitchFamily="34" charset="0"/>
              </a:rPr>
              <a:t>unidades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en</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el</a:t>
            </a:r>
            <a:r>
              <a:rPr lang="en-GB" altLang="en-US" sz="2000" dirty="0">
                <a:latin typeface="Arial" panose="020B0604020202020204" pitchFamily="34" charset="0"/>
                <a:ea typeface="Open Sans" panose="020B0606030504020204" pitchFamily="34" charset="0"/>
                <a:cs typeface="Arial" panose="020B0604020202020204" pitchFamily="34" charset="0"/>
              </a:rPr>
              <a:t> manual de </a:t>
            </a:r>
            <a:r>
              <a:rPr lang="en-GB" altLang="en-US" sz="2000" dirty="0" err="1">
                <a:latin typeface="Arial" panose="020B0604020202020204" pitchFamily="34" charset="0"/>
                <a:ea typeface="Open Sans" panose="020B0606030504020204" pitchFamily="34" charset="0"/>
                <a:cs typeface="Arial" panose="020B0604020202020204" pitchFamily="34" charset="0"/>
              </a:rPr>
              <a:t>usuario</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1200"/>
              </a:spcAft>
            </a:pPr>
            <a:r>
              <a:rPr lang="en-GB" sz="2000" dirty="0" err="1">
                <a:latin typeface="Arial" panose="020B0604020202020204" pitchFamily="34" charset="0"/>
                <a:ea typeface="Open Sans" panose="020B0606030504020204" pitchFamily="34" charset="0"/>
                <a:cs typeface="Arial" panose="020B0604020202020204" pitchFamily="34" charset="0"/>
              </a:rPr>
              <a:t>Borre</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todos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los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datos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cuando</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utilice</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el</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modelo</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por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primera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vez</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su</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país</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1200"/>
              </a:spcAft>
            </a:pPr>
            <a:r>
              <a:rPr lang="en-GB" altLang="en-US" sz="2000" dirty="0" err="1">
                <a:latin typeface="Arial" panose="020B0604020202020204" pitchFamily="34" charset="0"/>
                <a:ea typeface="Open Sans" panose="020B0606030504020204" pitchFamily="34" charset="0"/>
                <a:cs typeface="Arial" panose="020B0604020202020204" pitchFamily="34" charset="0"/>
              </a:rPr>
              <a:t>Cuestión</a:t>
            </a:r>
            <a:r>
              <a:rPr lang="en-GB" altLang="en-US" sz="2000" dirty="0">
                <a:latin typeface="Arial" panose="020B0604020202020204" pitchFamily="34" charset="0"/>
                <a:ea typeface="Open Sans" panose="020B0606030504020204" pitchFamily="34" charset="0"/>
                <a:cs typeface="Arial" panose="020B0604020202020204" pitchFamily="34" charset="0"/>
              </a:rPr>
              <a:t> clave: </a:t>
            </a:r>
            <a:r>
              <a:rPr lang="en-GB" altLang="en-US" sz="2000" dirty="0" err="1">
                <a:latin typeface="Arial" panose="020B0604020202020204" pitchFamily="34" charset="0"/>
                <a:ea typeface="Open Sans" panose="020B0606030504020204" pitchFamily="34" charset="0"/>
                <a:cs typeface="Arial" panose="020B0604020202020204" pitchFamily="34" charset="0"/>
              </a:rPr>
              <a:t>consistencia</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los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datos</a:t>
            </a:r>
            <a:r>
              <a:rPr lang="en-GB" altLang="en-US" sz="2000" dirty="0">
                <a:latin typeface="Arial" panose="020B0604020202020204" pitchFamily="34" charset="0"/>
                <a:ea typeface="Open Sans" panose="020B0606030504020204" pitchFamily="34" charset="0"/>
                <a:cs typeface="Arial" panose="020B0604020202020204" pitchFamily="34" charset="0"/>
              </a:rPr>
              <a:t> → </a:t>
            </a:r>
            <a:r>
              <a:rPr lang="en-GB" altLang="en-US" sz="2000" dirty="0" err="1">
                <a:latin typeface="Arial" panose="020B0604020202020204" pitchFamily="34" charset="0"/>
                <a:ea typeface="Open Sans" panose="020B0606030504020204" pitchFamily="34" charset="0"/>
                <a:cs typeface="Arial" panose="020B0604020202020204" pitchFamily="34" charset="0"/>
              </a:rPr>
              <a:t>Utilizar</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archivos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separados</a:t>
            </a:r>
            <a:r>
              <a:rPr lang="en-GB" altLang="en-US" sz="2000" dirty="0">
                <a:latin typeface="Arial" panose="020B0604020202020204" pitchFamily="34" charset="0"/>
                <a:ea typeface="Open Sans" panose="020B0606030504020204" pitchFamily="34" charset="0"/>
                <a:cs typeface="Arial" panose="020B0604020202020204" pitchFamily="34" charset="0"/>
              </a:rPr>
              <a:t> para la </a:t>
            </a:r>
            <a:r>
              <a:rPr lang="en-GB" altLang="en-US" sz="2000" dirty="0" err="1">
                <a:latin typeface="Arial" panose="020B0604020202020204" pitchFamily="34" charset="0"/>
                <a:ea typeface="Open Sans" panose="020B0606030504020204" pitchFamily="34" charset="0"/>
                <a:cs typeface="Arial" panose="020B0604020202020204" pitchFamily="34" charset="0"/>
              </a:rPr>
              <a:t>preparación</a:t>
            </a:r>
            <a:r>
              <a:rPr lang="en-GB" altLang="en-US" sz="2000" dirty="0">
                <a:latin typeface="Arial" panose="020B0604020202020204" pitchFamily="34" charset="0"/>
                <a:ea typeface="Open Sans" panose="020B0606030504020204" pitchFamily="34" charset="0"/>
                <a:cs typeface="Arial" panose="020B0604020202020204" pitchFamily="34" charset="0"/>
              </a:rPr>
              <a:t> de </a:t>
            </a:r>
            <a:r>
              <a:rPr lang="en-GB" altLang="en-US" sz="2000" dirty="0" err="1">
                <a:latin typeface="Arial" panose="020B0604020202020204" pitchFamily="34" charset="0"/>
                <a:ea typeface="Open Sans" panose="020B0606030504020204" pitchFamily="34" charset="0"/>
                <a:cs typeface="Arial" panose="020B0604020202020204" pitchFamily="34" charset="0"/>
              </a:rPr>
              <a:t>los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datos</a:t>
            </a:r>
            <a:r>
              <a:rPr lang="en-GB" altLang="en-US" sz="2000" dirty="0">
                <a:latin typeface="Arial" panose="020B0604020202020204" pitchFamily="34" charset="0"/>
                <a:ea typeface="Open Sans" panose="020B0606030504020204" pitchFamily="34" charset="0"/>
                <a:cs typeface="Arial" panose="020B0604020202020204" pitchFamily="34" charset="0"/>
              </a:rPr>
              <a:t> de entrada</a:t>
            </a:r>
          </a:p>
          <a:p>
            <a:pPr marL="342900" indent="-342900" eaLnBrk="1" hangingPunct="1">
              <a:lnSpc>
                <a:spcPct val="100000"/>
              </a:lnSpc>
              <a:spcAft>
                <a:spcPts val="1200"/>
              </a:spcAft>
            </a:pP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3</a:t>
            </a:fld>
            <a:endParaRPr lang="en-US" altLang="en-US" sz="1400" b="1">
              <a:solidFill>
                <a:schemeClr val="bg1"/>
              </a:solidFill>
              <a:latin typeface="Open Sans ExtraBold"/>
              <a:ea typeface="Open Sans ExtraBold"/>
              <a:cs typeface="Open Sans ExtraBold"/>
            </a:endParaRPr>
          </a:p>
        </p:txBody>
      </p:sp>
      <p:sp>
        <p:nvSpPr>
          <p:cNvPr id="24" name="Google Shape;113;p16">
            <a:extLst>
              <a:ext uri="{FF2B5EF4-FFF2-40B4-BE49-F238E27FC236}">
                <a16:creationId xmlns:a16="http://schemas.microsoft.com/office/drawing/2014/main" id="{BD052431-641E-1D48-935A-CEC66F721803}"/>
              </a:ext>
            </a:extLst>
          </p:cNvPr>
          <p:cNvSpPr>
            <a:spLocks noGrp="1" noChangeArrowheads="1"/>
          </p:cNvSpPr>
          <p:nvPr>
            <p:ph type="title"/>
          </p:nvPr>
        </p:nvSpPr>
        <p:spPr>
          <a:xfrm>
            <a:off x="694652" y="464808"/>
            <a:ext cx="9098099" cy="1343491"/>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8.1 Resumen de los datos de entrada para el MAED</a:t>
            </a:r>
          </a:p>
        </p:txBody>
      </p:sp>
      <p:grpSp>
        <p:nvGrpSpPr>
          <p:cNvPr id="3" name="Group 2">
            <a:extLst>
              <a:ext uri="{FF2B5EF4-FFF2-40B4-BE49-F238E27FC236}">
                <a16:creationId xmlns:a16="http://schemas.microsoft.com/office/drawing/2014/main" id="{F9E4E7BB-CDF6-CC46-86B8-60669B8CD81D}"/>
              </a:ext>
            </a:extLst>
          </p:cNvPr>
          <p:cNvGrpSpPr/>
          <p:nvPr/>
        </p:nvGrpSpPr>
        <p:grpSpPr>
          <a:xfrm>
            <a:off x="8127448" y="1442109"/>
            <a:ext cx="3330606" cy="4676191"/>
            <a:chOff x="7920972" y="1302003"/>
            <a:chExt cx="3330606" cy="4676191"/>
          </a:xfrm>
        </p:grpSpPr>
        <p:pic>
          <p:nvPicPr>
            <p:cNvPr id="17" name="Picture 16" descr="Screen Clipping">
              <a:extLst>
                <a:ext uri="{FF2B5EF4-FFF2-40B4-BE49-F238E27FC236}">
                  <a16:creationId xmlns:a16="http://schemas.microsoft.com/office/drawing/2014/main" id="{7D54F6DD-0F40-CF4F-A152-D7011CAED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972" y="1302003"/>
              <a:ext cx="3330606" cy="4676191"/>
            </a:xfrm>
            <a:prstGeom prst="rect">
              <a:avLst/>
            </a:prstGeom>
          </p:spPr>
        </p:pic>
        <p:pic>
          <p:nvPicPr>
            <p:cNvPr id="2" name="Picture 1">
              <a:extLst>
                <a:ext uri="{FF2B5EF4-FFF2-40B4-BE49-F238E27FC236}">
                  <a16:creationId xmlns:a16="http://schemas.microsoft.com/office/drawing/2014/main" id="{79AABE7E-8549-B64B-939A-77747BCAF837}"/>
                </a:ext>
              </a:extLst>
            </p:cNvPr>
            <p:cNvPicPr>
              <a:picLocks noChangeAspect="1"/>
            </p:cNvPicPr>
            <p:nvPr/>
          </p:nvPicPr>
          <p:blipFill>
            <a:blip r:embed="rId6"/>
            <a:stretch>
              <a:fillRect/>
            </a:stretch>
          </p:blipFill>
          <p:spPr>
            <a:xfrm>
              <a:off x="8110755" y="2531428"/>
              <a:ext cx="1039144" cy="415965"/>
            </a:xfrm>
            <a:prstGeom prst="rect">
              <a:avLst/>
            </a:prstGeom>
          </p:spPr>
        </p:pic>
      </p:grpSp>
      <p:sp>
        <p:nvSpPr>
          <p:cNvPr id="8" name="Oval 7">
            <a:extLst>
              <a:ext uri="{FF2B5EF4-FFF2-40B4-BE49-F238E27FC236}">
                <a16:creationId xmlns:a16="http://schemas.microsoft.com/office/drawing/2014/main" id="{B1159083-D9B9-B440-B834-6362A0F4BB26}"/>
              </a:ext>
            </a:extLst>
          </p:cNvPr>
          <p:cNvSpPr/>
          <p:nvPr/>
        </p:nvSpPr>
        <p:spPr>
          <a:xfrm>
            <a:off x="10451706" y="10359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8_Slide3.mp3" descr="Track7_Lecture8_Slide3.mp3">
            <a:hlinkClick r:id="" action="ppaction://media"/>
            <a:extLst>
              <a:ext uri="{FF2B5EF4-FFF2-40B4-BE49-F238E27FC236}">
                <a16:creationId xmlns:a16="http://schemas.microsoft.com/office/drawing/2014/main" id="{870A2AEF-363E-2C46-9D6F-FBD0D3EE66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23071" y="174964"/>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A53FF1C-38D3-D64E-9CE5-861BD1FC2F0B}"/>
              </a:ext>
            </a:extLst>
          </p:cNvPr>
          <p:cNvGraphicFramePr>
            <a:graphicFrameLocks noGrp="1"/>
          </p:cNvGraphicFramePr>
          <p:nvPr>
            <p:extLst>
              <p:ext uri="{D42A27DB-BD31-4B8C-83A1-F6EECF244321}">
                <p14:modId xmlns:p14="http://schemas.microsoft.com/office/powerpoint/2010/main" val="3199749603"/>
              </p:ext>
            </p:extLst>
          </p:nvPr>
        </p:nvGraphicFramePr>
        <p:xfrm>
          <a:off x="915764" y="2313167"/>
          <a:ext cx="10448457" cy="4023360"/>
        </p:xfrm>
        <a:graphic>
          <a:graphicData uri="http://schemas.openxmlformats.org/drawingml/2006/table">
            <a:tbl>
              <a:tblPr firstRow="1" bandRow="1">
                <a:tableStyleId>{2D5ABB26-0587-4C30-8999-92F81FD0307C}</a:tableStyleId>
              </a:tblPr>
              <a:tblGrid>
                <a:gridCol w="2322500">
                  <a:extLst>
                    <a:ext uri="{9D8B030D-6E8A-4147-A177-3AD203B41FA5}">
                      <a16:colId xmlns:a16="http://schemas.microsoft.com/office/drawing/2014/main" val="819556766"/>
                    </a:ext>
                  </a:extLst>
                </a:gridCol>
                <a:gridCol w="2547257">
                  <a:extLst>
                    <a:ext uri="{9D8B030D-6E8A-4147-A177-3AD203B41FA5}">
                      <a16:colId xmlns:a16="http://schemas.microsoft.com/office/drawing/2014/main" val="2682436284"/>
                    </a:ext>
                  </a:extLst>
                </a:gridCol>
                <a:gridCol w="2198914">
                  <a:extLst>
                    <a:ext uri="{9D8B030D-6E8A-4147-A177-3AD203B41FA5}">
                      <a16:colId xmlns:a16="http://schemas.microsoft.com/office/drawing/2014/main" val="3909410142"/>
                    </a:ext>
                  </a:extLst>
                </a:gridCol>
                <a:gridCol w="3379786">
                  <a:extLst>
                    <a:ext uri="{9D8B030D-6E8A-4147-A177-3AD203B41FA5}">
                      <a16:colId xmlns:a16="http://schemas.microsoft.com/office/drawing/2014/main" val="714672957"/>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333333"/>
                        </a:buClr>
                        <a:buSzPts val="1600"/>
                        <a:buFontTx/>
                        <a:buNone/>
                        <a:tabLst/>
                        <a:defRP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Datos de la información estadística general</a:t>
                      </a:r>
                    </a:p>
                  </a:txBody>
                  <a:tcPr>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
                          <a:srgbClr val="333333"/>
                        </a:buClr>
                        <a:buSzPts val="1600"/>
                        <a:buFontTx/>
                        <a:buNone/>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Datos que requieren </a:t>
                      </a:r>
                      <a:br>
                        <a:rPr lang="en-GB" altLang="en-US" sz="1800" b="0" i="0" kern="1200" dirty="0">
                          <a:solidFill>
                            <a:srgbClr val="000000"/>
                          </a:solidFill>
                          <a:latin typeface="Open Sans Light"/>
                          <a:ea typeface="Open Sans Light" panose="020B0306030504020204" pitchFamily="34" charset="0"/>
                          <a:cs typeface="Open Sans Light" panose="020B0306030504020204" pitchFamily="34" charset="0"/>
                        </a:rPr>
                      </a:b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análisis</a:t>
                      </a:r>
                    </a:p>
                  </a:txBody>
                  <a:tcPr>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
                          <a:srgbClr val="333333"/>
                        </a:buClr>
                        <a:buSzPts val="1600"/>
                        <a:buFontTx/>
                        <a:buNone/>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Datos que pueden </a:t>
                      </a:r>
                      <a:br>
                        <a:rPr lang="en-GB" sz="1800" b="0" i="0" kern="1200" dirty="0">
                          <a:solidFill>
                            <a:srgbClr val="000000"/>
                          </a:solidFill>
                          <a:latin typeface="Open Sans Light"/>
                          <a:ea typeface="Open Sans Light" panose="020B0306030504020204" pitchFamily="34" charset="0"/>
                          <a:cs typeface="Open Sans Light" panose="020B0306030504020204" pitchFamily="34" charset="0"/>
                        </a:rPr>
                      </a:b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derivar</a:t>
                      </a:r>
                    </a:p>
                  </a:txBody>
                  <a:tcPr>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
                          <a:srgbClr val="333333"/>
                        </a:buClr>
                        <a:buSzPts val="1600"/>
                        <a:buFontTx/>
                        <a:buNone/>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Los datos que se basan en </a:t>
                      </a:r>
                      <a:br>
                        <a:rPr lang="en-GB" sz="1800" b="0" i="0" kern="1200" dirty="0">
                          <a:solidFill>
                            <a:srgbClr val="000000"/>
                          </a:solidFill>
                          <a:latin typeface="Open Sans Light"/>
                          <a:ea typeface="Open Sans Light" panose="020B0306030504020204" pitchFamily="34" charset="0"/>
                          <a:cs typeface="Open Sans Light" panose="020B0306030504020204" pitchFamily="34" charset="0"/>
                        </a:rPr>
                      </a:b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en suposiciones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8011313"/>
                  </a:ext>
                </a:extLst>
              </a:tr>
              <a:tr h="370840">
                <a:tc>
                  <a:txBody>
                    <a:bodyPr/>
                    <a:lstStyle/>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PIB y estructura del PIB</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Datos demográficos</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Propiedad del coche</a:t>
                      </a:r>
                    </a:p>
                    <a:p>
                      <a:pPr marL="342900" indent="-342900" algn="l"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Número de viviendas </a:t>
                      </a:r>
                    </a:p>
                  </a:txBody>
                  <a:tcPr>
                    <a:lnT w="12700" cap="flat" cmpd="sng" algn="ctr">
                      <a:solidFill>
                        <a:schemeClr val="tx1"/>
                      </a:solidFill>
                      <a:prstDash val="solid"/>
                      <a:round/>
                      <a:headEnd type="none" w="med" len="med"/>
                      <a:tailEnd type="none" w="med" len="med"/>
                    </a:lnT>
                  </a:tcPr>
                </a:tc>
                <a:tc>
                  <a:txBody>
                    <a:bodyPr/>
                    <a:lstStyle/>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Balance energético por uso final sectorial</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Eficiencia de los procesos y equipos</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Factores de carga de los modos de transporte</a:t>
                      </a:r>
                    </a:p>
                  </a:txBody>
                  <a:tcPr>
                    <a:lnT w="12700" cap="flat" cmpd="sng" algn="ctr">
                      <a:solidFill>
                        <a:schemeClr val="tx1"/>
                      </a:solidFill>
                      <a:prstDash val="solid"/>
                      <a:round/>
                      <a:headEnd type="none" w="med" len="med"/>
                      <a:tailEnd type="none" w="med" len="med"/>
                    </a:lnT>
                  </a:tcPr>
                </a:tc>
                <a:tc>
                  <a:txBody>
                    <a:bodyPr/>
                    <a:lstStyle/>
                    <a:p>
                      <a:pPr marL="342900" marR="0" lvl="0" indent="-342900" algn="l" defTabSz="914400" rtl="0" eaLnBrk="1" fontAlgn="auto" latinLnBrk="0" hangingPunct="1">
                        <a:lnSpc>
                          <a:spcPct val="100000"/>
                        </a:lnSpc>
                        <a:spcBef>
                          <a:spcPts val="0"/>
                        </a:spcBef>
                        <a:spcAft>
                          <a:spcPts val="0"/>
                        </a:spcAft>
                        <a:buClr>
                          <a:srgbClr val="333333"/>
                        </a:buClr>
                        <a:buSzPts val="1600"/>
                        <a:buFont typeface="Arial" panose="020B0604020202020204" pitchFamily="34" charset="0"/>
                        <a:buChar char="•"/>
                        <a:tabLst/>
                        <a:defRPr/>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Intensidades energéticas de procesos específicos</a:t>
                      </a:r>
                    </a:p>
                    <a:p>
                      <a:pPr marL="342900" marR="0" lvl="0" indent="-342900" algn="l" defTabSz="914400" rtl="0" eaLnBrk="1" fontAlgn="auto" latinLnBrk="0" hangingPunct="1">
                        <a:lnSpc>
                          <a:spcPct val="100000"/>
                        </a:lnSpc>
                        <a:spcBef>
                          <a:spcPts val="0"/>
                        </a:spcBef>
                        <a:spcAft>
                          <a:spcPts val="0"/>
                        </a:spcAft>
                        <a:buClr>
                          <a:srgbClr val="333333"/>
                        </a:buClr>
                        <a:buSzPts val="1600"/>
                        <a:buFont typeface="Arial" panose="020B0604020202020204" pitchFamily="34" charset="0"/>
                        <a:buChar char="•"/>
                        <a:tabLst/>
                        <a:defRPr/>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Tamaño de los hogares por tipo de vivienda</a:t>
                      </a:r>
                    </a:p>
                    <a:p>
                      <a:pPr marL="342900" marR="0" lvl="0" indent="-342900" algn="l" defTabSz="914400" rtl="0" eaLnBrk="1" fontAlgn="auto" latinLnBrk="0" hangingPunct="1">
                        <a:lnSpc>
                          <a:spcPct val="100000"/>
                        </a:lnSpc>
                        <a:spcBef>
                          <a:spcPts val="0"/>
                        </a:spcBef>
                        <a:spcAft>
                          <a:spcPts val="0"/>
                        </a:spcAft>
                        <a:buClr>
                          <a:srgbClr val="333333"/>
                        </a:buClr>
                        <a:buSzPts val="1600"/>
                        <a:buFont typeface="Arial" panose="020B0604020202020204" pitchFamily="34" charset="0"/>
                        <a:buChar char="•"/>
                        <a:tabLst/>
                        <a:defRPr/>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Movilidad de la población</a:t>
                      </a:r>
                    </a:p>
                  </a:txBody>
                  <a:tcPr>
                    <a:lnT w="12700" cap="flat" cmpd="sng" algn="ctr">
                      <a:solidFill>
                        <a:schemeClr val="tx1"/>
                      </a:solidFill>
                      <a:prstDash val="solid"/>
                      <a:round/>
                      <a:headEnd type="none" w="med" len="med"/>
                      <a:tailEnd type="none" w="med" len="med"/>
                    </a:lnT>
                  </a:tcPr>
                </a:tc>
                <a:tc>
                  <a:txBody>
                    <a:bodyPr/>
                    <a:lstStyle/>
                    <a:p>
                      <a:pPr marL="285750" lvl="0" indent="-285750">
                        <a:buFont typeface="Arial" panose="020B0604020202020204" pitchFamily="34" charset="0"/>
                        <a:buChar char="•"/>
                      </a:pPr>
                      <a:r>
                        <a:rPr lang="en-GB" b="0" i="0" dirty="0">
                          <a:latin typeface="Open Sans Light" panose="020B0306030504020204" pitchFamily="34" charset="0"/>
                          <a:ea typeface="Open Sans Light" panose="020B0306030504020204" pitchFamily="34" charset="0"/>
                          <a:cs typeface="Open Sans Light" panose="020B0306030504020204" pitchFamily="34" charset="0"/>
                        </a:rPr>
                        <a:t>Supuestos basados en, Encuestas, Mediciones directas, Juicio de expertos</a:t>
                      </a:r>
                    </a:p>
                    <a:p>
                      <a:pPr marL="285750" lvl="0" indent="-285750">
                        <a:buFont typeface="Arial" panose="020B0604020202020204" pitchFamily="34" charset="0"/>
                        <a:buChar char="•"/>
                      </a:pPr>
                      <a:r>
                        <a:rPr lang="en-GB" b="0" i="0" dirty="0">
                          <a:latin typeface="Open Sans Light" panose="020B0306030504020204" pitchFamily="34" charset="0"/>
                          <a:ea typeface="Open Sans Light" panose="020B0306030504020204" pitchFamily="34" charset="0"/>
                          <a:cs typeface="Open Sans Light" panose="020B0306030504020204" pitchFamily="34" charset="0"/>
                        </a:rPr>
                        <a:t>Proporción de la biomasa tradicional en la industria</a:t>
                      </a:r>
                    </a:p>
                    <a:p>
                      <a:pPr marL="285750" lvl="0" indent="-285750">
                        <a:buFont typeface="Arial" panose="020B0604020202020204" pitchFamily="34" charset="0"/>
                        <a:buChar char="•"/>
                      </a:pPr>
                      <a:r>
                        <a:rPr lang="en-GB" b="0" i="0" dirty="0">
                          <a:latin typeface="Open Sans Light" panose="020B0306030504020204" pitchFamily="34" charset="0"/>
                          <a:ea typeface="Open Sans Light" panose="020B0306030504020204" pitchFamily="34" charset="0"/>
                          <a:cs typeface="Open Sans Light" panose="020B0306030504020204" pitchFamily="34" charset="0"/>
                        </a:rPr>
                        <a:t>Calor por nivel de temperatura en una industria determinada </a:t>
                      </a:r>
                    </a:p>
                    <a:p>
                      <a:pPr marL="285750" lvl="0" indent="-285750">
                        <a:buFont typeface="Arial" panose="020B0604020202020204" pitchFamily="34" charset="0"/>
                        <a:buChar char="•"/>
                      </a:pPr>
                      <a:r>
                        <a:rPr lang="en-GB" b="0" i="0" dirty="0">
                          <a:latin typeface="Open Sans Light" panose="020B0306030504020204" pitchFamily="34" charset="0"/>
                          <a:ea typeface="Open Sans Light" panose="020B0306030504020204" pitchFamily="34" charset="0"/>
                          <a:cs typeface="Open Sans Light" panose="020B0306030504020204" pitchFamily="34" charset="0"/>
                        </a:rPr>
                        <a:t>Intensidad energética para cocinar</a:t>
                      </a:r>
                    </a:p>
                    <a:p>
                      <a:pPr lvl="0"/>
                      <a:endParaRPr lang="en-GB"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37108392"/>
                  </a:ext>
                </a:extLst>
              </a:tr>
            </a:tbl>
          </a:graphicData>
        </a:graphic>
      </p:graphicFrame>
      <p:sp>
        <p:nvSpPr>
          <p:cNvPr id="115" name="Google Shape;115;p16">
            <a:extLst>
              <a:ext uri="{FF2B5EF4-FFF2-40B4-BE49-F238E27FC236}">
                <a16:creationId xmlns:a16="http://schemas.microsoft.com/office/drawing/2014/main" id="{BEED846D-A27C-4CE9-83AC-578F822929F2}"/>
              </a:ext>
            </a:extLst>
          </p:cNvPr>
          <p:cNvSpPr txBox="1"/>
          <p:nvPr/>
        </p:nvSpPr>
        <p:spPr>
          <a:xfrm>
            <a:off x="616055" y="1669213"/>
            <a:ext cx="4617500" cy="52477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Fuentes de datos de entrada</a:t>
            </a:r>
          </a:p>
          <a:p>
            <a:pPr eaLnBrk="1" hangingPunct="1">
              <a:lnSpc>
                <a:spcPct val="100000"/>
              </a:lnSpc>
              <a:spcAft>
                <a:spcPts val="1200"/>
              </a:spcAft>
              <a:buFontTx/>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FontTx/>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FontTx/>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FontTx/>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FontTx/>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4</a:t>
            </a:fld>
            <a:endParaRPr lang="en-US" altLang="en-US" sz="1400" b="1">
              <a:solidFill>
                <a:schemeClr val="bg1"/>
              </a:solidFill>
              <a:latin typeface="Open Sans ExtraBold"/>
              <a:ea typeface="Open Sans ExtraBold"/>
              <a:cs typeface="Open Sans ExtraBold"/>
            </a:endParaRPr>
          </a:p>
        </p:txBody>
      </p:sp>
      <p:sp>
        <p:nvSpPr>
          <p:cNvPr id="5" name="Google Shape;113;p16">
            <a:extLst>
              <a:ext uri="{FF2B5EF4-FFF2-40B4-BE49-F238E27FC236}">
                <a16:creationId xmlns:a16="http://schemas.microsoft.com/office/drawing/2014/main" id="{D170F963-1E80-446F-8E40-87E78F09EDDC}"/>
              </a:ext>
            </a:extLst>
          </p:cNvPr>
          <p:cNvSpPr txBox="1">
            <a:spLocks noChangeArrowheads="1"/>
          </p:cNvSpPr>
          <p:nvPr/>
        </p:nvSpPr>
        <p:spPr bwMode="auto">
          <a:xfrm>
            <a:off x="616055" y="327492"/>
            <a:ext cx="9179122"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Arial" panose="020B0604020202020204" pitchFamily="34" charset="0"/>
                <a:cs typeface="Arial" panose="020B0604020202020204" pitchFamily="34" charset="0"/>
              </a:rPr>
              <a:t>Clase 8.1 Resumen de los datos de entrada para el MAED</a:t>
            </a:r>
          </a:p>
        </p:txBody>
      </p:sp>
      <p:cxnSp>
        <p:nvCxnSpPr>
          <p:cNvPr id="6" name="Straight Arrow Connector 5">
            <a:extLst>
              <a:ext uri="{FF2B5EF4-FFF2-40B4-BE49-F238E27FC236}">
                <a16:creationId xmlns:a16="http://schemas.microsoft.com/office/drawing/2014/main" id="{A3A4CBCC-ACA8-427F-A9EF-E2A859A17635}"/>
              </a:ext>
            </a:extLst>
          </p:cNvPr>
          <p:cNvCxnSpPr/>
          <p:nvPr/>
        </p:nvCxnSpPr>
        <p:spPr>
          <a:xfrm flipH="1">
            <a:off x="3226906" y="2415209"/>
            <a:ext cx="6625" cy="329316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2ABE8F-3442-4460-8BEF-339A0F70C8C4}"/>
              </a:ext>
            </a:extLst>
          </p:cNvPr>
          <p:cNvCxnSpPr>
            <a:cxnSpLocks/>
          </p:cNvCxnSpPr>
          <p:nvPr/>
        </p:nvCxnSpPr>
        <p:spPr>
          <a:xfrm flipH="1">
            <a:off x="5784575" y="2415208"/>
            <a:ext cx="6625" cy="330641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2E2F92F-BF6F-403A-B971-3460BD950472}"/>
              </a:ext>
            </a:extLst>
          </p:cNvPr>
          <p:cNvCxnSpPr>
            <a:cxnSpLocks/>
          </p:cNvCxnSpPr>
          <p:nvPr/>
        </p:nvCxnSpPr>
        <p:spPr>
          <a:xfrm flipH="1">
            <a:off x="7964557" y="2395329"/>
            <a:ext cx="6625" cy="330641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4E877E-6573-9344-B98A-93443D224065}"/>
              </a:ext>
            </a:extLst>
          </p:cNvPr>
          <p:cNvSpPr/>
          <p:nvPr/>
        </p:nvSpPr>
        <p:spPr>
          <a:xfrm>
            <a:off x="10620415" y="4370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4.mp3" descr="Track7_Lecture8_Slide4.mp3">
            <a:hlinkClick r:id="" action="ppaction://media"/>
            <a:extLst>
              <a:ext uri="{FF2B5EF4-FFF2-40B4-BE49-F238E27FC236}">
                <a16:creationId xmlns:a16="http://schemas.microsoft.com/office/drawing/2014/main" id="{49128DFF-83E3-AD48-99B2-DD1F57A466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1780" y="115073"/>
            <a:ext cx="812800" cy="812800"/>
          </a:xfrm>
          <a:prstGeom prst="rect">
            <a:avLst/>
          </a:prstGeom>
        </p:spPr>
      </p:pic>
    </p:spTree>
    <p:extLst>
      <p:ext uri="{BB962C8B-B14F-4D97-AF65-F5344CB8AC3E}">
        <p14:creationId xmlns:p14="http://schemas.microsoft.com/office/powerpoint/2010/main" val="1508633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5</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685658" y="1746173"/>
            <a:ext cx="10515600" cy="2548248"/>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Font typeface="Arial" panose="020B0604020202020204" pitchFamily="34" charset="0"/>
              <a:buNone/>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Ejecución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del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estudio</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MAED</a:t>
            </a:r>
            <a:endPar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a:p>
            <a:pPr marL="457200" lvl="6" indent="-457200">
              <a:lnSpc>
                <a:spcPct val="120000"/>
              </a:lnSpc>
              <a:spcBef>
                <a:spcPts val="1000"/>
              </a:spcBef>
              <a:buClr>
                <a:srgbClr val="333333"/>
              </a:buClr>
              <a:buSzPts val="1300"/>
              <a:buFont typeface="+mj-lt"/>
              <a:buAutoNum type="arabicPeriod"/>
              <a:defRPr/>
            </a:pPr>
            <a:r>
              <a:rPr lang="en-GB" sz="2000" dirty="0" err="1">
                <a:latin typeface="Arial" panose="020B0604020202020204" pitchFamily="34" charset="0"/>
                <a:ea typeface="Open Sans" panose="020B0606030504020204" pitchFamily="34" charset="0"/>
                <a:cs typeface="Arial" panose="020B0604020202020204" pitchFamily="34" charset="0"/>
              </a:rPr>
              <a:t>Reconstrucción</a:t>
            </a:r>
            <a:r>
              <a:rPr lang="en-GB" sz="2000" dirty="0">
                <a:latin typeface="Arial" panose="020B0604020202020204" pitchFamily="34" charset="0"/>
                <a:ea typeface="Open Sans" panose="020B0606030504020204" pitchFamily="34" charset="0"/>
                <a:cs typeface="Arial" panose="020B0604020202020204" pitchFamily="34" charset="0"/>
              </a:rPr>
              <a:t> del </a:t>
            </a:r>
            <a:r>
              <a:rPr lang="en-GB" sz="2000" dirty="0" err="1">
                <a:latin typeface="Arial" panose="020B0604020202020204" pitchFamily="34" charset="0"/>
                <a:ea typeface="Open Sans" panose="020B0606030504020204" pitchFamily="34" charset="0"/>
                <a:cs typeface="Arial" panose="020B0604020202020204" pitchFamily="34" charset="0"/>
              </a:rPr>
              <a:t>consumo</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el</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año</a:t>
            </a:r>
            <a:r>
              <a:rPr lang="en-GB" sz="2000" dirty="0">
                <a:latin typeface="Arial" panose="020B0604020202020204" pitchFamily="34" charset="0"/>
                <a:ea typeface="Open Sans" panose="020B0606030504020204" pitchFamily="34" charset="0"/>
                <a:cs typeface="Arial" panose="020B0604020202020204" pitchFamily="34" charset="0"/>
              </a:rPr>
              <a:t> base. </a:t>
            </a:r>
            <a:r>
              <a:rPr lang="en-GB" sz="2000" dirty="0" err="1">
                <a:latin typeface="Arial" panose="020B0604020202020204" pitchFamily="34" charset="0"/>
                <a:ea typeface="Open Sans" panose="020B0606030504020204" pitchFamily="34" charset="0"/>
                <a:cs typeface="Arial" panose="020B0604020202020204" pitchFamily="34" charset="0"/>
              </a:rPr>
              <a:t>Consumo</a:t>
            </a:r>
            <a:r>
              <a:rPr lang="en-GB" sz="2000" dirty="0">
                <a:latin typeface="Arial" panose="020B0604020202020204" pitchFamily="34" charset="0"/>
                <a:ea typeface="Open Sans" panose="020B0606030504020204" pitchFamily="34" charset="0"/>
                <a:cs typeface="Arial" panose="020B0604020202020204" pitchFamily="34" charset="0"/>
              </a:rPr>
              <a:t> total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a:t>
            </a:r>
            <a:br>
              <a:rPr lang="en-GB" sz="2000" dirty="0">
                <a:latin typeface="Arial" panose="020B0604020202020204" pitchFamily="34" charset="0"/>
                <a:ea typeface="Open Sans" panose="020B0606030504020204" pitchFamily="34" charset="0"/>
                <a:cs typeface="Arial" panose="020B0604020202020204" pitchFamily="34" charset="0"/>
              </a:rPr>
            </a:br>
            <a:r>
              <a:rPr lang="en-GB" sz="2000" dirty="0" err="1">
                <a:latin typeface="Arial" panose="020B0604020202020204" pitchFamily="34" charset="0"/>
                <a:ea typeface="Open Sans" panose="020B0606030504020204" pitchFamily="34" charset="0"/>
                <a:cs typeface="Arial" panose="020B0604020202020204" pitchFamily="34" charset="0"/>
              </a:rPr>
              <a:t>por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sectores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por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uso</a:t>
            </a:r>
            <a:r>
              <a:rPr lang="en-GB" sz="2000" dirty="0">
                <a:latin typeface="Arial" panose="020B0604020202020204" pitchFamily="34" charset="0"/>
                <a:ea typeface="Open Sans" panose="020B0606030504020204" pitchFamily="34" charset="0"/>
                <a:cs typeface="Arial" panose="020B0604020202020204" pitchFamily="34" charset="0"/>
              </a:rPr>
              <a:t> final y </a:t>
            </a:r>
            <a:r>
              <a:rPr lang="en-GB" sz="2000" dirty="0" err="1">
                <a:latin typeface="Arial" panose="020B0604020202020204" pitchFamily="34" charset="0"/>
                <a:ea typeface="Open Sans" panose="020B0606030504020204" pitchFamily="34" charset="0"/>
                <a:cs typeface="Arial" panose="020B0604020202020204" pitchFamily="34" charset="0"/>
              </a:rPr>
              <a:t>por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vectores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energéticos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Consumo</a:t>
            </a:r>
            <a:r>
              <a:rPr lang="en-GB" sz="2000" dirty="0">
                <a:latin typeface="Arial" panose="020B0604020202020204" pitchFamily="34" charset="0"/>
                <a:ea typeface="Open Sans" panose="020B0606030504020204" pitchFamily="34" charset="0"/>
                <a:cs typeface="Arial" panose="020B0604020202020204" pitchFamily="34" charset="0"/>
              </a:rPr>
              <a:t> </a:t>
            </a:r>
            <a:br>
              <a:rPr lang="en-GB" sz="2000" dirty="0">
                <a:latin typeface="Arial" panose="020B0604020202020204" pitchFamily="34" charset="0"/>
                <a:ea typeface="Open Sans" panose="020B0606030504020204" pitchFamily="34" charset="0"/>
                <a:cs typeface="Arial" panose="020B0604020202020204" pitchFamily="34" charset="0"/>
              </a:rPr>
            </a:br>
            <a:r>
              <a:rPr lang="en-GB" sz="2000" dirty="0">
                <a:latin typeface="Arial" panose="020B0604020202020204" pitchFamily="34" charset="0"/>
                <a:ea typeface="Open Sans" panose="020B0606030504020204" pitchFamily="34" charset="0"/>
                <a:cs typeface="Arial" panose="020B0604020202020204" pitchFamily="34" charset="0"/>
              </a:rPr>
              <a:t>del </a:t>
            </a:r>
            <a:r>
              <a:rPr lang="en-GB" sz="2000" dirty="0" err="1">
                <a:latin typeface="Arial" panose="020B0604020202020204" pitchFamily="34" charset="0"/>
                <a:ea typeface="Open Sans" panose="020B0606030504020204" pitchFamily="34" charset="0"/>
                <a:cs typeface="Arial" panose="020B0604020202020204" pitchFamily="34" charset="0"/>
              </a:rPr>
              <a:t>modelo</a:t>
            </a:r>
            <a:r>
              <a:rPr lang="en-GB" sz="2000" dirty="0">
                <a:latin typeface="Arial" panose="020B0604020202020204" pitchFamily="34" charset="0"/>
                <a:ea typeface="Open Sans" panose="020B0606030504020204" pitchFamily="34" charset="0"/>
                <a:cs typeface="Arial" panose="020B0604020202020204" pitchFamily="34" charset="0"/>
              </a:rPr>
              <a:t> MAED </a:t>
            </a:r>
            <a:r>
              <a:rPr lang="en-GB" sz="2000" dirty="0" err="1">
                <a:latin typeface="Arial" panose="020B0604020202020204" pitchFamily="34" charset="0"/>
                <a:ea typeface="Open Sans" panose="020B0606030504020204" pitchFamily="34" charset="0"/>
                <a:cs typeface="Arial" panose="020B0604020202020204" pitchFamily="34" charset="0"/>
              </a:rPr>
              <a:t>debe</a:t>
            </a:r>
            <a:r>
              <a:rPr lang="en-GB" sz="2000" dirty="0">
                <a:latin typeface="Arial" panose="020B0604020202020204" pitchFamily="34" charset="0"/>
                <a:ea typeface="Open Sans" panose="020B0606030504020204" pitchFamily="34" charset="0"/>
                <a:cs typeface="Arial" panose="020B0604020202020204" pitchFamily="34" charset="0"/>
              </a:rPr>
              <a:t> ser </a:t>
            </a:r>
            <a:r>
              <a:rPr lang="en-GB" sz="2000" dirty="0" err="1">
                <a:latin typeface="Arial" panose="020B0604020202020204" pitchFamily="34" charset="0"/>
                <a:ea typeface="Open Sans" panose="020B0606030504020204" pitchFamily="34" charset="0"/>
                <a:cs typeface="Arial" panose="020B0604020202020204" pitchFamily="34" charset="0"/>
              </a:rPr>
              <a:t>igual</a:t>
            </a:r>
            <a:r>
              <a:rPr lang="en-GB" sz="2000" dirty="0">
                <a:latin typeface="Arial" panose="020B0604020202020204" pitchFamily="34" charset="0"/>
                <a:ea typeface="Open Sans" panose="020B0606030504020204" pitchFamily="34" charset="0"/>
                <a:cs typeface="Arial" panose="020B0604020202020204" pitchFamily="34" charset="0"/>
              </a:rPr>
              <a:t> a </a:t>
            </a:r>
            <a:r>
              <a:rPr lang="en-GB" sz="2000" dirty="0" err="1">
                <a:latin typeface="Arial" panose="020B0604020202020204" pitchFamily="34" charset="0"/>
                <a:ea typeface="Open Sans" panose="020B0606030504020204" pitchFamily="34" charset="0"/>
                <a:cs typeface="Arial" panose="020B0604020202020204" pitchFamily="34" charset="0"/>
              </a:rPr>
              <a:t>los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datos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reales</a:t>
            </a:r>
            <a:r>
              <a:rPr lang="en-GB" sz="2000" dirty="0">
                <a:latin typeface="Arial" panose="020B0604020202020204" pitchFamily="34" charset="0"/>
                <a:ea typeface="Open Sans" panose="020B0606030504020204" pitchFamily="34" charset="0"/>
                <a:cs typeface="Arial" panose="020B0604020202020204" pitchFamily="34" charset="0"/>
              </a:rPr>
              <a:t> del </a:t>
            </a:r>
            <a:r>
              <a:rPr lang="en-GB" sz="2000" dirty="0" err="1">
                <a:latin typeface="Arial" panose="020B0604020202020204" pitchFamily="34" charset="0"/>
                <a:ea typeface="Open Sans" panose="020B0606030504020204" pitchFamily="34" charset="0"/>
                <a:cs typeface="Arial" panose="020B0604020202020204" pitchFamily="34" charset="0"/>
              </a:rPr>
              <a:t>año</a:t>
            </a:r>
            <a:r>
              <a:rPr lang="en-GB" sz="2000" dirty="0">
                <a:latin typeface="Arial" panose="020B0604020202020204" pitchFamily="34" charset="0"/>
                <a:ea typeface="Open Sans" panose="020B0606030504020204" pitchFamily="34" charset="0"/>
                <a:cs typeface="Arial" panose="020B0604020202020204" pitchFamily="34" charset="0"/>
              </a:rPr>
              <a:t> base.</a:t>
            </a:r>
          </a:p>
          <a:p>
            <a:pPr marL="457200" lvl="6" indent="-457200">
              <a:lnSpc>
                <a:spcPct val="120000"/>
              </a:lnSpc>
              <a:spcBef>
                <a:spcPts val="1000"/>
              </a:spcBef>
              <a:buClr>
                <a:srgbClr val="333333"/>
              </a:buClr>
              <a:buSzPts val="1300"/>
              <a:buFont typeface="+mj-lt"/>
              <a:buAutoNum type="arabicPeriod"/>
              <a:defRPr/>
            </a:pPr>
            <a:r>
              <a:rPr lang="en-GB" sz="2000" dirty="0" err="1">
                <a:latin typeface="Arial" panose="020B0604020202020204" pitchFamily="34" charset="0"/>
                <a:ea typeface="Open Sans" panose="020B0606030504020204" pitchFamily="34" charset="0"/>
                <a:cs typeface="Arial" panose="020B0604020202020204" pitchFamily="34" charset="0"/>
              </a:rPr>
              <a:t>Establecer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escenarios</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desarrollo</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económico</a:t>
            </a:r>
            <a:r>
              <a:rPr lang="en-GB" sz="2000" dirty="0">
                <a:latin typeface="Arial" panose="020B0604020202020204" pitchFamily="34" charset="0"/>
                <a:ea typeface="Open Sans" panose="020B0606030504020204" pitchFamily="34" charset="0"/>
                <a:cs typeface="Arial" panose="020B0604020202020204" pitchFamily="34" charset="0"/>
              </a:rPr>
              <a:t>, social y </a:t>
            </a:r>
            <a:r>
              <a:rPr lang="en-GB" sz="2000" dirty="0" err="1">
                <a:latin typeface="Arial" panose="020B0604020202020204" pitchFamily="34" charset="0"/>
                <a:ea typeface="Open Sans" panose="020B0606030504020204" pitchFamily="34" charset="0"/>
                <a:cs typeface="Arial" panose="020B0604020202020204" pitchFamily="34" charset="0"/>
              </a:rPr>
              <a:t>tecnológico</a:t>
            </a:r>
            <a:r>
              <a:rPr lang="en-GB" sz="2000" dirty="0">
                <a:latin typeface="Arial" panose="020B0604020202020204" pitchFamily="34" charset="0"/>
                <a:ea typeface="Open Sans" panose="020B0606030504020204" pitchFamily="34" charset="0"/>
                <a:cs typeface="Arial" panose="020B0604020202020204" pitchFamily="34" charset="0"/>
              </a:rPr>
              <a:t>.</a:t>
            </a:r>
          </a:p>
          <a:p>
            <a:pPr marL="457200" lvl="6" indent="-457200">
              <a:lnSpc>
                <a:spcPct val="120000"/>
              </a:lnSpc>
              <a:spcBef>
                <a:spcPts val="1000"/>
              </a:spcBef>
              <a:buClr>
                <a:srgbClr val="333333"/>
              </a:buClr>
              <a:buSzPts val="1300"/>
              <a:buFont typeface="+mj-lt"/>
              <a:buAutoNum type="arabicPeriod"/>
              <a:defRPr/>
            </a:pPr>
            <a:r>
              <a:rPr lang="en-GB" sz="2000" dirty="0" err="1">
                <a:latin typeface="Arial" panose="020B0604020202020204" pitchFamily="34" charset="0"/>
                <a:ea typeface="Open Sans" panose="020B0606030504020204" pitchFamily="34" charset="0"/>
                <a:cs typeface="Arial" panose="020B0604020202020204" pitchFamily="34" charset="0"/>
              </a:rPr>
              <a:t>Análisis</a:t>
            </a:r>
            <a:r>
              <a:rPr lang="en-GB" sz="2000" dirty="0">
                <a:latin typeface="Arial" panose="020B0604020202020204" pitchFamily="34" charset="0"/>
                <a:ea typeface="Open Sans" panose="020B0606030504020204" pitchFamily="34" charset="0"/>
                <a:cs typeface="Arial" panose="020B0604020202020204" pitchFamily="34" charset="0"/>
              </a:rPr>
              <a:t> de las </a:t>
            </a:r>
            <a:r>
              <a:rPr lang="en-GB" sz="2000" dirty="0" err="1">
                <a:latin typeface="Arial" panose="020B0604020202020204" pitchFamily="34" charset="0"/>
                <a:ea typeface="Open Sans" panose="020B0606030504020204" pitchFamily="34" charset="0"/>
                <a:cs typeface="Arial" panose="020B0604020202020204" pitchFamily="34" charset="0"/>
              </a:rPr>
              <a:t>proyecciones</a:t>
            </a:r>
            <a:r>
              <a:rPr lang="en-GB" sz="2000" dirty="0">
                <a:latin typeface="Arial" panose="020B0604020202020204" pitchFamily="34" charset="0"/>
                <a:ea typeface="Open Sans" panose="020B0606030504020204" pitchFamily="34" charset="0"/>
                <a:cs typeface="Arial" panose="020B0604020202020204" pitchFamily="34" charset="0"/>
              </a:rPr>
              <a:t> de la </a:t>
            </a:r>
            <a:r>
              <a:rPr lang="en-GB" sz="2000" dirty="0" err="1">
                <a:latin typeface="Arial" panose="020B0604020202020204" pitchFamily="34" charset="0"/>
                <a:ea typeface="Open Sans" panose="020B0606030504020204" pitchFamily="34" charset="0"/>
                <a:cs typeface="Arial" panose="020B0604020202020204" pitchFamily="34" charset="0"/>
              </a:rPr>
              <a:t>demanda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energética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derivadas</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los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escenarios</a:t>
            </a:r>
            <a:r>
              <a:rPr lang="en-GB" sz="2000" dirty="0">
                <a:latin typeface="Arial" panose="020B0604020202020204" pitchFamily="34" charset="0"/>
                <a:ea typeface="Open Sans" panose="020B0606030504020204" pitchFamily="34" charset="0"/>
                <a:cs typeface="Arial" panose="020B0604020202020204" pitchFamily="34" charset="0"/>
              </a:rPr>
              <a:t>.</a:t>
            </a:r>
          </a:p>
        </p:txBody>
      </p:sp>
      <p:sp>
        <p:nvSpPr>
          <p:cNvPr id="7" name="Chevron 6">
            <a:extLst>
              <a:ext uri="{FF2B5EF4-FFF2-40B4-BE49-F238E27FC236}">
                <a16:creationId xmlns:a16="http://schemas.microsoft.com/office/drawing/2014/main" id="{1CD23654-AC42-C344-BD50-CBCBEFE44893}"/>
              </a:ext>
            </a:extLst>
          </p:cNvPr>
          <p:cNvSpPr/>
          <p:nvPr/>
        </p:nvSpPr>
        <p:spPr>
          <a:xfrm>
            <a:off x="2396789" y="496616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Arial" panose="020B0604020202020204" pitchFamily="34" charset="0"/>
                <a:ea typeface="Open Sans Light" panose="020B0306030504020204" pitchFamily="34" charset="0"/>
                <a:cs typeface="Arial" panose="020B0604020202020204" pitchFamily="34" charset="0"/>
              </a:rPr>
              <a:t>Reconstrucción del año base</a:t>
            </a:r>
          </a:p>
        </p:txBody>
      </p:sp>
      <p:sp>
        <p:nvSpPr>
          <p:cNvPr id="8" name="Chevron 7">
            <a:extLst>
              <a:ext uri="{FF2B5EF4-FFF2-40B4-BE49-F238E27FC236}">
                <a16:creationId xmlns:a16="http://schemas.microsoft.com/office/drawing/2014/main" id="{3BFDA1F4-30A6-144B-B445-FC16FF8B3A35}"/>
              </a:ext>
            </a:extLst>
          </p:cNvPr>
          <p:cNvSpPr/>
          <p:nvPr/>
        </p:nvSpPr>
        <p:spPr>
          <a:xfrm>
            <a:off x="4870785" y="49673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Arial" panose="020B0604020202020204" pitchFamily="34" charset="0"/>
                <a:ea typeface="Open Sans Light" panose="020B0306030504020204" pitchFamily="34" charset="0"/>
                <a:cs typeface="Arial" panose="020B0604020202020204" pitchFamily="34" charset="0"/>
              </a:rPr>
              <a:t>Desarrollo de escenarios</a:t>
            </a:r>
          </a:p>
        </p:txBody>
      </p:sp>
      <p:sp>
        <p:nvSpPr>
          <p:cNvPr id="9" name="Chevron 8">
            <a:extLst>
              <a:ext uri="{FF2B5EF4-FFF2-40B4-BE49-F238E27FC236}">
                <a16:creationId xmlns:a16="http://schemas.microsoft.com/office/drawing/2014/main" id="{700E5682-D96F-034C-BD79-140DF186E20C}"/>
              </a:ext>
            </a:extLst>
          </p:cNvPr>
          <p:cNvSpPr/>
          <p:nvPr/>
        </p:nvSpPr>
        <p:spPr>
          <a:xfrm>
            <a:off x="7344780" y="49673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err="1">
                <a:solidFill>
                  <a:schemeClr val="tx1"/>
                </a:solidFill>
                <a:latin typeface="Arial" panose="020B0604020202020204" pitchFamily="34" charset="0"/>
                <a:ea typeface="Open Sans Light" panose="020B0306030504020204" pitchFamily="34" charset="0"/>
                <a:cs typeface="Arial" panose="020B0604020202020204" pitchFamily="34" charset="0"/>
              </a:rPr>
              <a:t>Proyecciones</a:t>
            </a:r>
            <a:r>
              <a:rPr lang="en-GB" sz="1500" dirty="0">
                <a:solidFill>
                  <a:schemeClr val="tx1"/>
                </a:solidFill>
                <a:latin typeface="Arial" panose="020B0604020202020204" pitchFamily="34" charset="0"/>
                <a:ea typeface="Open Sans Light" panose="020B0306030504020204" pitchFamily="34" charset="0"/>
                <a:cs typeface="Arial" panose="020B0604020202020204" pitchFamily="34" charset="0"/>
              </a:rPr>
              <a:t> de la </a:t>
            </a:r>
            <a:r>
              <a:rPr lang="en-GB" sz="1500" dirty="0" err="1">
                <a:solidFill>
                  <a:schemeClr val="tx1"/>
                </a:solidFill>
                <a:latin typeface="Arial" panose="020B0604020202020204" pitchFamily="34" charset="0"/>
                <a:ea typeface="Open Sans Light" panose="020B0306030504020204" pitchFamily="34" charset="0"/>
                <a:cs typeface="Arial" panose="020B0604020202020204" pitchFamily="34" charset="0"/>
              </a:rPr>
              <a:t>demanda</a:t>
            </a:r>
            <a:r>
              <a:rPr lang="en-GB" sz="1500" dirty="0">
                <a:solidFill>
                  <a:schemeClr val="tx1"/>
                </a:solidFill>
                <a:latin typeface="Arial" panose="020B0604020202020204" pitchFamily="34" charset="0"/>
                <a:ea typeface="Open Sans Light" panose="020B0306030504020204" pitchFamily="34" charset="0"/>
                <a:cs typeface="Arial" panose="020B0604020202020204" pitchFamily="34" charset="0"/>
              </a:rPr>
              <a:t> de </a:t>
            </a:r>
            <a:r>
              <a:rPr lang="en-GB" sz="1500" dirty="0" err="1">
                <a:solidFill>
                  <a:schemeClr val="tx1"/>
                </a:solidFill>
                <a:latin typeface="Arial" panose="020B0604020202020204" pitchFamily="34" charset="0"/>
                <a:ea typeface="Open Sans Light" panose="020B0306030504020204" pitchFamily="34" charset="0"/>
                <a:cs typeface="Arial" panose="020B0604020202020204" pitchFamily="34" charset="0"/>
              </a:rPr>
              <a:t>energía</a:t>
            </a:r>
            <a:endParaRPr lang="en-GB" sz="150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p:txBody>
      </p:sp>
      <p:sp>
        <p:nvSpPr>
          <p:cNvPr id="4" name="Google Shape;113;p16">
            <a:extLst>
              <a:ext uri="{FF2B5EF4-FFF2-40B4-BE49-F238E27FC236}">
                <a16:creationId xmlns:a16="http://schemas.microsoft.com/office/drawing/2014/main" id="{35B931DB-6D6D-4343-9349-429B808CB8E0}"/>
              </a:ext>
            </a:extLst>
          </p:cNvPr>
          <p:cNvSpPr txBox="1">
            <a:spLocks noChangeArrowheads="1"/>
          </p:cNvSpPr>
          <p:nvPr/>
        </p:nvSpPr>
        <p:spPr bwMode="auto">
          <a:xfrm>
            <a:off x="617039" y="401502"/>
            <a:ext cx="9179122"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8.1 </a:t>
            </a:r>
            <a:r>
              <a:rPr lang="en-GB" altLang="en-US" dirty="0" err="1">
                <a:latin typeface="Arial" panose="020B0604020202020204" pitchFamily="34" charset="0"/>
                <a:cs typeface="Arial" panose="020B0604020202020204" pitchFamily="34" charset="0"/>
              </a:rPr>
              <a:t>Resumen</a:t>
            </a:r>
            <a:r>
              <a:rPr lang="en-GB" altLang="en-US" dirty="0">
                <a:latin typeface="Arial" panose="020B0604020202020204" pitchFamily="34" charset="0"/>
                <a:cs typeface="Arial" panose="020B0604020202020204" pitchFamily="34" charset="0"/>
              </a:rPr>
              <a:t> de </a:t>
            </a:r>
            <a:r>
              <a:rPr lang="en-GB" altLang="en-US" dirty="0" err="1">
                <a:latin typeface="Arial" panose="020B0604020202020204" pitchFamily="34" charset="0"/>
                <a:cs typeface="Arial" panose="020B0604020202020204" pitchFamily="34" charset="0"/>
              </a:rPr>
              <a:t>los</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datos</a:t>
            </a:r>
            <a:r>
              <a:rPr lang="en-GB" altLang="en-US" dirty="0">
                <a:latin typeface="Arial" panose="020B0604020202020204" pitchFamily="34" charset="0"/>
                <a:cs typeface="Arial" panose="020B0604020202020204" pitchFamily="34" charset="0"/>
              </a:rPr>
              <a:t> de entrada para </a:t>
            </a:r>
            <a:r>
              <a:rPr lang="en-GB" altLang="en-US" dirty="0" err="1">
                <a:latin typeface="Arial" panose="020B0604020202020204" pitchFamily="34" charset="0"/>
                <a:cs typeface="Arial" panose="020B0604020202020204" pitchFamily="34" charset="0"/>
              </a:rPr>
              <a:t>el</a:t>
            </a:r>
            <a:r>
              <a:rPr lang="en-GB" altLang="en-US" dirty="0">
                <a:latin typeface="Arial" panose="020B0604020202020204" pitchFamily="34" charset="0"/>
                <a:cs typeface="Arial" panose="020B0604020202020204" pitchFamily="34" charset="0"/>
              </a:rPr>
              <a:t> MAED</a:t>
            </a:r>
          </a:p>
        </p:txBody>
      </p:sp>
      <p:sp>
        <p:nvSpPr>
          <p:cNvPr id="10" name="Oval 9">
            <a:extLst>
              <a:ext uri="{FF2B5EF4-FFF2-40B4-BE49-F238E27FC236}">
                <a16:creationId xmlns:a16="http://schemas.microsoft.com/office/drawing/2014/main" id="{733476EF-D435-A24B-9C47-10A2794B20E7}"/>
              </a:ext>
            </a:extLst>
          </p:cNvPr>
          <p:cNvSpPr/>
          <p:nvPr/>
        </p:nvSpPr>
        <p:spPr>
          <a:xfrm>
            <a:off x="10380341" y="10359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5.mp3" descr="Track7_Lecture8_Slide5.mp3">
            <a:hlinkClick r:id="" action="ppaction://media"/>
            <a:extLst>
              <a:ext uri="{FF2B5EF4-FFF2-40B4-BE49-F238E27FC236}">
                <a16:creationId xmlns:a16="http://schemas.microsoft.com/office/drawing/2014/main" id="{0B79EC82-8DDB-974B-A903-08C824961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1706" y="174964"/>
            <a:ext cx="812800" cy="812800"/>
          </a:xfrm>
          <a:prstGeom prst="rect">
            <a:avLst/>
          </a:prstGeom>
        </p:spPr>
      </p:pic>
    </p:spTree>
    <p:extLst>
      <p:ext uri="{BB962C8B-B14F-4D97-AF65-F5344CB8AC3E}">
        <p14:creationId xmlns:p14="http://schemas.microsoft.com/office/powerpoint/2010/main" val="23418705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6</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838199" y="1825625"/>
            <a:ext cx="10497671" cy="2548248"/>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None/>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Selección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y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reconstrucción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del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año</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base</a:t>
            </a:r>
          </a:p>
          <a:p>
            <a:pPr marL="0" lvl="6" indent="0" eaLnBrk="0" fontAlgn="base" hangingPunct="0">
              <a:lnSpc>
                <a:spcPct val="110000"/>
              </a:lnSpc>
              <a:spcAft>
                <a:spcPts val="1200"/>
              </a:spcAft>
              <a:buClr>
                <a:srgbClr val="333333"/>
              </a:buClr>
              <a:buSzPts val="1300"/>
              <a:buNone/>
              <a:defRPr/>
            </a:pP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a:p>
            <a:pPr marL="0" indent="0">
              <a:lnSpc>
                <a:spcPct val="100000"/>
              </a:lnSpc>
              <a:buSzPts val="1600"/>
              <a:buNone/>
            </a:pPr>
            <a:endParaRPr lang="en-GB" sz="2000" dirty="0">
              <a:latin typeface="Arial" panose="020B0604020202020204" pitchFamily="34" charset="0"/>
              <a:cs typeface="Arial" panose="020B0604020202020204" pitchFamily="34" charset="0"/>
            </a:endParaRPr>
          </a:p>
          <a:p>
            <a:pPr marL="342900" lvl="6" indent="-342900">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rPr>
              <a:t>El </a:t>
            </a:r>
            <a:r>
              <a:rPr lang="en-GB" sz="2000" dirty="0" err="1">
                <a:latin typeface="Arial" panose="020B0604020202020204" pitchFamily="34" charset="0"/>
                <a:ea typeface="Open Sans" panose="020B0606030504020204" pitchFamily="34" charset="0"/>
                <a:cs typeface="Arial" panose="020B0604020202020204" pitchFamily="34" charset="0"/>
              </a:rPr>
              <a:t>año</a:t>
            </a:r>
            <a:r>
              <a:rPr lang="en-GB" sz="2000" dirty="0">
                <a:latin typeface="Arial" panose="020B0604020202020204" pitchFamily="34" charset="0"/>
                <a:ea typeface="Open Sans" panose="020B0606030504020204" pitchFamily="34" charset="0"/>
                <a:cs typeface="Arial" panose="020B0604020202020204" pitchFamily="34" charset="0"/>
              </a:rPr>
              <a:t> base </a:t>
            </a:r>
            <a:r>
              <a:rPr lang="en-GB" sz="2000" dirty="0" err="1">
                <a:latin typeface="Arial" panose="020B0604020202020204" pitchFamily="34" charset="0"/>
                <a:ea typeface="Open Sans" panose="020B0606030504020204" pitchFamily="34" charset="0"/>
                <a:cs typeface="Arial" panose="020B0604020202020204" pitchFamily="34" charset="0"/>
              </a:rPr>
              <a:t>debe</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seleccionarse</a:t>
            </a:r>
            <a:r>
              <a:rPr lang="en-GB" sz="2000" dirty="0">
                <a:latin typeface="Arial" panose="020B0604020202020204" pitchFamily="34" charset="0"/>
                <a:ea typeface="Open Sans" panose="020B0606030504020204" pitchFamily="34" charset="0"/>
                <a:cs typeface="Arial" panose="020B0604020202020204" pitchFamily="34" charset="0"/>
              </a:rPr>
              <a:t> entre </a:t>
            </a:r>
            <a:r>
              <a:rPr lang="en-GB" sz="2000" dirty="0" err="1">
                <a:latin typeface="Arial" panose="020B0604020202020204" pitchFamily="34" charset="0"/>
                <a:ea typeface="Open Sans" panose="020B0606030504020204" pitchFamily="34" charset="0"/>
                <a:cs typeface="Arial" panose="020B0604020202020204" pitchFamily="34" charset="0"/>
              </a:rPr>
              <a:t>los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años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más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recientes</a:t>
            </a:r>
            <a:r>
              <a:rPr lang="en-GB" sz="2000" dirty="0">
                <a:latin typeface="Arial" panose="020B0604020202020204" pitchFamily="34" charset="0"/>
                <a:ea typeface="Open Sans" panose="020B0606030504020204" pitchFamily="34" charset="0"/>
                <a:cs typeface="Arial" panose="020B0604020202020204" pitchFamily="34" charset="0"/>
              </a:rPr>
              <a:t> del </a:t>
            </a:r>
            <a:r>
              <a:rPr lang="en-GB" sz="2000" dirty="0" err="1">
                <a:latin typeface="Arial" panose="020B0604020202020204" pitchFamily="34" charset="0"/>
                <a:ea typeface="Open Sans" panose="020B0606030504020204" pitchFamily="34" charset="0"/>
                <a:cs typeface="Arial" panose="020B0604020202020204" pitchFamily="34" charset="0"/>
              </a:rPr>
              <a:t>pasado</a:t>
            </a:r>
            <a:r>
              <a:rPr lang="en-GB" sz="2000" dirty="0">
                <a:latin typeface="Arial" panose="020B0604020202020204" pitchFamily="34" charset="0"/>
                <a:ea typeface="Open Sans" panose="020B0606030504020204" pitchFamily="34" charset="0"/>
                <a:cs typeface="Arial" panose="020B0604020202020204" pitchFamily="34" charset="0"/>
              </a:rPr>
              <a:t> para </a:t>
            </a:r>
            <a:r>
              <a:rPr lang="en-GB" sz="2000" dirty="0" err="1">
                <a:latin typeface="Arial" panose="020B0604020202020204" pitchFamily="34" charset="0"/>
                <a:ea typeface="Open Sans" panose="020B0606030504020204" pitchFamily="34" charset="0"/>
                <a:cs typeface="Arial" panose="020B0604020202020204" pitchFamily="34" charset="0"/>
              </a:rPr>
              <a:t>los</a:t>
            </a:r>
            <a:r>
              <a:rPr lang="en-GB" sz="2000" dirty="0">
                <a:latin typeface="Arial" panose="020B0604020202020204" pitchFamily="34" charset="0"/>
                <a:ea typeface="Open Sans" panose="020B0606030504020204" pitchFamily="34" charset="0"/>
                <a:cs typeface="Arial" panose="020B0604020202020204" pitchFamily="34" charset="0"/>
              </a:rPr>
              <a:t> que se </a:t>
            </a:r>
            <a:r>
              <a:rPr lang="en-GB" sz="2000" dirty="0" err="1">
                <a:latin typeface="Arial" panose="020B0604020202020204" pitchFamily="34" charset="0"/>
                <a:ea typeface="Open Sans" panose="020B0606030504020204" pitchFamily="34" charset="0"/>
                <a:cs typeface="Arial" panose="020B0604020202020204" pitchFamily="34" charset="0"/>
              </a:rPr>
              <a:t>disponga</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estadísticas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energéticas</a:t>
            </a:r>
            <a:r>
              <a:rPr lang="en-GB" sz="2000" dirty="0">
                <a:latin typeface="Arial" panose="020B0604020202020204" pitchFamily="34" charset="0"/>
                <a:ea typeface="Open Sans" panose="020B0606030504020204" pitchFamily="34" charset="0"/>
                <a:cs typeface="Arial" panose="020B0604020202020204" pitchFamily="34" charset="0"/>
              </a:rPr>
              <a:t> y </a:t>
            </a:r>
            <a:r>
              <a:rPr lang="en-GB" sz="2000" dirty="0" err="1">
                <a:latin typeface="Arial" panose="020B0604020202020204" pitchFamily="34" charset="0"/>
                <a:ea typeface="Open Sans" panose="020B0606030504020204" pitchFamily="34" charset="0"/>
                <a:cs typeface="Arial" panose="020B0604020202020204" pitchFamily="34" charset="0"/>
              </a:rPr>
              <a:t>económicas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fiables</a:t>
            </a:r>
            <a:r>
              <a:rPr lang="en-GB" sz="2000" dirty="0">
                <a:latin typeface="Arial" panose="020B0604020202020204" pitchFamily="34" charset="0"/>
                <a:ea typeface="Open Sans" panose="020B0606030504020204" pitchFamily="34" charset="0"/>
                <a:cs typeface="Arial" panose="020B0604020202020204" pitchFamily="34" charset="0"/>
              </a:rPr>
              <a:t> y </a:t>
            </a:r>
            <a:r>
              <a:rPr lang="en-GB" sz="2000" dirty="0" err="1">
                <a:latin typeface="Arial" panose="020B0604020202020204" pitchFamily="34" charset="0"/>
                <a:ea typeface="Open Sans" panose="020B0606030504020204" pitchFamily="34" charset="0"/>
                <a:cs typeface="Arial" panose="020B0604020202020204" pitchFamily="34" charset="0"/>
              </a:rPr>
              <a:t>coherentes</a:t>
            </a:r>
            <a:r>
              <a:rPr lang="en-GB" sz="2000" dirty="0">
                <a:latin typeface="Arial" panose="020B0604020202020204" pitchFamily="34" charset="0"/>
                <a:ea typeface="Open Sans" panose="020B0606030504020204" pitchFamily="34" charset="0"/>
                <a:cs typeface="Arial" panose="020B0604020202020204" pitchFamily="34" charset="0"/>
              </a:rPr>
              <a:t>.</a:t>
            </a:r>
          </a:p>
          <a:p>
            <a:pPr marL="342900" lvl="6" indent="-342900">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rPr>
              <a:t>El </a:t>
            </a:r>
            <a:r>
              <a:rPr lang="en-GB" sz="2000" dirty="0" err="1">
                <a:latin typeface="Arial" panose="020B0604020202020204" pitchFamily="34" charset="0"/>
                <a:ea typeface="Open Sans" panose="020B0606030504020204" pitchFamily="34" charset="0"/>
                <a:cs typeface="Arial" panose="020B0604020202020204" pitchFamily="34" charset="0"/>
              </a:rPr>
              <a:t>año</a:t>
            </a:r>
            <a:r>
              <a:rPr lang="en-GB" sz="2000" dirty="0">
                <a:latin typeface="Arial" panose="020B0604020202020204" pitchFamily="34" charset="0"/>
                <a:ea typeface="Open Sans" panose="020B0606030504020204" pitchFamily="34" charset="0"/>
                <a:cs typeface="Arial" panose="020B0604020202020204" pitchFamily="34" charset="0"/>
              </a:rPr>
              <a:t> base </a:t>
            </a:r>
            <a:r>
              <a:rPr lang="en-GB" sz="2000" dirty="0" err="1">
                <a:latin typeface="Arial" panose="020B0604020202020204" pitchFamily="34" charset="0"/>
                <a:ea typeface="Open Sans" panose="020B0606030504020204" pitchFamily="34" charset="0"/>
                <a:cs typeface="Arial" panose="020B0604020202020204" pitchFamily="34" charset="0"/>
              </a:rPr>
              <a:t>debe</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representar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condiciones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estables</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consumo</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a:t>
            </a:r>
          </a:p>
          <a:p>
            <a:pPr marL="342900" lvl="6" indent="-342900">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rPr>
              <a:t>Las </a:t>
            </a:r>
            <a:r>
              <a:rPr lang="en-GB" sz="2000" dirty="0" err="1">
                <a:latin typeface="Arial" panose="020B0604020202020204" pitchFamily="34" charset="0"/>
                <a:ea typeface="Open Sans" panose="020B0606030504020204" pitchFamily="34" charset="0"/>
                <a:cs typeface="Arial" panose="020B0604020202020204" pitchFamily="34" charset="0"/>
              </a:rPr>
              <a:t>situaciones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inusuales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deben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impedir</a:t>
            </a:r>
            <a:r>
              <a:rPr lang="en-GB" sz="2000" dirty="0">
                <a:latin typeface="Arial" panose="020B0604020202020204" pitchFamily="34" charset="0"/>
                <a:ea typeface="Open Sans" panose="020B0606030504020204" pitchFamily="34" charset="0"/>
                <a:cs typeface="Arial" panose="020B0604020202020204" pitchFamily="34" charset="0"/>
              </a:rPr>
              <a:t> que se </a:t>
            </a:r>
            <a:r>
              <a:rPr lang="en-GB" sz="2000" dirty="0" err="1">
                <a:latin typeface="Arial" panose="020B0604020202020204" pitchFamily="34" charset="0"/>
                <a:ea typeface="Open Sans" panose="020B0606030504020204" pitchFamily="34" charset="0"/>
                <a:cs typeface="Arial" panose="020B0604020202020204" pitchFamily="34" charset="0"/>
              </a:rPr>
              <a:t>seleccione</a:t>
            </a:r>
            <a:r>
              <a:rPr lang="en-GB" sz="2000" dirty="0">
                <a:latin typeface="Arial" panose="020B0604020202020204" pitchFamily="34" charset="0"/>
                <a:ea typeface="Open Sans" panose="020B0606030504020204" pitchFamily="34" charset="0"/>
                <a:cs typeface="Arial" panose="020B0604020202020204" pitchFamily="34" charset="0"/>
              </a:rPr>
              <a:t> un </a:t>
            </a:r>
            <a:r>
              <a:rPr lang="en-GB" sz="2000" dirty="0" err="1">
                <a:latin typeface="Arial" panose="020B0604020202020204" pitchFamily="34" charset="0"/>
                <a:ea typeface="Open Sans" panose="020B0606030504020204" pitchFamily="34" charset="0"/>
                <a:cs typeface="Arial" panose="020B0604020202020204" pitchFamily="34" charset="0"/>
              </a:rPr>
              <a:t>año</a:t>
            </a:r>
            <a:r>
              <a:rPr lang="en-GB" sz="2000" dirty="0">
                <a:latin typeface="Arial" panose="020B0604020202020204" pitchFamily="34" charset="0"/>
                <a:ea typeface="Open Sans" panose="020B0606030504020204" pitchFamily="34" charset="0"/>
                <a:cs typeface="Arial" panose="020B0604020202020204" pitchFamily="34" charset="0"/>
              </a:rPr>
              <a:t>.</a:t>
            </a:r>
          </a:p>
        </p:txBody>
      </p:sp>
      <p:sp>
        <p:nvSpPr>
          <p:cNvPr id="10" name="Chevron 9">
            <a:extLst>
              <a:ext uri="{FF2B5EF4-FFF2-40B4-BE49-F238E27FC236}">
                <a16:creationId xmlns:a16="http://schemas.microsoft.com/office/drawing/2014/main" id="{1FC71009-D3E6-4A4A-8E5D-57A51553D128}"/>
              </a:ext>
            </a:extLst>
          </p:cNvPr>
          <p:cNvSpPr/>
          <p:nvPr/>
        </p:nvSpPr>
        <p:spPr>
          <a:xfrm>
            <a:off x="2251183" y="2487129"/>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err="1">
                <a:solidFill>
                  <a:schemeClr val="bg1"/>
                </a:solidFill>
                <a:latin typeface="Open Sans Light"/>
                <a:ea typeface="Open Sans Light" panose="020B0306030504020204" pitchFamily="34" charset="0"/>
                <a:cs typeface="Open Sans Light" panose="020B0306030504020204" pitchFamily="34" charset="0"/>
              </a:rPr>
              <a:t>Reconstrucción</a:t>
            </a:r>
            <a:r>
              <a:rPr lang="en-GB" dirty="0">
                <a:solidFill>
                  <a:schemeClr val="bg1"/>
                </a:solidFill>
                <a:latin typeface="Open Sans Light"/>
                <a:ea typeface="Open Sans Light" panose="020B0306030504020204" pitchFamily="34" charset="0"/>
                <a:cs typeface="Open Sans Light" panose="020B0306030504020204" pitchFamily="34" charset="0"/>
              </a:rPr>
              <a:t> del </a:t>
            </a:r>
            <a:r>
              <a:rPr lang="en-GB" dirty="0" err="1">
                <a:solidFill>
                  <a:schemeClr val="bg1"/>
                </a:solidFill>
                <a:latin typeface="Open Sans Light"/>
                <a:ea typeface="Open Sans Light" panose="020B0306030504020204" pitchFamily="34" charset="0"/>
                <a:cs typeface="Open Sans Light" panose="020B0306030504020204" pitchFamily="34" charset="0"/>
              </a:rPr>
              <a:t>año</a:t>
            </a:r>
            <a:r>
              <a:rPr lang="en-GB" dirty="0">
                <a:solidFill>
                  <a:schemeClr val="bg1"/>
                </a:solidFill>
                <a:latin typeface="Open Sans Light"/>
                <a:ea typeface="Open Sans Light" panose="020B0306030504020204" pitchFamily="34" charset="0"/>
                <a:cs typeface="Open Sans Light" panose="020B0306030504020204" pitchFamily="34" charset="0"/>
              </a:rPr>
              <a:t> base</a:t>
            </a:r>
          </a:p>
        </p:txBody>
      </p:sp>
      <p:sp>
        <p:nvSpPr>
          <p:cNvPr id="11" name="Chevron 10">
            <a:extLst>
              <a:ext uri="{FF2B5EF4-FFF2-40B4-BE49-F238E27FC236}">
                <a16:creationId xmlns:a16="http://schemas.microsoft.com/office/drawing/2014/main" id="{4A56CB5B-1002-4245-A509-2FF54A6540D1}"/>
              </a:ext>
            </a:extLst>
          </p:cNvPr>
          <p:cNvSpPr/>
          <p:nvPr/>
        </p:nvSpPr>
        <p:spPr>
          <a:xfrm>
            <a:off x="4725179" y="2488309"/>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Desarrollo de escenarios</a:t>
            </a:r>
          </a:p>
        </p:txBody>
      </p:sp>
      <p:sp>
        <p:nvSpPr>
          <p:cNvPr id="12" name="Chevron 11">
            <a:extLst>
              <a:ext uri="{FF2B5EF4-FFF2-40B4-BE49-F238E27FC236}">
                <a16:creationId xmlns:a16="http://schemas.microsoft.com/office/drawing/2014/main" id="{AC82DC86-DC8C-034C-86C7-6FF4FD29235C}"/>
              </a:ext>
            </a:extLst>
          </p:cNvPr>
          <p:cNvSpPr/>
          <p:nvPr/>
        </p:nvSpPr>
        <p:spPr>
          <a:xfrm>
            <a:off x="7199174" y="2488309"/>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Proyecciones</a:t>
            </a:r>
            <a:r>
              <a:rPr lang="en-GB"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de la </a:t>
            </a:r>
            <a:r>
              <a:rPr lang="en-GB" sz="15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demanda</a:t>
            </a:r>
            <a:r>
              <a:rPr lang="en-GB"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de </a:t>
            </a:r>
            <a:r>
              <a:rPr lang="en-GB" sz="15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energía</a:t>
            </a:r>
            <a:endParaRPr lang="en-GB"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 name="Group 1">
            <a:extLst>
              <a:ext uri="{FF2B5EF4-FFF2-40B4-BE49-F238E27FC236}">
                <a16:creationId xmlns:a16="http://schemas.microsoft.com/office/drawing/2014/main" id="{6AD4F41C-5FBB-E441-AE2E-12296C98FDA8}"/>
              </a:ext>
            </a:extLst>
          </p:cNvPr>
          <p:cNvGrpSpPr/>
          <p:nvPr/>
        </p:nvGrpSpPr>
        <p:grpSpPr>
          <a:xfrm>
            <a:off x="3228699" y="4728061"/>
            <a:ext cx="5698155" cy="1954585"/>
            <a:chOff x="3170483" y="4406266"/>
            <a:chExt cx="5698155" cy="1954585"/>
          </a:xfrm>
        </p:grpSpPr>
        <p:sp>
          <p:nvSpPr>
            <p:cNvPr id="13" name="Text Box 3">
              <a:extLst>
                <a:ext uri="{FF2B5EF4-FFF2-40B4-BE49-F238E27FC236}">
                  <a16:creationId xmlns:a16="http://schemas.microsoft.com/office/drawing/2014/main" id="{AB64D8E1-8A5E-2B41-B2EC-82D02BB29640}"/>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Calcular</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los</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datos</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de entrada para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el</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año</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base</a:t>
              </a:r>
            </a:p>
          </p:txBody>
        </p:sp>
        <p:sp>
          <p:nvSpPr>
            <p:cNvPr id="14" name="Text Box 4">
              <a:extLst>
                <a:ext uri="{FF2B5EF4-FFF2-40B4-BE49-F238E27FC236}">
                  <a16:creationId xmlns:a16="http://schemas.microsoft.com/office/drawing/2014/main" id="{6587BE0F-1DE5-FF4B-9F0F-208591BD4B9F}"/>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Comprobar la exactitud de los resultados del MAED para el año base</a:t>
              </a:r>
            </a:p>
          </p:txBody>
        </p:sp>
        <p:sp>
          <p:nvSpPr>
            <p:cNvPr id="15" name="Text Box 5">
              <a:extLst>
                <a:ext uri="{FF2B5EF4-FFF2-40B4-BE49-F238E27FC236}">
                  <a16:creationId xmlns:a16="http://schemas.microsoft.com/office/drawing/2014/main" id="{86E3C9A4-AF85-634C-8C50-F4648DA0E41A}"/>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no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Ejecutar el modelo MAED</a:t>
              </a:r>
            </a:p>
          </p:txBody>
        </p:sp>
        <p:sp>
          <p:nvSpPr>
            <p:cNvPr id="16" name="Text Box 2">
              <a:extLst>
                <a:ext uri="{FF2B5EF4-FFF2-40B4-BE49-F238E27FC236}">
                  <a16:creationId xmlns:a16="http://schemas.microsoft.com/office/drawing/2014/main" id="{31D2F70B-5153-EF46-8AB6-37C97952BC9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Recoger/ajustar los parámetros del MAED para el año base</a:t>
              </a:r>
            </a:p>
          </p:txBody>
        </p:sp>
        <p:sp>
          <p:nvSpPr>
            <p:cNvPr id="17" name="Straight Connector 3">
              <a:extLst>
                <a:ext uri="{FF2B5EF4-FFF2-40B4-BE49-F238E27FC236}">
                  <a16:creationId xmlns:a16="http://schemas.microsoft.com/office/drawing/2014/main" id="{8FD8BD7E-851E-7149-833B-7C45E158A2FF}"/>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3">
              <a:extLst>
                <a:ext uri="{FF2B5EF4-FFF2-40B4-BE49-F238E27FC236}">
                  <a16:creationId xmlns:a16="http://schemas.microsoft.com/office/drawing/2014/main" id="{1F11F949-5741-6749-B9F1-A5716DA83D31}"/>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DB102A6B-F564-9A4A-B0E2-59EBAC7D7B76}"/>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B1999047-AEBC-FD47-8D25-90B50E898A14}"/>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5" name="Google Shape;113;p16">
            <a:extLst>
              <a:ext uri="{FF2B5EF4-FFF2-40B4-BE49-F238E27FC236}">
                <a16:creationId xmlns:a16="http://schemas.microsoft.com/office/drawing/2014/main" id="{CDC40F9C-4062-4A52-9029-2DAC02057B28}"/>
              </a:ext>
            </a:extLst>
          </p:cNvPr>
          <p:cNvSpPr txBox="1">
            <a:spLocks noChangeArrowheads="1"/>
          </p:cNvSpPr>
          <p:nvPr/>
        </p:nvSpPr>
        <p:spPr bwMode="auto">
          <a:xfrm>
            <a:off x="856129" y="581364"/>
            <a:ext cx="937589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8.1 </a:t>
            </a:r>
            <a:r>
              <a:rPr lang="en-GB" altLang="en-US" dirty="0" err="1">
                <a:latin typeface="Arial" panose="020B0604020202020204" pitchFamily="34" charset="0"/>
                <a:cs typeface="Arial" panose="020B0604020202020204" pitchFamily="34" charset="0"/>
              </a:rPr>
              <a:t>Resumen</a:t>
            </a:r>
            <a:r>
              <a:rPr lang="en-GB" altLang="en-US" dirty="0">
                <a:latin typeface="Arial" panose="020B0604020202020204" pitchFamily="34" charset="0"/>
                <a:cs typeface="Arial" panose="020B0604020202020204" pitchFamily="34" charset="0"/>
              </a:rPr>
              <a:t> de </a:t>
            </a:r>
            <a:r>
              <a:rPr lang="en-GB" altLang="en-US" dirty="0" err="1">
                <a:latin typeface="Arial" panose="020B0604020202020204" pitchFamily="34" charset="0"/>
                <a:cs typeface="Arial" panose="020B0604020202020204" pitchFamily="34" charset="0"/>
              </a:rPr>
              <a:t>los</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datos</a:t>
            </a:r>
            <a:r>
              <a:rPr lang="en-GB" altLang="en-US" dirty="0">
                <a:latin typeface="Arial" panose="020B0604020202020204" pitchFamily="34" charset="0"/>
                <a:cs typeface="Arial" panose="020B0604020202020204" pitchFamily="34" charset="0"/>
              </a:rPr>
              <a:t> de entrada para </a:t>
            </a:r>
            <a:r>
              <a:rPr lang="en-GB" altLang="en-US" dirty="0" err="1">
                <a:latin typeface="Arial" panose="020B0604020202020204" pitchFamily="34" charset="0"/>
                <a:cs typeface="Arial" panose="020B0604020202020204" pitchFamily="34" charset="0"/>
              </a:rPr>
              <a:t>el</a:t>
            </a:r>
            <a:r>
              <a:rPr lang="en-GB" altLang="en-US" dirty="0">
                <a:latin typeface="Arial" panose="020B0604020202020204" pitchFamily="34" charset="0"/>
                <a:cs typeface="Arial" panose="020B0604020202020204" pitchFamily="34" charset="0"/>
              </a:rPr>
              <a:t> MAED</a:t>
            </a:r>
          </a:p>
        </p:txBody>
      </p:sp>
      <p:sp>
        <p:nvSpPr>
          <p:cNvPr id="21" name="Oval 20">
            <a:extLst>
              <a:ext uri="{FF2B5EF4-FFF2-40B4-BE49-F238E27FC236}">
                <a16:creationId xmlns:a16="http://schemas.microsoft.com/office/drawing/2014/main" id="{A9D4F634-9E47-C448-8DC3-91F2B818DC09}"/>
              </a:ext>
            </a:extLst>
          </p:cNvPr>
          <p:cNvSpPr/>
          <p:nvPr/>
        </p:nvSpPr>
        <p:spPr>
          <a:xfrm>
            <a:off x="10667524" y="10359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6.mp3" descr="Track7_Lecture8_Slide6.mp3">
            <a:hlinkClick r:id="" action="ppaction://media"/>
            <a:extLst>
              <a:ext uri="{FF2B5EF4-FFF2-40B4-BE49-F238E27FC236}">
                <a16:creationId xmlns:a16="http://schemas.microsoft.com/office/drawing/2014/main" id="{F75F4EB3-5D5D-AA4E-B73F-26942FDBE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8889" y="174964"/>
            <a:ext cx="812800" cy="812800"/>
          </a:xfrm>
          <a:prstGeom prst="rect">
            <a:avLst/>
          </a:prstGeom>
        </p:spPr>
      </p:pic>
    </p:spTree>
    <p:extLst>
      <p:ext uri="{BB962C8B-B14F-4D97-AF65-F5344CB8AC3E}">
        <p14:creationId xmlns:p14="http://schemas.microsoft.com/office/powerpoint/2010/main" val="5365347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7</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658273" y="1667364"/>
            <a:ext cx="10515600" cy="254824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None/>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Tipos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datos</a:t>
            </a: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a:p>
            <a:pPr marL="0" indent="0">
              <a:buSzPts val="1600"/>
              <a:buNone/>
            </a:pPr>
            <a:endParaRPr lang="en-GB" dirty="0">
              <a:latin typeface="Arial" panose="020B0604020202020204" pitchFamily="34" charset="0"/>
              <a:cs typeface="Arial" panose="020B0604020202020204" pitchFamily="34" charset="0"/>
            </a:endParaRPr>
          </a:p>
        </p:txBody>
      </p:sp>
      <p:sp>
        <p:nvSpPr>
          <p:cNvPr id="10" name="Chevron 9">
            <a:extLst>
              <a:ext uri="{FF2B5EF4-FFF2-40B4-BE49-F238E27FC236}">
                <a16:creationId xmlns:a16="http://schemas.microsoft.com/office/drawing/2014/main" id="{1FC71009-D3E6-4A4A-8E5D-57A51553D128}"/>
              </a:ext>
            </a:extLst>
          </p:cNvPr>
          <p:cNvSpPr/>
          <p:nvPr/>
        </p:nvSpPr>
        <p:spPr>
          <a:xfrm>
            <a:off x="2343781" y="2257335"/>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Reconstrucción del año base</a:t>
            </a:r>
          </a:p>
        </p:txBody>
      </p:sp>
      <p:sp>
        <p:nvSpPr>
          <p:cNvPr id="11" name="Chevron 10">
            <a:extLst>
              <a:ext uri="{FF2B5EF4-FFF2-40B4-BE49-F238E27FC236}">
                <a16:creationId xmlns:a16="http://schemas.microsoft.com/office/drawing/2014/main" id="{4A56CB5B-1002-4245-A509-2FF54A6540D1}"/>
              </a:ext>
            </a:extLst>
          </p:cNvPr>
          <p:cNvSpPr/>
          <p:nvPr/>
        </p:nvSpPr>
        <p:spPr>
          <a:xfrm>
            <a:off x="4817777" y="2258515"/>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Desarrollo de escenarios</a:t>
            </a:r>
          </a:p>
        </p:txBody>
      </p:sp>
      <p:sp>
        <p:nvSpPr>
          <p:cNvPr id="12" name="Chevron 11">
            <a:extLst>
              <a:ext uri="{FF2B5EF4-FFF2-40B4-BE49-F238E27FC236}">
                <a16:creationId xmlns:a16="http://schemas.microsoft.com/office/drawing/2014/main" id="{AC82DC86-DC8C-034C-86C7-6FF4FD29235C}"/>
              </a:ext>
            </a:extLst>
          </p:cNvPr>
          <p:cNvSpPr/>
          <p:nvPr/>
        </p:nvSpPr>
        <p:spPr>
          <a:xfrm>
            <a:off x="7291772" y="2258515"/>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Proyecciones</a:t>
            </a:r>
            <a:r>
              <a:rPr lang="en-GB"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de la </a:t>
            </a:r>
            <a:r>
              <a:rPr lang="en-GB" sz="15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demanda</a:t>
            </a:r>
            <a:r>
              <a:rPr lang="en-GB"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de </a:t>
            </a:r>
            <a:r>
              <a:rPr lang="en-GB" sz="15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energía</a:t>
            </a:r>
            <a:endParaRPr lang="en-GB" sz="1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Text Box 3">
            <a:extLst>
              <a:ext uri="{FF2B5EF4-FFF2-40B4-BE49-F238E27FC236}">
                <a16:creationId xmlns:a16="http://schemas.microsoft.com/office/drawing/2014/main" id="{8B6C594E-3EAE-494C-8C22-51670020CB56}"/>
              </a:ext>
            </a:extLst>
          </p:cNvPr>
          <p:cNvSpPr txBox="1">
            <a:spLocks noChangeArrowheads="1"/>
          </p:cNvSpPr>
          <p:nvPr/>
        </p:nvSpPr>
        <p:spPr bwMode="auto">
          <a:xfrm>
            <a:off x="1018127" y="3143458"/>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Economía</a:t>
            </a:r>
          </a:p>
        </p:txBody>
      </p:sp>
      <p:sp>
        <p:nvSpPr>
          <p:cNvPr id="22" name="Text Box 4">
            <a:extLst>
              <a:ext uri="{FF2B5EF4-FFF2-40B4-BE49-F238E27FC236}">
                <a16:creationId xmlns:a16="http://schemas.microsoft.com/office/drawing/2014/main" id="{4DF2B0FA-A2BA-F94D-8EB9-4643C6CC9765}"/>
              </a:ext>
            </a:extLst>
          </p:cNvPr>
          <p:cNvSpPr txBox="1">
            <a:spLocks noChangeArrowheads="1"/>
          </p:cNvSpPr>
          <p:nvPr/>
        </p:nvSpPr>
        <p:spPr bwMode="auto">
          <a:xfrm>
            <a:off x="3772204" y="3143459"/>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Demografía</a:t>
            </a:r>
          </a:p>
        </p:txBody>
      </p:sp>
      <p:sp>
        <p:nvSpPr>
          <p:cNvPr id="23" name="Text Box 5">
            <a:extLst>
              <a:ext uri="{FF2B5EF4-FFF2-40B4-BE49-F238E27FC236}">
                <a16:creationId xmlns:a16="http://schemas.microsoft.com/office/drawing/2014/main" id="{AD3FE898-C599-FB44-BDBA-B773F6357A3A}"/>
              </a:ext>
            </a:extLst>
          </p:cNvPr>
          <p:cNvSpPr txBox="1">
            <a:spLocks noChangeArrowheads="1"/>
          </p:cNvSpPr>
          <p:nvPr/>
        </p:nvSpPr>
        <p:spPr bwMode="auto">
          <a:xfrm>
            <a:off x="6526284" y="3143459"/>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Estilo de vida</a:t>
            </a:r>
          </a:p>
        </p:txBody>
      </p:sp>
      <p:sp>
        <p:nvSpPr>
          <p:cNvPr id="25" name="Text Box 6">
            <a:extLst>
              <a:ext uri="{FF2B5EF4-FFF2-40B4-BE49-F238E27FC236}">
                <a16:creationId xmlns:a16="http://schemas.microsoft.com/office/drawing/2014/main" id="{918BE428-5DED-DB49-BD78-EA5D99E1A479}"/>
              </a:ext>
            </a:extLst>
          </p:cNvPr>
          <p:cNvSpPr txBox="1">
            <a:spLocks noChangeArrowheads="1"/>
          </p:cNvSpPr>
          <p:nvPr/>
        </p:nvSpPr>
        <p:spPr bwMode="auto">
          <a:xfrm>
            <a:off x="9280362" y="3143458"/>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Tecnología</a:t>
            </a:r>
          </a:p>
        </p:txBody>
      </p:sp>
      <p:sp>
        <p:nvSpPr>
          <p:cNvPr id="26" name="Text Box 7">
            <a:extLst>
              <a:ext uri="{FF2B5EF4-FFF2-40B4-BE49-F238E27FC236}">
                <a16:creationId xmlns:a16="http://schemas.microsoft.com/office/drawing/2014/main" id="{3F3465AE-0AC1-1644-8319-9F7757CD5F78}"/>
              </a:ext>
            </a:extLst>
          </p:cNvPr>
          <p:cNvSpPr txBox="1">
            <a:spLocks noChangeArrowheads="1"/>
          </p:cNvSpPr>
          <p:nvPr/>
        </p:nvSpPr>
        <p:spPr bwMode="auto">
          <a:xfrm>
            <a:off x="802128" y="4112296"/>
            <a:ext cx="25199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dirty="0">
                <a:latin typeface="Arial" panose="020B0604020202020204" pitchFamily="34" charset="0"/>
                <a:cs typeface="Arial" panose="020B0604020202020204" pitchFamily="34" charset="0"/>
              </a:rPr>
              <a:t>PIB</a:t>
            </a:r>
          </a:p>
          <a:p>
            <a:pPr marL="285750" indent="-285750" eaLnBrk="1" hangingPunct="1">
              <a:buFont typeface="Arial" panose="020B0604020202020204" pitchFamily="34" charset="0"/>
              <a:buChar char="•"/>
            </a:pPr>
            <a:r>
              <a:rPr lang="en-US" sz="2000" dirty="0">
                <a:latin typeface="Arial" panose="020B0604020202020204" pitchFamily="34" charset="0"/>
                <a:cs typeface="Arial" panose="020B0604020202020204" pitchFamily="34" charset="0"/>
              </a:rPr>
              <a:t>Tasa de </a:t>
            </a:r>
            <a:r>
              <a:rPr lang="en-US" sz="2000" dirty="0" err="1">
                <a:latin typeface="Arial" panose="020B0604020202020204" pitchFamily="34" charset="0"/>
                <a:cs typeface="Arial" panose="020B0604020202020204" pitchFamily="34" charset="0"/>
              </a:rPr>
              <a:t>crecimiento</a:t>
            </a:r>
            <a:r>
              <a:rPr lang="en-US" sz="2000" dirty="0">
                <a:latin typeface="Arial" panose="020B0604020202020204" pitchFamily="34" charset="0"/>
                <a:cs typeface="Arial" panose="020B0604020202020204" pitchFamily="34" charset="0"/>
              </a:rPr>
              <a:t> del PIB</a:t>
            </a:r>
          </a:p>
          <a:p>
            <a:pPr marL="285750" indent="-285750" eaLnBrk="1" hangingPunct="1">
              <a:buFont typeface="Arial" panose="020B0604020202020204" pitchFamily="34" charset="0"/>
              <a:buChar char="•"/>
            </a:pPr>
            <a:r>
              <a:rPr lang="en-US" sz="2000" dirty="0" err="1">
                <a:latin typeface="Arial" panose="020B0604020202020204" pitchFamily="34" charset="0"/>
                <a:cs typeface="Arial" panose="020B0604020202020204" pitchFamily="34" charset="0"/>
              </a:rPr>
              <a:t>Cuota</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los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subsectores</a:t>
            </a:r>
            <a:endParaRPr lang="en-US" sz="2000" dirty="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sz="2000" dirty="0" err="1">
                <a:latin typeface="Arial" panose="020B0604020202020204" pitchFamily="34" charset="0"/>
                <a:cs typeface="Arial" panose="020B0604020202020204" pitchFamily="34" charset="0"/>
              </a:rPr>
              <a:t>Fuerza</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trabajo</a:t>
            </a:r>
            <a:endParaRPr lang="en-US" sz="2000" dirty="0">
              <a:latin typeface="Arial" panose="020B0604020202020204" pitchFamily="34" charset="0"/>
              <a:cs typeface="Arial" panose="020B0604020202020204" pitchFamily="34" charset="0"/>
            </a:endParaRPr>
          </a:p>
        </p:txBody>
      </p:sp>
      <p:sp>
        <p:nvSpPr>
          <p:cNvPr id="27" name="Text Box 8">
            <a:extLst>
              <a:ext uri="{FF2B5EF4-FFF2-40B4-BE49-F238E27FC236}">
                <a16:creationId xmlns:a16="http://schemas.microsoft.com/office/drawing/2014/main" id="{99C0C876-C118-7941-908D-2BFA7B52B63D}"/>
              </a:ext>
            </a:extLst>
          </p:cNvPr>
          <p:cNvSpPr txBox="1">
            <a:spLocks noChangeArrowheads="1"/>
          </p:cNvSpPr>
          <p:nvPr/>
        </p:nvSpPr>
        <p:spPr bwMode="auto">
          <a:xfrm>
            <a:off x="3556205" y="4112296"/>
            <a:ext cx="251999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Tasa de crecimiento de la población</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Tamaño de la familia</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Urbanización</a:t>
            </a:r>
          </a:p>
        </p:txBody>
      </p:sp>
      <p:sp>
        <p:nvSpPr>
          <p:cNvPr id="28" name="Text Box 9">
            <a:extLst>
              <a:ext uri="{FF2B5EF4-FFF2-40B4-BE49-F238E27FC236}">
                <a16:creationId xmlns:a16="http://schemas.microsoft.com/office/drawing/2014/main" id="{879F18F3-8726-6A4E-8FEA-92AE0117F608}"/>
              </a:ext>
            </a:extLst>
          </p:cNvPr>
          <p:cNvSpPr txBox="1">
            <a:spLocks noChangeArrowheads="1"/>
          </p:cNvSpPr>
          <p:nvPr/>
        </p:nvSpPr>
        <p:spPr bwMode="auto">
          <a:xfrm>
            <a:off x="6310284" y="4112296"/>
            <a:ext cx="252000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Tamaño del hogar</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Movilidad</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Propiedad del coche</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Electrificación</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Electrodomésticos</a:t>
            </a:r>
          </a:p>
        </p:txBody>
      </p:sp>
      <p:sp>
        <p:nvSpPr>
          <p:cNvPr id="29" name="Text Box 10">
            <a:extLst>
              <a:ext uri="{FF2B5EF4-FFF2-40B4-BE49-F238E27FC236}">
                <a16:creationId xmlns:a16="http://schemas.microsoft.com/office/drawing/2014/main" id="{26FD2D0D-7D24-4141-B565-0BE43F1D7088}"/>
              </a:ext>
            </a:extLst>
          </p:cNvPr>
          <p:cNvSpPr txBox="1">
            <a:spLocks noChangeArrowheads="1"/>
          </p:cNvSpPr>
          <p:nvPr/>
        </p:nvSpPr>
        <p:spPr bwMode="auto">
          <a:xfrm>
            <a:off x="9064363" y="4112296"/>
            <a:ext cx="251999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Intensidades energéticas</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Consumo específico de energía</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consumo de energía</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Eficiencia</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Penetración en el mercado</a:t>
            </a:r>
          </a:p>
        </p:txBody>
      </p:sp>
      <p:sp>
        <p:nvSpPr>
          <p:cNvPr id="30" name="AutoShape 11">
            <a:extLst>
              <a:ext uri="{FF2B5EF4-FFF2-40B4-BE49-F238E27FC236}">
                <a16:creationId xmlns:a16="http://schemas.microsoft.com/office/drawing/2014/main" id="{C6B35708-1BAF-4046-BCC7-817F33CB1237}"/>
              </a:ext>
            </a:extLst>
          </p:cNvPr>
          <p:cNvSpPr>
            <a:spLocks noChangeArrowheads="1"/>
          </p:cNvSpPr>
          <p:nvPr/>
        </p:nvSpPr>
        <p:spPr bwMode="auto">
          <a:xfrm>
            <a:off x="1828127"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1" name="AutoShape 12">
            <a:extLst>
              <a:ext uri="{FF2B5EF4-FFF2-40B4-BE49-F238E27FC236}">
                <a16:creationId xmlns:a16="http://schemas.microsoft.com/office/drawing/2014/main" id="{32EDFB02-314A-0346-91FB-91106D97F4A9}"/>
              </a:ext>
            </a:extLst>
          </p:cNvPr>
          <p:cNvSpPr>
            <a:spLocks noChangeArrowheads="1"/>
          </p:cNvSpPr>
          <p:nvPr/>
        </p:nvSpPr>
        <p:spPr bwMode="auto">
          <a:xfrm>
            <a:off x="4582204"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3">
            <a:extLst>
              <a:ext uri="{FF2B5EF4-FFF2-40B4-BE49-F238E27FC236}">
                <a16:creationId xmlns:a16="http://schemas.microsoft.com/office/drawing/2014/main" id="{91EB69D9-7FF2-434E-989D-7F30DE2AF8B4}"/>
              </a:ext>
            </a:extLst>
          </p:cNvPr>
          <p:cNvSpPr>
            <a:spLocks noChangeArrowheads="1"/>
          </p:cNvSpPr>
          <p:nvPr/>
        </p:nvSpPr>
        <p:spPr bwMode="auto">
          <a:xfrm>
            <a:off x="7336284"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4">
            <a:extLst>
              <a:ext uri="{FF2B5EF4-FFF2-40B4-BE49-F238E27FC236}">
                <a16:creationId xmlns:a16="http://schemas.microsoft.com/office/drawing/2014/main" id="{6CF34588-9214-034F-9495-86ED5C30AB7C}"/>
              </a:ext>
            </a:extLst>
          </p:cNvPr>
          <p:cNvSpPr>
            <a:spLocks noChangeArrowheads="1"/>
          </p:cNvSpPr>
          <p:nvPr/>
        </p:nvSpPr>
        <p:spPr bwMode="auto">
          <a:xfrm>
            <a:off x="10090362"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5EE89EFB-95EF-4C0F-95D7-1CB8EA636F13}"/>
              </a:ext>
            </a:extLst>
          </p:cNvPr>
          <p:cNvSpPr txBox="1">
            <a:spLocks noChangeArrowheads="1"/>
          </p:cNvSpPr>
          <p:nvPr/>
        </p:nvSpPr>
        <p:spPr bwMode="auto">
          <a:xfrm>
            <a:off x="572382" y="323873"/>
            <a:ext cx="8955643"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8.1 </a:t>
            </a:r>
            <a:r>
              <a:rPr lang="en-GB" altLang="en-US" dirty="0" err="1">
                <a:latin typeface="Arial" panose="020B0604020202020204" pitchFamily="34" charset="0"/>
                <a:cs typeface="Arial" panose="020B0604020202020204" pitchFamily="34" charset="0"/>
              </a:rPr>
              <a:t>Resumen</a:t>
            </a:r>
            <a:r>
              <a:rPr lang="en-GB" altLang="en-US" dirty="0">
                <a:latin typeface="Arial" panose="020B0604020202020204" pitchFamily="34" charset="0"/>
                <a:cs typeface="Arial" panose="020B0604020202020204" pitchFamily="34" charset="0"/>
              </a:rPr>
              <a:t> de </a:t>
            </a:r>
            <a:r>
              <a:rPr lang="en-GB" altLang="en-US" dirty="0" err="1">
                <a:latin typeface="Arial" panose="020B0604020202020204" pitchFamily="34" charset="0"/>
                <a:cs typeface="Arial" panose="020B0604020202020204" pitchFamily="34" charset="0"/>
              </a:rPr>
              <a:t>los</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datos</a:t>
            </a:r>
            <a:r>
              <a:rPr lang="en-GB" altLang="en-US" dirty="0">
                <a:latin typeface="Arial" panose="020B0604020202020204" pitchFamily="34" charset="0"/>
                <a:cs typeface="Arial" panose="020B0604020202020204" pitchFamily="34" charset="0"/>
              </a:rPr>
              <a:t> de entrada para </a:t>
            </a:r>
            <a:r>
              <a:rPr lang="en-GB" altLang="en-US" dirty="0" err="1">
                <a:latin typeface="Arial" panose="020B0604020202020204" pitchFamily="34" charset="0"/>
                <a:cs typeface="Arial" panose="020B0604020202020204" pitchFamily="34" charset="0"/>
              </a:rPr>
              <a:t>el</a:t>
            </a:r>
            <a:r>
              <a:rPr lang="en-GB" altLang="en-US" dirty="0">
                <a:latin typeface="Arial" panose="020B0604020202020204" pitchFamily="34" charset="0"/>
                <a:cs typeface="Arial" panose="020B0604020202020204" pitchFamily="34" charset="0"/>
              </a:rPr>
              <a:t> MAED</a:t>
            </a:r>
          </a:p>
        </p:txBody>
      </p:sp>
      <p:sp>
        <p:nvSpPr>
          <p:cNvPr id="20" name="Oval 19">
            <a:extLst>
              <a:ext uri="{FF2B5EF4-FFF2-40B4-BE49-F238E27FC236}">
                <a16:creationId xmlns:a16="http://schemas.microsoft.com/office/drawing/2014/main" id="{3652FC91-9549-1B49-A6A3-2E8D08689C8A}"/>
              </a:ext>
            </a:extLst>
          </p:cNvPr>
          <p:cNvSpPr/>
          <p:nvPr/>
        </p:nvSpPr>
        <p:spPr>
          <a:xfrm>
            <a:off x="10338884" y="1262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7.mp3" descr="Track7_Lecture8_Slide7.mp3">
            <a:hlinkClick r:id="" action="ppaction://media"/>
            <a:extLst>
              <a:ext uri="{FF2B5EF4-FFF2-40B4-BE49-F238E27FC236}">
                <a16:creationId xmlns:a16="http://schemas.microsoft.com/office/drawing/2014/main" id="{9FECD10B-B13B-3D4F-9BD2-532F8D1EA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8884" y="174964"/>
            <a:ext cx="812800" cy="812800"/>
          </a:xfrm>
          <a:prstGeom prst="rect">
            <a:avLst/>
          </a:prstGeom>
        </p:spPr>
      </p:pic>
    </p:spTree>
    <p:extLst>
      <p:ext uri="{BB962C8B-B14F-4D97-AF65-F5344CB8AC3E}">
        <p14:creationId xmlns:p14="http://schemas.microsoft.com/office/powerpoint/2010/main" val="2603501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38">
            <a:extLst>
              <a:ext uri="{FF2B5EF4-FFF2-40B4-BE49-F238E27FC236}">
                <a16:creationId xmlns:a16="http://schemas.microsoft.com/office/drawing/2014/main" id="{1F427649-53E5-0242-A6DF-32F359705631}"/>
              </a:ext>
            </a:extLst>
          </p:cNvPr>
          <p:cNvSpPr txBox="1">
            <a:spLocks noChangeArrowheads="1"/>
          </p:cNvSpPr>
          <p:nvPr/>
        </p:nvSpPr>
        <p:spPr bwMode="auto">
          <a:xfrm>
            <a:off x="3571450" y="4724047"/>
            <a:ext cx="149692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Industria</a:t>
            </a:r>
          </a:p>
        </p:txBody>
      </p:sp>
      <p:sp>
        <p:nvSpPr>
          <p:cNvPr id="9" name="Text Box 1039">
            <a:extLst>
              <a:ext uri="{FF2B5EF4-FFF2-40B4-BE49-F238E27FC236}">
                <a16:creationId xmlns:a16="http://schemas.microsoft.com/office/drawing/2014/main" id="{13899095-C8B0-7C4A-85CE-096E1528928E}"/>
              </a:ext>
            </a:extLst>
          </p:cNvPr>
          <p:cNvSpPr txBox="1">
            <a:spLocks noChangeArrowheads="1"/>
          </p:cNvSpPr>
          <p:nvPr/>
        </p:nvSpPr>
        <p:spPr bwMode="auto">
          <a:xfrm>
            <a:off x="9735237" y="4724047"/>
            <a:ext cx="1673028"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Transporte</a:t>
            </a:r>
          </a:p>
        </p:txBody>
      </p:sp>
      <p:sp>
        <p:nvSpPr>
          <p:cNvPr id="10" name="Text Box 1040">
            <a:extLst>
              <a:ext uri="{FF2B5EF4-FFF2-40B4-BE49-F238E27FC236}">
                <a16:creationId xmlns:a16="http://schemas.microsoft.com/office/drawing/2014/main" id="{A81FA8C0-DAC3-4642-9191-2F634D12A118}"/>
              </a:ext>
            </a:extLst>
          </p:cNvPr>
          <p:cNvSpPr txBox="1">
            <a:spLocks noChangeArrowheads="1"/>
          </p:cNvSpPr>
          <p:nvPr/>
        </p:nvSpPr>
        <p:spPr bwMode="auto">
          <a:xfrm>
            <a:off x="5596694" y="4724047"/>
            <a:ext cx="1320812"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Servicio</a:t>
            </a:r>
          </a:p>
        </p:txBody>
      </p:sp>
      <p:sp>
        <p:nvSpPr>
          <p:cNvPr id="11" name="Text Box 1041">
            <a:extLst>
              <a:ext uri="{FF2B5EF4-FFF2-40B4-BE49-F238E27FC236}">
                <a16:creationId xmlns:a16="http://schemas.microsoft.com/office/drawing/2014/main" id="{65262652-F187-9B48-B283-1DE5E6C69389}"/>
              </a:ext>
            </a:extLst>
          </p:cNvPr>
          <p:cNvSpPr txBox="1">
            <a:spLocks noChangeArrowheads="1"/>
          </p:cNvSpPr>
          <p:nvPr/>
        </p:nvSpPr>
        <p:spPr bwMode="auto">
          <a:xfrm>
            <a:off x="7445830" y="4724047"/>
            <a:ext cx="1849136"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Hogar</a:t>
            </a:r>
          </a:p>
        </p:txBody>
      </p:sp>
      <p:sp>
        <p:nvSpPr>
          <p:cNvPr id="12" name="Text Box 1042">
            <a:extLst>
              <a:ext uri="{FF2B5EF4-FFF2-40B4-BE49-F238E27FC236}">
                <a16:creationId xmlns:a16="http://schemas.microsoft.com/office/drawing/2014/main" id="{0063EF71-17C6-B943-A115-650A5516A1E9}"/>
              </a:ext>
            </a:extLst>
          </p:cNvPr>
          <p:cNvSpPr txBox="1">
            <a:spLocks noChangeArrowheads="1"/>
          </p:cNvSpPr>
          <p:nvPr/>
        </p:nvSpPr>
        <p:spPr bwMode="auto">
          <a:xfrm>
            <a:off x="6457272" y="5354710"/>
            <a:ext cx="1761082"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Fabricar.</a:t>
            </a:r>
          </a:p>
        </p:txBody>
      </p:sp>
      <p:sp>
        <p:nvSpPr>
          <p:cNvPr id="13" name="Text Box 1044">
            <a:extLst>
              <a:ext uri="{FF2B5EF4-FFF2-40B4-BE49-F238E27FC236}">
                <a16:creationId xmlns:a16="http://schemas.microsoft.com/office/drawing/2014/main" id="{04D2AEE8-71C2-834F-8531-37ADC2F5C045}"/>
              </a:ext>
            </a:extLst>
          </p:cNvPr>
          <p:cNvSpPr txBox="1">
            <a:spLocks noChangeArrowheads="1"/>
          </p:cNvSpPr>
          <p:nvPr/>
        </p:nvSpPr>
        <p:spPr bwMode="auto">
          <a:xfrm>
            <a:off x="3636339" y="5361995"/>
            <a:ext cx="1013869" cy="360000"/>
          </a:xfrm>
          <a:prstGeom prst="roundRect">
            <a:avLst/>
          </a:prstGeom>
          <a:solidFill>
            <a:srgbClr val="A5A5A5">
              <a:alpha val="50196"/>
            </a:srgbClr>
          </a:solidFill>
          <a:ln w="9525">
            <a:noFill/>
            <a:miter lim="800000"/>
            <a:headEnd/>
            <a:tailEnd/>
          </a:ln>
          <a:effectLst/>
        </p:spPr>
        <p:txBody>
          <a:bodyPr wrap="none" anchor="ctr"/>
          <a:lstStyle>
            <a:defPPr>
              <a:defRPr lang="en-US"/>
            </a:defPPr>
            <a:lvl1pPr algn="ctr">
              <a:defRPr>
                <a:latin typeface="Open Sans" panose="020B0606030504020204" pitchFamily="34" charset="0"/>
                <a:ea typeface="Open Sans" panose="020B0606030504020204" pitchFamily="34" charset="0"/>
                <a:cs typeface="Open Sans" panose="020B0606030504020204" pitchFamily="34" charset="0"/>
              </a:defRPr>
            </a:lvl1p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14" name="Text Box 1045">
            <a:extLst>
              <a:ext uri="{FF2B5EF4-FFF2-40B4-BE49-F238E27FC236}">
                <a16:creationId xmlns:a16="http://schemas.microsoft.com/office/drawing/2014/main" id="{DE83B822-BA6B-BB42-A860-2FDBD6595AC8}"/>
              </a:ext>
            </a:extLst>
          </p:cNvPr>
          <p:cNvSpPr txBox="1">
            <a:spLocks noChangeArrowheads="1"/>
          </p:cNvSpPr>
          <p:nvPr/>
        </p:nvSpPr>
        <p:spPr bwMode="auto">
          <a:xfrm>
            <a:off x="4779860" y="5354710"/>
            <a:ext cx="871136" cy="374571"/>
          </a:xfrm>
          <a:prstGeom prst="roundRect">
            <a:avLst/>
          </a:prstGeom>
          <a:solidFill>
            <a:srgbClr val="A5A5A5">
              <a:alpha val="50196"/>
            </a:srgbClr>
          </a:solidFill>
          <a:ln w="12700">
            <a:noFill/>
            <a:miter lim="800000"/>
            <a:headEnd/>
            <a:tailEnd/>
          </a:ln>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Minería</a:t>
            </a:r>
          </a:p>
        </p:txBody>
      </p:sp>
      <p:sp>
        <p:nvSpPr>
          <p:cNvPr id="15" name="Text Box 1046">
            <a:extLst>
              <a:ext uri="{FF2B5EF4-FFF2-40B4-BE49-F238E27FC236}">
                <a16:creationId xmlns:a16="http://schemas.microsoft.com/office/drawing/2014/main" id="{8D3C3640-BFC6-2045-A0B1-31CC0B74A6C5}"/>
              </a:ext>
            </a:extLst>
          </p:cNvPr>
          <p:cNvSpPr txBox="1">
            <a:spLocks noChangeArrowheads="1"/>
          </p:cNvSpPr>
          <p:nvPr/>
        </p:nvSpPr>
        <p:spPr bwMode="auto">
          <a:xfrm>
            <a:off x="10481698" y="5354710"/>
            <a:ext cx="884456" cy="374571"/>
          </a:xfrm>
          <a:prstGeom prst="roundRect">
            <a:avLst/>
          </a:prstGeom>
          <a:solidFill>
            <a:srgbClr val="A5A5A5">
              <a:alpha val="50196"/>
            </a:srgbClr>
          </a:solidFill>
          <a:ln w="12700">
            <a:noFill/>
            <a:miter lim="800000"/>
            <a:headEnd/>
            <a:tailEnd/>
          </a:ln>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Flete</a:t>
            </a:r>
          </a:p>
        </p:txBody>
      </p:sp>
      <p:sp>
        <p:nvSpPr>
          <p:cNvPr id="16" name="Text Box 1047">
            <a:extLst>
              <a:ext uri="{FF2B5EF4-FFF2-40B4-BE49-F238E27FC236}">
                <a16:creationId xmlns:a16="http://schemas.microsoft.com/office/drawing/2014/main" id="{0A7D524B-9C37-5448-A9EF-671909566F06}"/>
              </a:ext>
            </a:extLst>
          </p:cNvPr>
          <p:cNvSpPr txBox="1">
            <a:spLocks noChangeArrowheads="1"/>
          </p:cNvSpPr>
          <p:nvPr/>
        </p:nvSpPr>
        <p:spPr bwMode="auto">
          <a:xfrm>
            <a:off x="9037885" y="5354710"/>
            <a:ext cx="1269702"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Pasajeros </a:t>
            </a:r>
          </a:p>
        </p:txBody>
      </p:sp>
      <p:sp>
        <p:nvSpPr>
          <p:cNvPr id="17" name="Text Box 1049">
            <a:extLst>
              <a:ext uri="{FF2B5EF4-FFF2-40B4-BE49-F238E27FC236}">
                <a16:creationId xmlns:a16="http://schemas.microsoft.com/office/drawing/2014/main" id="{000A7F60-AED4-E04A-9D74-E18B9D3E6E88}"/>
              </a:ext>
            </a:extLst>
          </p:cNvPr>
          <p:cNvSpPr txBox="1">
            <a:spLocks noChangeArrowheads="1"/>
          </p:cNvSpPr>
          <p:nvPr/>
        </p:nvSpPr>
        <p:spPr bwMode="auto">
          <a:xfrm>
            <a:off x="3861562" y="5891854"/>
            <a:ext cx="1584974"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Materiales</a:t>
            </a:r>
          </a:p>
        </p:txBody>
      </p:sp>
      <p:sp>
        <p:nvSpPr>
          <p:cNvPr id="18" name="Text Box 1050">
            <a:extLst>
              <a:ext uri="{FF2B5EF4-FFF2-40B4-BE49-F238E27FC236}">
                <a16:creationId xmlns:a16="http://schemas.microsoft.com/office/drawing/2014/main" id="{59C67F6F-1160-6F48-82D6-EF1284362F87}"/>
              </a:ext>
            </a:extLst>
          </p:cNvPr>
          <p:cNvSpPr txBox="1">
            <a:spLocks noChangeArrowheads="1"/>
          </p:cNvSpPr>
          <p:nvPr/>
        </p:nvSpPr>
        <p:spPr bwMode="auto">
          <a:xfrm>
            <a:off x="5527191" y="5891854"/>
            <a:ext cx="1398248"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Equipo</a:t>
            </a:r>
          </a:p>
        </p:txBody>
      </p:sp>
      <p:sp>
        <p:nvSpPr>
          <p:cNvPr id="19" name="Text Box 1051">
            <a:extLst>
              <a:ext uri="{FF2B5EF4-FFF2-40B4-BE49-F238E27FC236}">
                <a16:creationId xmlns:a16="http://schemas.microsoft.com/office/drawing/2014/main" id="{ACD33140-9E93-3848-84D9-BDB884959233}"/>
              </a:ext>
            </a:extLst>
          </p:cNvPr>
          <p:cNvSpPr txBox="1">
            <a:spLocks noChangeArrowheads="1"/>
          </p:cNvSpPr>
          <p:nvPr/>
        </p:nvSpPr>
        <p:spPr bwMode="auto">
          <a:xfrm>
            <a:off x="7011806" y="5891854"/>
            <a:ext cx="1601061"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No duraderos</a:t>
            </a:r>
          </a:p>
        </p:txBody>
      </p:sp>
      <p:sp>
        <p:nvSpPr>
          <p:cNvPr id="20" name="Text Box 1052">
            <a:extLst>
              <a:ext uri="{FF2B5EF4-FFF2-40B4-BE49-F238E27FC236}">
                <a16:creationId xmlns:a16="http://schemas.microsoft.com/office/drawing/2014/main" id="{9DD9A976-6BFE-5647-9944-598AE207A0F8}"/>
              </a:ext>
            </a:extLst>
          </p:cNvPr>
          <p:cNvSpPr txBox="1">
            <a:spLocks noChangeArrowheads="1"/>
          </p:cNvSpPr>
          <p:nvPr/>
        </p:nvSpPr>
        <p:spPr bwMode="auto">
          <a:xfrm>
            <a:off x="2755707" y="5361995"/>
            <a:ext cx="780984" cy="360000"/>
          </a:xfrm>
          <a:prstGeom prst="roundRect">
            <a:avLst/>
          </a:prstGeom>
          <a:solidFill>
            <a:srgbClr val="A5A5A5">
              <a:alpha val="50196"/>
            </a:srgbClr>
          </a:solidFill>
          <a:ln w="9525">
            <a:noFill/>
            <a:miter lim="800000"/>
            <a:headEnd/>
            <a:tailEnd/>
          </a:ln>
          <a:effectLst/>
        </p:spPr>
        <p:txBody>
          <a:bodyPr wrap="none" anchor="ctr"/>
          <a:lstStyle>
            <a:defPPr>
              <a:defRPr lang="en-US"/>
            </a:defPPr>
            <a:lvl1pPr algn="ctr">
              <a:defRPr>
                <a:latin typeface="Open Sans" panose="020B0606030504020204" pitchFamily="34" charset="0"/>
                <a:ea typeface="Open Sans" panose="020B0606030504020204" pitchFamily="34" charset="0"/>
                <a:cs typeface="Open Sans" panose="020B0606030504020204" pitchFamily="34" charset="0"/>
              </a:defRPr>
            </a:lvl1p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23" name="Line 1061">
            <a:extLst>
              <a:ext uri="{FF2B5EF4-FFF2-40B4-BE49-F238E27FC236}">
                <a16:creationId xmlns:a16="http://schemas.microsoft.com/office/drawing/2014/main" id="{8208D881-202F-094D-8C7E-D5CBADB20A8F}"/>
              </a:ext>
            </a:extLst>
          </p:cNvPr>
          <p:cNvSpPr>
            <a:spLocks noChangeShapeType="1"/>
          </p:cNvSpPr>
          <p:nvPr/>
        </p:nvSpPr>
        <p:spPr bwMode="auto">
          <a:xfrm flipH="1">
            <a:off x="3254269" y="5071268"/>
            <a:ext cx="1058557" cy="28888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1062">
            <a:extLst>
              <a:ext uri="{FF2B5EF4-FFF2-40B4-BE49-F238E27FC236}">
                <a16:creationId xmlns:a16="http://schemas.microsoft.com/office/drawing/2014/main" id="{619F1C8A-CAE5-B046-B124-542ECB82663E}"/>
              </a:ext>
            </a:extLst>
          </p:cNvPr>
          <p:cNvSpPr>
            <a:spLocks noChangeShapeType="1"/>
          </p:cNvSpPr>
          <p:nvPr/>
        </p:nvSpPr>
        <p:spPr bwMode="auto">
          <a:xfrm flipH="1">
            <a:off x="4210735" y="5071268"/>
            <a:ext cx="102090" cy="28888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1063">
            <a:extLst>
              <a:ext uri="{FF2B5EF4-FFF2-40B4-BE49-F238E27FC236}">
                <a16:creationId xmlns:a16="http://schemas.microsoft.com/office/drawing/2014/main" id="{CB1C579A-4B00-A24B-9844-89D3BAF1BCF4}"/>
              </a:ext>
            </a:extLst>
          </p:cNvPr>
          <p:cNvSpPr>
            <a:spLocks noChangeShapeType="1"/>
          </p:cNvSpPr>
          <p:nvPr/>
        </p:nvSpPr>
        <p:spPr bwMode="auto">
          <a:xfrm>
            <a:off x="4336886" y="5071268"/>
            <a:ext cx="841646" cy="288882"/>
          </a:xfrm>
          <a:prstGeom prst="line">
            <a:avLst/>
          </a:prstGeom>
          <a:solidFill>
            <a:srgbClr val="A5A5A5">
              <a:alpha val="50196"/>
            </a:srgbClr>
          </a:solidFill>
          <a:ln w="9525">
            <a:noFill/>
            <a:miter lim="800000"/>
            <a:headEnd/>
            <a:tailEnd/>
          </a:ln>
          <a:effec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Line 1064">
            <a:extLst>
              <a:ext uri="{FF2B5EF4-FFF2-40B4-BE49-F238E27FC236}">
                <a16:creationId xmlns:a16="http://schemas.microsoft.com/office/drawing/2014/main" id="{11C25170-D558-914D-AFF8-D90E2BA15DF4}"/>
              </a:ext>
            </a:extLst>
          </p:cNvPr>
          <p:cNvSpPr>
            <a:spLocks noChangeShapeType="1"/>
          </p:cNvSpPr>
          <p:nvPr/>
        </p:nvSpPr>
        <p:spPr bwMode="auto">
          <a:xfrm>
            <a:off x="4312825" y="5071268"/>
            <a:ext cx="3133005" cy="28888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Line 1065">
            <a:extLst>
              <a:ext uri="{FF2B5EF4-FFF2-40B4-BE49-F238E27FC236}">
                <a16:creationId xmlns:a16="http://schemas.microsoft.com/office/drawing/2014/main" id="{4ACB1324-C84F-1C4C-BB22-847EBCC66B89}"/>
              </a:ext>
            </a:extLst>
          </p:cNvPr>
          <p:cNvSpPr>
            <a:spLocks noChangeShapeType="1"/>
          </p:cNvSpPr>
          <p:nvPr/>
        </p:nvSpPr>
        <p:spPr bwMode="auto">
          <a:xfrm flipH="1">
            <a:off x="4650208" y="5721995"/>
            <a:ext cx="2717164"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1066">
            <a:extLst>
              <a:ext uri="{FF2B5EF4-FFF2-40B4-BE49-F238E27FC236}">
                <a16:creationId xmlns:a16="http://schemas.microsoft.com/office/drawing/2014/main" id="{66C9E02A-9437-CD4B-B204-616F7401580B}"/>
              </a:ext>
            </a:extLst>
          </p:cNvPr>
          <p:cNvSpPr>
            <a:spLocks noChangeShapeType="1"/>
          </p:cNvSpPr>
          <p:nvPr/>
        </p:nvSpPr>
        <p:spPr bwMode="auto">
          <a:xfrm flipH="1">
            <a:off x="6355458" y="5721995"/>
            <a:ext cx="962141"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Line 1067">
            <a:extLst>
              <a:ext uri="{FF2B5EF4-FFF2-40B4-BE49-F238E27FC236}">
                <a16:creationId xmlns:a16="http://schemas.microsoft.com/office/drawing/2014/main" id="{53190A27-5446-6149-946A-DD915CFADF10}"/>
              </a:ext>
            </a:extLst>
          </p:cNvPr>
          <p:cNvSpPr>
            <a:spLocks noChangeShapeType="1"/>
          </p:cNvSpPr>
          <p:nvPr/>
        </p:nvSpPr>
        <p:spPr bwMode="auto">
          <a:xfrm>
            <a:off x="7383669" y="5721995"/>
            <a:ext cx="450692"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Line 1069">
            <a:extLst>
              <a:ext uri="{FF2B5EF4-FFF2-40B4-BE49-F238E27FC236}">
                <a16:creationId xmlns:a16="http://schemas.microsoft.com/office/drawing/2014/main" id="{1F41F82F-6535-1741-997E-6D66F8F4BE8B}"/>
              </a:ext>
            </a:extLst>
          </p:cNvPr>
          <p:cNvSpPr>
            <a:spLocks noChangeShapeType="1"/>
          </p:cNvSpPr>
          <p:nvPr/>
        </p:nvSpPr>
        <p:spPr bwMode="auto">
          <a:xfrm>
            <a:off x="10566344" y="5071269"/>
            <a:ext cx="440271" cy="30894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Line 1070">
            <a:extLst>
              <a:ext uri="{FF2B5EF4-FFF2-40B4-BE49-F238E27FC236}">
                <a16:creationId xmlns:a16="http://schemas.microsoft.com/office/drawing/2014/main" id="{372F7B6C-D928-5249-A48F-C574F8BA70FA}"/>
              </a:ext>
            </a:extLst>
          </p:cNvPr>
          <p:cNvSpPr>
            <a:spLocks noChangeShapeType="1"/>
          </p:cNvSpPr>
          <p:nvPr/>
        </p:nvSpPr>
        <p:spPr bwMode="auto">
          <a:xfrm flipH="1">
            <a:off x="9666942" y="5091332"/>
            <a:ext cx="899403" cy="288882"/>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 Box 1082">
            <a:extLst>
              <a:ext uri="{FF2B5EF4-FFF2-40B4-BE49-F238E27FC236}">
                <a16:creationId xmlns:a16="http://schemas.microsoft.com/office/drawing/2014/main" id="{1DD9C415-C970-B440-8871-01251CCCCA7A}"/>
              </a:ext>
            </a:extLst>
          </p:cNvPr>
          <p:cNvSpPr txBox="1">
            <a:spLocks noChangeArrowheads="1"/>
          </p:cNvSpPr>
          <p:nvPr/>
        </p:nvSpPr>
        <p:spPr bwMode="auto">
          <a:xfrm>
            <a:off x="8721247" y="5891854"/>
            <a:ext cx="1159937" cy="374571"/>
          </a:xfrm>
          <a:prstGeom prst="roundRect">
            <a:avLst/>
          </a:prstGeom>
          <a:solidFill>
            <a:srgbClr val="A5A5A5">
              <a:alpha val="50196"/>
            </a:srgbClr>
          </a:solidFill>
          <a:ln w="12700">
            <a:noFill/>
            <a:miter lim="800000"/>
            <a:headEnd/>
            <a:tailEnd/>
          </a:ln>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Miscelánea</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5" name="Line 1083">
            <a:extLst>
              <a:ext uri="{FF2B5EF4-FFF2-40B4-BE49-F238E27FC236}">
                <a16:creationId xmlns:a16="http://schemas.microsoft.com/office/drawing/2014/main" id="{E864EC5D-63C6-1547-91F3-87C647C18250}"/>
              </a:ext>
            </a:extLst>
          </p:cNvPr>
          <p:cNvSpPr>
            <a:spLocks noChangeShapeType="1"/>
          </p:cNvSpPr>
          <p:nvPr/>
        </p:nvSpPr>
        <p:spPr bwMode="auto">
          <a:xfrm>
            <a:off x="7367372" y="5721995"/>
            <a:ext cx="1927594"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Text Box 31">
            <a:extLst>
              <a:ext uri="{FF2B5EF4-FFF2-40B4-BE49-F238E27FC236}">
                <a16:creationId xmlns:a16="http://schemas.microsoft.com/office/drawing/2014/main" id="{FC7E3FDE-8633-774F-A63E-74818FCF62F1}"/>
              </a:ext>
            </a:extLst>
          </p:cNvPr>
          <p:cNvSpPr txBox="1">
            <a:spLocks noChangeArrowheads="1"/>
          </p:cNvSpPr>
          <p:nvPr/>
        </p:nvSpPr>
        <p:spPr bwMode="auto">
          <a:xfrm>
            <a:off x="707168" y="4755383"/>
            <a:ext cx="1908000" cy="442674"/>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Sector</a:t>
            </a:r>
          </a:p>
        </p:txBody>
      </p:sp>
      <mc:AlternateContent xmlns:mc="http://schemas.openxmlformats.org/markup-compatibility/2006" xmlns:a14="http://schemas.microsoft.com/office/drawing/2010/main">
        <mc:Choice Requires="a14">
          <p:sp>
            <p:nvSpPr>
              <p:cNvPr id="33" name="Google Shape;115;p16">
                <a:extLst>
                  <a:ext uri="{FF2B5EF4-FFF2-40B4-BE49-F238E27FC236}">
                    <a16:creationId xmlns:a16="http://schemas.microsoft.com/office/drawing/2014/main" id="{A63947B5-D15A-8941-B899-D18D7FC70C7F}"/>
                  </a:ext>
                </a:extLst>
              </p:cNvPr>
              <p:cNvSpPr txBox="1"/>
              <p:nvPr/>
            </p:nvSpPr>
            <p:spPr>
              <a:xfrm>
                <a:off x="727732" y="1632882"/>
                <a:ext cx="10097748" cy="287711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Definición de subsectores</a:t>
                </a:r>
              </a:p>
              <a:p>
                <a:pPr marL="342900" indent="-342900" eaLnBrk="1" hangingPunct="1">
                  <a:lnSpc>
                    <a:spcPct val="100000"/>
                  </a:lnSpc>
                  <a:spcAft>
                    <a:spcPts val="1200"/>
                  </a:spcAft>
                </a:pPr>
                <a:r>
                  <a:rPr lang="en-GB" sz="2000" dirty="0">
                    <a:latin typeface="Arial" panose="020B0604020202020204" pitchFamily="34" charset="0"/>
                    <a:ea typeface="Open Sans" panose="020B0606030504020204" pitchFamily="34" charset="0"/>
                    <a:cs typeface="Arial" panose="020B0604020202020204" pitchFamily="34" charset="0"/>
                  </a:rPr>
                  <a:t>Subsectores definidos por el usuario</a:t>
                </a:r>
              </a:p>
              <a:p>
                <a:pPr marL="342900" indent="-342900" eaLnBrk="1" hangingPunct="1">
                  <a:lnSpc>
                    <a:spcPct val="100000"/>
                  </a:lnSpc>
                  <a:spcAft>
                    <a:spcPts val="1200"/>
                  </a:spcAft>
                </a:pPr>
                <a:r>
                  <a:rPr lang="en-GB" sz="2000" dirty="0">
                    <a:latin typeface="Arial" panose="020B0604020202020204" pitchFamily="34" charset="0"/>
                    <a:ea typeface="Open Sans" panose="020B0606030504020204" pitchFamily="34" charset="0"/>
                    <a:cs typeface="Arial" panose="020B0604020202020204" pitchFamily="34" charset="0"/>
                  </a:rPr>
                  <a:t>Principales parámetros de conducción: intensidad energética </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r>
                        <m:rPr>
                          <m:sty m:val="p"/>
                        </m:rPr>
                        <a:rPr lang="en-GB" sz="2000">
                          <a:latin typeface="Cambria Math" panose="02040503050406030204" pitchFamily="18" charset="0"/>
                        </a:rPr>
                        <m:t>E</m:t>
                      </m:r>
                      <m:r>
                        <a:rPr lang="en-GB" sz="2000">
                          <a:latin typeface="Cambria Math" panose="02040503050406030204" pitchFamily="18" charset="0"/>
                        </a:rPr>
                        <m:t>𝐼</m:t>
                      </m:r>
                      <m:r>
                        <a:rPr lang="en-GB" sz="2000">
                          <a:latin typeface="Cambria Math" panose="02040503050406030204" pitchFamily="18" charset="0"/>
                        </a:rPr>
                        <m:t>=</m:t>
                      </m:r>
                      <m:f>
                        <m:fPr>
                          <m:ctrlPr>
                            <a:rPr lang="en-GB" sz="2000" i="1">
                              <a:latin typeface="Cambria Math" panose="02040503050406030204" pitchFamily="18" charset="0"/>
                            </a:rPr>
                          </m:ctrlPr>
                        </m:fPr>
                        <m:num>
                          <m:r>
                            <a:rPr lang="en-GB" sz="2000">
                              <a:latin typeface="Cambria Math"/>
                            </a:rPr>
                            <m:t>𝑘𝑊h</m:t>
                          </m:r>
                        </m:num>
                        <m:den>
                          <m:r>
                            <a:rPr lang="en-GB" sz="2000">
                              <a:latin typeface="Cambria Math"/>
                            </a:rPr>
                            <m:t>𝑈𝑆</m:t>
                          </m:r>
                          <m:r>
                            <a:rPr lang="en-GB" sz="2000">
                              <a:latin typeface="Cambria Math"/>
                            </a:rPr>
                            <m:t>$</m:t>
                          </m:r>
                        </m:den>
                      </m:f>
                      <m:r>
                        <a:rPr lang="en-GB" sz="2000">
                          <a:latin typeface="Cambria Math"/>
                        </a:rPr>
                        <m:t>=</m:t>
                      </m:r>
                      <m:f>
                        <m:fPr>
                          <m:ctrlPr>
                            <a:rPr lang="en-GB" sz="2000" i="1">
                              <a:latin typeface="Cambria Math" panose="02040503050406030204" pitchFamily="18" charset="0"/>
                            </a:rPr>
                          </m:ctrlPr>
                        </m:fPr>
                        <m:num>
                          <m:r>
                            <a:rPr lang="en-GB" sz="2000">
                              <a:latin typeface="Cambria Math"/>
                            </a:rPr>
                            <m:t>𝐷𝑎𝑡𝑎</m:t>
                          </m:r>
                          <m:r>
                            <a:rPr lang="en-GB" sz="2000">
                              <a:latin typeface="Cambria Math"/>
                            </a:rPr>
                            <m:t> </m:t>
                          </m:r>
                          <m:r>
                            <a:rPr lang="en-GB" sz="2000">
                              <a:latin typeface="Cambria Math"/>
                            </a:rPr>
                            <m:t>𝑓𝑟𝑜𝑚</m:t>
                          </m:r>
                          <m:r>
                            <a:rPr lang="en-GB" sz="2000">
                              <a:latin typeface="Cambria Math"/>
                            </a:rPr>
                            <m:t> </m:t>
                          </m:r>
                          <m:r>
                            <a:rPr lang="en-GB" sz="2000">
                              <a:latin typeface="Cambria Math"/>
                            </a:rPr>
                            <m:t>𝐸𝑛𝑒𝑟𝑔𝑦</m:t>
                          </m:r>
                          <m:r>
                            <a:rPr lang="en-GB" sz="2000">
                              <a:latin typeface="Cambria Math"/>
                            </a:rPr>
                            <m:t> </m:t>
                          </m:r>
                          <m:r>
                            <a:rPr lang="en-GB" sz="2000">
                              <a:latin typeface="Cambria Math"/>
                            </a:rPr>
                            <m:t>𝐵𝑎𝑙𝑎𝑛𝑐𝑒</m:t>
                          </m:r>
                          <m:r>
                            <a:rPr lang="en-GB" sz="2000">
                              <a:latin typeface="Cambria Math"/>
                            </a:rPr>
                            <m:t> </m:t>
                          </m:r>
                          <m:r>
                            <a:rPr lang="en-GB" sz="2000">
                              <a:latin typeface="Cambria Math"/>
                            </a:rPr>
                            <m:t>𝑡𝑎𝑏𝑙𝑒𝑠</m:t>
                          </m:r>
                        </m:num>
                        <m:den>
                          <m:r>
                            <a:rPr lang="en-GB" sz="2000">
                              <a:latin typeface="Cambria Math"/>
                            </a:rPr>
                            <m:t>𝐷𝑎𝑡𝑎</m:t>
                          </m:r>
                          <m:r>
                            <a:rPr lang="en-GB" sz="2000">
                              <a:latin typeface="Cambria Math"/>
                            </a:rPr>
                            <m:t> </m:t>
                          </m:r>
                          <m:r>
                            <a:rPr lang="en-GB" sz="2000">
                              <a:latin typeface="Cambria Math"/>
                            </a:rPr>
                            <m:t>𝑓𝑟𝑜𝑚</m:t>
                          </m:r>
                          <m:r>
                            <a:rPr lang="en-GB" sz="2000">
                              <a:latin typeface="Cambria Math"/>
                            </a:rPr>
                            <m:t> </m:t>
                          </m:r>
                          <m:r>
                            <a:rPr lang="en-GB" sz="2000">
                              <a:latin typeface="Cambria Math"/>
                            </a:rPr>
                            <m:t>𝐺𝐷𝑃</m:t>
                          </m:r>
                          <m:r>
                            <a:rPr lang="en-GB" sz="2000">
                              <a:latin typeface="Cambria Math"/>
                            </a:rPr>
                            <m:t> </m:t>
                          </m:r>
                          <m:r>
                            <a:rPr lang="en-GB" sz="2000">
                              <a:latin typeface="Cambria Math"/>
                            </a:rPr>
                            <m:t>𝑡𝑎𝑏𝑙𝑒𝑠</m:t>
                          </m:r>
                        </m:den>
                      </m:f>
                    </m:oMath>
                  </m:oMathPara>
                </a14:m>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0"/>
                  </a:spcAft>
                  <a:buNone/>
                </a:pPr>
                <a:r>
                  <a:rPr lang="en-GB" altLang="en-US" sz="2000" dirty="0">
                    <a:latin typeface="Arial" panose="020B0604020202020204" pitchFamily="34" charset="0"/>
                    <a:ea typeface="Open Sans" panose="020B0606030504020204" pitchFamily="34" charset="0"/>
                    <a:cs typeface="Arial" panose="020B0604020202020204" pitchFamily="34" charset="0"/>
                  </a:rPr>
                  <a:t>Seleccione la mayor granularidad disponible tanto para el balance energético como para el PIB. Ejemplo:</a:t>
                </a: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33" name="Google Shape;115;p16">
                <a:extLst>
                  <a:ext uri="{FF2B5EF4-FFF2-40B4-BE49-F238E27FC236}">
                    <a16:creationId xmlns:a16="http://schemas.microsoft.com/office/drawing/2014/main" id="{A63947B5-D15A-8941-B899-D18D7FC70C7F}"/>
                  </a:ext>
                </a:extLst>
              </p:cNvPr>
              <p:cNvSpPr txBox="1">
                <a:spLocks noRot="1" noChangeAspect="1" noMove="1" noResize="1" noEditPoints="1" noAdjustHandles="1" noChangeArrowheads="1" noChangeShapeType="1" noTextEdit="1"/>
              </p:cNvSpPr>
              <p:nvPr/>
            </p:nvSpPr>
            <p:spPr>
              <a:xfrm>
                <a:off x="727732" y="1632882"/>
                <a:ext cx="10097748" cy="2877118"/>
              </a:xfrm>
              <a:prstGeom prst="rect">
                <a:avLst/>
              </a:prstGeom>
              <a:blipFill>
                <a:blip r:embed="rId5"/>
                <a:stretch>
                  <a:fillRect l="-302" t="-424" b="-11653"/>
                </a:stretch>
              </a:blipFill>
              <a:ln>
                <a:noFill/>
              </a:ln>
            </p:spPr>
            <p:txBody>
              <a:bodyPr/>
              <a:lstStyle/>
              <a:p>
                <a:r>
                  <a:rPr lang="en-US">
                    <a:noFill/>
                  </a:rPr>
                  <a:t> </a:t>
                </a:r>
              </a:p>
            </p:txBody>
          </p:sp>
        </mc:Fallback>
      </mc:AlternateContent>
      <p:sp>
        <p:nvSpPr>
          <p:cNvPr id="37" name="Text Box 31">
            <a:extLst>
              <a:ext uri="{FF2B5EF4-FFF2-40B4-BE49-F238E27FC236}">
                <a16:creationId xmlns:a16="http://schemas.microsoft.com/office/drawing/2014/main" id="{64D84454-DA35-8C4A-95BC-1F34DF13155C}"/>
              </a:ext>
            </a:extLst>
          </p:cNvPr>
          <p:cNvSpPr txBox="1">
            <a:spLocks noChangeArrowheads="1"/>
          </p:cNvSpPr>
          <p:nvPr/>
        </p:nvSpPr>
        <p:spPr bwMode="auto">
          <a:xfrm>
            <a:off x="707168" y="5321356"/>
            <a:ext cx="1908000" cy="442674"/>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2000">
                <a:latin typeface="Open Sans Light"/>
                <a:ea typeface="Open Sans Light" panose="020B0306030504020204" pitchFamily="34" charset="0"/>
                <a:cs typeface="Open Sans Light" panose="020B0306030504020204" pitchFamily="34" charset="0"/>
              </a:rPr>
              <a:t>Subsector</a:t>
            </a: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Google Shape;113;p16">
            <a:extLst>
              <a:ext uri="{FF2B5EF4-FFF2-40B4-BE49-F238E27FC236}">
                <a16:creationId xmlns:a16="http://schemas.microsoft.com/office/drawing/2014/main" id="{67AAB2A1-F439-47E4-A81D-D10BAA831C33}"/>
              </a:ext>
            </a:extLst>
          </p:cNvPr>
          <p:cNvSpPr txBox="1">
            <a:spLocks noChangeArrowheads="1"/>
          </p:cNvSpPr>
          <p:nvPr/>
        </p:nvSpPr>
        <p:spPr bwMode="auto">
          <a:xfrm>
            <a:off x="674994" y="387383"/>
            <a:ext cx="8611962"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Arial" panose="020B0604020202020204" pitchFamily="34" charset="0"/>
                <a:cs typeface="Arial" panose="020B0604020202020204" pitchFamily="34" charset="0"/>
              </a:rPr>
              <a:t>Clase 8.2 </a:t>
            </a:r>
            <a:r>
              <a:rPr lang="en-GB" dirty="0">
                <a:latin typeface="Arial" panose="020B0604020202020204" pitchFamily="34" charset="0"/>
                <a:cs typeface="Arial" panose="020B0604020202020204" pitchFamily="34" charset="0"/>
              </a:rPr>
              <a:t>Estructura de los datos de entrada</a:t>
            </a:r>
          </a:p>
        </p:txBody>
      </p:sp>
      <p:sp>
        <p:nvSpPr>
          <p:cNvPr id="5" name="Slide Number Placeholder 5">
            <a:extLst>
              <a:ext uri="{FF2B5EF4-FFF2-40B4-BE49-F238E27FC236}">
                <a16:creationId xmlns:a16="http://schemas.microsoft.com/office/drawing/2014/main" id="{6BF64EEF-C51E-4683-B711-02042C840E3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8</a:t>
            </a:fld>
            <a:endParaRPr lang="en-US" altLang="en-US" sz="1400" b="1">
              <a:solidFill>
                <a:schemeClr val="bg1"/>
              </a:solidFill>
              <a:latin typeface="Open Sans ExtraBold"/>
              <a:ea typeface="Open Sans ExtraBold"/>
              <a:cs typeface="Open Sans ExtraBold"/>
            </a:endParaRPr>
          </a:p>
        </p:txBody>
      </p:sp>
      <p:sp>
        <p:nvSpPr>
          <p:cNvPr id="38" name="Oval 37">
            <a:extLst>
              <a:ext uri="{FF2B5EF4-FFF2-40B4-BE49-F238E27FC236}">
                <a16:creationId xmlns:a16="http://schemas.microsoft.com/office/drawing/2014/main" id="{B8D6A9D7-27A4-2646-AF68-034F263BA1F9}"/>
              </a:ext>
            </a:extLst>
          </p:cNvPr>
          <p:cNvSpPr/>
          <p:nvPr/>
        </p:nvSpPr>
        <p:spPr>
          <a:xfrm>
            <a:off x="10452735" y="10359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8.mp3" descr="Track7_Lecture8_Slide8.mp3">
            <a:hlinkClick r:id="" action="ppaction://media"/>
            <a:extLst>
              <a:ext uri="{FF2B5EF4-FFF2-40B4-BE49-F238E27FC236}">
                <a16:creationId xmlns:a16="http://schemas.microsoft.com/office/drawing/2014/main" id="{166216EA-9230-584A-919D-1A07641D7D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698" y="174964"/>
            <a:ext cx="812800" cy="812800"/>
          </a:xfrm>
          <a:prstGeom prst="rect">
            <a:avLst/>
          </a:prstGeom>
        </p:spPr>
      </p:pic>
    </p:spTree>
    <p:extLst>
      <p:ext uri="{BB962C8B-B14F-4D97-AF65-F5344CB8AC3E}">
        <p14:creationId xmlns:p14="http://schemas.microsoft.com/office/powerpoint/2010/main" val="14990375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56129" y="1978141"/>
            <a:ext cx="2996546" cy="3413747"/>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Ejemplo</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de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desagregación</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por</a:t>
            </a:r>
            <a:r>
              <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rPr>
              <a:t> </a:t>
            </a:r>
            <a:r>
              <a:rPr lang="en-GB" altLang="en-US" sz="2000" b="1" dirty="0" err="1">
                <a:solidFill>
                  <a:srgbClr val="9DC3E6"/>
                </a:solidFill>
                <a:latin typeface="Arial" panose="020B0604020202020204" pitchFamily="34" charset="0"/>
                <a:ea typeface="Open Sans" panose="020B0606030504020204" pitchFamily="34" charset="0"/>
                <a:cs typeface="Arial" panose="020B0604020202020204" pitchFamily="34" charset="0"/>
              </a:rPr>
              <a:t>subsectores</a:t>
            </a:r>
            <a:endParaRPr lang="en-GB" altLang="en-US" sz="2000" b="1"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1200"/>
              </a:spcAft>
            </a:pPr>
            <a:r>
              <a:rPr lang="en-GB" altLang="en-US" sz="2000" dirty="0">
                <a:latin typeface="Arial" panose="020B0604020202020204" pitchFamily="34" charset="0"/>
                <a:ea typeface="Open Sans" panose="020B0606030504020204" pitchFamily="34" charset="0"/>
                <a:cs typeface="Arial" panose="020B0604020202020204" pitchFamily="34" charset="0"/>
              </a:rPr>
              <a:t>Los </a:t>
            </a:r>
            <a:r>
              <a:rPr lang="en-GB" altLang="en-US" sz="2000" dirty="0" err="1">
                <a:latin typeface="Arial" panose="020B0604020202020204" pitchFamily="34" charset="0"/>
                <a:ea typeface="Open Sans" panose="020B0606030504020204" pitchFamily="34" charset="0"/>
                <a:cs typeface="Arial" panose="020B0604020202020204" pitchFamily="34" charset="0"/>
              </a:rPr>
              <a:t>subsectores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deben</a:t>
            </a:r>
            <a:r>
              <a:rPr lang="en-GB" altLang="en-US" sz="2000" dirty="0">
                <a:latin typeface="Arial" panose="020B0604020202020204" pitchFamily="34" charset="0"/>
                <a:ea typeface="Open Sans" panose="020B0606030504020204" pitchFamily="34" charset="0"/>
                <a:cs typeface="Arial" panose="020B0604020202020204" pitchFamily="34" charset="0"/>
              </a:rPr>
              <a:t> ser compatibles con </a:t>
            </a:r>
            <a:r>
              <a:rPr lang="en-GB" altLang="en-US" sz="2000" dirty="0" err="1">
                <a:latin typeface="Arial" panose="020B0604020202020204" pitchFamily="34" charset="0"/>
                <a:ea typeface="Open Sans" panose="020B0606030504020204" pitchFamily="34" charset="0"/>
                <a:cs typeface="Arial" panose="020B0604020202020204" pitchFamily="34" charset="0"/>
              </a:rPr>
              <a:t>los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datos</a:t>
            </a:r>
            <a:r>
              <a:rPr lang="en-GB" altLang="en-US" sz="2000" dirty="0">
                <a:latin typeface="Arial" panose="020B0604020202020204" pitchFamily="34" charset="0"/>
                <a:ea typeface="Open Sans" panose="020B0606030504020204" pitchFamily="34" charset="0"/>
                <a:cs typeface="Arial" panose="020B0604020202020204" pitchFamily="34" charset="0"/>
              </a:rPr>
              <a:t> del PIB y del balance </a:t>
            </a:r>
            <a:r>
              <a:rPr lang="en-GB" altLang="en-US" sz="2000" dirty="0" err="1">
                <a:latin typeface="Arial" panose="020B0604020202020204" pitchFamily="34" charset="0"/>
                <a:ea typeface="Open Sans" panose="020B0606030504020204" pitchFamily="34" charset="0"/>
                <a:cs typeface="Arial" panose="020B0604020202020204" pitchFamily="34" charset="0"/>
              </a:rPr>
              <a:t>energético</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hangingPunct="1">
              <a:lnSpc>
                <a:spcPct val="100000"/>
              </a:lnSpc>
              <a:spcAft>
                <a:spcPts val="1200"/>
              </a:spcAft>
            </a:pPr>
            <a:r>
              <a:rPr lang="en-GB" altLang="en-US" sz="2000" dirty="0">
                <a:latin typeface="Arial" panose="020B0604020202020204" pitchFamily="34" charset="0"/>
                <a:ea typeface="Open Sans" panose="020B0606030504020204" pitchFamily="34" charset="0"/>
                <a:cs typeface="Arial" panose="020B0604020202020204" pitchFamily="34" charset="0"/>
              </a:rPr>
              <a:t>Tome la </a:t>
            </a:r>
            <a:r>
              <a:rPr lang="en-GB" altLang="en-US" sz="2000" dirty="0" err="1">
                <a:latin typeface="Arial" panose="020B0604020202020204" pitchFamily="34" charset="0"/>
                <a:ea typeface="Open Sans" panose="020B0606030504020204" pitchFamily="34" charset="0"/>
                <a:cs typeface="Arial" panose="020B0604020202020204" pitchFamily="34" charset="0"/>
              </a:rPr>
              <a:t>resolución</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más</a:t>
            </a:r>
            <a:r>
              <a:rPr lang="en-GB" altLang="en-US" sz="2000" dirty="0">
                <a:latin typeface="Arial" panose="020B0604020202020204" pitchFamily="34" charset="0"/>
                <a:ea typeface="Open Sans" panose="020B0606030504020204" pitchFamily="34" charset="0"/>
                <a:cs typeface="Arial" panose="020B0604020202020204" pitchFamily="34" charset="0"/>
              </a:rPr>
              <a:t> </a:t>
            </a:r>
            <a:r>
              <a:rPr lang="en-GB" altLang="en-US" sz="2000" dirty="0" err="1">
                <a:latin typeface="Arial" panose="020B0604020202020204" pitchFamily="34" charset="0"/>
                <a:ea typeface="Open Sans" panose="020B0606030504020204" pitchFamily="34" charset="0"/>
                <a:cs typeface="Arial" panose="020B0604020202020204" pitchFamily="34" charset="0"/>
              </a:rPr>
              <a:t>gruesa</a:t>
            </a:r>
            <a:endParaRPr lang="en-GB" altLang="en-US" sz="2000" dirty="0">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spcAft>
                <a:spcPts val="1200"/>
              </a:spcAft>
              <a:buFontTx/>
              <a:buNone/>
            </a:pPr>
            <a:endParaRPr lang="en-GB" altLang="en-US" sz="2000" dirty="0">
              <a:solidFill>
                <a:srgbClr val="9DC3E6"/>
              </a:solidFill>
              <a:latin typeface="Arial" panose="020B0604020202020204" pitchFamily="34" charset="0"/>
              <a:ea typeface="Open Sans" panose="020B0606030504020204" pitchFamily="34" charset="0"/>
              <a:cs typeface="Arial" panose="020B0604020202020204" pitchFamily="34" charset="0"/>
            </a:endParaRPr>
          </a:p>
          <a:p>
            <a:pPr eaLnBrk="1" hangingPunct="1">
              <a:lnSpc>
                <a:spcPct val="100000"/>
              </a:lnSpc>
              <a:buClr>
                <a:srgbClr val="333333"/>
              </a:buClr>
              <a:buSzPts val="1600"/>
              <a:buNone/>
            </a:pPr>
            <a:endParaRPr lang="en-GB" altLang="en-US" sz="2000" dirty="0">
              <a:latin typeface="Arial" panose="020B0604020202020204" pitchFamily="34" charset="0"/>
              <a:ea typeface="Open Sans" panose="020B0606030504020204" pitchFamily="34" charset="0"/>
              <a:cs typeface="Arial" panose="020B0604020202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9</a:t>
            </a:fld>
            <a:endParaRPr lang="en-US" altLang="en-US" sz="1400" b="1">
              <a:solidFill>
                <a:schemeClr val="bg1"/>
              </a:solidFill>
              <a:latin typeface="Open Sans ExtraBold"/>
              <a:ea typeface="Open Sans ExtraBold"/>
              <a:cs typeface="Open Sans ExtraBold"/>
            </a:endParaRPr>
          </a:p>
        </p:txBody>
      </p:sp>
      <p:grpSp>
        <p:nvGrpSpPr>
          <p:cNvPr id="2" name="Group 1">
            <a:extLst>
              <a:ext uri="{FF2B5EF4-FFF2-40B4-BE49-F238E27FC236}">
                <a16:creationId xmlns:a16="http://schemas.microsoft.com/office/drawing/2014/main" id="{5F40F514-34DE-5741-8EAF-E93329BF743B}"/>
              </a:ext>
            </a:extLst>
          </p:cNvPr>
          <p:cNvGrpSpPr/>
          <p:nvPr/>
        </p:nvGrpSpPr>
        <p:grpSpPr>
          <a:xfrm>
            <a:off x="4310743" y="2114356"/>
            <a:ext cx="6792686" cy="3840130"/>
            <a:chOff x="1382485" y="2038156"/>
            <a:chExt cx="8996536" cy="5788842"/>
          </a:xfrm>
        </p:grpSpPr>
        <p:pic>
          <p:nvPicPr>
            <p:cNvPr id="33" name="Picture 32" descr="Screen Clipping">
              <a:extLst>
                <a:ext uri="{FF2B5EF4-FFF2-40B4-BE49-F238E27FC236}">
                  <a16:creationId xmlns:a16="http://schemas.microsoft.com/office/drawing/2014/main" id="{F0EEB04A-30C2-F444-A607-61FE9A3634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485" y="2177884"/>
              <a:ext cx="3753374" cy="5649114"/>
            </a:xfrm>
            <a:prstGeom prst="rect">
              <a:avLst/>
            </a:prstGeom>
          </p:spPr>
        </p:pic>
        <p:sp>
          <p:nvSpPr>
            <p:cNvPr id="39" name="Oval 38">
              <a:extLst>
                <a:ext uri="{FF2B5EF4-FFF2-40B4-BE49-F238E27FC236}">
                  <a16:creationId xmlns:a16="http://schemas.microsoft.com/office/drawing/2014/main" id="{F4C77311-995F-244F-BF65-2A779932341D}"/>
                </a:ext>
              </a:extLst>
            </p:cNvPr>
            <p:cNvSpPr/>
            <p:nvPr>
              <p:custDataLst>
                <p:tags r:id="rId3"/>
              </p:custDataLst>
            </p:nvPr>
          </p:nvSpPr>
          <p:spPr bwMode="auto">
            <a:xfrm>
              <a:off x="1382485" y="6843243"/>
              <a:ext cx="1512168" cy="786011"/>
            </a:xfrm>
            <a:prstGeom prst="ellipse">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CFCF5942-C26B-614A-83D0-1B4B637E55BE}"/>
                </a:ext>
              </a:extLst>
            </p:cNvPr>
            <p:cNvSpPr/>
            <p:nvPr>
              <p:custDataLst>
                <p:tags r:id="rId4"/>
              </p:custDataLst>
            </p:nvPr>
          </p:nvSpPr>
          <p:spPr bwMode="auto">
            <a:xfrm>
              <a:off x="1629927" y="6900062"/>
              <a:ext cx="3449680" cy="157685"/>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pic>
          <p:nvPicPr>
            <p:cNvPr id="41" name="Content Placeholder 13" descr="Screen Clipping">
              <a:extLst>
                <a:ext uri="{FF2B5EF4-FFF2-40B4-BE49-F238E27FC236}">
                  <a16:creationId xmlns:a16="http://schemas.microsoft.com/office/drawing/2014/main" id="{A2A5E383-FF6C-714E-A05F-A4B974BBAE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2642" y="2038156"/>
              <a:ext cx="6106379" cy="2781689"/>
            </a:xfrm>
            <a:prstGeom prst="rect">
              <a:avLst/>
            </a:prstGeom>
          </p:spPr>
        </p:pic>
        <p:sp>
          <p:nvSpPr>
            <p:cNvPr id="42" name="Rectangle 41">
              <a:extLst>
                <a:ext uri="{FF2B5EF4-FFF2-40B4-BE49-F238E27FC236}">
                  <a16:creationId xmlns:a16="http://schemas.microsoft.com/office/drawing/2014/main" id="{3D4007A9-6C11-0749-AE0D-3B4F0D6C85EC}"/>
                </a:ext>
              </a:extLst>
            </p:cNvPr>
            <p:cNvSpPr/>
            <p:nvPr>
              <p:custDataLst>
                <p:tags r:id="rId5"/>
              </p:custDataLst>
            </p:nvPr>
          </p:nvSpPr>
          <p:spPr bwMode="auto">
            <a:xfrm>
              <a:off x="4629766" y="4475260"/>
              <a:ext cx="5715744" cy="157685"/>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grpSp>
      <p:sp>
        <p:nvSpPr>
          <p:cNvPr id="3" name="Google Shape;113;p16">
            <a:extLst>
              <a:ext uri="{FF2B5EF4-FFF2-40B4-BE49-F238E27FC236}">
                <a16:creationId xmlns:a16="http://schemas.microsoft.com/office/drawing/2014/main" id="{9044DE0E-BC8F-463F-BDE5-C37A013EC679}"/>
              </a:ext>
            </a:extLst>
          </p:cNvPr>
          <p:cNvSpPr txBox="1">
            <a:spLocks noChangeArrowheads="1"/>
          </p:cNvSpPr>
          <p:nvPr/>
        </p:nvSpPr>
        <p:spPr bwMode="auto">
          <a:xfrm>
            <a:off x="856129" y="581364"/>
            <a:ext cx="897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cs typeface="Arial" panose="020B0604020202020204" pitchFamily="34" charset="0"/>
              </a:rPr>
              <a:t>Clase</a:t>
            </a:r>
            <a:r>
              <a:rPr lang="en-GB" altLang="en-US" dirty="0">
                <a:latin typeface="Arial" panose="020B0604020202020204" pitchFamily="34" charset="0"/>
                <a:cs typeface="Arial" panose="020B0604020202020204" pitchFamily="34" charset="0"/>
              </a:rPr>
              <a:t> 8.2 </a:t>
            </a:r>
            <a:r>
              <a:rPr lang="en-GB" dirty="0" err="1">
                <a:latin typeface="Arial" panose="020B0604020202020204" pitchFamily="34" charset="0"/>
                <a:cs typeface="Arial" panose="020B0604020202020204" pitchFamily="34" charset="0"/>
              </a:rPr>
              <a:t>Estructura</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los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datos</a:t>
            </a:r>
            <a:r>
              <a:rPr lang="en-GB" dirty="0">
                <a:latin typeface="Arial" panose="020B0604020202020204" pitchFamily="34" charset="0"/>
                <a:cs typeface="Arial" panose="020B0604020202020204" pitchFamily="34" charset="0"/>
              </a:rPr>
              <a:t> de entrada</a:t>
            </a:r>
          </a:p>
        </p:txBody>
      </p:sp>
      <p:sp>
        <p:nvSpPr>
          <p:cNvPr id="11" name="Oval 10">
            <a:extLst>
              <a:ext uri="{FF2B5EF4-FFF2-40B4-BE49-F238E27FC236}">
                <a16:creationId xmlns:a16="http://schemas.microsoft.com/office/drawing/2014/main" id="{646FE55C-DBA4-4D4D-97A5-1F92DDF8F44E}"/>
              </a:ext>
            </a:extLst>
          </p:cNvPr>
          <p:cNvSpPr/>
          <p:nvPr/>
        </p:nvSpPr>
        <p:spPr>
          <a:xfrm>
            <a:off x="10451706" y="3313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8_Slide9.mp3" descr="Track7_Lecture8_Slide9.mp3">
            <a:hlinkClick r:id="" action="ppaction://media"/>
            <a:extLst>
              <a:ext uri="{FF2B5EF4-FFF2-40B4-BE49-F238E27FC236}">
                <a16:creationId xmlns:a16="http://schemas.microsoft.com/office/drawing/2014/main" id="{CDC3101B-BE71-AE49-96B6-144E808B81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23071" y="402696"/>
            <a:ext cx="812800" cy="812800"/>
          </a:xfrm>
          <a:prstGeom prst="rect">
            <a:avLst/>
          </a:prstGeom>
        </p:spPr>
      </p:pic>
    </p:spTree>
    <p:extLst>
      <p:ext uri="{BB962C8B-B14F-4D97-AF65-F5344CB8AC3E}">
        <p14:creationId xmlns:p14="http://schemas.microsoft.com/office/powerpoint/2010/main" val="455049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documentManagement/types"/>
    <ds:schemaRef ds:uri="http://purl.org/dc/elements/1.1/"/>
    <ds:schemaRef ds:uri="35b8b66e-5759-43c1-a138-f967a8bf5a20"/>
    <ds:schemaRef ds:uri="http://purl.org/dc/dcmitype/"/>
    <ds:schemaRef ds:uri="0b696a8a-ab1a-459b-a09e-44df7cbe9330"/>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0E70CFF-39D2-481B-B010-CDAFD90342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420</TotalTime>
  <Words>6166</Words>
  <Application>Microsoft Macintosh PowerPoint</Application>
  <PresentationFormat>Widescreen</PresentationFormat>
  <Paragraphs>587</Paragraphs>
  <Slides>23</Slides>
  <Notes>22</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Arial,Sans-Serif</vt:lpstr>
      <vt:lpstr>Calibri</vt:lpstr>
      <vt:lpstr>Calibri Light</vt:lpstr>
      <vt:lpstr>Cambria Math</vt:lpstr>
      <vt:lpstr>Open Sans</vt:lpstr>
      <vt:lpstr>Open Sans ExtraBold</vt:lpstr>
      <vt:lpstr>Open Sans Light</vt:lpstr>
      <vt:lpstr>Office Theme</vt:lpstr>
      <vt:lpstr>PowerPoint Presentation</vt:lpstr>
      <vt:lpstr>Resultados de aprendizaje previstos (OIT)</vt:lpstr>
      <vt:lpstr>Clase 8.1 Resumen de los datos de entrada para el MAED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docId:093E60A51ABB2CD653555957EFFCC03A</cp:keywords>
  <cp:lastModifiedBy>Yeganyan, Rudolf</cp:lastModifiedBy>
  <cp:revision>168</cp:revision>
  <dcterms:created xsi:type="dcterms:W3CDTF">2021-02-10T16:48:02Z</dcterms:created>
  <dcterms:modified xsi:type="dcterms:W3CDTF">2022-11-08T16:11:29Z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