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Lst>
  <p:sldSz cx="9144000" cy="5143500" type="screen16x9"/>
  <p:notesSz xmlns:c="http://schemas.openxmlformats.org/drawingml/2006/chart" xmlns:pic="http://schemas.openxmlformats.org/drawingml/2006/picture" xmlns:dgm="http://schemas.openxmlformats.org/drawingml/2006/diagram" cx="7104063" cy="10234613"/>
  <p:defaultTextStyle xmlns:c="http://schemas.openxmlformats.org/drawingml/2006/chart" xmlns:pic="http://schemas.openxmlformats.org/drawingml/2006/picture" xmlns:dgm="http://schemas.openxmlformats.org/drawingml/2006/diagram">
    <a:lvl1pPr defTabSz="685800">
      <a:defRPr sz="1300">
        <a:uFillTx/>
        <a:latin typeface="Arial"/>
        <a:ea typeface="Arial"/>
        <a:cs typeface="Arial"/>
        <a:sym typeface="Arial"/>
      </a:defRPr>
    </a:lvl1pPr>
    <a:lvl2pPr defTabSz="685800" indent="342900">
      <a:defRPr sz="1300">
        <a:uFillTx/>
        <a:latin typeface="Arial"/>
        <a:ea typeface="Arial"/>
        <a:cs typeface="Arial"/>
        <a:sym typeface="Arial"/>
      </a:defRPr>
    </a:lvl2pPr>
    <a:lvl3pPr defTabSz="685800" indent="685800">
      <a:defRPr sz="1300">
        <a:uFillTx/>
        <a:latin typeface="Arial"/>
        <a:ea typeface="Arial"/>
        <a:cs typeface="Arial"/>
        <a:sym typeface="Arial"/>
      </a:defRPr>
    </a:lvl3pPr>
    <a:lvl4pPr defTabSz="685800" indent="1028700">
      <a:defRPr sz="1300">
        <a:uFillTx/>
        <a:latin typeface="Arial"/>
        <a:ea typeface="Arial"/>
        <a:cs typeface="Arial"/>
        <a:sym typeface="Arial"/>
      </a:defRPr>
    </a:lvl4pPr>
    <a:lvl5pPr defTabSz="685800" indent="1371600">
      <a:defRPr sz="1300">
        <a:uFillTx/>
        <a:latin typeface="Arial"/>
        <a:ea typeface="Arial"/>
        <a:cs typeface="Arial"/>
        <a:sym typeface="Arial"/>
      </a:defRPr>
    </a:lvl5pPr>
    <a:lvl6pPr defTabSz="685800" indent="1714500">
      <a:defRPr sz="1300">
        <a:uFillTx/>
        <a:latin typeface="Arial"/>
        <a:ea typeface="Arial"/>
        <a:cs typeface="Arial"/>
        <a:sym typeface="Arial"/>
      </a:defRPr>
    </a:lvl6pPr>
    <a:lvl7pPr defTabSz="685800" indent="2057400">
      <a:defRPr sz="1300">
        <a:uFillTx/>
        <a:latin typeface="Arial"/>
        <a:ea typeface="Arial"/>
        <a:cs typeface="Arial"/>
        <a:sym typeface="Arial"/>
      </a:defRPr>
    </a:lvl7pPr>
    <a:lvl8pPr defTabSz="685800" indent="2400300">
      <a:defRPr sz="1300">
        <a:uFillTx/>
        <a:latin typeface="Arial"/>
        <a:ea typeface="Arial"/>
        <a:cs typeface="Arial"/>
        <a:sym typeface="Arial"/>
      </a:defRPr>
    </a:lvl8pPr>
    <a:lvl9pPr defTabSz="685800" indent="2743200">
      <a:defRPr sz="1300">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p:present/>
    <p:sldAll/>
    <p:penClr xmlns:c="http://schemas.openxmlformats.org/drawingml/2006/chart" xmlns:pic="http://schemas.openxmlformats.org/drawingml/2006/picture" xmlns:dgm="http://schemas.openxmlformats.org/drawingml/2006/diagram">
      <a:srgbClr val="FF0000"/>
    </p:penClr>
  </p:showPr>
</p:presentationPr>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940675A-B579-460E-94D1-54222C63F5DA}">
  <a:tblStyle styleId="{4C3C2611-4C71-4FC5-86AE-919BDF0F9419}" styleName="">
    <a:wholeTbl>
      <a:tcTxStyle b="on" i="on">
        <a:font>
          <a:latin typeface="Arial"/>
          <a:ea typeface="Arial"/>
          <a:cs typeface="Arial"/>
        </a:font>
        <a:srgbClr val="000000"/>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CBCEDE"/>
          </a:solidFill>
        </a:fill>
      </a:tcStyle>
    </a:wholeTbl>
    <a:band2H>
      <a:tcStyle>
        <a:tcBdr/>
        <a:fill>
          <a:solidFill>
            <a:srgbClr val="E7E8EF"/>
          </a:solidFill>
        </a:fill>
      </a:tcStyle>
    </a:band2H>
    <a:firstCol>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1D499B"/>
          </a:solidFill>
        </a:fill>
      </a:tcStyle>
    </a:firstCol>
    <a:la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381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1D499B"/>
          </a:solidFill>
        </a:fill>
      </a:tcStyle>
    </a:lastRow>
    <a:fir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381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1D499B"/>
          </a:solidFill>
        </a:fill>
      </a:tcStyle>
    </a:firstRow>
  </a:tblStyle>
  <a:tblStyle styleId="{C7B018BB-80A7-4F77-B60F-C8B233D01FF8}" styleName="">
    <a:wholeTbl>
      <a:tcTxStyle b="on" i="on">
        <a:font>
          <a:latin typeface="Arial"/>
          <a:ea typeface="Arial"/>
          <a:cs typeface="Arial"/>
        </a:font>
        <a:srgbClr val="000000"/>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F8CBDB"/>
          </a:solidFill>
        </a:fill>
      </a:tcStyle>
    </a:wholeTbl>
    <a:band2H>
      <a:tcStyle>
        <a:tcBdr/>
        <a:fill>
          <a:solidFill>
            <a:srgbClr val="FCE7EE"/>
          </a:solidFill>
        </a:fill>
      </a:tcStyle>
    </a:band2H>
    <a:firstCol>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ED2891"/>
          </a:solidFill>
        </a:fill>
      </a:tcStyle>
    </a:firstCol>
    <a:la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381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ED2891"/>
          </a:solidFill>
        </a:fill>
      </a:tcStyle>
    </a:lastRow>
    <a:fir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381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ED2891"/>
          </a:solidFill>
        </a:fill>
      </a:tcStyle>
    </a:firstRow>
  </a:tblStyle>
  <a:tblStyle styleId="{EEE7283C-3CF3-47DC-8721-378D4A62B228}" styleName="">
    <a:wholeTbl>
      <a:tcTxStyle b="on" i="on">
        <a:font>
          <a:latin typeface="Arial"/>
          <a:ea typeface="Arial"/>
          <a:cs typeface="Arial"/>
        </a:font>
        <a:srgbClr val="000000"/>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CACACA"/>
          </a:solidFill>
        </a:fill>
      </a:tcStyle>
    </a:wholeTbl>
    <a:band2H>
      <a:tcStyle>
        <a:tcBdr/>
        <a:fill>
          <a:solidFill>
            <a:srgbClr val="E6E6E6"/>
          </a:solidFill>
        </a:fill>
      </a:tcStyle>
    </a:band2H>
    <a:firstCol>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000000"/>
          </a:solidFill>
        </a:fill>
      </a:tcStyle>
    </a:firstCol>
    <a:la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381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000000"/>
          </a:solidFill>
        </a:fill>
      </a:tcStyle>
    </a:lastRow>
    <a:fir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381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000000"/>
          </a:solidFill>
        </a:fill>
      </a:tcStyle>
    </a:firstRow>
  </a:tblStyle>
  <a:tblStyle styleId="{CF821DB8-F4EB-4A41-A1BA-3FCAFE7338EE}" styleName="">
    <a:wholeTbl>
      <a:tcTxStyle b="on" i="on">
        <a:font>
          <a:latin typeface="Arial"/>
          <a:ea typeface="Arial"/>
          <a:cs typeface="Arial"/>
        </a:font>
        <a:srgbClr val="000000"/>
      </a:tcTxStyle>
      <a:tcStyle>
        <a:tcBdr>
          <a:left>
            <a:ln cap="flat" w="12700">
              <a:noFill/>
              <a:miter lim="400000"/>
            </a:ln>
          </a:left>
          <a:right>
            <a:ln cap="flat" w="12700">
              <a:noFill/>
              <a:miter lim="400000"/>
            </a:ln>
          </a:right>
          <a:top>
            <a:ln cap="flat" w="12700">
              <a:noFill/>
              <a:miter lim="400000"/>
            </a:ln>
          </a:top>
          <a:bottom>
            <a:ln cap="flat" w="12700">
              <a:noFill/>
              <a:miter lim="400000"/>
            </a:ln>
          </a:bottom>
          <a:insideH>
            <a:ln cap="flat" w="12700">
              <a:noFill/>
              <a:miter lim="400000"/>
            </a:ln>
          </a:insideH>
          <a:insideV>
            <a:ln cap="flat" w="12700">
              <a:noFill/>
              <a:miter lim="400000"/>
            </a:ln>
          </a:insideV>
        </a:tcBdr>
        <a:fill>
          <a:solidFill>
            <a:srgbClr val="E6E6E6"/>
          </a:solidFill>
        </a:fill>
      </a:tcStyle>
    </a:wholeTbl>
    <a:band2H>
      <a:tcStyle>
        <a:tcBdr/>
        <a:fill>
          <a:solidFill>
            <a:srgbClr val="FFFFFF"/>
          </a:solidFill>
        </a:fill>
      </a:tcStyle>
    </a:band2H>
    <a:firstCol>
      <a:tcTxStyle b="on" i="on">
        <a:font>
          <a:latin typeface="Arial"/>
          <a:ea typeface="Arial"/>
          <a:cs typeface="Arial"/>
        </a:font>
        <a:srgbClr val="FFFFFF"/>
      </a:tcTxStyle>
      <a:tcStyle>
        <a:tcBdr>
          <a:left>
            <a:ln cap="flat" w="12700">
              <a:noFill/>
              <a:miter lim="400000"/>
            </a:ln>
          </a:left>
          <a:right>
            <a:ln cap="flat" w="12700">
              <a:noFill/>
              <a:miter lim="400000"/>
            </a:ln>
          </a:right>
          <a:top>
            <a:ln cap="flat" w="12700">
              <a:noFill/>
              <a:miter lim="400000"/>
            </a:ln>
          </a:top>
          <a:bottom>
            <a:ln cap="flat" w="12700">
              <a:noFill/>
              <a:miter lim="400000"/>
            </a:ln>
          </a:bottom>
          <a:insideH>
            <a:ln cap="flat" w="12700">
              <a:noFill/>
              <a:miter lim="400000"/>
            </a:ln>
          </a:insideH>
          <a:insideV>
            <a:ln cap="flat" w="12700">
              <a:noFill/>
              <a:miter lim="400000"/>
            </a:ln>
          </a:insideV>
        </a:tcBdr>
        <a:fill>
          <a:solidFill>
            <a:srgbClr val="1D499B"/>
          </a:solidFill>
        </a:fill>
      </a:tcStyle>
    </a:firstCol>
    <a:lastRow>
      <a:tcTxStyle b="on" i="on">
        <a:font>
          <a:latin typeface="Arial"/>
          <a:ea typeface="Arial"/>
          <a:cs typeface="Arial"/>
        </a:font>
        <a:srgbClr val="000000"/>
      </a:tcTxStyle>
      <a:tcStyle>
        <a:tcBdr>
          <a:left>
            <a:ln cap="flat" w="12700">
              <a:noFill/>
              <a:miter lim="400000"/>
            </a:ln>
          </a:left>
          <a:right>
            <a:ln cap="flat" w="12700">
              <a:noFill/>
              <a:miter lim="400000"/>
            </a:ln>
          </a:right>
          <a:top>
            <a:ln cap="flat" w="50800">
              <a:solidFill>
                <a:srgbClr val="000000"/>
              </a:solidFill>
              <a:prstDash val="solid"/>
              <a:bevel/>
            </a:ln>
          </a:top>
          <a:bottom>
            <a:ln cap="flat" w="25400">
              <a:solidFill>
                <a:srgbClr val="000000"/>
              </a:solidFill>
              <a:prstDash val="solid"/>
              <a:bevel/>
            </a:ln>
          </a:bottom>
          <a:insideH>
            <a:ln cap="flat" w="12700">
              <a:noFill/>
              <a:miter lim="400000"/>
            </a:ln>
          </a:insideH>
          <a:insideV>
            <a:ln cap="flat" w="12700">
              <a:noFill/>
              <a:miter lim="400000"/>
            </a:ln>
          </a:insideV>
        </a:tcBdr>
        <a:fill>
          <a:solidFill>
            <a:srgbClr val="FFFFFF"/>
          </a:solidFill>
        </a:fill>
      </a:tcStyle>
    </a:lastRow>
    <a:firstRow>
      <a:tcTxStyle b="on" i="on">
        <a:font>
          <a:latin typeface="Arial"/>
          <a:ea typeface="Arial"/>
          <a:cs typeface="Arial"/>
        </a:font>
        <a:srgbClr val="FFFFFF"/>
      </a:tcTxStyle>
      <a:tcStyle>
        <a:tcBdr>
          <a:left>
            <a:ln cap="flat" w="12700">
              <a:noFill/>
              <a:miter lim="400000"/>
            </a:ln>
          </a:left>
          <a:right>
            <a:ln cap="flat" w="12700">
              <a:noFill/>
              <a:miter lim="400000"/>
            </a:ln>
          </a:right>
          <a:top>
            <a:ln cap="flat" w="25400">
              <a:solidFill>
                <a:srgbClr val="000000"/>
              </a:solidFill>
              <a:prstDash val="solid"/>
              <a:bevel/>
            </a:ln>
          </a:top>
          <a:bottom>
            <a:ln cap="flat" w="25400">
              <a:solidFill>
                <a:srgbClr val="000000"/>
              </a:solidFill>
              <a:prstDash val="solid"/>
              <a:bevel/>
            </a:ln>
          </a:bottom>
          <a:insideH>
            <a:ln cap="flat" w="12700">
              <a:noFill/>
              <a:miter lim="400000"/>
            </a:ln>
          </a:insideH>
          <a:insideV>
            <a:ln cap="flat" w="12700">
              <a:noFill/>
              <a:miter lim="400000"/>
            </a:ln>
          </a:insideV>
        </a:tcBdr>
        <a:fill>
          <a:solidFill>
            <a:srgbClr val="1D499B"/>
          </a:solidFill>
        </a:fill>
      </a:tcStyle>
    </a:firstRow>
  </a:tblStyle>
  <a:tblStyle styleId="{33BA23B1-9221-436E-865A-0063620EA4FD}" styleName="">
    <a:wholeTbl>
      <a:tcTxStyle b="on" i="on">
        <a:font>
          <a:latin typeface="Arial"/>
          <a:ea typeface="Arial"/>
          <a:cs typeface="Arial"/>
        </a:font>
        <a:srgbClr val="000000"/>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CACACA"/>
          </a:solidFill>
        </a:fill>
      </a:tcStyle>
    </a:wholeTbl>
    <a:band2H>
      <a:tcStyle>
        <a:tcBdr/>
        <a:fill>
          <a:solidFill>
            <a:srgbClr val="E6E6E6"/>
          </a:solidFill>
        </a:fill>
      </a:tcStyle>
    </a:band2H>
    <a:firstCol>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000000"/>
          </a:solidFill>
        </a:fill>
      </a:tcStyle>
    </a:firstCol>
    <a:la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38100">
              <a:solidFill>
                <a:srgbClr val="FFFFFF"/>
              </a:solidFill>
              <a:prstDash val="solid"/>
              <a:bevel/>
            </a:ln>
          </a:top>
          <a:bottom>
            <a:ln cap="flat" w="127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000000"/>
          </a:solidFill>
        </a:fill>
      </a:tcStyle>
    </a:lastRow>
    <a:firstRow>
      <a:tcTxStyle b="on" i="on">
        <a:font>
          <a:latin typeface="Arial"/>
          <a:ea typeface="Arial"/>
          <a:cs typeface="Arial"/>
        </a:font>
        <a:srgbClr val="FFFFFF"/>
      </a:tcTxStyle>
      <a:tcStyle>
        <a:tcBdr>
          <a:left>
            <a:ln cap="flat" w="12700">
              <a:solidFill>
                <a:srgbClr val="FFFFFF"/>
              </a:solidFill>
              <a:prstDash val="solid"/>
              <a:bevel/>
            </a:ln>
          </a:left>
          <a:right>
            <a:ln cap="flat" w="12700">
              <a:solidFill>
                <a:srgbClr val="FFFFFF"/>
              </a:solidFill>
              <a:prstDash val="solid"/>
              <a:bevel/>
            </a:ln>
          </a:right>
          <a:top>
            <a:ln cap="flat" w="12700">
              <a:solidFill>
                <a:srgbClr val="FFFFFF"/>
              </a:solidFill>
              <a:prstDash val="solid"/>
              <a:bevel/>
            </a:ln>
          </a:top>
          <a:bottom>
            <a:ln cap="flat" w="38100">
              <a:solidFill>
                <a:srgbClr val="FFFFFF"/>
              </a:solidFill>
              <a:prstDash val="solid"/>
              <a:bevel/>
            </a:ln>
          </a:bottom>
          <a:insideH>
            <a:ln cap="flat" w="12700">
              <a:solidFill>
                <a:srgbClr val="FFFFFF"/>
              </a:solidFill>
              <a:prstDash val="solid"/>
              <a:bevel/>
            </a:ln>
          </a:insideH>
          <a:insideV>
            <a:ln cap="flat" w="12700">
              <a:solidFill>
                <a:srgbClr val="FFFFFF"/>
              </a:solidFill>
              <a:prstDash val="solid"/>
              <a:bevel/>
            </a:ln>
          </a:insideV>
        </a:tcBdr>
        <a:fill>
          <a:solidFill>
            <a:srgbClr val="000000"/>
          </a:solidFill>
        </a:fill>
      </a:tcStyle>
    </a:firstRow>
  </a:tblStyle>
  <a:tblStyle styleId="{2708684C-4D16-4618-839F-0558EEFCDFE6}" styleName="">
    <a:wholeTbl>
      <a:tcTxStyle b="on" i="on">
        <a:font>
          <a:latin typeface="Arial"/>
          <a:ea typeface="Arial"/>
          <a:cs typeface="Arial"/>
        </a:font>
        <a:srgbClr val="000000"/>
      </a:tcTxStyle>
      <a:tcStyle>
        <a:tcBdr>
          <a:left>
            <a:ln cap="flat" w="12700">
              <a:solidFill>
                <a:srgbClr val="000000"/>
              </a:solidFill>
              <a:prstDash val="solid"/>
              <a:bevel/>
            </a:ln>
          </a:left>
          <a:right>
            <a:ln cap="flat" w="12700">
              <a:solidFill>
                <a:srgbClr val="000000"/>
              </a:solidFill>
              <a:prstDash val="solid"/>
              <a:bevel/>
            </a:ln>
          </a:right>
          <a:top>
            <a:ln cap="flat" w="12700">
              <a:solidFill>
                <a:srgbClr val="000000"/>
              </a:solidFill>
              <a:prstDash val="solid"/>
              <a:bevel/>
            </a:ln>
          </a:top>
          <a:bottom>
            <a:ln cap="flat" w="12700">
              <a:solidFill>
                <a:srgbClr val="000000"/>
              </a:solidFill>
              <a:prstDash val="solid"/>
              <a:bevel/>
            </a:ln>
          </a:bottom>
          <a:insideH>
            <a:ln cap="flat" w="12700">
              <a:solidFill>
                <a:srgbClr val="000000"/>
              </a:solidFill>
              <a:prstDash val="solid"/>
              <a:bevel/>
            </a:ln>
          </a:insideH>
          <a:insideV>
            <a:ln cap="flat" w="12700">
              <a:solidFill>
                <a:srgbClr val="000000"/>
              </a:solidFill>
              <a:prstDash val="solid"/>
              <a:bevel/>
            </a:ln>
          </a:insideV>
        </a:tcBdr>
        <a:fill>
          <a:solidFill>
            <a:srgbClr val="000000">
              <a:alpha val="20000"/>
            </a:srgbClr>
          </a:solidFill>
        </a:fill>
      </a:tcStyle>
    </a:wholeTbl>
    <a:band2H>
      <a:tcStyle>
        <a:tcBdr/>
        <a:fill>
          <a:solidFill>
            <a:srgbClr val="FFFFFF"/>
          </a:solidFill>
        </a:fill>
      </a:tcStyle>
    </a:band2H>
    <a:firstCol>
      <a:tcTxStyle b="on" i="on">
        <a:font>
          <a:latin typeface="Arial"/>
          <a:ea typeface="Arial"/>
          <a:cs typeface="Arial"/>
        </a:font>
        <a:srgbClr val="000000"/>
      </a:tcTxStyle>
      <a:tcStyle>
        <a:tcBdr>
          <a:left>
            <a:ln cap="flat" w="12700">
              <a:solidFill>
                <a:srgbClr val="000000"/>
              </a:solidFill>
              <a:prstDash val="solid"/>
              <a:bevel/>
            </a:ln>
          </a:left>
          <a:right>
            <a:ln cap="flat" w="12700">
              <a:solidFill>
                <a:srgbClr val="000000"/>
              </a:solidFill>
              <a:prstDash val="solid"/>
              <a:bevel/>
            </a:ln>
          </a:right>
          <a:top>
            <a:ln cap="flat" w="12700">
              <a:solidFill>
                <a:srgbClr val="000000"/>
              </a:solidFill>
              <a:prstDash val="solid"/>
              <a:bevel/>
            </a:ln>
          </a:top>
          <a:bottom>
            <a:ln cap="flat" w="12700">
              <a:solidFill>
                <a:srgbClr val="000000"/>
              </a:solidFill>
              <a:prstDash val="solid"/>
              <a:bevel/>
            </a:ln>
          </a:bottom>
          <a:insideH>
            <a:ln cap="flat" w="12700">
              <a:solidFill>
                <a:srgbClr val="000000"/>
              </a:solidFill>
              <a:prstDash val="solid"/>
              <a:bevel/>
            </a:ln>
          </a:insideH>
          <a:insideV>
            <a:ln cap="flat" w="12700">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cap="flat" w="12700">
              <a:solidFill>
                <a:srgbClr val="000000"/>
              </a:solidFill>
              <a:prstDash val="solid"/>
              <a:bevel/>
            </a:ln>
          </a:left>
          <a:right>
            <a:ln cap="flat" w="12700">
              <a:solidFill>
                <a:srgbClr val="000000"/>
              </a:solidFill>
              <a:prstDash val="solid"/>
              <a:bevel/>
            </a:ln>
          </a:right>
          <a:top>
            <a:ln cap="flat" w="50800">
              <a:solidFill>
                <a:srgbClr val="000000"/>
              </a:solidFill>
              <a:prstDash val="solid"/>
              <a:bevel/>
            </a:ln>
          </a:top>
          <a:bottom>
            <a:ln cap="flat" w="12700">
              <a:solidFill>
                <a:srgbClr val="000000"/>
              </a:solidFill>
              <a:prstDash val="solid"/>
              <a:bevel/>
            </a:ln>
          </a:bottom>
          <a:insideH>
            <a:ln cap="flat" w="12700">
              <a:solidFill>
                <a:srgbClr val="000000"/>
              </a:solidFill>
              <a:prstDash val="solid"/>
              <a:bevel/>
            </a:ln>
          </a:insideH>
          <a:insideV>
            <a:ln cap="flat" w="12700">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cap="flat" w="12700">
              <a:solidFill>
                <a:srgbClr val="000000"/>
              </a:solidFill>
              <a:prstDash val="solid"/>
              <a:bevel/>
            </a:ln>
          </a:left>
          <a:right>
            <a:ln cap="flat" w="12700">
              <a:solidFill>
                <a:srgbClr val="000000"/>
              </a:solidFill>
              <a:prstDash val="solid"/>
              <a:bevel/>
            </a:ln>
          </a:right>
          <a:top>
            <a:ln cap="flat" w="12700">
              <a:solidFill>
                <a:srgbClr val="000000"/>
              </a:solidFill>
              <a:prstDash val="solid"/>
              <a:bevel/>
            </a:ln>
          </a:top>
          <a:bottom>
            <a:ln cap="flat" w="25400">
              <a:solidFill>
                <a:srgbClr val="000000"/>
              </a:solidFill>
              <a:prstDash val="solid"/>
              <a:bevel/>
            </a:ln>
          </a:bottom>
          <a:insideH>
            <a:ln cap="flat" w="12700">
              <a:solidFill>
                <a:srgbClr val="000000"/>
              </a:solidFill>
              <a:prstDash val="solid"/>
              <a:bevel/>
            </a:ln>
          </a:insideH>
          <a:insideV>
            <a:ln cap="flat" w="12700">
              <a:solidFill>
                <a:srgbClr val="000000"/>
              </a:solidFill>
              <a:prstDash val="solid"/>
              <a:bevel/>
            </a:ln>
          </a:insideV>
        </a:tcBdr>
        <a:fill>
          <a:noFill/>
        </a:fill>
      </a:tcStyle>
    </a:firstRow>
  </a:tblStyle>
  <a:tblStyle styleId="{5940675A-B579-460E-94D1-54222C63F5DA}" styleName="No Style, Table Grid">
    <a:wholeTbl>
      <a:tcTxStyle>
        <a:fontRef idx="minor">
          <a:srgbClr val="00000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Lst>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autoAdjust="0" sz="28936"/>
    <p:restoredTop autoAdjust="0" sz="70964"/>
  </p:normalViewPr>
  <p:slideViewPr>
    <p:cSldViewPr snapToGrid="0" snapToObjects="1">
      <p:cViewPr varScale="1">
        <p:scale xmlns:c="http://schemas.openxmlformats.org/drawingml/2006/chart" xmlns:pic="http://schemas.openxmlformats.org/drawingml/2006/picture" xmlns:dgm="http://schemas.openxmlformats.org/drawingml/2006/diagram">
          <a:sx d="100" n="90"/>
          <a:sy d="100" n="90"/>
        </p:scale>
        <p:origin xmlns:c="http://schemas.openxmlformats.org/drawingml/2006/chart" xmlns:pic="http://schemas.openxmlformats.org/drawingml/2006/picture" xmlns:dgm="http://schemas.openxmlformats.org/drawingml/2006/diagram" x="84" y="240"/>
      </p:cViewPr>
    </p:cSldViewPr>
  </p:slideViewPr>
  <p:notesTextViewPr>
    <p:cViewPr>
      <p:scale xmlns:c="http://schemas.openxmlformats.org/drawingml/2006/chart" xmlns:pic="http://schemas.openxmlformats.org/drawingml/2006/picture" xmlns:dgm="http://schemas.openxmlformats.org/drawingml/2006/diagram">
        <a:sx d="100" n="66"/>
        <a:sy d="100" n="66"/>
      </p:scale>
      <p:origin xmlns:c="http://schemas.openxmlformats.org/drawingml/2006/chart" xmlns:pic="http://schemas.openxmlformats.org/drawingml/2006/picture" xmlns:dgm="http://schemas.openxmlformats.org/drawingml/2006/diagram" x="0" y="0"/>
    </p:cViewPr>
  </p:notesTextViewPr>
  <p:gridSpacing xmlns:c="http://schemas.openxmlformats.org/drawingml/2006/chart" xmlns:pic="http://schemas.openxmlformats.org/drawingml/2006/picture" xmlns:dgm="http://schemas.openxmlformats.org/drawingml/2006/diagram"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slides/slide35.xml" Type="http://schemas.openxmlformats.org/officeDocument/2006/relationships/slide"></Relationship><Relationship Id="rId41" Target="slides/slide36.xml" Type="http://schemas.openxmlformats.org/officeDocument/2006/relationships/slide"></Relationship><Relationship Id="rId42" Target="slides/slide37.xml" Type="http://schemas.openxmlformats.org/officeDocument/2006/relationships/slide"></Relationship><Relationship Id="rId43" Target="slides/slide38.xml" Type="http://schemas.openxmlformats.org/officeDocument/2006/relationships/slide"></Relationship><Relationship Id="rId44" Target="slides/slide39.xml" Type="http://schemas.openxmlformats.org/officeDocument/2006/relationships/slide"></Relationship><Relationship Id="rId45" Target="slides/slide40.xml" Type="http://schemas.openxmlformats.org/officeDocument/2006/relationships/slide"></Relationship><Relationship Id="rId46" Target="slides/slide41.xml" Type="http://schemas.openxmlformats.org/officeDocument/2006/relationships/slide"></Relationship><Relationship Id="rId47" Target="slides/slide42.xml" Type="http://schemas.openxmlformats.org/officeDocument/2006/relationships/slide"></Relationship><Relationship Id="rId48"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pic="http://schemas.openxmlformats.org/drawingml/2006/picture" xmlns:dgm="http://schemas.openxmlformats.org/drawingml/2006/diagram" idx="1001">
        <a:schemeClr val="bg1"/>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4" name="Shape 104"/>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a:prstGeom prst="rect">
            <a:avLst/>
          </a:prstGeom>
        </p:spPr>
        <p:txBody xmlns:c="http://schemas.openxmlformats.org/drawingml/2006/chart" xmlns:pic="http://schemas.openxmlformats.org/drawingml/2006/picture" xmlns:dgm="http://schemas.openxmlformats.org/drawingml/2006/diagram">
          <a:bodyPr bIns="47393" lIns="94787" rIns="94787" tIns="47393"/>
          <a:lstStyle/>
          <a:p>
            <a:pPr lvl="0"/>
            <a:endParaRPr>
              <a:uFillTx/>
            </a:endParaRPr>
          </a:p>
        </p:txBody>
      </p:sp>
      <p:sp>
        <p:nvSpPr>
          <p:cNvPr xmlns:c="http://schemas.openxmlformats.org/drawingml/2006/chart" xmlns:pic="http://schemas.openxmlformats.org/drawingml/2006/picture" xmlns:dgm="http://schemas.openxmlformats.org/drawingml/2006/diagram" id="105" name="Shape 105"/>
          <p:cNvSpPr xmlns:c="http://schemas.openxmlformats.org/drawingml/2006/chart" xmlns:pic="http://schemas.openxmlformats.org/drawingml/2006/picture" xmlns:dgm="http://schemas.openxmlformats.org/drawingml/2006/diagram">
            <a:spLocks noGrp="1"/>
          </p:cNvSpPr>
          <p:nvPr>
            <p:ph idx="1" sz="quarter" type="body"/>
          </p:nvPr>
        </p:nvSpPr>
        <p:spPr xmlns:c="http://schemas.openxmlformats.org/drawingml/2006/chart" xmlns:pic="http://schemas.openxmlformats.org/drawingml/2006/picture" xmlns:dgm="http://schemas.openxmlformats.org/drawingml/2006/diagram">
          <a:xfrm>
            <a:off x="947211" y="4861443"/>
            <a:ext cx="5209647" cy="4605575"/>
          </a:xfrm>
          <a:prstGeom prst="rect">
            <a:avLst/>
          </a:prstGeom>
        </p:spPr>
        <p:txBody xmlns:c="http://schemas.openxmlformats.org/drawingml/2006/chart" xmlns:pic="http://schemas.openxmlformats.org/drawingml/2006/picture" xmlns:dgm="http://schemas.openxmlformats.org/drawingml/2006/diagram">
          <a:bodyPr bIns="47393" lIns="94787" rIns="94787" tIns="47393"/>
          <a:lstStyle/>
          <a:p>
            <a:pPr lvl="0"/>
            <a:endParaRPr>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notesStyle xmlns:c="http://schemas.openxmlformats.org/drawingml/2006/chart" xmlns:pic="http://schemas.openxmlformats.org/drawingml/2006/picture" xmlns:dgm="http://schemas.openxmlformats.org/drawingml/2006/diagram">
    <a:lvl1pPr defTabSz="457200">
      <a:lnSpc>
        <a:spcPct val="125000"/>
      </a:lnSpc>
      <a:defRPr sz="2400">
        <a:uFillTx/>
        <a:latin typeface="+mn-lt"/>
        <a:ea typeface="+mn-ea"/>
        <a:cs typeface="+mn-cs"/>
        <a:sym typeface="Avenir Roman"/>
      </a:defRPr>
    </a:lvl1pPr>
    <a:lvl2pPr defTabSz="457200" indent="228600">
      <a:lnSpc>
        <a:spcPct val="125000"/>
      </a:lnSpc>
      <a:defRPr sz="2400">
        <a:uFillTx/>
        <a:latin typeface="+mn-lt"/>
        <a:ea typeface="+mn-ea"/>
        <a:cs typeface="+mn-cs"/>
        <a:sym typeface="Avenir Roman"/>
      </a:defRPr>
    </a:lvl2pPr>
    <a:lvl3pPr defTabSz="457200" indent="457200">
      <a:lnSpc>
        <a:spcPct val="125000"/>
      </a:lnSpc>
      <a:defRPr sz="2400">
        <a:uFillTx/>
        <a:latin typeface="+mn-lt"/>
        <a:ea typeface="+mn-ea"/>
        <a:cs typeface="+mn-cs"/>
        <a:sym typeface="Avenir Roman"/>
      </a:defRPr>
    </a:lvl3pPr>
    <a:lvl4pPr defTabSz="457200" indent="685800">
      <a:lnSpc>
        <a:spcPct val="125000"/>
      </a:lnSpc>
      <a:defRPr sz="2400">
        <a:uFillTx/>
        <a:latin typeface="+mn-lt"/>
        <a:ea typeface="+mn-ea"/>
        <a:cs typeface="+mn-cs"/>
        <a:sym typeface="Avenir Roman"/>
      </a:defRPr>
    </a:lvl4pPr>
    <a:lvl5pPr defTabSz="457200" indent="914400">
      <a:lnSpc>
        <a:spcPct val="125000"/>
      </a:lnSpc>
      <a:defRPr sz="2400">
        <a:uFillTx/>
        <a:latin typeface="+mn-lt"/>
        <a:ea typeface="+mn-ea"/>
        <a:cs typeface="+mn-cs"/>
        <a:sym typeface="Avenir Roman"/>
      </a:defRPr>
    </a:lvl5pPr>
    <a:lvl6pPr defTabSz="457200" indent="1143000">
      <a:lnSpc>
        <a:spcPct val="125000"/>
      </a:lnSpc>
      <a:defRPr sz="2400">
        <a:uFillTx/>
        <a:latin typeface="+mn-lt"/>
        <a:ea typeface="+mn-ea"/>
        <a:cs typeface="+mn-cs"/>
        <a:sym typeface="Avenir Roman"/>
      </a:defRPr>
    </a:lvl6pPr>
    <a:lvl7pPr defTabSz="457200" indent="1371600">
      <a:lnSpc>
        <a:spcPct val="125000"/>
      </a:lnSpc>
      <a:defRPr sz="2400">
        <a:uFillTx/>
        <a:latin typeface="+mn-lt"/>
        <a:ea typeface="+mn-ea"/>
        <a:cs typeface="+mn-cs"/>
        <a:sym typeface="Avenir Roman"/>
      </a:defRPr>
    </a:lvl7pPr>
    <a:lvl8pPr defTabSz="457200" indent="1600200">
      <a:lnSpc>
        <a:spcPct val="125000"/>
      </a:lnSpc>
      <a:defRPr sz="2400">
        <a:uFillTx/>
        <a:latin typeface="+mn-lt"/>
        <a:ea typeface="+mn-ea"/>
        <a:cs typeface="+mn-cs"/>
        <a:sym typeface="Avenir Roman"/>
      </a:defRPr>
    </a:lvl8pPr>
    <a:lvl9pPr defTabSz="457200" indent="1828800">
      <a:lnSpc>
        <a:spcPct val="125000"/>
      </a:lnSpc>
      <a:defRPr sz="2400">
        <a:uFillTx/>
        <a:latin typeface="+mn-lt"/>
        <a:ea typeface="+mn-ea"/>
        <a:cs typeface="+mn-cs"/>
        <a:sym typeface="Avenir Roman"/>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1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1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1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1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1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1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8.xml.rels><?xml version="1.0" standalone="yes" ?><Relationships xmlns="http://schemas.openxmlformats.org/package/2006/relationships"><Relationship Id="rId1" Target="../slides/slide1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9.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0.xml.rels><?xml version="1.0" standalone="yes" ?><Relationships xmlns="http://schemas.openxmlformats.org/package/2006/relationships"><Relationship Id="rId1" Target="../slides/slide2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1.xml.rels><?xml version="1.0" standalone="yes" ?><Relationships xmlns="http://schemas.openxmlformats.org/package/2006/relationships"><Relationship Id="rId1" Target="../slides/slide2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2.xml.rels><?xml version="1.0" standalone="yes" ?><Relationships xmlns="http://schemas.openxmlformats.org/package/2006/relationships"><Relationship Id="rId1" Target="../slides/slide2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3.xml.rels><?xml version="1.0" standalone="yes" ?><Relationships xmlns="http://schemas.openxmlformats.org/package/2006/relationships"><Relationship Id="rId1" Target="../slides/slide2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4.xml.rels><?xml version="1.0" standalone="yes" ?><Relationships xmlns="http://schemas.openxmlformats.org/package/2006/relationships"><Relationship Id="rId1" Target="../slides/slide2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5.xml.rels><?xml version="1.0" standalone="yes" ?><Relationships xmlns="http://schemas.openxmlformats.org/package/2006/relationships"><Relationship Id="rId1" Target="../slides/slide2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6.xml.rels><?xml version="1.0" standalone="yes" ?><Relationships xmlns="http://schemas.openxmlformats.org/package/2006/relationships"><Relationship Id="rId1" Target="../slides/slide2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7.xml.rels><?xml version="1.0" standalone="yes" ?><Relationships xmlns="http://schemas.openxmlformats.org/package/2006/relationships"><Relationship Id="rId1" Target="../slides/slide2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8.xml.rels><?xml version="1.0" standalone="yes" ?><Relationships xmlns="http://schemas.openxmlformats.org/package/2006/relationships"><Relationship Id="rId1" Target="../slides/slide2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9.xml.rels><?xml version="1.0" standalone="yes" ?><Relationships xmlns="http://schemas.openxmlformats.org/package/2006/relationships"><Relationship Id="rId1" Target="../slides/slide2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0.xml.rels><?xml version="1.0" standalone="yes" ?><Relationships xmlns="http://schemas.openxmlformats.org/package/2006/relationships"><Relationship Id="rId1" Target="../slides/slide3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1.xml.rels><?xml version="1.0" standalone="yes" ?><Relationships xmlns="http://schemas.openxmlformats.org/package/2006/relationships"><Relationship Id="rId1" Target="../slides/slide3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2.xml.rels><?xml version="1.0" standalone="yes" ?><Relationships xmlns="http://schemas.openxmlformats.org/package/2006/relationships"><Relationship Id="rId1" Target="../slides/slide3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3.xml.rels><?xml version="1.0" standalone="yes" ?><Relationships xmlns="http://schemas.openxmlformats.org/package/2006/relationships"><Relationship Id="rId1" Target="../slides/slide3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4.xml.rels><?xml version="1.0" standalone="yes" ?><Relationships xmlns="http://schemas.openxmlformats.org/package/2006/relationships"><Relationship Id="rId1" Target="../slides/slide3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5.xml.rels><?xml version="1.0" standalone="yes" ?><Relationships xmlns="http://schemas.openxmlformats.org/package/2006/relationships"><Relationship Id="rId1" Target="../slides/slide3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6.xml.rels><?xml version="1.0" standalone="yes" ?><Relationships xmlns="http://schemas.openxmlformats.org/package/2006/relationships"><Relationship Id="rId1" Target="../slides/slide3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7.xml.rels><?xml version="1.0" standalone="yes" ?><Relationships xmlns="http://schemas.openxmlformats.org/package/2006/relationships"><Relationship Id="rId1" Target="../slides/slide3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8.xml.rels><?xml version="1.0" standalone="yes" ?><Relationships xmlns="http://schemas.openxmlformats.org/package/2006/relationships"><Relationship Id="rId1" Target="../slides/slide3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9.xml.rels><?xml version="1.0" standalone="yes" ?><Relationships xmlns="http://schemas.openxmlformats.org/package/2006/relationships"><Relationship Id="rId1" Target="../slides/slide3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0.xml.rels><?xml version="1.0" standalone="yes" ?><Relationships xmlns="http://schemas.openxmlformats.org/package/2006/relationships"><Relationship Id="rId1" Target="../slides/slide4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1.xml.rels><?xml version="1.0" standalone="yes" ?><Relationships xmlns="http://schemas.openxmlformats.org/package/2006/relationships"><Relationship Id="rId1" Target="../slides/slide4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2.xml.rels><?xml version="1.0" standalone="yes" ?><Relationships xmlns="http://schemas.openxmlformats.org/package/2006/relationships"><Relationship Id="rId1" Target="../slides/slide4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Mailbox for enquiries: openlearncreate@open.ac.uk</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73931"/>
            <a:r>
              <a:rPr b="0" dirty="0" lang="en-GB" sz="1200">
                <a:solidFill>
                  <a:schemeClr val="bg1"/>
                </a:solidFill>
                <a:uFillTx/>
                <a:latin charset="0" panose="020B0604020202020204" pitchFamily="34" typeface="Arial"/>
                <a:cs charset="0" panose="020B0604020202020204" pitchFamily="34" typeface="Arial"/>
              </a:rPr>
              <a:t>I strongly suggest that before you attempt to set up a quiz in Moodle, you write your quiz questions and test them with colleagues.  These four steps are a good process to follow when writing quiz questions.</a:t>
            </a:r>
          </a:p>
          <a:p>
            <a:pPr defTabSz="473931"/>
            <a:endParaRPr b="0" dirty="0" lang="en-GB" sz="1200">
              <a:solidFill>
                <a:schemeClr val="bg1"/>
              </a:solidFill>
              <a:uFillTx/>
              <a:latin charset="0" panose="020B0604020202020204" pitchFamily="34" typeface="Arial"/>
              <a:cs charset="0" panose="020B0604020202020204" pitchFamily="34" typeface="Arial"/>
            </a:endParaRPr>
          </a:p>
          <a:p>
            <a:pPr defTabSz="473931"/>
            <a:r>
              <a:rPr b="1" dirty="0" lang="en-GB" sz="1600">
                <a:solidFill>
                  <a:schemeClr val="tx1"/>
                </a:solidFill>
                <a:uFillTx/>
                <a:latin charset="0" panose="020B0604020202020204" pitchFamily="34" typeface="Arial"/>
              </a:rPr>
              <a:t>Step 1:</a:t>
            </a:r>
            <a:br>
              <a:rPr dirty="0" lang="en-GB" sz="1200">
                <a:solidFill>
                  <a:schemeClr val="tx1"/>
                </a:solidFill>
                <a:uFillTx/>
                <a:latin charset="0" panose="020B0604020202020204" pitchFamily="34" typeface="Arial"/>
              </a:rPr>
            </a:br>
            <a:r>
              <a:rPr dirty="0" lang="en-GB" sz="1200">
                <a:solidFill>
                  <a:schemeClr val="tx1"/>
                </a:solidFill>
                <a:uFillTx/>
                <a:latin charset="0" panose="020B0604020202020204" pitchFamily="34" typeface="Arial"/>
              </a:rPr>
              <a:t>Draw up different ways to ask a quiz question, using the interactive with multiple tries feedback option</a:t>
            </a:r>
          </a:p>
          <a:p>
            <a:pPr defTabSz="473931"/>
            <a:endParaRPr b="0" dirty="0" lang="en-GB" sz="1200">
              <a:solidFill>
                <a:schemeClr val="bg1"/>
              </a:solidFill>
              <a:uFillTx/>
              <a:latin charset="0" panose="020B0604020202020204" pitchFamily="34" typeface="Arial"/>
              <a:cs charset="0" panose="020B0604020202020204" pitchFamily="34" typeface="Arial"/>
            </a:endParaRPr>
          </a:p>
          <a:p>
            <a:pPr defTabSz="457200" eaLnBrk="1" fontAlgn="auto" hangingPunct="1" indent="0" latinLnBrk="0" lvl="0" marL="0" marR="0">
              <a:lnSpc>
                <a:spcPct val="125000"/>
              </a:lnSpc>
              <a:spcBef>
                <a:spcPts val="0"/>
              </a:spcBef>
              <a:spcAft>
                <a:spcPts val="0"/>
              </a:spcAft>
              <a:buFontTx/>
              <a:buNone/>
              <a:defRPr>
                <a:uFillTx/>
              </a:defRPr>
            </a:pPr>
            <a:r>
              <a:rPr b="1" dirty="0" lang="en-GB" sz="3200">
                <a:solidFill>
                  <a:schemeClr val="tx1"/>
                </a:solidFill>
                <a:uFillTx/>
              </a:rPr>
              <a:t>Step 2:</a:t>
            </a:r>
            <a:br>
              <a:rPr dirty="0" lang="en-GB" sz="2400">
                <a:solidFill>
                  <a:schemeClr val="tx1"/>
                </a:solidFill>
                <a:uFillTx/>
              </a:rPr>
            </a:br>
            <a:r>
              <a:rPr dirty="0" lang="en-GB" sz="2400">
                <a:solidFill>
                  <a:schemeClr val="tx1"/>
                </a:solidFill>
                <a:uFillTx/>
              </a:rPr>
              <a:t>Look at different question types and select 2 ways you could ask the question.</a:t>
            </a:r>
          </a:p>
          <a:p>
            <a:endParaRPr dirty="0" lang="en-GB">
              <a:uFillTx/>
            </a:endParaRPr>
          </a:p>
          <a:p>
            <a:pPr defTabSz="457200" eaLnBrk="1" fontAlgn="auto" hangingPunct="1" indent="0" latinLnBrk="0" lvl="0" marL="0" marR="0">
              <a:lnSpc>
                <a:spcPct val="125000"/>
              </a:lnSpc>
              <a:spcBef>
                <a:spcPts val="0"/>
              </a:spcBef>
              <a:spcAft>
                <a:spcPts val="0"/>
              </a:spcAft>
              <a:buFontTx/>
              <a:buNone/>
              <a:defRPr>
                <a:uFillTx/>
              </a:defRPr>
            </a:pPr>
            <a:r>
              <a:rPr b="1" dirty="0" lang="en-GB" sz="3200">
                <a:solidFill>
                  <a:schemeClr val="tx1"/>
                </a:solidFill>
                <a:uFillTx/>
              </a:rPr>
              <a:t>Step 3:</a:t>
            </a:r>
            <a:br>
              <a:rPr b="1" dirty="0" lang="en-GB" sz="2400">
                <a:solidFill>
                  <a:schemeClr val="tx1"/>
                </a:solidFill>
                <a:uFillTx/>
              </a:rPr>
            </a:br>
            <a:r>
              <a:rPr dirty="0" lang="en-GB" sz="2400">
                <a:solidFill>
                  <a:schemeClr val="tx1"/>
                </a:solidFill>
                <a:uFillTx/>
              </a:rPr>
              <a:t>Write the questions in the question type formats you have chosen, as well as hint text for multiple tries and some feedback text.</a:t>
            </a:r>
          </a:p>
          <a:p>
            <a:pPr defTabSz="457200" eaLnBrk="1" fontAlgn="auto" hangingPunct="1" indent="0" latinLnBrk="0" lvl="0" marL="0" marR="0">
              <a:lnSpc>
                <a:spcPct val="125000"/>
              </a:lnSpc>
              <a:spcBef>
                <a:spcPts val="0"/>
              </a:spcBef>
              <a:spcAft>
                <a:spcPts val="0"/>
              </a:spcAft>
              <a:buFontTx/>
              <a:buNone/>
              <a:defRPr>
                <a:uFillTx/>
              </a:defRPr>
            </a:pPr>
            <a:endParaRPr dirty="0" lang="en-GB" sz="2400">
              <a:solidFill>
                <a:schemeClr val="tx1"/>
              </a:solidFill>
              <a:uFillTx/>
            </a:endParaRPr>
          </a:p>
          <a:p>
            <a:pPr defTabSz="457200" eaLnBrk="1" fontAlgn="auto" hangingPunct="1" indent="0" latinLnBrk="0" lvl="0" marL="0" marR="0">
              <a:lnSpc>
                <a:spcPct val="125000"/>
              </a:lnSpc>
              <a:spcBef>
                <a:spcPts val="0"/>
              </a:spcBef>
              <a:spcAft>
                <a:spcPts val="0"/>
              </a:spcAft>
              <a:buFontTx/>
              <a:buNone/>
              <a:defRPr>
                <a:uFillTx/>
              </a:defRPr>
            </a:pPr>
            <a:r>
              <a:rPr b="1" dirty="0" lang="en-GB" sz="3200">
                <a:solidFill>
                  <a:schemeClr val="tx1"/>
                </a:solidFill>
                <a:uFillTx/>
              </a:rPr>
              <a:t>Step 4:</a:t>
            </a:r>
            <a:br>
              <a:rPr b="1" dirty="0" lang="en-GB" sz="2400">
                <a:solidFill>
                  <a:schemeClr val="tx1"/>
                </a:solidFill>
                <a:uFillTx/>
              </a:rPr>
            </a:br>
            <a:r>
              <a:rPr dirty="0" lang="en-GB" sz="2400">
                <a:solidFill>
                  <a:schemeClr val="tx1"/>
                </a:solidFill>
                <a:uFillTx/>
              </a:rPr>
              <a:t>Test your question versions by inviting 2 colleagues to review and give feedback on which version of the question is more effective for demonstrating learner understanding.</a:t>
            </a:r>
          </a:p>
          <a:p>
            <a:pPr defTabSz="457200" eaLnBrk="1" fontAlgn="auto" hangingPunct="1" indent="0" latinLnBrk="0" lvl="0" marL="0" marR="0">
              <a:lnSpc>
                <a:spcPct val="125000"/>
              </a:lnSpc>
              <a:spcBef>
                <a:spcPts val="0"/>
              </a:spcBef>
              <a:spcAft>
                <a:spcPts val="0"/>
              </a:spcAft>
              <a:buFontTx/>
              <a:buNone/>
              <a:defRPr>
                <a:uFillTx/>
              </a:defRPr>
            </a:pPr>
            <a:endParaRPr dirty="0" lang="en-GB" sz="2400">
              <a:solidFill>
                <a:schemeClr val="tx1"/>
              </a:solidFill>
              <a:uFillTx/>
            </a:endParaRP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There are various resources on OpenLearn Create which will help guide you when designing an effective quiz:</a:t>
            </a:r>
          </a:p>
          <a:p>
            <a:pPr defTabSz="473931" indent="-177724" marL="177724">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How to make an Open Online Course http://www.open.edu/openlearncreate/course/view.php?id=2221</a:t>
            </a:r>
          </a:p>
          <a:p>
            <a:pPr defTabSz="473931" indent="-177724" marL="177724">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Course builder guide http://www.open.edu/openlearncreate/course/view.php?id=2039</a:t>
            </a:r>
          </a:p>
          <a:p>
            <a:pPr defTabSz="473931" indent="-177724" marL="177724">
              <a:buFont charset="0" panose="020B0604020202020204" pitchFamily="34" typeface="Arial"/>
              <a:buChar char="•"/>
              <a:defRPr>
                <a:uFillTx/>
              </a:defRPr>
            </a:pPr>
            <a:r>
              <a:rPr dirty="0" err="1" lang="en-GB" sz="1200">
                <a:solidFill>
                  <a:schemeClr val="tx1"/>
                </a:solidFill>
                <a:uFillTx/>
                <a:latin charset="0" panose="020B0604020202020204" pitchFamily="34" typeface="Arial"/>
                <a:cs charset="0" panose="020B0604020202020204" pitchFamily="34" typeface="Arial"/>
              </a:rPr>
              <a:t>eAssessment</a:t>
            </a:r>
            <a:r>
              <a:rPr dirty="0" lang="en-GB" sz="1200">
                <a:solidFill>
                  <a:schemeClr val="tx1"/>
                </a:solidFill>
                <a:uFillTx/>
                <a:latin charset="0" panose="020B0604020202020204" pitchFamily="34" typeface="Arial"/>
                <a:cs charset="0" panose="020B0604020202020204" pitchFamily="34" typeface="Arial"/>
              </a:rPr>
              <a:t> with Moodle http://www.open.edu/openlearncreate/course/view.php?id=1581</a:t>
            </a:r>
          </a:p>
          <a:p>
            <a:pPr defTabSz="473931" indent="-177724" marL="177724">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Hands-on Moodle Quiz http://www.open.edu/openlearncreate/course/view.php?id=1643</a:t>
            </a:r>
          </a:p>
          <a:p>
            <a:pPr defTabSz="473931"/>
            <a:endParaRPr b="1" dirty="0" lang="en-GB" sz="1200">
              <a:solidFill>
                <a:schemeClr val="bg1"/>
              </a:solidFill>
              <a:uFillTx/>
              <a:latin charset="0" panose="020B0604020202020204" pitchFamily="34" typeface="Arial"/>
              <a:cs charset="0" panose="020B0604020202020204" pitchFamily="34" typeface="Arial"/>
            </a:endParaRPr>
          </a:p>
          <a:p>
            <a:pPr defTabSz="473931"/>
            <a:endParaRPr b="1" dirty="0" lang="en-GB" sz="1200">
              <a:solidFill>
                <a:schemeClr val="bg1"/>
              </a:solidFill>
              <a:uFillTx/>
              <a:latin charset="0" panose="020B0604020202020204" pitchFamily="34" typeface="Arial"/>
              <a:cs charset="0" panose="020B0604020202020204" pitchFamily="34" typeface="Arial"/>
            </a:endParaRPr>
          </a:p>
          <a:p>
            <a:pPr defTabSz="473931"/>
            <a:endParaRPr b="1" dirty="0" lang="en-GB" sz="1200">
              <a:solidFill>
                <a:schemeClr val="bg1"/>
              </a:solidFill>
              <a:uFillTx/>
              <a:latin charset="0" panose="020B0604020202020204" pitchFamily="34" typeface="Arial"/>
              <a:cs charset="0" panose="020B0604020202020204" pitchFamily="34" typeface="Arial"/>
            </a:endParaRPr>
          </a:p>
          <a:p>
            <a:pPr defTabSz="473931"/>
            <a:r>
              <a:rPr b="1" dirty="0" lang="en-GB" sz="1200">
                <a:solidFill>
                  <a:schemeClr val="bg1"/>
                </a:solidFill>
                <a:uFillTx/>
                <a:latin charset="0" panose="020B0604020202020204" pitchFamily="34" typeface="Arial"/>
                <a:cs charset="0" panose="020B0604020202020204" pitchFamily="34" typeface="Arial"/>
              </a:rPr>
              <a:t>How to make an open online course – How to build a quiz for open online assessment:</a:t>
            </a:r>
            <a:r>
              <a:rPr dirty="0" lang="en-GB" sz="1200">
                <a:solidFill>
                  <a:schemeClr val="bg1"/>
                </a:solidFill>
                <a:uFillTx/>
                <a:latin charset="0" panose="020B0604020202020204" pitchFamily="34" typeface="Arial"/>
                <a:cs charset="0" panose="020B0604020202020204" pitchFamily="34" typeface="Arial"/>
              </a:rPr>
              <a:t> http://www.open.edu/openlearncreate/mod/oucontent/view.php?id=87889</a:t>
            </a:r>
          </a:p>
          <a:p>
            <a:pPr defTabSz="473931"/>
            <a:endParaRPr dirty="0" lang="en-GB" sz="1200">
              <a:solidFill>
                <a:schemeClr val="bg1"/>
              </a:solidFill>
              <a:uFillTx/>
              <a:latin charset="0" panose="020B0604020202020204" pitchFamily="34" typeface="Arial"/>
              <a:cs charset="0" panose="020B0604020202020204" pitchFamily="34" typeface="Arial"/>
            </a:endParaRPr>
          </a:p>
          <a:p>
            <a:pPr defTabSz="473931"/>
            <a:r>
              <a:rPr dirty="0" lang="en-GB" sz="1200">
                <a:solidFill>
                  <a:schemeClr val="bg1"/>
                </a:solidFill>
                <a:uFillTx/>
                <a:latin charset="0" panose="020B0604020202020204" pitchFamily="34" typeface="Arial"/>
                <a:cs charset="0" panose="020B0604020202020204" pitchFamily="34" typeface="Arial"/>
              </a:rPr>
              <a:t>How to make an open online course has a section on building quizzes for online assessment which also covers the various question types.</a:t>
            </a: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73931"/>
            <a:r>
              <a:rPr b="1" dirty="0" lang="en-GB">
                <a:solidFill>
                  <a:schemeClr val="bg1"/>
                </a:solidFill>
                <a:uFillTx/>
                <a:latin charset="0" panose="020B0604020202020204" pitchFamily="34" typeface="Arial"/>
                <a:cs charset="0" panose="020B0604020202020204" pitchFamily="34" typeface="Arial"/>
              </a:rPr>
              <a:t>Course builder guide – quizzes:</a:t>
            </a:r>
            <a:r>
              <a:rPr dirty="0" lang="en-GB">
                <a:solidFill>
                  <a:schemeClr val="bg1"/>
                </a:solidFill>
                <a:uFillTx/>
                <a:latin charset="0" panose="020B0604020202020204" pitchFamily="34" typeface="Arial"/>
                <a:cs charset="0" panose="020B0604020202020204" pitchFamily="34" typeface="Arial"/>
              </a:rPr>
              <a:t> http://www.open.edu/openlearncreate/mod/book/view.php?id=66368&amp;chapterid=179</a:t>
            </a:r>
          </a:p>
          <a:p>
            <a:pPr defTabSz="473931"/>
            <a:endParaRPr dirty="0" lang="en-GB">
              <a:solidFill>
                <a:schemeClr val="bg1"/>
              </a:solidFill>
              <a:uFillTx/>
              <a:latin charset="0" panose="020B0604020202020204" pitchFamily="34" typeface="Arial"/>
              <a:cs charset="0" panose="020B0604020202020204" pitchFamily="34" typeface="Arial"/>
            </a:endParaRPr>
          </a:p>
          <a:p>
            <a:pPr defTabSz="473931"/>
            <a:r>
              <a:rPr dirty="0" lang="en-GB">
                <a:solidFill>
                  <a:schemeClr val="bg1"/>
                </a:solidFill>
                <a:uFillTx/>
                <a:latin charset="0" panose="020B0604020202020204" pitchFamily="34" typeface="Arial"/>
                <a:cs charset="0" panose="020B0604020202020204" pitchFamily="34" typeface="Arial"/>
              </a:rPr>
              <a:t>If you want the learner to see a different set of questions every time they attempt the quiz, you will need random variant questions in your quiz, which means you need to write more questions than will appear to the learner. </a:t>
            </a:r>
          </a:p>
          <a:p>
            <a:pPr defTabSz="473931"/>
            <a:endParaRPr dirty="0" lang="en-GB">
              <a:solidFill>
                <a:schemeClr val="bg1"/>
              </a:solidFill>
              <a:uFillTx/>
              <a:latin charset="0" panose="020B0604020202020204" pitchFamily="34" typeface="Arial"/>
              <a:cs charset="0" panose="020B0604020202020204" pitchFamily="34" typeface="Arial"/>
            </a:endParaRPr>
          </a:p>
          <a:p>
            <a:pPr defTabSz="473931"/>
            <a:r>
              <a:rPr dirty="0" lang="en-GB">
                <a:solidFill>
                  <a:schemeClr val="bg1"/>
                </a:solidFill>
                <a:uFillTx/>
                <a:latin charset="0" panose="020B0604020202020204" pitchFamily="34" typeface="Arial"/>
                <a:cs charset="0" panose="020B0604020202020204" pitchFamily="34" typeface="Arial"/>
              </a:rPr>
              <a:t>The course builder guide on OpenLearn Create has a section about writing random variant questions. </a:t>
            </a: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73931"/>
            <a:r>
              <a:rPr b="1" dirty="0" lang="en-GB" sz="1200">
                <a:solidFill>
                  <a:schemeClr val="bg1"/>
                </a:solidFill>
                <a:uFillTx/>
                <a:latin charset="0" panose="020B0604020202020204" pitchFamily="34" typeface="Arial"/>
                <a:cs charset="0" panose="020B0604020202020204" pitchFamily="34" typeface="Arial"/>
              </a:rPr>
              <a:t>Hands-on Moodle Quiz:</a:t>
            </a:r>
            <a:r>
              <a:rPr dirty="0" lang="en-GB" sz="1200">
                <a:solidFill>
                  <a:schemeClr val="bg1"/>
                </a:solidFill>
                <a:uFillTx/>
                <a:latin charset="0" panose="020B0604020202020204" pitchFamily="34" typeface="Arial"/>
                <a:cs charset="0" panose="020B0604020202020204" pitchFamily="34" typeface="Arial"/>
              </a:rPr>
              <a:t> http://www.open.edu/openlearncreate/course/view.php?id=1643</a:t>
            </a:r>
          </a:p>
          <a:p>
            <a:pPr defTabSz="473931"/>
            <a:endParaRPr dirty="0" lang="en-GB" sz="1200">
              <a:solidFill>
                <a:schemeClr val="bg1"/>
              </a:solidFill>
              <a:uFillTx/>
              <a:latin charset="0" panose="020B0604020202020204" pitchFamily="34" typeface="Arial"/>
              <a:cs charset="0" panose="020B0604020202020204" pitchFamily="34" typeface="Arial"/>
            </a:endParaRPr>
          </a:p>
          <a:p>
            <a:pPr defTabSz="473931"/>
            <a:r>
              <a:rPr dirty="0" lang="en-GB" sz="1200">
                <a:solidFill>
                  <a:schemeClr val="bg1"/>
                </a:solidFill>
                <a:uFillTx/>
                <a:latin charset="0" panose="020B0604020202020204" pitchFamily="34" typeface="Arial"/>
                <a:cs charset="0" panose="020B0604020202020204" pitchFamily="34" typeface="Arial"/>
              </a:rPr>
              <a:t>Hands-on Moodle quiz has a lot of information about configuring quizzes and how the gradebook works.</a:t>
            </a: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73931"/>
            <a:r>
              <a:rPr b="1" dirty="0" err="1" lang="en-GB" sz="1200">
                <a:solidFill>
                  <a:schemeClr val="bg1"/>
                </a:solidFill>
                <a:uFillTx/>
                <a:latin charset="0" panose="020B0604020202020204" pitchFamily="34" typeface="Arial"/>
                <a:cs charset="0" panose="020B0604020202020204" pitchFamily="34" typeface="Arial"/>
              </a:rPr>
              <a:t>eAssessment</a:t>
            </a:r>
            <a:r>
              <a:rPr b="1" dirty="0" lang="en-GB" sz="1200">
                <a:solidFill>
                  <a:schemeClr val="bg1"/>
                </a:solidFill>
                <a:uFillTx/>
                <a:latin charset="0" panose="020B0604020202020204" pitchFamily="34" typeface="Arial"/>
                <a:cs charset="0" panose="020B0604020202020204" pitchFamily="34" typeface="Arial"/>
              </a:rPr>
              <a:t> with Moodle:</a:t>
            </a:r>
            <a:r>
              <a:rPr dirty="0" lang="en-GB" sz="1200">
                <a:solidFill>
                  <a:schemeClr val="bg1"/>
                </a:solidFill>
                <a:uFillTx/>
                <a:latin charset="0" panose="020B0604020202020204" pitchFamily="34" typeface="Arial"/>
                <a:cs charset="0" panose="020B0604020202020204" pitchFamily="34" typeface="Arial"/>
              </a:rPr>
              <a:t> hhttp://www.open.edu/openlearncreate/course/view.php?id=1581</a:t>
            </a:r>
          </a:p>
          <a:p>
            <a:pPr defTabSz="473931"/>
            <a:endParaRPr dirty="0" lang="en-GB" sz="1200">
              <a:solidFill>
                <a:schemeClr val="bg1"/>
              </a:solidFill>
              <a:uFillTx/>
              <a:latin charset="0" panose="020B0604020202020204" pitchFamily="34" typeface="Arial"/>
              <a:cs charset="0" panose="020B0604020202020204" pitchFamily="34" typeface="Arial"/>
            </a:endParaRPr>
          </a:p>
          <a:p>
            <a:pPr defTabSz="473931"/>
            <a:r>
              <a:rPr dirty="0" err="1" lang="en-GB" sz="1200">
                <a:solidFill>
                  <a:schemeClr val="bg1"/>
                </a:solidFill>
                <a:uFillTx/>
                <a:latin charset="0" panose="020B0604020202020204" pitchFamily="34" typeface="Arial"/>
                <a:cs charset="0" panose="020B0604020202020204" pitchFamily="34" typeface="Arial"/>
              </a:rPr>
              <a:t>eAssessment</a:t>
            </a:r>
            <a:r>
              <a:rPr dirty="0" lang="en-GB" sz="1200">
                <a:solidFill>
                  <a:schemeClr val="bg1"/>
                </a:solidFill>
                <a:uFillTx/>
                <a:latin charset="0" panose="020B0604020202020204" pitchFamily="34" typeface="Arial"/>
                <a:cs charset="0" panose="020B0604020202020204" pitchFamily="34" typeface="Arial"/>
              </a:rPr>
              <a:t> with Moodle has a video introducing Moodle quiz and some very useful worked examples of different question types.</a:t>
            </a: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73931"/>
            <a:r>
              <a:rPr b="0" dirty="0" lang="en-GB" sz="1200">
                <a:solidFill>
                  <a:schemeClr val="bg1"/>
                </a:solidFill>
                <a:uFillTx/>
                <a:latin charset="0" panose="020B0604020202020204" pitchFamily="34" typeface="Arial"/>
                <a:cs charset="0" panose="020B0604020202020204" pitchFamily="34" typeface="Arial"/>
              </a:rPr>
              <a:t>This quiz creation process and checklist is adapted from ‘How to make an open online course’. </a:t>
            </a:r>
          </a:p>
          <a:p>
            <a:pPr defTabSz="473931"/>
            <a:endParaRPr b="0" dirty="0" lang="en-GB" sz="1200">
              <a:solidFill>
                <a:schemeClr val="bg1"/>
              </a:solidFill>
              <a:uFillTx/>
              <a:latin charset="0" panose="020B0604020202020204" pitchFamily="34" typeface="Arial"/>
              <a:cs charset="0" panose="020B0604020202020204" pitchFamily="34" typeface="Arial"/>
            </a:endParaRPr>
          </a:p>
          <a:p>
            <a:pPr algn="l" indent="-342900" marL="342900">
              <a:buFont typeface="+mj-lt"/>
              <a:buAutoNum type="arabicPeriod"/>
            </a:pPr>
            <a:r>
              <a:rPr dirty="0" lang="en-GB" sz="1200">
                <a:solidFill>
                  <a:schemeClr val="bg1"/>
                </a:solidFill>
                <a:uFillTx/>
                <a:latin charset="0" panose="020B0604020202020204" pitchFamily="34" typeface="Arial"/>
              </a:rPr>
              <a:t>Identify the topics you want to cover.</a:t>
            </a:r>
          </a:p>
          <a:p>
            <a:pPr algn="l" indent="-342900" marL="342900">
              <a:buFont typeface="+mj-lt"/>
              <a:buAutoNum type="arabicPeriod"/>
            </a:pPr>
            <a:r>
              <a:rPr dirty="0" lang="en-GB" sz="1200">
                <a:solidFill>
                  <a:schemeClr val="bg1"/>
                </a:solidFill>
                <a:uFillTx/>
                <a:latin charset="0" panose="020B0604020202020204" pitchFamily="34" typeface="Arial"/>
              </a:rPr>
              <a:t>For each topic, draw up possible ways to ask the question, referring to examples of the different question types in use.</a:t>
            </a:r>
          </a:p>
          <a:p>
            <a:pPr algn="l" indent="-342900" marL="342900">
              <a:buFont typeface="+mj-lt"/>
              <a:buAutoNum type="arabicPeriod"/>
            </a:pPr>
            <a:r>
              <a:rPr dirty="0" lang="en-GB" sz="1200">
                <a:solidFill>
                  <a:schemeClr val="bg1"/>
                </a:solidFill>
                <a:uFillTx/>
                <a:latin charset="0" panose="020B0604020202020204" pitchFamily="34" typeface="Arial"/>
              </a:rPr>
              <a:t>Decide on the feedback type for the quiz (a quiz can only have one feedback type for all the questions, e.g. interactive with multiple tries or deferred feedback).</a:t>
            </a:r>
          </a:p>
          <a:p>
            <a:pPr algn="l" indent="-342900" marL="342900">
              <a:buFont typeface="+mj-lt"/>
              <a:buAutoNum type="arabicPeriod"/>
            </a:pPr>
            <a:r>
              <a:rPr dirty="0" lang="en-GB" sz="1200">
                <a:solidFill>
                  <a:schemeClr val="bg1"/>
                </a:solidFill>
                <a:uFillTx/>
                <a:latin charset="0" panose="020B0604020202020204" pitchFamily="34" typeface="Arial"/>
              </a:rPr>
              <a:t>Draft questions for each topic in the question formats you have chosen.</a:t>
            </a:r>
          </a:p>
          <a:p>
            <a:pPr algn="l" indent="-342900" marL="342900">
              <a:buFont typeface="+mj-lt"/>
              <a:buAutoNum type="arabicPeriod"/>
            </a:pPr>
            <a:r>
              <a:rPr dirty="0" lang="en-GB" sz="1200">
                <a:solidFill>
                  <a:schemeClr val="bg1"/>
                </a:solidFill>
                <a:uFillTx/>
                <a:latin charset="0" panose="020B0604020202020204" pitchFamily="34" typeface="Arial"/>
              </a:rPr>
              <a:t>Write hint text and feedback for interactive with multiple try questions.</a:t>
            </a:r>
          </a:p>
          <a:p>
            <a:pPr algn="l" indent="-342900" marL="342900">
              <a:buFont typeface="+mj-lt"/>
              <a:buAutoNum type="arabicPeriod"/>
            </a:pPr>
            <a:r>
              <a:rPr dirty="0" lang="en-GB" sz="1200">
                <a:solidFill>
                  <a:schemeClr val="bg1"/>
                </a:solidFill>
                <a:uFillTx/>
                <a:latin charset="0" panose="020B0604020202020204" pitchFamily="34" typeface="Arial"/>
              </a:rPr>
              <a:t>Write feedback text for deferred feedback and immediate feedback questions.</a:t>
            </a:r>
          </a:p>
          <a:p>
            <a:pPr algn="l" indent="-342900" marL="342900">
              <a:buFont typeface="+mj-lt"/>
              <a:buAutoNum type="arabicPeriod"/>
            </a:pPr>
            <a:r>
              <a:rPr dirty="0" lang="en-GB" sz="1200">
                <a:solidFill>
                  <a:schemeClr val="bg1"/>
                </a:solidFill>
                <a:uFillTx/>
                <a:latin charset="0" panose="020B0604020202020204" pitchFamily="34" typeface="Arial"/>
              </a:rPr>
              <a:t>Compile all the questions into quizzes and organise them into a logical order, grouping the random variant versions together under one question number (for example 3a, 3b, 3c each being a variant for question 3).</a:t>
            </a:r>
          </a:p>
          <a:p>
            <a:pPr algn="l" indent="-342900" marL="342900">
              <a:buFont typeface="+mj-lt"/>
              <a:buAutoNum type="arabicPeriod"/>
            </a:pPr>
            <a:r>
              <a:rPr dirty="0" lang="en-GB" sz="1200">
                <a:solidFill>
                  <a:schemeClr val="bg1"/>
                </a:solidFill>
                <a:uFillTx/>
                <a:latin charset="0" panose="020B0604020202020204" pitchFamily="34" typeface="Arial"/>
              </a:rPr>
              <a:t>Ask colleagues to review the questions and feedback text. Request that they provide comments on the pedagogical strength of the questions. Tell them about the potential audience for the open online course and the assessment strategy (including if the quiz is summative or formative).</a:t>
            </a:r>
          </a:p>
          <a:p>
            <a:pPr algn="l" indent="-342900" marL="342900">
              <a:buFont typeface="+mj-lt"/>
              <a:buAutoNum type="arabicPeriod"/>
            </a:pPr>
            <a:r>
              <a:rPr dirty="0" lang="en-GB" sz="1200">
                <a:solidFill>
                  <a:schemeClr val="bg1"/>
                </a:solidFill>
                <a:uFillTx/>
                <a:latin charset="0" panose="020B0604020202020204" pitchFamily="34" typeface="Arial"/>
              </a:rPr>
              <a:t>Review and if necessary revise the questions, feedback text and assessment strategy in light of comments from colleagues.</a:t>
            </a:r>
            <a:endParaRPr b="0" dirty="0" i="0" lang="en-GB" strike="noStrike" sz="1200" u="none">
              <a:solidFill>
                <a:schemeClr val="bg1"/>
              </a:solidFill>
              <a:effectLst/>
              <a:uFillTx/>
              <a:latin charset="0" panose="020B0604020202020204" pitchFamily="34" typeface="Arial"/>
            </a:endParaRPr>
          </a:p>
          <a:p>
            <a:pPr defTabSz="473931"/>
            <a:endParaRPr b="0" dirty="0" lang="en-GB" sz="1200">
              <a:solidFill>
                <a:schemeClr val="bg1"/>
              </a:solidFill>
              <a:uFillTx/>
              <a:latin charset="0" panose="020B0604020202020204" pitchFamily="34" typeface="Arial"/>
              <a:cs charset="0" panose="020B0604020202020204" pitchFamily="34" typeface="Arial"/>
            </a:endParaRP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Once you have a set of questions for your quiz, you can start to build in your online course.</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Moodle Quiz:</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The quiz activity enables a teacher to create quizzes comprising questions of various types, including multiple choice, matching, short-answer and numerical. The teacher can allow the quiz to be attempted multiple times, with the questions shuffled or randomly selected from the question bank. A time limit may be set. Each attempt is marked automatically, with the exception of essay questions, and the grade is recorded in the gradebook. The teacher can choose when and if hints, feedback and correct answers are shown to students.</a:t>
            </a:r>
          </a:p>
          <a:p>
            <a:r>
              <a:rPr dirty="0" lang="en-GB" sz="1200">
                <a:uFillTx/>
                <a:latin charset="0" panose="020B0604020202020204" pitchFamily="34" typeface="Arial"/>
                <a:cs charset="0" panose="020B0604020202020204" pitchFamily="34" typeface="Arial"/>
              </a:rPr>
              <a:t>Quizzes may be used</a:t>
            </a:r>
          </a:p>
          <a:p>
            <a:pPr indent="-177724" marL="177724">
              <a:buFont charset="0" panose="020B0604020202020204" pitchFamily="34" typeface="Arial"/>
              <a:buChar char="•"/>
            </a:pPr>
            <a:r>
              <a:rPr dirty="0" lang="en-GB" sz="1200">
                <a:uFillTx/>
                <a:latin charset="0" panose="020B0604020202020204" pitchFamily="34" typeface="Arial"/>
                <a:cs charset="0" panose="020B0604020202020204" pitchFamily="34" typeface="Arial"/>
              </a:rPr>
              <a:t>As course exams</a:t>
            </a:r>
          </a:p>
          <a:p>
            <a:pPr indent="-177724" marL="177724">
              <a:buFont charset="0" panose="020B0604020202020204" pitchFamily="34" typeface="Arial"/>
              <a:buChar char="•"/>
            </a:pPr>
            <a:r>
              <a:rPr dirty="0" lang="en-GB" sz="1200">
                <a:uFillTx/>
                <a:latin charset="0" panose="020B0604020202020204" pitchFamily="34" typeface="Arial"/>
                <a:cs charset="0" panose="020B0604020202020204" pitchFamily="34" typeface="Arial"/>
              </a:rPr>
              <a:t>As mini tests for reading assignments or at the end of a topic</a:t>
            </a:r>
          </a:p>
          <a:p>
            <a:pPr indent="-177724" marL="177724">
              <a:buFont charset="0" panose="020B0604020202020204" pitchFamily="34" typeface="Arial"/>
              <a:buChar char="•"/>
            </a:pPr>
            <a:r>
              <a:rPr dirty="0" lang="en-GB" sz="1200">
                <a:uFillTx/>
                <a:latin charset="0" panose="020B0604020202020204" pitchFamily="34" typeface="Arial"/>
                <a:cs charset="0" panose="020B0604020202020204" pitchFamily="34" typeface="Arial"/>
              </a:rPr>
              <a:t>As exam practice using questions from past exams</a:t>
            </a:r>
          </a:p>
          <a:p>
            <a:pPr indent="-177724" marL="177724">
              <a:buFont charset="0" panose="020B0604020202020204" pitchFamily="34" typeface="Arial"/>
              <a:buChar char="•"/>
            </a:pPr>
            <a:r>
              <a:rPr dirty="0" lang="en-GB" sz="1200">
                <a:uFillTx/>
                <a:latin charset="0" panose="020B0604020202020204" pitchFamily="34" typeface="Arial"/>
                <a:cs charset="0" panose="020B0604020202020204" pitchFamily="34" typeface="Arial"/>
              </a:rPr>
              <a:t>To deliver immediate feedback about performance</a:t>
            </a:r>
          </a:p>
          <a:p>
            <a:pPr indent="-177724" marL="177724">
              <a:buFont charset="0" panose="020B0604020202020204" pitchFamily="34" typeface="Arial"/>
              <a:buChar char="•"/>
            </a:pPr>
            <a:r>
              <a:rPr dirty="0" lang="en-GB" sz="1200">
                <a:uFillTx/>
                <a:latin charset="0" panose="020B0604020202020204" pitchFamily="34" typeface="Arial"/>
                <a:cs charset="0" panose="020B0604020202020204" pitchFamily="34" typeface="Arial"/>
              </a:rPr>
              <a:t>For self-assessment</a:t>
            </a:r>
          </a:p>
          <a:p>
            <a:r>
              <a:rPr dirty="0" lang="en-GB" sz="1200">
                <a:uFillTx/>
                <a:latin charset="0" panose="020B0604020202020204" pitchFamily="34" typeface="Arial"/>
                <a:cs charset="0" panose="020B0604020202020204" pitchFamily="34" typeface="Arial"/>
              </a:rPr>
              <a:t>A quiz which is set up in a course which does not have tutor support MUST NOT include any essay type questions which require a human to mark them.</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Create the quiz by clicking on add activity and selecting quiz.  Fill in the adding a new quiz form – you will be able to update this any time while configuring the quiz (edit quiz settings).</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Use Hands On Moodle Quiz http://www.open.edu/openlearncreate/course/view.php?id=1643 and the help text (question mark in a circle) to help with configuration.</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‘Adding a new Quiz’ form has various sections to configure. If you don’t know all the settings you want when you first set up the quiz, you can return to them later in the ‘Edit settings’ for the quiz.</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For this quiz, I’ve chosen ‘Interactive with multiple tries’ question behaviour.</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‘Grade’ is one of the sections in the form.</a:t>
            </a:r>
          </a:p>
          <a:p>
            <a:endParaRPr dirty="0" lang="en-GB" sz="1200">
              <a:uFillTx/>
              <a:latin charset="0" panose="020B0604020202020204" pitchFamily="34" typeface="Arial"/>
              <a:cs charset="0" panose="020B0604020202020204" pitchFamily="34" typeface="Arial"/>
            </a:endParaRPr>
          </a:p>
          <a:p>
            <a:pPr algn="l" defTabSz="685800" fontAlgn="auto" hangingPunct="0" indent="0" latinLnBrk="1" marL="0" marR="0" rtl="0">
              <a:lnSpc>
                <a:spcPct val="100000"/>
              </a:lnSpc>
              <a:spcBef>
                <a:spcPts val="0"/>
              </a:spcBef>
              <a:spcAft>
                <a:spcPts val="0"/>
              </a:spcAft>
              <a:buFontTx/>
              <a:buNone/>
            </a:pPr>
            <a:r>
              <a:rPr dirty="0" lang="en-GB" sz="1200">
                <a:solidFill>
                  <a:srgbClr val="000000"/>
                </a:solidFill>
                <a:uFillTx/>
              </a:rPr>
              <a:t>Keep ‘Grade to pass’ empty for a practice quiz.</a:t>
            </a:r>
          </a:p>
          <a:p>
            <a:pPr algn="l" defTabSz="685800" fontAlgn="auto" hangingPunct="0" indent="0" latinLnBrk="1" marL="0" marR="0" rtl="0">
              <a:lnSpc>
                <a:spcPct val="100000"/>
              </a:lnSpc>
              <a:spcBef>
                <a:spcPts val="0"/>
              </a:spcBef>
              <a:spcAft>
                <a:spcPts val="0"/>
              </a:spcAft>
              <a:buFontTx/>
              <a:buNone/>
            </a:pPr>
            <a:r>
              <a:rPr dirty="0" lang="en-GB" sz="1200">
                <a:solidFill>
                  <a:srgbClr val="000000"/>
                </a:solidFill>
                <a:uFillTx/>
              </a:rPr>
              <a:t>For a graded course, insert the pass grade in the ‘grade to pass’ field, however this can be done later when all the quiz questions are set up and you know</a:t>
            </a:r>
            <a:br>
              <a:rPr dirty="0" lang="en-GB" sz="1200">
                <a:solidFill>
                  <a:srgbClr val="000000"/>
                </a:solidFill>
                <a:uFillTx/>
              </a:rPr>
            </a:br>
            <a:r>
              <a:rPr dirty="0" lang="en-GB" sz="1200">
                <a:solidFill>
                  <a:srgbClr val="000000"/>
                </a:solidFill>
                <a:uFillTx/>
              </a:rPr>
              <a:t>what the total grade will be.</a:t>
            </a:r>
          </a:p>
          <a:p>
            <a:pPr algn="l" defTabSz="685800" fontAlgn="auto" hangingPunct="0" indent="0" latinLnBrk="1" marL="0" marR="0" rtl="0">
              <a:lnSpc>
                <a:spcPct val="100000"/>
              </a:lnSpc>
              <a:spcBef>
                <a:spcPts val="0"/>
              </a:spcBef>
              <a:spcAft>
                <a:spcPts val="0"/>
              </a:spcAft>
              <a:buFontTx/>
              <a:buNone/>
            </a:pPr>
            <a:endParaRPr dirty="0" lang="en-GB" sz="1200">
              <a:solidFill>
                <a:srgbClr val="000000"/>
              </a:solidFill>
              <a:uFillTx/>
            </a:endParaRPr>
          </a:p>
          <a:p>
            <a:pPr algn="l" defTabSz="685800" fontAlgn="auto" hangingPunct="0" indent="0" latinLnBrk="1" marL="0" marR="0" rtl="0">
              <a:lnSpc>
                <a:spcPct val="100000"/>
              </a:lnSpc>
              <a:spcBef>
                <a:spcPts val="0"/>
              </a:spcBef>
              <a:spcAft>
                <a:spcPts val="0"/>
              </a:spcAft>
              <a:buFontTx/>
              <a:buNone/>
            </a:pPr>
            <a:r>
              <a:rPr dirty="0" lang="en-GB" sz="1200">
                <a:solidFill>
                  <a:srgbClr val="000000"/>
                </a:solidFill>
                <a:uFillTx/>
              </a:rPr>
              <a:t>‘Extra restrictions on attempts’ is used when you want to enforce a delay between each attempt of the quiz, for example to encourage learners to return to the course content to check their understanding.</a:t>
            </a:r>
          </a:p>
          <a:p>
            <a:pPr algn="l" defTabSz="685800" fontAlgn="auto" hangingPunct="0" indent="0" latinLnBrk="1" marL="0" marR="0" rtl="0">
              <a:lnSpc>
                <a:spcPct val="100000"/>
              </a:lnSpc>
              <a:spcBef>
                <a:spcPts val="0"/>
              </a:spcBef>
              <a:spcAft>
                <a:spcPts val="0"/>
              </a:spcAft>
              <a:buFontTx/>
              <a:buNone/>
            </a:pPr>
            <a:endParaRPr dirty="0" lang="en-GB" sz="1200">
              <a:solidFill>
                <a:srgbClr val="000000"/>
              </a:solidFill>
              <a:uFillTx/>
            </a:endParaRPr>
          </a:p>
          <a:p>
            <a:pPr algn="l" defTabSz="685800" eaLnBrk="1" fontAlgn="auto" hangingPunct="0" indent="0" latinLnBrk="1" lvl="0" marL="0" marR="0" rtl="0">
              <a:lnSpc>
                <a:spcPct val="100000"/>
              </a:lnSpc>
              <a:spcBef>
                <a:spcPts val="0"/>
              </a:spcBef>
              <a:spcAft>
                <a:spcPts val="0"/>
              </a:spcAft>
              <a:buFontTx/>
              <a:buNone/>
              <a:defRPr>
                <a:uFillTx/>
              </a:defRPr>
            </a:pPr>
            <a:r>
              <a:rPr b="0" baseline="0" cap="none" dirty="0" i="0" kumimoji="0" lang="en-GB" normalizeH="0" spc="0" strike="noStrike" sz="1200" u="none">
                <a:ln>
                  <a:noFill/>
                </a:ln>
                <a:solidFill>
                  <a:srgbClr val="000000"/>
                </a:solidFill>
                <a:effectLst/>
                <a:uFillTx/>
                <a:latin typeface="Arial"/>
                <a:ea typeface="Arial"/>
                <a:cs typeface="Arial"/>
                <a:sym typeface="Arial"/>
              </a:rPr>
              <a:t>To enforce a delay between quiz attempts (for time to revisit the course content before another attempt), use ‘Enforced delay’ in ‘Extra restrictions on attempts’ (the time options include minutes, hours, days, weeks).</a:t>
            </a:r>
          </a:p>
          <a:p>
            <a:pPr algn="l" defTabSz="685800" fontAlgn="auto" hangingPunct="0" indent="0" latinLnBrk="1" marL="0" marR="0" rtl="0">
              <a:lnSpc>
                <a:spcPct val="100000"/>
              </a:lnSpc>
              <a:spcBef>
                <a:spcPts val="0"/>
              </a:spcBef>
              <a:spcAft>
                <a:spcPts val="0"/>
              </a:spcAft>
              <a:buFontTx/>
              <a:buNone/>
            </a:pPr>
            <a:endParaRPr dirty="0" lang="en-GB" sz="1200">
              <a:solidFill>
                <a:srgbClr val="000000"/>
              </a:solidFill>
              <a:uFillTx/>
            </a:endParaRP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OpenLearn Create has several Moodle tools for layout and setup, learning activities and online assessment.</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Add these tools via the ‘Add activity’ or ‘Add resource’ option.</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There are some additional tools which can only be activated by OU staff.</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0" dirty="0" i="0" lang="en-GB" strike="noStrike" sz="2400" u="none">
                <a:effectLst/>
                <a:uFillTx/>
                <a:latin typeface="+mn-lt"/>
                <a:ea typeface="+mn-ea"/>
                <a:cs typeface="+mn-cs"/>
                <a:sym typeface="Avenir Roman"/>
              </a:rPr>
              <a:t>Overall feedback is text that is shown after a quiz has been attempted. By specifying additional grade boundaries (as a percentage or as a number), the text shown can depend on the grade obtained.</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If there is a pass grade, place feedback for those who didn’t achieve the grade in the feedback box for that grade boundary.</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Save and display the draft quiz.  </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The next step is to add questions to the quiz.</a:t>
            </a:r>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Add quiz questions to your empty quiz via the edit quiz button and the add function.</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You will have a choice of ‘a new question’, ‘from question bank’ or ‘a random question’.</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For this example because I want to have random variant questions in the quiz which are not already in the question bank, I have chosen ‘a random question’ then clicked on ‘OU multiple response’ question type then clicked on the ‘add’ button.</a:t>
            </a: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If you choose ‘A random question’ you will be prompted to create a new category for the question if you’re not using an existing question from the question bank.  </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The new category will be where you put all the random variants for that question.</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When you have given the category a name, click on ‘create category and add random question’.</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The new category called ‘Question 1’ is set up ready to add questions and will now appear in the quiz.</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Add a question by clicking on ‘see questions’ and ‘create a new question.</a:t>
            </a:r>
          </a:p>
          <a:p>
            <a:endParaRPr dirty="0" lang="en-GB" sz="1200">
              <a:uFillTx/>
              <a:latin charset="0" panose="020B0604020202020204" pitchFamily="34" typeface="Arial"/>
              <a:cs charset="0" panose="020B0604020202020204" pitchFamily="34" typeface="Arial"/>
            </a:endParaRP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In this example I am choosing to create a multiple response question to add to the new Question 1 category in the question bank, this will be the first variant of the question.</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Each variant of the question needs to have its own name, for example ‘variant 1a, variant 1b, variant 1c’ OR ‘Q1a’, ‘Q1b’, ‘Q1c’.</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Insert the question text into the box and decide what the grade mark for the question will be (the default will be ‘1’)</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0" dirty="0" i="0" lang="en-GB" strike="noStrike" sz="2400" u="none">
                <a:effectLst/>
                <a:uFillTx/>
                <a:latin typeface="+mn-lt"/>
                <a:ea typeface="+mn-ea"/>
                <a:cs typeface="+mn-cs"/>
                <a:sym typeface="Avenir Roman"/>
              </a:rPr>
              <a:t>General feedback is shown to the student after they have completed the question. Unlike specific feedback, which depends on the question type and what response the student gave, the same general feedback text is shown to all students.</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You can use the general feedback to give students a fully worked answer and perhaps a link to more information they can use if they did not understand the question.</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I usually shuffle the choices of answers so they don’t always appear in the same order and I generally don’t number them, but the choice is there to number them if you wish.</a:t>
            </a:r>
          </a:p>
          <a:p>
            <a:endParaRPr b="0" dirty="0" i="0" lang="en-GB" strike="noStrike" sz="2400" u="none">
              <a:effectLst/>
              <a:uFillTx/>
              <a:latin typeface="+mn-lt"/>
              <a:ea typeface="+mn-ea"/>
              <a:cs typeface="+mn-cs"/>
              <a:sym typeface="Avenir Roman"/>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Insert an answer in each ‘choice’ box and use the ‘correct’ check box to indicate if the answer is correct or not. A multiple response question can have several correct and several incorrect answers.</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There is also a space for feedback for each choice (this can be left blank if you don’t want to provide feedback).</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A general feedback message depending on whether the learner has answered a question correctly or not can be edited in ‘combined feedback’.</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0" dirty="0" i="0" lang="en-GB" strike="noStrike" sz="2400" u="none">
                <a:effectLst/>
                <a:uFillTx/>
                <a:latin typeface="+mn-lt"/>
                <a:ea typeface="+mn-ea"/>
                <a:cs typeface="+mn-cs"/>
                <a:sym typeface="Avenir Roman"/>
              </a:rPr>
              <a:t>When questions are run using the 'Interactive with multiple tries' or 'Adaptive mode' behaviour, so that the student will have several tries to get the question right, penalty option controls how much they are penalised for each incorrect try.</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The penalty is a proportion of the total question grade, so if the question is worth three marks, and the penalty is 0.3333333, then the student will score 3 if they get the question right first time, 2 if they get it right second try, and 1 of they get it right on the third try.</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If you want to allow learners to have more than one try for a question before they move onto the next question, you can provide hint text which helps them answer the question (this is where you can encourage some deeper thinking about the question and prompt learners to revisit some of the course content).  </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a:uFillTx/>
              </a:rPr>
              <a:t>The aim of this session is to provide guidance about the purpose of online quizzes for learning, how to write good quiz questions which test understanding rather than memory and how to configure some of the question types available in Moodle quiz.</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Once you save the question it will appear in the question bank in the category.  You can then add further variants of the question to the category. </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In the example shown, the 3 variants all had the same question but the answer choices were a slightly different selection of right and wrong answers for each variant (there was quite a long list of right answers and a few wrong answers so these were divided up to make 3 random variant versions of the same question, none of the questions had all the possible right and wrong answers).</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0" dirty="0" i="0" lang="en-GB" strike="noStrike" sz="2400" u="none">
                <a:effectLst/>
                <a:uFillTx/>
                <a:latin typeface="+mn-lt"/>
                <a:ea typeface="+mn-ea"/>
                <a:cs typeface="+mn-cs"/>
                <a:sym typeface="Avenir Roman"/>
              </a:rPr>
              <a:t>Use ‘Select missing words’ for a paragraph of text with some words missing. </a:t>
            </a:r>
          </a:p>
          <a:p>
            <a:endParaRPr b="0" dirty="0" i="0" lang="en-GB" strike="noStrike" sz="2400" u="none">
              <a:effectLst/>
              <a:uFillTx/>
              <a:latin typeface="+mn-lt"/>
              <a:ea typeface="+mn-ea"/>
              <a:cs typeface="+mn-cs"/>
              <a:sym typeface="Avenir Roman"/>
            </a:endParaRPr>
          </a:p>
          <a:p>
            <a:pPr defTabSz="457200" eaLnBrk="1" fontAlgn="auto" hangingPunct="1" indent="0" latinLnBrk="0" lvl="0" marL="0" marR="0">
              <a:lnSpc>
                <a:spcPct val="125000"/>
              </a:lnSpc>
              <a:spcBef>
                <a:spcPts val="0"/>
              </a:spcBef>
              <a:spcAft>
                <a:spcPts val="0"/>
              </a:spcAft>
              <a:buFontTx/>
              <a:buNone/>
              <a:defRPr>
                <a:uFillTx/>
              </a:defRPr>
            </a:pPr>
            <a:r>
              <a:rPr b="0" dirty="0" i="0" lang="en-GB" strike="noStrike" sz="2400" u="none">
                <a:effectLst/>
                <a:uFillTx/>
                <a:latin typeface="+mn-lt"/>
                <a:ea typeface="+mn-ea"/>
                <a:cs typeface="+mn-cs"/>
                <a:sym typeface="Avenir Roman"/>
              </a:rPr>
              <a:t>Each choice has a unique number, with the correct choices placed in double brackets in the text for that dropdown box.</a:t>
            </a:r>
          </a:p>
          <a:p>
            <a:endParaRPr b="0" dirty="0" i="0" lang="en-GB" strike="noStrike" sz="2400" u="none">
              <a:effectLst/>
              <a:uFillTx/>
              <a:latin typeface="+mn-lt"/>
              <a:ea typeface="+mn-ea"/>
              <a:cs typeface="+mn-cs"/>
              <a:sym typeface="Avenir Roman"/>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0" dirty="0" i="0" lang="en-GB" strike="noStrike" sz="2400" u="none">
                <a:effectLst/>
                <a:uFillTx/>
                <a:latin typeface="+mn-lt"/>
                <a:ea typeface="+mn-ea"/>
                <a:cs typeface="+mn-cs"/>
                <a:sym typeface="Avenir Roman"/>
              </a:rPr>
              <a:t>Each dropdown box in the paragraph is a different group, with several words in the dropdown for the learner to choose from.  </a:t>
            </a:r>
          </a:p>
          <a:p>
            <a:endParaRPr b="0" dirty="0" i="0" lang="en-GB" strike="noStrike" sz="2400" u="none">
              <a:effectLst/>
              <a:uFillTx/>
              <a:latin typeface="+mn-lt"/>
              <a:ea typeface="+mn-ea"/>
              <a:cs typeface="+mn-cs"/>
              <a:sym typeface="Avenir Roman"/>
            </a:endParaRPr>
          </a:p>
          <a:p>
            <a:r>
              <a:rPr b="0" dirty="0" i="0" lang="en-GB" strike="noStrike" sz="2400" u="none">
                <a:effectLst/>
                <a:uFillTx/>
                <a:latin typeface="+mn-lt"/>
                <a:ea typeface="+mn-ea"/>
                <a:cs typeface="+mn-cs"/>
                <a:sym typeface="Avenir Roman"/>
              </a:rPr>
              <a:t>Missing words in the question text are filled in using dropdown menus.</a:t>
            </a:r>
            <a:endParaRPr b="0" dirty="0" lang="en-GB" sz="1200">
              <a:uFillTx/>
              <a:latin charset="0" panose="020B0604020202020204" pitchFamily="34" typeface="Arial"/>
              <a:cs charset="0" panose="020B0604020202020204" pitchFamily="34" typeface="Arial"/>
            </a:endParaRPr>
          </a:p>
          <a:p>
            <a:endParaRPr b="0"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57200" eaLnBrk="1" fontAlgn="auto" hangingPunct="1" indent="0" latinLnBrk="0" lvl="0" marL="0" marR="0">
              <a:lnSpc>
                <a:spcPct val="125000"/>
              </a:lnSpc>
              <a:spcBef>
                <a:spcPts val="0"/>
              </a:spcBef>
              <a:spcAft>
                <a:spcPts val="0"/>
              </a:spcAft>
              <a:buFontTx/>
              <a:buNone/>
              <a:defRPr>
                <a:uFillTx/>
              </a:defRPr>
            </a:pPr>
            <a:r>
              <a:rPr dirty="0" lang="en-GB" sz="800">
                <a:uFillTx/>
                <a:latin charset="0" panose="020B0604020202020204" pitchFamily="34" typeface="Arial"/>
                <a:cs charset="0" panose="020B0604020202020204" pitchFamily="34" typeface="Arial"/>
              </a:rPr>
              <a:t>This</a:t>
            </a:r>
            <a:r>
              <a:rPr b="0" dirty="0" i="0" lang="en-GB" strike="noStrike" sz="1200" u="none">
                <a:effectLst/>
                <a:uFillTx/>
                <a:latin typeface="+mn-lt"/>
                <a:ea typeface="+mn-ea"/>
                <a:cs typeface="+mn-cs"/>
                <a:sym typeface="Avenir Roman"/>
              </a:rPr>
              <a:t> example of missing words is quite complex – it is a table with dropdown boxes for selecting the correct response (it is more accessible than drag and drop which doesn’t work so well on some mobile devices or for learners using a screen reader).</a:t>
            </a: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800">
                <a:uFillTx/>
                <a:latin charset="0" panose="020B0604020202020204" pitchFamily="34" typeface="Arial"/>
                <a:cs charset="0" panose="020B0604020202020204" pitchFamily="34" typeface="Arial"/>
              </a:rPr>
              <a:t>The table with missing words in edit mode.</a:t>
            </a:r>
            <a:endParaRPr b="0" dirty="0" i="0" lang="en-GB" strike="noStrike" sz="1200" u="none">
              <a:effectLst/>
              <a:uFillTx/>
              <a:latin typeface="+mn-lt"/>
              <a:ea typeface="+mn-ea"/>
              <a:cs typeface="+mn-cs"/>
              <a:sym typeface="Avenir Roman"/>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In the edit question form, the answer choices are grouped depending upon which column they are used for in the table.  Each choice is numbered and the groups are numbered.</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Pattern match allows a short response of one or a few sentences that is graded by comparing against various model answers, which are described using the OU’s pattern match syntax.</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57200" eaLnBrk="1" fontAlgn="auto" hangingPunct="1" indent="0" latinLnBrk="0" lvl="0" marL="0" marR="0">
              <a:lnSpc>
                <a:spcPct val="125000"/>
              </a:lnSpc>
              <a:spcBef>
                <a:spcPts val="0"/>
              </a:spcBef>
              <a:spcAft>
                <a:spcPts val="0"/>
              </a:spcAft>
              <a:buFontTx/>
              <a:buNone/>
              <a:defRPr>
                <a:uFillTx/>
              </a:defRPr>
            </a:pPr>
            <a:r>
              <a:rPr dirty="0" lang="en-GB" sz="1200">
                <a:uFillTx/>
                <a:latin charset="0" panose="020B0604020202020204" pitchFamily="34" typeface="Arial"/>
                <a:cs charset="0" panose="020B0604020202020204" pitchFamily="34" typeface="Arial"/>
              </a:rPr>
              <a:t>Pattern match is quite complex to set up and you have to know the syntax to use. There are some worked examples of pattern match in </a:t>
            </a:r>
            <a:r>
              <a:rPr dirty="0" err="1" lang="en-GB" sz="1200">
                <a:uFillTx/>
                <a:latin charset="0" panose="020B0604020202020204" pitchFamily="34" typeface="Arial"/>
                <a:cs charset="0" panose="020B0604020202020204" pitchFamily="34" typeface="Arial"/>
              </a:rPr>
              <a:t>eAssessment</a:t>
            </a:r>
            <a:r>
              <a:rPr dirty="0" lang="en-GB" sz="1200">
                <a:uFillTx/>
                <a:latin charset="0" panose="020B0604020202020204" pitchFamily="34" typeface="Arial"/>
                <a:cs charset="0" panose="020B0604020202020204" pitchFamily="34" typeface="Arial"/>
              </a:rPr>
              <a:t> with Moodle http://www.open.edu/openlearnworks/course/view.php?id=1581 </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You can also set up a pattern match question using the ‘Combined question’ with pattern match option.</a:t>
            </a: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0" dirty="0" i="0" lang="en-GB" strike="noStrike" sz="1200" u="none">
                <a:effectLst/>
                <a:uFillTx/>
                <a:latin typeface="+mn-lt"/>
                <a:ea typeface="+mn-ea"/>
                <a:cs typeface="+mn-cs"/>
                <a:sym typeface="Avenir Roman"/>
              </a:rPr>
              <a:t>A combined question type allows the embedding of the response fields for various available sub questions in the question text.</a:t>
            </a:r>
          </a:p>
          <a:p>
            <a:r>
              <a:rPr b="0" dirty="0" i="0" lang="en-GB" strike="noStrike" sz="1200" u="none">
                <a:effectLst/>
                <a:uFillTx/>
                <a:latin typeface="+mn-lt"/>
                <a:ea typeface="+mn-ea"/>
                <a:cs typeface="+mn-cs"/>
                <a:sym typeface="Avenir Roman"/>
              </a:rPr>
              <a:t>Depending on which question types you have installed, the student can enter a numeric or short text answer or choose an answer or answers using a select box or check boxes.</a:t>
            </a:r>
          </a:p>
          <a:p>
            <a:endParaRPr b="0" dirty="0" i="0" lang="en-GB" strike="noStrike" sz="1200" u="none">
              <a:effectLst/>
              <a:uFillTx/>
              <a:latin typeface="+mn-lt"/>
              <a:ea typeface="+mn-ea"/>
              <a:cs typeface="+mn-cs"/>
              <a:sym typeface="Avenir Roman"/>
            </a:endParaRPr>
          </a:p>
          <a:p>
            <a:r>
              <a:rPr b="0" dirty="0" i="0" lang="en-GB" strike="noStrike" sz="1200" u="none">
                <a:effectLst/>
                <a:uFillTx/>
                <a:latin typeface="+mn-lt"/>
                <a:ea typeface="+mn-ea"/>
                <a:cs typeface="+mn-cs"/>
                <a:sym typeface="Avenir Roman"/>
              </a:rPr>
              <a:t>This is what appears when the combined question is first set up – the question text will include the four types of responses it can support.  You can delete the ones you don’t need when you input the question text and duplicate the type(s) you do need (for example if you’re only using </a:t>
            </a:r>
            <a:r>
              <a:rPr b="0" dirty="0" err="1" i="0" lang="en-GB" strike="noStrike" sz="1200" u="none">
                <a:effectLst/>
                <a:uFillTx/>
                <a:latin typeface="+mn-lt"/>
                <a:ea typeface="+mn-ea"/>
                <a:cs typeface="+mn-cs"/>
                <a:sym typeface="Avenir Roman"/>
              </a:rPr>
              <a:t>multiresponse</a:t>
            </a:r>
            <a:r>
              <a:rPr b="0" dirty="0" i="0" lang="en-GB" strike="noStrike" sz="1200" u="none">
                <a:effectLst/>
                <a:uFillTx/>
                <a:latin typeface="+mn-lt"/>
                <a:ea typeface="+mn-ea"/>
                <a:cs typeface="+mn-cs"/>
                <a:sym typeface="Avenir Roman"/>
              </a:rPr>
              <a:t> then you’d have several of those and none of the others).</a:t>
            </a:r>
          </a:p>
          <a:p>
            <a:endParaRPr b="0" dirty="0" i="0" lang="en-GB" strike="noStrike" sz="1200" u="none">
              <a:effectLst/>
              <a:uFillTx/>
              <a:latin typeface="+mn-lt"/>
              <a:ea typeface="+mn-ea"/>
              <a:cs typeface="+mn-cs"/>
              <a:sym typeface="Avenir Roman"/>
            </a:endParaRPr>
          </a:p>
          <a:p>
            <a:pPr defTabSz="457200" eaLnBrk="1" fontAlgn="auto" hangingPunct="1" indent="0" latinLnBrk="0" lvl="0" marL="0" marR="0">
              <a:lnSpc>
                <a:spcPct val="125000"/>
              </a:lnSpc>
              <a:spcBef>
                <a:spcPts val="0"/>
              </a:spcBef>
              <a:spcAft>
                <a:spcPts val="0"/>
              </a:spcAft>
              <a:buFontTx/>
              <a:buNone/>
              <a:defRPr>
                <a:uFillTx/>
              </a:defRPr>
            </a:pPr>
            <a:r>
              <a:rPr b="0" dirty="0" i="0" lang="en-GB" strike="noStrike" sz="1200" u="none">
                <a:effectLst/>
                <a:uFillTx/>
                <a:latin typeface="+mn-lt"/>
                <a:ea typeface="+mn-ea"/>
                <a:cs typeface="+mn-cs"/>
                <a:sym typeface="Avenir Roman"/>
              </a:rPr>
              <a:t>You can find worked examples of how to configure various different questions using the combined question type in the </a:t>
            </a:r>
            <a:r>
              <a:rPr b="0" dirty="0" err="1" i="0" lang="en-GB" strike="noStrike" sz="1200" u="none">
                <a:effectLst/>
                <a:uFillTx/>
                <a:latin typeface="+mn-lt"/>
                <a:ea typeface="+mn-ea"/>
                <a:cs typeface="+mn-cs"/>
                <a:sym typeface="Avenir Roman"/>
              </a:rPr>
              <a:t>eAssessment</a:t>
            </a:r>
            <a:r>
              <a:rPr b="0" dirty="0" i="0" lang="en-GB" strike="noStrike" sz="1200" u="none">
                <a:effectLst/>
                <a:uFillTx/>
                <a:latin typeface="+mn-lt"/>
                <a:ea typeface="+mn-ea"/>
                <a:cs typeface="+mn-cs"/>
                <a:sym typeface="Avenir Roman"/>
              </a:rPr>
              <a:t> for Moodle course </a:t>
            </a:r>
            <a:r>
              <a:rPr dirty="0" lang="en-GB" sz="1200">
                <a:uFillTx/>
                <a:latin charset="0" panose="020B0604020202020204" pitchFamily="34" typeface="Arial"/>
                <a:cs charset="0" panose="020B0604020202020204" pitchFamily="34" typeface="Arial"/>
              </a:rPr>
              <a:t>http://www.open.edu/openlearnworks/course/view.php?id=1581 </a:t>
            </a:r>
          </a:p>
          <a:p>
            <a:endParaRPr b="0" dirty="0" i="0" lang="en-GB" strike="noStrike" sz="1200" u="none">
              <a:effectLst/>
              <a:uFillTx/>
              <a:latin typeface="+mn-lt"/>
              <a:ea typeface="+mn-ea"/>
              <a:cs typeface="+mn-cs"/>
              <a:sym typeface="Avenir Roman"/>
            </a:endParaRP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Drag and drop questions can be set up in a number of ways:</a:t>
            </a:r>
          </a:p>
          <a:p>
            <a:endParaRPr dirty="0" lang="en-GB" sz="1200">
              <a:uFillTx/>
              <a:latin charset="0" panose="020B0604020202020204" pitchFamily="34" typeface="Arial"/>
              <a:cs charset="0" panose="020B0604020202020204" pitchFamily="34" typeface="Arial"/>
            </a:endParaRPr>
          </a:p>
          <a:p>
            <a:pPr indent="-171450" marL="171450">
              <a:buFont charset="0" panose="020B0604020202020204" pitchFamily="34" typeface="Arial"/>
              <a:buChar char="•"/>
            </a:pPr>
            <a:r>
              <a:rPr dirty="0" lang="en-GB" sz="1200">
                <a:uFillTx/>
                <a:latin charset="0" panose="020B0604020202020204" pitchFamily="34" typeface="Arial"/>
                <a:cs charset="0" panose="020B0604020202020204" pitchFamily="34" typeface="Arial"/>
              </a:rPr>
              <a:t>Missing words in a paragraph</a:t>
            </a:r>
          </a:p>
          <a:p>
            <a:pPr indent="-171450" marL="171450">
              <a:buFont charset="0" panose="020B0604020202020204" pitchFamily="34" typeface="Arial"/>
              <a:buChar char="•"/>
            </a:pPr>
            <a:r>
              <a:rPr dirty="0" lang="en-GB" sz="1200">
                <a:uFillTx/>
                <a:latin charset="0" panose="020B0604020202020204" pitchFamily="34" typeface="Arial"/>
                <a:cs charset="0" panose="020B0604020202020204" pitchFamily="34" typeface="Arial"/>
              </a:rPr>
              <a:t>Missing letters in a crossword puzzle (using a table grid)</a:t>
            </a:r>
          </a:p>
          <a:p>
            <a:pPr indent="-171450" marL="171450">
              <a:buFont charset="0" panose="020B0604020202020204" pitchFamily="34" typeface="Arial"/>
              <a:buChar char="•"/>
            </a:pPr>
            <a:r>
              <a:rPr dirty="0" lang="en-GB" sz="1200">
                <a:uFillTx/>
                <a:latin charset="0" panose="020B0604020202020204" pitchFamily="34" typeface="Arial"/>
                <a:cs charset="0" panose="020B0604020202020204" pitchFamily="34" typeface="Arial"/>
              </a:rPr>
              <a:t>To label a diagram (images or text labels are dragged and dropped into drop zones on a background image)</a:t>
            </a:r>
          </a:p>
          <a:p>
            <a:pPr indent="-171450" marL="171450">
              <a:buFont charset="0" panose="020B0604020202020204" pitchFamily="34" typeface="Arial"/>
              <a:buChar char="•"/>
            </a:pPr>
            <a:endParaRPr dirty="0" lang="en-GB" sz="1200">
              <a:uFillTx/>
              <a:latin charset="0" panose="020B0604020202020204" pitchFamily="34" typeface="Arial"/>
              <a:cs charset="0" panose="020B0604020202020204" pitchFamily="34" typeface="Arial"/>
            </a:endParaRPr>
          </a:p>
          <a:p>
            <a:pPr indent="0" marL="0">
              <a:buFont charset="0" panose="020B0604020202020204" pitchFamily="34" typeface="Arial"/>
              <a:buNone/>
            </a:pPr>
            <a:r>
              <a:rPr dirty="0" lang="en-GB" sz="1200">
                <a:uFillTx/>
                <a:latin charset="0" panose="020B0604020202020204" pitchFamily="34" typeface="Arial"/>
                <a:cs charset="0" panose="020B0604020202020204" pitchFamily="34" typeface="Arial"/>
              </a:rPr>
              <a:t>In this example there are more words than spaces to fill, as plausible distractor words have been used to make the question slightly harder.</a:t>
            </a:r>
          </a:p>
          <a:p>
            <a:pPr indent="0" marL="0">
              <a:buFont charset="0" panose="020B0604020202020204" pitchFamily="34" typeface="Arial"/>
              <a:buNone/>
            </a:pPr>
            <a:endParaRPr dirty="0" lang="en-GB" sz="1200">
              <a:uFillTx/>
              <a:latin charset="0" panose="020B0604020202020204" pitchFamily="34" typeface="Arial"/>
              <a:cs charset="0" panose="020B0604020202020204" pitchFamily="34" typeface="Arial"/>
            </a:endParaRPr>
          </a:p>
          <a:p>
            <a:pPr defTabSz="457200" eaLnBrk="1" fontAlgn="auto" hangingPunct="1" indent="0" latinLnBrk="0" lvl="0" marL="0" marR="0">
              <a:lnSpc>
                <a:spcPct val="125000"/>
              </a:lnSpc>
              <a:spcBef>
                <a:spcPts val="0"/>
              </a:spcBef>
              <a:spcAft>
                <a:spcPts val="0"/>
              </a:spcAft>
              <a:buFont charset="0" panose="020B0604020202020204" pitchFamily="34" typeface="Arial"/>
              <a:buNone/>
              <a:defRPr>
                <a:uFillTx/>
              </a:defRPr>
            </a:pPr>
            <a:r>
              <a:rPr dirty="0" lang="en-GB" sz="1200">
                <a:uFillTx/>
                <a:latin charset="0" panose="020B0604020202020204" pitchFamily="34" typeface="Arial"/>
                <a:cs charset="0" panose="020B0604020202020204" pitchFamily="34" typeface="Arial"/>
              </a:rPr>
              <a:t>There are </a:t>
            </a:r>
            <a:r>
              <a:rPr b="0" dirty="0" i="0" lang="en-GB" strike="noStrike" sz="1200" u="none">
                <a:effectLst/>
                <a:uFillTx/>
                <a:latin typeface="+mn-lt"/>
                <a:ea typeface="+mn-ea"/>
                <a:cs typeface="+mn-cs"/>
                <a:sym typeface="Avenir Roman"/>
              </a:rPr>
              <a:t>worked examples of how to configure different drag and drop questions in the </a:t>
            </a:r>
            <a:r>
              <a:rPr b="0" dirty="0" err="1" i="0" lang="en-GB" strike="noStrike" sz="1200" u="none">
                <a:effectLst/>
                <a:uFillTx/>
                <a:latin typeface="+mn-lt"/>
                <a:ea typeface="+mn-ea"/>
                <a:cs typeface="+mn-cs"/>
                <a:sym typeface="Avenir Roman"/>
              </a:rPr>
              <a:t>eAssessment</a:t>
            </a:r>
            <a:r>
              <a:rPr b="0" dirty="0" i="0" lang="en-GB" strike="noStrike" sz="1200" u="none">
                <a:effectLst/>
                <a:uFillTx/>
                <a:latin typeface="+mn-lt"/>
                <a:ea typeface="+mn-ea"/>
                <a:cs typeface="+mn-cs"/>
                <a:sym typeface="Avenir Roman"/>
              </a:rPr>
              <a:t> for Moodle course </a:t>
            </a:r>
            <a:r>
              <a:rPr dirty="0" lang="en-GB" sz="1200">
                <a:uFillTx/>
                <a:latin charset="0" panose="020B0604020202020204" pitchFamily="34" typeface="Arial"/>
                <a:cs charset="0" panose="020B0604020202020204" pitchFamily="34" typeface="Arial"/>
              </a:rPr>
              <a:t>http://www.open.edu/openlearnworks/course/view.php?id=1581 </a:t>
            </a:r>
          </a:p>
          <a:p>
            <a:pPr indent="0" marL="0">
              <a:buFont charset="0" panose="020B0604020202020204" pitchFamily="34" typeface="Arial"/>
              <a:buNone/>
            </a:pPr>
            <a:endParaRPr dirty="0" lang="en-GB" sz="1200">
              <a:uFillTx/>
              <a:latin charset="0" panose="020B0604020202020204" pitchFamily="34" typeface="Arial"/>
              <a:cs charset="0" panose="020B0604020202020204" pitchFamily="34" typeface="Arial"/>
            </a:endParaRPr>
          </a:p>
          <a:p>
            <a:pPr indent="0" marL="0">
              <a:buFont charset="0" panose="020B0604020202020204" pitchFamily="34" typeface="Arial"/>
              <a:buNone/>
            </a:pPr>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a:uFillTx/>
              </a:rPr>
              <a:t>You need to decide if your course needs assessment of some kind.  Does it need non-graded informal assessment activities throughout the course?  Do you plan to have graded assessment during or at the end of the course?  Do you plan to provide some kind of evidence for learning, based on the assessment, such as a digital badge or a statement of participation, or will the learner have to complete a formal examination at an exam centre?</a:t>
            </a:r>
          </a:p>
          <a:p>
            <a:endParaRPr dirty="0" lang="en-GB">
              <a:uFillTx/>
            </a:endParaRPr>
          </a:p>
          <a:p>
            <a:r>
              <a:rPr dirty="0" lang="en-GB">
                <a:uFillTx/>
              </a:rPr>
              <a:t>You could use polls, quizzes, reflective exercises and self assessment questions for learners to check their learning.  This session will concentrate on quizzes.</a:t>
            </a:r>
          </a:p>
          <a:p>
            <a:endParaRPr dirty="0" lang="en-GB">
              <a:uFillTx/>
            </a:endParaRPr>
          </a:p>
          <a:p>
            <a:r>
              <a:rPr dirty="0" lang="en-GB">
                <a:uFillTx/>
              </a:rPr>
              <a:t>You could include practice quizzes (no pass grade) – formative assessment in your course.  You can have graded quizzes (with a pass grade) – summative assessment.</a:t>
            </a:r>
          </a:p>
          <a:p>
            <a:r>
              <a:rPr dirty="0" lang="en-GB">
                <a:uFillTx/>
              </a:rPr>
              <a:t>Quizzes in online courses can have automated feedback for learners, this is useful if there is no tutor or teacher available to mark the quiz.</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73931">
              <a:defRPr>
                <a:uFillTx/>
              </a:defRPr>
            </a:pPr>
            <a:r>
              <a:rPr dirty="0" lang="en-GB" sz="1200">
                <a:solidFill>
                  <a:schemeClr val="tx1"/>
                </a:solidFill>
                <a:uFillTx/>
                <a:latin charset="0" panose="020B0604020202020204" pitchFamily="34" typeface="Arial"/>
                <a:cs charset="0" panose="020B0604020202020204" pitchFamily="34" typeface="Arial"/>
              </a:rPr>
              <a:t>You can find Guidance and advice online via the following courses and resources:</a:t>
            </a:r>
          </a:p>
          <a:p>
            <a:pPr defTabSz="473931">
              <a:defRPr>
                <a:uFillTx/>
              </a:defRPr>
            </a:pPr>
            <a:endParaRPr dirty="0" lang="en-GB" sz="1200">
              <a:solidFill>
                <a:schemeClr val="tx1"/>
              </a:solidFill>
              <a:uFillTx/>
              <a:latin charset="0" panose="020B0604020202020204" pitchFamily="34" typeface="Arial"/>
              <a:cs charset="0" panose="020B0604020202020204" pitchFamily="34" typeface="Arial"/>
            </a:endParaRPr>
          </a:p>
          <a:p>
            <a:pPr defTabSz="473931" indent="-171450" marL="171450">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How to make an Open Online Course http://www.open.edu/openlearncreate/course/view.php?id=2221</a:t>
            </a:r>
          </a:p>
          <a:p>
            <a:pPr defTabSz="473931" indent="-171450" marL="171450">
              <a:buFont charset="0" panose="020B0604020202020204" pitchFamily="34" typeface="Arial"/>
              <a:buChar char="•"/>
              <a:defRPr>
                <a:uFillTx/>
              </a:defRPr>
            </a:pPr>
            <a:endParaRPr dirty="0" lang="en-GB" sz="1200">
              <a:solidFill>
                <a:schemeClr val="tx1"/>
              </a:solidFill>
              <a:uFillTx/>
              <a:latin charset="0" panose="020B0604020202020204" pitchFamily="34" typeface="Arial"/>
              <a:cs charset="0" panose="020B0604020202020204" pitchFamily="34" typeface="Arial"/>
            </a:endParaRPr>
          </a:p>
          <a:p>
            <a:pPr defTabSz="473931" indent="-171450" marL="171450">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Becoming an open educator http://www.open.edu/openlearncreate/course/view.php?id=2274</a:t>
            </a:r>
          </a:p>
          <a:p>
            <a:pPr defTabSz="473931" indent="-171450" marL="171450">
              <a:buFont charset="0" panose="020B0604020202020204" pitchFamily="34" typeface="Arial"/>
              <a:buChar char="•"/>
              <a:defRPr>
                <a:uFillTx/>
              </a:defRPr>
            </a:pPr>
            <a:endParaRPr dirty="0" lang="en-GB" sz="1200">
              <a:solidFill>
                <a:schemeClr val="tx1"/>
              </a:solidFill>
              <a:uFillTx/>
              <a:latin charset="0" panose="020B0604020202020204" pitchFamily="34" typeface="Arial"/>
              <a:cs charset="0" panose="020B0604020202020204" pitchFamily="34" typeface="Arial"/>
            </a:endParaRPr>
          </a:p>
          <a:p>
            <a:pPr defTabSz="473931" indent="-171450" marL="171450">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Course builder guide http://www.open.edu/openlearncreate/course/view.php?id=2039</a:t>
            </a:r>
          </a:p>
          <a:p>
            <a:pPr defTabSz="473931" indent="-171450" marL="171450">
              <a:buFont charset="0" panose="020B0604020202020204" pitchFamily="34" typeface="Arial"/>
              <a:buChar char="•"/>
              <a:defRPr>
                <a:uFillTx/>
              </a:defRPr>
            </a:pPr>
            <a:endParaRPr dirty="0" lang="en-GB" sz="1200">
              <a:solidFill>
                <a:schemeClr val="tx1"/>
              </a:solidFill>
              <a:uFillTx/>
              <a:latin charset="0" panose="020B0604020202020204" pitchFamily="34" typeface="Arial"/>
              <a:cs charset="0" panose="020B0604020202020204" pitchFamily="34" typeface="Arial"/>
            </a:endParaRPr>
          </a:p>
          <a:p>
            <a:pPr defTabSz="473931" indent="-171450" marL="171450">
              <a:buFont charset="0" panose="020B0604020202020204" pitchFamily="34" typeface="Arial"/>
              <a:buChar char="•"/>
              <a:defRPr>
                <a:uFillTx/>
              </a:defRPr>
            </a:pPr>
            <a:r>
              <a:rPr dirty="0" err="1" lang="en-GB" sz="1200">
                <a:solidFill>
                  <a:schemeClr val="tx1"/>
                </a:solidFill>
                <a:uFillTx/>
                <a:latin charset="0" panose="020B0604020202020204" pitchFamily="34" typeface="Arial"/>
                <a:cs charset="0" panose="020B0604020202020204" pitchFamily="34" typeface="Arial"/>
              </a:rPr>
              <a:t>eAssessment</a:t>
            </a:r>
            <a:r>
              <a:rPr dirty="0" lang="en-GB" sz="1200">
                <a:solidFill>
                  <a:schemeClr val="tx1"/>
                </a:solidFill>
                <a:uFillTx/>
                <a:latin charset="0" panose="020B0604020202020204" pitchFamily="34" typeface="Arial"/>
                <a:cs charset="0" panose="020B0604020202020204" pitchFamily="34" typeface="Arial"/>
              </a:rPr>
              <a:t> with Moodle http://www.open.edu/openlearncreate/course/view.php?id=1581</a:t>
            </a:r>
          </a:p>
          <a:p>
            <a:pPr defTabSz="473931" indent="-171450" marL="171450">
              <a:buFont charset="0" panose="020B0604020202020204" pitchFamily="34" typeface="Arial"/>
              <a:buChar char="•"/>
              <a:defRPr>
                <a:uFillTx/>
              </a:defRPr>
            </a:pPr>
            <a:endParaRPr dirty="0" lang="en-GB" sz="1200">
              <a:solidFill>
                <a:schemeClr val="tx1"/>
              </a:solidFill>
              <a:uFillTx/>
              <a:latin charset="0" panose="020B0604020202020204" pitchFamily="34" typeface="Arial"/>
              <a:cs charset="0" panose="020B0604020202020204" pitchFamily="34" typeface="Arial"/>
            </a:endParaRPr>
          </a:p>
          <a:p>
            <a:pPr defTabSz="473931" indent="-171450" marL="171450">
              <a:buFont charset="0" panose="020B0604020202020204" pitchFamily="34" typeface="Arial"/>
              <a:buChar char="•"/>
              <a:defRPr>
                <a:uFillTx/>
              </a:defRPr>
            </a:pPr>
            <a:r>
              <a:rPr dirty="0" lang="en-GB" sz="1200">
                <a:solidFill>
                  <a:schemeClr val="tx1"/>
                </a:solidFill>
                <a:uFillTx/>
                <a:latin charset="0" panose="020B0604020202020204" pitchFamily="34" typeface="Arial"/>
                <a:cs charset="0" panose="020B0604020202020204" pitchFamily="34" typeface="Arial"/>
              </a:rPr>
              <a:t>Hands-on Moodle Quiz http://www.open.edu/openlearncreate/course/view.php?id=1643</a:t>
            </a:r>
          </a:p>
          <a:p>
            <a:pPr defTabSz="473931">
              <a:defRPr>
                <a:uFillTx/>
              </a:defRPr>
            </a:pPr>
            <a:endParaRPr dirty="0" lang="en-GB" sz="1200">
              <a:solidFill>
                <a:schemeClr val="tx1"/>
              </a:solidFill>
              <a:uFillTx/>
              <a:latin charset="0" panose="020B0604020202020204" pitchFamily="34" typeface="Arial"/>
              <a:cs charset="0" panose="020B0604020202020204" pitchFamily="34" typeface="Arial"/>
            </a:endParaRPr>
          </a:p>
          <a:p>
            <a:pPr defTabSz="473931">
              <a:defRPr>
                <a:uFillTx/>
              </a:defRPr>
            </a:pPr>
            <a:r>
              <a:rPr dirty="0" lang="en-GB" sz="1200">
                <a:uFillTx/>
                <a:latin charset="0" panose="020B0604020202020204" pitchFamily="34" typeface="Arial"/>
                <a:cs charset="0" panose="020B0604020202020204" pitchFamily="34" typeface="Arial"/>
              </a:rPr>
              <a:t>Mailbox for enquiries: openlearncreate@open.ac.uk</a:t>
            </a:r>
            <a:endParaRPr dirty="0" lang="en-GB" sz="1200">
              <a:solidFill>
                <a:schemeClr val="tx1"/>
              </a:solidFill>
              <a:uFillTx/>
              <a:latin charset="0" panose="020B0604020202020204" pitchFamily="34" typeface="Arial"/>
              <a:cs charset="0" panose="020B0604020202020204" pitchFamily="34" typeface="Arial"/>
            </a:endParaRP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defTabSz="457200" eaLnBrk="1" fontAlgn="auto" hangingPunct="1" indent="0" latinLnBrk="0" lvl="0" marL="0" marR="0">
              <a:lnSpc>
                <a:spcPct val="125000"/>
              </a:lnSpc>
              <a:spcBef>
                <a:spcPts val="0"/>
              </a:spcBef>
              <a:spcAft>
                <a:spcPts val="0"/>
              </a:spcAft>
              <a:buFontTx/>
              <a:buNone/>
              <a:defRPr>
                <a:uFillTx/>
              </a:defRPr>
            </a:pPr>
            <a:endParaRPr dirty="0" lang="en-GB" sz="2400">
              <a:solidFill>
                <a:schemeClr val="tx1"/>
              </a:solidFill>
              <a:uFillTx/>
            </a:endParaRP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GB">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a:uFillTx/>
              </a:rPr>
              <a:t>Formative (practice) quizzes help learners test how much they have absorbed during a course topic, providing stepped feedback for multiple attempts at a question.</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a:uFillTx/>
              </a:rPr>
              <a:t>Summative (graded) quizzes capture learner responses to questions which count towards course completion criteria. They can also provide feedback to learners. </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a:uFillTx/>
              </a:rPr>
              <a:t>You can use quizzes and reflective learning in combination, which can prompt deep thinking about a situation. </a:t>
            </a:r>
          </a:p>
          <a:p>
            <a:endParaRPr dirty="0" lang="en-GB">
              <a:uFillTx/>
            </a:endParaRPr>
          </a:p>
          <a:p>
            <a:r>
              <a:rPr dirty="0" lang="en-GB">
                <a:uFillTx/>
              </a:rPr>
              <a:t>This often means providing a scenario or case study with a series of questions.</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a:uFillTx/>
              </a:rPr>
              <a:t>Quiz question behaviours are set at quiz level.  In Moodle quiz the four main behaviours are:</a:t>
            </a:r>
          </a:p>
          <a:p>
            <a:endParaRPr dirty="0" lang="en-GB">
              <a:uFillTx/>
            </a:endParaRPr>
          </a:p>
          <a:p>
            <a:pPr indent="-342900" marL="342900">
              <a:buFont charset="0" panose="020B0604020202020204" pitchFamily="34" typeface="Arial"/>
              <a:buChar char="•"/>
            </a:pPr>
            <a:r>
              <a:rPr dirty="0" lang="en-GB">
                <a:uFillTx/>
              </a:rPr>
              <a:t>Deferred feedback</a:t>
            </a:r>
          </a:p>
          <a:p>
            <a:pPr indent="-342900" marL="342900">
              <a:buFont charset="0" panose="020B0604020202020204" pitchFamily="34" typeface="Arial"/>
              <a:buChar char="•"/>
            </a:pPr>
            <a:r>
              <a:rPr dirty="0" lang="en-GB">
                <a:uFillTx/>
              </a:rPr>
              <a:t>Immediate feedback</a:t>
            </a:r>
          </a:p>
          <a:p>
            <a:pPr indent="-342900" marL="342900">
              <a:buFont charset="0" panose="020B0604020202020204" pitchFamily="34" typeface="Arial"/>
              <a:buChar char="•"/>
            </a:pPr>
            <a:r>
              <a:rPr dirty="0" lang="en-GB">
                <a:uFillTx/>
              </a:rPr>
              <a:t>Interactive with multiple tries</a:t>
            </a:r>
          </a:p>
          <a:p>
            <a:pPr indent="-342900" marL="342900">
              <a:buFont charset="0" panose="020B0604020202020204" pitchFamily="34" typeface="Arial"/>
              <a:buChar char="•"/>
            </a:pPr>
            <a:r>
              <a:rPr dirty="0" lang="en-GB">
                <a:uFillTx/>
              </a:rPr>
              <a:t>Manually graded</a:t>
            </a:r>
          </a:p>
          <a:p>
            <a:pPr indent="-342900" marL="342900">
              <a:buFont charset="0" panose="020B0604020202020204" pitchFamily="34" typeface="Arial"/>
              <a:buChar char="•"/>
            </a:pPr>
            <a:endParaRPr dirty="0" lang="en-GB">
              <a:uFillTx/>
            </a:endParaRPr>
          </a:p>
          <a:p>
            <a:r>
              <a:rPr dirty="0" lang="en-GB">
                <a:uFillTx/>
              </a:rPr>
              <a:t>Quizzes on OpenLearn are set up using Interactive with multiple tries.</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139700" y="768350"/>
            <a:ext cx="6824663" cy="3838575"/>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dirty="0" lang="en-GB" sz="1200">
                <a:uFillTx/>
                <a:latin charset="0" panose="020B0604020202020204" pitchFamily="34" typeface="Arial"/>
                <a:cs charset="0" panose="020B0604020202020204" pitchFamily="34" typeface="Arial"/>
              </a:rPr>
              <a:t>Designing a good online quiz is harder than you might think.</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Moodle quiz is very sophisticated and there are plenty of question types. Some of these are specifically for mathematical questions while others can be used for any subject area.</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The essay question type is only suitable for a quiz which will have a human marker – it cannot be marked by the computer.</a:t>
            </a:r>
          </a:p>
          <a:p>
            <a:endParaRPr dirty="0" lang="en-GB" sz="1200">
              <a:uFillTx/>
              <a:latin charset="0" panose="020B0604020202020204" pitchFamily="34" typeface="Arial"/>
              <a:cs charset="0" panose="020B0604020202020204" pitchFamily="34" typeface="Arial"/>
            </a:endParaRPr>
          </a:p>
          <a:p>
            <a:r>
              <a:rPr dirty="0" lang="en-GB" sz="1200">
                <a:uFillTx/>
                <a:latin charset="0" panose="020B0604020202020204" pitchFamily="34" typeface="Arial"/>
                <a:cs charset="0" panose="020B0604020202020204" pitchFamily="34" typeface="Arial"/>
              </a:rPr>
              <a:t>It is good practice to have a few different question types in a quiz, otherwise they become predictable and boring. The worst kind of quiz is a series of ‘true/false’ type questions.</a:t>
            </a:r>
          </a:p>
          <a:p>
            <a:endParaRPr dirty="0" lang="en-GB" sz="1200">
              <a:uFillTx/>
              <a:latin charset="0" panose="020B0604020202020204" pitchFamily="34" typeface="Arial"/>
              <a:cs charset="0" panose="020B0604020202020204" pitchFamily="34" typeface="Arial"/>
            </a:endParaRPr>
          </a:p>
          <a:p>
            <a:endParaRPr dirty="0" lang="en-GB" sz="12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media/image3.png" Type="http://schemas.openxmlformats.org/officeDocument/2006/relationships/image"></Relationship><Relationship Id="rId2"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Title Slid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 name="Shape 7"/>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274320" y="2160000"/>
            <a:ext cx="8614701" cy="1006993"/>
          </a:xfrm>
          <a:prstGeom prst="rect">
            <a:avLst/>
          </a:prstGeom>
          <a:noFill/>
        </p:spPr>
        <p:txBody xmlns:c="http://schemas.openxmlformats.org/drawingml/2006/chart" xmlns:pic="http://schemas.openxmlformats.org/drawingml/2006/picture" xmlns:dgm="http://schemas.openxmlformats.org/drawingml/2006/diagram">
          <a:bodyPr anchor="t"/>
          <a:lstStyle>
            <a:lvl1pPr defTabSz="685782">
              <a:defRPr sz="3600">
                <a:uFillTx/>
              </a:defRPr>
            </a:lvl1pPr>
          </a:lstStyle>
          <a:p>
            <a:pPr lvl="0">
              <a:defRPr sz="1800">
                <a:solidFill>
                  <a:srgbClr val="000000"/>
                </a:solidFill>
                <a:uFillTx/>
              </a:defRPr>
            </a:pPr>
            <a:r>
              <a:rPr sz="3600">
                <a:solidFill>
                  <a:srgbClr val="FFFFFF"/>
                </a:solidFill>
                <a:uFillTx/>
              </a:rPr>
              <a:t>Title Text</a:t>
            </a:r>
          </a:p>
        </p:txBody>
      </p:sp>
      <p:sp>
        <p:nvSpPr>
          <p:cNvPr xmlns:c="http://schemas.openxmlformats.org/drawingml/2006/chart" xmlns:pic="http://schemas.openxmlformats.org/drawingml/2006/picture" xmlns:dgm="http://schemas.openxmlformats.org/drawingml/2006/diagram" id="8" name="Shape 8"/>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274320" y="3166991"/>
            <a:ext cx="8614702" cy="1535175"/>
          </a:xfrm>
          <a:prstGeom prst="rect">
            <a:avLst/>
          </a:prstGeom>
        </p:spPr>
        <p:txBody xmlns:c="http://schemas.openxmlformats.org/drawingml/2006/chart" xmlns:pic="http://schemas.openxmlformats.org/drawingml/2006/picture" xmlns:dgm="http://schemas.openxmlformats.org/drawingml/2006/diagram">
          <a:bodyPr/>
          <a:lstStyle>
            <a:lvl1pPr defTabSz="685782">
              <a:spcBef>
                <a:spcPts val="700"/>
              </a:spcBef>
              <a:defRPr sz="1800">
                <a:solidFill>
                  <a:srgbClr val="FFFFFF"/>
                </a:solidFill>
                <a:uFillTx/>
              </a:defRPr>
            </a:lvl1pPr>
            <a:lvl2pPr defTabSz="685782" indent="342890">
              <a:spcBef>
                <a:spcPts val="700"/>
              </a:spcBef>
              <a:defRPr sz="1800">
                <a:solidFill>
                  <a:srgbClr val="FFFFFF"/>
                </a:solidFill>
                <a:uFillTx/>
              </a:defRPr>
            </a:lvl2pPr>
            <a:lvl3pPr defTabSz="685782" indent="685782">
              <a:spcBef>
                <a:spcPts val="700"/>
              </a:spcBef>
              <a:defRPr sz="1800">
                <a:solidFill>
                  <a:srgbClr val="FFFFFF"/>
                </a:solidFill>
                <a:uFillTx/>
              </a:defRPr>
            </a:lvl3pPr>
            <a:lvl4pPr defTabSz="685782" indent="1028674">
              <a:spcBef>
                <a:spcPts val="700"/>
              </a:spcBef>
              <a:defRPr sz="1800">
                <a:solidFill>
                  <a:srgbClr val="FFFFFF"/>
                </a:solidFill>
                <a:uFillTx/>
              </a:defRPr>
            </a:lvl4pPr>
            <a:lvl5pPr defTabSz="685782" indent="1371565">
              <a:spcBef>
                <a:spcPts val="700"/>
              </a:spcBef>
              <a:defRPr sz="1800">
                <a:solidFill>
                  <a:srgbClr val="FFFFFF"/>
                </a:solidFill>
                <a:uFillTx/>
              </a:defRPr>
            </a:lvl5pPr>
          </a:lstStyle>
          <a:p>
            <a:pPr lvl="0">
              <a:defRPr>
                <a:solidFill>
                  <a:srgbClr val="000000"/>
                </a:solidFill>
                <a:uFillTx/>
              </a:defRPr>
            </a:pPr>
            <a:r>
              <a:rPr>
                <a:solidFill>
                  <a:srgbClr val="FFFFFF"/>
                </a:solidFill>
                <a:uFillTx/>
              </a:rPr>
              <a:t>Body Level One</a:t>
            </a:r>
          </a:p>
          <a:p>
            <a:pPr lvl="1">
              <a:defRPr>
                <a:solidFill>
                  <a:srgbClr val="000000"/>
                </a:solidFill>
                <a:uFillTx/>
              </a:defRPr>
            </a:pPr>
            <a:r>
              <a:rPr>
                <a:solidFill>
                  <a:srgbClr val="FFFFFF"/>
                </a:solidFill>
                <a:uFillTx/>
              </a:rPr>
              <a:t>Body Level Two</a:t>
            </a:r>
          </a:p>
          <a:p>
            <a:pPr lvl="2">
              <a:defRPr>
                <a:solidFill>
                  <a:srgbClr val="000000"/>
                </a:solidFill>
                <a:uFillTx/>
              </a:defRPr>
            </a:pPr>
            <a:r>
              <a:rPr>
                <a:solidFill>
                  <a:srgbClr val="FFFFFF"/>
                </a:solidFill>
                <a:uFillTx/>
              </a:rPr>
              <a:t>Body Level Three</a:t>
            </a:r>
          </a:p>
          <a:p>
            <a:pPr lvl="3">
              <a:defRPr>
                <a:solidFill>
                  <a:srgbClr val="000000"/>
                </a:solidFill>
                <a:uFillTx/>
              </a:defRPr>
            </a:pPr>
            <a:r>
              <a:rPr>
                <a:solidFill>
                  <a:srgbClr val="FFFFFF"/>
                </a:solidFill>
                <a:uFillTx/>
              </a:rPr>
              <a:t>Body Level Four</a:t>
            </a:r>
          </a:p>
          <a:p>
            <a:pPr lvl="4">
              <a:defRPr>
                <a:solidFill>
                  <a:srgbClr val="000000"/>
                </a:solidFill>
                <a:uFillTx/>
              </a:defRPr>
            </a:pPr>
            <a:r>
              <a:rPr>
                <a:solidFill>
                  <a:srgbClr val="FFFFFF"/>
                </a:solidFill>
                <a:uFillTx/>
              </a:rPr>
              <a:t>Body Level Five</a:t>
            </a:r>
          </a:p>
        </p:txBody>
      </p:sp>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7100858" y="4185353"/>
            <a:ext cx="1902972" cy="694328"/>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Executive Summary">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 name="Shape 80"/>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95536" y="143162"/>
            <a:ext cx="7416825" cy="383882"/>
          </a:xfrm>
          <a:prstGeom prst="rect">
            <a:avLst/>
          </a:prstGeom>
          <a:noFill/>
        </p:spPr>
        <p:txBody xmlns:c="http://schemas.openxmlformats.org/drawingml/2006/chart" xmlns:pic="http://schemas.openxmlformats.org/drawingml/2006/picture" xmlns:dgm="http://schemas.openxmlformats.org/drawingml/2006/diagram">
          <a:bodyPr/>
          <a:lstStyle>
            <a:lvl1pPr>
              <a:defRPr sz="2100">
                <a:solidFill>
                  <a:srgbClr val="000000"/>
                </a:solidFill>
                <a:uFillTx/>
                <a:latin typeface="Arial"/>
                <a:ea typeface="Arial"/>
                <a:cs typeface="Arial"/>
                <a:sym typeface="Arial"/>
              </a:defRPr>
            </a:lvl1pPr>
          </a:lstStyle>
          <a:p>
            <a:pPr lvl="0">
              <a:defRPr sz="1800">
                <a:uFillTx/>
              </a:defRPr>
            </a:pPr>
            <a:r>
              <a:rPr sz="2100">
                <a:uFillTx/>
              </a:rPr>
              <a:t>Title Text</a:t>
            </a:r>
          </a:p>
        </p:txBody>
      </p:sp>
      <p:sp>
        <p:nvSpPr>
          <p:cNvPr xmlns:c="http://schemas.openxmlformats.org/drawingml/2006/chart" xmlns:pic="http://schemas.openxmlformats.org/drawingml/2006/picture" xmlns:dgm="http://schemas.openxmlformats.org/drawingml/2006/diagram" id="81" name="Shape 81"/>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395536" y="527043"/>
            <a:ext cx="7416825" cy="1565311"/>
          </a:xfrm>
          <a:prstGeom prst="rect">
            <a:avLst/>
          </a:prstGeom>
        </p:spPr>
        <p:txBody xmlns:c="http://schemas.openxmlformats.org/drawingml/2006/chart" xmlns:pic="http://schemas.openxmlformats.org/drawingml/2006/picture" xmlns:dgm="http://schemas.openxmlformats.org/drawingml/2006/diagram">
          <a:bodyPr/>
          <a:lstStyle>
            <a:lvl1pPr>
              <a:defRPr sz="1300">
                <a:solidFill>
                  <a:srgbClr val="808080"/>
                </a:solidFill>
                <a:uFillTx/>
                <a:latin typeface="Arial Bold"/>
                <a:ea typeface="Arial Bold"/>
                <a:cs typeface="Arial Bold"/>
                <a:sym typeface="Arial Bold"/>
              </a:defRPr>
            </a:lvl1pPr>
            <a:lvl2pPr indent="-247643" marL="704832">
              <a:buSzPct val="100000"/>
              <a:buChar char="•"/>
              <a:defRPr sz="1300">
                <a:solidFill>
                  <a:srgbClr val="808080"/>
                </a:solidFill>
                <a:uFillTx/>
                <a:latin typeface="Arial Bold"/>
                <a:ea typeface="Arial Bold"/>
                <a:cs typeface="Arial Bold"/>
                <a:sym typeface="Arial Bold"/>
              </a:defRPr>
            </a:lvl2pPr>
            <a:lvl3pPr indent="-247643" marL="1162020">
              <a:buSzPct val="100000"/>
              <a:buChar char="•"/>
              <a:defRPr sz="1300">
                <a:solidFill>
                  <a:srgbClr val="808080"/>
                </a:solidFill>
                <a:uFillTx/>
                <a:latin typeface="Arial Bold"/>
                <a:ea typeface="Arial Bold"/>
                <a:cs typeface="Arial Bold"/>
                <a:sym typeface="Arial Bold"/>
              </a:defRPr>
            </a:lvl3pPr>
            <a:lvl4pPr indent="-247643" marL="1619209">
              <a:buSzPct val="100000"/>
              <a:buChar char="•"/>
              <a:defRPr sz="1300">
                <a:solidFill>
                  <a:srgbClr val="808080"/>
                </a:solidFill>
                <a:uFillTx/>
                <a:latin typeface="Arial Bold"/>
                <a:ea typeface="Arial Bold"/>
                <a:cs typeface="Arial Bold"/>
                <a:sym typeface="Arial Bold"/>
              </a:defRPr>
            </a:lvl4pPr>
            <a:lvl5pPr indent="-247643" marL="2076398">
              <a:buSzPct val="100000"/>
              <a:buChar char="•"/>
              <a:defRPr sz="1300">
                <a:solidFill>
                  <a:srgbClr val="808080"/>
                </a:solidFill>
                <a:uFillTx/>
                <a:latin typeface="Arial Bold"/>
                <a:ea typeface="Arial Bold"/>
                <a:cs typeface="Arial Bold"/>
                <a:sym typeface="Arial Bold"/>
              </a:defRPr>
            </a:lvl5pPr>
          </a:lstStyle>
          <a:p>
            <a:pPr lvl="0">
              <a:defRPr sz="1800">
                <a:solidFill>
                  <a:srgbClr val="000000"/>
                </a:solidFill>
                <a:uFillTx/>
              </a:defRPr>
            </a:pPr>
            <a:r>
              <a:rPr sz="1300">
                <a:solidFill>
                  <a:srgbClr val="808080"/>
                </a:solidFill>
                <a:uFillTx/>
              </a:rPr>
              <a:t>Body Level One</a:t>
            </a:r>
          </a:p>
          <a:p>
            <a:pPr lvl="1">
              <a:defRPr sz="1800">
                <a:solidFill>
                  <a:srgbClr val="000000"/>
                </a:solidFill>
                <a:uFillTx/>
              </a:defRPr>
            </a:pPr>
            <a:r>
              <a:rPr sz="1300">
                <a:solidFill>
                  <a:srgbClr val="808080"/>
                </a:solidFill>
                <a:uFillTx/>
              </a:rPr>
              <a:t>Body Level Two</a:t>
            </a:r>
          </a:p>
          <a:p>
            <a:pPr lvl="2">
              <a:defRPr sz="1800">
                <a:solidFill>
                  <a:srgbClr val="000000"/>
                </a:solidFill>
                <a:uFillTx/>
              </a:defRPr>
            </a:pPr>
            <a:r>
              <a:rPr sz="1300">
                <a:solidFill>
                  <a:srgbClr val="808080"/>
                </a:solidFill>
                <a:uFillTx/>
              </a:rPr>
              <a:t>Body Level Three</a:t>
            </a:r>
          </a:p>
          <a:p>
            <a:pPr lvl="3">
              <a:defRPr sz="1800">
                <a:solidFill>
                  <a:srgbClr val="000000"/>
                </a:solidFill>
                <a:uFillTx/>
              </a:defRPr>
            </a:pPr>
            <a:r>
              <a:rPr sz="1300">
                <a:solidFill>
                  <a:srgbClr val="808080"/>
                </a:solidFill>
                <a:uFillTx/>
              </a:rPr>
              <a:t>Body Level Four</a:t>
            </a:r>
          </a:p>
          <a:p>
            <a:pPr lvl="4">
              <a:defRPr sz="1800">
                <a:solidFill>
                  <a:srgbClr val="000000"/>
                </a:solidFill>
                <a:uFillTx/>
              </a:defRPr>
            </a:pPr>
            <a:r>
              <a:rPr sz="1300">
                <a:solidFill>
                  <a:srgbClr val="808080"/>
                </a:solidFill>
                <a:uFillTx/>
              </a:rPr>
              <a:t>Body Level Five</a:t>
            </a:r>
          </a:p>
        </p:txBody>
      </p:sp>
      <p:sp>
        <p:nvSpPr>
          <p:cNvPr xmlns:c="http://schemas.openxmlformats.org/drawingml/2006/chart" xmlns:pic="http://schemas.openxmlformats.org/drawingml/2006/picture" xmlns:dgm="http://schemas.openxmlformats.org/drawingml/2006/diagram" id="82" name="Shape 8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95545" y="490203"/>
            <a:ext cx="6434865" cy="1"/>
          </a:xfrm>
          <a:prstGeom prst="line">
            <a:avLst/>
          </a:prstGeom>
          <a:ln cap="rnd" w="38100">
            <a:solidFill>
              <a:srgbClr val="1D499B"/>
            </a:solidFill>
            <a:prstDash val="sysDot"/>
            <a:miter/>
          </a:ln>
        </p:spPr>
        <p:txBody xmlns:c="http://schemas.openxmlformats.org/drawingml/2006/chart" xmlns:pic="http://schemas.openxmlformats.org/drawingml/2006/picture" xmlns:dgm="http://schemas.openxmlformats.org/drawingml/2006/diagram">
          <a:bodyPr bIns="0" lIns="0" rIns="0" tIns="0"/>
          <a:lstStyle/>
          <a:p>
            <a:pPr defTabSz="457200" lvl="0">
              <a:defRPr sz="1200">
                <a:uFillTx/>
                <a:latin typeface="+mj-lt"/>
                <a:ea typeface="+mj-ea"/>
                <a:cs typeface="+mj-cs"/>
                <a:sym typeface="Helvetica"/>
              </a:defRPr>
            </a:pPr>
            <a:endParaRPr>
              <a:uFillTx/>
            </a:endParaRPr>
          </a:p>
        </p:txBody>
      </p:sp>
      <p:sp>
        <p:nvSpPr>
          <p:cNvPr xmlns:c="http://schemas.openxmlformats.org/drawingml/2006/chart" xmlns:pic="http://schemas.openxmlformats.org/drawingml/2006/picture" xmlns:dgm="http://schemas.openxmlformats.org/drawingml/2006/diagram" id="83" name="Shape 83"/>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46972" y="4826291"/>
            <a:ext cx="382317" cy="219048"/>
          </a:xfrm>
          <a:prstGeom prst="rect">
            <a:avLst/>
          </a:prstGeom>
        </p:spPr>
        <p:txBody xmlns:c="http://schemas.openxmlformats.org/drawingml/2006/chart" xmlns:pic="http://schemas.openxmlformats.org/drawingml/2006/picture" xmlns:dgm="http://schemas.openxmlformats.org/drawingml/2006/diagram">
          <a:bodyPr bIns="47893" lIns="47893" rIns="47893" tIns="47893"/>
          <a:lstStyle>
            <a:lvl1pPr>
              <a:defRPr sz="900">
                <a:uFillTx/>
              </a:defRPr>
            </a:lvl1pPr>
          </a:lstStyle>
          <a:p>
            <a:pPr lvl="0"/>
            <a:fld id="{86CB4B4D-7CA3-9044-876B-883B54F8677D}" type="slidenum">
              <a:t>‹#›</a:t>
            </a:fld>
            <a:endParaRPr>
              <a:uFillTx/>
            </a:endParaRPr>
          </a:p>
        </p:txBody>
      </p:sp>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Cover">
    <p:bg>
      <p:bgPr>
        <a:solidFill>
          <a:srgbClr val="1D4A9B"/>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6" name="Shape 86"/>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214366" y="1513517"/>
            <a:ext cx="5082041" cy="3485903"/>
          </a:xfrm>
          <a:prstGeom prst="rect">
            <a:avLst/>
          </a:prstGeom>
        </p:spPr>
        <p:txBody xmlns:c="http://schemas.openxmlformats.org/drawingml/2006/chart" xmlns:pic="http://schemas.openxmlformats.org/drawingml/2006/picture" xmlns:dgm="http://schemas.openxmlformats.org/drawingml/2006/diagram">
          <a:bodyPr bIns="45718" lIns="45718" rIns="45718" tIns="45718"/>
          <a:lstStyle>
            <a:lvl1pPr defTabSz="685800" indent="50800">
              <a:lnSpc>
                <a:spcPct val="100000"/>
              </a:lnSpc>
              <a:spcBef>
                <a:spcPts val="700"/>
              </a:spcBef>
              <a:defRPr sz="3600">
                <a:solidFill>
                  <a:srgbClr val="FFFFFF"/>
                </a:solidFill>
                <a:uFillTx/>
                <a:latin typeface="Arial Bold"/>
                <a:ea typeface="Arial Bold"/>
                <a:cs typeface="Arial Bold"/>
                <a:sym typeface="Arial Bold"/>
              </a:defRPr>
            </a:lvl1pPr>
            <a:lvl2pPr defTabSz="685800" indent="50800">
              <a:lnSpc>
                <a:spcPct val="100000"/>
              </a:lnSpc>
              <a:spcBef>
                <a:spcPts val="700"/>
              </a:spcBef>
              <a:defRPr sz="3600">
                <a:solidFill>
                  <a:srgbClr val="FFFFFF"/>
                </a:solidFill>
                <a:uFillTx/>
                <a:latin typeface="Arial Bold"/>
                <a:ea typeface="Arial Bold"/>
                <a:cs typeface="Arial Bold"/>
                <a:sym typeface="Arial Bold"/>
              </a:defRPr>
            </a:lvl2pPr>
            <a:lvl3pPr defTabSz="685800" indent="50800">
              <a:lnSpc>
                <a:spcPct val="100000"/>
              </a:lnSpc>
              <a:spcBef>
                <a:spcPts val="700"/>
              </a:spcBef>
              <a:defRPr sz="3600">
                <a:solidFill>
                  <a:srgbClr val="FFFFFF"/>
                </a:solidFill>
                <a:uFillTx/>
                <a:latin typeface="Arial Bold"/>
                <a:ea typeface="Arial Bold"/>
                <a:cs typeface="Arial Bold"/>
                <a:sym typeface="Arial Bold"/>
              </a:defRPr>
            </a:lvl3pPr>
            <a:lvl4pPr defTabSz="685800" indent="50800">
              <a:lnSpc>
                <a:spcPct val="100000"/>
              </a:lnSpc>
              <a:spcBef>
                <a:spcPts val="700"/>
              </a:spcBef>
              <a:defRPr sz="3600">
                <a:solidFill>
                  <a:srgbClr val="FFFFFF"/>
                </a:solidFill>
                <a:uFillTx/>
                <a:latin typeface="Arial Bold"/>
                <a:ea typeface="Arial Bold"/>
                <a:cs typeface="Arial Bold"/>
                <a:sym typeface="Arial Bold"/>
              </a:defRPr>
            </a:lvl4pPr>
            <a:lvl5pPr defTabSz="685800" indent="50800">
              <a:lnSpc>
                <a:spcPct val="100000"/>
              </a:lnSpc>
              <a:spcBef>
                <a:spcPts val="700"/>
              </a:spcBef>
              <a:defRPr sz="3600">
                <a:solidFill>
                  <a:srgbClr val="FFFFFF"/>
                </a:solidFill>
                <a:uFillTx/>
                <a:latin typeface="Arial Bold"/>
                <a:ea typeface="Arial Bold"/>
                <a:cs typeface="Arial Bold"/>
                <a:sym typeface="Arial Bold"/>
              </a:defRPr>
            </a:lvl5pPr>
          </a:lstStyle>
          <a:p>
            <a:pPr lvl="0">
              <a:defRPr sz="1800">
                <a:solidFill>
                  <a:srgbClr val="000000"/>
                </a:solidFill>
                <a:uFillTx/>
              </a:defRPr>
            </a:pPr>
            <a:r>
              <a:rPr sz="3600">
                <a:solidFill>
                  <a:srgbClr val="FFFFFF"/>
                </a:solidFill>
                <a:uFillTx/>
              </a:rPr>
              <a:t>Body Level One</a:t>
            </a:r>
          </a:p>
          <a:p>
            <a:pPr lvl="1">
              <a:defRPr sz="1800">
                <a:solidFill>
                  <a:srgbClr val="000000"/>
                </a:solidFill>
                <a:uFillTx/>
              </a:defRPr>
            </a:pPr>
            <a:r>
              <a:rPr sz="3600">
                <a:solidFill>
                  <a:srgbClr val="FFFFFF"/>
                </a:solidFill>
                <a:uFillTx/>
              </a:rPr>
              <a:t>Body Level Two</a:t>
            </a:r>
          </a:p>
          <a:p>
            <a:pPr lvl="2">
              <a:defRPr sz="1800">
                <a:solidFill>
                  <a:srgbClr val="000000"/>
                </a:solidFill>
                <a:uFillTx/>
              </a:defRPr>
            </a:pPr>
            <a:r>
              <a:rPr sz="3600">
                <a:solidFill>
                  <a:srgbClr val="FFFFFF"/>
                </a:solidFill>
                <a:uFillTx/>
              </a:rPr>
              <a:t>Body Level Three</a:t>
            </a:r>
          </a:p>
          <a:p>
            <a:pPr lvl="3">
              <a:defRPr sz="1800">
                <a:solidFill>
                  <a:srgbClr val="000000"/>
                </a:solidFill>
                <a:uFillTx/>
              </a:defRPr>
            </a:pPr>
            <a:r>
              <a:rPr sz="3600">
                <a:solidFill>
                  <a:srgbClr val="FFFFFF"/>
                </a:solidFill>
                <a:uFillTx/>
              </a:rPr>
              <a:t>Body Level Four</a:t>
            </a:r>
          </a:p>
          <a:p>
            <a:pPr lvl="4">
              <a:defRPr sz="1800">
                <a:solidFill>
                  <a:srgbClr val="000000"/>
                </a:solidFill>
                <a:uFillTx/>
              </a:defRPr>
            </a:pPr>
            <a:r>
              <a:rPr sz="3600">
                <a:solidFill>
                  <a:srgbClr val="FFFFFF"/>
                </a:solidFill>
                <a:uFillTx/>
              </a:rPr>
              <a:t>Body Level Five</a:t>
            </a: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7100858" y="4185353"/>
            <a:ext cx="1902972" cy="694328"/>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Custom Layou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05979"/>
            <a:ext cx="6999890" cy="857250"/>
          </a:xfrm>
        </p:spPr>
        <p:txBody xmlns:c="http://schemas.openxmlformats.org/drawingml/2006/chart" xmlns:pic="http://schemas.openxmlformats.org/drawingml/2006/picture" xmlns:dgm="http://schemas.openxmlformats.org/drawingml/2006/diagram">
          <a:bodyPr/>
          <a:lstStyle>
            <a:lvl1pPr>
              <a:defRPr b="0">
                <a:uFillTx/>
                <a:latin charset="0" panose="020B0604020202020204" pitchFamily="34" typeface="Arial"/>
                <a:cs charset="0" panose="020B0604020202020204" pitchFamily="34" typeface="Arial"/>
              </a:defRPr>
            </a:lvl1pPr>
          </a:lstStyle>
          <a:p>
            <a:r>
              <a:rPr lang="en-US">
                <a:uFillTx/>
              </a:rPr>
              <a:t>Click to edit Master title style</a:t>
            </a:r>
            <a:endParaRPr dirty="0"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a:xfrm>
            <a:off x="457201" y="4767263"/>
            <a:ext cx="2133600" cy="273844"/>
          </a:xfrm>
          <a:prstGeom prst="rect">
            <a:avLst/>
          </a:prstGeom>
        </p:spPr>
        <p:txBody xmlns:c="http://schemas.openxmlformats.org/drawingml/2006/chart" xmlns:pic="http://schemas.openxmlformats.org/drawingml/2006/picture" xmlns:dgm="http://schemas.openxmlformats.org/drawingml/2006/diagram">
          <a:bodyPr bIns="65028" lIns="130055" rIns="130055" tIns="65028"/>
          <a:lstStyle/>
          <a:p>
            <a:fld id="{4FA0FE27-7D59-2C48-8A20-298029AD6C51}" type="datetimeFigureOut">
              <a:rPr lang="en-US" smtClean="0">
                <a:uFillTx/>
              </a:rPr>
              <a:t>8/20/2019</a:t>
            </a:fld>
            <a:endParaRPr lang="en-US">
              <a:uFillTx/>
            </a:endParaRPr>
          </a:p>
        </p:txBody>
      </p:sp>
      <p:sp>
        <p:nvSpPr>
          <p:cNvPr xmlns:c="http://schemas.openxmlformats.org/drawingml/2006/chart" xmlns:pic="http://schemas.openxmlformats.org/drawingml/2006/picture" xmlns:dgm="http://schemas.openxmlformats.org/drawingml/2006/diagram" id="6"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57200" y="1200150"/>
            <a:ext cx="8229600" cy="3394473"/>
          </a:xfrm>
        </p:spPr>
        <p:txBody xmlns:c="http://schemas.openxmlformats.org/drawingml/2006/chart" xmlns:pic="http://schemas.openxmlformats.org/drawingml/2006/picture" xmlns:dgm="http://schemas.openxmlformats.org/drawingml/2006/diagram">
          <a:bodyPr>
            <a:normAutofit/>
          </a:bodyPr>
          <a:lstStyle>
            <a:lvl1pPr indent="0" marL="0">
              <a:buClr>
                <a:srgbClr val="006AAC"/>
              </a:buClr>
              <a:buFont typeface="Arial"/>
              <a:buNone/>
              <a:defRPr b="0" dirty="0" kern="1200" lang="en-GB" smtClean="0" sz="1476">
                <a:solidFill>
                  <a:srgbClr val="3B3C3B"/>
                </a:solidFill>
                <a:uFillTx/>
                <a:latin charset="0" panose="020B0604020202020204" pitchFamily="34" typeface="Arial"/>
                <a:ea typeface="+mj-ea"/>
                <a:cs charset="0" panose="020B0604020202020204" pitchFamily="34" typeface="Arial"/>
              </a:defRPr>
            </a:lvl1pPr>
            <a:lvl2pPr indent="-257119" marL="257119">
              <a:buClr>
                <a:srgbClr val="006AAC"/>
              </a:buClr>
              <a:buFont typeface="Arial"/>
              <a:buChar char="•"/>
              <a:defRPr sz="1213">
                <a:solidFill>
                  <a:srgbClr val="3B3C3B"/>
                </a:solidFill>
                <a:uFillTx/>
                <a:latin charset="0" panose="020B0604020202020204" pitchFamily="34" typeface="Arial"/>
                <a:cs charset="0" panose="020B0604020202020204" pitchFamily="34" typeface="Arial"/>
              </a:defRPr>
            </a:lvl2pPr>
            <a:lvl3pPr indent="-257119" marL="257119">
              <a:buClr>
                <a:srgbClr val="006AAC"/>
              </a:buClr>
              <a:buFont charset="0" panose="020B0604020202020204" pitchFamily="34" typeface="Arial"/>
              <a:buChar char="•"/>
              <a:defRPr sz="1476">
                <a:solidFill>
                  <a:srgbClr val="3B3C3B"/>
                </a:solidFill>
                <a:uFillTx/>
                <a:latin charset="0" panose="020B0604020202020204" pitchFamily="34" typeface="Arial"/>
                <a:cs charset="0" panose="020B0604020202020204" pitchFamily="34" typeface="Arial"/>
              </a:defRPr>
            </a:lvl3pPr>
            <a:lvl4pPr indent="-257119" marL="257119">
              <a:buClr>
                <a:srgbClr val="006AAC"/>
              </a:buClr>
              <a:buFont typeface="Arial"/>
              <a:buChar char="•"/>
              <a:defRPr sz="1476">
                <a:solidFill>
                  <a:srgbClr val="3B3C3B"/>
                </a:solidFill>
                <a:uFillTx/>
                <a:latin charset="0" panose="020B0604020202020204" pitchFamily="34" typeface="Arial"/>
                <a:cs charset="0" panose="020B0604020202020204" pitchFamily="34" typeface="Arial"/>
              </a:defRPr>
            </a:lvl4pPr>
            <a:lvl5pPr>
              <a:defRPr sz="896">
                <a:uFillTx/>
              </a:defRPr>
            </a:lvl5pPr>
          </a:lstStyle>
          <a:p>
            <a:pPr lvl="0"/>
            <a:r>
              <a:rPr lang="en-US">
                <a:uFillTx/>
              </a:rPr>
              <a:t>Click to edit Master text styles</a:t>
            </a:r>
          </a:p>
          <a:p>
            <a:pPr lvl="1"/>
            <a:r>
              <a:rPr lang="en-US">
                <a:uFillTx/>
              </a:rPr>
              <a:t>Second level</a:t>
            </a:r>
          </a:p>
          <a:p>
            <a:pPr lvl="2"/>
            <a:r>
              <a:rPr lang="en-US">
                <a:uFillTx/>
              </a:rPr>
              <a:t>Third level</a:t>
            </a:r>
          </a:p>
        </p:txBody>
      </p:sp>
    </p:spTree>
  </p:cSld>
  <p:clrMapOvr xmlns:c="http://schemas.openxmlformats.org/drawingml/2006/chart" xmlns:pic="http://schemas.openxmlformats.org/drawingml/2006/picture" xmlns:dgm="http://schemas.openxmlformats.org/drawingml/2006/diagram">
    <a:masterClrMapping/>
  </p:clrMapOvr>
  <p:hf dt="0" ftr="0" hdr="0"/>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Section title - blu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7" name="Shape 17"/>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2159998" y="2160000"/>
            <a:ext cx="5400001" cy="1006992"/>
          </a:xfrm>
          <a:prstGeom prst="rect">
            <a:avLst/>
          </a:prstGeom>
          <a:noFill/>
        </p:spPr>
        <p:txBody xmlns:c="http://schemas.openxmlformats.org/drawingml/2006/chart" xmlns:pic="http://schemas.openxmlformats.org/drawingml/2006/picture" xmlns:dgm="http://schemas.openxmlformats.org/drawingml/2006/diagram">
          <a:bodyPr anchor="t"/>
          <a:lstStyle>
            <a:lvl1pPr>
              <a:defRPr sz="3600">
                <a:uFillTx/>
              </a:defRPr>
            </a:lvl1pPr>
          </a:lstStyle>
          <a:p>
            <a:pPr lvl="0">
              <a:defRPr sz="1800">
                <a:solidFill>
                  <a:srgbClr val="000000"/>
                </a:solidFill>
                <a:uFillTx/>
              </a:defRPr>
            </a:pPr>
            <a:r>
              <a:rPr sz="3600">
                <a:solidFill>
                  <a:srgbClr val="FFFFFF"/>
                </a:solidFill>
                <a:uFillTx/>
              </a:rPr>
              <a:t>Title Text</a:t>
            </a:r>
          </a:p>
        </p:txBody>
      </p:sp>
      <p:sp>
        <p:nvSpPr>
          <p:cNvPr xmlns:c="http://schemas.openxmlformats.org/drawingml/2006/chart" xmlns:pic="http://schemas.openxmlformats.org/drawingml/2006/picture" xmlns:dgm="http://schemas.openxmlformats.org/drawingml/2006/diagram" id="18" name="Shape 18"/>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2159999" y="3166991"/>
            <a:ext cx="5400001" cy="1784475"/>
          </a:xfrm>
          <a:prstGeom prst="rect">
            <a:avLst/>
          </a:prstGeom>
        </p:spPr>
        <p:txBody xmlns:c="http://schemas.openxmlformats.org/drawingml/2006/chart" xmlns:pic="http://schemas.openxmlformats.org/drawingml/2006/picture" xmlns:dgm="http://schemas.openxmlformats.org/drawingml/2006/diagram">
          <a:bodyPr/>
          <a:lstStyle>
            <a:lvl1pPr>
              <a:spcBef>
                <a:spcPts val="0"/>
              </a:spcBef>
              <a:defRPr sz="1800">
                <a:solidFill>
                  <a:srgbClr val="FFFFFF"/>
                </a:solidFill>
                <a:uFillTx/>
              </a:defRPr>
            </a:lvl1pPr>
            <a:lvl2pPr indent="342890">
              <a:spcBef>
                <a:spcPts val="0"/>
              </a:spcBef>
              <a:defRPr sz="1800">
                <a:solidFill>
                  <a:srgbClr val="FFFFFF"/>
                </a:solidFill>
                <a:uFillTx/>
              </a:defRPr>
            </a:lvl2pPr>
            <a:lvl3pPr indent="685782">
              <a:spcBef>
                <a:spcPts val="0"/>
              </a:spcBef>
              <a:defRPr sz="1800">
                <a:solidFill>
                  <a:srgbClr val="FFFFFF"/>
                </a:solidFill>
                <a:uFillTx/>
              </a:defRPr>
            </a:lvl3pPr>
            <a:lvl4pPr indent="1028674">
              <a:spcBef>
                <a:spcPts val="0"/>
              </a:spcBef>
              <a:defRPr sz="1800">
                <a:solidFill>
                  <a:srgbClr val="FFFFFF"/>
                </a:solidFill>
                <a:uFillTx/>
              </a:defRPr>
            </a:lvl4pPr>
            <a:lvl5pPr indent="1371565">
              <a:spcBef>
                <a:spcPts val="0"/>
              </a:spcBef>
              <a:defRPr sz="1800">
                <a:solidFill>
                  <a:srgbClr val="FFFFFF"/>
                </a:solidFill>
                <a:uFillTx/>
              </a:defRPr>
            </a:lvl5pPr>
          </a:lstStyle>
          <a:p>
            <a:pPr lvl="0">
              <a:defRPr>
                <a:solidFill>
                  <a:srgbClr val="000000"/>
                </a:solidFill>
                <a:uFillTx/>
              </a:defRPr>
            </a:pPr>
            <a:r>
              <a:rPr>
                <a:solidFill>
                  <a:srgbClr val="FFFFFF"/>
                </a:solidFill>
                <a:uFillTx/>
              </a:rPr>
              <a:t>Body Level One</a:t>
            </a:r>
          </a:p>
          <a:p>
            <a:pPr lvl="1">
              <a:defRPr>
                <a:solidFill>
                  <a:srgbClr val="000000"/>
                </a:solidFill>
                <a:uFillTx/>
              </a:defRPr>
            </a:pPr>
            <a:r>
              <a:rPr>
                <a:solidFill>
                  <a:srgbClr val="FFFFFF"/>
                </a:solidFill>
                <a:uFillTx/>
              </a:rPr>
              <a:t>Body Level Two</a:t>
            </a:r>
          </a:p>
          <a:p>
            <a:pPr lvl="2">
              <a:defRPr>
                <a:solidFill>
                  <a:srgbClr val="000000"/>
                </a:solidFill>
                <a:uFillTx/>
              </a:defRPr>
            </a:pPr>
            <a:r>
              <a:rPr>
                <a:solidFill>
                  <a:srgbClr val="FFFFFF"/>
                </a:solidFill>
                <a:uFillTx/>
              </a:rPr>
              <a:t>Body Level Three</a:t>
            </a:r>
          </a:p>
          <a:p>
            <a:pPr lvl="3">
              <a:defRPr>
                <a:solidFill>
                  <a:srgbClr val="000000"/>
                </a:solidFill>
                <a:uFillTx/>
              </a:defRPr>
            </a:pPr>
            <a:r>
              <a:rPr>
                <a:solidFill>
                  <a:srgbClr val="FFFFFF"/>
                </a:solidFill>
                <a:uFillTx/>
              </a:rPr>
              <a:t>Body Level Four</a:t>
            </a:r>
          </a:p>
          <a:p>
            <a:pPr lvl="4">
              <a:defRPr>
                <a:solidFill>
                  <a:srgbClr val="000000"/>
                </a:solidFill>
                <a:uFillTx/>
              </a:defRPr>
            </a:pPr>
            <a:r>
              <a:rPr>
                <a:solidFill>
                  <a:srgbClr val="FFFFFF"/>
                </a:solidFill>
                <a:uFillTx/>
              </a:rPr>
              <a:t>Body Level Five</a:t>
            </a:r>
          </a:p>
        </p:txBody>
      </p:sp>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contents 1">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4" name="Shape 34"/>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sp>
        <p:nvSpPr>
          <p:cNvPr xmlns:c="http://schemas.openxmlformats.org/drawingml/2006/chart" xmlns:pic="http://schemas.openxmlformats.org/drawingml/2006/picture" xmlns:dgm="http://schemas.openxmlformats.org/drawingml/2006/diagram" id="35" name="Shape 3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45898" y="376678"/>
            <a:ext cx="1017438" cy="185100"/>
          </a:xfrm>
          <a:prstGeom prst="rect">
            <a:avLst/>
          </a:prstGeom>
          <a:solidFill>
            <a:srgbClr val="1D499B"/>
          </a:solidFill>
          <a:ln w="12700">
            <a:miter lim="400000"/>
          </a:ln>
        </p:spPr>
        <p:txBody xmlns:c="http://schemas.openxmlformats.org/drawingml/2006/chart" xmlns:pic="http://schemas.openxmlformats.org/drawingml/2006/picture" xmlns:dgm="http://schemas.openxmlformats.org/drawingml/2006/diagram">
          <a:bodyPr anchor="ctr" bIns="0" lIns="0" rIns="0" tIns="0">
            <a:spAutoFit/>
          </a:bodyPr>
          <a:lstStyle>
            <a:lvl1pPr>
              <a:defRPr>
                <a:solidFill>
                  <a:srgbClr val="FFFFFF"/>
                </a:solidFill>
                <a:uFillTx/>
                <a:latin typeface="Arial Bold"/>
                <a:ea typeface="Arial Bold"/>
                <a:cs typeface="Arial Bold"/>
                <a:sym typeface="Arial Bold"/>
              </a:defRPr>
            </a:lvl1pPr>
          </a:lstStyle>
          <a:p>
            <a:pPr lvl="0">
              <a:defRPr sz="1800">
                <a:solidFill>
                  <a:srgbClr val="000000"/>
                </a:solidFill>
                <a:uFillTx/>
              </a:defRPr>
            </a:pPr>
            <a:r>
              <a:rPr sz="1300">
                <a:solidFill>
                  <a:srgbClr val="FFFFFF"/>
                </a:solidFill>
                <a:uFillTx/>
              </a:rPr>
              <a:t>CONTENTS</a:t>
            </a:r>
          </a:p>
        </p:txBody>
      </p:sp>
      <p:sp>
        <p:nvSpPr>
          <p:cNvPr xmlns:c="http://schemas.openxmlformats.org/drawingml/2006/chart" xmlns:pic="http://schemas.openxmlformats.org/drawingml/2006/picture" xmlns:dgm="http://schemas.openxmlformats.org/drawingml/2006/diagram" id="36" name="Shape 36"/>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45898" y="1434591"/>
            <a:ext cx="6391615" cy="504000"/>
          </a:xfrm>
          <a:prstGeom prst="rect">
            <a:avLst/>
          </a:prstGeom>
        </p:spPr>
        <p:txBody xmlns:c="http://schemas.openxmlformats.org/drawingml/2006/chart" xmlns:pic="http://schemas.openxmlformats.org/drawingml/2006/picture" xmlns:dgm="http://schemas.openxmlformats.org/drawingml/2006/diagram">
          <a:bodyPr/>
          <a:lstStyle>
            <a:lvl1pPr>
              <a:defRPr sz="3200">
                <a:solidFill>
                  <a:srgbClr val="1D499B"/>
                </a:solidFill>
                <a:uFillTx/>
                <a:latin typeface="Arial Bold"/>
                <a:ea typeface="Arial Bold"/>
                <a:cs typeface="Arial Bold"/>
                <a:sym typeface="Arial Bold"/>
              </a:defRPr>
            </a:lvl1pPr>
            <a:lvl2pPr indent="-685781" marL="1142970">
              <a:buSzPct val="100000"/>
              <a:buChar char="•"/>
              <a:defRPr sz="3200">
                <a:solidFill>
                  <a:srgbClr val="1D499B"/>
                </a:solidFill>
                <a:uFillTx/>
                <a:latin typeface="Arial Bold"/>
                <a:ea typeface="Arial Bold"/>
                <a:cs typeface="Arial Bold"/>
                <a:sym typeface="Arial Bold"/>
              </a:defRPr>
            </a:lvl2pPr>
            <a:lvl3pPr indent="-685781" marL="1600159">
              <a:buSzPct val="100000"/>
              <a:buChar char="•"/>
              <a:defRPr sz="3200">
                <a:solidFill>
                  <a:srgbClr val="1D499B"/>
                </a:solidFill>
                <a:uFillTx/>
                <a:latin typeface="Arial Bold"/>
                <a:ea typeface="Arial Bold"/>
                <a:cs typeface="Arial Bold"/>
                <a:sym typeface="Arial Bold"/>
              </a:defRPr>
            </a:lvl3pPr>
            <a:lvl4pPr indent="-685782" marL="2057348">
              <a:buSzPct val="100000"/>
              <a:buChar char="•"/>
              <a:defRPr sz="3200">
                <a:solidFill>
                  <a:srgbClr val="1D499B"/>
                </a:solidFill>
                <a:uFillTx/>
                <a:latin typeface="Arial Bold"/>
                <a:ea typeface="Arial Bold"/>
                <a:cs typeface="Arial Bold"/>
                <a:sym typeface="Arial Bold"/>
              </a:defRPr>
            </a:lvl4pPr>
            <a:lvl5pPr indent="-685781" marL="2514537">
              <a:buSzPct val="100000"/>
              <a:buChar char="•"/>
              <a:defRPr sz="3200">
                <a:solidFill>
                  <a:srgbClr val="1D499B"/>
                </a:solidFill>
                <a:uFillTx/>
                <a:latin typeface="Arial Bold"/>
                <a:ea typeface="Arial Bold"/>
                <a:cs typeface="Arial Bold"/>
                <a:sym typeface="Arial Bold"/>
              </a:defRPr>
            </a:lvl5pPr>
          </a:lstStyle>
          <a:p>
            <a:pPr lvl="0">
              <a:defRPr sz="1800">
                <a:solidFill>
                  <a:srgbClr val="000000"/>
                </a:solidFill>
                <a:uFillTx/>
              </a:defRPr>
            </a:pPr>
            <a:r>
              <a:rPr dirty="0" sz="3600">
                <a:solidFill>
                  <a:srgbClr val="1D499B"/>
                </a:solidFill>
                <a:uFillTx/>
              </a:rPr>
              <a:t>Body Level One</a:t>
            </a:r>
          </a:p>
          <a:p>
            <a:pPr lvl="1">
              <a:defRPr sz="1800">
                <a:solidFill>
                  <a:srgbClr val="000000"/>
                </a:solidFill>
                <a:uFillTx/>
              </a:defRPr>
            </a:pPr>
            <a:r>
              <a:rPr dirty="0" sz="3600">
                <a:solidFill>
                  <a:srgbClr val="1D499B"/>
                </a:solidFill>
                <a:uFillTx/>
              </a:rPr>
              <a:t>Body Level Two</a:t>
            </a:r>
          </a:p>
          <a:p>
            <a:pPr lvl="2">
              <a:defRPr sz="1800">
                <a:solidFill>
                  <a:srgbClr val="000000"/>
                </a:solidFill>
                <a:uFillTx/>
              </a:defRPr>
            </a:pPr>
            <a:r>
              <a:rPr dirty="0" sz="3600">
                <a:solidFill>
                  <a:srgbClr val="1D499B"/>
                </a:solidFill>
                <a:uFillTx/>
              </a:rPr>
              <a:t>Body Level Three</a:t>
            </a:r>
          </a:p>
          <a:p>
            <a:pPr lvl="3">
              <a:defRPr sz="1800">
                <a:solidFill>
                  <a:srgbClr val="000000"/>
                </a:solidFill>
                <a:uFillTx/>
              </a:defRPr>
            </a:pPr>
            <a:r>
              <a:rPr dirty="0" sz="3600">
                <a:solidFill>
                  <a:srgbClr val="1D499B"/>
                </a:solidFill>
                <a:uFillTx/>
              </a:rPr>
              <a:t>Body Level Four</a:t>
            </a:r>
          </a:p>
          <a:p>
            <a:pPr lvl="4">
              <a:defRPr sz="1800">
                <a:solidFill>
                  <a:srgbClr val="000000"/>
                </a:solidFill>
                <a:uFillTx/>
              </a:defRPr>
            </a:pPr>
            <a:r>
              <a:rPr dirty="0" sz="3600">
                <a:solidFill>
                  <a:srgbClr val="1D499B"/>
                </a:solidFill>
                <a:uFillTx/>
              </a:rPr>
              <a:t>Body Level Five</a:t>
            </a:r>
          </a:p>
        </p:txBody>
      </p:sp>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contents 2">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9" name="Shape 39"/>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sp>
        <p:nvSpPr>
          <p:cNvPr xmlns:c="http://schemas.openxmlformats.org/drawingml/2006/chart" xmlns:pic="http://schemas.openxmlformats.org/drawingml/2006/picture" xmlns:dgm="http://schemas.openxmlformats.org/drawingml/2006/diagram" id="40" name="Shape 4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8799" y="413251"/>
            <a:ext cx="1405496" cy="185100"/>
          </a:xfrm>
          <a:prstGeom prst="rect">
            <a:avLst/>
          </a:prstGeom>
          <a:solidFill>
            <a:srgbClr val="1D499B"/>
          </a:solidFill>
          <a:ln w="12700">
            <a:miter lim="400000"/>
          </a:ln>
        </p:spPr>
        <p:txBody xmlns:c="http://schemas.openxmlformats.org/drawingml/2006/chart" xmlns:pic="http://schemas.openxmlformats.org/drawingml/2006/picture" xmlns:dgm="http://schemas.openxmlformats.org/drawingml/2006/diagram">
          <a:bodyPr anchor="ctr" bIns="0" lIns="0" rIns="0" tIns="0">
            <a:spAutoFit/>
          </a:bodyPr>
          <a:lstStyle>
            <a:lvl1pPr>
              <a:defRPr>
                <a:solidFill>
                  <a:srgbClr val="FFFFFF"/>
                </a:solidFill>
                <a:uFillTx/>
                <a:latin typeface="Arial Bold"/>
                <a:ea typeface="Arial Bold"/>
                <a:cs typeface="Arial Bold"/>
                <a:sym typeface="Arial Bold"/>
              </a:defRPr>
            </a:lvl1pPr>
          </a:lstStyle>
          <a:p>
            <a:pPr lvl="0">
              <a:defRPr sz="1800">
                <a:solidFill>
                  <a:srgbClr val="000000"/>
                </a:solidFill>
                <a:uFillTx/>
              </a:defRPr>
            </a:pPr>
            <a:r>
              <a:rPr sz="1300">
                <a:solidFill>
                  <a:srgbClr val="FFFFFF"/>
                </a:solidFill>
                <a:uFillTx/>
              </a:rPr>
              <a:t>PROOF POINTS</a:t>
            </a:r>
          </a:p>
        </p:txBody>
      </p:sp>
      <p:sp>
        <p:nvSpPr>
          <p:cNvPr xmlns:c="http://schemas.openxmlformats.org/drawingml/2006/chart" xmlns:pic="http://schemas.openxmlformats.org/drawingml/2006/picture" xmlns:dgm="http://schemas.openxmlformats.org/drawingml/2006/diagram" id="41" name="Shape 41"/>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31999" y="1079999"/>
            <a:ext cx="8352002" cy="4063501"/>
          </a:xfrm>
          <a:prstGeom prst="rect">
            <a:avLst/>
          </a:prstGeom>
        </p:spPr>
        <p:txBody xmlns:c="http://schemas.openxmlformats.org/drawingml/2006/chart" xmlns:pic="http://schemas.openxmlformats.org/drawingml/2006/picture" xmlns:dgm="http://schemas.openxmlformats.org/drawingml/2006/diagram">
          <a:bodyPr numCol="2"/>
          <a:lstStyle>
            <a:lvl1pPr defTabSz="287993">
              <a:lnSpc>
                <a:spcPts val="1600"/>
              </a:lnSpc>
              <a:defRPr>
                <a:uFillTx/>
                <a:latin typeface="Arial Bold"/>
                <a:ea typeface="Arial Bold"/>
                <a:cs typeface="Arial Bold"/>
                <a:sym typeface="Arial Bold"/>
              </a:defRPr>
            </a:lvl1pPr>
            <a:lvl2pPr defTabSz="287993" indent="-228593" marL="685782">
              <a:lnSpc>
                <a:spcPts val="1600"/>
              </a:lnSpc>
              <a:buSzPct val="100000"/>
              <a:buChar char="•"/>
              <a:defRPr>
                <a:uFillTx/>
                <a:latin typeface="Arial Bold"/>
                <a:ea typeface="Arial Bold"/>
                <a:cs typeface="Arial Bold"/>
                <a:sym typeface="Arial Bold"/>
              </a:defRPr>
            </a:lvl2pPr>
            <a:lvl3pPr defTabSz="287993" indent="-228593" marL="1142971">
              <a:lnSpc>
                <a:spcPts val="1600"/>
              </a:lnSpc>
              <a:buSzPct val="100000"/>
              <a:buChar char="•"/>
              <a:defRPr>
                <a:uFillTx/>
                <a:latin typeface="Arial Bold"/>
                <a:ea typeface="Arial Bold"/>
                <a:cs typeface="Arial Bold"/>
                <a:sym typeface="Arial Bold"/>
              </a:defRPr>
            </a:lvl3pPr>
            <a:lvl4pPr defTabSz="287993" indent="-228593" marL="1600159">
              <a:lnSpc>
                <a:spcPts val="1600"/>
              </a:lnSpc>
              <a:buSzPct val="100000"/>
              <a:buChar char="•"/>
              <a:defRPr>
                <a:uFillTx/>
                <a:latin typeface="Arial Bold"/>
                <a:ea typeface="Arial Bold"/>
                <a:cs typeface="Arial Bold"/>
                <a:sym typeface="Arial Bold"/>
              </a:defRPr>
            </a:lvl4pPr>
            <a:lvl5pPr defTabSz="287993" indent="-228593" marL="2057349">
              <a:lnSpc>
                <a:spcPts val="1600"/>
              </a:lnSpc>
              <a:buSzPct val="100000"/>
              <a:buChar char="•"/>
              <a:defRPr>
                <a:uFillTx/>
                <a:latin typeface="Arial Bold"/>
                <a:ea typeface="Arial Bold"/>
                <a:cs typeface="Arial Bold"/>
                <a:sym typeface="Arial Bold"/>
              </a:defRPr>
            </a:lvl5pPr>
          </a:lstStyle>
          <a:p>
            <a:pPr lvl="0">
              <a:defRPr sz="1800">
                <a:uFillTx/>
              </a:defRPr>
            </a:pPr>
            <a:r>
              <a:rPr sz="1200">
                <a:uFillTx/>
              </a:rPr>
              <a:t>Body Level One</a:t>
            </a:r>
          </a:p>
          <a:p>
            <a:pPr lvl="1">
              <a:defRPr sz="1800">
                <a:uFillTx/>
              </a:defRPr>
            </a:pPr>
            <a:r>
              <a:rPr sz="1200">
                <a:uFillTx/>
              </a:rPr>
              <a:t>Body Level Two</a:t>
            </a:r>
          </a:p>
          <a:p>
            <a:pPr lvl="2">
              <a:defRPr sz="1800">
                <a:uFillTx/>
              </a:defRPr>
            </a:pPr>
            <a:r>
              <a:rPr sz="1200">
                <a:uFillTx/>
              </a:rPr>
              <a:t>Body Level Three</a:t>
            </a:r>
          </a:p>
          <a:p>
            <a:pPr lvl="3">
              <a:defRPr sz="1800">
                <a:uFillTx/>
              </a:defRPr>
            </a:pPr>
            <a:r>
              <a:rPr sz="1200">
                <a:uFillTx/>
              </a:rPr>
              <a:t>Body Level Four</a:t>
            </a:r>
          </a:p>
          <a:p>
            <a:pPr lvl="4">
              <a:defRPr sz="1800">
                <a:uFillTx/>
              </a:defRPr>
            </a:pPr>
            <a:r>
              <a:rPr sz="1200">
                <a:uFillTx/>
              </a:rPr>
              <a:t>Body Level Five</a:t>
            </a:r>
          </a:p>
        </p:txBody>
      </p: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just text">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4" name="Shape 44"/>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8801" y="0"/>
            <a:ext cx="1260001" cy="1011927"/>
          </a:xfrm>
          <a:prstGeom prst="rect">
            <a:avLst/>
          </a:prstGeom>
        </p:spPr>
        <p:txBody xmlns:c="http://schemas.openxmlformats.org/drawingml/2006/chart" xmlns:pic="http://schemas.openxmlformats.org/drawingml/2006/picture" xmlns:dgm="http://schemas.openxmlformats.org/drawingml/2006/diagram">
          <a:bodyPr/>
          <a:lstStyle/>
          <a:p>
            <a:pPr lvl="0">
              <a:defRPr sz="1800">
                <a:solidFill>
                  <a:srgbClr val="000000"/>
                </a:solidFill>
                <a:uFillTx/>
              </a:defRPr>
            </a:pPr>
            <a:r>
              <a:rPr sz="1400">
                <a:solidFill>
                  <a:srgbClr val="FFFFFF"/>
                </a:solidFill>
                <a:uFillTx/>
              </a:rPr>
              <a:t>Title Text</a:t>
            </a:r>
          </a:p>
        </p:txBody>
      </p:sp>
      <p:sp>
        <p:nvSpPr>
          <p:cNvPr xmlns:c="http://schemas.openxmlformats.org/drawingml/2006/chart" xmlns:pic="http://schemas.openxmlformats.org/drawingml/2006/picture" xmlns:dgm="http://schemas.openxmlformats.org/drawingml/2006/diagram" id="45" name="Shape 45"/>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31999" y="1079999"/>
            <a:ext cx="8352002" cy="4063501"/>
          </a:xfrm>
          <a:prstGeom prst="rect">
            <a:avLst/>
          </a:prstGeom>
        </p:spPr>
        <p:txBody xmlns:c="http://schemas.openxmlformats.org/drawingml/2006/chart" xmlns:pic="http://schemas.openxmlformats.org/drawingml/2006/picture" xmlns:dgm="http://schemas.openxmlformats.org/drawingml/2006/diagram">
          <a:bodyPr/>
          <a:lstStyle/>
          <a:p>
            <a:pPr lvl="0">
              <a:defRPr sz="1800">
                <a:uFillTx/>
              </a:defRPr>
            </a:pPr>
            <a:r>
              <a:rPr sz="1200">
                <a:uFillTx/>
              </a:rPr>
              <a:t>Body Level One</a:t>
            </a:r>
          </a:p>
          <a:p>
            <a:pPr lvl="1">
              <a:defRPr sz="1800">
                <a:uFillTx/>
              </a:defRPr>
            </a:pPr>
            <a:r>
              <a:rPr sz="1200">
                <a:uFillTx/>
              </a:rPr>
              <a:t>Body Level Two</a:t>
            </a:r>
          </a:p>
          <a:p>
            <a:pPr lvl="2">
              <a:defRPr sz="1800">
                <a:uFillTx/>
              </a:defRPr>
            </a:pPr>
            <a:r>
              <a:rPr sz="1200">
                <a:uFillTx/>
              </a:rPr>
              <a:t>Body Level Three</a:t>
            </a:r>
          </a:p>
          <a:p>
            <a:pPr lvl="3">
              <a:defRPr sz="1800">
                <a:uFillTx/>
              </a:defRPr>
            </a:pPr>
            <a:r>
              <a:rPr sz="1200">
                <a:uFillTx/>
              </a:rPr>
              <a:t>Body Level Four</a:t>
            </a:r>
          </a:p>
          <a:p>
            <a:pPr lvl="4">
              <a:defRPr sz="1800">
                <a:uFillTx/>
              </a:defRPr>
            </a:pPr>
            <a:r>
              <a:rPr sz="1200">
                <a:uFillTx/>
              </a:rPr>
              <a:t>Body Level Five</a:t>
            </a:r>
          </a:p>
        </p:txBody>
      </p:sp>
      <p:sp>
        <p:nvSpPr>
          <p:cNvPr xmlns:c="http://schemas.openxmlformats.org/drawingml/2006/chart" xmlns:pic="http://schemas.openxmlformats.org/drawingml/2006/picture" xmlns:dgm="http://schemas.openxmlformats.org/drawingml/2006/diagram" id="46" name="Shape 46"/>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2 col text / med image">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4" name="Shape 54"/>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sp>
        <p:nvSpPr>
          <p:cNvPr xmlns:c="http://schemas.openxmlformats.org/drawingml/2006/chart" xmlns:pic="http://schemas.openxmlformats.org/drawingml/2006/picture" xmlns:dgm="http://schemas.openxmlformats.org/drawingml/2006/diagram" id="55" name="Shape 55"/>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31999" y="1079999"/>
            <a:ext cx="1800002" cy="4063501"/>
          </a:xfrm>
          <a:prstGeom prst="rect">
            <a:avLst/>
          </a:prstGeom>
        </p:spPr>
        <p:txBody xmlns:c="http://schemas.openxmlformats.org/drawingml/2006/chart" xmlns:pic="http://schemas.openxmlformats.org/drawingml/2006/picture" xmlns:dgm="http://schemas.openxmlformats.org/drawingml/2006/diagram">
          <a:bodyPr/>
          <a:lstStyle>
            <a:lvl2pPr indent="-228593" marL="685782">
              <a:buSzPct val="100000"/>
              <a:buChar char="•"/>
            </a:lvl2pPr>
            <a:lvl3pPr indent="-228593" marL="1142971">
              <a:buSzPct val="100000"/>
              <a:buChar char="•"/>
            </a:lvl3pPr>
            <a:lvl4pPr indent="-228593" marL="1600159">
              <a:buSzPct val="100000"/>
              <a:buChar char="•"/>
            </a:lvl4pPr>
            <a:lvl5pPr indent="-228593" marL="2057349">
              <a:buSzPct val="100000"/>
              <a:buChar char="•"/>
            </a:lvl5pPr>
          </a:lstStyle>
          <a:p>
            <a:pPr lvl="0">
              <a:defRPr sz="1800">
                <a:uFillTx/>
              </a:defRPr>
            </a:pPr>
            <a:r>
              <a:rPr sz="1200">
                <a:uFillTx/>
              </a:rPr>
              <a:t>Body Level One</a:t>
            </a:r>
          </a:p>
          <a:p>
            <a:pPr lvl="1">
              <a:defRPr sz="1800">
                <a:uFillTx/>
              </a:defRPr>
            </a:pPr>
            <a:r>
              <a:rPr sz="1200">
                <a:uFillTx/>
              </a:rPr>
              <a:t>Body Level Two</a:t>
            </a:r>
          </a:p>
          <a:p>
            <a:pPr lvl="2">
              <a:defRPr sz="1800">
                <a:uFillTx/>
              </a:defRPr>
            </a:pPr>
            <a:r>
              <a:rPr sz="1200">
                <a:uFillTx/>
              </a:rPr>
              <a:t>Body Level Three</a:t>
            </a:r>
          </a:p>
          <a:p>
            <a:pPr lvl="3">
              <a:defRPr sz="1800">
                <a:uFillTx/>
              </a:defRPr>
            </a:pPr>
            <a:r>
              <a:rPr sz="1200">
                <a:uFillTx/>
              </a:rPr>
              <a:t>Body Level Four</a:t>
            </a:r>
          </a:p>
          <a:p>
            <a:pPr lvl="4">
              <a:defRPr sz="1800">
                <a:uFillTx/>
              </a:defRPr>
            </a:pPr>
            <a:r>
              <a:rPr sz="1200">
                <a:uFillTx/>
              </a:rPr>
              <a:t>Body Level Five</a:t>
            </a:r>
          </a:p>
        </p:txBody>
      </p:sp>
      <p:sp>
        <p:nvSpPr>
          <p:cNvPr xmlns:c="http://schemas.openxmlformats.org/drawingml/2006/chart" xmlns:pic="http://schemas.openxmlformats.org/drawingml/2006/picture" xmlns:dgm="http://schemas.openxmlformats.org/drawingml/2006/diagram" id="56" name="Shape 5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92001" y="1080361"/>
            <a:ext cx="6192001" cy="3703139"/>
          </a:xfrm>
          <a:prstGeom prst="rect">
            <a:avLst/>
          </a:prstGeom>
          <a:solidFill>
            <a:srgbClr val="CCCCCC">
              <a:alpha val="30000"/>
            </a:srgbClr>
          </a:solidFill>
          <a:ln w="12700">
            <a:miter lim="400000"/>
          </a:ln>
        </p:spPr>
        <p:txBody xmlns:c="http://schemas.openxmlformats.org/drawingml/2006/chart" xmlns:pic="http://schemas.openxmlformats.org/drawingml/2006/picture" xmlns:dgm="http://schemas.openxmlformats.org/drawingml/2006/diagram">
          <a:bodyPr anchor="ctr" bIns="0" lIns="0" rIns="0" tIns="0"/>
          <a:lstStyle/>
          <a:p>
            <a:pPr algn="ctr" lvl="0">
              <a:defRPr>
                <a:solidFill>
                  <a:srgbClr val="FFFFFF"/>
                </a:solidFill>
                <a:uFillTx/>
              </a:defRPr>
            </a:pPr>
            <a:endParaRPr>
              <a:uFillTx/>
            </a:endParaRPr>
          </a:p>
        </p:txBody>
      </p:sp>
      <p:sp>
        <p:nvSpPr>
          <p:cNvPr xmlns:c="http://schemas.openxmlformats.org/drawingml/2006/chart" xmlns:pic="http://schemas.openxmlformats.org/drawingml/2006/picture" xmlns:dgm="http://schemas.openxmlformats.org/drawingml/2006/diagram" id="57" name="Shape 57"/>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8801" y="0"/>
            <a:ext cx="1260001" cy="1011927"/>
          </a:xfrm>
          <a:prstGeom prst="rect">
            <a:avLst/>
          </a:prstGeom>
        </p:spPr>
        <p:txBody xmlns:c="http://schemas.openxmlformats.org/drawingml/2006/chart" xmlns:pic="http://schemas.openxmlformats.org/drawingml/2006/picture" xmlns:dgm="http://schemas.openxmlformats.org/drawingml/2006/diagram">
          <a:bodyPr/>
          <a:lstStyle/>
          <a:p>
            <a:pPr lvl="0">
              <a:defRPr sz="1800">
                <a:solidFill>
                  <a:srgbClr val="000000"/>
                </a:solidFill>
                <a:uFillTx/>
              </a:defRPr>
            </a:pPr>
            <a:r>
              <a:rPr sz="1400">
                <a:solidFill>
                  <a:srgbClr val="FFFFFF"/>
                </a:solidFill>
                <a:uFillTx/>
              </a:rPr>
              <a:t>Title Text</a:t>
            </a:r>
          </a:p>
        </p:txBody>
      </p:sp>
      <p:pic>
        <p:nvPicPr>
          <p:cNvPr xmlns:c="http://schemas.openxmlformats.org/drawingml/2006/chart" xmlns:pic="http://schemas.openxmlformats.org/drawingml/2006/picture" xmlns:dgm="http://schemas.openxmlformats.org/drawingml/2006/diagram" id="8" name="Picture 7"/>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2 col text / image">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0" name="Shape 60"/>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sp>
        <p:nvSpPr>
          <p:cNvPr xmlns:c="http://schemas.openxmlformats.org/drawingml/2006/chart" xmlns:pic="http://schemas.openxmlformats.org/drawingml/2006/picture" xmlns:dgm="http://schemas.openxmlformats.org/drawingml/2006/diagram" id="61" name="Shape 61"/>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32001" y="1079999"/>
            <a:ext cx="3395663" cy="4063501"/>
          </a:xfrm>
          <a:prstGeom prst="rect">
            <a:avLst/>
          </a:prstGeom>
        </p:spPr>
        <p:txBody xmlns:c="http://schemas.openxmlformats.org/drawingml/2006/chart" xmlns:pic="http://schemas.openxmlformats.org/drawingml/2006/picture" xmlns:dgm="http://schemas.openxmlformats.org/drawingml/2006/diagram">
          <a:bodyPr/>
          <a:lstStyle>
            <a:lvl2pPr indent="-228593" marL="685782">
              <a:buSzPct val="100000"/>
              <a:buChar char="•"/>
            </a:lvl2pPr>
            <a:lvl3pPr indent="-228593" marL="1142971">
              <a:buSzPct val="100000"/>
              <a:buChar char="•"/>
            </a:lvl3pPr>
            <a:lvl4pPr indent="-228593" marL="1600159">
              <a:buSzPct val="100000"/>
              <a:buChar char="•"/>
            </a:lvl4pPr>
            <a:lvl5pPr indent="-228593" marL="2057349">
              <a:buSzPct val="100000"/>
              <a:buChar char="•"/>
            </a:lvl5pPr>
          </a:lstStyle>
          <a:p>
            <a:pPr lvl="0">
              <a:defRPr sz="1800">
                <a:uFillTx/>
              </a:defRPr>
            </a:pPr>
            <a:r>
              <a:rPr sz="1200">
                <a:uFillTx/>
              </a:rPr>
              <a:t>Body Level One</a:t>
            </a:r>
          </a:p>
          <a:p>
            <a:pPr lvl="1">
              <a:defRPr sz="1800">
                <a:uFillTx/>
              </a:defRPr>
            </a:pPr>
            <a:r>
              <a:rPr sz="1200">
                <a:uFillTx/>
              </a:rPr>
              <a:t>Body Level Two</a:t>
            </a:r>
          </a:p>
          <a:p>
            <a:pPr lvl="2">
              <a:defRPr sz="1800">
                <a:uFillTx/>
              </a:defRPr>
            </a:pPr>
            <a:r>
              <a:rPr sz="1200">
                <a:uFillTx/>
              </a:rPr>
              <a:t>Body Level Three</a:t>
            </a:r>
          </a:p>
          <a:p>
            <a:pPr lvl="3">
              <a:defRPr sz="1800">
                <a:uFillTx/>
              </a:defRPr>
            </a:pPr>
            <a:r>
              <a:rPr sz="1200">
                <a:uFillTx/>
              </a:rPr>
              <a:t>Body Level Four</a:t>
            </a:r>
          </a:p>
          <a:p>
            <a:pPr lvl="4">
              <a:defRPr sz="1800">
                <a:uFillTx/>
              </a:defRPr>
            </a:pPr>
            <a:r>
              <a:rPr sz="1200">
                <a:uFillTx/>
              </a:rPr>
              <a:t>Body Level Five</a:t>
            </a:r>
          </a:p>
        </p:txBody>
      </p:sp>
      <p:sp>
        <p:nvSpPr>
          <p:cNvPr xmlns:c="http://schemas.openxmlformats.org/drawingml/2006/chart" xmlns:pic="http://schemas.openxmlformats.org/drawingml/2006/picture" xmlns:dgm="http://schemas.openxmlformats.org/drawingml/2006/diagram" id="62" name="Shape 62"/>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8801" y="0"/>
            <a:ext cx="1260001" cy="1011927"/>
          </a:xfrm>
          <a:prstGeom prst="rect">
            <a:avLst/>
          </a:prstGeom>
        </p:spPr>
        <p:txBody xmlns:c="http://schemas.openxmlformats.org/drawingml/2006/chart" xmlns:pic="http://schemas.openxmlformats.org/drawingml/2006/picture" xmlns:dgm="http://schemas.openxmlformats.org/drawingml/2006/diagram">
          <a:bodyPr/>
          <a:lstStyle/>
          <a:p>
            <a:pPr lvl="0">
              <a:defRPr sz="1800">
                <a:solidFill>
                  <a:srgbClr val="000000"/>
                </a:solidFill>
                <a:uFillTx/>
              </a:defRPr>
            </a:pPr>
            <a:r>
              <a:rPr sz="1400">
                <a:solidFill>
                  <a:srgbClr val="FFFFFF"/>
                </a:solidFill>
                <a:uFillTx/>
              </a:rPr>
              <a:t>Title Text</a:t>
            </a:r>
          </a:p>
        </p:txBody>
      </p:sp>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2 col text / chart">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5" name="Shape 65"/>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sp>
        <p:nvSpPr>
          <p:cNvPr xmlns:c="http://schemas.openxmlformats.org/drawingml/2006/chart" xmlns:pic="http://schemas.openxmlformats.org/drawingml/2006/picture" xmlns:dgm="http://schemas.openxmlformats.org/drawingml/2006/diagram" id="66" name="Shape 66"/>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32001" y="3136922"/>
            <a:ext cx="3395663" cy="2006578"/>
          </a:xfrm>
          <a:prstGeom prst="rect">
            <a:avLst/>
          </a:prstGeom>
        </p:spPr>
        <p:txBody xmlns:c="http://schemas.openxmlformats.org/drawingml/2006/chart" xmlns:pic="http://schemas.openxmlformats.org/drawingml/2006/picture" xmlns:dgm="http://schemas.openxmlformats.org/drawingml/2006/diagram">
          <a:bodyPr/>
          <a:lstStyle>
            <a:lvl1pPr indent="-171446" marL="171446">
              <a:buClr>
                <a:srgbClr val="F26522"/>
              </a:buClr>
              <a:buSzPct val="100000"/>
              <a:buFont typeface="Arial"/>
              <a:buChar char="•"/>
            </a:lvl1pPr>
            <a:lvl2pPr indent="-228593" marL="685782">
              <a:buClr>
                <a:srgbClr val="F26522"/>
              </a:buClr>
              <a:buSzPct val="100000"/>
              <a:buFont typeface="Arial"/>
              <a:buChar char="•"/>
            </a:lvl2pPr>
            <a:lvl3pPr indent="-228593" marL="1142971">
              <a:buClr>
                <a:srgbClr val="F26522"/>
              </a:buClr>
              <a:buSzPct val="100000"/>
              <a:buFont typeface="Arial"/>
              <a:buChar char="•"/>
            </a:lvl3pPr>
            <a:lvl4pPr indent="-228593" marL="1600159">
              <a:buClr>
                <a:srgbClr val="F26522"/>
              </a:buClr>
              <a:buSzPct val="100000"/>
              <a:buFont typeface="Arial"/>
              <a:buChar char="•"/>
            </a:lvl4pPr>
            <a:lvl5pPr indent="-228593" marL="2057349">
              <a:buClr>
                <a:srgbClr val="F26522"/>
              </a:buClr>
              <a:buSzPct val="100000"/>
              <a:buFont typeface="Arial"/>
              <a:buChar char="•"/>
            </a:lvl5pPr>
          </a:lstStyle>
          <a:p>
            <a:pPr lvl="0">
              <a:defRPr sz="1800">
                <a:uFillTx/>
              </a:defRPr>
            </a:pPr>
            <a:r>
              <a:rPr sz="1200">
                <a:uFillTx/>
              </a:rPr>
              <a:t>Body Level One</a:t>
            </a:r>
          </a:p>
          <a:p>
            <a:pPr lvl="1">
              <a:defRPr sz="1800">
                <a:uFillTx/>
              </a:defRPr>
            </a:pPr>
            <a:r>
              <a:rPr sz="1200">
                <a:uFillTx/>
              </a:rPr>
              <a:t>Body Level Two</a:t>
            </a:r>
          </a:p>
          <a:p>
            <a:pPr lvl="2">
              <a:defRPr sz="1800">
                <a:uFillTx/>
              </a:defRPr>
            </a:pPr>
            <a:r>
              <a:rPr sz="1200">
                <a:uFillTx/>
              </a:rPr>
              <a:t>Body Level Three</a:t>
            </a:r>
          </a:p>
          <a:p>
            <a:pPr lvl="3">
              <a:defRPr sz="1800">
                <a:uFillTx/>
              </a:defRPr>
            </a:pPr>
            <a:r>
              <a:rPr sz="1200">
                <a:uFillTx/>
              </a:rPr>
              <a:t>Body Level Four</a:t>
            </a:r>
          </a:p>
          <a:p>
            <a:pPr lvl="4">
              <a:defRPr sz="1800">
                <a:uFillTx/>
              </a:defRPr>
            </a:pPr>
            <a:r>
              <a:rPr sz="1200">
                <a:uFillTx/>
              </a:rPr>
              <a:t>Body Level Five</a:t>
            </a:r>
          </a:p>
        </p:txBody>
      </p:sp>
      <p:sp>
        <p:nvSpPr>
          <p:cNvPr xmlns:c="http://schemas.openxmlformats.org/drawingml/2006/chart" xmlns:pic="http://schemas.openxmlformats.org/drawingml/2006/picture" xmlns:dgm="http://schemas.openxmlformats.org/drawingml/2006/diagram" id="67" name="Shape 6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186802" y="1080361"/>
            <a:ext cx="4597199" cy="3703139"/>
          </a:xfrm>
          <a:prstGeom prst="rect">
            <a:avLst/>
          </a:prstGeom>
          <a:solidFill>
            <a:srgbClr val="CCCCCC">
              <a:alpha val="30000"/>
            </a:srgbClr>
          </a:solidFill>
          <a:ln w="12700">
            <a:miter lim="400000"/>
          </a:ln>
        </p:spPr>
        <p:txBody xmlns:c="http://schemas.openxmlformats.org/drawingml/2006/chart" xmlns:pic="http://schemas.openxmlformats.org/drawingml/2006/picture" xmlns:dgm="http://schemas.openxmlformats.org/drawingml/2006/diagram">
          <a:bodyPr anchor="ctr" bIns="0" lIns="0" rIns="0" tIns="0"/>
          <a:lstStyle/>
          <a:p>
            <a:pPr algn="ctr" lvl="0">
              <a:defRPr>
                <a:solidFill>
                  <a:srgbClr val="FFFFFF"/>
                </a:solidFill>
                <a:uFillTx/>
              </a:defRPr>
            </a:pPr>
            <a:endParaRPr>
              <a:uFillTx/>
            </a:endParaRPr>
          </a:p>
        </p:txBody>
      </p:sp>
      <p:sp>
        <p:nvSpPr>
          <p:cNvPr xmlns:c="http://schemas.openxmlformats.org/drawingml/2006/chart" xmlns:pic="http://schemas.openxmlformats.org/drawingml/2006/picture" xmlns:dgm="http://schemas.openxmlformats.org/drawingml/2006/diagram" id="68" name="Shape 68"/>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8801" y="0"/>
            <a:ext cx="1260001" cy="1011927"/>
          </a:xfrm>
          <a:prstGeom prst="rect">
            <a:avLst/>
          </a:prstGeom>
        </p:spPr>
        <p:txBody xmlns:c="http://schemas.openxmlformats.org/drawingml/2006/chart" xmlns:pic="http://schemas.openxmlformats.org/drawingml/2006/picture" xmlns:dgm="http://schemas.openxmlformats.org/drawingml/2006/diagram">
          <a:bodyPr/>
          <a:lstStyle/>
          <a:p>
            <a:pPr lvl="0">
              <a:defRPr sz="1800">
                <a:solidFill>
                  <a:srgbClr val="000000"/>
                </a:solidFill>
                <a:uFillTx/>
              </a:defRPr>
            </a:pPr>
            <a:r>
              <a:rPr sz="1400">
                <a:solidFill>
                  <a:srgbClr val="FFFFFF"/>
                </a:solidFill>
                <a:uFillTx/>
              </a:rPr>
              <a:t>Title Text</a:t>
            </a:r>
          </a:p>
        </p:txBody>
      </p:sp>
      <p:pic>
        <p:nvPicPr>
          <p:cNvPr xmlns:c="http://schemas.openxmlformats.org/drawingml/2006/chart" xmlns:pic="http://schemas.openxmlformats.org/drawingml/2006/picture" xmlns:dgm="http://schemas.openxmlformats.org/drawingml/2006/diagram" id="8" name="Picture 7"/>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tx">
  <p:cSld name="layout - 3 column">
    <p:bg>
      <p:bgPr>
        <a:solidFill>
          <a:srgbClr val="FFFFFF"/>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1" name="Shape 71"/>
          <p:cNvSpPr xmlns:c="http://schemas.openxmlformats.org/drawingml/2006/chart" xmlns:pic="http://schemas.openxmlformats.org/drawingml/2006/picture" xmlns:dgm="http://schemas.openxmlformats.org/drawingml/2006/diagram">
            <a:spLocks noGrp="1"/>
          </p:cNvSpPr>
          <p:nvPr>
            <p:ph idx="2" sz="quarter" type="sldNum"/>
          </p:nvPr>
        </p:nvSpPr>
        <p:spPr xmlns:c="http://schemas.openxmlformats.org/drawingml/2006/chart" xmlns:pic="http://schemas.openxmlformats.org/drawingml/2006/picture" xmlns:dgm="http://schemas.openxmlformats.org/drawingml/2006/diagram">
          <a:xfrm>
            <a:off x="8784000" y="4877092"/>
            <a:ext cx="360001" cy="172815"/>
          </a:xfrm>
          <a:prstGeom prst="rect">
            <a:avLst/>
          </a:prstGeom>
        </p:spPr>
        <p:txBody xmlns:c="http://schemas.openxmlformats.org/drawingml/2006/chart" xmlns:pic="http://schemas.openxmlformats.org/drawingml/2006/picture" xmlns:dgm="http://schemas.openxmlformats.org/drawingml/2006/diagram">
          <a:bodyPr/>
          <a:lstStyle/>
          <a:p>
            <a:pPr lvl="0"/>
            <a:fld id="{86CB4B4D-7CA3-9044-876B-883B54F8677D}" type="slidenum">
              <a:t>‹#›</a:t>
            </a:fld>
            <a:endParaRPr>
              <a:uFillTx/>
            </a:endParaRPr>
          </a:p>
        </p:txBody>
      </p:sp>
      <p:sp>
        <p:nvSpPr>
          <p:cNvPr xmlns:c="http://schemas.openxmlformats.org/drawingml/2006/chart" xmlns:pic="http://schemas.openxmlformats.org/drawingml/2006/picture" xmlns:dgm="http://schemas.openxmlformats.org/drawingml/2006/diagram" id="72" name="Shape 7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31999" y="1079999"/>
            <a:ext cx="2160000" cy="4063501"/>
          </a:xfrm>
          <a:prstGeom prst="rect">
            <a:avLst/>
          </a:prstGeom>
        </p:spPr>
        <p:txBody xmlns:c="http://schemas.openxmlformats.org/drawingml/2006/chart" xmlns:pic="http://schemas.openxmlformats.org/drawingml/2006/picture" xmlns:dgm="http://schemas.openxmlformats.org/drawingml/2006/diagram">
          <a:bodyPr/>
          <a:lstStyle>
            <a:lvl2pPr indent="-228593" marL="685782">
              <a:buSzPct val="100000"/>
              <a:buChar char="•"/>
            </a:lvl2pPr>
            <a:lvl3pPr indent="-228593" marL="1142971">
              <a:buSzPct val="100000"/>
              <a:buChar char="•"/>
            </a:lvl3pPr>
            <a:lvl4pPr indent="-228593" marL="1600159">
              <a:buSzPct val="100000"/>
              <a:buChar char="•"/>
            </a:lvl4pPr>
            <a:lvl5pPr indent="-228593" marL="2057349">
              <a:buSzPct val="100000"/>
              <a:buChar char="•"/>
            </a:lvl5pPr>
          </a:lstStyle>
          <a:p>
            <a:pPr lvl="0">
              <a:defRPr sz="1800">
                <a:uFillTx/>
              </a:defRPr>
            </a:pPr>
            <a:r>
              <a:rPr sz="1200">
                <a:uFillTx/>
              </a:rPr>
              <a:t>Body Level One</a:t>
            </a:r>
          </a:p>
          <a:p>
            <a:pPr lvl="1">
              <a:defRPr sz="1800">
                <a:uFillTx/>
              </a:defRPr>
            </a:pPr>
            <a:r>
              <a:rPr sz="1200">
                <a:uFillTx/>
              </a:rPr>
              <a:t>Body Level Two</a:t>
            </a:r>
          </a:p>
          <a:p>
            <a:pPr lvl="2">
              <a:defRPr sz="1800">
                <a:uFillTx/>
              </a:defRPr>
            </a:pPr>
            <a:r>
              <a:rPr sz="1200">
                <a:uFillTx/>
              </a:rPr>
              <a:t>Body Level Three</a:t>
            </a:r>
          </a:p>
          <a:p>
            <a:pPr lvl="3">
              <a:defRPr sz="1800">
                <a:uFillTx/>
              </a:defRPr>
            </a:pPr>
            <a:r>
              <a:rPr sz="1200">
                <a:uFillTx/>
              </a:rPr>
              <a:t>Body Level Four</a:t>
            </a:r>
          </a:p>
          <a:p>
            <a:pPr lvl="4">
              <a:defRPr sz="1800">
                <a:uFillTx/>
              </a:defRPr>
            </a:pPr>
            <a:r>
              <a:rPr sz="1200">
                <a:uFillTx/>
              </a:rPr>
              <a:t>Body Level Five</a:t>
            </a:r>
          </a:p>
        </p:txBody>
      </p:sp>
      <p:sp>
        <p:nvSpPr>
          <p:cNvPr xmlns:c="http://schemas.openxmlformats.org/drawingml/2006/chart" xmlns:pic="http://schemas.openxmlformats.org/drawingml/2006/picture" xmlns:dgm="http://schemas.openxmlformats.org/drawingml/2006/diagram" id="73" name="Shape 73"/>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8801" y="0"/>
            <a:ext cx="1260001" cy="1011927"/>
          </a:xfrm>
          <a:prstGeom prst="rect">
            <a:avLst/>
          </a:prstGeom>
        </p:spPr>
        <p:txBody xmlns:c="http://schemas.openxmlformats.org/drawingml/2006/chart" xmlns:pic="http://schemas.openxmlformats.org/drawingml/2006/picture" xmlns:dgm="http://schemas.openxmlformats.org/drawingml/2006/diagram">
          <a:bodyPr/>
          <a:lstStyle/>
          <a:p>
            <a:pPr lvl="0">
              <a:defRPr sz="1800">
                <a:solidFill>
                  <a:srgbClr val="000000"/>
                </a:solidFill>
                <a:uFillTx/>
              </a:defRPr>
            </a:pPr>
            <a:r>
              <a:rPr sz="1400">
                <a:solidFill>
                  <a:srgbClr val="FFFFFF"/>
                </a:solidFill>
                <a:uFillTx/>
              </a:rPr>
              <a:t>Title Text</a:t>
            </a:r>
          </a:p>
        </p:txBody>
      </p:sp>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hqprint"/>
          <a:stretch>
            <a:fillRect/>
          </a:stretch>
        </p:blipFill>
        <p:spPr xmlns:c="http://schemas.openxmlformats.org/drawingml/2006/chart" xmlns:pic="http://schemas.openxmlformats.org/drawingml/2006/picture" xmlns:dgm="http://schemas.openxmlformats.org/drawingml/2006/diagram">
          <a:xfrm>
            <a:off x="7665013" y="240521"/>
            <a:ext cx="1255076" cy="454424"/>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Layout>
</file>

<file path=ppt/slideMasters/_rels/slideMaster1.xml.rels><?xml version="1.0" standalone="yes" ?><Relationships xmlns="http://schemas.openxmlformats.org/package/2006/relationships"><Relationship Id="rId1" Target="../media/image1.png" Type="http://schemas.openxmlformats.org/officeDocument/2006/relationships/image"></Relationship><Relationship Id="rId2" Target="../slideLayouts/slideLayout1.xml" Type="http://schemas.openxmlformats.org/officeDocument/2006/relationships/slideLayout"></Relationship><Relationship Id="rId3" Target="../slideLayouts/slideLayout2.xml" Type="http://schemas.openxmlformats.org/officeDocument/2006/relationships/slideLayout"></Relationship><Relationship Id="rId4" Target="../slideLayouts/slideLayout3.xml" Type="http://schemas.openxmlformats.org/officeDocument/2006/relationships/slideLayout"></Relationship><Relationship Id="rId5" Target="../slideLayouts/slideLayout4.xml" Type="http://schemas.openxmlformats.org/officeDocument/2006/relationships/slideLayout"></Relationship><Relationship Id="rId6" Target="../slideLayouts/slideLayout5.xml" Type="http://schemas.openxmlformats.org/officeDocument/2006/relationships/slideLayout"></Relationship><Relationship Id="rId7" Target="../slideLayouts/slideLayout6.xml" Type="http://schemas.openxmlformats.org/officeDocument/2006/relationships/slideLayout"></Relationship><Relationship Id="rId8" Target="../slideLayouts/slideLayout7.xml" Type="http://schemas.openxmlformats.org/officeDocument/2006/relationships/slideLayout"></Relationship><Relationship Id="rId9" Target="../slideLayouts/slideLayout8.xml" Type="http://schemas.openxmlformats.org/officeDocument/2006/relationships/slideLayout"></Relationship><Relationship Id="rId10" Target="../slideLayouts/slideLayout9.xml" Type="http://schemas.openxmlformats.org/officeDocument/2006/relationships/slideLayout"></Relationship><Relationship Id="rId11" Target="../slideLayouts/slideLayout10.xml" Type="http://schemas.openxmlformats.org/officeDocument/2006/relationships/slideLayout"></Relationship><Relationship Id="rId12" Target="../slideLayouts/slideLayout11.xml" Type="http://schemas.openxmlformats.org/officeDocument/2006/relationships/slideLayout"></Relationship><Relationship Id="rId13" Target="../slideLayouts/slideLayout12.xml" Type="http://schemas.openxmlformats.org/officeDocument/2006/relationships/slideLayout"></Relationship><Relationship Id="rId14"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rgbClr val="1D499B"/>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11" name="Picture 10"/>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7650382" y="230142"/>
            <a:ext cx="1338817" cy="488488"/>
          </a:xfrm>
          <a:prstGeom prst="rect">
            <a:avLst/>
          </a:prstGeom>
        </p:spPr>
      </p:pic>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2" id="2147483661"/>
    <p:sldLayoutId r:id="rId3" id="2147483662"/>
    <p:sldLayoutId r:id="rId4" id="2147483663"/>
    <p:sldLayoutId r:id="rId5" id="2147483664"/>
    <p:sldLayoutId r:id="rId6" id="2147483665"/>
    <p:sldLayoutId r:id="rId7" id="2147483666"/>
    <p:sldLayoutId r:id="rId8" id="2147483667"/>
    <p:sldLayoutId r:id="rId9" id="2147483668"/>
    <p:sldLayoutId r:id="rId10" id="2147483669"/>
    <p:sldLayoutId r:id="rId11" id="2147483670"/>
    <p:sldLayoutId r:id="rId12" id="2147483671"/>
    <p:sldLayoutId r:id="rId13" id="2147483672"/>
  </p:sldLayoutIdLst>
  <p:transition spd="med"/>
  <p:txStyles>
    <p:titleStyle xmlns:c="http://schemas.openxmlformats.org/drawingml/2006/chart" xmlns:pic="http://schemas.openxmlformats.org/drawingml/2006/picture" xmlns:dgm="http://schemas.openxmlformats.org/drawingml/2006/diagram">
      <a:lvl1pPr defTabSz="914377">
        <a:lnSpc>
          <a:spcPct val="90000"/>
        </a:lnSpc>
        <a:defRPr sz="1400">
          <a:solidFill>
            <a:srgbClr val="FFFFFF"/>
          </a:solidFill>
          <a:uFillTx/>
          <a:latin typeface="Arial Bold"/>
          <a:ea typeface="Arial Bold"/>
          <a:cs typeface="Arial Bold"/>
          <a:sym typeface="Arial Bold"/>
        </a:defRPr>
      </a:lvl1pPr>
      <a:lvl2pPr defTabSz="914377">
        <a:lnSpc>
          <a:spcPct val="90000"/>
        </a:lnSpc>
        <a:defRPr sz="1400">
          <a:solidFill>
            <a:srgbClr val="FFFFFF"/>
          </a:solidFill>
          <a:uFillTx/>
          <a:latin typeface="Arial Bold"/>
          <a:ea typeface="Arial Bold"/>
          <a:cs typeface="Arial Bold"/>
          <a:sym typeface="Arial Bold"/>
        </a:defRPr>
      </a:lvl2pPr>
      <a:lvl3pPr defTabSz="914377">
        <a:lnSpc>
          <a:spcPct val="90000"/>
        </a:lnSpc>
        <a:defRPr sz="1400">
          <a:solidFill>
            <a:srgbClr val="FFFFFF"/>
          </a:solidFill>
          <a:uFillTx/>
          <a:latin typeface="Arial Bold"/>
          <a:ea typeface="Arial Bold"/>
          <a:cs typeface="Arial Bold"/>
          <a:sym typeface="Arial Bold"/>
        </a:defRPr>
      </a:lvl3pPr>
      <a:lvl4pPr defTabSz="914377">
        <a:lnSpc>
          <a:spcPct val="90000"/>
        </a:lnSpc>
        <a:defRPr sz="1400">
          <a:solidFill>
            <a:srgbClr val="FFFFFF"/>
          </a:solidFill>
          <a:uFillTx/>
          <a:latin typeface="Arial Bold"/>
          <a:ea typeface="Arial Bold"/>
          <a:cs typeface="Arial Bold"/>
          <a:sym typeface="Arial Bold"/>
        </a:defRPr>
      </a:lvl4pPr>
      <a:lvl5pPr defTabSz="914377">
        <a:lnSpc>
          <a:spcPct val="90000"/>
        </a:lnSpc>
        <a:defRPr sz="1400">
          <a:solidFill>
            <a:srgbClr val="FFFFFF"/>
          </a:solidFill>
          <a:uFillTx/>
          <a:latin typeface="Arial Bold"/>
          <a:ea typeface="Arial Bold"/>
          <a:cs typeface="Arial Bold"/>
          <a:sym typeface="Arial Bold"/>
        </a:defRPr>
      </a:lvl5pPr>
      <a:lvl6pPr defTabSz="914377">
        <a:lnSpc>
          <a:spcPct val="90000"/>
        </a:lnSpc>
        <a:defRPr sz="1400">
          <a:solidFill>
            <a:srgbClr val="FFFFFF"/>
          </a:solidFill>
          <a:uFillTx/>
          <a:latin typeface="Arial Bold"/>
          <a:ea typeface="Arial Bold"/>
          <a:cs typeface="Arial Bold"/>
          <a:sym typeface="Arial Bold"/>
        </a:defRPr>
      </a:lvl6pPr>
      <a:lvl7pPr defTabSz="914377">
        <a:lnSpc>
          <a:spcPct val="90000"/>
        </a:lnSpc>
        <a:defRPr sz="1400">
          <a:solidFill>
            <a:srgbClr val="FFFFFF"/>
          </a:solidFill>
          <a:uFillTx/>
          <a:latin typeface="Arial Bold"/>
          <a:ea typeface="Arial Bold"/>
          <a:cs typeface="Arial Bold"/>
          <a:sym typeface="Arial Bold"/>
        </a:defRPr>
      </a:lvl7pPr>
      <a:lvl8pPr defTabSz="914377">
        <a:lnSpc>
          <a:spcPct val="90000"/>
        </a:lnSpc>
        <a:defRPr sz="1400">
          <a:solidFill>
            <a:srgbClr val="FFFFFF"/>
          </a:solidFill>
          <a:uFillTx/>
          <a:latin typeface="Arial Bold"/>
          <a:ea typeface="Arial Bold"/>
          <a:cs typeface="Arial Bold"/>
          <a:sym typeface="Arial Bold"/>
        </a:defRPr>
      </a:lvl8pPr>
      <a:lvl9pPr defTabSz="914377">
        <a:lnSpc>
          <a:spcPct val="90000"/>
        </a:lnSpc>
        <a:defRPr sz="1400">
          <a:solidFill>
            <a:srgbClr val="FFFFFF"/>
          </a:solidFill>
          <a:uFillTx/>
          <a:latin typeface="Arial Bold"/>
          <a:ea typeface="Arial Bold"/>
          <a:cs typeface="Arial Bold"/>
          <a:sym typeface="Arial Bold"/>
        </a:defRPr>
      </a:lvl9pPr>
    </p:titleStyle>
    <p:bodyStyle xmlns:c="http://schemas.openxmlformats.org/drawingml/2006/chart" xmlns:pic="http://schemas.openxmlformats.org/drawingml/2006/picture" xmlns:dgm="http://schemas.openxmlformats.org/drawingml/2006/diagram">
      <a:lvl1pPr defTabSz="914377">
        <a:lnSpc>
          <a:spcPct val="90000"/>
        </a:lnSpc>
        <a:spcBef>
          <a:spcPts val="1000"/>
        </a:spcBef>
        <a:defRPr sz="1200">
          <a:uFillTx/>
          <a:latin typeface="Arial"/>
          <a:ea typeface="Arial"/>
          <a:cs typeface="Arial"/>
          <a:sym typeface="Arial"/>
        </a:defRPr>
      </a:lvl1pPr>
      <a:lvl2pPr defTabSz="914377" indent="457189">
        <a:lnSpc>
          <a:spcPct val="90000"/>
        </a:lnSpc>
        <a:spcBef>
          <a:spcPts val="1000"/>
        </a:spcBef>
        <a:defRPr sz="1200">
          <a:uFillTx/>
          <a:latin typeface="Arial"/>
          <a:ea typeface="Arial"/>
          <a:cs typeface="Arial"/>
          <a:sym typeface="Arial"/>
        </a:defRPr>
      </a:lvl2pPr>
      <a:lvl3pPr defTabSz="914377" indent="914377">
        <a:lnSpc>
          <a:spcPct val="90000"/>
        </a:lnSpc>
        <a:spcBef>
          <a:spcPts val="1000"/>
        </a:spcBef>
        <a:defRPr sz="1200">
          <a:uFillTx/>
          <a:latin typeface="Arial"/>
          <a:ea typeface="Arial"/>
          <a:cs typeface="Arial"/>
          <a:sym typeface="Arial"/>
        </a:defRPr>
      </a:lvl3pPr>
      <a:lvl4pPr defTabSz="914377" indent="1371565">
        <a:lnSpc>
          <a:spcPct val="90000"/>
        </a:lnSpc>
        <a:spcBef>
          <a:spcPts val="1000"/>
        </a:spcBef>
        <a:defRPr sz="1200">
          <a:uFillTx/>
          <a:latin typeface="Arial"/>
          <a:ea typeface="Arial"/>
          <a:cs typeface="Arial"/>
          <a:sym typeface="Arial"/>
        </a:defRPr>
      </a:lvl4pPr>
      <a:lvl5pPr defTabSz="914377" indent="1828754">
        <a:lnSpc>
          <a:spcPct val="90000"/>
        </a:lnSpc>
        <a:spcBef>
          <a:spcPts val="1000"/>
        </a:spcBef>
        <a:defRPr sz="1200">
          <a:uFillTx/>
          <a:latin typeface="Arial"/>
          <a:ea typeface="Arial"/>
          <a:cs typeface="Arial"/>
          <a:sym typeface="Arial"/>
        </a:defRPr>
      </a:lvl5pPr>
      <a:lvl6pPr defTabSz="914377" indent="-152395" marL="2438338">
        <a:lnSpc>
          <a:spcPct val="90000"/>
        </a:lnSpc>
        <a:spcBef>
          <a:spcPts val="1000"/>
        </a:spcBef>
        <a:buSzPct val="100000"/>
        <a:buChar char="•"/>
        <a:defRPr sz="1200">
          <a:uFillTx/>
          <a:latin typeface="Arial"/>
          <a:ea typeface="Arial"/>
          <a:cs typeface="Arial"/>
          <a:sym typeface="Arial"/>
        </a:defRPr>
      </a:lvl6pPr>
      <a:lvl7pPr defTabSz="914377" indent="-152395" marL="2895527">
        <a:lnSpc>
          <a:spcPct val="90000"/>
        </a:lnSpc>
        <a:spcBef>
          <a:spcPts val="1000"/>
        </a:spcBef>
        <a:buSzPct val="100000"/>
        <a:buChar char="•"/>
        <a:defRPr sz="1200">
          <a:uFillTx/>
          <a:latin typeface="Arial"/>
          <a:ea typeface="Arial"/>
          <a:cs typeface="Arial"/>
          <a:sym typeface="Arial"/>
        </a:defRPr>
      </a:lvl7pPr>
      <a:lvl8pPr defTabSz="914377" indent="-152395" marL="3352715">
        <a:lnSpc>
          <a:spcPct val="90000"/>
        </a:lnSpc>
        <a:spcBef>
          <a:spcPts val="1000"/>
        </a:spcBef>
        <a:buSzPct val="100000"/>
        <a:buChar char="•"/>
        <a:defRPr sz="1200">
          <a:uFillTx/>
          <a:latin typeface="Arial"/>
          <a:ea typeface="Arial"/>
          <a:cs typeface="Arial"/>
          <a:sym typeface="Arial"/>
        </a:defRPr>
      </a:lvl8pPr>
      <a:lvl9pPr defTabSz="914377" indent="-152395" marL="3809905">
        <a:lnSpc>
          <a:spcPct val="90000"/>
        </a:lnSpc>
        <a:spcBef>
          <a:spcPts val="1000"/>
        </a:spcBef>
        <a:buSzPct val="100000"/>
        <a:buChar char="•"/>
        <a:defRPr sz="1200">
          <a:uFillTx/>
          <a:latin typeface="Arial"/>
          <a:ea typeface="Arial"/>
          <a:cs typeface="Arial"/>
          <a:sym typeface="Arial"/>
        </a:defRPr>
      </a:lvl9pPr>
    </p:bodyStyle>
    <p:otherStyle xmlns:c="http://schemas.openxmlformats.org/drawingml/2006/chart" xmlns:pic="http://schemas.openxmlformats.org/drawingml/2006/picture" xmlns:dgm="http://schemas.openxmlformats.org/drawingml/2006/diagram">
      <a:lvl1pPr algn="ctr" defTabSz="685800">
        <a:defRPr sz="1200">
          <a:solidFill>
            <a:schemeClr val="tx1"/>
          </a:solidFill>
          <a:uFillTx/>
          <a:latin typeface="+mn-lt"/>
          <a:ea typeface="+mn-ea"/>
          <a:cs typeface="+mn-cs"/>
          <a:sym typeface="Arial"/>
        </a:defRPr>
      </a:lvl1pPr>
      <a:lvl2pPr algn="ctr" defTabSz="685800" indent="342900">
        <a:defRPr sz="1200">
          <a:solidFill>
            <a:schemeClr val="tx1"/>
          </a:solidFill>
          <a:uFillTx/>
          <a:latin typeface="+mn-lt"/>
          <a:ea typeface="+mn-ea"/>
          <a:cs typeface="+mn-cs"/>
          <a:sym typeface="Arial"/>
        </a:defRPr>
      </a:lvl2pPr>
      <a:lvl3pPr algn="ctr" defTabSz="685800" indent="685800">
        <a:defRPr sz="1200">
          <a:solidFill>
            <a:schemeClr val="tx1"/>
          </a:solidFill>
          <a:uFillTx/>
          <a:latin typeface="+mn-lt"/>
          <a:ea typeface="+mn-ea"/>
          <a:cs typeface="+mn-cs"/>
          <a:sym typeface="Arial"/>
        </a:defRPr>
      </a:lvl3pPr>
      <a:lvl4pPr algn="ctr" defTabSz="685800" indent="1028700">
        <a:defRPr sz="1200">
          <a:solidFill>
            <a:schemeClr val="tx1"/>
          </a:solidFill>
          <a:uFillTx/>
          <a:latin typeface="+mn-lt"/>
          <a:ea typeface="+mn-ea"/>
          <a:cs typeface="+mn-cs"/>
          <a:sym typeface="Arial"/>
        </a:defRPr>
      </a:lvl4pPr>
      <a:lvl5pPr algn="ctr" defTabSz="685800" indent="1371600">
        <a:defRPr sz="1200">
          <a:solidFill>
            <a:schemeClr val="tx1"/>
          </a:solidFill>
          <a:uFillTx/>
          <a:latin typeface="+mn-lt"/>
          <a:ea typeface="+mn-ea"/>
          <a:cs typeface="+mn-cs"/>
          <a:sym typeface="Arial"/>
        </a:defRPr>
      </a:lvl5pPr>
      <a:lvl6pPr algn="ctr" defTabSz="685800" indent="1714500">
        <a:defRPr sz="1200">
          <a:solidFill>
            <a:schemeClr val="tx1"/>
          </a:solidFill>
          <a:uFillTx/>
          <a:latin typeface="+mn-lt"/>
          <a:ea typeface="+mn-ea"/>
          <a:cs typeface="+mn-cs"/>
          <a:sym typeface="Arial"/>
        </a:defRPr>
      </a:lvl6pPr>
      <a:lvl7pPr algn="ctr" defTabSz="685800" indent="2057400">
        <a:defRPr sz="1200">
          <a:solidFill>
            <a:schemeClr val="tx1"/>
          </a:solidFill>
          <a:uFillTx/>
          <a:latin typeface="+mn-lt"/>
          <a:ea typeface="+mn-ea"/>
          <a:cs typeface="+mn-cs"/>
          <a:sym typeface="Arial"/>
        </a:defRPr>
      </a:lvl7pPr>
      <a:lvl8pPr algn="ctr" defTabSz="685800" indent="2400300">
        <a:defRPr sz="1200">
          <a:solidFill>
            <a:schemeClr val="tx1"/>
          </a:solidFill>
          <a:uFillTx/>
          <a:latin typeface="+mn-lt"/>
          <a:ea typeface="+mn-ea"/>
          <a:cs typeface="+mn-cs"/>
          <a:sym typeface="Arial"/>
        </a:defRPr>
      </a:lvl8pPr>
      <a:lvl9pPr algn="ctr" defTabSz="685800" indent="2743200">
        <a:defRPr sz="1200">
          <a:solidFill>
            <a:schemeClr val="tx1"/>
          </a:solidFill>
          <a:uFillTx/>
          <a:latin typeface="+mn-lt"/>
          <a:ea typeface="+mn-ea"/>
          <a:cs typeface="+mn-cs"/>
          <a:sym typeface="Arial"/>
        </a:defRPr>
      </a:lvl9pPr>
    </p:otherStyle>
  </p:txStyles>
</p:sldMaster>
</file>

<file path=ppt/slides/_rels/slide1.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xml" Type="http://schemas.openxmlformats.org/officeDocument/2006/relationships/notesSlide"></Relationship><Relationship Id="rId3" Target="../media/image4.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10.xml" Type="http://schemas.openxmlformats.org/officeDocument/2006/relationships/notesSlide"></Relationship><Relationship Id="rId3" Target="https://www.open.edu/openlearncreate/mod/oucontent/view.php?id=87889&amp;section=2.2" TargetMode="External" Type="http://schemas.openxmlformats.org/officeDocument/2006/relationships/hyperlink"></Relationship></Relationships>
</file>

<file path=ppt/slides/_rels/slide11.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11.xml" Type="http://schemas.openxmlformats.org/officeDocument/2006/relationships/notesSlide"></Relationship><Relationship Id="rId3" Target="../media/image10.png" Type="http://schemas.openxmlformats.org/officeDocument/2006/relationships/image"></Relationship><Relationship Id="rId4" Target="../media/image11.pn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12.xml" Type="http://schemas.openxmlformats.org/officeDocument/2006/relationships/notesSlide"></Relationship><Relationship Id="rId3" Target="http://www.open.edu/openlearncreate/mod/book/view.php?id=66368&amp;chapterid=179" TargetMode="External" Type="http://schemas.openxmlformats.org/officeDocument/2006/relationships/hyperlink"></Relationship><Relationship Id="rId4" Target="../media/image12.png" Type="http://schemas.openxmlformats.org/officeDocument/2006/relationships/image"></Relationship><Relationship Id="rId5" Target="../media/image13.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13.xml" Type="http://schemas.openxmlformats.org/officeDocument/2006/relationships/notesSlide"></Relationship><Relationship Id="rId3" Target="../media/image14.png" Type="http://schemas.openxmlformats.org/officeDocument/2006/relationships/image"></Relationship><Relationship Id="rId4" Target="../media/image15.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14.xml" Type="http://schemas.openxmlformats.org/officeDocument/2006/relationships/notesSlide"></Relationship><Relationship Id="rId3" Target="../media/image16.pn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15.xml" Type="http://schemas.openxmlformats.org/officeDocument/2006/relationships/notesSlide"></Relationship><Relationship Id="rId3" Target="https://www.open.edu/openlearncreate/mod/oucontent/view.php?id=87889&amp;section=3" TargetMode="External" Type="http://schemas.openxmlformats.org/officeDocument/2006/relationships/hyperlink"></Relationship></Relationships>
</file>

<file path=ppt/slides/_rels/slide16.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16.xml" Type="http://schemas.openxmlformats.org/officeDocument/2006/relationships/notesSlide"></Relationship><Relationship Id="rId3" Target="../media/image17.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17.xml" Type="http://schemas.openxmlformats.org/officeDocument/2006/relationships/notesSlide"></Relationship><Relationship Id="rId3" Target="../media/image18.png" Type="http://schemas.openxmlformats.org/officeDocument/2006/relationships/image"></Relationship><Relationship Id="rId4" Target="../media/image19.png" Type="http://schemas.openxmlformats.org/officeDocument/2006/relationships/image"></Relationship><Relationship Id="rId5" Target="../media/image20.pn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18.xml" Type="http://schemas.openxmlformats.org/officeDocument/2006/relationships/notesSlide"></Relationship><Relationship Id="rId3" Target="../media/image21.png" Type="http://schemas.openxmlformats.org/officeDocument/2006/relationships/image"></Relationship><Relationship Id="rId4" Target="../media/image22.pn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19.xml" Type="http://schemas.openxmlformats.org/officeDocument/2006/relationships/notesSlide"></Relationship><Relationship Id="rId3" Target="../media/image23.png" Type="http://schemas.openxmlformats.org/officeDocument/2006/relationships/image"></Relationship><Relationship Id="rId4" Target="../media/image24.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xml" Type="http://schemas.openxmlformats.org/officeDocument/2006/relationships/notesSlide"></Relationship><Relationship Id="rId3" Target="../media/image5.png" Type="http://schemas.openxmlformats.org/officeDocument/2006/relationships/image"></Relationship><Relationship Id="rId4" Target="../media/image6.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0.xml" Type="http://schemas.openxmlformats.org/officeDocument/2006/relationships/notesSlide"></Relationship><Relationship Id="rId3" Target="../media/image25.png" Type="http://schemas.openxmlformats.org/officeDocument/2006/relationships/image"></Relationship><Relationship Id="rId4" Target="../media/image26.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1.xml" Type="http://schemas.openxmlformats.org/officeDocument/2006/relationships/notesSlide"></Relationship><Relationship Id="rId3" Target="../media/image27.png" Type="http://schemas.openxmlformats.org/officeDocument/2006/relationships/image"></Relationship><Relationship Id="rId4" Target="../media/image28.png" Type="http://schemas.openxmlformats.org/officeDocument/2006/relationships/image"></Relationship><Relationship Id="rId5" Target="../media/image29.png" Type="http://schemas.openxmlformats.org/officeDocument/2006/relationships/image"></Relationship><Relationship Id="rId6" Target="../media/image30.pn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2.xml" Type="http://schemas.openxmlformats.org/officeDocument/2006/relationships/notesSlide"></Relationship><Relationship Id="rId3" Target="../media/image31.png" Type="http://schemas.openxmlformats.org/officeDocument/2006/relationships/image"></Relationship><Relationship Id="rId4" Target="../media/image32.png" Type="http://schemas.openxmlformats.org/officeDocument/2006/relationships/image"></Relationship><Relationship Id="rId5" Target="../media/image33.png" Type="http://schemas.openxmlformats.org/officeDocument/2006/relationships/image"></Relationship><Relationship Id="rId6" Target="../media/image34.pn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3.xml" Type="http://schemas.openxmlformats.org/officeDocument/2006/relationships/notesSlide"></Relationship><Relationship Id="rId3" Target="../media/image35.png" Type="http://schemas.openxmlformats.org/officeDocument/2006/relationships/image"></Relationship><Relationship Id="rId4" Target="../media/image36.png" Type="http://schemas.openxmlformats.org/officeDocument/2006/relationships/image"></Relationship><Relationship Id="rId5" Target="../media/image37.png" Type="http://schemas.openxmlformats.org/officeDocument/2006/relationships/image"></Relationship></Relationships>
</file>

<file path=ppt/slides/_rels/slide24.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4.xml" Type="http://schemas.openxmlformats.org/officeDocument/2006/relationships/notesSlide"></Relationship><Relationship Id="rId3" Target="../media/image37.png" Type="http://schemas.openxmlformats.org/officeDocument/2006/relationships/image"></Relationship><Relationship Id="rId4" Target="../media/image38.pn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5.xml" Type="http://schemas.openxmlformats.org/officeDocument/2006/relationships/notesSlide"></Relationship><Relationship Id="rId3" Target="../media/image39.pn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6.xml" Type="http://schemas.openxmlformats.org/officeDocument/2006/relationships/notesSlide"></Relationship><Relationship Id="rId3" Target="../media/image40.png" Type="http://schemas.openxmlformats.org/officeDocument/2006/relationships/image"></Relationship></Relationships>
</file>

<file path=ppt/slides/_rels/slide27.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7.xml" Type="http://schemas.openxmlformats.org/officeDocument/2006/relationships/notesSlide"></Relationship><Relationship Id="rId3" Target="../media/image41.pn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8.xml" Type="http://schemas.openxmlformats.org/officeDocument/2006/relationships/notesSlide"></Relationship><Relationship Id="rId3" Target="../media/image42.pn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29.xml" Type="http://schemas.openxmlformats.org/officeDocument/2006/relationships/notesSlide"></Relationship><Relationship Id="rId3" Target="../media/image43.png" Type="http://schemas.openxmlformats.org/officeDocument/2006/relationships/image"></Relationship><Relationship Id="rId4" Target="../media/image44.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30.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0.xml" Type="http://schemas.openxmlformats.org/officeDocument/2006/relationships/notesSlide"></Relationship><Relationship Id="rId3" Target="../media/image45.png" Type="http://schemas.openxmlformats.org/officeDocument/2006/relationships/image"></Relationship><Relationship Id="rId4" Target="../media/image46.pn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1.xml" Type="http://schemas.openxmlformats.org/officeDocument/2006/relationships/notesSlide"></Relationship><Relationship Id="rId3" Target="../media/image47.png" Type="http://schemas.openxmlformats.org/officeDocument/2006/relationships/image"></Relationship><Relationship Id="rId4" Target="../media/image48.pn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2.xml" Type="http://schemas.openxmlformats.org/officeDocument/2006/relationships/notesSlide"></Relationship><Relationship Id="rId3" Target="../media/image49.png" Type="http://schemas.openxmlformats.org/officeDocument/2006/relationships/image"></Relationship><Relationship Id="rId4" Target="../media/image50.pn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3.xml" Type="http://schemas.openxmlformats.org/officeDocument/2006/relationships/notesSlide"></Relationship><Relationship Id="rId3" Target="../media/image51.png" Type="http://schemas.openxmlformats.org/officeDocument/2006/relationships/image"></Relationship></Relationships>
</file>

<file path=ppt/slides/_rels/slide34.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4.xml" Type="http://schemas.openxmlformats.org/officeDocument/2006/relationships/notesSlide"></Relationship><Relationship Id="rId3" Target="../media/image52.png" Type="http://schemas.openxmlformats.org/officeDocument/2006/relationships/image"></Relationship></Relationships>
</file>

<file path=ppt/slides/_rels/slide35.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5.xml" Type="http://schemas.openxmlformats.org/officeDocument/2006/relationships/notesSlide"></Relationship><Relationship Id="rId3" Target="../media/image53.png" Type="http://schemas.openxmlformats.org/officeDocument/2006/relationships/image"></Relationship><Relationship Id="rId4" Target="../media/image54.png" Type="http://schemas.openxmlformats.org/officeDocument/2006/relationships/image"></Relationship><Relationship Id="rId5" Target="../media/image52.png" Type="http://schemas.openxmlformats.org/officeDocument/2006/relationships/image"></Relationship></Relationships>
</file>

<file path=ppt/slides/_rels/slide36.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6.xml" Type="http://schemas.openxmlformats.org/officeDocument/2006/relationships/notesSlide"></Relationship><Relationship Id="rId3" Target="../media/image55.png" Type="http://schemas.openxmlformats.org/officeDocument/2006/relationships/image"></Relationship><Relationship Id="rId4" Target="../media/image56.png" Type="http://schemas.openxmlformats.org/officeDocument/2006/relationships/image"></Relationship></Relationships>
</file>

<file path=ppt/slides/_rels/slide37.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7.xml" Type="http://schemas.openxmlformats.org/officeDocument/2006/relationships/notesSlide"></Relationship><Relationship Id="rId3" Target="../media/image57.png" Type="http://schemas.openxmlformats.org/officeDocument/2006/relationships/image"></Relationship><Relationship Id="rId4" Target="../media/image58.png" Type="http://schemas.openxmlformats.org/officeDocument/2006/relationships/image"></Relationship></Relationships>
</file>

<file path=ppt/slides/_rels/slide38.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8.xml" Type="http://schemas.openxmlformats.org/officeDocument/2006/relationships/notesSlide"></Relationship><Relationship Id="rId3" Target="../media/image59.png" Type="http://schemas.openxmlformats.org/officeDocument/2006/relationships/image"></Relationship><Relationship Id="rId4" Target="../media/image60.png" Type="http://schemas.openxmlformats.org/officeDocument/2006/relationships/image"></Relationship></Relationships>
</file>

<file path=ppt/slides/_rels/slide39.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39.xml" Type="http://schemas.openxmlformats.org/officeDocument/2006/relationships/notesSlide"></Relationship><Relationship Id="rId3" Target="../media/image61.png" Type="http://schemas.openxmlformats.org/officeDocument/2006/relationships/image"></Relationship><Relationship Id="rId4" Target="../media/image62.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s>
</file>

<file path=ppt/slides/_rels/slide40.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40.xml" Type="http://schemas.openxmlformats.org/officeDocument/2006/relationships/notesSlide"></Relationship><Relationship Id="rId3" Target="../media/image63.png" Type="http://schemas.openxmlformats.org/officeDocument/2006/relationships/image"></Relationship><Relationship Id="rId4" Target="../media/image64.png" Type="http://schemas.openxmlformats.org/officeDocument/2006/relationships/image"></Relationship><Relationship Id="rId5" Target="../media/image65.png" Type="http://schemas.openxmlformats.org/officeDocument/2006/relationships/image"></Relationship><Relationship Id="rId6" Target="../media/image66.png" Type="http://schemas.openxmlformats.org/officeDocument/2006/relationships/image"></Relationship><Relationship Id="rId7" Target="../media/image67.png" Type="http://schemas.openxmlformats.org/officeDocument/2006/relationships/image"></Relationship></Relationships>
</file>

<file path=ppt/slides/_rels/slide41.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41.xml" Type="http://schemas.openxmlformats.org/officeDocument/2006/relationships/notesSlide"></Relationship></Relationships>
</file>

<file path=ppt/slides/_rels/slide42.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42.xml" Type="http://schemas.openxmlformats.org/officeDocument/2006/relationships/notesSlide"></Relationship><Relationship Id="rId3" Target="../media/image2.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 Id="rId3" Target="https://www.open.edu/openlearncreate/mod/oucontent/view.php?id=87888&amp;section=6.3" TargetMode="External" Type="http://schemas.openxmlformats.org/officeDocument/2006/relationships/hyperlink"></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6.xml" Type="http://schemas.openxmlformats.org/officeDocument/2006/relationships/notesSlide"></Relationship><Relationship Id="rId3" Target="https://www.open.edu/openlearncreate/mod/oucontent/view.php?id=87888&amp;section=6.3" TargetMode="External" Type="http://schemas.openxmlformats.org/officeDocument/2006/relationships/hyperlink"></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7.xml" Type="http://schemas.openxmlformats.org/officeDocument/2006/relationships/notesSlide"></Relationship><Relationship Id="rId3" Target="https://www.open.edu/openlearncreate/mod/oucontent/view.php?id=87888&amp;section=4" TargetMode="External" Type="http://schemas.openxmlformats.org/officeDocument/2006/relationships/hyperlink"></Relationship></Relationships>
</file>

<file path=ppt/slides/_rels/slide8.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8.xml" Type="http://schemas.openxmlformats.org/officeDocument/2006/relationships/notesSlide"></Relationship><Relationship Id="rId3" Target="https://www.open.edu/openlearncreate/mod/oucontent/view.php?id=87889&amp;section=2.2" TargetMode="External" Type="http://schemas.openxmlformats.org/officeDocument/2006/relationships/hyperlink"></Relationship></Relationships>
</file>

<file path=ppt/slides/_rels/slide9.xml.rels><?xml version="1.0" standalone="yes" ?><Relationships xmlns="http://schemas.openxmlformats.org/package/2006/relationships"><Relationship Id="rId1" Target="../slideLayouts/slideLayout12.xml" Type="http://schemas.openxmlformats.org/officeDocument/2006/relationships/slideLayout"></Relationship><Relationship Id="rId2" Target="../notesSlides/notesSlide9.xml" Type="http://schemas.openxmlformats.org/officeDocument/2006/relationships/notesSlide"></Relationship><Relationship Id="rId3" Target="../media/image7.png" Type="http://schemas.openxmlformats.org/officeDocument/2006/relationships/image"></Relationship><Relationship Id="rId4" Target="../media/image8.png" Type="http://schemas.openxmlformats.org/officeDocument/2006/relationships/image"></Relationship><Relationship Id="rId5" Target="../media/image9.png" Type="http://schemas.openxmlformats.org/officeDocument/2006/relationships/image"></Relationship><Relationship Id="rId6" Target="https://www.open.edu/openlearncreate/mod/oucontent/view.php?id=87889&amp;section=2.2" TargetMode="External" Type="http://schemas.openxmlformats.org/officeDocument/2006/relationships/hyperlink"></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6" name="TextBox 5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95434" y="-632240"/>
            <a:ext cx="8011082" cy="1785102"/>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r>
              <a:rPr b="1" baseline="0" cap="none" dirty="0" i="0" kumimoji="0" lang="en-US" normalizeH="0" spc="0" strike="noStrike" sz="4000" u="none">
                <a:ln>
                  <a:noFill/>
                </a:ln>
                <a:solidFill>
                  <a:schemeClr val="bg1"/>
                </a:solidFill>
                <a:effectLst/>
                <a:uFillTx/>
                <a:latin typeface="Arial"/>
                <a:ea typeface="Arial"/>
                <a:cs typeface="Arial"/>
                <a:sym typeface="Arial"/>
              </a:rPr>
              <a:t>Building effective Quizzes on </a:t>
            </a:r>
            <a:br>
              <a:rPr b="1" baseline="0" cap="none" dirty="0" i="0" kumimoji="0" lang="en-US" normalizeH="0" spc="0" strike="noStrike" sz="4000" u="none">
                <a:ln>
                  <a:noFill/>
                </a:ln>
                <a:solidFill>
                  <a:schemeClr val="bg1"/>
                </a:solidFill>
                <a:effectLst/>
                <a:uFillTx/>
                <a:latin typeface="Arial"/>
                <a:ea typeface="Arial"/>
                <a:cs typeface="Arial"/>
                <a:sym typeface="Arial"/>
              </a:rPr>
            </a:br>
            <a:r>
              <a:rPr b="1" baseline="0" cap="none" dirty="0" i="0" kumimoji="0" lang="en-US" normalizeH="0" spc="0" strike="noStrike" sz="4000" u="none">
                <a:ln>
                  <a:noFill/>
                </a:ln>
                <a:solidFill>
                  <a:schemeClr val="bg1"/>
                </a:solidFill>
                <a:effectLst/>
                <a:uFillTx/>
                <a:latin typeface="Arial"/>
                <a:ea typeface="Arial"/>
                <a:cs typeface="Arial"/>
                <a:sym typeface="Arial"/>
              </a:rPr>
              <a:t>OpenLearn Create</a:t>
            </a:r>
          </a:p>
          <a:p>
            <a:pPr algn="l" defTabSz="685800" fontAlgn="auto" hangingPunct="0" indent="0" latinLnBrk="1" marL="0" marR="0" rtl="0">
              <a:lnSpc>
                <a:spcPct val="100000"/>
              </a:lnSpc>
              <a:spcBef>
                <a:spcPts val="0"/>
              </a:spcBef>
              <a:spcAft>
                <a:spcPts val="0"/>
              </a:spcAft>
              <a:buFontTx/>
              <a:buNone/>
            </a:pPr>
            <a:r>
              <a:rPr b="1" dirty="0" lang="en-US" sz="3000">
                <a:solidFill>
                  <a:schemeClr val="bg1"/>
                </a:solidFill>
                <a:uFillTx/>
              </a:rPr>
              <a:t>www.open.edu/openlearncreate</a:t>
            </a:r>
            <a:endParaRPr b="1" baseline="0" cap="none" dirty="0" i="0" kumimoji="0" lang="en-US" normalizeH="0" spc="0" strike="noStrike" sz="3000" u="none">
              <a:ln>
                <a:noFill/>
              </a:ln>
              <a:solidFill>
                <a:schemeClr val="bg1"/>
              </a:solidFill>
              <a:effectLst/>
              <a:uFillTx/>
              <a:latin typeface="Arial"/>
              <a:ea typeface="Arial"/>
              <a:cs typeface="Arial"/>
              <a:sym typeface="Arial"/>
            </a:endParaRPr>
          </a:p>
        </p:txBody>
      </p:sp>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09904" y="3697068"/>
            <a:ext cx="4310952" cy="1070305"/>
          </a:xfrm>
          <a:prstGeom prst="rect">
            <a:avLst/>
          </a:prstGeom>
        </p:spPr>
      </p:pic>
    </p:spTree>
  </p:cSld>
  <p:clrMapOvr xmlns:c="http://schemas.openxmlformats.org/drawingml/2006/chart" xmlns:pic="http://schemas.openxmlformats.org/drawingml/2006/picture" xmlns:dgm="http://schemas.openxmlformats.org/drawingml/2006/diagram">
    <a:masterClrMapping/>
  </p:clrMapOvr>
  <p:transition spd="med"/>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rgbClr val="FF6600"/>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75507" y="324682"/>
            <a:ext cx="6224212" cy="428625"/>
          </a:xfrm>
        </p:spPr>
        <p:txBody xmlns:c="http://schemas.openxmlformats.org/drawingml/2006/chart" xmlns:pic="http://schemas.openxmlformats.org/drawingml/2006/picture" xmlns:dgm="http://schemas.openxmlformats.org/drawingml/2006/diagram">
          <a:bodyPr/>
          <a:lstStyle/>
          <a:p>
            <a:r>
              <a:rPr b="1" dirty="0" lang="en-GB" sz="3600">
                <a:uFillTx/>
              </a:rPr>
              <a:t>Question writing activity</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5507" y="4442077"/>
            <a:ext cx="8192985" cy="292388"/>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lang="en-GB">
                <a:solidFill>
                  <a:schemeClr val="bg1"/>
                </a:solidFill>
                <a:uFillTx/>
              </a:rPr>
              <a:t>Adapted from ‘How to make an open online course’:</a:t>
            </a:r>
            <a:r>
              <a:rPr dirty="0" lang="en-GB">
                <a:solidFill>
                  <a:schemeClr val="bg1"/>
                </a:solidFill>
                <a:uFillTx/>
              </a:rPr>
              <a:t> </a:t>
            </a:r>
            <a:r>
              <a:rPr dirty="0" lang="en-GB">
                <a:solidFill>
                  <a:schemeClr val="bg1"/>
                </a:solidFill>
                <a:uFillTx/>
                <a:hlinkClick r:id="rId3"/>
              </a:rPr>
              <a:t>7.1. Question behaviour, Activity 1</a:t>
            </a:r>
            <a:endParaRPr dirty="0" lang="en-GB">
              <a:solidFill>
                <a:schemeClr val="bg1"/>
              </a:solidFill>
              <a:uFillTx/>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9" y="1025173"/>
            <a:ext cx="8510212" cy="3339376"/>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0" dirty="0" i="0" lang="en-GB" strike="noStrike" u="none">
              <a:solidFill>
                <a:schemeClr val="bg1"/>
              </a:solidFill>
              <a:effectLst/>
              <a:uFillTx/>
              <a:latin charset="0" panose="020B0604020202020204" pitchFamily="34" typeface="Arial"/>
            </a:endParaRPr>
          </a:p>
        </p:txBody>
      </p:sp>
      <p:sp>
        <p:nvSpPr>
          <p:cNvPr xmlns:c="http://schemas.openxmlformats.org/drawingml/2006/chart" xmlns:pic="http://schemas.openxmlformats.org/drawingml/2006/picture" xmlns:dgm="http://schemas.openxmlformats.org/drawingml/2006/diagram" id="6" name="Rectangle: Rounded Corners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93072" y="3732575"/>
            <a:ext cx="8157853" cy="646983"/>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a:r>
              <a:rPr b="1" dirty="0" lang="en-GB" sz="1800">
                <a:solidFill>
                  <a:schemeClr val="tx1"/>
                </a:solidFill>
                <a:uFillTx/>
                <a:latin charset="0" panose="020B0604020202020204" pitchFamily="34" typeface="Arial"/>
              </a:rPr>
              <a:t>Step 1:</a:t>
            </a:r>
            <a:br>
              <a:rPr dirty="0" lang="en-GB" sz="1400">
                <a:solidFill>
                  <a:schemeClr val="tx1"/>
                </a:solidFill>
                <a:uFillTx/>
                <a:latin charset="0" panose="020B0604020202020204" pitchFamily="34" typeface="Arial"/>
              </a:rPr>
            </a:br>
            <a:r>
              <a:rPr dirty="0" lang="en-GB" sz="1400">
                <a:solidFill>
                  <a:schemeClr val="tx1"/>
                </a:solidFill>
                <a:uFillTx/>
                <a:latin charset="0" panose="020B0604020202020204" pitchFamily="34" typeface="Arial"/>
              </a:rPr>
              <a:t>Draw up different ways to ask a quiz question, using the interactive with multiple tries feedback option.</a:t>
            </a:r>
            <a:endParaRPr dirty="0" lang="en-GB" sz="1400">
              <a:solidFill>
                <a:schemeClr val="tx1"/>
              </a:solidFill>
              <a:uFillTx/>
            </a:endParaRPr>
          </a:p>
        </p:txBody>
      </p:sp>
      <p:sp>
        <p:nvSpPr>
          <p:cNvPr xmlns:c="http://schemas.openxmlformats.org/drawingml/2006/chart" xmlns:pic="http://schemas.openxmlformats.org/drawingml/2006/picture" xmlns:dgm="http://schemas.openxmlformats.org/drawingml/2006/diagram" id="7" name="Rectangle: Rounded Corners 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03564" y="3067783"/>
            <a:ext cx="6347361" cy="646983"/>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r>
              <a:rPr b="1" dirty="0" lang="en-GB" sz="1800">
                <a:solidFill>
                  <a:schemeClr val="tx1"/>
                </a:solidFill>
                <a:uFillTx/>
              </a:rPr>
              <a:t>Step 2:</a:t>
            </a:r>
            <a:br>
              <a:rPr dirty="0" lang="en-GB" sz="1400">
                <a:solidFill>
                  <a:schemeClr val="tx1"/>
                </a:solidFill>
                <a:uFillTx/>
              </a:rPr>
            </a:br>
            <a:r>
              <a:rPr dirty="0" lang="en-GB" sz="1400">
                <a:solidFill>
                  <a:schemeClr val="tx1"/>
                </a:solidFill>
                <a:uFillTx/>
              </a:rPr>
              <a:t>Look at different question types and select 2 ways you could ask the question.</a:t>
            </a:r>
          </a:p>
        </p:txBody>
      </p:sp>
      <p:sp>
        <p:nvSpPr>
          <p:cNvPr xmlns:c="http://schemas.openxmlformats.org/drawingml/2006/chart" xmlns:pic="http://schemas.openxmlformats.org/drawingml/2006/picture" xmlns:dgm="http://schemas.openxmlformats.org/drawingml/2006/diagram" id="8" name="Rectangle: Rounded Corners 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269672" y="2167427"/>
            <a:ext cx="5398819" cy="885347"/>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r>
              <a:rPr b="1" dirty="0" lang="en-GB" sz="1800">
                <a:solidFill>
                  <a:schemeClr val="tx1"/>
                </a:solidFill>
                <a:uFillTx/>
              </a:rPr>
              <a:t>Step 3:</a:t>
            </a:r>
            <a:br>
              <a:rPr b="1" dirty="0" lang="en-GB" sz="1400">
                <a:solidFill>
                  <a:schemeClr val="tx1"/>
                </a:solidFill>
                <a:uFillTx/>
              </a:rPr>
            </a:br>
            <a:r>
              <a:rPr dirty="0" lang="en-GB" sz="1400">
                <a:solidFill>
                  <a:schemeClr val="tx1"/>
                </a:solidFill>
                <a:uFillTx/>
              </a:rPr>
              <a:t>Write the questions in the question type formats you have chosen, as well as hint text for multiple tries and some feedback text.</a:t>
            </a:r>
          </a:p>
        </p:txBody>
      </p:sp>
      <p:sp>
        <p:nvSpPr>
          <p:cNvPr xmlns:c="http://schemas.openxmlformats.org/drawingml/2006/chart" xmlns:pic="http://schemas.openxmlformats.org/drawingml/2006/picture" xmlns:dgm="http://schemas.openxmlformats.org/drawingml/2006/diagram" id="9" name="Rectangle: Rounded Corners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51563" y="1023956"/>
            <a:ext cx="4837215" cy="1123710"/>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r>
              <a:rPr b="1" dirty="0" lang="en-GB" sz="1800">
                <a:solidFill>
                  <a:schemeClr val="tx1"/>
                </a:solidFill>
                <a:uFillTx/>
              </a:rPr>
              <a:t>Step 4:</a:t>
            </a:r>
            <a:br>
              <a:rPr b="1" dirty="0" lang="en-GB" sz="1400">
                <a:solidFill>
                  <a:schemeClr val="tx1"/>
                </a:solidFill>
                <a:uFillTx/>
              </a:rPr>
            </a:br>
            <a:r>
              <a:rPr dirty="0" lang="en-GB" sz="1400">
                <a:solidFill>
                  <a:schemeClr val="tx1"/>
                </a:solidFill>
                <a:uFillTx/>
              </a:rPr>
              <a:t>Test your question versions by inviting 2 colleagues to review and give feedback on which version of the question is more effective for demonstrating learner understanding.</a:t>
            </a:r>
          </a:p>
        </p:txBody>
      </p:sp>
    </p:spTree>
  </p:cSld>
  <p:clrMapOvr xmlns:c="http://schemas.openxmlformats.org/drawingml/2006/chart" xmlns:pic="http://schemas.openxmlformats.org/drawingml/2006/picture" xmlns:dgm="http://schemas.openxmlformats.org/drawingml/2006/diagram">
    <a:masterClrMapping/>
  </p:clrMapOvr>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8" y="205979"/>
            <a:ext cx="6998525" cy="428625"/>
          </a:xfrm>
        </p:spPr>
        <p:txBody xmlns:c="http://schemas.openxmlformats.org/drawingml/2006/chart" xmlns:pic="http://schemas.openxmlformats.org/drawingml/2006/picture" xmlns:dgm="http://schemas.openxmlformats.org/drawingml/2006/diagram">
          <a:bodyPr/>
          <a:lstStyle/>
          <a:p>
            <a:r>
              <a:rPr b="1" dirty="0" lang="en-GB" sz="3600">
                <a:uFillTx/>
              </a:rPr>
              <a:t>Designing effective quizzes 1</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8" y="922032"/>
            <a:ext cx="7782757" cy="492443"/>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lang="en-GB">
                <a:solidFill>
                  <a:schemeClr val="bg1"/>
                </a:solidFill>
                <a:uFillTx/>
              </a:rPr>
              <a:t>How to make an open online course – How to build a quiz for open online assessment:</a:t>
            </a:r>
            <a:r>
              <a:rPr dirty="0" lang="en-GB">
                <a:solidFill>
                  <a:schemeClr val="bg1"/>
                </a:solidFill>
                <a:uFillTx/>
              </a:rPr>
              <a:t> </a:t>
            </a:r>
            <a:br>
              <a:rPr dirty="0" lang="en-GB">
                <a:solidFill>
                  <a:schemeClr val="bg1"/>
                </a:solidFill>
                <a:uFillTx/>
              </a:rPr>
            </a:br>
            <a:r>
              <a:rPr dirty="0" lang="en-GB">
                <a:solidFill>
                  <a:schemeClr val="bg1"/>
                </a:solidFill>
                <a:uFillTx/>
              </a:rPr>
              <a:t>(Source: 7.1 </a:t>
            </a:r>
            <a:r>
              <a:rPr dirty="0" lang="en-GB" u="sng">
                <a:solidFill>
                  <a:schemeClr val="bg1"/>
                </a:solidFill>
                <a:uFillTx/>
              </a:rPr>
              <a:t>Quiz question types and behaviour</a:t>
            </a:r>
            <a:r>
              <a:rPr dirty="0" lang="en-GB">
                <a:solidFill>
                  <a:schemeClr val="bg1"/>
                </a:solidFill>
                <a:uFillTx/>
              </a:rPr>
              <a:t>)</a:t>
            </a:r>
            <a:endParaRPr dirty="0" lang="en-GB" u="sng">
              <a:solidFill>
                <a:schemeClr val="bg1"/>
              </a:solidFill>
              <a:uFillTx/>
            </a:endParaRPr>
          </a:p>
        </p:txBody>
      </p: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616880" y="1517798"/>
            <a:ext cx="3413324" cy="3344714"/>
          </a:xfrm>
          <a:prstGeom prst="rect">
            <a:avLst/>
          </a:prstGeom>
        </p:spPr>
      </p:pic>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570483" y="1517798"/>
            <a:ext cx="3956637" cy="334471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8" y="205979"/>
            <a:ext cx="6693725" cy="428625"/>
          </a:xfrm>
        </p:spPr>
        <p:txBody xmlns:c="http://schemas.openxmlformats.org/drawingml/2006/chart" xmlns:pic="http://schemas.openxmlformats.org/drawingml/2006/picture" xmlns:dgm="http://schemas.openxmlformats.org/drawingml/2006/diagram">
          <a:bodyPr/>
          <a:lstStyle/>
          <a:p>
            <a:r>
              <a:rPr b="1" dirty="0" lang="en-GB" sz="3600">
                <a:uFillTx/>
              </a:rPr>
              <a:t>Designing effective quizzes 2</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8" y="922032"/>
            <a:ext cx="7988219" cy="492443"/>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lang="en-GB">
                <a:solidFill>
                  <a:schemeClr val="bg1"/>
                </a:solidFill>
                <a:uFillTx/>
              </a:rPr>
              <a:t>Course builder guide – quizzes:</a:t>
            </a:r>
            <a:r>
              <a:rPr dirty="0" lang="en-GB">
                <a:solidFill>
                  <a:schemeClr val="bg1"/>
                </a:solidFill>
                <a:uFillTx/>
              </a:rPr>
              <a:t> </a:t>
            </a:r>
            <a:br>
              <a:rPr dirty="0" lang="en-GB">
                <a:solidFill>
                  <a:schemeClr val="bg1"/>
                </a:solidFill>
                <a:uFillTx/>
              </a:rPr>
            </a:br>
            <a:r>
              <a:rPr dirty="0" lang="en-GB">
                <a:solidFill>
                  <a:schemeClr val="bg1"/>
                </a:solidFill>
                <a:uFillTx/>
              </a:rPr>
              <a:t>(Source: </a:t>
            </a:r>
            <a:r>
              <a:rPr dirty="0" lang="en-GB">
                <a:solidFill>
                  <a:schemeClr val="bg1"/>
                </a:solidFill>
                <a:uFillTx/>
                <a:hlinkClick r:id="rId3"/>
              </a:rPr>
              <a:t>General advice when building Moodle quizzes in OpenLearn Create</a:t>
            </a:r>
            <a:r>
              <a:rPr dirty="0" lang="en-GB">
                <a:solidFill>
                  <a:schemeClr val="bg1"/>
                </a:solidFill>
                <a:uFillTx/>
              </a:rPr>
              <a:t>)</a:t>
            </a: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688960" y="1457699"/>
            <a:ext cx="3809897" cy="3300621"/>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621518" y="1748734"/>
            <a:ext cx="3833524" cy="269911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8" y="205979"/>
            <a:ext cx="6555179" cy="428625"/>
          </a:xfrm>
        </p:spPr>
        <p:txBody xmlns:c="http://schemas.openxmlformats.org/drawingml/2006/chart" xmlns:pic="http://schemas.openxmlformats.org/drawingml/2006/picture" xmlns:dgm="http://schemas.openxmlformats.org/drawingml/2006/diagram">
          <a:bodyPr/>
          <a:lstStyle/>
          <a:p>
            <a:r>
              <a:rPr b="1" dirty="0" lang="en-GB" sz="3600">
                <a:uFillTx/>
              </a:rPr>
              <a:t>Designing effective quizzes 3</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8" y="922032"/>
            <a:ext cx="6421789" cy="492443"/>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lang="en-GB">
                <a:solidFill>
                  <a:schemeClr val="bg1"/>
                </a:solidFill>
                <a:uFillTx/>
              </a:rPr>
              <a:t>Hands-on Moodle Quiz:</a:t>
            </a:r>
            <a:r>
              <a:rPr dirty="0" lang="en-GB">
                <a:solidFill>
                  <a:schemeClr val="bg1"/>
                </a:solidFill>
                <a:uFillTx/>
              </a:rPr>
              <a:t> http://www.open.edu/openlearncreate/course/view.php?id=1643</a:t>
            </a:r>
          </a:p>
        </p:txBody>
      </p: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635994" y="1552798"/>
            <a:ext cx="4201820" cy="2921128"/>
          </a:xfrm>
          <a:prstGeom prst="rect">
            <a:avLst/>
          </a:prstGeom>
        </p:spPr>
      </p:pic>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976037" y="2014094"/>
            <a:ext cx="3676760" cy="1714932"/>
          </a:xfrm>
          <a:prstGeom prst="rect">
            <a:avLst/>
          </a:prstGeom>
        </p:spPr>
      </p:pic>
    </p:spTree>
  </p:cSld>
  <p:clrMapOvr xmlns:c="http://schemas.openxmlformats.org/drawingml/2006/chart" xmlns:pic="http://schemas.openxmlformats.org/drawingml/2006/picture" xmlns:dgm="http://schemas.openxmlformats.org/drawingml/2006/diagram">
    <a:masterClrMapping/>
  </p:clrMapOvr>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8" y="205979"/>
            <a:ext cx="6584605" cy="428625"/>
          </a:xfrm>
        </p:spPr>
        <p:txBody xmlns:c="http://schemas.openxmlformats.org/drawingml/2006/chart" xmlns:pic="http://schemas.openxmlformats.org/drawingml/2006/picture" xmlns:dgm="http://schemas.openxmlformats.org/drawingml/2006/diagram">
          <a:bodyPr/>
          <a:lstStyle/>
          <a:p>
            <a:r>
              <a:rPr b="1" dirty="0" lang="en-GB" sz="3600">
                <a:uFillTx/>
              </a:rPr>
              <a:t>Designing effective quizzes 4</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8" y="922032"/>
            <a:ext cx="6421789" cy="492443"/>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err="1" lang="en-GB">
                <a:solidFill>
                  <a:schemeClr val="bg1"/>
                </a:solidFill>
                <a:uFillTx/>
              </a:rPr>
              <a:t>eAssessment</a:t>
            </a:r>
            <a:r>
              <a:rPr b="1" dirty="0" lang="en-GB">
                <a:solidFill>
                  <a:schemeClr val="bg1"/>
                </a:solidFill>
                <a:uFillTx/>
              </a:rPr>
              <a:t> with Moodle:</a:t>
            </a:r>
            <a:r>
              <a:rPr dirty="0" lang="en-GB">
                <a:solidFill>
                  <a:schemeClr val="bg1"/>
                </a:solidFill>
                <a:uFillTx/>
              </a:rPr>
              <a:t> hhttp://www.open.edu/openlearncreate/course/view.php?id=1581</a:t>
            </a: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048755" y="1534276"/>
            <a:ext cx="5046489" cy="3317272"/>
          </a:xfrm>
          <a:prstGeom prst="rect">
            <a:avLst/>
          </a:prstGeom>
        </p:spPr>
      </p:pic>
    </p:spTree>
  </p:cSld>
  <p:clrMapOvr xmlns:c="http://schemas.openxmlformats.org/drawingml/2006/chart" xmlns:pic="http://schemas.openxmlformats.org/drawingml/2006/picture" xmlns:dgm="http://schemas.openxmlformats.org/drawingml/2006/diagram">
    <a:masterClrMapping/>
  </p:clrMapOvr>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9" y="205979"/>
            <a:ext cx="6224212" cy="428625"/>
          </a:xfrm>
        </p:spPr>
        <p:txBody xmlns:c="http://schemas.openxmlformats.org/drawingml/2006/chart" xmlns:pic="http://schemas.openxmlformats.org/drawingml/2006/picture" xmlns:dgm="http://schemas.openxmlformats.org/drawingml/2006/diagram">
          <a:bodyPr/>
          <a:lstStyle/>
          <a:p>
            <a:r>
              <a:rPr b="1" dirty="0" lang="en-GB" sz="2600">
                <a:uFillTx/>
              </a:rPr>
              <a:t>Quiz creation process and checklist</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13062" y="4442077"/>
            <a:ext cx="8192985" cy="292388"/>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lang="en-GB">
                <a:solidFill>
                  <a:schemeClr val="bg1"/>
                </a:solidFill>
                <a:uFillTx/>
              </a:rPr>
              <a:t>Adapted from ‘How to make an open online course’:</a:t>
            </a:r>
            <a:r>
              <a:rPr dirty="0" lang="en-GB">
                <a:solidFill>
                  <a:schemeClr val="bg1"/>
                </a:solidFill>
                <a:uFillTx/>
              </a:rPr>
              <a:t> </a:t>
            </a:r>
            <a:r>
              <a:rPr dirty="0" lang="en-GB">
                <a:solidFill>
                  <a:schemeClr val="bg1"/>
                </a:solidFill>
                <a:uFillTx/>
                <a:hlinkClick r:id="rId3"/>
              </a:rPr>
              <a:t>7.2 Quiz creation process and checklist</a:t>
            </a:r>
            <a:endParaRPr dirty="0" lang="en-GB">
              <a:solidFill>
                <a:schemeClr val="bg1"/>
              </a:solidFill>
              <a:uFillTx/>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9" y="823980"/>
            <a:ext cx="8510212" cy="3539430"/>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algn="l" indent="-342900" marL="342900">
              <a:buFont typeface="+mj-lt"/>
              <a:buAutoNum type="arabicPeriod"/>
            </a:pPr>
            <a:r>
              <a:rPr dirty="0" lang="en-GB" sz="1400">
                <a:solidFill>
                  <a:schemeClr val="bg1"/>
                </a:solidFill>
                <a:uFillTx/>
                <a:latin charset="0" panose="020B0604020202020204" pitchFamily="34" typeface="Arial"/>
              </a:rPr>
              <a:t>Identify the topics you want to cover.</a:t>
            </a:r>
          </a:p>
          <a:p>
            <a:pPr algn="l" indent="-342900" marL="342900">
              <a:buFont typeface="+mj-lt"/>
              <a:buAutoNum type="arabicPeriod"/>
            </a:pPr>
            <a:r>
              <a:rPr dirty="0" lang="en-GB" sz="1400">
                <a:solidFill>
                  <a:schemeClr val="bg1"/>
                </a:solidFill>
                <a:uFillTx/>
                <a:latin charset="0" panose="020B0604020202020204" pitchFamily="34" typeface="Arial"/>
              </a:rPr>
              <a:t>For each topic, draw up possible ways to ask the question, referring to examples of the different question types in use.</a:t>
            </a:r>
          </a:p>
          <a:p>
            <a:pPr algn="l" indent="-342900" marL="342900">
              <a:buFont typeface="+mj-lt"/>
              <a:buAutoNum type="arabicPeriod"/>
            </a:pPr>
            <a:r>
              <a:rPr dirty="0" lang="en-GB" sz="1400">
                <a:solidFill>
                  <a:schemeClr val="bg1"/>
                </a:solidFill>
                <a:uFillTx/>
                <a:latin charset="0" panose="020B0604020202020204" pitchFamily="34" typeface="Arial"/>
              </a:rPr>
              <a:t>Decide on the feedback type for the quiz (a quiz can only have one feedback type for all the questions, e.g. interactive with multiple tries or deferred feedback).</a:t>
            </a:r>
          </a:p>
          <a:p>
            <a:pPr algn="l" indent="-342900" marL="342900">
              <a:buFont typeface="+mj-lt"/>
              <a:buAutoNum type="arabicPeriod"/>
            </a:pPr>
            <a:r>
              <a:rPr dirty="0" lang="en-GB" sz="1400">
                <a:solidFill>
                  <a:schemeClr val="bg1"/>
                </a:solidFill>
                <a:uFillTx/>
                <a:latin charset="0" panose="020B0604020202020204" pitchFamily="34" typeface="Arial"/>
              </a:rPr>
              <a:t>Draft questions for each topic in the question formats you have chosen.</a:t>
            </a:r>
          </a:p>
          <a:p>
            <a:pPr algn="l" indent="-342900" marL="342900">
              <a:buFont typeface="+mj-lt"/>
              <a:buAutoNum type="arabicPeriod"/>
            </a:pPr>
            <a:r>
              <a:rPr dirty="0" lang="en-GB" sz="1400">
                <a:solidFill>
                  <a:schemeClr val="bg1"/>
                </a:solidFill>
                <a:uFillTx/>
                <a:latin charset="0" panose="020B0604020202020204" pitchFamily="34" typeface="Arial"/>
              </a:rPr>
              <a:t>Write hint text and feedback for interactive with multiple try questions.</a:t>
            </a:r>
          </a:p>
          <a:p>
            <a:pPr algn="l" indent="-342900" marL="342900">
              <a:buFont typeface="+mj-lt"/>
              <a:buAutoNum type="arabicPeriod"/>
            </a:pPr>
            <a:r>
              <a:rPr dirty="0" lang="en-GB" sz="1400">
                <a:solidFill>
                  <a:schemeClr val="bg1"/>
                </a:solidFill>
                <a:uFillTx/>
                <a:latin charset="0" panose="020B0604020202020204" pitchFamily="34" typeface="Arial"/>
              </a:rPr>
              <a:t>Write feedback text for deferred feedback and immediate feedback questions.</a:t>
            </a:r>
          </a:p>
          <a:p>
            <a:pPr algn="l" indent="-342900" marL="342900">
              <a:buFont typeface="+mj-lt"/>
              <a:buAutoNum type="arabicPeriod"/>
            </a:pPr>
            <a:r>
              <a:rPr dirty="0" lang="en-GB" sz="1400">
                <a:solidFill>
                  <a:schemeClr val="bg1"/>
                </a:solidFill>
                <a:uFillTx/>
                <a:latin charset="0" panose="020B0604020202020204" pitchFamily="34" typeface="Arial"/>
              </a:rPr>
              <a:t>Compile all the questions into quizzes and organise them into a logical order, grouping the random variant versions together under one question number (for example 3a, 3b, 3c each being a variant for question 3).</a:t>
            </a:r>
          </a:p>
          <a:p>
            <a:pPr algn="l" indent="-342900" marL="342900">
              <a:buFont typeface="+mj-lt"/>
              <a:buAutoNum type="arabicPeriod"/>
            </a:pPr>
            <a:r>
              <a:rPr dirty="0" lang="en-GB" sz="1400">
                <a:solidFill>
                  <a:schemeClr val="bg1"/>
                </a:solidFill>
                <a:uFillTx/>
                <a:latin charset="0" panose="020B0604020202020204" pitchFamily="34" typeface="Arial"/>
              </a:rPr>
              <a:t>Ask colleagues to review the questions and feedback text. Request that they provide comments on the pedagogical strength of the questions. Tell them about the potential audience for the open online course and the assessment strategy (including if the quiz is summative or formative).</a:t>
            </a:r>
          </a:p>
          <a:p>
            <a:pPr algn="l" indent="-342900" marL="342900">
              <a:buFont typeface="+mj-lt"/>
              <a:buAutoNum type="arabicPeriod"/>
            </a:pPr>
            <a:r>
              <a:rPr dirty="0" lang="en-GB" sz="1400">
                <a:solidFill>
                  <a:schemeClr val="bg1"/>
                </a:solidFill>
                <a:uFillTx/>
                <a:latin charset="0" panose="020B0604020202020204" pitchFamily="34" typeface="Arial"/>
              </a:rPr>
              <a:t>Review and if necessary revise the questions, feedback text and assessment strategy in light of comments from colleagues.</a:t>
            </a:r>
            <a:endParaRPr b="0" dirty="0" i="0" lang="en-GB" strike="noStrike" sz="1400" u="none">
              <a:solidFill>
                <a:schemeClr val="bg1"/>
              </a:solidFill>
              <a:effectLst/>
              <a:uFillTx/>
              <a:latin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1" y="275315"/>
            <a:ext cx="505001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5890653"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Moodle Quiz</a:t>
            </a:r>
            <a:endParaRPr b="1" dirty="0" sz="2000">
              <a:solidFill>
                <a:schemeClr val="bg1"/>
              </a:solidFill>
              <a:uFillTx/>
            </a:endParaRP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65289" y="1105254"/>
            <a:ext cx="4572000" cy="3770263"/>
          </a:xfrm>
          <a:prstGeom prst="rect">
            <a:avLst/>
          </a:prstGeom>
        </p:spPr>
        <p:txBody xmlns:c="http://schemas.openxmlformats.org/drawingml/2006/chart" xmlns:pic="http://schemas.openxmlformats.org/drawingml/2006/picture" xmlns:dgm="http://schemas.openxmlformats.org/drawingml/2006/diagram">
          <a:bodyPr>
            <a:spAutoFit/>
          </a:bodyPr>
          <a:lstStyle/>
          <a:p>
            <a:pPr algn="l">
              <a:spcAft>
                <a:spcPts val="600"/>
              </a:spcAft>
            </a:pPr>
            <a:r>
              <a:rPr b="1" dirty="0" lang="en-GB" sz="1600">
                <a:solidFill>
                  <a:srgbClr val="555555"/>
                </a:solidFill>
                <a:uFillTx/>
                <a:latin charset="0" panose="020B0604020202020204" pitchFamily="34" typeface="Arial"/>
              </a:rPr>
              <a:t>The quiz activity enables a teacher to create quizzes comprising questions of various types, including multiple choice, matching, short-answer and numerical.</a:t>
            </a:r>
          </a:p>
          <a:p>
            <a:pPr algn="l">
              <a:spcAft>
                <a:spcPts val="600"/>
              </a:spcAft>
            </a:pPr>
            <a:r>
              <a:rPr b="1" dirty="0" lang="en-GB" sz="1600">
                <a:solidFill>
                  <a:srgbClr val="555555"/>
                </a:solidFill>
                <a:uFillTx/>
                <a:latin charset="0" panose="020B0604020202020204" pitchFamily="34" typeface="Arial"/>
              </a:rPr>
              <a:t>The teacher can allow the quiz to be attempted multiple times, with the questions shuffled or randomly selected from the question bank. A time limit may be set.</a:t>
            </a:r>
          </a:p>
          <a:p>
            <a:pPr algn="l">
              <a:spcAft>
                <a:spcPts val="600"/>
              </a:spcAft>
            </a:pPr>
            <a:r>
              <a:rPr b="1" dirty="0" lang="en-GB" sz="1600">
                <a:solidFill>
                  <a:srgbClr val="555555"/>
                </a:solidFill>
                <a:uFillTx/>
                <a:latin charset="0" panose="020B0604020202020204" pitchFamily="34" typeface="Arial"/>
              </a:rPr>
              <a:t>Each attempt is marked automatically, with the exception of essay questions, and the grade is recorded in the gradebook.</a:t>
            </a:r>
          </a:p>
          <a:p>
            <a:pPr algn="l">
              <a:spcAft>
                <a:spcPts val="600"/>
              </a:spcAft>
            </a:pPr>
            <a:r>
              <a:rPr b="1" dirty="0" lang="en-GB" sz="1600">
                <a:solidFill>
                  <a:srgbClr val="555555"/>
                </a:solidFill>
                <a:uFillTx/>
                <a:latin charset="0" panose="020B0604020202020204" pitchFamily="34" typeface="Arial"/>
              </a:rPr>
              <a:t>The teacher can choose when and if hints, feedback and correct answers are shown to students.</a:t>
            </a:r>
            <a:endParaRPr b="1" dirty="0" i="0" lang="en-GB" strike="noStrike" sz="1600" u="none">
              <a:solidFill>
                <a:srgbClr val="555555"/>
              </a:solidFill>
              <a:effectLst/>
              <a:uFillTx/>
              <a:latin charset="0" panose="020B0604020202020204" pitchFamily="34" typeface="Arial"/>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36444" y="2516636"/>
            <a:ext cx="3855156" cy="2169825"/>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algn="l"/>
            <a:r>
              <a:rPr b="1" dirty="0" lang="en-GB" sz="1500">
                <a:solidFill>
                  <a:srgbClr val="555555"/>
                </a:solidFill>
                <a:uFillTx/>
                <a:latin charset="0" panose="020B0604020202020204" pitchFamily="34" typeface="Arial"/>
              </a:rPr>
              <a:t>Quizzes may be used</a:t>
            </a:r>
          </a:p>
          <a:p>
            <a:pPr algn="l" indent="-285750" marL="285750">
              <a:buFont charset="0" panose="020B0604020202020204" pitchFamily="34" typeface="Arial"/>
              <a:buChar char="•"/>
            </a:pPr>
            <a:r>
              <a:rPr b="1" dirty="0" lang="en-GB" sz="1500">
                <a:solidFill>
                  <a:srgbClr val="555555"/>
                </a:solidFill>
                <a:uFillTx/>
                <a:latin charset="0" panose="020B0604020202020204" pitchFamily="34" typeface="Arial"/>
              </a:rPr>
              <a:t>As course exams</a:t>
            </a:r>
          </a:p>
          <a:p>
            <a:pPr algn="l" indent="-285750" marL="285750">
              <a:buFont charset="0" panose="020B0604020202020204" pitchFamily="34" typeface="Arial"/>
              <a:buChar char="•"/>
            </a:pPr>
            <a:r>
              <a:rPr b="1" dirty="0" lang="en-GB" sz="1500">
                <a:solidFill>
                  <a:srgbClr val="555555"/>
                </a:solidFill>
                <a:uFillTx/>
                <a:latin charset="0" panose="020B0604020202020204" pitchFamily="34" typeface="Arial"/>
              </a:rPr>
              <a:t>As mini tests for reading assignments or at the end of a topic</a:t>
            </a:r>
          </a:p>
          <a:p>
            <a:pPr algn="l" indent="-285750" marL="285750">
              <a:buFont charset="0" panose="020B0604020202020204" pitchFamily="34" typeface="Arial"/>
              <a:buChar char="•"/>
            </a:pPr>
            <a:r>
              <a:rPr b="1" dirty="0" lang="en-GB" sz="1500">
                <a:solidFill>
                  <a:srgbClr val="555555"/>
                </a:solidFill>
                <a:uFillTx/>
                <a:latin charset="0" panose="020B0604020202020204" pitchFamily="34" typeface="Arial"/>
              </a:rPr>
              <a:t>As exam practice using questions from past exams</a:t>
            </a:r>
          </a:p>
          <a:p>
            <a:pPr algn="l" indent="-285750" marL="285750">
              <a:buFont charset="0" panose="020B0604020202020204" pitchFamily="34" typeface="Arial"/>
              <a:buChar char="•"/>
            </a:pPr>
            <a:r>
              <a:rPr b="1" dirty="0" lang="en-GB" sz="1500">
                <a:solidFill>
                  <a:srgbClr val="555555"/>
                </a:solidFill>
                <a:uFillTx/>
                <a:latin charset="0" panose="020B0604020202020204" pitchFamily="34" typeface="Arial"/>
              </a:rPr>
              <a:t>To deliver immediate feedback about performance</a:t>
            </a:r>
          </a:p>
          <a:p>
            <a:pPr algn="l" indent="-285750" marL="285750">
              <a:buFont charset="0" panose="020B0604020202020204" pitchFamily="34" typeface="Arial"/>
              <a:buChar char="•"/>
            </a:pPr>
            <a:r>
              <a:rPr b="1" dirty="0" lang="en-GB" sz="1500">
                <a:solidFill>
                  <a:srgbClr val="555555"/>
                </a:solidFill>
                <a:uFillTx/>
                <a:latin charset="0" panose="020B0604020202020204" pitchFamily="34" typeface="Arial"/>
              </a:rPr>
              <a:t>For self-assessment</a:t>
            </a:r>
            <a:endParaRPr b="1" dirty="0" i="0" lang="en-GB" strike="noStrike" sz="1500" u="none">
              <a:solidFill>
                <a:srgbClr val="555555"/>
              </a:solidFill>
              <a:effectLst/>
              <a:uFillTx/>
              <a:latin charset="0" panose="020B0604020202020204" pitchFamily="34" typeface="Arial"/>
            </a:endParaRPr>
          </a:p>
        </p:txBody>
      </p:sp>
      <p:pic>
        <p:nvPicPr>
          <p:cNvPr xmlns:c="http://schemas.openxmlformats.org/drawingml/2006/chart" xmlns:pic="http://schemas.openxmlformats.org/drawingml/2006/picture" xmlns:dgm="http://schemas.openxmlformats.org/drawingml/2006/diagram" id="11" name="Picture 10"/>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5386387" y="1105254"/>
            <a:ext cx="2349578" cy="1291581"/>
          </a:xfrm>
          <a:prstGeom prst="rect">
            <a:avLst/>
          </a:prstGeom>
          <a:effectLst>
            <a:outerShdw algn="ctr" blurRad="63500" rotWithShape="0" sx="102000" sy="102000">
              <a:srgbClr val="000000">
                <a:alpha val="50000"/>
              </a:srgbClr>
            </a:outerShdw>
          </a:effectLst>
        </p:spPr>
      </p:pic>
    </p:spTree>
  </p:cSld>
  <p:clrMapOvr xmlns:c="http://schemas.openxmlformats.org/drawingml/2006/chart" xmlns:pic="http://schemas.openxmlformats.org/drawingml/2006/picture" xmlns:dgm="http://schemas.openxmlformats.org/drawingml/2006/diagram">
    <a:masterClrMapping/>
  </p:clrMapOvr>
  <p:transition spd="med"/>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5890653"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 (name the quiz)</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35090" y="1207295"/>
            <a:ext cx="4286250" cy="3609975"/>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5288204" y="1207295"/>
            <a:ext cx="1952625" cy="381000"/>
          </a:xfrm>
          <a:prstGeom prst="rect">
            <a:avLst/>
          </a:prstGeom>
          <a:effectLst>
            <a:outerShdw algn="ctr" blurRad="63500" rotWithShape="0" sx="102000" sy="102000">
              <a:srgbClr val="000000">
                <a:alpha val="40000"/>
              </a:srgbClr>
            </a:outerShdw>
          </a:effectLst>
        </p:spPr>
      </p:pic>
      <p:cxnSp>
        <p:nvCxnSpPr>
          <p:cNvPr xmlns:c="http://schemas.openxmlformats.org/drawingml/2006/chart" xmlns:pic="http://schemas.openxmlformats.org/drawingml/2006/picture" xmlns:dgm="http://schemas.openxmlformats.org/drawingml/2006/diagram" id="11" name="Straight Arrow Connector 1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1371600" y="1428506"/>
            <a:ext cx="4157330" cy="3196659"/>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pic>
        <p:nvPicPr>
          <p:cNvPr xmlns:c="http://schemas.openxmlformats.org/drawingml/2006/chart" xmlns:pic="http://schemas.openxmlformats.org/drawingml/2006/picture" xmlns:dgm="http://schemas.openxmlformats.org/drawingml/2006/diagram" id="13" name="Picture 1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4893774" y="2153156"/>
            <a:ext cx="3884500" cy="2306422"/>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5" name="Straight Arrow Connector 1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5757675" y="1588295"/>
            <a:ext cx="707765" cy="739269"/>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Tree>
  </p:cSld>
  <p:clrMapOvr xmlns:c="http://schemas.openxmlformats.org/drawingml/2006/chart" xmlns:pic="http://schemas.openxmlformats.org/drawingml/2006/picture" xmlns:dgm="http://schemas.openxmlformats.org/drawingml/2006/diagram">
    <a:masterClrMapping/>
  </p:clrMapOvr>
  <p:transition spd="med"/>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701004" y="1047895"/>
            <a:ext cx="3693103" cy="3699526"/>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592808" y="998923"/>
            <a:ext cx="3227317" cy="3921302"/>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1" name="Straight Arrow Connector 1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1593273" y="3100129"/>
            <a:ext cx="3449782" cy="308089"/>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
        <p:nvSpPr>
          <p:cNvPr xmlns:c="http://schemas.openxmlformats.org/drawingml/2006/chart" xmlns:pic="http://schemas.openxmlformats.org/drawingml/2006/picture" xmlns:dgm="http://schemas.openxmlformats.org/drawingml/2006/diagram" id="12" name="Rectangle 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5890653"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2 (Grade)</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09542" y="1144299"/>
            <a:ext cx="3657600" cy="1857375"/>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5010183" y="1144299"/>
            <a:ext cx="3724275" cy="2143125"/>
          </a:xfrm>
          <a:prstGeom prst="rect">
            <a:avLst/>
          </a:prstGeom>
          <a:effectLst>
            <a:outerShdw algn="ctr" blurRad="63500" rotWithShape="0" sx="102000" sy="102000">
              <a:srgbClr val="000000">
                <a:alpha val="60000"/>
              </a:srgbClr>
            </a:outerShdw>
          </a:effectLst>
        </p:spPr>
      </p:pic>
      <p:sp>
        <p:nvSpPr>
          <p:cNvPr xmlns:c="http://schemas.openxmlformats.org/drawingml/2006/chart" xmlns:pic="http://schemas.openxmlformats.org/drawingml/2006/picture" xmlns:dgm="http://schemas.openxmlformats.org/drawingml/2006/diagram" id="9" name="TextBox 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9542" y="3272912"/>
            <a:ext cx="4289685" cy="1092605"/>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r>
              <a:rPr dirty="0" lang="en-GB">
                <a:solidFill>
                  <a:srgbClr val="000000"/>
                </a:solidFill>
                <a:uFillTx/>
              </a:rPr>
              <a:t>Keep ‘Grade to pass’ empty for a practice quiz.</a:t>
            </a:r>
          </a:p>
          <a:p>
            <a:pPr algn="l" defTabSz="685800" fontAlgn="auto" hangingPunct="0" indent="0" latinLnBrk="1" marL="0" marR="0" rtl="0">
              <a:lnSpc>
                <a:spcPct val="100000"/>
              </a:lnSpc>
              <a:spcBef>
                <a:spcPts val="0"/>
              </a:spcBef>
              <a:spcAft>
                <a:spcPts val="0"/>
              </a:spcAft>
              <a:buFontTx/>
              <a:buNone/>
            </a:pPr>
            <a:r>
              <a:rPr dirty="0" lang="en-GB">
                <a:solidFill>
                  <a:srgbClr val="000000"/>
                </a:solidFill>
                <a:uFillTx/>
              </a:rPr>
              <a:t>For a graded course, insert the pass grade in the </a:t>
            </a:r>
            <a:br>
              <a:rPr dirty="0" lang="en-GB">
                <a:solidFill>
                  <a:srgbClr val="000000"/>
                </a:solidFill>
                <a:uFillTx/>
              </a:rPr>
            </a:br>
            <a:r>
              <a:rPr dirty="0" lang="en-GB">
                <a:solidFill>
                  <a:srgbClr val="000000"/>
                </a:solidFill>
                <a:uFillTx/>
              </a:rPr>
              <a:t>‘grade to pass’ field, however this can be done later </a:t>
            </a:r>
            <a:br>
              <a:rPr dirty="0" lang="en-GB">
                <a:solidFill>
                  <a:srgbClr val="000000"/>
                </a:solidFill>
                <a:uFillTx/>
              </a:rPr>
            </a:br>
            <a:r>
              <a:rPr dirty="0" lang="en-GB">
                <a:solidFill>
                  <a:srgbClr val="000000"/>
                </a:solidFill>
                <a:uFillTx/>
              </a:rPr>
              <a:t>when all the quiz questions are set up and you know</a:t>
            </a:r>
            <a:br>
              <a:rPr dirty="0" lang="en-GB">
                <a:solidFill>
                  <a:srgbClr val="000000"/>
                </a:solidFill>
                <a:uFillTx/>
              </a:rPr>
            </a:br>
            <a:r>
              <a:rPr dirty="0" lang="en-GB">
                <a:solidFill>
                  <a:srgbClr val="000000"/>
                </a:solidFill>
                <a:uFillTx/>
              </a:rPr>
              <a:t>what the total grade will be.</a:t>
            </a:r>
          </a:p>
        </p:txBody>
      </p:sp>
      <p:sp>
        <p:nvSpPr>
          <p:cNvPr xmlns:c="http://schemas.openxmlformats.org/drawingml/2006/chart" xmlns:pic="http://schemas.openxmlformats.org/drawingml/2006/picture" xmlns:dgm="http://schemas.openxmlformats.org/drawingml/2006/diagram" id="12" name="TextBox 1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918364" y="3553564"/>
            <a:ext cx="4225636" cy="892550"/>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r>
              <a:rPr b="0" baseline="0" cap="none" dirty="0" i="0" kumimoji="0" lang="en-GB" normalizeH="0" spc="0" strike="noStrike" sz="1300" u="none">
                <a:ln>
                  <a:noFill/>
                </a:ln>
                <a:solidFill>
                  <a:srgbClr val="000000"/>
                </a:solidFill>
                <a:effectLst/>
                <a:uFillTx/>
                <a:latin typeface="Arial"/>
                <a:ea typeface="Arial"/>
                <a:cs typeface="Arial"/>
                <a:sym typeface="Arial"/>
              </a:rPr>
              <a:t>To enforce a delay between quiz attempts (for time </a:t>
            </a:r>
            <a:br>
              <a:rPr b="0" baseline="0" cap="none" dirty="0" i="0" kumimoji="0" lang="en-GB" normalizeH="0" spc="0" strike="noStrike" sz="1300" u="none">
                <a:ln>
                  <a:noFill/>
                </a:ln>
                <a:solidFill>
                  <a:srgbClr val="000000"/>
                </a:solidFill>
                <a:effectLst/>
                <a:uFillTx/>
                <a:latin typeface="Arial"/>
                <a:ea typeface="Arial"/>
                <a:cs typeface="Arial"/>
                <a:sym typeface="Arial"/>
              </a:rPr>
            </a:br>
            <a:r>
              <a:rPr b="0" baseline="0" cap="none" dirty="0" i="0" kumimoji="0" lang="en-GB" normalizeH="0" spc="0" strike="noStrike" sz="1300" u="none">
                <a:ln>
                  <a:noFill/>
                </a:ln>
                <a:solidFill>
                  <a:srgbClr val="000000"/>
                </a:solidFill>
                <a:effectLst/>
                <a:uFillTx/>
                <a:latin typeface="Arial"/>
                <a:ea typeface="Arial"/>
                <a:cs typeface="Arial"/>
                <a:sym typeface="Arial"/>
              </a:rPr>
              <a:t>to revisit the course content before another attempt), </a:t>
            </a:r>
            <a:br>
              <a:rPr b="0" baseline="0" cap="none" dirty="0" i="0" kumimoji="0" lang="en-GB" normalizeH="0" spc="0" strike="noStrike" sz="1300" u="none">
                <a:ln>
                  <a:noFill/>
                </a:ln>
                <a:solidFill>
                  <a:srgbClr val="000000"/>
                </a:solidFill>
                <a:effectLst/>
                <a:uFillTx/>
                <a:latin typeface="Arial"/>
                <a:ea typeface="Arial"/>
                <a:cs typeface="Arial"/>
                <a:sym typeface="Arial"/>
              </a:rPr>
            </a:br>
            <a:r>
              <a:rPr b="0" baseline="0" cap="none" dirty="0" i="0" kumimoji="0" lang="en-GB" normalizeH="0" spc="0" strike="noStrike" sz="1300" u="none">
                <a:ln>
                  <a:noFill/>
                </a:ln>
                <a:solidFill>
                  <a:srgbClr val="000000"/>
                </a:solidFill>
                <a:effectLst/>
                <a:uFillTx/>
                <a:latin typeface="Arial"/>
                <a:ea typeface="Arial"/>
                <a:cs typeface="Arial"/>
                <a:sym typeface="Arial"/>
              </a:rPr>
              <a:t>use ‘Enforced delay’ in ‘Extra restrictions on attempts’ </a:t>
            </a:r>
            <a:br>
              <a:rPr b="0" baseline="0" cap="none" dirty="0" i="0" kumimoji="0" lang="en-GB" normalizeH="0" spc="0" strike="noStrike" sz="1300" u="none">
                <a:ln>
                  <a:noFill/>
                </a:ln>
                <a:solidFill>
                  <a:srgbClr val="000000"/>
                </a:solidFill>
                <a:effectLst/>
                <a:uFillTx/>
                <a:latin typeface="Arial"/>
                <a:ea typeface="Arial"/>
                <a:cs typeface="Arial"/>
                <a:sym typeface="Arial"/>
              </a:rPr>
            </a:br>
            <a:r>
              <a:rPr b="0" baseline="0" cap="none" dirty="0" i="0" kumimoji="0" lang="en-GB" normalizeH="0" spc="0" strike="noStrike" sz="1300" u="none">
                <a:ln>
                  <a:noFill/>
                </a:ln>
                <a:solidFill>
                  <a:srgbClr val="000000"/>
                </a:solidFill>
                <a:effectLst/>
                <a:uFillTx/>
                <a:latin typeface="Arial"/>
                <a:ea typeface="Arial"/>
                <a:cs typeface="Arial"/>
                <a:sym typeface="Arial"/>
              </a:rPr>
              <a:t>(the time options include minutes, hours, days, weeks).</a:t>
            </a:r>
          </a:p>
        </p:txBody>
      </p:sp>
      <p:sp>
        <p:nvSpPr>
          <p:cNvPr xmlns:c="http://schemas.openxmlformats.org/drawingml/2006/chart" xmlns:pic="http://schemas.openxmlformats.org/drawingml/2006/picture" xmlns:dgm="http://schemas.openxmlformats.org/drawingml/2006/diagram" id="13" name="Rectangle 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5890653"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3 (is there a Grade to pass?)</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1" y="275315"/>
            <a:ext cx="6267380"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477414"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Tools on OpenLearn Create for building a course</a:t>
            </a:r>
            <a:endParaRPr b="1" dirty="0" sz="2000">
              <a:solidFill>
                <a:schemeClr val="bg1"/>
              </a:solidFill>
              <a:uFillTx/>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1189915"/>
            <a:ext cx="2718477" cy="292386"/>
          </a:xfrm>
          <a:prstGeom prst="rect">
            <a:avLst/>
          </a:prstGeom>
          <a:solidFill>
            <a:srgbClr val="00B7B2"/>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ctr" defTabSz="685800" fontAlgn="auto" hangingPunct="0" indent="0" latinLnBrk="1" marL="0" marR="0" rtl="0">
              <a:lnSpc>
                <a:spcPct val="100000"/>
              </a:lnSpc>
              <a:spcBef>
                <a:spcPts val="0"/>
              </a:spcBef>
              <a:spcAft>
                <a:spcPts val="0"/>
              </a:spcAft>
              <a:buFontTx/>
              <a:buNone/>
            </a:pPr>
            <a:r>
              <a:rPr b="0" baseline="0" cap="none" dirty="0" i="0" kumimoji="0" lang="en-GB" normalizeH="0" spc="0" strike="noStrike" sz="1300" u="none">
                <a:ln>
                  <a:noFill/>
                </a:ln>
                <a:solidFill>
                  <a:srgbClr val="000000"/>
                </a:solidFill>
                <a:effectLst/>
                <a:uFillTx/>
                <a:latin typeface="Arial"/>
                <a:ea typeface="Arial"/>
                <a:cs typeface="Arial"/>
                <a:sym typeface="Arial"/>
              </a:rPr>
              <a:t>Tools for layout and setup</a:t>
            </a:r>
          </a:p>
        </p:txBody>
      </p:sp>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216949" y="1189915"/>
            <a:ext cx="2718477" cy="292386"/>
          </a:xfrm>
          <a:prstGeom prst="rect">
            <a:avLst/>
          </a:prstGeom>
          <a:solidFill>
            <a:srgbClr val="FF6600"/>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ctr" defTabSz="685800" fontAlgn="auto" hangingPunct="0" indent="0" latinLnBrk="1" marL="0" marR="0" rtl="0">
              <a:lnSpc>
                <a:spcPct val="100000"/>
              </a:lnSpc>
              <a:spcBef>
                <a:spcPts val="0"/>
              </a:spcBef>
              <a:spcAft>
                <a:spcPts val="0"/>
              </a:spcAft>
              <a:buFontTx/>
              <a:buNone/>
            </a:pPr>
            <a:r>
              <a:rPr b="0" baseline="0" cap="none" dirty="0" i="0" kumimoji="0" lang="en-GB" normalizeH="0" spc="0" strike="noStrike" sz="1300" u="none">
                <a:ln>
                  <a:noFill/>
                </a:ln>
                <a:solidFill>
                  <a:srgbClr val="000000"/>
                </a:solidFill>
                <a:effectLst/>
                <a:uFillTx/>
                <a:latin typeface="Arial"/>
                <a:ea typeface="Arial"/>
                <a:cs typeface="Arial"/>
                <a:sym typeface="Arial"/>
              </a:rPr>
              <a:t>Tools for learning activities</a:t>
            </a:r>
          </a:p>
        </p:txBody>
      </p:sp>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087826" y="1189915"/>
            <a:ext cx="2718477" cy="292386"/>
          </a:xfrm>
          <a:prstGeom prst="rect">
            <a:avLst/>
          </a:prstGeom>
          <a:solidFill>
            <a:srgbClr val="1D4A9B"/>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ctr" defTabSz="685800" fontAlgn="auto" hangingPunct="0" indent="0" latinLnBrk="1" marL="0" marR="0" rtl="0">
              <a:lnSpc>
                <a:spcPct val="100000"/>
              </a:lnSpc>
              <a:spcBef>
                <a:spcPts val="0"/>
              </a:spcBef>
              <a:spcAft>
                <a:spcPts val="0"/>
              </a:spcAft>
              <a:buFontTx/>
              <a:buNone/>
            </a:pPr>
            <a:r>
              <a:rPr b="0" baseline="0" cap="none" dirty="0" i="0" kumimoji="0" lang="en-GB" normalizeH="0" spc="0" strike="noStrike" sz="1300" u="none">
                <a:ln>
                  <a:noFill/>
                </a:ln>
                <a:solidFill>
                  <a:schemeClr val="bg1"/>
                </a:solidFill>
                <a:effectLst/>
                <a:uFillTx/>
                <a:latin typeface="Arial"/>
                <a:ea typeface="Arial"/>
                <a:cs typeface="Arial"/>
                <a:sym typeface="Arial"/>
              </a:rPr>
              <a:t>Tools for Online assessment</a:t>
            </a:r>
          </a:p>
        </p:txBody>
      </p:sp>
      <p:sp>
        <p:nvSpPr>
          <p:cNvPr xmlns:c="http://schemas.openxmlformats.org/drawingml/2006/chart" xmlns:pic="http://schemas.openxmlformats.org/drawingml/2006/picture" xmlns:dgm="http://schemas.openxmlformats.org/drawingml/2006/diagram" id="3" name="TextBox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46072" y="1862667"/>
            <a:ext cx="2718477" cy="1585047"/>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indent="-285750" lvl="0" marL="285750">
              <a:buFont charset="0" panose="020B0604020202020204" pitchFamily="34" typeface="Arial"/>
              <a:buChar char="•"/>
            </a:pPr>
            <a:r>
              <a:rPr b="1" dirty="0" lang="en-GB" sz="1400">
                <a:uFillTx/>
              </a:rPr>
              <a:t>Book</a:t>
            </a:r>
          </a:p>
          <a:p>
            <a:pPr indent="-285750" lvl="0" marL="285750">
              <a:buFont charset="0" panose="020B0604020202020204" pitchFamily="34" typeface="Arial"/>
              <a:buChar char="•"/>
            </a:pPr>
            <a:r>
              <a:rPr b="1" dirty="0" lang="en-GB" sz="1400">
                <a:uFillTx/>
              </a:rPr>
              <a:t>Heading</a:t>
            </a:r>
          </a:p>
          <a:p>
            <a:pPr indent="-285750" lvl="0" marL="285750">
              <a:buFont charset="0" panose="020B0604020202020204" pitchFamily="34" typeface="Arial"/>
              <a:buChar char="•"/>
            </a:pPr>
            <a:r>
              <a:rPr b="1" dirty="0" lang="en-GB" sz="1400">
                <a:uFillTx/>
              </a:rPr>
              <a:t>Label</a:t>
            </a:r>
          </a:p>
          <a:p>
            <a:pPr indent="-285750" lvl="0" marL="285750">
              <a:buFont charset="0" panose="020B0604020202020204" pitchFamily="34" typeface="Arial"/>
              <a:buChar char="•"/>
            </a:pPr>
            <a:r>
              <a:rPr b="1" dirty="0" lang="en-GB" sz="1400">
                <a:uFillTx/>
              </a:rPr>
              <a:t>Page</a:t>
            </a:r>
          </a:p>
          <a:p>
            <a:pPr indent="-285750" lvl="0" marL="285750">
              <a:buFont charset="0" panose="020B0604020202020204" pitchFamily="34" typeface="Arial"/>
              <a:buChar char="•"/>
            </a:pPr>
            <a:r>
              <a:rPr b="1" dirty="0" lang="en-GB" sz="1400">
                <a:uFillTx/>
              </a:rPr>
              <a:t>Subpage</a:t>
            </a:r>
          </a:p>
          <a:p>
            <a:pPr indent="-285750" lvl="0" marL="285750">
              <a:buFont charset="0" panose="020B0604020202020204" pitchFamily="34" typeface="Arial"/>
              <a:buChar char="•"/>
            </a:pPr>
            <a:r>
              <a:rPr b="1" dirty="0" lang="en-GB" sz="1400">
                <a:uFillTx/>
              </a:rPr>
              <a:t>URL</a:t>
            </a:r>
          </a:p>
          <a:p>
            <a:pPr algn="l" defTabSz="685800" fontAlgn="auto" hangingPunct="0" indent="0" latinLnBrk="1" marL="0" marR="0" rtl="0">
              <a:lnSpc>
                <a:spcPct val="100000"/>
              </a:lnSpc>
              <a:spcBef>
                <a:spcPts val="0"/>
              </a:spcBef>
              <a:spcAft>
                <a:spcPts val="0"/>
              </a:spcAft>
              <a:buFontTx/>
              <a:buNone/>
            </a:pPr>
            <a:endParaRPr b="0" baseline="0" cap="none" dirty="0" i="0" kumimoji="0" lang="en-GB"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 name="Rectangle 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216949" y="1862667"/>
            <a:ext cx="2718477" cy="1169551"/>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indent="-285750" marL="285750">
              <a:buFont charset="0" panose="020B0604020202020204" pitchFamily="34" typeface="Arial"/>
              <a:buChar char="•"/>
            </a:pPr>
            <a:r>
              <a:rPr b="1" dirty="0" lang="en-GB" sz="1400">
                <a:uFillTx/>
              </a:rPr>
              <a:t>Blog </a:t>
            </a:r>
            <a:r>
              <a:rPr dirty="0" lang="en-GB" sz="1400">
                <a:uFillTx/>
              </a:rPr>
              <a:t>(requires tutor)</a:t>
            </a:r>
            <a:r>
              <a:rPr b="1" dirty="0" lang="en-GB" sz="1400">
                <a:uFillTx/>
              </a:rPr>
              <a:t> </a:t>
            </a:r>
          </a:p>
          <a:p>
            <a:pPr indent="-285750" lvl="0" marL="285750">
              <a:buFont charset="0" panose="020B0604020202020204" pitchFamily="34" typeface="Arial"/>
              <a:buChar char="•"/>
            </a:pPr>
            <a:r>
              <a:rPr b="1" dirty="0" lang="en-GB" sz="1400">
                <a:uFillTx/>
              </a:rPr>
              <a:t>Choice (poll)</a:t>
            </a:r>
          </a:p>
          <a:p>
            <a:pPr indent="-285750" marL="285750">
              <a:buFont charset="0" panose="020B0604020202020204" pitchFamily="34" typeface="Arial"/>
              <a:buChar char="•"/>
            </a:pPr>
            <a:r>
              <a:rPr b="1" dirty="0" lang="en-GB" sz="1400">
                <a:uFillTx/>
              </a:rPr>
              <a:t>Forum </a:t>
            </a:r>
            <a:r>
              <a:rPr dirty="0" lang="en-GB" sz="1400">
                <a:uFillTx/>
              </a:rPr>
              <a:t>(requires moderator)</a:t>
            </a:r>
            <a:endParaRPr b="1" dirty="0" lang="en-GB" sz="1400">
              <a:uFillTx/>
            </a:endParaRPr>
          </a:p>
          <a:p>
            <a:pPr indent="-285750" lvl="0" marL="285750">
              <a:buFont charset="0" panose="020B0604020202020204" pitchFamily="34" typeface="Arial"/>
              <a:buChar char="•"/>
            </a:pPr>
            <a:r>
              <a:rPr b="1" dirty="0" lang="en-GB" sz="1400">
                <a:uFillTx/>
              </a:rPr>
              <a:t>Glossary</a:t>
            </a:r>
          </a:p>
          <a:p>
            <a:pPr indent="-285750" marL="285750">
              <a:buFont charset="0" panose="020B0604020202020204" pitchFamily="34" typeface="Arial"/>
              <a:buChar char="•"/>
            </a:pPr>
            <a:r>
              <a:rPr b="1" dirty="0" lang="en-GB" sz="1400">
                <a:uFillTx/>
              </a:rPr>
              <a:t>Wiki </a:t>
            </a:r>
            <a:r>
              <a:rPr dirty="0" lang="en-GB" sz="1400">
                <a:uFillTx/>
              </a:rPr>
              <a:t>(requires tutor)</a:t>
            </a:r>
            <a:endParaRPr b="1" dirty="0" lang="en-GB" sz="1400">
              <a:uFillTx/>
            </a:endParaRPr>
          </a:p>
        </p:txBody>
      </p:sp>
      <p:sp>
        <p:nvSpPr>
          <p:cNvPr xmlns:c="http://schemas.openxmlformats.org/drawingml/2006/chart" xmlns:pic="http://schemas.openxmlformats.org/drawingml/2006/picture" xmlns:dgm="http://schemas.openxmlformats.org/drawingml/2006/diagram" id="12" name="TextBox 1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087826" y="1835577"/>
            <a:ext cx="2718477" cy="2231378"/>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indent="-285750" lvl="0" marL="285750">
              <a:buFont charset="0" panose="020B0604020202020204" pitchFamily="34" typeface="Arial"/>
              <a:buChar char="•"/>
            </a:pPr>
            <a:r>
              <a:rPr b="1" dirty="0" lang="en-GB" sz="1400">
                <a:uFillTx/>
              </a:rPr>
              <a:t>Quiz </a:t>
            </a:r>
            <a:r>
              <a:rPr dirty="0" lang="en-GB" sz="1400">
                <a:uFillTx/>
              </a:rPr>
              <a:t>(avoid essay questions)</a:t>
            </a:r>
          </a:p>
          <a:p>
            <a:pPr indent="-285750" lvl="0" marL="285750">
              <a:buFont charset="0" panose="020B0604020202020204" pitchFamily="34" typeface="Arial"/>
              <a:buChar char="•"/>
            </a:pPr>
            <a:r>
              <a:rPr b="1" dirty="0" lang="en-GB" sz="1400">
                <a:uFillTx/>
              </a:rPr>
              <a:t>Workshop </a:t>
            </a:r>
            <a:r>
              <a:rPr dirty="0" lang="en-GB" sz="1400">
                <a:uFillTx/>
              </a:rPr>
              <a:t>(requires moderator)</a:t>
            </a:r>
          </a:p>
          <a:p>
            <a:r>
              <a:rPr dirty="0" lang="en-GB" sz="1400">
                <a:uFillTx/>
              </a:rPr>
              <a:t>(Configure for tracking progress)</a:t>
            </a:r>
          </a:p>
          <a:p>
            <a:endParaRPr dirty="0" lang="en-GB" sz="1400">
              <a:uFillTx/>
            </a:endParaRPr>
          </a:p>
          <a:p>
            <a:r>
              <a:rPr dirty="0" lang="en-GB" sz="1400">
                <a:uFillTx/>
              </a:rPr>
              <a:t>Could lead to a </a:t>
            </a:r>
            <a:br>
              <a:rPr dirty="0" lang="en-GB" sz="1400">
                <a:uFillTx/>
              </a:rPr>
            </a:br>
            <a:r>
              <a:rPr b="1" dirty="0" lang="en-GB" sz="1400">
                <a:uFillTx/>
              </a:rPr>
              <a:t>Digital Badge </a:t>
            </a:r>
            <a:br>
              <a:rPr dirty="0" lang="en-GB" sz="1400">
                <a:uFillTx/>
              </a:rPr>
            </a:br>
            <a:r>
              <a:rPr dirty="0" lang="en-GB" sz="1400">
                <a:uFillTx/>
              </a:rPr>
              <a:t>and/or a </a:t>
            </a:r>
          </a:p>
          <a:p>
            <a:r>
              <a:rPr b="1" dirty="0" lang="en-GB" sz="1400">
                <a:uFillTx/>
              </a:rPr>
              <a:t>Statement of Participation</a:t>
            </a:r>
          </a:p>
          <a:p>
            <a:pPr algn="l" defTabSz="685800" fontAlgn="auto" hangingPunct="0" indent="0" latinLnBrk="1" marL="0" marR="0" rtl="0">
              <a:lnSpc>
                <a:spcPct val="100000"/>
              </a:lnSpc>
              <a:spcBef>
                <a:spcPts val="0"/>
              </a:spcBef>
              <a:spcAft>
                <a:spcPts val="0"/>
              </a:spcAft>
              <a:buFontTx/>
              <a:buNone/>
            </a:pPr>
            <a:endParaRPr b="0" baseline="0" cap="none" dirty="0" i="0" kumimoji="0" lang="en-GB" normalizeH="0" spc="0" strike="noStrike" sz="1300" u="none">
              <a:ln>
                <a:noFill/>
              </a:ln>
              <a:solidFill>
                <a:srgbClr val="000000"/>
              </a:solidFill>
              <a:effectLst/>
              <a:uFillTx/>
              <a:latin typeface="Arial"/>
              <a:ea typeface="Arial"/>
              <a:cs typeface="Arial"/>
              <a:sym typeface="Arial"/>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37697" y="4066955"/>
            <a:ext cx="1847850" cy="285750"/>
          </a:xfrm>
          <a:prstGeom prst="rect">
            <a:avLst/>
          </a:prstGeom>
          <a:effectLst>
            <a:outerShdw algn="ctr" blurRad="63500" rotWithShape="0" sx="102000" sy="102000">
              <a:srgbClr val="000000">
                <a:alpha val="40000"/>
              </a:srgbClr>
            </a:outerShdw>
          </a:effectLst>
        </p:spPr>
      </p:pic>
      <p:pic>
        <p:nvPicPr>
          <p:cNvPr xmlns:c="http://schemas.openxmlformats.org/drawingml/2006/chart" xmlns:pic="http://schemas.openxmlformats.org/drawingml/2006/picture" xmlns:dgm="http://schemas.openxmlformats.org/drawingml/2006/diagram" id="10" name="Picture 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46072" y="3557264"/>
            <a:ext cx="3267075" cy="381000"/>
          </a:xfrm>
          <a:prstGeom prst="rect">
            <a:avLst/>
          </a:prstGeom>
          <a:effectLst>
            <a:outerShdw algn="ctr" blurRad="63500" rotWithShape="0" sx="102000" sy="102000">
              <a:srgbClr val="000000">
                <a:alpha val="40000"/>
              </a:srgbClr>
            </a:outerShdw>
          </a:effectLst>
        </p:spPr>
      </p:pic>
    </p:spTree>
  </p:cSld>
  <p:clrMapOvr xmlns:c="http://schemas.openxmlformats.org/drawingml/2006/chart" xmlns:pic="http://schemas.openxmlformats.org/drawingml/2006/picture" xmlns:dgm="http://schemas.openxmlformats.org/drawingml/2006/diagram">
    <a:masterClrMapping/>
  </p:clrMapOvr>
  <p:transition spd="med"/>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35090" y="1054130"/>
            <a:ext cx="5691316" cy="3748498"/>
          </a:xfrm>
          <a:prstGeom prst="rect">
            <a:avLst/>
          </a:prstGeom>
          <a:effectLst>
            <a:outerShdw algn="ctr" blurRad="63500" rotWithShape="0" sx="102000" sy="102000">
              <a:srgbClr val="000000">
                <a:alpha val="60000"/>
              </a:srgbClr>
            </a:outerShdw>
          </a:effectLst>
        </p:spPr>
      </p:pic>
      <p:sp>
        <p:nvSpPr>
          <p:cNvPr xmlns:c="http://schemas.openxmlformats.org/drawingml/2006/chart" xmlns:pic="http://schemas.openxmlformats.org/drawingml/2006/picture" xmlns:dgm="http://schemas.openxmlformats.org/drawingml/2006/diagram" id="10" name="Rectangle 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423285"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4 (Overall feedback message)</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6584220" y="3545718"/>
            <a:ext cx="1666875" cy="361950"/>
          </a:xfrm>
          <a:prstGeom prst="rect">
            <a:avLst/>
          </a:prstGeom>
        </p:spPr>
      </p:pic>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262255" y="1458876"/>
            <a:ext cx="2687782" cy="1600438"/>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dirty="0" lang="en-GB" sz="1400">
                <a:uFillTx/>
                <a:sym typeface="Avenir Roman"/>
              </a:rPr>
              <a:t>Overall feedback is text that is shown after a quiz has been attempted. By specifying additional grade boundaries (as a percentage or as a number), the text shown can depend on the grade obtained.</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3" y="1115110"/>
            <a:ext cx="3892996" cy="1436797"/>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46072" y="2752286"/>
            <a:ext cx="3892997" cy="1226015"/>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4337802" y="2420407"/>
            <a:ext cx="1333500" cy="866775"/>
          </a:xfrm>
          <a:prstGeom prst="rect">
            <a:avLst/>
          </a:prstGeom>
          <a:effectLst>
            <a:outerShdw algn="ctr" blurRad="63500" rotWithShape="0" sx="102000" sy="102000">
              <a:srgbClr val="000000">
                <a:alpha val="40000"/>
              </a:srgbClr>
            </a:outerShdw>
          </a:effectLst>
        </p:spPr>
      </p:pic>
      <p:pic>
        <p:nvPicPr>
          <p:cNvPr xmlns:c="http://schemas.openxmlformats.org/drawingml/2006/chart" xmlns:pic="http://schemas.openxmlformats.org/drawingml/2006/picture" xmlns:dgm="http://schemas.openxmlformats.org/drawingml/2006/diagram" id="11" name="Picture 10"/>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5720054" y="1134025"/>
            <a:ext cx="3176177" cy="3618008"/>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5" name="Straight Arrow Connector 1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646218" y="2276468"/>
            <a:ext cx="822682" cy="658644"/>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cxnSp>
        <p:nvCxnSpPr>
          <p:cNvPr xmlns:c="http://schemas.openxmlformats.org/drawingml/2006/chart" xmlns:pic="http://schemas.openxmlformats.org/drawingml/2006/picture" xmlns:dgm="http://schemas.openxmlformats.org/drawingml/2006/diagram" id="16" name="Straight Arrow Connector 15"/>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3916856" y="3070459"/>
            <a:ext cx="530453" cy="515127"/>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cxnSp>
        <p:nvCxnSpPr>
          <p:cNvPr xmlns:c="http://schemas.openxmlformats.org/drawingml/2006/chart" xmlns:pic="http://schemas.openxmlformats.org/drawingml/2006/picture" xmlns:dgm="http://schemas.openxmlformats.org/drawingml/2006/diagram" id="18" name="Straight Arrow Connector 17"/>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5527964" y="3070459"/>
            <a:ext cx="281218" cy="216723"/>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
        <p:nvSpPr>
          <p:cNvPr xmlns:c="http://schemas.openxmlformats.org/drawingml/2006/chart" xmlns:pic="http://schemas.openxmlformats.org/drawingml/2006/picture" xmlns:dgm="http://schemas.openxmlformats.org/drawingml/2006/diagram" id="12" name="Rectangle 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5 (Add a question)</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9494" y="1015599"/>
            <a:ext cx="4222506" cy="1318522"/>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873867" y="1064705"/>
            <a:ext cx="1390650" cy="866775"/>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5" name="Straight Arrow Connector 1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4379819" y="1870437"/>
            <a:ext cx="750743" cy="230833"/>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5098570" y="2228868"/>
            <a:ext cx="3723177" cy="2598892"/>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14" name="Picture 1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450832" y="3075213"/>
            <a:ext cx="4052840" cy="1672208"/>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6" name="Straight Arrow Connector 15"/>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1906761" y="1931480"/>
            <a:ext cx="3419913" cy="1407465"/>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cxnSp>
        <p:nvCxnSpPr>
          <p:cNvPr xmlns:c="http://schemas.openxmlformats.org/drawingml/2006/chart" xmlns:pic="http://schemas.openxmlformats.org/drawingml/2006/picture" xmlns:dgm="http://schemas.openxmlformats.org/drawingml/2006/diagram" id="24" name="Straight Arrow Connector 23"/>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5387258" y="1895171"/>
            <a:ext cx="149467" cy="625496"/>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
        <p:nvSpPr>
          <p:cNvPr xmlns:c="http://schemas.openxmlformats.org/drawingml/2006/chart" xmlns:pic="http://schemas.openxmlformats.org/drawingml/2006/picture" xmlns:dgm="http://schemas.openxmlformats.org/drawingml/2006/diagram" id="27" name="Rectangle 2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6 (Add a random question)</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31643" y="1035239"/>
            <a:ext cx="4337737" cy="1794002"/>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46072" y="2932256"/>
            <a:ext cx="4888786" cy="2051042"/>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5" name="Straight Arrow Connector 1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2951018" y="1884190"/>
            <a:ext cx="124691" cy="2495107"/>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pic>
        <p:nvPicPr>
          <p:cNvPr xmlns:c="http://schemas.openxmlformats.org/drawingml/2006/chart" xmlns:pic="http://schemas.openxmlformats.org/drawingml/2006/picture" xmlns:dgm="http://schemas.openxmlformats.org/drawingml/2006/diagram" id="9" name="Pictur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6017284" y="1845540"/>
            <a:ext cx="2552700" cy="2286000"/>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6" name="Straight Arrow Connector 15"/>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3297382" y="3884271"/>
            <a:ext cx="2925572" cy="495027"/>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
        <p:nvSpPr>
          <p:cNvPr xmlns:c="http://schemas.openxmlformats.org/drawingml/2006/chart" xmlns:pic="http://schemas.openxmlformats.org/drawingml/2006/picture" xmlns:dgm="http://schemas.openxmlformats.org/drawingml/2006/diagram" id="17" name="Rectangle 1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7 (Add a random question)</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9" name="Pictur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92159" y="998922"/>
            <a:ext cx="3029446" cy="2712937"/>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831684" y="1477507"/>
            <a:ext cx="5069928" cy="3116026"/>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15" name="Straight Arrow Connector 1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1607127" y="3545718"/>
            <a:ext cx="2341418" cy="790755"/>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
        <p:nvSpPr>
          <p:cNvPr xmlns:c="http://schemas.openxmlformats.org/drawingml/2006/chart" xmlns:pic="http://schemas.openxmlformats.org/drawingml/2006/picture" xmlns:dgm="http://schemas.openxmlformats.org/drawingml/2006/diagram" id="17" name="Rectangle 1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8 (Multiple response question)</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10" name="Picture 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1048677"/>
            <a:ext cx="5195746" cy="3880872"/>
          </a:xfrm>
          <a:prstGeom prst="rect">
            <a:avLst/>
          </a:prstGeom>
          <a:effectLst>
            <a:outerShdw algn="ctr" blurRad="63500" rotWithShape="0" sx="102000" sy="102000">
              <a:srgbClr val="000000">
                <a:alpha val="60000"/>
              </a:srgbClr>
            </a:outerShdw>
          </a:effectLst>
        </p:spPr>
      </p:pic>
      <p:sp>
        <p:nvSpPr>
          <p:cNvPr xmlns:c="http://schemas.openxmlformats.org/drawingml/2006/chart" xmlns:pic="http://schemas.openxmlformats.org/drawingml/2006/picture" xmlns:dgm="http://schemas.openxmlformats.org/drawingml/2006/diagram" id="12" name="Rectangle 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9 (Multiple response question)</a:t>
            </a:r>
            <a:endParaRPr b="1" dirty="0" sz="2000">
              <a:solidFill>
                <a:schemeClr val="bg1"/>
              </a:solidFill>
              <a:uFillTx/>
            </a:endParaRPr>
          </a:p>
        </p:txBody>
      </p:sp>
      <p:sp>
        <p:nvSpPr>
          <p:cNvPr xmlns:c="http://schemas.openxmlformats.org/drawingml/2006/chart" xmlns:pic="http://schemas.openxmlformats.org/drawingml/2006/picture" xmlns:dgm="http://schemas.openxmlformats.org/drawingml/2006/diagram" id="2" name="Rectangle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694217" y="2169153"/>
            <a:ext cx="3228109" cy="1815882"/>
          </a:xfrm>
          <a:prstGeom prst="rect">
            <a:avLst/>
          </a:prstGeom>
          <a:solidFill>
            <a:srgbClr val="92D050"/>
          </a:solidFill>
        </p:spPr>
        <p:txBody xmlns:c="http://schemas.openxmlformats.org/drawingml/2006/chart" xmlns:pic="http://schemas.openxmlformats.org/drawingml/2006/picture" xmlns:dgm="http://schemas.openxmlformats.org/drawingml/2006/diagram">
          <a:bodyPr wrap="square">
            <a:spAutoFit/>
          </a:bodyPr>
          <a:lstStyle/>
          <a:p>
            <a:r>
              <a:rPr dirty="0" lang="en-GB" sz="1400">
                <a:uFillTx/>
                <a:latin charset="0" panose="020B0604020202020204" pitchFamily="34" typeface="Arial"/>
                <a:cs charset="0" panose="020B0604020202020204" pitchFamily="34" typeface="Arial"/>
              </a:rPr>
              <a:t>Each variant of the question needs to have its own name, for example ‘variant 1a, variant 1b, variant 1c’ or ‘Q1a’, ‘Q1b’, ‘Q1c’.</a:t>
            </a:r>
          </a:p>
          <a:p>
            <a:endParaRPr dirty="0" lang="en-GB" sz="1400">
              <a:uFillTx/>
              <a:latin charset="0" panose="020B0604020202020204" pitchFamily="34" typeface="Arial"/>
              <a:cs charset="0" panose="020B0604020202020204" pitchFamily="34" typeface="Arial"/>
            </a:endParaRPr>
          </a:p>
          <a:p>
            <a:r>
              <a:rPr dirty="0" lang="en-GB" sz="1400">
                <a:uFillTx/>
                <a:latin charset="0" panose="020B0604020202020204" pitchFamily="34" typeface="Arial"/>
                <a:cs charset="0" panose="020B0604020202020204" pitchFamily="34" typeface="Arial"/>
              </a:rPr>
              <a:t>Insert the question text into the box and decide what the mark for the question will be (the default will be ‘1’)</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76279" y="1076325"/>
            <a:ext cx="6745931" cy="3671096"/>
          </a:xfrm>
          <a:prstGeom prst="rect">
            <a:avLst/>
          </a:prstGeom>
          <a:effectLst>
            <a:outerShdw algn="ctr" blurRad="63500" rotWithShape="0" sx="102000" sy="102000">
              <a:srgbClr val="000000">
                <a:alpha val="40000"/>
              </a:srgb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10 (Multiple response question)</a:t>
            </a:r>
            <a:endParaRPr b="1" dirty="0" sz="2000">
              <a:solidFill>
                <a:schemeClr val="bg1"/>
              </a:solidFill>
              <a:uFillTx/>
            </a:endParaRPr>
          </a:p>
        </p:txBody>
      </p:sp>
      <p:sp>
        <p:nvSpPr>
          <p:cNvPr xmlns:c="http://schemas.openxmlformats.org/drawingml/2006/chart" xmlns:pic="http://schemas.openxmlformats.org/drawingml/2006/picture" xmlns:dgm="http://schemas.openxmlformats.org/drawingml/2006/diagram" id="2" name="Rectangle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419600" y="3156526"/>
            <a:ext cx="4572000" cy="1169551"/>
          </a:xfrm>
          <a:prstGeom prst="rect">
            <a:avLst/>
          </a:prstGeom>
          <a:solidFill>
            <a:srgbClr val="92D050"/>
          </a:solidFill>
        </p:spPr>
        <p:txBody xmlns:c="http://schemas.openxmlformats.org/drawingml/2006/chart" xmlns:pic="http://schemas.openxmlformats.org/drawingml/2006/picture" xmlns:dgm="http://schemas.openxmlformats.org/drawingml/2006/diagram">
          <a:bodyPr>
            <a:spAutoFit/>
          </a:bodyPr>
          <a:lstStyle/>
          <a:p>
            <a:r>
              <a:rPr dirty="0" lang="en-GB" sz="1400">
                <a:uFillTx/>
                <a:sym typeface="Avenir Roman"/>
              </a:rPr>
              <a:t>General feedback is shown to the student after they have completed the question. Unlike specific feedback, which depends on the question type and what response the student gave, the same general feedback text is shown to all students.</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998923"/>
            <a:ext cx="4537557" cy="4055878"/>
          </a:xfrm>
          <a:prstGeom prst="rect">
            <a:avLst/>
          </a:prstGeom>
          <a:effectLst>
            <a:outerShdw algn="ctr" blurRad="63500" rotWithShape="0" sx="102000" sy="102000">
              <a:schemeClr val="tx1">
                <a:alpha val="60000"/>
              </a:scheme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11 (Multiple response question)</a:t>
            </a:r>
            <a:endParaRPr b="1" dirty="0" sz="2000">
              <a:solidFill>
                <a:schemeClr val="bg1"/>
              </a:solidFill>
              <a:uFillTx/>
            </a:endParaRP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228554" y="1858089"/>
            <a:ext cx="3569374" cy="1600438"/>
          </a:xfrm>
          <a:prstGeom prst="rect">
            <a:avLst/>
          </a:prstGeom>
          <a:solidFill>
            <a:srgbClr val="92D050"/>
          </a:solidFill>
        </p:spPr>
        <p:txBody xmlns:c="http://schemas.openxmlformats.org/drawingml/2006/chart" xmlns:pic="http://schemas.openxmlformats.org/drawingml/2006/picture" xmlns:dgm="http://schemas.openxmlformats.org/drawingml/2006/diagram">
          <a:bodyPr wrap="square">
            <a:spAutoFit/>
          </a:bodyPr>
          <a:lstStyle/>
          <a:p>
            <a:r>
              <a:rPr dirty="0" lang="en-GB" sz="1400">
                <a:uFillTx/>
                <a:latin charset="0" panose="020B0604020202020204" pitchFamily="34" typeface="Arial"/>
                <a:cs charset="0" panose="020B0604020202020204" pitchFamily="34" typeface="Arial"/>
              </a:rPr>
              <a:t>Insert an answer in each ‘choice’ box and use the ‘correct’ check box to indicate if the answer is correct or not.  </a:t>
            </a:r>
          </a:p>
          <a:p>
            <a:endParaRPr dirty="0" lang="en-GB" sz="1400">
              <a:uFillTx/>
              <a:latin charset="0" panose="020B0604020202020204" pitchFamily="34" typeface="Arial"/>
              <a:cs charset="0" panose="020B0604020202020204" pitchFamily="34" typeface="Arial"/>
            </a:endParaRPr>
          </a:p>
          <a:p>
            <a:r>
              <a:rPr dirty="0" lang="en-GB" sz="1400">
                <a:uFillTx/>
                <a:latin charset="0" panose="020B0604020202020204" pitchFamily="34" typeface="Arial"/>
                <a:cs charset="0" panose="020B0604020202020204" pitchFamily="34" typeface="Arial"/>
              </a:rPr>
              <a:t>There is also a space for feedback for each choice (this can be left blank if you don’t want to provide feedback).</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998923"/>
            <a:ext cx="4779819" cy="3912748"/>
          </a:xfrm>
          <a:prstGeom prst="rect">
            <a:avLst/>
          </a:prstGeom>
          <a:effectLst>
            <a:outerShdw algn="ctr" blurRad="63500" rotWithShape="0" sx="102000" sy="102000">
              <a:schemeClr val="tx1">
                <a:lumMod val="95000"/>
                <a:lumOff val="5000"/>
                <a:alpha val="60000"/>
              </a:scheme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12 (Multiple response question)</a:t>
            </a:r>
            <a:endParaRPr b="1" dirty="0" sz="2000">
              <a:solidFill>
                <a:schemeClr val="bg1"/>
              </a:solidFill>
              <a:uFillTx/>
            </a:endParaRPr>
          </a:p>
        </p:txBody>
      </p:sp>
      <p:sp>
        <p:nvSpPr>
          <p:cNvPr xmlns:c="http://schemas.openxmlformats.org/drawingml/2006/chart" xmlns:pic="http://schemas.openxmlformats.org/drawingml/2006/picture" xmlns:dgm="http://schemas.openxmlformats.org/drawingml/2006/diagram" id="2" name="Rectangle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89418" y="2216633"/>
            <a:ext cx="3408510" cy="954107"/>
          </a:xfrm>
          <a:prstGeom prst="rect">
            <a:avLst/>
          </a:prstGeom>
          <a:solidFill>
            <a:srgbClr val="92D050"/>
          </a:solidFill>
        </p:spPr>
        <p:txBody xmlns:c="http://schemas.openxmlformats.org/drawingml/2006/chart" xmlns:pic="http://schemas.openxmlformats.org/drawingml/2006/picture" xmlns:dgm="http://schemas.openxmlformats.org/drawingml/2006/diagram">
          <a:bodyPr wrap="square">
            <a:spAutoFit/>
          </a:bodyPr>
          <a:lstStyle/>
          <a:p>
            <a:r>
              <a:rPr dirty="0" lang="en-GB" sz="1400">
                <a:uFillTx/>
                <a:latin charset="0" panose="020B0604020202020204" pitchFamily="34" typeface="Arial"/>
                <a:cs charset="0" panose="020B0604020202020204" pitchFamily="34" typeface="Arial"/>
              </a:rPr>
              <a:t>A general feedback message depending on whether the learner has answered a question correctly or not can be edited in ‘combined feedback’.</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76279" y="998923"/>
            <a:ext cx="4428305" cy="3921247"/>
          </a:xfrm>
          <a:prstGeom prst="rect">
            <a:avLst/>
          </a:prstGeom>
          <a:effectLst>
            <a:outerShdw algn="ctr" blurRad="63500" rotWithShape="0" sx="102000" sy="102000">
              <a:srgbClr val="000000">
                <a:alpha val="40000"/>
              </a:srgbClr>
            </a:outerShdw>
          </a:effectLst>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841510" y="1137446"/>
            <a:ext cx="5867400" cy="3609975"/>
          </a:xfrm>
          <a:prstGeom prst="rect">
            <a:avLst/>
          </a:prstGeom>
          <a:effectLst>
            <a:outerShdw algn="ctr" blurRad="63500" rotWithShape="0" sx="102000" sy="102000">
              <a:srgbClr val="000000">
                <a:alpha val="60000"/>
              </a:srgb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13 (Multiple response question)</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4482" y="405628"/>
            <a:ext cx="6409844" cy="976605"/>
          </a:xfrm>
        </p:spPr>
        <p:txBody xmlns:c="http://schemas.openxmlformats.org/drawingml/2006/chart" xmlns:pic="http://schemas.openxmlformats.org/drawingml/2006/picture" xmlns:dgm="http://schemas.openxmlformats.org/drawingml/2006/diagram">
          <a:bodyPr/>
          <a:lstStyle/>
          <a:p>
            <a:r>
              <a:rPr dirty="0" lang="en-GB">
                <a:uFillTx/>
              </a:rPr>
              <a:t>How to build a Moodle quiz</a:t>
            </a: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54482" y="1582739"/>
            <a:ext cx="7728281" cy="2753733"/>
          </a:xfrm>
        </p:spPr>
        <p:txBody xmlns:c="http://schemas.openxmlformats.org/drawingml/2006/chart" xmlns:pic="http://schemas.openxmlformats.org/drawingml/2006/picture" xmlns:dgm="http://schemas.openxmlformats.org/drawingml/2006/diagram">
          <a:bodyPr/>
          <a:lstStyle/>
          <a:p>
            <a:r>
              <a:rPr dirty="0" lang="en-GB" sz="2400">
                <a:uFillTx/>
              </a:rPr>
              <a:t>Where to find good online guidance about:</a:t>
            </a:r>
          </a:p>
          <a:p>
            <a:endParaRPr dirty="0" lang="en-GB" sz="2400">
              <a:uFillTx/>
            </a:endParaRPr>
          </a:p>
          <a:p>
            <a:pPr indent="-285750" marL="285750">
              <a:buFont charset="0" panose="020B0604020202020204" pitchFamily="34" typeface="Arial"/>
              <a:buChar char="•"/>
            </a:pPr>
            <a:r>
              <a:rPr dirty="0" lang="en-GB" sz="2400">
                <a:uFillTx/>
              </a:rPr>
              <a:t>The purpose of online quizzes for learning</a:t>
            </a:r>
          </a:p>
          <a:p>
            <a:pPr indent="-285750" marL="285750">
              <a:buFont charset="0" panose="020B0604020202020204" pitchFamily="34" typeface="Arial"/>
              <a:buChar char="•"/>
            </a:pPr>
            <a:r>
              <a:rPr dirty="0" lang="en-GB" sz="2400">
                <a:uFillTx/>
              </a:rPr>
              <a:t>How to write a good quiz question which tests understanding rather than memory</a:t>
            </a:r>
          </a:p>
          <a:p>
            <a:pPr indent="-285750" marL="285750">
              <a:buFont charset="0" panose="020B0604020202020204" pitchFamily="34" typeface="Arial"/>
              <a:buChar char="•"/>
            </a:pPr>
            <a:r>
              <a:rPr dirty="0" lang="en-GB" sz="2400">
                <a:uFillTx/>
              </a:rPr>
              <a:t>Some of the question types to use when building an online quiz and a demonstration of how to configure those question types</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35090" y="1098839"/>
            <a:ext cx="4991100" cy="3333750"/>
          </a:xfrm>
          <a:prstGeom prst="rect">
            <a:avLst/>
          </a:prstGeom>
          <a:effectLst>
            <a:outerShdw algn="ctr" blurRad="63500" rotWithShape="0" sx="102000" sy="102000">
              <a:srgbClr val="000000">
                <a:alpha val="40000"/>
              </a:srgb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14 (Random question - variants)</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820126" y="998923"/>
            <a:ext cx="4872694" cy="4003561"/>
          </a:xfrm>
          <a:prstGeom prst="rect">
            <a:avLst/>
          </a:prstGeom>
          <a:effectLst>
            <a:outerShdw algn="ctr" blurRad="63500" rotWithShape="0" sx="102000" sy="102000">
              <a:srgbClr val="000000">
                <a:alpha val="60000"/>
              </a:srgbClr>
            </a:outerShdw>
          </a:effectLst>
        </p:spPr>
      </p:pic>
    </p:spTree>
  </p:cSld>
  <p:clrMapOvr xmlns:c="http://schemas.openxmlformats.org/drawingml/2006/chart" xmlns:pic="http://schemas.openxmlformats.org/drawingml/2006/picture" xmlns:dgm="http://schemas.openxmlformats.org/drawingml/2006/diagram">
    <a:masterClrMapping/>
  </p:clrMapOvr>
  <p:transition spd="med"/>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15 (select missing words question)</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8" name="Picture 7"/>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1018256"/>
            <a:ext cx="3838575" cy="2038350"/>
          </a:xfrm>
          <a:prstGeom prst="rect">
            <a:avLst/>
          </a:prstGeom>
          <a:effectLst>
            <a:outerShdw algn="ctr" blurRad="63500" rotWithShape="0" sx="102000" sy="102000">
              <a:srgbClr val="000000">
                <a:alpha val="40000"/>
              </a:srgbClr>
            </a:outerShdw>
          </a:effectLst>
        </p:spPr>
      </p:pic>
      <p:pic>
        <p:nvPicPr>
          <p:cNvPr xmlns:c="http://schemas.openxmlformats.org/drawingml/2006/chart" xmlns:pic="http://schemas.openxmlformats.org/drawingml/2006/picture" xmlns:dgm="http://schemas.openxmlformats.org/drawingml/2006/diagram" id="10" name="Picture 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610255" y="1730132"/>
            <a:ext cx="6267450" cy="3143250"/>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7" name="Straight Arrow Connector 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1524000" y="2037432"/>
            <a:ext cx="1233055" cy="534318"/>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Tree>
  </p:cSld>
  <p:clrMapOvr xmlns:c="http://schemas.openxmlformats.org/drawingml/2006/chart" xmlns:pic="http://schemas.openxmlformats.org/drawingml/2006/picture" xmlns:dgm="http://schemas.openxmlformats.org/drawingml/2006/diagram">
    <a:masterClrMapping/>
  </p:clrMapOvr>
  <p:transition spd="med"/>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16 (select missing words question)</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1056983"/>
            <a:ext cx="3533775" cy="2466975"/>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176922" y="3080546"/>
            <a:ext cx="5695950" cy="1666875"/>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7" name="Straight Arrow Connector 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424545" y="1428506"/>
            <a:ext cx="3267362" cy="2095452"/>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Tree>
  </p:cSld>
  <p:clrMapOvr xmlns:c="http://schemas.openxmlformats.org/drawingml/2006/chart" xmlns:pic="http://schemas.openxmlformats.org/drawingml/2006/picture" xmlns:dgm="http://schemas.openxmlformats.org/drawingml/2006/diagram">
    <a:masterClrMapping/>
  </p:clrMapOvr>
  <p:transition spd="med"/>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1260764" y="998923"/>
            <a:ext cx="6048807" cy="4013992"/>
          </a:xfrm>
          <a:prstGeom prst="rect">
            <a:avLst/>
          </a:prstGeom>
          <a:effectLst>
            <a:outerShdw algn="ctr" blurRad="63500" rotWithShape="0" sx="102000" sy="102000">
              <a:srgbClr val="000000">
                <a:alpha val="50000"/>
              </a:srgbClr>
            </a:outerShdw>
          </a:effectLst>
        </p:spPr>
      </p:pic>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17 (table with select missing words)</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87013" y="1120919"/>
            <a:ext cx="6591829" cy="3747266"/>
          </a:xfrm>
          <a:prstGeom prst="rect">
            <a:avLst/>
          </a:prstGeom>
          <a:effectLst>
            <a:outerShdw algn="ctr" blurRad="63500" rotWithShape="0" sx="102000" sy="102000">
              <a:srgbClr val="000000">
                <a:alpha val="60000"/>
              </a:srgb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18 (table with select missing words)</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376082" y="1295222"/>
            <a:ext cx="5362575" cy="1905000"/>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614332" y="3617285"/>
            <a:ext cx="4124325" cy="876300"/>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385231" y="1820647"/>
            <a:ext cx="4117057" cy="2340429"/>
          </a:xfrm>
          <a:prstGeom prst="rect">
            <a:avLst/>
          </a:prstGeom>
          <a:effectLst>
            <a:outerShdw algn="ctr" blurRad="63500" rotWithShape="0" sx="102000" sy="102000">
              <a:srgbClr val="000000">
                <a:alpha val="60000"/>
              </a:srgbClr>
            </a:outerShdw>
          </a:effectLst>
        </p:spPr>
      </p:pic>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19 (table with select missing words)</a:t>
            </a:r>
            <a:endParaRPr b="1" dirty="0" sz="2000">
              <a:solidFill>
                <a:schemeClr val="bg1"/>
              </a:solidFill>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20 (pattern match)</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936206"/>
            <a:ext cx="3838575" cy="1238250"/>
          </a:xfrm>
          <a:prstGeom prst="rect">
            <a:avLst/>
          </a:prstGeom>
        </p:spPr>
      </p:pic>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699471" y="1499239"/>
            <a:ext cx="6238875" cy="3238500"/>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7" name="Straight Arrow Connector 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1433945" y="1675797"/>
            <a:ext cx="2175165" cy="498659"/>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Tree>
  </p:cSld>
  <p:clrMapOvr xmlns:c="http://schemas.openxmlformats.org/drawingml/2006/chart" xmlns:pic="http://schemas.openxmlformats.org/drawingml/2006/picture" xmlns:dgm="http://schemas.openxmlformats.org/drawingml/2006/diagram">
    <a:masterClrMapping/>
  </p:clrMapOvr>
  <p:transition spd="med"/>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21 (pattern match)</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1106274"/>
            <a:ext cx="6381750" cy="3419475"/>
          </a:xfrm>
          <a:prstGeom prst="rect">
            <a:avLst/>
          </a:prstGeom>
          <a:effectLst>
            <a:outerShdw algn="ctr" blurRad="63500" rotWithShape="0" sx="102000" sy="102000">
              <a:srgbClr val="000000">
                <a:alpha val="40000"/>
              </a:srgbClr>
            </a:outerShdw>
          </a:effectLst>
        </p:spPr>
      </p:pic>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830237" y="2297943"/>
            <a:ext cx="3971925" cy="1238250"/>
          </a:xfrm>
          <a:prstGeom prst="rect">
            <a:avLst/>
          </a:prstGeom>
          <a:effectLst>
            <a:outerShdw algn="ctr" blurRad="63500" rotWithShape="0" sx="102000" sy="102000">
              <a:srgbClr val="000000">
                <a:alpha val="60000"/>
              </a:srgbClr>
            </a:outerShdw>
          </a:effectLst>
        </p:spPr>
      </p:pic>
    </p:spTree>
  </p:cSld>
  <p:clrMapOvr xmlns:c="http://schemas.openxmlformats.org/drawingml/2006/chart" xmlns:pic="http://schemas.openxmlformats.org/drawingml/2006/picture" xmlns:dgm="http://schemas.openxmlformats.org/drawingml/2006/diagram">
    <a:masterClrMapping/>
  </p:clrMapOvr>
  <p:transition spd="med"/>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22 (combined question type)</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46072" y="998923"/>
            <a:ext cx="3800475" cy="1714500"/>
          </a:xfrm>
          <a:prstGeom prst="rect">
            <a:avLst/>
          </a:prstGeom>
          <a:effectLst>
            <a:outerShdw algn="ctr" blurRad="63500" rotWithShape="0" sx="102000" sy="102000">
              <a:srgbClr val="000000">
                <a:alpha val="40000"/>
              </a:srgbClr>
            </a:outerShdw>
          </a:effectLst>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508135" y="1575596"/>
            <a:ext cx="6200775" cy="3171825"/>
          </a:xfrm>
          <a:prstGeom prst="rect">
            <a:avLst/>
          </a:prstGeom>
          <a:effectLst>
            <a:outerShdw algn="ctr" blurRad="63500" rotWithShape="0" sx="102000" sy="102000">
              <a:srgbClr val="000000">
                <a:alpha val="60000"/>
              </a:srgbClr>
            </a:outerShdw>
          </a:effectLst>
        </p:spPr>
      </p:pic>
      <p:cxnSp>
        <p:nvCxnSpPr>
          <p:cNvPr xmlns:c="http://schemas.openxmlformats.org/drawingml/2006/chart" xmlns:pic="http://schemas.openxmlformats.org/drawingml/2006/picture" xmlns:dgm="http://schemas.openxmlformats.org/drawingml/2006/diagram" id="7" name="Straight Arrow Connector 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609599" y="1454832"/>
            <a:ext cx="2175165" cy="498659"/>
          </a:xfrm>
          <a:prstGeom prst="straightConnector1">
            <a:avLst/>
          </a:prstGeom>
          <a:noFill/>
          <a:ln cap="flat" w="41275">
            <a:solidFill>
              <a:srgbClr val="C00000"/>
            </a:solidFill>
            <a:prstDash val="solid"/>
            <a:miter lim="800000"/>
            <a:tailEnd type="triangle"/>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cxnSp>
    </p:spTree>
  </p:cSld>
  <p:clrMapOvr xmlns:c="http://schemas.openxmlformats.org/drawingml/2006/chart" xmlns:pic="http://schemas.openxmlformats.org/drawingml/2006/picture" xmlns:dgm="http://schemas.openxmlformats.org/drawingml/2006/diagram">
    <a:masterClrMapping/>
  </p:clrMapOvr>
  <p:transition spd="med"/>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Shape 15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820125" y="1259229"/>
            <a:ext cx="4888785" cy="338554"/>
          </a:xfrm>
          <a:prstGeom prst="rect">
            <a:avLst/>
          </a:prstGeom>
          <a:ln w="12700">
            <a:miter lim="400000"/>
          </a:ln>
        </p:spPr>
        <p:txBody xmlns:c="http://schemas.openxmlformats.org/drawingml/2006/chart" xmlns:pic="http://schemas.openxmlformats.org/drawingml/2006/picture" xmlns:dgm="http://schemas.openxmlformats.org/drawingml/2006/diagram">
          <a:bodyPr lIns="45719" rIns="45719">
            <a:spAutoFit/>
          </a:bodyPr>
          <a:lstStyle/>
          <a:p>
            <a:pPr lvl="0">
              <a:defRPr sz="1800">
                <a:uFillTx/>
              </a:defRPr>
            </a:pPr>
            <a:endParaRPr dirty="0" sz="1600">
              <a:solidFill>
                <a:schemeClr val="accent1"/>
              </a:solidFill>
              <a:uFillTx/>
              <a:latin typeface="Arial Bold"/>
              <a:ea typeface="Arial Bold"/>
              <a:cs typeface="Arial Bold"/>
              <a:sym typeface="Arial Bold"/>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6072" y="275315"/>
            <a:ext cx="6894757" cy="602844"/>
          </a:xfrm>
          <a:prstGeom prst="rect">
            <a:avLst/>
          </a:prstGeom>
          <a:solidFill>
            <a:srgbClr val="1D4A9B"/>
          </a:solidFill>
          <a:ln cap="flat" w="12700">
            <a:no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 name="Shape 25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6279" y="396079"/>
            <a:ext cx="6764550" cy="307777"/>
          </a:xfrm>
          <a:prstGeom prst="rect">
            <a:avLst/>
          </a:prstGeom>
          <a:noFill/>
          <a:ln w="12700">
            <a:miter lim="400000"/>
          </a:ln>
        </p:spPr>
        <p:txBody xmlns:c="http://schemas.openxmlformats.org/drawingml/2006/chart" xmlns:pic="http://schemas.openxmlformats.org/drawingml/2006/picture" xmlns:dgm="http://schemas.openxmlformats.org/drawingml/2006/diagram">
          <a:bodyPr bIns="0" lIns="0" rIns="0" tIns="0" wrap="square">
            <a:spAutoFit/>
          </a:bodyPr>
          <a:lstStyle>
            <a:lvl1pPr>
              <a:defRPr sz="2400">
                <a:solidFill>
                  <a:srgbClr val="FFFFFF"/>
                </a:solidFill>
                <a:uFillTx/>
                <a:latin typeface="Arial Bold"/>
                <a:ea typeface="Arial Bold"/>
                <a:cs typeface="Arial Bold"/>
                <a:sym typeface="Arial Bold"/>
              </a:defRPr>
            </a:lvl1pPr>
          </a:lstStyle>
          <a:p>
            <a:pPr lvl="0">
              <a:defRPr sz="1800">
                <a:solidFill>
                  <a:srgbClr val="000000"/>
                </a:solidFill>
                <a:uFillTx/>
              </a:defRPr>
            </a:pPr>
            <a:r>
              <a:rPr b="1" dirty="0" lang="en-GB" sz="2000">
                <a:solidFill>
                  <a:schemeClr val="bg1"/>
                </a:solidFill>
                <a:uFillTx/>
              </a:rPr>
              <a:t>Build a quiz – step 17 (drag and drop missing words)</a:t>
            </a:r>
            <a:endParaRPr b="1" dirty="0" sz="2000">
              <a:solidFill>
                <a:schemeClr val="bg1"/>
              </a:solidFill>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568578" y="1915435"/>
            <a:ext cx="6229350" cy="2952750"/>
          </a:xfrm>
          <a:prstGeom prst="rect">
            <a:avLst/>
          </a:prstGeom>
          <a:effectLst>
            <a:outerShdw algn="ctr" blurRad="63500" rotWithShape="0" sx="102000" sy="102000">
              <a:srgbClr val="000000">
                <a:alpha val="60000"/>
              </a:srgbClr>
            </a:outerShdw>
          </a:effectLst>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46072" y="1048660"/>
            <a:ext cx="4461455" cy="2122859"/>
          </a:xfrm>
          <a:prstGeom prst="rect">
            <a:avLst/>
          </a:prstGeom>
          <a:effectLst>
            <a:outerShdw algn="ctr" blurRad="63500" rotWithShape="0" sx="102000" sy="102000">
              <a:srgbClr val="000000">
                <a:alpha val="60000"/>
              </a:srgbClr>
            </a:outerShdw>
          </a:effectLst>
        </p:spPr>
      </p:pic>
    </p:spTree>
  </p:cSld>
  <p:clrMapOvr xmlns:c="http://schemas.openxmlformats.org/drawingml/2006/chart" xmlns:pic="http://schemas.openxmlformats.org/drawingml/2006/picture" xmlns:dgm="http://schemas.openxmlformats.org/drawingml/2006/diagram">
    <a:masterClrMapping/>
  </p:clrMapOvr>
  <p:transition spd="med"/>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4482" y="405628"/>
            <a:ext cx="5400001" cy="976605"/>
          </a:xfrm>
        </p:spPr>
        <p:txBody xmlns:c="http://schemas.openxmlformats.org/drawingml/2006/chart" xmlns:pic="http://schemas.openxmlformats.org/drawingml/2006/picture" xmlns:dgm="http://schemas.openxmlformats.org/drawingml/2006/diagram">
          <a:bodyPr/>
          <a:lstStyle/>
          <a:p>
            <a:r>
              <a:rPr dirty="0" lang="en-GB">
                <a:uFillTx/>
              </a:rPr>
              <a:t>Online assessment</a:t>
            </a: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54482" y="1382232"/>
            <a:ext cx="7728281" cy="3355639"/>
          </a:xfrm>
        </p:spPr>
        <p:txBody xmlns:c="http://schemas.openxmlformats.org/drawingml/2006/chart" xmlns:pic="http://schemas.openxmlformats.org/drawingml/2006/picture" xmlns:dgm="http://schemas.openxmlformats.org/drawingml/2006/diagram">
          <a:bodyPr/>
          <a:lstStyle/>
          <a:p>
            <a:r>
              <a:rPr b="1" dirty="0" lang="en-GB">
                <a:uFillTx/>
              </a:rPr>
              <a:t>Does your course need assessment of some kind?</a:t>
            </a:r>
          </a:p>
          <a:p>
            <a:pPr indent="-285750" marL="285750">
              <a:buFont charset="0" panose="020B0604020202020204" pitchFamily="34" typeface="Arial"/>
              <a:buChar char="•"/>
            </a:pPr>
            <a:r>
              <a:rPr dirty="0" lang="en-GB">
                <a:uFillTx/>
              </a:rPr>
              <a:t>Non-graded informal assessment activities through the course</a:t>
            </a:r>
          </a:p>
          <a:p>
            <a:pPr indent="-285750" marL="285750">
              <a:buFont charset="0" panose="020B0604020202020204" pitchFamily="34" typeface="Arial"/>
              <a:buChar char="•"/>
            </a:pPr>
            <a:r>
              <a:rPr dirty="0" lang="en-GB">
                <a:uFillTx/>
              </a:rPr>
              <a:t>Graded assessment at intervals or at the end of the course</a:t>
            </a:r>
          </a:p>
          <a:p>
            <a:pPr indent="-285750" marL="285750">
              <a:buFont charset="0" panose="020B0604020202020204" pitchFamily="34" typeface="Arial"/>
              <a:buChar char="•"/>
            </a:pPr>
            <a:r>
              <a:rPr dirty="0" lang="en-GB">
                <a:uFillTx/>
              </a:rPr>
              <a:t>Evidence of learning (e.g. a badge, a statement of participation)</a:t>
            </a:r>
          </a:p>
          <a:p>
            <a:endParaRPr dirty="0" lang="en-GB">
              <a:uFillTx/>
            </a:endParaRPr>
          </a:p>
          <a:p>
            <a:r>
              <a:rPr dirty="0" lang="en-GB">
                <a:uFillTx/>
              </a:rPr>
              <a:t>Polls, quizzes, questionnaires, reflective exercises and self assessment questions (for developing critical thinking skills) provide different methods for learners to check their understanding.</a:t>
            </a:r>
          </a:p>
          <a:p>
            <a:endParaRPr dirty="0" lang="en-GB">
              <a:uFillTx/>
            </a:endParaRPr>
          </a:p>
          <a:p>
            <a:r>
              <a:rPr dirty="0" lang="en-GB">
                <a:uFillTx/>
              </a:rPr>
              <a:t>Practice quizzes (no pass grade) – formative assessment</a:t>
            </a:r>
          </a:p>
          <a:p>
            <a:r>
              <a:rPr dirty="0" lang="en-GB">
                <a:uFillTx/>
              </a:rPr>
              <a:t>Graded quizzes (pass grade) – summative assessment</a:t>
            </a:r>
          </a:p>
          <a:p>
            <a:endParaRPr dirty="0" lang="en-GB">
              <a:uFillTx/>
            </a:endParaRPr>
          </a:p>
          <a:p>
            <a:r>
              <a:rPr dirty="0" lang="en-GB">
                <a:uFillTx/>
              </a:rPr>
              <a:t>Quizzes can have automated feedback for learners</a:t>
            </a:r>
          </a:p>
          <a:p>
            <a:endParaRPr dirty="0" lang="en-GB">
              <a:uFillTx/>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9" y="205979"/>
            <a:ext cx="6224212" cy="428625"/>
          </a:xfrm>
        </p:spPr>
        <p:txBody xmlns:c="http://schemas.openxmlformats.org/drawingml/2006/chart" xmlns:pic="http://schemas.openxmlformats.org/drawingml/2006/picture" xmlns:dgm="http://schemas.openxmlformats.org/drawingml/2006/diagram">
          <a:bodyPr/>
          <a:lstStyle/>
          <a:p>
            <a:r>
              <a:rPr b="1" dirty="0" lang="en-GB" sz="2400">
                <a:uFillTx/>
              </a:rPr>
              <a:t>Guidance and advice</a:t>
            </a: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510637" y="2400225"/>
            <a:ext cx="4167687" cy="631734"/>
          </a:xfrm>
          <a:prstGeom prst="rect">
            <a:avLst/>
          </a:prstGeom>
        </p:spPr>
      </p:pic>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678324" y="2587653"/>
            <a:ext cx="4572000" cy="276999"/>
          </a:xfrm>
          <a:prstGeom prst="rect">
            <a:avLst/>
          </a:prstGeom>
        </p:spPr>
        <p:txBody xmlns:c="http://schemas.openxmlformats.org/drawingml/2006/chart" xmlns:pic="http://schemas.openxmlformats.org/drawingml/2006/picture" xmlns:dgm="http://schemas.openxmlformats.org/drawingml/2006/diagram">
          <a:bodyPr>
            <a:spAutoFit/>
          </a:bodyPr>
          <a:lstStyle/>
          <a:p>
            <a:r>
              <a:rPr dirty="0" lang="en-GB" sz="1150">
                <a:solidFill>
                  <a:schemeClr val="bg1"/>
                </a:solidFill>
                <a:uFillTx/>
              </a:rPr>
              <a:t>http://www.open.edu/openlearncreate/course/view.php?id=2039</a:t>
            </a:r>
          </a:p>
        </p:txBody>
      </p: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510639" y="663159"/>
            <a:ext cx="4167687" cy="797601"/>
          </a:xfrm>
          <a:prstGeom prst="rect">
            <a:avLst/>
          </a:prstGeom>
        </p:spPr>
      </p:pic>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510638" y="1538748"/>
            <a:ext cx="4167687" cy="793845"/>
          </a:xfrm>
          <a:prstGeom prst="rect">
            <a:avLst/>
          </a:prstGeom>
        </p:spPr>
      </p:pic>
      <p:sp>
        <p:nvSpPr>
          <p:cNvPr xmlns:c="http://schemas.openxmlformats.org/drawingml/2006/chart" xmlns:pic="http://schemas.openxmlformats.org/drawingml/2006/picture" xmlns:dgm="http://schemas.openxmlformats.org/drawingml/2006/diagram" id="8" name="Rectangle 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678324" y="1782450"/>
            <a:ext cx="4572000" cy="276999"/>
          </a:xfrm>
          <a:prstGeom prst="rect">
            <a:avLst/>
          </a:prstGeom>
        </p:spPr>
        <p:txBody xmlns:c="http://schemas.openxmlformats.org/drawingml/2006/chart" xmlns:pic="http://schemas.openxmlformats.org/drawingml/2006/picture" xmlns:dgm="http://schemas.openxmlformats.org/drawingml/2006/diagram">
          <a:bodyPr>
            <a:spAutoFit/>
          </a:bodyPr>
          <a:lstStyle/>
          <a:p>
            <a:r>
              <a:rPr dirty="0" lang="en-GB" sz="1150">
                <a:solidFill>
                  <a:schemeClr val="bg1"/>
                </a:solidFill>
                <a:uFillTx/>
              </a:rPr>
              <a:t>http://www.open.edu/openlearncreate/course/view.php?id=2274</a:t>
            </a:r>
          </a:p>
        </p:txBody>
      </p:sp>
      <p:sp>
        <p:nvSpPr>
          <p:cNvPr xmlns:c="http://schemas.openxmlformats.org/drawingml/2006/chart" xmlns:pic="http://schemas.openxmlformats.org/drawingml/2006/picture" xmlns:dgm="http://schemas.openxmlformats.org/drawingml/2006/diagram" id="13" name="Rectangle 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678324" y="945336"/>
            <a:ext cx="4572000" cy="276999"/>
          </a:xfrm>
          <a:prstGeom prst="rect">
            <a:avLst/>
          </a:prstGeom>
        </p:spPr>
        <p:txBody xmlns:c="http://schemas.openxmlformats.org/drawingml/2006/chart" xmlns:pic="http://schemas.openxmlformats.org/drawingml/2006/picture" xmlns:dgm="http://schemas.openxmlformats.org/drawingml/2006/diagram">
          <a:bodyPr>
            <a:spAutoFit/>
          </a:bodyPr>
          <a:lstStyle/>
          <a:p>
            <a:r>
              <a:rPr dirty="0" lang="en-GB" sz="1150">
                <a:solidFill>
                  <a:schemeClr val="bg1"/>
                </a:solidFill>
                <a:uFillTx/>
              </a:rPr>
              <a:t>http://www.open.edu/openlearncreate/course/view.php?id=2221</a:t>
            </a:r>
          </a:p>
        </p:txBody>
      </p:sp>
      <p:pic>
        <p:nvPicPr>
          <p:cNvPr xmlns:c="http://schemas.openxmlformats.org/drawingml/2006/chart" xmlns:pic="http://schemas.openxmlformats.org/drawingml/2006/picture" xmlns:dgm="http://schemas.openxmlformats.org/drawingml/2006/diagram" id="16" name="Picture 1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510637" y="3104865"/>
            <a:ext cx="3444674" cy="912468"/>
          </a:xfrm>
          <a:prstGeom prst="rect">
            <a:avLst/>
          </a:prstGeom>
        </p:spPr>
      </p:pic>
      <p:pic>
        <p:nvPicPr>
          <p:cNvPr xmlns:c="http://schemas.openxmlformats.org/drawingml/2006/chart" xmlns:pic="http://schemas.openxmlformats.org/drawingml/2006/picture" xmlns:dgm="http://schemas.openxmlformats.org/drawingml/2006/diagram" id="17" name="Picture 1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7"/>
          <a:stretch>
            <a:fillRect/>
          </a:stretch>
        </p:blipFill>
        <p:spPr xmlns:c="http://schemas.openxmlformats.org/drawingml/2006/chart" xmlns:pic="http://schemas.openxmlformats.org/drawingml/2006/picture" xmlns:dgm="http://schemas.openxmlformats.org/drawingml/2006/diagram">
          <a:xfrm>
            <a:off x="510639" y="4082902"/>
            <a:ext cx="3444673" cy="940645"/>
          </a:xfrm>
          <a:prstGeom prst="rect">
            <a:avLst/>
          </a:prstGeom>
        </p:spPr>
      </p:pic>
      <p:sp>
        <p:nvSpPr>
          <p:cNvPr xmlns:c="http://schemas.openxmlformats.org/drawingml/2006/chart" xmlns:pic="http://schemas.openxmlformats.org/drawingml/2006/picture" xmlns:dgm="http://schemas.openxmlformats.org/drawingml/2006/diagram" id="18" name="Rectangle 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061361" y="4329238"/>
            <a:ext cx="4572000" cy="276999"/>
          </a:xfrm>
          <a:prstGeom prst="rect">
            <a:avLst/>
          </a:prstGeom>
        </p:spPr>
        <p:txBody xmlns:c="http://schemas.openxmlformats.org/drawingml/2006/chart" xmlns:pic="http://schemas.openxmlformats.org/drawingml/2006/picture" xmlns:dgm="http://schemas.openxmlformats.org/drawingml/2006/diagram">
          <a:bodyPr>
            <a:spAutoFit/>
          </a:bodyPr>
          <a:lstStyle/>
          <a:p>
            <a:r>
              <a:rPr dirty="0" lang="en-GB" sz="1200">
                <a:solidFill>
                  <a:schemeClr val="bg1"/>
                </a:solidFill>
                <a:uFillTx/>
              </a:rPr>
              <a:t>http://www.open.edu/openlearncreate/course/view.php?id=1643</a:t>
            </a:r>
          </a:p>
        </p:txBody>
      </p:sp>
      <p:sp>
        <p:nvSpPr>
          <p:cNvPr xmlns:c="http://schemas.openxmlformats.org/drawingml/2006/chart" xmlns:pic="http://schemas.openxmlformats.org/drawingml/2006/picture" xmlns:dgm="http://schemas.openxmlformats.org/drawingml/2006/diagram" id="19" name="Rectangle 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061361" y="3476426"/>
            <a:ext cx="4572000" cy="276999"/>
          </a:xfrm>
          <a:prstGeom prst="rect">
            <a:avLst/>
          </a:prstGeom>
        </p:spPr>
        <p:txBody xmlns:c="http://schemas.openxmlformats.org/drawingml/2006/chart" xmlns:pic="http://schemas.openxmlformats.org/drawingml/2006/picture" xmlns:dgm="http://schemas.openxmlformats.org/drawingml/2006/diagram">
          <a:bodyPr>
            <a:spAutoFit/>
          </a:bodyPr>
          <a:lstStyle/>
          <a:p>
            <a:r>
              <a:rPr dirty="0" lang="en-GB" sz="1200">
                <a:solidFill>
                  <a:schemeClr val="bg1"/>
                </a:solidFill>
                <a:uFillTx/>
              </a:rPr>
              <a:t>http://www.open.edu/openlearncreate/course/view.php?id=1581</a:t>
            </a:r>
          </a:p>
        </p:txBody>
      </p:sp>
    </p:spTree>
  </p:cSld>
  <p:clrMapOvr xmlns:c="http://schemas.openxmlformats.org/drawingml/2006/chart" xmlns:pic="http://schemas.openxmlformats.org/drawingml/2006/picture" xmlns:dgm="http://schemas.openxmlformats.org/drawingml/2006/diagram">
    <a:masterClrMapping/>
  </p:clrMapOvr>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rgbClr val="1D4A9B"/>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2796639" y="2143125"/>
            <a:ext cx="6224212" cy="428625"/>
          </a:xfrm>
        </p:spPr>
        <p:txBody xmlns:c="http://schemas.openxmlformats.org/drawingml/2006/chart" xmlns:pic="http://schemas.openxmlformats.org/drawingml/2006/picture" xmlns:dgm="http://schemas.openxmlformats.org/drawingml/2006/diagram">
          <a:bodyPr/>
          <a:lstStyle/>
          <a:p>
            <a:r>
              <a:rPr b="1" dirty="0" lang="en-GB" sz="3600">
                <a:uFillTx/>
              </a:rPr>
              <a:t>Your questions?</a:t>
            </a: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9" y="1025173"/>
            <a:ext cx="8510212" cy="3339376"/>
          </a:xfrm>
          <a:prstGeom prst="rect">
            <a:avLst/>
          </a:prstGeom>
          <a:noFill/>
        </p:spPr>
        <p:txBody xmlns:c="http://schemas.openxmlformats.org/drawingml/2006/chart" xmlns:pic="http://schemas.openxmlformats.org/drawingml/2006/picture" xmlns:dgm="http://schemas.openxmlformats.org/drawingml/2006/diagram">
          <a:bodyPr wrap="square">
            <a:spAutoFit/>
          </a:bodyPr>
          <a:lstStyle/>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0" dirty="0" i="0" lang="en-GB" strike="noStrike" u="none">
              <a:solidFill>
                <a:schemeClr val="bg1"/>
              </a:solidFill>
              <a:effectLst/>
              <a:uFillTx/>
              <a:latin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544379" y="1206062"/>
            <a:ext cx="3982545" cy="1453091"/>
          </a:xfrm>
          <a:prstGeom prst="rect">
            <a:avLst/>
          </a:prstGeom>
        </p:spPr>
      </p:pic>
      <p:sp>
        <p:nvSpPr>
          <p:cNvPr xmlns:c="http://schemas.openxmlformats.org/drawingml/2006/chart" xmlns:pic="http://schemas.openxmlformats.org/drawingml/2006/picture" xmlns:dgm="http://schemas.openxmlformats.org/drawingml/2006/diagram" id="2" name="Rectangle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993330" y="3847795"/>
            <a:ext cx="2055572" cy="1185977"/>
          </a:xfrm>
          <a:prstGeom prst="rect">
            <a:avLst/>
          </a:prstGeom>
          <a:solidFill>
            <a:schemeClr val="accent1"/>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endParaRPr b="0" baseline="0" cap="none" i="0" kumimoji="0" lang="en-US" normalizeH="0" spc="0" strike="noStrike" sz="1300" u="none">
              <a:ln>
                <a:noFill/>
              </a:ln>
              <a:solidFill>
                <a:srgbClr val="000000"/>
              </a:solidFill>
              <a:effectLst/>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856390" y="3586186"/>
            <a:ext cx="5431221" cy="523218"/>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algn="ctr" defTabSz="685800" fontAlgn="auto" hangingPunct="0" indent="0" latinLnBrk="1" marL="0" marR="0" rtl="0">
              <a:lnSpc>
                <a:spcPct val="100000"/>
              </a:lnSpc>
              <a:spcBef>
                <a:spcPts val="0"/>
              </a:spcBef>
              <a:spcAft>
                <a:spcPts val="0"/>
              </a:spcAft>
              <a:buFontTx/>
              <a:buNone/>
            </a:pPr>
            <a:r>
              <a:rPr dirty="0" lang="en-US" sz="2800">
                <a:solidFill>
                  <a:schemeClr val="bg1"/>
                </a:solidFill>
                <a:uFillTx/>
              </a:rPr>
              <a:t>50.open.ac.uk</a:t>
            </a:r>
            <a:endParaRPr b="0" baseline="0" cap="none" dirty="0" i="0" kumimoji="0" lang="en-US" normalizeH="0" spc="0" strike="noStrike" sz="2800" u="none">
              <a:ln>
                <a:noFill/>
              </a:ln>
              <a:solidFill>
                <a:schemeClr val="bg1"/>
              </a:solidFill>
              <a:effectLst/>
              <a:uFillTx/>
              <a:sym typeface="Arial"/>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4480" y="405628"/>
            <a:ext cx="7079697" cy="976605"/>
          </a:xfrm>
        </p:spPr>
        <p:txBody xmlns:c="http://schemas.openxmlformats.org/drawingml/2006/chart" xmlns:pic="http://schemas.openxmlformats.org/drawingml/2006/picture" xmlns:dgm="http://schemas.openxmlformats.org/drawingml/2006/diagram">
          <a:bodyPr/>
          <a:lstStyle/>
          <a:p>
            <a:r>
              <a:rPr dirty="0" lang="en-GB">
                <a:uFillTx/>
              </a:rPr>
              <a:t>Practice quizzes</a:t>
            </a: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54480" y="1073888"/>
            <a:ext cx="7728281" cy="3572539"/>
          </a:xfrm>
        </p:spPr>
        <p:txBody xmlns:c="http://schemas.openxmlformats.org/drawingml/2006/chart" xmlns:pic="http://schemas.openxmlformats.org/drawingml/2006/picture" xmlns:dgm="http://schemas.openxmlformats.org/drawingml/2006/diagram">
          <a:bodyPr/>
          <a:lstStyle/>
          <a:p>
            <a:r>
              <a:rPr dirty="0" lang="en-GB">
                <a:uFillTx/>
              </a:rPr>
              <a:t>Formative (practice) quizzes help learners test how much they have absorbed during a course topic, providing stepped feedback for multiple attempts at a question. For example:</a:t>
            </a:r>
          </a:p>
          <a:p>
            <a:endParaRPr dirty="0" lang="en-GB">
              <a:uFillTx/>
            </a:endParaRPr>
          </a:p>
          <a:p>
            <a:pPr indent="-285750" marL="285750">
              <a:buFont charset="0" panose="020B0604020202020204" pitchFamily="34" typeface="Arial"/>
              <a:buChar char="•"/>
            </a:pPr>
            <a:endParaRPr dirty="0" lang="en-GB" sz="1600">
              <a:uFillTx/>
            </a:endParaRPr>
          </a:p>
          <a:p>
            <a:endParaRPr dirty="0" lang="en-GB" sz="1600">
              <a:uFillTx/>
            </a:endParaRPr>
          </a:p>
          <a:p>
            <a:endParaRPr dirty="0" lang="en-GB" sz="1600">
              <a:uFillTx/>
            </a:endParaRPr>
          </a:p>
          <a:p>
            <a:endParaRPr dirty="0" lang="en-GB" sz="1600">
              <a:uFillTx/>
            </a:endParaRPr>
          </a:p>
          <a:p>
            <a:endParaRPr dirty="0" lang="en-GB" sz="1600">
              <a:uFillTx/>
            </a:endParaRPr>
          </a:p>
          <a:p>
            <a:endParaRPr dirty="0" lang="en-GB" sz="1600">
              <a:uFillTx/>
            </a:endParaRPr>
          </a:p>
          <a:p>
            <a:endParaRPr dirty="0" lang="en-GB" sz="1600">
              <a:uFillTx/>
            </a:endParaRPr>
          </a:p>
          <a:p>
            <a:endParaRPr dirty="0" lang="en-GB" sz="1600">
              <a:uFillTx/>
            </a:endParaRPr>
          </a:p>
          <a:p>
            <a:endParaRPr dirty="0" lang="en-GB" sz="1600">
              <a:uFillTx/>
            </a:endParaRPr>
          </a:p>
          <a:p>
            <a:endParaRPr dirty="0" lang="en-GB" sz="1600">
              <a:uFillTx/>
            </a:endParaRPr>
          </a:p>
          <a:p>
            <a:endParaRPr dirty="0" lang="en-GB">
              <a:uFillTx/>
            </a:endParaRPr>
          </a:p>
          <a:p>
            <a:r>
              <a:rPr dirty="0" lang="en-GB" sz="1200">
                <a:uFillTx/>
              </a:rPr>
              <a:t>(Source: </a:t>
            </a:r>
            <a:r>
              <a:rPr dirty="0" lang="en-GB" sz="1200">
                <a:solidFill>
                  <a:schemeClr val="bg1"/>
                </a:solidFill>
                <a:uFillTx/>
                <a:hlinkClick r:id="rId3"/>
              </a:rPr>
              <a:t>6.5.3 Quiz tool, How to make an open online course</a:t>
            </a:r>
            <a:r>
              <a:rPr dirty="0" lang="en-GB" sz="1200">
                <a:uFillTx/>
              </a:rPr>
              <a:t>)</a:t>
            </a:r>
          </a:p>
          <a:p>
            <a:endParaRPr dirty="0" lang="en-GB">
              <a:uFillTx/>
            </a:endParaRPr>
          </a:p>
          <a:p>
            <a:endParaRPr dirty="0" lang="en-GB">
              <a:uFillTx/>
            </a:endParaRPr>
          </a:p>
        </p:txBody>
      </p:sp>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65018" y="2060480"/>
            <a:ext cx="7924502" cy="2062101"/>
          </a:xfrm>
          <a:prstGeom prst="rect">
            <a:avLst/>
          </a:prstGeom>
          <a:solidFill>
            <a:schemeClr val="bg1"/>
          </a:solid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indent="-285750" marL="285750">
              <a:buFont charset="0" panose="020B0604020202020204" pitchFamily="34" typeface="Arial"/>
              <a:buChar char="•"/>
            </a:pPr>
            <a:r>
              <a:rPr dirty="0" lang="en-GB" sz="1600">
                <a:uFillTx/>
              </a:rPr>
              <a:t>Learners are asked to complete a quiz checking whether they have understood a concept which has been explained in the text. </a:t>
            </a:r>
          </a:p>
          <a:p>
            <a:pPr indent="-285750" marL="285750">
              <a:buFont charset="0" panose="020B0604020202020204" pitchFamily="34" typeface="Arial"/>
              <a:buChar char="•"/>
            </a:pPr>
            <a:r>
              <a:rPr dirty="0" lang="en-GB" sz="1600">
                <a:uFillTx/>
              </a:rPr>
              <a:t>The quiz consists of some multiple choice and some drag and drop questions. </a:t>
            </a:r>
          </a:p>
          <a:p>
            <a:pPr indent="-285750" marL="285750">
              <a:buFont charset="0" panose="020B0604020202020204" pitchFamily="34" typeface="Arial"/>
              <a:buChar char="•"/>
            </a:pPr>
            <a:r>
              <a:rPr dirty="0" lang="en-GB" sz="1600">
                <a:uFillTx/>
              </a:rPr>
              <a:t>The questions give the learner feedback after each attempt which builds upon the previous information provided and after the third attempt directs the learner back to specific course material to review before they attempt the quiz again 24 hours later. </a:t>
            </a:r>
          </a:p>
          <a:p>
            <a:pPr indent="-285750" marL="285750">
              <a:buFont charset="0" panose="020B0604020202020204" pitchFamily="34" typeface="Arial"/>
              <a:buChar char="•"/>
            </a:pPr>
            <a:r>
              <a:rPr dirty="0" lang="en-GB" sz="1600">
                <a:uFillTx/>
              </a:rPr>
              <a:t>None of the questions are graded or carry any penalty and the completion criteria is set to record that the learner attempted and submitted the quiz.</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4480" y="405628"/>
            <a:ext cx="7079697" cy="976605"/>
          </a:xfrm>
        </p:spPr>
        <p:txBody xmlns:c="http://schemas.openxmlformats.org/drawingml/2006/chart" xmlns:pic="http://schemas.openxmlformats.org/drawingml/2006/picture" xmlns:dgm="http://schemas.openxmlformats.org/drawingml/2006/diagram">
          <a:bodyPr/>
          <a:lstStyle/>
          <a:p>
            <a:r>
              <a:rPr dirty="0" lang="en-GB">
                <a:uFillTx/>
              </a:rPr>
              <a:t>Graded quizzes</a:t>
            </a: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54480" y="1073888"/>
            <a:ext cx="8291808" cy="3572539"/>
          </a:xfrm>
        </p:spPr>
        <p:txBody xmlns:c="http://schemas.openxmlformats.org/drawingml/2006/chart" xmlns:pic="http://schemas.openxmlformats.org/drawingml/2006/picture" xmlns:dgm="http://schemas.openxmlformats.org/drawingml/2006/diagram">
          <a:bodyPr/>
          <a:lstStyle/>
          <a:p>
            <a:r>
              <a:rPr dirty="0" lang="en-GB">
                <a:uFillTx/>
              </a:rPr>
              <a:t>Summative (graded) quizzes capture learner responses to questions which count towards course completion criteria. For example:</a:t>
            </a: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r>
              <a:rPr dirty="0" lang="en-GB" sz="1200">
                <a:uFillTx/>
              </a:rPr>
              <a:t>(Source: </a:t>
            </a:r>
            <a:r>
              <a:rPr dirty="0" lang="en-GB" sz="1200">
                <a:solidFill>
                  <a:schemeClr val="bg1"/>
                </a:solidFill>
                <a:uFillTx/>
                <a:hlinkClick r:id="rId3"/>
              </a:rPr>
              <a:t>6.5.3 Quiz tool, How to make an open online course</a:t>
            </a:r>
            <a:r>
              <a:rPr dirty="0" lang="en-GB" sz="1200">
                <a:uFillTx/>
              </a:rPr>
              <a:t>)</a:t>
            </a:r>
          </a:p>
          <a:p>
            <a:endParaRPr dirty="0" lang="en-GB">
              <a:uFillTx/>
            </a:endParaRPr>
          </a:p>
          <a:p>
            <a:endParaRPr dirty="0" lang="en-GB">
              <a:uFillTx/>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65017" y="1775098"/>
            <a:ext cx="8049491" cy="2477599"/>
          </a:xfrm>
          <a:prstGeom prst="rect">
            <a:avLst/>
          </a:prstGeom>
          <a:solidFill>
            <a:schemeClr val="bg1"/>
          </a:solid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indent="-285750" marL="285750">
              <a:buFont charset="0" panose="020B0604020202020204" pitchFamily="34" typeface="Arial"/>
              <a:buChar char="•"/>
            </a:pPr>
            <a:r>
              <a:rPr dirty="0" lang="en-GB" sz="1550">
                <a:uFillTx/>
              </a:rPr>
              <a:t>Learners are asked to complete the end of course quiz. </a:t>
            </a:r>
          </a:p>
          <a:p>
            <a:pPr indent="-285750" marL="285750">
              <a:buFont charset="0" panose="020B0604020202020204" pitchFamily="34" typeface="Arial"/>
              <a:buChar char="•"/>
            </a:pPr>
            <a:r>
              <a:rPr dirty="0" lang="en-GB" sz="1550">
                <a:uFillTx/>
              </a:rPr>
              <a:t>The quiz consists of multiple choice, drag and drop, Yes/No, matching and numerical questions. </a:t>
            </a:r>
          </a:p>
          <a:p>
            <a:pPr indent="-285750" marL="285750">
              <a:buFont charset="0" panose="020B0604020202020204" pitchFamily="34" typeface="Arial"/>
              <a:buChar char="•"/>
            </a:pPr>
            <a:r>
              <a:rPr dirty="0" lang="en-GB" sz="1550">
                <a:uFillTx/>
              </a:rPr>
              <a:t>The questions give the learners feedback after each attempt and after the third attempt directs the learner back to the specific course material to review before they attempt the question again 24 hours later. </a:t>
            </a:r>
          </a:p>
          <a:p>
            <a:pPr indent="-285750" marL="285750">
              <a:buFont charset="0" panose="020B0604020202020204" pitchFamily="34" typeface="Arial"/>
              <a:buChar char="•"/>
            </a:pPr>
            <a:r>
              <a:rPr dirty="0" lang="en-GB" sz="1550">
                <a:uFillTx/>
              </a:rPr>
              <a:t>All the questions are graded, some carry a percentage deduction penalty for second and third attempts. </a:t>
            </a:r>
          </a:p>
          <a:p>
            <a:pPr indent="-285750" marL="285750">
              <a:buFont charset="0" panose="020B0604020202020204" pitchFamily="34" typeface="Arial"/>
              <a:buChar char="•"/>
            </a:pPr>
            <a:r>
              <a:rPr dirty="0" lang="en-GB" sz="1550">
                <a:uFillTx/>
              </a:rPr>
              <a:t>The completion criteria is set to record the grade which the learner achieves on the quiz. If the learner fails to achieve the pass grade they may reattempt the quiz 24 hours later.</a:t>
            </a: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4480" y="405628"/>
            <a:ext cx="7079697" cy="976605"/>
          </a:xfrm>
        </p:spPr>
        <p:txBody xmlns:c="http://schemas.openxmlformats.org/drawingml/2006/chart" xmlns:pic="http://schemas.openxmlformats.org/drawingml/2006/picture" xmlns:dgm="http://schemas.openxmlformats.org/drawingml/2006/diagram">
          <a:bodyPr/>
          <a:lstStyle/>
          <a:p>
            <a:r>
              <a:rPr dirty="0" lang="en-GB">
                <a:uFillTx/>
              </a:rPr>
              <a:t>Reflective learning and quizzes</a:t>
            </a: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554480" y="1306292"/>
            <a:ext cx="7728281" cy="3340135"/>
          </a:xfrm>
        </p:spPr>
        <p:txBody xmlns:c="http://schemas.openxmlformats.org/drawingml/2006/chart" xmlns:pic="http://schemas.openxmlformats.org/drawingml/2006/picture" xmlns:dgm="http://schemas.openxmlformats.org/drawingml/2006/diagram">
          <a:bodyPr/>
          <a:lstStyle/>
          <a:p>
            <a:r>
              <a:rPr dirty="0" lang="en-GB">
                <a:uFillTx/>
              </a:rPr>
              <a:t>Provide a case study with a series of questions which promote reflective thinking and analysis, for example:</a:t>
            </a: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endParaRPr dirty="0" lang="en-GB">
              <a:uFillTx/>
            </a:endParaRPr>
          </a:p>
          <a:p>
            <a:r>
              <a:rPr dirty="0" lang="en-GB" sz="1200">
                <a:uFillTx/>
              </a:rPr>
              <a:t>(Source: </a:t>
            </a:r>
            <a:r>
              <a:rPr dirty="0" lang="en-GB" sz="1200">
                <a:solidFill>
                  <a:schemeClr val="bg1"/>
                </a:solidFill>
                <a:uFillTx/>
                <a:hlinkClick r:id="rId3"/>
              </a:rPr>
              <a:t>6.3 Looking at reflection through assessment, How to make an open online course</a:t>
            </a:r>
            <a:r>
              <a:rPr dirty="0" lang="en-GB" sz="1200">
                <a:uFillTx/>
              </a:rPr>
              <a:t>)</a:t>
            </a:r>
          </a:p>
          <a:p>
            <a:endParaRPr dirty="0" lang="en-GB">
              <a:uFillTx/>
            </a:endParaRPr>
          </a:p>
          <a:p>
            <a:endParaRPr dirty="0" lang="en-GB">
              <a:uFillTx/>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149927" y="1969278"/>
            <a:ext cx="6899563" cy="2369878"/>
          </a:xfrm>
          <a:prstGeom prst="rect">
            <a:avLst/>
          </a:prstGeom>
          <a:solidFill>
            <a:schemeClr val="bg1"/>
          </a:solid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600"/>
              </a:spcAft>
              <a:buFontTx/>
              <a:buNone/>
            </a:pPr>
            <a:r>
              <a:rPr b="1" baseline="0" cap="none" dirty="0" i="0" kumimoji="0" lang="en-GB" normalizeH="0" spc="0" strike="noStrike" sz="1600" u="none">
                <a:ln>
                  <a:noFill/>
                </a:ln>
                <a:solidFill>
                  <a:schemeClr val="tx1"/>
                </a:solidFill>
                <a:effectLst/>
                <a:uFillTx/>
                <a:latin typeface="Arial"/>
                <a:ea typeface="Arial"/>
                <a:cs typeface="Arial"/>
                <a:sym typeface="Arial"/>
              </a:rPr>
              <a:t>Instructions to learner:</a:t>
            </a:r>
          </a:p>
          <a:p>
            <a:pPr>
              <a:spcAft>
                <a:spcPts val="600"/>
              </a:spcAft>
            </a:pPr>
            <a:r>
              <a:rPr dirty="0" lang="en-GB" sz="1600">
                <a:uFillTx/>
              </a:rPr>
              <a:t>Read the following case study about how this person coped with the effects of their illness. Write down your thoughts on the situation in your reflective log based on the principles discussed in this section and answer the quiz questions in light of your conclusions.</a:t>
            </a:r>
          </a:p>
          <a:p>
            <a:pPr>
              <a:spcAft>
                <a:spcPts val="600"/>
              </a:spcAft>
            </a:pPr>
            <a:r>
              <a:rPr dirty="0" lang="en-GB" sz="1600">
                <a:uFillTx/>
              </a:rPr>
              <a:t>Case study text</a:t>
            </a:r>
          </a:p>
          <a:p>
            <a:pPr>
              <a:spcAft>
                <a:spcPts val="600"/>
              </a:spcAft>
            </a:pPr>
            <a:r>
              <a:rPr dirty="0" lang="en-GB" sz="1600">
                <a:uFillTx/>
              </a:rPr>
              <a:t>Quiz questions</a:t>
            </a:r>
          </a:p>
          <a:p>
            <a:r>
              <a:rPr dirty="0" lang="en-GB" sz="1600">
                <a:uFillTx/>
              </a:rPr>
              <a:t>Responses graded based on criteria in the quiz settings</a:t>
            </a:r>
            <a:endParaRPr b="0" baseline="0" cap="none" dirty="0" i="0" kumimoji="0" lang="en-GB" normalizeH="0" spc="0" strike="noStrike" sz="1600" u="none">
              <a:ln>
                <a:noFill/>
              </a:ln>
              <a:solidFill>
                <a:schemeClr val="tx1"/>
              </a:solidFill>
              <a:effectLst/>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transition spd="med"/>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75507" y="421053"/>
            <a:ext cx="6224212" cy="428625"/>
          </a:xfrm>
        </p:spPr>
        <p:txBody xmlns:c="http://schemas.openxmlformats.org/drawingml/2006/chart" xmlns:pic="http://schemas.openxmlformats.org/drawingml/2006/picture" xmlns:dgm="http://schemas.openxmlformats.org/drawingml/2006/diagram">
          <a:bodyPr/>
          <a:lstStyle/>
          <a:p>
            <a:r>
              <a:rPr b="1" dirty="0" lang="en-GB" sz="3600">
                <a:uFillTx/>
              </a:rPr>
              <a:t>Quiz question behaviours</a:t>
            </a: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75507" y="4442077"/>
            <a:ext cx="8192985" cy="292388"/>
          </a:xfrm>
          <a:prstGeom prst="rect">
            <a:avLst/>
          </a:prstGeom>
        </p:spPr>
        <p:txBody xmlns:c="http://schemas.openxmlformats.org/drawingml/2006/chart" xmlns:pic="http://schemas.openxmlformats.org/drawingml/2006/picture" xmlns:dgm="http://schemas.openxmlformats.org/drawingml/2006/diagram">
          <a:bodyPr wrap="square">
            <a:spAutoFit/>
          </a:bodyPr>
          <a:lstStyle/>
          <a:p>
            <a:r>
              <a:rPr b="1" dirty="0" lang="en-GB">
                <a:solidFill>
                  <a:schemeClr val="bg1"/>
                </a:solidFill>
                <a:uFillTx/>
              </a:rPr>
              <a:t>Adapted from ‘How to make an open online course’:</a:t>
            </a:r>
            <a:r>
              <a:rPr dirty="0" lang="en-GB">
                <a:solidFill>
                  <a:schemeClr val="bg1"/>
                </a:solidFill>
                <a:uFillTx/>
              </a:rPr>
              <a:t> </a:t>
            </a:r>
            <a:r>
              <a:rPr dirty="0" lang="en-GB">
                <a:solidFill>
                  <a:schemeClr val="bg1"/>
                </a:solidFill>
                <a:uFillTx/>
                <a:hlinkClick r:id="rId3"/>
              </a:rPr>
              <a:t>7.1.2 Question behaviour</a:t>
            </a:r>
            <a:endParaRPr dirty="0" lang="en-GB">
              <a:solidFill>
                <a:schemeClr val="bg1"/>
              </a:solidFill>
              <a:uFillTx/>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10639" y="1025173"/>
            <a:ext cx="8510212" cy="3339376"/>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indent="-342900" marL="342900">
              <a:buFont typeface="+mj-lt"/>
              <a:buAutoNum type="arabicPeriod"/>
            </a:pPr>
            <a:endParaRPr b="1" dirty="0" i="0" lang="en-GB" strike="noStrike" sz="1800" u="none">
              <a:solidFill>
                <a:schemeClr val="bg1"/>
              </a:solidFill>
              <a:effectLst/>
              <a:uFillTx/>
              <a:latin charset="0" panose="020B0604020202020204" pitchFamily="34" typeface="Arial"/>
            </a:endParaRPr>
          </a:p>
          <a:p>
            <a:pPr algn="l" indent="-342900" marL="342900">
              <a:buFont typeface="+mj-lt"/>
              <a:buAutoNum type="arabicPeriod"/>
            </a:pPr>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1" dirty="0" lang="en-GB" sz="1800">
              <a:solidFill>
                <a:schemeClr val="bg1"/>
              </a:solidFill>
              <a:uFillTx/>
              <a:latin charset="0" panose="020B0604020202020204" pitchFamily="34" typeface="Arial"/>
            </a:endParaRPr>
          </a:p>
          <a:p>
            <a:pPr algn="l"/>
            <a:endParaRPr b="1" dirty="0" i="0" lang="en-GB" strike="noStrike" sz="1800" u="none">
              <a:solidFill>
                <a:schemeClr val="bg1"/>
              </a:solidFill>
              <a:effectLst/>
              <a:uFillTx/>
              <a:latin charset="0" panose="020B0604020202020204" pitchFamily="34" typeface="Arial"/>
            </a:endParaRPr>
          </a:p>
          <a:p>
            <a:pPr algn="l"/>
            <a:endParaRPr b="0" dirty="0" i="0" lang="en-GB" strike="noStrike" u="none">
              <a:solidFill>
                <a:schemeClr val="bg1"/>
              </a:solidFill>
              <a:effectLst/>
              <a:uFillTx/>
              <a:latin charset="0" panose="020B0604020202020204" pitchFamily="34" typeface="Arial"/>
            </a:endParaRPr>
          </a:p>
        </p:txBody>
      </p:sp>
      <p:sp>
        <p:nvSpPr>
          <p:cNvPr xmlns:c="http://schemas.openxmlformats.org/drawingml/2006/chart" xmlns:pic="http://schemas.openxmlformats.org/drawingml/2006/picture" xmlns:dgm="http://schemas.openxmlformats.org/drawingml/2006/diagram" id="6" name="Rectangle: Rounded Corners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52203" y="1245041"/>
            <a:ext cx="3895106" cy="1838799"/>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a:r>
              <a:rPr b="1" dirty="0" lang="en-GB" sz="1800">
                <a:solidFill>
                  <a:schemeClr val="tx1"/>
                </a:solidFill>
                <a:uFillTx/>
                <a:latin charset="0" panose="020B0604020202020204" pitchFamily="34" typeface="Arial"/>
              </a:rPr>
              <a:t>Deferred feedback</a:t>
            </a:r>
            <a:br>
              <a:rPr dirty="0" lang="en-GB" sz="1400">
                <a:solidFill>
                  <a:schemeClr val="tx1"/>
                </a:solidFill>
                <a:uFillTx/>
                <a:latin charset="0" panose="020B0604020202020204" pitchFamily="34" typeface="Arial"/>
              </a:rPr>
            </a:br>
            <a:r>
              <a:rPr dirty="0" lang="en-GB" sz="1400">
                <a:solidFill>
                  <a:schemeClr val="tx1"/>
                </a:solidFill>
                <a:uFillTx/>
              </a:rPr>
              <a:t>A learner answers all the questions before any feedback is provided. </a:t>
            </a:r>
            <a:br>
              <a:rPr dirty="0" lang="en-GB" sz="1400">
                <a:solidFill>
                  <a:schemeClr val="tx1"/>
                </a:solidFill>
                <a:uFillTx/>
              </a:rPr>
            </a:br>
            <a:r>
              <a:rPr dirty="0" lang="en-GB" sz="1400">
                <a:solidFill>
                  <a:schemeClr val="tx1"/>
                </a:solidFill>
                <a:uFillTx/>
              </a:rPr>
              <a:t>This kind of question behaviour often encourages learners to concentrate on their overall mark than on any feedback specific questions which you might provide. </a:t>
            </a:r>
          </a:p>
        </p:txBody>
      </p:sp>
      <p:sp>
        <p:nvSpPr>
          <p:cNvPr xmlns:c="http://schemas.openxmlformats.org/drawingml/2006/chart" xmlns:pic="http://schemas.openxmlformats.org/drawingml/2006/picture" xmlns:dgm="http://schemas.openxmlformats.org/drawingml/2006/diagram" id="7" name="Rectangle: Rounded Corners 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034483" y="1915727"/>
            <a:ext cx="3471565" cy="885347"/>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r>
              <a:rPr b="1" dirty="0" lang="en-GB" sz="1800">
                <a:solidFill>
                  <a:schemeClr val="tx1"/>
                </a:solidFill>
                <a:uFillTx/>
              </a:rPr>
              <a:t>Interactive with multiple tries</a:t>
            </a:r>
            <a:br>
              <a:rPr dirty="0" lang="en-GB" sz="1400">
                <a:solidFill>
                  <a:schemeClr val="tx1"/>
                </a:solidFill>
                <a:uFillTx/>
              </a:rPr>
            </a:br>
            <a:r>
              <a:rPr dirty="0" lang="en-GB" sz="1400">
                <a:solidFill>
                  <a:schemeClr val="tx1"/>
                </a:solidFill>
                <a:uFillTx/>
              </a:rPr>
              <a:t>Provides instant feedback, hints and multiple tries.</a:t>
            </a:r>
          </a:p>
        </p:txBody>
      </p:sp>
      <p:sp>
        <p:nvSpPr>
          <p:cNvPr xmlns:c="http://schemas.openxmlformats.org/drawingml/2006/chart" xmlns:pic="http://schemas.openxmlformats.org/drawingml/2006/picture" xmlns:dgm="http://schemas.openxmlformats.org/drawingml/2006/diagram" id="8" name="Rectangle: Rounded Corners 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52203" y="3303707"/>
            <a:ext cx="3895106" cy="885347"/>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r>
              <a:rPr b="1" dirty="0" lang="en-GB" sz="1800">
                <a:solidFill>
                  <a:schemeClr val="tx1"/>
                </a:solidFill>
                <a:uFillTx/>
              </a:rPr>
              <a:t>Immediate feedback</a:t>
            </a:r>
            <a:br>
              <a:rPr b="1" dirty="0" lang="en-GB" sz="1400">
                <a:solidFill>
                  <a:schemeClr val="tx1"/>
                </a:solidFill>
                <a:uFillTx/>
              </a:rPr>
            </a:br>
            <a:r>
              <a:rPr dirty="0" lang="en-GB" sz="1400">
                <a:solidFill>
                  <a:schemeClr val="tx1"/>
                </a:solidFill>
                <a:uFillTx/>
              </a:rPr>
              <a:t>Provides instant feedback with no hints or multiple tries</a:t>
            </a:r>
          </a:p>
        </p:txBody>
      </p:sp>
      <p:sp>
        <p:nvSpPr>
          <p:cNvPr xmlns:c="http://schemas.openxmlformats.org/drawingml/2006/chart" xmlns:pic="http://schemas.openxmlformats.org/drawingml/2006/picture" xmlns:dgm="http://schemas.openxmlformats.org/drawingml/2006/diagram" id="9" name="Rectangle: Rounded Corners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034483" y="3065344"/>
            <a:ext cx="3471564" cy="1123710"/>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r>
              <a:rPr b="1" dirty="0" lang="en-GB" sz="1800">
                <a:solidFill>
                  <a:schemeClr val="tx1"/>
                </a:solidFill>
                <a:uFillTx/>
              </a:rPr>
              <a:t>Manually graded</a:t>
            </a:r>
            <a:br>
              <a:rPr b="1" dirty="0" lang="en-GB" sz="1400">
                <a:solidFill>
                  <a:schemeClr val="tx1"/>
                </a:solidFill>
                <a:uFillTx/>
              </a:rPr>
            </a:br>
            <a:r>
              <a:rPr dirty="0" lang="en-GB" sz="1400">
                <a:solidFill>
                  <a:schemeClr val="tx1"/>
                </a:solidFill>
                <a:uFillTx/>
              </a:rPr>
              <a:t>For essay type questions especially, though can be used for all other question types.</a:t>
            </a: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954772" y="1199637"/>
            <a:ext cx="3637025" cy="584773"/>
          </a:xfrm>
          <a:prstGeom prst="rect">
            <a:avLst/>
          </a:prstGeom>
          <a:noFill/>
          <a:ln cap="flat" w="12700">
            <a:noFill/>
            <a:miter lim="4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t" bIns="45719" horzOverflow="overflow" lIns="45719" numCol="1" rIns="45719" rot="0" rtlCol="0" spcFirstLastPara="1" tIns="45719" vert="horz" vertOverflow="overflow" wrap="square">
            <a:spAutoFit/>
          </a:bodyPr>
          <a:lstStyle/>
          <a:p>
            <a:pPr algn="l" defTabSz="685800" fontAlgn="auto" hangingPunct="0" indent="0" latinLnBrk="1" marL="0" marR="0" rtl="0">
              <a:lnSpc>
                <a:spcPct val="100000"/>
              </a:lnSpc>
              <a:spcBef>
                <a:spcPts val="0"/>
              </a:spcBef>
              <a:spcAft>
                <a:spcPts val="0"/>
              </a:spcAft>
              <a:buFontTx/>
              <a:buNone/>
            </a:pPr>
            <a:r>
              <a:rPr b="1" baseline="0" cap="none" dirty="0" i="0" kumimoji="0" lang="en-GB" normalizeH="0" spc="0" strike="noStrike" sz="1600" u="none">
                <a:ln>
                  <a:noFill/>
                </a:ln>
                <a:solidFill>
                  <a:schemeClr val="bg1"/>
                </a:solidFill>
                <a:effectLst/>
                <a:uFillTx/>
                <a:latin typeface="Arial"/>
                <a:ea typeface="Arial"/>
                <a:cs typeface="Arial"/>
                <a:sym typeface="Arial"/>
              </a:rPr>
              <a:t>Behaviour is set at quiz level, not at question level.</a:t>
            </a:r>
          </a:p>
        </p:txBody>
      </p:sp>
    </p:spTree>
  </p:cSld>
  <p:clrMapOvr xmlns:c="http://schemas.openxmlformats.org/drawingml/2006/chart" xmlns:pic="http://schemas.openxmlformats.org/drawingml/2006/picture" xmlns:dgm="http://schemas.openxmlformats.org/drawingml/2006/diagram">
    <a:masterClrMapping/>
  </p:clrMapOvr>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0639" y="205979"/>
            <a:ext cx="6224212" cy="428625"/>
          </a:xfrm>
        </p:spPr>
        <p:txBody xmlns:c="http://schemas.openxmlformats.org/drawingml/2006/chart" xmlns:pic="http://schemas.openxmlformats.org/drawingml/2006/picture" xmlns:dgm="http://schemas.openxmlformats.org/drawingml/2006/diagram">
          <a:bodyPr/>
          <a:lstStyle/>
          <a:p>
            <a:r>
              <a:rPr b="1" dirty="0" lang="en-GB" sz="2400">
                <a:uFillTx/>
              </a:rPr>
              <a:t>Question types in Moodle Quiz</a:t>
            </a:r>
          </a:p>
        </p:txBody>
      </p:sp>
      <p:pic>
        <p:nvPicPr>
          <p:cNvPr xmlns:c="http://schemas.openxmlformats.org/drawingml/2006/chart" xmlns:pic="http://schemas.openxmlformats.org/drawingml/2006/picture" xmlns:dgm="http://schemas.openxmlformats.org/drawingml/2006/diagram" id="9" name="Pictur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649111" y="979873"/>
            <a:ext cx="1676400" cy="3867150"/>
          </a:xfrm>
          <a:prstGeom prst="rect">
            <a:avLst/>
          </a:prstGeom>
        </p:spPr>
      </p:pic>
      <p:pic>
        <p:nvPicPr>
          <p:cNvPr xmlns:c="http://schemas.openxmlformats.org/drawingml/2006/chart" xmlns:pic="http://schemas.openxmlformats.org/drawingml/2006/picture" xmlns:dgm="http://schemas.openxmlformats.org/drawingml/2006/diagram" id="10" name="Picture 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577395" y="979873"/>
            <a:ext cx="1647825" cy="3829050"/>
          </a:xfrm>
          <a:prstGeom prst="rect">
            <a:avLst/>
          </a:prstGeom>
        </p:spPr>
      </p:pic>
      <p:pic>
        <p:nvPicPr>
          <p:cNvPr xmlns:c="http://schemas.openxmlformats.org/drawingml/2006/chart" xmlns:pic="http://schemas.openxmlformats.org/drawingml/2006/picture" xmlns:dgm="http://schemas.openxmlformats.org/drawingml/2006/diagram" id="12" name="Picture 1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4477104" y="979873"/>
            <a:ext cx="1609725" cy="2609850"/>
          </a:xfrm>
          <a:prstGeom prst="rect">
            <a:avLst/>
          </a:prstGeom>
        </p:spPr>
      </p:pic>
      <p:sp>
        <p:nvSpPr>
          <p:cNvPr xmlns:c="http://schemas.openxmlformats.org/drawingml/2006/chart" xmlns:pic="http://schemas.openxmlformats.org/drawingml/2006/picture" xmlns:dgm="http://schemas.openxmlformats.org/drawingml/2006/diagram" id="3" name="Rectangle: Rounded Corners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477104" y="3655210"/>
            <a:ext cx="4114800" cy="1191813"/>
          </a:xfrm>
          <a:prstGeom prst="roundRect">
            <a:avLst/>
          </a:prstGeom>
          <a:solidFill>
            <a:srgbClr val="FFFFFF"/>
          </a:solidFill>
          <a:ln cap="flat" w="12700">
            <a:solidFill>
              <a:srgbClr val="1D499B"/>
            </a:solidFill>
            <a:prstDash val="solid"/>
            <a:miter lim="800000"/>
          </a:ln>
          <a:effectLst/>
        </p:spPr>
        <p:style xmlns:c="http://schemas.openxmlformats.org/drawingml/2006/chart" xmlns:pic="http://schemas.openxmlformats.org/drawingml/2006/picture" xmlns:dgm="http://schemas.openxmlformats.org/drawingml/2006/diagram">
          <a:lnRef idx="0">
            <a:srgbClr val="000000"/>
          </a:lnRef>
          <a:fillRef idx="0">
            <a:srgbClr val="000000"/>
          </a:fillRef>
          <a:effectRef idx="0">
            <a:srgbClr val="000000"/>
          </a:effectRef>
          <a:fontRef idx="none"/>
        </p:style>
        <p:txBody xmlns:c="http://schemas.openxmlformats.org/drawingml/2006/chart" xmlns:pic="http://schemas.openxmlformats.org/drawingml/2006/picture" xmlns:dgm="http://schemas.openxmlformats.org/drawingml/2006/diagram">
          <a:bodyPr anchor="ctr" bIns="45719" horzOverflow="overflow" lIns="45719" numCol="1" rIns="45719" rot="0" rtlCol="0" spcFirstLastPara="1" tIns="45719" vert="horz" vertOverflow="overflow" wrap="square">
            <a:spAutoFit/>
          </a:bodyPr>
          <a:lstStyle/>
          <a:p>
            <a:pPr algn="l" hangingPunct="0" latinLnBrk="1" rtl="0"/>
            <a:r>
              <a:rPr b="0" baseline="0" cap="none" dirty="0" i="0" kumimoji="0" lang="en-GB" normalizeH="0" spc="0" strike="noStrike" sz="1600" u="none">
                <a:ln>
                  <a:noFill/>
                </a:ln>
                <a:solidFill>
                  <a:srgbClr val="000000"/>
                </a:solidFill>
                <a:effectLst/>
                <a:uFillTx/>
                <a:latin typeface="Arial"/>
                <a:ea typeface="Arial"/>
                <a:cs typeface="Arial"/>
                <a:sym typeface="Arial"/>
              </a:rPr>
              <a:t>For examples of how to use these </a:t>
            </a:r>
            <a:br>
              <a:rPr b="0" baseline="0" cap="none" dirty="0" i="0" kumimoji="0" lang="en-GB" normalizeH="0" spc="0" strike="noStrike" sz="1600" u="none">
                <a:ln>
                  <a:noFill/>
                </a:ln>
                <a:solidFill>
                  <a:srgbClr val="000000"/>
                </a:solidFill>
                <a:effectLst/>
                <a:uFillTx/>
                <a:latin typeface="Arial"/>
                <a:ea typeface="Arial"/>
                <a:cs typeface="Arial"/>
                <a:sym typeface="Arial"/>
              </a:rPr>
            </a:br>
            <a:r>
              <a:rPr b="0" baseline="0" cap="none" dirty="0" i="0" kumimoji="0" lang="en-GB" normalizeH="0" spc="0" strike="noStrike" sz="1600" u="none">
                <a:ln>
                  <a:noFill/>
                </a:ln>
                <a:solidFill>
                  <a:srgbClr val="000000"/>
                </a:solidFill>
                <a:effectLst/>
                <a:uFillTx/>
                <a:latin typeface="Arial"/>
                <a:ea typeface="Arial"/>
                <a:cs typeface="Arial"/>
                <a:sym typeface="Arial"/>
              </a:rPr>
              <a:t>different question types in online courses</a:t>
            </a:r>
            <a:r>
              <a:rPr dirty="0" lang="en-GB" sz="1600">
                <a:solidFill>
                  <a:srgbClr val="000000"/>
                </a:solidFill>
                <a:uFillTx/>
              </a:rPr>
              <a:t>, </a:t>
            </a:r>
          </a:p>
          <a:p>
            <a:pPr algn="l" hangingPunct="0" latinLnBrk="1" rtl="0"/>
            <a:r>
              <a:rPr dirty="0" lang="en-GB" sz="1600">
                <a:solidFill>
                  <a:srgbClr val="000000"/>
                </a:solidFill>
                <a:uFillTx/>
              </a:rPr>
              <a:t>see </a:t>
            </a:r>
            <a:r>
              <a:rPr dirty="0" lang="en-GB" sz="1600">
                <a:solidFill>
                  <a:srgbClr val="000000"/>
                </a:solidFill>
                <a:uFillTx/>
                <a:hlinkClick r:id="rId6"/>
              </a:rPr>
              <a:t>7.1.2 Question behaviour</a:t>
            </a:r>
            <a:r>
              <a:rPr dirty="0" lang="en-GB" sz="1600">
                <a:solidFill>
                  <a:srgbClr val="000000"/>
                </a:solidFill>
                <a:uFillTx/>
              </a:rPr>
              <a:t> in </a:t>
            </a:r>
            <a:br>
              <a:rPr dirty="0" lang="en-GB" sz="1600">
                <a:solidFill>
                  <a:srgbClr val="000000"/>
                </a:solidFill>
                <a:uFillTx/>
              </a:rPr>
            </a:br>
            <a:r>
              <a:rPr dirty="0" lang="en-GB" sz="1600">
                <a:solidFill>
                  <a:srgbClr val="000000"/>
                </a:solidFill>
                <a:uFillTx/>
              </a:rPr>
              <a:t>‘How to make an open online course’.</a:t>
            </a:r>
            <a:endParaRPr b="0" baseline="0" cap="none" dirty="0" i="0" kumimoji="0" lang="en-GB" normalizeH="0" spc="0" strike="noStrike" sz="1600" u="none">
              <a:ln>
                <a:noFill/>
              </a:ln>
              <a:solidFill>
                <a:srgbClr val="000000"/>
              </a:solidFill>
              <a:effectLst/>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Default">
  <a:themeElements>
    <a:clrScheme name="Default">
      <a:dk1>
        <a:srgbClr val="000000"/>
      </a:dk1>
      <a:lt1>
        <a:srgbClr val="FFFFFF"/>
      </a:lt1>
      <a:dk2>
        <a:srgbClr val="A7A7A7"/>
      </a:dk2>
      <a:lt2>
        <a:srgbClr val="535353"/>
      </a:lt2>
      <a:accent1>
        <a:srgbClr val="1D499B"/>
      </a:accent1>
      <a:accent2>
        <a:srgbClr val="F26522"/>
      </a:accent2>
      <a:accent3>
        <a:srgbClr val="ED2891"/>
      </a:accent3>
      <a:accent4>
        <a:srgbClr val="00B7B2"/>
      </a:accent4>
      <a:accent5>
        <a:srgbClr val="A7A9AC"/>
      </a:accent5>
      <a:accent6>
        <a:srgbClr val="707070"/>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algn="ctr" cap="flat" cmpd="sng" w="9525">
          <a:solidFill>
            <a:schemeClr val="phClr">
              <a:shade val="95000"/>
              <a:satMod val="104999"/>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solidFill>
          <a:srgbClr val="FFFFFF"/>
        </a:solidFill>
        <a:ln cap="flat" w="12700">
          <a:solidFill>
            <a:srgbClr val="1D499B"/>
          </a:solidFill>
          <a:prstDash val="solid"/>
          <a:miter lim="800000"/>
        </a:ln>
        <a:effectLst/>
      </a:spPr>
      <a:bodyPr anchor="ctr" bIns="45719" horzOverflow="overflow" lIns="45719" numCol="1" rIns="45719" rot="0" rtlCol="0" spcFirstLastPara="1" tIns="45719" vert="horz" vertOverflow="overflow" wrap="square">
        <a:spAutoFit/>
      </a:bodyPr>
      <a:lstStyle>
        <a:defPPr algn="l" defTabSz="685800" fontAlgn="auto" hangingPunct="0" indent="0" latinLnBrk="1" marL="0" marR="0" rtl="0">
          <a:lnSpc>
            <a:spcPct val="100000"/>
          </a:lnSpc>
          <a:spcBef>
            <a:spcPts val="0"/>
          </a:spcBef>
          <a:spcAft>
            <a:spcPts val="0"/>
          </a:spcAft>
          <a:buFontTx/>
          <a:buNone/>
          <a:defRPr b="0" baseline="0" cap="none" i="0" kumimoji="0" normalizeH="0" spc="0" strike="noStrike" sz="1300" u="none">
            <a:ln>
              <a:noFill/>
            </a:ln>
            <a:solidFill>
              <a:srgbClr val="000000"/>
            </a:solidFill>
            <a:effectLst/>
            <a:uFillTx/>
            <a:latin typeface="Arial"/>
            <a:ea typeface="Arial"/>
            <a:cs typeface="Arial"/>
            <a:sym typeface="Arial"/>
          </a:defRPr>
        </a:defPPr>
        <a:lvl1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1pPr>
        <a:lvl2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2pPr>
        <a:lvl3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3pPr>
        <a:lvl4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4pPr>
        <a:lvl5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5pPr>
        <a:lvl6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6pPr>
        <a:lvl7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7pPr>
        <a:lvl8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8pPr>
        <a:lvl9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9pPr>
      </a:lstStyle>
      <a:style>
        <a:lnRef idx="0">
          <a:srgbClr val="000000"/>
        </a:lnRef>
        <a:fillRef idx="0">
          <a:srgbClr val="000000"/>
        </a:fillRef>
        <a:effectRef idx="0">
          <a:srgbClr val="000000"/>
        </a:effectRef>
        <a:fontRef idx="none"/>
      </a:style>
    </a:spDef>
    <a:lnDef>
      <a:spPr>
        <a:noFill/>
        <a:ln cap="flat" w="12700">
          <a:solidFill>
            <a:srgbClr val="1D499B"/>
          </a:solidFill>
          <a:prstDash val="solid"/>
          <a:miter lim="800000"/>
        </a:ln>
        <a:effectLst/>
      </a:spPr>
      <a:bodyPr anchor="t" bIns="45719" horzOverflow="overflow" lIns="91439" numCol="1" rIns="91439" rot="0" rtlCol="0" spcFirstLastPara="1" tIns="45719" vert="horz" vertOverflow="overflow" wrap="square">
        <a:noAutofit/>
      </a:bodyPr>
      <a:lstStyle>
        <a:def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defPPr>
        <a:lvl1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1pPr>
        <a:lvl2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2pPr>
        <a:lvl3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3pPr>
        <a:lvl4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4pPr>
        <a:lvl5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5pPr>
        <a:lvl6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6pPr>
        <a:lvl7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7pPr>
        <a:lvl8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8pPr>
        <a:lvl9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9pPr>
      </a:lstStyle>
      <a:style>
        <a:lnRef idx="0">
          <a:srgbClr val="000000"/>
        </a:lnRef>
        <a:fillRef idx="0">
          <a:srgbClr val="000000"/>
        </a:fillRef>
        <a:effectRef idx="0">
          <a:srgbClr val="000000"/>
        </a:effectRef>
        <a:fontRef idx="none"/>
      </a:style>
    </a:lnDef>
    <a:txDef>
      <a:spPr>
        <a:noFill/>
        <a:ln cap="flat" w="12700">
          <a:noFill/>
          <a:miter lim="400000"/>
        </a:ln>
        <a:effectLst/>
      </a:spPr>
      <a:bodyPr anchor="t" bIns="45719" horzOverflow="overflow" lIns="45719" numCol="1" rIns="45719" rot="0" rtlCol="0" spcFirstLastPara="1" tIns="45719" vert="horz" vertOverflow="overflow" wrap="square">
        <a:spAutoFit/>
      </a:bodyPr>
      <a:lstStyle>
        <a:defPPr algn="l" defTabSz="685800" fontAlgn="auto" hangingPunct="0" indent="0" latinLnBrk="1" marL="0" marR="0" rtl="0">
          <a:lnSpc>
            <a:spcPct val="100000"/>
          </a:lnSpc>
          <a:spcBef>
            <a:spcPts val="0"/>
          </a:spcBef>
          <a:spcAft>
            <a:spcPts val="0"/>
          </a:spcAft>
          <a:buFontTx/>
          <a:buNone/>
          <a:defRPr b="0" baseline="0" cap="none" i="0" kumimoji="0" normalizeH="0" spc="0" strike="noStrike" sz="1300" u="none">
            <a:ln>
              <a:noFill/>
            </a:ln>
            <a:solidFill>
              <a:srgbClr val="000000"/>
            </a:solidFill>
            <a:effectLst/>
            <a:uFillTx/>
            <a:latin typeface="Arial"/>
            <a:ea typeface="Arial"/>
            <a:cs typeface="Arial"/>
            <a:sym typeface="Arial"/>
          </a:defRPr>
        </a:defPPr>
        <a:lvl1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1pPr>
        <a:lvl2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2pPr>
        <a:lvl3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3pPr>
        <a:lvl4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4pPr>
        <a:lvl5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5pPr>
        <a:lvl6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6pPr>
        <a:lvl7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7pPr>
        <a:lvl8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8pPr>
        <a:lvl9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9p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Default">
  <a:themeElements>
    <a:clrScheme name="Default">
      <a:dk1>
        <a:srgbClr val="000000"/>
      </a:dk1>
      <a:lt1>
        <a:srgbClr val="FFFFFF"/>
      </a:lt1>
      <a:dk2>
        <a:srgbClr val="A7A7A7"/>
      </a:dk2>
      <a:lt2>
        <a:srgbClr val="535353"/>
      </a:lt2>
      <a:accent1>
        <a:srgbClr val="1D499B"/>
      </a:accent1>
      <a:accent2>
        <a:srgbClr val="F26522"/>
      </a:accent2>
      <a:accent3>
        <a:srgbClr val="ED2891"/>
      </a:accent3>
      <a:accent4>
        <a:srgbClr val="00B7B2"/>
      </a:accent4>
      <a:accent5>
        <a:srgbClr val="A7A9AC"/>
      </a:accent5>
      <a:accent6>
        <a:srgbClr val="707070"/>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algn="ctr" cap="flat" cmpd="sng" w="9525">
          <a:solidFill>
            <a:schemeClr val="phClr">
              <a:shade val="95000"/>
              <a:satMod val="104999"/>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solidFill>
          <a:srgbClr val="FFFFFF"/>
        </a:solidFill>
        <a:ln cap="flat" w="12700">
          <a:solidFill>
            <a:srgbClr val="1D499B"/>
          </a:solidFill>
          <a:prstDash val="solid"/>
          <a:miter lim="800000"/>
        </a:ln>
        <a:effectLst/>
      </a:spPr>
      <a:bodyPr anchor="ctr" bIns="45719" horzOverflow="overflow" lIns="45719" numCol="1" rIns="45719" rot="0" rtlCol="0" spcFirstLastPara="1" tIns="45719" vert="horz" vertOverflow="overflow" wrap="square">
        <a:spAutoFit/>
      </a:bodyPr>
      <a:lstStyle>
        <a:defPPr algn="l" defTabSz="685800" fontAlgn="auto" hangingPunct="0" indent="0" latinLnBrk="1" marL="0" marR="0" rtl="0">
          <a:lnSpc>
            <a:spcPct val="100000"/>
          </a:lnSpc>
          <a:spcBef>
            <a:spcPts val="0"/>
          </a:spcBef>
          <a:spcAft>
            <a:spcPts val="0"/>
          </a:spcAft>
          <a:buFontTx/>
          <a:buNone/>
          <a:defRPr b="0" baseline="0" cap="none" i="0" kumimoji="0" normalizeH="0" spc="0" strike="noStrike" sz="1300" u="none">
            <a:ln>
              <a:noFill/>
            </a:ln>
            <a:solidFill>
              <a:srgbClr val="000000"/>
            </a:solidFill>
            <a:effectLst/>
            <a:uFillTx/>
            <a:latin typeface="Arial"/>
            <a:ea typeface="Arial"/>
            <a:cs typeface="Arial"/>
            <a:sym typeface="Arial"/>
          </a:defRPr>
        </a:defPPr>
        <a:lvl1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1pPr>
        <a:lvl2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2pPr>
        <a:lvl3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3pPr>
        <a:lvl4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4pPr>
        <a:lvl5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5pPr>
        <a:lvl6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6pPr>
        <a:lvl7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7pPr>
        <a:lvl8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8pPr>
        <a:lvl9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9pPr>
      </a:lstStyle>
      <a:style>
        <a:lnRef idx="0">
          <a:srgbClr val="000000"/>
        </a:lnRef>
        <a:fillRef idx="0">
          <a:srgbClr val="000000"/>
        </a:fillRef>
        <a:effectRef idx="0">
          <a:srgbClr val="000000"/>
        </a:effectRef>
        <a:fontRef idx="none"/>
      </a:style>
    </a:spDef>
    <a:lnDef>
      <a:spPr>
        <a:noFill/>
        <a:ln cap="flat" w="12700">
          <a:solidFill>
            <a:srgbClr val="1D499B"/>
          </a:solidFill>
          <a:prstDash val="solid"/>
          <a:miter lim="800000"/>
        </a:ln>
        <a:effectLst/>
      </a:spPr>
      <a:bodyPr anchor="t" bIns="45719" horzOverflow="overflow" lIns="91439" numCol="1" rIns="91439" rot="0" rtlCol="0" spcFirstLastPara="1" tIns="45719" vert="horz" vertOverflow="overflow" wrap="square">
        <a:noAutofit/>
      </a:bodyPr>
      <a:lstStyle>
        <a:def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defPPr>
        <a:lvl1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1pPr>
        <a:lvl2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2pPr>
        <a:lvl3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3pPr>
        <a:lvl4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4pPr>
        <a:lvl5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5pPr>
        <a:lvl6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6pPr>
        <a:lvl7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7pPr>
        <a:lvl8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8pPr>
        <a:lvl9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9pPr>
      </a:lstStyle>
      <a:style>
        <a:lnRef idx="0">
          <a:srgbClr val="000000"/>
        </a:lnRef>
        <a:fillRef idx="0">
          <a:srgbClr val="000000"/>
        </a:fillRef>
        <a:effectRef idx="0">
          <a:srgbClr val="000000"/>
        </a:effectRef>
        <a:fontRef idx="none"/>
      </a:style>
    </a:lnDef>
    <a:txDef>
      <a:spPr>
        <a:noFill/>
        <a:ln cap="flat" w="12700">
          <a:noFill/>
          <a:miter lim="400000"/>
        </a:ln>
        <a:effectLst/>
      </a:spPr>
      <a:bodyPr anchor="t" bIns="45719" horzOverflow="overflow" lIns="45719" numCol="1" rIns="45719" rot="0" rtlCol="0" spcFirstLastPara="1" tIns="45719" vert="horz" vertOverflow="overflow" wrap="square">
        <a:spAutoFit/>
      </a:bodyPr>
      <a:lstStyle>
        <a:defPPr algn="l" defTabSz="685800" fontAlgn="auto" hangingPunct="0" indent="0" latinLnBrk="1" marL="0" marR="0" rtl="0">
          <a:lnSpc>
            <a:spcPct val="100000"/>
          </a:lnSpc>
          <a:spcBef>
            <a:spcPts val="0"/>
          </a:spcBef>
          <a:spcAft>
            <a:spcPts val="0"/>
          </a:spcAft>
          <a:buFontTx/>
          <a:buNone/>
          <a:defRPr b="0" baseline="0" cap="none" i="0" kumimoji="0" normalizeH="0" spc="0" strike="noStrike" sz="1300" u="none">
            <a:ln>
              <a:noFill/>
            </a:ln>
            <a:solidFill>
              <a:srgbClr val="000000"/>
            </a:solidFill>
            <a:effectLst/>
            <a:uFillTx/>
            <a:latin typeface="Arial"/>
            <a:ea typeface="Arial"/>
            <a:cs typeface="Arial"/>
            <a:sym typeface="Arial"/>
          </a:defRPr>
        </a:defPPr>
        <a:lvl1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1pPr>
        <a:lvl2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2pPr>
        <a:lvl3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3pPr>
        <a:lvl4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4pPr>
        <a:lvl5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5pPr>
        <a:lvl6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6pPr>
        <a:lvl7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7pPr>
        <a:lvl8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8pPr>
        <a:lvl9pPr algn="l" defTabSz="914400" fontAlgn="auto" hangingPunct="0" indent="0" latinLnBrk="1" marL="0" marR="0" rtl="0">
          <a:lnSpc>
            <a:spcPct val="100000"/>
          </a:lnSpc>
          <a:spcBef>
            <a:spcPts val="0"/>
          </a:spcBef>
          <a:spcAft>
            <a:spcPts val="0"/>
          </a:spcAft>
          <a:buFontTx/>
          <a:buNone/>
          <a:defRPr b="0" baseline="0" cap="none" i="0" kumimoji="0" normalizeH="0" spc="0" strike="noStrike" sz="1800" u="none">
            <a:ln>
              <a:noFill/>
            </a:ln>
            <a:solidFill>
              <a:srgbClr val="000000"/>
            </a:solidFill>
            <a:effectLst/>
            <a:uFillTx/>
          </a:defRPr>
        </a:lvl9p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4474</TotalTime>
  <Words>4830</Words>
  <Application>Microsoft Office PowerPoint</Application>
  <PresentationFormat>On-screen Show (16:9)</PresentationFormat>
  <Paragraphs>401</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Bold</vt:lpstr>
      <vt:lpstr>Avenir Roman</vt:lpstr>
      <vt:lpstr>Helvetica</vt:lpstr>
      <vt:lpstr>Default</vt:lpstr>
      <vt:lpstr>PowerPoint Presentation</vt:lpstr>
      <vt:lpstr>PowerPoint Presentation</vt:lpstr>
      <vt:lpstr>How to build a Moodle quiz</vt:lpstr>
      <vt:lpstr>Online assessment</vt:lpstr>
      <vt:lpstr>Practice quizzes</vt:lpstr>
      <vt:lpstr>Graded quizzes</vt:lpstr>
      <vt:lpstr>Reflective learning and quizzes</vt:lpstr>
      <vt:lpstr>Quiz question behaviours</vt:lpstr>
      <vt:lpstr>Question types in Moodle Quiz</vt:lpstr>
      <vt:lpstr>Question writing activity</vt:lpstr>
      <vt:lpstr>Designing effective quizzes 1</vt:lpstr>
      <vt:lpstr>Designing effective quizzes 2</vt:lpstr>
      <vt:lpstr>Designing effective quizzes 3</vt:lpstr>
      <vt:lpstr>Designing effective quizzes 4</vt:lpstr>
      <vt:lpstr>Quiz creation process and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Guidance and advice</vt:lpstr>
      <vt:lpstr>Your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Jhumar.Johnson</dc:creator>
  <cp:lastModifiedBy>Anna.Page</cp:lastModifiedBy>
  <cp:revision>274</cp:revision>
  <cp:lastPrinted>2019-03-11T11:00:59Z</cp:lastPrinted>
  <dcterms:modified xsi:type="dcterms:W3CDTF">2019-08-20T15:45:10Z</dcterms:modified>
</cp:coreProperties>
</file>