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Montserrat"/>
      <p:regular r:id="rId31"/>
      <p:bold r:id="rId32"/>
      <p:italic r:id="rId33"/>
      <p:boldItalic r:id="rId34"/>
    </p:embeddedFont>
    <p:embeddedFont>
      <p:font typeface="Helvetica Neue"/>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g+6SMFeQXDZYtmyM8kRBzS6zvB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84B243-A2BC-409F-80AD-937D1D400A1B}">
  <a:tblStyle styleId="{2A84B243-A2BC-409F-80AD-937D1D400A1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HelveticaNeue-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HelveticaNeue-italic.fntdata"/><Relationship Id="rId14" Type="http://schemas.openxmlformats.org/officeDocument/2006/relationships/slide" Target="slides/slide9.xml"/><Relationship Id="rId36" Type="http://schemas.openxmlformats.org/officeDocument/2006/relationships/font" Target="fonts/HelveticaNeue-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HelveticaNeue-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2" name="Google Shape;21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30" name="Google Shape;2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39" name="Google Shape;239;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1" name="Google Shape;25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9" name="Google Shape;25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71" name="Google Shape;271;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2" name="Google Shape;9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S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84" name="Google Shape;384;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96" name="Google Shape;396;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4" name="Google Shape;104;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5" name="Google Shape;125;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1" name="Google Shape;141;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54" name="Google Shape;154;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2" name="Google Shape;18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7" name="Google Shape;19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sv-S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41"/>
          <p:cNvSpPr txBox="1"/>
          <p:nvPr>
            <p:ph type="ctrTitle"/>
          </p:nvPr>
        </p:nvSpPr>
        <p:spPr>
          <a:xfrm>
            <a:off x="2979507" y="739739"/>
            <a:ext cx="4880223" cy="49829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52" name="Shape 52"/>
        <p:cNvGrpSpPr/>
        <p:nvPr/>
      </p:nvGrpSpPr>
      <p:grpSpPr>
        <a:xfrm>
          <a:off x="0" y="0"/>
          <a:ext cx="0" cy="0"/>
          <a:chOff x="0" y="0"/>
          <a:chExt cx="0" cy="0"/>
        </a:xfrm>
      </p:grpSpPr>
      <p:pic>
        <p:nvPicPr>
          <p:cNvPr id="53" name="Google Shape;53;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4" name="Google Shape;54;p5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55" name="Google Shape;55;p50"/>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0"/>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rgbClr val="EEF3FE"/>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7" name="Google Shape;57;p50"/>
          <p:cNvSpPr txBox="1"/>
          <p:nvPr>
            <p:ph idx="2"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58" name="Google Shape;58;p50"/>
          <p:cNvSpPr/>
          <p:nvPr/>
        </p:nvSpPr>
        <p:spPr>
          <a:xfrm>
            <a:off x="5981252" y="1829664"/>
            <a:ext cx="5927463"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 name="Google Shape;59;p50"/>
          <p:cNvSpPr/>
          <p:nvPr>
            <p:ph idx="3" type="pic"/>
          </p:nvPr>
        </p:nvSpPr>
        <p:spPr>
          <a:xfrm>
            <a:off x="6096000" y="1971040"/>
            <a:ext cx="5608320" cy="4419600"/>
          </a:xfrm>
          <a:prstGeom prst="rect">
            <a:avLst/>
          </a:prstGeom>
          <a:noFill/>
          <a:ln>
            <a:noFill/>
          </a:ln>
        </p:spPr>
      </p:sp>
      <p:cxnSp>
        <p:nvCxnSpPr>
          <p:cNvPr id="60" name="Google Shape;60;p50"/>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1" name="Shape 61"/>
        <p:cNvGrpSpPr/>
        <p:nvPr/>
      </p:nvGrpSpPr>
      <p:grpSpPr>
        <a:xfrm>
          <a:off x="0" y="0"/>
          <a:ext cx="0" cy="0"/>
          <a:chOff x="0" y="0"/>
          <a:chExt cx="0" cy="0"/>
        </a:xfrm>
      </p:grpSpPr>
      <p:pic>
        <p:nvPicPr>
          <p:cNvPr id="62" name="Google Shape;62;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3" name="Google Shape;63;p51"/>
          <p:cNvSpPr/>
          <p:nvPr/>
        </p:nvSpPr>
        <p:spPr>
          <a:xfrm>
            <a:off x="279699" y="1829664"/>
            <a:ext cx="11629017" cy="47362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 name="Google Shape;64;p51"/>
          <p:cNvSpPr/>
          <p:nvPr>
            <p:ph idx="2" type="pic"/>
          </p:nvPr>
        </p:nvSpPr>
        <p:spPr>
          <a:xfrm>
            <a:off x="6096000" y="1971040"/>
            <a:ext cx="5608320" cy="4419600"/>
          </a:xfrm>
          <a:prstGeom prst="rect">
            <a:avLst/>
          </a:prstGeom>
          <a:noFill/>
          <a:ln>
            <a:noFill/>
          </a:ln>
        </p:spPr>
      </p:sp>
      <p:sp>
        <p:nvSpPr>
          <p:cNvPr id="65" name="Google Shape;65;p5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66" name="Google Shape;66;p51"/>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7" name="Google Shape;67;p51"/>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8" name="Google Shape;68;p51"/>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69" name="Shape 69"/>
        <p:cNvGrpSpPr/>
        <p:nvPr/>
      </p:nvGrpSpPr>
      <p:grpSpPr>
        <a:xfrm>
          <a:off x="0" y="0"/>
          <a:ext cx="0" cy="0"/>
          <a:chOff x="0" y="0"/>
          <a:chExt cx="0" cy="0"/>
        </a:xfrm>
      </p:grpSpPr>
      <p:sp>
        <p:nvSpPr>
          <p:cNvPr id="70" name="Google Shape;70;p52"/>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72" name="Shape 72"/>
        <p:cNvGrpSpPr/>
        <p:nvPr/>
      </p:nvGrpSpPr>
      <p:grpSpPr>
        <a:xfrm>
          <a:off x="0" y="0"/>
          <a:ext cx="0" cy="0"/>
          <a:chOff x="0" y="0"/>
          <a:chExt cx="0" cy="0"/>
        </a:xfrm>
      </p:grpSpPr>
      <p:sp>
        <p:nvSpPr>
          <p:cNvPr id="73" name="Google Shape;73;p5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74" name="Google Shape;74;p53"/>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5" name="Google Shape;75;p53"/>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3">
    <p:spTree>
      <p:nvGrpSpPr>
        <p:cNvPr id="76" name="Shape 76"/>
        <p:cNvGrpSpPr/>
        <p:nvPr/>
      </p:nvGrpSpPr>
      <p:grpSpPr>
        <a:xfrm>
          <a:off x="0" y="0"/>
          <a:ext cx="0" cy="0"/>
          <a:chOff x="0" y="0"/>
          <a:chExt cx="0" cy="0"/>
        </a:xfrm>
      </p:grpSpPr>
      <p:sp>
        <p:nvSpPr>
          <p:cNvPr id="77" name="Google Shape;77;p5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78" name="Google Shape;78;p54"/>
          <p:cNvSpPr txBox="1"/>
          <p:nvPr>
            <p:ph idx="1" type="body"/>
          </p:nvPr>
        </p:nvSpPr>
        <p:spPr>
          <a:xfrm>
            <a:off x="838200"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9" name="Google Shape;79;p54"/>
          <p:cNvSpPr txBox="1"/>
          <p:nvPr>
            <p:ph idx="2" type="body"/>
          </p:nvPr>
        </p:nvSpPr>
        <p:spPr>
          <a:xfrm>
            <a:off x="6148754" y="1325562"/>
            <a:ext cx="5181600" cy="48514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0" name="Google Shape;80;p54"/>
          <p:cNvSpPr txBox="1"/>
          <p:nvPr>
            <p:ph type="title"/>
          </p:nvPr>
        </p:nvSpPr>
        <p:spPr>
          <a:xfrm>
            <a:off x="838200" y="-1"/>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8" name="Google Shape;18;p42"/>
          <p:cNvSpPr txBox="1"/>
          <p:nvPr>
            <p:ph idx="1" type="body"/>
          </p:nvPr>
        </p:nvSpPr>
        <p:spPr>
          <a:xfrm>
            <a:off x="838200" y="1239210"/>
            <a:ext cx="10515600" cy="49377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42"/>
          <p:cNvSpPr txBox="1"/>
          <p:nvPr>
            <p:ph type="title"/>
          </p:nvPr>
        </p:nvSpPr>
        <p:spPr>
          <a:xfrm>
            <a:off x="838200" y="0"/>
            <a:ext cx="10515600" cy="10787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1">
    <p:spTree>
      <p:nvGrpSpPr>
        <p:cNvPr id="20" name="Shape 20"/>
        <p:cNvGrpSpPr/>
        <p:nvPr/>
      </p:nvGrpSpPr>
      <p:grpSpPr>
        <a:xfrm>
          <a:off x="0" y="0"/>
          <a:ext cx="0" cy="0"/>
          <a:chOff x="0" y="0"/>
          <a:chExt cx="0" cy="0"/>
        </a:xfrm>
      </p:grpSpPr>
      <p:sp>
        <p:nvSpPr>
          <p:cNvPr id="21" name="Google Shape;21;p43"/>
          <p:cNvSpPr txBox="1"/>
          <p:nvPr>
            <p:ph type="title"/>
          </p:nvPr>
        </p:nvSpPr>
        <p:spPr>
          <a:xfrm>
            <a:off x="838200" y="365125"/>
            <a:ext cx="10515600" cy="113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3" name="Google Shape;23;p43"/>
          <p:cNvSpPr/>
          <p:nvPr>
            <p:ph idx="2" type="pic"/>
          </p:nvPr>
        </p:nvSpPr>
        <p:spPr>
          <a:xfrm>
            <a:off x="6172202" y="1825625"/>
            <a:ext cx="5181600" cy="4351200"/>
          </a:xfrm>
          <a:prstGeom prst="rect">
            <a:avLst/>
          </a:prstGeom>
          <a:noFill/>
          <a:ln>
            <a:noFill/>
          </a:ln>
        </p:spPr>
      </p:sp>
      <p:sp>
        <p:nvSpPr>
          <p:cNvPr id="24" name="Google Shape;24;p43"/>
          <p:cNvSpPr txBox="1"/>
          <p:nvPr>
            <p:ph idx="12" type="sldNum"/>
          </p:nvPr>
        </p:nvSpPr>
        <p:spPr>
          <a:xfrm>
            <a:off x="11798300" y="6565900"/>
            <a:ext cx="393600" cy="292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25" name="Shape 25"/>
        <p:cNvGrpSpPr/>
        <p:nvPr/>
      </p:nvGrpSpPr>
      <p:grpSpPr>
        <a:xfrm>
          <a:off x="0" y="0"/>
          <a:ext cx="0" cy="0"/>
          <a:chOff x="0" y="0"/>
          <a:chExt cx="0" cy="0"/>
        </a:xfrm>
      </p:grpSpPr>
      <p:pic>
        <p:nvPicPr>
          <p:cNvPr id="26" name="Google Shape;26;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44"/>
          <p:cNvSpPr txBox="1"/>
          <p:nvPr>
            <p:ph type="ctrTitle"/>
          </p:nvPr>
        </p:nvSpPr>
        <p:spPr>
          <a:xfrm>
            <a:off x="2979507" y="739739"/>
            <a:ext cx="5368965" cy="173633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4"/>
          <p:cNvSpPr txBox="1"/>
          <p:nvPr>
            <p:ph idx="1" type="subTitle"/>
          </p:nvPr>
        </p:nvSpPr>
        <p:spPr>
          <a:xfrm>
            <a:off x="2979507" y="2476073"/>
            <a:ext cx="5368965" cy="10479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6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29" name="Shape 29"/>
        <p:cNvGrpSpPr/>
        <p:nvPr/>
      </p:nvGrpSpPr>
      <p:grpSpPr>
        <a:xfrm>
          <a:off x="0" y="0"/>
          <a:ext cx="0" cy="0"/>
          <a:chOff x="0" y="0"/>
          <a:chExt cx="0" cy="0"/>
        </a:xfrm>
      </p:grpSpPr>
      <p:sp>
        <p:nvSpPr>
          <p:cNvPr id="30" name="Google Shape;30;p45"/>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32" name="Google Shape;32;p45"/>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45"/>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bg>
      <p:bgPr>
        <a:solidFill>
          <a:schemeClr val="lt1"/>
        </a:solidFill>
      </p:bgPr>
    </p:bg>
    <p:spTree>
      <p:nvGrpSpPr>
        <p:cNvPr id="34" name="Shape 34"/>
        <p:cNvGrpSpPr/>
        <p:nvPr/>
      </p:nvGrpSpPr>
      <p:grpSpPr>
        <a:xfrm>
          <a:off x="0" y="0"/>
          <a:ext cx="0" cy="0"/>
          <a:chOff x="0" y="0"/>
          <a:chExt cx="0" cy="0"/>
        </a:xfrm>
      </p:grpSpPr>
      <p:sp>
        <p:nvSpPr>
          <p:cNvPr id="35" name="Google Shape;35;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36" name="Google Shape;36;p46"/>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46"/>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pic>
        <p:nvPicPr>
          <p:cNvPr id="39" name="Google Shape;39;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 name="Google Shape;40;p47"/>
          <p:cNvSpPr/>
          <p:nvPr/>
        </p:nvSpPr>
        <p:spPr>
          <a:xfrm>
            <a:off x="5997575" y="1316038"/>
            <a:ext cx="5540304" cy="44683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 name="Google Shape;41;p47"/>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7"/>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3" name="Google Shape;43;p47"/>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4" name="Google Shape;44;p47"/>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5" name="Google Shape;45;p47"/>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6" name="Google Shape;46;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48"/>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0" name="Shape 50"/>
        <p:cNvGrpSpPr/>
        <p:nvPr/>
      </p:nvGrpSpPr>
      <p:grpSpPr>
        <a:xfrm>
          <a:off x="0" y="0"/>
          <a:ext cx="0" cy="0"/>
          <a:chOff x="0" y="0"/>
          <a:chExt cx="0" cy="0"/>
        </a:xfrm>
      </p:grpSpPr>
      <p:sp>
        <p:nvSpPr>
          <p:cNvPr id="51" name="Google Shape;51;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40"/>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4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2" name="Google Shape;12;p40"/>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open.edu/openlearncreate/course/view.php?id=1804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Several logos on a white background&#10;&#10;AI-generated content may be incorrect." id="85" name="Google Shape;85;p2"/>
          <p:cNvPicPr preferRelativeResize="0"/>
          <p:nvPr/>
        </p:nvPicPr>
        <p:blipFill rotWithShape="1">
          <a:blip r:embed="rId3">
            <a:alphaModFix/>
          </a:blip>
          <a:srcRect b="0" l="0" r="0" t="0"/>
          <a:stretch/>
        </p:blipFill>
        <p:spPr>
          <a:xfrm>
            <a:off x="7520017" y="4698639"/>
            <a:ext cx="4175392" cy="1837316"/>
          </a:xfrm>
          <a:prstGeom prst="rect">
            <a:avLst/>
          </a:prstGeom>
          <a:noFill/>
          <a:ln>
            <a:noFill/>
          </a:ln>
        </p:spPr>
      </p:pic>
      <p:sp>
        <p:nvSpPr>
          <p:cNvPr id="86" name="Google Shape;86;p2"/>
          <p:cNvSpPr txBox="1"/>
          <p:nvPr/>
        </p:nvSpPr>
        <p:spPr>
          <a:xfrm>
            <a:off x="2695478" y="826874"/>
            <a:ext cx="5033481" cy="307777"/>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CLEWs++ Modelling Course</a:t>
            </a:r>
            <a:endParaRPr b="0" i="0" sz="1400" u="none" cap="none" strike="noStrike">
              <a:solidFill>
                <a:srgbClr val="000000"/>
              </a:solidFill>
              <a:latin typeface="Arial"/>
              <a:ea typeface="Arial"/>
              <a:cs typeface="Arial"/>
              <a:sym typeface="Arial"/>
            </a:endParaRPr>
          </a:p>
        </p:txBody>
      </p:sp>
      <p:sp>
        <p:nvSpPr>
          <p:cNvPr id="87" name="Google Shape;87;p2"/>
          <p:cNvSpPr txBox="1"/>
          <p:nvPr/>
        </p:nvSpPr>
        <p:spPr>
          <a:xfrm>
            <a:off x="2719339" y="2390027"/>
            <a:ext cx="7587564" cy="156962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sv-SE" sz="3200" u="sng" cap="none" strike="noStrike">
                <a:solidFill>
                  <a:schemeClr val="lt1"/>
                </a:solidFill>
                <a:latin typeface="Arial"/>
                <a:ea typeface="Arial"/>
                <a:cs typeface="Arial"/>
                <a:sym typeface="Arial"/>
              </a:rPr>
              <a:t>LECTURE 2 </a:t>
            </a:r>
            <a:endParaRPr b="1" i="0" sz="32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1" i="0" lang="sv-SE" sz="3200" u="none" cap="none" strike="noStrike">
                <a:solidFill>
                  <a:schemeClr val="lt1"/>
                </a:solidFill>
                <a:latin typeface="Arial"/>
                <a:ea typeface="Arial"/>
                <a:cs typeface="Arial"/>
                <a:sym typeface="Arial"/>
              </a:rPr>
              <a:t>Main aspects of </a:t>
            </a:r>
            <a:endParaRPr/>
          </a:p>
          <a:p>
            <a:pPr indent="0" lvl="0" marL="0" marR="0" rtl="0" algn="l">
              <a:lnSpc>
                <a:spcPct val="100000"/>
              </a:lnSpc>
              <a:spcBef>
                <a:spcPts val="0"/>
              </a:spcBef>
              <a:spcAft>
                <a:spcPts val="0"/>
              </a:spcAft>
              <a:buClr>
                <a:srgbClr val="000000"/>
              </a:buClr>
              <a:buSzPts val="4400"/>
              <a:buFont typeface="Arial"/>
              <a:buNone/>
            </a:pPr>
            <a:r>
              <a:rPr b="1" i="0" lang="sv-SE" sz="3200" u="none" cap="none" strike="noStrike">
                <a:solidFill>
                  <a:schemeClr val="lt1"/>
                </a:solidFill>
                <a:latin typeface="Arial"/>
                <a:ea typeface="Arial"/>
                <a:cs typeface="Arial"/>
                <a:sym typeface="Arial"/>
              </a:rPr>
              <a:t>CLEWs++ model building</a:t>
            </a:r>
            <a:endParaRPr b="1" i="0" sz="3200" u="none" cap="none" strike="noStrike">
              <a:solidFill>
                <a:schemeClr val="lt1"/>
              </a:solidFill>
              <a:latin typeface="Arial"/>
              <a:ea typeface="Arial"/>
              <a:cs typeface="Arial"/>
              <a:sym typeface="Arial"/>
            </a:endParaRPr>
          </a:p>
        </p:txBody>
      </p:sp>
      <p:sp>
        <p:nvSpPr>
          <p:cNvPr id="88" name="Google Shape;88;p2"/>
          <p:cNvSpPr txBox="1"/>
          <p:nvPr/>
        </p:nvSpPr>
        <p:spPr>
          <a:xfrm>
            <a:off x="10119225" y="1950425"/>
            <a:ext cx="1772100" cy="20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1000"/>
              <a:t>RECOMMENDED CITATION: Avgerinopoulos, G., Gardumi, F., and Johnson, N. (2026). 'Lecture 2: </a:t>
            </a:r>
            <a:r>
              <a:rPr lang="sv-SE" sz="1000"/>
              <a:t>Main</a:t>
            </a:r>
            <a:r>
              <a:rPr lang="sv-SE" sz="1000"/>
              <a:t> aspects of </a:t>
            </a:r>
            <a:endParaRPr sz="1000"/>
          </a:p>
          <a:p>
            <a:pPr indent="0" lvl="0" marL="0" rtl="0" algn="l">
              <a:spcBef>
                <a:spcPts val="0"/>
              </a:spcBef>
              <a:spcAft>
                <a:spcPts val="0"/>
              </a:spcAft>
              <a:buNone/>
            </a:pPr>
            <a:r>
              <a:rPr lang="sv-SE" sz="1000"/>
              <a:t>CLEWs++ model building</a:t>
            </a:r>
            <a:r>
              <a:rPr lang="sv-SE" sz="1000"/>
              <a:t>'. Climate Compatible Growth programme OpenLearn Collection [Powerpoint Lecture].  [Online]. Available at: </a:t>
            </a:r>
            <a:r>
              <a:rPr lang="sv-SE" sz="1000" u="sng">
                <a:solidFill>
                  <a:srgbClr val="4151C3"/>
                </a:solidFill>
                <a:hlinkClick r:id="rId4">
                  <a:extLst>
                    <a:ext uri="{A12FA001-AC4F-418D-AE19-62706E023703}">
                      <ahyp:hlinkClr val="tx"/>
                    </a:ext>
                  </a:extLst>
                </a:hlinkClick>
              </a:rPr>
              <a:t>https://www.open.edu/openlearncreate/course/view.php?id=18048</a:t>
            </a:r>
            <a:r>
              <a:rPr lang="sv-SE" sz="1000"/>
              <a:t> </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15" name="Google Shape;215;p29"/>
          <p:cNvSpPr txBox="1"/>
          <p:nvPr/>
        </p:nvSpPr>
        <p:spPr>
          <a:xfrm>
            <a:off x="835428" y="1786512"/>
            <a:ext cx="9737322" cy="40001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6" name="Google Shape;216;p29"/>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Demand projections (1/</a:t>
            </a:r>
            <a:r>
              <a:rPr lang="sv-SE">
                <a:solidFill>
                  <a:srgbClr val="FF0000"/>
                </a:solidFill>
              </a:rPr>
              <a:t>4</a:t>
            </a:r>
            <a:r>
              <a:rPr lang="sv-SE" sz="2800">
                <a:solidFill>
                  <a:srgbClr val="FF0000"/>
                </a:solidFill>
              </a:rPr>
              <a:t>)</a:t>
            </a:r>
            <a:endParaRPr>
              <a:solidFill>
                <a:srgbClr val="FF0000"/>
              </a:solidFill>
            </a:endParaRPr>
          </a:p>
        </p:txBody>
      </p:sp>
      <p:sp>
        <p:nvSpPr>
          <p:cNvPr id="217" name="Google Shape;217;p29"/>
          <p:cNvSpPr txBox="1"/>
          <p:nvPr/>
        </p:nvSpPr>
        <p:spPr>
          <a:xfrm>
            <a:off x="493200" y="1220746"/>
            <a:ext cx="10515600" cy="19395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OSeMOSYS is designed to </a:t>
            </a:r>
            <a:r>
              <a:rPr b="1" i="0" lang="sv-SE" sz="2000" u="none" cap="none" strike="noStrike">
                <a:solidFill>
                  <a:srgbClr val="000000"/>
                </a:solidFill>
                <a:latin typeface="Arial"/>
                <a:ea typeface="Arial"/>
                <a:cs typeface="Arial"/>
                <a:sym typeface="Arial"/>
              </a:rPr>
              <a:t>meet given demands</a:t>
            </a:r>
            <a:r>
              <a:rPr b="0" i="0" lang="sv-SE" sz="2000" u="none" cap="none" strike="noStrike">
                <a:solidFill>
                  <a:srgbClr val="000000"/>
                </a:solidFill>
                <a:latin typeface="Arial"/>
                <a:ea typeface="Arial"/>
                <a:cs typeface="Arial"/>
                <a:sym typeface="Arial"/>
              </a:rPr>
              <a:t>. This means that a final service demand needs to be </a:t>
            </a:r>
            <a:r>
              <a:rPr b="1" i="0" lang="sv-SE" sz="2000" u="none" cap="none" strike="noStrike">
                <a:solidFill>
                  <a:srgbClr val="000000"/>
                </a:solidFill>
                <a:latin typeface="Arial"/>
                <a:ea typeface="Arial"/>
                <a:cs typeface="Arial"/>
                <a:sym typeface="Arial"/>
              </a:rPr>
              <a:t>exogenously defined </a:t>
            </a:r>
            <a:r>
              <a:rPr b="0" i="0" lang="sv-SE" sz="2000" u="none" cap="none" strike="noStrike">
                <a:solidFill>
                  <a:srgbClr val="000000"/>
                </a:solidFill>
                <a:latin typeface="Arial"/>
                <a:ea typeface="Arial"/>
                <a:cs typeface="Arial"/>
                <a:sym typeface="Arial"/>
              </a:rPr>
              <a:t>(in other words, it is an</a:t>
            </a:r>
            <a:r>
              <a:rPr b="1" i="0" lang="sv-SE" sz="2000" u="none" cap="none" strike="noStrike">
                <a:solidFill>
                  <a:srgbClr val="000000"/>
                </a:solidFill>
                <a:latin typeface="Arial"/>
                <a:ea typeface="Arial"/>
                <a:cs typeface="Arial"/>
                <a:sym typeface="Arial"/>
              </a:rPr>
              <a:t> input</a:t>
            </a:r>
            <a:r>
              <a:rPr b="0" i="0" lang="sv-SE" sz="2000" u="none" cap="none" strike="noStrike">
                <a:solidFill>
                  <a:srgbClr val="000000"/>
                </a:solidFill>
                <a:latin typeface="Arial"/>
                <a:ea typeface="Arial"/>
                <a:cs typeface="Arial"/>
                <a:sym typeface="Arial"/>
              </a:rPr>
              <a:t>). The model will then choose the </a:t>
            </a:r>
            <a:r>
              <a:rPr b="1" i="0" lang="sv-SE" sz="2000" u="none" cap="none" strike="noStrike">
                <a:solidFill>
                  <a:srgbClr val="000000"/>
                </a:solidFill>
                <a:latin typeface="Arial"/>
                <a:ea typeface="Arial"/>
                <a:cs typeface="Arial"/>
                <a:sym typeface="Arial"/>
              </a:rPr>
              <a:t>least-cost technology </a:t>
            </a:r>
            <a:r>
              <a:rPr b="0" i="0" lang="sv-SE" sz="2000" u="none" cap="none" strike="noStrike">
                <a:solidFill>
                  <a:srgbClr val="000000"/>
                </a:solidFill>
                <a:latin typeface="Arial"/>
                <a:ea typeface="Arial"/>
                <a:cs typeface="Arial"/>
                <a:sym typeface="Arial"/>
              </a:rPr>
              <a:t>mix to meet that demand, based on given costs and constraints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Below are some examples of </a:t>
            </a:r>
            <a:r>
              <a:rPr b="1" i="0" lang="sv-SE" sz="2000" u="none" cap="none" strike="noStrike">
                <a:solidFill>
                  <a:srgbClr val="000000"/>
                </a:solidFill>
                <a:latin typeface="Arial"/>
                <a:ea typeface="Arial"/>
                <a:cs typeface="Arial"/>
                <a:sym typeface="Arial"/>
              </a:rPr>
              <a:t>final service demands </a:t>
            </a:r>
            <a:r>
              <a:rPr b="0" i="0" lang="sv-SE" sz="2000" u="none" cap="none" strike="noStrike">
                <a:solidFill>
                  <a:srgbClr val="000000"/>
                </a:solidFill>
                <a:latin typeface="Arial"/>
                <a:ea typeface="Arial"/>
                <a:cs typeface="Arial"/>
                <a:sym typeface="Arial"/>
              </a:rPr>
              <a:t>used in a</a:t>
            </a:r>
            <a:r>
              <a:rPr b="1" i="0" lang="sv-SE" sz="2000" u="none" cap="none" strike="noStrike">
                <a:solidFill>
                  <a:srgbClr val="000000"/>
                </a:solidFill>
                <a:latin typeface="Arial"/>
                <a:ea typeface="Arial"/>
                <a:cs typeface="Arial"/>
                <a:sym typeface="Arial"/>
              </a:rPr>
              <a:t> CLEWs++ model</a:t>
            </a:r>
            <a:endParaRPr b="0" i="0" sz="2000" u="none" cap="none" strike="noStrike">
              <a:solidFill>
                <a:srgbClr val="000000"/>
              </a:solidFill>
              <a:latin typeface="Arial"/>
              <a:ea typeface="Arial"/>
              <a:cs typeface="Arial"/>
              <a:sym typeface="Arial"/>
            </a:endParaRPr>
          </a:p>
        </p:txBody>
      </p:sp>
      <p:sp>
        <p:nvSpPr>
          <p:cNvPr id="218" name="Google Shape;218;p29"/>
          <p:cNvSpPr/>
          <p:nvPr/>
        </p:nvSpPr>
        <p:spPr>
          <a:xfrm>
            <a:off x="1267694" y="3429000"/>
            <a:ext cx="2562045" cy="584742"/>
          </a:xfrm>
          <a:prstGeom prst="roundRect">
            <a:avLst>
              <a:gd fmla="val 16667" name="adj"/>
            </a:avLst>
          </a:prstGeom>
          <a:solidFill>
            <a:srgbClr val="1F5C99"/>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sv-SE" sz="1800" u="none" cap="none" strike="noStrike">
                <a:solidFill>
                  <a:srgbClr val="FFFFFF"/>
                </a:solidFill>
                <a:latin typeface="Arial"/>
                <a:ea typeface="Arial"/>
                <a:cs typeface="Arial"/>
                <a:sym typeface="Arial"/>
              </a:rPr>
              <a:t>Household electricity for appliances</a:t>
            </a:r>
            <a:endParaRPr b="0" i="0" sz="1400" u="none" cap="none" strike="noStrike">
              <a:solidFill>
                <a:srgbClr val="000000"/>
              </a:solidFill>
              <a:latin typeface="Arial"/>
              <a:ea typeface="Arial"/>
              <a:cs typeface="Arial"/>
              <a:sym typeface="Arial"/>
            </a:endParaRPr>
          </a:p>
        </p:txBody>
      </p:sp>
      <p:sp>
        <p:nvSpPr>
          <p:cNvPr id="219" name="Google Shape;219;p29"/>
          <p:cNvSpPr/>
          <p:nvPr/>
        </p:nvSpPr>
        <p:spPr>
          <a:xfrm>
            <a:off x="8515896" y="3429000"/>
            <a:ext cx="2562045" cy="584742"/>
          </a:xfrm>
          <a:prstGeom prst="roundRect">
            <a:avLst>
              <a:gd fmla="val 16667" name="adj"/>
            </a:avLst>
          </a:prstGeom>
          <a:solidFill>
            <a:srgbClr val="7030A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sv-SE" sz="1800" u="none" cap="none" strike="noStrike">
                <a:solidFill>
                  <a:srgbClr val="FFFFFF"/>
                </a:solidFill>
                <a:latin typeface="Arial"/>
                <a:ea typeface="Arial"/>
                <a:cs typeface="Arial"/>
                <a:sym typeface="Arial"/>
              </a:rPr>
              <a:t>Household water heating</a:t>
            </a:r>
            <a:endParaRPr b="0" i="0" sz="1400" u="none" cap="none" strike="noStrike">
              <a:solidFill>
                <a:srgbClr val="000000"/>
              </a:solidFill>
              <a:latin typeface="Arial"/>
              <a:ea typeface="Arial"/>
              <a:cs typeface="Arial"/>
              <a:sym typeface="Arial"/>
            </a:endParaRPr>
          </a:p>
        </p:txBody>
      </p:sp>
      <p:sp>
        <p:nvSpPr>
          <p:cNvPr id="220" name="Google Shape;220;p29"/>
          <p:cNvSpPr/>
          <p:nvPr/>
        </p:nvSpPr>
        <p:spPr>
          <a:xfrm>
            <a:off x="4891795" y="3429000"/>
            <a:ext cx="2562045" cy="584742"/>
          </a:xfrm>
          <a:prstGeom prst="roundRect">
            <a:avLst>
              <a:gd fmla="val 16667" name="adj"/>
            </a:avLst>
          </a:prstGeom>
          <a:solidFill>
            <a:srgbClr val="43D658"/>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sv-SE" sz="1800" u="none" cap="none" strike="noStrike">
                <a:solidFill>
                  <a:srgbClr val="FFFFFF"/>
                </a:solidFill>
                <a:latin typeface="Arial"/>
                <a:ea typeface="Arial"/>
                <a:cs typeface="Arial"/>
                <a:sym typeface="Arial"/>
              </a:rPr>
              <a:t>Household space heating</a:t>
            </a:r>
            <a:endParaRPr b="0" i="0" sz="1400" u="none" cap="none" strike="noStrike">
              <a:solidFill>
                <a:srgbClr val="000000"/>
              </a:solidFill>
              <a:latin typeface="Arial"/>
              <a:ea typeface="Arial"/>
              <a:cs typeface="Arial"/>
              <a:sym typeface="Arial"/>
            </a:endParaRPr>
          </a:p>
        </p:txBody>
      </p:sp>
      <p:sp>
        <p:nvSpPr>
          <p:cNvPr id="221" name="Google Shape;221;p29"/>
          <p:cNvSpPr/>
          <p:nvPr/>
        </p:nvSpPr>
        <p:spPr>
          <a:xfrm>
            <a:off x="1267694" y="4409536"/>
            <a:ext cx="2562045" cy="584742"/>
          </a:xfrm>
          <a:prstGeom prst="roundRect">
            <a:avLst>
              <a:gd fmla="val 16667" name="adj"/>
            </a:avLst>
          </a:prstGeom>
          <a:solidFill>
            <a:srgbClr val="A3C5ED"/>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V-km covered by cars </a:t>
            </a:r>
            <a:endParaRPr b="0" i="0" sz="1400" u="none" cap="none" strike="noStrike">
              <a:solidFill>
                <a:srgbClr val="000000"/>
              </a:solidFill>
              <a:latin typeface="Arial"/>
              <a:ea typeface="Arial"/>
              <a:cs typeface="Arial"/>
              <a:sym typeface="Arial"/>
            </a:endParaRPr>
          </a:p>
        </p:txBody>
      </p:sp>
      <p:sp>
        <p:nvSpPr>
          <p:cNvPr id="222" name="Google Shape;222;p29"/>
          <p:cNvSpPr/>
          <p:nvPr/>
        </p:nvSpPr>
        <p:spPr>
          <a:xfrm>
            <a:off x="8515896" y="4409536"/>
            <a:ext cx="2562045" cy="584742"/>
          </a:xfrm>
          <a:prstGeom prst="roundRect">
            <a:avLst>
              <a:gd fmla="val 16667" name="adj"/>
            </a:avLst>
          </a:prstGeom>
          <a:solidFill>
            <a:srgbClr val="275316"/>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sv-SE" sz="1800" u="none" cap="none" strike="noStrike">
                <a:solidFill>
                  <a:srgbClr val="FFFFFF"/>
                </a:solidFill>
                <a:latin typeface="Arial"/>
                <a:ea typeface="Arial"/>
                <a:cs typeface="Arial"/>
                <a:sym typeface="Arial"/>
              </a:rPr>
              <a:t>V-km covered by buses </a:t>
            </a:r>
            <a:endParaRPr b="0" i="0" sz="1400" u="none" cap="none" strike="noStrike">
              <a:solidFill>
                <a:srgbClr val="000000"/>
              </a:solidFill>
              <a:latin typeface="Arial"/>
              <a:ea typeface="Arial"/>
              <a:cs typeface="Arial"/>
              <a:sym typeface="Arial"/>
            </a:endParaRPr>
          </a:p>
        </p:txBody>
      </p:sp>
      <p:sp>
        <p:nvSpPr>
          <p:cNvPr id="223" name="Google Shape;223;p29"/>
          <p:cNvSpPr/>
          <p:nvPr/>
        </p:nvSpPr>
        <p:spPr>
          <a:xfrm>
            <a:off x="4891795" y="4409536"/>
            <a:ext cx="2562045" cy="584742"/>
          </a:xfrm>
          <a:prstGeom prst="roundRect">
            <a:avLst>
              <a:gd fmla="val 16667" name="adj"/>
            </a:avLst>
          </a:prstGeom>
          <a:solidFill>
            <a:srgbClr val="E8E8E8"/>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V-km covered by trucks </a:t>
            </a:r>
            <a:endParaRPr b="0" i="0" sz="1400" u="none" cap="none" strike="noStrike">
              <a:solidFill>
                <a:srgbClr val="000000"/>
              </a:solidFill>
              <a:latin typeface="Arial"/>
              <a:ea typeface="Arial"/>
              <a:cs typeface="Arial"/>
              <a:sym typeface="Arial"/>
            </a:endParaRPr>
          </a:p>
        </p:txBody>
      </p:sp>
      <p:sp>
        <p:nvSpPr>
          <p:cNvPr id="224" name="Google Shape;224;p29"/>
          <p:cNvSpPr/>
          <p:nvPr/>
        </p:nvSpPr>
        <p:spPr>
          <a:xfrm>
            <a:off x="1267694" y="5329864"/>
            <a:ext cx="2562045" cy="584742"/>
          </a:xfrm>
          <a:prstGeom prst="roundRect">
            <a:avLst>
              <a:gd fmla="val 16667" name="adj"/>
            </a:avLst>
          </a:prstGeom>
          <a:solidFill>
            <a:srgbClr val="E9713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sv-SE" sz="1800" u="none" cap="none" strike="noStrike">
                <a:solidFill>
                  <a:srgbClr val="FFFFFF"/>
                </a:solidFill>
                <a:latin typeface="Arial"/>
                <a:ea typeface="Arial"/>
                <a:cs typeface="Arial"/>
                <a:sym typeface="Arial"/>
              </a:rPr>
              <a:t>Various crops</a:t>
            </a:r>
            <a:endParaRPr b="0" i="0" sz="1400" u="none" cap="none" strike="noStrike">
              <a:solidFill>
                <a:srgbClr val="000000"/>
              </a:solidFill>
              <a:latin typeface="Arial"/>
              <a:ea typeface="Arial"/>
              <a:cs typeface="Arial"/>
              <a:sym typeface="Arial"/>
            </a:endParaRPr>
          </a:p>
        </p:txBody>
      </p:sp>
      <p:sp>
        <p:nvSpPr>
          <p:cNvPr id="225" name="Google Shape;225;p29"/>
          <p:cNvSpPr/>
          <p:nvPr/>
        </p:nvSpPr>
        <p:spPr>
          <a:xfrm>
            <a:off x="8515896" y="5329864"/>
            <a:ext cx="2562045" cy="584742"/>
          </a:xfrm>
          <a:prstGeom prst="roundRect">
            <a:avLst>
              <a:gd fmla="val 16667" name="adj"/>
            </a:avLst>
          </a:prstGeom>
          <a:solidFill>
            <a:srgbClr val="00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sv-SE" sz="1800" u="none" cap="none" strike="noStrike">
                <a:solidFill>
                  <a:srgbClr val="FFFFFF"/>
                </a:solidFill>
                <a:latin typeface="Arial"/>
                <a:ea typeface="Arial"/>
                <a:cs typeface="Arial"/>
                <a:sym typeface="Arial"/>
              </a:rPr>
              <a:t>Mining output</a:t>
            </a:r>
            <a:endParaRPr b="0" i="0" sz="1400" u="none" cap="none" strike="noStrike">
              <a:solidFill>
                <a:srgbClr val="000000"/>
              </a:solidFill>
              <a:latin typeface="Arial"/>
              <a:ea typeface="Arial"/>
              <a:cs typeface="Arial"/>
              <a:sym typeface="Arial"/>
            </a:endParaRPr>
          </a:p>
        </p:txBody>
      </p:sp>
      <p:sp>
        <p:nvSpPr>
          <p:cNvPr id="226" name="Google Shape;226;p29"/>
          <p:cNvSpPr/>
          <p:nvPr/>
        </p:nvSpPr>
        <p:spPr>
          <a:xfrm>
            <a:off x="4891795" y="5329864"/>
            <a:ext cx="2562045" cy="584742"/>
          </a:xfrm>
          <a:prstGeom prst="roundRect">
            <a:avLst>
              <a:gd fmla="val 16667" name="adj"/>
            </a:avLst>
          </a:prstGeom>
          <a:solidFill>
            <a:srgbClr val="B3E5A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Industrial heat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8"/>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33" name="Google Shape;233;p8"/>
          <p:cNvSpPr txBox="1"/>
          <p:nvPr/>
        </p:nvSpPr>
        <p:spPr>
          <a:xfrm>
            <a:off x="835428" y="1786512"/>
            <a:ext cx="9737322" cy="40001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234" name="Google Shape;234;p8"/>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Demand projections (2/4)</a:t>
            </a:r>
            <a:endParaRPr sz="2800">
              <a:solidFill>
                <a:srgbClr val="FF0000"/>
              </a:solidFill>
            </a:endParaRPr>
          </a:p>
        </p:txBody>
      </p:sp>
      <p:sp>
        <p:nvSpPr>
          <p:cNvPr id="235" name="Google Shape;235;p8"/>
          <p:cNvSpPr txBox="1"/>
          <p:nvPr/>
        </p:nvSpPr>
        <p:spPr>
          <a:xfrm>
            <a:off x="493200" y="1018124"/>
            <a:ext cx="10334488" cy="5170606"/>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000"/>
              <a:buFont typeface="Arial"/>
              <a:buChar char="•"/>
            </a:pPr>
            <a:r>
              <a:rPr b="1" i="0" lang="sv-SE" sz="1800" u="none" cap="none" strike="noStrike">
                <a:solidFill>
                  <a:srgbClr val="000000"/>
                </a:solidFill>
                <a:latin typeface="Arial"/>
                <a:ea typeface="Arial"/>
                <a:cs typeface="Arial"/>
                <a:sym typeface="Arial"/>
              </a:rPr>
              <a:t>Service demands in the base year(s) </a:t>
            </a:r>
            <a:r>
              <a:rPr b="0" i="0" lang="sv-SE" sz="1800" u="none" cap="none" strike="noStrike">
                <a:solidFill>
                  <a:srgbClr val="000000"/>
                </a:solidFill>
                <a:latin typeface="Arial"/>
                <a:ea typeface="Arial"/>
                <a:cs typeface="Arial"/>
                <a:sym typeface="Arial"/>
              </a:rPr>
              <a:t>are estimated using historical data;</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sv-SE" sz="1800" u="none" cap="none" strike="noStrike">
                <a:solidFill>
                  <a:srgbClr val="000000"/>
                </a:solidFill>
                <a:latin typeface="Arial"/>
                <a:ea typeface="Arial"/>
                <a:cs typeface="Arial"/>
                <a:sym typeface="Arial"/>
              </a:rPr>
              <a:t>Demand projections for all other years are first </a:t>
            </a:r>
            <a:r>
              <a:rPr b="1" i="0" lang="sv-SE" sz="1800" u="none" cap="none" strike="noStrike">
                <a:solidFill>
                  <a:srgbClr val="000000"/>
                </a:solidFill>
                <a:latin typeface="Arial"/>
                <a:ea typeface="Arial"/>
                <a:cs typeface="Arial"/>
                <a:sym typeface="Arial"/>
              </a:rPr>
              <a:t>calculated</a:t>
            </a:r>
            <a:r>
              <a:rPr b="0" i="0" lang="sv-SE" sz="1800" u="none" cap="none" strike="noStrike">
                <a:solidFill>
                  <a:srgbClr val="000000"/>
                </a:solidFill>
                <a:latin typeface="Arial"/>
                <a:ea typeface="Arial"/>
                <a:cs typeface="Arial"/>
                <a:sym typeface="Arial"/>
              </a:rPr>
              <a:t> outside the model and then fed into it;</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sv-SE" sz="1800" u="none" cap="none" strike="noStrike">
                <a:solidFill>
                  <a:srgbClr val="000000"/>
                </a:solidFill>
                <a:latin typeface="Arial"/>
                <a:ea typeface="Arial"/>
                <a:cs typeface="Arial"/>
                <a:sym typeface="Arial"/>
              </a:rPr>
              <a:t>While there are different methods for calculating demands, </a:t>
            </a:r>
            <a:r>
              <a:rPr b="1" i="0" lang="sv-SE" sz="1800" u="none" cap="none" strike="noStrike">
                <a:solidFill>
                  <a:srgbClr val="000000"/>
                </a:solidFill>
                <a:latin typeface="Arial"/>
                <a:ea typeface="Arial"/>
                <a:cs typeface="Arial"/>
                <a:sym typeface="Arial"/>
              </a:rPr>
              <a:t>econometrics</a:t>
            </a:r>
            <a:r>
              <a:rPr b="0" i="0" lang="sv-SE" sz="1800" u="none" cap="none" strike="noStrike">
                <a:solidFill>
                  <a:srgbClr val="000000"/>
                </a:solidFill>
                <a:latin typeface="Arial"/>
                <a:ea typeface="Arial"/>
                <a:cs typeface="Arial"/>
                <a:sym typeface="Arial"/>
              </a:rPr>
              <a:t> is the most common. It forecasts future trends based on the relationship between known variables.</a:t>
            </a:r>
            <a:endParaRPr b="0" i="0" sz="1800" u="none" cap="none" strike="noStrike">
              <a:solidFill>
                <a:srgbClr val="000000"/>
              </a:solidFill>
              <a:latin typeface="Arial"/>
              <a:ea typeface="Arial"/>
              <a:cs typeface="Arial"/>
              <a:sym typeface="Arial"/>
            </a:endParaRPr>
          </a:p>
          <a:p>
            <a:pPr indent="-190500" lvl="0" marL="342900" marR="0" rtl="0" algn="just">
              <a:lnSpc>
                <a:spcPct val="100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sv-SE" sz="1800" u="none" cap="none" strike="noStrike">
                <a:solidFill>
                  <a:srgbClr val="000000"/>
                </a:solidFill>
                <a:latin typeface="Arial"/>
                <a:ea typeface="Arial"/>
                <a:cs typeface="Arial"/>
                <a:sym typeface="Arial"/>
              </a:rPr>
              <a:t>How it is used for calculating service demands.</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800" u="none" cap="none" strike="noStrike">
                <a:solidFill>
                  <a:srgbClr val="000000"/>
                </a:solidFill>
                <a:latin typeface="Arial"/>
                <a:ea typeface="Arial"/>
                <a:cs typeface="Arial"/>
                <a:sym typeface="Arial"/>
              </a:rPr>
              <a:t>Econometrics helps estimate the </a:t>
            </a:r>
            <a:r>
              <a:rPr b="1" i="0" lang="sv-SE" sz="1800" u="none" cap="none" strike="noStrike">
                <a:solidFill>
                  <a:srgbClr val="000000"/>
                </a:solidFill>
                <a:latin typeface="Arial"/>
                <a:ea typeface="Arial"/>
                <a:cs typeface="Arial"/>
                <a:sym typeface="Arial"/>
              </a:rPr>
              <a:t>demand for services</a:t>
            </a:r>
            <a:r>
              <a:rPr b="0" i="0" lang="sv-SE" sz="1800" u="none" cap="none" strike="noStrike">
                <a:solidFill>
                  <a:srgbClr val="000000"/>
                </a:solidFill>
                <a:latin typeface="Arial"/>
                <a:ea typeface="Arial"/>
                <a:cs typeface="Arial"/>
                <a:sym typeface="Arial"/>
              </a:rPr>
              <a:t> by analysing historical data (e.g., price, income, demographics, past usage patterns) and identifying how these factors influence demand. Common approaches include:</a:t>
            </a:r>
            <a:endParaRPr/>
          </a:p>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sv-SE" sz="1800" u="none" cap="none" strike="noStrike">
                <a:solidFill>
                  <a:srgbClr val="000000"/>
                </a:solidFill>
                <a:latin typeface="Arial"/>
                <a:ea typeface="Arial"/>
                <a:cs typeface="Arial"/>
                <a:sym typeface="Arial"/>
              </a:rPr>
              <a:t>Regression analysis</a:t>
            </a:r>
            <a:r>
              <a:rPr b="0" i="0" lang="sv-SE" sz="1800" u="none" cap="none" strike="noStrike">
                <a:solidFill>
                  <a:srgbClr val="000000"/>
                </a:solidFill>
                <a:latin typeface="Arial"/>
                <a:ea typeface="Arial"/>
                <a:cs typeface="Arial"/>
                <a:sym typeface="Arial"/>
              </a:rPr>
              <a:t> to model demand as a function of variables like population, income, GDP.</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sv-SE" sz="1800" u="none" cap="none" strike="noStrike">
                <a:solidFill>
                  <a:srgbClr val="000000"/>
                </a:solidFill>
                <a:latin typeface="Arial"/>
                <a:ea typeface="Arial"/>
                <a:cs typeface="Arial"/>
                <a:sym typeface="Arial"/>
              </a:rPr>
              <a:t>Time series models</a:t>
            </a:r>
            <a:r>
              <a:rPr b="0" i="0" lang="sv-SE" sz="1800" u="none" cap="none" strike="noStrike">
                <a:solidFill>
                  <a:srgbClr val="000000"/>
                </a:solidFill>
                <a:latin typeface="Arial"/>
                <a:ea typeface="Arial"/>
                <a:cs typeface="Arial"/>
                <a:sym typeface="Arial"/>
              </a:rPr>
              <a:t> to forecast future demand based on past trends.</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sv-SE" sz="1800" u="none" cap="none" strike="noStrike">
                <a:solidFill>
                  <a:srgbClr val="000000"/>
                </a:solidFill>
                <a:latin typeface="Arial"/>
                <a:ea typeface="Arial"/>
                <a:cs typeface="Arial"/>
                <a:sym typeface="Arial"/>
              </a:rPr>
              <a:t>Panel data analysis</a:t>
            </a:r>
            <a:r>
              <a:rPr b="0" i="0" lang="sv-SE" sz="1800" u="none" cap="none" strike="noStrike">
                <a:solidFill>
                  <a:srgbClr val="000000"/>
                </a:solidFill>
                <a:latin typeface="Arial"/>
                <a:ea typeface="Arial"/>
                <a:cs typeface="Arial"/>
                <a:sym typeface="Arial"/>
              </a:rPr>
              <a:t> which performs regression over data spans across time and multiple locations or groups.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800" u="none" cap="none" strike="noStrike">
                <a:solidFill>
                  <a:srgbClr val="000000"/>
                </a:solidFill>
                <a:latin typeface="Arial"/>
                <a:ea typeface="Arial"/>
                <a:cs typeface="Arial"/>
                <a:sym typeface="Arial"/>
              </a:rPr>
              <a:t>This allows businesses and policymakers to make informed decisions about resource allocation, pricing, staffing, and capacity planning.</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42" name="Google Shape;242;p15"/>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3" name="Google Shape;243;p15"/>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Demand projections (3/4)</a:t>
            </a:r>
            <a:endParaRPr sz="2800">
              <a:solidFill>
                <a:srgbClr val="FF0000"/>
              </a:solidFill>
            </a:endParaRPr>
          </a:p>
        </p:txBody>
      </p:sp>
      <p:sp>
        <p:nvSpPr>
          <p:cNvPr id="244" name="Google Shape;244;p15"/>
          <p:cNvSpPr txBox="1"/>
          <p:nvPr/>
        </p:nvSpPr>
        <p:spPr>
          <a:xfrm>
            <a:off x="493200" y="1071349"/>
            <a:ext cx="108633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An econometrics example</a:t>
            </a:r>
            <a:endParaRPr b="1" i="0" sz="2000" u="none" cap="none" strike="noStrike">
              <a:solidFill>
                <a:srgbClr val="000000"/>
              </a:solidFill>
              <a:latin typeface="Arial"/>
              <a:ea typeface="Arial"/>
              <a:cs typeface="Arial"/>
              <a:sym typeface="Arial"/>
            </a:endParaRPr>
          </a:p>
        </p:txBody>
      </p:sp>
      <p:graphicFrame>
        <p:nvGraphicFramePr>
          <p:cNvPr id="245" name="Google Shape;245;p15"/>
          <p:cNvGraphicFramePr/>
          <p:nvPr/>
        </p:nvGraphicFramePr>
        <p:xfrm>
          <a:off x="411480" y="1767417"/>
          <a:ext cx="3000000" cy="3000000"/>
        </p:xfrm>
        <a:graphic>
          <a:graphicData uri="http://schemas.openxmlformats.org/drawingml/2006/table">
            <a:tbl>
              <a:tblPr>
                <a:noFill/>
                <a:tableStyleId>{2A84B243-A2BC-409F-80AD-937D1D400A1B}</a:tableStyleId>
              </a:tblPr>
              <a:tblGrid>
                <a:gridCol w="1022275"/>
                <a:gridCol w="1022275"/>
                <a:gridCol w="1022275"/>
                <a:gridCol w="1022275"/>
                <a:gridCol w="1022275"/>
              </a:tblGrid>
              <a:tr h="572275">
                <a:tc>
                  <a:txBody>
                    <a:bodyPr/>
                    <a:lstStyle/>
                    <a:p>
                      <a:pPr indent="0" lvl="0" marL="0" marR="0" rtl="0" algn="ctr">
                        <a:lnSpc>
                          <a:spcPct val="100000"/>
                        </a:lnSpc>
                        <a:spcBef>
                          <a:spcPts val="0"/>
                        </a:spcBef>
                        <a:spcAft>
                          <a:spcPts val="0"/>
                        </a:spcAft>
                        <a:buClr>
                          <a:srgbClr val="000000"/>
                        </a:buClr>
                        <a:buSzPts val="1100"/>
                        <a:buFont typeface="Arial"/>
                        <a:buNone/>
                      </a:pPr>
                      <a:r>
                        <a:rPr b="1" i="0" lang="sv-SE" sz="1100" u="none" cap="none" strike="noStrike">
                          <a:solidFill>
                            <a:srgbClr val="000000"/>
                          </a:solidFill>
                          <a:latin typeface="Arial"/>
                          <a:ea typeface="Arial"/>
                          <a:cs typeface="Arial"/>
                          <a:sym typeface="Arial"/>
                        </a:rPr>
                        <a:t>Year</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sv-SE" sz="1100" u="none" cap="none" strike="noStrike">
                          <a:solidFill>
                            <a:srgbClr val="000000"/>
                          </a:solidFill>
                          <a:latin typeface="Arial"/>
                          <a:ea typeface="Arial"/>
                          <a:cs typeface="Arial"/>
                          <a:sym typeface="Arial"/>
                        </a:rPr>
                        <a:t>Income (USD)</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sv-SE" sz="1100" u="none" cap="none" strike="noStrike">
                          <a:solidFill>
                            <a:srgbClr val="000000"/>
                          </a:solidFill>
                          <a:latin typeface="Arial"/>
                          <a:ea typeface="Arial"/>
                          <a:cs typeface="Arial"/>
                          <a:sym typeface="Arial"/>
                        </a:rPr>
                        <a:t>Urbanisation (%)</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sv-SE" sz="1100" u="none" cap="none" strike="noStrike">
                          <a:solidFill>
                            <a:srgbClr val="000000"/>
                          </a:solidFill>
                          <a:latin typeface="Arial"/>
                          <a:ea typeface="Arial"/>
                          <a:cs typeface="Arial"/>
                          <a:sym typeface="Arial"/>
                        </a:rPr>
                        <a:t>Electricity Price (USD/kWh)</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sv-SE" sz="1100" u="none" cap="none" strike="noStrike">
                          <a:solidFill>
                            <a:srgbClr val="000000"/>
                          </a:solidFill>
                          <a:latin typeface="Arial"/>
                          <a:ea typeface="Arial"/>
                          <a:cs typeface="Arial"/>
                          <a:sym typeface="Arial"/>
                        </a:rPr>
                        <a:t>Electricity Demand (kWh)</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2015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30497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59.5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0.10733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119.8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2016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30973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60.6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0.10443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134.6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2017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32870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62.5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0.11145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129.1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2018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34856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61.4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0.10954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122.5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2019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34210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62.7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0.11950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133.8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35321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65.0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0.12833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128.1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38246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65.7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0.12758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137.4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2022</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38545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68.1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0.14077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130.9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38419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68.0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0.14144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133.8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40543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68.6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0.14854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142.9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41000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71</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0.15500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139.8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42250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72</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0.15750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141.7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2027</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43500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73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0.16000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143.6</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2028</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44750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74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0.16250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145.4</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750">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2029</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46000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75</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0.16500</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sv-SE" sz="1100" u="none" cap="none" strike="noStrike">
                          <a:solidFill>
                            <a:srgbClr val="000000"/>
                          </a:solidFill>
                          <a:latin typeface="Arial"/>
                          <a:ea typeface="Arial"/>
                          <a:cs typeface="Arial"/>
                          <a:sym typeface="Arial"/>
                        </a:rPr>
                        <a:t>147.3</a:t>
                      </a:r>
                      <a:endParaRPr sz="1400" u="none" cap="none" strike="noStrike"/>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46" name="Google Shape;246;p15"/>
          <p:cNvSpPr txBox="1"/>
          <p:nvPr/>
        </p:nvSpPr>
        <p:spPr>
          <a:xfrm>
            <a:off x="766700" y="5879074"/>
            <a:ext cx="110316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sv-SE" sz="1600" u="none" cap="none" strike="noStrike">
                <a:solidFill>
                  <a:srgbClr val="000000"/>
                </a:solidFill>
                <a:latin typeface="Arial"/>
                <a:ea typeface="Arial"/>
                <a:cs typeface="Arial"/>
                <a:sym typeface="Arial"/>
              </a:rPr>
              <a:t>Demand (kWh)=21.89+0.00041⋅Income (USD)+1.86⋅Urbanisation (%)−199.63⋅Electricity Price (USD/kWh)</a:t>
            </a:r>
            <a:endParaRPr b="0" i="0" sz="1600" u="none" cap="none" strike="noStrike">
              <a:solidFill>
                <a:srgbClr val="000000"/>
              </a:solidFill>
              <a:latin typeface="Arial"/>
              <a:ea typeface="Arial"/>
              <a:cs typeface="Arial"/>
              <a:sym typeface="Arial"/>
            </a:endParaRPr>
          </a:p>
        </p:txBody>
      </p:sp>
      <p:pic>
        <p:nvPicPr>
          <p:cNvPr descr="A graph with orange lines&#10;&#10;AI-generated content may be incorrect." id="247" name="Google Shape;247;p15"/>
          <p:cNvPicPr preferRelativeResize="0"/>
          <p:nvPr/>
        </p:nvPicPr>
        <p:blipFill rotWithShape="1">
          <a:blip r:embed="rId3">
            <a:alphaModFix/>
          </a:blip>
          <a:srcRect b="0" l="0" r="0" t="0"/>
          <a:stretch/>
        </p:blipFill>
        <p:spPr>
          <a:xfrm>
            <a:off x="5855814" y="1906850"/>
            <a:ext cx="5942486" cy="36239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54" name="Google Shape;254;p10"/>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Demand projections (4/4)</a:t>
            </a:r>
            <a:endParaRPr sz="2800">
              <a:solidFill>
                <a:srgbClr val="FF0000"/>
              </a:solidFill>
            </a:endParaRPr>
          </a:p>
        </p:txBody>
      </p:sp>
      <p:sp>
        <p:nvSpPr>
          <p:cNvPr id="255" name="Google Shape;255;p10"/>
          <p:cNvSpPr txBox="1"/>
          <p:nvPr/>
        </p:nvSpPr>
        <p:spPr>
          <a:xfrm>
            <a:off x="493200" y="1342110"/>
            <a:ext cx="10515600" cy="29238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v-SE" sz="2000" u="none" cap="none" strike="noStrike">
                <a:solidFill>
                  <a:srgbClr val="000000"/>
                </a:solidFill>
                <a:latin typeface="Arial"/>
                <a:ea typeface="Arial"/>
                <a:cs typeface="Arial"/>
                <a:sym typeface="Arial"/>
              </a:rPr>
              <a:t>Note!</a:t>
            </a:r>
            <a:endParaRPr b="1" i="0" sz="2000" u="none" cap="none" strike="noStrike">
              <a:solidFill>
                <a:srgbClr val="000000"/>
              </a:solidFill>
              <a:latin typeface="Arial"/>
              <a:ea typeface="Arial"/>
              <a:cs typeface="Arial"/>
              <a:sym typeface="Arial"/>
            </a:endParaRPr>
          </a:p>
          <a:p>
            <a:pPr indent="-241300" lvl="0" marL="342900" marR="0" rtl="0" algn="l">
              <a:lnSpc>
                <a:spcPct val="100000"/>
              </a:lnSpc>
              <a:spcBef>
                <a:spcPts val="0"/>
              </a:spcBef>
              <a:spcAft>
                <a:spcPts val="0"/>
              </a:spcAft>
              <a:buClr>
                <a:srgbClr val="000000"/>
              </a:buClr>
              <a:buSzPts val="1600"/>
              <a:buFont typeface="Arial"/>
              <a:buNone/>
            </a:pPr>
            <a:r>
              <a:t/>
            </a:r>
            <a:endParaRPr b="1"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sv-SE" sz="2000" u="none" cap="none" strike="noStrike">
                <a:solidFill>
                  <a:srgbClr val="000000"/>
                </a:solidFill>
                <a:latin typeface="Arial"/>
                <a:ea typeface="Arial"/>
                <a:cs typeface="Arial"/>
                <a:sym typeface="Arial"/>
              </a:rPr>
              <a:t>Demand projections could also be pulled from </a:t>
            </a:r>
            <a:r>
              <a:rPr b="1" i="0" lang="sv-SE" sz="2000" u="none" cap="none" strike="noStrike">
                <a:solidFill>
                  <a:srgbClr val="000000"/>
                </a:solidFill>
                <a:latin typeface="Arial"/>
                <a:ea typeface="Arial"/>
                <a:cs typeface="Arial"/>
                <a:sym typeface="Arial"/>
              </a:rPr>
              <a:t>trusted sources</a:t>
            </a:r>
            <a:r>
              <a:rPr b="0" i="0" lang="sv-SE" sz="2000" u="none" cap="none" strike="noStrike">
                <a:solidFill>
                  <a:srgbClr val="000000"/>
                </a:solidFill>
                <a:latin typeface="Arial"/>
                <a:ea typeface="Arial"/>
                <a:cs typeface="Arial"/>
                <a:sym typeface="Arial"/>
              </a:rPr>
              <a:t>, e.g. national studies previously carried out for informing policy documents, or international sources (e.g. IEA)</a:t>
            </a:r>
            <a:endParaRPr/>
          </a:p>
          <a:p>
            <a:pPr indent="-22860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sv-SE" sz="2000" u="none" cap="none" strike="noStrike">
                <a:solidFill>
                  <a:srgbClr val="000000"/>
                </a:solidFill>
                <a:latin typeface="Arial"/>
                <a:ea typeface="Arial"/>
                <a:cs typeface="Arial"/>
                <a:sym typeface="Arial"/>
              </a:rPr>
              <a:t>Elicitation from sector experts and analysts in-country is always recommended, both for validating the trends used and/or for finding best / up-to-date sources e.g. in local language or not easily retrievable by search engine research or published documents.</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2"/>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62" name="Google Shape;262;p12"/>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Constraints (</a:t>
            </a:r>
            <a:r>
              <a:rPr lang="sv-SE">
                <a:solidFill>
                  <a:srgbClr val="FF0000"/>
                </a:solidFill>
              </a:rPr>
              <a:t>1/3</a:t>
            </a:r>
            <a:r>
              <a:rPr lang="sv-SE" sz="2800">
                <a:solidFill>
                  <a:srgbClr val="FF0000"/>
                </a:solidFill>
              </a:rPr>
              <a:t>)</a:t>
            </a:r>
            <a:endParaRPr>
              <a:solidFill>
                <a:srgbClr val="FF0000"/>
              </a:solidFill>
            </a:endParaRPr>
          </a:p>
        </p:txBody>
      </p:sp>
      <p:sp>
        <p:nvSpPr>
          <p:cNvPr id="263" name="Google Shape;263;p12"/>
          <p:cNvSpPr txBox="1"/>
          <p:nvPr/>
        </p:nvSpPr>
        <p:spPr>
          <a:xfrm>
            <a:off x="493200" y="933522"/>
            <a:ext cx="10896117"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600" u="none" cap="none" strike="noStrike">
                <a:solidFill>
                  <a:srgbClr val="000000"/>
                </a:solidFill>
                <a:latin typeface="Arial"/>
                <a:ea typeface="Arial"/>
                <a:cs typeface="Arial"/>
                <a:sym typeface="Arial"/>
              </a:rPr>
              <a:t>While </a:t>
            </a:r>
            <a:r>
              <a:rPr b="1" i="0" lang="sv-SE" sz="1600" u="none" cap="none" strike="noStrike">
                <a:solidFill>
                  <a:srgbClr val="000000"/>
                </a:solidFill>
                <a:latin typeface="Arial"/>
                <a:ea typeface="Arial"/>
                <a:cs typeface="Arial"/>
                <a:sym typeface="Arial"/>
              </a:rPr>
              <a:t>OSeMOSYS</a:t>
            </a:r>
            <a:r>
              <a:rPr b="0" i="0" lang="sv-SE" sz="1600" u="none" cap="none" strike="noStrike">
                <a:solidFill>
                  <a:srgbClr val="000000"/>
                </a:solidFill>
                <a:latin typeface="Arial"/>
                <a:ea typeface="Arial"/>
                <a:cs typeface="Arial"/>
                <a:sym typeface="Arial"/>
              </a:rPr>
              <a:t> seeks to achieve </a:t>
            </a:r>
            <a:r>
              <a:rPr b="1" i="0" lang="sv-SE" sz="1600" u="none" cap="none" strike="noStrike">
                <a:solidFill>
                  <a:srgbClr val="000000"/>
                </a:solidFill>
                <a:latin typeface="Arial"/>
                <a:ea typeface="Arial"/>
                <a:cs typeface="Arial"/>
                <a:sym typeface="Arial"/>
              </a:rPr>
              <a:t>cost minimisation</a:t>
            </a:r>
            <a:r>
              <a:rPr b="0" i="0" lang="sv-SE" sz="1600" u="none" cap="none" strike="noStrike">
                <a:solidFill>
                  <a:srgbClr val="000000"/>
                </a:solidFill>
                <a:latin typeface="Arial"/>
                <a:ea typeface="Arial"/>
                <a:cs typeface="Arial"/>
                <a:sym typeface="Arial"/>
              </a:rPr>
              <a:t> across sectors, the </a:t>
            </a:r>
            <a:r>
              <a:rPr b="1" i="0" lang="sv-SE" sz="1600" u="none" cap="none" strike="noStrike">
                <a:solidFill>
                  <a:srgbClr val="000000"/>
                </a:solidFill>
                <a:latin typeface="Arial"/>
                <a:ea typeface="Arial"/>
                <a:cs typeface="Arial"/>
                <a:sym typeface="Arial"/>
              </a:rPr>
              <a:t>real world</a:t>
            </a:r>
            <a:r>
              <a:rPr b="0" i="0" lang="sv-SE" sz="1600" u="none" cap="none" strike="noStrike">
                <a:solidFill>
                  <a:srgbClr val="000000"/>
                </a:solidFill>
                <a:latin typeface="Arial"/>
                <a:ea typeface="Arial"/>
                <a:cs typeface="Arial"/>
                <a:sym typeface="Arial"/>
              </a:rPr>
              <a:t> often does not operate under </a:t>
            </a:r>
            <a:r>
              <a:rPr b="1" i="0" lang="sv-SE" sz="1600" u="none" cap="none" strike="noStrike">
                <a:solidFill>
                  <a:srgbClr val="000000"/>
                </a:solidFill>
                <a:latin typeface="Arial"/>
                <a:ea typeface="Arial"/>
                <a:cs typeface="Arial"/>
                <a:sym typeface="Arial"/>
              </a:rPr>
              <a:t>optimal conditions</a:t>
            </a:r>
            <a:r>
              <a:rPr b="0" i="0" lang="sv-SE" sz="1600" u="none" cap="none" strike="noStrike">
                <a:solidFill>
                  <a:srgbClr val="000000"/>
                </a:solidFill>
                <a:latin typeface="Arial"/>
                <a:ea typeface="Arial"/>
                <a:cs typeface="Arial"/>
                <a:sym typeface="Arial"/>
              </a:rPr>
              <a:t>. To reflect this, </a:t>
            </a:r>
            <a:r>
              <a:rPr b="1" i="0" lang="sv-SE" sz="1600" u="none" cap="none" strike="noStrike">
                <a:solidFill>
                  <a:srgbClr val="000000"/>
                </a:solidFill>
                <a:latin typeface="Arial"/>
                <a:ea typeface="Arial"/>
                <a:cs typeface="Arial"/>
                <a:sym typeface="Arial"/>
              </a:rPr>
              <a:t>constraints</a:t>
            </a:r>
            <a:r>
              <a:rPr b="0" i="0" lang="sv-SE" sz="1600" u="none" cap="none" strike="noStrike">
                <a:solidFill>
                  <a:srgbClr val="000000"/>
                </a:solidFill>
                <a:latin typeface="Arial"/>
                <a:ea typeface="Arial"/>
                <a:cs typeface="Arial"/>
                <a:sym typeface="Arial"/>
              </a:rPr>
              <a:t> are introduced into the model, typically of the following types:</a:t>
            </a:r>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1" i="0" lang="sv-SE" sz="1600" u="none" cap="none" strike="noStrike">
                <a:solidFill>
                  <a:srgbClr val="000000"/>
                </a:solidFill>
                <a:latin typeface="Arial"/>
                <a:ea typeface="Arial"/>
                <a:cs typeface="Arial"/>
                <a:sym typeface="Arial"/>
              </a:rPr>
              <a:t>Forcing a technology</a:t>
            </a:r>
            <a:r>
              <a:rPr b="0" i="0" lang="sv-SE" sz="1600" u="none" cap="none" strike="noStrike">
                <a:solidFill>
                  <a:srgbClr val="000000"/>
                </a:solidFill>
                <a:latin typeface="Arial"/>
                <a:ea typeface="Arial"/>
                <a:cs typeface="Arial"/>
                <a:sym typeface="Arial"/>
              </a:rPr>
              <a:t> (in terms of activity or capacity) into the system, even when it is not the </a:t>
            </a:r>
            <a:r>
              <a:rPr b="1" i="0" lang="sv-SE" sz="1600" u="none" cap="none" strike="noStrike">
                <a:solidFill>
                  <a:srgbClr val="000000"/>
                </a:solidFill>
                <a:latin typeface="Arial"/>
                <a:ea typeface="Arial"/>
                <a:cs typeface="Arial"/>
                <a:sym typeface="Arial"/>
              </a:rPr>
              <a:t>cost-optimal</a:t>
            </a:r>
            <a:r>
              <a:rPr b="0" i="0" lang="sv-SE" sz="1600" u="none" cap="none" strike="noStrike">
                <a:solidFill>
                  <a:srgbClr val="000000"/>
                </a:solidFill>
                <a:latin typeface="Arial"/>
                <a:ea typeface="Arial"/>
                <a:cs typeface="Arial"/>
                <a:sym typeface="Arial"/>
              </a:rPr>
              <a:t> choice.</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1" i="0" lang="sv-SE" sz="1600" u="none" cap="none" strike="noStrike">
                <a:solidFill>
                  <a:srgbClr val="000000"/>
                </a:solidFill>
                <a:latin typeface="Arial"/>
                <a:ea typeface="Arial"/>
                <a:cs typeface="Arial"/>
                <a:sym typeface="Arial"/>
              </a:rPr>
              <a:t>Capping the uptake</a:t>
            </a:r>
            <a:r>
              <a:rPr b="0" i="0" lang="sv-SE" sz="1600" u="none" cap="none" strike="noStrike">
                <a:solidFill>
                  <a:srgbClr val="000000"/>
                </a:solidFill>
                <a:latin typeface="Arial"/>
                <a:ea typeface="Arial"/>
                <a:cs typeface="Arial"/>
                <a:sym typeface="Arial"/>
              </a:rPr>
              <a:t> of a technology, even if it would otherwise be the </a:t>
            </a:r>
            <a:r>
              <a:rPr b="1" i="0" lang="sv-SE" sz="1600" u="none" cap="none" strike="noStrike">
                <a:solidFill>
                  <a:srgbClr val="000000"/>
                </a:solidFill>
                <a:latin typeface="Arial"/>
                <a:ea typeface="Arial"/>
                <a:cs typeface="Arial"/>
                <a:sym typeface="Arial"/>
              </a:rPr>
              <a:t>most economical</a:t>
            </a:r>
            <a:r>
              <a:rPr b="0" i="0" lang="sv-SE" sz="1600" u="none" cap="none" strike="noStrike">
                <a:solidFill>
                  <a:srgbClr val="000000"/>
                </a:solidFill>
                <a:latin typeface="Arial"/>
                <a:ea typeface="Arial"/>
                <a:cs typeface="Arial"/>
                <a:sym typeface="Arial"/>
              </a:rPr>
              <a:t> option.</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1" i="0" lang="sv-SE" sz="1600" u="none" cap="none" strike="noStrike">
                <a:solidFill>
                  <a:srgbClr val="000000"/>
                </a:solidFill>
                <a:latin typeface="Arial"/>
                <a:ea typeface="Arial"/>
                <a:cs typeface="Arial"/>
                <a:sym typeface="Arial"/>
              </a:rPr>
              <a:t>Regulating the rate of change</a:t>
            </a:r>
            <a:r>
              <a:rPr b="0" i="0" lang="sv-SE" sz="1600" u="none" cap="none" strike="noStrike">
                <a:solidFill>
                  <a:srgbClr val="000000"/>
                </a:solidFill>
                <a:latin typeface="Arial"/>
                <a:ea typeface="Arial"/>
                <a:cs typeface="Arial"/>
                <a:sym typeface="Arial"/>
              </a:rPr>
              <a:t> at which a technology can </a:t>
            </a:r>
            <a:r>
              <a:rPr b="1" i="0" lang="sv-SE" sz="1600" u="none" cap="none" strike="noStrike">
                <a:solidFill>
                  <a:srgbClr val="000000"/>
                </a:solidFill>
                <a:latin typeface="Arial"/>
                <a:ea typeface="Arial"/>
                <a:cs typeface="Arial"/>
                <a:sym typeface="Arial"/>
              </a:rPr>
              <a:t>enter or exit</a:t>
            </a:r>
            <a:r>
              <a:rPr b="0" i="0" lang="sv-SE" sz="1600" u="none" cap="none" strike="noStrike">
                <a:solidFill>
                  <a:srgbClr val="000000"/>
                </a:solidFill>
                <a:latin typeface="Arial"/>
                <a:ea typeface="Arial"/>
                <a:cs typeface="Arial"/>
                <a:sym typeface="Arial"/>
              </a:rPr>
              <a:t> the system.</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1" i="0" lang="sv-SE" sz="1600" u="none" cap="none" strike="noStrike">
                <a:solidFill>
                  <a:srgbClr val="000000"/>
                </a:solidFill>
                <a:latin typeface="Arial"/>
                <a:ea typeface="Arial"/>
                <a:cs typeface="Arial"/>
                <a:sym typeface="Arial"/>
              </a:rPr>
              <a:t>Controlling </a:t>
            </a:r>
            <a:r>
              <a:rPr b="0" i="0" lang="sv-SE" sz="1600" u="none" cap="none" strike="noStrike">
                <a:solidFill>
                  <a:srgbClr val="000000"/>
                </a:solidFill>
                <a:latin typeface="Arial"/>
                <a:ea typeface="Arial"/>
                <a:cs typeface="Arial"/>
                <a:sym typeface="Arial"/>
              </a:rPr>
              <a:t>the </a:t>
            </a:r>
            <a:r>
              <a:rPr b="1" i="0" lang="sv-SE" sz="1600" u="none" cap="none" strike="noStrike">
                <a:solidFill>
                  <a:srgbClr val="000000"/>
                </a:solidFill>
                <a:latin typeface="Arial"/>
                <a:ea typeface="Arial"/>
                <a:cs typeface="Arial"/>
                <a:sym typeface="Arial"/>
              </a:rPr>
              <a:t>share </a:t>
            </a:r>
            <a:r>
              <a:rPr b="0" i="0" lang="sv-SE" sz="1600" u="none" cap="none" strike="noStrike">
                <a:solidFill>
                  <a:srgbClr val="000000"/>
                </a:solidFill>
                <a:latin typeface="Arial"/>
                <a:ea typeface="Arial"/>
                <a:cs typeface="Arial"/>
                <a:sym typeface="Arial"/>
              </a:rPr>
              <a:t>of a certain technology into the </a:t>
            </a:r>
            <a:r>
              <a:rPr b="1" i="0" lang="sv-SE" sz="1600" u="none" cap="none" strike="noStrike">
                <a:solidFill>
                  <a:srgbClr val="000000"/>
                </a:solidFill>
                <a:latin typeface="Arial"/>
                <a:ea typeface="Arial"/>
                <a:cs typeface="Arial"/>
                <a:sym typeface="Arial"/>
              </a:rPr>
              <a:t>mix.</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600" u="none" cap="none" strike="noStrike">
                <a:solidFill>
                  <a:srgbClr val="000000"/>
                </a:solidFill>
                <a:latin typeface="Arial"/>
                <a:ea typeface="Arial"/>
                <a:cs typeface="Arial"/>
                <a:sym typeface="Arial"/>
              </a:rPr>
              <a:t>A few examples of </a:t>
            </a:r>
            <a:r>
              <a:rPr b="1" i="0" lang="sv-SE" sz="1600" u="none" cap="none" strike="noStrike">
                <a:solidFill>
                  <a:srgbClr val="000000"/>
                </a:solidFill>
                <a:latin typeface="Arial"/>
                <a:ea typeface="Arial"/>
                <a:cs typeface="Arial"/>
                <a:sym typeface="Arial"/>
              </a:rPr>
              <a:t>real-world factors</a:t>
            </a:r>
            <a:r>
              <a:rPr b="0" i="0" lang="sv-SE" sz="1600" u="none" cap="none" strike="noStrike">
                <a:solidFill>
                  <a:srgbClr val="000000"/>
                </a:solidFill>
                <a:latin typeface="Arial"/>
                <a:ea typeface="Arial"/>
                <a:cs typeface="Arial"/>
                <a:sym typeface="Arial"/>
              </a:rPr>
              <a:t> that are translated into </a:t>
            </a:r>
            <a:r>
              <a:rPr b="1" i="0" lang="sv-SE" sz="1600" u="none" cap="none" strike="noStrike">
                <a:solidFill>
                  <a:srgbClr val="000000"/>
                </a:solidFill>
                <a:latin typeface="Arial"/>
                <a:ea typeface="Arial"/>
                <a:cs typeface="Arial"/>
                <a:sym typeface="Arial"/>
              </a:rPr>
              <a:t>model constraints</a:t>
            </a:r>
            <a:r>
              <a:rPr b="0" i="0" lang="sv-SE" sz="1600" u="none" cap="none" strike="noStrike">
                <a:solidFill>
                  <a:srgbClr val="000000"/>
                </a:solidFill>
                <a:latin typeface="Arial"/>
                <a:ea typeface="Arial"/>
                <a:cs typeface="Arial"/>
                <a:sym typeface="Arial"/>
              </a:rPr>
              <a:t> are shown below.</a:t>
            </a:r>
            <a:endParaRPr b="0" i="0" sz="2000" u="none" cap="none" strike="noStrike">
              <a:solidFill>
                <a:srgbClr val="000000"/>
              </a:solidFill>
              <a:latin typeface="Arial"/>
              <a:ea typeface="Arial"/>
              <a:cs typeface="Arial"/>
              <a:sym typeface="Arial"/>
            </a:endParaRPr>
          </a:p>
        </p:txBody>
      </p:sp>
      <p:sp>
        <p:nvSpPr>
          <p:cNvPr id="264" name="Google Shape;264;p12"/>
          <p:cNvSpPr/>
          <p:nvPr/>
        </p:nvSpPr>
        <p:spPr>
          <a:xfrm>
            <a:off x="570769" y="3798025"/>
            <a:ext cx="2526616" cy="2554505"/>
          </a:xfrm>
          <a:prstGeom prst="roundRect">
            <a:avLst>
              <a:gd fmla="val 16667" name="adj"/>
            </a:avLst>
          </a:prstGeom>
          <a:solidFill>
            <a:srgbClr val="1F5C99"/>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sv-SE" sz="4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sv-SE" sz="1400" u="none" cap="none" strike="noStrike">
                <a:solidFill>
                  <a:schemeClr val="lt1"/>
                </a:solidFill>
                <a:latin typeface="Arial"/>
                <a:ea typeface="Arial"/>
                <a:cs typeface="Arial"/>
                <a:sym typeface="Arial"/>
              </a:rPr>
              <a:t>Hydropower</a:t>
            </a:r>
            <a:r>
              <a:rPr b="0" i="0" lang="sv-SE" sz="1400" u="none" cap="none" strike="noStrike">
                <a:solidFill>
                  <a:schemeClr val="lt1"/>
                </a:solidFill>
                <a:latin typeface="Arial"/>
                <a:ea typeface="Arial"/>
                <a:cs typeface="Arial"/>
                <a:sym typeface="Arial"/>
              </a:rPr>
              <a:t> may be the </a:t>
            </a:r>
            <a:r>
              <a:rPr b="1" i="0" lang="sv-SE" sz="1400" u="none" cap="none" strike="noStrike">
                <a:solidFill>
                  <a:schemeClr val="lt1"/>
                </a:solidFill>
                <a:latin typeface="Arial"/>
                <a:ea typeface="Arial"/>
                <a:cs typeface="Arial"/>
                <a:sym typeface="Arial"/>
              </a:rPr>
              <a:t>lowest-cost option</a:t>
            </a:r>
            <a:r>
              <a:rPr b="0" i="0" lang="sv-SE" sz="1400" u="none" cap="none" strike="noStrike">
                <a:solidFill>
                  <a:schemeClr val="lt1"/>
                </a:solidFill>
                <a:latin typeface="Arial"/>
                <a:ea typeface="Arial"/>
                <a:cs typeface="Arial"/>
                <a:sym typeface="Arial"/>
              </a:rPr>
              <a:t> for power generation, but it is </a:t>
            </a:r>
            <a:r>
              <a:rPr b="1" i="0" lang="sv-SE" sz="1400" u="none" cap="none" strike="noStrike">
                <a:solidFill>
                  <a:schemeClr val="lt1"/>
                </a:solidFill>
                <a:latin typeface="Arial"/>
                <a:ea typeface="Arial"/>
                <a:cs typeface="Arial"/>
                <a:sym typeface="Arial"/>
              </a:rPr>
              <a:t>naturally limited</a:t>
            </a:r>
            <a:r>
              <a:rPr b="0" i="0" lang="sv-SE" sz="1400" u="none" cap="none" strike="noStrike">
                <a:solidFill>
                  <a:schemeClr val="lt1"/>
                </a:solidFill>
                <a:latin typeface="Arial"/>
                <a:ea typeface="Arial"/>
                <a:cs typeface="Arial"/>
                <a:sym typeface="Arial"/>
              </a:rPr>
              <a:t> by resource availability.</a:t>
            </a:r>
            <a:endParaRPr b="0" i="0" sz="1400" u="none" cap="none" strike="noStrike">
              <a:solidFill>
                <a:schemeClr val="lt1"/>
              </a:solidFill>
              <a:latin typeface="Arial"/>
              <a:ea typeface="Arial"/>
              <a:cs typeface="Arial"/>
              <a:sym typeface="Arial"/>
            </a:endParaRPr>
          </a:p>
        </p:txBody>
      </p:sp>
      <p:sp>
        <p:nvSpPr>
          <p:cNvPr id="265" name="Google Shape;265;p12"/>
          <p:cNvSpPr/>
          <p:nvPr/>
        </p:nvSpPr>
        <p:spPr>
          <a:xfrm>
            <a:off x="3463928" y="3810434"/>
            <a:ext cx="2356211" cy="2554505"/>
          </a:xfrm>
          <a:prstGeom prst="roundRect">
            <a:avLst>
              <a:gd fmla="val 16667" name="adj"/>
            </a:avLst>
          </a:prstGeom>
          <a:solidFill>
            <a:schemeClr val="accent4"/>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sv-SE" sz="4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sv-SE" sz="1400" u="none" cap="none" strike="noStrike">
                <a:solidFill>
                  <a:schemeClr val="lt1"/>
                </a:solidFill>
                <a:latin typeface="Arial"/>
                <a:ea typeface="Arial"/>
                <a:cs typeface="Arial"/>
                <a:sym typeface="Arial"/>
              </a:rPr>
              <a:t>Heat pumps</a:t>
            </a:r>
            <a:r>
              <a:rPr b="0" i="0" lang="sv-SE" sz="1400" u="none" cap="none" strike="noStrike">
                <a:solidFill>
                  <a:schemeClr val="lt1"/>
                </a:solidFill>
                <a:latin typeface="Arial"/>
                <a:ea typeface="Arial"/>
                <a:cs typeface="Arial"/>
                <a:sym typeface="Arial"/>
              </a:rPr>
              <a:t> may not be the </a:t>
            </a:r>
            <a:r>
              <a:rPr b="1" i="0" lang="sv-SE" sz="1400" u="none" cap="none" strike="noStrike">
                <a:solidFill>
                  <a:schemeClr val="lt1"/>
                </a:solidFill>
                <a:latin typeface="Arial"/>
                <a:ea typeface="Arial"/>
                <a:cs typeface="Arial"/>
                <a:sym typeface="Arial"/>
              </a:rPr>
              <a:t>cheapest option</a:t>
            </a:r>
            <a:r>
              <a:rPr b="0" i="0" lang="sv-SE" sz="1400" u="none" cap="none" strike="noStrike">
                <a:solidFill>
                  <a:schemeClr val="lt1"/>
                </a:solidFill>
                <a:latin typeface="Arial"/>
                <a:ea typeface="Arial"/>
                <a:cs typeface="Arial"/>
                <a:sym typeface="Arial"/>
              </a:rPr>
              <a:t> for household heating, yet </a:t>
            </a:r>
            <a:r>
              <a:rPr b="1" i="0" lang="sv-SE" sz="1400" u="none" cap="none" strike="noStrike">
                <a:solidFill>
                  <a:schemeClr val="lt1"/>
                </a:solidFill>
                <a:latin typeface="Arial"/>
                <a:ea typeface="Arial"/>
                <a:cs typeface="Arial"/>
                <a:sym typeface="Arial"/>
              </a:rPr>
              <a:t>government incentives</a:t>
            </a:r>
            <a:r>
              <a:rPr b="0" i="0" lang="sv-SE" sz="1400" u="none" cap="none" strike="noStrike">
                <a:solidFill>
                  <a:schemeClr val="lt1"/>
                </a:solidFill>
                <a:latin typeface="Arial"/>
                <a:ea typeface="Arial"/>
                <a:cs typeface="Arial"/>
                <a:sym typeface="Arial"/>
              </a:rPr>
              <a:t> can lead to a degree of </a:t>
            </a:r>
            <a:r>
              <a:rPr b="1" i="0" lang="sv-SE" sz="1400" u="none" cap="none" strike="noStrike">
                <a:solidFill>
                  <a:schemeClr val="lt1"/>
                </a:solidFill>
                <a:latin typeface="Arial"/>
                <a:ea typeface="Arial"/>
                <a:cs typeface="Arial"/>
                <a:sym typeface="Arial"/>
              </a:rPr>
              <a:t>uptake</a:t>
            </a:r>
            <a:r>
              <a:rPr b="0" i="0" lang="sv-SE" sz="14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
        <p:nvSpPr>
          <p:cNvPr id="266" name="Google Shape;266;p12"/>
          <p:cNvSpPr/>
          <p:nvPr/>
        </p:nvSpPr>
        <p:spPr>
          <a:xfrm>
            <a:off x="6186682" y="3764714"/>
            <a:ext cx="2441413" cy="2554505"/>
          </a:xfrm>
          <a:prstGeom prst="roundRect">
            <a:avLst>
              <a:gd fmla="val 16667" name="adj"/>
            </a:avLst>
          </a:prstGeom>
          <a:solidFill>
            <a:srgbClr val="00B05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sv-SE" sz="4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sv-SE" sz="1400" u="none" cap="none" strike="noStrike">
                <a:solidFill>
                  <a:schemeClr val="lt1"/>
                </a:solidFill>
                <a:latin typeface="Arial"/>
                <a:ea typeface="Arial"/>
                <a:cs typeface="Arial"/>
                <a:sym typeface="Arial"/>
              </a:rPr>
              <a:t>Electric vehicles</a:t>
            </a:r>
            <a:r>
              <a:rPr b="0" i="0" lang="sv-SE" sz="1400" u="none" cap="none" strike="noStrike">
                <a:solidFill>
                  <a:schemeClr val="lt1"/>
                </a:solidFill>
                <a:latin typeface="Arial"/>
                <a:ea typeface="Arial"/>
                <a:cs typeface="Arial"/>
                <a:sym typeface="Arial"/>
              </a:rPr>
              <a:t> might be the </a:t>
            </a:r>
            <a:r>
              <a:rPr b="1" i="0" lang="sv-SE" sz="1400" u="none" cap="none" strike="noStrike">
                <a:solidFill>
                  <a:schemeClr val="lt1"/>
                </a:solidFill>
                <a:latin typeface="Arial"/>
                <a:ea typeface="Arial"/>
                <a:cs typeface="Arial"/>
                <a:sym typeface="Arial"/>
              </a:rPr>
              <a:t>most cost-effective</a:t>
            </a:r>
            <a:r>
              <a:rPr b="0" i="0" lang="sv-SE" sz="1400" u="none" cap="none" strike="noStrike">
                <a:solidFill>
                  <a:schemeClr val="lt1"/>
                </a:solidFill>
                <a:latin typeface="Arial"/>
                <a:ea typeface="Arial"/>
                <a:cs typeface="Arial"/>
                <a:sym typeface="Arial"/>
              </a:rPr>
              <a:t> choice, but some people simply </a:t>
            </a:r>
            <a:r>
              <a:rPr b="1" i="0" lang="sv-SE" sz="1400" u="none" cap="none" strike="noStrike">
                <a:solidFill>
                  <a:schemeClr val="lt1"/>
                </a:solidFill>
                <a:latin typeface="Arial"/>
                <a:ea typeface="Arial"/>
                <a:cs typeface="Arial"/>
                <a:sym typeface="Arial"/>
              </a:rPr>
              <a:t>prefer petrol cars</a:t>
            </a:r>
            <a:r>
              <a:rPr b="0" i="0" lang="sv-SE" sz="14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
        <p:nvSpPr>
          <p:cNvPr id="267" name="Google Shape;267;p12"/>
          <p:cNvSpPr/>
          <p:nvPr/>
        </p:nvSpPr>
        <p:spPr>
          <a:xfrm>
            <a:off x="9089136" y="3798025"/>
            <a:ext cx="2532095" cy="2490497"/>
          </a:xfrm>
          <a:prstGeom prst="roundRect">
            <a:avLst>
              <a:gd fmla="val 16667" name="adj"/>
            </a:avLst>
          </a:prstGeom>
          <a:solidFill>
            <a:srgbClr val="7030A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sv-SE" sz="4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sv-SE" sz="1400" u="none" cap="none" strike="noStrike">
                <a:solidFill>
                  <a:schemeClr val="lt1"/>
                </a:solidFill>
                <a:latin typeface="Arial"/>
                <a:ea typeface="Arial"/>
                <a:cs typeface="Arial"/>
                <a:sym typeface="Arial"/>
              </a:rPr>
              <a:t>Even when a technology is the </a:t>
            </a:r>
            <a:r>
              <a:rPr b="1" i="0" lang="sv-SE" sz="1400" u="none" cap="none" strike="noStrike">
                <a:solidFill>
                  <a:schemeClr val="lt1"/>
                </a:solidFill>
                <a:latin typeface="Arial"/>
                <a:ea typeface="Arial"/>
                <a:cs typeface="Arial"/>
                <a:sym typeface="Arial"/>
              </a:rPr>
              <a:t>lowest-cost option</a:t>
            </a:r>
            <a:r>
              <a:rPr b="0" i="0" lang="sv-SE" sz="1400" u="none" cap="none" strike="noStrike">
                <a:solidFill>
                  <a:schemeClr val="lt1"/>
                </a:solidFill>
                <a:latin typeface="Arial"/>
                <a:ea typeface="Arial"/>
                <a:cs typeface="Arial"/>
                <a:sym typeface="Arial"/>
              </a:rPr>
              <a:t>, its </a:t>
            </a:r>
            <a:r>
              <a:rPr b="1" i="0" lang="sv-SE" sz="1400" u="none" cap="none" strike="noStrike">
                <a:solidFill>
                  <a:schemeClr val="lt1"/>
                </a:solidFill>
                <a:latin typeface="Arial"/>
                <a:ea typeface="Arial"/>
                <a:cs typeface="Arial"/>
                <a:sym typeface="Arial"/>
              </a:rPr>
              <a:t>uptake</a:t>
            </a:r>
            <a:r>
              <a:rPr b="0" i="0" lang="sv-SE" sz="1400" u="none" cap="none" strike="noStrike">
                <a:solidFill>
                  <a:schemeClr val="lt1"/>
                </a:solidFill>
                <a:latin typeface="Arial"/>
                <a:ea typeface="Arial"/>
                <a:cs typeface="Arial"/>
                <a:sym typeface="Arial"/>
              </a:rPr>
              <a:t> may be </a:t>
            </a:r>
            <a:r>
              <a:rPr b="1" i="0" lang="sv-SE" sz="1400" u="none" cap="none" strike="noStrike">
                <a:solidFill>
                  <a:schemeClr val="lt1"/>
                </a:solidFill>
                <a:latin typeface="Arial"/>
                <a:ea typeface="Arial"/>
                <a:cs typeface="Arial"/>
                <a:sym typeface="Arial"/>
              </a:rPr>
              <a:t>restricted by manufacturing scale-up capacity</a:t>
            </a:r>
            <a:r>
              <a:rPr b="0" i="0" lang="sv-SE" sz="1400" u="none" cap="none" strike="noStrike">
                <a:solidFill>
                  <a:schemeClr val="lt1"/>
                </a:solidFill>
                <a:latin typeface="Arial"/>
                <a:ea typeface="Arial"/>
                <a:cs typeface="Arial"/>
                <a:sym typeface="Arial"/>
              </a:rPr>
              <a:t> or other practical limitations.</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4"/>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Constraints (2/3): examples</a:t>
            </a:r>
            <a:endParaRPr>
              <a:solidFill>
                <a:srgbClr val="FF0000"/>
              </a:solidFill>
            </a:endParaRPr>
          </a:p>
        </p:txBody>
      </p:sp>
      <p:sp>
        <p:nvSpPr>
          <p:cNvPr id="274" name="Google Shape;274;p14"/>
          <p:cNvSpPr/>
          <p:nvPr/>
        </p:nvSpPr>
        <p:spPr>
          <a:xfrm>
            <a:off x="493200" y="1410831"/>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75" name="Google Shape;275;p14"/>
          <p:cNvSpPr/>
          <p:nvPr/>
        </p:nvSpPr>
        <p:spPr>
          <a:xfrm>
            <a:off x="493200" y="2760001"/>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76" name="Google Shape;276;p14"/>
          <p:cNvSpPr/>
          <p:nvPr/>
        </p:nvSpPr>
        <p:spPr>
          <a:xfrm>
            <a:off x="493200" y="3746826"/>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77" name="Google Shape;277;p14"/>
          <p:cNvSpPr/>
          <p:nvPr/>
        </p:nvSpPr>
        <p:spPr>
          <a:xfrm>
            <a:off x="493200" y="4687220"/>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78" name="Google Shape;278;p14"/>
          <p:cNvSpPr/>
          <p:nvPr/>
        </p:nvSpPr>
        <p:spPr>
          <a:xfrm>
            <a:off x="493200" y="5710026"/>
            <a:ext cx="662100" cy="702000"/>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279" name="Google Shape;279;p14"/>
          <p:cNvSpPr txBox="1"/>
          <p:nvPr/>
        </p:nvSpPr>
        <p:spPr>
          <a:xfrm>
            <a:off x="1514645" y="929859"/>
            <a:ext cx="30891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Constraint description</a:t>
            </a:r>
            <a:endParaRPr b="1" i="0" sz="1800" u="none" cap="none" strike="noStrike">
              <a:solidFill>
                <a:srgbClr val="000000"/>
              </a:solidFill>
              <a:latin typeface="Arial"/>
              <a:ea typeface="Arial"/>
              <a:cs typeface="Arial"/>
              <a:sym typeface="Arial"/>
            </a:endParaRPr>
          </a:p>
        </p:txBody>
      </p:sp>
      <p:sp>
        <p:nvSpPr>
          <p:cNvPr id="280" name="Google Shape;280;p14"/>
          <p:cNvSpPr txBox="1"/>
          <p:nvPr/>
        </p:nvSpPr>
        <p:spPr>
          <a:xfrm>
            <a:off x="6258621" y="944740"/>
            <a:ext cx="30891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Parameter used</a:t>
            </a:r>
            <a:endParaRPr b="1" i="0" sz="1800" u="none" cap="none" strike="noStrike">
              <a:solidFill>
                <a:srgbClr val="000000"/>
              </a:solidFill>
              <a:latin typeface="Arial"/>
              <a:ea typeface="Arial"/>
              <a:cs typeface="Arial"/>
              <a:sym typeface="Arial"/>
            </a:endParaRPr>
          </a:p>
        </p:txBody>
      </p:sp>
      <p:sp>
        <p:nvSpPr>
          <p:cNvPr id="281" name="Google Shape;281;p14"/>
          <p:cNvSpPr txBox="1"/>
          <p:nvPr/>
        </p:nvSpPr>
        <p:spPr>
          <a:xfrm>
            <a:off x="1514645" y="1457171"/>
            <a:ext cx="3732900" cy="107717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There is a scheduled 1 GW nuclear plant installation for 2027 and we know that until 2030 there will be no more nuclear plants.</a:t>
            </a:r>
            <a:endParaRPr b="0" i="0" sz="1600" u="none" cap="none" strike="noStrike">
              <a:solidFill>
                <a:srgbClr val="000000"/>
              </a:solidFill>
              <a:latin typeface="Arial"/>
              <a:ea typeface="Arial"/>
              <a:cs typeface="Arial"/>
              <a:sym typeface="Arial"/>
            </a:endParaRPr>
          </a:p>
        </p:txBody>
      </p:sp>
      <p:cxnSp>
        <p:nvCxnSpPr>
          <p:cNvPr id="282" name="Google Shape;282;p14"/>
          <p:cNvCxnSpPr/>
          <p:nvPr/>
        </p:nvCxnSpPr>
        <p:spPr>
          <a:xfrm>
            <a:off x="5614821" y="1457171"/>
            <a:ext cx="0" cy="4776055"/>
          </a:xfrm>
          <a:prstGeom prst="straightConnector1">
            <a:avLst/>
          </a:prstGeom>
          <a:noFill/>
          <a:ln cap="flat" cmpd="sng" w="38100">
            <a:solidFill>
              <a:schemeClr val="dk1"/>
            </a:solidFill>
            <a:prstDash val="solid"/>
            <a:round/>
            <a:headEnd len="sm" w="sm" type="none"/>
            <a:tailEnd len="sm" w="sm" type="none"/>
          </a:ln>
        </p:spPr>
      </p:cxnSp>
      <p:sp>
        <p:nvSpPr>
          <p:cNvPr id="283" name="Google Shape;283;p14"/>
          <p:cNvSpPr txBox="1"/>
          <p:nvPr/>
        </p:nvSpPr>
        <p:spPr>
          <a:xfrm>
            <a:off x="1511325" y="2744326"/>
            <a:ext cx="3732900" cy="8309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Hydropower capacity cannot exceed 600 MW due to natural resource constraints.</a:t>
            </a:r>
            <a:endParaRPr b="0" i="0" sz="1600" u="none" cap="none" strike="noStrike">
              <a:solidFill>
                <a:srgbClr val="000000"/>
              </a:solidFill>
              <a:latin typeface="Arial"/>
              <a:ea typeface="Arial"/>
              <a:cs typeface="Arial"/>
              <a:sym typeface="Arial"/>
            </a:endParaRPr>
          </a:p>
        </p:txBody>
      </p:sp>
      <p:sp>
        <p:nvSpPr>
          <p:cNvPr id="284" name="Google Shape;284;p14"/>
          <p:cNvSpPr txBox="1"/>
          <p:nvPr/>
        </p:nvSpPr>
        <p:spPr>
          <a:xfrm>
            <a:off x="1514645" y="3810441"/>
            <a:ext cx="3732900"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Coal power plants cannot operate from 2035 and beyond</a:t>
            </a:r>
            <a:endParaRPr b="0" i="0" sz="1600" u="none" cap="none" strike="noStrike">
              <a:solidFill>
                <a:srgbClr val="000000"/>
              </a:solidFill>
              <a:latin typeface="Arial"/>
              <a:ea typeface="Arial"/>
              <a:cs typeface="Arial"/>
              <a:sym typeface="Arial"/>
            </a:endParaRPr>
          </a:p>
        </p:txBody>
      </p:sp>
      <p:sp>
        <p:nvSpPr>
          <p:cNvPr id="285" name="Google Shape;285;p14"/>
          <p:cNvSpPr txBox="1"/>
          <p:nvPr/>
        </p:nvSpPr>
        <p:spPr>
          <a:xfrm>
            <a:off x="1514645" y="4795970"/>
            <a:ext cx="3732900"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Maximum EV growth rate is 10% per year.</a:t>
            </a:r>
            <a:endParaRPr b="0" i="0" sz="1600" u="none" cap="none" strike="noStrike">
              <a:solidFill>
                <a:srgbClr val="000000"/>
              </a:solidFill>
              <a:latin typeface="Arial"/>
              <a:ea typeface="Arial"/>
              <a:cs typeface="Arial"/>
              <a:sym typeface="Arial"/>
            </a:endParaRPr>
          </a:p>
        </p:txBody>
      </p:sp>
      <p:sp>
        <p:nvSpPr>
          <p:cNvPr id="286" name="Google Shape;286;p14"/>
          <p:cNvSpPr txBox="1"/>
          <p:nvPr/>
        </p:nvSpPr>
        <p:spPr>
          <a:xfrm>
            <a:off x="1514645" y="5710026"/>
            <a:ext cx="3732900"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There is a target to produce at least 15 PJ of biofuels from 2028 onwards</a:t>
            </a:r>
            <a:endParaRPr b="0" i="0" sz="1600" u="none" cap="none" strike="noStrike">
              <a:solidFill>
                <a:srgbClr val="000000"/>
              </a:solidFill>
              <a:latin typeface="Arial"/>
              <a:ea typeface="Arial"/>
              <a:cs typeface="Arial"/>
              <a:sym typeface="Arial"/>
            </a:endParaRPr>
          </a:p>
        </p:txBody>
      </p:sp>
      <p:sp>
        <p:nvSpPr>
          <p:cNvPr id="287" name="Google Shape;287;p14"/>
          <p:cNvSpPr txBox="1"/>
          <p:nvPr/>
        </p:nvSpPr>
        <p:spPr>
          <a:xfrm>
            <a:off x="6258620" y="1410831"/>
            <a:ext cx="4988491" cy="132339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Total Annual Min Capacity Investment set to 1 GW for 2027 and 0 GW for the years before and after.  Also, Total Annual Max Capacity Investment same values as above until 2030. Default value (e.g. 9999) from 2031 onwards.</a:t>
            </a:r>
            <a:endParaRPr b="0" i="0" sz="1600" u="none" cap="none" strike="noStrike">
              <a:solidFill>
                <a:srgbClr val="000000"/>
              </a:solidFill>
              <a:latin typeface="Arial"/>
              <a:ea typeface="Arial"/>
              <a:cs typeface="Arial"/>
              <a:sym typeface="Arial"/>
            </a:endParaRPr>
          </a:p>
        </p:txBody>
      </p:sp>
      <p:sp>
        <p:nvSpPr>
          <p:cNvPr id="288" name="Google Shape;288;p14"/>
          <p:cNvSpPr txBox="1"/>
          <p:nvPr/>
        </p:nvSpPr>
        <p:spPr>
          <a:xfrm>
            <a:off x="6258621" y="2778463"/>
            <a:ext cx="4855500"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Total Annual Max Capacity set to 0.6 GW for all years.</a:t>
            </a:r>
            <a:endParaRPr b="0" i="0" sz="1600" u="none" cap="none" strike="noStrike">
              <a:solidFill>
                <a:srgbClr val="000000"/>
              </a:solidFill>
              <a:latin typeface="Arial"/>
              <a:ea typeface="Arial"/>
              <a:cs typeface="Arial"/>
              <a:sym typeface="Arial"/>
            </a:endParaRPr>
          </a:p>
        </p:txBody>
      </p:sp>
      <p:sp>
        <p:nvSpPr>
          <p:cNvPr id="289" name="Google Shape;289;p14"/>
          <p:cNvSpPr txBox="1"/>
          <p:nvPr/>
        </p:nvSpPr>
        <p:spPr>
          <a:xfrm>
            <a:off x="6258621" y="3764617"/>
            <a:ext cx="4855500"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Total Technology Annual Activity Upper Limit set to 0 PJ from 2035 onwards.</a:t>
            </a:r>
            <a:endParaRPr b="0" i="0" sz="1600" u="none" cap="none" strike="noStrike">
              <a:solidFill>
                <a:srgbClr val="000000"/>
              </a:solidFill>
              <a:latin typeface="Arial"/>
              <a:ea typeface="Arial"/>
              <a:cs typeface="Arial"/>
              <a:sym typeface="Arial"/>
            </a:endParaRPr>
          </a:p>
        </p:txBody>
      </p:sp>
      <p:sp>
        <p:nvSpPr>
          <p:cNvPr id="290" name="Google Shape;290;p14"/>
          <p:cNvSpPr txBox="1"/>
          <p:nvPr/>
        </p:nvSpPr>
        <p:spPr>
          <a:xfrm>
            <a:off x="6258621" y="4721096"/>
            <a:ext cx="4855500"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Technology Activity Increase By Mode Limit set to 0.1 for all years.</a:t>
            </a:r>
            <a:endParaRPr b="0" i="0" sz="1600" u="none" cap="none" strike="noStrike">
              <a:solidFill>
                <a:srgbClr val="000000"/>
              </a:solidFill>
              <a:latin typeface="Arial"/>
              <a:ea typeface="Arial"/>
              <a:cs typeface="Arial"/>
              <a:sym typeface="Arial"/>
            </a:endParaRPr>
          </a:p>
        </p:txBody>
      </p:sp>
      <p:sp>
        <p:nvSpPr>
          <p:cNvPr id="291" name="Google Shape;291;p14"/>
          <p:cNvSpPr txBox="1"/>
          <p:nvPr/>
        </p:nvSpPr>
        <p:spPr>
          <a:xfrm>
            <a:off x="6258620" y="5710026"/>
            <a:ext cx="4855500"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chemeClr val="dk1"/>
                </a:solidFill>
                <a:latin typeface="Arial"/>
                <a:ea typeface="Arial"/>
                <a:cs typeface="Arial"/>
                <a:sym typeface="Arial"/>
              </a:rPr>
              <a:t>Total Technology Annual Activity Lower Limit set to 0 PJ from until 2027 and 15 PJ from 2028 onwards.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txBox="1"/>
          <p:nvPr/>
        </p:nvSpPr>
        <p:spPr>
          <a:xfrm>
            <a:off x="493200" y="1189475"/>
            <a:ext cx="10586400" cy="5078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62A"/>
              </a:buClr>
              <a:buSzPts val="1800"/>
              <a:buFont typeface="Arial"/>
              <a:buNone/>
            </a:pPr>
            <a:r>
              <a:rPr b="0" i="0" lang="sv-SE" sz="1800" u="none" cap="none" strike="noStrike">
                <a:solidFill>
                  <a:srgbClr val="22262A"/>
                </a:solidFill>
                <a:latin typeface="Arial"/>
                <a:ea typeface="Arial"/>
                <a:cs typeface="Arial"/>
                <a:sym typeface="Arial"/>
              </a:rPr>
              <a:t>Tool to create </a:t>
            </a:r>
            <a:r>
              <a:rPr b="1" i="0" lang="sv-SE" sz="1800" u="none" cap="none" strike="noStrike">
                <a:solidFill>
                  <a:srgbClr val="22262A"/>
                </a:solidFill>
                <a:latin typeface="Arial"/>
                <a:ea typeface="Arial"/>
                <a:cs typeface="Arial"/>
                <a:sym typeface="Arial"/>
              </a:rPr>
              <a:t>customised constraints</a:t>
            </a:r>
            <a:r>
              <a:rPr b="0" i="0" lang="sv-SE" sz="1800" u="none" cap="none" strike="noStrike">
                <a:solidFill>
                  <a:srgbClr val="22262A"/>
                </a:solidFill>
                <a:latin typeface="Arial"/>
                <a:ea typeface="Arial"/>
                <a:cs typeface="Arial"/>
                <a:sym typeface="Arial"/>
              </a:rPr>
              <a:t>. Flexible way to control and restrict OSeMOSYS models, when the existing parameters and constraints are not enough.</a:t>
            </a:r>
            <a:endParaRPr b="0" i="0" sz="1800" u="none" cap="none" strike="noStrike">
              <a:solidFill>
                <a:srgbClr val="22262A"/>
              </a:solidFill>
              <a:latin typeface="Arial"/>
              <a:ea typeface="Arial"/>
              <a:cs typeface="Arial"/>
              <a:sym typeface="Arial"/>
            </a:endParaRPr>
          </a:p>
          <a:p>
            <a:pPr indent="0" lvl="0" marL="0" marR="0" rtl="0" algn="l">
              <a:lnSpc>
                <a:spcPct val="100000"/>
              </a:lnSpc>
              <a:spcBef>
                <a:spcPts val="0"/>
              </a:spcBef>
              <a:spcAft>
                <a:spcPts val="0"/>
              </a:spcAft>
              <a:buClr>
                <a:srgbClr val="22262A"/>
              </a:buClr>
              <a:buSzPts val="1800"/>
              <a:buFont typeface="Arial"/>
              <a:buNone/>
            </a:pPr>
            <a:r>
              <a:t/>
            </a:r>
            <a:endParaRPr b="0" i="0" sz="1800" u="none" cap="none" strike="noStrike">
              <a:solidFill>
                <a:srgbClr val="22262A"/>
              </a:solidFill>
              <a:latin typeface="Arial"/>
              <a:ea typeface="Arial"/>
              <a:cs typeface="Arial"/>
              <a:sym typeface="Arial"/>
            </a:endParaRPr>
          </a:p>
          <a:p>
            <a:pPr indent="0" lvl="0" marL="0" marR="0" rtl="0" algn="l">
              <a:lnSpc>
                <a:spcPct val="100000"/>
              </a:lnSpc>
              <a:spcBef>
                <a:spcPts val="0"/>
              </a:spcBef>
              <a:spcAft>
                <a:spcPts val="0"/>
              </a:spcAft>
              <a:buClr>
                <a:srgbClr val="22262A"/>
              </a:buClr>
              <a:buSzPts val="1800"/>
              <a:buFont typeface="Arial"/>
              <a:buNone/>
            </a:pPr>
            <a:r>
              <a:rPr b="0" i="0" lang="sv-SE" sz="1800" u="none" cap="none" strike="noStrike">
                <a:solidFill>
                  <a:srgbClr val="22262A"/>
                </a:solidFill>
                <a:latin typeface="Arial"/>
                <a:ea typeface="Arial"/>
                <a:cs typeface="Arial"/>
                <a:sym typeface="Arial"/>
              </a:rPr>
              <a:t>For example: let us assume that we need to represent a policy mandating a minimum installed capacity of non-hydro renewables of 10 GW by 2030, cumulatively across all available options.</a:t>
            </a:r>
            <a:endParaRPr b="0" i="0" sz="1800" u="none" cap="none" strike="noStrike">
              <a:solidFill>
                <a:srgbClr val="22262A"/>
              </a:solidFill>
              <a:latin typeface="Arial"/>
              <a:ea typeface="Arial"/>
              <a:cs typeface="Arial"/>
              <a:sym typeface="Arial"/>
            </a:endParaRPr>
          </a:p>
          <a:p>
            <a:pPr indent="0" lvl="0" marL="0" marR="0" rtl="0" algn="l">
              <a:lnSpc>
                <a:spcPct val="100000"/>
              </a:lnSpc>
              <a:spcBef>
                <a:spcPts val="0"/>
              </a:spcBef>
              <a:spcAft>
                <a:spcPts val="0"/>
              </a:spcAft>
              <a:buClr>
                <a:srgbClr val="22262A"/>
              </a:buClr>
              <a:buSzPts val="1800"/>
              <a:buFont typeface="Arial"/>
              <a:buNone/>
            </a:pPr>
            <a:r>
              <a:t/>
            </a:r>
            <a:endParaRPr b="0" i="0" sz="1800" u="none" cap="none" strike="noStrike">
              <a:solidFill>
                <a:srgbClr val="22262A"/>
              </a:solidFill>
              <a:latin typeface="Arial"/>
              <a:ea typeface="Arial"/>
              <a:cs typeface="Arial"/>
              <a:sym typeface="Arial"/>
            </a:endParaRPr>
          </a:p>
          <a:p>
            <a:pPr indent="0" lvl="0" marL="0" marR="0" rtl="0" algn="l">
              <a:lnSpc>
                <a:spcPct val="100000"/>
              </a:lnSpc>
              <a:spcBef>
                <a:spcPts val="0"/>
              </a:spcBef>
              <a:spcAft>
                <a:spcPts val="0"/>
              </a:spcAft>
              <a:buClr>
                <a:srgbClr val="22262A"/>
              </a:buClr>
              <a:buSzPts val="1800"/>
              <a:buFont typeface="Arial"/>
              <a:buNone/>
            </a:pPr>
            <a:r>
              <a:rPr b="0" i="0" lang="sv-SE" sz="1800" u="none" cap="none" strike="noStrike">
                <a:solidFill>
                  <a:srgbClr val="22262A"/>
                </a:solidFill>
                <a:latin typeface="Arial"/>
                <a:ea typeface="Arial"/>
                <a:cs typeface="Arial"/>
                <a:sym typeface="Arial"/>
              </a:rPr>
              <a:t>Let’s say that the available options are solar PV, wind, and biomass. There is no parameter, nor constraint that can set a minimum capacity </a:t>
            </a:r>
            <a:r>
              <a:rPr b="1" i="0" lang="sv-SE" sz="1800" u="none" cap="none" strike="noStrike">
                <a:solidFill>
                  <a:srgbClr val="22262A"/>
                </a:solidFill>
                <a:latin typeface="Arial"/>
                <a:ea typeface="Arial"/>
                <a:cs typeface="Arial"/>
                <a:sym typeface="Arial"/>
              </a:rPr>
              <a:t>on a specified group of technologies</a:t>
            </a:r>
            <a:r>
              <a:rPr b="0" i="0" lang="sv-SE" sz="1800" u="none" cap="none" strike="noStrike">
                <a:solidFill>
                  <a:srgbClr val="22262A"/>
                </a:solidFill>
                <a:latin typeface="Arial"/>
                <a:ea typeface="Arial"/>
                <a:cs typeface="Arial"/>
                <a:sym typeface="Arial"/>
              </a:rPr>
              <a:t>. We can do that with a UDC.</a:t>
            </a:r>
            <a:endParaRPr b="0" i="0" sz="1800" u="none" cap="none" strike="noStrike">
              <a:solidFill>
                <a:srgbClr val="22262A"/>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2262A"/>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1" i="0" lang="sv-SE" sz="1800" u="none" cap="none" strike="noStrike">
                <a:solidFill>
                  <a:srgbClr val="22262A"/>
                </a:solidFill>
                <a:latin typeface="Arial"/>
                <a:ea typeface="Arial"/>
                <a:cs typeface="Arial"/>
                <a:sym typeface="Arial"/>
              </a:rPr>
              <a:t>In general, with UDCs we can:</a:t>
            </a:r>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rgbClr val="22262A"/>
              </a:solidFill>
              <a:latin typeface="Arial"/>
              <a:ea typeface="Arial"/>
              <a:cs typeface="Arial"/>
              <a:sym typeface="Arial"/>
            </a:endParaRPr>
          </a:p>
          <a:p>
            <a:pPr indent="-285750" lvl="0" marL="285750" marR="0" rtl="0" algn="l">
              <a:lnSpc>
                <a:spcPct val="100000"/>
              </a:lnSpc>
              <a:spcBef>
                <a:spcPts val="0"/>
              </a:spcBef>
              <a:spcAft>
                <a:spcPts val="0"/>
              </a:spcAft>
              <a:buClr>
                <a:srgbClr val="22262A"/>
              </a:buClr>
              <a:buSzPts val="1800"/>
              <a:buFont typeface="Arial"/>
              <a:buChar char="•"/>
            </a:pPr>
            <a:r>
              <a:rPr b="0" i="0" lang="sv-SE" sz="1800" u="none" cap="none" strike="noStrike">
                <a:solidFill>
                  <a:srgbClr val="22262A"/>
                </a:solidFill>
                <a:latin typeface="Arial"/>
                <a:ea typeface="Arial"/>
                <a:cs typeface="Arial"/>
                <a:sym typeface="Arial"/>
              </a:rPr>
              <a:t>Set minimum shares (i.e. replicate targets such renewable electricity, fuel blending);</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22262A"/>
              </a:buClr>
              <a:buSzPts val="1800"/>
              <a:buFont typeface="Arial"/>
              <a:buChar char="•"/>
            </a:pPr>
            <a:r>
              <a:rPr b="0" i="0" lang="sv-SE" sz="1800" u="none" cap="none" strike="noStrike">
                <a:solidFill>
                  <a:srgbClr val="22262A"/>
                </a:solidFill>
                <a:latin typeface="Arial"/>
                <a:ea typeface="Arial"/>
                <a:cs typeface="Arial"/>
                <a:sym typeface="Arial"/>
              </a:rPr>
              <a:t>Apply constraints on activity, new capacity, or total capacity of a group of technologies;</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22262A"/>
              </a:buClr>
              <a:buSzPts val="1800"/>
              <a:buFont typeface="Arial"/>
              <a:buChar char="•"/>
            </a:pPr>
            <a:r>
              <a:rPr b="0" i="0" lang="sv-SE" sz="1800" u="none" cap="none" strike="noStrike">
                <a:solidFill>
                  <a:srgbClr val="22262A"/>
                </a:solidFill>
                <a:latin typeface="Arial"/>
                <a:ea typeface="Arial"/>
                <a:cs typeface="Arial"/>
                <a:sym typeface="Arial"/>
              </a:rPr>
              <a:t>Set reserve margin constraints and much more</a:t>
            </a:r>
            <a:endParaRPr/>
          </a:p>
          <a:p>
            <a:pPr indent="-285750" lvl="0" marL="285750" marR="0" rtl="0" algn="l">
              <a:lnSpc>
                <a:spcPct val="100000"/>
              </a:lnSpc>
              <a:spcBef>
                <a:spcPts val="0"/>
              </a:spcBef>
              <a:spcAft>
                <a:spcPts val="0"/>
              </a:spcAft>
              <a:buClr>
                <a:srgbClr val="22262A"/>
              </a:buClr>
              <a:buSzPts val="1800"/>
              <a:buFont typeface="Arial"/>
              <a:buChar char="•"/>
            </a:pPr>
            <a:r>
              <a:rPr b="0" i="0" lang="sv-SE" sz="1800" u="none" cap="none" strike="noStrike">
                <a:solidFill>
                  <a:srgbClr val="22262A"/>
                </a:solidFill>
                <a:latin typeface="Arial"/>
                <a:ea typeface="Arial"/>
                <a:cs typeface="Arial"/>
                <a:sym typeface="Arial"/>
              </a:rPr>
              <a:t>They allow users to specify restrictions on relationships between variables;</a:t>
            </a:r>
            <a:endParaRPr/>
          </a:p>
          <a:p>
            <a:pPr indent="-285750" lvl="0" marL="285750" marR="0" rtl="0" algn="l">
              <a:lnSpc>
                <a:spcPct val="100000"/>
              </a:lnSpc>
              <a:spcBef>
                <a:spcPts val="0"/>
              </a:spcBef>
              <a:spcAft>
                <a:spcPts val="0"/>
              </a:spcAft>
              <a:buClr>
                <a:srgbClr val="22262A"/>
              </a:buClr>
              <a:buSzPts val="1800"/>
              <a:buFont typeface="Arial"/>
              <a:buChar char="•"/>
            </a:pPr>
            <a:r>
              <a:rPr b="0" i="0" lang="sv-SE" sz="1800" u="none" cap="none" strike="noStrike">
                <a:solidFill>
                  <a:srgbClr val="22262A"/>
                </a:solidFill>
                <a:latin typeface="Arial"/>
                <a:ea typeface="Arial"/>
                <a:cs typeface="Arial"/>
                <a:sym typeface="Arial"/>
              </a:rPr>
              <a:t>They can be created for Activity, TotalCapacity, and New Capacity variables;</a:t>
            </a:r>
            <a:endParaRPr/>
          </a:p>
          <a:p>
            <a:pPr indent="-285750" lvl="0" marL="285750" marR="0" rtl="0" algn="l">
              <a:lnSpc>
                <a:spcPct val="100000"/>
              </a:lnSpc>
              <a:spcBef>
                <a:spcPts val="0"/>
              </a:spcBef>
              <a:spcAft>
                <a:spcPts val="0"/>
              </a:spcAft>
              <a:buClr>
                <a:srgbClr val="22262A"/>
              </a:buClr>
              <a:buSzPts val="1800"/>
              <a:buFont typeface="Arial"/>
              <a:buChar char="•"/>
            </a:pPr>
            <a:r>
              <a:rPr b="0" i="0" lang="sv-SE" sz="1800" u="none" cap="none" strike="noStrike">
                <a:solidFill>
                  <a:srgbClr val="22262A"/>
                </a:solidFill>
                <a:latin typeface="Arial"/>
                <a:ea typeface="Arial"/>
                <a:cs typeface="Arial"/>
                <a:sym typeface="Arial"/>
              </a:rPr>
              <a:t>They can be equalities or inequalities.</a:t>
            </a:r>
            <a:endParaRPr b="0" i="0" sz="1800" u="none" cap="none" strike="noStrike">
              <a:solidFill>
                <a:srgbClr val="000000"/>
              </a:solidFill>
              <a:latin typeface="Arial"/>
              <a:ea typeface="Arial"/>
              <a:cs typeface="Arial"/>
              <a:sym typeface="Arial"/>
            </a:endParaRPr>
          </a:p>
        </p:txBody>
      </p:sp>
      <p:sp>
        <p:nvSpPr>
          <p:cNvPr id="297" name="Google Shape;297;p30"/>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765B65"/>
              </a:buClr>
              <a:buSzPts val="4000"/>
              <a:buNone/>
            </a:pPr>
            <a:r>
              <a:rPr lang="sv-SE" sz="2800">
                <a:solidFill>
                  <a:srgbClr val="FF0000"/>
                </a:solidFill>
              </a:rPr>
              <a:t>Constraints (3/3): User-defined constraints (UDCs)</a:t>
            </a:r>
            <a:endParaRPr sz="28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1"/>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Example 1: Wind power investment</a:t>
            </a:r>
            <a:endParaRPr sz="2800">
              <a:solidFill>
                <a:srgbClr val="FF0000"/>
              </a:solidFill>
            </a:endParaRPr>
          </a:p>
        </p:txBody>
      </p:sp>
      <p:sp>
        <p:nvSpPr>
          <p:cNvPr id="303" name="Google Shape;303;p31"/>
          <p:cNvSpPr txBox="1"/>
          <p:nvPr/>
        </p:nvSpPr>
        <p:spPr>
          <a:xfrm>
            <a:off x="496800" y="1375389"/>
            <a:ext cx="8430900" cy="3324900"/>
          </a:xfrm>
          <a:prstGeom prst="rect">
            <a:avLst/>
          </a:prstGeom>
          <a:noFill/>
          <a:ln>
            <a:noFill/>
          </a:ln>
        </p:spPr>
        <p:txBody>
          <a:bodyPr anchorCtr="0" anchor="t" bIns="0" lIns="9000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A model has three wind turbine technologies representing different wind classes: PWRWND001, PWRWND002, and PWRWND003</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We want to limit the total investment in wind turbines to 2 GW in 2025 based on the perceived capacity of the domestic industry to install new turbines.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The regular </a:t>
            </a:r>
            <a:r>
              <a:rPr b="0" i="1" lang="sv-SE" sz="1800" u="none" cap="none" strike="noStrike">
                <a:solidFill>
                  <a:schemeClr val="dk1"/>
                </a:solidFill>
                <a:latin typeface="Arial"/>
                <a:ea typeface="Arial"/>
                <a:cs typeface="Arial"/>
                <a:sym typeface="Arial"/>
              </a:rPr>
              <a:t>Total Annual Max Capacity Investment </a:t>
            </a:r>
            <a:r>
              <a:rPr b="0" i="0" lang="sv-SE" sz="1800" u="none" cap="none" strike="noStrike">
                <a:solidFill>
                  <a:schemeClr val="dk1"/>
                </a:solidFill>
                <a:latin typeface="Arial"/>
                <a:ea typeface="Arial"/>
                <a:cs typeface="Arial"/>
                <a:sym typeface="Arial"/>
              </a:rPr>
              <a:t>parameter cannot capture this </a:t>
            </a:r>
            <a:r>
              <a:rPr b="1" i="0" lang="sv-SE" sz="1800" u="none" cap="none" strike="noStrike">
                <a:solidFill>
                  <a:schemeClr val="dk1"/>
                </a:solidFill>
                <a:latin typeface="Arial"/>
                <a:ea typeface="Arial"/>
                <a:cs typeface="Arial"/>
                <a:sym typeface="Arial"/>
              </a:rPr>
              <a:t>because it can only be applied to one technology at a time</a:t>
            </a:r>
            <a:r>
              <a:rPr b="0" i="0" lang="sv-SE" sz="1800" u="none" cap="none" strike="noStrike">
                <a:solidFill>
                  <a:schemeClr val="dk1"/>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However, </a:t>
            </a:r>
            <a:r>
              <a:rPr b="1" i="0" lang="sv-SE" sz="1800" u="none" cap="none" strike="noStrike">
                <a:solidFill>
                  <a:schemeClr val="dk1"/>
                </a:solidFill>
                <a:latin typeface="Arial"/>
                <a:ea typeface="Arial"/>
                <a:cs typeface="Arial"/>
                <a:sym typeface="Arial"/>
              </a:rPr>
              <a:t>we can create a UDC to do this</a:t>
            </a:r>
            <a:r>
              <a:rPr b="0" i="0" lang="sv-SE" sz="1800" u="none" cap="none" strike="noStrike">
                <a:solidFill>
                  <a:schemeClr val="dk1"/>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2"/>
          <p:cNvSpPr/>
          <p:nvPr/>
        </p:nvSpPr>
        <p:spPr>
          <a:xfrm>
            <a:off x="8660004" y="2672673"/>
            <a:ext cx="377700" cy="309600"/>
          </a:xfrm>
          <a:prstGeom prst="ellipse">
            <a:avLst/>
          </a:prstGeom>
          <a:solidFill>
            <a:schemeClr val="accent3"/>
          </a:solidFill>
          <a:ln cap="flat" cmpd="sng" w="25400">
            <a:solidFill>
              <a:srgbClr val="4954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9" name="Google Shape;309;p32"/>
          <p:cNvSpPr/>
          <p:nvPr/>
        </p:nvSpPr>
        <p:spPr>
          <a:xfrm>
            <a:off x="6113698" y="2682086"/>
            <a:ext cx="377700" cy="309600"/>
          </a:xfrm>
          <a:prstGeom prst="ellipse">
            <a:avLst/>
          </a:prstGeom>
          <a:solidFill>
            <a:schemeClr val="accent3"/>
          </a:solidFill>
          <a:ln cap="flat" cmpd="sng" w="25400">
            <a:solidFill>
              <a:srgbClr val="4954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0" name="Google Shape;310;p32"/>
          <p:cNvSpPr/>
          <p:nvPr/>
        </p:nvSpPr>
        <p:spPr>
          <a:xfrm>
            <a:off x="3567392" y="2719112"/>
            <a:ext cx="377700" cy="309600"/>
          </a:xfrm>
          <a:prstGeom prst="ellipse">
            <a:avLst/>
          </a:prstGeom>
          <a:solidFill>
            <a:schemeClr val="accent3"/>
          </a:solidFill>
          <a:ln cap="flat" cmpd="sng" w="25400">
            <a:solidFill>
              <a:srgbClr val="4954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1" name="Google Shape;311;p32"/>
          <p:cNvSpPr/>
          <p:nvPr/>
        </p:nvSpPr>
        <p:spPr>
          <a:xfrm>
            <a:off x="989127" y="2692930"/>
            <a:ext cx="377700" cy="309600"/>
          </a:xfrm>
          <a:prstGeom prst="ellipse">
            <a:avLst/>
          </a:prstGeom>
          <a:solidFill>
            <a:schemeClr val="accent3"/>
          </a:solidFill>
          <a:ln cap="flat" cmpd="sng" w="25400">
            <a:solidFill>
              <a:srgbClr val="4954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2" name="Google Shape;312;p32"/>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UDC Example 1: Wind power investment continued</a:t>
            </a:r>
            <a:endParaRPr sz="2800">
              <a:solidFill>
                <a:srgbClr val="FF0000"/>
              </a:solidFill>
            </a:endParaRPr>
          </a:p>
        </p:txBody>
      </p:sp>
      <p:sp>
        <p:nvSpPr>
          <p:cNvPr id="313" name="Google Shape;313;p32"/>
          <p:cNvSpPr txBox="1"/>
          <p:nvPr/>
        </p:nvSpPr>
        <p:spPr>
          <a:xfrm>
            <a:off x="1177904" y="4019162"/>
            <a:ext cx="9602872" cy="2354491"/>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Steps: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1800"/>
              <a:buFont typeface="Arial"/>
              <a:buAutoNum type="arabicPeriod"/>
            </a:pPr>
            <a:r>
              <a:rPr b="0" i="0" lang="sv-SE" sz="1800" u="none" cap="none" strike="noStrike">
                <a:solidFill>
                  <a:schemeClr val="dk1"/>
                </a:solidFill>
                <a:latin typeface="Arial"/>
                <a:ea typeface="Arial"/>
                <a:cs typeface="Arial"/>
                <a:sym typeface="Arial"/>
              </a:rPr>
              <a:t>Create a UDC (e.g. “WNDNEWCAP”) and assign the three WND technologies to it.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1800"/>
              <a:buFont typeface="Arial"/>
              <a:buAutoNum type="arabicPeriod"/>
            </a:pPr>
            <a:r>
              <a:rPr b="0" i="0" lang="sv-SE" sz="1800" u="none" cap="none" strike="noStrike">
                <a:solidFill>
                  <a:schemeClr val="dk1"/>
                </a:solidFill>
                <a:latin typeface="Arial"/>
                <a:ea typeface="Arial"/>
                <a:cs typeface="Arial"/>
                <a:sym typeface="Arial"/>
              </a:rPr>
              <a:t>Enter the value 1 for </a:t>
            </a:r>
            <a:r>
              <a:rPr b="1" i="0" lang="sv-SE" sz="1800" u="none" cap="none" strike="noStrike">
                <a:solidFill>
                  <a:schemeClr val="dk1"/>
                </a:solidFill>
                <a:latin typeface="Arial"/>
                <a:ea typeface="Arial"/>
                <a:cs typeface="Arial"/>
                <a:sym typeface="Arial"/>
              </a:rPr>
              <a:t>UDC Multiplier New Capacity </a:t>
            </a:r>
            <a:r>
              <a:rPr b="0" i="0" lang="sv-SE" sz="1800" u="none" cap="none" strike="noStrike">
                <a:solidFill>
                  <a:schemeClr val="dk1"/>
                </a:solidFill>
                <a:latin typeface="Arial"/>
                <a:ea typeface="Arial"/>
                <a:cs typeface="Arial"/>
                <a:sym typeface="Arial"/>
              </a:rPr>
              <a:t>for all three techs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1800"/>
              <a:buFont typeface="Arial"/>
              <a:buAutoNum type="arabicPeriod"/>
            </a:pPr>
            <a:r>
              <a:rPr b="0" i="0" lang="sv-SE" sz="1800" u="none" cap="none" strike="noStrike">
                <a:solidFill>
                  <a:schemeClr val="dk1"/>
                </a:solidFill>
                <a:latin typeface="Arial"/>
                <a:ea typeface="Arial"/>
                <a:cs typeface="Arial"/>
                <a:sym typeface="Arial"/>
              </a:rPr>
              <a:t>Leave the values as 0 (default) for </a:t>
            </a:r>
            <a:r>
              <a:rPr b="1" i="0" lang="sv-SE" sz="1800" u="none" cap="none" strike="noStrike">
                <a:solidFill>
                  <a:schemeClr val="dk1"/>
                </a:solidFill>
                <a:latin typeface="Arial"/>
                <a:ea typeface="Arial"/>
                <a:cs typeface="Arial"/>
                <a:sym typeface="Arial"/>
              </a:rPr>
              <a:t>UDC Multiplier Capacity </a:t>
            </a:r>
            <a:r>
              <a:rPr b="0" i="0" lang="sv-SE" sz="1800" u="none" cap="none" strike="noStrike">
                <a:solidFill>
                  <a:schemeClr val="dk1"/>
                </a:solidFill>
                <a:latin typeface="Arial"/>
                <a:ea typeface="Arial"/>
                <a:cs typeface="Arial"/>
                <a:sym typeface="Arial"/>
              </a:rPr>
              <a:t>and</a:t>
            </a:r>
            <a:r>
              <a:rPr b="1" i="0" lang="sv-SE" sz="1800" u="none" cap="none" strike="noStrike">
                <a:solidFill>
                  <a:schemeClr val="dk1"/>
                </a:solidFill>
                <a:latin typeface="Arial"/>
                <a:ea typeface="Arial"/>
                <a:cs typeface="Arial"/>
                <a:sym typeface="Arial"/>
              </a:rPr>
              <a:t> UDC Multiplier Activity</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1800"/>
              <a:buFont typeface="Arial"/>
              <a:buAutoNum type="arabicPeriod"/>
            </a:pPr>
            <a:r>
              <a:rPr b="0" i="0" lang="sv-SE" sz="1800" u="none" cap="none" strike="noStrike">
                <a:solidFill>
                  <a:schemeClr val="dk1"/>
                </a:solidFill>
                <a:latin typeface="Arial"/>
                <a:ea typeface="Arial"/>
                <a:cs typeface="Arial"/>
                <a:sym typeface="Arial"/>
              </a:rPr>
              <a:t>Enter 2 as the value for </a:t>
            </a:r>
            <a:r>
              <a:rPr b="1" i="0" lang="sv-SE" sz="1800" u="none" cap="none" strike="noStrike">
                <a:solidFill>
                  <a:schemeClr val="dk1"/>
                </a:solidFill>
                <a:latin typeface="Arial"/>
                <a:ea typeface="Arial"/>
                <a:cs typeface="Arial"/>
                <a:sym typeface="Arial"/>
              </a:rPr>
              <a:t>UDC constant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4" name="Google Shape;314;p32"/>
          <p:cNvSpPr txBox="1"/>
          <p:nvPr/>
        </p:nvSpPr>
        <p:spPr>
          <a:xfrm>
            <a:off x="1069258" y="1419361"/>
            <a:ext cx="8430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For this constraint we want the sum of investment in the three technologies to be less than a given value. We can write that as:</a:t>
            </a:r>
            <a:endParaRPr b="0" i="0" sz="1800" u="none" cap="none" strike="noStrike">
              <a:solidFill>
                <a:schemeClr val="dk1"/>
              </a:solidFill>
              <a:latin typeface="Arial"/>
              <a:ea typeface="Arial"/>
              <a:cs typeface="Arial"/>
              <a:sym typeface="Arial"/>
            </a:endParaRPr>
          </a:p>
        </p:txBody>
      </p:sp>
      <p:sp>
        <p:nvSpPr>
          <p:cNvPr id="315" name="Google Shape;315;p32"/>
          <p:cNvSpPr txBox="1"/>
          <p:nvPr/>
        </p:nvSpPr>
        <p:spPr>
          <a:xfrm>
            <a:off x="1069258" y="2182504"/>
            <a:ext cx="7441200" cy="215400"/>
          </a:xfrm>
          <a:prstGeom prst="rect">
            <a:avLst/>
          </a:prstGeom>
          <a:blipFill rotWithShape="1">
            <a:blip r:embed="rId3">
              <a:alphaModFix/>
            </a:blip>
            <a:stretch>
              <a:fillRect b="-39993" l="-406" r="0" t="-856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6" name="Google Shape;316;p32"/>
          <p:cNvSpPr txBox="1"/>
          <p:nvPr/>
        </p:nvSpPr>
        <p:spPr>
          <a:xfrm>
            <a:off x="1069258" y="2719815"/>
            <a:ext cx="8220300" cy="215400"/>
          </a:xfrm>
          <a:prstGeom prst="rect">
            <a:avLst/>
          </a:prstGeom>
          <a:blipFill rotWithShape="1">
            <a:blip r:embed="rId4">
              <a:alphaModFix/>
            </a:blip>
            <a:stretch>
              <a:fillRect b="-36103" l="0" r="0" t="-83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7" name="Google Shape;317;p32"/>
          <p:cNvSpPr txBox="1"/>
          <p:nvPr/>
        </p:nvSpPr>
        <p:spPr>
          <a:xfrm>
            <a:off x="3279551" y="3452625"/>
            <a:ext cx="3075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Montserrat"/>
                <a:ea typeface="Montserrat"/>
                <a:cs typeface="Montserrat"/>
                <a:sym typeface="Montserrat"/>
              </a:rPr>
              <a:t>UDC Multiplier New Capacity</a:t>
            </a:r>
            <a:endParaRPr b="0" i="0" sz="1400" u="none" cap="none" strike="noStrike">
              <a:solidFill>
                <a:schemeClr val="dk1"/>
              </a:solidFill>
              <a:latin typeface="Arial"/>
              <a:ea typeface="Arial"/>
              <a:cs typeface="Arial"/>
              <a:sym typeface="Arial"/>
            </a:endParaRPr>
          </a:p>
        </p:txBody>
      </p:sp>
      <p:cxnSp>
        <p:nvCxnSpPr>
          <p:cNvPr id="318" name="Google Shape;318;p32"/>
          <p:cNvCxnSpPr/>
          <p:nvPr/>
        </p:nvCxnSpPr>
        <p:spPr>
          <a:xfrm rot="10800000">
            <a:off x="1248755" y="2998178"/>
            <a:ext cx="1907400" cy="465300"/>
          </a:xfrm>
          <a:prstGeom prst="straightConnector1">
            <a:avLst/>
          </a:prstGeom>
          <a:noFill/>
          <a:ln cap="flat" cmpd="sng" w="9525">
            <a:solidFill>
              <a:schemeClr val="dk1"/>
            </a:solidFill>
            <a:prstDash val="solid"/>
            <a:round/>
            <a:headEnd len="sm" w="sm" type="none"/>
            <a:tailEnd len="med" w="med" type="triangle"/>
          </a:ln>
        </p:spPr>
      </p:cxnSp>
      <p:cxnSp>
        <p:nvCxnSpPr>
          <p:cNvPr id="319" name="Google Shape;319;p32"/>
          <p:cNvCxnSpPr/>
          <p:nvPr/>
        </p:nvCxnSpPr>
        <p:spPr>
          <a:xfrm flipH="1" rot="10800000">
            <a:off x="5565058" y="2935178"/>
            <a:ext cx="737400" cy="528300"/>
          </a:xfrm>
          <a:prstGeom prst="straightConnector1">
            <a:avLst/>
          </a:prstGeom>
          <a:noFill/>
          <a:ln cap="flat" cmpd="sng" w="9525">
            <a:solidFill>
              <a:schemeClr val="dk1"/>
            </a:solidFill>
            <a:prstDash val="solid"/>
            <a:round/>
            <a:headEnd len="sm" w="sm" type="none"/>
            <a:tailEnd len="med" w="med" type="triangle"/>
          </a:ln>
        </p:spPr>
      </p:cxnSp>
      <p:cxnSp>
        <p:nvCxnSpPr>
          <p:cNvPr id="320" name="Google Shape;320;p32"/>
          <p:cNvCxnSpPr/>
          <p:nvPr/>
        </p:nvCxnSpPr>
        <p:spPr>
          <a:xfrm rot="10800000">
            <a:off x="3711271" y="2998200"/>
            <a:ext cx="211800" cy="430800"/>
          </a:xfrm>
          <a:prstGeom prst="straightConnector1">
            <a:avLst/>
          </a:prstGeom>
          <a:noFill/>
          <a:ln cap="flat" cmpd="sng" w="9525">
            <a:solidFill>
              <a:schemeClr val="dk1"/>
            </a:solidFill>
            <a:prstDash val="solid"/>
            <a:round/>
            <a:headEnd len="sm" w="sm" type="none"/>
            <a:tailEnd len="med" w="med" type="triangle"/>
          </a:ln>
        </p:spPr>
      </p:cxnSp>
      <p:sp>
        <p:nvSpPr>
          <p:cNvPr id="321" name="Google Shape;321;p32"/>
          <p:cNvSpPr txBox="1"/>
          <p:nvPr/>
        </p:nvSpPr>
        <p:spPr>
          <a:xfrm>
            <a:off x="6995304" y="3463478"/>
            <a:ext cx="1515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Montserrat"/>
                <a:ea typeface="Montserrat"/>
                <a:cs typeface="Montserrat"/>
                <a:sym typeface="Montserrat"/>
              </a:rPr>
              <a:t>UDC Constant</a:t>
            </a:r>
            <a:endParaRPr b="0" i="0" sz="1400" u="none" cap="none" strike="noStrike">
              <a:solidFill>
                <a:schemeClr val="dk1"/>
              </a:solidFill>
              <a:latin typeface="Arial"/>
              <a:ea typeface="Arial"/>
              <a:cs typeface="Arial"/>
              <a:sym typeface="Arial"/>
            </a:endParaRPr>
          </a:p>
        </p:txBody>
      </p:sp>
      <p:cxnSp>
        <p:nvCxnSpPr>
          <p:cNvPr id="322" name="Google Shape;322;p32"/>
          <p:cNvCxnSpPr/>
          <p:nvPr/>
        </p:nvCxnSpPr>
        <p:spPr>
          <a:xfrm flipH="1" rot="10800000">
            <a:off x="8050161" y="2966616"/>
            <a:ext cx="737400" cy="5283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3"/>
          <p:cNvSpPr txBox="1"/>
          <p:nvPr/>
        </p:nvSpPr>
        <p:spPr>
          <a:xfrm>
            <a:off x="2517474" y="3364582"/>
            <a:ext cx="90372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800" u="none" cap="none" strike="noStrike">
                <a:solidFill>
                  <a:schemeClr val="dk1"/>
                </a:solidFill>
                <a:latin typeface="Arial"/>
                <a:ea typeface="Arial"/>
                <a:cs typeface="Arial"/>
                <a:sym typeface="Arial"/>
              </a:rPr>
              <a:t>UDC Constant: </a:t>
            </a:r>
            <a:r>
              <a:rPr b="0" i="0" lang="sv-SE" sz="1800" u="none" cap="none" strike="noStrike">
                <a:solidFill>
                  <a:schemeClr val="dk1"/>
                </a:solidFill>
                <a:latin typeface="Arial"/>
                <a:ea typeface="Arial"/>
                <a:cs typeface="Arial"/>
                <a:sym typeface="Arial"/>
              </a:rPr>
              <a:t>value to be respected in the defined constraint. </a:t>
            </a:r>
            <a:endParaRPr b="0" i="0" sz="1800" u="none" cap="none" strike="noStrike">
              <a:solidFill>
                <a:srgbClr val="000000"/>
              </a:solidFill>
              <a:latin typeface="Arial"/>
              <a:ea typeface="Arial"/>
              <a:cs typeface="Arial"/>
              <a:sym typeface="Arial"/>
            </a:endParaRPr>
          </a:p>
        </p:txBody>
      </p:sp>
      <p:sp>
        <p:nvSpPr>
          <p:cNvPr id="328" name="Google Shape;328;p33"/>
          <p:cNvSpPr txBox="1"/>
          <p:nvPr/>
        </p:nvSpPr>
        <p:spPr>
          <a:xfrm>
            <a:off x="2526618" y="3880202"/>
            <a:ext cx="762322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800" u="none" cap="none" strike="noStrike">
                <a:solidFill>
                  <a:schemeClr val="dk1"/>
                </a:solidFill>
                <a:latin typeface="Arial"/>
                <a:ea typeface="Arial"/>
                <a:cs typeface="Arial"/>
                <a:sym typeface="Arial"/>
              </a:rPr>
              <a:t>UDC Multiplier Activity: </a:t>
            </a:r>
            <a:r>
              <a:rPr b="0" i="0" lang="sv-SE" sz="1800" u="none" cap="none" strike="noStrike">
                <a:solidFill>
                  <a:schemeClr val="dk1"/>
                </a:solidFill>
                <a:latin typeface="Arial"/>
                <a:ea typeface="Arial"/>
                <a:cs typeface="Arial"/>
                <a:sym typeface="Arial"/>
              </a:rPr>
              <a:t>the factor by which the Total Technology Annual Activity of a Technology is multiplied by, as defined by the user.</a:t>
            </a:r>
            <a:endParaRPr b="0" i="0" sz="1800" u="none" cap="none" strike="noStrike">
              <a:solidFill>
                <a:srgbClr val="000000"/>
              </a:solidFill>
              <a:latin typeface="Arial"/>
              <a:ea typeface="Arial"/>
              <a:cs typeface="Arial"/>
              <a:sym typeface="Arial"/>
            </a:endParaRPr>
          </a:p>
        </p:txBody>
      </p:sp>
      <p:sp>
        <p:nvSpPr>
          <p:cNvPr id="329" name="Google Shape;329;p33"/>
          <p:cNvSpPr txBox="1"/>
          <p:nvPr/>
        </p:nvSpPr>
        <p:spPr>
          <a:xfrm>
            <a:off x="2526618" y="4622376"/>
            <a:ext cx="7705516"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800" u="none" cap="none" strike="noStrike">
                <a:solidFill>
                  <a:schemeClr val="dk1"/>
                </a:solidFill>
                <a:latin typeface="Arial"/>
                <a:ea typeface="Arial"/>
                <a:cs typeface="Arial"/>
                <a:sym typeface="Arial"/>
              </a:rPr>
              <a:t>UDC Multiplier Capacity: </a:t>
            </a:r>
            <a:r>
              <a:rPr b="0" i="0" lang="sv-SE" sz="1800" u="none" cap="none" strike="noStrike">
                <a:solidFill>
                  <a:schemeClr val="dk1"/>
                </a:solidFill>
                <a:latin typeface="Arial"/>
                <a:ea typeface="Arial"/>
                <a:cs typeface="Arial"/>
                <a:sym typeface="Arial"/>
              </a:rPr>
              <a:t>the factor by which the New Capacity and Total Capacity Annual are multiplied by, as defined by the user.</a:t>
            </a:r>
            <a:endParaRPr b="0" i="0" sz="1800" u="none" cap="none" strike="noStrike">
              <a:solidFill>
                <a:srgbClr val="000000"/>
              </a:solidFill>
              <a:latin typeface="Arial"/>
              <a:ea typeface="Arial"/>
              <a:cs typeface="Arial"/>
              <a:sym typeface="Arial"/>
            </a:endParaRPr>
          </a:p>
        </p:txBody>
      </p:sp>
      <p:sp>
        <p:nvSpPr>
          <p:cNvPr id="330" name="Google Shape;330;p33"/>
          <p:cNvSpPr/>
          <p:nvPr/>
        </p:nvSpPr>
        <p:spPr>
          <a:xfrm>
            <a:off x="2308471" y="3419510"/>
            <a:ext cx="209100" cy="2322922"/>
          </a:xfrm>
          <a:prstGeom prst="leftBrace">
            <a:avLst>
              <a:gd fmla="val 8333" name="adj1"/>
              <a:gd fmla="val 50000" name="adj2"/>
            </a:avLst>
          </a:prstGeom>
          <a:noFill/>
          <a:ln cap="flat" cmpd="sng" w="9525">
            <a:solidFill>
              <a:srgbClr val="001D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1" name="Google Shape;331;p33"/>
          <p:cNvSpPr txBox="1"/>
          <p:nvPr/>
        </p:nvSpPr>
        <p:spPr>
          <a:xfrm>
            <a:off x="493200" y="3880202"/>
            <a:ext cx="1811760"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600" u="none" cap="none" strike="noStrike">
                <a:solidFill>
                  <a:schemeClr val="dk1"/>
                </a:solidFill>
                <a:latin typeface="Arial"/>
                <a:ea typeface="Arial"/>
                <a:cs typeface="Arial"/>
                <a:sym typeface="Arial"/>
              </a:rPr>
              <a:t>Parameters to use for setting up a UDC</a:t>
            </a:r>
            <a:endParaRPr b="0" i="0" sz="1600" u="none" cap="none" strike="noStrike">
              <a:solidFill>
                <a:srgbClr val="000000"/>
              </a:solidFill>
              <a:latin typeface="Arial"/>
              <a:ea typeface="Arial"/>
              <a:cs typeface="Arial"/>
              <a:sym typeface="Arial"/>
            </a:endParaRPr>
          </a:p>
        </p:txBody>
      </p:sp>
      <p:sp>
        <p:nvSpPr>
          <p:cNvPr id="332" name="Google Shape;332;p33"/>
          <p:cNvSpPr txBox="1"/>
          <p:nvPr/>
        </p:nvSpPr>
        <p:spPr>
          <a:xfrm>
            <a:off x="2526618" y="1505023"/>
            <a:ext cx="90372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800" u="none" cap="none" strike="noStrike">
                <a:solidFill>
                  <a:schemeClr val="dk1"/>
                </a:solidFill>
                <a:latin typeface="Arial"/>
                <a:ea typeface="Arial"/>
                <a:cs typeface="Arial"/>
                <a:sym typeface="Arial"/>
              </a:rPr>
              <a:t>Total Capacity Annual: </a:t>
            </a:r>
            <a:r>
              <a:rPr b="0" i="0" lang="sv-SE" sz="1800" u="none" cap="none" strike="noStrike">
                <a:solidFill>
                  <a:schemeClr val="dk1"/>
                </a:solidFill>
                <a:latin typeface="Arial"/>
                <a:ea typeface="Arial"/>
                <a:cs typeface="Arial"/>
                <a:sym typeface="Arial"/>
              </a:rPr>
              <a:t>Total capacity of a technology in a given year </a:t>
            </a:r>
            <a:endParaRPr b="0" i="0" sz="1800" u="none" cap="none" strike="noStrike">
              <a:solidFill>
                <a:srgbClr val="000000"/>
              </a:solidFill>
              <a:latin typeface="Arial"/>
              <a:ea typeface="Arial"/>
              <a:cs typeface="Arial"/>
              <a:sym typeface="Arial"/>
            </a:endParaRPr>
          </a:p>
        </p:txBody>
      </p:sp>
      <p:sp>
        <p:nvSpPr>
          <p:cNvPr id="333" name="Google Shape;333;p33"/>
          <p:cNvSpPr txBox="1"/>
          <p:nvPr/>
        </p:nvSpPr>
        <p:spPr>
          <a:xfrm>
            <a:off x="2526618" y="2054239"/>
            <a:ext cx="90372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800" u="none" cap="none" strike="noStrike">
                <a:solidFill>
                  <a:schemeClr val="dk1"/>
                </a:solidFill>
                <a:latin typeface="Arial"/>
                <a:ea typeface="Arial"/>
                <a:cs typeface="Arial"/>
                <a:sym typeface="Arial"/>
              </a:rPr>
              <a:t>New Capacity: </a:t>
            </a:r>
            <a:r>
              <a:rPr b="0" i="0" lang="sv-SE" sz="1800" u="none" cap="none" strike="noStrike">
                <a:solidFill>
                  <a:schemeClr val="dk1"/>
                </a:solidFill>
                <a:latin typeface="Arial"/>
                <a:ea typeface="Arial"/>
                <a:cs typeface="Arial"/>
                <a:sym typeface="Arial"/>
              </a:rPr>
              <a:t>Capacity additions for a technology in a given year</a:t>
            </a:r>
            <a:endParaRPr b="0" i="0" sz="1800" u="none" cap="none" strike="noStrike">
              <a:solidFill>
                <a:srgbClr val="000000"/>
              </a:solidFill>
              <a:latin typeface="Arial"/>
              <a:ea typeface="Arial"/>
              <a:cs typeface="Arial"/>
              <a:sym typeface="Arial"/>
            </a:endParaRPr>
          </a:p>
        </p:txBody>
      </p:sp>
      <p:sp>
        <p:nvSpPr>
          <p:cNvPr id="334" name="Google Shape;334;p33"/>
          <p:cNvSpPr txBox="1"/>
          <p:nvPr/>
        </p:nvSpPr>
        <p:spPr>
          <a:xfrm>
            <a:off x="2526618" y="2603455"/>
            <a:ext cx="90372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800" u="none" cap="none" strike="noStrike">
                <a:solidFill>
                  <a:schemeClr val="dk1"/>
                </a:solidFill>
                <a:latin typeface="Arial"/>
                <a:ea typeface="Arial"/>
                <a:cs typeface="Arial"/>
                <a:sym typeface="Arial"/>
              </a:rPr>
              <a:t>Total Technology Annual Activity: </a:t>
            </a:r>
            <a:r>
              <a:rPr b="0" i="0" lang="sv-SE" sz="1800" u="none" cap="none" strike="noStrike">
                <a:solidFill>
                  <a:schemeClr val="dk1"/>
                </a:solidFill>
                <a:latin typeface="Arial"/>
                <a:ea typeface="Arial"/>
                <a:cs typeface="Arial"/>
                <a:sym typeface="Arial"/>
              </a:rPr>
              <a:t>Total utilisation of a technology in a given year</a:t>
            </a:r>
            <a:endParaRPr b="0" i="0" sz="1800" u="none" cap="none" strike="noStrike">
              <a:solidFill>
                <a:srgbClr val="000000"/>
              </a:solidFill>
              <a:latin typeface="Arial"/>
              <a:ea typeface="Arial"/>
              <a:cs typeface="Arial"/>
              <a:sym typeface="Arial"/>
            </a:endParaRPr>
          </a:p>
        </p:txBody>
      </p:sp>
      <p:sp>
        <p:nvSpPr>
          <p:cNvPr id="335" name="Google Shape;335;p33"/>
          <p:cNvSpPr/>
          <p:nvPr/>
        </p:nvSpPr>
        <p:spPr>
          <a:xfrm>
            <a:off x="2308471" y="1468070"/>
            <a:ext cx="209100" cy="1420200"/>
          </a:xfrm>
          <a:prstGeom prst="leftBrace">
            <a:avLst>
              <a:gd fmla="val 8333" name="adj1"/>
              <a:gd fmla="val 50000" name="adj2"/>
            </a:avLst>
          </a:prstGeom>
          <a:noFill/>
          <a:ln cap="flat" cmpd="sng" w="9525">
            <a:solidFill>
              <a:srgbClr val="001D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6" name="Google Shape;336;p33"/>
          <p:cNvSpPr txBox="1"/>
          <p:nvPr/>
        </p:nvSpPr>
        <p:spPr>
          <a:xfrm>
            <a:off x="493200" y="1710922"/>
            <a:ext cx="1811760"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600" u="none" cap="none" strike="noStrike">
                <a:solidFill>
                  <a:schemeClr val="dk1"/>
                </a:solidFill>
                <a:latin typeface="Arial"/>
                <a:ea typeface="Arial"/>
                <a:cs typeface="Arial"/>
                <a:sym typeface="Arial"/>
              </a:rPr>
              <a:t>Variables that can be connected to UDC constraints</a:t>
            </a:r>
            <a:endParaRPr b="0" i="0" sz="1600" u="none" cap="none" strike="noStrike">
              <a:solidFill>
                <a:srgbClr val="000000"/>
              </a:solidFill>
              <a:latin typeface="Arial"/>
              <a:ea typeface="Arial"/>
              <a:cs typeface="Arial"/>
              <a:sym typeface="Arial"/>
            </a:endParaRPr>
          </a:p>
        </p:txBody>
      </p:sp>
      <p:sp>
        <p:nvSpPr>
          <p:cNvPr id="337" name="Google Shape;337;p33"/>
          <p:cNvSpPr txBox="1"/>
          <p:nvPr/>
        </p:nvSpPr>
        <p:spPr>
          <a:xfrm>
            <a:off x="2517472" y="5425398"/>
            <a:ext cx="7623223"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800" u="none" cap="none" strike="noStrike">
                <a:solidFill>
                  <a:schemeClr val="dk1"/>
                </a:solidFill>
                <a:latin typeface="Arial"/>
                <a:ea typeface="Arial"/>
                <a:cs typeface="Arial"/>
                <a:sym typeface="Arial"/>
              </a:rPr>
              <a:t>UDC Multiplier New Capacity: </a:t>
            </a:r>
            <a:r>
              <a:rPr b="0" i="0" lang="sv-SE" sz="1800" u="none" cap="none" strike="noStrike">
                <a:solidFill>
                  <a:schemeClr val="dk1"/>
                </a:solidFill>
                <a:latin typeface="Arial"/>
                <a:ea typeface="Arial"/>
                <a:cs typeface="Arial"/>
                <a:sym typeface="Arial"/>
              </a:rPr>
              <a:t>the factor by which the New Capacity and Total Capacity Annual are multiplied by, as defined by the user.</a:t>
            </a:r>
            <a:endParaRPr b="0" i="0" sz="1800" u="none" cap="none" strike="noStrike">
              <a:solidFill>
                <a:srgbClr val="000000"/>
              </a:solidFill>
              <a:latin typeface="Arial"/>
              <a:ea typeface="Arial"/>
              <a:cs typeface="Arial"/>
              <a:sym typeface="Arial"/>
            </a:endParaRPr>
          </a:p>
        </p:txBody>
      </p:sp>
      <p:sp>
        <p:nvSpPr>
          <p:cNvPr id="338" name="Google Shape;338;p33"/>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765B65"/>
              </a:buClr>
              <a:buSzPts val="4000"/>
              <a:buNone/>
            </a:pPr>
            <a:r>
              <a:rPr lang="sv-SE" sz="2800">
                <a:solidFill>
                  <a:srgbClr val="FF0000"/>
                </a:solidFill>
              </a:rPr>
              <a:t>UDCs: Variables and parameters</a:t>
            </a:r>
            <a:endParaRPr sz="28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95" name="Google Shape;95;p3"/>
          <p:cNvSpPr txBox="1"/>
          <p:nvPr/>
        </p:nvSpPr>
        <p:spPr>
          <a:xfrm>
            <a:off x="835428" y="1786512"/>
            <a:ext cx="9737322" cy="40001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96" name="Google Shape;96;p3"/>
          <p:cNvSpPr txBox="1"/>
          <p:nvPr>
            <p:ph type="title"/>
          </p:nvPr>
        </p:nvSpPr>
        <p:spPr>
          <a:xfrm>
            <a:off x="493200" y="326943"/>
            <a:ext cx="10515600" cy="5747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Learning outcomes</a:t>
            </a:r>
            <a:endParaRPr>
              <a:solidFill>
                <a:srgbClr val="FF0000"/>
              </a:solidFill>
            </a:endParaRPr>
          </a:p>
        </p:txBody>
      </p:sp>
      <p:sp>
        <p:nvSpPr>
          <p:cNvPr id="97" name="Google Shape;97;p3"/>
          <p:cNvSpPr txBox="1"/>
          <p:nvPr/>
        </p:nvSpPr>
        <p:spPr>
          <a:xfrm>
            <a:off x="1619250" y="2155365"/>
            <a:ext cx="9615600" cy="23082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Describe the stages of building a CLEWs++ model, including scoping, data collection, calibration, and setting constraints</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Reflect on how the modelling stages may be adapted to your case</a:t>
            </a:r>
            <a:endParaRPr b="0" i="0" sz="2400" u="none" cap="none" strike="noStrike">
              <a:solidFill>
                <a:srgbClr val="000000"/>
              </a:solidFill>
              <a:latin typeface="Arial"/>
              <a:ea typeface="Arial"/>
              <a:cs typeface="Arial"/>
              <a:sym typeface="Arial"/>
            </a:endParaRPr>
          </a:p>
        </p:txBody>
      </p:sp>
      <p:sp>
        <p:nvSpPr>
          <p:cNvPr id="98" name="Google Shape;98;p3"/>
          <p:cNvSpPr/>
          <p:nvPr/>
        </p:nvSpPr>
        <p:spPr>
          <a:xfrm>
            <a:off x="835428" y="2155365"/>
            <a:ext cx="661986" cy="702135"/>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835425" y="3786581"/>
            <a:ext cx="661986" cy="702135"/>
          </a:xfrm>
          <a:prstGeom prst="ellipse">
            <a:avLst/>
          </a:prstGeom>
          <a:solidFill>
            <a:schemeClr val="accent1"/>
          </a:solidFill>
          <a:ln cap="flat" cmpd="sng" w="25400">
            <a:solidFill>
              <a:srgbClr val="000D2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493200" y="1256024"/>
            <a:ext cx="9615600" cy="4616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sv-SE" sz="2400" u="none" cap="none" strike="noStrike">
                <a:solidFill>
                  <a:srgbClr val="000000"/>
                </a:solidFill>
                <a:latin typeface="Arial"/>
                <a:ea typeface="Arial"/>
                <a:cs typeface="Arial"/>
                <a:sym typeface="Arial"/>
              </a:rPr>
              <a:t>After this lecture you will be able to:</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4"/>
          <p:cNvSpPr txBox="1"/>
          <p:nvPr/>
        </p:nvSpPr>
        <p:spPr>
          <a:xfrm>
            <a:off x="578383" y="1346090"/>
            <a:ext cx="6762300" cy="7521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5" name="Google Shape;345;p34"/>
          <p:cNvSpPr txBox="1"/>
          <p:nvPr/>
        </p:nvSpPr>
        <p:spPr>
          <a:xfrm>
            <a:off x="1309807" y="2323721"/>
            <a:ext cx="6147300" cy="7563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6" name="Google Shape;346;p34"/>
          <p:cNvSpPr txBox="1"/>
          <p:nvPr/>
        </p:nvSpPr>
        <p:spPr>
          <a:xfrm>
            <a:off x="576376" y="3301350"/>
            <a:ext cx="8499000" cy="7563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7" name="Google Shape;347;p34"/>
          <p:cNvSpPr txBox="1"/>
          <p:nvPr/>
        </p:nvSpPr>
        <p:spPr>
          <a:xfrm>
            <a:off x="887019" y="2563337"/>
            <a:ext cx="237300" cy="276900"/>
          </a:xfrm>
          <a:prstGeom prst="rect">
            <a:avLst/>
          </a:prstGeom>
          <a:blipFill rotWithShape="1">
            <a:blip r:embed="rId6">
              <a:alphaModFix/>
            </a:blip>
            <a:stretch>
              <a:fillRect b="-8694" l="-17946" r="-1794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8" name="Google Shape;348;p34"/>
          <p:cNvSpPr txBox="1"/>
          <p:nvPr/>
        </p:nvSpPr>
        <p:spPr>
          <a:xfrm>
            <a:off x="876635" y="3540968"/>
            <a:ext cx="237300" cy="276900"/>
          </a:xfrm>
          <a:prstGeom prst="rect">
            <a:avLst/>
          </a:prstGeom>
          <a:blipFill rotWithShape="1">
            <a:blip r:embed="rId7">
              <a:alphaModFix/>
            </a:blip>
            <a:stretch>
              <a:fillRect b="-8886" l="-20503" r="-1538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9" name="Google Shape;349;p34"/>
          <p:cNvSpPr txBox="1"/>
          <p:nvPr/>
        </p:nvSpPr>
        <p:spPr>
          <a:xfrm>
            <a:off x="263706" y="4642159"/>
            <a:ext cx="7627566" cy="1754286"/>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Where </a:t>
            </a:r>
            <a:r>
              <a:rPr b="0" i="1" lang="sv-SE" sz="1800" u="none" cap="none" strike="noStrike">
                <a:solidFill>
                  <a:schemeClr val="dk1"/>
                </a:solidFill>
                <a:latin typeface="Arial"/>
                <a:ea typeface="Arial"/>
                <a:cs typeface="Arial"/>
                <a:sym typeface="Arial"/>
              </a:rPr>
              <a:t>i</a:t>
            </a:r>
            <a:r>
              <a:rPr b="0" i="0" lang="sv-SE" sz="1800" u="none" cap="none" strike="noStrike">
                <a:solidFill>
                  <a:schemeClr val="dk1"/>
                </a:solidFill>
                <a:latin typeface="Arial"/>
                <a:ea typeface="Arial"/>
                <a:cs typeface="Arial"/>
                <a:sym typeface="Arial"/>
              </a:rPr>
              <a:t> represents the technologies included in this specific UDC.</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UDCs are applied each year and both multipliers and constant values can change from year to year.</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Can be either inequalities or equalities.</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Any relationship that you can describe via this structure can be represented.</a:t>
            </a:r>
            <a:endParaRPr b="0" i="0" sz="1400" u="none" cap="none" strike="noStrike">
              <a:solidFill>
                <a:srgbClr val="000000"/>
              </a:solidFill>
              <a:latin typeface="Arial"/>
              <a:ea typeface="Arial"/>
              <a:cs typeface="Arial"/>
              <a:sym typeface="Arial"/>
            </a:endParaRPr>
          </a:p>
        </p:txBody>
      </p:sp>
      <p:sp>
        <p:nvSpPr>
          <p:cNvPr id="350" name="Google Shape;350;p34"/>
          <p:cNvSpPr txBox="1"/>
          <p:nvPr/>
        </p:nvSpPr>
        <p:spPr>
          <a:xfrm>
            <a:off x="8566500" y="1002550"/>
            <a:ext cx="3270300" cy="424727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In the code of OSeMOSYS, the UDCs are represented with one equation that states that the sum of the activities, capacities and new capacity of the concerned technologies multiplied by the related UDC multipliers should be less than or equal (the user can choose) a constant given by the user. Therefore, to know what values to choose for each parameter, the user has to arrange the constraint in this form.</a:t>
            </a:r>
            <a:endParaRPr b="0" i="0" sz="1800" u="none" cap="none" strike="noStrike">
              <a:solidFill>
                <a:srgbClr val="000000"/>
              </a:solidFill>
              <a:latin typeface="Arial"/>
              <a:ea typeface="Arial"/>
              <a:cs typeface="Arial"/>
              <a:sym typeface="Arial"/>
            </a:endParaRPr>
          </a:p>
        </p:txBody>
      </p:sp>
      <p:sp>
        <p:nvSpPr>
          <p:cNvPr id="351" name="Google Shape;351;p34"/>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765B65"/>
              </a:buClr>
              <a:buSzPts val="4000"/>
              <a:buNone/>
            </a:pPr>
            <a:r>
              <a:rPr lang="sv-SE" sz="2800">
                <a:solidFill>
                  <a:srgbClr val="FF0000"/>
                </a:solidFill>
              </a:rPr>
              <a:t>UDCs: Structure</a:t>
            </a:r>
            <a:endParaRPr sz="28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5"/>
          <p:cNvSpPr/>
          <p:nvPr/>
        </p:nvSpPr>
        <p:spPr>
          <a:xfrm>
            <a:off x="6261624" y="4827592"/>
            <a:ext cx="457200" cy="480600"/>
          </a:xfrm>
          <a:prstGeom prst="ellipse">
            <a:avLst/>
          </a:prstGeom>
          <a:solidFill>
            <a:srgbClr val="BDD1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7" name="Google Shape;357;p35"/>
          <p:cNvSpPr/>
          <p:nvPr/>
        </p:nvSpPr>
        <p:spPr>
          <a:xfrm>
            <a:off x="5253069" y="4816525"/>
            <a:ext cx="484500" cy="480600"/>
          </a:xfrm>
          <a:prstGeom prst="ellipse">
            <a:avLst/>
          </a:prstGeom>
          <a:solidFill>
            <a:srgbClr val="5D8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8" name="Google Shape;358;p35"/>
          <p:cNvSpPr/>
          <p:nvPr/>
        </p:nvSpPr>
        <p:spPr>
          <a:xfrm>
            <a:off x="4134512" y="4823995"/>
            <a:ext cx="457200" cy="480600"/>
          </a:xfrm>
          <a:prstGeom prst="ellipse">
            <a:avLst/>
          </a:prstGeom>
          <a:solidFill>
            <a:srgbClr val="5D8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9" name="Google Shape;359;p35"/>
          <p:cNvSpPr txBox="1"/>
          <p:nvPr/>
        </p:nvSpPr>
        <p:spPr>
          <a:xfrm>
            <a:off x="7689150" y="4935309"/>
            <a:ext cx="121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Arial"/>
                <a:ea typeface="Arial"/>
                <a:cs typeface="Arial"/>
                <a:sym typeface="Arial"/>
              </a:rPr>
              <a:t>UDC Constant</a:t>
            </a:r>
            <a:endParaRPr b="0" i="0" sz="1400" u="none" cap="none" strike="noStrike">
              <a:solidFill>
                <a:srgbClr val="000000"/>
              </a:solidFill>
              <a:latin typeface="Arial"/>
              <a:ea typeface="Arial"/>
              <a:cs typeface="Arial"/>
              <a:sym typeface="Arial"/>
            </a:endParaRPr>
          </a:p>
        </p:txBody>
      </p:sp>
      <p:sp>
        <p:nvSpPr>
          <p:cNvPr id="360" name="Google Shape;360;p35"/>
          <p:cNvSpPr txBox="1"/>
          <p:nvPr/>
        </p:nvSpPr>
        <p:spPr>
          <a:xfrm>
            <a:off x="3984345" y="5741028"/>
            <a:ext cx="1904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400" u="none" cap="none" strike="noStrike">
                <a:solidFill>
                  <a:schemeClr val="dk1"/>
                </a:solidFill>
                <a:latin typeface="Arial"/>
                <a:ea typeface="Arial"/>
                <a:cs typeface="Arial"/>
                <a:sym typeface="Arial"/>
              </a:rPr>
              <a:t>UDC Multiplier Activity</a:t>
            </a:r>
            <a:endParaRPr b="0" i="0" sz="1400" u="none" cap="none" strike="noStrike">
              <a:solidFill>
                <a:srgbClr val="000000"/>
              </a:solidFill>
              <a:latin typeface="Arial"/>
              <a:ea typeface="Arial"/>
              <a:cs typeface="Arial"/>
              <a:sym typeface="Arial"/>
            </a:endParaRPr>
          </a:p>
        </p:txBody>
      </p:sp>
      <p:sp>
        <p:nvSpPr>
          <p:cNvPr id="361" name="Google Shape;361;p35"/>
          <p:cNvSpPr txBox="1"/>
          <p:nvPr/>
        </p:nvSpPr>
        <p:spPr>
          <a:xfrm>
            <a:off x="819657" y="991797"/>
            <a:ext cx="9952200"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Let us say you want to create a target of 60% renewables (i.e. at least 60% of total power supply is renewable). There is no parameter in OSeMOSYS allowing users to set lower limits on groups of technologies (i.e. all renewables in a model).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We can define a UDC that ensures that at least 60% of the supply is from renewables (e.g. hydro, wind, solar) and less than 40% from other sources (e.g. gas and coal). </a:t>
            </a:r>
            <a:endParaRPr b="0" i="0" sz="1400" u="none" cap="none" strike="noStrike">
              <a:solidFill>
                <a:srgbClr val="000000"/>
              </a:solidFill>
              <a:latin typeface="Arial"/>
              <a:ea typeface="Arial"/>
              <a:cs typeface="Arial"/>
              <a:sym typeface="Arial"/>
            </a:endParaRPr>
          </a:p>
        </p:txBody>
      </p:sp>
      <p:cxnSp>
        <p:nvCxnSpPr>
          <p:cNvPr id="362" name="Google Shape;362;p35"/>
          <p:cNvCxnSpPr>
            <a:endCxn id="359" idx="1"/>
          </p:cNvCxnSpPr>
          <p:nvPr/>
        </p:nvCxnSpPr>
        <p:spPr>
          <a:xfrm>
            <a:off x="6748650" y="5078409"/>
            <a:ext cx="940500" cy="118500"/>
          </a:xfrm>
          <a:prstGeom prst="straightConnector1">
            <a:avLst/>
          </a:prstGeom>
          <a:noFill/>
          <a:ln cap="flat" cmpd="sng" w="9525">
            <a:solidFill>
              <a:srgbClr val="001D68"/>
            </a:solidFill>
            <a:prstDash val="solid"/>
            <a:round/>
            <a:headEnd len="sm" w="sm" type="none"/>
            <a:tailEnd len="med" w="med" type="triangle"/>
          </a:ln>
        </p:spPr>
      </p:cxnSp>
      <p:cxnSp>
        <p:nvCxnSpPr>
          <p:cNvPr id="363" name="Google Shape;363;p35"/>
          <p:cNvCxnSpPr/>
          <p:nvPr/>
        </p:nvCxnSpPr>
        <p:spPr>
          <a:xfrm>
            <a:off x="4400469" y="5272428"/>
            <a:ext cx="324300" cy="468600"/>
          </a:xfrm>
          <a:prstGeom prst="straightConnector1">
            <a:avLst/>
          </a:prstGeom>
          <a:noFill/>
          <a:ln cap="flat" cmpd="sng" w="9525">
            <a:solidFill>
              <a:srgbClr val="001D68"/>
            </a:solidFill>
            <a:prstDash val="solid"/>
            <a:round/>
            <a:headEnd len="sm" w="sm" type="none"/>
            <a:tailEnd len="med" w="med" type="triangle"/>
          </a:ln>
        </p:spPr>
      </p:cxnSp>
      <p:cxnSp>
        <p:nvCxnSpPr>
          <p:cNvPr id="364" name="Google Shape;364;p35"/>
          <p:cNvCxnSpPr>
            <a:stCxn id="357" idx="3"/>
          </p:cNvCxnSpPr>
          <p:nvPr/>
        </p:nvCxnSpPr>
        <p:spPr>
          <a:xfrm flipH="1">
            <a:off x="4724922" y="5226743"/>
            <a:ext cx="599100" cy="514500"/>
          </a:xfrm>
          <a:prstGeom prst="straightConnector1">
            <a:avLst/>
          </a:prstGeom>
          <a:noFill/>
          <a:ln cap="flat" cmpd="sng" w="9525">
            <a:solidFill>
              <a:srgbClr val="001D68"/>
            </a:solidFill>
            <a:prstDash val="solid"/>
            <a:round/>
            <a:headEnd len="sm" w="sm" type="none"/>
            <a:tailEnd len="med" w="med" type="triangle"/>
          </a:ln>
        </p:spPr>
      </p:cxnSp>
      <p:sp>
        <p:nvSpPr>
          <p:cNvPr id="365" name="Google Shape;365;p35"/>
          <p:cNvSpPr txBox="1"/>
          <p:nvPr/>
        </p:nvSpPr>
        <p:spPr>
          <a:xfrm>
            <a:off x="808700" y="2888158"/>
            <a:ext cx="10998900" cy="113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sv-SE" sz="1700" u="none" cap="none" strike="noStrike">
                <a:solidFill>
                  <a:schemeClr val="dk1"/>
                </a:solidFill>
                <a:latin typeface="Arial"/>
                <a:ea typeface="Arial"/>
                <a:cs typeface="Arial"/>
                <a:sym typeface="Arial"/>
              </a:rPr>
              <a:t>Total Electricity Supply (TES) = Non renewable supply (e.g. gas + coal) + RE supply (e.g. hydro, wind, solar)</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sv-SE" sz="1700" u="none" cap="none" strike="noStrike">
                <a:solidFill>
                  <a:schemeClr val="dk1"/>
                </a:solidFill>
                <a:latin typeface="Arial"/>
                <a:ea typeface="Arial"/>
                <a:cs typeface="Arial"/>
                <a:sym typeface="Arial"/>
              </a:rPr>
              <a:t>60% TES &lt; RE supply</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700" u="none" cap="none" strike="noStrike">
              <a:solidFill>
                <a:schemeClr val="dk1"/>
              </a:solidFill>
              <a:latin typeface="Arial"/>
              <a:ea typeface="Arial"/>
              <a:cs typeface="Arial"/>
              <a:sym typeface="Arial"/>
            </a:endParaRPr>
          </a:p>
        </p:txBody>
      </p:sp>
      <p:sp>
        <p:nvSpPr>
          <p:cNvPr id="366" name="Google Shape;366;p35"/>
          <p:cNvSpPr/>
          <p:nvPr/>
        </p:nvSpPr>
        <p:spPr>
          <a:xfrm>
            <a:off x="715500" y="2823820"/>
            <a:ext cx="181200" cy="10494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5"/>
          <p:cNvSpPr/>
          <p:nvPr/>
        </p:nvSpPr>
        <p:spPr>
          <a:xfrm>
            <a:off x="820425" y="4168949"/>
            <a:ext cx="1745700" cy="30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5"/>
          <p:cNvSpPr txBox="1"/>
          <p:nvPr/>
        </p:nvSpPr>
        <p:spPr>
          <a:xfrm>
            <a:off x="2649669" y="3860874"/>
            <a:ext cx="32556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sv-SE" sz="1700" u="none" cap="none" strike="noStrike">
                <a:solidFill>
                  <a:schemeClr val="dk1"/>
                </a:solidFill>
                <a:latin typeface="Arial"/>
                <a:ea typeface="Arial"/>
                <a:cs typeface="Arial"/>
                <a:sym typeface="Arial"/>
              </a:rPr>
              <a:t>60% (Fossil + RE) &lt; RE</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700" u="none" cap="none" strike="noStrike">
              <a:solidFill>
                <a:schemeClr val="dk1"/>
              </a:solidFill>
              <a:latin typeface="Arial"/>
              <a:ea typeface="Arial"/>
              <a:cs typeface="Arial"/>
              <a:sym typeface="Arial"/>
            </a:endParaRPr>
          </a:p>
        </p:txBody>
      </p:sp>
      <p:sp>
        <p:nvSpPr>
          <p:cNvPr id="369" name="Google Shape;369;p35"/>
          <p:cNvSpPr txBox="1"/>
          <p:nvPr/>
        </p:nvSpPr>
        <p:spPr>
          <a:xfrm>
            <a:off x="751000" y="3945474"/>
            <a:ext cx="20919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sv-SE" sz="1300" u="none" cap="none" strike="noStrike">
                <a:solidFill>
                  <a:schemeClr val="dk1"/>
                </a:solidFill>
                <a:latin typeface="Arial"/>
                <a:ea typeface="Arial"/>
                <a:cs typeface="Arial"/>
                <a:sym typeface="Arial"/>
              </a:rPr>
              <a:t>By combining the two…</a:t>
            </a:r>
            <a:endParaRPr b="0" i="1" sz="1700" u="none" cap="none" strike="noStrike">
              <a:solidFill>
                <a:schemeClr val="dk1"/>
              </a:solidFill>
              <a:latin typeface="Arial"/>
              <a:ea typeface="Arial"/>
              <a:cs typeface="Arial"/>
              <a:sym typeface="Arial"/>
            </a:endParaRPr>
          </a:p>
        </p:txBody>
      </p:sp>
      <p:sp>
        <p:nvSpPr>
          <p:cNvPr id="370" name="Google Shape;370;p35"/>
          <p:cNvSpPr/>
          <p:nvPr/>
        </p:nvSpPr>
        <p:spPr>
          <a:xfrm>
            <a:off x="3002100" y="4925725"/>
            <a:ext cx="1097400" cy="292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5"/>
          <p:cNvSpPr txBox="1"/>
          <p:nvPr/>
        </p:nvSpPr>
        <p:spPr>
          <a:xfrm>
            <a:off x="4062097" y="4605764"/>
            <a:ext cx="32556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sv-SE" sz="1700" u="none" cap="none" strike="noStrike">
                <a:solidFill>
                  <a:schemeClr val="dk1"/>
                </a:solidFill>
                <a:latin typeface="Arial"/>
                <a:ea typeface="Arial"/>
                <a:cs typeface="Arial"/>
                <a:sym typeface="Arial"/>
              </a:rPr>
              <a:t>60% Fossil - 40% RE &lt; 0</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700" u="none" cap="none" strike="noStrike">
              <a:solidFill>
                <a:schemeClr val="dk1"/>
              </a:solidFill>
              <a:latin typeface="Arial"/>
              <a:ea typeface="Arial"/>
              <a:cs typeface="Arial"/>
              <a:sym typeface="Arial"/>
            </a:endParaRPr>
          </a:p>
        </p:txBody>
      </p:sp>
      <p:sp>
        <p:nvSpPr>
          <p:cNvPr id="372" name="Google Shape;372;p35"/>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0000"/>
              </a:buClr>
              <a:buSzPts val="1600"/>
              <a:buNone/>
            </a:pPr>
            <a:r>
              <a:rPr lang="sv-SE" sz="2800">
                <a:solidFill>
                  <a:srgbClr val="FF0000"/>
                </a:solidFill>
              </a:rPr>
              <a:t>UDC Example 2: Renewable Energy targets</a:t>
            </a:r>
            <a:endParaRPr b="0" sz="28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6"/>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UDC </a:t>
            </a:r>
            <a:r>
              <a:rPr lang="sv-SE" sz="2800">
                <a:solidFill>
                  <a:srgbClr val="FF0000"/>
                </a:solidFill>
                <a:latin typeface="Arial"/>
                <a:ea typeface="Arial"/>
                <a:cs typeface="Arial"/>
                <a:sym typeface="Arial"/>
              </a:rPr>
              <a:t>Example 3: Land-use change</a:t>
            </a:r>
            <a:endParaRPr sz="2800">
              <a:solidFill>
                <a:srgbClr val="FF0000"/>
              </a:solidFill>
            </a:endParaRPr>
          </a:p>
        </p:txBody>
      </p:sp>
      <p:sp>
        <p:nvSpPr>
          <p:cNvPr id="378" name="Google Shape;378;p36"/>
          <p:cNvSpPr txBox="1"/>
          <p:nvPr/>
        </p:nvSpPr>
        <p:spPr>
          <a:xfrm>
            <a:off x="798150" y="4082200"/>
            <a:ext cx="9972300" cy="19389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chemeClr val="dk1"/>
                </a:solidFill>
                <a:latin typeface="Arial"/>
                <a:ea typeface="Arial"/>
                <a:cs typeface="Arial"/>
                <a:sym typeface="Arial"/>
              </a:rPr>
              <a:t>Solution</a:t>
            </a:r>
            <a:r>
              <a:rPr b="0" i="0" lang="sv-SE" sz="1800" u="none" cap="none" strike="noStrike">
                <a:solidFill>
                  <a:schemeClr val="dk1"/>
                </a:solidFill>
                <a:latin typeface="Arial"/>
                <a:ea typeface="Arial"/>
                <a:cs typeface="Arial"/>
                <a:sym typeface="Arial"/>
              </a:rPr>
              <a:t>: we can create a UDC that ensures that the above equation is respected, by applying it to the activity of the related technologies complies with it.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sv-SE" sz="1800" u="none" cap="none" strike="noStrike">
                <a:solidFill>
                  <a:schemeClr val="dk1"/>
                </a:solidFill>
                <a:latin typeface="Arial"/>
                <a:ea typeface="Arial"/>
                <a:cs typeface="Arial"/>
                <a:sym typeface="Arial"/>
              </a:rPr>
              <a:t>We assign the UDC Multiplier Activity a value of +1 for Forests and Deforestation and </a:t>
            </a:r>
            <a:r>
              <a:rPr b="0" i="1" lang="sv-SE" sz="1800" u="none" cap="none" strike="noStrike">
                <a:solidFill>
                  <a:schemeClr val="dk1"/>
                </a:solidFill>
                <a:latin typeface="Arial"/>
                <a:ea typeface="Arial"/>
                <a:cs typeface="Arial"/>
                <a:sym typeface="Arial"/>
              </a:rPr>
              <a:t>−</a:t>
            </a:r>
            <a:r>
              <a:rPr b="0" i="0" lang="sv-SE" sz="1800" u="none" cap="none" strike="noStrike">
                <a:solidFill>
                  <a:schemeClr val="dk1"/>
                </a:solidFill>
                <a:latin typeface="Arial"/>
                <a:ea typeface="Arial"/>
                <a:cs typeface="Arial"/>
                <a:sym typeface="Arial"/>
              </a:rPr>
              <a:t>1 for Reforestation.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Then we assign a UDC Constant equal to the original forest area (e.g. 200,000 square km).</a:t>
            </a:r>
            <a:endParaRPr b="0" i="0" sz="1800" u="none" cap="none" strike="noStrike">
              <a:solidFill>
                <a:schemeClr val="dk1"/>
              </a:solidFill>
              <a:latin typeface="Arial"/>
              <a:ea typeface="Arial"/>
              <a:cs typeface="Arial"/>
              <a:sym typeface="Arial"/>
            </a:endParaRPr>
          </a:p>
        </p:txBody>
      </p:sp>
      <p:sp>
        <p:nvSpPr>
          <p:cNvPr id="379" name="Google Shape;379;p36"/>
          <p:cNvSpPr txBox="1"/>
          <p:nvPr/>
        </p:nvSpPr>
        <p:spPr>
          <a:xfrm>
            <a:off x="798150" y="1357019"/>
            <a:ext cx="99723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chemeClr val="dk1"/>
                </a:solidFill>
                <a:latin typeface="Arial"/>
                <a:ea typeface="Arial"/>
                <a:cs typeface="Arial"/>
                <a:sym typeface="Arial"/>
              </a:rPr>
              <a:t>We want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0" name="Google Shape;380;p36"/>
          <p:cNvSpPr txBox="1"/>
          <p:nvPr/>
        </p:nvSpPr>
        <p:spPr>
          <a:xfrm>
            <a:off x="1284450" y="2142700"/>
            <a:ext cx="77499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1" lang="sv-SE" sz="1800" u="none" cap="none" strike="noStrike">
                <a:solidFill>
                  <a:schemeClr val="dk1"/>
                </a:solidFill>
                <a:latin typeface="Arial"/>
                <a:ea typeface="Arial"/>
                <a:cs typeface="Arial"/>
                <a:sym typeface="Arial"/>
              </a:rPr>
              <a:t>Forest area = Original forest area + Reforestation − Deforestation</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1" lang="sv-SE" sz="1800" u="none" cap="none" strike="noStrike">
                <a:solidFill>
                  <a:schemeClr val="dk1"/>
                </a:solidFill>
                <a:latin typeface="Arial"/>
                <a:ea typeface="Arial"/>
                <a:cs typeface="Arial"/>
                <a:sym typeface="Arial"/>
              </a:rPr>
              <a:t>Forest area − Reforestation + Deforestation = Original forest area</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1" lang="sv-SE" sz="1800" u="none" cap="none" strike="noStrike">
                <a:solidFill>
                  <a:schemeClr val="dk1"/>
                </a:solidFill>
                <a:latin typeface="Arial"/>
                <a:ea typeface="Arial"/>
                <a:cs typeface="Arial"/>
                <a:sym typeface="Arial"/>
              </a:rPr>
              <a:t>1 * Forest area − 1 * Reforestation + 1 * Deforestation = Original forest area</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387" name="Google Shape;387;p37"/>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388" name="Google Shape;388;p37"/>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Scenario development (1/2)</a:t>
            </a:r>
            <a:endParaRPr>
              <a:solidFill>
                <a:srgbClr val="FF0000"/>
              </a:solidFill>
            </a:endParaRPr>
          </a:p>
        </p:txBody>
      </p:sp>
      <p:sp>
        <p:nvSpPr>
          <p:cNvPr id="389" name="Google Shape;389;p37"/>
          <p:cNvSpPr txBox="1"/>
          <p:nvPr/>
        </p:nvSpPr>
        <p:spPr>
          <a:xfrm>
            <a:off x="719136" y="1071349"/>
            <a:ext cx="108633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Why do we need scenarios?</a:t>
            </a:r>
            <a:endParaRPr b="1" i="0" sz="2000" u="none" cap="none" strike="noStrike">
              <a:solidFill>
                <a:srgbClr val="000000"/>
              </a:solidFill>
              <a:latin typeface="Arial"/>
              <a:ea typeface="Arial"/>
              <a:cs typeface="Arial"/>
              <a:sym typeface="Arial"/>
            </a:endParaRPr>
          </a:p>
        </p:txBody>
      </p:sp>
      <p:sp>
        <p:nvSpPr>
          <p:cNvPr id="390" name="Google Shape;390;p37"/>
          <p:cNvSpPr txBox="1"/>
          <p:nvPr/>
        </p:nvSpPr>
        <p:spPr>
          <a:xfrm>
            <a:off x="576118" y="1641111"/>
            <a:ext cx="11316900" cy="4206300"/>
          </a:xfrm>
          <a:prstGeom prst="rect">
            <a:avLst/>
          </a:prstGeom>
          <a:noFill/>
          <a:ln>
            <a:noFill/>
          </a:ln>
        </p:spPr>
        <p:txBody>
          <a:bodyPr anchorCtr="0" anchor="t" bIns="45700" lIns="91425" spcFirstLastPara="1" rIns="91425" wrap="square" tIns="45700">
            <a:spAutoFit/>
          </a:bodyPr>
          <a:lstStyle/>
          <a:p>
            <a:pPr indent="-342900" lvl="0" marL="571500" marR="0" rtl="0" algn="l">
              <a:lnSpc>
                <a:spcPct val="90000"/>
              </a:lnSpc>
              <a:spcBef>
                <a:spcPts val="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Explore different futures</a:t>
            </a:r>
            <a:endParaRPr b="0" i="0" sz="1400" u="none" cap="none" strike="noStrike">
              <a:solidFill>
                <a:srgbClr val="000000"/>
              </a:solidFill>
              <a:latin typeface="Arial"/>
              <a:ea typeface="Arial"/>
              <a:cs typeface="Arial"/>
              <a:sym typeface="Arial"/>
            </a:endParaRPr>
          </a:p>
          <a:p>
            <a:pPr indent="-215900" lvl="1" marL="1155700" marR="0" rtl="0" algn="l">
              <a:lnSpc>
                <a:spcPct val="90000"/>
              </a:lnSpc>
              <a:spcBef>
                <a:spcPts val="500"/>
              </a:spcBef>
              <a:spcAft>
                <a:spcPts val="0"/>
              </a:spcAft>
              <a:buClr>
                <a:srgbClr val="000000"/>
              </a:buClr>
              <a:buSzPts val="2000"/>
              <a:buFont typeface="Noto Sans Symbols"/>
              <a:buNone/>
            </a:pPr>
            <a:r>
              <a:t/>
            </a:r>
            <a:endParaRPr b="0" i="0" sz="2000" u="none" cap="none" strike="noStrike">
              <a:solidFill>
                <a:srgbClr val="000000"/>
              </a:solidFill>
              <a:latin typeface="Arial"/>
              <a:ea typeface="Arial"/>
              <a:cs typeface="Arial"/>
              <a:sym typeface="Arial"/>
            </a:endParaRPr>
          </a:p>
          <a:p>
            <a:pPr indent="-342900" lvl="0" marL="571500" marR="0" rtl="0" algn="l">
              <a:lnSpc>
                <a:spcPct val="90000"/>
              </a:lnSpc>
              <a:spcBef>
                <a:spcPts val="50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Answer “what if” type of questions</a:t>
            </a:r>
            <a:endParaRPr b="0" i="0" sz="1400" u="none" cap="none" strike="noStrike">
              <a:solidFill>
                <a:srgbClr val="000000"/>
              </a:solidFill>
              <a:latin typeface="Arial"/>
              <a:ea typeface="Arial"/>
              <a:cs typeface="Arial"/>
              <a:sym typeface="Arial"/>
            </a:endParaRPr>
          </a:p>
          <a:p>
            <a:pPr indent="-342900" lvl="1" marL="1028700" marR="0" rtl="0" algn="l">
              <a:lnSpc>
                <a:spcPct val="90000"/>
              </a:lnSpc>
              <a:spcBef>
                <a:spcPts val="50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A geopolitical incident</a:t>
            </a:r>
            <a:endParaRPr b="0" i="0" sz="1400" u="none" cap="none" strike="noStrike">
              <a:solidFill>
                <a:srgbClr val="000000"/>
              </a:solidFill>
              <a:latin typeface="Arial"/>
              <a:ea typeface="Arial"/>
              <a:cs typeface="Arial"/>
              <a:sym typeface="Arial"/>
            </a:endParaRPr>
          </a:p>
          <a:p>
            <a:pPr indent="-342900" lvl="1" marL="1028700" marR="0" rtl="0" algn="l">
              <a:lnSpc>
                <a:spcPct val="90000"/>
              </a:lnSpc>
              <a:spcBef>
                <a:spcPts val="50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A technological advancement</a:t>
            </a:r>
            <a:endParaRPr b="0" i="0" sz="1400" u="none" cap="none" strike="noStrike">
              <a:solidFill>
                <a:srgbClr val="000000"/>
              </a:solidFill>
              <a:latin typeface="Arial"/>
              <a:ea typeface="Arial"/>
              <a:cs typeface="Arial"/>
              <a:sym typeface="Arial"/>
            </a:endParaRPr>
          </a:p>
          <a:p>
            <a:pPr indent="-342900" lvl="1" marL="1028700" marR="0" rtl="0" algn="l">
              <a:lnSpc>
                <a:spcPct val="90000"/>
              </a:lnSpc>
              <a:spcBef>
                <a:spcPts val="50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Climate change</a:t>
            </a:r>
            <a:endParaRPr b="0" i="0" sz="1400" u="none" cap="none" strike="noStrike">
              <a:solidFill>
                <a:srgbClr val="000000"/>
              </a:solidFill>
              <a:latin typeface="Arial"/>
              <a:ea typeface="Arial"/>
              <a:cs typeface="Arial"/>
              <a:sym typeface="Arial"/>
            </a:endParaRPr>
          </a:p>
          <a:p>
            <a:pPr indent="-342900" lvl="1" marL="1028700" marR="0" rtl="0" algn="l">
              <a:lnSpc>
                <a:spcPct val="90000"/>
              </a:lnSpc>
              <a:spcBef>
                <a:spcPts val="50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Various policies</a:t>
            </a:r>
            <a:endParaRPr b="0" i="0" sz="1400" u="none" cap="none" strike="noStrike">
              <a:solidFill>
                <a:srgbClr val="000000"/>
              </a:solidFill>
              <a:latin typeface="Arial"/>
              <a:ea typeface="Arial"/>
              <a:cs typeface="Arial"/>
              <a:sym typeface="Arial"/>
            </a:endParaRPr>
          </a:p>
          <a:p>
            <a:pPr indent="-342900" lvl="1" marL="1028700" marR="0" rtl="0" algn="l">
              <a:lnSpc>
                <a:spcPct val="90000"/>
              </a:lnSpc>
              <a:spcBef>
                <a:spcPts val="50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Societal response</a:t>
            </a:r>
            <a:endParaRPr b="0" i="0" sz="1400" u="none" cap="none" strike="noStrike">
              <a:solidFill>
                <a:srgbClr val="000000"/>
              </a:solidFill>
              <a:latin typeface="Arial"/>
              <a:ea typeface="Arial"/>
              <a:cs typeface="Arial"/>
              <a:sym typeface="Arial"/>
            </a:endParaRPr>
          </a:p>
          <a:p>
            <a:pPr indent="-215900" lvl="1" marL="1155700" marR="0" rtl="0" algn="l">
              <a:lnSpc>
                <a:spcPct val="90000"/>
              </a:lnSpc>
              <a:spcBef>
                <a:spcPts val="500"/>
              </a:spcBef>
              <a:spcAft>
                <a:spcPts val="0"/>
              </a:spcAft>
              <a:buClr>
                <a:srgbClr val="000000"/>
              </a:buClr>
              <a:buSzPts val="2000"/>
              <a:buFont typeface="Noto Sans Symbols"/>
              <a:buNone/>
            </a:pPr>
            <a:r>
              <a:t/>
            </a:r>
            <a:endParaRPr b="0" i="0" sz="2000" u="none" cap="none" strike="noStrike">
              <a:solidFill>
                <a:srgbClr val="000000"/>
              </a:solidFill>
              <a:latin typeface="Arial"/>
              <a:ea typeface="Arial"/>
              <a:cs typeface="Arial"/>
              <a:sym typeface="Arial"/>
            </a:endParaRPr>
          </a:p>
          <a:p>
            <a:pPr indent="-342900" lvl="0" marL="571500" marR="0" rtl="0" algn="l">
              <a:lnSpc>
                <a:spcPct val="90000"/>
              </a:lnSpc>
              <a:spcBef>
                <a:spcPts val="500"/>
              </a:spcBef>
              <a:spcAft>
                <a:spcPts val="0"/>
              </a:spcAft>
              <a:buClr>
                <a:srgbClr val="000000"/>
              </a:buClr>
              <a:buSzPts val="2000"/>
              <a:buFont typeface="Noto Sans Symbols"/>
              <a:buChar char="▪"/>
            </a:pPr>
            <a:r>
              <a:rPr b="0" i="0" lang="sv-SE" sz="2000" u="none" cap="none" strike="noStrike">
                <a:solidFill>
                  <a:srgbClr val="000000"/>
                </a:solidFill>
                <a:latin typeface="Arial"/>
                <a:ea typeface="Arial"/>
                <a:cs typeface="Arial"/>
                <a:sym typeface="Arial"/>
              </a:rPr>
              <a:t>Help adjust political or business strategy</a:t>
            </a:r>
            <a:endParaRPr b="0" i="0" sz="1400" u="none" cap="none" strike="noStrike">
              <a:solidFill>
                <a:srgbClr val="000000"/>
              </a:solidFill>
              <a:latin typeface="Arial"/>
              <a:ea typeface="Arial"/>
              <a:cs typeface="Arial"/>
              <a:sym typeface="Arial"/>
            </a:endParaRPr>
          </a:p>
          <a:p>
            <a:pPr indent="0" lvl="1" marL="685800" marR="0" rtl="0" algn="l">
              <a:lnSpc>
                <a:spcPct val="90000"/>
              </a:lnSpc>
              <a:spcBef>
                <a:spcPts val="5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91" name="Google Shape;391;p37"/>
          <p:cNvSpPr/>
          <p:nvPr/>
        </p:nvSpPr>
        <p:spPr>
          <a:xfrm>
            <a:off x="832345" y="5334582"/>
            <a:ext cx="10524300" cy="707400"/>
          </a:xfrm>
          <a:prstGeom prst="roundRect">
            <a:avLst>
              <a:gd fmla="val 16667" name="adj"/>
            </a:avLst>
          </a:prstGeom>
          <a:solidFill>
            <a:srgbClr val="00B0F0"/>
          </a:solidFill>
          <a:ln cap="flat" cmpd="sng" w="19050">
            <a:solidFill>
              <a:srgbClr val="622F15"/>
            </a:solidFill>
            <a:prstDash val="solid"/>
            <a:miter lim="800000"/>
            <a:headEnd len="sm" w="sm" type="none"/>
            <a:tailEnd len="sm" w="sm" type="none"/>
          </a:ln>
        </p:spPr>
        <p:txBody>
          <a:bodyPr anchorCtr="0" anchor="ctr" bIns="45700" lIns="91425" spcFirstLastPara="1" rIns="91425" wrap="square" tIns="45700">
            <a:noAutofit/>
          </a:bodyPr>
          <a:lstStyle/>
          <a:p>
            <a:pPr indent="0" lvl="1" marL="685800" marR="0" rtl="0" algn="ctr">
              <a:lnSpc>
                <a:spcPct val="90000"/>
              </a:lnSpc>
              <a:spcBef>
                <a:spcPts val="0"/>
              </a:spcBef>
              <a:spcAft>
                <a:spcPts val="0"/>
              </a:spcAft>
              <a:buClr>
                <a:srgbClr val="000000"/>
              </a:buClr>
              <a:buSzPts val="2400"/>
              <a:buFont typeface="Arial"/>
              <a:buNone/>
            </a:pPr>
            <a:r>
              <a:rPr b="1" i="0" lang="sv-SE" sz="2400" u="none" cap="none" strike="noStrike">
                <a:solidFill>
                  <a:schemeClr val="lt1"/>
                </a:solidFill>
                <a:latin typeface="Arial"/>
                <a:ea typeface="Arial"/>
                <a:cs typeface="Arial"/>
                <a:sym typeface="Arial"/>
              </a:rPr>
              <a:t>Scenarios are modelled by adjusting one or more parameters </a:t>
            </a:r>
            <a:endParaRPr/>
          </a:p>
          <a:p>
            <a:pPr indent="0" lvl="1" marL="685800" marR="0" rtl="0" algn="ctr">
              <a:lnSpc>
                <a:spcPct val="90000"/>
              </a:lnSpc>
              <a:spcBef>
                <a:spcPts val="0"/>
              </a:spcBef>
              <a:spcAft>
                <a:spcPts val="0"/>
              </a:spcAft>
              <a:buClr>
                <a:srgbClr val="000000"/>
              </a:buClr>
              <a:buSzPts val="2400"/>
              <a:buFont typeface="Arial"/>
              <a:buNone/>
            </a:pPr>
            <a:r>
              <a:rPr b="1" i="0" lang="sv-SE" sz="2400" u="none" cap="none" strike="noStrike">
                <a:solidFill>
                  <a:schemeClr val="lt1"/>
                </a:solidFill>
                <a:latin typeface="Arial"/>
                <a:ea typeface="Arial"/>
                <a:cs typeface="Arial"/>
                <a:sym typeface="Arial"/>
              </a:rPr>
              <a:t>in the base case</a:t>
            </a:r>
            <a:endParaRPr b="1" i="0" sz="1400" u="none" cap="none" strike="noStrike">
              <a:solidFill>
                <a:schemeClr val="lt1"/>
              </a:solidFill>
              <a:latin typeface="Arial"/>
              <a:ea typeface="Arial"/>
              <a:cs typeface="Arial"/>
              <a:sym typeface="Arial"/>
            </a:endParaRPr>
          </a:p>
        </p:txBody>
      </p:sp>
      <p:sp>
        <p:nvSpPr>
          <p:cNvPr id="392" name="Google Shape;392;p37"/>
          <p:cNvSpPr/>
          <p:nvPr/>
        </p:nvSpPr>
        <p:spPr>
          <a:xfrm>
            <a:off x="6698028" y="1068023"/>
            <a:ext cx="4536708" cy="3724694"/>
          </a:xfrm>
          <a:prstGeom prst="verticalScroll">
            <a:avLst>
              <a:gd fmla="val 12500" name="adj"/>
            </a:avLst>
          </a:prstGeom>
          <a:solidFill>
            <a:srgbClr val="00B050"/>
          </a:solidFill>
          <a:ln cap="flat" cmpd="sng" w="25400">
            <a:solidFill>
              <a:srgbClr val="4954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sv-SE" sz="1600" u="none" cap="none" strike="noStrike">
                <a:solidFill>
                  <a:schemeClr val="lt1"/>
                </a:solidFill>
                <a:latin typeface="Arial"/>
                <a:ea typeface="Arial"/>
                <a:cs typeface="Arial"/>
                <a:sym typeface="Arial"/>
              </a:rPr>
              <a:t>Before developing a new scenario, it is critical to understand what you are trying to achieve. </a:t>
            </a:r>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sv-SE" sz="1600" u="none" cap="none" strike="noStrike">
                <a:solidFill>
                  <a:schemeClr val="lt1"/>
                </a:solidFill>
                <a:latin typeface="Arial"/>
                <a:ea typeface="Arial"/>
                <a:cs typeface="Arial"/>
                <a:sym typeface="Arial"/>
              </a:rPr>
              <a:t>Scenario definitions can emerge through different approaches, but stakeholder engagement is usually catalytic</a:t>
            </a:r>
            <a:endParaRPr b="1" i="0" sz="16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8"/>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399" name="Google Shape;399;p38"/>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Scenario development (2/2)</a:t>
            </a:r>
            <a:endParaRPr sz="2800">
              <a:solidFill>
                <a:srgbClr val="FF0000"/>
              </a:solidFill>
            </a:endParaRPr>
          </a:p>
        </p:txBody>
      </p:sp>
      <p:sp>
        <p:nvSpPr>
          <p:cNvPr id="400" name="Google Shape;400;p38"/>
          <p:cNvSpPr txBox="1"/>
          <p:nvPr/>
        </p:nvSpPr>
        <p:spPr>
          <a:xfrm>
            <a:off x="719136" y="986831"/>
            <a:ext cx="108633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sv-SE" sz="2000" u="none" cap="none" strike="noStrike">
                <a:solidFill>
                  <a:srgbClr val="000000"/>
                </a:solidFill>
                <a:latin typeface="Arial"/>
                <a:ea typeface="Arial"/>
                <a:cs typeface="Arial"/>
                <a:sym typeface="Arial"/>
              </a:rPr>
              <a:t>Scenario types</a:t>
            </a:r>
            <a:endParaRPr b="1" i="0" sz="2000" u="none" cap="none" strike="noStrike">
              <a:solidFill>
                <a:srgbClr val="000000"/>
              </a:solidFill>
              <a:latin typeface="Arial"/>
              <a:ea typeface="Arial"/>
              <a:cs typeface="Arial"/>
              <a:sym typeface="Arial"/>
            </a:endParaRPr>
          </a:p>
        </p:txBody>
      </p:sp>
      <p:sp>
        <p:nvSpPr>
          <p:cNvPr id="401" name="Google Shape;401;p38"/>
          <p:cNvSpPr txBox="1"/>
          <p:nvPr/>
        </p:nvSpPr>
        <p:spPr>
          <a:xfrm>
            <a:off x="729600" y="1548950"/>
            <a:ext cx="9244800" cy="499056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500"/>
              </a:spcBef>
              <a:spcAft>
                <a:spcPts val="0"/>
              </a:spcAft>
              <a:buClr>
                <a:srgbClr val="000000"/>
              </a:buClr>
              <a:buSzPts val="1800"/>
              <a:buFont typeface="Arial"/>
              <a:buNone/>
            </a:pPr>
            <a:r>
              <a:rPr b="1" i="0" lang="sv-SE" sz="1800" u="none" cap="none" strike="noStrike">
                <a:solidFill>
                  <a:schemeClr val="dk1"/>
                </a:solidFill>
                <a:latin typeface="Arial"/>
                <a:ea typeface="Arial"/>
                <a:cs typeface="Arial"/>
                <a:sym typeface="Arial"/>
              </a:rPr>
              <a:t>Probable – what will happen?</a:t>
            </a:r>
            <a:endParaRPr b="1" i="0" sz="1800" u="none" cap="none" strike="noStrike">
              <a:solidFill>
                <a:schemeClr val="dk1"/>
              </a:solidFill>
              <a:latin typeface="Arial"/>
              <a:ea typeface="Arial"/>
              <a:cs typeface="Arial"/>
              <a:sym typeface="Arial"/>
            </a:endParaRPr>
          </a:p>
          <a:p>
            <a:pPr indent="-342900" lvl="0" marL="457200" marR="0" rtl="0" algn="l">
              <a:lnSpc>
                <a:spcPct val="115000"/>
              </a:lnSpc>
              <a:spcBef>
                <a:spcPts val="30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Responded to by a </a:t>
            </a:r>
            <a:r>
              <a:rPr b="1" i="0" lang="sv-SE" sz="1800" u="none" cap="none" strike="noStrike">
                <a:solidFill>
                  <a:schemeClr val="dk1"/>
                </a:solidFill>
                <a:latin typeface="Arial"/>
                <a:ea typeface="Arial"/>
                <a:cs typeface="Arial"/>
                <a:sym typeface="Arial"/>
              </a:rPr>
              <a:t>PREDICTION/FORECAST</a:t>
            </a:r>
            <a:endParaRPr b="1"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Closely linked to probability and likelihood</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For planning and adapting to situations that are expected to occur</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500"/>
              </a:spcBef>
              <a:spcAft>
                <a:spcPts val="0"/>
              </a:spcAft>
              <a:buClr>
                <a:srgbClr val="000000"/>
              </a:buClr>
              <a:buSzPts val="1800"/>
              <a:buFont typeface="Arial"/>
              <a:buNone/>
            </a:pPr>
            <a:r>
              <a:rPr b="1" i="0" lang="sv-SE" sz="1800" u="none" cap="none" strike="noStrike">
                <a:solidFill>
                  <a:schemeClr val="dk1"/>
                </a:solidFill>
                <a:latin typeface="Arial"/>
                <a:ea typeface="Arial"/>
                <a:cs typeface="Arial"/>
                <a:sym typeface="Arial"/>
              </a:rPr>
              <a:t>Possible – what can happen?</a:t>
            </a:r>
            <a:endParaRPr b="1" i="0" sz="1800" u="none" cap="none" strike="noStrike">
              <a:solidFill>
                <a:schemeClr val="dk1"/>
              </a:solidFill>
              <a:latin typeface="Arial"/>
              <a:ea typeface="Arial"/>
              <a:cs typeface="Arial"/>
              <a:sym typeface="Arial"/>
            </a:endParaRPr>
          </a:p>
          <a:p>
            <a:pPr indent="-342900" lvl="0" marL="457200" marR="0" rtl="0" algn="l">
              <a:lnSpc>
                <a:spcPct val="115000"/>
              </a:lnSpc>
              <a:spcBef>
                <a:spcPts val="30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Responded to by </a:t>
            </a:r>
            <a:r>
              <a:rPr b="1" i="0" lang="sv-SE" sz="1800" u="none" cap="none" strike="noStrike">
                <a:solidFill>
                  <a:schemeClr val="dk1"/>
                </a:solidFill>
                <a:latin typeface="Arial"/>
                <a:ea typeface="Arial"/>
                <a:cs typeface="Arial"/>
                <a:sym typeface="Arial"/>
              </a:rPr>
              <a:t>EXPLORATIVE</a:t>
            </a:r>
            <a:r>
              <a:rPr b="0" i="0" lang="sv-SE" sz="1800" u="none" cap="none" strike="noStrike">
                <a:solidFill>
                  <a:schemeClr val="dk1"/>
                </a:solidFill>
                <a:latin typeface="Arial"/>
                <a:ea typeface="Arial"/>
                <a:cs typeface="Arial"/>
                <a:sym typeface="Arial"/>
              </a:rPr>
              <a:t> scenarios</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Long time-horizon</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For examining the consequences of alternative developments</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Useful for strategic issues</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500"/>
              </a:spcBef>
              <a:spcAft>
                <a:spcPts val="0"/>
              </a:spcAft>
              <a:buClr>
                <a:schemeClr val="dk1"/>
              </a:buClr>
              <a:buSzPts val="1100"/>
              <a:buFont typeface="Arial"/>
              <a:buNone/>
            </a:pPr>
            <a:r>
              <a:rPr b="1" i="0" lang="sv-SE" sz="1800" u="none" cap="none" strike="noStrike">
                <a:solidFill>
                  <a:schemeClr val="dk1"/>
                </a:solidFill>
                <a:latin typeface="Arial"/>
                <a:ea typeface="Arial"/>
                <a:cs typeface="Arial"/>
                <a:sym typeface="Arial"/>
              </a:rPr>
              <a:t>Preferable – how can a specific target, like net zero emission, happen?</a:t>
            </a:r>
            <a:endParaRPr b="1" i="0" sz="1800" u="none" cap="none" strike="noStrike">
              <a:solidFill>
                <a:schemeClr val="dk1"/>
              </a:solidFill>
              <a:latin typeface="Arial"/>
              <a:ea typeface="Arial"/>
              <a:cs typeface="Arial"/>
              <a:sym typeface="Arial"/>
            </a:endParaRPr>
          </a:p>
          <a:p>
            <a:pPr indent="-342900" lvl="0" marL="457200" marR="0" rtl="0" algn="l">
              <a:lnSpc>
                <a:spcPct val="115000"/>
              </a:lnSpc>
              <a:spcBef>
                <a:spcPts val="30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Responded to by </a:t>
            </a:r>
            <a:r>
              <a:rPr b="1" i="0" lang="sv-SE" sz="1800" u="none" cap="none" strike="noStrike">
                <a:solidFill>
                  <a:schemeClr val="dk1"/>
                </a:solidFill>
                <a:latin typeface="Arial"/>
                <a:ea typeface="Arial"/>
                <a:cs typeface="Arial"/>
                <a:sym typeface="Arial"/>
              </a:rPr>
              <a:t>NORMATIVE</a:t>
            </a:r>
            <a:r>
              <a:rPr b="0" i="0" lang="sv-SE" sz="1800" u="none" cap="none" strike="noStrike">
                <a:solidFill>
                  <a:schemeClr val="dk1"/>
                </a:solidFill>
                <a:latin typeface="Arial"/>
                <a:ea typeface="Arial"/>
                <a:cs typeface="Arial"/>
                <a:sym typeface="Arial"/>
              </a:rPr>
              <a:t> scenarios (BACKCASTING)</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Focusing on how a certain objective or future state could be realised.</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0" i="0" lang="sv-SE" sz="1800" u="none" cap="none" strike="noStrike">
                <a:solidFill>
                  <a:schemeClr val="dk1"/>
                </a:solidFill>
                <a:latin typeface="Arial"/>
                <a:ea typeface="Arial"/>
                <a:cs typeface="Arial"/>
                <a:sym typeface="Arial"/>
              </a:rPr>
              <a:t>How can a target be reached ”efficiently”?</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3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9"/>
          <p:cNvSpPr txBox="1"/>
          <p:nvPr>
            <p:ph type="ctrTitle"/>
          </p:nvPr>
        </p:nvSpPr>
        <p:spPr>
          <a:xfrm flipH="1">
            <a:off x="4185387" y="0"/>
            <a:ext cx="3647976" cy="68579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800"/>
              <a:buNone/>
            </a:pPr>
            <a:r>
              <a:rPr lang="sv-SE"/>
              <a:t>Thank you</a:t>
            </a:r>
            <a:endParaRPr/>
          </a:p>
        </p:txBody>
      </p:sp>
      <p:sp>
        <p:nvSpPr>
          <p:cNvPr id="407" name="Google Shape;407;p39"/>
          <p:cNvSpPr txBox="1"/>
          <p:nvPr>
            <p:ph idx="1" type="subTitle"/>
          </p:nvPr>
        </p:nvSpPr>
        <p:spPr>
          <a:xfrm>
            <a:off x="6009375" y="5795916"/>
            <a:ext cx="6176211" cy="106208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3600"/>
              <a:buNone/>
            </a:pPr>
            <a:r>
              <a:rPr lang="sv-SE"/>
              <a:t>www.climatecompatiblegrowth.com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ph type="title"/>
          </p:nvPr>
        </p:nvSpPr>
        <p:spPr>
          <a:xfrm>
            <a:off x="492936" y="327600"/>
            <a:ext cx="10515600" cy="5908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CLEWs++ model building process overview</a:t>
            </a:r>
            <a:endParaRPr>
              <a:solidFill>
                <a:srgbClr val="FF0000"/>
              </a:solidFill>
            </a:endParaRPr>
          </a:p>
        </p:txBody>
      </p:sp>
      <p:sp>
        <p:nvSpPr>
          <p:cNvPr id="107" name="Google Shape;107;p5"/>
          <p:cNvSpPr txBox="1"/>
          <p:nvPr/>
        </p:nvSpPr>
        <p:spPr>
          <a:xfrm>
            <a:off x="492936" y="913523"/>
            <a:ext cx="10515600" cy="33851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sv-SE" sz="1600" u="none" cap="none" strike="noStrike">
                <a:solidFill>
                  <a:srgbClr val="000000"/>
                </a:solidFill>
                <a:latin typeface="Arial"/>
                <a:ea typeface="Arial"/>
                <a:cs typeface="Arial"/>
                <a:sym typeface="Arial"/>
              </a:rPr>
              <a:t>NB: The following steps are all part of, but not unique to, CLEWs++ model development</a:t>
            </a:r>
            <a:endParaRPr b="0" i="0" sz="1600" u="none" cap="none" strike="noStrike">
              <a:solidFill>
                <a:srgbClr val="000000"/>
              </a:solidFill>
              <a:latin typeface="Arial"/>
              <a:ea typeface="Arial"/>
              <a:cs typeface="Arial"/>
              <a:sym typeface="Arial"/>
            </a:endParaRPr>
          </a:p>
        </p:txBody>
      </p:sp>
      <p:sp>
        <p:nvSpPr>
          <p:cNvPr id="108" name="Google Shape;108;p5"/>
          <p:cNvSpPr/>
          <p:nvPr/>
        </p:nvSpPr>
        <p:spPr>
          <a:xfrm>
            <a:off x="1598443" y="1418252"/>
            <a:ext cx="1946700" cy="444300"/>
          </a:xfrm>
          <a:prstGeom prst="roundRect">
            <a:avLst>
              <a:gd fmla="val 16667" name="adj"/>
            </a:avLst>
          </a:prstGeom>
          <a:solidFill>
            <a:srgbClr val="1F5C99"/>
          </a:solidFill>
          <a:ln cap="flat" cmpd="sng" w="14450">
            <a:solidFill>
              <a:srgbClr val="082836"/>
            </a:solidFill>
            <a:prstDash val="solid"/>
            <a:miter lim="800000"/>
            <a:headEnd len="sm" w="sm" type="none"/>
            <a:tailEnd len="sm" w="sm" type="none"/>
          </a:ln>
        </p:spPr>
        <p:txBody>
          <a:bodyPr anchorCtr="0" anchor="ctr" bIns="34725" lIns="69450" spcFirstLastPara="1" rIns="69450" wrap="square" tIns="34725">
            <a:noAutofit/>
          </a:bodyPr>
          <a:lstStyle/>
          <a:p>
            <a:pPr indent="0" lvl="0" marL="0" marR="0" rtl="0" algn="ctr">
              <a:lnSpc>
                <a:spcPct val="100000"/>
              </a:lnSpc>
              <a:spcBef>
                <a:spcPts val="0"/>
              </a:spcBef>
              <a:spcAft>
                <a:spcPts val="0"/>
              </a:spcAft>
              <a:buClr>
                <a:srgbClr val="FFFFFF"/>
              </a:buClr>
              <a:buSzPts val="1368"/>
              <a:buFont typeface="Arial"/>
              <a:buNone/>
            </a:pPr>
            <a:r>
              <a:rPr b="1" i="0" lang="sv-SE" sz="1367" u="none" cap="none" strike="noStrike">
                <a:solidFill>
                  <a:srgbClr val="FFFFFF"/>
                </a:solidFill>
                <a:latin typeface="Arial"/>
                <a:ea typeface="Arial"/>
                <a:cs typeface="Arial"/>
                <a:sym typeface="Arial"/>
              </a:rPr>
              <a:t>Model scoping</a:t>
            </a:r>
            <a:endParaRPr b="0" i="0" sz="1063" u="none" cap="none" strike="noStrike">
              <a:solidFill>
                <a:srgbClr val="000000"/>
              </a:solidFill>
              <a:latin typeface="Arial"/>
              <a:ea typeface="Arial"/>
              <a:cs typeface="Arial"/>
              <a:sym typeface="Arial"/>
            </a:endParaRPr>
          </a:p>
        </p:txBody>
      </p:sp>
      <p:sp>
        <p:nvSpPr>
          <p:cNvPr id="109" name="Google Shape;109;p5"/>
          <p:cNvSpPr/>
          <p:nvPr/>
        </p:nvSpPr>
        <p:spPr>
          <a:xfrm>
            <a:off x="1598443" y="2295517"/>
            <a:ext cx="1946700" cy="444300"/>
          </a:xfrm>
          <a:prstGeom prst="roundRect">
            <a:avLst>
              <a:gd fmla="val 16667" name="adj"/>
            </a:avLst>
          </a:prstGeom>
          <a:solidFill>
            <a:srgbClr val="7030A0"/>
          </a:solidFill>
          <a:ln cap="flat" cmpd="sng" w="14450">
            <a:solidFill>
              <a:srgbClr val="082836"/>
            </a:solidFill>
            <a:prstDash val="solid"/>
            <a:miter lim="800000"/>
            <a:headEnd len="sm" w="sm" type="none"/>
            <a:tailEnd len="sm" w="sm" type="none"/>
          </a:ln>
        </p:spPr>
        <p:txBody>
          <a:bodyPr anchorCtr="0" anchor="ctr" bIns="34725" lIns="69450" spcFirstLastPara="1" rIns="69450" wrap="square" tIns="34725">
            <a:noAutofit/>
          </a:bodyPr>
          <a:lstStyle/>
          <a:p>
            <a:pPr indent="0" lvl="0" marL="0" marR="0" rtl="0" algn="ctr">
              <a:lnSpc>
                <a:spcPct val="100000"/>
              </a:lnSpc>
              <a:spcBef>
                <a:spcPts val="0"/>
              </a:spcBef>
              <a:spcAft>
                <a:spcPts val="0"/>
              </a:spcAft>
              <a:buClr>
                <a:srgbClr val="FFFFFF"/>
              </a:buClr>
              <a:buSzPts val="1368"/>
              <a:buFont typeface="Arial"/>
              <a:buNone/>
            </a:pPr>
            <a:r>
              <a:rPr b="1" i="0" lang="sv-SE" sz="1367" u="none" cap="none" strike="noStrike">
                <a:solidFill>
                  <a:srgbClr val="FFFFFF"/>
                </a:solidFill>
                <a:latin typeface="Arial"/>
                <a:ea typeface="Arial"/>
                <a:cs typeface="Arial"/>
                <a:sym typeface="Arial"/>
              </a:rPr>
              <a:t>Commodity and technology selection</a:t>
            </a:r>
            <a:endParaRPr b="0" i="0" sz="1063" u="none" cap="none" strike="noStrike">
              <a:solidFill>
                <a:srgbClr val="000000"/>
              </a:solidFill>
              <a:latin typeface="Arial"/>
              <a:ea typeface="Arial"/>
              <a:cs typeface="Arial"/>
              <a:sym typeface="Arial"/>
            </a:endParaRPr>
          </a:p>
        </p:txBody>
      </p:sp>
      <p:sp>
        <p:nvSpPr>
          <p:cNvPr id="110" name="Google Shape;110;p5"/>
          <p:cNvSpPr/>
          <p:nvPr/>
        </p:nvSpPr>
        <p:spPr>
          <a:xfrm>
            <a:off x="1598443" y="3189924"/>
            <a:ext cx="1946700" cy="444300"/>
          </a:xfrm>
          <a:prstGeom prst="roundRect">
            <a:avLst>
              <a:gd fmla="val 16667" name="adj"/>
            </a:avLst>
          </a:prstGeom>
          <a:solidFill>
            <a:srgbClr val="00B0F0"/>
          </a:solidFill>
          <a:ln cap="flat" cmpd="sng" w="14450">
            <a:solidFill>
              <a:srgbClr val="082836"/>
            </a:solidFill>
            <a:prstDash val="solid"/>
            <a:miter lim="800000"/>
            <a:headEnd len="sm" w="sm" type="none"/>
            <a:tailEnd len="sm" w="sm" type="none"/>
          </a:ln>
        </p:spPr>
        <p:txBody>
          <a:bodyPr anchorCtr="0" anchor="ctr" bIns="34725" lIns="69450" spcFirstLastPara="1" rIns="69450" wrap="square" tIns="34725">
            <a:noAutofit/>
          </a:bodyPr>
          <a:lstStyle/>
          <a:p>
            <a:pPr indent="0" lvl="0" marL="0" marR="0" rtl="0" algn="ctr">
              <a:lnSpc>
                <a:spcPct val="100000"/>
              </a:lnSpc>
              <a:spcBef>
                <a:spcPts val="0"/>
              </a:spcBef>
              <a:spcAft>
                <a:spcPts val="0"/>
              </a:spcAft>
              <a:buClr>
                <a:srgbClr val="FFFFFF"/>
              </a:buClr>
              <a:buSzPts val="1368"/>
              <a:buFont typeface="Arial"/>
              <a:buNone/>
            </a:pPr>
            <a:r>
              <a:rPr b="1" i="0" lang="sv-SE" sz="1367" u="none" cap="none" strike="noStrike">
                <a:solidFill>
                  <a:srgbClr val="FFFFFF"/>
                </a:solidFill>
                <a:latin typeface="Arial"/>
                <a:ea typeface="Arial"/>
                <a:cs typeface="Arial"/>
                <a:sym typeface="Arial"/>
              </a:rPr>
              <a:t>Model calibration</a:t>
            </a:r>
            <a:endParaRPr b="0" i="0" sz="1063" u="none" cap="none" strike="noStrike">
              <a:solidFill>
                <a:srgbClr val="000000"/>
              </a:solidFill>
              <a:latin typeface="Arial"/>
              <a:ea typeface="Arial"/>
              <a:cs typeface="Arial"/>
              <a:sym typeface="Arial"/>
            </a:endParaRPr>
          </a:p>
        </p:txBody>
      </p:sp>
      <p:sp>
        <p:nvSpPr>
          <p:cNvPr id="111" name="Google Shape;111;p5"/>
          <p:cNvSpPr/>
          <p:nvPr/>
        </p:nvSpPr>
        <p:spPr>
          <a:xfrm>
            <a:off x="1598430" y="4072863"/>
            <a:ext cx="1946700" cy="444300"/>
          </a:xfrm>
          <a:prstGeom prst="roundRect">
            <a:avLst>
              <a:gd fmla="val 16667" name="adj"/>
            </a:avLst>
          </a:prstGeom>
          <a:solidFill>
            <a:srgbClr val="1F5C99"/>
          </a:solidFill>
          <a:ln cap="flat" cmpd="sng" w="14450">
            <a:solidFill>
              <a:srgbClr val="082836"/>
            </a:solidFill>
            <a:prstDash val="solid"/>
            <a:miter lim="800000"/>
            <a:headEnd len="sm" w="sm" type="none"/>
            <a:tailEnd len="sm" w="sm" type="none"/>
          </a:ln>
        </p:spPr>
        <p:txBody>
          <a:bodyPr anchorCtr="0" anchor="ctr" bIns="34725" lIns="69450" spcFirstLastPara="1" rIns="69450" wrap="square" tIns="34725">
            <a:noAutofit/>
          </a:bodyPr>
          <a:lstStyle/>
          <a:p>
            <a:pPr indent="0" lvl="0" marL="0" marR="0" rtl="0" algn="ctr">
              <a:lnSpc>
                <a:spcPct val="100000"/>
              </a:lnSpc>
              <a:spcBef>
                <a:spcPts val="0"/>
              </a:spcBef>
              <a:spcAft>
                <a:spcPts val="0"/>
              </a:spcAft>
              <a:buClr>
                <a:srgbClr val="FFFFFF"/>
              </a:buClr>
              <a:buSzPts val="1368"/>
              <a:buFont typeface="Arial"/>
              <a:buNone/>
            </a:pPr>
            <a:r>
              <a:rPr b="1" i="0" lang="sv-SE" sz="1367" u="none" cap="none" strike="noStrike">
                <a:solidFill>
                  <a:srgbClr val="FFFFFF"/>
                </a:solidFill>
                <a:latin typeface="Arial"/>
                <a:ea typeface="Arial"/>
                <a:cs typeface="Arial"/>
                <a:sym typeface="Arial"/>
              </a:rPr>
              <a:t>Demand projections</a:t>
            </a:r>
            <a:endParaRPr b="0" i="0" sz="1063" u="none" cap="none" strike="noStrike">
              <a:solidFill>
                <a:srgbClr val="000000"/>
              </a:solidFill>
              <a:latin typeface="Arial"/>
              <a:ea typeface="Arial"/>
              <a:cs typeface="Arial"/>
              <a:sym typeface="Arial"/>
            </a:endParaRPr>
          </a:p>
        </p:txBody>
      </p:sp>
      <p:cxnSp>
        <p:nvCxnSpPr>
          <p:cNvPr id="112" name="Google Shape;112;p5"/>
          <p:cNvCxnSpPr>
            <a:stCxn id="108" idx="2"/>
            <a:endCxn id="109" idx="0"/>
          </p:cNvCxnSpPr>
          <p:nvPr/>
        </p:nvCxnSpPr>
        <p:spPr>
          <a:xfrm>
            <a:off x="2571793" y="1862552"/>
            <a:ext cx="0" cy="432900"/>
          </a:xfrm>
          <a:prstGeom prst="straightConnector1">
            <a:avLst/>
          </a:prstGeom>
          <a:noFill/>
          <a:ln cap="flat" cmpd="sng" w="28950">
            <a:solidFill>
              <a:schemeClr val="dk1"/>
            </a:solidFill>
            <a:prstDash val="solid"/>
            <a:round/>
            <a:headEnd len="sm" w="sm" type="none"/>
            <a:tailEnd len="med" w="med" type="triangle"/>
          </a:ln>
        </p:spPr>
      </p:cxnSp>
      <p:cxnSp>
        <p:nvCxnSpPr>
          <p:cNvPr id="113" name="Google Shape;113;p5"/>
          <p:cNvCxnSpPr>
            <a:stCxn id="109" idx="2"/>
          </p:cNvCxnSpPr>
          <p:nvPr/>
        </p:nvCxnSpPr>
        <p:spPr>
          <a:xfrm>
            <a:off x="2571793" y="2739817"/>
            <a:ext cx="0" cy="450000"/>
          </a:xfrm>
          <a:prstGeom prst="straightConnector1">
            <a:avLst/>
          </a:prstGeom>
          <a:noFill/>
          <a:ln cap="flat" cmpd="sng" w="28950">
            <a:solidFill>
              <a:schemeClr val="dk1"/>
            </a:solidFill>
            <a:prstDash val="solid"/>
            <a:round/>
            <a:headEnd len="sm" w="sm" type="none"/>
            <a:tailEnd len="med" w="med" type="triangle"/>
          </a:ln>
        </p:spPr>
      </p:cxnSp>
      <p:sp>
        <p:nvSpPr>
          <p:cNvPr id="114" name="Google Shape;114;p5"/>
          <p:cNvSpPr/>
          <p:nvPr/>
        </p:nvSpPr>
        <p:spPr>
          <a:xfrm>
            <a:off x="1598443" y="4961645"/>
            <a:ext cx="1946700" cy="444300"/>
          </a:xfrm>
          <a:prstGeom prst="roundRect">
            <a:avLst>
              <a:gd fmla="val 16667" name="adj"/>
            </a:avLst>
          </a:prstGeom>
          <a:solidFill>
            <a:srgbClr val="7030A0"/>
          </a:solidFill>
          <a:ln cap="flat" cmpd="sng" w="14450">
            <a:solidFill>
              <a:srgbClr val="082836"/>
            </a:solidFill>
            <a:prstDash val="solid"/>
            <a:miter lim="800000"/>
            <a:headEnd len="sm" w="sm" type="none"/>
            <a:tailEnd len="sm" w="sm" type="none"/>
          </a:ln>
        </p:spPr>
        <p:txBody>
          <a:bodyPr anchorCtr="0" anchor="ctr" bIns="34725" lIns="69450" spcFirstLastPara="1" rIns="69450" wrap="square" tIns="34725">
            <a:noAutofit/>
          </a:bodyPr>
          <a:lstStyle/>
          <a:p>
            <a:pPr indent="0" lvl="0" marL="0" marR="0" rtl="0" algn="ctr">
              <a:lnSpc>
                <a:spcPct val="100000"/>
              </a:lnSpc>
              <a:spcBef>
                <a:spcPts val="0"/>
              </a:spcBef>
              <a:spcAft>
                <a:spcPts val="0"/>
              </a:spcAft>
              <a:buClr>
                <a:srgbClr val="FFFFFF"/>
              </a:buClr>
              <a:buSzPts val="1368"/>
              <a:buFont typeface="Arial"/>
              <a:buNone/>
            </a:pPr>
            <a:r>
              <a:rPr b="1" i="0" lang="sv-SE" sz="1367" u="none" cap="none" strike="noStrike">
                <a:solidFill>
                  <a:srgbClr val="FFFFFF"/>
                </a:solidFill>
                <a:latin typeface="Arial"/>
                <a:ea typeface="Arial"/>
                <a:cs typeface="Arial"/>
                <a:sym typeface="Arial"/>
              </a:rPr>
              <a:t>Constraints</a:t>
            </a:r>
            <a:endParaRPr b="0" i="0" sz="1063" u="none" cap="none" strike="noStrike">
              <a:solidFill>
                <a:srgbClr val="000000"/>
              </a:solidFill>
              <a:latin typeface="Arial"/>
              <a:ea typeface="Arial"/>
              <a:cs typeface="Arial"/>
              <a:sym typeface="Arial"/>
            </a:endParaRPr>
          </a:p>
        </p:txBody>
      </p:sp>
      <p:sp>
        <p:nvSpPr>
          <p:cNvPr id="115" name="Google Shape;115;p5"/>
          <p:cNvSpPr/>
          <p:nvPr/>
        </p:nvSpPr>
        <p:spPr>
          <a:xfrm>
            <a:off x="1598443" y="5856052"/>
            <a:ext cx="1946700" cy="444300"/>
          </a:xfrm>
          <a:prstGeom prst="roundRect">
            <a:avLst>
              <a:gd fmla="val 16667" name="adj"/>
            </a:avLst>
          </a:prstGeom>
          <a:solidFill>
            <a:srgbClr val="00B0F0"/>
          </a:solidFill>
          <a:ln cap="flat" cmpd="sng" w="14450">
            <a:solidFill>
              <a:srgbClr val="082836"/>
            </a:solidFill>
            <a:prstDash val="solid"/>
            <a:miter lim="800000"/>
            <a:headEnd len="sm" w="sm" type="none"/>
            <a:tailEnd len="sm" w="sm" type="none"/>
          </a:ln>
        </p:spPr>
        <p:txBody>
          <a:bodyPr anchorCtr="0" anchor="ctr" bIns="34725" lIns="69450" spcFirstLastPara="1" rIns="69450" wrap="square" tIns="34725">
            <a:noAutofit/>
          </a:bodyPr>
          <a:lstStyle/>
          <a:p>
            <a:pPr indent="0" lvl="0" marL="0" marR="0" rtl="0" algn="ctr">
              <a:lnSpc>
                <a:spcPct val="100000"/>
              </a:lnSpc>
              <a:spcBef>
                <a:spcPts val="0"/>
              </a:spcBef>
              <a:spcAft>
                <a:spcPts val="0"/>
              </a:spcAft>
              <a:buClr>
                <a:srgbClr val="FFFFFF"/>
              </a:buClr>
              <a:buSzPts val="1368"/>
              <a:buFont typeface="Arial"/>
              <a:buNone/>
            </a:pPr>
            <a:r>
              <a:rPr b="1" i="0" lang="sv-SE" sz="1367" u="none" cap="none" strike="noStrike">
                <a:solidFill>
                  <a:srgbClr val="FFFFFF"/>
                </a:solidFill>
                <a:latin typeface="Arial"/>
                <a:ea typeface="Arial"/>
                <a:cs typeface="Arial"/>
                <a:sym typeface="Arial"/>
              </a:rPr>
              <a:t>Scenario development</a:t>
            </a:r>
            <a:endParaRPr b="0" i="0" sz="1063" u="none" cap="none" strike="noStrike">
              <a:solidFill>
                <a:srgbClr val="000000"/>
              </a:solidFill>
              <a:latin typeface="Arial"/>
              <a:ea typeface="Arial"/>
              <a:cs typeface="Arial"/>
              <a:sym typeface="Arial"/>
            </a:endParaRPr>
          </a:p>
        </p:txBody>
      </p:sp>
      <p:cxnSp>
        <p:nvCxnSpPr>
          <p:cNvPr id="116" name="Google Shape;116;p5"/>
          <p:cNvCxnSpPr/>
          <p:nvPr/>
        </p:nvCxnSpPr>
        <p:spPr>
          <a:xfrm>
            <a:off x="2571780" y="4534420"/>
            <a:ext cx="0" cy="432900"/>
          </a:xfrm>
          <a:prstGeom prst="straightConnector1">
            <a:avLst/>
          </a:prstGeom>
          <a:noFill/>
          <a:ln cap="flat" cmpd="sng" w="28950">
            <a:solidFill>
              <a:schemeClr val="dk1"/>
            </a:solidFill>
            <a:prstDash val="solid"/>
            <a:round/>
            <a:headEnd len="sm" w="sm" type="none"/>
            <a:tailEnd len="med" w="med" type="triangle"/>
          </a:ln>
        </p:spPr>
      </p:cxnSp>
      <p:cxnSp>
        <p:nvCxnSpPr>
          <p:cNvPr id="117" name="Google Shape;117;p5"/>
          <p:cNvCxnSpPr>
            <a:stCxn id="114" idx="2"/>
          </p:cNvCxnSpPr>
          <p:nvPr/>
        </p:nvCxnSpPr>
        <p:spPr>
          <a:xfrm>
            <a:off x="2571793" y="5405945"/>
            <a:ext cx="0" cy="450000"/>
          </a:xfrm>
          <a:prstGeom prst="straightConnector1">
            <a:avLst/>
          </a:prstGeom>
          <a:noFill/>
          <a:ln cap="flat" cmpd="sng" w="28950">
            <a:solidFill>
              <a:schemeClr val="dk1"/>
            </a:solidFill>
            <a:prstDash val="solid"/>
            <a:round/>
            <a:headEnd len="sm" w="sm" type="none"/>
            <a:tailEnd len="med" w="med" type="triangle"/>
          </a:ln>
        </p:spPr>
      </p:cxnSp>
      <p:sp>
        <p:nvSpPr>
          <p:cNvPr id="118" name="Google Shape;118;p5"/>
          <p:cNvSpPr/>
          <p:nvPr/>
        </p:nvSpPr>
        <p:spPr>
          <a:xfrm rot="-5400000">
            <a:off x="-1301514" y="4067602"/>
            <a:ext cx="4033200" cy="444300"/>
          </a:xfrm>
          <a:prstGeom prst="roundRect">
            <a:avLst>
              <a:gd fmla="val 16667" name="adj"/>
            </a:avLst>
          </a:prstGeom>
          <a:solidFill>
            <a:srgbClr val="1F5C99"/>
          </a:solidFill>
          <a:ln cap="flat" cmpd="sng" w="14450">
            <a:solidFill>
              <a:srgbClr val="082836"/>
            </a:solidFill>
            <a:prstDash val="solid"/>
            <a:miter lim="800000"/>
            <a:headEnd len="sm" w="sm" type="none"/>
            <a:tailEnd len="sm" w="sm" type="none"/>
          </a:ln>
        </p:spPr>
        <p:txBody>
          <a:bodyPr anchorCtr="0" anchor="ctr" bIns="34725" lIns="69450" spcFirstLastPara="1" rIns="69450" wrap="square" tIns="34725">
            <a:noAutofit/>
          </a:bodyPr>
          <a:lstStyle/>
          <a:p>
            <a:pPr indent="0" lvl="0" marL="0" marR="0" rtl="0" algn="ctr">
              <a:lnSpc>
                <a:spcPct val="100000"/>
              </a:lnSpc>
              <a:spcBef>
                <a:spcPts val="0"/>
              </a:spcBef>
              <a:spcAft>
                <a:spcPts val="0"/>
              </a:spcAft>
              <a:buClr>
                <a:srgbClr val="FFFFFF"/>
              </a:buClr>
              <a:buSzPts val="1368"/>
              <a:buFont typeface="Arial"/>
              <a:buNone/>
            </a:pPr>
            <a:r>
              <a:rPr b="1" i="0" lang="sv-SE" sz="1367" u="none" cap="none" strike="noStrike">
                <a:solidFill>
                  <a:srgbClr val="FFFFFF"/>
                </a:solidFill>
                <a:latin typeface="Arial"/>
                <a:ea typeface="Arial"/>
                <a:cs typeface="Arial"/>
                <a:sym typeface="Arial"/>
              </a:rPr>
              <a:t>Data collection</a:t>
            </a:r>
            <a:endParaRPr b="0" i="0" sz="1063" u="none" cap="none" strike="noStrike">
              <a:solidFill>
                <a:srgbClr val="000000"/>
              </a:solidFill>
              <a:latin typeface="Arial"/>
              <a:ea typeface="Arial"/>
              <a:cs typeface="Arial"/>
              <a:sym typeface="Arial"/>
            </a:endParaRPr>
          </a:p>
        </p:txBody>
      </p:sp>
      <p:sp>
        <p:nvSpPr>
          <p:cNvPr id="119" name="Google Shape;119;p5"/>
          <p:cNvSpPr/>
          <p:nvPr/>
        </p:nvSpPr>
        <p:spPr>
          <a:xfrm rot="5400000">
            <a:off x="2502195" y="4037402"/>
            <a:ext cx="4060500" cy="444300"/>
          </a:xfrm>
          <a:prstGeom prst="roundRect">
            <a:avLst>
              <a:gd fmla="val 16667" name="adj"/>
            </a:avLst>
          </a:prstGeom>
          <a:solidFill>
            <a:srgbClr val="7030A0"/>
          </a:solidFill>
          <a:ln cap="flat" cmpd="sng" w="14450">
            <a:solidFill>
              <a:srgbClr val="082836"/>
            </a:solidFill>
            <a:prstDash val="solid"/>
            <a:miter lim="800000"/>
            <a:headEnd len="sm" w="sm" type="none"/>
            <a:tailEnd len="sm" w="sm" type="none"/>
          </a:ln>
        </p:spPr>
        <p:txBody>
          <a:bodyPr anchorCtr="0" anchor="ctr" bIns="34725" lIns="69450" spcFirstLastPara="1" rIns="69450" wrap="square" tIns="34725">
            <a:noAutofit/>
          </a:bodyPr>
          <a:lstStyle/>
          <a:p>
            <a:pPr indent="0" lvl="0" marL="0" marR="0" rtl="0" algn="ctr">
              <a:lnSpc>
                <a:spcPct val="100000"/>
              </a:lnSpc>
              <a:spcBef>
                <a:spcPts val="0"/>
              </a:spcBef>
              <a:spcAft>
                <a:spcPts val="0"/>
              </a:spcAft>
              <a:buClr>
                <a:srgbClr val="FFFFFF"/>
              </a:buClr>
              <a:buSzPts val="1368"/>
              <a:buFont typeface="Arial"/>
              <a:buNone/>
            </a:pPr>
            <a:r>
              <a:rPr b="1" i="0" lang="sv-SE" sz="1367" u="none" cap="none" strike="noStrike">
                <a:solidFill>
                  <a:srgbClr val="FFFFFF"/>
                </a:solidFill>
                <a:latin typeface="Arial"/>
                <a:ea typeface="Arial"/>
                <a:cs typeface="Arial"/>
                <a:sym typeface="Arial"/>
              </a:rPr>
              <a:t>Model QA and debugging</a:t>
            </a:r>
            <a:endParaRPr b="0" i="0" sz="1063" u="none" cap="none" strike="noStrike">
              <a:solidFill>
                <a:srgbClr val="000000"/>
              </a:solidFill>
              <a:latin typeface="Arial"/>
              <a:ea typeface="Arial"/>
              <a:cs typeface="Arial"/>
              <a:sym typeface="Arial"/>
            </a:endParaRPr>
          </a:p>
        </p:txBody>
      </p:sp>
      <p:sp>
        <p:nvSpPr>
          <p:cNvPr id="120" name="Google Shape;120;p5"/>
          <p:cNvSpPr txBox="1"/>
          <p:nvPr/>
        </p:nvSpPr>
        <p:spPr>
          <a:xfrm>
            <a:off x="5519746" y="1296537"/>
            <a:ext cx="6029123" cy="5078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v-SE" sz="1600" u="none" cap="none" strike="noStrike">
                <a:solidFill>
                  <a:srgbClr val="000000"/>
                </a:solidFill>
                <a:latin typeface="Arial"/>
                <a:ea typeface="Arial"/>
                <a:cs typeface="Arial"/>
                <a:sym typeface="Arial"/>
              </a:rPr>
              <a:t>Key considerations</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Data collection and model Quality Assurance (QA) are processes that happen at every stage.</a:t>
            </a:r>
            <a:endParaRPr b="0" i="0" sz="1600" u="none" cap="none" strike="noStrike">
              <a:solidFill>
                <a:srgbClr val="000000"/>
              </a:solidFill>
              <a:latin typeface="Arial"/>
              <a:ea typeface="Arial"/>
              <a:cs typeface="Arial"/>
              <a:sym typeface="Arial"/>
            </a:endParaRPr>
          </a:p>
          <a:p>
            <a:pPr indent="-184150" lvl="0" marL="7429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Model QA and debugging is covered in detail in a following lecture of this course.</a:t>
            </a:r>
            <a:endParaRPr b="0" i="0" sz="1600" u="none" cap="none" strike="noStrike">
              <a:solidFill>
                <a:srgbClr val="000000"/>
              </a:solidFill>
              <a:latin typeface="Arial"/>
              <a:ea typeface="Arial"/>
              <a:cs typeface="Arial"/>
              <a:sym typeface="Arial"/>
            </a:endParaRPr>
          </a:p>
          <a:p>
            <a:pPr indent="-184150" lvl="0" marL="7429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While these processes can all be carried out by the same person, they require different skillsets. Therefore, task allocation across team members can be done accordingly.</a:t>
            </a:r>
            <a:endParaRPr b="0" i="0" sz="1600" u="none" cap="none" strike="noStrike">
              <a:solidFill>
                <a:srgbClr val="000000"/>
              </a:solidFill>
              <a:latin typeface="Arial"/>
              <a:ea typeface="Arial"/>
              <a:cs typeface="Arial"/>
              <a:sym typeface="Arial"/>
            </a:endParaRPr>
          </a:p>
          <a:p>
            <a:pPr indent="-184150" lvl="0" marL="7429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If more than one person is involved in the model development, tasks can be divided either horizontally or vertically.</a:t>
            </a:r>
            <a:endParaRPr b="0" i="0" sz="16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Horizontal split: each team member works on different processes, e.g. model calibration across all sectors</a:t>
            </a:r>
            <a:endParaRPr b="0" i="0" sz="16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sv-SE" sz="1600" u="none" cap="none" strike="noStrike">
                <a:solidFill>
                  <a:srgbClr val="000000"/>
                </a:solidFill>
                <a:latin typeface="Arial"/>
                <a:ea typeface="Arial"/>
                <a:cs typeface="Arial"/>
                <a:sym typeface="Arial"/>
              </a:rPr>
              <a:t>Vertical split: each team member carries out all the processes for specific sectors.</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cxnSp>
        <p:nvCxnSpPr>
          <p:cNvPr id="121" name="Google Shape;121;p5"/>
          <p:cNvCxnSpPr/>
          <p:nvPr/>
        </p:nvCxnSpPr>
        <p:spPr>
          <a:xfrm>
            <a:off x="2571800" y="3634287"/>
            <a:ext cx="0" cy="432900"/>
          </a:xfrm>
          <a:prstGeom prst="straightConnector1">
            <a:avLst/>
          </a:prstGeom>
          <a:noFill/>
          <a:ln cap="flat" cmpd="sng" w="28950">
            <a:solidFill>
              <a:schemeClr val="dk1"/>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8"/>
          <p:cNvSpPr txBox="1"/>
          <p:nvPr>
            <p:ph type="title"/>
          </p:nvPr>
        </p:nvSpPr>
        <p:spPr>
          <a:xfrm>
            <a:off x="493200" y="327600"/>
            <a:ext cx="10515600" cy="5826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Model Scoping</a:t>
            </a:r>
            <a:endParaRPr>
              <a:solidFill>
                <a:srgbClr val="FF0000"/>
              </a:solidFill>
            </a:endParaRPr>
          </a:p>
        </p:txBody>
      </p:sp>
      <p:sp>
        <p:nvSpPr>
          <p:cNvPr id="128" name="Google Shape;128;p28"/>
          <p:cNvSpPr/>
          <p:nvPr/>
        </p:nvSpPr>
        <p:spPr>
          <a:xfrm>
            <a:off x="833845" y="1053557"/>
            <a:ext cx="10524300" cy="707400"/>
          </a:xfrm>
          <a:prstGeom prst="roundRect">
            <a:avLst>
              <a:gd fmla="val 16667" name="adj"/>
            </a:avLst>
          </a:prstGeom>
          <a:solidFill>
            <a:srgbClr val="00B0F0"/>
          </a:solidFill>
          <a:ln cap="flat" cmpd="sng" w="19050">
            <a:solidFill>
              <a:srgbClr val="622F15"/>
            </a:solidFill>
            <a:prstDash val="solid"/>
            <a:miter lim="800000"/>
            <a:headEnd len="sm" w="sm" type="none"/>
            <a:tailEnd len="sm" w="sm" type="none"/>
          </a:ln>
        </p:spPr>
        <p:txBody>
          <a:bodyPr anchorCtr="0" anchor="ctr" bIns="45700" lIns="91425" spcFirstLastPara="1" rIns="91425" wrap="square" tIns="45700">
            <a:noAutofit/>
          </a:bodyPr>
          <a:lstStyle/>
          <a:p>
            <a:pPr indent="0" lvl="1" marL="685800" marR="0" rtl="0" algn="ctr">
              <a:lnSpc>
                <a:spcPct val="90000"/>
              </a:lnSpc>
              <a:spcBef>
                <a:spcPts val="0"/>
              </a:spcBef>
              <a:spcAft>
                <a:spcPts val="0"/>
              </a:spcAft>
              <a:buClr>
                <a:srgbClr val="000000"/>
              </a:buClr>
              <a:buSzPts val="2400"/>
              <a:buFont typeface="Arial"/>
              <a:buNone/>
            </a:pPr>
            <a:r>
              <a:rPr b="1" i="0" lang="sv-SE" sz="2400" u="none" cap="none" strike="noStrike">
                <a:solidFill>
                  <a:schemeClr val="lt1"/>
                </a:solidFill>
                <a:latin typeface="Arial"/>
                <a:ea typeface="Arial"/>
                <a:cs typeface="Arial"/>
                <a:sym typeface="Arial"/>
              </a:rPr>
              <a:t>Defining the model scope is about a) setting the system boundaries and b) deciding on the level of detail</a:t>
            </a:r>
            <a:endParaRPr b="0" i="0" sz="1400" u="none" cap="none" strike="noStrike">
              <a:solidFill>
                <a:schemeClr val="lt1"/>
              </a:solidFill>
              <a:latin typeface="Arial"/>
              <a:ea typeface="Arial"/>
              <a:cs typeface="Arial"/>
              <a:sym typeface="Arial"/>
            </a:endParaRPr>
          </a:p>
        </p:txBody>
      </p:sp>
      <p:cxnSp>
        <p:nvCxnSpPr>
          <p:cNvPr id="129" name="Google Shape;129;p28"/>
          <p:cNvCxnSpPr/>
          <p:nvPr/>
        </p:nvCxnSpPr>
        <p:spPr>
          <a:xfrm>
            <a:off x="5976925" y="2072475"/>
            <a:ext cx="0" cy="4333500"/>
          </a:xfrm>
          <a:prstGeom prst="straightConnector1">
            <a:avLst/>
          </a:prstGeom>
          <a:noFill/>
          <a:ln cap="flat" cmpd="sng" w="28575">
            <a:solidFill>
              <a:schemeClr val="dk1"/>
            </a:solidFill>
            <a:prstDash val="solid"/>
            <a:round/>
            <a:headEnd len="sm" w="sm" type="none"/>
            <a:tailEnd len="sm" w="sm" type="none"/>
          </a:ln>
        </p:spPr>
      </p:cxnSp>
      <p:pic>
        <p:nvPicPr>
          <p:cNvPr id="130" name="Google Shape;130;p28" title="loupe.png"/>
          <p:cNvPicPr preferRelativeResize="0"/>
          <p:nvPr/>
        </p:nvPicPr>
        <p:blipFill rotWithShape="1">
          <a:blip r:embed="rId3">
            <a:alphaModFix/>
          </a:blip>
          <a:srcRect b="0" l="0" r="0" t="0"/>
          <a:stretch/>
        </p:blipFill>
        <p:spPr>
          <a:xfrm>
            <a:off x="6510471" y="2072475"/>
            <a:ext cx="1632850" cy="1632850"/>
          </a:xfrm>
          <a:prstGeom prst="rect">
            <a:avLst/>
          </a:prstGeom>
          <a:noFill/>
          <a:ln>
            <a:noFill/>
          </a:ln>
        </p:spPr>
      </p:pic>
      <p:pic>
        <p:nvPicPr>
          <p:cNvPr id="131" name="Google Shape;131;p28" title="expand.png"/>
          <p:cNvPicPr preferRelativeResize="0"/>
          <p:nvPr/>
        </p:nvPicPr>
        <p:blipFill rotWithShape="1">
          <a:blip r:embed="rId4">
            <a:alphaModFix/>
          </a:blip>
          <a:srcRect b="0" l="0" r="0" t="0"/>
          <a:stretch/>
        </p:blipFill>
        <p:spPr>
          <a:xfrm>
            <a:off x="833850" y="1986075"/>
            <a:ext cx="1632850" cy="1632850"/>
          </a:xfrm>
          <a:prstGeom prst="rect">
            <a:avLst/>
          </a:prstGeom>
          <a:noFill/>
          <a:ln>
            <a:noFill/>
          </a:ln>
        </p:spPr>
      </p:pic>
      <p:sp>
        <p:nvSpPr>
          <p:cNvPr id="132" name="Google Shape;132;p28"/>
          <p:cNvSpPr txBox="1"/>
          <p:nvPr/>
        </p:nvSpPr>
        <p:spPr>
          <a:xfrm>
            <a:off x="2543500" y="2072475"/>
            <a:ext cx="3005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System boundaries</a:t>
            </a:r>
            <a:endParaRPr b="1" i="0" sz="1800" u="none" cap="none" strike="noStrike">
              <a:solidFill>
                <a:srgbClr val="000000"/>
              </a:solidFill>
              <a:latin typeface="Arial"/>
              <a:ea typeface="Arial"/>
              <a:cs typeface="Arial"/>
              <a:sym typeface="Arial"/>
            </a:endParaRPr>
          </a:p>
        </p:txBody>
      </p:sp>
      <p:sp>
        <p:nvSpPr>
          <p:cNvPr id="133" name="Google Shape;133;p28"/>
          <p:cNvSpPr txBox="1"/>
          <p:nvPr/>
        </p:nvSpPr>
        <p:spPr>
          <a:xfrm>
            <a:off x="8229025" y="2072475"/>
            <a:ext cx="3005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Level of detail</a:t>
            </a:r>
            <a:endParaRPr b="1" i="0" sz="1800" u="none" cap="none" strike="noStrike">
              <a:solidFill>
                <a:srgbClr val="000000"/>
              </a:solidFill>
              <a:latin typeface="Arial"/>
              <a:ea typeface="Arial"/>
              <a:cs typeface="Arial"/>
              <a:sym typeface="Arial"/>
            </a:endParaRPr>
          </a:p>
        </p:txBody>
      </p:sp>
      <p:sp>
        <p:nvSpPr>
          <p:cNvPr id="134" name="Google Shape;134;p28"/>
          <p:cNvSpPr txBox="1"/>
          <p:nvPr/>
        </p:nvSpPr>
        <p:spPr>
          <a:xfrm>
            <a:off x="2721440" y="2596408"/>
            <a:ext cx="29100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rgbClr val="000000"/>
                </a:solidFill>
                <a:latin typeface="Arial"/>
                <a:ea typeface="Arial"/>
                <a:cs typeface="Arial"/>
                <a:sym typeface="Arial"/>
              </a:rPr>
              <a:t>A CLEWs++ model features 100% GHG representation. As such, all sectors that emit GHG need to be represented. </a:t>
            </a:r>
            <a:endParaRPr b="0" i="0" sz="1400" u="none" cap="none" strike="noStrike">
              <a:solidFill>
                <a:srgbClr val="000000"/>
              </a:solidFill>
              <a:latin typeface="Arial"/>
              <a:ea typeface="Arial"/>
              <a:cs typeface="Arial"/>
              <a:sym typeface="Arial"/>
            </a:endParaRPr>
          </a:p>
        </p:txBody>
      </p:sp>
      <p:sp>
        <p:nvSpPr>
          <p:cNvPr id="135" name="Google Shape;135;p28"/>
          <p:cNvSpPr txBox="1"/>
          <p:nvPr/>
        </p:nvSpPr>
        <p:spPr>
          <a:xfrm>
            <a:off x="833856" y="4025775"/>
            <a:ext cx="4899432"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rgbClr val="000000"/>
                </a:solidFill>
                <a:latin typeface="Arial"/>
                <a:ea typeface="Arial"/>
                <a:cs typeface="Arial"/>
                <a:sym typeface="Arial"/>
              </a:rPr>
              <a:t>Those emissions stem from the following sectors and, thus, they all need to be included in the model:</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sv-SE" sz="1600" u="none" cap="none" strike="noStrike">
                <a:solidFill>
                  <a:srgbClr val="000000"/>
                </a:solidFill>
                <a:latin typeface="Arial"/>
                <a:ea typeface="Arial"/>
                <a:cs typeface="Arial"/>
                <a:sym typeface="Arial"/>
              </a:rPr>
              <a:t>Energy sector (combustion)</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sv-SE" sz="1600" u="none" cap="none" strike="noStrike">
                <a:solidFill>
                  <a:srgbClr val="000000"/>
                </a:solidFill>
                <a:latin typeface="Arial"/>
                <a:ea typeface="Arial"/>
                <a:cs typeface="Arial"/>
                <a:sym typeface="Arial"/>
              </a:rPr>
              <a:t>Industrial process emissions</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sv-SE" sz="1600" u="none" cap="none" strike="noStrike">
                <a:solidFill>
                  <a:srgbClr val="000000"/>
                </a:solidFill>
                <a:latin typeface="Arial"/>
                <a:ea typeface="Arial"/>
                <a:cs typeface="Arial"/>
                <a:sym typeface="Arial"/>
              </a:rPr>
              <a:t>Agriculture, Forestry, and Other Land Uses (AFOLU)</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sv-SE" sz="1600" u="none" cap="none" strike="noStrike">
                <a:solidFill>
                  <a:srgbClr val="000000"/>
                </a:solidFill>
                <a:latin typeface="Arial"/>
                <a:ea typeface="Arial"/>
                <a:cs typeface="Arial"/>
                <a:sym typeface="Arial"/>
              </a:rPr>
              <a:t>Waste</a:t>
            </a:r>
            <a:endParaRPr b="0" i="0" sz="1600" u="none" cap="none" strike="noStrike">
              <a:solidFill>
                <a:srgbClr val="000000"/>
              </a:solidFill>
              <a:latin typeface="Arial"/>
              <a:ea typeface="Arial"/>
              <a:cs typeface="Arial"/>
              <a:sym typeface="Arial"/>
            </a:endParaRPr>
          </a:p>
        </p:txBody>
      </p:sp>
      <p:sp>
        <p:nvSpPr>
          <p:cNvPr id="136" name="Google Shape;136;p28"/>
          <p:cNvSpPr txBox="1"/>
          <p:nvPr/>
        </p:nvSpPr>
        <p:spPr>
          <a:xfrm>
            <a:off x="8324714" y="2541633"/>
            <a:ext cx="3033429"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rgbClr val="000000"/>
                </a:solidFill>
                <a:latin typeface="Arial"/>
                <a:ea typeface="Arial"/>
                <a:cs typeface="Arial"/>
                <a:sym typeface="Arial"/>
              </a:rPr>
              <a:t>A CLEWs++ model aims to be </a:t>
            </a:r>
            <a:r>
              <a:rPr b="1" i="0" lang="sv-SE" sz="1600" u="none" cap="none" strike="noStrike">
                <a:solidFill>
                  <a:srgbClr val="000000"/>
                </a:solidFill>
                <a:latin typeface="Arial"/>
                <a:ea typeface="Arial"/>
                <a:cs typeface="Arial"/>
                <a:sym typeface="Arial"/>
              </a:rPr>
              <a:t>policy-relevant</a:t>
            </a:r>
            <a:r>
              <a:rPr b="0" i="0" lang="sv-SE"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rgbClr val="000000"/>
                </a:solidFill>
                <a:latin typeface="Arial"/>
                <a:ea typeface="Arial"/>
                <a:cs typeface="Arial"/>
                <a:sym typeface="Arial"/>
              </a:rPr>
              <a:t>Hence, the level of detail needs to facilitate this objective. </a:t>
            </a:r>
            <a:endParaRPr b="0" i="0" sz="1400" u="none" cap="none" strike="noStrike">
              <a:solidFill>
                <a:srgbClr val="000000"/>
              </a:solidFill>
              <a:latin typeface="Arial"/>
              <a:ea typeface="Arial"/>
              <a:cs typeface="Arial"/>
              <a:sym typeface="Arial"/>
            </a:endParaRPr>
          </a:p>
        </p:txBody>
      </p:sp>
      <p:sp>
        <p:nvSpPr>
          <p:cNvPr id="137" name="Google Shape;137;p28"/>
          <p:cNvSpPr txBox="1"/>
          <p:nvPr/>
        </p:nvSpPr>
        <p:spPr>
          <a:xfrm>
            <a:off x="6642753" y="4016850"/>
            <a:ext cx="4715400"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rgbClr val="000000"/>
                </a:solidFill>
                <a:latin typeface="Arial"/>
                <a:ea typeface="Arial"/>
                <a:cs typeface="Arial"/>
                <a:sym typeface="Arial"/>
              </a:rPr>
              <a:t>The exact level of detail is case specific and requires an understanding of the country context. The breakdown of each sector can vary. </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rgbClr val="000000"/>
                </a:solidFill>
                <a:latin typeface="Arial"/>
                <a:ea typeface="Arial"/>
                <a:cs typeface="Arial"/>
                <a:sym typeface="Arial"/>
              </a:rPr>
              <a:t>For example, if cement production is immaterial (e.g. because cement is mostly imported) in a certain country, cement does not necessarily need to be represented explicitly. It can instead be aggregated with the ‘other industry’.</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44" name="Google Shape;144;p7"/>
          <p:cNvSpPr txBox="1"/>
          <p:nvPr/>
        </p:nvSpPr>
        <p:spPr>
          <a:xfrm>
            <a:off x="835428" y="1777368"/>
            <a:ext cx="11499828"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145" name="Google Shape;145;p7"/>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Commodity and Technology Selection 1 </a:t>
            </a:r>
            <a:endParaRPr sz="2800">
              <a:solidFill>
                <a:srgbClr val="FF0000"/>
              </a:solidFill>
            </a:endParaRPr>
          </a:p>
        </p:txBody>
      </p:sp>
      <p:sp>
        <p:nvSpPr>
          <p:cNvPr id="146" name="Google Shape;146;p7"/>
          <p:cNvSpPr txBox="1"/>
          <p:nvPr/>
        </p:nvSpPr>
        <p:spPr>
          <a:xfrm>
            <a:off x="1955015" y="876763"/>
            <a:ext cx="9260654"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600" u="none" cap="none" strike="noStrike">
                <a:solidFill>
                  <a:srgbClr val="000000"/>
                </a:solidFill>
                <a:latin typeface="Arial"/>
                <a:ea typeface="Arial"/>
                <a:cs typeface="Arial"/>
                <a:sym typeface="Arial"/>
              </a:rPr>
              <a:t>Represent All Relevant Fuels</a:t>
            </a:r>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600" u="none" cap="none" strike="noStrike">
                <a:solidFill>
                  <a:srgbClr val="000000"/>
                </a:solidFill>
                <a:latin typeface="Arial"/>
                <a:ea typeface="Arial"/>
                <a:cs typeface="Arial"/>
                <a:sym typeface="Arial"/>
              </a:rPr>
              <a:t>All </a:t>
            </a:r>
            <a:r>
              <a:rPr b="1" i="0" lang="sv-SE" sz="1600" u="none" cap="none" strike="noStrike">
                <a:solidFill>
                  <a:srgbClr val="000000"/>
                </a:solidFill>
                <a:latin typeface="Arial"/>
                <a:ea typeface="Arial"/>
                <a:cs typeface="Arial"/>
                <a:sym typeface="Arial"/>
              </a:rPr>
              <a:t>historical and potential future fuels/commodities</a:t>
            </a:r>
            <a:r>
              <a:rPr b="0" i="0" lang="sv-SE" sz="1600" u="none" cap="none" strike="noStrike">
                <a:solidFill>
                  <a:srgbClr val="000000"/>
                </a:solidFill>
                <a:latin typeface="Arial"/>
                <a:ea typeface="Arial"/>
                <a:cs typeface="Arial"/>
                <a:sym typeface="Arial"/>
              </a:rPr>
              <a:t> should be </a:t>
            </a:r>
            <a:r>
              <a:rPr b="1" i="0" lang="sv-SE" sz="1600" u="none" cap="none" strike="noStrike">
                <a:solidFill>
                  <a:srgbClr val="000000"/>
                </a:solidFill>
                <a:latin typeface="Arial"/>
                <a:ea typeface="Arial"/>
                <a:cs typeface="Arial"/>
                <a:sym typeface="Arial"/>
              </a:rPr>
              <a:t>represented</a:t>
            </a:r>
            <a:r>
              <a:rPr b="0" i="0" lang="sv-SE" sz="1600" u="none" cap="none" strike="noStrike">
                <a:solidFill>
                  <a:srgbClr val="000000"/>
                </a:solidFill>
                <a:latin typeface="Arial"/>
                <a:ea typeface="Arial"/>
                <a:cs typeface="Arial"/>
                <a:sym typeface="Arial"/>
              </a:rPr>
              <a:t>.</a:t>
            </a:r>
            <a:br>
              <a:rPr b="0" i="0" lang="sv-SE" sz="1600" u="none" cap="none" strike="noStrike">
                <a:solidFill>
                  <a:srgbClr val="000000"/>
                </a:solidFill>
                <a:latin typeface="Arial"/>
                <a:ea typeface="Arial"/>
                <a:cs typeface="Arial"/>
                <a:sym typeface="Arial"/>
              </a:rPr>
            </a:br>
            <a:r>
              <a:rPr b="0" i="0" lang="sv-SE" sz="1600" u="none" cap="none" strike="noStrike">
                <a:solidFill>
                  <a:srgbClr val="000000"/>
                </a:solidFill>
                <a:latin typeface="Arial"/>
                <a:ea typeface="Arial"/>
                <a:cs typeface="Arial"/>
                <a:sym typeface="Arial"/>
              </a:rPr>
              <a:t>Depending on the </a:t>
            </a:r>
            <a:r>
              <a:rPr b="1" i="0" lang="sv-SE" sz="1600" u="none" cap="none" strike="noStrike">
                <a:solidFill>
                  <a:srgbClr val="000000"/>
                </a:solidFill>
                <a:latin typeface="Arial"/>
                <a:ea typeface="Arial"/>
                <a:cs typeface="Arial"/>
                <a:sym typeface="Arial"/>
              </a:rPr>
              <a:t>scope</a:t>
            </a:r>
            <a:r>
              <a:rPr b="0" i="0" lang="sv-SE" sz="1600" u="none" cap="none" strike="noStrike">
                <a:solidFill>
                  <a:srgbClr val="000000"/>
                </a:solidFill>
                <a:latin typeface="Arial"/>
                <a:ea typeface="Arial"/>
                <a:cs typeface="Arial"/>
                <a:sym typeface="Arial"/>
              </a:rPr>
              <a:t> and </a:t>
            </a:r>
            <a:r>
              <a:rPr b="1" i="0" lang="sv-SE" sz="1600" u="none" cap="none" strike="noStrike">
                <a:solidFill>
                  <a:srgbClr val="000000"/>
                </a:solidFill>
                <a:latin typeface="Arial"/>
                <a:ea typeface="Arial"/>
                <a:cs typeface="Arial"/>
                <a:sym typeface="Arial"/>
              </a:rPr>
              <a:t>objectives</a:t>
            </a:r>
            <a:r>
              <a:rPr b="0" i="0" lang="sv-SE" sz="1600" u="none" cap="none" strike="noStrike">
                <a:solidFill>
                  <a:srgbClr val="000000"/>
                </a:solidFill>
                <a:latin typeface="Arial"/>
                <a:ea typeface="Arial"/>
                <a:cs typeface="Arial"/>
                <a:sym typeface="Arial"/>
              </a:rPr>
              <a:t>, fuels may be </a:t>
            </a:r>
            <a:r>
              <a:rPr b="1" i="0" lang="sv-SE" sz="1600" u="none" cap="none" strike="noStrike">
                <a:solidFill>
                  <a:srgbClr val="000000"/>
                </a:solidFill>
                <a:latin typeface="Arial"/>
                <a:ea typeface="Arial"/>
                <a:cs typeface="Arial"/>
                <a:sym typeface="Arial"/>
              </a:rPr>
              <a:t>aggregated</a:t>
            </a:r>
            <a:r>
              <a:rPr b="0" i="0" lang="sv-SE" sz="1600" u="none" cap="none" strike="noStrike">
                <a:solidFill>
                  <a:srgbClr val="000000"/>
                </a:solidFill>
                <a:latin typeface="Arial"/>
                <a:ea typeface="Arial"/>
                <a:cs typeface="Arial"/>
                <a:sym typeface="Arial"/>
              </a:rPr>
              <a:t> or </a:t>
            </a:r>
            <a:r>
              <a:rPr b="1" i="0" lang="sv-SE" sz="1600" u="none" cap="none" strike="noStrike">
                <a:solidFill>
                  <a:srgbClr val="000000"/>
                </a:solidFill>
                <a:latin typeface="Arial"/>
                <a:ea typeface="Arial"/>
                <a:cs typeface="Arial"/>
                <a:sym typeface="Arial"/>
              </a:rPr>
              <a:t>disaggregated</a:t>
            </a:r>
            <a:r>
              <a:rPr b="0" i="0" lang="sv-SE" sz="16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1" i="0" lang="sv-SE" sz="1600" u="none" cap="none" strike="noStrike">
                <a:solidFill>
                  <a:srgbClr val="000000"/>
                </a:solidFill>
                <a:latin typeface="Arial"/>
                <a:ea typeface="Arial"/>
                <a:cs typeface="Arial"/>
                <a:sym typeface="Arial"/>
              </a:rPr>
              <a:t>Aggregation example:</a:t>
            </a:r>
            <a:r>
              <a:rPr b="0" i="0" lang="sv-SE" sz="1600" u="none" cap="none" strike="noStrike">
                <a:solidFill>
                  <a:srgbClr val="000000"/>
                </a:solidFill>
                <a:latin typeface="Arial"/>
                <a:ea typeface="Arial"/>
                <a:cs typeface="Arial"/>
                <a:sym typeface="Arial"/>
              </a:rPr>
              <a:t> Various oil sub-products can be grouped together under </a:t>
            </a:r>
            <a:r>
              <a:rPr b="1" i="0" lang="sv-SE" sz="1600" u="none" cap="none" strike="noStrike">
                <a:solidFill>
                  <a:srgbClr val="000000"/>
                </a:solidFill>
                <a:latin typeface="Arial"/>
                <a:ea typeface="Arial"/>
                <a:cs typeface="Arial"/>
                <a:sym typeface="Arial"/>
              </a:rPr>
              <a:t>“oil”</a:t>
            </a:r>
            <a:r>
              <a:rPr b="0" i="0" lang="sv-SE"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sv-SE" sz="1600" u="none" cap="none" strike="noStrike">
                <a:solidFill>
                  <a:srgbClr val="000000"/>
                </a:solidFill>
                <a:latin typeface="Arial"/>
                <a:ea typeface="Arial"/>
                <a:cs typeface="Arial"/>
                <a:sym typeface="Arial"/>
              </a:rPr>
              <a:t>     and </a:t>
            </a:r>
            <a:r>
              <a:rPr b="1" i="0" lang="sv-SE" sz="1600" u="none" cap="none" strike="noStrike">
                <a:solidFill>
                  <a:srgbClr val="000000"/>
                </a:solidFill>
                <a:latin typeface="Arial"/>
                <a:ea typeface="Arial"/>
                <a:cs typeface="Arial"/>
                <a:sym typeface="Arial"/>
              </a:rPr>
              <a:t>wood</a:t>
            </a:r>
            <a:r>
              <a:rPr b="0" i="0" lang="sv-SE" sz="1600" u="none" cap="none" strike="noStrike">
                <a:solidFill>
                  <a:srgbClr val="000000"/>
                </a:solidFill>
                <a:latin typeface="Arial"/>
                <a:ea typeface="Arial"/>
                <a:cs typeface="Arial"/>
                <a:sym typeface="Arial"/>
              </a:rPr>
              <a:t> and other </a:t>
            </a:r>
            <a:r>
              <a:rPr b="1" i="0" lang="sv-SE" sz="1600" u="none" cap="none" strike="noStrike">
                <a:solidFill>
                  <a:srgbClr val="000000"/>
                </a:solidFill>
                <a:latin typeface="Arial"/>
                <a:ea typeface="Arial"/>
                <a:cs typeface="Arial"/>
                <a:sym typeface="Arial"/>
              </a:rPr>
              <a:t>biomass types</a:t>
            </a:r>
            <a:r>
              <a:rPr b="0" i="0" lang="sv-SE" sz="1600" u="none" cap="none" strike="noStrike">
                <a:solidFill>
                  <a:srgbClr val="000000"/>
                </a:solidFill>
                <a:latin typeface="Arial"/>
                <a:ea typeface="Arial"/>
                <a:cs typeface="Arial"/>
                <a:sym typeface="Arial"/>
              </a:rPr>
              <a:t> may be combined for simplicity.</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1" i="0" lang="sv-SE" sz="1600" u="none" cap="none" strike="noStrike">
                <a:solidFill>
                  <a:srgbClr val="000000"/>
                </a:solidFill>
                <a:latin typeface="Arial"/>
                <a:ea typeface="Arial"/>
                <a:cs typeface="Arial"/>
                <a:sym typeface="Arial"/>
              </a:rPr>
              <a:t>Disaggregation example:</a:t>
            </a:r>
            <a:r>
              <a:rPr b="0" i="0" lang="sv-SE" sz="1600" u="none" cap="none" strike="noStrike">
                <a:solidFill>
                  <a:srgbClr val="000000"/>
                </a:solidFill>
                <a:latin typeface="Arial"/>
                <a:ea typeface="Arial"/>
                <a:cs typeface="Arial"/>
                <a:sym typeface="Arial"/>
              </a:rPr>
              <a:t> In some cases, one same fuel (e.g. diesel) may have different qualities, associated emissions and cost (e.g. diesel for cars and for farm machinery). In such cases, you may want to represent it as </a:t>
            </a:r>
            <a:r>
              <a:rPr b="1" i="0" lang="sv-SE" sz="1600" u="none" cap="none" strike="noStrike">
                <a:solidFill>
                  <a:srgbClr val="000000"/>
                </a:solidFill>
                <a:latin typeface="Arial"/>
                <a:ea typeface="Arial"/>
                <a:cs typeface="Arial"/>
                <a:sym typeface="Arial"/>
              </a:rPr>
              <a:t>different fuels</a:t>
            </a:r>
            <a:r>
              <a:rPr b="0" i="0" lang="sv-SE" sz="1600" u="none" cap="none" strike="noStrike">
                <a:solidFill>
                  <a:srgbClr val="000000"/>
                </a:solidFill>
                <a:latin typeface="Arial"/>
                <a:ea typeface="Arial"/>
                <a:cs typeface="Arial"/>
                <a:sym typeface="Arial"/>
              </a:rPr>
              <a:t>, which feed </a:t>
            </a:r>
            <a:r>
              <a:rPr b="1" i="0" lang="sv-SE" sz="1600" u="none" cap="none" strike="noStrike">
                <a:solidFill>
                  <a:srgbClr val="000000"/>
                </a:solidFill>
                <a:latin typeface="Arial"/>
                <a:ea typeface="Arial"/>
                <a:cs typeface="Arial"/>
                <a:sym typeface="Arial"/>
              </a:rPr>
              <a:t>different technologies</a:t>
            </a:r>
            <a:r>
              <a:rPr b="0" i="0" lang="sv-SE"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pic>
        <p:nvPicPr>
          <p:cNvPr id="147" name="Google Shape;147;p7"/>
          <p:cNvPicPr preferRelativeResize="0"/>
          <p:nvPr/>
        </p:nvPicPr>
        <p:blipFill rotWithShape="1">
          <a:blip r:embed="rId3">
            <a:alphaModFix/>
          </a:blip>
          <a:srcRect b="0" l="0" r="0" t="0"/>
          <a:stretch/>
        </p:blipFill>
        <p:spPr>
          <a:xfrm>
            <a:off x="202616" y="971442"/>
            <a:ext cx="1630139" cy="1630139"/>
          </a:xfrm>
          <a:prstGeom prst="rect">
            <a:avLst/>
          </a:prstGeom>
          <a:noFill/>
          <a:ln>
            <a:noFill/>
          </a:ln>
        </p:spPr>
      </p:pic>
      <p:pic>
        <p:nvPicPr>
          <p:cNvPr descr="A light bulb with a gear in the middle of it&#10;&#10;AI-generated content may be incorrect." id="148" name="Google Shape;148;p7"/>
          <p:cNvPicPr preferRelativeResize="0"/>
          <p:nvPr/>
        </p:nvPicPr>
        <p:blipFill rotWithShape="1">
          <a:blip r:embed="rId4">
            <a:alphaModFix/>
          </a:blip>
          <a:srcRect b="0" l="0" r="0" t="0"/>
          <a:stretch/>
        </p:blipFill>
        <p:spPr>
          <a:xfrm>
            <a:off x="367390" y="4129769"/>
            <a:ext cx="1369970" cy="1386475"/>
          </a:xfrm>
          <a:prstGeom prst="rect">
            <a:avLst/>
          </a:prstGeom>
          <a:noFill/>
          <a:ln>
            <a:noFill/>
          </a:ln>
        </p:spPr>
      </p:pic>
      <p:sp>
        <p:nvSpPr>
          <p:cNvPr id="149" name="Google Shape;149;p7"/>
          <p:cNvSpPr txBox="1"/>
          <p:nvPr/>
        </p:nvSpPr>
        <p:spPr>
          <a:xfrm>
            <a:off x="2302063" y="3880496"/>
            <a:ext cx="9054509" cy="28315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600" u="none" cap="none" strike="noStrike">
                <a:solidFill>
                  <a:srgbClr val="000000"/>
                </a:solidFill>
                <a:latin typeface="Arial"/>
                <a:ea typeface="Arial"/>
                <a:cs typeface="Arial"/>
                <a:sym typeface="Arial"/>
              </a:rPr>
              <a:t>Include Emerging or Future Technologies</a:t>
            </a:r>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600" u="none" cap="none" strike="noStrike">
                <a:solidFill>
                  <a:srgbClr val="000000"/>
                </a:solidFill>
                <a:latin typeface="Arial"/>
                <a:ea typeface="Arial"/>
                <a:cs typeface="Arial"/>
                <a:sym typeface="Arial"/>
              </a:rPr>
              <a:t>In certain cases, </a:t>
            </a:r>
            <a:r>
              <a:rPr b="1" i="0" lang="sv-SE" sz="1600" u="none" cap="none" strike="noStrike">
                <a:solidFill>
                  <a:srgbClr val="000000"/>
                </a:solidFill>
                <a:latin typeface="Arial"/>
                <a:ea typeface="Arial"/>
                <a:cs typeface="Arial"/>
                <a:sym typeface="Arial"/>
              </a:rPr>
              <a:t>technologies not yet widespread</a:t>
            </a:r>
            <a:r>
              <a:rPr b="0" i="0" lang="sv-SE" sz="1600" u="none" cap="none" strike="noStrike">
                <a:solidFill>
                  <a:srgbClr val="000000"/>
                </a:solidFill>
                <a:latin typeface="Arial"/>
                <a:ea typeface="Arial"/>
                <a:cs typeface="Arial"/>
                <a:sym typeface="Arial"/>
              </a:rPr>
              <a:t> or even </a:t>
            </a:r>
            <a:r>
              <a:rPr b="1" i="0" lang="sv-SE" sz="1600" u="none" cap="none" strike="noStrike">
                <a:solidFill>
                  <a:srgbClr val="000000"/>
                </a:solidFill>
                <a:latin typeface="Arial"/>
                <a:ea typeface="Arial"/>
                <a:cs typeface="Arial"/>
                <a:sym typeface="Arial"/>
              </a:rPr>
              <a:t>currently non-existent</a:t>
            </a:r>
            <a:r>
              <a:rPr b="0" i="0" lang="sv-SE"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200"/>
              <a:buFont typeface="Arial"/>
              <a:buNone/>
            </a:pPr>
            <a:r>
              <a:rPr b="0" i="0" lang="sv-SE" sz="1600" u="none" cap="none" strike="noStrike">
                <a:solidFill>
                  <a:srgbClr val="000000"/>
                </a:solidFill>
                <a:latin typeface="Arial"/>
                <a:ea typeface="Arial"/>
                <a:cs typeface="Arial"/>
                <a:sym typeface="Arial"/>
              </a:rPr>
              <a:t>should be considered to reflect </a:t>
            </a:r>
            <a:r>
              <a:rPr b="1" i="0" lang="sv-SE" sz="1600" u="none" cap="none" strike="noStrike">
                <a:solidFill>
                  <a:srgbClr val="000000"/>
                </a:solidFill>
                <a:latin typeface="Arial"/>
                <a:ea typeface="Arial"/>
                <a:cs typeface="Arial"/>
                <a:sym typeface="Arial"/>
              </a:rPr>
              <a:t>future potential innovation</a:t>
            </a:r>
            <a:r>
              <a:rPr b="0" i="0" lang="sv-SE" sz="1600" u="none" cap="none" strike="noStrike">
                <a:solidFill>
                  <a:srgbClr val="000000"/>
                </a:solidFill>
                <a:latin typeface="Arial"/>
                <a:ea typeface="Arial"/>
                <a:cs typeface="Arial"/>
                <a:sym typeface="Arial"/>
              </a:rPr>
              <a:t> and </a:t>
            </a:r>
            <a:r>
              <a:rPr b="1" i="0" lang="sv-SE" sz="1600" u="none" cap="none" strike="noStrike">
                <a:solidFill>
                  <a:srgbClr val="000000"/>
                </a:solidFill>
                <a:latin typeface="Arial"/>
                <a:ea typeface="Arial"/>
                <a:cs typeface="Arial"/>
                <a:sym typeface="Arial"/>
              </a:rPr>
              <a:t>policy pathways</a:t>
            </a:r>
            <a:r>
              <a:rPr b="0" i="0" lang="sv-SE" sz="1600" u="none" cap="none" strike="noStrike">
                <a:solidFill>
                  <a:srgbClr val="000000"/>
                </a:solidFill>
                <a:latin typeface="Arial"/>
                <a:ea typeface="Arial"/>
                <a:cs typeface="Arial"/>
                <a:sym typeface="Arial"/>
              </a:rPr>
              <a:t>.</a:t>
            </a:r>
            <a:br>
              <a:rPr b="0" i="0" lang="sv-SE"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600" u="none" cap="none" strike="noStrike">
                <a:solidFill>
                  <a:srgbClr val="000000"/>
                </a:solidFill>
                <a:latin typeface="Arial"/>
                <a:ea typeface="Arial"/>
                <a:cs typeface="Arial"/>
                <a:sym typeface="Arial"/>
              </a:rPr>
              <a:t>Examples include: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1" i="0" lang="sv-SE" sz="1600" u="none" cap="none" strike="noStrike">
                <a:solidFill>
                  <a:srgbClr val="000000"/>
                </a:solidFill>
                <a:latin typeface="Arial"/>
                <a:ea typeface="Arial"/>
                <a:cs typeface="Arial"/>
                <a:sym typeface="Arial"/>
              </a:rPr>
              <a:t>Hydrogen vehicles</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1" i="0" lang="sv-SE" sz="1600" u="none" cap="none" strike="noStrike">
                <a:solidFill>
                  <a:srgbClr val="000000"/>
                </a:solidFill>
                <a:latin typeface="Arial"/>
                <a:ea typeface="Arial"/>
                <a:cs typeface="Arial"/>
                <a:sym typeface="Arial"/>
              </a:rPr>
              <a:t>Power plants with Carbon Capture and Storage (CCS)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600" u="none" cap="none" strike="noStrike">
                <a:solidFill>
                  <a:srgbClr val="000000"/>
                </a:solidFill>
                <a:latin typeface="Arial"/>
                <a:ea typeface="Arial"/>
                <a:cs typeface="Arial"/>
                <a:sym typeface="Arial"/>
              </a:rPr>
              <a:t>Even if not there historically, these technologies should be allowed to </a:t>
            </a:r>
            <a:r>
              <a:rPr b="1" i="0" lang="sv-SE" sz="1600" u="none" cap="none" strike="noStrike">
                <a:solidFill>
                  <a:srgbClr val="000000"/>
                </a:solidFill>
                <a:latin typeface="Arial"/>
                <a:ea typeface="Arial"/>
                <a:cs typeface="Arial"/>
                <a:sym typeface="Arial"/>
              </a:rPr>
              <a:t>compete</a:t>
            </a:r>
            <a:r>
              <a:rPr b="0" i="0" lang="sv-SE" sz="1600" u="none" cap="none" strike="noStrike">
                <a:solidFill>
                  <a:srgbClr val="000000"/>
                </a:solidFill>
                <a:latin typeface="Arial"/>
                <a:ea typeface="Arial"/>
                <a:cs typeface="Arial"/>
                <a:sym typeface="Arial"/>
              </a:rPr>
              <a:t> in </a:t>
            </a:r>
            <a:r>
              <a:rPr b="1" i="0" lang="sv-SE" sz="1600" u="none" cap="none" strike="noStrike">
                <a:solidFill>
                  <a:srgbClr val="000000"/>
                </a:solidFill>
                <a:latin typeface="Arial"/>
                <a:ea typeface="Arial"/>
                <a:cs typeface="Arial"/>
                <a:sym typeface="Arial"/>
              </a:rPr>
              <a:t>future years</a:t>
            </a:r>
            <a:r>
              <a:rPr b="0" i="0" lang="sv-SE" sz="1600" u="none" cap="none" strike="noStrike">
                <a:solidFill>
                  <a:srgbClr val="000000"/>
                </a:solidFill>
                <a:latin typeface="Arial"/>
                <a:ea typeface="Arial"/>
                <a:cs typeface="Arial"/>
                <a:sym typeface="Arial"/>
              </a:rPr>
              <a:t> when there is potential for them to be relevant.</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Arial"/>
              <a:ea typeface="Arial"/>
              <a:cs typeface="Arial"/>
              <a:sym typeface="Arial"/>
            </a:endParaRPr>
          </a:p>
        </p:txBody>
      </p:sp>
      <p:cxnSp>
        <p:nvCxnSpPr>
          <p:cNvPr id="150" name="Google Shape;150;p7"/>
          <p:cNvCxnSpPr/>
          <p:nvPr/>
        </p:nvCxnSpPr>
        <p:spPr>
          <a:xfrm>
            <a:off x="435672" y="3570732"/>
            <a:ext cx="10442448" cy="0"/>
          </a:xfrm>
          <a:prstGeom prst="straightConnector1">
            <a:avLst/>
          </a:prstGeom>
          <a:noFill/>
          <a:ln cap="flat" cmpd="sng" w="28575">
            <a:solidFill>
              <a:schemeClr val="dk1"/>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nvSpPr>
        <p:spPr>
          <a:xfrm>
            <a:off x="11798300" y="6565900"/>
            <a:ext cx="393600" cy="29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57" name="Google Shape;157;p4"/>
          <p:cNvSpPr txBox="1"/>
          <p:nvPr/>
        </p:nvSpPr>
        <p:spPr>
          <a:xfrm>
            <a:off x="835428" y="1786512"/>
            <a:ext cx="9737400" cy="40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158" name="Google Shape;158;p4"/>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Commodity and Technology Selection 2 </a:t>
            </a:r>
            <a:endParaRPr sz="2800">
              <a:solidFill>
                <a:srgbClr val="FF0000"/>
              </a:solidFill>
            </a:endParaRPr>
          </a:p>
        </p:txBody>
      </p:sp>
      <p:sp>
        <p:nvSpPr>
          <p:cNvPr id="159" name="Google Shape;159;p4"/>
          <p:cNvSpPr txBox="1"/>
          <p:nvPr/>
        </p:nvSpPr>
        <p:spPr>
          <a:xfrm>
            <a:off x="1856232" y="1071349"/>
            <a:ext cx="9941984"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600" u="none" cap="none" strike="noStrike">
                <a:solidFill>
                  <a:srgbClr val="000000"/>
                </a:solidFill>
                <a:latin typeface="Arial"/>
                <a:ea typeface="Arial"/>
                <a:cs typeface="Arial"/>
                <a:sym typeface="Arial"/>
              </a:rPr>
              <a:t>Technology Choice Driven by Cost and Constraints</a:t>
            </a:r>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sv-SE" sz="1600" u="none" cap="none" strike="noStrike">
                <a:solidFill>
                  <a:srgbClr val="000000"/>
                </a:solidFill>
                <a:latin typeface="Arial"/>
                <a:ea typeface="Arial"/>
                <a:cs typeface="Arial"/>
                <a:sym typeface="Arial"/>
              </a:rPr>
              <a:t>Technology selection in </a:t>
            </a:r>
            <a:r>
              <a:rPr b="1" i="0" lang="sv-SE" sz="1600" u="none" cap="none" strike="noStrike">
                <a:solidFill>
                  <a:srgbClr val="000000"/>
                </a:solidFill>
                <a:latin typeface="Arial"/>
                <a:ea typeface="Arial"/>
                <a:cs typeface="Arial"/>
                <a:sym typeface="Arial"/>
              </a:rPr>
              <a:t>OSeMOSYS</a:t>
            </a:r>
            <a:r>
              <a:rPr b="0" i="0" lang="sv-SE" sz="1600" u="none" cap="none" strike="noStrike">
                <a:solidFill>
                  <a:srgbClr val="000000"/>
                </a:solidFill>
                <a:latin typeface="Arial"/>
                <a:ea typeface="Arial"/>
                <a:cs typeface="Arial"/>
                <a:sym typeface="Arial"/>
              </a:rPr>
              <a:t> is guided by two key principles:</a:t>
            </a:r>
            <a:endParaRPr b="0" i="0" sz="16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200"/>
              <a:buFont typeface="Arial"/>
              <a:buAutoNum type="arabicPeriod"/>
            </a:pPr>
            <a:r>
              <a:rPr b="1" i="0" lang="sv-SE" sz="1600" u="none" cap="none" strike="noStrike">
                <a:solidFill>
                  <a:srgbClr val="000000"/>
                </a:solidFill>
                <a:latin typeface="Arial"/>
                <a:ea typeface="Arial"/>
                <a:cs typeface="Arial"/>
                <a:sym typeface="Arial"/>
              </a:rPr>
              <a:t>Cost minimisation</a:t>
            </a:r>
            <a:r>
              <a:rPr b="0" i="0" lang="sv-SE" sz="1600" u="none" cap="none" strike="noStrike">
                <a:solidFill>
                  <a:srgbClr val="000000"/>
                </a:solidFill>
                <a:latin typeface="Arial"/>
                <a:ea typeface="Arial"/>
                <a:cs typeface="Arial"/>
                <a:sym typeface="Arial"/>
              </a:rPr>
              <a:t> – The model seeks the </a:t>
            </a:r>
            <a:r>
              <a:rPr b="1" i="0" lang="sv-SE" sz="1600" u="none" cap="none" strike="noStrike">
                <a:solidFill>
                  <a:srgbClr val="000000"/>
                </a:solidFill>
                <a:latin typeface="Arial"/>
                <a:ea typeface="Arial"/>
                <a:cs typeface="Arial"/>
                <a:sym typeface="Arial"/>
              </a:rPr>
              <a:t>least-cost combination</a:t>
            </a:r>
            <a:r>
              <a:rPr b="0" i="0" lang="sv-SE" sz="1600" u="none" cap="none" strike="noStrike">
                <a:solidFill>
                  <a:srgbClr val="000000"/>
                </a:solidFill>
                <a:latin typeface="Arial"/>
                <a:ea typeface="Arial"/>
                <a:cs typeface="Arial"/>
                <a:sym typeface="Arial"/>
              </a:rPr>
              <a:t> of technologies to meet demand. This is assessed at the </a:t>
            </a:r>
            <a:r>
              <a:rPr b="1" i="0" lang="sv-SE" sz="1600" u="none" cap="none" strike="noStrike">
                <a:solidFill>
                  <a:srgbClr val="000000"/>
                </a:solidFill>
                <a:latin typeface="Arial"/>
                <a:ea typeface="Arial"/>
                <a:cs typeface="Arial"/>
                <a:sym typeface="Arial"/>
              </a:rPr>
              <a:t>output level</a:t>
            </a:r>
            <a:r>
              <a:rPr b="0" i="0" lang="sv-SE" sz="1600" u="none" cap="none" strike="noStrike">
                <a:solidFill>
                  <a:srgbClr val="000000"/>
                </a:solidFill>
                <a:latin typeface="Arial"/>
                <a:ea typeface="Arial"/>
                <a:cs typeface="Arial"/>
                <a:sym typeface="Arial"/>
              </a:rPr>
              <a:t>, expressed as the </a:t>
            </a:r>
            <a:r>
              <a:rPr b="1" i="0" lang="sv-SE" sz="1600" u="none" cap="none" strike="noStrike">
                <a:solidFill>
                  <a:srgbClr val="000000"/>
                </a:solidFill>
                <a:latin typeface="Arial"/>
                <a:ea typeface="Arial"/>
                <a:cs typeface="Arial"/>
                <a:sym typeface="Arial"/>
              </a:rPr>
              <a:t>Levelised Cost of Output</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1" i="0" lang="sv-SE" sz="1600" u="none" cap="none" strike="noStrike">
                <a:solidFill>
                  <a:srgbClr val="000000"/>
                </a:solidFill>
                <a:latin typeface="Arial"/>
                <a:ea typeface="Arial"/>
                <a:cs typeface="Arial"/>
                <a:sym typeface="Arial"/>
              </a:rPr>
              <a:t>(LCO-X)</a:t>
            </a:r>
            <a:r>
              <a:rPr b="0" i="0" lang="sv-SE" sz="1600" u="none" cap="none" strike="noStrike">
                <a:solidFill>
                  <a:srgbClr val="000000"/>
                </a:solidFill>
                <a:latin typeface="Arial"/>
                <a:ea typeface="Arial"/>
                <a:cs typeface="Arial"/>
                <a:sym typeface="Arial"/>
              </a:rPr>
              <a:t>, where </a:t>
            </a:r>
            <a:r>
              <a:rPr b="0" i="1" lang="sv-SE" sz="1600" u="none" cap="none" strike="noStrike">
                <a:solidFill>
                  <a:srgbClr val="000000"/>
                </a:solidFill>
                <a:latin typeface="Arial"/>
                <a:ea typeface="Arial"/>
                <a:cs typeface="Arial"/>
                <a:sym typeface="Arial"/>
              </a:rPr>
              <a:t>X</a:t>
            </a:r>
            <a:r>
              <a:rPr b="0" i="0" lang="sv-SE" sz="1600" u="none" cap="none" strike="noStrike">
                <a:solidFill>
                  <a:srgbClr val="000000"/>
                </a:solidFill>
                <a:latin typeface="Arial"/>
                <a:ea typeface="Arial"/>
                <a:cs typeface="Arial"/>
                <a:sym typeface="Arial"/>
              </a:rPr>
              <a:t> could represent </a:t>
            </a:r>
            <a:r>
              <a:rPr b="1" i="0" lang="sv-SE" sz="1600" u="none" cap="none" strike="noStrike">
                <a:solidFill>
                  <a:srgbClr val="000000"/>
                </a:solidFill>
                <a:latin typeface="Arial"/>
                <a:ea typeface="Arial"/>
                <a:cs typeface="Arial"/>
                <a:sym typeface="Arial"/>
              </a:rPr>
              <a:t>electricity</a:t>
            </a:r>
            <a:r>
              <a:rPr b="0" i="0" lang="sv-SE" sz="1600" u="none" cap="none" strike="noStrike">
                <a:solidFill>
                  <a:srgbClr val="000000"/>
                </a:solidFill>
                <a:latin typeface="Arial"/>
                <a:ea typeface="Arial"/>
                <a:cs typeface="Arial"/>
                <a:sym typeface="Arial"/>
              </a:rPr>
              <a:t>, </a:t>
            </a:r>
            <a:r>
              <a:rPr b="1" i="0" lang="sv-SE" sz="1600" u="none" cap="none" strike="noStrike">
                <a:solidFill>
                  <a:srgbClr val="000000"/>
                </a:solidFill>
                <a:latin typeface="Arial"/>
                <a:ea typeface="Arial"/>
                <a:cs typeface="Arial"/>
                <a:sym typeface="Arial"/>
              </a:rPr>
              <a:t>heat</a:t>
            </a:r>
            <a:r>
              <a:rPr b="0" i="0" lang="sv-SE" sz="1600" u="none" cap="none" strike="noStrike">
                <a:solidFill>
                  <a:srgbClr val="000000"/>
                </a:solidFill>
                <a:latin typeface="Arial"/>
                <a:ea typeface="Arial"/>
                <a:cs typeface="Arial"/>
                <a:sym typeface="Arial"/>
              </a:rPr>
              <a:t>, or </a:t>
            </a:r>
            <a:r>
              <a:rPr b="1" i="0" lang="sv-SE" sz="1600" u="none" cap="none" strike="noStrike">
                <a:solidFill>
                  <a:srgbClr val="000000"/>
                </a:solidFill>
                <a:latin typeface="Arial"/>
                <a:ea typeface="Arial"/>
                <a:cs typeface="Arial"/>
                <a:sym typeface="Arial"/>
              </a:rPr>
              <a:t>hydrogen</a:t>
            </a:r>
            <a:r>
              <a:rPr b="0" i="0" lang="sv-SE" sz="1600" u="none" cap="none" strike="noStrike">
                <a:solidFill>
                  <a:srgbClr val="000000"/>
                </a:solidFill>
                <a:latin typeface="Arial"/>
                <a:ea typeface="Arial"/>
                <a:cs typeface="Arial"/>
                <a:sym typeface="Arial"/>
              </a:rPr>
              <a:t>. LCO-X captures the </a:t>
            </a:r>
            <a:r>
              <a:rPr b="1" i="0" lang="sv-SE" sz="1600" u="none" cap="none" strike="noStrike">
                <a:solidFill>
                  <a:srgbClr val="000000"/>
                </a:solidFill>
                <a:latin typeface="Arial"/>
                <a:ea typeface="Arial"/>
                <a:cs typeface="Arial"/>
                <a:sym typeface="Arial"/>
              </a:rPr>
              <a:t>total net present lifetime cost</a:t>
            </a:r>
            <a:r>
              <a:rPr b="0" i="0" lang="sv-SE" sz="1600" u="none" cap="none" strike="noStrike">
                <a:solidFill>
                  <a:srgbClr val="000000"/>
                </a:solidFill>
                <a:latin typeface="Arial"/>
                <a:ea typeface="Arial"/>
                <a:cs typeface="Arial"/>
                <a:sym typeface="Arial"/>
              </a:rPr>
              <a:t> of producing one unit of output, including </a:t>
            </a:r>
            <a:r>
              <a:rPr b="1" i="0" lang="sv-SE" sz="1600" u="none" cap="none" strike="noStrike">
                <a:solidFill>
                  <a:srgbClr val="000000"/>
                </a:solidFill>
                <a:latin typeface="Arial"/>
                <a:ea typeface="Arial"/>
                <a:cs typeface="Arial"/>
                <a:sym typeface="Arial"/>
              </a:rPr>
              <a:t>capital</a:t>
            </a:r>
            <a:r>
              <a:rPr b="0" i="0" lang="sv-SE" sz="1600" u="none" cap="none" strike="noStrike">
                <a:solidFill>
                  <a:srgbClr val="000000"/>
                </a:solidFill>
                <a:latin typeface="Arial"/>
                <a:ea typeface="Arial"/>
                <a:cs typeface="Arial"/>
                <a:sym typeface="Arial"/>
              </a:rPr>
              <a:t>, </a:t>
            </a:r>
            <a:r>
              <a:rPr b="1" i="0" lang="sv-SE" sz="1600" u="none" cap="none" strike="noStrike">
                <a:solidFill>
                  <a:srgbClr val="000000"/>
                </a:solidFill>
                <a:latin typeface="Arial"/>
                <a:ea typeface="Arial"/>
                <a:cs typeface="Arial"/>
                <a:sym typeface="Arial"/>
              </a:rPr>
              <a:t>operation and maintenance</a:t>
            </a:r>
            <a:r>
              <a:rPr b="0" i="0" lang="sv-SE" sz="1600" u="none" cap="none" strike="noStrike">
                <a:solidFill>
                  <a:srgbClr val="000000"/>
                </a:solidFill>
                <a:latin typeface="Arial"/>
                <a:ea typeface="Arial"/>
                <a:cs typeface="Arial"/>
                <a:sym typeface="Arial"/>
              </a:rPr>
              <a:t>, and </a:t>
            </a:r>
            <a:r>
              <a:rPr b="1" i="0" lang="sv-SE" sz="1600" u="none" cap="none" strike="noStrike">
                <a:solidFill>
                  <a:srgbClr val="000000"/>
                </a:solidFill>
                <a:latin typeface="Arial"/>
                <a:ea typeface="Arial"/>
                <a:cs typeface="Arial"/>
                <a:sym typeface="Arial"/>
              </a:rPr>
              <a:t>fuel</a:t>
            </a:r>
            <a:r>
              <a:rPr b="0" i="0" lang="sv-SE" sz="1600" u="none" cap="none" strike="noStrike">
                <a:solidFill>
                  <a:srgbClr val="000000"/>
                </a:solidFill>
                <a:latin typeface="Arial"/>
                <a:ea typeface="Arial"/>
                <a:cs typeface="Arial"/>
                <a:sym typeface="Arial"/>
              </a:rPr>
              <a:t> costs.</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200"/>
              <a:buFont typeface="Arial"/>
              <a:buChar char="•"/>
            </a:pPr>
            <a:r>
              <a:rPr b="0" i="0" lang="sv-SE" sz="1600" u="none" cap="none" strike="noStrike">
                <a:solidFill>
                  <a:srgbClr val="000000"/>
                </a:solidFill>
                <a:latin typeface="Arial"/>
                <a:ea typeface="Arial"/>
                <a:cs typeface="Arial"/>
                <a:sym typeface="Arial"/>
              </a:rPr>
              <a:t>By comparing LCO-X across technologies, the model identifies the </a:t>
            </a:r>
            <a:r>
              <a:rPr b="1" i="0" lang="sv-SE" sz="1600" u="none" cap="none" strike="noStrike">
                <a:solidFill>
                  <a:srgbClr val="000000"/>
                </a:solidFill>
                <a:latin typeface="Arial"/>
                <a:ea typeface="Arial"/>
                <a:cs typeface="Arial"/>
                <a:sym typeface="Arial"/>
              </a:rPr>
              <a:t>most economically efficient</a:t>
            </a:r>
            <a:r>
              <a:rPr b="0" i="0" lang="sv-SE" sz="1600" u="none" cap="none" strike="noStrike">
                <a:solidFill>
                  <a:srgbClr val="000000"/>
                </a:solidFill>
                <a:latin typeface="Arial"/>
                <a:ea typeface="Arial"/>
                <a:cs typeface="Arial"/>
                <a:sym typeface="Arial"/>
              </a:rPr>
              <a:t> mix.</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sv-SE" sz="1600" u="none" cap="none" strike="noStrike">
                <a:solidFill>
                  <a:srgbClr val="000000"/>
                </a:solidFill>
                <a:latin typeface="Arial"/>
                <a:ea typeface="Arial"/>
                <a:cs typeface="Arial"/>
                <a:sym typeface="Arial"/>
              </a:rPr>
              <a:t>2. Constraints</a:t>
            </a:r>
            <a:r>
              <a:rPr b="0" i="0" lang="sv-SE" sz="1600" u="none" cap="none" strike="noStrike">
                <a:solidFill>
                  <a:srgbClr val="000000"/>
                </a:solidFill>
                <a:latin typeface="Arial"/>
                <a:ea typeface="Arial"/>
                <a:cs typeface="Arial"/>
                <a:sym typeface="Arial"/>
              </a:rPr>
              <a:t> – These limit or force the uptake of certain technologies to better reflect </a:t>
            </a:r>
            <a:r>
              <a:rPr b="1" i="0" lang="sv-SE" sz="1600" u="none" cap="none" strike="noStrike">
                <a:solidFill>
                  <a:srgbClr val="000000"/>
                </a:solidFill>
                <a:latin typeface="Arial"/>
                <a:ea typeface="Arial"/>
                <a:cs typeface="Arial"/>
                <a:sym typeface="Arial"/>
              </a:rPr>
              <a:t>real-world conditions</a:t>
            </a:r>
            <a:r>
              <a:rPr b="0" i="0" lang="sv-SE" sz="1600" u="none" cap="none" strike="noStrike">
                <a:solidFill>
                  <a:srgbClr val="000000"/>
                </a:solidFill>
                <a:latin typeface="Arial"/>
                <a:ea typeface="Arial"/>
                <a:cs typeface="Arial"/>
                <a:sym typeface="Arial"/>
              </a:rPr>
              <a:t> such as </a:t>
            </a:r>
            <a:r>
              <a:rPr b="1" i="0" lang="sv-SE" sz="1600" u="none" cap="none" strike="noStrike">
                <a:solidFill>
                  <a:srgbClr val="000000"/>
                </a:solidFill>
                <a:latin typeface="Arial"/>
                <a:ea typeface="Arial"/>
                <a:cs typeface="Arial"/>
                <a:sym typeface="Arial"/>
              </a:rPr>
              <a:t>policy targets</a:t>
            </a:r>
            <a:r>
              <a:rPr b="0" i="0" lang="sv-SE" sz="1600" u="none" cap="none" strike="noStrike">
                <a:solidFill>
                  <a:srgbClr val="000000"/>
                </a:solidFill>
                <a:latin typeface="Arial"/>
                <a:ea typeface="Arial"/>
                <a:cs typeface="Arial"/>
                <a:sym typeface="Arial"/>
              </a:rPr>
              <a:t>, </a:t>
            </a:r>
            <a:r>
              <a:rPr b="1" i="0" lang="sv-SE" sz="1600" u="none" cap="none" strike="noStrike">
                <a:solidFill>
                  <a:srgbClr val="000000"/>
                </a:solidFill>
                <a:latin typeface="Arial"/>
                <a:ea typeface="Arial"/>
                <a:cs typeface="Arial"/>
                <a:sym typeface="Arial"/>
              </a:rPr>
              <a:t>resource availability</a:t>
            </a:r>
            <a:r>
              <a:rPr b="0" i="0" lang="sv-SE" sz="1600" u="none" cap="none" strike="noStrike">
                <a:solidFill>
                  <a:srgbClr val="000000"/>
                </a:solidFill>
                <a:latin typeface="Arial"/>
                <a:ea typeface="Arial"/>
                <a:cs typeface="Arial"/>
                <a:sym typeface="Arial"/>
              </a:rPr>
              <a:t>, or </a:t>
            </a:r>
            <a:r>
              <a:rPr b="1" i="0" lang="sv-SE" sz="1600" u="none" cap="none" strike="noStrike">
                <a:solidFill>
                  <a:srgbClr val="000000"/>
                </a:solidFill>
                <a:latin typeface="Arial"/>
                <a:ea typeface="Arial"/>
                <a:cs typeface="Arial"/>
                <a:sym typeface="Arial"/>
              </a:rPr>
              <a:t>behavioural preferences</a:t>
            </a:r>
            <a:r>
              <a:rPr b="0" i="0" lang="sv-SE"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pic>
        <p:nvPicPr>
          <p:cNvPr descr="A bag of money with a stack of coins&#10;&#10;AI-generated content may be incorrect." id="160" name="Google Shape;160;p4"/>
          <p:cNvPicPr preferRelativeResize="0"/>
          <p:nvPr/>
        </p:nvPicPr>
        <p:blipFill rotWithShape="1">
          <a:blip r:embed="rId3">
            <a:alphaModFix/>
          </a:blip>
          <a:srcRect b="0" l="0" r="0" t="0"/>
          <a:stretch/>
        </p:blipFill>
        <p:spPr>
          <a:xfrm>
            <a:off x="363600" y="1604867"/>
            <a:ext cx="1457136" cy="1375014"/>
          </a:xfrm>
          <a:prstGeom prst="rect">
            <a:avLst/>
          </a:prstGeom>
          <a:noFill/>
          <a:ln>
            <a:noFill/>
          </a:ln>
        </p:spPr>
      </p:pic>
      <p:sp>
        <p:nvSpPr>
          <p:cNvPr id="161" name="Google Shape;161;p4"/>
          <p:cNvSpPr txBox="1"/>
          <p:nvPr/>
        </p:nvSpPr>
        <p:spPr>
          <a:xfrm>
            <a:off x="2231136" y="4563834"/>
            <a:ext cx="9545522" cy="21236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sv-SE" sz="1600" u="none" cap="none" strike="noStrike">
                <a:solidFill>
                  <a:srgbClr val="000000"/>
                </a:solidFill>
                <a:latin typeface="Arial"/>
                <a:ea typeface="Arial"/>
                <a:cs typeface="Arial"/>
                <a:sym typeface="Arial"/>
              </a:rPr>
              <a:t>Techno-economic Data Sources</a:t>
            </a:r>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sv-SE" sz="1600" u="none" cap="none" strike="noStrike">
                <a:solidFill>
                  <a:srgbClr val="000000"/>
                </a:solidFill>
                <a:latin typeface="Arial"/>
                <a:ea typeface="Arial"/>
                <a:cs typeface="Arial"/>
                <a:sym typeface="Arial"/>
              </a:rPr>
              <a:t>Techno-economic data</a:t>
            </a:r>
            <a:r>
              <a:rPr b="0" i="0" lang="sv-SE" sz="1600" u="none" cap="none" strike="noStrike">
                <a:solidFill>
                  <a:srgbClr val="000000"/>
                </a:solidFill>
                <a:latin typeface="Arial"/>
                <a:ea typeface="Arial"/>
                <a:cs typeface="Arial"/>
                <a:sym typeface="Arial"/>
              </a:rPr>
              <a:t> (costs, efficiencies, lifetimes, etc.) should be drawn from </a:t>
            </a:r>
            <a:r>
              <a:rPr b="1" i="0" lang="sv-SE" sz="1600" u="none" cap="none" strike="noStrike">
                <a:solidFill>
                  <a:srgbClr val="000000"/>
                </a:solidFill>
                <a:latin typeface="Arial"/>
                <a:ea typeface="Arial"/>
                <a:cs typeface="Arial"/>
                <a:sym typeface="Arial"/>
              </a:rPr>
              <a:t>local or regionally relevant sources</a:t>
            </a:r>
            <a:r>
              <a:rPr b="0" i="0" lang="sv-SE" sz="1600" u="none" cap="none" strike="noStrike">
                <a:solidFill>
                  <a:srgbClr val="000000"/>
                </a:solidFill>
                <a:latin typeface="Arial"/>
                <a:ea typeface="Arial"/>
                <a:cs typeface="Arial"/>
                <a:sym typeface="Arial"/>
              </a:rPr>
              <a:t> whenever possible.</a:t>
            </a:r>
            <a:endParaRPr/>
          </a:p>
          <a:p>
            <a:pPr indent="0" lvl="0" marL="0" marR="0" rtl="0" algn="l">
              <a:lnSpc>
                <a:spcPct val="100000"/>
              </a:lnSpc>
              <a:spcBef>
                <a:spcPts val="0"/>
              </a:spcBef>
              <a:spcAft>
                <a:spcPts val="0"/>
              </a:spcAft>
              <a:buClr>
                <a:srgbClr val="000000"/>
              </a:buClr>
              <a:buSzPts val="1200"/>
              <a:buFont typeface="Arial"/>
              <a:buNone/>
            </a:pPr>
            <a:br>
              <a:rPr b="0" i="0" lang="sv-SE" sz="1600" u="none" cap="none" strike="noStrike">
                <a:solidFill>
                  <a:srgbClr val="000000"/>
                </a:solidFill>
                <a:latin typeface="Arial"/>
                <a:ea typeface="Arial"/>
                <a:cs typeface="Arial"/>
                <a:sym typeface="Arial"/>
              </a:rPr>
            </a:br>
            <a:r>
              <a:rPr b="0" i="0" lang="sv-SE" sz="1600" u="none" cap="none" strike="noStrike">
                <a:solidFill>
                  <a:srgbClr val="000000"/>
                </a:solidFill>
                <a:latin typeface="Arial"/>
                <a:ea typeface="Arial"/>
                <a:cs typeface="Arial"/>
                <a:sym typeface="Arial"/>
              </a:rPr>
              <a:t>If local data are unavailable, select sources that </a:t>
            </a:r>
            <a:r>
              <a:rPr b="1" i="0" lang="sv-SE" sz="1600" u="none" cap="none" strike="noStrike">
                <a:solidFill>
                  <a:srgbClr val="000000"/>
                </a:solidFill>
                <a:latin typeface="Arial"/>
                <a:ea typeface="Arial"/>
                <a:cs typeface="Arial"/>
                <a:sym typeface="Arial"/>
              </a:rPr>
              <a:t>best approximate the regional context</a:t>
            </a:r>
            <a:r>
              <a:rPr b="0" i="0" lang="sv-SE" sz="1600" u="none" cap="none" strike="noStrike">
                <a:solidFill>
                  <a:srgbClr val="000000"/>
                </a:solidFill>
                <a:latin typeface="Arial"/>
                <a:ea typeface="Arial"/>
                <a:cs typeface="Arial"/>
                <a:sym typeface="Arial"/>
              </a:rPr>
              <a:t> and </a:t>
            </a:r>
            <a:r>
              <a:rPr b="1" i="0" lang="sv-SE" sz="1600" u="none" cap="none" strike="noStrike">
                <a:solidFill>
                  <a:srgbClr val="000000"/>
                </a:solidFill>
                <a:latin typeface="Arial"/>
                <a:ea typeface="Arial"/>
                <a:cs typeface="Arial"/>
                <a:sym typeface="Arial"/>
              </a:rPr>
              <a:t>document any assumptions</a:t>
            </a:r>
            <a:r>
              <a:rPr b="0" i="0" lang="sv-SE" sz="1600" u="none" cap="none" strike="noStrike">
                <a:solidFill>
                  <a:srgbClr val="000000"/>
                </a:solidFill>
                <a:latin typeface="Arial"/>
                <a:ea typeface="Arial"/>
                <a:cs typeface="Arial"/>
                <a:sym typeface="Arial"/>
              </a:rPr>
              <a:t> clearly.</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162" name="Google Shape;162;p4"/>
          <p:cNvPicPr preferRelativeResize="0"/>
          <p:nvPr/>
        </p:nvPicPr>
        <p:blipFill rotWithShape="1">
          <a:blip r:embed="rId4">
            <a:alphaModFix/>
          </a:blip>
          <a:srcRect b="0" l="0" r="0" t="0"/>
          <a:stretch/>
        </p:blipFill>
        <p:spPr>
          <a:xfrm>
            <a:off x="362520" y="4563834"/>
            <a:ext cx="1562292" cy="1586045"/>
          </a:xfrm>
          <a:prstGeom prst="rect">
            <a:avLst/>
          </a:prstGeom>
          <a:noFill/>
          <a:ln>
            <a:noFill/>
          </a:ln>
        </p:spPr>
      </p:pic>
      <p:cxnSp>
        <p:nvCxnSpPr>
          <p:cNvPr id="163" name="Google Shape;163;p4"/>
          <p:cNvCxnSpPr/>
          <p:nvPr/>
        </p:nvCxnSpPr>
        <p:spPr>
          <a:xfrm>
            <a:off x="162036" y="4145995"/>
            <a:ext cx="10883916" cy="0"/>
          </a:xfrm>
          <a:prstGeom prst="straightConnector1">
            <a:avLst/>
          </a:prstGeom>
          <a:noFill/>
          <a:ln cap="flat" cmpd="sng" w="28575">
            <a:solidFill>
              <a:schemeClr val="dk1"/>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70" name="Google Shape;170;p9"/>
          <p:cNvSpPr txBox="1"/>
          <p:nvPr>
            <p:ph type="title"/>
          </p:nvPr>
        </p:nvSpPr>
        <p:spPr>
          <a:xfrm>
            <a:off x="493200" y="327600"/>
            <a:ext cx="5166359"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Model Calibration 1</a:t>
            </a:r>
            <a:endParaRPr>
              <a:solidFill>
                <a:srgbClr val="FF0000"/>
              </a:solidFill>
            </a:endParaRPr>
          </a:p>
        </p:txBody>
      </p:sp>
      <p:sp>
        <p:nvSpPr>
          <p:cNvPr id="171" name="Google Shape;171;p9"/>
          <p:cNvSpPr txBox="1"/>
          <p:nvPr/>
        </p:nvSpPr>
        <p:spPr>
          <a:xfrm>
            <a:off x="512065" y="1242252"/>
            <a:ext cx="7598664" cy="49859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sv-SE" sz="1600" u="none" cap="none" strike="noStrike">
                <a:solidFill>
                  <a:srgbClr val="7030A0"/>
                </a:solidFill>
                <a:latin typeface="Arial"/>
                <a:ea typeface="Arial"/>
                <a:cs typeface="Arial"/>
                <a:sym typeface="Arial"/>
              </a:rPr>
              <a:t>Model calibration is the process of systematically adjusting model parameters and input assumptions so that the model’s simulated outputs over one or more historical years accurately reproduce observed system behaviour.</a:t>
            </a:r>
            <a:endParaRPr b="1" i="0" sz="1600" u="none" cap="none" strike="noStrike">
              <a:solidFill>
                <a:srgbClr val="7030A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200"/>
              <a:buFont typeface="Arial"/>
              <a:buChar char="•"/>
            </a:pPr>
            <a:r>
              <a:rPr b="0" i="0" lang="sv-SE" sz="1600" u="none" cap="none" strike="noStrike">
                <a:solidFill>
                  <a:srgbClr val="000000"/>
                </a:solidFill>
                <a:latin typeface="Arial"/>
                <a:ea typeface="Arial"/>
                <a:cs typeface="Arial"/>
                <a:sym typeface="Arial"/>
              </a:rPr>
              <a:t>It is important because those </a:t>
            </a:r>
            <a:r>
              <a:rPr b="1" i="0" lang="sv-SE" sz="1600" u="none" cap="none" strike="noStrike">
                <a:solidFill>
                  <a:srgbClr val="000000"/>
                </a:solidFill>
                <a:latin typeface="Arial"/>
                <a:ea typeface="Arial"/>
                <a:cs typeface="Arial"/>
                <a:sym typeface="Arial"/>
              </a:rPr>
              <a:t>initial conditions</a:t>
            </a:r>
            <a:r>
              <a:rPr b="0" i="0" lang="sv-SE" sz="1600" u="none" cap="none" strike="noStrike">
                <a:solidFill>
                  <a:srgbClr val="000000"/>
                </a:solidFill>
                <a:latin typeface="Arial"/>
                <a:ea typeface="Arial"/>
                <a:cs typeface="Arial"/>
                <a:sym typeface="Arial"/>
              </a:rPr>
              <a:t> will largely determine what happens during the </a:t>
            </a:r>
            <a:r>
              <a:rPr b="1" i="0" lang="sv-SE" sz="1600" u="none" cap="none" strike="noStrike">
                <a:solidFill>
                  <a:srgbClr val="000000"/>
                </a:solidFill>
                <a:latin typeface="Arial"/>
                <a:ea typeface="Arial"/>
                <a:cs typeface="Arial"/>
                <a:sym typeface="Arial"/>
              </a:rPr>
              <a:t>first years</a:t>
            </a:r>
            <a:r>
              <a:rPr b="0" i="0" lang="sv-SE" sz="1600" u="none" cap="none" strike="noStrike">
                <a:solidFill>
                  <a:srgbClr val="000000"/>
                </a:solidFill>
                <a:latin typeface="Arial"/>
                <a:ea typeface="Arial"/>
                <a:cs typeface="Arial"/>
                <a:sym typeface="Arial"/>
              </a:rPr>
              <a:t> of the modelling period, but their influence may extend </a:t>
            </a:r>
            <a:r>
              <a:rPr b="1" i="0" lang="sv-SE" sz="1600" u="none" cap="none" strike="noStrike">
                <a:solidFill>
                  <a:srgbClr val="000000"/>
                </a:solidFill>
                <a:latin typeface="Arial"/>
                <a:ea typeface="Arial"/>
                <a:cs typeface="Arial"/>
                <a:sym typeface="Arial"/>
              </a:rPr>
              <a:t>beyond that</a:t>
            </a:r>
            <a:r>
              <a:rPr b="0" i="0" lang="sv-SE" sz="1600" u="none" cap="none" strike="noStrike">
                <a:solidFill>
                  <a:srgbClr val="000000"/>
                </a:solidFill>
                <a:latin typeface="Arial"/>
                <a:ea typeface="Arial"/>
                <a:cs typeface="Arial"/>
                <a:sym typeface="Arial"/>
              </a:rPr>
              <a:t>. For example, suppose there are three types of cars: </a:t>
            </a:r>
            <a:r>
              <a:rPr b="1" i="0" lang="sv-SE" sz="1600" u="none" cap="none" strike="noStrike">
                <a:solidFill>
                  <a:srgbClr val="000000"/>
                </a:solidFill>
                <a:latin typeface="Arial"/>
                <a:ea typeface="Arial"/>
                <a:cs typeface="Arial"/>
                <a:sym typeface="Arial"/>
              </a:rPr>
              <a:t>internal combustion engine (ICE)</a:t>
            </a:r>
            <a:r>
              <a:rPr b="0" i="0" lang="sv-SE" sz="1600" u="none" cap="none" strike="noStrike">
                <a:solidFill>
                  <a:srgbClr val="000000"/>
                </a:solidFill>
                <a:latin typeface="Arial"/>
                <a:ea typeface="Arial"/>
                <a:cs typeface="Arial"/>
                <a:sym typeface="Arial"/>
              </a:rPr>
              <a:t>, </a:t>
            </a:r>
            <a:r>
              <a:rPr b="1" i="0" lang="sv-SE" sz="1600" u="none" cap="none" strike="noStrike">
                <a:solidFill>
                  <a:srgbClr val="000000"/>
                </a:solidFill>
                <a:latin typeface="Arial"/>
                <a:ea typeface="Arial"/>
                <a:cs typeface="Arial"/>
                <a:sym typeface="Arial"/>
              </a:rPr>
              <a:t>hybrid</a:t>
            </a:r>
            <a:r>
              <a:rPr b="0" i="0" lang="sv-SE" sz="1600" u="none" cap="none" strike="noStrike">
                <a:solidFill>
                  <a:srgbClr val="000000"/>
                </a:solidFill>
                <a:latin typeface="Arial"/>
                <a:ea typeface="Arial"/>
                <a:cs typeface="Arial"/>
                <a:sym typeface="Arial"/>
              </a:rPr>
              <a:t>, and </a:t>
            </a:r>
            <a:r>
              <a:rPr b="1" i="0" lang="sv-SE" sz="1600" u="none" cap="none" strike="noStrike">
                <a:solidFill>
                  <a:srgbClr val="000000"/>
                </a:solidFill>
                <a:latin typeface="Arial"/>
                <a:ea typeface="Arial"/>
                <a:cs typeface="Arial"/>
                <a:sym typeface="Arial"/>
              </a:rPr>
              <a:t>electric</a:t>
            </a:r>
            <a:r>
              <a:rPr b="0" i="0" lang="sv-SE" sz="1600" u="none" cap="none" strike="noStrike">
                <a:solidFill>
                  <a:srgbClr val="000000"/>
                </a:solidFill>
                <a:latin typeface="Arial"/>
                <a:ea typeface="Arial"/>
                <a:cs typeface="Arial"/>
                <a:sym typeface="Arial"/>
              </a:rPr>
              <a:t>, and the hybrid is the cheapest option when considering </a:t>
            </a:r>
            <a:r>
              <a:rPr b="1" i="0" lang="sv-SE" sz="1600" u="none" cap="none" strike="noStrike">
                <a:solidFill>
                  <a:srgbClr val="000000"/>
                </a:solidFill>
                <a:latin typeface="Arial"/>
                <a:ea typeface="Arial"/>
                <a:cs typeface="Arial"/>
                <a:sym typeface="Arial"/>
              </a:rPr>
              <a:t>lifetime ownership costs</a:t>
            </a:r>
            <a:r>
              <a:rPr b="0" i="0" lang="sv-SE" sz="1600" u="none" cap="none" strike="noStrike">
                <a:solidFill>
                  <a:srgbClr val="000000"/>
                </a:solidFill>
                <a:latin typeface="Arial"/>
                <a:ea typeface="Arial"/>
                <a:cs typeface="Arial"/>
                <a:sym typeface="Arial"/>
              </a:rPr>
              <a:t>. If there were no existing cars, the model would simply invest in hybrids. However, if there are already some ICE or electric vehicles, the model would not scrap them before the end of their lifetimes, as doing so would not be </a:t>
            </a:r>
            <a:r>
              <a:rPr b="1" i="0" lang="sv-SE" sz="1600" u="none" cap="none" strike="noStrike">
                <a:solidFill>
                  <a:srgbClr val="000000"/>
                </a:solidFill>
                <a:latin typeface="Arial"/>
                <a:ea typeface="Arial"/>
                <a:cs typeface="Arial"/>
                <a:sym typeface="Arial"/>
              </a:rPr>
              <a:t>economically viable </a:t>
            </a:r>
            <a:r>
              <a:rPr b="0" i="0" lang="sv-SE" sz="1600" u="none" cap="none" strike="noStrike">
                <a:solidFill>
                  <a:srgbClr val="000000"/>
                </a:solidFill>
                <a:latin typeface="Arial"/>
                <a:ea typeface="Arial"/>
                <a:cs typeface="Arial"/>
                <a:sym typeface="Arial"/>
              </a:rPr>
              <a:t>and </a:t>
            </a:r>
            <a:r>
              <a:rPr b="1" i="0" lang="sv-SE" sz="1600" u="none" cap="none" strike="noStrike">
                <a:solidFill>
                  <a:srgbClr val="000000"/>
                </a:solidFill>
                <a:latin typeface="Arial"/>
                <a:ea typeface="Arial"/>
                <a:cs typeface="Arial"/>
                <a:sym typeface="Arial"/>
              </a:rPr>
              <a:t>unrealistic</a:t>
            </a:r>
            <a:r>
              <a:rPr b="0" i="0" lang="sv-SE"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a:p>
            <a:pPr indent="-209550" lvl="0" marL="361950" marR="0" rtl="0" algn="just">
              <a:lnSpc>
                <a:spcPct val="100000"/>
              </a:lnSpc>
              <a:spcBef>
                <a:spcPts val="0"/>
              </a:spcBef>
              <a:spcAft>
                <a:spcPts val="0"/>
              </a:spcAft>
              <a:buClr>
                <a:srgbClr val="000000"/>
              </a:buClr>
              <a:buSzPts val="12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200"/>
              <a:buFont typeface="Arial"/>
              <a:buChar char="•"/>
            </a:pPr>
            <a:r>
              <a:rPr b="0" i="0" lang="sv-SE" sz="1600" u="none" cap="none" strike="noStrike">
                <a:solidFill>
                  <a:srgbClr val="000000"/>
                </a:solidFill>
                <a:latin typeface="Arial"/>
                <a:ea typeface="Arial"/>
                <a:cs typeface="Arial"/>
                <a:sym typeface="Arial"/>
              </a:rPr>
              <a:t>The </a:t>
            </a:r>
            <a:r>
              <a:rPr b="1" i="0" lang="sv-SE" sz="1600" u="none" cap="none" strike="noStrike">
                <a:solidFill>
                  <a:srgbClr val="000000"/>
                </a:solidFill>
                <a:latin typeface="Arial"/>
                <a:ea typeface="Arial"/>
                <a:cs typeface="Arial"/>
                <a:sym typeface="Arial"/>
              </a:rPr>
              <a:t>parameters</a:t>
            </a:r>
            <a:r>
              <a:rPr b="0" i="0" lang="sv-SE" sz="1600" u="none" cap="none" strike="noStrike">
                <a:solidFill>
                  <a:srgbClr val="000000"/>
                </a:solidFill>
                <a:latin typeface="Arial"/>
                <a:ea typeface="Arial"/>
                <a:cs typeface="Arial"/>
                <a:sym typeface="Arial"/>
              </a:rPr>
              <a:t> used to calibrate the model are typically the </a:t>
            </a:r>
            <a:r>
              <a:rPr b="1" i="1" lang="sv-SE" sz="1600" u="none" cap="none" strike="noStrike">
                <a:solidFill>
                  <a:srgbClr val="000000"/>
                </a:solidFill>
                <a:latin typeface="Arial"/>
                <a:ea typeface="Arial"/>
                <a:cs typeface="Arial"/>
                <a:sym typeface="Arial"/>
              </a:rPr>
              <a:t>Total Technology Annual Activity Lower Limit </a:t>
            </a:r>
            <a:r>
              <a:rPr b="0" i="0" lang="sv-SE" sz="1600" u="none" cap="none" strike="noStrike">
                <a:solidFill>
                  <a:srgbClr val="000000"/>
                </a:solidFill>
                <a:latin typeface="Arial"/>
                <a:ea typeface="Arial"/>
                <a:cs typeface="Arial"/>
                <a:sym typeface="Arial"/>
              </a:rPr>
              <a:t>and </a:t>
            </a:r>
            <a:r>
              <a:rPr b="1" i="1" lang="sv-SE" sz="1600" u="none" cap="none" strike="noStrike">
                <a:solidFill>
                  <a:srgbClr val="000000"/>
                </a:solidFill>
                <a:latin typeface="Arial"/>
                <a:ea typeface="Arial"/>
                <a:cs typeface="Arial"/>
                <a:sym typeface="Arial"/>
              </a:rPr>
              <a:t>Residual Capacity </a:t>
            </a:r>
            <a:r>
              <a:rPr b="0" i="1" lang="sv-SE" sz="1600" u="none" cap="none" strike="noStrike">
                <a:solidFill>
                  <a:srgbClr val="000000"/>
                </a:solidFill>
                <a:latin typeface="Arial"/>
                <a:ea typeface="Arial"/>
                <a:cs typeface="Arial"/>
                <a:sym typeface="Arial"/>
              </a:rPr>
              <a:t>(though others like the </a:t>
            </a:r>
            <a:r>
              <a:rPr b="1" i="1" lang="sv-SE" sz="1600" u="none" cap="none" strike="noStrike">
                <a:solidFill>
                  <a:srgbClr val="000000"/>
                </a:solidFill>
                <a:latin typeface="Arial"/>
                <a:ea typeface="Arial"/>
                <a:cs typeface="Arial"/>
                <a:sym typeface="Arial"/>
              </a:rPr>
              <a:t>Total Annual Max Capacity Investment</a:t>
            </a:r>
            <a:r>
              <a:rPr b="0" i="1" lang="sv-SE" sz="1600" u="none" cap="none" strike="noStrike">
                <a:solidFill>
                  <a:srgbClr val="000000"/>
                </a:solidFill>
                <a:latin typeface="Arial"/>
                <a:ea typeface="Arial"/>
                <a:cs typeface="Arial"/>
                <a:sym typeface="Arial"/>
              </a:rPr>
              <a:t> may help)</a:t>
            </a:r>
            <a:r>
              <a:rPr b="0" i="0" lang="sv-SE"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a:p>
            <a:pPr indent="-209550" lvl="0" marL="361950" marR="0" rtl="0" algn="just">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a:p>
            <a:pPr indent="-184150" lvl="0" marL="285750" marR="0" rtl="0" algn="just">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p:txBody>
      </p:sp>
      <p:sp>
        <p:nvSpPr>
          <p:cNvPr id="172" name="Google Shape;172;p9"/>
          <p:cNvSpPr/>
          <p:nvPr/>
        </p:nvSpPr>
        <p:spPr>
          <a:xfrm>
            <a:off x="8949682" y="1201770"/>
            <a:ext cx="2562045" cy="584742"/>
          </a:xfrm>
          <a:prstGeom prst="roundRect">
            <a:avLst>
              <a:gd fmla="val 16667" name="adj"/>
            </a:avLst>
          </a:prstGeom>
          <a:solidFill>
            <a:srgbClr val="1F5C99"/>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sv-SE" sz="1800" u="none" cap="none" strike="noStrike">
                <a:solidFill>
                  <a:srgbClr val="FFFFFF"/>
                </a:solidFill>
                <a:latin typeface="Arial"/>
                <a:ea typeface="Arial"/>
                <a:cs typeface="Arial"/>
                <a:sym typeface="Arial"/>
              </a:rPr>
              <a:t>Model inputs</a:t>
            </a:r>
            <a:endParaRPr b="0" i="0" sz="1400" u="none" cap="none" strike="noStrike">
              <a:solidFill>
                <a:srgbClr val="000000"/>
              </a:solidFill>
              <a:latin typeface="Arial"/>
              <a:ea typeface="Arial"/>
              <a:cs typeface="Arial"/>
              <a:sym typeface="Arial"/>
            </a:endParaRPr>
          </a:p>
        </p:txBody>
      </p:sp>
      <p:sp>
        <p:nvSpPr>
          <p:cNvPr id="173" name="Google Shape;173;p9"/>
          <p:cNvSpPr/>
          <p:nvPr/>
        </p:nvSpPr>
        <p:spPr>
          <a:xfrm>
            <a:off x="8949682" y="2386928"/>
            <a:ext cx="2562045" cy="584742"/>
          </a:xfrm>
          <a:prstGeom prst="roundRect">
            <a:avLst>
              <a:gd fmla="val 16667" name="adj"/>
            </a:avLst>
          </a:prstGeom>
          <a:solidFill>
            <a:srgbClr val="7030A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sv-SE" sz="1800" u="none" cap="none" strike="noStrike">
                <a:solidFill>
                  <a:srgbClr val="FFFFFF"/>
                </a:solidFill>
                <a:latin typeface="Arial"/>
                <a:ea typeface="Arial"/>
                <a:cs typeface="Arial"/>
                <a:sym typeface="Arial"/>
              </a:rPr>
              <a:t>Calibration</a:t>
            </a:r>
            <a:endParaRPr b="0" i="0" sz="1400" u="none" cap="none" strike="noStrike">
              <a:solidFill>
                <a:srgbClr val="000000"/>
              </a:solidFill>
              <a:latin typeface="Arial"/>
              <a:ea typeface="Arial"/>
              <a:cs typeface="Arial"/>
              <a:sym typeface="Arial"/>
            </a:endParaRPr>
          </a:p>
        </p:txBody>
      </p:sp>
      <p:sp>
        <p:nvSpPr>
          <p:cNvPr id="174" name="Google Shape;174;p9"/>
          <p:cNvSpPr/>
          <p:nvPr/>
        </p:nvSpPr>
        <p:spPr>
          <a:xfrm>
            <a:off x="8949682" y="3533580"/>
            <a:ext cx="2562045" cy="584742"/>
          </a:xfrm>
          <a:prstGeom prst="roundRect">
            <a:avLst>
              <a:gd fmla="val 16667" name="adj"/>
            </a:avLst>
          </a:prstGeom>
          <a:solidFill>
            <a:srgbClr val="00B0F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sv-SE" sz="1800" u="none" cap="none" strike="noStrike">
                <a:solidFill>
                  <a:srgbClr val="FFFFFF"/>
                </a:solidFill>
                <a:latin typeface="Arial"/>
                <a:ea typeface="Arial"/>
                <a:cs typeface="Arial"/>
                <a:sym typeface="Arial"/>
              </a:rPr>
              <a:t>Simulated data</a:t>
            </a:r>
            <a:endParaRPr b="0" i="0" sz="1400" u="none" cap="none" strike="noStrike">
              <a:solidFill>
                <a:srgbClr val="000000"/>
              </a:solidFill>
              <a:latin typeface="Arial"/>
              <a:ea typeface="Arial"/>
              <a:cs typeface="Arial"/>
              <a:sym typeface="Arial"/>
            </a:endParaRPr>
          </a:p>
        </p:txBody>
      </p:sp>
      <p:sp>
        <p:nvSpPr>
          <p:cNvPr id="175" name="Google Shape;175;p9"/>
          <p:cNvSpPr/>
          <p:nvPr/>
        </p:nvSpPr>
        <p:spPr>
          <a:xfrm>
            <a:off x="8949682" y="4688204"/>
            <a:ext cx="2562045" cy="584742"/>
          </a:xfrm>
          <a:prstGeom prst="roundRect">
            <a:avLst>
              <a:gd fmla="val 16667" name="adj"/>
            </a:avLst>
          </a:prstGeom>
          <a:solidFill>
            <a:srgbClr val="1F5C99"/>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sv-SE" sz="1800" u="none" cap="none" strike="noStrike">
                <a:solidFill>
                  <a:srgbClr val="FFFFFF"/>
                </a:solidFill>
                <a:latin typeface="Arial"/>
                <a:ea typeface="Arial"/>
                <a:cs typeface="Arial"/>
                <a:sym typeface="Arial"/>
              </a:rPr>
              <a:t>Historical data</a:t>
            </a:r>
            <a:endParaRPr b="0" i="0" sz="1400" u="none" cap="none" strike="noStrike">
              <a:solidFill>
                <a:srgbClr val="000000"/>
              </a:solidFill>
              <a:latin typeface="Arial"/>
              <a:ea typeface="Arial"/>
              <a:cs typeface="Arial"/>
              <a:sym typeface="Arial"/>
            </a:endParaRPr>
          </a:p>
        </p:txBody>
      </p:sp>
      <p:cxnSp>
        <p:nvCxnSpPr>
          <p:cNvPr id="176" name="Google Shape;176;p9"/>
          <p:cNvCxnSpPr>
            <a:stCxn id="172" idx="2"/>
            <a:endCxn id="173" idx="0"/>
          </p:cNvCxnSpPr>
          <p:nvPr/>
        </p:nvCxnSpPr>
        <p:spPr>
          <a:xfrm>
            <a:off x="10230705" y="1786512"/>
            <a:ext cx="0" cy="600300"/>
          </a:xfrm>
          <a:prstGeom prst="straightConnector1">
            <a:avLst/>
          </a:prstGeom>
          <a:noFill/>
          <a:ln cap="flat" cmpd="sng" w="38100">
            <a:solidFill>
              <a:schemeClr val="dk1"/>
            </a:solidFill>
            <a:prstDash val="solid"/>
            <a:round/>
            <a:headEnd len="sm" w="sm" type="none"/>
            <a:tailEnd len="med" w="med" type="triangle"/>
          </a:ln>
        </p:spPr>
      </p:cxnSp>
      <p:cxnSp>
        <p:nvCxnSpPr>
          <p:cNvPr id="177" name="Google Shape;177;p9"/>
          <p:cNvCxnSpPr>
            <a:stCxn id="173" idx="2"/>
          </p:cNvCxnSpPr>
          <p:nvPr/>
        </p:nvCxnSpPr>
        <p:spPr>
          <a:xfrm>
            <a:off x="10230705" y="2971670"/>
            <a:ext cx="0" cy="592500"/>
          </a:xfrm>
          <a:prstGeom prst="straightConnector1">
            <a:avLst/>
          </a:prstGeom>
          <a:noFill/>
          <a:ln cap="flat" cmpd="sng" w="38100">
            <a:solidFill>
              <a:schemeClr val="dk1"/>
            </a:solidFill>
            <a:prstDash val="solid"/>
            <a:round/>
            <a:headEnd len="sm" w="sm" type="none"/>
            <a:tailEnd len="med" w="med" type="triangle"/>
          </a:ln>
        </p:spPr>
      </p:cxnSp>
      <p:sp>
        <p:nvSpPr>
          <p:cNvPr id="178" name="Google Shape;178;p9"/>
          <p:cNvSpPr txBox="1"/>
          <p:nvPr/>
        </p:nvSpPr>
        <p:spPr>
          <a:xfrm>
            <a:off x="10034193" y="4118322"/>
            <a:ext cx="304800"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sv-SE" sz="3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84150" lvl="0" marL="285750" marR="0" rtl="0" algn="just">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185" name="Google Shape;185;p6"/>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2800">
                <a:solidFill>
                  <a:srgbClr val="FF0000"/>
                </a:solidFill>
              </a:rPr>
              <a:t>Model Calibration 2</a:t>
            </a:r>
            <a:endParaRPr>
              <a:solidFill>
                <a:srgbClr val="FF0000"/>
              </a:solidFill>
            </a:endParaRPr>
          </a:p>
        </p:txBody>
      </p:sp>
      <p:sp>
        <p:nvSpPr>
          <p:cNvPr id="186" name="Google Shape;186;p6"/>
          <p:cNvSpPr txBox="1"/>
          <p:nvPr/>
        </p:nvSpPr>
        <p:spPr>
          <a:xfrm>
            <a:off x="493200" y="924259"/>
            <a:ext cx="7159752" cy="4770496"/>
          </a:xfrm>
          <a:prstGeom prst="rect">
            <a:avLst/>
          </a:prstGeom>
          <a:noFill/>
          <a:ln>
            <a:noFill/>
          </a:ln>
        </p:spPr>
        <p:txBody>
          <a:bodyPr anchorCtr="0" anchor="t" bIns="45700" lIns="91425" spcFirstLastPara="1" rIns="91425" wrap="square" tIns="45700">
            <a:spAutoFit/>
          </a:bodyPr>
          <a:lstStyle/>
          <a:p>
            <a:pPr indent="-209550" lvl="0" marL="361950" marR="0" rtl="0" algn="just">
              <a:lnSpc>
                <a:spcPct val="100000"/>
              </a:lnSpc>
              <a:spcBef>
                <a:spcPts val="0"/>
              </a:spcBef>
              <a:spcAft>
                <a:spcPts val="0"/>
              </a:spcAft>
              <a:buClr>
                <a:srgbClr val="000000"/>
              </a:buClr>
              <a:buSzPts val="12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200"/>
              <a:buFont typeface="Arial"/>
              <a:buChar char="•"/>
            </a:pPr>
            <a:r>
              <a:rPr b="0" i="0" lang="sv-SE" sz="1600" u="none" cap="none" strike="noStrike">
                <a:solidFill>
                  <a:srgbClr val="000000"/>
                </a:solidFill>
                <a:latin typeface="Arial"/>
                <a:ea typeface="Arial"/>
                <a:cs typeface="Arial"/>
                <a:sym typeface="Arial"/>
              </a:rPr>
              <a:t>The </a:t>
            </a:r>
            <a:r>
              <a:rPr b="1" i="0" lang="sv-SE" sz="1600" u="none" cap="none" strike="noStrike">
                <a:solidFill>
                  <a:srgbClr val="000000"/>
                </a:solidFill>
                <a:latin typeface="Arial"/>
                <a:ea typeface="Arial"/>
                <a:cs typeface="Arial"/>
                <a:sym typeface="Arial"/>
              </a:rPr>
              <a:t>sum of the activity </a:t>
            </a:r>
            <a:r>
              <a:rPr b="0" i="0" lang="sv-SE" sz="1600" u="none" cap="none" strike="noStrike">
                <a:solidFill>
                  <a:srgbClr val="000000"/>
                </a:solidFill>
                <a:latin typeface="Arial"/>
                <a:ea typeface="Arial"/>
                <a:cs typeface="Arial"/>
                <a:sym typeface="Arial"/>
              </a:rPr>
              <a:t>of the technologies in a given year must be equal to the demand that those technologies meet. In some cases, this is how demand is calculated. We start with </a:t>
            </a:r>
            <a:r>
              <a:rPr b="1" i="0" lang="sv-SE" sz="1600" u="none" cap="none" strike="noStrike">
                <a:solidFill>
                  <a:srgbClr val="000000"/>
                </a:solidFill>
                <a:latin typeface="Arial"/>
                <a:ea typeface="Arial"/>
                <a:cs typeface="Arial"/>
                <a:sym typeface="Arial"/>
              </a:rPr>
              <a:t>fuel use </a:t>
            </a:r>
            <a:r>
              <a:rPr b="0" i="0" lang="sv-SE" sz="1600" u="none" cap="none" strike="noStrike">
                <a:solidFill>
                  <a:srgbClr val="000000"/>
                </a:solidFill>
                <a:latin typeface="Arial"/>
                <a:ea typeface="Arial"/>
                <a:cs typeface="Arial"/>
                <a:sym typeface="Arial"/>
              </a:rPr>
              <a:t>(for example, gas for household space heating), which is converted into </a:t>
            </a:r>
            <a:r>
              <a:rPr b="1" i="0" lang="sv-SE" sz="1600" u="none" cap="none" strike="noStrike">
                <a:solidFill>
                  <a:srgbClr val="000000"/>
                </a:solidFill>
                <a:latin typeface="Arial"/>
                <a:ea typeface="Arial"/>
                <a:cs typeface="Arial"/>
                <a:sym typeface="Arial"/>
              </a:rPr>
              <a:t>output activity </a:t>
            </a:r>
            <a:r>
              <a:rPr b="0" i="0" lang="sv-SE" sz="1600" u="none" cap="none" strike="noStrike">
                <a:solidFill>
                  <a:srgbClr val="000000"/>
                </a:solidFill>
                <a:latin typeface="Arial"/>
                <a:ea typeface="Arial"/>
                <a:cs typeface="Arial"/>
                <a:sym typeface="Arial"/>
              </a:rPr>
              <a:t>(e.g. heat supplied) through assumed efficiencies, and by summing all outputs we obtain the total demand. In other cases, the demand may be pre-determined (for example, total cement production) and is then distributed across different technologies that serve the same demand, based on specific assumptions.</a:t>
            </a:r>
            <a:endParaRPr b="0" i="0" sz="1600" u="none" cap="none" strike="noStrike">
              <a:solidFill>
                <a:srgbClr val="000000"/>
              </a:solidFill>
              <a:latin typeface="Arial"/>
              <a:ea typeface="Arial"/>
              <a:cs typeface="Arial"/>
              <a:sym typeface="Arial"/>
            </a:endParaRPr>
          </a:p>
          <a:p>
            <a:pPr indent="-209550" lvl="0" marL="361950" marR="0" rtl="0" algn="just">
              <a:lnSpc>
                <a:spcPct val="100000"/>
              </a:lnSpc>
              <a:spcBef>
                <a:spcPts val="0"/>
              </a:spcBef>
              <a:spcAft>
                <a:spcPts val="0"/>
              </a:spcAft>
              <a:buClr>
                <a:srgbClr val="000000"/>
              </a:buClr>
              <a:buSzPts val="12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200"/>
              <a:buFont typeface="Arial"/>
              <a:buChar char="•"/>
            </a:pPr>
            <a:r>
              <a:rPr b="0" i="0" lang="sv-SE" sz="1600" u="none" cap="none" strike="noStrike">
                <a:solidFill>
                  <a:srgbClr val="000000"/>
                </a:solidFill>
                <a:latin typeface="Arial"/>
                <a:ea typeface="Arial"/>
                <a:cs typeface="Arial"/>
                <a:sym typeface="Arial"/>
              </a:rPr>
              <a:t>When </a:t>
            </a:r>
            <a:r>
              <a:rPr b="1" i="0" lang="sv-SE" sz="1600" u="none" cap="none" strike="noStrike">
                <a:solidFill>
                  <a:srgbClr val="000000"/>
                </a:solidFill>
                <a:latin typeface="Arial"/>
                <a:ea typeface="Arial"/>
                <a:cs typeface="Arial"/>
                <a:sym typeface="Arial"/>
              </a:rPr>
              <a:t>calibrating a single technology</a:t>
            </a:r>
            <a:r>
              <a:rPr b="0" i="0" lang="sv-SE" sz="1600" u="none" cap="none" strike="noStrike">
                <a:solidFill>
                  <a:srgbClr val="000000"/>
                </a:solidFill>
                <a:latin typeface="Arial"/>
                <a:ea typeface="Arial"/>
                <a:cs typeface="Arial"/>
                <a:sym typeface="Arial"/>
              </a:rPr>
              <a:t>, there are several possible approaches. In some cases, we begin with the input fuel, assume an efficiency, and calculate the resulting output activity. In others, we start with the output, assume an efficiency, and derive the input fuel. If both are available, we can calculate the efficiency directly. In all cases sense-checking is needed, as the input and output data may come from disparate sources, potentially leading to unrealistic values.</a:t>
            </a:r>
            <a:endParaRPr b="0" i="0" sz="1600" u="none" cap="none" strike="noStrike">
              <a:solidFill>
                <a:srgbClr val="000000"/>
              </a:solidFill>
              <a:latin typeface="Arial"/>
              <a:ea typeface="Arial"/>
              <a:cs typeface="Arial"/>
              <a:sym typeface="Arial"/>
            </a:endParaRPr>
          </a:p>
          <a:p>
            <a:pPr indent="-184150" lvl="0" marL="285750" marR="0" rtl="0" algn="just">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p:txBody>
      </p:sp>
      <p:sp>
        <p:nvSpPr>
          <p:cNvPr id="187" name="Google Shape;187;p6"/>
          <p:cNvSpPr/>
          <p:nvPr/>
        </p:nvSpPr>
        <p:spPr>
          <a:xfrm>
            <a:off x="8949682" y="1201770"/>
            <a:ext cx="2562045" cy="584742"/>
          </a:xfrm>
          <a:prstGeom prst="roundRect">
            <a:avLst>
              <a:gd fmla="val 16667" name="adj"/>
            </a:avLst>
          </a:prstGeom>
          <a:solidFill>
            <a:srgbClr val="1F5C99"/>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sv-SE" sz="1800" u="none" cap="none" strike="noStrike">
                <a:solidFill>
                  <a:srgbClr val="FFFFFF"/>
                </a:solidFill>
                <a:latin typeface="Arial"/>
                <a:ea typeface="Arial"/>
                <a:cs typeface="Arial"/>
                <a:sym typeface="Arial"/>
              </a:rPr>
              <a:t>Model inputs</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8949682" y="2386928"/>
            <a:ext cx="2562045" cy="584742"/>
          </a:xfrm>
          <a:prstGeom prst="roundRect">
            <a:avLst>
              <a:gd fmla="val 16667" name="adj"/>
            </a:avLst>
          </a:prstGeom>
          <a:solidFill>
            <a:srgbClr val="7030A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sv-SE" sz="1800" u="none" cap="none" strike="noStrike">
                <a:solidFill>
                  <a:srgbClr val="FFFFFF"/>
                </a:solidFill>
                <a:latin typeface="Arial"/>
                <a:ea typeface="Arial"/>
                <a:cs typeface="Arial"/>
                <a:sym typeface="Arial"/>
              </a:rPr>
              <a:t>Calibration</a:t>
            </a:r>
            <a:endParaRPr b="0" i="0" sz="1400" u="none" cap="none" strike="noStrike">
              <a:solidFill>
                <a:srgbClr val="000000"/>
              </a:solidFill>
              <a:latin typeface="Arial"/>
              <a:ea typeface="Arial"/>
              <a:cs typeface="Arial"/>
              <a:sym typeface="Arial"/>
            </a:endParaRPr>
          </a:p>
        </p:txBody>
      </p:sp>
      <p:sp>
        <p:nvSpPr>
          <p:cNvPr id="189" name="Google Shape;189;p6"/>
          <p:cNvSpPr/>
          <p:nvPr/>
        </p:nvSpPr>
        <p:spPr>
          <a:xfrm>
            <a:off x="8949682" y="3533580"/>
            <a:ext cx="2562045" cy="584742"/>
          </a:xfrm>
          <a:prstGeom prst="roundRect">
            <a:avLst>
              <a:gd fmla="val 16667" name="adj"/>
            </a:avLst>
          </a:prstGeom>
          <a:solidFill>
            <a:srgbClr val="00B0F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sv-SE" sz="1800" u="none" cap="none" strike="noStrike">
                <a:solidFill>
                  <a:srgbClr val="FFFFFF"/>
                </a:solidFill>
                <a:latin typeface="Arial"/>
                <a:ea typeface="Arial"/>
                <a:cs typeface="Arial"/>
                <a:sym typeface="Arial"/>
              </a:rPr>
              <a:t>Simulated data</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8949682" y="4688204"/>
            <a:ext cx="2562045" cy="584742"/>
          </a:xfrm>
          <a:prstGeom prst="roundRect">
            <a:avLst>
              <a:gd fmla="val 16667" name="adj"/>
            </a:avLst>
          </a:prstGeom>
          <a:solidFill>
            <a:srgbClr val="1F5C99"/>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sv-SE" sz="1800" u="none" cap="none" strike="noStrike">
                <a:solidFill>
                  <a:srgbClr val="FFFFFF"/>
                </a:solidFill>
                <a:latin typeface="Arial"/>
                <a:ea typeface="Arial"/>
                <a:cs typeface="Arial"/>
                <a:sym typeface="Arial"/>
              </a:rPr>
              <a:t>Historical data</a:t>
            </a:r>
            <a:endParaRPr b="0" i="0" sz="1400" u="none" cap="none" strike="noStrike">
              <a:solidFill>
                <a:srgbClr val="000000"/>
              </a:solidFill>
              <a:latin typeface="Arial"/>
              <a:ea typeface="Arial"/>
              <a:cs typeface="Arial"/>
              <a:sym typeface="Arial"/>
            </a:endParaRPr>
          </a:p>
        </p:txBody>
      </p:sp>
      <p:cxnSp>
        <p:nvCxnSpPr>
          <p:cNvPr id="191" name="Google Shape;191;p6"/>
          <p:cNvCxnSpPr>
            <a:stCxn id="187" idx="2"/>
            <a:endCxn id="188" idx="0"/>
          </p:cNvCxnSpPr>
          <p:nvPr/>
        </p:nvCxnSpPr>
        <p:spPr>
          <a:xfrm>
            <a:off x="10230705" y="1786512"/>
            <a:ext cx="0" cy="600300"/>
          </a:xfrm>
          <a:prstGeom prst="straightConnector1">
            <a:avLst/>
          </a:prstGeom>
          <a:noFill/>
          <a:ln cap="flat" cmpd="sng" w="38100">
            <a:solidFill>
              <a:schemeClr val="dk1"/>
            </a:solidFill>
            <a:prstDash val="solid"/>
            <a:round/>
            <a:headEnd len="sm" w="sm" type="none"/>
            <a:tailEnd len="med" w="med" type="triangle"/>
          </a:ln>
        </p:spPr>
      </p:cxnSp>
      <p:cxnSp>
        <p:nvCxnSpPr>
          <p:cNvPr id="192" name="Google Shape;192;p6"/>
          <p:cNvCxnSpPr>
            <a:stCxn id="188" idx="2"/>
          </p:cNvCxnSpPr>
          <p:nvPr/>
        </p:nvCxnSpPr>
        <p:spPr>
          <a:xfrm>
            <a:off x="10230705" y="2971670"/>
            <a:ext cx="0" cy="592500"/>
          </a:xfrm>
          <a:prstGeom prst="straightConnector1">
            <a:avLst/>
          </a:prstGeom>
          <a:noFill/>
          <a:ln cap="flat" cmpd="sng" w="38100">
            <a:solidFill>
              <a:schemeClr val="dk1"/>
            </a:solidFill>
            <a:prstDash val="solid"/>
            <a:round/>
            <a:headEnd len="sm" w="sm" type="none"/>
            <a:tailEnd len="med" w="med" type="triangle"/>
          </a:ln>
        </p:spPr>
      </p:cxnSp>
      <p:sp>
        <p:nvSpPr>
          <p:cNvPr id="193" name="Google Shape;193;p6"/>
          <p:cNvSpPr txBox="1"/>
          <p:nvPr/>
        </p:nvSpPr>
        <p:spPr>
          <a:xfrm>
            <a:off x="10034193" y="4118322"/>
            <a:ext cx="304800"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sv-SE" sz="3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84150" lvl="0" marL="285750" marR="0" rtl="0" algn="just">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sv-SE" sz="1000" u="none" cap="none" strike="noStrike">
                <a:solidFill>
                  <a:schemeClr val="lt1"/>
                </a:solidFill>
                <a:latin typeface="Arial"/>
                <a:ea typeface="Arial"/>
                <a:cs typeface="Arial"/>
                <a:sym typeface="Arial"/>
              </a:rPr>
              <a:t>‹#›</a:t>
            </a:fld>
            <a:endParaRPr b="1" i="0" sz="1000" u="none" cap="none" strike="noStrike">
              <a:solidFill>
                <a:schemeClr val="lt1"/>
              </a:solidFill>
              <a:latin typeface="Arial"/>
              <a:ea typeface="Arial"/>
              <a:cs typeface="Arial"/>
              <a:sym typeface="Arial"/>
            </a:endParaRPr>
          </a:p>
        </p:txBody>
      </p:sp>
      <p:sp>
        <p:nvSpPr>
          <p:cNvPr id="200" name="Google Shape;200;p11"/>
          <p:cNvSpPr txBox="1"/>
          <p:nvPr/>
        </p:nvSpPr>
        <p:spPr>
          <a:xfrm>
            <a:off x="835428" y="1786512"/>
            <a:ext cx="9737322" cy="40001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201" name="Google Shape;201;p11"/>
          <p:cNvSpPr txBox="1"/>
          <p:nvPr>
            <p:ph type="title"/>
          </p:nvPr>
        </p:nvSpPr>
        <p:spPr>
          <a:xfrm>
            <a:off x="493200" y="327600"/>
            <a:ext cx="10515600" cy="5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a:solidFill>
                  <a:srgbClr val="FF0000"/>
                </a:solidFill>
              </a:rPr>
              <a:t>Model calibration: </a:t>
            </a:r>
            <a:r>
              <a:rPr lang="sv-SE" sz="2800">
                <a:solidFill>
                  <a:srgbClr val="FF0000"/>
                </a:solidFill>
              </a:rPr>
              <a:t>Energy Balances</a:t>
            </a:r>
            <a:endParaRPr>
              <a:solidFill>
                <a:srgbClr val="FF0000"/>
              </a:solidFill>
            </a:endParaRPr>
          </a:p>
        </p:txBody>
      </p:sp>
      <p:pic>
        <p:nvPicPr>
          <p:cNvPr descr="A table of numbers and a few words&#10;&#10;AI-generated content may be incorrect." id="202" name="Google Shape;202;p11"/>
          <p:cNvPicPr preferRelativeResize="0"/>
          <p:nvPr/>
        </p:nvPicPr>
        <p:blipFill rotWithShape="1">
          <a:blip r:embed="rId3">
            <a:alphaModFix/>
          </a:blip>
          <a:srcRect b="0" l="0" r="0" t="0"/>
          <a:stretch/>
        </p:blipFill>
        <p:spPr>
          <a:xfrm>
            <a:off x="536544" y="1100587"/>
            <a:ext cx="3431952" cy="4535633"/>
          </a:xfrm>
          <a:prstGeom prst="rect">
            <a:avLst/>
          </a:prstGeom>
          <a:noFill/>
          <a:ln>
            <a:noFill/>
          </a:ln>
        </p:spPr>
      </p:pic>
      <p:sp>
        <p:nvSpPr>
          <p:cNvPr id="203" name="Google Shape;203;p11"/>
          <p:cNvSpPr txBox="1"/>
          <p:nvPr/>
        </p:nvSpPr>
        <p:spPr>
          <a:xfrm>
            <a:off x="6946794" y="696094"/>
            <a:ext cx="42522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sv-SE" sz="1800" u="none" cap="none" strike="noStrike">
                <a:solidFill>
                  <a:schemeClr val="accent5"/>
                </a:solidFill>
                <a:latin typeface="Arial"/>
                <a:ea typeface="Arial"/>
                <a:cs typeface="Arial"/>
                <a:sym typeface="Arial"/>
              </a:rPr>
              <a:t>Energy balances provide the </a:t>
            </a:r>
            <a:r>
              <a:rPr b="1" i="0" lang="sv-SE" sz="1800" u="sng" cap="none" strike="noStrike">
                <a:solidFill>
                  <a:schemeClr val="accent5"/>
                </a:solidFill>
                <a:latin typeface="Arial"/>
                <a:ea typeface="Arial"/>
                <a:cs typeface="Arial"/>
                <a:sym typeface="Arial"/>
              </a:rPr>
              <a:t>basis</a:t>
            </a:r>
            <a:r>
              <a:rPr b="1" i="0" lang="sv-SE" sz="1800" u="none" cap="none" strike="noStrike">
                <a:solidFill>
                  <a:schemeClr val="accent5"/>
                </a:solidFill>
                <a:latin typeface="Arial"/>
                <a:ea typeface="Arial"/>
                <a:cs typeface="Arial"/>
                <a:sym typeface="Arial"/>
              </a:rPr>
              <a:t> for calibrating a CLEWs++ model.</a:t>
            </a:r>
            <a:endParaRPr b="0" i="0" sz="1800" u="none" cap="none" strike="noStrike">
              <a:solidFill>
                <a:srgbClr val="000000"/>
              </a:solidFill>
              <a:latin typeface="Arial"/>
              <a:ea typeface="Arial"/>
              <a:cs typeface="Arial"/>
              <a:sym typeface="Arial"/>
            </a:endParaRPr>
          </a:p>
        </p:txBody>
      </p:sp>
      <p:pic>
        <p:nvPicPr>
          <p:cNvPr descr="A grey rock with black dots&#10;&#10;AI-generated content may be incorrect." id="204" name="Google Shape;204;p11"/>
          <p:cNvPicPr preferRelativeResize="0"/>
          <p:nvPr/>
        </p:nvPicPr>
        <p:blipFill rotWithShape="1">
          <a:blip r:embed="rId4">
            <a:alphaModFix/>
          </a:blip>
          <a:srcRect b="0" l="0" r="0" t="0"/>
          <a:stretch/>
        </p:blipFill>
        <p:spPr>
          <a:xfrm>
            <a:off x="4491190" y="1082548"/>
            <a:ext cx="1015664" cy="1015664"/>
          </a:xfrm>
          <a:prstGeom prst="rect">
            <a:avLst/>
          </a:prstGeom>
          <a:noFill/>
          <a:ln>
            <a:noFill/>
          </a:ln>
        </p:spPr>
      </p:pic>
      <p:sp>
        <p:nvSpPr>
          <p:cNvPr id="205" name="Google Shape;205;p11"/>
          <p:cNvSpPr txBox="1"/>
          <p:nvPr/>
        </p:nvSpPr>
        <p:spPr>
          <a:xfrm>
            <a:off x="6263822" y="1336139"/>
            <a:ext cx="5300194" cy="4185721"/>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200"/>
              <a:buFont typeface="Arial"/>
              <a:buChar char="•"/>
            </a:pPr>
            <a:r>
              <a:rPr b="1" i="0" lang="sv-SE" sz="1400" u="none" cap="none" strike="noStrike">
                <a:solidFill>
                  <a:srgbClr val="000000"/>
                </a:solidFill>
                <a:latin typeface="Arial"/>
                <a:ea typeface="Arial"/>
                <a:cs typeface="Arial"/>
                <a:sym typeface="Arial"/>
              </a:rPr>
              <a:t>Energy balances</a:t>
            </a:r>
            <a:r>
              <a:rPr b="0" i="0" lang="sv-SE" sz="1400" u="none" cap="none" strike="noStrike">
                <a:solidFill>
                  <a:srgbClr val="000000"/>
                </a:solidFill>
                <a:latin typeface="Arial"/>
                <a:ea typeface="Arial"/>
                <a:cs typeface="Arial"/>
                <a:sym typeface="Arial"/>
              </a:rPr>
              <a:t> are comprehensive accounting frameworks that track the </a:t>
            </a:r>
            <a:r>
              <a:rPr b="1" i="0" lang="sv-SE" sz="1400" u="none" cap="none" strike="noStrike">
                <a:solidFill>
                  <a:srgbClr val="000000"/>
                </a:solidFill>
                <a:latin typeface="Arial"/>
                <a:ea typeface="Arial"/>
                <a:cs typeface="Arial"/>
                <a:sym typeface="Arial"/>
              </a:rPr>
              <a:t>flows of energy</a:t>
            </a:r>
            <a:r>
              <a:rPr b="0" i="0" lang="sv-SE" sz="1400" u="none" cap="none" strike="noStrike">
                <a:solidFill>
                  <a:srgbClr val="000000"/>
                </a:solidFill>
                <a:latin typeface="Arial"/>
                <a:ea typeface="Arial"/>
                <a:cs typeface="Arial"/>
                <a:sym typeface="Arial"/>
              </a:rPr>
              <a:t> within an economy or system, showing how </a:t>
            </a:r>
            <a:r>
              <a:rPr b="1" i="0" lang="sv-SE" sz="1400" u="none" cap="none" strike="noStrike">
                <a:solidFill>
                  <a:srgbClr val="000000"/>
                </a:solidFill>
                <a:latin typeface="Arial"/>
                <a:ea typeface="Arial"/>
                <a:cs typeface="Arial"/>
                <a:sym typeface="Arial"/>
              </a:rPr>
              <a:t>energy is produced, transformed, and consumed</a:t>
            </a:r>
            <a:r>
              <a:rPr b="0" i="0" lang="sv-SE" sz="1400" u="none" cap="none" strike="noStrike">
                <a:solidFill>
                  <a:srgbClr val="000000"/>
                </a:solidFill>
                <a:latin typeface="Arial"/>
                <a:ea typeface="Arial"/>
                <a:cs typeface="Arial"/>
                <a:sym typeface="Arial"/>
              </a:rPr>
              <a:t> across different sectors and fuels. Each balance sheet maintains </a:t>
            </a:r>
            <a:r>
              <a:rPr b="1" i="0" lang="sv-SE" sz="1400" u="none" cap="none" strike="noStrike">
                <a:solidFill>
                  <a:srgbClr val="000000"/>
                </a:solidFill>
                <a:latin typeface="Arial"/>
                <a:ea typeface="Arial"/>
                <a:cs typeface="Arial"/>
                <a:sym typeface="Arial"/>
              </a:rPr>
              <a:t>consistency between inputs and outputs</a:t>
            </a:r>
            <a:r>
              <a:rPr b="0" i="0" lang="sv-SE" sz="1400" u="none" cap="none" strike="noStrike">
                <a:solidFill>
                  <a:srgbClr val="000000"/>
                </a:solidFill>
                <a:latin typeface="Arial"/>
                <a:ea typeface="Arial"/>
                <a:cs typeface="Arial"/>
                <a:sym typeface="Arial"/>
              </a:rPr>
              <a:t>, ensuring that the </a:t>
            </a:r>
            <a:r>
              <a:rPr b="1" i="0" lang="sv-SE" sz="1400" u="none" cap="none" strike="noStrike">
                <a:solidFill>
                  <a:srgbClr val="000000"/>
                </a:solidFill>
                <a:latin typeface="Arial"/>
                <a:ea typeface="Arial"/>
                <a:cs typeface="Arial"/>
                <a:sym typeface="Arial"/>
              </a:rPr>
              <a:t>total supply equals total use</a:t>
            </a:r>
            <a:r>
              <a:rPr b="0" i="0" lang="sv-SE" sz="1400" u="none" cap="none" strike="noStrike">
                <a:solidFill>
                  <a:srgbClr val="000000"/>
                </a:solidFill>
                <a:latin typeface="Arial"/>
                <a:ea typeface="Arial"/>
                <a:cs typeface="Arial"/>
                <a:sym typeface="Arial"/>
              </a:rPr>
              <a:t> of energy in physical or energy-equivalent units. These sheets provide a structured overview of </a:t>
            </a:r>
            <a:r>
              <a:rPr b="1" i="0" lang="sv-SE" sz="1400" u="none" cap="none" strike="noStrike">
                <a:solidFill>
                  <a:srgbClr val="000000"/>
                </a:solidFill>
                <a:latin typeface="Arial"/>
                <a:ea typeface="Arial"/>
                <a:cs typeface="Arial"/>
                <a:sym typeface="Arial"/>
              </a:rPr>
              <a:t>energy efficiency, flows and uses, and transformation losses</a:t>
            </a:r>
            <a:r>
              <a:rPr b="0" i="0" lang="sv-SE" sz="1400" u="none" cap="none" strike="noStrike">
                <a:solidFill>
                  <a:srgbClr val="000000"/>
                </a:solidFill>
                <a:latin typeface="Arial"/>
                <a:ea typeface="Arial"/>
                <a:cs typeface="Arial"/>
                <a:sym typeface="Arial"/>
              </a:rPr>
              <a:t>, forming the foundation for </a:t>
            </a:r>
            <a:r>
              <a:rPr b="1" i="0" lang="sv-SE" sz="1400" u="none" cap="none" strike="noStrike">
                <a:solidFill>
                  <a:srgbClr val="000000"/>
                </a:solidFill>
                <a:latin typeface="Arial"/>
                <a:ea typeface="Arial"/>
                <a:cs typeface="Arial"/>
                <a:sym typeface="Arial"/>
              </a:rPr>
              <a:t>energy modelling</a:t>
            </a:r>
            <a:r>
              <a:rPr b="0" i="0" lang="sv-SE" sz="1400" u="none" cap="none" strike="noStrike">
                <a:solidFill>
                  <a:srgbClr val="000000"/>
                </a:solidFill>
                <a:latin typeface="Arial"/>
                <a:ea typeface="Arial"/>
                <a:cs typeface="Arial"/>
                <a:sym typeface="Arial"/>
              </a:rPr>
              <a:t>, </a:t>
            </a:r>
            <a:r>
              <a:rPr b="1" i="0" lang="sv-SE" sz="1400" u="none" cap="none" strike="noStrike">
                <a:solidFill>
                  <a:srgbClr val="000000"/>
                </a:solidFill>
                <a:latin typeface="Arial"/>
                <a:ea typeface="Arial"/>
                <a:cs typeface="Arial"/>
                <a:sym typeface="Arial"/>
              </a:rPr>
              <a:t>policy analysis</a:t>
            </a:r>
            <a:r>
              <a:rPr b="0" i="0" lang="sv-SE" sz="1400" u="none" cap="none" strike="noStrike">
                <a:solidFill>
                  <a:srgbClr val="000000"/>
                </a:solidFill>
                <a:latin typeface="Arial"/>
                <a:ea typeface="Arial"/>
                <a:cs typeface="Arial"/>
                <a:sym typeface="Arial"/>
              </a:rPr>
              <a:t>, and </a:t>
            </a:r>
            <a:r>
              <a:rPr b="1" i="0" lang="sv-SE" sz="1400" u="none" cap="none" strike="noStrike">
                <a:solidFill>
                  <a:srgbClr val="000000"/>
                </a:solidFill>
                <a:latin typeface="Arial"/>
                <a:ea typeface="Arial"/>
                <a:cs typeface="Arial"/>
                <a:sym typeface="Arial"/>
              </a:rPr>
              <a:t>emissions assessment</a:t>
            </a:r>
            <a:r>
              <a:rPr b="0" i="0" lang="sv-S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09550" lvl="0" marL="285750" marR="0" rtl="0" algn="just">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a:p>
            <a:pPr indent="-209550" lvl="0" marL="285750" marR="0" rtl="0" algn="just">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200"/>
              <a:buFont typeface="Arial"/>
              <a:buChar char="•"/>
            </a:pPr>
            <a:r>
              <a:rPr b="0" i="0" lang="sv-SE" sz="1400" u="none" cap="none" strike="noStrike">
                <a:solidFill>
                  <a:srgbClr val="000000"/>
                </a:solidFill>
                <a:latin typeface="Arial"/>
                <a:ea typeface="Arial"/>
                <a:cs typeface="Arial"/>
                <a:sym typeface="Arial"/>
              </a:rPr>
              <a:t>While </a:t>
            </a:r>
            <a:r>
              <a:rPr b="1" i="0" lang="sv-SE" sz="1400" u="none" cap="none" strike="noStrike">
                <a:solidFill>
                  <a:srgbClr val="000000"/>
                </a:solidFill>
                <a:latin typeface="Arial"/>
                <a:ea typeface="Arial"/>
                <a:cs typeface="Arial"/>
                <a:sym typeface="Arial"/>
              </a:rPr>
              <a:t>energy balances</a:t>
            </a:r>
            <a:r>
              <a:rPr b="0" i="0" lang="sv-SE" sz="1400" u="none" cap="none" strike="noStrike">
                <a:solidFill>
                  <a:srgbClr val="000000"/>
                </a:solidFill>
                <a:latin typeface="Arial"/>
                <a:ea typeface="Arial"/>
                <a:cs typeface="Arial"/>
                <a:sym typeface="Arial"/>
              </a:rPr>
              <a:t> provide an excellent starting point, further analysis is required to </a:t>
            </a:r>
            <a:r>
              <a:rPr b="1" i="0" lang="sv-SE" sz="1400" u="none" cap="none" strike="noStrike">
                <a:solidFill>
                  <a:srgbClr val="000000"/>
                </a:solidFill>
                <a:latin typeface="Arial"/>
                <a:ea typeface="Arial"/>
                <a:cs typeface="Arial"/>
                <a:sym typeface="Arial"/>
              </a:rPr>
              <a:t>disaggregate fuel use</a:t>
            </a:r>
            <a:r>
              <a:rPr b="0" i="0" lang="sv-SE" sz="1400" u="none" cap="none" strike="noStrike">
                <a:solidFill>
                  <a:srgbClr val="000000"/>
                </a:solidFill>
                <a:latin typeface="Arial"/>
                <a:ea typeface="Arial"/>
                <a:cs typeface="Arial"/>
                <a:sym typeface="Arial"/>
              </a:rPr>
              <a:t> into the specific </a:t>
            </a:r>
            <a:r>
              <a:rPr b="1" i="0" lang="sv-SE" sz="1400" u="none" cap="none" strike="noStrike">
                <a:solidFill>
                  <a:srgbClr val="000000"/>
                </a:solidFill>
                <a:latin typeface="Arial"/>
                <a:ea typeface="Arial"/>
                <a:cs typeface="Arial"/>
                <a:sym typeface="Arial"/>
              </a:rPr>
              <a:t>energy flows</a:t>
            </a:r>
            <a:r>
              <a:rPr b="0" i="0" lang="sv-SE" sz="1400" u="none" cap="none" strike="noStrike">
                <a:solidFill>
                  <a:srgbClr val="000000"/>
                </a:solidFill>
                <a:latin typeface="Arial"/>
                <a:ea typeface="Arial"/>
                <a:cs typeface="Arial"/>
                <a:sym typeface="Arial"/>
              </a:rPr>
              <a:t> represented in the model. For example, within the </a:t>
            </a:r>
            <a:r>
              <a:rPr b="1" i="0" lang="sv-SE" sz="1400" u="none" cap="none" strike="noStrike">
                <a:solidFill>
                  <a:srgbClr val="000000"/>
                </a:solidFill>
                <a:latin typeface="Arial"/>
                <a:ea typeface="Arial"/>
                <a:cs typeface="Arial"/>
                <a:sym typeface="Arial"/>
              </a:rPr>
              <a:t>housing sector</a:t>
            </a:r>
            <a:r>
              <a:rPr b="0" i="0" lang="sv-SE" sz="1400" u="none" cap="none" strike="noStrike">
                <a:solidFill>
                  <a:srgbClr val="000000"/>
                </a:solidFill>
                <a:latin typeface="Arial"/>
                <a:ea typeface="Arial"/>
                <a:cs typeface="Arial"/>
                <a:sym typeface="Arial"/>
              </a:rPr>
              <a:t>, energy balances do not indicate the </a:t>
            </a:r>
            <a:r>
              <a:rPr b="1" i="0" lang="sv-SE" sz="1400" u="none" cap="none" strike="noStrike">
                <a:solidFill>
                  <a:srgbClr val="000000"/>
                </a:solidFill>
                <a:latin typeface="Arial"/>
                <a:ea typeface="Arial"/>
                <a:cs typeface="Arial"/>
                <a:sym typeface="Arial"/>
              </a:rPr>
              <a:t>fuel share</a:t>
            </a:r>
            <a:r>
              <a:rPr b="0" i="0" lang="sv-SE" sz="1400" u="none" cap="none" strike="noStrike">
                <a:solidFill>
                  <a:srgbClr val="000000"/>
                </a:solidFill>
                <a:latin typeface="Arial"/>
                <a:ea typeface="Arial"/>
                <a:cs typeface="Arial"/>
                <a:sym typeface="Arial"/>
              </a:rPr>
              <a:t> used for </a:t>
            </a:r>
            <a:r>
              <a:rPr b="1" i="0" lang="sv-SE" sz="1400" u="none" cap="none" strike="noStrike">
                <a:solidFill>
                  <a:srgbClr val="000000"/>
                </a:solidFill>
                <a:latin typeface="Arial"/>
                <a:ea typeface="Arial"/>
                <a:cs typeface="Arial"/>
                <a:sym typeface="Arial"/>
              </a:rPr>
              <a:t>heating</a:t>
            </a:r>
            <a:r>
              <a:rPr b="0" i="0" lang="sv-SE" sz="1400" u="none" cap="none" strike="noStrike">
                <a:solidFill>
                  <a:srgbClr val="000000"/>
                </a:solidFill>
                <a:latin typeface="Arial"/>
                <a:ea typeface="Arial"/>
                <a:cs typeface="Arial"/>
                <a:sym typeface="Arial"/>
              </a:rPr>
              <a:t>, </a:t>
            </a:r>
            <a:r>
              <a:rPr b="1" i="0" lang="sv-SE" sz="1400" u="none" cap="none" strike="noStrike">
                <a:solidFill>
                  <a:srgbClr val="000000"/>
                </a:solidFill>
                <a:latin typeface="Arial"/>
                <a:ea typeface="Arial"/>
                <a:cs typeface="Arial"/>
                <a:sym typeface="Arial"/>
              </a:rPr>
              <a:t>cooking</a:t>
            </a:r>
            <a:r>
              <a:rPr b="0" i="0" lang="sv-SE" sz="1400" u="none" cap="none" strike="noStrike">
                <a:solidFill>
                  <a:srgbClr val="000000"/>
                </a:solidFill>
                <a:latin typeface="Arial"/>
                <a:ea typeface="Arial"/>
                <a:cs typeface="Arial"/>
                <a:sym typeface="Arial"/>
              </a:rPr>
              <a:t>, </a:t>
            </a:r>
            <a:r>
              <a:rPr b="1" i="0" lang="sv-SE" sz="1400" u="none" cap="none" strike="noStrike">
                <a:solidFill>
                  <a:srgbClr val="000000"/>
                </a:solidFill>
                <a:latin typeface="Arial"/>
                <a:ea typeface="Arial"/>
                <a:cs typeface="Arial"/>
                <a:sym typeface="Arial"/>
              </a:rPr>
              <a:t>lighting</a:t>
            </a:r>
            <a:r>
              <a:rPr b="0" i="0" lang="sv-SE" sz="1400" u="none" cap="none" strike="noStrike">
                <a:solidFill>
                  <a:srgbClr val="000000"/>
                </a:solidFill>
                <a:latin typeface="Arial"/>
                <a:ea typeface="Arial"/>
                <a:cs typeface="Arial"/>
                <a:sym typeface="Arial"/>
              </a:rPr>
              <a:t>, and other end uses.</a:t>
            </a:r>
            <a:endParaRPr b="0" i="0" sz="1400" u="none" cap="none" strike="noStrike">
              <a:solidFill>
                <a:srgbClr val="000000"/>
              </a:solidFill>
              <a:latin typeface="Arial"/>
              <a:ea typeface="Arial"/>
              <a:cs typeface="Arial"/>
              <a:sym typeface="Arial"/>
            </a:endParaRPr>
          </a:p>
        </p:txBody>
      </p:sp>
      <p:pic>
        <p:nvPicPr>
          <p:cNvPr descr="A balance with a plus and minus sign&#10;&#10;AI-generated content may be incorrect." id="206" name="Google Shape;206;p11"/>
          <p:cNvPicPr preferRelativeResize="0"/>
          <p:nvPr/>
        </p:nvPicPr>
        <p:blipFill rotWithShape="1">
          <a:blip r:embed="rId5">
            <a:alphaModFix/>
          </a:blip>
          <a:srcRect b="0" l="0" r="0" t="0"/>
          <a:stretch/>
        </p:blipFill>
        <p:spPr>
          <a:xfrm>
            <a:off x="4588304" y="2650142"/>
            <a:ext cx="918550" cy="918550"/>
          </a:xfrm>
          <a:prstGeom prst="rect">
            <a:avLst/>
          </a:prstGeom>
          <a:noFill/>
          <a:ln>
            <a:noFill/>
          </a:ln>
        </p:spPr>
      </p:pic>
      <p:pic>
        <p:nvPicPr>
          <p:cNvPr id="207" name="Google Shape;207;p11"/>
          <p:cNvPicPr preferRelativeResize="0"/>
          <p:nvPr/>
        </p:nvPicPr>
        <p:blipFill rotWithShape="1">
          <a:blip r:embed="rId6">
            <a:alphaModFix/>
          </a:blip>
          <a:srcRect b="0" l="0" r="0" t="0"/>
          <a:stretch/>
        </p:blipFill>
        <p:spPr>
          <a:xfrm flipH="1">
            <a:off x="4588304" y="4225937"/>
            <a:ext cx="1055710" cy="1055710"/>
          </a:xfrm>
          <a:prstGeom prst="rect">
            <a:avLst/>
          </a:prstGeom>
          <a:noFill/>
          <a:ln>
            <a:noFill/>
          </a:ln>
        </p:spPr>
      </p:pic>
      <p:sp>
        <p:nvSpPr>
          <p:cNvPr id="208" name="Google Shape;208;p11"/>
          <p:cNvSpPr/>
          <p:nvPr/>
        </p:nvSpPr>
        <p:spPr>
          <a:xfrm>
            <a:off x="833850" y="5823643"/>
            <a:ext cx="10524300" cy="525900"/>
          </a:xfrm>
          <a:prstGeom prst="roundRect">
            <a:avLst>
              <a:gd fmla="val 16667" name="adj"/>
            </a:avLst>
          </a:prstGeom>
          <a:solidFill>
            <a:srgbClr val="FFC000"/>
          </a:solidFill>
          <a:ln cap="flat" cmpd="sng" w="19050">
            <a:solidFill>
              <a:srgbClr val="622F15"/>
            </a:solidFill>
            <a:prstDash val="solid"/>
            <a:miter lim="800000"/>
            <a:headEnd len="sm" w="sm" type="none"/>
            <a:tailEnd len="sm" w="sm" type="none"/>
          </a:ln>
        </p:spPr>
        <p:txBody>
          <a:bodyPr anchorCtr="0" anchor="ctr" bIns="45700" lIns="91425" spcFirstLastPara="1" rIns="91425" wrap="square" tIns="45700">
            <a:noAutofit/>
          </a:bodyPr>
          <a:lstStyle/>
          <a:p>
            <a:pPr indent="0" lvl="1" marL="685800" marR="0" rtl="0" algn="ctr">
              <a:lnSpc>
                <a:spcPct val="90000"/>
              </a:lnSpc>
              <a:spcBef>
                <a:spcPts val="0"/>
              </a:spcBef>
              <a:spcAft>
                <a:spcPts val="0"/>
              </a:spcAft>
              <a:buClr>
                <a:srgbClr val="000000"/>
              </a:buClr>
              <a:buSzPts val="2400"/>
              <a:buFont typeface="Arial"/>
              <a:buNone/>
            </a:pPr>
            <a:r>
              <a:rPr b="1" i="0" lang="sv-SE" sz="1800" u="none" cap="none" strike="noStrike">
                <a:solidFill>
                  <a:schemeClr val="lt1"/>
                </a:solidFill>
                <a:latin typeface="Arial"/>
                <a:ea typeface="Arial"/>
                <a:cs typeface="Arial"/>
                <a:sym typeface="Arial"/>
              </a:rPr>
              <a:t>Each of the sector-specific lectures gives practical examples on calibration</a:t>
            </a:r>
            <a:endParaRPr b="0" i="0" sz="18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2019-06-09T10:25:43Z</dcterms:created>
  <dc:creator>Eunice Ramos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