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660" r:id="rId5"/>
    <p:sldMasterId id="2147483666" r:id="rId6"/>
  </p:sldMasterIdLst>
  <p:notesMasterIdLst>
    <p:notesMasterId r:id="rId32"/>
  </p:notesMasterIdLst>
  <p:sldIdLst>
    <p:sldId id="2141411787" r:id="rId7"/>
    <p:sldId id="259" r:id="rId8"/>
    <p:sldId id="2141411744" r:id="rId9"/>
    <p:sldId id="260" r:id="rId10"/>
    <p:sldId id="2141411718" r:id="rId11"/>
    <p:sldId id="2141411782" r:id="rId12"/>
    <p:sldId id="2141411774" r:id="rId13"/>
    <p:sldId id="2141411773" r:id="rId14"/>
    <p:sldId id="263" r:id="rId15"/>
    <p:sldId id="2141411726" r:id="rId16"/>
    <p:sldId id="2141411783" r:id="rId17"/>
    <p:sldId id="2141411764" r:id="rId18"/>
    <p:sldId id="267" r:id="rId19"/>
    <p:sldId id="2141411784" r:id="rId20"/>
    <p:sldId id="2141411781" r:id="rId21"/>
    <p:sldId id="2141411730" r:id="rId22"/>
    <p:sldId id="265" r:id="rId23"/>
    <p:sldId id="2141411759" r:id="rId24"/>
    <p:sldId id="2141411776" r:id="rId25"/>
    <p:sldId id="2141411741" r:id="rId26"/>
    <p:sldId id="2141411763" r:id="rId27"/>
    <p:sldId id="272" r:id="rId28"/>
    <p:sldId id="2141411716" r:id="rId29"/>
    <p:sldId id="2141411788" r:id="rId30"/>
    <p:sldId id="30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9hLG7BRRYbe5s4eP07u+g==" hashData="Ska8zrSqa9qnssZikWeEsWAQiy2Djm80MP6NY9Cm3MBbxL9X5NohEOk34rsIAk8QjALYpGaOSZ/hiqn/2C032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192A0E-F5FF-57F6-B57D-61DC34E7D25F}" name="George, Megan (BEIS)" initials="GM(" userId="S::Megan.George@beis.gov.uk::e2c4a6fa-2353-40b9-89e5-a7d89ab9c5ff" providerId="AD"/>
  <p188:author id="{D1AA0352-92DE-BEE0-5CF5-8E36A9ED4461}" name="Edwards, Stephanie (NZSI - International Net Zero)" initials="ES(INZ" userId="S::Stephanie.Edwards@beis.gov.uk::48d12b24-21ad-4eff-bf19-377caa25eb8f" providerId="AD"/>
  <p188:author id="{9B019E55-1096-9E44-A581-87A56FE1A424}" name="Dodson2, Jennie (BEIS)" initials="DJ(" userId="S::Jennie.Dodson2@beis.gov.uk::2936e93c-89de-4624-a489-55e61b591631" providerId="AD"/>
  <p188:author id="{486EDE69-9FA4-A5ED-8D9E-FD94C3E0C06E}" name="George, Megan (BEIS)" initials="G(" userId="S::megan.george@beis.gov.uk::e2c4a6fa-2353-40b9-89e5-a7d89ab9c5ff" providerId="AD"/>
  <p188:author id="{EB71AD6B-2519-1EF6-D578-6690A2A830DC}" name="Dale, Peter (NZSI - International Net Zero)" initials="DP(INZ" userId="S::peter.dale@beis.gov.uk::6bf274f2-eff1-48cf-808f-558fcf7b151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F5CA0F-F081-4A59-B11F-D723E1E2FB4D}" v="3" dt="2023-10-23T22:33:47.110"/>
    <p1510:client id="{7816435A-2445-38B2-D3CF-6F3EEF004AD2}" v="8" dt="2023-10-25T13:48:53.824"/>
    <p1510:client id="{FFDB716A-089E-2D17-4E65-9DF670F8BADB}" v="4" dt="2023-10-25T11:04:27.8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4"/>
    <p:restoredTop sz="89659" autoAdjust="0"/>
  </p:normalViewPr>
  <p:slideViewPr>
    <p:cSldViewPr snapToGrid="0">
      <p:cViewPr varScale="1">
        <p:scale>
          <a:sx n="102" d="100"/>
          <a:sy n="102" d="100"/>
        </p:scale>
        <p:origin x="918" y="96"/>
      </p:cViewPr>
      <p:guideLst/>
    </p:cSldViewPr>
  </p:slideViewPr>
  <p:notesTextViewPr>
    <p:cViewPr>
      <p:scale>
        <a:sx n="1" d="1"/>
        <a:sy n="1" d="1"/>
      </p:scale>
      <p:origin x="0" y="0"/>
    </p:cViewPr>
  </p:notesTextViewPr>
  <p:notesViewPr>
    <p:cSldViewPr snapToGrid="0">
      <p:cViewPr varScale="1">
        <p:scale>
          <a:sx n="81" d="100"/>
          <a:sy n="81" d="100"/>
        </p:scale>
        <p:origin x="100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Walters" userId="0082c520-c2c8-4944-9e5a-2aa07d58029d" providerId="ADAL" clId="{F2394A66-D567-40C5-8DAB-8FDDFB4BA41E}"/>
    <pc:docChg chg="custSel addSld delSld modSld">
      <pc:chgData name="Helena Walters" userId="0082c520-c2c8-4944-9e5a-2aa07d58029d" providerId="ADAL" clId="{F2394A66-D567-40C5-8DAB-8FDDFB4BA41E}" dt="2023-11-07T16:09:08.745" v="35" actId="47"/>
      <pc:docMkLst>
        <pc:docMk/>
      </pc:docMkLst>
      <pc:sldChg chg="del">
        <pc:chgData name="Helena Walters" userId="0082c520-c2c8-4944-9e5a-2aa07d58029d" providerId="ADAL" clId="{F2394A66-D567-40C5-8DAB-8FDDFB4BA41E}" dt="2023-11-07T16:09:08.745" v="35" actId="47"/>
        <pc:sldMkLst>
          <pc:docMk/>
          <pc:sldMk cId="996270381" sldId="2141411786"/>
        </pc:sldMkLst>
      </pc:sldChg>
      <pc:sldChg chg="modSp add mod modNotesTx">
        <pc:chgData name="Helena Walters" userId="0082c520-c2c8-4944-9e5a-2aa07d58029d" providerId="ADAL" clId="{F2394A66-D567-40C5-8DAB-8FDDFB4BA41E}" dt="2023-11-07T16:08:48.538" v="34" actId="1035"/>
        <pc:sldMkLst>
          <pc:docMk/>
          <pc:sldMk cId="465780726" sldId="2141411787"/>
        </pc:sldMkLst>
        <pc:spChg chg="mod">
          <ac:chgData name="Helena Walters" userId="0082c520-c2c8-4944-9e5a-2aa07d58029d" providerId="ADAL" clId="{F2394A66-D567-40C5-8DAB-8FDDFB4BA41E}" dt="2023-11-07T16:08:40.866" v="28" actId="1036"/>
          <ac:spMkLst>
            <pc:docMk/>
            <pc:sldMk cId="465780726" sldId="2141411787"/>
            <ac:spMk id="2" creationId="{5D3F1E9C-79C5-E84E-B08F-06797F27B6F6}"/>
          </ac:spMkLst>
        </pc:spChg>
        <pc:spChg chg="mod">
          <ac:chgData name="Helena Walters" userId="0082c520-c2c8-4944-9e5a-2aa07d58029d" providerId="ADAL" clId="{F2394A66-D567-40C5-8DAB-8FDDFB4BA41E}" dt="2023-11-07T16:08:48.538" v="34" actId="1035"/>
          <ac:spMkLst>
            <pc:docMk/>
            <pc:sldMk cId="465780726" sldId="2141411787"/>
            <ac:spMk id="3" creationId="{67152F7C-4392-D042-93ED-48A50946CFDD}"/>
          </ac:spMkLst>
        </pc:spChg>
        <pc:spChg chg="mod">
          <ac:chgData name="Helena Walters" userId="0082c520-c2c8-4944-9e5a-2aa07d58029d" providerId="ADAL" clId="{F2394A66-D567-40C5-8DAB-8FDDFB4BA41E}" dt="2023-11-07T16:07:24.141" v="1" actId="27636"/>
          <ac:spMkLst>
            <pc:docMk/>
            <pc:sldMk cId="465780726" sldId="2141411787"/>
            <ac:spMk id="6" creationId="{8EF35676-49DE-E547-B19F-0A8B69E1FA3A}"/>
          </ac:spMkLst>
        </pc:spChg>
      </pc:sldChg>
    </pc:docChg>
  </pc:docChgLst>
  <pc:docChgLst>
    <pc:chgData name="(pg) Kane Alexander" userId="S::gyka3@lunet.lboro.ac.uk::9a34e263-4290-4184-be3a-a3f5985b55e3" providerId="AD" clId="Web-{FFDB716A-089E-2D17-4E65-9DF670F8BADB}"/>
    <pc:docChg chg="modSld">
      <pc:chgData name="(pg) Kane Alexander" userId="S::gyka3@lunet.lboro.ac.uk::9a34e263-4290-4184-be3a-a3f5985b55e3" providerId="AD" clId="Web-{FFDB716A-089E-2D17-4E65-9DF670F8BADB}" dt="2023-10-25T11:04:27.805" v="4" actId="20577"/>
      <pc:docMkLst>
        <pc:docMk/>
      </pc:docMkLst>
      <pc:sldChg chg="modSp">
        <pc:chgData name="(pg) Kane Alexander" userId="S::gyka3@lunet.lboro.ac.uk::9a34e263-4290-4184-be3a-a3f5985b55e3" providerId="AD" clId="Web-{FFDB716A-089E-2D17-4E65-9DF670F8BADB}" dt="2023-10-25T11:04:27.805" v="4" actId="20577"/>
        <pc:sldMkLst>
          <pc:docMk/>
          <pc:sldMk cId="4032796430" sldId="2141411718"/>
        </pc:sldMkLst>
        <pc:spChg chg="mod">
          <ac:chgData name="(pg) Kane Alexander" userId="S::gyka3@lunet.lboro.ac.uk::9a34e263-4290-4184-be3a-a3f5985b55e3" providerId="AD" clId="Web-{FFDB716A-089E-2D17-4E65-9DF670F8BADB}" dt="2023-10-25T11:04:27.805" v="4" actId="20577"/>
          <ac:spMkLst>
            <pc:docMk/>
            <pc:sldMk cId="4032796430" sldId="2141411718"/>
            <ac:spMk id="3" creationId="{D627EDDC-178F-7DD4-D7FD-9FD8AF830B0B}"/>
          </ac:spMkLst>
        </pc:spChg>
      </pc:sldChg>
      <pc:sldChg chg="modNotes">
        <pc:chgData name="(pg) Kane Alexander" userId="S::gyka3@lunet.lboro.ac.uk::9a34e263-4290-4184-be3a-a3f5985b55e3" providerId="AD" clId="Web-{FFDB716A-089E-2D17-4E65-9DF670F8BADB}" dt="2023-10-25T11:01:04.306" v="1"/>
        <pc:sldMkLst>
          <pc:docMk/>
          <pc:sldMk cId="3813339860" sldId="2141411764"/>
        </pc:sldMkLst>
      </pc:sldChg>
    </pc:docChg>
  </pc:docChgLst>
  <pc:docChgLst>
    <pc:chgData name="Jairo Quiros" userId="c6e0c9a6bf53ef3c" providerId="LiveId" clId="{67F5CA0F-F081-4A59-B11F-D723E1E2FB4D}"/>
    <pc:docChg chg="custSel modSld modMainMaster">
      <pc:chgData name="Jairo Quiros" userId="c6e0c9a6bf53ef3c" providerId="LiveId" clId="{67F5CA0F-F081-4A59-B11F-D723E1E2FB4D}" dt="2023-10-23T22:33:47.109" v="46"/>
      <pc:docMkLst>
        <pc:docMk/>
      </pc:docMkLst>
      <pc:sldChg chg="addSp delSp modSp mod">
        <pc:chgData name="Jairo Quiros" userId="c6e0c9a6bf53ef3c" providerId="LiveId" clId="{67F5CA0F-F081-4A59-B11F-D723E1E2FB4D}" dt="2023-10-23T22:33:20.207" v="44"/>
        <pc:sldMkLst>
          <pc:docMk/>
          <pc:sldMk cId="644641627" sldId="2141411785"/>
        </pc:sldMkLst>
        <pc:spChg chg="mod">
          <ac:chgData name="Jairo Quiros" userId="c6e0c9a6bf53ef3c" providerId="LiveId" clId="{67F5CA0F-F081-4A59-B11F-D723E1E2FB4D}" dt="2023-10-22T09:38:05.036" v="40" actId="20577"/>
          <ac:spMkLst>
            <pc:docMk/>
            <pc:sldMk cId="644641627" sldId="2141411785"/>
            <ac:spMk id="6" creationId="{F86BE729-03A1-22F5-69BF-1FBAEEBA5FAA}"/>
          </ac:spMkLst>
        </pc:spChg>
        <pc:spChg chg="mod">
          <ac:chgData name="Jairo Quiros" userId="c6e0c9a6bf53ef3c" providerId="LiveId" clId="{67F5CA0F-F081-4A59-B11F-D723E1E2FB4D}" dt="2023-10-22T09:37:55.069" v="29" actId="6549"/>
          <ac:spMkLst>
            <pc:docMk/>
            <pc:sldMk cId="644641627" sldId="2141411785"/>
            <ac:spMk id="11" creationId="{56DFC90C-9B82-4072-7343-C9FBE935593D}"/>
          </ac:spMkLst>
        </pc:spChg>
        <pc:picChg chg="add mod">
          <ac:chgData name="Jairo Quiros" userId="c6e0c9a6bf53ef3c" providerId="LiveId" clId="{67F5CA0F-F081-4A59-B11F-D723E1E2FB4D}" dt="2023-10-23T22:33:20.207" v="44"/>
          <ac:picMkLst>
            <pc:docMk/>
            <pc:sldMk cId="644641627" sldId="2141411785"/>
            <ac:picMk id="9" creationId="{FAEEC810-37EC-1CFD-7F09-8E4570DBA339}"/>
          </ac:picMkLst>
        </pc:picChg>
        <pc:picChg chg="del">
          <ac:chgData name="Jairo Quiros" userId="c6e0c9a6bf53ef3c" providerId="LiveId" clId="{67F5CA0F-F081-4A59-B11F-D723E1E2FB4D}" dt="2023-10-23T22:33:19.884" v="43" actId="478"/>
          <ac:picMkLst>
            <pc:docMk/>
            <pc:sldMk cId="644641627" sldId="2141411785"/>
            <ac:picMk id="12" creationId="{585DF062-A72D-369E-DA6E-1A9081F592F6}"/>
          </ac:picMkLst>
        </pc:picChg>
      </pc:sldChg>
      <pc:sldChg chg="addSp delSp modSp mod">
        <pc:chgData name="Jairo Quiros" userId="c6e0c9a6bf53ef3c" providerId="LiveId" clId="{67F5CA0F-F081-4A59-B11F-D723E1E2FB4D}" dt="2023-10-23T22:33:10.403" v="42"/>
        <pc:sldMkLst>
          <pc:docMk/>
          <pc:sldMk cId="996270381" sldId="2141411786"/>
        </pc:sldMkLst>
        <pc:spChg chg="mod">
          <ac:chgData name="Jairo Quiros" userId="c6e0c9a6bf53ef3c" providerId="LiveId" clId="{67F5CA0F-F081-4A59-B11F-D723E1E2FB4D}" dt="2023-10-22T09:37:39.183" v="11" actId="255"/>
          <ac:spMkLst>
            <pc:docMk/>
            <pc:sldMk cId="996270381" sldId="2141411786"/>
            <ac:spMk id="2" creationId="{5D3F1E9C-79C5-E84E-B08F-06797F27B6F6}"/>
          </ac:spMkLst>
        </pc:spChg>
        <pc:spChg chg="del">
          <ac:chgData name="Jairo Quiros" userId="c6e0c9a6bf53ef3c" providerId="LiveId" clId="{67F5CA0F-F081-4A59-B11F-D723E1E2FB4D}" dt="2023-10-22T09:15:42.760" v="5" actId="478"/>
          <ac:spMkLst>
            <pc:docMk/>
            <pc:sldMk cId="996270381" sldId="2141411786"/>
            <ac:spMk id="3" creationId="{67152F7C-4392-D042-93ED-48A50946CFDD}"/>
          </ac:spMkLst>
        </pc:spChg>
        <pc:picChg chg="add mod">
          <ac:chgData name="Jairo Quiros" userId="c6e0c9a6bf53ef3c" providerId="LiveId" clId="{67F5CA0F-F081-4A59-B11F-D723E1E2FB4D}" dt="2023-10-23T22:33:10.403" v="42"/>
          <ac:picMkLst>
            <pc:docMk/>
            <pc:sldMk cId="996270381" sldId="2141411786"/>
            <ac:picMk id="3" creationId="{4AA325B7-228F-E60D-2A48-854442D31E29}"/>
          </ac:picMkLst>
        </pc:picChg>
        <pc:picChg chg="del">
          <ac:chgData name="Jairo Quiros" userId="c6e0c9a6bf53ef3c" providerId="LiveId" clId="{67F5CA0F-F081-4A59-B11F-D723E1E2FB4D}" dt="2023-10-23T22:33:10.161" v="41" actId="478"/>
          <ac:picMkLst>
            <pc:docMk/>
            <pc:sldMk cId="996270381" sldId="2141411786"/>
            <ac:picMk id="5" creationId="{AD590227-F5B1-B5CC-CE5F-EDA473ED96F5}"/>
          </ac:picMkLst>
        </pc:picChg>
      </pc:sldChg>
      <pc:sldMasterChg chg="modSldLayout">
        <pc:chgData name="Jairo Quiros" userId="c6e0c9a6bf53ef3c" providerId="LiveId" clId="{67F5CA0F-F081-4A59-B11F-D723E1E2FB4D}" dt="2023-10-23T22:33:47.109" v="46"/>
        <pc:sldMasterMkLst>
          <pc:docMk/>
          <pc:sldMasterMk cId="495285279" sldId="2147483660"/>
        </pc:sldMasterMkLst>
        <pc:sldLayoutChg chg="addSp delSp modSp mod">
          <pc:chgData name="Jairo Quiros" userId="c6e0c9a6bf53ef3c" providerId="LiveId" clId="{67F5CA0F-F081-4A59-B11F-D723E1E2FB4D}" dt="2023-10-23T22:33:47.109" v="46"/>
          <pc:sldLayoutMkLst>
            <pc:docMk/>
            <pc:sldMasterMk cId="495285279" sldId="2147483660"/>
            <pc:sldLayoutMk cId="2875400971" sldId="2147483662"/>
          </pc:sldLayoutMkLst>
          <pc:spChg chg="del">
            <ac:chgData name="Jairo Quiros" userId="c6e0c9a6bf53ef3c" providerId="LiveId" clId="{67F5CA0F-F081-4A59-B11F-D723E1E2FB4D}" dt="2023-10-23T22:33:34.589" v="45" actId="478"/>
            <ac:spMkLst>
              <pc:docMk/>
              <pc:sldMasterMk cId="495285279" sldId="2147483660"/>
              <pc:sldLayoutMk cId="2875400971" sldId="2147483662"/>
              <ac:spMk id="2" creationId="{35E4B0DE-EE44-08A6-0FF5-1CA221EE6C69}"/>
            </ac:spMkLst>
          </pc:spChg>
          <pc:grpChg chg="add mod">
            <ac:chgData name="Jairo Quiros" userId="c6e0c9a6bf53ef3c" providerId="LiveId" clId="{67F5CA0F-F081-4A59-B11F-D723E1E2FB4D}" dt="2023-10-23T22:33:47.109" v="46"/>
            <ac:grpSpMkLst>
              <pc:docMk/>
              <pc:sldMasterMk cId="495285279" sldId="2147483660"/>
              <pc:sldLayoutMk cId="2875400971" sldId="2147483662"/>
              <ac:grpSpMk id="6" creationId="{84C39001-31B9-81E4-28FD-01A6536A8DAB}"/>
            </ac:grpSpMkLst>
          </pc:grpChg>
          <pc:picChg chg="del">
            <ac:chgData name="Jairo Quiros" userId="c6e0c9a6bf53ef3c" providerId="LiveId" clId="{67F5CA0F-F081-4A59-B11F-D723E1E2FB4D}" dt="2023-10-23T22:33:34.589" v="45" actId="478"/>
            <ac:picMkLst>
              <pc:docMk/>
              <pc:sldMasterMk cId="495285279" sldId="2147483660"/>
              <pc:sldLayoutMk cId="2875400971" sldId="2147483662"/>
              <ac:picMk id="3" creationId="{CFF79C88-1CAD-34EF-7B1C-C1E7587D2A00}"/>
            </ac:picMkLst>
          </pc:picChg>
          <pc:picChg chg="del">
            <ac:chgData name="Jairo Quiros" userId="c6e0c9a6bf53ef3c" providerId="LiveId" clId="{67F5CA0F-F081-4A59-B11F-D723E1E2FB4D}" dt="2023-10-23T22:33:34.589" v="45" actId="478"/>
            <ac:picMkLst>
              <pc:docMk/>
              <pc:sldMasterMk cId="495285279" sldId="2147483660"/>
              <pc:sldLayoutMk cId="2875400971" sldId="2147483662"/>
              <ac:picMk id="4" creationId="{B15F8D50-F370-FDE5-CAC5-437053DAB780}"/>
            </ac:picMkLst>
          </pc:picChg>
          <pc:picChg chg="del">
            <ac:chgData name="Jairo Quiros" userId="c6e0c9a6bf53ef3c" providerId="LiveId" clId="{67F5CA0F-F081-4A59-B11F-D723E1E2FB4D}" dt="2023-10-23T22:33:34.589" v="45" actId="478"/>
            <ac:picMkLst>
              <pc:docMk/>
              <pc:sldMasterMk cId="495285279" sldId="2147483660"/>
              <pc:sldLayoutMk cId="2875400971" sldId="2147483662"/>
              <ac:picMk id="5" creationId="{B043A1A9-CA32-F2C9-6698-1A420E6BCC88}"/>
            </ac:picMkLst>
          </pc:picChg>
          <pc:picChg chg="mod">
            <ac:chgData name="Jairo Quiros" userId="c6e0c9a6bf53ef3c" providerId="LiveId" clId="{67F5CA0F-F081-4A59-B11F-D723E1E2FB4D}" dt="2023-10-23T22:33:47.109" v="46"/>
            <ac:picMkLst>
              <pc:docMk/>
              <pc:sldMasterMk cId="495285279" sldId="2147483660"/>
              <pc:sldLayoutMk cId="2875400971" sldId="2147483662"/>
              <ac:picMk id="7" creationId="{AE04FE89-75F3-4736-4945-B6E4E428F0E7}"/>
            </ac:picMkLst>
          </pc:picChg>
          <pc:picChg chg="mod">
            <ac:chgData name="Jairo Quiros" userId="c6e0c9a6bf53ef3c" providerId="LiveId" clId="{67F5CA0F-F081-4A59-B11F-D723E1E2FB4D}" dt="2023-10-23T22:33:47.109" v="46"/>
            <ac:picMkLst>
              <pc:docMk/>
              <pc:sldMasterMk cId="495285279" sldId="2147483660"/>
              <pc:sldLayoutMk cId="2875400971" sldId="2147483662"/>
              <ac:picMk id="8" creationId="{AD574239-63D6-3469-8441-4FC7474ED7FD}"/>
            </ac:picMkLst>
          </pc:picChg>
          <pc:picChg chg="add mod">
            <ac:chgData name="Jairo Quiros" userId="c6e0c9a6bf53ef3c" providerId="LiveId" clId="{67F5CA0F-F081-4A59-B11F-D723E1E2FB4D}" dt="2023-10-23T22:33:47.109" v="46"/>
            <ac:picMkLst>
              <pc:docMk/>
              <pc:sldMasterMk cId="495285279" sldId="2147483660"/>
              <pc:sldLayoutMk cId="2875400971" sldId="2147483662"/>
              <ac:picMk id="10" creationId="{A707852C-D77E-86B0-FA19-B6BDED7EB8F4}"/>
            </ac:picMkLst>
          </pc:picChg>
        </pc:sldLayoutChg>
      </pc:sldMasterChg>
    </pc:docChg>
  </pc:docChgLst>
  <pc:docChgLst>
    <pc:chgData name="(pg) Kane Alexander" userId="S::gyka3@lunet.lboro.ac.uk::9a34e263-4290-4184-be3a-a3f5985b55e3" providerId="AD" clId="Web-{7816435A-2445-38B2-D3CF-6F3EEF004AD2}"/>
    <pc:docChg chg="modSld">
      <pc:chgData name="(pg) Kane Alexander" userId="S::gyka3@lunet.lboro.ac.uk::9a34e263-4290-4184-be3a-a3f5985b55e3" providerId="AD" clId="Web-{7816435A-2445-38B2-D3CF-6F3EEF004AD2}" dt="2023-10-25T13:48:53.824" v="16" actId="20577"/>
      <pc:docMkLst>
        <pc:docMk/>
      </pc:docMkLst>
      <pc:sldChg chg="modSp modNotes">
        <pc:chgData name="(pg) Kane Alexander" userId="S::gyka3@lunet.lboro.ac.uk::9a34e263-4290-4184-be3a-a3f5985b55e3" providerId="AD" clId="Web-{7816435A-2445-38B2-D3CF-6F3EEF004AD2}" dt="2023-10-25T13:48:53.824" v="16" actId="20577"/>
        <pc:sldMkLst>
          <pc:docMk/>
          <pc:sldMk cId="638315653" sldId="2141411784"/>
        </pc:sldMkLst>
        <pc:spChg chg="mod">
          <ac:chgData name="(pg) Kane Alexander" userId="S::gyka3@lunet.lboro.ac.uk::9a34e263-4290-4184-be3a-a3f5985b55e3" providerId="AD" clId="Web-{7816435A-2445-38B2-D3CF-6F3EEF004AD2}" dt="2023-10-25T13:48:53.824" v="16" actId="20577"/>
          <ac:spMkLst>
            <pc:docMk/>
            <pc:sldMk cId="638315653" sldId="2141411784"/>
            <ac:spMk id="3" creationId="{383794FE-175C-50AF-FF06-0C0456828DF0}"/>
          </ac:spMkLst>
        </pc:spChg>
      </pc:sldChg>
    </pc:docChg>
  </pc:docChgLst>
  <pc:docChgLst>
    <pc:chgData name="(pg) Kane Alexander" userId="S::gyka3@lunet.lboro.ac.uk::9a34e263-4290-4184-be3a-a3f5985b55e3" providerId="AD" clId="Web-{11CCD83D-F5DA-65F5-7954-B002B2BC1DF2}"/>
    <pc:docChg chg="modSld">
      <pc:chgData name="(pg) Kane Alexander" userId="S::gyka3@lunet.lboro.ac.uk::9a34e263-4290-4184-be3a-a3f5985b55e3" providerId="AD" clId="Web-{11CCD83D-F5DA-65F5-7954-B002B2BC1DF2}" dt="2023-10-25T13:35:24.522" v="38"/>
      <pc:docMkLst>
        <pc:docMk/>
      </pc:docMkLst>
      <pc:sldChg chg="modNotes">
        <pc:chgData name="(pg) Kane Alexander" userId="S::gyka3@lunet.lboro.ac.uk::9a34e263-4290-4184-be3a-a3f5985b55e3" providerId="AD" clId="Web-{11CCD83D-F5DA-65F5-7954-B002B2BC1DF2}" dt="2023-10-25T13:35:24.522" v="38"/>
        <pc:sldMkLst>
          <pc:docMk/>
          <pc:sldMk cId="2514013108" sldId="21414117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7D2DF-804A-4439-8D1D-A13A8E41C46F}" type="datetimeFigureOut">
              <a:rPr lang="en-GB" smtClean="0"/>
              <a:t>02/11/2024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B1EC6-F41B-49B2-82E1-18DE3B3A3675}" type="slidenum">
              <a:rPr lang="en-GB" smtClean="0"/>
              <a:t>‹#›</a:t>
            </a:fld>
            <a:endParaRPr lang="en-GB"/>
          </a:p>
        </p:txBody>
      </p:sp>
    </p:spTree>
    <p:extLst>
      <p:ext uri="{BB962C8B-B14F-4D97-AF65-F5344CB8AC3E}">
        <p14:creationId xmlns:p14="http://schemas.microsoft.com/office/powerpoint/2010/main" val="3985615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Text to Speech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This section of the Playbook focuses on Network Infrastructure, focusing how to develop, expand and optimise the grid to support the energy transition.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698FC84-7549-424A-9090-8C112A69B027}" type="slidenum">
              <a:rPr lang="en-US" smtClean="0"/>
              <a:t>1</a:t>
            </a:fld>
            <a:endParaRPr lang="en-US"/>
          </a:p>
        </p:txBody>
      </p:sp>
    </p:spTree>
    <p:extLst>
      <p:ext uri="{BB962C8B-B14F-4D97-AF65-F5344CB8AC3E}">
        <p14:creationId xmlns:p14="http://schemas.microsoft.com/office/powerpoint/2010/main" val="358304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a:t>
            </a:r>
            <a:r>
              <a:rPr lang="en-US" dirty="0"/>
              <a:t>Lead time is an important factor for expanding the grid, often signified by </a:t>
            </a:r>
            <a:r>
              <a:rPr lang="en-GB" b="0" i="0" dirty="0">
                <a:solidFill>
                  <a:srgbClr val="202124"/>
                </a:solidFill>
                <a:effectLst/>
                <a:latin typeface="arial" panose="020B0604020202020204" pitchFamily="34" charset="0"/>
              </a:rPr>
              <a:t>the time between the initiation and completion of a production process. Short lead times should help mean that el</a:t>
            </a:r>
            <a:r>
              <a:rPr lang="en-US" dirty="0"/>
              <a:t>ectricity access can be </a:t>
            </a:r>
            <a:r>
              <a:rPr lang="en-US" b="0" dirty="0"/>
              <a:t>proportionally increased </a:t>
            </a:r>
            <a:r>
              <a:rPr lang="en-US" dirty="0"/>
              <a:t>at a rapid rate where necessary. However, each project will have its own unique timeline and a short lead time may not always be possible. There is also enabling works, which is the minimum requirement of a job for it to be able to connect to the grid, which is a milestone in terms of a project. As previously stated, it is not just about meeting demand, it is about managing demand, therefore demand optimization of the broader energy system should be consider in this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Projects are often broken down into phases, therefore enhancing the planning and permitting process, and execution of these processes is important. Being proactive rather reactive. In 2022 Hitachi Energy labeled proactive planning as the key for Europe to unlock its net zero vision. Rather than reacting to a change, being proactive means, you create a desired future and invent ways to reach that desired future. Whereby </a:t>
            </a:r>
            <a:r>
              <a:rPr lang="en-GB" sz="1200" b="0" i="0" u="none" strike="noStrike" dirty="0">
                <a:solidFill>
                  <a:srgbClr val="000000"/>
                </a:solidFill>
                <a:effectLst/>
              </a:rPr>
              <a:t>planners actively shape the future, taking control of the outcome as well as the process, rather than just trying to get ahead of events outside of their control. </a:t>
            </a:r>
            <a:r>
              <a:rPr lang="en-US" dirty="0"/>
              <a:t>In the case study lecture, </a:t>
            </a:r>
            <a:r>
              <a:rPr lang="en-US" b="0" i="0" dirty="0">
                <a:solidFill>
                  <a:srgbClr val="202124"/>
                </a:solidFill>
                <a:effectLst/>
                <a:latin typeface="arial" panose="020B0604020202020204" pitchFamily="34" charset="0"/>
              </a:rPr>
              <a:t>multi-project permittance and specific land segment are discussed.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dirty="0"/>
          </a:p>
          <a:p>
            <a:endParaRPr lang="en-GB" b="0" i="0" dirty="0">
              <a:solidFill>
                <a:srgbClr val="202124"/>
              </a:solidFill>
              <a:effectLst/>
              <a:latin typeface="arial" panose="020B0604020202020204" pitchFamily="34" charset="0"/>
            </a:endParaRPr>
          </a:p>
          <a:p>
            <a:r>
              <a:rPr lang="en-GB" b="1" i="0" dirty="0">
                <a:solidFill>
                  <a:srgbClr val="202124"/>
                </a:solidFill>
                <a:effectLst/>
                <a:latin typeface="arial" panose="020B0604020202020204" pitchFamily="34" charset="0"/>
              </a:rPr>
              <a:t>- Local Government </a:t>
            </a:r>
            <a:r>
              <a:rPr lang="en-GB" b="1" i="0" dirty="0" err="1">
                <a:solidFill>
                  <a:srgbClr val="202124"/>
                </a:solidFill>
                <a:effectLst/>
                <a:latin typeface="arial" panose="020B0604020202020204" pitchFamily="34" charset="0"/>
              </a:rPr>
              <a:t>Assocation</a:t>
            </a:r>
            <a:r>
              <a:rPr lang="en-GB" b="1" i="0" dirty="0">
                <a:solidFill>
                  <a:srgbClr val="202124"/>
                </a:solidFill>
                <a:effectLst/>
                <a:latin typeface="arial" panose="020B0604020202020204" pitchFamily="34" charset="0"/>
              </a:rPr>
              <a:t>- National Energy Category Strategy</a:t>
            </a:r>
            <a:r>
              <a:rPr lang="en-GB" b="0" i="0" dirty="0">
                <a:solidFill>
                  <a:srgbClr val="202124"/>
                </a:solidFill>
                <a:effectLst/>
                <a:latin typeface="arial" panose="020B0604020202020204" pitchFamily="34" charset="0"/>
              </a:rPr>
              <a:t>…: https://</a:t>
            </a:r>
            <a:r>
              <a:rPr lang="en-GB" b="0" i="0" dirty="0" err="1">
                <a:solidFill>
                  <a:srgbClr val="202124"/>
                </a:solidFill>
                <a:effectLst/>
                <a:latin typeface="arial" panose="020B0604020202020204" pitchFamily="34" charset="0"/>
              </a:rPr>
              <a:t>www.local.gov.uk</a:t>
            </a:r>
            <a:r>
              <a:rPr lang="en-GB" b="0" i="0" dirty="0">
                <a:solidFill>
                  <a:srgbClr val="202124"/>
                </a:solidFill>
                <a:effectLst/>
                <a:latin typeface="arial" panose="020B0604020202020204" pitchFamily="34" charset="0"/>
              </a:rPr>
              <a:t>/publications/national-energy-category-strategy-local-government-2022-energising-procurement</a:t>
            </a:r>
          </a:p>
          <a:p>
            <a:r>
              <a:rPr lang="en-GB" b="0" i="0" dirty="0">
                <a:solidFill>
                  <a:srgbClr val="202124"/>
                </a:solidFill>
                <a:effectLst/>
                <a:latin typeface="arial" panose="020B0604020202020204" pitchFamily="34" charset="0"/>
              </a:rPr>
              <a:t>- </a:t>
            </a:r>
            <a:r>
              <a:rPr lang="en-US" b="1" dirty="0"/>
              <a:t>Hitachi Energy: </a:t>
            </a:r>
            <a:r>
              <a:rPr lang="en-US" dirty="0"/>
              <a:t>https://</a:t>
            </a:r>
            <a:r>
              <a:rPr lang="en-US" dirty="0" err="1"/>
              <a:t>www.hitachienergy.com</a:t>
            </a:r>
            <a:r>
              <a:rPr lang="en-US" dirty="0"/>
              <a:t>/</a:t>
            </a:r>
            <a:r>
              <a:rPr lang="en-US" dirty="0" err="1"/>
              <a:t>uk-ie</a:t>
            </a:r>
            <a:r>
              <a:rPr lang="en-US" dirty="0"/>
              <a:t>/</a:t>
            </a:r>
            <a:r>
              <a:rPr lang="en-US" dirty="0" err="1"/>
              <a:t>en</a:t>
            </a:r>
            <a:r>
              <a:rPr lang="en-US" dirty="0"/>
              <a:t>/news/perspectives/2022/08/proactive-grid-planning-is-key-to-unlocking-europe-s-net-zero-vision</a:t>
            </a:r>
          </a:p>
          <a:p>
            <a:r>
              <a:rPr lang="en-US" dirty="0"/>
              <a:t>- </a:t>
            </a:r>
            <a:r>
              <a:rPr lang="en-US" b="1" dirty="0"/>
              <a:t>Royal Town Planning </a:t>
            </a:r>
            <a:r>
              <a:rPr lang="en-US" b="1" dirty="0" err="1"/>
              <a:t>Institue</a:t>
            </a:r>
            <a:r>
              <a:rPr lang="en-US" b="1" dirty="0"/>
              <a:t>: </a:t>
            </a:r>
            <a:r>
              <a:rPr lang="en-US" dirty="0"/>
              <a:t>https://</a:t>
            </a:r>
            <a:r>
              <a:rPr lang="en-US" dirty="0" err="1"/>
              <a:t>www.rtpi.org.uk</a:t>
            </a:r>
            <a:r>
              <a:rPr lang="en-US" dirty="0"/>
              <a:t>/policy/2020/</a:t>
            </a:r>
            <a:r>
              <a:rPr lang="en-US" dirty="0" err="1"/>
              <a:t>october</a:t>
            </a:r>
            <a:r>
              <a:rPr lang="en-US" dirty="0"/>
              <a:t>/</a:t>
            </a:r>
            <a:r>
              <a:rPr lang="en-US" dirty="0" err="1"/>
              <a:t>pwpessay</a:t>
            </a:r>
            <a:r>
              <a:rPr lang="en-US" dirty="0"/>
              <a:t>/</a:t>
            </a:r>
          </a:p>
          <a:p>
            <a:endParaRPr lang="en-GB" b="0" i="0" dirty="0">
              <a:solidFill>
                <a:srgbClr val="202124"/>
              </a:solidFill>
              <a:effectLst/>
              <a:latin typeface="arial" panose="020B0604020202020204" pitchFamily="34" charset="0"/>
            </a:endParaRPr>
          </a:p>
          <a:p>
            <a:endParaRPr lang="en-GB" b="0" i="0" dirty="0">
              <a:solidFill>
                <a:srgbClr val="202124"/>
              </a:solidFill>
              <a:effectLst/>
              <a:latin typeface="arial" panose="020B0604020202020204" pitchFamily="34" charset="0"/>
            </a:endParaRPr>
          </a:p>
          <a:p>
            <a:endParaRPr lang="en-GB" b="0" i="0" dirty="0">
              <a:solidFill>
                <a:srgbClr val="20212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10</a:t>
            </a:fld>
            <a:endParaRPr lang="en-GB"/>
          </a:p>
        </p:txBody>
      </p:sp>
    </p:spTree>
    <p:extLst>
      <p:ext uri="{BB962C8B-B14F-4D97-AF65-F5344CB8AC3E}">
        <p14:creationId xmlns:p14="http://schemas.microsoft.com/office/powerpoint/2010/main" val="2566776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101600" marR="0" lvl="0" indent="0" algn="l" defTabSz="914400" rtl="0" eaLnBrk="1" fontAlgn="auto" latinLnBrk="0" hangingPunct="1">
              <a:lnSpc>
                <a:spcPct val="100000"/>
              </a:lnSpc>
              <a:spcBef>
                <a:spcPts val="0"/>
              </a:spcBef>
              <a:spcAft>
                <a:spcPts val="0"/>
              </a:spcAft>
              <a:buClrTx/>
              <a:buSzTx/>
              <a:buFontTx/>
              <a:buNone/>
              <a:tabLst/>
              <a:defRPr/>
            </a:pPr>
            <a:r>
              <a:rPr lang="en-US" b="0" dirty="0"/>
              <a:t>- Once you have identified the system needs, projects can start to be delivered. There may be many options available that you can consider, so early engagement with stakeholders and consultant feedback can help shape the early phases of project delivery. This process of project delivery again is based off National Grid, but it is more about the process rather than the company doing it, as it can be applicable in varying contexts.</a:t>
            </a:r>
          </a:p>
          <a:p>
            <a:pPr marL="101600" marR="0" lvl="0" indent="0" algn="l" defTabSz="914400" rtl="0" eaLnBrk="1" fontAlgn="auto" latinLnBrk="0" hangingPunct="1">
              <a:lnSpc>
                <a:spcPct val="100000"/>
              </a:lnSpc>
              <a:spcBef>
                <a:spcPts val="0"/>
              </a:spcBef>
              <a:spcAft>
                <a:spcPts val="0"/>
              </a:spcAft>
              <a:buClrTx/>
              <a:buSzTx/>
              <a:buFontTx/>
              <a:buNone/>
              <a:tabLst/>
              <a:defRPr/>
            </a:pPr>
            <a:r>
              <a:rPr lang="en-US" b="0" dirty="0"/>
              <a:t>- The next stage would be to formulate a proposal of a project, whilst </a:t>
            </a:r>
            <a:r>
              <a:rPr lang="en-GB" dirty="0"/>
              <a:t>preliminary environmental information is prepared and statutory public consultation on the proposal is undertaken. For example, in Ireland there was the slogan, community generation, winning hearts and minds. This derives from the success of increasing social acceptability during their first round of renewable projects. This example highlights how public acceptance can be key the planning and development process.</a:t>
            </a: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dirty="0"/>
              <a:t>- After this, projects must be refined based on feedback and impacts, such as environmental, should be assessed and then land rights can be seeked.</a:t>
            </a: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dirty="0"/>
              <a:t>- Following this an application be put forward and it will be examined by relevant authorities. A successful application will mean construction can begin, but usually based on specific requirements.</a:t>
            </a:r>
            <a:endParaRPr lang="en-US" b="0" dirty="0"/>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b="1"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Options appraisal: </a:t>
            </a:r>
            <a:r>
              <a:rPr lang="en-GB" b="0" i="0" dirty="0">
                <a:solidFill>
                  <a:srgbClr val="040C28"/>
                </a:solidFill>
                <a:effectLst/>
                <a:latin typeface="Google Sans"/>
              </a:rPr>
              <a:t>a way of ensuring that you maximize the chances of securing the objectives for your service by identifying the most appropriate set of actions or outcomes.</a:t>
            </a:r>
          </a:p>
          <a:p>
            <a:pPr marL="171450" indent="-171450">
              <a:buFontTx/>
              <a:buChar char="-"/>
            </a:pPr>
            <a:endParaRPr lang="en-US" b="1" dirty="0"/>
          </a:p>
          <a:p>
            <a:pPr marL="171450" indent="-171450">
              <a:buFontTx/>
              <a:buChar char="-"/>
            </a:pPr>
            <a:r>
              <a:rPr lang="en-US" b="1" dirty="0"/>
              <a:t>National Grid </a:t>
            </a:r>
            <a:r>
              <a:rPr lang="en-US" b="1" i="1" dirty="0"/>
              <a:t>’Our Approach to Consulting</a:t>
            </a:r>
            <a:r>
              <a:rPr lang="en-US" b="1" dirty="0"/>
              <a:t>’: </a:t>
            </a:r>
            <a:r>
              <a:rPr lang="en-US" dirty="0"/>
              <a:t>https://</a:t>
            </a:r>
            <a:r>
              <a:rPr lang="en-US" dirty="0" err="1"/>
              <a:t>www.nationalgrid.com</a:t>
            </a:r>
            <a:r>
              <a:rPr lang="en-US" dirty="0"/>
              <a:t>/electricity-transmission/document/142336/download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i="0" dirty="0"/>
              <a:t>Energy Ireland (community involvement): </a:t>
            </a:r>
            <a:r>
              <a:rPr lang="en-US" i="0" dirty="0"/>
              <a:t>https://</a:t>
            </a:r>
            <a:r>
              <a:rPr lang="en-US" i="0" dirty="0" err="1"/>
              <a:t>www.energyireland.ie</a:t>
            </a:r>
            <a:r>
              <a:rPr lang="en-US" i="0" dirty="0"/>
              <a:t>/community-generation-winning-hearts-and-minds/#:~:text=In%202020%2C%20Ireland%27s%20first%20ever,involvement%20in%20the%20energy%20transition.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EIRGRID (Ireland) Strategy on public engagement</a:t>
            </a:r>
            <a:r>
              <a:rPr lang="en-US" dirty="0"/>
              <a:t>: https://</a:t>
            </a:r>
            <a:r>
              <a:rPr lang="en-US" dirty="0" err="1"/>
              <a:t>www.eirgridgroup.com</a:t>
            </a:r>
            <a:r>
              <a:rPr lang="en-US" dirty="0"/>
              <a:t>/site-files/library/EirGrid/EirGrid-Public-Engagement-</a:t>
            </a:r>
            <a:r>
              <a:rPr lang="en-US" dirty="0" err="1"/>
              <a:t>Strategy.pdf</a:t>
            </a:r>
            <a:endParaRPr lang="en-US" dirty="0"/>
          </a:p>
          <a:p>
            <a:endParaRPr lang="en-GB" b="0" i="0" dirty="0">
              <a:solidFill>
                <a:srgbClr val="040C28"/>
              </a:solidFill>
              <a:effectLst/>
              <a:latin typeface="Google Sans"/>
            </a:endParaRPr>
          </a:p>
          <a:p>
            <a:pPr marL="171450" indent="-171450">
              <a:buFontTx/>
              <a:buChar char="-"/>
            </a:pPr>
            <a:r>
              <a:rPr lang="en-US" b="1" dirty="0"/>
              <a:t>National Grid: </a:t>
            </a:r>
            <a:r>
              <a:rPr lang="en-US" dirty="0"/>
              <a:t>Holford and Horlock Rules. Sets of rules and guidelines for new transmission infrastructure. </a:t>
            </a:r>
          </a:p>
          <a:p>
            <a:pPr marL="171450" indent="-171450">
              <a:buFontTx/>
              <a:buChar char="-"/>
            </a:pPr>
            <a:r>
              <a:rPr lang="en-US" b="1" dirty="0"/>
              <a:t>Holford: </a:t>
            </a:r>
            <a:r>
              <a:rPr lang="en-US" b="0" dirty="0"/>
              <a:t>https://</a:t>
            </a:r>
            <a:r>
              <a:rPr lang="en-US" b="0" dirty="0" err="1"/>
              <a:t>www.nationalgrid.com</a:t>
            </a:r>
            <a:r>
              <a:rPr lang="en-US" b="0" dirty="0"/>
              <a:t>/sites/default/files/documents/13795-The%20Holford%20Rules.pdf</a:t>
            </a:r>
          </a:p>
          <a:p>
            <a:pPr marL="171450" indent="-171450">
              <a:buFontTx/>
              <a:buChar char="-"/>
            </a:pPr>
            <a:r>
              <a:rPr lang="en-US" b="1" dirty="0"/>
              <a:t>Horlock</a:t>
            </a:r>
            <a:r>
              <a:rPr lang="en-US" b="0" dirty="0"/>
              <a:t>: https://</a:t>
            </a:r>
            <a:r>
              <a:rPr lang="en-US" b="0" dirty="0" err="1"/>
              <a:t>www.nationalgrid.com</a:t>
            </a:r>
            <a:r>
              <a:rPr lang="en-US" b="0" dirty="0"/>
              <a:t>/sites/default/files/documents/13796-The%20Horlock%20Rules.pdf</a:t>
            </a:r>
          </a:p>
          <a:p>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i="0" dirty="0"/>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11</a:t>
            </a:fld>
            <a:endParaRPr lang="en-GB"/>
          </a:p>
        </p:txBody>
      </p:sp>
    </p:spTree>
    <p:extLst>
      <p:ext uri="{BB962C8B-B14F-4D97-AF65-F5344CB8AC3E}">
        <p14:creationId xmlns:p14="http://schemas.microsoft.com/office/powerpoint/2010/main" val="1755398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endParaRPr lang="en-GB" b="1" i="1" dirty="0">
              <a:solidFill>
                <a:srgbClr val="000000"/>
              </a:solidFill>
              <a:effectLst/>
            </a:endParaRPr>
          </a:p>
          <a:p>
            <a:r>
              <a:rPr lang="en-GB" b="0" i="0" dirty="0">
                <a:solidFill>
                  <a:srgbClr val="000000"/>
                </a:solidFill>
                <a:effectLst/>
              </a:rPr>
              <a:t>- This most important takeaway from this slide on the power versus interest grid is the importance of stakeholder engagement. The grid itself can be used a powerful tool help determine which stakeholders to engage with, when to do so and so on. Using the grid for example, </a:t>
            </a:r>
            <a:r>
              <a:rPr lang="en-US" b="0" dirty="0"/>
              <a:t>Consumers could fall into all 4 sections of the grid depending on the project, whereas private investors may only be in actively consult at the beginning of the project. This grid should help you to think about stakeholders and who you need engaged to support your delivery process.</a:t>
            </a:r>
            <a:endParaRPr lang="en-US" b="0" dirty="0">
              <a:cs typeface="Calibri"/>
            </a:endParaRP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b="1" dirty="0"/>
          </a:p>
          <a:p>
            <a:endParaRPr lang="en-US" b="1" dirty="0"/>
          </a:p>
          <a:p>
            <a:r>
              <a:rPr lang="en-US" b="1" dirty="0"/>
              <a:t>- Image: </a:t>
            </a:r>
            <a:r>
              <a:rPr lang="en-US" dirty="0"/>
              <a:t>https://www.improvementservice.org.uk/business-analysis-framework/consider-perspectives/powerinterest-grid#:~:text=The%20power%2Finterest%20grid%20is,in%20respect%20of%20the%20project.</a:t>
            </a:r>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12</a:t>
            </a:fld>
            <a:endParaRPr lang="en-GB"/>
          </a:p>
        </p:txBody>
      </p:sp>
    </p:spTree>
    <p:extLst>
      <p:ext uri="{BB962C8B-B14F-4D97-AF65-F5344CB8AC3E}">
        <p14:creationId xmlns:p14="http://schemas.microsoft.com/office/powerpoint/2010/main" val="3195844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This section looks at ownership and responsibility of the grid. This is because it is important to consider private or public ownership, maintenance and operation and regulation of the grid. </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dirty="0"/>
          </a:p>
          <a:p>
            <a:pPr marL="0" lvl="0" indent="0" algn="l" rtl="0">
              <a:spcBef>
                <a:spcPts val="0"/>
              </a:spcBef>
              <a:spcAft>
                <a:spcPts val="0"/>
              </a:spcAft>
              <a:buClr>
                <a:schemeClr val="dk1"/>
              </a:buClr>
              <a:buSzPts val="1200"/>
              <a:buNone/>
            </a:pPr>
            <a:endParaRPr dirty="0"/>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351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71450" indent="-171450">
              <a:buFontTx/>
              <a:buChar char="-"/>
            </a:pPr>
            <a:endParaRPr lang="en-GB" b="0" i="0" dirty="0">
              <a:solidFill>
                <a:srgbClr val="4D5156"/>
              </a:solidFill>
              <a:effectLst/>
              <a:latin typeface="Google Sans"/>
            </a:endParaRPr>
          </a:p>
          <a:p>
            <a:pPr marL="171450" indent="-171450">
              <a:buFontTx/>
              <a:buChar char="-"/>
            </a:pPr>
            <a:r>
              <a:rPr lang="en-GB" b="0" i="0" dirty="0">
                <a:solidFill>
                  <a:srgbClr val="4D5156"/>
                </a:solidFill>
                <a:effectLst/>
                <a:latin typeface="Google Sans"/>
              </a:rPr>
              <a:t>Investment and ownership are crucial aspects to developing network infrastructure. Understanding how your system is set up in the first place, is very important. </a:t>
            </a:r>
            <a:r>
              <a:rPr lang="en-US" b="0" i="0" dirty="0">
                <a:solidFill>
                  <a:srgbClr val="4D5156"/>
                </a:solidFill>
                <a:effectLst/>
                <a:latin typeface="Google Sans"/>
              </a:rPr>
              <a:t>A</a:t>
            </a:r>
            <a:r>
              <a:rPr lang="en-US" dirty="0"/>
              <a:t> monopoly, may also be referred to as vertical integration, is a market where there is no competition as there is only one seller, and a monopsony is where there is only one buyer. The presence of either signifies imperfect competition within the market. Both public and private ownership have pros and cons. Such as for public, a pro may be </a:t>
            </a:r>
            <a:r>
              <a:rPr lang="en-US" b="0" dirty="0"/>
              <a:t>positive externalities, which is </a:t>
            </a:r>
            <a:r>
              <a:rPr lang="en-GB" b="0" i="0" dirty="0">
                <a:solidFill>
                  <a:srgbClr val="040C28"/>
                </a:solidFill>
                <a:effectLst/>
              </a:rPr>
              <a:t>when third parties' benefit from the spill-over effects of production/consumption, but a con maybe changes in leadership impacting decision making. Whereas for private, a pro may be increased efficiency of the grid, but a con may be that regulation is difficulty due to lack of transparency. </a:t>
            </a:r>
            <a:r>
              <a:rPr lang="en-US" b="0" dirty="0"/>
              <a:t>Neither private or public is better than the other, but there is often a need for both types of investment and context is important. For example, private might be more important in a developing country to encourage fast growth. A final point to add is that with private ownership and investment, the creation of competition and incentives can help to boost investment on the grid.</a:t>
            </a:r>
            <a:r>
              <a:rPr lang="en-GB" b="0" i="0" dirty="0">
                <a:solidFill>
                  <a:srgbClr val="4D5156"/>
                </a:solidFill>
                <a:effectLst/>
                <a:latin typeface="Google Sans"/>
              </a:rPr>
              <a:t> In the notes below there are many links to example papers, frameworks and websites that may provide support on investment.</a:t>
            </a:r>
          </a:p>
          <a:p>
            <a:pPr marL="171450" indent="-171450">
              <a:buFontTx/>
              <a:buChar char="-"/>
            </a:pPr>
            <a:endParaRPr lang="en-GB" b="0" i="0" dirty="0">
              <a:solidFill>
                <a:srgbClr val="040C28"/>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GB" b="0" i="0" dirty="0">
              <a:solidFill>
                <a:srgbClr val="040C28"/>
              </a:solidFill>
              <a:effectLst/>
            </a:endParaRPr>
          </a:p>
          <a:p>
            <a:pPr marL="171450" indent="-171450">
              <a:buFontTx/>
              <a:buChar char="-"/>
            </a:pPr>
            <a:endParaRPr lang="en-GB" b="0" i="0" dirty="0">
              <a:solidFill>
                <a:srgbClr val="040C28"/>
              </a:solidFill>
              <a:effectLs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As </a:t>
            </a:r>
            <a:r>
              <a:rPr lang="en-US" b="1" dirty="0"/>
              <a:t>National Grid </a:t>
            </a:r>
            <a:r>
              <a:rPr lang="en-US" dirty="0"/>
              <a:t>is a natural monopoly, that is why they are regulated by Ofgem.</a:t>
            </a:r>
            <a:endParaRPr lang="en-GB" b="0" i="0" dirty="0">
              <a:solidFill>
                <a:srgbClr val="040C28"/>
              </a:solidFill>
              <a:effectLst/>
            </a:endParaRPr>
          </a:p>
          <a:p>
            <a:pPr marL="171450" indent="-171450">
              <a:buFontTx/>
              <a:buChar char="-"/>
            </a:pPr>
            <a:endParaRPr lang="en-GB" b="0" i="0" dirty="0">
              <a:solidFill>
                <a:srgbClr val="040C28"/>
              </a:solidFill>
              <a:effectLst/>
            </a:endParaRPr>
          </a:p>
          <a:p>
            <a:pPr marL="171450" indent="-171450">
              <a:buFontTx/>
              <a:buChar char="-"/>
            </a:pPr>
            <a:r>
              <a:rPr lang="en-GB" b="1" i="0" dirty="0">
                <a:solidFill>
                  <a:srgbClr val="040C28"/>
                </a:solidFill>
                <a:effectLst/>
                <a:latin typeface="Google Sans"/>
              </a:rPr>
              <a:t>We Own It</a:t>
            </a:r>
            <a:r>
              <a:rPr lang="en-GB" b="0" i="0" dirty="0">
                <a:solidFill>
                  <a:srgbClr val="040C28"/>
                </a:solidFill>
                <a:effectLst/>
                <a:latin typeface="Google Sans"/>
              </a:rPr>
              <a:t>: https://weownit.org.uk/about-us. Small group who campaign against privatisation, a strong website with lots on information on why public is better. They propose National Grid being publicly owned and the network to be repurposed, which will bring benefits for the public such as saving millions.</a:t>
            </a:r>
          </a:p>
          <a:p>
            <a:pPr marL="171450" indent="-171450">
              <a:buFontTx/>
              <a:buChar char="-"/>
            </a:pPr>
            <a:r>
              <a:rPr lang="en-GB" b="1" i="0" dirty="0">
                <a:solidFill>
                  <a:srgbClr val="040C28"/>
                </a:solidFill>
                <a:effectLst/>
                <a:latin typeface="Google Sans"/>
              </a:rPr>
              <a:t>The Conversation (article on Public Ownership): </a:t>
            </a:r>
            <a:r>
              <a:rPr lang="en-GB" b="0" i="0" dirty="0">
                <a:solidFill>
                  <a:srgbClr val="040C28"/>
                </a:solidFill>
                <a:effectLst/>
                <a:latin typeface="Google Sans"/>
              </a:rPr>
              <a:t>https://theconversation.com/a-publicly-owned-energy-industry-could-help-tackle-energy-poverty-and-increase-renewables-169186</a:t>
            </a:r>
            <a:endParaRPr lang="en-GB" b="1" dirty="0"/>
          </a:p>
          <a:p>
            <a:pPr marL="171450" indent="-171450">
              <a:buFontTx/>
              <a:buChar char="-"/>
            </a:pPr>
            <a:r>
              <a:rPr lang="en-GB" b="1" dirty="0"/>
              <a:t>Paper on grid investment and trade-offs: </a:t>
            </a:r>
            <a:r>
              <a:rPr lang="en-GB" dirty="0"/>
              <a:t>https://www.sciencedirect.com/science/article/pii/S0957178723001327</a:t>
            </a:r>
            <a:endParaRPr lang="en-US" dirty="0"/>
          </a:p>
          <a:p>
            <a:pPr marL="171450" indent="-171450">
              <a:buFontTx/>
              <a:buChar char="-"/>
            </a:pPr>
            <a:endParaRPr lang="en-GB" b="0" i="0" dirty="0">
              <a:solidFill>
                <a:srgbClr val="040C28"/>
              </a:solidFill>
              <a:effectLst/>
            </a:endParaRPr>
          </a:p>
          <a:p>
            <a:pPr marL="171450" indent="-171450">
              <a:buFontTx/>
              <a:buChar char="-"/>
            </a:pPr>
            <a:r>
              <a:rPr lang="en-US" b="1" dirty="0"/>
              <a:t>UK Gov- Powering Up Britain: </a:t>
            </a:r>
            <a:r>
              <a:rPr lang="en-US" b="0" dirty="0"/>
              <a:t>https://www.gov.uk/government/news/shapps-sets-out-plans-to-drive-multi-billion-pound-investment-in-energy-revolution</a:t>
            </a:r>
          </a:p>
          <a:p>
            <a:pPr marL="171450" indent="-171450">
              <a:buFontTx/>
              <a:buChar char="-"/>
            </a:pPr>
            <a:r>
              <a:rPr lang="en-US" b="1" dirty="0"/>
              <a:t>Finance Gap</a:t>
            </a:r>
            <a:r>
              <a:rPr lang="en-US" b="0" dirty="0"/>
              <a:t>: report by Forbes (https://www.forbes.com/sites/forbesfinancecouncil/2021/09/16/modernizing-the-grid-requires-more-private-funding/) on how $70 billion set aside for grid upgrades (etc.) but this isn’t enough.</a:t>
            </a:r>
          </a:p>
          <a:p>
            <a:pPr marL="171450" indent="-171450">
              <a:buFontTx/>
              <a:buChar char="-"/>
            </a:pPr>
            <a:endParaRPr lang="en-GB" b="1" i="0" dirty="0">
              <a:solidFill>
                <a:srgbClr val="0B0C0C"/>
              </a:solidFill>
              <a:effectLst/>
              <a:latin typeface="GDS Transport"/>
            </a:endParaRPr>
          </a:p>
          <a:p>
            <a:pPr marL="171450" indent="-171450">
              <a:buFontTx/>
              <a:buChar char="-"/>
            </a:pPr>
            <a:r>
              <a:rPr lang="en-GB" b="1" i="0" dirty="0">
                <a:solidFill>
                  <a:srgbClr val="0B0C0C"/>
                </a:solidFill>
                <a:effectLst/>
                <a:latin typeface="GDS Transport"/>
              </a:rPr>
              <a:t>National Grid ESO- Early Competition Plan: </a:t>
            </a:r>
            <a:r>
              <a:rPr lang="en-GB" b="0" i="0" dirty="0">
                <a:solidFill>
                  <a:srgbClr val="0B0C0C"/>
                </a:solidFill>
                <a:effectLst/>
                <a:latin typeface="GDS Transport"/>
              </a:rPr>
              <a:t>https://www.nationalgrideso.com/future-energy/projects/early-competition</a:t>
            </a:r>
            <a:r>
              <a:rPr lang="en-GB" dirty="0">
                <a:solidFill>
                  <a:srgbClr val="0B0C0C"/>
                </a:solidFill>
                <a:latin typeface="GDS Transport"/>
              </a:rPr>
              <a:t> </a:t>
            </a:r>
          </a:p>
          <a:p>
            <a:pPr marL="171450" indent="-171450">
              <a:buFontTx/>
              <a:buChar char="-"/>
            </a:pPr>
            <a:r>
              <a:rPr lang="en-GB" b="1" i="0" dirty="0">
                <a:solidFill>
                  <a:srgbClr val="0B0C0C"/>
                </a:solidFill>
                <a:effectLst/>
                <a:latin typeface="GDS Transport"/>
              </a:rPr>
              <a:t>RAP Blueprint- Regulate for Competition: </a:t>
            </a:r>
            <a:r>
              <a:rPr lang="en-GB" b="0" i="0" dirty="0">
                <a:solidFill>
                  <a:srgbClr val="0B0C0C"/>
                </a:solidFill>
                <a:effectLst/>
                <a:latin typeface="GDS Transport"/>
              </a:rPr>
              <a:t>https://blueprint.raponline.org/regulate-for-competition/</a:t>
            </a:r>
            <a:r>
              <a:rPr lang="en-GB" dirty="0">
                <a:solidFill>
                  <a:srgbClr val="0B0C0C"/>
                </a:solidFill>
                <a:latin typeface="GDS Transport"/>
              </a:rPr>
              <a:t> </a:t>
            </a:r>
            <a:endParaRPr lang="en-GB" b="0" i="0" dirty="0">
              <a:solidFill>
                <a:srgbClr val="0B0C0C"/>
              </a:solidFill>
              <a:effectLst/>
              <a:latin typeface="GDS Transport"/>
            </a:endParaRPr>
          </a:p>
          <a:p>
            <a:pPr marL="171450" indent="-171450">
              <a:buFontTx/>
              <a:buChar char="-"/>
            </a:pPr>
            <a:r>
              <a:rPr lang="en-GB" b="1" i="0" dirty="0">
                <a:solidFill>
                  <a:srgbClr val="0B0C0C"/>
                </a:solidFill>
                <a:effectLst/>
                <a:latin typeface="GDS Transport"/>
              </a:rPr>
              <a:t>IEA - Report on Indonesia: </a:t>
            </a:r>
            <a:r>
              <a:rPr lang="en-GB" b="0" i="0" dirty="0">
                <a:solidFill>
                  <a:srgbClr val="0B0C0C"/>
                </a:solidFill>
                <a:effectLst/>
                <a:latin typeface="GDS Transport"/>
              </a:rPr>
              <a:t>https://www.iea.org/reports/attracting-private-investment-to-fund-sustainable-recoveries-the-case-of-indonesias-power-sector</a:t>
            </a:r>
          </a:p>
          <a:p>
            <a:pPr marL="171450" indent="-171450">
              <a:buFontTx/>
              <a:buChar char="-"/>
            </a:pPr>
            <a:endParaRPr lang="en-GB" b="0" i="0" dirty="0">
              <a:solidFill>
                <a:srgbClr val="0B0C0C"/>
              </a:solidFill>
              <a:effectLst/>
              <a:latin typeface="GDS Transport"/>
            </a:endParaRPr>
          </a:p>
          <a:p>
            <a:pPr marL="171450" indent="-171450">
              <a:buFontTx/>
              <a:buChar char="-"/>
            </a:pPr>
            <a:r>
              <a:rPr lang="en-US" b="1" dirty="0"/>
              <a:t>Ofgem- </a:t>
            </a:r>
            <a:r>
              <a:rPr lang="en-GB" b="1" i="0" dirty="0">
                <a:effectLst/>
              </a:rPr>
              <a:t>Electricity Network Innovation Competition (RIIO-1): </a:t>
            </a:r>
            <a:r>
              <a:rPr lang="en-GB" b="0" i="0" dirty="0">
                <a:effectLst/>
              </a:rPr>
              <a:t>https://www.ofgem.gov.uk/electricity-network-innovation-competition-riio-1</a:t>
            </a:r>
          </a:p>
          <a:p>
            <a:pPr marL="171450" indent="-171450">
              <a:buFontTx/>
              <a:buChar char="-"/>
            </a:pPr>
            <a:r>
              <a:rPr lang="en-GB" b="1" i="0" dirty="0">
                <a:effectLst/>
              </a:rPr>
              <a:t>Ofgem and BEIS- </a:t>
            </a:r>
            <a:r>
              <a:rPr lang="en-GB" b="1" dirty="0"/>
              <a:t>Electricity Networks Strategic Framework: Enabling a secure, net zero energy system: </a:t>
            </a:r>
            <a:r>
              <a:rPr lang="en-GB" dirty="0"/>
              <a:t>https://assets.publishing.service.gov.uk/government/uploads/system/uploads/attachment_data/file/1096283/electricity-networks-strategic-framework.pdf </a:t>
            </a:r>
            <a:endParaRPr lang="en-US" dirty="0"/>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14</a:t>
            </a:fld>
            <a:endParaRPr lang="en-GB"/>
          </a:p>
        </p:txBody>
      </p:sp>
    </p:spTree>
    <p:extLst>
      <p:ext uri="{BB962C8B-B14F-4D97-AF65-F5344CB8AC3E}">
        <p14:creationId xmlns:p14="http://schemas.microsoft.com/office/powerpoint/2010/main" val="1634616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Keeping the lights on. You may ask, what does that mean? </a:t>
            </a:r>
            <a:r>
              <a:rPr lang="en-GB" dirty="0">
                <a:solidFill>
                  <a:schemeClr val="tx1"/>
                </a:solidFill>
                <a:effectLst/>
                <a:latin typeface="Helvetica" pitchFamily="2" charset="0"/>
              </a:rPr>
              <a:t>Whilst ownership of the assets is important. Responsibility for the operation and maintenance of said assets could be another. For example, EirGrid in Ireland is responsible for keeping the lights on as the transmission system operator. They need </a:t>
            </a:r>
            <a:r>
              <a:rPr lang="en-GB" dirty="0">
                <a:solidFill>
                  <a:schemeClr val="tx1"/>
                </a:solidFill>
                <a:latin typeface="Helvetica" pitchFamily="2" charset="0"/>
              </a:rPr>
              <a:t>to be responsible for keeping the lights on with appropriate incentives to not just develop the grid but, as stated before, also to refurb, maintain, upgrade, modernise the grid. </a:t>
            </a:r>
            <a:r>
              <a:rPr lang="en-GB" dirty="0">
                <a:solidFill>
                  <a:srgbClr val="000000"/>
                </a:solidFill>
                <a:effectLst/>
                <a:latin typeface="Helvetica" pitchFamily="2" charset="0"/>
              </a:rPr>
              <a:t>As more variable renewables are becoming integrated on </a:t>
            </a:r>
            <a:r>
              <a:rPr lang="en-GB" dirty="0">
                <a:solidFill>
                  <a:schemeClr val="tx1"/>
                </a:solidFill>
                <a:effectLst/>
                <a:latin typeface="Helvetica" pitchFamily="2" charset="0"/>
              </a:rPr>
              <a:t>to grids, </a:t>
            </a:r>
            <a:r>
              <a:rPr lang="en-GB" b="0" dirty="0">
                <a:solidFill>
                  <a:schemeClr val="tx1"/>
                </a:solidFill>
                <a:effectLst/>
                <a:latin typeface="Helvetica" pitchFamily="2" charset="0"/>
              </a:rPr>
              <a:t>keeping the lights </a:t>
            </a:r>
            <a:r>
              <a:rPr lang="en-GB" dirty="0">
                <a:solidFill>
                  <a:srgbClr val="000000"/>
                </a:solidFill>
                <a:effectLst/>
                <a:latin typeface="Helvetica" pitchFamily="2" charset="0"/>
              </a:rPr>
              <a:t>on becomes the main reason to modernise the grid. Regulators also become important here, as these operators, and investors previously mentioned, need to be kept in check to make sure that the consumer is well looked after. As you will see in a later slide, cross-border communication and co-operation becomes key for keeping the lights on, with reference to interconnectors. Finally, the link on the slide is to a great interactive example, please check it out.</a:t>
            </a:r>
            <a:endParaRPr lang="en-GB" dirty="0">
              <a:solidFill>
                <a:schemeClr val="tx1"/>
              </a:solidFill>
              <a:effectLst/>
              <a:latin typeface="Helvetica" pitchFamily="2" charset="0"/>
            </a:endParaRP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dirty="0"/>
          </a:p>
          <a:p>
            <a:endParaRPr lang="en-US" dirty="0"/>
          </a:p>
          <a:p>
            <a:r>
              <a:rPr lang="en-US" b="1" dirty="0"/>
              <a:t>- Financial Times: </a:t>
            </a:r>
            <a:r>
              <a:rPr lang="en-US" dirty="0"/>
              <a:t>https://</a:t>
            </a:r>
            <a:r>
              <a:rPr lang="en-US" dirty="0" err="1"/>
              <a:t>ig.ft.com</a:t>
            </a:r>
            <a:r>
              <a:rPr lang="en-US" dirty="0"/>
              <a:t>/electricity-sharing/</a:t>
            </a:r>
          </a:p>
        </p:txBody>
      </p:sp>
      <p:sp>
        <p:nvSpPr>
          <p:cNvPr id="4" name="Slide Number Placeholder 3"/>
          <p:cNvSpPr>
            <a:spLocks noGrp="1"/>
          </p:cNvSpPr>
          <p:nvPr>
            <p:ph type="sldNum" sz="quarter" idx="5"/>
          </p:nvPr>
        </p:nvSpPr>
        <p:spPr/>
        <p:txBody>
          <a:bodyPr/>
          <a:lstStyle/>
          <a:p>
            <a:fld id="{66DB1EC6-F41B-49B2-82E1-18DE3B3A3675}" type="slidenum">
              <a:rPr lang="en-GB" smtClean="0"/>
              <a:t>15</a:t>
            </a:fld>
            <a:endParaRPr lang="en-GB"/>
          </a:p>
        </p:txBody>
      </p:sp>
    </p:spTree>
    <p:extLst>
      <p:ext uri="{BB962C8B-B14F-4D97-AF65-F5344CB8AC3E}">
        <p14:creationId xmlns:p14="http://schemas.microsoft.com/office/powerpoint/2010/main" val="1813395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Regulation of the grid and its operators is a critical aspect of network infrastructure. </a:t>
            </a:r>
            <a:r>
              <a:rPr lang="en-US" b="0" dirty="0">
                <a:solidFill>
                  <a:schemeClr val="tx1"/>
                </a:solidFill>
              </a:rPr>
              <a:t>Firstly, having a regulatory authority in place, such as the </a:t>
            </a:r>
            <a:r>
              <a:rPr lang="en-GB" b="0" i="0" dirty="0">
                <a:solidFill>
                  <a:srgbClr val="FF0000"/>
                </a:solidFill>
                <a:effectLst/>
              </a:rPr>
              <a:t>Office of Gas and Electricity Markets (Ofgem) in the UK </a:t>
            </a:r>
            <a:r>
              <a:rPr lang="en-GB" b="0" i="0" dirty="0">
                <a:solidFill>
                  <a:schemeClr val="tx1"/>
                </a:solidFill>
                <a:effectLst/>
              </a:rPr>
              <a:t>or </a:t>
            </a:r>
            <a:r>
              <a:rPr lang="en-GB" b="0" dirty="0">
                <a:solidFill>
                  <a:srgbClr val="FF0000"/>
                </a:solidFill>
              </a:rPr>
              <a:t>CREG in Belgium</a:t>
            </a:r>
            <a:r>
              <a:rPr lang="en-GB" b="0" dirty="0">
                <a:solidFill>
                  <a:schemeClr val="tx1"/>
                </a:solidFill>
              </a:rPr>
              <a:t>, is important. Further to this, these bodies typically act independent from the government, and this can help to provide an unbiased analysis of the grid, its owners and operators. Independent regulators should be in place to ensure effective and efficient public service delivery by market players. For example, CREG states that they aim to protect the interests of consumers and advise public authorities on the organisation and functioning of electricity and gas markets in Belgium. These regulators, such as CREG, are also in place to protect consumers against the many issues that occur, such as power cuts or grid failures. Finally, on a much larger scale there may be continent wider regulators such as the </a:t>
            </a:r>
            <a:r>
              <a:rPr lang="en-GB" b="0" dirty="0">
                <a:solidFill>
                  <a:srgbClr val="FF0000"/>
                </a:solidFill>
                <a:effectLst/>
              </a:rPr>
              <a:t>Agency for the Cooperation of Energy Regulators (ACER), ACER are in place to ensure risk reduction and regulate reliability of the grid across borders in Europe. There are also some useful links to frameworks within the notes below.</a:t>
            </a:r>
            <a:endParaRPr lang="en-GB" b="0" i="0"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1"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RAP Blueprint- </a:t>
            </a:r>
            <a:r>
              <a:rPr lang="en-GB" b="1" i="0" dirty="0">
                <a:effectLst/>
                <a:latin typeface="Ubuntu" panose="020F0502020204030204" pitchFamily="34" charset="0"/>
              </a:rPr>
              <a:t>Effective and Independent National Regulatory Authorities: </a:t>
            </a:r>
            <a:r>
              <a:rPr lang="en-GB" b="0" i="0" dirty="0">
                <a:effectLst/>
                <a:latin typeface="Ubuntu" panose="020F0502020204030204" pitchFamily="34" charset="0"/>
              </a:rPr>
              <a:t>https://</a:t>
            </a:r>
            <a:r>
              <a:rPr lang="en-GB" b="0" i="0" dirty="0" err="1">
                <a:effectLst/>
                <a:latin typeface="Ubuntu" panose="020F0502020204030204" pitchFamily="34" charset="0"/>
              </a:rPr>
              <a:t>blueprint.raponline.org</a:t>
            </a:r>
            <a:r>
              <a:rPr lang="en-GB" b="0" i="0" dirty="0">
                <a:effectLst/>
                <a:latin typeface="Ubuntu" panose="020F0502020204030204" pitchFamily="34" charset="0"/>
              </a:rPr>
              <a:t>/effective-and-independent-</a:t>
            </a:r>
            <a:r>
              <a:rPr lang="en-GB" b="0" i="0" dirty="0" err="1">
                <a:effectLst/>
                <a:latin typeface="Ubuntu" panose="020F0502020204030204" pitchFamily="34" charset="0"/>
              </a:rPr>
              <a:t>nras</a:t>
            </a:r>
            <a:r>
              <a:rPr lang="en-GB" b="0" i="0" dirty="0">
                <a:effectLst/>
                <a:latin typeface="Ubuntu" panose="020F0502020204030204" pitchFamily="34" charset="0"/>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National Grid- How we’re regulated: </a:t>
            </a:r>
            <a:r>
              <a:rPr lang="en-US" b="0" dirty="0"/>
              <a:t>https://</a:t>
            </a:r>
            <a:r>
              <a:rPr lang="en-US" b="0" dirty="0" err="1"/>
              <a:t>www.nationalgrid.com</a:t>
            </a:r>
            <a:r>
              <a:rPr lang="en-US" b="0" dirty="0"/>
              <a:t>/electricity-transmission/who-we-are/how-we-are-regulated</a:t>
            </a:r>
            <a:endParaRPr lang="en-GB" b="0" i="0" dirty="0">
              <a:effectLst/>
              <a:latin typeface="Ubuntu"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sng" dirty="0"/>
              <a:t>Example Regulation Frameworks</a:t>
            </a:r>
          </a:p>
          <a:p>
            <a:pPr marL="228600" indent="-228600">
              <a:buAutoNum type="arabicPeriod"/>
            </a:pPr>
            <a:r>
              <a:rPr lang="en-US" b="1" dirty="0"/>
              <a:t>Ofgem- RIIO-2 Framework</a:t>
            </a:r>
            <a:r>
              <a:rPr lang="en-US" dirty="0"/>
              <a:t>: https://</a:t>
            </a:r>
            <a:r>
              <a:rPr lang="en-US" dirty="0" err="1"/>
              <a:t>www.ofgem.gov.uk</a:t>
            </a:r>
            <a:r>
              <a:rPr lang="en-US" dirty="0"/>
              <a:t>/sites/default/files/docs/2018/07/riio-2_july_decision_document_final_300718.pdf </a:t>
            </a:r>
          </a:p>
          <a:p>
            <a:pPr marL="228600" indent="-228600">
              <a:buAutoNum type="arabicPeriod"/>
            </a:pPr>
            <a:r>
              <a:rPr lang="en-US" b="1" dirty="0"/>
              <a:t>Ofgem and BEIS- </a:t>
            </a:r>
            <a:r>
              <a:rPr lang="en-GB" b="1" dirty="0"/>
              <a:t>Electricity Networks Strategic Framework</a:t>
            </a:r>
            <a:r>
              <a:rPr lang="en-US" b="1" dirty="0"/>
              <a:t>: </a:t>
            </a:r>
            <a:r>
              <a:rPr lang="en-US" b="0" dirty="0"/>
              <a:t>https://</a:t>
            </a:r>
            <a:r>
              <a:rPr lang="en-US" b="0" dirty="0" err="1"/>
              <a:t>assets.publishing.service.gov.uk</a:t>
            </a:r>
            <a:r>
              <a:rPr lang="en-US" b="0" dirty="0"/>
              <a:t>/government/uploads/system/uploads/</a:t>
            </a:r>
            <a:r>
              <a:rPr lang="en-US" b="0" dirty="0" err="1"/>
              <a:t>attachment_data</a:t>
            </a:r>
            <a:r>
              <a:rPr lang="en-US" b="0" dirty="0"/>
              <a:t>/file/1096283/electricity-networks-strategic-</a:t>
            </a:r>
            <a:r>
              <a:rPr lang="en-US" b="0" dirty="0" err="1"/>
              <a:t>framework.pdf</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“It describes what we are doing to develop a policy and regulatory environment that ensures that the electricity network in Great Britain5 enables net zero, while ensuring a secure, reliable supply of electricity and providing value for money for consumers, who ultimately pay for the network through their bill.</a:t>
            </a:r>
            <a:r>
              <a:rPr lang="en-US" b="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3. IRENA- Legal and Regulatory Framework of The Energy Sector of The Maldives: </a:t>
            </a:r>
            <a:r>
              <a:rPr lang="en-US" b="0" dirty="0"/>
              <a:t>https://</a:t>
            </a:r>
            <a:r>
              <a:rPr lang="en-US" b="0" dirty="0" err="1"/>
              <a:t>www.irena.org</a:t>
            </a:r>
            <a:r>
              <a:rPr lang="en-US" b="0" dirty="0"/>
              <a:t>/-/media/Files/IRENA/Agency/Events/2015/Sep/17/2LegalRegFrameworkMaldivesEnSectorEnAuth.pdf?la=</a:t>
            </a:r>
            <a:r>
              <a:rPr lang="en-US" b="0" dirty="0" err="1"/>
              <a:t>en&amp;hash</a:t>
            </a:r>
            <a:r>
              <a:rPr lang="en-US" b="0" dirty="0"/>
              <a:t>=B38ECF02B76A7B3D0BCCF6B9810F544FF23CCFA0</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b="0" i="0" dirty="0">
              <a:effectLst/>
              <a:latin typeface="Ubuntu"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b="0" i="0" dirty="0">
              <a:effectLst/>
              <a:latin typeface="Ubuntu"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16</a:t>
            </a:fld>
            <a:endParaRPr lang="en-GB"/>
          </a:p>
        </p:txBody>
      </p:sp>
    </p:spTree>
    <p:extLst>
      <p:ext uri="{BB962C8B-B14F-4D97-AF65-F5344CB8AC3E}">
        <p14:creationId xmlns:p14="http://schemas.microsoft.com/office/powerpoint/2010/main" val="368914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This section of the network infrastructure lecture is about how interconnectors, mini-grids and innovation can help to shape the future of the grid.</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dirty="0"/>
          </a:p>
          <a:p>
            <a:pPr marL="0" lvl="0" indent="0" algn="l" rtl="0">
              <a:spcBef>
                <a:spcPts val="0"/>
              </a:spcBef>
              <a:spcAft>
                <a:spcPts val="0"/>
              </a:spcAft>
              <a:buClr>
                <a:schemeClr val="dk1"/>
              </a:buClr>
              <a:buSzPts val="1200"/>
              <a:buNone/>
            </a:pPr>
            <a:endParaRPr dirty="0"/>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0474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Interconnectors are key for the energy transition. As you will see on the next slide, Europe has set the benchmark for interconnectors, but this can be done by many other regions in the world. </a:t>
            </a:r>
            <a:r>
              <a:rPr lang="en-GB" sz="1200" dirty="0">
                <a:solidFill>
                  <a:srgbClr val="000000"/>
                </a:solidFill>
                <a:effectLst/>
                <a:latin typeface="Helvetica" pitchFamily="2" charset="0"/>
              </a:rPr>
              <a:t>Interconnectors have often been viewed as a </a:t>
            </a:r>
            <a:r>
              <a:rPr lang="en-GB" sz="1200" i="1" dirty="0">
                <a:solidFill>
                  <a:srgbClr val="000000"/>
                </a:solidFill>
                <a:effectLst/>
                <a:latin typeface="Helvetica" pitchFamily="2" charset="0"/>
              </a:rPr>
              <a:t>bilateral issue, but this can no longer be the case</a:t>
            </a:r>
            <a:r>
              <a:rPr lang="en-GB" sz="1200" dirty="0">
                <a:solidFill>
                  <a:srgbClr val="000000"/>
                </a:solidFill>
                <a:effectLst/>
                <a:latin typeface="Helvetica" pitchFamily="2" charset="0"/>
              </a:rPr>
              <a:t>, as increasing interconnection capacity is key to achieving ambitious political goals, for all states, for large scale deployment of renewables globally. States must work together to support the energy transition; they can also work together to manage demand.</a:t>
            </a: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Helvetica" pitchFamily="2" charset="0"/>
              </a:rPr>
              <a:t>- The three main benefits are sustainability as energy wastage is decreased, increased security of supply as there is a large pool of energy and higher affordability of electricity due to that larger pool of energy sources. The social acceptance of interconnectors will likely increase when consumers see the increase reliability of the supply and the cheaper electricity prices. </a:t>
            </a:r>
            <a:endParaRPr lang="en-GB" sz="1200" dirty="0">
              <a:solidFill>
                <a:schemeClr val="tx1"/>
              </a:solidFill>
            </a:endParaRP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dirty="0"/>
          </a:p>
          <a:p>
            <a:pPr marL="171450" indent="-171450">
              <a:buFontTx/>
              <a:buChar char="-"/>
            </a:pPr>
            <a:endParaRPr lang="en-US" dirty="0"/>
          </a:p>
          <a:p>
            <a:pPr marL="171450" indent="-171450">
              <a:buFontTx/>
              <a:buChar char="-"/>
            </a:pPr>
            <a:r>
              <a:rPr lang="en-US" dirty="0"/>
              <a:t>Within National Grid’s </a:t>
            </a:r>
            <a:r>
              <a:rPr lang="en-US" i="1" dirty="0"/>
              <a:t>Network Options Assessment Methodology </a:t>
            </a:r>
            <a:r>
              <a:rPr lang="en-US" i="0" dirty="0"/>
              <a:t>there is a section on interconnectors.</a:t>
            </a:r>
          </a:p>
          <a:p>
            <a:pPr marL="171450" indent="-171450">
              <a:buFontTx/>
              <a:buChar char="-"/>
            </a:pPr>
            <a:r>
              <a:rPr lang="en-US" b="1" i="0" dirty="0"/>
              <a:t>Energy solidarity: </a:t>
            </a:r>
            <a:r>
              <a:rPr lang="en-US" i="0" dirty="0"/>
              <a:t>https://</a:t>
            </a:r>
            <a:r>
              <a:rPr lang="en-US" i="0" dirty="0" err="1"/>
              <a:t>www.energysolidarity.eu</a:t>
            </a:r>
            <a:r>
              <a:rPr lang="en-US" i="0" dirty="0"/>
              <a:t>/solidarity-toolkit/#:~:text=Energy%20solidarity%20refers%20to%20the,or%20in%20the%20broader%20community.</a:t>
            </a:r>
          </a:p>
          <a:p>
            <a:pPr marL="171450" indent="-171450">
              <a:buFontTx/>
              <a:buChar char="-"/>
            </a:pPr>
            <a:endParaRPr lang="en-US" i="0" dirty="0"/>
          </a:p>
          <a:p>
            <a:pPr marL="171450" indent="-171450">
              <a:buFontTx/>
              <a:buChar char="-"/>
            </a:pPr>
            <a:endParaRPr lang="en-US" i="0" dirty="0"/>
          </a:p>
        </p:txBody>
      </p:sp>
      <p:sp>
        <p:nvSpPr>
          <p:cNvPr id="4" name="Slide Number Placeholder 3"/>
          <p:cNvSpPr>
            <a:spLocks noGrp="1"/>
          </p:cNvSpPr>
          <p:nvPr>
            <p:ph type="sldNum" sz="quarter" idx="5"/>
          </p:nvPr>
        </p:nvSpPr>
        <p:spPr/>
        <p:txBody>
          <a:bodyPr/>
          <a:lstStyle/>
          <a:p>
            <a:fld id="{66DB1EC6-F41B-49B2-82E1-18DE3B3A3675}" type="slidenum">
              <a:rPr lang="en-GB" smtClean="0"/>
              <a:t>18</a:t>
            </a:fld>
            <a:endParaRPr lang="en-GB"/>
          </a:p>
        </p:txBody>
      </p:sp>
    </p:spTree>
    <p:extLst>
      <p:ext uri="{BB962C8B-B14F-4D97-AF65-F5344CB8AC3E}">
        <p14:creationId xmlns:p14="http://schemas.microsoft.com/office/powerpoint/2010/main" val="1493068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a:defRPr/>
            </a:pPr>
            <a:r>
              <a:rPr lang="en-GB" b="0" i="0">
                <a:solidFill>
                  <a:srgbClr val="000000"/>
                </a:solidFill>
                <a:effectLst/>
              </a:rPr>
              <a:t>- Europe is the world’s largest interconnected grid. The map shows how well interconnected the grid is in Europe already, as well as outlining the many future planned interconnectors. This ultimately outlines how strong relations between neighbouring countries in Europe has allowed them to support each other and develop the larger grid. The graph shows how</a:t>
            </a:r>
            <a:r>
              <a:rPr lang="en-GB">
                <a:solidFill>
                  <a:srgbClr val="000000"/>
                </a:solidFill>
              </a:rPr>
              <a:t>,</a:t>
            </a:r>
            <a:r>
              <a:rPr lang="en-GB" b="0" i="0">
                <a:solidFill>
                  <a:srgbClr val="000000"/>
                </a:solidFill>
                <a:effectLst/>
              </a:rPr>
              <a:t> since 2000, interconnectors have dominated transmission projects across Europe</a:t>
            </a:r>
            <a:r>
              <a:rPr lang="en-GB">
                <a:solidFill>
                  <a:srgbClr val="000000"/>
                </a:solidFill>
              </a:rPr>
              <a:t> with around 56% of cumulated HVDC projects expected to be interconnectors by 2030. </a:t>
            </a:r>
            <a:r>
              <a:rPr lang="en-GB" b="0" i="0">
                <a:solidFill>
                  <a:srgbClr val="000000"/>
                </a:solidFill>
                <a:effectLst/>
              </a:rPr>
              <a:t>It’s also important to note the rise of offshore developments. Other regions of the world can take note of Europe and possibly use it as an example for how they can work with neighbouring countries to develop their grids.</a:t>
            </a:r>
            <a:r>
              <a:rPr lang="en-GB">
                <a:solidFill>
                  <a:srgbClr val="000000"/>
                </a:solidFill>
              </a:rPr>
              <a:t> </a:t>
            </a:r>
            <a:endParaRPr lang="en-GB" b="0" i="0">
              <a:solidFill>
                <a:srgbClr val="000000"/>
              </a:solidFill>
              <a:effectLst/>
              <a:cs typeface="Calibri"/>
            </a:endParaRP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 </a:t>
            </a:r>
            <a:r>
              <a:rPr lang="en-US" b="1" i="0" dirty="0"/>
              <a:t>Images: </a:t>
            </a:r>
            <a:r>
              <a:rPr lang="en-US" i="0" dirty="0"/>
              <a:t>https://</a:t>
            </a:r>
            <a:r>
              <a:rPr lang="en-US" i="0" dirty="0" err="1"/>
              <a:t>www.rabobank.com</a:t>
            </a:r>
            <a:r>
              <a:rPr lang="en-US" i="0" dirty="0"/>
              <a:t>/knowledge/d011369901-the-growing-strategic-importance-of-interconnectors-a-look-at-the-north-sea-region</a:t>
            </a:r>
          </a:p>
        </p:txBody>
      </p:sp>
      <p:sp>
        <p:nvSpPr>
          <p:cNvPr id="4" name="Slide Number Placeholder 3"/>
          <p:cNvSpPr>
            <a:spLocks noGrp="1"/>
          </p:cNvSpPr>
          <p:nvPr>
            <p:ph type="sldNum" sz="quarter" idx="5"/>
          </p:nvPr>
        </p:nvSpPr>
        <p:spPr/>
        <p:txBody>
          <a:bodyPr/>
          <a:lstStyle/>
          <a:p>
            <a:fld id="{66DB1EC6-F41B-49B2-82E1-18DE3B3A3675}" type="slidenum">
              <a:rPr lang="en-GB" smtClean="0"/>
              <a:t>19</a:t>
            </a:fld>
            <a:endParaRPr lang="en-GB"/>
          </a:p>
        </p:txBody>
      </p:sp>
    </p:spTree>
    <p:extLst>
      <p:ext uri="{BB962C8B-B14F-4D97-AF65-F5344CB8AC3E}">
        <p14:creationId xmlns:p14="http://schemas.microsoft.com/office/powerpoint/2010/main" val="3272441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The Agenda of the lecture will be as follows:</a:t>
            </a:r>
          </a:p>
          <a:p>
            <a:pPr marL="330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000000"/>
                </a:solidFill>
                <a:effectLst/>
              </a:rPr>
              <a:t>Firstly, in the next slide of this introduction you will be given an idea of what network infrastructure is, as well as why it is important.</a:t>
            </a:r>
          </a:p>
          <a:p>
            <a:pPr marL="330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000000"/>
                </a:solidFill>
                <a:effectLst/>
              </a:rPr>
              <a:t>Secondly, you will gain an understanding of how to identify system needs.</a:t>
            </a:r>
          </a:p>
          <a:p>
            <a:pPr marL="330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000000"/>
                </a:solidFill>
                <a:effectLst/>
              </a:rPr>
              <a:t>After this, you will develop an idea of how to deliver a project and the importance of stakeholder engagement. </a:t>
            </a:r>
          </a:p>
          <a:p>
            <a:pPr marL="330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000000"/>
                </a:solidFill>
                <a:effectLst/>
              </a:rPr>
              <a:t>Then you will discover the importance of ownership and responsibility within the grid.</a:t>
            </a:r>
          </a:p>
          <a:p>
            <a:pPr marL="330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000000"/>
                </a:solidFill>
                <a:effectLst/>
              </a:rPr>
              <a:t>Finally, you will look at interconnectors, mini-grids and innovation as options that are going to shape the future. </a:t>
            </a:r>
          </a:p>
          <a:p>
            <a:pPr marL="330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000000"/>
                </a:solidFill>
                <a:effectLst/>
              </a:rPr>
              <a:t>To conclude this lecture, the key takeaway points have been summarised so that you understand the key messages from this lecture.</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dirty="0"/>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2</a:t>
            </a:fld>
            <a:endParaRPr lang="en-GB"/>
          </a:p>
        </p:txBody>
      </p:sp>
    </p:spTree>
    <p:extLst>
      <p:ext uri="{BB962C8B-B14F-4D97-AF65-F5344CB8AC3E}">
        <p14:creationId xmlns:p14="http://schemas.microsoft.com/office/powerpoint/2010/main" val="2605552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Much like interconnectors, mini-grids are becoming increasingly important aspects of the grid, particularly for rural and remote areas. Mini-grids are complex systems, so creating a viable market for, renewable-based, mini-grids, is important for growth and development of countries. It will also help to increase the efficiency of development, as investors will be more likely to invest in such projects. </a:t>
            </a:r>
            <a:r>
              <a:rPr lang="en-GB" dirty="0">
                <a:solidFill>
                  <a:schemeClr val="tx1"/>
                </a:solidFill>
              </a:rPr>
              <a:t>The </a:t>
            </a:r>
            <a:r>
              <a:rPr lang="en-GB" b="0" i="0" dirty="0">
                <a:solidFill>
                  <a:schemeClr val="tx1"/>
                </a:solidFill>
                <a:effectLst/>
              </a:rPr>
              <a:t>International Renewable Energy Agency highlight how quality infrastructure will support development of mini-grids. This is where the national or regional grid connect to mini-grids, as to be able to increase power system resilience and reliability, they must work in tandem to grow network infrastructure. In 2022, </a:t>
            </a:r>
            <a:r>
              <a:rPr lang="en-GB" b="0" i="0" dirty="0">
                <a:solidFill>
                  <a:srgbClr val="FF0000"/>
                </a:solidFill>
                <a:effectLst/>
              </a:rPr>
              <a:t>the World </a:t>
            </a:r>
            <a:r>
              <a:rPr lang="en-GB" b="0" dirty="0">
                <a:solidFill>
                  <a:srgbClr val="FF0000"/>
                </a:solidFill>
              </a:rPr>
              <a:t>Bank stated in 2022</a:t>
            </a:r>
            <a:r>
              <a:rPr lang="en-GB" b="1" dirty="0">
                <a:solidFill>
                  <a:srgbClr val="FF0000"/>
                </a:solidFill>
              </a:rPr>
              <a:t> </a:t>
            </a:r>
            <a:r>
              <a:rPr lang="en-GB" dirty="0">
                <a:solidFill>
                  <a:schemeClr val="tx1"/>
                </a:solidFill>
              </a:rPr>
              <a:t>that </a:t>
            </a:r>
            <a:r>
              <a:rPr lang="en-GB" b="0" i="0" dirty="0">
                <a:solidFill>
                  <a:schemeClr val="tx1"/>
                </a:solidFill>
                <a:effectLst/>
              </a:rPr>
              <a:t>Solar Mini Grids Could Power Half a Billion People by 2030, if Action is Taken Now. Finally, regulation of mini-grids is very important. Whereby USAID state eight factors you need to consider for a regulatory framework, which are </a:t>
            </a:r>
            <a:r>
              <a:rPr lang="en-US" dirty="0"/>
              <a:t>technical standards, economic regulation, quality of service, environmental regulation, contractual agreements, licenses, regulatory process and standardized regulatory instruments. This should then help to cut out exploitation of remote areas by investors and help to provide reliable electricity supply to these areas.</a:t>
            </a:r>
            <a:endParaRPr lang="en-GB" b="0" i="0"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In the notes of this slide, there are some useful links to papers and frameworks. For example, the Green Mini-Help Desk from the African Development Bank is a useful tool that African countries can use to support the integration and development of mini-grids.</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b="1" dirty="0"/>
          </a:p>
          <a:p>
            <a:endParaRPr lang="en-US" b="1" dirty="0"/>
          </a:p>
          <a:p>
            <a:r>
              <a:rPr lang="en-US" b="1" dirty="0"/>
              <a:t>- IRENA- Quality infrastructure for smart mini-grids: </a:t>
            </a:r>
            <a:r>
              <a:rPr lang="en-US" b="0" dirty="0"/>
              <a:t>https://</a:t>
            </a:r>
            <a:r>
              <a:rPr lang="en-US" b="0" dirty="0" err="1"/>
              <a:t>www.irena.org</a:t>
            </a:r>
            <a:r>
              <a:rPr lang="en-US" b="0" dirty="0"/>
              <a:t>/publications/2020/Dec/Quality-infrastructure-for-smart-mini-grids</a:t>
            </a:r>
          </a:p>
          <a:p>
            <a:r>
              <a:rPr lang="en-US" b="1" dirty="0"/>
              <a:t>- World Bank- Solar Mini Grids: </a:t>
            </a:r>
            <a:r>
              <a:rPr lang="en-US" dirty="0"/>
              <a:t>https://</a:t>
            </a:r>
            <a:r>
              <a:rPr lang="en-US" dirty="0" err="1"/>
              <a:t>www.worldbank.org</a:t>
            </a:r>
            <a:r>
              <a:rPr lang="en-US" dirty="0"/>
              <a:t>/</a:t>
            </a:r>
            <a:r>
              <a:rPr lang="en-US" dirty="0" err="1"/>
              <a:t>en</a:t>
            </a:r>
            <a:r>
              <a:rPr lang="en-US" dirty="0"/>
              <a:t>/news/press-release/2022/09/27/solar-mini-grids-could-power-half-a-billion-people-by-2030-if-action-is-taken-now </a:t>
            </a:r>
          </a:p>
          <a:p>
            <a:r>
              <a:rPr lang="en-US" b="1" dirty="0"/>
              <a:t>- AfDB- Green Mini-Help Desk: </a:t>
            </a:r>
            <a:r>
              <a:rPr lang="en-US" dirty="0"/>
              <a:t>https://</a:t>
            </a:r>
            <a:r>
              <a:rPr lang="en-US" dirty="0" err="1"/>
              <a:t>greenminigrid.afdb.org</a:t>
            </a:r>
            <a:r>
              <a:rPr lang="en-US" dirty="0"/>
              <a:t>/how-it-works/help-desk-developers-and-operators/setting-mini-grid-business</a:t>
            </a:r>
          </a:p>
          <a:p>
            <a:endParaRPr lang="en-US" dirty="0"/>
          </a:p>
          <a:p>
            <a:r>
              <a:rPr lang="en-US" dirty="0"/>
              <a:t>- </a:t>
            </a:r>
            <a:r>
              <a:rPr lang="en-US" b="1" dirty="0"/>
              <a:t>USAID- mini-grid frameworks: </a:t>
            </a:r>
            <a:r>
              <a:rPr lang="en-US" dirty="0"/>
              <a:t>https://</a:t>
            </a:r>
            <a:r>
              <a:rPr lang="en-US" dirty="0" err="1"/>
              <a:t>www.usaid.gov</a:t>
            </a:r>
            <a:r>
              <a:rPr lang="en-US" dirty="0"/>
              <a:t>/energy/mini-grids/regulation/elements</a:t>
            </a:r>
          </a:p>
          <a:p>
            <a:r>
              <a:rPr lang="en-US" b="1" dirty="0"/>
              <a:t>- IRENA- mini-grid examples: </a:t>
            </a:r>
            <a:r>
              <a:rPr lang="en-US" dirty="0"/>
              <a:t>https://</a:t>
            </a:r>
            <a:r>
              <a:rPr lang="en-US" dirty="0" err="1"/>
              <a:t>www.irena.org</a:t>
            </a:r>
            <a:r>
              <a:rPr lang="en-US" dirty="0"/>
              <a:t>/-/media/Files/IRENA/Agency/Publication/2018/Oct/IRENA_mini-grid_policies_2018.pdf?rev=5ad0997c87ac4281ac1627b83ee56aa9</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20</a:t>
            </a:fld>
            <a:endParaRPr lang="en-GB"/>
          </a:p>
        </p:txBody>
      </p:sp>
    </p:spTree>
    <p:extLst>
      <p:ext uri="{BB962C8B-B14F-4D97-AF65-F5344CB8AC3E}">
        <p14:creationId xmlns:p14="http://schemas.microsoft.com/office/powerpoint/2010/main" val="402922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The final aspect to shaping the future is innovation. Innovation is something that occurs continuously as new technology and ideas evolve to improve all aspects of life. </a:t>
            </a:r>
            <a:r>
              <a:rPr lang="en-US" i="0" dirty="0"/>
              <a:t>Benefits of innovation on the grid include energy clean energy transition, increased efficiency, grow organizational capacity and empower consumers. Crucially future operation and maintenance of the grid will need to be built upon efficient innovative solutions. For example, artificial intelligence has become a viable option to maintain and operate the grid. As it can make the grid more efficient, such as finding and solving faults much faster.</a:t>
            </a:r>
            <a:endParaRPr lang="en-GB" b="0" i="0"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National Grid: </a:t>
            </a:r>
            <a:r>
              <a:rPr lang="en-US" b="0" i="1" dirty="0"/>
              <a:t>Innovation Strategy 2023</a:t>
            </a:r>
            <a:r>
              <a:rPr lang="en-US" b="0" dirty="0"/>
              <a:t>: https://</a:t>
            </a:r>
            <a:r>
              <a:rPr lang="en-US" b="0" dirty="0" err="1"/>
              <a:t>www.nationalgrid.com</a:t>
            </a:r>
            <a:r>
              <a:rPr lang="en-US" b="0" dirty="0"/>
              <a:t>/electricity-transmission/innovation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a:t>
            </a:r>
            <a:r>
              <a:rPr lang="en-US" b="1" dirty="0"/>
              <a:t>Smart City Sweden- AI in Mala: </a:t>
            </a:r>
            <a:r>
              <a:rPr lang="en-US" b="0" dirty="0"/>
              <a:t>https://</a:t>
            </a:r>
            <a:r>
              <a:rPr lang="en-US" b="0" dirty="0" err="1"/>
              <a:t>smartcitysweden.com</a:t>
            </a:r>
            <a:r>
              <a:rPr lang="en-US" b="0" dirty="0"/>
              <a:t>/best-practice/404/sensors-and-ai-technology-provide-smarter-power-grid-maintenance-and-troubleshooting/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a:t>
            </a:r>
            <a:r>
              <a:rPr lang="en-US" b="1" dirty="0"/>
              <a:t>National Grid- </a:t>
            </a:r>
            <a:r>
              <a:rPr lang="en-GB" b="1" i="0" dirty="0">
                <a:solidFill>
                  <a:srgbClr val="53565A"/>
                </a:solidFill>
                <a:effectLst/>
                <a:latin typeface="helvetica neue lt w01"/>
              </a:rPr>
              <a:t>The age of AI: National Grid to trial futuristic automated corrosion inspection of electricity transmission pylons</a:t>
            </a:r>
            <a:r>
              <a:rPr lang="en-US" b="1" i="0" dirty="0">
                <a:solidFill>
                  <a:srgbClr val="53565A"/>
                </a:solidFill>
                <a:effectLst/>
                <a:latin typeface="helvetica neue lt w01"/>
              </a:rPr>
              <a:t>: </a:t>
            </a:r>
            <a:r>
              <a:rPr lang="en-US" b="0" i="0" dirty="0">
                <a:solidFill>
                  <a:srgbClr val="53565A"/>
                </a:solidFill>
                <a:effectLst/>
                <a:latin typeface="helvetica neue lt w01"/>
              </a:rPr>
              <a:t>https://</a:t>
            </a:r>
            <a:r>
              <a:rPr lang="en-US" b="0" i="0" dirty="0" err="1">
                <a:solidFill>
                  <a:srgbClr val="53565A"/>
                </a:solidFill>
                <a:effectLst/>
                <a:latin typeface="helvetica neue lt w01"/>
              </a:rPr>
              <a:t>www.nationalgrid.com</a:t>
            </a:r>
            <a:r>
              <a:rPr lang="en-US" b="0" i="0" dirty="0">
                <a:solidFill>
                  <a:srgbClr val="53565A"/>
                </a:solidFill>
                <a:effectLst/>
                <a:latin typeface="helvetica neue lt w01"/>
              </a:rPr>
              <a:t>/age-ai-national-grid-trial-futuristic-automated-corrosion-inspection-electricity-transmission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3565A"/>
                </a:solidFill>
                <a:effectLst/>
                <a:latin typeface="helvetica neue lt w01"/>
              </a:rPr>
              <a:t>- </a:t>
            </a:r>
            <a:r>
              <a:rPr lang="en-US" b="1" i="0" dirty="0">
                <a:solidFill>
                  <a:srgbClr val="53565A"/>
                </a:solidFill>
                <a:effectLst/>
                <a:latin typeface="helvetica neue lt w01"/>
              </a:rPr>
              <a:t>National Grid: Innovation Strategy updates </a:t>
            </a:r>
            <a:r>
              <a:rPr lang="en-US" b="0" i="0" dirty="0">
                <a:solidFill>
                  <a:srgbClr val="53565A"/>
                </a:solidFill>
                <a:effectLst/>
                <a:latin typeface="helvetica neue lt w01"/>
              </a:rPr>
              <a:t>-&gt;&gt; https://</a:t>
            </a:r>
            <a:r>
              <a:rPr lang="en-US" b="0" i="0" dirty="0" err="1">
                <a:solidFill>
                  <a:srgbClr val="53565A"/>
                </a:solidFill>
                <a:effectLst/>
                <a:latin typeface="helvetica neue lt w01"/>
              </a:rPr>
              <a:t>www.nationalgrid.com</a:t>
            </a:r>
            <a:r>
              <a:rPr lang="en-US" b="0" i="0" dirty="0">
                <a:solidFill>
                  <a:srgbClr val="53565A"/>
                </a:solidFill>
                <a:effectLst/>
                <a:latin typeface="helvetica neue lt w01"/>
              </a:rPr>
              <a:t>/electricity-transmission/innovation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solidFill>
                  <a:srgbClr val="53565A"/>
                </a:solidFill>
                <a:effectLst/>
                <a:latin typeface="helvetica neue lt w01"/>
              </a:rPr>
              <a:t>- Technologies</a:t>
            </a:r>
            <a:r>
              <a:rPr lang="en-GB" b="0" i="1" dirty="0">
                <a:solidFill>
                  <a:schemeClr val="tx1"/>
                </a:solidFill>
                <a:effectLst/>
              </a:rPr>
              <a:t> to promote safety, drive efficiency and lower environmental impact.</a:t>
            </a:r>
            <a:endParaRPr lang="en-GB" b="0" i="1" dirty="0">
              <a:solidFill>
                <a:srgbClr val="53565A"/>
              </a:solidFill>
              <a:effectLst/>
              <a:latin typeface="helvetica neue lt w01"/>
            </a:endParaRPr>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21</a:t>
            </a:fld>
            <a:endParaRPr lang="en-GB"/>
          </a:p>
        </p:txBody>
      </p:sp>
    </p:spTree>
    <p:extLst>
      <p:ext uri="{BB962C8B-B14F-4D97-AF65-F5344CB8AC3E}">
        <p14:creationId xmlns:p14="http://schemas.microsoft.com/office/powerpoint/2010/main" val="2495357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This final section concludes the key points to take away from this lecture on network infrastructure.</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dirty="0"/>
          </a:p>
          <a:p>
            <a:pPr marL="0" lvl="0" indent="0" algn="l" rtl="0">
              <a:spcBef>
                <a:spcPts val="0"/>
              </a:spcBef>
              <a:spcAft>
                <a:spcPts val="0"/>
              </a:spcAft>
              <a:buClr>
                <a:schemeClr val="dk1"/>
              </a:buClr>
              <a:buSzPts val="1200"/>
              <a:buNone/>
            </a:pPr>
            <a:endParaRPr dirty="0"/>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2453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Overall network infrastructure is a broad and complex topic. Breaking it down into identifying system needs, delivery of projects, ownership and responsibility, and shaping the future is one way of developing an understanding of developing the grid.</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dirty="0"/>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23</a:t>
            </a:fld>
            <a:endParaRPr lang="en-GB"/>
          </a:p>
        </p:txBody>
      </p:sp>
    </p:spTree>
    <p:extLst>
      <p:ext uri="{BB962C8B-B14F-4D97-AF65-F5344CB8AC3E}">
        <p14:creationId xmlns:p14="http://schemas.microsoft.com/office/powerpoint/2010/main" val="33276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endParaRPr lang="en-US" dirty="0"/>
          </a:p>
          <a:p>
            <a:r>
              <a:rPr lang="en-US" dirty="0"/>
              <a:t>- What is Network Infrastructure? It simply refers to the grid. Whereby the grid can be split into three components: generation, transmission and distribution. This lecture however will focus on only transmission and distribution, although generation does have an impact on the decisions made for transmission and distribution developments.</a:t>
            </a:r>
          </a:p>
          <a:p>
            <a:r>
              <a:rPr lang="en-US" b="0" i="0" dirty="0">
                <a:solidFill>
                  <a:srgbClr val="000000"/>
                </a:solidFill>
                <a:effectLst/>
              </a:rPr>
              <a:t>- Generation, facilities, is where electricity begins. Transmission refers to long lines that for transportation of energy, which begins at generation facilities and sent to distribution stations at high voltages. Distribution </a:t>
            </a:r>
            <a:r>
              <a:rPr lang="en-GB" b="0" i="0" dirty="0">
                <a:solidFill>
                  <a:srgbClr val="000000"/>
                </a:solidFill>
                <a:effectLst/>
              </a:rPr>
              <a:t>represents the next stage of transportation, whereby it goes to consumers from substations and much lower voltages.</a:t>
            </a:r>
          </a:p>
          <a:p>
            <a:r>
              <a:rPr lang="en-GB" b="0" i="0" dirty="0">
                <a:solidFill>
                  <a:srgbClr val="000000"/>
                </a:solidFill>
                <a:effectLst/>
              </a:rPr>
              <a:t>- As electricity are to be the backbone of all future energy systems, it is imperative that grids are developed and modernized to meet future energy demand. But not just meeting demand, the future should be about managing demand to make the system more efficient. This is critical as reliable and affordable energy will depend on development that allows the inception of new renewable generation. </a:t>
            </a:r>
          </a:p>
          <a:p>
            <a:endParaRPr lang="en-GB" b="0" i="0"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3</a:t>
            </a:fld>
            <a:endParaRPr lang="en-GB"/>
          </a:p>
        </p:txBody>
      </p:sp>
    </p:spTree>
    <p:extLst>
      <p:ext uri="{BB962C8B-B14F-4D97-AF65-F5344CB8AC3E}">
        <p14:creationId xmlns:p14="http://schemas.microsoft.com/office/powerpoint/2010/main" val="811086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sz="1800" b="1" i="1" kern="100" dirty="0">
                <a:solidFill>
                  <a:srgbClr val="000000"/>
                </a:solidFill>
                <a:effectLst/>
                <a:latin typeface="Calibri" panose="020F0502020204030204" pitchFamily="34" charset="0"/>
                <a:cs typeface="Times New Roman" panose="02020603050405020304" pitchFamily="18" charset="0"/>
              </a:rPr>
              <a:t>- </a:t>
            </a: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section focuses on the case for change across global network infrastructure. Then how to identify your system needs, as well as how to take a system value perspective when doing so. This section is supported by frameworks from National Grid and also includes an example from Western Power Distribution in the UK.</a:t>
            </a: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306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rgbClr val="000000"/>
                </a:solidFill>
                <a:effectLst/>
              </a:rPr>
              <a:t>- Why does change need to occur? What change needs to occur? These are questions being asked globally in terms of network infrastructure and many other related sectors that must change to support the energy transition. </a:t>
            </a: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rgbClr val="000000"/>
                </a:solidFill>
                <a:effectLst/>
              </a:rPr>
              <a:t>- Firstly, knowing your current capabilities is important. This is so you have a benchmark of where you need to develop from and/or become more efficient. The grid is going to need to cope with continuous generation additions and changes in demand in the coming years, both which could bring uncertainty to energy reliability and security. This is why long-term coordinated planning of the grid is essential to ensure optimal infrastructure build-out, particularly when it comes to integrating new renewable generation additions. It should also help to highlight strengths and weaknesses of the grid, which will help to identify how to develop, uprate, refurb and modernise the grid. </a:t>
            </a: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1" dirty="0">
                <a:solidFill>
                  <a:srgbClr val="000000"/>
                </a:solidFill>
                <a:effectLst/>
              </a:rPr>
              <a:t>- </a:t>
            </a:r>
            <a:r>
              <a:rPr lang="en-GB" b="0" i="0" dirty="0">
                <a:solidFill>
                  <a:srgbClr val="000000"/>
                </a:solidFill>
                <a:effectLst/>
              </a:rPr>
              <a:t>In terms of drivers of change, there are many and they often largely vary depending on context. These drivers of change include variable, renewable, supply and unreliable, fossil fuels, supply. These are particularly important as supporting the supply of energy is one of the grids main functions. Other drivers include unequitable access, innovation and increase demand. As well as this, change can also be driven by risks. Within this playbook, the energy transition is being driven by climate change as we seek to decarbonise our energy systems. But risk can also come in the form of other factors such as terrorism and cyber-attacks, which for example could lead to a need for innovative solutions. </a:t>
            </a: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Change can and will support the system. The grid, or network infrastructure, is the backbone of electricity supply and change will support all aspects of the system. On the grid change will support energy security, flexibility, reliability, resilience, optimisation of costs, storage, interconnectors and mini-grids. It will also support supply changes such as increased renewable integration and the increasing use of storage. Then finally it will help to support demand changes such as the integration of EV’s and heat pumps in home. </a:t>
            </a: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Explanation of future changes</a:t>
            </a:r>
            <a:endParaRPr lang="en-US" b="0" i="0" dirty="0"/>
          </a:p>
          <a:p>
            <a:pPr marL="444500" indent="-342900">
              <a:buFont typeface="Wingdings" pitchFamily="2" charset="2"/>
              <a:buChar char="Ø"/>
            </a:pPr>
            <a:r>
              <a:rPr lang="en-US" i="1" dirty="0"/>
              <a:t>Electric Vehicles: </a:t>
            </a:r>
            <a:r>
              <a:rPr lang="en-US" dirty="0"/>
              <a:t>The future of automotive globally hopefully lies with EV’s, building a </a:t>
            </a:r>
            <a:r>
              <a:rPr lang="en-US" b="1" dirty="0"/>
              <a:t>network of electric chargers at strategic locations</a:t>
            </a:r>
            <a:r>
              <a:rPr lang="en-US" dirty="0"/>
              <a:t> can help </a:t>
            </a:r>
            <a:r>
              <a:rPr lang="en-US" b="1" dirty="0"/>
              <a:t>increase uptake.</a:t>
            </a:r>
            <a:endParaRPr lang="en-US" i="1" dirty="0"/>
          </a:p>
          <a:p>
            <a:pPr marL="444500" indent="-342900">
              <a:buFont typeface="Wingdings" pitchFamily="2" charset="2"/>
              <a:buChar char="Ø"/>
            </a:pPr>
            <a:r>
              <a:rPr lang="en-US" i="1" dirty="0"/>
              <a:t>Mini-grids: </a:t>
            </a:r>
            <a:r>
              <a:rPr lang="en-US" dirty="0"/>
              <a:t>These can be crucial in </a:t>
            </a:r>
            <a:r>
              <a:rPr lang="en-US" b="1" dirty="0"/>
              <a:t>remote regions that lack access </a:t>
            </a:r>
            <a:r>
              <a:rPr lang="en-US" dirty="0"/>
              <a:t>to the grid or reliable power supply.</a:t>
            </a:r>
          </a:p>
          <a:p>
            <a:pPr marL="444500" indent="-342900">
              <a:buFont typeface="Wingdings" pitchFamily="2" charset="2"/>
              <a:buChar char="Ø"/>
            </a:pPr>
            <a:r>
              <a:rPr lang="en-US" i="1" dirty="0"/>
              <a:t>Storage: </a:t>
            </a:r>
            <a:r>
              <a:rPr lang="en-US" dirty="0"/>
              <a:t>Has become a key component of the energy system, as it can help provide </a:t>
            </a:r>
            <a:r>
              <a:rPr lang="en-US" b="1" dirty="0"/>
              <a:t>sustainable reliable </a:t>
            </a:r>
            <a:r>
              <a:rPr lang="en-US" dirty="0"/>
              <a:t>energy. </a:t>
            </a:r>
          </a:p>
          <a:p>
            <a:pPr marL="444500" indent="-342900">
              <a:buFont typeface="Wingdings" pitchFamily="2" charset="2"/>
              <a:buChar char="Ø"/>
            </a:pPr>
            <a:r>
              <a:rPr lang="en-US" dirty="0"/>
              <a:t>Plant re-purposing: transforming liabilities to assets can help decrease grid infrastructure costs.</a:t>
            </a:r>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5</a:t>
            </a:fld>
            <a:endParaRPr lang="en-GB"/>
          </a:p>
        </p:txBody>
      </p:sp>
    </p:spTree>
    <p:extLst>
      <p:ext uri="{BB962C8B-B14F-4D97-AF65-F5344CB8AC3E}">
        <p14:creationId xmlns:p14="http://schemas.microsoft.com/office/powerpoint/2010/main" val="2560153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The process of identifying system needs is not by any means simple. You should look to have a system in place that make this process as easy as possible. For example, the process outlined in this slide comes from the </a:t>
            </a:r>
            <a:r>
              <a:rPr lang="en-GB" dirty="0"/>
              <a:t>Network Options Assessment Methodology created by National Grid. This framework is based around transmission, but the process and concept can also be applicable to distribution. But it is important to note that this example framework is here to give you an idea of how to identify system needs, there are other ways you can do so, and you do not have to follow this. </a:t>
            </a: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A good place to start is with Future Energy Scenarios. </a:t>
            </a:r>
            <a:r>
              <a:rPr lang="en-US" dirty="0"/>
              <a:t>These scenarios show pathways of change to support the energy transition, to help reach net zero. Having multiple scenarios will provide various credible ways to transition towards a decarbonize gird. They can be then used to support the identification and selection of changes to the grid. </a:t>
            </a:r>
          </a:p>
          <a:p>
            <a:pPr marL="101600" marR="0" lvl="0" indent="0" algn="l" defTabSz="914400" rtl="0" eaLnBrk="1" fontAlgn="auto" latinLnBrk="0" hangingPunct="1">
              <a:lnSpc>
                <a:spcPct val="100000"/>
              </a:lnSpc>
              <a:spcBef>
                <a:spcPts val="0"/>
              </a:spcBef>
              <a:spcAft>
                <a:spcPts val="0"/>
              </a:spcAft>
              <a:buClrTx/>
              <a:buSzTx/>
              <a:buFontTx/>
              <a:buNone/>
              <a:tabLst/>
              <a:defRPr/>
            </a:pPr>
            <a:r>
              <a:rPr lang="en-US" dirty="0"/>
              <a:t>- The next stage of the process is to identify future capability requirements. This is about finding the minimum amount required to meet demand, but also to assess the requirements under different scenarios and see which are most viable. </a:t>
            </a:r>
          </a:p>
          <a:p>
            <a:pPr marL="101600" marR="0" lvl="0" indent="0" algn="l" defTabSz="914400" rtl="0" eaLnBrk="1" fontAlgn="auto" latinLnBrk="0" hangingPunct="1">
              <a:lnSpc>
                <a:spcPct val="100000"/>
              </a:lnSpc>
              <a:spcBef>
                <a:spcPts val="0"/>
              </a:spcBef>
              <a:spcAft>
                <a:spcPts val="0"/>
              </a:spcAft>
              <a:buClrTx/>
              <a:buSzTx/>
              <a:buFontTx/>
              <a:buNone/>
              <a:tabLst/>
              <a:defRPr/>
            </a:pPr>
            <a:r>
              <a:rPr lang="en-US" dirty="0"/>
              <a:t>- Once the requirements have been calculated, the options for development must be identified. This will likely look at long-term options but should consider the short- and medium-term options that can support long-term options.</a:t>
            </a:r>
          </a:p>
          <a:p>
            <a:pPr marL="101600" marR="0" lvl="0" indent="0" algn="l" defTabSz="914400" rtl="0" eaLnBrk="1" fontAlgn="auto" latinLnBrk="0" hangingPunct="1">
              <a:lnSpc>
                <a:spcPct val="100000"/>
              </a:lnSpc>
              <a:spcBef>
                <a:spcPts val="0"/>
              </a:spcBef>
              <a:spcAft>
                <a:spcPts val="0"/>
              </a:spcAft>
              <a:buClrTx/>
              <a:buSzTx/>
              <a:buFontTx/>
              <a:buNone/>
              <a:tabLst/>
              <a:defRPr/>
            </a:pPr>
            <a:r>
              <a:rPr lang="en-US" dirty="0"/>
              <a:t>- Identifying options may be a straightforward part of the process, but these options need to be assessed economically. This is where a cost-benefit analysis may come in, to compare forecast capital costs and monetized benefits to inform investment decisions. </a:t>
            </a:r>
          </a:p>
          <a:p>
            <a:pPr marL="10160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rPr>
              <a:t>- Finally, once all economic information is available, assessment and section of options can be undertaken. Mainly to identify costs related to permutations. In the case of National Grid, after this stage of the process, they would then publish a report on their findings. </a:t>
            </a:r>
          </a:p>
          <a:p>
            <a:pPr marL="10160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rPr>
              <a:t>- The final point to consider is that this whole process should be underpinned by a long-term plan. There are some example long-term plans in the notes below and the case study lecture. </a:t>
            </a:r>
            <a:endParaRPr lang="en-GB" b="0" i="0"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dirty="0"/>
          </a:p>
          <a:p>
            <a:pPr marL="171450" indent="-171450">
              <a:buFontTx/>
              <a:buChar char="-"/>
            </a:pPr>
            <a:endParaRPr lang="en-US" dirty="0"/>
          </a:p>
          <a:p>
            <a:pPr marL="171450" indent="-171450">
              <a:buFontTx/>
              <a:buChar char="-"/>
            </a:pPr>
            <a:r>
              <a:rPr lang="en-US" b="1" i="0" dirty="0"/>
              <a:t>National Grid ESO framework </a:t>
            </a:r>
            <a:r>
              <a:rPr lang="en-US" i="0" dirty="0"/>
              <a:t>used to support development of the grid.</a:t>
            </a:r>
          </a:p>
          <a:p>
            <a:pPr marL="171450" indent="-171450">
              <a:buFontTx/>
              <a:buChar char="-"/>
            </a:pPr>
            <a:r>
              <a:rPr lang="en-US" b="1" dirty="0"/>
              <a:t>FES (transmission): </a:t>
            </a:r>
            <a:r>
              <a:rPr lang="en-US" dirty="0"/>
              <a:t>https://</a:t>
            </a:r>
            <a:r>
              <a:rPr lang="en-US" dirty="0" err="1"/>
              <a:t>www.nationalgrideso.com</a:t>
            </a:r>
            <a:r>
              <a:rPr lang="en-US" dirty="0"/>
              <a:t>/document/263951/download </a:t>
            </a:r>
          </a:p>
          <a:p>
            <a:pPr marL="171450" indent="-171450">
              <a:buFontTx/>
              <a:buChar char="-"/>
            </a:pPr>
            <a:r>
              <a:rPr lang="en-US" b="1" dirty="0"/>
              <a:t>Network Options Assessment Methodology: </a:t>
            </a:r>
            <a:r>
              <a:rPr lang="en-US" dirty="0"/>
              <a:t>https://</a:t>
            </a:r>
            <a:r>
              <a:rPr lang="en-US" dirty="0" err="1"/>
              <a:t>www.nationalgrideso.com</a:t>
            </a:r>
            <a:r>
              <a:rPr lang="en-US" dirty="0"/>
              <a:t>/document/174231/download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National Grid (^ refresh): </a:t>
            </a:r>
            <a:r>
              <a:rPr lang="en-US" dirty="0"/>
              <a:t>https://</a:t>
            </a:r>
            <a:r>
              <a:rPr lang="en-US" dirty="0" err="1"/>
              <a:t>www.nationalgrideso.com</a:t>
            </a:r>
            <a:r>
              <a:rPr lang="en-US" dirty="0"/>
              <a:t>/document/262981/download</a:t>
            </a:r>
          </a:p>
          <a:p>
            <a:pPr marL="171450" indent="-171450">
              <a:buFontTx/>
              <a:buChar char="-"/>
            </a:pPr>
            <a:endParaRPr lang="en-US" dirty="0"/>
          </a:p>
          <a:p>
            <a:r>
              <a:rPr lang="en-US" dirty="0"/>
              <a:t>- </a:t>
            </a:r>
            <a:r>
              <a:rPr lang="en-US" b="1" dirty="0"/>
              <a:t>Long term plan examples </a:t>
            </a:r>
          </a:p>
          <a:p>
            <a:pPr marL="228600" indent="-228600">
              <a:buAutoNum type="arabicPeriod"/>
            </a:pPr>
            <a:r>
              <a:rPr lang="en-US" dirty="0"/>
              <a:t>Strategic Grid 2040 (Switzerland): https://</a:t>
            </a:r>
            <a:r>
              <a:rPr lang="en-US" dirty="0" err="1"/>
              <a:t>www.swissgrid.ch</a:t>
            </a:r>
            <a:r>
              <a:rPr lang="en-US" dirty="0"/>
              <a:t>/</a:t>
            </a:r>
            <a:r>
              <a:rPr lang="en-US" dirty="0" err="1"/>
              <a:t>en</a:t>
            </a:r>
            <a:r>
              <a:rPr lang="en-US" dirty="0"/>
              <a:t>/home/projects/future-grid/strategic-</a:t>
            </a:r>
            <a:r>
              <a:rPr lang="en-US" dirty="0" err="1"/>
              <a:t>grid.html</a:t>
            </a:r>
            <a:r>
              <a:rPr lang="en-US" dirty="0"/>
              <a:t>#:~:text=The%20«Strategic%20Grid%202040»%20describes,which%20also%20takes%20nine%20months.</a:t>
            </a:r>
          </a:p>
          <a:p>
            <a:pPr marL="228600" indent="-228600">
              <a:buAutoNum type="arabicPeriod"/>
            </a:pPr>
            <a:r>
              <a:rPr lang="en-US" dirty="0"/>
              <a:t>ACER (Europe): https://</a:t>
            </a:r>
            <a:r>
              <a:rPr lang="en-US" dirty="0" err="1"/>
              <a:t>www.acer.europa.eu</a:t>
            </a:r>
            <a:r>
              <a:rPr lang="en-US" dirty="0"/>
              <a:t>/electricity/infrastructure/network-development/ten-year-network-development-plan</a:t>
            </a:r>
          </a:p>
          <a:p>
            <a:pPr marL="228600" indent="-228600">
              <a:buAutoNum type="arabicPeriod"/>
            </a:pPr>
            <a:r>
              <a:rPr lang="en-US" dirty="0"/>
              <a:t>Case study lecture on India</a:t>
            </a:r>
          </a:p>
          <a:p>
            <a:pPr marL="171450" indent="-171450">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6</a:t>
            </a:fld>
            <a:endParaRPr lang="en-GB"/>
          </a:p>
        </p:txBody>
      </p:sp>
    </p:spTree>
    <p:extLst>
      <p:ext uri="{BB962C8B-B14F-4D97-AF65-F5344CB8AC3E}">
        <p14:creationId xmlns:p14="http://schemas.microsoft.com/office/powerpoint/2010/main" val="2209851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The system value perspective is a holistic approach with the aims of shifting political and commercial focus beyond cost to include value. Therefore, it includes four aspects. These are environment, society, economy and technical. </a:t>
            </a: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In terms of environment, a life cycle analysis can be one approach used to understand the impacts. This is crucial as long-term plans will require greater understanding of the environmental impacts, whilst in the short-term implementation of options chosen need to be considered. </a:t>
            </a: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Societal impact is increasingly important, as community and public acceptance is crucial to the success of the energy transition. Huge change is needed globally, and this can often cause disruption within society, therefore acceptance can have a big impact on timelines of large infrastructure projects. So, something that can increase acceptance is how value can be added to society through such projects.</a:t>
            </a: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Thirdly, the economy is the obvious segment of this holistic framework. But it is still key to consider the short-, medium- and long-term benefits to the economy. </a:t>
            </a: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Finally, technical understanding is more important than it ever has been. For example, a boundary capability assessment can be done to assess the greatest power transfer that can be achieved without breaching any limitation. </a:t>
            </a: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Overall, this approach will help you, when identifying system needs, consider all aspects of development. </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dirty="0"/>
          </a:p>
          <a:p>
            <a:endParaRPr lang="en-US" dirty="0"/>
          </a:p>
          <a:p>
            <a:r>
              <a:rPr lang="en-US" dirty="0"/>
              <a:t>- World Economic Forum: https://</a:t>
            </a:r>
            <a:r>
              <a:rPr lang="en-US" dirty="0" err="1"/>
              <a:t>www.weforum.org</a:t>
            </a:r>
            <a:r>
              <a:rPr lang="en-US" dirty="0"/>
              <a:t>/projects/system-value#:~:text=System%20Value%20is%20a%20holistic,outcomes%20of%20potential%20energy%20solutions.</a:t>
            </a:r>
          </a:p>
          <a:p>
            <a:r>
              <a:rPr lang="en-US" dirty="0"/>
              <a:t>- </a:t>
            </a:r>
            <a:r>
              <a:rPr lang="en-US" b="1" dirty="0"/>
              <a:t>Definition: </a:t>
            </a:r>
            <a:r>
              <a:rPr lang="en-GB" b="0" i="1" u="none" strike="noStrike" dirty="0">
                <a:solidFill>
                  <a:srgbClr val="141414"/>
                </a:solidFill>
                <a:effectLst/>
                <a:latin typeface="AkkuratLLWeb"/>
              </a:rPr>
              <a:t>System Value is a holistic framework that evaluates economic, environmental, social, and technical outcomes of potential energy solutions… The framework aims to shift political and commercial focus beyond cost to include value.</a:t>
            </a:r>
          </a:p>
          <a:p>
            <a:r>
              <a:rPr lang="en-GB" b="0" i="0" u="none" strike="noStrike" dirty="0">
                <a:solidFill>
                  <a:srgbClr val="141414"/>
                </a:solidFill>
                <a:effectLst/>
                <a:latin typeface="AkkuratLLWeb"/>
              </a:rPr>
              <a:t>- </a:t>
            </a:r>
            <a:r>
              <a:rPr lang="en-GB" b="1" i="0" u="none" strike="noStrike" dirty="0">
                <a:solidFill>
                  <a:srgbClr val="141414"/>
                </a:solidFill>
                <a:effectLst/>
                <a:latin typeface="AkkuratLLWeb"/>
              </a:rPr>
              <a:t>Life Cycle Analyses: </a:t>
            </a:r>
            <a:r>
              <a:rPr lang="en-GB" b="0" i="0" u="none" strike="noStrike" dirty="0">
                <a:solidFill>
                  <a:srgbClr val="141414"/>
                </a:solidFill>
                <a:effectLst/>
                <a:latin typeface="AkkuratLLWeb"/>
              </a:rPr>
              <a:t>standardised methodology to quantitatively assess environmental impacts. </a:t>
            </a:r>
            <a:endParaRPr lang="en-US" b="0" i="0" dirty="0"/>
          </a:p>
        </p:txBody>
      </p:sp>
      <p:sp>
        <p:nvSpPr>
          <p:cNvPr id="4" name="Slide Number Placeholder 3"/>
          <p:cNvSpPr>
            <a:spLocks noGrp="1"/>
          </p:cNvSpPr>
          <p:nvPr>
            <p:ph type="sldNum" sz="quarter" idx="5"/>
          </p:nvPr>
        </p:nvSpPr>
        <p:spPr/>
        <p:txBody>
          <a:bodyPr/>
          <a:lstStyle/>
          <a:p>
            <a:fld id="{66DB1EC6-F41B-49B2-82E1-18DE3B3A3675}" type="slidenum">
              <a:rPr lang="en-GB" smtClean="0"/>
              <a:t>7</a:t>
            </a:fld>
            <a:endParaRPr lang="en-GB"/>
          </a:p>
        </p:txBody>
      </p:sp>
    </p:spTree>
    <p:extLst>
      <p:ext uri="{BB962C8B-B14F-4D97-AF65-F5344CB8AC3E}">
        <p14:creationId xmlns:p14="http://schemas.microsoft.com/office/powerpoint/2010/main" val="3117658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This example comes from Western Power Distribution in the UK. Whereby the graphic outlines how they identify what the distribution system needs in each case. The ideal aim for them as a company would be to use flexibility. </a:t>
            </a:r>
            <a:r>
              <a:rPr lang="en-GB" b="0" i="0" u="none" strike="noStrike" dirty="0">
                <a:solidFill>
                  <a:srgbClr val="000000"/>
                </a:solidFill>
                <a:effectLst/>
                <a:latin typeface="HelveticaNeue" panose="02000503000000020004" pitchFamily="2" charset="0"/>
              </a:rPr>
              <a:t>Fundamentally, flexibility is about reducing loads on the network by using customers’ ability to change their usage patterns by either switching on generators or reducing consumption. The use of flexibility will help to increase energy efficiency and is an example of managing demand. However, the other four categories of reinforce with flexibility, signposting, reinforce and remove are still important for the system. This clear system they have in place showcases an example of best practice and outlines the importance of a well organised process. </a:t>
            </a:r>
            <a:endParaRPr lang="en-GB" b="0" i="0"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b="1" dirty="0"/>
              <a:t>Western Power Distribution/National Grid (distribution): </a:t>
            </a:r>
            <a:r>
              <a:rPr lang="en-US" dirty="0"/>
              <a:t>https://</a:t>
            </a:r>
            <a:r>
              <a:rPr lang="en-US" dirty="0" err="1"/>
              <a:t>www.nationalgrid.co.uk</a:t>
            </a:r>
            <a:r>
              <a:rPr lang="en-US" dirty="0"/>
              <a:t>/downloads-view-</a:t>
            </a:r>
            <a:r>
              <a:rPr lang="en-US" dirty="0" err="1"/>
              <a:t>reciteme</a:t>
            </a:r>
            <a:r>
              <a:rPr lang="en-US" dirty="0"/>
              <a:t>/316336#:~:text=The%20DNOA%20methodology%20describes%20how,determine%20the%20optimal%20investment%20path.</a:t>
            </a:r>
          </a:p>
          <a:p>
            <a:r>
              <a:rPr lang="en-US" dirty="0"/>
              <a:t>- </a:t>
            </a:r>
            <a:r>
              <a:rPr lang="en-US" b="1" dirty="0"/>
              <a:t>Flexibility/Flexible Power: </a:t>
            </a:r>
            <a:r>
              <a:rPr lang="en-GB" b="0" i="0" u="none" strike="noStrike" dirty="0">
                <a:solidFill>
                  <a:srgbClr val="000000"/>
                </a:solidFill>
                <a:effectLst/>
                <a:latin typeface="HelveticaNeue" panose="02000503000000020004" pitchFamily="2" charset="0"/>
              </a:rPr>
              <a:t>https://</a:t>
            </a:r>
            <a:r>
              <a:rPr lang="en-GB" b="0" i="0" u="none" strike="noStrike" dirty="0" err="1">
                <a:solidFill>
                  <a:srgbClr val="000000"/>
                </a:solidFill>
                <a:effectLst/>
                <a:latin typeface="HelveticaNeue" panose="02000503000000020004" pitchFamily="2" charset="0"/>
              </a:rPr>
              <a:t>www.nationalgrid.co.uk</a:t>
            </a:r>
            <a:r>
              <a:rPr lang="en-GB" b="0" i="0" u="none" strike="noStrike" dirty="0">
                <a:solidFill>
                  <a:srgbClr val="000000"/>
                </a:solidFill>
                <a:effectLst/>
                <a:latin typeface="HelveticaNeue" panose="02000503000000020004" pitchFamily="2" charset="0"/>
              </a:rPr>
              <a:t>/smarter-networks/flexibility-and-flexible-power</a:t>
            </a:r>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8</a:t>
            </a:fld>
            <a:endParaRPr lang="en-GB"/>
          </a:p>
        </p:txBody>
      </p:sp>
    </p:spTree>
    <p:extLst>
      <p:ext uri="{BB962C8B-B14F-4D97-AF65-F5344CB8AC3E}">
        <p14:creationId xmlns:p14="http://schemas.microsoft.com/office/powerpoint/2010/main" val="3741719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This section is about how to deliver a project. Which includes a focus in on lead time, proactive planning and stakeholder engagement. </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GB" dirty="0"/>
          </a:p>
          <a:p>
            <a:pPr marL="171450" lvl="0" indent="-171450" algn="l" rtl="0">
              <a:spcBef>
                <a:spcPts val="0"/>
              </a:spcBef>
              <a:spcAft>
                <a:spcPts val="0"/>
              </a:spcAft>
              <a:buClr>
                <a:schemeClr val="dk1"/>
              </a:buClr>
              <a:buSzPts val="1200"/>
              <a:buFontTx/>
              <a:buChar char="-"/>
            </a:pPr>
            <a:endParaRPr lang="en-GB" dirty="0"/>
          </a:p>
          <a:p>
            <a:pPr marL="171450" lvl="0" indent="-171450" algn="l" rtl="0">
              <a:spcBef>
                <a:spcPts val="0"/>
              </a:spcBef>
              <a:spcAft>
                <a:spcPts val="0"/>
              </a:spcAft>
              <a:buClr>
                <a:schemeClr val="dk1"/>
              </a:buClr>
              <a:buSzPts val="1200"/>
              <a:buFontTx/>
              <a:buChar char="-"/>
            </a:pPr>
            <a:r>
              <a:rPr lang="en-GB" dirty="0"/>
              <a:t>How can projects be delivered?</a:t>
            </a:r>
          </a:p>
          <a:p>
            <a:pPr marL="171450" lvl="0" indent="-171450" algn="l" rtl="0">
              <a:spcBef>
                <a:spcPts val="0"/>
              </a:spcBef>
              <a:spcAft>
                <a:spcPts val="0"/>
              </a:spcAft>
              <a:buClr>
                <a:schemeClr val="dk1"/>
              </a:buClr>
              <a:buSzPts val="1200"/>
              <a:buFontTx/>
              <a:buChar char="-"/>
            </a:pPr>
            <a:r>
              <a:rPr lang="en-GB" dirty="0"/>
              <a:t>The process discussed in block 1 represents the ‘strategic proposal’.</a:t>
            </a:r>
          </a:p>
          <a:p>
            <a:pPr marL="171450" lvl="0" indent="-171450" algn="l" rtl="0">
              <a:spcBef>
                <a:spcPts val="0"/>
              </a:spcBef>
              <a:spcAft>
                <a:spcPts val="0"/>
              </a:spcAft>
              <a:buClr>
                <a:schemeClr val="dk1"/>
              </a:buClr>
              <a:buSzPts val="1200"/>
              <a:buFontTx/>
              <a:buChar char="-"/>
            </a:pPr>
            <a:r>
              <a:rPr lang="en-GB" dirty="0"/>
              <a:t>Then the next five steps discussed next are how projects go from a proposal to being constructed.</a:t>
            </a:r>
          </a:p>
          <a:p>
            <a:pPr marL="171450" lvl="0" indent="-171450" algn="l" rtl="0">
              <a:spcBef>
                <a:spcPts val="0"/>
              </a:spcBef>
              <a:spcAft>
                <a:spcPts val="0"/>
              </a:spcAft>
              <a:buClr>
                <a:schemeClr val="dk1"/>
              </a:buClr>
              <a:buSzPts val="1200"/>
              <a:buFontTx/>
              <a:buChar char="-"/>
            </a:pPr>
            <a:r>
              <a:rPr lang="en-GB" dirty="0"/>
              <a:t>Again based on National Grid’s Approach to Consenting: https://</a:t>
            </a:r>
            <a:r>
              <a:rPr lang="en-GB" dirty="0" err="1"/>
              <a:t>www.nationalgrid.com</a:t>
            </a:r>
            <a:r>
              <a:rPr lang="en-GB" dirty="0"/>
              <a:t>/electricity-transmission/document/142336/download</a:t>
            </a:r>
            <a:endParaRPr dirty="0"/>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7414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1447472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line">
  <p:cSld name="Section header line">
    <p:bg>
      <p:bgPr>
        <a:gradFill>
          <a:gsLst>
            <a:gs pos="0">
              <a:srgbClr val="003192"/>
            </a:gs>
            <a:gs pos="100000">
              <a:srgbClr val="002060"/>
            </a:gs>
          </a:gsLst>
          <a:lin ang="8100000" scaled="0"/>
        </a:gradFill>
        <a:effectLst/>
      </p:bgPr>
    </p:bg>
    <p:spTree>
      <p:nvGrpSpPr>
        <p:cNvPr id="1" name="Shape 27"/>
        <p:cNvGrpSpPr/>
        <p:nvPr/>
      </p:nvGrpSpPr>
      <p:grpSpPr>
        <a:xfrm>
          <a:off x="0" y="0"/>
          <a:ext cx="0" cy="0"/>
          <a:chOff x="0" y="0"/>
          <a:chExt cx="0" cy="0"/>
        </a:xfrm>
      </p:grpSpPr>
      <p:sp>
        <p:nvSpPr>
          <p:cNvPr id="28" name="Google Shape;28;p16"/>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GB" sz="1000" b="0" i="0" u="none" strike="noStrike" cap="none">
                <a:solidFill>
                  <a:schemeClr val="lt1"/>
                </a:solidFill>
                <a:latin typeface="Trebuchet MS"/>
                <a:ea typeface="Trebuchet MS"/>
                <a:cs typeface="Trebuchet MS"/>
                <a:sym typeface="Trebuchet MS"/>
              </a:rPr>
              <a:t>‹#›</a:t>
            </a:fld>
            <a:endParaRPr sz="1000" b="0" i="0" u="none" strike="noStrike" cap="none">
              <a:solidFill>
                <a:schemeClr val="lt1"/>
              </a:solidFill>
              <a:latin typeface="Trebuchet MS"/>
              <a:ea typeface="Trebuchet MS"/>
              <a:cs typeface="Trebuchet MS"/>
              <a:sym typeface="Trebuchet MS"/>
            </a:endParaRPr>
          </a:p>
        </p:txBody>
      </p:sp>
      <p:sp>
        <p:nvSpPr>
          <p:cNvPr id="29" name="Google Shape;29;p16"/>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lvl="0" algn="r">
              <a:spcBef>
                <a:spcPts val="0"/>
              </a:spcBef>
              <a:spcAft>
                <a:spcPts val="0"/>
              </a:spcAft>
              <a:buSzPts val="1400"/>
              <a:buNone/>
              <a:defRPr>
                <a:solidFill>
                  <a:schemeClr val="lt1"/>
                </a:solidFill>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 name="Google Shape;31;p16"/>
          <p:cNvCxnSpPr/>
          <p:nvPr/>
        </p:nvCxnSpPr>
        <p:spPr>
          <a:xfrm>
            <a:off x="618898" y="3680016"/>
            <a:ext cx="11576304" cy="0"/>
          </a:xfrm>
          <a:prstGeom prst="straightConnector1">
            <a:avLst/>
          </a:prstGeom>
          <a:noFill/>
          <a:ln w="1905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684517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489"/>
        <p:cNvGrpSpPr/>
        <p:nvPr/>
      </p:nvGrpSpPr>
      <p:grpSpPr>
        <a:xfrm>
          <a:off x="0" y="0"/>
          <a:ext cx="0" cy="0"/>
          <a:chOff x="0" y="0"/>
          <a:chExt cx="0" cy="0"/>
        </a:xfrm>
      </p:grpSpPr>
      <p:sp>
        <p:nvSpPr>
          <p:cNvPr id="490" name="Google Shape;490;gf4be5d5d2e_2_36"/>
          <p:cNvSpPr txBox="1">
            <a:spLocks noGrp="1"/>
          </p:cNvSpPr>
          <p:nvPr>
            <p:ph type="title"/>
          </p:nvPr>
        </p:nvSpPr>
        <p:spPr>
          <a:xfrm>
            <a:off x="629400" y="476496"/>
            <a:ext cx="8103896"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mj-lt"/>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gf4be5d5d2e_2_36"/>
          <p:cNvSpPr txBox="1">
            <a:spLocks noGrp="1"/>
          </p:cNvSpPr>
          <p:nvPr>
            <p:ph type="body" idx="1"/>
          </p:nvPr>
        </p:nvSpPr>
        <p:spPr>
          <a:xfrm>
            <a:off x="629399" y="1252728"/>
            <a:ext cx="10933801" cy="4922031"/>
          </a:xfrm>
          <a:prstGeom prst="rect">
            <a:avLst/>
          </a:prstGeom>
          <a:noFill/>
          <a:ln>
            <a:noFill/>
          </a:ln>
        </p:spPr>
        <p:txBody>
          <a:bodyPr spcFirstLastPara="1" wrap="square" lIns="0" tIns="0" rIns="0" bIns="0" anchor="t" anchorCtr="0">
            <a:noAutofit/>
          </a:bodyPr>
          <a:lstStyle>
            <a:lvl1pPr marL="558800" lvl="0" indent="-457200" algn="l">
              <a:lnSpc>
                <a:spcPct val="110000"/>
              </a:lnSpc>
              <a:spcBef>
                <a:spcPts val="300"/>
              </a:spcBef>
              <a:spcAft>
                <a:spcPts val="300"/>
              </a:spcAft>
              <a:buClr>
                <a:schemeClr val="dk1"/>
              </a:buClr>
              <a:buSzPts val="2000"/>
              <a:buFont typeface="+mj-lt"/>
              <a:buAutoNum type="arabicPeriod"/>
              <a:defRPr sz="2000">
                <a:latin typeface="+mn-lt"/>
                <a:ea typeface="Trebuchet MS"/>
                <a:cs typeface="Trebuchet MS"/>
                <a:sym typeface="Trebuchet MS"/>
              </a:defRPr>
            </a:lvl1pPr>
            <a:lvl2pPr marL="1016000" lvl="1" indent="-457200" algn="l">
              <a:lnSpc>
                <a:spcPct val="100000"/>
              </a:lnSpc>
              <a:spcBef>
                <a:spcPts val="0"/>
              </a:spcBef>
              <a:spcAft>
                <a:spcPts val="0"/>
              </a:spcAft>
              <a:buSzPts val="2000"/>
              <a:buFont typeface="Arial" panose="020B0604020202020204" pitchFamily="34" charset="0"/>
              <a:buChar char="•"/>
              <a:defRPr sz="2000">
                <a:latin typeface="Trebuchet MS"/>
                <a:ea typeface="Trebuchet MS"/>
                <a:cs typeface="Trebuchet MS"/>
                <a:sym typeface="Trebuchet MS"/>
              </a:defRPr>
            </a:lvl2pPr>
            <a:lvl3pPr marL="1371600" lvl="2" indent="-355600" algn="l">
              <a:lnSpc>
                <a:spcPct val="100000"/>
              </a:lnSpc>
              <a:spcBef>
                <a:spcPts val="0"/>
              </a:spcBef>
              <a:spcAft>
                <a:spcPts val="0"/>
              </a:spcAft>
              <a:buSzPts val="2000"/>
              <a:buChar char="–"/>
              <a:defRPr sz="2000">
                <a:latin typeface="Trebuchet MS"/>
                <a:ea typeface="Trebuchet MS"/>
                <a:cs typeface="Trebuchet MS"/>
                <a:sym typeface="Trebuchet MS"/>
              </a:defRPr>
            </a:lvl3pPr>
            <a:lvl4pPr marL="1828800" lvl="3" indent="-406400" algn="l">
              <a:lnSpc>
                <a:spcPct val="100000"/>
              </a:lnSpc>
              <a:spcBef>
                <a:spcPts val="0"/>
              </a:spcBef>
              <a:spcAft>
                <a:spcPts val="0"/>
              </a:spcAft>
              <a:buSzPts val="2800"/>
              <a:buChar char="​"/>
              <a:defRPr sz="2800">
                <a:latin typeface="Trebuchet MS"/>
                <a:ea typeface="Trebuchet MS"/>
                <a:cs typeface="Trebuchet MS"/>
                <a:sym typeface="Trebuchet MS"/>
              </a:defRPr>
            </a:lvl4pPr>
            <a:lvl5pPr marL="2286000" lvl="4" indent="-4064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marL="2743200" lvl="5" indent="-342900" algn="l">
              <a:lnSpc>
                <a:spcPct val="90000"/>
              </a:lnSpc>
              <a:spcBef>
                <a:spcPts val="0"/>
              </a:spcBef>
              <a:spcAft>
                <a:spcPts val="0"/>
              </a:spcAft>
              <a:buSzPts val="1800"/>
              <a:buChar char="•"/>
              <a:defRPr/>
            </a:lvl6pPr>
            <a:lvl7pPr marL="3200400" lvl="6" indent="-342900" algn="l">
              <a:lnSpc>
                <a:spcPct val="90000"/>
              </a:lnSpc>
              <a:spcBef>
                <a:spcPts val="900"/>
              </a:spcBef>
              <a:spcAft>
                <a:spcPts val="0"/>
              </a:spcAft>
              <a:buClr>
                <a:schemeClr val="dk1"/>
              </a:buClr>
              <a:buSzPts val="1800"/>
              <a:buChar char="​"/>
              <a:defRPr/>
            </a:lvl7pPr>
            <a:lvl8pPr marL="3657600" lvl="7" indent="-342900" algn="l">
              <a:lnSpc>
                <a:spcPct val="90000"/>
              </a:lnSpc>
              <a:spcBef>
                <a:spcPts val="900"/>
              </a:spcBef>
              <a:spcAft>
                <a:spcPts val="0"/>
              </a:spcAft>
              <a:buClr>
                <a:schemeClr val="dk2"/>
              </a:buClr>
              <a:buSzPts val="1800"/>
              <a:buChar char="​"/>
              <a:defRPr/>
            </a:lvl8pPr>
            <a:lvl9pPr marL="4114800" lvl="8" indent="-342900" algn="l">
              <a:lnSpc>
                <a:spcPct val="100000"/>
              </a:lnSpc>
              <a:spcBef>
                <a:spcPts val="0"/>
              </a:spcBef>
              <a:spcAft>
                <a:spcPts val="900"/>
              </a:spcAft>
              <a:buClr>
                <a:schemeClr val="dk2"/>
              </a:buClr>
              <a:buSzPts val="1800"/>
              <a:buChar char="​"/>
              <a:defRPr/>
            </a:lvl9pPr>
          </a:lstStyle>
          <a:p>
            <a:endParaRPr lang="en-GB"/>
          </a:p>
          <a:p>
            <a:pPr lvl="1"/>
            <a:endParaRPr/>
          </a:p>
        </p:txBody>
      </p:sp>
      <p:sp>
        <p:nvSpPr>
          <p:cNvPr id="9" name="Minus 8">
            <a:extLst>
              <a:ext uri="{FF2B5EF4-FFF2-40B4-BE49-F238E27FC236}">
                <a16:creationId xmlns:a16="http://schemas.microsoft.com/office/drawing/2014/main" id="{243FFBAA-A859-4E3E-8361-9731DA300143}"/>
              </a:ext>
            </a:extLst>
          </p:cNvPr>
          <p:cNvSpPr>
            <a:spLocks/>
          </p:cNvSpPr>
          <p:nvPr userDrawn="1"/>
        </p:nvSpPr>
        <p:spPr bwMode="auto">
          <a:xfrm>
            <a:off x="-819002" y="919694"/>
            <a:ext cx="11001390" cy="147106"/>
          </a:xfrm>
          <a:custGeom>
            <a:avLst/>
            <a:gdLst>
              <a:gd name="T0" fmla="*/ 629821 w 4751573"/>
              <a:gd name="T1" fmla="*/ 68802 h 179922"/>
              <a:gd name="T2" fmla="*/ 4121752 w 4751573"/>
              <a:gd name="T3" fmla="*/ 68802 h 179922"/>
              <a:gd name="T4" fmla="*/ 4121752 w 4751573"/>
              <a:gd name="T5" fmla="*/ 111120 h 179922"/>
              <a:gd name="T6" fmla="*/ 629821 w 4751573"/>
              <a:gd name="T7" fmla="*/ 111120 h 179922"/>
              <a:gd name="T8" fmla="*/ 629821 w 4751573"/>
              <a:gd name="T9" fmla="*/ 68802 h 179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1573" h="179922">
                <a:moveTo>
                  <a:pt x="629821" y="68802"/>
                </a:moveTo>
                <a:lnTo>
                  <a:pt x="4121752" y="68802"/>
                </a:lnTo>
                <a:lnTo>
                  <a:pt x="4121752" y="111120"/>
                </a:lnTo>
                <a:lnTo>
                  <a:pt x="629821" y="111120"/>
                </a:lnTo>
                <a:lnTo>
                  <a:pt x="629821" y="68802"/>
                </a:lnTo>
                <a:close/>
              </a:path>
            </a:pathLst>
          </a:custGeom>
          <a:solidFill>
            <a:srgbClr val="1CBC2B"/>
          </a:solidFill>
          <a:ln w="127">
            <a:solidFill>
              <a:srgbClr val="1CBC2B"/>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grpSp>
        <p:nvGrpSpPr>
          <p:cNvPr id="6" name="Group 5">
            <a:extLst>
              <a:ext uri="{FF2B5EF4-FFF2-40B4-BE49-F238E27FC236}">
                <a16:creationId xmlns:a16="http://schemas.microsoft.com/office/drawing/2014/main" id="{84C39001-31B9-81E4-28FD-01A6536A8DAB}"/>
              </a:ext>
            </a:extLst>
          </p:cNvPr>
          <p:cNvGrpSpPr>
            <a:grpSpLocks noChangeAspect="1"/>
          </p:cNvGrpSpPr>
          <p:nvPr userDrawn="1"/>
        </p:nvGrpSpPr>
        <p:grpSpPr>
          <a:xfrm>
            <a:off x="9055065" y="266555"/>
            <a:ext cx="1097280" cy="718618"/>
            <a:chOff x="3403969" y="5271776"/>
            <a:chExt cx="1878150" cy="1161732"/>
          </a:xfrm>
        </p:grpSpPr>
        <p:pic>
          <p:nvPicPr>
            <p:cNvPr id="7" name="Picture 6" descr="Logo&#10;&#10;Description automatically generated">
              <a:extLst>
                <a:ext uri="{FF2B5EF4-FFF2-40B4-BE49-F238E27FC236}">
                  <a16:creationId xmlns:a16="http://schemas.microsoft.com/office/drawing/2014/main" id="{AE04FE89-75F3-4736-4945-B6E4E428F0E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2996"/>
            <a:stretch/>
          </p:blipFill>
          <p:spPr>
            <a:xfrm>
              <a:off x="3403969" y="5271776"/>
              <a:ext cx="620982" cy="1124526"/>
            </a:xfrm>
            <a:prstGeom prst="rect">
              <a:avLst/>
            </a:prstGeom>
          </p:spPr>
        </p:pic>
        <p:pic>
          <p:nvPicPr>
            <p:cNvPr id="8" name="Picture 7" descr="Logo&#10;&#10;Description automatically generated">
              <a:extLst>
                <a:ext uri="{FF2B5EF4-FFF2-40B4-BE49-F238E27FC236}">
                  <a16:creationId xmlns:a16="http://schemas.microsoft.com/office/drawing/2014/main" id="{AD574239-63D6-3469-8441-4FC7474ED7F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004" r="48163"/>
            <a:stretch/>
          </p:blipFill>
          <p:spPr>
            <a:xfrm>
              <a:off x="4010024" y="5308982"/>
              <a:ext cx="1272095" cy="1124526"/>
            </a:xfrm>
            <a:prstGeom prst="rect">
              <a:avLst/>
            </a:prstGeom>
          </p:spPr>
        </p:pic>
      </p:grpSp>
      <p:pic>
        <p:nvPicPr>
          <p:cNvPr id="10" name="Picture 9">
            <a:extLst>
              <a:ext uri="{FF2B5EF4-FFF2-40B4-BE49-F238E27FC236}">
                <a16:creationId xmlns:a16="http://schemas.microsoft.com/office/drawing/2014/main" id="{A707852C-D77E-86B0-FA19-B6BDED7EB8F4}"/>
              </a:ext>
            </a:extLst>
          </p:cNvPr>
          <p:cNvPicPr>
            <a:picLocks noChangeAspect="1"/>
          </p:cNvPicPr>
          <p:nvPr userDrawn="1"/>
        </p:nvPicPr>
        <p:blipFill rotWithShape="1">
          <a:blip r:embed="rId3"/>
          <a:srcRect l="72969" t="6111" r="1015" b="55139"/>
          <a:stretch/>
        </p:blipFill>
        <p:spPr>
          <a:xfrm>
            <a:off x="10504156" y="118568"/>
            <a:ext cx="1097280" cy="919342"/>
          </a:xfrm>
          <a:prstGeom prst="rect">
            <a:avLst/>
          </a:prstGeom>
        </p:spPr>
      </p:pic>
    </p:spTree>
    <p:extLst>
      <p:ext uri="{BB962C8B-B14F-4D97-AF65-F5344CB8AC3E}">
        <p14:creationId xmlns:p14="http://schemas.microsoft.com/office/powerpoint/2010/main" val="28754009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1"/>
        <p:cNvGrpSpPr/>
        <p:nvPr/>
      </p:nvGrpSpPr>
      <p:grpSpPr>
        <a:xfrm>
          <a:off x="0" y="0"/>
          <a:ext cx="0" cy="0"/>
          <a:chOff x="0" y="0"/>
          <a:chExt cx="0" cy="0"/>
        </a:xfrm>
      </p:grpSpPr>
      <p:sp>
        <p:nvSpPr>
          <p:cNvPr id="12" name="Google Shape;1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47226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line">
  <p:cSld name="Section header line">
    <p:bg>
      <p:bgPr>
        <a:gradFill>
          <a:gsLst>
            <a:gs pos="0">
              <a:srgbClr val="003192"/>
            </a:gs>
            <a:gs pos="100000">
              <a:srgbClr val="002060"/>
            </a:gs>
          </a:gsLst>
          <a:lin ang="8100000" scaled="0"/>
        </a:gradFill>
        <a:effectLst/>
      </p:bgPr>
    </p:bg>
    <p:spTree>
      <p:nvGrpSpPr>
        <p:cNvPr id="1" name="Shape 27"/>
        <p:cNvGrpSpPr/>
        <p:nvPr/>
      </p:nvGrpSpPr>
      <p:grpSpPr>
        <a:xfrm>
          <a:off x="0" y="0"/>
          <a:ext cx="0" cy="0"/>
          <a:chOff x="0" y="0"/>
          <a:chExt cx="0" cy="0"/>
        </a:xfrm>
      </p:grpSpPr>
      <p:sp>
        <p:nvSpPr>
          <p:cNvPr id="28" name="Google Shape;28;p16"/>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GB" sz="1000" b="0" i="0" u="none" strike="noStrike" cap="none">
                <a:solidFill>
                  <a:schemeClr val="lt1"/>
                </a:solidFill>
                <a:latin typeface="Trebuchet MS"/>
                <a:ea typeface="Trebuchet MS"/>
                <a:cs typeface="Trebuchet MS"/>
                <a:sym typeface="Trebuchet MS"/>
              </a:rPr>
              <a:t>‹#›</a:t>
            </a:fld>
            <a:endParaRPr sz="1000" b="0" i="0" u="none" strike="noStrike" cap="none">
              <a:solidFill>
                <a:schemeClr val="lt1"/>
              </a:solidFill>
              <a:latin typeface="Trebuchet MS"/>
              <a:ea typeface="Trebuchet MS"/>
              <a:cs typeface="Trebuchet MS"/>
              <a:sym typeface="Trebuchet MS"/>
            </a:endParaRPr>
          </a:p>
        </p:txBody>
      </p:sp>
      <p:sp>
        <p:nvSpPr>
          <p:cNvPr id="29" name="Google Shape;29;p16"/>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lvl="0" algn="r">
              <a:spcBef>
                <a:spcPts val="0"/>
              </a:spcBef>
              <a:spcAft>
                <a:spcPts val="0"/>
              </a:spcAft>
              <a:buSzPts val="1400"/>
              <a:buNone/>
              <a:defRPr>
                <a:solidFill>
                  <a:schemeClr val="lt1"/>
                </a:solidFill>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 name="Google Shape;31;p16"/>
          <p:cNvCxnSpPr/>
          <p:nvPr/>
        </p:nvCxnSpPr>
        <p:spPr>
          <a:xfrm>
            <a:off x="618898" y="3680016"/>
            <a:ext cx="11576304" cy="0"/>
          </a:xfrm>
          <a:prstGeom prst="straightConnector1">
            <a:avLst/>
          </a:prstGeom>
          <a:noFill/>
          <a:ln w="1905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2510135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68349961"/>
      </p:ext>
    </p:extLst>
  </p:cSld>
  <p:clrMap bg1="lt1" tx1="dk1" bg2="dk2" tx2="lt2" accent1="accent1" accent2="accent2" accent3="accent3" accent4="accent4" accent5="accent5" accent6="accent6" hlink="hlink" folHlink="folHlink"/>
  <p:sldLayoutIdLst>
    <p:sldLayoutId id="214748370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7"/>
        <p:cNvGrpSpPr/>
        <p:nvPr/>
      </p:nvGrpSpPr>
      <p:grpSpPr>
        <a:xfrm>
          <a:off x="0" y="0"/>
          <a:ext cx="0" cy="0"/>
          <a:chOff x="0" y="0"/>
          <a:chExt cx="0" cy="0"/>
        </a:xfrm>
      </p:grpSpPr>
      <p:sp>
        <p:nvSpPr>
          <p:cNvPr id="448" name="Google Shape;448;gede09acef4_16_0"/>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49" name="Google Shape;449;gede09acef4_16_0"/>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7F7F7F"/>
              </a:buClr>
              <a:buSzPts val="1000"/>
              <a:buFont typeface="Trebuchet MS"/>
              <a:buNone/>
            </a:pPr>
            <a:fld id="{00000000-1234-1234-1234-123412341234}" type="slidenum">
              <a:rPr lang="en-US" sz="1000" b="0" i="0" u="none" strike="noStrike" cap="none">
                <a:solidFill>
                  <a:srgbClr val="7F7F7F"/>
                </a:solidFill>
                <a:latin typeface="Trebuchet MS"/>
                <a:ea typeface="Trebuchet MS"/>
                <a:cs typeface="Trebuchet MS"/>
                <a:sym typeface="Trebuchet MS"/>
              </a:rPr>
              <a:t>‹#›</a:t>
            </a:fld>
            <a:endParaRPr sz="1000" b="0" i="0" u="none" strike="noStrike" cap="none">
              <a:solidFill>
                <a:srgbClr val="7F7F7F"/>
              </a:solidFill>
              <a:latin typeface="Trebuchet MS"/>
              <a:ea typeface="Trebuchet MS"/>
              <a:cs typeface="Trebuchet MS"/>
              <a:sym typeface="Trebuchet MS"/>
            </a:endParaRPr>
          </a:p>
        </p:txBody>
      </p:sp>
      <p:sp>
        <p:nvSpPr>
          <p:cNvPr id="450" name="Google Shape;450;gede09acef4_16_0"/>
          <p:cNvSpPr txBox="1">
            <a:spLocks noGrp="1"/>
          </p:cNvSpPr>
          <p:nvPr>
            <p:ph type="title"/>
          </p:nvPr>
        </p:nvSpPr>
        <p:spPr>
          <a:xfrm>
            <a:off x="630000" y="622800"/>
            <a:ext cx="10933350" cy="332399"/>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1" name="Google Shape;451;gede09acef4_16_0"/>
          <p:cNvSpPr txBox="1">
            <a:spLocks noGrp="1"/>
          </p:cNvSpPr>
          <p:nvPr>
            <p:ph type="body" idx="1"/>
          </p:nvPr>
        </p:nvSpPr>
        <p:spPr>
          <a:xfrm>
            <a:off x="630000" y="1825625"/>
            <a:ext cx="10933350" cy="4351338"/>
          </a:xfrm>
          <a:prstGeom prst="rect">
            <a:avLst/>
          </a:prstGeom>
          <a:noFill/>
          <a:ln>
            <a:noFill/>
          </a:ln>
        </p:spPr>
        <p:txBody>
          <a:bodyPr spcFirstLastPara="1" wrap="square" lIns="0" tIns="0" rIns="0" bIns="0" anchor="t" anchorCtr="0">
            <a:noAutofit/>
          </a:bodyPr>
          <a:lstStyle>
            <a:lvl1pPr marL="457200" marR="0" lvl="0" indent="-304800" algn="l" rtl="0">
              <a:lnSpc>
                <a:spcPct val="110000"/>
              </a:lnSpc>
              <a:spcBef>
                <a:spcPts val="60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1pPr>
            <a:lvl2pPr marL="914400" marR="0" lvl="1" indent="-304800" algn="l" rtl="0">
              <a:lnSpc>
                <a:spcPct val="90000"/>
              </a:lnSpc>
              <a:spcBef>
                <a:spcPts val="300"/>
              </a:spcBef>
              <a:spcAft>
                <a:spcPts val="0"/>
              </a:spcAft>
              <a:buClr>
                <a:schemeClr val="dk2"/>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l" rtl="0">
              <a:lnSpc>
                <a:spcPct val="90000"/>
              </a:lnSpc>
              <a:spcBef>
                <a:spcPts val="300"/>
              </a:spcBef>
              <a:spcAft>
                <a:spcPts val="0"/>
              </a:spcAft>
              <a:buClr>
                <a:schemeClr val="dk2"/>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30200" algn="l" rtl="0">
              <a:lnSpc>
                <a:spcPct val="110000"/>
              </a:lnSpc>
              <a:spcBef>
                <a:spcPts val="300"/>
              </a:spcBef>
              <a:spcAft>
                <a:spcPts val="0"/>
              </a:spcAft>
              <a:buClr>
                <a:schemeClr val="dk2"/>
              </a:buClr>
              <a:buSzPts val="1600"/>
              <a:buFont typeface="Arial"/>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300"/>
              </a:spcBef>
              <a:spcAft>
                <a:spcPts val="0"/>
              </a:spcAft>
              <a:buClr>
                <a:schemeClr val="dk1"/>
              </a:buClr>
              <a:buSzPts val="1600"/>
              <a:buFont typeface="Arial"/>
              <a:buChar char="​"/>
              <a:defRPr sz="1600" b="1" i="0" u="none" strike="noStrike" cap="none">
                <a:solidFill>
                  <a:schemeClr val="dk1"/>
                </a:solidFill>
                <a:latin typeface="Trebuchet MS"/>
                <a:ea typeface="Trebuchet MS"/>
                <a:cs typeface="Trebuchet MS"/>
                <a:sym typeface="Trebuchet MS"/>
              </a:defRPr>
            </a:lvl5pPr>
            <a:lvl6pPr marL="2743200" marR="0" lvl="5" indent="-330200" algn="l" rtl="0">
              <a:lnSpc>
                <a:spcPct val="90000"/>
              </a:lnSpc>
              <a:spcBef>
                <a:spcPts val="300"/>
              </a:spcBef>
              <a:spcAft>
                <a:spcPts val="0"/>
              </a:spcAft>
              <a:buClr>
                <a:schemeClr val="dk2"/>
              </a:buClr>
              <a:buSzPts val="16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508000" algn="l" rtl="0">
              <a:lnSpc>
                <a:spcPct val="90000"/>
              </a:lnSpc>
              <a:spcBef>
                <a:spcPts val="900"/>
              </a:spcBef>
              <a:spcAft>
                <a:spcPts val="0"/>
              </a:spcAft>
              <a:buClr>
                <a:schemeClr val="dk1"/>
              </a:buClr>
              <a:buSzPts val="44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571500" algn="l" rtl="0">
              <a:lnSpc>
                <a:spcPct val="90000"/>
              </a:lnSpc>
              <a:spcBef>
                <a:spcPts val="900"/>
              </a:spcBef>
              <a:spcAft>
                <a:spcPts val="0"/>
              </a:spcAft>
              <a:buClr>
                <a:schemeClr val="dk2"/>
              </a:buClr>
              <a:buSzPts val="54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81000" algn="l" rtl="0">
              <a:lnSpc>
                <a:spcPct val="100000"/>
              </a:lnSpc>
              <a:spcBef>
                <a:spcPts val="0"/>
              </a:spcBef>
              <a:spcAft>
                <a:spcPts val="900"/>
              </a:spcAft>
              <a:buClr>
                <a:schemeClr val="dk2"/>
              </a:buClr>
              <a:buSzPts val="2400"/>
              <a:buFont typeface="Arial"/>
              <a:buChar char="​"/>
              <a:defRPr sz="2400" b="0" i="0" u="none" strike="noStrike" cap="none">
                <a:solidFill>
                  <a:schemeClr val="dk2"/>
                </a:solidFill>
                <a:latin typeface="Trebuchet MS"/>
                <a:ea typeface="Trebuchet MS"/>
                <a:cs typeface="Trebuchet MS"/>
                <a:sym typeface="Trebuchet MS"/>
              </a:defRPr>
            </a:lvl9pPr>
          </a:lstStyle>
          <a:p>
            <a:endParaRPr/>
          </a:p>
        </p:txBody>
      </p:sp>
      <p:sp>
        <p:nvSpPr>
          <p:cNvPr id="7" name="TextBox 6">
            <a:extLst>
              <a:ext uri="{FF2B5EF4-FFF2-40B4-BE49-F238E27FC236}">
                <a16:creationId xmlns:a16="http://schemas.microsoft.com/office/drawing/2014/main" id="{DDF97C8B-FB8A-F366-9C82-6BE592ED1B13}"/>
              </a:ext>
            </a:extLst>
          </p:cNvPr>
          <p:cNvSpPr txBox="1"/>
          <p:nvPr>
            <p:extLst>
              <p:ext uri="{1162E1C5-73C7-4A58-AE30-91384D911F3F}">
                <p184:classification xmlns:p184="http://schemas.microsoft.com/office/powerpoint/2018/4/main" val="ftr"/>
              </p:ext>
            </p:extLst>
          </p:nvPr>
        </p:nvSpPr>
        <p:spPr>
          <a:xfrm>
            <a:off x="0" y="67056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
        <p:nvSpPr>
          <p:cNvPr id="3" name="TextBox 2">
            <a:extLst>
              <a:ext uri="{FF2B5EF4-FFF2-40B4-BE49-F238E27FC236}">
                <a16:creationId xmlns:a16="http://schemas.microsoft.com/office/drawing/2014/main" id="{E82C137A-8CDC-A451-AD0F-B9C62A82F2C0}"/>
              </a:ext>
            </a:extLst>
          </p:cNvPr>
          <p:cNvSpPr txBox="1"/>
          <p:nvPr>
            <p:extLst>
              <p:ext uri="{1162E1C5-73C7-4A58-AE30-91384D911F3F}">
                <p184:classification xmlns:p184="http://schemas.microsoft.com/office/powerpoint/2018/4/main" val="hdr"/>
              </p:ext>
            </p:extLst>
          </p:nvPr>
        </p:nvSpPr>
        <p:spPr>
          <a:xfrm>
            <a:off x="0" y="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495285279"/>
      </p:ext>
    </p:extLst>
  </p:cSld>
  <p:clrMap bg1="lt1" tx1="dk1" bg2="dk2" tx2="lt2" accent1="accent1" accent2="accent2" accent3="accent3" accent4="accent4" accent5="accent5" accent6="accent6" hlink="hlink" folHlink="folHlink"/>
  <p:sldLayoutIdLst>
    <p:sldLayoutId id="2147483665" r:id="rId1"/>
    <p:sldLayoutId id="2147483662" r:id="rId2"/>
    <p:sldLayoutId id="2147483701" r:id="rId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330EA680-D336-4FF7-8B7A-9848BB0A1C32}" type="slidenum">
              <a:rPr lang="en-GB" smtClean="0"/>
              <a:t>‹#›</a:t>
            </a:fld>
            <a:endParaRPr lang="en-GB"/>
          </a:p>
        </p:txBody>
      </p:sp>
    </p:spTree>
    <p:extLst>
      <p:ext uri="{BB962C8B-B14F-4D97-AF65-F5344CB8AC3E}">
        <p14:creationId xmlns:p14="http://schemas.microsoft.com/office/powerpoint/2010/main" val="3176676507"/>
      </p:ext>
    </p:extLst>
  </p:cSld>
  <p:clrMap bg1="lt1" tx1="dk1" bg2="dk2" tx2="lt2" accent1="accent1" accent2="accent2" accent3="accent3" accent4="accent4" accent5="accent5" accent6="accent6" hlink="hlink" folHlink="folHlink"/>
  <p:sldLayoutIdLst>
    <p:sldLayoutId id="2147483690" r:id="rId1"/>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ig.ft.com/electricity-sharing/"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a:xfrm>
            <a:off x="651352" y="4514260"/>
            <a:ext cx="6864145" cy="1948751"/>
          </a:xfrm>
        </p:spPr>
        <p:txBody>
          <a:bodyPr>
            <a:normAutofit fontScale="90000"/>
          </a:bodyPr>
          <a:lstStyle/>
          <a:p>
            <a:r>
              <a:rPr lang="en-US" sz="6700" dirty="0">
                <a:solidFill>
                  <a:schemeClr val="bg1"/>
                </a:solidFill>
              </a:rPr>
              <a:t>Lecture 4 </a:t>
            </a:r>
            <a:br>
              <a:rPr lang="en-US" dirty="0"/>
            </a:br>
            <a:r>
              <a:rPr lang="en-US" sz="4900" dirty="0"/>
              <a:t>Network Infrastructure</a:t>
            </a:r>
            <a:endParaRPr lang="en-US" dirty="0"/>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88931" y="3325284"/>
            <a:ext cx="3186383" cy="954803"/>
          </a:xfrm>
        </p:spPr>
        <p:txBody>
          <a:bodyPr/>
          <a:lstStyle/>
          <a:p>
            <a:r>
              <a:rPr lang="en-US" dirty="0"/>
              <a:t>The Electricity Transition Playbook</a:t>
            </a:r>
          </a:p>
        </p:txBody>
      </p:sp>
      <p:sp>
        <p:nvSpPr>
          <p:cNvPr id="6" name="Text Placeholder 5">
            <a:extLst>
              <a:ext uri="{FF2B5EF4-FFF2-40B4-BE49-F238E27FC236}">
                <a16:creationId xmlns:a16="http://schemas.microsoft.com/office/drawing/2014/main" id="{8EF35676-49DE-E547-B19F-0A8B69E1FA3A}"/>
              </a:ext>
            </a:extLst>
          </p:cNvPr>
          <p:cNvSpPr>
            <a:spLocks noGrp="1"/>
          </p:cNvSpPr>
          <p:nvPr>
            <p:ph type="body" sz="quarter" idx="10"/>
          </p:nvPr>
        </p:nvSpPr>
        <p:spPr>
          <a:xfrm>
            <a:off x="8707582" y="6106160"/>
            <a:ext cx="3484418" cy="335915"/>
          </a:xfrm>
        </p:spPr>
        <p:txBody>
          <a:bodyPr>
            <a:normAutofit fontScale="62500" lnSpcReduction="20000"/>
          </a:bodyPr>
          <a:lstStyle/>
          <a:p>
            <a:r>
              <a:rPr lang="en-US" dirty="0"/>
              <a:t>Version 1.0</a:t>
            </a:r>
          </a:p>
        </p:txBody>
      </p:sp>
      <p:sp>
        <p:nvSpPr>
          <p:cNvPr id="7" name="TextBox 6">
            <a:extLst>
              <a:ext uri="{FF2B5EF4-FFF2-40B4-BE49-F238E27FC236}">
                <a16:creationId xmlns:a16="http://schemas.microsoft.com/office/drawing/2014/main" id="{852439F6-8E4D-F9A3-1C4E-F47DFF0AB298}"/>
              </a:ext>
            </a:extLst>
          </p:cNvPr>
          <p:cNvSpPr txBox="1"/>
          <p:nvPr/>
        </p:nvSpPr>
        <p:spPr>
          <a:xfrm>
            <a:off x="8788855" y="3367815"/>
            <a:ext cx="169550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CCG and Green Grids Initiative</a:t>
            </a:r>
          </a:p>
        </p:txBody>
      </p:sp>
      <p:pic>
        <p:nvPicPr>
          <p:cNvPr id="5" name="Picture 4">
            <a:extLst>
              <a:ext uri="{FF2B5EF4-FFF2-40B4-BE49-F238E27FC236}">
                <a16:creationId xmlns:a16="http://schemas.microsoft.com/office/drawing/2014/main" id="{AD590227-F5B1-B5CC-CE5F-EDA473ED96F5}"/>
              </a:ext>
            </a:extLst>
          </p:cNvPr>
          <p:cNvPicPr>
            <a:picLocks noChangeAspect="1"/>
          </p:cNvPicPr>
          <p:nvPr/>
        </p:nvPicPr>
        <p:blipFill>
          <a:blip r:embed="rId3"/>
          <a:srcRect/>
          <a:stretch/>
        </p:blipFill>
        <p:spPr>
          <a:xfrm>
            <a:off x="10515101" y="3409135"/>
            <a:ext cx="1340490" cy="424947"/>
          </a:xfrm>
          <a:prstGeom prst="rect">
            <a:avLst/>
          </a:prstGeom>
        </p:spPr>
      </p:pic>
    </p:spTree>
    <p:extLst>
      <p:ext uri="{BB962C8B-B14F-4D97-AF65-F5344CB8AC3E}">
        <p14:creationId xmlns:p14="http://schemas.microsoft.com/office/powerpoint/2010/main" val="465780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25795-50A9-C3DC-0D66-0DB0E64AEBF2}"/>
              </a:ext>
            </a:extLst>
          </p:cNvPr>
          <p:cNvSpPr>
            <a:spLocks noGrp="1"/>
          </p:cNvSpPr>
          <p:nvPr>
            <p:ph type="title"/>
          </p:nvPr>
        </p:nvSpPr>
        <p:spPr>
          <a:xfrm>
            <a:off x="629400" y="490351"/>
            <a:ext cx="8103896" cy="443198"/>
          </a:xfrm>
        </p:spPr>
        <p:txBody>
          <a:bodyPr/>
          <a:lstStyle/>
          <a:p>
            <a:r>
              <a:rPr lang="en-US" dirty="0"/>
              <a:t>Lead Time</a:t>
            </a:r>
          </a:p>
        </p:txBody>
      </p:sp>
      <p:sp>
        <p:nvSpPr>
          <p:cNvPr id="3" name="Text Placeholder 2">
            <a:extLst>
              <a:ext uri="{FF2B5EF4-FFF2-40B4-BE49-F238E27FC236}">
                <a16:creationId xmlns:a16="http://schemas.microsoft.com/office/drawing/2014/main" id="{D5113DB6-6E25-DDA7-D6FE-A517CD15DFCE}"/>
              </a:ext>
            </a:extLst>
          </p:cNvPr>
          <p:cNvSpPr>
            <a:spLocks noGrp="1"/>
          </p:cNvSpPr>
          <p:nvPr>
            <p:ph type="body" idx="1"/>
          </p:nvPr>
        </p:nvSpPr>
        <p:spPr>
          <a:xfrm>
            <a:off x="629400" y="1141892"/>
            <a:ext cx="10933801" cy="4922031"/>
          </a:xfrm>
        </p:spPr>
        <p:txBody>
          <a:bodyPr/>
          <a:lstStyle/>
          <a:p>
            <a:pPr marL="444500" indent="-342900">
              <a:buFont typeface="Arial" panose="020B0604020202020204" pitchFamily="34" charset="0"/>
              <a:buChar char="•"/>
            </a:pPr>
            <a:r>
              <a:rPr lang="en-GB" sz="2300" b="1" dirty="0">
                <a:solidFill>
                  <a:schemeClr val="tx1"/>
                </a:solidFill>
              </a:rPr>
              <a:t>Each project </a:t>
            </a:r>
            <a:r>
              <a:rPr lang="en-GB" sz="2300" dirty="0">
                <a:solidFill>
                  <a:schemeClr val="tx1"/>
                </a:solidFill>
              </a:rPr>
              <a:t>will have its </a:t>
            </a:r>
            <a:r>
              <a:rPr lang="en-GB" sz="2300" b="1" dirty="0">
                <a:solidFill>
                  <a:schemeClr val="tx1"/>
                </a:solidFill>
              </a:rPr>
              <a:t>own unique </a:t>
            </a:r>
            <a:r>
              <a:rPr lang="en-GB" sz="2300" b="1" i="0" dirty="0">
                <a:solidFill>
                  <a:schemeClr val="tx1"/>
                </a:solidFill>
                <a:effectLst/>
              </a:rPr>
              <a:t>timeline </a:t>
            </a:r>
            <a:r>
              <a:rPr lang="en-GB" sz="2300" dirty="0">
                <a:solidFill>
                  <a:schemeClr val="tx1"/>
                </a:solidFill>
              </a:rPr>
              <a:t>due to </a:t>
            </a:r>
            <a:r>
              <a:rPr lang="en-GB" sz="2300" b="0" i="0" dirty="0">
                <a:solidFill>
                  <a:schemeClr val="tx1"/>
                </a:solidFill>
                <a:effectLst/>
              </a:rPr>
              <a:t>location, the design selected, and what other projects are taking place in the area. </a:t>
            </a:r>
            <a:r>
              <a:rPr lang="en-GB" sz="2300" dirty="0">
                <a:solidFill>
                  <a:schemeClr val="tx1"/>
                </a:solidFill>
              </a:rPr>
              <a:t>In the procurement period, </a:t>
            </a:r>
            <a:r>
              <a:rPr lang="en-GB" sz="2300" b="1" dirty="0">
                <a:solidFill>
                  <a:schemeClr val="tx1"/>
                </a:solidFill>
              </a:rPr>
              <a:t>National Grid</a:t>
            </a:r>
            <a:r>
              <a:rPr lang="en-GB" sz="2300" b="1" i="0" dirty="0">
                <a:solidFill>
                  <a:schemeClr val="tx1"/>
                </a:solidFill>
                <a:effectLst/>
              </a:rPr>
              <a:t> </a:t>
            </a:r>
            <a:r>
              <a:rPr lang="en-GB" sz="2300" b="0" i="0" dirty="0">
                <a:solidFill>
                  <a:schemeClr val="tx1"/>
                </a:solidFill>
                <a:effectLst/>
              </a:rPr>
              <a:t>“look at our timelines for different connection types to indicate what your connection date and key milestones should be”. But </a:t>
            </a:r>
            <a:r>
              <a:rPr lang="en-GB" sz="2300" dirty="0">
                <a:solidFill>
                  <a:srgbClr val="000000"/>
                </a:solidFill>
                <a:effectLst/>
                <a:latin typeface="Helvetica" pitchFamily="2" charset="0"/>
              </a:rPr>
              <a:t>it's not just about demand side management when delivering a project, it is </a:t>
            </a:r>
            <a:r>
              <a:rPr lang="en-GB" sz="2300" b="1" dirty="0">
                <a:solidFill>
                  <a:srgbClr val="000000"/>
                </a:solidFill>
                <a:effectLst/>
                <a:latin typeface="Helvetica" pitchFamily="2" charset="0"/>
              </a:rPr>
              <a:t>about demand optimisation </a:t>
            </a:r>
            <a:r>
              <a:rPr lang="en-GB" sz="2300" dirty="0">
                <a:solidFill>
                  <a:srgbClr val="000000"/>
                </a:solidFill>
                <a:effectLst/>
                <a:latin typeface="Helvetica" pitchFamily="2" charset="0"/>
              </a:rPr>
              <a:t>as part of the broader energy system.</a:t>
            </a:r>
            <a:endParaRPr lang="en-US" sz="2300" i="1" dirty="0">
              <a:solidFill>
                <a:srgbClr val="000000"/>
              </a:solidFill>
              <a:latin typeface="Helvetica" pitchFamily="2" charset="0"/>
            </a:endParaRPr>
          </a:p>
          <a:p>
            <a:pPr marL="444500" indent="-342900">
              <a:buFont typeface="Arial" panose="020B0604020202020204" pitchFamily="34" charset="0"/>
              <a:buChar char="•"/>
            </a:pPr>
            <a:r>
              <a:rPr lang="en-US" sz="2300" dirty="0">
                <a:solidFill>
                  <a:srgbClr val="000000"/>
                </a:solidFill>
                <a:effectLst/>
                <a:latin typeface="Helvetica" pitchFamily="2" charset="0"/>
              </a:rPr>
              <a:t>Projects</a:t>
            </a:r>
            <a:r>
              <a:rPr lang="en-GB" sz="2300" dirty="0">
                <a:solidFill>
                  <a:srgbClr val="000000"/>
                </a:solidFill>
                <a:effectLst/>
                <a:latin typeface="Helvetica" pitchFamily="2" charset="0"/>
              </a:rPr>
              <a:t> </a:t>
            </a:r>
            <a:r>
              <a:rPr lang="en-GB" sz="2300" dirty="0">
                <a:solidFill>
                  <a:srgbClr val="000000"/>
                </a:solidFill>
                <a:latin typeface="Helvetica" pitchFamily="2" charset="0"/>
              </a:rPr>
              <a:t>are often </a:t>
            </a:r>
            <a:r>
              <a:rPr lang="en-GB" sz="2300" dirty="0">
                <a:solidFill>
                  <a:srgbClr val="000000"/>
                </a:solidFill>
                <a:effectLst/>
                <a:latin typeface="Helvetica" pitchFamily="2" charset="0"/>
              </a:rPr>
              <a:t>broken down into phases. Therefore, the is key </a:t>
            </a:r>
            <a:r>
              <a:rPr lang="en-GB" sz="2300" dirty="0">
                <a:solidFill>
                  <a:srgbClr val="000000"/>
                </a:solidFill>
                <a:latin typeface="Helvetica" pitchFamily="2" charset="0"/>
              </a:rPr>
              <a:t>is creating </a:t>
            </a:r>
            <a:r>
              <a:rPr lang="en-GB" sz="2300" dirty="0">
                <a:solidFill>
                  <a:srgbClr val="000000"/>
                </a:solidFill>
                <a:effectLst/>
                <a:latin typeface="Helvetica" pitchFamily="2" charset="0"/>
              </a:rPr>
              <a:t>ways to enhance the planning and permitting process, and the execution of these processes.</a:t>
            </a:r>
          </a:p>
          <a:p>
            <a:pPr marL="444500" indent="-342900">
              <a:buFont typeface="Arial" panose="020B0604020202020204" pitchFamily="34" charset="0"/>
              <a:buChar char="•"/>
            </a:pPr>
            <a:r>
              <a:rPr lang="en-GB" sz="2300" b="0" i="0" u="none" strike="noStrike" dirty="0">
                <a:solidFill>
                  <a:srgbClr val="000000"/>
                </a:solidFill>
                <a:effectLst/>
              </a:rPr>
              <a:t>Being </a:t>
            </a:r>
            <a:r>
              <a:rPr lang="en-GB" sz="2300" b="1" i="0" u="none" strike="noStrike" dirty="0">
                <a:solidFill>
                  <a:srgbClr val="000000"/>
                </a:solidFill>
                <a:effectLst/>
              </a:rPr>
              <a:t>proactive instead of reactive </a:t>
            </a:r>
            <a:r>
              <a:rPr lang="en-GB" sz="2300" b="0" i="0" u="none" strike="noStrike" dirty="0">
                <a:solidFill>
                  <a:srgbClr val="000000"/>
                </a:solidFill>
                <a:effectLst/>
              </a:rPr>
              <a:t>is about </a:t>
            </a:r>
            <a:r>
              <a:rPr lang="en-GB" sz="2300" i="1" dirty="0">
                <a:solidFill>
                  <a:srgbClr val="000000"/>
                </a:solidFill>
              </a:rPr>
              <a:t>creating</a:t>
            </a:r>
            <a:r>
              <a:rPr lang="en-GB" sz="2300" b="0" i="1" u="none" strike="noStrike" dirty="0">
                <a:solidFill>
                  <a:srgbClr val="000000"/>
                </a:solidFill>
                <a:effectLst/>
              </a:rPr>
              <a:t> a desired future and then inventing ways to create that future state</a:t>
            </a:r>
            <a:r>
              <a:rPr lang="en-GB" sz="2300" b="0" i="0" u="none" strike="noStrike" dirty="0">
                <a:solidFill>
                  <a:srgbClr val="000000"/>
                </a:solidFill>
                <a:effectLst/>
              </a:rPr>
              <a:t>. </a:t>
            </a:r>
          </a:p>
          <a:p>
            <a:pPr marL="444500" indent="-342900">
              <a:buFont typeface="Arial" panose="020B0604020202020204" pitchFamily="34" charset="0"/>
              <a:buChar char="•"/>
            </a:pPr>
            <a:r>
              <a:rPr lang="en-GB" sz="2300" dirty="0">
                <a:solidFill>
                  <a:srgbClr val="FF0000"/>
                </a:solidFill>
              </a:rPr>
              <a:t>In 2022 </a:t>
            </a:r>
            <a:r>
              <a:rPr lang="en-GB" sz="2300" i="1" dirty="0">
                <a:solidFill>
                  <a:srgbClr val="FF0000"/>
                </a:solidFill>
              </a:rPr>
              <a:t>Hitachi Energy </a:t>
            </a:r>
            <a:r>
              <a:rPr lang="en-GB" sz="2300" dirty="0">
                <a:solidFill>
                  <a:srgbClr val="FF0000"/>
                </a:solidFill>
              </a:rPr>
              <a:t>labelled proactive planning as the key to unlocking the net zero vision in Europe. </a:t>
            </a:r>
          </a:p>
          <a:p>
            <a:pPr marL="444500" indent="-342900">
              <a:buFont typeface="Arial" panose="020B0604020202020204" pitchFamily="34" charset="0"/>
              <a:buChar char="•"/>
            </a:pPr>
            <a:endParaRPr lang="en-GB" i="0" dirty="0">
              <a:solidFill>
                <a:schemeClr val="tx1"/>
              </a:solidFill>
              <a:effectLst/>
            </a:endParaRPr>
          </a:p>
          <a:p>
            <a:pPr marL="101600" indent="0">
              <a:buNone/>
            </a:pPr>
            <a:endParaRPr lang="en-US" b="1" dirty="0"/>
          </a:p>
          <a:p>
            <a:pPr marL="444500" indent="-342900">
              <a:buFont typeface="Arial" panose="020B0604020202020204" pitchFamily="34" charset="0"/>
              <a:buChar char="•"/>
            </a:pPr>
            <a:endParaRPr lang="en-GB" b="0" i="0" dirty="0">
              <a:solidFill>
                <a:schemeClr val="tx1"/>
              </a:solidFill>
              <a:effectLst/>
            </a:endParaRPr>
          </a:p>
          <a:p>
            <a:pPr marL="4445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116486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44EE-C83C-8E98-CB72-2BABF37F1584}"/>
              </a:ext>
            </a:extLst>
          </p:cNvPr>
          <p:cNvSpPr>
            <a:spLocks noGrp="1"/>
          </p:cNvSpPr>
          <p:nvPr>
            <p:ph type="title"/>
          </p:nvPr>
        </p:nvSpPr>
        <p:spPr/>
        <p:txBody>
          <a:bodyPr/>
          <a:lstStyle/>
          <a:p>
            <a:r>
              <a:rPr lang="en-US" dirty="0"/>
              <a:t>How to Deliver a Project</a:t>
            </a:r>
          </a:p>
        </p:txBody>
      </p:sp>
      <p:sp>
        <p:nvSpPr>
          <p:cNvPr id="3" name="Text Placeholder 2">
            <a:extLst>
              <a:ext uri="{FF2B5EF4-FFF2-40B4-BE49-F238E27FC236}">
                <a16:creationId xmlns:a16="http://schemas.microsoft.com/office/drawing/2014/main" id="{1012C23C-412F-81D3-51CC-B8A2A634E451}"/>
              </a:ext>
            </a:extLst>
          </p:cNvPr>
          <p:cNvSpPr>
            <a:spLocks noGrp="1"/>
          </p:cNvSpPr>
          <p:nvPr>
            <p:ph type="body" idx="1"/>
          </p:nvPr>
        </p:nvSpPr>
        <p:spPr>
          <a:xfrm>
            <a:off x="629099" y="1100327"/>
            <a:ext cx="10933801" cy="4922031"/>
          </a:xfrm>
        </p:spPr>
        <p:txBody>
          <a:bodyPr/>
          <a:lstStyle/>
          <a:p>
            <a:r>
              <a:rPr lang="en-US" b="1" dirty="0"/>
              <a:t>Identifying and Selecting Options: </a:t>
            </a:r>
            <a:r>
              <a:rPr lang="en-GB" dirty="0">
                <a:solidFill>
                  <a:schemeClr val="tx1"/>
                </a:solidFill>
              </a:rPr>
              <a:t>in this stage of </a:t>
            </a:r>
            <a:r>
              <a:rPr lang="en-GB" i="1" dirty="0">
                <a:solidFill>
                  <a:schemeClr val="tx1"/>
                </a:solidFill>
              </a:rPr>
              <a:t>delivering a project, </a:t>
            </a:r>
            <a:r>
              <a:rPr lang="en-GB" dirty="0">
                <a:solidFill>
                  <a:schemeClr val="tx1"/>
                </a:solidFill>
              </a:rPr>
              <a:t>first you must identify and appraise project options, engage with stakeholders and seek consultees feedback to help </a:t>
            </a:r>
            <a:r>
              <a:rPr lang="en-GB" i="1" dirty="0">
                <a:solidFill>
                  <a:schemeClr val="tx1"/>
                </a:solidFill>
              </a:rPr>
              <a:t>shape development of projects</a:t>
            </a:r>
            <a:r>
              <a:rPr lang="en-GB" dirty="0">
                <a:solidFill>
                  <a:schemeClr val="tx1"/>
                </a:solidFill>
              </a:rPr>
              <a:t>.</a:t>
            </a:r>
            <a:endParaRPr lang="en-US" dirty="0"/>
          </a:p>
          <a:p>
            <a:r>
              <a:rPr lang="en-US" b="1" dirty="0"/>
              <a:t>Formulate a Defined Proposal: </a:t>
            </a:r>
            <a:r>
              <a:rPr lang="en-GB" i="1" dirty="0"/>
              <a:t>After early consultation and feedback</a:t>
            </a:r>
            <a:r>
              <a:rPr lang="en-GB" dirty="0"/>
              <a:t>, a project should be developed whilst preliminary environmental information is prepared and undertake statutory public consultation on the proposal.</a:t>
            </a:r>
            <a:endParaRPr lang="en-US" dirty="0"/>
          </a:p>
          <a:p>
            <a:r>
              <a:rPr lang="en-US" b="1" dirty="0"/>
              <a:t>Assessment of the Project (s): </a:t>
            </a:r>
            <a:r>
              <a:rPr lang="en-GB" dirty="0"/>
              <a:t>With the use of the consultation report and feedback generated, </a:t>
            </a:r>
            <a:r>
              <a:rPr lang="en-GB" b="1" dirty="0"/>
              <a:t>the project must then be refined</a:t>
            </a:r>
            <a:r>
              <a:rPr lang="en-GB" dirty="0"/>
              <a:t>, assessing the project (s) impacts, such as on the environment, and move forward to </a:t>
            </a:r>
            <a:r>
              <a:rPr lang="en-GB" b="1" dirty="0"/>
              <a:t>seek land rights</a:t>
            </a:r>
            <a:r>
              <a:rPr lang="en-GB" dirty="0"/>
              <a:t>.</a:t>
            </a:r>
            <a:endParaRPr lang="en-US" dirty="0"/>
          </a:p>
          <a:p>
            <a:r>
              <a:rPr lang="en-US" b="1" dirty="0"/>
              <a:t>Application and Examination: </a:t>
            </a:r>
            <a:r>
              <a:rPr lang="en-US" dirty="0"/>
              <a:t>here a project will be put forward for acceptance and relevant authorities should consult on this. </a:t>
            </a:r>
          </a:p>
          <a:p>
            <a:r>
              <a:rPr lang="en-US" b="1" dirty="0"/>
              <a:t>Construction of a Project: </a:t>
            </a:r>
            <a:r>
              <a:rPr lang="en-US" dirty="0"/>
              <a:t>finally, if a project is accepted, there will often be requirements that must be followed and then construction can begin.</a:t>
            </a:r>
          </a:p>
          <a:p>
            <a:pPr>
              <a:buFont typeface="Arial" panose="020B0604020202020204" pitchFamily="34" charset="0"/>
              <a:buChar char="•"/>
            </a:pPr>
            <a:r>
              <a:rPr lang="en-GB" b="1" i="1" dirty="0">
                <a:solidFill>
                  <a:srgbClr val="FF0000"/>
                </a:solidFill>
              </a:rPr>
              <a:t>‘</a:t>
            </a:r>
            <a:r>
              <a:rPr lang="en-GB" b="1" i="1" u="none" strike="noStrike" dirty="0">
                <a:solidFill>
                  <a:srgbClr val="FF0000"/>
                </a:solidFill>
                <a:effectLst/>
              </a:rPr>
              <a:t>Community generation: Winning hearts and minds’: </a:t>
            </a:r>
            <a:r>
              <a:rPr lang="en-GB" b="1" i="0" u="none" strike="noStrike" dirty="0">
                <a:solidFill>
                  <a:srgbClr val="FF0000"/>
                </a:solidFill>
                <a:effectLst/>
              </a:rPr>
              <a:t>in Ireland for their first round of renewable projects, community involvement was key to increasing social acceptability. </a:t>
            </a:r>
            <a:endParaRPr lang="en-GB" b="1" dirty="0">
              <a:solidFill>
                <a:srgbClr val="FF0000"/>
              </a:solidFill>
            </a:endParaRPr>
          </a:p>
          <a:p>
            <a:endParaRPr lang="en-US" dirty="0"/>
          </a:p>
        </p:txBody>
      </p:sp>
    </p:spTree>
    <p:extLst>
      <p:ext uri="{BB962C8B-B14F-4D97-AF65-F5344CB8AC3E}">
        <p14:creationId xmlns:p14="http://schemas.microsoft.com/office/powerpoint/2010/main" val="3923180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6D914-44E9-E183-3884-DCC61A9C6E2A}"/>
              </a:ext>
            </a:extLst>
          </p:cNvPr>
          <p:cNvSpPr>
            <a:spLocks noGrp="1"/>
          </p:cNvSpPr>
          <p:nvPr>
            <p:ph type="title"/>
          </p:nvPr>
        </p:nvSpPr>
        <p:spPr/>
        <p:txBody>
          <a:bodyPr/>
          <a:lstStyle/>
          <a:p>
            <a:r>
              <a:rPr lang="en-US" dirty="0"/>
              <a:t>The Power vs Interest Grid</a:t>
            </a:r>
          </a:p>
        </p:txBody>
      </p:sp>
      <p:sp>
        <p:nvSpPr>
          <p:cNvPr id="6" name="TextBox 5">
            <a:extLst>
              <a:ext uri="{FF2B5EF4-FFF2-40B4-BE49-F238E27FC236}">
                <a16:creationId xmlns:a16="http://schemas.microsoft.com/office/drawing/2014/main" id="{84E2A062-5D96-F12C-B77E-5A85FE7F35E4}"/>
              </a:ext>
            </a:extLst>
          </p:cNvPr>
          <p:cNvSpPr txBox="1"/>
          <p:nvPr/>
        </p:nvSpPr>
        <p:spPr>
          <a:xfrm>
            <a:off x="8118764" y="1365741"/>
            <a:ext cx="3948545" cy="5016758"/>
          </a:xfrm>
          <a:prstGeom prst="rect">
            <a:avLst/>
          </a:prstGeom>
          <a:noFill/>
        </p:spPr>
        <p:txBody>
          <a:bodyPr wrap="square" rtlCol="0">
            <a:spAutoFit/>
          </a:bodyPr>
          <a:lstStyle/>
          <a:p>
            <a:pPr marL="285750" indent="-285750">
              <a:buFont typeface="Arial" panose="020B0604020202020204" pitchFamily="34" charset="0"/>
              <a:buChar char="•"/>
            </a:pPr>
            <a:r>
              <a:rPr lang="en-US" sz="2000" dirty="0"/>
              <a:t>Consultation is a big part of the delivery process.</a:t>
            </a:r>
          </a:p>
          <a:p>
            <a:pPr marL="285750" indent="-285750">
              <a:buFont typeface="Arial" panose="020B0604020202020204" pitchFamily="34" charset="0"/>
              <a:buChar char="•"/>
            </a:pPr>
            <a:r>
              <a:rPr lang="en-US" sz="2000" dirty="0"/>
              <a:t>Therefore, stakeholder engagement needs careful consideration. </a:t>
            </a:r>
          </a:p>
          <a:p>
            <a:pPr marL="285750" indent="-285750">
              <a:buFont typeface="Arial" panose="020B0604020202020204" pitchFamily="34" charset="0"/>
              <a:buChar char="•"/>
            </a:pPr>
            <a:r>
              <a:rPr lang="en-US" sz="2000" dirty="0"/>
              <a:t>The power vs interest grid is a tool that can be used to support selection.</a:t>
            </a:r>
          </a:p>
          <a:p>
            <a:pPr marL="285750" indent="-285750">
              <a:buFont typeface="Arial" panose="020B0604020202020204" pitchFamily="34" charset="0"/>
              <a:buChar char="•"/>
            </a:pPr>
            <a:r>
              <a:rPr lang="en-US" sz="2000" dirty="0"/>
              <a:t>Such as decide on which stakeholders are most important, which stakeholders need to be involved in certain aspects of the delivery or which, although you may not need now, you may need down the line.</a:t>
            </a:r>
          </a:p>
        </p:txBody>
      </p:sp>
      <p:pic>
        <p:nvPicPr>
          <p:cNvPr id="1028" name="Picture 4" descr="Power-interest grid">
            <a:extLst>
              <a:ext uri="{FF2B5EF4-FFF2-40B4-BE49-F238E27FC236}">
                <a16:creationId xmlns:a16="http://schemas.microsoft.com/office/drawing/2014/main" id="{DE43C72A-84D2-5238-95D2-312BAD736A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961" y="1163782"/>
            <a:ext cx="7986803" cy="5324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3398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Electricity Transition Playbook</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Block 3: Ownership and Responsibility </a:t>
            </a:r>
          </a:p>
        </p:txBody>
      </p:sp>
    </p:spTree>
    <p:extLst>
      <p:ext uri="{BB962C8B-B14F-4D97-AF65-F5344CB8AC3E}">
        <p14:creationId xmlns:p14="http://schemas.microsoft.com/office/powerpoint/2010/main" val="11177235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AD490-0A15-CB67-853A-088D03982E31}"/>
              </a:ext>
            </a:extLst>
          </p:cNvPr>
          <p:cNvSpPr>
            <a:spLocks noGrp="1"/>
          </p:cNvSpPr>
          <p:nvPr>
            <p:ph type="title"/>
          </p:nvPr>
        </p:nvSpPr>
        <p:spPr/>
        <p:txBody>
          <a:bodyPr/>
          <a:lstStyle/>
          <a:p>
            <a:r>
              <a:rPr lang="en-US" dirty="0"/>
              <a:t>Public or Private Ownership?</a:t>
            </a:r>
          </a:p>
        </p:txBody>
      </p:sp>
      <p:sp>
        <p:nvSpPr>
          <p:cNvPr id="3" name="Text Placeholder 2">
            <a:extLst>
              <a:ext uri="{FF2B5EF4-FFF2-40B4-BE49-F238E27FC236}">
                <a16:creationId xmlns:a16="http://schemas.microsoft.com/office/drawing/2014/main" id="{383794FE-175C-50AF-FF06-0C0456828DF0}"/>
              </a:ext>
            </a:extLst>
          </p:cNvPr>
          <p:cNvSpPr>
            <a:spLocks noGrp="1"/>
          </p:cNvSpPr>
          <p:nvPr>
            <p:ph type="body" idx="1"/>
          </p:nvPr>
        </p:nvSpPr>
        <p:spPr/>
        <p:txBody>
          <a:bodyPr/>
          <a:lstStyle/>
          <a:p>
            <a:pPr marL="444500" indent="-342900">
              <a:buFont typeface="Arial" panose="020B0604020202020204" pitchFamily="34" charset="0"/>
              <a:buChar char="•"/>
            </a:pPr>
            <a:r>
              <a:rPr lang="en-US" b="1" dirty="0"/>
              <a:t>Monopoly vs Monopsony: </a:t>
            </a:r>
            <a:r>
              <a:rPr lang="en-US"/>
              <a:t>a monopoly is a market where there is only one seller, and a </a:t>
            </a:r>
            <a:r>
              <a:rPr lang="en-US" dirty="0"/>
              <a:t>monopsony is where there is only one buyer. The presence of either signifies imperfect competition. </a:t>
            </a:r>
          </a:p>
          <a:p>
            <a:pPr marL="444500" indent="-342900">
              <a:buFont typeface="Arial" panose="020B0604020202020204" pitchFamily="34" charset="0"/>
              <a:buChar char="•"/>
            </a:pPr>
            <a:r>
              <a:rPr lang="en-US" b="1" dirty="0"/>
              <a:t>Public Ownership and Investment</a:t>
            </a:r>
          </a:p>
          <a:p>
            <a:pPr marL="444500" indent="-342900">
              <a:buFont typeface="Arial" panose="020B0604020202020204" pitchFamily="34" charset="0"/>
              <a:buChar char="•"/>
            </a:pPr>
            <a:endParaRPr lang="en-US" dirty="0"/>
          </a:p>
          <a:p>
            <a:pPr marL="444500" indent="-342900">
              <a:buFont typeface="Arial" panose="020B0604020202020204" pitchFamily="34" charset="0"/>
              <a:buChar char="•"/>
            </a:pPr>
            <a:endParaRPr lang="en-US" dirty="0"/>
          </a:p>
          <a:p>
            <a:pPr marL="444500" indent="-342900">
              <a:buFont typeface="Arial" panose="020B0604020202020204" pitchFamily="34" charset="0"/>
              <a:buChar char="•"/>
            </a:pPr>
            <a:endParaRPr lang="en-US" dirty="0"/>
          </a:p>
          <a:p>
            <a:pPr marL="444500" indent="-342900">
              <a:buFont typeface="Arial" panose="020B0604020202020204" pitchFamily="34" charset="0"/>
              <a:buChar char="•"/>
            </a:pPr>
            <a:r>
              <a:rPr lang="en-US" b="1" dirty="0"/>
              <a:t>Private Ownership and Investment</a:t>
            </a:r>
          </a:p>
          <a:p>
            <a:pPr marL="444500" indent="-342900">
              <a:buFont typeface="Arial" panose="020B0604020202020204" pitchFamily="34" charset="0"/>
              <a:buChar char="•"/>
            </a:pPr>
            <a:endParaRPr lang="en-US" dirty="0"/>
          </a:p>
          <a:p>
            <a:pPr marL="444500" indent="-342900">
              <a:buFont typeface="Arial" panose="020B0604020202020204" pitchFamily="34" charset="0"/>
              <a:buChar char="•"/>
            </a:pPr>
            <a:endParaRPr lang="en-US" dirty="0"/>
          </a:p>
          <a:p>
            <a:pPr marL="444500" indent="-342900">
              <a:buFont typeface="Arial" panose="020B0604020202020204" pitchFamily="34" charset="0"/>
              <a:buChar char="•"/>
            </a:pPr>
            <a:endParaRPr lang="en-US" dirty="0"/>
          </a:p>
          <a:p>
            <a:pPr marL="444500" indent="-342900">
              <a:buFont typeface="Arial" panose="020B0604020202020204" pitchFamily="34" charset="0"/>
              <a:buChar char="•"/>
            </a:pPr>
            <a:endParaRPr lang="en-US" i="1" dirty="0"/>
          </a:p>
          <a:p>
            <a:pPr marL="444500" indent="-342900">
              <a:buFont typeface="Arial" panose="020B0604020202020204" pitchFamily="34" charset="0"/>
              <a:buChar char="•"/>
            </a:pPr>
            <a:r>
              <a:rPr lang="en-US" i="1" dirty="0"/>
              <a:t>For private ownership, creating competition can help to unlock value for customers and foster innovation, which can often be done by incentivizing investment.</a:t>
            </a:r>
          </a:p>
          <a:p>
            <a:pPr marL="444500" indent="-342900">
              <a:buFont typeface="Arial" panose="020B0604020202020204" pitchFamily="34" charset="0"/>
              <a:buChar char="•"/>
            </a:pPr>
            <a:endParaRPr lang="en-US" dirty="0"/>
          </a:p>
          <a:p>
            <a:pPr marL="444500" indent="-342900">
              <a:buFont typeface="Arial" panose="020B0604020202020204" pitchFamily="34" charset="0"/>
              <a:buChar char="•"/>
            </a:pPr>
            <a:endParaRPr lang="en-US" dirty="0"/>
          </a:p>
        </p:txBody>
      </p:sp>
      <p:graphicFrame>
        <p:nvGraphicFramePr>
          <p:cNvPr id="5" name="Table 4">
            <a:extLst>
              <a:ext uri="{FF2B5EF4-FFF2-40B4-BE49-F238E27FC236}">
                <a16:creationId xmlns:a16="http://schemas.microsoft.com/office/drawing/2014/main" id="{0E1F7F09-FC10-7F05-6687-4A97059733BC}"/>
              </a:ext>
            </a:extLst>
          </p:cNvPr>
          <p:cNvGraphicFramePr>
            <a:graphicFrameLocks noGrp="1"/>
          </p:cNvGraphicFramePr>
          <p:nvPr>
            <p:extLst>
              <p:ext uri="{D42A27DB-BD31-4B8C-83A1-F6EECF244321}">
                <p14:modId xmlns:p14="http://schemas.microsoft.com/office/powerpoint/2010/main" val="2056789823"/>
              </p:ext>
            </p:extLst>
          </p:nvPr>
        </p:nvGraphicFramePr>
        <p:xfrm>
          <a:off x="1433945" y="2741774"/>
          <a:ext cx="9324110" cy="1342109"/>
        </p:xfrm>
        <a:graphic>
          <a:graphicData uri="http://schemas.openxmlformats.org/drawingml/2006/table">
            <a:tbl>
              <a:tblPr firstRow="1" bandRow="1">
                <a:tableStyleId>{5C22544A-7EE6-4342-B048-85BDC9FD1C3A}</a:tableStyleId>
              </a:tblPr>
              <a:tblGrid>
                <a:gridCol w="4662055">
                  <a:extLst>
                    <a:ext uri="{9D8B030D-6E8A-4147-A177-3AD203B41FA5}">
                      <a16:colId xmlns:a16="http://schemas.microsoft.com/office/drawing/2014/main" val="691735493"/>
                    </a:ext>
                  </a:extLst>
                </a:gridCol>
                <a:gridCol w="4662055">
                  <a:extLst>
                    <a:ext uri="{9D8B030D-6E8A-4147-A177-3AD203B41FA5}">
                      <a16:colId xmlns:a16="http://schemas.microsoft.com/office/drawing/2014/main" val="1474788073"/>
                    </a:ext>
                  </a:extLst>
                </a:gridCol>
              </a:tblGrid>
              <a:tr h="378278">
                <a:tc>
                  <a:txBody>
                    <a:bodyPr/>
                    <a:lstStyle/>
                    <a:p>
                      <a:r>
                        <a:rPr lang="en-US" dirty="0"/>
                        <a:t>Pros</a:t>
                      </a:r>
                    </a:p>
                  </a:txBody>
                  <a:tcPr/>
                </a:tc>
                <a:tc>
                  <a:txBody>
                    <a:bodyPr/>
                    <a:lstStyle/>
                    <a:p>
                      <a:r>
                        <a:rPr lang="en-US" dirty="0"/>
                        <a:t>Cons</a:t>
                      </a:r>
                    </a:p>
                  </a:txBody>
                  <a:tcPr/>
                </a:tc>
                <a:extLst>
                  <a:ext uri="{0D108BD9-81ED-4DB2-BD59-A6C34878D82A}">
                    <a16:rowId xmlns:a16="http://schemas.microsoft.com/office/drawing/2014/main" val="1644140449"/>
                  </a:ext>
                </a:extLst>
              </a:tr>
              <a:tr h="963831">
                <a:tc>
                  <a:txBody>
                    <a:bodyPr/>
                    <a:lstStyle/>
                    <a:p>
                      <a:pPr>
                        <a:buFont typeface="Wingdings" pitchFamily="2" charset="2"/>
                        <a:buChar char="Ø"/>
                      </a:pPr>
                      <a:r>
                        <a:rPr lang="en-US" dirty="0"/>
                        <a:t>Limits monopoly abuse as state has control.</a:t>
                      </a:r>
                    </a:p>
                    <a:p>
                      <a:pPr>
                        <a:buFont typeface="Wingdings" pitchFamily="2" charset="2"/>
                        <a:buChar char="Ø"/>
                      </a:pPr>
                      <a:r>
                        <a:rPr lang="en-US" dirty="0"/>
                        <a:t>Long-term prioritization of projects.</a:t>
                      </a:r>
                    </a:p>
                    <a:p>
                      <a:pPr>
                        <a:buFont typeface="Wingdings" pitchFamily="2" charset="2"/>
                        <a:buChar char="Ø"/>
                      </a:pPr>
                      <a:r>
                        <a:rPr lang="en-US" dirty="0"/>
                        <a:t>Positive externalities</a:t>
                      </a:r>
                    </a:p>
                  </a:txBody>
                  <a:tcPr/>
                </a:tc>
                <a:tc>
                  <a:txBody>
                    <a:bodyPr/>
                    <a:lstStyle/>
                    <a:p>
                      <a:pPr marL="444500" indent="-342900">
                        <a:buFont typeface="Wingdings" pitchFamily="2" charset="2"/>
                        <a:buChar char="Ø"/>
                      </a:pPr>
                      <a:r>
                        <a:rPr lang="en-US" dirty="0"/>
                        <a:t>Changes in leadership may impact decision making.</a:t>
                      </a:r>
                    </a:p>
                    <a:p>
                      <a:pPr marL="444500" indent="-342900">
                        <a:buFont typeface="Wingdings" pitchFamily="2" charset="2"/>
                        <a:buChar char="Ø"/>
                      </a:pPr>
                      <a:r>
                        <a:rPr lang="en-US" dirty="0"/>
                        <a:t>Funding projects at a rapid rate may be more difficult.</a:t>
                      </a:r>
                    </a:p>
                  </a:txBody>
                  <a:tcPr/>
                </a:tc>
                <a:extLst>
                  <a:ext uri="{0D108BD9-81ED-4DB2-BD59-A6C34878D82A}">
                    <a16:rowId xmlns:a16="http://schemas.microsoft.com/office/drawing/2014/main" val="3038665172"/>
                  </a:ext>
                </a:extLst>
              </a:tr>
            </a:tbl>
          </a:graphicData>
        </a:graphic>
      </p:graphicFrame>
      <p:graphicFrame>
        <p:nvGraphicFramePr>
          <p:cNvPr id="6" name="Table 5">
            <a:extLst>
              <a:ext uri="{FF2B5EF4-FFF2-40B4-BE49-F238E27FC236}">
                <a16:creationId xmlns:a16="http://schemas.microsoft.com/office/drawing/2014/main" id="{E8144243-BE8B-6B81-08D5-E3A46FDB016E}"/>
              </a:ext>
            </a:extLst>
          </p:cNvPr>
          <p:cNvGraphicFramePr>
            <a:graphicFrameLocks noGrp="1"/>
          </p:cNvGraphicFramePr>
          <p:nvPr>
            <p:extLst>
              <p:ext uri="{D42A27DB-BD31-4B8C-83A1-F6EECF244321}">
                <p14:modId xmlns:p14="http://schemas.microsoft.com/office/powerpoint/2010/main" val="3338394764"/>
              </p:ext>
            </p:extLst>
          </p:nvPr>
        </p:nvGraphicFramePr>
        <p:xfrm>
          <a:off x="1433945" y="4416917"/>
          <a:ext cx="9324110" cy="1315720"/>
        </p:xfrm>
        <a:graphic>
          <a:graphicData uri="http://schemas.openxmlformats.org/drawingml/2006/table">
            <a:tbl>
              <a:tblPr firstRow="1" bandRow="1">
                <a:tableStyleId>{5C22544A-7EE6-4342-B048-85BDC9FD1C3A}</a:tableStyleId>
              </a:tblPr>
              <a:tblGrid>
                <a:gridCol w="4662055">
                  <a:extLst>
                    <a:ext uri="{9D8B030D-6E8A-4147-A177-3AD203B41FA5}">
                      <a16:colId xmlns:a16="http://schemas.microsoft.com/office/drawing/2014/main" val="691735493"/>
                    </a:ext>
                  </a:extLst>
                </a:gridCol>
                <a:gridCol w="4662055">
                  <a:extLst>
                    <a:ext uri="{9D8B030D-6E8A-4147-A177-3AD203B41FA5}">
                      <a16:colId xmlns:a16="http://schemas.microsoft.com/office/drawing/2014/main" val="1474788073"/>
                    </a:ext>
                  </a:extLst>
                </a:gridCol>
              </a:tblGrid>
              <a:tr h="370840">
                <a:tc>
                  <a:txBody>
                    <a:bodyPr/>
                    <a:lstStyle/>
                    <a:p>
                      <a:pPr marL="285750" indent="-285750">
                        <a:buFont typeface="Wingdings" pitchFamily="2" charset="2"/>
                        <a:buChar char="Ø"/>
                      </a:pPr>
                      <a:r>
                        <a:rPr lang="en-US" dirty="0"/>
                        <a:t>Pros</a:t>
                      </a:r>
                    </a:p>
                  </a:txBody>
                  <a:tcPr/>
                </a:tc>
                <a:tc>
                  <a:txBody>
                    <a:bodyPr/>
                    <a:lstStyle/>
                    <a:p>
                      <a:pPr marL="285750" indent="-285750">
                        <a:buFont typeface="Wingdings" pitchFamily="2" charset="2"/>
                        <a:buChar char="Ø"/>
                      </a:pPr>
                      <a:r>
                        <a:rPr lang="en-US" dirty="0"/>
                        <a:t>Cons</a:t>
                      </a:r>
                    </a:p>
                  </a:txBody>
                  <a:tcPr/>
                </a:tc>
                <a:extLst>
                  <a:ext uri="{0D108BD9-81ED-4DB2-BD59-A6C34878D82A}">
                    <a16:rowId xmlns:a16="http://schemas.microsoft.com/office/drawing/2014/main" val="1644140449"/>
                  </a:ext>
                </a:extLst>
              </a:tr>
              <a:tr h="370840">
                <a:tc>
                  <a:txBody>
                    <a:bodyPr/>
                    <a:lstStyle/>
                    <a:p>
                      <a:pPr marL="285750" indent="-285750">
                        <a:buFont typeface="Wingdings" pitchFamily="2" charset="2"/>
                        <a:buChar char="Ø"/>
                      </a:pPr>
                      <a:r>
                        <a:rPr lang="en-US" dirty="0"/>
                        <a:t>Speed of delivery</a:t>
                      </a:r>
                    </a:p>
                    <a:p>
                      <a:pPr marL="285750" indent="-285750">
                        <a:buFont typeface="Wingdings" pitchFamily="2" charset="2"/>
                        <a:buChar char="Ø"/>
                      </a:pPr>
                      <a:r>
                        <a:rPr lang="en-US" dirty="0"/>
                        <a:t>Faster modernization of the grid</a:t>
                      </a:r>
                    </a:p>
                    <a:p>
                      <a:pPr marL="285750" indent="-285750">
                        <a:buFont typeface="Wingdings" pitchFamily="2" charset="2"/>
                        <a:buChar char="Ø"/>
                      </a:pPr>
                      <a:r>
                        <a:rPr lang="en-US" dirty="0"/>
                        <a:t>Higher grid efficiency as profit incentive for companies</a:t>
                      </a:r>
                    </a:p>
                  </a:txBody>
                  <a:tcPr/>
                </a:tc>
                <a:tc>
                  <a:txBody>
                    <a:bodyPr/>
                    <a:lstStyle/>
                    <a:p>
                      <a:pPr marL="285750" indent="-285750">
                        <a:buFont typeface="Wingdings" pitchFamily="2" charset="2"/>
                        <a:buChar char="Ø"/>
                      </a:pPr>
                      <a:r>
                        <a:rPr lang="en-US" dirty="0"/>
                        <a:t>May ignore external costs and external benefits.</a:t>
                      </a:r>
                    </a:p>
                    <a:p>
                      <a:pPr marL="285750" indent="-285750">
                        <a:buFont typeface="Wingdings" pitchFamily="2" charset="2"/>
                        <a:buChar char="Ø"/>
                      </a:pPr>
                      <a:r>
                        <a:rPr lang="en-US" dirty="0"/>
                        <a:t>Monopoly creation.</a:t>
                      </a:r>
                    </a:p>
                    <a:p>
                      <a:pPr marL="285750" indent="-285750">
                        <a:buFont typeface="Wingdings" pitchFamily="2" charset="2"/>
                        <a:buChar char="Ø"/>
                      </a:pPr>
                      <a:r>
                        <a:rPr lang="en-US" dirty="0"/>
                        <a:t>Lack of transparency, hard to regulate.</a:t>
                      </a:r>
                    </a:p>
                  </a:txBody>
                  <a:tcPr/>
                </a:tc>
                <a:extLst>
                  <a:ext uri="{0D108BD9-81ED-4DB2-BD59-A6C34878D82A}">
                    <a16:rowId xmlns:a16="http://schemas.microsoft.com/office/drawing/2014/main" val="3038665172"/>
                  </a:ext>
                </a:extLst>
              </a:tr>
            </a:tbl>
          </a:graphicData>
        </a:graphic>
      </p:graphicFrame>
    </p:spTree>
    <p:extLst>
      <p:ext uri="{BB962C8B-B14F-4D97-AF65-F5344CB8AC3E}">
        <p14:creationId xmlns:p14="http://schemas.microsoft.com/office/powerpoint/2010/main" val="6383156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8A564-3CFA-2727-A679-87D1458F5F2C}"/>
              </a:ext>
            </a:extLst>
          </p:cNvPr>
          <p:cNvSpPr>
            <a:spLocks noGrp="1"/>
          </p:cNvSpPr>
          <p:nvPr>
            <p:ph type="title"/>
          </p:nvPr>
        </p:nvSpPr>
        <p:spPr/>
        <p:txBody>
          <a:bodyPr/>
          <a:lstStyle/>
          <a:p>
            <a:r>
              <a:rPr lang="en-US" dirty="0"/>
              <a:t>‘Keeping the lights on’</a:t>
            </a:r>
          </a:p>
        </p:txBody>
      </p:sp>
      <p:sp>
        <p:nvSpPr>
          <p:cNvPr id="3" name="Text Placeholder 2">
            <a:extLst>
              <a:ext uri="{FF2B5EF4-FFF2-40B4-BE49-F238E27FC236}">
                <a16:creationId xmlns:a16="http://schemas.microsoft.com/office/drawing/2014/main" id="{76707479-4EFE-4BEC-90AF-E8624C36D94D}"/>
              </a:ext>
            </a:extLst>
          </p:cNvPr>
          <p:cNvSpPr>
            <a:spLocks noGrp="1"/>
          </p:cNvSpPr>
          <p:nvPr>
            <p:ph type="body" idx="1"/>
          </p:nvPr>
        </p:nvSpPr>
        <p:spPr/>
        <p:txBody>
          <a:bodyPr/>
          <a:lstStyle/>
          <a:p>
            <a:pPr>
              <a:buFont typeface="Arial" panose="020B0604020202020204" pitchFamily="34" charset="0"/>
              <a:buChar char="•"/>
            </a:pPr>
            <a:r>
              <a:rPr lang="en-GB" sz="2200" dirty="0">
                <a:solidFill>
                  <a:schemeClr val="tx1"/>
                </a:solidFill>
                <a:effectLst/>
                <a:latin typeface="Helvetica" pitchFamily="2" charset="0"/>
              </a:rPr>
              <a:t>Whilst ownership of the assets is important.  Responsibility for for the operation and maintenance of said assets could be another. Such as in Ireland, </a:t>
            </a:r>
            <a:r>
              <a:rPr lang="en-GB" sz="2200" b="1" dirty="0">
                <a:solidFill>
                  <a:srgbClr val="FF0000"/>
                </a:solidFill>
                <a:effectLst/>
                <a:latin typeface="Helvetica" pitchFamily="2" charset="0"/>
              </a:rPr>
              <a:t>EirGrid</a:t>
            </a:r>
            <a:r>
              <a:rPr lang="en-GB" sz="2200" dirty="0">
                <a:solidFill>
                  <a:schemeClr val="tx1"/>
                </a:solidFill>
                <a:effectLst/>
                <a:latin typeface="Helvetica" pitchFamily="2" charset="0"/>
              </a:rPr>
              <a:t> is responsible for </a:t>
            </a:r>
            <a:r>
              <a:rPr lang="en-GB" sz="2200" b="1" dirty="0">
                <a:solidFill>
                  <a:schemeClr val="tx1"/>
                </a:solidFill>
                <a:effectLst/>
                <a:latin typeface="Helvetica" pitchFamily="2" charset="0"/>
              </a:rPr>
              <a:t>'keeping the lights on’ </a:t>
            </a:r>
            <a:r>
              <a:rPr lang="en-GB" sz="2200" dirty="0">
                <a:solidFill>
                  <a:schemeClr val="tx1"/>
                </a:solidFill>
                <a:effectLst/>
                <a:latin typeface="Helvetica" pitchFamily="2" charset="0"/>
              </a:rPr>
              <a:t>as transmission syste</a:t>
            </a:r>
            <a:r>
              <a:rPr lang="en-GB" sz="2200" dirty="0">
                <a:solidFill>
                  <a:schemeClr val="tx1"/>
                </a:solidFill>
                <a:latin typeface="Helvetica" pitchFamily="2" charset="0"/>
              </a:rPr>
              <a:t>m operator </a:t>
            </a:r>
            <a:r>
              <a:rPr lang="en-GB" sz="2200" dirty="0">
                <a:solidFill>
                  <a:schemeClr val="tx1"/>
                </a:solidFill>
                <a:effectLst/>
                <a:latin typeface="Helvetica" pitchFamily="2" charset="0"/>
              </a:rPr>
              <a:t>(TSO).  S</a:t>
            </a:r>
            <a:r>
              <a:rPr lang="en-GB" sz="2200" dirty="0">
                <a:solidFill>
                  <a:schemeClr val="tx1"/>
                </a:solidFill>
                <a:latin typeface="Helvetica" pitchFamily="2" charset="0"/>
              </a:rPr>
              <a:t>omebody needs to be responsible for keeping the lights on with appropriate incentives to not just develop the grid but also to refurb, maintain, upgrade, modernise. </a:t>
            </a:r>
            <a:endParaRPr lang="en-GB" sz="2200" dirty="0">
              <a:solidFill>
                <a:schemeClr val="tx1"/>
              </a:solidFill>
              <a:effectLst/>
              <a:latin typeface="Helvetica" pitchFamily="2" charset="0"/>
            </a:endParaRPr>
          </a:p>
          <a:p>
            <a:pPr>
              <a:buFont typeface="Arial" panose="020B0604020202020204" pitchFamily="34" charset="0"/>
              <a:buChar char="•"/>
            </a:pPr>
            <a:r>
              <a:rPr lang="en-GB" sz="2200" dirty="0">
                <a:solidFill>
                  <a:srgbClr val="000000"/>
                </a:solidFill>
                <a:effectLst/>
                <a:latin typeface="Helvetica" pitchFamily="2" charset="0"/>
              </a:rPr>
              <a:t>As more variable renewables are integrating on </a:t>
            </a:r>
            <a:r>
              <a:rPr lang="en-GB" sz="2200" dirty="0">
                <a:solidFill>
                  <a:schemeClr val="tx1"/>
                </a:solidFill>
                <a:effectLst/>
                <a:latin typeface="Helvetica" pitchFamily="2" charset="0"/>
              </a:rPr>
              <a:t>to grids, </a:t>
            </a:r>
            <a:r>
              <a:rPr lang="en-GB" sz="2200" b="1" dirty="0">
                <a:solidFill>
                  <a:schemeClr val="tx1"/>
                </a:solidFill>
                <a:effectLst/>
                <a:latin typeface="Helvetica" pitchFamily="2" charset="0"/>
              </a:rPr>
              <a:t>keeping the lights</a:t>
            </a:r>
            <a:r>
              <a:rPr lang="en-GB" sz="2200" dirty="0">
                <a:solidFill>
                  <a:schemeClr val="tx1"/>
                </a:solidFill>
                <a:effectLst/>
                <a:latin typeface="Helvetica" pitchFamily="2" charset="0"/>
              </a:rPr>
              <a:t> </a:t>
            </a:r>
            <a:r>
              <a:rPr lang="en-GB" sz="2200" dirty="0">
                <a:solidFill>
                  <a:srgbClr val="000000"/>
                </a:solidFill>
                <a:effectLst/>
                <a:latin typeface="Helvetica" pitchFamily="2" charset="0"/>
              </a:rPr>
              <a:t>on becomes the main reason to modernise the grid, which currently stands as a higher priority issue </a:t>
            </a:r>
            <a:r>
              <a:rPr lang="en-GB" sz="2200" dirty="0">
                <a:solidFill>
                  <a:srgbClr val="000000"/>
                </a:solidFill>
                <a:latin typeface="Helvetica" pitchFamily="2" charset="0"/>
              </a:rPr>
              <a:t>over other factors such as</a:t>
            </a:r>
            <a:r>
              <a:rPr lang="en-GB" sz="2200" dirty="0">
                <a:solidFill>
                  <a:srgbClr val="000000"/>
                </a:solidFill>
                <a:effectLst/>
                <a:latin typeface="Helvetica" pitchFamily="2" charset="0"/>
              </a:rPr>
              <a:t> efficiency and resiliency. </a:t>
            </a:r>
          </a:p>
          <a:p>
            <a:pPr>
              <a:buFont typeface="Arial" panose="020B0604020202020204" pitchFamily="34" charset="0"/>
              <a:buChar char="•"/>
            </a:pPr>
            <a:r>
              <a:rPr lang="en-GB" sz="2200" dirty="0">
                <a:solidFill>
                  <a:srgbClr val="000000"/>
                </a:solidFill>
                <a:latin typeface="Helvetica" pitchFamily="2" charset="0"/>
              </a:rPr>
              <a:t>This is where regulators can also play a role, as well as the importance of cross-border communication to help keep the lights on; such as the role interconnectors can play to manage energy demand over varying scales (local to continent wide).</a:t>
            </a:r>
          </a:p>
          <a:p>
            <a:pPr>
              <a:buFont typeface="Arial" panose="020B0604020202020204" pitchFamily="34" charset="0"/>
              <a:buChar char="•"/>
            </a:pPr>
            <a:r>
              <a:rPr lang="en-GB" sz="2200" b="1" dirty="0">
                <a:solidFill>
                  <a:schemeClr val="tx1"/>
                </a:solidFill>
                <a:effectLst/>
                <a:latin typeface="Helvetica" pitchFamily="2" charset="0"/>
              </a:rPr>
              <a:t>Interactive example </a:t>
            </a:r>
            <a:r>
              <a:rPr lang="en-GB" sz="2200" b="1" dirty="0">
                <a:solidFill>
                  <a:schemeClr val="tx1"/>
                </a:solidFill>
                <a:latin typeface="Helvetica" pitchFamily="2" charset="0"/>
              </a:rPr>
              <a:t>showcasing the grid across Europe from the </a:t>
            </a:r>
            <a:r>
              <a:rPr lang="en-GB" sz="2200" b="1" dirty="0">
                <a:solidFill>
                  <a:srgbClr val="FF0000"/>
                </a:solidFill>
                <a:latin typeface="Helvetica" pitchFamily="2" charset="0"/>
                <a:hlinkClick r:id="rId3">
                  <a:extLst>
                    <a:ext uri="{A12FA001-AC4F-418D-AE19-62706E023703}">
                      <ahyp:hlinkClr xmlns:ahyp="http://schemas.microsoft.com/office/drawing/2018/hyperlinkcolor" val="tx"/>
                    </a:ext>
                  </a:extLst>
                </a:hlinkClick>
              </a:rPr>
              <a:t>Financial Times</a:t>
            </a:r>
            <a:r>
              <a:rPr lang="en-GB" sz="2200" b="1" dirty="0">
                <a:solidFill>
                  <a:srgbClr val="FF0000"/>
                </a:solidFill>
                <a:latin typeface="Helvetica" pitchFamily="2" charset="0"/>
              </a:rPr>
              <a:t>.</a:t>
            </a:r>
            <a:endParaRPr lang="en-GB" sz="2200" b="1" dirty="0">
              <a:solidFill>
                <a:srgbClr val="FF0000"/>
              </a:solidFill>
              <a:effectLst/>
              <a:latin typeface="Helvetica" pitchFamily="2" charset="0"/>
            </a:endParaRPr>
          </a:p>
        </p:txBody>
      </p:sp>
    </p:spTree>
    <p:extLst>
      <p:ext uri="{BB962C8B-B14F-4D97-AF65-F5344CB8AC3E}">
        <p14:creationId xmlns:p14="http://schemas.microsoft.com/office/powerpoint/2010/main" val="27398232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ECBD9-D236-7AB1-C53E-89AF53E33D71}"/>
              </a:ext>
            </a:extLst>
          </p:cNvPr>
          <p:cNvSpPr>
            <a:spLocks noGrp="1"/>
          </p:cNvSpPr>
          <p:nvPr>
            <p:ph type="title"/>
          </p:nvPr>
        </p:nvSpPr>
        <p:spPr/>
        <p:txBody>
          <a:bodyPr/>
          <a:lstStyle/>
          <a:p>
            <a:r>
              <a:rPr lang="en-US" dirty="0"/>
              <a:t>Regulation</a:t>
            </a:r>
          </a:p>
        </p:txBody>
      </p:sp>
      <p:sp>
        <p:nvSpPr>
          <p:cNvPr id="3" name="Text Placeholder 2">
            <a:extLst>
              <a:ext uri="{FF2B5EF4-FFF2-40B4-BE49-F238E27FC236}">
                <a16:creationId xmlns:a16="http://schemas.microsoft.com/office/drawing/2014/main" id="{00F35617-6196-036A-470A-8671BFCF5A17}"/>
              </a:ext>
            </a:extLst>
          </p:cNvPr>
          <p:cNvSpPr>
            <a:spLocks noGrp="1"/>
          </p:cNvSpPr>
          <p:nvPr>
            <p:ph type="body" idx="1"/>
          </p:nvPr>
        </p:nvSpPr>
        <p:spPr>
          <a:xfrm>
            <a:off x="629400" y="1128037"/>
            <a:ext cx="7724892" cy="4922031"/>
          </a:xfrm>
        </p:spPr>
        <p:txBody>
          <a:bodyPr/>
          <a:lstStyle/>
          <a:p>
            <a:pPr marL="444500" indent="-342900">
              <a:buFont typeface="Arial" panose="020B0604020202020204" pitchFamily="34" charset="0"/>
              <a:buChar char="•"/>
            </a:pPr>
            <a:r>
              <a:rPr lang="en-US" sz="2150" dirty="0">
                <a:solidFill>
                  <a:schemeClr val="tx1"/>
                </a:solidFill>
              </a:rPr>
              <a:t>Firstly, having a regulatory authority in place, such as the </a:t>
            </a:r>
            <a:r>
              <a:rPr lang="en-GB" sz="2150" b="1" i="0" dirty="0">
                <a:solidFill>
                  <a:srgbClr val="FF0000"/>
                </a:solidFill>
                <a:effectLst/>
              </a:rPr>
              <a:t>Office of Gas and Electricity Markets (Ofgem) </a:t>
            </a:r>
            <a:r>
              <a:rPr lang="en-GB" sz="2150" b="0" i="0" dirty="0">
                <a:solidFill>
                  <a:srgbClr val="FF0000"/>
                </a:solidFill>
                <a:effectLst/>
              </a:rPr>
              <a:t>in the UK </a:t>
            </a:r>
            <a:r>
              <a:rPr lang="en-GB" sz="2150" b="0" i="0" dirty="0">
                <a:solidFill>
                  <a:schemeClr val="tx1"/>
                </a:solidFill>
                <a:effectLst/>
              </a:rPr>
              <a:t>or </a:t>
            </a:r>
            <a:r>
              <a:rPr lang="en-GB" sz="2150" b="1" dirty="0">
                <a:solidFill>
                  <a:srgbClr val="FF0000"/>
                </a:solidFill>
              </a:rPr>
              <a:t>CREG in Belgium</a:t>
            </a:r>
            <a:r>
              <a:rPr lang="en-GB" sz="2150" dirty="0">
                <a:solidFill>
                  <a:schemeClr val="tx1"/>
                </a:solidFill>
              </a:rPr>
              <a:t>. These bodies act independent from the government.</a:t>
            </a:r>
          </a:p>
          <a:p>
            <a:pPr marL="444500" indent="-342900">
              <a:buFont typeface="Arial" panose="020B0604020202020204" pitchFamily="34" charset="0"/>
              <a:buChar char="•"/>
            </a:pPr>
            <a:r>
              <a:rPr lang="en-GB" sz="2150" i="1" dirty="0">
                <a:solidFill>
                  <a:schemeClr val="tx1"/>
                </a:solidFill>
              </a:rPr>
              <a:t>CREG</a:t>
            </a:r>
            <a:r>
              <a:rPr lang="en-GB" sz="2150" dirty="0">
                <a:solidFill>
                  <a:schemeClr val="tx1"/>
                </a:solidFill>
              </a:rPr>
              <a:t> states they</a:t>
            </a:r>
            <a:r>
              <a:rPr lang="en-GB" sz="2150" b="0" i="0" u="none" strike="noStrike" dirty="0">
                <a:solidFill>
                  <a:schemeClr val="tx1"/>
                </a:solidFill>
                <a:effectLst/>
              </a:rPr>
              <a:t> protect the interests of consumers and advise public authorities on the organisation and functioning of electricity and gas markets. </a:t>
            </a:r>
          </a:p>
          <a:p>
            <a:pPr marL="444500" indent="-342900">
              <a:buFont typeface="Arial" panose="020B0604020202020204" pitchFamily="34" charset="0"/>
              <a:buChar char="•"/>
            </a:pPr>
            <a:r>
              <a:rPr lang="en-GB" sz="2150" i="1" u="none" strike="noStrike" dirty="0">
                <a:solidFill>
                  <a:schemeClr val="tx1"/>
                </a:solidFill>
                <a:effectLst/>
              </a:rPr>
              <a:t>Independent regulators </a:t>
            </a:r>
            <a:r>
              <a:rPr lang="en-GB" sz="2150" dirty="0">
                <a:solidFill>
                  <a:schemeClr val="tx1"/>
                </a:solidFill>
              </a:rPr>
              <a:t>should be in place to </a:t>
            </a:r>
            <a:r>
              <a:rPr lang="en-GB" sz="2150" i="0" u="none" strike="noStrike" dirty="0">
                <a:solidFill>
                  <a:schemeClr val="tx1"/>
                </a:solidFill>
                <a:effectLst/>
              </a:rPr>
              <a:t>ensure effective and efficient public service delivery by market players.</a:t>
            </a:r>
          </a:p>
          <a:p>
            <a:pPr marL="444500" indent="-342900">
              <a:buFont typeface="Arial" panose="020B0604020202020204" pitchFamily="34" charset="0"/>
              <a:buChar char="•"/>
            </a:pPr>
            <a:r>
              <a:rPr lang="en-GB" sz="2150" dirty="0">
                <a:solidFill>
                  <a:schemeClr val="tx1"/>
                </a:solidFill>
                <a:effectLst/>
              </a:rPr>
              <a:t>O</a:t>
            </a:r>
            <a:r>
              <a:rPr lang="en-GB" sz="2150" dirty="0">
                <a:solidFill>
                  <a:schemeClr val="tx1"/>
                </a:solidFill>
              </a:rPr>
              <a:t>n a larger scale, for example, the </a:t>
            </a:r>
            <a:r>
              <a:rPr lang="en-GB" sz="2150" b="1" dirty="0">
                <a:solidFill>
                  <a:srgbClr val="FF0000"/>
                </a:solidFill>
                <a:effectLst/>
              </a:rPr>
              <a:t>Agency for the Cooperation of Energy Regulators (ACER) </a:t>
            </a:r>
            <a:r>
              <a:rPr lang="en-GB" sz="2150" dirty="0">
                <a:solidFill>
                  <a:schemeClr val="tx1"/>
                </a:solidFill>
                <a:effectLst/>
              </a:rPr>
              <a:t>under the European Commission, ensures risk </a:t>
            </a:r>
            <a:r>
              <a:rPr lang="en-GB" sz="2150" b="0" i="0" dirty="0">
                <a:solidFill>
                  <a:schemeClr val="tx1"/>
                </a:solidFill>
                <a:effectLst/>
              </a:rPr>
              <a:t>reduction under the current grid and regulates grid reliability and stability</a:t>
            </a:r>
            <a:r>
              <a:rPr lang="en-GB" sz="2150" dirty="0">
                <a:solidFill>
                  <a:schemeClr val="tx1"/>
                </a:solidFill>
              </a:rPr>
              <a:t> across borders in Europe.</a:t>
            </a:r>
            <a:endParaRPr lang="en-GB" sz="2150" b="0" i="0" dirty="0">
              <a:solidFill>
                <a:schemeClr val="tx1"/>
              </a:solidFill>
              <a:effectLst/>
            </a:endParaRPr>
          </a:p>
          <a:p>
            <a:pPr marL="444500" indent="-342900">
              <a:buFont typeface="Arial" panose="020B0604020202020204" pitchFamily="34" charset="0"/>
              <a:buChar char="•"/>
            </a:pPr>
            <a:endParaRPr lang="en-GB" dirty="0">
              <a:solidFill>
                <a:srgbClr val="171A22"/>
              </a:solidFill>
              <a:effectLst/>
            </a:endParaRPr>
          </a:p>
        </p:txBody>
      </p:sp>
      <p:pic>
        <p:nvPicPr>
          <p:cNvPr id="4100" name="Picture 4" descr="ACER">
            <a:extLst>
              <a:ext uri="{FF2B5EF4-FFF2-40B4-BE49-F238E27FC236}">
                <a16:creationId xmlns:a16="http://schemas.microsoft.com/office/drawing/2014/main" id="{64202148-D057-57EE-6614-56E4FBBA58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4292" y="4542740"/>
            <a:ext cx="3749791" cy="183876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Welcome to Ofgem - the energy regulator for Great Britain | Ofgem">
            <a:extLst>
              <a:ext uri="{FF2B5EF4-FFF2-40B4-BE49-F238E27FC236}">
                <a16:creationId xmlns:a16="http://schemas.microsoft.com/office/drawing/2014/main" id="{5A92E09B-F14E-20A3-D1E6-9DD1008FC5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7527" y="1586014"/>
            <a:ext cx="3269673" cy="183876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Welcome">
            <a:extLst>
              <a:ext uri="{FF2B5EF4-FFF2-40B4-BE49-F238E27FC236}">
                <a16:creationId xmlns:a16="http://schemas.microsoft.com/office/drawing/2014/main" id="{A4FD42CE-8BE7-C5FE-94B4-E9965FCAEE9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681" r="6681"/>
          <a:stretch/>
        </p:blipFill>
        <p:spPr bwMode="auto">
          <a:xfrm>
            <a:off x="8617527" y="3767761"/>
            <a:ext cx="3277582" cy="744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6457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Electricity Transition</a:t>
            </a:r>
            <a:r>
              <a:rPr lang="en-GB" sz="2000" dirty="0">
                <a:solidFill>
                  <a:srgbClr val="FFFFFF"/>
                </a:solidFill>
                <a:latin typeface="Trebuchet MS"/>
                <a:ea typeface="Trebuchet MS"/>
                <a:cs typeface="Trebuchet MS"/>
                <a:sym typeface="Trebuchet MS"/>
              </a:rPr>
              <a:t>n Playbook</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Block 4: Shaping the Future</a:t>
            </a:r>
          </a:p>
        </p:txBody>
      </p:sp>
    </p:spTree>
    <p:extLst>
      <p:ext uri="{BB962C8B-B14F-4D97-AF65-F5344CB8AC3E}">
        <p14:creationId xmlns:p14="http://schemas.microsoft.com/office/powerpoint/2010/main" val="3612127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97875-B886-ACA5-AFEB-5639BB9DB2B0}"/>
              </a:ext>
            </a:extLst>
          </p:cNvPr>
          <p:cNvSpPr>
            <a:spLocks noGrp="1"/>
          </p:cNvSpPr>
          <p:nvPr>
            <p:ph type="title"/>
          </p:nvPr>
        </p:nvSpPr>
        <p:spPr/>
        <p:txBody>
          <a:bodyPr/>
          <a:lstStyle/>
          <a:p>
            <a:r>
              <a:rPr lang="en-US" dirty="0"/>
              <a:t>Interconnectors</a:t>
            </a:r>
          </a:p>
        </p:txBody>
      </p:sp>
      <p:sp>
        <p:nvSpPr>
          <p:cNvPr id="3" name="Text Placeholder 2">
            <a:extLst>
              <a:ext uri="{FF2B5EF4-FFF2-40B4-BE49-F238E27FC236}">
                <a16:creationId xmlns:a16="http://schemas.microsoft.com/office/drawing/2014/main" id="{6EBF706F-274E-6BA2-528F-4DB8D6FCA12F}"/>
              </a:ext>
            </a:extLst>
          </p:cNvPr>
          <p:cNvSpPr>
            <a:spLocks noGrp="1"/>
          </p:cNvSpPr>
          <p:nvPr>
            <p:ph type="body" idx="1"/>
          </p:nvPr>
        </p:nvSpPr>
        <p:spPr>
          <a:xfrm>
            <a:off x="351186" y="1169600"/>
            <a:ext cx="11840814" cy="4011999"/>
          </a:xfrm>
        </p:spPr>
        <p:txBody>
          <a:bodyPr/>
          <a:lstStyle/>
          <a:p>
            <a:pPr marL="444500" indent="-342900">
              <a:buFont typeface="Arial" panose="020B0604020202020204" pitchFamily="34" charset="0"/>
              <a:buChar char="•"/>
            </a:pPr>
            <a:r>
              <a:rPr lang="en-GB" sz="2300" b="1" dirty="0">
                <a:solidFill>
                  <a:srgbClr val="000000"/>
                </a:solidFill>
                <a:latin typeface="Helvetica" pitchFamily="2" charset="0"/>
              </a:rPr>
              <a:t>Interconnectors are key </a:t>
            </a:r>
            <a:r>
              <a:rPr lang="en-GB" sz="2300" b="1" dirty="0">
                <a:solidFill>
                  <a:srgbClr val="000000"/>
                </a:solidFill>
                <a:effectLst/>
                <a:latin typeface="Helvetica" pitchFamily="2" charset="0"/>
              </a:rPr>
              <a:t>in shaping the energy transition,</a:t>
            </a:r>
            <a:r>
              <a:rPr lang="en-GB" sz="2300" b="1" dirty="0">
                <a:solidFill>
                  <a:srgbClr val="000000"/>
                </a:solidFill>
                <a:latin typeface="Helvetica" pitchFamily="2" charset="0"/>
              </a:rPr>
              <a:t> </a:t>
            </a:r>
            <a:r>
              <a:rPr lang="en-GB" sz="2300" dirty="0">
                <a:solidFill>
                  <a:srgbClr val="000000"/>
                </a:solidFill>
                <a:effectLst/>
                <a:latin typeface="Helvetica" pitchFamily="2" charset="0"/>
              </a:rPr>
              <a:t>across countries, regions and even continents.  Interconnectors have often been viewed as a </a:t>
            </a:r>
            <a:r>
              <a:rPr lang="en-GB" sz="2300" i="1" dirty="0">
                <a:solidFill>
                  <a:srgbClr val="000000"/>
                </a:solidFill>
                <a:effectLst/>
                <a:latin typeface="Helvetica" pitchFamily="2" charset="0"/>
              </a:rPr>
              <a:t>bilateral issue, but this can no longer be the case</a:t>
            </a:r>
            <a:r>
              <a:rPr lang="en-GB" sz="2300" dirty="0">
                <a:solidFill>
                  <a:srgbClr val="000000"/>
                </a:solidFill>
                <a:effectLst/>
                <a:latin typeface="Helvetica" pitchFamily="2" charset="0"/>
              </a:rPr>
              <a:t>, as increasing interconnection capacity is key to achieving ambitious political goals, for all states, for large scale deployment of renewables globally.</a:t>
            </a:r>
            <a:endParaRPr lang="en-GB" sz="2300" dirty="0">
              <a:solidFill>
                <a:schemeClr val="tx1"/>
              </a:solidFill>
            </a:endParaRPr>
          </a:p>
          <a:p>
            <a:pPr marL="444500" indent="-342900">
              <a:buFont typeface="Arial" panose="020B0604020202020204" pitchFamily="34" charset="0"/>
              <a:buChar char="•"/>
            </a:pPr>
            <a:r>
              <a:rPr lang="en-GB" sz="2300" b="1" dirty="0">
                <a:solidFill>
                  <a:schemeClr val="tx1"/>
                </a:solidFill>
              </a:rPr>
              <a:t>Three main benefits:</a:t>
            </a:r>
          </a:p>
          <a:p>
            <a:r>
              <a:rPr lang="en-GB" sz="2300" i="1" dirty="0">
                <a:solidFill>
                  <a:schemeClr val="tx1"/>
                </a:solidFill>
              </a:rPr>
              <a:t>Sustainability: </a:t>
            </a:r>
            <a:r>
              <a:rPr lang="en-GB" sz="2300" dirty="0">
                <a:solidFill>
                  <a:schemeClr val="tx1"/>
                </a:solidFill>
              </a:rPr>
              <a:t>Maximise clean energy resources by integrating and optimising renewables, reduce wastage and support neighbouring countries in the same way.</a:t>
            </a:r>
          </a:p>
          <a:p>
            <a:r>
              <a:rPr lang="en-GB" sz="2300" i="1" dirty="0">
                <a:solidFill>
                  <a:schemeClr val="tx1"/>
                </a:solidFill>
              </a:rPr>
              <a:t>Security of supply:  </a:t>
            </a:r>
            <a:r>
              <a:rPr lang="en-GB" sz="2300" dirty="0">
                <a:solidFill>
                  <a:schemeClr val="tx1"/>
                </a:solidFill>
              </a:rPr>
              <a:t>A direct link to large pool of renewable energy that can be utilised to react to supply and demand changes. Hence improving not only system efficiency but also reliability, creating resilience across networks and increasing solidarity. </a:t>
            </a:r>
          </a:p>
          <a:p>
            <a:r>
              <a:rPr lang="en-GB" sz="2300" i="1" dirty="0">
                <a:solidFill>
                  <a:schemeClr val="tx1"/>
                </a:solidFill>
              </a:rPr>
              <a:t>Affordability: </a:t>
            </a:r>
            <a:r>
              <a:rPr lang="en-GB" sz="2300" dirty="0">
                <a:solidFill>
                  <a:schemeClr val="tx1"/>
                </a:solidFill>
              </a:rPr>
              <a:t>Access to lower priced electricity from a wider pool of sources. This in turn should increase societal acceptance.</a:t>
            </a:r>
          </a:p>
          <a:p>
            <a:pPr marL="101600" indent="0">
              <a:buNone/>
            </a:pPr>
            <a:endParaRPr lang="en-GB" dirty="0">
              <a:solidFill>
                <a:schemeClr val="tx1"/>
              </a:solidFill>
            </a:endParaRPr>
          </a:p>
        </p:txBody>
      </p:sp>
    </p:spTree>
    <p:extLst>
      <p:ext uri="{BB962C8B-B14F-4D97-AF65-F5344CB8AC3E}">
        <p14:creationId xmlns:p14="http://schemas.microsoft.com/office/powerpoint/2010/main" val="29388537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1C371-DDCA-F1BA-F116-4F08348B733E}"/>
              </a:ext>
            </a:extLst>
          </p:cNvPr>
          <p:cNvSpPr>
            <a:spLocks noGrp="1"/>
          </p:cNvSpPr>
          <p:nvPr>
            <p:ph type="title"/>
          </p:nvPr>
        </p:nvSpPr>
        <p:spPr>
          <a:xfrm>
            <a:off x="526473" y="476496"/>
            <a:ext cx="8589817" cy="429348"/>
          </a:xfrm>
        </p:spPr>
        <p:txBody>
          <a:bodyPr/>
          <a:lstStyle/>
          <a:p>
            <a:r>
              <a:rPr lang="en-US" sz="3100" dirty="0"/>
              <a:t>Europe: The World’s Largest Interconnected Grid</a:t>
            </a:r>
          </a:p>
        </p:txBody>
      </p:sp>
      <p:sp>
        <p:nvSpPr>
          <p:cNvPr id="3" name="Text Placeholder 2">
            <a:extLst>
              <a:ext uri="{FF2B5EF4-FFF2-40B4-BE49-F238E27FC236}">
                <a16:creationId xmlns:a16="http://schemas.microsoft.com/office/drawing/2014/main" id="{5A7454C8-D910-A7BF-6AA9-E28BC64FDAE7}"/>
              </a:ext>
            </a:extLst>
          </p:cNvPr>
          <p:cNvSpPr>
            <a:spLocks noGrp="1"/>
          </p:cNvSpPr>
          <p:nvPr>
            <p:ph type="body" idx="1"/>
          </p:nvPr>
        </p:nvSpPr>
        <p:spPr>
          <a:xfrm>
            <a:off x="629399" y="1169601"/>
            <a:ext cx="10933801" cy="4922031"/>
          </a:xfrm>
        </p:spPr>
        <p:txBody>
          <a:bodyPr/>
          <a:lstStyle/>
          <a:p>
            <a:pPr marL="444500" indent="-342900">
              <a:buFont typeface="Arial" panose="020B0604020202020204" pitchFamily="34" charset="0"/>
              <a:buChar char="•"/>
            </a:pPr>
            <a:r>
              <a:rPr lang="en-GB" dirty="0">
                <a:solidFill>
                  <a:srgbClr val="000000"/>
                </a:solidFill>
                <a:effectLst/>
                <a:latin typeface="Helvetica" pitchFamily="2" charset="0"/>
              </a:rPr>
              <a:t>Europe has set the benchmark when it comes to interconnectors, being the world’s largest interconnected grid, but there is still more to be done to maximize the penetration of renewables, while enhancing power security and keeping electricity costs down.  </a:t>
            </a:r>
          </a:p>
          <a:p>
            <a:pPr marL="444500" indent="-342900">
              <a:buFont typeface="Arial" panose="020B0604020202020204" pitchFamily="34" charset="0"/>
              <a:buChar char="•"/>
            </a:pPr>
            <a:endParaRPr lang="en-US" dirty="0"/>
          </a:p>
        </p:txBody>
      </p:sp>
      <p:pic>
        <p:nvPicPr>
          <p:cNvPr id="6" name="Picture 5" descr="A map of europe with red lines and blue dots&#10;&#10;Description automatically generated">
            <a:extLst>
              <a:ext uri="{FF2B5EF4-FFF2-40B4-BE49-F238E27FC236}">
                <a16:creationId xmlns:a16="http://schemas.microsoft.com/office/drawing/2014/main" id="{A8A0E9C6-B7A9-0CA2-B5E0-57FC14F9A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003" y="2456546"/>
            <a:ext cx="5633997" cy="3635086"/>
          </a:xfrm>
          <a:prstGeom prst="rect">
            <a:avLst/>
          </a:prstGeom>
        </p:spPr>
      </p:pic>
      <p:pic>
        <p:nvPicPr>
          <p:cNvPr id="8" name="Picture 7" descr="A graph of a number of people&#10;&#10;Description automatically generated with medium confidence">
            <a:extLst>
              <a:ext uri="{FF2B5EF4-FFF2-40B4-BE49-F238E27FC236}">
                <a16:creationId xmlns:a16="http://schemas.microsoft.com/office/drawing/2014/main" id="{ACA0B9C1-A00F-8FEB-8016-EACCDD56C4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1857" y="2456546"/>
            <a:ext cx="5608865" cy="3635086"/>
          </a:xfrm>
          <a:prstGeom prst="rect">
            <a:avLst/>
          </a:prstGeom>
        </p:spPr>
      </p:pic>
    </p:spTree>
    <p:extLst>
      <p:ext uri="{BB962C8B-B14F-4D97-AF65-F5344CB8AC3E}">
        <p14:creationId xmlns:p14="http://schemas.microsoft.com/office/powerpoint/2010/main" val="25140131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8666-4F02-68DD-64DE-2AF9B4F24C43}"/>
              </a:ext>
            </a:extLst>
          </p:cNvPr>
          <p:cNvSpPr>
            <a:spLocks noGrp="1"/>
          </p:cNvSpPr>
          <p:nvPr>
            <p:ph type="title"/>
          </p:nvPr>
        </p:nvSpPr>
        <p:spPr>
          <a:xfrm>
            <a:off x="629400" y="476496"/>
            <a:ext cx="8103896" cy="609398"/>
          </a:xfrm>
        </p:spPr>
        <p:txBody>
          <a:bodyPr/>
          <a:lstStyle/>
          <a:p>
            <a:r>
              <a:rPr lang="en-GB" sz="4400" dirty="0"/>
              <a:t>Lecture Outline</a:t>
            </a:r>
          </a:p>
        </p:txBody>
      </p:sp>
      <p:sp>
        <p:nvSpPr>
          <p:cNvPr id="3" name="Text Placeholder 2">
            <a:extLst>
              <a:ext uri="{FF2B5EF4-FFF2-40B4-BE49-F238E27FC236}">
                <a16:creationId xmlns:a16="http://schemas.microsoft.com/office/drawing/2014/main" id="{A57C3E7E-D84E-974F-A959-6E6D35B9E54F}"/>
              </a:ext>
            </a:extLst>
          </p:cNvPr>
          <p:cNvSpPr>
            <a:spLocks noGrp="1"/>
          </p:cNvSpPr>
          <p:nvPr>
            <p:ph type="body" idx="1"/>
          </p:nvPr>
        </p:nvSpPr>
        <p:spPr/>
        <p:txBody>
          <a:bodyPr/>
          <a:lstStyle/>
          <a:p>
            <a:pPr marL="457200">
              <a:buFont typeface="Arial" panose="020B0604020202020204" pitchFamily="34" charset="0"/>
              <a:buChar char="•"/>
            </a:pPr>
            <a:r>
              <a:rPr lang="en-US" sz="3200" dirty="0"/>
              <a:t>What is Network Infrastructure?</a:t>
            </a:r>
          </a:p>
          <a:p>
            <a:pPr marL="457200" indent="-457200">
              <a:buFont typeface="Arial" panose="020B0604020202020204" pitchFamily="34" charset="0"/>
              <a:buChar char="•"/>
            </a:pPr>
            <a:r>
              <a:rPr lang="en-US" sz="3200" b="1" dirty="0"/>
              <a:t>Block 1: </a:t>
            </a:r>
            <a:r>
              <a:rPr lang="en-US" sz="3200" dirty="0"/>
              <a:t>Identifying System Needs</a:t>
            </a:r>
          </a:p>
          <a:p>
            <a:pPr marL="457200" indent="-457200">
              <a:buFont typeface="Arial" panose="020B0604020202020204" pitchFamily="34" charset="0"/>
              <a:buChar char="•"/>
            </a:pPr>
            <a:r>
              <a:rPr lang="en-US" sz="3200" b="1" dirty="0"/>
              <a:t>Block 2: </a:t>
            </a:r>
            <a:r>
              <a:rPr lang="en-US" sz="3200" dirty="0"/>
              <a:t>Delivery</a:t>
            </a:r>
          </a:p>
          <a:p>
            <a:pPr marL="457200" indent="-457200">
              <a:buFont typeface="Arial" panose="020B0604020202020204" pitchFamily="34" charset="0"/>
              <a:buChar char="•"/>
            </a:pPr>
            <a:r>
              <a:rPr lang="en-US" sz="3200" b="1" dirty="0"/>
              <a:t>Block 3: </a:t>
            </a:r>
            <a:r>
              <a:rPr lang="en-US" sz="3200" dirty="0"/>
              <a:t>Ownership and Responsibility</a:t>
            </a:r>
          </a:p>
          <a:p>
            <a:pPr marL="457200" indent="-457200">
              <a:buFont typeface="Arial" panose="020B0604020202020204" pitchFamily="34" charset="0"/>
              <a:buChar char="•"/>
            </a:pPr>
            <a:r>
              <a:rPr lang="en-US" sz="3200" b="1" dirty="0"/>
              <a:t>Block 4: </a:t>
            </a:r>
            <a:r>
              <a:rPr lang="en-US" sz="3200" dirty="0"/>
              <a:t>Shaping the Future</a:t>
            </a:r>
          </a:p>
          <a:p>
            <a:pPr marL="457200" indent="-457200">
              <a:buFont typeface="Arial" panose="020B0604020202020204" pitchFamily="34" charset="0"/>
              <a:buChar char="•"/>
            </a:pPr>
            <a:r>
              <a:rPr lang="en-GB" sz="3200" dirty="0"/>
              <a:t>Conclusion</a:t>
            </a:r>
            <a:endParaRPr lang="en-GB" dirty="0"/>
          </a:p>
          <a:p>
            <a:pPr>
              <a:buFont typeface="Arial" panose="020B0604020202020204" pitchFamily="34" charset="0"/>
              <a:buChar char="•"/>
            </a:pPr>
            <a:endParaRPr lang="en-GB" dirty="0"/>
          </a:p>
          <a:p>
            <a:pPr>
              <a:buFont typeface="Arial" panose="020B0604020202020204" pitchFamily="34" charset="0"/>
              <a:buChar char="•"/>
            </a:pPr>
            <a:endParaRPr lang="en-GB" dirty="0"/>
          </a:p>
        </p:txBody>
      </p:sp>
    </p:spTree>
    <p:extLst>
      <p:ext uri="{BB962C8B-B14F-4D97-AF65-F5344CB8AC3E}">
        <p14:creationId xmlns:p14="http://schemas.microsoft.com/office/powerpoint/2010/main" val="4124859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1C3CA-3234-3EA9-6400-E76E779AECB6}"/>
              </a:ext>
            </a:extLst>
          </p:cNvPr>
          <p:cNvSpPr>
            <a:spLocks noGrp="1"/>
          </p:cNvSpPr>
          <p:nvPr>
            <p:ph type="title"/>
          </p:nvPr>
        </p:nvSpPr>
        <p:spPr/>
        <p:txBody>
          <a:bodyPr/>
          <a:lstStyle/>
          <a:p>
            <a:r>
              <a:rPr lang="en-US" dirty="0"/>
              <a:t>Mini-grids</a:t>
            </a:r>
          </a:p>
        </p:txBody>
      </p:sp>
      <p:sp>
        <p:nvSpPr>
          <p:cNvPr id="3" name="Text Placeholder 2">
            <a:extLst>
              <a:ext uri="{FF2B5EF4-FFF2-40B4-BE49-F238E27FC236}">
                <a16:creationId xmlns:a16="http://schemas.microsoft.com/office/drawing/2014/main" id="{B7FB2710-0D48-781D-AB98-EAF3F21EA321}"/>
              </a:ext>
            </a:extLst>
          </p:cNvPr>
          <p:cNvSpPr>
            <a:spLocks noGrp="1"/>
          </p:cNvSpPr>
          <p:nvPr>
            <p:ph type="body" idx="1"/>
          </p:nvPr>
        </p:nvSpPr>
        <p:spPr>
          <a:xfrm>
            <a:off x="629400" y="1155746"/>
            <a:ext cx="11351906" cy="5128775"/>
          </a:xfrm>
        </p:spPr>
        <p:txBody>
          <a:bodyPr/>
          <a:lstStyle/>
          <a:p>
            <a:pPr marL="444500" indent="-342900" algn="l" fontAlgn="base">
              <a:buFont typeface="Arial" panose="020B0604020202020204" pitchFamily="34" charset="0"/>
              <a:buChar char="•"/>
            </a:pPr>
            <a:r>
              <a:rPr lang="en-GB" sz="2150" b="1" i="0" dirty="0">
                <a:solidFill>
                  <a:schemeClr val="tx1"/>
                </a:solidFill>
                <a:effectLst/>
              </a:rPr>
              <a:t>Mini-grids are complex systems</a:t>
            </a:r>
            <a:r>
              <a:rPr lang="en-GB" sz="2150" b="0" i="0" dirty="0">
                <a:solidFill>
                  <a:schemeClr val="tx1"/>
                </a:solidFill>
                <a:effectLst/>
              </a:rPr>
              <a:t>, that </a:t>
            </a:r>
            <a:r>
              <a:rPr lang="en-GB" sz="2150" dirty="0">
                <a:solidFill>
                  <a:schemeClr val="tx1"/>
                </a:solidFill>
              </a:rPr>
              <a:t>come with </a:t>
            </a:r>
            <a:r>
              <a:rPr lang="en-GB" sz="2150" b="0" i="0" dirty="0">
                <a:solidFill>
                  <a:schemeClr val="tx1"/>
                </a:solidFill>
                <a:effectLst/>
              </a:rPr>
              <a:t>high regulatory uncertainty over their installation and operation. So, creating a viable market for renewable-based mini-grids, with prospects of growth and long-term profitability for investors is important in the transition.</a:t>
            </a:r>
          </a:p>
          <a:p>
            <a:pPr marL="444500" indent="-342900" algn="l" fontAlgn="base">
              <a:buFont typeface="Arial" panose="020B0604020202020204" pitchFamily="34" charset="0"/>
              <a:buChar char="•"/>
            </a:pPr>
            <a:r>
              <a:rPr lang="en-GB" sz="2150" dirty="0">
                <a:solidFill>
                  <a:schemeClr val="tx1"/>
                </a:solidFill>
              </a:rPr>
              <a:t>The </a:t>
            </a:r>
            <a:r>
              <a:rPr lang="en-GB" sz="2150" b="1" i="0" dirty="0">
                <a:solidFill>
                  <a:schemeClr val="tx1"/>
                </a:solidFill>
                <a:effectLst/>
              </a:rPr>
              <a:t>International Renewable Energy Agency </a:t>
            </a:r>
            <a:r>
              <a:rPr lang="en-GB" sz="2150" b="0" i="0" dirty="0">
                <a:solidFill>
                  <a:schemeClr val="tx1"/>
                </a:solidFill>
                <a:effectLst/>
              </a:rPr>
              <a:t>(IRENA) highlights the crucial role of quality infrastructure for the development of smart renewable mini-grids. </a:t>
            </a:r>
            <a:r>
              <a:rPr lang="en-GB" sz="2150" b="1" i="0" dirty="0">
                <a:solidFill>
                  <a:schemeClr val="tx1"/>
                </a:solidFill>
                <a:effectLst/>
              </a:rPr>
              <a:t>Grid-connected mini-grids </a:t>
            </a:r>
            <a:r>
              <a:rPr lang="en-GB" sz="2150" b="0" i="0" dirty="0">
                <a:solidFill>
                  <a:schemeClr val="tx1"/>
                </a:solidFill>
                <a:effectLst/>
              </a:rPr>
              <a:t>can increase power system resilience and reliability, while facilitating the integration of solar and wind power. Whilst </a:t>
            </a:r>
            <a:r>
              <a:rPr lang="en-GB" sz="2150" b="1" i="0" dirty="0">
                <a:solidFill>
                  <a:schemeClr val="tx1"/>
                </a:solidFill>
                <a:effectLst/>
              </a:rPr>
              <a:t>renewable mini-grids far off the main grid, </a:t>
            </a:r>
            <a:r>
              <a:rPr lang="en-GB" sz="2150" b="0" i="0" dirty="0">
                <a:solidFill>
                  <a:schemeClr val="tx1"/>
                </a:solidFill>
                <a:effectLst/>
              </a:rPr>
              <a:t>can provide reliable electricity access for remote areas and islands.</a:t>
            </a:r>
          </a:p>
          <a:p>
            <a:pPr marL="444500" indent="-342900" fontAlgn="base">
              <a:buFont typeface="Arial" panose="020B0604020202020204" pitchFamily="34" charset="0"/>
              <a:buChar char="•"/>
            </a:pPr>
            <a:r>
              <a:rPr lang="en-GB" sz="2150" dirty="0">
                <a:solidFill>
                  <a:schemeClr val="tx1"/>
                </a:solidFill>
              </a:rPr>
              <a:t>Regulation of min-grids is very important to consider. For example, t</a:t>
            </a:r>
            <a:r>
              <a:rPr lang="en-US" sz="2150" dirty="0"/>
              <a:t>he </a:t>
            </a:r>
            <a:r>
              <a:rPr lang="en-US" sz="2150" b="1" dirty="0">
                <a:solidFill>
                  <a:srgbClr val="FF0000"/>
                </a:solidFill>
              </a:rPr>
              <a:t>United States Agency for International Development </a:t>
            </a:r>
            <a:r>
              <a:rPr lang="en-US" sz="2150" dirty="0">
                <a:solidFill>
                  <a:srgbClr val="FF0000"/>
                </a:solidFill>
              </a:rPr>
              <a:t>(USAID) </a:t>
            </a:r>
            <a:r>
              <a:rPr lang="en-US" sz="2150" dirty="0"/>
              <a:t>states, among other things</a:t>
            </a:r>
            <a:r>
              <a:rPr lang="en-US" sz="2150" b="1" dirty="0"/>
              <a:t>, eight factors</a:t>
            </a:r>
            <a:r>
              <a:rPr lang="en-US" sz="2150" dirty="0"/>
              <a:t> that must be considered when creating </a:t>
            </a:r>
            <a:r>
              <a:rPr lang="en-US" sz="2150" b="1" dirty="0"/>
              <a:t>a regulatory framework for mini grids</a:t>
            </a:r>
            <a:r>
              <a:rPr lang="en-US" sz="2150" dirty="0"/>
              <a:t>: technical standards, economic regulation, quality of service, environmental regulation, contractual agreements, licenses, regulatory process and standardized regulatory instruments.</a:t>
            </a:r>
          </a:p>
          <a:p>
            <a:pPr marL="444500" indent="-342900" fontAlgn="base">
              <a:buFont typeface="Arial" panose="020B0604020202020204" pitchFamily="34" charset="0"/>
              <a:buChar char="•"/>
            </a:pPr>
            <a:endParaRPr lang="en-US" dirty="0">
              <a:solidFill>
                <a:schemeClr val="tx1"/>
              </a:solidFill>
            </a:endParaRPr>
          </a:p>
          <a:p>
            <a:pPr marL="4445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7163810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E0603-4FA1-061E-6920-57EFC95886E9}"/>
              </a:ext>
            </a:extLst>
          </p:cNvPr>
          <p:cNvSpPr>
            <a:spLocks noGrp="1"/>
          </p:cNvSpPr>
          <p:nvPr>
            <p:ph type="title"/>
          </p:nvPr>
        </p:nvSpPr>
        <p:spPr/>
        <p:txBody>
          <a:bodyPr/>
          <a:lstStyle/>
          <a:p>
            <a:r>
              <a:rPr lang="en-US" dirty="0"/>
              <a:t>Innovative Solutions</a:t>
            </a:r>
          </a:p>
        </p:txBody>
      </p:sp>
      <p:sp>
        <p:nvSpPr>
          <p:cNvPr id="3" name="Text Placeholder 2">
            <a:extLst>
              <a:ext uri="{FF2B5EF4-FFF2-40B4-BE49-F238E27FC236}">
                <a16:creationId xmlns:a16="http://schemas.microsoft.com/office/drawing/2014/main" id="{2FC040D8-1AD9-43D0-4068-142C5420BCB5}"/>
              </a:ext>
            </a:extLst>
          </p:cNvPr>
          <p:cNvSpPr>
            <a:spLocks noGrp="1"/>
          </p:cNvSpPr>
          <p:nvPr>
            <p:ph type="body" idx="1"/>
          </p:nvPr>
        </p:nvSpPr>
        <p:spPr>
          <a:xfrm>
            <a:off x="629400" y="1155746"/>
            <a:ext cx="10933801" cy="4922031"/>
          </a:xfrm>
        </p:spPr>
        <p:txBody>
          <a:bodyPr/>
          <a:lstStyle/>
          <a:p>
            <a:pPr marL="444500" indent="-342900">
              <a:buFont typeface="Arial" panose="020B0604020202020204" pitchFamily="34" charset="0"/>
              <a:buChar char="•"/>
            </a:pPr>
            <a:r>
              <a:rPr lang="en-US" i="1" dirty="0"/>
              <a:t>Benefits of innovation</a:t>
            </a:r>
            <a:r>
              <a:rPr lang="en-US" dirty="0"/>
              <a:t>: energy clean energy transition, increased efficiency, grow organizational capacity and empower consumers.</a:t>
            </a:r>
          </a:p>
          <a:p>
            <a:pPr marL="444500" indent="-342900">
              <a:buFont typeface="Arial" panose="020B0604020202020204" pitchFamily="34" charset="0"/>
              <a:buChar char="•"/>
            </a:pPr>
            <a:r>
              <a:rPr lang="en-US" i="1" dirty="0"/>
              <a:t>Future operation and maintenance of the grid</a:t>
            </a:r>
            <a:r>
              <a:rPr lang="en-US" dirty="0"/>
              <a:t> will need to be built upon efficient innovative solutions.</a:t>
            </a:r>
          </a:p>
          <a:p>
            <a:pPr marL="444500" indent="-342900">
              <a:buFont typeface="Arial" panose="020B0604020202020204" pitchFamily="34" charset="0"/>
              <a:buChar char="•"/>
            </a:pPr>
            <a:r>
              <a:rPr lang="en-US" dirty="0"/>
              <a:t>An example leading innovation solution is </a:t>
            </a:r>
            <a:r>
              <a:rPr lang="en-US" b="1" dirty="0"/>
              <a:t>Artificial Intelligence (AI) </a:t>
            </a:r>
            <a:r>
              <a:rPr lang="en-US" dirty="0"/>
              <a:t>has become a viable option that can be incorporated into network infrastructure.</a:t>
            </a:r>
          </a:p>
          <a:p>
            <a:pPr marL="444500" indent="-342900">
              <a:buFont typeface="Wingdings" pitchFamily="2" charset="2"/>
              <a:buChar char="Ø"/>
            </a:pPr>
            <a:r>
              <a:rPr lang="en-US" i="1" dirty="0"/>
              <a:t>Example: </a:t>
            </a:r>
            <a:r>
              <a:rPr lang="en-US" b="1" dirty="0">
                <a:solidFill>
                  <a:srgbClr val="FF0000"/>
                </a:solidFill>
              </a:rPr>
              <a:t>In the city of Mala, Sweden</a:t>
            </a:r>
            <a:r>
              <a:rPr lang="en-US" dirty="0"/>
              <a:t>, a</a:t>
            </a:r>
            <a:r>
              <a:rPr lang="en-US" i="1" dirty="0"/>
              <a:t> ‘</a:t>
            </a:r>
            <a:r>
              <a:rPr lang="en-GB" i="1" dirty="0">
                <a:solidFill>
                  <a:srgbClr val="000000"/>
                </a:solidFill>
                <a:effectLst/>
              </a:rPr>
              <a:t>The Smart Grid Surveillance system’ </a:t>
            </a:r>
            <a:r>
              <a:rPr lang="en-GB" b="0" i="0" dirty="0">
                <a:solidFill>
                  <a:srgbClr val="000000"/>
                </a:solidFill>
                <a:effectLst/>
              </a:rPr>
              <a:t>which uses leading-edge sensors and </a:t>
            </a:r>
            <a:r>
              <a:rPr lang="en-GB" dirty="0">
                <a:solidFill>
                  <a:srgbClr val="000000"/>
                </a:solidFill>
              </a:rPr>
              <a:t>AI has been implemented</a:t>
            </a:r>
            <a:r>
              <a:rPr lang="en-GB" b="0" i="0" dirty="0">
                <a:solidFill>
                  <a:srgbClr val="000000"/>
                </a:solidFill>
                <a:effectLst/>
              </a:rPr>
              <a:t>, whereby the AI can detect faults and indicate potential future faults </a:t>
            </a:r>
            <a:r>
              <a:rPr lang="en-GB" b="0" dirty="0">
                <a:solidFill>
                  <a:srgbClr val="000000"/>
                </a:solidFill>
                <a:effectLst/>
              </a:rPr>
              <a:t>with </a:t>
            </a:r>
            <a:r>
              <a:rPr lang="en-GB" dirty="0">
                <a:solidFill>
                  <a:srgbClr val="000000"/>
                </a:solidFill>
                <a:effectLst/>
              </a:rPr>
              <a:t>high precision</a:t>
            </a:r>
            <a:r>
              <a:rPr lang="en-GB" b="0" dirty="0">
                <a:solidFill>
                  <a:srgbClr val="000000"/>
                </a:solidFill>
                <a:effectLst/>
              </a:rPr>
              <a:t>.</a:t>
            </a:r>
          </a:p>
          <a:p>
            <a:pPr marL="444500" indent="-342900">
              <a:buFont typeface="Wingdings" pitchFamily="2" charset="2"/>
              <a:buChar char="Ø"/>
            </a:pPr>
            <a:r>
              <a:rPr lang="en-GB" i="1" dirty="0">
                <a:solidFill>
                  <a:srgbClr val="000000"/>
                </a:solidFill>
              </a:rPr>
              <a:t>Example: </a:t>
            </a:r>
            <a:r>
              <a:rPr lang="en-GB" b="1" dirty="0">
                <a:solidFill>
                  <a:srgbClr val="FF0000"/>
                </a:solidFill>
              </a:rPr>
              <a:t>National Grid </a:t>
            </a:r>
            <a:r>
              <a:rPr lang="en-GB" dirty="0">
                <a:solidFill>
                  <a:schemeClr val="tx1"/>
                </a:solidFill>
              </a:rPr>
              <a:t>started a </a:t>
            </a:r>
            <a:r>
              <a:rPr lang="en-GB" i="1" dirty="0">
                <a:solidFill>
                  <a:schemeClr val="tx1"/>
                </a:solidFill>
              </a:rPr>
              <a:t>‘12-month trial of fully automated asset inspection’ </a:t>
            </a:r>
            <a:r>
              <a:rPr lang="en-GB" dirty="0">
                <a:solidFill>
                  <a:schemeClr val="tx1"/>
                </a:solidFill>
              </a:rPr>
              <a:t>in May 2022.</a:t>
            </a:r>
          </a:p>
          <a:p>
            <a:pPr marL="101600" indent="0">
              <a:buNone/>
            </a:pPr>
            <a:r>
              <a:rPr lang="en-GB" dirty="0">
                <a:solidFill>
                  <a:schemeClr val="tx1"/>
                </a:solidFill>
              </a:rPr>
              <a:t>- Alongside their innovation strategy, projects like this signal their </a:t>
            </a:r>
            <a:r>
              <a:rPr lang="en-GB" b="0" i="0" dirty="0">
                <a:solidFill>
                  <a:schemeClr val="tx1"/>
                </a:solidFill>
                <a:effectLst/>
              </a:rPr>
              <a:t>commitment to innovation.</a:t>
            </a:r>
          </a:p>
          <a:p>
            <a:pPr marL="101600" indent="0">
              <a:buNone/>
            </a:pPr>
            <a:r>
              <a:rPr lang="en-GB" dirty="0">
                <a:solidFill>
                  <a:schemeClr val="tx1"/>
                </a:solidFill>
              </a:rPr>
              <a:t>- </a:t>
            </a:r>
            <a:r>
              <a:rPr lang="en-GB" b="0" i="0" dirty="0">
                <a:solidFill>
                  <a:schemeClr val="tx1"/>
                </a:solidFill>
                <a:effectLst/>
              </a:rPr>
              <a:t>If successful, the project will enable manual condition monitoring surveys to be replaced by autonomous drone inspections. </a:t>
            </a:r>
            <a:r>
              <a:rPr lang="en-GB" dirty="0">
                <a:solidFill>
                  <a:schemeClr val="tx1"/>
                </a:solidFill>
              </a:rPr>
              <a:t>With the net present value benefit </a:t>
            </a:r>
            <a:r>
              <a:rPr lang="en-GB" b="0" i="0" dirty="0">
                <a:solidFill>
                  <a:schemeClr val="tx1"/>
                </a:solidFill>
                <a:effectLst/>
              </a:rPr>
              <a:t>estimated to be around £800,000 over the next 15 years. </a:t>
            </a:r>
          </a:p>
          <a:p>
            <a:pPr marL="101600" indent="0">
              <a:buNone/>
            </a:pPr>
            <a:endParaRPr lang="en-US" dirty="0"/>
          </a:p>
        </p:txBody>
      </p:sp>
    </p:spTree>
    <p:extLst>
      <p:ext uri="{BB962C8B-B14F-4D97-AF65-F5344CB8AC3E}">
        <p14:creationId xmlns:p14="http://schemas.microsoft.com/office/powerpoint/2010/main" val="21364717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Electricity Transition Playbook</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Conclusion</a:t>
            </a:r>
            <a:br>
              <a:rPr lang="en-GB" dirty="0"/>
            </a:br>
            <a:endParaRPr lang="en-GB" dirty="0"/>
          </a:p>
        </p:txBody>
      </p:sp>
    </p:spTree>
    <p:extLst>
      <p:ext uri="{BB962C8B-B14F-4D97-AF65-F5344CB8AC3E}">
        <p14:creationId xmlns:p14="http://schemas.microsoft.com/office/powerpoint/2010/main" val="9425961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336C0-FEEE-88BD-8326-FD30EBA84511}"/>
              </a:ext>
            </a:extLst>
          </p:cNvPr>
          <p:cNvSpPr>
            <a:spLocks noGrp="1"/>
          </p:cNvSpPr>
          <p:nvPr>
            <p:ph type="title"/>
          </p:nvPr>
        </p:nvSpPr>
        <p:spPr/>
        <p:txBody>
          <a:bodyPr/>
          <a:lstStyle/>
          <a:p>
            <a:r>
              <a:rPr lang="en-US" dirty="0"/>
              <a:t>Key Points</a:t>
            </a:r>
          </a:p>
        </p:txBody>
      </p:sp>
      <p:sp>
        <p:nvSpPr>
          <p:cNvPr id="3" name="Text Placeholder 2">
            <a:extLst>
              <a:ext uri="{FF2B5EF4-FFF2-40B4-BE49-F238E27FC236}">
                <a16:creationId xmlns:a16="http://schemas.microsoft.com/office/drawing/2014/main" id="{E66BCE8C-EB2B-FDB1-600C-26B1BFD78F24}"/>
              </a:ext>
            </a:extLst>
          </p:cNvPr>
          <p:cNvSpPr>
            <a:spLocks noGrp="1"/>
          </p:cNvSpPr>
          <p:nvPr>
            <p:ph type="body" idx="1"/>
          </p:nvPr>
        </p:nvSpPr>
        <p:spPr/>
        <p:txBody>
          <a:bodyPr/>
          <a:lstStyle/>
          <a:p>
            <a:pPr marL="444500" indent="-342900">
              <a:buFont typeface="Arial" panose="020B0604020202020204" pitchFamily="34" charset="0"/>
              <a:buChar char="•"/>
            </a:pPr>
            <a:r>
              <a:rPr lang="en-US" b="1" dirty="0"/>
              <a:t>Identifying System Needs</a:t>
            </a:r>
          </a:p>
          <a:p>
            <a:pPr marL="444500" indent="-342900">
              <a:buFont typeface="Wingdings" pitchFamily="2" charset="2"/>
              <a:buChar char="Ø"/>
            </a:pPr>
            <a:r>
              <a:rPr lang="en-US" dirty="0"/>
              <a:t>A process of identifying system needs will allow efficient growth of the grid.</a:t>
            </a:r>
          </a:p>
          <a:p>
            <a:pPr marL="444500" indent="-342900">
              <a:buFont typeface="Wingdings" pitchFamily="2" charset="2"/>
              <a:buChar char="Ø"/>
            </a:pPr>
            <a:r>
              <a:rPr lang="en-US" dirty="0"/>
              <a:t>Having a system value perspective will help consider all aspects of growth.</a:t>
            </a:r>
          </a:p>
          <a:p>
            <a:pPr marL="444500" indent="-342900">
              <a:buFont typeface="Arial" panose="020B0604020202020204" pitchFamily="34" charset="0"/>
              <a:buChar char="•"/>
            </a:pPr>
            <a:r>
              <a:rPr lang="en-US" b="1" dirty="0"/>
              <a:t>Delivery</a:t>
            </a:r>
          </a:p>
          <a:p>
            <a:pPr marL="444500" indent="-342900">
              <a:buFont typeface="Wingdings" pitchFamily="2" charset="2"/>
              <a:buChar char="Ø"/>
            </a:pPr>
            <a:r>
              <a:rPr lang="en-US" dirty="0"/>
              <a:t>A clear process of application to construction of projects can benefit success of development.</a:t>
            </a:r>
          </a:p>
          <a:p>
            <a:pPr marL="444500" indent="-342900">
              <a:buFont typeface="Wingdings" pitchFamily="2" charset="2"/>
              <a:buChar char="Ø"/>
            </a:pPr>
            <a:r>
              <a:rPr lang="en-US" dirty="0"/>
              <a:t>Stakeholder engagement is important for the future of delivering projects.</a:t>
            </a:r>
          </a:p>
          <a:p>
            <a:pPr marL="444500" indent="-342900">
              <a:buFont typeface="Arial" panose="020B0604020202020204" pitchFamily="34" charset="0"/>
              <a:buChar char="•"/>
            </a:pPr>
            <a:r>
              <a:rPr lang="en-US" b="1" dirty="0"/>
              <a:t>Ownership and Responsibility</a:t>
            </a:r>
          </a:p>
          <a:p>
            <a:pPr marL="444500" indent="-342900">
              <a:buFont typeface="Wingdings" pitchFamily="2" charset="2"/>
              <a:buChar char="Ø"/>
            </a:pPr>
            <a:r>
              <a:rPr lang="en-US" dirty="0"/>
              <a:t>Public and private ownership can work of the grid are both important to consider.</a:t>
            </a:r>
          </a:p>
          <a:p>
            <a:pPr marL="444500" indent="-342900">
              <a:buFont typeface="Wingdings" pitchFamily="2" charset="2"/>
              <a:buChar char="Ø"/>
            </a:pPr>
            <a:r>
              <a:rPr lang="en-US" dirty="0"/>
              <a:t>Responsibility comes in the form of regulation, and maintenance and operation. </a:t>
            </a:r>
          </a:p>
          <a:p>
            <a:pPr marL="444500" indent="-342900">
              <a:buFont typeface="Arial" panose="020B0604020202020204" pitchFamily="34" charset="0"/>
              <a:buChar char="•"/>
            </a:pPr>
            <a:r>
              <a:rPr lang="en-US" b="1" dirty="0"/>
              <a:t>Shaping the Future</a:t>
            </a:r>
          </a:p>
          <a:p>
            <a:pPr marL="444500" indent="-342900">
              <a:buFont typeface="Wingdings" pitchFamily="2" charset="2"/>
              <a:buChar char="Ø"/>
            </a:pPr>
            <a:r>
              <a:rPr lang="en-US" dirty="0"/>
              <a:t>Interconnectors and Mini-grids are both crucial aspects to the global network infrastructure.</a:t>
            </a:r>
          </a:p>
          <a:p>
            <a:pPr marL="444500" indent="-342900">
              <a:buFont typeface="Wingdings" pitchFamily="2" charset="2"/>
              <a:buChar char="Ø"/>
            </a:pPr>
            <a:r>
              <a:rPr lang="en-US" dirty="0"/>
              <a:t>Innovation can help to foster the important goal of modernizing the grid.</a:t>
            </a:r>
          </a:p>
        </p:txBody>
      </p:sp>
    </p:spTree>
    <p:extLst>
      <p:ext uri="{BB962C8B-B14F-4D97-AF65-F5344CB8AC3E}">
        <p14:creationId xmlns:p14="http://schemas.microsoft.com/office/powerpoint/2010/main" val="10052967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41" name="Google Shape;14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42" name="Google Shape;142;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4" name="Google Shape;144;p5"/>
          <p:cNvSpPr txBox="1"/>
          <p:nvPr/>
        </p:nvSpPr>
        <p:spPr>
          <a:xfrm>
            <a:off x="9027736" y="5114953"/>
            <a:ext cx="2850222" cy="707846"/>
          </a:xfrm>
          <a:prstGeom prst="rect">
            <a:avLst/>
          </a:prstGeom>
          <a:noFill/>
          <a:ln>
            <a:noFill/>
          </a:ln>
        </p:spPr>
        <p:txBody>
          <a:bodyPr spcFirstLastPara="1" wrap="square" lIns="91425" tIns="45700" rIns="91425" bIns="45700" anchor="t" anchorCtr="0">
            <a:spAutoFit/>
          </a:bodyPr>
          <a:lstStyle/>
          <a:p>
            <a:pPr algn="ctr"/>
            <a:r>
              <a:rPr lang="en-ZA" sz="800" dirty="0">
                <a:solidFill>
                  <a:schemeClr val="bg1"/>
                </a:solidFill>
                <a:latin typeface="Open Sans"/>
                <a:ea typeface="+mn-lt"/>
                <a:cs typeface="+mn-lt"/>
              </a:rPr>
              <a:t>Alexander, K., 2023.</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Lecture 4: Network Infrastructure.</a:t>
            </a:r>
          </a:p>
          <a:p>
            <a:pPr algn="ctr"/>
            <a:r>
              <a:rPr lang="en-US" sz="800" dirty="0">
                <a:solidFill>
                  <a:schemeClr val="lt1"/>
                </a:solidFill>
                <a:latin typeface="Open Sans"/>
                <a:ea typeface="Open Sans"/>
                <a:cs typeface="Open Sans"/>
                <a:sym typeface="Open Sans"/>
              </a:rPr>
              <a:t>The Electricity Transition Playbook. Release Version 1.0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Green Grids Initiative</a:t>
            </a:r>
            <a:endParaRPr dirty="0"/>
          </a:p>
        </p:txBody>
      </p:sp>
      <p:sp>
        <p:nvSpPr>
          <p:cNvPr id="145" name="Google Shape;145;p5"/>
          <p:cNvSpPr txBox="1"/>
          <p:nvPr/>
        </p:nvSpPr>
        <p:spPr>
          <a:xfrm>
            <a:off x="9266839" y="3300962"/>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dirty="0">
                <a:solidFill>
                  <a:schemeClr val="lt1"/>
                </a:solidFill>
                <a:latin typeface="Open Sans"/>
                <a:ea typeface="Open Sans"/>
                <a:cs typeface="Open Sans"/>
                <a:sym typeface="Open Sans"/>
              </a:rPr>
              <a:t>Supported by and in collaboration </a:t>
            </a:r>
            <a:br>
              <a:rPr lang="en-US" sz="900" b="1" i="1" dirty="0">
                <a:solidFill>
                  <a:schemeClr val="lt1"/>
                </a:solidFill>
                <a:latin typeface="Open Sans"/>
                <a:ea typeface="Open Sans"/>
                <a:cs typeface="Open Sans"/>
                <a:sym typeface="Open Sans"/>
              </a:rPr>
            </a:br>
            <a:r>
              <a:rPr lang="en-US" sz="900" b="1" i="1" dirty="0">
                <a:solidFill>
                  <a:schemeClr val="lt1"/>
                </a:solidFill>
                <a:latin typeface="Open Sans"/>
                <a:ea typeface="Open Sans"/>
                <a:cs typeface="Open Sans"/>
                <a:sym typeface="Open Sans"/>
              </a:rPr>
              <a:t>with CCG and Green Grids Initiative</a:t>
            </a:r>
            <a:endParaRPr dirty="0"/>
          </a:p>
        </p:txBody>
      </p:sp>
      <p:sp>
        <p:nvSpPr>
          <p:cNvPr id="147" name="Google Shape;147;p5"/>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5"/>
          <p:cNvSpPr txBox="1"/>
          <p:nvPr/>
        </p:nvSpPr>
        <p:spPr>
          <a:xfrm>
            <a:off x="9266839" y="4569195"/>
            <a:ext cx="2372017" cy="338554"/>
          </a:xfrm>
          <a:prstGeom prst="rect">
            <a:avLst/>
          </a:prstGeom>
          <a:noFill/>
          <a:ln>
            <a:noFill/>
          </a:ln>
        </p:spPr>
        <p:txBody>
          <a:bodyPr spcFirstLastPara="1" wrap="square" lIns="91425" tIns="45700" rIns="91425" bIns="45700" anchor="t" anchorCtr="0">
            <a:spAutoFit/>
          </a:bodyPr>
          <a:lstStyle/>
          <a:p>
            <a:pPr algn="ctr"/>
            <a:r>
              <a:rPr lang="en-US" sz="800" dirty="0">
                <a:solidFill>
                  <a:schemeClr val="bg1"/>
                </a:solidFill>
                <a:latin typeface="Open Sans"/>
                <a:ea typeface="+mn-lt"/>
                <a:cs typeface="+mn-lt"/>
              </a:rPr>
              <a:t>Consolidated by Kane Alexander from CCG and Green Grids Initiative</a:t>
            </a:r>
          </a:p>
        </p:txBody>
      </p:sp>
      <p:pic>
        <p:nvPicPr>
          <p:cNvPr id="149" name="Google Shape;149;p5"/>
          <p:cNvPicPr preferRelativeResize="0"/>
          <p:nvPr/>
        </p:nvPicPr>
        <p:blipFill rotWithShape="1">
          <a:blip r:embed="rId4">
            <a:alphaModFix/>
          </a:blip>
          <a:srcRect/>
          <a:stretch/>
        </p:blipFill>
        <p:spPr>
          <a:xfrm>
            <a:off x="9500089" y="3810192"/>
            <a:ext cx="1939850" cy="6149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extLst>
              <a:ext uri="{FF2B5EF4-FFF2-40B4-BE49-F238E27FC236}">
                <a16:creationId xmlns:a16="http://schemas.microsoft.com/office/drawing/2014/main" id="{7DB8B165-8936-6754-5FA6-64B9779D3B0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B5BB28-9FFE-F4B3-CE1B-3D5AAEA15C14}"/>
              </a:ext>
            </a:extLst>
          </p:cNvPr>
          <p:cNvSpPr txBox="1"/>
          <p:nvPr/>
        </p:nvSpPr>
        <p:spPr>
          <a:xfrm>
            <a:off x="2480931" y="2817629"/>
            <a:ext cx="6528390" cy="461665"/>
          </a:xfrm>
          <a:prstGeom prst="rect">
            <a:avLst/>
          </a:prstGeom>
          <a:noFill/>
        </p:spPr>
        <p:txBody>
          <a:bodyPr wrap="square" rtlCol="0">
            <a:spAutoFit/>
          </a:bodyPr>
          <a:lstStyle/>
          <a:p>
            <a:r>
              <a:rPr lang="en-GB" sz="2400" b="1" dirty="0">
                <a:solidFill>
                  <a:schemeClr val="accent2"/>
                </a:solidFill>
              </a:rPr>
              <a:t>This document was updated on 01.11.2024</a:t>
            </a:r>
          </a:p>
        </p:txBody>
      </p:sp>
    </p:spTree>
    <p:extLst>
      <p:ext uri="{BB962C8B-B14F-4D97-AF65-F5344CB8AC3E}">
        <p14:creationId xmlns:p14="http://schemas.microsoft.com/office/powerpoint/2010/main" val="3593508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6CD02-8BE7-4276-53F5-A0D6431457A6}"/>
              </a:ext>
            </a:extLst>
          </p:cNvPr>
          <p:cNvSpPr>
            <a:spLocks noGrp="1"/>
          </p:cNvSpPr>
          <p:nvPr>
            <p:ph type="title"/>
          </p:nvPr>
        </p:nvSpPr>
        <p:spPr/>
        <p:txBody>
          <a:bodyPr/>
          <a:lstStyle/>
          <a:p>
            <a:r>
              <a:rPr lang="en-US" dirty="0"/>
              <a:t>What is Network Infrastructure?</a:t>
            </a:r>
          </a:p>
        </p:txBody>
      </p:sp>
      <p:sp>
        <p:nvSpPr>
          <p:cNvPr id="3" name="Text Placeholder 2">
            <a:extLst>
              <a:ext uri="{FF2B5EF4-FFF2-40B4-BE49-F238E27FC236}">
                <a16:creationId xmlns:a16="http://schemas.microsoft.com/office/drawing/2014/main" id="{C4F7327C-E973-9005-30D6-19F814F71086}"/>
              </a:ext>
            </a:extLst>
          </p:cNvPr>
          <p:cNvSpPr>
            <a:spLocks noGrp="1"/>
          </p:cNvSpPr>
          <p:nvPr>
            <p:ph type="body" idx="1"/>
          </p:nvPr>
        </p:nvSpPr>
        <p:spPr/>
        <p:txBody>
          <a:bodyPr/>
          <a:lstStyle/>
          <a:p>
            <a:pPr marL="444500" indent="-342900">
              <a:buFont typeface="Arial" panose="020B0604020202020204" pitchFamily="34" charset="0"/>
              <a:buChar char="•"/>
            </a:pPr>
            <a:r>
              <a:rPr lang="en-US" dirty="0"/>
              <a:t>Simply put network infrastructure refers to the electricity </a:t>
            </a:r>
            <a:r>
              <a:rPr lang="en-US" b="1" dirty="0"/>
              <a:t>grid</a:t>
            </a:r>
            <a:r>
              <a:rPr lang="en-US" dirty="0"/>
              <a:t>.</a:t>
            </a:r>
          </a:p>
          <a:p>
            <a:pPr marL="444500" indent="-342900">
              <a:buFont typeface="Arial" panose="020B0604020202020204" pitchFamily="34" charset="0"/>
              <a:buChar char="•"/>
            </a:pPr>
            <a:r>
              <a:rPr lang="en-US" b="1" dirty="0"/>
              <a:t>The grid has three components</a:t>
            </a:r>
            <a:r>
              <a:rPr lang="en-US" dirty="0"/>
              <a:t>: generation, transmission and distribution. </a:t>
            </a:r>
          </a:p>
          <a:p>
            <a:pPr marL="444500" indent="-342900">
              <a:buFont typeface="Arial" panose="020B0604020202020204" pitchFamily="34" charset="0"/>
              <a:buChar char="•"/>
            </a:pPr>
            <a:r>
              <a:rPr lang="en-US" b="1" dirty="0"/>
              <a:t>Generation </a:t>
            </a:r>
            <a:r>
              <a:rPr lang="en-US" dirty="0"/>
              <a:t>facilities (e.g., hydropower plant) is where electricity begins.</a:t>
            </a:r>
            <a:endParaRPr lang="en-US" b="1" dirty="0"/>
          </a:p>
          <a:p>
            <a:pPr marL="444500" indent="-342900">
              <a:buFont typeface="Arial" panose="020B0604020202020204" pitchFamily="34" charset="0"/>
              <a:buChar char="•"/>
            </a:pPr>
            <a:r>
              <a:rPr lang="en-US" b="1" dirty="0"/>
              <a:t>Transmission</a:t>
            </a:r>
            <a:r>
              <a:rPr lang="en-US" dirty="0"/>
              <a:t> lines are for long distance transportation of energy, produced at power plants and transported to distribution substations at high voltages using step-up transformers. </a:t>
            </a:r>
          </a:p>
          <a:p>
            <a:pPr marL="444500" indent="-342900">
              <a:buFont typeface="Arial" panose="020B0604020202020204" pitchFamily="34" charset="0"/>
              <a:buChar char="•"/>
            </a:pPr>
            <a:r>
              <a:rPr lang="en-US" b="1" dirty="0"/>
              <a:t>Distribution</a:t>
            </a:r>
            <a:r>
              <a:rPr lang="en-US" dirty="0"/>
              <a:t> lines are for shorter distance transportation of energy, whereby it goes from transmission substations to consumers after being converted to lower voltage using step-down transformers. </a:t>
            </a:r>
          </a:p>
          <a:p>
            <a:pPr marL="444500" indent="-342900">
              <a:buFont typeface="Arial" panose="020B0604020202020204" pitchFamily="34" charset="0"/>
              <a:buChar char="•"/>
            </a:pPr>
            <a:r>
              <a:rPr lang="en-US" sz="2000" dirty="0">
                <a:solidFill>
                  <a:schemeClr val="tx1"/>
                </a:solidFill>
              </a:rPr>
              <a:t>It is important because grids need to be developed and modernized to support </a:t>
            </a:r>
            <a:r>
              <a:rPr lang="en-US" sz="2000" i="1" dirty="0">
                <a:solidFill>
                  <a:schemeClr val="tx1"/>
                </a:solidFill>
              </a:rPr>
              <a:t>future energy demand</a:t>
            </a:r>
            <a:r>
              <a:rPr lang="en-US" sz="2000" dirty="0">
                <a:solidFill>
                  <a:schemeClr val="tx1"/>
                </a:solidFill>
              </a:rPr>
              <a:t>.</a:t>
            </a:r>
          </a:p>
          <a:p>
            <a:pPr marL="444500" indent="-342900">
              <a:buFont typeface="Arial" panose="020B0604020202020204" pitchFamily="34" charset="0"/>
              <a:buChar char="•"/>
            </a:pPr>
            <a:r>
              <a:rPr lang="en-GB" sz="2000" dirty="0">
                <a:solidFill>
                  <a:srgbClr val="000000"/>
                </a:solidFill>
              </a:rPr>
              <a:t>Electricity (or electricity grids) will be </a:t>
            </a:r>
            <a:r>
              <a:rPr lang="en-GB" sz="2000" b="1" dirty="0">
                <a:solidFill>
                  <a:srgbClr val="000000"/>
                </a:solidFill>
              </a:rPr>
              <a:t>the backbone of all future energy systems. </a:t>
            </a:r>
            <a:r>
              <a:rPr lang="en-GB" sz="2000" dirty="0">
                <a:solidFill>
                  <a:srgbClr val="000000"/>
                </a:solidFill>
              </a:rPr>
              <a:t>To provide a </a:t>
            </a:r>
            <a:r>
              <a:rPr lang="en-GB" sz="2000" b="0" i="0" dirty="0">
                <a:solidFill>
                  <a:srgbClr val="000000"/>
                </a:solidFill>
                <a:effectLst/>
              </a:rPr>
              <a:t>reliable and affordable supply of energy, </a:t>
            </a:r>
            <a:r>
              <a:rPr lang="en-GB" sz="2000" dirty="0">
                <a:solidFill>
                  <a:srgbClr val="000000"/>
                </a:solidFill>
              </a:rPr>
              <a:t>with new developments </a:t>
            </a:r>
            <a:r>
              <a:rPr lang="en-GB" sz="2000" b="0" i="0" dirty="0">
                <a:solidFill>
                  <a:srgbClr val="000000"/>
                </a:solidFill>
                <a:effectLst/>
              </a:rPr>
              <a:t>significantly supporting the inception of renewable generation.</a:t>
            </a:r>
          </a:p>
          <a:p>
            <a:pPr marL="444500" indent="-342900">
              <a:buFont typeface="Arial" panose="020B0604020202020204" pitchFamily="34" charset="0"/>
              <a:buChar char="•"/>
            </a:pPr>
            <a:r>
              <a:rPr lang="en-US" sz="2000" dirty="0"/>
              <a:t>Focus shoul</a:t>
            </a:r>
            <a:r>
              <a:rPr lang="en-US" dirty="0"/>
              <a:t>d be on </a:t>
            </a:r>
            <a:r>
              <a:rPr lang="en-US" b="1" i="1" dirty="0"/>
              <a:t>m</a:t>
            </a:r>
            <a:r>
              <a:rPr lang="en-US" sz="2000" b="1" i="1" dirty="0"/>
              <a:t>anaging demand, rather than just meeting demand.</a:t>
            </a:r>
          </a:p>
          <a:p>
            <a:pPr marL="444500" indent="-342900">
              <a:buFont typeface="Arial" panose="020B0604020202020204" pitchFamily="34" charset="0"/>
              <a:buChar char="•"/>
            </a:pPr>
            <a:endParaRPr lang="en-GB" sz="2000" b="0" i="0" dirty="0">
              <a:solidFill>
                <a:srgbClr val="000000"/>
              </a:solidFill>
              <a:effectLst/>
            </a:endParaRPr>
          </a:p>
          <a:p>
            <a:pPr marL="444500" indent="-34290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54D4BD85-0F18-BF8D-02DC-A4C4F22863D5}"/>
              </a:ext>
            </a:extLst>
          </p:cNvPr>
          <p:cNvSpPr txBox="1"/>
          <p:nvPr/>
        </p:nvSpPr>
        <p:spPr>
          <a:xfrm>
            <a:off x="6151418" y="288174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535760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Electricity Transition Playbook</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Block 1: Identifying System Needs</a:t>
            </a:r>
          </a:p>
        </p:txBody>
      </p:sp>
    </p:spTree>
    <p:extLst>
      <p:ext uri="{BB962C8B-B14F-4D97-AF65-F5344CB8AC3E}">
        <p14:creationId xmlns:p14="http://schemas.microsoft.com/office/powerpoint/2010/main" val="3877229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79750-A801-4AA8-DEBE-0A6B48C16BAE}"/>
              </a:ext>
            </a:extLst>
          </p:cNvPr>
          <p:cNvSpPr>
            <a:spLocks noGrp="1"/>
          </p:cNvSpPr>
          <p:nvPr>
            <p:ph type="title"/>
          </p:nvPr>
        </p:nvSpPr>
        <p:spPr>
          <a:xfrm>
            <a:off x="629400" y="476496"/>
            <a:ext cx="8103896" cy="443198"/>
          </a:xfrm>
        </p:spPr>
        <p:txBody>
          <a:bodyPr/>
          <a:lstStyle/>
          <a:p>
            <a:r>
              <a:rPr lang="en-US" dirty="0"/>
              <a:t>The Case For Change</a:t>
            </a:r>
          </a:p>
        </p:txBody>
      </p:sp>
      <p:sp>
        <p:nvSpPr>
          <p:cNvPr id="3" name="Text Placeholder 2">
            <a:extLst>
              <a:ext uri="{FF2B5EF4-FFF2-40B4-BE49-F238E27FC236}">
                <a16:creationId xmlns:a16="http://schemas.microsoft.com/office/drawing/2014/main" id="{D627EDDC-178F-7DD4-D7FD-9FD8AF830B0B}"/>
              </a:ext>
            </a:extLst>
          </p:cNvPr>
          <p:cNvSpPr>
            <a:spLocks noGrp="1"/>
          </p:cNvSpPr>
          <p:nvPr>
            <p:ph type="body" idx="1"/>
          </p:nvPr>
        </p:nvSpPr>
        <p:spPr>
          <a:xfrm>
            <a:off x="629399" y="1094509"/>
            <a:ext cx="10933801" cy="5286995"/>
          </a:xfrm>
        </p:spPr>
        <p:txBody>
          <a:bodyPr/>
          <a:lstStyle/>
          <a:p>
            <a:pPr marL="444500" indent="-342900">
              <a:buFont typeface="Arial" panose="020B0604020202020204" pitchFamily="34" charset="0"/>
              <a:buChar char="•"/>
            </a:pPr>
            <a:r>
              <a:rPr lang="en-GB" dirty="0">
                <a:solidFill>
                  <a:srgbClr val="000000"/>
                </a:solidFill>
              </a:rPr>
              <a:t>Firstly, </a:t>
            </a:r>
            <a:r>
              <a:rPr lang="en-GB" i="1" dirty="0">
                <a:solidFill>
                  <a:srgbClr val="000000"/>
                </a:solidFill>
              </a:rPr>
              <a:t>t</a:t>
            </a:r>
            <a:r>
              <a:rPr lang="en-GB" i="1" dirty="0">
                <a:solidFill>
                  <a:srgbClr val="000000"/>
                </a:solidFill>
                <a:effectLst/>
              </a:rPr>
              <a:t>he current capabilities of the grid are important</a:t>
            </a:r>
            <a:r>
              <a:rPr lang="en-GB" dirty="0">
                <a:solidFill>
                  <a:srgbClr val="000000"/>
                </a:solidFill>
                <a:effectLst/>
              </a:rPr>
              <a:t>. </a:t>
            </a:r>
            <a:r>
              <a:rPr lang="en-GB" dirty="0">
                <a:solidFill>
                  <a:srgbClr val="000000"/>
                </a:solidFill>
              </a:rPr>
              <a:t>But that is only the beginning</a:t>
            </a:r>
            <a:r>
              <a:rPr lang="en-GB" dirty="0">
                <a:solidFill>
                  <a:srgbClr val="000000"/>
                </a:solidFill>
                <a:effectLst/>
              </a:rPr>
              <a:t>, </a:t>
            </a:r>
            <a:r>
              <a:rPr lang="en-GB" b="1" dirty="0">
                <a:solidFill>
                  <a:srgbClr val="000000"/>
                </a:solidFill>
                <a:effectLst/>
              </a:rPr>
              <a:t>the crucial point </a:t>
            </a:r>
            <a:r>
              <a:rPr lang="en-GB" dirty="0">
                <a:solidFill>
                  <a:srgbClr val="000000"/>
                </a:solidFill>
                <a:effectLst/>
              </a:rPr>
              <a:t>is how the grid will cope with continuous planned generation additions and expected demand changes in the coming years. Long term, coordinated grid planning will highlight strengths or weaknesses of the grid and </a:t>
            </a:r>
            <a:r>
              <a:rPr lang="en-GB" dirty="0">
                <a:solidFill>
                  <a:srgbClr val="000000"/>
                </a:solidFill>
              </a:rPr>
              <a:t>help </a:t>
            </a:r>
            <a:r>
              <a:rPr lang="en-GB" dirty="0">
                <a:solidFill>
                  <a:srgbClr val="000000"/>
                </a:solidFill>
                <a:effectLst/>
              </a:rPr>
              <a:t>suggest grid development, uprate, refurb or modernisation projects needed.  </a:t>
            </a:r>
          </a:p>
          <a:p>
            <a:pPr marL="444500" indent="-342900">
              <a:buFont typeface="Arial" panose="020B0604020202020204" pitchFamily="34" charset="0"/>
              <a:buChar char="•"/>
            </a:pPr>
            <a:r>
              <a:rPr lang="en-US" b="1" dirty="0"/>
              <a:t>Drivers of change </a:t>
            </a:r>
            <a:r>
              <a:rPr lang="en-US" i="1" dirty="0"/>
              <a:t>vary depending on the context</a:t>
            </a:r>
            <a:r>
              <a:rPr lang="en-US" dirty="0"/>
              <a:t> but include variable (renewable) supply, unreliable supply (fossil fuels), unequitable access, innovative solutions, increased demand or different types of demand (etc.). </a:t>
            </a:r>
            <a:r>
              <a:rPr lang="en-US" i="1" dirty="0"/>
              <a:t>Change can also be driven by risks</a:t>
            </a:r>
            <a:r>
              <a:rPr lang="en-US" dirty="0"/>
              <a:t>, such as climate change, terrorism, cyber-attacks (and many more).</a:t>
            </a:r>
          </a:p>
          <a:p>
            <a:pPr marL="444500" indent="-342900">
              <a:buFont typeface="Arial" panose="020B0604020202020204" pitchFamily="34" charset="0"/>
              <a:buChar char="•"/>
            </a:pPr>
            <a:r>
              <a:rPr lang="en-US" b="1" dirty="0"/>
              <a:t>Change can and will support the whole system:</a:t>
            </a:r>
          </a:p>
          <a:p>
            <a:pPr marL="444500" indent="-342900">
              <a:buFont typeface="Wingdings" pitchFamily="2" charset="2"/>
              <a:buChar char="Ø"/>
            </a:pPr>
            <a:r>
              <a:rPr lang="en-US" i="1" dirty="0"/>
              <a:t>Grid related: </a:t>
            </a:r>
            <a:r>
              <a:rPr lang="en-GB" dirty="0">
                <a:solidFill>
                  <a:srgbClr val="000000"/>
                </a:solidFill>
                <a:effectLst/>
                <a:latin typeface="Helvetica" pitchFamily="2" charset="0"/>
              </a:rPr>
              <a:t>energy security, flexibility, reliability, resilience, optimised grid infrastructure costs, mini-grids, storage</a:t>
            </a:r>
            <a:endParaRPr lang="en-US" dirty="0"/>
          </a:p>
          <a:p>
            <a:pPr marL="444500" indent="-342900">
              <a:buFont typeface="Wingdings" pitchFamily="2" charset="2"/>
              <a:buChar char="Ø"/>
            </a:pPr>
            <a:r>
              <a:rPr lang="en-US" i="1" dirty="0"/>
              <a:t>Supply changes: </a:t>
            </a:r>
            <a:r>
              <a:rPr lang="en-GB" dirty="0">
                <a:solidFill>
                  <a:srgbClr val="000000"/>
                </a:solidFill>
                <a:effectLst/>
                <a:latin typeface="Helvetica" pitchFamily="2" charset="0"/>
              </a:rPr>
              <a:t>increased renewable integration, storage</a:t>
            </a:r>
            <a:endParaRPr lang="en-US" dirty="0"/>
          </a:p>
          <a:p>
            <a:pPr marL="444500" indent="-342900">
              <a:buFont typeface="Wingdings" pitchFamily="2" charset="2"/>
              <a:buChar char="Ø"/>
            </a:pPr>
            <a:r>
              <a:rPr lang="en-US" i="1" dirty="0"/>
              <a:t>Demand changes: </a:t>
            </a:r>
            <a:r>
              <a:rPr lang="en-GB" dirty="0">
                <a:solidFill>
                  <a:srgbClr val="000000"/>
                </a:solidFill>
                <a:effectLst/>
                <a:latin typeface="Helvetica" pitchFamily="2" charset="0"/>
              </a:rPr>
              <a:t>EV integration, heat pumps</a:t>
            </a:r>
            <a:endParaRPr lang="en-US" dirty="0"/>
          </a:p>
          <a:p>
            <a:pPr marL="101600" indent="0">
              <a:buNone/>
            </a:pPr>
            <a:endParaRPr lang="en-US" dirty="0"/>
          </a:p>
          <a:p>
            <a:pPr marL="101600" indent="0">
              <a:buNone/>
            </a:pPr>
            <a:endParaRPr lang="en-US" dirty="0"/>
          </a:p>
          <a:p>
            <a:pPr marL="101600" indent="0">
              <a:buNone/>
            </a:pPr>
            <a:endParaRPr lang="en-US" dirty="0"/>
          </a:p>
        </p:txBody>
      </p:sp>
    </p:spTree>
    <p:extLst>
      <p:ext uri="{BB962C8B-B14F-4D97-AF65-F5344CB8AC3E}">
        <p14:creationId xmlns:p14="http://schemas.microsoft.com/office/powerpoint/2010/main" val="40327964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8A19E-312D-55B6-9961-6DD58BA697D8}"/>
              </a:ext>
            </a:extLst>
          </p:cNvPr>
          <p:cNvSpPr>
            <a:spLocks noGrp="1"/>
          </p:cNvSpPr>
          <p:nvPr>
            <p:ph type="title"/>
          </p:nvPr>
        </p:nvSpPr>
        <p:spPr/>
        <p:txBody>
          <a:bodyPr/>
          <a:lstStyle/>
          <a:p>
            <a:r>
              <a:rPr lang="en-US" dirty="0"/>
              <a:t>How to Identify System Needs</a:t>
            </a:r>
          </a:p>
        </p:txBody>
      </p:sp>
      <p:sp>
        <p:nvSpPr>
          <p:cNvPr id="3" name="Text Placeholder 2">
            <a:extLst>
              <a:ext uri="{FF2B5EF4-FFF2-40B4-BE49-F238E27FC236}">
                <a16:creationId xmlns:a16="http://schemas.microsoft.com/office/drawing/2014/main" id="{17B7C69C-36D5-9FA5-F374-AAC61ACCC387}"/>
              </a:ext>
            </a:extLst>
          </p:cNvPr>
          <p:cNvSpPr>
            <a:spLocks noGrp="1"/>
          </p:cNvSpPr>
          <p:nvPr>
            <p:ph type="body" idx="1"/>
          </p:nvPr>
        </p:nvSpPr>
        <p:spPr/>
        <p:txBody>
          <a:bodyPr/>
          <a:lstStyle/>
          <a:p>
            <a:r>
              <a:rPr lang="en-US" b="1" dirty="0"/>
              <a:t>Future Energy Scenarios: </a:t>
            </a:r>
            <a:r>
              <a:rPr lang="en-GB" dirty="0"/>
              <a:t>they are </a:t>
            </a:r>
            <a:r>
              <a:rPr lang="en-GB" b="0" i="0" dirty="0">
                <a:solidFill>
                  <a:srgbClr val="000000"/>
                </a:solidFill>
                <a:effectLst/>
              </a:rPr>
              <a:t>credible ways to decarbonise an energy system as we strive towards the 2050 target</a:t>
            </a:r>
            <a:r>
              <a:rPr lang="en-US" b="0" i="0" dirty="0">
                <a:solidFill>
                  <a:srgbClr val="000000"/>
                </a:solidFill>
                <a:effectLst/>
              </a:rPr>
              <a:t>, whereby there are multiple sce</a:t>
            </a:r>
            <a:r>
              <a:rPr lang="en-US" dirty="0">
                <a:solidFill>
                  <a:srgbClr val="000000"/>
                </a:solidFill>
              </a:rPr>
              <a:t>narios representing different pathways. </a:t>
            </a:r>
            <a:endParaRPr lang="en-US" dirty="0"/>
          </a:p>
          <a:p>
            <a:r>
              <a:rPr lang="en-US" b="1" dirty="0"/>
              <a:t>Identify Future Capability Requirements: </a:t>
            </a:r>
            <a:r>
              <a:rPr lang="en-US" dirty="0"/>
              <a:t>process that must consider many aspects, of how to develop the grid but also optimise the current capabilities. </a:t>
            </a:r>
          </a:p>
          <a:p>
            <a:r>
              <a:rPr lang="en-US" b="1" dirty="0"/>
              <a:t>Identify Future Options: </a:t>
            </a:r>
            <a:r>
              <a:rPr lang="en-US" dirty="0"/>
              <a:t>once you have the minimum capability requirements of the (transmission and distribution) system (s), you can identify all the available options. Often looking at long term solutions, but also short- or medium- term solutions in the meantime.</a:t>
            </a:r>
          </a:p>
          <a:p>
            <a:r>
              <a:rPr lang="en-US" b="1" dirty="0"/>
              <a:t>Cost-Benefit Analysis</a:t>
            </a:r>
            <a:r>
              <a:rPr lang="en-GB" b="1" dirty="0"/>
              <a:t>: </a:t>
            </a:r>
            <a:r>
              <a:rPr lang="en-GB" dirty="0"/>
              <a:t>this type of analysis </a:t>
            </a:r>
            <a:r>
              <a:rPr lang="en-GB" b="1" dirty="0"/>
              <a:t>compares forecast capital costs </a:t>
            </a:r>
            <a:r>
              <a:rPr lang="en-GB" dirty="0"/>
              <a:t>and </a:t>
            </a:r>
            <a:r>
              <a:rPr lang="en-GB" b="1" dirty="0"/>
              <a:t>monetised benefits </a:t>
            </a:r>
            <a:r>
              <a:rPr lang="en-GB" dirty="0"/>
              <a:t>over the project’s life to </a:t>
            </a:r>
            <a:r>
              <a:rPr lang="en-GB" i="1" dirty="0"/>
              <a:t>inform this investment recommendation</a:t>
            </a:r>
            <a:r>
              <a:rPr lang="en-GB" dirty="0"/>
              <a:t>.</a:t>
            </a:r>
            <a:endParaRPr lang="en-US" dirty="0"/>
          </a:p>
          <a:p>
            <a:r>
              <a:rPr lang="en-US" b="1" dirty="0"/>
              <a:t>Assess and Select Options: </a:t>
            </a:r>
            <a:r>
              <a:rPr lang="en-US" dirty="0"/>
              <a:t>this process is a good way of </a:t>
            </a:r>
            <a:r>
              <a:rPr lang="en-US" i="1" dirty="0"/>
              <a:t>evaluating options </a:t>
            </a:r>
            <a:r>
              <a:rPr lang="en-US" dirty="0"/>
              <a:t>once all </a:t>
            </a:r>
            <a:r>
              <a:rPr lang="en-US" b="1" dirty="0"/>
              <a:t>economic information is available, </a:t>
            </a:r>
            <a:r>
              <a:rPr lang="en-US" dirty="0"/>
              <a:t>mainly to identify the </a:t>
            </a:r>
            <a:r>
              <a:rPr lang="en-US" i="1" dirty="0"/>
              <a:t>costs related to the permutations</a:t>
            </a:r>
            <a:r>
              <a:rPr lang="en-US" dirty="0"/>
              <a:t>, whether they choose to proceed or delay. This could then be published in a report.</a:t>
            </a:r>
          </a:p>
          <a:p>
            <a:pPr marL="444500" indent="-342900">
              <a:buFont typeface="Arial" panose="020B0604020202020204" pitchFamily="34" charset="0"/>
              <a:buChar char="•"/>
            </a:pPr>
            <a:r>
              <a:rPr lang="en-GB" dirty="0">
                <a:solidFill>
                  <a:srgbClr val="FF0000"/>
                </a:solidFill>
              </a:rPr>
              <a:t>This whole process should be underpinned by having </a:t>
            </a:r>
            <a:r>
              <a:rPr lang="en-GB" i="1" dirty="0">
                <a:solidFill>
                  <a:srgbClr val="FF0000"/>
                </a:solidFill>
              </a:rPr>
              <a:t>a long-term plan in place that is the backbone of annual decision making.</a:t>
            </a:r>
            <a:endParaRPr lang="en-US" i="1" dirty="0">
              <a:solidFill>
                <a:srgbClr val="FF0000"/>
              </a:solidFill>
            </a:endParaRPr>
          </a:p>
          <a:p>
            <a:pPr>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1697538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2472F-B445-9E77-E5C0-C2440559A370}"/>
              </a:ext>
            </a:extLst>
          </p:cNvPr>
          <p:cNvSpPr>
            <a:spLocks noGrp="1"/>
          </p:cNvSpPr>
          <p:nvPr>
            <p:ph type="title"/>
          </p:nvPr>
        </p:nvSpPr>
        <p:spPr/>
        <p:txBody>
          <a:bodyPr/>
          <a:lstStyle/>
          <a:p>
            <a:r>
              <a:rPr lang="en-US" dirty="0"/>
              <a:t>System ‘Value’ Perspective</a:t>
            </a:r>
          </a:p>
        </p:txBody>
      </p:sp>
      <p:sp>
        <p:nvSpPr>
          <p:cNvPr id="3" name="Text Placeholder 2">
            <a:extLst>
              <a:ext uri="{FF2B5EF4-FFF2-40B4-BE49-F238E27FC236}">
                <a16:creationId xmlns:a16="http://schemas.microsoft.com/office/drawing/2014/main" id="{DF78516A-6F65-961E-D95D-CCE9CCC0FF88}"/>
              </a:ext>
            </a:extLst>
          </p:cNvPr>
          <p:cNvSpPr>
            <a:spLocks noGrp="1"/>
          </p:cNvSpPr>
          <p:nvPr>
            <p:ph type="body" idx="1"/>
          </p:nvPr>
        </p:nvSpPr>
        <p:spPr/>
        <p:txBody>
          <a:bodyPr/>
          <a:lstStyle/>
          <a:p>
            <a:pPr>
              <a:buFont typeface="Arial" panose="020B0604020202020204" pitchFamily="34" charset="0"/>
              <a:buChar char="•"/>
            </a:pPr>
            <a:r>
              <a:rPr lang="en-US" b="1" dirty="0"/>
              <a:t>Environment</a:t>
            </a:r>
          </a:p>
          <a:p>
            <a:pPr>
              <a:buFont typeface="Wingdings" pitchFamily="2" charset="2"/>
              <a:buChar char="Ø"/>
            </a:pPr>
            <a:r>
              <a:rPr lang="en-US" dirty="0"/>
              <a:t>With more detailed understanding of options, the greater the understanding of the environmental impact will be – in terms of implementation and long-term impacts.</a:t>
            </a:r>
          </a:p>
          <a:p>
            <a:pPr>
              <a:buFont typeface="Wingdings" pitchFamily="2" charset="2"/>
              <a:buChar char="Ø"/>
            </a:pPr>
            <a:r>
              <a:rPr lang="en-US" dirty="0"/>
              <a:t>Life cycle analyses.</a:t>
            </a:r>
          </a:p>
          <a:p>
            <a:pPr>
              <a:buFont typeface="Arial" panose="020B0604020202020204" pitchFamily="34" charset="0"/>
              <a:buChar char="•"/>
            </a:pPr>
            <a:r>
              <a:rPr lang="en-US" b="1" dirty="0"/>
              <a:t>Society</a:t>
            </a:r>
          </a:p>
          <a:p>
            <a:pPr>
              <a:buFont typeface="Wingdings" pitchFamily="2" charset="2"/>
              <a:buChar char="Ø"/>
            </a:pPr>
            <a:r>
              <a:rPr lang="en-GB" dirty="0">
                <a:solidFill>
                  <a:srgbClr val="000000"/>
                </a:solidFill>
                <a:effectLst/>
                <a:latin typeface="Helvetica" pitchFamily="2" charset="0"/>
              </a:rPr>
              <a:t>Societal impact is increasingly important as community acceptance for large infrastructure projects can significantly impact the timelines.</a:t>
            </a:r>
          </a:p>
          <a:p>
            <a:pPr>
              <a:buFont typeface="Wingdings" pitchFamily="2" charset="2"/>
              <a:buChar char="Ø"/>
            </a:pPr>
            <a:r>
              <a:rPr lang="en-GB" dirty="0">
                <a:solidFill>
                  <a:srgbClr val="000000"/>
                </a:solidFill>
                <a:latin typeface="Helvetica" pitchFamily="2" charset="0"/>
              </a:rPr>
              <a:t>As well as this, development to the grid should consider how they can add value to society.</a:t>
            </a:r>
            <a:endParaRPr lang="en-US" dirty="0"/>
          </a:p>
          <a:p>
            <a:pPr>
              <a:buFont typeface="Arial" panose="020B0604020202020204" pitchFamily="34" charset="0"/>
              <a:buChar char="•"/>
            </a:pPr>
            <a:r>
              <a:rPr lang="en-US" b="1" dirty="0"/>
              <a:t>Economy</a:t>
            </a:r>
          </a:p>
          <a:p>
            <a:pPr>
              <a:buFont typeface="Wingdings" pitchFamily="2" charset="2"/>
              <a:buChar char="Ø"/>
            </a:pPr>
            <a:r>
              <a:rPr lang="en-US" dirty="0"/>
              <a:t>In terms of cost, but also does it provide any short- or long-term benefit to the economy?</a:t>
            </a:r>
          </a:p>
          <a:p>
            <a:pPr>
              <a:buFont typeface="Arial" panose="020B0604020202020204" pitchFamily="34" charset="0"/>
              <a:buChar char="•"/>
            </a:pPr>
            <a:r>
              <a:rPr lang="en-US" b="1" dirty="0"/>
              <a:t>Technical</a:t>
            </a:r>
          </a:p>
          <a:p>
            <a:pPr marL="444500" indent="-342900">
              <a:buFont typeface="Wingdings" pitchFamily="2" charset="2"/>
              <a:buChar char="Ø"/>
            </a:pPr>
            <a:r>
              <a:rPr lang="en-GB" dirty="0"/>
              <a:t>Such as a boundary capability assessment. To see what is the greatest power transfer that can be achieved without breaching any limitation. Thermal loading, voltage and stability boundary limitations are assessed to find the maximum boundary power transfer capability. </a:t>
            </a:r>
            <a:endParaRPr lang="en-US" dirty="0"/>
          </a:p>
          <a:p>
            <a:pPr>
              <a:buFont typeface="Wingdings" pitchFamily="2" charset="2"/>
              <a:buChar char="Ø"/>
            </a:pPr>
            <a:endParaRPr lang="en-US" dirty="0"/>
          </a:p>
        </p:txBody>
      </p:sp>
    </p:spTree>
    <p:extLst>
      <p:ext uri="{BB962C8B-B14F-4D97-AF65-F5344CB8AC3E}">
        <p14:creationId xmlns:p14="http://schemas.microsoft.com/office/powerpoint/2010/main" val="25121712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flowchart&#10;&#10;Description automatically generated">
            <a:extLst>
              <a:ext uri="{FF2B5EF4-FFF2-40B4-BE49-F238E27FC236}">
                <a16:creationId xmlns:a16="http://schemas.microsoft.com/office/drawing/2014/main" id="{3A97DA00-E338-5FEA-961D-65C4552A6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561" y="1237191"/>
            <a:ext cx="10362801" cy="4983499"/>
          </a:xfrm>
          <a:prstGeom prst="rect">
            <a:avLst/>
          </a:prstGeom>
        </p:spPr>
      </p:pic>
      <p:sp>
        <p:nvSpPr>
          <p:cNvPr id="7" name="TextBox 6">
            <a:extLst>
              <a:ext uri="{FF2B5EF4-FFF2-40B4-BE49-F238E27FC236}">
                <a16:creationId xmlns:a16="http://schemas.microsoft.com/office/drawing/2014/main" id="{5C6FE0B0-2205-937F-D057-9782934D930D}"/>
              </a:ext>
            </a:extLst>
          </p:cNvPr>
          <p:cNvSpPr txBox="1"/>
          <p:nvPr/>
        </p:nvSpPr>
        <p:spPr>
          <a:xfrm>
            <a:off x="568035" y="344922"/>
            <a:ext cx="8201892" cy="584775"/>
          </a:xfrm>
          <a:prstGeom prst="rect">
            <a:avLst/>
          </a:prstGeom>
          <a:noFill/>
        </p:spPr>
        <p:txBody>
          <a:bodyPr wrap="square" rtlCol="0">
            <a:spAutoFit/>
          </a:bodyPr>
          <a:lstStyle/>
          <a:p>
            <a:r>
              <a:rPr lang="en-US" sz="3200" dirty="0">
                <a:solidFill>
                  <a:schemeClr val="accent2"/>
                </a:solidFill>
                <a:latin typeface="+mj-lt"/>
              </a:rPr>
              <a:t>Example: Western Power Distribution, UK</a:t>
            </a:r>
          </a:p>
        </p:txBody>
      </p:sp>
    </p:spTree>
    <p:extLst>
      <p:ext uri="{BB962C8B-B14F-4D97-AF65-F5344CB8AC3E}">
        <p14:creationId xmlns:p14="http://schemas.microsoft.com/office/powerpoint/2010/main" val="4103311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Electricity Transition Playbook</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Block 2: Delivery</a:t>
            </a:r>
          </a:p>
        </p:txBody>
      </p:sp>
    </p:spTree>
    <p:extLst>
      <p:ext uri="{BB962C8B-B14F-4D97-AF65-F5344CB8AC3E}">
        <p14:creationId xmlns:p14="http://schemas.microsoft.com/office/powerpoint/2010/main" val="10675834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CCC UK 2020 Grid 16:9 - 11991">
  <a:themeElements>
    <a:clrScheme name="UCCC UK 2020">
      <a:dk1>
        <a:srgbClr val="242424"/>
      </a:dk1>
      <a:lt1>
        <a:srgbClr val="FFFFFF"/>
      </a:lt1>
      <a:dk2>
        <a:srgbClr val="002060"/>
      </a:dk2>
      <a:lt2>
        <a:srgbClr val="F2F2F2"/>
      </a:lt2>
      <a:accent1>
        <a:srgbClr val="001236"/>
      </a:accent1>
      <a:accent2>
        <a:srgbClr val="003192"/>
      </a:accent2>
      <a:accent3>
        <a:srgbClr val="FFEC5D"/>
      </a:accent3>
      <a:accent4>
        <a:srgbClr val="4B93DC"/>
      </a:accent4>
      <a:accent5>
        <a:srgbClr val="D9D9D9"/>
      </a:accent5>
      <a:accent6>
        <a:srgbClr val="8CDC73"/>
      </a:accent6>
      <a:hlink>
        <a:srgbClr val="2E3558"/>
      </a:hlink>
      <a:folHlink>
        <a:srgbClr val="4C58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2 12 06 BA template" id="{05E1C20F-F11D-4D37-A695-E76F831DA5F2}" vid="{FC7A123E-89C6-4389-B23C-714F93DE3EF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7" ma:contentTypeDescription="Create a new document." ma:contentTypeScope="" ma:versionID="79f8815d7021c15af2b072937e2d090b">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a6f3f63fc0ee8c5504a470af4690d55"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5b8b66e-5759-43c1-a138-f967a8bf5a20" xsi:nil="true"/>
    <lcf76f155ced4ddcb4097134ff3c332f xmlns="0b696a8a-ab1a-459b-a09e-44df7cbe933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89C9CD-4D82-4F35-BF4E-FB17787C47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898148-E755-4E4D-A5B1-95483911B114}">
  <ds:schemaRefs>
    <ds:schemaRef ds:uri="0063f72e-ace3-48fb-9c1f-5b513408b31f"/>
    <ds:schemaRef ds:uri="265015ab-9d7f-432c-8b5c-d65e93430a34"/>
    <ds:schemaRef ds:uri="4e4ba58b-07e1-4d55-916c-b3d7aa8a8ae1"/>
    <ds:schemaRef ds:uri="a8f60570-4bd3-4f2b-950b-a996de8ab151"/>
    <ds:schemaRef ds:uri="aaacb922-5235-4a66-b188-303b9b46fbd7"/>
    <ds:schemaRef ds:uri="b413c3fd-5a3b-4239-b985-69032e371c0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35b8b66e-5759-43c1-a138-f967a8bf5a20"/>
    <ds:schemaRef ds:uri="0b696a8a-ab1a-459b-a09e-44df7cbe9330"/>
  </ds:schemaRefs>
</ds:datastoreItem>
</file>

<file path=customXml/itemProps3.xml><?xml version="1.0" encoding="utf-8"?>
<ds:datastoreItem xmlns:ds="http://schemas.openxmlformats.org/officeDocument/2006/customXml" ds:itemID="{B3DE3B85-07E8-4CB4-84BD-CEF3094F42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10456</TotalTime>
  <Words>7684</Words>
  <Application>Microsoft Office PowerPoint</Application>
  <PresentationFormat>Widescreen</PresentationFormat>
  <Paragraphs>453</Paragraphs>
  <Slides>25</Slides>
  <Notes>24</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25</vt:i4>
      </vt:variant>
    </vt:vector>
  </HeadingPairs>
  <TitlesOfParts>
    <vt:vector size="42" baseType="lpstr">
      <vt:lpstr>AkkuratLLWeb</vt:lpstr>
      <vt:lpstr>Arial</vt:lpstr>
      <vt:lpstr>Arial</vt:lpstr>
      <vt:lpstr>Calibri</vt:lpstr>
      <vt:lpstr>GDS Transport</vt:lpstr>
      <vt:lpstr>Google Sans</vt:lpstr>
      <vt:lpstr>Helvetica</vt:lpstr>
      <vt:lpstr>helvetica neue lt w01</vt:lpstr>
      <vt:lpstr>HelveticaNeue</vt:lpstr>
      <vt:lpstr>Open Sans</vt:lpstr>
      <vt:lpstr>Open Sans ExtraBold</vt:lpstr>
      <vt:lpstr>Trebuchet MS</vt:lpstr>
      <vt:lpstr>Ubuntu</vt:lpstr>
      <vt:lpstr>Wingdings</vt:lpstr>
      <vt:lpstr>Simple Light</vt:lpstr>
      <vt:lpstr>UCCC UK 2020 Grid 16:9 - 11991</vt:lpstr>
      <vt:lpstr>1_Simple Light</vt:lpstr>
      <vt:lpstr>Lecture 4  Network Infrastructure</vt:lpstr>
      <vt:lpstr>Lecture Outline</vt:lpstr>
      <vt:lpstr>What is Network Infrastructure?</vt:lpstr>
      <vt:lpstr>Block 1: Identifying System Needs</vt:lpstr>
      <vt:lpstr>The Case For Change</vt:lpstr>
      <vt:lpstr>How to Identify System Needs</vt:lpstr>
      <vt:lpstr>System ‘Value’ Perspective</vt:lpstr>
      <vt:lpstr>PowerPoint Presentation</vt:lpstr>
      <vt:lpstr>Block 2: Delivery</vt:lpstr>
      <vt:lpstr>Lead Time</vt:lpstr>
      <vt:lpstr>How to Deliver a Project</vt:lpstr>
      <vt:lpstr>The Power vs Interest Grid</vt:lpstr>
      <vt:lpstr>Block 3: Ownership and Responsibility </vt:lpstr>
      <vt:lpstr>Public or Private Ownership?</vt:lpstr>
      <vt:lpstr>‘Keeping the lights on’</vt:lpstr>
      <vt:lpstr>Regulation</vt:lpstr>
      <vt:lpstr>Block 4: Shaping the Future</vt:lpstr>
      <vt:lpstr>Interconnectors</vt:lpstr>
      <vt:lpstr>Europe: The World’s Largest Interconnected Grid</vt:lpstr>
      <vt:lpstr>Mini-grids</vt:lpstr>
      <vt:lpstr>Innovative Solutions</vt:lpstr>
      <vt:lpstr>Conclusion </vt:lpstr>
      <vt:lpstr>Key Points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Breakthrough Agenda Roundtable: [insert sector]</dc:title>
  <dc:creator>George, Megan (BEIS)</dc:creator>
  <cp:lastModifiedBy>Ashutosh.Bhagurkar</cp:lastModifiedBy>
  <cp:revision>374</cp:revision>
  <dcterms:created xsi:type="dcterms:W3CDTF">2023-03-02T11:39:23Z</dcterms:created>
  <dcterms:modified xsi:type="dcterms:W3CDTF">2024-11-02T18:17:17Z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2023-03-02T11:39:23Z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b08f2dd6-275b-49be-982e-3c30b6088613</vt:lpwstr>
  </property>
  <property fmtid="{D5CDD505-2E9C-101B-9397-08002B2CF9AE}" pid="8" name="MSIP_Label_ba62f585-b40f-4ab9-bafe-39150f03d124_ContentBits">
    <vt:lpwstr>0</vt:lpwstr>
  </property>
  <property fmtid="{D5CDD505-2E9C-101B-9397-08002B2CF9AE}" pid="9" name="ContentTypeId">
    <vt:lpwstr>0x010100633F727AA7180443A862CD9A25741398</vt:lpwstr>
  </property>
  <property fmtid="{D5CDD505-2E9C-101B-9397-08002B2CF9AE}" pid="10" name="_dlc_DocIdItemGuid">
    <vt:lpwstr>891ce5c6-7a4e-48db-945a-c756f20c5d0f</vt:lpwstr>
  </property>
  <property fmtid="{D5CDD505-2E9C-101B-9397-08002B2CF9AE}" pid="11" name="Business Unit">
    <vt:lpwstr>3;#International Climate Negotiations|4bf2d44c-fd56-4add-95e0-64e8b8e288d5</vt:lpwstr>
  </property>
  <property fmtid="{D5CDD505-2E9C-101B-9397-08002B2CF9AE}" pid="12" name="MediaServiceImageTags">
    <vt:lpwstr/>
  </property>
</Properties>
</file>