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62" r:id="rId5"/>
  </p:sldMasterIdLst>
  <p:notesMasterIdLst>
    <p:notesMasterId r:id="rId34"/>
  </p:notesMasterIdLst>
  <p:sldIdLst>
    <p:sldId id="256" r:id="rId6"/>
    <p:sldId id="257" r:id="rId7"/>
    <p:sldId id="265" r:id="rId8"/>
    <p:sldId id="263" r:id="rId9"/>
    <p:sldId id="264" r:id="rId10"/>
    <p:sldId id="289" r:id="rId11"/>
    <p:sldId id="266" r:id="rId12"/>
    <p:sldId id="283" r:id="rId13"/>
    <p:sldId id="271" r:id="rId14"/>
    <p:sldId id="272" r:id="rId15"/>
    <p:sldId id="269" r:id="rId16"/>
    <p:sldId id="268" r:id="rId17"/>
    <p:sldId id="287" r:id="rId18"/>
    <p:sldId id="284" r:id="rId19"/>
    <p:sldId id="277" r:id="rId20"/>
    <p:sldId id="276" r:id="rId21"/>
    <p:sldId id="275" r:id="rId22"/>
    <p:sldId id="274" r:id="rId23"/>
    <p:sldId id="273" r:id="rId24"/>
    <p:sldId id="285" r:id="rId25"/>
    <p:sldId id="282" r:id="rId26"/>
    <p:sldId id="281" r:id="rId27"/>
    <p:sldId id="280" r:id="rId28"/>
    <p:sldId id="279" r:id="rId29"/>
    <p:sldId id="278" r:id="rId30"/>
    <p:sldId id="286" r:id="rId31"/>
    <p:sldId id="290"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QzRdjlRYFtbHCdRpDuqYQ==" hashData="BmpFK45U30gmp7RqCDCiRgqHbTgppfbQFC1w2jeQhjglmXGeDgaplh79UCZnN75BwyTyXCe4ngROduH+Vgc/i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42"/>
    <p:restoredTop sz="82000" autoAdjust="0"/>
  </p:normalViewPr>
  <p:slideViewPr>
    <p:cSldViewPr snapToGrid="0">
      <p:cViewPr varScale="1">
        <p:scale>
          <a:sx n="71" d="100"/>
          <a:sy n="71" d="100"/>
        </p:scale>
        <p:origin x="1205"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dirty="0"/>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dirty="0"/>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100" dirty="0">
                <a:solidFill>
                  <a:srgbClr val="000000"/>
                </a:solidFill>
                <a:latin typeface="Arial"/>
                <a:ea typeface="Arial"/>
                <a:cs typeface="Arial"/>
                <a:sym typeface="Arial"/>
              </a:rPr>
              <a:t>En el África subsahariana, </a:t>
            </a:r>
            <a:r>
              <a:rPr lang="en-US" sz="1100" b="0" i="0" u="none" strike="noStrike" cap="none" dirty="0">
                <a:solidFill>
                  <a:srgbClr val="000000"/>
                </a:solidFill>
                <a:effectLst/>
                <a:latin typeface="Arial"/>
                <a:ea typeface="Arial"/>
                <a:cs typeface="Arial"/>
                <a:sym typeface="Arial"/>
              </a:rPr>
              <a:t>el potencial eólico es elevado </a:t>
            </a:r>
            <a:r>
              <a:rPr lang="en-US" sz="1100" b="0" i="0" u="none" strike="noStrike" cap="none" baseline="0" dirty="0">
                <a:solidFill>
                  <a:srgbClr val="000000"/>
                </a:solidFill>
                <a:effectLst/>
                <a:latin typeface="Arial"/>
                <a:ea typeface="Arial"/>
                <a:cs typeface="Arial"/>
                <a:sym typeface="Arial"/>
              </a:rPr>
              <a:t>en </a:t>
            </a:r>
            <a:r>
              <a:rPr lang="en-US" sz="1100" b="0" i="0" u="none" strike="noStrike" cap="none" dirty="0">
                <a:solidFill>
                  <a:srgbClr val="000000"/>
                </a:solidFill>
                <a:effectLst/>
                <a:latin typeface="Arial"/>
                <a:ea typeface="Arial"/>
                <a:cs typeface="Arial"/>
                <a:sym typeface="Arial"/>
              </a:rPr>
              <a:t>África occidental y oriental. En cuanto al recurso </a:t>
            </a:r>
            <a:r>
              <a:rPr lang="en-US" sz="1100" dirty="0">
                <a:solidFill>
                  <a:srgbClr val="000000"/>
                </a:solidFill>
                <a:latin typeface="Arial"/>
                <a:ea typeface="Arial"/>
                <a:cs typeface="Arial"/>
                <a:sym typeface="Arial"/>
              </a:rPr>
              <a:t>energético </a:t>
            </a:r>
            <a:r>
              <a:rPr lang="en-US" sz="1100" b="0" i="0" u="none" strike="noStrike" cap="none" dirty="0">
                <a:solidFill>
                  <a:srgbClr val="000000"/>
                </a:solidFill>
                <a:effectLst/>
                <a:latin typeface="Arial"/>
                <a:ea typeface="Arial"/>
                <a:cs typeface="Arial"/>
                <a:sym typeface="Arial"/>
              </a:rPr>
              <a:t>solar, o la irradiación horizontal global, se puede ver que hay variaciones en todo el continente con algunas zonas con un potencial muy alto </a:t>
            </a:r>
            <a:r>
              <a:rPr lang="en-US" sz="1100" dirty="0">
                <a:solidFill>
                  <a:srgbClr val="000000"/>
                </a:solidFill>
                <a:latin typeface="Arial"/>
                <a:ea typeface="Arial"/>
                <a:cs typeface="Arial"/>
                <a:sym typeface="Arial"/>
              </a:rPr>
              <a:t>(que se ve en rojo más oscuro).</a:t>
            </a:r>
            <a:r>
              <a:rPr lang="en-US" sz="1100" b="0" i="0" u="none" strike="noStrike" cap="none" dirty="0">
                <a:solidFill>
                  <a:srgbClr val="000000"/>
                </a:solidFill>
                <a:effectLst/>
                <a:latin typeface="Arial"/>
                <a:ea typeface="Arial"/>
                <a:cs typeface="Arial"/>
                <a:sym typeface="Arial"/>
              </a:rPr>
              <a:t> En general, el potencial solar en el África subsahariana es bastante elevado. También hemos incluido el potencial hidroeléctrico, como se ve en la imagen azul inferior. En rojo </a:t>
            </a:r>
            <a:r>
              <a:rPr lang="en-US" sz="1100" b="0" i="0" u="none" strike="noStrike" cap="none" baseline="0" dirty="0">
                <a:solidFill>
                  <a:srgbClr val="000000"/>
                </a:solidFill>
                <a:effectLst/>
                <a:latin typeface="Arial"/>
                <a:ea typeface="Arial"/>
                <a:cs typeface="Arial"/>
                <a:sym typeface="Arial"/>
              </a:rPr>
              <a:t>y azul se pueden ver </a:t>
            </a:r>
            <a:r>
              <a:rPr lang="en-US" sz="1100" b="0" i="0" u="none" strike="noStrike" cap="none" dirty="0">
                <a:solidFill>
                  <a:srgbClr val="000000"/>
                </a:solidFill>
                <a:effectLst/>
                <a:latin typeface="Arial"/>
                <a:ea typeface="Arial"/>
                <a:cs typeface="Arial"/>
                <a:sym typeface="Arial"/>
              </a:rPr>
              <a:t>los diferentes lugares en los que hemos encontrado que podríamos conectar minicentrales y pequeñas centrales hidroeléctricas en toda el África subsahariana. Además, </a:t>
            </a:r>
            <a:r>
              <a:rPr lang="en-GB" sz="1100" b="0" i="0" u="none" strike="noStrike" cap="none" dirty="0">
                <a:solidFill>
                  <a:srgbClr val="000000"/>
                </a:solidFill>
                <a:effectLst/>
                <a:latin typeface="Arial"/>
                <a:ea typeface="Arial"/>
                <a:cs typeface="Arial"/>
                <a:sym typeface="Arial"/>
              </a:rPr>
              <a:t>también tenemos información sobre el coste del gasóleo. </a:t>
            </a:r>
            <a:r>
              <a:rPr lang="en-GB" sz="1100" b="0" i="0" u="none" strike="noStrike" cap="none" baseline="0" dirty="0">
                <a:solidFill>
                  <a:srgbClr val="000000"/>
                </a:solidFill>
                <a:effectLst/>
                <a:latin typeface="Arial"/>
                <a:ea typeface="Arial"/>
                <a:cs typeface="Arial"/>
                <a:sym typeface="Arial"/>
              </a:rPr>
              <a:t>El coste </a:t>
            </a:r>
            <a:r>
              <a:rPr lang="en-GB" sz="1100" b="0" i="0" u="none" strike="noStrike" cap="none" dirty="0">
                <a:solidFill>
                  <a:srgbClr val="000000"/>
                </a:solidFill>
                <a:effectLst/>
                <a:latin typeface="Arial"/>
                <a:ea typeface="Arial"/>
                <a:cs typeface="Arial"/>
                <a:sym typeface="Arial"/>
              </a:rPr>
              <a:t>varía según el país </a:t>
            </a:r>
            <a:r>
              <a:rPr lang="en-GB" sz="1100" dirty="0">
                <a:solidFill>
                  <a:srgbClr val="000000"/>
                </a:solidFill>
                <a:latin typeface="Arial"/>
                <a:ea typeface="Arial"/>
                <a:cs typeface="Arial"/>
                <a:sym typeface="Arial"/>
              </a:rPr>
              <a:t>(en rojo el coste bajo y en verde el coste más alto), </a:t>
            </a:r>
            <a:r>
              <a:rPr lang="en-GB" sz="1100" b="0" i="0" u="none" strike="noStrike" cap="none" dirty="0">
                <a:solidFill>
                  <a:srgbClr val="000000"/>
                </a:solidFill>
                <a:effectLst/>
                <a:latin typeface="Arial"/>
                <a:ea typeface="Arial"/>
                <a:cs typeface="Arial"/>
                <a:sym typeface="Arial"/>
              </a:rPr>
              <a:t>pero también entre países, como se puede ver en la </a:t>
            </a:r>
            <a:r>
              <a:rPr lang="en-GB" sz="1100" dirty="0">
                <a:solidFill>
                  <a:srgbClr val="000000"/>
                </a:solidFill>
                <a:latin typeface="Arial"/>
                <a:cs typeface="Arial"/>
                <a:sym typeface="Arial"/>
              </a:rPr>
              <a:t>esquina superior derecha, que </a:t>
            </a:r>
            <a:r>
              <a:rPr lang="en-GB" sz="1100" b="0" i="0" u="none" strike="noStrike" cap="none" dirty="0">
                <a:solidFill>
                  <a:srgbClr val="000000"/>
                </a:solidFill>
                <a:effectLst/>
                <a:latin typeface="Arial"/>
                <a:ea typeface="Arial"/>
                <a:cs typeface="Arial"/>
                <a:sym typeface="Arial"/>
              </a:rPr>
              <a:t>ilustra un </a:t>
            </a:r>
            <a:r>
              <a:rPr lang="en-GB" sz="1100" b="0" i="0" u="none" strike="noStrike" cap="none" baseline="0" dirty="0">
                <a:solidFill>
                  <a:srgbClr val="000000"/>
                </a:solidFill>
                <a:effectLst/>
                <a:latin typeface="Arial"/>
                <a:ea typeface="Arial"/>
                <a:cs typeface="Arial"/>
                <a:sym typeface="Arial"/>
              </a:rPr>
              <a:t>escenario de coste alto y bajo del gasóleo</a:t>
            </a:r>
            <a:r>
              <a:rPr lang="en-GB" sz="1100" dirty="0">
                <a:solidFill>
                  <a:srgbClr val="000000"/>
                </a:solidFill>
                <a:latin typeface="Arial"/>
                <a:ea typeface="Arial"/>
                <a:cs typeface="Arial"/>
                <a:sym typeface="Arial"/>
              </a:rPr>
              <a:t>. </a:t>
            </a:r>
            <a:endParaRPr lang="en-GB" sz="11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cap="none" dirty="0">
                <a:solidFill>
                  <a:srgbClr val="000000"/>
                </a:solidFill>
                <a:effectLst/>
                <a:latin typeface="Arial"/>
                <a:ea typeface="Arial"/>
                <a:cs typeface="Arial"/>
                <a:sym typeface="Arial"/>
              </a:rPr>
              <a:t>La variación geoespacial depende del diésel</a:t>
            </a:r>
            <a:endParaRPr lang="en-GB" sz="1100" b="0" i="0" u="none" strike="noStrike" cap="none" dirty="0">
              <a:solidFill>
                <a:srgbClr val="000000"/>
              </a:solidFill>
              <a:effectLst/>
              <a:latin typeface="Arial"/>
              <a:ea typeface="Arial"/>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solidFill>
                  <a:srgbClr val="000000"/>
                </a:solidFill>
                <a:latin typeface="Arial"/>
                <a:ea typeface="Arial"/>
                <a:cs typeface="Arial"/>
                <a:sym typeface="Arial"/>
              </a:rPr>
              <a:t>Disponibilidad;</a:t>
            </a:r>
            <a:endParaRPr lang="en-GB" sz="1100" b="0" i="0" u="none" strike="noStrike" cap="none" dirty="0">
              <a:solidFill>
                <a:srgbClr val="000000"/>
              </a:solidFill>
              <a:effectLst/>
              <a:latin typeface="Arial"/>
              <a:ea typeface="Arial"/>
              <a:cs typeface="Aria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100" dirty="0">
                <a:solidFill>
                  <a:srgbClr val="000000"/>
                </a:solidFill>
                <a:latin typeface="Arial"/>
                <a:ea typeface="Arial"/>
                <a:cs typeface="Arial"/>
                <a:sym typeface="Arial"/>
              </a:rPr>
              <a:t>Si </a:t>
            </a:r>
            <a:r>
              <a:rPr lang="en-GB" sz="1100" b="0" i="0" u="none" strike="noStrike" cap="none" dirty="0">
                <a:solidFill>
                  <a:srgbClr val="000000"/>
                </a:solidFill>
                <a:effectLst/>
                <a:latin typeface="Arial"/>
                <a:ea typeface="Arial"/>
                <a:cs typeface="Arial"/>
                <a:sym typeface="Arial"/>
              </a:rPr>
              <a:t>el país es </a:t>
            </a:r>
            <a:r>
              <a:rPr lang="en-GB" sz="1100" dirty="0">
                <a:solidFill>
                  <a:srgbClr val="000000"/>
                </a:solidFill>
                <a:latin typeface="Arial"/>
                <a:ea typeface="Arial"/>
                <a:cs typeface="Arial"/>
                <a:sym typeface="Arial"/>
              </a:rPr>
              <a:t>importador </a:t>
            </a:r>
            <a:r>
              <a:rPr lang="en-GB" sz="1100" b="0" i="0" u="none" strike="noStrike" cap="none" dirty="0">
                <a:solidFill>
                  <a:srgbClr val="000000"/>
                </a:solidFill>
                <a:effectLst/>
                <a:latin typeface="Arial"/>
                <a:ea typeface="Arial"/>
                <a:cs typeface="Arial"/>
                <a:sym typeface="Arial"/>
              </a:rPr>
              <a:t>o exportador</a:t>
            </a:r>
            <a:r>
              <a:rPr lang="en-GB" sz="1100" dirty="0">
                <a:solidFill>
                  <a:srgbClr val="000000"/>
                </a:solidFill>
                <a:latin typeface="Arial"/>
                <a:ea typeface="Arial"/>
                <a:cs typeface="Arial"/>
                <a:sym typeface="Arial"/>
              </a:rPr>
              <a:t>;</a:t>
            </a:r>
            <a:endParaRPr lang="en-GB" sz="1100" b="0" i="0" u="none" strike="noStrike" cap="none" dirty="0">
              <a:solidFill>
                <a:srgbClr val="000000"/>
              </a:solidFill>
              <a:effectLst/>
              <a:latin typeface="Arial"/>
              <a:ea typeface="Arial"/>
              <a:cs typeface="Arial"/>
            </a:endParaRPr>
          </a:p>
          <a:p>
            <a:pPr marL="171450" indent="-171450">
              <a:buFontTx/>
              <a:buChar char="-"/>
              <a:defRPr/>
            </a:pPr>
            <a:r>
              <a:rPr lang="en-GB" sz="1100" dirty="0">
                <a:solidFill>
                  <a:srgbClr val="000000"/>
                </a:solidFill>
                <a:latin typeface="Arial"/>
                <a:ea typeface="Arial"/>
                <a:cs typeface="Arial"/>
                <a:sym typeface="Arial"/>
              </a:rPr>
              <a:t>Y el </a:t>
            </a:r>
            <a:r>
              <a:rPr lang="en-GB" sz="1100" b="0" i="0" u="none" strike="noStrike" cap="none" dirty="0">
                <a:solidFill>
                  <a:srgbClr val="000000"/>
                </a:solidFill>
                <a:effectLst/>
                <a:latin typeface="Arial"/>
                <a:ea typeface="Arial"/>
                <a:cs typeface="Arial"/>
                <a:sym typeface="Arial"/>
              </a:rPr>
              <a:t>coste del transporte del gasóleo a los asentamientos más remotos.</a:t>
            </a:r>
            <a:endParaRPr lang="en-GB" sz="1100" dirty="0">
              <a:cs typeface="Calibri"/>
            </a:endParaRPr>
          </a:p>
          <a:p>
            <a:pPr lvl="0"/>
            <a:endParaRPr lang="en-GB" sz="11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dirty="0"/>
          </a:p>
        </p:txBody>
      </p:sp>
    </p:spTree>
    <p:extLst>
      <p:ext uri="{BB962C8B-B14F-4D97-AF65-F5344CB8AC3E}">
        <p14:creationId xmlns:p14="http://schemas.microsoft.com/office/powerpoint/2010/main" val="737154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baseline="0" dirty="0">
                <a:solidFill>
                  <a:srgbClr val="000000"/>
                </a:solidFill>
                <a:effectLst/>
                <a:latin typeface="Arial"/>
                <a:ea typeface="Arial"/>
                <a:cs typeface="Arial"/>
                <a:sym typeface="Arial"/>
              </a:rPr>
              <a:t>Una vez </a:t>
            </a:r>
            <a:r>
              <a:rPr lang="en-US" sz="1200" b="0" i="0" u="none" strike="noStrike" cap="none" dirty="0">
                <a:solidFill>
                  <a:srgbClr val="000000"/>
                </a:solidFill>
                <a:effectLst/>
                <a:latin typeface="Arial"/>
                <a:ea typeface="Arial"/>
                <a:cs typeface="Arial"/>
                <a:sym typeface="Arial"/>
              </a:rPr>
              <a:t>recopilados los conjuntos de datos geoespaciales, también tenemos que estimar la futura demanda de electricidad. Y lo hacemos utilizando el marco multinivel. </a:t>
            </a:r>
            <a:r>
              <a:rPr lang="en-US" sz="1200" b="0" i="0" u="none" strike="noStrike" cap="none" baseline="0" dirty="0">
                <a:solidFill>
                  <a:srgbClr val="000000"/>
                </a:solidFill>
                <a:effectLst/>
                <a:latin typeface="Arial"/>
                <a:ea typeface="Arial"/>
                <a:cs typeface="Arial"/>
                <a:sym typeface="Arial"/>
              </a:rPr>
              <a:t>El marco multinivel </a:t>
            </a:r>
            <a:r>
              <a:rPr lang="en-US" sz="1200" b="0" i="0" u="none" strike="noStrike" cap="none" dirty="0">
                <a:solidFill>
                  <a:srgbClr val="000000"/>
                </a:solidFill>
                <a:effectLst/>
                <a:latin typeface="Arial"/>
                <a:ea typeface="Arial"/>
                <a:cs typeface="Arial"/>
                <a:sym typeface="Arial"/>
              </a:rPr>
              <a:t>tiene cinco niveles de acceso</a:t>
            </a:r>
            <a:r>
              <a:rPr lang="en-US" dirty="0">
                <a:solidFill>
                  <a:srgbClr val="000000"/>
                </a:solidFill>
                <a:latin typeface="Arial"/>
                <a:ea typeface="Arial"/>
                <a:cs typeface="Arial"/>
                <a:sym typeface="Arial"/>
              </a:rPr>
              <a:t>, </a:t>
            </a:r>
            <a:r>
              <a:rPr lang="en-US" sz="1200" b="0" i="0" u="none" strike="noStrike" cap="none" baseline="0" dirty="0">
                <a:solidFill>
                  <a:srgbClr val="000000"/>
                </a:solidFill>
                <a:effectLst/>
                <a:latin typeface="Arial"/>
                <a:ea typeface="Arial"/>
                <a:cs typeface="Arial"/>
                <a:sym typeface="Arial"/>
              </a:rPr>
              <a:t>y </a:t>
            </a:r>
            <a:r>
              <a:rPr lang="en-US" sz="1200" b="0" i="0" u="none" strike="noStrike" cap="none" dirty="0">
                <a:solidFill>
                  <a:srgbClr val="000000"/>
                </a:solidFill>
                <a:effectLst/>
                <a:latin typeface="Arial"/>
                <a:ea typeface="Arial"/>
                <a:cs typeface="Arial"/>
                <a:sym typeface="Arial"/>
              </a:rPr>
              <a:t>no se trata sólo de tener o no tener electricidad, sino también </a:t>
            </a:r>
            <a:r>
              <a:rPr lang="en-US" dirty="0">
                <a:solidFill>
                  <a:srgbClr val="000000"/>
                </a:solidFill>
                <a:latin typeface="Arial"/>
                <a:ea typeface="Arial"/>
                <a:cs typeface="Arial"/>
                <a:sym typeface="Arial"/>
              </a:rPr>
              <a:t>de </a:t>
            </a:r>
            <a:r>
              <a:rPr lang="en-US" sz="1200" b="0" i="0" u="none" strike="noStrike" cap="none" dirty="0">
                <a:solidFill>
                  <a:srgbClr val="000000"/>
                </a:solidFill>
                <a:effectLst/>
                <a:latin typeface="Arial"/>
                <a:ea typeface="Arial"/>
                <a:cs typeface="Arial"/>
                <a:sym typeface="Arial"/>
              </a:rPr>
              <a:t>la cantidad de electricidad que se necesita. El nivel 1 es el nivel más bajo de acceso a la electricidad. Se trata de electricidad suficiente para alimentar unas cuantas bombillas o tal vez para cargar un teléfono o una radio. Si subimos al nivel 2, añadimos otros aparatos, por ejemplo un televisor o un ventilador u otros aparatos de bajo consumo. Luego, a medida que avanzamos hacia los niveles </a:t>
            </a:r>
            <a:r>
              <a:rPr lang="en-US" dirty="0">
                <a:solidFill>
                  <a:srgbClr val="000000"/>
                </a:solidFill>
                <a:latin typeface="Arial"/>
                <a:ea typeface="Arial"/>
                <a:cs typeface="Arial"/>
                <a:sym typeface="Arial"/>
              </a:rPr>
              <a:t>3</a:t>
            </a:r>
            <a:r>
              <a:rPr lang="en-US" sz="1200" b="0" i="0" u="none" strike="noStrike" cap="none" dirty="0">
                <a:solidFill>
                  <a:srgbClr val="000000"/>
                </a:solidFill>
                <a:effectLst/>
                <a:latin typeface="Arial"/>
                <a:ea typeface="Arial"/>
                <a:cs typeface="Arial"/>
                <a:sym typeface="Arial"/>
              </a:rPr>
              <a:t>, 4 y 5, hay más servicios de electricidad, como frigoríficos, aparatos de aire acondicionado y cocinas eléctricas. Y dependiendo del nivel al que se aspire, por supuesto, las necesidades de electricidad son diferentes. </a:t>
            </a:r>
            <a:r>
              <a:rPr lang="en-US" sz="1200" b="0" i="0" u="none" strike="noStrike" cap="none" baseline="0" dirty="0">
                <a:solidFill>
                  <a:srgbClr val="000000"/>
                </a:solidFill>
                <a:effectLst/>
                <a:latin typeface="Arial"/>
                <a:ea typeface="Arial"/>
                <a:cs typeface="Arial"/>
                <a:sym typeface="Arial"/>
              </a:rPr>
              <a:t>Para </a:t>
            </a:r>
            <a:r>
              <a:rPr lang="en-US" sz="1200" b="0" i="0" u="none" strike="noStrike" cap="none" dirty="0">
                <a:solidFill>
                  <a:srgbClr val="000000"/>
                </a:solidFill>
                <a:effectLst/>
                <a:latin typeface="Arial"/>
                <a:ea typeface="Arial"/>
                <a:cs typeface="Arial"/>
                <a:sym typeface="Arial"/>
              </a:rPr>
              <a:t>alimentar unas pocas bombillas y cargar algún teléfono, basta con </a:t>
            </a:r>
            <a:r>
              <a:rPr lang="en-US" sz="1200" b="0" i="0" u="none" strike="noStrike" cap="none" baseline="0" dirty="0">
                <a:solidFill>
                  <a:srgbClr val="000000"/>
                </a:solidFill>
                <a:effectLst/>
                <a:latin typeface="Arial"/>
                <a:ea typeface="Arial"/>
                <a:cs typeface="Arial"/>
                <a:sym typeface="Arial"/>
              </a:rPr>
              <a:t>unos pocos </a:t>
            </a:r>
            <a:r>
              <a:rPr lang="en-US" sz="1200" b="0" i="0" u="none" strike="noStrike" cap="none" dirty="0">
                <a:solidFill>
                  <a:srgbClr val="000000"/>
                </a:solidFill>
                <a:effectLst/>
                <a:latin typeface="Arial"/>
                <a:ea typeface="Arial"/>
                <a:cs typeface="Arial"/>
                <a:sym typeface="Arial"/>
              </a:rPr>
              <a:t>kilovatios hora per cápita al año. En cambio, si se quiere alimentar la electricidad de las cocinas y los aparatos de aire acondicionado, es posible que se necesiten varios cientos de </a:t>
            </a:r>
            <a:r>
              <a:rPr lang="en-US" dirty="0">
                <a:solidFill>
                  <a:srgbClr val="000000"/>
                </a:solidFill>
                <a:latin typeface="Arial"/>
                <a:ea typeface="Arial"/>
                <a:cs typeface="Arial"/>
                <a:sym typeface="Arial"/>
              </a:rPr>
              <a:t>kilovatios hora por persona y año</a:t>
            </a:r>
            <a:r>
              <a:rPr lang="en-US" sz="1200" b="0" i="0" u="none" strike="noStrike" cap="none" dirty="0">
                <a:solidFill>
                  <a:srgbClr val="000000"/>
                </a:solidFill>
                <a:effectLst/>
                <a:latin typeface="Arial"/>
                <a:ea typeface="Arial"/>
                <a:cs typeface="Arial"/>
                <a:sym typeface="Arial"/>
              </a:rPr>
              <a:t>. En OnSSET definimos la demanda de electricidad para cada asentamiento en función de la población del mismo y luego la multiplicamos </a:t>
            </a:r>
            <a:r>
              <a:rPr lang="en-US" dirty="0">
                <a:solidFill>
                  <a:srgbClr val="000000"/>
                </a:solidFill>
                <a:latin typeface="Arial"/>
                <a:ea typeface="Arial"/>
                <a:cs typeface="Arial"/>
                <a:sym typeface="Arial"/>
              </a:rPr>
              <a:t>por el </a:t>
            </a:r>
            <a:r>
              <a:rPr lang="en-US" sz="1200" b="0" i="0" u="none" strike="noStrike" cap="none" dirty="0">
                <a:solidFill>
                  <a:srgbClr val="000000"/>
                </a:solidFill>
                <a:effectLst/>
                <a:latin typeface="Arial"/>
                <a:ea typeface="Arial"/>
                <a:cs typeface="Arial"/>
                <a:sym typeface="Arial"/>
              </a:rPr>
              <a:t>nivel de electrificación.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dirty="0"/>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Ahora veremos las opciones de electrificación que pueden abastecer esta demanda. Si observamos todas las opciones sin red, tenemos cuatro opciones de minirred por defecto y dos opciones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en OnSSET. Las opciones de minirredes pueden ser alimentadas por energía solar fotovoltaica, generación diésel, eólica o hidráulica. Las opciones </a:t>
            </a:r>
            <a:r>
              <a:rPr lang="en-US" dirty="0">
                <a:solidFill>
                  <a:srgbClr val="000000"/>
                </a:solidFill>
                <a:latin typeface="Arial"/>
                <a:ea typeface="Arial"/>
                <a:cs typeface="Arial"/>
                <a:sym typeface="Arial"/>
              </a:rPr>
              <a:t>autónomas pueden alimentarse con energía solar fotovoltaica </a:t>
            </a:r>
            <a:r>
              <a:rPr lang="en-US" sz="1200" b="0" i="0" u="none" strike="noStrike" cap="none" dirty="0">
                <a:solidFill>
                  <a:srgbClr val="000000"/>
                </a:solidFill>
                <a:effectLst/>
                <a:latin typeface="Arial"/>
                <a:ea typeface="Arial"/>
                <a:cs typeface="Arial"/>
                <a:sym typeface="Arial"/>
              </a:rPr>
              <a:t>o con generación diésel. Tras </a:t>
            </a:r>
            <a:r>
              <a:rPr lang="en-US" sz="1200" b="0" i="0" u="none" strike="noStrike" cap="none" baseline="0" dirty="0">
                <a:solidFill>
                  <a:srgbClr val="000000"/>
                </a:solidFill>
                <a:effectLst/>
                <a:latin typeface="Arial"/>
                <a:ea typeface="Arial"/>
                <a:cs typeface="Arial"/>
                <a:sym typeface="Arial"/>
              </a:rPr>
              <a:t>recopilar todos estos conjuntos de datos</a:t>
            </a:r>
            <a:r>
              <a:rPr lang="en-US" sz="1200" b="0" i="0" u="none" strike="noStrike" cap="none" dirty="0">
                <a:solidFill>
                  <a:srgbClr val="000000"/>
                </a:solidFill>
                <a:effectLst/>
                <a:latin typeface="Arial"/>
                <a:ea typeface="Arial"/>
                <a:cs typeface="Arial"/>
                <a:sym typeface="Arial"/>
              </a:rPr>
              <a:t>, los resumimos en una base de datos geoespacial. </a:t>
            </a:r>
            <a:r>
              <a:rPr lang="en-US" sz="1200" b="0" i="0" u="none" strike="noStrike" cap="none" baseline="0" dirty="0">
                <a:solidFill>
                  <a:srgbClr val="000000"/>
                </a:solidFill>
                <a:effectLst/>
                <a:latin typeface="Arial"/>
                <a:ea typeface="Arial"/>
                <a:cs typeface="Arial"/>
                <a:sym typeface="Arial"/>
              </a:rPr>
              <a:t>Además, </a:t>
            </a:r>
            <a:r>
              <a:rPr lang="en-US" sz="1200" b="0" i="0" u="none" strike="noStrike" cap="none" dirty="0">
                <a:solidFill>
                  <a:srgbClr val="000000"/>
                </a:solidFill>
                <a:effectLst/>
                <a:latin typeface="Arial"/>
                <a:ea typeface="Arial"/>
                <a:cs typeface="Arial"/>
                <a:sym typeface="Arial"/>
              </a:rPr>
              <a:t>incluimos parámetros </a:t>
            </a:r>
            <a:r>
              <a:rPr lang="en-US" dirty="0">
                <a:solidFill>
                  <a:srgbClr val="000000"/>
                </a:solidFill>
                <a:latin typeface="Arial"/>
                <a:ea typeface="Arial"/>
                <a:cs typeface="Arial"/>
                <a:sym typeface="Arial"/>
              </a:rPr>
              <a:t>económicos </a:t>
            </a:r>
            <a:r>
              <a:rPr lang="en-US" sz="1200" b="0" i="0" u="none" strike="noStrike" cap="none" dirty="0">
                <a:solidFill>
                  <a:srgbClr val="000000"/>
                </a:solidFill>
                <a:effectLst/>
                <a:latin typeface="Arial"/>
                <a:ea typeface="Arial"/>
                <a:cs typeface="Arial"/>
                <a:sym typeface="Arial"/>
              </a:rPr>
              <a:t>para elegir cuál es la opción de suministro de electricidad </a:t>
            </a:r>
            <a:r>
              <a:rPr lang="en-US" dirty="0">
                <a:solidFill>
                  <a:srgbClr val="000000"/>
                </a:solidFill>
                <a:latin typeface="Arial"/>
                <a:ea typeface="Arial"/>
                <a:cs typeface="Arial"/>
                <a:sym typeface="Arial"/>
              </a:rPr>
              <a:t>menos costosa </a:t>
            </a:r>
            <a:r>
              <a:rPr lang="en-US" sz="1200" b="0" i="0" u="none" strike="noStrike" cap="none" dirty="0">
                <a:solidFill>
                  <a:srgbClr val="000000"/>
                </a:solidFill>
                <a:effectLst/>
                <a:latin typeface="Arial"/>
                <a:ea typeface="Arial"/>
                <a:cs typeface="Arial"/>
                <a:sym typeface="Arial"/>
              </a:rPr>
              <a:t>entre las tecnologías no conectadas a la red.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dirty="0"/>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La optimización en OnSSET </a:t>
            </a:r>
            <a:r>
              <a:rPr lang="en-US" sz="1200" b="0" i="0" u="none" strike="noStrike" cap="none" baseline="0" dirty="0">
                <a:solidFill>
                  <a:srgbClr val="000000"/>
                </a:solidFill>
                <a:effectLst/>
                <a:latin typeface="Arial"/>
                <a:ea typeface="Arial"/>
                <a:cs typeface="Arial"/>
                <a:sym typeface="Arial"/>
              </a:rPr>
              <a:t>para identificar la opción </a:t>
            </a:r>
            <a:r>
              <a:rPr lang="en-US" dirty="0">
                <a:solidFill>
                  <a:srgbClr val="000000"/>
                </a:solidFill>
                <a:latin typeface="Arial"/>
                <a:ea typeface="Arial"/>
                <a:cs typeface="Arial"/>
                <a:sym typeface="Arial"/>
              </a:rPr>
              <a:t>menos costosa </a:t>
            </a:r>
            <a:r>
              <a:rPr lang="en-US" sz="1200" b="0" i="0" u="none" strike="noStrike" cap="none" dirty="0">
                <a:solidFill>
                  <a:srgbClr val="000000"/>
                </a:solidFill>
                <a:effectLst/>
                <a:latin typeface="Arial"/>
                <a:ea typeface="Arial"/>
                <a:cs typeface="Arial"/>
                <a:sym typeface="Arial"/>
              </a:rPr>
              <a:t>es a través del coste nivelado de generación de electricidad (</a:t>
            </a:r>
            <a:r>
              <a:rPr lang="en-US" dirty="0">
                <a:solidFill>
                  <a:srgbClr val="000000"/>
                </a:solidFill>
                <a:latin typeface="Arial"/>
                <a:ea typeface="Arial"/>
                <a:cs typeface="Arial"/>
                <a:sym typeface="Arial"/>
              </a:rPr>
              <a:t>L.C.O.E</a:t>
            </a:r>
            <a:r>
              <a:rPr lang="en-US" sz="1200" b="0" i="0" u="none" strike="noStrike" cap="none" dirty="0">
                <a:solidFill>
                  <a:srgbClr val="000000"/>
                </a:solidFill>
                <a:effectLst/>
                <a:latin typeface="Arial"/>
                <a:ea typeface="Arial"/>
                <a:cs typeface="Arial"/>
                <a:sym typeface="Arial"/>
              </a:rPr>
              <a:t>). </a:t>
            </a:r>
            <a:r>
              <a:rPr lang="en-US" sz="1200" b="0" i="0" u="none" strike="noStrike" cap="none" baseline="0" dirty="0">
                <a:solidFill>
                  <a:srgbClr val="000000"/>
                </a:solidFill>
                <a:effectLst/>
                <a:latin typeface="Arial"/>
                <a:ea typeface="Arial"/>
                <a:cs typeface="Arial"/>
                <a:sym typeface="Arial"/>
              </a:rPr>
              <a:t>El L.C.O</a:t>
            </a:r>
            <a:r>
              <a:rPr lang="en-US" dirty="0">
                <a:solidFill>
                  <a:srgbClr val="000000"/>
                </a:solidFill>
                <a:latin typeface="Arial"/>
                <a:ea typeface="Arial"/>
                <a:cs typeface="Arial"/>
                <a:sym typeface="Arial"/>
              </a:rPr>
              <a:t>.E tiene en cuenta </a:t>
            </a:r>
            <a:r>
              <a:rPr lang="en-US" sz="1200" b="0" i="0" u="none" strike="noStrike" cap="none" dirty="0">
                <a:solidFill>
                  <a:srgbClr val="000000"/>
                </a:solidFill>
                <a:effectLst/>
                <a:latin typeface="Arial"/>
                <a:ea typeface="Arial"/>
                <a:cs typeface="Arial"/>
                <a:sym typeface="Arial"/>
              </a:rPr>
              <a:t>todos los costes a lo largo </a:t>
            </a:r>
            <a:r>
              <a:rPr lang="en-US" dirty="0">
                <a:solidFill>
                  <a:srgbClr val="000000"/>
                </a:solidFill>
                <a:latin typeface="Arial"/>
                <a:ea typeface="Arial"/>
                <a:cs typeface="Arial"/>
                <a:sym typeface="Arial"/>
              </a:rPr>
              <a:t>de la vida </a:t>
            </a:r>
            <a:r>
              <a:rPr lang="en-US" sz="1200" b="0" i="0" u="none" strike="noStrike" cap="none" dirty="0">
                <a:solidFill>
                  <a:srgbClr val="000000"/>
                </a:solidFill>
                <a:effectLst/>
                <a:latin typeface="Arial"/>
                <a:ea typeface="Arial"/>
                <a:cs typeface="Arial"/>
                <a:sym typeface="Arial"/>
              </a:rPr>
              <a:t>del proyecto, desde los costes de inversión hasta los costes de funcionamiento </a:t>
            </a:r>
            <a:r>
              <a:rPr lang="en-US" dirty="0">
                <a:solidFill>
                  <a:srgbClr val="000000"/>
                </a:solidFill>
                <a:latin typeface="Arial"/>
                <a:ea typeface="Arial"/>
                <a:cs typeface="Arial"/>
                <a:sym typeface="Arial"/>
              </a:rPr>
              <a:t>y mantenimiento que </a:t>
            </a:r>
            <a:r>
              <a:rPr lang="en-US" sz="1200" b="0" i="0" u="none" strike="noStrike" cap="none" dirty="0">
                <a:solidFill>
                  <a:srgbClr val="000000"/>
                </a:solidFill>
                <a:effectLst/>
                <a:latin typeface="Arial"/>
                <a:ea typeface="Arial"/>
                <a:cs typeface="Arial"/>
                <a:sym typeface="Arial"/>
              </a:rPr>
              <a:t>se repiten cada año y los costes de combustible (para los </a:t>
            </a:r>
            <a:r>
              <a:rPr lang="en-US" dirty="0">
                <a:solidFill>
                  <a:srgbClr val="000000"/>
                </a:solidFill>
                <a:latin typeface="Arial"/>
                <a:ea typeface="Arial"/>
                <a:cs typeface="Arial"/>
                <a:sym typeface="Arial"/>
              </a:rPr>
              <a:t>generadores </a:t>
            </a:r>
            <a:r>
              <a:rPr lang="en-US" sz="1200" b="0" i="0" u="none" strike="noStrike" cap="none" dirty="0">
                <a:solidFill>
                  <a:srgbClr val="000000"/>
                </a:solidFill>
                <a:effectLst/>
                <a:latin typeface="Arial"/>
                <a:ea typeface="Arial"/>
                <a:cs typeface="Arial"/>
                <a:sym typeface="Arial"/>
              </a:rPr>
              <a:t>diésel). Las tecnologías que dependen de recursos renovables, como la solar y la eólica, no tienen costes de combustible. Comparamos este coste con toda la electricidad que genera el sistema a lo largo de su vida útil. Si tenemos en cuenta todos estos costes divididos por toda la energía, obtenemos el menor coste de generación de electricidad, que se mide en </a:t>
            </a:r>
            <a:r>
              <a:rPr lang="en-US" dirty="0">
                <a:solidFill>
                  <a:srgbClr val="000000"/>
                </a:solidFill>
                <a:latin typeface="Arial"/>
                <a:ea typeface="Arial"/>
                <a:cs typeface="Arial"/>
                <a:sym typeface="Arial"/>
              </a:rPr>
              <a:t>dólares estadounidenses </a:t>
            </a:r>
            <a:r>
              <a:rPr lang="en-US" sz="1200" b="0" i="0" u="none" strike="noStrike" cap="none" dirty="0">
                <a:solidFill>
                  <a:srgbClr val="000000"/>
                </a:solidFill>
                <a:effectLst/>
                <a:latin typeface="Arial"/>
                <a:ea typeface="Arial"/>
                <a:cs typeface="Arial"/>
                <a:sym typeface="Arial"/>
              </a:rPr>
              <a:t>por kilovatio </a:t>
            </a:r>
            <a:r>
              <a:rPr lang="en-US" dirty="0">
                <a:solidFill>
                  <a:srgbClr val="000000"/>
                </a:solidFill>
                <a:latin typeface="Arial"/>
                <a:cs typeface="Arial"/>
                <a:sym typeface="Arial"/>
              </a:rPr>
              <a:t>hora. </a:t>
            </a:r>
            <a:r>
              <a:rPr lang="en-GB" dirty="0">
                <a:solidFill>
                  <a:srgbClr val="000000"/>
                </a:solidFill>
                <a:latin typeface="Arial"/>
                <a:cs typeface="Arial"/>
                <a:sym typeface="Arial"/>
              </a:rPr>
              <a:t>Todo lo anterior puede representarse con la fórmula de la diapositiva. </a:t>
            </a:r>
            <a:r>
              <a:rPr lang="en-US" dirty="0">
                <a:solidFill>
                  <a:srgbClr val="000000"/>
                </a:solidFill>
                <a:latin typeface="Arial"/>
                <a:cs typeface="Arial"/>
                <a:sym typeface="Arial"/>
              </a:rPr>
              <a:t>El </a:t>
            </a:r>
            <a:r>
              <a:rPr lang="en-US" dirty="0">
                <a:solidFill>
                  <a:srgbClr val="000000"/>
                </a:solidFill>
                <a:latin typeface="Arial"/>
                <a:ea typeface="Arial"/>
                <a:cs typeface="Arial"/>
                <a:sym typeface="Arial"/>
              </a:rPr>
              <a:t>L.C.O.E </a:t>
            </a:r>
            <a:r>
              <a:rPr lang="en-US" sz="1200" b="0" i="0" u="none" strike="noStrike" cap="none" dirty="0">
                <a:solidFill>
                  <a:srgbClr val="000000"/>
                </a:solidFill>
                <a:effectLst/>
                <a:latin typeface="Arial"/>
                <a:ea typeface="Arial"/>
                <a:cs typeface="Arial"/>
                <a:sym typeface="Arial"/>
              </a:rPr>
              <a:t>es una buena medida para comparar distintas tecnologías que tienen estructuras de costes diferentes. Por ejemplo, podemos considerar un sistema solar fotovoltaico que puede tener un coste de inversión muy elevado al principio, pero sin costes de combustible. En cambio, si nos fijamos en un sistema diésel, tenemos unos costes de inversión mucho más bajos al principio, pero unos costes de funcionamiento o de combustible mucho más altos a lo largo de cada año. Si tenemos en cuenta todos estos costes diferentes y los comparamos, obtendremos una buena medida para decidir cuál es la opción de suministro </a:t>
            </a:r>
            <a:r>
              <a:rPr lang="en-US" dirty="0">
                <a:solidFill>
                  <a:srgbClr val="000000"/>
                </a:solidFill>
                <a:latin typeface="Arial"/>
                <a:ea typeface="Arial"/>
                <a:cs typeface="Arial"/>
                <a:sym typeface="Arial"/>
              </a:rPr>
              <a:t>menos costosa </a:t>
            </a:r>
            <a:r>
              <a:rPr lang="en-US" sz="1200" b="0" i="0" u="none" strike="noStrike" cap="none" dirty="0">
                <a:solidFill>
                  <a:srgbClr val="000000"/>
                </a:solidFill>
                <a:effectLst/>
                <a:latin typeface="Arial"/>
                <a:ea typeface="Arial"/>
                <a:cs typeface="Arial"/>
                <a:sym typeface="Arial"/>
              </a:rPr>
              <a:t>en cada asentamiento. </a:t>
            </a:r>
            <a:r>
              <a:rPr lang="en-US" sz="1200" b="0" i="0" u="none" strike="noStrike" cap="none" baseline="0" dirty="0">
                <a:solidFill>
                  <a:srgbClr val="000000"/>
                </a:solidFill>
                <a:effectLst/>
                <a:latin typeface="Arial"/>
                <a:ea typeface="Arial"/>
                <a:cs typeface="Arial"/>
                <a:sym typeface="Arial"/>
              </a:rPr>
              <a:t>En la próxima miniconferencia </a:t>
            </a:r>
            <a:r>
              <a:rPr lang="en-US" sz="1200" b="0" i="0" u="none" strike="noStrike" cap="none" dirty="0">
                <a:solidFill>
                  <a:srgbClr val="000000"/>
                </a:solidFill>
                <a:effectLst/>
                <a:latin typeface="Arial"/>
                <a:ea typeface="Arial"/>
                <a:cs typeface="Arial"/>
                <a:sym typeface="Arial"/>
              </a:rPr>
              <a:t>veremos algunos resultados para toda el África subsahariana. </a:t>
            </a: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13</a:t>
            </a:fld>
            <a:endParaRPr lang="en-US" dirty="0"/>
          </a:p>
        </p:txBody>
      </p:sp>
    </p:spTree>
    <p:extLst>
      <p:ext uri="{BB962C8B-B14F-4D97-AF65-F5344CB8AC3E}">
        <p14:creationId xmlns:p14="http://schemas.microsoft.com/office/powerpoint/2010/main" val="1326432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 esta mini conferencia </a:t>
            </a:r>
            <a:r>
              <a:rPr lang="en-US" baseline="0" dirty="0"/>
              <a:t>veremos algunos resultados del África subs</a:t>
            </a:r>
            <a:r>
              <a:rPr lang="en-US" dirty="0"/>
              <a:t>ahariana</a:t>
            </a:r>
            <a:r>
              <a:rPr lang="en-US" baseline="0" dirty="0"/>
              <a:t>. En la diapositiva se puede ver que en el primer escenario toda la población está electrificada con una demanda de nivel 1. </a:t>
            </a:r>
            <a:r>
              <a:rPr lang="en-US" dirty="0"/>
              <a:t>Podemos ver que la red, en azul, es la opción más adecuada cerca de la red existente y en las zonas de alta densidad de población alrededor de África Occidental y en Sudáfrica. Se puede ver mucho azul alrededor de Addis Abeba en Etiopía. Pero las tecnologías autónomas son menos costosas en zonas menos densamente pobladas y más alejadas de las redes existentes. En cambio, si todo el mundo tuviera acceso a un nivel 3 de electricidad, veríamos una combinación diferente de tecnologías. Este escenario está en el mapa superior derecho. Ahora bien, esta red sería la opción menos costosa para cerca del 45% de la población del África subsahariana. Las tecnologías autónomas se reducen a aproximadamente la mitad de la población. También vemos que las minirredes desempeñarían un papel más importante, </a:t>
            </a:r>
            <a:r>
              <a:rPr lang="en-US" baseline="0" dirty="0"/>
              <a:t>llegando </a:t>
            </a:r>
            <a:r>
              <a:rPr lang="en-US" dirty="0"/>
              <a:t>al 7 por ciento de la población. Las minirredes (en verde) suelen estar situadas en zonas más alejadas de las redes existentes, pero con una densidad de población relativamente alta. Esto </a:t>
            </a:r>
            <a:r>
              <a:rPr lang="en-US" baseline="0" dirty="0"/>
              <a:t>es también lo que llamamos el "espacio de las minirredes" en la conferencia introductoria.</a:t>
            </a:r>
            <a:endParaRPr lang="en-US" dirty="0"/>
          </a:p>
          <a:p>
            <a:endParaRPr lang="en-US" dirty="0"/>
          </a:p>
          <a:p>
            <a:r>
              <a:rPr lang="en-US" dirty="0"/>
              <a:t>Si logramos que el precio del petróleo sea bajo en el nivel 5 (esquina inferior izquierda) para toda la población del África subsahariana, la red se convierte en la principal opción de suministro, llegando a 7 de cada 10 personas. La minirred aumenta hasta una cuarta parte de la población, mientras que el suministro autónomo sólo alcanzará al 7% de la población en las zonas más remotas y menos pobladas. La demanda tiene un gran efecto y vemos diferentes soluciones, según las distintas demandas. En realidad, tendremos una mezcla de niveles dentro de un país y dentro del continente, por lo que podríamos ver un nivel superior en las zonas urbanas, por ejemplo, y un nivel inferior en las zonas rurales.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dirty="0"/>
          </a:p>
        </p:txBody>
      </p:sp>
    </p:spTree>
    <p:extLst>
      <p:ext uri="{BB962C8B-B14F-4D97-AF65-F5344CB8AC3E}">
        <p14:creationId xmlns:p14="http://schemas.microsoft.com/office/powerpoint/2010/main" val="404721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rgbClr val="000000"/>
                </a:solidFill>
                <a:latin typeface="Arial"/>
                <a:ea typeface="Arial"/>
                <a:cs typeface="Arial"/>
                <a:sym typeface="Arial"/>
              </a:rPr>
              <a:t>Si se proporciona el nivel 1 para toda la población del África </a:t>
            </a:r>
            <a:r>
              <a:rPr lang="en-US" sz="1200" b="0" i="0" u="none" strike="noStrike" cap="none" dirty="0">
                <a:solidFill>
                  <a:srgbClr val="000000"/>
                </a:solidFill>
                <a:effectLst/>
                <a:latin typeface="Arial"/>
                <a:ea typeface="Arial"/>
                <a:cs typeface="Arial"/>
                <a:sym typeface="Arial"/>
              </a:rPr>
              <a:t>subsahariana</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en este análisis el coste de la inversión es de </a:t>
            </a:r>
            <a:r>
              <a:rPr lang="en-US" dirty="0">
                <a:solidFill>
                  <a:srgbClr val="000000"/>
                </a:solidFill>
                <a:latin typeface="Arial"/>
                <a:ea typeface="Arial"/>
                <a:cs typeface="Arial"/>
                <a:sym typeface="Arial"/>
              </a:rPr>
              <a:t>aproximadamente </a:t>
            </a:r>
            <a:r>
              <a:rPr lang="en-US" sz="1200" b="0" i="0" u="none" strike="noStrike" cap="none" dirty="0">
                <a:solidFill>
                  <a:srgbClr val="000000"/>
                </a:solidFill>
                <a:effectLst/>
                <a:latin typeface="Arial"/>
                <a:ea typeface="Arial"/>
                <a:cs typeface="Arial"/>
                <a:sym typeface="Arial"/>
              </a:rPr>
              <a:t>50.000 millones de dólares </a:t>
            </a:r>
            <a:r>
              <a:rPr lang="en-US" dirty="0">
                <a:solidFill>
                  <a:srgbClr val="000000"/>
                </a:solidFill>
                <a:latin typeface="Arial"/>
                <a:ea typeface="Arial"/>
                <a:cs typeface="Arial"/>
                <a:sym typeface="Arial"/>
              </a:rPr>
              <a:t>estadounidenses</a:t>
            </a:r>
            <a:r>
              <a:rPr lang="en-US" sz="1200" b="0" i="0" u="none" strike="noStrike" cap="none" dirty="0">
                <a:solidFill>
                  <a:srgbClr val="000000"/>
                </a:solidFill>
                <a:effectLst/>
                <a:latin typeface="Arial"/>
                <a:ea typeface="Arial"/>
                <a:cs typeface="Arial"/>
                <a:sym typeface="Arial"/>
              </a:rPr>
              <a:t>. Si se suministra electricidad </a:t>
            </a:r>
            <a:r>
              <a:rPr lang="en-US" sz="1200" b="0" i="0" u="none" strike="noStrike" cap="none" baseline="0" dirty="0">
                <a:solidFill>
                  <a:srgbClr val="000000"/>
                </a:solidFill>
                <a:effectLst/>
                <a:latin typeface="Arial"/>
                <a:ea typeface="Arial"/>
                <a:cs typeface="Arial"/>
                <a:sym typeface="Arial"/>
              </a:rPr>
              <a:t>de nivel 5 a toda la población del África </a:t>
            </a:r>
            <a:r>
              <a:rPr lang="en-US" sz="1200" b="0" i="0" u="none" strike="noStrike" cap="none" dirty="0">
                <a:solidFill>
                  <a:srgbClr val="000000"/>
                </a:solidFill>
                <a:effectLst/>
                <a:latin typeface="Arial"/>
                <a:ea typeface="Arial"/>
                <a:cs typeface="Arial"/>
                <a:sym typeface="Arial"/>
              </a:rPr>
              <a:t>subsahariana</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el coste es de </a:t>
            </a:r>
            <a:r>
              <a:rPr lang="en-US" dirty="0">
                <a:solidFill>
                  <a:srgbClr val="000000"/>
                </a:solidFill>
                <a:latin typeface="Arial"/>
                <a:ea typeface="Arial"/>
                <a:cs typeface="Arial"/>
                <a:sym typeface="Arial"/>
              </a:rPr>
              <a:t>aproximadamente </a:t>
            </a:r>
            <a:r>
              <a:rPr lang="en-US" sz="1200" b="0" i="0" u="none" strike="noStrike" cap="none" dirty="0">
                <a:solidFill>
                  <a:srgbClr val="000000"/>
                </a:solidFill>
                <a:effectLst/>
                <a:latin typeface="Arial"/>
                <a:ea typeface="Arial"/>
                <a:cs typeface="Arial"/>
                <a:sym typeface="Arial"/>
              </a:rPr>
              <a:t>855.000 millones de dólares. Hay casi un factor 20 de diferencia entre </a:t>
            </a:r>
            <a:r>
              <a:rPr lang="en-US" sz="1200" b="0" i="0" u="none" strike="noStrike" cap="none" baseline="0" dirty="0">
                <a:solidFill>
                  <a:srgbClr val="000000"/>
                </a:solidFill>
                <a:effectLst/>
                <a:latin typeface="Arial"/>
                <a:ea typeface="Arial"/>
                <a:cs typeface="Arial"/>
                <a:sym typeface="Arial"/>
              </a:rPr>
              <a:t>estos dos escenarios</a:t>
            </a:r>
            <a:r>
              <a:rPr lang="en-US" sz="1200" b="0" i="0" u="none" strike="noStrike" cap="none" dirty="0">
                <a:solidFill>
                  <a:srgbClr val="000000"/>
                </a:solidFill>
                <a:effectLst/>
                <a:latin typeface="Arial"/>
                <a:ea typeface="Arial"/>
                <a:cs typeface="Arial"/>
                <a:sym typeface="Arial"/>
              </a:rPr>
              <a:t>. Vemos el reparto tecnológico con las tecnologías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en amarillo, la red en azul y la minirred en verde como porcentaje de la población total (</a:t>
            </a:r>
            <a:r>
              <a:rPr lang="en-US" dirty="0">
                <a:solidFill>
                  <a:srgbClr val="000000"/>
                </a:solidFill>
                <a:latin typeface="Arial"/>
                <a:ea typeface="Arial"/>
                <a:cs typeface="Arial"/>
                <a:sym typeface="Arial"/>
              </a:rPr>
              <a:t>porcentaje </a:t>
            </a:r>
            <a:r>
              <a:rPr lang="en-US" sz="1200" b="0" i="0" u="none" strike="noStrike" cap="none" dirty="0">
                <a:solidFill>
                  <a:srgbClr val="000000"/>
                </a:solidFill>
                <a:effectLst/>
                <a:latin typeface="Arial"/>
                <a:ea typeface="Arial"/>
                <a:cs typeface="Arial"/>
                <a:sym typeface="Arial"/>
              </a:rPr>
              <a:t>global de </a:t>
            </a:r>
            <a:r>
              <a:rPr lang="en-US" sz="1200" b="0" i="0" u="none" strike="noStrike" cap="none" baseline="0" dirty="0">
                <a:solidFill>
                  <a:srgbClr val="000000"/>
                </a:solidFill>
                <a:effectLst/>
                <a:latin typeface="Arial"/>
                <a:ea typeface="Arial"/>
                <a:cs typeface="Arial"/>
                <a:sym typeface="Arial"/>
              </a:rPr>
              <a:t>reparto tecnológico</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En el nivel 1 vemos, como hemos descrito antes, las tecnologías de red y </a:t>
            </a:r>
            <a:r>
              <a:rPr lang="en-US" dirty="0">
                <a:solidFill>
                  <a:srgbClr val="000000"/>
                </a:solidFill>
                <a:latin typeface="Arial"/>
                <a:ea typeface="Arial"/>
                <a:cs typeface="Arial"/>
                <a:sym typeface="Arial"/>
              </a:rPr>
              <a:t>autónomas</a:t>
            </a:r>
            <a:r>
              <a:rPr lang="en-US" sz="1200" b="0" i="0" u="none" strike="noStrike" cap="none" dirty="0">
                <a:solidFill>
                  <a:srgbClr val="000000"/>
                </a:solidFill>
                <a:effectLst/>
                <a:latin typeface="Arial"/>
                <a:ea typeface="Arial"/>
                <a:cs typeface="Arial"/>
                <a:sym typeface="Arial"/>
              </a:rPr>
              <a:t>. A medida </a:t>
            </a:r>
            <a:r>
              <a:rPr lang="en-US" sz="1200" b="0" i="0" u="none" strike="noStrike" cap="none" baseline="0" dirty="0">
                <a:solidFill>
                  <a:srgbClr val="000000"/>
                </a:solidFill>
                <a:effectLst/>
                <a:latin typeface="Arial"/>
                <a:ea typeface="Arial"/>
                <a:cs typeface="Arial"/>
                <a:sym typeface="Arial"/>
              </a:rPr>
              <a:t>que nos acercamos </a:t>
            </a:r>
            <a:r>
              <a:rPr lang="en-US" sz="1200" b="0" i="0" u="none" strike="noStrike" cap="none" dirty="0">
                <a:solidFill>
                  <a:srgbClr val="000000"/>
                </a:solidFill>
                <a:effectLst/>
                <a:latin typeface="Arial"/>
                <a:ea typeface="Arial"/>
                <a:cs typeface="Arial"/>
                <a:sym typeface="Arial"/>
              </a:rPr>
              <a:t>a los objetivos de consumo más elevados, vemos que se presta mucha más atención a la red y que la minirred </a:t>
            </a:r>
            <a:r>
              <a:rPr lang="en-US" dirty="0">
                <a:solidFill>
                  <a:srgbClr val="000000"/>
                </a:solidFill>
                <a:latin typeface="Arial"/>
                <a:ea typeface="Arial"/>
                <a:cs typeface="Arial"/>
                <a:sym typeface="Arial"/>
              </a:rPr>
              <a:t>se introduce en el nivel 3</a:t>
            </a:r>
            <a:r>
              <a:rPr lang="en-US" sz="1200" b="0" i="0" u="none" strike="noStrike" cap="none" dirty="0">
                <a:solidFill>
                  <a:srgbClr val="000000"/>
                </a:solidFill>
                <a:effectLst/>
                <a:latin typeface="Arial"/>
                <a:ea typeface="Arial"/>
                <a:cs typeface="Arial"/>
                <a:sym typeface="Arial"/>
              </a:rPr>
              <a:t>. Al mismo tiempo, vemos que el papel de las tecnologías </a:t>
            </a:r>
            <a:r>
              <a:rPr lang="en-US" dirty="0">
                <a:solidFill>
                  <a:srgbClr val="000000"/>
                </a:solidFill>
                <a:latin typeface="Arial"/>
                <a:ea typeface="Arial"/>
                <a:cs typeface="Arial"/>
                <a:sym typeface="Arial"/>
              </a:rPr>
              <a:t>autónomas disminuye</a:t>
            </a:r>
            <a:r>
              <a:rPr lang="en-US" sz="1200" b="0" i="0" u="none" strike="noStrike" cap="none" dirty="0">
                <a:solidFill>
                  <a:srgbClr val="000000"/>
                </a:solidFill>
                <a:effectLst/>
                <a:latin typeface="Arial"/>
                <a:ea typeface="Arial"/>
                <a:cs typeface="Arial"/>
                <a:sym typeface="Arial"/>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dirty="0"/>
          </a:p>
        </p:txBody>
      </p:sp>
    </p:spTree>
    <p:extLst>
      <p:ext uri="{BB962C8B-B14F-4D97-AF65-F5344CB8AC3E}">
        <p14:creationId xmlns:p14="http://schemas.microsoft.com/office/powerpoint/2010/main" val="1267501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dirty="0">
                <a:solidFill>
                  <a:srgbClr val="000000"/>
                </a:solidFill>
                <a:effectLst/>
                <a:latin typeface="Arial"/>
                <a:ea typeface="Arial"/>
                <a:cs typeface="Arial"/>
                <a:sym typeface="Arial"/>
              </a:rPr>
              <a:t>Hay muchos aspectos diferentes que podemos visualizar a partir de nuestros resultados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lo que resulta muy útil cuando debatimos las opciones de electrificación. Lo que hemos mostrado antes son </a:t>
            </a:r>
            <a:r>
              <a:rPr lang="en-US" dirty="0">
                <a:solidFill>
                  <a:srgbClr val="000000"/>
                </a:solidFill>
                <a:latin typeface="Arial"/>
                <a:ea typeface="Arial"/>
                <a:cs typeface="Arial"/>
                <a:sym typeface="Arial"/>
              </a:rPr>
              <a:t>los escenarios en los que la red</a:t>
            </a:r>
            <a:r>
              <a:rPr lang="en-US" sz="1200" b="0" i="0" u="none" strike="noStrike" cap="none" dirty="0">
                <a:solidFill>
                  <a:srgbClr val="000000"/>
                </a:solidFill>
                <a:effectLst/>
                <a:latin typeface="Arial"/>
                <a:ea typeface="Arial"/>
                <a:cs typeface="Arial"/>
                <a:sym typeface="Arial"/>
              </a:rPr>
              <a:t>, la </a:t>
            </a:r>
            <a:r>
              <a:rPr lang="en-US" dirty="0">
                <a:solidFill>
                  <a:srgbClr val="000000"/>
                </a:solidFill>
                <a:latin typeface="Arial"/>
                <a:ea typeface="Arial"/>
                <a:cs typeface="Arial"/>
                <a:sym typeface="Arial"/>
              </a:rPr>
              <a:t>minirred </a:t>
            </a:r>
            <a:r>
              <a:rPr lang="en-US" sz="1200" b="0" i="0" u="none" strike="noStrike" cap="none" dirty="0">
                <a:solidFill>
                  <a:srgbClr val="000000"/>
                </a:solidFill>
                <a:effectLst/>
                <a:latin typeface="Arial"/>
                <a:ea typeface="Arial"/>
                <a:cs typeface="Arial"/>
                <a:sym typeface="Arial"/>
              </a:rPr>
              <a:t>y las tecnologías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son la solución </a:t>
            </a:r>
            <a:r>
              <a:rPr lang="en-US" dirty="0">
                <a:solidFill>
                  <a:srgbClr val="000000"/>
                </a:solidFill>
                <a:latin typeface="Arial"/>
                <a:ea typeface="Arial"/>
                <a:cs typeface="Arial"/>
                <a:sym typeface="Arial"/>
              </a:rPr>
              <a:t>menos costosa</a:t>
            </a:r>
            <a:r>
              <a:rPr lang="en-US" sz="1200" b="0" i="0" u="none" strike="noStrike" cap="none" dirty="0">
                <a:solidFill>
                  <a:srgbClr val="000000"/>
                </a:solidFill>
                <a:effectLst/>
                <a:latin typeface="Arial"/>
                <a:ea typeface="Arial"/>
                <a:cs typeface="Arial"/>
                <a:sym typeface="Arial"/>
              </a:rPr>
              <a:t>. Podemos desglosar aún más el tipo de </a:t>
            </a:r>
            <a:r>
              <a:rPr lang="en-US" dirty="0">
                <a:solidFill>
                  <a:srgbClr val="000000"/>
                </a:solidFill>
                <a:latin typeface="Arial"/>
                <a:ea typeface="Arial"/>
                <a:cs typeface="Arial"/>
                <a:sym typeface="Arial"/>
              </a:rPr>
              <a:t>minirred y los </a:t>
            </a:r>
            <a:r>
              <a:rPr lang="en-US" sz="1200" b="0" i="0" u="none" strike="noStrike" cap="none" dirty="0">
                <a:solidFill>
                  <a:srgbClr val="000000"/>
                </a:solidFill>
                <a:effectLst/>
                <a:latin typeface="Arial"/>
                <a:ea typeface="Arial"/>
                <a:cs typeface="Arial"/>
                <a:sym typeface="Arial"/>
              </a:rPr>
              <a:t>recursos energéticos de los que se abastecerá. Otra cosa que podemos visualizar </a:t>
            </a:r>
            <a:r>
              <a:rPr lang="en-US" dirty="0">
                <a:solidFill>
                  <a:srgbClr val="000000"/>
                </a:solidFill>
                <a:latin typeface="Arial"/>
                <a:ea typeface="Arial"/>
                <a:cs typeface="Arial"/>
                <a:sym typeface="Arial"/>
              </a:rPr>
              <a:t>es </a:t>
            </a:r>
            <a:r>
              <a:rPr lang="en-US" sz="1200" b="0" i="0" u="none" strike="noStrike" cap="none" dirty="0">
                <a:solidFill>
                  <a:srgbClr val="000000"/>
                </a:solidFill>
                <a:effectLst/>
                <a:latin typeface="Arial"/>
                <a:ea typeface="Arial"/>
                <a:cs typeface="Arial"/>
                <a:sym typeface="Arial"/>
              </a:rPr>
              <a:t>el coste de la electricidad. A la izquierda vemos en </a:t>
            </a:r>
            <a:r>
              <a:rPr lang="en-US" dirty="0">
                <a:solidFill>
                  <a:srgbClr val="000000"/>
                </a:solidFill>
                <a:latin typeface="Arial"/>
                <a:ea typeface="Arial"/>
                <a:cs typeface="Arial"/>
                <a:sym typeface="Arial"/>
              </a:rPr>
              <a:t>el </a:t>
            </a:r>
            <a:r>
              <a:rPr lang="en-US" sz="1200" b="0" i="0" u="none" strike="noStrike" cap="none" dirty="0">
                <a:solidFill>
                  <a:srgbClr val="000000"/>
                </a:solidFill>
                <a:effectLst/>
                <a:latin typeface="Arial"/>
                <a:ea typeface="Arial"/>
                <a:cs typeface="Arial"/>
                <a:sym typeface="Arial"/>
              </a:rPr>
              <a:t>verde </a:t>
            </a:r>
            <a:r>
              <a:rPr lang="en-US" dirty="0">
                <a:solidFill>
                  <a:srgbClr val="000000"/>
                </a:solidFill>
                <a:latin typeface="Arial"/>
                <a:ea typeface="Arial"/>
                <a:cs typeface="Arial"/>
                <a:sym typeface="Arial"/>
              </a:rPr>
              <a:t>las zonas en las que </a:t>
            </a:r>
            <a:r>
              <a:rPr lang="en-US" sz="1200" b="0" i="0" u="none" strike="noStrike" cap="none" dirty="0">
                <a:solidFill>
                  <a:srgbClr val="000000"/>
                </a:solidFill>
                <a:effectLst/>
                <a:latin typeface="Arial"/>
                <a:ea typeface="Arial"/>
                <a:cs typeface="Arial"/>
                <a:sym typeface="Arial"/>
              </a:rPr>
              <a:t>tenemos un bajo coste de la electricidad por kilovatio hora, mientras que en los tonos más oscuros del rojo tenemos </a:t>
            </a:r>
            <a:r>
              <a:rPr lang="en-US" dirty="0">
                <a:solidFill>
                  <a:srgbClr val="000000"/>
                </a:solidFill>
                <a:latin typeface="Arial"/>
                <a:ea typeface="Arial"/>
                <a:cs typeface="Arial"/>
                <a:sym typeface="Arial"/>
              </a:rPr>
              <a:t>un </a:t>
            </a:r>
            <a:r>
              <a:rPr lang="en-US" sz="1200" b="0" i="0" u="none" strike="noStrike" cap="none" dirty="0">
                <a:solidFill>
                  <a:srgbClr val="000000"/>
                </a:solidFill>
                <a:effectLst/>
                <a:latin typeface="Arial"/>
                <a:ea typeface="Arial"/>
                <a:cs typeface="Arial"/>
                <a:sym typeface="Arial"/>
              </a:rPr>
              <a:t>coste de la electricidad mucho más elevado. Lo que podemos ver aquí, por ejemplo, es que el coste es mucho menor en las mismas zonas que </a:t>
            </a:r>
            <a:r>
              <a:rPr lang="en-US" dirty="0">
                <a:solidFill>
                  <a:srgbClr val="000000"/>
                </a:solidFill>
                <a:latin typeface="Arial"/>
                <a:ea typeface="Arial"/>
                <a:cs typeface="Arial"/>
                <a:sym typeface="Arial"/>
              </a:rPr>
              <a:t>tienen </a:t>
            </a:r>
            <a:r>
              <a:rPr lang="en-US" sz="1200" b="0" i="0" u="none" strike="noStrike" cap="none" dirty="0">
                <a:solidFill>
                  <a:srgbClr val="000000"/>
                </a:solidFill>
                <a:effectLst/>
                <a:latin typeface="Arial"/>
                <a:ea typeface="Arial"/>
                <a:cs typeface="Arial"/>
                <a:sym typeface="Arial"/>
              </a:rPr>
              <a:t>alta densidad de población y están cerca de la </a:t>
            </a:r>
            <a:r>
              <a:rPr lang="en-US" dirty="0">
                <a:solidFill>
                  <a:srgbClr val="000000"/>
                </a:solidFill>
                <a:latin typeface="Arial"/>
                <a:cs typeface="Arial"/>
                <a:sym typeface="Arial"/>
              </a:rPr>
              <a:t>red</a:t>
            </a:r>
            <a:r>
              <a:rPr lang="en-US" sz="1200" b="0" i="0" u="none" strike="noStrike" cap="none" dirty="0">
                <a:solidFill>
                  <a:srgbClr val="000000"/>
                </a:solidFill>
                <a:effectLst/>
                <a:latin typeface="Arial"/>
                <a:ea typeface="Arial"/>
                <a:cs typeface="Arial"/>
                <a:sym typeface="Arial"/>
              </a:rPr>
              <a:t> existente</a:t>
            </a:r>
            <a:r>
              <a:rPr lang="en-US" dirty="0">
                <a:solidFill>
                  <a:srgbClr val="000000"/>
                </a:solidFill>
                <a:latin typeface="Arial"/>
                <a:cs typeface="Arial"/>
                <a:sym typeface="Arial"/>
              </a:rPr>
              <a:t>. Por el contrario, vemos un mayor coste de la electricidad en las zonas con menor densidad de población, especialmente en las zonas rurales. En la imagen de la derecha vemos el </a:t>
            </a:r>
            <a:r>
              <a:rPr lang="en-US" dirty="0">
                <a:solidFill>
                  <a:srgbClr val="000000"/>
                </a:solidFill>
                <a:latin typeface="Arial"/>
                <a:cs typeface="Arial"/>
              </a:rPr>
              <a:t>Índice de Necesidad de Asistencia al Mercado (conocido como MANI). Los países en rojo, como Liberia, la República Democrática del Congo, Somalia y Burundi, ocupan los primeros puestos en necesidad de asistencia, mientras que otros países como Sudáfrica, Botsuana y Namibia obtienen una puntuación muy baja en este índice. La combinación de ambos puede dar una idea de dónde es alta la necesidad de asistencia en combinación con un alto coste de la electricidad.</a:t>
            </a:r>
            <a:endParaRPr lang="en-US" dirty="0">
              <a:solidFill>
                <a:srgbClr val="000000"/>
              </a:solidFill>
              <a:latin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dirty="0"/>
          </a:p>
        </p:txBody>
      </p:sp>
    </p:spTree>
    <p:extLst>
      <p:ext uri="{BB962C8B-B14F-4D97-AF65-F5344CB8AC3E}">
        <p14:creationId xmlns:p14="http://schemas.microsoft.com/office/powerpoint/2010/main" val="3129169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dirty="0">
                <a:solidFill>
                  <a:srgbClr val="000000"/>
                </a:solidFill>
                <a:latin typeface="Arial"/>
                <a:ea typeface="Arial"/>
                <a:cs typeface="Arial"/>
                <a:sym typeface="Arial"/>
              </a:rPr>
              <a:t>Otro aspecto </a:t>
            </a:r>
            <a:r>
              <a:rPr lang="en-US" sz="1200" b="0" i="0" u="none" strike="noStrike" cap="none" dirty="0">
                <a:solidFill>
                  <a:srgbClr val="000000"/>
                </a:solidFill>
                <a:effectLst/>
                <a:latin typeface="Arial"/>
                <a:ea typeface="Arial"/>
                <a:cs typeface="Arial"/>
                <a:sym typeface="Arial"/>
              </a:rPr>
              <a:t>que </a:t>
            </a:r>
            <a:r>
              <a:rPr lang="en-US" sz="1200" b="0" i="0" u="none" strike="noStrike" cap="none" baseline="0" dirty="0">
                <a:solidFill>
                  <a:srgbClr val="000000"/>
                </a:solidFill>
                <a:effectLst/>
                <a:latin typeface="Arial"/>
                <a:ea typeface="Arial"/>
                <a:cs typeface="Arial"/>
                <a:sym typeface="Arial"/>
              </a:rPr>
              <a:t>podemos visualizar </a:t>
            </a:r>
            <a:r>
              <a:rPr lang="en-US" dirty="0">
                <a:solidFill>
                  <a:srgbClr val="000000"/>
                </a:solidFill>
                <a:latin typeface="Arial"/>
                <a:ea typeface="Arial"/>
                <a:cs typeface="Arial"/>
                <a:sym typeface="Arial"/>
              </a:rPr>
              <a:t>son </a:t>
            </a:r>
            <a:r>
              <a:rPr lang="en-US" sz="1200" b="0" i="0" u="none" strike="noStrike" cap="none" baseline="0" dirty="0">
                <a:solidFill>
                  <a:srgbClr val="000000"/>
                </a:solidFill>
                <a:effectLst/>
                <a:latin typeface="Arial"/>
                <a:ea typeface="Arial"/>
                <a:cs typeface="Arial"/>
                <a:sym typeface="Arial"/>
              </a:rPr>
              <a:t>los </a:t>
            </a:r>
            <a:r>
              <a:rPr lang="en-US" sz="1200" b="0" i="0" u="none" strike="noStrike" cap="none" dirty="0">
                <a:solidFill>
                  <a:srgbClr val="000000"/>
                </a:solidFill>
                <a:effectLst/>
                <a:latin typeface="Arial"/>
                <a:ea typeface="Arial"/>
                <a:cs typeface="Arial"/>
                <a:sym typeface="Arial"/>
              </a:rPr>
              <a:t>costes de inversión por zona. Aquí se ven algunos valores regionales en </a:t>
            </a:r>
            <a:r>
              <a:rPr lang="en-US" sz="1200" b="0" i="0" u="none" strike="noStrike" cap="none" baseline="0" dirty="0">
                <a:solidFill>
                  <a:srgbClr val="000000"/>
                </a:solidFill>
                <a:effectLst/>
                <a:latin typeface="Arial"/>
                <a:ea typeface="Arial"/>
                <a:cs typeface="Arial"/>
                <a:sym typeface="Arial"/>
              </a:rPr>
              <a:t>los que el </a:t>
            </a:r>
            <a:r>
              <a:rPr lang="en-US" dirty="0">
                <a:solidFill>
                  <a:srgbClr val="000000"/>
                </a:solidFill>
                <a:latin typeface="Arial"/>
                <a:ea typeface="Arial"/>
                <a:cs typeface="Arial"/>
                <a:sym typeface="Arial"/>
              </a:rPr>
              <a:t>color</a:t>
            </a:r>
            <a:r>
              <a:rPr lang="en-US" sz="1200" b="0" i="0" u="none" strike="noStrike" cap="none" baseline="0" dirty="0">
                <a:solidFill>
                  <a:srgbClr val="000000"/>
                </a:solidFill>
                <a:effectLst/>
                <a:latin typeface="Arial"/>
                <a:ea typeface="Arial"/>
                <a:cs typeface="Arial"/>
                <a:sym typeface="Arial"/>
              </a:rPr>
              <a:t> más oscuro es el coste más alto y </a:t>
            </a:r>
            <a:r>
              <a:rPr lang="en-US" dirty="0">
                <a:solidFill>
                  <a:srgbClr val="000000"/>
                </a:solidFill>
                <a:latin typeface="Arial"/>
                <a:ea typeface="Arial"/>
                <a:cs typeface="Arial"/>
                <a:sym typeface="Arial"/>
              </a:rPr>
              <a:t>el</a:t>
            </a:r>
            <a:r>
              <a:rPr lang="en-US" sz="1200" b="0" i="0" u="none" strike="noStrike" cap="none" baseline="0" dirty="0">
                <a:solidFill>
                  <a:srgbClr val="000000"/>
                </a:solidFill>
                <a:effectLst/>
                <a:latin typeface="Arial"/>
                <a:ea typeface="Arial"/>
                <a:cs typeface="Arial"/>
                <a:sym typeface="Arial"/>
              </a:rPr>
              <a:t> más claro el más bajo. La misma tendencia que vimos con el menor coste de la electricidad en las zonas densamente pobladas </a:t>
            </a:r>
            <a:r>
              <a:rPr lang="en-US" dirty="0">
                <a:solidFill>
                  <a:srgbClr val="000000"/>
                </a:solidFill>
                <a:latin typeface="Arial"/>
                <a:ea typeface="Arial"/>
                <a:cs typeface="Arial"/>
                <a:sym typeface="Arial"/>
              </a:rPr>
              <a:t>es evidente aquí, ya que </a:t>
            </a:r>
            <a:r>
              <a:rPr lang="en-US" sz="1200" b="0" i="0" u="none" strike="noStrike" cap="none" baseline="0" dirty="0">
                <a:solidFill>
                  <a:srgbClr val="000000"/>
                </a:solidFill>
                <a:effectLst/>
                <a:latin typeface="Arial"/>
                <a:ea typeface="Arial"/>
                <a:cs typeface="Arial"/>
                <a:sym typeface="Arial"/>
              </a:rPr>
              <a:t>podemos ver que estas mismas zonas tienen un coste de inversión elevado</a:t>
            </a:r>
            <a:r>
              <a:rPr lang="en-US" sz="1200" b="0" i="0" u="none" strike="noStrike" cap="none" dirty="0">
                <a:solidFill>
                  <a:srgbClr val="000000"/>
                </a:solidFill>
                <a:effectLst/>
                <a:latin typeface="Arial"/>
                <a:ea typeface="Arial"/>
                <a:cs typeface="Arial"/>
                <a:sym typeface="Arial"/>
              </a:rPr>
              <a:t>. Las </a:t>
            </a:r>
            <a:r>
              <a:rPr lang="en-US" sz="1200" b="0" i="0" u="none" strike="noStrike" cap="none" baseline="0" dirty="0">
                <a:solidFill>
                  <a:srgbClr val="000000"/>
                </a:solidFill>
                <a:effectLst/>
                <a:latin typeface="Arial"/>
                <a:ea typeface="Arial"/>
                <a:cs typeface="Arial"/>
                <a:sym typeface="Arial"/>
              </a:rPr>
              <a:t>ciudades más grandes pueden reducir el coste </a:t>
            </a:r>
            <a:r>
              <a:rPr lang="en-US" dirty="0">
                <a:solidFill>
                  <a:srgbClr val="000000"/>
                </a:solidFill>
                <a:latin typeface="Arial"/>
                <a:ea typeface="Arial"/>
                <a:cs typeface="Arial"/>
                <a:sym typeface="Arial"/>
              </a:rPr>
              <a:t>global de la electricidad </a:t>
            </a:r>
            <a:r>
              <a:rPr lang="en-US" sz="1200" b="0" i="0" u="none" strike="noStrike" cap="none" baseline="0" dirty="0">
                <a:solidFill>
                  <a:srgbClr val="000000"/>
                </a:solidFill>
                <a:effectLst/>
                <a:latin typeface="Arial"/>
                <a:ea typeface="Arial"/>
                <a:cs typeface="Arial"/>
                <a:sym typeface="Arial"/>
              </a:rPr>
              <a:t>gracias a la economía de escala. Hay </a:t>
            </a:r>
            <a:r>
              <a:rPr lang="en-US" sz="1200" b="0" i="0" u="none" strike="noStrike" cap="none" dirty="0">
                <a:solidFill>
                  <a:srgbClr val="000000"/>
                </a:solidFill>
                <a:effectLst/>
                <a:latin typeface="Arial"/>
                <a:ea typeface="Arial"/>
                <a:cs typeface="Arial"/>
                <a:sym typeface="Arial"/>
              </a:rPr>
              <a:t>muchos aspectos diferentes que se pueden visualizar </a:t>
            </a:r>
            <a:r>
              <a:rPr lang="en-US" dirty="0">
                <a:sym typeface="Arial"/>
              </a:rPr>
              <a:t>en la G.I.S. </a:t>
            </a:r>
            <a:r>
              <a:rPr lang="en-US" dirty="0">
                <a:solidFill>
                  <a:srgbClr val="000000"/>
                </a:solidFill>
                <a:latin typeface="Arial"/>
                <a:cs typeface="Arial"/>
                <a:sym typeface="Arial"/>
              </a:rPr>
              <a:t>aparte de la </a:t>
            </a:r>
            <a:r>
              <a:rPr lang="en-US" sz="1200" b="0" i="0" u="none" strike="noStrike" cap="none" dirty="0">
                <a:solidFill>
                  <a:srgbClr val="000000"/>
                </a:solidFill>
                <a:effectLst/>
                <a:latin typeface="Arial"/>
                <a:ea typeface="Arial"/>
                <a:cs typeface="Arial"/>
                <a:sym typeface="Arial"/>
              </a:rPr>
              <a:t>tecnología que se </a:t>
            </a:r>
            <a:r>
              <a:rPr lang="en-US" dirty="0">
                <a:solidFill>
                  <a:srgbClr val="000000"/>
                </a:solidFill>
                <a:latin typeface="Arial"/>
                <a:ea typeface="Arial"/>
                <a:cs typeface="Arial"/>
                <a:sym typeface="Arial"/>
              </a:rPr>
              <a:t>va a utilizar</a:t>
            </a:r>
            <a:r>
              <a:rPr lang="en-US" sz="1200" b="0" i="0" u="none" strike="noStrike" cap="none" baseline="0" dirty="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dirty="0"/>
          </a:p>
        </p:txBody>
      </p:sp>
    </p:spTree>
    <p:extLst>
      <p:ext uri="{BB962C8B-B14F-4D97-AF65-F5344CB8AC3E}">
        <p14:creationId xmlns:p14="http://schemas.microsoft.com/office/powerpoint/2010/main" val="876899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Algunos mensajes clave </a:t>
            </a:r>
            <a:r>
              <a:rPr lang="en-US" dirty="0">
                <a:solidFill>
                  <a:srgbClr val="000000"/>
                </a:solidFill>
                <a:latin typeface="Arial"/>
                <a:ea typeface="Arial"/>
                <a:cs typeface="Arial"/>
                <a:sym typeface="Arial"/>
              </a:rPr>
              <a:t>de esta mini conferencia</a:t>
            </a:r>
            <a:r>
              <a:rPr lang="en-US" sz="1200" b="0" i="0" u="none" strike="noStrike" cap="none" dirty="0">
                <a:solidFill>
                  <a:srgbClr val="000000"/>
                </a:solidFill>
                <a:effectLst/>
                <a:latin typeface="Arial"/>
                <a:ea typeface="Arial"/>
                <a:cs typeface="Arial"/>
                <a:sym typeface="Arial"/>
              </a:rPr>
              <a:t>:</a:t>
            </a:r>
          </a:p>
          <a:p>
            <a:pPr>
              <a:buClr>
                <a:srgbClr val="000000"/>
              </a:buClr>
              <a:buSzPts val="1100"/>
              <a:defRPr/>
            </a:pPr>
            <a:r>
              <a:rPr lang="en-US" sz="1200" b="0" i="0" u="none" strike="noStrike" cap="none" dirty="0">
                <a:solidFill>
                  <a:srgbClr val="000000"/>
                </a:solidFill>
                <a:effectLst/>
                <a:latin typeface="Arial"/>
                <a:ea typeface="Arial"/>
                <a:cs typeface="Arial"/>
                <a:sym typeface="Arial"/>
              </a:rPr>
              <a:t>En primer lugar, la ampliación de la red suele ser </a:t>
            </a:r>
            <a:r>
              <a:rPr lang="en-GB" sz="1200" dirty="0">
                <a:latin typeface="Open Sans"/>
              </a:rPr>
              <a:t>favorable </a:t>
            </a:r>
            <a:r>
              <a:rPr lang="en-US" sz="1200" b="0" i="0" u="none" strike="noStrike" cap="none" dirty="0">
                <a:solidFill>
                  <a:srgbClr val="000000"/>
                </a:solidFill>
                <a:effectLst/>
                <a:latin typeface="Arial"/>
                <a:ea typeface="Arial"/>
                <a:cs typeface="Arial"/>
                <a:sym typeface="Arial"/>
              </a:rPr>
              <a:t>en zonas con una gran demanda, </a:t>
            </a:r>
            <a:r>
              <a:rPr lang="en-US" sz="1200" b="0" i="0" u="none" strike="noStrike" cap="none" baseline="0" dirty="0">
                <a:solidFill>
                  <a:srgbClr val="000000"/>
                </a:solidFill>
                <a:effectLst/>
                <a:latin typeface="Arial"/>
                <a:ea typeface="Arial"/>
                <a:cs typeface="Arial"/>
                <a:sym typeface="Arial"/>
              </a:rPr>
              <a:t>lo que suele estar relacionado con una alta </a:t>
            </a:r>
            <a:r>
              <a:rPr lang="en-US" sz="1200" b="0" i="0" u="none" strike="noStrike" cap="none" dirty="0">
                <a:solidFill>
                  <a:srgbClr val="000000"/>
                </a:solidFill>
                <a:effectLst/>
                <a:latin typeface="Arial"/>
                <a:ea typeface="Arial"/>
                <a:cs typeface="Arial"/>
                <a:sym typeface="Arial"/>
              </a:rPr>
              <a:t>densidad de </a:t>
            </a:r>
            <a:r>
              <a:rPr lang="en-US" sz="1200" b="0" i="0" u="none" strike="noStrike" cap="none" baseline="0" dirty="0">
                <a:solidFill>
                  <a:srgbClr val="000000"/>
                </a:solidFill>
                <a:effectLst/>
                <a:latin typeface="Arial"/>
                <a:ea typeface="Arial"/>
                <a:cs typeface="Arial"/>
                <a:sym typeface="Arial"/>
              </a:rPr>
              <a:t>población, </a:t>
            </a:r>
            <a:r>
              <a:rPr lang="en-US" sz="1200" b="0" i="0" u="none" strike="noStrike" cap="none" dirty="0">
                <a:solidFill>
                  <a:srgbClr val="000000"/>
                </a:solidFill>
                <a:effectLst/>
                <a:latin typeface="Arial"/>
                <a:ea typeface="Arial"/>
                <a:cs typeface="Arial"/>
                <a:sym typeface="Arial"/>
              </a:rPr>
              <a:t>que </a:t>
            </a:r>
            <a:r>
              <a:rPr lang="en-US" dirty="0">
                <a:solidFill>
                  <a:srgbClr val="000000"/>
                </a:solidFill>
                <a:latin typeface="Arial"/>
                <a:ea typeface="Arial"/>
                <a:cs typeface="Arial"/>
                <a:sym typeface="Arial"/>
              </a:rPr>
              <a:t>suele estar </a:t>
            </a:r>
            <a:r>
              <a:rPr lang="en-US" sz="1200" b="0" i="0" u="none" strike="noStrike" cap="none" dirty="0">
                <a:solidFill>
                  <a:srgbClr val="000000"/>
                </a:solidFill>
                <a:effectLst/>
                <a:latin typeface="Arial"/>
                <a:ea typeface="Arial"/>
                <a:cs typeface="Arial"/>
                <a:sym typeface="Arial"/>
              </a:rPr>
              <a:t>cerca de la red actual. Por lo tanto, el coste </a:t>
            </a:r>
            <a:r>
              <a:rPr lang="en-US" dirty="0">
                <a:solidFill>
                  <a:srgbClr val="000000"/>
                </a:solidFill>
                <a:latin typeface="Arial"/>
                <a:ea typeface="Arial"/>
                <a:cs typeface="Arial"/>
                <a:sym typeface="Arial"/>
              </a:rPr>
              <a:t>de la ampliación de la red en estas zonas </a:t>
            </a:r>
            <a:r>
              <a:rPr lang="en-US" sz="1200" b="0" i="0" u="none" strike="noStrike" cap="none" dirty="0">
                <a:solidFill>
                  <a:srgbClr val="000000"/>
                </a:solidFill>
                <a:effectLst/>
                <a:latin typeface="Arial"/>
                <a:ea typeface="Arial"/>
                <a:cs typeface="Arial"/>
                <a:sym typeface="Arial"/>
              </a:rPr>
              <a:t>no es tan elevado por persona.  </a:t>
            </a:r>
            <a:r>
              <a:rPr lang="en-US" dirty="0">
                <a:solidFill>
                  <a:srgbClr val="000000"/>
                </a:solidFill>
                <a:latin typeface="Arial"/>
                <a:ea typeface="Arial"/>
                <a:cs typeface="Arial"/>
                <a:sym typeface="Arial"/>
              </a:rPr>
              <a:t>Las minirredes </a:t>
            </a:r>
            <a:r>
              <a:rPr lang="en-US" sz="1200" b="0" i="0" u="none" strike="noStrike" cap="none" dirty="0">
                <a:solidFill>
                  <a:srgbClr val="000000"/>
                </a:solidFill>
                <a:effectLst/>
                <a:latin typeface="Arial"/>
                <a:ea typeface="Arial"/>
                <a:cs typeface="Arial"/>
                <a:sym typeface="Arial"/>
              </a:rPr>
              <a:t>suelen ser la </a:t>
            </a:r>
            <a:r>
              <a:rPr lang="en-US" sz="1200" b="0" i="0" u="none" strike="noStrike" cap="none" baseline="0" dirty="0">
                <a:solidFill>
                  <a:srgbClr val="000000"/>
                </a:solidFill>
                <a:effectLst/>
                <a:latin typeface="Arial"/>
                <a:ea typeface="Arial"/>
                <a:cs typeface="Arial"/>
                <a:sym typeface="Arial"/>
              </a:rPr>
              <a:t>opción tecnológica para niveles de demanda altos o medios, normalmente </a:t>
            </a:r>
            <a:r>
              <a:rPr lang="en-US" sz="1200" b="0" i="0" u="none" strike="noStrike" cap="none" dirty="0">
                <a:solidFill>
                  <a:srgbClr val="000000"/>
                </a:solidFill>
                <a:effectLst/>
                <a:latin typeface="Arial"/>
                <a:ea typeface="Arial"/>
                <a:cs typeface="Arial"/>
                <a:sym typeface="Arial"/>
              </a:rPr>
              <a:t>en zonas densamente pobladas, pero bastante alejadas de la red actual, donde el coste de ampliar la red sería demasiado alto. Las tecnologías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son más </a:t>
            </a:r>
            <a:r>
              <a:rPr lang="en-GB" sz="1200" dirty="0">
                <a:latin typeface="Open Sans"/>
              </a:rPr>
              <a:t>favorables </a:t>
            </a:r>
            <a:r>
              <a:rPr lang="en-US" sz="1200" b="0" i="0" u="none" strike="noStrike" cap="none" dirty="0">
                <a:solidFill>
                  <a:srgbClr val="000000"/>
                </a:solidFill>
                <a:effectLst/>
                <a:latin typeface="Arial"/>
                <a:ea typeface="Arial"/>
                <a:cs typeface="Arial"/>
                <a:sym typeface="Arial"/>
              </a:rPr>
              <a:t>cuando </a:t>
            </a:r>
            <a:r>
              <a:rPr lang="en-US" sz="1200" b="0" i="0" u="none" strike="noStrike" cap="none" baseline="0" dirty="0">
                <a:solidFill>
                  <a:srgbClr val="000000"/>
                </a:solidFill>
                <a:effectLst/>
                <a:latin typeface="Arial"/>
                <a:ea typeface="Arial"/>
                <a:cs typeface="Arial"/>
                <a:sym typeface="Arial"/>
              </a:rPr>
              <a:t>la demanda es baja, normalmente en </a:t>
            </a:r>
            <a:r>
              <a:rPr lang="en-US" sz="1200" b="0" i="0" u="none" strike="noStrike" cap="none" dirty="0">
                <a:solidFill>
                  <a:srgbClr val="000000"/>
                </a:solidFill>
                <a:effectLst/>
                <a:latin typeface="Arial"/>
                <a:ea typeface="Arial"/>
                <a:cs typeface="Arial"/>
                <a:sym typeface="Arial"/>
              </a:rPr>
              <a:t>zonas rurales y poco pobladas que están lejos de la </a:t>
            </a:r>
            <a:r>
              <a:rPr lang="en-US" sz="1200" b="0" i="0" u="none" strike="noStrike" cap="none" baseline="0" dirty="0">
                <a:solidFill>
                  <a:srgbClr val="000000"/>
                </a:solidFill>
                <a:effectLst/>
                <a:latin typeface="Arial"/>
                <a:ea typeface="Arial"/>
                <a:cs typeface="Arial"/>
                <a:sym typeface="Arial"/>
              </a:rPr>
              <a:t>red</a:t>
            </a:r>
            <a:r>
              <a:rPr lang="en-US" sz="1200" b="0" i="0" u="none" strike="noStrike" cap="none" dirty="0">
                <a:solidFill>
                  <a:srgbClr val="000000"/>
                </a:solidFill>
                <a:effectLst/>
                <a:latin typeface="Arial"/>
                <a:ea typeface="Arial"/>
                <a:cs typeface="Arial"/>
                <a:sym typeface="Arial"/>
              </a:rPr>
              <a:t>. Sin embargo, vemos que esta combinación de tecnologías cambia en función de los niveles de demanda. </a:t>
            </a:r>
            <a:r>
              <a:rPr lang="en-US" sz="1200" b="0" i="0" u="none" strike="noStrike" cap="none" baseline="0" dirty="0">
                <a:solidFill>
                  <a:srgbClr val="000000"/>
                </a:solidFill>
                <a:effectLst/>
                <a:latin typeface="Arial"/>
                <a:ea typeface="Arial"/>
                <a:cs typeface="Arial"/>
                <a:sym typeface="Arial"/>
              </a:rPr>
              <a:t>Para la demanda del </a:t>
            </a:r>
            <a:r>
              <a:rPr lang="en-US" sz="1200" b="0" i="0" u="none" strike="noStrike" cap="none" dirty="0">
                <a:solidFill>
                  <a:srgbClr val="000000"/>
                </a:solidFill>
                <a:effectLst/>
                <a:latin typeface="Arial"/>
                <a:ea typeface="Arial"/>
                <a:cs typeface="Arial"/>
                <a:sym typeface="Arial"/>
              </a:rPr>
              <a:t>nivel </a:t>
            </a:r>
            <a:r>
              <a:rPr lang="en-US" sz="1200" b="0" i="0" u="none" strike="noStrike" cap="none" baseline="0" dirty="0">
                <a:solidFill>
                  <a:srgbClr val="000000"/>
                </a:solidFill>
                <a:effectLst/>
                <a:latin typeface="Arial"/>
                <a:ea typeface="Arial"/>
                <a:cs typeface="Arial"/>
                <a:sym typeface="Arial"/>
              </a:rPr>
              <a:t>1, la </a:t>
            </a:r>
            <a:r>
              <a:rPr lang="en-US" sz="1200" b="0" i="0" u="none" strike="noStrike" cap="none" dirty="0">
                <a:solidFill>
                  <a:srgbClr val="000000"/>
                </a:solidFill>
                <a:effectLst/>
                <a:latin typeface="Arial"/>
                <a:ea typeface="Arial"/>
                <a:cs typeface="Arial"/>
                <a:sym typeface="Arial"/>
              </a:rPr>
              <a:t>combinación óptima de tecnologías </a:t>
            </a:r>
            <a:r>
              <a:rPr lang="en-US" dirty="0">
                <a:solidFill>
                  <a:srgbClr val="000000"/>
                </a:solidFill>
                <a:latin typeface="Arial"/>
                <a:ea typeface="Arial"/>
                <a:cs typeface="Arial"/>
                <a:sym typeface="Arial"/>
              </a:rPr>
              <a:t>tiene una </a:t>
            </a:r>
            <a:r>
              <a:rPr lang="en-US" sz="1200" b="0" i="0" u="none" strike="noStrike" cap="none" dirty="0">
                <a:solidFill>
                  <a:srgbClr val="000000"/>
                </a:solidFill>
                <a:effectLst/>
                <a:latin typeface="Arial"/>
                <a:ea typeface="Arial"/>
                <a:cs typeface="Arial"/>
                <a:sym typeface="Arial"/>
              </a:rPr>
              <a:t>alta proporción de tecnologías </a:t>
            </a:r>
            <a:r>
              <a:rPr lang="en-US" dirty="0">
                <a:solidFill>
                  <a:srgbClr val="000000"/>
                </a:solidFill>
                <a:latin typeface="Arial"/>
                <a:ea typeface="Arial"/>
                <a:cs typeface="Arial"/>
                <a:sym typeface="Arial"/>
              </a:rPr>
              <a:t>autónomas</a:t>
            </a:r>
            <a:r>
              <a:rPr lang="en-US" sz="1200" b="0" i="0" u="none" strike="noStrike" cap="none" dirty="0">
                <a:solidFill>
                  <a:srgbClr val="000000"/>
                </a:solidFill>
                <a:effectLst/>
                <a:latin typeface="Arial"/>
                <a:ea typeface="Arial"/>
                <a:cs typeface="Arial"/>
                <a:sym typeface="Arial"/>
              </a:rPr>
              <a:t>, pero a medida que avanzamos hacia el nivel 5, pasamos gradualmente de las opciones </a:t>
            </a:r>
            <a:r>
              <a:rPr lang="en-US" dirty="0">
                <a:solidFill>
                  <a:srgbClr val="000000"/>
                </a:solidFill>
                <a:latin typeface="Arial"/>
                <a:ea typeface="Arial"/>
                <a:cs typeface="Arial"/>
                <a:sym typeface="Arial"/>
              </a:rPr>
              <a:t>autónomas </a:t>
            </a:r>
            <a:r>
              <a:rPr lang="en-US" sz="1200" b="0" i="0" u="none" strike="noStrike" cap="none" dirty="0">
                <a:solidFill>
                  <a:srgbClr val="000000"/>
                </a:solidFill>
                <a:effectLst/>
                <a:latin typeface="Arial"/>
                <a:ea typeface="Arial"/>
                <a:cs typeface="Arial"/>
                <a:sym typeface="Arial"/>
              </a:rPr>
              <a:t>a las minirredes y la red.</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dirty="0"/>
          </a:p>
        </p:txBody>
      </p:sp>
    </p:spTree>
    <p:extLst>
      <p:ext uri="{BB962C8B-B14F-4D97-AF65-F5344CB8AC3E}">
        <p14:creationId xmlns:p14="http://schemas.microsoft.com/office/powerpoint/2010/main" val="118814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Los Sistemas de Información Geográfica (S.I.G</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permiten relacionar información procedente de diferentes fuentes, utilizando dos variables índice clave: el espacio (o la localización) y el tiempo. G.I</a:t>
            </a:r>
            <a:r>
              <a:rPr lang="en-US" dirty="0">
                <a:solidFill>
                  <a:srgbClr val="000000"/>
                </a:solidFill>
                <a:latin typeface="Arial"/>
                <a:ea typeface="Arial"/>
                <a:cs typeface="Arial"/>
                <a:sym typeface="Arial"/>
              </a:rPr>
              <a:t>.S. </a:t>
            </a:r>
            <a:r>
              <a:rPr lang="en-US" sz="1200" b="0" i="0" u="none" strike="noStrike" cap="none" dirty="0">
                <a:solidFill>
                  <a:srgbClr val="000000"/>
                </a:solidFill>
                <a:effectLst/>
                <a:latin typeface="Arial"/>
                <a:ea typeface="Arial"/>
                <a:cs typeface="Arial"/>
                <a:sym typeface="Arial"/>
              </a:rPr>
              <a:t>significa </a:t>
            </a:r>
            <a:r>
              <a:rPr lang="en-US" dirty="0">
                <a:solidFill>
                  <a:srgbClr val="000000"/>
                </a:solidFill>
                <a:latin typeface="Arial"/>
                <a:ea typeface="Arial"/>
                <a:cs typeface="Arial"/>
                <a:sym typeface="Arial"/>
              </a:rPr>
              <a:t>Sistema de Información Geográfica </a:t>
            </a:r>
            <a:r>
              <a:rPr lang="en-US" sz="1200" b="0" i="0" u="none" strike="noStrike" cap="none" dirty="0">
                <a:solidFill>
                  <a:srgbClr val="000000"/>
                </a:solidFill>
                <a:effectLst/>
                <a:latin typeface="Arial"/>
                <a:ea typeface="Arial"/>
                <a:cs typeface="Arial"/>
                <a:sym typeface="Arial"/>
              </a:rPr>
              <a:t>y</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como cualquier otro sistema de información</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consiste en un conjunto de herramientas integradas diseñadas para capturar o almacenar, manipular y </a:t>
            </a:r>
            <a:r>
              <a:rPr lang="en-US" dirty="0">
                <a:solidFill>
                  <a:srgbClr val="000000"/>
                </a:solidFill>
                <a:latin typeface="Arial"/>
                <a:ea typeface="Arial"/>
                <a:cs typeface="Arial"/>
                <a:sym typeface="Arial"/>
              </a:rPr>
              <a:t>analizar </a:t>
            </a:r>
            <a:r>
              <a:rPr lang="en-US" sz="1200" b="0" i="0" u="none" strike="noStrike" cap="none" dirty="0">
                <a:solidFill>
                  <a:srgbClr val="000000"/>
                </a:solidFill>
                <a:effectLst/>
                <a:latin typeface="Arial"/>
                <a:ea typeface="Arial"/>
                <a:cs typeface="Arial"/>
                <a:sym typeface="Arial"/>
              </a:rPr>
              <a:t>datos. Lo que diferencia a los S.I.G. de otros sistemas de información es que los datos tienen una dimensión espacial y temporal. La dimensión espacial describe cómo los datos cambian en función de la ubicación, mientras que la dimensión temporal describe cómo cambian en función del tiempo. Un ejemplo de ello es la irradiación solar</a:t>
            </a:r>
            <a:r>
              <a:rPr lang="en-US" dirty="0">
                <a:solidFill>
                  <a:srgbClr val="000000"/>
                </a:solidFill>
                <a:latin typeface="Arial"/>
                <a:ea typeface="Arial"/>
                <a:cs typeface="Arial"/>
                <a:sym typeface="Arial"/>
              </a:rPr>
              <a:t>. La irradiación solar </a:t>
            </a:r>
            <a:r>
              <a:rPr lang="en-US" sz="1200" b="0" i="0" u="none" strike="noStrike" cap="none" dirty="0">
                <a:solidFill>
                  <a:srgbClr val="000000"/>
                </a:solidFill>
                <a:effectLst/>
                <a:latin typeface="Arial"/>
                <a:ea typeface="Arial"/>
                <a:cs typeface="Arial"/>
                <a:sym typeface="Arial"/>
              </a:rPr>
              <a:t>cambia en función del lugar en el que nos encontremos, esa es la dimensión espacial. Pero también cambia en función de la hora del día, </a:t>
            </a:r>
            <a:r>
              <a:rPr lang="en-US" sz="1200" b="0" i="0" u="none" strike="noStrike" cap="none" baseline="0" dirty="0">
                <a:solidFill>
                  <a:srgbClr val="000000"/>
                </a:solidFill>
                <a:effectLst/>
                <a:latin typeface="Arial"/>
                <a:ea typeface="Arial"/>
                <a:cs typeface="Arial"/>
                <a:sym typeface="Arial"/>
              </a:rPr>
              <a:t>que es </a:t>
            </a:r>
            <a:r>
              <a:rPr lang="en-US" sz="1200" b="0" i="0" u="none" strike="noStrike" cap="none" dirty="0">
                <a:solidFill>
                  <a:srgbClr val="000000"/>
                </a:solidFill>
                <a:effectLst/>
                <a:latin typeface="Arial"/>
                <a:ea typeface="Arial"/>
                <a:cs typeface="Arial"/>
                <a:sym typeface="Arial"/>
              </a:rPr>
              <a:t>la dimensión temporal. Las dimensiones espacial y temporal hacen que el </a:t>
            </a:r>
            <a:r>
              <a:rPr lang="en-US" dirty="0">
                <a:solidFill>
                  <a:srgbClr val="000000"/>
                </a:solidFill>
                <a:latin typeface="Arial"/>
                <a:ea typeface="Arial"/>
                <a:cs typeface="Arial"/>
                <a:sym typeface="Arial"/>
              </a:rPr>
              <a:t>SGI sea </a:t>
            </a:r>
            <a:r>
              <a:rPr lang="en-US" sz="1200" b="0" i="0" u="none" strike="noStrike" cap="none" dirty="0">
                <a:solidFill>
                  <a:srgbClr val="000000"/>
                </a:solidFill>
                <a:effectLst/>
                <a:latin typeface="Arial"/>
                <a:ea typeface="Arial"/>
                <a:cs typeface="Arial"/>
                <a:sym typeface="Arial"/>
              </a:rPr>
              <a:t>muy útil para modelar la energía.</a:t>
            </a: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dirty="0"/>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Esta conferencia tiene cuatro resultados previstos para el alumno. </a:t>
            </a:r>
            <a:r>
              <a:rPr lang="en-US" baseline="0" dirty="0"/>
              <a:t>Después de esta conferencia usted será capaz de</a:t>
            </a:r>
            <a:r>
              <a:rPr lang="en-US" dirty="0"/>
              <a:t>:</a:t>
            </a:r>
            <a:endParaRPr lang="en-US" baseline="0" dirty="0"/>
          </a:p>
          <a:p>
            <a:pPr>
              <a:defRPr/>
            </a:pPr>
            <a:r>
              <a:rPr lang="en-US" dirty="0">
                <a:solidFill>
                  <a:srgbClr val="000000"/>
                </a:solidFill>
                <a:cs typeface="Calibri" panose="020F0502020204030204"/>
              </a:rPr>
              <a:t>Describir los conjuntos de datos básicos utilizados en OnSSET</a:t>
            </a:r>
          </a:p>
          <a:p>
            <a:pPr>
              <a:defRPr/>
            </a:pPr>
            <a:r>
              <a:rPr lang="en-US" dirty="0">
                <a:solidFill>
                  <a:srgbClr val="000000"/>
                </a:solidFill>
                <a:cs typeface="Calibri" panose="020F0502020204030204"/>
              </a:rPr>
              <a:t>Explicar cómo se distribuyen los recursos energéticos en el África subsahariana</a:t>
            </a:r>
          </a:p>
          <a:p>
            <a:pPr>
              <a:defRPr/>
            </a:pPr>
            <a:r>
              <a:rPr lang="en-US" dirty="0">
                <a:solidFill>
                  <a:srgbClr val="000000"/>
                </a:solidFill>
                <a:cs typeface="Calibri" panose="020F0502020204030204"/>
              </a:rPr>
              <a:t>Enumerar las principales características de los Sistemas de Información Geográfica (SGI)</a:t>
            </a:r>
          </a:p>
          <a:p>
            <a:pPr>
              <a:defRPr/>
            </a:pPr>
            <a:r>
              <a:rPr lang="en-US" dirty="0">
                <a:solidFill>
                  <a:srgbClr val="000000"/>
                </a:solidFill>
                <a:cs typeface="Calibri" panose="020F0502020204030204"/>
              </a:rPr>
              <a:t>Describir el papel de los datos geoespaciales y los Objetivos de Desarrollo Sostenible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a:ea typeface="Arial"/>
              <a:cs typeface="Calibri"/>
            </a:endParaRPr>
          </a:p>
          <a:p>
            <a:pPr marL="0" lvl="0" indent="0" algn="l" rtl="0">
              <a:spcBef>
                <a:spcPts val="0"/>
              </a:spcBef>
              <a:spcAft>
                <a:spcPts val="0"/>
              </a:spcAft>
              <a:buNone/>
            </a:pPr>
            <a:r>
              <a:rPr lang="en-US" dirty="0"/>
              <a:t>Estos </a:t>
            </a:r>
            <a:r>
              <a:rPr lang="en-US" baseline="0" dirty="0"/>
              <a:t>resultados de aprendizaje serán importantes para la comprensión básica de la herramienta OnSSET.</a:t>
            </a:r>
            <a:endParaRPr lang="en-US" dirty="0"/>
          </a:p>
          <a:p>
            <a:pPr marL="0" lvl="0" indent="0" algn="l" rtl="0">
              <a:spcBef>
                <a:spcPts val="0"/>
              </a:spcBef>
              <a:spcAft>
                <a:spcPts val="0"/>
              </a:spcAft>
              <a:buNone/>
            </a:pPr>
            <a:endParaRPr lang="en-US" dirty="0"/>
          </a:p>
        </p:txBody>
      </p:sp>
      <p:sp>
        <p:nvSpPr>
          <p:cNvPr id="4" name="Slide Number Placeholder 3"/>
          <p:cNvSpPr>
            <a:spLocks noGrp="1"/>
          </p:cNvSpPr>
          <p:nvPr>
            <p:ph type="sldNum" sz="quarter" idx="10"/>
          </p:nvPr>
        </p:nvSpPr>
        <p:spPr/>
        <p:txBody>
          <a:bodyPr/>
          <a:lstStyle/>
          <a:p>
            <a:fld id="{496A28AF-C390-D94A-86D3-7BD7243CB0E2}" type="slidenum">
              <a:rPr lang="en-US" smtClean="0"/>
              <a:t>2</a:t>
            </a:fld>
            <a:endParaRPr lang="en-US" dirty="0"/>
          </a:p>
        </p:txBody>
      </p:sp>
    </p:spTree>
    <p:extLst>
      <p:ext uri="{BB962C8B-B14F-4D97-AF65-F5344CB8AC3E}">
        <p14:creationId xmlns:p14="http://schemas.microsoft.com/office/powerpoint/2010/main" val="208986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rgbClr val="000000"/>
                </a:solidFill>
                <a:effectLst/>
                <a:latin typeface="Arial"/>
                <a:ea typeface="Arial"/>
                <a:cs typeface="Arial"/>
                <a:sym typeface="Arial"/>
              </a:rPr>
              <a:t>Aquí hemos enumerado tres de los principales </a:t>
            </a:r>
            <a:r>
              <a:rPr lang="en-US" dirty="0">
                <a:solidFill>
                  <a:srgbClr val="000000"/>
                </a:solidFill>
                <a:latin typeface="Arial"/>
                <a:ea typeface="Arial"/>
                <a:cs typeface="Arial"/>
                <a:sym typeface="Arial"/>
              </a:rPr>
              <a:t>propósitos </a:t>
            </a:r>
            <a:r>
              <a:rPr lang="en-US" sz="1200" b="0" i="0" u="none" strike="noStrike" cap="none" baseline="0" dirty="0">
                <a:solidFill>
                  <a:srgbClr val="000000"/>
                </a:solidFill>
                <a:effectLst/>
                <a:latin typeface="Arial"/>
                <a:ea typeface="Arial"/>
                <a:cs typeface="Arial"/>
                <a:sym typeface="Arial"/>
              </a:rPr>
              <a:t>de la utilización del </a:t>
            </a:r>
            <a:r>
              <a:rPr lang="en-US" dirty="0">
                <a:solidFill>
                  <a:srgbClr val="000000"/>
                </a:solidFill>
                <a:latin typeface="Arial"/>
                <a:ea typeface="Arial"/>
                <a:cs typeface="Arial"/>
                <a:sym typeface="Arial"/>
              </a:rPr>
              <a:t>S.I.G.</a:t>
            </a:r>
          </a:p>
          <a:p>
            <a:pPr>
              <a:defRPr/>
            </a:pPr>
            <a:r>
              <a:rPr lang="en-US" sz="1200" b="0" i="0" u="none" strike="noStrike" cap="none" dirty="0">
                <a:solidFill>
                  <a:srgbClr val="000000"/>
                </a:solidFill>
                <a:effectLst/>
                <a:latin typeface="Arial"/>
                <a:ea typeface="Arial"/>
                <a:cs typeface="Arial"/>
                <a:sym typeface="Arial"/>
              </a:rPr>
              <a:t>En primer lugar, la dimensión espacial nos permite realizar evaluaciones basadas en la localización. Con la </a:t>
            </a:r>
            <a:r>
              <a:rPr lang="en-US" dirty="0">
                <a:solidFill>
                  <a:srgbClr val="000000"/>
                </a:solidFill>
                <a:latin typeface="Arial"/>
                <a:ea typeface="Arial"/>
                <a:cs typeface="Arial"/>
                <a:sym typeface="Arial"/>
              </a:rPr>
              <a:t>SGI </a:t>
            </a:r>
            <a:r>
              <a:rPr lang="en-US" sz="1200" b="0" i="0" u="none" strike="noStrike" cap="none" dirty="0">
                <a:solidFill>
                  <a:srgbClr val="000000"/>
                </a:solidFill>
                <a:effectLst/>
                <a:latin typeface="Arial"/>
                <a:ea typeface="Arial"/>
                <a:cs typeface="Arial"/>
                <a:sym typeface="Arial"/>
              </a:rPr>
              <a:t>podemos adaptar las soluciones a las distintas partes de la zona de estudio</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hasta el nivel de los asentamientos, y decir básicamente que la solución A funciona mejor en el asentamiento B</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y que la solución X funciona mejor en el asentamiento Y. Esto es difícil de hacer con herramientas que no tengan </a:t>
            </a:r>
            <a:r>
              <a:rPr lang="en-US" dirty="0">
                <a:solidFill>
                  <a:srgbClr val="000000"/>
                </a:solidFill>
                <a:latin typeface="Arial"/>
                <a:ea typeface="Arial"/>
                <a:cs typeface="Arial"/>
                <a:sym typeface="Arial"/>
              </a:rPr>
              <a:t>incorporada </a:t>
            </a:r>
            <a:r>
              <a:rPr lang="en-US" sz="1200" b="0" i="0" u="none" strike="noStrike" cap="none" dirty="0">
                <a:solidFill>
                  <a:srgbClr val="000000"/>
                </a:solidFill>
                <a:effectLst/>
                <a:latin typeface="Arial"/>
                <a:ea typeface="Arial"/>
                <a:cs typeface="Arial"/>
                <a:sym typeface="Arial"/>
              </a:rPr>
              <a:t>la dimensión espacial. Las dimensiones espacial y temporal también nos ayudan a diversificar nuestra combinación energética mediante la teledetección. </a:t>
            </a:r>
            <a:r>
              <a:rPr lang="en-US" sz="1200" b="0" i="0" u="none" strike="noStrike" cap="none" baseline="0" dirty="0">
                <a:solidFill>
                  <a:srgbClr val="000000"/>
                </a:solidFill>
                <a:effectLst/>
                <a:latin typeface="Arial"/>
                <a:ea typeface="Arial"/>
                <a:cs typeface="Arial"/>
                <a:sym typeface="Arial"/>
              </a:rPr>
              <a:t>Además, </a:t>
            </a:r>
            <a:r>
              <a:rPr lang="en-US" sz="1200" b="0" i="0" u="none" strike="noStrike" cap="none" dirty="0">
                <a:solidFill>
                  <a:srgbClr val="000000"/>
                </a:solidFill>
                <a:effectLst/>
                <a:latin typeface="Arial"/>
                <a:ea typeface="Arial"/>
                <a:cs typeface="Arial"/>
                <a:sym typeface="Arial"/>
              </a:rPr>
              <a:t>podemos estimar dónde tenemos recursos como la energía solar, la eólica y la hidráulica. Por último, la </a:t>
            </a:r>
            <a:r>
              <a:rPr lang="en-US" dirty="0">
                <a:solidFill>
                  <a:srgbClr val="000000"/>
                </a:solidFill>
                <a:latin typeface="Arial"/>
                <a:ea typeface="Arial"/>
                <a:cs typeface="Arial"/>
                <a:sym typeface="Arial"/>
              </a:rPr>
              <a:t>G.I.S </a:t>
            </a:r>
            <a:r>
              <a:rPr lang="en-US" sz="1200" b="0" i="0" u="none" strike="noStrike" cap="none" dirty="0">
                <a:solidFill>
                  <a:srgbClr val="000000"/>
                </a:solidFill>
                <a:effectLst/>
                <a:latin typeface="Arial"/>
                <a:ea typeface="Arial"/>
                <a:cs typeface="Arial"/>
                <a:sym typeface="Arial"/>
              </a:rPr>
              <a:t>es muy importante a la hora de </a:t>
            </a:r>
            <a:r>
              <a:rPr lang="en-US" dirty="0">
                <a:solidFill>
                  <a:srgbClr val="000000"/>
                </a:solidFill>
                <a:latin typeface="Arial"/>
                <a:ea typeface="Arial"/>
                <a:cs typeface="Arial"/>
                <a:sym typeface="Arial"/>
              </a:rPr>
              <a:t>ilustrar </a:t>
            </a:r>
            <a:r>
              <a:rPr lang="en-US" sz="1200" b="0" i="0" u="none" strike="noStrike" cap="none" dirty="0">
                <a:solidFill>
                  <a:srgbClr val="000000"/>
                </a:solidFill>
                <a:effectLst/>
                <a:latin typeface="Arial"/>
                <a:ea typeface="Arial"/>
                <a:cs typeface="Arial"/>
                <a:sym typeface="Arial"/>
              </a:rPr>
              <a:t>los resultados en mapas interactivos. Estos mapas pueden proporcionar una interfaz eficaz </a:t>
            </a:r>
            <a:r>
              <a:rPr lang="en-US" dirty="0">
                <a:solidFill>
                  <a:srgbClr val="000000"/>
                </a:solidFill>
                <a:latin typeface="Arial"/>
                <a:ea typeface="Arial"/>
                <a:cs typeface="Arial"/>
                <a:sym typeface="Arial"/>
              </a:rPr>
              <a:t>entre la ciencia y la política </a:t>
            </a:r>
            <a:r>
              <a:rPr lang="en-US" sz="1200" b="0" i="0" u="none" strike="noStrike" cap="none" dirty="0">
                <a:solidFill>
                  <a:srgbClr val="000000"/>
                </a:solidFill>
                <a:effectLst/>
                <a:latin typeface="Arial"/>
                <a:ea typeface="Arial"/>
                <a:cs typeface="Arial"/>
                <a:sym typeface="Arial"/>
              </a:rPr>
              <a:t>al comunicar los indicadores clave para la planificación de la electrificación, garantizando que los resultados sean fácilmente comprensibles. </a:t>
            </a:r>
            <a:endParaRPr lang="sv-SE"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dirty="0"/>
          </a:p>
        </p:txBody>
      </p:sp>
    </p:spTree>
    <p:extLst>
      <p:ext uri="{BB962C8B-B14F-4D97-AF65-F5344CB8AC3E}">
        <p14:creationId xmlns:p14="http://schemas.microsoft.com/office/powerpoint/2010/main" val="146933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u="none" strike="noStrike" cap="none" dirty="0">
                <a:solidFill>
                  <a:srgbClr val="000000"/>
                </a:solidFill>
                <a:effectLst/>
                <a:latin typeface="Arial"/>
                <a:ea typeface="Arial"/>
                <a:cs typeface="Arial"/>
                <a:sym typeface="Arial"/>
              </a:rPr>
              <a:t>En esta diapositiva, </a:t>
            </a:r>
            <a:r>
              <a:rPr lang="en-US" sz="1200" b="0" i="0" u="none" strike="noStrike" cap="none" baseline="0" dirty="0">
                <a:solidFill>
                  <a:srgbClr val="000000"/>
                </a:solidFill>
                <a:effectLst/>
                <a:latin typeface="Arial"/>
                <a:ea typeface="Arial"/>
                <a:cs typeface="Arial"/>
                <a:sym typeface="Arial"/>
              </a:rPr>
              <a:t>puedes ver </a:t>
            </a:r>
            <a:r>
              <a:rPr lang="en-US" sz="1200" b="0" i="0" u="none" strike="noStrike" cap="none" dirty="0">
                <a:solidFill>
                  <a:srgbClr val="000000"/>
                </a:solidFill>
                <a:effectLst/>
                <a:latin typeface="Arial"/>
                <a:ea typeface="Arial"/>
                <a:cs typeface="Arial"/>
                <a:sym typeface="Arial"/>
              </a:rPr>
              <a:t>dos mapas que muestran la potencia de la dimensión espacial del </a:t>
            </a:r>
            <a:r>
              <a:rPr lang="en-US" dirty="0">
                <a:solidFill>
                  <a:srgbClr val="000000"/>
                </a:solidFill>
                <a:latin typeface="Arial"/>
                <a:ea typeface="Arial"/>
                <a:cs typeface="Arial"/>
                <a:sym typeface="Arial"/>
              </a:rPr>
              <a:t>G.I.S</a:t>
            </a:r>
            <a:r>
              <a:rPr lang="en-US" sz="1200" b="0" i="0" u="none" strike="noStrike" cap="none" dirty="0">
                <a:solidFill>
                  <a:srgbClr val="000000"/>
                </a:solidFill>
                <a:effectLst/>
                <a:latin typeface="Arial"/>
                <a:ea typeface="Arial"/>
                <a:cs typeface="Arial"/>
                <a:sym typeface="Arial"/>
              </a:rPr>
              <a:t>. </a:t>
            </a:r>
            <a:r>
              <a:rPr lang="en-US" sz="1200" b="0" i="0" u="none" strike="noStrike" cap="none" baseline="0" dirty="0">
                <a:solidFill>
                  <a:srgbClr val="000000"/>
                </a:solidFill>
                <a:effectLst/>
                <a:latin typeface="Arial"/>
                <a:ea typeface="Arial"/>
                <a:cs typeface="Arial"/>
                <a:sym typeface="Arial"/>
              </a:rPr>
              <a:t>Tenemos </a:t>
            </a:r>
            <a:r>
              <a:rPr lang="en-US" sz="1200" b="0" i="0" u="none" strike="noStrike" cap="none" dirty="0">
                <a:solidFill>
                  <a:srgbClr val="000000"/>
                </a:solidFill>
                <a:effectLst/>
                <a:latin typeface="Arial"/>
                <a:ea typeface="Arial"/>
                <a:cs typeface="Arial"/>
                <a:sym typeface="Arial"/>
              </a:rPr>
              <a:t>la irradiación horizontal global en el lado </a:t>
            </a:r>
            <a:r>
              <a:rPr lang="en-US" dirty="0">
                <a:solidFill>
                  <a:srgbClr val="000000"/>
                </a:solidFill>
                <a:latin typeface="Arial"/>
                <a:ea typeface="Arial"/>
                <a:cs typeface="Arial"/>
                <a:sym typeface="Arial"/>
              </a:rPr>
              <a:t>izquierdo</a:t>
            </a:r>
            <a:r>
              <a:rPr lang="en-US" sz="1200" b="0" i="0" u="none" strike="noStrike" cap="none" dirty="0">
                <a:solidFill>
                  <a:srgbClr val="000000"/>
                </a:solidFill>
                <a:effectLst/>
                <a:latin typeface="Arial"/>
                <a:ea typeface="Arial"/>
                <a:cs typeface="Arial"/>
                <a:sym typeface="Arial"/>
              </a:rPr>
              <a:t>. Se trata de un buen conjunto de datos de G</a:t>
            </a:r>
            <a:r>
              <a:rPr lang="en-US" dirty="0">
                <a:solidFill>
                  <a:srgbClr val="000000"/>
                </a:solidFill>
                <a:latin typeface="Arial"/>
                <a:ea typeface="Arial"/>
                <a:cs typeface="Arial"/>
                <a:sym typeface="Arial"/>
              </a:rPr>
              <a:t>.I.S </a:t>
            </a:r>
            <a:r>
              <a:rPr lang="en-US" sz="1200" b="0" i="0" u="none" strike="noStrike" cap="none" dirty="0">
                <a:solidFill>
                  <a:srgbClr val="000000"/>
                </a:solidFill>
                <a:effectLst/>
                <a:latin typeface="Arial"/>
                <a:ea typeface="Arial"/>
                <a:cs typeface="Arial"/>
                <a:sym typeface="Arial"/>
              </a:rPr>
              <a:t>si te interesa el potencial fotovoltaico. En el lado </a:t>
            </a:r>
            <a:r>
              <a:rPr lang="en-US" dirty="0">
                <a:solidFill>
                  <a:srgbClr val="000000"/>
                </a:solidFill>
                <a:latin typeface="Arial"/>
                <a:ea typeface="Arial"/>
                <a:cs typeface="Arial"/>
                <a:sym typeface="Arial"/>
              </a:rPr>
              <a:t>derecho </a:t>
            </a:r>
            <a:r>
              <a:rPr lang="en-US" sz="1200" b="0" i="0" u="none" strike="noStrike" cap="none" dirty="0">
                <a:solidFill>
                  <a:srgbClr val="000000"/>
                </a:solidFill>
                <a:effectLst/>
                <a:latin typeface="Arial"/>
                <a:ea typeface="Arial"/>
                <a:cs typeface="Arial"/>
                <a:sym typeface="Arial"/>
              </a:rPr>
              <a:t>tenemos </a:t>
            </a:r>
            <a:r>
              <a:rPr lang="en-US" sz="1200" b="0" i="0" u="none" strike="noStrike" cap="none" baseline="0" dirty="0">
                <a:solidFill>
                  <a:srgbClr val="000000"/>
                </a:solidFill>
                <a:effectLst/>
                <a:latin typeface="Arial"/>
                <a:ea typeface="Arial"/>
                <a:cs typeface="Arial"/>
                <a:sym typeface="Arial"/>
              </a:rPr>
              <a:t>la </a:t>
            </a:r>
            <a:r>
              <a:rPr lang="en-US" sz="1200" b="0" i="0" u="none" strike="noStrike" cap="none" dirty="0">
                <a:solidFill>
                  <a:srgbClr val="000000"/>
                </a:solidFill>
                <a:effectLst/>
                <a:latin typeface="Arial"/>
                <a:ea typeface="Arial"/>
                <a:cs typeface="Arial"/>
                <a:sym typeface="Arial"/>
              </a:rPr>
              <a:t>capacidad de energía eólica. Este conjunto de datos G</a:t>
            </a:r>
            <a:r>
              <a:rPr lang="en-US" dirty="0">
                <a:solidFill>
                  <a:srgbClr val="000000"/>
                </a:solidFill>
                <a:latin typeface="Arial"/>
                <a:ea typeface="Arial"/>
                <a:cs typeface="Arial"/>
                <a:sym typeface="Arial"/>
              </a:rPr>
              <a:t>.I.S es bueno si te interesa saber </a:t>
            </a:r>
            <a:r>
              <a:rPr lang="en-US" sz="1200" b="0" i="0" u="none" strike="noStrike" cap="none" dirty="0">
                <a:solidFill>
                  <a:srgbClr val="000000"/>
                </a:solidFill>
                <a:effectLst/>
                <a:latin typeface="Arial"/>
                <a:ea typeface="Arial"/>
                <a:cs typeface="Arial"/>
                <a:sym typeface="Arial"/>
              </a:rPr>
              <a:t>dónde deberías instalar turbinas eólicas. Observando estos mapas, puedes identificar las zonas con mayor potencial para los paneles fotovoltaicos y los aerogeneradores</a:t>
            </a:r>
            <a:r>
              <a:rPr lang="en-US" dirty="0">
                <a:solidFill>
                  <a:srgbClr val="000000"/>
                </a:solidFill>
                <a:latin typeface="Arial"/>
                <a:ea typeface="Arial"/>
                <a:cs typeface="Arial"/>
                <a:sym typeface="Arial"/>
              </a:rPr>
              <a:t>. Esta información </a:t>
            </a:r>
            <a:r>
              <a:rPr lang="en-US" sz="1200" b="0" i="0" u="none" strike="noStrike" cap="none" baseline="0" dirty="0">
                <a:solidFill>
                  <a:srgbClr val="000000"/>
                </a:solidFill>
                <a:effectLst/>
                <a:latin typeface="Arial"/>
                <a:ea typeface="Arial"/>
                <a:cs typeface="Arial"/>
                <a:sym typeface="Arial"/>
              </a:rPr>
              <a:t>está relacionada con la </a:t>
            </a:r>
            <a:r>
              <a:rPr lang="en-US" sz="1200" b="0" i="0" u="none" strike="noStrike" cap="none" dirty="0">
                <a:solidFill>
                  <a:srgbClr val="000000"/>
                </a:solidFill>
                <a:effectLst/>
                <a:latin typeface="Arial"/>
                <a:ea typeface="Arial"/>
                <a:cs typeface="Arial"/>
                <a:sym typeface="Arial"/>
              </a:rPr>
              <a:t>dimensión espacial.</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dirty="0"/>
          </a:p>
        </p:txBody>
      </p:sp>
    </p:spTree>
    <p:extLst>
      <p:ext uri="{BB962C8B-B14F-4D97-AF65-F5344CB8AC3E}">
        <p14:creationId xmlns:p14="http://schemas.microsoft.com/office/powerpoint/2010/main" val="424387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ts val="1100"/>
              <a:defRPr/>
            </a:pPr>
            <a:r>
              <a:rPr lang="en-US" sz="1200" b="0" i="0" u="none" strike="noStrike" cap="none" dirty="0">
                <a:solidFill>
                  <a:srgbClr val="000000"/>
                </a:solidFill>
                <a:effectLst/>
                <a:latin typeface="Arial"/>
                <a:ea typeface="Arial"/>
                <a:cs typeface="Arial"/>
                <a:sym typeface="Arial"/>
              </a:rPr>
              <a:t>Como los datos geoespaciales describen los aspectos espaciales y temporales de nuestra </a:t>
            </a:r>
            <a:r>
              <a:rPr lang="en-US" sz="1200" b="0" i="0" u="none" strike="noStrike" cap="none" baseline="0" dirty="0">
                <a:solidFill>
                  <a:srgbClr val="000000"/>
                </a:solidFill>
                <a:effectLst/>
                <a:latin typeface="Arial"/>
                <a:ea typeface="Arial"/>
                <a:cs typeface="Arial"/>
                <a:sym typeface="Arial"/>
              </a:rPr>
              <a:t>Tierra</a:t>
            </a:r>
            <a:r>
              <a:rPr lang="en-US" dirty="0">
                <a:solidFill>
                  <a:srgbClr val="000000"/>
                </a:solidFill>
                <a:latin typeface="Arial"/>
                <a:ea typeface="Arial"/>
                <a:cs typeface="Arial"/>
                <a:sym typeface="Arial"/>
              </a:rPr>
              <a:t>, tienen </a:t>
            </a:r>
            <a:r>
              <a:rPr lang="en-US" sz="1200" b="0" i="0" u="none" strike="noStrike" cap="none" dirty="0">
                <a:solidFill>
                  <a:srgbClr val="000000"/>
                </a:solidFill>
                <a:effectLst/>
                <a:latin typeface="Arial"/>
                <a:ea typeface="Arial"/>
                <a:cs typeface="Arial"/>
                <a:sym typeface="Arial"/>
              </a:rPr>
              <a:t>un valor importante para ayudar a realizar y aplicar los 17 Objetivos de Desarrollo Sostenible (ODS) </a:t>
            </a:r>
            <a:r>
              <a:rPr lang="en-US" dirty="0">
                <a:solidFill>
                  <a:srgbClr val="000000"/>
                </a:solidFill>
                <a:latin typeface="Arial"/>
                <a:ea typeface="Arial"/>
                <a:cs typeface="Arial"/>
                <a:sym typeface="Arial"/>
              </a:rPr>
              <a:t>y la Agenda 2030. </a:t>
            </a: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"Se ha calculado que aproximadamente el 20% de los indicadores de los ODS pueden interpretarse y medirse mediante el uso directo de los propios datos geoespaciales o mediante su integración con los datos estadísticos."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Encontrar datos geoespaciales fiables es una tarea importante para los países que están desarrollando </a:t>
            </a:r>
            <a:r>
              <a:rPr lang="en-US" sz="1200" b="0" i="0" u="none" strike="noStrike" cap="none" baseline="0" dirty="0">
                <a:solidFill>
                  <a:srgbClr val="000000"/>
                </a:solidFill>
                <a:effectLst/>
                <a:latin typeface="Arial"/>
                <a:ea typeface="Arial"/>
                <a:cs typeface="Arial"/>
                <a:sym typeface="Arial"/>
              </a:rPr>
              <a:t>sus </a:t>
            </a:r>
            <a:r>
              <a:rPr lang="en-US" sz="1200" b="0" i="0" u="none" strike="noStrike" cap="none" dirty="0">
                <a:solidFill>
                  <a:srgbClr val="000000"/>
                </a:solidFill>
                <a:effectLst/>
                <a:latin typeface="Arial"/>
                <a:ea typeface="Arial"/>
                <a:cs typeface="Arial"/>
                <a:sym typeface="Arial"/>
              </a:rPr>
              <a:t>planes nacionales </a:t>
            </a:r>
            <a:r>
              <a:rPr lang="en-US" sz="1200" b="0" i="0" u="none" strike="noStrike" cap="none" baseline="0" dirty="0">
                <a:solidFill>
                  <a:srgbClr val="000000"/>
                </a:solidFill>
                <a:effectLst/>
                <a:latin typeface="Arial"/>
                <a:ea typeface="Arial"/>
                <a:cs typeface="Arial"/>
                <a:sym typeface="Arial"/>
              </a:rPr>
              <a:t>para los 17 ODS. El </a:t>
            </a:r>
            <a:r>
              <a:rPr lang="en-US" dirty="0">
                <a:solidFill>
                  <a:srgbClr val="000000"/>
                </a:solidFill>
                <a:latin typeface="Arial"/>
                <a:ea typeface="Arial"/>
                <a:cs typeface="Arial"/>
                <a:sym typeface="Arial"/>
              </a:rPr>
              <a:t>acceso a </a:t>
            </a:r>
            <a:r>
              <a:rPr lang="en-US" sz="1200" b="0" i="0" u="none" strike="noStrike" cap="none" dirty="0">
                <a:solidFill>
                  <a:srgbClr val="000000"/>
                </a:solidFill>
                <a:effectLst/>
                <a:latin typeface="Arial"/>
                <a:ea typeface="Arial"/>
                <a:cs typeface="Arial"/>
                <a:sym typeface="Arial"/>
              </a:rPr>
              <a:t>datos de código abierto y de alta resolución es una parte importante de ello. La calidad de los datos geoespaciales </a:t>
            </a:r>
            <a:r>
              <a:rPr lang="en-US" dirty="0">
                <a:solidFill>
                  <a:srgbClr val="000000"/>
                </a:solidFill>
                <a:latin typeface="Arial"/>
                <a:ea typeface="Arial"/>
                <a:cs typeface="Arial"/>
                <a:sym typeface="Arial"/>
              </a:rPr>
              <a:t>aumenta </a:t>
            </a:r>
            <a:r>
              <a:rPr lang="en-US" sz="1200" b="0" i="0" u="none" strike="noStrike" cap="none" dirty="0">
                <a:solidFill>
                  <a:srgbClr val="000000"/>
                </a:solidFill>
                <a:effectLst/>
                <a:latin typeface="Arial"/>
                <a:ea typeface="Arial"/>
                <a:cs typeface="Arial"/>
                <a:sym typeface="Arial"/>
              </a:rPr>
              <a:t>si se desarrollan con conocimientos locales</a:t>
            </a:r>
            <a:r>
              <a:rPr lang="en-US" sz="1200" b="0" i="0" u="none" strike="noStrike" cap="none" baseline="0" dirty="0">
                <a:solidFill>
                  <a:srgbClr val="000000"/>
                </a:solidFill>
                <a:effectLst/>
                <a:latin typeface="Arial"/>
                <a:ea typeface="Arial"/>
                <a:cs typeface="Arial"/>
                <a:sym typeface="Arial"/>
              </a:rPr>
              <a:t>. Estos </a:t>
            </a:r>
            <a:r>
              <a:rPr lang="en-US" sz="1200" b="0" i="0" u="none" strike="noStrike" cap="none" dirty="0">
                <a:solidFill>
                  <a:srgbClr val="000000"/>
                </a:solidFill>
                <a:effectLst/>
                <a:latin typeface="Arial"/>
                <a:ea typeface="Arial"/>
                <a:cs typeface="Arial"/>
                <a:sym typeface="Arial"/>
              </a:rPr>
              <a:t>conjuntos de datos</a:t>
            </a:r>
            <a:r>
              <a:rPr lang="en-US" sz="1200" b="0" i="0" u="none" strike="noStrike" cap="none" baseline="0" dirty="0">
                <a:solidFill>
                  <a:srgbClr val="000000"/>
                </a:solidFill>
                <a:effectLst/>
                <a:latin typeface="Arial"/>
                <a:ea typeface="Arial"/>
                <a:cs typeface="Arial"/>
                <a:sym typeface="Arial"/>
              </a:rPr>
              <a:t> locales </a:t>
            </a:r>
            <a:r>
              <a:rPr lang="en-US" sz="1200" b="0" i="0" u="none" strike="noStrike" cap="none" dirty="0">
                <a:solidFill>
                  <a:srgbClr val="000000"/>
                </a:solidFill>
                <a:effectLst/>
                <a:latin typeface="Arial"/>
                <a:ea typeface="Arial"/>
                <a:cs typeface="Arial"/>
                <a:sym typeface="Arial"/>
              </a:rPr>
              <a:t>pueden luego agregarse</a:t>
            </a:r>
            <a:r>
              <a:rPr lang="en-US" sz="1200" b="0" i="0" u="none" strike="noStrike" cap="none" baseline="0" dirty="0">
                <a:solidFill>
                  <a:srgbClr val="000000"/>
                </a:solidFill>
                <a:effectLst/>
                <a:latin typeface="Arial"/>
                <a:ea typeface="Arial"/>
                <a:cs typeface="Arial"/>
                <a:sym typeface="Arial"/>
              </a:rPr>
              <a:t>, si es necesario, a </a:t>
            </a:r>
            <a:r>
              <a:rPr lang="en-US" sz="1200" b="0" i="0" u="none" strike="noStrike" cap="none" dirty="0">
                <a:solidFill>
                  <a:srgbClr val="000000"/>
                </a:solidFill>
                <a:effectLst/>
                <a:latin typeface="Arial"/>
                <a:ea typeface="Arial"/>
                <a:cs typeface="Arial"/>
                <a:sym typeface="Arial"/>
              </a:rPr>
              <a:t>los niveles regional y global y compararse con fuentes de datos internacionales (globales) independientes. Algunos tipos de datos geoespaciales fundamentales</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por ejemplo la elevación, las redes de transporte y los asentamientos, deberían recopilarse y </a:t>
            </a:r>
            <a:r>
              <a:rPr lang="en-US" sz="1200" b="0" i="0" u="none" strike="noStrike" cap="none" baseline="0" dirty="0">
                <a:solidFill>
                  <a:srgbClr val="000000"/>
                </a:solidFill>
                <a:effectLst/>
                <a:latin typeface="Arial"/>
                <a:ea typeface="Arial"/>
                <a:cs typeface="Arial"/>
                <a:sym typeface="Arial"/>
              </a:rPr>
              <a:t>crear una base para los indicadores de los </a:t>
            </a:r>
            <a:r>
              <a:rPr lang="en-US" dirty="0">
                <a:solidFill>
                  <a:srgbClr val="000000"/>
                </a:solidFill>
                <a:latin typeface="Arial"/>
                <a:ea typeface="Arial"/>
                <a:cs typeface="Arial"/>
                <a:sym typeface="Arial"/>
              </a:rPr>
              <a:t>Objetivos de Desarrollo Sostenible</a:t>
            </a:r>
            <a:r>
              <a:rPr lang="en-US" sz="1200" b="0" i="0" u="none" strike="noStrike" cap="none" baseline="0" dirty="0">
                <a:solidFill>
                  <a:srgbClr val="000000"/>
                </a:solidFill>
                <a:effectLst/>
                <a:latin typeface="Arial"/>
                <a:ea typeface="Arial"/>
                <a:cs typeface="Arial"/>
                <a:sym typeface="Arial"/>
              </a:rPr>
              <a:t>.</a:t>
            </a:r>
            <a:endParaRPr lang="en-US" sz="1200" b="0" i="0" u="none" strike="noStrike" cap="none" dirty="0">
              <a:solidFill>
                <a:srgbClr val="000000"/>
              </a:solidFill>
              <a:effectLst/>
              <a:latin typeface="Arial"/>
              <a:ea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rgbClr val="000000"/>
                </a:solidFill>
                <a:effectLst/>
                <a:latin typeface="Arial"/>
                <a:ea typeface="Arial"/>
                <a:cs typeface="Arial"/>
                <a:sym typeface="Arial"/>
              </a:rPr>
              <a:t>Sin embargo, para que la recopilación de datos sea sólida</a:t>
            </a:r>
            <a:r>
              <a:rPr lang="en-US" dirty="0">
                <a:solidFill>
                  <a:srgbClr val="000000"/>
                </a:solidFill>
                <a:latin typeface="Arial"/>
                <a:ea typeface="Arial"/>
                <a:cs typeface="Arial"/>
                <a:sym typeface="Arial"/>
              </a:rPr>
              <a:t>, </a:t>
            </a:r>
            <a:r>
              <a:rPr lang="en-US" sz="1200" b="0" i="0" u="none" strike="noStrike" cap="none" dirty="0">
                <a:solidFill>
                  <a:srgbClr val="000000"/>
                </a:solidFill>
                <a:effectLst/>
                <a:latin typeface="Arial"/>
                <a:ea typeface="Arial"/>
                <a:cs typeface="Arial"/>
                <a:sym typeface="Arial"/>
              </a:rPr>
              <a:t>los datos geoespaciales deben tener ciertos formatos en términos de resolución espacial, detalle temático y periodicidad temporal. En muchos países esto </a:t>
            </a:r>
            <a:r>
              <a:rPr lang="en-US" sz="1200" b="0" i="0" u="none" strike="noStrike" cap="none" baseline="0" dirty="0">
                <a:solidFill>
                  <a:srgbClr val="000000"/>
                </a:solidFill>
                <a:effectLst/>
                <a:latin typeface="Arial"/>
                <a:ea typeface="Arial"/>
                <a:cs typeface="Arial"/>
                <a:sym typeface="Arial"/>
              </a:rPr>
              <a:t>puede suponer un reto, ya que no se dispone de los conocimientos y la capacidad necesarios para proporcionar datos coherentes a largo plazo</a:t>
            </a:r>
            <a:r>
              <a:rPr lang="en-US" sz="1200" b="0" i="0" u="none" strike="noStrike" cap="none" dirty="0">
                <a:solidFill>
                  <a:srgbClr val="000000"/>
                </a:solidFill>
                <a:effectLst/>
                <a:latin typeface="Arial"/>
                <a:ea typeface="Arial"/>
                <a:cs typeface="Arial"/>
                <a:sym typeface="Arial"/>
              </a:rPr>
              <a:t>. La </a:t>
            </a:r>
            <a:r>
              <a:rPr lang="en-US" sz="1200" b="0" i="0" u="none" strike="noStrike" cap="none" baseline="0" dirty="0">
                <a:solidFill>
                  <a:srgbClr val="000000"/>
                </a:solidFill>
                <a:effectLst/>
                <a:latin typeface="Arial"/>
                <a:ea typeface="Arial"/>
                <a:cs typeface="Arial"/>
                <a:sym typeface="Arial"/>
              </a:rPr>
              <a:t>escasez </a:t>
            </a:r>
            <a:r>
              <a:rPr lang="en-US" sz="1200" b="0" i="0" u="none" strike="noStrike" cap="none" dirty="0">
                <a:solidFill>
                  <a:srgbClr val="000000"/>
                </a:solidFill>
                <a:effectLst/>
                <a:latin typeface="Arial"/>
                <a:ea typeface="Arial"/>
                <a:cs typeface="Arial"/>
                <a:sym typeface="Arial"/>
              </a:rPr>
              <a:t>de capacidad </a:t>
            </a:r>
            <a:r>
              <a:rPr lang="en-US" sz="1200" b="0" i="0" u="none" strike="noStrike" cap="none" baseline="0" dirty="0">
                <a:solidFill>
                  <a:srgbClr val="000000"/>
                </a:solidFill>
                <a:effectLst/>
                <a:latin typeface="Arial"/>
                <a:ea typeface="Arial"/>
                <a:cs typeface="Arial"/>
                <a:sym typeface="Arial"/>
              </a:rPr>
              <a:t>puede ser en términos de </a:t>
            </a:r>
            <a:r>
              <a:rPr lang="en-US" sz="1200" b="0" i="0" u="none" strike="noStrike" cap="none" dirty="0">
                <a:solidFill>
                  <a:srgbClr val="000000"/>
                </a:solidFill>
                <a:effectLst/>
                <a:latin typeface="Arial"/>
                <a:ea typeface="Arial"/>
                <a:cs typeface="Arial"/>
                <a:sym typeface="Arial"/>
              </a:rPr>
              <a:t>datos geoespaciales básicos, así como la falta de las capacidades de captura de datos necesarias.</a:t>
            </a:r>
            <a:endParaRPr lang="en-US" sz="12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dirty="0"/>
          </a:p>
        </p:txBody>
      </p:sp>
    </p:spTree>
    <p:extLst>
      <p:ext uri="{BB962C8B-B14F-4D97-AF65-F5344CB8AC3E}">
        <p14:creationId xmlns:p14="http://schemas.microsoft.com/office/powerpoint/2010/main" val="3076660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600" b="0" i="0" u="none" strike="noStrike" cap="none" dirty="0">
                <a:solidFill>
                  <a:srgbClr val="000000"/>
                </a:solidFill>
                <a:effectLst/>
                <a:latin typeface="Arial"/>
                <a:ea typeface="Arial"/>
                <a:cs typeface="Arial"/>
                <a:sym typeface="Arial"/>
              </a:rPr>
              <a:t>Algunos mensajes clave para llevar:</a:t>
            </a:r>
          </a:p>
          <a:p>
            <a:pPr>
              <a:buClr>
                <a:srgbClr val="000000"/>
              </a:buClr>
              <a:buSzPts val="1100"/>
              <a:defRPr/>
            </a:pPr>
            <a:r>
              <a:rPr lang="en-US" sz="1600" dirty="0">
                <a:solidFill>
                  <a:srgbClr val="000000"/>
                </a:solidFill>
                <a:latin typeface="Arial"/>
                <a:ea typeface="Arial"/>
                <a:cs typeface="Arial"/>
                <a:sym typeface="Arial"/>
              </a:rPr>
              <a:t>Los S.I.G. </a:t>
            </a:r>
            <a:r>
              <a:rPr lang="en-US" sz="1600" b="0" i="0" u="none" strike="noStrike" cap="none" dirty="0">
                <a:solidFill>
                  <a:srgbClr val="000000"/>
                </a:solidFill>
                <a:effectLst/>
                <a:latin typeface="Arial"/>
                <a:ea typeface="Arial"/>
                <a:cs typeface="Arial"/>
                <a:sym typeface="Arial"/>
              </a:rPr>
              <a:t>son grandes sistemas que describen cómo cambian los datos en función del tiempo y la ubicación. El uso de los </a:t>
            </a:r>
            <a:r>
              <a:rPr lang="en-US" sz="1600" dirty="0">
                <a:solidFill>
                  <a:srgbClr val="000000"/>
                </a:solidFill>
                <a:latin typeface="Arial"/>
                <a:ea typeface="Arial"/>
                <a:cs typeface="Arial"/>
                <a:sym typeface="Arial"/>
              </a:rPr>
              <a:t>SIG </a:t>
            </a:r>
            <a:r>
              <a:rPr lang="en-US" sz="1600" b="0" i="0" u="none" strike="noStrike" cap="none" dirty="0">
                <a:solidFill>
                  <a:srgbClr val="000000"/>
                </a:solidFill>
                <a:effectLst/>
                <a:latin typeface="Arial"/>
                <a:ea typeface="Arial"/>
                <a:cs typeface="Arial"/>
                <a:sym typeface="Arial"/>
              </a:rPr>
              <a:t>y la planificación energética es importante, ya que nos da la posibilidad de hacer sistemas basados en la localización. Y </a:t>
            </a:r>
            <a:r>
              <a:rPr lang="en-US" sz="1600" dirty="0">
                <a:solidFill>
                  <a:srgbClr val="000000"/>
                </a:solidFill>
                <a:latin typeface="Arial"/>
                <a:ea typeface="Arial"/>
                <a:cs typeface="Arial"/>
                <a:sym typeface="Arial"/>
              </a:rPr>
              <a:t>los S.I.G. </a:t>
            </a:r>
            <a:r>
              <a:rPr lang="en-US" sz="1600" b="0" i="0" u="none" strike="noStrike" cap="none" dirty="0">
                <a:solidFill>
                  <a:srgbClr val="000000"/>
                </a:solidFill>
                <a:effectLst/>
                <a:latin typeface="Arial"/>
                <a:ea typeface="Arial"/>
                <a:cs typeface="Arial"/>
                <a:sym typeface="Arial"/>
              </a:rPr>
              <a:t>pueden desempeñar </a:t>
            </a:r>
            <a:r>
              <a:rPr lang="en-US" sz="1600" dirty="0">
                <a:solidFill>
                  <a:srgbClr val="000000"/>
                </a:solidFill>
                <a:latin typeface="Arial"/>
                <a:ea typeface="Arial"/>
                <a:cs typeface="Arial"/>
                <a:sym typeface="Arial"/>
              </a:rPr>
              <a:t>un </a:t>
            </a:r>
            <a:r>
              <a:rPr lang="en-US" sz="1600" b="0" i="0" u="none" strike="noStrike" cap="none" dirty="0">
                <a:solidFill>
                  <a:srgbClr val="000000"/>
                </a:solidFill>
                <a:effectLst/>
                <a:latin typeface="Arial"/>
                <a:ea typeface="Arial"/>
                <a:cs typeface="Arial"/>
                <a:sym typeface="Arial"/>
              </a:rPr>
              <a:t>papel crucial a la hora de </a:t>
            </a:r>
            <a:r>
              <a:rPr lang="en-US" sz="1600" dirty="0">
                <a:solidFill>
                  <a:srgbClr val="000000"/>
                </a:solidFill>
                <a:latin typeface="Arial"/>
                <a:ea typeface="Arial"/>
                <a:cs typeface="Arial"/>
                <a:sym typeface="Arial"/>
              </a:rPr>
              <a:t>rellenar </a:t>
            </a:r>
            <a:r>
              <a:rPr lang="en-US" sz="1600" b="0" i="0" u="none" strike="noStrike" cap="none" dirty="0">
                <a:solidFill>
                  <a:srgbClr val="000000"/>
                </a:solidFill>
                <a:effectLst/>
                <a:latin typeface="Arial"/>
                <a:ea typeface="Arial"/>
                <a:cs typeface="Arial"/>
                <a:sym typeface="Arial"/>
              </a:rPr>
              <a:t>los huecos y comunicar nuestros resultados. Además</a:t>
            </a:r>
            <a:r>
              <a:rPr lang="en-US" sz="1600" dirty="0">
                <a:solidFill>
                  <a:srgbClr val="000000"/>
                </a:solidFill>
                <a:latin typeface="Arial"/>
                <a:ea typeface="Arial"/>
                <a:cs typeface="Arial"/>
                <a:sym typeface="Arial"/>
              </a:rPr>
              <a:t>, </a:t>
            </a:r>
            <a:r>
              <a:rPr lang="en-US" sz="1600" b="0" i="0" u="none" strike="noStrike" cap="none" baseline="0" dirty="0">
                <a:solidFill>
                  <a:srgbClr val="000000"/>
                </a:solidFill>
                <a:effectLst/>
                <a:latin typeface="Arial"/>
                <a:ea typeface="Arial"/>
                <a:cs typeface="Arial"/>
                <a:sym typeface="Arial"/>
              </a:rPr>
              <a:t>la I.G</a:t>
            </a:r>
            <a:r>
              <a:rPr lang="en-US" sz="1600" dirty="0">
                <a:solidFill>
                  <a:srgbClr val="000000"/>
                </a:solidFill>
                <a:latin typeface="Arial"/>
                <a:ea typeface="Arial"/>
                <a:cs typeface="Arial"/>
                <a:sym typeface="Arial"/>
              </a:rPr>
              <a:t>. </a:t>
            </a:r>
            <a:r>
              <a:rPr lang="en-US" sz="1600" b="0" i="0" u="none" strike="noStrike" cap="none" baseline="0" dirty="0">
                <a:solidFill>
                  <a:srgbClr val="000000"/>
                </a:solidFill>
                <a:effectLst/>
                <a:latin typeface="Arial"/>
                <a:ea typeface="Arial"/>
                <a:cs typeface="Arial"/>
                <a:sym typeface="Arial"/>
              </a:rPr>
              <a:t>puede desempeñar un papel importante en el seguimiento y el apoyo </a:t>
            </a:r>
            <a:r>
              <a:rPr lang="en-US" sz="1600" dirty="0">
                <a:solidFill>
                  <a:srgbClr val="000000"/>
                </a:solidFill>
                <a:latin typeface="Arial"/>
                <a:ea typeface="Arial"/>
                <a:cs typeface="Arial"/>
                <a:sym typeface="Arial"/>
              </a:rPr>
              <a:t>para la </a:t>
            </a:r>
            <a:r>
              <a:rPr lang="en-US" sz="1600" b="0" i="0" u="none" strike="noStrike" cap="none" baseline="0" dirty="0">
                <a:solidFill>
                  <a:srgbClr val="000000"/>
                </a:solidFill>
                <a:effectLst/>
                <a:latin typeface="Arial"/>
                <a:ea typeface="Arial"/>
                <a:cs typeface="Arial"/>
                <a:sym typeface="Arial"/>
              </a:rPr>
              <a:t>consecución de la Agenda 2030.</a:t>
            </a:r>
            <a:endParaRPr lang="sv-SE" sz="1600" b="0" i="0" u="none" strike="noStrike" cap="none" dirty="0">
              <a:solidFill>
                <a:srgbClr val="000000"/>
              </a:solidFill>
              <a:effectLst/>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dirty="0"/>
          </a:p>
        </p:txBody>
      </p:sp>
    </p:spTree>
    <p:extLst>
      <p:ext uri="{BB962C8B-B14F-4D97-AF65-F5344CB8AC3E}">
        <p14:creationId xmlns:p14="http://schemas.microsoft.com/office/powerpoint/2010/main" val="41016748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dirty="0"/>
          </a:p>
        </p:txBody>
      </p:sp>
    </p:spTree>
    <p:extLst>
      <p:ext uri="{BB962C8B-B14F-4D97-AF65-F5344CB8AC3E}">
        <p14:creationId xmlns:p14="http://schemas.microsoft.com/office/powerpoint/2010/main" val="362091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28</a:t>
            </a:fld>
            <a:endParaRPr lang="en-US" dirty="0"/>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El modelo que ha desarrollado </a:t>
            </a:r>
            <a:r>
              <a:rPr lang="en-GB" sz="1200" i="0" u="none" strike="noStrike" cap="none" dirty="0">
                <a:solidFill>
                  <a:srgbClr val="000000"/>
                </a:solidFill>
                <a:effectLst/>
                <a:latin typeface="Arial"/>
                <a:ea typeface="Arial"/>
                <a:cs typeface="Arial"/>
                <a:sym typeface="Arial"/>
              </a:rPr>
              <a:t>el KTH </a:t>
            </a:r>
            <a:r>
              <a:rPr lang="en-GB" dirty="0">
                <a:solidFill>
                  <a:srgbClr val="000000"/>
                </a:solidFill>
                <a:latin typeface="Arial"/>
                <a:ea typeface="Arial"/>
                <a:cs typeface="Arial"/>
                <a:sym typeface="Arial"/>
              </a:rPr>
              <a:t>Royal Institute of technology</a:t>
            </a:r>
            <a:r>
              <a:rPr lang="en-GB" sz="1200" b="0" i="0" u="none" strike="noStrike" cap="none" dirty="0">
                <a:solidFill>
                  <a:srgbClr val="000000"/>
                </a:solidFill>
                <a:effectLst/>
                <a:latin typeface="Arial"/>
                <a:ea typeface="Arial"/>
                <a:cs typeface="Arial"/>
                <a:sym typeface="Arial"/>
              </a:rPr>
              <a:t>, y que utilizaremos en este curso, es la herramienta de electrificación espacial de </a:t>
            </a:r>
            <a:r>
              <a:rPr lang="en-GB" dirty="0">
                <a:solidFill>
                  <a:srgbClr val="000000"/>
                </a:solidFill>
                <a:latin typeface="Arial"/>
                <a:ea typeface="Arial"/>
                <a:cs typeface="Arial"/>
                <a:sym typeface="Arial"/>
              </a:rPr>
              <a:t>código abierto </a:t>
            </a:r>
            <a:r>
              <a:rPr lang="en-GB" sz="1200" b="0" i="0" u="none" strike="noStrike" cap="none" dirty="0">
                <a:solidFill>
                  <a:srgbClr val="000000"/>
                </a:solidFill>
                <a:effectLst/>
                <a:latin typeface="Arial"/>
                <a:ea typeface="Arial"/>
                <a:cs typeface="Arial"/>
                <a:sym typeface="Arial"/>
              </a:rPr>
              <a:t>(OnSSET). OnSSET se basa en la dimensión geoespacial para </a:t>
            </a:r>
            <a:r>
              <a:rPr lang="en-GB" sz="1200" i="0" u="none" strike="noStrike" cap="none" dirty="0">
                <a:solidFill>
                  <a:srgbClr val="000000"/>
                </a:solidFill>
                <a:effectLst/>
                <a:latin typeface="Arial"/>
                <a:ea typeface="Arial"/>
                <a:cs typeface="Arial"/>
                <a:sym typeface="Arial"/>
              </a:rPr>
              <a:t>desarrollar escenarios de </a:t>
            </a:r>
            <a:r>
              <a:rPr lang="en-GB" dirty="0">
                <a:solidFill>
                  <a:srgbClr val="000000"/>
                </a:solidFill>
                <a:latin typeface="Arial"/>
                <a:ea typeface="Arial"/>
                <a:cs typeface="Arial"/>
                <a:sym typeface="Arial"/>
              </a:rPr>
              <a:t>inversión en </a:t>
            </a:r>
            <a:r>
              <a:rPr lang="en-GB" sz="1200" i="0" u="none" strike="noStrike" cap="none" dirty="0">
                <a:solidFill>
                  <a:srgbClr val="000000"/>
                </a:solidFill>
                <a:effectLst/>
                <a:latin typeface="Arial"/>
                <a:ea typeface="Arial"/>
                <a:cs typeface="Arial"/>
                <a:sym typeface="Arial"/>
              </a:rPr>
              <a:t>electrificación </a:t>
            </a:r>
            <a:r>
              <a:rPr lang="en-GB" sz="1200" b="0" i="0" u="none" strike="noStrike" cap="none" dirty="0">
                <a:solidFill>
                  <a:srgbClr val="000000"/>
                </a:solidFill>
                <a:effectLst/>
                <a:latin typeface="Arial"/>
                <a:ea typeface="Arial"/>
                <a:cs typeface="Arial"/>
                <a:sym typeface="Arial"/>
              </a:rPr>
              <a:t>para cada asentamiento de un país o región. Calcula el escenario de menor coste para el acceso universal a la electricidad. OnSSET considera la extensión de la red, las </a:t>
            </a:r>
            <a:r>
              <a:rPr lang="en-GB" dirty="0">
                <a:solidFill>
                  <a:srgbClr val="000000"/>
                </a:solidFill>
                <a:latin typeface="Arial"/>
                <a:ea typeface="Arial"/>
                <a:cs typeface="Arial"/>
                <a:sym typeface="Arial"/>
              </a:rPr>
              <a:t>minirredes </a:t>
            </a:r>
            <a:r>
              <a:rPr lang="en-GB" sz="1200" b="0" i="0" u="none" strike="noStrike" cap="none" dirty="0">
                <a:solidFill>
                  <a:srgbClr val="000000"/>
                </a:solidFill>
                <a:effectLst/>
                <a:latin typeface="Arial"/>
                <a:ea typeface="Arial"/>
                <a:cs typeface="Arial"/>
                <a:sym typeface="Arial"/>
              </a:rPr>
              <a:t>y las tecnologías </a:t>
            </a:r>
            <a:r>
              <a:rPr lang="en-GB" dirty="0">
                <a:solidFill>
                  <a:srgbClr val="000000"/>
                </a:solidFill>
                <a:latin typeface="Arial"/>
                <a:ea typeface="Arial"/>
                <a:cs typeface="Arial"/>
                <a:sym typeface="Arial"/>
              </a:rPr>
              <a:t>autónomas</a:t>
            </a:r>
            <a:r>
              <a:rPr lang="en-GB" sz="1200" b="0" i="0" u="none" strike="noStrike" cap="none" dirty="0">
                <a:solidFill>
                  <a:srgbClr val="000000"/>
                </a:solidFill>
                <a:effectLst/>
                <a:latin typeface="Arial"/>
                <a:ea typeface="Arial"/>
                <a:cs typeface="Arial"/>
                <a:sym typeface="Arial"/>
              </a:rPr>
              <a:t>. Se desarrolló por primera vez </a:t>
            </a:r>
            <a:r>
              <a:rPr lang="en-GB" dirty="0">
                <a:solidFill>
                  <a:srgbClr val="000000"/>
                </a:solidFill>
                <a:latin typeface="Arial"/>
                <a:ea typeface="Arial"/>
                <a:cs typeface="Arial"/>
                <a:sym typeface="Arial"/>
              </a:rPr>
              <a:t>centrándose </a:t>
            </a:r>
            <a:r>
              <a:rPr lang="en-GB" sz="1200" b="0" i="0" u="none" strike="noStrike" cap="none" dirty="0">
                <a:solidFill>
                  <a:srgbClr val="000000"/>
                </a:solidFill>
                <a:effectLst/>
                <a:latin typeface="Arial"/>
                <a:ea typeface="Arial"/>
                <a:cs typeface="Arial"/>
                <a:sym typeface="Arial"/>
              </a:rPr>
              <a:t>en el ODS 7</a:t>
            </a:r>
            <a:r>
              <a:rPr lang="en-GB" dirty="0">
                <a:solidFill>
                  <a:srgbClr val="000000"/>
                </a:solidFill>
                <a:latin typeface="Arial"/>
                <a:ea typeface="Arial"/>
                <a:cs typeface="Arial"/>
                <a:sym typeface="Arial"/>
              </a:rPr>
              <a:t>, es decir, crear un acceso </a:t>
            </a:r>
            <a:r>
              <a:rPr lang="en-GB" sz="1200" b="0" i="0" u="none" strike="noStrike" cap="none" dirty="0">
                <a:solidFill>
                  <a:srgbClr val="000000"/>
                </a:solidFill>
                <a:effectLst/>
                <a:latin typeface="Arial"/>
                <a:ea typeface="Arial"/>
                <a:cs typeface="Arial"/>
                <a:sym typeface="Arial"/>
              </a:rPr>
              <a:t>universal </a:t>
            </a:r>
            <a:r>
              <a:rPr lang="en-GB" dirty="0">
                <a:solidFill>
                  <a:srgbClr val="000000"/>
                </a:solidFill>
                <a:latin typeface="Arial"/>
                <a:ea typeface="Arial"/>
                <a:cs typeface="Arial"/>
                <a:sym typeface="Arial"/>
              </a:rPr>
              <a:t>a la energía </a:t>
            </a:r>
            <a:r>
              <a:rPr lang="en-GB" sz="1200" b="0" i="0" u="none" strike="noStrike" cap="none" dirty="0">
                <a:solidFill>
                  <a:srgbClr val="000000"/>
                </a:solidFill>
                <a:effectLst/>
                <a:latin typeface="Arial"/>
                <a:ea typeface="Arial"/>
                <a:cs typeface="Arial"/>
                <a:sym typeface="Arial"/>
              </a:rPr>
              <a:t>para 2030. En la actualidad, también se puede personalizar para considerar diferentes plazos y diferentes </a:t>
            </a:r>
            <a:r>
              <a:rPr lang="en-GB" sz="1200" b="0" i="0" strike="noStrike" cap="none" dirty="0">
                <a:solidFill>
                  <a:srgbClr val="000000"/>
                </a:solidFill>
                <a:effectLst/>
                <a:latin typeface="Arial"/>
                <a:ea typeface="Arial"/>
                <a:cs typeface="Arial"/>
                <a:sym typeface="Arial"/>
              </a:rPr>
              <a:t>objetivos de </a:t>
            </a:r>
            <a:r>
              <a:rPr lang="en-GB" sz="1200" b="0" i="0" u="none" strike="noStrike" cap="none" dirty="0">
                <a:solidFill>
                  <a:srgbClr val="000000"/>
                </a:solidFill>
                <a:effectLst/>
                <a:latin typeface="Arial"/>
                <a:ea typeface="Arial"/>
                <a:cs typeface="Arial"/>
                <a:sym typeface="Arial"/>
              </a:rPr>
              <a:t>tasa de acceso</a:t>
            </a:r>
            <a:r>
              <a:rPr lang="sv-SE" sz="1200" b="0" i="0" u="none" strike="noStrike" cap="none" dirty="0">
                <a:solidFill>
                  <a:srgbClr val="000000"/>
                </a:solidFill>
                <a:effectLst/>
                <a:latin typeface="Arial"/>
                <a:ea typeface="Arial"/>
                <a:cs typeface="Arial"/>
                <a:sym typeface="Arial"/>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dirty="0"/>
          </a:p>
        </p:txBody>
      </p:sp>
    </p:spTree>
    <p:extLst>
      <p:ext uri="{BB962C8B-B14F-4D97-AF65-F5344CB8AC3E}">
        <p14:creationId xmlns:p14="http://schemas.microsoft.com/office/powerpoint/2010/main" val="178295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r>
              <a:rPr lang="en-GB" sz="1200" b="0" i="0" u="none" strike="noStrike" cap="none" dirty="0">
                <a:solidFill>
                  <a:srgbClr val="000000"/>
                </a:solidFill>
                <a:effectLst/>
                <a:latin typeface="Arial"/>
                <a:ea typeface="Arial"/>
                <a:cs typeface="Arial"/>
                <a:sym typeface="Arial"/>
              </a:rPr>
              <a:t>Como su nombre indica, OnSSET es un modelo de código abierto, lo que significa que cualquiera puede acceder a él a través de nuestro repositorio GitHub (donde repositorio es un directorio o espacio de almacenamiento en línea donde pueden vivir tus proyectos). Y para realizar un análisis con OnSSET, también se necesitan otras dos herramientas de código abierto. La primera herramienta es Python, que es un lenguaje de programación necesario para ejecutar el código de OnSSET. Y la segunda es </a:t>
            </a:r>
            <a:r>
              <a:rPr lang="en-GB" dirty="0">
                <a:sym typeface="Arial"/>
              </a:rPr>
              <a:t>Q.G.I.S, que es </a:t>
            </a:r>
            <a:r>
              <a:rPr lang="en-GB" sz="1200" b="0" i="0" u="none" strike="noStrike" cap="none" dirty="0">
                <a:solidFill>
                  <a:srgbClr val="000000"/>
                </a:solidFill>
                <a:effectLst/>
                <a:latin typeface="Arial"/>
                <a:ea typeface="Arial"/>
                <a:cs typeface="Arial"/>
                <a:sym typeface="Arial"/>
              </a:rPr>
              <a:t>un sistema de información geoespacial</a:t>
            </a:r>
            <a:r>
              <a:rPr lang="en-GB" dirty="0">
                <a:solidFill>
                  <a:srgbClr val="000000"/>
                </a:solidFill>
                <a:latin typeface="Arial"/>
                <a:ea typeface="Arial"/>
                <a:cs typeface="Arial"/>
                <a:sym typeface="Arial"/>
              </a:rPr>
              <a:t>. Se trata de un </a:t>
            </a:r>
            <a:r>
              <a:rPr lang="en-GB" sz="1200" b="0" i="0" u="none" strike="noStrike" cap="none" dirty="0">
                <a:solidFill>
                  <a:srgbClr val="000000"/>
                </a:solidFill>
                <a:effectLst/>
                <a:latin typeface="Arial"/>
                <a:ea typeface="Arial"/>
                <a:cs typeface="Arial"/>
                <a:sym typeface="Arial"/>
              </a:rPr>
              <a:t>software que se utiliza para recoger y procesar los datos geoespaciales que se necesitan como entrada al código OnSSET. Cabe señalar que no es necesario ser programador para utilizar la herramienta OnSSET, sólo se trata de tener Python disponible en el ordenador. Además, el </a:t>
            </a:r>
            <a:r>
              <a:rPr lang="en-GB" dirty="0">
                <a:solidFill>
                  <a:srgbClr val="000000"/>
                </a:solidFill>
                <a:latin typeface="Arial"/>
                <a:cs typeface="Arial"/>
                <a:sym typeface="Arial"/>
              </a:rPr>
              <a:t>proceso </a:t>
            </a:r>
            <a:r>
              <a:rPr lang="en-GB" dirty="0">
                <a:sym typeface="Arial"/>
              </a:rPr>
              <a:t>Q.G.I.S </a:t>
            </a:r>
            <a:r>
              <a:rPr lang="en-GB" sz="1200" b="0" i="0" u="none" strike="noStrike" cap="none" dirty="0">
                <a:solidFill>
                  <a:srgbClr val="000000"/>
                </a:solidFill>
                <a:effectLst/>
                <a:latin typeface="Arial"/>
                <a:ea typeface="Arial"/>
                <a:cs typeface="Arial"/>
                <a:sym typeface="Arial"/>
              </a:rPr>
              <a:t>podría ser sustituido por otro software </a:t>
            </a:r>
            <a:r>
              <a:rPr lang="en-GB" dirty="0">
                <a:solidFill>
                  <a:srgbClr val="000000"/>
                </a:solidFill>
                <a:latin typeface="Arial"/>
                <a:ea typeface="Arial"/>
                <a:cs typeface="Arial"/>
                <a:sym typeface="Arial"/>
              </a:rPr>
              <a:t>G I S, </a:t>
            </a:r>
            <a:r>
              <a:rPr lang="en-GB" sz="1200" b="0" i="0" u="none" strike="noStrike" cap="none" dirty="0">
                <a:solidFill>
                  <a:srgbClr val="000000"/>
                </a:solidFill>
                <a:effectLst/>
                <a:latin typeface="Arial"/>
                <a:ea typeface="Arial"/>
                <a:cs typeface="Arial"/>
                <a:sym typeface="Arial"/>
              </a:rPr>
              <a:t>como </a:t>
            </a:r>
            <a:r>
              <a:rPr lang="en-GB" dirty="0">
                <a:solidFill>
                  <a:srgbClr val="000000"/>
                </a:solidFill>
                <a:latin typeface="Arial"/>
                <a:ea typeface="Arial"/>
                <a:cs typeface="Arial"/>
                <a:sym typeface="Arial"/>
              </a:rPr>
              <a:t>Arc G.I.S </a:t>
            </a:r>
            <a:r>
              <a:rPr lang="en-GB" sz="1200" b="0" i="0" u="none" strike="noStrike" cap="none" dirty="0">
                <a:solidFill>
                  <a:srgbClr val="000000"/>
                </a:solidFill>
                <a:effectLst/>
                <a:latin typeface="Arial"/>
                <a:ea typeface="Arial"/>
                <a:cs typeface="Arial"/>
                <a:sym typeface="Arial"/>
              </a:rPr>
              <a:t>o GeoPandas</a:t>
            </a:r>
            <a:r>
              <a:rPr lang="en-GB" dirty="0">
                <a:solidFill>
                  <a:srgbClr val="000000"/>
                </a:solidFill>
                <a:latin typeface="Arial"/>
                <a:ea typeface="Arial"/>
                <a:cs typeface="Arial"/>
                <a:sym typeface="Arial"/>
              </a:rPr>
              <a:t>. </a:t>
            </a:r>
            <a:endParaRPr lang="sv-SE" sz="1200" b="0" i="0" u="none" strike="noStrike" cap="none" dirty="0">
              <a:solidFill>
                <a:srgbClr val="000000"/>
              </a:solidFill>
              <a:effectLst/>
              <a:latin typeface="Arial"/>
              <a:ea typeface="Arial"/>
              <a:cs typeface="Arial"/>
              <a:sym typeface="Arial"/>
            </a:endParaRPr>
          </a:p>
          <a:p>
            <a:pPr marL="158750"/>
            <a:r>
              <a:rPr lang="en-GB" sz="1200" b="0" i="0" u="none" strike="noStrike" cap="none" dirty="0">
                <a:solidFill>
                  <a:srgbClr val="000000"/>
                </a:solidFill>
                <a:effectLst/>
                <a:latin typeface="Arial"/>
                <a:ea typeface="Arial"/>
                <a:cs typeface="Arial"/>
                <a:sym typeface="Arial"/>
              </a:rPr>
              <a:t>Esta herramienta es adecuada para el análisis nacional, donde cada asentamiento se modela individualmente. Sin embargo, esta herramienta no proporciona una solución para cada </a:t>
            </a:r>
            <a:r>
              <a:rPr lang="en-GB" dirty="0">
                <a:solidFill>
                  <a:srgbClr val="000000"/>
                </a:solidFill>
                <a:latin typeface="Arial"/>
                <a:ea typeface="Arial"/>
                <a:cs typeface="Arial"/>
                <a:sym typeface="Arial"/>
              </a:rPr>
              <a:t>hogar. En cambio, </a:t>
            </a:r>
            <a:r>
              <a:rPr lang="en-GB" sz="1200" b="0" i="0" u="none" strike="noStrike" cap="none" dirty="0">
                <a:solidFill>
                  <a:srgbClr val="000000"/>
                </a:solidFill>
                <a:effectLst/>
                <a:latin typeface="Arial"/>
                <a:ea typeface="Arial"/>
                <a:cs typeface="Arial"/>
                <a:sym typeface="Arial"/>
              </a:rPr>
              <a:t>proporciona la solución global para cada asentamiento. Por último, el modelo puede personalizarse para reflejar los diferentes contextos que pueden darse en los distintos países. Hay alrededor de 15 conjuntos de datos geoespaciales y otras 150 variables de entrada que pueden actualizarse fácilmente para </a:t>
            </a:r>
            <a:r>
              <a:rPr lang="en-GB" dirty="0">
                <a:solidFill>
                  <a:srgbClr val="000000"/>
                </a:solidFill>
                <a:latin typeface="Arial"/>
                <a:ea typeface="Arial"/>
                <a:cs typeface="Arial"/>
                <a:sym typeface="Arial"/>
              </a:rPr>
              <a:t>el </a:t>
            </a:r>
            <a:r>
              <a:rPr lang="en-GB" sz="1200" b="0" i="0" u="none" strike="noStrike" cap="none" dirty="0">
                <a:solidFill>
                  <a:srgbClr val="000000"/>
                </a:solidFill>
                <a:effectLst/>
                <a:latin typeface="Arial"/>
                <a:ea typeface="Arial"/>
                <a:cs typeface="Arial"/>
                <a:sym typeface="Arial"/>
              </a:rPr>
              <a:t>país o la región específicos que se estén estudiando. Esto incluye la población y el crecimiento demográfico, información sobre las tendencias de urbanización, la demanda prevista de electricidad y las tasas de acceso previstas, los costes de las diferentes opciones tecnológicas y otros factores técnicos como la pérdida de las </a:t>
            </a:r>
            <a:r>
              <a:rPr lang="en-GB" dirty="0">
                <a:solidFill>
                  <a:srgbClr val="000000"/>
                </a:solidFill>
                <a:latin typeface="Arial"/>
                <a:ea typeface="Arial"/>
                <a:cs typeface="Arial"/>
                <a:sym typeface="Arial"/>
              </a:rPr>
              <a:t>redes de </a:t>
            </a:r>
            <a:r>
              <a:rPr lang="en-GB" sz="1200" b="0" i="0" u="none" strike="noStrike" cap="none" dirty="0">
                <a:solidFill>
                  <a:srgbClr val="000000"/>
                </a:solidFill>
                <a:effectLst/>
                <a:latin typeface="Arial"/>
                <a:ea typeface="Arial"/>
                <a:cs typeface="Arial"/>
                <a:sym typeface="Arial"/>
              </a:rPr>
              <a:t>transmisión y distribución </a:t>
            </a:r>
            <a:r>
              <a:rPr lang="en-GB" dirty="0">
                <a:solidFill>
                  <a:srgbClr val="000000"/>
                </a:solidFill>
                <a:latin typeface="Arial"/>
                <a:ea typeface="Arial"/>
                <a:cs typeface="Arial"/>
                <a:sym typeface="Arial"/>
              </a:rPr>
              <a:t>(o T&amp;D)</a:t>
            </a:r>
            <a:r>
              <a:rPr lang="en-GB" sz="1200" b="0" i="0" u="none" strike="noStrike" cap="none" dirty="0">
                <a:solidFill>
                  <a:srgbClr val="000000"/>
                </a:solidFill>
                <a:effectLst/>
                <a:latin typeface="Arial"/>
                <a:ea typeface="Arial"/>
                <a:cs typeface="Arial"/>
                <a:sym typeface="Arial"/>
              </a:rPr>
              <a:t>. </a:t>
            </a:r>
            <a:r>
              <a:rPr lang="en-GB" sz="1200" b="0" i="0" u="none" strike="noStrike" cap="none" baseline="0" dirty="0">
                <a:solidFill>
                  <a:srgbClr val="000000"/>
                </a:solidFill>
                <a:effectLst/>
                <a:latin typeface="Arial"/>
                <a:ea typeface="Arial"/>
                <a:cs typeface="Arial"/>
                <a:sym typeface="Arial"/>
              </a:rPr>
              <a:t>A lo largo de </a:t>
            </a:r>
            <a:r>
              <a:rPr lang="en-GB" sz="1200" b="0" i="0" u="none" strike="noStrike" cap="none" dirty="0">
                <a:solidFill>
                  <a:srgbClr val="000000"/>
                </a:solidFill>
                <a:effectLst/>
                <a:latin typeface="Arial"/>
                <a:ea typeface="Arial"/>
                <a:cs typeface="Arial"/>
                <a:sym typeface="Arial"/>
              </a:rPr>
              <a:t>esta formación cubriremos todos estos aspectos.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dirty="0"/>
          </a:p>
        </p:txBody>
      </p:sp>
    </p:spTree>
    <p:extLst>
      <p:ext uri="{BB962C8B-B14F-4D97-AF65-F5344CB8AC3E}">
        <p14:creationId xmlns:p14="http://schemas.microsoft.com/office/powerpoint/2010/main" val="2599110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i="0" u="none" strike="noStrike" cap="none" dirty="0">
                <a:solidFill>
                  <a:srgbClr val="000000"/>
                </a:solidFill>
                <a:effectLst/>
                <a:latin typeface="Arial"/>
                <a:ea typeface="Arial"/>
                <a:cs typeface="Arial"/>
                <a:sym typeface="Arial"/>
              </a:rPr>
              <a:t>Desde su desarrollo en 2015</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OnSSET ha contribuido a estudios de investigación, plataformas en línea y eventos de desarrollo de capacidades. La metodología y las nuevas incorporaciones a la herramienta </a:t>
            </a:r>
            <a:r>
              <a:rPr lang="en-GB" dirty="0">
                <a:solidFill>
                  <a:srgbClr val="000000"/>
                </a:solidFill>
                <a:latin typeface="Arial"/>
                <a:ea typeface="Arial"/>
                <a:cs typeface="Arial"/>
                <a:sym typeface="Arial"/>
              </a:rPr>
              <a:t>son </a:t>
            </a:r>
            <a:r>
              <a:rPr lang="en-GB" sz="1200" b="0" i="0" u="none" strike="noStrike" cap="none" dirty="0">
                <a:solidFill>
                  <a:srgbClr val="000000"/>
                </a:solidFill>
                <a:effectLst/>
                <a:latin typeface="Arial"/>
                <a:ea typeface="Arial"/>
                <a:cs typeface="Arial"/>
                <a:sym typeface="Arial"/>
              </a:rPr>
              <a:t>revisadas por pares y publicadas en revistas científicas. OnSSET es de código abierto y libre de </a:t>
            </a:r>
            <a:r>
              <a:rPr lang="en-GB" sz="1200" b="0" i="0" u="none" strike="noStrike" cap="none" baseline="0" dirty="0">
                <a:solidFill>
                  <a:srgbClr val="000000"/>
                </a:solidFill>
                <a:effectLst/>
                <a:latin typeface="Arial"/>
                <a:ea typeface="Arial"/>
                <a:cs typeface="Arial"/>
                <a:sym typeface="Arial"/>
              </a:rPr>
              <a:t>usar y modificar según sus necesidades.</a:t>
            </a:r>
            <a:r>
              <a:rPr lang="en-GB" sz="1200" b="0" i="0" u="none" strike="noStrike" cap="none" dirty="0">
                <a:solidFill>
                  <a:srgbClr val="000000"/>
                </a:solidFill>
                <a:effectLst/>
                <a:latin typeface="Arial"/>
                <a:ea typeface="Arial"/>
                <a:cs typeface="Arial"/>
                <a:sym typeface="Arial"/>
              </a:rPr>
              <a:t> La herramienta también es utilizada por investigadores de otras universidades, desde Canadá hasta Afganistán y Sudáfrica. Los resultados de la herramienta OnSSET también pueden verse en informes internacionales</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como el World Energy Outlook de la Agencia Internacional de la Energía. Y también queremos mencionar que el núcleo de nuestro trabajo son también las actividades de creación de capacidades. Junto con socios internacionales, hemos organizado cursos de formación en Italia, Benín, Etiopía y Sudáfrica, entre otros lugares, para garantizar que los modelos puedan ser utilizados por los profesionales de la energía en las zonas donde es necesario aumentar el acceso a la electricidad. Por último, también hay plataformas a las que cualquiera puede acudir y explorar escenarios de electrificación para países de todo el mundo sin necesidad de hacer ningún trabajo de modelización propio, como las herramientas de modelización para el desarrollo sostenible del </a:t>
            </a:r>
            <a:r>
              <a:rPr lang="en-GB" dirty="0">
                <a:solidFill>
                  <a:srgbClr val="000000"/>
                </a:solidFill>
                <a:latin typeface="Arial"/>
                <a:cs typeface="Arial"/>
                <a:sym typeface="Arial"/>
              </a:rPr>
              <a:t>Departamento de Asuntos Económicos y Sociales de las Naciones Unidas (</a:t>
            </a:r>
            <a:r>
              <a:rPr lang="en-GB" sz="1200" b="0" i="0" u="none" strike="noStrike" cap="none" dirty="0">
                <a:solidFill>
                  <a:srgbClr val="000000"/>
                </a:solidFill>
                <a:effectLst/>
                <a:latin typeface="Arial"/>
                <a:ea typeface="Arial"/>
                <a:cs typeface="Arial"/>
                <a:sym typeface="Arial"/>
              </a:rPr>
              <a:t>UNDESA), o </a:t>
            </a:r>
            <a:r>
              <a:rPr lang="en-GB" dirty="0">
                <a:solidFill>
                  <a:srgbClr val="000000"/>
                </a:solidFill>
                <a:latin typeface="Arial"/>
                <a:cs typeface="Arial"/>
                <a:sym typeface="Arial"/>
              </a:rPr>
              <a:t>la </a:t>
            </a:r>
            <a:r>
              <a:rPr lang="en-GB" sz="1200" b="0" i="0" u="none" strike="noStrike" cap="none" dirty="0">
                <a:solidFill>
                  <a:srgbClr val="000000"/>
                </a:solidFill>
                <a:effectLst/>
                <a:latin typeface="Arial"/>
                <a:ea typeface="Arial"/>
                <a:cs typeface="Arial"/>
                <a:sym typeface="Arial"/>
              </a:rPr>
              <a:t>Plataforma </a:t>
            </a:r>
            <a:r>
              <a:rPr lang="en-GB" dirty="0">
                <a:solidFill>
                  <a:srgbClr val="000000"/>
                </a:solidFill>
                <a:latin typeface="Arial"/>
                <a:cs typeface="Arial"/>
                <a:sym typeface="Arial"/>
              </a:rPr>
              <a:t>Global de </a:t>
            </a:r>
            <a:r>
              <a:rPr lang="en-GB" sz="1200" b="0" i="0" u="none" strike="noStrike" cap="none" dirty="0">
                <a:solidFill>
                  <a:srgbClr val="000000"/>
                </a:solidFill>
                <a:effectLst/>
                <a:latin typeface="Arial"/>
                <a:ea typeface="Arial"/>
                <a:cs typeface="Arial"/>
                <a:sym typeface="Arial"/>
              </a:rPr>
              <a:t>Electrificación del Banco Mundial y el </a:t>
            </a:r>
            <a:r>
              <a:rPr lang="en-GB" dirty="0">
                <a:solidFill>
                  <a:srgbClr val="000000"/>
                </a:solidFill>
                <a:latin typeface="Arial"/>
                <a:cs typeface="Arial"/>
                <a:sym typeface="Arial"/>
              </a:rPr>
              <a:t>Programa de Asistencia para la Gestión del Sector Energético </a:t>
            </a:r>
            <a:r>
              <a:rPr lang="en-GB" sz="1200" b="0" i="0" u="none" strike="noStrike" cap="none" dirty="0">
                <a:solidFill>
                  <a:srgbClr val="000000"/>
                </a:solidFill>
                <a:effectLst/>
                <a:latin typeface="Arial"/>
                <a:ea typeface="Arial"/>
                <a:cs typeface="Arial"/>
                <a:sym typeface="Arial"/>
              </a:rPr>
              <a:t>(ESMAP).</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dirty="0"/>
          </a:p>
        </p:txBody>
      </p:sp>
    </p:spTree>
    <p:extLst>
      <p:ext uri="{BB962C8B-B14F-4D97-AF65-F5344CB8AC3E}">
        <p14:creationId xmlns:p14="http://schemas.microsoft.com/office/powerpoint/2010/main" val="347693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 modelos que tienen en cuenta la información geoespacial sobre cómo varían las cosas en la región para estudiar cómo aumentar el acceso a la electricidad son lo que llamamos modelos geoespaciales de electrificación. </a:t>
            </a:r>
          </a:p>
          <a:p>
            <a:pPr>
              <a:defRPr/>
            </a:pPr>
            <a:r>
              <a:rPr lang="en-US" dirty="0"/>
              <a:t>En los últimos años, se han desarrollado muchos modelos e iniciativas para tener en cuenta la dimensión geoespacial con el fin de mejorar la planificación de la electrificación, como se ve en la figura. Las diferentes herramientas tienen diferentes grados de integración de los ODS, mientras que OnSSET se centra en el ODS 7. Como se ha mencionado, hay muchos aspectos a tener en cuenta en la planificación: económicos, tecnológicos, medioambientales y políticos. Los diferentes modelos e iniciativas tienen diferentes enfoques y diferentes puntos fuertes y débiles. Es importante seleccionar un modelo o una herramienta que se adapte a las preguntas específicas que se desean estudiar o a las que se necesita dar respuesta. Mencionaremos algunas diferencias notables entre los modelos. En primer lugar, los modelos pueden tener diferentes objetivos, como </a:t>
            </a:r>
            <a:r>
              <a:rPr lang="en-US" baseline="0" dirty="0"/>
              <a:t>centrarse en la electrificación rural o nacional</a:t>
            </a:r>
            <a:r>
              <a:rPr lang="en-US" dirty="0"/>
              <a:t>. En segundo lugar, un modelo puede ser de código abierto </a:t>
            </a:r>
            <a:r>
              <a:rPr lang="en-US" baseline="0" dirty="0"/>
              <a:t>o </a:t>
            </a:r>
            <a:r>
              <a:rPr lang="en-US" dirty="0"/>
              <a:t>tener licencia</a:t>
            </a:r>
            <a:r>
              <a:rPr lang="en-US" baseline="0" dirty="0"/>
              <a:t>. En tercer lugar</a:t>
            </a:r>
            <a:r>
              <a:rPr lang="en-US" dirty="0"/>
              <a:t>, puede haber </a:t>
            </a:r>
            <a:r>
              <a:rPr lang="en-US" baseline="0" dirty="0"/>
              <a:t>distintos niveles de detalle y tiempo de cálculo. Por último</a:t>
            </a:r>
            <a:r>
              <a:rPr lang="en-US" dirty="0"/>
              <a:t>, hay diferentes niveles de </a:t>
            </a:r>
            <a:r>
              <a:rPr lang="en-US" baseline="0" dirty="0"/>
              <a:t>riqueza de opciones tecnológicas.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dirty="0"/>
          </a:p>
        </p:txBody>
      </p:sp>
    </p:spTree>
    <p:extLst>
      <p:ext uri="{BB962C8B-B14F-4D97-AF65-F5344CB8AC3E}">
        <p14:creationId xmlns:p14="http://schemas.microsoft.com/office/powerpoint/2010/main" val="371991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GB" sz="1200" b="0" i="0" u="none" strike="noStrike" cap="none" dirty="0">
                <a:solidFill>
                  <a:srgbClr val="000000"/>
                </a:solidFill>
                <a:effectLst/>
                <a:latin typeface="Arial"/>
                <a:ea typeface="Arial"/>
                <a:cs typeface="Arial"/>
                <a:sym typeface="Arial"/>
              </a:rPr>
              <a:t>Resumamos </a:t>
            </a:r>
            <a:r>
              <a:rPr lang="en-GB" dirty="0">
                <a:solidFill>
                  <a:srgbClr val="000000"/>
                </a:solidFill>
                <a:latin typeface="Arial"/>
                <a:ea typeface="Arial"/>
                <a:cs typeface="Arial"/>
                <a:sym typeface="Arial"/>
              </a:rPr>
              <a:t>ahora los tres </a:t>
            </a:r>
            <a:r>
              <a:rPr lang="en-GB" sz="1200" b="0" i="0" u="none" strike="noStrike" cap="none" dirty="0">
                <a:solidFill>
                  <a:srgbClr val="000000"/>
                </a:solidFill>
                <a:effectLst/>
                <a:latin typeface="Arial"/>
                <a:ea typeface="Arial"/>
                <a:cs typeface="Arial"/>
                <a:sym typeface="Arial"/>
              </a:rPr>
              <a:t>mensajes clave de esta parte de la </a:t>
            </a:r>
            <a:r>
              <a:rPr lang="en-GB" dirty="0">
                <a:solidFill>
                  <a:srgbClr val="000000"/>
                </a:solidFill>
                <a:latin typeface="Arial"/>
                <a:ea typeface="Arial"/>
                <a:cs typeface="Arial"/>
                <a:sym typeface="Arial"/>
              </a:rPr>
              <a:t>conferencia</a:t>
            </a:r>
            <a:r>
              <a:rPr lang="en-GB" sz="1200" b="0" i="0" u="none" strike="noStrike" cap="none" dirty="0">
                <a:solidFill>
                  <a:srgbClr val="000000"/>
                </a:solidFill>
                <a:effectLst/>
                <a:latin typeface="Arial"/>
                <a:ea typeface="Arial"/>
                <a:cs typeface="Arial"/>
                <a:sym typeface="Arial"/>
              </a:rPr>
              <a:t>. En primer lugar, debemos incluir la dimensión geoespacial en la planificación del acceso a la energía para saber dónde desplegar las distintas tecnologías</a:t>
            </a:r>
            <a:r>
              <a:rPr lang="en-GB" dirty="0">
                <a:solidFill>
                  <a:srgbClr val="000000"/>
                </a:solidFill>
                <a:latin typeface="Arial"/>
                <a:ea typeface="Arial"/>
                <a:cs typeface="Arial"/>
                <a:sym typeface="Arial"/>
              </a:rPr>
              <a:t>, en </a:t>
            </a:r>
            <a:r>
              <a:rPr lang="en-GB" sz="1200" b="0" i="0" u="none" strike="noStrike" cap="none" dirty="0">
                <a:solidFill>
                  <a:srgbClr val="000000"/>
                </a:solidFill>
                <a:effectLst/>
                <a:latin typeface="Arial"/>
                <a:ea typeface="Arial"/>
                <a:cs typeface="Arial"/>
                <a:sym typeface="Arial"/>
              </a:rPr>
              <a:t>función de la población, la disponibilidad de recursos </a:t>
            </a:r>
            <a:r>
              <a:rPr lang="en-GB" dirty="0">
                <a:solidFill>
                  <a:srgbClr val="000000"/>
                </a:solidFill>
                <a:latin typeface="Arial"/>
                <a:ea typeface="Arial"/>
                <a:cs typeface="Arial"/>
                <a:sym typeface="Arial"/>
              </a:rPr>
              <a:t>y la distancia </a:t>
            </a:r>
            <a:r>
              <a:rPr lang="en-GB" sz="1200" b="0" i="0" u="none" strike="noStrike" cap="none" dirty="0">
                <a:solidFill>
                  <a:srgbClr val="000000"/>
                </a:solidFill>
                <a:effectLst/>
                <a:latin typeface="Arial"/>
                <a:ea typeface="Arial"/>
                <a:cs typeface="Arial"/>
                <a:sym typeface="Arial"/>
              </a:rPr>
              <a:t>a las infraestructuras. En segundo lugar, para cubrir esta dimensión espacial</a:t>
            </a:r>
            <a:r>
              <a:rPr lang="en-GB" sz="1200" b="0" i="0" u="none" strike="noStrike" cap="none" baseline="0" dirty="0">
                <a:solidFill>
                  <a:srgbClr val="000000"/>
                </a:solidFill>
                <a:effectLst/>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en los últimos años se han desarrollado diferentes modelos, herramientas e iniciativas que denominamos modelos de electrificación geoespacial. Por último, hay que señalar que cada modelo tiene sus propios puntos fuertes y débiles. Son adecuados para responder a diferentes preguntas o para </a:t>
            </a:r>
            <a:r>
              <a:rPr lang="en-GB" dirty="0">
                <a:solidFill>
                  <a:srgbClr val="000000"/>
                </a:solidFill>
                <a:latin typeface="Arial"/>
                <a:ea typeface="Arial"/>
                <a:cs typeface="Arial"/>
                <a:sym typeface="Arial"/>
              </a:rPr>
              <a:t>informar sobre diferentes </a:t>
            </a:r>
            <a:r>
              <a:rPr lang="en-GB" sz="1200" b="0" i="0" u="none" strike="noStrike" cap="none" dirty="0">
                <a:solidFill>
                  <a:srgbClr val="000000"/>
                </a:solidFill>
                <a:effectLst/>
                <a:latin typeface="Arial"/>
                <a:ea typeface="Arial"/>
                <a:cs typeface="Arial"/>
                <a:sym typeface="Arial"/>
              </a:rPr>
              <a:t>tipos de proyectos. La herramienta OnSSET es un modelo de </a:t>
            </a:r>
            <a:r>
              <a:rPr lang="en-GB" dirty="0">
                <a:solidFill>
                  <a:srgbClr val="000000"/>
                </a:solidFill>
                <a:latin typeface="Arial"/>
                <a:ea typeface="Arial"/>
                <a:cs typeface="Arial"/>
                <a:sym typeface="Arial"/>
              </a:rPr>
              <a:t>código abierto </a:t>
            </a:r>
            <a:r>
              <a:rPr lang="en-GB" sz="1200" b="0" i="0" u="none" strike="noStrike" cap="none" dirty="0">
                <a:solidFill>
                  <a:srgbClr val="000000"/>
                </a:solidFill>
                <a:effectLst/>
                <a:latin typeface="Arial"/>
                <a:ea typeface="Arial"/>
                <a:cs typeface="Arial"/>
                <a:sym typeface="Arial"/>
              </a:rPr>
              <a:t>con tiempos de ejecución bajos </a:t>
            </a:r>
            <a:r>
              <a:rPr lang="en-GB" dirty="0">
                <a:solidFill>
                  <a:srgbClr val="000000"/>
                </a:solidFill>
                <a:latin typeface="Arial"/>
                <a:ea typeface="Arial"/>
                <a:cs typeface="Arial"/>
                <a:sym typeface="Arial"/>
              </a:rPr>
              <a:t>y </a:t>
            </a:r>
            <a:r>
              <a:rPr lang="en-GB" sz="1200" b="0" i="0" u="none" strike="noStrike" cap="none" dirty="0">
                <a:solidFill>
                  <a:srgbClr val="000000"/>
                </a:solidFill>
                <a:effectLst/>
                <a:latin typeface="Arial"/>
                <a:ea typeface="Arial"/>
                <a:cs typeface="Arial"/>
                <a:sym typeface="Arial"/>
              </a:rPr>
              <a:t>un </a:t>
            </a:r>
            <a:r>
              <a:rPr lang="en-GB" dirty="0">
                <a:solidFill>
                  <a:srgbClr val="000000"/>
                </a:solidFill>
                <a:latin typeface="Arial"/>
                <a:ea typeface="Arial"/>
                <a:cs typeface="Arial"/>
                <a:sym typeface="Arial"/>
              </a:rPr>
              <a:t>nivel </a:t>
            </a:r>
            <a:r>
              <a:rPr lang="en-GB" sz="1200" b="0" i="0" u="none" strike="noStrike" cap="none" dirty="0">
                <a:solidFill>
                  <a:srgbClr val="000000"/>
                </a:solidFill>
                <a:effectLst/>
                <a:latin typeface="Arial"/>
                <a:ea typeface="Arial"/>
                <a:cs typeface="Arial"/>
                <a:sym typeface="Arial"/>
              </a:rPr>
              <a:t>de detalle </a:t>
            </a:r>
            <a:r>
              <a:rPr lang="en-GB" dirty="0">
                <a:solidFill>
                  <a:srgbClr val="000000"/>
                </a:solidFill>
                <a:latin typeface="Arial"/>
                <a:ea typeface="Arial"/>
                <a:cs typeface="Arial"/>
                <a:sym typeface="Arial"/>
              </a:rPr>
              <a:t>menor </a:t>
            </a:r>
            <a:r>
              <a:rPr lang="en-GB" sz="1200" b="0" i="0" u="none" strike="noStrike" cap="none" dirty="0">
                <a:solidFill>
                  <a:srgbClr val="000000"/>
                </a:solidFill>
                <a:effectLst/>
                <a:latin typeface="Arial"/>
                <a:ea typeface="Arial"/>
                <a:cs typeface="Arial"/>
                <a:sym typeface="Arial"/>
              </a:rPr>
              <a:t>que algunos de los otros, que se ha utilizado en muchas aplicaciones y eventos de formación diferentes.</a:t>
            </a:r>
            <a:endParaRPr lang="sv-SE" sz="1200" b="0" i="0" u="none" strike="noStrike" cap="none" dirty="0">
              <a:solidFill>
                <a:srgbClr val="000000"/>
              </a:solidFill>
              <a:effectLst/>
              <a:latin typeface="Arial"/>
              <a:ea typeface="Arial"/>
              <a:cs typeface="Arial"/>
              <a:sym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dirty="0"/>
          </a:p>
        </p:txBody>
      </p:sp>
    </p:spTree>
    <p:extLst>
      <p:ext uri="{BB962C8B-B14F-4D97-AF65-F5344CB8AC3E}">
        <p14:creationId xmlns:p14="http://schemas.microsoft.com/office/powerpoint/2010/main" val="306027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6A28AF-C390-D94A-86D3-7BD7243CB0E2}" type="slidenum">
              <a:rPr lang="en-US" smtClean="0"/>
              <a:t>8</a:t>
            </a:fld>
            <a:endParaRPr lang="en-US" dirty="0"/>
          </a:p>
        </p:txBody>
      </p:sp>
    </p:spTree>
    <p:extLst>
      <p:ext uri="{BB962C8B-B14F-4D97-AF65-F5344CB8AC3E}">
        <p14:creationId xmlns:p14="http://schemas.microsoft.com/office/powerpoint/2010/main" val="2380559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100"/>
              <a:defRPr/>
            </a:pPr>
            <a:r>
              <a:rPr lang="en-US" sz="1200" b="0" i="0" u="none" strike="noStrike" cap="none" baseline="0" dirty="0">
                <a:solidFill>
                  <a:srgbClr val="000000"/>
                </a:solidFill>
                <a:effectLst/>
                <a:latin typeface="Arial"/>
                <a:ea typeface="Arial"/>
                <a:cs typeface="Arial"/>
                <a:sym typeface="Arial"/>
              </a:rPr>
              <a:t>En </a:t>
            </a:r>
            <a:r>
              <a:rPr lang="en-US" sz="1200" b="0" i="0" u="none" strike="noStrike" cap="none" dirty="0">
                <a:solidFill>
                  <a:srgbClr val="000000"/>
                </a:solidFill>
                <a:effectLst/>
                <a:latin typeface="Arial"/>
                <a:ea typeface="Arial"/>
                <a:cs typeface="Arial"/>
                <a:sym typeface="Arial"/>
              </a:rPr>
              <a:t>esta mini conferencia veremos un ejemplo de análisis de electrificación, utilizando la herramienta OnSSET, para toda el África subsahariana. Para empezar, tenemos que recopilar todos los </a:t>
            </a:r>
            <a:r>
              <a:rPr lang="en-US" dirty="0">
                <a:solidFill>
                  <a:srgbClr val="000000"/>
                </a:solidFill>
                <a:latin typeface="Arial"/>
                <a:ea typeface="Arial"/>
                <a:cs typeface="Arial"/>
                <a:sym typeface="Arial"/>
              </a:rPr>
              <a:t>conjuntos de datos geo</a:t>
            </a:r>
            <a:r>
              <a:rPr lang="en-US" sz="1200" b="0" i="0" u="none" strike="noStrike" cap="none" dirty="0">
                <a:solidFill>
                  <a:srgbClr val="000000"/>
                </a:solidFill>
                <a:effectLst/>
                <a:latin typeface="Arial"/>
                <a:ea typeface="Arial"/>
                <a:cs typeface="Arial"/>
                <a:sym typeface="Arial"/>
              </a:rPr>
              <a:t>espaciales. En primer lugar, tenemos que ver los límites administrativos que delimitan la zona o el país que estamos estudiando. En este caso, estamos estudiando todos los países del África subsahariana. Otro </a:t>
            </a:r>
            <a:r>
              <a:rPr lang="en-US" dirty="0">
                <a:solidFill>
                  <a:srgbClr val="000000"/>
                </a:solidFill>
                <a:latin typeface="Arial"/>
                <a:ea typeface="Arial"/>
                <a:cs typeface="Arial"/>
                <a:sym typeface="Arial"/>
              </a:rPr>
              <a:t>conjunto de datos</a:t>
            </a:r>
            <a:r>
              <a:rPr lang="en-US" sz="1200" b="0" i="0" u="none" strike="noStrike" cap="none" dirty="0">
                <a:solidFill>
                  <a:srgbClr val="000000"/>
                </a:solidFill>
                <a:effectLst/>
                <a:latin typeface="Arial"/>
                <a:ea typeface="Arial"/>
                <a:cs typeface="Arial"/>
                <a:sym typeface="Arial"/>
              </a:rPr>
              <a:t> importante es la red de carreteras, que indica lo bien conectado que está cada asentamiento. Las luces nocturnas muestran la luz que es detectable por un satélite que pasa sobre el globo durante </a:t>
            </a:r>
            <a:r>
              <a:rPr lang="en-US" dirty="0">
                <a:solidFill>
                  <a:srgbClr val="000000"/>
                </a:solidFill>
                <a:latin typeface="Arial"/>
                <a:ea typeface="Arial"/>
                <a:cs typeface="Arial"/>
                <a:sym typeface="Arial"/>
              </a:rPr>
              <a:t>la noche</a:t>
            </a:r>
            <a:r>
              <a:rPr lang="en-US" sz="1200" b="0" i="0" u="none" strike="noStrike" cap="none" dirty="0">
                <a:solidFill>
                  <a:srgbClr val="000000"/>
                </a:solidFill>
                <a:effectLst/>
                <a:latin typeface="Arial"/>
                <a:ea typeface="Arial"/>
                <a:cs typeface="Arial"/>
                <a:sym typeface="Arial"/>
              </a:rPr>
              <a:t>. A través de esto podemos suponer que probablemente haya algún acceso a la electricidad o algo que emita esta luz. También podemos fijarnos en las centrales eléctricas y en las minas, la primera es productora de electricidad, la </a:t>
            </a:r>
            <a:r>
              <a:rPr lang="en-US" dirty="0">
                <a:solidFill>
                  <a:srgbClr val="000000"/>
                </a:solidFill>
                <a:latin typeface="Arial"/>
                <a:ea typeface="Arial"/>
                <a:cs typeface="Arial"/>
                <a:sym typeface="Arial"/>
              </a:rPr>
              <a:t>segunda </a:t>
            </a:r>
            <a:r>
              <a:rPr lang="en-US" sz="1200" b="0" i="0" u="none" strike="noStrike" cap="none" dirty="0">
                <a:solidFill>
                  <a:srgbClr val="000000"/>
                </a:solidFill>
                <a:effectLst/>
                <a:latin typeface="Arial"/>
                <a:ea typeface="Arial"/>
                <a:cs typeface="Arial"/>
                <a:sym typeface="Arial"/>
              </a:rPr>
              <a:t>es consumidora de electricidad. </a:t>
            </a:r>
            <a:r>
              <a:rPr lang="en-US" dirty="0">
                <a:solidFill>
                  <a:srgbClr val="000000"/>
                </a:solidFill>
                <a:latin typeface="Arial"/>
                <a:ea typeface="Arial"/>
                <a:cs typeface="Arial"/>
                <a:sym typeface="Arial"/>
              </a:rPr>
              <a:t>Otro conjunto de datos</a:t>
            </a:r>
            <a:r>
              <a:rPr lang="en-US" sz="1200" b="0" i="0" u="none" strike="noStrike" cap="none" dirty="0">
                <a:solidFill>
                  <a:srgbClr val="000000"/>
                </a:solidFill>
                <a:effectLst/>
                <a:latin typeface="Arial"/>
                <a:ea typeface="Arial"/>
                <a:cs typeface="Arial"/>
                <a:sym typeface="Arial"/>
              </a:rPr>
              <a:t> clave es la información sobre la ubicación de la red eléctrica existente, que afecta al coste de la ampliación a nuevos asentamientos (como se ve en </a:t>
            </a:r>
            <a:r>
              <a:rPr lang="en-US" sz="1200" b="0" i="0" u="none" strike="noStrike" cap="none" baseline="0" dirty="0">
                <a:solidFill>
                  <a:srgbClr val="000000"/>
                </a:solidFill>
                <a:effectLst/>
                <a:latin typeface="Arial"/>
                <a:ea typeface="Arial"/>
                <a:cs typeface="Arial"/>
                <a:sym typeface="Arial"/>
              </a:rPr>
              <a:t>la imagen)</a:t>
            </a:r>
            <a:r>
              <a:rPr lang="en-US" sz="1200" b="0" i="0" u="none" strike="noStrike" cap="none" dirty="0">
                <a:solidFill>
                  <a:srgbClr val="000000"/>
                </a:solidFill>
                <a:effectLst/>
                <a:latin typeface="Arial"/>
                <a:ea typeface="Arial"/>
                <a:cs typeface="Arial"/>
                <a:sym typeface="Arial"/>
              </a:rPr>
              <a:t>. Este conjunto de </a:t>
            </a:r>
            <a:r>
              <a:rPr lang="en-US" dirty="0">
                <a:solidFill>
                  <a:srgbClr val="000000"/>
                </a:solidFill>
                <a:latin typeface="Arial"/>
                <a:ea typeface="Arial"/>
                <a:cs typeface="Arial"/>
                <a:sym typeface="Arial"/>
              </a:rPr>
              <a:t>datos </a:t>
            </a:r>
            <a:r>
              <a:rPr lang="en-US" sz="1200" b="0" i="0" u="none" strike="noStrike" cap="none" dirty="0">
                <a:solidFill>
                  <a:srgbClr val="000000"/>
                </a:solidFill>
                <a:effectLst/>
                <a:latin typeface="Arial"/>
                <a:ea typeface="Arial"/>
                <a:cs typeface="Arial"/>
                <a:sym typeface="Arial"/>
              </a:rPr>
              <a:t>también se utiliza para identificar </a:t>
            </a:r>
            <a:r>
              <a:rPr lang="en-US" dirty="0">
                <a:solidFill>
                  <a:srgbClr val="000000"/>
                </a:solidFill>
                <a:latin typeface="Arial"/>
                <a:ea typeface="Arial"/>
                <a:cs typeface="Arial"/>
                <a:sym typeface="Arial"/>
              </a:rPr>
              <a:t>los asentamientos </a:t>
            </a:r>
            <a:r>
              <a:rPr lang="en-US" sz="1200" b="0" i="0" u="none" strike="noStrike" cap="none" dirty="0">
                <a:solidFill>
                  <a:srgbClr val="000000"/>
                </a:solidFill>
                <a:effectLst/>
                <a:latin typeface="Arial"/>
                <a:ea typeface="Arial"/>
                <a:cs typeface="Arial"/>
                <a:sym typeface="Arial"/>
              </a:rPr>
              <a:t>actualmente electrificados.  Por supuesto, también hay que tener en cuenta cómo está distribuida la población</a:t>
            </a:r>
            <a:r>
              <a:rPr lang="en-US" dirty="0">
                <a:solidFill>
                  <a:srgbClr val="000000"/>
                </a:solidFill>
                <a:latin typeface="Arial"/>
                <a:ea typeface="Arial"/>
                <a:cs typeface="Arial"/>
                <a:sym typeface="Arial"/>
              </a:rPr>
              <a:t>.</a:t>
            </a:r>
            <a:r>
              <a:rPr lang="en-US" sz="1200" b="0" i="0" u="none" strike="noStrike" cap="none" dirty="0">
                <a:solidFill>
                  <a:srgbClr val="000000"/>
                </a:solidFill>
                <a:effectLst/>
                <a:latin typeface="Arial"/>
                <a:ea typeface="Arial"/>
                <a:cs typeface="Arial"/>
                <a:sym typeface="Arial"/>
              </a:rPr>
              <a:t> Y luego también se examinan las proyecciones de ésta. ¿Cómo esperamos que crezca la población en las distintas zonas y hay extensiones de red ya comprometidas que debamos incluir en nuestro análisis?</a:t>
            </a:r>
            <a:r>
              <a:rPr lang="en-US" dirty="0">
                <a:solidFill>
                  <a:srgbClr val="000000"/>
                </a:solidFill>
                <a:latin typeface="Arial"/>
                <a:ea typeface="Arial"/>
                <a:cs typeface="Arial"/>
                <a:sym typeface="Arial"/>
              </a:rPr>
              <a:t> En la siguiente diapositiva hablaremos de las capas de recursos energéticos.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dirty="0"/>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a:t>Edit Master text styles</a:t>
            </a:r>
          </a:p>
        </p:txBody>
      </p:sp>
      <p:pic>
        <p:nvPicPr>
          <p:cNvPr id="6" name="Picture 5"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37071" y="0"/>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231493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82791C4C-2F2B-448C-9442-88F427973DAA}" type="datetime1">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03402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1801063F-1122-4EE5-8C4D-69FD209D210F}" type="datetime1">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163475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69B40648-F056-4A7A-A122-71BD6ABD2530}" type="datetime1">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69001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1196D0BA-453A-484D-AF9D-35436B2BFA42}" type="datetime1">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3094717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
          <p:cNvSpPr>
            <a:spLocks noGrp="1"/>
          </p:cNvSpPr>
          <p:nvPr>
            <p:ph type="title" hasCustomPrompt="1"/>
          </p:nvPr>
        </p:nvSpPr>
        <p:spPr>
          <a:xfrm>
            <a:off x="805249" y="4443413"/>
            <a:ext cx="5587313" cy="1325004"/>
          </a:xfrm>
        </p:spPr>
        <p:txBody>
          <a:bodyPr/>
          <a:lstStyle>
            <a:lvl1pPr>
              <a:defRPr b="1">
                <a:latin typeface="Open Sans ExtraBold" panose="020B0606030504020204"/>
              </a:defRPr>
            </a:lvl1pPr>
          </a:lstStyle>
          <a:p>
            <a:r>
              <a:rPr lang="en-US" dirty="0"/>
              <a:t>CLICK TO EDIT MASTER TITLE STYLE</a:t>
            </a:r>
            <a:endParaRPr lang="en-GB" dirty="0"/>
          </a:p>
        </p:txBody>
      </p:sp>
      <p:sp>
        <p:nvSpPr>
          <p:cNvPr id="4" name="Text Placeholder 3"/>
          <p:cNvSpPr>
            <a:spLocks noGrp="1"/>
          </p:cNvSpPr>
          <p:nvPr>
            <p:ph type="body" sz="quarter" idx="10"/>
          </p:nvPr>
        </p:nvSpPr>
        <p:spPr>
          <a:xfrm>
            <a:off x="804863" y="4052888"/>
            <a:ext cx="5588000" cy="390525"/>
          </a:xfrm>
        </p:spPr>
        <p:txBody>
          <a:bodyPr/>
          <a:lstStyle>
            <a:lvl1pPr marL="0" indent="0">
              <a:buNone/>
              <a:defRPr sz="1800" b="1">
                <a:solidFill>
                  <a:schemeClr val="bg1"/>
                </a:solidFill>
                <a:latin typeface="Open Sans ExtraBold" panose="020B0606030504020204"/>
              </a:defRPr>
            </a:lvl1pPr>
          </a:lstStyle>
          <a:p>
            <a:pPr lvl="0"/>
            <a:r>
              <a:rPr lang="en-US" dirty="0"/>
              <a:t>Edit Master text styles</a:t>
            </a:r>
            <a:endParaRPr lang="en-GB" dirty="0"/>
          </a:p>
        </p:txBody>
      </p:sp>
    </p:spTree>
    <p:extLst>
      <p:ext uri="{BB962C8B-B14F-4D97-AF65-F5344CB8AC3E}">
        <p14:creationId xmlns:p14="http://schemas.microsoft.com/office/powerpoint/2010/main" val="297211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dirty="0"/>
          </a:p>
        </p:txBody>
      </p:sp>
    </p:spTree>
    <p:extLst>
      <p:ext uri="{BB962C8B-B14F-4D97-AF65-F5344CB8AC3E}">
        <p14:creationId xmlns:p14="http://schemas.microsoft.com/office/powerpoint/2010/main" val="2972115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959851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35808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287273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503341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62808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009780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617824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19461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910793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860928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427761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2"/>
          <a:stretch>
            <a:fillRect/>
          </a:stretch>
        </p:blipFill>
        <p:spPr>
          <a:xfrm>
            <a:off x="-3565" y="-1605"/>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hasCustomPrompt="1"/>
          </p:nvPr>
        </p:nvSpPr>
        <p:spPr/>
        <p:txBody>
          <a:bodyPr/>
          <a:lstStyle>
            <a:lvl1pPr>
              <a:defRPr sz="1800"/>
            </a:lvl1pPr>
          </a:lstStyle>
          <a:p>
            <a:pPr lvl="0"/>
            <a:r>
              <a:rPr lang="en-GB" dirty="0"/>
              <a:t>Click to edit Master text styles</a:t>
            </a:r>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8" name="Picture 7"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userDrawn="1"/>
        </p:nvPicPr>
        <p:blipFill>
          <a:blip r:embed="rId2"/>
          <a:stretch>
            <a:fillRect/>
          </a:stretch>
        </p:blipFill>
        <p:spPr>
          <a:xfrm>
            <a:off x="-3565" y="-1605"/>
            <a:ext cx="12192000" cy="6858000"/>
          </a:xfrm>
          <a:prstGeom prst="rect">
            <a:avLst/>
          </a:prstGeom>
        </p:spPr>
      </p:pic>
      <p:sp>
        <p:nvSpPr>
          <p:cNvPr id="9"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2171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nchor="b"/>
          <a:lstStyle>
            <a:lvl1pPr>
              <a:defRPr>
                <a:latin typeface="Open Sans" panose="020B0606030504020204"/>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6" name="Picture 5">
            <a:extLst>
              <a:ext uri="{FF2B5EF4-FFF2-40B4-BE49-F238E27FC236}">
                <a16:creationId xmlns:a16="http://schemas.microsoft.com/office/drawing/2014/main" id="{F5E45B2B-0ACF-1146-83DF-4C27539A76BC}"/>
              </a:ext>
            </a:extLst>
          </p:cNvPr>
          <p:cNvPicPr>
            <a:picLocks noChangeAspect="1"/>
          </p:cNvPicPr>
          <p:nvPr userDrawn="1"/>
        </p:nvPicPr>
        <p:blipFill>
          <a:blip r:embed="rId2"/>
          <a:srcRect/>
          <a:stretch/>
        </p:blipFill>
        <p:spPr>
          <a:xfrm>
            <a:off x="0" y="679"/>
            <a:ext cx="12192000" cy="6858000"/>
          </a:xfrm>
          <a:prstGeom prst="rect">
            <a:avLst/>
          </a:prstGeom>
        </p:spPr>
      </p:pic>
      <p:sp>
        <p:nvSpPr>
          <p:cNvPr id="8"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678194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37489BA7-CFB2-4B9D-B4A0-2AFCE059ED20}" type="datetime1">
              <a:rPr lang="en-US" smtClean="0"/>
              <a:t>10/31/2022</a:t>
            </a:fld>
            <a:endParaRPr lang="en-US" dirty="0"/>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2961338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768CF59D-16B0-44F3-A8C6-340B984CFF67}" type="datetime1">
              <a:rPr lang="en-US" smtClean="0"/>
              <a:t>10/31/2022</a:t>
            </a:fld>
            <a:endParaRPr lang="en-US" dirty="0"/>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13000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2E36E820-B672-401F-9331-257FC87DC391}" type="datetime1">
              <a:rPr lang="en-US" smtClean="0"/>
              <a:t>10/31/2022</a:t>
            </a:fld>
            <a:endParaRPr lang="en-US" dirty="0"/>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1822272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86AB59DB-3F29-4FCA-9377-FB3C3CF0EB80}" type="datetime1">
              <a:rPr lang="en-US" smtClean="0"/>
              <a:t>10/31/2022</a:t>
            </a:fld>
            <a:endParaRPr lang="en-US" dirty="0"/>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4874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B3068D6D-7FAF-4072-89CF-3DBA1CE957E7}" type="datetime1">
              <a:rPr lang="en-US" smtClean="0"/>
              <a:t>10/31/2022</a:t>
            </a:fld>
            <a:endParaRPr lang="en-US" dirty="0"/>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dirty="0"/>
          </a:p>
        </p:txBody>
      </p:sp>
    </p:spTree>
    <p:extLst>
      <p:ext uri="{BB962C8B-B14F-4D97-AF65-F5344CB8AC3E}">
        <p14:creationId xmlns:p14="http://schemas.microsoft.com/office/powerpoint/2010/main" val="331568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del título principal</a:t>
            </a:r>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Editar estilos de texto maestro</a:t>
            </a:r>
          </a:p>
          <a:p>
            <a:pPr lvl="1"/>
            <a:r>
              <a:rPr lang="en-US"/>
              <a:t>Segundo nivel</a:t>
            </a:r>
          </a:p>
          <a:p>
            <a:pPr lvl="2"/>
            <a:r>
              <a:rPr lang="en-US"/>
              <a:t>Tercer nivel</a:t>
            </a:r>
          </a:p>
          <a:p>
            <a:pPr lvl="3"/>
            <a:r>
              <a:rPr lang="en-US"/>
              <a:t>Cuarto nivel</a:t>
            </a:r>
          </a:p>
          <a:p>
            <a:pPr lvl="4"/>
            <a:r>
              <a:rPr lang="en-US"/>
              <a:t>Quinto nivel</a:t>
            </a:r>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0823-16EE-43C8-8C6D-92F90B8C791A}" type="datetime1">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pic>
        <p:nvPicPr>
          <p:cNvPr id="7" name="Picture 6"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p:nvPicPr>
        <p:blipFill>
          <a:blip r:embed="rId16"/>
          <a:stretch>
            <a:fillRect/>
          </a:stretch>
        </p:blipFill>
        <p:spPr>
          <a:xfrm>
            <a:off x="0" y="0"/>
            <a:ext cx="12192000" cy="685800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117963FB-5957-DC4E-B995-C3AE6F18700B}"/>
              </a:ext>
            </a:extLst>
          </p:cNvPr>
          <p:cNvPicPr>
            <a:picLocks noChangeAspect="1"/>
          </p:cNvPicPr>
          <p:nvPr userDrawn="1"/>
        </p:nvPicPr>
        <p:blipFill>
          <a:blip r:embed="rId16"/>
          <a:stretch>
            <a:fillRect/>
          </a:stretch>
        </p:blipFill>
        <p:spPr>
          <a:xfrm>
            <a:off x="0" y="0"/>
            <a:ext cx="12192000" cy="6858000"/>
          </a:xfrm>
          <a:prstGeom prst="rect">
            <a:avLst/>
          </a:prstGeom>
        </p:spPr>
      </p:pic>
    </p:spTree>
    <p:extLst>
      <p:ext uri="{BB962C8B-B14F-4D97-AF65-F5344CB8AC3E}">
        <p14:creationId xmlns:p14="http://schemas.microsoft.com/office/powerpoint/2010/main" val="120426943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80" r:id="rId3"/>
    <p:sldLayoutId id="2147483679" r:id="rId4"/>
    <p:sldLayoutId id="2147483681" r:id="rId5"/>
    <p:sldLayoutId id="2147483682" r:id="rId6"/>
    <p:sldLayoutId id="2147483683" r:id="rId7"/>
    <p:sldLayoutId id="2147483684" r:id="rId8"/>
    <p:sldLayoutId id="2147483685" r:id="rId9"/>
    <p:sldLayoutId id="2147483686" r:id="rId10"/>
    <p:sldLayoutId id="2147483687" r:id="rId11"/>
    <p:sldLayoutId id="2147483674" r:id="rId12"/>
    <p:sldLayoutId id="2147483675" r:id="rId13"/>
    <p:sldLayoutId id="214748364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10/31/2022</a:t>
            </a:fld>
            <a:endParaRPr lang="en-US" dirty="0"/>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dirty="0"/>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1088/1748-9326/aa7b29" TargetMode="External"/><Relationship Id="rId3" Type="http://schemas.openxmlformats.org/officeDocument/2006/relationships/slideLayout" Target="../slideLayouts/slideLayout3.xml"/><Relationship Id="rId7" Type="http://schemas.openxmlformats.org/officeDocument/2006/relationships/image" Target="../media/image10.jpg"/><Relationship Id="rId12"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11" Type="http://schemas.openxmlformats.org/officeDocument/2006/relationships/hyperlink" Target="https://creativecommons.org/licenses/by/4.0/" TargetMode="External"/><Relationship Id="rId5" Type="http://schemas.openxmlformats.org/officeDocument/2006/relationships/image" Target="../media/image8.jpg"/><Relationship Id="rId10" Type="http://schemas.openxmlformats.org/officeDocument/2006/relationships/hyperlink" Target="https://doi.org/10.3390/en11113100" TargetMode="External"/><Relationship Id="rId4" Type="http://schemas.openxmlformats.org/officeDocument/2006/relationships/notesSlide" Target="../notesSlides/notesSlide10.xml"/><Relationship Id="rId9" Type="http://schemas.openxmlformats.org/officeDocument/2006/relationships/hyperlink" Target="http://creativecommons.org/licenses/by/3.0/"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hyperlink" Target="https://doi.org/10.5281/zenodo.4575676" TargetMode="External"/><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slideLayout" Target="../slideLayouts/slideLayout3.xml"/><Relationship Id="rId7" Type="http://schemas.openxmlformats.org/officeDocument/2006/relationships/image" Target="../media/image14.jp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10"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3390/en11113100" TargetMode="External"/><Relationship Id="rId2" Type="http://schemas.openxmlformats.org/officeDocument/2006/relationships/hyperlink" Target="https://doi.org/10.3390/en12071395" TargetMode="External"/><Relationship Id="rId1" Type="http://schemas.openxmlformats.org/officeDocument/2006/relationships/slideLayout" Target="../slideLayouts/slideLayout3.xml"/><Relationship Id="rId6" Type="http://schemas.openxmlformats.org/officeDocument/2006/relationships/hyperlink" Target="https://doi.org/10.1016/j.energy.2015.11.068" TargetMode="External"/><Relationship Id="rId5" Type="http://schemas.openxmlformats.org/officeDocument/2006/relationships/hyperlink" Target="http://teaching_kit/courses/module_1/Lecture_1/" TargetMode="External"/><Relationship Id="rId4" Type="http://schemas.openxmlformats.org/officeDocument/2006/relationships/hyperlink" Target="https://doi.org/10.1088/1748-9326/aa7b29"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creativecommons.org/licenses/by/3.0/" TargetMode="External"/><Relationship Id="rId5" Type="http://schemas.openxmlformats.org/officeDocument/2006/relationships/hyperlink" Target="https://doi.org/10.1088/1748-9326/aa7b29"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creativecommons.org/licenses/by/3.0/" TargetMode="Externa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doi.org/10.1088/1748-9326/aa7b29" TargetMode="External"/><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creativecommons.org/licenses/by/3.0/" TargetMode="Externa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doi.org/10.1088/1748-9326/aa7b29" TargetMode="External"/><Relationship Id="rId5" Type="http://schemas.openxmlformats.org/officeDocument/2006/relationships/image" Target="../media/image20.jp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creativecommons.org/licenses/by/4.0/legalcode"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doi.org/10.5281/zenodo.4575676" TargetMode="External"/><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onsset.github.io/teaching_kit/courses/module_1/Lecture_1/" TargetMode="External"/><Relationship Id="rId2" Type="http://schemas.openxmlformats.org/officeDocument/2006/relationships/hyperlink" Target="https://doi.org/10.1088/1748-9326/aa7b29"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2" Type="http://schemas.openxmlformats.org/officeDocument/2006/relationships/hyperlink" Target="https://onsset.github.io/teaching_kit/courses/module_2/Lecture%20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open.edu/openlearncreate/mod/quiz/view.php?id=173648"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4.0/" TargetMode="External"/><Relationship Id="rId3" Type="http://schemas.openxmlformats.org/officeDocument/2006/relationships/slideLayout" Target="../slideLayouts/slideLayout2.xml"/><Relationship Id="rId7" Type="http://schemas.openxmlformats.org/officeDocument/2006/relationships/hyperlink" Target="https://onlinelibrary.wiley.com/doi/full/10.1002/wene.305" TargetMode="Externa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jpg"/><Relationship Id="rId5" Type="http://schemas.openxmlformats.org/officeDocument/2006/relationships/image" Target="../media/image3.jpe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3390/en12071395"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doi.org/10.1002/wene.305" TargetMode="External"/><Relationship Id="rId5" Type="http://schemas.openxmlformats.org/officeDocument/2006/relationships/hyperlink" Target="https://github.com/OnSSET/teaching_kit/courses/module_1/Lecture_1/" TargetMode="External"/><Relationship Id="rId4" Type="http://schemas.openxmlformats.org/officeDocument/2006/relationships/hyperlink" Target="https://doi.org/10.1088/1748-9326/aa7b29"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hyperlink" Target="https://creativecommons.org/licenses/by/4.0/legalcode"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doi.org/10.5281/zenodo.4574031" TargetMode="External"/><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calendar&#10;&#10;Description automatically generated">
            <a:extLst>
              <a:ext uri="{FF2B5EF4-FFF2-40B4-BE49-F238E27FC236}">
                <a16:creationId xmlns:a16="http://schemas.microsoft.com/office/drawing/2014/main" id="{DAECFF69-3A3B-A74C-AE52-763B852731E7}"/>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668734" y="3822131"/>
            <a:ext cx="3989327" cy="646331"/>
          </a:xfrm>
          <a:prstGeom prst="rect">
            <a:avLst/>
          </a:prstGeom>
          <a:noFill/>
        </p:spPr>
        <p:txBody>
          <a:bodyPr wrap="square" lIns="91440" tIns="45720" rIns="91440" bIns="45720" rtlCol="0" anchor="ctr">
            <a:spAutoFit/>
          </a:bodyPr>
          <a:lstStyle/>
          <a:p>
            <a:r>
              <a:rPr lang="en-ZA" b="1" dirty="0">
                <a:latin typeface="Arial" panose="020B0604020202020204" pitchFamily="34" charset="0"/>
                <a:ea typeface="Open Sans ExtraBold" panose="020B0606030504020204" pitchFamily="34" charset="0"/>
                <a:cs typeface="Arial" panose="020B0604020202020204" pitchFamily="34" charset="0"/>
              </a:rPr>
              <a:t>OnSSET/Global </a:t>
            </a:r>
            <a:br>
              <a:rPr lang="en-ZA" b="1" dirty="0">
                <a:latin typeface="Arial" panose="020B0604020202020204" pitchFamily="34" charset="0"/>
                <a:ea typeface="Open Sans ExtraBold" panose="020B0606030504020204" pitchFamily="34" charset="0"/>
                <a:cs typeface="Arial" panose="020B0604020202020204" pitchFamily="34" charset="0"/>
              </a:rPr>
            </a:br>
            <a:r>
              <a:rPr lang="en-ZA" b="1" dirty="0">
                <a:latin typeface="Arial" panose="020B0604020202020204" pitchFamily="34" charset="0"/>
                <a:ea typeface="Open Sans ExtraBold" panose="020B0606030504020204" pitchFamily="34" charset="0"/>
                <a:cs typeface="Arial" panose="020B0604020202020204" pitchFamily="34" charset="0"/>
              </a:rPr>
              <a:t>Plataforma de Electrificación</a:t>
            </a:r>
            <a:endParaRPr lang="en-US" b="1" dirty="0">
              <a:latin typeface="Arial" panose="020B0604020202020204" pitchFamily="34" charset="0"/>
              <a:ea typeface="Open Sans ExtraBold" panose="020B0606030504020204" pitchFamily="34" charset="0"/>
              <a:cs typeface="Arial" panose="020B0604020202020204" pitchFamily="34" charset="0"/>
            </a:endParaRPr>
          </a:p>
        </p:txBody>
      </p:sp>
      <p:sp>
        <p:nvSpPr>
          <p:cNvPr id="7" name="Title 6"/>
          <p:cNvSpPr>
            <a:spLocks noGrp="1"/>
          </p:cNvSpPr>
          <p:nvPr>
            <p:ph type="title"/>
          </p:nvPr>
        </p:nvSpPr>
        <p:spPr>
          <a:xfrm>
            <a:off x="645407" y="4533531"/>
            <a:ext cx="5755393" cy="1605949"/>
          </a:xfrm>
        </p:spPr>
        <p:txBody>
          <a:bodyPr>
            <a:normAutofit fontScale="90000"/>
          </a:bodyPr>
          <a:lstStyle/>
          <a:p>
            <a:r>
              <a:rPr lang="en-GB" dirty="0">
                <a:solidFill>
                  <a:schemeClr val="bg1"/>
                </a:solidFill>
                <a:latin typeface="Arial" panose="020B0604020202020204" pitchFamily="34" charset="0"/>
                <a:cs typeface="Arial" panose="020B0604020202020204" pitchFamily="34" charset="0"/>
              </a:rPr>
              <a:t>LECTURA 3</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INTRODUCCIÓN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 la </a:t>
            </a:r>
            <a:r>
              <a:rPr lang="en-GB" dirty="0" err="1">
                <a:latin typeface="Arial" panose="020B0604020202020204" pitchFamily="34" charset="0"/>
                <a:cs typeface="Arial" panose="020B0604020202020204" pitchFamily="34" charset="0"/>
              </a:rPr>
              <a:t>OnSSET</a:t>
            </a:r>
            <a:endParaRPr lang="en-GB" dirty="0">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79A4FCC4-0149-9548-9EAC-6786774DC49C}"/>
              </a:ext>
            </a:extLst>
          </p:cNvPr>
          <p:cNvSpPr/>
          <p:nvPr/>
        </p:nvSpPr>
        <p:spPr>
          <a:xfrm>
            <a:off x="6854360" y="52513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1.mp3" descr="Track1_Lecture3_Slide1.mp3">
            <a:hlinkClick r:id="" action="ppaction://media"/>
            <a:extLst>
              <a:ext uri="{FF2B5EF4-FFF2-40B4-BE49-F238E27FC236}">
                <a16:creationId xmlns:a16="http://schemas.microsoft.com/office/drawing/2014/main" id="{B8C2F639-44FE-FB43-B29C-E6ED28086C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4360" y="5322739"/>
            <a:ext cx="812800" cy="812800"/>
          </a:xfrm>
          <a:prstGeom prst="rect">
            <a:avLst/>
          </a:prstGeom>
        </p:spPr>
      </p:pic>
      <p:sp>
        <p:nvSpPr>
          <p:cNvPr id="11" name="TextBox 10">
            <a:extLst>
              <a:ext uri="{FF2B5EF4-FFF2-40B4-BE49-F238E27FC236}">
                <a16:creationId xmlns:a16="http://schemas.microsoft.com/office/drawing/2014/main" id="{96972BB6-67BA-7645-A626-F2E28A42742E}"/>
              </a:ext>
            </a:extLst>
          </p:cNvPr>
          <p:cNvSpPr txBox="1"/>
          <p:nvPr/>
        </p:nvSpPr>
        <p:spPr>
          <a:xfrm>
            <a:off x="8461829" y="6085113"/>
            <a:ext cx="37410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solidFill>
                  <a:schemeClr val="bg1"/>
                </a:solidFill>
                <a:latin typeface="Open Sans"/>
              </a:rPr>
              <a:t>Versión 1.0</a:t>
            </a:r>
            <a:endParaRPr lang="en-US" b="1" dirty="0">
              <a:solidFill>
                <a:schemeClr val="bg1"/>
              </a:solidFill>
              <a:latin typeface="Open Sans"/>
              <a:cs typeface="Calibri"/>
            </a:endParaRPr>
          </a:p>
        </p:txBody>
      </p:sp>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448" y="1822730"/>
            <a:ext cx="3706123" cy="2690747"/>
          </a:xfrm>
          <a:prstGeom prst="rect">
            <a:avLst/>
          </a:prstGeom>
        </p:spPr>
      </p:pic>
      <p:sp>
        <p:nvSpPr>
          <p:cNvPr id="8" name="Rectangle 7">
            <a:extLst>
              <a:ext uri="{FF2B5EF4-FFF2-40B4-BE49-F238E27FC236}">
                <a16:creationId xmlns:a16="http://schemas.microsoft.com/office/drawing/2014/main" id="{63FE2775-FB72-4D44-B480-06EBB7F679B3}"/>
              </a:ext>
            </a:extLst>
          </p:cNvPr>
          <p:cNvSpPr/>
          <p:nvPr/>
        </p:nvSpPr>
        <p:spPr>
          <a:xfrm>
            <a:off x="887215" y="1389619"/>
            <a:ext cx="947197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Recursos energéticos en el África subsahariana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03087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Principales conjuntos de datos utilizados en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1043" y="3898887"/>
            <a:ext cx="2516708" cy="2177027"/>
          </a:xfrm>
          <a:prstGeom prst="rect">
            <a:avLst/>
          </a:prstGeom>
        </p:spPr>
      </p:pic>
      <p:sp>
        <p:nvSpPr>
          <p:cNvPr id="11" name="Rectangle 10"/>
          <p:cNvSpPr/>
          <p:nvPr/>
        </p:nvSpPr>
        <p:spPr>
          <a:xfrm>
            <a:off x="8234428" y="6029708"/>
            <a:ext cx="3441968" cy="307777"/>
          </a:xfrm>
          <a:prstGeom prst="rect">
            <a:avLst/>
          </a:prstGeom>
        </p:spPr>
        <p:txBody>
          <a:bodyPr wrap="none" lIns="91440" tIns="45720" rIns="91440" bIns="45720" anchor="t">
            <a:spAutoFit/>
          </a:bodyPr>
          <a:lstStyle/>
          <a:p>
            <a:r>
              <a:rPr lang="en-GB" sz="1400" i="1" dirty="0">
                <a:latin typeface="Open Sans"/>
              </a:rPr>
              <a:t>Korkovelos et al., 2018, Mentis et al. 2017</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1507" y="1774301"/>
            <a:ext cx="5773041" cy="2169852"/>
          </a:xfrm>
          <a:prstGeom prst="rect">
            <a:avLst/>
          </a:prstGeom>
        </p:spPr>
      </p:pic>
      <p:sp>
        <p:nvSpPr>
          <p:cNvPr id="10" name="Rectangle 9"/>
          <p:cNvSpPr/>
          <p:nvPr/>
        </p:nvSpPr>
        <p:spPr>
          <a:xfrm>
            <a:off x="887215" y="6143697"/>
            <a:ext cx="2704327" cy="246221"/>
          </a:xfrm>
          <a:prstGeom prst="rect">
            <a:avLst/>
          </a:prstGeom>
        </p:spPr>
        <p:txBody>
          <a:bodyPr wrap="square">
            <a:spAutoFit/>
          </a:bodyPr>
          <a:lstStyle/>
          <a:p>
            <a:r>
              <a:rPr lang="en-US" sz="1000" b="1" dirty="0">
                <a:solidFill>
                  <a:srgbClr val="1D1C1D"/>
                </a:solidFill>
                <a:latin typeface="Open Sans"/>
              </a:rPr>
              <a:t>Fuente:</a:t>
            </a:r>
            <a:r>
              <a:rPr lang="en-US" sz="1000" dirty="0">
                <a:solidFill>
                  <a:srgbClr val="1D1C1D"/>
                </a:solidFill>
                <a:latin typeface="Open Sans"/>
              </a:rPr>
              <a:t> Adaptado de Mentis et al. 2021</a:t>
            </a:r>
            <a:endParaRPr lang="en-US" sz="1000" dirty="0">
              <a:latin typeface="Open Sans"/>
            </a:endParaRPr>
          </a:p>
        </p:txBody>
      </p:sp>
      <p:sp>
        <p:nvSpPr>
          <p:cNvPr id="13" name="Rectangle 12"/>
          <p:cNvSpPr/>
          <p:nvPr/>
        </p:nvSpPr>
        <p:spPr>
          <a:xfrm>
            <a:off x="6557862" y="4082614"/>
            <a:ext cx="4089581" cy="246221"/>
          </a:xfrm>
          <a:prstGeom prst="rect">
            <a:avLst/>
          </a:prstGeom>
        </p:spPr>
        <p:txBody>
          <a:bodyPr wrap="none" lIns="91440" tIns="45720" rIns="91440" bIns="45720" anchor="t">
            <a:spAutoFit/>
          </a:bodyPr>
          <a:lstStyle/>
          <a:p>
            <a:r>
              <a:rPr lang="en-GB" sz="1000" b="1" dirty="0">
                <a:latin typeface="Open Sans"/>
              </a:rPr>
              <a:t>Fuente de la imagen</a:t>
            </a:r>
            <a:r>
              <a:rPr lang="en-GB" sz="1000" dirty="0">
                <a:latin typeface="Open Sans"/>
              </a:rPr>
              <a:t>: Mentis et al. 2017, </a:t>
            </a:r>
            <a:r>
              <a:rPr lang="en-GB" sz="1000" dirty="0">
                <a:latin typeface="Open Sans"/>
                <a:hlinkClick r:id="rId8"/>
              </a:rPr>
              <a:t>imagen con </a:t>
            </a:r>
            <a:r>
              <a:rPr lang="en-GB" sz="1000" dirty="0">
                <a:latin typeface="Open Sans"/>
              </a:rPr>
              <a:t>licencia </a:t>
            </a:r>
            <a:r>
              <a:rPr lang="en-GB" sz="1000" dirty="0">
                <a:latin typeface="Open Sans"/>
                <a:hlinkClick r:id="rId9"/>
              </a:rPr>
              <a:t>CC-BY 3.0</a:t>
            </a:r>
            <a:endParaRPr lang="en-GB" sz="1000" dirty="0">
              <a:latin typeface="Open Sans"/>
            </a:endParaRPr>
          </a:p>
        </p:txBody>
      </p:sp>
      <p:sp>
        <p:nvSpPr>
          <p:cNvPr id="14" name="Rectangle 13"/>
          <p:cNvSpPr/>
          <p:nvPr/>
        </p:nvSpPr>
        <p:spPr>
          <a:xfrm>
            <a:off x="887215" y="4577209"/>
            <a:ext cx="2263054" cy="400110"/>
          </a:xfrm>
          <a:prstGeom prst="rect">
            <a:avLst/>
          </a:prstGeom>
        </p:spPr>
        <p:txBody>
          <a:bodyPr wrap="square" lIns="91440" tIns="45720" rIns="91440" bIns="45720" anchor="t">
            <a:spAutoFit/>
          </a:bodyPr>
          <a:lstStyle/>
          <a:p>
            <a:r>
              <a:rPr lang="en-GB" sz="1000" b="1" dirty="0">
                <a:latin typeface="Open Sans"/>
              </a:rPr>
              <a:t>Fuente de la imagen</a:t>
            </a:r>
            <a:r>
              <a:rPr lang="en-GB" sz="1000" dirty="0">
                <a:latin typeface="Open Sans"/>
              </a:rPr>
              <a:t>: Mentis et al. 2017, </a:t>
            </a:r>
            <a:r>
              <a:rPr lang="en-GB" sz="1000" dirty="0">
                <a:latin typeface="Open Sans"/>
                <a:hlinkClick r:id="rId8"/>
              </a:rPr>
              <a:t>imagen con </a:t>
            </a:r>
            <a:r>
              <a:rPr lang="en-GB" sz="1000" dirty="0">
                <a:latin typeface="Open Sans"/>
              </a:rPr>
              <a:t>licencia </a:t>
            </a:r>
            <a:r>
              <a:rPr lang="en-GB" sz="1000" dirty="0">
                <a:latin typeface="Open Sans"/>
                <a:hlinkClick r:id="rId9"/>
              </a:rPr>
              <a:t>CC-BY 3.0</a:t>
            </a:r>
            <a:endParaRPr lang="en-GB" sz="1000" dirty="0">
              <a:latin typeface="Open Sans"/>
            </a:endParaRPr>
          </a:p>
        </p:txBody>
      </p:sp>
      <p:sp>
        <p:nvSpPr>
          <p:cNvPr id="15" name="Rectangle 14"/>
          <p:cNvSpPr/>
          <p:nvPr/>
        </p:nvSpPr>
        <p:spPr>
          <a:xfrm>
            <a:off x="3591542" y="6091264"/>
            <a:ext cx="4344459" cy="246221"/>
          </a:xfrm>
          <a:prstGeom prst="rect">
            <a:avLst/>
          </a:prstGeom>
        </p:spPr>
        <p:txBody>
          <a:bodyPr wrap="none" lIns="91440" tIns="45720" rIns="91440" bIns="45720" anchor="t">
            <a:spAutoFit/>
          </a:bodyPr>
          <a:lstStyle/>
          <a:p>
            <a:r>
              <a:rPr lang="en-GB" sz="1000" b="1" dirty="0">
                <a:latin typeface="Open Sans"/>
              </a:rPr>
              <a:t>Fuente de la imagen</a:t>
            </a:r>
            <a:r>
              <a:rPr lang="en-GB" sz="1000" dirty="0">
                <a:latin typeface="Open Sans"/>
              </a:rPr>
              <a:t>: Korkovelos et al. 2018, </a:t>
            </a:r>
            <a:r>
              <a:rPr lang="en-GB" sz="1000" dirty="0">
                <a:latin typeface="Open Sans"/>
                <a:hlinkClick r:id="rId10"/>
              </a:rPr>
              <a:t>imagen con </a:t>
            </a:r>
            <a:r>
              <a:rPr lang="en-GB" sz="1000" dirty="0">
                <a:latin typeface="Open Sans"/>
              </a:rPr>
              <a:t>licencia </a:t>
            </a:r>
            <a:r>
              <a:rPr lang="en-GB" sz="1000" dirty="0">
                <a:latin typeface="Open Sans"/>
                <a:hlinkClick r:id="rId11"/>
              </a:rPr>
              <a:t>CC-BY 4.0</a:t>
            </a:r>
            <a:endParaRPr lang="en-GB" sz="1000" dirty="0">
              <a:latin typeface="Open Sans"/>
            </a:endParaRPr>
          </a:p>
        </p:txBody>
      </p:sp>
      <p:sp>
        <p:nvSpPr>
          <p:cNvPr id="16" name="Oval 15">
            <a:extLst>
              <a:ext uri="{FF2B5EF4-FFF2-40B4-BE49-F238E27FC236}">
                <a16:creationId xmlns:a16="http://schemas.microsoft.com/office/drawing/2014/main" id="{38D07E37-735F-2B4F-BD3C-7D3770FEF690}"/>
              </a:ext>
            </a:extLst>
          </p:cNvPr>
          <p:cNvSpPr/>
          <p:nvPr/>
        </p:nvSpPr>
        <p:spPr>
          <a:xfrm>
            <a:off x="10438549"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0.mp3" descr="Track1_Lecture3_Slide10.mp3">
            <a:hlinkClick r:id="" action="ppaction://media"/>
            <a:extLst>
              <a:ext uri="{FF2B5EF4-FFF2-40B4-BE49-F238E27FC236}">
                <a16:creationId xmlns:a16="http://schemas.microsoft.com/office/drawing/2014/main" id="{8169A251-4969-7F4F-ACED-F091795E22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509914" y="262954"/>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99367" y="128981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Marco multinivel</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07390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Principales conjuntos de datos utilizados en OnSSET  </a:t>
            </a:r>
          </a:p>
        </p:txBody>
      </p:sp>
      <p:sp>
        <p:nvSpPr>
          <p:cNvPr id="3" name="Rectangle 2"/>
          <p:cNvSpPr/>
          <p:nvPr/>
        </p:nvSpPr>
        <p:spPr>
          <a:xfrm>
            <a:off x="8503371" y="6005959"/>
            <a:ext cx="2689262" cy="307777"/>
          </a:xfrm>
          <a:prstGeom prst="rect">
            <a:avLst/>
          </a:prstGeom>
        </p:spPr>
        <p:txBody>
          <a:bodyPr wrap="none" lIns="91440" tIns="45720" rIns="91440" bIns="45720" anchor="t">
            <a:spAutoFit/>
          </a:bodyPr>
          <a:lstStyle/>
          <a:p>
            <a:r>
              <a:rPr lang="en-US" sz="1400" i="1" dirty="0">
                <a:solidFill>
                  <a:srgbClr val="000000"/>
                </a:solidFill>
                <a:latin typeface="Open Sans"/>
                <a:ea typeface="Arial"/>
                <a:cs typeface="Arial"/>
                <a:sym typeface="Arial"/>
              </a:rPr>
              <a:t>ESMAP, 2015; Fuso Nerini et al., 2016</a:t>
            </a:r>
            <a:endParaRPr lang="en-GB" sz="1400" i="1" dirty="0">
              <a:latin typeface="Open Sans"/>
            </a:endParaRPr>
          </a:p>
        </p:txBody>
      </p:sp>
      <p:sp>
        <p:nvSpPr>
          <p:cNvPr id="6" name="Rectangle 5"/>
          <p:cNvSpPr/>
          <p:nvPr/>
        </p:nvSpPr>
        <p:spPr>
          <a:xfrm>
            <a:off x="999367" y="6067515"/>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9605" y="1588258"/>
            <a:ext cx="7168963" cy="4343347"/>
          </a:xfrm>
          <a:prstGeom prst="rect">
            <a:avLst/>
          </a:prstGeom>
        </p:spPr>
      </p:pic>
      <p:sp>
        <p:nvSpPr>
          <p:cNvPr id="10" name="TextBox 2"/>
          <p:cNvSpPr txBox="1"/>
          <p:nvPr/>
        </p:nvSpPr>
        <p:spPr>
          <a:xfrm>
            <a:off x="3556589" y="6067515"/>
            <a:ext cx="4523208"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E9F24175-A6F6-2D43-85D6-49D9C5795B44}"/>
              </a:ext>
            </a:extLst>
          </p:cNvPr>
          <p:cNvSpPr/>
          <p:nvPr/>
        </p:nvSpPr>
        <p:spPr>
          <a:xfrm>
            <a:off x="9980043" y="12036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1.mp3" descr="Track1_Lecture3_Slide11.mp3">
            <a:hlinkClick r:id="" action="ppaction://media"/>
            <a:extLst>
              <a:ext uri="{FF2B5EF4-FFF2-40B4-BE49-F238E27FC236}">
                <a16:creationId xmlns:a16="http://schemas.microsoft.com/office/drawing/2014/main" id="{79136999-0B55-DA46-BE06-CADF9DE1457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51408" y="191734"/>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¿Cuáles son las opciones de electrificación?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21375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Principales conjuntos de datos utilizados en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p:cNvSpPr/>
          <p:nvPr/>
        </p:nvSpPr>
        <p:spPr>
          <a:xfrm>
            <a:off x="887215" y="6138107"/>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686" y="2483024"/>
            <a:ext cx="3587416" cy="2391611"/>
          </a:xfrm>
          <a:prstGeom prst="rect">
            <a:avLst/>
          </a:prstGeom>
        </p:spPr>
      </p:pic>
      <p:sp>
        <p:nvSpPr>
          <p:cNvPr id="7" name="TextBox 6"/>
          <p:cNvSpPr txBox="1"/>
          <p:nvPr/>
        </p:nvSpPr>
        <p:spPr>
          <a:xfrm>
            <a:off x="1586179" y="2105041"/>
            <a:ext cx="2262933" cy="461665"/>
          </a:xfrm>
          <a:prstGeom prst="rect">
            <a:avLst/>
          </a:prstGeom>
          <a:noFill/>
        </p:spPr>
        <p:txBody>
          <a:bodyPr wrap="square" lIns="91440" tIns="45720" rIns="91440" bIns="45720" rtlCol="0" anchor="t">
            <a:spAutoFit/>
          </a:bodyPr>
          <a:lstStyle/>
          <a:p>
            <a:pPr algn="ctr"/>
            <a:r>
              <a:rPr lang="en-GB" sz="2400" dirty="0">
                <a:latin typeface="Open Sans"/>
              </a:rPr>
              <a:t>GRID</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629" y="3548581"/>
            <a:ext cx="2919663" cy="2189747"/>
          </a:xfrm>
          <a:prstGeom prst="rect">
            <a:avLst/>
          </a:prstGeom>
        </p:spPr>
      </p:pic>
      <p:sp>
        <p:nvSpPr>
          <p:cNvPr id="11" name="Rectangle 10"/>
          <p:cNvSpPr/>
          <p:nvPr/>
        </p:nvSpPr>
        <p:spPr>
          <a:xfrm>
            <a:off x="8615829" y="2721423"/>
            <a:ext cx="2566028" cy="830997"/>
          </a:xfrm>
          <a:prstGeom prst="rect">
            <a:avLst/>
          </a:prstGeom>
        </p:spPr>
        <p:txBody>
          <a:bodyPr wrap="square" lIns="91440" tIns="45720" rIns="91440" bIns="45720" anchor="t">
            <a:spAutoFit/>
          </a:bodyPr>
          <a:lstStyle/>
          <a:p>
            <a:pPr algn="ctr"/>
            <a:r>
              <a:rPr lang="en-US" sz="2400" dirty="0">
                <a:latin typeface="Open Sans"/>
              </a:rPr>
              <a:t>STAND-ALONE</a:t>
            </a:r>
          </a:p>
          <a:p>
            <a:pPr algn="ctr"/>
            <a:r>
              <a:rPr lang="en-US" sz="2400" dirty="0">
                <a:latin typeface="Open Sans"/>
              </a:rPr>
              <a:t>TECNOLOGÍAS</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1825" y="2963232"/>
            <a:ext cx="3421145" cy="2281877"/>
          </a:xfrm>
          <a:prstGeom prst="rect">
            <a:avLst/>
          </a:prstGeom>
        </p:spPr>
      </p:pic>
      <p:sp>
        <p:nvSpPr>
          <p:cNvPr id="13" name="Rectangle 12"/>
          <p:cNvSpPr/>
          <p:nvPr/>
        </p:nvSpPr>
        <p:spPr>
          <a:xfrm>
            <a:off x="4772872" y="2495495"/>
            <a:ext cx="3421146" cy="461665"/>
          </a:xfrm>
          <a:prstGeom prst="rect">
            <a:avLst/>
          </a:prstGeom>
          <a:solidFill>
            <a:schemeClr val="bg1"/>
          </a:solidFill>
        </p:spPr>
        <p:txBody>
          <a:bodyPr wrap="square" lIns="91440" tIns="45720" rIns="91440" bIns="45720" anchor="t">
            <a:spAutoFit/>
          </a:bodyPr>
          <a:lstStyle/>
          <a:p>
            <a:pPr algn="ctr"/>
            <a:r>
              <a:rPr lang="en-US" sz="2400" dirty="0">
                <a:latin typeface="Open Sans"/>
              </a:rPr>
              <a:t>MINI-GRID</a:t>
            </a:r>
          </a:p>
        </p:txBody>
      </p:sp>
      <p:sp>
        <p:nvSpPr>
          <p:cNvPr id="14" name="Rectangle 13"/>
          <p:cNvSpPr/>
          <p:nvPr/>
        </p:nvSpPr>
        <p:spPr>
          <a:xfrm>
            <a:off x="4743919" y="5232192"/>
            <a:ext cx="3479052" cy="415498"/>
          </a:xfrm>
          <a:prstGeom prst="rect">
            <a:avLst/>
          </a:prstGeom>
        </p:spPr>
        <p:txBody>
          <a:bodyPr wrap="square">
            <a:spAutoFit/>
          </a:bodyPr>
          <a:lstStyle/>
          <a:p>
            <a:r>
              <a:rPr lang="en-GB" sz="1000" b="1" dirty="0"/>
              <a:t>Fuente de la imagen: </a:t>
            </a:r>
            <a:r>
              <a:rPr lang="en-GB" sz="1000" dirty="0"/>
              <a:t>Agencia Internacional de Energías Renovables (IRENA) </a:t>
            </a:r>
            <a:r>
              <a:rPr lang="en-GB" sz="1000" dirty="0">
                <a:hlinkClick r:id="rId8"/>
              </a:rPr>
              <a:t>CC BY-NC-ND 2.0</a:t>
            </a:r>
            <a:endParaRPr lang="en-GB" sz="1000" dirty="0"/>
          </a:p>
        </p:txBody>
      </p:sp>
      <p:sp>
        <p:nvSpPr>
          <p:cNvPr id="15" name="Oval 14">
            <a:extLst>
              <a:ext uri="{FF2B5EF4-FFF2-40B4-BE49-F238E27FC236}">
                <a16:creationId xmlns:a16="http://schemas.microsoft.com/office/drawing/2014/main" id="{FD4B16F6-FA96-D648-BA8E-B82EE26AB9A6}"/>
              </a:ext>
            </a:extLst>
          </p:cNvPr>
          <p:cNvSpPr/>
          <p:nvPr/>
        </p:nvSpPr>
        <p:spPr>
          <a:xfrm>
            <a:off x="10114932"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2.mp3" descr="Track1_Lecture3_Slide12.mp3">
            <a:hlinkClick r:id="" action="ppaction://media"/>
            <a:extLst>
              <a:ext uri="{FF2B5EF4-FFF2-40B4-BE49-F238E27FC236}">
                <a16:creationId xmlns:a16="http://schemas.microsoft.com/office/drawing/2014/main" id="{728CC4E0-AF80-1940-8525-6BE5AE3E953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86297" y="334319"/>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305" y="30914"/>
            <a:ext cx="8803577" cy="1325563"/>
          </a:xfrm>
        </p:spPr>
        <p:txBody>
          <a:bodyPr>
            <a:normAutofit/>
          </a:bodyPr>
          <a:lstStyle/>
          <a:p>
            <a:r>
              <a:rPr lang="en-US" dirty="0">
                <a:ea typeface="Open Sans" panose="020B0606030504020204" pitchFamily="34" charset="0"/>
                <a:cs typeface="Open Sans" panose="020B0606030504020204" pitchFamily="34" charset="0"/>
                <a:sym typeface="Bodoni SvtyTwo ITC TT-Book"/>
              </a:rPr>
              <a:t>3.2 Principales conjuntos de datos utilizados en OnSSET</a:t>
            </a:r>
            <a:endParaRPr lang="en-GB" dirty="0"/>
          </a:p>
        </p:txBody>
      </p:sp>
      <p:sp>
        <p:nvSpPr>
          <p:cNvPr id="5" name="Rectangle 4">
            <a:extLst>
              <a:ext uri="{FF2B5EF4-FFF2-40B4-BE49-F238E27FC236}">
                <a16:creationId xmlns:a16="http://schemas.microsoft.com/office/drawing/2014/main" id="{63FE2775-FB72-4D44-B480-06EBB7F679B3}"/>
              </a:ext>
            </a:extLst>
          </p:cNvPr>
          <p:cNvSpPr/>
          <p:nvPr/>
        </p:nvSpPr>
        <p:spPr>
          <a:xfrm>
            <a:off x="898358" y="13562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Coste nivelado de la electricidad (LCOE) </a:t>
            </a:r>
          </a:p>
        </p:txBody>
      </p:sp>
      <p:sp>
        <p:nvSpPr>
          <p:cNvPr id="6" name="Rectangle 5"/>
          <p:cNvSpPr/>
          <p:nvPr/>
        </p:nvSpPr>
        <p:spPr>
          <a:xfrm>
            <a:off x="9588681" y="5841982"/>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7" name="Rectangle 6"/>
          <p:cNvSpPr/>
          <p:nvPr/>
        </p:nvSpPr>
        <p:spPr>
          <a:xfrm>
            <a:off x="968768" y="6149759"/>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8" name="Rectangle 7"/>
          <p:cNvSpPr/>
          <p:nvPr/>
        </p:nvSpPr>
        <p:spPr>
          <a:xfrm>
            <a:off x="7581034" y="4254082"/>
            <a:ext cx="2798088" cy="400110"/>
          </a:xfrm>
          <a:prstGeom prst="rect">
            <a:avLst/>
          </a:prstGeom>
        </p:spPr>
        <p:txBody>
          <a:bodyPr wrap="square" lIns="91440" tIns="45720" rIns="91440" bIns="45720" anchor="t">
            <a:spAutoFit/>
          </a:bodyPr>
          <a:lstStyle/>
          <a:p>
            <a:r>
              <a:rPr lang="en-GB" sz="1000" b="1" dirty="0">
                <a:latin typeface="Open Sans"/>
              </a:rPr>
              <a:t>Fuente de la imagen adaptada de</a:t>
            </a:r>
            <a:r>
              <a:rPr lang="en-GB" sz="1000" dirty="0">
                <a:latin typeface="Open Sans"/>
              </a:rPr>
              <a:t>: Mentis et al. 2017, </a:t>
            </a:r>
            <a:r>
              <a:rPr lang="en-GB" sz="1000" dirty="0">
                <a:latin typeface="Open Sans"/>
                <a:hlinkClick r:id="rId5"/>
              </a:rPr>
              <a:t>imagen con </a:t>
            </a:r>
            <a:r>
              <a:rPr lang="en-GB" sz="1000" dirty="0">
                <a:latin typeface="Open Sans"/>
              </a:rPr>
              <a:t>licencia </a:t>
            </a:r>
            <a:r>
              <a:rPr lang="en-GB" sz="1000" dirty="0">
                <a:latin typeface="Open Sans"/>
                <a:hlinkClick r:id="rId6"/>
              </a:rPr>
              <a:t>CC-BY 3.0</a:t>
            </a:r>
            <a:endParaRPr lang="en-GB" sz="1000" dirty="0">
              <a:latin typeface="Open Sans"/>
            </a:endParaRPr>
          </a:p>
        </p:txBody>
      </p:sp>
      <p:pic>
        <p:nvPicPr>
          <p:cNvPr id="3" name="Picture 8" descr="Graphical user interface, text&#10;&#10;Description automatically generated">
            <a:extLst>
              <a:ext uri="{FF2B5EF4-FFF2-40B4-BE49-F238E27FC236}">
                <a16:creationId xmlns:a16="http://schemas.microsoft.com/office/drawing/2014/main" id="{B390C8EF-0FAD-4F95-8F08-4E5A1DA2EBE7}"/>
              </a:ext>
            </a:extLst>
          </p:cNvPr>
          <p:cNvPicPr>
            <a:picLocks noChangeAspect="1"/>
          </p:cNvPicPr>
          <p:nvPr/>
        </p:nvPicPr>
        <p:blipFill>
          <a:blip r:embed="rId7"/>
          <a:stretch>
            <a:fillRect/>
          </a:stretch>
        </p:blipFill>
        <p:spPr>
          <a:xfrm>
            <a:off x="928778" y="1920205"/>
            <a:ext cx="5072332" cy="4038383"/>
          </a:xfrm>
          <a:prstGeom prst="rect">
            <a:avLst/>
          </a:prstGeom>
        </p:spPr>
      </p:pic>
      <p:pic>
        <p:nvPicPr>
          <p:cNvPr id="9" name="Picture 9" descr="Shape, rectangle&#10;&#10;Description automatically generated">
            <a:extLst>
              <a:ext uri="{FF2B5EF4-FFF2-40B4-BE49-F238E27FC236}">
                <a16:creationId xmlns:a16="http://schemas.microsoft.com/office/drawing/2014/main" id="{2D79C730-D7F7-4CFA-A338-A9C06C19F3CC}"/>
              </a:ext>
            </a:extLst>
          </p:cNvPr>
          <p:cNvPicPr>
            <a:picLocks noChangeAspect="1"/>
          </p:cNvPicPr>
          <p:nvPr/>
        </p:nvPicPr>
        <p:blipFill>
          <a:blip r:embed="rId8"/>
          <a:stretch>
            <a:fillRect/>
          </a:stretch>
        </p:blipFill>
        <p:spPr>
          <a:xfrm>
            <a:off x="7643004" y="2759285"/>
            <a:ext cx="2743200" cy="1339430"/>
          </a:xfrm>
          <a:prstGeom prst="rect">
            <a:avLst/>
          </a:prstGeom>
        </p:spPr>
      </p:pic>
      <p:pic>
        <p:nvPicPr>
          <p:cNvPr id="4" name="Picture 10">
            <a:extLst>
              <a:ext uri="{FF2B5EF4-FFF2-40B4-BE49-F238E27FC236}">
                <a16:creationId xmlns:a16="http://schemas.microsoft.com/office/drawing/2014/main" id="{91B30FC5-F128-43D3-9AFF-583A963DE828}"/>
              </a:ext>
            </a:extLst>
          </p:cNvPr>
          <p:cNvPicPr>
            <a:picLocks noChangeAspect="1"/>
          </p:cNvPicPr>
          <p:nvPr/>
        </p:nvPicPr>
        <p:blipFill>
          <a:blip r:embed="rId9"/>
          <a:stretch>
            <a:fillRect/>
          </a:stretch>
        </p:blipFill>
        <p:spPr>
          <a:xfrm>
            <a:off x="7635922" y="2919896"/>
            <a:ext cx="2743200" cy="927225"/>
          </a:xfrm>
          <a:prstGeom prst="rect">
            <a:avLst/>
          </a:prstGeom>
        </p:spPr>
      </p:pic>
      <p:sp>
        <p:nvSpPr>
          <p:cNvPr id="10" name="Oval 9">
            <a:extLst>
              <a:ext uri="{FF2B5EF4-FFF2-40B4-BE49-F238E27FC236}">
                <a16:creationId xmlns:a16="http://schemas.microsoft.com/office/drawing/2014/main" id="{4A168BAB-1B86-204C-8D63-ADD46334508D}"/>
              </a:ext>
            </a:extLst>
          </p:cNvPr>
          <p:cNvSpPr/>
          <p:nvPr/>
        </p:nvSpPr>
        <p:spPr>
          <a:xfrm>
            <a:off x="10112009" y="26295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Track1_Lecture3_Slide13.mp3" descr="Track1_Lecture3_Slide13.mp3">
            <a:hlinkClick r:id="" action="ppaction://media"/>
            <a:extLst>
              <a:ext uri="{FF2B5EF4-FFF2-40B4-BE49-F238E27FC236}">
                <a16:creationId xmlns:a16="http://schemas.microsoft.com/office/drawing/2014/main" id="{3C84FCE6-A8EF-5A4D-A23E-BA78330C08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83374" y="334319"/>
            <a:ext cx="812800" cy="812800"/>
          </a:xfrm>
          <a:prstGeom prst="rect">
            <a:avLst/>
          </a:prstGeom>
        </p:spPr>
      </p:pic>
    </p:spTree>
    <p:extLst>
      <p:ext uri="{BB962C8B-B14F-4D97-AF65-F5344CB8AC3E}">
        <p14:creationId xmlns:p14="http://schemas.microsoft.com/office/powerpoint/2010/main" val="7949360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9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62099" y="-45796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Conferencia 3.2 Referencias</a:t>
            </a:r>
          </a:p>
        </p:txBody>
      </p:sp>
      <p:sp>
        <p:nvSpPr>
          <p:cNvPr id="3" name="Rectangle 2"/>
          <p:cNvSpPr/>
          <p:nvPr/>
        </p:nvSpPr>
        <p:spPr>
          <a:xfrm>
            <a:off x="762099" y="1020721"/>
            <a:ext cx="10417570" cy="3754874"/>
          </a:xfrm>
          <a:prstGeom prst="rect">
            <a:avLst/>
          </a:prstGeom>
        </p:spPr>
        <p:txBody>
          <a:bodyPr wrap="square" lIns="91440" tIns="45720" rIns="91440" bIns="45720" anchor="t">
            <a:spAutoFit/>
          </a:bodyPr>
          <a:lstStyle/>
          <a:p>
            <a:r>
              <a:rPr lang="sv-SE" sz="1400" dirty="0">
                <a:latin typeface="Open Sans"/>
              </a:rPr>
              <a:t>Bhatia, Mikul, Angelou, Niki, 2015. Más allá de las conexiones : Energy Access Redefined (TECHNICAL REPORT No. 008/15), Documento de trabajo.</a:t>
            </a:r>
          </a:p>
          <a:p>
            <a:endParaRPr lang="sv-SE" sz="1400" dirty="0">
              <a:latin typeface="Open Sans"/>
            </a:endParaRPr>
          </a:p>
          <a:p>
            <a:r>
              <a:rPr lang="sv-SE" sz="1400" dirty="0">
                <a:latin typeface="Open Sans"/>
              </a:rPr>
              <a:t>Korkovelos, A., Khavari, B., Sahlberg, A., Howells, M., Arderne, C., 2019. El papel de los datos de acceso abierto en la planificación de la electrificación geoespacial y el logro del SDG7. Un estudio de caso basado en OnSSET para Malawi. Energies 12, 1395. </a:t>
            </a:r>
            <a:r>
              <a:rPr lang="sv-SE" sz="1400" dirty="0">
                <a:latin typeface="Open Sans"/>
                <a:hlinkClick r:id="rId2"/>
              </a:rPr>
              <a:t>https://doi.org/10.3390/en12071395</a:t>
            </a:r>
            <a:endParaRPr lang="sv-SE" sz="1400" dirty="0">
              <a:latin typeface="Open Sans"/>
            </a:endParaRPr>
          </a:p>
          <a:p>
            <a:endParaRPr lang="sv-SE" sz="1400" dirty="0">
              <a:latin typeface="Open Sans"/>
            </a:endParaRPr>
          </a:p>
          <a:p>
            <a:r>
              <a:rPr lang="sv-SE" sz="1400" dirty="0">
                <a:latin typeface="Open Sans"/>
              </a:rPr>
              <a:t>Korkovelos, A., Mentis, D., Siyal, S.H., Arderne, C., Rogner, H., Bazilian, M., Howells, M., Beck, H., De Roo, A., 2018. Una evaluación geoespacial del potencial hidroeléctrico a pequeña escala en el África subsahariana. Energies 11, 3100. </a:t>
            </a:r>
            <a:r>
              <a:rPr lang="sv-SE" sz="1400" dirty="0">
                <a:latin typeface="Open Sans"/>
                <a:hlinkClick r:id="rId3"/>
              </a:rPr>
              <a:t>https://doi.org/10.3390/en11113100</a:t>
            </a:r>
            <a:endParaRPr lang="sv-SE" sz="1400" dirty="0">
              <a:latin typeface="Open Sans"/>
            </a:endParaRPr>
          </a:p>
          <a:p>
            <a:endParaRPr lang="sv-SE" sz="1400" dirty="0">
              <a:latin typeface="Open Sans"/>
            </a:endParaRPr>
          </a:p>
          <a:p>
            <a:r>
              <a:rPr lang="sv-SE" sz="1400" dirty="0">
                <a:latin typeface="Open Sans"/>
              </a:rPr>
              <a:t>Mentis, D., Howells, M., Rogner, H., Korkovelos, A., Arderne, C., Zepeda, E., Siyal, S., Taliotis, C., Bazilian, M., de Roo, A., Tanvez, Y., Oudalov, A., Scholtz, E., 2017. Lighting the World: la primera aplicación de una herramienta de electrificación espacial de código abierto (OnSSET) en el África subsahariana. Environmental Research Letters 12, 085003. </a:t>
            </a:r>
            <a:r>
              <a:rPr lang="sv-SE" sz="1400" dirty="0">
                <a:latin typeface="Open Sans"/>
                <a:hlinkClick r:id="rId4"/>
              </a:rPr>
              <a:t>https://doi.org/10.1088/1748-9326/aa7b29</a:t>
            </a:r>
            <a:endParaRPr lang="sv-SE" sz="1400" dirty="0">
              <a:latin typeface="Open Sans"/>
            </a:endParaRPr>
          </a:p>
          <a:p>
            <a:endParaRPr lang="sv-SE" sz="1400" dirty="0">
              <a:latin typeface="Open Sans"/>
            </a:endParaRPr>
          </a:p>
          <a:p>
            <a:r>
              <a:rPr lang="sv-SE" sz="1400" dirty="0">
                <a:latin typeface="Open Sans"/>
              </a:rPr>
              <a:t>Mentis, D., Korkovelos, A., Sahlberg, A., Khavari, B., s.f. Conferencia 1: Introducción a la modelización geoespacial de la electrificación</a:t>
            </a:r>
          </a:p>
          <a:p>
            <a:r>
              <a:rPr lang="sv-SE" sz="1400" dirty="0">
                <a:latin typeface="Open Sans"/>
              </a:rPr>
              <a:t>[Documento WWW]. Kit de enseñanza de OnSSET. URL </a:t>
            </a:r>
            <a:r>
              <a:rPr lang="sv-SE" sz="1400" dirty="0">
                <a:latin typeface="Open Sans"/>
                <a:hlinkClick r:id="rId5"/>
              </a:rPr>
              <a:t>https://onsset.github.io/teaching_kit/courses/module_1/Lecture_1/ </a:t>
            </a:r>
            <a:r>
              <a:rPr lang="sv-SE" sz="1400" dirty="0">
                <a:latin typeface="Open Sans"/>
              </a:rPr>
              <a:t>(consultado el 18.2.21).</a:t>
            </a:r>
          </a:p>
          <a:p>
            <a:endParaRPr lang="sv-SE" sz="1400" dirty="0">
              <a:latin typeface="Open Sans"/>
            </a:endParaRPr>
          </a:p>
          <a:p>
            <a:r>
              <a:rPr lang="sv-SE" sz="1400" dirty="0">
                <a:latin typeface="Open Sans"/>
              </a:rPr>
              <a:t>Nerini, F.F., Broad, O., Mentis, D., Welsch, M., Bazilian, M., Howells, M., 2016. Una comparación de costes de los enfoques tecnológicos para mejorar el acceso a los servicios de electricidad. Energy 95, 255-265. </a:t>
            </a:r>
            <a:r>
              <a:rPr lang="sv-SE" sz="1400" dirty="0">
                <a:latin typeface="Open Sans"/>
                <a:hlinkClick r:id="rId6"/>
              </a:rPr>
              <a:t>https://doi.org/10.1016/j.energy.2015.11.068</a:t>
            </a:r>
            <a:endParaRPr lang="sv-SE" sz="1400" dirty="0">
              <a:effectLst/>
              <a:latin typeface="Open Sans"/>
            </a:endParaRP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25824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Resultados de la electrificación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2044"/>
            <a:ext cx="8116935"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Acceso a la electricidad en el </a:t>
            </a:r>
            <a:r>
              <a:rPr lang="en-GB" sz="4400" dirty="0">
                <a:latin typeface="Open Sans"/>
                <a:ea typeface="Open Sans" panose="020B0606030504020204" pitchFamily="34" charset="0"/>
                <a:cs typeface="Open Sans" panose="020B0606030504020204" pitchFamily="34" charset="0"/>
                <a:sym typeface="Bodoni SvtyTwo ITC TT-Book"/>
              </a:rPr>
              <a:t>África</a:t>
            </a:r>
            <a:r>
              <a:rPr lang="en-US" sz="4400" dirty="0">
                <a:latin typeface="Open Sans"/>
                <a:ea typeface="Open Sans" panose="020B0606030504020204" pitchFamily="34" charset="0"/>
                <a:cs typeface="Open Sans" panose="020B0606030504020204" pitchFamily="34" charset="0"/>
                <a:sym typeface="Bodoni SvtyTwo ITC TT-Book"/>
              </a:rPr>
              <a:t> subsahariana  </a:t>
            </a:r>
          </a:p>
        </p:txBody>
      </p:sp>
      <p:sp>
        <p:nvSpPr>
          <p:cNvPr id="11" name="Rectangle 10"/>
          <p:cNvSpPr/>
          <p:nvPr/>
        </p:nvSpPr>
        <p:spPr>
          <a:xfrm>
            <a:off x="10152916" y="6072516"/>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1003176" y="6145225"/>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7" name="Rectangle 6"/>
          <p:cNvSpPr/>
          <p:nvPr/>
        </p:nvSpPr>
        <p:spPr>
          <a:xfrm>
            <a:off x="4336913" y="6145463"/>
            <a:ext cx="4667238" cy="246221"/>
          </a:xfrm>
          <a:prstGeom prst="rect">
            <a:avLst/>
          </a:prstGeom>
        </p:spPr>
        <p:txBody>
          <a:bodyPr wrap="square" lIns="91440" tIns="45720" rIns="91440" bIns="45720" anchor="t">
            <a:spAutoFit/>
          </a:bodyPr>
          <a:lstStyle/>
          <a:p>
            <a:r>
              <a:rPr lang="en-GB" sz="1000" b="1" dirty="0">
                <a:latin typeface="Open Sans"/>
              </a:rPr>
              <a:t>Fuente de la imagen</a:t>
            </a:r>
            <a:r>
              <a:rPr lang="en-GB" sz="1000" dirty="0">
                <a:latin typeface="Open Sans"/>
              </a:rPr>
              <a:t>: Mentis et al. 2017, </a:t>
            </a:r>
            <a:r>
              <a:rPr lang="en-GB" sz="1000" dirty="0">
                <a:latin typeface="Open Sans"/>
                <a:hlinkClick r:id="rId5"/>
              </a:rPr>
              <a:t>imagen con </a:t>
            </a:r>
            <a:r>
              <a:rPr lang="en-GB" sz="1000" dirty="0">
                <a:latin typeface="Open Sans"/>
              </a:rPr>
              <a:t>licencia </a:t>
            </a:r>
            <a:r>
              <a:rPr lang="en-GB" sz="1000" dirty="0">
                <a:latin typeface="Open Sans"/>
                <a:hlinkClick r:id="rId6"/>
              </a:rPr>
              <a:t>CC-BY 3.0</a:t>
            </a:r>
            <a:endParaRPr lang="en-GB" sz="1000" dirty="0">
              <a:latin typeface="Open Sans"/>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7914" y="1589674"/>
            <a:ext cx="5967404" cy="4473964"/>
          </a:xfrm>
          <a:prstGeom prst="rect">
            <a:avLst/>
          </a:prstGeom>
        </p:spPr>
      </p:pic>
      <p:sp>
        <p:nvSpPr>
          <p:cNvPr id="10" name="Oval 9">
            <a:extLst>
              <a:ext uri="{FF2B5EF4-FFF2-40B4-BE49-F238E27FC236}">
                <a16:creationId xmlns:a16="http://schemas.microsoft.com/office/drawing/2014/main" id="{CE1A8FBF-A6AB-1145-97F4-AC0D7F162F88}"/>
              </a:ext>
            </a:extLst>
          </p:cNvPr>
          <p:cNvSpPr/>
          <p:nvPr/>
        </p:nvSpPr>
        <p:spPr>
          <a:xfrm>
            <a:off x="10244957" y="1915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5.mp3" descr="Track1_Lecture3_Slide15.mp3">
            <a:hlinkClick r:id="" action="ppaction://media"/>
            <a:extLst>
              <a:ext uri="{FF2B5EF4-FFF2-40B4-BE49-F238E27FC236}">
                <a16:creationId xmlns:a16="http://schemas.microsoft.com/office/drawing/2014/main" id="{2D3FDE82-0C3C-D040-8B74-EBB05AD19BC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316322" y="262954"/>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Coste de la inversión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2044"/>
            <a:ext cx="8568758"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Acceso a la electricidad en el </a:t>
            </a:r>
            <a:r>
              <a:rPr lang="en-GB" sz="4400" dirty="0">
                <a:latin typeface="Open Sans"/>
                <a:ea typeface="Open Sans" panose="020B0606030504020204" pitchFamily="34" charset="0"/>
                <a:cs typeface="Open Sans" panose="020B0606030504020204" pitchFamily="34" charset="0"/>
                <a:sym typeface="Bodoni SvtyTwo ITC TT-Book"/>
              </a:rPr>
              <a:t>África</a:t>
            </a:r>
            <a:r>
              <a:rPr lang="en-US" sz="4400" dirty="0">
                <a:latin typeface="Open Sans"/>
                <a:ea typeface="Open Sans" panose="020B0606030504020204" pitchFamily="34" charset="0"/>
                <a:cs typeface="Open Sans" panose="020B0606030504020204" pitchFamily="34" charset="0"/>
                <a:sym typeface="Bodoni SvtyTwo ITC TT-Book"/>
              </a:rPr>
              <a:t> subsahariana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439" y="1774856"/>
            <a:ext cx="5405147" cy="4469533"/>
          </a:xfrm>
          <a:prstGeom prst="rect">
            <a:avLst/>
          </a:prstGeom>
        </p:spPr>
      </p:pic>
      <p:sp>
        <p:nvSpPr>
          <p:cNvPr id="11" name="Rectangle 10"/>
          <p:cNvSpPr/>
          <p:nvPr/>
        </p:nvSpPr>
        <p:spPr>
          <a:xfrm>
            <a:off x="10159493" y="6081622"/>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971861" y="6139033"/>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12" name="Rectangle 11"/>
          <p:cNvSpPr/>
          <p:nvPr/>
        </p:nvSpPr>
        <p:spPr>
          <a:xfrm>
            <a:off x="3686059" y="6134300"/>
            <a:ext cx="4216219" cy="246221"/>
          </a:xfrm>
          <a:prstGeom prst="rect">
            <a:avLst/>
          </a:prstGeom>
        </p:spPr>
        <p:txBody>
          <a:bodyPr wrap="none" lIns="91440" tIns="45720" rIns="91440" bIns="45720" anchor="t">
            <a:spAutoFit/>
          </a:bodyPr>
          <a:lstStyle/>
          <a:p>
            <a:pPr algn="ctr"/>
            <a:r>
              <a:rPr lang="en-GB" sz="1000" b="1" dirty="0">
                <a:latin typeface="Open Sans"/>
              </a:rPr>
              <a:t>Fuente de la imagen</a:t>
            </a:r>
            <a:r>
              <a:rPr lang="en-GB" sz="1000" dirty="0">
                <a:latin typeface="Open Sans"/>
              </a:rPr>
              <a:t>: Mentis et al. 2017, </a:t>
            </a:r>
            <a:r>
              <a:rPr lang="en-GB" sz="1000" dirty="0">
                <a:latin typeface="Open Sans"/>
                <a:hlinkClick r:id="rId6"/>
              </a:rPr>
              <a:t>imagen con </a:t>
            </a:r>
            <a:r>
              <a:rPr lang="en-GB" sz="1000" dirty="0">
                <a:latin typeface="Open Sans"/>
              </a:rPr>
              <a:t>licencia </a:t>
            </a:r>
            <a:r>
              <a:rPr lang="en-GB" sz="1000" dirty="0">
                <a:latin typeface="Open Sans"/>
                <a:hlinkClick r:id="rId7"/>
              </a:rPr>
              <a:t>CC-BY 3.0</a:t>
            </a:r>
            <a:endParaRPr lang="en-GB" sz="1000" dirty="0">
              <a:latin typeface="Open Sans"/>
            </a:endParaRPr>
          </a:p>
        </p:txBody>
      </p:sp>
      <p:sp>
        <p:nvSpPr>
          <p:cNvPr id="13" name="Oval 12">
            <a:extLst>
              <a:ext uri="{FF2B5EF4-FFF2-40B4-BE49-F238E27FC236}">
                <a16:creationId xmlns:a16="http://schemas.microsoft.com/office/drawing/2014/main" id="{EB752886-07F6-2348-8DED-454520352C86}"/>
              </a:ext>
            </a:extLst>
          </p:cNvPr>
          <p:cNvSpPr/>
          <p:nvPr/>
        </p:nvSpPr>
        <p:spPr>
          <a:xfrm>
            <a:off x="10569097" y="1915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6.mp3" descr="Track1_Lecture3_Slide16.mp3">
            <a:hlinkClick r:id="" action="ppaction://media"/>
            <a:extLst>
              <a:ext uri="{FF2B5EF4-FFF2-40B4-BE49-F238E27FC236}">
                <a16:creationId xmlns:a16="http://schemas.microsoft.com/office/drawing/2014/main" id="{F1E9F507-23E4-FC4E-8ACE-D915275237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40462" y="262954"/>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07268" y="1389619"/>
            <a:ext cx="1044205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Ejemplos de resultados del análisis de la electrificación del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África</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subsahariana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6" y="-2044"/>
            <a:ext cx="8246026"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Acceso a la electricidad en el </a:t>
            </a:r>
            <a:r>
              <a:rPr lang="en-GB" sz="4400" dirty="0">
                <a:latin typeface="Open Sans"/>
                <a:ea typeface="Open Sans" panose="020B0606030504020204" pitchFamily="34" charset="0"/>
                <a:cs typeface="Open Sans" panose="020B0606030504020204" pitchFamily="34" charset="0"/>
                <a:sym typeface="Bodoni SvtyTwo ITC TT-Book"/>
              </a:rPr>
              <a:t>África</a:t>
            </a:r>
            <a:r>
              <a:rPr lang="en-US" sz="4400" dirty="0">
                <a:latin typeface="Open Sans"/>
                <a:ea typeface="Open Sans" panose="020B0606030504020204" pitchFamily="34" charset="0"/>
                <a:cs typeface="Open Sans" panose="020B0606030504020204" pitchFamily="34" charset="0"/>
                <a:sym typeface="Bodoni SvtyTwo ITC TT-Book"/>
              </a:rPr>
              <a:t> subsahariana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285" y="2104001"/>
            <a:ext cx="10242740" cy="3821484"/>
          </a:xfrm>
          <a:prstGeom prst="rect">
            <a:avLst/>
          </a:prstGeom>
        </p:spPr>
      </p:pic>
      <p:sp>
        <p:nvSpPr>
          <p:cNvPr id="13" name="Rectangle 12"/>
          <p:cNvSpPr/>
          <p:nvPr/>
        </p:nvSpPr>
        <p:spPr>
          <a:xfrm>
            <a:off x="9979123" y="6061485"/>
            <a:ext cx="1580882" cy="307777"/>
          </a:xfrm>
          <a:prstGeom prst="rect">
            <a:avLst/>
          </a:prstGeom>
        </p:spPr>
        <p:txBody>
          <a:bodyPr wrap="none" lIns="91440" tIns="45720" rIns="91440" bIns="45720" anchor="t">
            <a:spAutoFit/>
          </a:bodyPr>
          <a:lstStyle/>
          <a:p>
            <a:r>
              <a:rPr lang="en-GB" sz="1400" i="1" dirty="0">
                <a:latin typeface="Open Sans"/>
              </a:rPr>
              <a:t>Mentis et al. 2017</a:t>
            </a:r>
          </a:p>
        </p:txBody>
      </p:sp>
      <p:sp>
        <p:nvSpPr>
          <p:cNvPr id="6" name="Rectangle 5"/>
          <p:cNvSpPr/>
          <p:nvPr/>
        </p:nvSpPr>
        <p:spPr>
          <a:xfrm>
            <a:off x="925024" y="6149356"/>
            <a:ext cx="2688188" cy="246221"/>
          </a:xfrm>
          <a:prstGeom prst="rect">
            <a:avLst/>
          </a:prstGeom>
        </p:spPr>
        <p:txBody>
          <a:bodyPr wrap="square">
            <a:spAutoFit/>
          </a:bodyPr>
          <a:lstStyle/>
          <a:p>
            <a:r>
              <a:rPr lang="en-US" sz="1000" b="1" dirty="0">
                <a:solidFill>
                  <a:srgbClr val="1D1C1D"/>
                </a:solidFill>
                <a:latin typeface="Open Sans"/>
              </a:rPr>
              <a:t>Fuente:</a:t>
            </a:r>
            <a:r>
              <a:rPr lang="en-US" sz="1000" dirty="0">
                <a:solidFill>
                  <a:srgbClr val="1D1C1D"/>
                </a:solidFill>
                <a:latin typeface="Open Sans"/>
              </a:rPr>
              <a:t> Adaptado de Mentis et al. 2021</a:t>
            </a:r>
            <a:endParaRPr lang="en-US" sz="1000" dirty="0">
              <a:latin typeface="Open Sans"/>
            </a:endParaRPr>
          </a:p>
        </p:txBody>
      </p:sp>
      <p:sp>
        <p:nvSpPr>
          <p:cNvPr id="11" name="Rectangle 10"/>
          <p:cNvSpPr/>
          <p:nvPr/>
        </p:nvSpPr>
        <p:spPr>
          <a:xfrm>
            <a:off x="4685630" y="6133382"/>
            <a:ext cx="4216219" cy="246221"/>
          </a:xfrm>
          <a:prstGeom prst="rect">
            <a:avLst/>
          </a:prstGeom>
        </p:spPr>
        <p:txBody>
          <a:bodyPr wrap="none" lIns="91440" tIns="45720" rIns="91440" bIns="45720" anchor="t">
            <a:spAutoFit/>
          </a:bodyPr>
          <a:lstStyle/>
          <a:p>
            <a:pPr algn="ctr"/>
            <a:r>
              <a:rPr lang="en-GB" sz="1000" b="1" dirty="0">
                <a:latin typeface="Open Sans"/>
              </a:rPr>
              <a:t>Fuente de la imagen</a:t>
            </a:r>
            <a:r>
              <a:rPr lang="en-GB" sz="1000" dirty="0">
                <a:latin typeface="Open Sans"/>
              </a:rPr>
              <a:t>: Mentis et al. 2017, </a:t>
            </a:r>
            <a:r>
              <a:rPr lang="en-GB" sz="1000" dirty="0">
                <a:latin typeface="Open Sans"/>
                <a:hlinkClick r:id="rId6"/>
              </a:rPr>
              <a:t>imagen con </a:t>
            </a:r>
            <a:r>
              <a:rPr lang="en-GB" sz="1000" dirty="0">
                <a:latin typeface="Open Sans"/>
              </a:rPr>
              <a:t>licencia </a:t>
            </a:r>
            <a:r>
              <a:rPr lang="en-GB" sz="1000" dirty="0">
                <a:latin typeface="Open Sans"/>
                <a:hlinkClick r:id="rId7"/>
              </a:rPr>
              <a:t>CC-BY 3.0</a:t>
            </a:r>
            <a:endParaRPr lang="en-GB" sz="1000" dirty="0">
              <a:latin typeface="Open Sans"/>
            </a:endParaRPr>
          </a:p>
        </p:txBody>
      </p:sp>
      <p:sp>
        <p:nvSpPr>
          <p:cNvPr id="10" name="Oval 9">
            <a:extLst>
              <a:ext uri="{FF2B5EF4-FFF2-40B4-BE49-F238E27FC236}">
                <a16:creationId xmlns:a16="http://schemas.microsoft.com/office/drawing/2014/main" id="{80511BB0-02C2-2F47-950A-826F05A183BA}"/>
              </a:ext>
            </a:extLst>
          </p:cNvPr>
          <p:cNvSpPr/>
          <p:nvPr/>
        </p:nvSpPr>
        <p:spPr>
          <a:xfrm>
            <a:off x="10604475" y="10373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17.mp3" descr="Track1_Lecture3_Slide17.mp3">
            <a:hlinkClick r:id="" action="ppaction://media"/>
            <a:extLst>
              <a:ext uri="{FF2B5EF4-FFF2-40B4-BE49-F238E27FC236}">
                <a16:creationId xmlns:a16="http://schemas.microsoft.com/office/drawing/2014/main" id="{9584E5CE-C269-A64E-B3D6-A8E78AA0E5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75840" y="162467"/>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0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7406931"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Necesidades de inversión en </a:t>
            </a:r>
            <a:r>
              <a:rPr lang="en-GB"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el</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África</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GB"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subsahariana</a:t>
            </a: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2794" y="1789729"/>
            <a:ext cx="5609838" cy="4221116"/>
          </a:xfrm>
          <a:prstGeom prst="rect">
            <a:avLst/>
          </a:prstGeom>
        </p:spPr>
      </p:pic>
      <p:sp>
        <p:nvSpPr>
          <p:cNvPr id="5" name="Rectangle 4"/>
          <p:cNvSpPr/>
          <p:nvPr/>
        </p:nvSpPr>
        <p:spPr>
          <a:xfrm>
            <a:off x="936550" y="6141510"/>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2" name="Title 10">
            <a:extLst>
              <a:ext uri="{FF2B5EF4-FFF2-40B4-BE49-F238E27FC236}">
                <a16:creationId xmlns:a16="http://schemas.microsoft.com/office/drawing/2014/main" id="{43CE6EBA-4EBD-46AA-9125-30FE6E5C850C}"/>
              </a:ext>
            </a:extLst>
          </p:cNvPr>
          <p:cNvSpPr txBox="1">
            <a:spLocks/>
          </p:cNvSpPr>
          <p:nvPr/>
        </p:nvSpPr>
        <p:spPr>
          <a:xfrm>
            <a:off x="887215" y="-2044"/>
            <a:ext cx="9257246"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Acceso a la electricidad en el </a:t>
            </a:r>
            <a:r>
              <a:rPr lang="en-GB" sz="4400" dirty="0">
                <a:latin typeface="Open Sans"/>
                <a:ea typeface="Open Sans" panose="020B0606030504020204" pitchFamily="34" charset="0"/>
                <a:cs typeface="Open Sans" panose="020B0606030504020204" pitchFamily="34" charset="0"/>
                <a:sym typeface="Bodoni SvtyTwo ITC TT-Book"/>
              </a:rPr>
              <a:t>África</a:t>
            </a:r>
            <a:r>
              <a:rPr lang="en-US" sz="4400" dirty="0">
                <a:latin typeface="Open Sans"/>
                <a:ea typeface="Open Sans" panose="020B0606030504020204" pitchFamily="34" charset="0"/>
                <a:cs typeface="Open Sans" panose="020B0606030504020204" pitchFamily="34" charset="0"/>
                <a:sym typeface="Bodoni SvtyTwo ITC TT-Book"/>
              </a:rPr>
              <a:t> subsahariana </a:t>
            </a:r>
          </a:p>
        </p:txBody>
      </p:sp>
      <p:sp>
        <p:nvSpPr>
          <p:cNvPr id="6" name="TextBox 2"/>
          <p:cNvSpPr txBox="1"/>
          <p:nvPr/>
        </p:nvSpPr>
        <p:spPr>
          <a:xfrm>
            <a:off x="3140705" y="6142692"/>
            <a:ext cx="4569698" cy="24503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0B8CE93-F86A-584A-9B12-3AD6342D100E}"/>
              </a:ext>
            </a:extLst>
          </p:cNvPr>
          <p:cNvSpPr/>
          <p:nvPr/>
        </p:nvSpPr>
        <p:spPr>
          <a:xfrm>
            <a:off x="10420620" y="984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18.mp3" descr="Track1_Lecture3_Slide18.mp3">
            <a:hlinkClick r:id="" action="ppaction://media"/>
            <a:extLst>
              <a:ext uri="{FF2B5EF4-FFF2-40B4-BE49-F238E27FC236}">
                <a16:creationId xmlns:a16="http://schemas.microsoft.com/office/drawing/2014/main" id="{5C3A7D3E-2845-514B-88F3-CA2C3694BCE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1985" y="169854"/>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0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72587"/>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Mensajes clave</a:t>
            </a:r>
          </a:p>
        </p:txBody>
      </p:sp>
      <p:sp>
        <p:nvSpPr>
          <p:cNvPr id="2" name="Content Placeholder 1"/>
          <p:cNvSpPr>
            <a:spLocks noGrp="1"/>
          </p:cNvSpPr>
          <p:nvPr>
            <p:ph idx="1"/>
          </p:nvPr>
        </p:nvSpPr>
        <p:spPr>
          <a:xfrm>
            <a:off x="759074" y="1816187"/>
            <a:ext cx="9258969" cy="3902995"/>
          </a:xfrm>
        </p:spPr>
        <p:txBody>
          <a:bodyPr vert="horz" lIns="91440" tIns="45720" rIns="91440" bIns="45720" rtlCol="0" anchor="t">
            <a:normAutofit/>
          </a:bodyPr>
          <a:lstStyle/>
          <a:p>
            <a:r>
              <a:rPr lang="en-GB" sz="2000" dirty="0">
                <a:latin typeface="Open Sans"/>
              </a:rPr>
              <a:t>La ampliación de la red es favorable en las zonas con gran demanda, lo que suele estar relacionado con una alta densidad de población y una distancia cercana (&lt;50 km) a la red. </a:t>
            </a:r>
          </a:p>
          <a:p>
            <a:r>
              <a:rPr lang="en-GB" sz="2000" dirty="0">
                <a:latin typeface="Open Sans"/>
              </a:rPr>
              <a:t>Las tecnologías de minirredes son favorables en niveles de demanda medios y altos, lo que normalmente se correlaciona con la densidad de población en zonas alejadas de la red existente</a:t>
            </a:r>
          </a:p>
          <a:p>
            <a:r>
              <a:rPr lang="en-GB" sz="2000" dirty="0">
                <a:latin typeface="Open Sans"/>
              </a:rPr>
              <a:t>Las tecnologías autónomas son favorables cuando los niveles de demanda son bajos, normalmente en zonas poco pobladas</a:t>
            </a:r>
          </a:p>
          <a:p>
            <a:r>
              <a:rPr lang="en-GB" sz="2000" dirty="0">
                <a:latin typeface="Open Sans"/>
              </a:rPr>
              <a:t>El aumento de la demanda de electricidad (Nivel 1 → Nivel 5) hace que la opción menos costosa pase gradualmente de Stand-alone → Mini-Grid → Grid.</a:t>
            </a:r>
          </a:p>
          <a:p>
            <a:endParaRPr lang="en-GB" sz="2000" dirty="0">
              <a:latin typeface="Open Sans"/>
            </a:endParaRPr>
          </a:p>
        </p:txBody>
      </p:sp>
      <p:sp>
        <p:nvSpPr>
          <p:cNvPr id="5" name="Rectangle 4"/>
          <p:cNvSpPr/>
          <p:nvPr/>
        </p:nvSpPr>
        <p:spPr>
          <a:xfrm>
            <a:off x="842825" y="6135197"/>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3" name="Title 10">
            <a:extLst>
              <a:ext uri="{FF2B5EF4-FFF2-40B4-BE49-F238E27FC236}">
                <a16:creationId xmlns:a16="http://schemas.microsoft.com/office/drawing/2014/main" id="{B70F0F33-7A61-46B9-85C8-4843A34710C5}"/>
              </a:ext>
            </a:extLst>
          </p:cNvPr>
          <p:cNvSpPr txBox="1">
            <a:spLocks/>
          </p:cNvSpPr>
          <p:nvPr/>
        </p:nvSpPr>
        <p:spPr>
          <a:xfrm>
            <a:off x="887215" y="-2044"/>
            <a:ext cx="8783910"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3.3 Acceso a la electricidad en el </a:t>
            </a:r>
            <a:r>
              <a:rPr lang="en-GB" sz="4400" dirty="0">
                <a:latin typeface="Open Sans"/>
                <a:ea typeface="Open Sans" panose="020B0606030504020204" pitchFamily="34" charset="0"/>
                <a:cs typeface="Open Sans" panose="020B0606030504020204" pitchFamily="34" charset="0"/>
                <a:sym typeface="Bodoni SvtyTwo ITC TT-Book"/>
              </a:rPr>
              <a:t>África</a:t>
            </a:r>
            <a:r>
              <a:rPr lang="en-US" sz="4400" dirty="0">
                <a:latin typeface="Open Sans"/>
                <a:ea typeface="Open Sans" panose="020B0606030504020204" pitchFamily="34" charset="0"/>
                <a:cs typeface="Open Sans" panose="020B0606030504020204" pitchFamily="34" charset="0"/>
                <a:sym typeface="Bodoni SvtyTwo ITC TT-Book"/>
              </a:rPr>
              <a:t> subsahariana </a:t>
            </a:r>
          </a:p>
        </p:txBody>
      </p:sp>
      <p:sp>
        <p:nvSpPr>
          <p:cNvPr id="6" name="Oval 5">
            <a:extLst>
              <a:ext uri="{FF2B5EF4-FFF2-40B4-BE49-F238E27FC236}">
                <a16:creationId xmlns:a16="http://schemas.microsoft.com/office/drawing/2014/main" id="{E84C20F0-78C1-E744-9CE1-8D276D0EB9CA}"/>
              </a:ext>
            </a:extLst>
          </p:cNvPr>
          <p:cNvSpPr/>
          <p:nvPr/>
        </p:nvSpPr>
        <p:spPr>
          <a:xfrm>
            <a:off x="10420620" y="2080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19.mp3" descr="Track1_Lecture3_Slide19.mp3">
            <a:hlinkClick r:id="" action="ppaction://media"/>
            <a:extLst>
              <a:ext uri="{FF2B5EF4-FFF2-40B4-BE49-F238E27FC236}">
                <a16:creationId xmlns:a16="http://schemas.microsoft.com/office/drawing/2014/main" id="{534EFC1B-09E8-E246-90C4-F3EFBEAC8A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1985" y="262954"/>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1044005" y="1818917"/>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55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Resultados del aprendizaje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809402"/>
            <a:ext cx="5211459" cy="3147105"/>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Arial" panose="020B0604020202020204" pitchFamily="34" charset="0"/>
              <a:buAutoNum type="arabicPeriod"/>
            </a:pPr>
            <a:r>
              <a:rPr lang="en-US" sz="2000" dirty="0">
                <a:latin typeface="Open Sans"/>
                <a:ea typeface="+mn-lt"/>
                <a:cs typeface="+mn-lt"/>
              </a:rPr>
              <a:t>OIT1: Describir los conjuntos de datos básicos utilizados en OnSSET</a:t>
            </a:r>
          </a:p>
          <a:p>
            <a:pPr marL="342900" indent="-342900" algn="l">
              <a:lnSpc>
                <a:spcPct val="100000"/>
              </a:lnSpc>
              <a:buFont typeface="Arial" panose="020B0604020202020204" pitchFamily="34" charset="0"/>
              <a:buAutoNum type="arabicPeriod"/>
            </a:pPr>
            <a:r>
              <a:rPr lang="en-US" sz="2000" dirty="0">
                <a:latin typeface="Open Sans"/>
                <a:ea typeface="+mn-lt"/>
                <a:cs typeface="+mn-lt"/>
              </a:rPr>
              <a:t>OIT2: Explicar cómo se distribuyen los recursos energéticos en el África subsahariana </a:t>
            </a:r>
          </a:p>
          <a:p>
            <a:pPr marL="342900" indent="-342900" algn="l">
              <a:lnSpc>
                <a:spcPct val="100000"/>
              </a:lnSpc>
              <a:buFont typeface="Arial" panose="020B0604020202020204" pitchFamily="34" charset="0"/>
              <a:buAutoNum type="arabicPeriod"/>
            </a:pPr>
            <a:r>
              <a:rPr lang="en-US" sz="2000" dirty="0">
                <a:latin typeface="Open Sans"/>
                <a:ea typeface="+mn-lt"/>
                <a:cs typeface="+mn-lt"/>
              </a:rPr>
              <a:t>OIT3: Enumerar las principales características de los Sistemas de Información Geográfica (SIG) </a:t>
            </a:r>
          </a:p>
          <a:p>
            <a:pPr marL="342900" indent="-342900" algn="l">
              <a:lnSpc>
                <a:spcPct val="100000"/>
              </a:lnSpc>
              <a:buAutoNum type="arabicPeriod"/>
            </a:pPr>
            <a:r>
              <a:rPr lang="en-US" sz="2000" dirty="0">
                <a:latin typeface="Open Sans"/>
                <a:ea typeface="+mn-lt"/>
                <a:cs typeface="+mn-lt"/>
              </a:rPr>
              <a:t>OIT4: Describir el papel de los datos geoespaciales y los Objetivos de Desarrollo Sostenible</a:t>
            </a:r>
          </a:p>
          <a:p>
            <a:pPr algn="l">
              <a:lnSpc>
                <a:spcPct val="100000"/>
              </a:lnSpc>
            </a:pPr>
            <a:endParaRPr lang="en-GB" sz="2000" dirty="0">
              <a:latin typeface="Open Sans"/>
            </a:endParaRPr>
          </a:p>
        </p:txBody>
      </p:sp>
      <p:sp>
        <p:nvSpPr>
          <p:cNvPr id="2" name="Rectangle 1"/>
          <p:cNvSpPr/>
          <p:nvPr/>
        </p:nvSpPr>
        <p:spPr>
          <a:xfrm>
            <a:off x="887214" y="1379679"/>
            <a:ext cx="4340355" cy="400110"/>
          </a:xfrm>
          <a:prstGeom prst="rect">
            <a:avLst/>
          </a:prstGeom>
        </p:spPr>
        <p:txBody>
          <a:bodyPr wrap="none">
            <a:spAutoFit/>
          </a:bodyPr>
          <a:lstStyle/>
          <a:p>
            <a:pPr>
              <a:spcBef>
                <a:spcPts val="1000"/>
              </a:spcBef>
            </a:pPr>
            <a:r>
              <a:rPr lang="en-GB" sz="2000" b="1" dirty="0">
                <a:solidFill>
                  <a:schemeClr val="accent5">
                    <a:lumMod val="60000"/>
                    <a:lumOff val="40000"/>
                  </a:schemeClr>
                </a:solidFill>
                <a:latin typeface="Open Sans"/>
                <a:ea typeface="+mn-lt"/>
                <a:cs typeface="+mn-lt"/>
              </a:rPr>
              <a:t>Al final de esta conferencia, serás capaz de:</a:t>
            </a:r>
            <a:endParaRPr lang="en-US" sz="2000" b="1" dirty="0">
              <a:solidFill>
                <a:schemeClr val="accent5">
                  <a:lumMod val="60000"/>
                  <a:lumOff val="40000"/>
                </a:schemeClr>
              </a:solidFill>
              <a:latin typeface="Open Sans"/>
              <a:cs typeface="Calibri" panose="020F0502020204030204"/>
            </a:endParaRPr>
          </a:p>
        </p:txBody>
      </p:sp>
      <p:sp>
        <p:nvSpPr>
          <p:cNvPr id="7" name="Oval 6">
            <a:extLst>
              <a:ext uri="{FF2B5EF4-FFF2-40B4-BE49-F238E27FC236}">
                <a16:creationId xmlns:a16="http://schemas.microsoft.com/office/drawing/2014/main" id="{0EE92DE4-F595-504C-B22A-0A2A37B5802B}"/>
              </a:ext>
            </a:extLst>
          </p:cNvPr>
          <p:cNvSpPr/>
          <p:nvPr/>
        </p:nvSpPr>
        <p:spPr>
          <a:xfrm>
            <a:off x="10048453" y="34348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mp3" descr="Track1_Lecture3_Slide2.mp3">
            <a:hlinkClick r:id="" action="ppaction://media"/>
            <a:extLst>
              <a:ext uri="{FF2B5EF4-FFF2-40B4-BE49-F238E27FC236}">
                <a16:creationId xmlns:a16="http://schemas.microsoft.com/office/drawing/2014/main" id="{9AC2DFC8-DDEF-E34F-850D-CF841F38A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90970" y="41484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67162" y="7792"/>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3.3 Referencias</a:t>
            </a:r>
          </a:p>
        </p:txBody>
      </p:sp>
      <p:sp>
        <p:nvSpPr>
          <p:cNvPr id="2" name="Rectangle 1"/>
          <p:cNvSpPr/>
          <p:nvPr/>
        </p:nvSpPr>
        <p:spPr>
          <a:xfrm>
            <a:off x="887215" y="1630124"/>
            <a:ext cx="5227053" cy="3293209"/>
          </a:xfrm>
          <a:prstGeom prst="rect">
            <a:avLst/>
          </a:prstGeom>
        </p:spPr>
        <p:txBody>
          <a:bodyPr wrap="square" lIns="91440" tIns="45720" rIns="91440" bIns="45720" anchor="t">
            <a:spAutoFit/>
          </a:bodyPr>
          <a:lstStyle/>
          <a:p>
            <a:r>
              <a:rPr lang="en-GB" sz="1600" dirty="0">
                <a:latin typeface="Open Sans"/>
              </a:rPr>
              <a:t>Mentis, D., Howells, M., Rogner, H., Korkovelos, A., Arderne, C., Zepeda, E., Siyal, S., Taliotis, C., Bazilian, M., de Roo, A., Tanvez, Y., Oudalov, A., Scholtz, E., 2017. Lighting the World: la primera aplicación de una herramienta de electrificación espacial de código abierto (OnSSET) en el África subsahariana. Environmental Research Letters 12, 085003. </a:t>
            </a:r>
            <a:r>
              <a:rPr lang="en-GB" sz="1600" dirty="0">
                <a:latin typeface="Open Sans"/>
                <a:hlinkClick r:id="rId2"/>
              </a:rPr>
              <a:t>https://doi.org/10.1088/1748-9326/aa7b29</a:t>
            </a:r>
            <a:endParaRPr lang="en-GB" sz="1600" dirty="0">
              <a:latin typeface="Open Sans"/>
            </a:endParaRPr>
          </a:p>
          <a:p>
            <a:endParaRPr lang="en-GB" sz="1600" dirty="0">
              <a:latin typeface="Open Sans"/>
            </a:endParaRPr>
          </a:p>
          <a:p>
            <a:r>
              <a:rPr lang="sv-SE" sz="1600" dirty="0">
                <a:latin typeface="Open Sans"/>
              </a:rPr>
              <a:t>Mentis, D., Korkovelos, A., Sahlberg, A., Khavari, B., s.f. Conferencia 1: Introducción a la modelización geoespacial de la electrificación </a:t>
            </a:r>
          </a:p>
          <a:p>
            <a:r>
              <a:rPr lang="sv-SE" sz="1600" dirty="0">
                <a:latin typeface="Open Sans"/>
              </a:rPr>
              <a:t>[Documento WWW]. Kit de enseñanza de OnSSET. URL </a:t>
            </a:r>
            <a:r>
              <a:rPr lang="sv-SE" sz="1600" dirty="0">
                <a:latin typeface="Open Sans"/>
                <a:hlinkClick r:id="rId3"/>
              </a:rPr>
              <a:t>https://onsset.github.io/teaching_kit/courses/modul</a:t>
            </a:r>
            <a:r>
              <a:rPr lang="sv-SE" sz="1600" dirty="0">
                <a:latin typeface="Open Sans"/>
              </a:rPr>
              <a:t>e_1/Lecture_1/ (consultado el 18.2.21).</a:t>
            </a:r>
          </a:p>
          <a:p>
            <a:endParaRPr lang="en-GB" sz="1600" dirty="0">
              <a:latin typeface="Open Sans"/>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186371"/>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¿Qué es el SIG y por qué es útil</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418151" cy="1142479"/>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Los datos geoespaciales y los ODS </a:t>
            </a:r>
          </a:p>
        </p:txBody>
      </p:sp>
      <p:sp>
        <p:nvSpPr>
          <p:cNvPr id="2" name="Rectangle 1"/>
          <p:cNvSpPr/>
          <p:nvPr/>
        </p:nvSpPr>
        <p:spPr>
          <a:xfrm>
            <a:off x="887214" y="3403735"/>
            <a:ext cx="9736670" cy="707886"/>
          </a:xfrm>
          <a:prstGeom prst="rect">
            <a:avLst/>
          </a:prstGeom>
        </p:spPr>
        <p:txBody>
          <a:bodyPr wrap="square" lIns="91440" tIns="45720" rIns="91440" bIns="45720" anchor="t">
            <a:spAutoFit/>
          </a:bodyPr>
          <a:lstStyle/>
          <a:p>
            <a:r>
              <a:rPr lang="en-US" sz="2000" dirty="0">
                <a:latin typeface="Open Sans"/>
              </a:rPr>
              <a:t>Los SIG pueden relacionar información procedente de diferentes fuentes, utilizando dos variables índice clave: el espacio (o la ubicación) y el tiempo.</a:t>
            </a:r>
          </a:p>
        </p:txBody>
      </p:sp>
      <p:sp>
        <p:nvSpPr>
          <p:cNvPr id="3" name="Rectangle 2"/>
          <p:cNvSpPr/>
          <p:nvPr/>
        </p:nvSpPr>
        <p:spPr>
          <a:xfrm>
            <a:off x="887214" y="1740621"/>
            <a:ext cx="10398407" cy="1250727"/>
          </a:xfrm>
          <a:prstGeom prst="rect">
            <a:avLst/>
          </a:prstGeom>
        </p:spPr>
        <p:txBody>
          <a:bodyPr wrap="square" lIns="91440" tIns="45720" rIns="91440" bIns="45720" anchor="t">
            <a:spAutoFit/>
          </a:bodyPr>
          <a:lstStyle/>
          <a:p>
            <a:pPr>
              <a:lnSpc>
                <a:spcPct val="130000"/>
              </a:lnSpc>
            </a:pPr>
            <a:r>
              <a:rPr lang="en-GB" sz="2000" dirty="0">
                <a:latin typeface="Open Sans"/>
              </a:rPr>
              <a:t>Un Sistema de Información Geográfica (</a:t>
            </a:r>
            <a:r>
              <a:rPr lang="en-GB" sz="2000" b="1" dirty="0">
                <a:latin typeface="Open Sans"/>
              </a:rPr>
              <a:t>SIG) </a:t>
            </a:r>
            <a:r>
              <a:rPr lang="en-GB" sz="2000" dirty="0">
                <a:latin typeface="Open Sans"/>
              </a:rPr>
              <a:t>es un conjunto integrado de herramientas de hardware y software, diseñado para capturar, almacenar, manipular, analizar, gestionar y presentar digitalmente datos espaciales </a:t>
            </a:r>
            <a:r>
              <a:rPr lang="sv-SE" sz="2000" dirty="0">
                <a:latin typeface="Open Sans"/>
              </a:rPr>
              <a:t>(</a:t>
            </a:r>
            <a:r>
              <a:rPr lang="en-GB" sz="2000" dirty="0">
                <a:latin typeface="Open Sans"/>
              </a:rPr>
              <a:t>o geográficos) e información de atributos relacionada.</a:t>
            </a:r>
            <a:endParaRPr lang="en-US" sz="2000" dirty="0">
              <a:latin typeface="Open Sans"/>
            </a:endParaRPr>
          </a:p>
        </p:txBody>
      </p:sp>
      <p:sp>
        <p:nvSpPr>
          <p:cNvPr id="6" name="Rectangle 5"/>
          <p:cNvSpPr/>
          <p:nvPr/>
        </p:nvSpPr>
        <p:spPr>
          <a:xfrm>
            <a:off x="124872" y="6368237"/>
            <a:ext cx="1534394"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Sahlberg et al. 2021</a:t>
            </a:r>
            <a:endParaRPr lang="en-US" sz="1000" dirty="0">
              <a:latin typeface="Open Sans"/>
            </a:endParaRPr>
          </a:p>
        </p:txBody>
      </p:sp>
      <p:sp>
        <p:nvSpPr>
          <p:cNvPr id="7" name="Oval 6">
            <a:extLst>
              <a:ext uri="{FF2B5EF4-FFF2-40B4-BE49-F238E27FC236}">
                <a16:creationId xmlns:a16="http://schemas.microsoft.com/office/drawing/2014/main" id="{EAB04707-F544-F942-91C4-1ADABBC4B17A}"/>
              </a:ext>
            </a:extLst>
          </p:cNvPr>
          <p:cNvSpPr/>
          <p:nvPr/>
        </p:nvSpPr>
        <p:spPr>
          <a:xfrm>
            <a:off x="10420621" y="1915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21.mp3" descr="Track1_Lecture3_Slide21.mp3">
            <a:hlinkClick r:id="" action="ppaction://media"/>
            <a:extLst>
              <a:ext uri="{FF2B5EF4-FFF2-40B4-BE49-F238E27FC236}">
                <a16:creationId xmlns:a16="http://schemas.microsoft.com/office/drawing/2014/main" id="{EB75D3A4-3E9C-9F43-A398-6BF64A730F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1986" y="262954"/>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5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77081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Los datos geoespaciales y los ODS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a:extLst>
              <a:ext uri="{FF2B5EF4-FFF2-40B4-BE49-F238E27FC236}">
                <a16:creationId xmlns:a16="http://schemas.microsoft.com/office/drawing/2014/main" id="{63FE2775-FB72-4D44-B480-06EBB7F679B3}"/>
              </a:ext>
            </a:extLst>
          </p:cNvPr>
          <p:cNvSpPr/>
          <p:nvPr/>
        </p:nvSpPr>
        <p:spPr>
          <a:xfrm>
            <a:off x="838200" y="138137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Sistema de Información Geográfica (SIG)</a:t>
            </a:r>
          </a:p>
        </p:txBody>
      </p:sp>
      <p:sp>
        <p:nvSpPr>
          <p:cNvPr id="2" name="Content Placeholder 1"/>
          <p:cNvSpPr>
            <a:spLocks noGrp="1"/>
          </p:cNvSpPr>
          <p:nvPr>
            <p:ph idx="1"/>
          </p:nvPr>
        </p:nvSpPr>
        <p:spPr>
          <a:xfrm>
            <a:off x="838200" y="1808849"/>
            <a:ext cx="10515600" cy="4351338"/>
          </a:xfrm>
        </p:spPr>
        <p:txBody>
          <a:bodyPr vert="horz" lIns="91440" tIns="45720" rIns="91440" bIns="45720" rtlCol="0" anchor="t">
            <a:normAutofit/>
          </a:bodyPr>
          <a:lstStyle/>
          <a:p>
            <a:pPr marL="0" indent="0">
              <a:buNone/>
            </a:pPr>
            <a:r>
              <a:rPr lang="en-US" sz="2400" dirty="0">
                <a:latin typeface="Open Sans" panose="020B0606030504020204"/>
              </a:rPr>
              <a:t>El uso de los SIG tiene múltiples propósitos: </a:t>
            </a:r>
          </a:p>
          <a:p>
            <a:r>
              <a:rPr lang="en-US" sz="2400" dirty="0">
                <a:latin typeface="Open Sans" panose="020B0606030504020204"/>
              </a:rPr>
              <a:t>Evaluaciones basadas en la localización: Las herramientas SIG permiten </a:t>
            </a:r>
            <a:r>
              <a:rPr lang="en-GB" sz="2400" dirty="0">
                <a:latin typeface="Open Sans" panose="020B0606030504020204"/>
              </a:rPr>
              <a:t>analizar la </a:t>
            </a:r>
            <a:r>
              <a:rPr lang="en-US" sz="2400" dirty="0">
                <a:latin typeface="Open Sans" panose="020B0606030504020204"/>
              </a:rPr>
              <a:t>información geoespacial relacionada con la energía. </a:t>
            </a:r>
          </a:p>
          <a:p>
            <a:r>
              <a:rPr lang="en-US" sz="2400" dirty="0">
                <a:latin typeface="Open Sans" panose="020B0606030504020204"/>
              </a:rPr>
              <a:t>Teledetección: El uso de herramientas SIG facilita la integración de las técnicas de teledetección para derivar la disponibilidad de recursos y los potenciales energéticos en los casos en que estos datos no están disponibles (públicamente).</a:t>
            </a:r>
          </a:p>
          <a:p>
            <a:r>
              <a:rPr lang="en-US" sz="2400" dirty="0">
                <a:latin typeface="Open Sans" panose="020B0606030504020204"/>
              </a:rPr>
              <a:t>Ilustración de los resultados: El SIG se utiliza para ilustrar los resultados en mapas interactivos, proporcionando una interfaz eficaz entre la ciencia y la política.</a:t>
            </a:r>
          </a:p>
          <a:p>
            <a:endParaRPr lang="en-GB" sz="1600" dirty="0">
              <a:latin typeface="Open Sans" panose="020B0606030504020204"/>
            </a:endParaRPr>
          </a:p>
        </p:txBody>
      </p:sp>
      <p:sp>
        <p:nvSpPr>
          <p:cNvPr id="6" name="Rectangle 5"/>
          <p:cNvSpPr/>
          <p:nvPr/>
        </p:nvSpPr>
        <p:spPr>
          <a:xfrm>
            <a:off x="124872" y="6368237"/>
            <a:ext cx="1534394"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Sahlberg et al. 2021</a:t>
            </a:r>
            <a:endParaRPr lang="en-US" sz="1000" dirty="0">
              <a:latin typeface="Open Sans"/>
            </a:endParaRPr>
          </a:p>
        </p:txBody>
      </p:sp>
      <p:sp>
        <p:nvSpPr>
          <p:cNvPr id="7" name="Oval 6">
            <a:extLst>
              <a:ext uri="{FF2B5EF4-FFF2-40B4-BE49-F238E27FC236}">
                <a16:creationId xmlns:a16="http://schemas.microsoft.com/office/drawing/2014/main" id="{C6461399-1649-8F4B-86E6-768793E56BE6}"/>
              </a:ext>
            </a:extLst>
          </p:cNvPr>
          <p:cNvSpPr/>
          <p:nvPr/>
        </p:nvSpPr>
        <p:spPr>
          <a:xfrm>
            <a:off x="10600495" y="1227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2.mp3" descr="Track1_Lecture3_Slide22.mp3">
            <a:hlinkClick r:id="" action="ppaction://media"/>
            <a:extLst>
              <a:ext uri="{FF2B5EF4-FFF2-40B4-BE49-F238E27FC236}">
                <a16:creationId xmlns:a16="http://schemas.microsoft.com/office/drawing/2014/main" id="{ACA78978-F5AA-F24F-AF07-D31114C460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1860" y="192058"/>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740693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Disponibilidad</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espacial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energía solar y eólica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65481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Los datos geoespaciales y los ODS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Content Placeholder 6"/>
          <p:cNvPicPr>
            <a:picLocks noChangeAspect="1"/>
          </p:cNvPicPr>
          <p:nvPr/>
        </p:nvPicPr>
        <p:blipFill rotWithShape="1">
          <a:blip r:embed="rId5" cstate="print">
            <a:extLst>
              <a:ext uri="{28A0092B-C50C-407E-A947-70E740481C1C}">
                <a14:useLocalDpi xmlns:a14="http://schemas.microsoft.com/office/drawing/2010/main" val="0"/>
              </a:ext>
            </a:extLst>
          </a:blip>
          <a:srcRect l="3236" t="3541" r="3002" b="15049"/>
          <a:stretch/>
        </p:blipFill>
        <p:spPr>
          <a:xfrm>
            <a:off x="4722061" y="1792993"/>
            <a:ext cx="5891986" cy="3970133"/>
          </a:xfrm>
          <a:prstGeom prst="rect">
            <a:avLst/>
          </a:prstGeom>
        </p:spPr>
      </p:pic>
      <p:sp>
        <p:nvSpPr>
          <p:cNvPr id="7" name="Rectangle 14"/>
          <p:cNvSpPr/>
          <p:nvPr/>
        </p:nvSpPr>
        <p:spPr>
          <a:xfrm>
            <a:off x="6422633" y="5697207"/>
            <a:ext cx="4514700" cy="461665"/>
          </a:xfrm>
          <a:prstGeom prst="rect">
            <a:avLst/>
          </a:prstGeom>
        </p:spPr>
        <p:txBody>
          <a:bodyPr wrap="square">
            <a:spAutoFit/>
          </a:bodyPr>
          <a:lstStyle/>
          <a:p>
            <a:pPr algn="ctr">
              <a:spcAft>
                <a:spcPts val="300"/>
              </a:spcAft>
            </a:pPr>
            <a:r>
              <a:rPr lang="sv-SE" sz="1200" dirty="0"/>
              <a:t>Mapa del factor de capacidad de la energía eólica en el continente africano</a:t>
            </a:r>
          </a:p>
        </p:txBody>
      </p:sp>
      <p:sp>
        <p:nvSpPr>
          <p:cNvPr id="10" name="Rounded Rectangle 9"/>
          <p:cNvSpPr/>
          <p:nvPr/>
        </p:nvSpPr>
        <p:spPr>
          <a:xfrm>
            <a:off x="6020836" y="2781112"/>
            <a:ext cx="401797" cy="441398"/>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flipV="1">
            <a:off x="6232358" y="1997415"/>
            <a:ext cx="1395528" cy="83000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562936" y="1708373"/>
            <a:ext cx="2267336" cy="738664"/>
          </a:xfrm>
          <a:prstGeom prst="rect">
            <a:avLst/>
          </a:prstGeom>
        </p:spPr>
        <p:txBody>
          <a:bodyPr wrap="square" lIns="91440" tIns="45720" rIns="91440" bIns="45720" anchor="t">
            <a:spAutoFit/>
          </a:bodyPr>
          <a:lstStyle/>
          <a:p>
            <a:pPr algn="ctr">
              <a:spcAft>
                <a:spcPts val="2400"/>
              </a:spcAft>
            </a:pPr>
            <a:r>
              <a:rPr lang="en-GB" sz="1400" dirty="0">
                <a:latin typeface="Open Sans"/>
              </a:rPr>
              <a:t>Zonas con gran potencial para el despliegue de proyectos de energía eólica</a:t>
            </a:r>
          </a:p>
        </p:txBody>
      </p:sp>
      <p:sp>
        <p:nvSpPr>
          <p:cNvPr id="13" name="Rounded Rectangle 12"/>
          <p:cNvSpPr/>
          <p:nvPr/>
        </p:nvSpPr>
        <p:spPr>
          <a:xfrm>
            <a:off x="8538519" y="3340855"/>
            <a:ext cx="495545" cy="595831"/>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p:nvPr/>
        </p:nvCxnSpPr>
        <p:spPr>
          <a:xfrm flipV="1">
            <a:off x="9232152" y="2409374"/>
            <a:ext cx="0" cy="917217"/>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9034064" y="3377930"/>
            <a:ext cx="198088" cy="199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6" name="Bildobjekt 15">
            <a:extLst>
              <a:ext uri="{FF2B5EF4-FFF2-40B4-BE49-F238E27FC236}">
                <a16:creationId xmlns:a16="http://schemas.microsoft.com/office/drawing/2014/main" id="{23F1D29B-5D20-4E93-9105-AA9B6B846AC1}"/>
              </a:ext>
            </a:extLst>
          </p:cNvPr>
          <p:cNvPicPr>
            <a:picLocks noChangeAspect="1"/>
          </p:cNvPicPr>
          <p:nvPr/>
        </p:nvPicPr>
        <p:blipFill>
          <a:blip r:embed="rId6"/>
          <a:stretch>
            <a:fillRect/>
          </a:stretch>
        </p:blipFill>
        <p:spPr>
          <a:xfrm>
            <a:off x="1040834" y="2613627"/>
            <a:ext cx="3349752" cy="3035284"/>
          </a:xfrm>
          <a:prstGeom prst="rect">
            <a:avLst/>
          </a:prstGeom>
        </p:spPr>
      </p:pic>
      <p:sp>
        <p:nvSpPr>
          <p:cNvPr id="17" name="Rounded Rectangle 16"/>
          <p:cNvSpPr/>
          <p:nvPr/>
        </p:nvSpPr>
        <p:spPr>
          <a:xfrm>
            <a:off x="2058037" y="2801164"/>
            <a:ext cx="2255957" cy="956824"/>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p:cNvCxnSpPr>
            <a:stCxn id="17" idx="3"/>
          </p:cNvCxnSpPr>
          <p:nvPr/>
        </p:nvCxnSpPr>
        <p:spPr>
          <a:xfrm>
            <a:off x="4313994" y="3279576"/>
            <a:ext cx="318164" cy="61279"/>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394899" y="3071973"/>
            <a:ext cx="1523361" cy="600164"/>
          </a:xfrm>
          <a:prstGeom prst="rect">
            <a:avLst/>
          </a:prstGeom>
        </p:spPr>
        <p:txBody>
          <a:bodyPr wrap="square">
            <a:spAutoFit/>
          </a:bodyPr>
          <a:lstStyle/>
          <a:p>
            <a:pPr algn="ctr">
              <a:spcAft>
                <a:spcPts val="2400"/>
              </a:spcAft>
            </a:pPr>
            <a:r>
              <a:rPr lang="en-GB" sz="1100" dirty="0"/>
              <a:t>Zona con gran potencial para el despliegue de sistemas fotovoltaicos  </a:t>
            </a:r>
          </a:p>
        </p:txBody>
      </p:sp>
      <p:sp>
        <p:nvSpPr>
          <p:cNvPr id="20" name="Rectangle 14"/>
          <p:cNvSpPr/>
          <p:nvPr/>
        </p:nvSpPr>
        <p:spPr>
          <a:xfrm>
            <a:off x="960625" y="1972325"/>
            <a:ext cx="3438150" cy="523220"/>
          </a:xfrm>
          <a:prstGeom prst="rect">
            <a:avLst/>
          </a:prstGeom>
        </p:spPr>
        <p:txBody>
          <a:bodyPr wrap="square" lIns="91440" tIns="45720" rIns="91440" bIns="45720" anchor="t">
            <a:spAutoFit/>
          </a:bodyPr>
          <a:lstStyle/>
          <a:p>
            <a:pPr algn="ctr">
              <a:spcAft>
                <a:spcPts val="300"/>
              </a:spcAft>
            </a:pPr>
            <a:r>
              <a:rPr lang="en-US" sz="1400" dirty="0">
                <a:latin typeface="Open Sans"/>
              </a:rPr>
              <a:t>Mapa de irradiación horizontal global (GHI) del África subsahariana</a:t>
            </a:r>
          </a:p>
        </p:txBody>
      </p:sp>
      <p:sp>
        <p:nvSpPr>
          <p:cNvPr id="21" name="Rectangle 20"/>
          <p:cNvSpPr/>
          <p:nvPr/>
        </p:nvSpPr>
        <p:spPr>
          <a:xfrm>
            <a:off x="933661" y="6154342"/>
            <a:ext cx="1834156"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Sahlberg et al. 2021</a:t>
            </a:r>
            <a:endParaRPr lang="en-US" sz="1000" dirty="0">
              <a:latin typeface="Open Sans"/>
            </a:endParaRPr>
          </a:p>
        </p:txBody>
      </p:sp>
      <p:sp>
        <p:nvSpPr>
          <p:cNvPr id="3" name="Rectangle 2"/>
          <p:cNvSpPr/>
          <p:nvPr/>
        </p:nvSpPr>
        <p:spPr>
          <a:xfrm>
            <a:off x="941391" y="5764453"/>
            <a:ext cx="3352200" cy="246221"/>
          </a:xfrm>
          <a:prstGeom prst="rect">
            <a:avLst/>
          </a:prstGeom>
        </p:spPr>
        <p:txBody>
          <a:bodyPr wrap="none">
            <a:spAutoFit/>
          </a:bodyPr>
          <a:lstStyle/>
          <a:p>
            <a:r>
              <a:rPr lang="sv-SE" sz="1000" b="1" dirty="0">
                <a:solidFill>
                  <a:srgbClr val="4B5B75"/>
                </a:solidFill>
                <a:latin typeface="Open Sans" panose="020B0606030504020204"/>
              </a:rPr>
              <a:t>Fuente de la imagen</a:t>
            </a:r>
            <a:r>
              <a:rPr lang="sv-SE" sz="1000" dirty="0">
                <a:solidFill>
                  <a:srgbClr val="4B5B75"/>
                </a:solidFill>
                <a:latin typeface="Open Sans" panose="020B0606030504020204"/>
              </a:rPr>
              <a:t>: Global Solar Atlas 2.0, </a:t>
            </a:r>
            <a:r>
              <a:rPr lang="en-US" sz="1000" dirty="0">
                <a:solidFill>
                  <a:srgbClr val="4B5B75"/>
                </a:solidFill>
                <a:latin typeface="Open Sans" panose="020B0606030504020204"/>
              </a:rPr>
              <a:t>https://globalsolaratlas.info</a:t>
            </a:r>
            <a:endParaRPr lang="en-GB" sz="1000" dirty="0">
              <a:latin typeface="Open Sans" panose="020B0606030504020204"/>
            </a:endParaRPr>
          </a:p>
        </p:txBody>
      </p:sp>
      <p:sp>
        <p:nvSpPr>
          <p:cNvPr id="4" name="Rectangle 3"/>
          <p:cNvSpPr/>
          <p:nvPr/>
        </p:nvSpPr>
        <p:spPr>
          <a:xfrm>
            <a:off x="6493789" y="6136405"/>
            <a:ext cx="3751348" cy="246221"/>
          </a:xfrm>
          <a:prstGeom prst="rect">
            <a:avLst/>
          </a:prstGeom>
        </p:spPr>
        <p:txBody>
          <a:bodyPr wrap="none">
            <a:spAutoFit/>
          </a:bodyPr>
          <a:lstStyle/>
          <a:p>
            <a:r>
              <a:rPr lang="sv-SE" sz="1000" b="1" dirty="0">
                <a:solidFill>
                  <a:srgbClr val="4B5B75"/>
                </a:solidFill>
                <a:latin typeface="Open Sans" panose="020B0606030504020204"/>
              </a:rPr>
              <a:t>Fuente de la imagen: </a:t>
            </a:r>
            <a:r>
              <a:rPr lang="sv-SE" sz="1000" dirty="0">
                <a:solidFill>
                  <a:srgbClr val="4B5B75"/>
                </a:solidFill>
                <a:latin typeface="Open Sans" panose="020B0606030504020204"/>
              </a:rPr>
              <a:t>Global Wind Atlas versión 3.0, </a:t>
            </a:r>
            <a:r>
              <a:rPr lang="en-US" sz="1000" dirty="0">
                <a:solidFill>
                  <a:srgbClr val="4B5B75"/>
                </a:solidFill>
                <a:latin typeface="Open Sans" panose="020B0606030504020204"/>
              </a:rPr>
              <a:t>https://globalwindatlas.info/</a:t>
            </a:r>
            <a:endParaRPr lang="en-GB" sz="1000" dirty="0">
              <a:latin typeface="Open Sans" panose="020B0606030504020204"/>
            </a:endParaRPr>
          </a:p>
        </p:txBody>
      </p:sp>
      <p:sp>
        <p:nvSpPr>
          <p:cNvPr id="22" name="Oval 21">
            <a:extLst>
              <a:ext uri="{FF2B5EF4-FFF2-40B4-BE49-F238E27FC236}">
                <a16:creationId xmlns:a16="http://schemas.microsoft.com/office/drawing/2014/main" id="{3525A865-5053-5B49-931F-7EF67818E6F2}"/>
              </a:ext>
            </a:extLst>
          </p:cNvPr>
          <p:cNvSpPr/>
          <p:nvPr/>
        </p:nvSpPr>
        <p:spPr>
          <a:xfrm>
            <a:off x="10331554" y="800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rack1_Lecture3_Slide23.mp3" descr="Track1_Lecture3_Slide23.mp3">
            <a:hlinkClick r:id="" action="ppaction://media"/>
            <a:extLst>
              <a:ext uri="{FF2B5EF4-FFF2-40B4-BE49-F238E27FC236}">
                <a16:creationId xmlns:a16="http://schemas.microsoft.com/office/drawing/2014/main" id="{7FEA7D55-C48C-CF47-8077-1A552A0569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02919" y="151439"/>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Los datos geoespaciales y los ODS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840739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Los datos geoespaciales y los ODS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Rectangle 6"/>
          <p:cNvSpPr/>
          <p:nvPr/>
        </p:nvSpPr>
        <p:spPr>
          <a:xfrm>
            <a:off x="7654309" y="1997683"/>
            <a:ext cx="3650476" cy="2862322"/>
          </a:xfrm>
          <a:prstGeom prst="rect">
            <a:avLst/>
          </a:prstGeom>
        </p:spPr>
        <p:txBody>
          <a:bodyPr wrap="square" lIns="91440" tIns="45720" rIns="91440" bIns="45720" anchor="t">
            <a:spAutoFit/>
          </a:bodyPr>
          <a:lstStyle/>
          <a:p>
            <a:pPr lvl="0">
              <a:buSzPts val="1100"/>
              <a:defRPr/>
            </a:pPr>
            <a:r>
              <a:rPr lang="en-US" sz="2000" dirty="0">
                <a:latin typeface="Open Sans"/>
              </a:rPr>
              <a:t>"Se ha calculado que aproximadamente el 20% de los indicadores de los ODS pueden interpretarse y medirse mediante el uso directo de los propios datos geoespaciales o mediante su integración con los datos estadísticos."</a:t>
            </a:r>
            <a:endParaRPr lang="en-GB" sz="2000" dirty="0">
              <a:latin typeface="Open Sans"/>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316" y="1997683"/>
            <a:ext cx="6401726" cy="4399106"/>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2583" y="2198210"/>
            <a:ext cx="3569337" cy="652467"/>
          </a:xfrm>
          <a:prstGeom prst="rect">
            <a:avLst/>
          </a:prstGeom>
        </p:spPr>
      </p:pic>
      <p:sp>
        <p:nvSpPr>
          <p:cNvPr id="2" name="Rectangle 1"/>
          <p:cNvSpPr/>
          <p:nvPr/>
        </p:nvSpPr>
        <p:spPr>
          <a:xfrm>
            <a:off x="9791265" y="5987666"/>
            <a:ext cx="1625766" cy="307777"/>
          </a:xfrm>
          <a:prstGeom prst="rect">
            <a:avLst/>
          </a:prstGeom>
        </p:spPr>
        <p:txBody>
          <a:bodyPr wrap="none" lIns="91440" tIns="45720" rIns="91440" bIns="45720" anchor="t">
            <a:spAutoFit/>
          </a:bodyPr>
          <a:lstStyle/>
          <a:p>
            <a:r>
              <a:rPr lang="en-US" sz="1400" i="1" dirty="0">
                <a:latin typeface="Open Sans"/>
              </a:rPr>
              <a:t>Arnold y otros, 2019</a:t>
            </a:r>
            <a:endParaRPr lang="en-GB" sz="1400" i="1" dirty="0">
              <a:latin typeface="Open Sans"/>
            </a:endParaRPr>
          </a:p>
        </p:txBody>
      </p:sp>
      <p:sp>
        <p:nvSpPr>
          <p:cNvPr id="10" name="Oval 9">
            <a:extLst>
              <a:ext uri="{FF2B5EF4-FFF2-40B4-BE49-F238E27FC236}">
                <a16:creationId xmlns:a16="http://schemas.microsoft.com/office/drawing/2014/main" id="{E1712730-22FE-0149-AC2D-0CB2E315FD8B}"/>
              </a:ext>
            </a:extLst>
          </p:cNvPr>
          <p:cNvSpPr/>
          <p:nvPr/>
        </p:nvSpPr>
        <p:spPr>
          <a:xfrm>
            <a:off x="10458967" y="2114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4.mp3" descr="Track1_Lecture3_Slide24.mp3">
            <a:hlinkClick r:id="" action="ppaction://media"/>
            <a:extLst>
              <a:ext uri="{FF2B5EF4-FFF2-40B4-BE49-F238E27FC236}">
                <a16:creationId xmlns:a16="http://schemas.microsoft.com/office/drawing/2014/main" id="{01ACA144-61EB-314C-B5EF-53863AC0A4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91985" y="262954"/>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Mensajes clave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75117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3.4 Los datos geoespaciales y los ODS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1825625"/>
            <a:ext cx="8690811" cy="4351338"/>
          </a:xfrm>
        </p:spPr>
        <p:txBody>
          <a:bodyPr vert="horz" lIns="91440" tIns="45720" rIns="91440" bIns="45720" rtlCol="0" anchor="t">
            <a:normAutofit/>
          </a:bodyPr>
          <a:lstStyle/>
          <a:p>
            <a:r>
              <a:rPr lang="en-US" sz="2000" dirty="0">
                <a:latin typeface="Open Sans"/>
              </a:rPr>
              <a:t>Los SIG son grandes sistemas que describen cómo cambian los datos en el tiempo y el espacio</a:t>
            </a:r>
          </a:p>
          <a:p>
            <a:r>
              <a:rPr lang="en-US" sz="2000" dirty="0">
                <a:latin typeface="Open Sans"/>
              </a:rPr>
              <a:t>El uso de los SIG en la planificación energética es importante porque nos permite adaptar las soluciones en función de los atributos específicos de cada lugar </a:t>
            </a:r>
          </a:p>
          <a:p>
            <a:r>
              <a:rPr lang="en-US" sz="2000" dirty="0">
                <a:latin typeface="Open Sans"/>
              </a:rPr>
              <a:t>Los SIG pueden desempeñar un papel crucial a la hora de llenar las lagunas de datos y comunicar los resultados</a:t>
            </a:r>
          </a:p>
          <a:p>
            <a:r>
              <a:rPr lang="en-US" sz="2000" dirty="0">
                <a:latin typeface="Open Sans"/>
              </a:rPr>
              <a:t>Los SIG son importantes para la planificación y el seguimiento de los Objetivos de Desarrollo Sostenible.</a:t>
            </a:r>
          </a:p>
          <a:p>
            <a:endParaRPr lang="en-GB" sz="2000" dirty="0">
              <a:latin typeface="Open Sans"/>
            </a:endParaRPr>
          </a:p>
        </p:txBody>
      </p:sp>
      <p:sp>
        <p:nvSpPr>
          <p:cNvPr id="5" name="Rectangle 4"/>
          <p:cNvSpPr/>
          <p:nvPr/>
        </p:nvSpPr>
        <p:spPr>
          <a:xfrm>
            <a:off x="1060661" y="6154342"/>
            <a:ext cx="1834156"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Sahlberg et al. 2021</a:t>
            </a:r>
            <a:endParaRPr lang="en-US" sz="1000" dirty="0">
              <a:latin typeface="Open Sans"/>
            </a:endParaRPr>
          </a:p>
        </p:txBody>
      </p:sp>
      <p:sp>
        <p:nvSpPr>
          <p:cNvPr id="6" name="Oval 5">
            <a:extLst>
              <a:ext uri="{FF2B5EF4-FFF2-40B4-BE49-F238E27FC236}">
                <a16:creationId xmlns:a16="http://schemas.microsoft.com/office/drawing/2014/main" id="{EF880203-C8FC-F945-9391-AE37BE7E19B3}"/>
              </a:ext>
            </a:extLst>
          </p:cNvPr>
          <p:cNvSpPr/>
          <p:nvPr/>
        </p:nvSpPr>
        <p:spPr>
          <a:xfrm>
            <a:off x="10310039" y="18833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25.mp3" descr="Track1_Lecture3_Slide25.mp3">
            <a:hlinkClick r:id="" action="ppaction://media"/>
            <a:extLst>
              <a:ext uri="{FF2B5EF4-FFF2-40B4-BE49-F238E27FC236}">
                <a16:creationId xmlns:a16="http://schemas.microsoft.com/office/drawing/2014/main" id="{78ADC9C9-4D92-B848-BD24-105C2C48D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1404" y="262954"/>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dirty="0">
              <a:latin typeface="Open Sans" panose="020B0606030504020204" pitchFamily="34" charset="0"/>
              <a:ea typeface="Open Sans" panose="020B0606030504020204" pitchFamily="34" charset="0"/>
              <a:cs typeface="Open Sans" panose="020B0606030504020204" pitchFamily="34" charset="0"/>
            </a:endParaRPr>
          </a:p>
          <a:p>
            <a:br>
              <a:rPr lang="en-ZA" dirty="0"/>
            </a:br>
            <a:endParaRPr lang="en-US" dirty="0"/>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110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3.4 Referencias</a:t>
            </a:r>
          </a:p>
        </p:txBody>
      </p:sp>
      <p:sp>
        <p:nvSpPr>
          <p:cNvPr id="2" name="Rectangle 1"/>
          <p:cNvSpPr/>
          <p:nvPr/>
        </p:nvSpPr>
        <p:spPr>
          <a:xfrm>
            <a:off x="920636" y="1485466"/>
            <a:ext cx="5606717" cy="2862322"/>
          </a:xfrm>
          <a:prstGeom prst="rect">
            <a:avLst/>
          </a:prstGeom>
        </p:spPr>
        <p:txBody>
          <a:bodyPr wrap="square" lIns="91440" tIns="45720" rIns="91440" bIns="45720" anchor="t">
            <a:spAutoFit/>
          </a:bodyPr>
          <a:lstStyle/>
          <a:p>
            <a:r>
              <a:rPr lang="en-US" dirty="0">
                <a:latin typeface="Open Sans"/>
              </a:rPr>
              <a:t>Arnold, S., Chen, J., Eggers, O., 2019. Datos geoespaciales globales y complementarios (no autorizados) para los ODS: Papel y utilización.</a:t>
            </a:r>
          </a:p>
          <a:p>
            <a:endParaRPr lang="en-US" dirty="0">
              <a:effectLst/>
              <a:latin typeface="Open Sans"/>
            </a:endParaRPr>
          </a:p>
          <a:p>
            <a:r>
              <a:rPr lang="sv-SE" dirty="0">
                <a:latin typeface="Open Sans"/>
              </a:rPr>
              <a:t>Sahlberg, A., Khavari, B., Korkovelos, A., Mentis, D., n.d. Lecture 3: Application of GIS in electrification analysis in the OnSSET tool [WWW Document]. Kit de enseñanza de OnSSET. URL </a:t>
            </a:r>
            <a:r>
              <a:rPr lang="sv-SE" dirty="0">
                <a:latin typeface="Open Sans"/>
                <a:hlinkClick r:id="rId2"/>
              </a:rPr>
              <a:t>https://onsset.github.io/teaching_kit/courses/modul</a:t>
            </a:r>
            <a:r>
              <a:rPr lang="sv-SE" dirty="0">
                <a:latin typeface="Open Sans"/>
              </a:rPr>
              <a:t>e_2/Lecture%203/ (consultado el 18.2.21).</a:t>
            </a:r>
          </a:p>
          <a:p>
            <a:endParaRPr lang="en-US" dirty="0">
              <a:effectLst/>
              <a:latin typeface="Open Sans"/>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sunburst chart&#10;&#10;Description automatically generated">
            <a:extLst>
              <a:ext uri="{FF2B5EF4-FFF2-40B4-BE49-F238E27FC236}">
                <a16:creationId xmlns:a16="http://schemas.microsoft.com/office/drawing/2014/main" id="{2FDE5C26-D4A7-4A08-BEF4-A1958E075695}"/>
              </a:ext>
            </a:extLst>
          </p:cNvPr>
          <p:cNvPicPr>
            <a:picLocks noChangeAspect="1"/>
          </p:cNvPicPr>
          <p:nvPr/>
        </p:nvPicPr>
        <p:blipFill>
          <a:blip r:embed="rId3"/>
          <a:stretch>
            <a:fillRect/>
          </a:stretch>
        </p:blipFill>
        <p:spPr>
          <a:xfrm>
            <a:off x="1373" y="1374"/>
            <a:ext cx="12189254" cy="685525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7" name="Title 10">
            <a:extLst>
              <a:ext uri="{FF2B5EF4-FFF2-40B4-BE49-F238E27FC236}">
                <a16:creationId xmlns:a16="http://schemas.microsoft.com/office/drawing/2014/main" id="{8F6CCF05-725B-E145-AE17-DEEFC02D76FC}"/>
              </a:ext>
            </a:extLst>
          </p:cNvPr>
          <p:cNvSpPr txBox="1">
            <a:spLocks/>
          </p:cNvSpPr>
          <p:nvPr/>
        </p:nvSpPr>
        <p:spPr>
          <a:xfrm>
            <a:off x="718081" y="2211605"/>
            <a:ext cx="5575143" cy="193273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GB" sz="4400" b="1" dirty="0">
                <a:latin typeface="Open Sans"/>
                <a:ea typeface="Open Sans" panose="020B0606030504020204" pitchFamily="34" charset="0"/>
                <a:cs typeface="Open Sans" panose="020B0606030504020204" pitchFamily="34" charset="0"/>
                <a:sym typeface="Bodoni SvtyTwo ITC TT-Book"/>
              </a:rPr>
              <a:t>Gracias por su atención </a:t>
            </a:r>
            <a:br>
              <a:rPr lang="en-GB" sz="4400" b="1"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por su atención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¡en esta conferencia!</a:t>
            </a:r>
          </a:p>
        </p:txBody>
      </p:sp>
    </p:spTree>
    <p:extLst>
      <p:ext uri="{BB962C8B-B14F-4D97-AF65-F5344CB8AC3E}">
        <p14:creationId xmlns:p14="http://schemas.microsoft.com/office/powerpoint/2010/main" val="2433595371"/>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website&#10;&#10;Description automatically generated">
            <a:extLst>
              <a:ext uri="{FF2B5EF4-FFF2-40B4-BE49-F238E27FC236}">
                <a16:creationId xmlns:a16="http://schemas.microsoft.com/office/drawing/2014/main" id="{2EB49131-AF5D-5745-ABB2-0D830747AE7C}"/>
              </a:ext>
            </a:extLst>
          </p:cNvPr>
          <p:cNvPicPr>
            <a:picLocks noChangeAspect="1"/>
          </p:cNvPicPr>
          <p:nvPr/>
        </p:nvPicPr>
        <p:blipFill>
          <a:blip r:embed="rId3"/>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F6231DB-2AE1-0640-A504-28852219D76F}"/>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Cursos CCG (esto le llevará </a:t>
            </a:r>
            <a:br>
              <a:rPr lang="en-US" sz="800" dirty="0">
                <a:solidFill>
                  <a:schemeClr val="bg1"/>
                </a:solidFill>
                <a:latin typeface="Open Sans "/>
              </a:rPr>
            </a:br>
            <a:r>
              <a:rPr lang="en-US" sz="800" dirty="0">
                <a:solidFill>
                  <a:schemeClr val="bg1"/>
                </a:solidFill>
                <a:latin typeface="Open Sans "/>
              </a:rPr>
              <a:t>a la página web http://www.ClimateCompatibleGrowth.com/teachingmaterials)</a:t>
            </a:r>
            <a:endParaRPr lang="en-GB" sz="800" dirty="0">
              <a:solidFill>
                <a:schemeClr val="bg1"/>
              </a:solidFill>
              <a:latin typeface="Open Sans "/>
              <a:ea typeface="+mn-lt"/>
              <a:cs typeface="+mn-lt"/>
            </a:endParaRPr>
          </a:p>
        </p:txBody>
      </p:sp>
      <p:sp>
        <p:nvSpPr>
          <p:cNvPr id="12" name="TextBox 11">
            <a:extLst>
              <a:ext uri="{FF2B5EF4-FFF2-40B4-BE49-F238E27FC236}">
                <a16:creationId xmlns:a16="http://schemas.microsoft.com/office/drawing/2014/main" id="{E8B6E32C-DB0B-B246-A2C2-F26BC87073F1}"/>
              </a:ext>
            </a:extLst>
          </p:cNvPr>
          <p:cNvSpPr txBox="1"/>
          <p:nvPr/>
        </p:nvSpPr>
        <p:spPr>
          <a:xfrm>
            <a:off x="9108490" y="4846074"/>
            <a:ext cx="23720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ZA" sz="800" dirty="0">
                <a:solidFill>
                  <a:schemeClr val="bg1"/>
                </a:solidFill>
                <a:latin typeface="Open Sans"/>
                <a:ea typeface="+mn-lt"/>
                <a:cs typeface="+mn-lt"/>
              </a:rPr>
              <a:t>Moksnes N., Sahlberg A., Khavari B. 2021.</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Conferencia 1: OnSSET/Global Electrification</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Global Electrification Platform. Versión 1.0. [en línea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presentación]. Crecimiento compatible con el clima</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Programa de Asistencia para la Gestión del Sector Energético y Grupo del Banco Mundial</a:t>
            </a:r>
            <a:endParaRPr lang="en-US" sz="800" dirty="0">
              <a:solidFill>
                <a:schemeClr val="bg1"/>
              </a:solidFill>
              <a:latin typeface="Open Sans"/>
              <a:ea typeface="+mn-lt"/>
              <a:cs typeface="+mn-lt"/>
            </a:endParaRPr>
          </a:p>
        </p:txBody>
      </p:sp>
      <p:grpSp>
        <p:nvGrpSpPr>
          <p:cNvPr id="6" name="Group 5">
            <a:extLst>
              <a:ext uri="{FF2B5EF4-FFF2-40B4-BE49-F238E27FC236}">
                <a16:creationId xmlns:a16="http://schemas.microsoft.com/office/drawing/2014/main" id="{4A3B1A6F-5879-CA43-AB14-96F508A6215D}"/>
              </a:ext>
            </a:extLst>
          </p:cNvPr>
          <p:cNvGrpSpPr/>
          <p:nvPr/>
        </p:nvGrpSpPr>
        <p:grpSpPr>
          <a:xfrm>
            <a:off x="3339465" y="4111998"/>
            <a:ext cx="1877504" cy="558800"/>
            <a:chOff x="929196" y="5461000"/>
            <a:chExt cx="1877504" cy="558800"/>
          </a:xfrm>
        </p:grpSpPr>
        <p:sp>
          <p:nvSpPr>
            <p:cNvPr id="7" name="Rounded Rectangle 6">
              <a:hlinkClick r:id="rId4"/>
              <a:extLst>
                <a:ext uri="{FF2B5EF4-FFF2-40B4-BE49-F238E27FC236}">
                  <a16:creationId xmlns:a16="http://schemas.microsoft.com/office/drawing/2014/main" id="{9191D767-7BF6-8340-AD67-74AA34DAB4BF}"/>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3636407-6C33-A04E-A732-62789CD2174C}"/>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9" name="Rounded Rectangle 8">
              <a:hlinkClick r:id="rId5"/>
              <a:extLst>
                <a:ext uri="{FF2B5EF4-FFF2-40B4-BE49-F238E27FC236}">
                  <a16:creationId xmlns:a16="http://schemas.microsoft.com/office/drawing/2014/main" id="{FFCA516A-003A-0143-A25A-1BA7024E44D7}"/>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4640"/>
            <a:ext cx="899071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Introducción a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Content Placeholder 1"/>
          <p:cNvSpPr>
            <a:spLocks noGrp="1"/>
          </p:cNvSpPr>
          <p:nvPr>
            <p:ph idx="1"/>
          </p:nvPr>
        </p:nvSpPr>
        <p:spPr>
          <a:xfrm>
            <a:off x="838200" y="2098794"/>
            <a:ext cx="10692768" cy="4078169"/>
          </a:xfrm>
        </p:spPr>
        <p:txBody>
          <a:bodyPr vert="horz" lIns="91440" tIns="45720" rIns="91440" bIns="45720" rtlCol="0" anchor="t">
            <a:normAutofit/>
          </a:bodyPr>
          <a:lstStyle/>
          <a:p>
            <a:pPr>
              <a:lnSpc>
                <a:spcPct val="100000"/>
              </a:lnSpc>
            </a:pPr>
            <a:r>
              <a:rPr lang="en-US" dirty="0">
                <a:latin typeface="Open Sans"/>
              </a:rPr>
              <a:t>Un nuevo modelo de optimización del sistema eléctrico a medio plazo </a:t>
            </a:r>
            <a:br>
              <a:rPr lang="en-US" dirty="0">
                <a:latin typeface="Open Sans"/>
              </a:rPr>
            </a:br>
            <a:r>
              <a:rPr lang="en-US" dirty="0">
                <a:latin typeface="Open Sans"/>
              </a:rPr>
              <a:t>de energía a medio plazo</a:t>
            </a:r>
            <a:endParaRPr lang="en-US" dirty="0"/>
          </a:p>
          <a:p>
            <a:pPr>
              <a:lnSpc>
                <a:spcPct val="100000"/>
              </a:lnSpc>
            </a:pPr>
            <a:r>
              <a:rPr lang="en-US" dirty="0">
                <a:latin typeface="Open Sans"/>
              </a:rPr>
              <a:t>Identifica un plan de menor coste para la electrificación </a:t>
            </a:r>
            <a:br>
              <a:rPr lang="en-US" dirty="0">
                <a:latin typeface="Open Sans"/>
              </a:rPr>
            </a:br>
            <a:r>
              <a:rPr lang="en-US" dirty="0">
                <a:latin typeface="Open Sans"/>
              </a:rPr>
              <a:t>electrificación universal mediante una combinación de  </a:t>
            </a:r>
          </a:p>
          <a:p>
            <a:pPr lvl="1">
              <a:lnSpc>
                <a:spcPct val="100000"/>
              </a:lnSpc>
              <a:buFont typeface="Wingdings" panose="020B0604020202020204" pitchFamily="34" charset="0"/>
              <a:buChar char="§"/>
            </a:pPr>
            <a:r>
              <a:rPr lang="en-US" sz="1800" dirty="0">
                <a:latin typeface="Open Sans"/>
              </a:rPr>
              <a:t>Ampliación de la red</a:t>
            </a:r>
            <a:endParaRPr lang="en-US" sz="1800" dirty="0">
              <a:latin typeface="Calibri" panose="020F0502020204030204"/>
              <a:cs typeface="Calibri"/>
            </a:endParaRPr>
          </a:p>
          <a:p>
            <a:pPr lvl="1">
              <a:lnSpc>
                <a:spcPct val="100000"/>
              </a:lnSpc>
              <a:buFont typeface="Wingdings" panose="020B0604020202020204" pitchFamily="34" charset="0"/>
              <a:buChar char="§"/>
            </a:pPr>
            <a:r>
              <a:rPr lang="en-US" sz="1800" dirty="0">
                <a:latin typeface="Open Sans"/>
              </a:rPr>
              <a:t>Sistemas de minirredes</a:t>
            </a:r>
            <a:endParaRPr lang="en-US" sz="1800" dirty="0">
              <a:latin typeface="Calibri" panose="020F0502020204030204"/>
              <a:cs typeface="Calibri"/>
            </a:endParaRPr>
          </a:p>
          <a:p>
            <a:pPr lvl="1">
              <a:lnSpc>
                <a:spcPct val="100000"/>
              </a:lnSpc>
              <a:buFont typeface="Wingdings" panose="020B0604020202020204" pitchFamily="34" charset="0"/>
              <a:buChar char="§"/>
            </a:pPr>
            <a:r>
              <a:rPr lang="en-US" sz="1800" dirty="0">
                <a:latin typeface="Open Sans"/>
              </a:rPr>
              <a:t>Sistemas autónomos</a:t>
            </a:r>
            <a:endParaRPr lang="en-US" sz="1800" dirty="0">
              <a:latin typeface="Calibri" panose="020F0502020204030204"/>
              <a:cs typeface="Calibri"/>
            </a:endParaRPr>
          </a:p>
          <a:p>
            <a:pPr>
              <a:lnSpc>
                <a:spcPct val="100000"/>
              </a:lnSpc>
            </a:pPr>
            <a:r>
              <a:rPr lang="en-US" dirty="0">
                <a:latin typeface="Open Sans"/>
              </a:rPr>
              <a:t>Incorpora de forma espacialmente explícita recursos, infraestructuras, tecnologías y demanda</a:t>
            </a:r>
          </a:p>
          <a:p>
            <a:pPr>
              <a:lnSpc>
                <a:spcPct val="100000"/>
              </a:lnSpc>
            </a:pPr>
            <a:r>
              <a:rPr lang="en-US" dirty="0">
                <a:latin typeface="Open Sans"/>
              </a:rPr>
              <a:t>El objetivo es garantizar el pleno acceso a una electricidad asequible, fiable, sostenible y moderna para todos en 2030</a:t>
            </a:r>
          </a:p>
          <a:p>
            <a:pPr>
              <a:lnSpc>
                <a:spcPct val="100000"/>
              </a:lnSpc>
            </a:pPr>
            <a:endParaRPr lang="en-GB" dirty="0">
              <a:latin typeface="Open Sans"/>
            </a:endParaRPr>
          </a:p>
        </p:txBody>
      </p:sp>
      <p:sp>
        <p:nvSpPr>
          <p:cNvPr id="10" name="Rectangle 9"/>
          <p:cNvSpPr/>
          <p:nvPr/>
        </p:nvSpPr>
        <p:spPr>
          <a:xfrm>
            <a:off x="8138014" y="5885334"/>
            <a:ext cx="3441968" cy="307777"/>
          </a:xfrm>
          <a:prstGeom prst="rect">
            <a:avLst/>
          </a:prstGeom>
        </p:spPr>
        <p:txBody>
          <a:bodyPr wrap="none" lIns="91440" tIns="45720" rIns="91440" bIns="45720" anchor="t">
            <a:spAutoFit/>
          </a:bodyPr>
          <a:lstStyle/>
          <a:p>
            <a:r>
              <a:rPr lang="en-GB" sz="1400" i="1" dirty="0">
                <a:latin typeface="Open Sans"/>
              </a:rPr>
              <a:t>Korkovelos et al., 2019, Mentis et al. 2017</a:t>
            </a:r>
          </a:p>
        </p:txBody>
      </p:sp>
      <p:sp>
        <p:nvSpPr>
          <p:cNvPr id="7" name="Rectangle 6">
            <a:extLst>
              <a:ext uri="{FF2B5EF4-FFF2-40B4-BE49-F238E27FC236}">
                <a16:creationId xmlns:a16="http://schemas.microsoft.com/office/drawing/2014/main" id="{63FE2775-FB72-4D44-B480-06EBB7F679B3}"/>
              </a:ext>
            </a:extLst>
          </p:cNvPr>
          <p:cNvSpPr/>
          <p:nvPr/>
        </p:nvSpPr>
        <p:spPr>
          <a:xfrm>
            <a:off x="838199" y="1339306"/>
            <a:ext cx="8041105"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Herramienta de Electrificación Espacial de Código Abierto (OnSSET)</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1" name="Rectangle 10"/>
          <p:cNvSpPr/>
          <p:nvPr/>
        </p:nvSpPr>
        <p:spPr>
          <a:xfrm>
            <a:off x="887214" y="6149490"/>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12" name="Oval 11">
            <a:extLst>
              <a:ext uri="{FF2B5EF4-FFF2-40B4-BE49-F238E27FC236}">
                <a16:creationId xmlns:a16="http://schemas.microsoft.com/office/drawing/2014/main" id="{7BC8061B-062A-DC46-B9CA-420F57905931}"/>
              </a:ext>
            </a:extLst>
          </p:cNvPr>
          <p:cNvSpPr/>
          <p:nvPr/>
        </p:nvSpPr>
        <p:spPr>
          <a:xfrm>
            <a:off x="8258685" y="5573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3.mp3" descr="Track1_Lecture3_Slide3.mp3">
            <a:hlinkClick r:id="" action="ppaction://media"/>
            <a:extLst>
              <a:ext uri="{FF2B5EF4-FFF2-40B4-BE49-F238E27FC236}">
                <a16:creationId xmlns:a16="http://schemas.microsoft.com/office/drawing/2014/main" id="{1EC0451F-CA60-FE42-9065-F7EF741CFD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6870" y="62874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8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76457" y="10967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Aspectos clave de OnSSET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52822" y="-179740"/>
            <a:ext cx="8461393"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Introducción a OnSSET </a:t>
            </a:r>
          </a:p>
        </p:txBody>
      </p:sp>
      <p:sp>
        <p:nvSpPr>
          <p:cNvPr id="11" name="Rectangle 10"/>
          <p:cNvSpPr/>
          <p:nvPr/>
        </p:nvSpPr>
        <p:spPr>
          <a:xfrm>
            <a:off x="9274047" y="5949126"/>
            <a:ext cx="1955985" cy="307777"/>
          </a:xfrm>
          <a:prstGeom prst="rect">
            <a:avLst/>
          </a:prstGeom>
        </p:spPr>
        <p:txBody>
          <a:bodyPr wrap="none">
            <a:spAutoFit/>
          </a:bodyPr>
          <a:lstStyle/>
          <a:p>
            <a:r>
              <a:rPr lang="en-GB" sz="1400" i="1" dirty="0">
                <a:latin typeface="Open Sans" panose="020B0606030504020204" pitchFamily="34" charset="0"/>
                <a:ea typeface="Open Sans" panose="020B0606030504020204" pitchFamily="34" charset="0"/>
                <a:cs typeface="Open Sans" panose="020B0606030504020204" pitchFamily="34" charset="0"/>
              </a:rPr>
              <a:t>Korkovelos y otros, 2019</a:t>
            </a:r>
          </a:p>
        </p:txBody>
      </p:sp>
      <p:sp>
        <p:nvSpPr>
          <p:cNvPr id="6" name="Rectangle 5"/>
          <p:cNvSpPr/>
          <p:nvPr/>
        </p:nvSpPr>
        <p:spPr>
          <a:xfrm>
            <a:off x="1074781" y="6151597"/>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2" name="TextBox 1"/>
          <p:cNvSpPr txBox="1"/>
          <p:nvPr/>
        </p:nvSpPr>
        <p:spPr>
          <a:xfrm>
            <a:off x="710206" y="1599310"/>
            <a:ext cx="10638507" cy="3785652"/>
          </a:xfrm>
          <a:prstGeom prst="rect">
            <a:avLst/>
          </a:prstGeom>
          <a:noFill/>
        </p:spPr>
        <p:txBody>
          <a:bodyPr wrap="square" lIns="91440" tIns="45720" rIns="91440" bIns="45720" rtlCol="0" anchor="t">
            <a:spAutoFit/>
          </a:bodyPr>
          <a:lstStyle/>
          <a:p>
            <a:pPr marL="285750" indent="-285750">
              <a:buFontTx/>
              <a:buChar char="-"/>
            </a:pPr>
            <a:r>
              <a:rPr lang="en-GB" sz="2400" dirty="0">
                <a:latin typeface="Open Sans" panose="020B0606030504020204"/>
              </a:rPr>
              <a:t>Implementado en </a:t>
            </a:r>
            <a:r>
              <a:rPr lang="en-GB" sz="2400" b="1" dirty="0">
                <a:latin typeface="Open Sans" panose="020B0606030504020204"/>
              </a:rPr>
              <a:t>Python </a:t>
            </a:r>
            <a:r>
              <a:rPr lang="en-GB" sz="2400" dirty="0">
                <a:latin typeface="Open Sans" panose="020B0606030504020204"/>
              </a:rPr>
              <a:t>y </a:t>
            </a:r>
            <a:r>
              <a:rPr lang="en-GB" sz="2400" b="1" dirty="0">
                <a:latin typeface="Open Sans" panose="020B0606030504020204"/>
              </a:rPr>
              <a:t>QGIS</a:t>
            </a:r>
          </a:p>
          <a:p>
            <a:pPr marL="285750" indent="-285750">
              <a:buFontTx/>
              <a:buChar char="-"/>
            </a:pPr>
            <a:r>
              <a:rPr lang="en-GB" sz="2400" dirty="0">
                <a:latin typeface="Open Sans" panose="020B0606030504020204"/>
              </a:rPr>
              <a:t>Análisis de la electrificación en cada país (nivel </a:t>
            </a:r>
            <a:r>
              <a:rPr lang="en-GB" sz="2400" b="1" dirty="0">
                <a:latin typeface="Open Sans" panose="020B0606030504020204"/>
              </a:rPr>
              <a:t>nacional-subnacional</a:t>
            </a:r>
            <a:r>
              <a:rPr lang="en-GB" sz="2400" dirty="0">
                <a:latin typeface="Open Sans" panose="020B0606030504020204"/>
              </a:rPr>
              <a:t>)</a:t>
            </a:r>
          </a:p>
          <a:p>
            <a:pPr marL="285750" indent="-285750">
              <a:buFontTx/>
              <a:buChar char="-"/>
            </a:pPr>
            <a:r>
              <a:rPr lang="en-US" sz="2400" dirty="0">
                <a:latin typeface="Open Sans" panose="020B0606030504020204"/>
              </a:rPr>
              <a:t>Resolución espacial que puede variar según los datos de entrada y las necesidades </a:t>
            </a:r>
          </a:p>
          <a:p>
            <a:pPr marL="285750" indent="-285750">
              <a:buFontTx/>
              <a:buChar char="-"/>
            </a:pPr>
            <a:r>
              <a:rPr lang="en-US" sz="2400" dirty="0">
                <a:latin typeface="Open Sans" panose="020B0606030504020204"/>
              </a:rPr>
              <a:t>Insumos </a:t>
            </a:r>
            <a:r>
              <a:rPr lang="en-US" sz="2400" b="1" dirty="0">
                <a:latin typeface="Open Sans" panose="020B0606030504020204"/>
              </a:rPr>
              <a:t>personalizados </a:t>
            </a:r>
            <a:r>
              <a:rPr lang="en-US" sz="2400" dirty="0">
                <a:latin typeface="Open Sans" panose="020B0606030504020204"/>
              </a:rPr>
              <a:t>según las características específicas del país</a:t>
            </a:r>
          </a:p>
          <a:p>
            <a:pPr marL="742950" lvl="1" indent="-285750">
              <a:buFontTx/>
              <a:buChar char="-"/>
            </a:pPr>
            <a:r>
              <a:rPr lang="en-US" sz="2400" dirty="0">
                <a:latin typeface="Open Sans" panose="020B0606030504020204"/>
              </a:rPr>
              <a:t>Indicadores sociales (por ejemplo, crecimiento de la población, nivel de urbanización, diferentes patrones de demanda)</a:t>
            </a:r>
          </a:p>
          <a:p>
            <a:pPr marL="742950" lvl="1" indent="-285750">
              <a:buFontTx/>
              <a:buChar char="-"/>
            </a:pPr>
            <a:r>
              <a:rPr lang="en-US" sz="2400" dirty="0">
                <a:latin typeface="Open Sans" panose="020B0606030504020204"/>
              </a:rPr>
              <a:t>Factores técnicos (por ejemplo, pérdidas de T&amp;D en la red nacional, tecnologías alternativas disponibles)</a:t>
            </a:r>
          </a:p>
          <a:p>
            <a:pPr marL="742950" lvl="1" indent="-285750">
              <a:buFontTx/>
              <a:buChar char="-"/>
            </a:pPr>
            <a:r>
              <a:rPr lang="en-US" sz="2400" dirty="0">
                <a:latin typeface="Open Sans" panose="020B0606030504020204"/>
              </a:rPr>
              <a:t>Elementos de coste (por ejemplo, coste de inversión, O&amp;M , coste de combustible)</a:t>
            </a:r>
          </a:p>
          <a:p>
            <a:pPr marL="742950" lvl="1" indent="-285750">
              <a:buFontTx/>
              <a:buChar char="-"/>
            </a:pPr>
            <a:r>
              <a:rPr lang="en-US" sz="2400" dirty="0">
                <a:latin typeface="Open Sans" panose="020B0606030504020204"/>
              </a:rPr>
              <a:t>Objetivos de acceso a la energía</a:t>
            </a:r>
          </a:p>
        </p:txBody>
      </p:sp>
      <p:sp>
        <p:nvSpPr>
          <p:cNvPr id="10" name="Oval 9">
            <a:extLst>
              <a:ext uri="{FF2B5EF4-FFF2-40B4-BE49-F238E27FC236}">
                <a16:creationId xmlns:a16="http://schemas.microsoft.com/office/drawing/2014/main" id="{95536251-83E5-6B4D-95EF-51B0F48A64E1}"/>
              </a:ext>
            </a:extLst>
          </p:cNvPr>
          <p:cNvSpPr/>
          <p:nvPr/>
        </p:nvSpPr>
        <p:spPr>
          <a:xfrm>
            <a:off x="10274502" y="796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4.mp3" descr="Track1_Lecture3_Slide4.mp3">
            <a:hlinkClick r:id="" action="ppaction://media"/>
            <a:extLst>
              <a:ext uri="{FF2B5EF4-FFF2-40B4-BE49-F238E27FC236}">
                <a16:creationId xmlns:a16="http://schemas.microsoft.com/office/drawing/2014/main" id="{ED6D7F10-DD43-7344-A922-2323BA873B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72961" y="150981"/>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990600" y="92912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Contribución de OnSSET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15091" y="-342803"/>
            <a:ext cx="872601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Introducción a OnSSET</a:t>
            </a:r>
            <a:endParaRPr lang="en-GB" sz="4400" dirty="0">
              <a:latin typeface="Open Sans"/>
              <a:ea typeface="Open Sans" panose="020B0606030504020204" pitchFamily="34" charset="0"/>
              <a:cs typeface="Open Sans" panose="020B0606030504020204" pitchFamily="34" charset="0"/>
            </a:endParaRPr>
          </a:p>
        </p:txBody>
      </p:sp>
      <p:sp>
        <p:nvSpPr>
          <p:cNvPr id="6" name="Rectangle 5"/>
          <p:cNvSpPr/>
          <p:nvPr/>
        </p:nvSpPr>
        <p:spPr>
          <a:xfrm>
            <a:off x="990600" y="6016531"/>
            <a:ext cx="2711388" cy="246221"/>
          </a:xfrm>
          <a:prstGeom prst="rect">
            <a:avLst/>
          </a:prstGeom>
        </p:spPr>
        <p:txBody>
          <a:bodyPr wrap="square">
            <a:spAutoFit/>
          </a:bodyPr>
          <a:lstStyle/>
          <a:p>
            <a:r>
              <a:rPr lang="en-US" sz="1000" b="1" dirty="0">
                <a:solidFill>
                  <a:srgbClr val="1D1C1D"/>
                </a:solidFill>
                <a:latin typeface="Open Sans"/>
              </a:rPr>
              <a:t>Fuente:</a:t>
            </a:r>
            <a:r>
              <a:rPr lang="en-US" sz="1000" dirty="0">
                <a:solidFill>
                  <a:srgbClr val="1D1C1D"/>
                </a:solidFill>
                <a:latin typeface="Open Sans"/>
              </a:rPr>
              <a:t>  Adaptado de Mentis et al. 2021</a:t>
            </a:r>
            <a:endParaRPr lang="en-US" sz="1000" dirty="0">
              <a:latin typeface="Open Sans"/>
            </a:endParaRPr>
          </a:p>
        </p:txBody>
      </p:sp>
      <p:sp>
        <p:nvSpPr>
          <p:cNvPr id="2" name="TextBox 1"/>
          <p:cNvSpPr txBox="1"/>
          <p:nvPr/>
        </p:nvSpPr>
        <p:spPr>
          <a:xfrm>
            <a:off x="807720" y="1329231"/>
            <a:ext cx="9095874" cy="4093428"/>
          </a:xfrm>
          <a:prstGeom prst="rect">
            <a:avLst/>
          </a:prstGeom>
          <a:noFill/>
        </p:spPr>
        <p:txBody>
          <a:bodyPr wrap="square" lIns="91440" tIns="45720" rIns="91440" bIns="45720" rtlCol="0" anchor="t">
            <a:spAutoFit/>
          </a:bodyPr>
          <a:lstStyle/>
          <a:p>
            <a:pPr marL="285750" indent="-285750">
              <a:spcBef>
                <a:spcPts val="600"/>
              </a:spcBef>
              <a:buFontTx/>
              <a:buChar char="-"/>
            </a:pPr>
            <a:r>
              <a:rPr lang="en-US" sz="2000" dirty="0">
                <a:latin typeface="Open Sans" panose="020B0606030504020204" pitchFamily="34" charset="0"/>
                <a:ea typeface="Open Sans" panose="020B0606030504020204" pitchFamily="34" charset="0"/>
                <a:cs typeface="Open Sans" panose="020B0606030504020204" pitchFamily="34" charset="0"/>
              </a:rPr>
              <a:t>Metodologías/algoritmos subyacentes publicados en revistas revisadas por pares</a:t>
            </a:r>
          </a:p>
          <a:p>
            <a:pPr marL="285750" indent="-285750">
              <a:spcBef>
                <a:spcPts val="600"/>
              </a:spcBef>
              <a:buFontTx/>
              <a:buChar char="-"/>
            </a:pPr>
            <a:r>
              <a:rPr lang="en-GB" sz="2000" dirty="0">
                <a:latin typeface="Open Sans" panose="020B0606030504020204" pitchFamily="34" charset="0"/>
                <a:ea typeface="Open Sans" panose="020B0606030504020204" pitchFamily="34" charset="0"/>
                <a:cs typeface="Open Sans" panose="020B0606030504020204" pitchFamily="34" charset="0"/>
              </a:rPr>
              <a:t>Código abierto</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Bef>
                <a:spcPts val="600"/>
              </a:spcBef>
              <a:buFontTx/>
              <a:buChar char="-"/>
            </a:pPr>
            <a:r>
              <a:rPr lang="en-GB" sz="2000" dirty="0">
                <a:latin typeface="Open Sans" panose="020B0606030504020204" pitchFamily="34" charset="0"/>
                <a:ea typeface="Open Sans" panose="020B0606030504020204" pitchFamily="34" charset="0"/>
                <a:cs typeface="Open Sans" panose="020B0606030504020204" pitchFamily="34" charset="0"/>
              </a:rPr>
              <a:t>Utilizado en varias universidades de Canadá (Universidad de Columbia Británica), Afganistán (</a:t>
            </a:r>
            <a:r>
              <a:rPr lang="sv-SE" sz="2000" dirty="0">
                <a:latin typeface="Open Sans" panose="020B0606030504020204" pitchFamily="34" charset="0"/>
                <a:ea typeface="Open Sans" panose="020B0606030504020204" pitchFamily="34" charset="0"/>
                <a:cs typeface="Open Sans" panose="020B0606030504020204" pitchFamily="34" charset="0"/>
              </a:rPr>
              <a:t>Universidad Politécnica de Kabul) </a:t>
            </a:r>
            <a:r>
              <a:rPr lang="en-GB" sz="2000" dirty="0">
                <a:latin typeface="Open Sans" panose="020B0606030504020204" pitchFamily="34" charset="0"/>
                <a:ea typeface="Open Sans" panose="020B0606030504020204" pitchFamily="34" charset="0"/>
                <a:cs typeface="Open Sans" panose="020B0606030504020204" pitchFamily="34" charset="0"/>
              </a:rPr>
              <a:t>y Sudáfrica (Universidad de Ciudad del Cabo)</a:t>
            </a:r>
          </a:p>
          <a:p>
            <a:pPr marL="285750" indent="-285750">
              <a:spcBef>
                <a:spcPts val="600"/>
              </a:spcBef>
              <a:buFontTx/>
              <a:buChar char="-"/>
            </a:pPr>
            <a:r>
              <a:rPr lang="en-GB" sz="2000" dirty="0">
                <a:latin typeface="Open Sans" panose="020B0606030504020204" pitchFamily="34" charset="0"/>
                <a:ea typeface="Open Sans" panose="020B0606030504020204" pitchFamily="34" charset="0"/>
                <a:cs typeface="Open Sans" panose="020B0606030504020204" pitchFamily="34" charset="0"/>
              </a:rPr>
              <a:t>Publicado en informes internacionales como</a:t>
            </a:r>
          </a:p>
          <a:p>
            <a:pPr marL="742950" lvl="1" indent="-285750">
              <a:spcBef>
                <a:spcPts val="6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Perspectivas de la energía en el mundo (2017, 2019)</a:t>
            </a:r>
          </a:p>
          <a:p>
            <a:pPr marL="285750" indent="-285750">
              <a:spcBef>
                <a:spcPts val="600"/>
              </a:spcBef>
              <a:buFontTx/>
              <a:buChar char="-"/>
            </a:pPr>
            <a:r>
              <a:rPr lang="en-GB" sz="2000" dirty="0">
                <a:latin typeface="Open Sans" panose="020B0606030504020204" pitchFamily="34" charset="0"/>
                <a:ea typeface="Open Sans" panose="020B0606030504020204" pitchFamily="34" charset="0"/>
                <a:cs typeface="Open Sans" panose="020B0606030504020204" pitchFamily="34" charset="0"/>
              </a:rPr>
              <a:t>Actividades de desarrollo de capacidades</a:t>
            </a:r>
          </a:p>
          <a:p>
            <a:pPr marL="285750" indent="-285750">
              <a:spcBef>
                <a:spcPts val="600"/>
              </a:spcBef>
              <a:buFontTx/>
              <a:buChar char="-"/>
            </a:pPr>
            <a:r>
              <a:rPr lang="en-GB" sz="2000" dirty="0">
                <a:latin typeface="Open Sans" panose="020B0606030504020204" pitchFamily="34" charset="0"/>
                <a:ea typeface="Open Sans" panose="020B0606030504020204" pitchFamily="34" charset="0"/>
                <a:cs typeface="Open Sans" panose="020B0606030504020204" pitchFamily="34" charset="0"/>
              </a:rPr>
              <a:t>Plataformas para escenarios de electrificación</a:t>
            </a:r>
          </a:p>
          <a:p>
            <a:pPr marL="742950" lvl="1" indent="-285750">
              <a:spcBef>
                <a:spcPts val="6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Plataforma global de electrificación</a:t>
            </a:r>
          </a:p>
          <a:p>
            <a:pPr marL="742950" lvl="1" indent="-285750">
              <a:spcBef>
                <a:spcPts val="6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Herramientas de modelización de UNDESA para el desarrollo sostenible</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0714F112-9814-D742-9051-72E7A3B336F7}"/>
              </a:ext>
            </a:extLst>
          </p:cNvPr>
          <p:cNvSpPr/>
          <p:nvPr/>
        </p:nvSpPr>
        <p:spPr>
          <a:xfrm>
            <a:off x="10289016" y="15098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ck1_Lecture3_Slide5.mp3" descr="Track1_Lecture3_Slide5.mp3">
            <a:hlinkClick r:id="" action="ppaction://media"/>
            <a:extLst>
              <a:ext uri="{FF2B5EF4-FFF2-40B4-BE49-F238E27FC236}">
                <a16:creationId xmlns:a16="http://schemas.microsoft.com/office/drawing/2014/main" id="{86132BD6-2425-A540-971F-580BF58D9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0381" y="222346"/>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787379" y="1035146"/>
            <a:ext cx="634192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Modelos de electrificación geoespacial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787379" y="-328503"/>
            <a:ext cx="919524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Introducción a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Rectangle 9"/>
          <p:cNvSpPr/>
          <p:nvPr/>
        </p:nvSpPr>
        <p:spPr>
          <a:xfrm>
            <a:off x="905931" y="1763759"/>
            <a:ext cx="4099207" cy="2308324"/>
          </a:xfrm>
          <a:prstGeom prst="rect">
            <a:avLst/>
          </a:prstGeom>
        </p:spPr>
        <p:txBody>
          <a:bodyPr wrap="square" lIns="91440" tIns="45720" rIns="91440" bIns="45720" anchor="t">
            <a:spAutoFit/>
          </a:bodyPr>
          <a:lstStyle/>
          <a:p>
            <a:pPr>
              <a:spcBef>
                <a:spcPts val="1000"/>
              </a:spcBef>
              <a:buClr>
                <a:srgbClr val="000000"/>
              </a:buClr>
              <a:buFont typeface="Arial"/>
              <a:buNone/>
            </a:pPr>
            <a:r>
              <a:rPr lang="en-US" kern="0" dirty="0">
                <a:solidFill>
                  <a:srgbClr val="000000"/>
                </a:solidFill>
                <a:latin typeface="Open Sans"/>
                <a:cs typeface="Arial"/>
                <a:sym typeface="Arial"/>
              </a:rPr>
              <a:t>Las diferentes herramientas tienen diferentes propósitos, fortalezas y debilidades</a:t>
            </a:r>
            <a:br>
              <a:rPr lang="en-US" kern="0" dirty="0">
                <a:latin typeface="Open Sans"/>
                <a:cs typeface="Arial"/>
              </a:rPr>
            </a:br>
            <a:r>
              <a:rPr lang="en-US" kern="0" dirty="0">
                <a:solidFill>
                  <a:srgbClr val="000000"/>
                </a:solidFill>
                <a:latin typeface="Open Sans"/>
                <a:cs typeface="Arial"/>
                <a:sym typeface="Arial"/>
              </a:rPr>
              <a:t>- Electrificación rural frente a la nacional</a:t>
            </a:r>
            <a:br>
              <a:rPr lang="en-US" kern="0" dirty="0">
                <a:latin typeface="Open Sans"/>
                <a:cs typeface="Arial"/>
              </a:rPr>
            </a:br>
            <a:r>
              <a:rPr lang="en-US" kern="0" dirty="0">
                <a:solidFill>
                  <a:srgbClr val="000000"/>
                </a:solidFill>
                <a:latin typeface="Open Sans"/>
                <a:cs typeface="Arial"/>
                <a:sym typeface="Arial"/>
              </a:rPr>
              <a:t>- Código abierto o con licencia</a:t>
            </a:r>
            <a:br>
              <a:rPr lang="en-US" kern="0" dirty="0">
                <a:latin typeface="Open Sans"/>
                <a:cs typeface="Arial"/>
              </a:rPr>
            </a:br>
            <a:r>
              <a:rPr lang="en-US" kern="0" dirty="0">
                <a:solidFill>
                  <a:srgbClr val="000000"/>
                </a:solidFill>
                <a:latin typeface="Open Sans"/>
                <a:cs typeface="Arial"/>
                <a:sym typeface="Arial"/>
              </a:rPr>
              <a:t>- Diferentes niveles de detalle y tiempo de cálculo</a:t>
            </a:r>
            <a:br>
              <a:rPr lang="en-US" kern="0" dirty="0">
                <a:latin typeface="Open Sans"/>
                <a:cs typeface="Arial"/>
              </a:rPr>
            </a:br>
            <a:r>
              <a:rPr lang="en-US" kern="0" dirty="0">
                <a:solidFill>
                  <a:srgbClr val="000000"/>
                </a:solidFill>
                <a:latin typeface="Open Sans"/>
                <a:cs typeface="Arial"/>
                <a:sym typeface="Arial"/>
              </a:rPr>
              <a:t>- Número variable de opciones tecnológicas de generación de electricidad</a:t>
            </a:r>
            <a:endParaRPr lang="en-US" kern="0" dirty="0">
              <a:solidFill>
                <a:srgbClr val="000000"/>
              </a:solidFill>
              <a:latin typeface="Open Sans"/>
              <a:cs typeface="Arial"/>
            </a:endParaRPr>
          </a:p>
        </p:txBody>
      </p:sp>
      <p:sp>
        <p:nvSpPr>
          <p:cNvPr id="11" name="Rectangle 10"/>
          <p:cNvSpPr/>
          <p:nvPr/>
        </p:nvSpPr>
        <p:spPr>
          <a:xfrm>
            <a:off x="8145286" y="6002312"/>
            <a:ext cx="3000437" cy="307777"/>
          </a:xfrm>
          <a:prstGeom prst="rect">
            <a:avLst/>
          </a:prstGeom>
        </p:spPr>
        <p:txBody>
          <a:bodyPr wrap="none" lIns="91440" tIns="45720" rIns="91440" bIns="45720" anchor="t">
            <a:spAutoFit/>
          </a:bodyPr>
          <a:lstStyle/>
          <a:p>
            <a:r>
              <a:rPr lang="en-GB" sz="1400" i="1" dirty="0">
                <a:latin typeface="Open Sans"/>
              </a:rPr>
              <a:t>Moner-Girona et al., 2018, Morissey, 2018</a:t>
            </a:r>
          </a:p>
        </p:txBody>
      </p:sp>
      <p:pic>
        <p:nvPicPr>
          <p:cNvPr id="12" name="Picture 11" descr="C:\Users\nandi\Box Sync\PhD\CCG\Lecture\Lecture 2\Picture_2_3_2.jpg"/>
          <p:cNvPicPr/>
          <p:nvPr/>
        </p:nvPicPr>
        <p:blipFill>
          <a:blip r:embed="rId6">
            <a:extLst>
              <a:ext uri="{28A0092B-C50C-407E-A947-70E740481C1C}">
                <a14:useLocalDpi xmlns:a14="http://schemas.microsoft.com/office/drawing/2010/main" val="0"/>
              </a:ext>
            </a:extLst>
          </a:blip>
          <a:stretch>
            <a:fillRect/>
          </a:stretch>
        </p:blipFill>
        <p:spPr>
          <a:xfrm>
            <a:off x="5347898" y="1570979"/>
            <a:ext cx="5594776" cy="4280291"/>
          </a:xfrm>
          <a:prstGeom prst="rect">
            <a:avLst/>
          </a:prstGeom>
        </p:spPr>
      </p:pic>
      <p:sp>
        <p:nvSpPr>
          <p:cNvPr id="13" name="Rectangle 12"/>
          <p:cNvSpPr/>
          <p:nvPr/>
        </p:nvSpPr>
        <p:spPr>
          <a:xfrm>
            <a:off x="905931" y="6156201"/>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2" name="Rectangle 1"/>
          <p:cNvSpPr/>
          <p:nvPr/>
        </p:nvSpPr>
        <p:spPr>
          <a:xfrm>
            <a:off x="3156715" y="6033090"/>
            <a:ext cx="3696846" cy="246221"/>
          </a:xfrm>
          <a:prstGeom prst="rect">
            <a:avLst/>
          </a:prstGeom>
        </p:spPr>
        <p:txBody>
          <a:bodyPr wrap="none">
            <a:spAutoFit/>
          </a:body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Moner-Girona et al., 2018,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8"/>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Oval 13">
            <a:extLst>
              <a:ext uri="{FF2B5EF4-FFF2-40B4-BE49-F238E27FC236}">
                <a16:creationId xmlns:a16="http://schemas.microsoft.com/office/drawing/2014/main" id="{2DEC7C5E-75D1-2644-8563-97F9B8AFEB66}"/>
              </a:ext>
            </a:extLst>
          </p:cNvPr>
          <p:cNvSpPr/>
          <p:nvPr/>
        </p:nvSpPr>
        <p:spPr>
          <a:xfrm>
            <a:off x="10374957" y="15935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6.mp3" descr="Track1_Lecture3_Slide6.mp3">
            <a:hlinkClick r:id="" action="ppaction://media"/>
            <a:extLst>
              <a:ext uri="{FF2B5EF4-FFF2-40B4-BE49-F238E27FC236}">
                <a16:creationId xmlns:a16="http://schemas.microsoft.com/office/drawing/2014/main" id="{F466B34C-2DCA-FD42-A66A-1A242BF14C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446322" y="222346"/>
            <a:ext cx="812800" cy="812800"/>
          </a:xfrm>
          <a:prstGeom prst="rect">
            <a:avLst/>
          </a:prstGeom>
        </p:spPr>
      </p:pic>
    </p:spTree>
    <p:extLst>
      <p:ext uri="{BB962C8B-B14F-4D97-AF65-F5344CB8AC3E}">
        <p14:creationId xmlns:p14="http://schemas.microsoft.com/office/powerpoint/2010/main" val="13059355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b="1" dirty="0">
                <a:latin typeface="Open Sans"/>
                <a:ea typeface="Open Sans" panose="020B0606030504020204" pitchFamily="34" charset="0"/>
                <a:cs typeface="Open Sans" panose="020B0606030504020204" pitchFamily="34" charset="0"/>
              </a:rPr>
              <a:t>Mensajes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clave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931556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3.1 Introducción a OnSSET</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 name="Rectangle 1"/>
          <p:cNvSpPr/>
          <p:nvPr/>
        </p:nvSpPr>
        <p:spPr>
          <a:xfrm>
            <a:off x="948175" y="1943288"/>
            <a:ext cx="8268014" cy="347787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2000" dirty="0">
                <a:latin typeface="Open Sans" panose="020B0606030504020204"/>
              </a:rPr>
              <a:t>La idoneidad de las diferentes opciones tecnológicas (extensión de la red, minirredes, tecnologías autónomas) para el suministro de electricidad depende de muchos factores que varían geográficamente dentro de un país</a:t>
            </a:r>
            <a:br>
              <a:rPr lang="en-US" sz="2000" dirty="0">
                <a:latin typeface="Open Sans" panose="020B0606030504020204"/>
              </a:rPr>
            </a:br>
            <a:endParaRPr lang="en-US" sz="2000" dirty="0">
              <a:latin typeface="Open Sans" panose="020B0606030504020204"/>
            </a:endParaRPr>
          </a:p>
          <a:p>
            <a:pPr marL="285750" indent="-285750">
              <a:buFont typeface="Arial" panose="020B0604020202020204" pitchFamily="34" charset="0"/>
              <a:buChar char="•"/>
            </a:pPr>
            <a:r>
              <a:rPr lang="en-US" sz="2000" dirty="0">
                <a:latin typeface="Open Sans" panose="020B0606030504020204"/>
              </a:rPr>
              <a:t>En los últimos años se han desarrollado varios modelos que tienen en cuenta la dimensión geográfica para examinar las opciones tecnológicas para aumentar el acceso a la electricidad: son los llamados modelos de electrificación geoespacial</a:t>
            </a:r>
            <a:br>
              <a:rPr lang="en-US" sz="2000" dirty="0">
                <a:latin typeface="Open Sans" panose="020B0606030504020204"/>
              </a:rPr>
            </a:br>
            <a:endParaRPr lang="en-US" sz="2000" dirty="0">
              <a:latin typeface="Open Sans" panose="020B0606030504020204"/>
            </a:endParaRPr>
          </a:p>
          <a:p>
            <a:pPr marL="285750" indent="-285750">
              <a:buFont typeface="Arial" panose="020B0604020202020204" pitchFamily="34" charset="0"/>
              <a:buChar char="•"/>
            </a:pPr>
            <a:r>
              <a:rPr lang="en-US" sz="2000" dirty="0">
                <a:latin typeface="Open Sans" panose="020B0606030504020204"/>
              </a:rPr>
              <a:t>Se utilizan diferentes modelos de electrificación geoespacial para distintos fines, cada uno con sus propios puntos fuertes y débiles</a:t>
            </a:r>
          </a:p>
        </p:txBody>
      </p:sp>
      <p:sp>
        <p:nvSpPr>
          <p:cNvPr id="5" name="Rectangle 4"/>
          <p:cNvSpPr/>
          <p:nvPr/>
        </p:nvSpPr>
        <p:spPr>
          <a:xfrm>
            <a:off x="948175" y="6152123"/>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sp>
        <p:nvSpPr>
          <p:cNvPr id="6" name="Oval 5">
            <a:extLst>
              <a:ext uri="{FF2B5EF4-FFF2-40B4-BE49-F238E27FC236}">
                <a16:creationId xmlns:a16="http://schemas.microsoft.com/office/drawing/2014/main" id="{56E81B9F-5711-8A41-9A10-52F16CFC9E07}"/>
              </a:ext>
            </a:extLst>
          </p:cNvPr>
          <p:cNvSpPr/>
          <p:nvPr/>
        </p:nvSpPr>
        <p:spPr>
          <a:xfrm>
            <a:off x="10367765" y="48601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7.mp3" descr="Track1_Lecture3_Slide7.mp3">
            <a:hlinkClick r:id="" action="ppaction://media"/>
            <a:extLst>
              <a:ext uri="{FF2B5EF4-FFF2-40B4-BE49-F238E27FC236}">
                <a16:creationId xmlns:a16="http://schemas.microsoft.com/office/drawing/2014/main" id="{DB3AE946-9236-4048-9D6B-BBB5D2C0C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7765" y="557381"/>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747853" y="-532254"/>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3.1 Referencias</a:t>
            </a:r>
          </a:p>
        </p:txBody>
      </p:sp>
      <p:sp>
        <p:nvSpPr>
          <p:cNvPr id="2" name="Rectangle 1"/>
          <p:cNvSpPr/>
          <p:nvPr/>
        </p:nvSpPr>
        <p:spPr>
          <a:xfrm>
            <a:off x="747853" y="836820"/>
            <a:ext cx="9247716" cy="5016758"/>
          </a:xfrm>
          <a:prstGeom prst="rect">
            <a:avLst/>
          </a:prstGeom>
        </p:spPr>
        <p:txBody>
          <a:bodyPr wrap="square" lIns="91440" tIns="45720" rIns="91440" bIns="45720" anchor="t">
            <a:spAutoFit/>
          </a:bodyPr>
          <a:lstStyle/>
          <a:p>
            <a:r>
              <a:rPr lang="en-GB" sz="1600" dirty="0">
                <a:latin typeface="Open Sans"/>
              </a:rPr>
              <a:t>Korkovelos, A., Khavari, B., Sahlberg, A., Howells, M., Arderne, C., 2019. El papel de los datos de acceso abierto en la planificación de la electrificación geoespacial y el logro del SDG7. Un estudio de caso basado en OnSSET para Malawi. Energies 12, 1395. </a:t>
            </a:r>
            <a:r>
              <a:rPr lang="en-GB" sz="1600" dirty="0">
                <a:latin typeface="Open Sans"/>
                <a:hlinkClick r:id="rId3"/>
              </a:rPr>
              <a:t>https://doi.org/10.3390/en12071395</a:t>
            </a:r>
            <a:endParaRPr lang="en-GB" sz="1600" dirty="0">
              <a:latin typeface="Open Sans"/>
            </a:endParaRPr>
          </a:p>
          <a:p>
            <a:endParaRPr lang="en-GB" sz="1600" dirty="0">
              <a:latin typeface="Open Sans"/>
            </a:endParaRPr>
          </a:p>
          <a:p>
            <a:r>
              <a:rPr lang="en-GB" sz="1600" dirty="0">
                <a:latin typeface="Open Sans"/>
              </a:rPr>
              <a:t>Mentis, D., Howells, M., Rogner, H., Korkovelos, A., Arderne, C., Zepeda, E., Siyal, S., Taliotis, C., Bazilian, M., de Roo, A., Tanvez, Y., Oudalov, A., Scholtz, E., 2017. Lighting the World: la primera aplicación de una herramienta de electrificación espacial de código abierto (OnSSET) en el África subsahariana. Environmental Research Letters 12, 085003. </a:t>
            </a:r>
            <a:r>
              <a:rPr lang="en-GB" sz="1600" dirty="0">
                <a:latin typeface="Open Sans"/>
                <a:hlinkClick r:id="rId4"/>
              </a:rPr>
              <a:t>https://doi.org/10.1088/1748-9326/aa7b29</a:t>
            </a:r>
            <a:endParaRPr lang="en-GB" sz="1600" dirty="0">
              <a:latin typeface="Open Sans"/>
            </a:endParaRPr>
          </a:p>
          <a:p>
            <a:endParaRPr lang="en-GB" sz="1600" dirty="0">
              <a:latin typeface="Open Sans"/>
            </a:endParaRPr>
          </a:p>
          <a:p>
            <a:r>
              <a:rPr lang="sv-SE" sz="1600" dirty="0">
                <a:latin typeface="Open Sans"/>
              </a:rPr>
              <a:t>Mentis, D., Korkovelos, A., Sahlberg, A., Khavari, B., n.d. Lecture 1: Introduction to geospatial electrification modelling [WWW Document]. Kit de enseñanza de OnSSET. URL </a:t>
            </a:r>
            <a:r>
              <a:rPr lang="sv-SE" sz="1600" dirty="0">
                <a:latin typeface="Open Sans"/>
                <a:hlinkClick r:id="rId5"/>
              </a:rPr>
              <a:t>https://onsset.github.io/teaching_kit/courses/module_1/Lecture_1/ </a:t>
            </a:r>
            <a:r>
              <a:rPr lang="sv-SE" sz="1600" dirty="0">
                <a:latin typeface="Open Sans"/>
              </a:rPr>
              <a:t>(consultado el 18.2.21).</a:t>
            </a:r>
          </a:p>
          <a:p>
            <a:endParaRPr lang="en-GB" sz="1600" dirty="0">
              <a:latin typeface="Open Sans"/>
            </a:endParaRPr>
          </a:p>
          <a:p>
            <a:r>
              <a:rPr lang="sv-SE" sz="1600" dirty="0">
                <a:latin typeface="Open Sans"/>
              </a:rPr>
              <a:t>Moner-Girona, M., Puig, D., Mulugetta, Y., Kougias, I., AbdulRahman, J., Szabó, S., 2018. Herramienta interactiva de próxima generación como columna vertebral para el acceso universal a la electricidad. WIREs Energy and Environment 7, e305. </a:t>
            </a:r>
            <a:r>
              <a:rPr lang="sv-SE" sz="1600" dirty="0">
                <a:latin typeface="Open Sans"/>
                <a:hlinkClick r:id="rId6"/>
              </a:rPr>
              <a:t>https://doi.org/10.1002/wene.305</a:t>
            </a:r>
            <a:endParaRPr lang="sv-SE" sz="1600" dirty="0">
              <a:latin typeface="Open Sans"/>
            </a:endParaRPr>
          </a:p>
          <a:p>
            <a:endParaRPr lang="sv-SE" sz="1600" dirty="0">
              <a:latin typeface="Open Sans"/>
            </a:endParaRPr>
          </a:p>
          <a:p>
            <a:r>
              <a:rPr lang="sv-SE" sz="1600" dirty="0">
                <a:latin typeface="Open Sans"/>
              </a:rPr>
              <a:t>Morrissey, J., 2018. Lograr el acceso universal a la electricidad al menor coste. Oxfam, OXFAM'S RESEARCH BACKGROUNDERS 113.</a:t>
            </a:r>
          </a:p>
          <a:p>
            <a:endParaRPr lang="en-GB" sz="1600" dirty="0">
              <a:latin typeface="Open Sans"/>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FE2775-FB72-4D44-B480-06EBB7F679B3}"/>
              </a:ext>
            </a:extLst>
          </p:cNvPr>
          <p:cNvSpPr/>
          <p:nvPr/>
        </p:nvSpPr>
        <p:spPr>
          <a:xfrm>
            <a:off x="887214" y="1389619"/>
            <a:ext cx="8256785" cy="400110"/>
          </a:xfrm>
          <a:prstGeom prst="rect">
            <a:avLst/>
          </a:prstGeom>
        </p:spPr>
        <p:txBody>
          <a:bodyPr wrap="square" lIns="91440" tIns="45720" rIns="91440" bIns="45720" anchor="t">
            <a:spAutoFit/>
          </a:bodyPr>
          <a:lstStyle/>
          <a:p>
            <a:pPr>
              <a:spcAft>
                <a:spcPts val="1200"/>
              </a:spcAft>
            </a:pP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Identificar los datos geoespaciales relacionados con la energía</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73848" y="-2044"/>
            <a:ext cx="7893634" cy="1375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latin typeface="Open Sans"/>
                <a:ea typeface="Open Sans" panose="020B0606030504020204" pitchFamily="34" charset="0"/>
                <a:cs typeface="Open Sans" panose="020B0606030504020204" pitchFamily="34" charset="0"/>
                <a:sym typeface="Bodoni SvtyTwo ITC TT-Book"/>
              </a:rPr>
              <a:t>3.2 Principales conjuntos de datos utilizados en OnSSET </a:t>
            </a:r>
          </a:p>
        </p:txBody>
      </p:sp>
      <p:sp>
        <p:nvSpPr>
          <p:cNvPr id="2" name="Content Placeholder 1"/>
          <p:cNvSpPr>
            <a:spLocks noGrp="1"/>
          </p:cNvSpPr>
          <p:nvPr>
            <p:ph idx="1"/>
          </p:nvPr>
        </p:nvSpPr>
        <p:spPr>
          <a:xfrm>
            <a:off x="408618" y="1796391"/>
            <a:ext cx="10515600" cy="4351338"/>
          </a:xfrm>
        </p:spPr>
        <p:txBody>
          <a:bodyPr vert="horz" lIns="91440" tIns="45720" rIns="91440" bIns="45720" rtlCol="0" anchor="t">
            <a:normAutofit lnSpcReduction="10000"/>
          </a:bodyPr>
          <a:lstStyle/>
          <a:p>
            <a:r>
              <a:rPr lang="en-US" dirty="0">
                <a:latin typeface="Open Sans"/>
              </a:rPr>
              <a:t>Límites administrativos</a:t>
            </a:r>
          </a:p>
          <a:p>
            <a:r>
              <a:rPr lang="en-US" dirty="0">
                <a:latin typeface="Open Sans"/>
              </a:rPr>
              <a:t>Red de carreteras </a:t>
            </a:r>
          </a:p>
          <a:p>
            <a:r>
              <a:rPr lang="en-US" dirty="0">
                <a:latin typeface="Open Sans"/>
              </a:rPr>
              <a:t>Luz nocturna </a:t>
            </a:r>
          </a:p>
          <a:p>
            <a:r>
              <a:rPr lang="en-US" dirty="0">
                <a:latin typeface="Open Sans"/>
              </a:rPr>
              <a:t>Centrales eléctricas</a:t>
            </a:r>
          </a:p>
          <a:p>
            <a:r>
              <a:rPr lang="en-US" dirty="0">
                <a:latin typeface="Open Sans"/>
              </a:rPr>
              <a:t>Minas</a:t>
            </a:r>
          </a:p>
          <a:p>
            <a:r>
              <a:rPr lang="en-US" dirty="0">
                <a:latin typeface="Open Sans"/>
              </a:rPr>
              <a:t>Red existente</a:t>
            </a:r>
          </a:p>
          <a:p>
            <a:r>
              <a:rPr lang="en-US" dirty="0">
                <a:latin typeface="Open Sans"/>
              </a:rPr>
              <a:t>Población actual </a:t>
            </a:r>
          </a:p>
          <a:p>
            <a:r>
              <a:rPr lang="en-US" dirty="0">
                <a:latin typeface="Open Sans"/>
              </a:rPr>
              <a:t>Proyección de población y red de distribución</a:t>
            </a:r>
          </a:p>
          <a:p>
            <a:r>
              <a:rPr lang="en-US" dirty="0">
                <a:latin typeface="Open Sans"/>
              </a:rPr>
              <a:t>Factor de capacidad de la energía eólica</a:t>
            </a:r>
          </a:p>
          <a:p>
            <a:r>
              <a:rPr lang="en-US" dirty="0">
                <a:latin typeface="Open Sans"/>
              </a:rPr>
              <a:t>Irradiación horizontal global </a:t>
            </a:r>
          </a:p>
          <a:p>
            <a:r>
              <a:rPr lang="en-US" dirty="0">
                <a:latin typeface="Open Sans"/>
              </a:rPr>
              <a:t>Potencial de minicentrales y pequeñas centrales hidroeléctricas</a:t>
            </a:r>
          </a:p>
          <a:p>
            <a:r>
              <a:rPr lang="en-US" dirty="0">
                <a:latin typeface="Open Sans"/>
              </a:rPr>
              <a:t>Coste espacial de los grupos electrógenos diesel</a:t>
            </a:r>
          </a:p>
        </p:txBody>
      </p:sp>
      <p:sp>
        <p:nvSpPr>
          <p:cNvPr id="7" name="Rectangle 6"/>
          <p:cNvSpPr/>
          <p:nvPr/>
        </p:nvSpPr>
        <p:spPr>
          <a:xfrm>
            <a:off x="860136" y="6136586"/>
            <a:ext cx="1701107" cy="246221"/>
          </a:xfrm>
          <a:prstGeom prst="rect">
            <a:avLst/>
          </a:prstGeom>
        </p:spPr>
        <p:txBody>
          <a:bodyPr wrap="none">
            <a:spAutoFit/>
          </a:bodyPr>
          <a:lstStyle/>
          <a:p>
            <a:r>
              <a:rPr lang="en-US" sz="1000" b="1" dirty="0">
                <a:solidFill>
                  <a:srgbClr val="1D1C1D"/>
                </a:solidFill>
                <a:latin typeface="Open Sans"/>
              </a:rPr>
              <a:t>Fuente:</a:t>
            </a:r>
            <a:r>
              <a:rPr lang="en-US" sz="1000" dirty="0">
                <a:solidFill>
                  <a:srgbClr val="1D1C1D"/>
                </a:solidFill>
                <a:latin typeface="Open Sans"/>
              </a:rPr>
              <a:t> Mentis et al. 2021</a:t>
            </a:r>
            <a:endParaRPr lang="en-US" sz="1000" dirty="0">
              <a:latin typeface="Open Sans"/>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20893" t="11404" r="26763" b="16491"/>
          <a:stretch/>
        </p:blipFill>
        <p:spPr>
          <a:xfrm>
            <a:off x="7450693" y="1854240"/>
            <a:ext cx="4182677" cy="4073650"/>
          </a:xfrm>
          <a:prstGeom prst="rect">
            <a:avLst/>
          </a:prstGeom>
        </p:spPr>
      </p:pic>
      <p:sp>
        <p:nvSpPr>
          <p:cNvPr id="11" name="Rectangle 10"/>
          <p:cNvSpPr/>
          <p:nvPr/>
        </p:nvSpPr>
        <p:spPr>
          <a:xfrm>
            <a:off x="8018914" y="5927890"/>
            <a:ext cx="3441968" cy="307777"/>
          </a:xfrm>
          <a:prstGeom prst="rect">
            <a:avLst/>
          </a:prstGeom>
        </p:spPr>
        <p:txBody>
          <a:bodyPr wrap="none" lIns="91440" tIns="45720" rIns="91440" bIns="45720" anchor="t">
            <a:spAutoFit/>
          </a:bodyPr>
          <a:lstStyle/>
          <a:p>
            <a:r>
              <a:rPr lang="en-GB" sz="1400" i="1" dirty="0">
                <a:latin typeface="Open Sans"/>
              </a:rPr>
              <a:t>Korkovelos et al., 2019, Mentis et al. 2017</a:t>
            </a:r>
          </a:p>
        </p:txBody>
      </p:sp>
      <p:sp>
        <p:nvSpPr>
          <p:cNvPr id="10" name="Rectangle 9"/>
          <p:cNvSpPr/>
          <p:nvPr/>
        </p:nvSpPr>
        <p:spPr>
          <a:xfrm>
            <a:off x="8456926" y="1754260"/>
            <a:ext cx="2403222" cy="369332"/>
          </a:xfrm>
          <a:prstGeom prst="rect">
            <a:avLst/>
          </a:prstGeom>
        </p:spPr>
        <p:txBody>
          <a:bodyPr wrap="none" lIns="91440" tIns="45720" rIns="91440" bIns="45720" anchor="t">
            <a:spAutoFit/>
          </a:bodyPr>
          <a:lstStyle/>
          <a:p>
            <a:r>
              <a:rPr lang="en-GB" dirty="0">
                <a:latin typeface="Open Sans"/>
              </a:rPr>
              <a:t>Red existente</a:t>
            </a:r>
          </a:p>
        </p:txBody>
      </p:sp>
      <p:sp>
        <p:nvSpPr>
          <p:cNvPr id="12" name="TextBox 2"/>
          <p:cNvSpPr txBox="1"/>
          <p:nvPr/>
        </p:nvSpPr>
        <p:spPr>
          <a:xfrm>
            <a:off x="7071020" y="5681372"/>
            <a:ext cx="4562350" cy="25318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000" b="1" dirty="0">
                <a:latin typeface="Open Sans" panose="020B0606030504020204" pitchFamily="34" charset="0"/>
                <a:ea typeface="Open Sans" panose="020B0606030504020204" pitchFamily="34" charset="0"/>
                <a:cs typeface="Open Sans" panose="020B0606030504020204" pitchFamily="34" charset="0"/>
              </a:rPr>
              <a:t>Fuente de la imagen: </a:t>
            </a:r>
            <a:r>
              <a:rPr lang="en-GB" sz="1000" dirty="0">
                <a:latin typeface="Open Sans" panose="020B0606030504020204" pitchFamily="34" charset="0"/>
                <a:ea typeface="Open Sans" panose="020B0606030504020204" pitchFamily="34" charset="0"/>
                <a:cs typeface="Open Sans" panose="020B0606030504020204" pitchFamily="34" charset="0"/>
              </a:rPr>
              <a:t>Khavari et al. 2021,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imagen</a:t>
            </a:r>
            <a:r>
              <a:rPr lang="en-GB" sz="1000" dirty="0">
                <a:latin typeface="Open Sans" panose="020B0606030504020204" pitchFamily="34" charset="0"/>
                <a:ea typeface="Open Sans" panose="020B0606030504020204" pitchFamily="34" charset="0"/>
                <a:cs typeface="Open Sans" panose="020B0606030504020204" pitchFamily="34" charset="0"/>
              </a:rPr>
              <a:t>, con licencia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CC-BY 4.0</a:t>
            </a:r>
            <a:endParaRPr lang="en-GB"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Oval 12">
            <a:extLst>
              <a:ext uri="{FF2B5EF4-FFF2-40B4-BE49-F238E27FC236}">
                <a16:creationId xmlns:a16="http://schemas.microsoft.com/office/drawing/2014/main" id="{DF21F3E7-D6CD-0742-9AC7-10AD1F905C18}"/>
              </a:ext>
            </a:extLst>
          </p:cNvPr>
          <p:cNvSpPr/>
          <p:nvPr/>
        </p:nvSpPr>
        <p:spPr>
          <a:xfrm>
            <a:off x="10505352" y="17337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Track1_Lecture3_Slide9.mp3" descr="Track1_Lecture3_Slide9.mp3">
            <a:hlinkClick r:id="" action="ppaction://media"/>
            <a:extLst>
              <a:ext uri="{FF2B5EF4-FFF2-40B4-BE49-F238E27FC236}">
                <a16:creationId xmlns:a16="http://schemas.microsoft.com/office/drawing/2014/main" id="{17AC99AA-4C35-6C4B-A927-C9CC056A13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05352" y="24474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C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id="{9FD7CEA6-0022-47C1-9E34-360863ACFF65}" vid="{5E2D858F-A565-4A53-8228-48AF144CED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documentManagement/types"/>
    <ds:schemaRef ds:uri="http://purl.org/dc/dcmitype/"/>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0b696a8a-ab1a-459b-a09e-44df7cbe9330"/>
    <ds:schemaRef ds:uri="35b8b66e-5759-43c1-a138-f967a8bf5a20"/>
    <ds:schemaRef ds:uri="http://www.w3.org/XML/1998/namespace"/>
  </ds:schemaRefs>
</ds:datastoreItem>
</file>

<file path=customXml/itemProps2.xml><?xml version="1.0" encoding="utf-8"?>
<ds:datastoreItem xmlns:ds="http://schemas.openxmlformats.org/officeDocument/2006/customXml" ds:itemID="{66645A42-3D54-47E5-8BF0-A3734A43A7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CCG</Template>
  <TotalTime>1535</TotalTime>
  <Words>7129</Words>
  <Application>Microsoft Office PowerPoint</Application>
  <PresentationFormat>Panorámica</PresentationFormat>
  <Paragraphs>276</Paragraphs>
  <Slides>28</Slides>
  <Notes>25</Notes>
  <HiddenSlides>0</HiddenSlides>
  <MMClips>22</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28</vt:i4>
      </vt:variant>
    </vt:vector>
  </HeadingPairs>
  <TitlesOfParts>
    <vt:vector size="37" baseType="lpstr">
      <vt:lpstr>Arial</vt:lpstr>
      <vt:lpstr>Calibri</vt:lpstr>
      <vt:lpstr>Calibri Light</vt:lpstr>
      <vt:lpstr>Open Sans</vt:lpstr>
      <vt:lpstr>Open Sans </vt:lpstr>
      <vt:lpstr>Open Sans ExtraBold</vt:lpstr>
      <vt:lpstr>Wingdings</vt:lpstr>
      <vt:lpstr>CCG</vt:lpstr>
      <vt:lpstr>Office Theme</vt:lpstr>
      <vt:lpstr>LECTURA 3 INTRODUCCIÓN  a la OnSSET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3.2 Principales conjuntos de datos utilizados en OnSSET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docId:E45E7E3014D8014008AE9524F1A150E9</cp:keywords>
  <cp:lastModifiedBy>Diego Daniel Mora Gonzalez</cp:lastModifiedBy>
  <cp:revision>889</cp:revision>
  <dcterms:created xsi:type="dcterms:W3CDTF">2021-02-10T16:48:02Z</dcterms:created>
  <dcterms:modified xsi:type="dcterms:W3CDTF">2022-11-01T06:38:18Z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