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 id="2147483654"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hegeV/bAVl8Xo3G04oCtJA==" hashData="EsaUaBmEmzXqCUxyCsftYHw7zfomfJeEjyIu1sWEfdwq/nz0KKx+2ffSZqWx3pUcaoSuFmYVkbcwBkkHJKc9Q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9"/>
    <p:restoredTop sz="70493" autoAdjust="0"/>
  </p:normalViewPr>
  <p:slideViewPr>
    <p:cSldViewPr snapToGrid="0">
      <p:cViewPr varScale="1">
        <p:scale>
          <a:sx n="79" d="100"/>
          <a:sy n="79" d="100"/>
        </p:scale>
        <p:origin x="160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Robust Decision Making, or RDM, is a powerful approach designed to co-create strategies with stakeholders while dealing with deep uncertainties.</a:t>
            </a:r>
          </a:p>
          <a:p>
            <a:r>
              <a:rPr lang="en-US" dirty="0"/>
              <a:t>The process starts with engaging stakeholders to include their objectives and ideas. We then simulate a large number of possible futures and policy options to explore uncertainties and potential outcomes.</a:t>
            </a:r>
          </a:p>
          <a:p>
            <a:r>
              <a:rPr lang="en-US" dirty="0"/>
              <a:t>RDM helps identify policy options that deliver strong performance across diverse future scenarios, ensuring resilient, future-ready transport pathways.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9613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Once the base simulation is produced, we revisit the XLRM matrix to map uncertainties and policy levers that can be stress tested. For example, in Costa Rica we included costs of technologies, their efficiencies, demands and we also explored different targets for the transportation policies.</a:t>
            </a:r>
            <a:endParaRPr dirty="0"/>
          </a:p>
        </p:txBody>
      </p:sp>
      <p:sp>
        <p:nvSpPr>
          <p:cNvPr id="245" name="Google Shape;2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164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RDM enables stress-testing models to explore uncertainties across multiple futures. We conducted thousands of simulations to assess emissions trajectories, identify robust policy conditions, and discover vulnerabilities.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308" name="Google Shape;308;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s-CR"/>
              <a:t>12</a:t>
            </a:fld>
            <a:endParaRPr/>
          </a:p>
        </p:txBody>
      </p:sp>
    </p:spTree>
    <p:extLst>
      <p:ext uri="{BB962C8B-B14F-4D97-AF65-F5344CB8AC3E}">
        <p14:creationId xmlns:p14="http://schemas.microsoft.com/office/powerpoint/2010/main" val="398224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We analyze both positive and negative financial outcomes to identify key factors that influence policy success. This helps in understanding conditions that lead to robust policies and those that pose risks. For instance, we can understand what factors are leading to negative net financial cost of the Plan. There are 77% of the simulations that lead to positive outputs.</a:t>
            </a:r>
          </a:p>
        </p:txBody>
      </p:sp>
      <p:sp>
        <p:nvSpPr>
          <p:cNvPr id="331" name="Google Shape;331;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R"/>
              <a:t>13</a:t>
            </a:fld>
            <a:endParaRPr/>
          </a:p>
        </p:txBody>
      </p:sp>
    </p:spTree>
    <p:extLst>
      <p:ext uri="{BB962C8B-B14F-4D97-AF65-F5344CB8AC3E}">
        <p14:creationId xmlns:p14="http://schemas.microsoft.com/office/powerpoint/2010/main" val="3492109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We can also aim to study what factors could lead to risk, in this case positive net financial cost. </a:t>
            </a:r>
            <a:endParaRPr dirty="0"/>
          </a:p>
        </p:txBody>
      </p:sp>
      <p:sp>
        <p:nvSpPr>
          <p:cNvPr id="331" name="Google Shape;331;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R"/>
              <a:t>14</a:t>
            </a:fld>
            <a:endParaRPr/>
          </a:p>
        </p:txBody>
      </p:sp>
    </p:spTree>
    <p:extLst>
      <p:ext uri="{BB962C8B-B14F-4D97-AF65-F5344CB8AC3E}">
        <p14:creationId xmlns:p14="http://schemas.microsoft.com/office/powerpoint/2010/main" val="3304988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We typically map aspects that will influence the outputs. In these cases (for negative and positive net financial costs), we noticed that costs of several transport technologies will influence the outputs. We noticed in these cases that positive net financial costs are driven by costs in freight and private transport subsector.</a:t>
            </a:r>
            <a:endParaRPr dirty="0"/>
          </a:p>
        </p:txBody>
      </p:sp>
      <p:sp>
        <p:nvSpPr>
          <p:cNvPr id="347" name="Google Shape;34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R"/>
              <a:t>15</a:t>
            </a:fld>
            <a:endParaRPr/>
          </a:p>
        </p:txBody>
      </p:sp>
    </p:spTree>
    <p:extLst>
      <p:ext uri="{BB962C8B-B14F-4D97-AF65-F5344CB8AC3E}">
        <p14:creationId xmlns:p14="http://schemas.microsoft.com/office/powerpoint/2010/main" val="1695701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Conditions that lead to robust policies include balanced freight demand, lower costs of hydrogen heavy freight vehicles, and controlled costs for private carbon-based vehicles.</a:t>
            </a:r>
          </a:p>
          <a:p>
            <a:pPr marL="0" lvl="0" indent="0" algn="l" rtl="0">
              <a:lnSpc>
                <a:spcPct val="100000"/>
              </a:lnSpc>
              <a:spcBef>
                <a:spcPts val="0"/>
              </a:spcBef>
              <a:spcAft>
                <a:spcPts val="0"/>
              </a:spcAft>
              <a:buClr>
                <a:schemeClr val="dk1"/>
              </a:buClr>
              <a:buSzPts val="1200"/>
              <a:buFont typeface="Calibri"/>
              <a:buNone/>
            </a:pPr>
            <a:endParaRPr dirty="0"/>
          </a:p>
        </p:txBody>
      </p:sp>
      <p:sp>
        <p:nvSpPr>
          <p:cNvPr id="357" name="Google Shape;357;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R"/>
              <a:t>16</a:t>
            </a:fld>
            <a:endParaRPr/>
          </a:p>
        </p:txBody>
      </p:sp>
    </p:spTree>
    <p:extLst>
      <p:ext uri="{BB962C8B-B14F-4D97-AF65-F5344CB8AC3E}">
        <p14:creationId xmlns:p14="http://schemas.microsoft.com/office/powerpoint/2010/main" val="2315477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dirty="0"/>
              <a:t>In the final step of RDM, scenario discovery is used to assess conditions that could counteract vulnerabilities. This helps in formulating strategies that are resilient to a wide range of future uncertainties.</a:t>
            </a:r>
          </a:p>
        </p:txBody>
      </p:sp>
      <p:sp>
        <p:nvSpPr>
          <p:cNvPr id="415" name="Google Shape;415;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s-CR"/>
              <a:t>17</a:t>
            </a:fld>
            <a:endParaRPr/>
          </a:p>
        </p:txBody>
      </p:sp>
    </p:spTree>
    <p:extLst>
      <p:ext uri="{BB962C8B-B14F-4D97-AF65-F5344CB8AC3E}">
        <p14:creationId xmlns:p14="http://schemas.microsoft.com/office/powerpoint/2010/main" val="361984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step of the RDM process facilitates the co-design of tools, scenarios, analyses, and robust pathways to success. The key steps include:</a:t>
            </a:r>
          </a:p>
          <a:p>
            <a:pPr>
              <a:buFont typeface="+mj-lt"/>
              <a:buAutoNum type="arabicPeriod"/>
            </a:pPr>
            <a:r>
              <a:rPr lang="en-US" b="1" dirty="0"/>
              <a:t>Decision Framing</a:t>
            </a:r>
            <a:r>
              <a:rPr lang="en-US" dirty="0"/>
              <a:t>: Defining the problem and including stakeholder perspectives.</a:t>
            </a:r>
          </a:p>
          <a:p>
            <a:pPr>
              <a:buFont typeface="+mj-lt"/>
              <a:buAutoNum type="arabicPeriod"/>
            </a:pPr>
            <a:r>
              <a:rPr lang="en-US" b="1" dirty="0"/>
              <a:t>Exploratory Modeling</a:t>
            </a:r>
            <a:r>
              <a:rPr lang="en-US" dirty="0"/>
              <a:t>: Performing simulations to explore a wide range of future scenarios.</a:t>
            </a:r>
          </a:p>
          <a:p>
            <a:pPr>
              <a:buFont typeface="+mj-lt"/>
              <a:buAutoNum type="arabicPeriod"/>
            </a:pPr>
            <a:r>
              <a:rPr lang="en-US" b="1" dirty="0"/>
              <a:t>Vulnerability Analysis</a:t>
            </a:r>
            <a:r>
              <a:rPr lang="en-US" dirty="0"/>
              <a:t>: Using visualization and data analytics to identify scenarios where proposed strategies may fail.</a:t>
            </a:r>
          </a:p>
          <a:p>
            <a:pPr>
              <a:buFont typeface="+mj-lt"/>
              <a:buAutoNum type="arabicPeriod"/>
            </a:pPr>
            <a:r>
              <a:rPr lang="en-US" b="1" dirty="0"/>
              <a:t>Tradeoff Analysis</a:t>
            </a:r>
            <a:r>
              <a:rPr lang="en-US" dirty="0"/>
              <a:t>: Evaluating the trade-offs among strategies to balance competing objectives.</a:t>
            </a:r>
          </a:p>
          <a:p>
            <a:pPr>
              <a:buFont typeface="+mj-lt"/>
              <a:buAutoNum type="arabicPeriod"/>
            </a:pPr>
            <a:r>
              <a:rPr lang="en-US" b="1" dirty="0"/>
              <a:t>New Futures and Strategies</a:t>
            </a:r>
            <a:r>
              <a:rPr lang="en-US" dirty="0"/>
              <a:t>: Identifying more robust strategies that offer better performance and adaptive potential.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3</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136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truly do is to have some workshops to co-create the analysis.</a:t>
            </a:r>
          </a:p>
          <a:p>
            <a:r>
              <a:rPr lang="en-US" dirty="0"/>
              <a:t>We begin by having stakeholders describe the </a:t>
            </a:r>
            <a:r>
              <a:rPr lang="en-US" b="1" dirty="0"/>
              <a:t>metrics for success</a:t>
            </a:r>
            <a:r>
              <a:rPr lang="en-US" dirty="0"/>
              <a:t>, such as greenhouse gas emissions reduction by 2050, cost efficiency of the energy system, health impacts from local pollution, and reduced congestion.</a:t>
            </a:r>
          </a:p>
          <a:p>
            <a:r>
              <a:rPr lang="en-US" dirty="0"/>
              <a:t>Then, we discuss </a:t>
            </a:r>
            <a:r>
              <a:rPr lang="en-US" b="1" dirty="0"/>
              <a:t>options to achieve these goals</a:t>
            </a:r>
            <a:r>
              <a:rPr lang="en-US" dirty="0"/>
              <a:t>, including the deployment of renewable energy, electric vehicles, and the enhancement of public transportation systems.</a:t>
            </a:r>
          </a:p>
          <a:p>
            <a:r>
              <a:rPr lang="en-US" dirty="0"/>
              <a:t>Stakeholders also identify </a:t>
            </a:r>
            <a:r>
              <a:rPr lang="en-US" b="1" dirty="0"/>
              <a:t>key uncertainties</a:t>
            </a:r>
            <a:r>
              <a:rPr lang="en-US" dirty="0"/>
              <a:t> to consider, such as the cost of renewable technologies, fuel prices, and food prices.</a:t>
            </a:r>
          </a:p>
          <a:p>
            <a:r>
              <a:rPr lang="en-US" dirty="0"/>
              <a:t>Finally, we work to gather </a:t>
            </a:r>
            <a:r>
              <a:rPr lang="en-US" b="1" dirty="0"/>
              <a:t>available data and models</a:t>
            </a:r>
            <a:r>
              <a:rPr lang="en-US" dirty="0"/>
              <a:t> from national statistics and existing studies. These inputs allow us to create and study future scenarios, helping us explore policy performance under uncertainty.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CR" sz="1200" b="0" i="0" u="none" strike="noStrike" cap="none">
                <a:solidFill>
                  <a:schemeClr val="dk1"/>
                </a:solidFill>
                <a:latin typeface="Calibri"/>
                <a:ea typeface="Calibri"/>
                <a:cs typeface="Calibri"/>
                <a:sym typeface="Calibri"/>
              </a:rPr>
              <a:t>4</a:t>
            </a:fld>
            <a:endParaRPr lang="es-C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354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models to explore future deployments of strategies while capturing uncertainties. This involves co-designing scenarios using insights from stakeholders and models such as OSeMOSYS to simulate energy and transport sector decarbonization pathways.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5</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8508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Scenarios are co-designed using the adopted model, considering stakeholder insights. This collaborative approach ensures the scenarios reflect real-world conditions and priorities.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6</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329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dirty="0"/>
              <a:t>Emission reductions lead to significant health savings, productivity gains due to reduced congestion, and fewer accidents. Additionally, the trade balance improves through reduced fuel imports.</a:t>
            </a:r>
          </a:p>
        </p:txBody>
      </p:sp>
      <p:sp>
        <p:nvSpPr>
          <p:cNvPr id="258" name="Google Shape;258;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s-CR"/>
              <a:t>7</a:t>
            </a:fld>
            <a:endParaRPr/>
          </a:p>
        </p:txBody>
      </p:sp>
    </p:spTree>
    <p:extLst>
      <p:ext uri="{BB962C8B-B14F-4D97-AF65-F5344CB8AC3E}">
        <p14:creationId xmlns:p14="http://schemas.microsoft.com/office/powerpoint/2010/main" val="413348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dirty="0"/>
              <a:t>Capital costs are higher by approximately $8 billion by 2050 in the decarbonization scenario. However, these investments yield long-term economic and environmental benefits.</a:t>
            </a:r>
          </a:p>
          <a:p>
            <a:pPr marL="0" lvl="0" indent="0" algn="l" rtl="0">
              <a:lnSpc>
                <a:spcPct val="100000"/>
              </a:lnSpc>
              <a:spcBef>
                <a:spcPts val="0"/>
              </a:spcBef>
              <a:spcAft>
                <a:spcPts val="0"/>
              </a:spcAft>
              <a:buClr>
                <a:schemeClr val="dk1"/>
              </a:buClr>
              <a:buSzPts val="1400"/>
              <a:buFont typeface="Calibri"/>
              <a:buNone/>
            </a:pPr>
            <a:endParaRPr dirty="0"/>
          </a:p>
        </p:txBody>
      </p:sp>
      <p:sp>
        <p:nvSpPr>
          <p:cNvPr id="275" name="Google Shape;275;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s-CR"/>
              <a:t>8</a:t>
            </a:fld>
            <a:endParaRPr/>
          </a:p>
        </p:txBody>
      </p:sp>
    </p:spTree>
    <p:extLst>
      <p:ext uri="{BB962C8B-B14F-4D97-AF65-F5344CB8AC3E}">
        <p14:creationId xmlns:p14="http://schemas.microsoft.com/office/powerpoint/2010/main" val="139207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dirty="0"/>
              <a:t>Despite increased capital costs, reduced operational expenses result in net financial benefits estimated at 3 billion US$. This showcases the financial viability of transport decarbonization strategies.</a:t>
            </a:r>
          </a:p>
          <a:p>
            <a:pPr marL="0" lvl="0" indent="0" algn="l" rtl="0">
              <a:lnSpc>
                <a:spcPct val="100000"/>
              </a:lnSpc>
              <a:spcBef>
                <a:spcPts val="0"/>
              </a:spcBef>
              <a:spcAft>
                <a:spcPts val="0"/>
              </a:spcAft>
              <a:buClr>
                <a:schemeClr val="dk1"/>
              </a:buClr>
              <a:buSzPts val="1400"/>
              <a:buFont typeface="Calibri"/>
              <a:buNone/>
            </a:pPr>
            <a:endParaRPr dirty="0"/>
          </a:p>
        </p:txBody>
      </p:sp>
      <p:sp>
        <p:nvSpPr>
          <p:cNvPr id="284" name="Google Shape;284;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s-CR"/>
              <a:t>9</a:t>
            </a:fld>
            <a:endParaRPr/>
          </a:p>
        </p:txBody>
      </p:sp>
    </p:spTree>
    <p:extLst>
      <p:ext uri="{BB962C8B-B14F-4D97-AF65-F5344CB8AC3E}">
        <p14:creationId xmlns:p14="http://schemas.microsoft.com/office/powerpoint/2010/main" val="921619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dirty="0"/>
              <a:t>Decarbonization leads to improved health outcomes, increased productivity, and reduced accident-related costs. The total economic benefits from the transportation sector are projected at $18 billion from 2020 to 2050.</a:t>
            </a:r>
          </a:p>
          <a:p>
            <a:pPr marL="0" lvl="0" indent="0" algn="l" rtl="0">
              <a:lnSpc>
                <a:spcPct val="100000"/>
              </a:lnSpc>
              <a:spcBef>
                <a:spcPts val="0"/>
              </a:spcBef>
              <a:spcAft>
                <a:spcPts val="0"/>
              </a:spcAft>
              <a:buClr>
                <a:schemeClr val="dk1"/>
              </a:buClr>
              <a:buSzPts val="1400"/>
              <a:buFont typeface="Calibri"/>
              <a:buNone/>
            </a:pPr>
            <a:endParaRPr dirty="0"/>
          </a:p>
        </p:txBody>
      </p:sp>
      <p:sp>
        <p:nvSpPr>
          <p:cNvPr id="296" name="Google Shape;296;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CR"/>
              <a:t>10</a:t>
            </a:fld>
            <a:endParaRPr/>
          </a:p>
        </p:txBody>
      </p:sp>
    </p:spTree>
    <p:extLst>
      <p:ext uri="{BB962C8B-B14F-4D97-AF65-F5344CB8AC3E}">
        <p14:creationId xmlns:p14="http://schemas.microsoft.com/office/powerpoint/2010/main" val="3478674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65EA376-651F-B818-AF38-9F429FDC5AFB}"/>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hasCustomPrompt="1"/>
          </p:nvPr>
        </p:nvSpPr>
        <p:spPr>
          <a:xfrm>
            <a:off x="0" y="1"/>
            <a:ext cx="8894617" cy="403761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lang="en-ZA" dirty="0"/>
          </a:p>
        </p:txBody>
      </p:sp>
      <p:sp>
        <p:nvSpPr>
          <p:cNvPr id="2" name="Rectangle 1">
            <a:extLst>
              <a:ext uri="{FF2B5EF4-FFF2-40B4-BE49-F238E27FC236}">
                <a16:creationId xmlns:a16="http://schemas.microsoft.com/office/drawing/2014/main" id="{BF8CC5E2-ACC9-BB54-E15D-C4D3833AFF4C}"/>
              </a:ext>
            </a:extLst>
          </p:cNvPr>
          <p:cNvSpPr/>
          <p:nvPr userDrawn="1"/>
        </p:nvSpPr>
        <p:spPr>
          <a:xfrm>
            <a:off x="2285999" y="4370120"/>
            <a:ext cx="4322618" cy="182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3275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section">
  <p:cSld name="Intro_section">
    <p:spTree>
      <p:nvGrpSpPr>
        <p:cNvPr id="1" name="Shape 30"/>
        <p:cNvGrpSpPr/>
        <p:nvPr/>
      </p:nvGrpSpPr>
      <p:grpSpPr>
        <a:xfrm>
          <a:off x="0" y="0"/>
          <a:ext cx="0" cy="0"/>
          <a:chOff x="0" y="0"/>
          <a:chExt cx="0" cy="0"/>
        </a:xfrm>
      </p:grpSpPr>
      <p:sp>
        <p:nvSpPr>
          <p:cNvPr id="31" name="Google Shape;31;p37"/>
          <p:cNvSpPr txBox="1">
            <a:spLocks noGrp="1"/>
          </p:cNvSpPr>
          <p:nvPr>
            <p:ph type="title"/>
          </p:nvPr>
        </p:nvSpPr>
        <p:spPr>
          <a:xfrm>
            <a:off x="0" y="260777"/>
            <a:ext cx="11194742" cy="7921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7123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2979507" y="739739"/>
            <a:ext cx="5368965" cy="173633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2979507" y="2476073"/>
            <a:ext cx="5368965" cy="10479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1356397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F6623B3-1829-FCCF-001D-ECB08BC2D817}"/>
              </a:ext>
            </a:extLst>
          </p:cNvPr>
          <p:cNvGraphicFramePr>
            <a:graphicFrameLocks noChangeAspect="1"/>
          </p:cNvGraphicFramePr>
          <p:nvPr userDrawn="1">
            <p:custDataLst>
              <p:tags r:id="rId4"/>
            </p:custDataLst>
            <p:extLst>
              <p:ext uri="{D42A27DB-BD31-4B8C-83A1-F6EECF244321}">
                <p14:modId xmlns:p14="http://schemas.microsoft.com/office/powerpoint/2010/main" val="21870375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think-cell data - do not delete" hidden="1">
                        <a:extLst>
                          <a:ext uri="{FF2B5EF4-FFF2-40B4-BE49-F238E27FC236}">
                            <a16:creationId xmlns:a16="http://schemas.microsoft.com/office/drawing/2014/main" id="{DF6623B3-1829-FCCF-001D-ECB08BC2D817}"/>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A3625F-660E-6B5E-350E-CA1FD8549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D0B106-7870-037D-24E4-C3E57FFD2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4E56B38-DE8A-A5F6-3DD0-56A735FAE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D3FFC7-62ED-4176-B41D-E7776B6B7BB4}" type="datetimeFigureOut">
              <a:rPr lang="en-GB"/>
              <a:t>31/03/2025</a:t>
            </a:fld>
            <a:endParaRPr lang="en-GB"/>
          </a:p>
        </p:txBody>
      </p:sp>
      <p:sp>
        <p:nvSpPr>
          <p:cNvPr id="5" name="Footer Placeholder 4">
            <a:extLst>
              <a:ext uri="{FF2B5EF4-FFF2-40B4-BE49-F238E27FC236}">
                <a16:creationId xmlns:a16="http://schemas.microsoft.com/office/drawing/2014/main" id="{586D999B-0A04-C416-B78C-46ECC6F3E6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D29909A-3E3E-5F81-7A4B-9EC88BFA66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0E854-C9EB-4766-9A46-7A76CBE86B67}" type="slidenum">
              <a:rPr lang="en-GB"/>
              <a:t>‹#›</a:t>
            </a:fld>
            <a:endParaRPr lang="en-GB"/>
          </a:p>
        </p:txBody>
      </p:sp>
    </p:spTree>
    <p:extLst>
      <p:ext uri="{BB962C8B-B14F-4D97-AF65-F5344CB8AC3E}">
        <p14:creationId xmlns:p14="http://schemas.microsoft.com/office/powerpoint/2010/main" val="3559416802"/>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4.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doi.org/https:/doi.org/10.1007/978-3-030-0525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i.org/https:/doi.org/10.1007/978-3-030-05252-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09B39-5BAA-CC9D-6E86-6AD70BC49B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93089C5-856C-D4FA-29BE-F5F1D2CFA937}"/>
              </a:ext>
            </a:extLst>
          </p:cNvPr>
          <p:cNvPicPr>
            <a:picLocks noChangeAspect="1"/>
          </p:cNvPicPr>
          <p:nvPr/>
        </p:nvPicPr>
        <p:blipFill>
          <a:blip r:embed="rId2"/>
          <a:srcRect/>
          <a:stretch/>
        </p:blipFill>
        <p:spPr>
          <a:xfrm>
            <a:off x="2357612" y="4367478"/>
            <a:ext cx="4175390" cy="1837316"/>
          </a:xfrm>
          <a:prstGeom prst="rect">
            <a:avLst/>
          </a:prstGeom>
        </p:spPr>
      </p:pic>
      <p:sp>
        <p:nvSpPr>
          <p:cNvPr id="6" name="Title 1">
            <a:extLst>
              <a:ext uri="{FF2B5EF4-FFF2-40B4-BE49-F238E27FC236}">
                <a16:creationId xmlns:a16="http://schemas.microsoft.com/office/drawing/2014/main" id="{DEF602BD-D01A-8250-4127-0F763339137E}"/>
              </a:ext>
            </a:extLst>
          </p:cNvPr>
          <p:cNvSpPr>
            <a:spLocks noGrp="1"/>
          </p:cNvSpPr>
          <p:nvPr>
            <p:ph type="ctrTitle"/>
          </p:nvPr>
        </p:nvSpPr>
        <p:spPr>
          <a:xfrm>
            <a:off x="4556" y="1041400"/>
            <a:ext cx="9607824" cy="2387600"/>
          </a:xfrm>
        </p:spPr>
        <p:txBody>
          <a:bodyPr vert="horz"/>
          <a:lstStyle/>
          <a:p>
            <a:pPr algn="l"/>
            <a:r>
              <a:rPr lang="en-US" dirty="0"/>
              <a:t>LECTURE 8</a:t>
            </a:r>
            <a:br>
              <a:rPr lang="en-US" dirty="0"/>
            </a:br>
            <a:r>
              <a:rPr lang="en-GB" dirty="0"/>
              <a:t>ROBUST DECISION MAKING (RDM) AND TRANSPORT PATHWAYS</a:t>
            </a:r>
            <a:br>
              <a:rPr lang="en-GB" dirty="0"/>
            </a:br>
            <a:br>
              <a:rPr lang="en-US" dirty="0"/>
            </a:br>
            <a:endParaRPr lang="en-US" dirty="0"/>
          </a:p>
        </p:txBody>
      </p:sp>
      <p:sp>
        <p:nvSpPr>
          <p:cNvPr id="7" name="Subtitle 2">
            <a:extLst>
              <a:ext uri="{FF2B5EF4-FFF2-40B4-BE49-F238E27FC236}">
                <a16:creationId xmlns:a16="http://schemas.microsoft.com/office/drawing/2014/main" id="{38C3C50B-3BFD-FC84-5CFE-992C6888A344}"/>
              </a:ext>
            </a:extLst>
          </p:cNvPr>
          <p:cNvSpPr txBox="1">
            <a:spLocks/>
          </p:cNvSpPr>
          <p:nvPr/>
        </p:nvSpPr>
        <p:spPr>
          <a:xfrm>
            <a:off x="0" y="414967"/>
            <a:ext cx="6700345" cy="626433"/>
          </a:xfrm>
          <a:prstGeom prst="rect">
            <a:avLst/>
          </a:prstGeom>
        </p:spPr>
        <p:txBody>
          <a:bodyPr/>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chemeClr val="bg1"/>
                </a:solidFill>
              </a:rPr>
              <a:t>Transport Decarbonization and Data-to-Deal</a:t>
            </a:r>
          </a:p>
        </p:txBody>
      </p:sp>
    </p:spTree>
    <p:extLst>
      <p:ext uri="{BB962C8B-B14F-4D97-AF65-F5344CB8AC3E}">
        <p14:creationId xmlns:p14="http://schemas.microsoft.com/office/powerpoint/2010/main" val="96131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s-CR" sz="2400" dirty="0" err="1">
                <a:solidFill>
                  <a:srgbClr val="C00000"/>
                </a:solidFill>
                <a:latin typeface="Arial" panose="020B0604020202020204" pitchFamily="34" charset="0"/>
              </a:rPr>
              <a:t>The</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model</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is</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then</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used</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to</a:t>
            </a:r>
            <a:r>
              <a:rPr lang="es-CR" sz="2400" dirty="0">
                <a:solidFill>
                  <a:srgbClr val="C00000"/>
                </a:solidFill>
                <a:latin typeface="Arial" panose="020B0604020202020204" pitchFamily="34" charset="0"/>
              </a:rPr>
              <a:t> produce </a:t>
            </a:r>
            <a:r>
              <a:rPr lang="es-CR" sz="2400" dirty="0" err="1">
                <a:solidFill>
                  <a:srgbClr val="C00000"/>
                </a:solidFill>
                <a:latin typeface="Arial" panose="020B0604020202020204" pitchFamily="34" charset="0"/>
              </a:rPr>
              <a:t>results</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that</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will</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address</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metrics</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indicated</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by</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stakeholders</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under</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baseline</a:t>
            </a:r>
            <a:r>
              <a:rPr lang="es-CR" sz="2400" dirty="0">
                <a:solidFill>
                  <a:srgbClr val="C00000"/>
                </a:solidFill>
                <a:latin typeface="Arial" panose="020B0604020202020204" pitchFamily="34" charset="0"/>
              </a:rPr>
              <a:t> </a:t>
            </a:r>
            <a:r>
              <a:rPr lang="es-CR" sz="2400" dirty="0" err="1">
                <a:solidFill>
                  <a:srgbClr val="C00000"/>
                </a:solidFill>
                <a:latin typeface="Arial" panose="020B0604020202020204" pitchFamily="34" charset="0"/>
              </a:rPr>
              <a:t>assumptions</a:t>
            </a:r>
            <a:r>
              <a:rPr lang="es-CR" sz="2400" dirty="0">
                <a:solidFill>
                  <a:srgbClr val="C00000"/>
                </a:solidFill>
                <a:latin typeface="Arial" panose="020B0604020202020204" pitchFamily="34" charset="0"/>
              </a:rPr>
              <a:t> - </a:t>
            </a:r>
            <a:r>
              <a:rPr lang="es-CR" sz="2400" dirty="0" err="1">
                <a:solidFill>
                  <a:srgbClr val="C00000"/>
                </a:solidFill>
                <a:latin typeface="Arial" panose="020B0604020202020204" pitchFamily="34" charset="0"/>
              </a:rPr>
              <a:t>Externalities</a:t>
            </a:r>
            <a:endParaRPr sz="2300" u="sng" dirty="0">
              <a:solidFill>
                <a:srgbClr val="C00000"/>
              </a:solidFill>
              <a:latin typeface="Arial" panose="020B0604020202020204" pitchFamily="34" charset="0"/>
            </a:endParaRPr>
          </a:p>
        </p:txBody>
      </p:sp>
      <p:sp>
        <p:nvSpPr>
          <p:cNvPr id="303" name="Google Shape;303;p11"/>
          <p:cNvSpPr txBox="1">
            <a:spLocks noGrp="1"/>
          </p:cNvSpPr>
          <p:nvPr>
            <p:ph type="body" idx="4294967295"/>
          </p:nvPr>
        </p:nvSpPr>
        <p:spPr>
          <a:xfrm>
            <a:off x="6234113" y="1676400"/>
            <a:ext cx="5957887" cy="18176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CR"/>
              <a:t>Improved health (less pollution)</a:t>
            </a:r>
            <a:endParaRPr/>
          </a:p>
          <a:p>
            <a:pPr marL="228600" lvl="0" indent="-228600" algn="l" rtl="0">
              <a:lnSpc>
                <a:spcPct val="90000"/>
              </a:lnSpc>
              <a:spcBef>
                <a:spcPts val="1000"/>
              </a:spcBef>
              <a:spcAft>
                <a:spcPts val="0"/>
              </a:spcAft>
              <a:buClr>
                <a:schemeClr val="dk1"/>
              </a:buClr>
              <a:buSzPts val="2800"/>
              <a:buChar char="•"/>
            </a:pPr>
            <a:r>
              <a:rPr lang="es-CR"/>
              <a:t>More productivity (less traffic)</a:t>
            </a:r>
            <a:endParaRPr/>
          </a:p>
          <a:p>
            <a:pPr marL="228600" lvl="0" indent="-228600" algn="l" rtl="0">
              <a:lnSpc>
                <a:spcPct val="90000"/>
              </a:lnSpc>
              <a:spcBef>
                <a:spcPts val="1000"/>
              </a:spcBef>
              <a:spcAft>
                <a:spcPts val="0"/>
              </a:spcAft>
              <a:buClr>
                <a:schemeClr val="dk1"/>
              </a:buClr>
              <a:buSzPts val="2800"/>
              <a:buChar char="•"/>
            </a:pPr>
            <a:r>
              <a:rPr lang="es-CR"/>
              <a:t>Lower health costs (fewer accidents)</a:t>
            </a:r>
            <a:endParaRPr/>
          </a:p>
        </p:txBody>
      </p:sp>
      <p:sp>
        <p:nvSpPr>
          <p:cNvPr id="299" name="Google Shape;299;p11"/>
          <p:cNvSpPr txBox="1"/>
          <p:nvPr/>
        </p:nvSpPr>
        <p:spPr>
          <a:xfrm>
            <a:off x="5700766" y="3816097"/>
            <a:ext cx="4837136" cy="1573484"/>
          </a:xfrm>
          <a:prstGeom prst="rect">
            <a:avLst/>
          </a:prstGeom>
          <a:solidFill>
            <a:srgbClr val="EFEFE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CR" sz="2400" b="0" i="0" u="none" strike="noStrike" cap="none" dirty="0">
                <a:solidFill>
                  <a:srgbClr val="000000"/>
                </a:solidFill>
                <a:latin typeface="Verdana"/>
                <a:ea typeface="Verdana"/>
                <a:cs typeface="Verdana"/>
                <a:sym typeface="Verdana"/>
              </a:rPr>
              <a:t>Total </a:t>
            </a:r>
            <a:r>
              <a:rPr lang="es-CR" sz="2400" b="0" i="0" u="none" strike="noStrike" cap="none" dirty="0" err="1">
                <a:solidFill>
                  <a:srgbClr val="000000"/>
                </a:solidFill>
                <a:latin typeface="Verdana"/>
                <a:ea typeface="Verdana"/>
                <a:cs typeface="Verdana"/>
                <a:sym typeface="Verdana"/>
              </a:rPr>
              <a:t>economic</a:t>
            </a:r>
            <a:r>
              <a:rPr lang="es-CR" sz="2400" b="0" i="0" u="none" strike="noStrike" cap="none" dirty="0">
                <a:solidFill>
                  <a:srgbClr val="000000"/>
                </a:solidFill>
                <a:latin typeface="Verdana"/>
                <a:ea typeface="Verdana"/>
                <a:cs typeface="Verdana"/>
                <a:sym typeface="Verdana"/>
              </a:rPr>
              <a:t> </a:t>
            </a:r>
            <a:r>
              <a:rPr lang="es-CR" sz="2400" b="0" i="0" u="none" strike="noStrike" cap="none" dirty="0" err="1">
                <a:solidFill>
                  <a:srgbClr val="000000"/>
                </a:solidFill>
                <a:latin typeface="Verdana"/>
                <a:ea typeface="Verdana"/>
                <a:cs typeface="Verdana"/>
                <a:sym typeface="Verdana"/>
              </a:rPr>
              <a:t>benefits</a:t>
            </a:r>
            <a:r>
              <a:rPr lang="es-CR" sz="2400" b="0" i="0" u="none" strike="noStrike" cap="none" dirty="0">
                <a:solidFill>
                  <a:srgbClr val="000000"/>
                </a:solidFill>
                <a:latin typeface="Verdana"/>
                <a:ea typeface="Verdana"/>
                <a:cs typeface="Verdana"/>
                <a:sym typeface="Verdana"/>
              </a:rPr>
              <a:t> </a:t>
            </a:r>
            <a:r>
              <a:rPr lang="es-CR" sz="2400" b="0" i="0" u="none" strike="noStrike" cap="none" dirty="0" err="1">
                <a:solidFill>
                  <a:srgbClr val="000000"/>
                </a:solidFill>
                <a:latin typeface="Verdana"/>
                <a:ea typeface="Verdana"/>
                <a:cs typeface="Verdana"/>
                <a:sym typeface="Verdana"/>
              </a:rPr>
              <a:t>from</a:t>
            </a:r>
            <a:r>
              <a:rPr lang="es-CR" sz="2400" b="0" i="0" u="none" strike="noStrike" cap="none" dirty="0">
                <a:solidFill>
                  <a:srgbClr val="000000"/>
                </a:solidFill>
                <a:latin typeface="Verdana"/>
                <a:ea typeface="Verdana"/>
                <a:cs typeface="Verdana"/>
                <a:sym typeface="Verdana"/>
              </a:rPr>
              <a:t> </a:t>
            </a:r>
            <a:r>
              <a:rPr lang="es-CR" sz="2400" b="0" i="0" u="none" strike="noStrike" cap="none" dirty="0" err="1">
                <a:solidFill>
                  <a:srgbClr val="000000"/>
                </a:solidFill>
                <a:latin typeface="Verdana"/>
                <a:ea typeface="Verdana"/>
                <a:cs typeface="Verdana"/>
                <a:sym typeface="Verdana"/>
              </a:rPr>
              <a:t>transportation</a:t>
            </a:r>
            <a:r>
              <a:rPr lang="es-CR" sz="2400" b="0" i="0" u="none" strike="noStrike" cap="none" dirty="0">
                <a:solidFill>
                  <a:srgbClr val="000000"/>
                </a:solidFill>
                <a:latin typeface="Verdana"/>
                <a:ea typeface="Verdana"/>
                <a:cs typeface="Verdana"/>
                <a:sym typeface="Verdana"/>
              </a:rPr>
              <a:t> sector: </a:t>
            </a:r>
            <a:r>
              <a:rPr lang="es-CR" sz="2400" b="1" i="0" u="none" strike="noStrike" cap="none" dirty="0">
                <a:solidFill>
                  <a:srgbClr val="FF0000"/>
                </a:solidFill>
                <a:latin typeface="Verdana"/>
                <a:ea typeface="Verdana"/>
                <a:cs typeface="Verdana"/>
                <a:sym typeface="Verdana"/>
              </a:rPr>
              <a:t>$18B </a:t>
            </a:r>
            <a:r>
              <a:rPr lang="es-CR" sz="1800" b="0" i="0" u="none" strike="noStrike" cap="none" dirty="0">
                <a:solidFill>
                  <a:srgbClr val="000000"/>
                </a:solidFill>
                <a:latin typeface="Verdana"/>
                <a:ea typeface="Verdana"/>
                <a:cs typeface="Verdana"/>
                <a:sym typeface="Verdana"/>
              </a:rPr>
              <a:t>(</a:t>
            </a:r>
            <a:r>
              <a:rPr lang="es-CR" sz="1800" b="0" i="0" u="none" strike="noStrike" cap="none" dirty="0" err="1">
                <a:solidFill>
                  <a:srgbClr val="000000"/>
                </a:solidFill>
                <a:latin typeface="Verdana"/>
                <a:ea typeface="Verdana"/>
                <a:cs typeface="Verdana"/>
                <a:sym typeface="Verdana"/>
              </a:rPr>
              <a:t>from</a:t>
            </a:r>
            <a:r>
              <a:rPr lang="es-CR" sz="1800" b="0" i="0" u="none" strike="noStrike" cap="none" dirty="0">
                <a:solidFill>
                  <a:srgbClr val="000000"/>
                </a:solidFill>
                <a:latin typeface="Verdana"/>
                <a:ea typeface="Verdana"/>
                <a:cs typeface="Verdana"/>
                <a:sym typeface="Verdana"/>
              </a:rPr>
              <a:t> 2020 </a:t>
            </a:r>
            <a:r>
              <a:rPr lang="es-CR" sz="1800" b="0" i="0" u="none" strike="noStrike" cap="none" dirty="0" err="1">
                <a:solidFill>
                  <a:srgbClr val="000000"/>
                </a:solidFill>
                <a:latin typeface="Verdana"/>
                <a:ea typeface="Verdana"/>
                <a:cs typeface="Verdana"/>
                <a:sym typeface="Verdana"/>
              </a:rPr>
              <a:t>to</a:t>
            </a:r>
            <a:r>
              <a:rPr lang="es-CR" sz="1800" b="0" i="0" u="none" strike="noStrike" cap="none" dirty="0">
                <a:solidFill>
                  <a:srgbClr val="000000"/>
                </a:solidFill>
                <a:latin typeface="Verdana"/>
                <a:ea typeface="Verdana"/>
                <a:cs typeface="Verdana"/>
                <a:sym typeface="Verdana"/>
              </a:rPr>
              <a:t> 2050, </a:t>
            </a:r>
            <a:r>
              <a:rPr lang="es-CR" sz="1800" b="0" i="0" u="none" strike="noStrike" cap="none" dirty="0" err="1">
                <a:solidFill>
                  <a:srgbClr val="000000"/>
                </a:solidFill>
                <a:latin typeface="Verdana"/>
                <a:ea typeface="Verdana"/>
                <a:cs typeface="Verdana"/>
                <a:sym typeface="Verdana"/>
              </a:rPr>
              <a:t>for</a:t>
            </a:r>
            <a:r>
              <a:rPr lang="es-CR" sz="1800" b="0" i="0" u="none" strike="noStrike" cap="none" dirty="0">
                <a:solidFill>
                  <a:srgbClr val="000000"/>
                </a:solidFill>
                <a:latin typeface="Verdana"/>
                <a:ea typeface="Verdana"/>
                <a:cs typeface="Verdana"/>
                <a:sym typeface="Verdana"/>
              </a:rPr>
              <a:t> </a:t>
            </a:r>
            <a:r>
              <a:rPr lang="es-CR" sz="1800" b="0" i="0" u="none" strike="noStrike" cap="none" dirty="0" err="1">
                <a:solidFill>
                  <a:srgbClr val="000000"/>
                </a:solidFill>
                <a:latin typeface="Verdana"/>
                <a:ea typeface="Verdana"/>
                <a:cs typeface="Verdana"/>
                <a:sym typeface="Verdana"/>
              </a:rPr>
              <a:t>baseline</a:t>
            </a:r>
            <a:r>
              <a:rPr lang="es-CR" sz="1800" b="0" i="0" u="none" strike="noStrike" cap="none" dirty="0">
                <a:solidFill>
                  <a:srgbClr val="000000"/>
                </a:solidFill>
                <a:latin typeface="Verdana"/>
                <a:ea typeface="Verdana"/>
                <a:cs typeface="Verdana"/>
                <a:sym typeface="Verdana"/>
              </a:rPr>
              <a:t> </a:t>
            </a:r>
            <a:r>
              <a:rPr lang="es-CR" sz="1800" b="0" i="0" u="none" strike="noStrike" cap="none" dirty="0" err="1">
                <a:solidFill>
                  <a:srgbClr val="000000"/>
                </a:solidFill>
                <a:latin typeface="Verdana"/>
                <a:ea typeface="Verdana"/>
                <a:cs typeface="Verdana"/>
                <a:sym typeface="Verdana"/>
              </a:rPr>
              <a:t>assumptions</a:t>
            </a:r>
            <a:r>
              <a:rPr lang="es-CR" sz="1800" b="0" i="0" u="none" strike="noStrike" cap="none" dirty="0">
                <a:solidFill>
                  <a:srgbClr val="000000"/>
                </a:solidFill>
                <a:latin typeface="Verdana"/>
                <a:ea typeface="Verdana"/>
                <a:cs typeface="Verdana"/>
                <a:sym typeface="Verdana"/>
              </a:rPr>
              <a:t>)</a:t>
            </a:r>
            <a:endParaRPr sz="2400" b="0" i="0" u="none" strike="noStrike" cap="none" dirty="0">
              <a:solidFill>
                <a:srgbClr val="000000"/>
              </a:solidFill>
              <a:latin typeface="Verdana"/>
              <a:ea typeface="Verdana"/>
              <a:cs typeface="Verdana"/>
              <a:sym typeface="Verdana"/>
            </a:endParaRPr>
          </a:p>
        </p:txBody>
      </p:sp>
      <p:sp>
        <p:nvSpPr>
          <p:cNvPr id="300" name="Google Shape;300;p11"/>
          <p:cNvSpPr/>
          <p:nvPr/>
        </p:nvSpPr>
        <p:spPr>
          <a:xfrm rot="5400000">
            <a:off x="4637333" y="1726093"/>
            <a:ext cx="1061515" cy="301841"/>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pic>
        <p:nvPicPr>
          <p:cNvPr id="301" name="Google Shape;301;p11"/>
          <p:cNvPicPr preferRelativeResize="0"/>
          <p:nvPr/>
        </p:nvPicPr>
        <p:blipFill rotWithShape="1">
          <a:blip r:embed="rId3">
            <a:alphaModFix/>
          </a:blip>
          <a:srcRect r="27145"/>
          <a:stretch/>
        </p:blipFill>
        <p:spPr>
          <a:xfrm>
            <a:off x="20936" y="1296601"/>
            <a:ext cx="3980725" cy="5245450"/>
          </a:xfrm>
          <a:prstGeom prst="rect">
            <a:avLst/>
          </a:prstGeom>
          <a:noFill/>
          <a:ln>
            <a:noFill/>
          </a:ln>
        </p:spPr>
      </p:pic>
      <p:sp>
        <p:nvSpPr>
          <p:cNvPr id="302" name="Google Shape;302;p11"/>
          <p:cNvSpPr txBox="1"/>
          <p:nvPr/>
        </p:nvSpPr>
        <p:spPr>
          <a:xfrm>
            <a:off x="3631480" y="1428571"/>
            <a:ext cx="1944000" cy="979200"/>
          </a:xfrm>
          <a:prstGeom prst="rect">
            <a:avLst/>
          </a:prstGeom>
          <a:solidFill>
            <a:schemeClr val="lt1"/>
          </a:solid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DC4F54"/>
              </a:buClr>
              <a:buSzPts val="1600"/>
              <a:buFont typeface="Arial"/>
              <a:buNone/>
            </a:pPr>
            <a:r>
              <a:rPr lang="es-CR" sz="1800" b="1" i="0" u="none" strike="noStrike" cap="none" dirty="0">
                <a:solidFill>
                  <a:srgbClr val="DC4F54"/>
                </a:solidFill>
                <a:latin typeface="Arial"/>
                <a:ea typeface="Arial"/>
                <a:cs typeface="Arial"/>
                <a:sym typeface="Arial"/>
              </a:rPr>
              <a:t>+$18 </a:t>
            </a:r>
            <a:r>
              <a:rPr lang="es-CR" sz="1800" b="1" i="0" u="none" strike="noStrike" cap="none" dirty="0" err="1">
                <a:solidFill>
                  <a:srgbClr val="DC4F54"/>
                </a:solidFill>
                <a:latin typeface="Arial"/>
                <a:ea typeface="Arial"/>
                <a:cs typeface="Arial"/>
                <a:sym typeface="Arial"/>
              </a:rPr>
              <a:t>billion</a:t>
            </a:r>
            <a:r>
              <a:rPr lang="es-CR" sz="1800" b="1" i="0" u="none" strike="noStrike" cap="none" dirty="0">
                <a:solidFill>
                  <a:srgbClr val="DC4F54"/>
                </a:solidFill>
                <a:latin typeface="Arial"/>
                <a:ea typeface="Arial"/>
                <a:cs typeface="Arial"/>
                <a:sym typeface="Arial"/>
              </a:rPr>
              <a:t> US$</a:t>
            </a:r>
            <a:endParaRPr sz="1800" b="0" i="0" u="none" strike="noStrike" cap="none" dirty="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328B7C9D-C4B7-9685-78DD-5724667C53B8}"/>
              </a:ext>
            </a:extLst>
          </p:cNvPr>
          <p:cNvSpPr txBox="1"/>
          <p:nvPr/>
        </p:nvSpPr>
        <p:spPr>
          <a:xfrm>
            <a:off x="1654098" y="3389169"/>
            <a:ext cx="1307166" cy="307777"/>
          </a:xfrm>
          <a:prstGeom prst="rect">
            <a:avLst/>
          </a:prstGeom>
          <a:solidFill>
            <a:schemeClr val="bg1"/>
          </a:solidFill>
        </p:spPr>
        <p:txBody>
          <a:bodyPr wrap="square" rtlCol="0">
            <a:spAutoFit/>
          </a:bodyPr>
          <a:lstStyle/>
          <a:p>
            <a:pPr algn="ctr"/>
            <a:r>
              <a:rPr lang="en-GB" dirty="0"/>
              <a:t>11 billion US$</a:t>
            </a:r>
          </a:p>
        </p:txBody>
      </p:sp>
      <p:sp>
        <p:nvSpPr>
          <p:cNvPr id="3" name="TextBox 2">
            <a:extLst>
              <a:ext uri="{FF2B5EF4-FFF2-40B4-BE49-F238E27FC236}">
                <a16:creationId xmlns:a16="http://schemas.microsoft.com/office/drawing/2014/main" id="{0CE25180-A2DF-09A1-3D7C-72B6ED2DFAC0}"/>
              </a:ext>
            </a:extLst>
          </p:cNvPr>
          <p:cNvSpPr txBox="1"/>
          <p:nvPr/>
        </p:nvSpPr>
        <p:spPr>
          <a:xfrm>
            <a:off x="1646165" y="4207792"/>
            <a:ext cx="1307166" cy="307777"/>
          </a:xfrm>
          <a:prstGeom prst="rect">
            <a:avLst/>
          </a:prstGeom>
          <a:solidFill>
            <a:schemeClr val="bg1"/>
          </a:solidFill>
        </p:spPr>
        <p:txBody>
          <a:bodyPr wrap="square" rtlCol="0">
            <a:spAutoFit/>
          </a:bodyPr>
          <a:lstStyle/>
          <a:p>
            <a:pPr algn="ctr"/>
            <a:r>
              <a:rPr lang="en-GB" dirty="0"/>
              <a:t>8 billion US$</a:t>
            </a:r>
          </a:p>
        </p:txBody>
      </p:sp>
      <p:sp>
        <p:nvSpPr>
          <p:cNvPr id="4" name="Google Shape;280;p9">
            <a:extLst>
              <a:ext uri="{FF2B5EF4-FFF2-40B4-BE49-F238E27FC236}">
                <a16:creationId xmlns:a16="http://schemas.microsoft.com/office/drawing/2014/main" id="{E647747E-7283-744A-89A6-6EF025AD8581}"/>
              </a:ext>
            </a:extLst>
          </p:cNvPr>
          <p:cNvSpPr txBox="1"/>
          <p:nvPr/>
        </p:nvSpPr>
        <p:spPr>
          <a:xfrm>
            <a:off x="8233762" y="6285247"/>
            <a:ext cx="3373423" cy="324776"/>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chemeClr val="dk1"/>
              </a:buClr>
              <a:buSzPts val="2000"/>
              <a:buFont typeface="Arial"/>
              <a:buNone/>
            </a:pPr>
            <a:r>
              <a:rPr lang="es-CR" sz="2000" b="0" i="0" u="none" strike="noStrike" cap="none" dirty="0">
                <a:solidFill>
                  <a:schemeClr val="dk1"/>
                </a:solidFill>
                <a:latin typeface="Calibri"/>
                <a:ea typeface="Calibri"/>
                <a:cs typeface="Calibri"/>
                <a:sym typeface="Calibri"/>
              </a:rPr>
              <a:t>* </a:t>
            </a:r>
            <a:r>
              <a:rPr lang="es-CR" sz="2000" b="0" i="0" u="none" strike="noStrike" cap="none" dirty="0" err="1">
                <a:solidFill>
                  <a:schemeClr val="dk1"/>
                </a:solidFill>
                <a:latin typeface="Calibri"/>
                <a:ea typeface="Calibri"/>
                <a:cs typeface="Calibri"/>
                <a:sym typeface="Calibri"/>
              </a:rPr>
              <a:t>Values</a:t>
            </a:r>
            <a:r>
              <a:rPr lang="es-CR" sz="2000" b="0" i="0" u="none" strike="noStrike" cap="none" dirty="0">
                <a:solidFill>
                  <a:schemeClr val="dk1"/>
                </a:solidFill>
                <a:latin typeface="Calibri"/>
                <a:ea typeface="Calibri"/>
                <a:cs typeface="Calibri"/>
                <a:sym typeface="Calibri"/>
              </a:rPr>
              <a:t> ​​</a:t>
            </a:r>
            <a:r>
              <a:rPr lang="es-CR" sz="2000" b="0" i="0" u="none" strike="noStrike" cap="none" dirty="0" err="1">
                <a:solidFill>
                  <a:schemeClr val="dk1"/>
                </a:solidFill>
                <a:latin typeface="Calibri"/>
                <a:ea typeface="Calibri"/>
                <a:cs typeface="Calibri"/>
                <a:sym typeface="Calibri"/>
              </a:rPr>
              <a:t>discounted</a:t>
            </a:r>
            <a:r>
              <a:rPr lang="es-CR" sz="2000" b="0" i="0" u="none" strike="noStrike" cap="none" dirty="0">
                <a:solidFill>
                  <a:schemeClr val="dk1"/>
                </a:solidFill>
                <a:latin typeface="Calibri"/>
                <a:ea typeface="Calibri"/>
                <a:cs typeface="Calibri"/>
                <a:sym typeface="Calibri"/>
              </a:rPr>
              <a:t> at 5% (2015)</a:t>
            </a:r>
            <a:endParaRPr sz="2000" b="0" i="0" u="none" strike="noStrike" cap="none" dirty="0">
              <a:solidFill>
                <a:schemeClr val="dk1"/>
              </a:solidFill>
              <a:latin typeface="Calibri"/>
              <a:ea typeface="Calibri"/>
              <a:cs typeface="Calibri"/>
              <a:sym typeface="Calibri"/>
            </a:endParaRPr>
          </a:p>
        </p:txBody>
      </p:sp>
      <p:sp>
        <p:nvSpPr>
          <p:cNvPr id="5" name="TextBox 4">
            <a:extLst>
              <a:ext uri="{FF2B5EF4-FFF2-40B4-BE49-F238E27FC236}">
                <a16:creationId xmlns:a16="http://schemas.microsoft.com/office/drawing/2014/main" id="{9F3B7024-3868-7CAB-906F-69C4AE67986D}"/>
              </a:ext>
            </a:extLst>
          </p:cNvPr>
          <p:cNvSpPr txBox="1"/>
          <p:nvPr/>
        </p:nvSpPr>
        <p:spPr>
          <a:xfrm>
            <a:off x="370555" y="5600451"/>
            <a:ext cx="3813844" cy="677108"/>
          </a:xfrm>
          <a:prstGeom prst="rect">
            <a:avLst/>
          </a:prstGeom>
          <a:solidFill>
            <a:schemeClr val="bg1"/>
          </a:solidFill>
        </p:spPr>
        <p:txBody>
          <a:bodyPr wrap="square" rtlCol="0">
            <a:spAutoFit/>
          </a:bodyPr>
          <a:lstStyle/>
          <a:p>
            <a:pPr>
              <a:spcBef>
                <a:spcPts val="300"/>
              </a:spcBef>
            </a:pPr>
            <a:r>
              <a:rPr lang="en-GB" sz="1100" dirty="0"/>
              <a:t>Benefit in health, productivity, and accidents</a:t>
            </a:r>
          </a:p>
          <a:p>
            <a:pPr>
              <a:spcBef>
                <a:spcPts val="300"/>
              </a:spcBef>
            </a:pPr>
            <a:r>
              <a:rPr lang="en-GB" sz="1100" dirty="0"/>
              <a:t>Reduced operational costs</a:t>
            </a:r>
          </a:p>
          <a:p>
            <a:pPr>
              <a:spcBef>
                <a:spcPts val="300"/>
              </a:spcBef>
            </a:pPr>
            <a:r>
              <a:rPr lang="en-GB" sz="1100" dirty="0"/>
              <a:t>Increased capital costs</a:t>
            </a:r>
          </a:p>
        </p:txBody>
      </p:sp>
      <p:sp>
        <p:nvSpPr>
          <p:cNvPr id="6" name="TextBox 5">
            <a:extLst>
              <a:ext uri="{FF2B5EF4-FFF2-40B4-BE49-F238E27FC236}">
                <a16:creationId xmlns:a16="http://schemas.microsoft.com/office/drawing/2014/main" id="{1F57DCF0-5995-89DC-9F36-8B7F9CA72817}"/>
              </a:ext>
            </a:extLst>
          </p:cNvPr>
          <p:cNvSpPr txBox="1"/>
          <p:nvPr/>
        </p:nvSpPr>
        <p:spPr>
          <a:xfrm rot="16200000">
            <a:off x="-1576730" y="2957513"/>
            <a:ext cx="3797295" cy="307777"/>
          </a:xfrm>
          <a:prstGeom prst="rect">
            <a:avLst/>
          </a:prstGeom>
          <a:solidFill>
            <a:schemeClr val="bg1"/>
          </a:solidFill>
        </p:spPr>
        <p:txBody>
          <a:bodyPr wrap="square" lIns="0" rIns="0" rtlCol="0">
            <a:spAutoFit/>
          </a:bodyPr>
          <a:lstStyle/>
          <a:p>
            <a:pPr algn="ctr"/>
            <a:r>
              <a:rPr lang="en-GB" dirty="0"/>
              <a:t>Net benefit of the decarbonization [billion US$]</a:t>
            </a:r>
          </a:p>
        </p:txBody>
      </p:sp>
      <p:sp>
        <p:nvSpPr>
          <p:cNvPr id="7" name="TextBox 6">
            <a:extLst>
              <a:ext uri="{FF2B5EF4-FFF2-40B4-BE49-F238E27FC236}">
                <a16:creationId xmlns:a16="http://schemas.microsoft.com/office/drawing/2014/main" id="{F82560AD-E53F-6800-2102-8ECFE397D29E}"/>
              </a:ext>
            </a:extLst>
          </p:cNvPr>
          <p:cNvSpPr txBox="1"/>
          <p:nvPr/>
        </p:nvSpPr>
        <p:spPr>
          <a:xfrm>
            <a:off x="1692404" y="2046877"/>
            <a:ext cx="1307166" cy="307777"/>
          </a:xfrm>
          <a:prstGeom prst="rect">
            <a:avLst/>
          </a:prstGeom>
          <a:solidFill>
            <a:schemeClr val="bg1"/>
          </a:solidFill>
        </p:spPr>
        <p:txBody>
          <a:bodyPr wrap="square" rtlCol="0">
            <a:spAutoFit/>
          </a:bodyPr>
          <a:lstStyle/>
          <a:p>
            <a:pPr algn="ctr"/>
            <a:r>
              <a:rPr lang="en-GB" dirty="0"/>
              <a:t>15 billion US$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lnSpc>
                <a:spcPct val="90000"/>
              </a:lnSpc>
              <a:buClr>
                <a:schemeClr val="dk1"/>
              </a:buClr>
              <a:buSzPts val="3600"/>
            </a:pPr>
            <a:r>
              <a:rPr lang="es-CR" sz="2500" dirty="0" err="1">
                <a:solidFill>
                  <a:srgbClr val="C00000"/>
                </a:solidFill>
                <a:latin typeface="Arial" panose="020B0604020202020204" pitchFamily="34" charset="0"/>
              </a:rPr>
              <a:t>We</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then</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re-visit</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the</a:t>
            </a:r>
            <a:r>
              <a:rPr lang="es-CR" sz="2500" dirty="0">
                <a:solidFill>
                  <a:srgbClr val="C00000"/>
                </a:solidFill>
                <a:latin typeface="Arial" panose="020B0604020202020204" pitchFamily="34" charset="0"/>
              </a:rPr>
              <a:t> XLRM </a:t>
            </a:r>
            <a:r>
              <a:rPr lang="es-CR" sz="2500" dirty="0" err="1">
                <a:solidFill>
                  <a:srgbClr val="C00000"/>
                </a:solidFill>
                <a:latin typeface="Arial" panose="020B0604020202020204" pitchFamily="34" charset="0"/>
              </a:rPr>
              <a:t>matrix</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to</a:t>
            </a:r>
            <a:r>
              <a:rPr lang="es-CR" sz="2500" dirty="0">
                <a:solidFill>
                  <a:srgbClr val="C00000"/>
                </a:solidFill>
                <a:latin typeface="Arial" panose="020B0604020202020204" pitchFamily="34" charset="0"/>
              </a:rPr>
              <a:t> stress-test </a:t>
            </a:r>
            <a:r>
              <a:rPr lang="es-CR" sz="2500" dirty="0" err="1">
                <a:solidFill>
                  <a:srgbClr val="C00000"/>
                </a:solidFill>
                <a:latin typeface="Arial" panose="020B0604020202020204" pitchFamily="34" charset="0"/>
              </a:rPr>
              <a:t>the</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model</a:t>
            </a:r>
            <a:r>
              <a:rPr lang="es-CR" sz="2500" dirty="0">
                <a:solidFill>
                  <a:srgbClr val="C00000"/>
                </a:solidFill>
                <a:latin typeface="Arial" panose="020B0604020202020204" pitchFamily="34" charset="0"/>
              </a:rPr>
              <a:t> and explore </a:t>
            </a:r>
            <a:r>
              <a:rPr lang="es-CR" sz="2500" dirty="0" err="1">
                <a:solidFill>
                  <a:srgbClr val="C00000"/>
                </a:solidFill>
                <a:latin typeface="Arial" panose="020B0604020202020204" pitchFamily="34" charset="0"/>
              </a:rPr>
              <a:t>uncertainties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across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multiple</a:t>
            </a:r>
            <a:r>
              <a:rPr lang="es-CR" sz="2500" dirty="0">
                <a:solidFill>
                  <a:srgbClr val="C00000"/>
                </a:solidFill>
                <a:latin typeface="Arial" panose="020B0604020202020204" pitchFamily="34" charset="0"/>
              </a:rPr>
              <a:t> futures (</a:t>
            </a:r>
            <a:r>
              <a:rPr lang="es-CR" sz="2500" dirty="0" err="1">
                <a:solidFill>
                  <a:srgbClr val="C00000"/>
                </a:solidFill>
                <a:latin typeface="Arial" panose="020B0604020202020204" pitchFamily="34" charset="0"/>
              </a:rPr>
              <a:t>or</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simulations</a:t>
            </a:r>
            <a:r>
              <a:rPr lang="es-CR" sz="2500" dirty="0">
                <a:solidFill>
                  <a:srgbClr val="C00000"/>
                </a:solidFill>
                <a:latin typeface="Arial" panose="020B0604020202020204" pitchFamily="34" charset="0"/>
              </a:rPr>
              <a:t>)</a:t>
            </a:r>
            <a:endParaRPr sz="2500" dirty="0">
              <a:solidFill>
                <a:srgbClr val="C00000"/>
              </a:solidFill>
              <a:latin typeface="Arial" panose="020B0604020202020204" pitchFamily="34" charset="0"/>
            </a:endParaRPr>
          </a:p>
        </p:txBody>
      </p:sp>
      <p:graphicFrame>
        <p:nvGraphicFramePr>
          <p:cNvPr id="248" name="Google Shape;248;p7"/>
          <p:cNvGraphicFramePr/>
          <p:nvPr>
            <p:extLst>
              <p:ext uri="{D42A27DB-BD31-4B8C-83A1-F6EECF244321}">
                <p14:modId xmlns:p14="http://schemas.microsoft.com/office/powerpoint/2010/main" val="8542831"/>
              </p:ext>
            </p:extLst>
          </p:nvPr>
        </p:nvGraphicFramePr>
        <p:xfrm>
          <a:off x="5120641" y="1862705"/>
          <a:ext cx="6708193" cy="3703360"/>
        </p:xfrm>
        <a:graphic>
          <a:graphicData uri="http://schemas.openxmlformats.org/drawingml/2006/table">
            <a:tbl>
              <a:tblPr firstRow="1" bandRow="1">
                <a:noFill/>
              </a:tblPr>
              <a:tblGrid>
                <a:gridCol w="3705845">
                  <a:extLst>
                    <a:ext uri="{9D8B030D-6E8A-4147-A177-3AD203B41FA5}">
                      <a16:colId xmlns:a16="http://schemas.microsoft.com/office/drawing/2014/main" val="20000"/>
                    </a:ext>
                  </a:extLst>
                </a:gridCol>
                <a:gridCol w="3002348">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C00000"/>
                        </a:buClr>
                        <a:buSzPts val="1900"/>
                        <a:buFont typeface="Calibri"/>
                        <a:buNone/>
                      </a:pPr>
                      <a:r>
                        <a:rPr lang="es-CR" sz="1900" b="1" u="none" strike="noStrike" cap="none">
                          <a:solidFill>
                            <a:srgbClr val="C00000"/>
                          </a:solidFill>
                          <a:latin typeface="Calibri"/>
                          <a:ea typeface="Calibri"/>
                          <a:cs typeface="Calibri"/>
                          <a:sym typeface="Calibri"/>
                        </a:rPr>
                        <a:t>X</a:t>
                      </a:r>
                      <a:r>
                        <a:rPr lang="es-CR" sz="1900" b="1" u="none" strike="noStrike" cap="none">
                          <a:latin typeface="Calibri"/>
                          <a:ea typeface="Calibri"/>
                          <a:cs typeface="Calibri"/>
                          <a:sym typeface="Calibri"/>
                        </a:rPr>
                        <a:t>: Uncertainties</a:t>
                      </a:r>
                      <a:endParaRPr sz="140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C00000"/>
                        </a:buClr>
                        <a:buSzPts val="1900"/>
                        <a:buFont typeface="Calibri"/>
                        <a:buNone/>
                      </a:pPr>
                      <a:r>
                        <a:rPr lang="es-CR" sz="1900" b="1" u="none" strike="noStrike" cap="none">
                          <a:solidFill>
                            <a:srgbClr val="C00000"/>
                          </a:solidFill>
                          <a:latin typeface="Calibri"/>
                          <a:ea typeface="Calibri"/>
                          <a:cs typeface="Calibri"/>
                          <a:sym typeface="Calibri"/>
                        </a:rPr>
                        <a:t>L</a:t>
                      </a:r>
                      <a:r>
                        <a:rPr lang="es-CR" sz="1900" b="1" u="none" strike="noStrike" cap="none"/>
                        <a:t>:</a:t>
                      </a:r>
                      <a:r>
                        <a:rPr lang="es-CR" sz="1900" b="1" u="none" strike="noStrike" cap="none">
                          <a:latin typeface="Calibri"/>
                          <a:ea typeface="Calibri"/>
                          <a:cs typeface="Calibri"/>
                          <a:sym typeface="Calibri"/>
                        </a:rPr>
                        <a:t> Policies</a:t>
                      </a:r>
                      <a:endParaRPr sz="140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16575">
                <a:tc>
                  <a:txBody>
                    <a:bodyPr/>
                    <a:lstStyle/>
                    <a:p>
                      <a:pPr marL="236538" marR="0" lvl="0" indent="-169863" algn="l" rtl="0">
                        <a:lnSpc>
                          <a:spcPct val="100000"/>
                        </a:lnSpc>
                        <a:spcBef>
                          <a:spcPts val="0"/>
                        </a:spcBef>
                        <a:spcAft>
                          <a:spcPts val="0"/>
                        </a:spcAft>
                        <a:buClr>
                          <a:schemeClr val="dk1"/>
                        </a:buClr>
                        <a:buSzPts val="1800"/>
                        <a:buFont typeface="Arial"/>
                        <a:buNone/>
                      </a:pPr>
                      <a:r>
                        <a:rPr lang="es-CR" sz="1900" b="0" i="0" u="none" strike="noStrike" cap="none">
                          <a:solidFill>
                            <a:schemeClr val="dk1"/>
                          </a:solidFill>
                          <a:latin typeface="Calibri"/>
                          <a:ea typeface="Calibri"/>
                          <a:cs typeface="Calibri"/>
                          <a:sym typeface="Calibri"/>
                        </a:rPr>
                        <a:t>Costs of technologies</a:t>
                      </a:r>
                      <a:endParaRPr sz="1400" u="none" strike="noStrike" cap="none"/>
                    </a:p>
                    <a:p>
                      <a:pPr marL="236538" marR="0" lvl="0" indent="-169863" algn="l" rtl="0">
                        <a:lnSpc>
                          <a:spcPct val="100000"/>
                        </a:lnSpc>
                        <a:spcBef>
                          <a:spcPts val="0"/>
                        </a:spcBef>
                        <a:spcAft>
                          <a:spcPts val="0"/>
                        </a:spcAft>
                        <a:buClr>
                          <a:schemeClr val="dk1"/>
                        </a:buClr>
                        <a:buSzPts val="1800"/>
                        <a:buFont typeface="Arial"/>
                        <a:buNone/>
                      </a:pPr>
                      <a:r>
                        <a:rPr lang="es-CR" sz="1900" b="0" i="0" u="none" strike="noStrike" cap="none">
                          <a:solidFill>
                            <a:schemeClr val="dk1"/>
                          </a:solidFill>
                          <a:latin typeface="Calibri"/>
                          <a:ea typeface="Calibri"/>
                          <a:cs typeface="Calibri"/>
                          <a:sym typeface="Calibri"/>
                        </a:rPr>
                        <a:t>Efficiencies of technologies</a:t>
                      </a:r>
                      <a:endParaRPr sz="1400" u="none" strike="noStrike" cap="none"/>
                    </a:p>
                    <a:p>
                      <a:pPr marL="236538" marR="0" lvl="0" indent="-169863" algn="l" rtl="0">
                        <a:lnSpc>
                          <a:spcPct val="100000"/>
                        </a:lnSpc>
                        <a:spcBef>
                          <a:spcPts val="0"/>
                        </a:spcBef>
                        <a:spcAft>
                          <a:spcPts val="0"/>
                        </a:spcAft>
                        <a:buClr>
                          <a:schemeClr val="dk1"/>
                        </a:buClr>
                        <a:buSzPts val="1800"/>
                        <a:buFont typeface="Arial"/>
                        <a:buNone/>
                      </a:pPr>
                      <a:r>
                        <a:rPr lang="es-CR" sz="1900" b="0" i="0" u="none" strike="noStrike" cap="none">
                          <a:solidFill>
                            <a:schemeClr val="dk1"/>
                          </a:solidFill>
                          <a:latin typeface="Calibri"/>
                          <a:ea typeface="Calibri"/>
                          <a:cs typeface="Calibri"/>
                          <a:sym typeface="Calibri"/>
                        </a:rPr>
                        <a:t>Demand for private, public, and freight transportation</a:t>
                      </a:r>
                      <a:endParaRPr sz="1400" u="none" strike="noStrike" cap="none"/>
                    </a:p>
                    <a:p>
                      <a:pPr marL="236538" marR="0" lvl="0" indent="-169863" algn="l" rtl="0">
                        <a:lnSpc>
                          <a:spcPct val="100000"/>
                        </a:lnSpc>
                        <a:spcBef>
                          <a:spcPts val="0"/>
                        </a:spcBef>
                        <a:spcAft>
                          <a:spcPts val="0"/>
                        </a:spcAft>
                        <a:buClr>
                          <a:schemeClr val="dk1"/>
                        </a:buClr>
                        <a:buSzPts val="1800"/>
                        <a:buFont typeface="Arial"/>
                        <a:buNone/>
                      </a:pPr>
                      <a:r>
                        <a:rPr lang="es-CR" sz="1900" b="0" i="0" u="none" strike="noStrike" cap="none">
                          <a:solidFill>
                            <a:schemeClr val="dk1"/>
                          </a:solidFill>
                          <a:latin typeface="Calibri"/>
                          <a:ea typeface="Calibri"/>
                          <a:cs typeface="Calibri"/>
                          <a:sym typeface="Calibri"/>
                        </a:rPr>
                        <a:t>Availability of renewable resources </a:t>
                      </a:r>
                      <a:endParaRPr sz="1400"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36538" marR="0" lvl="0" indent="-169863" algn="l" rtl="0">
                        <a:lnSpc>
                          <a:spcPct val="100000"/>
                        </a:lnSpc>
                        <a:spcBef>
                          <a:spcPts val="0"/>
                        </a:spcBef>
                        <a:spcAft>
                          <a:spcPts val="0"/>
                        </a:spcAft>
                        <a:buClr>
                          <a:schemeClr val="dk1"/>
                        </a:buClr>
                        <a:buSzPts val="1900"/>
                        <a:buFont typeface="Arial"/>
                        <a:buNone/>
                      </a:pPr>
                      <a:r>
                        <a:rPr lang="es-CR" sz="1900" u="none" strike="noStrike" cap="none">
                          <a:latin typeface="Calibri"/>
                          <a:ea typeface="Calibri"/>
                          <a:cs typeface="Calibri"/>
                          <a:sym typeface="Calibri"/>
                        </a:rPr>
                        <a:t>Transportation policies</a:t>
                      </a:r>
                      <a:endParaRPr sz="19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C00000"/>
                        </a:buClr>
                        <a:buSzPts val="1900"/>
                        <a:buFont typeface="Calibri"/>
                        <a:buNone/>
                      </a:pPr>
                      <a:r>
                        <a:rPr lang="es-CR" sz="1900" b="1" u="none" strike="noStrike" cap="none">
                          <a:solidFill>
                            <a:srgbClr val="C00000"/>
                          </a:solidFill>
                          <a:latin typeface="Calibri"/>
                          <a:ea typeface="Calibri"/>
                          <a:cs typeface="Calibri"/>
                          <a:sym typeface="Calibri"/>
                        </a:rPr>
                        <a:t>R</a:t>
                      </a:r>
                      <a:r>
                        <a:rPr lang="es-CR" sz="1900" b="1" u="none" strike="noStrike" cap="none"/>
                        <a:t>:</a:t>
                      </a:r>
                      <a:r>
                        <a:rPr lang="es-CR" sz="1900" b="1" u="none" strike="noStrike" cap="none">
                          <a:latin typeface="Calibri"/>
                          <a:ea typeface="Calibri"/>
                          <a:cs typeface="Calibri"/>
                          <a:sym typeface="Calibri"/>
                        </a:rPr>
                        <a:t> </a:t>
                      </a:r>
                      <a:r>
                        <a:rPr lang="es-CR" sz="1900" b="1" u="none" strike="noStrike" cap="none"/>
                        <a:t>Relationships </a:t>
                      </a:r>
                      <a:r>
                        <a:rPr lang="es-CR" sz="1500" b="1" u="none" strike="noStrike" cap="none"/>
                        <a:t>(models)</a:t>
                      </a:r>
                      <a:endParaRPr sz="1900" b="1"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C00000"/>
                        </a:buClr>
                        <a:buSzPts val="1900"/>
                        <a:buFont typeface="Calibri"/>
                        <a:buNone/>
                      </a:pPr>
                      <a:r>
                        <a:rPr lang="es-CR" sz="1900" b="1" u="none" strike="noStrike" cap="none">
                          <a:solidFill>
                            <a:srgbClr val="C00000"/>
                          </a:solidFill>
                          <a:latin typeface="Calibri"/>
                          <a:ea typeface="Calibri"/>
                          <a:cs typeface="Calibri"/>
                          <a:sym typeface="Calibri"/>
                        </a:rPr>
                        <a:t>M</a:t>
                      </a:r>
                      <a:r>
                        <a:rPr lang="es-CR" sz="1900" b="1" u="none" strike="noStrike" cap="none"/>
                        <a:t>:</a:t>
                      </a:r>
                      <a:r>
                        <a:rPr lang="es-CR" sz="1900" b="1" u="none" strike="noStrike" cap="none">
                          <a:latin typeface="Calibri"/>
                          <a:ea typeface="Calibri"/>
                          <a:cs typeface="Calibri"/>
                          <a:sym typeface="Calibri"/>
                        </a:rPr>
                        <a:t> Performance metrics</a:t>
                      </a:r>
                      <a:endParaRPr sz="1500" b="1" u="none" strike="noStrike" cap="none"/>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348375">
                <a:tc>
                  <a:txBody>
                    <a:bodyPr/>
                    <a:lstStyle/>
                    <a:p>
                      <a:pPr marL="0" marR="0" lvl="0" indent="0" algn="l" rtl="0">
                        <a:lnSpc>
                          <a:spcPct val="100000"/>
                        </a:lnSpc>
                        <a:spcBef>
                          <a:spcPts val="0"/>
                        </a:spcBef>
                        <a:spcAft>
                          <a:spcPts val="0"/>
                        </a:spcAft>
                        <a:buClr>
                          <a:schemeClr val="dk1"/>
                        </a:buClr>
                        <a:buSzPts val="1900"/>
                        <a:buFont typeface="Arial"/>
                        <a:buNone/>
                      </a:pPr>
                      <a:r>
                        <a:rPr lang="es-CR" sz="1900" u="none" strike="noStrike" cap="none" dirty="0">
                          <a:latin typeface="Calibri"/>
                          <a:ea typeface="Calibri"/>
                          <a:cs typeface="Calibri"/>
                          <a:sym typeface="Calibri"/>
                        </a:rPr>
                        <a:t>Long-</a:t>
                      </a:r>
                      <a:r>
                        <a:rPr lang="es-CR" sz="1900" u="none" strike="noStrike" cap="none" dirty="0" err="1">
                          <a:latin typeface="Calibri"/>
                          <a:ea typeface="Calibri"/>
                          <a:cs typeface="Calibri"/>
                          <a:sym typeface="Calibri"/>
                        </a:rPr>
                        <a:t>term</a:t>
                      </a:r>
                      <a:r>
                        <a:rPr lang="es-CR" sz="1900" u="none" strike="noStrike" cap="none" dirty="0">
                          <a:latin typeface="Calibri"/>
                          <a:ea typeface="Calibri"/>
                          <a:cs typeface="Calibri"/>
                          <a:sym typeface="Calibri"/>
                        </a:rPr>
                        <a:t> </a:t>
                      </a:r>
                      <a:r>
                        <a:rPr lang="es-CR" sz="1900" u="none" strike="noStrike" cap="none" dirty="0" err="1">
                          <a:latin typeface="Calibri"/>
                          <a:ea typeface="Calibri"/>
                          <a:cs typeface="Calibri"/>
                          <a:sym typeface="Calibri"/>
                        </a:rPr>
                        <a:t>energy</a:t>
                      </a:r>
                      <a:r>
                        <a:rPr lang="es-CR" sz="1900" u="none" strike="noStrike" cap="none" dirty="0">
                          <a:latin typeface="Calibri"/>
                          <a:ea typeface="Calibri"/>
                          <a:cs typeface="Calibri"/>
                          <a:sym typeface="Calibri"/>
                        </a:rPr>
                        <a:t> </a:t>
                      </a:r>
                      <a:r>
                        <a:rPr lang="es-CR" sz="1900" u="none" strike="noStrike" cap="none" dirty="0" err="1">
                          <a:latin typeface="Calibri"/>
                          <a:ea typeface="Calibri"/>
                          <a:cs typeface="Calibri"/>
                          <a:sym typeface="Calibri"/>
                        </a:rPr>
                        <a:t>systems</a:t>
                      </a:r>
                      <a:r>
                        <a:rPr lang="es-CR" sz="1900" u="none" strike="noStrike" cap="none" dirty="0">
                          <a:latin typeface="Calibri"/>
                          <a:ea typeface="Calibri"/>
                          <a:cs typeface="Calibri"/>
                          <a:sym typeface="Calibri"/>
                        </a:rPr>
                        <a:t> </a:t>
                      </a:r>
                      <a:r>
                        <a:rPr lang="es-CR" sz="1900" u="none" strike="noStrike" cap="none" dirty="0" err="1">
                          <a:latin typeface="Calibri"/>
                          <a:ea typeface="Calibri"/>
                          <a:cs typeface="Calibri"/>
                          <a:sym typeface="Calibri"/>
                        </a:rPr>
                        <a:t>model</a:t>
                      </a:r>
                      <a:br>
                        <a:rPr lang="es-CR" sz="1900" u="none" strike="noStrike" cap="none" dirty="0">
                          <a:latin typeface="Calibri"/>
                          <a:ea typeface="Calibri"/>
                          <a:cs typeface="Calibri"/>
                          <a:sym typeface="Calibri"/>
                        </a:rPr>
                      </a:br>
                      <a:r>
                        <a:rPr lang="es-CR" sz="1900" u="none" strike="noStrike" cap="none" dirty="0">
                          <a:latin typeface="Calibri"/>
                          <a:ea typeface="Calibri"/>
                          <a:cs typeface="Calibri"/>
                          <a:sym typeface="Calibri"/>
                        </a:rPr>
                        <a:t>w/ </a:t>
                      </a:r>
                      <a:r>
                        <a:rPr lang="es-CR" sz="1900" u="none" strike="noStrike" cap="none" dirty="0" err="1">
                          <a:latin typeface="Calibri"/>
                          <a:ea typeface="Calibri"/>
                          <a:cs typeface="Calibri"/>
                          <a:sym typeface="Calibri"/>
                        </a:rPr>
                        <a:t>transportation</a:t>
                      </a:r>
                      <a:r>
                        <a:rPr lang="es-CR" sz="1900" u="none" strike="noStrike" cap="none" dirty="0">
                          <a:latin typeface="Calibri"/>
                          <a:ea typeface="Calibri"/>
                          <a:cs typeface="Calibri"/>
                          <a:sym typeface="Calibri"/>
                        </a:rPr>
                        <a:t> and </a:t>
                      </a:r>
                      <a:r>
                        <a:rPr lang="es-CR" sz="1900" u="none" strike="noStrike" cap="none" dirty="0" err="1">
                          <a:latin typeface="Calibri"/>
                          <a:ea typeface="Calibri"/>
                          <a:cs typeface="Calibri"/>
                          <a:sym typeface="Calibri"/>
                        </a:rPr>
                        <a:t>electricity</a:t>
                      </a:r>
                      <a:r>
                        <a:rPr lang="es-CR" sz="1900" u="none" strike="noStrike" cap="none" dirty="0">
                          <a:latin typeface="Calibri"/>
                          <a:ea typeface="Calibri"/>
                          <a:cs typeface="Calibri"/>
                          <a:sym typeface="Calibri"/>
                        </a:rPr>
                        <a:t> </a:t>
                      </a:r>
                      <a:r>
                        <a:rPr lang="es-CR" sz="1900" u="none" strike="noStrike" cap="none" dirty="0" err="1">
                          <a:latin typeface="Calibri"/>
                          <a:ea typeface="Calibri"/>
                          <a:cs typeface="Calibri"/>
                          <a:sym typeface="Calibri"/>
                        </a:rPr>
                        <a:t>demand</a:t>
                      </a:r>
                      <a:r>
                        <a:rPr lang="es-CR" sz="1900" u="none" strike="noStrike" cap="none" dirty="0">
                          <a:latin typeface="Calibri"/>
                          <a:ea typeface="Calibri"/>
                          <a:cs typeface="Calibri"/>
                          <a:sym typeface="Calibri"/>
                        </a:rPr>
                        <a:t> modules (</a:t>
                      </a:r>
                      <a:r>
                        <a:rPr lang="es-CR" sz="1900" u="none" strike="noStrike" cap="none" dirty="0" err="1">
                          <a:latin typeface="Calibri"/>
                          <a:ea typeface="Calibri"/>
                          <a:cs typeface="Calibri"/>
                          <a:sym typeface="Calibri"/>
                        </a:rPr>
                        <a:t>OSeMOSYS</a:t>
                      </a:r>
                      <a:r>
                        <a:rPr lang="es-CR" sz="1900" u="none" strike="noStrike" cap="none" dirty="0">
                          <a:latin typeface="Calibri"/>
                          <a:ea typeface="Calibri"/>
                          <a:cs typeface="Calibri"/>
                          <a:sym typeface="Calibri"/>
                        </a:rPr>
                        <a:t>-CR)</a:t>
                      </a:r>
                      <a:endParaRPr sz="1900" u="none" strike="noStrike" cap="none"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900"/>
                        <a:buFont typeface="Arial"/>
                        <a:buNone/>
                      </a:pPr>
                      <a:r>
                        <a:rPr lang="es-CR" sz="1900" u="none" strike="noStrike" cap="none" dirty="0">
                          <a:latin typeface="Calibri"/>
                          <a:ea typeface="Calibri"/>
                          <a:cs typeface="Calibri"/>
                          <a:sym typeface="Calibri"/>
                        </a:rPr>
                        <a:t>CO2eq emissions</a:t>
                      </a:r>
                      <a:endParaRPr sz="1400" u="none" strike="noStrike" cap="none" dirty="0"/>
                    </a:p>
                    <a:p>
                      <a:pPr marL="0" marR="0" lvl="0" indent="0" algn="l" rtl="0">
                        <a:lnSpc>
                          <a:spcPct val="100000"/>
                        </a:lnSpc>
                        <a:spcBef>
                          <a:spcPts val="0"/>
                        </a:spcBef>
                        <a:spcAft>
                          <a:spcPts val="0"/>
                        </a:spcAft>
                        <a:buClr>
                          <a:schemeClr val="dk1"/>
                        </a:buClr>
                        <a:buSzPts val="1900"/>
                        <a:buFont typeface="Arial"/>
                        <a:buNone/>
                      </a:pPr>
                      <a:r>
                        <a:rPr lang="es-CR" sz="1900" u="none" strike="noStrike" cap="none" dirty="0">
                          <a:latin typeface="Calibri"/>
                          <a:ea typeface="Calibri"/>
                          <a:cs typeface="Calibri"/>
                          <a:sym typeface="Calibri"/>
                        </a:rPr>
                        <a:t>Costs to:</a:t>
                      </a:r>
                      <a:endParaRPr sz="1400" u="none" strike="noStrike" cap="none" dirty="0"/>
                    </a:p>
                    <a:p>
                      <a:pPr marL="342900" marR="0" lvl="2" indent="-342900" algn="l" rtl="0">
                        <a:lnSpc>
                          <a:spcPct val="100000"/>
                        </a:lnSpc>
                        <a:spcBef>
                          <a:spcPts val="0"/>
                        </a:spcBef>
                        <a:spcAft>
                          <a:spcPts val="0"/>
                        </a:spcAft>
                        <a:buClr>
                          <a:schemeClr val="dk1"/>
                        </a:buClr>
                        <a:buSzPts val="1600"/>
                        <a:buFont typeface="Arial"/>
                        <a:buChar char="•"/>
                      </a:pPr>
                      <a:r>
                        <a:rPr lang="es-CR" sz="1600" u="none" strike="noStrike" cap="none" dirty="0">
                          <a:latin typeface="Calibri"/>
                          <a:ea typeface="Calibri"/>
                          <a:cs typeface="Calibri"/>
                          <a:sym typeface="Calibri"/>
                        </a:rPr>
                        <a:t>Government</a:t>
                      </a:r>
                      <a:endParaRPr sz="1400" u="none" strike="noStrike" cap="none" dirty="0"/>
                    </a:p>
                    <a:p>
                      <a:pPr marL="342900" marR="0" lvl="2" indent="-342900" algn="l" rtl="0">
                        <a:lnSpc>
                          <a:spcPct val="100000"/>
                        </a:lnSpc>
                        <a:spcBef>
                          <a:spcPts val="0"/>
                        </a:spcBef>
                        <a:spcAft>
                          <a:spcPts val="0"/>
                        </a:spcAft>
                        <a:buClr>
                          <a:schemeClr val="dk1"/>
                        </a:buClr>
                        <a:buSzPts val="1600"/>
                        <a:buFont typeface="Arial"/>
                        <a:buChar char="•"/>
                      </a:pPr>
                      <a:r>
                        <a:rPr lang="es-CR" sz="1600" u="none" strike="noStrike" cap="none" dirty="0">
                          <a:latin typeface="Calibri"/>
                          <a:ea typeface="Calibri"/>
                          <a:cs typeface="Calibri"/>
                          <a:sym typeface="Calibri"/>
                        </a:rPr>
                        <a:t>Companies</a:t>
                      </a:r>
                      <a:endParaRPr sz="1400" u="none" strike="noStrike" cap="none" dirty="0"/>
                    </a:p>
                    <a:p>
                      <a:pPr marL="342900" marR="0" lvl="2" indent="-342900" algn="l" rtl="0">
                        <a:lnSpc>
                          <a:spcPct val="100000"/>
                        </a:lnSpc>
                        <a:spcBef>
                          <a:spcPts val="0"/>
                        </a:spcBef>
                        <a:spcAft>
                          <a:spcPts val="0"/>
                        </a:spcAft>
                        <a:buClr>
                          <a:schemeClr val="dk1"/>
                        </a:buClr>
                        <a:buSzPts val="1600"/>
                        <a:buFont typeface="Arial"/>
                        <a:buChar char="•"/>
                      </a:pPr>
                      <a:r>
                        <a:rPr lang="es-CR" sz="1600" u="none" strike="noStrike" cap="none" dirty="0">
                          <a:latin typeface="Calibri"/>
                          <a:ea typeface="Calibri"/>
                          <a:cs typeface="Calibri"/>
                          <a:sym typeface="Calibri"/>
                        </a:rPr>
                        <a:t>Public</a:t>
                      </a:r>
                      <a:endParaRPr sz="1400" u="none" strike="noStrike" cap="none" dirty="0"/>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249" name="Google Shape;249;p7"/>
          <p:cNvPicPr preferRelativeResize="0"/>
          <p:nvPr/>
        </p:nvPicPr>
        <p:blipFill rotWithShape="1">
          <a:blip r:embed="rId3">
            <a:alphaModFix/>
          </a:blip>
          <a:srcRect/>
          <a:stretch/>
        </p:blipFill>
        <p:spPr>
          <a:xfrm>
            <a:off x="202224" y="2274891"/>
            <a:ext cx="4470400" cy="3746500"/>
          </a:xfrm>
          <a:prstGeom prst="rect">
            <a:avLst/>
          </a:prstGeom>
          <a:noFill/>
          <a:ln>
            <a:noFill/>
          </a:ln>
        </p:spPr>
      </p:pic>
      <p:pic>
        <p:nvPicPr>
          <p:cNvPr id="250" name="Google Shape;250;p7"/>
          <p:cNvPicPr preferRelativeResize="0"/>
          <p:nvPr/>
        </p:nvPicPr>
        <p:blipFill rotWithShape="1">
          <a:blip r:embed="rId4">
            <a:alphaModFix/>
          </a:blip>
          <a:srcRect/>
          <a:stretch/>
        </p:blipFill>
        <p:spPr>
          <a:xfrm flipH="1">
            <a:off x="9118367" y="2981902"/>
            <a:ext cx="451165" cy="451165"/>
          </a:xfrm>
          <a:prstGeom prst="rect">
            <a:avLst/>
          </a:prstGeom>
          <a:noFill/>
          <a:ln>
            <a:noFill/>
          </a:ln>
        </p:spPr>
      </p:pic>
      <p:pic>
        <p:nvPicPr>
          <p:cNvPr id="251" name="Google Shape;251;p7"/>
          <p:cNvPicPr preferRelativeResize="0"/>
          <p:nvPr/>
        </p:nvPicPr>
        <p:blipFill rotWithShape="1">
          <a:blip r:embed="rId5">
            <a:alphaModFix/>
          </a:blip>
          <a:srcRect/>
          <a:stretch/>
        </p:blipFill>
        <p:spPr>
          <a:xfrm>
            <a:off x="9719577" y="2895600"/>
            <a:ext cx="623733" cy="623767"/>
          </a:xfrm>
          <a:prstGeom prst="rect">
            <a:avLst/>
          </a:prstGeom>
          <a:noFill/>
          <a:ln>
            <a:noFill/>
          </a:ln>
        </p:spPr>
      </p:pic>
      <p:pic>
        <p:nvPicPr>
          <p:cNvPr id="252" name="Google Shape;252;p7"/>
          <p:cNvPicPr preferRelativeResize="0"/>
          <p:nvPr/>
        </p:nvPicPr>
        <p:blipFill rotWithShape="1">
          <a:blip r:embed="rId6">
            <a:alphaModFix/>
          </a:blip>
          <a:srcRect/>
          <a:stretch/>
        </p:blipFill>
        <p:spPr>
          <a:xfrm>
            <a:off x="10982558" y="2996169"/>
            <a:ext cx="451165" cy="451165"/>
          </a:xfrm>
          <a:prstGeom prst="rect">
            <a:avLst/>
          </a:prstGeom>
          <a:noFill/>
          <a:ln>
            <a:noFill/>
          </a:ln>
        </p:spPr>
      </p:pic>
      <p:pic>
        <p:nvPicPr>
          <p:cNvPr id="253" name="Google Shape;253;p7"/>
          <p:cNvPicPr preferRelativeResize="0"/>
          <p:nvPr/>
        </p:nvPicPr>
        <p:blipFill rotWithShape="1">
          <a:blip r:embed="rId7">
            <a:alphaModFix/>
          </a:blip>
          <a:srcRect t="21748" b="17067"/>
          <a:stretch/>
        </p:blipFill>
        <p:spPr>
          <a:xfrm>
            <a:off x="10400957" y="3064853"/>
            <a:ext cx="451165" cy="276023"/>
          </a:xfrm>
          <a:prstGeom prst="rect">
            <a:avLst/>
          </a:prstGeom>
          <a:noFill/>
          <a:ln>
            <a:noFill/>
          </a:ln>
        </p:spPr>
      </p:pic>
    </p:spTree>
    <p:extLst>
      <p:ext uri="{BB962C8B-B14F-4D97-AF65-F5344CB8AC3E}">
        <p14:creationId xmlns:p14="http://schemas.microsoft.com/office/powerpoint/2010/main" val="1128522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12"/>
          <p:cNvPicPr preferRelativeResize="0"/>
          <p:nvPr/>
        </p:nvPicPr>
        <p:blipFill rotWithShape="1">
          <a:blip r:embed="rId3">
            <a:alphaModFix/>
          </a:blip>
          <a:srcRect/>
          <a:stretch/>
        </p:blipFill>
        <p:spPr>
          <a:xfrm>
            <a:off x="0" y="1409950"/>
            <a:ext cx="5447425" cy="5067374"/>
          </a:xfrm>
          <a:prstGeom prst="rect">
            <a:avLst/>
          </a:prstGeom>
          <a:noFill/>
          <a:ln>
            <a:noFill/>
          </a:ln>
        </p:spPr>
      </p:pic>
      <p:pic>
        <p:nvPicPr>
          <p:cNvPr id="311" name="Google Shape;311;p12"/>
          <p:cNvPicPr preferRelativeResize="0"/>
          <p:nvPr/>
        </p:nvPicPr>
        <p:blipFill rotWithShape="1">
          <a:blip r:embed="rId4">
            <a:alphaModFix/>
          </a:blip>
          <a:srcRect/>
          <a:stretch/>
        </p:blipFill>
        <p:spPr>
          <a:xfrm>
            <a:off x="5254453" y="1599028"/>
            <a:ext cx="5533200" cy="3965454"/>
          </a:xfrm>
          <a:prstGeom prst="rect">
            <a:avLst/>
          </a:prstGeom>
          <a:noFill/>
          <a:ln>
            <a:noFill/>
          </a:ln>
        </p:spPr>
      </p:pic>
      <p:pic>
        <p:nvPicPr>
          <p:cNvPr id="312" name="Google Shape;312;p12"/>
          <p:cNvPicPr preferRelativeResize="0"/>
          <p:nvPr/>
        </p:nvPicPr>
        <p:blipFill rotWithShape="1">
          <a:blip r:embed="rId5">
            <a:alphaModFix/>
          </a:blip>
          <a:srcRect/>
          <a:stretch/>
        </p:blipFill>
        <p:spPr>
          <a:xfrm>
            <a:off x="3978488" y="1489084"/>
            <a:ext cx="893567" cy="893567"/>
          </a:xfrm>
          <a:prstGeom prst="rect">
            <a:avLst/>
          </a:prstGeom>
          <a:noFill/>
          <a:ln>
            <a:noFill/>
          </a:ln>
        </p:spPr>
      </p:pic>
      <p:sp>
        <p:nvSpPr>
          <p:cNvPr id="313" name="Google Shape;313;p12"/>
          <p:cNvSpPr txBox="1"/>
          <p:nvPr/>
        </p:nvSpPr>
        <p:spPr>
          <a:xfrm>
            <a:off x="4924484" y="6065700"/>
            <a:ext cx="1925880" cy="792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R" sz="1400" b="0" i="0" u="none" strike="noStrike" cap="none" err="1">
                <a:solidFill>
                  <a:srgbClr val="000000"/>
                </a:solidFill>
                <a:latin typeface="Verdana"/>
                <a:ea typeface="Verdana"/>
                <a:cs typeface="Verdana"/>
                <a:sym typeface="Verdana"/>
              </a:rPr>
              <a:t>Result</a:t>
            </a:r>
            <a:r>
              <a:rPr lang="es-CR" sz="1400" b="0" i="0" u="none" strike="noStrike" cap="none">
                <a:solidFill>
                  <a:srgbClr val="000000"/>
                </a:solidFill>
                <a:latin typeface="Verdana"/>
                <a:ea typeface="Verdana"/>
                <a:cs typeface="Verdana"/>
                <a:sym typeface="Verdana"/>
              </a:rPr>
              <a:t> </a:t>
            </a:r>
            <a:r>
              <a:rPr lang="es-CR" sz="1400" b="0" i="0" u="none" strike="noStrike" cap="none" err="1">
                <a:solidFill>
                  <a:srgbClr val="000000"/>
                </a:solidFill>
                <a:latin typeface="Verdana"/>
                <a:ea typeface="Verdana"/>
                <a:cs typeface="Verdana"/>
                <a:sym typeface="Verdana"/>
              </a:rPr>
              <a:t>for</a:t>
            </a:r>
            <a:r>
              <a:rPr lang="es-CR" sz="1400" b="0" i="0" u="none" strike="noStrike" cap="none">
                <a:solidFill>
                  <a:srgbClr val="000000"/>
                </a:solidFill>
                <a:latin typeface="Verdana"/>
                <a:ea typeface="Verdana"/>
                <a:cs typeface="Verdana"/>
                <a:sym typeface="Verdana"/>
              </a:rPr>
              <a:t> </a:t>
            </a:r>
            <a:r>
              <a:rPr lang="es-CR" sz="1400" b="0" i="0" u="none" strike="noStrike" cap="none" err="1">
                <a:solidFill>
                  <a:schemeClr val="dk1"/>
                </a:solidFill>
                <a:latin typeface="Verdana"/>
                <a:ea typeface="Verdana"/>
                <a:cs typeface="Verdana"/>
                <a:sym typeface="Verdana"/>
              </a:rPr>
              <a:t>baseline</a:t>
            </a:r>
            <a:r>
              <a:rPr lang="es-CR" sz="1400" b="0" i="0" u="none" strike="noStrike" cap="none">
                <a:solidFill>
                  <a:schemeClr val="dk1"/>
                </a:solidFill>
                <a:latin typeface="Verdana"/>
                <a:ea typeface="Verdana"/>
                <a:cs typeface="Verdana"/>
                <a:sym typeface="Verdana"/>
              </a:rPr>
              <a:t> </a:t>
            </a:r>
            <a:r>
              <a:rPr lang="es-CR" sz="1400" b="0" i="0" u="none" strike="noStrike" cap="none" err="1">
                <a:solidFill>
                  <a:srgbClr val="000000"/>
                </a:solidFill>
                <a:latin typeface="Verdana"/>
                <a:ea typeface="Verdana"/>
                <a:cs typeface="Verdana"/>
                <a:sym typeface="Verdana"/>
              </a:rPr>
              <a:t>assumptions</a:t>
            </a:r>
            <a:endParaRPr sz="1400" b="0" i="0" u="none" strike="noStrike" cap="none">
              <a:solidFill>
                <a:srgbClr val="000000"/>
              </a:solidFill>
              <a:latin typeface="Verdana"/>
              <a:ea typeface="Verdana"/>
              <a:cs typeface="Verdana"/>
              <a:sym typeface="Verdana"/>
            </a:endParaRPr>
          </a:p>
        </p:txBody>
      </p:sp>
      <p:cxnSp>
        <p:nvCxnSpPr>
          <p:cNvPr id="314" name="Google Shape;314;p12"/>
          <p:cNvCxnSpPr/>
          <p:nvPr/>
        </p:nvCxnSpPr>
        <p:spPr>
          <a:xfrm rot="10800000" flipH="1">
            <a:off x="5887425" y="5483805"/>
            <a:ext cx="2100" cy="553800"/>
          </a:xfrm>
          <a:prstGeom prst="straightConnector1">
            <a:avLst/>
          </a:prstGeom>
          <a:noFill/>
          <a:ln w="9525" cap="flat" cmpd="sng">
            <a:solidFill>
              <a:schemeClr val="dk2"/>
            </a:solidFill>
            <a:prstDash val="solid"/>
            <a:round/>
            <a:headEnd type="none" w="sm" len="sm"/>
            <a:tailEnd type="triangle" w="med" len="med"/>
          </a:ln>
        </p:spPr>
      </p:cxnSp>
      <p:sp>
        <p:nvSpPr>
          <p:cNvPr id="315" name="Google Shape;315;p12"/>
          <p:cNvSpPr/>
          <p:nvPr/>
        </p:nvSpPr>
        <p:spPr>
          <a:xfrm rot="-5400000">
            <a:off x="8131250" y="3394630"/>
            <a:ext cx="376200" cy="4786200"/>
          </a:xfrm>
          <a:prstGeom prst="leftBrace">
            <a:avLst>
              <a:gd name="adj1" fmla="val 80767"/>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2"/>
          <p:cNvSpPr txBox="1"/>
          <p:nvPr/>
        </p:nvSpPr>
        <p:spPr>
          <a:xfrm>
            <a:off x="7159393" y="6040868"/>
            <a:ext cx="2330315" cy="59526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R" sz="1400" b="0" i="0" u="none" strike="noStrike" cap="none" err="1">
                <a:solidFill>
                  <a:srgbClr val="000000"/>
                </a:solidFill>
                <a:latin typeface="Verdana"/>
                <a:ea typeface="Verdana"/>
                <a:cs typeface="Verdana"/>
                <a:sym typeface="Verdana"/>
              </a:rPr>
              <a:t>Results</a:t>
            </a:r>
            <a:r>
              <a:rPr lang="es-CR" sz="1400" b="0" i="0" u="none" strike="noStrike" cap="none">
                <a:solidFill>
                  <a:srgbClr val="000000"/>
                </a:solidFill>
                <a:latin typeface="Verdana"/>
                <a:ea typeface="Verdana"/>
                <a:cs typeface="Verdana"/>
                <a:sym typeface="Verdana"/>
              </a:rPr>
              <a:t> </a:t>
            </a:r>
            <a:r>
              <a:rPr lang="es-CR" sz="1400" b="0" i="0" u="none" strike="noStrike" cap="none" err="1">
                <a:solidFill>
                  <a:srgbClr val="000000"/>
                </a:solidFill>
                <a:latin typeface="Verdana"/>
                <a:ea typeface="Verdana"/>
                <a:cs typeface="Verdana"/>
                <a:sym typeface="Verdana"/>
              </a:rPr>
              <a:t>for</a:t>
            </a:r>
            <a:r>
              <a:rPr lang="es-CR" sz="1400" b="0" i="0" u="none" strike="noStrike" cap="none">
                <a:solidFill>
                  <a:srgbClr val="000000"/>
                </a:solidFill>
                <a:latin typeface="Verdana"/>
                <a:ea typeface="Verdana"/>
                <a:cs typeface="Verdana"/>
                <a:sym typeface="Verdana"/>
              </a:rPr>
              <a:t> 500 </a:t>
            </a:r>
            <a:r>
              <a:rPr lang="es-CR" sz="1400" b="0" i="0" u="none" strike="noStrike" cap="none" err="1">
                <a:solidFill>
                  <a:srgbClr val="000000"/>
                </a:solidFill>
                <a:latin typeface="Verdana"/>
                <a:ea typeface="Verdana"/>
                <a:cs typeface="Verdana"/>
                <a:sym typeface="Verdana"/>
              </a:rPr>
              <a:t>of</a:t>
            </a:r>
            <a:r>
              <a:rPr lang="es-CR" sz="1400" b="0" i="0" u="none" strike="noStrike" cap="none">
                <a:solidFill>
                  <a:srgbClr val="000000"/>
                </a:solidFill>
                <a:latin typeface="Verdana"/>
                <a:ea typeface="Verdana"/>
                <a:cs typeface="Verdana"/>
                <a:sym typeface="Verdana"/>
              </a:rPr>
              <a:t> 1,000 plausible </a:t>
            </a:r>
            <a:r>
              <a:rPr lang="es-CR" sz="1400" b="0" i="0" u="none" strike="noStrike" cap="none" err="1">
                <a:solidFill>
                  <a:srgbClr val="000000"/>
                </a:solidFill>
                <a:latin typeface="Verdana"/>
                <a:ea typeface="Verdana"/>
                <a:cs typeface="Verdana"/>
                <a:sym typeface="Verdana"/>
              </a:rPr>
              <a:t>futures</a:t>
            </a:r>
            <a:endParaRPr sz="1400" b="0" i="0" u="none" strike="noStrike" cap="none">
              <a:solidFill>
                <a:srgbClr val="000000"/>
              </a:solidFill>
              <a:latin typeface="Verdana"/>
              <a:ea typeface="Verdana"/>
              <a:cs typeface="Verdana"/>
              <a:sym typeface="Verdana"/>
            </a:endParaRPr>
          </a:p>
        </p:txBody>
      </p:sp>
      <p:sp>
        <p:nvSpPr>
          <p:cNvPr id="317" name="Google Shape;317;p12"/>
          <p:cNvSpPr/>
          <p:nvPr/>
        </p:nvSpPr>
        <p:spPr>
          <a:xfrm rot="10800000">
            <a:off x="10747875" y="2637580"/>
            <a:ext cx="202800" cy="2091600"/>
          </a:xfrm>
          <a:prstGeom prst="leftBrace">
            <a:avLst>
              <a:gd name="adj1" fmla="val 80767"/>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2"/>
          <p:cNvSpPr txBox="1"/>
          <p:nvPr/>
        </p:nvSpPr>
        <p:spPr>
          <a:xfrm>
            <a:off x="10868675" y="2827750"/>
            <a:ext cx="1323300" cy="184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R" sz="1800" b="0" i="0" u="none" strike="noStrike" cap="none">
                <a:solidFill>
                  <a:schemeClr val="dk1"/>
                </a:solidFill>
                <a:latin typeface="Verdana"/>
                <a:ea typeface="Verdana"/>
                <a:cs typeface="Verdana"/>
                <a:sym typeface="Verdana"/>
              </a:rPr>
              <a:t>The plan brings economic benefits in most of the futures</a:t>
            </a:r>
            <a:endParaRPr sz="1400" b="0" i="0" u="none" strike="noStrike" cap="none">
              <a:solidFill>
                <a:srgbClr val="000000"/>
              </a:solidFill>
              <a:latin typeface="Verdana"/>
              <a:ea typeface="Verdana"/>
              <a:cs typeface="Verdana"/>
              <a:sym typeface="Verdana"/>
            </a:endParaRPr>
          </a:p>
        </p:txBody>
      </p:sp>
      <p:sp>
        <p:nvSpPr>
          <p:cNvPr id="319" name="Google Shape;319;p12"/>
          <p:cNvSpPr txBox="1"/>
          <p:nvPr/>
        </p:nvSpPr>
        <p:spPr>
          <a:xfrm>
            <a:off x="1583015" y="4988950"/>
            <a:ext cx="24834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s-CR" sz="1400" b="0" i="0" u="none" strike="noStrike" cap="none">
                <a:solidFill>
                  <a:schemeClr val="dk1"/>
                </a:solidFill>
                <a:latin typeface="Verdana"/>
                <a:ea typeface="Verdana"/>
                <a:cs typeface="Verdana"/>
                <a:sym typeface="Verdana"/>
              </a:rPr>
              <a:t>Emissions trajectories for 1000 plausible futures</a:t>
            </a:r>
            <a:endParaRPr sz="1400" b="0" i="0" u="none" strike="noStrike" cap="none">
              <a:solidFill>
                <a:srgbClr val="000000"/>
              </a:solidFill>
              <a:latin typeface="Verdana"/>
              <a:ea typeface="Verdana"/>
              <a:cs typeface="Verdana"/>
              <a:sym typeface="Verdana"/>
            </a:endParaRPr>
          </a:p>
        </p:txBody>
      </p:sp>
      <p:cxnSp>
        <p:nvCxnSpPr>
          <p:cNvPr id="320" name="Google Shape;320;p12"/>
          <p:cNvCxnSpPr/>
          <p:nvPr/>
        </p:nvCxnSpPr>
        <p:spPr>
          <a:xfrm rot="10800000" flipH="1">
            <a:off x="3987625" y="4290775"/>
            <a:ext cx="1062600" cy="899400"/>
          </a:xfrm>
          <a:prstGeom prst="straightConnector1">
            <a:avLst/>
          </a:prstGeom>
          <a:noFill/>
          <a:ln w="9525" cap="flat" cmpd="sng">
            <a:solidFill>
              <a:schemeClr val="dk2"/>
            </a:solidFill>
            <a:prstDash val="solid"/>
            <a:round/>
            <a:headEnd type="none" w="sm" len="sm"/>
            <a:tailEnd type="triangle" w="med" len="med"/>
          </a:ln>
        </p:spPr>
      </p:cxnSp>
      <p:cxnSp>
        <p:nvCxnSpPr>
          <p:cNvPr id="321" name="Google Shape;321;p12"/>
          <p:cNvCxnSpPr/>
          <p:nvPr/>
        </p:nvCxnSpPr>
        <p:spPr>
          <a:xfrm rot="10800000" flipH="1">
            <a:off x="3987625" y="5181100"/>
            <a:ext cx="1062600" cy="327000"/>
          </a:xfrm>
          <a:prstGeom prst="straightConnector1">
            <a:avLst/>
          </a:prstGeom>
          <a:noFill/>
          <a:ln w="9525" cap="flat" cmpd="sng">
            <a:solidFill>
              <a:schemeClr val="dk2"/>
            </a:solidFill>
            <a:prstDash val="solid"/>
            <a:round/>
            <a:headEnd type="none" w="sm" len="sm"/>
            <a:tailEnd type="triangle" w="med" len="med"/>
          </a:ln>
        </p:spPr>
      </p:cxnSp>
      <p:cxnSp>
        <p:nvCxnSpPr>
          <p:cNvPr id="322" name="Google Shape;322;p12"/>
          <p:cNvCxnSpPr>
            <a:stCxn id="323" idx="1"/>
          </p:cNvCxnSpPr>
          <p:nvPr/>
        </p:nvCxnSpPr>
        <p:spPr>
          <a:xfrm flipH="1">
            <a:off x="3762080" y="3339888"/>
            <a:ext cx="405300" cy="242700"/>
          </a:xfrm>
          <a:prstGeom prst="straightConnector1">
            <a:avLst/>
          </a:prstGeom>
          <a:noFill/>
          <a:ln w="9525" cap="flat" cmpd="sng">
            <a:solidFill>
              <a:schemeClr val="dk2"/>
            </a:solidFill>
            <a:prstDash val="solid"/>
            <a:round/>
            <a:headEnd type="none" w="sm" len="sm"/>
            <a:tailEnd type="triangle" w="med" len="med"/>
          </a:ln>
        </p:spPr>
      </p:cxnSp>
      <p:sp>
        <p:nvSpPr>
          <p:cNvPr id="323" name="Google Shape;323;p12"/>
          <p:cNvSpPr txBox="1"/>
          <p:nvPr/>
        </p:nvSpPr>
        <p:spPr>
          <a:xfrm>
            <a:off x="4167380" y="2853738"/>
            <a:ext cx="1199700" cy="97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Verdana"/>
              <a:buNone/>
            </a:pPr>
            <a:r>
              <a:rPr lang="es-CR" sz="1200" b="0" i="0" u="none" strike="noStrike" cap="none">
                <a:solidFill>
                  <a:srgbClr val="000000"/>
                </a:solidFill>
                <a:latin typeface="Verdana"/>
                <a:ea typeface="Verdana"/>
                <a:cs typeface="Verdana"/>
                <a:sym typeface="Verdana"/>
              </a:rPr>
              <a:t>Result for baseline assumptions</a:t>
            </a:r>
            <a:endParaRPr sz="1200" b="0" i="0" u="none" strike="noStrike" cap="none">
              <a:solidFill>
                <a:srgbClr val="000000"/>
              </a:solidFill>
              <a:latin typeface="Verdana"/>
              <a:ea typeface="Verdana"/>
              <a:cs typeface="Verdana"/>
              <a:sym typeface="Verdana"/>
            </a:endParaRPr>
          </a:p>
        </p:txBody>
      </p:sp>
      <p:sp>
        <p:nvSpPr>
          <p:cNvPr id="324" name="Google Shape;324;p12"/>
          <p:cNvSpPr txBox="1"/>
          <p:nvPr/>
        </p:nvSpPr>
        <p:spPr>
          <a:xfrm>
            <a:off x="164114" y="226276"/>
            <a:ext cx="11863771" cy="792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Calibri"/>
              <a:buNone/>
            </a:pPr>
            <a:endParaRPr sz="2400" b="1" i="0" u="none" strike="noStrike" cap="none">
              <a:solidFill>
                <a:srgbClr val="000000"/>
              </a:solidFill>
              <a:latin typeface="Verdana"/>
              <a:ea typeface="Verdana"/>
              <a:cs typeface="Verdana"/>
              <a:sym typeface="Verdana"/>
            </a:endParaRPr>
          </a:p>
        </p:txBody>
      </p:sp>
      <p:pic>
        <p:nvPicPr>
          <p:cNvPr id="325" name="Google Shape;325;p12"/>
          <p:cNvPicPr preferRelativeResize="0"/>
          <p:nvPr/>
        </p:nvPicPr>
        <p:blipFill rotWithShape="1">
          <a:blip r:embed="rId6">
            <a:alphaModFix/>
          </a:blip>
          <a:srcRect/>
          <a:stretch/>
        </p:blipFill>
        <p:spPr>
          <a:xfrm>
            <a:off x="8612314" y="939364"/>
            <a:ext cx="700274" cy="700274"/>
          </a:xfrm>
          <a:prstGeom prst="rect">
            <a:avLst/>
          </a:prstGeom>
          <a:noFill/>
          <a:ln>
            <a:noFill/>
          </a:ln>
        </p:spPr>
      </p:pic>
      <p:sp>
        <p:nvSpPr>
          <p:cNvPr id="326" name="Google Shape;326;p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r>
              <a:rPr lang="en-GB" sz="2500" noProof="0" dirty="0">
                <a:solidFill>
                  <a:srgbClr val="C00000"/>
                </a:solidFill>
                <a:latin typeface="Arial" panose="020B0604020202020204" pitchFamily="34" charset="0"/>
              </a:rPr>
              <a:t>RDM then uses the model to generated hundreds or thousands of runs</a:t>
            </a:r>
            <a:r>
              <a:rPr lang="es-419" sz="2500" dirty="0">
                <a:solidFill>
                  <a:srgbClr val="C00000"/>
                </a:solidFill>
                <a:latin typeface="Arial" panose="020B0604020202020204" pitchFamily="34" charset="0"/>
              </a:rPr>
              <a:t> </a:t>
            </a:r>
            <a:r>
              <a:rPr lang="es-419" sz="2500" dirty="0" err="1">
                <a:solidFill>
                  <a:srgbClr val="C00000"/>
                </a:solidFill>
                <a:latin typeface="Arial" panose="020B0604020202020204" pitchFamily="34" charset="0"/>
              </a:rPr>
              <a:t>to</a:t>
            </a:r>
            <a:r>
              <a:rPr lang="es-419" sz="2500" dirty="0">
                <a:solidFill>
                  <a:srgbClr val="C00000"/>
                </a:solidFill>
                <a:latin typeface="Arial" panose="020B0604020202020204" pitchFamily="34" charset="0"/>
              </a:rPr>
              <a:t> </a:t>
            </a:r>
            <a:r>
              <a:rPr lang="es-419" sz="2500" dirty="0" err="1">
                <a:solidFill>
                  <a:srgbClr val="C00000"/>
                </a:solidFill>
                <a:latin typeface="Arial" panose="020B0604020202020204" pitchFamily="34" charset="0"/>
              </a:rPr>
              <a:t>assess</a:t>
            </a:r>
            <a:r>
              <a:rPr lang="es-419" sz="2500" dirty="0">
                <a:solidFill>
                  <a:srgbClr val="C00000"/>
                </a:solidFill>
                <a:latin typeface="Arial" panose="020B0604020202020204" pitchFamily="34" charset="0"/>
              </a:rPr>
              <a:t> </a:t>
            </a:r>
            <a:r>
              <a:rPr lang="es-419" sz="2500" dirty="0" err="1">
                <a:solidFill>
                  <a:srgbClr val="C00000"/>
                </a:solidFill>
                <a:latin typeface="Arial" panose="020B0604020202020204" pitchFamily="34" charset="0"/>
              </a:rPr>
              <a:t>the</a:t>
            </a:r>
            <a:r>
              <a:rPr lang="es-419" sz="2500" dirty="0">
                <a:solidFill>
                  <a:srgbClr val="C00000"/>
                </a:solidFill>
                <a:latin typeface="Arial" panose="020B0604020202020204" pitchFamily="34" charset="0"/>
              </a:rPr>
              <a:t> </a:t>
            </a:r>
            <a:r>
              <a:rPr lang="es-419" sz="2500" dirty="0" err="1">
                <a:solidFill>
                  <a:srgbClr val="C00000"/>
                </a:solidFill>
                <a:latin typeface="Arial" panose="020B0604020202020204" pitchFamily="34" charset="0"/>
              </a:rPr>
              <a:t>metrics</a:t>
            </a:r>
            <a:r>
              <a:rPr lang="es-419" sz="2500" dirty="0">
                <a:solidFill>
                  <a:srgbClr val="C00000"/>
                </a:solidFill>
                <a:latin typeface="Arial" panose="020B0604020202020204" pitchFamily="34" charset="0"/>
              </a:rPr>
              <a:t> </a:t>
            </a:r>
            <a:r>
              <a:rPr lang="es-419" sz="2500" dirty="0" err="1">
                <a:solidFill>
                  <a:srgbClr val="C00000"/>
                </a:solidFill>
                <a:latin typeface="Arial" panose="020B0604020202020204" pitchFamily="34" charset="0"/>
              </a:rPr>
              <a:t>for</a:t>
            </a:r>
            <a:r>
              <a:rPr lang="es-419" sz="2500" dirty="0">
                <a:solidFill>
                  <a:srgbClr val="C00000"/>
                </a:solidFill>
                <a:latin typeface="Arial" panose="020B0604020202020204" pitchFamily="34" charset="0"/>
              </a:rPr>
              <a:t> </a:t>
            </a:r>
            <a:r>
              <a:rPr lang="es-419" sz="2500" dirty="0" err="1">
                <a:solidFill>
                  <a:srgbClr val="C00000"/>
                </a:solidFill>
                <a:latin typeface="Arial" panose="020B0604020202020204" pitchFamily="34" charset="0"/>
              </a:rPr>
              <a:t>success</a:t>
            </a:r>
            <a:endParaRPr lang="en-GB" sz="2500" noProof="0" dirty="0">
              <a:solidFill>
                <a:srgbClr val="C00000"/>
              </a:solidFill>
              <a:latin typeface="Arial" panose="020B0604020202020204" pitchFamily="34" charset="0"/>
            </a:endParaRPr>
          </a:p>
        </p:txBody>
      </p:sp>
      <p:pic>
        <p:nvPicPr>
          <p:cNvPr id="327" name="Google Shape;327;p12"/>
          <p:cNvPicPr preferRelativeResize="0"/>
          <p:nvPr/>
        </p:nvPicPr>
        <p:blipFill rotWithShape="1">
          <a:blip r:embed="rId7">
            <a:alphaModFix/>
          </a:blip>
          <a:srcRect/>
          <a:stretch/>
        </p:blipFill>
        <p:spPr>
          <a:xfrm>
            <a:off x="10507210" y="991740"/>
            <a:ext cx="1561186" cy="1144279"/>
          </a:xfrm>
          <a:prstGeom prst="rect">
            <a:avLst/>
          </a:prstGeom>
          <a:noFill/>
          <a:ln>
            <a:noFill/>
          </a:ln>
        </p:spPr>
      </p:pic>
      <p:sp>
        <p:nvSpPr>
          <p:cNvPr id="2" name="TextBox 1">
            <a:extLst>
              <a:ext uri="{FF2B5EF4-FFF2-40B4-BE49-F238E27FC236}">
                <a16:creationId xmlns:a16="http://schemas.microsoft.com/office/drawing/2014/main" id="{7D804F8D-B405-A2EB-7FF1-BC1A311EA3AE}"/>
              </a:ext>
            </a:extLst>
          </p:cNvPr>
          <p:cNvSpPr txBox="1"/>
          <p:nvPr/>
        </p:nvSpPr>
        <p:spPr>
          <a:xfrm rot="16200000">
            <a:off x="-1612068" y="3479570"/>
            <a:ext cx="3860142" cy="307777"/>
          </a:xfrm>
          <a:prstGeom prst="rect">
            <a:avLst/>
          </a:prstGeom>
          <a:solidFill>
            <a:schemeClr val="bg1"/>
          </a:solidFill>
        </p:spPr>
        <p:txBody>
          <a:bodyPr wrap="square" rtlCol="0">
            <a:spAutoFit/>
          </a:bodyPr>
          <a:lstStyle/>
          <a:p>
            <a:pPr algn="ctr"/>
            <a:r>
              <a:rPr lang="en-GB" dirty="0"/>
              <a:t>GHG Emissions in Transport [MtCO2e]</a:t>
            </a:r>
          </a:p>
        </p:txBody>
      </p:sp>
      <p:sp>
        <p:nvSpPr>
          <p:cNvPr id="3" name="TextBox 2">
            <a:extLst>
              <a:ext uri="{FF2B5EF4-FFF2-40B4-BE49-F238E27FC236}">
                <a16:creationId xmlns:a16="http://schemas.microsoft.com/office/drawing/2014/main" id="{D9F52273-FE1B-0122-78A7-A480C8C88EA8}"/>
              </a:ext>
            </a:extLst>
          </p:cNvPr>
          <p:cNvSpPr txBox="1"/>
          <p:nvPr/>
        </p:nvSpPr>
        <p:spPr>
          <a:xfrm>
            <a:off x="692680" y="4131881"/>
            <a:ext cx="1097289" cy="307777"/>
          </a:xfrm>
          <a:prstGeom prst="rect">
            <a:avLst/>
          </a:prstGeom>
          <a:solidFill>
            <a:schemeClr val="bg1"/>
          </a:solidFill>
        </p:spPr>
        <p:txBody>
          <a:bodyPr wrap="square" rtlCol="0">
            <a:spAutoFit/>
          </a:bodyPr>
          <a:lstStyle/>
          <a:p>
            <a:r>
              <a:rPr lang="en-GB" dirty="0"/>
              <a:t>2050 Goal</a:t>
            </a:r>
          </a:p>
        </p:txBody>
      </p:sp>
      <p:sp>
        <p:nvSpPr>
          <p:cNvPr id="4" name="TextBox 3">
            <a:extLst>
              <a:ext uri="{FF2B5EF4-FFF2-40B4-BE49-F238E27FC236}">
                <a16:creationId xmlns:a16="http://schemas.microsoft.com/office/drawing/2014/main" id="{70CEC360-601B-8E76-814B-3EB6855B99DF}"/>
              </a:ext>
            </a:extLst>
          </p:cNvPr>
          <p:cNvSpPr txBox="1"/>
          <p:nvPr/>
        </p:nvSpPr>
        <p:spPr>
          <a:xfrm>
            <a:off x="2422567" y="6005653"/>
            <a:ext cx="1097289" cy="307777"/>
          </a:xfrm>
          <a:prstGeom prst="rect">
            <a:avLst/>
          </a:prstGeom>
          <a:solidFill>
            <a:schemeClr val="bg1"/>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E87567E9-5842-EC67-5DFF-ECEF3FDDDA41}"/>
              </a:ext>
            </a:extLst>
          </p:cNvPr>
          <p:cNvSpPr txBox="1"/>
          <p:nvPr/>
        </p:nvSpPr>
        <p:spPr>
          <a:xfrm rot="16200000">
            <a:off x="3573696" y="3748508"/>
            <a:ext cx="3797295" cy="307777"/>
          </a:xfrm>
          <a:prstGeom prst="rect">
            <a:avLst/>
          </a:prstGeom>
          <a:solidFill>
            <a:schemeClr val="bg1"/>
          </a:solidFill>
        </p:spPr>
        <p:txBody>
          <a:bodyPr wrap="square" lIns="0" rIns="0" rtlCol="0">
            <a:spAutoFit/>
          </a:bodyPr>
          <a:lstStyle/>
          <a:p>
            <a:pPr algn="ctr"/>
            <a:r>
              <a:rPr lang="en-GB" dirty="0"/>
              <a:t>Net benefit of the decarbonization [billion US$]</a:t>
            </a:r>
          </a:p>
        </p:txBody>
      </p:sp>
      <p:sp>
        <p:nvSpPr>
          <p:cNvPr id="6" name="TextBox 5">
            <a:extLst>
              <a:ext uri="{FF2B5EF4-FFF2-40B4-BE49-F238E27FC236}">
                <a16:creationId xmlns:a16="http://schemas.microsoft.com/office/drawing/2014/main" id="{77BF7527-5404-14A7-B4E6-40AF734A6544}"/>
              </a:ext>
            </a:extLst>
          </p:cNvPr>
          <p:cNvSpPr txBox="1"/>
          <p:nvPr/>
        </p:nvSpPr>
        <p:spPr>
          <a:xfrm>
            <a:off x="6159798" y="1655591"/>
            <a:ext cx="4030711" cy="677108"/>
          </a:xfrm>
          <a:prstGeom prst="rect">
            <a:avLst/>
          </a:prstGeom>
          <a:solidFill>
            <a:schemeClr val="bg1"/>
          </a:solidFill>
        </p:spPr>
        <p:txBody>
          <a:bodyPr wrap="square" rtlCol="0">
            <a:spAutoFit/>
          </a:bodyPr>
          <a:lstStyle/>
          <a:p>
            <a:pPr>
              <a:spcBef>
                <a:spcPts val="300"/>
              </a:spcBef>
            </a:pPr>
            <a:r>
              <a:rPr lang="en-GB" sz="1100" dirty="0"/>
              <a:t>Benefit in health, productivity, and accidents</a:t>
            </a:r>
          </a:p>
          <a:p>
            <a:pPr>
              <a:spcBef>
                <a:spcPts val="300"/>
              </a:spcBef>
            </a:pPr>
            <a:r>
              <a:rPr lang="en-GB" sz="1100" dirty="0"/>
              <a:t>Reduced operational costs</a:t>
            </a:r>
          </a:p>
          <a:p>
            <a:pPr>
              <a:spcBef>
                <a:spcPts val="300"/>
              </a:spcBef>
            </a:pPr>
            <a:r>
              <a:rPr lang="en-GB" sz="1100" dirty="0"/>
              <a:t>Increased capital costs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13"/>
          <p:cNvPicPr preferRelativeResize="0"/>
          <p:nvPr/>
        </p:nvPicPr>
        <p:blipFill rotWithShape="1">
          <a:blip r:embed="rId3">
            <a:alphaModFix/>
          </a:blip>
          <a:srcRect/>
          <a:stretch/>
        </p:blipFill>
        <p:spPr>
          <a:xfrm>
            <a:off x="4818009" y="1102978"/>
            <a:ext cx="7003650" cy="5252724"/>
          </a:xfrm>
          <a:prstGeom prst="rect">
            <a:avLst/>
          </a:prstGeom>
          <a:noFill/>
          <a:ln>
            <a:noFill/>
          </a:ln>
        </p:spPr>
      </p:pic>
      <p:sp>
        <p:nvSpPr>
          <p:cNvPr id="334" name="Google Shape;334;p13"/>
          <p:cNvSpPr txBox="1">
            <a:spLocks noGrp="1"/>
          </p:cNvSpPr>
          <p:nvPr>
            <p:ph type="title"/>
          </p:nvPr>
        </p:nvSpPr>
        <p:spPr>
          <a:xfrm>
            <a:off x="0" y="260777"/>
            <a:ext cx="11205882" cy="792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s-CR" sz="2500" dirty="0" err="1">
                <a:solidFill>
                  <a:srgbClr val="C00000"/>
                </a:solidFill>
                <a:latin typeface="Arial" panose="020B0604020202020204" pitchFamily="34" charset="0"/>
              </a:rPr>
              <a:t>We</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then</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focus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on</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results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with</a:t>
            </a:r>
            <a:r>
              <a:rPr lang="es-CR" sz="2500" dirty="0">
                <a:solidFill>
                  <a:srgbClr val="C00000"/>
                </a:solidFill>
                <a:latin typeface="Arial" panose="020B0604020202020204" pitchFamily="34" charset="0"/>
              </a:rPr>
              <a:t> positive and negative outputs, e.g., futures </a:t>
            </a:r>
            <a:r>
              <a:rPr lang="es-CR" sz="2500" dirty="0" err="1">
                <a:solidFill>
                  <a:srgbClr val="C00000"/>
                </a:solidFill>
                <a:latin typeface="Arial" panose="020B0604020202020204" pitchFamily="34" charset="0"/>
              </a:rPr>
              <a:t>with</a:t>
            </a:r>
            <a:r>
              <a:rPr lang="es-CR" sz="2500" dirty="0">
                <a:solidFill>
                  <a:srgbClr val="C00000"/>
                </a:solidFill>
                <a:latin typeface="Arial" panose="020B0604020202020204" pitchFamily="34" charset="0"/>
              </a:rPr>
              <a:t> negative </a:t>
            </a:r>
            <a:r>
              <a:rPr lang="es-CR" sz="2500" dirty="0" err="1">
                <a:solidFill>
                  <a:srgbClr val="C00000"/>
                </a:solidFill>
                <a:latin typeface="Arial" panose="020B0604020202020204" pitchFamily="34" charset="0"/>
              </a:rPr>
              <a:t>financial</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cost</a:t>
            </a:r>
            <a:r>
              <a:rPr lang="es-CR" sz="2500" dirty="0">
                <a:solidFill>
                  <a:srgbClr val="C00000"/>
                </a:solidFill>
                <a:latin typeface="Arial" panose="020B0604020202020204" pitchFamily="34" charset="0"/>
              </a:rPr>
              <a:t> and positive </a:t>
            </a:r>
            <a:r>
              <a:rPr lang="es-CR" sz="2500" dirty="0" err="1">
                <a:solidFill>
                  <a:srgbClr val="C00000"/>
                </a:solidFill>
                <a:latin typeface="Arial" panose="020B0604020202020204" pitchFamily="34" charset="0"/>
              </a:rPr>
              <a:t>financial</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cost</a:t>
            </a:r>
            <a:endParaRPr sz="2500" dirty="0">
              <a:solidFill>
                <a:srgbClr val="C00000"/>
              </a:solidFill>
              <a:latin typeface="Arial" panose="020B0604020202020204" pitchFamily="34" charset="0"/>
            </a:endParaRPr>
          </a:p>
        </p:txBody>
      </p:sp>
      <p:sp>
        <p:nvSpPr>
          <p:cNvPr id="335" name="Google Shape;335;p13"/>
          <p:cNvSpPr txBox="1">
            <a:spLocks noGrp="1"/>
          </p:cNvSpPr>
          <p:nvPr>
            <p:ph type="body" idx="4294967295"/>
          </p:nvPr>
        </p:nvSpPr>
        <p:spPr>
          <a:xfrm>
            <a:off x="0" y="1617663"/>
            <a:ext cx="4484688" cy="45085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400"/>
              </a:spcBef>
              <a:spcAft>
                <a:spcPts val="0"/>
              </a:spcAft>
              <a:buClr>
                <a:schemeClr val="dk1"/>
              </a:buClr>
              <a:buSzPts val="2400"/>
              <a:buChar char="▪"/>
            </a:pPr>
            <a:r>
              <a:rPr lang="es-419" dirty="0"/>
              <a:t>Machine </a:t>
            </a:r>
            <a:r>
              <a:rPr lang="es-419" dirty="0" err="1"/>
              <a:t>learning</a:t>
            </a:r>
            <a:r>
              <a:rPr lang="es-419" dirty="0"/>
              <a:t> </a:t>
            </a:r>
            <a:r>
              <a:rPr lang="es-419" dirty="0" err="1"/>
              <a:t>algorithms</a:t>
            </a:r>
            <a:r>
              <a:rPr lang="es-419" dirty="0"/>
              <a:t> </a:t>
            </a:r>
            <a:r>
              <a:rPr lang="es-CR" dirty="0"/>
              <a:t> </a:t>
            </a:r>
            <a:r>
              <a:rPr lang="es-419" dirty="0"/>
              <a:t>are </a:t>
            </a:r>
            <a:r>
              <a:rPr lang="es-419" dirty="0" err="1"/>
              <a:t>used</a:t>
            </a:r>
            <a:r>
              <a:rPr lang="es-419" dirty="0"/>
              <a:t> </a:t>
            </a:r>
            <a:r>
              <a:rPr lang="es-419" dirty="0" err="1"/>
              <a:t>to</a:t>
            </a:r>
            <a:r>
              <a:rPr lang="es-419" dirty="0"/>
              <a:t> </a:t>
            </a:r>
            <a:r>
              <a:rPr lang="es-419" dirty="0" err="1"/>
              <a:t>identify</a:t>
            </a:r>
            <a:r>
              <a:rPr lang="es-419" dirty="0"/>
              <a:t> </a:t>
            </a:r>
            <a:r>
              <a:rPr lang="es-419" dirty="0" err="1"/>
              <a:t>policies</a:t>
            </a:r>
            <a:r>
              <a:rPr lang="es-419" dirty="0"/>
              <a:t> </a:t>
            </a:r>
            <a:r>
              <a:rPr lang="es-419" dirty="0" err="1"/>
              <a:t>that</a:t>
            </a:r>
            <a:r>
              <a:rPr lang="es-419" dirty="0"/>
              <a:t> lead </a:t>
            </a:r>
            <a:r>
              <a:rPr lang="es-419" dirty="0" err="1"/>
              <a:t>to</a:t>
            </a:r>
            <a:r>
              <a:rPr lang="es-419" dirty="0"/>
              <a:t> </a:t>
            </a:r>
            <a:r>
              <a:rPr lang="es-419" dirty="0" err="1"/>
              <a:t>success</a:t>
            </a:r>
            <a:r>
              <a:rPr lang="es-419" dirty="0"/>
              <a:t> in a </a:t>
            </a:r>
            <a:r>
              <a:rPr lang="es-419" dirty="0" err="1"/>
              <a:t>large</a:t>
            </a:r>
            <a:r>
              <a:rPr lang="es-419" dirty="0"/>
              <a:t> </a:t>
            </a:r>
            <a:r>
              <a:rPr lang="es-419" dirty="0" err="1"/>
              <a:t>number</a:t>
            </a:r>
            <a:r>
              <a:rPr lang="es-419" dirty="0"/>
              <a:t> </a:t>
            </a:r>
            <a:r>
              <a:rPr lang="es-419" dirty="0" err="1"/>
              <a:t>of</a:t>
            </a:r>
            <a:r>
              <a:rPr lang="es-419" dirty="0"/>
              <a:t> futures.</a:t>
            </a:r>
            <a:endParaRPr dirty="0"/>
          </a:p>
        </p:txBody>
      </p:sp>
      <p:sp>
        <p:nvSpPr>
          <p:cNvPr id="336" name="Google Shape;336;p13"/>
          <p:cNvSpPr txBox="1"/>
          <p:nvPr/>
        </p:nvSpPr>
        <p:spPr>
          <a:xfrm>
            <a:off x="7389233" y="1102978"/>
            <a:ext cx="2914049" cy="79636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0000"/>
              </a:buClr>
              <a:buSzPts val="1800"/>
              <a:buFont typeface="Verdana"/>
              <a:buNone/>
            </a:pPr>
            <a:r>
              <a:rPr lang="es-CR" sz="1800" b="1" i="0" u="none" strike="noStrike" cap="none" dirty="0">
                <a:solidFill>
                  <a:srgbClr val="FF0000"/>
                </a:solidFill>
                <a:latin typeface="Verdana"/>
                <a:ea typeface="Verdana"/>
                <a:cs typeface="Verdana"/>
                <a:sym typeface="Verdana"/>
              </a:rPr>
              <a:t>Negative net </a:t>
            </a:r>
            <a:r>
              <a:rPr lang="es-CR" sz="1800" b="1" i="0" u="none" strike="noStrike" cap="none" dirty="0" err="1">
                <a:solidFill>
                  <a:srgbClr val="FF0000"/>
                </a:solidFill>
                <a:latin typeface="Verdana"/>
                <a:ea typeface="Verdana"/>
                <a:cs typeface="Verdana"/>
                <a:sym typeface="Verdana"/>
              </a:rPr>
              <a:t>financial</a:t>
            </a:r>
            <a:r>
              <a:rPr lang="es-CR" sz="1800" b="1" i="0" u="none" strike="noStrike" cap="none" dirty="0">
                <a:solidFill>
                  <a:srgbClr val="FF0000"/>
                </a:solidFill>
                <a:latin typeface="Verdana"/>
                <a:ea typeface="Verdana"/>
                <a:cs typeface="Verdana"/>
                <a:sym typeface="Verdana"/>
              </a:rPr>
              <a:t> </a:t>
            </a:r>
            <a:r>
              <a:rPr lang="es-CR" sz="1800" b="1" i="0" u="none" strike="noStrike" cap="none" dirty="0" err="1">
                <a:solidFill>
                  <a:srgbClr val="FF0000"/>
                </a:solidFill>
                <a:latin typeface="Verdana"/>
                <a:ea typeface="Verdana"/>
                <a:cs typeface="Verdana"/>
                <a:sym typeface="Verdana"/>
              </a:rPr>
              <a:t>cost</a:t>
            </a:r>
            <a:r>
              <a:rPr lang="es-CR" sz="1800" b="1" i="0" u="none" strike="noStrike" cap="none" dirty="0">
                <a:solidFill>
                  <a:srgbClr val="FF0000"/>
                </a:solidFill>
                <a:latin typeface="Verdana"/>
                <a:ea typeface="Verdana"/>
                <a:cs typeface="Verdana"/>
                <a:sym typeface="Verdana"/>
              </a:rPr>
              <a:t> </a:t>
            </a:r>
            <a:r>
              <a:rPr lang="es-CR" sz="1800" b="1" i="0" u="none" strike="noStrike" cap="none" dirty="0" err="1">
                <a:solidFill>
                  <a:srgbClr val="FF0000"/>
                </a:solidFill>
                <a:latin typeface="Verdana"/>
                <a:ea typeface="Verdana"/>
                <a:cs typeface="Verdana"/>
                <a:sym typeface="Verdana"/>
              </a:rPr>
              <a:t>of</a:t>
            </a:r>
            <a:r>
              <a:rPr lang="es-CR" sz="1800" b="1" i="0" u="none" strike="noStrike" cap="none" dirty="0">
                <a:solidFill>
                  <a:srgbClr val="FF0000"/>
                </a:solidFill>
                <a:latin typeface="Verdana"/>
                <a:ea typeface="Verdana"/>
                <a:cs typeface="Verdana"/>
                <a:sym typeface="Verdana"/>
              </a:rPr>
              <a:t> Plan</a:t>
            </a:r>
            <a:endParaRPr sz="1800" b="1" i="0" u="none" strike="noStrike" cap="none" dirty="0">
              <a:solidFill>
                <a:srgbClr val="FF0000"/>
              </a:solidFill>
              <a:latin typeface="Verdana"/>
              <a:ea typeface="Verdana"/>
              <a:cs typeface="Verdana"/>
              <a:sym typeface="Verdana"/>
            </a:endParaRPr>
          </a:p>
        </p:txBody>
      </p:sp>
      <p:sp>
        <p:nvSpPr>
          <p:cNvPr id="337" name="Google Shape;337;p13"/>
          <p:cNvSpPr/>
          <p:nvPr/>
        </p:nvSpPr>
        <p:spPr>
          <a:xfrm rot="-5400000" flipV="1">
            <a:off x="7800859" y="-209011"/>
            <a:ext cx="265500" cy="4676349"/>
          </a:xfrm>
          <a:prstGeom prst="rightBrace">
            <a:avLst>
              <a:gd name="adj1" fmla="val 90617"/>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cxnSp>
        <p:nvCxnSpPr>
          <p:cNvPr id="338" name="Google Shape;338;p13"/>
          <p:cNvCxnSpPr>
            <a:cxnSpLocks/>
            <a:stCxn id="337" idx="0"/>
          </p:cNvCxnSpPr>
          <p:nvPr/>
        </p:nvCxnSpPr>
        <p:spPr>
          <a:xfrm>
            <a:off x="10271784" y="2261914"/>
            <a:ext cx="31499" cy="2284800"/>
          </a:xfrm>
          <a:prstGeom prst="straightConnector1">
            <a:avLst/>
          </a:prstGeom>
          <a:noFill/>
          <a:ln w="19050" cap="flat" cmpd="sng">
            <a:solidFill>
              <a:schemeClr val="dk2"/>
            </a:solidFill>
            <a:prstDash val="dot"/>
            <a:round/>
            <a:headEnd type="none" w="sm" len="sm"/>
            <a:tailEnd type="none" w="sm" len="sm"/>
          </a:ln>
        </p:spPr>
      </p:cxnSp>
      <p:cxnSp>
        <p:nvCxnSpPr>
          <p:cNvPr id="339" name="Google Shape;339;p13"/>
          <p:cNvCxnSpPr/>
          <p:nvPr/>
        </p:nvCxnSpPr>
        <p:spPr>
          <a:xfrm>
            <a:off x="5595434" y="2261914"/>
            <a:ext cx="31500" cy="3054900"/>
          </a:xfrm>
          <a:prstGeom prst="straightConnector1">
            <a:avLst/>
          </a:prstGeom>
          <a:noFill/>
          <a:ln w="19050" cap="flat" cmpd="sng">
            <a:solidFill>
              <a:schemeClr val="dk2"/>
            </a:solidFill>
            <a:prstDash val="dot"/>
            <a:round/>
            <a:headEnd type="none" w="sm" len="sm"/>
            <a:tailEnd type="none" w="sm" len="sm"/>
          </a:ln>
        </p:spPr>
      </p:cxnSp>
      <p:sp>
        <p:nvSpPr>
          <p:cNvPr id="340" name="Google Shape;340;p13"/>
          <p:cNvSpPr/>
          <p:nvPr/>
        </p:nvSpPr>
        <p:spPr>
          <a:xfrm rot="-5400000">
            <a:off x="8443334" y="2673203"/>
            <a:ext cx="376200" cy="6040500"/>
          </a:xfrm>
          <a:prstGeom prst="leftBrace">
            <a:avLst>
              <a:gd name="adj1" fmla="val 80767"/>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3"/>
          <p:cNvSpPr txBox="1"/>
          <p:nvPr/>
        </p:nvSpPr>
        <p:spPr>
          <a:xfrm>
            <a:off x="6978869" y="5897680"/>
            <a:ext cx="3324414" cy="32211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R" sz="1400" b="0" i="0" u="none" strike="noStrike" cap="none" dirty="0" err="1">
                <a:solidFill>
                  <a:srgbClr val="000000"/>
                </a:solidFill>
                <a:latin typeface="Verdana"/>
                <a:ea typeface="Verdana"/>
                <a:cs typeface="Verdana"/>
                <a:sym typeface="Verdana"/>
              </a:rPr>
              <a:t>Results</a:t>
            </a:r>
            <a:r>
              <a:rPr lang="es-CR" sz="1400" b="0" i="0" u="none" strike="noStrike" cap="none" dirty="0">
                <a:solidFill>
                  <a:srgbClr val="000000"/>
                </a:solidFill>
                <a:latin typeface="Verdana"/>
                <a:ea typeface="Verdana"/>
                <a:cs typeface="Verdana"/>
                <a:sym typeface="Verdana"/>
              </a:rPr>
              <a:t> </a:t>
            </a:r>
            <a:r>
              <a:rPr lang="es-CR" sz="1400" b="0" i="0" u="none" strike="noStrike" cap="none" dirty="0" err="1">
                <a:solidFill>
                  <a:srgbClr val="000000"/>
                </a:solidFill>
                <a:latin typeface="Verdana"/>
                <a:ea typeface="Verdana"/>
                <a:cs typeface="Verdana"/>
                <a:sym typeface="Verdana"/>
              </a:rPr>
              <a:t>for</a:t>
            </a:r>
            <a:r>
              <a:rPr lang="es-CR" sz="1400" b="0" i="0" u="none" strike="noStrike" cap="none" dirty="0">
                <a:solidFill>
                  <a:srgbClr val="000000"/>
                </a:solidFill>
                <a:latin typeface="Verdana"/>
                <a:ea typeface="Verdana"/>
                <a:cs typeface="Verdana"/>
                <a:sym typeface="Verdana"/>
              </a:rPr>
              <a:t> 1,001 </a:t>
            </a:r>
            <a:r>
              <a:rPr lang="es-CR" sz="1400" b="0" i="0" u="none" strike="noStrike" cap="none" dirty="0" err="1">
                <a:solidFill>
                  <a:srgbClr val="000000"/>
                </a:solidFill>
                <a:latin typeface="Verdana"/>
                <a:ea typeface="Verdana"/>
                <a:cs typeface="Verdana"/>
                <a:sym typeface="Verdana"/>
              </a:rPr>
              <a:t>possible</a:t>
            </a:r>
            <a:r>
              <a:rPr lang="es-CR" sz="1400" b="0" i="0" u="none" strike="noStrike" cap="none" dirty="0">
                <a:solidFill>
                  <a:srgbClr val="000000"/>
                </a:solidFill>
                <a:latin typeface="Verdana"/>
                <a:ea typeface="Verdana"/>
                <a:cs typeface="Verdana"/>
                <a:sym typeface="Verdana"/>
              </a:rPr>
              <a:t> futures</a:t>
            </a:r>
            <a:endParaRPr sz="1400" b="0" i="0" u="none" strike="noStrike" cap="none" dirty="0">
              <a:solidFill>
                <a:srgbClr val="000000"/>
              </a:solidFill>
              <a:latin typeface="Verdana"/>
              <a:ea typeface="Verdana"/>
              <a:cs typeface="Verdana"/>
              <a:sym typeface="Verdana"/>
            </a:endParaRPr>
          </a:p>
        </p:txBody>
      </p:sp>
      <p:sp>
        <p:nvSpPr>
          <p:cNvPr id="342" name="Google Shape;342;p13"/>
          <p:cNvSpPr txBox="1"/>
          <p:nvPr/>
        </p:nvSpPr>
        <p:spPr>
          <a:xfrm>
            <a:off x="1927649" y="4649250"/>
            <a:ext cx="2622600" cy="1038529"/>
          </a:xfrm>
          <a:prstGeom prst="rect">
            <a:avLst/>
          </a:prstGeom>
          <a:solidFill>
            <a:srgbClr val="F1C23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Verdana"/>
              <a:buNone/>
            </a:pPr>
            <a:r>
              <a:rPr lang="es-CR" sz="1800" b="0" i="0" u="none" strike="noStrike" cap="none" dirty="0" err="1">
                <a:solidFill>
                  <a:schemeClr val="dk1"/>
                </a:solidFill>
                <a:latin typeface="Verdana"/>
                <a:ea typeface="Verdana"/>
                <a:cs typeface="Verdana"/>
                <a:sym typeface="Verdana"/>
              </a:rPr>
              <a:t>What</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factors</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explain</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Verdana"/>
              <a:buNone/>
            </a:pPr>
            <a:r>
              <a:rPr lang="es-CR" sz="1800" b="0" i="0" u="none" strike="noStrike" cap="none" dirty="0" err="1">
                <a:solidFill>
                  <a:schemeClr val="dk1"/>
                </a:solidFill>
                <a:latin typeface="Verdana"/>
                <a:ea typeface="Verdana"/>
                <a:cs typeface="Verdana"/>
                <a:sym typeface="Verdana"/>
              </a:rPr>
              <a:t>these</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outcomes</a:t>
            </a:r>
            <a:r>
              <a:rPr lang="es-CR" sz="1800" b="0" i="0" u="none" strike="noStrike" cap="none" dirty="0">
                <a:solidFill>
                  <a:schemeClr val="dk1"/>
                </a:solidFill>
                <a:latin typeface="Verdana"/>
                <a:ea typeface="Verdana"/>
                <a:cs typeface="Verdana"/>
                <a:sym typeface="Verdana"/>
              </a:rPr>
              <a:t> (77% </a:t>
            </a:r>
            <a:r>
              <a:rPr lang="es-CR" sz="1800" b="0" i="0" u="none" strike="noStrike" cap="none" dirty="0" err="1">
                <a:solidFill>
                  <a:schemeClr val="dk1"/>
                </a:solidFill>
                <a:latin typeface="Verdana"/>
                <a:ea typeface="Verdana"/>
                <a:cs typeface="Verdana"/>
                <a:sym typeface="Verdana"/>
              </a:rPr>
              <a:t>of</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all</a:t>
            </a:r>
            <a:r>
              <a:rPr lang="es-CR" sz="1800" b="0" i="0" u="none" strike="noStrike" cap="none" dirty="0">
                <a:solidFill>
                  <a:schemeClr val="dk1"/>
                </a:solidFill>
                <a:latin typeface="Verdana"/>
                <a:ea typeface="Verdana"/>
                <a:cs typeface="Verdana"/>
                <a:sym typeface="Verdana"/>
              </a:rPr>
              <a:t> cases)?</a:t>
            </a:r>
            <a:endParaRPr sz="1800" b="0" i="0" u="none" strike="noStrike" cap="none" dirty="0">
              <a:solidFill>
                <a:schemeClr val="dk1"/>
              </a:solidFill>
              <a:latin typeface="Verdana"/>
              <a:ea typeface="Verdana"/>
              <a:cs typeface="Verdana"/>
              <a:sym typeface="Verdana"/>
            </a:endParaRPr>
          </a:p>
        </p:txBody>
      </p:sp>
      <p:sp>
        <p:nvSpPr>
          <p:cNvPr id="2" name="TextBox 1">
            <a:extLst>
              <a:ext uri="{FF2B5EF4-FFF2-40B4-BE49-F238E27FC236}">
                <a16:creationId xmlns:a16="http://schemas.microsoft.com/office/drawing/2014/main" id="{7EE664B6-E7A6-243B-7A6F-3985F92F7E5F}"/>
              </a:ext>
            </a:extLst>
          </p:cNvPr>
          <p:cNvSpPr txBox="1"/>
          <p:nvPr/>
        </p:nvSpPr>
        <p:spPr>
          <a:xfrm rot="16200000">
            <a:off x="3080452" y="3888055"/>
            <a:ext cx="4168436" cy="307777"/>
          </a:xfrm>
          <a:prstGeom prst="rect">
            <a:avLst/>
          </a:prstGeom>
          <a:solidFill>
            <a:schemeClr val="bg1"/>
          </a:solidFill>
        </p:spPr>
        <p:txBody>
          <a:bodyPr wrap="square" lIns="0" rIns="0" rtlCol="0">
            <a:spAutoFit/>
          </a:bodyPr>
          <a:lstStyle/>
          <a:p>
            <a:pPr algn="ctr"/>
            <a:r>
              <a:rPr lang="en-GB" dirty="0"/>
              <a:t>Net benefit of the decarbonization [billion US$]</a:t>
            </a:r>
          </a:p>
        </p:txBody>
      </p:sp>
      <p:sp>
        <p:nvSpPr>
          <p:cNvPr id="3" name="Google Shape;343;p13"/>
          <p:cNvSpPr/>
          <p:nvPr/>
        </p:nvSpPr>
        <p:spPr>
          <a:xfrm rot="19836739">
            <a:off x="4423545" y="4210455"/>
            <a:ext cx="3439671" cy="266584"/>
          </a:xfrm>
          <a:prstGeom prst="rightArrow">
            <a:avLst>
              <a:gd name="adj1" fmla="val 50000"/>
              <a:gd name="adj2" fmla="val 500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6BB01D9F-D093-55CB-4AE9-0A78F71428B8}"/>
              </a:ext>
            </a:extLst>
          </p:cNvPr>
          <p:cNvSpPr txBox="1"/>
          <p:nvPr/>
        </p:nvSpPr>
        <p:spPr>
          <a:xfrm>
            <a:off x="5164670" y="1260060"/>
            <a:ext cx="2224563" cy="456535"/>
          </a:xfrm>
          <a:prstGeom prst="rect">
            <a:avLst/>
          </a:prstGeom>
          <a:solidFill>
            <a:schemeClr val="bg1"/>
          </a:solidFill>
        </p:spPr>
        <p:txBody>
          <a:bodyPr wrap="square" rtlCol="0">
            <a:spAutoFit/>
          </a:bodyPr>
          <a:lstStyle/>
          <a:p>
            <a:pPr>
              <a:spcBef>
                <a:spcPts val="200"/>
              </a:spcBef>
            </a:pPr>
            <a:r>
              <a:rPr lang="en-GB" sz="1100" dirty="0"/>
              <a:t>Reduced operational costs</a:t>
            </a:r>
          </a:p>
          <a:p>
            <a:pPr>
              <a:spcBef>
                <a:spcPts val="200"/>
              </a:spcBef>
            </a:pPr>
            <a:r>
              <a:rPr lang="en-GB" sz="1100" dirty="0"/>
              <a:t>Increased capital costs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13"/>
          <p:cNvPicPr preferRelativeResize="0"/>
          <p:nvPr/>
        </p:nvPicPr>
        <p:blipFill rotWithShape="1">
          <a:blip r:embed="rId3">
            <a:alphaModFix/>
          </a:blip>
          <a:srcRect/>
          <a:stretch/>
        </p:blipFill>
        <p:spPr>
          <a:xfrm>
            <a:off x="4714797" y="1219593"/>
            <a:ext cx="7003650" cy="5252724"/>
          </a:xfrm>
          <a:prstGeom prst="rect">
            <a:avLst/>
          </a:prstGeom>
          <a:noFill/>
          <a:ln>
            <a:noFill/>
          </a:ln>
        </p:spPr>
      </p:pic>
      <p:sp>
        <p:nvSpPr>
          <p:cNvPr id="334" name="Google Shape;334;p13"/>
          <p:cNvSpPr txBox="1">
            <a:spLocks noGrp="1"/>
          </p:cNvSpPr>
          <p:nvPr>
            <p:ph type="title"/>
          </p:nvPr>
        </p:nvSpPr>
        <p:spPr>
          <a:xfrm>
            <a:off x="0" y="260777"/>
            <a:ext cx="11205882" cy="792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s-CR" sz="2500" dirty="0" err="1">
                <a:solidFill>
                  <a:srgbClr val="C00000"/>
                </a:solidFill>
                <a:latin typeface="Arial" panose="020B0604020202020204" pitchFamily="34" charset="0"/>
              </a:rPr>
              <a:t>We</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then</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study</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conditions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that</a:t>
            </a:r>
            <a:r>
              <a:rPr lang="es-CR" sz="2500" dirty="0">
                <a:solidFill>
                  <a:srgbClr val="C00000"/>
                </a:solidFill>
                <a:latin typeface="Arial" panose="020B0604020202020204" pitchFamily="34" charset="0"/>
              </a:rPr>
              <a:t> lead </a:t>
            </a:r>
            <a:r>
              <a:rPr lang="es-CR" sz="2500" dirty="0" err="1">
                <a:solidFill>
                  <a:srgbClr val="C00000"/>
                </a:solidFill>
                <a:latin typeface="Arial" panose="020B0604020202020204" pitchFamily="34" charset="0"/>
              </a:rPr>
              <a:t>to</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robust</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policies</a:t>
            </a:r>
            <a:r>
              <a:rPr lang="es-CR" sz="2500" dirty="0">
                <a:solidFill>
                  <a:srgbClr val="C00000"/>
                </a:solidFill>
                <a:latin typeface="Arial" panose="020B0604020202020204" pitchFamily="34" charset="0"/>
              </a:rPr>
              <a:t> and </a:t>
            </a:r>
            <a:r>
              <a:rPr lang="es-CR" sz="2500" dirty="0" err="1">
                <a:solidFill>
                  <a:srgbClr val="C00000"/>
                </a:solidFill>
                <a:latin typeface="Arial" panose="020B0604020202020204" pitchFamily="34" charset="0"/>
              </a:rPr>
              <a:t>those</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that</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could</a:t>
            </a:r>
            <a:r>
              <a:rPr lang="es-CR" sz="2500" dirty="0">
                <a:solidFill>
                  <a:srgbClr val="C00000"/>
                </a:solidFill>
                <a:latin typeface="Arial" panose="020B0604020202020204" pitchFamily="34" charset="0"/>
              </a:rPr>
              <a:t> pose a </a:t>
            </a:r>
            <a:r>
              <a:rPr lang="es-CR" sz="2500" dirty="0" err="1">
                <a:solidFill>
                  <a:srgbClr val="C00000"/>
                </a:solidFill>
                <a:latin typeface="Arial" panose="020B0604020202020204" pitchFamily="34" charset="0"/>
              </a:rPr>
              <a:t>risk</a:t>
            </a:r>
            <a:endParaRPr sz="2500" dirty="0">
              <a:solidFill>
                <a:srgbClr val="C00000"/>
              </a:solidFill>
              <a:latin typeface="Arial" panose="020B0604020202020204" pitchFamily="34" charset="0"/>
            </a:endParaRPr>
          </a:p>
        </p:txBody>
      </p:sp>
      <p:sp>
        <p:nvSpPr>
          <p:cNvPr id="335" name="Google Shape;335;p13"/>
          <p:cNvSpPr txBox="1">
            <a:spLocks noGrp="1"/>
          </p:cNvSpPr>
          <p:nvPr>
            <p:ph type="body" idx="4294967295"/>
          </p:nvPr>
        </p:nvSpPr>
        <p:spPr>
          <a:xfrm>
            <a:off x="0" y="1617663"/>
            <a:ext cx="4484688" cy="45085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400"/>
              </a:spcBef>
              <a:spcAft>
                <a:spcPts val="0"/>
              </a:spcAft>
              <a:buClr>
                <a:schemeClr val="dk1"/>
              </a:buClr>
              <a:buSzPts val="2400"/>
              <a:buChar char="▪"/>
            </a:pPr>
            <a:r>
              <a:rPr lang="es-CR" err="1"/>
              <a:t>Vulnerability</a:t>
            </a:r>
            <a:r>
              <a:rPr lang="es-CR"/>
              <a:t> </a:t>
            </a:r>
            <a:r>
              <a:rPr lang="es-CR" err="1"/>
              <a:t>analysis</a:t>
            </a:r>
            <a:r>
              <a:rPr lang="es-CR"/>
              <a:t> </a:t>
            </a:r>
            <a:r>
              <a:rPr lang="es-CR" err="1"/>
              <a:t>identifies</a:t>
            </a:r>
            <a:r>
              <a:rPr lang="es-CR"/>
              <a:t> </a:t>
            </a:r>
            <a:r>
              <a:rPr lang="es-CR" err="1"/>
              <a:t>which</a:t>
            </a:r>
            <a:r>
              <a:rPr lang="es-CR"/>
              <a:t> </a:t>
            </a:r>
            <a:r>
              <a:rPr lang="es-CR" err="1"/>
              <a:t>uncertain</a:t>
            </a:r>
            <a:r>
              <a:rPr lang="es-CR"/>
              <a:t> </a:t>
            </a:r>
            <a:r>
              <a:rPr lang="es-CR" err="1"/>
              <a:t>factors</a:t>
            </a:r>
            <a:r>
              <a:rPr lang="es-CR"/>
              <a:t> lead </a:t>
            </a:r>
            <a:r>
              <a:rPr lang="es-CR" err="1"/>
              <a:t>to</a:t>
            </a:r>
            <a:r>
              <a:rPr lang="es-CR"/>
              <a:t> net </a:t>
            </a:r>
            <a:r>
              <a:rPr lang="es-CR" err="1"/>
              <a:t>financial</a:t>
            </a:r>
            <a:r>
              <a:rPr lang="es-CR"/>
              <a:t> </a:t>
            </a:r>
            <a:r>
              <a:rPr lang="es-CR" err="1"/>
              <a:t>costs</a:t>
            </a:r>
            <a:endParaRPr/>
          </a:p>
        </p:txBody>
      </p:sp>
      <p:sp>
        <p:nvSpPr>
          <p:cNvPr id="336" name="Google Shape;336;p13"/>
          <p:cNvSpPr txBox="1"/>
          <p:nvPr/>
        </p:nvSpPr>
        <p:spPr>
          <a:xfrm>
            <a:off x="9927673" y="928343"/>
            <a:ext cx="1861200" cy="113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FF0000"/>
              </a:buClr>
              <a:buSzPts val="1800"/>
              <a:buFont typeface="Verdana"/>
              <a:buNone/>
            </a:pPr>
            <a:r>
              <a:rPr lang="es-CR" sz="1800" b="1" i="0" u="none" strike="noStrike" cap="none" dirty="0">
                <a:solidFill>
                  <a:srgbClr val="FF0000"/>
                </a:solidFill>
                <a:latin typeface="Verdana"/>
                <a:ea typeface="Verdana"/>
                <a:cs typeface="Verdana"/>
                <a:sym typeface="Verdana"/>
              </a:rPr>
              <a:t>Positive net </a:t>
            </a:r>
            <a:r>
              <a:rPr lang="es-CR" sz="1800" b="1" i="0" u="none" strike="noStrike" cap="none" dirty="0" err="1">
                <a:solidFill>
                  <a:srgbClr val="FF0000"/>
                </a:solidFill>
                <a:latin typeface="Verdana"/>
                <a:ea typeface="Verdana"/>
                <a:cs typeface="Verdana"/>
                <a:sym typeface="Verdana"/>
              </a:rPr>
              <a:t>financial</a:t>
            </a:r>
            <a:r>
              <a:rPr lang="es-CR" sz="1800" b="1" i="0" u="none" strike="noStrike" cap="none" dirty="0">
                <a:solidFill>
                  <a:srgbClr val="FF0000"/>
                </a:solidFill>
                <a:latin typeface="Verdana"/>
                <a:ea typeface="Verdana"/>
                <a:cs typeface="Verdana"/>
                <a:sym typeface="Verdana"/>
              </a:rPr>
              <a:t> </a:t>
            </a:r>
            <a:r>
              <a:rPr lang="es-CR" sz="1800" b="1" i="0" u="none" strike="noStrike" cap="none" dirty="0" err="1">
                <a:solidFill>
                  <a:srgbClr val="FF0000"/>
                </a:solidFill>
                <a:latin typeface="Verdana"/>
                <a:ea typeface="Verdana"/>
                <a:cs typeface="Verdana"/>
                <a:sym typeface="Verdana"/>
              </a:rPr>
              <a:t>costs</a:t>
            </a:r>
            <a:r>
              <a:rPr lang="es-CR" sz="1800" b="1" i="0" u="none" strike="noStrike" cap="none" dirty="0">
                <a:solidFill>
                  <a:srgbClr val="FF0000"/>
                </a:solidFill>
                <a:latin typeface="Verdana"/>
                <a:ea typeface="Verdana"/>
                <a:cs typeface="Verdana"/>
                <a:sym typeface="Verdana"/>
              </a:rPr>
              <a:t> </a:t>
            </a:r>
            <a:r>
              <a:rPr lang="es-CR" sz="1800" b="1" i="0" u="none" strike="noStrike" cap="none" dirty="0" err="1">
                <a:solidFill>
                  <a:srgbClr val="FF0000"/>
                </a:solidFill>
                <a:latin typeface="Verdana"/>
                <a:ea typeface="Verdana"/>
                <a:cs typeface="Verdana"/>
                <a:sym typeface="Verdana"/>
              </a:rPr>
              <a:t>of</a:t>
            </a:r>
            <a:r>
              <a:rPr lang="es-CR" sz="1800" b="1" i="0" u="none" strike="noStrike" cap="none" dirty="0">
                <a:solidFill>
                  <a:srgbClr val="FF0000"/>
                </a:solidFill>
                <a:latin typeface="Verdana"/>
                <a:ea typeface="Verdana"/>
                <a:cs typeface="Verdana"/>
                <a:sym typeface="Verdana"/>
              </a:rPr>
              <a:t> Plan</a:t>
            </a:r>
            <a:endParaRPr sz="1800" b="1" i="0" u="none" strike="noStrike" cap="none" dirty="0">
              <a:solidFill>
                <a:srgbClr val="FF0000"/>
              </a:solidFill>
              <a:latin typeface="Verdana"/>
              <a:ea typeface="Verdana"/>
              <a:cs typeface="Verdana"/>
              <a:sym typeface="Verdana"/>
            </a:endParaRPr>
          </a:p>
        </p:txBody>
      </p:sp>
      <p:sp>
        <p:nvSpPr>
          <p:cNvPr id="337" name="Google Shape;337;p13"/>
          <p:cNvSpPr/>
          <p:nvPr/>
        </p:nvSpPr>
        <p:spPr>
          <a:xfrm rot="-5400000">
            <a:off x="10725521" y="1556079"/>
            <a:ext cx="265500" cy="1379400"/>
          </a:xfrm>
          <a:prstGeom prst="rightBrace">
            <a:avLst>
              <a:gd name="adj1" fmla="val 90617"/>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cxnSp>
        <p:nvCxnSpPr>
          <p:cNvPr id="338" name="Google Shape;338;p13"/>
          <p:cNvCxnSpPr>
            <a:stCxn id="337" idx="0"/>
          </p:cNvCxnSpPr>
          <p:nvPr/>
        </p:nvCxnSpPr>
        <p:spPr>
          <a:xfrm>
            <a:off x="10168571" y="2378529"/>
            <a:ext cx="31500" cy="2284800"/>
          </a:xfrm>
          <a:prstGeom prst="straightConnector1">
            <a:avLst/>
          </a:prstGeom>
          <a:noFill/>
          <a:ln w="19050" cap="flat" cmpd="sng">
            <a:solidFill>
              <a:schemeClr val="dk2"/>
            </a:solidFill>
            <a:prstDash val="dot"/>
            <a:round/>
            <a:headEnd type="none" w="sm" len="sm"/>
            <a:tailEnd type="none" w="sm" len="sm"/>
          </a:ln>
        </p:spPr>
      </p:cxnSp>
      <p:cxnSp>
        <p:nvCxnSpPr>
          <p:cNvPr id="339" name="Google Shape;339;p13"/>
          <p:cNvCxnSpPr/>
          <p:nvPr/>
        </p:nvCxnSpPr>
        <p:spPr>
          <a:xfrm>
            <a:off x="11516396" y="2428597"/>
            <a:ext cx="31500" cy="3054900"/>
          </a:xfrm>
          <a:prstGeom prst="straightConnector1">
            <a:avLst/>
          </a:prstGeom>
          <a:noFill/>
          <a:ln w="19050" cap="flat" cmpd="sng">
            <a:solidFill>
              <a:schemeClr val="dk2"/>
            </a:solidFill>
            <a:prstDash val="dot"/>
            <a:round/>
            <a:headEnd type="none" w="sm" len="sm"/>
            <a:tailEnd type="none" w="sm" len="sm"/>
          </a:ln>
        </p:spPr>
      </p:cxnSp>
      <p:sp>
        <p:nvSpPr>
          <p:cNvPr id="340" name="Google Shape;340;p13"/>
          <p:cNvSpPr/>
          <p:nvPr/>
        </p:nvSpPr>
        <p:spPr>
          <a:xfrm rot="-5400000">
            <a:off x="8340122" y="2789818"/>
            <a:ext cx="376200" cy="6040500"/>
          </a:xfrm>
          <a:prstGeom prst="leftBrace">
            <a:avLst>
              <a:gd name="adj1" fmla="val 80767"/>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3"/>
          <p:cNvSpPr txBox="1"/>
          <p:nvPr/>
        </p:nvSpPr>
        <p:spPr>
          <a:xfrm>
            <a:off x="6856202" y="5998168"/>
            <a:ext cx="3343869" cy="37093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CR" sz="1400" b="0" i="0" u="none" strike="noStrike" cap="none" dirty="0" err="1">
                <a:solidFill>
                  <a:srgbClr val="000000"/>
                </a:solidFill>
                <a:latin typeface="Verdana"/>
                <a:ea typeface="Verdana"/>
                <a:cs typeface="Verdana"/>
                <a:sym typeface="Verdana"/>
              </a:rPr>
              <a:t>Results</a:t>
            </a:r>
            <a:r>
              <a:rPr lang="es-CR" sz="1400" b="0" i="0" u="none" strike="noStrike" cap="none" dirty="0">
                <a:solidFill>
                  <a:srgbClr val="000000"/>
                </a:solidFill>
                <a:latin typeface="Verdana"/>
                <a:ea typeface="Verdana"/>
                <a:cs typeface="Verdana"/>
                <a:sym typeface="Verdana"/>
              </a:rPr>
              <a:t> </a:t>
            </a:r>
            <a:r>
              <a:rPr lang="es-CR" sz="1400" b="0" i="0" u="none" strike="noStrike" cap="none" dirty="0" err="1">
                <a:solidFill>
                  <a:srgbClr val="000000"/>
                </a:solidFill>
                <a:latin typeface="Verdana"/>
                <a:ea typeface="Verdana"/>
                <a:cs typeface="Verdana"/>
                <a:sym typeface="Verdana"/>
              </a:rPr>
              <a:t>for</a:t>
            </a:r>
            <a:r>
              <a:rPr lang="es-CR" sz="1400" b="0" i="0" u="none" strike="noStrike" cap="none" dirty="0">
                <a:solidFill>
                  <a:srgbClr val="000000"/>
                </a:solidFill>
                <a:latin typeface="Verdana"/>
                <a:ea typeface="Verdana"/>
                <a:cs typeface="Verdana"/>
                <a:sym typeface="Verdana"/>
              </a:rPr>
              <a:t> 1,001 </a:t>
            </a:r>
            <a:r>
              <a:rPr lang="es-CR" sz="1400" b="0" i="0" u="none" strike="noStrike" cap="none" dirty="0" err="1">
                <a:solidFill>
                  <a:srgbClr val="000000"/>
                </a:solidFill>
                <a:latin typeface="Verdana"/>
                <a:ea typeface="Verdana"/>
                <a:cs typeface="Verdana"/>
                <a:sym typeface="Verdana"/>
              </a:rPr>
              <a:t>possible</a:t>
            </a:r>
            <a:r>
              <a:rPr lang="es-CR" sz="1400" b="0" i="0" u="none" strike="noStrike" cap="none" dirty="0">
                <a:solidFill>
                  <a:srgbClr val="000000"/>
                </a:solidFill>
                <a:latin typeface="Verdana"/>
                <a:ea typeface="Verdana"/>
                <a:cs typeface="Verdana"/>
                <a:sym typeface="Verdana"/>
              </a:rPr>
              <a:t> futures</a:t>
            </a:r>
            <a:endParaRPr sz="1400" b="0" i="0" u="none" strike="noStrike" cap="none" dirty="0">
              <a:solidFill>
                <a:srgbClr val="000000"/>
              </a:solidFill>
              <a:latin typeface="Verdana"/>
              <a:ea typeface="Verdana"/>
              <a:cs typeface="Verdana"/>
              <a:sym typeface="Verdana"/>
            </a:endParaRPr>
          </a:p>
        </p:txBody>
      </p:sp>
      <p:sp>
        <p:nvSpPr>
          <p:cNvPr id="342" name="Google Shape;342;p13"/>
          <p:cNvSpPr txBox="1"/>
          <p:nvPr/>
        </p:nvSpPr>
        <p:spPr>
          <a:xfrm>
            <a:off x="1567721" y="4444968"/>
            <a:ext cx="2622600" cy="1038529"/>
          </a:xfrm>
          <a:prstGeom prst="rect">
            <a:avLst/>
          </a:prstGeom>
          <a:solidFill>
            <a:srgbClr val="F1C232"/>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Verdana"/>
              <a:buNone/>
            </a:pPr>
            <a:r>
              <a:rPr lang="es-CR" sz="1800" b="0" i="0" u="none" strike="noStrike" cap="none">
                <a:solidFill>
                  <a:schemeClr val="dk1"/>
                </a:solidFill>
                <a:latin typeface="Verdana"/>
                <a:ea typeface="Verdana"/>
                <a:cs typeface="Verdana"/>
                <a:sym typeface="Verdana"/>
              </a:rPr>
              <a:t>What factors explain</a:t>
            </a:r>
            <a:endParaRPr sz="18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Verdana"/>
              <a:buNone/>
            </a:pPr>
            <a:r>
              <a:rPr lang="es-CR" sz="1800" b="0" i="0" u="none" strike="noStrike" cap="none">
                <a:solidFill>
                  <a:schemeClr val="dk1"/>
                </a:solidFill>
                <a:latin typeface="Verdana"/>
                <a:ea typeface="Verdana"/>
                <a:cs typeface="Verdana"/>
                <a:sym typeface="Verdana"/>
              </a:rPr>
              <a:t>these outcomes (23% of all cases)?</a:t>
            </a:r>
            <a:endParaRPr sz="1800" b="0" i="0" u="none" strike="noStrike" cap="none">
              <a:solidFill>
                <a:schemeClr val="dk1"/>
              </a:solidFill>
              <a:latin typeface="Verdana"/>
              <a:ea typeface="Verdana"/>
              <a:cs typeface="Verdana"/>
              <a:sym typeface="Verdana"/>
            </a:endParaRPr>
          </a:p>
        </p:txBody>
      </p:sp>
      <p:sp>
        <p:nvSpPr>
          <p:cNvPr id="2" name="TextBox 1">
            <a:extLst>
              <a:ext uri="{FF2B5EF4-FFF2-40B4-BE49-F238E27FC236}">
                <a16:creationId xmlns:a16="http://schemas.microsoft.com/office/drawing/2014/main" id="{6665E4DF-4758-2258-02F6-FA41296B6FFE}"/>
              </a:ext>
            </a:extLst>
          </p:cNvPr>
          <p:cNvSpPr txBox="1"/>
          <p:nvPr/>
        </p:nvSpPr>
        <p:spPr>
          <a:xfrm rot="16200000">
            <a:off x="2925352" y="3976154"/>
            <a:ext cx="4168436" cy="307777"/>
          </a:xfrm>
          <a:prstGeom prst="rect">
            <a:avLst/>
          </a:prstGeom>
          <a:solidFill>
            <a:schemeClr val="bg1"/>
          </a:solidFill>
        </p:spPr>
        <p:txBody>
          <a:bodyPr wrap="square" lIns="0" rIns="0" rtlCol="0">
            <a:spAutoFit/>
          </a:bodyPr>
          <a:lstStyle/>
          <a:p>
            <a:pPr algn="ctr"/>
            <a:r>
              <a:rPr lang="en-GB" dirty="0"/>
              <a:t>Net benefit of the decarbonization [billion US$]</a:t>
            </a:r>
          </a:p>
        </p:txBody>
      </p:sp>
      <p:sp>
        <p:nvSpPr>
          <p:cNvPr id="3" name="TextBox 2">
            <a:extLst>
              <a:ext uri="{FF2B5EF4-FFF2-40B4-BE49-F238E27FC236}">
                <a16:creationId xmlns:a16="http://schemas.microsoft.com/office/drawing/2014/main" id="{4C94AE1E-60DD-6348-0EA5-54F2A229DF89}"/>
              </a:ext>
            </a:extLst>
          </p:cNvPr>
          <p:cNvSpPr txBox="1"/>
          <p:nvPr/>
        </p:nvSpPr>
        <p:spPr>
          <a:xfrm>
            <a:off x="5097122" y="1348159"/>
            <a:ext cx="2224563" cy="456535"/>
          </a:xfrm>
          <a:prstGeom prst="rect">
            <a:avLst/>
          </a:prstGeom>
          <a:solidFill>
            <a:schemeClr val="bg1"/>
          </a:solidFill>
        </p:spPr>
        <p:txBody>
          <a:bodyPr wrap="square" rtlCol="0">
            <a:spAutoFit/>
          </a:bodyPr>
          <a:lstStyle/>
          <a:p>
            <a:pPr>
              <a:spcBef>
                <a:spcPts val="200"/>
              </a:spcBef>
            </a:pPr>
            <a:r>
              <a:rPr lang="en-GB" sz="1100" dirty="0"/>
              <a:t>Reduced operational costs</a:t>
            </a:r>
          </a:p>
          <a:p>
            <a:pPr>
              <a:spcBef>
                <a:spcPts val="200"/>
              </a:spcBef>
            </a:pPr>
            <a:r>
              <a:rPr lang="en-GB" sz="1100" dirty="0"/>
              <a:t>Increased capital costs</a:t>
            </a:r>
          </a:p>
        </p:txBody>
      </p:sp>
      <p:sp>
        <p:nvSpPr>
          <p:cNvPr id="4" name="Google Shape;343;p13"/>
          <p:cNvSpPr/>
          <p:nvPr/>
        </p:nvSpPr>
        <p:spPr>
          <a:xfrm rot="-125942">
            <a:off x="4307525" y="4337953"/>
            <a:ext cx="6601730" cy="266584"/>
          </a:xfrm>
          <a:prstGeom prst="rightArrow">
            <a:avLst>
              <a:gd name="adj1" fmla="val 50000"/>
              <a:gd name="adj2" fmla="val 50000"/>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072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14"/>
          <p:cNvPicPr preferRelativeResize="0"/>
          <p:nvPr/>
        </p:nvPicPr>
        <p:blipFill>
          <a:blip r:embed="rId3">
            <a:alphaModFix/>
          </a:blip>
          <a:stretch>
            <a:fillRect/>
          </a:stretch>
        </p:blipFill>
        <p:spPr>
          <a:xfrm>
            <a:off x="2545531" y="1246700"/>
            <a:ext cx="7159548" cy="5369700"/>
          </a:xfrm>
          <a:prstGeom prst="rect">
            <a:avLst/>
          </a:prstGeom>
          <a:noFill/>
          <a:ln>
            <a:noFill/>
          </a:ln>
        </p:spPr>
      </p:pic>
      <p:sp>
        <p:nvSpPr>
          <p:cNvPr id="350" name="Google Shape;350;p14"/>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a:lnSpc>
                <a:spcPct val="90000"/>
              </a:lnSpc>
              <a:buClr>
                <a:schemeClr val="dk1"/>
              </a:buClr>
              <a:buSzPts val="3600"/>
            </a:pPr>
            <a:r>
              <a:rPr lang="es-CR" sz="2500" dirty="0">
                <a:solidFill>
                  <a:srgbClr val="C00000"/>
                </a:solidFill>
                <a:latin typeface="Arial" panose="020B0604020202020204" pitchFamily="34" charset="0"/>
              </a:rPr>
              <a:t>In </a:t>
            </a:r>
            <a:r>
              <a:rPr lang="es-CR" sz="2500" dirty="0" err="1">
                <a:solidFill>
                  <a:srgbClr val="C00000"/>
                </a:solidFill>
                <a:latin typeface="Arial" panose="020B0604020202020204" pitchFamily="34" charset="0"/>
              </a:rPr>
              <a:t>this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example</a:t>
            </a:r>
            <a:r>
              <a:rPr lang="es-CR" sz="2500" dirty="0">
                <a:solidFill>
                  <a:srgbClr val="C00000"/>
                </a:solidFill>
                <a:latin typeface="Arial" panose="020B0604020202020204" pitchFamily="34" charset="0"/>
              </a:rPr>
              <a:t>, net </a:t>
            </a:r>
            <a:r>
              <a:rPr lang="es-CR" sz="2500" dirty="0" err="1">
                <a:solidFill>
                  <a:srgbClr val="C00000"/>
                </a:solidFill>
                <a:latin typeface="Arial" panose="020B0604020202020204" pitchFamily="34" charset="0"/>
              </a:rPr>
              <a:t>financial</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costs</a:t>
            </a:r>
            <a:r>
              <a:rPr lang="es-CR" sz="2500" dirty="0">
                <a:solidFill>
                  <a:srgbClr val="C00000"/>
                </a:solidFill>
                <a:latin typeface="Arial" panose="020B0604020202020204" pitchFamily="34" charset="0"/>
              </a:rPr>
              <a:t> are </a:t>
            </a:r>
            <a:r>
              <a:rPr lang="es-CR" sz="2500" dirty="0" err="1">
                <a:solidFill>
                  <a:srgbClr val="C00000"/>
                </a:solidFill>
                <a:latin typeface="Arial" panose="020B0604020202020204" pitchFamily="34" charset="0"/>
              </a:rPr>
              <a:t>driven</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by</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costs</a:t>
            </a:r>
            <a:r>
              <a:rPr lang="es-CR" sz="2500" dirty="0">
                <a:solidFill>
                  <a:srgbClr val="C00000"/>
                </a:solidFill>
                <a:latin typeface="Arial" panose="020B0604020202020204" pitchFamily="34" charset="0"/>
              </a:rPr>
              <a:t> in </a:t>
            </a:r>
            <a:r>
              <a:rPr lang="es-CR" sz="2500" dirty="0" err="1">
                <a:solidFill>
                  <a:srgbClr val="C00000"/>
                </a:solidFill>
                <a:latin typeface="Arial" panose="020B0604020202020204" pitchFamily="34" charset="0"/>
              </a:rPr>
              <a:t>the</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freight</a:t>
            </a:r>
            <a:r>
              <a:rPr lang="es-CR" sz="2500" dirty="0">
                <a:solidFill>
                  <a:srgbClr val="C00000"/>
                </a:solidFill>
                <a:latin typeface="Arial" panose="020B0604020202020204" pitchFamily="34" charset="0"/>
              </a:rPr>
              <a:t> and </a:t>
            </a:r>
            <a:r>
              <a:rPr lang="es-CR" sz="2500" dirty="0" err="1">
                <a:solidFill>
                  <a:srgbClr val="C00000"/>
                </a:solidFill>
                <a:latin typeface="Arial" panose="020B0604020202020204" pitchFamily="34" charset="0"/>
              </a:rPr>
              <a:t>private</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transport</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sub-sectors</a:t>
            </a:r>
            <a:endParaRPr lang="es-CR" sz="2500" dirty="0">
              <a:solidFill>
                <a:srgbClr val="C00000"/>
              </a:solidFill>
              <a:latin typeface="Arial" panose="020B0604020202020204" pitchFamily="34" charset="0"/>
            </a:endParaRPr>
          </a:p>
        </p:txBody>
      </p:sp>
      <p:pic>
        <p:nvPicPr>
          <p:cNvPr id="351" name="Google Shape;351;p14"/>
          <p:cNvPicPr preferRelativeResize="0"/>
          <p:nvPr/>
        </p:nvPicPr>
        <p:blipFill rotWithShape="1">
          <a:blip r:embed="rId4">
            <a:alphaModFix/>
          </a:blip>
          <a:srcRect t="13472"/>
          <a:stretch/>
        </p:blipFill>
        <p:spPr>
          <a:xfrm>
            <a:off x="8944575" y="1246700"/>
            <a:ext cx="1704528" cy="1106125"/>
          </a:xfrm>
          <a:prstGeom prst="rect">
            <a:avLst/>
          </a:prstGeom>
          <a:noFill/>
          <a:ln>
            <a:noFill/>
          </a:ln>
        </p:spPr>
      </p:pic>
      <p:pic>
        <p:nvPicPr>
          <p:cNvPr id="352" name="Google Shape;352;p14"/>
          <p:cNvPicPr preferRelativeResize="0"/>
          <p:nvPr/>
        </p:nvPicPr>
        <p:blipFill rotWithShape="1">
          <a:blip r:embed="rId5">
            <a:alphaModFix/>
          </a:blip>
          <a:srcRect t="15022"/>
          <a:stretch/>
        </p:blipFill>
        <p:spPr>
          <a:xfrm>
            <a:off x="1190450" y="1306300"/>
            <a:ext cx="1829088" cy="1165675"/>
          </a:xfrm>
          <a:prstGeom prst="rect">
            <a:avLst/>
          </a:prstGeom>
          <a:noFill/>
          <a:ln>
            <a:noFill/>
          </a:ln>
        </p:spPr>
      </p:pic>
      <p:pic>
        <p:nvPicPr>
          <p:cNvPr id="2" name="Google Shape;367;p15">
            <a:extLst>
              <a:ext uri="{FF2B5EF4-FFF2-40B4-BE49-F238E27FC236}">
                <a16:creationId xmlns:a16="http://schemas.microsoft.com/office/drawing/2014/main" id="{5EFF3BCC-D83A-1963-016A-A6D6E69D1EB2}"/>
              </a:ext>
            </a:extLst>
          </p:cNvPr>
          <p:cNvPicPr preferRelativeResize="0"/>
          <p:nvPr/>
        </p:nvPicPr>
        <p:blipFill rotWithShape="1">
          <a:blip r:embed="rId6">
            <a:alphaModFix/>
          </a:blip>
          <a:srcRect/>
          <a:stretch/>
        </p:blipFill>
        <p:spPr>
          <a:xfrm>
            <a:off x="10135924" y="3205845"/>
            <a:ext cx="1509132" cy="1106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15"/>
          <p:cNvPicPr preferRelativeResize="0"/>
          <p:nvPr/>
        </p:nvPicPr>
        <p:blipFill>
          <a:blip r:embed="rId3">
            <a:alphaModFix/>
          </a:blip>
          <a:stretch>
            <a:fillRect/>
          </a:stretch>
        </p:blipFill>
        <p:spPr>
          <a:xfrm>
            <a:off x="2545525" y="1237187"/>
            <a:ext cx="7159552" cy="5369688"/>
          </a:xfrm>
          <a:prstGeom prst="rect">
            <a:avLst/>
          </a:prstGeom>
          <a:noFill/>
          <a:ln>
            <a:noFill/>
          </a:ln>
        </p:spPr>
      </p:pic>
      <p:sp>
        <p:nvSpPr>
          <p:cNvPr id="360" name="Google Shape;360;p1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nSpc>
                <a:spcPct val="90000"/>
              </a:lnSpc>
              <a:buClr>
                <a:schemeClr val="dk1"/>
              </a:buClr>
              <a:buSzPts val="3600"/>
            </a:pPr>
            <a:r>
              <a:rPr lang="es-CR" sz="2500" dirty="0">
                <a:solidFill>
                  <a:srgbClr val="C00000"/>
                </a:solidFill>
                <a:latin typeface="Arial" panose="020B0604020202020204" pitchFamily="34" charset="0"/>
              </a:rPr>
              <a:t>In </a:t>
            </a:r>
            <a:r>
              <a:rPr lang="es-CR" sz="2500" dirty="0" err="1">
                <a:solidFill>
                  <a:srgbClr val="C00000"/>
                </a:solidFill>
                <a:latin typeface="Arial" panose="020B0604020202020204" pitchFamily="34" charset="0"/>
              </a:rPr>
              <a:t>this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example</a:t>
            </a:r>
            <a:r>
              <a:rPr lang="es-CR" sz="2500" dirty="0">
                <a:solidFill>
                  <a:srgbClr val="C00000"/>
                </a:solidFill>
                <a:latin typeface="Arial" panose="020B0604020202020204" pitchFamily="34" charset="0"/>
              </a:rPr>
              <a:t>, net </a:t>
            </a:r>
            <a:r>
              <a:rPr lang="es-CR" sz="2500" dirty="0" err="1">
                <a:solidFill>
                  <a:srgbClr val="C00000"/>
                </a:solidFill>
                <a:latin typeface="Arial" panose="020B0604020202020204" pitchFamily="34" charset="0"/>
              </a:rPr>
              <a:t>financial</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costs</a:t>
            </a:r>
            <a:r>
              <a:rPr lang="es-CR" sz="2500" dirty="0">
                <a:solidFill>
                  <a:srgbClr val="C00000"/>
                </a:solidFill>
                <a:latin typeface="Arial" panose="020B0604020202020204" pitchFamily="34" charset="0"/>
              </a:rPr>
              <a:t> are </a:t>
            </a:r>
            <a:r>
              <a:rPr lang="es-CR" sz="2500" dirty="0" err="1">
                <a:solidFill>
                  <a:srgbClr val="C00000"/>
                </a:solidFill>
                <a:latin typeface="Arial" panose="020B0604020202020204" pitchFamily="34" charset="0"/>
              </a:rPr>
              <a:t>driven</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by</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costs</a:t>
            </a:r>
            <a:r>
              <a:rPr lang="es-CR" sz="2500" dirty="0">
                <a:solidFill>
                  <a:srgbClr val="C00000"/>
                </a:solidFill>
                <a:latin typeface="Arial" panose="020B0604020202020204" pitchFamily="34" charset="0"/>
              </a:rPr>
              <a:t> in </a:t>
            </a:r>
            <a:r>
              <a:rPr lang="es-CR" sz="2500" dirty="0" err="1">
                <a:solidFill>
                  <a:srgbClr val="C00000"/>
                </a:solidFill>
                <a:latin typeface="Arial" panose="020B0604020202020204" pitchFamily="34" charset="0"/>
              </a:rPr>
              <a:t>the</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freight</a:t>
            </a:r>
            <a:r>
              <a:rPr lang="es-CR" sz="2500" dirty="0">
                <a:solidFill>
                  <a:srgbClr val="C00000"/>
                </a:solidFill>
                <a:latin typeface="Arial" panose="020B0604020202020204" pitchFamily="34" charset="0"/>
              </a:rPr>
              <a:t> and </a:t>
            </a:r>
            <a:r>
              <a:rPr lang="es-CR" sz="2500" dirty="0" err="1">
                <a:solidFill>
                  <a:srgbClr val="C00000"/>
                </a:solidFill>
                <a:latin typeface="Arial" panose="020B0604020202020204" pitchFamily="34" charset="0"/>
              </a:rPr>
              <a:t>private</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transport</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sub-sectors</a:t>
            </a:r>
            <a:endParaRPr sz="2500" dirty="0">
              <a:solidFill>
                <a:srgbClr val="C00000"/>
              </a:solidFill>
              <a:latin typeface="Arial" panose="020B0604020202020204" pitchFamily="34" charset="0"/>
            </a:endParaRPr>
          </a:p>
          <a:p>
            <a:pPr marL="0" lvl="0" indent="0" algn="l" rtl="0">
              <a:lnSpc>
                <a:spcPct val="90000"/>
              </a:lnSpc>
              <a:spcBef>
                <a:spcPts val="0"/>
              </a:spcBef>
              <a:spcAft>
                <a:spcPts val="0"/>
              </a:spcAft>
              <a:buClr>
                <a:schemeClr val="dk1"/>
              </a:buClr>
              <a:buSzPts val="4400"/>
              <a:buFont typeface="Calibri"/>
              <a:buNone/>
            </a:pPr>
            <a:endParaRPr dirty="0"/>
          </a:p>
        </p:txBody>
      </p:sp>
      <p:pic>
        <p:nvPicPr>
          <p:cNvPr id="361" name="Google Shape;361;p15"/>
          <p:cNvPicPr preferRelativeResize="0"/>
          <p:nvPr/>
        </p:nvPicPr>
        <p:blipFill rotWithShape="1">
          <a:blip r:embed="rId4">
            <a:alphaModFix/>
          </a:blip>
          <a:srcRect t="13472"/>
          <a:stretch/>
        </p:blipFill>
        <p:spPr>
          <a:xfrm>
            <a:off x="8944575" y="1237175"/>
            <a:ext cx="1704528" cy="1106125"/>
          </a:xfrm>
          <a:prstGeom prst="rect">
            <a:avLst/>
          </a:prstGeom>
          <a:noFill/>
          <a:ln>
            <a:noFill/>
          </a:ln>
        </p:spPr>
      </p:pic>
      <p:pic>
        <p:nvPicPr>
          <p:cNvPr id="362" name="Google Shape;362;p15"/>
          <p:cNvPicPr preferRelativeResize="0"/>
          <p:nvPr/>
        </p:nvPicPr>
        <p:blipFill rotWithShape="1">
          <a:blip r:embed="rId5">
            <a:alphaModFix/>
          </a:blip>
          <a:srcRect t="15022"/>
          <a:stretch/>
        </p:blipFill>
        <p:spPr>
          <a:xfrm>
            <a:off x="1190450" y="1296775"/>
            <a:ext cx="1829088" cy="1165675"/>
          </a:xfrm>
          <a:prstGeom prst="rect">
            <a:avLst/>
          </a:prstGeom>
          <a:noFill/>
          <a:ln>
            <a:noFill/>
          </a:ln>
        </p:spPr>
      </p:pic>
      <p:sp>
        <p:nvSpPr>
          <p:cNvPr id="363" name="Google Shape;363;p15"/>
          <p:cNvSpPr txBox="1"/>
          <p:nvPr/>
        </p:nvSpPr>
        <p:spPr>
          <a:xfrm>
            <a:off x="3828900" y="1880050"/>
            <a:ext cx="1956900" cy="85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B5394"/>
              </a:buClr>
              <a:buSzPts val="1600"/>
              <a:buFont typeface="Verdana"/>
              <a:buNone/>
            </a:pPr>
            <a:r>
              <a:rPr lang="es-CR" sz="1600" b="1" i="0" u="none" strike="noStrike" cap="none">
                <a:solidFill>
                  <a:srgbClr val="0B5394"/>
                </a:solidFill>
                <a:latin typeface="Verdana"/>
                <a:ea typeface="Verdana"/>
                <a:cs typeface="Verdana"/>
                <a:sym typeface="Verdana"/>
              </a:rPr>
              <a:t>Higher increases in </a:t>
            </a:r>
            <a:r>
              <a:rPr lang="es-CR" sz="1600" b="1" i="1" u="none" strike="noStrike" cap="none">
                <a:solidFill>
                  <a:srgbClr val="0B5394"/>
                </a:solidFill>
                <a:latin typeface="Verdana"/>
                <a:ea typeface="Verdana"/>
                <a:cs typeface="Verdana"/>
                <a:sym typeface="Verdana"/>
              </a:rPr>
              <a:t>freight transport </a:t>
            </a:r>
            <a:r>
              <a:rPr lang="es-CR" sz="1600" b="1" i="0" u="none" strike="noStrike" cap="none">
                <a:solidFill>
                  <a:srgbClr val="0B5394"/>
                </a:solidFill>
                <a:latin typeface="Verdana"/>
                <a:ea typeface="Verdana"/>
                <a:cs typeface="Verdana"/>
                <a:sym typeface="Verdana"/>
              </a:rPr>
              <a:t>costs</a:t>
            </a:r>
            <a:endParaRPr sz="1600" b="1" i="0" u="none" strike="noStrike" cap="none">
              <a:solidFill>
                <a:srgbClr val="0B5394"/>
              </a:solidFill>
              <a:latin typeface="Verdana"/>
              <a:ea typeface="Verdana"/>
              <a:cs typeface="Verdana"/>
              <a:sym typeface="Verdana"/>
            </a:endParaRPr>
          </a:p>
        </p:txBody>
      </p:sp>
      <p:sp>
        <p:nvSpPr>
          <p:cNvPr id="364" name="Google Shape;364;p15"/>
          <p:cNvSpPr txBox="1"/>
          <p:nvPr/>
        </p:nvSpPr>
        <p:spPr>
          <a:xfrm>
            <a:off x="6513675" y="3476700"/>
            <a:ext cx="2204400" cy="85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9900"/>
              </a:buClr>
              <a:buSzPts val="1600"/>
              <a:buFont typeface="Verdana"/>
              <a:buNone/>
            </a:pPr>
            <a:r>
              <a:rPr lang="es-CR" sz="1600" b="1" i="0" u="none" strike="noStrike" cap="none">
                <a:solidFill>
                  <a:srgbClr val="FF9900"/>
                </a:solidFill>
                <a:latin typeface="Verdana"/>
                <a:ea typeface="Verdana"/>
                <a:cs typeface="Verdana"/>
                <a:sym typeface="Verdana"/>
              </a:rPr>
              <a:t>No cost savings for </a:t>
            </a:r>
            <a:r>
              <a:rPr lang="es-CR" sz="1600" b="1" i="1" u="none" strike="noStrike" cap="none">
                <a:solidFill>
                  <a:srgbClr val="FF9900"/>
                </a:solidFill>
                <a:latin typeface="Verdana"/>
                <a:ea typeface="Verdana"/>
                <a:cs typeface="Verdana"/>
                <a:sym typeface="Verdana"/>
              </a:rPr>
              <a:t>private transport</a:t>
            </a:r>
            <a:r>
              <a:rPr lang="es-CR" sz="1600" b="1" i="0" u="none" strike="noStrike" cap="none">
                <a:solidFill>
                  <a:srgbClr val="FF9900"/>
                </a:solidFill>
                <a:latin typeface="Verdana"/>
                <a:ea typeface="Verdana"/>
                <a:cs typeface="Verdana"/>
                <a:sym typeface="Verdana"/>
              </a:rPr>
              <a:t> (4-wheels)</a:t>
            </a:r>
            <a:endParaRPr sz="1600" b="1" i="0" u="none" strike="noStrike" cap="none">
              <a:solidFill>
                <a:srgbClr val="FF9900"/>
              </a:solidFill>
              <a:latin typeface="Verdana"/>
              <a:ea typeface="Verdana"/>
              <a:cs typeface="Verdana"/>
              <a:sym typeface="Verdana"/>
            </a:endParaRPr>
          </a:p>
        </p:txBody>
      </p:sp>
      <p:cxnSp>
        <p:nvCxnSpPr>
          <p:cNvPr id="365" name="Google Shape;365;p15"/>
          <p:cNvCxnSpPr>
            <a:stCxn id="363" idx="3"/>
          </p:cNvCxnSpPr>
          <p:nvPr/>
        </p:nvCxnSpPr>
        <p:spPr>
          <a:xfrm>
            <a:off x="5785800" y="2305450"/>
            <a:ext cx="510600" cy="280800"/>
          </a:xfrm>
          <a:prstGeom prst="straightConnector1">
            <a:avLst/>
          </a:prstGeom>
          <a:noFill/>
          <a:ln w="9525" cap="flat" cmpd="sng">
            <a:solidFill>
              <a:srgbClr val="3C78D8"/>
            </a:solidFill>
            <a:prstDash val="solid"/>
            <a:round/>
            <a:headEnd type="none" w="sm" len="sm"/>
            <a:tailEnd type="triangle" w="med" len="med"/>
          </a:ln>
        </p:spPr>
      </p:cxnSp>
      <p:cxnSp>
        <p:nvCxnSpPr>
          <p:cNvPr id="366" name="Google Shape;366;p15"/>
          <p:cNvCxnSpPr>
            <a:cxnSpLocks/>
          </p:cNvCxnSpPr>
          <p:nvPr/>
        </p:nvCxnSpPr>
        <p:spPr>
          <a:xfrm flipV="1">
            <a:off x="7203688" y="3162300"/>
            <a:ext cx="130562" cy="461847"/>
          </a:xfrm>
          <a:prstGeom prst="straightConnector1">
            <a:avLst/>
          </a:prstGeom>
          <a:noFill/>
          <a:ln w="9525" cap="flat" cmpd="sng">
            <a:solidFill>
              <a:srgbClr val="FF9900"/>
            </a:solidFill>
            <a:prstDash val="solid"/>
            <a:round/>
            <a:headEnd type="none" w="sm" len="sm"/>
            <a:tailEnd type="triangle" w="med" len="med"/>
          </a:ln>
        </p:spPr>
      </p:cxnSp>
      <p:pic>
        <p:nvPicPr>
          <p:cNvPr id="367" name="Google Shape;367;p15"/>
          <p:cNvPicPr preferRelativeResize="0"/>
          <p:nvPr/>
        </p:nvPicPr>
        <p:blipFill rotWithShape="1">
          <a:blip r:embed="rId6">
            <a:alphaModFix/>
          </a:blip>
          <a:srcRect/>
          <a:stretch/>
        </p:blipFill>
        <p:spPr>
          <a:xfrm>
            <a:off x="10135924" y="3205845"/>
            <a:ext cx="1509132" cy="1106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0"/>
          <p:cNvSpPr/>
          <p:nvPr/>
        </p:nvSpPr>
        <p:spPr>
          <a:xfrm rot="10800000">
            <a:off x="9571788" y="4754993"/>
            <a:ext cx="272400" cy="510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18" name="Google Shape;418;p20"/>
          <p:cNvSpPr txBox="1"/>
          <p:nvPr/>
        </p:nvSpPr>
        <p:spPr>
          <a:xfrm>
            <a:off x="9534474" y="4744413"/>
            <a:ext cx="619200" cy="57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D9EAD3"/>
              </a:buClr>
              <a:buSzPts val="1800"/>
              <a:buFont typeface="Verdana"/>
              <a:buNone/>
            </a:pPr>
            <a:r>
              <a:rPr lang="es-CR" sz="1800" b="0" i="0" u="none" strike="noStrike" cap="none">
                <a:solidFill>
                  <a:srgbClr val="D9EAD3"/>
                </a:solidFill>
                <a:latin typeface="Verdana"/>
                <a:ea typeface="Verdana"/>
                <a:cs typeface="Verdana"/>
                <a:sym typeface="Verdana"/>
              </a:rPr>
              <a:t>₡</a:t>
            </a:r>
            <a:endParaRPr sz="1800" b="0" i="0" u="none" strike="noStrike" cap="none">
              <a:solidFill>
                <a:srgbClr val="D9EAD3"/>
              </a:solidFill>
              <a:latin typeface="Verdana"/>
              <a:ea typeface="Verdana"/>
              <a:cs typeface="Verdana"/>
              <a:sym typeface="Verdana"/>
            </a:endParaRPr>
          </a:p>
        </p:txBody>
      </p:sp>
      <p:sp>
        <p:nvSpPr>
          <p:cNvPr id="419" name="Google Shape;419;p20"/>
          <p:cNvSpPr txBox="1"/>
          <p:nvPr/>
        </p:nvSpPr>
        <p:spPr>
          <a:xfrm>
            <a:off x="850850" y="1981950"/>
            <a:ext cx="9561000" cy="456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Verdana"/>
              <a:buNone/>
            </a:pPr>
            <a:r>
              <a:rPr lang="es-CR" sz="1800" b="0" i="0" u="none" strike="noStrike" cap="none" dirty="0" err="1">
                <a:solidFill>
                  <a:schemeClr val="dk1"/>
                </a:solidFill>
                <a:latin typeface="Verdana"/>
                <a:ea typeface="Verdana"/>
                <a:cs typeface="Verdana"/>
                <a:sym typeface="Verdana"/>
              </a:rPr>
              <a:t>Three</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key</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concurrent</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conditions</a:t>
            </a:r>
            <a:r>
              <a:rPr lang="es-CR" sz="1800" b="0" i="0" u="none" strike="noStrike" cap="none" dirty="0">
                <a:solidFill>
                  <a:schemeClr val="dk1"/>
                </a:solidFill>
                <a:latin typeface="Verdana"/>
                <a:ea typeface="Verdana"/>
                <a:cs typeface="Verdana"/>
                <a:sym typeface="Verdana"/>
              </a:rPr>
              <a:t>:</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Verdana"/>
              <a:ea typeface="Verdana"/>
              <a:cs typeface="Verdana"/>
              <a:sym typeface="Verdana"/>
            </a:endParaRPr>
          </a:p>
          <a:p>
            <a:pPr marL="457200" marR="0" lvl="0" indent="-342900" algn="l" rtl="0">
              <a:lnSpc>
                <a:spcPct val="100000"/>
              </a:lnSpc>
              <a:spcBef>
                <a:spcPts val="0"/>
              </a:spcBef>
              <a:spcAft>
                <a:spcPts val="0"/>
              </a:spcAft>
              <a:buClr>
                <a:schemeClr val="dk1"/>
              </a:buClr>
              <a:buSzPts val="1800"/>
              <a:buFont typeface="Verdana"/>
              <a:buChar char="●"/>
            </a:pPr>
            <a:r>
              <a:rPr lang="es-CR" sz="1800" b="0" i="1" u="none" strike="noStrike" cap="none" dirty="0">
                <a:solidFill>
                  <a:schemeClr val="dk1"/>
                </a:solidFill>
                <a:latin typeface="Verdana"/>
                <a:ea typeface="Verdana"/>
                <a:cs typeface="Verdana"/>
                <a:sym typeface="Verdana"/>
              </a:rPr>
              <a:t>Heavy </a:t>
            </a:r>
            <a:r>
              <a:rPr lang="es-CR" sz="1800" b="0" i="1" u="none" strike="noStrike" cap="none" dirty="0" err="1">
                <a:solidFill>
                  <a:schemeClr val="dk1"/>
                </a:solidFill>
                <a:latin typeface="Verdana"/>
                <a:ea typeface="Verdana"/>
                <a:cs typeface="Verdana"/>
                <a:sym typeface="Verdana"/>
              </a:rPr>
              <a:t>freight</a:t>
            </a:r>
            <a:r>
              <a:rPr lang="es-CR" sz="1800" b="0" i="1" u="none" strike="noStrike" cap="none" dirty="0">
                <a:solidFill>
                  <a:schemeClr val="dk1"/>
                </a:solidFill>
                <a:latin typeface="Verdana"/>
                <a:ea typeface="Verdana"/>
                <a:cs typeface="Verdana"/>
                <a:sym typeface="Verdana"/>
              </a:rPr>
              <a:t> </a:t>
            </a:r>
            <a:r>
              <a:rPr lang="es-CR" sz="1800" b="0" i="1" u="none" strike="noStrike" cap="none" dirty="0" err="1">
                <a:solidFill>
                  <a:schemeClr val="dk1"/>
                </a:solidFill>
                <a:latin typeface="Verdana"/>
                <a:ea typeface="Verdana"/>
                <a:cs typeface="Verdana"/>
                <a:sym typeface="Verdana"/>
              </a:rPr>
              <a:t>demand</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not</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too</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high</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growth</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below</a:t>
            </a:r>
            <a:r>
              <a:rPr lang="es-CR" sz="1800" b="0" i="0" u="none" strike="noStrike" cap="none" dirty="0">
                <a:solidFill>
                  <a:schemeClr val="dk1"/>
                </a:solidFill>
                <a:latin typeface="Verdana"/>
                <a:ea typeface="Verdana"/>
                <a:cs typeface="Verdana"/>
                <a:sym typeface="Verdana"/>
              </a:rPr>
              <a:t> 180%)</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Verdana"/>
              <a:buNone/>
            </a:pPr>
            <a:r>
              <a:rPr lang="es-CR" sz="1800" b="0" i="0" u="none" strike="noStrike" cap="none" dirty="0">
                <a:solidFill>
                  <a:schemeClr val="dk1"/>
                </a:solidFill>
                <a:latin typeface="Verdana"/>
                <a:ea typeface="Verdana"/>
                <a:cs typeface="Verdana"/>
                <a:sym typeface="Verdana"/>
              </a:rPr>
              <a:t>AND</a:t>
            </a: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Verdana"/>
              <a:ea typeface="Verdana"/>
              <a:cs typeface="Verdana"/>
              <a:sym typeface="Verdana"/>
            </a:endParaRPr>
          </a:p>
          <a:p>
            <a:pPr marL="457200" marR="0" lvl="0" indent="-342900" algn="l" rtl="0">
              <a:lnSpc>
                <a:spcPct val="100000"/>
              </a:lnSpc>
              <a:spcBef>
                <a:spcPts val="0"/>
              </a:spcBef>
              <a:spcAft>
                <a:spcPts val="0"/>
              </a:spcAft>
              <a:buClr>
                <a:schemeClr val="dk1"/>
              </a:buClr>
              <a:buSzPts val="1800"/>
              <a:buFont typeface="Verdana"/>
              <a:buChar char="●"/>
            </a:pPr>
            <a:r>
              <a:rPr lang="es-CR" sz="1800" b="0" i="0" u="none" strike="noStrike" cap="none" dirty="0" err="1">
                <a:solidFill>
                  <a:schemeClr val="dk1"/>
                </a:solidFill>
                <a:latin typeface="Verdana"/>
                <a:ea typeface="Verdana"/>
                <a:cs typeface="Verdana"/>
                <a:sym typeface="Verdana"/>
              </a:rPr>
              <a:t>Lower</a:t>
            </a:r>
            <a:r>
              <a:rPr lang="es-CR" sz="1800" b="0" i="0" u="none" strike="noStrike" cap="none" dirty="0">
                <a:solidFill>
                  <a:schemeClr val="dk1"/>
                </a:solidFill>
                <a:latin typeface="Verdana"/>
                <a:ea typeface="Verdana"/>
                <a:cs typeface="Verdana"/>
                <a:sym typeface="Verdana"/>
              </a:rPr>
              <a:t> </a:t>
            </a:r>
            <a:r>
              <a:rPr lang="es-CR" sz="1800" b="0" i="1" u="none" strike="noStrike" cap="none" dirty="0" err="1">
                <a:solidFill>
                  <a:schemeClr val="dk1"/>
                </a:solidFill>
                <a:latin typeface="Verdana"/>
                <a:ea typeface="Verdana"/>
                <a:cs typeface="Verdana"/>
                <a:sym typeface="Verdana"/>
              </a:rPr>
              <a:t>cost</a:t>
            </a:r>
            <a:r>
              <a:rPr lang="es-CR" sz="1800" b="0" i="1" u="none" strike="noStrike" cap="none" dirty="0">
                <a:solidFill>
                  <a:schemeClr val="dk1"/>
                </a:solidFill>
                <a:latin typeface="Verdana"/>
                <a:ea typeface="Verdana"/>
                <a:cs typeface="Verdana"/>
                <a:sym typeface="Verdana"/>
              </a:rPr>
              <a:t> </a:t>
            </a:r>
            <a:r>
              <a:rPr lang="es-CR" sz="1800" b="0" i="1" u="none" strike="noStrike" cap="none" dirty="0" err="1">
                <a:solidFill>
                  <a:schemeClr val="dk1"/>
                </a:solidFill>
                <a:latin typeface="Verdana"/>
                <a:ea typeface="Verdana"/>
                <a:cs typeface="Verdana"/>
                <a:sym typeface="Verdana"/>
              </a:rPr>
              <a:t>of</a:t>
            </a:r>
            <a:r>
              <a:rPr lang="es-CR" sz="1800" b="0" i="1" u="none" strike="noStrike" cap="none" dirty="0">
                <a:solidFill>
                  <a:schemeClr val="dk1"/>
                </a:solidFill>
                <a:latin typeface="Verdana"/>
                <a:ea typeface="Verdana"/>
                <a:cs typeface="Verdana"/>
                <a:sym typeface="Verdana"/>
              </a:rPr>
              <a:t> </a:t>
            </a:r>
            <a:r>
              <a:rPr lang="es-CR" sz="1800" b="0" i="1" u="none" strike="noStrike" cap="none" dirty="0" err="1">
                <a:solidFill>
                  <a:schemeClr val="dk1"/>
                </a:solidFill>
                <a:latin typeface="Verdana"/>
                <a:ea typeface="Verdana"/>
                <a:cs typeface="Verdana"/>
                <a:sym typeface="Verdana"/>
              </a:rPr>
              <a:t>hydrogen</a:t>
            </a:r>
            <a:r>
              <a:rPr lang="es-CR" sz="1800" b="0" i="1" u="none" strike="noStrike" cap="none" dirty="0">
                <a:solidFill>
                  <a:schemeClr val="dk1"/>
                </a:solidFill>
                <a:latin typeface="Verdana"/>
                <a:ea typeface="Verdana"/>
                <a:cs typeface="Verdana"/>
                <a:sym typeface="Verdana"/>
              </a:rPr>
              <a:t> heavy </a:t>
            </a:r>
            <a:r>
              <a:rPr lang="es-CR" sz="1800" b="0" i="1" u="none" strike="noStrike" cap="none" dirty="0" err="1">
                <a:solidFill>
                  <a:schemeClr val="dk1"/>
                </a:solidFill>
                <a:latin typeface="Verdana"/>
                <a:ea typeface="Verdana"/>
                <a:cs typeface="Verdana"/>
                <a:sym typeface="Verdana"/>
              </a:rPr>
              <a:t>freight</a:t>
            </a:r>
            <a:r>
              <a:rPr lang="es-CR" sz="1800" b="0" i="0" u="none" strike="noStrike" cap="none" dirty="0">
                <a:solidFill>
                  <a:schemeClr val="dk1"/>
                </a:solidFill>
                <a:latin typeface="Verdana"/>
                <a:ea typeface="Verdana"/>
                <a:cs typeface="Verdana"/>
                <a:sym typeface="Verdana"/>
              </a:rPr>
              <a:t> </a:t>
            </a:r>
            <a:r>
              <a:rPr lang="es-CR" sz="1800" b="0" i="1" u="none" strike="noStrike" cap="none" dirty="0" err="1">
                <a:solidFill>
                  <a:schemeClr val="dk1"/>
                </a:solidFill>
                <a:latin typeface="Verdana"/>
                <a:ea typeface="Verdana"/>
                <a:cs typeface="Verdana"/>
                <a:sym typeface="Verdana"/>
              </a:rPr>
              <a:t>vehicles</a:t>
            </a:r>
            <a:r>
              <a:rPr lang="es-CR" sz="1800" b="0" i="1" u="none" strike="noStrike" cap="none" dirty="0">
                <a:solidFill>
                  <a:schemeClr val="dk1"/>
                </a:solidFill>
                <a:latin typeface="Verdana"/>
                <a:ea typeface="Verdana"/>
                <a:cs typeface="Verdana"/>
                <a:sym typeface="Verdana"/>
              </a:rPr>
              <a:t> </a:t>
            </a:r>
            <a:r>
              <a:rPr lang="es-CR" sz="1800" b="0" i="0" u="none" strike="noStrike" cap="none" dirty="0">
                <a:solidFill>
                  <a:schemeClr val="dk1"/>
                </a:solidFill>
                <a:latin typeface="Verdana"/>
                <a:ea typeface="Verdana"/>
                <a:cs typeface="Verdana"/>
                <a:sym typeface="Verdana"/>
              </a:rPr>
              <a:t>(</a:t>
            </a:r>
            <a:r>
              <a:rPr lang="es-CR" sz="1800" b="0" i="0" u="none" strike="noStrike" cap="none" dirty="0" err="1">
                <a:solidFill>
                  <a:schemeClr val="dk1"/>
                </a:solidFill>
                <a:latin typeface="Verdana"/>
                <a:ea typeface="Verdana"/>
                <a:cs typeface="Verdana"/>
                <a:sym typeface="Verdana"/>
              </a:rPr>
              <a:t>cost</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reductions</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below</a:t>
            </a:r>
            <a:r>
              <a:rPr lang="es-CR" sz="1800" b="0" i="0" u="none" strike="noStrike" cap="none" dirty="0">
                <a:solidFill>
                  <a:schemeClr val="dk1"/>
                </a:solidFill>
                <a:latin typeface="Verdana"/>
                <a:ea typeface="Verdana"/>
                <a:cs typeface="Verdana"/>
                <a:sym typeface="Verdana"/>
              </a:rPr>
              <a:t> 16%)</a:t>
            </a:r>
            <a:endParaRPr sz="1800" b="0" i="1" u="none" strike="noStrike" cap="none" dirty="0">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1800"/>
              <a:buFont typeface="Verdana"/>
              <a:buNone/>
            </a:pPr>
            <a:r>
              <a:rPr lang="es-CR" sz="1800" b="0" i="0" u="none" strike="noStrike" cap="none" dirty="0">
                <a:solidFill>
                  <a:schemeClr val="dk1"/>
                </a:solidFill>
                <a:latin typeface="Verdana"/>
                <a:ea typeface="Verdana"/>
                <a:cs typeface="Verdana"/>
                <a:sym typeface="Verdana"/>
              </a:rPr>
              <a:t>AND</a:t>
            </a:r>
            <a:endParaRPr sz="1800" b="0" i="0" u="none" strike="noStrike" cap="none" dirty="0">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Verdana"/>
              <a:ea typeface="Verdana"/>
              <a:cs typeface="Verdana"/>
              <a:sym typeface="Verdana"/>
            </a:endParaRPr>
          </a:p>
          <a:p>
            <a:pPr marL="457200" marR="0" lvl="0" indent="-342900" algn="l" rtl="0">
              <a:lnSpc>
                <a:spcPct val="100000"/>
              </a:lnSpc>
              <a:spcBef>
                <a:spcPts val="0"/>
              </a:spcBef>
              <a:spcAft>
                <a:spcPts val="0"/>
              </a:spcAft>
              <a:buClr>
                <a:schemeClr val="dk1"/>
              </a:buClr>
              <a:buSzPts val="1800"/>
              <a:buFont typeface="Verdana"/>
              <a:buChar char="●"/>
            </a:pPr>
            <a:r>
              <a:rPr lang="es-CR" sz="1800" b="0" i="0" u="none" strike="noStrike" cap="none" dirty="0" err="1">
                <a:solidFill>
                  <a:schemeClr val="dk1"/>
                </a:solidFill>
                <a:latin typeface="Verdana"/>
                <a:ea typeface="Verdana"/>
                <a:cs typeface="Verdana"/>
                <a:sym typeface="Verdana"/>
              </a:rPr>
              <a:t>C</a:t>
            </a:r>
            <a:r>
              <a:rPr lang="es-CR" sz="1800" b="0" i="1" u="none" strike="noStrike" cap="none" dirty="0" err="1">
                <a:solidFill>
                  <a:schemeClr val="dk1"/>
                </a:solidFill>
                <a:latin typeface="Verdana"/>
                <a:ea typeface="Verdana"/>
                <a:cs typeface="Verdana"/>
                <a:sym typeface="Verdana"/>
              </a:rPr>
              <a:t>osts</a:t>
            </a:r>
            <a:r>
              <a:rPr lang="es-CR" sz="1800" b="0" i="1" u="none" strike="noStrike" cap="none" dirty="0">
                <a:solidFill>
                  <a:schemeClr val="dk1"/>
                </a:solidFill>
                <a:latin typeface="Verdana"/>
                <a:ea typeface="Verdana"/>
                <a:cs typeface="Verdana"/>
                <a:sym typeface="Verdana"/>
              </a:rPr>
              <a:t> </a:t>
            </a:r>
            <a:r>
              <a:rPr lang="es-CR" sz="1800" b="0" i="1" u="none" strike="noStrike" cap="none" dirty="0" err="1">
                <a:solidFill>
                  <a:schemeClr val="dk1"/>
                </a:solidFill>
                <a:latin typeface="Verdana"/>
                <a:ea typeface="Verdana"/>
                <a:cs typeface="Verdana"/>
                <a:sym typeface="Verdana"/>
              </a:rPr>
              <a:t>of</a:t>
            </a:r>
            <a:r>
              <a:rPr lang="es-CR" sz="1800" b="0" i="1" u="none" strike="noStrike" cap="none" dirty="0">
                <a:solidFill>
                  <a:schemeClr val="dk1"/>
                </a:solidFill>
                <a:latin typeface="Verdana"/>
                <a:ea typeface="Verdana"/>
                <a:cs typeface="Verdana"/>
                <a:sym typeface="Verdana"/>
              </a:rPr>
              <a:t> </a:t>
            </a:r>
            <a:r>
              <a:rPr lang="es-CR" sz="1800" b="0" i="1" u="none" strike="noStrike" cap="none" dirty="0" err="1">
                <a:solidFill>
                  <a:schemeClr val="dk1"/>
                </a:solidFill>
                <a:latin typeface="Verdana"/>
                <a:ea typeface="Verdana"/>
                <a:cs typeface="Verdana"/>
                <a:sym typeface="Verdana"/>
              </a:rPr>
              <a:t>four</a:t>
            </a:r>
            <a:r>
              <a:rPr lang="es-CR" sz="1800" b="0" i="1" u="none" strike="noStrike" cap="none" dirty="0">
                <a:solidFill>
                  <a:schemeClr val="dk1"/>
                </a:solidFill>
                <a:latin typeface="Verdana"/>
                <a:ea typeface="Verdana"/>
                <a:cs typeface="Verdana"/>
                <a:sym typeface="Verdana"/>
              </a:rPr>
              <a:t> </a:t>
            </a:r>
            <a:r>
              <a:rPr lang="es-CR" sz="1800" b="0" i="1" u="none" strike="noStrike" cap="none" dirty="0" err="1">
                <a:solidFill>
                  <a:schemeClr val="dk1"/>
                </a:solidFill>
                <a:latin typeface="Verdana"/>
                <a:ea typeface="Verdana"/>
                <a:cs typeface="Verdana"/>
                <a:sym typeface="Verdana"/>
              </a:rPr>
              <a:t>wheel</a:t>
            </a:r>
            <a:r>
              <a:rPr lang="es-CR" sz="1800" b="0" i="1" u="none" strike="noStrike" cap="none" dirty="0">
                <a:solidFill>
                  <a:schemeClr val="dk1"/>
                </a:solidFill>
                <a:latin typeface="Verdana"/>
                <a:ea typeface="Verdana"/>
                <a:cs typeface="Verdana"/>
                <a:sym typeface="Verdana"/>
              </a:rPr>
              <a:t> </a:t>
            </a:r>
            <a:r>
              <a:rPr lang="es-CR" sz="1800" b="0" i="1" u="none" strike="noStrike" cap="none" dirty="0" err="1">
                <a:solidFill>
                  <a:schemeClr val="dk1"/>
                </a:solidFill>
                <a:latin typeface="Verdana"/>
                <a:ea typeface="Verdana"/>
                <a:cs typeface="Verdana"/>
                <a:sym typeface="Verdana"/>
              </a:rPr>
              <a:t>carbon-based</a:t>
            </a:r>
            <a:r>
              <a:rPr lang="es-CR" sz="1800" b="0" i="1" u="none" strike="noStrike" cap="none" dirty="0">
                <a:solidFill>
                  <a:schemeClr val="dk1"/>
                </a:solidFill>
                <a:latin typeface="Verdana"/>
                <a:ea typeface="Verdana"/>
                <a:cs typeface="Verdana"/>
                <a:sym typeface="Verdana"/>
              </a:rPr>
              <a:t> </a:t>
            </a:r>
            <a:r>
              <a:rPr lang="es-CR" sz="1800" b="0" i="1" u="none" strike="noStrike" cap="none" dirty="0" err="1">
                <a:solidFill>
                  <a:schemeClr val="dk1"/>
                </a:solidFill>
                <a:latin typeface="Verdana"/>
                <a:ea typeface="Verdana"/>
                <a:cs typeface="Verdana"/>
                <a:sym typeface="Verdana"/>
              </a:rPr>
              <a:t>private</a:t>
            </a:r>
            <a:r>
              <a:rPr lang="es-CR" sz="1800" b="0" i="1" u="none" strike="noStrike" cap="none" dirty="0">
                <a:solidFill>
                  <a:schemeClr val="dk1"/>
                </a:solidFill>
                <a:latin typeface="Verdana"/>
                <a:ea typeface="Verdana"/>
                <a:cs typeface="Verdana"/>
                <a:sym typeface="Verdana"/>
              </a:rPr>
              <a:t> </a:t>
            </a:r>
            <a:r>
              <a:rPr lang="es-CR" sz="1800" b="0" i="1" u="none" strike="noStrike" cap="none" dirty="0" err="1">
                <a:solidFill>
                  <a:schemeClr val="dk1"/>
                </a:solidFill>
                <a:latin typeface="Verdana"/>
                <a:ea typeface="Verdana"/>
                <a:cs typeface="Verdana"/>
                <a:sym typeface="Verdana"/>
              </a:rPr>
              <a:t>vehicles</a:t>
            </a:r>
            <a:r>
              <a:rPr lang="es-CR" sz="1800" b="0" i="1" u="none" strike="noStrike" cap="none" dirty="0">
                <a:solidFill>
                  <a:schemeClr val="dk1"/>
                </a:solidFill>
                <a:latin typeface="Verdana"/>
                <a:ea typeface="Verdana"/>
                <a:cs typeface="Verdana"/>
                <a:sym typeface="Verdana"/>
              </a:rPr>
              <a:t> </a:t>
            </a:r>
            <a:r>
              <a:rPr lang="es-CR" sz="1800" b="0" i="1" u="none" strike="noStrike" cap="none" dirty="0" err="1">
                <a:solidFill>
                  <a:schemeClr val="dk1"/>
                </a:solidFill>
                <a:latin typeface="Verdana"/>
                <a:ea typeface="Verdana"/>
                <a:cs typeface="Verdana"/>
                <a:sym typeface="Verdana"/>
              </a:rPr>
              <a:t>not</a:t>
            </a:r>
            <a:r>
              <a:rPr lang="es-CR" sz="1800" b="0" i="1" u="none" strike="noStrike" cap="none" dirty="0">
                <a:solidFill>
                  <a:schemeClr val="dk1"/>
                </a:solidFill>
                <a:latin typeface="Verdana"/>
                <a:ea typeface="Verdana"/>
                <a:cs typeface="Verdana"/>
                <a:sym typeface="Verdana"/>
              </a:rPr>
              <a:t> </a:t>
            </a:r>
            <a:r>
              <a:rPr lang="es-CR" sz="1800" b="0" i="1" u="none" strike="noStrike" cap="none" dirty="0" err="1">
                <a:solidFill>
                  <a:schemeClr val="dk1"/>
                </a:solidFill>
                <a:latin typeface="Verdana"/>
                <a:ea typeface="Verdana"/>
                <a:cs typeface="Verdana"/>
                <a:sym typeface="Verdana"/>
              </a:rPr>
              <a:t>too</a:t>
            </a:r>
            <a:r>
              <a:rPr lang="es-CR" sz="1800" b="0" i="1" u="none" strike="noStrike" cap="none" dirty="0">
                <a:solidFill>
                  <a:schemeClr val="dk1"/>
                </a:solidFill>
                <a:latin typeface="Verdana"/>
                <a:ea typeface="Verdana"/>
                <a:cs typeface="Verdana"/>
                <a:sym typeface="Verdana"/>
              </a:rPr>
              <a:t> </a:t>
            </a:r>
            <a:r>
              <a:rPr lang="es-CR" sz="1800" b="0" i="1" u="none" strike="noStrike" cap="none" dirty="0" err="1">
                <a:solidFill>
                  <a:schemeClr val="dk1"/>
                </a:solidFill>
                <a:latin typeface="Verdana"/>
                <a:ea typeface="Verdana"/>
                <a:cs typeface="Verdana"/>
                <a:sym typeface="Verdana"/>
              </a:rPr>
              <a:t>low</a:t>
            </a:r>
            <a:r>
              <a:rPr lang="es-CR" sz="1800" b="0" i="1" u="none" strike="noStrike" cap="none" dirty="0">
                <a:solidFill>
                  <a:schemeClr val="dk1"/>
                </a:solidFill>
                <a:latin typeface="Verdana"/>
                <a:ea typeface="Verdana"/>
                <a:cs typeface="Verdana"/>
                <a:sym typeface="Verdana"/>
              </a:rPr>
              <a:t> </a:t>
            </a:r>
            <a:r>
              <a:rPr lang="es-CR" sz="1800" b="0" i="0" u="none" strike="noStrike" cap="none" dirty="0">
                <a:solidFill>
                  <a:schemeClr val="dk1"/>
                </a:solidFill>
                <a:latin typeface="Verdana"/>
                <a:ea typeface="Verdana"/>
                <a:cs typeface="Verdana"/>
                <a:sym typeface="Verdana"/>
              </a:rPr>
              <a:t>(</a:t>
            </a:r>
            <a:r>
              <a:rPr lang="es-CR" sz="1800" b="0" i="0" u="none" strike="noStrike" cap="none" dirty="0" err="1">
                <a:solidFill>
                  <a:schemeClr val="dk1"/>
                </a:solidFill>
                <a:latin typeface="Verdana"/>
                <a:ea typeface="Verdana"/>
                <a:cs typeface="Verdana"/>
                <a:sym typeface="Verdana"/>
              </a:rPr>
              <a:t>costs</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reductions</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not</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higher</a:t>
            </a:r>
            <a:r>
              <a:rPr lang="es-CR" sz="1800" b="0" i="0" u="none" strike="noStrike" cap="none" dirty="0">
                <a:solidFill>
                  <a:schemeClr val="dk1"/>
                </a:solidFill>
                <a:latin typeface="Verdana"/>
                <a:ea typeface="Verdana"/>
                <a:cs typeface="Verdana"/>
                <a:sym typeface="Verdana"/>
              </a:rPr>
              <a:t> </a:t>
            </a:r>
            <a:r>
              <a:rPr lang="es-CR" sz="1800" b="0" i="0" u="none" strike="noStrike" cap="none" dirty="0" err="1">
                <a:solidFill>
                  <a:schemeClr val="dk1"/>
                </a:solidFill>
                <a:latin typeface="Verdana"/>
                <a:ea typeface="Verdana"/>
                <a:cs typeface="Verdana"/>
                <a:sym typeface="Verdana"/>
              </a:rPr>
              <a:t>than</a:t>
            </a:r>
            <a:r>
              <a:rPr lang="es-CR" sz="1800" b="0" i="0" u="none" strike="noStrike" cap="none" dirty="0">
                <a:solidFill>
                  <a:schemeClr val="dk1"/>
                </a:solidFill>
                <a:latin typeface="Verdana"/>
                <a:ea typeface="Verdana"/>
                <a:cs typeface="Verdana"/>
                <a:sym typeface="Verdana"/>
              </a:rPr>
              <a:t> 14%)</a:t>
            </a:r>
            <a:endParaRPr sz="1800" b="0" i="0" u="none" strike="noStrike" cap="none" dirty="0">
              <a:solidFill>
                <a:schemeClr val="dk1"/>
              </a:solidFill>
              <a:latin typeface="Verdana"/>
              <a:ea typeface="Verdana"/>
              <a:cs typeface="Verdana"/>
              <a:sym typeface="Verdana"/>
            </a:endParaRPr>
          </a:p>
        </p:txBody>
      </p:sp>
      <p:sp>
        <p:nvSpPr>
          <p:cNvPr id="420" name="Google Shape;420;p20"/>
          <p:cNvSpPr/>
          <p:nvPr/>
        </p:nvSpPr>
        <p:spPr>
          <a:xfrm>
            <a:off x="8157650" y="2517968"/>
            <a:ext cx="272400" cy="510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421" name="Google Shape;421;p20"/>
          <p:cNvPicPr preferRelativeResize="0"/>
          <p:nvPr/>
        </p:nvPicPr>
        <p:blipFill rotWithShape="1">
          <a:blip r:embed="rId3">
            <a:alphaModFix/>
          </a:blip>
          <a:srcRect/>
          <a:stretch/>
        </p:blipFill>
        <p:spPr>
          <a:xfrm>
            <a:off x="8510844" y="2547689"/>
            <a:ext cx="451165" cy="451165"/>
          </a:xfrm>
          <a:prstGeom prst="rect">
            <a:avLst/>
          </a:prstGeom>
          <a:noFill/>
          <a:ln>
            <a:noFill/>
          </a:ln>
        </p:spPr>
      </p:pic>
      <p:grpSp>
        <p:nvGrpSpPr>
          <p:cNvPr id="422" name="Google Shape;422;p20"/>
          <p:cNvGrpSpPr/>
          <p:nvPr/>
        </p:nvGrpSpPr>
        <p:grpSpPr>
          <a:xfrm>
            <a:off x="10335700" y="3562568"/>
            <a:ext cx="930000" cy="571800"/>
            <a:chOff x="6319275" y="3042825"/>
            <a:chExt cx="930000" cy="571800"/>
          </a:xfrm>
        </p:grpSpPr>
        <p:sp>
          <p:nvSpPr>
            <p:cNvPr id="423" name="Google Shape;423;p20"/>
            <p:cNvSpPr/>
            <p:nvPr/>
          </p:nvSpPr>
          <p:spPr>
            <a:xfrm>
              <a:off x="6319275" y="3073425"/>
              <a:ext cx="272400" cy="510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424" name="Google Shape;424;p20"/>
            <p:cNvPicPr preferRelativeResize="0"/>
            <p:nvPr/>
          </p:nvPicPr>
          <p:blipFill rotWithShape="1">
            <a:blip r:embed="rId3">
              <a:alphaModFix/>
            </a:blip>
            <a:srcRect/>
            <a:stretch/>
          </p:blipFill>
          <p:spPr>
            <a:xfrm>
              <a:off x="6714094" y="3103146"/>
              <a:ext cx="451165" cy="451165"/>
            </a:xfrm>
            <a:prstGeom prst="rect">
              <a:avLst/>
            </a:prstGeom>
            <a:noFill/>
            <a:ln>
              <a:noFill/>
            </a:ln>
          </p:spPr>
        </p:pic>
        <p:sp>
          <p:nvSpPr>
            <p:cNvPr id="425" name="Google Shape;425;p20"/>
            <p:cNvSpPr txBox="1"/>
            <p:nvPr/>
          </p:nvSpPr>
          <p:spPr>
            <a:xfrm>
              <a:off x="6630075" y="3042825"/>
              <a:ext cx="619200" cy="57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800"/>
                <a:buFont typeface="Verdana"/>
                <a:buNone/>
              </a:pPr>
              <a:r>
                <a:rPr lang="es-CR" sz="1800" b="0" i="0" u="none" strike="noStrike" cap="none">
                  <a:solidFill>
                    <a:srgbClr val="FFFFFF"/>
                  </a:solidFill>
                  <a:latin typeface="Verdana"/>
                  <a:ea typeface="Verdana"/>
                  <a:cs typeface="Verdana"/>
                  <a:sym typeface="Verdana"/>
                </a:rPr>
                <a:t>H</a:t>
              </a:r>
              <a:r>
                <a:rPr lang="es-CR" sz="1000" b="0" i="0" u="none" strike="noStrike" cap="none">
                  <a:solidFill>
                    <a:srgbClr val="FFFFFF"/>
                  </a:solidFill>
                  <a:latin typeface="Verdana"/>
                  <a:ea typeface="Verdana"/>
                  <a:cs typeface="Verdana"/>
                  <a:sym typeface="Verdana"/>
                </a:rPr>
                <a:t>2</a:t>
              </a:r>
              <a:endParaRPr sz="1000" b="0" i="0" u="none" strike="noStrike" cap="none">
                <a:solidFill>
                  <a:srgbClr val="FFFFFF"/>
                </a:solidFill>
                <a:latin typeface="Verdana"/>
                <a:ea typeface="Verdana"/>
                <a:cs typeface="Verdana"/>
                <a:sym typeface="Verdana"/>
              </a:endParaRPr>
            </a:p>
          </p:txBody>
        </p:sp>
      </p:grpSp>
      <p:pic>
        <p:nvPicPr>
          <p:cNvPr id="426" name="Google Shape;426;p20"/>
          <p:cNvPicPr preferRelativeResize="0"/>
          <p:nvPr/>
        </p:nvPicPr>
        <p:blipFill rotWithShape="1">
          <a:blip r:embed="rId3">
            <a:alphaModFix/>
          </a:blip>
          <a:srcRect/>
          <a:stretch/>
        </p:blipFill>
        <p:spPr>
          <a:xfrm>
            <a:off x="9119794" y="2547689"/>
            <a:ext cx="451165" cy="451165"/>
          </a:xfrm>
          <a:prstGeom prst="rect">
            <a:avLst/>
          </a:prstGeom>
          <a:noFill/>
          <a:ln>
            <a:noFill/>
          </a:ln>
        </p:spPr>
      </p:pic>
      <p:sp>
        <p:nvSpPr>
          <p:cNvPr id="427" name="Google Shape;427;p20"/>
          <p:cNvSpPr txBox="1"/>
          <p:nvPr/>
        </p:nvSpPr>
        <p:spPr>
          <a:xfrm>
            <a:off x="10298386" y="3582588"/>
            <a:ext cx="619200" cy="57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D9EAD3"/>
              </a:buClr>
              <a:buSzPts val="1800"/>
              <a:buFont typeface="Verdana"/>
              <a:buNone/>
            </a:pPr>
            <a:r>
              <a:rPr lang="es-CR" sz="1800" b="0" i="0" u="none" strike="noStrike" cap="none">
                <a:solidFill>
                  <a:srgbClr val="D9EAD3"/>
                </a:solidFill>
                <a:latin typeface="Verdana"/>
                <a:ea typeface="Verdana"/>
                <a:cs typeface="Verdana"/>
                <a:sym typeface="Verdana"/>
              </a:rPr>
              <a:t>₡</a:t>
            </a:r>
            <a:endParaRPr sz="1800" b="0" i="0" u="none" strike="noStrike" cap="none">
              <a:solidFill>
                <a:srgbClr val="D9EAD3"/>
              </a:solidFill>
              <a:latin typeface="Verdana"/>
              <a:ea typeface="Verdana"/>
              <a:cs typeface="Verdana"/>
              <a:sym typeface="Verdana"/>
            </a:endParaRPr>
          </a:p>
        </p:txBody>
      </p:sp>
      <p:pic>
        <p:nvPicPr>
          <p:cNvPr id="428" name="Google Shape;428;p20"/>
          <p:cNvPicPr preferRelativeResize="0"/>
          <p:nvPr/>
        </p:nvPicPr>
        <p:blipFill rotWithShape="1">
          <a:blip r:embed="rId4">
            <a:alphaModFix/>
          </a:blip>
          <a:srcRect/>
          <a:stretch/>
        </p:blipFill>
        <p:spPr>
          <a:xfrm>
            <a:off x="9903842" y="4718438"/>
            <a:ext cx="623734" cy="623767"/>
          </a:xfrm>
          <a:prstGeom prst="rect">
            <a:avLst/>
          </a:prstGeom>
          <a:noFill/>
          <a:ln>
            <a:noFill/>
          </a:ln>
        </p:spPr>
      </p:pic>
      <p:pic>
        <p:nvPicPr>
          <p:cNvPr id="429" name="Google Shape;429;p20"/>
          <p:cNvPicPr preferRelativeResize="0"/>
          <p:nvPr/>
        </p:nvPicPr>
        <p:blipFill rotWithShape="1">
          <a:blip r:embed="rId5">
            <a:alphaModFix/>
          </a:blip>
          <a:srcRect/>
          <a:stretch/>
        </p:blipFill>
        <p:spPr>
          <a:xfrm>
            <a:off x="10153674" y="1148519"/>
            <a:ext cx="1509133" cy="1106126"/>
          </a:xfrm>
          <a:prstGeom prst="rect">
            <a:avLst/>
          </a:prstGeom>
          <a:noFill/>
          <a:ln>
            <a:noFill/>
          </a:ln>
        </p:spPr>
      </p:pic>
      <p:sp>
        <p:nvSpPr>
          <p:cNvPr id="2" name="Title 1">
            <a:extLst>
              <a:ext uri="{FF2B5EF4-FFF2-40B4-BE49-F238E27FC236}">
                <a16:creationId xmlns:a16="http://schemas.microsoft.com/office/drawing/2014/main" id="{2FFF78B4-0C6E-4AD1-A37D-CFD9E4645EB2}"/>
              </a:ext>
            </a:extLst>
          </p:cNvPr>
          <p:cNvSpPr>
            <a:spLocks noGrp="1"/>
          </p:cNvSpPr>
          <p:nvPr>
            <p:ph type="title"/>
          </p:nvPr>
        </p:nvSpPr>
        <p:spPr>
          <a:xfrm>
            <a:off x="0" y="260777"/>
            <a:ext cx="11181684" cy="792162"/>
          </a:xfrm>
        </p:spPr>
        <p:txBody>
          <a:bodyPr>
            <a:normAutofit/>
          </a:bodyPr>
          <a:lstStyle/>
          <a:p>
            <a:pPr>
              <a:lnSpc>
                <a:spcPct val="90000"/>
              </a:lnSpc>
              <a:buClr>
                <a:schemeClr val="dk1"/>
              </a:buClr>
              <a:buSzPts val="3600"/>
            </a:pPr>
            <a:r>
              <a:rPr lang="en-US" sz="2500" dirty="0">
                <a:solidFill>
                  <a:srgbClr val="C00000"/>
                </a:solidFill>
                <a:latin typeface="Arial" panose="020B0604020202020204" pitchFamily="34" charset="0"/>
              </a:rPr>
              <a:t>In RDM, one last step is to deploy scenario discovery to assess conditions that could counteract the vulnerability of the strategy</a:t>
            </a:r>
            <a:endParaRPr lang="es-CR" sz="2500" dirty="0">
              <a:solidFill>
                <a:srgbClr val="C0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5A4FC-4086-71CF-F726-9699E7CC0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95B2D-3536-215B-C42F-8A0AEC0F8948}"/>
              </a:ext>
            </a:extLst>
          </p:cNvPr>
          <p:cNvSpPr>
            <a:spLocks noGrp="1"/>
          </p:cNvSpPr>
          <p:nvPr>
            <p:ph type="ctrTitle"/>
          </p:nvPr>
        </p:nvSpPr>
        <p:spPr>
          <a:xfrm flipH="1">
            <a:off x="3652887" y="1"/>
            <a:ext cx="3647976" cy="6857999"/>
          </a:xfrm>
        </p:spPr>
        <p:txBody>
          <a:bodyPr anchor="ctr"/>
          <a:lstStyle/>
          <a:p>
            <a:pPr algn="ctr"/>
            <a:r>
              <a:rPr lang="en-US" dirty="0"/>
              <a:t>Thank you</a:t>
            </a:r>
          </a:p>
        </p:txBody>
      </p:sp>
      <p:sp>
        <p:nvSpPr>
          <p:cNvPr id="3" name="Subtitle 2">
            <a:extLst>
              <a:ext uri="{FF2B5EF4-FFF2-40B4-BE49-F238E27FC236}">
                <a16:creationId xmlns:a16="http://schemas.microsoft.com/office/drawing/2014/main" id="{E3EC9E9A-2A89-656B-D975-0836A3378ABF}"/>
              </a:ext>
            </a:extLst>
          </p:cNvPr>
          <p:cNvSpPr>
            <a:spLocks noGrp="1"/>
          </p:cNvSpPr>
          <p:nvPr>
            <p:ph type="subTitle" idx="1"/>
          </p:nvPr>
        </p:nvSpPr>
        <p:spPr>
          <a:xfrm>
            <a:off x="2945937" y="3700417"/>
            <a:ext cx="5404776" cy="1062083"/>
          </a:xfrm>
        </p:spPr>
        <p:txBody>
          <a:bodyPr/>
          <a:lstStyle/>
          <a:p>
            <a:pPr algn="ctr"/>
            <a:r>
              <a:rPr lang="en-US" dirty="0" err="1"/>
              <a:t>www.climatecompatiblegrowth.com</a:t>
            </a:r>
            <a:endParaRPr lang="en-US" dirty="0"/>
          </a:p>
        </p:txBody>
      </p:sp>
      <p:sp>
        <p:nvSpPr>
          <p:cNvPr id="11" name="Rectangle 10">
            <a:extLst>
              <a:ext uri="{FF2B5EF4-FFF2-40B4-BE49-F238E27FC236}">
                <a16:creationId xmlns:a16="http://schemas.microsoft.com/office/drawing/2014/main" id="{65045030-E3FB-960F-0DB4-54933BCAE702}"/>
              </a:ext>
            </a:extLst>
          </p:cNvPr>
          <p:cNvSpPr/>
          <p:nvPr/>
        </p:nvSpPr>
        <p:spPr>
          <a:xfrm>
            <a:off x="8905876" y="4625787"/>
            <a:ext cx="3006724" cy="15867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3631A4E-64F7-75E4-D007-380D334F8BB4}"/>
              </a:ext>
            </a:extLst>
          </p:cNvPr>
          <p:cNvPicPr>
            <a:picLocks noChangeAspect="1"/>
          </p:cNvPicPr>
          <p:nvPr/>
        </p:nvPicPr>
        <p:blipFill>
          <a:blip r:embed="rId2"/>
          <a:srcRect/>
          <a:stretch/>
        </p:blipFill>
        <p:spPr>
          <a:xfrm>
            <a:off x="8932002" y="4762500"/>
            <a:ext cx="2965505" cy="1304925"/>
          </a:xfrm>
          <a:prstGeom prst="rect">
            <a:avLst/>
          </a:prstGeom>
        </p:spPr>
      </p:pic>
      <p:sp>
        <p:nvSpPr>
          <p:cNvPr id="4" name="TextBox 3">
            <a:extLst>
              <a:ext uri="{FF2B5EF4-FFF2-40B4-BE49-F238E27FC236}">
                <a16:creationId xmlns:a16="http://schemas.microsoft.com/office/drawing/2014/main" id="{3FEC9508-3EFD-E560-5C48-DEC9F38F239C}"/>
              </a:ext>
            </a:extLst>
          </p:cNvPr>
          <p:cNvSpPr txBox="1"/>
          <p:nvPr/>
        </p:nvSpPr>
        <p:spPr>
          <a:xfrm>
            <a:off x="8989316" y="2782669"/>
            <a:ext cx="2839844" cy="646331"/>
          </a:xfrm>
          <a:prstGeom prst="rect">
            <a:avLst/>
          </a:prstGeom>
          <a:noFill/>
        </p:spPr>
        <p:txBody>
          <a:bodyPr wrap="square" rtlCol="0" anchor="b">
            <a:spAutoFit/>
          </a:bodyPr>
          <a:lstStyle/>
          <a:p>
            <a:r>
              <a:rPr lang="en-US" sz="1200" dirty="0">
                <a:solidFill>
                  <a:schemeClr val="bg1"/>
                </a:solidFill>
              </a:rPr>
              <a:t>Consolidated by:</a:t>
            </a:r>
          </a:p>
          <a:p>
            <a:r>
              <a:rPr lang="en-GB" sz="1200" dirty="0">
                <a:solidFill>
                  <a:schemeClr val="bg1"/>
                </a:solidFill>
              </a:rPr>
              <a:t>Jairo Quiros-Tortos</a:t>
            </a:r>
          </a:p>
          <a:p>
            <a:r>
              <a:rPr lang="en-GB" sz="1200" dirty="0">
                <a:solidFill>
                  <a:schemeClr val="bg1"/>
                </a:solidFill>
              </a:rPr>
              <a:t>Loughborough University</a:t>
            </a:r>
            <a:endParaRPr lang="nn-NO" sz="1200" dirty="0">
              <a:solidFill>
                <a:schemeClr val="bg1"/>
              </a:solidFill>
            </a:endParaRPr>
          </a:p>
        </p:txBody>
      </p:sp>
    </p:spTree>
    <p:extLst>
      <p:ext uri="{BB962C8B-B14F-4D97-AF65-F5344CB8AC3E}">
        <p14:creationId xmlns:p14="http://schemas.microsoft.com/office/powerpoint/2010/main" val="33836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DC3AD9-F956-B591-D94E-06B79A8D4A24}"/>
              </a:ext>
            </a:extLst>
          </p:cNvPr>
          <p:cNvSpPr>
            <a:spLocks noGrp="1"/>
          </p:cNvSpPr>
          <p:nvPr>
            <p:ph type="title"/>
          </p:nvPr>
        </p:nvSpPr>
        <p:spPr/>
        <p:txBody>
          <a:bodyPr/>
          <a:lstStyle/>
          <a:p>
            <a:pPr>
              <a:lnSpc>
                <a:spcPct val="90000"/>
              </a:lnSpc>
              <a:buClr>
                <a:schemeClr val="dk1"/>
              </a:buClr>
              <a:buSzPts val="4400"/>
            </a:pPr>
            <a:r>
              <a:rPr lang="en-GB" dirty="0">
                <a:solidFill>
                  <a:srgbClr val="C00000"/>
                </a:solidFill>
                <a:latin typeface="Arial" panose="020B0604020202020204" pitchFamily="34" charset="0"/>
                <a:sym typeface="Helvetica Neue"/>
              </a:rPr>
              <a:t>Robust Decision Making (DRM) is a powerful approach to co-create with stakeholders while dealing with deep uncertainties</a:t>
            </a:r>
          </a:p>
        </p:txBody>
      </p:sp>
      <p:sp>
        <p:nvSpPr>
          <p:cNvPr id="5" name="Content Placeholder 10">
            <a:extLst>
              <a:ext uri="{FF2B5EF4-FFF2-40B4-BE49-F238E27FC236}">
                <a16:creationId xmlns:a16="http://schemas.microsoft.com/office/drawing/2014/main" id="{422AAE77-0E05-85AE-B766-F8BE5C0267BE}"/>
              </a:ext>
            </a:extLst>
          </p:cNvPr>
          <p:cNvSpPr txBox="1">
            <a:spLocks/>
          </p:cNvSpPr>
          <p:nvPr/>
        </p:nvSpPr>
        <p:spPr>
          <a:xfrm>
            <a:off x="5225003" y="1927174"/>
            <a:ext cx="6219287" cy="36874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400"/>
              </a:spcBef>
              <a:spcAft>
                <a:spcPts val="0"/>
              </a:spcAft>
              <a:buClr>
                <a:schemeClr val="dk1"/>
              </a:buClr>
              <a:buSzPts val="2400"/>
              <a:buFont typeface="Noto Sans Symbols"/>
              <a:buChar char="▪"/>
              <a:defRPr sz="20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40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360"/>
              </a:spcBef>
              <a:spcAft>
                <a:spcPts val="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8pPr>
            <a:lvl9pPr marL="4114800" marR="0" lvl="8" indent="-342900" algn="l" rtl="0">
              <a:lnSpc>
                <a:spcPct val="100000"/>
              </a:lnSpc>
              <a:spcBef>
                <a:spcPts val="360"/>
              </a:spcBef>
              <a:spcAft>
                <a:spcPts val="360"/>
              </a:spcAft>
              <a:buClr>
                <a:schemeClr val="dk1"/>
              </a:buClr>
              <a:buSzPts val="1800"/>
              <a:buFont typeface="Verdana"/>
              <a:buChar char="»"/>
              <a:defRPr sz="1800" b="0" i="0" u="none" strike="noStrike" cap="none">
                <a:solidFill>
                  <a:schemeClr val="dk1"/>
                </a:solidFill>
                <a:latin typeface="Verdana"/>
                <a:ea typeface="Verdana"/>
                <a:cs typeface="Verdana"/>
                <a:sym typeface="Verdana"/>
              </a:defRPr>
            </a:lvl9pPr>
          </a:lstStyle>
          <a:p>
            <a:r>
              <a:rPr lang="en-US" dirty="0"/>
              <a:t>Engage with stakeholders to include their objectives and ideas</a:t>
            </a:r>
          </a:p>
          <a:p>
            <a:endParaRPr lang="en-US" dirty="0"/>
          </a:p>
          <a:p>
            <a:r>
              <a:rPr lang="en-US" dirty="0"/>
              <a:t>Simulate a large number of possible futures and policy options to explore uncertainties and outcomes</a:t>
            </a:r>
          </a:p>
          <a:p>
            <a:endParaRPr lang="en-US" dirty="0"/>
          </a:p>
          <a:p>
            <a:r>
              <a:rPr lang="en-US" dirty="0"/>
              <a:t>Identify policy options that provide good performance in many different possible futures</a:t>
            </a:r>
          </a:p>
        </p:txBody>
      </p:sp>
      <p:pic>
        <p:nvPicPr>
          <p:cNvPr id="6" name="Picture 5">
            <a:extLst>
              <a:ext uri="{FF2B5EF4-FFF2-40B4-BE49-F238E27FC236}">
                <a16:creationId xmlns:a16="http://schemas.microsoft.com/office/drawing/2014/main" id="{86057643-6BB6-14FF-8C64-C61F464CD960}"/>
              </a:ext>
            </a:extLst>
          </p:cNvPr>
          <p:cNvPicPr>
            <a:picLocks noChangeAspect="1"/>
          </p:cNvPicPr>
          <p:nvPr/>
        </p:nvPicPr>
        <p:blipFill rotWithShape="1">
          <a:blip r:embed="rId3"/>
          <a:srcRect l="33811"/>
          <a:stretch/>
        </p:blipFill>
        <p:spPr>
          <a:xfrm>
            <a:off x="0" y="1927174"/>
            <a:ext cx="4844943" cy="3687460"/>
          </a:xfrm>
          <a:prstGeom prst="rect">
            <a:avLst/>
          </a:prstGeom>
        </p:spPr>
      </p:pic>
      <p:sp>
        <p:nvSpPr>
          <p:cNvPr id="7" name="Content Placeholder 2">
            <a:extLst>
              <a:ext uri="{FF2B5EF4-FFF2-40B4-BE49-F238E27FC236}">
                <a16:creationId xmlns:a16="http://schemas.microsoft.com/office/drawing/2014/main" id="{F51D4D21-E24A-5911-2464-C4489FD042F0}"/>
              </a:ext>
            </a:extLst>
          </p:cNvPr>
          <p:cNvSpPr txBox="1">
            <a:spLocks/>
          </p:cNvSpPr>
          <p:nvPr/>
        </p:nvSpPr>
        <p:spPr>
          <a:xfrm>
            <a:off x="214008" y="6358844"/>
            <a:ext cx="11342452" cy="476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n-US" sz="105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Marchau</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V. A. J., Walker, W. E., </a:t>
            </a:r>
            <a:r>
              <a:rPr kumimoji="0" lang="en-US" sz="105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Bloemen</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P. J. &amp; Pooper, S. W. (2019). Decision Making Under Deep Uncertainty. Springer.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hlinkClick r:id="rId4"/>
              </a:rPr>
              <a:t>https://doi.org/https://doi.org/10.1007/978-3-030-05252-2</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endParaRPr kumimoji="0" lang="es-E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03890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7268-336E-1C57-D86E-FC6DB9131003}"/>
              </a:ext>
            </a:extLst>
          </p:cNvPr>
          <p:cNvSpPr>
            <a:spLocks noGrp="1"/>
          </p:cNvSpPr>
          <p:nvPr>
            <p:ph type="title"/>
          </p:nvPr>
        </p:nvSpPr>
        <p:spPr>
          <a:xfrm>
            <a:off x="0" y="260777"/>
            <a:ext cx="11205882" cy="792162"/>
          </a:xfrm>
        </p:spPr>
        <p:txBody>
          <a:bodyPr>
            <a:noAutofit/>
          </a:bodyPr>
          <a:lstStyle/>
          <a:p>
            <a:pPr>
              <a:lnSpc>
                <a:spcPct val="90000"/>
              </a:lnSpc>
              <a:buClr>
                <a:schemeClr val="dk1"/>
              </a:buClr>
              <a:buSzPts val="4400"/>
            </a:pPr>
            <a:r>
              <a:rPr lang="en-US" dirty="0">
                <a:solidFill>
                  <a:srgbClr val="C00000"/>
                </a:solidFill>
                <a:latin typeface="Arial" panose="020B0604020202020204" pitchFamily="34" charset="0"/>
              </a:rPr>
              <a:t>Each step allows the co-design of tools, scenarios, analyses, and robust pathways to reach success</a:t>
            </a:r>
          </a:p>
        </p:txBody>
      </p:sp>
      <p:pic>
        <p:nvPicPr>
          <p:cNvPr id="3" name="Picture 2">
            <a:extLst>
              <a:ext uri="{FF2B5EF4-FFF2-40B4-BE49-F238E27FC236}">
                <a16:creationId xmlns:a16="http://schemas.microsoft.com/office/drawing/2014/main" id="{8E1C13EC-FC1C-F303-173E-67A694995131}"/>
              </a:ext>
            </a:extLst>
          </p:cNvPr>
          <p:cNvPicPr>
            <a:picLocks noChangeAspect="1"/>
          </p:cNvPicPr>
          <p:nvPr/>
        </p:nvPicPr>
        <p:blipFill>
          <a:blip r:embed="rId3"/>
          <a:stretch>
            <a:fillRect/>
          </a:stretch>
        </p:blipFill>
        <p:spPr>
          <a:xfrm>
            <a:off x="981018" y="1253075"/>
            <a:ext cx="5499536" cy="2770443"/>
          </a:xfrm>
          <a:prstGeom prst="rect">
            <a:avLst/>
          </a:prstGeom>
        </p:spPr>
      </p:pic>
      <p:sp>
        <p:nvSpPr>
          <p:cNvPr id="11" name="TextBox 10">
            <a:extLst>
              <a:ext uri="{FF2B5EF4-FFF2-40B4-BE49-F238E27FC236}">
                <a16:creationId xmlns:a16="http://schemas.microsoft.com/office/drawing/2014/main" id="{F375D36F-121E-A9E3-AE57-433916F627BE}"/>
              </a:ext>
            </a:extLst>
          </p:cNvPr>
          <p:cNvSpPr txBox="1"/>
          <p:nvPr/>
        </p:nvSpPr>
        <p:spPr>
          <a:xfrm>
            <a:off x="7497104" y="1113649"/>
            <a:ext cx="2283995" cy="430887"/>
          </a:xfrm>
          <a:prstGeom prst="rect">
            <a:avLst/>
          </a:prstGeom>
          <a:noFill/>
          <a:ln>
            <a:solidFill>
              <a:schemeClr val="tx1"/>
            </a:solidFill>
          </a:ln>
        </p:spPr>
        <p:txBody>
          <a:bodyPr wrap="square" rtlCol="0">
            <a:spAutoFit/>
          </a:bodyPr>
          <a:lstStyle/>
          <a:p>
            <a:pPr algn="ctr"/>
            <a:r>
              <a:rPr lang="en-US" sz="1100" b="1" dirty="0">
                <a:latin typeface="Verdana" panose="020B0604030504040204" pitchFamily="34" charset="0"/>
                <a:ea typeface="Verdana" panose="020B0604030504040204" pitchFamily="34" charset="0"/>
              </a:rPr>
              <a:t>Step 2:</a:t>
            </a:r>
            <a:r>
              <a:rPr lang="en-US" sz="1100" dirty="0">
                <a:latin typeface="Verdana" panose="020B0604030504040204" pitchFamily="34" charset="0"/>
                <a:ea typeface="Verdana" panose="020B0604030504040204" pitchFamily="34" charset="0"/>
              </a:rPr>
              <a:t> Perform exploratory Modeling (EM)</a:t>
            </a:r>
          </a:p>
        </p:txBody>
      </p:sp>
      <p:sp>
        <p:nvSpPr>
          <p:cNvPr id="14" name="TextBox 13">
            <a:extLst>
              <a:ext uri="{FF2B5EF4-FFF2-40B4-BE49-F238E27FC236}">
                <a16:creationId xmlns:a16="http://schemas.microsoft.com/office/drawing/2014/main" id="{59BBC72C-8A97-26F1-7F02-02121DD2F274}"/>
              </a:ext>
            </a:extLst>
          </p:cNvPr>
          <p:cNvSpPr txBox="1"/>
          <p:nvPr/>
        </p:nvSpPr>
        <p:spPr>
          <a:xfrm>
            <a:off x="5611761" y="4616010"/>
            <a:ext cx="6096000" cy="1277273"/>
          </a:xfrm>
          <a:prstGeom prst="rect">
            <a:avLst/>
          </a:prstGeom>
          <a:solidFill>
            <a:srgbClr val="FFC000"/>
          </a:solidFill>
          <a:ln>
            <a:solidFill>
              <a:schemeClr val="tx1"/>
            </a:solidFill>
          </a:ln>
        </p:spPr>
        <p:txBody>
          <a:bodyPr wrap="square">
            <a:spAutoFit/>
          </a:bodyPr>
          <a:lstStyle/>
          <a:p>
            <a:r>
              <a:rPr lang="en-US" sz="1100" b="1" dirty="0">
                <a:latin typeface="Verdana" panose="020B0604030504040204" pitchFamily="34" charset="0"/>
                <a:ea typeface="Verdana" panose="020B0604030504040204" pitchFamily="34" charset="0"/>
              </a:rPr>
              <a:t>Step 3.</a:t>
            </a:r>
            <a:r>
              <a:rPr lang="en-US" sz="1100" dirty="0">
                <a:latin typeface="Verdana" panose="020B0604030504040204" pitchFamily="34" charset="0"/>
                <a:ea typeface="Verdana" panose="020B0604030504040204" pitchFamily="34" charset="0"/>
              </a:rPr>
              <a:t> Analysts and decisionmakers next use </a:t>
            </a:r>
            <a:r>
              <a:rPr lang="en-US" sz="1100" b="1" dirty="0">
                <a:latin typeface="Verdana" panose="020B0604030504040204" pitchFamily="34" charset="0"/>
                <a:ea typeface="Verdana" panose="020B0604030504040204" pitchFamily="34" charset="0"/>
              </a:rPr>
              <a:t>visualization and data analytics on these databases</a:t>
            </a:r>
            <a:r>
              <a:rPr lang="en-US" sz="1100" dirty="0">
                <a:latin typeface="Verdana" panose="020B0604030504040204" pitchFamily="34" charset="0"/>
                <a:ea typeface="Verdana" panose="020B0604030504040204" pitchFamily="34" charset="0"/>
              </a:rPr>
              <a:t> to explore for and characterize vulnerabilities. Commonly, </a:t>
            </a:r>
            <a:r>
              <a:rPr lang="en-US" sz="1100" b="1" dirty="0">
                <a:latin typeface="Verdana" panose="020B0604030504040204" pitchFamily="34" charset="0"/>
                <a:ea typeface="Verdana" panose="020B0604030504040204" pitchFamily="34" charset="0"/>
              </a:rPr>
              <a:t>RDM analyses use statistical Scenario Discovery (SD) algorithms to identify and display for users the key factors that best distinguish futures in which proposed strategies meet or miss their goals</a:t>
            </a:r>
            <a:r>
              <a:rPr lang="en-US" sz="1100" dirty="0">
                <a:latin typeface="Verdana" panose="020B0604030504040204" pitchFamily="34" charset="0"/>
                <a:ea typeface="Verdana" panose="020B0604030504040204" pitchFamily="34" charset="0"/>
              </a:rPr>
              <a:t>. These clusters of futures are usefully considered policy-relevant scenarios that illuminate the vulnerabilities of the proposed policies</a:t>
            </a:r>
          </a:p>
        </p:txBody>
      </p:sp>
      <p:sp>
        <p:nvSpPr>
          <p:cNvPr id="15" name="TextBox 14">
            <a:extLst>
              <a:ext uri="{FF2B5EF4-FFF2-40B4-BE49-F238E27FC236}">
                <a16:creationId xmlns:a16="http://schemas.microsoft.com/office/drawing/2014/main" id="{19B19912-A3D2-8F1C-293D-9D5DF50A3B0F}"/>
              </a:ext>
            </a:extLst>
          </p:cNvPr>
          <p:cNvSpPr txBox="1"/>
          <p:nvPr/>
        </p:nvSpPr>
        <p:spPr>
          <a:xfrm>
            <a:off x="10184860" y="1089058"/>
            <a:ext cx="1371600" cy="540000"/>
          </a:xfrm>
          <a:prstGeom prst="rect">
            <a:avLst/>
          </a:prstGeom>
          <a:solidFill>
            <a:schemeClr val="bg1"/>
          </a:solidFill>
          <a:ln>
            <a:solidFill>
              <a:schemeClr val="tx1"/>
            </a:solidFill>
          </a:ln>
        </p:spPr>
        <p:txBody>
          <a:bodyPr wrap="square" rtlCol="0">
            <a:spAutoFit/>
          </a:bodyPr>
          <a:lstStyle>
            <a:defPPr>
              <a:defRPr lang="es-CR"/>
            </a:defPPr>
            <a:lvl1pPr algn="ctr"/>
          </a:lstStyle>
          <a:p>
            <a:r>
              <a:rPr lang="en-US" dirty="0"/>
              <a:t>Simulation databases</a:t>
            </a:r>
          </a:p>
        </p:txBody>
      </p:sp>
      <p:cxnSp>
        <p:nvCxnSpPr>
          <p:cNvPr id="17" name="Straight Arrow Connector 16">
            <a:extLst>
              <a:ext uri="{FF2B5EF4-FFF2-40B4-BE49-F238E27FC236}">
                <a16:creationId xmlns:a16="http://schemas.microsoft.com/office/drawing/2014/main" id="{4CCF842D-A53E-9213-0CD3-9E9E4893AB91}"/>
              </a:ext>
            </a:extLst>
          </p:cNvPr>
          <p:cNvCxnSpPr>
            <a:cxnSpLocks/>
            <a:stCxn id="11" idx="3"/>
            <a:endCxn id="15" idx="1"/>
          </p:cNvCxnSpPr>
          <p:nvPr/>
        </p:nvCxnSpPr>
        <p:spPr>
          <a:xfrm>
            <a:off x="9781099" y="1329093"/>
            <a:ext cx="403761" cy="29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A59D91-54D1-88AF-043A-BD2A14BEC005}"/>
              </a:ext>
            </a:extLst>
          </p:cNvPr>
          <p:cNvSpPr txBox="1"/>
          <p:nvPr/>
        </p:nvSpPr>
        <p:spPr>
          <a:xfrm>
            <a:off x="452202" y="4545088"/>
            <a:ext cx="4448165" cy="1277273"/>
          </a:xfrm>
          <a:prstGeom prst="rect">
            <a:avLst/>
          </a:prstGeom>
          <a:solidFill>
            <a:schemeClr val="accent2">
              <a:lumMod val="40000"/>
              <a:lumOff val="60000"/>
            </a:schemeClr>
          </a:solidFill>
          <a:ln>
            <a:solidFill>
              <a:schemeClr val="tx1"/>
            </a:solidFill>
          </a:ln>
        </p:spPr>
        <p:txBody>
          <a:bodyPr wrap="square">
            <a:spAutoFit/>
          </a:bodyPr>
          <a:lstStyle>
            <a:defPPr>
              <a:defRPr lang="es-CR"/>
            </a:defPPr>
            <a:lvl1pPr>
              <a:defRPr sz="1400" b="1"/>
            </a:lvl1pPr>
          </a:lstStyle>
          <a:p>
            <a:r>
              <a:rPr lang="en-US" sz="1100" dirty="0">
                <a:latin typeface="Verdana" panose="020B0604030504040204" pitchFamily="34" charset="0"/>
                <a:ea typeface="Verdana" panose="020B0604030504040204" pitchFamily="34" charset="0"/>
              </a:rPr>
              <a:t>Step 4. </a:t>
            </a:r>
            <a:r>
              <a:rPr lang="en-US" sz="1100" b="0" dirty="0">
                <a:latin typeface="Verdana" panose="020B0604030504040204" pitchFamily="34" charset="0"/>
                <a:ea typeface="Verdana" panose="020B0604030504040204" pitchFamily="34" charset="0"/>
              </a:rPr>
              <a:t>Analysts and decisionmakers may use these scenarios to display and evaluate the tradeoffs among strategies. </a:t>
            </a:r>
            <a:r>
              <a:rPr lang="en-US" sz="1100" dirty="0">
                <a:latin typeface="Verdana" panose="020B0604030504040204" pitchFamily="34" charset="0"/>
                <a:ea typeface="Verdana" panose="020B0604030504040204" pitchFamily="34" charset="0"/>
              </a:rPr>
              <a:t>For instance, one can plot multi-objective tradeoff curves</a:t>
            </a:r>
            <a:r>
              <a:rPr lang="en-US" sz="1100" b="0" dirty="0">
                <a:latin typeface="Verdana" panose="020B0604030504040204" pitchFamily="34" charset="0"/>
                <a:ea typeface="Verdana" panose="020B0604030504040204" pitchFamily="34" charset="0"/>
              </a:rPr>
              <a:t>—for instance comparing reliability and cost for each of the policy relevant scenarios </a:t>
            </a:r>
            <a:r>
              <a:rPr lang="en-US" sz="1100" dirty="0">
                <a:latin typeface="Verdana" panose="020B0604030504040204" pitchFamily="34" charset="0"/>
                <a:ea typeface="Verdana" panose="020B0604030504040204" pitchFamily="34" charset="0"/>
              </a:rPr>
              <a:t>to help decisionmakers decide how to best balance among their competing objectives.</a:t>
            </a:r>
          </a:p>
        </p:txBody>
      </p:sp>
      <p:cxnSp>
        <p:nvCxnSpPr>
          <p:cNvPr id="19" name="Connector: Elbow 18">
            <a:extLst>
              <a:ext uri="{FF2B5EF4-FFF2-40B4-BE49-F238E27FC236}">
                <a16:creationId xmlns:a16="http://schemas.microsoft.com/office/drawing/2014/main" id="{C26B0296-1420-402D-FF88-45ADD9B5AB6C}"/>
              </a:ext>
            </a:extLst>
          </p:cNvPr>
          <p:cNvCxnSpPr>
            <a:cxnSpLocks/>
            <a:endCxn id="11" idx="1"/>
          </p:cNvCxnSpPr>
          <p:nvPr/>
        </p:nvCxnSpPr>
        <p:spPr>
          <a:xfrm flipV="1">
            <a:off x="6096000" y="1329093"/>
            <a:ext cx="1401104" cy="76329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66D9E332-C09D-6EC1-1797-284A094877B1}"/>
              </a:ext>
            </a:extLst>
          </p:cNvPr>
          <p:cNvCxnSpPr>
            <a:cxnSpLocks/>
            <a:endCxn id="14" idx="1"/>
          </p:cNvCxnSpPr>
          <p:nvPr/>
        </p:nvCxnSpPr>
        <p:spPr>
          <a:xfrm rot="16200000" flipH="1">
            <a:off x="4362182" y="4005067"/>
            <a:ext cx="2010003" cy="4891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9F86A5B-55A6-28A6-EC22-15F80D2DF964}"/>
              </a:ext>
            </a:extLst>
          </p:cNvPr>
          <p:cNvCxnSpPr>
            <a:cxnSpLocks/>
            <a:endCxn id="25" idx="1"/>
          </p:cNvCxnSpPr>
          <p:nvPr/>
        </p:nvCxnSpPr>
        <p:spPr>
          <a:xfrm>
            <a:off x="5122605" y="2556546"/>
            <a:ext cx="1500767" cy="731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E752ED2A-0DD1-6B6F-613D-CDC4CC3EF567}"/>
              </a:ext>
            </a:extLst>
          </p:cNvPr>
          <p:cNvCxnSpPr>
            <a:cxnSpLocks/>
            <a:endCxn id="18" idx="0"/>
          </p:cNvCxnSpPr>
          <p:nvPr/>
        </p:nvCxnSpPr>
        <p:spPr>
          <a:xfrm rot="5400000">
            <a:off x="1668715" y="3301786"/>
            <a:ext cx="2250872" cy="23573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904100F-8400-800A-8410-5A32DECABB04}"/>
              </a:ext>
            </a:extLst>
          </p:cNvPr>
          <p:cNvSpPr/>
          <p:nvPr/>
        </p:nvSpPr>
        <p:spPr>
          <a:xfrm>
            <a:off x="6623372" y="2282839"/>
            <a:ext cx="5217246" cy="2010005"/>
          </a:xfrm>
          <a:prstGeom prst="rect">
            <a:avLst/>
          </a:prstGeom>
          <a:solidFill>
            <a:srgbClr val="22968E">
              <a:alpha val="25098"/>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pPr>
            <a:r>
              <a:rPr lang="en-US" sz="1100" b="1" kern="1200" dirty="0">
                <a:solidFill>
                  <a:prstClr val="black"/>
                </a:solidFill>
                <a:latin typeface="Verdana" panose="020B0604030504040204" pitchFamily="34" charset="0"/>
                <a:ea typeface="Verdana" panose="020B0604030504040204" pitchFamily="34" charset="0"/>
              </a:rPr>
              <a:t>Step 5. </a:t>
            </a:r>
            <a:r>
              <a:rPr lang="en-US" sz="1100" kern="1200" dirty="0">
                <a:solidFill>
                  <a:prstClr val="black"/>
                </a:solidFill>
                <a:latin typeface="Verdana" panose="020B0604030504040204" pitchFamily="34" charset="0"/>
                <a:ea typeface="Verdana" panose="020B0604030504040204" pitchFamily="34" charset="0"/>
              </a:rPr>
              <a:t>Identify and evaluate potentially </a:t>
            </a:r>
            <a:r>
              <a:rPr lang="en-US" sz="1100" b="1" kern="1200" dirty="0">
                <a:solidFill>
                  <a:prstClr val="black"/>
                </a:solidFill>
                <a:latin typeface="Verdana" panose="020B0604030504040204" pitchFamily="34" charset="0"/>
                <a:ea typeface="Verdana" panose="020B0604030504040204" pitchFamily="34" charset="0"/>
              </a:rPr>
              <a:t>more robust strategies</a:t>
            </a:r>
            <a:r>
              <a:rPr lang="en-US" sz="1100" kern="1200" dirty="0">
                <a:solidFill>
                  <a:prstClr val="black"/>
                </a:solidFill>
                <a:latin typeface="Verdana" panose="020B0604030504040204" pitchFamily="34" charset="0"/>
                <a:ea typeface="Verdana" panose="020B0604030504040204" pitchFamily="34" charset="0"/>
              </a:rPr>
              <a:t>—</a:t>
            </a:r>
            <a:r>
              <a:rPr lang="en-US" sz="1100" b="1" kern="1200" dirty="0">
                <a:solidFill>
                  <a:prstClr val="black"/>
                </a:solidFill>
                <a:latin typeface="Verdana" panose="020B0604030504040204" pitchFamily="34" charset="0"/>
                <a:ea typeface="Verdana" panose="020B0604030504040204" pitchFamily="34" charset="0"/>
              </a:rPr>
              <a:t>ones that provide better tradeoffs than the existing alternatives. </a:t>
            </a:r>
            <a:r>
              <a:rPr lang="en-US" sz="1100" kern="1200" dirty="0">
                <a:solidFill>
                  <a:prstClr val="black"/>
                </a:solidFill>
                <a:latin typeface="Verdana" panose="020B0604030504040204" pitchFamily="34" charset="0"/>
                <a:ea typeface="Verdana" panose="020B0604030504040204" pitchFamily="34" charset="0"/>
              </a:rPr>
              <a:t>These new alternatives generally </a:t>
            </a:r>
            <a:r>
              <a:rPr lang="en-US" sz="1100" b="1" kern="1200" dirty="0">
                <a:solidFill>
                  <a:prstClr val="black"/>
                </a:solidFill>
                <a:latin typeface="Verdana" panose="020B0604030504040204" pitchFamily="34" charset="0"/>
                <a:ea typeface="Verdana" panose="020B0604030504040204" pitchFamily="34" charset="0"/>
              </a:rPr>
              <a:t>incorporate additional policy levers, often the components of adaptive decision strategies: short-term actions, signposts, and contingent actions </a:t>
            </a:r>
            <a:r>
              <a:rPr lang="en-US" sz="1100" kern="1200" dirty="0">
                <a:solidFill>
                  <a:prstClr val="black"/>
                </a:solidFill>
                <a:latin typeface="Verdana" panose="020B0604030504040204" pitchFamily="34" charset="0"/>
                <a:ea typeface="Verdana" panose="020B0604030504040204" pitchFamily="34" charset="0"/>
              </a:rPr>
              <a:t>to be taken </a:t>
            </a:r>
            <a:r>
              <a:rPr lang="en-US" sz="1100" b="1" kern="1200" dirty="0">
                <a:solidFill>
                  <a:prstClr val="black"/>
                </a:solidFill>
                <a:latin typeface="Verdana" panose="020B0604030504040204" pitchFamily="34" charset="0"/>
                <a:ea typeface="Verdana" panose="020B0604030504040204" pitchFamily="34" charset="0"/>
              </a:rPr>
              <a:t>if the predesignated signpost signals are observed</a:t>
            </a:r>
            <a:r>
              <a:rPr lang="en-US" sz="1100" kern="1200" dirty="0">
                <a:solidFill>
                  <a:prstClr val="black"/>
                </a:solidFill>
                <a:latin typeface="Verdana" panose="020B0604030504040204" pitchFamily="34" charset="0"/>
                <a:ea typeface="Verdana" panose="020B0604030504040204" pitchFamily="34" charset="0"/>
              </a:rPr>
              <a:t>. Analyses may </a:t>
            </a:r>
            <a:r>
              <a:rPr lang="en-US" sz="1100" b="1" kern="1200" dirty="0">
                <a:solidFill>
                  <a:prstClr val="black"/>
                </a:solidFill>
                <a:latin typeface="Verdana" panose="020B0604030504040204" pitchFamily="34" charset="0"/>
                <a:ea typeface="Verdana" panose="020B0604030504040204" pitchFamily="34" charset="0"/>
              </a:rPr>
              <a:t>use expert judgment or optimization algorithms to find </a:t>
            </a:r>
            <a:r>
              <a:rPr lang="en-US" sz="1100" kern="1200" dirty="0">
                <a:solidFill>
                  <a:prstClr val="black"/>
                </a:solidFill>
                <a:latin typeface="Verdana" panose="020B0604030504040204" pitchFamily="34" charset="0"/>
                <a:ea typeface="Verdana" panose="020B0604030504040204" pitchFamily="34" charset="0"/>
              </a:rPr>
              <a:t>combinations of near-term actions, contingent actions, and signposts for the new adaptive strategies. This RDM step provides a natural point of </a:t>
            </a:r>
            <a:r>
              <a:rPr lang="en-US" sz="1100" b="1" kern="1200" dirty="0">
                <a:solidFill>
                  <a:prstClr val="black"/>
                </a:solidFill>
                <a:latin typeface="Verdana" panose="020B0604030504040204" pitchFamily="34" charset="0"/>
                <a:ea typeface="Verdana" panose="020B0604030504040204" pitchFamily="34" charset="0"/>
              </a:rPr>
              <a:t>connection with the Dynamic Adaptive Policy Pathways (DAPP).</a:t>
            </a:r>
          </a:p>
        </p:txBody>
      </p:sp>
      <p:sp>
        <p:nvSpPr>
          <p:cNvPr id="31" name="TextBox 30">
            <a:extLst>
              <a:ext uri="{FF2B5EF4-FFF2-40B4-BE49-F238E27FC236}">
                <a16:creationId xmlns:a16="http://schemas.microsoft.com/office/drawing/2014/main" id="{4F564DA3-6FB1-9295-4114-9428F0BDF123}"/>
              </a:ext>
            </a:extLst>
          </p:cNvPr>
          <p:cNvSpPr txBox="1"/>
          <p:nvPr/>
        </p:nvSpPr>
        <p:spPr>
          <a:xfrm>
            <a:off x="320880" y="1171550"/>
            <a:ext cx="2283996" cy="1554480"/>
          </a:xfrm>
          <a:prstGeom prst="rect">
            <a:avLst/>
          </a:prstGeom>
          <a:solidFill>
            <a:schemeClr val="bg1"/>
          </a:solidFill>
          <a:ln>
            <a:solidFill>
              <a:schemeClr val="bg1"/>
            </a:solidFill>
          </a:ln>
        </p:spPr>
        <p:txBody>
          <a:bodyPr wrap="square" rtlCol="0">
            <a:spAutoFit/>
          </a:bodyPr>
          <a:lstStyle/>
          <a:p>
            <a:pPr lvl="0" algn="ctr">
              <a:defRPr/>
            </a:pPr>
            <a:endParaRPr lang="en-US" dirty="0"/>
          </a:p>
        </p:txBody>
      </p:sp>
      <p:sp>
        <p:nvSpPr>
          <p:cNvPr id="33" name="TextBox 32">
            <a:extLst>
              <a:ext uri="{FF2B5EF4-FFF2-40B4-BE49-F238E27FC236}">
                <a16:creationId xmlns:a16="http://schemas.microsoft.com/office/drawing/2014/main" id="{F0F9D9ED-767B-0BBF-FF2E-20B1DCBB4BE1}"/>
              </a:ext>
            </a:extLst>
          </p:cNvPr>
          <p:cNvSpPr txBox="1"/>
          <p:nvPr/>
        </p:nvSpPr>
        <p:spPr>
          <a:xfrm>
            <a:off x="281951" y="1251619"/>
            <a:ext cx="2283996" cy="1107996"/>
          </a:xfrm>
          <a:prstGeom prst="rect">
            <a:avLst/>
          </a:prstGeom>
          <a:solidFill>
            <a:schemeClr val="accent4">
              <a:lumMod val="40000"/>
              <a:lumOff val="60000"/>
            </a:schemeClr>
          </a:solidFill>
          <a:ln>
            <a:solidFill>
              <a:schemeClr val="tx1"/>
            </a:solidFill>
          </a:ln>
        </p:spPr>
        <p:txBody>
          <a:bodyPr wrap="square" rtlCol="0">
            <a:spAutoFit/>
          </a:bodyPr>
          <a:lstStyle/>
          <a:p>
            <a:pPr lvl="0" algn="ctr">
              <a:defRPr/>
            </a:pPr>
            <a:r>
              <a:rPr lang="en-US" sz="1100" b="1" dirty="0">
                <a:latin typeface="Verdana" panose="020B0604030504040204" pitchFamily="34" charset="0"/>
                <a:ea typeface="Verdana" panose="020B0604030504040204" pitchFamily="34" charset="0"/>
              </a:rPr>
              <a:t>Step 1:</a:t>
            </a:r>
            <a:r>
              <a:rPr lang="en-US" sz="1100" dirty="0">
                <a:latin typeface="Verdana" panose="020B0604030504040204" pitchFamily="34" charset="0"/>
                <a:ea typeface="Verdana" panose="020B0604030504040204" pitchFamily="34" charset="0"/>
              </a:rPr>
              <a:t> Preparation of the </a:t>
            </a:r>
            <a:r>
              <a:rPr lang="en-US" sz="1100" b="1" dirty="0">
                <a:latin typeface="Verdana" panose="020B0604030504040204" pitchFamily="34" charset="0"/>
                <a:ea typeface="Verdana" panose="020B0604030504040204" pitchFamily="34" charset="0"/>
              </a:rPr>
              <a:t>scope</a:t>
            </a:r>
            <a:r>
              <a:rPr lang="en-US" sz="1100" dirty="0">
                <a:latin typeface="Verdana" panose="020B0604030504040204" pitchFamily="34" charset="0"/>
                <a:ea typeface="Verdana" panose="020B0604030504040204" pitchFamily="34" charset="0"/>
              </a:rPr>
              <a:t> of simulations through the identification of data and models, as well as narratives captured in the </a:t>
            </a:r>
            <a:r>
              <a:rPr lang="en-US" sz="1100" b="1" dirty="0">
                <a:latin typeface="Verdana" panose="020B0604030504040204" pitchFamily="34" charset="0"/>
                <a:ea typeface="Verdana" panose="020B0604030504040204" pitchFamily="34" charset="0"/>
              </a:rPr>
              <a:t>XLRM matrix</a:t>
            </a:r>
            <a:r>
              <a:rPr lang="en-US" sz="1100" dirty="0">
                <a:latin typeface="Verdana" panose="020B0604030504040204" pitchFamily="34" charset="0"/>
                <a:ea typeface="Verdana" panose="020B0604030504040204" pitchFamily="34" charset="0"/>
              </a:rPr>
              <a:t>.</a:t>
            </a:r>
          </a:p>
        </p:txBody>
      </p:sp>
      <p:cxnSp>
        <p:nvCxnSpPr>
          <p:cNvPr id="34" name="Connector: Elbow 33">
            <a:extLst>
              <a:ext uri="{FF2B5EF4-FFF2-40B4-BE49-F238E27FC236}">
                <a16:creationId xmlns:a16="http://schemas.microsoft.com/office/drawing/2014/main" id="{D5016963-A9EF-7C9F-9A09-8F7D8AAA591E}"/>
              </a:ext>
            </a:extLst>
          </p:cNvPr>
          <p:cNvCxnSpPr>
            <a:cxnSpLocks/>
            <a:endCxn id="33" idx="3"/>
          </p:cNvCxnSpPr>
          <p:nvPr/>
        </p:nvCxnSpPr>
        <p:spPr>
          <a:xfrm rot="10800000" flipV="1">
            <a:off x="2565948" y="1534881"/>
            <a:ext cx="1495069" cy="27073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FDA4FAE-C95E-F5B2-F23F-3AD74363FCE8}"/>
              </a:ext>
            </a:extLst>
          </p:cNvPr>
          <p:cNvSpPr txBox="1">
            <a:spLocks/>
          </p:cNvSpPr>
          <p:nvPr/>
        </p:nvSpPr>
        <p:spPr>
          <a:xfrm>
            <a:off x="214008" y="6358844"/>
            <a:ext cx="11342452" cy="476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00"/>
              </a:buClr>
              <a:buSzTx/>
              <a:buFont typeface="Arial" panose="020B0604020202020204" pitchFamily="34" charset="0"/>
              <a:buNone/>
              <a:tabLst/>
              <a:defRPr/>
            </a:pPr>
            <a:r>
              <a:rPr kumimoji="0" lang="en-US" sz="105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Marchau</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V. A. J., Walker, W. E., </a:t>
            </a:r>
            <a:r>
              <a:rPr kumimoji="0" lang="en-US" sz="105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Bloemen</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P. J. &amp; Pooper, S. W. (2019). Decision Making Under Deep Uncertainty. Springer. </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hlinkClick r:id="rId4"/>
              </a:rPr>
              <a:t>https://doi.org/https://doi.org/10.1007/978-3-030-05252-2</a:t>
            </a: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endParaRPr kumimoji="0" lang="es-E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99833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3D2354-3478-4DC8-BE94-94A34822E6C0}"/>
              </a:ext>
            </a:extLst>
          </p:cNvPr>
          <p:cNvSpPr txBox="1"/>
          <p:nvPr/>
        </p:nvSpPr>
        <p:spPr>
          <a:xfrm>
            <a:off x="45624" y="1730268"/>
            <a:ext cx="3454400" cy="2390911"/>
          </a:xfrm>
          <a:prstGeom prst="rect">
            <a:avLst/>
          </a:prstGeom>
          <a:noFill/>
        </p:spPr>
        <p:txBody>
          <a:bodyPr wrap="square" rtlCol="0">
            <a:spAutoFit/>
          </a:bodyPr>
          <a:lstStyle/>
          <a:p>
            <a:r>
              <a:rPr lang="en-US" sz="1867" b="1" dirty="0"/>
              <a:t>Metrics for success</a:t>
            </a:r>
          </a:p>
          <a:p>
            <a:pPr marL="457189" lvl="2" indent="-457189">
              <a:buFont typeface="Arial" panose="020B0604020202020204" pitchFamily="34" charset="0"/>
              <a:buChar char="•"/>
            </a:pPr>
            <a:r>
              <a:rPr lang="en-US" sz="1867" dirty="0"/>
              <a:t>GHG and carbon emissions by 2050</a:t>
            </a:r>
          </a:p>
          <a:p>
            <a:pPr marL="457189" lvl="2" indent="-457189">
              <a:buFont typeface="Arial" panose="020B0604020202020204" pitchFamily="34" charset="0"/>
              <a:buChar char="•"/>
            </a:pPr>
            <a:r>
              <a:rPr lang="en-US" sz="1867" dirty="0"/>
              <a:t>Cost of the energy system</a:t>
            </a:r>
          </a:p>
          <a:p>
            <a:pPr marL="457189" lvl="2" indent="-457189">
              <a:buFont typeface="Arial" panose="020B0604020202020204" pitchFamily="34" charset="0"/>
              <a:buChar char="•"/>
            </a:pPr>
            <a:r>
              <a:rPr lang="en-US" sz="1867" dirty="0"/>
              <a:t>Health impacts of local pollution</a:t>
            </a:r>
          </a:p>
          <a:p>
            <a:pPr marL="457189" lvl="2" indent="-457189">
              <a:buFont typeface="Arial" panose="020B0604020202020204" pitchFamily="34" charset="0"/>
              <a:buChar char="•"/>
            </a:pPr>
            <a:r>
              <a:rPr lang="en-US" sz="1867" dirty="0"/>
              <a:t>Reduced congestion</a:t>
            </a:r>
          </a:p>
          <a:p>
            <a:pPr marL="457189" lvl="2" indent="-457189">
              <a:buFont typeface="Arial" panose="020B0604020202020204" pitchFamily="34" charset="0"/>
              <a:buChar char="•"/>
            </a:pPr>
            <a:r>
              <a:rPr lang="en-US" sz="1867" dirty="0"/>
              <a:t>…</a:t>
            </a:r>
          </a:p>
        </p:txBody>
      </p:sp>
      <p:sp>
        <p:nvSpPr>
          <p:cNvPr id="9" name="TextBox 8">
            <a:extLst>
              <a:ext uri="{FF2B5EF4-FFF2-40B4-BE49-F238E27FC236}">
                <a16:creationId xmlns:a16="http://schemas.microsoft.com/office/drawing/2014/main" id="{D1E3E734-EA18-4AB5-ACA7-6ACDA92FD556}"/>
              </a:ext>
            </a:extLst>
          </p:cNvPr>
          <p:cNvSpPr txBox="1"/>
          <p:nvPr/>
        </p:nvSpPr>
        <p:spPr>
          <a:xfrm>
            <a:off x="3401644" y="2505670"/>
            <a:ext cx="3454400" cy="1816266"/>
          </a:xfrm>
          <a:prstGeom prst="rect">
            <a:avLst/>
          </a:prstGeom>
          <a:noFill/>
        </p:spPr>
        <p:txBody>
          <a:bodyPr wrap="square" rtlCol="0">
            <a:spAutoFit/>
          </a:bodyPr>
          <a:lstStyle/>
          <a:p>
            <a:r>
              <a:rPr lang="en-US" sz="1867" b="1" dirty="0"/>
              <a:t>Options to get there</a:t>
            </a:r>
          </a:p>
          <a:p>
            <a:pPr marL="457189" lvl="2" indent="-457189">
              <a:buFont typeface="Arial" panose="020B0604020202020204" pitchFamily="34" charset="0"/>
              <a:buChar char="•"/>
            </a:pPr>
            <a:r>
              <a:rPr lang="en-US" sz="1867" dirty="0"/>
              <a:t>Renewable portfolio standards</a:t>
            </a:r>
          </a:p>
          <a:p>
            <a:pPr marL="457189" lvl="2" indent="-457189">
              <a:buFont typeface="Arial" panose="020B0604020202020204" pitchFamily="34" charset="0"/>
              <a:buChar char="•"/>
            </a:pPr>
            <a:r>
              <a:rPr lang="en-US" sz="1867" dirty="0"/>
              <a:t>EV deployment </a:t>
            </a:r>
          </a:p>
          <a:p>
            <a:pPr marL="457189" lvl="2" indent="-457189">
              <a:buFont typeface="Arial" panose="020B0604020202020204" pitchFamily="34" charset="0"/>
              <a:buChar char="•"/>
            </a:pPr>
            <a:r>
              <a:rPr lang="en-US" sz="1867" dirty="0"/>
              <a:t>Public transport</a:t>
            </a:r>
          </a:p>
          <a:p>
            <a:pPr marL="457189" lvl="2" indent="-457189">
              <a:buFont typeface="Arial" panose="020B0604020202020204" pitchFamily="34" charset="0"/>
              <a:buChar char="•"/>
            </a:pPr>
            <a:r>
              <a:rPr lang="en-US" sz="1867" dirty="0"/>
              <a:t>…</a:t>
            </a:r>
          </a:p>
        </p:txBody>
      </p:sp>
      <p:sp>
        <p:nvSpPr>
          <p:cNvPr id="10" name="TextBox 9">
            <a:extLst>
              <a:ext uri="{FF2B5EF4-FFF2-40B4-BE49-F238E27FC236}">
                <a16:creationId xmlns:a16="http://schemas.microsoft.com/office/drawing/2014/main" id="{F940FC5C-10B2-409B-8D4E-2EB1EE7AE437}"/>
              </a:ext>
            </a:extLst>
          </p:cNvPr>
          <p:cNvSpPr txBox="1"/>
          <p:nvPr/>
        </p:nvSpPr>
        <p:spPr>
          <a:xfrm>
            <a:off x="6412394" y="1576653"/>
            <a:ext cx="3938105" cy="1528945"/>
          </a:xfrm>
          <a:prstGeom prst="rect">
            <a:avLst/>
          </a:prstGeom>
          <a:noFill/>
        </p:spPr>
        <p:txBody>
          <a:bodyPr wrap="square" rtlCol="0">
            <a:spAutoFit/>
          </a:bodyPr>
          <a:lstStyle/>
          <a:p>
            <a:r>
              <a:rPr lang="en-US" sz="1867" b="1" dirty="0"/>
              <a:t>Uncertainties to consider</a:t>
            </a:r>
          </a:p>
          <a:p>
            <a:pPr marL="457189" lvl="2" indent="-457189">
              <a:buFont typeface="Arial" panose="020B0604020202020204" pitchFamily="34" charset="0"/>
              <a:buChar char="•"/>
            </a:pPr>
            <a:r>
              <a:rPr lang="en-US" sz="1867" dirty="0"/>
              <a:t>Cost of technologies</a:t>
            </a:r>
          </a:p>
          <a:p>
            <a:pPr marL="457189" lvl="2" indent="-457189">
              <a:buFont typeface="Arial" panose="020B0604020202020204" pitchFamily="34" charset="0"/>
              <a:buChar char="•"/>
            </a:pPr>
            <a:r>
              <a:rPr lang="en-US" sz="1867" dirty="0"/>
              <a:t>Future demand for transport</a:t>
            </a:r>
          </a:p>
          <a:p>
            <a:pPr marL="457189" lvl="2" indent="-457189">
              <a:buFont typeface="Arial" panose="020B0604020202020204" pitchFamily="34" charset="0"/>
              <a:buChar char="•"/>
            </a:pPr>
            <a:r>
              <a:rPr lang="en-US" sz="1867" dirty="0"/>
              <a:t>Social acceptance</a:t>
            </a:r>
            <a:br>
              <a:rPr lang="en-US" sz="1867" dirty="0"/>
            </a:br>
            <a:r>
              <a:rPr lang="en-US" sz="1867" dirty="0"/>
              <a:t>…</a:t>
            </a:r>
          </a:p>
        </p:txBody>
      </p:sp>
      <p:pic>
        <p:nvPicPr>
          <p:cNvPr id="5124" name="Picture 4" descr="Lever">
            <a:extLst>
              <a:ext uri="{FF2B5EF4-FFF2-40B4-BE49-F238E27FC236}">
                <a16:creationId xmlns:a16="http://schemas.microsoft.com/office/drawing/2014/main" id="{523C6E16-21CF-4005-A4B7-1F97703D3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645" y="4390587"/>
            <a:ext cx="2880332" cy="23304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usiness Concept - Achieving Multiple Strategic Objectives Stock ...">
            <a:extLst>
              <a:ext uri="{FF2B5EF4-FFF2-40B4-BE49-F238E27FC236}">
                <a16:creationId xmlns:a16="http://schemas.microsoft.com/office/drawing/2014/main" id="{8634730D-8C71-42C9-9EC1-F7D227B0A9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9" y="4085633"/>
            <a:ext cx="2843496" cy="165989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The Path of Uncertainty - Transitions Legal PLLC | Law Offices of ...">
            <a:extLst>
              <a:ext uri="{FF2B5EF4-FFF2-40B4-BE49-F238E27FC236}">
                <a16:creationId xmlns:a16="http://schemas.microsoft.com/office/drawing/2014/main" id="{7896CCEC-01AF-41B3-A204-A92D296DF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2439" y="3050653"/>
            <a:ext cx="2860707" cy="127214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8C7620F-521B-4FE2-AFB3-6BD4DF88EFA7}"/>
              </a:ext>
            </a:extLst>
          </p:cNvPr>
          <p:cNvSpPr txBox="1"/>
          <p:nvPr/>
        </p:nvSpPr>
        <p:spPr>
          <a:xfrm>
            <a:off x="8714502" y="5355380"/>
            <a:ext cx="3454400" cy="1241622"/>
          </a:xfrm>
          <a:prstGeom prst="rect">
            <a:avLst/>
          </a:prstGeom>
          <a:noFill/>
        </p:spPr>
        <p:txBody>
          <a:bodyPr wrap="square" rtlCol="0">
            <a:spAutoFit/>
          </a:bodyPr>
          <a:lstStyle/>
          <a:p>
            <a:r>
              <a:rPr lang="en-US" sz="1867" b="1" dirty="0"/>
              <a:t>Available data and models</a:t>
            </a:r>
          </a:p>
          <a:p>
            <a:pPr marL="457189" lvl="2" indent="-457189">
              <a:buFont typeface="Arial" panose="020B0604020202020204" pitchFamily="34" charset="0"/>
              <a:buChar char="•"/>
            </a:pPr>
            <a:r>
              <a:rPr lang="en-US" sz="1867" dirty="0"/>
              <a:t>National statistics</a:t>
            </a:r>
          </a:p>
          <a:p>
            <a:pPr marL="457189" lvl="2" indent="-457189">
              <a:buFont typeface="Arial" panose="020B0604020202020204" pitchFamily="34" charset="0"/>
              <a:buChar char="•"/>
            </a:pPr>
            <a:r>
              <a:rPr lang="en-US" sz="1867" dirty="0"/>
              <a:t>Existing studies</a:t>
            </a:r>
          </a:p>
          <a:p>
            <a:pPr marL="457189" lvl="2" indent="-457189">
              <a:buFont typeface="Arial" panose="020B0604020202020204" pitchFamily="34" charset="0"/>
              <a:buChar char="•"/>
            </a:pPr>
            <a:r>
              <a:rPr lang="en-US" sz="1867" dirty="0"/>
              <a:t>…</a:t>
            </a:r>
          </a:p>
        </p:txBody>
      </p:sp>
      <p:pic>
        <p:nvPicPr>
          <p:cNvPr id="5132" name="Picture 12" descr="Number crunching without fear | Cosmos">
            <a:extLst>
              <a:ext uri="{FF2B5EF4-FFF2-40B4-BE49-F238E27FC236}">
                <a16:creationId xmlns:a16="http://schemas.microsoft.com/office/drawing/2014/main" id="{EA5965FC-DF6D-4584-9DD7-1219B0DDD7F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2230" b="46542"/>
          <a:stretch/>
        </p:blipFill>
        <p:spPr bwMode="auto">
          <a:xfrm>
            <a:off x="8810757" y="4062168"/>
            <a:ext cx="3038961" cy="125290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821D1D5-4519-8703-5BA8-C517B6E47A57}"/>
              </a:ext>
            </a:extLst>
          </p:cNvPr>
          <p:cNvSpPr>
            <a:spLocks noGrp="1"/>
          </p:cNvSpPr>
          <p:nvPr>
            <p:ph type="title"/>
          </p:nvPr>
        </p:nvSpPr>
        <p:spPr/>
        <p:txBody>
          <a:bodyPr>
            <a:noAutofit/>
          </a:bodyPr>
          <a:lstStyle/>
          <a:p>
            <a:pPr>
              <a:lnSpc>
                <a:spcPct val="90000"/>
              </a:lnSpc>
              <a:buClr>
                <a:schemeClr val="dk1"/>
              </a:buClr>
              <a:buSzPts val="4400"/>
            </a:pPr>
            <a:r>
              <a:rPr lang="en-US" dirty="0">
                <a:solidFill>
                  <a:srgbClr val="C00000"/>
                </a:solidFill>
                <a:latin typeface="Arial" panose="020B0604020202020204" pitchFamily="34" charset="0"/>
              </a:rPr>
              <a:t>Stakeholders tell us how to measure success, what options they have, which uncertainties they fear, and what they already know </a:t>
            </a:r>
          </a:p>
        </p:txBody>
      </p:sp>
    </p:spTree>
    <p:extLst>
      <p:ext uri="{BB962C8B-B14F-4D97-AF65-F5344CB8AC3E}">
        <p14:creationId xmlns:p14="http://schemas.microsoft.com/office/powerpoint/2010/main" val="162438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40C7-8560-1B61-7990-98D6ABCAB65F}"/>
              </a:ext>
            </a:extLst>
          </p:cNvPr>
          <p:cNvSpPr>
            <a:spLocks noGrp="1"/>
          </p:cNvSpPr>
          <p:nvPr>
            <p:ph type="title"/>
          </p:nvPr>
        </p:nvSpPr>
        <p:spPr/>
        <p:txBody>
          <a:bodyPr/>
          <a:lstStyle/>
          <a:p>
            <a:pPr>
              <a:lnSpc>
                <a:spcPct val="90000"/>
              </a:lnSpc>
              <a:buClr>
                <a:schemeClr val="dk1"/>
              </a:buClr>
              <a:buSzPts val="4400"/>
            </a:pPr>
            <a:r>
              <a:rPr lang="en-US" dirty="0">
                <a:solidFill>
                  <a:srgbClr val="C00000"/>
                </a:solidFill>
                <a:latin typeface="Arial" panose="020B0604020202020204" pitchFamily="34" charset="0"/>
              </a:rPr>
              <a:t>We then use/build models to explore future deployments of the strategy/plan while capturing uncertainties</a:t>
            </a:r>
          </a:p>
        </p:txBody>
      </p:sp>
      <p:pic>
        <p:nvPicPr>
          <p:cNvPr id="5" name="Imagen 68">
            <a:extLst>
              <a:ext uri="{FF2B5EF4-FFF2-40B4-BE49-F238E27FC236}">
                <a16:creationId xmlns:a16="http://schemas.microsoft.com/office/drawing/2014/main" id="{815F9883-4C48-910F-3767-E0C758210681}"/>
              </a:ext>
            </a:extLst>
          </p:cNvPr>
          <p:cNvPicPr/>
          <p:nvPr/>
        </p:nvPicPr>
        <p:blipFill>
          <a:blip r:embed="rId3">
            <a:extLst>
              <a:ext uri="{28A0092B-C50C-407E-A947-70E740481C1C}">
                <a14:useLocalDpi xmlns:a14="http://schemas.microsoft.com/office/drawing/2010/main" val="0"/>
              </a:ext>
            </a:extLst>
          </a:blip>
          <a:stretch>
            <a:fillRect/>
          </a:stretch>
        </p:blipFill>
        <p:spPr>
          <a:xfrm>
            <a:off x="3244174" y="1126661"/>
            <a:ext cx="8424044" cy="5269729"/>
          </a:xfrm>
          <a:prstGeom prst="rect">
            <a:avLst/>
          </a:prstGeom>
        </p:spPr>
      </p:pic>
      <p:sp>
        <p:nvSpPr>
          <p:cNvPr id="6" name="TextBox 5">
            <a:extLst>
              <a:ext uri="{FF2B5EF4-FFF2-40B4-BE49-F238E27FC236}">
                <a16:creationId xmlns:a16="http://schemas.microsoft.com/office/drawing/2014/main" id="{7AB7BAE1-5519-BECF-4699-9323083EDD01}"/>
              </a:ext>
            </a:extLst>
          </p:cNvPr>
          <p:cNvSpPr txBox="1"/>
          <p:nvPr/>
        </p:nvSpPr>
        <p:spPr>
          <a:xfrm>
            <a:off x="882539" y="1625556"/>
            <a:ext cx="3407605" cy="1200329"/>
          </a:xfrm>
          <a:prstGeom prst="rect">
            <a:avLst/>
          </a:prstGeom>
          <a:noFill/>
        </p:spPr>
        <p:txBody>
          <a:bodyPr wrap="square">
            <a:spAutoFit/>
          </a:bodyPr>
          <a:lstStyle/>
          <a:p>
            <a:pPr algn="ctr"/>
            <a:r>
              <a:rPr lang="es-CR" sz="1800" dirty="0" err="1"/>
              <a:t>For</a:t>
            </a:r>
            <a:r>
              <a:rPr lang="es-CR" sz="1800" dirty="0"/>
              <a:t> </a:t>
            </a:r>
            <a:r>
              <a:rPr lang="es-CR" sz="1800" dirty="0" err="1"/>
              <a:t>instance</a:t>
            </a:r>
            <a:r>
              <a:rPr lang="es-CR" sz="1800" dirty="0"/>
              <a:t>, in Costa Rica </a:t>
            </a:r>
            <a:r>
              <a:rPr lang="es-CR" sz="1800" dirty="0" err="1"/>
              <a:t>we</a:t>
            </a:r>
            <a:r>
              <a:rPr lang="es-CR" sz="1800" dirty="0"/>
              <a:t> </a:t>
            </a:r>
            <a:r>
              <a:rPr lang="es-CR" sz="1800" dirty="0" err="1"/>
              <a:t>used</a:t>
            </a:r>
            <a:r>
              <a:rPr lang="es-CR" sz="1800" dirty="0"/>
              <a:t> </a:t>
            </a:r>
            <a:r>
              <a:rPr lang="es-CR" sz="1800" dirty="0" err="1"/>
              <a:t>OSeMOSYS</a:t>
            </a:r>
            <a:r>
              <a:rPr lang="es-CR" sz="1800" dirty="0"/>
              <a:t> </a:t>
            </a:r>
            <a:r>
              <a:rPr lang="es-CR" sz="1800" dirty="0" err="1"/>
              <a:t>to</a:t>
            </a:r>
            <a:r>
              <a:rPr lang="es-CR" sz="1800" dirty="0"/>
              <a:t> </a:t>
            </a:r>
            <a:r>
              <a:rPr lang="es-CR" sz="1800" dirty="0" err="1"/>
              <a:t>model</a:t>
            </a:r>
            <a:r>
              <a:rPr lang="es-CR" sz="1800" dirty="0"/>
              <a:t> </a:t>
            </a:r>
            <a:r>
              <a:rPr lang="es-CR" sz="1800" dirty="0" err="1"/>
              <a:t>the</a:t>
            </a:r>
            <a:r>
              <a:rPr lang="es-CR" sz="1800" dirty="0"/>
              <a:t> </a:t>
            </a:r>
            <a:r>
              <a:rPr lang="es-CR" sz="1800" dirty="0" err="1"/>
              <a:t>energy</a:t>
            </a:r>
            <a:r>
              <a:rPr lang="es-CR" sz="1800" dirty="0"/>
              <a:t> sector (</a:t>
            </a:r>
            <a:r>
              <a:rPr lang="es-CR" sz="1800" dirty="0" err="1"/>
              <a:t>electricity</a:t>
            </a:r>
            <a:r>
              <a:rPr lang="es-CR" sz="1800" dirty="0"/>
              <a:t> and </a:t>
            </a:r>
            <a:r>
              <a:rPr lang="es-CR" sz="1800" dirty="0" err="1"/>
              <a:t>transport</a:t>
            </a:r>
            <a:r>
              <a:rPr lang="es-CR" sz="1800" dirty="0"/>
              <a:t>) and explore </a:t>
            </a:r>
            <a:r>
              <a:rPr lang="es-CR" sz="1800" dirty="0" err="1"/>
              <a:t>its</a:t>
            </a:r>
            <a:r>
              <a:rPr lang="es-CR" sz="1800" dirty="0"/>
              <a:t> </a:t>
            </a:r>
            <a:r>
              <a:rPr lang="es-CR" sz="1800" dirty="0" err="1"/>
              <a:t>decarbonisation</a:t>
            </a:r>
            <a:r>
              <a:rPr lang="es-CR" sz="1800" dirty="0"/>
              <a:t> </a:t>
            </a:r>
            <a:r>
              <a:rPr lang="es-CR" sz="1800" dirty="0" err="1"/>
              <a:t>pathways</a:t>
            </a:r>
            <a:endParaRPr lang="en-US" sz="1800" dirty="0"/>
          </a:p>
        </p:txBody>
      </p:sp>
      <p:sp>
        <p:nvSpPr>
          <p:cNvPr id="3" name="TextBox 2">
            <a:extLst>
              <a:ext uri="{FF2B5EF4-FFF2-40B4-BE49-F238E27FC236}">
                <a16:creationId xmlns:a16="http://schemas.microsoft.com/office/drawing/2014/main" id="{315C806A-5BCD-A8E9-F3AF-CD3E8E9BBF94}"/>
              </a:ext>
            </a:extLst>
          </p:cNvPr>
          <p:cNvSpPr txBox="1"/>
          <p:nvPr/>
        </p:nvSpPr>
        <p:spPr>
          <a:xfrm>
            <a:off x="338418" y="4287972"/>
            <a:ext cx="2560425" cy="646331"/>
          </a:xfrm>
          <a:prstGeom prst="rect">
            <a:avLst/>
          </a:prstGeom>
          <a:solidFill>
            <a:srgbClr val="FFC000"/>
          </a:solidFill>
        </p:spPr>
        <p:txBody>
          <a:bodyPr wrap="square">
            <a:spAutoFit/>
          </a:bodyPr>
          <a:lstStyle/>
          <a:p>
            <a:pPr algn="ctr"/>
            <a:r>
              <a:rPr lang="es-CR" sz="1800" dirty="0" err="1"/>
              <a:t>We</a:t>
            </a:r>
            <a:r>
              <a:rPr lang="es-CR" sz="1800" dirty="0"/>
              <a:t> use </a:t>
            </a:r>
            <a:r>
              <a:rPr lang="es-CR" sz="1800" dirty="0" err="1"/>
              <a:t>models</a:t>
            </a:r>
            <a:r>
              <a:rPr lang="es-CR" sz="1800" dirty="0"/>
              <a:t> </a:t>
            </a:r>
            <a:r>
              <a:rPr lang="es-CR" sz="1800" dirty="0" err="1"/>
              <a:t>to</a:t>
            </a:r>
            <a:r>
              <a:rPr lang="es-CR" sz="1800" dirty="0"/>
              <a:t> </a:t>
            </a:r>
            <a:r>
              <a:rPr lang="es-CR" sz="1800" dirty="0" err="1"/>
              <a:t>create</a:t>
            </a:r>
            <a:r>
              <a:rPr lang="es-CR" sz="1800" dirty="0"/>
              <a:t> </a:t>
            </a:r>
            <a:r>
              <a:rPr lang="es-CR" sz="1800" dirty="0" err="1"/>
              <a:t>scenarios</a:t>
            </a:r>
            <a:r>
              <a:rPr lang="es-CR" sz="1800" dirty="0"/>
              <a:t>!! </a:t>
            </a:r>
            <a:endParaRPr lang="en-US" sz="1800" dirty="0"/>
          </a:p>
        </p:txBody>
      </p:sp>
    </p:spTree>
    <p:extLst>
      <p:ext uri="{BB962C8B-B14F-4D97-AF65-F5344CB8AC3E}">
        <p14:creationId xmlns:p14="http://schemas.microsoft.com/office/powerpoint/2010/main" val="134190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C560-2FA6-4A5D-A072-D22289839128}"/>
              </a:ext>
            </a:extLst>
          </p:cNvPr>
          <p:cNvSpPr>
            <a:spLocks noGrp="1"/>
          </p:cNvSpPr>
          <p:nvPr>
            <p:ph type="title"/>
          </p:nvPr>
        </p:nvSpPr>
        <p:spPr/>
        <p:txBody>
          <a:bodyPr/>
          <a:lstStyle/>
          <a:p>
            <a:pPr>
              <a:lnSpc>
                <a:spcPct val="90000"/>
              </a:lnSpc>
              <a:buClr>
                <a:schemeClr val="dk1"/>
              </a:buClr>
              <a:buSzPts val="4400"/>
            </a:pPr>
            <a:r>
              <a:rPr lang="en-US" dirty="0">
                <a:solidFill>
                  <a:srgbClr val="C00000"/>
                </a:solidFill>
                <a:latin typeface="Arial" panose="020B0604020202020204" pitchFamily="34" charset="0"/>
              </a:rPr>
              <a:t>Scenarios are then co-designed using the model adopted/developed and considering insights from stakeholders</a:t>
            </a:r>
          </a:p>
        </p:txBody>
      </p:sp>
      <p:sp>
        <p:nvSpPr>
          <p:cNvPr id="9" name="CuadroTexto 8"/>
          <p:cNvSpPr txBox="1"/>
          <p:nvPr/>
        </p:nvSpPr>
        <p:spPr>
          <a:xfrm>
            <a:off x="8805512" y="1338630"/>
            <a:ext cx="2946297" cy="1569660"/>
          </a:xfrm>
          <a:prstGeom prst="rect">
            <a:avLst/>
          </a:prstGeom>
          <a:noFill/>
        </p:spPr>
        <p:txBody>
          <a:bodyPr wrap="square" rtlCol="0">
            <a:spAutoFit/>
          </a:bodyPr>
          <a:lstStyle/>
          <a:p>
            <a:r>
              <a:rPr lang="en-US" sz="1600" dirty="0"/>
              <a:t>“Urban transformation and non-motorized mobility are maintained and the electrification of passenger transport reaches its maximum values” </a:t>
            </a:r>
          </a:p>
        </p:txBody>
      </p:sp>
      <p:sp>
        <p:nvSpPr>
          <p:cNvPr id="10" name="CuadroTexto 9"/>
          <p:cNvSpPr txBox="1"/>
          <p:nvPr/>
        </p:nvSpPr>
        <p:spPr>
          <a:xfrm>
            <a:off x="8786261" y="3423747"/>
            <a:ext cx="3042573" cy="1077218"/>
          </a:xfrm>
          <a:prstGeom prst="rect">
            <a:avLst/>
          </a:prstGeom>
          <a:noFill/>
        </p:spPr>
        <p:txBody>
          <a:bodyPr wrap="square" rtlCol="0">
            <a:spAutoFit/>
          </a:bodyPr>
          <a:lstStyle/>
          <a:p>
            <a:r>
              <a:rPr lang="en-US" sz="1600" dirty="0"/>
              <a:t>“Freight transport is the sector that would provide the necessary to reach a net-zero system by 2050” </a:t>
            </a:r>
          </a:p>
        </p:txBody>
      </p:sp>
      <p:sp>
        <p:nvSpPr>
          <p:cNvPr id="11" name="CuadroTexto 10"/>
          <p:cNvSpPr txBox="1"/>
          <p:nvPr/>
        </p:nvSpPr>
        <p:spPr>
          <a:xfrm>
            <a:off x="8786261" y="4863599"/>
            <a:ext cx="3042573" cy="830997"/>
          </a:xfrm>
          <a:prstGeom prst="rect">
            <a:avLst/>
          </a:prstGeom>
          <a:noFill/>
        </p:spPr>
        <p:txBody>
          <a:bodyPr wrap="square" rtlCol="0">
            <a:spAutoFit/>
          </a:bodyPr>
          <a:lstStyle/>
          <a:p>
            <a:r>
              <a:rPr lang="en-US" sz="1600" dirty="0"/>
              <a:t>“The rest of the sectors will also provide benefits for the reduction of emissions”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191" y="1321852"/>
            <a:ext cx="8047622" cy="5159758"/>
          </a:xfrm>
          <a:prstGeom prst="rect">
            <a:avLst/>
          </a:prstGeom>
        </p:spPr>
      </p:pic>
      <p:sp>
        <p:nvSpPr>
          <p:cNvPr id="3" name="TextBox 2">
            <a:extLst>
              <a:ext uri="{FF2B5EF4-FFF2-40B4-BE49-F238E27FC236}">
                <a16:creationId xmlns:a16="http://schemas.microsoft.com/office/drawing/2014/main" id="{9891BEB7-0C97-2E49-0940-248BBE2ECEA0}"/>
              </a:ext>
            </a:extLst>
          </p:cNvPr>
          <p:cNvSpPr txBox="1"/>
          <p:nvPr/>
        </p:nvSpPr>
        <p:spPr>
          <a:xfrm rot="16200000">
            <a:off x="-2359384" y="3701677"/>
            <a:ext cx="5159760" cy="400110"/>
          </a:xfrm>
          <a:prstGeom prst="rect">
            <a:avLst/>
          </a:prstGeom>
          <a:solidFill>
            <a:srgbClr val="FFC000"/>
          </a:solidFill>
        </p:spPr>
        <p:txBody>
          <a:bodyPr wrap="square" rtlCol="0">
            <a:spAutoFit/>
          </a:bodyPr>
          <a:lstStyle/>
          <a:p>
            <a:pPr algn="ctr"/>
            <a:r>
              <a:rPr lang="en-GB" sz="2000" dirty="0"/>
              <a:t>Example of Costa Rica</a:t>
            </a:r>
          </a:p>
        </p:txBody>
      </p:sp>
    </p:spTree>
    <p:extLst>
      <p:ext uri="{BB962C8B-B14F-4D97-AF65-F5344CB8AC3E}">
        <p14:creationId xmlns:p14="http://schemas.microsoft.com/office/powerpoint/2010/main" val="422404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8"/>
          <p:cNvPicPr preferRelativeResize="0"/>
          <p:nvPr/>
        </p:nvPicPr>
        <p:blipFill rotWithShape="1">
          <a:blip r:embed="rId3">
            <a:alphaModFix/>
          </a:blip>
          <a:srcRect b="3818"/>
          <a:stretch/>
        </p:blipFill>
        <p:spPr>
          <a:xfrm>
            <a:off x="72334" y="1351272"/>
            <a:ext cx="5453924" cy="5245951"/>
          </a:xfrm>
          <a:prstGeom prst="rect">
            <a:avLst/>
          </a:prstGeom>
          <a:noFill/>
          <a:ln>
            <a:noFill/>
          </a:ln>
        </p:spPr>
      </p:pic>
      <p:sp>
        <p:nvSpPr>
          <p:cNvPr id="261" name="Google Shape;261;p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buClr>
                <a:schemeClr val="dk1"/>
              </a:buClr>
            </a:pPr>
            <a:r>
              <a:rPr lang="es-CR" sz="2500" dirty="0" err="1">
                <a:solidFill>
                  <a:srgbClr val="C00000"/>
                </a:solidFill>
                <a:latin typeface="Arial" panose="020B0604020202020204" pitchFamily="34" charset="0"/>
              </a:rPr>
              <a:t>The</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model</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is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then</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used</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to</a:t>
            </a:r>
            <a:r>
              <a:rPr lang="es-CR" sz="2500" dirty="0">
                <a:solidFill>
                  <a:srgbClr val="C00000"/>
                </a:solidFill>
                <a:latin typeface="Arial" panose="020B0604020202020204" pitchFamily="34" charset="0"/>
              </a:rPr>
              <a:t> produce </a:t>
            </a:r>
            <a:r>
              <a:rPr lang="es-CR" sz="2500" dirty="0" err="1">
                <a:solidFill>
                  <a:srgbClr val="C00000"/>
                </a:solidFill>
                <a:latin typeface="Arial" panose="020B0604020202020204" pitchFamily="34" charset="0"/>
              </a:rPr>
              <a:t>results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that</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will</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address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metrics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indicated</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by</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stakeholders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under</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baseline</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assumptions</a:t>
            </a:r>
            <a:r>
              <a:rPr lang="es-CR" sz="2500" dirty="0">
                <a:solidFill>
                  <a:srgbClr val="C00000"/>
                </a:solidFill>
                <a:latin typeface="Arial" panose="020B0604020202020204" pitchFamily="34" charset="0"/>
              </a:rPr>
              <a:t> - </a:t>
            </a:r>
            <a:r>
              <a:rPr lang="es-CR" sz="2500" dirty="0" err="1">
                <a:solidFill>
                  <a:srgbClr val="C00000"/>
                </a:solidFill>
                <a:latin typeface="Arial" panose="020B0604020202020204" pitchFamily="34" charset="0"/>
              </a:rPr>
              <a:t>Emissions</a:t>
            </a:r>
            <a:endParaRPr sz="2500" dirty="0">
              <a:solidFill>
                <a:srgbClr val="C00000"/>
              </a:solidFill>
              <a:latin typeface="Arial" panose="020B0604020202020204" pitchFamily="34" charset="0"/>
            </a:endParaRPr>
          </a:p>
        </p:txBody>
      </p:sp>
      <p:pic>
        <p:nvPicPr>
          <p:cNvPr id="262" name="Google Shape;262;p8"/>
          <p:cNvPicPr preferRelativeResize="0"/>
          <p:nvPr/>
        </p:nvPicPr>
        <p:blipFill rotWithShape="1">
          <a:blip r:embed="rId4">
            <a:alphaModFix/>
          </a:blip>
          <a:srcRect/>
          <a:stretch/>
        </p:blipFill>
        <p:spPr>
          <a:xfrm>
            <a:off x="1067459" y="1454184"/>
            <a:ext cx="893567" cy="893567"/>
          </a:xfrm>
          <a:prstGeom prst="rect">
            <a:avLst/>
          </a:prstGeom>
          <a:noFill/>
          <a:ln>
            <a:noFill/>
          </a:ln>
        </p:spPr>
      </p:pic>
      <p:pic>
        <p:nvPicPr>
          <p:cNvPr id="263" name="Google Shape;263;p8"/>
          <p:cNvPicPr preferRelativeResize="0"/>
          <p:nvPr/>
        </p:nvPicPr>
        <p:blipFill rotWithShape="1">
          <a:blip r:embed="rId5">
            <a:alphaModFix/>
          </a:blip>
          <a:srcRect/>
          <a:stretch/>
        </p:blipFill>
        <p:spPr>
          <a:xfrm>
            <a:off x="6069751" y="1770608"/>
            <a:ext cx="685375" cy="591232"/>
          </a:xfrm>
          <a:prstGeom prst="rect">
            <a:avLst/>
          </a:prstGeom>
          <a:noFill/>
          <a:ln>
            <a:noFill/>
          </a:ln>
        </p:spPr>
      </p:pic>
      <p:pic>
        <p:nvPicPr>
          <p:cNvPr id="264" name="Google Shape;264;p8"/>
          <p:cNvPicPr preferRelativeResize="0"/>
          <p:nvPr/>
        </p:nvPicPr>
        <p:blipFill rotWithShape="1">
          <a:blip r:embed="rId6">
            <a:alphaModFix/>
          </a:blip>
          <a:srcRect/>
          <a:stretch/>
        </p:blipFill>
        <p:spPr>
          <a:xfrm>
            <a:off x="5965659" y="3698125"/>
            <a:ext cx="893565" cy="591232"/>
          </a:xfrm>
          <a:prstGeom prst="rect">
            <a:avLst/>
          </a:prstGeom>
          <a:noFill/>
          <a:ln>
            <a:noFill/>
          </a:ln>
        </p:spPr>
      </p:pic>
      <p:pic>
        <p:nvPicPr>
          <p:cNvPr id="265" name="Google Shape;265;p8"/>
          <p:cNvPicPr preferRelativeResize="0"/>
          <p:nvPr/>
        </p:nvPicPr>
        <p:blipFill rotWithShape="1">
          <a:blip r:embed="rId7">
            <a:alphaModFix/>
          </a:blip>
          <a:srcRect/>
          <a:stretch/>
        </p:blipFill>
        <p:spPr>
          <a:xfrm>
            <a:off x="5965652" y="2688275"/>
            <a:ext cx="893565" cy="591232"/>
          </a:xfrm>
          <a:prstGeom prst="rect">
            <a:avLst/>
          </a:prstGeom>
          <a:noFill/>
          <a:ln>
            <a:noFill/>
          </a:ln>
        </p:spPr>
      </p:pic>
      <p:pic>
        <p:nvPicPr>
          <p:cNvPr id="266" name="Google Shape;266;p8"/>
          <p:cNvPicPr preferRelativeResize="0"/>
          <p:nvPr/>
        </p:nvPicPr>
        <p:blipFill rotWithShape="1">
          <a:blip r:embed="rId8">
            <a:alphaModFix/>
          </a:blip>
          <a:srcRect t="40015"/>
          <a:stretch/>
        </p:blipFill>
        <p:spPr>
          <a:xfrm>
            <a:off x="5803098" y="5397538"/>
            <a:ext cx="2610986" cy="714687"/>
          </a:xfrm>
          <a:prstGeom prst="rect">
            <a:avLst/>
          </a:prstGeom>
          <a:noFill/>
          <a:ln>
            <a:noFill/>
          </a:ln>
        </p:spPr>
      </p:pic>
      <p:sp>
        <p:nvSpPr>
          <p:cNvPr id="267" name="Google Shape;267;p8"/>
          <p:cNvSpPr txBox="1"/>
          <p:nvPr/>
        </p:nvSpPr>
        <p:spPr>
          <a:xfrm>
            <a:off x="6905500" y="1612107"/>
            <a:ext cx="4919400" cy="408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CR" sz="1400" b="1" i="0" u="none" strike="noStrike" cap="none" dirty="0" err="1">
                <a:solidFill>
                  <a:srgbClr val="000000"/>
                </a:solidFill>
                <a:latin typeface="Verdana"/>
                <a:ea typeface="Verdana"/>
                <a:cs typeface="Verdana"/>
                <a:sym typeface="Verdana"/>
              </a:rPr>
              <a:t>Emission</a:t>
            </a:r>
            <a:r>
              <a:rPr lang="es-CR" sz="1400" b="1" i="0" u="none" strike="noStrike" cap="none" dirty="0">
                <a:solidFill>
                  <a:srgbClr val="000000"/>
                </a:solidFill>
                <a:latin typeface="Verdana"/>
                <a:ea typeface="Verdana"/>
                <a:cs typeface="Verdana"/>
                <a:sym typeface="Verdana"/>
              </a:rPr>
              <a:t> </a:t>
            </a:r>
            <a:r>
              <a:rPr lang="es-CR" sz="1400" b="1" i="0" u="none" strike="noStrike" cap="none" dirty="0" err="1">
                <a:solidFill>
                  <a:srgbClr val="000000"/>
                </a:solidFill>
                <a:latin typeface="Verdana"/>
                <a:ea typeface="Verdana"/>
                <a:cs typeface="Verdana"/>
                <a:sym typeface="Verdana"/>
              </a:rPr>
              <a:t>reduction</a:t>
            </a:r>
            <a:r>
              <a:rPr lang="es-CR" sz="1400" b="1" i="0" u="none" strike="noStrike" cap="none" dirty="0">
                <a:solidFill>
                  <a:srgbClr val="000000"/>
                </a:solidFill>
                <a:latin typeface="Verdana"/>
                <a:ea typeface="Verdana"/>
                <a:cs typeface="Verdana"/>
                <a:sym typeface="Verdana"/>
              </a:rPr>
              <a:t> leads </a:t>
            </a:r>
            <a:r>
              <a:rPr lang="es-CR" sz="1400" b="1" i="0" u="none" strike="noStrike" cap="none" dirty="0" err="1">
                <a:solidFill>
                  <a:srgbClr val="000000"/>
                </a:solidFill>
                <a:latin typeface="Verdana"/>
                <a:ea typeface="Verdana"/>
                <a:cs typeface="Verdana"/>
                <a:sym typeface="Verdana"/>
              </a:rPr>
              <a:t>to</a:t>
            </a:r>
            <a:r>
              <a:rPr lang="es-CR" sz="1400" b="1" i="0" u="none" strike="noStrike" cap="none" dirty="0">
                <a:solidFill>
                  <a:srgbClr val="000000"/>
                </a:solidFill>
                <a:latin typeface="Verdana"/>
                <a:ea typeface="Verdana"/>
                <a:cs typeface="Verdana"/>
                <a:sym typeface="Verdana"/>
              </a:rPr>
              <a:t> </a:t>
            </a:r>
            <a:r>
              <a:rPr lang="es-CR" sz="1400" b="1" i="0" u="none" strike="noStrike" cap="none" dirty="0" err="1">
                <a:solidFill>
                  <a:srgbClr val="000000"/>
                </a:solidFill>
                <a:latin typeface="Verdana"/>
                <a:ea typeface="Verdana"/>
                <a:cs typeface="Verdana"/>
                <a:sym typeface="Verdana"/>
              </a:rPr>
              <a:t>health</a:t>
            </a:r>
            <a:r>
              <a:rPr lang="es-CR" sz="1400" b="1" i="0" u="none" strike="noStrike" cap="none" dirty="0">
                <a:solidFill>
                  <a:srgbClr val="000000"/>
                </a:solidFill>
                <a:latin typeface="Verdana"/>
                <a:ea typeface="Verdana"/>
                <a:cs typeface="Verdana"/>
                <a:sym typeface="Verdana"/>
              </a:rPr>
              <a:t> </a:t>
            </a:r>
            <a:r>
              <a:rPr lang="es-CR" sz="1400" b="1" i="0" u="none" strike="noStrike" cap="none" dirty="0" err="1">
                <a:solidFill>
                  <a:srgbClr val="000000"/>
                </a:solidFill>
                <a:latin typeface="Verdana"/>
                <a:ea typeface="Verdana"/>
                <a:cs typeface="Verdana"/>
                <a:sym typeface="Verdana"/>
              </a:rPr>
              <a:t>savings</a:t>
            </a:r>
            <a:r>
              <a:rPr lang="es-CR" sz="1400" b="1" i="0" u="none" strike="noStrike" cap="none" dirty="0">
                <a:solidFill>
                  <a:srgbClr val="000000"/>
                </a:solidFill>
                <a:latin typeface="Verdana"/>
                <a:ea typeface="Verdana"/>
                <a:cs typeface="Verdana"/>
                <a:sym typeface="Verdana"/>
              </a:rPr>
              <a:t>: </a:t>
            </a:r>
            <a:r>
              <a:rPr lang="es-CR" sz="1400" b="0" i="0" u="none" strike="noStrike" cap="none" dirty="0" err="1">
                <a:solidFill>
                  <a:srgbClr val="000000"/>
                </a:solidFill>
                <a:latin typeface="Verdana"/>
                <a:ea typeface="Verdana"/>
                <a:cs typeface="Verdana"/>
                <a:sym typeface="Verdana"/>
              </a:rPr>
              <a:t>Emissions</a:t>
            </a:r>
            <a:r>
              <a:rPr lang="es-CR" sz="1400" b="0" i="0" u="none" strike="noStrike" cap="none" dirty="0">
                <a:solidFill>
                  <a:srgbClr val="000000"/>
                </a:solidFill>
                <a:latin typeface="Verdana"/>
                <a:ea typeface="Verdana"/>
                <a:cs typeface="Verdana"/>
                <a:sym typeface="Verdana"/>
              </a:rPr>
              <a:t> </a:t>
            </a:r>
            <a:r>
              <a:rPr lang="es-CR" sz="1400" b="0" i="0" u="none" strike="noStrike" cap="none" dirty="0" err="1">
                <a:solidFill>
                  <a:srgbClr val="000000"/>
                </a:solidFill>
                <a:latin typeface="Verdana"/>
                <a:ea typeface="Verdana"/>
                <a:cs typeface="Verdana"/>
                <a:sym typeface="Verdana"/>
              </a:rPr>
              <a:t>reduced</a:t>
            </a:r>
            <a:r>
              <a:rPr lang="es-CR" sz="1400" b="0" i="0" u="none" strike="noStrike" cap="none" dirty="0">
                <a:solidFill>
                  <a:srgbClr val="000000"/>
                </a:solidFill>
                <a:latin typeface="Verdana"/>
                <a:ea typeface="Verdana"/>
                <a:cs typeface="Verdana"/>
                <a:sym typeface="Verdana"/>
              </a:rPr>
              <a:t> </a:t>
            </a:r>
            <a:r>
              <a:rPr lang="es-CR" sz="1400" b="0" i="0" u="none" strike="noStrike" cap="none" dirty="0" err="1">
                <a:solidFill>
                  <a:srgbClr val="000000"/>
                </a:solidFill>
                <a:latin typeface="Verdana"/>
                <a:ea typeface="Verdana"/>
                <a:cs typeface="Verdana"/>
                <a:sym typeface="Verdana"/>
              </a:rPr>
              <a:t>by</a:t>
            </a:r>
            <a:r>
              <a:rPr lang="es-CR" sz="1400" b="0" i="0" u="none" strike="noStrike" cap="none" dirty="0">
                <a:solidFill>
                  <a:srgbClr val="000000"/>
                </a:solidFill>
                <a:latin typeface="Verdana"/>
                <a:ea typeface="Verdana"/>
                <a:cs typeface="Verdana"/>
                <a:sym typeface="Verdana"/>
              </a:rPr>
              <a:t> 2,750 </a:t>
            </a:r>
            <a:r>
              <a:rPr lang="es-CR" sz="1400" b="0" i="0" u="none" strike="noStrike" cap="none" dirty="0" err="1">
                <a:solidFill>
                  <a:srgbClr val="000000"/>
                </a:solidFill>
                <a:latin typeface="Verdana"/>
                <a:ea typeface="Verdana"/>
                <a:cs typeface="Verdana"/>
                <a:sym typeface="Verdana"/>
              </a:rPr>
              <a:t>tons</a:t>
            </a:r>
            <a:r>
              <a:rPr lang="es-CR" sz="1400" b="0" i="0" u="none" strike="noStrike" cap="none" dirty="0">
                <a:solidFill>
                  <a:srgbClr val="000000"/>
                </a:solidFill>
                <a:latin typeface="Verdana"/>
                <a:ea typeface="Verdana"/>
                <a:cs typeface="Verdana"/>
                <a:sym typeface="Verdana"/>
              </a:rPr>
              <a:t> </a:t>
            </a:r>
            <a:r>
              <a:rPr lang="es-CR" sz="1400" b="0" i="0" u="none" strike="noStrike" cap="none" dirty="0" err="1">
                <a:solidFill>
                  <a:srgbClr val="000000"/>
                </a:solidFill>
                <a:latin typeface="Verdana"/>
                <a:ea typeface="Verdana"/>
                <a:cs typeface="Verdana"/>
                <a:sym typeface="Verdana"/>
              </a:rPr>
              <a:t>of</a:t>
            </a:r>
            <a:r>
              <a:rPr lang="es-CR" sz="1400" b="0" i="0" u="none" strike="noStrike" cap="none" dirty="0">
                <a:solidFill>
                  <a:srgbClr val="000000"/>
                </a:solidFill>
                <a:latin typeface="Verdana"/>
                <a:ea typeface="Verdana"/>
                <a:cs typeface="Verdana"/>
                <a:sym typeface="Verdana"/>
              </a:rPr>
              <a:t> NOX, SOX and PM10 </a:t>
            </a:r>
            <a:r>
              <a:rPr lang="es-CR" sz="1400" b="0" i="0" u="none" strike="noStrike" cap="none" dirty="0" err="1">
                <a:solidFill>
                  <a:srgbClr val="000000"/>
                </a:solidFill>
                <a:latin typeface="Verdana"/>
                <a:ea typeface="Verdana"/>
                <a:cs typeface="Verdana"/>
                <a:sym typeface="Verdana"/>
              </a:rPr>
              <a:t>between</a:t>
            </a:r>
            <a:r>
              <a:rPr lang="es-CR" sz="1400" b="0" i="0" u="none" strike="noStrike" cap="none" dirty="0">
                <a:solidFill>
                  <a:srgbClr val="000000"/>
                </a:solidFill>
                <a:latin typeface="Verdana"/>
                <a:ea typeface="Verdana"/>
                <a:cs typeface="Verdana"/>
                <a:sym typeface="Verdana"/>
              </a:rPr>
              <a:t> 2015 and 2050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s-CR" sz="1800" b="1" i="0" u="none" strike="noStrike" cap="none" dirty="0" err="1">
                <a:solidFill>
                  <a:schemeClr val="dk1"/>
                </a:solidFill>
                <a:latin typeface="Calibri"/>
                <a:ea typeface="Calibri"/>
                <a:cs typeface="Calibri"/>
                <a:sym typeface="Calibri"/>
              </a:rPr>
              <a:t>Reductions</a:t>
            </a:r>
            <a:r>
              <a:rPr lang="es-CR" sz="1800" b="1" i="0" u="none" strike="noStrike" cap="none" dirty="0">
                <a:solidFill>
                  <a:schemeClr val="dk1"/>
                </a:solidFill>
                <a:latin typeface="Calibri"/>
                <a:ea typeface="Calibri"/>
                <a:cs typeface="Calibri"/>
                <a:sym typeface="Calibri"/>
              </a:rPr>
              <a:t> in </a:t>
            </a:r>
            <a:r>
              <a:rPr lang="es-CR" sz="1800" b="1" i="0" u="none" strike="noStrike" cap="none" dirty="0" err="1">
                <a:solidFill>
                  <a:schemeClr val="dk1"/>
                </a:solidFill>
                <a:latin typeface="Calibri"/>
                <a:ea typeface="Calibri"/>
                <a:cs typeface="Calibri"/>
                <a:sym typeface="Calibri"/>
              </a:rPr>
              <a:t>vehicle</a:t>
            </a:r>
            <a:r>
              <a:rPr lang="es-CR" sz="1800" b="1" i="0" u="none" strike="noStrike" cap="none" dirty="0">
                <a:solidFill>
                  <a:schemeClr val="dk1"/>
                </a:solidFill>
                <a:latin typeface="Calibri"/>
                <a:ea typeface="Calibri"/>
                <a:cs typeface="Calibri"/>
                <a:sym typeface="Calibri"/>
              </a:rPr>
              <a:t> </a:t>
            </a:r>
            <a:r>
              <a:rPr lang="es-CR" sz="1800" b="1" i="0" u="none" strike="noStrike" cap="none" dirty="0" err="1">
                <a:solidFill>
                  <a:schemeClr val="dk1"/>
                </a:solidFill>
                <a:latin typeface="Calibri"/>
                <a:ea typeface="Calibri"/>
                <a:cs typeface="Calibri"/>
                <a:sym typeface="Calibri"/>
              </a:rPr>
              <a:t>congestion</a:t>
            </a:r>
            <a:r>
              <a:rPr lang="es-CR" sz="1800" b="1" i="0" u="none" strike="noStrike" cap="none" dirty="0">
                <a:solidFill>
                  <a:schemeClr val="dk1"/>
                </a:solidFill>
                <a:latin typeface="Calibri"/>
                <a:ea typeface="Calibri"/>
                <a:cs typeface="Calibri"/>
                <a:sym typeface="Calibri"/>
              </a:rPr>
              <a:t> lead </a:t>
            </a:r>
            <a:r>
              <a:rPr lang="es-CR" sz="1800" b="1" i="0" u="none" strike="noStrike" cap="none" dirty="0" err="1">
                <a:solidFill>
                  <a:schemeClr val="dk1"/>
                </a:solidFill>
                <a:latin typeface="Calibri"/>
                <a:ea typeface="Calibri"/>
                <a:cs typeface="Calibri"/>
                <a:sym typeface="Calibri"/>
              </a:rPr>
              <a:t>to</a:t>
            </a:r>
            <a:r>
              <a:rPr lang="es-CR" sz="1800" b="1" i="0" u="none" strike="noStrike" cap="none" dirty="0">
                <a:solidFill>
                  <a:schemeClr val="dk1"/>
                </a:solidFill>
                <a:latin typeface="Calibri"/>
                <a:ea typeface="Calibri"/>
                <a:cs typeface="Calibri"/>
                <a:sym typeface="Calibri"/>
              </a:rPr>
              <a:t> </a:t>
            </a:r>
            <a:r>
              <a:rPr lang="es-CR" sz="1800" b="1" i="0" u="none" strike="noStrike" cap="none" dirty="0" err="1">
                <a:solidFill>
                  <a:schemeClr val="dk1"/>
                </a:solidFill>
                <a:latin typeface="Calibri"/>
                <a:ea typeface="Calibri"/>
                <a:cs typeface="Calibri"/>
                <a:sym typeface="Calibri"/>
              </a:rPr>
              <a:t>productivity</a:t>
            </a:r>
            <a:r>
              <a:rPr lang="es-CR" sz="1800" b="1" i="0" u="none" strike="noStrike" cap="none" dirty="0">
                <a:solidFill>
                  <a:schemeClr val="dk1"/>
                </a:solidFill>
                <a:latin typeface="Calibri"/>
                <a:ea typeface="Calibri"/>
                <a:cs typeface="Calibri"/>
                <a:sym typeface="Calibri"/>
              </a:rPr>
              <a:t> </a:t>
            </a:r>
            <a:r>
              <a:rPr lang="es-CR" sz="1800" b="1" i="0" u="none" strike="noStrike" cap="none" dirty="0" err="1">
                <a:solidFill>
                  <a:schemeClr val="dk1"/>
                </a:solidFill>
                <a:latin typeface="Calibri"/>
                <a:ea typeface="Calibri"/>
                <a:cs typeface="Calibri"/>
                <a:sym typeface="Calibri"/>
              </a:rPr>
              <a:t>gains</a:t>
            </a:r>
            <a:r>
              <a:rPr lang="es-CR" sz="1800" b="1" i="0" u="none" strike="noStrike" cap="none" dirty="0">
                <a:solidFill>
                  <a:schemeClr val="dk1"/>
                </a:solidFill>
                <a:latin typeface="Calibri"/>
                <a:ea typeface="Calibri"/>
                <a:cs typeface="Calibri"/>
                <a:sym typeface="Calibri"/>
              </a:rPr>
              <a:t>:</a:t>
            </a:r>
            <a:r>
              <a:rPr lang="es-CR" sz="1800" b="0" i="0" u="none" strike="noStrike" cap="none" dirty="0">
                <a:solidFill>
                  <a:schemeClr val="dk1"/>
                </a:solidFill>
                <a:latin typeface="Calibri"/>
                <a:ea typeface="Calibri"/>
                <a:cs typeface="Calibri"/>
                <a:sym typeface="Calibri"/>
              </a:rPr>
              <a:t> Individual </a:t>
            </a:r>
            <a:r>
              <a:rPr lang="es-CR" sz="1800" b="0" i="0" u="none" strike="noStrike" cap="none" dirty="0" err="1">
                <a:solidFill>
                  <a:schemeClr val="dk1"/>
                </a:solidFill>
                <a:latin typeface="Calibri"/>
                <a:ea typeface="Calibri"/>
                <a:cs typeface="Calibri"/>
                <a:sym typeface="Calibri"/>
              </a:rPr>
              <a:t>trips</a:t>
            </a:r>
            <a:r>
              <a:rPr lang="es-CR" sz="1800" b="0" i="0" u="none" strike="noStrike" cap="none" dirty="0">
                <a:solidFill>
                  <a:schemeClr val="dk1"/>
                </a:solidFill>
                <a:latin typeface="Calibri"/>
                <a:ea typeface="Calibri"/>
                <a:cs typeface="Calibri"/>
                <a:sym typeface="Calibri"/>
              </a:rPr>
              <a:t> are </a:t>
            </a:r>
            <a:r>
              <a:rPr lang="es-CR" sz="1800" b="0" i="0" u="none" strike="noStrike" cap="none" dirty="0" err="1">
                <a:solidFill>
                  <a:schemeClr val="dk1"/>
                </a:solidFill>
                <a:latin typeface="Calibri"/>
                <a:ea typeface="Calibri"/>
                <a:cs typeface="Calibri"/>
                <a:sym typeface="Calibri"/>
              </a:rPr>
              <a:t>reduced</a:t>
            </a:r>
            <a:r>
              <a:rPr lang="es-CR" sz="1800" b="0" i="0" u="none" strike="noStrike" cap="none" dirty="0">
                <a:solidFill>
                  <a:schemeClr val="dk1"/>
                </a:solidFill>
                <a:latin typeface="Calibri"/>
                <a:ea typeface="Calibri"/>
                <a:cs typeface="Calibri"/>
                <a:sym typeface="Calibri"/>
              </a:rPr>
              <a:t> </a:t>
            </a:r>
            <a:r>
              <a:rPr lang="es-CR" sz="1800" b="0" i="0" u="none" strike="noStrike" cap="none" dirty="0" err="1">
                <a:solidFill>
                  <a:schemeClr val="dk1"/>
                </a:solidFill>
                <a:latin typeface="Calibri"/>
                <a:ea typeface="Calibri"/>
                <a:cs typeface="Calibri"/>
                <a:sym typeface="Calibri"/>
              </a:rPr>
              <a:t>by</a:t>
            </a:r>
            <a:r>
              <a:rPr lang="es-CR" sz="1800" b="0" i="0" u="none" strike="noStrike" cap="none" dirty="0">
                <a:solidFill>
                  <a:schemeClr val="dk1"/>
                </a:solidFill>
                <a:latin typeface="Calibri"/>
                <a:ea typeface="Calibri"/>
                <a:cs typeface="Calibri"/>
                <a:sym typeface="Calibri"/>
              </a:rPr>
              <a:t> 285 </a:t>
            </a:r>
            <a:r>
              <a:rPr lang="es-CR" sz="1800" b="0" i="0" u="none" strike="noStrike" cap="none" dirty="0" err="1">
                <a:solidFill>
                  <a:schemeClr val="dk1"/>
                </a:solidFill>
                <a:latin typeface="Calibri"/>
                <a:ea typeface="Calibri"/>
                <a:cs typeface="Calibri"/>
                <a:sym typeface="Calibri"/>
              </a:rPr>
              <a:t>billion</a:t>
            </a:r>
            <a:r>
              <a:rPr lang="es-CR" sz="1800" b="0" i="0" u="none" strike="noStrike" cap="none" dirty="0">
                <a:solidFill>
                  <a:schemeClr val="dk1"/>
                </a:solidFill>
                <a:latin typeface="Calibri"/>
                <a:ea typeface="Calibri"/>
                <a:cs typeface="Calibri"/>
                <a:sym typeface="Calibri"/>
              </a:rPr>
              <a:t> km </a:t>
            </a:r>
            <a:r>
              <a:rPr lang="es-CR" sz="1800" b="0" i="0" u="none" strike="noStrike" cap="none" dirty="0" err="1">
                <a:solidFill>
                  <a:schemeClr val="dk1"/>
                </a:solidFill>
                <a:latin typeface="Calibri"/>
                <a:ea typeface="Calibri"/>
                <a:cs typeface="Calibri"/>
                <a:sym typeface="Calibri"/>
              </a:rPr>
              <a:t>between</a:t>
            </a:r>
            <a:r>
              <a:rPr lang="es-CR" sz="1800" b="0" i="0" u="none" strike="noStrike" cap="none" dirty="0">
                <a:solidFill>
                  <a:schemeClr val="dk1"/>
                </a:solidFill>
                <a:latin typeface="Calibri"/>
                <a:ea typeface="Calibri"/>
                <a:cs typeface="Calibri"/>
                <a:sym typeface="Calibri"/>
              </a:rPr>
              <a:t> 2015 and 2050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s-CR" sz="1800" b="1" i="0" u="none" strike="noStrike" cap="none" dirty="0" err="1">
                <a:solidFill>
                  <a:schemeClr val="dk1"/>
                </a:solidFill>
                <a:latin typeface="Calibri"/>
                <a:ea typeface="Calibri"/>
                <a:cs typeface="Calibri"/>
                <a:sym typeface="Calibri"/>
              </a:rPr>
              <a:t>Fewer</a:t>
            </a:r>
            <a:r>
              <a:rPr lang="es-CR" sz="1800" b="1" i="0" u="none" strike="noStrike" cap="none" dirty="0">
                <a:solidFill>
                  <a:schemeClr val="dk1"/>
                </a:solidFill>
                <a:latin typeface="Calibri"/>
                <a:ea typeface="Calibri"/>
                <a:cs typeface="Calibri"/>
                <a:sym typeface="Calibri"/>
              </a:rPr>
              <a:t> </a:t>
            </a:r>
            <a:r>
              <a:rPr lang="es-CR" sz="1800" b="1" i="0" u="none" strike="noStrike" cap="none" dirty="0" err="1">
                <a:solidFill>
                  <a:schemeClr val="dk1"/>
                </a:solidFill>
                <a:latin typeface="Calibri"/>
                <a:ea typeface="Calibri"/>
                <a:cs typeface="Calibri"/>
                <a:sym typeface="Calibri"/>
              </a:rPr>
              <a:t>private</a:t>
            </a:r>
            <a:r>
              <a:rPr lang="es-CR" sz="1800" b="1" i="0" u="none" strike="noStrike" cap="none" dirty="0">
                <a:solidFill>
                  <a:schemeClr val="dk1"/>
                </a:solidFill>
                <a:latin typeface="Calibri"/>
                <a:ea typeface="Calibri"/>
                <a:cs typeface="Calibri"/>
                <a:sym typeface="Calibri"/>
              </a:rPr>
              <a:t> </a:t>
            </a:r>
            <a:r>
              <a:rPr lang="es-CR" sz="1800" b="1" i="0" u="none" strike="noStrike" cap="none" dirty="0" err="1">
                <a:solidFill>
                  <a:schemeClr val="dk1"/>
                </a:solidFill>
                <a:latin typeface="Calibri"/>
                <a:ea typeface="Calibri"/>
                <a:cs typeface="Calibri"/>
                <a:sym typeface="Calibri"/>
              </a:rPr>
              <a:t>vehicles</a:t>
            </a:r>
            <a:r>
              <a:rPr lang="es-CR" sz="1800" b="1" i="0" u="none" strike="noStrike" cap="none" dirty="0">
                <a:solidFill>
                  <a:schemeClr val="dk1"/>
                </a:solidFill>
                <a:latin typeface="Calibri"/>
                <a:ea typeface="Calibri"/>
                <a:cs typeface="Calibri"/>
                <a:sym typeface="Calibri"/>
              </a:rPr>
              <a:t> lead </a:t>
            </a:r>
            <a:r>
              <a:rPr lang="es-CR" sz="1800" b="1" i="0" u="none" strike="noStrike" cap="none" dirty="0" err="1">
                <a:solidFill>
                  <a:schemeClr val="dk1"/>
                </a:solidFill>
                <a:latin typeface="Calibri"/>
                <a:ea typeface="Calibri"/>
                <a:cs typeface="Calibri"/>
                <a:sym typeface="Calibri"/>
              </a:rPr>
              <a:t>to</a:t>
            </a:r>
            <a:r>
              <a:rPr lang="es-CR" sz="1800" b="1" i="0" u="none" strike="noStrike" cap="none" dirty="0">
                <a:solidFill>
                  <a:schemeClr val="dk1"/>
                </a:solidFill>
                <a:latin typeface="Calibri"/>
                <a:ea typeface="Calibri"/>
                <a:cs typeface="Calibri"/>
                <a:sym typeface="Calibri"/>
              </a:rPr>
              <a:t> </a:t>
            </a:r>
            <a:r>
              <a:rPr lang="es-CR" sz="1800" b="1" i="0" u="none" strike="noStrike" cap="none" dirty="0" err="1">
                <a:solidFill>
                  <a:schemeClr val="dk1"/>
                </a:solidFill>
                <a:latin typeface="Calibri"/>
                <a:ea typeface="Calibri"/>
                <a:cs typeface="Calibri"/>
                <a:sym typeface="Calibri"/>
              </a:rPr>
              <a:t>accident</a:t>
            </a:r>
            <a:r>
              <a:rPr lang="es-CR" sz="1800" b="1" i="0" u="none" strike="noStrike" cap="none" dirty="0">
                <a:solidFill>
                  <a:schemeClr val="dk1"/>
                </a:solidFill>
                <a:latin typeface="Calibri"/>
                <a:ea typeface="Calibri"/>
                <a:cs typeface="Calibri"/>
                <a:sym typeface="Calibri"/>
              </a:rPr>
              <a:t> </a:t>
            </a:r>
            <a:r>
              <a:rPr lang="es-CR" sz="1800" b="1" i="0" u="none" strike="noStrike" cap="none" dirty="0" err="1">
                <a:solidFill>
                  <a:schemeClr val="dk1"/>
                </a:solidFill>
                <a:latin typeface="Calibri"/>
                <a:ea typeface="Calibri"/>
                <a:cs typeface="Calibri"/>
                <a:sym typeface="Calibri"/>
              </a:rPr>
              <a:t>reductions</a:t>
            </a:r>
            <a:r>
              <a:rPr lang="es-CR" sz="1800" b="0" i="0" u="none" strike="noStrike" cap="none" dirty="0">
                <a:solidFill>
                  <a:schemeClr val="dk1"/>
                </a:solidFill>
                <a:latin typeface="Calibri"/>
                <a:ea typeface="Calibri"/>
                <a:cs typeface="Calibri"/>
                <a:sym typeface="Calibri"/>
              </a:rPr>
              <a:t>: </a:t>
            </a:r>
            <a:r>
              <a:rPr lang="es-CR" sz="1800" b="0" i="0" u="none" strike="noStrike" cap="none" dirty="0" err="1">
                <a:solidFill>
                  <a:schemeClr val="dk1"/>
                </a:solidFill>
                <a:latin typeface="Calibri"/>
                <a:ea typeface="Calibri"/>
                <a:cs typeface="Calibri"/>
                <a:sym typeface="Calibri"/>
              </a:rPr>
              <a:t>The</a:t>
            </a:r>
            <a:r>
              <a:rPr lang="es-CR" sz="1800" b="0" i="0" u="none" strike="noStrike" cap="none" dirty="0">
                <a:solidFill>
                  <a:schemeClr val="dk1"/>
                </a:solidFill>
                <a:latin typeface="Calibri"/>
                <a:ea typeface="Calibri"/>
                <a:cs typeface="Calibri"/>
                <a:sym typeface="Calibri"/>
              </a:rPr>
              <a:t> </a:t>
            </a:r>
            <a:r>
              <a:rPr lang="es-CR" sz="1800" b="0" i="0" u="none" strike="noStrike" cap="none" dirty="0" err="1">
                <a:solidFill>
                  <a:schemeClr val="dk1"/>
                </a:solidFill>
                <a:latin typeface="Calibri"/>
                <a:ea typeface="Calibri"/>
                <a:cs typeface="Calibri"/>
                <a:sym typeface="Calibri"/>
              </a:rPr>
              <a:t>distance</a:t>
            </a:r>
            <a:r>
              <a:rPr lang="es-CR" sz="1800" b="0" i="0" u="none" strike="noStrike" cap="none" dirty="0">
                <a:solidFill>
                  <a:schemeClr val="dk1"/>
                </a:solidFill>
                <a:latin typeface="Calibri"/>
                <a:ea typeface="Calibri"/>
                <a:cs typeface="Calibri"/>
                <a:sym typeface="Calibri"/>
              </a:rPr>
              <a:t> </a:t>
            </a:r>
            <a:r>
              <a:rPr lang="es-CR" sz="1800" b="0" i="0" u="none" strike="noStrike" cap="none" dirty="0" err="1">
                <a:solidFill>
                  <a:schemeClr val="dk1"/>
                </a:solidFill>
                <a:latin typeface="Calibri"/>
                <a:ea typeface="Calibri"/>
                <a:cs typeface="Calibri"/>
                <a:sym typeface="Calibri"/>
              </a:rPr>
              <a:t>traveled</a:t>
            </a:r>
            <a:r>
              <a:rPr lang="es-CR" sz="1800" b="0" i="0" u="none" strike="noStrike" cap="none" dirty="0">
                <a:solidFill>
                  <a:schemeClr val="dk1"/>
                </a:solidFill>
                <a:latin typeface="Calibri"/>
                <a:ea typeface="Calibri"/>
                <a:cs typeface="Calibri"/>
                <a:sym typeface="Calibri"/>
              </a:rPr>
              <a:t> </a:t>
            </a:r>
            <a:r>
              <a:rPr lang="es-CR" sz="1800" b="0" i="0" u="none" strike="noStrike" cap="none" dirty="0" err="1">
                <a:solidFill>
                  <a:schemeClr val="dk1"/>
                </a:solidFill>
                <a:latin typeface="Calibri"/>
                <a:ea typeface="Calibri"/>
                <a:cs typeface="Calibri"/>
                <a:sym typeface="Calibri"/>
              </a:rPr>
              <a:t>by</a:t>
            </a:r>
            <a:r>
              <a:rPr lang="es-CR" sz="1800" b="0" i="0" u="none" strike="noStrike" cap="none" dirty="0">
                <a:solidFill>
                  <a:schemeClr val="dk1"/>
                </a:solidFill>
                <a:latin typeface="Calibri"/>
                <a:ea typeface="Calibri"/>
                <a:cs typeface="Calibri"/>
                <a:sym typeface="Calibri"/>
              </a:rPr>
              <a:t> </a:t>
            </a:r>
            <a:r>
              <a:rPr lang="es-CR" sz="1800" b="0" i="0" u="none" strike="noStrike" cap="none" dirty="0" err="1">
                <a:solidFill>
                  <a:schemeClr val="dk1"/>
                </a:solidFill>
                <a:latin typeface="Calibri"/>
                <a:ea typeface="Calibri"/>
                <a:cs typeface="Calibri"/>
                <a:sym typeface="Calibri"/>
              </a:rPr>
              <a:t>motorcycles</a:t>
            </a:r>
            <a:r>
              <a:rPr lang="es-CR" sz="1800" b="0" i="0" u="none" strike="noStrike" cap="none" dirty="0">
                <a:solidFill>
                  <a:schemeClr val="dk1"/>
                </a:solidFill>
                <a:latin typeface="Calibri"/>
                <a:ea typeface="Calibri"/>
                <a:cs typeface="Calibri"/>
                <a:sym typeface="Calibri"/>
              </a:rPr>
              <a:t> </a:t>
            </a:r>
            <a:r>
              <a:rPr lang="es-CR" sz="1800" b="0" i="0" u="none" strike="noStrike" cap="none" dirty="0" err="1">
                <a:solidFill>
                  <a:schemeClr val="dk1"/>
                </a:solidFill>
                <a:latin typeface="Calibri"/>
                <a:ea typeface="Calibri"/>
                <a:cs typeface="Calibri"/>
                <a:sym typeface="Calibri"/>
              </a:rPr>
              <a:t>is</a:t>
            </a:r>
            <a:r>
              <a:rPr lang="es-CR" sz="1800" b="0" i="0" u="none" strike="noStrike" cap="none" dirty="0">
                <a:solidFill>
                  <a:schemeClr val="dk1"/>
                </a:solidFill>
                <a:latin typeface="Calibri"/>
                <a:ea typeface="Calibri"/>
                <a:cs typeface="Calibri"/>
                <a:sym typeface="Calibri"/>
              </a:rPr>
              <a:t> </a:t>
            </a:r>
            <a:r>
              <a:rPr lang="es-CR" sz="1800" b="0" i="0" u="none" strike="noStrike" cap="none" dirty="0" err="1">
                <a:solidFill>
                  <a:schemeClr val="dk1"/>
                </a:solidFill>
                <a:latin typeface="Calibri"/>
                <a:ea typeface="Calibri"/>
                <a:cs typeface="Calibri"/>
                <a:sym typeface="Calibri"/>
              </a:rPr>
              <a:t>reduced</a:t>
            </a:r>
            <a:r>
              <a:rPr lang="es-CR" sz="1800" b="0" i="0" u="none" strike="noStrike" cap="none" dirty="0">
                <a:solidFill>
                  <a:schemeClr val="dk1"/>
                </a:solidFill>
                <a:latin typeface="Calibri"/>
                <a:ea typeface="Calibri"/>
                <a:cs typeface="Calibri"/>
                <a:sym typeface="Calibri"/>
              </a:rPr>
              <a:t> </a:t>
            </a:r>
            <a:r>
              <a:rPr lang="es-CR" sz="1800" b="0" i="0" u="none" strike="noStrike" cap="none" dirty="0" err="1">
                <a:solidFill>
                  <a:schemeClr val="dk1"/>
                </a:solidFill>
                <a:latin typeface="Calibri"/>
                <a:ea typeface="Calibri"/>
                <a:cs typeface="Calibri"/>
                <a:sym typeface="Calibri"/>
              </a:rPr>
              <a:t>by</a:t>
            </a:r>
            <a:r>
              <a:rPr lang="es-CR" sz="1800" b="0" i="0" u="none" strike="noStrike" cap="none" dirty="0">
                <a:solidFill>
                  <a:schemeClr val="dk1"/>
                </a:solidFill>
                <a:latin typeface="Calibri"/>
                <a:ea typeface="Calibri"/>
                <a:cs typeface="Calibri"/>
                <a:sym typeface="Calibri"/>
              </a:rPr>
              <a:t> 30 </a:t>
            </a:r>
            <a:r>
              <a:rPr lang="es-CR" sz="1800" b="0" i="0" u="none" strike="noStrike" cap="none" dirty="0" err="1">
                <a:solidFill>
                  <a:schemeClr val="dk1"/>
                </a:solidFill>
                <a:latin typeface="Calibri"/>
                <a:ea typeface="Calibri"/>
                <a:cs typeface="Calibri"/>
                <a:sym typeface="Calibri"/>
              </a:rPr>
              <a:t>billion</a:t>
            </a:r>
            <a:r>
              <a:rPr lang="es-CR" sz="1800" b="0" i="0" u="none" strike="noStrike" cap="none" dirty="0">
                <a:solidFill>
                  <a:schemeClr val="dk1"/>
                </a:solidFill>
                <a:latin typeface="Calibri"/>
                <a:ea typeface="Calibri"/>
                <a:cs typeface="Calibri"/>
                <a:sym typeface="Calibri"/>
              </a:rPr>
              <a:t> km </a:t>
            </a:r>
            <a:r>
              <a:rPr lang="es-CR" sz="1800" b="0" i="0" u="none" strike="noStrike" cap="none" dirty="0" err="1">
                <a:solidFill>
                  <a:schemeClr val="dk1"/>
                </a:solidFill>
                <a:latin typeface="Calibri"/>
                <a:ea typeface="Calibri"/>
                <a:cs typeface="Calibri"/>
                <a:sym typeface="Calibri"/>
              </a:rPr>
              <a:t>between</a:t>
            </a:r>
            <a:r>
              <a:rPr lang="es-CR" sz="1800" b="0" i="0" u="none" strike="noStrike" cap="none" dirty="0">
                <a:solidFill>
                  <a:schemeClr val="dk1"/>
                </a:solidFill>
                <a:latin typeface="Calibri"/>
                <a:ea typeface="Calibri"/>
                <a:cs typeface="Calibri"/>
                <a:sym typeface="Calibri"/>
              </a:rPr>
              <a:t> 2015 and 2050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es-CR" sz="1800" b="1" i="0" u="none" strike="noStrike" cap="none" dirty="0" err="1">
                <a:solidFill>
                  <a:schemeClr val="dk1"/>
                </a:solidFill>
                <a:latin typeface="Calibri"/>
                <a:ea typeface="Calibri"/>
                <a:cs typeface="Calibri"/>
                <a:sym typeface="Calibri"/>
              </a:rPr>
              <a:t>The</a:t>
            </a:r>
            <a:r>
              <a:rPr lang="es-CR" sz="1800" b="1" i="0" u="none" strike="noStrike" cap="none" dirty="0">
                <a:solidFill>
                  <a:schemeClr val="dk1"/>
                </a:solidFill>
                <a:latin typeface="Calibri"/>
                <a:ea typeface="Calibri"/>
                <a:cs typeface="Calibri"/>
                <a:sym typeface="Calibri"/>
              </a:rPr>
              <a:t> </a:t>
            </a:r>
            <a:r>
              <a:rPr lang="es-CR" sz="1800" b="1" i="0" u="none" strike="noStrike" cap="none" dirty="0" err="1">
                <a:solidFill>
                  <a:schemeClr val="dk1"/>
                </a:solidFill>
                <a:latin typeface="Calibri"/>
                <a:ea typeface="Calibri"/>
                <a:cs typeface="Calibri"/>
                <a:sym typeface="Calibri"/>
              </a:rPr>
              <a:t>trade</a:t>
            </a:r>
            <a:r>
              <a:rPr lang="es-CR" sz="1800" b="1" i="0" u="none" strike="noStrike" cap="none" dirty="0">
                <a:solidFill>
                  <a:schemeClr val="dk1"/>
                </a:solidFill>
                <a:latin typeface="Calibri"/>
                <a:ea typeface="Calibri"/>
                <a:cs typeface="Calibri"/>
                <a:sym typeface="Calibri"/>
              </a:rPr>
              <a:t> balance </a:t>
            </a:r>
            <a:r>
              <a:rPr lang="es-CR" sz="1800" b="1" i="0" u="none" strike="noStrike" cap="none" dirty="0" err="1">
                <a:solidFill>
                  <a:schemeClr val="dk1"/>
                </a:solidFill>
                <a:latin typeface="Calibri"/>
                <a:ea typeface="Calibri"/>
                <a:cs typeface="Calibri"/>
                <a:sym typeface="Calibri"/>
              </a:rPr>
              <a:t>is</a:t>
            </a:r>
            <a:r>
              <a:rPr lang="es-CR" sz="1800" b="1" i="0" u="none" strike="noStrike" cap="none" dirty="0">
                <a:solidFill>
                  <a:schemeClr val="dk1"/>
                </a:solidFill>
                <a:latin typeface="Calibri"/>
                <a:ea typeface="Calibri"/>
                <a:cs typeface="Calibri"/>
                <a:sym typeface="Calibri"/>
              </a:rPr>
              <a:t> </a:t>
            </a:r>
            <a:r>
              <a:rPr lang="es-CR" sz="1800" b="1" i="0" u="none" strike="noStrike" cap="none" dirty="0" err="1">
                <a:solidFill>
                  <a:schemeClr val="dk1"/>
                </a:solidFill>
                <a:latin typeface="Calibri"/>
                <a:ea typeface="Calibri"/>
                <a:cs typeface="Calibri"/>
                <a:sym typeface="Calibri"/>
              </a:rPr>
              <a:t>improved</a:t>
            </a:r>
            <a:r>
              <a:rPr lang="es-CR" sz="1800" b="1" i="0" u="none" strike="noStrike" cap="none" dirty="0">
                <a:solidFill>
                  <a:schemeClr val="dk1"/>
                </a:solidFill>
                <a:latin typeface="Calibri"/>
                <a:ea typeface="Calibri"/>
                <a:cs typeface="Calibri"/>
                <a:sym typeface="Calibri"/>
              </a:rPr>
              <a:t> </a:t>
            </a:r>
            <a:r>
              <a:rPr lang="es-CR" sz="1800" b="1" i="0" u="none" strike="noStrike" cap="none" dirty="0" err="1">
                <a:solidFill>
                  <a:schemeClr val="dk1"/>
                </a:solidFill>
                <a:latin typeface="Calibri"/>
                <a:ea typeface="Calibri"/>
                <a:cs typeface="Calibri"/>
                <a:sym typeface="Calibri"/>
              </a:rPr>
              <a:t>by</a:t>
            </a:r>
            <a:r>
              <a:rPr lang="es-CR" sz="1800" b="1" i="0" u="none" strike="noStrike" cap="none" dirty="0">
                <a:solidFill>
                  <a:schemeClr val="dk1"/>
                </a:solidFill>
                <a:latin typeface="Calibri"/>
                <a:ea typeface="Calibri"/>
                <a:cs typeface="Calibri"/>
                <a:sym typeface="Calibri"/>
              </a:rPr>
              <a:t> </a:t>
            </a:r>
            <a:r>
              <a:rPr lang="es-CR" sz="1800" b="1" i="0" u="none" strike="noStrike" cap="none" dirty="0" err="1">
                <a:solidFill>
                  <a:schemeClr val="dk1"/>
                </a:solidFill>
                <a:latin typeface="Calibri"/>
                <a:ea typeface="Calibri"/>
                <a:cs typeface="Calibri"/>
                <a:sym typeface="Calibri"/>
              </a:rPr>
              <a:t>lower</a:t>
            </a:r>
            <a:r>
              <a:rPr lang="es-CR" sz="1800" b="1" i="0" u="none" strike="noStrike" cap="none" dirty="0">
                <a:solidFill>
                  <a:schemeClr val="dk1"/>
                </a:solidFill>
                <a:latin typeface="Calibri"/>
                <a:ea typeface="Calibri"/>
                <a:cs typeface="Calibri"/>
                <a:sym typeface="Calibri"/>
              </a:rPr>
              <a:t> fuel </a:t>
            </a:r>
            <a:r>
              <a:rPr lang="es-CR" sz="1800" b="1" i="0" u="none" strike="noStrike" cap="none" dirty="0" err="1">
                <a:solidFill>
                  <a:schemeClr val="dk1"/>
                </a:solidFill>
                <a:latin typeface="Calibri"/>
                <a:ea typeface="Calibri"/>
                <a:cs typeface="Calibri"/>
                <a:sym typeface="Calibri"/>
              </a:rPr>
              <a:t>imports</a:t>
            </a:r>
            <a:r>
              <a:rPr lang="es-CR" sz="1800" b="0" i="0" u="none" strike="noStrike" cap="none" dirty="0">
                <a:solidFill>
                  <a:schemeClr val="dk1"/>
                </a:solidFill>
                <a:latin typeface="Calibri"/>
                <a:ea typeface="Calibri"/>
                <a:cs typeface="Calibri"/>
                <a:sym typeface="Calibri"/>
              </a:rPr>
              <a:t> : </a:t>
            </a:r>
            <a:r>
              <a:rPr lang="es-CR" sz="1800" b="0" i="0" u="none" strike="noStrike" cap="none" dirty="0" err="1">
                <a:solidFill>
                  <a:schemeClr val="dk1"/>
                </a:solidFill>
                <a:latin typeface="Calibri"/>
                <a:ea typeface="Calibri"/>
                <a:cs typeface="Calibri"/>
                <a:sym typeface="Calibri"/>
              </a:rPr>
              <a:t>reduction</a:t>
            </a:r>
            <a:r>
              <a:rPr lang="es-CR" sz="1800" b="0" i="0" u="none" strike="noStrike" cap="none" dirty="0">
                <a:solidFill>
                  <a:schemeClr val="dk1"/>
                </a:solidFill>
                <a:latin typeface="Calibri"/>
                <a:ea typeface="Calibri"/>
                <a:cs typeface="Calibri"/>
                <a:sym typeface="Calibri"/>
              </a:rPr>
              <a:t> in $ 10 </a:t>
            </a:r>
            <a:r>
              <a:rPr lang="es-CR" sz="1800" b="0" i="0" u="none" strike="noStrike" cap="none" dirty="0" err="1">
                <a:solidFill>
                  <a:schemeClr val="dk1"/>
                </a:solidFill>
                <a:latin typeface="Calibri"/>
                <a:ea typeface="Calibri"/>
                <a:cs typeface="Calibri"/>
                <a:sym typeface="Calibri"/>
              </a:rPr>
              <a:t>billion</a:t>
            </a:r>
            <a:r>
              <a:rPr lang="es-CR" sz="1800" b="0" i="0" u="none" strike="noStrike" cap="none" dirty="0">
                <a:solidFill>
                  <a:schemeClr val="dk1"/>
                </a:solidFill>
                <a:latin typeface="Calibri"/>
                <a:ea typeface="Calibri"/>
                <a:cs typeface="Calibri"/>
                <a:sym typeface="Calibri"/>
              </a:rPr>
              <a:t> </a:t>
            </a:r>
            <a:r>
              <a:rPr lang="es-CR" sz="1800" b="0" i="0" u="none" strike="noStrike" cap="none" dirty="0" err="1">
                <a:solidFill>
                  <a:schemeClr val="dk1"/>
                </a:solidFill>
                <a:latin typeface="Calibri"/>
                <a:ea typeface="Calibri"/>
                <a:cs typeface="Calibri"/>
                <a:sym typeface="Calibri"/>
              </a:rPr>
              <a:t>for</a:t>
            </a:r>
            <a:r>
              <a:rPr lang="es-CR" sz="1800" b="0" i="0" u="none" strike="noStrike" cap="none" dirty="0">
                <a:solidFill>
                  <a:schemeClr val="dk1"/>
                </a:solidFill>
                <a:latin typeface="Calibri"/>
                <a:ea typeface="Calibri"/>
                <a:cs typeface="Calibri"/>
                <a:sym typeface="Calibri"/>
              </a:rPr>
              <a:t> fuel </a:t>
            </a:r>
            <a:r>
              <a:rPr lang="es-CR" sz="1800" b="0" i="0" u="none" strike="noStrike" cap="none" dirty="0" err="1">
                <a:solidFill>
                  <a:schemeClr val="dk1"/>
                </a:solidFill>
                <a:latin typeface="Calibri"/>
                <a:ea typeface="Calibri"/>
                <a:cs typeface="Calibri"/>
                <a:sym typeface="Calibri"/>
              </a:rPr>
              <a:t>imports</a:t>
            </a:r>
            <a:r>
              <a:rPr lang="es-CR" sz="1800" b="0" i="0" u="none" strike="noStrike" cap="none" dirty="0">
                <a:solidFill>
                  <a:schemeClr val="dk1"/>
                </a:solidFill>
                <a:latin typeface="Calibri"/>
                <a:ea typeface="Calibri"/>
                <a:cs typeface="Calibri"/>
                <a:sym typeface="Calibri"/>
              </a:rPr>
              <a:t> </a:t>
            </a:r>
            <a:r>
              <a:rPr lang="es-CR" sz="1800" b="0" i="0" u="none" strike="noStrike" cap="none" dirty="0" err="1">
                <a:solidFill>
                  <a:schemeClr val="dk1"/>
                </a:solidFill>
                <a:latin typeface="Calibri"/>
                <a:ea typeface="Calibri"/>
                <a:cs typeface="Calibri"/>
                <a:sym typeface="Calibri"/>
              </a:rPr>
              <a:t>between</a:t>
            </a:r>
            <a:r>
              <a:rPr lang="es-CR" sz="1800" b="0" i="0" u="none" strike="noStrike" cap="none" dirty="0">
                <a:solidFill>
                  <a:schemeClr val="dk1"/>
                </a:solidFill>
                <a:latin typeface="Calibri"/>
                <a:ea typeface="Calibri"/>
                <a:cs typeface="Calibri"/>
                <a:sym typeface="Calibri"/>
              </a:rPr>
              <a:t> 2015 and 2050 (</a:t>
            </a:r>
            <a:r>
              <a:rPr lang="es-CR" sz="1800" b="0" i="0" u="none" strike="noStrike" cap="none" dirty="0" err="1">
                <a:solidFill>
                  <a:schemeClr val="dk1"/>
                </a:solidFill>
                <a:latin typeface="Calibri"/>
                <a:ea typeface="Calibri"/>
                <a:cs typeface="Calibri"/>
                <a:sym typeface="Calibri"/>
              </a:rPr>
              <a:t>discounted</a:t>
            </a:r>
            <a:r>
              <a:rPr lang="es-CR" sz="1800" b="0" i="0" u="none" strike="noStrike" cap="none" dirty="0">
                <a:solidFill>
                  <a:schemeClr val="dk1"/>
                </a:solidFill>
                <a:latin typeface="Calibri"/>
                <a:ea typeface="Calibri"/>
                <a:cs typeface="Calibri"/>
                <a:sym typeface="Calibri"/>
              </a:rPr>
              <a:t> </a:t>
            </a:r>
            <a:r>
              <a:rPr lang="es-CR" sz="1800" b="0" i="0" u="none" strike="noStrike" cap="none" dirty="0" err="1">
                <a:solidFill>
                  <a:schemeClr val="dk1"/>
                </a:solidFill>
                <a:latin typeface="Calibri"/>
                <a:ea typeface="Calibri"/>
                <a:cs typeface="Calibri"/>
                <a:sym typeface="Calibri"/>
              </a:rPr>
              <a:t>to</a:t>
            </a:r>
            <a:r>
              <a:rPr lang="es-CR" sz="1800" b="0" i="0" u="none" strike="noStrike" cap="none" dirty="0">
                <a:solidFill>
                  <a:schemeClr val="dk1"/>
                </a:solidFill>
                <a:latin typeface="Calibri"/>
                <a:ea typeface="Calibri"/>
                <a:cs typeface="Calibri"/>
                <a:sym typeface="Calibri"/>
              </a:rPr>
              <a:t> 5%)</a:t>
            </a:r>
            <a:endParaRPr sz="1400" b="0" i="0" u="none" strike="noStrike" cap="none" dirty="0">
              <a:solidFill>
                <a:srgbClr val="000000"/>
              </a:solidFill>
              <a:latin typeface="Verdana"/>
              <a:ea typeface="Verdana"/>
              <a:cs typeface="Verdana"/>
              <a:sym typeface="Verdana"/>
            </a:endParaRPr>
          </a:p>
        </p:txBody>
      </p:sp>
      <p:sp>
        <p:nvSpPr>
          <p:cNvPr id="268" name="Google Shape;268;p8"/>
          <p:cNvSpPr/>
          <p:nvPr/>
        </p:nvSpPr>
        <p:spPr>
          <a:xfrm>
            <a:off x="1658692" y="5810384"/>
            <a:ext cx="2558048" cy="301841"/>
          </a:xfrm>
          <a:prstGeom prst="rect">
            <a:avLst/>
          </a:prstGeom>
          <a:no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269" name="Google Shape;269;p8"/>
          <p:cNvSpPr/>
          <p:nvPr/>
        </p:nvSpPr>
        <p:spPr>
          <a:xfrm>
            <a:off x="1640936" y="5734975"/>
            <a:ext cx="1998908" cy="301841"/>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270" name="Google Shape;270;p8"/>
          <p:cNvSpPr/>
          <p:nvPr/>
        </p:nvSpPr>
        <p:spPr>
          <a:xfrm>
            <a:off x="2352626" y="6002785"/>
            <a:ext cx="1998908" cy="301841"/>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44CDD2E0-FB86-E3DE-9443-DE17CA5B321A}"/>
              </a:ext>
            </a:extLst>
          </p:cNvPr>
          <p:cNvSpPr txBox="1"/>
          <p:nvPr/>
        </p:nvSpPr>
        <p:spPr>
          <a:xfrm rot="16200000">
            <a:off x="-1531900" y="3313580"/>
            <a:ext cx="3860142" cy="307777"/>
          </a:xfrm>
          <a:prstGeom prst="rect">
            <a:avLst/>
          </a:prstGeom>
          <a:solidFill>
            <a:schemeClr val="bg1"/>
          </a:solidFill>
        </p:spPr>
        <p:txBody>
          <a:bodyPr wrap="square" rtlCol="0">
            <a:spAutoFit/>
          </a:bodyPr>
          <a:lstStyle/>
          <a:p>
            <a:pPr algn="ctr"/>
            <a:r>
              <a:rPr lang="en-GB" dirty="0"/>
              <a:t>GHG Emissions in Transport [MtCO2e]</a:t>
            </a:r>
          </a:p>
        </p:txBody>
      </p:sp>
      <p:sp>
        <p:nvSpPr>
          <p:cNvPr id="3" name="TextBox 2">
            <a:extLst>
              <a:ext uri="{FF2B5EF4-FFF2-40B4-BE49-F238E27FC236}">
                <a16:creationId xmlns:a16="http://schemas.microsoft.com/office/drawing/2014/main" id="{5E0C0238-9A15-9793-2212-3CBA91940C17}"/>
              </a:ext>
            </a:extLst>
          </p:cNvPr>
          <p:cNvSpPr txBox="1"/>
          <p:nvPr/>
        </p:nvSpPr>
        <p:spPr>
          <a:xfrm>
            <a:off x="762939" y="3991117"/>
            <a:ext cx="1097289" cy="307777"/>
          </a:xfrm>
          <a:prstGeom prst="rect">
            <a:avLst/>
          </a:prstGeom>
          <a:solidFill>
            <a:schemeClr val="bg1"/>
          </a:solidFill>
        </p:spPr>
        <p:txBody>
          <a:bodyPr wrap="square" rtlCol="0">
            <a:spAutoFit/>
          </a:bodyPr>
          <a:lstStyle/>
          <a:p>
            <a:r>
              <a:rPr lang="en-GB" dirty="0"/>
              <a:t>2050 Goal</a:t>
            </a:r>
          </a:p>
        </p:txBody>
      </p:sp>
      <p:sp>
        <p:nvSpPr>
          <p:cNvPr id="4" name="TextBox 3">
            <a:extLst>
              <a:ext uri="{FF2B5EF4-FFF2-40B4-BE49-F238E27FC236}">
                <a16:creationId xmlns:a16="http://schemas.microsoft.com/office/drawing/2014/main" id="{7C48CED9-E207-F7C0-9BE8-E0755681FBDB}"/>
              </a:ext>
            </a:extLst>
          </p:cNvPr>
          <p:cNvSpPr txBox="1"/>
          <p:nvPr/>
        </p:nvSpPr>
        <p:spPr>
          <a:xfrm>
            <a:off x="494219" y="6056912"/>
            <a:ext cx="1723613" cy="307777"/>
          </a:xfrm>
          <a:prstGeom prst="rect">
            <a:avLst/>
          </a:prstGeom>
          <a:solidFill>
            <a:schemeClr val="bg1"/>
          </a:solidFill>
        </p:spPr>
        <p:txBody>
          <a:bodyPr wrap="square" rtlCol="0">
            <a:spAutoFit/>
          </a:bodyPr>
          <a:lstStyle/>
          <a:p>
            <a:r>
              <a:rPr lang="en-GB" dirty="0"/>
              <a:t>Baseline scenario</a:t>
            </a:r>
          </a:p>
        </p:txBody>
      </p:sp>
      <p:sp>
        <p:nvSpPr>
          <p:cNvPr id="5" name="TextBox 4">
            <a:extLst>
              <a:ext uri="{FF2B5EF4-FFF2-40B4-BE49-F238E27FC236}">
                <a16:creationId xmlns:a16="http://schemas.microsoft.com/office/drawing/2014/main" id="{E2B457D8-7ABD-19F8-34C1-14FD3C3F8436}"/>
              </a:ext>
            </a:extLst>
          </p:cNvPr>
          <p:cNvSpPr txBox="1"/>
          <p:nvPr/>
        </p:nvSpPr>
        <p:spPr>
          <a:xfrm>
            <a:off x="494219" y="6324722"/>
            <a:ext cx="2237335" cy="252000"/>
          </a:xfrm>
          <a:prstGeom prst="rect">
            <a:avLst/>
          </a:prstGeom>
          <a:solidFill>
            <a:schemeClr val="bg1"/>
          </a:solidFill>
        </p:spPr>
        <p:txBody>
          <a:bodyPr wrap="square" rtlCol="0">
            <a:spAutoFit/>
          </a:bodyPr>
          <a:lstStyle/>
          <a:p>
            <a:r>
              <a:rPr lang="en-GB" dirty="0"/>
              <a:t>Decarbonization scenario</a:t>
            </a:r>
          </a:p>
        </p:txBody>
      </p:sp>
      <p:sp>
        <p:nvSpPr>
          <p:cNvPr id="6" name="TextBox 5">
            <a:extLst>
              <a:ext uri="{FF2B5EF4-FFF2-40B4-BE49-F238E27FC236}">
                <a16:creationId xmlns:a16="http://schemas.microsoft.com/office/drawing/2014/main" id="{F06EE47D-58B2-2D86-E1CD-9C7309C91E8C}"/>
              </a:ext>
            </a:extLst>
          </p:cNvPr>
          <p:cNvSpPr txBox="1"/>
          <p:nvPr/>
        </p:nvSpPr>
        <p:spPr>
          <a:xfrm>
            <a:off x="3552739" y="2676114"/>
            <a:ext cx="1922889" cy="307777"/>
          </a:xfrm>
          <a:prstGeom prst="rect">
            <a:avLst/>
          </a:prstGeom>
          <a:solidFill>
            <a:srgbClr val="FFC000"/>
          </a:solidFill>
        </p:spPr>
        <p:txBody>
          <a:bodyPr wrap="square" rtlCol="0">
            <a:spAutoFit/>
          </a:bodyPr>
          <a:lstStyle/>
          <a:p>
            <a:pPr algn="ctr"/>
            <a:r>
              <a:rPr lang="en-GB" dirty="0"/>
              <a:t>Results for emissions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9"/>
          <p:cNvPicPr preferRelativeResize="0"/>
          <p:nvPr/>
        </p:nvPicPr>
        <p:blipFill rotWithShape="1">
          <a:blip r:embed="rId3">
            <a:alphaModFix/>
          </a:blip>
          <a:srcRect/>
          <a:stretch/>
        </p:blipFill>
        <p:spPr>
          <a:xfrm>
            <a:off x="255695" y="1150713"/>
            <a:ext cx="6403515" cy="5336275"/>
          </a:xfrm>
          <a:prstGeom prst="rect">
            <a:avLst/>
          </a:prstGeom>
          <a:noFill/>
          <a:ln>
            <a:noFill/>
          </a:ln>
        </p:spPr>
      </p:pic>
      <p:sp>
        <p:nvSpPr>
          <p:cNvPr id="278" name="Google Shape;278;p9"/>
          <p:cNvSpPr txBox="1">
            <a:spLocks noGrp="1"/>
          </p:cNvSpPr>
          <p:nvPr>
            <p:ph type="title"/>
          </p:nvPr>
        </p:nvSpPr>
        <p:spPr>
          <a:xfrm>
            <a:off x="0" y="260777"/>
            <a:ext cx="11187953" cy="792162"/>
          </a:xfrm>
          <a:prstGeom prst="rect">
            <a:avLst/>
          </a:prstGeom>
          <a:noFill/>
          <a:ln>
            <a:noFill/>
          </a:ln>
        </p:spPr>
        <p:txBody>
          <a:bodyPr spcFirstLastPara="1" wrap="square" lIns="91425" tIns="45700" rIns="91425" bIns="45700" anchor="ctr" anchorCtr="0">
            <a:normAutofit fontScale="90000"/>
          </a:bodyPr>
          <a:lstStyle/>
          <a:p>
            <a:pPr>
              <a:buClr>
                <a:schemeClr val="dk1"/>
              </a:buClr>
            </a:pPr>
            <a:r>
              <a:rPr lang="es-CR" dirty="0" err="1">
                <a:solidFill>
                  <a:srgbClr val="C00000"/>
                </a:solidFill>
                <a:latin typeface="Arial" panose="020B0604020202020204" pitchFamily="34" charset="0"/>
              </a:rPr>
              <a:t>The</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model</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is</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then</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used</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to</a:t>
            </a:r>
            <a:r>
              <a:rPr lang="es-CR" dirty="0">
                <a:solidFill>
                  <a:srgbClr val="C00000"/>
                </a:solidFill>
                <a:latin typeface="Arial" panose="020B0604020202020204" pitchFamily="34" charset="0"/>
              </a:rPr>
              <a:t> produce </a:t>
            </a:r>
            <a:r>
              <a:rPr lang="es-CR" dirty="0" err="1">
                <a:solidFill>
                  <a:srgbClr val="C00000"/>
                </a:solidFill>
                <a:latin typeface="Arial" panose="020B0604020202020204" pitchFamily="34" charset="0"/>
              </a:rPr>
              <a:t>results</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that</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will</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address</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metrics</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indicated</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by</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stakeholders</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under</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baseline</a:t>
            </a:r>
            <a:r>
              <a:rPr lang="es-CR" dirty="0">
                <a:solidFill>
                  <a:srgbClr val="C00000"/>
                </a:solidFill>
                <a:latin typeface="Arial" panose="020B0604020202020204" pitchFamily="34" charset="0"/>
              </a:rPr>
              <a:t> </a:t>
            </a:r>
            <a:r>
              <a:rPr lang="es-CR" dirty="0" err="1">
                <a:solidFill>
                  <a:srgbClr val="C00000"/>
                </a:solidFill>
                <a:latin typeface="Arial" panose="020B0604020202020204" pitchFamily="34" charset="0"/>
              </a:rPr>
              <a:t>assumptions</a:t>
            </a:r>
            <a:r>
              <a:rPr lang="es-CR" dirty="0">
                <a:solidFill>
                  <a:srgbClr val="C00000"/>
                </a:solidFill>
                <a:latin typeface="Arial" panose="020B0604020202020204" pitchFamily="34" charset="0"/>
              </a:rPr>
              <a:t> - </a:t>
            </a:r>
            <a:r>
              <a:rPr lang="es-CR" dirty="0" err="1">
                <a:solidFill>
                  <a:srgbClr val="C00000"/>
                </a:solidFill>
                <a:latin typeface="Arial" panose="020B0604020202020204" pitchFamily="34" charset="0"/>
              </a:rPr>
              <a:t>Investments</a:t>
            </a:r>
            <a:endParaRPr dirty="0">
              <a:solidFill>
                <a:srgbClr val="C00000"/>
              </a:solidFill>
              <a:latin typeface="Arial" panose="020B0604020202020204" pitchFamily="34" charset="0"/>
            </a:endParaRPr>
          </a:p>
        </p:txBody>
      </p:sp>
      <p:sp>
        <p:nvSpPr>
          <p:cNvPr id="279" name="Google Shape;279;p9"/>
          <p:cNvSpPr txBox="1">
            <a:spLocks noGrp="1"/>
          </p:cNvSpPr>
          <p:nvPr>
            <p:ph type="body" idx="4294967295"/>
          </p:nvPr>
        </p:nvSpPr>
        <p:spPr>
          <a:xfrm>
            <a:off x="7391401" y="2328863"/>
            <a:ext cx="4310973" cy="22002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s-CR" sz="3200" dirty="0"/>
              <a:t>Capital </a:t>
            </a:r>
            <a:r>
              <a:rPr lang="es-CR" sz="3200" dirty="0" err="1"/>
              <a:t>costs</a:t>
            </a:r>
            <a:r>
              <a:rPr lang="es-CR" sz="3200" dirty="0"/>
              <a:t> are </a:t>
            </a:r>
            <a:r>
              <a:rPr lang="es-CR" sz="3200" dirty="0" err="1"/>
              <a:t>greater</a:t>
            </a:r>
            <a:r>
              <a:rPr lang="es-CR" sz="3200" dirty="0"/>
              <a:t> </a:t>
            </a:r>
            <a:r>
              <a:rPr lang="es-CR" sz="3200" dirty="0" err="1"/>
              <a:t>by</a:t>
            </a:r>
            <a:r>
              <a:rPr lang="es-CR" sz="3200" dirty="0"/>
              <a:t> </a:t>
            </a:r>
            <a:r>
              <a:rPr lang="es-CR" sz="3200" dirty="0" err="1"/>
              <a:t>approximately</a:t>
            </a:r>
            <a:r>
              <a:rPr lang="es-CR" sz="3200" dirty="0"/>
              <a:t> $8 </a:t>
            </a:r>
            <a:r>
              <a:rPr lang="es-CR" sz="3200" dirty="0" err="1"/>
              <a:t>billion</a:t>
            </a:r>
            <a:r>
              <a:rPr lang="es-CR" sz="3200" dirty="0"/>
              <a:t> </a:t>
            </a:r>
            <a:r>
              <a:rPr lang="es-CR" sz="3200" dirty="0" err="1"/>
              <a:t>by</a:t>
            </a:r>
            <a:r>
              <a:rPr lang="es-CR" sz="3200" dirty="0"/>
              <a:t> 2050</a:t>
            </a:r>
            <a:endParaRPr sz="3200" dirty="0"/>
          </a:p>
        </p:txBody>
      </p:sp>
      <p:sp>
        <p:nvSpPr>
          <p:cNvPr id="280" name="Google Shape;280;p9"/>
          <p:cNvSpPr txBox="1"/>
          <p:nvPr/>
        </p:nvSpPr>
        <p:spPr>
          <a:xfrm>
            <a:off x="8251130" y="6162212"/>
            <a:ext cx="3373423" cy="324776"/>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chemeClr val="dk1"/>
              </a:buClr>
              <a:buSzPts val="2000"/>
              <a:buFont typeface="Arial"/>
              <a:buNone/>
            </a:pPr>
            <a:r>
              <a:rPr lang="es-CR" sz="2000" b="0" i="0" u="none" strike="noStrike" cap="none" dirty="0">
                <a:solidFill>
                  <a:schemeClr val="dk1"/>
                </a:solidFill>
                <a:latin typeface="Calibri"/>
                <a:ea typeface="Calibri"/>
                <a:cs typeface="Calibri"/>
                <a:sym typeface="Calibri"/>
              </a:rPr>
              <a:t>* </a:t>
            </a:r>
            <a:r>
              <a:rPr lang="es-CR" sz="2000" b="0" i="0" u="none" strike="noStrike" cap="none" dirty="0" err="1">
                <a:solidFill>
                  <a:schemeClr val="dk1"/>
                </a:solidFill>
                <a:latin typeface="Calibri"/>
                <a:ea typeface="Calibri"/>
                <a:cs typeface="Calibri"/>
                <a:sym typeface="Calibri"/>
              </a:rPr>
              <a:t>Values</a:t>
            </a:r>
            <a:r>
              <a:rPr lang="es-CR" sz="2000" b="0" i="0" u="none" strike="noStrike" cap="none" dirty="0">
                <a:solidFill>
                  <a:schemeClr val="dk1"/>
                </a:solidFill>
                <a:latin typeface="Calibri"/>
                <a:ea typeface="Calibri"/>
                <a:cs typeface="Calibri"/>
                <a:sym typeface="Calibri"/>
              </a:rPr>
              <a:t> ​​</a:t>
            </a:r>
            <a:r>
              <a:rPr lang="es-CR" sz="2000" b="0" i="0" u="none" strike="noStrike" cap="none" dirty="0" err="1">
                <a:solidFill>
                  <a:schemeClr val="dk1"/>
                </a:solidFill>
                <a:latin typeface="Calibri"/>
                <a:ea typeface="Calibri"/>
                <a:cs typeface="Calibri"/>
                <a:sym typeface="Calibri"/>
              </a:rPr>
              <a:t>discounted</a:t>
            </a:r>
            <a:r>
              <a:rPr lang="es-CR" sz="2000" b="0" i="0" u="none" strike="noStrike" cap="none" dirty="0">
                <a:solidFill>
                  <a:schemeClr val="dk1"/>
                </a:solidFill>
                <a:latin typeface="Calibri"/>
                <a:ea typeface="Calibri"/>
                <a:cs typeface="Calibri"/>
                <a:sym typeface="Calibri"/>
              </a:rPr>
              <a:t> at 5% (2015)</a:t>
            </a:r>
            <a:endParaRPr sz="20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D4AE6B15-9507-D98F-A76F-95B856990387}"/>
              </a:ext>
            </a:extLst>
          </p:cNvPr>
          <p:cNvSpPr txBox="1"/>
          <p:nvPr/>
        </p:nvSpPr>
        <p:spPr>
          <a:xfrm>
            <a:off x="3552739" y="2676114"/>
            <a:ext cx="1922889" cy="523220"/>
          </a:xfrm>
          <a:prstGeom prst="rect">
            <a:avLst/>
          </a:prstGeom>
          <a:solidFill>
            <a:srgbClr val="FFC000"/>
          </a:solidFill>
        </p:spPr>
        <p:txBody>
          <a:bodyPr wrap="square" rtlCol="0">
            <a:spAutoFit/>
          </a:bodyPr>
          <a:lstStyle/>
          <a:p>
            <a:pPr algn="ctr"/>
            <a:r>
              <a:rPr lang="en-GB" dirty="0"/>
              <a:t>Results for investments</a:t>
            </a:r>
          </a:p>
        </p:txBody>
      </p:sp>
      <p:sp>
        <p:nvSpPr>
          <p:cNvPr id="3" name="TextBox 2">
            <a:extLst>
              <a:ext uri="{FF2B5EF4-FFF2-40B4-BE49-F238E27FC236}">
                <a16:creationId xmlns:a16="http://schemas.microsoft.com/office/drawing/2014/main" id="{D0F7FDC2-50D7-08A6-4166-EA512AEC1E82}"/>
              </a:ext>
            </a:extLst>
          </p:cNvPr>
          <p:cNvSpPr txBox="1"/>
          <p:nvPr/>
        </p:nvSpPr>
        <p:spPr>
          <a:xfrm rot="16200000">
            <a:off x="-1415169" y="3275112"/>
            <a:ext cx="3860142" cy="307777"/>
          </a:xfrm>
          <a:prstGeom prst="rect">
            <a:avLst/>
          </a:prstGeom>
          <a:solidFill>
            <a:schemeClr val="bg1"/>
          </a:solidFill>
        </p:spPr>
        <p:txBody>
          <a:bodyPr wrap="square" rtlCol="0">
            <a:spAutoFit/>
          </a:bodyPr>
          <a:lstStyle/>
          <a:p>
            <a:pPr algn="ctr"/>
            <a:r>
              <a:rPr lang="en-GB" dirty="0"/>
              <a:t>Total costs [billion of US$]</a:t>
            </a:r>
          </a:p>
        </p:txBody>
      </p:sp>
      <p:sp>
        <p:nvSpPr>
          <p:cNvPr id="4" name="TextBox 3">
            <a:extLst>
              <a:ext uri="{FF2B5EF4-FFF2-40B4-BE49-F238E27FC236}">
                <a16:creationId xmlns:a16="http://schemas.microsoft.com/office/drawing/2014/main" id="{9A4DC078-F859-ACCF-BFE7-6EC961298887}"/>
              </a:ext>
            </a:extLst>
          </p:cNvPr>
          <p:cNvSpPr txBox="1"/>
          <p:nvPr/>
        </p:nvSpPr>
        <p:spPr>
          <a:xfrm>
            <a:off x="1374923" y="6034779"/>
            <a:ext cx="1200211" cy="523220"/>
          </a:xfrm>
          <a:prstGeom prst="rect">
            <a:avLst/>
          </a:prstGeom>
          <a:solidFill>
            <a:schemeClr val="bg1"/>
          </a:solidFill>
        </p:spPr>
        <p:txBody>
          <a:bodyPr wrap="square" rtlCol="0">
            <a:spAutoFit/>
          </a:bodyPr>
          <a:lstStyle/>
          <a:p>
            <a:pPr algn="ctr"/>
            <a:r>
              <a:rPr lang="en-GB" dirty="0"/>
              <a:t>Baseline scenario</a:t>
            </a:r>
          </a:p>
        </p:txBody>
      </p:sp>
      <p:sp>
        <p:nvSpPr>
          <p:cNvPr id="5" name="TextBox 4">
            <a:extLst>
              <a:ext uri="{FF2B5EF4-FFF2-40B4-BE49-F238E27FC236}">
                <a16:creationId xmlns:a16="http://schemas.microsoft.com/office/drawing/2014/main" id="{ED5BE915-6644-2F93-5791-0555C7E6B08E}"/>
              </a:ext>
            </a:extLst>
          </p:cNvPr>
          <p:cNvSpPr txBox="1"/>
          <p:nvPr/>
        </p:nvSpPr>
        <p:spPr>
          <a:xfrm>
            <a:off x="3141423" y="6034779"/>
            <a:ext cx="1598895" cy="523220"/>
          </a:xfrm>
          <a:prstGeom prst="rect">
            <a:avLst/>
          </a:prstGeom>
          <a:solidFill>
            <a:schemeClr val="bg1"/>
          </a:solidFill>
        </p:spPr>
        <p:txBody>
          <a:bodyPr wrap="square" rtlCol="0">
            <a:spAutoFit/>
          </a:bodyPr>
          <a:lstStyle/>
          <a:p>
            <a:pPr algn="ctr"/>
            <a:r>
              <a:rPr lang="en-GB" dirty="0"/>
              <a:t>Decarbonization scenario</a:t>
            </a:r>
          </a:p>
        </p:txBody>
      </p:sp>
      <p:sp>
        <p:nvSpPr>
          <p:cNvPr id="6" name="TextBox 5">
            <a:extLst>
              <a:ext uri="{FF2B5EF4-FFF2-40B4-BE49-F238E27FC236}">
                <a16:creationId xmlns:a16="http://schemas.microsoft.com/office/drawing/2014/main" id="{C7D1C5F3-B318-5BDA-1041-B5A7832E1832}"/>
              </a:ext>
            </a:extLst>
          </p:cNvPr>
          <p:cNvSpPr txBox="1"/>
          <p:nvPr/>
        </p:nvSpPr>
        <p:spPr>
          <a:xfrm>
            <a:off x="1151187" y="3952207"/>
            <a:ext cx="1572558" cy="307777"/>
          </a:xfrm>
          <a:prstGeom prst="rect">
            <a:avLst/>
          </a:prstGeom>
          <a:solidFill>
            <a:schemeClr val="bg1"/>
          </a:solidFill>
        </p:spPr>
        <p:txBody>
          <a:bodyPr wrap="square" rtlCol="0">
            <a:spAutoFit/>
          </a:bodyPr>
          <a:lstStyle/>
          <a:p>
            <a:pPr algn="ctr"/>
            <a:r>
              <a:rPr lang="en-GB" dirty="0"/>
              <a:t>61 billion US$</a:t>
            </a:r>
          </a:p>
        </p:txBody>
      </p:sp>
      <p:sp>
        <p:nvSpPr>
          <p:cNvPr id="7" name="TextBox 6">
            <a:extLst>
              <a:ext uri="{FF2B5EF4-FFF2-40B4-BE49-F238E27FC236}">
                <a16:creationId xmlns:a16="http://schemas.microsoft.com/office/drawing/2014/main" id="{9E7EC498-8076-2ED1-B448-39B0AC679DE0}"/>
              </a:ext>
            </a:extLst>
          </p:cNvPr>
          <p:cNvSpPr txBox="1"/>
          <p:nvPr/>
        </p:nvSpPr>
        <p:spPr>
          <a:xfrm>
            <a:off x="3118919" y="3734495"/>
            <a:ext cx="1572558" cy="307777"/>
          </a:xfrm>
          <a:prstGeom prst="rect">
            <a:avLst/>
          </a:prstGeom>
          <a:solidFill>
            <a:schemeClr val="bg1"/>
          </a:solidFill>
        </p:spPr>
        <p:txBody>
          <a:bodyPr wrap="square" rtlCol="0">
            <a:spAutoFit/>
          </a:bodyPr>
          <a:lstStyle/>
          <a:p>
            <a:pPr algn="ctr"/>
            <a:r>
              <a:rPr lang="en-GB" dirty="0"/>
              <a:t>69 billion 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0"/>
          <p:cNvPicPr preferRelativeResize="0"/>
          <p:nvPr/>
        </p:nvPicPr>
        <p:blipFill rotWithShape="1">
          <a:blip r:embed="rId3">
            <a:alphaModFix/>
          </a:blip>
          <a:srcRect r="38183"/>
          <a:stretch/>
        </p:blipFill>
        <p:spPr>
          <a:xfrm>
            <a:off x="7442092" y="1907672"/>
            <a:ext cx="2372738" cy="4606126"/>
          </a:xfrm>
          <a:prstGeom prst="rect">
            <a:avLst/>
          </a:prstGeom>
          <a:noFill/>
          <a:ln>
            <a:noFill/>
          </a:ln>
        </p:spPr>
      </p:pic>
      <p:pic>
        <p:nvPicPr>
          <p:cNvPr id="287" name="Google Shape;287;p10"/>
          <p:cNvPicPr preferRelativeResize="0"/>
          <p:nvPr/>
        </p:nvPicPr>
        <p:blipFill rotWithShape="1">
          <a:blip r:embed="rId4">
            <a:alphaModFix/>
          </a:blip>
          <a:srcRect/>
          <a:stretch/>
        </p:blipFill>
        <p:spPr>
          <a:xfrm>
            <a:off x="155967" y="1903423"/>
            <a:ext cx="5527356" cy="4606125"/>
          </a:xfrm>
          <a:prstGeom prst="rect">
            <a:avLst/>
          </a:prstGeom>
          <a:noFill/>
          <a:ln>
            <a:noFill/>
          </a:ln>
        </p:spPr>
      </p:pic>
      <p:sp>
        <p:nvSpPr>
          <p:cNvPr id="288" name="Google Shape;288;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buClr>
                <a:schemeClr val="dk1"/>
              </a:buClr>
            </a:pPr>
            <a:r>
              <a:rPr lang="es-CR" sz="2500" dirty="0" err="1">
                <a:solidFill>
                  <a:srgbClr val="C00000"/>
                </a:solidFill>
                <a:latin typeface="Arial" panose="020B0604020202020204" pitchFamily="34" charset="0"/>
              </a:rPr>
              <a:t>The</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model</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is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then</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used</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to</a:t>
            </a:r>
            <a:r>
              <a:rPr lang="es-CR" sz="2500" dirty="0">
                <a:solidFill>
                  <a:srgbClr val="C00000"/>
                </a:solidFill>
                <a:latin typeface="Arial" panose="020B0604020202020204" pitchFamily="34" charset="0"/>
              </a:rPr>
              <a:t> produce </a:t>
            </a:r>
            <a:r>
              <a:rPr lang="es-CR" sz="2500" dirty="0" err="1">
                <a:solidFill>
                  <a:srgbClr val="C00000"/>
                </a:solidFill>
                <a:latin typeface="Arial" panose="020B0604020202020204" pitchFamily="34" charset="0"/>
              </a:rPr>
              <a:t>results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that</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will</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address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metrics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indicated</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by</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stakeholders</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under</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baseline</a:t>
            </a:r>
            <a:r>
              <a:rPr lang="es-CR" sz="2500" dirty="0">
                <a:solidFill>
                  <a:srgbClr val="C00000"/>
                </a:solidFill>
                <a:latin typeface="Arial" panose="020B0604020202020204" pitchFamily="34" charset="0"/>
              </a:rPr>
              <a:t> </a:t>
            </a:r>
            <a:r>
              <a:rPr lang="es-CR" sz="2500" dirty="0" err="1">
                <a:solidFill>
                  <a:srgbClr val="C00000"/>
                </a:solidFill>
                <a:latin typeface="Arial" panose="020B0604020202020204" pitchFamily="34" charset="0"/>
              </a:rPr>
              <a:t>assumptions</a:t>
            </a:r>
            <a:r>
              <a:rPr lang="es-CR" sz="2500" dirty="0">
                <a:solidFill>
                  <a:srgbClr val="C00000"/>
                </a:solidFill>
                <a:latin typeface="Arial" panose="020B0604020202020204" pitchFamily="34" charset="0"/>
              </a:rPr>
              <a:t> - </a:t>
            </a:r>
            <a:r>
              <a:rPr lang="es-CR" sz="2500" dirty="0" err="1">
                <a:solidFill>
                  <a:srgbClr val="C00000"/>
                </a:solidFill>
                <a:latin typeface="Arial" panose="020B0604020202020204" pitchFamily="34" charset="0"/>
              </a:rPr>
              <a:t>Costs</a:t>
            </a:r>
            <a:endParaRPr sz="2500" u="sng" dirty="0">
              <a:solidFill>
                <a:srgbClr val="C00000"/>
              </a:solidFill>
              <a:latin typeface="Arial" panose="020B0604020202020204" pitchFamily="34" charset="0"/>
            </a:endParaRPr>
          </a:p>
        </p:txBody>
      </p:sp>
      <p:sp>
        <p:nvSpPr>
          <p:cNvPr id="289" name="Google Shape;289;p10"/>
          <p:cNvSpPr/>
          <p:nvPr/>
        </p:nvSpPr>
        <p:spPr>
          <a:xfrm rot="-1650">
            <a:off x="4647502" y="4117659"/>
            <a:ext cx="1875300" cy="4479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0"/>
          <p:cNvSpPr txBox="1"/>
          <p:nvPr/>
        </p:nvSpPr>
        <p:spPr>
          <a:xfrm>
            <a:off x="7461169" y="1113156"/>
            <a:ext cx="3775628" cy="690600"/>
          </a:xfrm>
          <a:prstGeom prst="rect">
            <a:avLst/>
          </a:prstGeom>
          <a:solidFill>
            <a:srgbClr val="EFEFE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R" sz="1800" b="0" i="0" u="none" strike="noStrike" cap="none" dirty="0">
                <a:solidFill>
                  <a:srgbClr val="548135"/>
                </a:solidFill>
                <a:latin typeface="Verdana"/>
                <a:ea typeface="Verdana"/>
                <a:cs typeface="Verdana"/>
                <a:sym typeface="Verdana"/>
              </a:rPr>
              <a:t>Net </a:t>
            </a:r>
            <a:r>
              <a:rPr lang="es-CR" sz="1800" b="0" i="0" u="none" strike="noStrike" cap="none" dirty="0" err="1">
                <a:solidFill>
                  <a:srgbClr val="548135"/>
                </a:solidFill>
                <a:latin typeface="Verdana"/>
                <a:ea typeface="Verdana"/>
                <a:cs typeface="Verdana"/>
                <a:sym typeface="Verdana"/>
              </a:rPr>
              <a:t>Financial</a:t>
            </a:r>
            <a:r>
              <a:rPr lang="es-CR" sz="1800" b="0" i="0" u="none" strike="noStrike" cap="none" dirty="0">
                <a:solidFill>
                  <a:srgbClr val="548135"/>
                </a:solidFill>
                <a:latin typeface="Verdana"/>
                <a:ea typeface="Verdana"/>
                <a:cs typeface="Verdana"/>
                <a:sym typeface="Verdana"/>
              </a:rPr>
              <a:t> </a:t>
            </a:r>
            <a:r>
              <a:rPr lang="es-CR" sz="1800" b="0" i="0" u="none" strike="noStrike" cap="none" dirty="0" err="1">
                <a:solidFill>
                  <a:srgbClr val="548135"/>
                </a:solidFill>
                <a:latin typeface="Verdana"/>
                <a:ea typeface="Verdana"/>
                <a:cs typeface="Verdana"/>
                <a:sym typeface="Verdana"/>
              </a:rPr>
              <a:t>Benefits</a:t>
            </a:r>
            <a:r>
              <a:rPr lang="es-CR" sz="1800" b="0" i="0" u="none" strike="noStrike" cap="none" dirty="0">
                <a:solidFill>
                  <a:srgbClr val="548135"/>
                </a:solidFill>
                <a:latin typeface="Verdana"/>
                <a:ea typeface="Verdana"/>
                <a:cs typeface="Verdana"/>
                <a:sym typeface="Verdana"/>
              </a:rPr>
              <a:t> </a:t>
            </a:r>
            <a:r>
              <a:rPr lang="es-CR" sz="1800" b="0" i="0" u="none" strike="noStrike" cap="none" dirty="0" err="1">
                <a:solidFill>
                  <a:srgbClr val="548135"/>
                </a:solidFill>
                <a:latin typeface="Verdana"/>
                <a:ea typeface="Verdana"/>
                <a:cs typeface="Verdana"/>
                <a:sym typeface="Verdana"/>
              </a:rPr>
              <a:t>of</a:t>
            </a:r>
            <a:r>
              <a:rPr lang="es-CR" sz="1800" b="0" i="0" u="none" strike="noStrike" cap="none" dirty="0">
                <a:solidFill>
                  <a:srgbClr val="548135"/>
                </a:solidFill>
                <a:latin typeface="Verdana"/>
                <a:ea typeface="Verdana"/>
                <a:cs typeface="Verdana"/>
                <a:sym typeface="Verdana"/>
              </a:rPr>
              <a:t> </a:t>
            </a:r>
            <a:r>
              <a:rPr lang="es-CR" sz="1800" b="0" i="0" u="none" strike="noStrike" cap="none" dirty="0" err="1">
                <a:solidFill>
                  <a:srgbClr val="548135"/>
                </a:solidFill>
                <a:latin typeface="Verdana"/>
                <a:ea typeface="Verdana"/>
                <a:cs typeface="Verdana"/>
                <a:sym typeface="Verdana"/>
              </a:rPr>
              <a:t>the</a:t>
            </a:r>
            <a:r>
              <a:rPr lang="es-CR" sz="1800" b="0" i="0" u="none" strike="noStrike" cap="none" dirty="0">
                <a:solidFill>
                  <a:srgbClr val="548135"/>
                </a:solidFill>
                <a:latin typeface="Verdana"/>
                <a:ea typeface="Verdana"/>
                <a:cs typeface="Verdana"/>
                <a:sym typeface="Verdana"/>
              </a:rPr>
              <a:t> </a:t>
            </a:r>
            <a:r>
              <a:rPr lang="es-CR" sz="1800" b="0" i="0" u="none" strike="noStrike" cap="none" dirty="0" err="1">
                <a:solidFill>
                  <a:srgbClr val="548135"/>
                </a:solidFill>
                <a:latin typeface="Verdana"/>
                <a:ea typeface="Verdana"/>
                <a:cs typeface="Verdana"/>
                <a:sym typeface="Verdana"/>
              </a:rPr>
              <a:t>transportation</a:t>
            </a:r>
            <a:r>
              <a:rPr lang="es-CR" sz="1800" b="0" i="0" u="none" strike="noStrike" cap="none" dirty="0">
                <a:solidFill>
                  <a:srgbClr val="548135"/>
                </a:solidFill>
                <a:latin typeface="Verdana"/>
                <a:ea typeface="Verdana"/>
                <a:cs typeface="Verdana"/>
                <a:sym typeface="Verdana"/>
              </a:rPr>
              <a:t> sector</a:t>
            </a:r>
            <a:endParaRPr sz="1800" b="0" i="0" u="none" strike="noStrike" cap="none" dirty="0">
              <a:solidFill>
                <a:srgbClr val="548135"/>
              </a:solidFill>
              <a:latin typeface="Verdana"/>
              <a:ea typeface="Verdana"/>
              <a:cs typeface="Verdana"/>
              <a:sym typeface="Verdana"/>
            </a:endParaRPr>
          </a:p>
        </p:txBody>
      </p:sp>
      <p:sp>
        <p:nvSpPr>
          <p:cNvPr id="291" name="Google Shape;291;p10"/>
          <p:cNvSpPr txBox="1"/>
          <p:nvPr/>
        </p:nvSpPr>
        <p:spPr>
          <a:xfrm>
            <a:off x="9617974" y="3292812"/>
            <a:ext cx="1782426" cy="756000"/>
          </a:xfrm>
          <a:prstGeom prst="rect">
            <a:avLst/>
          </a:prstGeom>
          <a:solidFill>
            <a:schemeClr val="lt1"/>
          </a:solid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DC4F54"/>
              </a:buClr>
              <a:buSzPts val="1600"/>
              <a:buFont typeface="Arial"/>
              <a:buNone/>
            </a:pPr>
            <a:r>
              <a:rPr lang="es-CR" sz="1600" b="1" i="0" u="none" strike="noStrike" cap="none" dirty="0">
                <a:solidFill>
                  <a:srgbClr val="DC4F54"/>
                </a:solidFill>
                <a:latin typeface="Arial"/>
                <a:ea typeface="Arial"/>
                <a:cs typeface="Arial"/>
                <a:sym typeface="Arial"/>
              </a:rPr>
              <a:t>+$3 </a:t>
            </a:r>
            <a:r>
              <a:rPr lang="es-CR" sz="1600" b="1" i="0" u="none" strike="noStrike" cap="none" dirty="0" err="1">
                <a:solidFill>
                  <a:srgbClr val="DC4F54"/>
                </a:solidFill>
                <a:latin typeface="Arial"/>
                <a:ea typeface="Arial"/>
                <a:cs typeface="Arial"/>
                <a:sym typeface="Arial"/>
              </a:rPr>
              <a:t>billion</a:t>
            </a:r>
            <a:r>
              <a:rPr lang="es-CR" sz="1600" b="1" i="0" u="none" strike="noStrike" cap="none" dirty="0">
                <a:solidFill>
                  <a:srgbClr val="DC4F54"/>
                </a:solidFill>
                <a:latin typeface="Arial"/>
                <a:ea typeface="Arial"/>
                <a:cs typeface="Arial"/>
                <a:sym typeface="Arial"/>
              </a:rPr>
              <a:t> US$</a:t>
            </a:r>
            <a:endParaRPr sz="1800" b="0" i="0" u="none" strike="noStrike" cap="none" dirty="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AC5DF431-C3EC-B574-6934-47763F849DE8}"/>
              </a:ext>
            </a:extLst>
          </p:cNvPr>
          <p:cNvSpPr txBox="1"/>
          <p:nvPr/>
        </p:nvSpPr>
        <p:spPr>
          <a:xfrm>
            <a:off x="4795662" y="3005114"/>
            <a:ext cx="1922889" cy="307777"/>
          </a:xfrm>
          <a:prstGeom prst="rect">
            <a:avLst/>
          </a:prstGeom>
          <a:solidFill>
            <a:srgbClr val="FFC000"/>
          </a:solidFill>
        </p:spPr>
        <p:txBody>
          <a:bodyPr wrap="square" rtlCol="0">
            <a:spAutoFit/>
          </a:bodyPr>
          <a:lstStyle/>
          <a:p>
            <a:pPr algn="ctr"/>
            <a:r>
              <a:rPr lang="en-GB" dirty="0"/>
              <a:t>Results for costs</a:t>
            </a:r>
          </a:p>
        </p:txBody>
      </p:sp>
      <p:sp>
        <p:nvSpPr>
          <p:cNvPr id="3" name="TextBox 2">
            <a:extLst>
              <a:ext uri="{FF2B5EF4-FFF2-40B4-BE49-F238E27FC236}">
                <a16:creationId xmlns:a16="http://schemas.microsoft.com/office/drawing/2014/main" id="{7D7A2960-783D-2D17-CB51-2781F74A506F}"/>
              </a:ext>
            </a:extLst>
          </p:cNvPr>
          <p:cNvSpPr txBox="1"/>
          <p:nvPr/>
        </p:nvSpPr>
        <p:spPr>
          <a:xfrm rot="16200000">
            <a:off x="-1584272" y="3798319"/>
            <a:ext cx="3860142" cy="307777"/>
          </a:xfrm>
          <a:prstGeom prst="rect">
            <a:avLst/>
          </a:prstGeom>
          <a:solidFill>
            <a:schemeClr val="bg1"/>
          </a:solidFill>
        </p:spPr>
        <p:txBody>
          <a:bodyPr wrap="square" rtlCol="0">
            <a:spAutoFit/>
          </a:bodyPr>
          <a:lstStyle/>
          <a:p>
            <a:pPr algn="ctr"/>
            <a:r>
              <a:rPr lang="en-GB" dirty="0"/>
              <a:t>Total costs [billion of US$]</a:t>
            </a:r>
          </a:p>
        </p:txBody>
      </p:sp>
      <p:sp>
        <p:nvSpPr>
          <p:cNvPr id="4" name="TextBox 3">
            <a:extLst>
              <a:ext uri="{FF2B5EF4-FFF2-40B4-BE49-F238E27FC236}">
                <a16:creationId xmlns:a16="http://schemas.microsoft.com/office/drawing/2014/main" id="{E19ED018-D39B-6ED8-0A6B-1D6105E55E6A}"/>
              </a:ext>
            </a:extLst>
          </p:cNvPr>
          <p:cNvSpPr txBox="1"/>
          <p:nvPr/>
        </p:nvSpPr>
        <p:spPr>
          <a:xfrm>
            <a:off x="1048590" y="5986328"/>
            <a:ext cx="1200211" cy="523220"/>
          </a:xfrm>
          <a:prstGeom prst="rect">
            <a:avLst/>
          </a:prstGeom>
          <a:solidFill>
            <a:schemeClr val="bg1"/>
          </a:solidFill>
        </p:spPr>
        <p:txBody>
          <a:bodyPr wrap="square" rtlCol="0">
            <a:spAutoFit/>
          </a:bodyPr>
          <a:lstStyle/>
          <a:p>
            <a:pPr algn="ctr"/>
            <a:r>
              <a:rPr lang="en-GB" dirty="0"/>
              <a:t>Baseline scenario</a:t>
            </a:r>
          </a:p>
        </p:txBody>
      </p:sp>
      <p:sp>
        <p:nvSpPr>
          <p:cNvPr id="5" name="TextBox 4">
            <a:extLst>
              <a:ext uri="{FF2B5EF4-FFF2-40B4-BE49-F238E27FC236}">
                <a16:creationId xmlns:a16="http://schemas.microsoft.com/office/drawing/2014/main" id="{6BF3C202-73B6-2368-5D0C-33A48011B77F}"/>
              </a:ext>
            </a:extLst>
          </p:cNvPr>
          <p:cNvSpPr txBox="1"/>
          <p:nvPr/>
        </p:nvSpPr>
        <p:spPr>
          <a:xfrm>
            <a:off x="2423761" y="5986328"/>
            <a:ext cx="1598895" cy="523220"/>
          </a:xfrm>
          <a:prstGeom prst="rect">
            <a:avLst/>
          </a:prstGeom>
          <a:solidFill>
            <a:schemeClr val="bg1"/>
          </a:solidFill>
        </p:spPr>
        <p:txBody>
          <a:bodyPr wrap="square" rtlCol="0">
            <a:spAutoFit/>
          </a:bodyPr>
          <a:lstStyle/>
          <a:p>
            <a:pPr algn="ctr"/>
            <a:r>
              <a:rPr lang="en-GB" dirty="0"/>
              <a:t>Decarbonization scenario</a:t>
            </a:r>
          </a:p>
        </p:txBody>
      </p:sp>
      <p:sp>
        <p:nvSpPr>
          <p:cNvPr id="6" name="TextBox 5">
            <a:extLst>
              <a:ext uri="{FF2B5EF4-FFF2-40B4-BE49-F238E27FC236}">
                <a16:creationId xmlns:a16="http://schemas.microsoft.com/office/drawing/2014/main" id="{74C61FBD-1931-F775-13BC-E3D487444CB2}"/>
              </a:ext>
            </a:extLst>
          </p:cNvPr>
          <p:cNvSpPr txBox="1"/>
          <p:nvPr/>
        </p:nvSpPr>
        <p:spPr>
          <a:xfrm>
            <a:off x="804612" y="2277296"/>
            <a:ext cx="1572558" cy="307777"/>
          </a:xfrm>
          <a:prstGeom prst="rect">
            <a:avLst/>
          </a:prstGeom>
          <a:solidFill>
            <a:schemeClr val="bg1"/>
          </a:solidFill>
        </p:spPr>
        <p:txBody>
          <a:bodyPr wrap="square" rtlCol="0">
            <a:spAutoFit/>
          </a:bodyPr>
          <a:lstStyle/>
          <a:p>
            <a:pPr algn="ctr"/>
            <a:r>
              <a:rPr lang="en-GB" dirty="0"/>
              <a:t>167 billion US$</a:t>
            </a:r>
          </a:p>
        </p:txBody>
      </p:sp>
      <p:sp>
        <p:nvSpPr>
          <p:cNvPr id="7" name="TextBox 6">
            <a:extLst>
              <a:ext uri="{FF2B5EF4-FFF2-40B4-BE49-F238E27FC236}">
                <a16:creationId xmlns:a16="http://schemas.microsoft.com/office/drawing/2014/main" id="{ACCBE16C-9FF0-D85F-89E2-4EFD5EDB60D1}"/>
              </a:ext>
            </a:extLst>
          </p:cNvPr>
          <p:cNvSpPr txBox="1"/>
          <p:nvPr/>
        </p:nvSpPr>
        <p:spPr>
          <a:xfrm>
            <a:off x="2474552" y="2367819"/>
            <a:ext cx="1572558" cy="307777"/>
          </a:xfrm>
          <a:prstGeom prst="rect">
            <a:avLst/>
          </a:prstGeom>
          <a:solidFill>
            <a:schemeClr val="bg1"/>
          </a:solidFill>
        </p:spPr>
        <p:txBody>
          <a:bodyPr wrap="square" rtlCol="0">
            <a:spAutoFit/>
          </a:bodyPr>
          <a:lstStyle/>
          <a:p>
            <a:pPr algn="ctr"/>
            <a:r>
              <a:rPr lang="en-GB" dirty="0"/>
              <a:t>164 billion US$</a:t>
            </a:r>
          </a:p>
        </p:txBody>
      </p:sp>
      <p:sp>
        <p:nvSpPr>
          <p:cNvPr id="10" name="TextBox 9">
            <a:extLst>
              <a:ext uri="{FF2B5EF4-FFF2-40B4-BE49-F238E27FC236}">
                <a16:creationId xmlns:a16="http://schemas.microsoft.com/office/drawing/2014/main" id="{E6867A50-73A7-0D95-EEE5-7E2902238362}"/>
              </a:ext>
            </a:extLst>
          </p:cNvPr>
          <p:cNvSpPr txBox="1"/>
          <p:nvPr/>
        </p:nvSpPr>
        <p:spPr>
          <a:xfrm>
            <a:off x="938152" y="3005114"/>
            <a:ext cx="1323365" cy="307777"/>
          </a:xfrm>
          <a:prstGeom prst="rect">
            <a:avLst/>
          </a:prstGeom>
          <a:solidFill>
            <a:schemeClr val="bg1"/>
          </a:solidFill>
        </p:spPr>
        <p:txBody>
          <a:bodyPr wrap="square" rtlCol="0">
            <a:spAutoFit/>
          </a:bodyPr>
          <a:lstStyle/>
          <a:p>
            <a:pPr algn="ctr"/>
            <a:r>
              <a:rPr lang="en-GB" dirty="0"/>
              <a:t>61 billion US$</a:t>
            </a:r>
          </a:p>
        </p:txBody>
      </p:sp>
      <p:sp>
        <p:nvSpPr>
          <p:cNvPr id="11" name="TextBox 10">
            <a:extLst>
              <a:ext uri="{FF2B5EF4-FFF2-40B4-BE49-F238E27FC236}">
                <a16:creationId xmlns:a16="http://schemas.microsoft.com/office/drawing/2014/main" id="{4AF4F6DC-0A0F-2A8B-1EA0-610B81DACA43}"/>
              </a:ext>
            </a:extLst>
          </p:cNvPr>
          <p:cNvSpPr txBox="1"/>
          <p:nvPr/>
        </p:nvSpPr>
        <p:spPr>
          <a:xfrm>
            <a:off x="2648909" y="3159002"/>
            <a:ext cx="1307166" cy="307777"/>
          </a:xfrm>
          <a:prstGeom prst="rect">
            <a:avLst/>
          </a:prstGeom>
          <a:solidFill>
            <a:schemeClr val="bg1"/>
          </a:solidFill>
        </p:spPr>
        <p:txBody>
          <a:bodyPr wrap="square" rtlCol="0">
            <a:spAutoFit/>
          </a:bodyPr>
          <a:lstStyle/>
          <a:p>
            <a:pPr algn="ctr"/>
            <a:r>
              <a:rPr lang="en-GB" dirty="0"/>
              <a:t>69 billion US$</a:t>
            </a:r>
          </a:p>
        </p:txBody>
      </p:sp>
      <p:sp>
        <p:nvSpPr>
          <p:cNvPr id="12" name="TextBox 11">
            <a:extLst>
              <a:ext uri="{FF2B5EF4-FFF2-40B4-BE49-F238E27FC236}">
                <a16:creationId xmlns:a16="http://schemas.microsoft.com/office/drawing/2014/main" id="{88E4E2AB-5469-CBC8-AC00-E38F2F56BD50}"/>
              </a:ext>
            </a:extLst>
          </p:cNvPr>
          <p:cNvSpPr txBox="1"/>
          <p:nvPr/>
        </p:nvSpPr>
        <p:spPr>
          <a:xfrm>
            <a:off x="987012" y="4566010"/>
            <a:ext cx="1390158" cy="307777"/>
          </a:xfrm>
          <a:prstGeom prst="rect">
            <a:avLst/>
          </a:prstGeom>
          <a:solidFill>
            <a:schemeClr val="bg1"/>
          </a:solidFill>
        </p:spPr>
        <p:txBody>
          <a:bodyPr wrap="square" rtlCol="0">
            <a:spAutoFit/>
          </a:bodyPr>
          <a:lstStyle/>
          <a:p>
            <a:pPr algn="ctr"/>
            <a:r>
              <a:rPr lang="en-GB" dirty="0"/>
              <a:t>106 billion US$</a:t>
            </a:r>
          </a:p>
        </p:txBody>
      </p:sp>
      <p:sp>
        <p:nvSpPr>
          <p:cNvPr id="13" name="TextBox 12">
            <a:extLst>
              <a:ext uri="{FF2B5EF4-FFF2-40B4-BE49-F238E27FC236}">
                <a16:creationId xmlns:a16="http://schemas.microsoft.com/office/drawing/2014/main" id="{EFA68042-74E2-E3F1-7EC5-BDBC374F7848}"/>
              </a:ext>
            </a:extLst>
          </p:cNvPr>
          <p:cNvSpPr txBox="1"/>
          <p:nvPr/>
        </p:nvSpPr>
        <p:spPr>
          <a:xfrm>
            <a:off x="2665586" y="4645292"/>
            <a:ext cx="1307166" cy="307777"/>
          </a:xfrm>
          <a:prstGeom prst="rect">
            <a:avLst/>
          </a:prstGeom>
          <a:solidFill>
            <a:schemeClr val="bg1"/>
          </a:solidFill>
        </p:spPr>
        <p:txBody>
          <a:bodyPr wrap="square" rtlCol="0">
            <a:spAutoFit/>
          </a:bodyPr>
          <a:lstStyle/>
          <a:p>
            <a:pPr algn="ctr"/>
            <a:r>
              <a:rPr lang="en-GB" dirty="0"/>
              <a:t>95 billion US$</a:t>
            </a:r>
          </a:p>
        </p:txBody>
      </p:sp>
      <p:sp>
        <p:nvSpPr>
          <p:cNvPr id="14" name="TextBox 13">
            <a:extLst>
              <a:ext uri="{FF2B5EF4-FFF2-40B4-BE49-F238E27FC236}">
                <a16:creationId xmlns:a16="http://schemas.microsoft.com/office/drawing/2014/main" id="{5FE3E553-07FA-00E5-90AA-44266975720E}"/>
              </a:ext>
            </a:extLst>
          </p:cNvPr>
          <p:cNvSpPr txBox="1"/>
          <p:nvPr/>
        </p:nvSpPr>
        <p:spPr>
          <a:xfrm>
            <a:off x="4334971" y="1980027"/>
            <a:ext cx="1572558" cy="430887"/>
          </a:xfrm>
          <a:prstGeom prst="rect">
            <a:avLst/>
          </a:prstGeom>
          <a:solidFill>
            <a:schemeClr val="bg1"/>
          </a:solidFill>
        </p:spPr>
        <p:txBody>
          <a:bodyPr wrap="square" rtlCol="0">
            <a:spAutoFit/>
          </a:bodyPr>
          <a:lstStyle/>
          <a:p>
            <a:r>
              <a:rPr lang="en-GB" sz="1100" dirty="0"/>
              <a:t>Capital costs Operation costs</a:t>
            </a:r>
          </a:p>
        </p:txBody>
      </p:sp>
      <p:sp>
        <p:nvSpPr>
          <p:cNvPr id="15" name="TextBox 14">
            <a:extLst>
              <a:ext uri="{FF2B5EF4-FFF2-40B4-BE49-F238E27FC236}">
                <a16:creationId xmlns:a16="http://schemas.microsoft.com/office/drawing/2014/main" id="{9D4A3A5C-C4AB-DE58-2C3F-948BEB8642F6}"/>
              </a:ext>
            </a:extLst>
          </p:cNvPr>
          <p:cNvSpPr txBox="1"/>
          <p:nvPr/>
        </p:nvSpPr>
        <p:spPr>
          <a:xfrm>
            <a:off x="8267734" y="3690480"/>
            <a:ext cx="1307166" cy="307777"/>
          </a:xfrm>
          <a:prstGeom prst="rect">
            <a:avLst/>
          </a:prstGeom>
          <a:solidFill>
            <a:schemeClr val="bg1"/>
          </a:solidFill>
        </p:spPr>
        <p:txBody>
          <a:bodyPr wrap="square" rtlCol="0">
            <a:spAutoFit/>
          </a:bodyPr>
          <a:lstStyle/>
          <a:p>
            <a:pPr algn="ctr"/>
            <a:r>
              <a:rPr lang="en-GB" dirty="0"/>
              <a:t>11 billion US$</a:t>
            </a:r>
          </a:p>
        </p:txBody>
      </p:sp>
      <p:sp>
        <p:nvSpPr>
          <p:cNvPr id="16" name="TextBox 15">
            <a:extLst>
              <a:ext uri="{FF2B5EF4-FFF2-40B4-BE49-F238E27FC236}">
                <a16:creationId xmlns:a16="http://schemas.microsoft.com/office/drawing/2014/main" id="{4019DE45-31E7-5ABB-E3B6-23F71D0F6BE1}"/>
              </a:ext>
            </a:extLst>
          </p:cNvPr>
          <p:cNvSpPr txBox="1"/>
          <p:nvPr/>
        </p:nvSpPr>
        <p:spPr>
          <a:xfrm>
            <a:off x="8259801" y="4509103"/>
            <a:ext cx="1307166" cy="307777"/>
          </a:xfrm>
          <a:prstGeom prst="rect">
            <a:avLst/>
          </a:prstGeom>
          <a:solidFill>
            <a:schemeClr val="bg1"/>
          </a:solidFill>
        </p:spPr>
        <p:txBody>
          <a:bodyPr wrap="square" rtlCol="0">
            <a:spAutoFit/>
          </a:bodyPr>
          <a:lstStyle/>
          <a:p>
            <a:pPr algn="ctr"/>
            <a:r>
              <a:rPr lang="en-GB" dirty="0"/>
              <a:t>8 billion US$</a:t>
            </a:r>
          </a:p>
        </p:txBody>
      </p:sp>
      <p:sp>
        <p:nvSpPr>
          <p:cNvPr id="17" name="Google Shape;280;p9">
            <a:extLst>
              <a:ext uri="{FF2B5EF4-FFF2-40B4-BE49-F238E27FC236}">
                <a16:creationId xmlns:a16="http://schemas.microsoft.com/office/drawing/2014/main" id="{8C7CB788-ED46-9744-DB78-91E7BC20B599}"/>
              </a:ext>
            </a:extLst>
          </p:cNvPr>
          <p:cNvSpPr txBox="1"/>
          <p:nvPr/>
        </p:nvSpPr>
        <p:spPr>
          <a:xfrm>
            <a:off x="8233762" y="6285247"/>
            <a:ext cx="3373423" cy="324776"/>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chemeClr val="dk1"/>
              </a:buClr>
              <a:buSzPts val="2000"/>
              <a:buFont typeface="Arial"/>
              <a:buNone/>
            </a:pPr>
            <a:r>
              <a:rPr lang="es-CR" sz="2000" b="0" i="0" u="none" strike="noStrike" cap="none" dirty="0">
                <a:solidFill>
                  <a:schemeClr val="dk1"/>
                </a:solidFill>
                <a:latin typeface="Calibri"/>
                <a:ea typeface="Calibri"/>
                <a:cs typeface="Calibri"/>
                <a:sym typeface="Calibri"/>
              </a:rPr>
              <a:t>* </a:t>
            </a:r>
            <a:r>
              <a:rPr lang="es-CR" sz="2000" b="0" i="0" u="none" strike="noStrike" cap="none" dirty="0" err="1">
                <a:solidFill>
                  <a:schemeClr val="dk1"/>
                </a:solidFill>
                <a:latin typeface="Calibri"/>
                <a:ea typeface="Calibri"/>
                <a:cs typeface="Calibri"/>
                <a:sym typeface="Calibri"/>
              </a:rPr>
              <a:t>Values</a:t>
            </a:r>
            <a:r>
              <a:rPr lang="es-CR" sz="2000" b="0" i="0" u="none" strike="noStrike" cap="none" dirty="0">
                <a:solidFill>
                  <a:schemeClr val="dk1"/>
                </a:solidFill>
                <a:latin typeface="Calibri"/>
                <a:ea typeface="Calibri"/>
                <a:cs typeface="Calibri"/>
                <a:sym typeface="Calibri"/>
              </a:rPr>
              <a:t> ​​</a:t>
            </a:r>
            <a:r>
              <a:rPr lang="es-CR" sz="2000" b="0" i="0" u="none" strike="noStrike" cap="none" dirty="0" err="1">
                <a:solidFill>
                  <a:schemeClr val="dk1"/>
                </a:solidFill>
                <a:latin typeface="Calibri"/>
                <a:ea typeface="Calibri"/>
                <a:cs typeface="Calibri"/>
                <a:sym typeface="Calibri"/>
              </a:rPr>
              <a:t>discounted</a:t>
            </a:r>
            <a:r>
              <a:rPr lang="es-CR" sz="2000" b="0" i="0" u="none" strike="noStrike" cap="none" dirty="0">
                <a:solidFill>
                  <a:schemeClr val="dk1"/>
                </a:solidFill>
                <a:latin typeface="Calibri"/>
                <a:ea typeface="Calibri"/>
                <a:cs typeface="Calibri"/>
                <a:sym typeface="Calibri"/>
              </a:rPr>
              <a:t> at 5% (2015)</a:t>
            </a:r>
            <a:endParaRPr sz="2000" b="0" i="0" u="none" strike="noStrike" cap="none" dirty="0">
              <a:solidFill>
                <a:schemeClr val="dk1"/>
              </a:solidFill>
              <a:latin typeface="Calibri"/>
              <a:ea typeface="Calibri"/>
              <a:cs typeface="Calibri"/>
              <a:sym typeface="Calibri"/>
            </a:endParaRPr>
          </a:p>
        </p:txBody>
      </p:sp>
      <p:sp>
        <p:nvSpPr>
          <p:cNvPr id="18" name="TextBox 17">
            <a:extLst>
              <a:ext uri="{FF2B5EF4-FFF2-40B4-BE49-F238E27FC236}">
                <a16:creationId xmlns:a16="http://schemas.microsoft.com/office/drawing/2014/main" id="{3FF455AF-A8EF-22CA-A594-A4A0639ABA9B}"/>
              </a:ext>
            </a:extLst>
          </p:cNvPr>
          <p:cNvSpPr txBox="1"/>
          <p:nvPr/>
        </p:nvSpPr>
        <p:spPr>
          <a:xfrm>
            <a:off x="7742021" y="5666835"/>
            <a:ext cx="1875953" cy="430887"/>
          </a:xfrm>
          <a:prstGeom prst="rect">
            <a:avLst/>
          </a:prstGeom>
          <a:solidFill>
            <a:schemeClr val="bg1"/>
          </a:solidFill>
        </p:spPr>
        <p:txBody>
          <a:bodyPr wrap="square" rtlCol="0">
            <a:spAutoFit/>
          </a:bodyPr>
          <a:lstStyle/>
          <a:p>
            <a:r>
              <a:rPr lang="en-GB" sz="1100" dirty="0"/>
              <a:t>Reduced operational costs</a:t>
            </a:r>
          </a:p>
          <a:p>
            <a:r>
              <a:rPr lang="en-GB" sz="1100" dirty="0"/>
              <a:t>Increased capital costs</a:t>
            </a:r>
          </a:p>
        </p:txBody>
      </p:sp>
      <p:sp>
        <p:nvSpPr>
          <p:cNvPr id="19" name="TextBox 18">
            <a:extLst>
              <a:ext uri="{FF2B5EF4-FFF2-40B4-BE49-F238E27FC236}">
                <a16:creationId xmlns:a16="http://schemas.microsoft.com/office/drawing/2014/main" id="{55E49CAC-B18F-00A2-8D15-CEC56297C93D}"/>
              </a:ext>
            </a:extLst>
          </p:cNvPr>
          <p:cNvSpPr txBox="1"/>
          <p:nvPr/>
        </p:nvSpPr>
        <p:spPr>
          <a:xfrm>
            <a:off x="8113936" y="5177495"/>
            <a:ext cx="1598895" cy="523220"/>
          </a:xfrm>
          <a:prstGeom prst="rect">
            <a:avLst/>
          </a:prstGeom>
          <a:solidFill>
            <a:schemeClr val="bg1"/>
          </a:solidFill>
        </p:spPr>
        <p:txBody>
          <a:bodyPr wrap="square" rtlCol="0">
            <a:spAutoFit/>
          </a:bodyPr>
          <a:lstStyle/>
          <a:p>
            <a:pPr algn="ctr"/>
            <a:r>
              <a:rPr lang="en-GB" dirty="0"/>
              <a:t>Decarbonization scenario</a:t>
            </a:r>
          </a:p>
        </p:txBody>
      </p:sp>
      <p:sp>
        <p:nvSpPr>
          <p:cNvPr id="20" name="TextBox 19">
            <a:extLst>
              <a:ext uri="{FF2B5EF4-FFF2-40B4-BE49-F238E27FC236}">
                <a16:creationId xmlns:a16="http://schemas.microsoft.com/office/drawing/2014/main" id="{BA5DE53C-19D7-AF4E-AE7C-892721121963}"/>
              </a:ext>
            </a:extLst>
          </p:cNvPr>
          <p:cNvSpPr txBox="1"/>
          <p:nvPr/>
        </p:nvSpPr>
        <p:spPr>
          <a:xfrm rot="16200000">
            <a:off x="5767653" y="3628725"/>
            <a:ext cx="3797295" cy="307777"/>
          </a:xfrm>
          <a:prstGeom prst="rect">
            <a:avLst/>
          </a:prstGeom>
          <a:solidFill>
            <a:schemeClr val="bg1"/>
          </a:solidFill>
        </p:spPr>
        <p:txBody>
          <a:bodyPr wrap="square" lIns="0" rIns="0" rtlCol="0">
            <a:spAutoFit/>
          </a:bodyPr>
          <a:lstStyle/>
          <a:p>
            <a:pPr algn="ctr"/>
            <a:r>
              <a:rPr lang="en-GB" dirty="0"/>
              <a:t>Net benefit of the decarbonization [billion US$]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2657</TotalTime>
  <Words>2310</Words>
  <Application>Microsoft Office PowerPoint</Application>
  <PresentationFormat>Widescreen</PresentationFormat>
  <Paragraphs>214</Paragraphs>
  <Slides>18</Slides>
  <Notes>16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7" baseType="lpstr">
      <vt:lpstr>Aptos</vt:lpstr>
      <vt:lpstr>Aptos Display</vt:lpstr>
      <vt:lpstr>Arial</vt:lpstr>
      <vt:lpstr>Calibri</vt:lpstr>
      <vt:lpstr>Helvetica Neue</vt:lpstr>
      <vt:lpstr>Verdana</vt:lpstr>
      <vt:lpstr>Office Theme</vt:lpstr>
      <vt:lpstr>Office Theme</vt:lpstr>
      <vt:lpstr>think-cell Slide</vt:lpstr>
      <vt:lpstr>LECTURE 8 ROBUST DECISION MAKING (RDM) AND TRANSPORT PATHWAYS  </vt:lpstr>
      <vt:lpstr>Robust Decision Making (DRM) is a powerful approach to co-create with stakeholders while dealing with deep uncertainties</vt:lpstr>
      <vt:lpstr>Each step allows the co-design of tools, scenarios, analyses, and robust pathways to reach success</vt:lpstr>
      <vt:lpstr>Stakeholders tell us how to measure success, what options they have, which uncertainties they fear, and what they already know </vt:lpstr>
      <vt:lpstr>We then use/build models to explore future deployments of the strategy/plan while capturing uncertainties</vt:lpstr>
      <vt:lpstr>Scenarios are then co-designed using the model adopted/developed and considering insights from stakeholders</vt:lpstr>
      <vt:lpstr>The model is then used to produce results that will address metrics indicated by stakeholders under baseline assumptions - Emissions</vt:lpstr>
      <vt:lpstr>The model is then used to produce results that will address metrics indicated by stakeholders under baseline assumptions - Investments</vt:lpstr>
      <vt:lpstr>The model is then used to produce results that will address metrics indicated by stakeholders under baseline assumptions - Costs</vt:lpstr>
      <vt:lpstr>The model is then used to produce results that will address metrics indicated by stakeholders under baseline assumptions - Externalities</vt:lpstr>
      <vt:lpstr>We then re-visit the XLRM matrix to stress-test the model and explore uncertainties across multiple futures (or simulations)</vt:lpstr>
      <vt:lpstr>RDM then uses the model to generated hundreds or thousands of runs to assess the metrics for success</vt:lpstr>
      <vt:lpstr>We then focus on results with positive and negative outputs, e.g., futures with negative financial cost and positive financial cost</vt:lpstr>
      <vt:lpstr>We then study conditions that lead to robust policies and those that could pose a risk</vt:lpstr>
      <vt:lpstr>In this example, net financial costs are driven by costs in the freight and private transport sub-sectors</vt:lpstr>
      <vt:lpstr>In this example, net financial costs are driven by costs in the freight and private transport sub-sectors </vt:lpstr>
      <vt:lpstr>In RDM, one last step is to deploy scenario discovery to assess conditions that could counteract the vulnerability of the strategy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Ashutosh.Bhagurkar</cp:lastModifiedBy>
  <cp:revision>79</cp:revision>
  <dcterms:created xsi:type="dcterms:W3CDTF">2019-06-09T10:25:43Z</dcterms:created>
  <dcterms:modified xsi:type="dcterms:W3CDTF">2025-03-31T08:27:30Z</dcterms:modified>
</cp:coreProperties>
</file>