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p:sldMasterIdLst>
    <p:sldMasterId id="2147483648" r:id="rId4"/>
  </p:sldMasterIdLst>
  <p:notesMasterIdLst>
    <p:notesMasterId r:id="rId31"/>
  </p:notesMasterIdLst>
  <p:handoutMasterIdLst>
    <p:handoutMasterId r:id="rId32"/>
  </p:handoutMasterIdLst>
  <p:sldIdLst>
    <p:sldId id="626" r:id="rId5"/>
    <p:sldId id="627" r:id="rId6"/>
    <p:sldId id="628" r:id="rId7"/>
    <p:sldId id="629" r:id="rId8"/>
    <p:sldId id="630" r:id="rId9"/>
    <p:sldId id="631" r:id="rId10"/>
    <p:sldId id="632" r:id="rId11"/>
    <p:sldId id="633" r:id="rId12"/>
    <p:sldId id="634" r:id="rId13"/>
    <p:sldId id="635" r:id="rId14"/>
    <p:sldId id="636" r:id="rId15"/>
    <p:sldId id="637" r:id="rId16"/>
    <p:sldId id="638" r:id="rId17"/>
    <p:sldId id="639" r:id="rId18"/>
    <p:sldId id="640" r:id="rId19"/>
    <p:sldId id="641" r:id="rId20"/>
    <p:sldId id="642" r:id="rId21"/>
    <p:sldId id="643" r:id="rId22"/>
    <p:sldId id="644" r:id="rId23"/>
    <p:sldId id="645" r:id="rId24"/>
    <p:sldId id="646" r:id="rId25"/>
    <p:sldId id="647" r:id="rId26"/>
    <p:sldId id="648" r:id="rId27"/>
    <p:sldId id="649" r:id="rId28"/>
    <p:sldId id="650" r:id="rId29"/>
    <p:sldId id="651" r:id="rId30"/>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B3F7DB-7419-9C79-D4D1-5F5117578549}" name="Claudia Winkler" initials="CW" userId="S::claudia.winkler_joanneum.at#ext#@flux50.onmicrosoft.com::52be4535-67a9-4335-aabe-f2d58926623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37"/>
    <a:srgbClr val="F4C04F"/>
    <a:srgbClr val="EDEDED"/>
    <a:srgbClr val="D8B05A"/>
    <a:srgbClr val="F8F8F8"/>
    <a:srgbClr val="59BDAA"/>
    <a:srgbClr val="FEE880"/>
    <a:srgbClr val="FCE501"/>
    <a:srgbClr val="F1E400"/>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24145F-783B-DED6-FF13-5CD9D3B6A5E5}" v="5" dt="2026-02-09T14:56:20.0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386" autoAdjust="0"/>
    <p:restoredTop sz="86422" autoAdjust="0"/>
  </p:normalViewPr>
  <p:slideViewPr>
    <p:cSldViewPr snapToGrid="0">
      <p:cViewPr varScale="1">
        <p:scale>
          <a:sx n="85" d="100"/>
          <a:sy n="85" d="100"/>
        </p:scale>
        <p:origin x="176" y="328"/>
      </p:cViewPr>
      <p:guideLst/>
    </p:cSldViewPr>
  </p:slideViewPr>
  <p:outlineViewPr>
    <p:cViewPr>
      <p:scale>
        <a:sx n="33" d="100"/>
        <a:sy n="33" d="100"/>
      </p:scale>
      <p:origin x="0" y="-5800"/>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er Deliukov" userId="S::alexander_think-e.be#ext#@flux50.onmicrosoft.com::bee075c1-faac-4166-8fcb-7b2057bad6f6" providerId="AD" clId="Web-{1B24145F-783B-DED6-FF13-5CD9D3B6A5E5}"/>
    <pc:docChg chg="modSld">
      <pc:chgData name="Alexander Deliukov" userId="S::alexander_think-e.be#ext#@flux50.onmicrosoft.com::bee075c1-faac-4166-8fcb-7b2057bad6f6" providerId="AD" clId="Web-{1B24145F-783B-DED6-FF13-5CD9D3B6A5E5}" dt="2026-02-09T14:56:20.029" v="3" actId="14100"/>
      <pc:docMkLst>
        <pc:docMk/>
      </pc:docMkLst>
      <pc:sldChg chg="addSp modSp">
        <pc:chgData name="Alexander Deliukov" userId="S::alexander_think-e.be#ext#@flux50.onmicrosoft.com::bee075c1-faac-4166-8fcb-7b2057bad6f6" providerId="AD" clId="Web-{1B24145F-783B-DED6-FF13-5CD9D3B6A5E5}" dt="2026-02-09T14:56:20.029" v="3" actId="14100"/>
        <pc:sldMkLst>
          <pc:docMk/>
          <pc:sldMk cId="762437489" sldId="626"/>
        </pc:sldMkLst>
        <pc:picChg chg="add mod">
          <ac:chgData name="Alexander Deliukov" userId="S::alexander_think-e.be#ext#@flux50.onmicrosoft.com::bee075c1-faac-4166-8fcb-7b2057bad6f6" providerId="AD" clId="Web-{1B24145F-783B-DED6-FF13-5CD9D3B6A5E5}" dt="2026-02-09T14:56:20.029" v="3" actId="14100"/>
          <ac:picMkLst>
            <pc:docMk/>
            <pc:sldMk cId="762437489" sldId="626"/>
            <ac:picMk id="4" creationId="{E2350BCF-D769-3F2A-7CB7-C5DE294CA11C}"/>
          </ac:picMkLst>
        </pc:picChg>
      </pc:sldChg>
    </pc:docChg>
  </pc:docChgLst>
  <pc:docChgLst>
    <pc:chgData name="Alexander Deliukov" userId="d5fda0f2-1d08-4016-b7e9-bb882f168707" providerId="ADAL" clId="{FE9DFF45-01DC-45CC-A80A-B50597210401}"/>
    <pc:docChg chg="undo custSel delSld modSld">
      <pc:chgData name="Alexander Deliukov" userId="d5fda0f2-1d08-4016-b7e9-bb882f168707" providerId="ADAL" clId="{FE9DFF45-01DC-45CC-A80A-B50597210401}" dt="2026-01-27T15:26:55.875" v="62" actId="1076"/>
      <pc:docMkLst>
        <pc:docMk/>
      </pc:docMkLst>
      <pc:sldChg chg="modSp mod">
        <pc:chgData name="Alexander Deliukov" userId="d5fda0f2-1d08-4016-b7e9-bb882f168707" providerId="ADAL" clId="{FE9DFF45-01DC-45CC-A80A-B50597210401}" dt="2026-01-27T15:24:14.621" v="16"/>
        <pc:sldMkLst>
          <pc:docMk/>
          <pc:sldMk cId="762437489" sldId="626"/>
        </pc:sldMkLst>
        <pc:spChg chg="mod">
          <ac:chgData name="Alexander Deliukov" userId="d5fda0f2-1d08-4016-b7e9-bb882f168707" providerId="ADAL" clId="{FE9DFF45-01DC-45CC-A80A-B50597210401}" dt="2026-01-27T15:24:14.621" v="16"/>
          <ac:spMkLst>
            <pc:docMk/>
            <pc:sldMk cId="762437489" sldId="626"/>
            <ac:spMk id="2" creationId="{FFC334A6-DBAB-A543-12EB-79F451596E4F}"/>
          </ac:spMkLst>
        </pc:spChg>
      </pc:sldChg>
      <pc:sldChg chg="modSp">
        <pc:chgData name="Alexander Deliukov" userId="d5fda0f2-1d08-4016-b7e9-bb882f168707" providerId="ADAL" clId="{FE9DFF45-01DC-45CC-A80A-B50597210401}" dt="2026-01-27T15:25:29.757" v="28" actId="404"/>
        <pc:sldMkLst>
          <pc:docMk/>
          <pc:sldMk cId="3547527" sldId="627"/>
        </pc:sldMkLst>
        <pc:spChg chg="mod">
          <ac:chgData name="Alexander Deliukov" userId="d5fda0f2-1d08-4016-b7e9-bb882f168707" providerId="ADAL" clId="{FE9DFF45-01DC-45CC-A80A-B50597210401}" dt="2026-01-27T15:25:29.757" v="28" actId="404"/>
          <ac:spMkLst>
            <pc:docMk/>
            <pc:sldMk cId="3547527" sldId="627"/>
            <ac:spMk id="2" creationId="{0FE65402-2D24-4C0B-3A9B-70B199ADCEA8}"/>
          </ac:spMkLst>
        </pc:spChg>
      </pc:sldChg>
      <pc:sldChg chg="modSp mod">
        <pc:chgData name="Alexander Deliukov" userId="d5fda0f2-1d08-4016-b7e9-bb882f168707" providerId="ADAL" clId="{FE9DFF45-01DC-45CC-A80A-B50597210401}" dt="2026-01-27T15:25:33.987" v="29" actId="1076"/>
        <pc:sldMkLst>
          <pc:docMk/>
          <pc:sldMk cId="1634192365" sldId="630"/>
        </pc:sldMkLst>
        <pc:spChg chg="mod">
          <ac:chgData name="Alexander Deliukov" userId="d5fda0f2-1d08-4016-b7e9-bb882f168707" providerId="ADAL" clId="{FE9DFF45-01DC-45CC-A80A-B50597210401}" dt="2026-01-27T15:25:33.987" v="29" actId="1076"/>
          <ac:spMkLst>
            <pc:docMk/>
            <pc:sldMk cId="1634192365" sldId="630"/>
            <ac:spMk id="4" creationId="{3ECF41D1-D927-3D59-52A9-A0E9BBB94037}"/>
          </ac:spMkLst>
        </pc:spChg>
      </pc:sldChg>
      <pc:sldChg chg="modSp">
        <pc:chgData name="Alexander Deliukov" userId="d5fda0f2-1d08-4016-b7e9-bb882f168707" providerId="ADAL" clId="{FE9DFF45-01DC-45CC-A80A-B50597210401}" dt="2026-01-27T15:25:37.395" v="30" actId="404"/>
        <pc:sldMkLst>
          <pc:docMk/>
          <pc:sldMk cId="349749265" sldId="631"/>
        </pc:sldMkLst>
        <pc:spChg chg="mod">
          <ac:chgData name="Alexander Deliukov" userId="d5fda0f2-1d08-4016-b7e9-bb882f168707" providerId="ADAL" clId="{FE9DFF45-01DC-45CC-A80A-B50597210401}" dt="2026-01-27T15:25:37.395" v="30" actId="404"/>
          <ac:spMkLst>
            <pc:docMk/>
            <pc:sldMk cId="349749265" sldId="631"/>
            <ac:spMk id="4" creationId="{CB33C395-3CC3-4B54-6421-D833B99114A3}"/>
          </ac:spMkLst>
        </pc:spChg>
      </pc:sldChg>
      <pc:sldChg chg="modSp mod">
        <pc:chgData name="Alexander Deliukov" userId="d5fda0f2-1d08-4016-b7e9-bb882f168707" providerId="ADAL" clId="{FE9DFF45-01DC-45CC-A80A-B50597210401}" dt="2026-01-27T15:25:44.127" v="32" actId="1076"/>
        <pc:sldMkLst>
          <pc:docMk/>
          <pc:sldMk cId="924459838" sldId="633"/>
        </pc:sldMkLst>
        <pc:spChg chg="mod">
          <ac:chgData name="Alexander Deliukov" userId="d5fda0f2-1d08-4016-b7e9-bb882f168707" providerId="ADAL" clId="{FE9DFF45-01DC-45CC-A80A-B50597210401}" dt="2026-01-27T15:25:44.127" v="32" actId="1076"/>
          <ac:spMkLst>
            <pc:docMk/>
            <pc:sldMk cId="924459838" sldId="633"/>
            <ac:spMk id="4" creationId="{12E9D6D4-ADBC-D7EB-E231-9A2E3FFD7EF4}"/>
          </ac:spMkLst>
        </pc:spChg>
      </pc:sldChg>
      <pc:sldChg chg="modSp mod">
        <pc:chgData name="Alexander Deliukov" userId="d5fda0f2-1d08-4016-b7e9-bb882f168707" providerId="ADAL" clId="{FE9DFF45-01DC-45CC-A80A-B50597210401}" dt="2026-01-27T15:25:56.231" v="37" actId="1076"/>
        <pc:sldMkLst>
          <pc:docMk/>
          <pc:sldMk cId="3304620497" sldId="635"/>
        </pc:sldMkLst>
        <pc:spChg chg="mod">
          <ac:chgData name="Alexander Deliukov" userId="d5fda0f2-1d08-4016-b7e9-bb882f168707" providerId="ADAL" clId="{FE9DFF45-01DC-45CC-A80A-B50597210401}" dt="2026-01-27T15:25:56.231" v="37" actId="1076"/>
          <ac:spMkLst>
            <pc:docMk/>
            <pc:sldMk cId="3304620497" sldId="635"/>
            <ac:spMk id="4" creationId="{92FE9A94-DCC1-E1C5-4D79-C962BC490CDE}"/>
          </ac:spMkLst>
        </pc:spChg>
      </pc:sldChg>
      <pc:sldChg chg="modSp">
        <pc:chgData name="Alexander Deliukov" userId="d5fda0f2-1d08-4016-b7e9-bb882f168707" providerId="ADAL" clId="{FE9DFF45-01DC-45CC-A80A-B50597210401}" dt="2026-01-27T15:25:05.940" v="27" actId="113"/>
        <pc:sldMkLst>
          <pc:docMk/>
          <pc:sldMk cId="542654583" sldId="639"/>
        </pc:sldMkLst>
        <pc:spChg chg="mod">
          <ac:chgData name="Alexander Deliukov" userId="d5fda0f2-1d08-4016-b7e9-bb882f168707" providerId="ADAL" clId="{FE9DFF45-01DC-45CC-A80A-B50597210401}" dt="2026-01-27T15:25:05.940" v="27" actId="113"/>
          <ac:spMkLst>
            <pc:docMk/>
            <pc:sldMk cId="542654583" sldId="639"/>
            <ac:spMk id="4" creationId="{C48B4B3E-49EA-5666-7C14-9015697F413B}"/>
          </ac:spMkLst>
        </pc:spChg>
      </pc:sldChg>
      <pc:sldChg chg="modSp mod">
        <pc:chgData name="Alexander Deliukov" userId="d5fda0f2-1d08-4016-b7e9-bb882f168707" providerId="ADAL" clId="{FE9DFF45-01DC-45CC-A80A-B50597210401}" dt="2026-01-27T15:26:05.296" v="38" actId="1076"/>
        <pc:sldMkLst>
          <pc:docMk/>
          <pc:sldMk cId="4114357694" sldId="640"/>
        </pc:sldMkLst>
        <pc:spChg chg="mod">
          <ac:chgData name="Alexander Deliukov" userId="d5fda0f2-1d08-4016-b7e9-bb882f168707" providerId="ADAL" clId="{FE9DFF45-01DC-45CC-A80A-B50597210401}" dt="2026-01-27T15:26:05.296" v="38" actId="1076"/>
          <ac:spMkLst>
            <pc:docMk/>
            <pc:sldMk cId="4114357694" sldId="640"/>
            <ac:spMk id="4" creationId="{F7523C7B-772E-CFDB-6B1C-08434537B540}"/>
          </ac:spMkLst>
        </pc:spChg>
      </pc:sldChg>
      <pc:sldChg chg="modSp">
        <pc:chgData name="Alexander Deliukov" userId="d5fda0f2-1d08-4016-b7e9-bb882f168707" providerId="ADAL" clId="{FE9DFF45-01DC-45CC-A80A-B50597210401}" dt="2026-01-27T15:26:08.519" v="39" actId="404"/>
        <pc:sldMkLst>
          <pc:docMk/>
          <pc:sldMk cId="1258875290" sldId="641"/>
        </pc:sldMkLst>
        <pc:spChg chg="mod">
          <ac:chgData name="Alexander Deliukov" userId="d5fda0f2-1d08-4016-b7e9-bb882f168707" providerId="ADAL" clId="{FE9DFF45-01DC-45CC-A80A-B50597210401}" dt="2026-01-27T15:26:08.519" v="39" actId="404"/>
          <ac:spMkLst>
            <pc:docMk/>
            <pc:sldMk cId="1258875290" sldId="641"/>
            <ac:spMk id="4" creationId="{5B37293F-24F8-0380-1F80-AE575BD0E6B4}"/>
          </ac:spMkLst>
        </pc:spChg>
      </pc:sldChg>
      <pc:sldChg chg="modSp mod">
        <pc:chgData name="Alexander Deliukov" userId="d5fda0f2-1d08-4016-b7e9-bb882f168707" providerId="ADAL" clId="{FE9DFF45-01DC-45CC-A80A-B50597210401}" dt="2026-01-27T15:26:16.664" v="41" actId="1076"/>
        <pc:sldMkLst>
          <pc:docMk/>
          <pc:sldMk cId="1833866021" sldId="643"/>
        </pc:sldMkLst>
        <pc:spChg chg="mod">
          <ac:chgData name="Alexander Deliukov" userId="d5fda0f2-1d08-4016-b7e9-bb882f168707" providerId="ADAL" clId="{FE9DFF45-01DC-45CC-A80A-B50597210401}" dt="2026-01-27T15:26:16.664" v="41" actId="1076"/>
          <ac:spMkLst>
            <pc:docMk/>
            <pc:sldMk cId="1833866021" sldId="643"/>
            <ac:spMk id="4" creationId="{C6FF838B-BFE6-EDA6-76BC-6105074602D6}"/>
          </ac:spMkLst>
        </pc:spChg>
      </pc:sldChg>
      <pc:sldChg chg="modSp">
        <pc:chgData name="Alexander Deliukov" userId="d5fda0f2-1d08-4016-b7e9-bb882f168707" providerId="ADAL" clId="{FE9DFF45-01DC-45CC-A80A-B50597210401}" dt="2026-01-27T15:26:21.832" v="42" actId="404"/>
        <pc:sldMkLst>
          <pc:docMk/>
          <pc:sldMk cId="315731832" sldId="645"/>
        </pc:sldMkLst>
        <pc:spChg chg="mod">
          <ac:chgData name="Alexander Deliukov" userId="d5fda0f2-1d08-4016-b7e9-bb882f168707" providerId="ADAL" clId="{FE9DFF45-01DC-45CC-A80A-B50597210401}" dt="2026-01-27T15:26:21.832" v="42" actId="404"/>
          <ac:spMkLst>
            <pc:docMk/>
            <pc:sldMk cId="315731832" sldId="645"/>
            <ac:spMk id="4" creationId="{18C55726-5E4A-A0F6-F79D-6164468DD29C}"/>
          </ac:spMkLst>
        </pc:spChg>
      </pc:sldChg>
      <pc:sldChg chg="modSp mod">
        <pc:chgData name="Alexander Deliukov" userId="d5fda0f2-1d08-4016-b7e9-bb882f168707" providerId="ADAL" clId="{FE9DFF45-01DC-45CC-A80A-B50597210401}" dt="2026-01-27T15:26:28.377" v="44" actId="1076"/>
        <pc:sldMkLst>
          <pc:docMk/>
          <pc:sldMk cId="1661331381" sldId="647"/>
        </pc:sldMkLst>
        <pc:spChg chg="mod">
          <ac:chgData name="Alexander Deliukov" userId="d5fda0f2-1d08-4016-b7e9-bb882f168707" providerId="ADAL" clId="{FE9DFF45-01DC-45CC-A80A-B50597210401}" dt="2026-01-27T15:26:28.377" v="44" actId="1076"/>
          <ac:spMkLst>
            <pc:docMk/>
            <pc:sldMk cId="1661331381" sldId="647"/>
            <ac:spMk id="4" creationId="{98F002ED-7076-C12C-76BA-4FEBBC6F2705}"/>
          </ac:spMkLst>
        </pc:spChg>
      </pc:sldChg>
      <pc:sldChg chg="modSp mod">
        <pc:chgData name="Alexander Deliukov" userId="d5fda0f2-1d08-4016-b7e9-bb882f168707" providerId="ADAL" clId="{FE9DFF45-01DC-45CC-A80A-B50597210401}" dt="2026-01-27T15:26:55.875" v="62" actId="1076"/>
        <pc:sldMkLst>
          <pc:docMk/>
          <pc:sldMk cId="3900357193" sldId="648"/>
        </pc:sldMkLst>
        <pc:spChg chg="mod">
          <ac:chgData name="Alexander Deliukov" userId="d5fda0f2-1d08-4016-b7e9-bb882f168707" providerId="ADAL" clId="{FE9DFF45-01DC-45CC-A80A-B50597210401}" dt="2026-01-27T15:26:32.859" v="45" actId="1076"/>
          <ac:spMkLst>
            <pc:docMk/>
            <pc:sldMk cId="3900357193" sldId="648"/>
            <ac:spMk id="29" creationId="{4ECDE187-04E2-45C2-AB71-3163282F7484}"/>
          </ac:spMkLst>
        </pc:spChg>
        <pc:spChg chg="mod">
          <ac:chgData name="Alexander Deliukov" userId="d5fda0f2-1d08-4016-b7e9-bb882f168707" providerId="ADAL" clId="{FE9DFF45-01DC-45CC-A80A-B50597210401}" dt="2026-01-27T15:26:34.438" v="46" actId="1076"/>
          <ac:spMkLst>
            <pc:docMk/>
            <pc:sldMk cId="3900357193" sldId="648"/>
            <ac:spMk id="41" creationId="{D9C87595-16A2-4A0F-9DBB-4AF40FA3BA2C}"/>
          </ac:spMkLst>
        </pc:spChg>
        <pc:spChg chg="mod">
          <ac:chgData name="Alexander Deliukov" userId="d5fda0f2-1d08-4016-b7e9-bb882f168707" providerId="ADAL" clId="{FE9DFF45-01DC-45CC-A80A-B50597210401}" dt="2026-01-27T15:26:45.476" v="54" actId="1076"/>
          <ac:spMkLst>
            <pc:docMk/>
            <pc:sldMk cId="3900357193" sldId="648"/>
            <ac:spMk id="43" creationId="{D8C4E46F-1B05-476B-90D3-800B8F061E5E}"/>
          </ac:spMkLst>
        </pc:spChg>
        <pc:spChg chg="mod">
          <ac:chgData name="Alexander Deliukov" userId="d5fda0f2-1d08-4016-b7e9-bb882f168707" providerId="ADAL" clId="{FE9DFF45-01DC-45CC-A80A-B50597210401}" dt="2026-01-27T15:26:47.806" v="55" actId="1076"/>
          <ac:spMkLst>
            <pc:docMk/>
            <pc:sldMk cId="3900357193" sldId="648"/>
            <ac:spMk id="49" creationId="{E8F01505-D47E-4B07-82B8-EC043F5EC813}"/>
          </ac:spMkLst>
        </pc:spChg>
        <pc:spChg chg="mod">
          <ac:chgData name="Alexander Deliukov" userId="d5fda0f2-1d08-4016-b7e9-bb882f168707" providerId="ADAL" clId="{FE9DFF45-01DC-45CC-A80A-B50597210401}" dt="2026-01-27T15:26:53.595" v="61" actId="1076"/>
          <ac:spMkLst>
            <pc:docMk/>
            <pc:sldMk cId="3900357193" sldId="648"/>
            <ac:spMk id="51" creationId="{27655039-CC5E-4A6C-B955-BA8E42F25249}"/>
          </ac:spMkLst>
        </pc:spChg>
        <pc:spChg chg="mod">
          <ac:chgData name="Alexander Deliukov" userId="d5fda0f2-1d08-4016-b7e9-bb882f168707" providerId="ADAL" clId="{FE9DFF45-01DC-45CC-A80A-B50597210401}" dt="2026-01-27T15:26:55.875" v="62" actId="1076"/>
          <ac:spMkLst>
            <pc:docMk/>
            <pc:sldMk cId="3900357193" sldId="648"/>
            <ac:spMk id="60" creationId="{DB6D982A-54DA-4FCC-9383-F91FC1E1D9CE}"/>
          </ac:spMkLst>
        </pc:spChg>
      </pc:sldChg>
      <pc:sldChg chg="modSp mod">
        <pc:chgData name="Alexander Deliukov" userId="d5fda0f2-1d08-4016-b7e9-bb882f168707" providerId="ADAL" clId="{FE9DFF45-01DC-45CC-A80A-B50597210401}" dt="2026-01-27T15:24:39.941" v="24" actId="313"/>
        <pc:sldMkLst>
          <pc:docMk/>
          <pc:sldMk cId="1215475497" sldId="649"/>
        </pc:sldMkLst>
        <pc:spChg chg="mod">
          <ac:chgData name="Alexander Deliukov" userId="d5fda0f2-1d08-4016-b7e9-bb882f168707" providerId="ADAL" clId="{FE9DFF45-01DC-45CC-A80A-B50597210401}" dt="2026-01-27T15:24:39.941" v="24" actId="313"/>
          <ac:spMkLst>
            <pc:docMk/>
            <pc:sldMk cId="1215475497" sldId="649"/>
            <ac:spMk id="4" creationId="{B6E2F0C4-3708-062E-837B-49F21B8E51C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59230B0E-39ED-45EA-AD95-669D0616B3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바닥글 개체 틀 3">
            <a:extLst>
              <a:ext uri="{FF2B5EF4-FFF2-40B4-BE49-F238E27FC236}">
                <a16:creationId xmlns:a16="http://schemas.microsoft.com/office/drawing/2014/main" id="{AA82B798-201A-4B14-B1F0-6A660C5C72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EE2F5857-B39B-4284-A086-C6DE2719C9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3EF34-7656-4396-AEBE-2B554E5E9341}" type="slidenum">
              <a:rPr lang="ko-KR" altLang="en-US" smtClean="0"/>
              <a:t>‹#›</a:t>
            </a:fld>
            <a:endParaRPr lang="ko-KR" altLang="en-US"/>
          </a:p>
        </p:txBody>
      </p:sp>
    </p:spTree>
    <p:extLst>
      <p:ext uri="{BB962C8B-B14F-4D97-AF65-F5344CB8AC3E}">
        <p14:creationId xmlns:p14="http://schemas.microsoft.com/office/powerpoint/2010/main" val="169878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2026. 3. 15.</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Editare stil text master</a:t>
            </a:r>
          </a:p>
          <a:p>
            <a:pPr lvl="1"/>
            <a:r>
              <a:rPr lang="ko-KR" altLang="en-US"/>
              <a:t>Al doilea nivel</a:t>
            </a:r>
          </a:p>
          <a:p>
            <a:pPr lvl="2"/>
            <a:r>
              <a:rPr lang="ko-KR" altLang="en-US"/>
              <a:t>Al treilea nivel</a:t>
            </a:r>
          </a:p>
          <a:p>
            <a:pPr lvl="3"/>
            <a:r>
              <a:rPr lang="ko-KR" altLang="en-US"/>
              <a:t>Al patrulea nivel</a:t>
            </a:r>
          </a:p>
          <a:p>
            <a:pPr lvl="4"/>
            <a:r>
              <a:rPr lang="ko-KR" altLang="en-US"/>
              <a:t>Al cincilea nivel</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8b75d0b6e56042db759308de25b428c2%7C0e2ed45596af4100bed3a8e5fd981685%7C0%7C0%7C638989652911880494%7CUnknown%7CTWFpbGZsb3d8eyJFbXB0eU1hcGkiOnRydWUsIlYiOiIwLjAuMDAwMCIsIlAiOiJXaW4zMiIsIkFOIjoiTWFpbCIsIldUIjoyfQ%3D%3D%7C0%7C%7C%7C&amp;sdata=%2FITZkt%2BIetR6zgRVbzpDpm%2Fe6Dlg1L5kh3Mm8lyobao%3D&amp;reserved=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energysavingtrust.org.uk/advice/solar-panels/"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rescoop.eu/"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glasgowsciencecentre.org/our-blog/energy-saving-tips-for-kids"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www.bbc.co.uk/bitesize/articles/zxxg3j6#zsmjh4j"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bkvenergy.com/blog/sustainable-landscaping-ideas/"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renewableenergyhub.co.uk/blog/how-landlords-can-create-energy-efficient-properties"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open.edu/openlearncreate/course/index.php?categoryid=1459" TargetMode="External"/><Relationship Id="rId2" Type="http://schemas.openxmlformats.org/officeDocument/2006/relationships/slide" Target="../slides/slide23.xml"/><Relationship Id="rId1" Type="http://schemas.openxmlformats.org/officeDocument/2006/relationships/notesMaster" Target="../notesMasters/notesMaster1.xml"/><Relationship Id="rId6" Type="http://schemas.openxmlformats.org/officeDocument/2006/relationships/hyperlink" Target="https://every1.energy/learning-materials" TargetMode="External"/><Relationship Id="rId5" Type="http://schemas.openxmlformats.org/officeDocument/2006/relationships/hyperlink" Target="https://www.energymonitor.ai/opinion/opinion-dispelling-myths-around-renewable-energy-technologies/?cf-view" TargetMode="External"/><Relationship Id="rId4" Type="http://schemas.openxmlformats.org/officeDocument/2006/relationships/hyperlink" Target="https://every1.energy/learning-materials/what-energy-community-and-why-should-i-join" TargetMode="External"/></Relationships>
</file>

<file path=ppt/notesSlides/_rels/notesSlide24.xml.rels><?xml version="1.0" encoding="UTF-8" standalone="yes"?>
<Relationships xmlns="http://schemas.openxmlformats.org/package/2006/relationships"><Relationship Id="rId8" Type="http://schemas.openxmlformats.org/officeDocument/2006/relationships/hyperlink" Target="https://commons.wikimedia.org/wiki/File:Daily_net_metering.png" TargetMode="External"/><Relationship Id="rId13" Type="http://schemas.openxmlformats.org/officeDocument/2006/relationships/hyperlink" Target="https://www.flickr.com/photos/193030246@N04/51185443459/in/photolist-2kZ5M4R-YHoUDo-2gVhBWm-EHmde9-EdduiC-Bbtyo8-FaVAcR-FaVAwD-F8C5U9-F8C7tG-EHmdTL-bmrWfT-EHme8U-FaVzkk-F8C7Bs-EHmfAU-EZekkJ-EHmeyU-FaVCeg-gmHV8W-FaVzxz-EZenzy-F2wv2F-o68auJ-F2wuor-EHmfLU-EZemMG-2gViDpA-LEdN9a-ABXbz-2pVvMsu-EZeqrf-Edyai2-FaVGaH-EddCAu-F8CcVy-21fHMqa-EZeqSq-Edybpk-EHmjKL-EdyaKe-2kZ2TrW-8WooS2-7k9nHa-BaGwqh-7kdh2Y-ezxMh4-2nBQC5a-4QjWQ2-riod3"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commons.wikimedia.org/wiki/File:Vorarlberger_Kraftwerke-Energy_meter_(electro)-smart_meter-02ASD.jpg" TargetMode="External"/><Relationship Id="rId12" Type="http://schemas.openxmlformats.org/officeDocument/2006/relationships/hyperlink" Target="https://commons.wikimedia.org/w/index.php?curid=119935282" TargetMode="External"/><Relationship Id="rId2" Type="http://schemas.openxmlformats.org/officeDocument/2006/relationships/slide" Target="../slides/slide24.xml"/><Relationship Id="rId1" Type="http://schemas.openxmlformats.org/officeDocument/2006/relationships/notesMaster" Target="../notesMasters/notesMaster1.xml"/><Relationship Id="rId6" Type="http://schemas.openxmlformats.org/officeDocument/2006/relationships/hyperlink" Target="https://www.pexels.com/photo/paper-beside-macbook-669623/" TargetMode="External"/><Relationship Id="rId11" Type="http://schemas.openxmlformats.org/officeDocument/2006/relationships/hyperlink" Target="https://creativecommons.org/licenses/by/2.0/" TargetMode="External"/><Relationship Id="rId5" Type="http://schemas.openxmlformats.org/officeDocument/2006/relationships/hyperlink" Target="https://creativecommons.org/licenses/by-sa/2.0/" TargetMode="External"/><Relationship Id="rId10" Type="http://schemas.openxmlformats.org/officeDocument/2006/relationships/hyperlink" Target="https://www.flickr.com/photos/enecomedia/5600325194/" TargetMode="External"/><Relationship Id="rId4" Type="http://schemas.openxmlformats.org/officeDocument/2006/relationships/hyperlink" Target="https://www.flickr.com/photos/runasun/4531010970/in/photolist-A22YkS-7UoBGN-yoC18r-8Pco9t-5F64Yh-47UmLv-8zeaRX-cAuqrJ-cfpbU-8kvbRu-53QL3o-b4FmCP-8yaPuZ-29X6Ey-busgmk-NMx9Yg-31Krp8-edA7rR-2yUoaZ-5UjNoL-89B1bV-6fC1GJ-2D8m2p-3i6Qar-C9fQW-7wPmj-2AZgnA-8WLNZp-5D8zX-a1B3aL-5d7Fab-dGHwQ2-2DcQCd-8R1qa3-6vWc6-98YTMT-4c7Di8-k52dG-bFWRP-9oC7Cq-eyB4P-duFqnJ-b7F9bz-MBFob-27cHUML-9EwpBG-f1WV9R" TargetMode="External"/><Relationship Id="rId9" Type="http://schemas.openxmlformats.org/officeDocument/2006/relationships/hyperlink" Target="https://creativecommons.org/licenses/by-sa/3.0/deed.en" TargetMode="External"/></Relationships>
</file>

<file path=ppt/notesSlides/_rels/notesSlide25.xml.rels><?xml version="1.0" encoding="UTF-8" standalone="yes"?>
<Relationships xmlns="http://schemas.openxmlformats.org/package/2006/relationships"><Relationship Id="rId8" Type="http://schemas.openxmlformats.org/officeDocument/2006/relationships/hyperlink" Target="https://creativecommons.org/licenses/by/2.0/" TargetMode="External"/><Relationship Id="rId3" Type="http://schemas.openxmlformats.org/officeDocument/2006/relationships/hyperlink" Target="https://www.pexels.com/photo/vertical-forest-residential-skyscrapers-in-milan-italy-19579742/" TargetMode="External"/><Relationship Id="rId7" Type="http://schemas.openxmlformats.org/officeDocument/2006/relationships/hyperlink" Target="https://www.flickr.com/photos/jirka_matousek/50749644658/" TargetMode="External"/><Relationship Id="rId2" Type="http://schemas.openxmlformats.org/officeDocument/2006/relationships/slide" Target="../slides/slide25.xml"/><Relationship Id="rId1" Type="http://schemas.openxmlformats.org/officeDocument/2006/relationships/notesMaster" Target="../notesMasters/notesMaster1.xml"/><Relationship Id="rId6" Type="http://schemas.openxmlformats.org/officeDocument/2006/relationships/hyperlink" Target="https://creativecommons.org/licenses/by-nd/2.0/" TargetMode="External"/><Relationship Id="rId5" Type="http://schemas.openxmlformats.org/officeDocument/2006/relationships/hyperlink" Target="https://www.flickr.com/photos/thebetterday4u/51174493609/in/photolist-2Hsku-d8MLGY-2g2Evun-2g2Ey3Y-2g2Ew9U-2kY7E4k-2kXZ9GG-2kY9cGj-V3w587-2kY4Lug-2dohZqx-7nGu5-2osSaWJ-29iEFg-fMVrz-2oiaDBr-2oMJ7Lb-5bG5rE-2kvmnH5-4TEpSW-fPFSBx-4Tbyib-FQo2Nu-3mnd3-2m14AXo-2iNznNK-4eY2Vj-2k3DLTG-2okiw8V-c4t8fE-2m6vnHC-2nCjkK1-GWnJks-2nfDJjQ-2jMsD4k-2aQvgoe-ePzjq-2qzRq1S-2qgAaJ8-2gssWMj-2mXd4wc-7FKzGD-29e47rR-9dtn7V-2mYRqic-8pMQHn-22J2TDQ-2hjf54F-2pUHkFe-2qzRq2J" TargetMode="External"/><Relationship Id="rId10" Type="http://schemas.openxmlformats.org/officeDocument/2006/relationships/hyperlink" Target="https://creativecommons.org/licenses/by-sa/2.0/" TargetMode="External"/><Relationship Id="rId4" Type="http://schemas.openxmlformats.org/officeDocument/2006/relationships/hyperlink" Target="https://www.pexels.com/license/" TargetMode="External"/><Relationship Id="rId9" Type="http://schemas.openxmlformats.org/officeDocument/2006/relationships/hyperlink" Target="https://www.flickr.com/photos/vizpix/4544572654/" TargetMode="Externa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smartenergygb.org/smart-living/smart-energy-tips/switching-appliances-off-stand-by"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science.howstuffworks.com/environmental/green-tech/sustainable/smart-power-strip.htm"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1"/>
                </a:solidFill>
                <a:latin typeface="+mn-lt"/>
                <a:ea typeface="+mn-ea"/>
                <a:cs typeface="Arial" panose="020B0604020202020204" pitchFamily="34" charset="0"/>
              </a:rPr>
              <a:t>Implicați-vă în tranziția energetică digitală:</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2"/>
                </a:solidFill>
                <a:cs typeface="Arial" panose="020B0604020202020204" pitchFamily="34" charset="0"/>
              </a:rPr>
              <a:t>9 pași simpli pentru proprietarii de case și proprietarii de terenuri </a:t>
            </a:r>
            <a:endParaRPr lang="ko-KR" altLang="en-US" sz="1200" dirty="0">
              <a:solidFill>
                <a:schemeClr val="tx2"/>
              </a:solidFill>
              <a:cs typeface="Arial" panose="020B0604020202020204" pitchFamily="34" charset="0"/>
            </a:endParaRPr>
          </a:p>
          <a:p>
            <a:r>
              <a:rPr lang="en-GB" sz="1200" b="0" i="0" kern="1200" dirty="0">
                <a:solidFill>
                  <a:schemeClr val="tx1"/>
                </a:solidFill>
                <a:effectLst/>
                <a:latin typeface="+mn-lt"/>
                <a:ea typeface="+mn-ea"/>
                <a:cs typeface="+mn-cs"/>
              </a:rPr>
              <a:t>Acest proiect a primit finanțare din partea Programului Orizont al Uniunii Europene pentru Cercetare și Inovare (2021-2027) în cadrul acordului de grant nr. 101075596. Responsabilitatea pentru conținutul acestui material revine exclusiv proiectului Every1 și nu reflectă neapărat opinia Uniunii Europene. Prezentarea este licențiată </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CC BY-SA 4.0, </a:t>
            </a:r>
            <a:r>
              <a:rPr lang="en-GB" sz="1200" b="0" i="0" kern="1200" dirty="0">
                <a:solidFill>
                  <a:schemeClr val="tx1"/>
                </a:solidFill>
                <a:effectLst/>
                <a:latin typeface="+mn-lt"/>
                <a:ea typeface="+mn-ea"/>
                <a:cs typeface="+mn-cs"/>
              </a:rPr>
              <a:t>cu excepția cazului în care se specifică altfel. </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a:t>
            </a:fld>
            <a:endParaRPr lang="ko-KR" altLang="en-US"/>
          </a:p>
        </p:txBody>
      </p:sp>
    </p:spTree>
    <p:extLst>
      <p:ext uri="{BB962C8B-B14F-4D97-AF65-F5344CB8AC3E}">
        <p14:creationId xmlns:p14="http://schemas.microsoft.com/office/powerpoint/2010/main" val="15367755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3. Devenind un prosumator</a:t>
            </a:r>
            <a:endParaRPr lang="en-US" sz="1050" kern="1200" dirty="0">
              <a:solidFill>
                <a:schemeClr val="bg1"/>
              </a:solidFill>
              <a:latin typeface="+mn-lt"/>
              <a:ea typeface="+mn-ea"/>
              <a:cs typeface="+mn-cs"/>
            </a:endParaRPr>
          </a:p>
          <a:p>
            <a:pPr marL="457200" indent="-457200" latinLnBrk="0">
              <a:buChar char="•"/>
            </a:pPr>
            <a:r>
              <a:rPr lang="en-US" sz="1200" dirty="0">
                <a:solidFill>
                  <a:srgbClr val="2B2C30"/>
                </a:solidFill>
                <a:ea typeface="Public Sans"/>
                <a:cs typeface="Segoe UI"/>
              </a:rPr>
              <a:t>Un prosumator este o persoană care produce și consumă energie. </a:t>
            </a:r>
          </a:p>
          <a:p>
            <a:pPr marL="457200" indent="-457200" latinLnBrk="0">
              <a:buChar char="•"/>
            </a:pPr>
            <a:r>
              <a:rPr lang="en-US" sz="1200" dirty="0">
                <a:solidFill>
                  <a:srgbClr val="2B2C30"/>
                </a:solidFill>
                <a:ea typeface="Public Sans"/>
                <a:cs typeface="Segoe UI"/>
              </a:rPr>
              <a:t>De exemplu, dacă investiți în sisteme de energie regenerabilă, cum ar fi panourile solare, veți genera propria energie electrică. Acest lucru reduce dependența de rețeaua electrică. De asemenea, puteți vinde energia excedentară companiilor de utilități.</a:t>
            </a:r>
          </a:p>
          <a:p>
            <a:pPr marL="457200" indent="-457200" latinLnBrk="0">
              <a:buChar char="•"/>
            </a:pPr>
            <a:r>
              <a:rPr lang="en-US" sz="1200" dirty="0">
                <a:solidFill>
                  <a:srgbClr val="2B2C30"/>
                </a:solidFill>
                <a:ea typeface="Public Sans"/>
                <a:cs typeface="Segoe UI"/>
              </a:rPr>
              <a:t>Instalarea panourilor solare poate crește valoarea proprietății dvs. </a:t>
            </a:r>
          </a:p>
          <a:p>
            <a:pPr marL="457200" indent="-457200" latinLnBrk="0">
              <a:buChar char="•"/>
            </a:pPr>
            <a:r>
              <a:rPr lang="en-US" sz="1200" dirty="0">
                <a:solidFill>
                  <a:srgbClr val="2B2C30"/>
                </a:solidFill>
                <a:ea typeface="Public Sans"/>
                <a:cs typeface="Segoe UI"/>
              </a:rPr>
              <a:t>Dacă sunteți proprietar, instalarea de panouri solare poate fi atractivă pentru chiriașii preocupați de mediul înconjurător.</a:t>
            </a:r>
          </a:p>
          <a:p>
            <a:pPr marL="457200" indent="-457200" latinLnBrk="0">
              <a:buFontTx/>
              <a:buChar char="•"/>
            </a:pPr>
            <a:r>
              <a:rPr lang="en-US" sz="1200" dirty="0">
                <a:solidFill>
                  <a:srgbClr val="2B2C30"/>
                </a:solidFill>
                <a:ea typeface="Public Sans"/>
                <a:cs typeface="Segoe UI"/>
              </a:rPr>
              <a:t>Puteți utiliza </a:t>
            </a:r>
            <a:r>
              <a:rPr lang="en-US" sz="1200" dirty="0">
                <a:solidFill>
                  <a:srgbClr val="2B2C30"/>
                </a:solidFill>
                <a:ea typeface="Public Sans"/>
                <a:cs typeface="Segoe UI"/>
                <a:hlinkClick r:id="rId3"/>
              </a:rPr>
              <a:t>calculatorul pentru panouri solare</a:t>
            </a:r>
            <a:r>
              <a:rPr lang="en-US" sz="1200" dirty="0">
                <a:solidFill>
                  <a:srgbClr val="2B2C30"/>
                </a:solidFill>
                <a:ea typeface="Public Sans"/>
                <a:cs typeface="Segoe UI"/>
              </a:rPr>
              <a:t> al Energy Saving Trust pentru a afla dacă panourile solare ar putea fi potrivite pentru dvs.</a:t>
            </a:r>
          </a:p>
          <a:p>
            <a:pPr latinLnBrk="0"/>
            <a:endParaRPr lang="en-US" sz="1200" dirty="0"/>
          </a:p>
          <a:p>
            <a:pPr marL="457200" indent="-457200" latinLnBrk="0">
              <a:buChar char="•"/>
            </a:pPr>
            <a:endParaRPr lang="en-US" sz="1200" dirty="0">
              <a:solidFill>
                <a:srgbClr val="2B2C30"/>
              </a:solidFill>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10</a:t>
            </a:fld>
            <a:endParaRPr lang="ko-KR" altLang="en-US"/>
          </a:p>
        </p:txBody>
      </p:sp>
    </p:spTree>
    <p:extLst>
      <p:ext uri="{BB962C8B-B14F-4D97-AF65-F5344CB8AC3E}">
        <p14:creationId xmlns:p14="http://schemas.microsoft.com/office/powerpoint/2010/main" val="14730978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4. Colaborarea: Comunitățile energetice </a:t>
            </a:r>
            <a:endParaRPr lang="en-US" sz="1050" dirty="0">
              <a:solidFill>
                <a:schemeClr val="bg1"/>
              </a:solidFill>
            </a:endParaRPr>
          </a:p>
          <a:p>
            <a:pPr algn="ctr" latinLnBrk="0"/>
            <a:r>
              <a:rPr lang="en-US" sz="1200" i="1" dirty="0">
                <a:solidFill>
                  <a:schemeClr val="accent2"/>
                </a:solidFill>
              </a:rPr>
              <a:t>Cum poate aderarea la o comunitate energetică să crească eficiența energetică și să reducă costurile?</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11</a:t>
            </a:fld>
            <a:endParaRPr lang="ko-KR" altLang="en-US"/>
          </a:p>
        </p:txBody>
      </p:sp>
    </p:spTree>
    <p:extLst>
      <p:ext uri="{BB962C8B-B14F-4D97-AF65-F5344CB8AC3E}">
        <p14:creationId xmlns:p14="http://schemas.microsoft.com/office/powerpoint/2010/main" val="8197043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4. Colaborarea: Comunitățile energetice </a:t>
            </a:r>
            <a:endParaRPr lang="en-US" sz="1050" dirty="0">
              <a:solidFill>
                <a:schemeClr val="bg1"/>
              </a:solidFill>
            </a:endParaRPr>
          </a:p>
          <a:p>
            <a:pPr marL="342900" indent="-342900" latinLnBrk="0">
              <a:buFont typeface="Arial" panose="020B0604020202020204" pitchFamily="34" charset="0"/>
              <a:buChar char="•"/>
            </a:pPr>
            <a:r>
              <a:rPr lang="en-US" sz="1200" dirty="0">
                <a:solidFill>
                  <a:srgbClr val="2B2C30"/>
                </a:solidFill>
                <a:ea typeface="Public Sans"/>
                <a:cs typeface="Segoe UI"/>
              </a:rPr>
              <a:t>Comunitățile energetice investesc colectiv în proiecte de energie regenerabilă, împărtășesc resurse și se sprijină reciproc în reducerea consumului de energie. </a:t>
            </a:r>
          </a:p>
          <a:p>
            <a:pPr marL="342900" indent="-342900" latinLnBrk="0">
              <a:buFont typeface="Arial" panose="020B0604020202020204" pitchFamily="34" charset="0"/>
              <a:buChar char="•"/>
            </a:pPr>
            <a:r>
              <a:rPr lang="en-US" sz="1200" dirty="0">
                <a:solidFill>
                  <a:srgbClr val="2B2C30"/>
                </a:solidFill>
                <a:ea typeface="Public Sans"/>
                <a:cs typeface="Segoe UI"/>
                <a:hlinkClick r:id="rId3"/>
              </a:rPr>
              <a:t>Există mii de comunități energetice în toată Europa</a:t>
            </a:r>
            <a:r>
              <a:rPr lang="en-US" sz="1200" dirty="0">
                <a:solidFill>
                  <a:srgbClr val="2B2C30"/>
                </a:solidFill>
                <a:ea typeface="Public Sans"/>
                <a:cs typeface="Segoe UI"/>
              </a:rPr>
              <a:t>.</a:t>
            </a:r>
          </a:p>
          <a:p>
            <a:pPr marL="342900" indent="-342900" latinLnBrk="0">
              <a:buFont typeface="Arial" panose="020B0604020202020204" pitchFamily="34" charset="0"/>
              <a:buChar char="•"/>
            </a:pPr>
            <a:r>
              <a:rPr lang="en-US" sz="1200" dirty="0">
                <a:solidFill>
                  <a:srgbClr val="2B2C30"/>
                </a:solidFill>
                <a:ea typeface="Public Sans"/>
                <a:cs typeface="Segoe UI"/>
              </a:rPr>
              <a:t>Alăturați-vă sau formați o comunitate energetică pentru a colabora cu vecinii în inițiative de economisire a energiei. </a:t>
            </a:r>
            <a:endParaRPr lang="en-US" sz="1200" dirty="0">
              <a:ea typeface="Public Sans"/>
            </a:endParaRPr>
          </a:p>
          <a:p>
            <a:pPr marL="342900" indent="-342900" latinLnBrk="0">
              <a:buFont typeface="Arial" panose="020B0604020202020204" pitchFamily="34" charset="0"/>
              <a:buChar char="•"/>
            </a:pPr>
            <a:r>
              <a:rPr lang="en-US" sz="1200" dirty="0">
                <a:solidFill>
                  <a:srgbClr val="2B2C30"/>
                </a:solidFill>
                <a:ea typeface="Public Sans"/>
                <a:cs typeface="Segoe UI"/>
              </a:rPr>
              <a:t>Prin colaborare, membrii pot beneficia de cunoștințe comune, putere de cumpărare în bloc și negocieri colective pentru tarife energetice mai bune.</a:t>
            </a:r>
            <a:r>
              <a:rPr lang="en-US" sz="1200" dirty="0">
                <a:solidFill>
                  <a:srgbClr val="2B2C30"/>
                </a:solidFill>
                <a:ea typeface="Public Sans"/>
                <a:cs typeface="Public Sans"/>
              </a:rPr>
              <a:t> </a:t>
            </a:r>
            <a:endParaRPr lang="en-US" sz="1200" dirty="0"/>
          </a:p>
          <a:p>
            <a:pPr marL="342900" indent="-342900" latinLnBrk="0">
              <a:buFont typeface="Arial" panose="020B0604020202020204" pitchFamily="34" charset="0"/>
              <a:buChar char="•"/>
            </a:pP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12</a:t>
            </a:fld>
            <a:endParaRPr lang="ko-KR" altLang="en-US"/>
          </a:p>
        </p:txBody>
      </p:sp>
    </p:spTree>
    <p:extLst>
      <p:ext uri="{BB962C8B-B14F-4D97-AF65-F5344CB8AC3E}">
        <p14:creationId xmlns:p14="http://schemas.microsoft.com/office/powerpoint/2010/main" val="21058160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5. Sprijinirea altora în economisirea energiei</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Cum poți ajuta pe ceilalți să adopte practici de economisire a energiei?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13</a:t>
            </a:fld>
            <a:endParaRPr lang="ko-KR" altLang="en-US"/>
          </a:p>
        </p:txBody>
      </p:sp>
    </p:spTree>
    <p:extLst>
      <p:ext uri="{BB962C8B-B14F-4D97-AF65-F5344CB8AC3E}">
        <p14:creationId xmlns:p14="http://schemas.microsoft.com/office/powerpoint/2010/main" val="36637866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ea typeface="Public Sans"/>
                <a:cs typeface="Public Sans"/>
                <a:sym typeface="Public Sans"/>
              </a:rPr>
              <a:t>5. Ajutați-i pe ceilalți să economisească energie</a:t>
            </a:r>
            <a:endParaRPr lang="en-US" sz="1050" dirty="0">
              <a:solidFill>
                <a:schemeClr val="bg1"/>
              </a:solidFill>
            </a:endParaRPr>
          </a:p>
          <a:p>
            <a:pPr marL="457200" indent="-457200" latinLnBrk="0">
              <a:buChar char="•"/>
            </a:pPr>
            <a:r>
              <a:rPr lang="en-GB" sz="1200" noProof="0" dirty="0">
                <a:solidFill>
                  <a:srgbClr val="2B2C30"/>
                </a:solidFill>
                <a:ea typeface="Public Sans"/>
                <a:cs typeface="Segoe UI"/>
              </a:rPr>
              <a:t>Încurajează-i pe cei cu care locuiești sau pe chiriașii tăi să înțeleagă cum și când consumă energie. </a:t>
            </a:r>
          </a:p>
          <a:p>
            <a:pPr marL="457200" indent="-457200" latinLnBrk="0">
              <a:buChar char="•"/>
            </a:pPr>
            <a:r>
              <a:rPr lang="en-GB" sz="1200" noProof="0" dirty="0">
                <a:solidFill>
                  <a:srgbClr val="2B2C30"/>
                </a:solidFill>
                <a:ea typeface="Public Sans"/>
                <a:cs typeface="Segoe UI"/>
              </a:rPr>
              <a:t>Nu ești niciodată prea tânăr pentru a te gândi la economisirea energiei! Citește câteva </a:t>
            </a:r>
            <a:r>
              <a:rPr lang="en-GB" sz="1200" noProof="0" dirty="0">
                <a:solidFill>
                  <a:srgbClr val="2B2C30"/>
                </a:solidFill>
                <a:ea typeface="Public Sans"/>
                <a:cs typeface="Segoe UI"/>
                <a:hlinkClick r:id="rId3"/>
              </a:rPr>
              <a:t>sfaturi de economisire a energiei pentru copii </a:t>
            </a:r>
            <a:r>
              <a:rPr lang="en-GB" sz="1200" noProof="0" dirty="0">
                <a:solidFill>
                  <a:srgbClr val="2B2C30"/>
                </a:solidFill>
                <a:ea typeface="Public Sans"/>
                <a:cs typeface="Segoe UI"/>
              </a:rPr>
              <a:t>sau consultă acest articol BBC Bitesize despre </a:t>
            </a:r>
            <a:r>
              <a:rPr lang="en-GB" sz="1200" noProof="0" dirty="0">
                <a:solidFill>
                  <a:srgbClr val="2B2C30"/>
                </a:solidFill>
                <a:ea typeface="Public Sans"/>
                <a:cs typeface="Segoe UI"/>
                <a:hlinkClick r:id="rId4"/>
              </a:rPr>
              <a:t>economisirea energiei</a:t>
            </a:r>
            <a:r>
              <a:rPr lang="en-GB" sz="1200" noProof="0" dirty="0">
                <a:solidFill>
                  <a:srgbClr val="2B2C30"/>
                </a:solidFill>
                <a:ea typeface="Public Sans"/>
                <a:cs typeface="Segoe UI"/>
              </a:rPr>
              <a:t>.</a:t>
            </a:r>
          </a:p>
          <a:p>
            <a:pPr marL="457200" indent="-457200" latinLnBrk="0">
              <a:buChar char="•"/>
            </a:pPr>
            <a:r>
              <a:rPr lang="en-GB" sz="1200" noProof="0" dirty="0">
                <a:solidFill>
                  <a:srgbClr val="2B2C30"/>
                </a:solidFill>
                <a:ea typeface="Public Sans"/>
                <a:cs typeface="Segoe UI"/>
              </a:rPr>
              <a:t>Dacă sunteți proprietar, puteți lua în considerare oferirea de stimulente chiriașilor care participă activ la inițiative de economisire a energiei, cum ar fi reducerea chiriei sau credite pentru facturile de utilități. </a:t>
            </a:r>
            <a:endParaRPr lang="en-GB" sz="1200" noProof="0" dirty="0">
              <a:ea typeface="Public Sans"/>
            </a:endParaRPr>
          </a:p>
          <a:p>
            <a:pPr latinLnBrk="0"/>
            <a:endParaRPr lang="en-GB" sz="1200" noProof="0" dirty="0">
              <a:solidFill>
                <a:srgbClr val="2B2C30"/>
              </a:solidFill>
              <a:ea typeface="Public Sans"/>
              <a:cs typeface="Public Sans"/>
            </a:endParaRPr>
          </a:p>
          <a:p>
            <a:endParaRPr lang="en-GB" dirty="0"/>
          </a:p>
          <a:p>
            <a:endParaRPr lang="en-GB" dirty="0"/>
          </a:p>
          <a:p>
            <a:r>
              <a:rPr lang="en-GB" dirty="0"/>
              <a:t>https://www.glasgowsciencecentre.org/our-blog/energy-saving-tips-for-kids</a:t>
            </a:r>
          </a:p>
          <a:p>
            <a:r>
              <a:rPr lang="en-GB" dirty="0"/>
              <a:t>https://www.bbc.co.uk/bitesize/articles/zxxg3j6#zsmjh4j</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14</a:t>
            </a:fld>
            <a:endParaRPr lang="ko-KR" altLang="en-US"/>
          </a:p>
        </p:txBody>
      </p:sp>
    </p:spTree>
    <p:extLst>
      <p:ext uri="{BB962C8B-B14F-4D97-AF65-F5344CB8AC3E}">
        <p14:creationId xmlns:p14="http://schemas.microsoft.com/office/powerpoint/2010/main" val="34875192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6. Amenajarea peisagistică eficientă din punct de vedere energetic </a:t>
            </a:r>
            <a:endParaRPr lang="en-US" sz="1050" kern="1200" dirty="0">
              <a:solidFill>
                <a:schemeClr val="bg1"/>
              </a:solidFill>
              <a:latin typeface="+mn-lt"/>
              <a:ea typeface="+mn-ea"/>
              <a:cs typeface="+mn-cs"/>
            </a:endParaRPr>
          </a:p>
          <a:p>
            <a:pPr algn="ctr" latinLnBrk="0"/>
            <a:r>
              <a:rPr lang="en-US" sz="1200" i="1" dirty="0">
                <a:solidFill>
                  <a:schemeClr val="accent2"/>
                </a:solidFill>
              </a:rPr>
              <a:t>Cum poate amenajarea peisagistică eficientă din punct de vedere energetic să reducă costurile energetice și să îmbunătățească confortul?</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15</a:t>
            </a:fld>
            <a:endParaRPr lang="ko-KR" altLang="en-US"/>
          </a:p>
        </p:txBody>
      </p:sp>
    </p:spTree>
    <p:extLst>
      <p:ext uri="{BB962C8B-B14F-4D97-AF65-F5344CB8AC3E}">
        <p14:creationId xmlns:p14="http://schemas.microsoft.com/office/powerpoint/2010/main" val="13236071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6. Amenajarea eficientă din punct de vedere energetic a spațiilor verzi </a:t>
            </a:r>
            <a:endParaRPr lang="en-US" sz="1050" kern="1200" dirty="0">
              <a:solidFill>
                <a:schemeClr val="bg1"/>
              </a:solidFill>
              <a:latin typeface="+mn-lt"/>
              <a:ea typeface="+mn-ea"/>
              <a:cs typeface="+mn-cs"/>
            </a:endParaRPr>
          </a:p>
          <a:p>
            <a:pPr marL="342900" indent="-342900" latinLnBrk="0">
              <a:buFont typeface="Arial" panose="020B0604020202020204" pitchFamily="34" charset="0"/>
              <a:buChar char="•"/>
            </a:pPr>
            <a:r>
              <a:rPr lang="en-US" sz="2200" dirty="0">
                <a:solidFill>
                  <a:srgbClr val="2B2C30"/>
                </a:solidFill>
                <a:ea typeface="Public Sans"/>
                <a:cs typeface="Segoe UI"/>
              </a:rPr>
              <a:t>Modul în care amenajăm spațiile exterioare poate reduce consumul de energie, sporind în același timp confortul și biodiversitatea. </a:t>
            </a:r>
          </a:p>
          <a:p>
            <a:pPr marL="342900" indent="-342900" latinLnBrk="0">
              <a:buFont typeface="Arial" panose="020B0604020202020204" pitchFamily="34" charset="0"/>
              <a:buChar char="•"/>
            </a:pPr>
            <a:r>
              <a:rPr lang="en-US" sz="2200" dirty="0">
                <a:solidFill>
                  <a:srgbClr val="2B2C30"/>
                </a:solidFill>
                <a:ea typeface="Public Sans"/>
                <a:cs typeface="Segoe UI"/>
              </a:rPr>
              <a:t>De exemplu: </a:t>
            </a:r>
          </a:p>
          <a:p>
            <a:pPr marL="800100" lvl="1" indent="-342900" latinLnBrk="0">
              <a:buFont typeface="Arial" panose="020B0604020202020204" pitchFamily="34" charset="0"/>
              <a:buChar char="•"/>
            </a:pPr>
            <a:r>
              <a:rPr lang="en-US" sz="2200" dirty="0">
                <a:solidFill>
                  <a:srgbClr val="2B2C30"/>
                </a:solidFill>
                <a:ea typeface="Public Sans"/>
                <a:cs typeface="Segoe UI"/>
              </a:rPr>
              <a:t>Plantarea copacilor poate contribui la răcirea clădirilor </a:t>
            </a:r>
          </a:p>
          <a:p>
            <a:pPr marL="800100" lvl="1" indent="-342900" latinLnBrk="0">
              <a:buFont typeface="Arial" panose="020B0604020202020204" pitchFamily="34" charset="0"/>
              <a:buChar char="•"/>
            </a:pPr>
            <a:r>
              <a:rPr lang="en-US" sz="2200" dirty="0">
                <a:solidFill>
                  <a:srgbClr val="2B2C30"/>
                </a:solidFill>
                <a:ea typeface="Public Sans"/>
                <a:cs typeface="Segoe UI"/>
              </a:rPr>
              <a:t>Utilizarea plantelor rezistente la secetă poate reduce consumul de apă</a:t>
            </a:r>
          </a:p>
          <a:p>
            <a:pPr marL="342900" indent="-342900" latinLnBrk="0">
              <a:buFont typeface="Arial" panose="020B0604020202020204" pitchFamily="34" charset="0"/>
              <a:buChar char="•"/>
            </a:pPr>
            <a:r>
              <a:rPr lang="en-US" sz="2200" dirty="0">
                <a:solidFill>
                  <a:srgbClr val="2B2C30"/>
                </a:solidFill>
                <a:ea typeface="Public Sans"/>
                <a:cs typeface="Segoe UI"/>
              </a:rPr>
              <a:t>Amenajarea peisagistică poate fi utilizată și pentru a îmbunătăți izolația și a reduce necesarul de încălzire și răcire. </a:t>
            </a:r>
          </a:p>
          <a:p>
            <a:pPr marL="342900" indent="-342900" latinLnBrk="0">
              <a:buFont typeface="Arial" panose="020B0604020202020204" pitchFamily="34" charset="0"/>
              <a:buChar char="•"/>
            </a:pPr>
            <a:r>
              <a:rPr lang="en-US" sz="2200" dirty="0">
                <a:solidFill>
                  <a:srgbClr val="2B2C30"/>
                </a:solidFill>
                <a:ea typeface="Public Sans"/>
                <a:cs typeface="Segoe UI"/>
                <a:hlinkClick r:id="rId3"/>
              </a:rPr>
              <a:t>Aflați mai multe despre amenajarea peisagistică eficientă din punct de vedere energetic</a:t>
            </a:r>
            <a:r>
              <a:rPr lang="en-US" sz="2200" dirty="0">
                <a:solidFill>
                  <a:srgbClr val="2B2C30"/>
                </a:solidFill>
                <a:ea typeface="Public Sans"/>
                <a:cs typeface="Segoe UI"/>
              </a:rPr>
              <a:t>. </a:t>
            </a:r>
            <a:endParaRPr lang="en-US" sz="2200" dirty="0">
              <a:solidFill>
                <a:srgbClr val="2B2C30"/>
              </a:solidFill>
              <a:cs typeface="Segoe UI"/>
            </a:endParaRPr>
          </a:p>
          <a:p>
            <a:endParaRPr lang="en-GB" dirty="0"/>
          </a:p>
          <a:p>
            <a:endParaRPr lang="en-GB" dirty="0"/>
          </a:p>
          <a:p>
            <a:r>
              <a:rPr lang="en-GB" dirty="0"/>
              <a:t>https://bkvenergy.com/blog/sustainable-landscaping-ideas/</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16</a:t>
            </a:fld>
            <a:endParaRPr lang="ko-KR" altLang="en-US"/>
          </a:p>
        </p:txBody>
      </p:sp>
    </p:spTree>
    <p:extLst>
      <p:ext uri="{BB962C8B-B14F-4D97-AF65-F5344CB8AC3E}">
        <p14:creationId xmlns:p14="http://schemas.microsoft.com/office/powerpoint/2010/main" val="34958555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7. Întreținere și inspecții periodice</a:t>
            </a:r>
            <a:endParaRPr lang="en-US" sz="1050" kern="1200" dirty="0">
              <a:solidFill>
                <a:schemeClr val="bg1"/>
              </a:solidFill>
              <a:latin typeface="+mn-lt"/>
              <a:ea typeface="+mn-ea"/>
              <a:cs typeface="+mn-cs"/>
            </a:endParaRPr>
          </a:p>
          <a:p>
            <a:pPr algn="ctr" latinLnBrk="0"/>
            <a:r>
              <a:rPr lang="en-US" sz="1200" i="1" dirty="0">
                <a:solidFill>
                  <a:schemeClr val="accent2"/>
                </a:solidFill>
              </a:rPr>
              <a:t>De ce sunt importante întreținerea și inspecțiile periodice pentru eficiența energetică?</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17</a:t>
            </a:fld>
            <a:endParaRPr lang="ko-KR" altLang="en-US"/>
          </a:p>
        </p:txBody>
      </p:sp>
    </p:spTree>
    <p:extLst>
      <p:ext uri="{BB962C8B-B14F-4D97-AF65-F5344CB8AC3E}">
        <p14:creationId xmlns:p14="http://schemas.microsoft.com/office/powerpoint/2010/main" val="18882669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7. Întreținere și inspecții periodice</a:t>
            </a:r>
            <a:endParaRPr lang="en-US" sz="1050" kern="1200" dirty="0">
              <a:solidFill>
                <a:schemeClr val="bg1"/>
              </a:solidFill>
              <a:latin typeface="+mn-lt"/>
              <a:ea typeface="+mn-ea"/>
              <a:cs typeface="+mn-cs"/>
            </a:endParaRPr>
          </a:p>
          <a:p>
            <a:pPr marL="457200" indent="-457200" latinLnBrk="0">
              <a:buChar char="•"/>
            </a:pPr>
            <a:r>
              <a:rPr lang="en-US" sz="1200" dirty="0">
                <a:solidFill>
                  <a:srgbClr val="2B2C30"/>
                </a:solidFill>
                <a:ea typeface="Public Sans"/>
                <a:cs typeface="Segoe UI"/>
              </a:rPr>
              <a:t>Întreținerea casei sau a proprietății dvs. este importantă. </a:t>
            </a:r>
          </a:p>
          <a:p>
            <a:pPr marL="457200" indent="-457200" latinLnBrk="0">
              <a:buChar char="•"/>
            </a:pPr>
            <a:r>
              <a:rPr lang="en-US" sz="1200" dirty="0">
                <a:solidFill>
                  <a:srgbClr val="2B2C30"/>
                </a:solidFill>
                <a:ea typeface="Public Sans"/>
                <a:cs typeface="Segoe UI"/>
              </a:rPr>
              <a:t>Ar trebui să luați în considerare întreținerea și inspecțiile periodice ale sistemelor de încălzire, ventilație și aer condiționat (AVAC), izolației și ferestrelor pentru a vă asigura că acestea funcționează eficient. </a:t>
            </a:r>
          </a:p>
          <a:p>
            <a:pPr marL="457200" indent="-457200" latinLnBrk="0">
              <a:buChar char="•"/>
            </a:pPr>
            <a:r>
              <a:rPr lang="en-US" sz="1200" dirty="0">
                <a:solidFill>
                  <a:srgbClr val="2B2C30"/>
                </a:solidFill>
                <a:ea typeface="Public Sans"/>
                <a:cs typeface="Segoe UI"/>
              </a:rPr>
              <a:t>Rezolvați prompt orice problemă pentru a preveni risipa de energie și pentru a menține performanța optimă a locuinței dvs.</a:t>
            </a:r>
          </a:p>
          <a:p>
            <a:pPr marL="457200" indent="-457200" latinLnBrk="0">
              <a:buChar char="•"/>
            </a:pPr>
            <a:r>
              <a:rPr lang="en-US" sz="1200" dirty="0" err="1">
                <a:solidFill>
                  <a:srgbClr val="2B2C30"/>
                </a:solidFill>
                <a:cs typeface="Segoe UI"/>
              </a:rPr>
              <a:t>Acordați prioritate </a:t>
            </a:r>
            <a:r>
              <a:rPr lang="en-US" sz="1200" dirty="0">
                <a:solidFill>
                  <a:srgbClr val="2B2C30"/>
                </a:solidFill>
                <a:cs typeface="Segoe UI"/>
              </a:rPr>
              <a:t>eficienței energetice atunci când luați în considerare modernizarea locuinței, achiziționarea de sisteme și aparate noi.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18</a:t>
            </a:fld>
            <a:endParaRPr lang="ko-KR" altLang="en-US"/>
          </a:p>
        </p:txBody>
      </p:sp>
    </p:spTree>
    <p:extLst>
      <p:ext uri="{BB962C8B-B14F-4D97-AF65-F5344CB8AC3E}">
        <p14:creationId xmlns:p14="http://schemas.microsoft.com/office/powerpoint/2010/main" val="29203667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8. Treceți la iluminatul eficient din punct de vedere energetic </a:t>
            </a:r>
            <a:endParaRPr lang="en-US" sz="1050" kern="1200" dirty="0">
              <a:solidFill>
                <a:schemeClr val="bg1"/>
              </a:solidFill>
              <a:latin typeface="+mn-lt"/>
              <a:ea typeface="+mn-ea"/>
              <a:cs typeface="+mn-cs"/>
            </a:endParaRPr>
          </a:p>
          <a:p>
            <a:pPr algn="ctr" latinLnBrk="0"/>
            <a:r>
              <a:rPr lang="en-US" sz="1200" i="1" dirty="0">
                <a:solidFill>
                  <a:schemeClr val="accent2"/>
                </a:solidFill>
              </a:rPr>
              <a:t>Care sunt avantajele trecerii la un sistem de iluminat inteligent și eficient din punct de vedere energetic? </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19</a:t>
            </a:fld>
            <a:endParaRPr lang="ko-KR" altLang="en-US"/>
          </a:p>
        </p:txBody>
      </p:sp>
    </p:spTree>
    <p:extLst>
      <p:ext uri="{BB962C8B-B14F-4D97-AF65-F5344CB8AC3E}">
        <p14:creationId xmlns:p14="http://schemas.microsoft.com/office/powerpoint/2010/main" val="7392666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t>Când dețineți propria locuință sau închiriați proprietatea unor chiriași, s-ar putea să vă întrebați cum și de ce ar trebui să vă implicați în tranziția energetică digitală. </a:t>
            </a:r>
          </a:p>
          <a:p>
            <a:pPr latinLnBrk="0"/>
            <a:endParaRPr lang="en-GB" sz="1200" dirty="0"/>
          </a:p>
          <a:p>
            <a:pPr latinLnBrk="0"/>
            <a:r>
              <a:rPr lang="en-GB" sz="1200" dirty="0"/>
              <a:t>Tranziția energetică digitală vă permite dvs. și chiriașilor dvs. să înțelegeți mai bine consumul de energie. Prin această înțelegere, putem lua decizii informate despre cum să economisim energie, fără inconveniente sau sacrificarea confortului. Investiția în proprietatea dvs. poate însemna și economii mari pe termen lung! </a:t>
            </a:r>
          </a:p>
          <a:p>
            <a:pPr latinLnBrk="0"/>
            <a:endParaRPr lang="en-GB" sz="1200" dirty="0"/>
          </a:p>
          <a:p>
            <a:pPr latinLnBrk="0"/>
            <a:r>
              <a:rPr lang="en-GB" sz="1200" dirty="0"/>
              <a:t>În această scurtă prezentare vom explora: </a:t>
            </a:r>
          </a:p>
          <a:p>
            <a:pPr latinLnBrk="0"/>
            <a:endParaRPr lang="en-GB" sz="1200" dirty="0"/>
          </a:p>
          <a:p>
            <a:pPr marL="457200" indent="-457200" latinLnBrk="0">
              <a:buChar char="•"/>
            </a:pPr>
            <a:r>
              <a:rPr lang="en-GB" sz="1200" dirty="0"/>
              <a:t>De ce ar trebui să investiți în tehnologii energetice digitale. </a:t>
            </a:r>
          </a:p>
          <a:p>
            <a:pPr marL="457200" indent="-457200" latinLnBrk="0">
              <a:buChar char="•"/>
            </a:pPr>
            <a:r>
              <a:rPr lang="en-GB" sz="1200" dirty="0"/>
              <a:t>Oportunitățile și beneficiile investiției în proprietatea dvs. </a:t>
            </a:r>
          </a:p>
          <a:p>
            <a:pPr marL="457200" indent="-457200" latinLnBrk="0">
              <a:buChar char="•"/>
            </a:pPr>
            <a:r>
              <a:rPr lang="en-GB" sz="1200" dirty="0"/>
              <a:t>Pași simpli pe care îi puteți urma pentru a înțelege și reduce consumul de energie și, potențial, pentru a economisi bani.</a:t>
            </a:r>
          </a:p>
          <a:p>
            <a:pPr marL="457200" indent="-457200" latinLnBrk="0">
              <a:buChar char="•"/>
            </a:pPr>
            <a:r>
              <a:rPr lang="en-GB" sz="1200" dirty="0"/>
              <a:t>Dacă închiriați proprietatea, cum puteți ajuta chiriașii să economisească energie. </a:t>
            </a:r>
          </a:p>
          <a:p>
            <a:pPr latinLnBrk="0"/>
            <a:endParaRPr lang="en-GB" sz="120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a:t>
            </a:fld>
            <a:endParaRPr lang="ko-KR" altLang="en-US"/>
          </a:p>
        </p:txBody>
      </p:sp>
    </p:spTree>
    <p:extLst>
      <p:ext uri="{BB962C8B-B14F-4D97-AF65-F5344CB8AC3E}">
        <p14:creationId xmlns:p14="http://schemas.microsoft.com/office/powerpoint/2010/main" val="6621187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8. Treceți la iluminatul eficient din punct de vedere energetic </a:t>
            </a:r>
            <a:endParaRPr lang="en-US" sz="1050" kern="1200" dirty="0">
              <a:solidFill>
                <a:schemeClr val="bg1"/>
              </a:solidFill>
              <a:latin typeface="+mn-lt"/>
              <a:ea typeface="+mn-ea"/>
              <a:cs typeface="+mn-cs"/>
            </a:endParaRPr>
          </a:p>
          <a:p>
            <a:pPr marL="457200" indent="-457200" latinLnBrk="0">
              <a:buChar char="•"/>
            </a:pPr>
            <a:r>
              <a:rPr lang="en-US" sz="1200" dirty="0">
                <a:solidFill>
                  <a:srgbClr val="2B2C30"/>
                </a:solidFill>
                <a:ea typeface="Public Sans"/>
                <a:cs typeface="Segoe UI"/>
              </a:rPr>
              <a:t>Becurile cu diode emițătoare de lumină (LED) consumă semnificativ mai puțină energie și au o durată de viață mai lungă, reducând astfel costurile de întreținere și consumul de energie.</a:t>
            </a:r>
          </a:p>
          <a:p>
            <a:pPr marL="457200" indent="-457200" latinLnBrk="0">
              <a:buFontTx/>
              <a:buChar char="•"/>
            </a:pPr>
            <a:r>
              <a:rPr lang="en-US" sz="1200" dirty="0">
                <a:solidFill>
                  <a:srgbClr val="2B2C30"/>
                </a:solidFill>
                <a:ea typeface="Public Sans"/>
                <a:cs typeface="Segoe UI"/>
              </a:rPr>
              <a:t>Luați în considerare înlocuirea becurilor incandescente tradiționale cu iluminat LED inteligent și eficient din punct de vedere energetic. </a:t>
            </a:r>
          </a:p>
          <a:p>
            <a:pPr marL="457200" indent="-457200" latinLnBrk="0">
              <a:buChar char="•"/>
            </a:pPr>
            <a:r>
              <a:rPr lang="en-US" sz="1200" dirty="0">
                <a:solidFill>
                  <a:srgbClr val="2B2C30"/>
                </a:solidFill>
                <a:cs typeface="Segoe UI"/>
              </a:rPr>
              <a:t>Becurile inteligente pot contribui la o mai mare conștientizare a consumului de energie și pot încuraja economisirea energiei, deoarece pot fi controlate de la distanță.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20</a:t>
            </a:fld>
            <a:endParaRPr lang="ko-KR" altLang="en-US"/>
          </a:p>
        </p:txBody>
      </p:sp>
    </p:spTree>
    <p:extLst>
      <p:ext uri="{BB962C8B-B14F-4D97-AF65-F5344CB8AC3E}">
        <p14:creationId xmlns:p14="http://schemas.microsoft.com/office/powerpoint/2010/main" val="13784665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9. Implementarea soluțiilor de energie regenerabilă </a:t>
            </a:r>
            <a:endParaRPr lang="en-US" sz="1050" kern="1200" dirty="0">
              <a:solidFill>
                <a:schemeClr val="bg1"/>
              </a:solidFill>
              <a:latin typeface="+mn-lt"/>
              <a:ea typeface="+mn-ea"/>
              <a:cs typeface="+mn-cs"/>
            </a:endParaRPr>
          </a:p>
          <a:p>
            <a:pPr algn="ctr" latinLnBrk="0"/>
            <a:r>
              <a:rPr lang="en-US" sz="1200" i="1" dirty="0">
                <a:solidFill>
                  <a:schemeClr val="accent2"/>
                </a:solidFill>
              </a:rPr>
              <a:t>Care sunt avantajele implementării soluțiilor de energie regenerabilă?</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21</a:t>
            </a:fld>
            <a:endParaRPr lang="ko-KR" altLang="en-US"/>
          </a:p>
        </p:txBody>
      </p:sp>
    </p:spTree>
    <p:extLst>
      <p:ext uri="{BB962C8B-B14F-4D97-AF65-F5344CB8AC3E}">
        <p14:creationId xmlns:p14="http://schemas.microsoft.com/office/powerpoint/2010/main" val="2131131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9. Implementarea soluțiilor de energie regenerabilă </a:t>
            </a:r>
            <a:endParaRPr lang="en-US" sz="1050" kern="1200" dirty="0">
              <a:solidFill>
                <a:schemeClr val="bg1"/>
              </a:solidFill>
              <a:latin typeface="+mn-lt"/>
              <a:ea typeface="+mn-ea"/>
              <a:cs typeface="+mn-cs"/>
            </a:endParaRPr>
          </a:p>
          <a:p>
            <a:pPr marL="457200" indent="-457200" latinLnBrk="0">
              <a:buChar char="•"/>
            </a:pPr>
            <a:r>
              <a:rPr lang="en-US" sz="1200" dirty="0">
                <a:solidFill>
                  <a:srgbClr val="2B2C30"/>
                </a:solidFill>
                <a:ea typeface="Public Sans"/>
                <a:cs typeface="Segoe UI"/>
              </a:rPr>
              <a:t>Soluțiile de energie regenerabilă - cum ar fi instalarea de panouri solare sau turbine eoliene - susțin producerea de energie curată.</a:t>
            </a:r>
          </a:p>
          <a:p>
            <a:pPr marL="457200" indent="-457200" latinLnBrk="0">
              <a:buChar char="•"/>
            </a:pPr>
            <a:r>
              <a:rPr lang="en-US" sz="1200" dirty="0">
                <a:solidFill>
                  <a:srgbClr val="2B2C30"/>
                </a:solidFill>
                <a:ea typeface="Public Sans"/>
                <a:cs typeface="Segoe UI"/>
              </a:rPr>
              <a:t>Reducerea dependenței de rețeaua electrică și scăderea costurilor energetice pot duce la economii financiare. </a:t>
            </a:r>
          </a:p>
          <a:p>
            <a:pPr marL="457200" indent="-457200" latinLnBrk="0">
              <a:buChar char="•"/>
            </a:pPr>
            <a:r>
              <a:rPr lang="en-US" sz="1200" dirty="0">
                <a:solidFill>
                  <a:srgbClr val="2B2C30"/>
                </a:solidFill>
                <a:ea typeface="Public Sans"/>
                <a:cs typeface="Segoe UI"/>
              </a:rPr>
              <a:t>Soluțiile de energie regenerabilă pot fi atractive pentru chiriașii sau potențialii cumpărători conștienți de mediul înconjurător, atunci când vindeți casa.</a:t>
            </a:r>
          </a:p>
          <a:p>
            <a:pPr marL="457200" indent="-457200" latinLnBrk="0">
              <a:buChar char="•"/>
            </a:pPr>
            <a:r>
              <a:rPr lang="en-US" sz="1200" dirty="0">
                <a:solidFill>
                  <a:srgbClr val="2B2C30"/>
                </a:solidFill>
                <a:ea typeface="Public Sans"/>
                <a:cs typeface="Segoe UI"/>
              </a:rPr>
              <a:t>Există sfaturi relevante pentru toți proprietarii de case în </a:t>
            </a:r>
            <a:r>
              <a:rPr lang="en-US" sz="1200" dirty="0">
                <a:solidFill>
                  <a:srgbClr val="2B2C30"/>
                </a:solidFill>
                <a:ea typeface="Public Sans"/>
                <a:cs typeface="Segoe UI"/>
                <a:hlinkClick r:id="rId3"/>
              </a:rPr>
              <a:t>articolul Cum pot proprietarii să creeze proprietăți eficiente din punct de vedere energetic</a:t>
            </a:r>
            <a:r>
              <a:rPr lang="en-US" sz="1200" dirty="0">
                <a:solidFill>
                  <a:srgbClr val="2B2C30"/>
                </a:solidFill>
                <a:ea typeface="Public Sans"/>
                <a:cs typeface="Segoe UI"/>
              </a:rPr>
              <a:t>.</a:t>
            </a:r>
          </a:p>
          <a:p>
            <a:endParaRPr lang="en-GB" dirty="0"/>
          </a:p>
          <a:p>
            <a:r>
              <a:rPr lang="en-GB" dirty="0"/>
              <a:t>https://www.renewableenergyhub.co.uk/blog/how-landlords-can-create-energy-efficient-properties </a:t>
            </a:r>
          </a:p>
          <a:p>
            <a:r>
              <a:rPr lang="en-GB" dirty="0"/>
              <a:t>https://energysavingtrust.org.uk/advice/solar-panels/</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22</a:t>
            </a:fld>
            <a:endParaRPr lang="ko-KR" altLang="en-US"/>
          </a:p>
        </p:txBody>
      </p:sp>
    </p:spTree>
    <p:extLst>
      <p:ext uri="{BB962C8B-B14F-4D97-AF65-F5344CB8AC3E}">
        <p14:creationId xmlns:p14="http://schemas.microsoft.com/office/powerpoint/2010/main" val="31574867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Pași următori</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Dacă doriți să aflați mai multe despre tranziția energetică digitală, următoarele resurse vă pot fi utile: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rPr>
              <a:t> Consultați seria de cursuri scurte Every1: </a:t>
            </a:r>
            <a:r>
              <a:rPr lang="en-US" altLang="ko-KR" sz="1200" i="1" dirty="0">
                <a:solidFill>
                  <a:srgbClr val="373737"/>
                </a:solidFill>
                <a:ea typeface="맑은 고딕"/>
                <a:hlinkClick r:id="rId3"/>
              </a:rPr>
              <a:t>Noțiuni esențiale despre energia digitală</a:t>
            </a:r>
            <a:r>
              <a:rPr lang="en-US" altLang="ko-KR" sz="1200" i="1" dirty="0">
                <a:solidFill>
                  <a:srgbClr val="373737"/>
                </a:solidFill>
                <a:ea typeface="맑은 고딕"/>
              </a:rPr>
              <a:t>.</a:t>
            </a:r>
            <a:endParaRPr lang="ko-KR" altLang="en-US" sz="1200" dirty="0">
              <a:solidFill>
                <a:srgbClr val="373737"/>
              </a:solidFill>
              <a:ea typeface="맑은 고딕"/>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Citiți broșura informativă Every1 </a:t>
            </a:r>
            <a:r>
              <a:rPr lang="en-US" altLang="ko-KR" sz="1200" i="1" dirty="0">
                <a:solidFill>
                  <a:srgbClr val="373737"/>
                </a:solidFill>
                <a:hlinkClick r:id="rId4"/>
              </a:rPr>
              <a:t>Ce este o comunitate energetică și de ce ar trebui să mă alătur?</a:t>
            </a:r>
            <a:endParaRPr lang="ko-KR" altLang="en-US" sz="120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Citiți articolul Energy Monitor </a:t>
            </a:r>
            <a:r>
              <a:rPr lang="en-US" altLang="ko-KR" sz="1200" i="1" dirty="0">
                <a:solidFill>
                  <a:srgbClr val="373737"/>
                </a:solidFill>
                <a:hlinkClick r:id="rId5"/>
              </a:rPr>
              <a:t>„Dispelling myths around renewable energy technologies” (Demitizarea miturilor legate de tehnologiile de energie regenerabilă</a:t>
            </a:r>
            <a:r>
              <a:rPr lang="en-US" altLang="ko-KR" sz="1200" i="1" dirty="0">
                <a:solidFill>
                  <a:srgbClr val="373737"/>
                </a:solidFill>
              </a:rPr>
              <a:t>).</a:t>
            </a:r>
            <a:endParaRPr lang="ko-KR" altLang="en-US" sz="1200" i="1"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hlinkClick r:id="rId6"/>
              </a:rPr>
              <a:t>Aflați mai multe despre materialele de învățare ale proiectului Every1.</a:t>
            </a:r>
            <a:endParaRPr lang="ko-KR" altLang="en-US" sz="1200" dirty="0">
              <a:solidFill>
                <a:srgbClr val="373737"/>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23</a:t>
            </a:fld>
            <a:endParaRPr lang="ko-KR" altLang="en-US"/>
          </a:p>
        </p:txBody>
      </p:sp>
    </p:spTree>
    <p:extLst>
      <p:ext uri="{BB962C8B-B14F-4D97-AF65-F5344CB8AC3E}">
        <p14:creationId xmlns:p14="http://schemas.microsoft.com/office/powerpoint/2010/main" val="4803313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Mulțumiri</a:t>
            </a:r>
          </a:p>
          <a:p>
            <a:pPr latinLnBrk="0"/>
            <a:r>
              <a:rPr lang="en-GB" dirty="0"/>
              <a:t>Această prezentare de diapozitive </a:t>
            </a:r>
            <a:r>
              <a:rPr lang="en-GB" i="1" dirty="0"/>
              <a:t>Implicați-vă în tranziția energetică digitală: 10 pași simpli pentru proprietarii de case și proprietarii de terenuri </a:t>
            </a:r>
            <a:r>
              <a:rPr lang="en-GB" dirty="0"/>
              <a:t>a fost realizată de proiectul Every1 și este licențiată </a:t>
            </a:r>
            <a:r>
              <a:rPr lang="en-GB" dirty="0">
                <a:hlinkClick r:id="rId3"/>
              </a:rPr>
              <a:t>CC BY-SA 4.0</a:t>
            </a:r>
            <a:r>
              <a:rPr lang="en-GB" dirty="0"/>
              <a:t>, cu excepția cazului în care se specifică altfel. </a:t>
            </a:r>
          </a:p>
          <a:p>
            <a:pPr latinLnBrk="0"/>
            <a:endParaRPr lang="en-GB" dirty="0"/>
          </a:p>
          <a:p>
            <a:pPr latinLnBrk="0"/>
            <a:r>
              <a:rPr lang="en-GB" dirty="0"/>
              <a:t>Imaginile utilizate în această prezentare sunt următoarele: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Imaginea de copertă: </a:t>
            </a:r>
            <a:r>
              <a:rPr lang="en-US" i="1" dirty="0">
                <a:solidFill>
                  <a:schemeClr val="dk1"/>
                </a:solidFill>
                <a:ea typeface="Public Sans"/>
                <a:cs typeface="Public Sans"/>
                <a:sym typeface="Public Sans"/>
                <a:hlinkClick r:id="rId4"/>
              </a:rPr>
              <a:t>casa </a:t>
            </a:r>
            <a:r>
              <a:rPr lang="en-US" dirty="0">
                <a:solidFill>
                  <a:schemeClr val="dk1"/>
                </a:solidFill>
                <a:ea typeface="Public Sans"/>
                <a:cs typeface="Public Sans"/>
                <a:sym typeface="Public Sans"/>
              </a:rPr>
              <a:t>lui Loraine și Mark este licențiată </a:t>
            </a:r>
            <a:r>
              <a:rPr lang="en-US" dirty="0">
                <a:solidFill>
                  <a:schemeClr val="dk1"/>
                </a:solidFill>
                <a:ea typeface="Public Sans"/>
                <a:cs typeface="Public Sans"/>
                <a:sym typeface="Public Sans"/>
                <a:hlinkClick r:id="rId5"/>
              </a:rPr>
              <a:t>CC BY-SA 2.0</a:t>
            </a:r>
            <a:r>
              <a:rPr lang="en-US" dirty="0">
                <a:solidFill>
                  <a:schemeClr val="dk1"/>
                </a:solidFill>
                <a:ea typeface="Public Sans"/>
                <a:cs typeface="Public Sans"/>
                <a:sym typeface="Public Sans"/>
              </a:rPr>
              <a:t>.</a:t>
            </a:r>
            <a:endParaRPr lang="en-US" sz="1200"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Imagine text introducere: </a:t>
            </a:r>
            <a:r>
              <a:rPr lang="en-US" i="1" dirty="0">
                <a:solidFill>
                  <a:schemeClr val="dk1"/>
                </a:solidFill>
                <a:ea typeface="Public Sans"/>
                <a:cs typeface="Public Sans"/>
                <a:sym typeface="Public Sans"/>
              </a:rPr>
              <a:t>Hârtie lângă </a:t>
            </a:r>
            <a:r>
              <a:rPr lang="en-US" i="1" dirty="0" err="1">
                <a:solidFill>
                  <a:schemeClr val="dk1"/>
                </a:solidFill>
                <a:ea typeface="Public Sans"/>
                <a:cs typeface="Public Sans"/>
                <a:sym typeface="Public Sans"/>
              </a:rPr>
              <a:t>Macbook </a:t>
            </a:r>
            <a:r>
              <a:rPr lang="en-US" dirty="0">
                <a:solidFill>
                  <a:schemeClr val="dk1"/>
                </a:solidFill>
                <a:ea typeface="Public Sans"/>
                <a:cs typeface="Public Sans"/>
                <a:sym typeface="Public Sans"/>
              </a:rPr>
              <a:t>de </a:t>
            </a:r>
            <a:r>
              <a:rPr lang="en-US" sz="1200" u="sng" dirty="0">
                <a:solidFill>
                  <a:schemeClr val="dk1"/>
                </a:solidFill>
                <a:ea typeface="Public Sans"/>
                <a:cs typeface="Public Sans"/>
                <a:sym typeface="Public Sans"/>
                <a:hlinkClick r:id="rId6">
                  <a:extLst>
                    <a:ext uri="{A12FA001-AC4F-418D-AE19-62706E023703}">
                      <ahyp:hlinkClr xmlns:ahyp="http://schemas.microsoft.com/office/drawing/2018/hyperlinkcolor" val="tx"/>
                    </a:ext>
                  </a:extLst>
                </a:hlinkClick>
              </a:rPr>
              <a:t>Lukas pe Pexels.com</a:t>
            </a:r>
            <a:endParaRPr lang="en-US" sz="1200" u="sng"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De ce să investiți în </a:t>
            </a:r>
            <a:r>
              <a:rPr lang="en-US" dirty="0">
                <a:solidFill>
                  <a:schemeClr val="dk1"/>
                </a:solidFill>
                <a:ea typeface="Public Sans"/>
                <a:cs typeface="Public Sans"/>
                <a:sym typeface="Public Sans"/>
              </a:rPr>
              <a:t>tehnologii</a:t>
            </a:r>
            <a:r>
              <a:rPr lang="en-US" sz="1200" dirty="0">
                <a:solidFill>
                  <a:schemeClr val="dk1"/>
                </a:solidFill>
                <a:ea typeface="Public Sans"/>
                <a:cs typeface="Public Sans"/>
                <a:sym typeface="Public Sans"/>
              </a:rPr>
              <a:t> digitale</a:t>
            </a:r>
            <a:r>
              <a:rPr lang="en-US" dirty="0">
                <a:solidFill>
                  <a:schemeClr val="dk1"/>
                </a:solidFill>
                <a:ea typeface="Public Sans"/>
                <a:cs typeface="Public Sans"/>
                <a:sym typeface="Public Sans"/>
              </a:rPr>
              <a:t>?: </a:t>
            </a:r>
            <a:r>
              <a:rPr lang="en-GB" b="0" i="0" dirty="0" err="1">
                <a:solidFill>
                  <a:srgbClr val="242424"/>
                </a:solidFill>
                <a:effectLst/>
                <a:hlinkClick r:id="rId7"/>
              </a:rPr>
              <a:t>Vorarlberger </a:t>
            </a:r>
            <a:r>
              <a:rPr lang="en-GB" b="0" i="0" dirty="0">
                <a:solidFill>
                  <a:srgbClr val="242424"/>
                </a:solidFill>
                <a:effectLst/>
                <a:hlinkClick r:id="rId7"/>
              </a:rPr>
              <a:t>Kraftwerke-Energy meter (electro)-smart meter-02ASD </a:t>
            </a:r>
            <a:r>
              <a:rPr lang="en-GB" b="0" i="0" dirty="0">
                <a:solidFill>
                  <a:srgbClr val="242424"/>
                </a:solidFill>
                <a:effectLst/>
              </a:rPr>
              <a:t>de </a:t>
            </a:r>
            <a:r>
              <a:rPr lang="en-GB" b="0" i="0" dirty="0" err="1">
                <a:solidFill>
                  <a:srgbClr val="242424"/>
                </a:solidFill>
                <a:effectLst/>
              </a:rPr>
              <a:t>Asurnipal </a:t>
            </a:r>
            <a:r>
              <a:rPr lang="en-GB" b="0" i="0" dirty="0">
                <a:solidFill>
                  <a:srgbClr val="242424"/>
                </a:solidFill>
                <a:effectLst/>
              </a:rPr>
              <a:t>este licențiată </a:t>
            </a:r>
            <a:r>
              <a:rPr lang="en-GB" b="0" i="0" dirty="0">
                <a:solidFill>
                  <a:srgbClr val="242424"/>
                </a:solidFill>
                <a:effectLst/>
                <a:hlinkClick r:id="rId3"/>
              </a:rPr>
              <a:t>CC BY-SA 4.0</a:t>
            </a:r>
            <a:r>
              <a:rPr lang="en-GB" b="0" i="0" dirty="0">
                <a:solidFill>
                  <a:srgbClr val="242424"/>
                </a:solidFill>
                <a:effectLst/>
              </a:rPr>
              <a:t>.</a:t>
            </a:r>
          </a:p>
          <a:p>
            <a:pPr marL="285750" indent="-285750" latinLnBrk="0">
              <a:buFont typeface="Arial" panose="020B0604020202020204" pitchFamily="34" charset="0"/>
              <a:buChar char="•"/>
            </a:pPr>
            <a:r>
              <a:rPr lang="en-GB" dirty="0">
                <a:solidFill>
                  <a:srgbClr val="242424"/>
                </a:solidFill>
              </a:rPr>
              <a:t>Înțelegerea propriului consum de energie: </a:t>
            </a:r>
            <a:r>
              <a:rPr lang="en-GB" dirty="0">
                <a:solidFill>
                  <a:srgbClr val="242424"/>
                </a:solidFill>
                <a:hlinkClick r:id="rId8"/>
              </a:rPr>
              <a:t>Daily net metering.png </a:t>
            </a:r>
            <a:r>
              <a:rPr lang="en-GB" dirty="0">
                <a:solidFill>
                  <a:srgbClr val="242424"/>
                </a:solidFill>
              </a:rPr>
              <a:t>de Delphi234 este licențiată </a:t>
            </a:r>
            <a:r>
              <a:rPr lang="en-GB" dirty="0">
                <a:solidFill>
                  <a:srgbClr val="242424"/>
                </a:solidFill>
                <a:hlinkClick r:id="rId9"/>
              </a:rPr>
              <a:t>CC BY-SA 3.0</a:t>
            </a:r>
            <a:r>
              <a:rPr lang="en-GB" dirty="0">
                <a:solidFill>
                  <a:srgbClr val="242424"/>
                </a:solidFill>
              </a:rPr>
              <a:t>. </a:t>
            </a:r>
          </a:p>
          <a:p>
            <a:pPr marL="285750" indent="-285750" latinLnBrk="0">
              <a:buFont typeface="Arial" panose="020B0604020202020204" pitchFamily="34" charset="0"/>
              <a:buChar char="•"/>
            </a:pPr>
            <a:r>
              <a:rPr lang="en-GB" dirty="0">
                <a:solidFill>
                  <a:srgbClr val="242424"/>
                </a:solidFill>
              </a:rPr>
              <a:t>Deveniți un prosumator: </a:t>
            </a:r>
            <a:r>
              <a:rPr lang="en-GB" dirty="0">
                <a:solidFill>
                  <a:srgbClr val="242424"/>
                </a:solidFill>
                <a:hlinkClick r:id="rId10"/>
              </a:rPr>
              <a:t>Solar energy, Amersfoort </a:t>
            </a:r>
            <a:r>
              <a:rPr lang="en-GB" dirty="0">
                <a:solidFill>
                  <a:srgbClr val="242424"/>
                </a:solidFill>
              </a:rPr>
              <a:t>de Eneco Group este licențiat </a:t>
            </a:r>
            <a:r>
              <a:rPr lang="en-GB" dirty="0">
                <a:solidFill>
                  <a:srgbClr val="242424"/>
                </a:solidFill>
                <a:hlinkClick r:id="rId11"/>
              </a:rPr>
              <a:t>CC BY 2.0</a:t>
            </a:r>
            <a:r>
              <a:rPr lang="en-GB" dirty="0">
                <a:solidFill>
                  <a:srgbClr val="242424"/>
                </a:solidFill>
              </a:rPr>
              <a:t>. </a:t>
            </a:r>
          </a:p>
          <a:p>
            <a:pPr marL="285750" indent="-285750" latinLnBrk="0">
              <a:buFont typeface="Arial" panose="020B0604020202020204" pitchFamily="34" charset="0"/>
              <a:buChar char="•"/>
            </a:pPr>
            <a:r>
              <a:rPr lang="en-GB" dirty="0">
                <a:solidFill>
                  <a:srgbClr val="242424"/>
                </a:solidFill>
              </a:rPr>
              <a:t>Lucrul în echipă: Grupuri energetice colective: </a:t>
            </a:r>
            <a:r>
              <a:rPr lang="en-GB" dirty="0">
                <a:solidFill>
                  <a:srgbClr val="242424"/>
                </a:solidFill>
                <a:hlinkClick r:id="rId12"/>
              </a:rPr>
              <a:t>Raport privind comunitățile energetice.jpg </a:t>
            </a:r>
            <a:r>
              <a:rPr lang="en-GB" dirty="0">
                <a:solidFill>
                  <a:srgbClr val="242424"/>
                </a:solidFill>
              </a:rPr>
              <a:t>de Joint Research Centre (JRC) este licențiat </a:t>
            </a:r>
            <a:r>
              <a:rPr lang="en-GB" dirty="0">
                <a:solidFill>
                  <a:srgbClr val="242424"/>
                </a:solidFill>
                <a:hlinkClick r:id="rId3"/>
              </a:rPr>
              <a:t>CC BY-SA 4.0</a:t>
            </a:r>
            <a:r>
              <a:rPr lang="en-GB" dirty="0">
                <a:solidFill>
                  <a:srgbClr val="242424"/>
                </a:solidFill>
              </a:rPr>
              <a:t>. </a:t>
            </a:r>
          </a:p>
          <a:p>
            <a:pPr marL="285750" indent="-285750" latinLnBrk="0">
              <a:buFont typeface="Arial" panose="020B0604020202020204" pitchFamily="34" charset="0"/>
              <a:buChar char="•"/>
            </a:pPr>
            <a:r>
              <a:rPr lang="en-GB" dirty="0">
                <a:solidFill>
                  <a:srgbClr val="242424"/>
                </a:solidFill>
              </a:rPr>
              <a:t>Sprijinirea altora pentru a economisi energie: </a:t>
            </a:r>
            <a:r>
              <a:rPr lang="en-GB" sz="1200" dirty="0">
                <a:solidFill>
                  <a:srgbClr val="242424"/>
                </a:solidFill>
                <a:ea typeface="Public Sans"/>
                <a:cs typeface="Public Sans"/>
                <a:sym typeface="Public Sans"/>
                <a:hlinkClick r:id="rId13"/>
              </a:rPr>
              <a:t>Facturi de energie electrică cu bec și calculator </a:t>
            </a:r>
            <a:r>
              <a:rPr lang="en-GB" sz="1200" dirty="0">
                <a:solidFill>
                  <a:srgbClr val="242424"/>
                </a:solidFill>
                <a:ea typeface="Public Sans"/>
                <a:cs typeface="Public Sans"/>
                <a:sym typeface="Public Sans"/>
              </a:rPr>
              <a:t>de Uswitch.com Images este </a:t>
            </a:r>
            <a:r>
              <a:rPr lang="en-GB" dirty="0">
                <a:solidFill>
                  <a:srgbClr val="242424"/>
                </a:solidFill>
              </a:rPr>
              <a:t>licențiată </a:t>
            </a:r>
            <a:r>
              <a:rPr lang="en-GB" noProof="0" dirty="0">
                <a:solidFill>
                  <a:schemeClr val="dk1"/>
                </a:solidFill>
                <a:ea typeface="Public Sans"/>
                <a:cs typeface="Public Sans"/>
                <a:sym typeface="Public Sans"/>
                <a:hlinkClick r:id="rId11"/>
              </a:rPr>
              <a:t>CC BY 2.0</a:t>
            </a:r>
            <a:r>
              <a:rPr lang="en-GB" dirty="0">
                <a:solidFill>
                  <a:srgbClr val="242424"/>
                </a:solidFill>
              </a:rPr>
              <a:t>. Această imagine a fost decupată.</a:t>
            </a:r>
          </a:p>
          <a:p>
            <a:endParaRPr lang="en-BE"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24</a:t>
            </a:fld>
            <a:endParaRPr lang="ko-KR" altLang="en-US"/>
          </a:p>
        </p:txBody>
      </p:sp>
    </p:spTree>
    <p:extLst>
      <p:ext uri="{BB962C8B-B14F-4D97-AF65-F5344CB8AC3E}">
        <p14:creationId xmlns:p14="http://schemas.microsoft.com/office/powerpoint/2010/main" val="33041359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12C076-5568-11C7-637A-4FC27F0AB2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378696-0E21-77A1-9189-23747D4FCA8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5BF1581-5471-3531-8D5E-1126FB2C687C}"/>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Mulțumiri</a:t>
            </a:r>
          </a:p>
          <a:p>
            <a:pPr marL="285750" indent="-285750" latinLnBrk="0">
              <a:buFont typeface="Arial" panose="020B0604020202020204" pitchFamily="34" charset="0"/>
              <a:buChar char="•"/>
            </a:pPr>
            <a:r>
              <a:rPr lang="en-GB" dirty="0">
                <a:solidFill>
                  <a:schemeClr val="dk1"/>
                </a:solidFill>
                <a:ea typeface="Public Sans"/>
                <a:cs typeface="Public Sans"/>
                <a:sym typeface="Public Sans"/>
              </a:rPr>
              <a:t>Amenajare peisagistică eficientă din punct de vedere energetic: </a:t>
            </a:r>
            <a:r>
              <a:rPr lang="en-GB" dirty="0">
                <a:solidFill>
                  <a:schemeClr val="dk1"/>
                </a:solidFill>
                <a:ea typeface="Public Sans"/>
                <a:cs typeface="Public Sans"/>
                <a:sym typeface="Public Sans"/>
                <a:hlinkClick r:id="rId3"/>
              </a:rPr>
              <a:t>zgârie-nori rezidențiali cu păduri verticale în Milano, Italia</a:t>
            </a:r>
            <a:r>
              <a:rPr lang="en-GB" dirty="0">
                <a:solidFill>
                  <a:schemeClr val="dk1"/>
                </a:solidFill>
                <a:ea typeface="Public Sans"/>
                <a:cs typeface="Public Sans"/>
                <a:sym typeface="Public Sans"/>
              </a:rPr>
              <a:t>, de Sophie Otto pe </a:t>
            </a:r>
            <a:r>
              <a:rPr lang="en-GB" dirty="0">
                <a:solidFill>
                  <a:schemeClr val="dk1"/>
                </a:solidFill>
                <a:ea typeface="Public Sans"/>
                <a:cs typeface="Public Sans"/>
                <a:sym typeface="Public Sans"/>
                <a:hlinkClick r:id="rId4"/>
              </a:rPr>
              <a:t>Pexels.com</a:t>
            </a:r>
            <a:r>
              <a:rPr lang="en-GB"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dirty="0">
                <a:solidFill>
                  <a:schemeClr val="dk1"/>
                </a:solidFill>
                <a:ea typeface="Public Sans"/>
                <a:cs typeface="Public Sans"/>
                <a:sym typeface="Public Sans"/>
              </a:rPr>
              <a:t>Întreținere și inspecții periodice: </a:t>
            </a:r>
            <a:r>
              <a:rPr lang="en-GB" dirty="0">
                <a:solidFill>
                  <a:schemeClr val="dk1"/>
                </a:solidFill>
                <a:ea typeface="Public Sans"/>
                <a:cs typeface="Public Sans"/>
                <a:sym typeface="Public Sans"/>
                <a:hlinkClick r:id="rId5"/>
              </a:rPr>
              <a:t>PASECO Air Condition </a:t>
            </a:r>
            <a:r>
              <a:rPr lang="en-GB" dirty="0">
                <a:solidFill>
                  <a:schemeClr val="dk1"/>
                </a:solidFill>
                <a:ea typeface="Public Sans"/>
                <a:cs typeface="Public Sans"/>
                <a:sym typeface="Public Sans"/>
              </a:rPr>
              <a:t>de HS You este licențiat </a:t>
            </a:r>
            <a:r>
              <a:rPr lang="en-GB" noProof="0" dirty="0">
                <a:solidFill>
                  <a:schemeClr val="dk1"/>
                </a:solidFill>
                <a:ea typeface="Public Sans"/>
                <a:cs typeface="Public Sans"/>
                <a:sym typeface="Public Sans"/>
                <a:hlinkClick r:id="rId6"/>
              </a:rPr>
              <a:t>CC </a:t>
            </a:r>
            <a:r>
              <a:rPr lang="en-GB" dirty="0">
                <a:solidFill>
                  <a:schemeClr val="dk1"/>
                </a:solidFill>
                <a:ea typeface="Public Sans"/>
                <a:cs typeface="Public Sans"/>
                <a:sym typeface="Public Sans"/>
                <a:hlinkClick r:id="rId6"/>
              </a:rPr>
              <a:t>BY-ND 2.0</a:t>
            </a:r>
            <a:r>
              <a:rPr lang="en-GB"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Trecerea la iluminat eficient din punct de vedere energetic: </a:t>
            </a:r>
            <a:r>
              <a:rPr lang="en-GB" noProof="0" dirty="0">
                <a:solidFill>
                  <a:schemeClr val="dk1"/>
                </a:solidFill>
                <a:ea typeface="Public Sans"/>
                <a:cs typeface="Public Sans"/>
                <a:sym typeface="Public Sans"/>
                <a:hlinkClick r:id="rId7"/>
              </a:rPr>
              <a:t>Becul UMAX U-Smart </a:t>
            </a:r>
            <a:r>
              <a:rPr lang="en-GB" noProof="0" dirty="0" err="1">
                <a:solidFill>
                  <a:schemeClr val="dk1"/>
                </a:solidFill>
                <a:ea typeface="Public Sans"/>
                <a:cs typeface="Public Sans"/>
                <a:sym typeface="Public Sans"/>
                <a:hlinkClick r:id="rId7"/>
              </a:rPr>
              <a:t>Wifi </a:t>
            </a:r>
            <a:r>
              <a:rPr lang="en-GB" noProof="0" dirty="0">
                <a:solidFill>
                  <a:schemeClr val="dk1"/>
                </a:solidFill>
                <a:ea typeface="Public Sans"/>
                <a:cs typeface="Public Sans"/>
                <a:sym typeface="Public Sans"/>
              </a:rPr>
              <a:t>de Jirka Matousek este licențiat </a:t>
            </a:r>
            <a:r>
              <a:rPr lang="en-GB" noProof="0" dirty="0">
                <a:solidFill>
                  <a:schemeClr val="dk1"/>
                </a:solidFill>
                <a:ea typeface="Public Sans"/>
                <a:cs typeface="Public Sans"/>
                <a:sym typeface="Public Sans"/>
                <a:hlinkClick r:id="rId8"/>
              </a:rPr>
              <a:t>CC BY 2.0</a:t>
            </a:r>
            <a:r>
              <a:rPr lang="en-GB" noProof="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dirty="0">
                <a:solidFill>
                  <a:schemeClr val="dk1"/>
                </a:solidFill>
                <a:ea typeface="Public Sans"/>
                <a:cs typeface="Public Sans"/>
                <a:sym typeface="Public Sans"/>
              </a:rPr>
              <a:t>Implementarea soluțiilor de energie regenerabilă: </a:t>
            </a:r>
            <a:r>
              <a:rPr lang="en-GB" dirty="0">
                <a:solidFill>
                  <a:schemeClr val="dk1"/>
                </a:solidFill>
                <a:ea typeface="Public Sans"/>
                <a:cs typeface="Public Sans"/>
                <a:sym typeface="Public Sans"/>
                <a:hlinkClick r:id="rId9"/>
              </a:rPr>
              <a:t>Energie curată la locul de muncă pentru </a:t>
            </a:r>
            <a:r>
              <a:rPr lang="en-GB" dirty="0" err="1">
                <a:solidFill>
                  <a:schemeClr val="dk1"/>
                </a:solidFill>
                <a:ea typeface="Public Sans"/>
                <a:cs typeface="Public Sans"/>
                <a:sym typeface="Public Sans"/>
                <a:hlinkClick r:id="rId9"/>
              </a:rPr>
              <a:t>Ziua Pământului</a:t>
            </a:r>
            <a:r>
              <a:rPr lang="en-GB" dirty="0">
                <a:solidFill>
                  <a:schemeClr val="dk1"/>
                </a:solidFill>
                <a:ea typeface="Public Sans"/>
                <a:cs typeface="Public Sans"/>
                <a:sym typeface="Public Sans"/>
                <a:hlinkClick r:id="rId9"/>
              </a:rPr>
              <a:t>! </a:t>
            </a:r>
            <a:r>
              <a:rPr lang="en-GB" dirty="0">
                <a:solidFill>
                  <a:schemeClr val="dk1"/>
                </a:solidFill>
                <a:ea typeface="Public Sans"/>
                <a:cs typeface="Public Sans"/>
                <a:sym typeface="Public Sans"/>
              </a:rPr>
              <a:t>de </a:t>
            </a:r>
            <a:r>
              <a:rPr lang="en-GB" dirty="0" err="1">
                <a:solidFill>
                  <a:schemeClr val="dk1"/>
                </a:solidFill>
                <a:ea typeface="Public Sans"/>
                <a:cs typeface="Public Sans"/>
                <a:sym typeface="Public Sans"/>
              </a:rPr>
              <a:t>naturalflow </a:t>
            </a:r>
            <a:r>
              <a:rPr lang="en-GB" dirty="0">
                <a:solidFill>
                  <a:schemeClr val="dk1"/>
                </a:solidFill>
                <a:ea typeface="Public Sans"/>
                <a:cs typeface="Public Sans"/>
                <a:sym typeface="Public Sans"/>
              </a:rPr>
              <a:t>este licențiată </a:t>
            </a:r>
            <a:r>
              <a:rPr lang="en-US" dirty="0">
                <a:solidFill>
                  <a:schemeClr val="dk1"/>
                </a:solidFill>
                <a:ea typeface="Public Sans"/>
                <a:cs typeface="Public Sans"/>
                <a:sym typeface="Public Sans"/>
                <a:hlinkClick r:id="rId10"/>
              </a:rPr>
              <a:t>CC BY-SA 2.0</a:t>
            </a:r>
            <a:r>
              <a:rPr lang="en-US" dirty="0">
                <a:solidFill>
                  <a:schemeClr val="dk1"/>
                </a:solidFill>
                <a:ea typeface="Public Sans"/>
                <a:cs typeface="Public Sans"/>
                <a:sym typeface="Public Sans"/>
              </a:rPr>
              <a:t>.</a:t>
            </a:r>
            <a:endParaRPr lang="en-GB"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endParaRPr lang="en-GB"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endParaRPr lang="en-GB" dirty="0">
              <a:solidFill>
                <a:srgbClr val="242424"/>
              </a:solidFill>
            </a:endParaRPr>
          </a:p>
          <a:p>
            <a:pPr marL="285750" indent="-285750" latinLnBrk="0">
              <a:buFont typeface="Arial" panose="020B0604020202020204" pitchFamily="34" charset="0"/>
              <a:buChar char="•"/>
            </a:pPr>
            <a:endParaRPr lang="en-GB" b="0" i="0" dirty="0">
              <a:solidFill>
                <a:srgbClr val="242424"/>
              </a:solidFill>
              <a:effectLst/>
            </a:endParaRPr>
          </a:p>
          <a:p>
            <a:pPr marL="285750" indent="-285750" latinLnBrk="0">
              <a:buFont typeface="Arial" panose="020B0604020202020204" pitchFamily="34" charset="0"/>
              <a:buChar char="•"/>
            </a:pPr>
            <a:endParaRPr lang="en-GB" dirty="0">
              <a:solidFill>
                <a:srgbClr val="242424"/>
              </a:solidFill>
            </a:endParaRPr>
          </a:p>
          <a:p>
            <a:pPr marL="285750" indent="-285750" latinLnBrk="0">
              <a:buFont typeface="Arial" panose="020B0604020202020204" pitchFamily="34" charset="0"/>
              <a:buChar char="•"/>
            </a:pPr>
            <a:endParaRPr lang="en-US" sz="1200" dirty="0">
              <a:solidFill>
                <a:schemeClr val="dk1"/>
              </a:solidFill>
              <a:ea typeface="Public Sans"/>
              <a:cs typeface="Public Sans"/>
              <a:sym typeface="Public Sans"/>
            </a:endParaRPr>
          </a:p>
          <a:p>
            <a:pPr latinLnBrk="0"/>
            <a:endParaRPr lang="en-US" sz="120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US" sz="120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US" sz="2000" dirty="0">
              <a:solidFill>
                <a:schemeClr val="dk1"/>
              </a:solidFill>
              <a:ea typeface="Calibri"/>
              <a:cs typeface="Calibri"/>
              <a:sym typeface="Calibri"/>
            </a:endParaRPr>
          </a:p>
          <a:p>
            <a:pPr latinLnBrk="0"/>
            <a:endParaRPr lang="en-GB" dirty="0"/>
          </a:p>
          <a:p>
            <a:endParaRPr lang="en-BE" dirty="0"/>
          </a:p>
        </p:txBody>
      </p:sp>
      <p:sp>
        <p:nvSpPr>
          <p:cNvPr id="4" name="Slide Number Placeholder 3">
            <a:extLst>
              <a:ext uri="{FF2B5EF4-FFF2-40B4-BE49-F238E27FC236}">
                <a16:creationId xmlns:a16="http://schemas.microsoft.com/office/drawing/2014/main" id="{B40D3E98-DD98-53AF-BD13-DD97A5DDEBA3}"/>
              </a:ext>
            </a:extLst>
          </p:cNvPr>
          <p:cNvSpPr>
            <a:spLocks noGrp="1"/>
          </p:cNvSpPr>
          <p:nvPr>
            <p:ph type="sldNum" sz="quarter" idx="5"/>
          </p:nvPr>
        </p:nvSpPr>
        <p:spPr/>
        <p:txBody>
          <a:bodyPr/>
          <a:lstStyle/>
          <a:p>
            <a:fld id="{F08FC7D2-309F-4B1D-AF63-DB3D4B544859}" type="slidenum">
              <a:rPr lang="ko-KR" altLang="en-US" smtClean="0"/>
              <a:t>25</a:t>
            </a:fld>
            <a:endParaRPr lang="ko-KR" altLang="en-US"/>
          </a:p>
        </p:txBody>
      </p:sp>
    </p:spTree>
    <p:extLst>
      <p:ext uri="{BB962C8B-B14F-4D97-AF65-F5344CB8AC3E}">
        <p14:creationId xmlns:p14="http://schemas.microsoft.com/office/powerpoint/2010/main" val="24128444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rPr>
              <a:t>Mulțumesc!</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26</a:t>
            </a:fld>
            <a:endParaRPr lang="ko-KR" altLang="en-US"/>
          </a:p>
        </p:txBody>
      </p:sp>
    </p:spTree>
    <p:extLst>
      <p:ext uri="{BB962C8B-B14F-4D97-AF65-F5344CB8AC3E}">
        <p14:creationId xmlns:p14="http://schemas.microsoft.com/office/powerpoint/2010/main" val="39343063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Explorarea fiecărei etape începe cu o întrebare de reflecție. Acordați-vă un moment pentru a analiza fiecare întrebare, înainte de a trece la diapozitivul următor.</a:t>
            </a:r>
          </a:p>
          <a:p>
            <a:pPr latinLnBrk="0"/>
            <a:endParaRPr lang="en-GB" sz="1200" noProof="0" dirty="0">
              <a:solidFill>
                <a:srgbClr val="2B2C30"/>
              </a:solidFill>
              <a:sym typeface="Public Sans"/>
            </a:endParaRPr>
          </a:p>
          <a:p>
            <a:pPr latinLnBrk="0"/>
            <a:r>
              <a:rPr lang="en-GB" sz="1200" dirty="0">
                <a:solidFill>
                  <a:srgbClr val="2B2C30"/>
                </a:solidFill>
                <a:sym typeface="Public Sans"/>
              </a:rPr>
              <a:t>Puteți parcurge fiecare etapă pe rând. Alternativ, puteți selecta o anumită etapă pe care doriți să o explorați mai întâi prin intermediul meniului.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a:t>
            </a:fld>
            <a:endParaRPr lang="ko-KR" altLang="en-US"/>
          </a:p>
        </p:txBody>
      </p:sp>
    </p:spTree>
    <p:extLst>
      <p:ext uri="{BB962C8B-B14F-4D97-AF65-F5344CB8AC3E}">
        <p14:creationId xmlns:p14="http://schemas.microsoft.com/office/powerpoint/2010/main" val="33953538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9 pași simpli pentru proprietarii de case și proprietarii de imobile</a:t>
            </a:r>
            <a:endParaRPr lang="en-US" sz="1050" kern="1200" dirty="0">
              <a:solidFill>
                <a:schemeClr val="bg1"/>
              </a:solidFill>
              <a:latin typeface="+mn-lt"/>
              <a:ea typeface="+mn-ea"/>
              <a:cs typeface="+mn-cs"/>
            </a:endParaRPr>
          </a:p>
          <a:p>
            <a:pPr marL="342900" indent="-342900" latinLnBrk="0">
              <a:buFont typeface="+mj-lt"/>
              <a:buAutoNum type="arabicPeriod"/>
            </a:pPr>
            <a:r>
              <a:rPr lang="en-GB" sz="1200" noProof="0" dirty="0">
                <a:ea typeface="Public Sans"/>
                <a:cs typeface="Public Sans"/>
                <a:sym typeface="Public Sans"/>
              </a:rPr>
              <a:t>De ce să investiți în tehnologii energetice digitale?</a:t>
            </a:r>
          </a:p>
          <a:p>
            <a:pPr marL="342900" indent="-342900" latinLnBrk="0">
              <a:buFont typeface="+mj-lt"/>
              <a:buAutoNum type="arabicPeriod"/>
            </a:pPr>
            <a:r>
              <a:rPr lang="en-GB" sz="1200" noProof="0" dirty="0">
                <a:ea typeface="Public Sans"/>
                <a:cs typeface="Public Sans"/>
                <a:sym typeface="Public Sans"/>
              </a:rPr>
              <a:t>Înțelegerea propriului consum de energie.</a:t>
            </a:r>
          </a:p>
          <a:p>
            <a:pPr marL="342900" indent="-342900" latinLnBrk="0">
              <a:buFont typeface="+mj-lt"/>
              <a:buAutoNum type="arabicPeriod"/>
            </a:pPr>
            <a:r>
              <a:rPr lang="en-GB" sz="1200" noProof="0" dirty="0">
                <a:ea typeface="Public Sans"/>
                <a:cs typeface="Public Sans"/>
                <a:sym typeface="Public Sans"/>
              </a:rPr>
              <a:t>Deveniți un prosumator.</a:t>
            </a:r>
          </a:p>
          <a:p>
            <a:pPr marL="342900" indent="-342900" latinLnBrk="0">
              <a:buFont typeface="+mj-lt"/>
              <a:buAutoNum type="arabicPeriod"/>
            </a:pPr>
            <a:r>
              <a:rPr lang="en-GB" sz="1200" noProof="0" dirty="0">
                <a:ea typeface="Public Sans"/>
                <a:cs typeface="Public Sans"/>
                <a:sym typeface="Public Sans"/>
              </a:rPr>
              <a:t>Colaborarea: comunități energetice.</a:t>
            </a:r>
          </a:p>
          <a:p>
            <a:pPr marL="342900" indent="-342900" latinLnBrk="0">
              <a:buFont typeface="+mj-lt"/>
              <a:buAutoNum type="arabicPeriod"/>
            </a:pPr>
            <a:r>
              <a:rPr lang="en-GB" sz="1200" noProof="0" dirty="0">
                <a:ea typeface="Public Sans"/>
                <a:cs typeface="Public Sans"/>
                <a:sym typeface="Public Sans"/>
              </a:rPr>
              <a:t>Sprijinirea altora pentru a economisi energie.</a:t>
            </a:r>
          </a:p>
          <a:p>
            <a:pPr marL="342900" indent="-342900" latinLnBrk="0">
              <a:buFont typeface="+mj-lt"/>
              <a:buAutoNum type="arabicPeriod"/>
            </a:pPr>
            <a:r>
              <a:rPr lang="en-GB" sz="1200" noProof="0" dirty="0">
                <a:ea typeface="Public Sans"/>
                <a:cs typeface="Public Sans"/>
                <a:sym typeface="Public Sans"/>
              </a:rPr>
              <a:t>Amenajarea eficientă din punct de vedere energetic a peisajului.</a:t>
            </a:r>
          </a:p>
          <a:p>
            <a:pPr marL="342900" indent="-342900" latinLnBrk="0">
              <a:buFont typeface="+mj-lt"/>
              <a:buAutoNum type="arabicPeriod"/>
            </a:pPr>
            <a:r>
              <a:rPr lang="en-GB" sz="1200" noProof="0" dirty="0">
                <a:ea typeface="Public Sans"/>
                <a:cs typeface="Public Sans"/>
                <a:sym typeface="Public Sans"/>
              </a:rPr>
              <a:t>Întreținere și inspecții periodice.</a:t>
            </a:r>
          </a:p>
          <a:p>
            <a:pPr marL="342900" indent="-342900" latinLnBrk="0">
              <a:buFont typeface="+mj-lt"/>
              <a:buAutoNum type="arabicPeriod"/>
            </a:pPr>
            <a:r>
              <a:rPr lang="en-GB" sz="1200" noProof="0" dirty="0">
                <a:ea typeface="Public Sans"/>
                <a:cs typeface="Public Sans"/>
                <a:sym typeface="Public Sans"/>
              </a:rPr>
              <a:t>Trecerea la iluminat eficient din punct de vedere energetic.</a:t>
            </a:r>
          </a:p>
          <a:p>
            <a:pPr marL="342900" indent="-342900" latinLnBrk="0">
              <a:buFont typeface="+mj-lt"/>
              <a:buAutoNum type="arabicPeriod"/>
            </a:pPr>
            <a:r>
              <a:rPr lang="en-GB" sz="1200" noProof="0" dirty="0">
                <a:ea typeface="Public Sans"/>
                <a:cs typeface="Public Sans"/>
                <a:sym typeface="Public Sans"/>
              </a:rPr>
              <a:t> Implementarea soluțiilor de energie regenerabilă.</a:t>
            </a:r>
          </a:p>
          <a:p>
            <a:pPr marL="342900" indent="-342900" latinLnBrk="0">
              <a:buFont typeface="+mj-lt"/>
              <a:buAutoNum type="arabicPeriod"/>
            </a:pPr>
            <a:endParaRPr lang="en-GB" sz="1200" noProof="0" dirty="0">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4</a:t>
            </a:fld>
            <a:endParaRPr lang="ko-KR" altLang="en-US"/>
          </a:p>
        </p:txBody>
      </p:sp>
    </p:spTree>
    <p:extLst>
      <p:ext uri="{BB962C8B-B14F-4D97-AF65-F5344CB8AC3E}">
        <p14:creationId xmlns:p14="http://schemas.microsoft.com/office/powerpoint/2010/main" val="1486343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De ce să investiți în tehnologii energetice digitale? </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i="1" noProof="0" dirty="0">
                <a:solidFill>
                  <a:schemeClr val="accent5"/>
                </a:solidFill>
              </a:rPr>
              <a:t>Cum vă pot ajuta tehnologiile energetice digitale să optimizați consumul de energie și să reduceți costurile?</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5</a:t>
            </a:fld>
            <a:endParaRPr lang="ko-KR" altLang="en-US"/>
          </a:p>
        </p:txBody>
      </p:sp>
    </p:spTree>
    <p:extLst>
      <p:ext uri="{BB962C8B-B14F-4D97-AF65-F5344CB8AC3E}">
        <p14:creationId xmlns:p14="http://schemas.microsoft.com/office/powerpoint/2010/main" val="30848325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De ce să investești în tehnologii energetice digitale? </a:t>
            </a:r>
            <a:endParaRPr lang="en-US" sz="1050" kern="1200" dirty="0">
              <a:solidFill>
                <a:schemeClr val="bg1"/>
              </a:solidFill>
              <a:latin typeface="+mn-lt"/>
              <a:ea typeface="+mn-ea"/>
              <a:cs typeface="+mn-cs"/>
            </a:endParaRPr>
          </a:p>
          <a:p>
            <a:pPr marL="457200" indent="-457200" latinLnBrk="0">
              <a:buChar char="•"/>
            </a:pPr>
            <a:r>
              <a:rPr lang="en-GB" sz="1200" noProof="1">
                <a:solidFill>
                  <a:srgbClr val="2B2C30"/>
                </a:solidFill>
                <a:ea typeface="Public Sans"/>
                <a:cs typeface="Segoe UI"/>
              </a:rPr>
              <a:t>Tehnologiile energetice digitale includ contoare inteligente, sisteme de gestionare a energiei și termostate inteligente.</a:t>
            </a:r>
          </a:p>
          <a:p>
            <a:pPr marL="457200" indent="-457200" latinLnBrk="0">
              <a:buChar char="•"/>
            </a:pPr>
            <a:r>
              <a:rPr lang="en-GB" sz="1200" noProof="1">
                <a:solidFill>
                  <a:srgbClr val="2B2C30"/>
                </a:solidFill>
                <a:ea typeface="Public Sans"/>
                <a:cs typeface="Segoe UI"/>
              </a:rPr>
              <a:t>Tehnologiile energetice digitale furnizează date în timp real privind consumul de energie, care pot fi utilizate pentru monitorizarea și optimizarea consumului de energie de la distanță, de exemplu prin intermediul aplicațiilor pentru smartphone. </a:t>
            </a:r>
          </a:p>
          <a:p>
            <a:pPr marL="457200" indent="-457200" latinLnBrk="0">
              <a:buChar char="•"/>
            </a:pPr>
            <a:r>
              <a:rPr lang="en-GB" sz="1200" dirty="0">
                <a:solidFill>
                  <a:srgbClr val="2B2C30"/>
                </a:solidFill>
                <a:cs typeface="Segoe UI"/>
              </a:rPr>
              <a:t>Pot exista momente ale zilei în care consumați mai multă energie. Tehnologiile energetice digitale vă permit să identificați tendințele și oportunitățile de reducere a consumului.</a:t>
            </a:r>
          </a:p>
          <a:p>
            <a:pPr marL="457200" indent="-457200" latinLnBrk="0">
              <a:buChar char="•"/>
            </a:pPr>
            <a:r>
              <a:rPr lang="en-GB" sz="1200" noProof="1">
                <a:solidFill>
                  <a:srgbClr val="2B2C30"/>
                </a:solidFill>
                <a:ea typeface="Public Sans"/>
                <a:cs typeface="Segoe UI"/>
              </a:rPr>
              <a:t>Dacă sunteți proprietar, aceste tipuri de tehnologii pot spori satisfacția chiriașilor, oferindu-le instrumente pentru a înțelege și gestiona mai bine propria utilizare a energiei.</a:t>
            </a:r>
            <a:endParaRPr lang="en-GB" sz="1200" noProof="1">
              <a:solidFill>
                <a:srgbClr val="2B2C30"/>
              </a:solidFill>
              <a:cs typeface="Segoe U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6</a:t>
            </a:fld>
            <a:endParaRPr lang="ko-KR" altLang="en-US"/>
          </a:p>
        </p:txBody>
      </p:sp>
    </p:spTree>
    <p:extLst>
      <p:ext uri="{BB962C8B-B14F-4D97-AF65-F5344CB8AC3E}">
        <p14:creationId xmlns:p14="http://schemas.microsoft.com/office/powerpoint/2010/main" val="25686093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2. Înțelegerea consumului propriu de energie</a:t>
            </a:r>
            <a:endParaRPr lang="en-US" sz="1050" kern="1200" dirty="0">
              <a:solidFill>
                <a:schemeClr val="bg1"/>
              </a:solidFill>
              <a:latin typeface="+mn-lt"/>
              <a:ea typeface="+mn-ea"/>
              <a:cs typeface="+mn-cs"/>
            </a:endParaRPr>
          </a:p>
          <a:p>
            <a:pPr algn="ctr" latinLnBrk="0"/>
            <a:r>
              <a:rPr lang="en-GB" sz="1200" i="1" dirty="0">
                <a:solidFill>
                  <a:schemeClr val="accent5"/>
                </a:solidFill>
              </a:rPr>
              <a:t>Cum vă poate ajuta înțelegerea consumului de energie să economisiți energie și să reduceți facturile la electricitate?</a:t>
            </a:r>
          </a:p>
          <a:p>
            <a:pPr algn="ctr" latinLnBrk="0"/>
            <a:endParaRPr lang="en-GB"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7</a:t>
            </a:fld>
            <a:endParaRPr lang="ko-KR" altLang="en-US"/>
          </a:p>
        </p:txBody>
      </p:sp>
    </p:spTree>
    <p:extLst>
      <p:ext uri="{BB962C8B-B14F-4D97-AF65-F5344CB8AC3E}">
        <p14:creationId xmlns:p14="http://schemas.microsoft.com/office/powerpoint/2010/main" val="25571827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2. Înțelegerea propriului consum de energie</a:t>
            </a:r>
            <a:endParaRPr lang="en-US" sz="1050" kern="1200" dirty="0">
              <a:solidFill>
                <a:schemeClr val="bg1"/>
              </a:solidFill>
              <a:latin typeface="+mn-lt"/>
              <a:ea typeface="+mn-ea"/>
              <a:cs typeface="+mn-cs"/>
            </a:endParaRPr>
          </a:p>
          <a:p>
            <a:pPr marL="457200" indent="-457200" latinLnBrk="0">
              <a:buFontTx/>
              <a:buChar char="•"/>
            </a:pPr>
            <a:r>
              <a:rPr lang="en-GB" sz="2200" dirty="0">
                <a:solidFill>
                  <a:srgbClr val="2B2C30"/>
                </a:solidFill>
                <a:cs typeface="Segoe UI"/>
              </a:rPr>
              <a:t>Un contor inteligent vă permite dvs. și furnizorului dvs. de energie să monitorizați și să analizați în timp real modelele dvs. de consum energetic. </a:t>
            </a:r>
            <a:endParaRPr lang="en-GB" sz="2200" noProof="0" dirty="0">
              <a:solidFill>
                <a:srgbClr val="2B2C30"/>
              </a:solidFill>
              <a:ea typeface="Public Sans"/>
              <a:cs typeface="Segoe UI"/>
            </a:endParaRPr>
          </a:p>
          <a:p>
            <a:pPr marL="457200" indent="-457200" latinLnBrk="0">
              <a:buFontTx/>
              <a:buChar char="•"/>
            </a:pPr>
            <a:r>
              <a:rPr lang="en-GB" sz="2200" dirty="0">
                <a:solidFill>
                  <a:srgbClr val="2B2C30"/>
                </a:solidFill>
                <a:ea typeface="Public Sans"/>
                <a:cs typeface="Segoe UI"/>
              </a:rPr>
              <a:t>Puteți </a:t>
            </a:r>
            <a:r>
              <a:rPr lang="en-GB" sz="2200" noProof="0" dirty="0">
                <a:solidFill>
                  <a:srgbClr val="2B2C30"/>
                </a:solidFill>
                <a:ea typeface="Public Sans"/>
                <a:cs typeface="Segoe UI"/>
              </a:rPr>
              <a:t>analiza datele pentru a identifica tendințele, perioadele de consum maxim și domeniile în care energia </a:t>
            </a:r>
            <a:r>
              <a:rPr lang="en-GB" sz="2200" dirty="0">
                <a:solidFill>
                  <a:srgbClr val="2B2C30"/>
                </a:solidFill>
                <a:ea typeface="Public Sans"/>
                <a:cs typeface="Segoe UI"/>
              </a:rPr>
              <a:t>ar putea fi utilizată mai eficient</a:t>
            </a:r>
            <a:r>
              <a:rPr lang="en-GB" sz="2200" noProof="0" dirty="0">
                <a:solidFill>
                  <a:srgbClr val="2B2C30"/>
                </a:solidFill>
                <a:ea typeface="Public Sans"/>
                <a:cs typeface="Segoe UI"/>
              </a:rPr>
              <a:t>. </a:t>
            </a:r>
          </a:p>
          <a:p>
            <a:pPr marL="457200" indent="-457200" latinLnBrk="0">
              <a:buFontTx/>
              <a:buChar char="•"/>
            </a:pPr>
            <a:r>
              <a:rPr lang="en-GB" sz="2200" dirty="0">
                <a:solidFill>
                  <a:srgbClr val="2B2C30"/>
                </a:solidFill>
                <a:ea typeface="Public Sans"/>
                <a:cs typeface="Segoe UI"/>
              </a:rPr>
              <a:t>Puteți </a:t>
            </a:r>
            <a:r>
              <a:rPr lang="en-GB" sz="2200" noProof="0" dirty="0">
                <a:solidFill>
                  <a:srgbClr val="2B2C30"/>
                </a:solidFill>
                <a:ea typeface="Public Sans"/>
                <a:cs typeface="Segoe UI"/>
              </a:rPr>
              <a:t>utiliza aceste informații pentru a implementa măsuri de economisire a energiei, fără </a:t>
            </a:r>
            <a:r>
              <a:rPr lang="en-GB" sz="2200" dirty="0">
                <a:solidFill>
                  <a:srgbClr val="2B2C30"/>
                </a:solidFill>
                <a:cs typeface="Segoe UI"/>
              </a:rPr>
              <a:t>a reduce confortul sau comoditatea. De exemplu: </a:t>
            </a:r>
          </a:p>
          <a:p>
            <a:pPr marL="914400" lvl="1" indent="-457200" latinLnBrk="0">
              <a:buFontTx/>
              <a:buChar char="•"/>
            </a:pPr>
            <a:r>
              <a:rPr lang="en-GB" sz="2200" dirty="0">
                <a:solidFill>
                  <a:srgbClr val="2B2C30"/>
                </a:solidFill>
                <a:cs typeface="Segoe UI"/>
                <a:hlinkClick r:id="rId3"/>
              </a:rPr>
              <a:t>Deconectarea dispozitivelor când nu sunt utilizate, în loc să le lăsați în standby</a:t>
            </a:r>
            <a:r>
              <a:rPr lang="en-GB" sz="2200" dirty="0">
                <a:solidFill>
                  <a:srgbClr val="2B2C30"/>
                </a:solidFill>
                <a:cs typeface="Segoe UI"/>
              </a:rPr>
              <a:t>, reduce consumul de energie. </a:t>
            </a:r>
          </a:p>
          <a:p>
            <a:pPr marL="914400" lvl="1" indent="-457200" latinLnBrk="0">
              <a:buFontTx/>
              <a:buChar char="•"/>
            </a:pPr>
            <a:r>
              <a:rPr lang="en-GB" sz="2200" dirty="0">
                <a:solidFill>
                  <a:srgbClr val="2B2C30"/>
                </a:solidFill>
                <a:cs typeface="Segoe UI"/>
                <a:hlinkClick r:id="rId4"/>
              </a:rPr>
              <a:t>Prizele inteligente </a:t>
            </a:r>
            <a:r>
              <a:rPr lang="en-GB" sz="2200" dirty="0">
                <a:solidFill>
                  <a:srgbClr val="2B2C30"/>
                </a:solidFill>
                <a:cs typeface="Segoe UI"/>
              </a:rPr>
              <a:t>vă pot ajuta, de asemenea, să gestionați mai eficient mai multe dispozitive. </a:t>
            </a:r>
            <a:endParaRPr lang="en-GB" sz="2200" noProof="0" dirty="0">
              <a:ea typeface="Public Sans"/>
            </a:endParaRPr>
          </a:p>
          <a:p>
            <a:pPr marL="0" marR="0" lvl="0" indent="0" algn="l" defTabSz="914400" rtl="0" eaLnBrk="1" fontAlgn="auto" latinLnBrk="1"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1"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1" hangingPunct="1">
              <a:lnSpc>
                <a:spcPct val="100000"/>
              </a:lnSpc>
              <a:spcBef>
                <a:spcPts val="0"/>
              </a:spcBef>
              <a:spcAft>
                <a:spcPts val="0"/>
              </a:spcAft>
              <a:buClrTx/>
              <a:buSzTx/>
              <a:buFontTx/>
              <a:buNone/>
              <a:tabLst/>
              <a:defRPr/>
            </a:pPr>
            <a:r>
              <a:rPr lang="en-GB" dirty="0"/>
              <a:t>https://www.smartenergygb.org/smart-living/smart-energy-tips/switching-appliances-off-stand-by</a:t>
            </a:r>
          </a:p>
          <a:p>
            <a:pPr marL="0" marR="0" lvl="0" indent="0" algn="l" defTabSz="914400" rtl="0" eaLnBrk="1" fontAlgn="auto" latinLnBrk="1" hangingPunct="1">
              <a:lnSpc>
                <a:spcPct val="100000"/>
              </a:lnSpc>
              <a:spcBef>
                <a:spcPts val="0"/>
              </a:spcBef>
              <a:spcAft>
                <a:spcPts val="0"/>
              </a:spcAft>
              <a:buClrTx/>
              <a:buSzTx/>
              <a:buFontTx/>
              <a:buNone/>
              <a:tabLst/>
              <a:defRPr/>
            </a:pPr>
            <a:r>
              <a:rPr lang="en-GB" dirty="0" err="1"/>
              <a:t>https://science.howstuffworks.com/environmental/green-tech/sustainable/smart-power-strip.htm</a:t>
            </a:r>
            <a:endParaRPr lang="en-GB"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8</a:t>
            </a:fld>
            <a:endParaRPr lang="ko-KR" altLang="en-US"/>
          </a:p>
        </p:txBody>
      </p:sp>
    </p:spTree>
    <p:extLst>
      <p:ext uri="{BB962C8B-B14F-4D97-AF65-F5344CB8AC3E}">
        <p14:creationId xmlns:p14="http://schemas.microsoft.com/office/powerpoint/2010/main" val="19981753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3. Devenind prosumator</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Care sunt avantajele de a fi prosumator și de a investi în sisteme de energie regenerabilă?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9</a:t>
            </a:fld>
            <a:endParaRPr lang="ko-KR" altLang="en-US"/>
          </a:p>
        </p:txBody>
      </p:sp>
    </p:spTree>
    <p:extLst>
      <p:ext uri="{BB962C8B-B14F-4D97-AF65-F5344CB8AC3E}">
        <p14:creationId xmlns:p14="http://schemas.microsoft.com/office/powerpoint/2010/main" val="263173714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very1 slide a">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6968694B-CBC0-4CFA-92E7-007B856E5C2E}"/>
              </a:ext>
            </a:extLst>
          </p:cNvPr>
          <p:cNvSpPr/>
          <p:nvPr userDrawn="1"/>
        </p:nvSpPr>
        <p:spPr>
          <a:xfrm>
            <a:off x="7678057" y="1"/>
            <a:ext cx="4513943"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pic>
        <p:nvPicPr>
          <p:cNvPr id="2" name="Picture 1">
            <a:extLst>
              <a:ext uri="{FF2B5EF4-FFF2-40B4-BE49-F238E27FC236}">
                <a16:creationId xmlns:a16="http://schemas.microsoft.com/office/drawing/2014/main" id="{95FF8FAC-CA3D-D985-2D00-0665579779A9}"/>
              </a:ext>
            </a:extLst>
          </p:cNvPr>
          <p:cNvPicPr>
            <a:picLocks noChangeAspect="1"/>
          </p:cNvPicPr>
          <p:nvPr userDrawn="1"/>
        </p:nvPicPr>
        <p:blipFill>
          <a:blip r:embed="rId2"/>
          <a:stretch>
            <a:fillRect/>
          </a:stretch>
        </p:blipFill>
        <p:spPr>
          <a:xfrm>
            <a:off x="11553029" y="6210794"/>
            <a:ext cx="377098" cy="391886"/>
          </a:xfrm>
          <a:prstGeom prst="rect">
            <a:avLst/>
          </a:prstGeom>
        </p:spPr>
      </p:pic>
      <p:pic>
        <p:nvPicPr>
          <p:cNvPr id="5" name="Picture 4">
            <a:extLst>
              <a:ext uri="{FF2B5EF4-FFF2-40B4-BE49-F238E27FC236}">
                <a16:creationId xmlns:a16="http://schemas.microsoft.com/office/drawing/2014/main" id="{AF9EF786-B5E0-2F1F-3F90-5CBCAE01337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847" y="6186726"/>
            <a:ext cx="2286000" cy="479166"/>
          </a:xfrm>
          <a:prstGeom prst="rect">
            <a:avLst/>
          </a:prstGeom>
        </p:spPr>
      </p:pic>
      <p:sp>
        <p:nvSpPr>
          <p:cNvPr id="6" name="TextBox 5">
            <a:extLst>
              <a:ext uri="{FF2B5EF4-FFF2-40B4-BE49-F238E27FC236}">
                <a16:creationId xmlns:a16="http://schemas.microsoft.com/office/drawing/2014/main" id="{07B9087E-10FA-8D55-BA97-97FE2F2FFE87}"/>
              </a:ext>
            </a:extLst>
          </p:cNvPr>
          <p:cNvSpPr txBox="1"/>
          <p:nvPr userDrawn="1"/>
        </p:nvSpPr>
        <p:spPr>
          <a:xfrm>
            <a:off x="2286000" y="5996226"/>
            <a:ext cx="5298831" cy="861774"/>
          </a:xfrm>
          <a:prstGeom prst="rect">
            <a:avLst/>
          </a:prstGeom>
          <a:noFill/>
        </p:spPr>
        <p:txBody>
          <a:bodyPr wrap="square" rtlCol="0">
            <a:spAutoFit/>
          </a:bodyPr>
          <a:lstStyle/>
          <a:p>
            <a:pPr latinLnBrk="0" hangingPunct="0"/>
            <a:r>
              <a:rPr lang="ro-RO" sz="1000" b="0" i="0" kern="1200" noProof="1">
                <a:solidFill>
                  <a:schemeClr val="tx1"/>
                </a:solidFill>
                <a:effectLst/>
                <a:latin typeface="+mn-lt"/>
                <a:ea typeface="+mn-ea"/>
                <a:cs typeface="+mn-cs"/>
              </a:rPr>
              <a:t>Acest proiect a primit finanțare din partea Programului Orizont al Uniunii Europene pentru Cercetare și Inovare (2021-2027) în cadrul acordului de grant nr. 101075596. Responsabilitatea pentru conținutul acestui material revine exclusiv proiectului Every1 și nu reflectă neapărat opinia Uniunii Europene. Prezentarea este licențiată </a:t>
            </a:r>
            <a:r>
              <a:rPr lang="ro-RO" sz="1000" b="0" i="0" u="sng" kern="1200" noProof="1">
                <a:solidFill>
                  <a:schemeClr val="tx1"/>
                </a:solidFill>
                <a:effectLst/>
                <a:latin typeface="+mn-lt"/>
                <a:ea typeface="+mn-ea"/>
                <a:cs typeface="+mn-cs"/>
                <a:hlinkClick r:id="rId4" tooltip="Original URL: https://creativecommons.org/licenses/by-sa/4.0/deed.en. Click or tap if you trust this link."/>
              </a:rPr>
              <a:t>CC BY-SA 4.0, </a:t>
            </a:r>
            <a:r>
              <a:rPr lang="ro-RO" sz="1000" b="0" i="0" kern="1200" noProof="1">
                <a:solidFill>
                  <a:schemeClr val="tx1"/>
                </a:solidFill>
                <a:effectLst/>
                <a:latin typeface="+mn-lt"/>
                <a:ea typeface="+mn-ea"/>
                <a:cs typeface="+mn-cs"/>
              </a:rPr>
              <a:t>cu excepția cazului în care se specifică altfel. </a:t>
            </a:r>
            <a:endParaRPr lang="ro-RO" sz="1000" noProof="1"/>
          </a:p>
        </p:txBody>
      </p:sp>
    </p:spTree>
    <p:extLst>
      <p:ext uri="{BB962C8B-B14F-4D97-AF65-F5344CB8AC3E}">
        <p14:creationId xmlns:p14="http://schemas.microsoft.com/office/powerpoint/2010/main" val="254948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ry1 slide b">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F53AAD2-4525-46D4-8AD1-5B650C307416}"/>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409355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1 slide 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7D69E15-8DEB-4A6D-B2E4-0E1069D88945}"/>
              </a:ext>
            </a:extLst>
          </p:cNvPr>
          <p:cNvSpPr/>
          <p:nvPr userDrawn="1"/>
        </p:nvSpPr>
        <p:spPr>
          <a:xfrm>
            <a:off x="0" y="0"/>
            <a:ext cx="12192000" cy="194936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sz="2800">
              <a:solidFill>
                <a:srgbClr val="1A1941"/>
              </a:solidFill>
              <a:latin typeface="+mj-lt"/>
            </a:endParaRPr>
          </a:p>
        </p:txBody>
      </p:sp>
    </p:spTree>
    <p:extLst>
      <p:ext uri="{BB962C8B-B14F-4D97-AF65-F5344CB8AC3E}">
        <p14:creationId xmlns:p14="http://schemas.microsoft.com/office/powerpoint/2010/main" val="195765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Every1 slide f">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328BE74-3A9A-407A-80A7-F26E850A55BA}"/>
              </a:ext>
            </a:extLst>
          </p:cNvPr>
          <p:cNvSpPr/>
          <p:nvPr userDrawn="1"/>
        </p:nvSpPr>
        <p:spPr>
          <a:xfrm>
            <a:off x="487680" y="457200"/>
            <a:ext cx="11216640" cy="59436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3657001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ry1 slide 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1257739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ry1 slide 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6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BD2F4-2B9E-45E4-DE4F-FE14DB8557CB}"/>
              </a:ext>
            </a:extLst>
          </p:cNvPr>
          <p:cNvPicPr>
            <a:picLocks noChangeAspect="1"/>
          </p:cNvPicPr>
          <p:nvPr userDrawn="1"/>
        </p:nvPicPr>
        <p:blipFill>
          <a:blip r:embed="rId8"/>
          <a:stretch>
            <a:fillRect/>
          </a:stretch>
        </p:blipFill>
        <p:spPr>
          <a:xfrm>
            <a:off x="11499503" y="6159639"/>
            <a:ext cx="482322" cy="482322"/>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8" r:id="rId2"/>
    <p:sldLayoutId id="2147483690" r:id="rId3"/>
    <p:sldLayoutId id="2147483692" r:id="rId4"/>
    <p:sldLayoutId id="2147483693" r:id="rId5"/>
    <p:sldLayoutId id="2147483687" r:id="rId6"/>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3" Type="http://schemas.openxmlformats.org/officeDocument/2006/relationships/hyperlink" Target="https://energysavingtrust.org.uk/advice/solar-panels/"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www.rescoop.eu/"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0.jp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www.glasgowsciencecentre.org/our-blog/energy-saving-tips-for-kids"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11.jpeg"/><Relationship Id="rId4" Type="http://schemas.openxmlformats.org/officeDocument/2006/relationships/hyperlink" Target="https://www.bbc.co.uk/bitesize/articles/zxxg3j6#zsmjh4j"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hyperlink" Target="https://bkvenergy.com/blog/sustainable-landscaping-ideas/"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12.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hyperlink" Target="https://www.renewableenergyhub.co.uk/blog/how-landlords-can-create-energy-efficient-properties"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15.jpg"/></Relationships>
</file>

<file path=ppt/slides/_rels/slide23.xml.rels><?xml version="1.0" encoding="UTF-8" standalone="yes"?>
<Relationships xmlns="http://schemas.openxmlformats.org/package/2006/relationships"><Relationship Id="rId3" Type="http://schemas.openxmlformats.org/officeDocument/2006/relationships/hyperlink" Target="https://www.open.edu/openlearncreate/course/index.php?categoryid=1459" TargetMode="External"/><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hyperlink" Target="https://every1.energy/learning-materials" TargetMode="External"/><Relationship Id="rId5" Type="http://schemas.openxmlformats.org/officeDocument/2006/relationships/hyperlink" Target="https://www.energymonitor.ai/opinion/opinion-dispelling-myths-around-renewable-energy-technologies/?cf-view" TargetMode="External"/><Relationship Id="rId4" Type="http://schemas.openxmlformats.org/officeDocument/2006/relationships/hyperlink" Target="https://every1.energy/learning-materials/what-energy-community-and-why-should-i-join" TargetMode="External"/></Relationships>
</file>

<file path=ppt/slides/_rels/slide24.xml.rels><?xml version="1.0" encoding="UTF-8" standalone="yes"?>
<Relationships xmlns="http://schemas.openxmlformats.org/package/2006/relationships"><Relationship Id="rId8" Type="http://schemas.openxmlformats.org/officeDocument/2006/relationships/hyperlink" Target="https://commons.wikimedia.org/wiki/File:Daily_net_metering.png" TargetMode="External"/><Relationship Id="rId13" Type="http://schemas.openxmlformats.org/officeDocument/2006/relationships/hyperlink" Target="https://www.flickr.com/photos/193030246@N04/51185443459/in/photolist-2kZ5M4R-YHoUDo-2gVhBWm-EHmde9-EdduiC-Bbtyo8-FaVAcR-FaVAwD-F8C5U9-F8C7tG-EHmdTL-bmrWfT-EHme8U-FaVzkk-F8C7Bs-EHmfAU-EZekkJ-EHmeyU-FaVCeg-gmHV8W-FaVzxz-EZenzy-F2wv2F-o68auJ-F2wuor-EHmfLU-EZemMG-2gViDpA-LEdN9a-ABXbz-2pVvMsu-EZeqrf-Edyai2-FaVGaH-EddCAu-F8CcVy-21fHMqa-EZeqSq-Edybpk-EHmjKL-EdyaKe-2kZ2TrW-8WooS2-7k9nHa-BaGwqh-7kdh2Y-ezxMh4-2nBQC5a-4QjWQ2-riod3"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commons.wikimedia.org/wiki/File:Vorarlberger_Kraftwerke-Energy_meter_(electro)-smart_meter-02ASD.jpg" TargetMode="External"/><Relationship Id="rId12" Type="http://schemas.openxmlformats.org/officeDocument/2006/relationships/hyperlink" Target="https://commons.wikimedia.org/w/index.php?curid=119935282"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hyperlink" Target="https://www.pexels.com/photo/paper-beside-macbook-669623/" TargetMode="External"/><Relationship Id="rId11" Type="http://schemas.openxmlformats.org/officeDocument/2006/relationships/hyperlink" Target="https://creativecommons.org/licenses/by/2.0/" TargetMode="External"/><Relationship Id="rId5" Type="http://schemas.openxmlformats.org/officeDocument/2006/relationships/hyperlink" Target="https://creativecommons.org/licenses/by-sa/2.0/" TargetMode="External"/><Relationship Id="rId10" Type="http://schemas.openxmlformats.org/officeDocument/2006/relationships/hyperlink" Target="https://www.flickr.com/photos/enecomedia/5600325194/" TargetMode="External"/><Relationship Id="rId4" Type="http://schemas.openxmlformats.org/officeDocument/2006/relationships/hyperlink" Target="https://www.flickr.com/photos/runasun/4531010970/in/photolist-A22YkS-7UoBGN-yoC18r-8Pco9t-5F64Yh-47UmLv-8zeaRX-cAuqrJ-cfpbU-8kvbRu-53QL3o-b4FmCP-8yaPuZ-29X6Ey-busgmk-NMx9Yg-31Krp8-edA7rR-2yUoaZ-5UjNoL-89B1bV-6fC1GJ-2D8m2p-3i6Qar-C9fQW-7wPmj-2AZgnA-8WLNZp-5D8zX-a1B3aL-5d7Fab-dGHwQ2-2DcQCd-8R1qa3-6vWc6-98YTMT-4c7Di8-k52dG-bFWRP-9oC7Cq-eyB4P-duFqnJ-b7F9bz-MBFob-27cHUML-9EwpBG-f1WV9R" TargetMode="External"/><Relationship Id="rId9" Type="http://schemas.openxmlformats.org/officeDocument/2006/relationships/hyperlink" Target="https://creativecommons.org/licenses/by-sa/3.0/deed.en" TargetMode="External"/></Relationships>
</file>

<file path=ppt/slides/_rels/slide25.xml.rels><?xml version="1.0" encoding="UTF-8" standalone="yes"?>
<Relationships xmlns="http://schemas.openxmlformats.org/package/2006/relationships"><Relationship Id="rId8" Type="http://schemas.openxmlformats.org/officeDocument/2006/relationships/hyperlink" Target="https://creativecommons.org/licenses/by/2.0/" TargetMode="External"/><Relationship Id="rId3" Type="http://schemas.openxmlformats.org/officeDocument/2006/relationships/hyperlink" Target="https://www.pexels.com/photo/vertical-forest-residential-skyscrapers-in-milan-italy-19579742/" TargetMode="External"/><Relationship Id="rId7" Type="http://schemas.openxmlformats.org/officeDocument/2006/relationships/hyperlink" Target="https://www.flickr.com/photos/jirka_matousek/50749644658/"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hyperlink" Target="https://creativecommons.org/licenses/by-nd/2.0/" TargetMode="External"/><Relationship Id="rId5" Type="http://schemas.openxmlformats.org/officeDocument/2006/relationships/hyperlink" Target="https://www.flickr.com/photos/thebetterday4u/51174493609/in/photolist-2Hsku-d8MLGY-2g2Evun-2g2Ey3Y-2g2Ew9U-2kY7E4k-2kXZ9GG-2kY9cGj-V3w587-2kY4Lug-2dohZqx-7nGu5-2osSaWJ-29iEFg-fMVrz-2oiaDBr-2oMJ7Lb-5bG5rE-2kvmnH5-4TEpSW-fPFSBx-4Tbyib-FQo2Nu-3mnd3-2m14AXo-2iNznNK-4eY2Vj-2k3DLTG-2okiw8V-c4t8fE-2m6vnHC-2nCjkK1-GWnJks-2nfDJjQ-2jMsD4k-2aQvgoe-ePzjq-2qzRq1S-2qgAaJ8-2gssWMj-2mXd4wc-7FKzGD-29e47rR-9dtn7V-2mYRqic-8pMQHn-22J2TDQ-2hjf54F-2pUHkFe-2qzRq2J" TargetMode="External"/><Relationship Id="rId10" Type="http://schemas.openxmlformats.org/officeDocument/2006/relationships/hyperlink" Target="https://creativecommons.org/licenses/by-sa/2.0/" TargetMode="External"/><Relationship Id="rId4" Type="http://schemas.openxmlformats.org/officeDocument/2006/relationships/hyperlink" Target="https://www.pexels.com/license/" TargetMode="External"/><Relationship Id="rId9" Type="http://schemas.openxmlformats.org/officeDocument/2006/relationships/hyperlink" Target="https://www.flickr.com/photos/vizpix/4544572654/"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www.smartenergygb.org/smart-living/smart-energy-tips/switching-appliances-off-stand-by"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hyperlink" Target="https://science.howstuffworks.com/environmental/green-tech/sustainable/smart-power-strip.htm"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EE2B6D-35E4-4C91-CC80-BAA946F23BC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748" y="420576"/>
            <a:ext cx="2547257" cy="836349"/>
          </a:xfrm>
          <a:prstGeom prst="rect">
            <a:avLst/>
          </a:prstGeom>
        </p:spPr>
      </p:pic>
      <p:pic>
        <p:nvPicPr>
          <p:cNvPr id="6" name="Picture 5">
            <a:extLst>
              <a:ext uri="{FF2B5EF4-FFF2-40B4-BE49-F238E27FC236}">
                <a16:creationId xmlns:a16="http://schemas.microsoft.com/office/drawing/2014/main" id="{FF547F62-1C5C-142D-81C4-0CDB05DF3DFB}"/>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90981" y="1875711"/>
            <a:ext cx="4501019" cy="3376626"/>
          </a:xfrm>
          <a:prstGeom prst="rect">
            <a:avLst/>
          </a:prstGeom>
        </p:spPr>
      </p:pic>
      <p:sp>
        <p:nvSpPr>
          <p:cNvPr id="2" name="Title 1">
            <a:extLst>
              <a:ext uri="{FF2B5EF4-FFF2-40B4-BE49-F238E27FC236}">
                <a16:creationId xmlns:a16="http://schemas.microsoft.com/office/drawing/2014/main" id="{FFC334A6-DBAB-A543-12EB-79F451596E4F}"/>
              </a:ext>
            </a:extLst>
          </p:cNvPr>
          <p:cNvSpPr>
            <a:spLocks noGrp="1"/>
          </p:cNvSpPr>
          <p:nvPr>
            <p:ph type="title" idx="4294967295"/>
          </p:nvPr>
        </p:nvSpPr>
        <p:spPr>
          <a:xfrm>
            <a:off x="576943" y="420576"/>
            <a:ext cx="6973784" cy="5470773"/>
          </a:xfrm>
          <a:prstGeom prst="rect">
            <a:avLst/>
          </a:prstGeom>
        </p:spPr>
        <p:txBody>
          <a:bodyPr/>
          <a:lstStyle/>
          <a:p>
            <a:pPr lvl="0" latinLnBrk="0">
              <a:defRPr/>
            </a:pPr>
            <a:r>
              <a:rPr lang="ro-RO" sz="6000" noProof="1"/>
              <a:t>Implicați-vă în tranziția energetică digitală: 9 pași simpli pentru proprietarii de case și proprietarii de imobile</a:t>
            </a:r>
          </a:p>
        </p:txBody>
      </p:sp>
    </p:spTree>
    <p:extLst>
      <p:ext uri="{BB962C8B-B14F-4D97-AF65-F5344CB8AC3E}">
        <p14:creationId xmlns:p14="http://schemas.microsoft.com/office/powerpoint/2010/main" val="7624374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42BB5-58B6-278B-E025-E6AA0528F65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A27C7BF-6E5E-B9AD-A627-48AFBB0BE61F}"/>
              </a:ext>
            </a:extLst>
          </p:cNvPr>
          <p:cNvSpPr>
            <a:spLocks noGrp="1"/>
          </p:cNvSpPr>
          <p:nvPr>
            <p:ph type="title" idx="4294967295"/>
          </p:nvPr>
        </p:nvSpPr>
        <p:spPr>
          <a:xfrm>
            <a:off x="511628" y="620485"/>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3. Deveniți un prosumator</a:t>
            </a:r>
            <a:endParaRPr lang="ro-RO" noProof="1">
              <a:effectLst/>
            </a:endParaRPr>
          </a:p>
          <a:p>
            <a:endParaRPr lang="ro-RO" noProof="1"/>
          </a:p>
        </p:txBody>
      </p:sp>
      <p:sp>
        <p:nvSpPr>
          <p:cNvPr id="4" name="TextBox 3">
            <a:extLst>
              <a:ext uri="{FF2B5EF4-FFF2-40B4-BE49-F238E27FC236}">
                <a16:creationId xmlns:a16="http://schemas.microsoft.com/office/drawing/2014/main" id="{92FE9A94-DCC1-E1C5-4D79-C962BC490CDE}"/>
              </a:ext>
            </a:extLst>
          </p:cNvPr>
          <p:cNvSpPr txBox="1"/>
          <p:nvPr/>
        </p:nvSpPr>
        <p:spPr>
          <a:xfrm>
            <a:off x="4491346" y="2463759"/>
            <a:ext cx="7700654" cy="3477875"/>
          </a:xfrm>
          <a:prstGeom prst="rect">
            <a:avLst/>
          </a:prstGeom>
          <a:noFill/>
        </p:spPr>
        <p:txBody>
          <a:bodyPr wrap="square" rtlCol="0">
            <a:spAutoFit/>
          </a:bodyPr>
          <a:lstStyle/>
          <a:p>
            <a:pPr marL="457200" indent="-457200" latinLnBrk="0">
              <a:buChar char="•"/>
            </a:pPr>
            <a:r>
              <a:rPr lang="en-US" sz="2000" dirty="0">
                <a:solidFill>
                  <a:srgbClr val="2B2C30"/>
                </a:solidFill>
                <a:ea typeface="Public Sans"/>
                <a:cs typeface="Segoe UI"/>
              </a:rPr>
              <a:t>Un prosumator este o persoană care produce și consumă energie. </a:t>
            </a:r>
          </a:p>
          <a:p>
            <a:pPr marL="457200" indent="-457200" latinLnBrk="0">
              <a:buChar char="•"/>
            </a:pPr>
            <a:r>
              <a:rPr lang="en-US" sz="2000" dirty="0">
                <a:solidFill>
                  <a:srgbClr val="2B2C30"/>
                </a:solidFill>
                <a:ea typeface="Public Sans"/>
                <a:cs typeface="Segoe UI"/>
              </a:rPr>
              <a:t>De exemplu, dacă investiți în sisteme de energie regenerabilă, cum ar fi panourile solare, veți genera propria energie electrică. Acest lucru reduce dependența de rețeaua electrică. De asemenea, puteți vinde energia excedentară companiilor de utilități.</a:t>
            </a:r>
          </a:p>
          <a:p>
            <a:pPr marL="457200" indent="-457200" latinLnBrk="0">
              <a:buChar char="•"/>
            </a:pPr>
            <a:r>
              <a:rPr lang="en-US" sz="2000" dirty="0">
                <a:solidFill>
                  <a:srgbClr val="2B2C30"/>
                </a:solidFill>
                <a:ea typeface="Public Sans"/>
                <a:cs typeface="Segoe UI"/>
              </a:rPr>
              <a:t>Instalarea panourilor solare poate crește valoarea proprietății dvs. </a:t>
            </a:r>
          </a:p>
          <a:p>
            <a:pPr marL="457200" indent="-457200" latinLnBrk="0">
              <a:buChar char="•"/>
            </a:pPr>
            <a:r>
              <a:rPr lang="en-US" sz="2000" dirty="0">
                <a:solidFill>
                  <a:srgbClr val="2B2C30"/>
                </a:solidFill>
                <a:ea typeface="Public Sans"/>
                <a:cs typeface="Segoe UI"/>
              </a:rPr>
              <a:t>Dacă sunteți proprietar, instalarea de panouri solare poate fi atractivă pentru chiriașii preocupați de mediul înconjurător.</a:t>
            </a:r>
          </a:p>
          <a:p>
            <a:pPr marL="457200" indent="-457200" latinLnBrk="0">
              <a:buFontTx/>
              <a:buChar char="•"/>
            </a:pPr>
            <a:r>
              <a:rPr lang="en-US" sz="2000" dirty="0">
                <a:solidFill>
                  <a:srgbClr val="2B2C30"/>
                </a:solidFill>
                <a:ea typeface="Public Sans"/>
                <a:cs typeface="Segoe UI"/>
              </a:rPr>
              <a:t>Puteți utiliza </a:t>
            </a:r>
            <a:r>
              <a:rPr lang="en-US" sz="2000" dirty="0">
                <a:solidFill>
                  <a:srgbClr val="2B2C30"/>
                </a:solidFill>
                <a:ea typeface="Public Sans"/>
                <a:cs typeface="Segoe UI"/>
                <a:hlinkClick r:id="rId3"/>
              </a:rPr>
              <a:t>calculatorul pentru panouri solare</a:t>
            </a:r>
            <a:r>
              <a:rPr lang="en-US" sz="2000" dirty="0">
                <a:solidFill>
                  <a:srgbClr val="2B2C30"/>
                </a:solidFill>
                <a:ea typeface="Public Sans"/>
                <a:cs typeface="Segoe UI"/>
              </a:rPr>
              <a:t> al Energy Saving Trust pentru a afla dacă panourile solare ar putea fi potrivite pentru </a:t>
            </a:r>
            <a:r>
              <a:rPr lang="en-US" sz="2000" dirty="0" err="1">
                <a:solidFill>
                  <a:srgbClr val="2B2C30"/>
                </a:solidFill>
                <a:ea typeface="Public Sans"/>
                <a:cs typeface="Segoe UI"/>
              </a:rPr>
              <a:t>dvs</a:t>
            </a:r>
            <a:r>
              <a:rPr lang="en-US" sz="2000" dirty="0">
                <a:solidFill>
                  <a:srgbClr val="2B2C30"/>
                </a:solidFill>
                <a:ea typeface="Public Sans"/>
                <a:cs typeface="Segoe UI"/>
              </a:rPr>
              <a:t>.</a:t>
            </a:r>
            <a:endParaRPr lang="en-US" sz="2000" dirty="0">
              <a:solidFill>
                <a:srgbClr val="2B2C30"/>
              </a:solidFill>
              <a:ea typeface="Public Sans"/>
              <a:cs typeface="Public Sans"/>
            </a:endParaRPr>
          </a:p>
        </p:txBody>
      </p:sp>
      <p:pic>
        <p:nvPicPr>
          <p:cNvPr id="7" name="Picture 6">
            <a:extLst>
              <a:ext uri="{FF2B5EF4-FFF2-40B4-BE49-F238E27FC236}">
                <a16:creationId xmlns:a16="http://schemas.microsoft.com/office/drawing/2014/main" id="{9DF7CFAA-ECA7-9A7A-CAA7-AB424970667B}"/>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836691"/>
            <a:ext cx="4491346" cy="2982589"/>
          </a:xfrm>
          <a:prstGeom prst="rect">
            <a:avLst/>
          </a:prstGeom>
        </p:spPr>
      </p:pic>
    </p:spTree>
    <p:extLst>
      <p:ext uri="{BB962C8B-B14F-4D97-AF65-F5344CB8AC3E}">
        <p14:creationId xmlns:p14="http://schemas.microsoft.com/office/powerpoint/2010/main" val="3304620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0B598-3C59-58D5-BCCF-5F94FB98C3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D7624E-35BF-3B85-1628-D369F47D5779}"/>
              </a:ext>
            </a:extLst>
          </p:cNvPr>
          <p:cNvSpPr>
            <a:spLocks noGrp="1"/>
          </p:cNvSpPr>
          <p:nvPr>
            <p:ph type="title" idx="4294967295"/>
          </p:nvPr>
        </p:nvSpPr>
        <p:spPr>
          <a:xfrm>
            <a:off x="557408" y="678634"/>
            <a:ext cx="10515600" cy="1325563"/>
          </a:xfrm>
          <a:prstGeom prst="rect">
            <a:avLst/>
          </a:prstGeom>
        </p:spPr>
        <p:txBody>
          <a:bodyPr/>
          <a:lstStyle/>
          <a:p>
            <a:pPr rtl="0" eaLnBrk="1" latinLnBrk="0" hangingPunct="1"/>
            <a:r>
              <a:rPr lang="ro-RO" sz="2800" b="1" kern="1200" noProof="1">
                <a:solidFill>
                  <a:srgbClr val="FFFFFF"/>
                </a:solidFill>
                <a:effectLst/>
                <a:latin typeface="Public Sans"/>
                <a:ea typeface="Public Sans"/>
                <a:cs typeface="Public Sans"/>
              </a:rPr>
              <a:t>4. Colaborarea: Comunitățile energetice – Introducere</a:t>
            </a:r>
            <a:endParaRPr lang="ro-RO" noProof="1">
              <a:effectLst/>
            </a:endParaRPr>
          </a:p>
          <a:p>
            <a:endParaRPr lang="ro-RO" noProof="1"/>
          </a:p>
        </p:txBody>
      </p:sp>
      <p:sp>
        <p:nvSpPr>
          <p:cNvPr id="4" name="TextBox 3">
            <a:extLst>
              <a:ext uri="{FF2B5EF4-FFF2-40B4-BE49-F238E27FC236}">
                <a16:creationId xmlns:a16="http://schemas.microsoft.com/office/drawing/2014/main" id="{03AC321A-ECC1-6F77-28D3-B93794C698A1}"/>
              </a:ext>
            </a:extLst>
          </p:cNvPr>
          <p:cNvSpPr txBox="1"/>
          <p:nvPr/>
        </p:nvSpPr>
        <p:spPr>
          <a:xfrm>
            <a:off x="1478071" y="2718148"/>
            <a:ext cx="9594937" cy="3046988"/>
          </a:xfrm>
          <a:prstGeom prst="rect">
            <a:avLst/>
          </a:prstGeom>
          <a:noFill/>
        </p:spPr>
        <p:txBody>
          <a:bodyPr wrap="square" rtlCol="0">
            <a:spAutoFit/>
          </a:bodyPr>
          <a:lstStyle/>
          <a:p>
            <a:pPr algn="ctr" latinLnBrk="0"/>
            <a:r>
              <a:rPr lang="en-US" sz="4800" i="1" dirty="0">
                <a:solidFill>
                  <a:schemeClr val="accent2"/>
                </a:solidFill>
              </a:rPr>
              <a:t>Cum poate aderarea la o comunitate energetică să crească eficiența energetică și să reducă costurile?</a:t>
            </a:r>
          </a:p>
          <a:p>
            <a:pPr algn="ctr" latinLnBrk="0"/>
            <a:endParaRPr lang="en-US" sz="4800" i="1" dirty="0">
              <a:solidFill>
                <a:schemeClr val="accent2"/>
              </a:solidFill>
            </a:endParaRPr>
          </a:p>
        </p:txBody>
      </p:sp>
    </p:spTree>
    <p:extLst>
      <p:ext uri="{BB962C8B-B14F-4D97-AF65-F5344CB8AC3E}">
        <p14:creationId xmlns:p14="http://schemas.microsoft.com/office/powerpoint/2010/main" val="15075314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8971A-92A2-1549-E68D-21610F539B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DF6551-3F84-A61D-A32C-FB3218F8387F}"/>
              </a:ext>
            </a:extLst>
          </p:cNvPr>
          <p:cNvSpPr>
            <a:spLocks noGrp="1"/>
          </p:cNvSpPr>
          <p:nvPr>
            <p:ph type="title" idx="4294967295"/>
          </p:nvPr>
        </p:nvSpPr>
        <p:spPr>
          <a:xfrm>
            <a:off x="498565" y="638790"/>
            <a:ext cx="10515600" cy="1325563"/>
          </a:xfrm>
          <a:prstGeom prst="rect">
            <a:avLst/>
          </a:prstGeom>
        </p:spPr>
        <p:txBody>
          <a:bodyPr/>
          <a:lstStyle/>
          <a:p>
            <a:pPr rtl="0" eaLnBrk="1" latinLnBrk="0" hangingPunct="1"/>
            <a:r>
              <a:rPr lang="ro-RO" sz="2800" b="1" kern="1200" noProof="1">
                <a:solidFill>
                  <a:srgbClr val="FFFFFF"/>
                </a:solidFill>
                <a:effectLst/>
                <a:latin typeface="Public Sans"/>
                <a:ea typeface="Public Sans"/>
                <a:cs typeface="Public Sans"/>
              </a:rPr>
              <a:t>4. Colaborarea: Comunitățile energetice </a:t>
            </a:r>
            <a:endParaRPr lang="ro-RO" noProof="1">
              <a:effectLst/>
            </a:endParaRPr>
          </a:p>
          <a:p>
            <a:endParaRPr lang="ro-RO" noProof="1"/>
          </a:p>
        </p:txBody>
      </p:sp>
      <p:sp>
        <p:nvSpPr>
          <p:cNvPr id="4" name="TextBox 3">
            <a:extLst>
              <a:ext uri="{FF2B5EF4-FFF2-40B4-BE49-F238E27FC236}">
                <a16:creationId xmlns:a16="http://schemas.microsoft.com/office/drawing/2014/main" id="{B86F7BA3-B558-E7EE-49BC-1EDCDFCA81CE}"/>
              </a:ext>
            </a:extLst>
          </p:cNvPr>
          <p:cNvSpPr txBox="1"/>
          <p:nvPr/>
        </p:nvSpPr>
        <p:spPr>
          <a:xfrm>
            <a:off x="5443991" y="1964353"/>
            <a:ext cx="6504749" cy="4893647"/>
          </a:xfrm>
          <a:prstGeom prst="rect">
            <a:avLst/>
          </a:prstGeom>
          <a:noFill/>
        </p:spPr>
        <p:txBody>
          <a:bodyPr wrap="square" rtlCol="0">
            <a:spAutoFit/>
          </a:bodyPr>
          <a:lstStyle/>
          <a:p>
            <a:pPr marL="342900" indent="-342900" latinLnBrk="0">
              <a:buFont typeface="Arial" panose="020B0604020202020204" pitchFamily="34" charset="0"/>
              <a:buChar char="•"/>
            </a:pPr>
            <a:r>
              <a:rPr lang="en-US" sz="2400" dirty="0">
                <a:solidFill>
                  <a:srgbClr val="2B2C30"/>
                </a:solidFill>
                <a:ea typeface="Public Sans"/>
                <a:cs typeface="Segoe UI"/>
              </a:rPr>
              <a:t>Comunitățile energetice investesc colectiv în proiecte de energie regenerabilă, împărtășesc resurse și se sprijină reciproc în reducerea consumului de energie. </a:t>
            </a:r>
          </a:p>
          <a:p>
            <a:pPr marL="342900" indent="-342900" latinLnBrk="0">
              <a:buFont typeface="Arial" panose="020B0604020202020204" pitchFamily="34" charset="0"/>
              <a:buChar char="•"/>
            </a:pPr>
            <a:r>
              <a:rPr lang="en-US" sz="2400" dirty="0">
                <a:solidFill>
                  <a:srgbClr val="2B2C30"/>
                </a:solidFill>
                <a:ea typeface="Public Sans"/>
                <a:cs typeface="Segoe UI"/>
                <a:hlinkClick r:id="rId3"/>
              </a:rPr>
              <a:t>Există mii de comunități energetice în toată Europa</a:t>
            </a:r>
            <a:r>
              <a:rPr lang="en-US" sz="2400" dirty="0">
                <a:solidFill>
                  <a:srgbClr val="2B2C30"/>
                </a:solidFill>
                <a:ea typeface="Public Sans"/>
                <a:cs typeface="Segoe UI"/>
              </a:rPr>
              <a:t>.</a:t>
            </a:r>
          </a:p>
          <a:p>
            <a:pPr marL="342900" indent="-342900" latinLnBrk="0">
              <a:buFont typeface="Arial" panose="020B0604020202020204" pitchFamily="34" charset="0"/>
              <a:buChar char="•"/>
            </a:pPr>
            <a:r>
              <a:rPr lang="en-US" sz="2400" dirty="0">
                <a:solidFill>
                  <a:srgbClr val="2B2C30"/>
                </a:solidFill>
                <a:ea typeface="Public Sans"/>
                <a:cs typeface="Segoe UI"/>
              </a:rPr>
              <a:t>Alăturați-vă sau formați o comunitate energetică pentru a colabora cu vecinii în inițiative de economisire a energiei. </a:t>
            </a:r>
            <a:endParaRPr lang="en-US" sz="2400" dirty="0">
              <a:ea typeface="Public Sans"/>
            </a:endParaRPr>
          </a:p>
          <a:p>
            <a:pPr marL="342900" indent="-342900" latinLnBrk="0">
              <a:buFont typeface="Arial" panose="020B0604020202020204" pitchFamily="34" charset="0"/>
              <a:buChar char="•"/>
            </a:pPr>
            <a:r>
              <a:rPr lang="en-US" sz="2400" dirty="0">
                <a:solidFill>
                  <a:srgbClr val="2B2C30"/>
                </a:solidFill>
                <a:ea typeface="Public Sans"/>
                <a:cs typeface="Segoe UI"/>
              </a:rPr>
              <a:t>Lucrând împreună, membrii pot beneficia de cunoștințe comune, putere de cumpărare în bloc și negocieri colective pentru tarife energetice mai bune.</a:t>
            </a:r>
            <a:r>
              <a:rPr lang="en-US" sz="2400" dirty="0">
                <a:solidFill>
                  <a:srgbClr val="2B2C30"/>
                </a:solidFill>
                <a:ea typeface="Public Sans"/>
                <a:cs typeface="Public Sans"/>
              </a:rPr>
              <a:t> </a:t>
            </a:r>
            <a:endParaRPr lang="en-US" sz="2400" dirty="0"/>
          </a:p>
          <a:p>
            <a:pPr marL="342900" indent="-342900" latinLnBrk="0">
              <a:buFont typeface="Arial" panose="020B0604020202020204" pitchFamily="34" charset="0"/>
              <a:buChar char="•"/>
            </a:pPr>
            <a:endParaRPr lang="en-GB" sz="2400" noProof="0" dirty="0"/>
          </a:p>
        </p:txBody>
      </p:sp>
      <p:pic>
        <p:nvPicPr>
          <p:cNvPr id="7" name="Picture 6">
            <a:extLst>
              <a:ext uri="{FF2B5EF4-FFF2-40B4-BE49-F238E27FC236}">
                <a16:creationId xmlns:a16="http://schemas.microsoft.com/office/drawing/2014/main" id="{6C6D64EB-C785-0DF9-1A1E-7E4D921486D4}"/>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5695" y="2962021"/>
            <a:ext cx="5197866" cy="2594565"/>
          </a:xfrm>
          <a:prstGeom prst="rect">
            <a:avLst/>
          </a:prstGeom>
        </p:spPr>
      </p:pic>
    </p:spTree>
    <p:extLst>
      <p:ext uri="{BB962C8B-B14F-4D97-AF65-F5344CB8AC3E}">
        <p14:creationId xmlns:p14="http://schemas.microsoft.com/office/powerpoint/2010/main" val="473064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EB5A1-B4A9-64BD-61B2-652C301C15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43C754-7477-97EF-D72C-660366773EFC}"/>
              </a:ext>
            </a:extLst>
          </p:cNvPr>
          <p:cNvSpPr>
            <a:spLocks noGrp="1"/>
          </p:cNvSpPr>
          <p:nvPr>
            <p:ph type="title" idx="4294967295"/>
          </p:nvPr>
        </p:nvSpPr>
        <p:spPr>
          <a:xfrm>
            <a:off x="544882" y="704760"/>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5. Sprijinirea altora în economisirea energiei - Introducere</a:t>
            </a:r>
            <a:endParaRPr lang="ro-RO" noProof="1">
              <a:effectLst/>
            </a:endParaRPr>
          </a:p>
          <a:p>
            <a:endParaRPr lang="ro-RO" noProof="1"/>
          </a:p>
        </p:txBody>
      </p:sp>
      <p:sp>
        <p:nvSpPr>
          <p:cNvPr id="4" name="TextBox 3">
            <a:extLst>
              <a:ext uri="{FF2B5EF4-FFF2-40B4-BE49-F238E27FC236}">
                <a16:creationId xmlns:a16="http://schemas.microsoft.com/office/drawing/2014/main" id="{4377BFF2-33C6-968B-4039-27829257A520}"/>
              </a:ext>
            </a:extLst>
          </p:cNvPr>
          <p:cNvSpPr txBox="1"/>
          <p:nvPr/>
        </p:nvSpPr>
        <p:spPr>
          <a:xfrm>
            <a:off x="1465545" y="2693096"/>
            <a:ext cx="9594937" cy="1569660"/>
          </a:xfrm>
          <a:prstGeom prst="rect">
            <a:avLst/>
          </a:prstGeom>
          <a:noFill/>
        </p:spPr>
        <p:txBody>
          <a:bodyPr wrap="square" rtlCol="0">
            <a:spAutoFit/>
          </a:bodyPr>
          <a:lstStyle/>
          <a:p>
            <a:pPr algn="ctr" latinLnBrk="0"/>
            <a:r>
              <a:rPr lang="en-US" sz="4800" i="1" dirty="0">
                <a:solidFill>
                  <a:schemeClr val="accent2"/>
                </a:solidFill>
              </a:rPr>
              <a:t>Cum puteți sprijini alte persoane să adopte practici de economisire a energiei? </a:t>
            </a:r>
          </a:p>
        </p:txBody>
      </p:sp>
    </p:spTree>
    <p:extLst>
      <p:ext uri="{BB962C8B-B14F-4D97-AF65-F5344CB8AC3E}">
        <p14:creationId xmlns:p14="http://schemas.microsoft.com/office/powerpoint/2010/main" val="37369823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94D80-25C1-4CFD-EC45-A3D4E808EA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3A4A22-610E-74D8-6B7C-A0E8F809E41A}"/>
              </a:ext>
            </a:extLst>
          </p:cNvPr>
          <p:cNvSpPr>
            <a:spLocks noGrp="1"/>
          </p:cNvSpPr>
          <p:nvPr>
            <p:ph type="title" idx="4294967295"/>
          </p:nvPr>
        </p:nvSpPr>
        <p:spPr>
          <a:xfrm>
            <a:off x="583376" y="764667"/>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5. Sprijinirea altora în economisirea energiei</a:t>
            </a:r>
            <a:endParaRPr lang="ro-RO" noProof="1">
              <a:effectLst/>
            </a:endParaRPr>
          </a:p>
          <a:p>
            <a:endParaRPr lang="ro-RO" noProof="1"/>
          </a:p>
        </p:txBody>
      </p:sp>
      <p:sp>
        <p:nvSpPr>
          <p:cNvPr id="4" name="TextBox 3">
            <a:extLst>
              <a:ext uri="{FF2B5EF4-FFF2-40B4-BE49-F238E27FC236}">
                <a16:creationId xmlns:a16="http://schemas.microsoft.com/office/drawing/2014/main" id="{C48B4B3E-49EA-5666-7C14-9015697F413B}"/>
              </a:ext>
            </a:extLst>
          </p:cNvPr>
          <p:cNvSpPr txBox="1"/>
          <p:nvPr/>
        </p:nvSpPr>
        <p:spPr>
          <a:xfrm>
            <a:off x="4138535" y="2721519"/>
            <a:ext cx="7675982" cy="4154984"/>
          </a:xfrm>
          <a:prstGeom prst="rect">
            <a:avLst/>
          </a:prstGeom>
          <a:noFill/>
        </p:spPr>
        <p:txBody>
          <a:bodyPr wrap="square" rtlCol="0">
            <a:spAutoFit/>
          </a:bodyPr>
          <a:lstStyle/>
          <a:p>
            <a:pPr marL="457200" indent="-457200" latinLnBrk="0">
              <a:buChar char="•"/>
            </a:pPr>
            <a:r>
              <a:rPr lang="en-GB" sz="2400" noProof="0" dirty="0">
                <a:solidFill>
                  <a:srgbClr val="2B2C30"/>
                </a:solidFill>
                <a:ea typeface="Public Sans"/>
                <a:cs typeface="Segoe UI"/>
              </a:rPr>
              <a:t>Încurajați persoanele cu care locuiți sau chiriașii să înțeleagă cum și când consumă energie. </a:t>
            </a:r>
          </a:p>
          <a:p>
            <a:pPr marL="457200" indent="-457200" latinLnBrk="0">
              <a:buChar char="•"/>
            </a:pPr>
            <a:r>
              <a:rPr lang="en-GB" sz="2400" dirty="0"/>
              <a:t>Nu </a:t>
            </a:r>
            <a:r>
              <a:rPr lang="en-GB" sz="2400" dirty="0" err="1"/>
              <a:t>sunteți</a:t>
            </a:r>
            <a:r>
              <a:rPr lang="en-GB" sz="2400" dirty="0"/>
              <a:t> </a:t>
            </a:r>
            <a:r>
              <a:rPr lang="en-GB" sz="2400" dirty="0" err="1"/>
              <a:t>niciodată</a:t>
            </a:r>
            <a:r>
              <a:rPr lang="en-GB" sz="2400" dirty="0"/>
              <a:t> </a:t>
            </a:r>
            <a:r>
              <a:rPr lang="en-GB" sz="2400" dirty="0" err="1"/>
              <a:t>prea</a:t>
            </a:r>
            <a:r>
              <a:rPr lang="en-GB" sz="2400" dirty="0"/>
              <a:t> </a:t>
            </a:r>
            <a:r>
              <a:rPr lang="en-GB" sz="2400" dirty="0" err="1"/>
              <a:t>tânăr</a:t>
            </a:r>
            <a:r>
              <a:rPr lang="en-GB" sz="2400" dirty="0"/>
              <a:t> </a:t>
            </a:r>
            <a:r>
              <a:rPr lang="en-GB" sz="2400" dirty="0" err="1"/>
              <a:t>pentru</a:t>
            </a:r>
            <a:r>
              <a:rPr lang="en-GB" sz="2400" dirty="0"/>
              <a:t> a </a:t>
            </a:r>
            <a:r>
              <a:rPr lang="en-GB" sz="2400" dirty="0" err="1"/>
              <a:t>vă</a:t>
            </a:r>
            <a:r>
              <a:rPr lang="en-GB" sz="2400" dirty="0"/>
              <a:t> </a:t>
            </a:r>
            <a:r>
              <a:rPr lang="en-GB" sz="2400" dirty="0" err="1"/>
              <a:t>gândi</a:t>
            </a:r>
            <a:r>
              <a:rPr lang="en-GB" sz="2400" dirty="0"/>
              <a:t> la </a:t>
            </a:r>
            <a:r>
              <a:rPr lang="en-GB" sz="2400" dirty="0" err="1"/>
              <a:t>economisirea</a:t>
            </a:r>
            <a:r>
              <a:rPr lang="en-GB" sz="2400" dirty="0"/>
              <a:t> </a:t>
            </a:r>
            <a:r>
              <a:rPr lang="en-GB" sz="2400" dirty="0" err="1"/>
              <a:t>energiei</a:t>
            </a:r>
            <a:r>
              <a:rPr lang="en-GB" sz="2400" dirty="0"/>
              <a:t>! </a:t>
            </a:r>
            <a:r>
              <a:rPr lang="en-GB" sz="2400" dirty="0" err="1"/>
              <a:t>Citiți</a:t>
            </a:r>
            <a:r>
              <a:rPr lang="en-GB" sz="2400" dirty="0"/>
              <a:t> </a:t>
            </a:r>
            <a:r>
              <a:rPr lang="en-GB" sz="2400" noProof="0" dirty="0" err="1">
                <a:solidFill>
                  <a:srgbClr val="2B2C30"/>
                </a:solidFill>
                <a:ea typeface="Public Sans"/>
                <a:cs typeface="Segoe UI"/>
              </a:rPr>
              <a:t>câteva</a:t>
            </a:r>
            <a:r>
              <a:rPr lang="en-GB" sz="2400" noProof="0" dirty="0">
                <a:solidFill>
                  <a:srgbClr val="2B2C30"/>
                </a:solidFill>
                <a:ea typeface="Public Sans"/>
                <a:cs typeface="Segoe UI"/>
              </a:rPr>
              <a:t> </a:t>
            </a:r>
            <a:r>
              <a:rPr lang="en-GB" sz="2400" noProof="0" dirty="0">
                <a:solidFill>
                  <a:srgbClr val="2B2C30"/>
                </a:solidFill>
                <a:ea typeface="Public Sans"/>
                <a:cs typeface="Segoe UI"/>
                <a:hlinkClick r:id="rId3"/>
              </a:rPr>
              <a:t>sfaturi de economisire a energiei pentru copii </a:t>
            </a:r>
            <a:r>
              <a:rPr lang="en-GB" sz="2400" noProof="0" dirty="0">
                <a:solidFill>
                  <a:srgbClr val="2B2C30"/>
                </a:solidFill>
                <a:ea typeface="Public Sans"/>
                <a:cs typeface="Segoe UI"/>
              </a:rPr>
              <a:t>sau consultă acest articol BBC Bitesize despre </a:t>
            </a:r>
            <a:r>
              <a:rPr lang="en-GB" sz="2400" noProof="0" dirty="0">
                <a:solidFill>
                  <a:srgbClr val="2B2C30"/>
                </a:solidFill>
                <a:ea typeface="Public Sans"/>
                <a:cs typeface="Segoe UI"/>
                <a:hlinkClick r:id="rId4"/>
              </a:rPr>
              <a:t>economisirea energiei</a:t>
            </a:r>
            <a:r>
              <a:rPr lang="en-GB" sz="2400" noProof="0" dirty="0">
                <a:solidFill>
                  <a:srgbClr val="2B2C30"/>
                </a:solidFill>
                <a:ea typeface="Public Sans"/>
                <a:cs typeface="Segoe UI"/>
              </a:rPr>
              <a:t>.</a:t>
            </a:r>
          </a:p>
          <a:p>
            <a:pPr marL="457200" indent="-457200" latinLnBrk="0">
              <a:buChar char="•"/>
            </a:pPr>
            <a:r>
              <a:rPr lang="en-GB" sz="2400" noProof="0" dirty="0">
                <a:solidFill>
                  <a:srgbClr val="2B2C30"/>
                </a:solidFill>
                <a:ea typeface="Public Sans"/>
                <a:cs typeface="Segoe UI"/>
              </a:rPr>
              <a:t>Dacă sunteți proprietar, puteți lua în considerare oferirea de stimulente chiriașilor care participă activ la inițiative de economisire a energiei, cum ar fi reducerea chiriei sau credite pentru facturile de utilități. </a:t>
            </a:r>
            <a:endParaRPr lang="en-GB" sz="2400" noProof="0" dirty="0">
              <a:ea typeface="Public Sans"/>
            </a:endParaRPr>
          </a:p>
          <a:p>
            <a:pPr latinLnBrk="0"/>
            <a:endParaRPr lang="en-GB" sz="2400" noProof="0" dirty="0">
              <a:solidFill>
                <a:srgbClr val="2B2C30"/>
              </a:solidFill>
              <a:ea typeface="Public Sans"/>
              <a:cs typeface="Public Sans"/>
            </a:endParaRPr>
          </a:p>
        </p:txBody>
      </p:sp>
      <p:pic>
        <p:nvPicPr>
          <p:cNvPr id="9" name="Picture 8">
            <a:extLst>
              <a:ext uri="{FF2B5EF4-FFF2-40B4-BE49-F238E27FC236}">
                <a16:creationId xmlns:a16="http://schemas.microsoft.com/office/drawing/2014/main" id="{C9AA019A-3DA0-9B9E-8470-EDE6DEB81CE9}"/>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3376" y="2090230"/>
            <a:ext cx="3249588" cy="4559734"/>
          </a:xfrm>
          <a:prstGeom prst="rect">
            <a:avLst/>
          </a:prstGeom>
        </p:spPr>
      </p:pic>
    </p:spTree>
    <p:extLst>
      <p:ext uri="{BB962C8B-B14F-4D97-AF65-F5344CB8AC3E}">
        <p14:creationId xmlns:p14="http://schemas.microsoft.com/office/powerpoint/2010/main" val="542654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F056E-0271-F698-8409-4BDD9B02D5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A32CAC-892E-6ED1-89B2-C5EC92C8D715}"/>
              </a:ext>
            </a:extLst>
          </p:cNvPr>
          <p:cNvSpPr>
            <a:spLocks noGrp="1"/>
          </p:cNvSpPr>
          <p:nvPr>
            <p:ph type="title" idx="4294967295"/>
          </p:nvPr>
        </p:nvSpPr>
        <p:spPr>
          <a:xfrm>
            <a:off x="557408" y="717822"/>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6. Amenajarea peisagistică eficientă din punct de vedere energetic - Introducere</a:t>
            </a:r>
            <a:endParaRPr lang="ro-RO" noProof="1">
              <a:effectLst/>
            </a:endParaRPr>
          </a:p>
          <a:p>
            <a:endParaRPr lang="ro-RO" noProof="1"/>
          </a:p>
        </p:txBody>
      </p:sp>
      <p:sp>
        <p:nvSpPr>
          <p:cNvPr id="4" name="TextBox 3">
            <a:extLst>
              <a:ext uri="{FF2B5EF4-FFF2-40B4-BE49-F238E27FC236}">
                <a16:creationId xmlns:a16="http://schemas.microsoft.com/office/drawing/2014/main" id="{F7523C7B-772E-CFDB-6B1C-08434537B540}"/>
              </a:ext>
            </a:extLst>
          </p:cNvPr>
          <p:cNvSpPr txBox="1"/>
          <p:nvPr/>
        </p:nvSpPr>
        <p:spPr>
          <a:xfrm>
            <a:off x="1478071" y="2596756"/>
            <a:ext cx="9594937" cy="3046988"/>
          </a:xfrm>
          <a:prstGeom prst="rect">
            <a:avLst/>
          </a:prstGeom>
          <a:noFill/>
        </p:spPr>
        <p:txBody>
          <a:bodyPr wrap="square" rtlCol="0">
            <a:spAutoFit/>
          </a:bodyPr>
          <a:lstStyle/>
          <a:p>
            <a:pPr algn="ctr" latinLnBrk="0"/>
            <a:r>
              <a:rPr lang="en-US" sz="4800" i="1" dirty="0">
                <a:solidFill>
                  <a:schemeClr val="accent2"/>
                </a:solidFill>
              </a:rPr>
              <a:t>Cum poate amenajarea peisagistică eficientă din punct de vedere energetic să reducă costurile energetice și să îmbunătățească confortul?</a:t>
            </a:r>
          </a:p>
          <a:p>
            <a:pPr algn="ctr" latinLnBrk="0"/>
            <a:endParaRPr lang="en-US" sz="4800" i="1" dirty="0">
              <a:solidFill>
                <a:schemeClr val="accent2"/>
              </a:solidFill>
            </a:endParaRPr>
          </a:p>
        </p:txBody>
      </p:sp>
    </p:spTree>
    <p:extLst>
      <p:ext uri="{BB962C8B-B14F-4D97-AF65-F5344CB8AC3E}">
        <p14:creationId xmlns:p14="http://schemas.microsoft.com/office/powerpoint/2010/main" val="41143576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76CAE-69B9-36A4-D379-2D2350CAB7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14CFAE-2A20-93D4-EA4F-0AC98D5534E3}"/>
              </a:ext>
            </a:extLst>
          </p:cNvPr>
          <p:cNvSpPr>
            <a:spLocks noGrp="1"/>
          </p:cNvSpPr>
          <p:nvPr>
            <p:ph type="title" idx="4294967295"/>
          </p:nvPr>
        </p:nvSpPr>
        <p:spPr>
          <a:xfrm>
            <a:off x="481594" y="706902"/>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6. Amenajarea peisagistică eficientă din punct de vedere energetic </a:t>
            </a:r>
            <a:endParaRPr lang="ro-RO" noProof="1">
              <a:effectLst/>
            </a:endParaRPr>
          </a:p>
          <a:p>
            <a:endParaRPr lang="ro-RO" noProof="1"/>
          </a:p>
        </p:txBody>
      </p:sp>
      <p:sp>
        <p:nvSpPr>
          <p:cNvPr id="4" name="TextBox 3">
            <a:extLst>
              <a:ext uri="{FF2B5EF4-FFF2-40B4-BE49-F238E27FC236}">
                <a16:creationId xmlns:a16="http://schemas.microsoft.com/office/drawing/2014/main" id="{5B37293F-24F8-0380-1F80-AE575BD0E6B4}"/>
              </a:ext>
            </a:extLst>
          </p:cNvPr>
          <p:cNvSpPr txBox="1"/>
          <p:nvPr/>
        </p:nvSpPr>
        <p:spPr>
          <a:xfrm>
            <a:off x="5739394" y="2032465"/>
            <a:ext cx="6075123" cy="4093428"/>
          </a:xfrm>
          <a:prstGeom prst="rect">
            <a:avLst/>
          </a:prstGeom>
          <a:noFill/>
        </p:spPr>
        <p:txBody>
          <a:bodyPr wrap="square" rtlCol="0">
            <a:spAutoFit/>
          </a:bodyPr>
          <a:lstStyle/>
          <a:p>
            <a:pPr marL="342900" indent="-342900" latinLnBrk="0">
              <a:buFont typeface="Arial" panose="020B0604020202020204" pitchFamily="34" charset="0"/>
              <a:buChar char="•"/>
            </a:pPr>
            <a:r>
              <a:rPr lang="en-US" sz="2000" dirty="0">
                <a:solidFill>
                  <a:srgbClr val="2B2C30"/>
                </a:solidFill>
                <a:ea typeface="Public Sans"/>
                <a:cs typeface="Segoe UI"/>
              </a:rPr>
              <a:t>Modul în care amenajăm spațiile exterioare poate reduce consumul de energie, sporind în același timp confortul și biodiversitatea. </a:t>
            </a:r>
          </a:p>
          <a:p>
            <a:pPr marL="342900" indent="-342900" latinLnBrk="0">
              <a:buFont typeface="Arial" panose="020B0604020202020204" pitchFamily="34" charset="0"/>
              <a:buChar char="•"/>
            </a:pPr>
            <a:r>
              <a:rPr lang="en-US" sz="2000" dirty="0">
                <a:solidFill>
                  <a:srgbClr val="2B2C30"/>
                </a:solidFill>
                <a:ea typeface="Public Sans"/>
                <a:cs typeface="Segoe UI"/>
              </a:rPr>
              <a:t>De exemplu: </a:t>
            </a:r>
          </a:p>
          <a:p>
            <a:pPr marL="800100" lvl="1" indent="-342900" latinLnBrk="0">
              <a:buFont typeface="Arial" panose="020B0604020202020204" pitchFamily="34" charset="0"/>
              <a:buChar char="•"/>
            </a:pPr>
            <a:r>
              <a:rPr lang="en-US" sz="2000" dirty="0">
                <a:solidFill>
                  <a:srgbClr val="2B2C30"/>
                </a:solidFill>
                <a:ea typeface="Public Sans"/>
                <a:cs typeface="Segoe UI"/>
              </a:rPr>
              <a:t>Plantarea copacilor poate contribui la răcirea clădirilor </a:t>
            </a:r>
          </a:p>
          <a:p>
            <a:pPr marL="800100" lvl="1" indent="-342900" latinLnBrk="0">
              <a:buFont typeface="Arial" panose="020B0604020202020204" pitchFamily="34" charset="0"/>
              <a:buChar char="•"/>
            </a:pPr>
            <a:r>
              <a:rPr lang="en-US" sz="2000" dirty="0">
                <a:solidFill>
                  <a:srgbClr val="2B2C30"/>
                </a:solidFill>
                <a:ea typeface="Public Sans"/>
                <a:cs typeface="Segoe UI"/>
              </a:rPr>
              <a:t>Utilizarea plantelor rezistente la secetă poate reduce consumul de apă</a:t>
            </a:r>
          </a:p>
          <a:p>
            <a:pPr marL="342900" indent="-342900" latinLnBrk="0">
              <a:buFont typeface="Arial" panose="020B0604020202020204" pitchFamily="34" charset="0"/>
              <a:buChar char="•"/>
            </a:pPr>
            <a:r>
              <a:rPr lang="en-US" sz="2000" dirty="0">
                <a:solidFill>
                  <a:srgbClr val="2B2C30"/>
                </a:solidFill>
                <a:ea typeface="Public Sans"/>
                <a:cs typeface="Segoe UI"/>
              </a:rPr>
              <a:t>Amenajarea peisajului poate fi utilizată și pentru a îmbunătăți izolația și a reduce necesarul de încălzire și răcire. </a:t>
            </a:r>
          </a:p>
          <a:p>
            <a:pPr marL="342900" indent="-342900" latinLnBrk="0">
              <a:buFont typeface="Arial" panose="020B0604020202020204" pitchFamily="34" charset="0"/>
              <a:buChar char="•"/>
            </a:pPr>
            <a:r>
              <a:rPr lang="en-US" sz="2000" dirty="0">
                <a:solidFill>
                  <a:srgbClr val="2B2C30"/>
                </a:solidFill>
                <a:ea typeface="Public Sans"/>
                <a:cs typeface="Segoe UI"/>
                <a:hlinkClick r:id="rId3"/>
              </a:rPr>
              <a:t>Aflați mai multe despre amenajarea peisagistică eficientă din punct de vedere energetic</a:t>
            </a:r>
            <a:r>
              <a:rPr lang="en-US" sz="2000" dirty="0">
                <a:solidFill>
                  <a:srgbClr val="2B2C30"/>
                </a:solidFill>
                <a:ea typeface="Public Sans"/>
                <a:cs typeface="Segoe UI"/>
              </a:rPr>
              <a:t>. </a:t>
            </a:r>
            <a:endParaRPr lang="en-US" sz="2000" dirty="0">
              <a:solidFill>
                <a:srgbClr val="2B2C30"/>
              </a:solidFill>
              <a:cs typeface="Segoe UI"/>
            </a:endParaRPr>
          </a:p>
        </p:txBody>
      </p:sp>
      <p:pic>
        <p:nvPicPr>
          <p:cNvPr id="7" name="Picture 6">
            <a:extLst>
              <a:ext uri="{FF2B5EF4-FFF2-40B4-BE49-F238E27FC236}">
                <a16:creationId xmlns:a16="http://schemas.microsoft.com/office/drawing/2014/main" id="{E3B16652-390B-8B26-E7A3-42D71352B84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7170" y="2292039"/>
            <a:ext cx="5259230" cy="3944423"/>
          </a:xfrm>
          <a:prstGeom prst="rect">
            <a:avLst/>
          </a:prstGeom>
        </p:spPr>
      </p:pic>
    </p:spTree>
    <p:extLst>
      <p:ext uri="{BB962C8B-B14F-4D97-AF65-F5344CB8AC3E}">
        <p14:creationId xmlns:p14="http://schemas.microsoft.com/office/powerpoint/2010/main" val="1258875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56C88A-4827-E78F-6E46-7015F147CC0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533B342-4CF9-03A9-AC2E-86118EF6A560}"/>
              </a:ext>
            </a:extLst>
          </p:cNvPr>
          <p:cNvSpPr>
            <a:spLocks noGrp="1"/>
          </p:cNvSpPr>
          <p:nvPr>
            <p:ph type="title" idx="4294967295"/>
          </p:nvPr>
        </p:nvSpPr>
        <p:spPr>
          <a:xfrm>
            <a:off x="557408" y="743948"/>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7. Întreținerea și inspecțiile periodice - Introducere</a:t>
            </a:r>
            <a:endParaRPr lang="ro-RO" noProof="1">
              <a:effectLst/>
            </a:endParaRPr>
          </a:p>
          <a:p>
            <a:endParaRPr lang="ro-RO" noProof="1"/>
          </a:p>
        </p:txBody>
      </p:sp>
      <p:sp>
        <p:nvSpPr>
          <p:cNvPr id="4" name="TextBox 3">
            <a:extLst>
              <a:ext uri="{FF2B5EF4-FFF2-40B4-BE49-F238E27FC236}">
                <a16:creationId xmlns:a16="http://schemas.microsoft.com/office/drawing/2014/main" id="{C3AB2072-28EA-1A3F-E8BA-84B26C31EC0A}"/>
              </a:ext>
            </a:extLst>
          </p:cNvPr>
          <p:cNvSpPr txBox="1"/>
          <p:nvPr/>
        </p:nvSpPr>
        <p:spPr>
          <a:xfrm>
            <a:off x="1478071" y="2906038"/>
            <a:ext cx="9594937" cy="3046988"/>
          </a:xfrm>
          <a:prstGeom prst="rect">
            <a:avLst/>
          </a:prstGeom>
          <a:noFill/>
        </p:spPr>
        <p:txBody>
          <a:bodyPr wrap="square" rtlCol="0">
            <a:spAutoFit/>
          </a:bodyPr>
          <a:lstStyle/>
          <a:p>
            <a:pPr algn="ctr" latinLnBrk="0"/>
            <a:r>
              <a:rPr lang="en-US" sz="4800" i="1" dirty="0">
                <a:solidFill>
                  <a:schemeClr val="accent2"/>
                </a:solidFill>
              </a:rPr>
              <a:t>De ce întreținerea și inspecția periodică sunt importante pentru eficiența energetică?</a:t>
            </a:r>
          </a:p>
          <a:p>
            <a:pPr algn="ctr" latinLnBrk="0"/>
            <a:endParaRPr lang="en-US" sz="4800" i="1" dirty="0">
              <a:solidFill>
                <a:schemeClr val="accent2"/>
              </a:solidFill>
            </a:endParaRPr>
          </a:p>
        </p:txBody>
      </p:sp>
    </p:spTree>
    <p:extLst>
      <p:ext uri="{BB962C8B-B14F-4D97-AF65-F5344CB8AC3E}">
        <p14:creationId xmlns:p14="http://schemas.microsoft.com/office/powerpoint/2010/main" val="11071705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07DC49-6DA9-659C-DAE8-BA0B96A6BC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F15D84-A160-9D70-14B1-05EB1E8BD90B}"/>
              </a:ext>
            </a:extLst>
          </p:cNvPr>
          <p:cNvSpPr>
            <a:spLocks noGrp="1"/>
          </p:cNvSpPr>
          <p:nvPr>
            <p:ph type="title" idx="4294967295"/>
          </p:nvPr>
        </p:nvSpPr>
        <p:spPr>
          <a:xfrm>
            <a:off x="569457" y="776173"/>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7. Întreținere și inspecții periodice</a:t>
            </a:r>
            <a:endParaRPr lang="ro-RO" noProof="1">
              <a:effectLst/>
            </a:endParaRPr>
          </a:p>
          <a:p>
            <a:endParaRPr lang="ro-RO" noProof="1"/>
          </a:p>
        </p:txBody>
      </p:sp>
      <p:sp>
        <p:nvSpPr>
          <p:cNvPr id="4" name="TextBox 3">
            <a:extLst>
              <a:ext uri="{FF2B5EF4-FFF2-40B4-BE49-F238E27FC236}">
                <a16:creationId xmlns:a16="http://schemas.microsoft.com/office/drawing/2014/main" id="{C6FF838B-BFE6-EDA6-76BC-6105074602D6}"/>
              </a:ext>
            </a:extLst>
          </p:cNvPr>
          <p:cNvSpPr txBox="1"/>
          <p:nvPr/>
        </p:nvSpPr>
        <p:spPr>
          <a:xfrm>
            <a:off x="4896067" y="2384124"/>
            <a:ext cx="6726476" cy="3477875"/>
          </a:xfrm>
          <a:prstGeom prst="rect">
            <a:avLst/>
          </a:prstGeom>
          <a:noFill/>
        </p:spPr>
        <p:txBody>
          <a:bodyPr wrap="square" rtlCol="0">
            <a:spAutoFit/>
          </a:bodyPr>
          <a:lstStyle/>
          <a:p>
            <a:pPr marL="457200" indent="-457200" latinLnBrk="0">
              <a:buChar char="•"/>
            </a:pPr>
            <a:r>
              <a:rPr lang="en-US" sz="2000" dirty="0">
                <a:solidFill>
                  <a:srgbClr val="2B2C30"/>
                </a:solidFill>
                <a:ea typeface="Public Sans"/>
                <a:cs typeface="Segoe UI"/>
              </a:rPr>
              <a:t>Întreținerea casei sau a proprietății dvs. este importantă. </a:t>
            </a:r>
          </a:p>
          <a:p>
            <a:pPr marL="457200" indent="-457200" latinLnBrk="0">
              <a:buChar char="•"/>
            </a:pPr>
            <a:r>
              <a:rPr lang="en-US" sz="2000" dirty="0">
                <a:solidFill>
                  <a:srgbClr val="2B2C30"/>
                </a:solidFill>
                <a:ea typeface="Public Sans"/>
                <a:cs typeface="Segoe UI"/>
              </a:rPr>
              <a:t>Ar trebui să luați în considerare întreținerea și inspecțiile periodice ale sistemelor de încălzire, ventilație și aer condiționat (AVAC), izolației și ferestrelor pentru a vă asigura că acestea funcționează eficient. </a:t>
            </a:r>
          </a:p>
          <a:p>
            <a:pPr marL="457200" indent="-457200" latinLnBrk="0">
              <a:buChar char="•"/>
            </a:pPr>
            <a:r>
              <a:rPr lang="en-US" sz="2000" dirty="0">
                <a:solidFill>
                  <a:srgbClr val="2B2C30"/>
                </a:solidFill>
                <a:ea typeface="Public Sans"/>
                <a:cs typeface="Segoe UI"/>
              </a:rPr>
              <a:t>Rezolvați prompt orice problemă pentru a preveni risipa de energie și pentru a menține performanța optimă a casei dvs.</a:t>
            </a:r>
          </a:p>
          <a:p>
            <a:pPr marL="457200" indent="-457200" latinLnBrk="0">
              <a:buChar char="•"/>
            </a:pPr>
            <a:r>
              <a:rPr lang="en-US" sz="2000" dirty="0">
                <a:solidFill>
                  <a:srgbClr val="2B2C30"/>
                </a:solidFill>
                <a:cs typeface="Segoe UI"/>
              </a:rPr>
              <a:t>Acordați prioritate eficienței energetice atunci când luați în considerare modernizarea locuinței, achiziționarea de sisteme și aparate noi. </a:t>
            </a:r>
          </a:p>
        </p:txBody>
      </p:sp>
      <p:pic>
        <p:nvPicPr>
          <p:cNvPr id="5" name="Picture 4">
            <a:extLst>
              <a:ext uri="{FF2B5EF4-FFF2-40B4-BE49-F238E27FC236}">
                <a16:creationId xmlns:a16="http://schemas.microsoft.com/office/drawing/2014/main" id="{6C0B4A65-77A0-DCC1-6CFA-F83F1857B9E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7431" y="2101736"/>
            <a:ext cx="4136809" cy="4603315"/>
          </a:xfrm>
          <a:prstGeom prst="rect">
            <a:avLst/>
          </a:prstGeom>
        </p:spPr>
      </p:pic>
    </p:spTree>
    <p:extLst>
      <p:ext uri="{BB962C8B-B14F-4D97-AF65-F5344CB8AC3E}">
        <p14:creationId xmlns:p14="http://schemas.microsoft.com/office/powerpoint/2010/main" val="1833866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6D807-DAB9-1AB0-3541-504CB006F4F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4968650-E49A-EC62-296F-09C4430C51A9}"/>
              </a:ext>
            </a:extLst>
          </p:cNvPr>
          <p:cNvSpPr>
            <a:spLocks noGrp="1"/>
          </p:cNvSpPr>
          <p:nvPr>
            <p:ph type="title" idx="4294967295"/>
          </p:nvPr>
        </p:nvSpPr>
        <p:spPr>
          <a:xfrm>
            <a:off x="563671" y="717822"/>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8. Trecerea la un sistem de iluminat eficient din punct de vedere energetic – Introducere</a:t>
            </a:r>
            <a:endParaRPr lang="ro-RO" noProof="1">
              <a:effectLst/>
            </a:endParaRPr>
          </a:p>
          <a:p>
            <a:endParaRPr lang="ro-RO" noProof="1"/>
          </a:p>
        </p:txBody>
      </p:sp>
      <p:sp>
        <p:nvSpPr>
          <p:cNvPr id="4" name="TextBox 3">
            <a:extLst>
              <a:ext uri="{FF2B5EF4-FFF2-40B4-BE49-F238E27FC236}">
                <a16:creationId xmlns:a16="http://schemas.microsoft.com/office/drawing/2014/main" id="{3DEE6772-2864-A659-EF4C-1D84F481CA30}"/>
              </a:ext>
            </a:extLst>
          </p:cNvPr>
          <p:cNvSpPr txBox="1"/>
          <p:nvPr/>
        </p:nvSpPr>
        <p:spPr>
          <a:xfrm>
            <a:off x="563671" y="2906038"/>
            <a:ext cx="11085534" cy="2308324"/>
          </a:xfrm>
          <a:prstGeom prst="rect">
            <a:avLst/>
          </a:prstGeom>
          <a:noFill/>
        </p:spPr>
        <p:txBody>
          <a:bodyPr wrap="square" rtlCol="0">
            <a:spAutoFit/>
          </a:bodyPr>
          <a:lstStyle/>
          <a:p>
            <a:pPr algn="ctr" latinLnBrk="0"/>
            <a:r>
              <a:rPr lang="en-US" sz="4800" i="1" dirty="0">
                <a:solidFill>
                  <a:schemeClr val="accent2"/>
                </a:solidFill>
              </a:rPr>
              <a:t>Care sunt avantajele trecerii la un sistem de iluminat inteligent și eficient din punct de vedere energetic? </a:t>
            </a:r>
          </a:p>
          <a:p>
            <a:pPr algn="ctr" latinLnBrk="0"/>
            <a:endParaRPr lang="en-US" sz="4800" i="1" dirty="0">
              <a:solidFill>
                <a:schemeClr val="accent2"/>
              </a:solidFill>
            </a:endParaRPr>
          </a:p>
        </p:txBody>
      </p:sp>
    </p:spTree>
    <p:extLst>
      <p:ext uri="{BB962C8B-B14F-4D97-AF65-F5344CB8AC3E}">
        <p14:creationId xmlns:p14="http://schemas.microsoft.com/office/powerpoint/2010/main" val="17320575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1361D24-B993-F460-A104-4A972DC81205}"/>
              </a:ext>
            </a:extLst>
          </p:cNvPr>
          <p:cNvSpPr>
            <a:spLocks noGrp="1"/>
          </p:cNvSpPr>
          <p:nvPr>
            <p:ph type="title" idx="4294967295"/>
          </p:nvPr>
        </p:nvSpPr>
        <p:spPr>
          <a:xfrm>
            <a:off x="838200" y="365125"/>
            <a:ext cx="10515600" cy="1325563"/>
          </a:xfrm>
          <a:prstGeom prst="rect">
            <a:avLst/>
          </a:prstGeom>
        </p:spPr>
        <p:txBody>
          <a:bodyPr/>
          <a:lstStyle/>
          <a:p>
            <a:r>
              <a:rPr lang="ro-RO" sz="2800" b="1" noProof="1">
                <a:solidFill>
                  <a:schemeClr val="bg1"/>
                </a:solidFill>
              </a:rPr>
              <a:t>Introducere</a:t>
            </a:r>
          </a:p>
        </p:txBody>
      </p:sp>
      <p:sp>
        <p:nvSpPr>
          <p:cNvPr id="2" name="TextBox 1">
            <a:extLst>
              <a:ext uri="{FF2B5EF4-FFF2-40B4-BE49-F238E27FC236}">
                <a16:creationId xmlns:a16="http://schemas.microsoft.com/office/drawing/2014/main" id="{0FE65402-2D24-4C0B-3A9B-70B199ADCEA8}"/>
              </a:ext>
            </a:extLst>
          </p:cNvPr>
          <p:cNvSpPr txBox="1"/>
          <p:nvPr/>
        </p:nvSpPr>
        <p:spPr>
          <a:xfrm>
            <a:off x="4306868" y="333137"/>
            <a:ext cx="7678453" cy="5232202"/>
          </a:xfrm>
          <a:prstGeom prst="rect">
            <a:avLst/>
          </a:prstGeom>
          <a:noFill/>
        </p:spPr>
        <p:txBody>
          <a:bodyPr wrap="square" rtlCol="0">
            <a:spAutoFit/>
          </a:bodyPr>
          <a:lstStyle/>
          <a:p>
            <a:pPr latinLnBrk="0"/>
            <a:r>
              <a:rPr lang="en-GB" sz="2000" dirty="0"/>
              <a:t>Când dețineți propria locuință sau închiriați proprietatea unor chiriași, s-ar putea să vă întrebați cum și de ce ar trebui să vă implicați în tranziția energetică digitală. </a:t>
            </a:r>
          </a:p>
          <a:p>
            <a:pPr latinLnBrk="0"/>
            <a:endParaRPr lang="en-GB" sz="700" dirty="0"/>
          </a:p>
          <a:p>
            <a:pPr latinLnBrk="0"/>
            <a:r>
              <a:rPr lang="en-GB" sz="2000" dirty="0"/>
              <a:t>Tranziția energetică digitală vă permite dvs. și chiriașilor dvs. să înțelegeți mai bine consumul de energie. Prin această înțelegere, putem lua decizii informate despre cum să economisim energie, fără inconveniente sau sacrificarea confortului. Investiția în proprietatea dvs. poate însemna și economii mari pe termen lung! </a:t>
            </a:r>
          </a:p>
          <a:p>
            <a:pPr latinLnBrk="0"/>
            <a:endParaRPr lang="en-GB" sz="700" dirty="0"/>
          </a:p>
          <a:p>
            <a:pPr latinLnBrk="0"/>
            <a:r>
              <a:rPr lang="en-GB" sz="2000" dirty="0"/>
              <a:t>În această scurtă prezentare vom explora: </a:t>
            </a:r>
          </a:p>
          <a:p>
            <a:pPr marL="457200" indent="-457200" latinLnBrk="0">
              <a:buChar char="•"/>
            </a:pPr>
            <a:r>
              <a:rPr lang="en-GB" sz="2000" dirty="0"/>
              <a:t>De ce ar trebui să investiți în tehnologii energetice digitale. </a:t>
            </a:r>
          </a:p>
          <a:p>
            <a:pPr marL="457200" indent="-457200" latinLnBrk="0">
              <a:buChar char="•"/>
            </a:pPr>
            <a:r>
              <a:rPr lang="en-GB" sz="2000" dirty="0"/>
              <a:t>Oportunitățile și beneficiile investiției în proprietatea dvs. </a:t>
            </a:r>
          </a:p>
          <a:p>
            <a:pPr marL="457200" indent="-457200" latinLnBrk="0">
              <a:buChar char="•"/>
            </a:pPr>
            <a:r>
              <a:rPr lang="en-GB" sz="2000" dirty="0"/>
              <a:t>Pași simpli pe care îi puteți urma pentru a înțelege și reduce consumul de energie și, potențial, pentru a economisi bani.</a:t>
            </a:r>
          </a:p>
          <a:p>
            <a:pPr marL="457200" indent="-457200" latinLnBrk="0">
              <a:buChar char="•"/>
            </a:pPr>
            <a:r>
              <a:rPr lang="en-GB" sz="2000" dirty="0"/>
              <a:t>Dacă închiriați proprietatea, cum puteți ajuta chiriașii să economisească energie. </a:t>
            </a:r>
          </a:p>
          <a:p>
            <a:pPr latinLnBrk="0"/>
            <a:endParaRPr lang="en-GB" sz="2000" dirty="0"/>
          </a:p>
        </p:txBody>
      </p:sp>
      <p:pic>
        <p:nvPicPr>
          <p:cNvPr id="3" name="Google Shape;97;p2">
            <a:extLst>
              <a:ext uri="{FF2B5EF4-FFF2-40B4-BE49-F238E27FC236}">
                <a16:creationId xmlns:a16="http://schemas.microsoft.com/office/drawing/2014/main" id="{E0824120-B2DC-DB41-8E97-86CAA2E28F52}"/>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1782388"/>
            <a:ext cx="4045907" cy="3293224"/>
          </a:xfrm>
          <a:prstGeom prst="rect">
            <a:avLst/>
          </a:prstGeom>
          <a:noFill/>
          <a:ln>
            <a:noFill/>
          </a:ln>
        </p:spPr>
      </p:pic>
    </p:spTree>
    <p:extLst>
      <p:ext uri="{BB962C8B-B14F-4D97-AF65-F5344CB8AC3E}">
        <p14:creationId xmlns:p14="http://schemas.microsoft.com/office/powerpoint/2010/main" val="3547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92EE8-091B-0FE0-B4BE-A7D17AA556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AB35A1-50A2-9344-4C19-FE53E688B229}"/>
              </a:ext>
            </a:extLst>
          </p:cNvPr>
          <p:cNvSpPr>
            <a:spLocks noGrp="1"/>
          </p:cNvSpPr>
          <p:nvPr>
            <p:ph type="title" idx="4294967295"/>
          </p:nvPr>
        </p:nvSpPr>
        <p:spPr>
          <a:xfrm>
            <a:off x="485503" y="704759"/>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8. Treceți la iluminatul eficient din punct de vedere energetic </a:t>
            </a:r>
            <a:endParaRPr lang="ro-RO" noProof="1">
              <a:effectLst/>
            </a:endParaRPr>
          </a:p>
          <a:p>
            <a:endParaRPr lang="ro-RO" noProof="1"/>
          </a:p>
        </p:txBody>
      </p:sp>
      <p:sp>
        <p:nvSpPr>
          <p:cNvPr id="4" name="TextBox 3">
            <a:extLst>
              <a:ext uri="{FF2B5EF4-FFF2-40B4-BE49-F238E27FC236}">
                <a16:creationId xmlns:a16="http://schemas.microsoft.com/office/drawing/2014/main" id="{18C55726-5E4A-A0F6-F79D-6164468DD29C}"/>
              </a:ext>
            </a:extLst>
          </p:cNvPr>
          <p:cNvSpPr txBox="1"/>
          <p:nvPr/>
        </p:nvSpPr>
        <p:spPr>
          <a:xfrm>
            <a:off x="5917232" y="2434812"/>
            <a:ext cx="5897285" cy="3785652"/>
          </a:xfrm>
          <a:prstGeom prst="rect">
            <a:avLst/>
          </a:prstGeom>
          <a:noFill/>
        </p:spPr>
        <p:txBody>
          <a:bodyPr wrap="square" rtlCol="0">
            <a:spAutoFit/>
          </a:bodyPr>
          <a:lstStyle/>
          <a:p>
            <a:pPr marL="457200" indent="-457200" latinLnBrk="0">
              <a:buChar char="•"/>
            </a:pPr>
            <a:r>
              <a:rPr lang="en-US" sz="2000" dirty="0">
                <a:solidFill>
                  <a:srgbClr val="2B2C30"/>
                </a:solidFill>
                <a:ea typeface="Public Sans"/>
                <a:cs typeface="Segoe UI"/>
              </a:rPr>
              <a:t>Becurile cu diode emițătoare de lumină (LED) consumă mult mai puțină energie și au o durată de viață mai lungă, reducând astfel costurile de întreținere și consumul de energie.</a:t>
            </a:r>
          </a:p>
          <a:p>
            <a:pPr marL="457200" indent="-457200" latinLnBrk="0">
              <a:buFontTx/>
              <a:buChar char="•"/>
            </a:pPr>
            <a:r>
              <a:rPr lang="en-US" sz="2000" dirty="0">
                <a:solidFill>
                  <a:srgbClr val="2B2C30"/>
                </a:solidFill>
                <a:ea typeface="Public Sans"/>
                <a:cs typeface="Segoe UI"/>
              </a:rPr>
              <a:t>Luați în considerare înlocuirea becurilor incandescente tradiționale cu becuri LED inteligente și eficiente din punct de vedere energetic. </a:t>
            </a:r>
          </a:p>
          <a:p>
            <a:pPr marL="457200" indent="-457200" latinLnBrk="0">
              <a:buChar char="•"/>
            </a:pPr>
            <a:r>
              <a:rPr lang="en-US" sz="2000" dirty="0">
                <a:solidFill>
                  <a:srgbClr val="2B2C30"/>
                </a:solidFill>
                <a:cs typeface="Segoe UI"/>
              </a:rPr>
              <a:t>Becurile inteligente pot contribui la o mai mare conștientizare a consumului de energie și pot încuraja economisirea energiei, deoarece pot fi controlate de la distanță.  </a:t>
            </a:r>
          </a:p>
        </p:txBody>
      </p:sp>
      <p:pic>
        <p:nvPicPr>
          <p:cNvPr id="5" name="Picture 4">
            <a:extLst>
              <a:ext uri="{FF2B5EF4-FFF2-40B4-BE49-F238E27FC236}">
                <a16:creationId xmlns:a16="http://schemas.microsoft.com/office/drawing/2014/main" id="{F39CB6B6-9BB0-0902-DE11-18FF7F51B26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482" y="2434812"/>
            <a:ext cx="5252581" cy="3939436"/>
          </a:xfrm>
          <a:prstGeom prst="rect">
            <a:avLst/>
          </a:prstGeom>
        </p:spPr>
      </p:pic>
    </p:spTree>
    <p:extLst>
      <p:ext uri="{BB962C8B-B14F-4D97-AF65-F5344CB8AC3E}">
        <p14:creationId xmlns:p14="http://schemas.microsoft.com/office/powerpoint/2010/main" val="315731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1F82FF-2403-0C51-C25B-F241635855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40BAAC-901C-2533-E07E-F4ABBE8AC778}"/>
              </a:ext>
            </a:extLst>
          </p:cNvPr>
          <p:cNvSpPr>
            <a:spLocks noGrp="1"/>
          </p:cNvSpPr>
          <p:nvPr>
            <p:ph type="title" idx="4294967295"/>
          </p:nvPr>
        </p:nvSpPr>
        <p:spPr>
          <a:xfrm>
            <a:off x="749280" y="783137"/>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9. Implementarea soluțiilor de energie regenerabilă </a:t>
            </a:r>
            <a:endParaRPr lang="ro-RO" noProof="1">
              <a:effectLst/>
            </a:endParaRPr>
          </a:p>
          <a:p>
            <a:endParaRPr lang="ro-RO" noProof="1"/>
          </a:p>
        </p:txBody>
      </p:sp>
      <p:sp>
        <p:nvSpPr>
          <p:cNvPr id="4" name="TextBox 3">
            <a:extLst>
              <a:ext uri="{FF2B5EF4-FFF2-40B4-BE49-F238E27FC236}">
                <a16:creationId xmlns:a16="http://schemas.microsoft.com/office/drawing/2014/main" id="{25E5C836-0C4E-2B70-2559-800920D4B8CB}"/>
              </a:ext>
            </a:extLst>
          </p:cNvPr>
          <p:cNvSpPr txBox="1"/>
          <p:nvPr/>
        </p:nvSpPr>
        <p:spPr>
          <a:xfrm>
            <a:off x="377482" y="2693096"/>
            <a:ext cx="11259196" cy="2308324"/>
          </a:xfrm>
          <a:prstGeom prst="rect">
            <a:avLst/>
          </a:prstGeom>
          <a:noFill/>
        </p:spPr>
        <p:txBody>
          <a:bodyPr wrap="square" rtlCol="0">
            <a:spAutoFit/>
          </a:bodyPr>
          <a:lstStyle/>
          <a:p>
            <a:pPr algn="ctr" latinLnBrk="0"/>
            <a:r>
              <a:rPr lang="en-US" sz="4800" i="1" dirty="0">
                <a:solidFill>
                  <a:schemeClr val="accent2"/>
                </a:solidFill>
              </a:rPr>
              <a:t>Care sunt avantajele implementării soluțiilor de energie regenerabilă?</a:t>
            </a:r>
          </a:p>
          <a:p>
            <a:pPr algn="ctr" latinLnBrk="0"/>
            <a:endParaRPr lang="en-US" sz="4800" i="1" dirty="0">
              <a:solidFill>
                <a:schemeClr val="accent2"/>
              </a:solidFill>
            </a:endParaRPr>
          </a:p>
        </p:txBody>
      </p:sp>
    </p:spTree>
    <p:extLst>
      <p:ext uri="{BB962C8B-B14F-4D97-AF65-F5344CB8AC3E}">
        <p14:creationId xmlns:p14="http://schemas.microsoft.com/office/powerpoint/2010/main" val="42524671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8F51B-8541-BED7-1085-2608B37A202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CDC311A-63E6-AD38-E85F-2277301254D9}"/>
              </a:ext>
            </a:extLst>
          </p:cNvPr>
          <p:cNvSpPr>
            <a:spLocks noGrp="1"/>
          </p:cNvSpPr>
          <p:nvPr>
            <p:ph type="title" idx="4294967295"/>
          </p:nvPr>
        </p:nvSpPr>
        <p:spPr>
          <a:xfrm>
            <a:off x="517743" y="757010"/>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9. Implementarea soluțiilor de energie regenerabilă </a:t>
            </a:r>
            <a:endParaRPr lang="ro-RO" noProof="1">
              <a:effectLst/>
            </a:endParaRPr>
          </a:p>
        </p:txBody>
      </p:sp>
      <p:sp>
        <p:nvSpPr>
          <p:cNvPr id="4" name="TextBox 3">
            <a:extLst>
              <a:ext uri="{FF2B5EF4-FFF2-40B4-BE49-F238E27FC236}">
                <a16:creationId xmlns:a16="http://schemas.microsoft.com/office/drawing/2014/main" id="{98F002ED-7076-C12C-76BA-4FEBBC6F2705}"/>
              </a:ext>
            </a:extLst>
          </p:cNvPr>
          <p:cNvSpPr txBox="1"/>
          <p:nvPr/>
        </p:nvSpPr>
        <p:spPr>
          <a:xfrm>
            <a:off x="5585687" y="2267320"/>
            <a:ext cx="6075123" cy="4093428"/>
          </a:xfrm>
          <a:prstGeom prst="rect">
            <a:avLst/>
          </a:prstGeom>
          <a:noFill/>
        </p:spPr>
        <p:txBody>
          <a:bodyPr wrap="square" rtlCol="0">
            <a:spAutoFit/>
          </a:bodyPr>
          <a:lstStyle/>
          <a:p>
            <a:pPr marL="457200" indent="-457200" latinLnBrk="0">
              <a:buChar char="•"/>
            </a:pPr>
            <a:r>
              <a:rPr lang="en-US" sz="2000" dirty="0">
                <a:solidFill>
                  <a:srgbClr val="2B2C30"/>
                </a:solidFill>
                <a:ea typeface="Public Sans"/>
                <a:cs typeface="Segoe UI"/>
              </a:rPr>
              <a:t>Soluțiile de energie regenerabilă - cum ar fi instalarea de panouri solare sau turbine eoliene - susțin producerea de energie curată.</a:t>
            </a:r>
          </a:p>
          <a:p>
            <a:pPr marL="457200" indent="-457200" latinLnBrk="0">
              <a:buChar char="•"/>
            </a:pPr>
            <a:r>
              <a:rPr lang="en-US" sz="2000" dirty="0">
                <a:solidFill>
                  <a:srgbClr val="2B2C30"/>
                </a:solidFill>
                <a:ea typeface="Public Sans"/>
                <a:cs typeface="Segoe UI"/>
              </a:rPr>
              <a:t>Reducerea dependenței de rețeaua electrică și scăderea costurilor energetice pot duce la economii financiare. </a:t>
            </a:r>
          </a:p>
          <a:p>
            <a:pPr marL="457200" indent="-457200" latinLnBrk="0">
              <a:buChar char="•"/>
            </a:pPr>
            <a:r>
              <a:rPr lang="en-US" sz="2000" dirty="0">
                <a:solidFill>
                  <a:srgbClr val="2B2C30"/>
                </a:solidFill>
                <a:ea typeface="Public Sans"/>
                <a:cs typeface="Segoe UI"/>
              </a:rPr>
              <a:t>Soluțiile de energie regenerabilă pot fi atractive pentru chiriașii sau potențialii cumpărători conștienți de problemele de mediu, atunci când vindeți casa.</a:t>
            </a:r>
          </a:p>
          <a:p>
            <a:pPr marL="457200" indent="-457200" latinLnBrk="0">
              <a:buChar char="•"/>
            </a:pPr>
            <a:r>
              <a:rPr lang="en-US" sz="2000" dirty="0">
                <a:solidFill>
                  <a:srgbClr val="2B2C30"/>
                </a:solidFill>
                <a:ea typeface="Public Sans"/>
                <a:cs typeface="Segoe UI"/>
              </a:rPr>
              <a:t>Există sfaturi relevante pentru toți proprietarii de case în secțiunea </a:t>
            </a:r>
            <a:r>
              <a:rPr lang="en-US" sz="2000" dirty="0">
                <a:solidFill>
                  <a:srgbClr val="2B2C30"/>
                </a:solidFill>
                <a:ea typeface="Public Sans"/>
                <a:cs typeface="Segoe UI"/>
                <a:hlinkClick r:id="rId3"/>
              </a:rPr>
              <a:t>Cum pot proprietarii să creeze proprietăți eficiente din punct de vedere energetic</a:t>
            </a:r>
            <a:r>
              <a:rPr lang="en-US" sz="2000" dirty="0">
                <a:solidFill>
                  <a:srgbClr val="2B2C30"/>
                </a:solidFill>
                <a:ea typeface="Public Sans"/>
                <a:cs typeface="Segoe UI"/>
              </a:rPr>
              <a:t>.</a:t>
            </a:r>
          </a:p>
        </p:txBody>
      </p:sp>
      <p:pic>
        <p:nvPicPr>
          <p:cNvPr id="6" name="Picture 5">
            <a:extLst>
              <a:ext uri="{FF2B5EF4-FFF2-40B4-BE49-F238E27FC236}">
                <a16:creationId xmlns:a16="http://schemas.microsoft.com/office/drawing/2014/main" id="{52D3D558-C361-A745-D15A-55913F4240C8}"/>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0024" y="2419850"/>
            <a:ext cx="5343742" cy="3403120"/>
          </a:xfrm>
          <a:prstGeom prst="rect">
            <a:avLst/>
          </a:prstGeom>
        </p:spPr>
      </p:pic>
    </p:spTree>
    <p:extLst>
      <p:ext uri="{BB962C8B-B14F-4D97-AF65-F5344CB8AC3E}">
        <p14:creationId xmlns:p14="http://schemas.microsoft.com/office/powerpoint/2010/main" val="1661331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직사각형 42">
            <a:extLst>
              <a:ext uri="{FF2B5EF4-FFF2-40B4-BE49-F238E27FC236}">
                <a16:creationId xmlns:a16="http://schemas.microsoft.com/office/drawing/2014/main" id="{D8C4E46F-1B05-476B-90D3-800B8F061E5E}"/>
              </a:ext>
              <a:ext uri="{C183D7F6-B498-43B3-948B-1728B52AA6E4}">
                <adec:decorative xmlns:adec="http://schemas.microsoft.com/office/drawing/2017/decorative" val="1"/>
              </a:ext>
            </a:extLst>
          </p:cNvPr>
          <p:cNvSpPr/>
          <p:nvPr/>
        </p:nvSpPr>
        <p:spPr>
          <a:xfrm>
            <a:off x="6190100" y="2006174"/>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31" name="직사각형 30">
            <a:extLst>
              <a:ext uri="{FF2B5EF4-FFF2-40B4-BE49-F238E27FC236}">
                <a16:creationId xmlns:a16="http://schemas.microsoft.com/office/drawing/2014/main" id="{054E5D47-4CA2-42D3-88F2-36300092A0B6}"/>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19" name="직사각형 18">
            <a:extLst>
              <a:ext uri="{FF2B5EF4-FFF2-40B4-BE49-F238E27FC236}">
                <a16:creationId xmlns:a16="http://schemas.microsoft.com/office/drawing/2014/main" id="{8DC1423C-2E75-48AE-A98F-626668954196}"/>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20" name="그룹 19">
            <a:extLst>
              <a:ext uri="{FF2B5EF4-FFF2-40B4-BE49-F238E27FC236}">
                <a16:creationId xmlns:a16="http://schemas.microsoft.com/office/drawing/2014/main" id="{5AD01B13-396A-4A4F-8EA6-968460F8AFEB}"/>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2C42074F-0750-4FD2-8807-D7FBE2B0EA4D}"/>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A864822C-C010-4224-BC0B-E7C41C5EB6A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28A61F9F-621E-4119-801E-4C5936CAB216}"/>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A3DBB9BC-07EE-46AC-8758-87D3A16759EA}"/>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BA07292B-02E8-4BAA-BC44-60528F7C3EF0}"/>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A77F8A80-C421-46CC-B4C9-0528FE07E9FE}"/>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04DD1AD9-583D-4367-A3C5-55A5C0766C8C}"/>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C95811B-B365-4F32-93F0-776B8143B392}"/>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5" name="Title 4">
            <a:extLst>
              <a:ext uri="{FF2B5EF4-FFF2-40B4-BE49-F238E27FC236}">
                <a16:creationId xmlns:a16="http://schemas.microsoft.com/office/drawing/2014/main" id="{CDF8FBA0-89C2-DA26-70E1-50529B2E516E}"/>
              </a:ext>
            </a:extLst>
          </p:cNvPr>
          <p:cNvSpPr>
            <a:spLocks noGrp="1"/>
          </p:cNvSpPr>
          <p:nvPr>
            <p:ph type="title" idx="4294967295"/>
          </p:nvPr>
        </p:nvSpPr>
        <p:spPr>
          <a:xfrm>
            <a:off x="714363" y="598624"/>
            <a:ext cx="10515600" cy="1325563"/>
          </a:xfrm>
          <a:prstGeom prst="rect">
            <a:avLst/>
          </a:prstGeom>
        </p:spPr>
        <p:txBody>
          <a:bodyPr/>
          <a:lstStyle/>
          <a:p>
            <a:pPr rtl="0" eaLnBrk="1" latinLnBrk="1" hangingPunct="1"/>
            <a:r>
              <a:rPr lang="ro-RO" sz="2800" kern="1200" noProof="1">
                <a:solidFill>
                  <a:srgbClr val="0E3AF0"/>
                </a:solidFill>
                <a:effectLst/>
                <a:latin typeface="Calibri" panose="020F0502020204030204" pitchFamily="34" charset="0"/>
                <a:ea typeface="맑은 고딕" panose="020B0503020000020004" pitchFamily="34" charset="-127"/>
                <a:cs typeface="Arial" panose="020B0604020202020204" pitchFamily="34" charset="0"/>
              </a:rPr>
              <a:t>Pașii următori</a:t>
            </a:r>
            <a:endParaRPr lang="ro-RO" noProof="1">
              <a:effectLst/>
            </a:endParaRPr>
          </a:p>
          <a:p>
            <a:endParaRPr lang="ro-RO" noProof="1"/>
          </a:p>
        </p:txBody>
      </p:sp>
      <p:sp>
        <p:nvSpPr>
          <p:cNvPr id="3" name="TextBox 2">
            <a:extLst>
              <a:ext uri="{FF2B5EF4-FFF2-40B4-BE49-F238E27FC236}">
                <a16:creationId xmlns:a16="http://schemas.microsoft.com/office/drawing/2014/main" id="{A285EDEE-0D89-AE70-0953-34055524EF0D}"/>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Dacă doriți să aflați mai multe despre tranziția energetică digitală, următoarele resurse vă pot fi utile: </a:t>
            </a:r>
          </a:p>
        </p:txBody>
      </p:sp>
      <p:sp>
        <p:nvSpPr>
          <p:cNvPr id="29" name="TextBox 28">
            <a:extLst>
              <a:ext uri="{FF2B5EF4-FFF2-40B4-BE49-F238E27FC236}">
                <a16:creationId xmlns:a16="http://schemas.microsoft.com/office/drawing/2014/main" id="{4ECDE187-04E2-45C2-AB71-3163282F7484}"/>
              </a:ext>
            </a:extLst>
          </p:cNvPr>
          <p:cNvSpPr txBox="1"/>
          <p:nvPr/>
        </p:nvSpPr>
        <p:spPr>
          <a:xfrm>
            <a:off x="1017740" y="3429000"/>
            <a:ext cx="2175491" cy="1446550"/>
          </a:xfrm>
          <a:prstGeom prst="rect">
            <a:avLst/>
          </a:prstGeom>
          <a:noFill/>
        </p:spPr>
        <p:txBody>
          <a:bodyPr wrap="square" lIns="91440" tIns="45720" rIns="91440" bIns="45720" rtlCol="0" anchor="t" anchorCtr="0">
            <a:spAutoFit/>
          </a:bodyPr>
          <a:lstStyle/>
          <a:p>
            <a:pPr algn="ctr"/>
            <a:r>
              <a:rPr lang="en-US" altLang="ko-KR" sz="2200" dirty="0">
                <a:solidFill>
                  <a:srgbClr val="373737"/>
                </a:solidFill>
                <a:ea typeface="맑은 고딕"/>
              </a:rPr>
              <a:t> Consultați seria de cursuri scurte Every1: </a:t>
            </a:r>
            <a:r>
              <a:rPr lang="en-US" altLang="ko-KR" sz="2200" i="1" dirty="0">
                <a:solidFill>
                  <a:srgbClr val="373737"/>
                </a:solidFill>
                <a:ea typeface="맑은 고딕"/>
                <a:hlinkClick r:id="rId3"/>
              </a:rPr>
              <a:t>Noțiuni esențiale despre energia digitală</a:t>
            </a:r>
            <a:r>
              <a:rPr lang="en-US" altLang="ko-KR" sz="2200" i="1" dirty="0">
                <a:solidFill>
                  <a:srgbClr val="373737"/>
                </a:solidFill>
                <a:ea typeface="맑은 고딕"/>
              </a:rPr>
              <a:t>.</a:t>
            </a:r>
            <a:endParaRPr lang="ko-KR" altLang="en-US" sz="2200" dirty="0">
              <a:solidFill>
                <a:srgbClr val="373737"/>
              </a:solidFill>
              <a:ea typeface="맑은 고딕"/>
            </a:endParaRPr>
          </a:p>
        </p:txBody>
      </p:sp>
      <p:grpSp>
        <p:nvGrpSpPr>
          <p:cNvPr id="32" name="그룹 31">
            <a:extLst>
              <a:ext uri="{FF2B5EF4-FFF2-40B4-BE49-F238E27FC236}">
                <a16:creationId xmlns:a16="http://schemas.microsoft.com/office/drawing/2014/main" id="{9AA80F0D-EBB3-4C6C-AADE-CFFA66F10EDB}"/>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CB5A7904-CAC3-45AF-AD1B-B88536EFABA4}"/>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07FD3683-124B-4FC8-BC8A-82E8EDA88594}"/>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2A91A445-0E3B-4298-8F85-60E5F18D4600}"/>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00C46BB7-2B24-4F61-B68C-D6C6C84CAE81}"/>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31CACC48-9DB5-4E01-9F86-D656492A4064}"/>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BF68F072-6072-44B5-962D-CD5C2BCA3F02}"/>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A2BDE4CF-280A-4584-8667-43095FCB7679}"/>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6C3D891F-4EAA-4258-8585-3FD65753E409}"/>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D9C87595-16A2-4A0F-9DBB-4AF40FA3BA2C}"/>
              </a:ext>
            </a:extLst>
          </p:cNvPr>
          <p:cNvSpPr txBox="1"/>
          <p:nvPr/>
        </p:nvSpPr>
        <p:spPr>
          <a:xfrm>
            <a:off x="3607495" y="3246413"/>
            <a:ext cx="2364667" cy="2123658"/>
          </a:xfrm>
          <a:prstGeom prst="rect">
            <a:avLst/>
          </a:prstGeom>
          <a:noFill/>
        </p:spPr>
        <p:txBody>
          <a:bodyPr wrap="square" rtlCol="0" anchor="t" anchorCtr="0">
            <a:spAutoFit/>
          </a:bodyPr>
          <a:lstStyle/>
          <a:p>
            <a:pPr algn="ctr"/>
            <a:r>
              <a:rPr lang="en-US" altLang="ko-KR" sz="2200" dirty="0">
                <a:solidFill>
                  <a:srgbClr val="373737"/>
                </a:solidFill>
              </a:rPr>
              <a:t>Citiți broșura informativă Every1 </a:t>
            </a:r>
            <a:r>
              <a:rPr lang="en-US" altLang="ko-KR" sz="2200" i="1" dirty="0">
                <a:solidFill>
                  <a:srgbClr val="373737"/>
                </a:solidFill>
                <a:hlinkClick r:id="rId4"/>
              </a:rPr>
              <a:t>Ce este o comunitate energetică și de ce ar trebui să mă alătur?</a:t>
            </a:r>
            <a:endParaRPr lang="ko-KR" altLang="en-US" sz="2200" dirty="0">
              <a:solidFill>
                <a:srgbClr val="373737"/>
              </a:solidFill>
            </a:endParaRPr>
          </a:p>
        </p:txBody>
      </p:sp>
      <p:grpSp>
        <p:nvGrpSpPr>
          <p:cNvPr id="44" name="그룹 43">
            <a:extLst>
              <a:ext uri="{FF2B5EF4-FFF2-40B4-BE49-F238E27FC236}">
                <a16:creationId xmlns:a16="http://schemas.microsoft.com/office/drawing/2014/main" id="{3A90AFA9-BBC6-4A1F-852A-2034796C8128}"/>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0BDCFC98-590A-4D8E-A462-BAE1BE13ACC2}"/>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EF5FBB8A-E465-44D4-B8D1-F10F2F7522EE}"/>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E2B08763-62DC-4077-9578-8D7722FB6B96}"/>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E0A40E80-BEFD-48A6-84AE-6697C6935653}"/>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49" name="TextBox 48">
            <a:extLst>
              <a:ext uri="{FF2B5EF4-FFF2-40B4-BE49-F238E27FC236}">
                <a16:creationId xmlns:a16="http://schemas.microsoft.com/office/drawing/2014/main" id="{E8F01505-D47E-4B07-82B8-EC043F5EC813}"/>
              </a:ext>
            </a:extLst>
          </p:cNvPr>
          <p:cNvSpPr txBox="1"/>
          <p:nvPr/>
        </p:nvSpPr>
        <p:spPr>
          <a:xfrm>
            <a:off x="6272203" y="3325933"/>
            <a:ext cx="2338969" cy="2462213"/>
          </a:xfrm>
          <a:prstGeom prst="rect">
            <a:avLst/>
          </a:prstGeom>
          <a:noFill/>
        </p:spPr>
        <p:txBody>
          <a:bodyPr wrap="square" rtlCol="0" anchor="t" anchorCtr="0">
            <a:spAutoFit/>
          </a:bodyPr>
          <a:lstStyle/>
          <a:p>
            <a:pPr algn="ctr"/>
            <a:r>
              <a:rPr lang="en-US" altLang="ko-KR" sz="2200" dirty="0">
                <a:solidFill>
                  <a:srgbClr val="373737"/>
                </a:solidFill>
              </a:rPr>
              <a:t>Citiți articolul Energy Monitor </a:t>
            </a:r>
            <a:r>
              <a:rPr lang="en-US" altLang="ko-KR" sz="2200" i="1" dirty="0">
                <a:solidFill>
                  <a:srgbClr val="373737"/>
                </a:solidFill>
                <a:hlinkClick r:id="rId5"/>
              </a:rPr>
              <a:t>„</a:t>
            </a:r>
            <a:r>
              <a:rPr lang="en-US" altLang="ko-KR" sz="2200" i="1" dirty="0" err="1">
                <a:solidFill>
                  <a:srgbClr val="373737"/>
                </a:solidFill>
                <a:hlinkClick r:id="rId5"/>
              </a:rPr>
              <a:t>Demitizarea</a:t>
            </a:r>
            <a:r>
              <a:rPr lang="en-US" altLang="ko-KR" sz="2200" i="1" dirty="0">
                <a:solidFill>
                  <a:srgbClr val="373737"/>
                </a:solidFill>
                <a:hlinkClick r:id="rId5"/>
              </a:rPr>
              <a:t> miturilor legate de tehnologiile de </a:t>
            </a:r>
            <a:r>
              <a:rPr lang="en-US" altLang="ko-KR" sz="2200" i="1" dirty="0" err="1">
                <a:solidFill>
                  <a:srgbClr val="373737"/>
                </a:solidFill>
                <a:hlinkClick r:id="rId5"/>
              </a:rPr>
              <a:t>energie</a:t>
            </a:r>
            <a:r>
              <a:rPr lang="en-US" altLang="ko-KR" sz="2200" i="1" dirty="0">
                <a:solidFill>
                  <a:srgbClr val="373737"/>
                </a:solidFill>
                <a:hlinkClick r:id="rId5"/>
              </a:rPr>
              <a:t> </a:t>
            </a:r>
            <a:r>
              <a:rPr lang="en-US" altLang="ko-KR" sz="2200" i="1" dirty="0" err="1">
                <a:solidFill>
                  <a:srgbClr val="373737"/>
                </a:solidFill>
                <a:hlinkClick r:id="rId5"/>
              </a:rPr>
              <a:t>regenerabilă</a:t>
            </a:r>
            <a:r>
              <a:rPr lang="en-US" altLang="ko-KR" sz="2200" i="1" dirty="0">
                <a:solidFill>
                  <a:srgbClr val="373737"/>
                </a:solidFill>
              </a:rPr>
              <a:t>”.</a:t>
            </a:r>
            <a:endParaRPr lang="ko-KR" altLang="en-US" sz="2200" i="1" dirty="0">
              <a:solidFill>
                <a:srgbClr val="373737"/>
              </a:solidFill>
            </a:endParaRPr>
          </a:p>
        </p:txBody>
      </p:sp>
      <p:sp>
        <p:nvSpPr>
          <p:cNvPr id="51" name="직사각형 50">
            <a:extLst>
              <a:ext uri="{FF2B5EF4-FFF2-40B4-BE49-F238E27FC236}">
                <a16:creationId xmlns:a16="http://schemas.microsoft.com/office/drawing/2014/main" id="{27655039-CC5E-4A6C-B955-BA8E42F25249}"/>
              </a:ext>
              <a:ext uri="{C183D7F6-B498-43B3-948B-1728B52AA6E4}">
                <adec:decorative xmlns:adec="http://schemas.microsoft.com/office/drawing/2017/decorative" val="1"/>
              </a:ext>
            </a:extLst>
          </p:cNvPr>
          <p:cNvSpPr/>
          <p:nvPr/>
        </p:nvSpPr>
        <p:spPr>
          <a:xfrm>
            <a:off x="8886984"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52" name="그룹 51">
            <a:extLst>
              <a:ext uri="{FF2B5EF4-FFF2-40B4-BE49-F238E27FC236}">
                <a16:creationId xmlns:a16="http://schemas.microsoft.com/office/drawing/2014/main" id="{60FBB8CB-27AD-447B-BBCA-ED5A88C17E7D}"/>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6D27B5B0-8EA5-4314-8D40-901A71EC91C2}"/>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8ADF8768-6762-4083-BD0C-23C359F0C680}"/>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DF82C772-CBA9-4C34-A2F6-4913D95D0A8B}"/>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BB3C32CE-37D2-4FD8-B7EA-222700C3C02A}"/>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A00B855A-7C5F-48DF-84E9-802AD90D1BF6}"/>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210DBF81-707D-4B03-A053-6E220B52166B}"/>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CDA4C86D-A84A-43D2-9577-9E3AAB8FEC1C}"/>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60" name="TextBox 59">
            <a:extLst>
              <a:ext uri="{FF2B5EF4-FFF2-40B4-BE49-F238E27FC236}">
                <a16:creationId xmlns:a16="http://schemas.microsoft.com/office/drawing/2014/main" id="{DB6D982A-54DA-4FCC-9383-F91FC1E1D9CE}"/>
              </a:ext>
            </a:extLst>
          </p:cNvPr>
          <p:cNvSpPr txBox="1"/>
          <p:nvPr/>
        </p:nvSpPr>
        <p:spPr>
          <a:xfrm>
            <a:off x="9102884" y="3498182"/>
            <a:ext cx="2071376" cy="1785104"/>
          </a:xfrm>
          <a:prstGeom prst="rect">
            <a:avLst/>
          </a:prstGeom>
          <a:noFill/>
        </p:spPr>
        <p:txBody>
          <a:bodyPr wrap="square" rtlCol="0" anchor="t" anchorCtr="0">
            <a:spAutoFit/>
          </a:bodyPr>
          <a:lstStyle/>
          <a:p>
            <a:pPr algn="ctr"/>
            <a:r>
              <a:rPr lang="en-US" altLang="ko-KR" sz="2200" dirty="0">
                <a:solidFill>
                  <a:srgbClr val="373737"/>
                </a:solidFill>
                <a:hlinkClick r:id="rId6"/>
              </a:rPr>
              <a:t>Aflați mai multe despre materialele de învățare ale proiectului Every1.</a:t>
            </a:r>
            <a:endParaRPr lang="ko-KR" altLang="en-US" sz="2200" dirty="0">
              <a:solidFill>
                <a:srgbClr val="373737"/>
              </a:solidFill>
            </a:endParaRPr>
          </a:p>
        </p:txBody>
      </p:sp>
    </p:spTree>
    <p:extLst>
      <p:ext uri="{BB962C8B-B14F-4D97-AF65-F5344CB8AC3E}">
        <p14:creationId xmlns:p14="http://schemas.microsoft.com/office/powerpoint/2010/main" val="39003571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A18C26-1269-C927-57EE-BF4F66460367}"/>
              </a:ext>
            </a:extLst>
          </p:cNvPr>
          <p:cNvSpPr>
            <a:spLocks noGrp="1"/>
          </p:cNvSpPr>
          <p:nvPr>
            <p:ph type="title" idx="4294967295"/>
          </p:nvPr>
        </p:nvSpPr>
        <p:spPr>
          <a:xfrm>
            <a:off x="317327" y="1018268"/>
            <a:ext cx="10515600" cy="1325563"/>
          </a:xfrm>
          <a:prstGeom prst="rect">
            <a:avLst/>
          </a:prstGeom>
        </p:spPr>
        <p:txBody>
          <a:bodyPr/>
          <a:lstStyle/>
          <a:p>
            <a:pPr rtl="0" eaLnBrk="1" latinLnBrk="1" hangingPunct="1"/>
            <a:r>
              <a:rPr lang="ro-RO"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Mulțumiri 1</a:t>
            </a:r>
            <a:endParaRPr lang="ro-RO" noProof="1">
              <a:effectLst/>
            </a:endParaRPr>
          </a:p>
          <a:p>
            <a:endParaRPr lang="ro-RO" noProof="1"/>
          </a:p>
        </p:txBody>
      </p:sp>
      <p:sp>
        <p:nvSpPr>
          <p:cNvPr id="4" name="TextBox 3">
            <a:extLst>
              <a:ext uri="{FF2B5EF4-FFF2-40B4-BE49-F238E27FC236}">
                <a16:creationId xmlns:a16="http://schemas.microsoft.com/office/drawing/2014/main" id="{B6E2F0C4-3708-062E-837B-49F21B8E51C4}"/>
              </a:ext>
            </a:extLst>
          </p:cNvPr>
          <p:cNvSpPr txBox="1"/>
          <p:nvPr/>
        </p:nvSpPr>
        <p:spPr>
          <a:xfrm>
            <a:off x="4246322" y="308388"/>
            <a:ext cx="7628351" cy="5632311"/>
          </a:xfrm>
          <a:prstGeom prst="rect">
            <a:avLst/>
          </a:prstGeom>
          <a:noFill/>
        </p:spPr>
        <p:txBody>
          <a:bodyPr wrap="square" lIns="91440" tIns="45720" rIns="91440" bIns="45720" rtlCol="0" anchor="t">
            <a:spAutoFit/>
          </a:bodyPr>
          <a:lstStyle/>
          <a:p>
            <a:pPr latinLnBrk="0"/>
            <a:r>
              <a:rPr lang="en-GB" dirty="0"/>
              <a:t>Această prezentare de </a:t>
            </a:r>
            <a:r>
              <a:rPr lang="en-GB" dirty="0" err="1"/>
              <a:t>diapozitive</a:t>
            </a:r>
            <a:r>
              <a:rPr lang="en-GB" dirty="0"/>
              <a:t> “</a:t>
            </a:r>
            <a:r>
              <a:rPr lang="en-GB" dirty="0" err="1"/>
              <a:t>Implicați-vă</a:t>
            </a:r>
            <a:r>
              <a:rPr lang="en-GB" dirty="0"/>
              <a:t> </a:t>
            </a:r>
            <a:r>
              <a:rPr lang="en-GB" dirty="0" err="1"/>
              <a:t>în</a:t>
            </a:r>
            <a:r>
              <a:rPr lang="en-GB" dirty="0"/>
              <a:t> </a:t>
            </a:r>
            <a:r>
              <a:rPr lang="en-GB" dirty="0" err="1"/>
              <a:t>tranziția</a:t>
            </a:r>
            <a:r>
              <a:rPr lang="en-GB" dirty="0"/>
              <a:t> </a:t>
            </a:r>
            <a:r>
              <a:rPr lang="en-GB" dirty="0" err="1"/>
              <a:t>energetică</a:t>
            </a:r>
            <a:r>
              <a:rPr lang="en-GB" dirty="0"/>
              <a:t> </a:t>
            </a:r>
            <a:r>
              <a:rPr lang="en-GB" dirty="0" err="1"/>
              <a:t>digitală</a:t>
            </a:r>
            <a:r>
              <a:rPr lang="en-GB" dirty="0"/>
              <a:t>: 9 </a:t>
            </a:r>
            <a:r>
              <a:rPr lang="en-GB" dirty="0" err="1"/>
              <a:t>pași</a:t>
            </a:r>
            <a:r>
              <a:rPr lang="en-GB" dirty="0"/>
              <a:t> </a:t>
            </a:r>
            <a:r>
              <a:rPr lang="en-GB" dirty="0" err="1"/>
              <a:t>simpli</a:t>
            </a:r>
            <a:r>
              <a:rPr lang="en-GB" dirty="0"/>
              <a:t> </a:t>
            </a:r>
            <a:r>
              <a:rPr lang="en-GB" dirty="0" err="1"/>
              <a:t>pentru</a:t>
            </a:r>
            <a:r>
              <a:rPr lang="en-GB" dirty="0"/>
              <a:t> </a:t>
            </a:r>
            <a:r>
              <a:rPr lang="en-GB" dirty="0" err="1"/>
              <a:t>proprietarii</a:t>
            </a:r>
            <a:r>
              <a:rPr lang="en-GB" dirty="0"/>
              <a:t> de case </a:t>
            </a:r>
            <a:r>
              <a:rPr lang="en-GB" dirty="0" err="1"/>
              <a:t>și</a:t>
            </a:r>
            <a:r>
              <a:rPr lang="en-GB" dirty="0"/>
              <a:t> </a:t>
            </a:r>
            <a:r>
              <a:rPr lang="en-GB" dirty="0" err="1"/>
              <a:t>proprietarii</a:t>
            </a:r>
            <a:r>
              <a:rPr lang="en-GB" dirty="0"/>
              <a:t> de </a:t>
            </a:r>
            <a:r>
              <a:rPr lang="en-GB" dirty="0" err="1"/>
              <a:t>imobile</a:t>
            </a:r>
            <a:r>
              <a:rPr lang="en-GB" dirty="0"/>
              <a:t>” a fost realizată de proiectul Every1 și este licențiată </a:t>
            </a:r>
            <a:r>
              <a:rPr lang="en-GB" dirty="0">
                <a:hlinkClick r:id="rId3"/>
              </a:rPr>
              <a:t>CC BY-SA 4.0</a:t>
            </a:r>
            <a:r>
              <a:rPr lang="en-GB" dirty="0"/>
              <a:t>, cu excepția cazului în care se specifică altfel. </a:t>
            </a:r>
          </a:p>
          <a:p>
            <a:pPr latinLnBrk="0"/>
            <a:endParaRPr lang="en-GB" dirty="0"/>
          </a:p>
          <a:p>
            <a:pPr latinLnBrk="0"/>
            <a:r>
              <a:rPr lang="en-GB" dirty="0"/>
              <a:t>Imaginile utilizate în această prezentare sunt următoarele: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Imaginea de copertă: </a:t>
            </a:r>
            <a:r>
              <a:rPr lang="en-US" i="1" dirty="0">
                <a:solidFill>
                  <a:schemeClr val="dk1"/>
                </a:solidFill>
                <a:ea typeface="Public Sans"/>
                <a:cs typeface="Public Sans"/>
                <a:sym typeface="Public Sans"/>
                <a:hlinkClick r:id="rId4"/>
              </a:rPr>
              <a:t>casa </a:t>
            </a:r>
            <a:r>
              <a:rPr lang="en-US" dirty="0">
                <a:solidFill>
                  <a:schemeClr val="dk1"/>
                </a:solidFill>
                <a:ea typeface="Public Sans"/>
                <a:cs typeface="Public Sans"/>
                <a:sym typeface="Public Sans"/>
              </a:rPr>
              <a:t>lui Loraine și Mark este licențiată </a:t>
            </a:r>
            <a:r>
              <a:rPr lang="en-US" dirty="0">
                <a:solidFill>
                  <a:schemeClr val="dk1"/>
                </a:solidFill>
                <a:ea typeface="Public Sans"/>
                <a:cs typeface="Public Sans"/>
                <a:sym typeface="Public Sans"/>
                <a:hlinkClick r:id="rId5"/>
              </a:rPr>
              <a:t>CC BY-SA 2.0</a:t>
            </a:r>
            <a:r>
              <a:rPr lang="en-US" dirty="0">
                <a:solidFill>
                  <a:schemeClr val="dk1"/>
                </a:solidFill>
                <a:ea typeface="Public Sans"/>
                <a:cs typeface="Public Sans"/>
                <a:sym typeface="Public Sans"/>
              </a:rPr>
              <a:t>.</a:t>
            </a:r>
            <a:endParaRPr lang="en-US" sz="1800"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Imagine text introducere: </a:t>
            </a:r>
            <a:r>
              <a:rPr lang="en-US" i="1" dirty="0">
                <a:solidFill>
                  <a:schemeClr val="dk1"/>
                </a:solidFill>
                <a:ea typeface="Public Sans"/>
                <a:cs typeface="Public Sans"/>
                <a:sym typeface="Public Sans"/>
              </a:rPr>
              <a:t>Hârtie lângă </a:t>
            </a:r>
            <a:r>
              <a:rPr lang="en-US" i="1" dirty="0" err="1">
                <a:solidFill>
                  <a:schemeClr val="dk1"/>
                </a:solidFill>
                <a:ea typeface="Public Sans"/>
                <a:cs typeface="Public Sans"/>
                <a:sym typeface="Public Sans"/>
              </a:rPr>
              <a:t>Macbook </a:t>
            </a:r>
            <a:r>
              <a:rPr lang="en-US" dirty="0">
                <a:solidFill>
                  <a:schemeClr val="dk1"/>
                </a:solidFill>
                <a:ea typeface="Public Sans"/>
                <a:cs typeface="Public Sans"/>
                <a:sym typeface="Public Sans"/>
              </a:rPr>
              <a:t>de </a:t>
            </a:r>
            <a:r>
              <a:rPr lang="en-US" sz="1800" u="sng" dirty="0">
                <a:solidFill>
                  <a:schemeClr val="dk1"/>
                </a:solidFill>
                <a:ea typeface="Public Sans"/>
                <a:cs typeface="Public Sans"/>
                <a:sym typeface="Public Sans"/>
                <a:hlinkClick r:id="rId6">
                  <a:extLst>
                    <a:ext uri="{A12FA001-AC4F-418D-AE19-62706E023703}">
                      <ahyp:hlinkClr xmlns:ahyp="http://schemas.microsoft.com/office/drawing/2018/hyperlinkcolor" val="tx"/>
                    </a:ext>
                  </a:extLst>
                </a:hlinkClick>
              </a:rPr>
              <a:t>Lukas pe Pexels.com</a:t>
            </a:r>
            <a:endParaRPr lang="en-US" sz="1800" u="sng"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De ce să investiți în </a:t>
            </a:r>
            <a:r>
              <a:rPr lang="en-US" dirty="0">
                <a:solidFill>
                  <a:schemeClr val="dk1"/>
                </a:solidFill>
                <a:ea typeface="Public Sans"/>
                <a:cs typeface="Public Sans"/>
                <a:sym typeface="Public Sans"/>
              </a:rPr>
              <a:t>tehnologii</a:t>
            </a:r>
            <a:r>
              <a:rPr lang="en-US" sz="1800" dirty="0">
                <a:solidFill>
                  <a:schemeClr val="dk1"/>
                </a:solidFill>
                <a:ea typeface="Public Sans"/>
                <a:cs typeface="Public Sans"/>
                <a:sym typeface="Public Sans"/>
              </a:rPr>
              <a:t> digitale</a:t>
            </a:r>
            <a:r>
              <a:rPr lang="en-US" dirty="0">
                <a:solidFill>
                  <a:schemeClr val="dk1"/>
                </a:solidFill>
                <a:ea typeface="Public Sans"/>
                <a:cs typeface="Public Sans"/>
                <a:sym typeface="Public Sans"/>
              </a:rPr>
              <a:t>?: </a:t>
            </a:r>
            <a:r>
              <a:rPr lang="en-GB" b="0" i="0" dirty="0">
                <a:solidFill>
                  <a:srgbClr val="242424"/>
                </a:solidFill>
                <a:effectLst/>
                <a:hlinkClick r:id="rId7"/>
              </a:rPr>
              <a:t>Vorarlberger Kraftwerke-Energy meter (electro)-smart meter-02ASD </a:t>
            </a:r>
            <a:r>
              <a:rPr lang="en-GB" b="0" i="0" dirty="0">
                <a:solidFill>
                  <a:srgbClr val="242424"/>
                </a:solidFill>
                <a:effectLst/>
              </a:rPr>
              <a:t>de </a:t>
            </a:r>
            <a:r>
              <a:rPr lang="en-GB" b="0" i="0" dirty="0" err="1">
                <a:solidFill>
                  <a:srgbClr val="242424"/>
                </a:solidFill>
                <a:effectLst/>
              </a:rPr>
              <a:t>Asurnipal </a:t>
            </a:r>
            <a:r>
              <a:rPr lang="en-GB" b="0" i="0" dirty="0">
                <a:solidFill>
                  <a:srgbClr val="242424"/>
                </a:solidFill>
                <a:effectLst/>
              </a:rPr>
              <a:t>este licențiată </a:t>
            </a:r>
            <a:r>
              <a:rPr lang="en-GB" b="0" i="0" dirty="0">
                <a:solidFill>
                  <a:srgbClr val="242424"/>
                </a:solidFill>
                <a:effectLst/>
                <a:hlinkClick r:id="rId3"/>
              </a:rPr>
              <a:t>CC BY-SA 4.0</a:t>
            </a:r>
            <a:r>
              <a:rPr lang="en-GB" b="0" i="0" dirty="0">
                <a:solidFill>
                  <a:srgbClr val="242424"/>
                </a:solidFill>
                <a:effectLst/>
              </a:rPr>
              <a:t>.</a:t>
            </a:r>
          </a:p>
          <a:p>
            <a:pPr marL="285750" indent="-285750" latinLnBrk="0">
              <a:buFont typeface="Arial" panose="020B0604020202020204" pitchFamily="34" charset="0"/>
              <a:buChar char="•"/>
            </a:pPr>
            <a:r>
              <a:rPr lang="en-GB" dirty="0">
                <a:solidFill>
                  <a:srgbClr val="242424"/>
                </a:solidFill>
              </a:rPr>
              <a:t>Înțelegerea propriului consum de energie: </a:t>
            </a:r>
            <a:r>
              <a:rPr lang="en-GB" dirty="0">
                <a:solidFill>
                  <a:srgbClr val="242424"/>
                </a:solidFill>
                <a:hlinkClick r:id="rId8"/>
              </a:rPr>
              <a:t>Daily net metering.png </a:t>
            </a:r>
            <a:r>
              <a:rPr lang="en-GB" dirty="0">
                <a:solidFill>
                  <a:srgbClr val="242424"/>
                </a:solidFill>
              </a:rPr>
              <a:t>de Delphi234 este licențiată </a:t>
            </a:r>
            <a:r>
              <a:rPr lang="en-GB" dirty="0">
                <a:solidFill>
                  <a:srgbClr val="242424"/>
                </a:solidFill>
                <a:hlinkClick r:id="rId9"/>
              </a:rPr>
              <a:t>CC BY-SA 3.0</a:t>
            </a:r>
            <a:r>
              <a:rPr lang="en-GB" dirty="0">
                <a:solidFill>
                  <a:srgbClr val="242424"/>
                </a:solidFill>
              </a:rPr>
              <a:t>. </a:t>
            </a:r>
          </a:p>
          <a:p>
            <a:pPr marL="285750" indent="-285750" latinLnBrk="0">
              <a:buFont typeface="Arial" panose="020B0604020202020204" pitchFamily="34" charset="0"/>
              <a:buChar char="•"/>
            </a:pPr>
            <a:r>
              <a:rPr lang="en-GB" dirty="0">
                <a:solidFill>
                  <a:srgbClr val="242424"/>
                </a:solidFill>
              </a:rPr>
              <a:t>Deveniți un prosumator: </a:t>
            </a:r>
            <a:r>
              <a:rPr lang="en-GB" dirty="0">
                <a:solidFill>
                  <a:srgbClr val="242424"/>
                </a:solidFill>
                <a:hlinkClick r:id="rId10"/>
              </a:rPr>
              <a:t>Energie solară, Amersfoort </a:t>
            </a:r>
            <a:r>
              <a:rPr lang="en-GB" dirty="0">
                <a:solidFill>
                  <a:srgbClr val="242424"/>
                </a:solidFill>
              </a:rPr>
              <a:t>de Eneco Group este licențiată </a:t>
            </a:r>
            <a:r>
              <a:rPr lang="en-GB" dirty="0">
                <a:solidFill>
                  <a:srgbClr val="242424"/>
                </a:solidFill>
                <a:hlinkClick r:id="rId11"/>
              </a:rPr>
              <a:t>CC BY 2.0</a:t>
            </a:r>
            <a:r>
              <a:rPr lang="en-GB" dirty="0">
                <a:solidFill>
                  <a:srgbClr val="242424"/>
                </a:solidFill>
              </a:rPr>
              <a:t>. </a:t>
            </a:r>
          </a:p>
          <a:p>
            <a:pPr marL="285750" indent="-285750" latinLnBrk="0">
              <a:buFont typeface="Arial" panose="020B0604020202020204" pitchFamily="34" charset="0"/>
              <a:buChar char="•"/>
            </a:pPr>
            <a:r>
              <a:rPr lang="en-GB" dirty="0">
                <a:solidFill>
                  <a:srgbClr val="242424"/>
                </a:solidFill>
              </a:rPr>
              <a:t>Lucrul în echipă: Grupuri energetice colective: </a:t>
            </a:r>
            <a:r>
              <a:rPr lang="en-GB" dirty="0">
                <a:solidFill>
                  <a:srgbClr val="242424"/>
                </a:solidFill>
                <a:hlinkClick r:id="rId12"/>
              </a:rPr>
              <a:t>Raport privind comunitățile energetice.jpg </a:t>
            </a:r>
            <a:r>
              <a:rPr lang="en-GB" dirty="0">
                <a:solidFill>
                  <a:srgbClr val="242424"/>
                </a:solidFill>
              </a:rPr>
              <a:t>de Joint Research Centre (JRC) este licențiat </a:t>
            </a:r>
            <a:r>
              <a:rPr lang="en-GB" dirty="0">
                <a:solidFill>
                  <a:srgbClr val="242424"/>
                </a:solidFill>
                <a:hlinkClick r:id="rId3"/>
              </a:rPr>
              <a:t>CC BY-SA 4.0</a:t>
            </a:r>
            <a:r>
              <a:rPr lang="en-GB" dirty="0">
                <a:solidFill>
                  <a:srgbClr val="242424"/>
                </a:solidFill>
              </a:rPr>
              <a:t>. </a:t>
            </a:r>
          </a:p>
          <a:p>
            <a:pPr marL="285750" indent="-285750" latinLnBrk="0">
              <a:buFont typeface="Arial" panose="020B0604020202020204" pitchFamily="34" charset="0"/>
              <a:buChar char="•"/>
            </a:pPr>
            <a:r>
              <a:rPr lang="en-GB" dirty="0">
                <a:solidFill>
                  <a:srgbClr val="242424"/>
                </a:solidFill>
              </a:rPr>
              <a:t>Sprijinirea altora pentru a economisi energie: </a:t>
            </a:r>
            <a:r>
              <a:rPr lang="en-GB" sz="1800" dirty="0">
                <a:solidFill>
                  <a:srgbClr val="242424"/>
                </a:solidFill>
                <a:ea typeface="Public Sans"/>
                <a:cs typeface="Public Sans"/>
                <a:sym typeface="Public Sans"/>
                <a:hlinkClick r:id="rId13"/>
              </a:rPr>
              <a:t>Facturi de energie electrică cu bec și calculator </a:t>
            </a:r>
            <a:r>
              <a:rPr lang="en-GB" sz="1800" dirty="0">
                <a:solidFill>
                  <a:srgbClr val="242424"/>
                </a:solidFill>
                <a:ea typeface="Public Sans"/>
                <a:cs typeface="Public Sans"/>
                <a:sym typeface="Public Sans"/>
              </a:rPr>
              <a:t>de </a:t>
            </a:r>
            <a:r>
              <a:rPr lang="en-GB" sz="1800" dirty="0" err="1">
                <a:solidFill>
                  <a:srgbClr val="242424"/>
                </a:solidFill>
                <a:ea typeface="Public Sans"/>
                <a:cs typeface="Public Sans"/>
                <a:sym typeface="Public Sans"/>
              </a:rPr>
              <a:t>Uswitch.com </a:t>
            </a:r>
            <a:r>
              <a:rPr lang="en-GB" sz="1800" dirty="0">
                <a:solidFill>
                  <a:srgbClr val="242424"/>
                </a:solidFill>
                <a:ea typeface="Public Sans"/>
                <a:cs typeface="Public Sans"/>
                <a:sym typeface="Public Sans"/>
              </a:rPr>
              <a:t>Images este </a:t>
            </a:r>
            <a:r>
              <a:rPr lang="en-GB" dirty="0">
                <a:solidFill>
                  <a:srgbClr val="242424"/>
                </a:solidFill>
              </a:rPr>
              <a:t>licențiată </a:t>
            </a:r>
            <a:r>
              <a:rPr lang="en-GB" noProof="0" dirty="0">
                <a:solidFill>
                  <a:schemeClr val="dk1"/>
                </a:solidFill>
                <a:ea typeface="Public Sans"/>
                <a:cs typeface="Public Sans"/>
                <a:sym typeface="Public Sans"/>
                <a:hlinkClick r:id="rId11"/>
              </a:rPr>
              <a:t>CC BY 2.0</a:t>
            </a:r>
            <a:r>
              <a:rPr lang="en-GB" dirty="0">
                <a:solidFill>
                  <a:srgbClr val="242424"/>
                </a:solidFill>
              </a:rPr>
              <a:t>. Această imagine a fost decupată.</a:t>
            </a:r>
          </a:p>
        </p:txBody>
      </p:sp>
    </p:spTree>
    <p:extLst>
      <p:ext uri="{BB962C8B-B14F-4D97-AF65-F5344CB8AC3E}">
        <p14:creationId xmlns:p14="http://schemas.microsoft.com/office/powerpoint/2010/main" val="12154754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93706-38C2-DA73-1F48-3591D20800F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82A671B-98E0-1953-CED2-0F85C0E4D397}"/>
              </a:ext>
            </a:extLst>
          </p:cNvPr>
          <p:cNvSpPr>
            <a:spLocks noGrp="1"/>
          </p:cNvSpPr>
          <p:nvPr>
            <p:ph type="title" idx="4294967295"/>
          </p:nvPr>
        </p:nvSpPr>
        <p:spPr>
          <a:xfrm>
            <a:off x="317327" y="1031330"/>
            <a:ext cx="10515600" cy="1325563"/>
          </a:xfrm>
          <a:prstGeom prst="rect">
            <a:avLst/>
          </a:prstGeom>
        </p:spPr>
        <p:txBody>
          <a:bodyPr/>
          <a:lstStyle/>
          <a:p>
            <a:pPr marL="0" marR="0" lvl="0" indent="0" algn="l" defTabSz="914400" rtl="0" eaLnBrk="1" fontAlgn="auto" latinLnBrk="1" hangingPunct="1">
              <a:lnSpc>
                <a:spcPct val="90000"/>
              </a:lnSpc>
              <a:spcBef>
                <a:spcPct val="0"/>
              </a:spcBef>
              <a:spcAft>
                <a:spcPts val="0"/>
              </a:spcAft>
              <a:buClrTx/>
              <a:buSzTx/>
              <a:buFontTx/>
              <a:buNone/>
              <a:tabLst/>
              <a:defRPr/>
            </a:pPr>
            <a:r>
              <a:rPr lang="ro-RO" sz="2800" b="1" kern="1200" noProof="1">
                <a:solidFill>
                  <a:schemeClr val="bg1"/>
                </a:solidFill>
                <a:effectLst/>
              </a:rPr>
              <a:t>Mulțumiri 2</a:t>
            </a:r>
            <a:endParaRPr lang="ro-RO" sz="2800" b="1" noProof="1">
              <a:solidFill>
                <a:schemeClr val="bg1"/>
              </a:solidFill>
              <a:effectLst/>
            </a:endParaRPr>
          </a:p>
        </p:txBody>
      </p:sp>
      <p:sp>
        <p:nvSpPr>
          <p:cNvPr id="4" name="TextBox 3">
            <a:extLst>
              <a:ext uri="{FF2B5EF4-FFF2-40B4-BE49-F238E27FC236}">
                <a16:creationId xmlns:a16="http://schemas.microsoft.com/office/drawing/2014/main" id="{FABA671B-4366-A68A-28DD-76DB95051182}"/>
              </a:ext>
            </a:extLst>
          </p:cNvPr>
          <p:cNvSpPr txBox="1"/>
          <p:nvPr/>
        </p:nvSpPr>
        <p:spPr>
          <a:xfrm>
            <a:off x="4246322" y="308388"/>
            <a:ext cx="7628351" cy="5016758"/>
          </a:xfrm>
          <a:prstGeom prst="rect">
            <a:avLst/>
          </a:prstGeom>
          <a:noFill/>
        </p:spPr>
        <p:txBody>
          <a:bodyPr wrap="square" lIns="91440" tIns="45720" rIns="91440" bIns="45720" rtlCol="0" anchor="t">
            <a:spAutoFit/>
          </a:bodyPr>
          <a:lstStyle/>
          <a:p>
            <a:pPr marL="285750" indent="-285750" latinLnBrk="0">
              <a:buFont typeface="Arial" panose="020B0604020202020204" pitchFamily="34" charset="0"/>
              <a:buChar char="•"/>
            </a:pPr>
            <a:r>
              <a:rPr lang="en-GB" dirty="0">
                <a:solidFill>
                  <a:schemeClr val="dk1"/>
                </a:solidFill>
                <a:ea typeface="Public Sans"/>
                <a:cs typeface="Public Sans"/>
                <a:sym typeface="Public Sans"/>
              </a:rPr>
              <a:t>Amenajare peisagistică eficientă din punct de vedere energetic: </a:t>
            </a:r>
            <a:r>
              <a:rPr lang="en-GB" dirty="0">
                <a:solidFill>
                  <a:schemeClr val="dk1"/>
                </a:solidFill>
                <a:ea typeface="Public Sans"/>
                <a:cs typeface="Public Sans"/>
                <a:sym typeface="Public Sans"/>
                <a:hlinkClick r:id="rId3"/>
              </a:rPr>
              <a:t>zgârie-nori rezidențiali cu păduri verticale în Milano, Italia</a:t>
            </a:r>
            <a:r>
              <a:rPr lang="en-GB" dirty="0">
                <a:solidFill>
                  <a:schemeClr val="dk1"/>
                </a:solidFill>
                <a:ea typeface="Public Sans"/>
                <a:cs typeface="Public Sans"/>
                <a:sym typeface="Public Sans"/>
              </a:rPr>
              <a:t>, de Sophie Otto pe </a:t>
            </a:r>
            <a:r>
              <a:rPr lang="en-GB" dirty="0">
                <a:solidFill>
                  <a:schemeClr val="dk1"/>
                </a:solidFill>
                <a:ea typeface="Public Sans"/>
                <a:cs typeface="Public Sans"/>
                <a:sym typeface="Public Sans"/>
                <a:hlinkClick r:id="rId4"/>
              </a:rPr>
              <a:t>Pexels.com</a:t>
            </a:r>
            <a:r>
              <a:rPr lang="en-GB"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dirty="0">
                <a:solidFill>
                  <a:schemeClr val="dk1"/>
                </a:solidFill>
                <a:ea typeface="Public Sans"/>
                <a:cs typeface="Public Sans"/>
                <a:sym typeface="Public Sans"/>
              </a:rPr>
              <a:t>Întreținere și inspecții periodice: </a:t>
            </a:r>
            <a:r>
              <a:rPr lang="en-GB" dirty="0">
                <a:solidFill>
                  <a:schemeClr val="dk1"/>
                </a:solidFill>
                <a:ea typeface="Public Sans"/>
                <a:cs typeface="Public Sans"/>
                <a:sym typeface="Public Sans"/>
                <a:hlinkClick r:id="rId5"/>
              </a:rPr>
              <a:t>PASECO Air Condition </a:t>
            </a:r>
            <a:r>
              <a:rPr lang="en-GB" dirty="0">
                <a:solidFill>
                  <a:schemeClr val="dk1"/>
                </a:solidFill>
                <a:ea typeface="Public Sans"/>
                <a:cs typeface="Public Sans"/>
                <a:sym typeface="Public Sans"/>
              </a:rPr>
              <a:t>de HS You este licențiat </a:t>
            </a:r>
            <a:r>
              <a:rPr lang="en-GB" noProof="0" dirty="0">
                <a:solidFill>
                  <a:schemeClr val="dk1"/>
                </a:solidFill>
                <a:ea typeface="Public Sans"/>
                <a:cs typeface="Public Sans"/>
                <a:sym typeface="Public Sans"/>
                <a:hlinkClick r:id="rId6"/>
              </a:rPr>
              <a:t>CC </a:t>
            </a:r>
            <a:r>
              <a:rPr lang="en-GB" dirty="0">
                <a:solidFill>
                  <a:schemeClr val="dk1"/>
                </a:solidFill>
                <a:ea typeface="Public Sans"/>
                <a:cs typeface="Public Sans"/>
                <a:sym typeface="Public Sans"/>
                <a:hlinkClick r:id="rId6"/>
              </a:rPr>
              <a:t>BY-ND 2.0</a:t>
            </a:r>
            <a:r>
              <a:rPr lang="en-GB"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Trecerea la iluminat eficient din punct de vedere energetic: </a:t>
            </a:r>
            <a:r>
              <a:rPr lang="en-GB" noProof="0" dirty="0">
                <a:solidFill>
                  <a:schemeClr val="dk1"/>
                </a:solidFill>
                <a:ea typeface="Public Sans"/>
                <a:cs typeface="Public Sans"/>
                <a:sym typeface="Public Sans"/>
                <a:hlinkClick r:id="rId7"/>
              </a:rPr>
              <a:t>Becul UMAX U-Smart Wifi </a:t>
            </a:r>
            <a:r>
              <a:rPr lang="en-GB" noProof="0" dirty="0">
                <a:solidFill>
                  <a:schemeClr val="dk1"/>
                </a:solidFill>
                <a:ea typeface="Public Sans"/>
                <a:cs typeface="Public Sans"/>
                <a:sym typeface="Public Sans"/>
              </a:rPr>
              <a:t>de Jirka Matousek este licențiat </a:t>
            </a:r>
            <a:r>
              <a:rPr lang="en-GB" noProof="0" dirty="0">
                <a:solidFill>
                  <a:schemeClr val="dk1"/>
                </a:solidFill>
                <a:ea typeface="Public Sans"/>
                <a:cs typeface="Public Sans"/>
                <a:sym typeface="Public Sans"/>
                <a:hlinkClick r:id="rId8"/>
              </a:rPr>
              <a:t>CC BY 2.0</a:t>
            </a:r>
            <a:r>
              <a:rPr lang="en-GB" noProof="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dirty="0">
                <a:solidFill>
                  <a:schemeClr val="dk1"/>
                </a:solidFill>
                <a:ea typeface="Public Sans"/>
                <a:cs typeface="Public Sans"/>
                <a:sym typeface="Public Sans"/>
              </a:rPr>
              <a:t>Implementarea soluțiilor de energie regenerabilă: </a:t>
            </a:r>
            <a:r>
              <a:rPr lang="en-GB" dirty="0">
                <a:solidFill>
                  <a:schemeClr val="dk1"/>
                </a:solidFill>
                <a:ea typeface="Public Sans"/>
                <a:cs typeface="Public Sans"/>
                <a:sym typeface="Public Sans"/>
                <a:hlinkClick r:id="rId9"/>
              </a:rPr>
              <a:t>Energie curată la locul de muncă pentru </a:t>
            </a:r>
            <a:r>
              <a:rPr lang="en-GB" dirty="0" err="1">
                <a:solidFill>
                  <a:schemeClr val="dk1"/>
                </a:solidFill>
                <a:ea typeface="Public Sans"/>
                <a:cs typeface="Public Sans"/>
                <a:sym typeface="Public Sans"/>
                <a:hlinkClick r:id="rId9"/>
              </a:rPr>
              <a:t>Ziua Pământului</a:t>
            </a:r>
            <a:r>
              <a:rPr lang="en-GB" dirty="0">
                <a:solidFill>
                  <a:schemeClr val="dk1"/>
                </a:solidFill>
                <a:ea typeface="Public Sans"/>
                <a:cs typeface="Public Sans"/>
                <a:sym typeface="Public Sans"/>
                <a:hlinkClick r:id="rId9"/>
              </a:rPr>
              <a:t>! </a:t>
            </a:r>
            <a:r>
              <a:rPr lang="en-GB" dirty="0">
                <a:solidFill>
                  <a:schemeClr val="dk1"/>
                </a:solidFill>
                <a:ea typeface="Public Sans"/>
                <a:cs typeface="Public Sans"/>
                <a:sym typeface="Public Sans"/>
              </a:rPr>
              <a:t>de </a:t>
            </a:r>
            <a:r>
              <a:rPr lang="en-GB" dirty="0" err="1">
                <a:solidFill>
                  <a:schemeClr val="dk1"/>
                </a:solidFill>
                <a:ea typeface="Public Sans"/>
                <a:cs typeface="Public Sans"/>
                <a:sym typeface="Public Sans"/>
              </a:rPr>
              <a:t>naturalflow </a:t>
            </a:r>
            <a:r>
              <a:rPr lang="en-GB" dirty="0">
                <a:solidFill>
                  <a:schemeClr val="dk1"/>
                </a:solidFill>
                <a:ea typeface="Public Sans"/>
                <a:cs typeface="Public Sans"/>
                <a:sym typeface="Public Sans"/>
              </a:rPr>
              <a:t>este licențiată </a:t>
            </a:r>
            <a:r>
              <a:rPr lang="en-US" dirty="0">
                <a:solidFill>
                  <a:schemeClr val="dk1"/>
                </a:solidFill>
                <a:ea typeface="Public Sans"/>
                <a:cs typeface="Public Sans"/>
                <a:sym typeface="Public Sans"/>
                <a:hlinkClick r:id="rId10"/>
              </a:rPr>
              <a:t>CC BY-SA 2.0</a:t>
            </a:r>
            <a:r>
              <a:rPr lang="en-US" dirty="0">
                <a:solidFill>
                  <a:schemeClr val="dk1"/>
                </a:solidFill>
                <a:ea typeface="Public Sans"/>
                <a:cs typeface="Public Sans"/>
                <a:sym typeface="Public Sans"/>
              </a:rPr>
              <a:t>.</a:t>
            </a:r>
            <a:endParaRPr lang="en-GB"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endParaRPr lang="en-GB"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endParaRPr lang="en-GB" dirty="0">
              <a:solidFill>
                <a:srgbClr val="242424"/>
              </a:solidFill>
            </a:endParaRPr>
          </a:p>
          <a:p>
            <a:pPr marL="285750" indent="-285750" latinLnBrk="0">
              <a:buFont typeface="Arial" panose="020B0604020202020204" pitchFamily="34" charset="0"/>
              <a:buChar char="•"/>
            </a:pPr>
            <a:endParaRPr lang="en-GB" b="0" i="0" dirty="0">
              <a:solidFill>
                <a:srgbClr val="242424"/>
              </a:solidFill>
              <a:effectLst/>
            </a:endParaRPr>
          </a:p>
          <a:p>
            <a:pPr marL="285750" indent="-285750" latinLnBrk="0">
              <a:buFont typeface="Arial" panose="020B0604020202020204" pitchFamily="34" charset="0"/>
              <a:buChar char="•"/>
            </a:pPr>
            <a:endParaRPr lang="en-GB" dirty="0">
              <a:solidFill>
                <a:srgbClr val="242424"/>
              </a:solidFill>
            </a:endParaRPr>
          </a:p>
          <a:p>
            <a:pPr marL="285750" indent="-285750" latinLnBrk="0">
              <a:buFont typeface="Arial" panose="020B0604020202020204" pitchFamily="34" charset="0"/>
              <a:buChar char="•"/>
            </a:pPr>
            <a:endParaRPr lang="en-US" sz="1800" dirty="0">
              <a:solidFill>
                <a:schemeClr val="dk1"/>
              </a:solidFill>
              <a:ea typeface="Public Sans"/>
              <a:cs typeface="Public Sans"/>
              <a:sym typeface="Public Sans"/>
            </a:endParaRPr>
          </a:p>
          <a:p>
            <a:pPr latinLnBrk="0"/>
            <a:endParaRPr lang="en-US" sz="180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US" sz="180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US" sz="3200" dirty="0">
              <a:solidFill>
                <a:schemeClr val="dk1"/>
              </a:solidFill>
              <a:ea typeface="Calibri"/>
              <a:cs typeface="Calibri"/>
              <a:sym typeface="Calibri"/>
            </a:endParaRPr>
          </a:p>
          <a:p>
            <a:pPr latinLnBrk="0"/>
            <a:endParaRPr lang="en-GB" dirty="0"/>
          </a:p>
        </p:txBody>
      </p:sp>
    </p:spTree>
    <p:extLst>
      <p:ext uri="{BB962C8B-B14F-4D97-AF65-F5344CB8AC3E}">
        <p14:creationId xmlns:p14="http://schemas.microsoft.com/office/powerpoint/2010/main" val="41828448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09B2BD-8A64-2A9E-36B6-889EBDC727F1}"/>
              </a:ext>
            </a:extLst>
          </p:cNvPr>
          <p:cNvSpPr>
            <a:spLocks noGrp="1"/>
          </p:cNvSpPr>
          <p:nvPr>
            <p:ph type="title" idx="4294967295"/>
          </p:nvPr>
        </p:nvSpPr>
        <p:spPr>
          <a:xfrm>
            <a:off x="3816532" y="2624999"/>
            <a:ext cx="10515600" cy="1325563"/>
          </a:xfrm>
          <a:prstGeom prst="rect">
            <a:avLst/>
          </a:prstGeom>
        </p:spPr>
        <p:txBody>
          <a:bodyPr/>
          <a:lstStyle/>
          <a:p>
            <a:pPr rtl="0" eaLnBrk="1" latinLnBrk="1" hangingPunct="1"/>
            <a:r>
              <a:rPr lang="ro-RO" sz="6000" b="0" kern="1200" noProof="1">
                <a:solidFill>
                  <a:srgbClr val="FFFFFF"/>
                </a:solidFill>
                <a:effectLst/>
                <a:latin typeface="Calibri" panose="020F0502020204030204" pitchFamily="34" charset="0"/>
                <a:ea typeface="맑은 고딕" panose="020B0503020000020004" pitchFamily="34" charset="-127"/>
                <a:cs typeface="+mn-cs"/>
              </a:rPr>
              <a:t>Mulțumesc!</a:t>
            </a:r>
            <a:endParaRPr lang="ro-RO" noProof="1">
              <a:effectLst/>
            </a:endParaRPr>
          </a:p>
          <a:p>
            <a:endParaRPr lang="ro-RO" noProof="1"/>
          </a:p>
        </p:txBody>
      </p:sp>
    </p:spTree>
    <p:extLst>
      <p:ext uri="{BB962C8B-B14F-4D97-AF65-F5344CB8AC3E}">
        <p14:creationId xmlns:p14="http://schemas.microsoft.com/office/powerpoint/2010/main" val="10154247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65D3-66A4-7667-AC58-4749B4B19BE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30E6374C-C291-6834-91B4-BD411A47047F}"/>
              </a:ext>
            </a:extLst>
          </p:cNvPr>
          <p:cNvSpPr>
            <a:spLocks noGrp="1"/>
          </p:cNvSpPr>
          <p:nvPr>
            <p:ph type="title" idx="4294967295"/>
          </p:nvPr>
        </p:nvSpPr>
        <p:spPr>
          <a:xfrm>
            <a:off x="654547" y="594231"/>
            <a:ext cx="10515600" cy="1325563"/>
          </a:xfrm>
          <a:prstGeom prst="rect">
            <a:avLst/>
          </a:prstGeom>
        </p:spPr>
        <p:txBody>
          <a:bodyPr/>
          <a:lstStyle/>
          <a:p>
            <a:r>
              <a:rPr lang="ro-RO" sz="2800" b="1" noProof="1">
                <a:solidFill>
                  <a:schemeClr val="bg1"/>
                </a:solidFill>
              </a:rPr>
              <a:t>Această prezentare</a:t>
            </a:r>
          </a:p>
        </p:txBody>
      </p:sp>
      <p:sp>
        <p:nvSpPr>
          <p:cNvPr id="2" name="TextBox 1">
            <a:extLst>
              <a:ext uri="{FF2B5EF4-FFF2-40B4-BE49-F238E27FC236}">
                <a16:creationId xmlns:a16="http://schemas.microsoft.com/office/drawing/2014/main" id="{4D366B55-7ACA-91FD-62DA-6FBF6BEC8E01}"/>
              </a:ext>
            </a:extLst>
          </p:cNvPr>
          <p:cNvSpPr txBox="1"/>
          <p:nvPr/>
        </p:nvSpPr>
        <p:spPr>
          <a:xfrm>
            <a:off x="4484947" y="2090172"/>
            <a:ext cx="6944367" cy="2677656"/>
          </a:xfrm>
          <a:prstGeom prst="rect">
            <a:avLst/>
          </a:prstGeom>
          <a:noFill/>
        </p:spPr>
        <p:txBody>
          <a:bodyPr wrap="square" rtlCol="0">
            <a:spAutoFit/>
          </a:bodyPr>
          <a:lstStyle/>
          <a:p>
            <a:pPr latinLnBrk="0"/>
            <a:r>
              <a:rPr lang="en-GB" sz="2400" dirty="0">
                <a:solidFill>
                  <a:srgbClr val="2B2C30"/>
                </a:solidFill>
                <a:ea typeface="Public Sans"/>
                <a:cs typeface="Public Sans"/>
                <a:sym typeface="Public Sans"/>
              </a:rPr>
              <a:t>Explorarea fiecărei etape începe cu o întrebare de reflecție. Acordați-vă un moment pentru a analiza fiecare întrebare, înainte de a trece la diapozitivul următor.</a:t>
            </a:r>
          </a:p>
          <a:p>
            <a:pPr latinLnBrk="0"/>
            <a:endParaRPr lang="en-GB" sz="2400" noProof="0" dirty="0">
              <a:solidFill>
                <a:srgbClr val="2B2C30"/>
              </a:solidFill>
              <a:sym typeface="Public Sans"/>
            </a:endParaRPr>
          </a:p>
          <a:p>
            <a:pPr latinLnBrk="0"/>
            <a:r>
              <a:rPr lang="en-GB" sz="2400" dirty="0">
                <a:solidFill>
                  <a:srgbClr val="2B2C30"/>
                </a:solidFill>
                <a:sym typeface="Public Sans"/>
              </a:rPr>
              <a:t>Puteți parcurge fiecare etapă pe rând. Alternativ, puteți selecta o anumită etapă pe care doriți să o explorați mai întâi prin intermediul meniului. </a:t>
            </a:r>
            <a:endParaRPr lang="en-GB" sz="2400" noProof="0" dirty="0"/>
          </a:p>
        </p:txBody>
      </p:sp>
      <p:pic>
        <p:nvPicPr>
          <p:cNvPr id="3" name="Google Shape;97;p2">
            <a:extLst>
              <a:ext uri="{FF2B5EF4-FFF2-40B4-BE49-F238E27FC236}">
                <a16:creationId xmlns:a16="http://schemas.microsoft.com/office/drawing/2014/main" id="{46CBB049-FC30-E97A-C61F-2DF4AC28F8FA}"/>
              </a:ex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0" y="1782388"/>
            <a:ext cx="4045907" cy="3293224"/>
          </a:xfrm>
          <a:prstGeom prst="rect">
            <a:avLst/>
          </a:prstGeom>
          <a:noFill/>
          <a:ln>
            <a:noFill/>
          </a:ln>
        </p:spPr>
      </p:pic>
    </p:spTree>
    <p:extLst>
      <p:ext uri="{BB962C8B-B14F-4D97-AF65-F5344CB8AC3E}">
        <p14:creationId xmlns:p14="http://schemas.microsoft.com/office/powerpoint/2010/main" val="2090023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31D369A-7542-6E47-111F-18346733C474}"/>
              </a:ext>
            </a:extLst>
          </p:cNvPr>
          <p:cNvSpPr>
            <a:spLocks noGrp="1"/>
          </p:cNvSpPr>
          <p:nvPr>
            <p:ph type="title" idx="4294967295"/>
          </p:nvPr>
        </p:nvSpPr>
        <p:spPr>
          <a:xfrm>
            <a:off x="384131" y="691697"/>
            <a:ext cx="10515600" cy="1325563"/>
          </a:xfrm>
          <a:prstGeom prst="rect">
            <a:avLst/>
          </a:prstGeom>
        </p:spPr>
        <p:txBody>
          <a:bodyPr/>
          <a:lstStyle/>
          <a:p>
            <a:pPr rtl="0" eaLnBrk="1" latinLnBrk="1" hangingPunct="1"/>
            <a:r>
              <a:rPr lang="ro-RO" sz="2800" b="1" kern="1200" noProof="1">
                <a:solidFill>
                  <a:srgbClr val="FFFFFF"/>
                </a:solidFill>
                <a:effectLst/>
                <a:latin typeface="Calibri" panose="020F0502020204030204" pitchFamily="34" charset="0"/>
                <a:ea typeface="Public Sans"/>
                <a:cs typeface="Public Sans"/>
              </a:rPr>
              <a:t>9 pași simpli pentru proprietarii de case și proprietarii de imobile</a:t>
            </a:r>
            <a:endParaRPr lang="ro-RO" noProof="1">
              <a:effectLst/>
            </a:endParaRPr>
          </a:p>
          <a:p>
            <a:endParaRPr lang="ro-RO" noProof="1"/>
          </a:p>
        </p:txBody>
      </p:sp>
      <p:sp>
        <p:nvSpPr>
          <p:cNvPr id="2" name="TextBox 1">
            <a:extLst>
              <a:ext uri="{FF2B5EF4-FFF2-40B4-BE49-F238E27FC236}">
                <a16:creationId xmlns:a16="http://schemas.microsoft.com/office/drawing/2014/main" id="{1013318B-F51A-DE9B-4143-B6140E6B757E}"/>
              </a:ext>
            </a:extLst>
          </p:cNvPr>
          <p:cNvSpPr txBox="1"/>
          <p:nvPr/>
        </p:nvSpPr>
        <p:spPr>
          <a:xfrm>
            <a:off x="384131" y="2149019"/>
            <a:ext cx="11423738" cy="3785652"/>
          </a:xfrm>
          <a:prstGeom prst="rect">
            <a:avLst/>
          </a:prstGeom>
          <a:noFill/>
        </p:spPr>
        <p:txBody>
          <a:bodyPr wrap="square" rtlCol="0">
            <a:spAutoFit/>
          </a:bodyPr>
          <a:lstStyle/>
          <a:p>
            <a:pPr marL="342900" indent="-342900" latinLnBrk="0">
              <a:buFont typeface="+mj-lt"/>
              <a:buAutoNum type="arabicPeriod"/>
            </a:pPr>
            <a:r>
              <a:rPr lang="en-GB" sz="2400" noProof="0" dirty="0">
                <a:ea typeface="Public Sans"/>
                <a:cs typeface="Public Sans"/>
                <a:sym typeface="Public Sans"/>
              </a:rPr>
              <a:t>De ce să investești în tehnologii energetice digitale?</a:t>
            </a:r>
          </a:p>
          <a:p>
            <a:pPr marL="342900" indent="-342900" latinLnBrk="0">
              <a:buFont typeface="+mj-lt"/>
              <a:buAutoNum type="arabicPeriod"/>
            </a:pPr>
            <a:r>
              <a:rPr lang="en-GB" sz="2400" noProof="0" dirty="0">
                <a:ea typeface="Public Sans"/>
                <a:cs typeface="Public Sans"/>
                <a:sym typeface="Public Sans"/>
              </a:rPr>
              <a:t>Înțelegerea propriului consum de energie.</a:t>
            </a:r>
          </a:p>
          <a:p>
            <a:pPr marL="342900" indent="-342900" latinLnBrk="0">
              <a:buFont typeface="+mj-lt"/>
              <a:buAutoNum type="arabicPeriod"/>
            </a:pPr>
            <a:r>
              <a:rPr lang="en-GB" sz="2400" noProof="0" dirty="0">
                <a:ea typeface="Public Sans"/>
                <a:cs typeface="Public Sans"/>
                <a:sym typeface="Public Sans"/>
              </a:rPr>
              <a:t>Deveniți un prosumator.</a:t>
            </a:r>
          </a:p>
          <a:p>
            <a:pPr marL="342900" indent="-342900" latinLnBrk="0">
              <a:buFont typeface="+mj-lt"/>
              <a:buAutoNum type="arabicPeriod"/>
            </a:pPr>
            <a:r>
              <a:rPr lang="en-GB" sz="2400" noProof="0" dirty="0">
                <a:ea typeface="Public Sans"/>
                <a:cs typeface="Public Sans"/>
                <a:sym typeface="Public Sans"/>
              </a:rPr>
              <a:t>Colaborarea: comunități energetice.</a:t>
            </a:r>
          </a:p>
          <a:p>
            <a:pPr marL="342900" indent="-342900" latinLnBrk="0">
              <a:buFont typeface="+mj-lt"/>
              <a:buAutoNum type="arabicPeriod"/>
            </a:pPr>
            <a:r>
              <a:rPr lang="en-GB" sz="2400" noProof="0" dirty="0">
                <a:ea typeface="Public Sans"/>
                <a:cs typeface="Public Sans"/>
                <a:sym typeface="Public Sans"/>
              </a:rPr>
              <a:t>Sprijinirea altora în economisirea energiei.</a:t>
            </a:r>
          </a:p>
          <a:p>
            <a:pPr marL="342900" indent="-342900" latinLnBrk="0">
              <a:buFont typeface="+mj-lt"/>
              <a:buAutoNum type="arabicPeriod"/>
            </a:pPr>
            <a:r>
              <a:rPr lang="en-GB" sz="2400" noProof="0" dirty="0">
                <a:ea typeface="Public Sans"/>
                <a:cs typeface="Public Sans"/>
                <a:sym typeface="Public Sans"/>
              </a:rPr>
              <a:t>Amenajarea eficientă din punct de vedere energetic a peisajului.</a:t>
            </a:r>
          </a:p>
          <a:p>
            <a:pPr marL="342900" indent="-342900" latinLnBrk="0">
              <a:buFont typeface="+mj-lt"/>
              <a:buAutoNum type="arabicPeriod"/>
            </a:pPr>
            <a:r>
              <a:rPr lang="en-GB" sz="2400" noProof="0" dirty="0">
                <a:ea typeface="Public Sans"/>
                <a:cs typeface="Public Sans"/>
                <a:sym typeface="Public Sans"/>
              </a:rPr>
              <a:t>Întreținere și inspecții periodice.</a:t>
            </a:r>
          </a:p>
          <a:p>
            <a:pPr marL="342900" indent="-342900" latinLnBrk="0">
              <a:buFont typeface="+mj-lt"/>
              <a:buAutoNum type="arabicPeriod"/>
            </a:pPr>
            <a:r>
              <a:rPr lang="en-GB" sz="2400" noProof="0" dirty="0">
                <a:ea typeface="Public Sans"/>
                <a:cs typeface="Public Sans"/>
                <a:sym typeface="Public Sans"/>
              </a:rPr>
              <a:t>Trecerea la iluminat eficient din punct de vedere energetic.</a:t>
            </a:r>
          </a:p>
          <a:p>
            <a:pPr marL="342900" indent="-342900" latinLnBrk="0">
              <a:buFont typeface="+mj-lt"/>
              <a:buAutoNum type="arabicPeriod"/>
            </a:pPr>
            <a:r>
              <a:rPr lang="en-GB" sz="2400" noProof="0" dirty="0">
                <a:ea typeface="Public Sans"/>
                <a:cs typeface="Public Sans"/>
                <a:sym typeface="Public Sans"/>
              </a:rPr>
              <a:t> Implementarea soluțiilor de energie regenerabilă.</a:t>
            </a:r>
          </a:p>
          <a:p>
            <a:pPr marL="342900" indent="-342900" latinLnBrk="0">
              <a:buFont typeface="+mj-lt"/>
              <a:buAutoNum type="arabicPeriod"/>
            </a:pPr>
            <a:endParaRPr lang="en-GB" sz="2400" noProof="0" dirty="0">
              <a:ea typeface="Public Sans"/>
              <a:cs typeface="Public Sans"/>
              <a:sym typeface="Public Sans"/>
            </a:endParaRPr>
          </a:p>
        </p:txBody>
      </p:sp>
    </p:spTree>
    <p:extLst>
      <p:ext uri="{BB962C8B-B14F-4D97-AF65-F5344CB8AC3E}">
        <p14:creationId xmlns:p14="http://schemas.microsoft.com/office/powerpoint/2010/main" val="31960725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D76AD-17BC-8F0E-A09F-10D83311C5FD}"/>
              </a:ext>
            </a:extLst>
          </p:cNvPr>
          <p:cNvSpPr>
            <a:spLocks noGrp="1"/>
          </p:cNvSpPr>
          <p:nvPr>
            <p:ph type="title" idx="4294967295"/>
          </p:nvPr>
        </p:nvSpPr>
        <p:spPr>
          <a:xfrm>
            <a:off x="377867" y="692757"/>
            <a:ext cx="10515600" cy="1325563"/>
          </a:xfrm>
          <a:prstGeom prst="rect">
            <a:avLst/>
          </a:prstGeom>
        </p:spPr>
        <p:txBody>
          <a:bodyPr/>
          <a:lstStyle/>
          <a:p>
            <a:pPr rtl="0" eaLnBrk="1" latinLnBrk="1" hangingPunct="1"/>
            <a:r>
              <a:rPr lang="ro-RO" sz="2800" b="1" kern="1200" noProof="1">
                <a:solidFill>
                  <a:srgbClr val="FFFFFF"/>
                </a:solidFill>
                <a:effectLst/>
                <a:latin typeface="Calibri" panose="020F0502020204030204" pitchFamily="34" charset="0"/>
                <a:ea typeface="Public Sans"/>
                <a:cs typeface="Public Sans"/>
              </a:rPr>
              <a:t>1. De ce să investiți în tehnologiile energetice digitale? - Introducere </a:t>
            </a:r>
            <a:endParaRPr lang="ro-RO" noProof="1">
              <a:effectLst/>
            </a:endParaRPr>
          </a:p>
          <a:p>
            <a:endParaRPr lang="ro-RO" noProof="1"/>
          </a:p>
        </p:txBody>
      </p:sp>
      <p:sp>
        <p:nvSpPr>
          <p:cNvPr id="4" name="TextBox 3">
            <a:extLst>
              <a:ext uri="{FF2B5EF4-FFF2-40B4-BE49-F238E27FC236}">
                <a16:creationId xmlns:a16="http://schemas.microsoft.com/office/drawing/2014/main" id="{3ECF41D1-D927-3D59-52A9-A0E9BBB94037}"/>
              </a:ext>
            </a:extLst>
          </p:cNvPr>
          <p:cNvSpPr txBox="1"/>
          <p:nvPr/>
        </p:nvSpPr>
        <p:spPr>
          <a:xfrm>
            <a:off x="1298530" y="2642808"/>
            <a:ext cx="9594937" cy="2308324"/>
          </a:xfrm>
          <a:prstGeom prst="rect">
            <a:avLst/>
          </a:prstGeom>
          <a:noFill/>
        </p:spPr>
        <p:txBody>
          <a:bodyPr wrap="square" rtlCol="0">
            <a:spAutoFit/>
          </a:bodyPr>
          <a:lstStyle/>
          <a:p>
            <a:pPr algn="ctr" latinLnBrk="0"/>
            <a:r>
              <a:rPr lang="en-GB" sz="4800" i="1" noProof="0" dirty="0">
                <a:solidFill>
                  <a:schemeClr val="accent5"/>
                </a:solidFill>
              </a:rPr>
              <a:t>Cum vă pot ajuta tehnologiile energetice digitale să optimizați consumul de energie și să reduceți costurile?</a:t>
            </a:r>
          </a:p>
        </p:txBody>
      </p:sp>
    </p:spTree>
    <p:extLst>
      <p:ext uri="{BB962C8B-B14F-4D97-AF65-F5344CB8AC3E}">
        <p14:creationId xmlns:p14="http://schemas.microsoft.com/office/powerpoint/2010/main" val="16341923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EC3C3-1BE7-2437-BBE9-6BB97A5715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13C88A-D5C6-7421-F82E-1B039E9BE1CE}"/>
              </a:ext>
            </a:extLst>
          </p:cNvPr>
          <p:cNvSpPr>
            <a:spLocks noGrp="1"/>
          </p:cNvSpPr>
          <p:nvPr>
            <p:ph type="title" idx="4294967295"/>
          </p:nvPr>
        </p:nvSpPr>
        <p:spPr>
          <a:xfrm>
            <a:off x="459377" y="665571"/>
            <a:ext cx="10515600" cy="1325563"/>
          </a:xfrm>
          <a:prstGeom prst="rect">
            <a:avLst/>
          </a:prstGeom>
        </p:spPr>
        <p:txBody>
          <a:bodyPr/>
          <a:lstStyle/>
          <a:p>
            <a:pPr rtl="0" eaLnBrk="1" latinLnBrk="1" hangingPunct="1"/>
            <a:r>
              <a:rPr lang="ro-RO" sz="2800" b="1" kern="1200" noProof="1">
                <a:solidFill>
                  <a:srgbClr val="FFFFFF"/>
                </a:solidFill>
                <a:effectLst/>
                <a:latin typeface="Calibri" panose="020F0502020204030204" pitchFamily="34" charset="0"/>
                <a:ea typeface="Public Sans"/>
                <a:cs typeface="Public Sans"/>
              </a:rPr>
              <a:t>1. De ce să investiți în tehnologiile energetice digitale? </a:t>
            </a:r>
            <a:endParaRPr lang="ro-RO" noProof="1">
              <a:effectLst/>
            </a:endParaRPr>
          </a:p>
          <a:p>
            <a:endParaRPr lang="ro-RO" noProof="1"/>
          </a:p>
        </p:txBody>
      </p:sp>
      <p:sp>
        <p:nvSpPr>
          <p:cNvPr id="4" name="TextBox 3">
            <a:extLst>
              <a:ext uri="{FF2B5EF4-FFF2-40B4-BE49-F238E27FC236}">
                <a16:creationId xmlns:a16="http://schemas.microsoft.com/office/drawing/2014/main" id="{CB33C395-3CC3-4B54-6421-D833B99114A3}"/>
              </a:ext>
            </a:extLst>
          </p:cNvPr>
          <p:cNvSpPr txBox="1"/>
          <p:nvPr/>
        </p:nvSpPr>
        <p:spPr>
          <a:xfrm>
            <a:off x="3738304" y="2119407"/>
            <a:ext cx="7906396" cy="3785652"/>
          </a:xfrm>
          <a:prstGeom prst="rect">
            <a:avLst/>
          </a:prstGeom>
          <a:noFill/>
        </p:spPr>
        <p:txBody>
          <a:bodyPr wrap="square" rtlCol="0">
            <a:spAutoFit/>
          </a:bodyPr>
          <a:lstStyle/>
          <a:p>
            <a:pPr marL="457200" indent="-457200" latinLnBrk="0">
              <a:buChar char="•"/>
            </a:pPr>
            <a:r>
              <a:rPr lang="en-GB" sz="2000" noProof="1">
                <a:solidFill>
                  <a:srgbClr val="2B2C30"/>
                </a:solidFill>
                <a:ea typeface="Public Sans"/>
                <a:cs typeface="Segoe UI"/>
              </a:rPr>
              <a:t>Tehnologiile energetice digitale includ contoare inteligente, sisteme de gestionare a energiei și termostate inteligente.</a:t>
            </a:r>
          </a:p>
          <a:p>
            <a:pPr marL="457200" indent="-457200" latinLnBrk="0">
              <a:buChar char="•"/>
            </a:pPr>
            <a:r>
              <a:rPr lang="en-GB" sz="2000" noProof="1">
                <a:solidFill>
                  <a:srgbClr val="2B2C30"/>
                </a:solidFill>
                <a:ea typeface="Public Sans"/>
                <a:cs typeface="Segoe UI"/>
              </a:rPr>
              <a:t>Tehnologiile energetice digitale furnizează date în timp real privind consumul de energie, care pot fi utilizate pentru monitorizarea și optimizarea consumului de energie de la distanță, de exemplu prin intermediul aplicațiilor pentru smartphone. </a:t>
            </a:r>
          </a:p>
          <a:p>
            <a:pPr marL="457200" indent="-457200" latinLnBrk="0">
              <a:buChar char="•"/>
            </a:pPr>
            <a:r>
              <a:rPr lang="en-GB" sz="2000" dirty="0">
                <a:solidFill>
                  <a:srgbClr val="2B2C30"/>
                </a:solidFill>
                <a:cs typeface="Segoe UI"/>
              </a:rPr>
              <a:t>Pot exista momente ale zilei în care consumați mai multă energie. Tehnologiile energetice digitale vă permit să identificați tendințele și oportunitățile de reducere a consumului.</a:t>
            </a:r>
          </a:p>
          <a:p>
            <a:pPr marL="457200" indent="-457200" latinLnBrk="0">
              <a:buChar char="•"/>
            </a:pPr>
            <a:r>
              <a:rPr lang="en-GB" sz="2000" noProof="1">
                <a:solidFill>
                  <a:srgbClr val="2B2C30"/>
                </a:solidFill>
                <a:ea typeface="Public Sans"/>
                <a:cs typeface="Segoe UI"/>
              </a:rPr>
              <a:t>Dacă sunteți proprietar, aceste tipuri de tehnologii pot spori satisfacția chiriașilor, oferindu-le instrumente pentru a înțelege și gestiona mai bine propria utilizare a energiei.</a:t>
            </a:r>
            <a:endParaRPr lang="en-GB" sz="2000" noProof="1">
              <a:solidFill>
                <a:srgbClr val="2B2C30"/>
              </a:solidFill>
              <a:cs typeface="Segoe UI"/>
            </a:endParaRPr>
          </a:p>
        </p:txBody>
      </p:sp>
      <p:pic>
        <p:nvPicPr>
          <p:cNvPr id="7" name="Picture 6">
            <a:extLst>
              <a:ext uri="{FF2B5EF4-FFF2-40B4-BE49-F238E27FC236}">
                <a16:creationId xmlns:a16="http://schemas.microsoft.com/office/drawing/2014/main" id="{2BA414CB-E4FB-3249-B22D-6AE5311A8B6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8435" y="2119407"/>
            <a:ext cx="2803801" cy="4555012"/>
          </a:xfrm>
          <a:prstGeom prst="rect">
            <a:avLst/>
          </a:prstGeom>
        </p:spPr>
      </p:pic>
    </p:spTree>
    <p:extLst>
      <p:ext uri="{BB962C8B-B14F-4D97-AF65-F5344CB8AC3E}">
        <p14:creationId xmlns:p14="http://schemas.microsoft.com/office/powerpoint/2010/main" val="349749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7F9A5-B6BE-2DCD-6B42-42A3DD8C71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618B32-CB9A-8867-599F-97DF6D2D80BE}"/>
              </a:ext>
            </a:extLst>
          </p:cNvPr>
          <p:cNvSpPr>
            <a:spLocks noGrp="1"/>
          </p:cNvSpPr>
          <p:nvPr>
            <p:ph type="title" idx="4294967295"/>
          </p:nvPr>
        </p:nvSpPr>
        <p:spPr>
          <a:xfrm>
            <a:off x="553231" y="678634"/>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2. Înțelegerea consumului propriu de energie - Introducere</a:t>
            </a:r>
            <a:endParaRPr lang="ro-RO" noProof="1">
              <a:effectLst/>
            </a:endParaRPr>
          </a:p>
          <a:p>
            <a:endParaRPr lang="ro-RO" noProof="1"/>
          </a:p>
        </p:txBody>
      </p:sp>
      <p:sp>
        <p:nvSpPr>
          <p:cNvPr id="4" name="TextBox 3">
            <a:extLst>
              <a:ext uri="{FF2B5EF4-FFF2-40B4-BE49-F238E27FC236}">
                <a16:creationId xmlns:a16="http://schemas.microsoft.com/office/drawing/2014/main" id="{B190F597-7B51-9EB6-1253-74AAF241D190}"/>
              </a:ext>
            </a:extLst>
          </p:cNvPr>
          <p:cNvSpPr txBox="1"/>
          <p:nvPr/>
        </p:nvSpPr>
        <p:spPr>
          <a:xfrm>
            <a:off x="553231" y="2768252"/>
            <a:ext cx="11085535" cy="3046988"/>
          </a:xfrm>
          <a:prstGeom prst="rect">
            <a:avLst/>
          </a:prstGeom>
          <a:noFill/>
        </p:spPr>
        <p:txBody>
          <a:bodyPr wrap="square" rtlCol="0">
            <a:spAutoFit/>
          </a:bodyPr>
          <a:lstStyle/>
          <a:p>
            <a:pPr algn="ctr" latinLnBrk="0"/>
            <a:r>
              <a:rPr lang="en-GB" sz="4800" i="1" dirty="0">
                <a:solidFill>
                  <a:schemeClr val="accent5"/>
                </a:solidFill>
              </a:rPr>
              <a:t>Cum vă poate ajuta înțelegerea consumului de energie să economisiți energie și să reduceți facturile la electricitate?</a:t>
            </a:r>
          </a:p>
          <a:p>
            <a:pPr algn="ctr" latinLnBrk="0"/>
            <a:endParaRPr lang="en-GB" sz="4800" i="1" dirty="0">
              <a:solidFill>
                <a:schemeClr val="accent5"/>
              </a:solidFill>
            </a:endParaRPr>
          </a:p>
        </p:txBody>
      </p:sp>
    </p:spTree>
    <p:extLst>
      <p:ext uri="{BB962C8B-B14F-4D97-AF65-F5344CB8AC3E}">
        <p14:creationId xmlns:p14="http://schemas.microsoft.com/office/powerpoint/2010/main" val="23796136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2A0FC-3697-BA58-3181-7ABAA11BC90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2BF80ED-6F9E-5DB6-BDF0-1610D3110FCA}"/>
              </a:ext>
            </a:extLst>
          </p:cNvPr>
          <p:cNvSpPr>
            <a:spLocks noGrp="1"/>
          </p:cNvSpPr>
          <p:nvPr>
            <p:ph type="title" idx="4294967295"/>
          </p:nvPr>
        </p:nvSpPr>
        <p:spPr>
          <a:xfrm>
            <a:off x="394062" y="640952"/>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2. Înțelegerea propriului consum de energie</a:t>
            </a:r>
            <a:endParaRPr lang="ro-RO" noProof="1">
              <a:effectLst/>
            </a:endParaRPr>
          </a:p>
          <a:p>
            <a:endParaRPr lang="ro-RO" noProof="1"/>
          </a:p>
        </p:txBody>
      </p:sp>
      <p:sp>
        <p:nvSpPr>
          <p:cNvPr id="4" name="TextBox 3">
            <a:extLst>
              <a:ext uri="{FF2B5EF4-FFF2-40B4-BE49-F238E27FC236}">
                <a16:creationId xmlns:a16="http://schemas.microsoft.com/office/drawing/2014/main" id="{12E9D6D4-ADBC-D7EB-E231-9A2E3FFD7EF4}"/>
              </a:ext>
            </a:extLst>
          </p:cNvPr>
          <p:cNvSpPr txBox="1"/>
          <p:nvPr/>
        </p:nvSpPr>
        <p:spPr>
          <a:xfrm>
            <a:off x="4300994" y="2282971"/>
            <a:ext cx="7756023" cy="4093428"/>
          </a:xfrm>
          <a:prstGeom prst="rect">
            <a:avLst/>
          </a:prstGeom>
          <a:noFill/>
        </p:spPr>
        <p:txBody>
          <a:bodyPr wrap="square" rtlCol="0">
            <a:spAutoFit/>
          </a:bodyPr>
          <a:lstStyle/>
          <a:p>
            <a:pPr marL="457200" indent="-457200" latinLnBrk="0">
              <a:buFontTx/>
              <a:buChar char="•"/>
            </a:pPr>
            <a:r>
              <a:rPr lang="en-GB" sz="2000" dirty="0">
                <a:solidFill>
                  <a:srgbClr val="2B2C30"/>
                </a:solidFill>
                <a:cs typeface="Segoe UI"/>
              </a:rPr>
              <a:t>Un contor inteligent vă permite dvs. și furnizorului dvs. de energie să monitorizați și să analizați în timp real modelele dvs. de consum energetic. </a:t>
            </a:r>
            <a:endParaRPr lang="en-GB" sz="2000" noProof="0" dirty="0">
              <a:solidFill>
                <a:srgbClr val="2B2C30"/>
              </a:solidFill>
              <a:ea typeface="Public Sans"/>
              <a:cs typeface="Segoe UI"/>
            </a:endParaRPr>
          </a:p>
          <a:p>
            <a:pPr marL="457200" indent="-457200" latinLnBrk="0">
              <a:buFontTx/>
              <a:buChar char="•"/>
            </a:pPr>
            <a:r>
              <a:rPr lang="en-GB" sz="2000" dirty="0">
                <a:solidFill>
                  <a:srgbClr val="2B2C30"/>
                </a:solidFill>
                <a:ea typeface="Public Sans"/>
                <a:cs typeface="Segoe UI"/>
              </a:rPr>
              <a:t>Puteți </a:t>
            </a:r>
            <a:r>
              <a:rPr lang="en-GB" sz="2000" noProof="0" dirty="0">
                <a:solidFill>
                  <a:srgbClr val="2B2C30"/>
                </a:solidFill>
                <a:ea typeface="Public Sans"/>
                <a:cs typeface="Segoe UI"/>
              </a:rPr>
              <a:t>examina datele pentru a identifica tendințele, perioadele de consum maxim și domeniile în care energia </a:t>
            </a:r>
            <a:r>
              <a:rPr lang="en-GB" sz="2000" dirty="0">
                <a:solidFill>
                  <a:srgbClr val="2B2C30"/>
                </a:solidFill>
                <a:ea typeface="Public Sans"/>
                <a:cs typeface="Segoe UI"/>
              </a:rPr>
              <a:t>ar putea fi utilizată mai eficient</a:t>
            </a:r>
            <a:r>
              <a:rPr lang="en-GB" sz="2000" noProof="0" dirty="0">
                <a:solidFill>
                  <a:srgbClr val="2B2C30"/>
                </a:solidFill>
                <a:ea typeface="Public Sans"/>
                <a:cs typeface="Segoe UI"/>
              </a:rPr>
              <a:t>. </a:t>
            </a:r>
          </a:p>
          <a:p>
            <a:pPr marL="457200" indent="-457200" latinLnBrk="0">
              <a:buFontTx/>
              <a:buChar char="•"/>
            </a:pPr>
            <a:r>
              <a:rPr lang="en-GB" sz="2000" dirty="0">
                <a:solidFill>
                  <a:srgbClr val="2B2C30"/>
                </a:solidFill>
                <a:ea typeface="Public Sans"/>
                <a:cs typeface="Segoe UI"/>
              </a:rPr>
              <a:t>Puteți </a:t>
            </a:r>
            <a:r>
              <a:rPr lang="en-GB" sz="2000" noProof="0" dirty="0">
                <a:solidFill>
                  <a:srgbClr val="2B2C30"/>
                </a:solidFill>
                <a:ea typeface="Public Sans"/>
                <a:cs typeface="Segoe UI"/>
              </a:rPr>
              <a:t>utiliza aceste informații pentru a implementa măsuri de economisire a energiei, fără </a:t>
            </a:r>
            <a:r>
              <a:rPr lang="en-GB" sz="2000" dirty="0">
                <a:solidFill>
                  <a:srgbClr val="2B2C30"/>
                </a:solidFill>
                <a:cs typeface="Segoe UI"/>
              </a:rPr>
              <a:t>a reduce confortul sau comoditatea. De exemplu: </a:t>
            </a:r>
          </a:p>
          <a:p>
            <a:pPr marL="914400" lvl="1" indent="-457200" latinLnBrk="0">
              <a:buFontTx/>
              <a:buChar char="•"/>
            </a:pPr>
            <a:r>
              <a:rPr lang="en-GB" sz="2000" dirty="0">
                <a:solidFill>
                  <a:srgbClr val="2B2C30"/>
                </a:solidFill>
                <a:cs typeface="Segoe UI"/>
                <a:hlinkClick r:id="rId3"/>
              </a:rPr>
              <a:t>Deconectarea dispozitivelor când nu sunt utilizate, în loc să le lăsați în standby</a:t>
            </a:r>
            <a:r>
              <a:rPr lang="en-GB" sz="2000" dirty="0">
                <a:solidFill>
                  <a:srgbClr val="2B2C30"/>
                </a:solidFill>
                <a:cs typeface="Segoe UI"/>
              </a:rPr>
              <a:t>, reduce consumul de energie. </a:t>
            </a:r>
          </a:p>
          <a:p>
            <a:pPr marL="914400" lvl="1" indent="-457200" latinLnBrk="0">
              <a:buFontTx/>
              <a:buChar char="•"/>
            </a:pPr>
            <a:r>
              <a:rPr lang="en-GB" sz="2000" dirty="0">
                <a:solidFill>
                  <a:srgbClr val="2B2C30"/>
                </a:solidFill>
                <a:cs typeface="Segoe UI"/>
                <a:hlinkClick r:id="rId4"/>
              </a:rPr>
              <a:t>Prizele inteligente </a:t>
            </a:r>
            <a:r>
              <a:rPr lang="en-GB" sz="2000" dirty="0">
                <a:solidFill>
                  <a:srgbClr val="2B2C30"/>
                </a:solidFill>
                <a:cs typeface="Segoe UI"/>
              </a:rPr>
              <a:t>vă pot ajuta, de asemenea, să gestionați mai eficient mai multe dispozitive. </a:t>
            </a:r>
            <a:endParaRPr lang="en-GB" sz="2000" noProof="0" dirty="0">
              <a:ea typeface="Public Sans"/>
            </a:endParaRPr>
          </a:p>
        </p:txBody>
      </p:sp>
      <p:pic>
        <p:nvPicPr>
          <p:cNvPr id="7" name="Picture 6">
            <a:extLst>
              <a:ext uri="{FF2B5EF4-FFF2-40B4-BE49-F238E27FC236}">
                <a16:creationId xmlns:a16="http://schemas.microsoft.com/office/drawing/2014/main" id="{AE93BBF7-D67E-03E5-4172-D95CF9CCC59C}"/>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4983" y="2406249"/>
            <a:ext cx="4166011" cy="3970150"/>
          </a:xfrm>
          <a:prstGeom prst="rect">
            <a:avLst/>
          </a:prstGeom>
        </p:spPr>
      </p:pic>
    </p:spTree>
    <p:extLst>
      <p:ext uri="{BB962C8B-B14F-4D97-AF65-F5344CB8AC3E}">
        <p14:creationId xmlns:p14="http://schemas.microsoft.com/office/powerpoint/2010/main" val="924459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B3927-D115-407C-E584-86BC989C72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8859D6-E751-58A9-03D7-8A3CB5A076DB}"/>
              </a:ext>
            </a:extLst>
          </p:cNvPr>
          <p:cNvSpPr>
            <a:spLocks noGrp="1"/>
          </p:cNvSpPr>
          <p:nvPr>
            <p:ph type="title" idx="4294967295"/>
          </p:nvPr>
        </p:nvSpPr>
        <p:spPr>
          <a:xfrm>
            <a:off x="459377" y="717822"/>
            <a:ext cx="10515600" cy="1325563"/>
          </a:xfrm>
          <a:prstGeom prst="rect">
            <a:avLst/>
          </a:prstGeom>
        </p:spPr>
        <p:txBody>
          <a:bodyPr/>
          <a:lstStyle/>
          <a:p>
            <a:pPr rtl="0" eaLnBrk="1" latinLnBrk="0" hangingPunct="1"/>
            <a:r>
              <a:rPr lang="ro-RO" sz="2800" b="1" kern="1200" noProof="1">
                <a:solidFill>
                  <a:srgbClr val="FFFFFF"/>
                </a:solidFill>
                <a:effectLst/>
                <a:latin typeface="Calibri" panose="020F0502020204030204" pitchFamily="34" charset="0"/>
                <a:ea typeface="Public Sans"/>
                <a:cs typeface="Public Sans"/>
              </a:rPr>
              <a:t>3. Cum să devii prosumator – Introducere</a:t>
            </a:r>
            <a:endParaRPr lang="ro-RO" noProof="1">
              <a:effectLst/>
            </a:endParaRPr>
          </a:p>
          <a:p>
            <a:endParaRPr lang="ro-RO" noProof="1"/>
          </a:p>
        </p:txBody>
      </p:sp>
      <p:sp>
        <p:nvSpPr>
          <p:cNvPr id="4" name="TextBox 3">
            <a:extLst>
              <a:ext uri="{FF2B5EF4-FFF2-40B4-BE49-F238E27FC236}">
                <a16:creationId xmlns:a16="http://schemas.microsoft.com/office/drawing/2014/main" id="{3578E889-170D-661A-C4C9-37B6BB6336A3}"/>
              </a:ext>
            </a:extLst>
          </p:cNvPr>
          <p:cNvSpPr txBox="1"/>
          <p:nvPr/>
        </p:nvSpPr>
        <p:spPr>
          <a:xfrm>
            <a:off x="885171" y="2868460"/>
            <a:ext cx="10421655" cy="1446550"/>
          </a:xfrm>
          <a:prstGeom prst="rect">
            <a:avLst/>
          </a:prstGeom>
          <a:noFill/>
        </p:spPr>
        <p:txBody>
          <a:bodyPr wrap="square" rtlCol="0">
            <a:spAutoFit/>
          </a:bodyPr>
          <a:lstStyle/>
          <a:p>
            <a:pPr algn="ctr" latinLnBrk="0"/>
            <a:r>
              <a:rPr lang="en-US" sz="4400" i="1" dirty="0">
                <a:solidFill>
                  <a:schemeClr val="accent5"/>
                </a:solidFill>
              </a:rPr>
              <a:t>Care sunt avantajele de a fi prosumator și de a investi în sisteme de energie regenerabilă? </a:t>
            </a:r>
          </a:p>
        </p:txBody>
      </p:sp>
    </p:spTree>
    <p:extLst>
      <p:ext uri="{BB962C8B-B14F-4D97-AF65-F5344CB8AC3E}">
        <p14:creationId xmlns:p14="http://schemas.microsoft.com/office/powerpoint/2010/main" val="997247673"/>
      </p:ext>
    </p:extLst>
  </p:cSld>
  <p:clrMapOvr>
    <a:masterClrMapping/>
  </p:clrMapOvr>
</p:sld>
</file>

<file path=ppt/theme/theme1.xml><?xml version="1.0" encoding="utf-8"?>
<a:theme xmlns:a="http://schemas.openxmlformats.org/drawingml/2006/main" name="Every1 slide master">
  <a:themeElements>
    <a:clrScheme name="0E3AF0">
      <a:dk1>
        <a:srgbClr val="231F20"/>
      </a:dk1>
      <a:lt1>
        <a:srgbClr val="FFFFFF"/>
      </a:lt1>
      <a:dk2>
        <a:srgbClr val="0E3AF0"/>
      </a:dk2>
      <a:lt2>
        <a:srgbClr val="D3D3D3"/>
      </a:lt2>
      <a:accent1>
        <a:srgbClr val="BDF03A"/>
      </a:accent1>
      <a:accent2>
        <a:srgbClr val="0E3AF0"/>
      </a:accent2>
      <a:accent3>
        <a:srgbClr val="A5A5A5"/>
      </a:accent3>
      <a:accent4>
        <a:srgbClr val="808080"/>
      </a:accent4>
      <a:accent5>
        <a:srgbClr val="0E3AF0"/>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838" cap="flat">
          <a:noFill/>
          <a:prstDash val="solid"/>
          <a:miter/>
        </a:ln>
        <a:effectLst/>
      </a:spPr>
      <a:bodyPr rtlCol="0" anchor="ctr"/>
      <a:lstStyle>
        <a:defPPr algn="ctr">
          <a:defRPr sz="2800" dirty="0" smtClean="0">
            <a:solidFill>
              <a:srgbClr val="1A194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FC0EDCDBA201B409A2395B9861151A1" ma:contentTypeVersion="15" ma:contentTypeDescription="Een nieuw document maken." ma:contentTypeScope="" ma:versionID="50c7f522389424b49c6918a8f642ccca">
  <xsd:schema xmlns:xsd="http://www.w3.org/2001/XMLSchema" xmlns:xs="http://www.w3.org/2001/XMLSchema" xmlns:p="http://schemas.microsoft.com/office/2006/metadata/properties" xmlns:ns2="c67c0ac7-78b5-4864-aca3-db9996adcf66" xmlns:ns3="59c2b11d-9272-4eed-95ac-95725493c81f" targetNamespace="http://schemas.microsoft.com/office/2006/metadata/properties" ma:root="true" ma:fieldsID="bb5fd8cc14943147fc1cd49a2979817f" ns2:_="" ns3:_="">
    <xsd:import namespace="c67c0ac7-78b5-4864-aca3-db9996adcf66"/>
    <xsd:import namespace="59c2b11d-9272-4eed-95ac-95725493c8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7c0ac7-78b5-4864-aca3-db9996adcf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59249fec-8619-4602-8705-1823ced1ad95"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c2b11d-9272-4eed-95ac-95725493c8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8e361e-f706-48d1-9f52-00535f2db59c}" ma:internalName="TaxCatchAll" ma:showField="CatchAllData" ma:web="59c2b11d-9272-4eed-95ac-95725493c8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9c2b11d-9272-4eed-95ac-95725493c81f" xsi:nil="true"/>
    <lcf76f155ced4ddcb4097134ff3c332f xmlns="c67c0ac7-78b5-4864-aca3-db9996adcf6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A04B002-8602-4634-8456-4796132A063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7c0ac7-78b5-4864-aca3-db9996adcf66"/>
    <ds:schemaRef ds:uri="59c2b11d-9272-4eed-95ac-95725493c8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E3774D8-BCA8-4A02-93E0-3307429344AA}">
  <ds:schemaRefs>
    <ds:schemaRef ds:uri="http://schemas.microsoft.com/sharepoint/v3/contenttype/forms"/>
  </ds:schemaRefs>
</ds:datastoreItem>
</file>

<file path=customXml/itemProps3.xml><?xml version="1.0" encoding="utf-8"?>
<ds:datastoreItem xmlns:ds="http://schemas.openxmlformats.org/officeDocument/2006/customXml" ds:itemID="{93CA0DD0-504F-4EB9-B60E-59D0E157F7B9}">
  <ds:schemaRefs>
    <ds:schemaRef ds:uri="577805d4-8e47-4788-b8ec-5b1290b6ebfb"/>
    <ds:schemaRef ds:uri="59c2b11d-9272-4eed-95ac-95725493c81f"/>
    <ds:schemaRef ds:uri="75a85b04-3e87-4e6d-8e61-343b36998706"/>
    <ds:schemaRef ds:uri="c67c0ac7-78b5-4864-aca3-db9996adcf6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f45ef3b6-e1f8-4ba6-89ba-26b48c006428"/>
    <ds:schemaRef ds:uri="7b26517a-e12b-4b49-bcfd-51642f3fdde0"/>
  </ds:schemaRefs>
</ds:datastoreItem>
</file>

<file path=docProps/app.xml><?xml version="1.0" encoding="utf-8"?>
<Properties xmlns="http://schemas.openxmlformats.org/officeDocument/2006/extended-properties" xmlns:vt="http://schemas.openxmlformats.org/officeDocument/2006/docPropsVTypes">
  <TotalTime>372</TotalTime>
  <Words>3676</Words>
  <Application>Microsoft Macintosh PowerPoint</Application>
  <PresentationFormat>Widescreen</PresentationFormat>
  <Paragraphs>286</Paragraphs>
  <Slides>26</Slides>
  <Notes>26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맑은 고딕</vt:lpstr>
      <vt:lpstr>Arial</vt:lpstr>
      <vt:lpstr>Calibri</vt:lpstr>
      <vt:lpstr>Public Sans</vt:lpstr>
      <vt:lpstr>Segoe UI</vt:lpstr>
      <vt:lpstr>Every1 slide master</vt:lpstr>
      <vt:lpstr>Implicați-vă în tranziția energetică digitală: 9 pași simpli pentru proprietarii de case și proprietarii de imobile</vt:lpstr>
      <vt:lpstr>Introducere</vt:lpstr>
      <vt:lpstr>Această prezentare</vt:lpstr>
      <vt:lpstr>9 pași simpli pentru proprietarii de case și proprietarii de imobile </vt:lpstr>
      <vt:lpstr>1. De ce să investiți în tehnologiile energetice digitale? - Introducere  </vt:lpstr>
      <vt:lpstr>1. De ce să investiți în tehnologiile energetice digitale?  </vt:lpstr>
      <vt:lpstr>2. Înțelegerea consumului propriu de energie - Introducere </vt:lpstr>
      <vt:lpstr>2. Înțelegerea propriului consum de energie </vt:lpstr>
      <vt:lpstr>3. Cum să devii prosumator – Introducere </vt:lpstr>
      <vt:lpstr>3. Deveniți un prosumator </vt:lpstr>
      <vt:lpstr>4. Colaborarea: Comunitățile energetice – Introducere </vt:lpstr>
      <vt:lpstr>4. Colaborarea: Comunitățile energetice  </vt:lpstr>
      <vt:lpstr>5. Sprijinirea altora în economisirea energiei - Introducere </vt:lpstr>
      <vt:lpstr>5. Sprijinirea altora în economisirea energiei </vt:lpstr>
      <vt:lpstr>6. Amenajarea peisagistică eficientă din punct de vedere energetic - Introducere </vt:lpstr>
      <vt:lpstr>6. Amenajarea peisagistică eficientă din punct de vedere energetic  </vt:lpstr>
      <vt:lpstr>7. Întreținerea și inspecțiile periodice - Introducere </vt:lpstr>
      <vt:lpstr>7. Întreținere și inspecții periodice </vt:lpstr>
      <vt:lpstr>8. Trecerea la un sistem de iluminat eficient din punct de vedere energetic – Introducere </vt:lpstr>
      <vt:lpstr>8. Treceți la iluminatul eficient din punct de vedere energetic  </vt:lpstr>
      <vt:lpstr>9. Implementarea soluțiilor de energie regenerabilă  </vt:lpstr>
      <vt:lpstr>9. Implementarea soluțiilor de energie regenerabilă </vt:lpstr>
      <vt:lpstr>Pașii următori </vt:lpstr>
      <vt:lpstr>Mulțumiri 1 </vt:lpstr>
      <vt:lpstr>Mulțumiri 2</vt:lpstr>
      <vt:lpstr>Mulțumesc!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Beck.Pitt</cp:lastModifiedBy>
  <cp:revision>50</cp:revision>
  <cp:lastPrinted>2025-03-21T11:31:47Z</cp:lastPrinted>
  <dcterms:created xsi:type="dcterms:W3CDTF">2019-04-06T05:20:47Z</dcterms:created>
  <dcterms:modified xsi:type="dcterms:W3CDTF">2026-03-15T10:10:19Z</dcterms:modified>
  <cp:category/>
</cp:coreProperties>
</file>