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4145F-783B-DED6-FF13-5CD9D3B6A5E5}" v="5" dt="2026-02-09T14:56:20.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86422" autoAdjust="0"/>
  </p:normalViewPr>
  <p:slideViewPr>
    <p:cSldViewPr snapToGrid="0">
      <p:cViewPr varScale="1">
        <p:scale>
          <a:sx n="85" d="100"/>
          <a:sy n="85" d="100"/>
        </p:scale>
        <p:origin x="176" y="328"/>
      </p:cViewPr>
      <p:guideLst/>
    </p:cSldViewPr>
  </p:slideViewPr>
  <p:outlineViewPr>
    <p:cViewPr>
      <p:scale>
        <a:sx n="33" d="100"/>
        <a:sy n="33" d="100"/>
      </p:scale>
      <p:origin x="0" y="-58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1B24145F-783B-DED6-FF13-5CD9D3B6A5E5}"/>
    <pc:docChg chg="modSld">
      <pc:chgData name="Alexander Deliukov" userId="S::alexander_think-e.be#ext#@flux50.onmicrosoft.com::bee075c1-faac-4166-8fcb-7b2057bad6f6" providerId="AD" clId="Web-{1B24145F-783B-DED6-FF13-5CD9D3B6A5E5}" dt="2026-02-09T14:56:20.029" v="3" actId="14100"/>
      <pc:docMkLst>
        <pc:docMk/>
      </pc:docMkLst>
      <pc:sldChg chg="addSp modSp">
        <pc:chgData name="Alexander Deliukov" userId="S::alexander_think-e.be#ext#@flux50.onmicrosoft.com::bee075c1-faac-4166-8fcb-7b2057bad6f6" providerId="AD" clId="Web-{1B24145F-783B-DED6-FF13-5CD9D3B6A5E5}" dt="2026-02-09T14:56:20.029" v="3" actId="14100"/>
        <pc:sldMkLst>
          <pc:docMk/>
          <pc:sldMk cId="762437489" sldId="626"/>
        </pc:sldMkLst>
        <pc:picChg chg="add mod">
          <ac:chgData name="Alexander Deliukov" userId="S::alexander_think-e.be#ext#@flux50.onmicrosoft.com::bee075c1-faac-4166-8fcb-7b2057bad6f6" providerId="AD" clId="Web-{1B24145F-783B-DED6-FF13-5CD9D3B6A5E5}" dt="2026-02-09T14:56:20.029" v="3" actId="14100"/>
          <ac:picMkLst>
            <pc:docMk/>
            <pc:sldMk cId="762437489" sldId="626"/>
            <ac:picMk id="4" creationId="{E2350BCF-D769-3F2A-7CB7-C5DE294CA11C}"/>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26:55.875" v="62" actId="1076"/>
      <pc:docMkLst>
        <pc:docMk/>
      </pc:docMkLst>
      <pc:sldChg chg="modSp mod">
        <pc:chgData name="Alexander Deliukov" userId="d5fda0f2-1d08-4016-b7e9-bb882f168707" providerId="ADAL" clId="{FE9DFF45-01DC-45CC-A80A-B50597210401}" dt="2026-01-27T15:24:14.621" v="16"/>
        <pc:sldMkLst>
          <pc:docMk/>
          <pc:sldMk cId="762437489" sldId="626"/>
        </pc:sldMkLst>
        <pc:spChg chg="mod">
          <ac:chgData name="Alexander Deliukov" userId="d5fda0f2-1d08-4016-b7e9-bb882f168707" providerId="ADAL" clId="{FE9DFF45-01DC-45CC-A80A-B50597210401}" dt="2026-01-27T15:24:14.621" v="16"/>
          <ac:spMkLst>
            <pc:docMk/>
            <pc:sldMk cId="762437489" sldId="626"/>
            <ac:spMk id="2" creationId="{FFC334A6-DBAB-A543-12EB-79F451596E4F}"/>
          </ac:spMkLst>
        </pc:spChg>
      </pc:sldChg>
      <pc:sldChg chg="modSp">
        <pc:chgData name="Alexander Deliukov" userId="d5fda0f2-1d08-4016-b7e9-bb882f168707" providerId="ADAL" clId="{FE9DFF45-01DC-45CC-A80A-B50597210401}" dt="2026-01-27T15:25:29.757" v="28" actId="404"/>
        <pc:sldMkLst>
          <pc:docMk/>
          <pc:sldMk cId="3547527" sldId="627"/>
        </pc:sldMkLst>
        <pc:spChg chg="mod">
          <ac:chgData name="Alexander Deliukov" userId="d5fda0f2-1d08-4016-b7e9-bb882f168707" providerId="ADAL" clId="{FE9DFF45-01DC-45CC-A80A-B50597210401}" dt="2026-01-27T15:25:29.757" v="28" actId="404"/>
          <ac:spMkLst>
            <pc:docMk/>
            <pc:sldMk cId="3547527" sldId="627"/>
            <ac:spMk id="2" creationId="{0FE65402-2D24-4C0B-3A9B-70B199ADCEA8}"/>
          </ac:spMkLst>
        </pc:spChg>
      </pc:sldChg>
      <pc:sldChg chg="modSp mod">
        <pc:chgData name="Alexander Deliukov" userId="d5fda0f2-1d08-4016-b7e9-bb882f168707" providerId="ADAL" clId="{FE9DFF45-01DC-45CC-A80A-B50597210401}" dt="2026-01-27T15:25:33.987" v="29" actId="1076"/>
        <pc:sldMkLst>
          <pc:docMk/>
          <pc:sldMk cId="1634192365" sldId="630"/>
        </pc:sldMkLst>
        <pc:spChg chg="mod">
          <ac:chgData name="Alexander Deliukov" userId="d5fda0f2-1d08-4016-b7e9-bb882f168707" providerId="ADAL" clId="{FE9DFF45-01DC-45CC-A80A-B50597210401}" dt="2026-01-27T15:25:33.987" v="29" actId="1076"/>
          <ac:spMkLst>
            <pc:docMk/>
            <pc:sldMk cId="1634192365" sldId="630"/>
            <ac:spMk id="4" creationId="{3ECF41D1-D927-3D59-52A9-A0E9BBB94037}"/>
          </ac:spMkLst>
        </pc:spChg>
      </pc:sldChg>
      <pc:sldChg chg="modSp">
        <pc:chgData name="Alexander Deliukov" userId="d5fda0f2-1d08-4016-b7e9-bb882f168707" providerId="ADAL" clId="{FE9DFF45-01DC-45CC-A80A-B50597210401}" dt="2026-01-27T15:25:37.395" v="30" actId="404"/>
        <pc:sldMkLst>
          <pc:docMk/>
          <pc:sldMk cId="349749265" sldId="631"/>
        </pc:sldMkLst>
        <pc:spChg chg="mod">
          <ac:chgData name="Alexander Deliukov" userId="d5fda0f2-1d08-4016-b7e9-bb882f168707" providerId="ADAL" clId="{FE9DFF45-01DC-45CC-A80A-B50597210401}" dt="2026-01-27T15:25:37.395" v="30" actId="404"/>
          <ac:spMkLst>
            <pc:docMk/>
            <pc:sldMk cId="349749265" sldId="631"/>
            <ac:spMk id="4" creationId="{CB33C395-3CC3-4B54-6421-D833B99114A3}"/>
          </ac:spMkLst>
        </pc:spChg>
      </pc:sldChg>
      <pc:sldChg chg="modSp mod">
        <pc:chgData name="Alexander Deliukov" userId="d5fda0f2-1d08-4016-b7e9-bb882f168707" providerId="ADAL" clId="{FE9DFF45-01DC-45CC-A80A-B50597210401}" dt="2026-01-27T15:25:44.127" v="32" actId="1076"/>
        <pc:sldMkLst>
          <pc:docMk/>
          <pc:sldMk cId="924459838" sldId="633"/>
        </pc:sldMkLst>
        <pc:spChg chg="mod">
          <ac:chgData name="Alexander Deliukov" userId="d5fda0f2-1d08-4016-b7e9-bb882f168707" providerId="ADAL" clId="{FE9DFF45-01DC-45CC-A80A-B50597210401}" dt="2026-01-27T15:25:44.127" v="32" actId="1076"/>
          <ac:spMkLst>
            <pc:docMk/>
            <pc:sldMk cId="924459838" sldId="633"/>
            <ac:spMk id="4" creationId="{12E9D6D4-ADBC-D7EB-E231-9A2E3FFD7EF4}"/>
          </ac:spMkLst>
        </pc:spChg>
      </pc:sldChg>
      <pc:sldChg chg="modSp mod">
        <pc:chgData name="Alexander Deliukov" userId="d5fda0f2-1d08-4016-b7e9-bb882f168707" providerId="ADAL" clId="{FE9DFF45-01DC-45CC-A80A-B50597210401}" dt="2026-01-27T15:25:56.231" v="37" actId="1076"/>
        <pc:sldMkLst>
          <pc:docMk/>
          <pc:sldMk cId="3304620497" sldId="635"/>
        </pc:sldMkLst>
        <pc:spChg chg="mod">
          <ac:chgData name="Alexander Deliukov" userId="d5fda0f2-1d08-4016-b7e9-bb882f168707" providerId="ADAL" clId="{FE9DFF45-01DC-45CC-A80A-B50597210401}" dt="2026-01-27T15:25:56.231" v="37" actId="1076"/>
          <ac:spMkLst>
            <pc:docMk/>
            <pc:sldMk cId="3304620497" sldId="635"/>
            <ac:spMk id="4" creationId="{92FE9A94-DCC1-E1C5-4D79-C962BC490CDE}"/>
          </ac:spMkLst>
        </pc:spChg>
      </pc:sldChg>
      <pc:sldChg chg="modSp">
        <pc:chgData name="Alexander Deliukov" userId="d5fda0f2-1d08-4016-b7e9-bb882f168707" providerId="ADAL" clId="{FE9DFF45-01DC-45CC-A80A-B50597210401}" dt="2026-01-27T15:25:05.940" v="27" actId="113"/>
        <pc:sldMkLst>
          <pc:docMk/>
          <pc:sldMk cId="542654583" sldId="639"/>
        </pc:sldMkLst>
        <pc:spChg chg="mod">
          <ac:chgData name="Alexander Deliukov" userId="d5fda0f2-1d08-4016-b7e9-bb882f168707" providerId="ADAL" clId="{FE9DFF45-01DC-45CC-A80A-B50597210401}" dt="2026-01-27T15:25:05.940" v="27" actId="113"/>
          <ac:spMkLst>
            <pc:docMk/>
            <pc:sldMk cId="542654583" sldId="639"/>
            <ac:spMk id="4" creationId="{C48B4B3E-49EA-5666-7C14-9015697F413B}"/>
          </ac:spMkLst>
        </pc:spChg>
      </pc:sldChg>
      <pc:sldChg chg="modSp mod">
        <pc:chgData name="Alexander Deliukov" userId="d5fda0f2-1d08-4016-b7e9-bb882f168707" providerId="ADAL" clId="{FE9DFF45-01DC-45CC-A80A-B50597210401}" dt="2026-01-27T15:26:05.296" v="38" actId="1076"/>
        <pc:sldMkLst>
          <pc:docMk/>
          <pc:sldMk cId="4114357694" sldId="640"/>
        </pc:sldMkLst>
        <pc:spChg chg="mod">
          <ac:chgData name="Alexander Deliukov" userId="d5fda0f2-1d08-4016-b7e9-bb882f168707" providerId="ADAL" clId="{FE9DFF45-01DC-45CC-A80A-B50597210401}" dt="2026-01-27T15:26:05.296" v="38" actId="1076"/>
          <ac:spMkLst>
            <pc:docMk/>
            <pc:sldMk cId="4114357694" sldId="640"/>
            <ac:spMk id="4" creationId="{F7523C7B-772E-CFDB-6B1C-08434537B540}"/>
          </ac:spMkLst>
        </pc:spChg>
      </pc:sldChg>
      <pc:sldChg chg="modSp">
        <pc:chgData name="Alexander Deliukov" userId="d5fda0f2-1d08-4016-b7e9-bb882f168707" providerId="ADAL" clId="{FE9DFF45-01DC-45CC-A80A-B50597210401}" dt="2026-01-27T15:26:08.519" v="39" actId="404"/>
        <pc:sldMkLst>
          <pc:docMk/>
          <pc:sldMk cId="1258875290" sldId="641"/>
        </pc:sldMkLst>
        <pc:spChg chg="mod">
          <ac:chgData name="Alexander Deliukov" userId="d5fda0f2-1d08-4016-b7e9-bb882f168707" providerId="ADAL" clId="{FE9DFF45-01DC-45CC-A80A-B50597210401}" dt="2026-01-27T15:26:08.519" v="39" actId="404"/>
          <ac:spMkLst>
            <pc:docMk/>
            <pc:sldMk cId="1258875290" sldId="641"/>
            <ac:spMk id="4" creationId="{5B37293F-24F8-0380-1F80-AE575BD0E6B4}"/>
          </ac:spMkLst>
        </pc:spChg>
      </pc:sldChg>
      <pc:sldChg chg="modSp mod">
        <pc:chgData name="Alexander Deliukov" userId="d5fda0f2-1d08-4016-b7e9-bb882f168707" providerId="ADAL" clId="{FE9DFF45-01DC-45CC-A80A-B50597210401}" dt="2026-01-27T15:26:16.664" v="41" actId="1076"/>
        <pc:sldMkLst>
          <pc:docMk/>
          <pc:sldMk cId="1833866021" sldId="643"/>
        </pc:sldMkLst>
        <pc:spChg chg="mod">
          <ac:chgData name="Alexander Deliukov" userId="d5fda0f2-1d08-4016-b7e9-bb882f168707" providerId="ADAL" clId="{FE9DFF45-01DC-45CC-A80A-B50597210401}" dt="2026-01-27T15:26:16.664" v="41" actId="1076"/>
          <ac:spMkLst>
            <pc:docMk/>
            <pc:sldMk cId="1833866021" sldId="643"/>
            <ac:spMk id="4" creationId="{C6FF838B-BFE6-EDA6-76BC-6105074602D6}"/>
          </ac:spMkLst>
        </pc:spChg>
      </pc:sldChg>
      <pc:sldChg chg="modSp">
        <pc:chgData name="Alexander Deliukov" userId="d5fda0f2-1d08-4016-b7e9-bb882f168707" providerId="ADAL" clId="{FE9DFF45-01DC-45CC-A80A-B50597210401}" dt="2026-01-27T15:26:21.832" v="42" actId="404"/>
        <pc:sldMkLst>
          <pc:docMk/>
          <pc:sldMk cId="315731832" sldId="645"/>
        </pc:sldMkLst>
        <pc:spChg chg="mod">
          <ac:chgData name="Alexander Deliukov" userId="d5fda0f2-1d08-4016-b7e9-bb882f168707" providerId="ADAL" clId="{FE9DFF45-01DC-45CC-A80A-B50597210401}" dt="2026-01-27T15:26:21.832" v="42" actId="404"/>
          <ac:spMkLst>
            <pc:docMk/>
            <pc:sldMk cId="315731832" sldId="645"/>
            <ac:spMk id="4" creationId="{18C55726-5E4A-A0F6-F79D-6164468DD29C}"/>
          </ac:spMkLst>
        </pc:spChg>
      </pc:sldChg>
      <pc:sldChg chg="modSp mod">
        <pc:chgData name="Alexander Deliukov" userId="d5fda0f2-1d08-4016-b7e9-bb882f168707" providerId="ADAL" clId="{FE9DFF45-01DC-45CC-A80A-B50597210401}" dt="2026-01-27T15:26:28.377" v="44" actId="1076"/>
        <pc:sldMkLst>
          <pc:docMk/>
          <pc:sldMk cId="1661331381" sldId="647"/>
        </pc:sldMkLst>
        <pc:spChg chg="mod">
          <ac:chgData name="Alexander Deliukov" userId="d5fda0f2-1d08-4016-b7e9-bb882f168707" providerId="ADAL" clId="{FE9DFF45-01DC-45CC-A80A-B50597210401}" dt="2026-01-27T15:26:28.377" v="44" actId="1076"/>
          <ac:spMkLst>
            <pc:docMk/>
            <pc:sldMk cId="1661331381" sldId="647"/>
            <ac:spMk id="4" creationId="{98F002ED-7076-C12C-76BA-4FEBBC6F2705}"/>
          </ac:spMkLst>
        </pc:spChg>
      </pc:sldChg>
      <pc:sldChg chg="modSp mod">
        <pc:chgData name="Alexander Deliukov" userId="d5fda0f2-1d08-4016-b7e9-bb882f168707" providerId="ADAL" clId="{FE9DFF45-01DC-45CC-A80A-B50597210401}" dt="2026-01-27T15:26:55.875" v="62" actId="1076"/>
        <pc:sldMkLst>
          <pc:docMk/>
          <pc:sldMk cId="3900357193" sldId="648"/>
        </pc:sldMkLst>
        <pc:spChg chg="mod">
          <ac:chgData name="Alexander Deliukov" userId="d5fda0f2-1d08-4016-b7e9-bb882f168707" providerId="ADAL" clId="{FE9DFF45-01DC-45CC-A80A-B50597210401}" dt="2026-01-27T15:26:32.859" v="45"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5:26:34.438" v="46" actId="1076"/>
          <ac:spMkLst>
            <pc:docMk/>
            <pc:sldMk cId="3900357193" sldId="648"/>
            <ac:spMk id="41" creationId="{D9C87595-16A2-4A0F-9DBB-4AF40FA3BA2C}"/>
          </ac:spMkLst>
        </pc:spChg>
        <pc:spChg chg="mod">
          <ac:chgData name="Alexander Deliukov" userId="d5fda0f2-1d08-4016-b7e9-bb882f168707" providerId="ADAL" clId="{FE9DFF45-01DC-45CC-A80A-B50597210401}" dt="2026-01-27T15:26:45.476" v="54" actId="1076"/>
          <ac:spMkLst>
            <pc:docMk/>
            <pc:sldMk cId="3900357193" sldId="648"/>
            <ac:spMk id="43" creationId="{D8C4E46F-1B05-476B-90D3-800B8F061E5E}"/>
          </ac:spMkLst>
        </pc:spChg>
        <pc:spChg chg="mod">
          <ac:chgData name="Alexander Deliukov" userId="d5fda0f2-1d08-4016-b7e9-bb882f168707" providerId="ADAL" clId="{FE9DFF45-01DC-45CC-A80A-B50597210401}" dt="2026-01-27T15:26:47.806" v="55" actId="1076"/>
          <ac:spMkLst>
            <pc:docMk/>
            <pc:sldMk cId="3900357193" sldId="648"/>
            <ac:spMk id="49" creationId="{E8F01505-D47E-4B07-82B8-EC043F5EC813}"/>
          </ac:spMkLst>
        </pc:spChg>
        <pc:spChg chg="mod">
          <ac:chgData name="Alexander Deliukov" userId="d5fda0f2-1d08-4016-b7e9-bb882f168707" providerId="ADAL" clId="{FE9DFF45-01DC-45CC-A80A-B50597210401}" dt="2026-01-27T15:26:53.595" v="61" actId="1076"/>
          <ac:spMkLst>
            <pc:docMk/>
            <pc:sldMk cId="3900357193" sldId="648"/>
            <ac:spMk id="51" creationId="{27655039-CC5E-4A6C-B955-BA8E42F25249}"/>
          </ac:spMkLst>
        </pc:spChg>
        <pc:spChg chg="mod">
          <ac:chgData name="Alexander Deliukov" userId="d5fda0f2-1d08-4016-b7e9-bb882f168707" providerId="ADAL" clId="{FE9DFF45-01DC-45CC-A80A-B50597210401}" dt="2026-01-27T15:26:55.875" v="62" actId="1076"/>
          <ac:spMkLst>
            <pc:docMk/>
            <pc:sldMk cId="3900357193" sldId="648"/>
            <ac:spMk id="60" creationId="{DB6D982A-54DA-4FCC-9383-F91FC1E1D9CE}"/>
          </ac:spMkLst>
        </pc:spChg>
      </pc:sldChg>
      <pc:sldChg chg="modSp mod">
        <pc:chgData name="Alexander Deliukov" userId="d5fda0f2-1d08-4016-b7e9-bb882f168707" providerId="ADAL" clId="{FE9DFF45-01DC-45CC-A80A-B50597210401}" dt="2026-01-27T15:24:39.941" v="24" actId="313"/>
        <pc:sldMkLst>
          <pc:docMk/>
          <pc:sldMk cId="1215475497" sldId="649"/>
        </pc:sldMkLst>
        <pc:spChg chg="mod">
          <ac:chgData name="Alexander Deliukov" userId="d5fda0f2-1d08-4016-b7e9-bb882f168707" providerId="ADAL" clId="{FE9DFF45-01DC-45CC-A80A-B50597210401}" dt="2026-01-27T15:24:39.941" v="24" actId="313"/>
          <ac:spMkLst>
            <pc:docMk/>
            <pc:sldMk cId="1215475497" sldId="64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Implicați-vă în tranziția energetică digitală:</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pași simpli pentru proprietarii de case și proprietarii de terenuri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Devenind un prosumator</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Un prosumator este o persoană care produce și consumă energie. </a:t>
            </a:r>
          </a:p>
          <a:p>
            <a:pPr marL="457200" indent="-457200" latinLnBrk="0">
              <a:buChar char="•"/>
            </a:pPr>
            <a:r>
              <a:rPr lang="en-US" sz="1200" dirty="0">
                <a:solidFill>
                  <a:srgbClr val="2B2C30"/>
                </a:solidFill>
                <a:ea typeface="Public Sans"/>
                <a:cs typeface="Segoe UI"/>
              </a:rPr>
              <a:t>De exemplu, dacă investiți în sisteme de energie regenerabilă, cum ar fi panourile solare, veți genera propria energie electrică. Acest lucru reduce dependența de rețeaua electrică. De asemenea, puteți vinde energia excedentară companiilor de utilități.</a:t>
            </a:r>
          </a:p>
          <a:p>
            <a:pPr marL="457200" indent="-457200" latinLnBrk="0">
              <a:buChar char="•"/>
            </a:pPr>
            <a:r>
              <a:rPr lang="en-US" sz="1200" dirty="0">
                <a:solidFill>
                  <a:srgbClr val="2B2C30"/>
                </a:solidFill>
                <a:ea typeface="Public Sans"/>
                <a:cs typeface="Segoe UI"/>
              </a:rPr>
              <a:t>Instalarea panourilor solare poate crește valoarea proprietății dvs. </a:t>
            </a:r>
          </a:p>
          <a:p>
            <a:pPr marL="457200" indent="-457200" latinLnBrk="0">
              <a:buChar char="•"/>
            </a:pPr>
            <a:r>
              <a:rPr lang="en-US" sz="1200" dirty="0">
                <a:solidFill>
                  <a:srgbClr val="2B2C30"/>
                </a:solidFill>
                <a:ea typeface="Public Sans"/>
                <a:cs typeface="Segoe UI"/>
              </a:rPr>
              <a:t>Dacă sunteți proprietar, instalarea de panouri solare poate fi atractivă pentru chiriașii preocupați de mediul înconjurător.</a:t>
            </a:r>
          </a:p>
          <a:p>
            <a:pPr marL="457200" indent="-457200" latinLnBrk="0">
              <a:buFontTx/>
              <a:buChar char="•"/>
            </a:pPr>
            <a:r>
              <a:rPr lang="en-US" sz="1200" dirty="0">
                <a:solidFill>
                  <a:srgbClr val="2B2C30"/>
                </a:solidFill>
                <a:ea typeface="Public Sans"/>
                <a:cs typeface="Segoe UI"/>
              </a:rPr>
              <a:t>Puteți utiliza </a:t>
            </a:r>
            <a:r>
              <a:rPr lang="en-US" sz="1200" dirty="0">
                <a:solidFill>
                  <a:srgbClr val="2B2C30"/>
                </a:solidFill>
                <a:ea typeface="Public Sans"/>
                <a:cs typeface="Segoe UI"/>
                <a:hlinkClick r:id="rId3"/>
              </a:rPr>
              <a:t>calculatorul pentru panouri solare</a:t>
            </a:r>
            <a:r>
              <a:rPr lang="en-US" sz="1200" dirty="0">
                <a:solidFill>
                  <a:srgbClr val="2B2C30"/>
                </a:solidFill>
                <a:ea typeface="Public Sans"/>
                <a:cs typeface="Segoe UI"/>
              </a:rPr>
              <a:t> al Energy Saving Trust pentru a afla dacă panourile solare ar putea fi potrivite pentru dvs.</a:t>
            </a:r>
          </a:p>
          <a:p>
            <a:pPr latinLnBrk="0"/>
            <a:endParaRPr lang="en-US" sz="1200" dirty="0"/>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Colaborarea: Comunitățile energetice </a:t>
            </a:r>
            <a:endParaRPr lang="en-US" sz="1050" dirty="0">
              <a:solidFill>
                <a:schemeClr val="bg1"/>
              </a:solidFill>
            </a:endParaRPr>
          </a:p>
          <a:p>
            <a:pPr algn="ctr" latinLnBrk="0"/>
            <a:r>
              <a:rPr lang="en-US" sz="1200" i="1" dirty="0">
                <a:solidFill>
                  <a:schemeClr val="accent2"/>
                </a:solidFill>
              </a:rPr>
              <a:t>Cum poate aderarea la o comunitate energetică să crească eficiența energetică și să reducă costurile?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Colaborarea: Comunitățile energetice </a:t>
            </a:r>
            <a:endParaRPr lang="en-US" sz="1050" dirty="0">
              <a:solidFill>
                <a:schemeClr val="bg1"/>
              </a:solidFill>
            </a:endParaRPr>
          </a:p>
          <a:p>
            <a:pPr marL="342900" indent="-342900" latinLnBrk="0">
              <a:buFont typeface="Arial" panose="020B0604020202020204" pitchFamily="34" charset="0"/>
              <a:buChar char="•"/>
            </a:pPr>
            <a:r>
              <a:rPr lang="en-US" sz="1200" dirty="0">
                <a:solidFill>
                  <a:srgbClr val="2B2C30"/>
                </a:solidFill>
                <a:ea typeface="Public Sans"/>
                <a:cs typeface="Segoe UI"/>
              </a:rPr>
              <a:t>Comunitățile energetice investesc colectiv în proiecte de energie regenerabilă, împărtășesc resurse și se sprijină reciproc în reducerea consumului de energie. </a:t>
            </a:r>
          </a:p>
          <a:p>
            <a:pPr marL="342900" indent="-342900" latinLnBrk="0">
              <a:buFont typeface="Arial" panose="020B0604020202020204" pitchFamily="34" charset="0"/>
              <a:buChar char="•"/>
            </a:pPr>
            <a:r>
              <a:rPr lang="en-US" sz="1200" dirty="0">
                <a:solidFill>
                  <a:srgbClr val="2B2C30"/>
                </a:solidFill>
                <a:ea typeface="Public Sans"/>
                <a:cs typeface="Segoe UI"/>
                <a:hlinkClick r:id="rId3"/>
              </a:rPr>
              <a:t>Există mii de comunități energetice în toată Europa</a:t>
            </a:r>
            <a:r>
              <a:rPr lang="en-US" sz="1200" dirty="0">
                <a:solidFill>
                  <a:srgbClr val="2B2C30"/>
                </a:solidFill>
                <a:ea typeface="Public Sans"/>
                <a:cs typeface="Segoe UI"/>
              </a:rPr>
              <a:t>.</a:t>
            </a:r>
          </a:p>
          <a:p>
            <a:pPr marL="342900" indent="-342900" latinLnBrk="0">
              <a:buFont typeface="Arial" panose="020B0604020202020204" pitchFamily="34" charset="0"/>
              <a:buChar char="•"/>
            </a:pPr>
            <a:r>
              <a:rPr lang="en-US" sz="1200" dirty="0">
                <a:solidFill>
                  <a:srgbClr val="2B2C30"/>
                </a:solidFill>
                <a:ea typeface="Public Sans"/>
                <a:cs typeface="Segoe UI"/>
              </a:rPr>
              <a:t>Alăturați-vă sau formați o comunitate energetică pentru a colabora cu vecinii în inițiative de economisire a energiei. </a:t>
            </a:r>
            <a:endParaRPr lang="en-US" sz="1200" dirty="0">
              <a:ea typeface="Public Sans"/>
            </a:endParaRPr>
          </a:p>
          <a:p>
            <a:pPr marL="342900" indent="-342900" latinLnBrk="0">
              <a:buFont typeface="Arial" panose="020B0604020202020204" pitchFamily="34" charset="0"/>
              <a:buChar char="•"/>
            </a:pPr>
            <a:r>
              <a:rPr lang="en-US" sz="1200" dirty="0">
                <a:solidFill>
                  <a:srgbClr val="2B2C30"/>
                </a:solidFill>
                <a:ea typeface="Public Sans"/>
                <a:cs typeface="Segoe UI"/>
              </a:rPr>
              <a:t>Prin colaborare, membrii pot beneficia de cunoștințe comune, putere de cumpărare în bloc și negocieri colective pentru tarife energetice mai bune.</a:t>
            </a:r>
            <a:r>
              <a:rPr lang="en-US" sz="1200" dirty="0">
                <a:solidFill>
                  <a:srgbClr val="2B2C30"/>
                </a:solidFill>
                <a:ea typeface="Public Sans"/>
                <a:cs typeface="Public Sans"/>
              </a:rPr>
              <a:t> </a:t>
            </a:r>
            <a:endParaRPr lang="en-US" sz="1200" dirty="0"/>
          </a:p>
          <a:p>
            <a:pPr marL="342900" indent="-342900" latinLnBrk="0">
              <a:buFont typeface="Arial" panose="020B0604020202020204" pitchFamily="34" charset="0"/>
              <a:buChar char="•"/>
            </a:pP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Sprijinirea altora în economisirea energiei</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poți ajuta pe ceilalți să adopte practici de economisire a energiei?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Ajutați-i pe ceilalți să economisească energie</a:t>
            </a:r>
            <a:endParaRPr lang="en-US" sz="1050" dirty="0">
              <a:solidFill>
                <a:schemeClr val="bg1"/>
              </a:solidFill>
            </a:endParaRPr>
          </a:p>
          <a:p>
            <a:pPr marL="457200" indent="-457200" latinLnBrk="0">
              <a:buChar char="•"/>
            </a:pPr>
            <a:r>
              <a:rPr lang="en-GB" sz="1200" noProof="0" dirty="0">
                <a:solidFill>
                  <a:srgbClr val="2B2C30"/>
                </a:solidFill>
                <a:ea typeface="Public Sans"/>
                <a:cs typeface="Segoe UI"/>
              </a:rPr>
              <a:t>Încurajează-i pe cei cu care locuiești sau pe chiriașii tăi să înțeleagă cum și când consumă energie. </a:t>
            </a:r>
          </a:p>
          <a:p>
            <a:pPr marL="457200" indent="-457200" latinLnBrk="0">
              <a:buChar char="•"/>
            </a:pPr>
            <a:r>
              <a:rPr lang="en-GB" sz="1200" noProof="0" dirty="0">
                <a:solidFill>
                  <a:srgbClr val="2B2C30"/>
                </a:solidFill>
                <a:ea typeface="Public Sans"/>
                <a:cs typeface="Segoe UI"/>
              </a:rPr>
              <a:t>Nu ești niciodată prea tânăr pentru a te gândi la economisirea energiei! Citește câteva </a:t>
            </a:r>
            <a:r>
              <a:rPr lang="en-GB" sz="1200" noProof="0" dirty="0">
                <a:solidFill>
                  <a:srgbClr val="2B2C30"/>
                </a:solidFill>
                <a:ea typeface="Public Sans"/>
                <a:cs typeface="Segoe UI"/>
                <a:hlinkClick r:id="rId3"/>
              </a:rPr>
              <a:t>sfaturi de economisire a energiei pentru copii </a:t>
            </a:r>
            <a:r>
              <a:rPr lang="en-GB" sz="1200" noProof="0" dirty="0">
                <a:solidFill>
                  <a:srgbClr val="2B2C30"/>
                </a:solidFill>
                <a:ea typeface="Public Sans"/>
                <a:cs typeface="Segoe UI"/>
              </a:rPr>
              <a:t>sau consultă acest articol BBC Bitesize despre </a:t>
            </a:r>
            <a:r>
              <a:rPr lang="en-GB" sz="1200" noProof="0" dirty="0">
                <a:solidFill>
                  <a:srgbClr val="2B2C30"/>
                </a:solidFill>
                <a:ea typeface="Public Sans"/>
                <a:cs typeface="Segoe UI"/>
                <a:hlinkClick r:id="rId4"/>
              </a:rPr>
              <a:t>economisirea energiei</a:t>
            </a:r>
            <a:r>
              <a:rPr lang="en-GB" sz="1200" noProof="0" dirty="0">
                <a:solidFill>
                  <a:srgbClr val="2B2C30"/>
                </a:solidFill>
                <a:ea typeface="Public Sans"/>
                <a:cs typeface="Segoe UI"/>
              </a:rPr>
              <a:t>.</a:t>
            </a:r>
          </a:p>
          <a:p>
            <a:pPr marL="457200" indent="-457200" latinLnBrk="0">
              <a:buChar char="•"/>
            </a:pPr>
            <a:r>
              <a:rPr lang="en-GB" sz="1200" noProof="0" dirty="0">
                <a:solidFill>
                  <a:srgbClr val="2B2C30"/>
                </a:solidFill>
                <a:ea typeface="Public Sans"/>
                <a:cs typeface="Segoe UI"/>
              </a:rPr>
              <a:t>Dacă sunteți proprietar, puteți lua în considerare oferirea de stimulente chiriașilor care participă activ la inițiative de economisire a energiei, cum ar fi reducerea chiriei sau credite pentru facturile de utilități. </a:t>
            </a:r>
            <a:endParaRPr lang="en-GB" sz="1200" noProof="0" dirty="0">
              <a:ea typeface="Public Sans"/>
            </a:endParaRPr>
          </a:p>
          <a:p>
            <a:pPr latinLnBrk="0"/>
            <a:endParaRPr lang="en-GB" sz="1200" noProof="0" dirty="0">
              <a:solidFill>
                <a:srgbClr val="2B2C30"/>
              </a:solidFill>
              <a:ea typeface="Public Sans"/>
              <a:cs typeface="Public Sans"/>
            </a:endParaRPr>
          </a:p>
          <a:p>
            <a:endParaRPr lang="en-GB" dirty="0"/>
          </a:p>
          <a:p>
            <a:endParaRPr lang="en-GB" dirty="0"/>
          </a:p>
          <a:p>
            <a:r>
              <a:rPr lang="en-GB" dirty="0"/>
              <a:t>https://www.glasgowsciencecentre.org/our-blog/energy-saving-tips-for-kids</a:t>
            </a:r>
          </a:p>
          <a:p>
            <a:r>
              <a:rPr lang="en-GB" dirty="0"/>
              <a:t>https://www.bbc.co.uk/bitesize/articles/zxxg3j6#zsmjh4j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Amenajarea peisagistică eficientă din punct de vedere energetic </a:t>
            </a:r>
            <a:endParaRPr lang="en-US" sz="1050" kern="1200" dirty="0">
              <a:solidFill>
                <a:schemeClr val="bg1"/>
              </a:solidFill>
              <a:latin typeface="+mn-lt"/>
              <a:ea typeface="+mn-ea"/>
              <a:cs typeface="+mn-cs"/>
            </a:endParaRPr>
          </a:p>
          <a:p>
            <a:pPr algn="ctr" latinLnBrk="0"/>
            <a:r>
              <a:rPr lang="en-US" sz="1200" i="1" dirty="0">
                <a:solidFill>
                  <a:schemeClr val="accent2"/>
                </a:solidFill>
              </a:rPr>
              <a:t>Cum poate amenajarea peisagistică eficientă din punct de vedere energetic să reducă costurile energetice și să îmbunătățească confortul?</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Amenajarea eficientă din punct de vedere energetic a spațiilor verzi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200" dirty="0">
                <a:solidFill>
                  <a:srgbClr val="2B2C30"/>
                </a:solidFill>
                <a:ea typeface="Public Sans"/>
                <a:cs typeface="Segoe UI"/>
              </a:rPr>
              <a:t>Modul în care amenajăm spațiile exterioare poate reduce consumul de energie, sporind în același timp confortul și biodiversitatea. </a:t>
            </a:r>
          </a:p>
          <a:p>
            <a:pPr marL="342900" indent="-342900" latinLnBrk="0">
              <a:buFont typeface="Arial" panose="020B0604020202020204" pitchFamily="34" charset="0"/>
              <a:buChar char="•"/>
            </a:pPr>
            <a:r>
              <a:rPr lang="en-US" sz="2200" dirty="0">
                <a:solidFill>
                  <a:srgbClr val="2B2C30"/>
                </a:solidFill>
                <a:ea typeface="Public Sans"/>
                <a:cs typeface="Segoe UI"/>
              </a:rPr>
              <a:t>De exemplu: </a:t>
            </a:r>
          </a:p>
          <a:p>
            <a:pPr marL="800100" lvl="1" indent="-342900" latinLnBrk="0">
              <a:buFont typeface="Arial" panose="020B0604020202020204" pitchFamily="34" charset="0"/>
              <a:buChar char="•"/>
            </a:pPr>
            <a:r>
              <a:rPr lang="en-US" sz="2200" dirty="0">
                <a:solidFill>
                  <a:srgbClr val="2B2C30"/>
                </a:solidFill>
                <a:ea typeface="Public Sans"/>
                <a:cs typeface="Segoe UI"/>
              </a:rPr>
              <a:t>Plantarea copacilor poate contribui la răcirea clădirilor </a:t>
            </a:r>
          </a:p>
          <a:p>
            <a:pPr marL="800100" lvl="1" indent="-342900" latinLnBrk="0">
              <a:buFont typeface="Arial" panose="020B0604020202020204" pitchFamily="34" charset="0"/>
              <a:buChar char="•"/>
            </a:pPr>
            <a:r>
              <a:rPr lang="en-US" sz="2200" dirty="0">
                <a:solidFill>
                  <a:srgbClr val="2B2C30"/>
                </a:solidFill>
                <a:ea typeface="Public Sans"/>
                <a:cs typeface="Segoe UI"/>
              </a:rPr>
              <a:t>Utilizarea plantelor rezistente la secetă poate reduce consumul de apă</a:t>
            </a:r>
          </a:p>
          <a:p>
            <a:pPr marL="342900" indent="-342900" latinLnBrk="0">
              <a:buFont typeface="Arial" panose="020B0604020202020204" pitchFamily="34" charset="0"/>
              <a:buChar char="•"/>
            </a:pPr>
            <a:r>
              <a:rPr lang="en-US" sz="2200" dirty="0">
                <a:solidFill>
                  <a:srgbClr val="2B2C30"/>
                </a:solidFill>
                <a:ea typeface="Public Sans"/>
                <a:cs typeface="Segoe UI"/>
              </a:rPr>
              <a:t>Amenajarea peisagistică poate fi utilizată și pentru a îmbunătăți izolația și a reduce necesarul de încălzire și răcire. </a:t>
            </a:r>
          </a:p>
          <a:p>
            <a:pPr marL="342900" indent="-342900" latinLnBrk="0">
              <a:buFont typeface="Arial" panose="020B0604020202020204" pitchFamily="34" charset="0"/>
              <a:buChar char="•"/>
            </a:pPr>
            <a:r>
              <a:rPr lang="en-US" sz="2200" dirty="0">
                <a:solidFill>
                  <a:srgbClr val="2B2C30"/>
                </a:solidFill>
                <a:ea typeface="Public Sans"/>
                <a:cs typeface="Segoe UI"/>
                <a:hlinkClick r:id="rId3"/>
              </a:rPr>
              <a:t>Aflați mai multe despre amenajarea peisagistică eficientă din punct de vedere energetic</a:t>
            </a:r>
            <a:r>
              <a:rPr lang="en-US" sz="2200" dirty="0">
                <a:solidFill>
                  <a:srgbClr val="2B2C30"/>
                </a:solidFill>
                <a:ea typeface="Public Sans"/>
                <a:cs typeface="Segoe UI"/>
              </a:rPr>
              <a:t>. </a:t>
            </a:r>
            <a:endParaRPr lang="en-US" sz="2200" dirty="0">
              <a:solidFill>
                <a:srgbClr val="2B2C30"/>
              </a:solidFill>
              <a:cs typeface="Segoe UI"/>
            </a:endParaRPr>
          </a:p>
          <a:p>
            <a:endParaRPr lang="en-GB" dirty="0"/>
          </a:p>
          <a:p>
            <a:endParaRPr lang="en-GB" dirty="0"/>
          </a:p>
          <a:p>
            <a:r>
              <a:rPr lang="en-GB" dirty="0"/>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Întreținere și inspecții periodice</a:t>
            </a:r>
            <a:endParaRPr lang="en-US" sz="1050" kern="1200" dirty="0">
              <a:solidFill>
                <a:schemeClr val="bg1"/>
              </a:solidFill>
              <a:latin typeface="+mn-lt"/>
              <a:ea typeface="+mn-ea"/>
              <a:cs typeface="+mn-cs"/>
            </a:endParaRPr>
          </a:p>
          <a:p>
            <a:pPr algn="ctr" latinLnBrk="0"/>
            <a:r>
              <a:rPr lang="en-US" sz="1200" i="1" dirty="0">
                <a:solidFill>
                  <a:schemeClr val="accent2"/>
                </a:solidFill>
              </a:rPr>
              <a:t>De ce sunt importante întreținerea și inspecțiile periodice pentru eficiența energetică?</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Întreținere și inspecții periodice</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Întreținerea casei sau a proprietății dvs. este importantă. </a:t>
            </a:r>
          </a:p>
          <a:p>
            <a:pPr marL="457200" indent="-457200" latinLnBrk="0">
              <a:buChar char="•"/>
            </a:pPr>
            <a:r>
              <a:rPr lang="en-US" sz="1200" dirty="0">
                <a:solidFill>
                  <a:srgbClr val="2B2C30"/>
                </a:solidFill>
                <a:ea typeface="Public Sans"/>
                <a:cs typeface="Segoe UI"/>
              </a:rPr>
              <a:t>Ar trebui să luați în considerare întreținerea și inspecțiile periodice ale sistemelor de încălzire, ventilație și aer condiționat (AVAC), izolației și ferestrelor pentru a vă asigura că acestea funcționează eficient. </a:t>
            </a:r>
          </a:p>
          <a:p>
            <a:pPr marL="457200" indent="-457200" latinLnBrk="0">
              <a:buChar char="•"/>
            </a:pPr>
            <a:r>
              <a:rPr lang="en-US" sz="1200" dirty="0">
                <a:solidFill>
                  <a:srgbClr val="2B2C30"/>
                </a:solidFill>
                <a:ea typeface="Public Sans"/>
                <a:cs typeface="Segoe UI"/>
              </a:rPr>
              <a:t>Rezolvați prompt orice problemă pentru a preveni risipa de energie și pentru a menține performanța optimă a locuinței dvs.</a:t>
            </a:r>
          </a:p>
          <a:p>
            <a:pPr marL="457200" indent="-457200" latinLnBrk="0">
              <a:buChar char="•"/>
            </a:pPr>
            <a:r>
              <a:rPr lang="en-US" sz="1200" dirty="0" err="1">
                <a:solidFill>
                  <a:srgbClr val="2B2C30"/>
                </a:solidFill>
                <a:cs typeface="Segoe UI"/>
              </a:rPr>
              <a:t>Acordați prioritate </a:t>
            </a:r>
            <a:r>
              <a:rPr lang="en-US" sz="1200" dirty="0">
                <a:solidFill>
                  <a:srgbClr val="2B2C30"/>
                </a:solidFill>
                <a:cs typeface="Segoe UI"/>
              </a:rPr>
              <a:t>eficienței energetice atunci când luați în considerare modernizarea locuinței, achiziționarea de sisteme și aparate noi.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Treceți la iluminatul eficient din punct de vedere energetic </a:t>
            </a:r>
            <a:endParaRPr lang="en-US" sz="1050" kern="1200" dirty="0">
              <a:solidFill>
                <a:schemeClr val="bg1"/>
              </a:solidFill>
              <a:latin typeface="+mn-lt"/>
              <a:ea typeface="+mn-ea"/>
              <a:cs typeface="+mn-cs"/>
            </a:endParaRPr>
          </a:p>
          <a:p>
            <a:pPr algn="ctr" latinLnBrk="0"/>
            <a:r>
              <a:rPr lang="en-US" sz="1200" i="1" dirty="0">
                <a:solidFill>
                  <a:schemeClr val="accent2"/>
                </a:solidFill>
              </a:rPr>
              <a:t>Care sunt avantajele trecerii la un sistem de iluminat inteligent și eficient din punct de vedere energetic?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Când dețineți propria locuință sau închiriați proprietatea unor chiriași, s-ar putea să vă întrebați cum și de ce ar trebui să vă implicați în tranziția energetică digitală. </a:t>
            </a:r>
          </a:p>
          <a:p>
            <a:pPr latinLnBrk="0"/>
            <a:endParaRPr lang="en-GB" sz="1200" dirty="0"/>
          </a:p>
          <a:p>
            <a:pPr latinLnBrk="0"/>
            <a:r>
              <a:rPr lang="en-GB" sz="1200" dirty="0"/>
              <a:t>Tranziția energetică digitală vă permite dvs. și chiriașilor dvs. să înțelegeți mai bine consumul de energie. Prin această înțelegere, putem lua decizii informate despre cum să economisim energie, fără inconveniente sau sacrificarea confortului. Investiția în proprietatea dvs. poate însemna și economii mari pe termen lung! </a:t>
            </a:r>
          </a:p>
          <a:p>
            <a:pPr latinLnBrk="0"/>
            <a:endParaRPr lang="en-GB" sz="1200" dirty="0"/>
          </a:p>
          <a:p>
            <a:pPr latinLnBrk="0"/>
            <a:r>
              <a:rPr lang="en-GB" sz="1200" dirty="0"/>
              <a:t>În această scurtă prezentare vom explora: </a:t>
            </a:r>
          </a:p>
          <a:p>
            <a:pPr latinLnBrk="0"/>
            <a:endParaRPr lang="en-GB" sz="1200" dirty="0"/>
          </a:p>
          <a:p>
            <a:pPr marL="457200" indent="-457200" latinLnBrk="0">
              <a:buChar char="•"/>
            </a:pPr>
            <a:r>
              <a:rPr lang="en-GB" sz="1200" dirty="0"/>
              <a:t>De ce ar trebui să investiți în tehnologii energetice digitale. </a:t>
            </a:r>
          </a:p>
          <a:p>
            <a:pPr marL="457200" indent="-457200" latinLnBrk="0">
              <a:buChar char="•"/>
            </a:pPr>
            <a:r>
              <a:rPr lang="en-GB" sz="1200" dirty="0"/>
              <a:t>Oportunitățile și beneficiile investiției în proprietatea dvs. </a:t>
            </a:r>
          </a:p>
          <a:p>
            <a:pPr marL="457200" indent="-457200" latinLnBrk="0">
              <a:buChar char="•"/>
            </a:pPr>
            <a:r>
              <a:rPr lang="en-GB" sz="1200" dirty="0"/>
              <a:t>Pași simpli pe care îi puteți urma pentru a înțelege și reduce consumul de energie și, potențial, pentru a economisi bani.</a:t>
            </a:r>
          </a:p>
          <a:p>
            <a:pPr marL="457200" indent="-457200" latinLnBrk="0">
              <a:buChar char="•"/>
            </a:pPr>
            <a:r>
              <a:rPr lang="en-GB" sz="1200" dirty="0"/>
              <a:t>Dacă închiriați proprietatea, cum puteți ajuta chiriașii să economisească energie. </a:t>
            </a:r>
          </a:p>
          <a:p>
            <a:pPr latinLnBrk="0"/>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Treceți la iluminatul eficient din punct de vedere energetic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Becurile cu diode emițătoare de lumină (LED) consumă semnificativ mai puțină energie și au o durată de viață mai lungă, reducând astfel costurile de întreținere și consumul de energie.</a:t>
            </a:r>
          </a:p>
          <a:p>
            <a:pPr marL="457200" indent="-457200" latinLnBrk="0">
              <a:buFontTx/>
              <a:buChar char="•"/>
            </a:pPr>
            <a:r>
              <a:rPr lang="en-US" sz="1200" dirty="0">
                <a:solidFill>
                  <a:srgbClr val="2B2C30"/>
                </a:solidFill>
                <a:ea typeface="Public Sans"/>
                <a:cs typeface="Segoe UI"/>
              </a:rPr>
              <a:t>Luați în considerare înlocuirea becurilor incandescente tradiționale cu iluminat LED inteligent și eficient din punct de vedere energetic. </a:t>
            </a:r>
          </a:p>
          <a:p>
            <a:pPr marL="457200" indent="-457200" latinLnBrk="0">
              <a:buChar char="•"/>
            </a:pPr>
            <a:r>
              <a:rPr lang="en-US" sz="1200" dirty="0">
                <a:solidFill>
                  <a:srgbClr val="2B2C30"/>
                </a:solidFill>
                <a:cs typeface="Segoe UI"/>
              </a:rPr>
              <a:t>Becurile inteligente pot contribui la o mai mare conștientizare a consumului de energie și pot încuraja economisirea energiei, deoarece pot fi controlate de la distanță.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Implementarea soluțiilor de energie regenerabilă </a:t>
            </a:r>
            <a:endParaRPr lang="en-US" sz="1050" kern="1200" dirty="0">
              <a:solidFill>
                <a:schemeClr val="bg1"/>
              </a:solidFill>
              <a:latin typeface="+mn-lt"/>
              <a:ea typeface="+mn-ea"/>
              <a:cs typeface="+mn-cs"/>
            </a:endParaRPr>
          </a:p>
          <a:p>
            <a:pPr algn="ctr" latinLnBrk="0"/>
            <a:r>
              <a:rPr lang="en-US" sz="1200" i="1" dirty="0">
                <a:solidFill>
                  <a:schemeClr val="accent2"/>
                </a:solidFill>
              </a:rPr>
              <a:t>Care sunt avantajele implementării soluțiilor de energie regenerabilă?</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Implementarea soluțiilor de energie regenerabilă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Soluțiile de energie regenerabilă - cum ar fi instalarea de panouri solare sau turbine eoliene - susțin producerea de energie curată.</a:t>
            </a:r>
          </a:p>
          <a:p>
            <a:pPr marL="457200" indent="-457200" latinLnBrk="0">
              <a:buChar char="•"/>
            </a:pPr>
            <a:r>
              <a:rPr lang="en-US" sz="1200" dirty="0">
                <a:solidFill>
                  <a:srgbClr val="2B2C30"/>
                </a:solidFill>
                <a:ea typeface="Public Sans"/>
                <a:cs typeface="Segoe UI"/>
              </a:rPr>
              <a:t>Reducerea dependenței de rețeaua electrică și scăderea costurilor energetice pot duce la economii financiare. </a:t>
            </a:r>
          </a:p>
          <a:p>
            <a:pPr marL="457200" indent="-457200" latinLnBrk="0">
              <a:buChar char="•"/>
            </a:pPr>
            <a:r>
              <a:rPr lang="en-US" sz="1200" dirty="0">
                <a:solidFill>
                  <a:srgbClr val="2B2C30"/>
                </a:solidFill>
                <a:ea typeface="Public Sans"/>
                <a:cs typeface="Segoe UI"/>
              </a:rPr>
              <a:t>Soluțiile de energie regenerabilă pot fi atractive pentru chiriașii sau potențialii cumpărători conștienți de mediul înconjurător, atunci când vindeți casa.</a:t>
            </a:r>
          </a:p>
          <a:p>
            <a:pPr marL="457200" indent="-457200" latinLnBrk="0">
              <a:buChar char="•"/>
            </a:pPr>
            <a:r>
              <a:rPr lang="en-US" sz="1200" dirty="0">
                <a:solidFill>
                  <a:srgbClr val="2B2C30"/>
                </a:solidFill>
                <a:ea typeface="Public Sans"/>
                <a:cs typeface="Segoe UI"/>
              </a:rPr>
              <a:t>Există sfaturi relevante pentru toți proprietarii de case în </a:t>
            </a:r>
            <a:r>
              <a:rPr lang="en-US" sz="1200" dirty="0">
                <a:solidFill>
                  <a:srgbClr val="2B2C30"/>
                </a:solidFill>
                <a:ea typeface="Public Sans"/>
                <a:cs typeface="Segoe UI"/>
                <a:hlinkClick r:id="rId3"/>
              </a:rPr>
              <a:t>articolul Cum pot proprietarii să creeze proprietăți eficiente din punct de vedere energetic</a:t>
            </a:r>
            <a:r>
              <a:rPr lang="en-US" sz="1200" dirty="0">
                <a:solidFill>
                  <a:srgbClr val="2B2C30"/>
                </a:solidFill>
                <a:ea typeface="Public Sans"/>
                <a:cs typeface="Segoe UI"/>
              </a:rPr>
              <a:t>.</a:t>
            </a:r>
          </a:p>
          <a:p>
            <a:endParaRPr lang="en-GB" dirty="0"/>
          </a:p>
          <a:p>
            <a:r>
              <a:rPr lang="en-GB" dirty="0"/>
              <a:t>https://www.renewableenergyhub.co.uk/blog/how-landlords-can-create-energy-efficient-properties </a:t>
            </a:r>
          </a:p>
          <a:p>
            <a:r>
              <a:rPr lang="en-GB" dirty="0"/>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tranziția energetică digitală,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Consultați seria de cursuri scurte Every1: </a:t>
            </a:r>
            <a:r>
              <a:rPr lang="en-US" altLang="ko-KR" sz="1200" i="1" dirty="0">
                <a:solidFill>
                  <a:srgbClr val="373737"/>
                </a:solidFill>
                <a:ea typeface="맑은 고딕"/>
                <a:hlinkClick r:id="rId3"/>
              </a:rPr>
              <a:t>Noțiuni esențiale despre energia digitală</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broșura informativă Every1 </a:t>
            </a:r>
            <a:r>
              <a:rPr lang="en-US" altLang="ko-KR" sz="1200" i="1" dirty="0">
                <a:solidFill>
                  <a:srgbClr val="373737"/>
                </a:solidFill>
                <a:hlinkClick r:id="rId4"/>
              </a:rPr>
              <a:t>Ce este o comunitate energetică și de ce ar trebui să mă alătur?</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Energy Monitor </a:t>
            </a:r>
            <a:r>
              <a:rPr lang="en-US" altLang="ko-KR" sz="1200" i="1" dirty="0">
                <a:solidFill>
                  <a:srgbClr val="373737"/>
                </a:solidFill>
                <a:hlinkClick r:id="rId5"/>
              </a:rPr>
              <a:t>„Dispelling myths around renewable energy technologies” (Demitizarea miturilor legate de tehnologiile de energie regenerabilă</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Aflați mai multe despre materialele de învățare ale proiectului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de diapozitive </a:t>
            </a:r>
            <a:r>
              <a:rPr lang="en-GB" i="1" dirty="0"/>
              <a:t>Implicați-vă în tranziția energetică digitală: 10 pași simpli pentru proprietarii de case și proprietarii de terenuri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hlinkClick r:id="rId4"/>
              </a:rPr>
              <a:t>casa </a:t>
            </a:r>
            <a:r>
              <a:rPr lang="en-US" dirty="0">
                <a:solidFill>
                  <a:schemeClr val="dk1"/>
                </a:solidFill>
                <a:ea typeface="Public Sans"/>
                <a:cs typeface="Public Sans"/>
                <a:sym typeface="Public Sans"/>
              </a:rPr>
              <a:t>lui Loraine și Mark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De ce să investiți în </a:t>
            </a:r>
            <a:r>
              <a:rPr lang="en-US" dirty="0">
                <a:solidFill>
                  <a:schemeClr val="dk1"/>
                </a:solidFill>
                <a:ea typeface="Public Sans"/>
                <a:cs typeface="Public Sans"/>
                <a:sym typeface="Public Sans"/>
              </a:rPr>
              <a:t>tehnologii</a:t>
            </a:r>
            <a:r>
              <a:rPr lang="en-US" sz="1200" dirty="0">
                <a:solidFill>
                  <a:schemeClr val="dk1"/>
                </a:solidFill>
                <a:ea typeface="Public Sans"/>
                <a:cs typeface="Public Sans"/>
                <a:sym typeface="Public Sans"/>
              </a:rPr>
              <a:t> digitale</a:t>
            </a:r>
            <a:r>
              <a:rPr lang="en-US" dirty="0">
                <a:solidFill>
                  <a:schemeClr val="dk1"/>
                </a:solidFill>
                <a:ea typeface="Public Sans"/>
                <a:cs typeface="Public Sans"/>
                <a:sym typeface="Public Sans"/>
              </a:rPr>
              <a:t>?: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Înțelegerea propriului consum de energie: </a:t>
            </a:r>
            <a:r>
              <a:rPr lang="en-GB" dirty="0">
                <a:solidFill>
                  <a:srgbClr val="242424"/>
                </a:solidFill>
                <a:hlinkClick r:id="rId8"/>
              </a:rPr>
              <a:t>Daily net metering.png </a:t>
            </a:r>
            <a:r>
              <a:rPr lang="en-GB" dirty="0">
                <a:solidFill>
                  <a:srgbClr val="242424"/>
                </a:solidFill>
              </a:rPr>
              <a:t>de Delphi234 este licențiată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Deveniți un prosumator: </a:t>
            </a:r>
            <a:r>
              <a:rPr lang="en-GB" dirty="0">
                <a:solidFill>
                  <a:srgbClr val="242424"/>
                </a:solidFill>
                <a:hlinkClick r:id="rId10"/>
              </a:rPr>
              <a:t>Solar energy, Amersfoort </a:t>
            </a:r>
            <a:r>
              <a:rPr lang="en-GB" dirty="0">
                <a:solidFill>
                  <a:srgbClr val="242424"/>
                </a:solidFill>
              </a:rPr>
              <a:t>de Eneco Group este licențiat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Lucrul în echipă: Grupuri energetice colective: </a:t>
            </a:r>
            <a:r>
              <a:rPr lang="en-GB" dirty="0">
                <a:solidFill>
                  <a:srgbClr val="242424"/>
                </a:solidFill>
                <a:hlinkClick r:id="rId12"/>
              </a:rPr>
              <a:t>Raport privind comunitățile energetice.jpg </a:t>
            </a:r>
            <a:r>
              <a:rPr lang="en-GB" dirty="0">
                <a:solidFill>
                  <a:srgbClr val="242424"/>
                </a:solidFill>
              </a:rPr>
              <a:t>de Joint Research Centre (JRC) este licențiat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Sprijinirea altora pentru a economisi energie: </a:t>
            </a:r>
            <a:r>
              <a:rPr lang="en-GB" sz="1200" dirty="0">
                <a:solidFill>
                  <a:srgbClr val="242424"/>
                </a:solidFill>
                <a:ea typeface="Public Sans"/>
                <a:cs typeface="Public Sans"/>
                <a:sym typeface="Public Sans"/>
                <a:hlinkClick r:id="rId13"/>
              </a:rPr>
              <a:t>Facturi de energie electrică cu bec și calculator </a:t>
            </a:r>
            <a:r>
              <a:rPr lang="en-GB" sz="1200" dirty="0">
                <a:solidFill>
                  <a:srgbClr val="242424"/>
                </a:solidFill>
                <a:ea typeface="Public Sans"/>
                <a:cs typeface="Public Sans"/>
                <a:sym typeface="Public Sans"/>
              </a:rPr>
              <a:t>de Uswitch.com Images este </a:t>
            </a:r>
            <a:r>
              <a:rPr lang="en-GB" dirty="0">
                <a:solidFill>
                  <a:srgbClr val="242424"/>
                </a:solidFill>
              </a:rPr>
              <a:t>licențiată </a:t>
            </a:r>
            <a:r>
              <a:rPr lang="en-GB" noProof="0" dirty="0">
                <a:solidFill>
                  <a:schemeClr val="dk1"/>
                </a:solidFill>
                <a:ea typeface="Public Sans"/>
                <a:cs typeface="Public Sans"/>
                <a:sym typeface="Public Sans"/>
                <a:hlinkClick r:id="rId11"/>
              </a:rPr>
              <a:t>CC BY 2.0</a:t>
            </a:r>
            <a:r>
              <a:rPr lang="en-GB" dirty="0">
                <a:solidFill>
                  <a:srgbClr val="242424"/>
                </a:solidFill>
              </a:rPr>
              <a:t>. Această imagine a fost decupată.</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Amenajare peisagistică eficientă din punct de vedere energetic: </a:t>
            </a:r>
            <a:r>
              <a:rPr lang="en-GB" dirty="0">
                <a:solidFill>
                  <a:schemeClr val="dk1"/>
                </a:solidFill>
                <a:ea typeface="Public Sans"/>
                <a:cs typeface="Public Sans"/>
                <a:sym typeface="Public Sans"/>
                <a:hlinkClick r:id="rId3"/>
              </a:rPr>
              <a:t>zgârie-nori rezidențiali cu păduri verticale în Milano, Italia</a:t>
            </a:r>
            <a:r>
              <a:rPr lang="en-GB" dirty="0">
                <a:solidFill>
                  <a:schemeClr val="dk1"/>
                </a:solidFill>
                <a:ea typeface="Public Sans"/>
                <a:cs typeface="Public Sans"/>
                <a:sym typeface="Public Sans"/>
              </a:rPr>
              <a:t>, de Sophie Otto pe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Întreținere și inspecții periodice: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de HS You este licențiat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Trecerea la iluminat eficient din punct de vedere energetic: </a:t>
            </a:r>
            <a:r>
              <a:rPr lang="en-GB" noProof="0" dirty="0">
                <a:solidFill>
                  <a:schemeClr val="dk1"/>
                </a:solidFill>
                <a:ea typeface="Public Sans"/>
                <a:cs typeface="Public Sans"/>
                <a:sym typeface="Public Sans"/>
                <a:hlinkClick r:id="rId7"/>
              </a:rPr>
              <a:t>Becul UMAX U-Smart </a:t>
            </a:r>
            <a:r>
              <a:rPr lang="en-GB" noProof="0" dirty="0" err="1">
                <a:solidFill>
                  <a:schemeClr val="dk1"/>
                </a:solidFill>
                <a:ea typeface="Public Sans"/>
                <a:cs typeface="Public Sans"/>
                <a:sym typeface="Public Sans"/>
                <a:hlinkClick r:id="rId7"/>
              </a:rPr>
              <a:t>Wifi </a:t>
            </a:r>
            <a:r>
              <a:rPr lang="en-GB" noProof="0" dirty="0">
                <a:solidFill>
                  <a:schemeClr val="dk1"/>
                </a:solidFill>
                <a:ea typeface="Public Sans"/>
                <a:cs typeface="Public Sans"/>
                <a:sym typeface="Public Sans"/>
              </a:rPr>
              <a:t>de Jirka Matousek este licențiat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Implementarea soluțiilor de energie regenerabilă: </a:t>
            </a:r>
            <a:r>
              <a:rPr lang="en-GB" dirty="0">
                <a:solidFill>
                  <a:schemeClr val="dk1"/>
                </a:solidFill>
                <a:ea typeface="Public Sans"/>
                <a:cs typeface="Public Sans"/>
                <a:sym typeface="Public Sans"/>
                <a:hlinkClick r:id="rId9"/>
              </a:rPr>
              <a:t>Energie curată la locul de muncă pentru </a:t>
            </a:r>
            <a:r>
              <a:rPr lang="en-GB" dirty="0" err="1">
                <a:solidFill>
                  <a:schemeClr val="dk1"/>
                </a:solidFill>
                <a:ea typeface="Public Sans"/>
                <a:cs typeface="Public Sans"/>
                <a:sym typeface="Public Sans"/>
                <a:hlinkClick r:id="rId9"/>
              </a:rPr>
              <a:t>Ziua Pământului</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de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fiecărei etape începe cu o întrebare de reflecție. Acordați-vă un moment pentru a analiza fiecare întrebare, înainte de a trece la diapozitivul următor.</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etapă pe rând. Alternativ, puteți selecta o anumită etapă pe care doriți să o explorați mai întâi prin intermediul meniului.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pași simpli pentru proprietarii de case și proprietarii de imobile</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De ce să investiți în tehnologii energetice digitale?</a:t>
            </a:r>
          </a:p>
          <a:p>
            <a:pPr marL="342900" indent="-342900" latinLnBrk="0">
              <a:buFont typeface="+mj-lt"/>
              <a:buAutoNum type="arabicPeriod"/>
            </a:pPr>
            <a:r>
              <a:rPr lang="en-GB" sz="1200" noProof="0" dirty="0">
                <a:ea typeface="Public Sans"/>
                <a:cs typeface="Public Sans"/>
                <a:sym typeface="Public Sans"/>
              </a:rPr>
              <a:t>Înțelegerea propriului consum de energie.</a:t>
            </a:r>
          </a:p>
          <a:p>
            <a:pPr marL="342900" indent="-342900" latinLnBrk="0">
              <a:buFont typeface="+mj-lt"/>
              <a:buAutoNum type="arabicPeriod"/>
            </a:pPr>
            <a:r>
              <a:rPr lang="en-GB" sz="1200" noProof="0" dirty="0">
                <a:ea typeface="Public Sans"/>
                <a:cs typeface="Public Sans"/>
                <a:sym typeface="Public Sans"/>
              </a:rPr>
              <a:t>Deveniți un prosumator.</a:t>
            </a:r>
          </a:p>
          <a:p>
            <a:pPr marL="342900" indent="-342900" latinLnBrk="0">
              <a:buFont typeface="+mj-lt"/>
              <a:buAutoNum type="arabicPeriod"/>
            </a:pPr>
            <a:r>
              <a:rPr lang="en-GB" sz="1200" noProof="0" dirty="0">
                <a:ea typeface="Public Sans"/>
                <a:cs typeface="Public Sans"/>
                <a:sym typeface="Public Sans"/>
              </a:rPr>
              <a:t>Colaborarea: comunități energetice.</a:t>
            </a:r>
          </a:p>
          <a:p>
            <a:pPr marL="342900" indent="-342900" latinLnBrk="0">
              <a:buFont typeface="+mj-lt"/>
              <a:buAutoNum type="arabicPeriod"/>
            </a:pPr>
            <a:r>
              <a:rPr lang="en-GB" sz="1200" noProof="0" dirty="0">
                <a:ea typeface="Public Sans"/>
                <a:cs typeface="Public Sans"/>
                <a:sym typeface="Public Sans"/>
              </a:rPr>
              <a:t>Sprijinirea altora pentru a economisi energie.</a:t>
            </a:r>
          </a:p>
          <a:p>
            <a:pPr marL="342900" indent="-342900" latinLnBrk="0">
              <a:buFont typeface="+mj-lt"/>
              <a:buAutoNum type="arabicPeriod"/>
            </a:pPr>
            <a:r>
              <a:rPr lang="en-GB" sz="1200" noProof="0" dirty="0">
                <a:ea typeface="Public Sans"/>
                <a:cs typeface="Public Sans"/>
                <a:sym typeface="Public Sans"/>
              </a:rPr>
              <a:t>Amenajarea eficientă din punct de vedere energetic a peisajului.</a:t>
            </a:r>
          </a:p>
          <a:p>
            <a:pPr marL="342900" indent="-342900" latinLnBrk="0">
              <a:buFont typeface="+mj-lt"/>
              <a:buAutoNum type="arabicPeriod"/>
            </a:pPr>
            <a:r>
              <a:rPr lang="en-GB" sz="1200" noProof="0" dirty="0">
                <a:ea typeface="Public Sans"/>
                <a:cs typeface="Public Sans"/>
                <a:sym typeface="Public Sans"/>
              </a:rPr>
              <a:t>Întreținere și inspecții periodice.</a:t>
            </a:r>
          </a:p>
          <a:p>
            <a:pPr marL="342900" indent="-342900" latinLnBrk="0">
              <a:buFont typeface="+mj-lt"/>
              <a:buAutoNum type="arabicPeriod"/>
            </a:pPr>
            <a:r>
              <a:rPr lang="en-GB" sz="1200" noProof="0" dirty="0">
                <a:ea typeface="Public Sans"/>
                <a:cs typeface="Public Sans"/>
                <a:sym typeface="Public Sans"/>
              </a:rPr>
              <a:t>Trecerea la iluminat eficient din punct de vedere energetic.</a:t>
            </a:r>
          </a:p>
          <a:p>
            <a:pPr marL="342900" indent="-342900" latinLnBrk="0">
              <a:buFont typeface="+mj-lt"/>
              <a:buAutoNum type="arabicPeriod"/>
            </a:pPr>
            <a:r>
              <a:rPr lang="en-GB" sz="1200" noProof="0" dirty="0">
                <a:ea typeface="Public Sans"/>
                <a:cs typeface="Public Sans"/>
                <a:sym typeface="Public Sans"/>
              </a:rPr>
              <a:t> Implementarea soluțiilor de energie regenerabilă.</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ce să investiți în tehnologii energetice digitale?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5"/>
                </a:solidFill>
              </a:rPr>
              <a:t>Cum vă pot ajuta tehnologiile energetice digitale să optimizați consumul de energie și să reduceți costurile?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ce să investești în tehnologii energetice digitale? </a:t>
            </a:r>
            <a:endParaRPr lang="en-US" sz="1050" kern="1200" dirty="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Tehnologiile energetice digitale includ contoare inteligente, sisteme de gestionare a energiei și termostate inteligente.</a:t>
            </a:r>
          </a:p>
          <a:p>
            <a:pPr marL="457200" indent="-457200" latinLnBrk="0">
              <a:buChar char="•"/>
            </a:pPr>
            <a:r>
              <a:rPr lang="en-GB" sz="1200" noProof="1">
                <a:solidFill>
                  <a:srgbClr val="2B2C30"/>
                </a:solidFill>
                <a:ea typeface="Public Sans"/>
                <a:cs typeface="Segoe UI"/>
              </a:rPr>
              <a:t>Tehnologiile energetice digitale furnizează date în timp real privind consumul de energie, care pot fi utilizate pentru monitorizarea și optimizarea consumului de energie de la distanță, de exemplu prin intermediul aplicațiilor pentru smartphone. </a:t>
            </a:r>
          </a:p>
          <a:p>
            <a:pPr marL="457200" indent="-457200" latinLnBrk="0">
              <a:buChar char="•"/>
            </a:pPr>
            <a:r>
              <a:rPr lang="en-GB" sz="1200" dirty="0">
                <a:solidFill>
                  <a:srgbClr val="2B2C30"/>
                </a:solidFill>
                <a:cs typeface="Segoe UI"/>
              </a:rPr>
              <a:t>Pot exista momente ale zilei în care consumați mai multă energie. Tehnologiile energetice digitale vă permit să identificați tendințele și oportunitățile de reducere a consumului.</a:t>
            </a:r>
          </a:p>
          <a:p>
            <a:pPr marL="457200" indent="-457200" latinLnBrk="0">
              <a:buChar char="•"/>
            </a:pPr>
            <a:r>
              <a:rPr lang="en-GB" sz="1200" noProof="1">
                <a:solidFill>
                  <a:srgbClr val="2B2C30"/>
                </a:solidFill>
                <a:ea typeface="Public Sans"/>
                <a:cs typeface="Segoe UI"/>
              </a:rPr>
              <a:t>Dacă sunteți proprietar, aceste tipuri de tehnologii pot spori satisfacția chiriașilor, oferindu-le instrumente pentru a înțelege și gestiona mai bine propria utilizare a energiei.</a:t>
            </a:r>
            <a:endParaRPr lang="en-GB" sz="1200" noProof="1">
              <a:solidFill>
                <a:srgbClr val="2B2C30"/>
              </a:solidFill>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Înțelegerea consumului propriu de energie</a:t>
            </a:r>
            <a:endParaRPr lang="en-US" sz="1050" kern="1200" dirty="0">
              <a:solidFill>
                <a:schemeClr val="bg1"/>
              </a:solidFill>
              <a:latin typeface="+mn-lt"/>
              <a:ea typeface="+mn-ea"/>
              <a:cs typeface="+mn-cs"/>
            </a:endParaRPr>
          </a:p>
          <a:p>
            <a:pPr algn="ctr" latinLnBrk="0"/>
            <a:r>
              <a:rPr lang="en-GB" sz="1200" i="1" dirty="0">
                <a:solidFill>
                  <a:schemeClr val="accent5"/>
                </a:solidFill>
              </a:rPr>
              <a:t>Cum vă poate ajuta înțelegerea consumului de energie să economisiți energie și să reduceți facturile la electricitate?</a:t>
            </a:r>
          </a:p>
          <a:p>
            <a:pPr algn="ctr" latinLnBrk="0"/>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Înțelegerea propriului consum de energie</a:t>
            </a:r>
            <a:endParaRPr lang="en-US" sz="1050" kern="1200" dirty="0">
              <a:solidFill>
                <a:schemeClr val="bg1"/>
              </a:solidFill>
              <a:latin typeface="+mn-lt"/>
              <a:ea typeface="+mn-ea"/>
              <a:cs typeface="+mn-cs"/>
            </a:endParaRPr>
          </a:p>
          <a:p>
            <a:pPr marL="457200" indent="-457200" latinLnBrk="0">
              <a:buFontTx/>
              <a:buChar char="•"/>
            </a:pPr>
            <a:r>
              <a:rPr lang="en-GB" sz="2200" dirty="0">
                <a:solidFill>
                  <a:srgbClr val="2B2C30"/>
                </a:solidFill>
                <a:cs typeface="Segoe UI"/>
              </a:rPr>
              <a:t>Un contor inteligent vă permite dvs. și furnizorului dvs. de energie să monitorizați și să analizați în timp real modelele dvs. de consum energetic. </a:t>
            </a:r>
            <a:endParaRPr lang="en-GB" sz="2200" noProof="0" dirty="0">
              <a:solidFill>
                <a:srgbClr val="2B2C30"/>
              </a:solidFill>
              <a:ea typeface="Public Sans"/>
              <a:cs typeface="Segoe UI"/>
            </a:endParaRPr>
          </a:p>
          <a:p>
            <a:pPr marL="457200" indent="-457200" latinLnBrk="0">
              <a:buFontTx/>
              <a:buChar char="•"/>
            </a:pPr>
            <a:r>
              <a:rPr lang="en-GB" sz="2200" dirty="0">
                <a:solidFill>
                  <a:srgbClr val="2B2C30"/>
                </a:solidFill>
                <a:ea typeface="Public Sans"/>
                <a:cs typeface="Segoe UI"/>
              </a:rPr>
              <a:t>Puteți </a:t>
            </a:r>
            <a:r>
              <a:rPr lang="en-GB" sz="2200" noProof="0" dirty="0">
                <a:solidFill>
                  <a:srgbClr val="2B2C30"/>
                </a:solidFill>
                <a:ea typeface="Public Sans"/>
                <a:cs typeface="Segoe UI"/>
              </a:rPr>
              <a:t>analiza datele pentru a identifica tendințele, perioadele de consum maxim și domeniile în care energia </a:t>
            </a:r>
            <a:r>
              <a:rPr lang="en-GB" sz="2200" dirty="0">
                <a:solidFill>
                  <a:srgbClr val="2B2C30"/>
                </a:solidFill>
                <a:ea typeface="Public Sans"/>
                <a:cs typeface="Segoe UI"/>
              </a:rPr>
              <a:t>ar putea fi utilizată mai eficient</a:t>
            </a:r>
            <a:r>
              <a:rPr lang="en-GB" sz="2200" noProof="0" dirty="0">
                <a:solidFill>
                  <a:srgbClr val="2B2C30"/>
                </a:solidFill>
                <a:ea typeface="Public Sans"/>
                <a:cs typeface="Segoe UI"/>
              </a:rPr>
              <a:t>. </a:t>
            </a:r>
          </a:p>
          <a:p>
            <a:pPr marL="457200" indent="-457200" latinLnBrk="0">
              <a:buFontTx/>
              <a:buChar char="•"/>
            </a:pPr>
            <a:r>
              <a:rPr lang="en-GB" sz="2200" dirty="0">
                <a:solidFill>
                  <a:srgbClr val="2B2C30"/>
                </a:solidFill>
                <a:ea typeface="Public Sans"/>
                <a:cs typeface="Segoe UI"/>
              </a:rPr>
              <a:t>Puteți </a:t>
            </a:r>
            <a:r>
              <a:rPr lang="en-GB" sz="2200" noProof="0" dirty="0">
                <a:solidFill>
                  <a:srgbClr val="2B2C30"/>
                </a:solidFill>
                <a:ea typeface="Public Sans"/>
                <a:cs typeface="Segoe UI"/>
              </a:rPr>
              <a:t>utiliza aceste informații pentru a implementa măsuri de economisire a energiei, fără </a:t>
            </a:r>
            <a:r>
              <a:rPr lang="en-GB" sz="2200" dirty="0">
                <a:solidFill>
                  <a:srgbClr val="2B2C30"/>
                </a:solidFill>
                <a:cs typeface="Segoe UI"/>
              </a:rPr>
              <a:t>a reduce confortul sau comoditatea. De exemplu: </a:t>
            </a:r>
          </a:p>
          <a:p>
            <a:pPr marL="914400" lvl="1" indent="-457200" latinLnBrk="0">
              <a:buFontTx/>
              <a:buChar char="•"/>
            </a:pPr>
            <a:r>
              <a:rPr lang="en-GB" sz="2200" dirty="0">
                <a:solidFill>
                  <a:srgbClr val="2B2C30"/>
                </a:solidFill>
                <a:cs typeface="Segoe UI"/>
                <a:hlinkClick r:id="rId3"/>
              </a:rPr>
              <a:t>Deconectarea dispozitivelor când nu sunt utilizate, în loc să le lăsați în standby</a:t>
            </a:r>
            <a:r>
              <a:rPr lang="en-GB" sz="2200" dirty="0">
                <a:solidFill>
                  <a:srgbClr val="2B2C30"/>
                </a:solidFill>
                <a:cs typeface="Segoe UI"/>
              </a:rPr>
              <a:t>, reduce consumul de energie. </a:t>
            </a:r>
          </a:p>
          <a:p>
            <a:pPr marL="914400" lvl="1" indent="-457200" latinLnBrk="0">
              <a:buFontTx/>
              <a:buChar char="•"/>
            </a:pPr>
            <a:r>
              <a:rPr lang="en-GB" sz="2200" dirty="0">
                <a:solidFill>
                  <a:srgbClr val="2B2C30"/>
                </a:solidFill>
                <a:cs typeface="Segoe UI"/>
                <a:hlinkClick r:id="rId4"/>
              </a:rPr>
              <a:t>Prizele inteligente </a:t>
            </a:r>
            <a:r>
              <a:rPr lang="en-GB" sz="2200" dirty="0">
                <a:solidFill>
                  <a:srgbClr val="2B2C30"/>
                </a:solidFill>
                <a:cs typeface="Segoe UI"/>
              </a:rPr>
              <a:t>vă pot ajuta, de asemenea, să gestionați mai eficient mai multe dispozitive. </a:t>
            </a:r>
            <a:endParaRPr lang="en-GB" sz="2200" noProof="0" dirty="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err="1"/>
              <a:t>https://science.howstuffworks.com/environmental/green-tech/sustainable/smart-power-strip.htm</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Devenind prosumator</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Care sunt avantajele de a fi prosumator și de a investi în sisteme de energie regenerabilă?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AF9EF786-B5E0-2F1F-3F90-5CBCAE013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6" name="TextBox 5">
            <a:extLst>
              <a:ext uri="{FF2B5EF4-FFF2-40B4-BE49-F238E27FC236}">
                <a16:creationId xmlns:a16="http://schemas.microsoft.com/office/drawing/2014/main" id="{07B9087E-10FA-8D55-BA97-97FE2F2FFE87}"/>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973784" cy="5470773"/>
          </a:xfrm>
          <a:prstGeom prst="rect">
            <a:avLst/>
          </a:prstGeom>
        </p:spPr>
        <p:txBody>
          <a:bodyPr/>
          <a:lstStyle/>
          <a:p>
            <a:pPr lvl="0" latinLnBrk="0">
              <a:defRPr/>
            </a:pPr>
            <a:r>
              <a:rPr lang="ro-RO" sz="6000" noProof="1"/>
              <a:t>Implicați-vă în tranziția energetică digitală: 9 pași simpli pentru proprietarii de case și proprietarii de imobile</a:t>
            </a: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Deveniți un prosumator</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491346" y="2463759"/>
            <a:ext cx="7700654" cy="347787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Un prosumator este o persoană care produce și consumă energie. </a:t>
            </a:r>
          </a:p>
          <a:p>
            <a:pPr marL="457200" indent="-457200" latinLnBrk="0">
              <a:buChar char="•"/>
            </a:pPr>
            <a:r>
              <a:rPr lang="en-US" sz="2000" dirty="0">
                <a:solidFill>
                  <a:srgbClr val="2B2C30"/>
                </a:solidFill>
                <a:ea typeface="Public Sans"/>
                <a:cs typeface="Segoe UI"/>
              </a:rPr>
              <a:t>De exemplu, dacă investiți în sisteme de energie regenerabilă, cum ar fi panourile solare, veți genera propria energie electrică. Acest lucru reduce dependența de rețeaua electrică. De asemenea, puteți vinde energia excedentară companiilor de utilități.</a:t>
            </a:r>
          </a:p>
          <a:p>
            <a:pPr marL="457200" indent="-457200" latinLnBrk="0">
              <a:buChar char="•"/>
            </a:pPr>
            <a:r>
              <a:rPr lang="en-US" sz="2000" dirty="0">
                <a:solidFill>
                  <a:srgbClr val="2B2C30"/>
                </a:solidFill>
                <a:ea typeface="Public Sans"/>
                <a:cs typeface="Segoe UI"/>
              </a:rPr>
              <a:t>Instalarea panourilor solare poate crește valoarea proprietății dvs. </a:t>
            </a:r>
          </a:p>
          <a:p>
            <a:pPr marL="457200" indent="-457200" latinLnBrk="0">
              <a:buChar char="•"/>
            </a:pPr>
            <a:r>
              <a:rPr lang="en-US" sz="2000" dirty="0">
                <a:solidFill>
                  <a:srgbClr val="2B2C30"/>
                </a:solidFill>
                <a:ea typeface="Public Sans"/>
                <a:cs typeface="Segoe UI"/>
              </a:rPr>
              <a:t>Dacă sunteți proprietar, instalarea de panouri solare poate fi atractivă pentru chiriașii preocupați de mediul înconjurător.</a:t>
            </a:r>
          </a:p>
          <a:p>
            <a:pPr marL="457200" indent="-457200" latinLnBrk="0">
              <a:buFontTx/>
              <a:buChar char="•"/>
            </a:pPr>
            <a:r>
              <a:rPr lang="en-US" sz="2000" dirty="0">
                <a:solidFill>
                  <a:srgbClr val="2B2C30"/>
                </a:solidFill>
                <a:ea typeface="Public Sans"/>
                <a:cs typeface="Segoe UI"/>
              </a:rPr>
              <a:t>Puteți utiliza </a:t>
            </a:r>
            <a:r>
              <a:rPr lang="en-US" sz="2000" dirty="0">
                <a:solidFill>
                  <a:srgbClr val="2B2C30"/>
                </a:solidFill>
                <a:ea typeface="Public Sans"/>
                <a:cs typeface="Segoe UI"/>
                <a:hlinkClick r:id="rId3"/>
              </a:rPr>
              <a:t>calculatorul pentru panouri solare</a:t>
            </a:r>
            <a:r>
              <a:rPr lang="en-US" sz="2000" dirty="0">
                <a:solidFill>
                  <a:srgbClr val="2B2C30"/>
                </a:solidFill>
                <a:ea typeface="Public Sans"/>
                <a:cs typeface="Segoe UI"/>
              </a:rPr>
              <a:t> al Energy Saving Trust pentru a afla dacă panourile solare ar putea fi potrivite pentru </a:t>
            </a:r>
            <a:r>
              <a:rPr lang="en-US" sz="2000" dirty="0" err="1">
                <a:solidFill>
                  <a:srgbClr val="2B2C30"/>
                </a:solidFill>
                <a:ea typeface="Public Sans"/>
                <a:cs typeface="Segoe UI"/>
              </a:rPr>
              <a:t>dvs</a:t>
            </a:r>
            <a:r>
              <a:rPr lang="en-US" sz="2000" dirty="0">
                <a:solidFill>
                  <a:srgbClr val="2B2C30"/>
                </a:solidFill>
                <a:ea typeface="Public Sans"/>
                <a:cs typeface="Segoe UI"/>
              </a:rPr>
              <a:t>.</a:t>
            </a: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4. Colaborarea: Comunitățile energetice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dirty="0">
                <a:solidFill>
                  <a:schemeClr val="accent2"/>
                </a:solidFill>
              </a:rPr>
              <a:t>Cum poate aderarea la o comunitate energetică să crească eficiența energetică și să reducă costurile?</a:t>
            </a:r>
          </a:p>
          <a:p>
            <a:pPr algn="ctr" latinLnBrk="0"/>
            <a:endParaRPr lang="en-US" sz="4800" i="1" dirty="0">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4. Colaborarea: Comunitățile energetice </a:t>
            </a:r>
            <a:endParaRPr lang="ro-RO" noProof="1">
              <a:effectLst/>
            </a:endParaRPr>
          </a:p>
          <a:p>
            <a:endParaRPr lang="ro-RO"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443991" y="1964353"/>
            <a:ext cx="6504749" cy="4893647"/>
          </a:xfrm>
          <a:prstGeom prst="rect">
            <a:avLst/>
          </a:prstGeom>
          <a:noFill/>
        </p:spPr>
        <p:txBody>
          <a:bodyPr wrap="square" rtlCol="0">
            <a:spAutoFit/>
          </a:bodyPr>
          <a:lstStyle/>
          <a:p>
            <a:pPr marL="342900" indent="-342900" latinLnBrk="0">
              <a:buFont typeface="Arial" panose="020B0604020202020204" pitchFamily="34" charset="0"/>
              <a:buChar char="•"/>
            </a:pPr>
            <a:r>
              <a:rPr lang="en-US" sz="2400" dirty="0">
                <a:solidFill>
                  <a:srgbClr val="2B2C30"/>
                </a:solidFill>
                <a:ea typeface="Public Sans"/>
                <a:cs typeface="Segoe UI"/>
              </a:rPr>
              <a:t>Comunitățile energetice investesc colectiv în proiecte de energie regenerabilă, împărtășesc resurse și se sprijină reciproc în reducerea consumului de energie. </a:t>
            </a:r>
          </a:p>
          <a:p>
            <a:pPr marL="342900" indent="-342900" latinLnBrk="0">
              <a:buFont typeface="Arial" panose="020B0604020202020204" pitchFamily="34" charset="0"/>
              <a:buChar char="•"/>
            </a:pPr>
            <a:r>
              <a:rPr lang="en-US" sz="2400" dirty="0">
                <a:solidFill>
                  <a:srgbClr val="2B2C30"/>
                </a:solidFill>
                <a:ea typeface="Public Sans"/>
                <a:cs typeface="Segoe UI"/>
                <a:hlinkClick r:id="rId3"/>
              </a:rPr>
              <a:t>Există mii de comunități energetice în toată Europa</a:t>
            </a:r>
            <a:r>
              <a:rPr lang="en-US" sz="2400" dirty="0">
                <a:solidFill>
                  <a:srgbClr val="2B2C30"/>
                </a:solidFill>
                <a:ea typeface="Public Sans"/>
                <a:cs typeface="Segoe UI"/>
              </a:rPr>
              <a:t>.</a:t>
            </a:r>
          </a:p>
          <a:p>
            <a:pPr marL="342900" indent="-342900" latinLnBrk="0">
              <a:buFont typeface="Arial" panose="020B0604020202020204" pitchFamily="34" charset="0"/>
              <a:buChar char="•"/>
            </a:pPr>
            <a:r>
              <a:rPr lang="en-US" sz="2400" dirty="0">
                <a:solidFill>
                  <a:srgbClr val="2B2C30"/>
                </a:solidFill>
                <a:ea typeface="Public Sans"/>
                <a:cs typeface="Segoe UI"/>
              </a:rPr>
              <a:t>Alăturați-vă sau formați o comunitate energetică pentru a colabora cu vecinii în inițiative de economisire a energiei. </a:t>
            </a:r>
            <a:endParaRPr lang="en-US" sz="2400" dirty="0">
              <a:ea typeface="Public Sans"/>
            </a:endParaRPr>
          </a:p>
          <a:p>
            <a:pPr marL="342900" indent="-342900" latinLnBrk="0">
              <a:buFont typeface="Arial" panose="020B0604020202020204" pitchFamily="34" charset="0"/>
              <a:buChar char="•"/>
            </a:pPr>
            <a:r>
              <a:rPr lang="en-US" sz="2400" dirty="0">
                <a:solidFill>
                  <a:srgbClr val="2B2C30"/>
                </a:solidFill>
                <a:ea typeface="Public Sans"/>
                <a:cs typeface="Segoe UI"/>
              </a:rPr>
              <a:t>Lucrând împreună, membrii pot beneficia de cunoștințe comune, putere de cumpărare în bloc și negocieri colective pentru tarife energetice mai bune.</a:t>
            </a:r>
            <a:r>
              <a:rPr lang="en-US" sz="2400" dirty="0">
                <a:solidFill>
                  <a:srgbClr val="2B2C30"/>
                </a:solidFill>
                <a:ea typeface="Public Sans"/>
                <a:cs typeface="Public Sans"/>
              </a:rPr>
              <a:t> </a:t>
            </a:r>
            <a:endParaRPr lang="en-US" sz="2400" dirty="0"/>
          </a:p>
          <a:p>
            <a:pPr marL="342900" indent="-342900" latinLnBrk="0">
              <a:buFont typeface="Arial" panose="020B0604020202020204" pitchFamily="34" charset="0"/>
              <a:buChar char="•"/>
            </a:pPr>
            <a:endParaRPr lang="en-GB" sz="2400" noProof="0" dirty="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Sprijinirea altora în economisirea energiei - Introducere</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1569660"/>
          </a:xfrm>
          <a:prstGeom prst="rect">
            <a:avLst/>
          </a:prstGeom>
          <a:noFill/>
        </p:spPr>
        <p:txBody>
          <a:bodyPr wrap="square" rtlCol="0">
            <a:spAutoFit/>
          </a:bodyPr>
          <a:lstStyle/>
          <a:p>
            <a:pPr algn="ctr" latinLnBrk="0"/>
            <a:r>
              <a:rPr lang="en-US" sz="4800" i="1" dirty="0">
                <a:solidFill>
                  <a:schemeClr val="accent2"/>
                </a:solidFill>
              </a:rPr>
              <a:t>Cum puteți sprijini alte persoane să adopte practici de economisire a energiei?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Sprijinirea altora în economisirea energiei</a:t>
            </a:r>
            <a:endParaRPr lang="ro-RO" noProof="1">
              <a:effectLst/>
            </a:endParaRPr>
          </a:p>
          <a:p>
            <a:endParaRPr lang="ro-RO"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38535" y="2721519"/>
            <a:ext cx="7675982" cy="4154984"/>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Încurajați persoanele cu care locuiți sau chiriașii să înțeleagă cum și când consumă energie. </a:t>
            </a:r>
          </a:p>
          <a:p>
            <a:pPr marL="457200" indent="-457200" latinLnBrk="0">
              <a:buChar char="•"/>
            </a:pPr>
            <a:r>
              <a:rPr lang="en-GB" sz="2400" dirty="0"/>
              <a:t>Nu </a:t>
            </a:r>
            <a:r>
              <a:rPr lang="en-GB" sz="2400" dirty="0" err="1"/>
              <a:t>sunteți</a:t>
            </a:r>
            <a:r>
              <a:rPr lang="en-GB" sz="2400" dirty="0"/>
              <a:t> </a:t>
            </a:r>
            <a:r>
              <a:rPr lang="en-GB" sz="2400" dirty="0" err="1"/>
              <a:t>niciodată</a:t>
            </a:r>
            <a:r>
              <a:rPr lang="en-GB" sz="2400" dirty="0"/>
              <a:t> </a:t>
            </a:r>
            <a:r>
              <a:rPr lang="en-GB" sz="2400" dirty="0" err="1"/>
              <a:t>prea</a:t>
            </a:r>
            <a:r>
              <a:rPr lang="en-GB" sz="2400" dirty="0"/>
              <a:t> </a:t>
            </a:r>
            <a:r>
              <a:rPr lang="en-GB" sz="2400" dirty="0" err="1"/>
              <a:t>tânăr</a:t>
            </a:r>
            <a:r>
              <a:rPr lang="en-GB" sz="2400" dirty="0"/>
              <a:t> </a:t>
            </a:r>
            <a:r>
              <a:rPr lang="en-GB" sz="2400" dirty="0" err="1"/>
              <a:t>pentru</a:t>
            </a:r>
            <a:r>
              <a:rPr lang="en-GB" sz="2400" dirty="0"/>
              <a:t> a </a:t>
            </a:r>
            <a:r>
              <a:rPr lang="en-GB" sz="2400" dirty="0" err="1"/>
              <a:t>vă</a:t>
            </a:r>
            <a:r>
              <a:rPr lang="en-GB" sz="2400" dirty="0"/>
              <a:t> </a:t>
            </a:r>
            <a:r>
              <a:rPr lang="en-GB" sz="2400" dirty="0" err="1"/>
              <a:t>gândi</a:t>
            </a:r>
            <a:r>
              <a:rPr lang="en-GB" sz="2400" dirty="0"/>
              <a:t> la </a:t>
            </a:r>
            <a:r>
              <a:rPr lang="en-GB" sz="2400" dirty="0" err="1"/>
              <a:t>economisirea</a:t>
            </a:r>
            <a:r>
              <a:rPr lang="en-GB" sz="2400" dirty="0"/>
              <a:t> </a:t>
            </a:r>
            <a:r>
              <a:rPr lang="en-GB" sz="2400" dirty="0" err="1"/>
              <a:t>energiei</a:t>
            </a:r>
            <a:r>
              <a:rPr lang="en-GB" sz="2400" dirty="0"/>
              <a:t>! </a:t>
            </a:r>
            <a:r>
              <a:rPr lang="en-GB" sz="2400" dirty="0" err="1"/>
              <a:t>Citiți</a:t>
            </a:r>
            <a:r>
              <a:rPr lang="en-GB" sz="2400" dirty="0"/>
              <a:t> </a:t>
            </a:r>
            <a:r>
              <a:rPr lang="en-GB" sz="2400" noProof="0" dirty="0" err="1">
                <a:solidFill>
                  <a:srgbClr val="2B2C30"/>
                </a:solidFill>
                <a:ea typeface="Public Sans"/>
                <a:cs typeface="Segoe UI"/>
              </a:rPr>
              <a:t>câteva</a:t>
            </a:r>
            <a:r>
              <a:rPr lang="en-GB" sz="2400" noProof="0" dirty="0">
                <a:solidFill>
                  <a:srgbClr val="2B2C30"/>
                </a:solidFill>
                <a:ea typeface="Public Sans"/>
                <a:cs typeface="Segoe UI"/>
              </a:rPr>
              <a:t> </a:t>
            </a:r>
            <a:r>
              <a:rPr lang="en-GB" sz="2400" noProof="0" dirty="0">
                <a:solidFill>
                  <a:srgbClr val="2B2C30"/>
                </a:solidFill>
                <a:ea typeface="Public Sans"/>
                <a:cs typeface="Segoe UI"/>
                <a:hlinkClick r:id="rId3"/>
              </a:rPr>
              <a:t>sfaturi de economisire a energiei pentru copii </a:t>
            </a:r>
            <a:r>
              <a:rPr lang="en-GB" sz="2400" noProof="0" dirty="0">
                <a:solidFill>
                  <a:srgbClr val="2B2C30"/>
                </a:solidFill>
                <a:ea typeface="Public Sans"/>
                <a:cs typeface="Segoe UI"/>
              </a:rPr>
              <a:t>sau consultă acest articol BBC Bitesize despre </a:t>
            </a:r>
            <a:r>
              <a:rPr lang="en-GB" sz="2400" noProof="0" dirty="0">
                <a:solidFill>
                  <a:srgbClr val="2B2C30"/>
                </a:solidFill>
                <a:ea typeface="Public Sans"/>
                <a:cs typeface="Segoe UI"/>
                <a:hlinkClick r:id="rId4"/>
              </a:rPr>
              <a:t>economisirea energiei</a:t>
            </a:r>
            <a:r>
              <a:rPr lang="en-GB" sz="2400" noProof="0" dirty="0">
                <a:solidFill>
                  <a:srgbClr val="2B2C30"/>
                </a:solidFill>
                <a:ea typeface="Public Sans"/>
                <a:cs typeface="Segoe UI"/>
              </a:rPr>
              <a:t>.</a:t>
            </a:r>
          </a:p>
          <a:p>
            <a:pPr marL="457200" indent="-457200" latinLnBrk="0">
              <a:buChar char="•"/>
            </a:pPr>
            <a:r>
              <a:rPr lang="en-GB" sz="2400" noProof="0" dirty="0">
                <a:solidFill>
                  <a:srgbClr val="2B2C30"/>
                </a:solidFill>
                <a:ea typeface="Public Sans"/>
                <a:cs typeface="Segoe UI"/>
              </a:rPr>
              <a:t>Dacă sunteți proprietar, puteți lua în considerare oferirea de stimulente chiriașilor care participă activ la inițiative de economisire a energiei, cum ar fi reducerea chiriei sau credite pentru facturile de utilități. </a:t>
            </a:r>
            <a:endParaRPr lang="en-GB" sz="2400" noProof="0" dirty="0">
              <a:ea typeface="Public Sans"/>
            </a:endParaRPr>
          </a:p>
          <a:p>
            <a:pPr latinLnBrk="0"/>
            <a:endParaRPr lang="en-GB" sz="2400" noProof="0" dirty="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Amenajarea peisagistică eficientă din punct de vedere energetic - Introducere</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596756"/>
            <a:ext cx="9594937" cy="3046988"/>
          </a:xfrm>
          <a:prstGeom prst="rect">
            <a:avLst/>
          </a:prstGeom>
          <a:noFill/>
        </p:spPr>
        <p:txBody>
          <a:bodyPr wrap="square" rtlCol="0">
            <a:spAutoFit/>
          </a:bodyPr>
          <a:lstStyle/>
          <a:p>
            <a:pPr algn="ctr" latinLnBrk="0"/>
            <a:r>
              <a:rPr lang="en-US" sz="4800" i="1" dirty="0">
                <a:solidFill>
                  <a:schemeClr val="accent2"/>
                </a:solidFill>
              </a:rPr>
              <a:t>Cum poate amenajarea peisagistică eficientă din punct de vedere energetic să reducă costurile energetice și să îmbunătățească confortul?</a:t>
            </a:r>
          </a:p>
          <a:p>
            <a:pPr algn="ctr" latinLnBrk="0"/>
            <a:endParaRPr lang="en-US" sz="4800" i="1" dirty="0">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Amenajarea peisagistică eficientă din punct de vedere energetic </a:t>
            </a:r>
            <a:endParaRPr lang="ro-RO" noProof="1">
              <a:effectLst/>
            </a:endParaRPr>
          </a:p>
          <a:p>
            <a:endParaRPr lang="ro-RO"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032465"/>
            <a:ext cx="6075123"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Modul în care amenajăm spațiile exterioare poate reduce consumul de energie, sporind în același timp confortul și biodiversitatea. </a:t>
            </a:r>
          </a:p>
          <a:p>
            <a:pPr marL="342900" indent="-342900" latinLnBrk="0">
              <a:buFont typeface="Arial" panose="020B0604020202020204" pitchFamily="34" charset="0"/>
              <a:buChar char="•"/>
            </a:pPr>
            <a:r>
              <a:rPr lang="en-US" sz="2000" dirty="0">
                <a:solidFill>
                  <a:srgbClr val="2B2C30"/>
                </a:solidFill>
                <a:ea typeface="Public Sans"/>
                <a:cs typeface="Segoe UI"/>
              </a:rPr>
              <a:t>De exemplu: </a:t>
            </a:r>
          </a:p>
          <a:p>
            <a:pPr marL="800100" lvl="1" indent="-342900" latinLnBrk="0">
              <a:buFont typeface="Arial" panose="020B0604020202020204" pitchFamily="34" charset="0"/>
              <a:buChar char="•"/>
            </a:pPr>
            <a:r>
              <a:rPr lang="en-US" sz="2000" dirty="0">
                <a:solidFill>
                  <a:srgbClr val="2B2C30"/>
                </a:solidFill>
                <a:ea typeface="Public Sans"/>
                <a:cs typeface="Segoe UI"/>
              </a:rPr>
              <a:t>Plantarea copacilor poate contribui la răcirea clădirilor </a:t>
            </a:r>
          </a:p>
          <a:p>
            <a:pPr marL="800100" lvl="1" indent="-342900" latinLnBrk="0">
              <a:buFont typeface="Arial" panose="020B0604020202020204" pitchFamily="34" charset="0"/>
              <a:buChar char="•"/>
            </a:pPr>
            <a:r>
              <a:rPr lang="en-US" sz="2000" dirty="0">
                <a:solidFill>
                  <a:srgbClr val="2B2C30"/>
                </a:solidFill>
                <a:ea typeface="Public Sans"/>
                <a:cs typeface="Segoe UI"/>
              </a:rPr>
              <a:t>Utilizarea plantelor rezistente la secetă poate reduce consumul de apă</a:t>
            </a:r>
          </a:p>
          <a:p>
            <a:pPr marL="342900" indent="-342900" latinLnBrk="0">
              <a:buFont typeface="Arial" panose="020B0604020202020204" pitchFamily="34" charset="0"/>
              <a:buChar char="•"/>
            </a:pPr>
            <a:r>
              <a:rPr lang="en-US" sz="2000" dirty="0">
                <a:solidFill>
                  <a:srgbClr val="2B2C30"/>
                </a:solidFill>
                <a:ea typeface="Public Sans"/>
                <a:cs typeface="Segoe UI"/>
              </a:rPr>
              <a:t>Amenajarea peisajului poate fi utilizată și pentru a îmbunătăți izolația și a reduce necesarul de încălzire și răcire.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Aflați mai multe despre amenajarea peisagistică eficientă din punct de vedere energetic</a:t>
            </a:r>
            <a:r>
              <a:rPr lang="en-US" sz="2000" dirty="0">
                <a:solidFill>
                  <a:srgbClr val="2B2C30"/>
                </a:solidFill>
                <a:ea typeface="Public Sans"/>
                <a:cs typeface="Segoe UI"/>
              </a:rPr>
              <a:t>. </a:t>
            </a:r>
            <a:endParaRPr lang="en-US" sz="2000" dirty="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Întreținerea și inspecțiile periodice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De ce întreținerea și inspecția periodică sunt importante pentru eficiența energetică?</a:t>
            </a:r>
          </a:p>
          <a:p>
            <a:pPr algn="ctr" latinLnBrk="0"/>
            <a:endParaRPr lang="en-US" sz="4800" i="1" dirty="0">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Întreținere și inspecții periodice</a:t>
            </a:r>
            <a:endParaRPr lang="ro-RO" noProof="1">
              <a:effectLst/>
            </a:endParaRPr>
          </a:p>
          <a:p>
            <a:endParaRPr lang="ro-RO"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896067" y="2384124"/>
            <a:ext cx="6726476" cy="347787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Întreținerea casei sau a proprietății dvs. este importantă. </a:t>
            </a:r>
          </a:p>
          <a:p>
            <a:pPr marL="457200" indent="-457200" latinLnBrk="0">
              <a:buChar char="•"/>
            </a:pPr>
            <a:r>
              <a:rPr lang="en-US" sz="2000" dirty="0">
                <a:solidFill>
                  <a:srgbClr val="2B2C30"/>
                </a:solidFill>
                <a:ea typeface="Public Sans"/>
                <a:cs typeface="Segoe UI"/>
              </a:rPr>
              <a:t>Ar trebui să luați în considerare întreținerea și inspecțiile periodice ale sistemelor de încălzire, ventilație și aer condiționat (AVAC), izolației și ferestrelor pentru a vă asigura că acestea funcționează eficient. </a:t>
            </a:r>
          </a:p>
          <a:p>
            <a:pPr marL="457200" indent="-457200" latinLnBrk="0">
              <a:buChar char="•"/>
            </a:pPr>
            <a:r>
              <a:rPr lang="en-US" sz="2000" dirty="0">
                <a:solidFill>
                  <a:srgbClr val="2B2C30"/>
                </a:solidFill>
                <a:ea typeface="Public Sans"/>
                <a:cs typeface="Segoe UI"/>
              </a:rPr>
              <a:t>Rezolvați prompt orice problemă pentru a preveni risipa de energie și pentru a menține performanța optimă a casei dvs.</a:t>
            </a:r>
          </a:p>
          <a:p>
            <a:pPr marL="457200" indent="-457200" latinLnBrk="0">
              <a:buChar char="•"/>
            </a:pPr>
            <a:r>
              <a:rPr lang="en-US" sz="2000" dirty="0">
                <a:solidFill>
                  <a:srgbClr val="2B2C30"/>
                </a:solidFill>
                <a:cs typeface="Segoe UI"/>
              </a:rPr>
              <a:t>Acordați prioritate eficienței energetice atunci când luați în considerare modernizarea locuinței, achiziționarea de sisteme și aparate noi.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Trecerea la un sistem de iluminat eficient din punct de vedere energetic – Introducere</a:t>
            </a:r>
            <a:endParaRPr lang="ro-RO" noProof="1">
              <a:effectLst/>
            </a:endParaRPr>
          </a:p>
          <a:p>
            <a:endParaRPr lang="ro-RO"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2308324"/>
          </a:xfrm>
          <a:prstGeom prst="rect">
            <a:avLst/>
          </a:prstGeom>
          <a:noFill/>
        </p:spPr>
        <p:txBody>
          <a:bodyPr wrap="square" rtlCol="0">
            <a:spAutoFit/>
          </a:bodyPr>
          <a:lstStyle/>
          <a:p>
            <a:pPr algn="ctr" latinLnBrk="0"/>
            <a:r>
              <a:rPr lang="en-US" sz="4800" i="1" dirty="0">
                <a:solidFill>
                  <a:schemeClr val="accent2"/>
                </a:solidFill>
              </a:rPr>
              <a:t>Care sunt avantajele trecerii la un sistem de iluminat inteligent și eficient din punct de vedere energetic? </a:t>
            </a:r>
          </a:p>
          <a:p>
            <a:pPr algn="ctr" latinLnBrk="0"/>
            <a:endParaRPr lang="en-US" sz="4800" i="1" dirty="0">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ro-RO" sz="2800" b="1" noProof="1">
                <a:solidFill>
                  <a:schemeClr val="bg1"/>
                </a:solidFill>
              </a:rPr>
              <a:t>Introducere</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5232202"/>
          </a:xfrm>
          <a:prstGeom prst="rect">
            <a:avLst/>
          </a:prstGeom>
          <a:noFill/>
        </p:spPr>
        <p:txBody>
          <a:bodyPr wrap="square" rtlCol="0">
            <a:spAutoFit/>
          </a:bodyPr>
          <a:lstStyle/>
          <a:p>
            <a:pPr latinLnBrk="0"/>
            <a:r>
              <a:rPr lang="en-GB" sz="2000" dirty="0"/>
              <a:t>Când dețineți propria locuință sau închiriați proprietatea unor chiriași, s-ar putea să vă întrebați cum și de ce ar trebui să vă implicați în tranziția energetică digitală. </a:t>
            </a:r>
          </a:p>
          <a:p>
            <a:pPr latinLnBrk="0"/>
            <a:endParaRPr lang="en-GB" sz="700" dirty="0"/>
          </a:p>
          <a:p>
            <a:pPr latinLnBrk="0"/>
            <a:r>
              <a:rPr lang="en-GB" sz="2000" dirty="0"/>
              <a:t>Tranziția energetică digitală vă permite dvs. și chiriașilor dvs. să înțelegeți mai bine consumul de energie. Prin această înțelegere, putem lua decizii informate despre cum să economisim energie, fără inconveniente sau sacrificarea confortului. Investiția în proprietatea dvs. poate însemna și economii mari pe termen lung! </a:t>
            </a:r>
          </a:p>
          <a:p>
            <a:pPr latinLnBrk="0"/>
            <a:endParaRPr lang="en-GB" sz="700" dirty="0"/>
          </a:p>
          <a:p>
            <a:pPr latinLnBrk="0"/>
            <a:r>
              <a:rPr lang="en-GB" sz="2000" dirty="0"/>
              <a:t>În această scurtă prezentare vom explora: </a:t>
            </a:r>
          </a:p>
          <a:p>
            <a:pPr marL="457200" indent="-457200" latinLnBrk="0">
              <a:buChar char="•"/>
            </a:pPr>
            <a:r>
              <a:rPr lang="en-GB" sz="2000" dirty="0"/>
              <a:t>De ce ar trebui să investiți în tehnologii energetice digitale. </a:t>
            </a:r>
          </a:p>
          <a:p>
            <a:pPr marL="457200" indent="-457200" latinLnBrk="0">
              <a:buChar char="•"/>
            </a:pPr>
            <a:r>
              <a:rPr lang="en-GB" sz="2000" dirty="0"/>
              <a:t>Oportunitățile și beneficiile investiției în proprietatea dvs. </a:t>
            </a:r>
          </a:p>
          <a:p>
            <a:pPr marL="457200" indent="-457200" latinLnBrk="0">
              <a:buChar char="•"/>
            </a:pPr>
            <a:r>
              <a:rPr lang="en-GB" sz="2000" dirty="0"/>
              <a:t>Pași simpli pe care îi puteți urma pentru a înțelege și reduce consumul de energie și, potențial, pentru a economisi bani.</a:t>
            </a:r>
          </a:p>
          <a:p>
            <a:pPr marL="457200" indent="-457200" latinLnBrk="0">
              <a:buChar char="•"/>
            </a:pPr>
            <a:r>
              <a:rPr lang="en-GB" sz="2000" dirty="0"/>
              <a:t>Dacă închiriați proprietatea, cum puteți ajuta chiriașii să economisească energie.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3" y="704759"/>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Treceți la iluminatul eficient din punct de vedere energetic </a:t>
            </a:r>
            <a:endParaRPr lang="ro-RO" noProof="1">
              <a:effectLst/>
            </a:endParaRPr>
          </a:p>
          <a:p>
            <a:endParaRPr lang="ro-RO"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917232" y="2434812"/>
            <a:ext cx="5897285"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Becurile cu diode emițătoare de lumină (LED) consumă mult mai puțină energie și au o durată de viață mai lungă, reducând astfel costurile de întreținere și consumul de energie.</a:t>
            </a:r>
          </a:p>
          <a:p>
            <a:pPr marL="457200" indent="-457200" latinLnBrk="0">
              <a:buFontTx/>
              <a:buChar char="•"/>
            </a:pPr>
            <a:r>
              <a:rPr lang="en-US" sz="2000" dirty="0">
                <a:solidFill>
                  <a:srgbClr val="2B2C30"/>
                </a:solidFill>
                <a:ea typeface="Public Sans"/>
                <a:cs typeface="Segoe UI"/>
              </a:rPr>
              <a:t>Luați în considerare înlocuirea becurilor incandescente tradiționale cu becuri LED inteligente și eficiente din punct de vedere energetic. </a:t>
            </a:r>
          </a:p>
          <a:p>
            <a:pPr marL="457200" indent="-457200" latinLnBrk="0">
              <a:buChar char="•"/>
            </a:pPr>
            <a:r>
              <a:rPr lang="en-US" sz="2000" dirty="0">
                <a:solidFill>
                  <a:srgbClr val="2B2C30"/>
                </a:solidFill>
                <a:cs typeface="Segoe UI"/>
              </a:rPr>
              <a:t>Becurile inteligente pot contribui la o mai mare conștientizare a consumului de energie și pot încuraja economisirea energiei, deoarece pot fi controlate de la distanță.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Implementarea soluțiilor de energie regenerabilă </a:t>
            </a:r>
            <a:endParaRPr lang="ro-RO" noProof="1">
              <a:effectLst/>
            </a:endParaRPr>
          </a:p>
          <a:p>
            <a:endParaRPr lang="ro-RO"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dirty="0">
                <a:solidFill>
                  <a:schemeClr val="accent2"/>
                </a:solidFill>
              </a:rPr>
              <a:t>Care sunt avantajele implementării soluțiilor de energie regenerabilă?</a:t>
            </a:r>
          </a:p>
          <a:p>
            <a:pPr algn="ctr" latinLnBrk="0"/>
            <a:endParaRPr lang="en-US" sz="4800" i="1" dirty="0">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Implementarea soluțiilor de energie regenerabilă </a:t>
            </a:r>
            <a:endParaRPr lang="ro-RO" noProof="1">
              <a:effectLst/>
            </a:endParaRPr>
          </a:p>
        </p:txBody>
      </p:sp>
      <p:sp>
        <p:nvSpPr>
          <p:cNvPr id="4" name="TextBox 3">
            <a:extLst>
              <a:ext uri="{FF2B5EF4-FFF2-40B4-BE49-F238E27FC236}">
                <a16:creationId xmlns:a16="http://schemas.microsoft.com/office/drawing/2014/main" id="{98F002ED-7076-C12C-76BA-4FEBBC6F2705}"/>
              </a:ext>
            </a:extLst>
          </p:cNvPr>
          <p:cNvSpPr txBox="1"/>
          <p:nvPr/>
        </p:nvSpPr>
        <p:spPr>
          <a:xfrm>
            <a:off x="5585687" y="2267320"/>
            <a:ext cx="6075123"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Soluțiile de energie regenerabilă - cum ar fi instalarea de panouri solare sau turbine eoliene - susțin producerea de energie curată.</a:t>
            </a:r>
          </a:p>
          <a:p>
            <a:pPr marL="457200" indent="-457200" latinLnBrk="0">
              <a:buChar char="•"/>
            </a:pPr>
            <a:r>
              <a:rPr lang="en-US" sz="2000" dirty="0">
                <a:solidFill>
                  <a:srgbClr val="2B2C30"/>
                </a:solidFill>
                <a:ea typeface="Public Sans"/>
                <a:cs typeface="Segoe UI"/>
              </a:rPr>
              <a:t>Reducerea dependenței de rețeaua electrică și scăderea costurilor energetice pot duce la economii financiare. </a:t>
            </a:r>
          </a:p>
          <a:p>
            <a:pPr marL="457200" indent="-457200" latinLnBrk="0">
              <a:buChar char="•"/>
            </a:pPr>
            <a:r>
              <a:rPr lang="en-US" sz="2000" dirty="0">
                <a:solidFill>
                  <a:srgbClr val="2B2C30"/>
                </a:solidFill>
                <a:ea typeface="Public Sans"/>
                <a:cs typeface="Segoe UI"/>
              </a:rPr>
              <a:t>Soluțiile de energie regenerabilă pot fi atractive pentru chiriașii sau potențialii cumpărători conștienți de problemele de mediu, atunci când vindeți casa.</a:t>
            </a:r>
          </a:p>
          <a:p>
            <a:pPr marL="457200" indent="-457200" latinLnBrk="0">
              <a:buChar char="•"/>
            </a:pPr>
            <a:r>
              <a:rPr lang="en-US" sz="2000" dirty="0">
                <a:solidFill>
                  <a:srgbClr val="2B2C30"/>
                </a:solidFill>
                <a:ea typeface="Public Sans"/>
                <a:cs typeface="Segoe UI"/>
              </a:rPr>
              <a:t>Există sfaturi relevante pentru toți proprietarii de case în secțiunea </a:t>
            </a:r>
            <a:r>
              <a:rPr lang="en-US" sz="2000" dirty="0">
                <a:solidFill>
                  <a:srgbClr val="2B2C30"/>
                </a:solidFill>
                <a:ea typeface="Public Sans"/>
                <a:cs typeface="Segoe UI"/>
                <a:hlinkClick r:id="rId3"/>
              </a:rPr>
              <a:t>Cum pot proprietarii să creeze proprietăți eficiente din punct de vedere energetic</a:t>
            </a:r>
            <a:r>
              <a:rPr lang="en-US" sz="20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90100" y="2006174"/>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tranziția energetică digitală, următoarele resurse vă pot fi utile: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17740" y="3429000"/>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Consultați seria de cursuri scurte Every1: </a:t>
            </a:r>
            <a:r>
              <a:rPr lang="en-US" altLang="ko-KR" sz="2200" i="1" dirty="0">
                <a:solidFill>
                  <a:srgbClr val="373737"/>
                </a:solidFill>
                <a:ea typeface="맑은 고딕"/>
                <a:hlinkClick r:id="rId3"/>
              </a:rPr>
              <a:t>Noțiuni esențiale despre energia digitală</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123658"/>
          </a:xfrm>
          <a:prstGeom prst="rect">
            <a:avLst/>
          </a:prstGeom>
          <a:noFill/>
        </p:spPr>
        <p:txBody>
          <a:bodyPr wrap="square" rtlCol="0" anchor="t" anchorCtr="0">
            <a:spAutoFit/>
          </a:bodyPr>
          <a:lstStyle/>
          <a:p>
            <a:pPr algn="ctr"/>
            <a:r>
              <a:rPr lang="en-US" altLang="ko-KR" sz="2200" dirty="0">
                <a:solidFill>
                  <a:srgbClr val="373737"/>
                </a:solidFill>
              </a:rPr>
              <a:t>Citiți broșura informativă Every1 </a:t>
            </a:r>
            <a:r>
              <a:rPr lang="en-US" altLang="ko-KR" sz="2200" i="1" dirty="0">
                <a:solidFill>
                  <a:srgbClr val="373737"/>
                </a:solidFill>
                <a:hlinkClick r:id="rId4"/>
              </a:rPr>
              <a:t>Ce este o comunitate energetică și de ce ar trebui să mă alătur?</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2203" y="3325933"/>
            <a:ext cx="2338969" cy="2462213"/>
          </a:xfrm>
          <a:prstGeom prst="rect">
            <a:avLst/>
          </a:prstGeom>
          <a:noFill/>
        </p:spPr>
        <p:txBody>
          <a:bodyPr wrap="square" rtlCol="0" anchor="t" anchorCtr="0">
            <a:spAutoFit/>
          </a:bodyPr>
          <a:lstStyle/>
          <a:p>
            <a:pPr algn="ctr"/>
            <a:r>
              <a:rPr lang="en-US" altLang="ko-KR" sz="2200" dirty="0">
                <a:solidFill>
                  <a:srgbClr val="373737"/>
                </a:solidFill>
              </a:rPr>
              <a:t>Citiți articolul Energy Monitor </a:t>
            </a:r>
            <a:r>
              <a:rPr lang="en-US" altLang="ko-KR" sz="2200" i="1" dirty="0">
                <a:solidFill>
                  <a:srgbClr val="373737"/>
                </a:solidFill>
                <a:hlinkClick r:id="rId5"/>
              </a:rPr>
              <a:t>„</a:t>
            </a:r>
            <a:r>
              <a:rPr lang="en-US" altLang="ko-KR" sz="2200" i="1" dirty="0" err="1">
                <a:solidFill>
                  <a:srgbClr val="373737"/>
                </a:solidFill>
                <a:hlinkClick r:id="rId5"/>
              </a:rPr>
              <a:t>Demitizarea</a:t>
            </a:r>
            <a:r>
              <a:rPr lang="en-US" altLang="ko-KR" sz="2200" i="1" dirty="0">
                <a:solidFill>
                  <a:srgbClr val="373737"/>
                </a:solidFill>
                <a:hlinkClick r:id="rId5"/>
              </a:rPr>
              <a:t> miturilor legate de tehnologiile de </a:t>
            </a:r>
            <a:r>
              <a:rPr lang="en-US" altLang="ko-KR" sz="2200" i="1" dirty="0" err="1">
                <a:solidFill>
                  <a:srgbClr val="373737"/>
                </a:solidFill>
                <a:hlinkClick r:id="rId5"/>
              </a:rPr>
              <a:t>energie</a:t>
            </a:r>
            <a:r>
              <a:rPr lang="en-US" altLang="ko-KR" sz="2200" i="1" dirty="0">
                <a:solidFill>
                  <a:srgbClr val="373737"/>
                </a:solidFill>
                <a:hlinkClick r:id="rId5"/>
              </a:rPr>
              <a:t> </a:t>
            </a:r>
            <a:r>
              <a:rPr lang="en-US" altLang="ko-KR" sz="2200" i="1" dirty="0" err="1">
                <a:solidFill>
                  <a:srgbClr val="373737"/>
                </a:solidFill>
                <a:hlinkClick r:id="rId5"/>
              </a:rPr>
              <a:t>regenerabilă</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498182"/>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Aflați mai multe despre materialele de învățare ale proiectului Every1.</a:t>
            </a:r>
            <a:endParaRPr lang="ko-KR" altLang="en-US" sz="2200" dirty="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1</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5632311"/>
          </a:xfrm>
          <a:prstGeom prst="rect">
            <a:avLst/>
          </a:prstGeom>
          <a:noFill/>
        </p:spPr>
        <p:txBody>
          <a:bodyPr wrap="square" lIns="91440" tIns="45720" rIns="91440" bIns="45720" rtlCol="0" anchor="t">
            <a:spAutoFit/>
          </a:bodyPr>
          <a:lstStyle/>
          <a:p>
            <a:pPr latinLnBrk="0"/>
            <a:r>
              <a:rPr lang="en-GB" dirty="0"/>
              <a:t>Această prezentare de </a:t>
            </a:r>
            <a:r>
              <a:rPr lang="en-GB" dirty="0" err="1"/>
              <a:t>diapozitive</a:t>
            </a:r>
            <a:r>
              <a:rPr lang="en-GB" dirty="0"/>
              <a:t> “</a:t>
            </a:r>
            <a:r>
              <a:rPr lang="en-GB" dirty="0" err="1"/>
              <a:t>Implicați-vă</a:t>
            </a:r>
            <a:r>
              <a:rPr lang="en-GB" dirty="0"/>
              <a:t> </a:t>
            </a:r>
            <a:r>
              <a:rPr lang="en-GB" dirty="0" err="1"/>
              <a:t>în</a:t>
            </a:r>
            <a:r>
              <a:rPr lang="en-GB" dirty="0"/>
              <a:t> </a:t>
            </a:r>
            <a:r>
              <a:rPr lang="en-GB" dirty="0" err="1"/>
              <a:t>tranziția</a:t>
            </a:r>
            <a:r>
              <a:rPr lang="en-GB" dirty="0"/>
              <a:t> </a:t>
            </a:r>
            <a:r>
              <a:rPr lang="en-GB" dirty="0" err="1"/>
              <a:t>energetică</a:t>
            </a:r>
            <a:r>
              <a:rPr lang="en-GB" dirty="0"/>
              <a:t> </a:t>
            </a:r>
            <a:r>
              <a:rPr lang="en-GB" dirty="0" err="1"/>
              <a:t>digitală</a:t>
            </a:r>
            <a:r>
              <a:rPr lang="en-GB" dirty="0"/>
              <a:t>: 9 </a:t>
            </a:r>
            <a:r>
              <a:rPr lang="en-GB" dirty="0" err="1"/>
              <a:t>pași</a:t>
            </a:r>
            <a:r>
              <a:rPr lang="en-GB" dirty="0"/>
              <a:t> </a:t>
            </a:r>
            <a:r>
              <a:rPr lang="en-GB" dirty="0" err="1"/>
              <a:t>simpli</a:t>
            </a:r>
            <a:r>
              <a:rPr lang="en-GB" dirty="0"/>
              <a:t> </a:t>
            </a:r>
            <a:r>
              <a:rPr lang="en-GB" dirty="0" err="1"/>
              <a:t>pentru</a:t>
            </a:r>
            <a:r>
              <a:rPr lang="en-GB" dirty="0"/>
              <a:t> </a:t>
            </a:r>
            <a:r>
              <a:rPr lang="en-GB" dirty="0" err="1"/>
              <a:t>proprietarii</a:t>
            </a:r>
            <a:r>
              <a:rPr lang="en-GB" dirty="0"/>
              <a:t> de case </a:t>
            </a:r>
            <a:r>
              <a:rPr lang="en-GB" dirty="0" err="1"/>
              <a:t>și</a:t>
            </a:r>
            <a:r>
              <a:rPr lang="en-GB" dirty="0"/>
              <a:t> </a:t>
            </a:r>
            <a:r>
              <a:rPr lang="en-GB" dirty="0" err="1"/>
              <a:t>proprietarii</a:t>
            </a:r>
            <a:r>
              <a:rPr lang="en-GB" dirty="0"/>
              <a:t> de </a:t>
            </a:r>
            <a:r>
              <a:rPr lang="en-GB" dirty="0" err="1"/>
              <a:t>imobile</a:t>
            </a:r>
            <a:r>
              <a:rPr lang="en-GB" dirty="0"/>
              <a:t>” 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hlinkClick r:id="rId4"/>
              </a:rPr>
              <a:t>casa </a:t>
            </a:r>
            <a:r>
              <a:rPr lang="en-US" dirty="0">
                <a:solidFill>
                  <a:schemeClr val="dk1"/>
                </a:solidFill>
                <a:ea typeface="Public Sans"/>
                <a:cs typeface="Public Sans"/>
                <a:sym typeface="Public Sans"/>
              </a:rPr>
              <a:t>lui Loraine și Mark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sz="18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De ce să investiți în </a:t>
            </a:r>
            <a:r>
              <a:rPr lang="en-US" dirty="0">
                <a:solidFill>
                  <a:schemeClr val="dk1"/>
                </a:solidFill>
                <a:ea typeface="Public Sans"/>
                <a:cs typeface="Public Sans"/>
                <a:sym typeface="Public Sans"/>
              </a:rPr>
              <a:t>tehnologii</a:t>
            </a:r>
            <a:r>
              <a:rPr lang="en-US" sz="1800" dirty="0">
                <a:solidFill>
                  <a:schemeClr val="dk1"/>
                </a:solidFill>
                <a:ea typeface="Public Sans"/>
                <a:cs typeface="Public Sans"/>
                <a:sym typeface="Public Sans"/>
              </a:rPr>
              <a:t> digitale</a:t>
            </a:r>
            <a:r>
              <a:rPr lang="en-US" dirty="0">
                <a:solidFill>
                  <a:schemeClr val="dk1"/>
                </a:solidFill>
                <a:ea typeface="Public Sans"/>
                <a:cs typeface="Public Sans"/>
                <a:sym typeface="Public Sans"/>
              </a:rPr>
              <a:t>?: </a:t>
            </a:r>
            <a:r>
              <a:rPr lang="en-GB" b="0" i="0" dirty="0">
                <a:solidFill>
                  <a:srgbClr val="242424"/>
                </a:solidFill>
                <a:effectLst/>
                <a:hlinkClick r:id="rId7"/>
              </a:rPr>
              <a:t>Vorarlberger 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Înțelegerea propriului consum de energie: </a:t>
            </a:r>
            <a:r>
              <a:rPr lang="en-GB" dirty="0">
                <a:solidFill>
                  <a:srgbClr val="242424"/>
                </a:solidFill>
                <a:hlinkClick r:id="rId8"/>
              </a:rPr>
              <a:t>Daily net metering.png </a:t>
            </a:r>
            <a:r>
              <a:rPr lang="en-GB" dirty="0">
                <a:solidFill>
                  <a:srgbClr val="242424"/>
                </a:solidFill>
              </a:rPr>
              <a:t>de Delphi234 este licențiată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Deveniți un prosumator: </a:t>
            </a:r>
            <a:r>
              <a:rPr lang="en-GB" dirty="0">
                <a:solidFill>
                  <a:srgbClr val="242424"/>
                </a:solidFill>
                <a:hlinkClick r:id="rId10"/>
              </a:rPr>
              <a:t>Energie solară, Amersfoort </a:t>
            </a:r>
            <a:r>
              <a:rPr lang="en-GB" dirty="0">
                <a:solidFill>
                  <a:srgbClr val="242424"/>
                </a:solidFill>
              </a:rPr>
              <a:t>de Eneco Group este licențiată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Lucrul în echipă: Grupuri energetice colective: </a:t>
            </a:r>
            <a:r>
              <a:rPr lang="en-GB" dirty="0">
                <a:solidFill>
                  <a:srgbClr val="242424"/>
                </a:solidFill>
                <a:hlinkClick r:id="rId12"/>
              </a:rPr>
              <a:t>Raport privind comunitățile energetice.jpg </a:t>
            </a:r>
            <a:r>
              <a:rPr lang="en-GB" dirty="0">
                <a:solidFill>
                  <a:srgbClr val="242424"/>
                </a:solidFill>
              </a:rPr>
              <a:t>de Joint Research Centre (JRC) este licențiat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Sprijinirea altora pentru a economisi energie: </a:t>
            </a:r>
            <a:r>
              <a:rPr lang="en-GB" sz="1800" dirty="0">
                <a:solidFill>
                  <a:srgbClr val="242424"/>
                </a:solidFill>
                <a:ea typeface="Public Sans"/>
                <a:cs typeface="Public Sans"/>
                <a:sym typeface="Public Sans"/>
                <a:hlinkClick r:id="rId13"/>
              </a:rPr>
              <a:t>Facturi de energie electrică cu bec și calculator </a:t>
            </a:r>
            <a:r>
              <a:rPr lang="en-GB" sz="1800" dirty="0">
                <a:solidFill>
                  <a:srgbClr val="242424"/>
                </a:solidFill>
                <a:ea typeface="Public Sans"/>
                <a:cs typeface="Public Sans"/>
                <a:sym typeface="Public Sans"/>
              </a:rPr>
              <a:t>de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este </a:t>
            </a:r>
            <a:r>
              <a:rPr lang="en-GB" dirty="0">
                <a:solidFill>
                  <a:srgbClr val="242424"/>
                </a:solidFill>
              </a:rPr>
              <a:t>licențiată </a:t>
            </a:r>
            <a:r>
              <a:rPr lang="en-GB" noProof="0" dirty="0">
                <a:solidFill>
                  <a:schemeClr val="dk1"/>
                </a:solidFill>
                <a:ea typeface="Public Sans"/>
                <a:cs typeface="Public Sans"/>
                <a:sym typeface="Public Sans"/>
                <a:hlinkClick r:id="rId11"/>
              </a:rPr>
              <a:t>CC BY 2.0</a:t>
            </a:r>
            <a:r>
              <a:rPr lang="en-GB" dirty="0">
                <a:solidFill>
                  <a:srgbClr val="242424"/>
                </a:solidFill>
              </a:rPr>
              <a:t>. Această imagine a fost decupată.</a:t>
            </a:r>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ro-RO" sz="2800" b="1" kern="1200" noProof="1">
                <a:solidFill>
                  <a:schemeClr val="bg1"/>
                </a:solidFill>
                <a:effectLst/>
              </a:rPr>
              <a:t>Mulțumiri 2</a:t>
            </a:r>
            <a:endParaRPr lang="ro-RO" sz="2800" b="1" noProof="1">
              <a:solidFill>
                <a:schemeClr val="bg1"/>
              </a:solidFill>
              <a:effectLst/>
            </a:endParaRPr>
          </a:p>
        </p:txBody>
      </p:sp>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chemeClr val="dk1"/>
                </a:solidFill>
                <a:ea typeface="Public Sans"/>
                <a:cs typeface="Public Sans"/>
                <a:sym typeface="Public Sans"/>
              </a:rPr>
              <a:t>Amenajare peisagistică eficientă din punct de vedere energetic: </a:t>
            </a:r>
            <a:r>
              <a:rPr lang="en-GB" dirty="0">
                <a:solidFill>
                  <a:schemeClr val="dk1"/>
                </a:solidFill>
                <a:ea typeface="Public Sans"/>
                <a:cs typeface="Public Sans"/>
                <a:sym typeface="Public Sans"/>
                <a:hlinkClick r:id="rId3"/>
              </a:rPr>
              <a:t>zgârie-nori rezidențiali cu păduri verticale în Milano, Italia</a:t>
            </a:r>
            <a:r>
              <a:rPr lang="en-GB" dirty="0">
                <a:solidFill>
                  <a:schemeClr val="dk1"/>
                </a:solidFill>
                <a:ea typeface="Public Sans"/>
                <a:cs typeface="Public Sans"/>
                <a:sym typeface="Public Sans"/>
              </a:rPr>
              <a:t>, de Sophie Otto pe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Întreținere și inspecții periodice: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de HS You este licențiat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Trecerea la iluminat eficient din punct de vedere energetic: </a:t>
            </a:r>
            <a:r>
              <a:rPr lang="en-GB" noProof="0" dirty="0">
                <a:solidFill>
                  <a:schemeClr val="dk1"/>
                </a:solidFill>
                <a:ea typeface="Public Sans"/>
                <a:cs typeface="Public Sans"/>
                <a:sym typeface="Public Sans"/>
                <a:hlinkClick r:id="rId7"/>
              </a:rPr>
              <a:t>Becul UMAX U-Smart Wifi </a:t>
            </a:r>
            <a:r>
              <a:rPr lang="en-GB" noProof="0" dirty="0">
                <a:solidFill>
                  <a:schemeClr val="dk1"/>
                </a:solidFill>
                <a:ea typeface="Public Sans"/>
                <a:cs typeface="Public Sans"/>
                <a:sym typeface="Public Sans"/>
              </a:rPr>
              <a:t>de Jirka Matousek este licențiat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Implementarea soluțiilor de energie regenerabilă: </a:t>
            </a:r>
            <a:r>
              <a:rPr lang="en-GB" dirty="0">
                <a:solidFill>
                  <a:schemeClr val="dk1"/>
                </a:solidFill>
                <a:ea typeface="Public Sans"/>
                <a:cs typeface="Public Sans"/>
                <a:sym typeface="Public Sans"/>
                <a:hlinkClick r:id="rId9"/>
              </a:rPr>
              <a:t>Energie curată la locul de muncă pentru </a:t>
            </a:r>
            <a:r>
              <a:rPr lang="en-GB" dirty="0" err="1">
                <a:solidFill>
                  <a:schemeClr val="dk1"/>
                </a:solidFill>
                <a:ea typeface="Public Sans"/>
                <a:cs typeface="Public Sans"/>
                <a:sym typeface="Public Sans"/>
                <a:hlinkClick r:id="rId9"/>
              </a:rPr>
              <a:t>Ziua Pământului</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de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ro-RO" sz="6000" b="0" kern="1200" noProof="1">
                <a:solidFill>
                  <a:srgbClr val="FFFFFF"/>
                </a:solidFill>
                <a:effectLst/>
                <a:latin typeface="Calibri" panose="020F0502020204030204" pitchFamily="34" charset="0"/>
                <a:ea typeface="맑은 고딕" panose="020B0503020000020004" pitchFamily="34" charset="-127"/>
                <a:cs typeface="+mn-cs"/>
              </a:rPr>
              <a:t>Mulțumesc!</a:t>
            </a:r>
            <a:endParaRPr lang="ro-RO" noProof="1">
              <a:effectLst/>
            </a:endParaRPr>
          </a:p>
          <a:p>
            <a:endParaRPr lang="ro-RO" noProof="1"/>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7" y="594231"/>
            <a:ext cx="10515600" cy="1325563"/>
          </a:xfrm>
          <a:prstGeom prst="rect">
            <a:avLst/>
          </a:prstGeom>
        </p:spPr>
        <p:txBody>
          <a:bodyPr/>
          <a:lstStyle/>
          <a:p>
            <a:r>
              <a:rPr lang="ro-RO" sz="2800" b="1" noProof="1">
                <a:solidFill>
                  <a:schemeClr val="bg1"/>
                </a:solidFill>
              </a:rPr>
              <a:t>Această prezentare</a:t>
            </a:r>
          </a:p>
        </p:txBody>
      </p:sp>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Explorarea fiecărei etape începe cu o întrebare de reflecție. Acordați-vă un moment pentru a analiza fiecare întrebare, înainte de a trece la diapozitivul următor.</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etapă pe rând. Alternativ, puteți selecta o anumită etapă pe care doriți să o explorați mai întâi prin intermediul meniului.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9 pași simpli pentru proprietarii de case și proprietarii de imobile</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De ce să investești în tehnologii energetice digitale?</a:t>
            </a:r>
          </a:p>
          <a:p>
            <a:pPr marL="342900" indent="-342900" latinLnBrk="0">
              <a:buFont typeface="+mj-lt"/>
              <a:buAutoNum type="arabicPeriod"/>
            </a:pPr>
            <a:r>
              <a:rPr lang="en-GB" sz="2400" noProof="0" dirty="0">
                <a:ea typeface="Public Sans"/>
                <a:cs typeface="Public Sans"/>
                <a:sym typeface="Public Sans"/>
              </a:rPr>
              <a:t>Înțelegerea propriului consum de energie.</a:t>
            </a:r>
          </a:p>
          <a:p>
            <a:pPr marL="342900" indent="-342900" latinLnBrk="0">
              <a:buFont typeface="+mj-lt"/>
              <a:buAutoNum type="arabicPeriod"/>
            </a:pPr>
            <a:r>
              <a:rPr lang="en-GB" sz="2400" noProof="0" dirty="0">
                <a:ea typeface="Public Sans"/>
                <a:cs typeface="Public Sans"/>
                <a:sym typeface="Public Sans"/>
              </a:rPr>
              <a:t>Deveniți un prosumator.</a:t>
            </a:r>
          </a:p>
          <a:p>
            <a:pPr marL="342900" indent="-342900" latinLnBrk="0">
              <a:buFont typeface="+mj-lt"/>
              <a:buAutoNum type="arabicPeriod"/>
            </a:pPr>
            <a:r>
              <a:rPr lang="en-GB" sz="2400" noProof="0" dirty="0">
                <a:ea typeface="Public Sans"/>
                <a:cs typeface="Public Sans"/>
                <a:sym typeface="Public Sans"/>
              </a:rPr>
              <a:t>Colaborarea: comunități energetice.</a:t>
            </a:r>
          </a:p>
          <a:p>
            <a:pPr marL="342900" indent="-342900" latinLnBrk="0">
              <a:buFont typeface="+mj-lt"/>
              <a:buAutoNum type="arabicPeriod"/>
            </a:pPr>
            <a:r>
              <a:rPr lang="en-GB" sz="2400" noProof="0" dirty="0">
                <a:ea typeface="Public Sans"/>
                <a:cs typeface="Public Sans"/>
                <a:sym typeface="Public Sans"/>
              </a:rPr>
              <a:t>Sprijinirea altora în economisirea energiei.</a:t>
            </a:r>
          </a:p>
          <a:p>
            <a:pPr marL="342900" indent="-342900" latinLnBrk="0">
              <a:buFont typeface="+mj-lt"/>
              <a:buAutoNum type="arabicPeriod"/>
            </a:pPr>
            <a:r>
              <a:rPr lang="en-GB" sz="2400" noProof="0" dirty="0">
                <a:ea typeface="Public Sans"/>
                <a:cs typeface="Public Sans"/>
                <a:sym typeface="Public Sans"/>
              </a:rPr>
              <a:t>Amenajarea eficientă din punct de vedere energetic a peisajului.</a:t>
            </a:r>
          </a:p>
          <a:p>
            <a:pPr marL="342900" indent="-342900" latinLnBrk="0">
              <a:buFont typeface="+mj-lt"/>
              <a:buAutoNum type="arabicPeriod"/>
            </a:pPr>
            <a:r>
              <a:rPr lang="en-GB" sz="2400" noProof="0" dirty="0">
                <a:ea typeface="Public Sans"/>
                <a:cs typeface="Public Sans"/>
                <a:sym typeface="Public Sans"/>
              </a:rPr>
              <a:t>Întreținere și inspecții periodice.</a:t>
            </a:r>
          </a:p>
          <a:p>
            <a:pPr marL="342900" indent="-342900" latinLnBrk="0">
              <a:buFont typeface="+mj-lt"/>
              <a:buAutoNum type="arabicPeriod"/>
            </a:pPr>
            <a:r>
              <a:rPr lang="en-GB" sz="2400" noProof="0" dirty="0">
                <a:ea typeface="Public Sans"/>
                <a:cs typeface="Public Sans"/>
                <a:sym typeface="Public Sans"/>
              </a:rPr>
              <a:t>Trecerea la iluminat eficient din punct de vedere energetic.</a:t>
            </a:r>
          </a:p>
          <a:p>
            <a:pPr marL="342900" indent="-342900" latinLnBrk="0">
              <a:buFont typeface="+mj-lt"/>
              <a:buAutoNum type="arabicPeriod"/>
            </a:pPr>
            <a:r>
              <a:rPr lang="en-GB" sz="2400" noProof="0" dirty="0">
                <a:ea typeface="Public Sans"/>
                <a:cs typeface="Public Sans"/>
                <a:sym typeface="Public Sans"/>
              </a:rPr>
              <a:t> Implementarea soluțiilor de energie regenerabilă.</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De ce să investiți în tehnologiile energetice digitale? - Introducere </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2642808"/>
            <a:ext cx="9594937" cy="2308324"/>
          </a:xfrm>
          <a:prstGeom prst="rect">
            <a:avLst/>
          </a:prstGeom>
          <a:noFill/>
        </p:spPr>
        <p:txBody>
          <a:bodyPr wrap="square" rtlCol="0">
            <a:spAutoFit/>
          </a:bodyPr>
          <a:lstStyle/>
          <a:p>
            <a:pPr algn="ctr" latinLnBrk="0"/>
            <a:r>
              <a:rPr lang="en-GB" sz="4800" i="1" noProof="0" dirty="0">
                <a:solidFill>
                  <a:schemeClr val="accent5"/>
                </a:solidFill>
              </a:rPr>
              <a:t>Cum vă pot ajuta tehnologiile energetice digitale să optimizați consumul de energie și să reduceți costurile?</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De ce să investiți în tehnologiile energetice digitale? </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119407"/>
            <a:ext cx="7906396" cy="3785652"/>
          </a:xfrm>
          <a:prstGeom prst="rect">
            <a:avLst/>
          </a:prstGeom>
          <a:noFill/>
        </p:spPr>
        <p:txBody>
          <a:bodyPr wrap="square" rtlCol="0">
            <a:spAutoFit/>
          </a:bodyPr>
          <a:lstStyle/>
          <a:p>
            <a:pPr marL="457200" indent="-457200" latinLnBrk="0">
              <a:buChar char="•"/>
            </a:pPr>
            <a:r>
              <a:rPr lang="en-GB" sz="2000" noProof="1">
                <a:solidFill>
                  <a:srgbClr val="2B2C30"/>
                </a:solidFill>
                <a:ea typeface="Public Sans"/>
                <a:cs typeface="Segoe UI"/>
              </a:rPr>
              <a:t>Tehnologiile energetice digitale includ contoare inteligente, sisteme de gestionare a energiei și termostate inteligente.</a:t>
            </a:r>
          </a:p>
          <a:p>
            <a:pPr marL="457200" indent="-457200" latinLnBrk="0">
              <a:buChar char="•"/>
            </a:pPr>
            <a:r>
              <a:rPr lang="en-GB" sz="2000" noProof="1">
                <a:solidFill>
                  <a:srgbClr val="2B2C30"/>
                </a:solidFill>
                <a:ea typeface="Public Sans"/>
                <a:cs typeface="Segoe UI"/>
              </a:rPr>
              <a:t>Tehnologiile energetice digitale furnizează date în timp real privind consumul de energie, care pot fi utilizate pentru monitorizarea și optimizarea consumului de energie de la distanță, de exemplu prin intermediul aplicațiilor pentru smartphone. </a:t>
            </a:r>
          </a:p>
          <a:p>
            <a:pPr marL="457200" indent="-457200" latinLnBrk="0">
              <a:buChar char="•"/>
            </a:pPr>
            <a:r>
              <a:rPr lang="en-GB" sz="2000" dirty="0">
                <a:solidFill>
                  <a:srgbClr val="2B2C30"/>
                </a:solidFill>
                <a:cs typeface="Segoe UI"/>
              </a:rPr>
              <a:t>Pot exista momente ale zilei în care consumați mai multă energie. Tehnologiile energetice digitale vă permit să identificați tendințele și oportunitățile de reducere a consumului.</a:t>
            </a:r>
          </a:p>
          <a:p>
            <a:pPr marL="457200" indent="-457200" latinLnBrk="0">
              <a:buChar char="•"/>
            </a:pPr>
            <a:r>
              <a:rPr lang="en-GB" sz="2000" noProof="1">
                <a:solidFill>
                  <a:srgbClr val="2B2C30"/>
                </a:solidFill>
                <a:ea typeface="Public Sans"/>
                <a:cs typeface="Segoe UI"/>
              </a:rPr>
              <a:t>Dacă sunteți proprietar, aceste tipuri de tehnologii pot spori satisfacția chiriașilor, oferindu-le instrumente pentru a înțelege și gestiona mai bine propria utilizare a energiei.</a:t>
            </a:r>
            <a:endParaRPr lang="en-GB" sz="2000"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Înțelegerea consumului propriu de energie - Introducere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dirty="0">
                <a:solidFill>
                  <a:schemeClr val="accent5"/>
                </a:solidFill>
              </a:rPr>
              <a:t>Cum vă poate ajuta înțelegerea consumului de energie să economisiți energie și să reduceți facturile la electricitate?</a:t>
            </a:r>
          </a:p>
          <a:p>
            <a:pPr algn="ctr" latinLnBrk="0"/>
            <a:endParaRPr lang="en-GB" sz="4800" i="1" dirty="0">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Înțelegerea propriului consum de energie</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00994" y="2282971"/>
            <a:ext cx="7756023" cy="4093428"/>
          </a:xfrm>
          <a:prstGeom prst="rect">
            <a:avLst/>
          </a:prstGeom>
          <a:noFill/>
        </p:spPr>
        <p:txBody>
          <a:bodyPr wrap="square" rtlCol="0">
            <a:spAutoFit/>
          </a:bodyPr>
          <a:lstStyle/>
          <a:p>
            <a:pPr marL="457200" indent="-457200" latinLnBrk="0">
              <a:buFontTx/>
              <a:buChar char="•"/>
            </a:pPr>
            <a:r>
              <a:rPr lang="en-GB" sz="2000" dirty="0">
                <a:solidFill>
                  <a:srgbClr val="2B2C30"/>
                </a:solidFill>
                <a:cs typeface="Segoe UI"/>
              </a:rPr>
              <a:t>Un contor inteligent vă permite dvs. și furnizorului dvs. de energie să monitorizați și să analizați în timp real modelele dvs. de consum energetic. </a:t>
            </a:r>
            <a:endParaRPr lang="en-GB" sz="2000" noProof="0" dirty="0">
              <a:solidFill>
                <a:srgbClr val="2B2C30"/>
              </a:solidFill>
              <a:ea typeface="Public Sans"/>
              <a:cs typeface="Segoe UI"/>
            </a:endParaRPr>
          </a:p>
          <a:p>
            <a:pPr marL="457200" indent="-457200" latinLnBrk="0">
              <a:buFontTx/>
              <a:buChar char="•"/>
            </a:pPr>
            <a:r>
              <a:rPr lang="en-GB" sz="2000" dirty="0">
                <a:solidFill>
                  <a:srgbClr val="2B2C30"/>
                </a:solidFill>
                <a:ea typeface="Public Sans"/>
                <a:cs typeface="Segoe UI"/>
              </a:rPr>
              <a:t>Puteți </a:t>
            </a:r>
            <a:r>
              <a:rPr lang="en-GB" sz="2000" noProof="0" dirty="0">
                <a:solidFill>
                  <a:srgbClr val="2B2C30"/>
                </a:solidFill>
                <a:ea typeface="Public Sans"/>
                <a:cs typeface="Segoe UI"/>
              </a:rPr>
              <a:t>examina datele pentru a identifica tendințele, perioadele de consum maxim și domeniile în care energia </a:t>
            </a:r>
            <a:r>
              <a:rPr lang="en-GB" sz="2000" dirty="0">
                <a:solidFill>
                  <a:srgbClr val="2B2C30"/>
                </a:solidFill>
                <a:ea typeface="Public Sans"/>
                <a:cs typeface="Segoe UI"/>
              </a:rPr>
              <a:t>ar putea fi utilizată mai eficient</a:t>
            </a:r>
            <a:r>
              <a:rPr lang="en-GB" sz="2000" noProof="0" dirty="0">
                <a:solidFill>
                  <a:srgbClr val="2B2C30"/>
                </a:solidFill>
                <a:ea typeface="Public Sans"/>
                <a:cs typeface="Segoe UI"/>
              </a:rPr>
              <a:t>. </a:t>
            </a:r>
          </a:p>
          <a:p>
            <a:pPr marL="457200" indent="-457200" latinLnBrk="0">
              <a:buFontTx/>
              <a:buChar char="•"/>
            </a:pPr>
            <a:r>
              <a:rPr lang="en-GB" sz="2000" dirty="0">
                <a:solidFill>
                  <a:srgbClr val="2B2C30"/>
                </a:solidFill>
                <a:ea typeface="Public Sans"/>
                <a:cs typeface="Segoe UI"/>
              </a:rPr>
              <a:t>Puteți </a:t>
            </a:r>
            <a:r>
              <a:rPr lang="en-GB" sz="2000" noProof="0" dirty="0">
                <a:solidFill>
                  <a:srgbClr val="2B2C30"/>
                </a:solidFill>
                <a:ea typeface="Public Sans"/>
                <a:cs typeface="Segoe UI"/>
              </a:rPr>
              <a:t>utiliza aceste informații pentru a implementa măsuri de economisire a energiei, fără </a:t>
            </a:r>
            <a:r>
              <a:rPr lang="en-GB" sz="2000" dirty="0">
                <a:solidFill>
                  <a:srgbClr val="2B2C30"/>
                </a:solidFill>
                <a:cs typeface="Segoe UI"/>
              </a:rPr>
              <a:t>a reduce confortul sau comoditatea. De exemplu: </a:t>
            </a:r>
          </a:p>
          <a:p>
            <a:pPr marL="914400" lvl="1" indent="-457200" latinLnBrk="0">
              <a:buFontTx/>
              <a:buChar char="•"/>
            </a:pPr>
            <a:r>
              <a:rPr lang="en-GB" sz="2000" dirty="0">
                <a:solidFill>
                  <a:srgbClr val="2B2C30"/>
                </a:solidFill>
                <a:cs typeface="Segoe UI"/>
                <a:hlinkClick r:id="rId3"/>
              </a:rPr>
              <a:t>Deconectarea dispozitivelor când nu sunt utilizate, în loc să le lăsați în standby</a:t>
            </a:r>
            <a:r>
              <a:rPr lang="en-GB" sz="2000" dirty="0">
                <a:solidFill>
                  <a:srgbClr val="2B2C30"/>
                </a:solidFill>
                <a:cs typeface="Segoe UI"/>
              </a:rPr>
              <a:t>, reduce consumul de energie. </a:t>
            </a:r>
          </a:p>
          <a:p>
            <a:pPr marL="914400" lvl="1" indent="-457200" latinLnBrk="0">
              <a:buFontTx/>
              <a:buChar char="•"/>
            </a:pPr>
            <a:r>
              <a:rPr lang="en-GB" sz="2000" dirty="0">
                <a:solidFill>
                  <a:srgbClr val="2B2C30"/>
                </a:solidFill>
                <a:cs typeface="Segoe UI"/>
                <a:hlinkClick r:id="rId4"/>
              </a:rPr>
              <a:t>Prizele inteligente </a:t>
            </a:r>
            <a:r>
              <a:rPr lang="en-GB" sz="2000" dirty="0">
                <a:solidFill>
                  <a:srgbClr val="2B2C30"/>
                </a:solidFill>
                <a:cs typeface="Segoe UI"/>
              </a:rPr>
              <a:t>vă pot ajuta, de asemenea, să gestionați mai eficient mai multe dispozitive. </a:t>
            </a:r>
            <a:endParaRPr lang="en-GB" sz="2000" noProof="0" dirty="0">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Cum să devii prosumator – Introducere</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dirty="0">
                <a:solidFill>
                  <a:schemeClr val="accent5"/>
                </a:solidFill>
              </a:rPr>
              <a:t>Care sunt avantajele de a fi prosumator și de a investi în sisteme de energie regenerabilă?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04B002-8602-4634-8456-4796132A0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3676</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Implicați-vă în tranziția energetică digitală: 9 pași simpli pentru proprietarii de case și proprietarii de imobile</vt:lpstr>
      <vt:lpstr>Introducere</vt:lpstr>
      <vt:lpstr>Această prezentare</vt:lpstr>
      <vt:lpstr>9 pași simpli pentru proprietarii de case și proprietarii de imobile </vt:lpstr>
      <vt:lpstr>1. De ce să investiți în tehnologiile energetice digitale? - Introducere  </vt:lpstr>
      <vt:lpstr>1. De ce să investiți în tehnologiile energetice digitale?  </vt:lpstr>
      <vt:lpstr>2. Înțelegerea consumului propriu de energie - Introducere </vt:lpstr>
      <vt:lpstr>2. Înțelegerea propriului consum de energie </vt:lpstr>
      <vt:lpstr>3. Cum să devii prosumator – Introducere </vt:lpstr>
      <vt:lpstr>3. Deveniți un prosumator </vt:lpstr>
      <vt:lpstr>4. Colaborarea: Comunitățile energetice – Introducere </vt:lpstr>
      <vt:lpstr>4. Colaborarea: Comunitățile energetice  </vt:lpstr>
      <vt:lpstr>5. Sprijinirea altora în economisirea energiei - Introducere </vt:lpstr>
      <vt:lpstr>5. Sprijinirea altora în economisirea energiei </vt:lpstr>
      <vt:lpstr>6. Amenajarea peisagistică eficientă din punct de vedere energetic - Introducere </vt:lpstr>
      <vt:lpstr>6. Amenajarea peisagistică eficientă din punct de vedere energetic  </vt:lpstr>
      <vt:lpstr>7. Întreținerea și inspecțiile periodice - Introducere </vt:lpstr>
      <vt:lpstr>7. Întreținere și inspecții periodice </vt:lpstr>
      <vt:lpstr>8. Trecerea la un sistem de iluminat eficient din punct de vedere energetic – Introducere </vt:lpstr>
      <vt:lpstr>8. Treceți la iluminatul eficient din punct de vedere energetic  </vt:lpstr>
      <vt:lpstr>9. Implementarea soluțiilor de energie regenerabilă  </vt:lpstr>
      <vt:lpstr>9. Implementarea soluțiilor de energie regenerabilă </vt:lpstr>
      <vt:lpstr>Pașii următori </vt:lpstr>
      <vt:lpstr>Mulțumiri 1 </vt:lpstr>
      <vt:lpstr>Mulțumiri 2</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2026-03-15T10:10:19Z</dcterms:modified>
  <cp:category/>
</cp:coreProperties>
</file>