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5"/>
  </p:notesMasterIdLst>
  <p:sldIdLst>
    <p:sldId id="256" r:id="rId2"/>
    <p:sldId id="271" r:id="rId3"/>
    <p:sldId id="290" r:id="rId4"/>
    <p:sldId id="293" r:id="rId5"/>
    <p:sldId id="291" r:id="rId6"/>
    <p:sldId id="292" r:id="rId7"/>
    <p:sldId id="275" r:id="rId8"/>
    <p:sldId id="288" r:id="rId9"/>
    <p:sldId id="289" r:id="rId10"/>
    <p:sldId id="307" r:id="rId11"/>
    <p:sldId id="298" r:id="rId12"/>
    <p:sldId id="299" r:id="rId13"/>
    <p:sldId id="300" r:id="rId14"/>
    <p:sldId id="301" r:id="rId15"/>
    <p:sldId id="308" r:id="rId16"/>
    <p:sldId id="310" r:id="rId17"/>
    <p:sldId id="322" r:id="rId18"/>
    <p:sldId id="312" r:id="rId19"/>
    <p:sldId id="313" r:id="rId20"/>
    <p:sldId id="314" r:id="rId21"/>
    <p:sldId id="321" r:id="rId22"/>
    <p:sldId id="316" r:id="rId23"/>
    <p:sldId id="317" r:id="rId24"/>
    <p:sldId id="318" r:id="rId25"/>
    <p:sldId id="327" r:id="rId26"/>
    <p:sldId id="325" r:id="rId27"/>
    <p:sldId id="287" r:id="rId28"/>
    <p:sldId id="319" r:id="rId29"/>
    <p:sldId id="320" r:id="rId30"/>
    <p:sldId id="311" r:id="rId31"/>
    <p:sldId id="326" r:id="rId32"/>
    <p:sldId id="329" r:id="rId33"/>
    <p:sldId id="330" r:id="rId34"/>
    <p:sldId id="296" r:id="rId35"/>
    <p:sldId id="303" r:id="rId36"/>
    <p:sldId id="265" r:id="rId37"/>
    <p:sldId id="309" r:id="rId38"/>
    <p:sldId id="304" r:id="rId39"/>
    <p:sldId id="305" r:id="rId40"/>
    <p:sldId id="306" r:id="rId41"/>
    <p:sldId id="323" r:id="rId42"/>
    <p:sldId id="294" r:id="rId43"/>
    <p:sldId id="295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DDE38-5ECA-4315-AFB5-5D3CA2B7D905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50BDE-CDA7-4870-AA4D-A5AD221C58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75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66E6-8F17-474C-8DFE-B998D414050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D5EF-9435-4B12-9584-FC50412885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975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66E6-8F17-474C-8DFE-B998D414050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D5EF-9435-4B12-9584-FC50412885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72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66E6-8F17-474C-8DFE-B998D414050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D5EF-9435-4B12-9584-FC50412885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685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66E6-8F17-474C-8DFE-B998D414050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D5EF-9435-4B12-9584-FC50412885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004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66E6-8F17-474C-8DFE-B998D414050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D5EF-9435-4B12-9584-FC50412885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78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66E6-8F17-474C-8DFE-B998D414050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D5EF-9435-4B12-9584-FC50412885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60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66E6-8F17-474C-8DFE-B998D414050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D5EF-9435-4B12-9584-FC50412885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693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66E6-8F17-474C-8DFE-B998D414050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D5EF-9435-4B12-9584-FC50412885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50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66E6-8F17-474C-8DFE-B998D414050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D5EF-9435-4B12-9584-FC50412885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756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66E6-8F17-474C-8DFE-B998D414050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D5EF-9435-4B12-9584-FC50412885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24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866E6-8F17-474C-8DFE-B998D414050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9D5EF-9435-4B12-9584-FC50412885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87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866E6-8F17-474C-8DFE-B998D4140500}" type="datetimeFigureOut">
              <a:rPr lang="en-GB" smtClean="0"/>
              <a:t>17/07/2020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9D5EF-9435-4B12-9584-FC50412885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66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B6DBC8-88BD-428A-90B3-DCE5D27FE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798" y="5391808"/>
            <a:ext cx="2043113" cy="52623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495695-18E8-470D-A999-6C157A019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798" y="6052785"/>
            <a:ext cx="2043113" cy="4693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DD3D74-FF79-403B-A95F-025227E17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92" y="5362265"/>
            <a:ext cx="1299210" cy="1159906"/>
          </a:xfrm>
          <a:prstGeom prst="rect">
            <a:avLst/>
          </a:prstGeom>
        </p:spPr>
      </p:pic>
      <p:pic>
        <p:nvPicPr>
          <p:cNvPr id="9" name="Picture 8" descr="A rocky mountain&#10;&#10;Description automatically generated">
            <a:extLst>
              <a:ext uri="{FF2B5EF4-FFF2-40B4-BE49-F238E27FC236}">
                <a16:creationId xmlns:a16="http://schemas.microsoft.com/office/drawing/2014/main" id="{E321DC86-CCB8-4B7B-BEC9-3DD22AEE7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74429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242BC2-9C93-42B3-AC01-2419D861B8F8}"/>
              </a:ext>
            </a:extLst>
          </p:cNvPr>
          <p:cNvSpPr txBox="1"/>
          <p:nvPr/>
        </p:nvSpPr>
        <p:spPr>
          <a:xfrm>
            <a:off x="7759853" y="442626"/>
            <a:ext cx="43083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b="1" dirty="0"/>
              <a:t>Part 2. Weathering and the carbon cycle: </a:t>
            </a:r>
          </a:p>
          <a:p>
            <a:pPr algn="r"/>
            <a:r>
              <a:rPr lang="en-GB" sz="3600" b="1" dirty="0"/>
              <a:t>What happens in the rivers?</a:t>
            </a:r>
          </a:p>
          <a:p>
            <a:pPr algn="r"/>
            <a:endParaRPr lang="en-GB" sz="3600" b="1" dirty="0"/>
          </a:p>
          <a:p>
            <a:pPr algn="r"/>
            <a:r>
              <a:rPr lang="en-GB" sz="2400" dirty="0"/>
              <a:t>Kirsty Harrington</a:t>
            </a:r>
          </a:p>
          <a:p>
            <a:pPr algn="r"/>
            <a:r>
              <a:rPr lang="en-GB" sz="2400" dirty="0"/>
              <a:t>(DPhil candidate, Earth Sciences, University of Oxford, UK)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004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20E32-DD85-4745-93D3-E28E26EBD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8478"/>
            <a:ext cx="10999304" cy="64405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b="1" u="sng" dirty="0"/>
              <a:t>So, the take home messages are:</a:t>
            </a:r>
          </a:p>
          <a:p>
            <a:pPr marL="0" indent="0">
              <a:buNone/>
            </a:pPr>
            <a:endParaRPr lang="en-GB" dirty="0"/>
          </a:p>
          <a:p>
            <a:pPr lvl="0"/>
            <a:r>
              <a:rPr lang="en-GB" dirty="0"/>
              <a:t>We must somehow reduce global emissions to net zero by 2050 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The quicker we reduce our emissions the easier it will be to keep temperatures below 1.5</a:t>
            </a:r>
            <a:r>
              <a:rPr lang="en-GB" baseline="30000" dirty="0"/>
              <a:t>O</a:t>
            </a:r>
            <a:r>
              <a:rPr lang="en-GB" dirty="0"/>
              <a:t>C 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We will very likely need to manually remove some extra CO</a:t>
            </a:r>
            <a:r>
              <a:rPr lang="en-GB" baseline="-25000" dirty="0"/>
              <a:t>2</a:t>
            </a:r>
            <a:r>
              <a:rPr lang="en-GB" dirty="0"/>
              <a:t> from the atmosphere (“Negative Emissions”) no matter which pathway we take. 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But if we do not act immediately, we will have to manually remove much more CO</a:t>
            </a:r>
            <a:r>
              <a:rPr lang="en-GB" baseline="-25000" dirty="0"/>
              <a:t>2</a:t>
            </a:r>
            <a:r>
              <a:rPr lang="en-GB" dirty="0"/>
              <a:t> than if we do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9935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2081D5-6952-45A6-B8D2-71E2E81C4099}"/>
              </a:ext>
            </a:extLst>
          </p:cNvPr>
          <p:cNvSpPr txBox="1"/>
          <p:nvPr/>
        </p:nvSpPr>
        <p:spPr>
          <a:xfrm>
            <a:off x="3028950" y="209550"/>
            <a:ext cx="6562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How can we mitigate climate?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8E6592-DBD1-44AC-AF60-22EA5F3DF6F7}"/>
              </a:ext>
            </a:extLst>
          </p:cNvPr>
          <p:cNvSpPr txBox="1"/>
          <p:nvPr/>
        </p:nvSpPr>
        <p:spPr>
          <a:xfrm>
            <a:off x="495300" y="2686050"/>
            <a:ext cx="5438775" cy="27084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Solar radiation management (SRM)</a:t>
            </a:r>
          </a:p>
          <a:p>
            <a:endParaRPr lang="en-GB" dirty="0"/>
          </a:p>
          <a:p>
            <a:pPr algn="ctr"/>
            <a:r>
              <a:rPr lang="en-GB" sz="2400" dirty="0"/>
              <a:t>Attempts to control the amount or intensity of solar radiation which the earth </a:t>
            </a:r>
            <a:r>
              <a:rPr lang="en-GB" sz="2400" dirty="0" err="1"/>
              <a:t>recieves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9F2DD-ED6F-4CD0-A032-6BC9803FE552}"/>
              </a:ext>
            </a:extLst>
          </p:cNvPr>
          <p:cNvSpPr txBox="1"/>
          <p:nvPr/>
        </p:nvSpPr>
        <p:spPr>
          <a:xfrm>
            <a:off x="6191250" y="2733675"/>
            <a:ext cx="5438775" cy="2708434"/>
          </a:xfrm>
          <a:prstGeom prst="rect">
            <a:avLst/>
          </a:prstGeom>
          <a:gradFill flip="none" rotWithShape="1">
            <a:gsLst>
              <a:gs pos="100000">
                <a:schemeClr val="accent5">
                  <a:tint val="66000"/>
                  <a:satMod val="160000"/>
                </a:schemeClr>
              </a:gs>
              <a:gs pos="87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Carbon Removal Technologies (CRT)</a:t>
            </a:r>
          </a:p>
          <a:p>
            <a:endParaRPr lang="en-GB" dirty="0"/>
          </a:p>
          <a:p>
            <a:pPr algn="ctr"/>
            <a:r>
              <a:rPr lang="en-GB" sz="2400" dirty="0"/>
              <a:t>Attempts to remove carbon from the atmosphere by using natural biological or inorganic processes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3178AD6-14D3-4AA1-80EB-E965DCBE7630}"/>
              </a:ext>
            </a:extLst>
          </p:cNvPr>
          <p:cNvCxnSpPr/>
          <p:nvPr/>
        </p:nvCxnSpPr>
        <p:spPr>
          <a:xfrm flipH="1">
            <a:off x="3214687" y="1201668"/>
            <a:ext cx="1257300" cy="12001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13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A206D-7F66-42F5-BC8D-B63FC3375300}"/>
              </a:ext>
            </a:extLst>
          </p:cNvPr>
          <p:cNvSpPr txBox="1"/>
          <p:nvPr/>
        </p:nvSpPr>
        <p:spPr>
          <a:xfrm>
            <a:off x="7908301" y="1419552"/>
            <a:ext cx="38066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Ice will </a:t>
            </a:r>
            <a:r>
              <a:rPr lang="en-GB" sz="2400" b="1" dirty="0"/>
              <a:t>reflect</a:t>
            </a:r>
            <a:r>
              <a:rPr lang="en-GB" sz="2400" dirty="0"/>
              <a:t> a large amount of solar radiations- less heat energy to maintain temperatures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Deep sea will </a:t>
            </a:r>
            <a:r>
              <a:rPr lang="en-GB" sz="2400" b="1" dirty="0"/>
              <a:t>absorb</a:t>
            </a:r>
            <a:r>
              <a:rPr lang="en-GB" sz="2400" dirty="0"/>
              <a:t> most of the solar radiation- more heat energy to maintain temperatures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D8125-8AE1-40A1-A5A7-F0F4E808B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8409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23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C72FF95-A242-434E-B00E-F1C4873D8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9575" y="643467"/>
            <a:ext cx="990895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81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4CD2463-0DEB-4A24-B82C-85E027517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965" y="-197109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39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2081D5-6952-45A6-B8D2-71E2E81C4099}"/>
              </a:ext>
            </a:extLst>
          </p:cNvPr>
          <p:cNvSpPr txBox="1"/>
          <p:nvPr/>
        </p:nvSpPr>
        <p:spPr>
          <a:xfrm>
            <a:off x="2533650" y="287834"/>
            <a:ext cx="7448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/>
              <a:t>How can we mitigate climate?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8E6592-DBD1-44AC-AF60-22EA5F3DF6F7}"/>
              </a:ext>
            </a:extLst>
          </p:cNvPr>
          <p:cNvSpPr txBox="1"/>
          <p:nvPr/>
        </p:nvSpPr>
        <p:spPr>
          <a:xfrm>
            <a:off x="495300" y="2686050"/>
            <a:ext cx="5438775" cy="2708434"/>
          </a:xfrm>
          <a:prstGeom prst="rect">
            <a:avLst/>
          </a:prstGeom>
          <a:gradFill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75000">
                <a:srgbClr val="EE7523"/>
              </a:gs>
              <a:gs pos="100000">
                <a:schemeClr val="accent2">
                  <a:satMod val="120000"/>
                  <a:shade val="78000"/>
                  <a:lumMod val="98000"/>
                  <a:lumOff val="2000"/>
                </a:schemeClr>
              </a:gs>
            </a:gsLst>
          </a:gradFill>
          <a:ln>
            <a:noFill/>
          </a:ln>
          <a:effectLst>
            <a:outerShdw dist="27940" dir="5400000" algn="ctr">
              <a:srgbClr val="000000">
                <a:alpha val="37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Solar radiation management (SRM)</a:t>
            </a:r>
          </a:p>
          <a:p>
            <a:endParaRPr lang="en-GB" dirty="0"/>
          </a:p>
          <a:p>
            <a:pPr algn="ctr"/>
            <a:r>
              <a:rPr lang="en-GB" sz="2400" dirty="0"/>
              <a:t>Attempts to control the amount or intensity of solar radiation which the earth </a:t>
            </a:r>
            <a:r>
              <a:rPr lang="en-GB" sz="2400" dirty="0" err="1"/>
              <a:t>recieves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9F2DD-ED6F-4CD0-A032-6BC9803FE552}"/>
              </a:ext>
            </a:extLst>
          </p:cNvPr>
          <p:cNvSpPr txBox="1"/>
          <p:nvPr/>
        </p:nvSpPr>
        <p:spPr>
          <a:xfrm>
            <a:off x="6257925" y="2686050"/>
            <a:ext cx="5438775" cy="2708434"/>
          </a:xfrm>
          <a:prstGeom prst="rect">
            <a:avLst/>
          </a:prstGeom>
          <a:solidFill>
            <a:schemeClr val="accent5">
              <a:tint val="66000"/>
              <a:satMod val="1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Carbon Removal Technologies (CRT)</a:t>
            </a:r>
          </a:p>
          <a:p>
            <a:endParaRPr lang="en-GB" dirty="0"/>
          </a:p>
          <a:p>
            <a:pPr algn="ctr"/>
            <a:r>
              <a:rPr lang="en-GB" sz="2400" dirty="0"/>
              <a:t>Attempts to remove carbon from the atmosphere by using natural biological or inorganic processes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3178AD6-14D3-4AA1-80EB-E965DCBE7630}"/>
              </a:ext>
            </a:extLst>
          </p:cNvPr>
          <p:cNvCxnSpPr>
            <a:cxnSpLocks/>
          </p:cNvCxnSpPr>
          <p:nvPr/>
        </p:nvCxnSpPr>
        <p:spPr>
          <a:xfrm>
            <a:off x="7248525" y="1057275"/>
            <a:ext cx="800100" cy="13049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691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1A7727-01F1-4D33-8E3B-5EAC0B0EE4F7}"/>
              </a:ext>
            </a:extLst>
          </p:cNvPr>
          <p:cNvSpPr txBox="1"/>
          <p:nvPr/>
        </p:nvSpPr>
        <p:spPr>
          <a:xfrm>
            <a:off x="1109249" y="140513"/>
            <a:ext cx="9549226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Bioenergy with Carbon Capture and Storage</a:t>
            </a:r>
          </a:p>
          <a:p>
            <a:pPr algn="ctr"/>
            <a:r>
              <a:rPr lang="en-GB" sz="4000" dirty="0"/>
              <a:t>(BECCS)</a:t>
            </a:r>
          </a:p>
        </p:txBody>
      </p:sp>
      <p:pic>
        <p:nvPicPr>
          <p:cNvPr id="4" name="Picture 3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6B8452F4-BEBF-4F6D-8781-3ACAFDF27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52626"/>
            <a:ext cx="5562600" cy="41719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02A2AE-BBEA-47B4-A1F7-F09F9997FB39}"/>
              </a:ext>
            </a:extLst>
          </p:cNvPr>
          <p:cNvSpPr txBox="1"/>
          <p:nvPr/>
        </p:nvSpPr>
        <p:spPr>
          <a:xfrm>
            <a:off x="6333744" y="1952626"/>
            <a:ext cx="5562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*Crops are grown specifically for energy</a:t>
            </a:r>
          </a:p>
          <a:p>
            <a:endParaRPr lang="en-GB" sz="2400" dirty="0"/>
          </a:p>
          <a:p>
            <a:r>
              <a:rPr lang="en-GB" sz="2400" dirty="0"/>
              <a:t>*They capture carbon during photosynthesis</a:t>
            </a:r>
          </a:p>
          <a:p>
            <a:endParaRPr lang="en-GB" sz="2400" dirty="0"/>
          </a:p>
          <a:p>
            <a:r>
              <a:rPr lang="en-GB" sz="2400" dirty="0"/>
              <a:t>*Biomass burnt under high temperatures and no oxygen (</a:t>
            </a:r>
            <a:r>
              <a:rPr lang="en-GB" sz="2400" dirty="0" err="1"/>
              <a:t>Pyrolsis</a:t>
            </a:r>
            <a:r>
              <a:rPr lang="en-GB" sz="2400" dirty="0"/>
              <a:t>)</a:t>
            </a:r>
          </a:p>
          <a:p>
            <a:endParaRPr lang="en-GB" sz="2400" dirty="0"/>
          </a:p>
          <a:p>
            <a:r>
              <a:rPr lang="en-GB" sz="2400" dirty="0"/>
              <a:t>* Biomass is converted to biochar, which can be laid on soils or buried to capture carbon</a:t>
            </a:r>
          </a:p>
        </p:txBody>
      </p:sp>
    </p:spTree>
    <p:extLst>
      <p:ext uri="{BB962C8B-B14F-4D97-AF65-F5344CB8AC3E}">
        <p14:creationId xmlns:p14="http://schemas.microsoft.com/office/powerpoint/2010/main" val="119019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1A7727-01F1-4D33-8E3B-5EAC0B0EE4F7}"/>
              </a:ext>
            </a:extLst>
          </p:cNvPr>
          <p:cNvSpPr txBox="1"/>
          <p:nvPr/>
        </p:nvSpPr>
        <p:spPr>
          <a:xfrm>
            <a:off x="1109249" y="140513"/>
            <a:ext cx="9549226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Bioenergy with Carbon Capture and Storage</a:t>
            </a:r>
          </a:p>
          <a:p>
            <a:pPr algn="ctr"/>
            <a:r>
              <a:rPr lang="en-GB" sz="4000" dirty="0"/>
              <a:t>(BECCS)</a:t>
            </a:r>
          </a:p>
        </p:txBody>
      </p:sp>
      <p:pic>
        <p:nvPicPr>
          <p:cNvPr id="4" name="Picture 3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6B8452F4-BEBF-4F6D-8781-3ACAFDF27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52626"/>
            <a:ext cx="5562600" cy="41719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02A2AE-BBEA-47B4-A1F7-F09F9997FB39}"/>
              </a:ext>
            </a:extLst>
          </p:cNvPr>
          <p:cNvSpPr txBox="1"/>
          <p:nvPr/>
        </p:nvSpPr>
        <p:spPr>
          <a:xfrm>
            <a:off x="6554343" y="2190751"/>
            <a:ext cx="53900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Problems with BECCS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dirty="0"/>
              <a:t>- Land intensive</a:t>
            </a:r>
          </a:p>
          <a:p>
            <a:pPr algn="ctr"/>
            <a:r>
              <a:rPr lang="en-GB" sz="2400" dirty="0"/>
              <a:t>(we don’t have extra land to exploit for this)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- Replacing other vegetation to plant </a:t>
            </a:r>
            <a:r>
              <a:rPr lang="en-GB" sz="2400" dirty="0" err="1"/>
              <a:t>biocrops</a:t>
            </a:r>
            <a:r>
              <a:rPr lang="en-GB" sz="2400" dirty="0"/>
              <a:t> may have a negative carbon effect</a:t>
            </a:r>
          </a:p>
        </p:txBody>
      </p:sp>
    </p:spTree>
    <p:extLst>
      <p:ext uri="{BB962C8B-B14F-4D97-AF65-F5344CB8AC3E}">
        <p14:creationId xmlns:p14="http://schemas.microsoft.com/office/powerpoint/2010/main" val="998284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4BFB41-EC17-4C23-B07E-CDA9BE234E77}"/>
              </a:ext>
            </a:extLst>
          </p:cNvPr>
          <p:cNvSpPr txBox="1"/>
          <p:nvPr/>
        </p:nvSpPr>
        <p:spPr>
          <a:xfrm>
            <a:off x="2022199" y="348698"/>
            <a:ext cx="7887114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Artificially Enhanced Silicate Weathering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5EF66DA-F652-454D-B562-A1F9C60E48A3}"/>
                  </a:ext>
                </a:extLst>
              </p:cNvPr>
              <p:cNvSpPr/>
              <p:nvPr/>
            </p:nvSpPr>
            <p:spPr>
              <a:xfrm>
                <a:off x="1711601" y="2866853"/>
                <a:ext cx="8267700" cy="462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𝑴𝒈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𝑺𝒊</m:t>
                      </m:r>
                      <m:sSub>
                        <m:sSub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𝑪</m:t>
                      </m:r>
                      <m:sSub>
                        <m:sSub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+4</m:t>
                      </m:r>
                      <m:sSub>
                        <m:sSubPr>
                          <m:ctrlPr>
                            <a:rPr lang="en-GB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GB" sz="2400" b="0" i="0">
                          <a:latin typeface="Cambria Math" panose="02040503050406030204" pitchFamily="18" charset="0"/>
                        </a:rPr>
                        <m:t> →  2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𝑴</m:t>
                      </m:r>
                      <m:sSup>
                        <m:s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p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𝑯𝑪</m:t>
                      </m:r>
                      <m:sSubSup>
                        <m:sSub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𝑺𝒊</m:t>
                      </m:r>
                      <m:sSub>
                        <m:sSub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 sz="2400" b="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5EF66DA-F652-454D-B562-A1F9C60E48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601" y="2866853"/>
                <a:ext cx="8267700" cy="462755"/>
              </a:xfrm>
              <a:prstGeom prst="rect">
                <a:avLst/>
              </a:prstGeom>
              <a:blipFill>
                <a:blip r:embed="rId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80B886B-49E7-4B37-8D7F-EA1890A30FFA}"/>
              </a:ext>
            </a:extLst>
          </p:cNvPr>
          <p:cNvSpPr txBox="1"/>
          <p:nvPr/>
        </p:nvSpPr>
        <p:spPr>
          <a:xfrm>
            <a:off x="636106" y="3528393"/>
            <a:ext cx="11827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Magnesium rich silicate + carbon dioxide + water </a:t>
            </a:r>
            <a:r>
              <a:rPr lang="en-GB" sz="2000" dirty="0">
                <a:sym typeface="Wingdings" panose="05000000000000000000" pitchFamily="2" charset="2"/>
              </a:rPr>
              <a:t> Magnesium and bicarbonate ions and silicic acid </a:t>
            </a: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737AB-A552-4E88-9024-46951258E186}"/>
              </a:ext>
            </a:extLst>
          </p:cNvPr>
          <p:cNvSpPr txBox="1"/>
          <p:nvPr/>
        </p:nvSpPr>
        <p:spPr>
          <a:xfrm>
            <a:off x="2713384" y="2206403"/>
            <a:ext cx="7887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Natural silicate weathering (from last lecture): </a:t>
            </a:r>
          </a:p>
        </p:txBody>
      </p:sp>
    </p:spTree>
    <p:extLst>
      <p:ext uri="{BB962C8B-B14F-4D97-AF65-F5344CB8AC3E}">
        <p14:creationId xmlns:p14="http://schemas.microsoft.com/office/powerpoint/2010/main" val="553737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4BFB41-EC17-4C23-B07E-CDA9BE234E77}"/>
              </a:ext>
            </a:extLst>
          </p:cNvPr>
          <p:cNvSpPr txBox="1"/>
          <p:nvPr/>
        </p:nvSpPr>
        <p:spPr>
          <a:xfrm>
            <a:off x="2022199" y="348698"/>
            <a:ext cx="7887114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Artificially Enhanced Silicate Weathering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5EF66DA-F652-454D-B562-A1F9C60E48A3}"/>
                  </a:ext>
                </a:extLst>
              </p:cNvPr>
              <p:cNvSpPr/>
              <p:nvPr/>
            </p:nvSpPr>
            <p:spPr>
              <a:xfrm>
                <a:off x="1711601" y="2866853"/>
                <a:ext cx="8267700" cy="462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𝑴𝒈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𝑺𝒊</m:t>
                      </m:r>
                      <m:sSub>
                        <m:sSub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𝑪</m:t>
                      </m:r>
                      <m:sSub>
                        <m:sSub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+4</m:t>
                      </m:r>
                      <m:sSub>
                        <m:sSubPr>
                          <m:ctrlPr>
                            <a:rPr lang="en-GB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GB" sz="2400" b="0" i="0">
                          <a:latin typeface="Cambria Math" panose="02040503050406030204" pitchFamily="18" charset="0"/>
                        </a:rPr>
                        <m:t> →  2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𝑴</m:t>
                      </m:r>
                      <m:sSup>
                        <m:s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p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𝑯𝑪</m:t>
                      </m:r>
                      <m:sSubSup>
                        <m:sSub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𝑺𝒊</m:t>
                      </m:r>
                      <m:sSub>
                        <m:sSub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 sz="2400" b="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5EF66DA-F652-454D-B562-A1F9C60E48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601" y="2866853"/>
                <a:ext cx="8267700" cy="462755"/>
              </a:xfrm>
              <a:prstGeom prst="rect">
                <a:avLst/>
              </a:prstGeom>
              <a:blipFill>
                <a:blip r:embed="rId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80B886B-49E7-4B37-8D7F-EA1890A30FFA}"/>
              </a:ext>
            </a:extLst>
          </p:cNvPr>
          <p:cNvSpPr txBox="1"/>
          <p:nvPr/>
        </p:nvSpPr>
        <p:spPr>
          <a:xfrm>
            <a:off x="636106" y="3528393"/>
            <a:ext cx="11827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Magnesium rich silicate + carbon dioxide + water </a:t>
            </a:r>
            <a:r>
              <a:rPr lang="en-GB" sz="2000" dirty="0">
                <a:sym typeface="Wingdings" panose="05000000000000000000" pitchFamily="2" charset="2"/>
              </a:rPr>
              <a:t> Magnesium and bicarbonate ions and silicic acid </a:t>
            </a: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737AB-A552-4E88-9024-46951258E186}"/>
              </a:ext>
            </a:extLst>
          </p:cNvPr>
          <p:cNvSpPr txBox="1"/>
          <p:nvPr/>
        </p:nvSpPr>
        <p:spPr>
          <a:xfrm>
            <a:off x="2872411" y="2205858"/>
            <a:ext cx="7887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/>
              <a:t>Natural silicate weathering (from last lecture):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0AFEE-2C85-493E-BF1C-6BF01E54F59D}"/>
              </a:ext>
            </a:extLst>
          </p:cNvPr>
          <p:cNvSpPr txBox="1"/>
          <p:nvPr/>
        </p:nvSpPr>
        <p:spPr>
          <a:xfrm>
            <a:off x="3707294" y="4788828"/>
            <a:ext cx="772270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This is too slow, we need to speed it up if we want to use it to mitigate climate change!</a:t>
            </a:r>
          </a:p>
        </p:txBody>
      </p:sp>
      <p:pic>
        <p:nvPicPr>
          <p:cNvPr id="8" name="Picture 7" descr="A snail sitting on the ground&#10;&#10;Description automatically generated">
            <a:extLst>
              <a:ext uri="{FF2B5EF4-FFF2-40B4-BE49-F238E27FC236}">
                <a16:creationId xmlns:a16="http://schemas.microsoft.com/office/drawing/2014/main" id="{5696FCA4-B0C5-4E08-A105-A16C0655A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0" y="4220669"/>
            <a:ext cx="2693585" cy="2020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1967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5B3C08-6D6F-413E-8D9E-54550E617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79" y="2053641"/>
            <a:ext cx="3669161" cy="276009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br>
              <a:rPr lang="en-US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Goals for todays lecture: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94D81-F7F8-4880-8B78-EA7B02870AAE}"/>
              </a:ext>
            </a:extLst>
          </p:cNvPr>
          <p:cNvSpPr txBox="1"/>
          <p:nvPr/>
        </p:nvSpPr>
        <p:spPr>
          <a:xfrm>
            <a:off x="6090574" y="801866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</a:rPr>
              <a:t>Part One</a:t>
            </a:r>
            <a:r>
              <a:rPr lang="en-US" sz="2400" dirty="0">
                <a:solidFill>
                  <a:srgbClr val="000000"/>
                </a:solidFill>
              </a:rPr>
              <a:t>: Enhanced Silicate weathering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</a:rPr>
              <a:t>Part Two</a:t>
            </a:r>
            <a:r>
              <a:rPr lang="en-US" sz="2400" dirty="0">
                <a:solidFill>
                  <a:srgbClr val="000000"/>
                </a:solidFill>
              </a:rPr>
              <a:t>: Processes in the river which affect carbon transport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</a:rPr>
              <a:t>Part Three</a:t>
            </a:r>
            <a:r>
              <a:rPr lang="en-US" sz="2400" dirty="0">
                <a:solidFill>
                  <a:srgbClr val="000000"/>
                </a:solidFill>
              </a:rPr>
              <a:t>: The Mercury Cycle</a:t>
            </a:r>
          </a:p>
        </p:txBody>
      </p:sp>
    </p:spTree>
    <p:extLst>
      <p:ext uri="{BB962C8B-B14F-4D97-AF65-F5344CB8AC3E}">
        <p14:creationId xmlns:p14="http://schemas.microsoft.com/office/powerpoint/2010/main" val="1553633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4BFB41-EC17-4C23-B07E-CDA9BE234E77}"/>
              </a:ext>
            </a:extLst>
          </p:cNvPr>
          <p:cNvSpPr txBox="1"/>
          <p:nvPr/>
        </p:nvSpPr>
        <p:spPr>
          <a:xfrm>
            <a:off x="2022199" y="348698"/>
            <a:ext cx="7887114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Artificially Enhanced Silicate Weathering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737AB-A552-4E88-9024-46951258E186}"/>
              </a:ext>
            </a:extLst>
          </p:cNvPr>
          <p:cNvSpPr txBox="1"/>
          <p:nvPr/>
        </p:nvSpPr>
        <p:spPr>
          <a:xfrm>
            <a:off x="918206" y="1856120"/>
            <a:ext cx="788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/>
              <a:t>1. Find the fastest dissolving rock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83D53A-0C24-4D55-8762-608EBE777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17015" y="1163417"/>
            <a:ext cx="9508436" cy="534588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B9D3F6-21B8-4F2E-9223-850FAB5E744E}"/>
              </a:ext>
            </a:extLst>
          </p:cNvPr>
          <p:cNvCxnSpPr>
            <a:cxnSpLocks/>
          </p:cNvCxnSpPr>
          <p:nvPr/>
        </p:nvCxnSpPr>
        <p:spPr>
          <a:xfrm flipV="1">
            <a:off x="10467975" y="2379341"/>
            <a:ext cx="0" cy="39547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281708C-37FE-4F46-B9A2-E31330EF5C93}"/>
              </a:ext>
            </a:extLst>
          </p:cNvPr>
          <p:cNvSpPr txBox="1"/>
          <p:nvPr/>
        </p:nvSpPr>
        <p:spPr>
          <a:xfrm rot="16200000">
            <a:off x="8091941" y="2900690"/>
            <a:ext cx="535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Increasing reactivity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88441C-0C1A-4CD0-981D-80536FD10503}"/>
              </a:ext>
            </a:extLst>
          </p:cNvPr>
          <p:cNvCxnSpPr>
            <a:cxnSpLocks/>
          </p:cNvCxnSpPr>
          <p:nvPr/>
        </p:nvCxnSpPr>
        <p:spPr>
          <a:xfrm>
            <a:off x="9263126" y="2514600"/>
            <a:ext cx="0" cy="17621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97A59D3-0ACF-4444-819A-1F32CDAECD9B}"/>
              </a:ext>
            </a:extLst>
          </p:cNvPr>
          <p:cNvCxnSpPr/>
          <p:nvPr/>
        </p:nvCxnSpPr>
        <p:spPr>
          <a:xfrm>
            <a:off x="7505700" y="2514600"/>
            <a:ext cx="0" cy="4286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15F509-EFEA-42FA-8F01-B51EAF994DD4}"/>
              </a:ext>
            </a:extLst>
          </p:cNvPr>
          <p:cNvCxnSpPr/>
          <p:nvPr/>
        </p:nvCxnSpPr>
        <p:spPr>
          <a:xfrm>
            <a:off x="7505700" y="3257430"/>
            <a:ext cx="0" cy="10192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801AE4-8DC6-4F8E-B766-7FA32DD1D708}"/>
              </a:ext>
            </a:extLst>
          </p:cNvPr>
          <p:cNvCxnSpPr/>
          <p:nvPr/>
        </p:nvCxnSpPr>
        <p:spPr>
          <a:xfrm>
            <a:off x="7505700" y="4619625"/>
            <a:ext cx="762000" cy="352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3B07524-C68B-410D-9D42-F4CED7F0B74F}"/>
              </a:ext>
            </a:extLst>
          </p:cNvPr>
          <p:cNvCxnSpPr>
            <a:cxnSpLocks/>
          </p:cNvCxnSpPr>
          <p:nvPr/>
        </p:nvCxnSpPr>
        <p:spPr>
          <a:xfrm flipH="1">
            <a:off x="8395777" y="4619625"/>
            <a:ext cx="876874" cy="352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97EC07C-2F60-44E6-A667-E07E73B774D6}"/>
              </a:ext>
            </a:extLst>
          </p:cNvPr>
          <p:cNvCxnSpPr/>
          <p:nvPr/>
        </p:nvCxnSpPr>
        <p:spPr>
          <a:xfrm>
            <a:off x="8267700" y="5305425"/>
            <a:ext cx="0" cy="476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6C58D59-9009-4A73-8449-064AB379E274}"/>
              </a:ext>
            </a:extLst>
          </p:cNvPr>
          <p:cNvSpPr txBox="1"/>
          <p:nvPr/>
        </p:nvSpPr>
        <p:spPr>
          <a:xfrm>
            <a:off x="631802" y="2906120"/>
            <a:ext cx="5657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Reaction rate experiments have shown that a mineral olivine is the quickest to dissolve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5C0639-D785-4586-90BB-DF9728E4CA96}"/>
              </a:ext>
            </a:extLst>
          </p:cNvPr>
          <p:cNvSpPr txBox="1"/>
          <p:nvPr/>
        </p:nvSpPr>
        <p:spPr>
          <a:xfrm>
            <a:off x="7111081" y="6306562"/>
            <a:ext cx="508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Goldich dissolution series</a:t>
            </a:r>
          </a:p>
        </p:txBody>
      </p:sp>
    </p:spTree>
    <p:extLst>
      <p:ext uri="{BB962C8B-B14F-4D97-AF65-F5344CB8AC3E}">
        <p14:creationId xmlns:p14="http://schemas.microsoft.com/office/powerpoint/2010/main" val="440973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4BFB41-EC17-4C23-B07E-CDA9BE234E77}"/>
              </a:ext>
            </a:extLst>
          </p:cNvPr>
          <p:cNvSpPr txBox="1"/>
          <p:nvPr/>
        </p:nvSpPr>
        <p:spPr>
          <a:xfrm>
            <a:off x="2022199" y="348698"/>
            <a:ext cx="7887114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Artificially Enhanced Silicate Weathering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737AB-A552-4E88-9024-46951258E186}"/>
              </a:ext>
            </a:extLst>
          </p:cNvPr>
          <p:cNvSpPr txBox="1"/>
          <p:nvPr/>
        </p:nvSpPr>
        <p:spPr>
          <a:xfrm>
            <a:off x="918206" y="1856120"/>
            <a:ext cx="788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/>
              <a:t>1. Find the fastest dissolving rock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83D53A-0C24-4D55-8762-608EBE777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17015" y="1163417"/>
            <a:ext cx="9508436" cy="534588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8B9D3F6-21B8-4F2E-9223-850FAB5E744E}"/>
              </a:ext>
            </a:extLst>
          </p:cNvPr>
          <p:cNvCxnSpPr>
            <a:cxnSpLocks/>
          </p:cNvCxnSpPr>
          <p:nvPr/>
        </p:nvCxnSpPr>
        <p:spPr>
          <a:xfrm flipV="1">
            <a:off x="10467975" y="2379341"/>
            <a:ext cx="0" cy="39547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281708C-37FE-4F46-B9A2-E31330EF5C93}"/>
              </a:ext>
            </a:extLst>
          </p:cNvPr>
          <p:cNvSpPr txBox="1"/>
          <p:nvPr/>
        </p:nvSpPr>
        <p:spPr>
          <a:xfrm rot="16200000">
            <a:off x="8091941" y="2900690"/>
            <a:ext cx="535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Increasing reactivity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88441C-0C1A-4CD0-981D-80536FD10503}"/>
              </a:ext>
            </a:extLst>
          </p:cNvPr>
          <p:cNvCxnSpPr>
            <a:cxnSpLocks/>
          </p:cNvCxnSpPr>
          <p:nvPr/>
        </p:nvCxnSpPr>
        <p:spPr>
          <a:xfrm>
            <a:off x="9263126" y="2514600"/>
            <a:ext cx="0" cy="17621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97A59D3-0ACF-4444-819A-1F32CDAECD9B}"/>
              </a:ext>
            </a:extLst>
          </p:cNvPr>
          <p:cNvCxnSpPr/>
          <p:nvPr/>
        </p:nvCxnSpPr>
        <p:spPr>
          <a:xfrm>
            <a:off x="7505700" y="2514600"/>
            <a:ext cx="0" cy="4286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415F509-EFEA-42FA-8F01-B51EAF994DD4}"/>
              </a:ext>
            </a:extLst>
          </p:cNvPr>
          <p:cNvCxnSpPr/>
          <p:nvPr/>
        </p:nvCxnSpPr>
        <p:spPr>
          <a:xfrm>
            <a:off x="7505700" y="3257430"/>
            <a:ext cx="0" cy="10192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801AE4-8DC6-4F8E-B766-7FA32DD1D708}"/>
              </a:ext>
            </a:extLst>
          </p:cNvPr>
          <p:cNvCxnSpPr/>
          <p:nvPr/>
        </p:nvCxnSpPr>
        <p:spPr>
          <a:xfrm>
            <a:off x="7505700" y="4619625"/>
            <a:ext cx="762000" cy="352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3B07524-C68B-410D-9D42-F4CED7F0B74F}"/>
              </a:ext>
            </a:extLst>
          </p:cNvPr>
          <p:cNvCxnSpPr>
            <a:cxnSpLocks/>
          </p:cNvCxnSpPr>
          <p:nvPr/>
        </p:nvCxnSpPr>
        <p:spPr>
          <a:xfrm flipH="1">
            <a:off x="8395777" y="4619625"/>
            <a:ext cx="876874" cy="3524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97EC07C-2F60-44E6-A667-E07E73B774D6}"/>
              </a:ext>
            </a:extLst>
          </p:cNvPr>
          <p:cNvCxnSpPr/>
          <p:nvPr/>
        </p:nvCxnSpPr>
        <p:spPr>
          <a:xfrm>
            <a:off x="8267700" y="5305425"/>
            <a:ext cx="0" cy="476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6C58D59-9009-4A73-8449-064AB379E274}"/>
              </a:ext>
            </a:extLst>
          </p:cNvPr>
          <p:cNvSpPr txBox="1"/>
          <p:nvPr/>
        </p:nvSpPr>
        <p:spPr>
          <a:xfrm>
            <a:off x="631802" y="2906120"/>
            <a:ext cx="5657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Reaction rate experiments have shown that a mineral olivine is the quickest to dissolve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5C0639-D785-4586-90BB-DF9728E4CA96}"/>
              </a:ext>
            </a:extLst>
          </p:cNvPr>
          <p:cNvSpPr txBox="1"/>
          <p:nvPr/>
        </p:nvSpPr>
        <p:spPr>
          <a:xfrm>
            <a:off x="7111081" y="6306562"/>
            <a:ext cx="508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Goldich dissolution series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20B0CF-7599-4C38-A2F4-948A70149470}"/>
              </a:ext>
            </a:extLst>
          </p:cNvPr>
          <p:cNvSpPr txBox="1"/>
          <p:nvPr/>
        </p:nvSpPr>
        <p:spPr>
          <a:xfrm>
            <a:off x="1978437" y="4338379"/>
            <a:ext cx="788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/>
              <a:t>2. Crush the rock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D1D015-A667-47DF-8B39-C336F571A31F}"/>
              </a:ext>
            </a:extLst>
          </p:cNvPr>
          <p:cNvSpPr txBox="1"/>
          <p:nvPr/>
        </p:nvSpPr>
        <p:spPr>
          <a:xfrm>
            <a:off x="357819" y="5186390"/>
            <a:ext cx="5931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Current estimates suggest that 10-30 </a:t>
            </a:r>
            <a:r>
              <a:rPr lang="el-GR" sz="2400" dirty="0"/>
              <a:t>μ</a:t>
            </a:r>
            <a:r>
              <a:rPr lang="en-GB" sz="2400" dirty="0"/>
              <a:t>m (micrometres 10</a:t>
            </a:r>
            <a:r>
              <a:rPr lang="en-GB" sz="2400" baseline="30000" dirty="0"/>
              <a:t>-6</a:t>
            </a:r>
            <a:r>
              <a:rPr lang="en-GB" sz="2400" dirty="0"/>
              <a:t> m)</a:t>
            </a:r>
          </a:p>
          <a:p>
            <a:pPr algn="ctr"/>
            <a:r>
              <a:rPr lang="en-GB" sz="2400" dirty="0"/>
              <a:t>would be sufficient </a:t>
            </a:r>
          </a:p>
        </p:txBody>
      </p:sp>
    </p:spTree>
    <p:extLst>
      <p:ext uri="{BB962C8B-B14F-4D97-AF65-F5344CB8AC3E}">
        <p14:creationId xmlns:p14="http://schemas.microsoft.com/office/powerpoint/2010/main" val="1510538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4BFB41-EC17-4C23-B07E-CDA9BE234E77}"/>
              </a:ext>
            </a:extLst>
          </p:cNvPr>
          <p:cNvSpPr txBox="1"/>
          <p:nvPr/>
        </p:nvSpPr>
        <p:spPr>
          <a:xfrm>
            <a:off x="2022199" y="348698"/>
            <a:ext cx="7887114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Artificially Enhanced Silicate Weathering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737AB-A552-4E88-9024-46951258E186}"/>
              </a:ext>
            </a:extLst>
          </p:cNvPr>
          <p:cNvSpPr txBox="1"/>
          <p:nvPr/>
        </p:nvSpPr>
        <p:spPr>
          <a:xfrm>
            <a:off x="3112191" y="1672137"/>
            <a:ext cx="788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u="sng" dirty="0"/>
              <a:t>3. Expose the rock to the environment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7D6719-CF53-4E82-8C1C-CF0EF959A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2195357"/>
            <a:ext cx="4351203" cy="44936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2B9AC3-77DA-4172-B8A6-8A6EC0F7562D}"/>
              </a:ext>
            </a:extLst>
          </p:cNvPr>
          <p:cNvSpPr txBox="1"/>
          <p:nvPr/>
        </p:nvSpPr>
        <p:spPr>
          <a:xfrm>
            <a:off x="4735995" y="5950370"/>
            <a:ext cx="70070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Figure taken from</a:t>
            </a:r>
            <a:r>
              <a:rPr lang="en-GB" sz="1400" i="1" dirty="0"/>
              <a:t> Hartmann, J. et al. Enhanced Chemical Weathering as a Geoengineering Strategy to Reduce Atmospheric Carbon Dioxide, a Nutrient Source and to Mitigate Ocean Acidification, Philos. Trans. R. Soc. 113–150 (2013). doi:10.1002/rog.20004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A6AA04-29D2-42B0-AB6E-A13C2BF75B01}"/>
              </a:ext>
            </a:extLst>
          </p:cNvPr>
          <p:cNvSpPr txBox="1"/>
          <p:nvPr/>
        </p:nvSpPr>
        <p:spPr>
          <a:xfrm>
            <a:off x="5680212" y="3235274"/>
            <a:ext cx="6062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Dissolution rate of olivine increases as pH drops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A65B98D-9DED-4B99-877B-58CD9BBAB474}"/>
              </a:ext>
            </a:extLst>
          </p:cNvPr>
          <p:cNvCxnSpPr>
            <a:cxnSpLocks/>
          </p:cNvCxnSpPr>
          <p:nvPr/>
        </p:nvCxnSpPr>
        <p:spPr>
          <a:xfrm flipH="1">
            <a:off x="3647662" y="3948820"/>
            <a:ext cx="3488634" cy="156041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585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1F737AB-A552-4E88-9024-46951258E186}"/>
              </a:ext>
            </a:extLst>
          </p:cNvPr>
          <p:cNvSpPr txBox="1"/>
          <p:nvPr/>
        </p:nvSpPr>
        <p:spPr>
          <a:xfrm>
            <a:off x="6849304" y="816826"/>
            <a:ext cx="7887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/>
              <a:t>Hubbard Brook Trial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89B83-46D8-4B52-9E7B-4AF0FAD09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14" y="137843"/>
            <a:ext cx="5336513" cy="630277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1639A2-8D47-44BA-902D-575D085DBAFE}"/>
              </a:ext>
            </a:extLst>
          </p:cNvPr>
          <p:cNvSpPr txBox="1"/>
          <p:nvPr/>
        </p:nvSpPr>
        <p:spPr>
          <a:xfrm>
            <a:off x="5864087" y="5741778"/>
            <a:ext cx="57713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Figure from- </a:t>
            </a:r>
            <a:r>
              <a:rPr lang="en-GB" sz="1400" i="1" dirty="0"/>
              <a:t>Peters, S. C., Blum, J. D., Driscoll, C. T. &amp; Likens, G. E. Dissolution of </a:t>
            </a:r>
            <a:r>
              <a:rPr lang="en-GB" sz="1400" i="1" dirty="0" err="1"/>
              <a:t>wollastonite</a:t>
            </a:r>
            <a:r>
              <a:rPr lang="en-GB" sz="1400" i="1" dirty="0"/>
              <a:t> during the experimental manipulation of Hubbard Brook Watershed. Biogeochemistry </a:t>
            </a:r>
            <a:r>
              <a:rPr lang="en-GB" sz="1400" b="1" i="1" dirty="0"/>
              <a:t>67</a:t>
            </a:r>
            <a:r>
              <a:rPr lang="en-GB" sz="1400" i="1" dirty="0"/>
              <a:t>, 309–329 (2004).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41C5BF2-9434-434A-B647-EE6998F85984}"/>
              </a:ext>
            </a:extLst>
          </p:cNvPr>
          <p:cNvCxnSpPr>
            <a:cxnSpLocks/>
          </p:cNvCxnSpPr>
          <p:nvPr/>
        </p:nvCxnSpPr>
        <p:spPr>
          <a:xfrm flipH="1" flipV="1">
            <a:off x="5050114" y="1708347"/>
            <a:ext cx="1599164" cy="27886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3B39AD1-CFF8-4B21-9A7F-3A8D1E26BD0A}"/>
              </a:ext>
            </a:extLst>
          </p:cNvPr>
          <p:cNvCxnSpPr>
            <a:cxnSpLocks/>
          </p:cNvCxnSpPr>
          <p:nvPr/>
        </p:nvCxnSpPr>
        <p:spPr>
          <a:xfrm flipH="1" flipV="1">
            <a:off x="4803292" y="2308512"/>
            <a:ext cx="1845986" cy="21884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774CFA-56F9-4C1E-97FA-9782AFA34631}"/>
              </a:ext>
            </a:extLst>
          </p:cNvPr>
          <p:cNvCxnSpPr>
            <a:cxnSpLocks/>
          </p:cNvCxnSpPr>
          <p:nvPr/>
        </p:nvCxnSpPr>
        <p:spPr>
          <a:xfrm flipH="1" flipV="1">
            <a:off x="4780722" y="3149848"/>
            <a:ext cx="1868556" cy="13471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FF57A1E-8D9B-40BF-969B-43354D760D3F}"/>
              </a:ext>
            </a:extLst>
          </p:cNvPr>
          <p:cNvSpPr txBox="1"/>
          <p:nvPr/>
        </p:nvSpPr>
        <p:spPr>
          <a:xfrm>
            <a:off x="6544505" y="3896839"/>
            <a:ext cx="4797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The concentration of calcium, strontium and silica increased in the nearby river by approximately 50%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A4367A-A3D7-40B8-852D-355B33F1AC7A}"/>
              </a:ext>
            </a:extLst>
          </p:cNvPr>
          <p:cNvSpPr txBox="1"/>
          <p:nvPr/>
        </p:nvSpPr>
        <p:spPr>
          <a:xfrm>
            <a:off x="6596892" y="2048963"/>
            <a:ext cx="5014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3.5 tonnes of </a:t>
            </a:r>
            <a:r>
              <a:rPr lang="en-GB" sz="2400" dirty="0" err="1"/>
              <a:t>Wollastonite</a:t>
            </a:r>
            <a:r>
              <a:rPr lang="en-GB" sz="2400" dirty="0"/>
              <a:t> (a silicate rock) was applied to 11.8 hectares in this trial</a:t>
            </a:r>
          </a:p>
        </p:txBody>
      </p:sp>
    </p:spTree>
    <p:extLst>
      <p:ext uri="{BB962C8B-B14F-4D97-AF65-F5344CB8AC3E}">
        <p14:creationId xmlns:p14="http://schemas.microsoft.com/office/powerpoint/2010/main" val="1757586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lant in a forest&#10;&#10;Description automatically generated">
            <a:extLst>
              <a:ext uri="{FF2B5EF4-FFF2-40B4-BE49-F238E27FC236}">
                <a16:creationId xmlns:a16="http://schemas.microsoft.com/office/drawing/2014/main" id="{B7F50FD0-8087-4C56-A72D-7F9B45BBA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9" b="11901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9589EBF-3EAD-4C05-B748-1A493782F64A}"/>
              </a:ext>
            </a:extLst>
          </p:cNvPr>
          <p:cNvSpPr txBox="1"/>
          <p:nvPr/>
        </p:nvSpPr>
        <p:spPr>
          <a:xfrm>
            <a:off x="0" y="3352614"/>
            <a:ext cx="6115050" cy="3578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Hubbard brook trial:</a:t>
            </a:r>
            <a:r>
              <a:rPr lang="en-US" sz="2000" dirty="0"/>
              <a:t> Estimated that per </a:t>
            </a:r>
            <a:r>
              <a:rPr lang="en-US" sz="2000" dirty="0" err="1"/>
              <a:t>metre</a:t>
            </a:r>
            <a:r>
              <a:rPr lang="en-US" sz="2000" dirty="0"/>
              <a:t> of land between 100-224 grams of CO</a:t>
            </a:r>
            <a:r>
              <a:rPr lang="en-US" sz="2000" baseline="-25000" dirty="0"/>
              <a:t>2</a:t>
            </a:r>
            <a:r>
              <a:rPr lang="en-US" sz="2000" dirty="0"/>
              <a:t> were sequestered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Global Potential: </a:t>
            </a:r>
            <a:r>
              <a:rPr lang="en-US" sz="2000" dirty="0"/>
              <a:t>adding 10-50 </a:t>
            </a:r>
            <a:r>
              <a:rPr lang="en-US" sz="2000" dirty="0" err="1"/>
              <a:t>tonnes</a:t>
            </a:r>
            <a:r>
              <a:rPr lang="en-US" sz="2000" dirty="0"/>
              <a:t> of silicate rock per hectare per year to an area 70 million hectares = could drawdown between 0.2-1.1 10</a:t>
            </a:r>
            <a:r>
              <a:rPr lang="en-US" sz="2000" baseline="30000" dirty="0"/>
              <a:t>15</a:t>
            </a:r>
            <a:r>
              <a:rPr lang="en-US" sz="2000" dirty="0"/>
              <a:t> grams of CO</a:t>
            </a:r>
            <a:r>
              <a:rPr lang="en-US" sz="2000" baseline="-25000" dirty="0"/>
              <a:t>2</a:t>
            </a:r>
            <a:r>
              <a:rPr lang="en-US" sz="2000" dirty="0"/>
              <a:t>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	13% of all global agricultural emissions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737AB-A552-4E88-9024-46951258E186}"/>
              </a:ext>
            </a:extLst>
          </p:cNvPr>
          <p:cNvSpPr txBox="1"/>
          <p:nvPr/>
        </p:nvSpPr>
        <p:spPr>
          <a:xfrm>
            <a:off x="1006188" y="2343414"/>
            <a:ext cx="7887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000" b="1" u="sng" dirty="0"/>
              <a:t>Global potential?</a:t>
            </a:r>
          </a:p>
        </p:txBody>
      </p:sp>
    </p:spTree>
    <p:extLst>
      <p:ext uri="{BB962C8B-B14F-4D97-AF65-F5344CB8AC3E}">
        <p14:creationId xmlns:p14="http://schemas.microsoft.com/office/powerpoint/2010/main" val="3028602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lant in a forest&#10;&#10;Description automatically generated">
            <a:extLst>
              <a:ext uri="{FF2B5EF4-FFF2-40B4-BE49-F238E27FC236}">
                <a16:creationId xmlns:a16="http://schemas.microsoft.com/office/drawing/2014/main" id="{B7F50FD0-8087-4C56-A72D-7F9B45BBA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9" b="11901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9589EBF-3EAD-4C05-B748-1A493782F64A}"/>
              </a:ext>
            </a:extLst>
          </p:cNvPr>
          <p:cNvSpPr txBox="1"/>
          <p:nvPr/>
        </p:nvSpPr>
        <p:spPr>
          <a:xfrm>
            <a:off x="-97878" y="2888657"/>
            <a:ext cx="6115050" cy="3578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4400" b="1" dirty="0"/>
              <a:t>Unfortunately we still need to get to net zero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737AB-A552-4E88-9024-46951258E186}"/>
              </a:ext>
            </a:extLst>
          </p:cNvPr>
          <p:cNvSpPr txBox="1"/>
          <p:nvPr/>
        </p:nvSpPr>
        <p:spPr>
          <a:xfrm>
            <a:off x="476633" y="2484114"/>
            <a:ext cx="7887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000" b="1" u="sng" dirty="0"/>
              <a:t>This is not a quick fix…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BD45EC-8F6C-4A3F-824A-56A07D20C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00" y="5037774"/>
            <a:ext cx="1262443" cy="124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16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lant in a forest&#10;&#10;Description automatically generated">
            <a:extLst>
              <a:ext uri="{FF2B5EF4-FFF2-40B4-BE49-F238E27FC236}">
                <a16:creationId xmlns:a16="http://schemas.microsoft.com/office/drawing/2014/main" id="{B7F50FD0-8087-4C56-A72D-7F9B45BBA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9" b="11901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1F737AB-A552-4E88-9024-46951258E186}"/>
              </a:ext>
            </a:extLst>
          </p:cNvPr>
          <p:cNvSpPr txBox="1"/>
          <p:nvPr/>
        </p:nvSpPr>
        <p:spPr>
          <a:xfrm>
            <a:off x="497017" y="2375468"/>
            <a:ext cx="5023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4000" b="1" dirty="0"/>
              <a:t>Unknown Parameters</a:t>
            </a:r>
            <a:r>
              <a:rPr lang="en-GB" sz="4000" b="1" u="sng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DAAB17-C782-4EAE-B21C-05FF71599851}"/>
              </a:ext>
            </a:extLst>
          </p:cNvPr>
          <p:cNvSpPr txBox="1"/>
          <p:nvPr/>
        </p:nvSpPr>
        <p:spPr>
          <a:xfrm>
            <a:off x="805279" y="3632106"/>
            <a:ext cx="4714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Environmental impacts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Best rock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What happens to the CO</a:t>
            </a:r>
            <a:r>
              <a:rPr lang="en-GB" sz="2800" baseline="-25000" dirty="0"/>
              <a:t>2 </a:t>
            </a:r>
            <a:r>
              <a:rPr lang="en-GB" sz="2800" dirty="0"/>
              <a:t>when it enters the river system?</a:t>
            </a:r>
            <a:endParaRPr lang="en-GB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4186359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517B8B29-289B-4238-BEE9-2FE07B44A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7" r="23298" b="5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86315E-DA05-490C-9DCC-17A6D32B6BB2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>
                <a:latin typeface="+mj-lt"/>
                <a:ea typeface="+mj-ea"/>
                <a:cs typeface="+mj-cs"/>
              </a:rPr>
              <a:t>Part Two: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b="1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>
                <a:latin typeface="+mj-lt"/>
                <a:ea typeface="+mj-ea"/>
                <a:cs typeface="+mj-cs"/>
              </a:rPr>
              <a:t>How can we use the river to predict the effectiveness of enhanced weathering?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637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D3713E-7E7C-44BC-AAAD-992D37EE9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1" b="1576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62442B-C60A-4851-8CF8-0C559D97735A}"/>
              </a:ext>
            </a:extLst>
          </p:cNvPr>
          <p:cNvSpPr txBox="1"/>
          <p:nvPr/>
        </p:nvSpPr>
        <p:spPr>
          <a:xfrm>
            <a:off x="2098770" y="311596"/>
            <a:ext cx="7364895" cy="1159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latin typeface="+mj-lt"/>
                <a:ea typeface="+mj-ea"/>
                <a:cs typeface="+mj-cs"/>
              </a:rPr>
              <a:t>How to see if enhanced weathering works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FDEEEC-FCF8-48ED-8C7D-14D36FAE04AF}"/>
                  </a:ext>
                </a:extLst>
              </p:cNvPr>
              <p:cNvSpPr txBox="1"/>
              <p:nvPr/>
            </p:nvSpPr>
            <p:spPr>
              <a:xfrm>
                <a:off x="643467" y="1782981"/>
                <a:ext cx="10905066" cy="43939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/>
              <a:p>
                <a:pPr indent="-228600" defTabSz="9144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Silicate rocks: higher concentrations of </a:t>
                </a:r>
                <a:r>
                  <a:rPr lang="en-US" sz="2200" b="1" dirty="0"/>
                  <a:t>sodium and potassium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𝑵𝒂</m:t>
                        </m:r>
                      </m:e>
                      <m:sup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2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𝒂𝒏𝒅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2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b="1" dirty="0"/>
              </a:p>
              <a:p>
                <a:pPr indent="-228600" defTabSz="9144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indent="-228600" defTabSz="9144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/>
                  <a:t>Carbonate rocks: higher concentrations of </a:t>
                </a:r>
                <a:r>
                  <a:rPr lang="en-US" sz="2200" b="1" dirty="0"/>
                  <a:t>calcium and magnesium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𝑪𝒂</m:t>
                        </m:r>
                      </m:e>
                      <m:sup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2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𝒂𝒏𝒅</m:t>
                    </m:r>
                    <m:r>
                      <a:rPr lang="en-US" sz="2200" b="1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𝑴𝒈</m:t>
                        </m:r>
                      </m:e>
                      <m:sup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200" b="1" dirty="0"/>
                  <a:t>)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FDEEEC-FCF8-48ED-8C7D-14D36FAE0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67" y="1782981"/>
                <a:ext cx="10905066" cy="4393982"/>
              </a:xfrm>
              <a:prstGeom prst="rect">
                <a:avLst/>
              </a:prstGeom>
              <a:blipFill>
                <a:blip r:embed="rId3"/>
                <a:stretch>
                  <a:fillRect l="-671" t="-15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7A9D67-8600-490D-B2AC-88A32ACA4263}"/>
                  </a:ext>
                </a:extLst>
              </p:cNvPr>
              <p:cNvSpPr txBox="1"/>
              <p:nvPr/>
            </p:nvSpPr>
            <p:spPr>
              <a:xfrm>
                <a:off x="387625" y="3816803"/>
                <a:ext cx="5158409" cy="2725683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GB" sz="3200" b="1" dirty="0"/>
                  <a:t>Rivers dominated by Silicates</a:t>
                </a:r>
                <a:r>
                  <a:rPr lang="en-GB" sz="3200" dirty="0"/>
                  <a:t> have low ratios of</a:t>
                </a:r>
              </a:p>
              <a:p>
                <a:pPr algn="ctr">
                  <a:spcAft>
                    <a:spcPts val="600"/>
                  </a:spcAft>
                </a:pPr>
                <a:endParaRPr lang="en-GB" sz="3200" dirty="0"/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𝐶𝑎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𝑁𝑎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𝑀𝑔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𝑁𝑎</m:t>
                          </m:r>
                        </m:den>
                      </m:f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7A9D67-8600-490D-B2AC-88A32ACA4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25" y="3816803"/>
                <a:ext cx="5158409" cy="27256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B34CD2-6916-4E3E-92C4-D901ED629E6B}"/>
                  </a:ext>
                </a:extLst>
              </p:cNvPr>
              <p:cNvSpPr txBox="1"/>
              <p:nvPr/>
            </p:nvSpPr>
            <p:spPr>
              <a:xfrm>
                <a:off x="6221895" y="3813198"/>
                <a:ext cx="5307496" cy="272568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GB" sz="3200" b="1" dirty="0"/>
                  <a:t>Rivers dominated by Carbonates</a:t>
                </a:r>
                <a:r>
                  <a:rPr lang="en-GB" sz="3200" dirty="0"/>
                  <a:t> have high ratios of</a:t>
                </a:r>
              </a:p>
              <a:p>
                <a:pPr algn="ctr">
                  <a:spcAft>
                    <a:spcPts val="600"/>
                  </a:spcAft>
                </a:pPr>
                <a:endParaRPr lang="en-GB" sz="3200" dirty="0"/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𝐶𝑎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𝑁𝑎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𝑀𝑔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𝑁𝑎</m:t>
                          </m:r>
                        </m:den>
                      </m:f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B34CD2-6916-4E3E-92C4-D901ED629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895" y="3813198"/>
                <a:ext cx="5307496" cy="27256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366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D3713E-7E7C-44BC-AAAD-992D37EE9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1" b="15761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FDEEEC-FCF8-48ED-8C7D-14D36FAE04AF}"/>
              </a:ext>
            </a:extLst>
          </p:cNvPr>
          <p:cNvSpPr txBox="1"/>
          <p:nvPr/>
        </p:nvSpPr>
        <p:spPr>
          <a:xfrm>
            <a:off x="1027962" y="1480274"/>
            <a:ext cx="10905066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We can compare the ratios seen in a river to those seen in silicates and in carbonates to make predictions on where the elements in the water column came from…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7A9D67-8600-490D-B2AC-88A32ACA4263}"/>
                  </a:ext>
                </a:extLst>
              </p:cNvPr>
              <p:cNvSpPr txBox="1"/>
              <p:nvPr/>
            </p:nvSpPr>
            <p:spPr>
              <a:xfrm>
                <a:off x="387625" y="3816803"/>
                <a:ext cx="5158409" cy="223324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GB" sz="3200" b="1" dirty="0"/>
                  <a:t>Silicates</a:t>
                </a:r>
                <a:r>
                  <a:rPr lang="en-GB" sz="3200" dirty="0"/>
                  <a:t> have low ratios of</a:t>
                </a:r>
                <a:endParaRPr lang="en-GB" sz="3200"/>
              </a:p>
              <a:p>
                <a:pPr algn="ctr">
                  <a:spcAft>
                    <a:spcPts val="600"/>
                  </a:spcAft>
                </a:pPr>
                <a:endParaRPr lang="en-GB" sz="3200"/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𝐶𝑎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𝑁𝑎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𝑀𝑔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𝑁𝑎</m:t>
                          </m:r>
                        </m:den>
                      </m:f>
                    </m:oMath>
                  </m:oMathPara>
                </a14:m>
                <a:endParaRPr lang="en-GB" sz="32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7A9D67-8600-490D-B2AC-88A32ACA4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25" y="3816803"/>
                <a:ext cx="5158409" cy="22332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B34CD2-6916-4E3E-92C4-D901ED629E6B}"/>
                  </a:ext>
                </a:extLst>
              </p:cNvPr>
              <p:cNvSpPr txBox="1"/>
              <p:nvPr/>
            </p:nvSpPr>
            <p:spPr>
              <a:xfrm>
                <a:off x="6221895" y="3813198"/>
                <a:ext cx="5307496" cy="223324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GB" sz="3200" b="1" dirty="0"/>
                  <a:t>Carbonates</a:t>
                </a:r>
                <a:r>
                  <a:rPr lang="en-GB" sz="3200" dirty="0"/>
                  <a:t> have high ratios of</a:t>
                </a:r>
                <a:endParaRPr lang="en-GB" sz="3200"/>
              </a:p>
              <a:p>
                <a:pPr algn="ctr">
                  <a:spcAft>
                    <a:spcPts val="600"/>
                  </a:spcAft>
                </a:pPr>
                <a:endParaRPr lang="en-GB" sz="3200"/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𝐶𝑎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𝑁𝑎</m:t>
                          </m:r>
                        </m:den>
                      </m:f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𝑀𝑔</m:t>
                          </m:r>
                        </m:num>
                        <m:den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𝑁𝑎</m:t>
                          </m:r>
                        </m:den>
                      </m:f>
                    </m:oMath>
                  </m:oMathPara>
                </a14:m>
                <a:endParaRPr lang="en-GB" sz="32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B34CD2-6916-4E3E-92C4-D901ED629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895" y="3813198"/>
                <a:ext cx="5307496" cy="22332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0928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ater next to the ocean&#10;&#10;Description automatically generated">
            <a:extLst>
              <a:ext uri="{FF2B5EF4-FFF2-40B4-BE49-F238E27FC236}">
                <a16:creationId xmlns:a16="http://schemas.microsoft.com/office/drawing/2014/main" id="{8FCFF0CA-72CE-4105-9D8C-38FC3213BE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E9CEBF-3F03-4622-8AFE-CFBEF044A428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Quiz Time!</a:t>
            </a:r>
          </a:p>
        </p:txBody>
      </p:sp>
    </p:spTree>
    <p:extLst>
      <p:ext uri="{BB962C8B-B14F-4D97-AF65-F5344CB8AC3E}">
        <p14:creationId xmlns:p14="http://schemas.microsoft.com/office/powerpoint/2010/main" val="621886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BBF8F4-9809-49E3-A6F9-B5E3BAD67AC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425" y="643467"/>
            <a:ext cx="10769690" cy="503343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F90020-DD91-4033-A904-66E1BAA5970C}"/>
              </a:ext>
            </a:extLst>
          </p:cNvPr>
          <p:cNvSpPr txBox="1"/>
          <p:nvPr/>
        </p:nvSpPr>
        <p:spPr>
          <a:xfrm>
            <a:off x="499282" y="5676900"/>
            <a:ext cx="11237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Figure- World river chemistry from </a:t>
            </a:r>
            <a:r>
              <a:rPr lang="en-GB" sz="1400" i="1" dirty="0" err="1"/>
              <a:t>Gaillardet</a:t>
            </a:r>
            <a:r>
              <a:rPr lang="en-GB" sz="1400" i="1" dirty="0"/>
              <a:t>, J., </a:t>
            </a:r>
            <a:r>
              <a:rPr lang="en-GB" sz="1400" i="1" dirty="0" err="1"/>
              <a:t>Dupré</a:t>
            </a:r>
            <a:r>
              <a:rPr lang="en-GB" sz="1400" i="1" dirty="0"/>
              <a:t>, B., </a:t>
            </a:r>
            <a:r>
              <a:rPr lang="en-GB" sz="1400" i="1" dirty="0" err="1"/>
              <a:t>Louvat</a:t>
            </a:r>
            <a:r>
              <a:rPr lang="en-GB" sz="1400" i="1" dirty="0"/>
              <a:t>, P. &amp; </a:t>
            </a:r>
            <a:r>
              <a:rPr lang="en-GB" sz="1400" i="1" dirty="0" err="1"/>
              <a:t>Allègre</a:t>
            </a:r>
            <a:r>
              <a:rPr lang="en-GB" sz="1400" i="1" dirty="0"/>
              <a:t>, C. J. Global silicate weathering and CO2 consumption rates deduced from the chemistry of large rivers. Chem. Geol. </a:t>
            </a:r>
            <a:r>
              <a:rPr lang="en-GB" sz="1400" b="1" i="1" dirty="0"/>
              <a:t>159</a:t>
            </a:r>
            <a:r>
              <a:rPr lang="en-GB" sz="1400" i="1" dirty="0"/>
              <a:t>, 3–30 (1999). </a:t>
            </a:r>
            <a:r>
              <a:rPr lang="en-GB" sz="1400" dirty="0"/>
              <a:t>Thames and Severn Measurements taken from average values recorded in data owned by UK Centre for Ecology &amp; Hydrology © Database Right/Copyright UKCEH</a:t>
            </a:r>
          </a:p>
        </p:txBody>
      </p:sp>
    </p:spTree>
    <p:extLst>
      <p:ext uri="{BB962C8B-B14F-4D97-AF65-F5344CB8AC3E}">
        <p14:creationId xmlns:p14="http://schemas.microsoft.com/office/powerpoint/2010/main" val="3591291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FE287-B464-455E-8C66-3282A4F089B2}"/>
              </a:ext>
            </a:extLst>
          </p:cNvPr>
          <p:cNvSpPr txBox="1"/>
          <p:nvPr/>
        </p:nvSpPr>
        <p:spPr>
          <a:xfrm>
            <a:off x="3041374" y="496957"/>
            <a:ext cx="59436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Saturation State of Rivers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6EB7191-2353-464D-B032-C1A046F8F70B}"/>
                  </a:ext>
                </a:extLst>
              </p:cNvPr>
              <p:cNvSpPr/>
              <p:nvPr/>
            </p:nvSpPr>
            <p:spPr>
              <a:xfrm>
                <a:off x="447675" y="2623682"/>
                <a:ext cx="11363325" cy="7096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1" i="1" smtClean="0">
                          <a:latin typeface="Cambria Math" panose="02040503050406030204" pitchFamily="18" charset="0"/>
                        </a:rPr>
                        <m:t>𝑪</m:t>
                      </m:r>
                      <m:sSup>
                        <m:sSupPr>
                          <m:ctrlPr>
                            <a:rPr lang="en-GB" sz="4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40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GB" sz="4000" b="0" i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GB" sz="4000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40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sz="4000" b="1" i="1">
                          <a:latin typeface="Cambria Math" panose="02040503050406030204" pitchFamily="18" charset="0"/>
                        </a:rPr>
                        <m:t>𝑯𝑪</m:t>
                      </m:r>
                      <m:sSubSup>
                        <m:sSubSupPr>
                          <m:ctrlPr>
                            <a:rPr lang="en-GB" sz="40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40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4000" b="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sz="4000" b="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sz="4000" b="0" i="0">
                          <a:latin typeface="Cambria Math" panose="02040503050406030204" pitchFamily="18" charset="0"/>
                        </a:rPr>
                        <m:t>→ </m:t>
                      </m:r>
                      <m:r>
                        <a:rPr lang="en-GB" sz="4000" b="1" i="1">
                          <a:latin typeface="Cambria Math" panose="02040503050406030204" pitchFamily="18" charset="0"/>
                        </a:rPr>
                        <m:t>𝑪𝒂𝑪</m:t>
                      </m:r>
                      <m:sSub>
                        <m:sSubPr>
                          <m:ctrlPr>
                            <a:rPr lang="en-GB" sz="4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4000" b="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sz="4000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4000" b="1" i="1">
                          <a:latin typeface="Cambria Math" panose="02040503050406030204" pitchFamily="18" charset="0"/>
                        </a:rPr>
                        <m:t>𝑪</m:t>
                      </m:r>
                      <m:sSub>
                        <m:sSubPr>
                          <m:ctrlPr>
                            <a:rPr lang="en-GB" sz="4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40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40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40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40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GB" sz="40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4000" b="1" i="1">
                          <a:latin typeface="Cambria Math" panose="02040503050406030204" pitchFamily="18" charset="0"/>
                        </a:rPr>
                        <m:t>𝑶</m:t>
                      </m:r>
                    </m:oMath>
                  </m:oMathPara>
                </a14:m>
                <a:endParaRPr lang="en-GB" sz="40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6EB7191-2353-464D-B032-C1A046F8F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" y="2623682"/>
                <a:ext cx="11363325" cy="7096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2349203-43F3-4E8A-9229-3C60AFC95722}"/>
              </a:ext>
            </a:extLst>
          </p:cNvPr>
          <p:cNvSpPr/>
          <p:nvPr/>
        </p:nvSpPr>
        <p:spPr>
          <a:xfrm>
            <a:off x="590551" y="3429000"/>
            <a:ext cx="11363324" cy="50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GB" sz="20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Calcium (dissolved) + bicarbonate (dissolved) </a:t>
            </a:r>
            <a:r>
              <a:rPr lang="en-GB" sz="2000" b="1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</a:t>
            </a:r>
            <a:r>
              <a:rPr lang="en-GB" sz="20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calcium carbonate (rock) + </a:t>
            </a:r>
            <a:r>
              <a:rPr lang="en-GB" sz="2000" b="1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carbon dioxide </a:t>
            </a:r>
            <a:r>
              <a:rPr lang="en-GB" sz="2000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water</a:t>
            </a:r>
            <a:r>
              <a:rPr lang="en-GB" b="1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486681-F16F-46F3-B289-BD6CAD086336}"/>
              </a:ext>
            </a:extLst>
          </p:cNvPr>
          <p:cNvSpPr txBox="1"/>
          <p:nvPr/>
        </p:nvSpPr>
        <p:spPr>
          <a:xfrm>
            <a:off x="633411" y="5067300"/>
            <a:ext cx="10991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The saturation point is the point where the river can no longer hold any more dissolved calcium and bicarbonate. The reaction above will proceed to the right, and a solid calcium carbonate will form </a:t>
            </a:r>
          </a:p>
        </p:txBody>
      </p:sp>
    </p:spTree>
    <p:extLst>
      <p:ext uri="{BB962C8B-B14F-4D97-AF65-F5344CB8AC3E}">
        <p14:creationId xmlns:p14="http://schemas.microsoft.com/office/powerpoint/2010/main" val="286152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AA465F-8379-43E7-9A8E-9FE731CAAA31}"/>
              </a:ext>
            </a:extLst>
          </p:cNvPr>
          <p:cNvSpPr txBox="1"/>
          <p:nvPr/>
        </p:nvSpPr>
        <p:spPr>
          <a:xfrm>
            <a:off x="1597301" y="2274838"/>
            <a:ext cx="5724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Phosphates (PO</a:t>
            </a:r>
            <a:r>
              <a:rPr lang="en-GB" sz="3600" baseline="-25000" dirty="0"/>
              <a:t>4</a:t>
            </a:r>
            <a:r>
              <a:rPr lang="en-GB" sz="3600" baseline="30000" dirty="0"/>
              <a:t>3-</a:t>
            </a:r>
            <a:r>
              <a:rPr lang="en-GB" sz="3600" dirty="0"/>
              <a:t>)</a:t>
            </a:r>
          </a:p>
          <a:p>
            <a:r>
              <a:rPr lang="en-GB" sz="3600" dirty="0"/>
              <a:t>Sulphates (SO</a:t>
            </a:r>
            <a:r>
              <a:rPr lang="en-GB" sz="3600" baseline="-25000" dirty="0"/>
              <a:t>4</a:t>
            </a:r>
            <a:r>
              <a:rPr lang="en-GB" sz="3600" baseline="30000" dirty="0"/>
              <a:t>2-</a:t>
            </a:r>
            <a:r>
              <a:rPr lang="en-GB" sz="3600" dirty="0"/>
              <a:t>)</a:t>
            </a:r>
          </a:p>
          <a:p>
            <a:r>
              <a:rPr lang="en-GB" sz="3600" dirty="0"/>
              <a:t>Magnesium (Mg</a:t>
            </a:r>
            <a:r>
              <a:rPr lang="en-GB" sz="3600" baseline="30000" dirty="0"/>
              <a:t>2+</a:t>
            </a:r>
            <a:r>
              <a:rPr lang="en-GB" sz="3600" dirty="0"/>
              <a:t>)</a:t>
            </a:r>
          </a:p>
          <a:p>
            <a:r>
              <a:rPr lang="en-GB" sz="3600" dirty="0"/>
              <a:t>Organics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350903-EBFF-47A9-82E7-E433D5E0D394}"/>
              </a:ext>
            </a:extLst>
          </p:cNvPr>
          <p:cNvSpPr txBox="1"/>
          <p:nvPr/>
        </p:nvSpPr>
        <p:spPr>
          <a:xfrm>
            <a:off x="400049" y="646613"/>
            <a:ext cx="612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Species in a river which stop calcium carbonate solidifying:</a:t>
            </a:r>
          </a:p>
        </p:txBody>
      </p:sp>
      <p:pic>
        <p:nvPicPr>
          <p:cNvPr id="9" name="Picture 8" descr="A path with trees on the side of a mountain&#10;&#10;Description automatically generated">
            <a:extLst>
              <a:ext uri="{FF2B5EF4-FFF2-40B4-BE49-F238E27FC236}">
                <a16:creationId xmlns:a16="http://schemas.microsoft.com/office/drawing/2014/main" id="{CF7B7783-AFFE-4946-A293-589E70B4D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41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AA465F-8379-43E7-9A8E-9FE731CAAA31}"/>
              </a:ext>
            </a:extLst>
          </p:cNvPr>
          <p:cNvSpPr txBox="1"/>
          <p:nvPr/>
        </p:nvSpPr>
        <p:spPr>
          <a:xfrm>
            <a:off x="1597301" y="2274838"/>
            <a:ext cx="5724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Phosphates (PO</a:t>
            </a:r>
            <a:r>
              <a:rPr lang="en-GB" sz="3600" baseline="-25000" dirty="0"/>
              <a:t>4</a:t>
            </a:r>
            <a:r>
              <a:rPr lang="en-GB" sz="3600" baseline="30000" dirty="0"/>
              <a:t>3-</a:t>
            </a:r>
            <a:r>
              <a:rPr lang="en-GB" sz="3600" dirty="0"/>
              <a:t>)</a:t>
            </a:r>
          </a:p>
          <a:p>
            <a:r>
              <a:rPr lang="en-GB" sz="3600" dirty="0"/>
              <a:t>Sulphates (SO</a:t>
            </a:r>
            <a:r>
              <a:rPr lang="en-GB" sz="3600" baseline="-25000" dirty="0"/>
              <a:t>4</a:t>
            </a:r>
            <a:r>
              <a:rPr lang="en-GB" sz="3600" baseline="30000" dirty="0"/>
              <a:t>2-</a:t>
            </a:r>
            <a:r>
              <a:rPr lang="en-GB" sz="3600" dirty="0"/>
              <a:t>)</a:t>
            </a:r>
          </a:p>
          <a:p>
            <a:r>
              <a:rPr lang="en-GB" sz="3600" dirty="0"/>
              <a:t>Magnesium (Mg</a:t>
            </a:r>
            <a:r>
              <a:rPr lang="en-GB" sz="3600" baseline="30000" dirty="0"/>
              <a:t>2+</a:t>
            </a:r>
            <a:r>
              <a:rPr lang="en-GB" sz="3600" dirty="0"/>
              <a:t>)</a:t>
            </a:r>
          </a:p>
          <a:p>
            <a:r>
              <a:rPr lang="en-GB" sz="3600" dirty="0"/>
              <a:t>Organics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350903-EBFF-47A9-82E7-E433D5E0D394}"/>
              </a:ext>
            </a:extLst>
          </p:cNvPr>
          <p:cNvSpPr txBox="1"/>
          <p:nvPr/>
        </p:nvSpPr>
        <p:spPr>
          <a:xfrm>
            <a:off x="400049" y="646613"/>
            <a:ext cx="612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Species in a river which stop calcium carbonate solidifying:</a:t>
            </a:r>
          </a:p>
        </p:txBody>
      </p:sp>
      <p:pic>
        <p:nvPicPr>
          <p:cNvPr id="9" name="Picture 8" descr="A path with trees on the side of a mountain&#10;&#10;Description automatically generated">
            <a:extLst>
              <a:ext uri="{FF2B5EF4-FFF2-40B4-BE49-F238E27FC236}">
                <a16:creationId xmlns:a16="http://schemas.microsoft.com/office/drawing/2014/main" id="{CF7B7783-AFFE-4946-A293-589E70B4D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EA7CFF-DC45-4AA7-875E-99CBD04FE916}"/>
              </a:ext>
            </a:extLst>
          </p:cNvPr>
          <p:cNvSpPr txBox="1"/>
          <p:nvPr/>
        </p:nvSpPr>
        <p:spPr>
          <a:xfrm>
            <a:off x="228600" y="4810125"/>
            <a:ext cx="6467475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Rivers might be better at transporting carbon to the ocean when they also have higher concentrations of these materials present!</a:t>
            </a:r>
          </a:p>
        </p:txBody>
      </p:sp>
    </p:spTree>
    <p:extLst>
      <p:ext uri="{BB962C8B-B14F-4D97-AF65-F5344CB8AC3E}">
        <p14:creationId xmlns:p14="http://schemas.microsoft.com/office/powerpoint/2010/main" val="31221072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537EC778-C2CE-46F8-88C6-35BF8EA1CB2D}"/>
              </a:ext>
            </a:extLst>
          </p:cNvPr>
          <p:cNvSpPr/>
          <p:nvPr/>
        </p:nvSpPr>
        <p:spPr>
          <a:xfrm>
            <a:off x="7343775" y="3381039"/>
            <a:ext cx="971186" cy="879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3539FE-9184-4A9D-BBB4-40AA039B3685}"/>
              </a:ext>
            </a:extLst>
          </p:cNvPr>
          <p:cNvSpPr/>
          <p:nvPr/>
        </p:nvSpPr>
        <p:spPr>
          <a:xfrm>
            <a:off x="8029575" y="1562100"/>
            <a:ext cx="1095375" cy="923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4789AE-C275-470B-AFB1-BB89554359F7}"/>
              </a:ext>
            </a:extLst>
          </p:cNvPr>
          <p:cNvSpPr txBox="1"/>
          <p:nvPr/>
        </p:nvSpPr>
        <p:spPr>
          <a:xfrm>
            <a:off x="1359693" y="246816"/>
            <a:ext cx="947261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Weathering does not always draw down carbon!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17D0CBC-456B-42B3-81BD-6827266ACA4D}"/>
                  </a:ext>
                </a:extLst>
              </p:cNvPr>
              <p:cNvSpPr/>
              <p:nvPr/>
            </p:nvSpPr>
            <p:spPr>
              <a:xfrm>
                <a:off x="2466975" y="1793426"/>
                <a:ext cx="8267700" cy="4627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𝑴𝒈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𝑺𝒊</m:t>
                      </m:r>
                      <m:sSub>
                        <m:sSub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𝑪</m:t>
                      </m:r>
                      <m:sSub>
                        <m:sSub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+4</m:t>
                      </m:r>
                      <m:sSub>
                        <m:sSubPr>
                          <m:ctrlPr>
                            <a:rPr lang="en-GB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GB" sz="2400" b="0" i="0">
                          <a:latin typeface="Cambria Math" panose="02040503050406030204" pitchFamily="18" charset="0"/>
                        </a:rPr>
                        <m:t> →  2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𝑴</m:t>
                      </m:r>
                      <m:sSup>
                        <m:s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p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𝑯𝑪</m:t>
                      </m:r>
                      <m:sSubSup>
                        <m:sSub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𝑺𝒊</m:t>
                      </m:r>
                      <m:sSub>
                        <m:sSub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 sz="2400" b="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17D0CBC-456B-42B3-81BD-6827266ACA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975" y="1793426"/>
                <a:ext cx="8267700" cy="462755"/>
              </a:xfrm>
              <a:prstGeom prst="rect">
                <a:avLst/>
              </a:prstGeom>
              <a:blipFill>
                <a:blip r:embed="rId2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6B07823-0090-4DC7-B216-B54C9926FAC1}"/>
                  </a:ext>
                </a:extLst>
              </p:cNvPr>
              <p:cNvSpPr/>
              <p:nvPr/>
            </p:nvSpPr>
            <p:spPr>
              <a:xfrm>
                <a:off x="2891564" y="3546934"/>
                <a:ext cx="6408870" cy="4627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𝑪𝒂𝑪</m:t>
                      </m:r>
                      <m:sSub>
                        <m:sSub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𝑪</m:t>
                      </m:r>
                      <m:sSub>
                        <m:sSub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GB" sz="2400" b="0" i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𝑪</m:t>
                      </m:r>
                      <m:sSup>
                        <m:s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𝑯𝑪</m:t>
                      </m:r>
                      <m:sSubSup>
                        <m:sSub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en-GB" sz="2400" b="0" i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GB" sz="24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p>
                          <m:r>
                            <a:rPr lang="en-GB" sz="2400" b="0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2400" b="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6B07823-0090-4DC7-B216-B54C9926FA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564" y="3546934"/>
                <a:ext cx="6408870" cy="462755"/>
              </a:xfrm>
              <a:prstGeom prst="rect">
                <a:avLst/>
              </a:prstGeom>
              <a:blipFill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946252F-CF0D-4F2F-A0D8-9640EFC4CF2D}"/>
              </a:ext>
            </a:extLst>
          </p:cNvPr>
          <p:cNvSpPr txBox="1"/>
          <p:nvPr/>
        </p:nvSpPr>
        <p:spPr>
          <a:xfrm>
            <a:off x="5395912" y="1492577"/>
            <a:ext cx="344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Silicate weathering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322F4-C6D9-46FE-98D1-2DA4804922DE}"/>
              </a:ext>
            </a:extLst>
          </p:cNvPr>
          <p:cNvSpPr txBox="1"/>
          <p:nvPr/>
        </p:nvSpPr>
        <p:spPr>
          <a:xfrm>
            <a:off x="5110162" y="3244334"/>
            <a:ext cx="3448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Carbonate weathering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3E37C44E-A6AF-42DC-9781-296B7AF791B4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35766" y="3064910"/>
            <a:ext cx="2183232" cy="890591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3BF61FF-9254-4232-80E8-CB04FEBD6959}"/>
              </a:ext>
            </a:extLst>
          </p:cNvPr>
          <p:cNvCxnSpPr>
            <a:cxnSpLocks/>
          </p:cNvCxnSpPr>
          <p:nvPr/>
        </p:nvCxnSpPr>
        <p:spPr>
          <a:xfrm flipH="1">
            <a:off x="7519987" y="4312289"/>
            <a:ext cx="223839" cy="6434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01AF8EF-0B6A-4A4D-A2BC-F06AB3D07434}"/>
              </a:ext>
            </a:extLst>
          </p:cNvPr>
          <p:cNvSpPr txBox="1"/>
          <p:nvPr/>
        </p:nvSpPr>
        <p:spPr>
          <a:xfrm>
            <a:off x="6367461" y="4826682"/>
            <a:ext cx="4748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Dissolving rocks with carbonic acid</a:t>
            </a:r>
          </a:p>
          <a:p>
            <a:r>
              <a:rPr lang="en-GB" sz="2400" b="1" dirty="0"/>
              <a:t>removes CO</a:t>
            </a:r>
            <a:r>
              <a:rPr lang="en-GB" sz="2400" b="1" baseline="-25000" dirty="0"/>
              <a:t>2</a:t>
            </a:r>
            <a:r>
              <a:rPr lang="en-GB" sz="2400" b="1" dirty="0"/>
              <a:t> from the atmosphere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37F37F-A5DE-4DB3-B9CF-BB144B2EC9A5}"/>
              </a:ext>
            </a:extLst>
          </p:cNvPr>
          <p:cNvSpPr txBox="1"/>
          <p:nvPr/>
        </p:nvSpPr>
        <p:spPr>
          <a:xfrm>
            <a:off x="1562098" y="5851162"/>
            <a:ext cx="9067801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GB" sz="2400" dirty="0"/>
              <a:t>It is not only carbonic acid that weathers rocks, but also sulphuric acid!</a:t>
            </a:r>
          </a:p>
        </p:txBody>
      </p:sp>
    </p:spTree>
    <p:extLst>
      <p:ext uri="{BB962C8B-B14F-4D97-AF65-F5344CB8AC3E}">
        <p14:creationId xmlns:p14="http://schemas.microsoft.com/office/powerpoint/2010/main" val="27240012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4789AE-C275-470B-AFB1-BB89554359F7}"/>
              </a:ext>
            </a:extLst>
          </p:cNvPr>
          <p:cNvSpPr txBox="1"/>
          <p:nvPr/>
        </p:nvSpPr>
        <p:spPr>
          <a:xfrm>
            <a:off x="1359693" y="556447"/>
            <a:ext cx="947261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Rocks dissolved by different acids release CO</a:t>
            </a:r>
            <a:r>
              <a:rPr lang="en-GB" sz="2800" b="1" baseline="-25000" dirty="0"/>
              <a:t>2</a:t>
            </a:r>
            <a:r>
              <a:rPr lang="en-GB" sz="2800" b="1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A7374F-6C77-4052-8B14-23501CE3E10A}"/>
                  </a:ext>
                </a:extLst>
              </p:cNvPr>
              <p:cNvSpPr/>
              <p:nvPr/>
            </p:nvSpPr>
            <p:spPr>
              <a:xfrm>
                <a:off x="2529614" y="2376267"/>
                <a:ext cx="6822380" cy="4844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GB" sz="24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𝑺𝑶</m:t>
                          </m:r>
                        </m:e>
                        <m:sub>
                          <m:r>
                            <a:rPr lang="en-GB" sz="2400" b="1" i="0"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GB" sz="24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𝑪𝒂𝑪</m:t>
                      </m:r>
                      <m:sSub>
                        <m:sSub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2400" b="1" i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GB" sz="2400" b="1" i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𝑪</m:t>
                      </m:r>
                      <m:sSub>
                        <m:sSub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𝑶</m:t>
                          </m:r>
                        </m:e>
                        <m:sub>
                          <m:r>
                            <a:rPr lang="en-GB" sz="24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2400" b="1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GB" sz="24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sz="2400" b="1" i="1">
                          <a:latin typeface="Cambria Math" panose="02040503050406030204" pitchFamily="18" charset="0"/>
                        </a:rPr>
                        <m:t>𝑶</m:t>
                      </m:r>
                      <m:r>
                        <a:rPr lang="en-GB" sz="2400" b="1" i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𝑪𝒂</m:t>
                          </m:r>
                        </m:e>
                        <m:sup>
                          <m:r>
                            <a:rPr lang="en-GB" sz="2400" b="1" i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400" b="1" i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GB" sz="2400" b="1" i="0">
                          <a:latin typeface="Cambria Math" panose="02040503050406030204" pitchFamily="18" charset="0"/>
                        </a:rPr>
                        <m:t>+ </m:t>
                      </m:r>
                      <m:sSubSup>
                        <m:sSubSupPr>
                          <m:ctrlPr>
                            <a:rPr lang="en-GB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1" i="1">
                              <a:latin typeface="Cambria Math" panose="02040503050406030204" pitchFamily="18" charset="0"/>
                            </a:rPr>
                            <m:t>𝑺𝑶</m:t>
                          </m:r>
                        </m:e>
                        <m:sub>
                          <m:r>
                            <a:rPr lang="en-GB" sz="2400" b="1" i="0"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  <m:sup>
                          <m:r>
                            <a:rPr lang="en-GB" sz="2400" b="1" i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GB" sz="2400" b="1" i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GB" sz="2400" b="1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A7374F-6C77-4052-8B14-23501CE3E1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614" y="2376267"/>
                <a:ext cx="6822380" cy="4844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186F9BE-034E-43E7-9575-60F49ECF2BD2}"/>
              </a:ext>
            </a:extLst>
          </p:cNvPr>
          <p:cNvSpPr txBox="1"/>
          <p:nvPr/>
        </p:nvSpPr>
        <p:spPr>
          <a:xfrm>
            <a:off x="626268" y="3091713"/>
            <a:ext cx="11377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Sulphuric acid + calcium carbonate </a:t>
            </a:r>
            <a:r>
              <a:rPr lang="en-GB" sz="2400" dirty="0">
                <a:sym typeface="Wingdings" panose="05000000000000000000" pitchFamily="2" charset="2"/>
              </a:rPr>
              <a:t> carbon dioxide + water + calcium and sulphate ions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8464F-AAA8-4773-A698-57D529C1F712}"/>
              </a:ext>
            </a:extLst>
          </p:cNvPr>
          <p:cNvSpPr txBox="1"/>
          <p:nvPr/>
        </p:nvSpPr>
        <p:spPr>
          <a:xfrm>
            <a:off x="923925" y="4239450"/>
            <a:ext cx="101822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Luckily, weathering by sulphuric acid doesn’t usually dominate in rivers, but should be accounted for if we want to accurately determine how much CO</a:t>
            </a:r>
            <a:r>
              <a:rPr lang="en-GB" sz="3200" baseline="-25000" dirty="0"/>
              <a:t>2</a:t>
            </a:r>
            <a:r>
              <a:rPr lang="en-GB" sz="3200" dirty="0"/>
              <a:t> has been consumed!</a:t>
            </a:r>
          </a:p>
        </p:txBody>
      </p:sp>
    </p:spTree>
    <p:extLst>
      <p:ext uri="{BB962C8B-B14F-4D97-AF65-F5344CB8AC3E}">
        <p14:creationId xmlns:p14="http://schemas.microsoft.com/office/powerpoint/2010/main" val="3320217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C71CB56-D853-4AE1-BF89-7BD6DC59C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8" r="9223" b="305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B3C08-6D6F-413E-8D9E-54550E617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 b="1">
                <a:latin typeface="+mn-lt"/>
              </a:rPr>
              <a:t>Part 3: </a:t>
            </a:r>
            <a:br>
              <a:rPr lang="en-GB" sz="4800" b="1">
                <a:latin typeface="+mn-lt"/>
              </a:rPr>
            </a:br>
            <a:r>
              <a:rPr lang="en-GB" sz="4800" b="1">
                <a:latin typeface="+mn-lt"/>
              </a:rPr>
              <a:t>Mercury cycle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844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C9DABB9-E0C0-430B-8E47-BDC0F4E11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5422B8-DCFB-4DC5-AB46-DF40E5EFE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3" y="134565"/>
            <a:ext cx="10517413" cy="61858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5B27FA-7683-4183-BDDF-2A0393C7CA0C}"/>
              </a:ext>
            </a:extLst>
          </p:cNvPr>
          <p:cNvSpPr txBox="1"/>
          <p:nvPr/>
        </p:nvSpPr>
        <p:spPr>
          <a:xfrm>
            <a:off x="739637" y="6415658"/>
            <a:ext cx="11211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Figure from: </a:t>
            </a:r>
            <a:r>
              <a:rPr lang="en-GB" sz="1400" i="1" dirty="0"/>
              <a:t>Technical Background Report of Global Mercury Assessment 2018, UN Environment</a:t>
            </a:r>
          </a:p>
        </p:txBody>
      </p:sp>
    </p:spTree>
    <p:extLst>
      <p:ext uri="{BB962C8B-B14F-4D97-AF65-F5344CB8AC3E}">
        <p14:creationId xmlns:p14="http://schemas.microsoft.com/office/powerpoint/2010/main" val="18450504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5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831D5D8-CC35-4692-BC95-FE5DCDF92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43" y="643467"/>
            <a:ext cx="6902829" cy="54532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E8F38-2774-414B-82EF-DB8075F8C12A}"/>
              </a:ext>
            </a:extLst>
          </p:cNvPr>
          <p:cNvSpPr txBox="1"/>
          <p:nvPr/>
        </p:nvSpPr>
        <p:spPr>
          <a:xfrm>
            <a:off x="626165" y="663959"/>
            <a:ext cx="3742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The Mercury Cycle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B7C49E-73E9-4E92-B6E8-AD8AC1BE1591}"/>
              </a:ext>
            </a:extLst>
          </p:cNvPr>
          <p:cNvSpPr txBox="1"/>
          <p:nvPr/>
        </p:nvSpPr>
        <p:spPr>
          <a:xfrm>
            <a:off x="771027" y="1800225"/>
            <a:ext cx="3616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Mercury is one of the top 30 hazardous substances found in the environment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B6F9A6-84CB-466B-9B29-D1F6C6703B3C}"/>
              </a:ext>
            </a:extLst>
          </p:cNvPr>
          <p:cNvSpPr txBox="1"/>
          <p:nvPr/>
        </p:nvSpPr>
        <p:spPr>
          <a:xfrm>
            <a:off x="838200" y="3407214"/>
            <a:ext cx="3817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Causes severe heath problems: issues with immune, nervous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315055-5EA5-466D-8181-4A54C63400F9}"/>
              </a:ext>
            </a:extLst>
          </p:cNvPr>
          <p:cNvSpPr txBox="1"/>
          <p:nvPr/>
        </p:nvSpPr>
        <p:spPr>
          <a:xfrm>
            <a:off x="852239" y="4933304"/>
            <a:ext cx="3435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Bioaccumulates up the food chain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8E6937-5C83-47F0-867D-CA5B48314C39}"/>
              </a:ext>
            </a:extLst>
          </p:cNvPr>
          <p:cNvSpPr txBox="1"/>
          <p:nvPr/>
        </p:nvSpPr>
        <p:spPr>
          <a:xfrm>
            <a:off x="4518143" y="6043832"/>
            <a:ext cx="71118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Taken from- </a:t>
            </a:r>
            <a:r>
              <a:rPr lang="en-GB" sz="1400" i="1" dirty="0"/>
              <a:t>Engstrom, D. R. Fish respond when the mercury rises. </a:t>
            </a:r>
            <a:r>
              <a:rPr lang="en-GB" sz="1400" b="1" i="1" dirty="0"/>
              <a:t>104</a:t>
            </a:r>
            <a:r>
              <a:rPr lang="en-GB" sz="1400" i="1" dirty="0"/>
              <a:t>, 16394–16395 (2007).</a:t>
            </a:r>
          </a:p>
        </p:txBody>
      </p:sp>
    </p:spTree>
    <p:extLst>
      <p:ext uri="{BB962C8B-B14F-4D97-AF65-F5344CB8AC3E}">
        <p14:creationId xmlns:p14="http://schemas.microsoft.com/office/powerpoint/2010/main" val="24390389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5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831D5D8-CC35-4692-BC95-FE5DCDF92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047" y="480060"/>
            <a:ext cx="7051982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E8F38-2774-414B-82EF-DB8075F8C12A}"/>
              </a:ext>
            </a:extLst>
          </p:cNvPr>
          <p:cNvSpPr txBox="1"/>
          <p:nvPr/>
        </p:nvSpPr>
        <p:spPr>
          <a:xfrm>
            <a:off x="626165" y="663959"/>
            <a:ext cx="3742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The Mercury Cycle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A5E6AF-B4FE-4046-84C7-9EED568D4470}"/>
              </a:ext>
            </a:extLst>
          </p:cNvPr>
          <p:cNvSpPr txBox="1"/>
          <p:nvPr/>
        </p:nvSpPr>
        <p:spPr>
          <a:xfrm>
            <a:off x="674915" y="1505013"/>
            <a:ext cx="34961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Mercury exists in three main forms: elemental mercury (Hg(0)), divalent charged mercury ion (Hg</a:t>
            </a:r>
            <a:r>
              <a:rPr lang="en-GB" sz="2400" baseline="30000" dirty="0"/>
              <a:t>2+</a:t>
            </a:r>
            <a:r>
              <a:rPr lang="en-GB" sz="2400" dirty="0"/>
              <a:t>), and methyl mercury (CH</a:t>
            </a:r>
            <a:r>
              <a:rPr lang="en-GB" sz="2400" baseline="-25000" dirty="0"/>
              <a:t>3</a:t>
            </a:r>
            <a:r>
              <a:rPr lang="en-GB" sz="2400" dirty="0"/>
              <a:t>Hg</a:t>
            </a:r>
            <a:r>
              <a:rPr lang="en-GB" dirty="0"/>
              <a:t>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C3743-6B5D-4CDC-8B22-C61F29D99291}"/>
              </a:ext>
            </a:extLst>
          </p:cNvPr>
          <p:cNvSpPr txBox="1"/>
          <p:nvPr/>
        </p:nvSpPr>
        <p:spPr>
          <a:xfrm>
            <a:off x="641352" y="4293397"/>
            <a:ext cx="3489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It is only methyl mercury is bioavailable for plants and animals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2D2EFA-9B86-49BC-BCA9-400C1E4BFFB2}"/>
              </a:ext>
            </a:extLst>
          </p:cNvPr>
          <p:cNvSpPr/>
          <p:nvPr/>
        </p:nvSpPr>
        <p:spPr>
          <a:xfrm>
            <a:off x="4417047" y="6007966"/>
            <a:ext cx="7051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Taken from- </a:t>
            </a:r>
            <a:r>
              <a:rPr lang="en-GB" sz="1400" i="1" dirty="0"/>
              <a:t>Engstrom, D. R. Fish respond when the mercury rises. </a:t>
            </a:r>
            <a:r>
              <a:rPr lang="en-GB" sz="1400" b="1" i="1" dirty="0"/>
              <a:t>104</a:t>
            </a:r>
            <a:r>
              <a:rPr lang="en-GB" sz="1400" i="1" dirty="0"/>
              <a:t>, 16394–16395 (2007).</a:t>
            </a:r>
          </a:p>
        </p:txBody>
      </p:sp>
    </p:spTree>
    <p:extLst>
      <p:ext uri="{BB962C8B-B14F-4D97-AF65-F5344CB8AC3E}">
        <p14:creationId xmlns:p14="http://schemas.microsoft.com/office/powerpoint/2010/main" val="2179724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ater next to the ocean&#10;&#10;Description automatically generated">
            <a:extLst>
              <a:ext uri="{FF2B5EF4-FFF2-40B4-BE49-F238E27FC236}">
                <a16:creationId xmlns:a16="http://schemas.microsoft.com/office/drawing/2014/main" id="{8FCFF0CA-72CE-4105-9D8C-38FC3213BE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" t="9091" r="3907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E9CEBF-3F03-4622-8AFE-CFBEF044A428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1. Even if we immediately cut global emissions,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how much extra CO</a:t>
            </a:r>
            <a:r>
              <a:rPr lang="en-US" sz="4800" b="1" baseline="-25000" dirty="0">
                <a:latin typeface="+mj-lt"/>
                <a:ea typeface="+mj-ea"/>
                <a:cs typeface="+mj-cs"/>
              </a:rPr>
              <a:t>2</a:t>
            </a:r>
            <a:r>
              <a:rPr lang="en-US" sz="4800" b="1" dirty="0">
                <a:latin typeface="+mj-lt"/>
                <a:ea typeface="+mj-ea"/>
                <a:cs typeface="+mj-cs"/>
              </a:rPr>
              <a:t> are we likely  going to have to remove manually from the atmosphere by 2100 to keep temperatures from rising beyond 1.5</a:t>
            </a:r>
            <a:r>
              <a:rPr lang="en-US" sz="4800" b="1" baseline="30000" dirty="0">
                <a:latin typeface="+mj-lt"/>
                <a:ea typeface="+mj-ea"/>
                <a:cs typeface="+mj-cs"/>
              </a:rPr>
              <a:t>O</a:t>
            </a:r>
            <a:r>
              <a:rPr lang="en-US" sz="4800" b="1" dirty="0">
                <a:latin typeface="+mj-lt"/>
                <a:ea typeface="+mj-ea"/>
                <a:cs typeface="+mj-cs"/>
              </a:rPr>
              <a:t>C?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EEDA5-C8C1-48F7-A792-B538A5368A8C}"/>
              </a:ext>
            </a:extLst>
          </p:cNvPr>
          <p:cNvSpPr txBox="1"/>
          <p:nvPr/>
        </p:nvSpPr>
        <p:spPr>
          <a:xfrm>
            <a:off x="2286000" y="4865826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b) 10 Gt 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101CD9-A0B3-44EB-88DE-5F781BAEA4A6}"/>
              </a:ext>
            </a:extLst>
          </p:cNvPr>
          <p:cNvSpPr txBox="1"/>
          <p:nvPr/>
        </p:nvSpPr>
        <p:spPr>
          <a:xfrm>
            <a:off x="314325" y="5288227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c) 100 Gt 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829AC1-D014-4EB4-B173-EA991BEBD196}"/>
              </a:ext>
            </a:extLst>
          </p:cNvPr>
          <p:cNvSpPr txBox="1"/>
          <p:nvPr/>
        </p:nvSpPr>
        <p:spPr>
          <a:xfrm>
            <a:off x="314325" y="4865826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a) 1 Gt 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A25E56-656F-4B8F-8258-E3858D6A1A43}"/>
              </a:ext>
            </a:extLst>
          </p:cNvPr>
          <p:cNvSpPr txBox="1"/>
          <p:nvPr/>
        </p:nvSpPr>
        <p:spPr>
          <a:xfrm>
            <a:off x="2285998" y="5288227"/>
            <a:ext cx="3342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d) 1 Petra tonne C (10</a:t>
            </a:r>
            <a:r>
              <a:rPr lang="en-GB" baseline="30000" dirty="0"/>
              <a:t>12</a:t>
            </a:r>
            <a:r>
              <a:rPr lang="en-GB" dirty="0"/>
              <a:t> tonnes)</a:t>
            </a:r>
          </a:p>
        </p:txBody>
      </p:sp>
    </p:spTree>
    <p:extLst>
      <p:ext uri="{BB962C8B-B14F-4D97-AF65-F5344CB8AC3E}">
        <p14:creationId xmlns:p14="http://schemas.microsoft.com/office/powerpoint/2010/main" val="3732895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5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831D5D8-CC35-4692-BC95-FE5DCDF92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91" y="480060"/>
            <a:ext cx="7051982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FE8F38-2774-414B-82EF-DB8075F8C12A}"/>
              </a:ext>
            </a:extLst>
          </p:cNvPr>
          <p:cNvSpPr txBox="1"/>
          <p:nvPr/>
        </p:nvSpPr>
        <p:spPr>
          <a:xfrm>
            <a:off x="626165" y="663959"/>
            <a:ext cx="3742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The Mercury Cycle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F4D254-504E-4D66-9DB0-8E3A04C582B2}"/>
              </a:ext>
            </a:extLst>
          </p:cNvPr>
          <p:cNvSpPr/>
          <p:nvPr/>
        </p:nvSpPr>
        <p:spPr>
          <a:xfrm>
            <a:off x="4368991" y="5983378"/>
            <a:ext cx="74170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Taken from- </a:t>
            </a:r>
            <a:r>
              <a:rPr lang="en-GB" sz="1400" i="1" dirty="0"/>
              <a:t>Engstrom, D. R. Fish respond when the mercury rises. </a:t>
            </a:r>
            <a:r>
              <a:rPr lang="en-GB" sz="1400" b="1" i="1" dirty="0"/>
              <a:t>104</a:t>
            </a:r>
            <a:r>
              <a:rPr lang="en-GB" sz="1400" i="1" dirty="0"/>
              <a:t>, 16394–16395 (2007).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890D69-F1FC-4D6C-95F5-F86740225C6F}"/>
              </a:ext>
            </a:extLst>
          </p:cNvPr>
          <p:cNvSpPr txBox="1"/>
          <p:nvPr/>
        </p:nvSpPr>
        <p:spPr>
          <a:xfrm>
            <a:off x="829124" y="1432633"/>
            <a:ext cx="344881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~ Mercury is emitted in elemental form Hg(0)</a:t>
            </a:r>
          </a:p>
          <a:p>
            <a:endParaRPr lang="en-GB" sz="2400" dirty="0"/>
          </a:p>
          <a:p>
            <a:r>
              <a:rPr lang="en-GB" sz="2400" dirty="0"/>
              <a:t>~ Is converted to its charged form Hg(II) or Hg</a:t>
            </a:r>
            <a:r>
              <a:rPr lang="en-GB" sz="2400" baseline="30000" dirty="0"/>
              <a:t>2+</a:t>
            </a:r>
          </a:p>
          <a:p>
            <a:endParaRPr lang="en-GB" sz="2400" dirty="0"/>
          </a:p>
          <a:p>
            <a:r>
              <a:rPr lang="en-GB" sz="2400" dirty="0"/>
              <a:t>~ Then is converted to Methylated form (</a:t>
            </a:r>
            <a:r>
              <a:rPr lang="en-GB" sz="2400" dirty="0" err="1"/>
              <a:t>MeHg</a:t>
            </a:r>
            <a:r>
              <a:rPr lang="en-GB" sz="2400" dirty="0"/>
              <a:t>)</a:t>
            </a:r>
          </a:p>
          <a:p>
            <a:endParaRPr lang="en-GB" sz="2400" dirty="0"/>
          </a:p>
          <a:p>
            <a:r>
              <a:rPr lang="en-GB" sz="2400" dirty="0"/>
              <a:t>Only then is it bioavailable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183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0A6D3B5A-C5F6-41FC-AE3C-7B2ECA53A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1" y="213329"/>
            <a:ext cx="4757462" cy="35680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96E08-6D5D-40F0-907C-8BF7E40CF65B}"/>
              </a:ext>
            </a:extLst>
          </p:cNvPr>
          <p:cNvSpPr txBox="1"/>
          <p:nvPr/>
        </p:nvSpPr>
        <p:spPr>
          <a:xfrm>
            <a:off x="6096000" y="213329"/>
            <a:ext cx="4657725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381758-962C-49FF-B343-19CFAF58C2C3}"/>
              </a:ext>
            </a:extLst>
          </p:cNvPr>
          <p:cNvSpPr txBox="1"/>
          <p:nvPr/>
        </p:nvSpPr>
        <p:spPr>
          <a:xfrm>
            <a:off x="5305425" y="1052861"/>
            <a:ext cx="68865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~ We must cut emissions to net zero by 2050</a:t>
            </a:r>
          </a:p>
          <a:p>
            <a:endParaRPr lang="en-GB" sz="2400" dirty="0"/>
          </a:p>
          <a:p>
            <a:r>
              <a:rPr lang="en-GB" sz="2400" dirty="0"/>
              <a:t>~ We will likely have to manually remove some carbon from the atmosphere</a:t>
            </a:r>
          </a:p>
          <a:p>
            <a:endParaRPr lang="en-GB" sz="2400" dirty="0"/>
          </a:p>
          <a:p>
            <a:r>
              <a:rPr lang="en-GB" sz="2400" dirty="0"/>
              <a:t>~ Artificially enhanced weathering has the potential to be a good mitigation strategy for climate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B14999-CC71-4631-B477-3583F7AB7457}"/>
              </a:ext>
            </a:extLst>
          </p:cNvPr>
          <p:cNvSpPr txBox="1"/>
          <p:nvPr/>
        </p:nvSpPr>
        <p:spPr>
          <a:xfrm>
            <a:off x="266701" y="4082044"/>
            <a:ext cx="7867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~We need to study river chemistry to predict how effective enhanced weathering might be</a:t>
            </a:r>
          </a:p>
          <a:p>
            <a:endParaRPr lang="en-GB" sz="2400" dirty="0"/>
          </a:p>
          <a:p>
            <a:r>
              <a:rPr lang="en-GB" sz="2400" dirty="0"/>
              <a:t>~ Other river processes (saturation state, Sulphur weathering) can affect the carbon cycle</a:t>
            </a:r>
          </a:p>
          <a:p>
            <a:endParaRPr lang="en-GB" sz="2400" dirty="0"/>
          </a:p>
          <a:p>
            <a:r>
              <a:rPr lang="en-GB" sz="2400" dirty="0"/>
              <a:t>~ Mercury poses a threat to river systems</a:t>
            </a:r>
          </a:p>
        </p:txBody>
      </p:sp>
      <p:pic>
        <p:nvPicPr>
          <p:cNvPr id="11" name="Picture 10" descr="A river running through a body of water&#10;&#10;Description automatically generated">
            <a:extLst>
              <a:ext uri="{FF2B5EF4-FFF2-40B4-BE49-F238E27FC236}">
                <a16:creationId xmlns:a16="http://schemas.microsoft.com/office/drawing/2014/main" id="{B7881BFE-B498-4973-81D6-2A02D9928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012" y="3896454"/>
            <a:ext cx="3652838" cy="274821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8147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36808C-7127-4141-A19B-2DFD43B197C8}"/>
                  </a:ext>
                </a:extLst>
              </p:cNvPr>
              <p:cNvSpPr txBox="1"/>
              <p:nvPr/>
            </p:nvSpPr>
            <p:spPr>
              <a:xfrm>
                <a:off x="3543300" y="2102696"/>
                <a:ext cx="5286832" cy="373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𝐶𝑎𝑆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→ 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sSubSup>
                        <m:sSub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36808C-7127-4141-A19B-2DFD43B19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300" y="2102696"/>
                <a:ext cx="5286832" cy="373244"/>
              </a:xfrm>
              <a:prstGeom prst="rect">
                <a:avLst/>
              </a:prstGeom>
              <a:blipFill>
                <a:blip r:embed="rId2"/>
                <a:stretch>
                  <a:fillRect l="-806" r="-691"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C57E4B2-C016-47FD-B17D-2F2433C1C70D}"/>
              </a:ext>
            </a:extLst>
          </p:cNvPr>
          <p:cNvSpPr txBox="1"/>
          <p:nvPr/>
        </p:nvSpPr>
        <p:spPr>
          <a:xfrm>
            <a:off x="2276703" y="1368982"/>
            <a:ext cx="7820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Sulphate can enter the river from different sources</a:t>
            </a:r>
            <a:r>
              <a:rPr lang="en-GB" dirty="0"/>
              <a:t>: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51286-AC67-410F-88B0-FA46FA781913}"/>
              </a:ext>
            </a:extLst>
          </p:cNvPr>
          <p:cNvSpPr txBox="1"/>
          <p:nvPr/>
        </p:nvSpPr>
        <p:spPr>
          <a:xfrm>
            <a:off x="1504950" y="2052742"/>
            <a:ext cx="2771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Gypsum</a:t>
            </a:r>
            <a:r>
              <a:rPr lang="en-GB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4CAF6-F8D7-4F7B-8EF4-9FF7333E51FA}"/>
              </a:ext>
            </a:extLst>
          </p:cNvPr>
          <p:cNvSpPr txBox="1"/>
          <p:nvPr/>
        </p:nvSpPr>
        <p:spPr>
          <a:xfrm>
            <a:off x="1571625" y="3198167"/>
            <a:ext cx="2771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Pyrite</a:t>
            </a:r>
            <a:r>
              <a:rPr lang="en-GB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CC16F9-F4E3-43C4-8FE4-6F30B8E4D564}"/>
                  </a:ext>
                </a:extLst>
              </p:cNvPr>
              <p:cNvSpPr txBox="1"/>
              <p:nvPr/>
            </p:nvSpPr>
            <p:spPr>
              <a:xfrm>
                <a:off x="3167002" y="4635244"/>
                <a:ext cx="7110473" cy="373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𝐹𝑒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+14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3+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→15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sSubSup>
                        <m:sSub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CC16F9-F4E3-43C4-8FE4-6F30B8E4D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7002" y="4635244"/>
                <a:ext cx="7110473" cy="373244"/>
              </a:xfrm>
              <a:prstGeom prst="rect">
                <a:avLst/>
              </a:prstGeom>
              <a:blipFill>
                <a:blip r:embed="rId3"/>
                <a:stretch>
                  <a:fillRect l="-600" b="-145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5EF502-C889-4E6B-9B16-4405B97373E3}"/>
                  </a:ext>
                </a:extLst>
              </p:cNvPr>
              <p:cNvSpPr txBox="1"/>
              <p:nvPr/>
            </p:nvSpPr>
            <p:spPr>
              <a:xfrm>
                <a:off x="3199135" y="3010404"/>
                <a:ext cx="5975162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𝐹𝑒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sSubSup>
                        <m:sSub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5EF502-C889-4E6B-9B16-4405B9737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135" y="3010404"/>
                <a:ext cx="5975162" cy="6890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0546728-0D87-487D-9588-3E3618B2DF28}"/>
              </a:ext>
            </a:extLst>
          </p:cNvPr>
          <p:cNvSpPr txBox="1"/>
          <p:nvPr/>
        </p:nvSpPr>
        <p:spPr>
          <a:xfrm>
            <a:off x="6877049" y="3659832"/>
            <a:ext cx="3743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In presence of Oxygen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51F339-7409-4402-843E-55C2FD1CFD08}"/>
              </a:ext>
            </a:extLst>
          </p:cNvPr>
          <p:cNvSpPr txBox="1"/>
          <p:nvPr/>
        </p:nvSpPr>
        <p:spPr>
          <a:xfrm>
            <a:off x="7044194" y="5096909"/>
            <a:ext cx="3743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Anaerobic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3A19C-E4F4-4180-87C6-10AEE57C6E36}"/>
              </a:ext>
            </a:extLst>
          </p:cNvPr>
          <p:cNvSpPr txBox="1"/>
          <p:nvPr/>
        </p:nvSpPr>
        <p:spPr>
          <a:xfrm>
            <a:off x="1843315" y="279702"/>
            <a:ext cx="86868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Appendix 1A if you want to hear about Sulfuric acid weathering vs carbonic acid weathering</a:t>
            </a:r>
          </a:p>
        </p:txBody>
      </p:sp>
    </p:spTree>
    <p:extLst>
      <p:ext uri="{BB962C8B-B14F-4D97-AF65-F5344CB8AC3E}">
        <p14:creationId xmlns:p14="http://schemas.microsoft.com/office/powerpoint/2010/main" val="2278345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row: Down 13">
            <a:extLst>
              <a:ext uri="{FF2B5EF4-FFF2-40B4-BE49-F238E27FC236}">
                <a16:creationId xmlns:a16="http://schemas.microsoft.com/office/drawing/2014/main" id="{779FA666-3B18-485C-9813-8BBE4CA260A8}"/>
              </a:ext>
            </a:extLst>
          </p:cNvPr>
          <p:cNvSpPr/>
          <p:nvPr/>
        </p:nvSpPr>
        <p:spPr>
          <a:xfrm>
            <a:off x="8682494" y="3904760"/>
            <a:ext cx="295275" cy="2212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58AD6BC-EF1C-4E4F-AA7F-CC9240034AE9}"/>
              </a:ext>
            </a:extLst>
          </p:cNvPr>
          <p:cNvSpPr/>
          <p:nvPr/>
        </p:nvSpPr>
        <p:spPr>
          <a:xfrm>
            <a:off x="8421822" y="3066282"/>
            <a:ext cx="866775" cy="695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D5F73E-C745-408D-9914-3FB0BDD65D4D}"/>
              </a:ext>
            </a:extLst>
          </p:cNvPr>
          <p:cNvSpPr/>
          <p:nvPr/>
        </p:nvSpPr>
        <p:spPr>
          <a:xfrm>
            <a:off x="9410699" y="4486495"/>
            <a:ext cx="866775" cy="695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8CA11-302E-4215-802B-93E306400934}"/>
              </a:ext>
            </a:extLst>
          </p:cNvPr>
          <p:cNvSpPr txBox="1"/>
          <p:nvPr/>
        </p:nvSpPr>
        <p:spPr>
          <a:xfrm>
            <a:off x="1590674" y="230742"/>
            <a:ext cx="86868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Appendix 1A if you want to hear about Sulfuric acid weathering vs carbonic acid weathering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36808C-7127-4141-A19B-2DFD43B197C8}"/>
                  </a:ext>
                </a:extLst>
              </p:cNvPr>
              <p:cNvSpPr txBox="1"/>
              <p:nvPr/>
            </p:nvSpPr>
            <p:spPr>
              <a:xfrm>
                <a:off x="3543300" y="2102696"/>
                <a:ext cx="5286832" cy="373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𝐶𝑎𝑆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→ 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sSubSup>
                        <m:sSub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36808C-7127-4141-A19B-2DFD43B19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300" y="2102696"/>
                <a:ext cx="5286832" cy="373244"/>
              </a:xfrm>
              <a:prstGeom prst="rect">
                <a:avLst/>
              </a:prstGeom>
              <a:blipFill>
                <a:blip r:embed="rId2"/>
                <a:stretch>
                  <a:fillRect l="-806" r="-691"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C57E4B2-C016-47FD-B17D-2F2433C1C70D}"/>
              </a:ext>
            </a:extLst>
          </p:cNvPr>
          <p:cNvSpPr txBox="1"/>
          <p:nvPr/>
        </p:nvSpPr>
        <p:spPr>
          <a:xfrm>
            <a:off x="2457449" y="1301486"/>
            <a:ext cx="78200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Sulphate can enter the river from different sources</a:t>
            </a:r>
            <a:r>
              <a:rPr lang="en-GB" dirty="0"/>
              <a:t>: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51286-AC67-410F-88B0-FA46FA781913}"/>
              </a:ext>
            </a:extLst>
          </p:cNvPr>
          <p:cNvSpPr txBox="1"/>
          <p:nvPr/>
        </p:nvSpPr>
        <p:spPr>
          <a:xfrm>
            <a:off x="1504950" y="2052742"/>
            <a:ext cx="2771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Gypsum</a:t>
            </a:r>
            <a:r>
              <a:rPr lang="en-GB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4CAF6-F8D7-4F7B-8EF4-9FF7333E51FA}"/>
              </a:ext>
            </a:extLst>
          </p:cNvPr>
          <p:cNvSpPr txBox="1"/>
          <p:nvPr/>
        </p:nvSpPr>
        <p:spPr>
          <a:xfrm>
            <a:off x="1571625" y="3198167"/>
            <a:ext cx="2771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Pyrite</a:t>
            </a:r>
            <a:r>
              <a:rPr lang="en-GB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CC16F9-F4E3-43C4-8FE4-6F30B8E4D564}"/>
                  </a:ext>
                </a:extLst>
              </p:cNvPr>
              <p:cNvSpPr txBox="1"/>
              <p:nvPr/>
            </p:nvSpPr>
            <p:spPr>
              <a:xfrm>
                <a:off x="3167002" y="4635244"/>
                <a:ext cx="7110473" cy="373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𝐹𝑒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+14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3+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→15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sSubSup>
                        <m:sSub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CC16F9-F4E3-43C4-8FE4-6F30B8E4D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7002" y="4635244"/>
                <a:ext cx="7110473" cy="373244"/>
              </a:xfrm>
              <a:prstGeom prst="rect">
                <a:avLst/>
              </a:prstGeom>
              <a:blipFill>
                <a:blip r:embed="rId3"/>
                <a:stretch>
                  <a:fillRect l="-600" b="-145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5EF502-C889-4E6B-9B16-4405B97373E3}"/>
                  </a:ext>
                </a:extLst>
              </p:cNvPr>
              <p:cNvSpPr txBox="1"/>
              <p:nvPr/>
            </p:nvSpPr>
            <p:spPr>
              <a:xfrm>
                <a:off x="3199135" y="3028362"/>
                <a:ext cx="5975162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𝐹𝑒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2+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sSubSup>
                        <m:sSub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2−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85EF502-C889-4E6B-9B16-4405B9737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135" y="3028362"/>
                <a:ext cx="5975162" cy="6890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0546728-0D87-487D-9588-3E3618B2DF28}"/>
              </a:ext>
            </a:extLst>
          </p:cNvPr>
          <p:cNvSpPr txBox="1"/>
          <p:nvPr/>
        </p:nvSpPr>
        <p:spPr>
          <a:xfrm>
            <a:off x="6877049" y="3659832"/>
            <a:ext cx="3743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In presence of Oxygen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51F339-7409-4402-843E-55C2FD1CFD08}"/>
              </a:ext>
            </a:extLst>
          </p:cNvPr>
          <p:cNvSpPr txBox="1"/>
          <p:nvPr/>
        </p:nvSpPr>
        <p:spPr>
          <a:xfrm>
            <a:off x="6983545" y="5105674"/>
            <a:ext cx="3743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Anaerobic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10076C-8027-4844-A652-24D5608CD969}"/>
                  </a:ext>
                </a:extLst>
              </p:cNvPr>
              <p:cNvSpPr txBox="1"/>
              <p:nvPr/>
            </p:nvSpPr>
            <p:spPr>
              <a:xfrm>
                <a:off x="859974" y="6012335"/>
                <a:ext cx="106534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/>
                  <a:t>Generates the acidity needed to make sulfuric acid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GB" sz="3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sSub>
                      <m:sSubPr>
                        <m:ctrlPr>
                          <a:rPr lang="en-GB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b="1" i="1" smtClean="0">
                            <a:latin typeface="Cambria Math" panose="02040503050406030204" pitchFamily="18" charset="0"/>
                          </a:rPr>
                          <m:t>𝑺𝑶</m:t>
                        </m:r>
                      </m:e>
                      <m:sub>
                        <m:r>
                          <a:rPr lang="en-GB" sz="32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endParaRPr lang="en-GB" sz="32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10076C-8027-4844-A652-24D5608CD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4" y="6012335"/>
                <a:ext cx="10653484" cy="584775"/>
              </a:xfrm>
              <a:prstGeom prst="rect">
                <a:avLst/>
              </a:prstGeom>
              <a:blipFill>
                <a:blip r:embed="rId5"/>
                <a:stretch>
                  <a:fillRect l="-1430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rrow: Down 16">
            <a:extLst>
              <a:ext uri="{FF2B5EF4-FFF2-40B4-BE49-F238E27FC236}">
                <a16:creationId xmlns:a16="http://schemas.microsoft.com/office/drawing/2014/main" id="{7300E71D-CDE6-456D-8DD8-669AF0CBF015}"/>
              </a:ext>
            </a:extLst>
          </p:cNvPr>
          <p:cNvSpPr/>
          <p:nvPr/>
        </p:nvSpPr>
        <p:spPr>
          <a:xfrm>
            <a:off x="9696448" y="5327741"/>
            <a:ext cx="295275" cy="7719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407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ater next to the ocean&#10;&#10;Description automatically generated">
            <a:extLst>
              <a:ext uri="{FF2B5EF4-FFF2-40B4-BE49-F238E27FC236}">
                <a16:creationId xmlns:a16="http://schemas.microsoft.com/office/drawing/2014/main" id="{8FCFF0CA-72CE-4105-9D8C-38FC3213BE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" t="9091" r="3907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E9CEBF-3F03-4622-8AFE-CFBEF044A428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2. How much CO</a:t>
            </a:r>
            <a:r>
              <a:rPr lang="en-US" sz="4800" b="1" baseline="-25000" dirty="0">
                <a:latin typeface="+mj-lt"/>
                <a:ea typeface="+mj-ea"/>
                <a:cs typeface="+mj-cs"/>
              </a:rPr>
              <a:t>2</a:t>
            </a:r>
            <a:r>
              <a:rPr lang="en-US" sz="4800" b="1" dirty="0">
                <a:latin typeface="+mj-lt"/>
                <a:ea typeface="+mj-ea"/>
                <a:cs typeface="+mj-cs"/>
              </a:rPr>
              <a:t> have we emitted into the atmosphere since the start of the industrial revolution (1880)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810D73-CAA2-4CCF-8723-D1B0199AA8FE}"/>
              </a:ext>
            </a:extLst>
          </p:cNvPr>
          <p:cNvSpPr txBox="1"/>
          <p:nvPr/>
        </p:nvSpPr>
        <p:spPr>
          <a:xfrm>
            <a:off x="266700" y="4676775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(a) 500 million tonnes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69BB2-D8DB-40CF-A930-36B00ED9EFC2}"/>
              </a:ext>
            </a:extLst>
          </p:cNvPr>
          <p:cNvSpPr txBox="1"/>
          <p:nvPr/>
        </p:nvSpPr>
        <p:spPr>
          <a:xfrm>
            <a:off x="266700" y="5164988"/>
            <a:ext cx="364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(b) 500 giga tonnes (10</a:t>
            </a:r>
            <a:r>
              <a:rPr lang="en-GB" baseline="30000" dirty="0"/>
              <a:t>9</a:t>
            </a:r>
            <a:r>
              <a:rPr lang="en-GB" dirty="0"/>
              <a:t> tonnes)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61D625-6C1E-42AE-BF52-C5CDCB6BA1C8}"/>
              </a:ext>
            </a:extLst>
          </p:cNvPr>
          <p:cNvSpPr txBox="1"/>
          <p:nvPr/>
        </p:nvSpPr>
        <p:spPr>
          <a:xfrm>
            <a:off x="266700" y="5638436"/>
            <a:ext cx="379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(c) 500 Petra tonnes (10</a:t>
            </a:r>
            <a:r>
              <a:rPr lang="en-GB" baseline="30000" dirty="0"/>
              <a:t>12</a:t>
            </a:r>
            <a:r>
              <a:rPr lang="en-GB" dirty="0"/>
              <a:t> tonnes)</a:t>
            </a:r>
          </a:p>
        </p:txBody>
      </p:sp>
    </p:spTree>
    <p:extLst>
      <p:ext uri="{BB962C8B-B14F-4D97-AF65-F5344CB8AC3E}">
        <p14:creationId xmlns:p14="http://schemas.microsoft.com/office/powerpoint/2010/main" val="938893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ater next to the ocean&#10;&#10;Description automatically generated">
            <a:extLst>
              <a:ext uri="{FF2B5EF4-FFF2-40B4-BE49-F238E27FC236}">
                <a16:creationId xmlns:a16="http://schemas.microsoft.com/office/drawing/2014/main" id="{8FCFF0CA-72CE-4105-9D8C-38FC3213BE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" t="9091" r="3907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E9CEBF-3F03-4622-8AFE-CFBEF044A428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3. What is thought to be the maximum safe concentration of mercury in natural waters before it becomes hazardous to health?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110E2E-FD15-4F4E-8315-FDBC4B12D0EE}"/>
              </a:ext>
            </a:extLst>
          </p:cNvPr>
          <p:cNvSpPr txBox="1"/>
          <p:nvPr/>
        </p:nvSpPr>
        <p:spPr>
          <a:xfrm>
            <a:off x="477980" y="4781550"/>
            <a:ext cx="297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a) 70 nanograms (10</a:t>
            </a:r>
            <a:r>
              <a:rPr lang="en-GB" baseline="30000" dirty="0"/>
              <a:t>-9</a:t>
            </a:r>
            <a:r>
              <a:rPr lang="en-GB" dirty="0"/>
              <a:t> grams)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3AB386-6A33-44B9-9775-95B6F42A1D78}"/>
              </a:ext>
            </a:extLst>
          </p:cNvPr>
          <p:cNvSpPr txBox="1"/>
          <p:nvPr/>
        </p:nvSpPr>
        <p:spPr>
          <a:xfrm>
            <a:off x="477979" y="5288227"/>
            <a:ext cx="297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b) 70 micrograms (10</a:t>
            </a:r>
            <a:r>
              <a:rPr lang="en-GB" baseline="30000" dirty="0"/>
              <a:t>-6</a:t>
            </a:r>
            <a:r>
              <a:rPr lang="en-GB" dirty="0"/>
              <a:t> grams)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366A8B-9BC4-407A-BBBD-3C5EF697A0F7}"/>
              </a:ext>
            </a:extLst>
          </p:cNvPr>
          <p:cNvSpPr txBox="1"/>
          <p:nvPr/>
        </p:nvSpPr>
        <p:spPr>
          <a:xfrm>
            <a:off x="477979" y="5819775"/>
            <a:ext cx="297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c) 70 milligrams (10</a:t>
            </a:r>
            <a:r>
              <a:rPr lang="en-GB" baseline="30000" dirty="0"/>
              <a:t>-3</a:t>
            </a:r>
            <a:r>
              <a:rPr lang="en-GB" dirty="0"/>
              <a:t> grams) </a:t>
            </a:r>
          </a:p>
        </p:txBody>
      </p:sp>
    </p:spTree>
    <p:extLst>
      <p:ext uri="{BB962C8B-B14F-4D97-AF65-F5344CB8AC3E}">
        <p14:creationId xmlns:p14="http://schemas.microsoft.com/office/powerpoint/2010/main" val="2454772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1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5B3C08-6D6F-413E-8D9E-54550E617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746" y="1588012"/>
            <a:ext cx="3377183" cy="3681976"/>
          </a:xfrm>
          <a:noFill/>
        </p:spPr>
        <p:txBody>
          <a:bodyPr>
            <a:normAutofit fontScale="90000"/>
          </a:bodyPr>
          <a:lstStyle/>
          <a:p>
            <a:pPr algn="r"/>
            <a:r>
              <a:rPr lang="en-GB" sz="4000" b="1" dirty="0">
                <a:solidFill>
                  <a:schemeClr val="bg1"/>
                </a:solidFill>
                <a:latin typeface="+mn-lt"/>
              </a:rPr>
              <a:t>Part One: </a:t>
            </a:r>
            <a:br>
              <a:rPr lang="en-GB" sz="4000" b="1" dirty="0">
                <a:solidFill>
                  <a:schemeClr val="bg1"/>
                </a:solidFill>
                <a:latin typeface="+mn-lt"/>
              </a:rPr>
            </a:br>
            <a:r>
              <a:rPr lang="en-GB" sz="4000" b="1" dirty="0">
                <a:solidFill>
                  <a:schemeClr val="bg1"/>
                </a:solidFill>
                <a:latin typeface="+mn-lt"/>
              </a:rPr>
              <a:t>Artificially Enhanced Silicate Weathering</a:t>
            </a:r>
            <a:br>
              <a:rPr lang="en-GB" sz="3400" b="1" dirty="0">
                <a:solidFill>
                  <a:schemeClr val="bg1"/>
                </a:solidFill>
                <a:latin typeface="+mn-lt"/>
              </a:rPr>
            </a:br>
            <a:br>
              <a:rPr lang="en-GB" sz="3400" b="1" dirty="0">
                <a:solidFill>
                  <a:schemeClr val="bg1"/>
                </a:solidFill>
                <a:latin typeface="+mn-lt"/>
              </a:rPr>
            </a:br>
            <a:r>
              <a:rPr lang="en-GB" sz="3400" b="1" dirty="0">
                <a:solidFill>
                  <a:schemeClr val="bg1"/>
                </a:solidFill>
                <a:latin typeface="+mn-lt"/>
              </a:rPr>
              <a:t>A method for  carbon sequestration</a:t>
            </a:r>
          </a:p>
        </p:txBody>
      </p:sp>
      <p:pic>
        <p:nvPicPr>
          <p:cNvPr id="4" name="Picture 3" descr="A plant in a forest&#10;&#10;Description automatically generated">
            <a:extLst>
              <a:ext uri="{FF2B5EF4-FFF2-40B4-BE49-F238E27FC236}">
                <a16:creationId xmlns:a16="http://schemas.microsoft.com/office/drawing/2014/main" id="{D862706C-4749-4F36-B469-460FB55819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 r="11596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74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916F2C-7BE3-4D60-BD49-196BB92D6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7679" y="643467"/>
            <a:ext cx="6930512" cy="55710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68396-FEE3-40B8-9DF6-957F952BD5B2}"/>
              </a:ext>
            </a:extLst>
          </p:cNvPr>
          <p:cNvSpPr txBox="1"/>
          <p:nvPr/>
        </p:nvSpPr>
        <p:spPr>
          <a:xfrm>
            <a:off x="985734" y="2093098"/>
            <a:ext cx="35493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Why might we need “Negative Emission” strategies?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92F351-C2F6-4788-AD8D-964279E53214}"/>
              </a:ext>
            </a:extLst>
          </p:cNvPr>
          <p:cNvSpPr txBox="1"/>
          <p:nvPr/>
        </p:nvSpPr>
        <p:spPr>
          <a:xfrm>
            <a:off x="985734" y="5248275"/>
            <a:ext cx="3338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Taken from the IPCC (Intergovernmental Panel for Climate Change) 2018 Report</a:t>
            </a:r>
          </a:p>
        </p:txBody>
      </p:sp>
    </p:spTree>
    <p:extLst>
      <p:ext uri="{BB962C8B-B14F-4D97-AF65-F5344CB8AC3E}">
        <p14:creationId xmlns:p14="http://schemas.microsoft.com/office/powerpoint/2010/main" val="3680233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916F2C-7BE3-4D60-BD49-196BB92D6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7679" y="643467"/>
            <a:ext cx="6930512" cy="55710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168396-FEE3-40B8-9DF6-957F952BD5B2}"/>
              </a:ext>
            </a:extLst>
          </p:cNvPr>
          <p:cNvSpPr txBox="1"/>
          <p:nvPr/>
        </p:nvSpPr>
        <p:spPr>
          <a:xfrm>
            <a:off x="676275" y="643467"/>
            <a:ext cx="3696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Why might we need “Negative Emission” strategies?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92F351-C2F6-4788-AD8D-964279E53214}"/>
              </a:ext>
            </a:extLst>
          </p:cNvPr>
          <p:cNvSpPr txBox="1"/>
          <p:nvPr/>
        </p:nvSpPr>
        <p:spPr>
          <a:xfrm>
            <a:off x="676275" y="5454610"/>
            <a:ext cx="3960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Taken from the IPCC (Intergovernmental Panel for Climate Change) 2018 Report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9F7F4-8E55-4335-97ED-1760026DAD18}"/>
              </a:ext>
            </a:extLst>
          </p:cNvPr>
          <p:cNvSpPr txBox="1"/>
          <p:nvPr/>
        </p:nvSpPr>
        <p:spPr>
          <a:xfrm>
            <a:off x="579673" y="2845271"/>
            <a:ext cx="3619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Even if we massively reduce our global emissions (P1 on the graph), it is unlikely that global temperatures will remain under 1.5</a:t>
            </a:r>
            <a:r>
              <a:rPr lang="en-GB" baseline="30000" dirty="0"/>
              <a:t>O</a:t>
            </a:r>
            <a:r>
              <a:rPr lang="en-GB" dirty="0"/>
              <a:t>C without negative emissions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597CE4F-2076-42F6-8BE2-A415354ECAE3}"/>
              </a:ext>
            </a:extLst>
          </p:cNvPr>
          <p:cNvCxnSpPr>
            <a:cxnSpLocks/>
          </p:cNvCxnSpPr>
          <p:nvPr/>
        </p:nvCxnSpPr>
        <p:spPr>
          <a:xfrm>
            <a:off x="3781425" y="3782356"/>
            <a:ext cx="5183652" cy="4033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439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FDE60FF607542A8938EF5BD5BE825" ma:contentTypeVersion="6" ma:contentTypeDescription="Create a new document." ma:contentTypeScope="" ma:versionID="42333c817fbedfab4d6888ffca566e4c">
  <xsd:schema xmlns:xsd="http://www.w3.org/2001/XMLSchema" xmlns:xs="http://www.w3.org/2001/XMLSchema" xmlns:p="http://schemas.microsoft.com/office/2006/metadata/properties" xmlns:ns2="1bff5ba4-f8ce-4e5a-8d12-16d349a7a505" targetNamespace="http://schemas.microsoft.com/office/2006/metadata/properties" ma:root="true" ma:fieldsID="59c2ac20afdbb326a6dfe8cb6f114b68" ns2:_="">
    <xsd:import namespace="1bff5ba4-f8ce-4e5a-8d12-16d349a7a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f5ba4-f8ce-4e5a-8d12-16d349a7a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2265C87-3F54-4B00-9855-72B7D9D7C06A}"/>
</file>

<file path=customXml/itemProps2.xml><?xml version="1.0" encoding="utf-8"?>
<ds:datastoreItem xmlns:ds="http://schemas.openxmlformats.org/officeDocument/2006/customXml" ds:itemID="{FFF2E585-20FF-44DE-B900-B0E218443F73}"/>
</file>

<file path=customXml/itemProps3.xml><?xml version="1.0" encoding="utf-8"?>
<ds:datastoreItem xmlns:ds="http://schemas.openxmlformats.org/officeDocument/2006/customXml" ds:itemID="{70B2D645-1AEE-4455-A9DA-D9492574B165}"/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1959</Words>
  <Application>Microsoft Office PowerPoint</Application>
  <PresentationFormat>Widescreen</PresentationFormat>
  <Paragraphs>221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Office Theme</vt:lpstr>
      <vt:lpstr>PowerPoint Presentation</vt:lpstr>
      <vt:lpstr> Goals for todays lecture:</vt:lpstr>
      <vt:lpstr>PowerPoint Presentation</vt:lpstr>
      <vt:lpstr>PowerPoint Presentation</vt:lpstr>
      <vt:lpstr>PowerPoint Presentation</vt:lpstr>
      <vt:lpstr>PowerPoint Presentation</vt:lpstr>
      <vt:lpstr>Part One:  Artificially Enhanced Silicate Weathering  A method for  carbon sequestration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3:  Mercury cycle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Kirsty</dc:creator>
  <cp:lastModifiedBy>Kirsty</cp:lastModifiedBy>
  <cp:revision>7</cp:revision>
  <dcterms:created xsi:type="dcterms:W3CDTF">2020-07-16T10:23:53Z</dcterms:created>
  <dcterms:modified xsi:type="dcterms:W3CDTF">2020-07-17T10:44:13Z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0x010100294FDE60FF607542A8938EF5BD5BE825</vt:lpwstr>
  </property>
  <property fmtid="{D5CDD505-2E9C-101B-9397-08002B2CF9AE}" pid="3" name="Order">
    <vt:r8>154900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</Properties>
</file>