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135B7D-B517-9221-B594-A0A6CAB86724}" v="7" dt="2025-09-24T09:01:45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59579C83-EF54-4F3B-A757-1D423A6B11BB}"/>
    <pc:docChg chg="modSld">
      <pc:chgData name="Elizabeth.Simpson" userId="S::es23676@open.ac.uk::b984c68f-e7f2-4a14-821c-76f06e079c57" providerId="AD" clId="Web-{59579C83-EF54-4F3B-A757-1D423A6B11BB}" dt="2025-08-26T08:59:21.784" v="9" actId="20577"/>
      <pc:docMkLst>
        <pc:docMk/>
      </pc:docMkLst>
      <pc:sldChg chg="modSp">
        <pc:chgData name="Elizabeth.Simpson" userId="S::es23676@open.ac.uk::b984c68f-e7f2-4a14-821c-76f06e079c57" providerId="AD" clId="Web-{59579C83-EF54-4F3B-A757-1D423A6B11BB}" dt="2025-08-26T08:59:21.784" v="9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59579C83-EF54-4F3B-A757-1D423A6B11BB}" dt="2025-08-26T08:59:21.784" v="9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clId="Web-{32135B7D-B517-9221-B594-A0A6CAB86724}"/>
    <pc:docChg chg="modSld">
      <pc:chgData name="" userId="" providerId="" clId="Web-{32135B7D-B517-9221-B594-A0A6CAB86724}" dt="2025-09-24T09:01:39.963" v="1" actId="20577"/>
      <pc:docMkLst>
        <pc:docMk/>
      </pc:docMkLst>
      <pc:sldChg chg="modSp">
        <pc:chgData name="" userId="" providerId="" clId="Web-{32135B7D-B517-9221-B594-A0A6CAB86724}" dt="2025-09-24T09:01:39.963" v="1" actId="20577"/>
        <pc:sldMkLst>
          <pc:docMk/>
          <pc:sldMk cId="540167010" sldId="268"/>
        </pc:sldMkLst>
        <pc:spChg chg="mod">
          <ac:chgData name="" userId="" providerId="" clId="Web-{32135B7D-B517-9221-B594-A0A6CAB86724}" dt="2025-09-24T09:01:39.963" v="1" actId="20577"/>
          <ac:spMkLst>
            <pc:docMk/>
            <pc:sldMk cId="540167010" sldId="268"/>
            <ac:spMk id="6" creationId="{DC1866F1-A433-E64B-BAEB-DA00E608B5CC}"/>
          </ac:spMkLst>
        </pc:spChg>
      </pc:sldChg>
    </pc:docChg>
  </pc:docChgLst>
  <pc:docChgLst>
    <pc:chgData name="Brent.Cunningham" userId="S::bc5835@open.ac.uk::74055d5a-e06d-41f7-9835-efab18c92af7" providerId="AD" clId="Web-{32135B7D-B517-9221-B594-A0A6CAB86724}"/>
    <pc:docChg chg="modSld">
      <pc:chgData name="Brent.Cunningham" userId="S::bc5835@open.ac.uk::74055d5a-e06d-41f7-9835-efab18c92af7" providerId="AD" clId="Web-{32135B7D-B517-9221-B594-A0A6CAB86724}" dt="2025-09-24T09:01:44.229" v="2" actId="20577"/>
      <pc:docMkLst>
        <pc:docMk/>
      </pc:docMkLst>
      <pc:sldChg chg="modSp">
        <pc:chgData name="Brent.Cunningham" userId="S::bc5835@open.ac.uk::74055d5a-e06d-41f7-9835-efab18c92af7" providerId="AD" clId="Web-{32135B7D-B517-9221-B594-A0A6CAB86724}" dt="2025-09-24T09:01:44.229" v="2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32135B7D-B517-9221-B594-A0A6CAB86724}" dt="2025-09-24T09:01:44.229" v="2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Kanchana_Kanchanasut_-_201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lab.ait.ac.th/cwmn/cwmn.php" TargetMode="External"/><Relationship Id="rId2" Type="http://schemas.openxmlformats.org/officeDocument/2006/relationships/hyperlink" Target="https://dl.acm.org/doi/10.1145/1503370.150338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blogs.unimelb.edu.au/3010/homecomings-the-educator/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internetsociety.org/blog/2021/06/dr-kanchana-kanchanasut-on-connecting-with-communiti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>
                <a:latin typeface="Aptos"/>
              </a:rPr>
              <a:t>Dr. Kanchana </a:t>
            </a:r>
            <a:r>
              <a:rPr lang="en-US" sz="1800" err="1">
                <a:latin typeface="Aptos"/>
              </a:rPr>
              <a:t>Kanchanasut</a:t>
            </a:r>
            <a:r>
              <a:rPr lang="en-US" sz="1800">
                <a:latin typeface="Aptos"/>
              </a:rPr>
              <a:t> (</a:t>
            </a:r>
            <a:r>
              <a:rPr lang="th-TH" sz="2000">
                <a:latin typeface="Cordia New"/>
                <a:cs typeface="Cordia New"/>
              </a:rPr>
              <a:t>กาญจนา กาญจนาสุต</a:t>
            </a:r>
            <a:r>
              <a:rPr lang="th-TH" sz="1800">
                <a:latin typeface="Aptos"/>
                <a:cs typeface="Cordia New"/>
              </a:rPr>
              <a:t>) </a:t>
            </a:r>
            <a:r>
              <a:rPr lang="en-US" sz="1800">
                <a:latin typeface="Aptos"/>
              </a:rPr>
              <a:t>is a pioneer for the internet in Thailand. </a:t>
            </a:r>
            <a:endParaRPr lang="en-US"/>
          </a:p>
          <a:p>
            <a:pPr marL="0" indent="0">
              <a:buNone/>
            </a:pPr>
            <a:endParaRPr lang="en-US" sz="1800">
              <a:latin typeface="Aptos"/>
            </a:endParaRPr>
          </a:p>
          <a:p>
            <a:pPr marL="0" indent="0">
              <a:buNone/>
            </a:pPr>
            <a:r>
              <a:rPr lang="en-US" sz="1800">
                <a:latin typeface="Aptos"/>
              </a:rPr>
              <a:t>Laying the foundations of networking within Thailand, she has been working since to increase the interconnectedness of rural communities throughout Thailand and Southeast Asia, despite numerous difficulties.</a:t>
            </a:r>
            <a:endParaRPr lang="en-US" sz="12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endParaRPr lang="en-US" sz="2200"/>
          </a:p>
        </p:txBody>
      </p:sp>
      <p:pic>
        <p:nvPicPr>
          <p:cNvPr id="6" name="Content Placeholder 6" descr="A person wearing glasses and a black shirt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043" r="18043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565421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ea typeface="+mn-lt"/>
                <a:cs typeface="+mn-lt"/>
              </a:rPr>
              <a:t>Image source: </a:t>
            </a:r>
            <a:r>
              <a:rPr lang="en-US" sz="1300" b="1" err="1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Imaginingtheinternet</a:t>
            </a:r>
            <a:r>
              <a:rPr lang="en-US" sz="1300" b="1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/ Wikimedia Commons</a:t>
            </a:r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/>
              <a:t>Bringing the Internet to Thailand: Kanchana </a:t>
            </a:r>
            <a:r>
              <a:rPr lang="en-US" sz="3400" b="1" err="1"/>
              <a:t>Kanchanasut</a:t>
            </a:r>
            <a:endParaRPr lang="en-US" sz="3400" b="1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659373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Background</a:t>
            </a:r>
          </a:p>
          <a:p>
            <a:pPr marL="0" indent="0">
              <a:buNone/>
            </a:pPr>
            <a:r>
              <a:rPr lang="en-GB" sz="1800">
                <a:cs typeface="Arial"/>
              </a:rPr>
              <a:t>Born in the Tak Province of Thailand,  Dr </a:t>
            </a:r>
            <a:r>
              <a:rPr lang="en-GB" sz="1800" err="1">
                <a:cs typeface="Arial"/>
              </a:rPr>
              <a:t>Kanchanasut</a:t>
            </a:r>
            <a:r>
              <a:rPr lang="en-GB" sz="1800">
                <a:cs typeface="Arial"/>
              </a:rPr>
              <a:t> sought out further education in Australia.</a:t>
            </a:r>
          </a:p>
          <a:p>
            <a:pPr marL="0" indent="0">
              <a:buNone/>
            </a:pPr>
            <a:r>
              <a:rPr lang="en-GB" sz="1800">
                <a:cs typeface="Arial"/>
              </a:rPr>
              <a:t>Starting at the University of Queensland, she attained a BSc in Mathematics and a Graduate Diploma in Computer Science, followed by a MSc and PhD in Computer Science at the University of Melbourne.</a:t>
            </a:r>
          </a:p>
          <a:p>
            <a:pPr marL="0" indent="0">
              <a:buNone/>
            </a:pPr>
            <a:endParaRPr lang="en-GB" sz="1800">
              <a:cs typeface="Arial"/>
            </a:endParaRPr>
          </a:p>
          <a:p>
            <a:pPr marL="0" indent="0">
              <a:buNone/>
            </a:pPr>
            <a:r>
              <a:rPr lang="en-GB" sz="1800" b="1"/>
              <a:t>Contributions</a:t>
            </a:r>
          </a:p>
          <a:p>
            <a:pPr marL="0" indent="0">
              <a:buNone/>
            </a:pPr>
            <a:r>
              <a:rPr lang="en-GB" sz="1800"/>
              <a:t>Dr </a:t>
            </a:r>
            <a:r>
              <a:rPr lang="en-GB" sz="1800" err="1"/>
              <a:t>Kanchanasut</a:t>
            </a:r>
            <a:r>
              <a:rPr lang="en-GB" sz="1800"/>
              <a:t> brought the internet to Thailand in 1986, after she co-created a computer network to establish connection to Tokyo and Melbourne universities. </a:t>
            </a:r>
          </a:p>
          <a:p>
            <a:pPr marL="0" indent="0">
              <a:buNone/>
            </a:pPr>
            <a:r>
              <a:rPr lang="en-GB" sz="1800"/>
              <a:t>She has worked tirelessly on advancing wireless technologies throughout Southeast Asia, initially to support unpredictable weather patterns, ensuring network robustness and suitability for </a:t>
            </a:r>
            <a:r>
              <a:rPr lang="en-GB" sz="1800">
                <a:hlinkClick r:id="rId2"/>
              </a:rPr>
              <a:t>disaster communications</a:t>
            </a:r>
            <a:r>
              <a:rPr lang="en-GB" sz="1800"/>
              <a:t>, before realising the potential of similar concepts to help connect remote communities. </a:t>
            </a:r>
          </a:p>
          <a:p>
            <a:pPr marL="0" indent="0">
              <a:buNone/>
            </a:pPr>
            <a:r>
              <a:rPr lang="en-GB" sz="1800"/>
              <a:t>With </a:t>
            </a:r>
            <a:r>
              <a:rPr lang="en-GB" sz="1800">
                <a:hlinkClick r:id="rId3"/>
              </a:rPr>
              <a:t>TakNet</a:t>
            </a:r>
            <a:r>
              <a:rPr lang="en-GB" sz="1800"/>
              <a:t> she has since helped over 30 rural villages gain access to the internet, with training on networking, engineering, and maintenance to ensure communities have all they need to keep connected. 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Connecting the Disconnected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Further Reading</a:t>
            </a:r>
            <a:endParaRPr lang="en-US" sz="1800"/>
          </a:p>
          <a:p>
            <a:pPr marL="0" indent="0">
              <a:buNone/>
            </a:pPr>
            <a:r>
              <a:rPr lang="en-GB" sz="1800" err="1">
                <a:solidFill>
                  <a:srgbClr val="000000"/>
                </a:solidFill>
                <a:cs typeface="Arial"/>
              </a:rPr>
              <a:t>Apikul</a:t>
            </a:r>
            <a:r>
              <a:rPr lang="en-GB" sz="1800">
                <a:solidFill>
                  <a:srgbClr val="000000"/>
                </a:solidFill>
                <a:cs typeface="Arial"/>
              </a:rPr>
              <a:t>, C. (2021) </a:t>
            </a:r>
            <a:r>
              <a:rPr lang="en-GB" sz="1800" i="1">
                <a:solidFill>
                  <a:srgbClr val="000000"/>
                </a:solidFill>
                <a:cs typeface="Arial"/>
              </a:rPr>
              <a:t>Dr. Kanchana </a:t>
            </a:r>
            <a:r>
              <a:rPr lang="en-GB" sz="1800" i="1" err="1">
                <a:solidFill>
                  <a:srgbClr val="000000"/>
                </a:solidFill>
                <a:cs typeface="Arial"/>
              </a:rPr>
              <a:t>Kanchanasut</a:t>
            </a:r>
            <a:r>
              <a:rPr lang="en-GB" sz="1800" i="1">
                <a:solidFill>
                  <a:srgbClr val="000000"/>
                </a:solidFill>
                <a:cs typeface="Arial"/>
              </a:rPr>
              <a:t>: On Connecting with Communities.</a:t>
            </a:r>
            <a:r>
              <a:rPr lang="en-GB" sz="1800">
                <a:solidFill>
                  <a:srgbClr val="000000"/>
                </a:solidFill>
                <a:cs typeface="Arial"/>
              </a:rPr>
              <a:t> Available at: </a:t>
            </a:r>
            <a:r>
              <a:rPr lang="en-GB" sz="1800">
                <a:solidFill>
                  <a:srgbClr val="000000"/>
                </a:solidFill>
                <a:cs typeface="Arial"/>
                <a:hlinkClick r:id="rId2"/>
              </a:rPr>
              <a:t>https://www.internetsociety.org/blog/2021/06/dr-kanchana-kanchanasut-on-connecting-with-communities/</a:t>
            </a:r>
            <a:r>
              <a:rPr lang="en-GB" sz="1800">
                <a:solidFill>
                  <a:srgbClr val="000000"/>
                </a:solidFill>
                <a:cs typeface="Arial"/>
              </a:rPr>
              <a:t> (Accessed: 13 July 2025).</a:t>
            </a:r>
            <a:endParaRPr lang="en-GB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1800">
                <a:cs typeface="Arial"/>
              </a:rPr>
              <a:t>Stanton, K. (2017)</a:t>
            </a:r>
            <a:r>
              <a:rPr lang="en-GB" sz="1800" i="1">
                <a:cs typeface="Arial"/>
              </a:rPr>
              <a:t> Homecomings: The Educator</a:t>
            </a:r>
            <a:r>
              <a:rPr lang="en-GB" sz="1800">
                <a:cs typeface="Arial"/>
              </a:rPr>
              <a:t>. Available at: </a:t>
            </a:r>
            <a:r>
              <a:rPr lang="en-GB" sz="1800">
                <a:cs typeface="Arial"/>
                <a:hlinkClick r:id="rId3"/>
              </a:rPr>
              <a:t>https://blogs.unimelb.edu.au/3010/homecomings-the-educator/</a:t>
            </a:r>
            <a:r>
              <a:rPr lang="en-GB" sz="1800">
                <a:cs typeface="Arial"/>
              </a:rPr>
              <a:t>  (Accessed: 06 May 2025).</a:t>
            </a:r>
            <a:endParaRPr lang="en-GB"/>
          </a:p>
          <a:p>
            <a:pPr marL="0" indent="0">
              <a:buNone/>
            </a:pPr>
            <a:r>
              <a:rPr lang="en-GB" sz="1800" b="1"/>
              <a:t>The Project</a:t>
            </a:r>
          </a:p>
          <a:p>
            <a:pPr marL="0" indent="0">
              <a:buNone/>
            </a:pPr>
            <a:r>
              <a:rPr lang="en-GB" sz="1800"/>
              <a:t>This resource is part of the </a:t>
            </a:r>
            <a:r>
              <a:rPr lang="en-GB" sz="1800" b="1"/>
              <a:t>Diverse Computing Pioneers Project</a:t>
            </a:r>
            <a:r>
              <a:rPr lang="en-GB" sz="180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/>
              <a:t>More information </a:t>
            </a:r>
            <a:r>
              <a:rPr lang="en-GB" sz="1800">
                <a:ea typeface="+mn-lt"/>
                <a:cs typeface="+mn-lt"/>
              </a:rPr>
              <a:t>is available at: </a:t>
            </a:r>
            <a:r>
              <a:rPr lang="en-GB" sz="180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Small Scale Networks, Big Scale Impact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C3321D-22D9-4F6E-A27B-9F75B48C2C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Connecting the Disconnected</vt:lpstr>
      <vt:lpstr>Small Scale Networks, Big Scale Impact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3</cp:revision>
  <dcterms:created xsi:type="dcterms:W3CDTF">2025-06-11T21:29:33Z</dcterms:created>
  <dcterms:modified xsi:type="dcterms:W3CDTF">2025-09-24T09:01:47Z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