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y="6858000" cx="12192000"/>
  <p:notesSz cx="6858000" cy="9144000"/>
  <p:embeddedFontLst>
    <p:embeddedFont>
      <p:font typeface="Noto Sans"/>
      <p:regular r:id="rId53"/>
      <p:bold r:id="rId54"/>
      <p:italic r:id="rId55"/>
      <p:boldItalic r:id="rId56"/>
    </p:embeddedFont>
    <p:embeddedFont>
      <p:font typeface="Open Sans ExtraBold"/>
      <p:bold r:id="rId57"/>
      <p:boldItalic r:id="rId58"/>
    </p:embeddedFont>
    <p:embeddedFont>
      <p:font typeface="Open Sans"/>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3" roundtripDataSignature="AMtx7mh4bXkbmekiTQnt6742r+SZ92D2O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OpenSans-boldItalic.fntdata"/><Relationship Id="rId61" Type="http://schemas.openxmlformats.org/officeDocument/2006/relationships/font" Target="fonts/OpenSans-italic.fntdata"/><Relationship Id="rId20" Type="http://schemas.openxmlformats.org/officeDocument/2006/relationships/slide" Target="slides/slide15.xml"/><Relationship Id="rId63"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OpenSans-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NotoSans-regular.fntdata"/><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NotoSans-italic.fntdata"/><Relationship Id="rId10" Type="http://schemas.openxmlformats.org/officeDocument/2006/relationships/slide" Target="slides/slide5.xml"/><Relationship Id="rId54" Type="http://schemas.openxmlformats.org/officeDocument/2006/relationships/font" Target="fonts/NotoSans-bold.fntdata"/><Relationship Id="rId13" Type="http://schemas.openxmlformats.org/officeDocument/2006/relationships/slide" Target="slides/slide8.xml"/><Relationship Id="rId57" Type="http://schemas.openxmlformats.org/officeDocument/2006/relationships/font" Target="fonts/OpenSansExtraBold-bold.fntdata"/><Relationship Id="rId12" Type="http://schemas.openxmlformats.org/officeDocument/2006/relationships/slide" Target="slides/slide7.xml"/><Relationship Id="rId56" Type="http://schemas.openxmlformats.org/officeDocument/2006/relationships/font" Target="fonts/NotoSans-boldItalic.fntdata"/><Relationship Id="rId15" Type="http://schemas.openxmlformats.org/officeDocument/2006/relationships/slide" Target="slides/slide10.xml"/><Relationship Id="rId59" Type="http://schemas.openxmlformats.org/officeDocument/2006/relationships/font" Target="fonts/OpenSans-regular.fntdata"/><Relationship Id="rId14" Type="http://schemas.openxmlformats.org/officeDocument/2006/relationships/slide" Target="slides/slide9.xml"/><Relationship Id="rId58" Type="http://schemas.openxmlformats.org/officeDocument/2006/relationships/font" Target="fonts/OpenSansExtraBold-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756000" y="5078520"/>
            <a:ext cx="6047640" cy="481104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5" name="Google Shape;5;n"/>
          <p:cNvSpPr txBox="1"/>
          <p:nvPr>
            <p:ph idx="3" type="hdr"/>
          </p:nvPr>
        </p:nvSpPr>
        <p:spPr>
          <a:xfrm>
            <a:off x="0" y="0"/>
            <a:ext cx="3280680" cy="53424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 name="Google Shape;6;n"/>
          <p:cNvSpPr txBox="1"/>
          <p:nvPr>
            <p:ph idx="10" type="dt"/>
          </p:nvPr>
        </p:nvSpPr>
        <p:spPr>
          <a:xfrm>
            <a:off x="4278960" y="0"/>
            <a:ext cx="3280680" cy="534240"/>
          </a:xfrm>
          <a:prstGeom prst="rect">
            <a:avLst/>
          </a:prstGeom>
          <a:noFill/>
          <a:ln>
            <a:noFill/>
          </a:ln>
        </p:spPr>
        <p:txBody>
          <a:bodyPr anchorCtr="0" anchor="t" bIns="0" lIns="0" spcFirstLastPara="1" rIns="0" wrap="square" tIns="0">
            <a:noAutofit/>
          </a:bodyPr>
          <a:lstStyle>
            <a:lvl1pPr lvl="0" marR="0" rtl="0" algn="r">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10157400"/>
            <a:ext cx="3280680" cy="53424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4278960" y="10157400"/>
            <a:ext cx="3280680" cy="53424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Clr>
                <a:srgbClr val="000000"/>
              </a:buClr>
              <a:buSzPts val="1400"/>
              <a:buFont typeface="Times New Roman"/>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92" name="Google Shape;192;p1: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1" name="Google Shape;301;p10: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17136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Raster data is used in a GIS application when we want to display information that is continuous across an area and cannot easily be divided into vector features.</a:t>
            </a:r>
            <a:endParaRPr b="0" sz="1200" strike="noStrike">
              <a:solidFill>
                <a:srgbClr val="000000"/>
              </a:solidFill>
              <a:latin typeface="Open Sans"/>
              <a:ea typeface="Open Sans"/>
              <a:cs typeface="Open Sans"/>
              <a:sym typeface="Open Sans"/>
            </a:endParaRPr>
          </a:p>
          <a:p>
            <a:pPr indent="0" lvl="0" marL="17136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17136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Raster data is commonly used as a base map for outlining regional geography for a particular area of interest, as well as for remote sensing and data analysis operations.</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Arial"/>
              <a:ea typeface="Arial"/>
              <a:cs typeface="Arial"/>
              <a:sym typeface="Arial"/>
            </a:endParaRPr>
          </a:p>
        </p:txBody>
      </p:sp>
      <p:sp>
        <p:nvSpPr>
          <p:cNvPr id="302" name="Google Shape;302;p10: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7" name="Google Shape;317;p11: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0" rtl="0" algn="l">
              <a:lnSpc>
                <a:spcPct val="2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Raster data can be categorised into three broad categories, outlined as follows:</a:t>
            </a:r>
            <a:endParaRPr b="0" sz="1200" strike="noStrike">
              <a:solidFill>
                <a:srgbClr val="000000"/>
              </a:solidFill>
              <a:latin typeface="Open Sans"/>
              <a:ea typeface="Open Sans"/>
              <a:cs typeface="Open Sans"/>
              <a:sym typeface="Open Sans"/>
            </a:endParaRPr>
          </a:p>
          <a:p>
            <a:pPr indent="-171450" lvl="0" marL="342810" rtl="0" algn="l">
              <a:lnSpc>
                <a:spcPct val="20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Continuous: Phenomena such as spectral data as captured by aerial or satellite imagery systems, temperature measurements, or elevation information</a:t>
            </a:r>
            <a:endParaRPr b="0" sz="1200" strike="noStrike">
              <a:solidFill>
                <a:srgbClr val="000000"/>
              </a:solidFill>
              <a:latin typeface="Open Sans"/>
              <a:ea typeface="Open Sans"/>
              <a:cs typeface="Open Sans"/>
              <a:sym typeface="Open Sans"/>
            </a:endParaRPr>
          </a:p>
          <a:p>
            <a:pPr indent="-171450" lvl="0" marL="342810" rtl="0" algn="l">
              <a:lnSpc>
                <a:spcPct val="20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Discrete: Also known as thematic data, examples of discrete data may include population density or land-cover information</a:t>
            </a:r>
            <a:endParaRPr b="0" sz="1200" strike="noStrike">
              <a:solidFill>
                <a:srgbClr val="000000"/>
              </a:solidFill>
              <a:latin typeface="Open Sans"/>
              <a:ea typeface="Open Sans"/>
              <a:cs typeface="Open Sans"/>
              <a:sym typeface="Open Sans"/>
            </a:endParaRPr>
          </a:p>
          <a:p>
            <a:pPr indent="-171450" lvl="0" marL="342810" rtl="0" algn="l">
              <a:lnSpc>
                <a:spcPct val="20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Images: Not to be mistaken for spectral data such as "imagery", images are simply pictures such as scanned maps, drawings, and photographs</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Arial"/>
              <a:ea typeface="Arial"/>
              <a:cs typeface="Arial"/>
              <a:sym typeface="Arial"/>
            </a:endParaRPr>
          </a:p>
        </p:txBody>
      </p:sp>
      <p:sp>
        <p:nvSpPr>
          <p:cNvPr id="318" name="Google Shape;318;p11: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1" name="Google Shape;331;p12:notes"/>
          <p:cNvSpPr txBox="1"/>
          <p:nvPr>
            <p:ph idx="1" type="body"/>
          </p:nvPr>
        </p:nvSpPr>
        <p:spPr>
          <a:xfrm>
            <a:off x="0" y="4320000"/>
            <a:ext cx="684000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GeoTIFF:</a:t>
            </a:r>
            <a:endParaRPr/>
          </a:p>
          <a:p>
            <a:pPr indent="0" lvl="0" marL="216000" rtl="0" algn="l">
              <a:lnSpc>
                <a:spcPct val="100000"/>
              </a:lnSpc>
              <a:spcBef>
                <a:spcPts val="0"/>
              </a:spcBef>
              <a:spcAft>
                <a:spcPts val="0"/>
              </a:spcAft>
              <a:buClr>
                <a:srgbClr val="000000"/>
              </a:buClr>
              <a:buSzPts val="1800"/>
              <a:buFont typeface="Open Sans"/>
              <a:buNone/>
            </a:pPr>
            <a:r>
              <a:rPr b="0" lang="en-GB" sz="1800" strike="noStrike">
                <a:solidFill>
                  <a:srgbClr val="000000"/>
                </a:solidFill>
                <a:latin typeface="Open Sans"/>
                <a:ea typeface="Open Sans"/>
                <a:cs typeface="Open Sans"/>
                <a:sym typeface="Open Sans"/>
              </a:rPr>
              <a:t>GeoTIFF stands out as a ubiquitous and versatile raster data format. It combines the capabilities of the TIFF (Tagged Image File Format) with geospatial metadata. This format accommodates a wide range of raster data types, making it wzell-suited for everything from satellite imagery to topographic maps. Its broad compatibility with GIS software and tools has solidified its position as a cornerstone format in raster data management.</a:t>
            </a:r>
            <a:endParaRPr/>
          </a:p>
          <a:p>
            <a:pPr indent="0" lvl="0" marL="216000" rtl="0" algn="l">
              <a:lnSpc>
                <a:spcPct val="100000"/>
              </a:lnSpc>
              <a:spcBef>
                <a:spcPts val="0"/>
              </a:spcBef>
              <a:spcAft>
                <a:spcPts val="0"/>
              </a:spcAft>
              <a:buClr>
                <a:schemeClr val="dk1"/>
              </a:buClr>
              <a:buSzPts val="1800"/>
              <a:buFont typeface="Arial"/>
              <a:buNone/>
            </a:pPr>
            <a:r>
              <a:t/>
            </a:r>
            <a:endParaRPr b="0" sz="18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ERDAS Imagine (IMG):</a:t>
            </a:r>
            <a:endParaRPr/>
          </a:p>
          <a:p>
            <a:pPr indent="0" lvl="0" marL="216000" rtl="0" algn="l">
              <a:lnSpc>
                <a:spcPct val="100000"/>
              </a:lnSpc>
              <a:spcBef>
                <a:spcPts val="0"/>
              </a:spcBef>
              <a:spcAft>
                <a:spcPts val="0"/>
              </a:spcAft>
              <a:buClr>
                <a:srgbClr val="000000"/>
              </a:buClr>
              <a:buSzPts val="1800"/>
              <a:buFont typeface="Open Sans"/>
              <a:buNone/>
            </a:pPr>
            <a:r>
              <a:rPr b="0" lang="en-GB" sz="1800" strike="noStrike">
                <a:solidFill>
                  <a:srgbClr val="000000"/>
                </a:solidFill>
                <a:latin typeface="Open Sans"/>
                <a:ea typeface="Open Sans"/>
                <a:cs typeface="Open Sans"/>
                <a:sym typeface="Open Sans"/>
              </a:rPr>
              <a:t>ERDAS Imagine IMG format caters to the needs of remote sensing and image processing professionals. It was developed by Hexagon Geospatial and has a strong following in the field. This format excels at handling large, complex raster datasets, such as multispectral and hyperspectral imagery. Its capabilities for image analysis and manipulation make it a popular choice for advanced GIS applications.</a:t>
            </a:r>
            <a:endParaRPr/>
          </a:p>
          <a:p>
            <a:pPr indent="0" lvl="0" marL="216000" rtl="0" algn="l">
              <a:lnSpc>
                <a:spcPct val="100000"/>
              </a:lnSpc>
              <a:spcBef>
                <a:spcPts val="0"/>
              </a:spcBef>
              <a:spcAft>
                <a:spcPts val="0"/>
              </a:spcAft>
              <a:buClr>
                <a:schemeClr val="dk1"/>
              </a:buClr>
              <a:buSzPts val="1800"/>
              <a:buFont typeface="Arial"/>
              <a:buNone/>
            </a:pPr>
            <a:r>
              <a:t/>
            </a:r>
            <a:endParaRPr b="0" sz="18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American Standard Code for Information Interchange ASCII Grid:</a:t>
            </a:r>
            <a:endParaRPr/>
          </a:p>
          <a:p>
            <a:pPr indent="0" lvl="0" marL="216000" rtl="0" algn="l">
              <a:lnSpc>
                <a:spcPct val="100000"/>
              </a:lnSpc>
              <a:spcBef>
                <a:spcPts val="0"/>
              </a:spcBef>
              <a:spcAft>
                <a:spcPts val="0"/>
              </a:spcAft>
              <a:buClr>
                <a:srgbClr val="000000"/>
              </a:buClr>
              <a:buSzPts val="1800"/>
              <a:buFont typeface="Open Sans"/>
              <a:buNone/>
            </a:pPr>
            <a:r>
              <a:rPr b="0" lang="en-GB" sz="1800" strike="noStrike">
                <a:solidFill>
                  <a:srgbClr val="000000"/>
                </a:solidFill>
                <a:latin typeface="Open Sans"/>
                <a:ea typeface="Open Sans"/>
                <a:cs typeface="Open Sans"/>
                <a:sym typeface="Open Sans"/>
              </a:rPr>
              <a:t>The ASCII Grid format is simple yet effective for representing raster data. It stores data values as plain text, making it human-readable and easy to work with. While it may not be as space-efficient as binary formats, it's widely supported and can be used for applications like elevation models, land cover data, and other grid-based datasets.</a:t>
            </a:r>
            <a:endParaRPr/>
          </a:p>
          <a:p>
            <a:pPr indent="0" lvl="0" marL="216000" rtl="0" algn="l">
              <a:lnSpc>
                <a:spcPct val="100000"/>
              </a:lnSpc>
              <a:spcBef>
                <a:spcPts val="0"/>
              </a:spcBef>
              <a:spcAft>
                <a:spcPts val="0"/>
              </a:spcAft>
              <a:buClr>
                <a:schemeClr val="dk1"/>
              </a:buClr>
              <a:buSzPts val="1800"/>
              <a:buFont typeface="Arial"/>
              <a:buNone/>
            </a:pPr>
            <a:r>
              <a:t/>
            </a:r>
            <a:endParaRPr b="0" sz="18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Envi RAW Raster:</a:t>
            </a:r>
            <a:endParaRPr/>
          </a:p>
          <a:p>
            <a:pPr indent="0" lvl="0" marL="216000" rtl="0" algn="l">
              <a:lnSpc>
                <a:spcPct val="100000"/>
              </a:lnSpc>
              <a:spcBef>
                <a:spcPts val="0"/>
              </a:spcBef>
              <a:spcAft>
                <a:spcPts val="0"/>
              </a:spcAft>
              <a:buClr>
                <a:srgbClr val="000000"/>
              </a:buClr>
              <a:buSzPts val="1800"/>
              <a:buFont typeface="Open Sans"/>
              <a:buNone/>
            </a:pPr>
            <a:r>
              <a:rPr b="0" lang="en-GB" sz="1800" strike="noStrike">
                <a:solidFill>
                  <a:srgbClr val="000000"/>
                </a:solidFill>
                <a:latin typeface="Open Sans"/>
                <a:ea typeface="Open Sans"/>
                <a:cs typeface="Open Sans"/>
                <a:sym typeface="Open Sans"/>
              </a:rPr>
              <a:t>Envi RAW Raster format has gained prominence in remote sensing and image analysis workflows. Developed by Harris Geospatial (formerly ITT Visual Information Solutions), it is designed for scientific and analytical purposes. Envi RAW is particularly adept at handling hyperspectral and multispectral data, making it invaluable for tasks such as spectral analysis and classification.</a:t>
            </a:r>
            <a:endParaRPr/>
          </a:p>
          <a:p>
            <a:pPr indent="0" lvl="0" marL="216000" rtl="0" algn="l">
              <a:lnSpc>
                <a:spcPct val="100000"/>
              </a:lnSpc>
              <a:spcBef>
                <a:spcPts val="0"/>
              </a:spcBef>
              <a:spcAft>
                <a:spcPts val="0"/>
              </a:spcAft>
              <a:buClr>
                <a:schemeClr val="dk1"/>
              </a:buClr>
              <a:buSzPts val="1800"/>
              <a:buFont typeface="Arial"/>
              <a:buNone/>
            </a:pPr>
            <a:r>
              <a:t/>
            </a:r>
            <a:endParaRPr b="0" sz="18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GeoPackage:</a:t>
            </a:r>
            <a:endParaRPr/>
          </a:p>
          <a:p>
            <a:pPr indent="0" lvl="0" marL="216000" rtl="0" algn="l">
              <a:lnSpc>
                <a:spcPct val="100000"/>
              </a:lnSpc>
              <a:spcBef>
                <a:spcPts val="0"/>
              </a:spcBef>
              <a:spcAft>
                <a:spcPts val="0"/>
              </a:spcAft>
              <a:buClr>
                <a:srgbClr val="000000"/>
              </a:buClr>
              <a:buSzPts val="1800"/>
              <a:buFont typeface="Open Sans"/>
              <a:buNone/>
            </a:pPr>
            <a:r>
              <a:rPr b="0" lang="en-GB" sz="1800" strike="noStrike">
                <a:solidFill>
                  <a:srgbClr val="000000"/>
                </a:solidFill>
                <a:latin typeface="Open Sans"/>
                <a:ea typeface="Open Sans"/>
                <a:cs typeface="Open Sans"/>
                <a:sym typeface="Open Sans"/>
              </a:rPr>
              <a:t>GeoPackage, extending its utility from vector to raster, also serves as a capable raster data format. An open standard established by the Open Geospatial Consortium (OGC), it offers the convenience of storing both vector and raster data within a single SQLite database file. This versatility makes it a practical choice for managing mixed geospatial datasets efficiently.</a:t>
            </a:r>
            <a:endParaRPr/>
          </a:p>
          <a:p>
            <a:pPr indent="0" lvl="0" marL="216000" rtl="0" algn="l">
              <a:lnSpc>
                <a:spcPct val="100000"/>
              </a:lnSpc>
              <a:spcBef>
                <a:spcPts val="0"/>
              </a:spcBef>
              <a:spcAft>
                <a:spcPts val="0"/>
              </a:spcAft>
              <a:buClr>
                <a:schemeClr val="dk1"/>
              </a:buClr>
              <a:buSzPts val="1800"/>
              <a:buFont typeface="Arial"/>
              <a:buNone/>
            </a:pPr>
            <a:r>
              <a:t/>
            </a:r>
            <a:endParaRPr b="0" sz="18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Key Takeaways:</a:t>
            </a:r>
            <a:endParaRPr/>
          </a:p>
          <a:p>
            <a:pPr indent="0" lvl="0" marL="216000" rtl="0" algn="l">
              <a:lnSpc>
                <a:spcPct val="100000"/>
              </a:lnSpc>
              <a:spcBef>
                <a:spcPts val="0"/>
              </a:spcBef>
              <a:spcAft>
                <a:spcPts val="0"/>
              </a:spcAft>
              <a:buClr>
                <a:srgbClr val="000000"/>
              </a:buClr>
              <a:buSzPts val="1800"/>
              <a:buFont typeface="Open Sans"/>
              <a:buNone/>
            </a:pPr>
            <a:r>
              <a:rPr b="0" lang="en-GB" sz="1800" strike="noStrike">
                <a:solidFill>
                  <a:srgbClr val="000000"/>
                </a:solidFill>
                <a:latin typeface="Open Sans"/>
                <a:ea typeface="Open Sans"/>
                <a:cs typeface="Open Sans"/>
                <a:sym typeface="Open Sans"/>
              </a:rPr>
              <a:t>In summary, the world of GIS relies on diverse raster data formats, each tailored to specific needs and applications. GeoTIFF, ERDAS Imagine (IMG), ASCII Grid, Envi RAW Raster, and GeoPackage are among the commonly used formats. Choosing the right format depends on factors such as the nature of the data, intended analysis, software compatibility, and project requirements. A sound understanding of these formats empowers GIS practitioners to harness the full potential of geospatial raster data.</a:t>
            </a:r>
            <a:endParaRPr/>
          </a:p>
        </p:txBody>
      </p:sp>
      <p:sp>
        <p:nvSpPr>
          <p:cNvPr id="332" name="Google Shape;332;p12: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2" name="Google Shape;342;p13: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Spatial Query</a:t>
            </a:r>
            <a:endParaRPr b="0" sz="18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rgbClr val="000000"/>
              </a:buClr>
              <a:buSzPts val="1800"/>
              <a:buFont typeface="Open Sans"/>
              <a:buNone/>
            </a:pPr>
            <a:r>
              <a:rPr b="0" lang="en-GB" sz="1800" strike="noStrike">
                <a:solidFill>
                  <a:srgbClr val="000000"/>
                </a:solidFill>
                <a:latin typeface="Open Sans"/>
                <a:ea typeface="Open Sans"/>
                <a:cs typeface="Open Sans"/>
                <a:sym typeface="Open Sans"/>
              </a:rPr>
              <a:t>Retrieve specific geographic features based on spatial relationships.</a:t>
            </a:r>
            <a:endParaRPr/>
          </a:p>
          <a:p>
            <a:pPr indent="0" lvl="0" marL="0" rtl="0" algn="l">
              <a:lnSpc>
                <a:spcPct val="100000"/>
              </a:lnSpc>
              <a:spcBef>
                <a:spcPts val="0"/>
              </a:spcBef>
              <a:spcAft>
                <a:spcPts val="0"/>
              </a:spcAft>
              <a:buClr>
                <a:srgbClr val="000000"/>
              </a:buClr>
              <a:buSzPts val="1800"/>
              <a:buFont typeface="Open Sans"/>
              <a:buNone/>
            </a:pPr>
            <a:r>
              <a:rPr b="0" lang="en-GB" sz="1800" strike="noStrike">
                <a:solidFill>
                  <a:srgbClr val="000000"/>
                </a:solidFill>
                <a:latin typeface="Open Sans"/>
                <a:ea typeface="Open Sans"/>
                <a:cs typeface="Open Sans"/>
                <a:sym typeface="Open Sans"/>
              </a:rPr>
              <a:t>Examples: Find points within a distance, identify intersecting polygons.</a:t>
            </a:r>
            <a:endParaRPr/>
          </a:p>
          <a:p>
            <a:pPr indent="0" lvl="0" marL="0" rtl="0" algn="l">
              <a:lnSpc>
                <a:spcPct val="100000"/>
              </a:lnSpc>
              <a:spcBef>
                <a:spcPts val="0"/>
              </a:spcBef>
              <a:spcAft>
                <a:spcPts val="0"/>
              </a:spcAft>
              <a:buClr>
                <a:schemeClr val="dk1"/>
              </a:buClr>
              <a:buSzPts val="1800"/>
              <a:buFont typeface="Arial"/>
              <a:buNone/>
            </a:pPr>
            <a:r>
              <a:t/>
            </a:r>
            <a:endParaRPr b="0" sz="18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Buffering</a:t>
            </a:r>
            <a:endParaRPr/>
          </a:p>
          <a:p>
            <a:pPr indent="0" lvl="0" marL="0" rtl="0" algn="l">
              <a:lnSpc>
                <a:spcPct val="100000"/>
              </a:lnSpc>
              <a:spcBef>
                <a:spcPts val="0"/>
              </a:spcBef>
              <a:spcAft>
                <a:spcPts val="0"/>
              </a:spcAft>
              <a:buClr>
                <a:srgbClr val="000000"/>
              </a:buClr>
              <a:buSzPts val="1800"/>
              <a:buFont typeface="Open Sans"/>
              <a:buNone/>
            </a:pPr>
            <a:r>
              <a:rPr b="0" lang="en-GB" sz="1800" strike="noStrike">
                <a:solidFill>
                  <a:srgbClr val="000000"/>
                </a:solidFill>
                <a:latin typeface="Open Sans"/>
                <a:ea typeface="Open Sans"/>
                <a:cs typeface="Open Sans"/>
                <a:sym typeface="Open Sans"/>
              </a:rPr>
              <a:t>Create buffer zones around features for proximity analysis.</a:t>
            </a:r>
            <a:endParaRPr/>
          </a:p>
          <a:p>
            <a:pPr indent="0" lvl="0" marL="0" rtl="0" algn="l">
              <a:lnSpc>
                <a:spcPct val="100000"/>
              </a:lnSpc>
              <a:spcBef>
                <a:spcPts val="0"/>
              </a:spcBef>
              <a:spcAft>
                <a:spcPts val="0"/>
              </a:spcAft>
              <a:buClr>
                <a:srgbClr val="000000"/>
              </a:buClr>
              <a:buSzPts val="1800"/>
              <a:buFont typeface="Open Sans"/>
              <a:buNone/>
            </a:pPr>
            <a:r>
              <a:rPr b="0" lang="en-GB" sz="1800" strike="noStrike">
                <a:solidFill>
                  <a:srgbClr val="000000"/>
                </a:solidFill>
                <a:latin typeface="Open Sans"/>
                <a:ea typeface="Open Sans"/>
                <a:cs typeface="Open Sans"/>
                <a:sym typeface="Open Sans"/>
              </a:rPr>
              <a:t>Used in environmental impact assessments, among others.</a:t>
            </a:r>
            <a:endParaRPr/>
          </a:p>
          <a:p>
            <a:pPr indent="0" lvl="0" marL="0" rtl="0" algn="l">
              <a:lnSpc>
                <a:spcPct val="100000"/>
              </a:lnSpc>
              <a:spcBef>
                <a:spcPts val="0"/>
              </a:spcBef>
              <a:spcAft>
                <a:spcPts val="0"/>
              </a:spcAft>
              <a:buClr>
                <a:schemeClr val="dk1"/>
              </a:buClr>
              <a:buSzPts val="1800"/>
              <a:buFont typeface="Arial"/>
              <a:buNone/>
            </a:pPr>
            <a:r>
              <a:t/>
            </a:r>
            <a:endParaRPr b="0" sz="18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Network Analysis</a:t>
            </a:r>
            <a:endParaRPr/>
          </a:p>
          <a:p>
            <a:pPr indent="0" lvl="0" marL="0" rtl="0" algn="l">
              <a:lnSpc>
                <a:spcPct val="100000"/>
              </a:lnSpc>
              <a:spcBef>
                <a:spcPts val="0"/>
              </a:spcBef>
              <a:spcAft>
                <a:spcPts val="0"/>
              </a:spcAft>
              <a:buClr>
                <a:srgbClr val="000000"/>
              </a:buClr>
              <a:buSzPts val="1800"/>
              <a:buFont typeface="Open Sans"/>
              <a:buNone/>
            </a:pPr>
            <a:r>
              <a:rPr b="0" lang="en-GB" sz="1800" strike="noStrike">
                <a:solidFill>
                  <a:srgbClr val="000000"/>
                </a:solidFill>
                <a:latin typeface="Open Sans"/>
                <a:ea typeface="Open Sans"/>
                <a:cs typeface="Open Sans"/>
                <a:sym typeface="Open Sans"/>
              </a:rPr>
              <a:t>Optimize connectivity in networks (roads, utilities).</a:t>
            </a:r>
            <a:endParaRPr/>
          </a:p>
          <a:p>
            <a:pPr indent="0" lvl="0" marL="0" rtl="0" algn="l">
              <a:lnSpc>
                <a:spcPct val="100000"/>
              </a:lnSpc>
              <a:spcBef>
                <a:spcPts val="0"/>
              </a:spcBef>
              <a:spcAft>
                <a:spcPts val="0"/>
              </a:spcAft>
              <a:buClr>
                <a:srgbClr val="000000"/>
              </a:buClr>
              <a:buSzPts val="1800"/>
              <a:buFont typeface="Open Sans"/>
              <a:buNone/>
            </a:pPr>
            <a:r>
              <a:rPr b="0" lang="en-GB" sz="1800" strike="noStrike">
                <a:solidFill>
                  <a:srgbClr val="000000"/>
                </a:solidFill>
                <a:latin typeface="Open Sans"/>
                <a:ea typeface="Open Sans"/>
                <a:cs typeface="Open Sans"/>
                <a:sym typeface="Open Sans"/>
              </a:rPr>
              <a:t>Tasks include finding shortest paths, calculating travel distances.</a:t>
            </a:r>
            <a:endParaRPr/>
          </a:p>
          <a:p>
            <a:pPr indent="0" lvl="0" marL="0" rtl="0" algn="l">
              <a:lnSpc>
                <a:spcPct val="100000"/>
              </a:lnSpc>
              <a:spcBef>
                <a:spcPts val="0"/>
              </a:spcBef>
              <a:spcAft>
                <a:spcPts val="0"/>
              </a:spcAft>
              <a:buClr>
                <a:schemeClr val="dk1"/>
              </a:buClr>
              <a:buSzPts val="1800"/>
              <a:buFont typeface="Arial"/>
              <a:buNone/>
            </a:pPr>
            <a:r>
              <a:t/>
            </a:r>
            <a:endParaRPr b="0" sz="18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Topology Analysis</a:t>
            </a:r>
            <a:endParaRPr/>
          </a:p>
          <a:p>
            <a:pPr indent="0" lvl="0" marL="0" rtl="0" algn="l">
              <a:lnSpc>
                <a:spcPct val="100000"/>
              </a:lnSpc>
              <a:spcBef>
                <a:spcPts val="0"/>
              </a:spcBef>
              <a:spcAft>
                <a:spcPts val="0"/>
              </a:spcAft>
              <a:buClr>
                <a:srgbClr val="000000"/>
              </a:buClr>
              <a:buSzPts val="1800"/>
              <a:buFont typeface="Open Sans"/>
              <a:buNone/>
            </a:pPr>
            <a:r>
              <a:rPr b="0" lang="en-GB" sz="1800" strike="noStrike">
                <a:solidFill>
                  <a:srgbClr val="000000"/>
                </a:solidFill>
                <a:latin typeface="Open Sans"/>
                <a:ea typeface="Open Sans"/>
                <a:cs typeface="Open Sans"/>
                <a:sym typeface="Open Sans"/>
              </a:rPr>
              <a:t>Evaluate geometric and adjacency relationships.</a:t>
            </a:r>
            <a:endParaRPr/>
          </a:p>
          <a:p>
            <a:pPr indent="0" lvl="0" marL="0" rtl="0" algn="l">
              <a:lnSpc>
                <a:spcPct val="100000"/>
              </a:lnSpc>
              <a:spcBef>
                <a:spcPts val="0"/>
              </a:spcBef>
              <a:spcAft>
                <a:spcPts val="0"/>
              </a:spcAft>
              <a:buClr>
                <a:srgbClr val="000000"/>
              </a:buClr>
              <a:buSzPts val="1800"/>
              <a:buFont typeface="Open Sans"/>
              <a:buNone/>
            </a:pPr>
            <a:r>
              <a:rPr b="0" lang="en-GB" sz="1800" strike="noStrike">
                <a:solidFill>
                  <a:srgbClr val="000000"/>
                </a:solidFill>
                <a:latin typeface="Open Sans"/>
                <a:ea typeface="Open Sans"/>
                <a:cs typeface="Open Sans"/>
                <a:sym typeface="Open Sans"/>
              </a:rPr>
              <a:t>Ensure data integrity, detect errors, and validate correctness.</a:t>
            </a:r>
            <a:endParaRPr/>
          </a:p>
          <a:p>
            <a:pPr indent="0" lvl="0" marL="0" rtl="0" algn="l">
              <a:lnSpc>
                <a:spcPct val="100000"/>
              </a:lnSpc>
              <a:spcBef>
                <a:spcPts val="0"/>
              </a:spcBef>
              <a:spcAft>
                <a:spcPts val="0"/>
              </a:spcAft>
              <a:buClr>
                <a:schemeClr val="dk1"/>
              </a:buClr>
              <a:buSzPts val="1800"/>
              <a:buFont typeface="Arial"/>
              <a:buNone/>
            </a:pPr>
            <a:r>
              <a:t/>
            </a:r>
            <a:endParaRPr b="0" sz="18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Overlay Analysis</a:t>
            </a:r>
            <a:endParaRPr/>
          </a:p>
          <a:p>
            <a:pPr indent="0" lvl="0" marL="0" rtl="0" algn="l">
              <a:lnSpc>
                <a:spcPct val="100000"/>
              </a:lnSpc>
              <a:spcBef>
                <a:spcPts val="0"/>
              </a:spcBef>
              <a:spcAft>
                <a:spcPts val="0"/>
              </a:spcAft>
              <a:buClr>
                <a:srgbClr val="000000"/>
              </a:buClr>
              <a:buSzPts val="1800"/>
              <a:buFont typeface="Open Sans"/>
              <a:buNone/>
            </a:pPr>
            <a:r>
              <a:rPr b="0" lang="en-GB" sz="1800" strike="noStrike">
                <a:solidFill>
                  <a:srgbClr val="000000"/>
                </a:solidFill>
                <a:latin typeface="Open Sans"/>
                <a:ea typeface="Open Sans"/>
                <a:cs typeface="Open Sans"/>
                <a:sym typeface="Open Sans"/>
              </a:rPr>
              <a:t>Combine multiple datasets to create new layers.</a:t>
            </a:r>
            <a:endParaRPr/>
          </a:p>
          <a:p>
            <a:pPr indent="0" lvl="0" marL="0" rtl="0" algn="l">
              <a:lnSpc>
                <a:spcPct val="100000"/>
              </a:lnSpc>
              <a:spcBef>
                <a:spcPts val="0"/>
              </a:spcBef>
              <a:spcAft>
                <a:spcPts val="0"/>
              </a:spcAft>
              <a:buClr>
                <a:srgbClr val="000000"/>
              </a:buClr>
              <a:buSzPts val="1800"/>
              <a:buFont typeface="Open Sans"/>
              <a:buNone/>
            </a:pPr>
            <a:r>
              <a:rPr b="0" lang="en-GB" sz="1800" strike="noStrike">
                <a:solidFill>
                  <a:srgbClr val="000000"/>
                </a:solidFill>
                <a:latin typeface="Open Sans"/>
                <a:ea typeface="Open Sans"/>
                <a:cs typeface="Open Sans"/>
                <a:sym typeface="Open Sans"/>
              </a:rPr>
              <a:t>Common operations: union, intersection, difference, attribute intersection.</a:t>
            </a:r>
            <a:endParaRPr/>
          </a:p>
          <a:p>
            <a:pPr indent="0" lvl="0" marL="0" rtl="0" algn="l">
              <a:lnSpc>
                <a:spcPct val="100000"/>
              </a:lnSpc>
              <a:spcBef>
                <a:spcPts val="0"/>
              </a:spcBef>
              <a:spcAft>
                <a:spcPts val="0"/>
              </a:spcAft>
              <a:buClr>
                <a:schemeClr val="dk1"/>
              </a:buClr>
              <a:buSzPts val="1800"/>
              <a:buFont typeface="Arial"/>
              <a:buNone/>
            </a:pPr>
            <a:r>
              <a:t/>
            </a:r>
            <a:endParaRPr b="0" sz="18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Spatial Join</a:t>
            </a:r>
            <a:endParaRPr/>
          </a:p>
          <a:p>
            <a:pPr indent="0" lvl="0" marL="0" rtl="0" algn="l">
              <a:lnSpc>
                <a:spcPct val="100000"/>
              </a:lnSpc>
              <a:spcBef>
                <a:spcPts val="0"/>
              </a:spcBef>
              <a:spcAft>
                <a:spcPts val="0"/>
              </a:spcAft>
              <a:buClr>
                <a:srgbClr val="000000"/>
              </a:buClr>
              <a:buSzPts val="1800"/>
              <a:buFont typeface="Open Sans"/>
              <a:buNone/>
            </a:pPr>
            <a:r>
              <a:rPr b="0" lang="en-GB" sz="1800" strike="noStrike">
                <a:solidFill>
                  <a:srgbClr val="000000"/>
                </a:solidFill>
                <a:latin typeface="Open Sans"/>
                <a:ea typeface="Open Sans"/>
                <a:cs typeface="Open Sans"/>
                <a:sym typeface="Open Sans"/>
              </a:rPr>
              <a:t>Combine attribute data based on spatial relationships.</a:t>
            </a:r>
            <a:endParaRPr/>
          </a:p>
          <a:p>
            <a:pPr indent="0" lvl="0" marL="0" rtl="0" algn="l">
              <a:lnSpc>
                <a:spcPct val="100000"/>
              </a:lnSpc>
              <a:spcBef>
                <a:spcPts val="0"/>
              </a:spcBef>
              <a:spcAft>
                <a:spcPts val="0"/>
              </a:spcAft>
              <a:buClr>
                <a:srgbClr val="000000"/>
              </a:buClr>
              <a:buSzPts val="1800"/>
              <a:buFont typeface="Open Sans"/>
              <a:buNone/>
            </a:pPr>
            <a:r>
              <a:rPr b="0" lang="en-GB" sz="1800" strike="noStrike">
                <a:solidFill>
                  <a:srgbClr val="000000"/>
                </a:solidFill>
                <a:latin typeface="Open Sans"/>
                <a:ea typeface="Open Sans"/>
                <a:cs typeface="Open Sans"/>
                <a:sym typeface="Open Sans"/>
              </a:rPr>
              <a:t>Useful for linking data from one dataset to another.</a:t>
            </a:r>
            <a:endParaRPr/>
          </a:p>
          <a:p>
            <a:pPr indent="0" lvl="0" marL="0" rtl="0" algn="l">
              <a:lnSpc>
                <a:spcPct val="100000"/>
              </a:lnSpc>
              <a:spcBef>
                <a:spcPts val="0"/>
              </a:spcBef>
              <a:spcAft>
                <a:spcPts val="0"/>
              </a:spcAft>
              <a:buClr>
                <a:schemeClr val="dk1"/>
              </a:buClr>
              <a:buSzPts val="1800"/>
              <a:buFont typeface="Arial"/>
              <a:buNone/>
            </a:pPr>
            <a:r>
              <a:t/>
            </a:r>
            <a:endParaRPr b="0" sz="18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Clipping and Cropping</a:t>
            </a:r>
            <a:endParaRPr/>
          </a:p>
          <a:p>
            <a:pPr indent="0" lvl="0" marL="0" rtl="0" algn="l">
              <a:lnSpc>
                <a:spcPct val="100000"/>
              </a:lnSpc>
              <a:spcBef>
                <a:spcPts val="0"/>
              </a:spcBef>
              <a:spcAft>
                <a:spcPts val="0"/>
              </a:spcAft>
              <a:buClr>
                <a:srgbClr val="000000"/>
              </a:buClr>
              <a:buSzPts val="1800"/>
              <a:buFont typeface="Open Sans"/>
              <a:buNone/>
            </a:pPr>
            <a:r>
              <a:rPr b="0" lang="en-GB" sz="1800" strike="noStrike">
                <a:solidFill>
                  <a:srgbClr val="000000"/>
                </a:solidFill>
                <a:latin typeface="Open Sans"/>
                <a:ea typeface="Open Sans"/>
                <a:cs typeface="Open Sans"/>
                <a:sym typeface="Open Sans"/>
              </a:rPr>
              <a:t>Create new datasets by selecting features within a boundary.</a:t>
            </a:r>
            <a:endParaRPr/>
          </a:p>
          <a:p>
            <a:pPr indent="0" lvl="0" marL="0" rtl="0" algn="l">
              <a:lnSpc>
                <a:spcPct val="100000"/>
              </a:lnSpc>
              <a:spcBef>
                <a:spcPts val="0"/>
              </a:spcBef>
              <a:spcAft>
                <a:spcPts val="0"/>
              </a:spcAft>
              <a:buClr>
                <a:srgbClr val="000000"/>
              </a:buClr>
              <a:buSzPts val="1800"/>
              <a:buFont typeface="Open Sans"/>
              <a:buNone/>
            </a:pPr>
            <a:r>
              <a:rPr b="0" lang="en-GB" sz="1800" strike="noStrike">
                <a:solidFill>
                  <a:srgbClr val="000000"/>
                </a:solidFill>
                <a:latin typeface="Open Sans"/>
                <a:ea typeface="Open Sans"/>
                <a:cs typeface="Open Sans"/>
                <a:sym typeface="Open Sans"/>
              </a:rPr>
              <a:t>Useful for defining study areas or map extents.</a:t>
            </a:r>
            <a:endParaRPr/>
          </a:p>
          <a:p>
            <a:pPr indent="0" lvl="0" marL="0" rtl="0" algn="l">
              <a:lnSpc>
                <a:spcPct val="100000"/>
              </a:lnSpc>
              <a:spcBef>
                <a:spcPts val="0"/>
              </a:spcBef>
              <a:spcAft>
                <a:spcPts val="0"/>
              </a:spcAft>
              <a:buClr>
                <a:schemeClr val="dk1"/>
              </a:buClr>
              <a:buSzPts val="1800"/>
              <a:buFont typeface="Arial"/>
              <a:buNone/>
            </a:pPr>
            <a:r>
              <a:t/>
            </a:r>
            <a:endParaRPr b="0" sz="18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Geocoding</a:t>
            </a:r>
            <a:endParaRPr/>
          </a:p>
          <a:p>
            <a:pPr indent="0" lvl="0" marL="0" rtl="0" algn="l">
              <a:lnSpc>
                <a:spcPct val="100000"/>
              </a:lnSpc>
              <a:spcBef>
                <a:spcPts val="0"/>
              </a:spcBef>
              <a:spcAft>
                <a:spcPts val="0"/>
              </a:spcAft>
              <a:buClr>
                <a:srgbClr val="000000"/>
              </a:buClr>
              <a:buSzPts val="1800"/>
              <a:buFont typeface="Open Sans"/>
              <a:buNone/>
            </a:pPr>
            <a:r>
              <a:rPr b="0" lang="en-GB" sz="1800" strike="noStrike">
                <a:solidFill>
                  <a:srgbClr val="000000"/>
                </a:solidFill>
                <a:latin typeface="Open Sans"/>
                <a:ea typeface="Open Sans"/>
                <a:cs typeface="Open Sans"/>
                <a:sym typeface="Open Sans"/>
              </a:rPr>
              <a:t>Convert addresses to geographic coordinates (latitude, longitude).</a:t>
            </a:r>
            <a:endParaRPr/>
          </a:p>
          <a:p>
            <a:pPr indent="0" lvl="0" marL="0" rtl="0" algn="l">
              <a:lnSpc>
                <a:spcPct val="100000"/>
              </a:lnSpc>
              <a:spcBef>
                <a:spcPts val="0"/>
              </a:spcBef>
              <a:spcAft>
                <a:spcPts val="0"/>
              </a:spcAft>
              <a:buClr>
                <a:srgbClr val="000000"/>
              </a:buClr>
              <a:buSzPts val="1800"/>
              <a:buFont typeface="Open Sans"/>
              <a:buNone/>
            </a:pPr>
            <a:r>
              <a:rPr b="0" lang="en-GB" sz="1800" strike="noStrike">
                <a:solidFill>
                  <a:srgbClr val="000000"/>
                </a:solidFill>
                <a:latin typeface="Open Sans"/>
                <a:ea typeface="Open Sans"/>
                <a:cs typeface="Open Sans"/>
                <a:sym typeface="Open Sans"/>
              </a:rPr>
              <a:t>Essential for mapping and spatial analysis involving address-based data.</a:t>
            </a:r>
            <a:endParaRPr/>
          </a:p>
        </p:txBody>
      </p:sp>
      <p:sp>
        <p:nvSpPr>
          <p:cNvPr id="343" name="Google Shape;343;p13: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2" name="Google Shape;352;p14: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Resampling:</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Alter the resolution or spatial extent of a raster dataset.</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Common in data integration, matching resolutions, or reducing file size.</a:t>
            </a:r>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Mosaic:</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Combine multiple raster datasets into a single, seamless image.</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Useful when working with imagery or satellite data covering large areas.</a:t>
            </a:r>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Terrain Analysis</a:t>
            </a:r>
            <a:r>
              <a:rPr b="0" lang="en-GB" sz="1200" strike="noStrike">
                <a:solidFill>
                  <a:srgbClr val="000000"/>
                </a:solidFill>
                <a:latin typeface="Open Sans"/>
                <a:ea typeface="Open Sans"/>
                <a:cs typeface="Open Sans"/>
                <a:sym typeface="Open Sans"/>
              </a:rPr>
              <a:t>:</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Analyse elevation and slope characteristics of a raster surface.</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Valuable in applications like watershed modelling, viewshed analysis, and terrain visualization.</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Raster Calculations:</a:t>
            </a:r>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Perform mathematical operations on raster datasets.</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Examples include addition, subtraction, multiplication, and division to derive new data layers, such as vegetation indices or suitability maps.</a:t>
            </a:r>
            <a:endParaRPr/>
          </a:p>
        </p:txBody>
      </p:sp>
      <p:sp>
        <p:nvSpPr>
          <p:cNvPr id="353" name="Google Shape;353;p14: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5:notes"/>
          <p:cNvSpPr/>
          <p:nvPr>
            <p:ph idx="2" type="sldImg"/>
          </p:nvPr>
        </p:nvSpPr>
        <p:spPr>
          <a:xfrm>
            <a:off x="685800" y="1143000"/>
            <a:ext cx="5486040" cy="308592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2" name="Google Shape;362;p15: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Clr>
                <a:schemeClr val="dk1"/>
              </a:buClr>
              <a:buSzPts val="1800"/>
              <a:buFont typeface="Arial"/>
              <a:buNone/>
            </a:pPr>
            <a:r>
              <a:t/>
            </a:r>
            <a:endParaRPr b="0" sz="1800" strike="noStrike">
              <a:solidFill>
                <a:srgbClr val="000000"/>
              </a:solidFill>
              <a:latin typeface="Arial"/>
              <a:ea typeface="Arial"/>
              <a:cs typeface="Arial"/>
              <a:sym typeface="Arial"/>
            </a:endParaRPr>
          </a:p>
        </p:txBody>
      </p:sp>
      <p:sp>
        <p:nvSpPr>
          <p:cNvPr id="363" name="Google Shape;363;p15: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2" name="Google Shape;372;p16: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2000"/>
              <a:buFont typeface="Open Sans"/>
              <a:buNone/>
            </a:pPr>
            <a:r>
              <a:rPr b="0" lang="en-GB" sz="2000" strike="noStrike">
                <a:solidFill>
                  <a:srgbClr val="000000"/>
                </a:solidFill>
                <a:latin typeface="Open Sans"/>
                <a:ea typeface="Open Sans"/>
                <a:cs typeface="Open Sans"/>
                <a:sym typeface="Open Sans"/>
              </a:rPr>
              <a:t>Databases are very flexible in handling large amounts of data. They offer many advantages over other data sources and it is encouraged to use them as a data source. Spatial databases also store raster data. Spatial database can handle large volumes of data and can also be used for geoprocessing. </a:t>
            </a:r>
            <a:endParaRPr b="0" sz="20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2000"/>
              <a:buFont typeface="Open Sans"/>
              <a:buNone/>
            </a:pPr>
            <a:r>
              <a:rPr b="0" lang="en-GB" sz="2000" strike="noStrike">
                <a:solidFill>
                  <a:srgbClr val="000000"/>
                </a:solidFill>
                <a:latin typeface="Open Sans"/>
                <a:ea typeface="Open Sans"/>
                <a:cs typeface="Open Sans"/>
                <a:sym typeface="Open Sans"/>
              </a:rPr>
              <a:t>The syntax that is used in the database is called SQL (Structured Query Language). This allows easy manipulation of the data and derivation of new products using the same data source.</a:t>
            </a:r>
            <a:endParaRPr b="0" sz="20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2000"/>
              <a:buFont typeface="Open Sans"/>
              <a:buNone/>
            </a:pPr>
            <a:r>
              <a:rPr b="0" lang="en-GB" sz="2000" strike="noStrike">
                <a:solidFill>
                  <a:srgbClr val="000000"/>
                </a:solidFill>
                <a:latin typeface="Open Sans"/>
                <a:ea typeface="Open Sans"/>
                <a:cs typeface="Open Sans"/>
                <a:sym typeface="Open Sans"/>
              </a:rPr>
              <a:t>Spatial databases are enhanced for storage and fast retrieval of data that defines a geometric space. The data is stored as coordinates, lines, points, polygon and topology. Databases can also store raster data. Storing raster data in a database has its own pros and cons. One distinct advantage is that analysis that combined vector data can be easily done whilst the main disadvantage is that rasters in nature tend to be big data and the upload process can take considerable time.</a:t>
            </a:r>
            <a:endParaRPr b="0" sz="2000" strike="noStrike">
              <a:solidFill>
                <a:srgbClr val="000000"/>
              </a:solidFill>
              <a:latin typeface="Open Sans"/>
              <a:ea typeface="Open Sans"/>
              <a:cs typeface="Open Sans"/>
              <a:sym typeface="Open Sans"/>
            </a:endParaRPr>
          </a:p>
        </p:txBody>
      </p:sp>
      <p:sp>
        <p:nvSpPr>
          <p:cNvPr id="373" name="Google Shape;373;p16: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4" name="Google Shape;384;p17: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DBMS Definition: </a:t>
            </a:r>
            <a:r>
              <a:rPr b="0" lang="en-GB" sz="1800" strike="noStrike">
                <a:solidFill>
                  <a:srgbClr val="000000"/>
                </a:solidFill>
                <a:latin typeface="Open Sans"/>
                <a:ea typeface="Open Sans"/>
                <a:cs typeface="Open Sans"/>
                <a:sym typeface="Open Sans"/>
              </a:rPr>
              <a:t>A Database Management System (DBMS) is a software application responsible for managing databases. It acts as an intermediary between users or applications and the physical data stored in the database. Its primary role is to provide efficient and organized methods for storing, retrieving, and managing data.</a:t>
            </a:r>
            <a:endParaRPr/>
          </a:p>
          <a:p>
            <a:pPr indent="0" lvl="0" marL="216000" rtl="0" algn="l">
              <a:lnSpc>
                <a:spcPct val="100000"/>
              </a:lnSpc>
              <a:spcBef>
                <a:spcPts val="0"/>
              </a:spcBef>
              <a:spcAft>
                <a:spcPts val="0"/>
              </a:spcAft>
              <a:buClr>
                <a:schemeClr val="dk1"/>
              </a:buClr>
              <a:buSzPts val="1800"/>
              <a:buFont typeface="Arial"/>
              <a:buNone/>
            </a:pPr>
            <a:r>
              <a:t/>
            </a:r>
            <a:endParaRPr b="0" sz="18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Core Functions:</a:t>
            </a:r>
            <a:endParaRPr/>
          </a:p>
          <a:p>
            <a:pPr indent="0" lvl="0" marL="216000" rtl="0" algn="l">
              <a:lnSpc>
                <a:spcPct val="100000"/>
              </a:lnSpc>
              <a:spcBef>
                <a:spcPts val="0"/>
              </a:spcBef>
              <a:spcAft>
                <a:spcPts val="0"/>
              </a:spcAft>
              <a:buClr>
                <a:schemeClr val="dk1"/>
              </a:buClr>
              <a:buSzPts val="1800"/>
              <a:buFont typeface="Arial"/>
              <a:buNone/>
            </a:pPr>
            <a:r>
              <a:t/>
            </a:r>
            <a:endParaRPr b="0" sz="1800" strike="noStrike">
              <a:solidFill>
                <a:srgbClr val="000000"/>
              </a:solidFill>
              <a:latin typeface="Open Sans"/>
              <a:ea typeface="Open Sans"/>
              <a:cs typeface="Open Sans"/>
              <a:sym typeface="Open Sans"/>
            </a:endParaRPr>
          </a:p>
          <a:p>
            <a:pPr indent="-285750" lvl="0" marL="501750" rtl="0" algn="l">
              <a:lnSpc>
                <a:spcPct val="100000"/>
              </a:lnSpc>
              <a:spcBef>
                <a:spcPts val="0"/>
              </a:spcBef>
              <a:spcAft>
                <a:spcPts val="0"/>
              </a:spcAft>
              <a:buClr>
                <a:srgbClr val="000000"/>
              </a:buClr>
              <a:buSzPts val="1800"/>
              <a:buFont typeface="Arial"/>
              <a:buChar char="•"/>
            </a:pPr>
            <a:r>
              <a:rPr b="1" lang="en-GB" sz="1800" strike="noStrike">
                <a:solidFill>
                  <a:srgbClr val="000000"/>
                </a:solidFill>
                <a:latin typeface="Open Sans"/>
                <a:ea typeface="Open Sans"/>
                <a:cs typeface="Open Sans"/>
                <a:sym typeface="Open Sans"/>
              </a:rPr>
              <a:t>Storage: </a:t>
            </a:r>
            <a:r>
              <a:rPr b="0" lang="en-GB" sz="1800" strike="noStrike">
                <a:solidFill>
                  <a:srgbClr val="000000"/>
                </a:solidFill>
                <a:latin typeface="Open Sans"/>
                <a:ea typeface="Open Sans"/>
                <a:cs typeface="Open Sans"/>
                <a:sym typeface="Open Sans"/>
              </a:rPr>
              <a:t>DBMS efficiently stores data on physical storage devices, managing the allocation of space and optimizing data placement for quick retrieval.</a:t>
            </a:r>
            <a:endParaRPr/>
          </a:p>
          <a:p>
            <a:pPr indent="-285750" lvl="0" marL="501750" rtl="0" algn="l">
              <a:lnSpc>
                <a:spcPct val="100000"/>
              </a:lnSpc>
              <a:spcBef>
                <a:spcPts val="0"/>
              </a:spcBef>
              <a:spcAft>
                <a:spcPts val="0"/>
              </a:spcAft>
              <a:buClr>
                <a:srgbClr val="000000"/>
              </a:buClr>
              <a:buSzPts val="1800"/>
              <a:buFont typeface="Arial"/>
              <a:buChar char="•"/>
            </a:pPr>
            <a:r>
              <a:rPr b="1" lang="en-GB" sz="1800" strike="noStrike">
                <a:solidFill>
                  <a:srgbClr val="000000"/>
                </a:solidFill>
                <a:latin typeface="Open Sans"/>
                <a:ea typeface="Open Sans"/>
                <a:cs typeface="Open Sans"/>
                <a:sym typeface="Open Sans"/>
              </a:rPr>
              <a:t>Data Access: </a:t>
            </a:r>
            <a:r>
              <a:rPr b="0" lang="en-GB" sz="1800" strike="noStrike">
                <a:solidFill>
                  <a:srgbClr val="000000"/>
                </a:solidFill>
                <a:latin typeface="Open Sans"/>
                <a:ea typeface="Open Sans"/>
                <a:cs typeface="Open Sans"/>
                <a:sym typeface="Open Sans"/>
              </a:rPr>
              <a:t>It provides mechanisms for users and applications to access and manipulate data, typically through Structured Query Language (SQL) or other query languages.</a:t>
            </a:r>
            <a:endParaRPr/>
          </a:p>
          <a:p>
            <a:pPr indent="-285750" lvl="0" marL="501750" rtl="0" algn="l">
              <a:lnSpc>
                <a:spcPct val="100000"/>
              </a:lnSpc>
              <a:spcBef>
                <a:spcPts val="0"/>
              </a:spcBef>
              <a:spcAft>
                <a:spcPts val="0"/>
              </a:spcAft>
              <a:buClr>
                <a:srgbClr val="000000"/>
              </a:buClr>
              <a:buSzPts val="1800"/>
              <a:buFont typeface="Arial"/>
              <a:buChar char="•"/>
            </a:pPr>
            <a:r>
              <a:rPr b="1" lang="en-GB" sz="1800" strike="noStrike">
                <a:solidFill>
                  <a:srgbClr val="000000"/>
                </a:solidFill>
                <a:latin typeface="Open Sans"/>
                <a:ea typeface="Open Sans"/>
                <a:cs typeface="Open Sans"/>
                <a:sym typeface="Open Sans"/>
              </a:rPr>
              <a:t>Security: </a:t>
            </a:r>
            <a:r>
              <a:rPr b="0" lang="en-GB" sz="1800" strike="noStrike">
                <a:solidFill>
                  <a:srgbClr val="000000"/>
                </a:solidFill>
                <a:latin typeface="Open Sans"/>
                <a:ea typeface="Open Sans"/>
                <a:cs typeface="Open Sans"/>
                <a:sym typeface="Open Sans"/>
              </a:rPr>
              <a:t>DBMS includes security features to control access to the database. It manages user authentication, authorization, and data encryption to protect sensitive information.</a:t>
            </a:r>
            <a:endParaRPr/>
          </a:p>
          <a:p>
            <a:pPr indent="-285750" lvl="0" marL="501750" rtl="0" algn="l">
              <a:lnSpc>
                <a:spcPct val="100000"/>
              </a:lnSpc>
              <a:spcBef>
                <a:spcPts val="0"/>
              </a:spcBef>
              <a:spcAft>
                <a:spcPts val="0"/>
              </a:spcAft>
              <a:buClr>
                <a:srgbClr val="000000"/>
              </a:buClr>
              <a:buSzPts val="1800"/>
              <a:buFont typeface="Arial"/>
              <a:buChar char="•"/>
            </a:pPr>
            <a:r>
              <a:rPr b="1" lang="en-GB" sz="1800" strike="noStrike">
                <a:solidFill>
                  <a:srgbClr val="000000"/>
                </a:solidFill>
                <a:latin typeface="Open Sans"/>
                <a:ea typeface="Open Sans"/>
                <a:cs typeface="Open Sans"/>
                <a:sym typeface="Open Sans"/>
              </a:rPr>
              <a:t>Backup and Recovery: </a:t>
            </a:r>
            <a:r>
              <a:rPr b="0" lang="en-GB" sz="1800" strike="noStrike">
                <a:solidFill>
                  <a:srgbClr val="000000"/>
                </a:solidFill>
                <a:latin typeface="Open Sans"/>
                <a:ea typeface="Open Sans"/>
                <a:cs typeface="Open Sans"/>
                <a:sym typeface="Open Sans"/>
              </a:rPr>
              <a:t>DBMS offers tools and procedures for creating backups of databases to prevent data loss due to system failures, errors, or disasters. It also supports data recovery processes.</a:t>
            </a:r>
            <a:endParaRPr/>
          </a:p>
          <a:p>
            <a:pPr indent="-285750" lvl="0" marL="501750" rtl="0" algn="l">
              <a:lnSpc>
                <a:spcPct val="100000"/>
              </a:lnSpc>
              <a:spcBef>
                <a:spcPts val="0"/>
              </a:spcBef>
              <a:spcAft>
                <a:spcPts val="0"/>
              </a:spcAft>
              <a:buClr>
                <a:srgbClr val="000000"/>
              </a:buClr>
              <a:buSzPts val="1800"/>
              <a:buFont typeface="Arial"/>
              <a:buChar char="•"/>
            </a:pPr>
            <a:r>
              <a:rPr b="1" lang="en-GB" sz="1800" strike="noStrike">
                <a:solidFill>
                  <a:srgbClr val="000000"/>
                </a:solidFill>
                <a:latin typeface="Open Sans"/>
                <a:ea typeface="Open Sans"/>
                <a:cs typeface="Open Sans"/>
                <a:sym typeface="Open Sans"/>
              </a:rPr>
              <a:t>Data Management: </a:t>
            </a:r>
            <a:r>
              <a:rPr b="0" lang="en-GB" sz="1800" strike="noStrike">
                <a:solidFill>
                  <a:srgbClr val="000000"/>
                </a:solidFill>
                <a:latin typeface="Open Sans"/>
                <a:ea typeface="Open Sans"/>
                <a:cs typeface="Open Sans"/>
                <a:sym typeface="Open Sans"/>
              </a:rPr>
              <a:t>DBMS excels at organizing and structuring data. It allows data to be categorized into tables, rows, and columns, making it easier to manage and query. Additionally, it enforces data integrity rules to maintain the accuracy and consistency of data, such as ensuring unique keys or referential integrity.</a:t>
            </a:r>
            <a:endParaRPr/>
          </a:p>
          <a:p>
            <a:pPr indent="0" lvl="0" marL="216000" rtl="0" algn="l">
              <a:lnSpc>
                <a:spcPct val="100000"/>
              </a:lnSpc>
              <a:spcBef>
                <a:spcPts val="0"/>
              </a:spcBef>
              <a:spcAft>
                <a:spcPts val="0"/>
              </a:spcAft>
              <a:buClr>
                <a:schemeClr val="dk1"/>
              </a:buClr>
              <a:buSzPts val="1800"/>
              <a:buFont typeface="Arial"/>
              <a:buNone/>
            </a:pPr>
            <a:r>
              <a:t/>
            </a:r>
            <a:endParaRPr b="0" sz="18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Concurrency Control: </a:t>
            </a:r>
            <a:r>
              <a:rPr b="0" lang="en-GB" sz="1800" strike="noStrike">
                <a:solidFill>
                  <a:srgbClr val="000000"/>
                </a:solidFill>
                <a:latin typeface="Open Sans"/>
                <a:ea typeface="Open Sans"/>
                <a:cs typeface="Open Sans"/>
                <a:sym typeface="Open Sans"/>
              </a:rPr>
              <a:t>In multi-user environments, DBMS ensures that multiple users or applications can access and modify data concurrently without leading to data corruption or conflicts. It employs concurrency control mechanisms to manage this.</a:t>
            </a:r>
            <a:endParaRPr/>
          </a:p>
          <a:p>
            <a:pPr indent="0" lvl="0" marL="216000" rtl="0" algn="l">
              <a:lnSpc>
                <a:spcPct val="100000"/>
              </a:lnSpc>
              <a:spcBef>
                <a:spcPts val="0"/>
              </a:spcBef>
              <a:spcAft>
                <a:spcPts val="0"/>
              </a:spcAft>
              <a:buClr>
                <a:schemeClr val="dk1"/>
              </a:buClr>
              <a:buSzPts val="1800"/>
              <a:buFont typeface="Arial"/>
              <a:buNone/>
            </a:pPr>
            <a:r>
              <a:t/>
            </a:r>
            <a:endParaRPr b="0" sz="18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Query Optimization: </a:t>
            </a:r>
            <a:r>
              <a:rPr b="0" lang="en-GB" sz="1800" strike="noStrike">
                <a:solidFill>
                  <a:srgbClr val="000000"/>
                </a:solidFill>
                <a:latin typeface="Open Sans"/>
                <a:ea typeface="Open Sans"/>
                <a:cs typeface="Open Sans"/>
                <a:sym typeface="Open Sans"/>
              </a:rPr>
              <a:t>DBMS optimizes the execution of queries to improve performance. This involves selecting the most efficient execution plan for a query, which can significantly impact the speed of data retrieval and manipulation.</a:t>
            </a:r>
            <a:endParaRPr/>
          </a:p>
          <a:p>
            <a:pPr indent="0" lvl="0" marL="216000" rtl="0" algn="l">
              <a:lnSpc>
                <a:spcPct val="100000"/>
              </a:lnSpc>
              <a:spcBef>
                <a:spcPts val="0"/>
              </a:spcBef>
              <a:spcAft>
                <a:spcPts val="0"/>
              </a:spcAft>
              <a:buClr>
                <a:schemeClr val="dk1"/>
              </a:buClr>
              <a:buSzPts val="1800"/>
              <a:buFont typeface="Arial"/>
              <a:buNone/>
            </a:pPr>
            <a:r>
              <a:t/>
            </a:r>
            <a:endParaRPr b="0" sz="18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Other Facilities: </a:t>
            </a:r>
            <a:r>
              <a:rPr b="0" lang="en-GB" sz="1800" strike="noStrike">
                <a:solidFill>
                  <a:srgbClr val="000000"/>
                </a:solidFill>
                <a:latin typeface="Open Sans"/>
                <a:ea typeface="Open Sans"/>
                <a:cs typeface="Open Sans"/>
                <a:sym typeface="Open Sans"/>
              </a:rPr>
              <a:t>DBMS provides various additional features, including:</a:t>
            </a:r>
            <a:endParaRPr/>
          </a:p>
          <a:p>
            <a:pPr indent="0" lvl="0" marL="216000" rtl="0" algn="l">
              <a:lnSpc>
                <a:spcPct val="100000"/>
              </a:lnSpc>
              <a:spcBef>
                <a:spcPts val="0"/>
              </a:spcBef>
              <a:spcAft>
                <a:spcPts val="0"/>
              </a:spcAft>
              <a:buClr>
                <a:schemeClr val="dk1"/>
              </a:buClr>
              <a:buSzPts val="1800"/>
              <a:buFont typeface="Arial"/>
              <a:buNone/>
            </a:pPr>
            <a:r>
              <a:t/>
            </a:r>
            <a:endParaRPr b="0" sz="18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Transaction Management: </a:t>
            </a:r>
            <a:r>
              <a:rPr b="0" lang="en-GB" sz="1800" strike="noStrike">
                <a:solidFill>
                  <a:srgbClr val="000000"/>
                </a:solidFill>
                <a:latin typeface="Open Sans"/>
                <a:ea typeface="Open Sans"/>
                <a:cs typeface="Open Sans"/>
                <a:sym typeface="Open Sans"/>
              </a:rPr>
              <a:t>Ensuring the reliability of transactions through properties like ACID (Atomicity, Consistency, Isolation, Durability).</a:t>
            </a:r>
            <a:endParaRPr/>
          </a:p>
          <a:p>
            <a:pPr indent="0" lvl="0" marL="21600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Scalability: </a:t>
            </a:r>
            <a:r>
              <a:rPr b="0" lang="en-GB" sz="1800" strike="noStrike">
                <a:solidFill>
                  <a:srgbClr val="000000"/>
                </a:solidFill>
                <a:latin typeface="Open Sans"/>
                <a:ea typeface="Open Sans"/>
                <a:cs typeface="Open Sans"/>
                <a:sym typeface="Open Sans"/>
              </a:rPr>
              <a:t>Scaling to accommodate increasing data volumes and user loads.</a:t>
            </a:r>
            <a:endParaRPr/>
          </a:p>
          <a:p>
            <a:pPr indent="0" lvl="0" marL="21600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Data Modelling: </a:t>
            </a:r>
            <a:r>
              <a:rPr b="0" lang="en-GB" sz="1800" strike="noStrike">
                <a:solidFill>
                  <a:srgbClr val="000000"/>
                </a:solidFill>
                <a:latin typeface="Open Sans"/>
                <a:ea typeface="Open Sans"/>
                <a:cs typeface="Open Sans"/>
                <a:sym typeface="Open Sans"/>
              </a:rPr>
              <a:t>Supporting the creation and management of data models that define the structure of the database and relationships between data entities.</a:t>
            </a:r>
            <a:endParaRPr/>
          </a:p>
          <a:p>
            <a:pPr indent="0" lvl="0" marL="21600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User Interfaces: </a:t>
            </a:r>
            <a:r>
              <a:rPr b="0" lang="en-GB" sz="1800" strike="noStrike">
                <a:solidFill>
                  <a:srgbClr val="000000"/>
                </a:solidFill>
                <a:latin typeface="Open Sans"/>
                <a:ea typeface="Open Sans"/>
                <a:cs typeface="Open Sans"/>
                <a:sym typeface="Open Sans"/>
              </a:rPr>
              <a:t>Providing user-friendly interfaces for database administration, data entry, and reporting.</a:t>
            </a:r>
            <a:endParaRPr/>
          </a:p>
          <a:p>
            <a:pPr indent="0" lvl="0" marL="216000" rtl="0" algn="l">
              <a:lnSpc>
                <a:spcPct val="100000"/>
              </a:lnSpc>
              <a:spcBef>
                <a:spcPts val="0"/>
              </a:spcBef>
              <a:spcAft>
                <a:spcPts val="0"/>
              </a:spcAft>
              <a:buClr>
                <a:srgbClr val="000000"/>
              </a:buClr>
              <a:buSzPts val="1800"/>
              <a:buFont typeface="Open Sans"/>
              <a:buNone/>
            </a:pPr>
            <a:r>
              <a:rPr b="1" lang="en-GB" sz="1800" strike="noStrike">
                <a:solidFill>
                  <a:srgbClr val="000000"/>
                </a:solidFill>
                <a:latin typeface="Open Sans"/>
                <a:ea typeface="Open Sans"/>
                <a:cs typeface="Open Sans"/>
                <a:sym typeface="Open Sans"/>
              </a:rPr>
              <a:t>Report Generation: </a:t>
            </a:r>
            <a:r>
              <a:rPr b="0" lang="en-GB" sz="1800" strike="noStrike">
                <a:solidFill>
                  <a:srgbClr val="000000"/>
                </a:solidFill>
                <a:latin typeface="Open Sans"/>
                <a:ea typeface="Open Sans"/>
                <a:cs typeface="Open Sans"/>
                <a:sym typeface="Open Sans"/>
              </a:rPr>
              <a:t>Generating reports and summaries based on the data stored in the database, aiding decision-making and analysis.</a:t>
            </a:r>
            <a:endParaRPr/>
          </a:p>
        </p:txBody>
      </p:sp>
      <p:sp>
        <p:nvSpPr>
          <p:cNvPr id="385" name="Google Shape;385;p17: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6" name="Google Shape;396;p18: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2000"/>
              <a:buFont typeface="Open Sans"/>
              <a:buNone/>
            </a:pPr>
            <a:r>
              <a:rPr b="0" lang="en-GB" sz="2000" strike="noStrike">
                <a:solidFill>
                  <a:srgbClr val="000000"/>
                </a:solidFill>
                <a:latin typeface="Open Sans"/>
                <a:ea typeface="Open Sans"/>
                <a:cs typeface="Open Sans"/>
                <a:sym typeface="Open Sans"/>
              </a:rPr>
              <a:t>Spatial databases are enhanced for storage and fast retrieval of data that defines a geometric space. The data is stored as coordinates, lines, points, polygon and topology. Databases can also store raster data. Storing raster data in a database has its own pros and cons. One distinct advantage is that analysis that combined vector data can be easily done whilst the main disadvantage is that rasters in nature tend to be big data and the upload process can take considerable time.</a:t>
            </a:r>
            <a:endParaRPr b="0" sz="20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rgbClr val="000000"/>
              </a:buClr>
              <a:buSzPts val="2000"/>
              <a:buFont typeface="Open Sans"/>
              <a:buNone/>
            </a:pPr>
            <a:r>
              <a:rPr b="0" lang="en-GB" sz="2000" strike="noStrike">
                <a:solidFill>
                  <a:srgbClr val="000000"/>
                </a:solidFill>
                <a:latin typeface="Open Sans"/>
                <a:ea typeface="Open Sans"/>
                <a:cs typeface="Open Sans"/>
                <a:sym typeface="Open Sans"/>
              </a:rPr>
              <a:t>GeoSpatial databases extend the standard set of functions you can use in your SQL queries to support 'spatial queries' - functions that specifically deal with spatial data. There is a very long list of spatial functions that can do everything from generating new geometries, cleaning geometries, calculating areas and distances, checking the relationship between geometries and so on.</a:t>
            </a:r>
            <a:endParaRPr b="0" sz="2000" strike="noStrike">
              <a:solidFill>
                <a:srgbClr val="000000"/>
              </a:solidFill>
              <a:latin typeface="Open Sans"/>
              <a:ea typeface="Open Sans"/>
              <a:cs typeface="Open Sans"/>
              <a:sym typeface="Open Sans"/>
            </a:endParaRPr>
          </a:p>
        </p:txBody>
      </p:sp>
      <p:sp>
        <p:nvSpPr>
          <p:cNvPr id="397" name="Google Shape;397;p18: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8" name="Google Shape;408;p19: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Components of a Database</a:t>
            </a:r>
            <a:endParaRPr b="0" sz="1200" strike="noStrike">
              <a:solidFill>
                <a:srgbClr val="000000"/>
              </a:solidFill>
              <a:latin typeface="Open Sans"/>
              <a:ea typeface="Open Sans"/>
              <a:cs typeface="Open Sans"/>
              <a:sym typeface="Open Sans"/>
            </a:endParaRPr>
          </a:p>
          <a:p>
            <a:pPr indent="0" lvl="0" marL="17136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Tables - a table is a set of data elements (values) that is organized using a model of vertical columns (which are identified by their name) and horizontal rows.</a:t>
            </a:r>
            <a:endParaRPr b="0" sz="1200" strike="noStrike">
              <a:solidFill>
                <a:srgbClr val="000000"/>
              </a:solidFill>
              <a:latin typeface="Open Sans"/>
              <a:ea typeface="Open Sans"/>
              <a:cs typeface="Open Sans"/>
              <a:sym typeface="Open Sans"/>
            </a:endParaRPr>
          </a:p>
          <a:p>
            <a:pPr indent="0" lvl="0" marL="17136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17136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Records - A record is information stored in a table row. Each record will have a field for each of the columns in the table.</a:t>
            </a:r>
            <a:endParaRPr b="0" sz="1200" strike="noStrike">
              <a:solidFill>
                <a:srgbClr val="000000"/>
              </a:solidFill>
              <a:latin typeface="Open Sans"/>
              <a:ea typeface="Open Sans"/>
              <a:cs typeface="Open Sans"/>
              <a:sym typeface="Open Sans"/>
            </a:endParaRPr>
          </a:p>
          <a:p>
            <a:pPr indent="0" lvl="0" marL="17136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17136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17136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Datatypes -Datatypes restrict the kind of information that can be stored in a column.</a:t>
            </a:r>
            <a:endParaRPr b="0" sz="1200" strike="noStrike">
              <a:solidFill>
                <a:srgbClr val="000000"/>
              </a:solidFill>
              <a:latin typeface="Open Sans"/>
              <a:ea typeface="Open Sans"/>
              <a:cs typeface="Open Sans"/>
              <a:sym typeface="Open Sans"/>
            </a:endParaRPr>
          </a:p>
          <a:p>
            <a:pPr indent="0" lvl="0" marL="17136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17136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Column/Field - is a set of data values of a particular simple type, one for each row of the table. The columns provide the structure according to which the rows are composed.</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800"/>
              <a:buFont typeface="Arial"/>
              <a:buNone/>
            </a:pPr>
            <a:r>
              <a:t/>
            </a:r>
            <a:endParaRPr b="0" sz="1800" strike="noStrike">
              <a:solidFill>
                <a:srgbClr val="000000"/>
              </a:solidFill>
              <a:latin typeface="Arial"/>
              <a:ea typeface="Arial"/>
              <a:cs typeface="Arial"/>
              <a:sym typeface="Arial"/>
            </a:endParaRPr>
          </a:p>
          <a:p>
            <a:pPr indent="0" lvl="0" marL="0" rtl="0" algn="l">
              <a:lnSpc>
                <a:spcPct val="100000"/>
              </a:lnSpc>
              <a:spcBef>
                <a:spcPts val="0"/>
              </a:spcBef>
              <a:spcAft>
                <a:spcPts val="0"/>
              </a:spcAft>
              <a:buClr>
                <a:schemeClr val="dk1"/>
              </a:buClr>
              <a:buSzPts val="1800"/>
              <a:buFont typeface="Arial"/>
              <a:buNone/>
            </a:pPr>
            <a:r>
              <a:t/>
            </a:r>
            <a:endParaRPr b="0" sz="1800" strike="noStrike">
              <a:solidFill>
                <a:srgbClr val="000000"/>
              </a:solidFill>
              <a:latin typeface="Arial"/>
              <a:ea typeface="Arial"/>
              <a:cs typeface="Arial"/>
              <a:sym typeface="Arial"/>
            </a:endParaRPr>
          </a:p>
        </p:txBody>
      </p:sp>
      <p:sp>
        <p:nvSpPr>
          <p:cNvPr id="409" name="Google Shape;409;p19: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2:notes"/>
          <p:cNvSpPr/>
          <p:nvPr>
            <p:ph idx="2" type="sldImg"/>
          </p:nvPr>
        </p:nvSpPr>
        <p:spPr>
          <a:xfrm>
            <a:off x="685800" y="1143000"/>
            <a:ext cx="5486040" cy="308592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2" name="Google Shape;202;p2: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Clr>
                <a:schemeClr val="dk1"/>
              </a:buClr>
              <a:buSzPts val="1800"/>
              <a:buFont typeface="Arial"/>
              <a:buNone/>
            </a:pPr>
            <a:r>
              <a:t/>
            </a:r>
            <a:endParaRPr b="0" sz="1800" strike="noStrike">
              <a:solidFill>
                <a:srgbClr val="000000"/>
              </a:solidFill>
              <a:latin typeface="Arial"/>
              <a:ea typeface="Arial"/>
              <a:cs typeface="Arial"/>
              <a:sym typeface="Arial"/>
            </a:endParaRPr>
          </a:p>
        </p:txBody>
      </p:sp>
      <p:sp>
        <p:nvSpPr>
          <p:cNvPr id="203" name="Google Shape;203;p2: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1" name="Google Shape;421;p20: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String: Used to store text data, such as names, addresses, or any free-form textual information.</a:t>
            </a:r>
            <a:endParaRPr/>
          </a:p>
          <a:p>
            <a:pPr indent="0" lvl="0" marL="216000" rtl="0" algn="l">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Integer: Used for storing whole numbers, both positive and negative. Commonly used for counting and indexing.</a:t>
            </a:r>
            <a:endParaRPr/>
          </a:p>
          <a:p>
            <a:pPr indent="0" lvl="0" marL="216000" rtl="0" algn="l">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Real and Float: These data types are used to store decimal numbers (floating-point numbers). They are suitable for representing values with fractional parts, like measurements or scientific data.</a:t>
            </a:r>
            <a:endParaRPr/>
          </a:p>
          <a:p>
            <a:pPr indent="0" lvl="0" marL="216000" rtl="0" algn="l">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Date: Used to store dates and timestamps. It's essential for managing and calculating time-related information, such as birthdates, event timestamps, or scheduling.</a:t>
            </a:r>
            <a:endParaRPr/>
          </a:p>
          <a:p>
            <a:pPr indent="0" lvl="0" marL="216000" rtl="0" algn="l">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Boolean: Represents binary values, typically true or false. It's used for logical conditions and decision-making, where data can have only two possible states.</a:t>
            </a:r>
            <a:endParaRPr/>
          </a:p>
        </p:txBody>
      </p:sp>
      <p:sp>
        <p:nvSpPr>
          <p:cNvPr id="422" name="Google Shape;422;p20: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4" name="Google Shape;434;p21: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PostgreSQL can be extended by the user in many ways, for example by adding new datatypes, functions, operators, aggregate functions and others. </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PostgreSQL can be used, modified, and distributed by anyone free of charge for any purpose, be it private, commercial, or academic, because of the liberal license.</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It supports a large part of the SQL standard and offers many modern features:</a:t>
            </a:r>
            <a:endParaRPr b="0" sz="1200" strike="noStrike">
              <a:solidFill>
                <a:srgbClr val="000000"/>
              </a:solidFill>
              <a:latin typeface="Open Sans"/>
              <a:ea typeface="Open Sans"/>
              <a:cs typeface="Open Sans"/>
              <a:sym typeface="Open Sans"/>
            </a:endParaRPr>
          </a:p>
          <a:p>
            <a:pPr indent="-171360" lvl="0" marL="171360" rtl="0" algn="l">
              <a:lnSpc>
                <a:spcPct val="10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complex queries</a:t>
            </a:r>
            <a:endParaRPr b="0" sz="1200" strike="noStrike">
              <a:solidFill>
                <a:srgbClr val="000000"/>
              </a:solidFill>
              <a:latin typeface="Open Sans"/>
              <a:ea typeface="Open Sans"/>
              <a:cs typeface="Open Sans"/>
              <a:sym typeface="Open Sans"/>
            </a:endParaRPr>
          </a:p>
          <a:p>
            <a:pPr indent="-171360" lvl="0" marL="171360" rtl="0" algn="l">
              <a:lnSpc>
                <a:spcPct val="10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foreign keys</a:t>
            </a:r>
            <a:endParaRPr b="0" sz="1200" strike="noStrike">
              <a:solidFill>
                <a:srgbClr val="000000"/>
              </a:solidFill>
              <a:latin typeface="Open Sans"/>
              <a:ea typeface="Open Sans"/>
              <a:cs typeface="Open Sans"/>
              <a:sym typeface="Open Sans"/>
            </a:endParaRPr>
          </a:p>
          <a:p>
            <a:pPr indent="-171360" lvl="0" marL="171360" rtl="0" algn="l">
              <a:lnSpc>
                <a:spcPct val="10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triggers</a:t>
            </a:r>
            <a:endParaRPr b="0" sz="1200" strike="noStrike">
              <a:solidFill>
                <a:srgbClr val="000000"/>
              </a:solidFill>
              <a:latin typeface="Open Sans"/>
              <a:ea typeface="Open Sans"/>
              <a:cs typeface="Open Sans"/>
              <a:sym typeface="Open Sans"/>
            </a:endParaRPr>
          </a:p>
          <a:p>
            <a:pPr indent="-171360" lvl="0" marL="171360" rtl="0" algn="l">
              <a:lnSpc>
                <a:spcPct val="10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updatable views</a:t>
            </a:r>
            <a:endParaRPr b="0" sz="1200" strike="noStrike">
              <a:solidFill>
                <a:srgbClr val="000000"/>
              </a:solidFill>
              <a:latin typeface="Open Sans"/>
              <a:ea typeface="Open Sans"/>
              <a:cs typeface="Open Sans"/>
              <a:sym typeface="Open Sans"/>
            </a:endParaRPr>
          </a:p>
          <a:p>
            <a:pPr indent="-171360" lvl="0" marL="171360" rtl="0" algn="l">
              <a:lnSpc>
                <a:spcPct val="10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transactional integrity</a:t>
            </a:r>
            <a:endParaRPr b="0" sz="1200" strike="noStrike">
              <a:solidFill>
                <a:srgbClr val="000000"/>
              </a:solidFill>
              <a:latin typeface="Open Sans"/>
              <a:ea typeface="Open Sans"/>
              <a:cs typeface="Open Sans"/>
              <a:sym typeface="Open Sans"/>
            </a:endParaRPr>
          </a:p>
          <a:p>
            <a:pPr indent="-171360" lvl="0" marL="171360" rtl="0" algn="l">
              <a:lnSpc>
                <a:spcPct val="10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multiversion concurrency control</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The liberal license in PostgreSQL can be used, modified, and distributed by anyone free of charge for any purpose, be it private, commercial, or academic.</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Arial"/>
              <a:ea typeface="Arial"/>
              <a:cs typeface="Arial"/>
              <a:sym typeface="Arial"/>
            </a:endParaRPr>
          </a:p>
        </p:txBody>
      </p:sp>
      <p:sp>
        <p:nvSpPr>
          <p:cNvPr id="435" name="Google Shape;435;p21: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6" name="Google Shape;446;p22: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2000"/>
              <a:buFont typeface="Open Sans"/>
              <a:buNone/>
            </a:pPr>
            <a:r>
              <a:rPr b="0" lang="en-GB" sz="2000" strike="noStrike">
                <a:solidFill>
                  <a:srgbClr val="000000"/>
                </a:solidFill>
                <a:latin typeface="Open Sans"/>
                <a:ea typeface="Open Sans"/>
                <a:cs typeface="Open Sans"/>
                <a:sym typeface="Open Sans"/>
              </a:rPr>
              <a:t>In addition to the PostGIS functions, the extension contains a collection of spatial reference system (SRS) definitions as defined by the European Petroleum Survey Group (EPSG). These are used during operations such as coordinate reference system (CRS) conversions.</a:t>
            </a:r>
            <a:endParaRPr b="0" sz="2000" strike="noStrike">
              <a:solidFill>
                <a:srgbClr val="000000"/>
              </a:solidFill>
              <a:latin typeface="Open Sans"/>
              <a:ea typeface="Open Sans"/>
              <a:cs typeface="Open Sans"/>
              <a:sym typeface="Open Sans"/>
            </a:endParaRPr>
          </a:p>
        </p:txBody>
      </p:sp>
      <p:sp>
        <p:nvSpPr>
          <p:cNvPr id="447" name="Google Shape;447;p22: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8" name="Google Shape;458;p23: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Clr>
                <a:schemeClr val="dk1"/>
              </a:buClr>
              <a:buSzPts val="1800"/>
              <a:buFont typeface="Arial"/>
              <a:buNone/>
            </a:pPr>
            <a:r>
              <a:t/>
            </a:r>
            <a:endParaRPr b="0" sz="1800" strike="noStrike">
              <a:solidFill>
                <a:srgbClr val="000000"/>
              </a:solidFill>
              <a:latin typeface="Arial"/>
              <a:ea typeface="Arial"/>
              <a:cs typeface="Arial"/>
              <a:sym typeface="Arial"/>
            </a:endParaRPr>
          </a:p>
        </p:txBody>
      </p:sp>
      <p:sp>
        <p:nvSpPr>
          <p:cNvPr id="459" name="Google Shape;459;p23: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8" name="Google Shape;468;p24: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17136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It is typically commercial software that requires the purchase of a license or subscription to use. The source code of proprietary software is not freely available, meaning users cannot modify or distribute it.</a:t>
            </a:r>
            <a:endParaRPr b="0" sz="1200" strike="noStrike">
              <a:solidFill>
                <a:srgbClr val="000000"/>
              </a:solidFill>
              <a:latin typeface="Open Sans"/>
              <a:ea typeface="Open Sans"/>
              <a:cs typeface="Open Sans"/>
              <a:sym typeface="Open Sans"/>
            </a:endParaRPr>
          </a:p>
          <a:p>
            <a:pPr indent="0" lvl="0" marL="17136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17136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Examples of proprietary GIS software include Esri's ArcGIS, and Hexagon's ERDAS Imagine.</a:t>
            </a:r>
            <a:endParaRPr b="0" sz="1200" strike="noStrike">
              <a:solidFill>
                <a:srgbClr val="000000"/>
              </a:solidFill>
              <a:latin typeface="Open Sans"/>
              <a:ea typeface="Open Sans"/>
              <a:cs typeface="Open Sans"/>
              <a:sym typeface="Open Sans"/>
            </a:endParaRPr>
          </a:p>
          <a:p>
            <a:pPr indent="0" lvl="0" marL="17136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17136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Proprietary software often provides comprehensive functionality, extensive support, and regular updates from the vendor. However, it may have higher costs, limited customization options, and potential vendor lock-in.</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Arial"/>
              <a:ea typeface="Arial"/>
              <a:cs typeface="Arial"/>
              <a:sym typeface="Arial"/>
            </a:endParaRPr>
          </a:p>
        </p:txBody>
      </p:sp>
      <p:sp>
        <p:nvSpPr>
          <p:cNvPr id="469" name="Google Shape;469;p24: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2" name="Google Shape;482;p25: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17136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Users can access and modify the source code according to their needs and contribute improvements back to the community.</a:t>
            </a:r>
            <a:endParaRPr b="0" sz="1200" strike="noStrike">
              <a:solidFill>
                <a:srgbClr val="000000"/>
              </a:solidFill>
              <a:latin typeface="Open Sans"/>
              <a:ea typeface="Open Sans"/>
              <a:cs typeface="Open Sans"/>
              <a:sym typeface="Open Sans"/>
            </a:endParaRPr>
          </a:p>
          <a:p>
            <a:pPr indent="0" lvl="0" marL="17136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17136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Examples of FOSS GIS software include QGIS, GRASS GIS, and PostGIS.</a:t>
            </a:r>
            <a:endParaRPr b="0" sz="1200" strike="noStrike">
              <a:solidFill>
                <a:srgbClr val="000000"/>
              </a:solidFill>
              <a:latin typeface="Open Sans"/>
              <a:ea typeface="Open Sans"/>
              <a:cs typeface="Open Sans"/>
              <a:sym typeface="Open Sans"/>
            </a:endParaRPr>
          </a:p>
          <a:p>
            <a:pPr indent="0" lvl="0" marL="17136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17136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FOSS software often promotes collaboration, community development, and transparency in the software development process. It typically offers cost savings, flexibility, and the ability to tailor the software to specific requirements. However, FOSS may have a steeper learning curve for beginners, and support options can vary depending on community resources.</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Arial"/>
              <a:ea typeface="Arial"/>
              <a:cs typeface="Arial"/>
              <a:sym typeface="Arial"/>
            </a:endParaRPr>
          </a:p>
        </p:txBody>
      </p:sp>
      <p:sp>
        <p:nvSpPr>
          <p:cNvPr id="483" name="Google Shape;483;p25: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9" name="Google Shape;499;p26: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Copyright Law:</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Copyright law grants creators control over their creative works.</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Users typically need permission from the creator to use copyrighted work.</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Copyright protects against unauthorized reproduction, distribution, public display, and adaptation of creative works.</a:t>
            </a:r>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Creative Commons (CC):</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Creative Commons operates within the framework of copyright law.</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CC licenses are a set of standardized licenses that creators can apply to their work.</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CC licenses allow creators to specify how others can use their work while retaining certain rights.</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CC licenses grant permission to the public to use the work in specific ways, as defined by the license terms.</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CC licenses vary, allowing creators to choose the level of flexibility they want to provide, from allowing any use (CC BY) to more restrictive options (e.g., non-commercial use only).</a:t>
            </a:r>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In essence, Creative Commons licenses provide a mechanism for creators to share their work with the world while maintaining some control over its use. It offers a middle ground between traditional copyright, which can be restrictive, and public domain dedication, which relinquishes all rights. Users can understand how they're allowed to use CC-licensed works based on the license terms, promoting the sharing and reuse of creative content within the bounds defined by the creator.</a:t>
            </a:r>
            <a:endParaRPr/>
          </a:p>
        </p:txBody>
      </p:sp>
      <p:sp>
        <p:nvSpPr>
          <p:cNvPr id="500" name="Google Shape;500;p26: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27:notes"/>
          <p:cNvSpPr/>
          <p:nvPr>
            <p:ph idx="2" type="sldImg"/>
          </p:nvPr>
        </p:nvSpPr>
        <p:spPr>
          <a:xfrm>
            <a:off x="685800" y="1143000"/>
            <a:ext cx="5486040" cy="308592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0" name="Google Shape;510;p27: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Clr>
                <a:schemeClr val="dk1"/>
              </a:buClr>
              <a:buSzPts val="1800"/>
              <a:buFont typeface="Arial"/>
              <a:buNone/>
            </a:pPr>
            <a:r>
              <a:t/>
            </a:r>
            <a:endParaRPr b="0" sz="1800" strike="noStrike">
              <a:solidFill>
                <a:srgbClr val="000000"/>
              </a:solidFill>
              <a:latin typeface="Arial"/>
              <a:ea typeface="Arial"/>
              <a:cs typeface="Arial"/>
              <a:sym typeface="Arial"/>
            </a:endParaRPr>
          </a:p>
        </p:txBody>
      </p:sp>
      <p:sp>
        <p:nvSpPr>
          <p:cNvPr id="511" name="Google Shape;511;p27: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0" name="Google Shape;520;p28: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A Spatial Data Infrastructure (SDI) is a fundamental framework for efficiently managing spatial data. SDI serves as a unifying platform, simplifying the intricate processes and data sources within geospatial ecosystems.</a:t>
            </a:r>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At its core, SDI excels in two primary functions:</a:t>
            </a:r>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Data Management: SDI ensures data integrity and accessibility, providing a robust foundation for secure data storage and swift retrieval.</a:t>
            </a:r>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Integration: Beyond data management, SDI bridges the gap between diverse processes and data sources within geospatial ecosystems, fostering compatibility and operational efficiency.</a:t>
            </a:r>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Depending on its implementation, SDI may encompass advanced functionalities:</a:t>
            </a:r>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Prescribed Data Models: Standardized data models enhance consistency and interoperability, simplifying data sharing and exchange.</a:t>
            </a:r>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Advanced Geoprocessing Workflows: SDI supports complex data analysis and manipulation, empowering decision-makers with profound insights.</a:t>
            </a:r>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Data Publication Standards: Through established standards, SDI promotes data sharing and accessibility, fostering collaboration and innovation.</a:t>
            </a:r>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In essence, SDI stands as an indispensable platform for efficient spatial data management, catering to diverse needs and complexities within the geospatial domain.</a:t>
            </a:r>
            <a:endParaRPr/>
          </a:p>
        </p:txBody>
      </p:sp>
      <p:sp>
        <p:nvSpPr>
          <p:cNvPr id="521" name="Google Shape;521;p28: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0" name="Google Shape;530;p29: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5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The </a:t>
            </a:r>
            <a:r>
              <a:rPr b="1" lang="en-GB" sz="1200" strike="noStrike">
                <a:solidFill>
                  <a:srgbClr val="000000"/>
                </a:solidFill>
                <a:latin typeface="Open Sans"/>
                <a:ea typeface="Open Sans"/>
                <a:cs typeface="Open Sans"/>
                <a:sym typeface="Open Sans"/>
              </a:rPr>
              <a:t>core functionalities </a:t>
            </a:r>
            <a:r>
              <a:rPr b="0" lang="en-GB" sz="1200" strike="noStrike">
                <a:solidFill>
                  <a:srgbClr val="000000"/>
                </a:solidFill>
                <a:latin typeface="Open Sans"/>
                <a:ea typeface="Open Sans"/>
                <a:cs typeface="Open Sans"/>
                <a:sym typeface="Open Sans"/>
              </a:rPr>
              <a:t>of an SDI include:</a:t>
            </a:r>
            <a:endParaRPr b="0" sz="1200" strike="noStrike">
              <a:solidFill>
                <a:srgbClr val="000000"/>
              </a:solidFill>
              <a:latin typeface="Open Sans"/>
              <a:ea typeface="Open Sans"/>
              <a:cs typeface="Open Sans"/>
              <a:sym typeface="Open Sans"/>
            </a:endParaRPr>
          </a:p>
          <a:p>
            <a:pPr indent="-171360" lvl="0" marL="171360" rtl="0" algn="l">
              <a:lnSpc>
                <a:spcPct val="15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The storage of spatial data</a:t>
            </a:r>
            <a:endParaRPr b="0" sz="1200" strike="noStrike">
              <a:solidFill>
                <a:srgbClr val="000000"/>
              </a:solidFill>
              <a:latin typeface="Open Sans"/>
              <a:ea typeface="Open Sans"/>
              <a:cs typeface="Open Sans"/>
              <a:sym typeface="Open Sans"/>
            </a:endParaRPr>
          </a:p>
          <a:p>
            <a:pPr indent="-171360" lvl="0" marL="171360" rtl="0" algn="l">
              <a:lnSpc>
                <a:spcPct val="15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The distribution of spatial data (sharing and publication)</a:t>
            </a:r>
            <a:endParaRPr b="0" sz="1200" strike="noStrike">
              <a:solidFill>
                <a:srgbClr val="000000"/>
              </a:solidFill>
              <a:latin typeface="Open Sans"/>
              <a:ea typeface="Open Sans"/>
              <a:cs typeface="Open Sans"/>
              <a:sym typeface="Open Sans"/>
            </a:endParaRPr>
          </a:p>
          <a:p>
            <a:pPr indent="-171360" lvl="0" marL="171360" rtl="0" algn="l">
              <a:lnSpc>
                <a:spcPct val="15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The creation and publication of maps</a:t>
            </a:r>
            <a:endParaRPr b="0" sz="1200" strike="noStrike">
              <a:solidFill>
                <a:srgbClr val="000000"/>
              </a:solidFill>
              <a:latin typeface="Open Sans"/>
              <a:ea typeface="Open Sans"/>
              <a:cs typeface="Open Sans"/>
              <a:sym typeface="Open Sans"/>
            </a:endParaRPr>
          </a:p>
          <a:p>
            <a:pPr indent="-171360" lvl="0" marL="171360" rtl="0" algn="l">
              <a:lnSpc>
                <a:spcPct val="15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The storage and distribution of non-spatial data types, and the definition of relationships between this data and spatial data, which enable it to be represented, indexed or analysed in spatial contexts</a:t>
            </a:r>
            <a:endParaRPr b="0" sz="1200" strike="noStrike">
              <a:solidFill>
                <a:srgbClr val="000000"/>
              </a:solidFill>
              <a:latin typeface="Open Sans"/>
              <a:ea typeface="Open Sans"/>
              <a:cs typeface="Open Sans"/>
              <a:sym typeface="Open Sans"/>
            </a:endParaRPr>
          </a:p>
          <a:p>
            <a:pPr indent="-171360" lvl="0" marL="171360" rtl="0" algn="l">
              <a:lnSpc>
                <a:spcPct val="15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Metadata management, including the publication and maintenance of metadata</a:t>
            </a:r>
            <a:endParaRPr b="0" sz="1200" strike="noStrike">
              <a:solidFill>
                <a:srgbClr val="000000"/>
              </a:solidFill>
              <a:latin typeface="Open Sans"/>
              <a:ea typeface="Open Sans"/>
              <a:cs typeface="Open Sans"/>
              <a:sym typeface="Open Sans"/>
            </a:endParaRPr>
          </a:p>
          <a:p>
            <a:pPr indent="-171360" lvl="0" marL="171360" rtl="0" algn="l">
              <a:lnSpc>
                <a:spcPct val="15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Access control and permissions management</a:t>
            </a:r>
            <a:endParaRPr b="0" sz="1200" strike="noStrike">
              <a:solidFill>
                <a:srgbClr val="000000"/>
              </a:solidFill>
              <a:latin typeface="Open Sans"/>
              <a:ea typeface="Open Sans"/>
              <a:cs typeface="Open Sans"/>
              <a:sym typeface="Open Sans"/>
            </a:endParaRPr>
          </a:p>
        </p:txBody>
      </p:sp>
      <p:sp>
        <p:nvSpPr>
          <p:cNvPr id="531" name="Google Shape;531;p29: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2" name="Google Shape;212;p3: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GIS stands for Geographic Information System. It is a powerful computer-based tool used to capture, store, analyse, and present spatial or geographic data.  A GIS consists of digital data, computer hardware and computer software to manage, manipulate, and display various types of information related to specific locations on the Earth's surface.</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Arial"/>
              <a:ea typeface="Arial"/>
              <a:cs typeface="Arial"/>
              <a:sym typeface="Arial"/>
            </a:endParaRPr>
          </a:p>
        </p:txBody>
      </p:sp>
      <p:sp>
        <p:nvSpPr>
          <p:cNvPr id="213" name="Google Shape;213;p3: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0" name="Google Shape;540;p30:notes"/>
          <p:cNvSpPr txBox="1"/>
          <p:nvPr>
            <p:ph idx="1" type="body"/>
          </p:nvPr>
        </p:nvSpPr>
        <p:spPr>
          <a:xfrm>
            <a:off x="360000" y="4400640"/>
            <a:ext cx="630000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The implementation of an SDI has numerous benefits and advantages, some of which may vary by the specific implementation or be limited by available functionality, however, any SDI implementation should offer the following core advantages: </a:t>
            </a:r>
            <a:endParaRPr b="0" sz="1200" strike="noStrike">
              <a:solidFill>
                <a:srgbClr val="000000"/>
              </a:solidFill>
              <a:latin typeface="Open Sans"/>
              <a:ea typeface="Open Sans"/>
              <a:cs typeface="Open Sans"/>
              <a:sym typeface="Open Sans"/>
            </a:endParaRPr>
          </a:p>
          <a:p>
            <a:pPr indent="-171360" lvl="0" marL="171360" rtl="0" algn="l">
              <a:lnSpc>
                <a:spcPct val="10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The definition of authoritative data sources, resulting in a single point of truth</a:t>
            </a:r>
            <a:endParaRPr b="0" sz="1200" strike="noStrike">
              <a:solidFill>
                <a:srgbClr val="000000"/>
              </a:solidFill>
              <a:latin typeface="Open Sans"/>
              <a:ea typeface="Open Sans"/>
              <a:cs typeface="Open Sans"/>
              <a:sym typeface="Open Sans"/>
            </a:endParaRPr>
          </a:p>
          <a:p>
            <a:pPr indent="-171360" lvl="0" marL="171360" rtl="0" algn="l">
              <a:lnSpc>
                <a:spcPct val="10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Simplified publication of data across public (internet) and private (intranet) networks</a:t>
            </a:r>
            <a:endParaRPr b="0" sz="1200" strike="noStrike">
              <a:solidFill>
                <a:srgbClr val="000000"/>
              </a:solidFill>
              <a:latin typeface="Open Sans"/>
              <a:ea typeface="Open Sans"/>
              <a:cs typeface="Open Sans"/>
              <a:sym typeface="Open Sans"/>
            </a:endParaRPr>
          </a:p>
          <a:p>
            <a:pPr indent="-171360" lvl="0" marL="171360" rtl="0" algn="l">
              <a:lnSpc>
                <a:spcPct val="10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Centralised data portal for content search and discovery operations</a:t>
            </a:r>
            <a:endParaRPr b="0" sz="1200" strike="noStrike">
              <a:solidFill>
                <a:srgbClr val="000000"/>
              </a:solidFill>
              <a:latin typeface="Open Sans"/>
              <a:ea typeface="Open Sans"/>
              <a:cs typeface="Open Sans"/>
              <a:sym typeface="Open Sans"/>
            </a:endParaRPr>
          </a:p>
          <a:p>
            <a:pPr indent="-171360" lvl="0" marL="171360" rtl="0" algn="l">
              <a:lnSpc>
                <a:spcPct val="10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Advanced access control and permissions management</a:t>
            </a:r>
            <a:endParaRPr b="0" sz="1200" strike="noStrike">
              <a:solidFill>
                <a:srgbClr val="000000"/>
              </a:solidFill>
              <a:latin typeface="Open Sans"/>
              <a:ea typeface="Open Sans"/>
              <a:cs typeface="Open Sans"/>
              <a:sym typeface="Open Sans"/>
            </a:endParaRPr>
          </a:p>
          <a:p>
            <a:pPr indent="-171360" lvl="0" marL="171360" rtl="0" algn="l">
              <a:lnSpc>
                <a:spcPct val="10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Data interoperability and accessibility, using standards-compliant data and services</a:t>
            </a:r>
            <a:endParaRPr b="0" sz="1200" strike="noStrike">
              <a:solidFill>
                <a:srgbClr val="000000"/>
              </a:solidFill>
              <a:latin typeface="Open Sans"/>
              <a:ea typeface="Open Sans"/>
              <a:cs typeface="Open Sans"/>
              <a:sym typeface="Open Sans"/>
            </a:endParaRPr>
          </a:p>
          <a:p>
            <a:pPr indent="-171360" lvl="0" marL="171360" rtl="0" algn="l">
              <a:lnSpc>
                <a:spcPct val="10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Platform integrations across numerous disparate services</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Many organisations without structured SDI implementations result in data sources being stored in multiple formats, with disparate data management methodologies, often in multiple locations.</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Network shares often do not provide the required framework for effective data management, with the resulting shortcomings affecting productivity and limiting the benefits of spatial information within the organisation.</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Content discovery and search functions are difficult, inefficient or non-existent. As a result, work and data are often duplicated, or the use of important data sources is overlooked due to data deficiencies or the expense of producing the relevant data required for analysis.</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An SDI resolves these issues by </a:t>
            </a:r>
            <a:r>
              <a:rPr b="1" lang="en-GB" sz="1200" strike="noStrike">
                <a:solidFill>
                  <a:srgbClr val="000000"/>
                </a:solidFill>
                <a:latin typeface="Open Sans"/>
                <a:ea typeface="Open Sans"/>
                <a:cs typeface="Open Sans"/>
                <a:sym typeface="Open Sans"/>
              </a:rPr>
              <a:t>centralising the endpoints of geodata</a:t>
            </a:r>
            <a:r>
              <a:rPr b="0" lang="en-GB" sz="1200" strike="noStrike">
                <a:solidFill>
                  <a:srgbClr val="000000"/>
                </a:solidFill>
                <a:latin typeface="Open Sans"/>
                <a:ea typeface="Open Sans"/>
                <a:cs typeface="Open Sans"/>
                <a:sym typeface="Open Sans"/>
              </a:rPr>
              <a:t> and </a:t>
            </a:r>
            <a:r>
              <a:rPr b="1" lang="en-GB" sz="1200" strike="noStrike">
                <a:solidFill>
                  <a:srgbClr val="000000"/>
                </a:solidFill>
                <a:latin typeface="Open Sans"/>
                <a:ea typeface="Open Sans"/>
                <a:cs typeface="Open Sans"/>
                <a:sym typeface="Open Sans"/>
              </a:rPr>
              <a:t>exposing</a:t>
            </a:r>
            <a:r>
              <a:rPr b="0" lang="en-GB" sz="1200" strike="noStrike">
                <a:solidFill>
                  <a:srgbClr val="000000"/>
                </a:solidFill>
                <a:latin typeface="Open Sans"/>
                <a:ea typeface="Open Sans"/>
                <a:cs typeface="Open Sans"/>
                <a:sym typeface="Open Sans"/>
              </a:rPr>
              <a:t> them to specific user types in a controlled manner. This data can then be exposed to users or other applications or platform services to form a nexus for the flow of spatial data.</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Additionally, SDIs provide a platform for inter-organisational or inter-departmental cooperation. If separate organisations maintain their own SDI in a way that supports common standards, they can create can manage data sharing agreements and develop processes to enable the infrastructure from one organisation to consume select services from another, and vice versa, allowing both organisations to ensure that they have access to the latest relevant data, even when that data is maintained by another agency.</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Arial"/>
              <a:ea typeface="Arial"/>
              <a:cs typeface="Arial"/>
              <a:sym typeface="Arial"/>
            </a:endParaRPr>
          </a:p>
        </p:txBody>
      </p:sp>
      <p:sp>
        <p:nvSpPr>
          <p:cNvPr id="541" name="Google Shape;541;p30: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0" name="Google Shape;550;p31: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GeoNode is a Free and Open Source (FOSS) spatial content management platform. GeoNode itself is a Web Application built on the Django framework, which integrates with the services provided by other sophisticated FOSSGIS applications, including GeoServer and PostGIS, to provide a unified interface for spatial asset management and services.</a:t>
            </a:r>
            <a:endParaRPr b="0" sz="1200" strike="noStrike">
              <a:solidFill>
                <a:srgbClr val="000000"/>
              </a:solidFill>
              <a:latin typeface="Open Sans"/>
              <a:ea typeface="Open Sans"/>
              <a:cs typeface="Open Sans"/>
              <a:sym typeface="Open Sans"/>
            </a:endParaRPr>
          </a:p>
          <a:p>
            <a:pPr indent="0" lvl="0" marL="0" rtl="0" algn="l">
              <a:lnSpc>
                <a:spcPct val="15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0" rtl="0" algn="l">
              <a:lnSpc>
                <a:spcPct val="15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Using this architecture, it functions as a full-featured spatial data infrastructure platform.</a:t>
            </a:r>
            <a:endParaRPr b="0" sz="1200" strike="noStrike">
              <a:solidFill>
                <a:srgbClr val="000000"/>
              </a:solidFill>
              <a:latin typeface="Open Sans"/>
              <a:ea typeface="Open Sans"/>
              <a:cs typeface="Open Sans"/>
              <a:sym typeface="Open Sans"/>
            </a:endParaRPr>
          </a:p>
          <a:p>
            <a:pPr indent="0" lvl="0" marL="0" rtl="0" algn="l">
              <a:lnSpc>
                <a:spcPct val="15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0" rtl="0" algn="l">
              <a:lnSpc>
                <a:spcPct val="15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The primary intention of GeoNode is to be the central data portal for a particular project, department or organisation, whereby all the relevant data is stored and maintained in a single unified platform. It provides utilities for searching, discovering and monitoring changes to this data, as well as tools for the management, maintenance, publication, and distribution of the data in a controlled and structured manner.</a:t>
            </a:r>
            <a:endParaRPr b="0" sz="1200" strike="noStrike">
              <a:solidFill>
                <a:srgbClr val="000000"/>
              </a:solidFill>
              <a:latin typeface="Open Sans"/>
              <a:ea typeface="Open Sans"/>
              <a:cs typeface="Open Sans"/>
              <a:sym typeface="Open Sans"/>
            </a:endParaRPr>
          </a:p>
        </p:txBody>
      </p:sp>
      <p:sp>
        <p:nvSpPr>
          <p:cNvPr id="551" name="Google Shape;551;p31: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1" name="Google Shape;561;p32: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GeoNode focuses on the management of three primary content types, namely:</a:t>
            </a:r>
            <a:endParaRPr b="0" sz="1200" strike="noStrike">
              <a:solidFill>
                <a:srgbClr val="000000"/>
              </a:solidFill>
              <a:latin typeface="Open Sans"/>
              <a:ea typeface="Open Sans"/>
              <a:cs typeface="Open Sans"/>
              <a:sym typeface="Open Sans"/>
            </a:endParaRPr>
          </a:p>
          <a:p>
            <a:pPr indent="-171360" lvl="0" marL="171360" rtl="0" algn="l">
              <a:lnSpc>
                <a:spcPct val="15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Layers: These are individual spatial layers of a particular geometry type. Layers are associated with styles to ensure that they can be represented in maps with various themes. As typical with GIS datatypes, layers also contain attribute information.</a:t>
            </a:r>
            <a:endParaRPr b="0" sz="1200" strike="noStrike">
              <a:solidFill>
                <a:srgbClr val="000000"/>
              </a:solidFill>
              <a:latin typeface="Open Sans"/>
              <a:ea typeface="Open Sans"/>
              <a:cs typeface="Open Sans"/>
              <a:sym typeface="Open Sans"/>
            </a:endParaRPr>
          </a:p>
          <a:p>
            <a:pPr indent="-171360" lvl="0" marL="171360" rtl="0" algn="l">
              <a:lnSpc>
                <a:spcPct val="15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Maps: Maps are cartographic visualisations of one or more layers. GeoNode maps are interactive and editable using the platform’s Web Map Application interface and can be stored as distinct objects with their own metadata and permissions. Maps are most useful when combined with GeoNode publication and sharing utilities.</a:t>
            </a:r>
            <a:endParaRPr b="0" sz="1200" strike="noStrike">
              <a:solidFill>
                <a:srgbClr val="000000"/>
              </a:solidFill>
              <a:latin typeface="Open Sans"/>
              <a:ea typeface="Open Sans"/>
              <a:cs typeface="Open Sans"/>
              <a:sym typeface="Open Sans"/>
            </a:endParaRPr>
          </a:p>
          <a:p>
            <a:pPr indent="-171360" lvl="0" marL="171360" rtl="0" algn="l">
              <a:lnSpc>
                <a:spcPct val="15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Documents: Documents are any non-spatial data file that can be stored and managed on GeoNode. Documents can be linked to maps or layers using the metadata, allowing them to be discoverable in a spatial context. </a:t>
            </a:r>
            <a:endParaRPr b="0" sz="1200" strike="noStrike">
              <a:solidFill>
                <a:srgbClr val="000000"/>
              </a:solidFill>
              <a:latin typeface="Open Sans"/>
              <a:ea typeface="Open Sans"/>
              <a:cs typeface="Open Sans"/>
              <a:sym typeface="Open Sans"/>
            </a:endParaRPr>
          </a:p>
          <a:p>
            <a:pPr indent="0" lvl="0" marL="0" rtl="0" algn="l">
              <a:lnSpc>
                <a:spcPct val="15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0" rtl="0" algn="l">
              <a:lnSpc>
                <a:spcPct val="15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Each item that is of these content types is stored within the platform as a distinct object and contains its own metadata. The utilities made available to each object may vary between content types, but GeoNode provides utilities for common functions including:</a:t>
            </a:r>
            <a:endParaRPr b="0" sz="1200" strike="noStrike">
              <a:solidFill>
                <a:srgbClr val="000000"/>
              </a:solidFill>
              <a:latin typeface="Open Sans"/>
              <a:ea typeface="Open Sans"/>
              <a:cs typeface="Open Sans"/>
              <a:sym typeface="Open Sans"/>
            </a:endParaRPr>
          </a:p>
          <a:p>
            <a:pPr indent="-171360" lvl="0" marL="171360" rtl="0" algn="l">
              <a:lnSpc>
                <a:spcPct val="15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Review of object contents</a:t>
            </a:r>
            <a:endParaRPr b="0" sz="1200" strike="noStrike">
              <a:solidFill>
                <a:srgbClr val="000000"/>
              </a:solidFill>
              <a:latin typeface="Open Sans"/>
              <a:ea typeface="Open Sans"/>
              <a:cs typeface="Open Sans"/>
              <a:sym typeface="Open Sans"/>
            </a:endParaRPr>
          </a:p>
          <a:p>
            <a:pPr indent="-171360" lvl="0" marL="171360" rtl="0" algn="l">
              <a:lnSpc>
                <a:spcPct val="15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The download of raw data or metadata</a:t>
            </a:r>
            <a:endParaRPr b="0" sz="1200" strike="noStrike">
              <a:solidFill>
                <a:srgbClr val="000000"/>
              </a:solidFill>
              <a:latin typeface="Open Sans"/>
              <a:ea typeface="Open Sans"/>
              <a:cs typeface="Open Sans"/>
              <a:sym typeface="Open Sans"/>
            </a:endParaRPr>
          </a:p>
          <a:p>
            <a:pPr indent="-171360" lvl="0" marL="171360" rtl="0" algn="l">
              <a:lnSpc>
                <a:spcPct val="15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Editing tools</a:t>
            </a:r>
            <a:endParaRPr b="0" sz="1200" strike="noStrike">
              <a:solidFill>
                <a:srgbClr val="000000"/>
              </a:solidFill>
              <a:latin typeface="Open Sans"/>
              <a:ea typeface="Open Sans"/>
              <a:cs typeface="Open Sans"/>
              <a:sym typeface="Open Sans"/>
            </a:endParaRPr>
          </a:p>
          <a:p>
            <a:pPr indent="-171360" lvl="0" marL="171360" rtl="0" algn="l">
              <a:lnSpc>
                <a:spcPct val="15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Metadata management</a:t>
            </a:r>
            <a:endParaRPr b="0" sz="1200" strike="noStrike">
              <a:solidFill>
                <a:srgbClr val="000000"/>
              </a:solidFill>
              <a:latin typeface="Open Sans"/>
              <a:ea typeface="Open Sans"/>
              <a:cs typeface="Open Sans"/>
              <a:sym typeface="Open Sans"/>
            </a:endParaRPr>
          </a:p>
          <a:p>
            <a:pPr indent="-171360" lvl="0" marL="171360" rtl="0" algn="l">
              <a:lnSpc>
                <a:spcPct val="15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Permissions management</a:t>
            </a:r>
            <a:endParaRPr b="0" sz="1200" strike="noStrike">
              <a:solidFill>
                <a:srgbClr val="000000"/>
              </a:solidFill>
              <a:latin typeface="Open Sans"/>
              <a:ea typeface="Open Sans"/>
              <a:cs typeface="Open Sans"/>
              <a:sym typeface="Open Sans"/>
            </a:endParaRPr>
          </a:p>
          <a:p>
            <a:pPr indent="-171360" lvl="0" marL="171360" rtl="0" algn="l">
              <a:lnSpc>
                <a:spcPct val="150000"/>
              </a:lnSpc>
              <a:spcBef>
                <a:spcPts val="0"/>
              </a:spcBef>
              <a:spcAft>
                <a:spcPts val="0"/>
              </a:spcAft>
              <a:buClr>
                <a:srgbClr val="000000"/>
              </a:buClr>
              <a:buSzPts val="1200"/>
              <a:buFont typeface="Arial"/>
              <a:buChar char="•"/>
            </a:pPr>
            <a:r>
              <a:rPr b="0" lang="en-GB" sz="1200" strike="noStrike">
                <a:solidFill>
                  <a:srgbClr val="000000"/>
                </a:solidFill>
                <a:latin typeface="Open Sans"/>
                <a:ea typeface="Open Sans"/>
                <a:cs typeface="Open Sans"/>
                <a:sym typeface="Open Sans"/>
              </a:rPr>
              <a:t>Comments and ratings</a:t>
            </a:r>
            <a:endParaRPr b="0" sz="1200" strike="noStrike">
              <a:solidFill>
                <a:srgbClr val="000000"/>
              </a:solidFill>
              <a:latin typeface="Open Sans"/>
              <a:ea typeface="Open Sans"/>
              <a:cs typeface="Open Sans"/>
              <a:sym typeface="Open Sans"/>
            </a:endParaRPr>
          </a:p>
        </p:txBody>
      </p:sp>
      <p:sp>
        <p:nvSpPr>
          <p:cNvPr id="562" name="Google Shape;562;p32: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5" name="Google Shape;575;p33: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Web catalogues are integral components of a Spatial Data Infrastructure (SDI). They serve as centralized platforms for discovering, accessing, and managing geospatial data resources.</a:t>
            </a:r>
            <a:endParaRPr/>
          </a:p>
          <a:p>
            <a:pPr indent="0" lvl="0" marL="216000" rtl="0" algn="l">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Web catalogues fulfill essential functions within SDI:</a:t>
            </a:r>
            <a:endParaRPr/>
          </a:p>
          <a:p>
            <a:pPr indent="0" lvl="0" marL="216000" rtl="0" algn="l">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Discovery: Users can search, browse, and evaluate available datasets, services, and associated information.</a:t>
            </a:r>
            <a:endParaRPr/>
          </a:p>
          <a:p>
            <a:pPr indent="0" lvl="0" marL="216000" rtl="0" algn="l">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Access: These catalogues provide easy and standardized access to geospatial data resources, ensuring data availability.</a:t>
            </a:r>
            <a:endParaRPr/>
          </a:p>
          <a:p>
            <a:pPr indent="0" lvl="0" marL="216000" rtl="0" algn="l">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Management: Web catalogues assist in efficiently organizing and managing geospatial data within the SDI environment.</a:t>
            </a:r>
            <a:endParaRPr/>
          </a:p>
          <a:p>
            <a:pPr indent="0" lvl="0" marL="216000" rtl="0" algn="l">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Their role in SDI is pivotal, fostering:</a:t>
            </a:r>
            <a:endParaRPr/>
          </a:p>
          <a:p>
            <a:pPr indent="0" lvl="0" marL="216000" rtl="0" algn="l">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Data Sharing: Promoting data sharing among stakeholders, thereby enhancing collaboration and knowledge exchange.</a:t>
            </a:r>
            <a:endParaRPr/>
          </a:p>
          <a:p>
            <a:pPr indent="0" lvl="0" marL="216000" rtl="0" algn="l">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Interoperability: Providing standardized access to geospatial resources, contributing to interoperability across systems.</a:t>
            </a:r>
            <a:endParaRPr/>
          </a:p>
          <a:p>
            <a:pPr indent="0" lvl="0" marL="216000" rtl="0" algn="l">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Collaboration: Creating a collaborative environment, enabling users to work together seamlessly.</a:t>
            </a:r>
            <a:endParaRPr/>
          </a:p>
          <a:p>
            <a:pPr indent="0" lvl="0" marL="216000" rtl="0" algn="l">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Various software options are available for implementing web catalogues, including popular choices like CKAN, ArcGIS Online (AGOL), GeoNetwork, as well as custom solutions tailored to specific SDI requirements, such as Extended Attribute Editor (EAE) and GeoNode.</a:t>
            </a:r>
            <a:endParaRPr/>
          </a:p>
        </p:txBody>
      </p:sp>
      <p:sp>
        <p:nvSpPr>
          <p:cNvPr id="576" name="Google Shape;576;p33: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34:notes"/>
          <p:cNvSpPr/>
          <p:nvPr>
            <p:ph idx="2" type="sldImg"/>
          </p:nvPr>
        </p:nvSpPr>
        <p:spPr>
          <a:xfrm>
            <a:off x="685800" y="1143000"/>
            <a:ext cx="5486040" cy="308592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0" name="Google Shape;590;p34: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Clr>
                <a:schemeClr val="dk1"/>
              </a:buClr>
              <a:buSzPts val="1800"/>
              <a:buFont typeface="Arial"/>
              <a:buNone/>
            </a:pPr>
            <a:r>
              <a:t/>
            </a:r>
            <a:endParaRPr b="0" sz="1800" strike="noStrike">
              <a:solidFill>
                <a:srgbClr val="000000"/>
              </a:solidFill>
              <a:latin typeface="Arial"/>
              <a:ea typeface="Arial"/>
              <a:cs typeface="Arial"/>
              <a:sym typeface="Arial"/>
            </a:endParaRPr>
          </a:p>
        </p:txBody>
      </p:sp>
      <p:sp>
        <p:nvSpPr>
          <p:cNvPr id="591" name="Google Shape;591;p34: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35:notes"/>
          <p:cNvSpPr/>
          <p:nvPr>
            <p:ph idx="2" type="sldImg"/>
          </p:nvPr>
        </p:nvSpPr>
        <p:spPr>
          <a:xfrm>
            <a:off x="685800" y="1143000"/>
            <a:ext cx="5486040" cy="308592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3" name="Google Shape;603;p35: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Clr>
                <a:schemeClr val="dk1"/>
              </a:buClr>
              <a:buSzPts val="1800"/>
              <a:buFont typeface="Arial"/>
              <a:buNone/>
            </a:pPr>
            <a:r>
              <a:t/>
            </a:r>
            <a:endParaRPr b="0" sz="1800" strike="noStrike">
              <a:solidFill>
                <a:srgbClr val="000000"/>
              </a:solidFill>
              <a:latin typeface="Arial"/>
              <a:ea typeface="Arial"/>
              <a:cs typeface="Arial"/>
              <a:sym typeface="Arial"/>
            </a:endParaRPr>
          </a:p>
        </p:txBody>
      </p:sp>
      <p:sp>
        <p:nvSpPr>
          <p:cNvPr id="604" name="Google Shape;604;p35: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6" name="Google Shape;616;p36: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Clr>
                <a:schemeClr val="dk1"/>
              </a:buClr>
              <a:buSzPts val="1800"/>
              <a:buFont typeface="Arial"/>
              <a:buNone/>
            </a:pPr>
            <a:r>
              <a:t/>
            </a:r>
            <a:endParaRPr b="0" sz="1800" strike="noStrike">
              <a:solidFill>
                <a:srgbClr val="000000"/>
              </a:solidFill>
              <a:latin typeface="Arial"/>
              <a:ea typeface="Arial"/>
              <a:cs typeface="Arial"/>
              <a:sym typeface="Arial"/>
            </a:endParaRPr>
          </a:p>
        </p:txBody>
      </p:sp>
      <p:sp>
        <p:nvSpPr>
          <p:cNvPr id="617" name="Google Shape;617;p36: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37:notes"/>
          <p:cNvSpPr/>
          <p:nvPr>
            <p:ph idx="2" type="sldImg"/>
          </p:nvPr>
        </p:nvSpPr>
        <p:spPr>
          <a:xfrm>
            <a:off x="685800" y="1143000"/>
            <a:ext cx="5486040" cy="308592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8" name="Google Shape;628;p37: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Clr>
                <a:schemeClr val="dk1"/>
              </a:buClr>
              <a:buSzPts val="1800"/>
              <a:buFont typeface="Arial"/>
              <a:buNone/>
            </a:pPr>
            <a:r>
              <a:t/>
            </a:r>
            <a:endParaRPr b="0" sz="1800" strike="noStrike">
              <a:solidFill>
                <a:srgbClr val="000000"/>
              </a:solidFill>
              <a:latin typeface="Arial"/>
              <a:ea typeface="Arial"/>
              <a:cs typeface="Arial"/>
              <a:sym typeface="Arial"/>
            </a:endParaRPr>
          </a:p>
        </p:txBody>
      </p:sp>
      <p:sp>
        <p:nvSpPr>
          <p:cNvPr id="629" name="Google Shape;629;p37: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38:notes"/>
          <p:cNvSpPr/>
          <p:nvPr>
            <p:ph idx="2" type="sldImg"/>
          </p:nvPr>
        </p:nvSpPr>
        <p:spPr>
          <a:xfrm>
            <a:off x="685800" y="1143000"/>
            <a:ext cx="5486040" cy="308592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9" name="Google Shape;639;p38: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Clr>
                <a:schemeClr val="dk1"/>
              </a:buClr>
              <a:buSzPts val="1800"/>
              <a:buFont typeface="Arial"/>
              <a:buNone/>
            </a:pPr>
            <a:r>
              <a:t/>
            </a:r>
            <a:endParaRPr b="0" sz="1800" strike="noStrike">
              <a:solidFill>
                <a:srgbClr val="000000"/>
              </a:solidFill>
              <a:latin typeface="Arial"/>
              <a:ea typeface="Arial"/>
              <a:cs typeface="Arial"/>
              <a:sym typeface="Arial"/>
            </a:endParaRPr>
          </a:p>
        </p:txBody>
      </p:sp>
      <p:sp>
        <p:nvSpPr>
          <p:cNvPr id="640" name="Google Shape;640;p38: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1" name="Google Shape;651;p39: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Clr>
                <a:schemeClr val="dk1"/>
              </a:buClr>
              <a:buSzPts val="1800"/>
              <a:buFont typeface="Arial"/>
              <a:buNone/>
            </a:pPr>
            <a:r>
              <a:t/>
            </a:r>
            <a:endParaRPr b="0" sz="1800" strike="noStrike">
              <a:solidFill>
                <a:srgbClr val="000000"/>
              </a:solidFill>
              <a:latin typeface="Arial"/>
              <a:ea typeface="Arial"/>
              <a:cs typeface="Arial"/>
              <a:sym typeface="Arial"/>
            </a:endParaRPr>
          </a:p>
        </p:txBody>
      </p:sp>
      <p:sp>
        <p:nvSpPr>
          <p:cNvPr id="652" name="Google Shape;652;p39: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4" name="Google Shape;224;p4: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Because viewing and analysing data on maps impacts our understanding of data, we can make better decisions using GIS. It helps us understand </a:t>
            </a:r>
            <a:r>
              <a:rPr b="1" lang="en-GB" sz="1200" strike="noStrike">
                <a:solidFill>
                  <a:srgbClr val="000000"/>
                </a:solidFill>
                <a:latin typeface="Open Sans"/>
                <a:ea typeface="Open Sans"/>
                <a:cs typeface="Open Sans"/>
                <a:sym typeface="Open Sans"/>
              </a:rPr>
              <a:t>what</a:t>
            </a:r>
            <a:r>
              <a:rPr b="0" lang="en-GB" sz="1200" strike="noStrike">
                <a:solidFill>
                  <a:srgbClr val="000000"/>
                </a:solidFill>
                <a:latin typeface="Open Sans"/>
                <a:ea typeface="Open Sans"/>
                <a:cs typeface="Open Sans"/>
                <a:sym typeface="Open Sans"/>
              </a:rPr>
              <a:t> is </a:t>
            </a:r>
            <a:r>
              <a:rPr b="1" lang="en-GB" sz="1200" strike="noStrike">
                <a:solidFill>
                  <a:srgbClr val="000000"/>
                </a:solidFill>
                <a:latin typeface="Open Sans"/>
                <a:ea typeface="Open Sans"/>
                <a:cs typeface="Open Sans"/>
                <a:sym typeface="Open Sans"/>
              </a:rPr>
              <a:t>where</a:t>
            </a:r>
            <a:r>
              <a:rPr b="0" lang="en-GB" sz="1200" strike="noStrike">
                <a:solidFill>
                  <a:srgbClr val="000000"/>
                </a:solidFill>
                <a:latin typeface="Open Sans"/>
                <a:ea typeface="Open Sans"/>
                <a:cs typeface="Open Sans"/>
                <a:sym typeface="Open Sans"/>
              </a:rPr>
              <a:t>. The analysis becomes simple. Data without spatial reference doesn’t provide geographic context. And without geographic context, you can’t fully understand the world that we live in today.</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Arial"/>
              <a:ea typeface="Arial"/>
              <a:cs typeface="Arial"/>
              <a:sym typeface="Arial"/>
            </a:endParaRPr>
          </a:p>
        </p:txBody>
      </p:sp>
      <p:sp>
        <p:nvSpPr>
          <p:cNvPr id="225" name="Google Shape;225;p4: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2" name="Google Shape;662;p40: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Clr>
                <a:schemeClr val="dk1"/>
              </a:buClr>
              <a:buSzPts val="1800"/>
              <a:buFont typeface="Arial"/>
              <a:buNone/>
            </a:pPr>
            <a:r>
              <a:t/>
            </a:r>
            <a:endParaRPr b="0" sz="1800" strike="noStrike">
              <a:solidFill>
                <a:srgbClr val="000000"/>
              </a:solidFill>
              <a:latin typeface="Arial"/>
              <a:ea typeface="Arial"/>
              <a:cs typeface="Arial"/>
              <a:sym typeface="Arial"/>
            </a:endParaRPr>
          </a:p>
        </p:txBody>
      </p:sp>
      <p:sp>
        <p:nvSpPr>
          <p:cNvPr id="663" name="Google Shape;663;p40: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5" name="Google Shape;675;p41: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Open-Source and Cost-Efficient</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PostGIS is an open-source solution, eliminating licensing costs typically associated with proprietary software. This cost-efficiency makes it a practical choice for organizations implementing Spatial Data Infrastructures (SDIs).</a:t>
            </a:r>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Seamless Integration with PostgreSQL</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PostGIS seamlessly integrates with PostgreSQL, a robust relational database management system. This integration provides a powerful combination of relational database capabilities and advanced spatial functionality within a single platform, streamlining data management in SDI environments.</a:t>
            </a:r>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Comprehensive Geospatial Support</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PostGIS offers comprehensive support for geospatial data types, indexing, and advanced spatial operations. This extensive functionality enables SDIs to handle complex geospatial data efficiently, making it suitable for a wide range of applications.</a:t>
            </a:r>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Wide Compatibility</a:t>
            </a:r>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PostGIS enjoys wide compatibility with various Geographic Information System (GIS) software. This interoperability ensures that SDI users can work with familiar GIS tools while benefiting from the capabilities of PostGIS, enhancing collaboration and data sharing.</a:t>
            </a:r>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In summary, PostGIS is a valuable addition to an SDI due to its open-source nature, seamless PostgreSQL integration, robust geospatial support, and compatibility with popular GIS software. It empowers SDIs to efficiently manage and leverage spatial data resources.</a:t>
            </a:r>
            <a:endParaRPr/>
          </a:p>
        </p:txBody>
      </p:sp>
      <p:sp>
        <p:nvSpPr>
          <p:cNvPr id="676" name="Google Shape;676;p41: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42:notes"/>
          <p:cNvSpPr/>
          <p:nvPr>
            <p:ph idx="2" type="sldImg"/>
          </p:nvPr>
        </p:nvSpPr>
        <p:spPr>
          <a:xfrm>
            <a:off x="685800" y="1143000"/>
            <a:ext cx="5486040" cy="308592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6" name="Google Shape;686;p42: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Clr>
                <a:schemeClr val="dk1"/>
              </a:buClr>
              <a:buSzPts val="1800"/>
              <a:buFont typeface="Arial"/>
              <a:buNone/>
            </a:pPr>
            <a:r>
              <a:t/>
            </a:r>
            <a:endParaRPr b="0" sz="1800" strike="noStrike">
              <a:solidFill>
                <a:srgbClr val="000000"/>
              </a:solidFill>
              <a:latin typeface="Arial"/>
              <a:ea typeface="Arial"/>
              <a:cs typeface="Arial"/>
              <a:sym typeface="Arial"/>
            </a:endParaRPr>
          </a:p>
        </p:txBody>
      </p:sp>
      <p:sp>
        <p:nvSpPr>
          <p:cNvPr id="687" name="Google Shape;687;p42: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6" name="Google Shape;696;p43: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Clr>
                <a:schemeClr val="dk1"/>
              </a:buClr>
              <a:buSzPts val="1800"/>
              <a:buFont typeface="Arial"/>
              <a:buNone/>
            </a:pPr>
            <a:r>
              <a:t/>
            </a:r>
            <a:endParaRPr b="0" sz="1800" strike="noStrike">
              <a:solidFill>
                <a:srgbClr val="000000"/>
              </a:solidFill>
              <a:latin typeface="Arial"/>
              <a:ea typeface="Arial"/>
              <a:cs typeface="Arial"/>
              <a:sym typeface="Arial"/>
            </a:endParaRPr>
          </a:p>
        </p:txBody>
      </p:sp>
      <p:sp>
        <p:nvSpPr>
          <p:cNvPr id="697" name="Google Shape;697;p43: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05" name="Google Shape;705;p44: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Clr>
                <a:schemeClr val="dk1"/>
              </a:buClr>
              <a:buSzPts val="1800"/>
              <a:buFont typeface="Arial"/>
              <a:buNone/>
            </a:pPr>
            <a:r>
              <a:t/>
            </a:r>
            <a:endParaRPr b="0" sz="1800" strike="noStrike">
              <a:solidFill>
                <a:srgbClr val="000000"/>
              </a:solidFill>
              <a:latin typeface="Arial"/>
              <a:ea typeface="Arial"/>
              <a:cs typeface="Arial"/>
              <a:sym typeface="Arial"/>
            </a:endParaRPr>
          </a:p>
        </p:txBody>
      </p:sp>
      <p:sp>
        <p:nvSpPr>
          <p:cNvPr id="706" name="Google Shape;706;p44: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4" name="Google Shape;714;p45: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Clr>
                <a:schemeClr val="dk1"/>
              </a:buClr>
              <a:buSzPts val="1800"/>
              <a:buFont typeface="Arial"/>
              <a:buNone/>
            </a:pPr>
            <a:r>
              <a:t/>
            </a:r>
            <a:endParaRPr b="0" sz="1800" strike="noStrike">
              <a:solidFill>
                <a:srgbClr val="000000"/>
              </a:solidFill>
              <a:latin typeface="Arial"/>
              <a:ea typeface="Arial"/>
              <a:cs typeface="Arial"/>
              <a:sym typeface="Arial"/>
            </a:endParaRPr>
          </a:p>
        </p:txBody>
      </p:sp>
      <p:sp>
        <p:nvSpPr>
          <p:cNvPr id="715" name="Google Shape;715;p45: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23" name="Google Shape;723;p46: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Clr>
                <a:schemeClr val="dk1"/>
              </a:buClr>
              <a:buSzPts val="1800"/>
              <a:buFont typeface="Arial"/>
              <a:buNone/>
            </a:pPr>
            <a:r>
              <a:t/>
            </a:r>
            <a:endParaRPr b="0" sz="1800" strike="noStrike">
              <a:solidFill>
                <a:srgbClr val="000000"/>
              </a:solidFill>
              <a:latin typeface="Arial"/>
              <a:ea typeface="Arial"/>
              <a:cs typeface="Arial"/>
              <a:sym typeface="Arial"/>
            </a:endParaRPr>
          </a:p>
        </p:txBody>
      </p:sp>
      <p:sp>
        <p:nvSpPr>
          <p:cNvPr id="724" name="Google Shape;724;p46: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47: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35" name="Google Shape;735;p47: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6" name="Google Shape;236;p5: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The 3 main components of Geographic Information Systems are:</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1. Data</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Thematic layers are used in GIS to store location data. The attribute table of each data set stores information about the feature. Raster and vector are the main types of GIS data.</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2. Hardware</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Hardware is essential in GIS. It can be anything, from powerful servers, to mobile phones, or a personal GIS workstation. The CPU is your workhorse and data processing. In GIS, it is essential to have dual monitors, extra storage, and crisp graphic processing cards.</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1" lang="en-GB" sz="1200" strike="noStrike">
                <a:solidFill>
                  <a:srgbClr val="000000"/>
                </a:solidFill>
                <a:latin typeface="Open Sans"/>
                <a:ea typeface="Open Sans"/>
                <a:cs typeface="Open Sans"/>
                <a:sym typeface="Open Sans"/>
              </a:rPr>
              <a:t>3. Software</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ArcGIS and QGIS are leading in the field of GIS software. Spatial analysis is the speciality of GIS software, which uses math to analyse maps. The use of geography and modern technology is combined to measure, quantify, and understand our world.</a:t>
            </a:r>
            <a:endParaRPr b="0" sz="1200" strike="noStrike">
              <a:solidFill>
                <a:srgbClr val="000000"/>
              </a:solidFill>
              <a:latin typeface="Open Sans"/>
              <a:ea typeface="Open Sans"/>
              <a:cs typeface="Open Sans"/>
              <a:sym typeface="Open Sans"/>
            </a:endParaRPr>
          </a:p>
        </p:txBody>
      </p:sp>
      <p:sp>
        <p:nvSpPr>
          <p:cNvPr id="237" name="Google Shape;237;p5: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6:notes"/>
          <p:cNvSpPr/>
          <p:nvPr>
            <p:ph idx="2" type="sldImg"/>
          </p:nvPr>
        </p:nvSpPr>
        <p:spPr>
          <a:xfrm>
            <a:off x="685800" y="1143000"/>
            <a:ext cx="5486040" cy="308592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1" name="Google Shape;251;p6: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Arial"/>
              <a:ea typeface="Arial"/>
              <a:cs typeface="Arial"/>
              <a:sym typeface="Arial"/>
            </a:endParaRPr>
          </a:p>
        </p:txBody>
      </p:sp>
      <p:sp>
        <p:nvSpPr>
          <p:cNvPr id="252" name="Google Shape;252;p6: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
        <p:nvSpPr>
          <p:cNvPr id="253" name="Google Shape;253;p6:notes"/>
          <p:cNvSpPr txBox="1"/>
          <p:nvPr/>
        </p:nvSpPr>
        <p:spPr>
          <a:xfrm>
            <a:off x="116280" y="4320000"/>
            <a:ext cx="6723720" cy="342036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lang="en-GB" sz="1050" strike="noStrike">
                <a:solidFill>
                  <a:srgbClr val="000000"/>
                </a:solidFill>
                <a:latin typeface="Noto Sans"/>
                <a:ea typeface="Noto Sans"/>
                <a:cs typeface="Noto Sans"/>
                <a:sym typeface="Noto Sans"/>
              </a:rPr>
              <a:t>Vector data is a type of data used in Geographic Information Systems (GIS) to represent real-world features. These features can be anything you see on the Earth's surface, such as buildings, roads, rivers, and cities.</a:t>
            </a:r>
            <a:endParaRPr/>
          </a:p>
          <a:p>
            <a:pPr indent="0" lvl="0" marL="0" marR="0" rtl="0" algn="l">
              <a:spcBef>
                <a:spcPts val="0"/>
              </a:spcBef>
              <a:spcAft>
                <a:spcPts val="0"/>
              </a:spcAft>
              <a:buNone/>
            </a:pPr>
            <a:r>
              <a:t/>
            </a:r>
            <a:endParaRPr b="0" sz="1050" strike="noStrike">
              <a:solidFill>
                <a:srgbClr val="000000"/>
              </a:solidFill>
              <a:latin typeface="Noto Sans"/>
              <a:ea typeface="Noto Sans"/>
              <a:cs typeface="Noto Sans"/>
              <a:sym typeface="Noto Sans"/>
            </a:endParaRPr>
          </a:p>
          <a:p>
            <a:pPr indent="0" lvl="0" marL="0" marR="0" rtl="0" algn="l">
              <a:spcBef>
                <a:spcPts val="0"/>
              </a:spcBef>
              <a:spcAft>
                <a:spcPts val="0"/>
              </a:spcAft>
              <a:buNone/>
            </a:pPr>
            <a:r>
              <a:rPr b="0" lang="en-GB" sz="1050" strike="noStrike">
                <a:solidFill>
                  <a:srgbClr val="000000"/>
                </a:solidFill>
                <a:latin typeface="Noto Sans"/>
                <a:ea typeface="Noto Sans"/>
                <a:cs typeface="Noto Sans"/>
                <a:sym typeface="Noto Sans"/>
              </a:rPr>
              <a:t>One key aspect of vector data is that it goes beyond just representing the location of these features. Each feature in vector data comes with additional information known as attributes. These attributes provide details about the feature. Attributes can include text or numerical information that describes the feature, like its name, population, size, or any other relevant data.</a:t>
            </a:r>
            <a:endParaRPr/>
          </a:p>
          <a:p>
            <a:pPr indent="0" lvl="0" marL="0" marR="0" rtl="0" algn="l">
              <a:spcBef>
                <a:spcPts val="0"/>
              </a:spcBef>
              <a:spcAft>
                <a:spcPts val="0"/>
              </a:spcAft>
              <a:buNone/>
            </a:pPr>
            <a:r>
              <a:t/>
            </a:r>
            <a:endParaRPr b="0" sz="1050" strike="noStrike">
              <a:solidFill>
                <a:srgbClr val="000000"/>
              </a:solidFill>
              <a:latin typeface="Noto Sans"/>
              <a:ea typeface="Noto Sans"/>
              <a:cs typeface="Noto Sans"/>
              <a:sym typeface="Noto Sans"/>
            </a:endParaRPr>
          </a:p>
          <a:p>
            <a:pPr indent="0" lvl="0" marL="0" marR="0" rtl="0" algn="l">
              <a:spcBef>
                <a:spcPts val="0"/>
              </a:spcBef>
              <a:spcAft>
                <a:spcPts val="0"/>
              </a:spcAft>
              <a:buNone/>
            </a:pPr>
            <a:r>
              <a:rPr b="0" lang="en-GB" sz="1050" strike="noStrike">
                <a:solidFill>
                  <a:srgbClr val="000000"/>
                </a:solidFill>
                <a:latin typeface="Noto Sans"/>
                <a:ea typeface="Noto Sans"/>
                <a:cs typeface="Noto Sans"/>
                <a:sym typeface="Noto Sans"/>
              </a:rPr>
              <a:t>For example, if you're using vector data to represent cities, each city feature would not only have its geographical location but also attributes like its name, population, and elevation. This additional information makes vector data particularly useful for various purposes, such as mapping, analysis, and decision-making.</a:t>
            </a:r>
            <a:endParaRPr/>
          </a:p>
          <a:p>
            <a:pPr indent="0" lvl="0" marL="0" marR="0" rtl="0" algn="l">
              <a:spcBef>
                <a:spcPts val="0"/>
              </a:spcBef>
              <a:spcAft>
                <a:spcPts val="0"/>
              </a:spcAft>
              <a:buNone/>
            </a:pPr>
            <a:r>
              <a:t/>
            </a:r>
            <a:endParaRPr b="0" sz="1050" strike="noStrike">
              <a:solidFill>
                <a:srgbClr val="000000"/>
              </a:solidFill>
              <a:latin typeface="Noto Sans"/>
              <a:ea typeface="Noto Sans"/>
              <a:cs typeface="Noto Sans"/>
              <a:sym typeface="Noto Sans"/>
            </a:endParaRPr>
          </a:p>
          <a:p>
            <a:pPr indent="0" lvl="0" marL="0" marR="0" rtl="0" algn="l">
              <a:spcBef>
                <a:spcPts val="0"/>
              </a:spcBef>
              <a:spcAft>
                <a:spcPts val="0"/>
              </a:spcAft>
              <a:buNone/>
            </a:pPr>
            <a:r>
              <a:rPr b="0" lang="en-GB" sz="1050" strike="noStrike">
                <a:solidFill>
                  <a:srgbClr val="000000"/>
                </a:solidFill>
                <a:latin typeface="Noto Sans"/>
                <a:ea typeface="Noto Sans"/>
                <a:cs typeface="Noto Sans"/>
                <a:sym typeface="Noto Sans"/>
              </a:rPr>
              <a:t>In summary, vector data in GIS helps us represent real-world features by specifying their location and providing additional details through attributes. This data type is crucial for various applications, including urban planning, environmental studies, and geographic analysis.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3" name="Google Shape;263;p7: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A vector feature has its shape represented using geometry. The geometry is made up of one or more interconnected vertices. A vertex describes a position in space using an X, Y and optionally Z axis. Geometries which have vertices with a Z axis are often referred to as 2.5D since they describe height or depth at each vertex, but not both.</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When a feature’s geometry consists of only a single vertex, it is referred to as a point feature. A polyline feature is formed when the geometry consists of two or more vertices and the first and last vertex are not equal. An enclosed polygon feature is formed where three or more vertices are present, and the last vertex is equal to the first.</a:t>
            </a:r>
            <a:endParaRPr b="0" sz="1200" strike="noStrike">
              <a:solidFill>
                <a:srgbClr val="000000"/>
              </a:solidFill>
              <a:latin typeface="Open Sans"/>
              <a:ea typeface="Open Sans"/>
              <a:cs typeface="Open Sans"/>
              <a:sym typeface="Open Sans"/>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Arial"/>
              <a:ea typeface="Arial"/>
              <a:cs typeface="Arial"/>
              <a:sym typeface="Arial"/>
            </a:endParaRPr>
          </a:p>
        </p:txBody>
      </p:sp>
      <p:sp>
        <p:nvSpPr>
          <p:cNvPr id="264" name="Google Shape;264;p7: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7" name="Google Shape;277;p8: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Attribute data are </a:t>
            </a:r>
            <a:r>
              <a:rPr b="1" lang="en-GB" sz="1200" strike="noStrike">
                <a:solidFill>
                  <a:srgbClr val="000000"/>
                </a:solidFill>
                <a:latin typeface="Open Sans"/>
                <a:ea typeface="Open Sans"/>
                <a:cs typeface="Open Sans"/>
                <a:sym typeface="Open Sans"/>
              </a:rPr>
              <a:t>tabular data </a:t>
            </a:r>
            <a:r>
              <a:rPr b="0" lang="en-GB" sz="1200" strike="noStrike">
                <a:solidFill>
                  <a:srgbClr val="000000"/>
                </a:solidFill>
                <a:latin typeface="Open Sans"/>
                <a:ea typeface="Open Sans"/>
                <a:cs typeface="Open Sans"/>
                <a:sym typeface="Open Sans"/>
              </a:rPr>
              <a:t>that describes the </a:t>
            </a:r>
            <a:r>
              <a:rPr b="1" lang="en-GB" sz="1200" strike="noStrike">
                <a:solidFill>
                  <a:srgbClr val="000000"/>
                </a:solidFill>
                <a:latin typeface="Open Sans"/>
                <a:ea typeface="Open Sans"/>
                <a:cs typeface="Open Sans"/>
                <a:sym typeface="Open Sans"/>
              </a:rPr>
              <a:t>characteristic</a:t>
            </a:r>
            <a:r>
              <a:rPr b="0" lang="en-GB" sz="1200" strike="noStrike">
                <a:solidFill>
                  <a:srgbClr val="000000"/>
                </a:solidFill>
                <a:latin typeface="Open Sans"/>
                <a:ea typeface="Open Sans"/>
                <a:cs typeface="Open Sans"/>
                <a:sym typeface="Open Sans"/>
              </a:rPr>
              <a:t> of a particular feature. The tabular data can store data in </a:t>
            </a:r>
            <a:r>
              <a:rPr b="1" lang="en-GB" sz="1200" strike="noStrike">
                <a:solidFill>
                  <a:srgbClr val="000000"/>
                </a:solidFill>
                <a:latin typeface="Open Sans"/>
                <a:ea typeface="Open Sans"/>
                <a:cs typeface="Open Sans"/>
                <a:sym typeface="Open Sans"/>
              </a:rPr>
              <a:t>different field types </a:t>
            </a:r>
            <a:r>
              <a:rPr b="0" lang="en-GB" sz="1200" strike="noStrike">
                <a:solidFill>
                  <a:srgbClr val="000000"/>
                </a:solidFill>
                <a:latin typeface="Open Sans"/>
                <a:ea typeface="Open Sans"/>
                <a:cs typeface="Open Sans"/>
                <a:sym typeface="Open Sans"/>
              </a:rPr>
              <a:t>namely character </a:t>
            </a:r>
            <a:r>
              <a:rPr b="1" lang="en-GB" sz="1200" strike="noStrike">
                <a:solidFill>
                  <a:srgbClr val="000000"/>
                </a:solidFill>
                <a:latin typeface="Open Sans"/>
                <a:ea typeface="Open Sans"/>
                <a:cs typeface="Open Sans"/>
                <a:sym typeface="Open Sans"/>
              </a:rPr>
              <a:t>data</a:t>
            </a:r>
            <a:r>
              <a:rPr b="0" lang="en-GB" sz="1200" strike="noStrike">
                <a:solidFill>
                  <a:srgbClr val="000000"/>
                </a:solidFill>
                <a:latin typeface="Open Sans"/>
                <a:ea typeface="Open Sans"/>
                <a:cs typeface="Open Sans"/>
                <a:sym typeface="Open Sans"/>
              </a:rPr>
              <a:t>, </a:t>
            </a:r>
            <a:r>
              <a:rPr b="1" lang="en-GB" sz="1200" strike="noStrike">
                <a:solidFill>
                  <a:srgbClr val="000000"/>
                </a:solidFill>
                <a:latin typeface="Open Sans"/>
                <a:ea typeface="Open Sans"/>
                <a:cs typeface="Open Sans"/>
                <a:sym typeface="Open Sans"/>
              </a:rPr>
              <a:t>numeric</a:t>
            </a:r>
            <a:r>
              <a:rPr b="0" lang="en-GB" sz="1200" strike="noStrike">
                <a:solidFill>
                  <a:srgbClr val="000000"/>
                </a:solidFill>
                <a:latin typeface="Open Sans"/>
                <a:ea typeface="Open Sans"/>
                <a:cs typeface="Open Sans"/>
                <a:sym typeface="Open Sans"/>
              </a:rPr>
              <a:t> and </a:t>
            </a:r>
            <a:r>
              <a:rPr b="1" lang="en-GB" sz="1200" strike="noStrike">
                <a:solidFill>
                  <a:srgbClr val="000000"/>
                </a:solidFill>
                <a:latin typeface="Open Sans"/>
                <a:ea typeface="Open Sans"/>
                <a:cs typeface="Open Sans"/>
                <a:sym typeface="Open Sans"/>
              </a:rPr>
              <a:t>date/ time</a:t>
            </a:r>
            <a:r>
              <a:rPr b="0" lang="en-GB" sz="1200" strike="noStrike">
                <a:solidFill>
                  <a:srgbClr val="000000"/>
                </a:solidFill>
                <a:latin typeface="Open Sans"/>
                <a:ea typeface="Open Sans"/>
                <a:cs typeface="Open Sans"/>
                <a:sym typeface="Open Sans"/>
              </a:rPr>
              <a:t>. Attributes are additional pieces of information that describe a spatial feature in a GIS.</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Choosing the correct data type allows you to correctly store the data and facilitates your analysis, data management, and business needs.</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Vector geodata consists of tables (picture a spreadsheet with its rows and columns). What we call a 'layer' is actually a table, no matter what format it is on disk. The table consists of one or more columns (aka 'fields', 'properties', 'attributes') and zero or more rows (aka 'records' or 'features'). What makes the table a vector layer is the geometry column. So, for a spatial layer, that is the minimum requirement. The geometry in the geometry field is what the GIS software draws in the map and is what we often call a 'feature'. Any other columns we call 'attributes' in the GIS world. They are also just data fields but instead of containing geometry they contain text, numbers, dates etc.</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Attributes can be present in the same table as the geometry (as in a shapefile) but they often come from other tables via a 'join', where rows are matched based on a 'key' or on a spatial relationship.</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rgbClr val="000000"/>
              </a:buClr>
              <a:buSzPts val="1200"/>
              <a:buFont typeface="Open Sans"/>
              <a:buNone/>
            </a:pPr>
            <a:r>
              <a:rPr b="0" lang="en-GB" sz="1200" strike="noStrike">
                <a:solidFill>
                  <a:srgbClr val="000000"/>
                </a:solidFill>
                <a:latin typeface="Open Sans"/>
                <a:ea typeface="Open Sans"/>
                <a:cs typeface="Open Sans"/>
                <a:sym typeface="Open Sans"/>
              </a:rPr>
              <a:t>Raster data also has attributes, although normally just one - the value of the cell. </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Arial"/>
              <a:ea typeface="Arial"/>
              <a:cs typeface="Arial"/>
              <a:sym typeface="Arial"/>
            </a:endParaRPr>
          </a:p>
        </p:txBody>
      </p:sp>
      <p:sp>
        <p:nvSpPr>
          <p:cNvPr id="278" name="Google Shape;278;p8: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9" name="Google Shape;289;p9: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chemeClr val="dk1"/>
              </a:buClr>
              <a:buSzPts val="1200"/>
              <a:buFont typeface="Arial"/>
              <a:buNone/>
            </a:pPr>
            <a:r>
              <a:t/>
            </a:r>
            <a:endParaRPr b="0" sz="1200" strike="noStrike">
              <a:solidFill>
                <a:srgbClr val="000000"/>
              </a:solidFill>
              <a:latin typeface="Arial"/>
              <a:ea typeface="Arial"/>
              <a:cs typeface="Arial"/>
              <a:sym typeface="Arial"/>
            </a:endParaRPr>
          </a:p>
        </p:txBody>
      </p:sp>
      <p:sp>
        <p:nvSpPr>
          <p:cNvPr id="290" name="Google Shape;290;p9: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lang="en-GB" sz="1200" strike="noStrike">
                <a:solidFill>
                  <a:srgbClr val="000000"/>
                </a:solidFill>
                <a:latin typeface="Times New Roman"/>
                <a:ea typeface="Times New Roman"/>
                <a:cs typeface="Times New Roman"/>
                <a:sym typeface="Times New Roman"/>
              </a:rPr>
              <a:t>‹#›</a:t>
            </a:fld>
            <a:endParaRPr b="0" sz="1200" strike="noStrike">
              <a:solidFill>
                <a:srgbClr val="000000"/>
              </a:solidFill>
              <a:latin typeface="Times New Roman"/>
              <a:ea typeface="Times New Roman"/>
              <a:cs typeface="Times New Roman"/>
              <a:sym typeface="Times New Roman"/>
            </a:endParaRPr>
          </a:p>
        </p:txBody>
      </p:sp>
      <p:sp>
        <p:nvSpPr>
          <p:cNvPr id="291" name="Google Shape;291;p9:notes"/>
          <p:cNvSpPr txBox="1"/>
          <p:nvPr/>
        </p:nvSpPr>
        <p:spPr>
          <a:xfrm>
            <a:off x="100800" y="4320000"/>
            <a:ext cx="6785640" cy="556488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en-GB" sz="1050" strike="noStrike">
                <a:solidFill>
                  <a:srgbClr val="000000"/>
                </a:solidFill>
                <a:latin typeface="Arial"/>
                <a:ea typeface="Arial"/>
                <a:cs typeface="Arial"/>
                <a:sym typeface="Arial"/>
              </a:rPr>
              <a:t>Shapefile (SHP):</a:t>
            </a:r>
            <a:endParaRPr/>
          </a:p>
          <a:p>
            <a:pPr indent="0" lvl="0" marL="0" marR="0" rtl="0" algn="l">
              <a:spcBef>
                <a:spcPts val="0"/>
              </a:spcBef>
              <a:spcAft>
                <a:spcPts val="0"/>
              </a:spcAft>
              <a:buNone/>
            </a:pPr>
            <a:r>
              <a:rPr b="0" lang="en-GB" sz="1050" strike="noStrike">
                <a:solidFill>
                  <a:srgbClr val="000000"/>
                </a:solidFill>
                <a:latin typeface="Arial"/>
                <a:ea typeface="Arial"/>
                <a:cs typeface="Arial"/>
                <a:sym typeface="Arial"/>
              </a:rPr>
              <a:t>Shapefile, a venerable and widely adopted format, stands as one of the stalwarts in the realm of vector data. Developed by Esri, a leading GIS software company, it has earned its place by encapsulating both geometry (representing points, lines, or polygons) and attribute data. Shapefiles are composed of multiple files (.shp, .shx, .dbf) working harmoniously and are supported by an array of GIS software and applications.</a:t>
            </a:r>
            <a:endParaRPr/>
          </a:p>
          <a:p>
            <a:pPr indent="0" lvl="0" marL="0" marR="0" rtl="0" algn="l">
              <a:spcBef>
                <a:spcPts val="0"/>
              </a:spcBef>
              <a:spcAft>
                <a:spcPts val="0"/>
              </a:spcAft>
              <a:buNone/>
            </a:pPr>
            <a:r>
              <a:t/>
            </a:r>
            <a:endParaRPr b="0" sz="1050" strike="noStrike">
              <a:solidFill>
                <a:srgbClr val="000000"/>
              </a:solidFill>
              <a:latin typeface="Arial"/>
              <a:ea typeface="Arial"/>
              <a:cs typeface="Arial"/>
              <a:sym typeface="Arial"/>
            </a:endParaRPr>
          </a:p>
          <a:p>
            <a:pPr indent="0" lvl="0" marL="0" marR="0" rtl="0" algn="l">
              <a:spcBef>
                <a:spcPts val="0"/>
              </a:spcBef>
              <a:spcAft>
                <a:spcPts val="0"/>
              </a:spcAft>
              <a:buNone/>
            </a:pPr>
            <a:r>
              <a:rPr b="0" lang="en-GB" sz="1050" strike="noStrike">
                <a:solidFill>
                  <a:srgbClr val="000000"/>
                </a:solidFill>
                <a:latin typeface="Arial"/>
                <a:ea typeface="Arial"/>
                <a:cs typeface="Arial"/>
                <a:sym typeface="Arial"/>
              </a:rPr>
              <a:t>Keyhole Markup Language (KML/KMZ):</a:t>
            </a:r>
            <a:endParaRPr/>
          </a:p>
          <a:p>
            <a:pPr indent="0" lvl="0" marL="0" marR="0" rtl="0" algn="l">
              <a:spcBef>
                <a:spcPts val="0"/>
              </a:spcBef>
              <a:spcAft>
                <a:spcPts val="0"/>
              </a:spcAft>
              <a:buNone/>
            </a:pPr>
            <a:r>
              <a:rPr b="0" lang="en-GB" sz="1050" strike="noStrike">
                <a:solidFill>
                  <a:srgbClr val="000000"/>
                </a:solidFill>
                <a:latin typeface="Arial"/>
                <a:ea typeface="Arial"/>
                <a:cs typeface="Arial"/>
                <a:sym typeface="Arial"/>
              </a:rPr>
              <a:t>The Keyhole Markup Language, known as KML, and its compressed counterpart, KMZ, offer a unique perspective. Developed initially by Keyhole, Inc. and later acquired by Google, these formats shine when it comes to visualizing geographic data in platforms like Google Earth and Google Maps. They are versatile, accommodating points, lines, polygons, and more, and are often employed to disseminate location-based information on the web.</a:t>
            </a:r>
            <a:endParaRPr/>
          </a:p>
          <a:p>
            <a:pPr indent="0" lvl="0" marL="0" marR="0" rtl="0" algn="l">
              <a:spcBef>
                <a:spcPts val="0"/>
              </a:spcBef>
              <a:spcAft>
                <a:spcPts val="0"/>
              </a:spcAft>
              <a:buNone/>
            </a:pPr>
            <a:r>
              <a:t/>
            </a:r>
            <a:endParaRPr b="0" sz="1050" strike="noStrike">
              <a:solidFill>
                <a:srgbClr val="000000"/>
              </a:solidFill>
              <a:latin typeface="Arial"/>
              <a:ea typeface="Arial"/>
              <a:cs typeface="Arial"/>
              <a:sym typeface="Arial"/>
            </a:endParaRPr>
          </a:p>
          <a:p>
            <a:pPr indent="0" lvl="0" marL="0" marR="0" rtl="0" algn="l">
              <a:spcBef>
                <a:spcPts val="0"/>
              </a:spcBef>
              <a:spcAft>
                <a:spcPts val="0"/>
              </a:spcAft>
              <a:buNone/>
            </a:pPr>
            <a:r>
              <a:rPr b="0" lang="en-GB" sz="1050" strike="noStrike">
                <a:solidFill>
                  <a:srgbClr val="000000"/>
                </a:solidFill>
                <a:latin typeface="Arial"/>
                <a:ea typeface="Arial"/>
                <a:cs typeface="Arial"/>
                <a:sym typeface="Arial"/>
              </a:rPr>
              <a:t>GeoJSON:</a:t>
            </a:r>
            <a:endParaRPr/>
          </a:p>
          <a:p>
            <a:pPr indent="0" lvl="0" marL="0" marR="0" rtl="0" algn="l">
              <a:spcBef>
                <a:spcPts val="0"/>
              </a:spcBef>
              <a:spcAft>
                <a:spcPts val="0"/>
              </a:spcAft>
              <a:buNone/>
            </a:pPr>
            <a:r>
              <a:rPr b="0" lang="en-GB" sz="1050" strike="noStrike">
                <a:solidFill>
                  <a:srgbClr val="000000"/>
                </a:solidFill>
                <a:latin typeface="Arial"/>
                <a:ea typeface="Arial"/>
                <a:cs typeface="Arial"/>
                <a:sym typeface="Arial"/>
              </a:rPr>
              <a:t>GeoJSON, a lightweight format grounded in JSON (JavaScript Object Notation), has carved its niche. Its appeal lies in its human-readability and simplicity. GeoJSON stores spatial data as plain text, facilitating ease of inspection and editing. It accommodates various geometric shapes and their associated attributes. Its popularity is on the rise, particularly in web mapping applications and APIs, while also enjoying robust support across numerous GIS tools and libraries.</a:t>
            </a:r>
            <a:endParaRPr/>
          </a:p>
          <a:p>
            <a:pPr indent="0" lvl="0" marL="0" marR="0" rtl="0" algn="l">
              <a:spcBef>
                <a:spcPts val="0"/>
              </a:spcBef>
              <a:spcAft>
                <a:spcPts val="0"/>
              </a:spcAft>
              <a:buNone/>
            </a:pPr>
            <a:r>
              <a:t/>
            </a:r>
            <a:endParaRPr b="0" sz="1050" strike="noStrike">
              <a:solidFill>
                <a:srgbClr val="000000"/>
              </a:solidFill>
              <a:latin typeface="Arial"/>
              <a:ea typeface="Arial"/>
              <a:cs typeface="Arial"/>
              <a:sym typeface="Arial"/>
            </a:endParaRPr>
          </a:p>
          <a:p>
            <a:pPr indent="0" lvl="0" marL="0" marR="0" rtl="0" algn="l">
              <a:spcBef>
                <a:spcPts val="0"/>
              </a:spcBef>
              <a:spcAft>
                <a:spcPts val="0"/>
              </a:spcAft>
              <a:buNone/>
            </a:pPr>
            <a:r>
              <a:rPr b="0" lang="en-GB" sz="1050" strike="noStrike">
                <a:solidFill>
                  <a:srgbClr val="000000"/>
                </a:solidFill>
                <a:latin typeface="Arial"/>
                <a:ea typeface="Arial"/>
                <a:cs typeface="Arial"/>
                <a:sym typeface="Arial"/>
              </a:rPr>
              <a:t>GeoPackage:</a:t>
            </a:r>
            <a:endParaRPr/>
          </a:p>
          <a:p>
            <a:pPr indent="0" lvl="0" marL="0" marR="0" rtl="0" algn="l">
              <a:spcBef>
                <a:spcPts val="0"/>
              </a:spcBef>
              <a:spcAft>
                <a:spcPts val="0"/>
              </a:spcAft>
              <a:buNone/>
            </a:pPr>
            <a:r>
              <a:rPr b="0" lang="en-GB" sz="1050" strike="noStrike">
                <a:solidFill>
                  <a:srgbClr val="000000"/>
                </a:solidFill>
                <a:latin typeface="Arial"/>
                <a:ea typeface="Arial"/>
                <a:cs typeface="Arial"/>
                <a:sym typeface="Arial"/>
              </a:rPr>
              <a:t>GeoPackage, an open standard fostered by the Open Geospatial Consortium (OGC), has emerged as a modern contender. Unlike traditional formats, it doesn't limit itself to vector data alone. GeoPackage combines vector data (comprising geometry and attributes) with the option to incorporate raster data, all within a single SQLite database file. This versatility makes it suitable for deployment in both mobile and desktop GIS applications. Its inherent design promotes data consistency and interoperability, positioning it as a contemporary alternative to Shapefiles.</a:t>
            </a:r>
            <a:endParaRPr/>
          </a:p>
          <a:p>
            <a:pPr indent="0" lvl="0" marL="0" marR="0" rtl="0" algn="l">
              <a:spcBef>
                <a:spcPts val="0"/>
              </a:spcBef>
              <a:spcAft>
                <a:spcPts val="0"/>
              </a:spcAft>
              <a:buNone/>
            </a:pPr>
            <a:r>
              <a:t/>
            </a:r>
            <a:endParaRPr b="0" sz="1050" strike="noStrike">
              <a:solidFill>
                <a:srgbClr val="000000"/>
              </a:solidFill>
              <a:latin typeface="Arial"/>
              <a:ea typeface="Arial"/>
              <a:cs typeface="Arial"/>
              <a:sym typeface="Arial"/>
            </a:endParaRPr>
          </a:p>
          <a:p>
            <a:pPr indent="0" lvl="0" marL="0" marR="0" rtl="0" algn="l">
              <a:spcBef>
                <a:spcPts val="0"/>
              </a:spcBef>
              <a:spcAft>
                <a:spcPts val="0"/>
              </a:spcAft>
              <a:buNone/>
            </a:pPr>
            <a:r>
              <a:rPr b="0" lang="en-GB" sz="1050" strike="noStrike">
                <a:solidFill>
                  <a:srgbClr val="000000"/>
                </a:solidFill>
                <a:latin typeface="Arial"/>
                <a:ea typeface="Arial"/>
                <a:cs typeface="Arial"/>
                <a:sym typeface="Arial"/>
              </a:rPr>
              <a:t>Key Takeaways:</a:t>
            </a:r>
            <a:endParaRPr/>
          </a:p>
          <a:p>
            <a:pPr indent="0" lvl="0" marL="0" marR="0" rtl="0" algn="l">
              <a:spcBef>
                <a:spcPts val="0"/>
              </a:spcBef>
              <a:spcAft>
                <a:spcPts val="0"/>
              </a:spcAft>
              <a:buNone/>
            </a:pPr>
            <a:r>
              <a:rPr b="0" lang="en-GB" sz="1050" strike="noStrike">
                <a:solidFill>
                  <a:srgbClr val="000000"/>
                </a:solidFill>
                <a:latin typeface="Arial"/>
                <a:ea typeface="Arial"/>
                <a:cs typeface="Arial"/>
                <a:sym typeface="Arial"/>
              </a:rPr>
              <a:t>In conclusion, the world of GIS relies on a diverse set of vector data formats. Each format possesses unique characteristics and strengths, catering to specific needs and use cases. The choice of the appropriate format hinges on factors such as project requirements, compatibility with GIS software, and the objectives of data sharing and analysis. Understanding these formats equips GIS professionals with the tools they need to effectively manage and leverage geospatial data.</a:t>
            </a:r>
            <a:endParaRPr/>
          </a:p>
          <a:p>
            <a:pPr indent="0" lvl="0" marL="0" marR="0" rtl="0" algn="l">
              <a:spcBef>
                <a:spcPts val="0"/>
              </a:spcBef>
              <a:spcAft>
                <a:spcPts val="0"/>
              </a:spcAft>
              <a:buNone/>
            </a:pPr>
            <a:r>
              <a:t/>
            </a:r>
            <a:endParaRPr b="0" sz="1050" strike="noStrike">
              <a:solidFill>
                <a:srgbClr val="000000"/>
              </a:solidFill>
              <a:latin typeface="Arial"/>
              <a:ea typeface="Arial"/>
              <a:cs typeface="Arial"/>
              <a:sym typeface="Arial"/>
            </a:endParaRPr>
          </a:p>
          <a:p>
            <a:pPr indent="0" lvl="0" marL="0" marR="0" rtl="0" algn="l">
              <a:spcBef>
                <a:spcPts val="0"/>
              </a:spcBef>
              <a:spcAft>
                <a:spcPts val="0"/>
              </a:spcAft>
              <a:buNone/>
            </a:pPr>
            <a:r>
              <a:t/>
            </a:r>
            <a:endParaRPr b="0" sz="1050" strike="noStrike">
              <a:solidFill>
                <a:srgbClr val="000000"/>
              </a:solidFill>
              <a:latin typeface="Arial"/>
              <a:ea typeface="Arial"/>
              <a:cs typeface="Arial"/>
              <a:sym typeface="Arial"/>
            </a:endParaRPr>
          </a:p>
          <a:p>
            <a:pPr indent="0" lvl="0" marL="0" marR="0" rtl="0" algn="l">
              <a:spcBef>
                <a:spcPts val="0"/>
              </a:spcBef>
              <a:spcAft>
                <a:spcPts val="0"/>
              </a:spcAft>
              <a:buNone/>
            </a:pPr>
            <a:r>
              <a:t/>
            </a:r>
            <a:endParaRPr b="0" sz="1050"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16" name="Shape 16"/>
        <p:cNvGrpSpPr/>
        <p:nvPr/>
      </p:nvGrpSpPr>
      <p:grpSpPr>
        <a:xfrm>
          <a:off x="0" y="0"/>
          <a:ext cx="0" cy="0"/>
          <a:chOff x="0" y="0"/>
          <a:chExt cx="0" cy="0"/>
        </a:xfrm>
      </p:grpSpPr>
      <p:pic>
        <p:nvPicPr>
          <p:cNvPr descr="A picture containing website&#10;&#10;Description automatically generated" id="17" name="Google Shape;17;p4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8" name="Google Shape;18;p49"/>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Open Sans ExtraBold"/>
              <a:buNone/>
              <a:defRPr b="1" i="0" sz="440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49"/>
          <p:cNvSpPr txBox="1"/>
          <p:nvPr>
            <p:ph idx="1" type="subTitle"/>
          </p:nvPr>
        </p:nvSpPr>
        <p:spPr>
          <a:xfrm>
            <a:off x="688931" y="3374796"/>
            <a:ext cx="2846121" cy="954803"/>
          </a:xfrm>
          <a:prstGeom prst="rect">
            <a:avLst/>
          </a:prstGeom>
          <a:noFill/>
          <a:ln>
            <a:noFill/>
          </a:ln>
        </p:spPr>
        <p:txBody>
          <a:bodyPr anchorCtr="0" anchor="b" bIns="0" lIns="0" spcFirstLastPara="1" rIns="0" wrap="square" tIns="0">
            <a:normAutofit/>
          </a:bodyPr>
          <a:lstStyle>
            <a:lvl1pPr lvl="0" algn="l">
              <a:lnSpc>
                <a:spcPct val="90000"/>
              </a:lnSpc>
              <a:spcBef>
                <a:spcPts val="1000"/>
              </a:spcBef>
              <a:spcAft>
                <a:spcPts val="0"/>
              </a:spcAft>
              <a:buClr>
                <a:schemeClr val="dk1"/>
              </a:buClr>
              <a:buSzPts val="1800"/>
              <a:buNone/>
              <a:defRPr b="1" i="0" sz="180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49"/>
          <p:cNvSpPr txBox="1"/>
          <p:nvPr>
            <p:ph idx="2" type="body"/>
          </p:nvPr>
        </p:nvSpPr>
        <p:spPr>
          <a:xfrm>
            <a:off x="8453438" y="6106160"/>
            <a:ext cx="3738562" cy="335915"/>
          </a:xfrm>
          <a:prstGeom prst="rect">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lt1"/>
              </a:buClr>
              <a:buSzPts val="1600"/>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1" name="Google Shape;21;p49"/>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62" name="Shape 62"/>
        <p:cNvGrpSpPr/>
        <p:nvPr/>
      </p:nvGrpSpPr>
      <p:grpSpPr>
        <a:xfrm>
          <a:off x="0" y="0"/>
          <a:ext cx="0" cy="0"/>
          <a:chOff x="0" y="0"/>
          <a:chExt cx="0" cy="0"/>
        </a:xfrm>
      </p:grpSpPr>
      <p:sp>
        <p:nvSpPr>
          <p:cNvPr id="63" name="Google Shape;63;p60"/>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60"/>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60"/>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60"/>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60"/>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60"/>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69" name="Shape 69"/>
        <p:cNvGrpSpPr/>
        <p:nvPr/>
      </p:nvGrpSpPr>
      <p:grpSpPr>
        <a:xfrm>
          <a:off x="0" y="0"/>
          <a:ext cx="0" cy="0"/>
          <a:chOff x="0" y="0"/>
          <a:chExt cx="0" cy="0"/>
        </a:xfrm>
      </p:grpSpPr>
      <p:sp>
        <p:nvSpPr>
          <p:cNvPr id="70" name="Google Shape;70;p61"/>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61"/>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61"/>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61"/>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61"/>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61"/>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76" name="Shape 76"/>
        <p:cNvGrpSpPr/>
        <p:nvPr/>
      </p:nvGrpSpPr>
      <p:grpSpPr>
        <a:xfrm>
          <a:off x="0" y="0"/>
          <a:ext cx="0" cy="0"/>
          <a:chOff x="0" y="0"/>
          <a:chExt cx="0" cy="0"/>
        </a:xfrm>
      </p:grpSpPr>
      <p:sp>
        <p:nvSpPr>
          <p:cNvPr id="77" name="Google Shape;77;p62"/>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62"/>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62"/>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62"/>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62"/>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82" name="Shape 82"/>
        <p:cNvGrpSpPr/>
        <p:nvPr/>
      </p:nvGrpSpPr>
      <p:grpSpPr>
        <a:xfrm>
          <a:off x="0" y="0"/>
          <a:ext cx="0" cy="0"/>
          <a:chOff x="0" y="0"/>
          <a:chExt cx="0" cy="0"/>
        </a:xfrm>
      </p:grpSpPr>
      <p:sp>
        <p:nvSpPr>
          <p:cNvPr id="83" name="Google Shape;83;p63"/>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63"/>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63"/>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63"/>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63"/>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63"/>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63"/>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90" name="Shape 90"/>
        <p:cNvGrpSpPr/>
        <p:nvPr/>
      </p:nvGrpSpPr>
      <p:grpSpPr>
        <a:xfrm>
          <a:off x="0" y="0"/>
          <a:ext cx="0" cy="0"/>
          <a:chOff x="0" y="0"/>
          <a:chExt cx="0" cy="0"/>
        </a:xfrm>
      </p:grpSpPr>
      <p:sp>
        <p:nvSpPr>
          <p:cNvPr id="91" name="Google Shape;91;p64"/>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64"/>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64"/>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64"/>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64"/>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64"/>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64"/>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64"/>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64"/>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06" name="Shape 106"/>
        <p:cNvGrpSpPr/>
        <p:nvPr/>
      </p:nvGrpSpPr>
      <p:grpSpPr>
        <a:xfrm>
          <a:off x="0" y="0"/>
          <a:ext cx="0" cy="0"/>
          <a:chOff x="0" y="0"/>
          <a:chExt cx="0" cy="0"/>
        </a:xfrm>
      </p:grpSpPr>
      <p:sp>
        <p:nvSpPr>
          <p:cNvPr id="107" name="Google Shape;107;p51"/>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51"/>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09" name="Google Shape;109;p51"/>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10" name="Shape 110"/>
        <p:cNvGrpSpPr/>
        <p:nvPr/>
      </p:nvGrpSpPr>
      <p:grpSpPr>
        <a:xfrm>
          <a:off x="0" y="0"/>
          <a:ext cx="0" cy="0"/>
          <a:chOff x="0" y="0"/>
          <a:chExt cx="0" cy="0"/>
        </a:xfrm>
      </p:grpSpPr>
      <p:sp>
        <p:nvSpPr>
          <p:cNvPr id="111" name="Google Shape;111;p65"/>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p65"/>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13" name="Google Shape;113;p65"/>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65"/>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15" name="Google Shape;115;p65"/>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16" name="Shape 116"/>
        <p:cNvGrpSpPr/>
        <p:nvPr/>
      </p:nvGrpSpPr>
      <p:grpSpPr>
        <a:xfrm>
          <a:off x="0" y="0"/>
          <a:ext cx="0" cy="0"/>
          <a:chOff x="0" y="0"/>
          <a:chExt cx="0" cy="0"/>
        </a:xfrm>
      </p:grpSpPr>
      <p:sp>
        <p:nvSpPr>
          <p:cNvPr id="117" name="Google Shape;117;p66"/>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66"/>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66"/>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66"/>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21" name="Google Shape;121;p66"/>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22" name="Shape 122"/>
        <p:cNvGrpSpPr/>
        <p:nvPr/>
      </p:nvGrpSpPr>
      <p:grpSpPr>
        <a:xfrm>
          <a:off x="0" y="0"/>
          <a:ext cx="0" cy="0"/>
          <a:chOff x="0" y="0"/>
          <a:chExt cx="0" cy="0"/>
        </a:xfrm>
      </p:grpSpPr>
      <p:sp>
        <p:nvSpPr>
          <p:cNvPr id="123" name="Google Shape;123;p67"/>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67"/>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67"/>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67"/>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67"/>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28" name="Google Shape;128;p67"/>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9" name="Shape 129"/>
        <p:cNvGrpSpPr/>
        <p:nvPr/>
      </p:nvGrpSpPr>
      <p:grpSpPr>
        <a:xfrm>
          <a:off x="0" y="0"/>
          <a:ext cx="0" cy="0"/>
          <a:chOff x="0" y="0"/>
          <a:chExt cx="0" cy="0"/>
        </a:xfrm>
      </p:grpSpPr>
      <p:sp>
        <p:nvSpPr>
          <p:cNvPr id="130" name="Google Shape;130;p68"/>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68"/>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68"/>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33" name="Google Shape;133;p68"/>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22" name="Shape 22"/>
        <p:cNvGrpSpPr/>
        <p:nvPr/>
      </p:nvGrpSpPr>
      <p:grpSpPr>
        <a:xfrm>
          <a:off x="0" y="0"/>
          <a:ext cx="0" cy="0"/>
          <a:chOff x="0" y="0"/>
          <a:chExt cx="0" cy="0"/>
        </a:xfrm>
      </p:grpSpPr>
      <p:sp>
        <p:nvSpPr>
          <p:cNvPr id="23" name="Google Shape;23;p52"/>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52"/>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5" name="Google Shape;25;p52"/>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2"/>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34" name="Shape 134"/>
        <p:cNvGrpSpPr/>
        <p:nvPr/>
      </p:nvGrpSpPr>
      <p:grpSpPr>
        <a:xfrm>
          <a:off x="0" y="0"/>
          <a:ext cx="0" cy="0"/>
          <a:chOff x="0" y="0"/>
          <a:chExt cx="0" cy="0"/>
        </a:xfrm>
      </p:grpSpPr>
      <p:sp>
        <p:nvSpPr>
          <p:cNvPr id="135" name="Google Shape;135;p69"/>
          <p:cNvSpPr txBox="1"/>
          <p:nvPr>
            <p:ph idx="1" type="subTitle"/>
          </p:nvPr>
        </p:nvSpPr>
        <p:spPr>
          <a:xfrm>
            <a:off x="1523880" y="1122480"/>
            <a:ext cx="9143640" cy="1106676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36" name="Google Shape;136;p69"/>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69"/>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38" name="Google Shape;138;p69"/>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39" name="Shape 139"/>
        <p:cNvGrpSpPr/>
        <p:nvPr/>
      </p:nvGrpSpPr>
      <p:grpSpPr>
        <a:xfrm>
          <a:off x="0" y="0"/>
          <a:ext cx="0" cy="0"/>
          <a:chOff x="0" y="0"/>
          <a:chExt cx="0" cy="0"/>
        </a:xfrm>
      </p:grpSpPr>
      <p:sp>
        <p:nvSpPr>
          <p:cNvPr id="140" name="Google Shape;140;p70"/>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 name="Google Shape;141;p70"/>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70"/>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70"/>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70"/>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70"/>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46" name="Google Shape;146;p70"/>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47" name="Shape 147"/>
        <p:cNvGrpSpPr/>
        <p:nvPr/>
      </p:nvGrpSpPr>
      <p:grpSpPr>
        <a:xfrm>
          <a:off x="0" y="0"/>
          <a:ext cx="0" cy="0"/>
          <a:chOff x="0" y="0"/>
          <a:chExt cx="0" cy="0"/>
        </a:xfrm>
      </p:grpSpPr>
      <p:sp>
        <p:nvSpPr>
          <p:cNvPr id="148" name="Google Shape;148;p71"/>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71"/>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71"/>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71"/>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71"/>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71"/>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54" name="Google Shape;154;p71"/>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55" name="Shape 155"/>
        <p:cNvGrpSpPr/>
        <p:nvPr/>
      </p:nvGrpSpPr>
      <p:grpSpPr>
        <a:xfrm>
          <a:off x="0" y="0"/>
          <a:ext cx="0" cy="0"/>
          <a:chOff x="0" y="0"/>
          <a:chExt cx="0" cy="0"/>
        </a:xfrm>
      </p:grpSpPr>
      <p:sp>
        <p:nvSpPr>
          <p:cNvPr id="156" name="Google Shape;156;p72"/>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 name="Google Shape;157;p72"/>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 name="Google Shape;158;p72"/>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 name="Google Shape;159;p72"/>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 name="Google Shape;160;p72"/>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72"/>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62" name="Google Shape;162;p72"/>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63" name="Shape 163"/>
        <p:cNvGrpSpPr/>
        <p:nvPr/>
      </p:nvGrpSpPr>
      <p:grpSpPr>
        <a:xfrm>
          <a:off x="0" y="0"/>
          <a:ext cx="0" cy="0"/>
          <a:chOff x="0" y="0"/>
          <a:chExt cx="0" cy="0"/>
        </a:xfrm>
      </p:grpSpPr>
      <p:sp>
        <p:nvSpPr>
          <p:cNvPr id="164" name="Google Shape;164;p73"/>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 name="Google Shape;165;p73"/>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 name="Google Shape;166;p73"/>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73"/>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73"/>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69" name="Google Shape;169;p73"/>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70" name="Shape 170"/>
        <p:cNvGrpSpPr/>
        <p:nvPr/>
      </p:nvGrpSpPr>
      <p:grpSpPr>
        <a:xfrm>
          <a:off x="0" y="0"/>
          <a:ext cx="0" cy="0"/>
          <a:chOff x="0" y="0"/>
          <a:chExt cx="0" cy="0"/>
        </a:xfrm>
      </p:grpSpPr>
      <p:sp>
        <p:nvSpPr>
          <p:cNvPr id="171" name="Google Shape;171;p74"/>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 name="Google Shape;172;p74"/>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 name="Google Shape;173;p74"/>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74"/>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 name="Google Shape;175;p74"/>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 name="Google Shape;176;p74"/>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74"/>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78" name="Google Shape;178;p74"/>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79" name="Shape 179"/>
        <p:cNvGrpSpPr/>
        <p:nvPr/>
      </p:nvGrpSpPr>
      <p:grpSpPr>
        <a:xfrm>
          <a:off x="0" y="0"/>
          <a:ext cx="0" cy="0"/>
          <a:chOff x="0" y="0"/>
          <a:chExt cx="0" cy="0"/>
        </a:xfrm>
      </p:grpSpPr>
      <p:sp>
        <p:nvSpPr>
          <p:cNvPr id="180" name="Google Shape;180;p75"/>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 name="Google Shape;181;p75"/>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p75"/>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 name="Google Shape;183;p75"/>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 name="Google Shape;184;p75"/>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 name="Google Shape;185;p75"/>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p75"/>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75"/>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75"/>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89" name="Google Shape;189;p75"/>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53"/>
          <p:cNvSpPr txBox="1"/>
          <p:nvPr>
            <p:ph type="title"/>
          </p:nvPr>
        </p:nvSpPr>
        <p:spPr>
          <a:xfrm>
            <a:off x="1523880" y="1122480"/>
            <a:ext cx="9143640" cy="238716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3"/>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53"/>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3"/>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33" name="Shape 33"/>
        <p:cNvGrpSpPr/>
        <p:nvPr/>
      </p:nvGrpSpPr>
      <p:grpSpPr>
        <a:xfrm>
          <a:off x="0" y="0"/>
          <a:ext cx="0" cy="0"/>
          <a:chOff x="0" y="0"/>
          <a:chExt cx="0" cy="0"/>
        </a:xfrm>
      </p:grpSpPr>
      <p:sp>
        <p:nvSpPr>
          <p:cNvPr id="34" name="Google Shape;34;p54"/>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4"/>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p:cSld name="Title, Content">
    <p:spTree>
      <p:nvGrpSpPr>
        <p:cNvPr id="36" name="Shape 36"/>
        <p:cNvGrpSpPr/>
        <p:nvPr/>
      </p:nvGrpSpPr>
      <p:grpSpPr>
        <a:xfrm>
          <a:off x="0" y="0"/>
          <a:ext cx="0" cy="0"/>
          <a:chOff x="0" y="0"/>
          <a:chExt cx="0" cy="0"/>
        </a:xfrm>
      </p:grpSpPr>
      <p:sp>
        <p:nvSpPr>
          <p:cNvPr id="37" name="Google Shape;37;p55"/>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55"/>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55"/>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55"/>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41" name="Shape 41"/>
        <p:cNvGrpSpPr/>
        <p:nvPr/>
      </p:nvGrpSpPr>
      <p:grpSpPr>
        <a:xfrm>
          <a:off x="0" y="0"/>
          <a:ext cx="0" cy="0"/>
          <a:chOff x="0" y="0"/>
          <a:chExt cx="0" cy="0"/>
        </a:xfrm>
      </p:grpSpPr>
      <p:sp>
        <p:nvSpPr>
          <p:cNvPr id="42" name="Google Shape;42;p56"/>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56"/>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56"/>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56"/>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56"/>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57"/>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57"/>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57"/>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51" name="Shape 51"/>
        <p:cNvGrpSpPr/>
        <p:nvPr/>
      </p:nvGrpSpPr>
      <p:grpSpPr>
        <a:xfrm>
          <a:off x="0" y="0"/>
          <a:ext cx="0" cy="0"/>
          <a:chOff x="0" y="0"/>
          <a:chExt cx="0" cy="0"/>
        </a:xfrm>
      </p:grpSpPr>
      <p:sp>
        <p:nvSpPr>
          <p:cNvPr id="52" name="Google Shape;52;p58"/>
          <p:cNvSpPr txBox="1"/>
          <p:nvPr>
            <p:ph idx="1" type="subTitle"/>
          </p:nvPr>
        </p:nvSpPr>
        <p:spPr>
          <a:xfrm>
            <a:off x="1523880" y="1122480"/>
            <a:ext cx="9143640" cy="1106676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53" name="Google Shape;53;p58"/>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58"/>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55" name="Shape 55"/>
        <p:cNvGrpSpPr/>
        <p:nvPr/>
      </p:nvGrpSpPr>
      <p:grpSpPr>
        <a:xfrm>
          <a:off x="0" y="0"/>
          <a:ext cx="0" cy="0"/>
          <a:chOff x="0" y="0"/>
          <a:chExt cx="0" cy="0"/>
        </a:xfrm>
      </p:grpSpPr>
      <p:sp>
        <p:nvSpPr>
          <p:cNvPr id="56" name="Google Shape;56;p59"/>
          <p:cNvSpPr txBox="1"/>
          <p:nvPr>
            <p:ph type="title"/>
          </p:nvPr>
        </p:nvSpPr>
        <p:spPr>
          <a:xfrm>
            <a:off x="1523880" y="1122480"/>
            <a:ext cx="9143640" cy="238716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59"/>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59"/>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59"/>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59"/>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59"/>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3.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theme" Target="../theme/theme2.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 name="Shape 9"/>
        <p:cNvGrpSpPr/>
        <p:nvPr/>
      </p:nvGrpSpPr>
      <p:grpSpPr>
        <a:xfrm>
          <a:off x="0" y="0"/>
          <a:ext cx="0" cy="0"/>
          <a:chOff x="0" y="0"/>
          <a:chExt cx="0" cy="0"/>
        </a:xfrm>
      </p:grpSpPr>
      <p:sp>
        <p:nvSpPr>
          <p:cNvPr id="10" name="Google Shape;10;p48"/>
          <p:cNvSpPr txBox="1"/>
          <p:nvPr>
            <p:ph type="title"/>
          </p:nvPr>
        </p:nvSpPr>
        <p:spPr>
          <a:xfrm>
            <a:off x="1523880" y="1122480"/>
            <a:ext cx="9143640" cy="238716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8"/>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 name="Google Shape;12;p48"/>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48"/>
          <p:cNvSpPr/>
          <p:nvPr/>
        </p:nvSpPr>
        <p:spPr>
          <a:xfrm>
            <a:off x="11701800" y="6455880"/>
            <a:ext cx="45288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1" i="0" lang="en-GB" sz="1400" u="none" cap="none" strike="noStrike">
                <a:solidFill>
                  <a:srgbClr val="FFFFFF"/>
                </a:solidFill>
                <a:latin typeface="Open Sans ExtraBold"/>
                <a:ea typeface="Open Sans ExtraBold"/>
                <a:cs typeface="Open Sans ExtraBold"/>
                <a:sym typeface="Open Sans ExtraBold"/>
              </a:rPr>
              <a:t>‹#›</a:t>
            </a:fld>
            <a:endParaRPr b="0" i="0" sz="1400" u="none" cap="none" strike="noStrike">
              <a:solidFill>
                <a:srgbClr val="000000"/>
              </a:solidFill>
              <a:latin typeface="Arial"/>
              <a:ea typeface="Arial"/>
              <a:cs typeface="Arial"/>
              <a:sym typeface="Arial"/>
            </a:endParaRPr>
          </a:p>
        </p:txBody>
      </p:sp>
      <p:sp>
        <p:nvSpPr>
          <p:cNvPr id="14" name="Google Shape;14;p48"/>
          <p:cNvSpPr/>
          <p:nvPr/>
        </p:nvSpPr>
        <p:spPr>
          <a:xfrm>
            <a:off x="11798640" y="6492960"/>
            <a:ext cx="393120" cy="36468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GB" sz="1200" u="none" cap="none" strike="noStrike">
                <a:solidFill>
                  <a:srgbClr val="8B8B8B"/>
                </a:solidFill>
                <a:latin typeface="Calibri"/>
                <a:ea typeface="Calibri"/>
                <a:cs typeface="Calibri"/>
                <a:sym typeface="Calibri"/>
              </a:rPr>
              <a:t>‹#›</a:t>
            </a:fld>
            <a:endParaRPr b="0" i="0" sz="1200" u="none" cap="none" strike="noStrike">
              <a:solidFill>
                <a:srgbClr val="000000"/>
              </a:solidFill>
              <a:latin typeface="Arial"/>
              <a:ea typeface="Arial"/>
              <a:cs typeface="Arial"/>
              <a:sym typeface="Arial"/>
            </a:endParaRPr>
          </a:p>
        </p:txBody>
      </p:sp>
      <p:sp>
        <p:nvSpPr>
          <p:cNvPr id="15" name="Google Shape;15;p48"/>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0" name="Shape 100"/>
        <p:cNvGrpSpPr/>
        <p:nvPr/>
      </p:nvGrpSpPr>
      <p:grpSpPr>
        <a:xfrm>
          <a:off x="0" y="0"/>
          <a:ext cx="0" cy="0"/>
          <a:chOff x="0" y="0"/>
          <a:chExt cx="0" cy="0"/>
        </a:xfrm>
      </p:grpSpPr>
      <p:sp>
        <p:nvSpPr>
          <p:cNvPr id="101" name="Google Shape;101;p50"/>
          <p:cNvSpPr txBox="1"/>
          <p:nvPr>
            <p:ph type="title"/>
          </p:nvPr>
        </p:nvSpPr>
        <p:spPr>
          <a:xfrm>
            <a:off x="838080" y="365040"/>
            <a:ext cx="10515240" cy="132516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2" name="Google Shape;102;p50"/>
          <p:cNvSpPr txBox="1"/>
          <p:nvPr>
            <p:ph idx="1" type="body"/>
          </p:nvPr>
        </p:nvSpPr>
        <p:spPr>
          <a:xfrm>
            <a:off x="838080" y="1825560"/>
            <a:ext cx="10515240" cy="435096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3" name="Google Shape;103;p50"/>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B8B8B"/>
              </a:buClr>
              <a:buSzPts val="1200"/>
              <a:buFont typeface="Calibri"/>
              <a:buNone/>
              <a:defRPr b="0" sz="1200" strike="noStrike">
                <a:solidFill>
                  <a:srgbClr val="8B8B8B"/>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4" name="Google Shape;104;p50"/>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000000"/>
              </a:buClr>
              <a:buSzPts val="1400"/>
              <a:buFont typeface="Times New Roman"/>
              <a:buNone/>
              <a:defRPr b="0" sz="1400" strike="noStrike">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5" name="Google Shape;105;p50"/>
          <p:cNvSpPr txBox="1"/>
          <p:nvPr>
            <p:ph idx="12" type="sldNum"/>
          </p:nvPr>
        </p:nvSpPr>
        <p:spPr>
          <a:xfrm>
            <a:off x="11786400" y="6498000"/>
            <a:ext cx="40536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marR="0" rt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marR="0" rt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marR="0" rt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marR="0" rt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marR="0" rt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marR="0" rt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marR="0" rt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marR="0" rt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hyperlink" Target="https://docs.qgis.org/3.28/en/docs/gentle_gis_introduction/raster_data.html#raster-data-in-detail" TargetMode="External"/><Relationship Id="rId7" Type="http://schemas.openxmlformats.org/officeDocument/2006/relationships/hyperlink" Target="https://docs.qgis.org/3.28/en/docs/gentle_gis_introduction/raster_data.html#raster-data-in-detail" TargetMode="External"/><Relationship Id="rId8" Type="http://schemas.openxmlformats.org/officeDocument/2006/relationships/hyperlink" Target="https://docs.qgis.org/3.28/en/docs/gentle_gis_introduction/raster_data.html#raster-data-in-detai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6.jp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18.png"/><Relationship Id="rId7" Type="http://schemas.openxmlformats.org/officeDocument/2006/relationships/hyperlink" Target="https://changelog.qgis.org/en/qgis/lesson/introduction-qgis-1/detail/165/?q=1.4"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6.jpg"/><Relationship Id="rId4" Type="http://schemas.openxmlformats.org/officeDocument/2006/relationships/hyperlink" Target="https://gisgeography.com/gis-formats/" TargetMode="External"/><Relationship Id="rId5" Type="http://schemas.openxmlformats.org/officeDocument/2006/relationships/hyperlink" Target="https://docs.qgis.org/3.28/en/docs/user_manual/managing_data_source/supported_data.htm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6.jpg"/><Relationship Id="rId4" Type="http://schemas.openxmlformats.org/officeDocument/2006/relationships/hyperlink" Target="https://docs.qgis.org/2.18/en/docs/user_manual/processing/vector_menu.htm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6.jpg"/><Relationship Id="rId4" Type="http://schemas.openxmlformats.org/officeDocument/2006/relationships/hyperlink" Target="https://saylordotorg.github.io/text_essentials-of-geographic-information-systems/s12-geospatial-analysis-ii-raster-.html" TargetMode="External"/><Relationship Id="rId5" Type="http://schemas.openxmlformats.org/officeDocument/2006/relationships/hyperlink" Target="https://www.youtube.com/watch?v=ybo_w3SDIbI" TargetMode="External"/><Relationship Id="rId6" Type="http://schemas.openxmlformats.org/officeDocument/2006/relationships/hyperlink" Target="https://docs.qgis.org/2.18/en/docs/user_manual/processing_algs/r/raster_processing.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6.jpg"/><Relationship Id="rId4" Type="http://schemas.openxmlformats.org/officeDocument/2006/relationships/image" Target="../media/image11.png"/><Relationship Id="rId5" Type="http://schemas.openxmlformats.org/officeDocument/2006/relationships/hyperlink" Target="https://changelog.qgis.org/en/qgis/lesson/data-providers-21/detail/80/?q=2.2" TargetMode="External"/><Relationship Id="rId6" Type="http://schemas.openxmlformats.org/officeDocument/2006/relationships/hyperlink" Target="https://www.vecteezy.com/free-vector/database-logo"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6.jpg"/><Relationship Id="rId4" Type="http://schemas.openxmlformats.org/officeDocument/2006/relationships/hyperlink" Target="https://docs.qgis.org/3.28/en/docs/training_manual/database_concepts/db_intro.html#what-is-a-database" TargetMode="External"/><Relationship Id="rId5" Type="http://schemas.openxmlformats.org/officeDocument/2006/relationships/image" Target="../media/image38.png"/><Relationship Id="rId6" Type="http://schemas.openxmlformats.org/officeDocument/2006/relationships/hyperlink" Target="https://www.techopedia.com/wp-content/uploads/2011/06/dbms-image-1.pn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6.jpg"/><Relationship Id="rId4" Type="http://schemas.openxmlformats.org/officeDocument/2006/relationships/image" Target="../media/image17.png"/><Relationship Id="rId5" Type="http://schemas.openxmlformats.org/officeDocument/2006/relationships/hyperlink" Target="https://changelog.qgis.org/en/qgis/lesson/data-providers-21/detail/80/?q=2.2" TargetMode="External"/><Relationship Id="rId6" Type="http://schemas.openxmlformats.org/officeDocument/2006/relationships/hyperlink" Target="https://umar-yusuf.blogspot.com/2016/10/difference-between-spatial-database-and.htm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6.jpg"/><Relationship Id="rId4" Type="http://schemas.openxmlformats.org/officeDocument/2006/relationships/image" Target="../media/image31.png"/><Relationship Id="rId5" Type="http://schemas.openxmlformats.org/officeDocument/2006/relationships/hyperlink" Target="https://docs.qgis.org/3.28/en/docs/training_manual/database_concepts/db_intro.html#what-is-a-database" TargetMode="External"/><Relationship Id="rId6" Type="http://schemas.openxmlformats.org/officeDocument/2006/relationships/hyperlink" Target="https://www.w3resource.com/sql/sql-basic/the-components-of-a-table.php"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hyperlink" Target="https://youtu.be/6ICoXp6MyX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6.jpg"/><Relationship Id="rId4" Type="http://schemas.openxmlformats.org/officeDocument/2006/relationships/hyperlink" Target="https://docs.qgis.org/3.28/en/docs/training_manual/database_concepts/db_intro.html#what-is-a-database" TargetMode="External"/><Relationship Id="rId5" Type="http://schemas.openxmlformats.org/officeDocument/2006/relationships/image" Target="../media/image23.png"/><Relationship Id="rId6" Type="http://schemas.openxmlformats.org/officeDocument/2006/relationships/hyperlink" Target="https://www.optikpi.com/images/Types_of_Data-removebg-preview_1.pn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6.jpg"/><Relationship Id="rId4" Type="http://schemas.openxmlformats.org/officeDocument/2006/relationships/hyperlink" Target="https://www.postgresql.org/docs/current/intro-whatis.html" TargetMode="External"/><Relationship Id="rId5"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6.jpg"/><Relationship Id="rId4" Type="http://schemas.openxmlformats.org/officeDocument/2006/relationships/hyperlink" Target="http://postgis.net/" TargetMode="External"/><Relationship Id="rId5" Type="http://schemas.openxmlformats.org/officeDocument/2006/relationships/hyperlink" Target="https://docs.qgis.org/3.28/en/docs/training_manual/spatial_databases/index.html" TargetMode="External"/><Relationship Id="rId6"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6.jpg"/><Relationship Id="rId4" Type="http://schemas.openxmlformats.org/officeDocument/2006/relationships/hyperlink" Target="https://www.tutorialspoint.com/difference-between-open-source-and-proprietary-software#:~:text=The%20term%20%22open-source%22,or%20publisher%20who%20produced%20it" TargetMode="External"/><Relationship Id="rId5" Type="http://schemas.openxmlformats.org/officeDocument/2006/relationships/hyperlink" Target="https://www.gim-international.com/content/article/deciding-between-fossgis-and-proprietary-software-in-the-enterprise" TargetMode="External"/><Relationship Id="rId6" Type="http://schemas.openxmlformats.org/officeDocument/2006/relationships/image" Target="../media/image26.png"/><Relationship Id="rId7" Type="http://schemas.openxmlformats.org/officeDocument/2006/relationships/image" Target="../media/image28.png"/><Relationship Id="rId8" Type="http://schemas.openxmlformats.org/officeDocument/2006/relationships/image" Target="../media/image24.png"/></Relationships>
</file>

<file path=ppt/slides/_rels/slide25.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34.png"/><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6.jpg"/><Relationship Id="rId4" Type="http://schemas.openxmlformats.org/officeDocument/2006/relationships/hyperlink" Target="https://www.tutorialspoint.com/difference-between-open-source-and-proprietary-software#:~:text=The%20term%20%22open-source%22,or%20publisher%20who%20produced%20it" TargetMode="External"/><Relationship Id="rId9" Type="http://schemas.openxmlformats.org/officeDocument/2006/relationships/image" Target="../media/image14.png"/><Relationship Id="rId5" Type="http://schemas.openxmlformats.org/officeDocument/2006/relationships/hyperlink" Target="https://www.gim-international.com/content/article/deciding-between-fossgis-and-proprietary-software-in-the-enterprise" TargetMode="External"/><Relationship Id="rId6" Type="http://schemas.openxmlformats.org/officeDocument/2006/relationships/image" Target="../media/image20.png"/><Relationship Id="rId7" Type="http://schemas.openxmlformats.org/officeDocument/2006/relationships/image" Target="../media/image35.png"/><Relationship Id="rId8"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6.jpg"/><Relationship Id="rId4" Type="http://schemas.openxmlformats.org/officeDocument/2006/relationships/hyperlink" Target="https://creativecommons.org/get-cc-savvy/copyright-creativecommons-are-friends/#:~:text=Copyright%20law%20gives%20creators%20certain,their%20work%20in%20certain%20way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6.jp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hyperlink" Target="https://docs.qgis.org/3.28/en/docs/gentle_gis_introduction/introducing_gis.html#overview" TargetMode="External"/><Relationship Id="rId5" Type="http://schemas.openxmlformats.org/officeDocument/2006/relationships/image" Target="../media/image27.png"/><Relationship Id="rId6" Type="http://schemas.openxmlformats.org/officeDocument/2006/relationships/hyperlink" Target="https://gisgeography.com/what-is-gi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6.jp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6.jpg"/><Relationship Id="rId4" Type="http://schemas.openxmlformats.org/officeDocument/2006/relationships/image" Target="../media/image41.png"/><Relationship Id="rId5"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6.jpg"/><Relationship Id="rId4" Type="http://schemas.openxmlformats.org/officeDocument/2006/relationships/image" Target="../media/image41.png"/><Relationship Id="rId5" Type="http://schemas.openxmlformats.org/officeDocument/2006/relationships/image" Target="../media/image36.png"/><Relationship Id="rId6" Type="http://schemas.openxmlformats.org/officeDocument/2006/relationships/image" Target="../media/image48.png"/><Relationship Id="rId7"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6.jpg"/><Relationship Id="rId4" Type="http://schemas.openxmlformats.org/officeDocument/2006/relationships/image" Target="../media/image41.png"/><Relationship Id="rId5" Type="http://schemas.openxmlformats.org/officeDocument/2006/relationships/image" Target="../media/image40.png"/><Relationship Id="rId6" Type="http://schemas.openxmlformats.org/officeDocument/2006/relationships/image" Target="../media/image47.png"/><Relationship Id="rId7" Type="http://schemas.openxmlformats.org/officeDocument/2006/relationships/image" Target="../media/image49.png"/><Relationship Id="rId8" Type="http://schemas.openxmlformats.org/officeDocument/2006/relationships/hyperlink" Target="https://www.capterra.com/gis-software/compare/93333-161102-185949/ArcGIS-vs-Manifold-GIS-vs-QGI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6.jpg"/><Relationship Id="rId4" Type="http://schemas.openxmlformats.org/officeDocument/2006/relationships/hyperlink" Target="https://www.youtube.com/watch?v=nUn1jAuuojk" TargetMode="External"/><Relationship Id="rId5" Type="http://schemas.openxmlformats.org/officeDocument/2006/relationships/hyperlink" Target="https://spatialvision.com.au/geonetwork-and-spatial-metadata-cataloguin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image" Target="../media/image6.jpg"/><Relationship Id="rId4" Type="http://schemas.openxmlformats.org/officeDocument/2006/relationships/hyperlink" Target="https://www.researchgate.net/figure/The-advantages-and-disadvantages-of-AGOL-vs-other-SaaS-WebGIS-solutions_tbl1_320086937" TargetMode="External"/><Relationship Id="rId5" Type="http://schemas.openxmlformats.org/officeDocument/2006/relationships/hyperlink" Target="https://doc-geonode.readthedocs.io/en/latest/001_overview_and_ref/003_reference_doc/architecture.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6.jpg"/><Relationship Id="rId4" Type="http://schemas.openxmlformats.org/officeDocument/2006/relationships/hyperlink" Target="https://doc-geonode.readthedocs.io/en/latest/001_overview_and_ref/003_reference_doc/architecture.htm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6.jpg"/><Relationship Id="rId4" Type="http://schemas.openxmlformats.org/officeDocument/2006/relationships/hyperlink" Target="https://www.capterra.com/gis-software/compare/93333-161102-185949/ArcGIS-vs-Manifold-GIS-vs-QGIS"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6.jpg"/><Relationship Id="rId4" Type="http://schemas.openxmlformats.org/officeDocument/2006/relationships/hyperlink" Target="https://www.capterra.com/gis-software/compare/93333-161102-185949/ArcGIS-vs-Manifold-GIS-vs-QGI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6.jpg"/><Relationship Id="rId4" Type="http://schemas.openxmlformats.org/officeDocument/2006/relationships/hyperlink" Target="https://engage.safe.com/blog/2021/11/7-spatial-databases-enterpris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hyperlink" Target="https://gisgeography.com/what-is-gis/" TargetMode="External"/><Relationship Id="rId5" Type="http://schemas.openxmlformats.org/officeDocument/2006/relationships/hyperlink" Target="https://docs.qgis.org/3.28/en/docs/gentle_gis_introduction/introducing_gis.html#overview" TargetMode="External"/><Relationship Id="rId6" Type="http://schemas.openxmlformats.org/officeDocument/2006/relationships/image" Target="../media/image16.png"/><Relationship Id="rId7" Type="http://schemas.openxmlformats.org/officeDocument/2006/relationships/hyperlink" Target="https://gisgeography.com/what-is-gis/"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6.jpg"/><Relationship Id="rId4" Type="http://schemas.openxmlformats.org/officeDocument/2006/relationships/hyperlink" Target="https://engage.safe.com/blog/2021/11/7-spatial-databases-enterprise/"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6.jpg"/><Relationship Id="rId4" Type="http://schemas.openxmlformats.org/officeDocument/2006/relationships/hyperlink" Target="https://postgis.net/workshops/postgis-intro/introduction.html" TargetMode="External"/><Relationship Id="rId5" Type="http://schemas.openxmlformats.org/officeDocument/2006/relationships/hyperlink" Target="https://www.gislounge.com/what-is-postgis/"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6.jpg"/></Relationships>
</file>

<file path=ppt/slides/_rels/slide43.xml.rels><?xml version="1.0" encoding="UTF-8" standalone="yes"?><Relationships xmlns="http://schemas.openxmlformats.org/package/2006/relationships"><Relationship Id="rId11" Type="http://schemas.openxmlformats.org/officeDocument/2006/relationships/hyperlink" Target="https://gisgeography.com/gis-formats/" TargetMode="External"/><Relationship Id="rId10" Type="http://schemas.openxmlformats.org/officeDocument/2006/relationships/hyperlink" Target="https://changelog.kartoza.com/en/qgis/lesson/introduction-qgis-1/detail/72/?q=1.10" TargetMode="External"/><Relationship Id="rId13" Type="http://schemas.openxmlformats.org/officeDocument/2006/relationships/hyperlink" Target="https://docs.qgis.org/3.28/en/docs/gentle_gis_introduction/raster_data.html#raster-data-in-detail" TargetMode="External"/><Relationship Id="rId12" Type="http://schemas.openxmlformats.org/officeDocument/2006/relationships/hyperlink" Target="https://docs.qgis.org/3.28/en/docs/user_manual/managing_data_source/supported_data.html" TargetMode="External"/><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image" Target="../media/image6.jpg"/><Relationship Id="rId4" Type="http://schemas.openxmlformats.org/officeDocument/2006/relationships/hyperlink" Target="https://docs.qgis.org/3.28/en/docs/gentle_gis_introduction/introducing_gis.html#overview" TargetMode="External"/><Relationship Id="rId9" Type="http://schemas.openxmlformats.org/officeDocument/2006/relationships/hyperlink" Target="https://docs.qgis.org/3.28/en/docs/gentle_gis_introduction/vector_attribute_data.html" TargetMode="External"/><Relationship Id="rId5" Type="http://schemas.openxmlformats.org/officeDocument/2006/relationships/hyperlink" Target="https://gisgeography.com/what-is-gis/" TargetMode="External"/><Relationship Id="rId6" Type="http://schemas.openxmlformats.org/officeDocument/2006/relationships/hyperlink" Target="https://docs.qgis.org/3.28/en/docs/gentle_gis_introduction/vector_data.html" TargetMode="External"/><Relationship Id="rId7" Type="http://schemas.openxmlformats.org/officeDocument/2006/relationships/hyperlink" Target="https://docs.qgis.org/3.28/en/docs/gentle_gis_introduction/vector_data.html#overview" TargetMode="External"/><Relationship Id="rId8" Type="http://schemas.openxmlformats.org/officeDocument/2006/relationships/hyperlink" Target="https://desktop.arcgis.com/en/arcmap/latest/manage-data/geodatabases/arcgis-field-data-types.htm" TargetMode="External"/></Relationships>
</file>

<file path=ppt/slides/_rels/slide44.xml.rels><?xml version="1.0" encoding="UTF-8" standalone="yes"?><Relationships xmlns="http://schemas.openxmlformats.org/package/2006/relationships"><Relationship Id="rId11" Type="http://schemas.openxmlformats.org/officeDocument/2006/relationships/hyperlink" Target="https://docs.qgis.org/3.28/en/docs/training_manual/spatial_databases/index.html" TargetMode="External"/><Relationship Id="rId10" Type="http://schemas.openxmlformats.org/officeDocument/2006/relationships/hyperlink" Target="https://www.postgresql.org/docs/current/intro-whatis.html" TargetMode="External"/><Relationship Id="rId12" Type="http://schemas.openxmlformats.org/officeDocument/2006/relationships/hyperlink" Target="https://www.tutorialspoint.com/difference-between-open-source-and-proprietary-software" TargetMode="External"/><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6.jpg"/><Relationship Id="rId4" Type="http://schemas.openxmlformats.org/officeDocument/2006/relationships/hyperlink" Target="https://changelog.qgis.org/en/qgis/lesson/introduction-qgis-1/detail/165/?q=1.4" TargetMode="External"/><Relationship Id="rId9" Type="http://schemas.openxmlformats.org/officeDocument/2006/relationships/hyperlink" Target="https://docs.qgis.org/3.28/en/docs/training_manual/database_concepts/db_intro.html#what-is-a-database" TargetMode="External"/><Relationship Id="rId5" Type="http://schemas.openxmlformats.org/officeDocument/2006/relationships/hyperlink" Target="https://docs.qgis.org/2.18/en/docs/user_manual/processing/vector_menu.html" TargetMode="External"/><Relationship Id="rId6" Type="http://schemas.openxmlformats.org/officeDocument/2006/relationships/hyperlink" Target="https://saylordotorg.github.io/text_essentials-of-geographic-information-systems/s12-geospatial-analysis-ii-raster-.html" TargetMode="External"/><Relationship Id="rId7" Type="http://schemas.openxmlformats.org/officeDocument/2006/relationships/hyperlink" Target="https://docs.qgis.org/2.18/en/docs/user_manual/processing_algs/r/raster_processing.html" TargetMode="External"/><Relationship Id="rId8" Type="http://schemas.openxmlformats.org/officeDocument/2006/relationships/hyperlink" Target="https://changelog.qgis.org/en/qgis/lesson/data-providers-21/detail/80/?q=2.2" TargetMode="External"/></Relationships>
</file>

<file path=ppt/slides/_rels/slide45.xml.rels><?xml version="1.0" encoding="UTF-8" standalone="yes"?><Relationships xmlns="http://schemas.openxmlformats.org/package/2006/relationships"><Relationship Id="rId11" Type="http://schemas.openxmlformats.org/officeDocument/2006/relationships/hyperlink" Target="https://engage.safe.com/blog/2021/11/7-spatial-databases-enterprise/" TargetMode="External"/><Relationship Id="rId10" Type="http://schemas.openxmlformats.org/officeDocument/2006/relationships/hyperlink" Target="https://www.researchgate.net/figure/The-advantages-and-disadvantages-of-AGOL-vs-other-SaaS-WebGIS-solutions_tbl1_320086937" TargetMode="External"/><Relationship Id="rId13" Type="http://schemas.openxmlformats.org/officeDocument/2006/relationships/hyperlink" Target="https://www.gislounge.com/what-is-postgis/" TargetMode="External"/><Relationship Id="rId12" Type="http://schemas.openxmlformats.org/officeDocument/2006/relationships/hyperlink" Target="https://postgis.net/works" TargetMode="External"/><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6.jpg"/><Relationship Id="rId4" Type="http://schemas.openxmlformats.org/officeDocument/2006/relationships/hyperlink" Target="https://www.gim-international.com/content/article/deciding-between-fossgis-and-proprietary-software-in-the-enterprise" TargetMode="External"/><Relationship Id="rId9" Type="http://schemas.openxmlformats.org/officeDocument/2006/relationships/hyperlink" Target="https://doc-geonode.readthedocs.io/en/latest/001_overview_and_ref/003_reference_doc/architecture.html" TargetMode="External"/><Relationship Id="rId5" Type="http://schemas.openxmlformats.org/officeDocument/2006/relationships/hyperlink" Target="https://creativecommons.org/get-cc-savvy/copyright-creativecommons-are-friends/#:~:text=Copyright" TargetMode="External"/><Relationship Id="rId6" Type="http://schemas.openxmlformats.org/officeDocument/2006/relationships/hyperlink" Target="https://www.capterra.com/gis-software/compare/93333-161102-185949/ArcGIS-vs-Manifold-GIS-vs-QGIS" TargetMode="External"/><Relationship Id="rId7" Type="http://schemas.openxmlformats.org/officeDocument/2006/relationships/hyperlink" Target="https://spatialvision.com.au/geonetwork-and-spatial-metadata-cataloguing/" TargetMode="External"/><Relationship Id="rId8" Type="http://schemas.openxmlformats.org/officeDocument/2006/relationships/hyperlink" Target="https://www.youtube.com/watch?v=nUn1jAuuojk"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3.jpg"/><Relationship Id="rId4" Type="http://schemas.openxmlformats.org/officeDocument/2006/relationships/image" Target="../media/image44.png"/><Relationship Id="rId5"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10.png"/><Relationship Id="rId5" Type="http://schemas.openxmlformats.org/officeDocument/2006/relationships/image" Target="../media/image32.png"/><Relationship Id="rId6" Type="http://schemas.openxmlformats.org/officeDocument/2006/relationships/image" Target="../media/image4.png"/><Relationship Id="rId7" Type="http://schemas.openxmlformats.org/officeDocument/2006/relationships/image" Target="../media/image14.png"/><Relationship Id="rId8" Type="http://schemas.openxmlformats.org/officeDocument/2006/relationships/hyperlink" Target="https://gisgeography.com/what-is-gi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hyperlink" Target="https://docs.qgis.org/3.28/en/docs/gentle_gis_introduction/vector_data.html" TargetMode="External"/><Relationship Id="rId5" Type="http://schemas.openxmlformats.org/officeDocument/2006/relationships/image" Target="../media/image19.png"/></Relationships>
</file>

<file path=ppt/slides/_rels/slide7.xml.rels><?xml version="1.0" encoding="UTF-8" standalone="yes"?><Relationships xmlns="http://schemas.openxmlformats.org/package/2006/relationships"><Relationship Id="rId10" Type="http://schemas.openxmlformats.org/officeDocument/2006/relationships/hyperlink" Target="https://docs.qgis.org/3.28/en/docs/gentle_gis_introduction/vector_data.html#overview" TargetMode="External"/><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hyperlink" Target="https://docs.qgis.org/3.28/en/_images/polyline_feature.png" TargetMode="External"/><Relationship Id="rId9"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hyperlink" Target="https://docs.qgis.org/3.28/en/_images/point_feature.png" TargetMode="External"/><Relationship Id="rId7" Type="http://schemas.openxmlformats.org/officeDocument/2006/relationships/image" Target="../media/image21.png"/><Relationship Id="rId8" Type="http://schemas.openxmlformats.org/officeDocument/2006/relationships/hyperlink" Target="https://docs.qgis.org/3.28/en/_images/polygon_feature.pn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8.png"/><Relationship Id="rId5" Type="http://schemas.openxmlformats.org/officeDocument/2006/relationships/hyperlink" Target="https://desktop.arcgis.com/en/arcmap/latest/manage-data/geodatabases/arcgis-field-data-types.htm" TargetMode="External"/><Relationship Id="rId6" Type="http://schemas.openxmlformats.org/officeDocument/2006/relationships/hyperlink" Target="https://docs.qgis.org/3.28/en/docs/gentle_gis_introduction/vector_attribute_data.html" TargetMode="External"/><Relationship Id="rId7" Type="http://schemas.openxmlformats.org/officeDocument/2006/relationships/hyperlink" Target="https://changelog.kartoza.com/en/qgis/lesson/introduction-qgis-1/detail/72/?q=1.1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hyperlink" Target="https://gisgeography.com/gis-formats/" TargetMode="External"/><Relationship Id="rId5" Type="http://schemas.openxmlformats.org/officeDocument/2006/relationships/hyperlink" Target="https://docs.qgis.org/3.28/en/docs/user_manual/managing_data_source/supported_data.html"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
          <p:cNvSpPr txBox="1"/>
          <p:nvPr>
            <p:ph type="ctrTitle"/>
          </p:nvPr>
        </p:nvSpPr>
        <p:spPr>
          <a:xfrm>
            <a:off x="651352" y="4301318"/>
            <a:ext cx="7029608" cy="223283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FFFFFF"/>
              </a:buClr>
              <a:buSzPct val="100000"/>
              <a:buFont typeface="Open Sans ExtraBold"/>
              <a:buNone/>
            </a:pPr>
            <a:r>
              <a:rPr b="1" lang="en-GB" sz="6000" strike="noStrike">
                <a:solidFill>
                  <a:srgbClr val="FFFFFF"/>
                </a:solidFill>
                <a:latin typeface="Open Sans ExtraBold"/>
                <a:ea typeface="Open Sans ExtraBold"/>
                <a:cs typeface="Open Sans ExtraBold"/>
                <a:sym typeface="Open Sans ExtraBold"/>
              </a:rPr>
              <a:t>LECTURE</a:t>
            </a:r>
            <a:r>
              <a:rPr b="1" lang="en-GB" sz="7200" strike="noStrike">
                <a:solidFill>
                  <a:srgbClr val="FFFFFF"/>
                </a:solidFill>
                <a:latin typeface="Open Sans ExtraBold"/>
                <a:ea typeface="Open Sans ExtraBold"/>
                <a:cs typeface="Open Sans ExtraBold"/>
                <a:sym typeface="Open Sans ExtraBold"/>
              </a:rPr>
              <a:t> </a:t>
            </a:r>
            <a:r>
              <a:rPr b="1" lang="en-GB" sz="6000" strike="noStrike">
                <a:solidFill>
                  <a:srgbClr val="FFFFFF"/>
                </a:solidFill>
                <a:latin typeface="Open Sans ExtraBold"/>
                <a:ea typeface="Open Sans ExtraBold"/>
                <a:cs typeface="Open Sans ExtraBold"/>
                <a:sym typeface="Open Sans ExtraBold"/>
              </a:rPr>
              <a:t>1</a:t>
            </a:r>
            <a:r>
              <a:rPr b="1" lang="en-GB" sz="7200" strike="noStrike">
                <a:solidFill>
                  <a:srgbClr val="FFFFFF"/>
                </a:solidFill>
                <a:latin typeface="Open Sans ExtraBold"/>
                <a:ea typeface="Open Sans ExtraBold"/>
                <a:cs typeface="Open Sans ExtraBold"/>
                <a:sym typeface="Open Sans ExtraBold"/>
              </a:rPr>
              <a:t> </a:t>
            </a:r>
            <a:br>
              <a:rPr b="0" lang="en-GB" sz="7200" strike="noStrike">
                <a:solidFill>
                  <a:srgbClr val="000000"/>
                </a:solidFill>
                <a:latin typeface="Arial"/>
                <a:ea typeface="Arial"/>
                <a:cs typeface="Arial"/>
                <a:sym typeface="Arial"/>
              </a:rPr>
            </a:br>
            <a:r>
              <a:rPr b="1" lang="en-GB" sz="3600" strike="noStrike">
                <a:solidFill>
                  <a:srgbClr val="000000"/>
                </a:solidFill>
                <a:latin typeface="Open Sans ExtraBold"/>
                <a:ea typeface="Open Sans ExtraBold"/>
                <a:cs typeface="Open Sans ExtraBold"/>
                <a:sym typeface="Open Sans ExtraBold"/>
              </a:rPr>
              <a:t>INTRODUCTION TO GEOGRAPHIC INFORMATION SYSTEMS AND SPATIAL DATA INFRASTRUCTURE</a:t>
            </a:r>
            <a:endParaRPr/>
          </a:p>
        </p:txBody>
      </p:sp>
      <p:sp>
        <p:nvSpPr>
          <p:cNvPr id="195" name="Google Shape;195;p1"/>
          <p:cNvSpPr txBox="1"/>
          <p:nvPr>
            <p:ph idx="1" type="subTitle"/>
          </p:nvPr>
        </p:nvSpPr>
        <p:spPr>
          <a:xfrm>
            <a:off x="688931" y="3374796"/>
            <a:ext cx="4187869" cy="954803"/>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000000"/>
              </a:buClr>
              <a:buSzPts val="1800"/>
              <a:buNone/>
            </a:pPr>
            <a:r>
              <a:rPr b="1" lang="en-GB" sz="1800" strike="noStrike">
                <a:solidFill>
                  <a:srgbClr val="000000"/>
                </a:solidFill>
                <a:latin typeface="Open Sans ExtraBold"/>
                <a:ea typeface="Open Sans ExtraBold"/>
                <a:cs typeface="Open Sans ExtraBold"/>
                <a:sym typeface="Open Sans ExtraBold"/>
              </a:rPr>
              <a:t>GEOSPATIAL DATA MANAGEMENT FOR ENERGY ACCESS</a:t>
            </a:r>
            <a:endParaRPr b="0" sz="1800" strike="noStrike">
              <a:solidFill>
                <a:srgbClr val="000000"/>
              </a:solidFill>
              <a:latin typeface="Arial"/>
              <a:ea typeface="Arial"/>
              <a:cs typeface="Arial"/>
              <a:sym typeface="Arial"/>
            </a:endParaRPr>
          </a:p>
        </p:txBody>
      </p:sp>
      <p:sp>
        <p:nvSpPr>
          <p:cNvPr id="196" name="Google Shape;196;p1"/>
          <p:cNvSpPr txBox="1"/>
          <p:nvPr>
            <p:ph idx="2" type="body"/>
          </p:nvPr>
        </p:nvSpPr>
        <p:spPr>
          <a:xfrm>
            <a:off x="8707582" y="6106160"/>
            <a:ext cx="3484418" cy="335915"/>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Clr>
                <a:schemeClr val="lt1"/>
              </a:buClr>
              <a:buSzPts val="1400"/>
              <a:buNone/>
            </a:pPr>
            <a:r>
              <a:rPr lang="en-GB" sz="1400"/>
              <a:t>Version 1.0</a:t>
            </a:r>
            <a:endParaRPr/>
          </a:p>
        </p:txBody>
      </p:sp>
      <p:sp>
        <p:nvSpPr>
          <p:cNvPr id="197" name="Google Shape;197;p1"/>
          <p:cNvSpPr txBox="1"/>
          <p:nvPr/>
        </p:nvSpPr>
        <p:spPr>
          <a:xfrm>
            <a:off x="8788857" y="3367815"/>
            <a:ext cx="169083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900" u="none" cap="none" strike="noStrike">
                <a:solidFill>
                  <a:schemeClr val="lt1"/>
                </a:solidFill>
                <a:latin typeface="Open Sans"/>
                <a:ea typeface="Open Sans"/>
                <a:cs typeface="Open Sans"/>
                <a:sym typeface="Open Sans"/>
              </a:rPr>
              <a:t>Supported by and in collaboration with Sustainable Energy for All. Consolidated by Kartoza</a:t>
            </a:r>
            <a:endParaRPr b="1" sz="900">
              <a:solidFill>
                <a:schemeClr val="lt1"/>
              </a:solidFill>
              <a:latin typeface="Open Sans"/>
              <a:ea typeface="Open Sans"/>
              <a:cs typeface="Open Sans"/>
              <a:sym typeface="Open Sans"/>
            </a:endParaRPr>
          </a:p>
        </p:txBody>
      </p:sp>
      <p:pic>
        <p:nvPicPr>
          <p:cNvPr descr="A white circle with white text&#10;&#10;Description automatically generated" id="198" name="Google Shape;198;p1"/>
          <p:cNvPicPr preferRelativeResize="0"/>
          <p:nvPr/>
        </p:nvPicPr>
        <p:blipFill rotWithShape="1">
          <a:blip r:embed="rId3">
            <a:alphaModFix/>
          </a:blip>
          <a:srcRect b="0" l="0" r="0" t="0"/>
          <a:stretch/>
        </p:blipFill>
        <p:spPr>
          <a:xfrm>
            <a:off x="10479687" y="3481710"/>
            <a:ext cx="482722" cy="485636"/>
          </a:xfrm>
          <a:prstGeom prst="rect">
            <a:avLst/>
          </a:prstGeom>
          <a:noFill/>
          <a:ln>
            <a:noFill/>
          </a:ln>
        </p:spPr>
      </p:pic>
      <p:pic>
        <p:nvPicPr>
          <p:cNvPr id="199" name="Google Shape;199;p1"/>
          <p:cNvPicPr preferRelativeResize="0"/>
          <p:nvPr/>
        </p:nvPicPr>
        <p:blipFill rotWithShape="1">
          <a:blip r:embed="rId4">
            <a:alphaModFix/>
          </a:blip>
          <a:srcRect b="0" l="0" r="0" t="0"/>
          <a:stretch/>
        </p:blipFill>
        <p:spPr>
          <a:xfrm>
            <a:off x="11076962" y="3621295"/>
            <a:ext cx="747893" cy="2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descr="Graphical user interface, sunburst chart&#10;&#10;Description automatically generated" id="304" name="Google Shape;304;p10"/>
          <p:cNvPicPr preferRelativeResize="0"/>
          <p:nvPr/>
        </p:nvPicPr>
        <p:blipFill rotWithShape="1">
          <a:blip r:embed="rId3">
            <a:alphaModFix/>
          </a:blip>
          <a:srcRect b="0" l="0" r="0" t="0"/>
          <a:stretch/>
        </p:blipFill>
        <p:spPr>
          <a:xfrm>
            <a:off x="-19800" y="1440"/>
            <a:ext cx="12188880" cy="6854760"/>
          </a:xfrm>
          <a:prstGeom prst="rect">
            <a:avLst/>
          </a:prstGeom>
          <a:noFill/>
          <a:ln>
            <a:noFill/>
          </a:ln>
        </p:spPr>
      </p:pic>
      <p:sp>
        <p:nvSpPr>
          <p:cNvPr id="305" name="Google Shape;305;p10"/>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9</a:t>
            </a:r>
            <a:endParaRPr b="0" sz="1400" strike="noStrike">
              <a:solidFill>
                <a:srgbClr val="000000"/>
              </a:solidFill>
              <a:latin typeface="Arial"/>
              <a:ea typeface="Arial"/>
              <a:cs typeface="Arial"/>
              <a:sym typeface="Arial"/>
            </a:endParaRPr>
          </a:p>
        </p:txBody>
      </p:sp>
      <p:sp>
        <p:nvSpPr>
          <p:cNvPr id="306" name="Google Shape;306;p10"/>
          <p:cNvSpPr txBox="1"/>
          <p:nvPr>
            <p:ph idx="4294967295" type="body"/>
          </p:nvPr>
        </p:nvSpPr>
        <p:spPr>
          <a:xfrm>
            <a:off x="838080" y="1933920"/>
            <a:ext cx="5357880" cy="2322720"/>
          </a:xfrm>
          <a:prstGeom prst="rect">
            <a:avLst/>
          </a:prstGeom>
          <a:noFill/>
          <a:ln>
            <a:noFill/>
          </a:ln>
        </p:spPr>
        <p:txBody>
          <a:bodyPr anchorCtr="0" anchor="t" bIns="45700" lIns="91425" spcFirstLastPara="1" rIns="91425" wrap="square" tIns="45700">
            <a:noAutofit/>
          </a:bodyPr>
          <a:lstStyle/>
          <a:p>
            <a:pPr indent="0" lvl="0" marL="228600" marR="0" rtl="0" algn="l">
              <a:lnSpc>
                <a:spcPct val="90000"/>
              </a:lnSpc>
              <a:spcBef>
                <a:spcPts val="0"/>
              </a:spcBef>
              <a:spcAft>
                <a:spcPts val="0"/>
              </a:spcAft>
              <a:buClr>
                <a:srgbClr val="000000"/>
              </a:buClr>
              <a:buSzPts val="2000"/>
              <a:buFont typeface="Arial"/>
              <a:buNone/>
            </a:pPr>
            <a:r>
              <a:rPr b="1" i="0" lang="en-GB" sz="2000" u="none" cap="none" strike="noStrike">
                <a:solidFill>
                  <a:srgbClr val="000000"/>
                </a:solidFill>
                <a:latin typeface="Open Sans"/>
                <a:ea typeface="Open Sans"/>
                <a:cs typeface="Open Sans"/>
                <a:sym typeface="Open Sans"/>
              </a:rPr>
              <a:t>Raster Data</a:t>
            </a:r>
            <a:endParaRPr b="0" i="0" sz="20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Raster data is gridded data with discrete values which form a matrix of cells or pixels which can be represented in a spatial context.</a:t>
            </a:r>
            <a:endParaRPr b="0" i="0" sz="2000" u="none" cap="none" strike="noStrike">
              <a:solidFill>
                <a:srgbClr val="000000"/>
              </a:solidFill>
              <a:latin typeface="Calibri"/>
              <a:ea typeface="Calibri"/>
              <a:cs typeface="Calibri"/>
              <a:sym typeface="Calibri"/>
            </a:endParaRPr>
          </a:p>
          <a:p>
            <a:pPr indent="0" lvl="0" marL="228600" marR="0" rtl="0" algn="l">
              <a:lnSpc>
                <a:spcPct val="90000"/>
              </a:lnSpc>
              <a:spcBef>
                <a:spcPts val="1001"/>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sp>
        <p:nvSpPr>
          <p:cNvPr id="307" name="Google Shape;307;p10"/>
          <p:cNvSpPr/>
          <p:nvPr/>
        </p:nvSpPr>
        <p:spPr>
          <a:xfrm>
            <a:off x="766440" y="157320"/>
            <a:ext cx="1065852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000" strike="noStrike">
                <a:solidFill>
                  <a:srgbClr val="000000"/>
                </a:solidFill>
                <a:latin typeface="Open Sans"/>
                <a:ea typeface="Open Sans"/>
                <a:cs typeface="Open Sans"/>
                <a:sym typeface="Open Sans"/>
              </a:rPr>
              <a:t>1.1 Geographic Information Systems </a:t>
            </a:r>
            <a:endParaRPr b="0" sz="4000" strike="noStrike">
              <a:solidFill>
                <a:srgbClr val="000000"/>
              </a:solidFill>
              <a:latin typeface="Arial"/>
              <a:ea typeface="Arial"/>
              <a:cs typeface="Arial"/>
              <a:sym typeface="Arial"/>
            </a:endParaRPr>
          </a:p>
        </p:txBody>
      </p:sp>
      <p:sp>
        <p:nvSpPr>
          <p:cNvPr id="308" name="Google Shape;308;p10"/>
          <p:cNvSpPr/>
          <p:nvPr/>
        </p:nvSpPr>
        <p:spPr>
          <a:xfrm>
            <a:off x="838080" y="1372320"/>
            <a:ext cx="9766080" cy="3636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Types of GIS Data</a:t>
            </a:r>
            <a:endParaRPr b="0" sz="2000" strike="noStrike">
              <a:solidFill>
                <a:srgbClr val="000000"/>
              </a:solidFill>
              <a:latin typeface="Arial"/>
              <a:ea typeface="Arial"/>
              <a:cs typeface="Arial"/>
              <a:sym typeface="Arial"/>
            </a:endParaRPr>
          </a:p>
        </p:txBody>
      </p:sp>
      <p:pic>
        <p:nvPicPr>
          <p:cNvPr id="309" name="Google Shape;309;p10"/>
          <p:cNvPicPr preferRelativeResize="0"/>
          <p:nvPr/>
        </p:nvPicPr>
        <p:blipFill rotWithShape="1">
          <a:blip r:embed="rId4">
            <a:alphaModFix/>
          </a:blip>
          <a:srcRect b="0" l="0" r="0" t="0"/>
          <a:stretch/>
        </p:blipFill>
        <p:spPr>
          <a:xfrm>
            <a:off x="7407720" y="1307160"/>
            <a:ext cx="3094920" cy="3094200"/>
          </a:xfrm>
          <a:prstGeom prst="rect">
            <a:avLst/>
          </a:prstGeom>
          <a:noFill/>
          <a:ln>
            <a:noFill/>
          </a:ln>
        </p:spPr>
      </p:pic>
      <p:pic>
        <p:nvPicPr>
          <p:cNvPr id="310" name="Google Shape;310;p10"/>
          <p:cNvPicPr preferRelativeResize="0"/>
          <p:nvPr/>
        </p:nvPicPr>
        <p:blipFill rotWithShape="1">
          <a:blip r:embed="rId5">
            <a:alphaModFix/>
          </a:blip>
          <a:srcRect b="0" l="0" r="0" t="0"/>
          <a:stretch/>
        </p:blipFill>
        <p:spPr>
          <a:xfrm>
            <a:off x="937800" y="4314960"/>
            <a:ext cx="4783320" cy="1668600"/>
          </a:xfrm>
          <a:prstGeom prst="rect">
            <a:avLst/>
          </a:prstGeom>
          <a:noFill/>
          <a:ln>
            <a:noFill/>
          </a:ln>
        </p:spPr>
      </p:pic>
      <p:sp>
        <p:nvSpPr>
          <p:cNvPr id="311" name="Google Shape;311;p10"/>
          <p:cNvSpPr/>
          <p:nvPr/>
        </p:nvSpPr>
        <p:spPr>
          <a:xfrm>
            <a:off x="6784920" y="4664880"/>
            <a:ext cx="4990680" cy="151344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0" lang="en-GB" sz="2000" strike="noStrike">
                <a:solidFill>
                  <a:srgbClr val="000000"/>
                </a:solidFill>
                <a:latin typeface="Open Sans"/>
                <a:ea typeface="Open Sans"/>
                <a:cs typeface="Open Sans"/>
                <a:sym typeface="Open Sans"/>
              </a:rPr>
              <a:t>Each cell in the matrix of data may contain multiple values, each of which is retained in a single band.</a:t>
            </a:r>
            <a:endParaRPr b="0" sz="2000" strike="noStrike">
              <a:solidFill>
                <a:srgbClr val="000000"/>
              </a:solidFill>
              <a:latin typeface="Arial"/>
              <a:ea typeface="Arial"/>
              <a:cs typeface="Arial"/>
              <a:sym typeface="Arial"/>
            </a:endParaRPr>
          </a:p>
        </p:txBody>
      </p:sp>
      <p:sp>
        <p:nvSpPr>
          <p:cNvPr id="312" name="Google Shape;312;p10"/>
          <p:cNvSpPr/>
          <p:nvPr/>
        </p:nvSpPr>
        <p:spPr>
          <a:xfrm>
            <a:off x="8661240" y="6086880"/>
            <a:ext cx="2930400" cy="2721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200" strike="noStrike">
                <a:solidFill>
                  <a:srgbClr val="333333"/>
                </a:solidFill>
                <a:latin typeface="Open Sans"/>
                <a:ea typeface="Open Sans"/>
                <a:cs typeface="Open Sans"/>
                <a:sym typeface="Open Sans"/>
              </a:rPr>
              <a:t>Source </a:t>
            </a:r>
            <a:r>
              <a:rPr b="0" i="1" lang="en-GB" sz="1200" strike="noStrike">
                <a:solidFill>
                  <a:srgbClr val="000000"/>
                </a:solidFill>
                <a:latin typeface="Open Sans"/>
                <a:ea typeface="Open Sans"/>
                <a:cs typeface="Open Sans"/>
                <a:sym typeface="Open Sans"/>
              </a:rPr>
              <a:t>: </a:t>
            </a:r>
            <a:r>
              <a:rPr b="0" i="1" lang="en-GB" sz="1200" u="sng" strike="noStrike">
                <a:solidFill>
                  <a:srgbClr val="0563C1"/>
                </a:solidFill>
                <a:latin typeface="Open Sans"/>
                <a:ea typeface="Open Sans"/>
                <a:cs typeface="Open Sans"/>
                <a:sym typeface="Open Sans"/>
                <a:hlinkClick r:id="rId6">
                  <a:extLst>
                    <a:ext uri="{A12FA001-AC4F-418D-AE19-62706E023703}">
                      <ahyp:hlinkClr val="tx"/>
                    </a:ext>
                  </a:extLst>
                </a:hlinkClick>
              </a:rPr>
              <a:t>Raster Data in Detail</a:t>
            </a:r>
            <a:endParaRPr b="0" sz="1200" strike="noStrike">
              <a:solidFill>
                <a:srgbClr val="000000"/>
              </a:solidFill>
              <a:latin typeface="Arial"/>
              <a:ea typeface="Arial"/>
              <a:cs typeface="Arial"/>
              <a:sym typeface="Arial"/>
            </a:endParaRPr>
          </a:p>
        </p:txBody>
      </p:sp>
      <p:sp>
        <p:nvSpPr>
          <p:cNvPr id="313" name="Google Shape;313;p10"/>
          <p:cNvSpPr/>
          <p:nvPr/>
        </p:nvSpPr>
        <p:spPr>
          <a:xfrm>
            <a:off x="6801840" y="4330800"/>
            <a:ext cx="3931200" cy="272160"/>
          </a:xfrm>
          <a:prstGeom prst="rect">
            <a:avLst/>
          </a:prstGeom>
          <a:noFill/>
          <a:ln>
            <a:noFill/>
          </a:ln>
        </p:spPr>
        <p:txBody>
          <a:bodyPr anchorCtr="0" anchor="t" bIns="45000" lIns="90000" spcFirstLastPara="1" rIns="90000" wrap="square" tIns="45000">
            <a:spAutoFit/>
          </a:bodyPr>
          <a:lstStyle/>
          <a:p>
            <a:pPr indent="0" lvl="0" marL="0" marR="0" rtl="0" algn="ctr">
              <a:lnSpc>
                <a:spcPct val="100000"/>
              </a:lnSpc>
              <a:spcBef>
                <a:spcPts val="0"/>
              </a:spcBef>
              <a:spcAft>
                <a:spcPts val="0"/>
              </a:spcAft>
              <a:buNone/>
            </a:pPr>
            <a:r>
              <a:rPr b="0" i="1" lang="en-GB" sz="1200" strike="noStrike">
                <a:solidFill>
                  <a:srgbClr val="000000"/>
                </a:solidFill>
                <a:latin typeface="Open Sans"/>
                <a:ea typeface="Open Sans"/>
                <a:cs typeface="Open Sans"/>
                <a:sym typeface="Open Sans"/>
              </a:rPr>
              <a:t>Picture Source: </a:t>
            </a:r>
            <a:r>
              <a:rPr b="0" i="1" lang="en-GB" sz="1200" u="sng" strike="noStrike">
                <a:solidFill>
                  <a:srgbClr val="0563C1"/>
                </a:solidFill>
                <a:latin typeface="Open Sans"/>
                <a:ea typeface="Open Sans"/>
                <a:cs typeface="Open Sans"/>
                <a:sym typeface="Open Sans"/>
                <a:hlinkClick r:id="rId7">
                  <a:extLst>
                    <a:ext uri="{A12FA001-AC4F-418D-AE19-62706E023703}">
                      <ahyp:hlinkClr val="tx"/>
                    </a:ext>
                  </a:extLst>
                </a:hlinkClick>
              </a:rPr>
              <a:t>Raster Data in Detail</a:t>
            </a:r>
            <a:endParaRPr b="0" sz="1200" strike="noStrike">
              <a:solidFill>
                <a:srgbClr val="000000"/>
              </a:solidFill>
              <a:latin typeface="Arial"/>
              <a:ea typeface="Arial"/>
              <a:cs typeface="Arial"/>
              <a:sym typeface="Arial"/>
            </a:endParaRPr>
          </a:p>
        </p:txBody>
      </p:sp>
      <p:sp>
        <p:nvSpPr>
          <p:cNvPr id="314" name="Google Shape;314;p10"/>
          <p:cNvSpPr/>
          <p:nvPr/>
        </p:nvSpPr>
        <p:spPr>
          <a:xfrm>
            <a:off x="766440" y="6053040"/>
            <a:ext cx="3931200" cy="272160"/>
          </a:xfrm>
          <a:prstGeom prst="rect">
            <a:avLst/>
          </a:prstGeom>
          <a:noFill/>
          <a:ln>
            <a:noFill/>
          </a:ln>
        </p:spPr>
        <p:txBody>
          <a:bodyPr anchorCtr="0" anchor="t" bIns="45000" lIns="90000" spcFirstLastPara="1" rIns="90000" wrap="square" tIns="45000">
            <a:spAutoFit/>
          </a:bodyPr>
          <a:lstStyle/>
          <a:p>
            <a:pPr indent="0" lvl="0" marL="0" marR="0" rtl="0" algn="ctr">
              <a:lnSpc>
                <a:spcPct val="100000"/>
              </a:lnSpc>
              <a:spcBef>
                <a:spcPts val="0"/>
              </a:spcBef>
              <a:spcAft>
                <a:spcPts val="0"/>
              </a:spcAft>
              <a:buNone/>
            </a:pPr>
            <a:r>
              <a:rPr b="0" i="1" lang="en-GB" sz="1200" strike="noStrike">
                <a:solidFill>
                  <a:srgbClr val="000000"/>
                </a:solidFill>
                <a:latin typeface="Open Sans"/>
                <a:ea typeface="Open Sans"/>
                <a:cs typeface="Open Sans"/>
                <a:sym typeface="Open Sans"/>
              </a:rPr>
              <a:t>Picture Source: </a:t>
            </a:r>
            <a:r>
              <a:rPr b="0" i="1" lang="en-GB" sz="1200" u="sng" strike="noStrike">
                <a:solidFill>
                  <a:srgbClr val="0563C1"/>
                </a:solidFill>
                <a:latin typeface="Open Sans"/>
                <a:ea typeface="Open Sans"/>
                <a:cs typeface="Open Sans"/>
                <a:sym typeface="Open Sans"/>
                <a:hlinkClick r:id="rId8">
                  <a:extLst>
                    <a:ext uri="{A12FA001-AC4F-418D-AE19-62706E023703}">
                      <ahyp:hlinkClr val="tx"/>
                    </a:ext>
                  </a:extLst>
                </a:hlinkClick>
              </a:rPr>
              <a:t>Raster Data in Detail</a:t>
            </a:r>
            <a:endParaRPr b="0" sz="12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descr="Graphical user interface, sunburst chart&#10;&#10;Description automatically generated" id="320" name="Google Shape;320;p11"/>
          <p:cNvPicPr preferRelativeResize="0"/>
          <p:nvPr/>
        </p:nvPicPr>
        <p:blipFill rotWithShape="1">
          <a:blip r:embed="rId3">
            <a:alphaModFix/>
          </a:blip>
          <a:srcRect b="0" l="0" r="0" t="0"/>
          <a:stretch/>
        </p:blipFill>
        <p:spPr>
          <a:xfrm>
            <a:off x="-19800" y="1440"/>
            <a:ext cx="12188880" cy="6854760"/>
          </a:xfrm>
          <a:prstGeom prst="rect">
            <a:avLst/>
          </a:prstGeom>
          <a:noFill/>
          <a:ln>
            <a:noFill/>
          </a:ln>
        </p:spPr>
      </p:pic>
      <p:sp>
        <p:nvSpPr>
          <p:cNvPr id="321" name="Google Shape;321;p11"/>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10</a:t>
            </a:r>
            <a:endParaRPr b="0" sz="1400" strike="noStrike">
              <a:solidFill>
                <a:srgbClr val="000000"/>
              </a:solidFill>
              <a:latin typeface="Arial"/>
              <a:ea typeface="Arial"/>
              <a:cs typeface="Arial"/>
              <a:sym typeface="Arial"/>
            </a:endParaRPr>
          </a:p>
        </p:txBody>
      </p:sp>
      <p:sp>
        <p:nvSpPr>
          <p:cNvPr id="322" name="Google Shape;322;p11"/>
          <p:cNvSpPr txBox="1"/>
          <p:nvPr>
            <p:ph idx="4294967295" type="body"/>
          </p:nvPr>
        </p:nvSpPr>
        <p:spPr>
          <a:xfrm>
            <a:off x="838080" y="2236320"/>
            <a:ext cx="5041440" cy="3976560"/>
          </a:xfrm>
          <a:prstGeom prst="rect">
            <a:avLst/>
          </a:prstGeom>
          <a:noFill/>
          <a:ln>
            <a:noFill/>
          </a:ln>
        </p:spPr>
        <p:txBody>
          <a:bodyPr anchorCtr="0" anchor="t" bIns="45700" lIns="91425" spcFirstLastPara="1" rIns="91425" wrap="square" tIns="45700">
            <a:noAutofit/>
          </a:bodyPr>
          <a:lstStyle/>
          <a:p>
            <a:pPr indent="0" lvl="0" marL="228600" marR="0" rtl="0" algn="l">
              <a:lnSpc>
                <a:spcPct val="90000"/>
              </a:lnSpc>
              <a:spcBef>
                <a:spcPts val="0"/>
              </a:spcBef>
              <a:spcAft>
                <a:spcPts val="0"/>
              </a:spcAft>
              <a:buClr>
                <a:srgbClr val="000000"/>
              </a:buClr>
              <a:buSzPts val="2000"/>
              <a:buFont typeface="Arial"/>
              <a:buNone/>
            </a:pPr>
            <a:r>
              <a:rPr b="1" i="0" lang="en-GB" sz="2000" u="none" cap="none" strike="noStrike">
                <a:solidFill>
                  <a:srgbClr val="000000"/>
                </a:solidFill>
                <a:latin typeface="Open Sans"/>
                <a:ea typeface="Open Sans"/>
                <a:cs typeface="Open Sans"/>
                <a:sym typeface="Open Sans"/>
              </a:rPr>
              <a:t>Raster Data Categories</a:t>
            </a:r>
            <a:endParaRPr b="0" i="0" sz="20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Raster data can be categorised into three broad categories, outlined as follows:</a:t>
            </a:r>
            <a:endParaRPr b="0" i="0" sz="2000" u="none" cap="none" strike="noStrike">
              <a:solidFill>
                <a:srgbClr val="000000"/>
              </a:solidFill>
              <a:latin typeface="Calibri"/>
              <a:ea typeface="Calibri"/>
              <a:cs typeface="Calibri"/>
              <a:sym typeface="Calibri"/>
            </a:endParaRPr>
          </a:p>
          <a:p>
            <a:pPr indent="-228600" lvl="0" marL="228600" marR="0" rtl="0" algn="l">
              <a:lnSpc>
                <a:spcPct val="15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Continuous</a:t>
            </a:r>
            <a:endParaRPr b="0" i="0" sz="2000" u="none" cap="none" strike="noStrike">
              <a:solidFill>
                <a:srgbClr val="000000"/>
              </a:solidFill>
              <a:latin typeface="Calibri"/>
              <a:ea typeface="Calibri"/>
              <a:cs typeface="Calibri"/>
              <a:sym typeface="Calibri"/>
            </a:endParaRPr>
          </a:p>
          <a:p>
            <a:pPr indent="-228600" lvl="0" marL="228600" marR="0" rtl="0" algn="l">
              <a:lnSpc>
                <a:spcPct val="15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Discrete</a:t>
            </a:r>
            <a:endParaRPr b="0" i="0" sz="2000" u="none" cap="none" strike="noStrike">
              <a:solidFill>
                <a:srgbClr val="000000"/>
              </a:solidFill>
              <a:latin typeface="Calibri"/>
              <a:ea typeface="Calibri"/>
              <a:cs typeface="Calibri"/>
              <a:sym typeface="Calibri"/>
            </a:endParaRPr>
          </a:p>
          <a:p>
            <a:pPr indent="-228600" lvl="0" marL="228600" marR="0" rtl="0" algn="l">
              <a:lnSpc>
                <a:spcPct val="15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Images</a:t>
            </a:r>
            <a:endParaRPr b="0" i="0" sz="2000" u="none" cap="none" strike="noStrike">
              <a:solidFill>
                <a:srgbClr val="000000"/>
              </a:solidFill>
              <a:latin typeface="Calibri"/>
              <a:ea typeface="Calibri"/>
              <a:cs typeface="Calibri"/>
              <a:sym typeface="Calibri"/>
            </a:endParaRPr>
          </a:p>
        </p:txBody>
      </p:sp>
      <p:sp>
        <p:nvSpPr>
          <p:cNvPr id="323" name="Google Shape;323;p11"/>
          <p:cNvSpPr/>
          <p:nvPr/>
        </p:nvSpPr>
        <p:spPr>
          <a:xfrm>
            <a:off x="766440" y="157320"/>
            <a:ext cx="1065852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000" strike="noStrike">
                <a:solidFill>
                  <a:srgbClr val="000000"/>
                </a:solidFill>
                <a:latin typeface="Open Sans"/>
                <a:ea typeface="Open Sans"/>
                <a:cs typeface="Open Sans"/>
                <a:sym typeface="Open Sans"/>
              </a:rPr>
              <a:t>1.1 Geographic Information Systems </a:t>
            </a:r>
            <a:endParaRPr b="0" sz="4000" strike="noStrike">
              <a:solidFill>
                <a:srgbClr val="000000"/>
              </a:solidFill>
              <a:latin typeface="Arial"/>
              <a:ea typeface="Arial"/>
              <a:cs typeface="Arial"/>
              <a:sym typeface="Arial"/>
            </a:endParaRPr>
          </a:p>
        </p:txBody>
      </p:sp>
      <p:sp>
        <p:nvSpPr>
          <p:cNvPr id="324" name="Google Shape;324;p11"/>
          <p:cNvSpPr/>
          <p:nvPr/>
        </p:nvSpPr>
        <p:spPr>
          <a:xfrm>
            <a:off x="766440" y="1682280"/>
            <a:ext cx="9766080" cy="3636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Types of GIS Data</a:t>
            </a:r>
            <a:endParaRPr b="0" sz="2000" strike="noStrike">
              <a:solidFill>
                <a:srgbClr val="000000"/>
              </a:solidFill>
              <a:latin typeface="Arial"/>
              <a:ea typeface="Arial"/>
              <a:cs typeface="Arial"/>
              <a:sym typeface="Arial"/>
            </a:endParaRPr>
          </a:p>
        </p:txBody>
      </p:sp>
      <p:pic>
        <p:nvPicPr>
          <p:cNvPr id="325" name="Google Shape;325;p11"/>
          <p:cNvPicPr preferRelativeResize="0"/>
          <p:nvPr/>
        </p:nvPicPr>
        <p:blipFill rotWithShape="1">
          <a:blip r:embed="rId4">
            <a:alphaModFix/>
          </a:blip>
          <a:srcRect b="0" l="0" r="0" t="0"/>
          <a:stretch/>
        </p:blipFill>
        <p:spPr>
          <a:xfrm>
            <a:off x="2809800" y="3799440"/>
            <a:ext cx="3412800" cy="2413440"/>
          </a:xfrm>
          <a:prstGeom prst="rect">
            <a:avLst/>
          </a:prstGeom>
          <a:noFill/>
          <a:ln>
            <a:noFill/>
          </a:ln>
        </p:spPr>
      </p:pic>
      <p:pic>
        <p:nvPicPr>
          <p:cNvPr id="326" name="Google Shape;326;p11"/>
          <p:cNvPicPr preferRelativeResize="0"/>
          <p:nvPr/>
        </p:nvPicPr>
        <p:blipFill rotWithShape="1">
          <a:blip r:embed="rId5">
            <a:alphaModFix/>
          </a:blip>
          <a:srcRect b="0" l="0" r="0" t="0"/>
          <a:stretch/>
        </p:blipFill>
        <p:spPr>
          <a:xfrm>
            <a:off x="6738120" y="1144080"/>
            <a:ext cx="3412800" cy="2413440"/>
          </a:xfrm>
          <a:prstGeom prst="rect">
            <a:avLst/>
          </a:prstGeom>
          <a:noFill/>
          <a:ln>
            <a:noFill/>
          </a:ln>
        </p:spPr>
      </p:pic>
      <p:pic>
        <p:nvPicPr>
          <p:cNvPr id="327" name="Google Shape;327;p11"/>
          <p:cNvPicPr preferRelativeResize="0"/>
          <p:nvPr/>
        </p:nvPicPr>
        <p:blipFill rotWithShape="1">
          <a:blip r:embed="rId6">
            <a:alphaModFix/>
          </a:blip>
          <a:srcRect b="0" l="0" r="0" t="0"/>
          <a:stretch/>
        </p:blipFill>
        <p:spPr>
          <a:xfrm>
            <a:off x="6883560" y="3702960"/>
            <a:ext cx="3764160" cy="2531160"/>
          </a:xfrm>
          <a:prstGeom prst="rect">
            <a:avLst/>
          </a:prstGeom>
          <a:noFill/>
          <a:ln>
            <a:noFill/>
          </a:ln>
        </p:spPr>
      </p:pic>
      <p:sp>
        <p:nvSpPr>
          <p:cNvPr id="328" name="Google Shape;328;p11"/>
          <p:cNvSpPr/>
          <p:nvPr/>
        </p:nvSpPr>
        <p:spPr>
          <a:xfrm>
            <a:off x="-50760" y="6080400"/>
            <a:ext cx="2786760" cy="2721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1" lang="en-GB" sz="1200" strike="noStrike">
                <a:solidFill>
                  <a:srgbClr val="000000"/>
                </a:solidFill>
                <a:latin typeface="Open Sans"/>
                <a:ea typeface="Open Sans"/>
                <a:cs typeface="Open Sans"/>
                <a:sym typeface="Open Sans"/>
              </a:rPr>
              <a:t>Source: </a:t>
            </a:r>
            <a:r>
              <a:rPr b="0" i="1" lang="en-GB" sz="1200" u="sng" strike="noStrike">
                <a:solidFill>
                  <a:srgbClr val="0563C1"/>
                </a:solidFill>
                <a:latin typeface="Open Sans"/>
                <a:ea typeface="Open Sans"/>
                <a:cs typeface="Open Sans"/>
                <a:sym typeface="Open Sans"/>
                <a:hlinkClick r:id="rId7">
                  <a:extLst>
                    <a:ext uri="{A12FA001-AC4F-418D-AE19-62706E023703}">
                      <ahyp:hlinkClr val="tx"/>
                    </a:ext>
                  </a:extLst>
                </a:hlinkClick>
              </a:rPr>
              <a:t>Adding Raster Data</a:t>
            </a:r>
            <a:endParaRPr b="0" sz="12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descr="Graphical user interface, sunburst chart&#10;&#10;Description automatically generated" id="334" name="Google Shape;334;p12"/>
          <p:cNvPicPr preferRelativeResize="0"/>
          <p:nvPr/>
        </p:nvPicPr>
        <p:blipFill rotWithShape="1">
          <a:blip r:embed="rId3">
            <a:alphaModFix/>
          </a:blip>
          <a:srcRect b="0" l="0" r="0" t="0"/>
          <a:stretch/>
        </p:blipFill>
        <p:spPr>
          <a:xfrm>
            <a:off x="-19800" y="1440"/>
            <a:ext cx="12188880" cy="6854760"/>
          </a:xfrm>
          <a:prstGeom prst="rect">
            <a:avLst/>
          </a:prstGeom>
          <a:noFill/>
          <a:ln>
            <a:noFill/>
          </a:ln>
        </p:spPr>
      </p:pic>
      <p:sp>
        <p:nvSpPr>
          <p:cNvPr id="335" name="Google Shape;335;p12"/>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11</a:t>
            </a:r>
            <a:endParaRPr b="0" sz="1400" strike="noStrike">
              <a:solidFill>
                <a:srgbClr val="000000"/>
              </a:solidFill>
              <a:latin typeface="Arial"/>
              <a:ea typeface="Arial"/>
              <a:cs typeface="Arial"/>
              <a:sym typeface="Arial"/>
            </a:endParaRPr>
          </a:p>
        </p:txBody>
      </p:sp>
      <p:sp>
        <p:nvSpPr>
          <p:cNvPr id="336" name="Google Shape;336;p12"/>
          <p:cNvSpPr/>
          <p:nvPr/>
        </p:nvSpPr>
        <p:spPr>
          <a:xfrm>
            <a:off x="766440" y="157320"/>
            <a:ext cx="1065852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000" strike="noStrike">
                <a:solidFill>
                  <a:srgbClr val="000000"/>
                </a:solidFill>
                <a:latin typeface="Open Sans"/>
                <a:ea typeface="Open Sans"/>
                <a:cs typeface="Open Sans"/>
                <a:sym typeface="Open Sans"/>
              </a:rPr>
              <a:t>1.1 Geographic Information Systems </a:t>
            </a:r>
            <a:endParaRPr b="0" sz="4000" strike="noStrike">
              <a:solidFill>
                <a:srgbClr val="000000"/>
              </a:solidFill>
              <a:latin typeface="Arial"/>
              <a:ea typeface="Arial"/>
              <a:cs typeface="Arial"/>
              <a:sym typeface="Arial"/>
            </a:endParaRPr>
          </a:p>
        </p:txBody>
      </p:sp>
      <p:sp>
        <p:nvSpPr>
          <p:cNvPr id="337" name="Google Shape;337;p12"/>
          <p:cNvSpPr/>
          <p:nvPr/>
        </p:nvSpPr>
        <p:spPr>
          <a:xfrm>
            <a:off x="838080" y="1625400"/>
            <a:ext cx="9766080" cy="3636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Types of GIS Data</a:t>
            </a:r>
            <a:endParaRPr b="0" sz="2000" strike="noStrike">
              <a:solidFill>
                <a:srgbClr val="000000"/>
              </a:solidFill>
              <a:latin typeface="Arial"/>
              <a:ea typeface="Arial"/>
              <a:cs typeface="Arial"/>
              <a:sym typeface="Arial"/>
            </a:endParaRPr>
          </a:p>
        </p:txBody>
      </p:sp>
      <p:sp>
        <p:nvSpPr>
          <p:cNvPr id="338" name="Google Shape;338;p12"/>
          <p:cNvSpPr txBox="1"/>
          <p:nvPr>
            <p:ph idx="4294967295" type="body"/>
          </p:nvPr>
        </p:nvSpPr>
        <p:spPr>
          <a:xfrm>
            <a:off x="838080" y="2236320"/>
            <a:ext cx="10586880" cy="4218840"/>
          </a:xfrm>
          <a:prstGeom prst="rect">
            <a:avLst/>
          </a:prstGeom>
          <a:noFill/>
          <a:ln>
            <a:noFill/>
          </a:ln>
        </p:spPr>
        <p:txBody>
          <a:bodyPr anchorCtr="0" anchor="t" bIns="45700" lIns="91425" spcFirstLastPara="1" rIns="91425" wrap="square" tIns="45700">
            <a:noAutofit/>
          </a:bodyPr>
          <a:lstStyle/>
          <a:p>
            <a:pPr indent="0" lvl="0" marL="228600" marR="0" rtl="0" algn="l">
              <a:lnSpc>
                <a:spcPct val="150000"/>
              </a:lnSpc>
              <a:spcBef>
                <a:spcPts val="0"/>
              </a:spcBef>
              <a:spcAft>
                <a:spcPts val="0"/>
              </a:spcAft>
              <a:buClr>
                <a:srgbClr val="000000"/>
              </a:buClr>
              <a:buSzPts val="1800"/>
              <a:buFont typeface="Arial"/>
              <a:buNone/>
            </a:pPr>
            <a:r>
              <a:rPr b="1" i="0" lang="en-GB" sz="1800" u="none" cap="none" strike="noStrike">
                <a:solidFill>
                  <a:srgbClr val="000000"/>
                </a:solidFill>
                <a:latin typeface="Open Sans"/>
                <a:ea typeface="Open Sans"/>
                <a:cs typeface="Open Sans"/>
                <a:sym typeface="Open Sans"/>
              </a:rPr>
              <a:t>Raster Data Formats</a:t>
            </a:r>
            <a:endParaRPr b="0" i="0" sz="1800" u="none" cap="none" strike="noStrike">
              <a:solidFill>
                <a:srgbClr val="000000"/>
              </a:solidFill>
              <a:latin typeface="Open Sans"/>
              <a:ea typeface="Open Sans"/>
              <a:cs typeface="Open Sans"/>
              <a:sym typeface="Open Sans"/>
            </a:endParaRPr>
          </a:p>
          <a:p>
            <a:pPr indent="0" lvl="0" marL="228600" marR="0" rtl="0" algn="l">
              <a:lnSpc>
                <a:spcPct val="150000"/>
              </a:lnSpc>
              <a:spcBef>
                <a:spcPts val="1001"/>
              </a:spcBef>
              <a:spcAft>
                <a:spcPts val="0"/>
              </a:spcAft>
              <a:buClr>
                <a:srgbClr val="000000"/>
              </a:buClr>
              <a:buSzPts val="1800"/>
              <a:buFont typeface="Arial"/>
              <a:buNone/>
            </a:pPr>
            <a:r>
              <a:rPr b="0" i="0" lang="en-GB" sz="1800" u="none" cap="none" strike="noStrike">
                <a:solidFill>
                  <a:srgbClr val="000000"/>
                </a:solidFill>
                <a:latin typeface="Open Sans"/>
                <a:ea typeface="Open Sans"/>
                <a:cs typeface="Open Sans"/>
                <a:sym typeface="Open Sans"/>
              </a:rPr>
              <a:t>There are numerous file formats used in GIS to store and exchange geospatial data. Here are some commonly used raster data formats:</a:t>
            </a:r>
            <a:endParaRPr b="0" i="0" sz="1800" u="none" cap="none" strike="noStrike">
              <a:solidFill>
                <a:srgbClr val="000000"/>
              </a:solidFill>
              <a:latin typeface="Open Sans"/>
              <a:ea typeface="Open Sans"/>
              <a:cs typeface="Open Sans"/>
              <a:sym typeface="Open Sans"/>
            </a:endParaRPr>
          </a:p>
          <a:p>
            <a:pPr indent="-239400" lvl="0" marL="239400" marR="0" rtl="0" algn="l">
              <a:lnSpc>
                <a:spcPct val="150000"/>
              </a:lnSpc>
              <a:spcBef>
                <a:spcPts val="1001"/>
              </a:spcBef>
              <a:spcAft>
                <a:spcPts val="0"/>
              </a:spcAft>
              <a:buClr>
                <a:srgbClr val="000000"/>
              </a:buClr>
              <a:buSzPts val="1800"/>
              <a:buFont typeface="Arial"/>
              <a:buChar char="•"/>
            </a:pPr>
            <a:r>
              <a:rPr b="0" i="0" lang="en-GB" sz="1800" u="none" cap="none" strike="noStrike">
                <a:solidFill>
                  <a:srgbClr val="000000"/>
                </a:solidFill>
                <a:latin typeface="Open Sans"/>
                <a:ea typeface="Open Sans"/>
                <a:cs typeface="Open Sans"/>
                <a:sym typeface="Open Sans"/>
              </a:rPr>
              <a:t>GeoTIFF</a:t>
            </a:r>
            <a:endParaRPr b="0" i="0" sz="1800" u="none" cap="none" strike="noStrike">
              <a:solidFill>
                <a:srgbClr val="000000"/>
              </a:solidFill>
              <a:latin typeface="Open Sans"/>
              <a:ea typeface="Open Sans"/>
              <a:cs typeface="Open Sans"/>
              <a:sym typeface="Open Sans"/>
            </a:endParaRPr>
          </a:p>
          <a:p>
            <a:pPr indent="-239400" lvl="0" marL="239400" marR="0" rtl="0" algn="l">
              <a:lnSpc>
                <a:spcPct val="150000"/>
              </a:lnSpc>
              <a:spcBef>
                <a:spcPts val="1001"/>
              </a:spcBef>
              <a:spcAft>
                <a:spcPts val="0"/>
              </a:spcAft>
              <a:buClr>
                <a:srgbClr val="000000"/>
              </a:buClr>
              <a:buSzPts val="1800"/>
              <a:buFont typeface="Arial"/>
              <a:buChar char="•"/>
            </a:pPr>
            <a:r>
              <a:rPr b="0" i="0" lang="en-GB" sz="1800" u="none" cap="none" strike="noStrike">
                <a:solidFill>
                  <a:srgbClr val="000000"/>
                </a:solidFill>
                <a:latin typeface="Open Sans"/>
                <a:ea typeface="Open Sans"/>
                <a:cs typeface="Open Sans"/>
                <a:sym typeface="Open Sans"/>
              </a:rPr>
              <a:t>ERDAS Imagine (IMG)</a:t>
            </a:r>
            <a:endParaRPr b="0" i="0" sz="1800" u="none" cap="none" strike="noStrike">
              <a:solidFill>
                <a:srgbClr val="000000"/>
              </a:solidFill>
              <a:latin typeface="Open Sans"/>
              <a:ea typeface="Open Sans"/>
              <a:cs typeface="Open Sans"/>
              <a:sym typeface="Open Sans"/>
            </a:endParaRPr>
          </a:p>
          <a:p>
            <a:pPr indent="-239400" lvl="0" marL="239400" marR="0" rtl="0" algn="l">
              <a:lnSpc>
                <a:spcPct val="150000"/>
              </a:lnSpc>
              <a:spcBef>
                <a:spcPts val="1001"/>
              </a:spcBef>
              <a:spcAft>
                <a:spcPts val="0"/>
              </a:spcAft>
              <a:buClr>
                <a:srgbClr val="000000"/>
              </a:buClr>
              <a:buSzPts val="1800"/>
              <a:buFont typeface="Arial"/>
              <a:buChar char="•"/>
            </a:pPr>
            <a:r>
              <a:rPr b="0" i="0" lang="en-GB" sz="1800" u="none" cap="none" strike="noStrike">
                <a:solidFill>
                  <a:srgbClr val="000000"/>
                </a:solidFill>
                <a:latin typeface="Open Sans"/>
                <a:ea typeface="Open Sans"/>
                <a:cs typeface="Open Sans"/>
                <a:sym typeface="Open Sans"/>
              </a:rPr>
              <a:t>American Standard Code for Information Interchange ASCII Grid</a:t>
            </a:r>
            <a:endParaRPr b="0" i="0" sz="1800" u="none" cap="none" strike="noStrike">
              <a:solidFill>
                <a:srgbClr val="000000"/>
              </a:solidFill>
              <a:latin typeface="Open Sans"/>
              <a:ea typeface="Open Sans"/>
              <a:cs typeface="Open Sans"/>
              <a:sym typeface="Open Sans"/>
            </a:endParaRPr>
          </a:p>
          <a:p>
            <a:pPr indent="-239400" lvl="0" marL="239400" marR="0" rtl="0" algn="l">
              <a:lnSpc>
                <a:spcPct val="150000"/>
              </a:lnSpc>
              <a:spcBef>
                <a:spcPts val="1001"/>
              </a:spcBef>
              <a:spcAft>
                <a:spcPts val="0"/>
              </a:spcAft>
              <a:buClr>
                <a:srgbClr val="000000"/>
              </a:buClr>
              <a:buSzPts val="1800"/>
              <a:buFont typeface="Arial"/>
              <a:buChar char="•"/>
            </a:pPr>
            <a:r>
              <a:rPr b="0" i="0" lang="en-GB" sz="1800" u="none" cap="none" strike="noStrike">
                <a:solidFill>
                  <a:srgbClr val="000000"/>
                </a:solidFill>
                <a:latin typeface="Open Sans"/>
                <a:ea typeface="Open Sans"/>
                <a:cs typeface="Open Sans"/>
                <a:sym typeface="Open Sans"/>
              </a:rPr>
              <a:t>Envi RAW Raster</a:t>
            </a:r>
            <a:endParaRPr b="0" i="0" sz="1800" u="none" cap="none" strike="noStrike">
              <a:solidFill>
                <a:srgbClr val="000000"/>
              </a:solidFill>
              <a:latin typeface="Open Sans"/>
              <a:ea typeface="Open Sans"/>
              <a:cs typeface="Open Sans"/>
              <a:sym typeface="Open Sans"/>
            </a:endParaRPr>
          </a:p>
          <a:p>
            <a:pPr indent="-239400" lvl="0" marL="239400" marR="0" rtl="0" algn="l">
              <a:lnSpc>
                <a:spcPct val="150000"/>
              </a:lnSpc>
              <a:spcBef>
                <a:spcPts val="1001"/>
              </a:spcBef>
              <a:spcAft>
                <a:spcPts val="0"/>
              </a:spcAft>
              <a:buClr>
                <a:srgbClr val="000000"/>
              </a:buClr>
              <a:buSzPts val="1800"/>
              <a:buFont typeface="Arial"/>
              <a:buChar char="•"/>
            </a:pPr>
            <a:r>
              <a:rPr b="0" i="0" lang="en-GB" sz="1800" u="none" cap="none" strike="noStrike">
                <a:solidFill>
                  <a:srgbClr val="000000"/>
                </a:solidFill>
                <a:latin typeface="Open Sans"/>
                <a:ea typeface="Open Sans"/>
                <a:cs typeface="Open Sans"/>
                <a:sym typeface="Open Sans"/>
              </a:rPr>
              <a:t>GeoPackage</a:t>
            </a:r>
            <a:endParaRPr b="0" i="0" sz="1800" u="none" cap="none" strike="noStrike">
              <a:solidFill>
                <a:srgbClr val="000000"/>
              </a:solidFill>
              <a:latin typeface="Open Sans"/>
              <a:ea typeface="Open Sans"/>
              <a:cs typeface="Open Sans"/>
              <a:sym typeface="Open Sans"/>
            </a:endParaRPr>
          </a:p>
          <a:p>
            <a:pPr indent="0" lvl="0" marL="228600" marR="0" rtl="0" algn="l">
              <a:lnSpc>
                <a:spcPct val="150000"/>
              </a:lnSpc>
              <a:spcBef>
                <a:spcPts val="1001"/>
              </a:spcBef>
              <a:spcAft>
                <a:spcPts val="0"/>
              </a:spcAft>
              <a:buClr>
                <a:schemeClr val="dk1"/>
              </a:buClr>
              <a:buSzPts val="1800"/>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339" name="Google Shape;339;p12"/>
          <p:cNvSpPr txBox="1"/>
          <p:nvPr/>
        </p:nvSpPr>
        <p:spPr>
          <a:xfrm>
            <a:off x="5601006" y="6042129"/>
            <a:ext cx="6174954" cy="319190"/>
          </a:xfrm>
          <a:prstGeom prst="rect">
            <a:avLst/>
          </a:prstGeom>
          <a:noFill/>
          <a:ln>
            <a:noFill/>
          </a:ln>
        </p:spPr>
        <p:txBody>
          <a:bodyPr anchorCtr="0" anchor="t" bIns="45700" lIns="91425" spcFirstLastPara="1" rIns="91425" wrap="square" tIns="45700">
            <a:spAutoFit/>
          </a:bodyPr>
          <a:lstStyle/>
          <a:p>
            <a:pPr indent="0" lvl="0" marL="0" marR="0" rtl="0" algn="r">
              <a:lnSpc>
                <a:spcPct val="150000"/>
              </a:lnSpc>
              <a:spcBef>
                <a:spcPts val="0"/>
              </a:spcBef>
              <a:spcAft>
                <a:spcPts val="0"/>
              </a:spcAft>
              <a:buClr>
                <a:srgbClr val="000000"/>
              </a:buClr>
              <a:buSzPts val="1100"/>
              <a:buFont typeface="Open Sans"/>
              <a:buNone/>
            </a:pPr>
            <a:r>
              <a:rPr b="0" i="1" lang="en-GB" sz="1100" strike="noStrike">
                <a:solidFill>
                  <a:srgbClr val="000000"/>
                </a:solidFill>
                <a:latin typeface="Open Sans"/>
                <a:ea typeface="Open Sans"/>
                <a:cs typeface="Open Sans"/>
                <a:sym typeface="Open Sans"/>
              </a:rPr>
              <a:t>Source : </a:t>
            </a:r>
            <a:r>
              <a:rPr b="0" i="1" lang="en-GB" sz="1100" u="sng" strike="noStrike">
                <a:solidFill>
                  <a:srgbClr val="0563C1"/>
                </a:solidFill>
                <a:latin typeface="Open Sans"/>
                <a:ea typeface="Open Sans"/>
                <a:cs typeface="Open Sans"/>
                <a:sym typeface="Open Sans"/>
                <a:hlinkClick r:id="rId4">
                  <a:extLst>
                    <a:ext uri="{A12FA001-AC4F-418D-AE19-62706E023703}">
                      <ahyp:hlinkClr val="tx"/>
                    </a:ext>
                  </a:extLst>
                </a:hlinkClick>
              </a:rPr>
              <a:t>GISGeography - GIS Formats </a:t>
            </a:r>
            <a:r>
              <a:rPr b="0" i="1" lang="en-GB" sz="1100" strike="noStrike">
                <a:solidFill>
                  <a:srgbClr val="000000"/>
                </a:solidFill>
                <a:latin typeface="Open Sans"/>
                <a:ea typeface="Open Sans"/>
                <a:cs typeface="Open Sans"/>
                <a:sym typeface="Open Sans"/>
              </a:rPr>
              <a:t>and </a:t>
            </a:r>
            <a:r>
              <a:rPr b="0" i="1" lang="en-GB" sz="1100" u="sng" strike="noStrike">
                <a:solidFill>
                  <a:srgbClr val="0563C1"/>
                </a:solidFill>
                <a:latin typeface="Open Sans"/>
                <a:ea typeface="Open Sans"/>
                <a:cs typeface="Open Sans"/>
                <a:sym typeface="Open Sans"/>
                <a:hlinkClick r:id="rId5">
                  <a:extLst>
                    <a:ext uri="{A12FA001-AC4F-418D-AE19-62706E023703}">
                      <ahyp:hlinkClr val="tx"/>
                    </a:ext>
                  </a:extLst>
                </a:hlinkClick>
              </a:rPr>
              <a:t>QGIS - Exploring Data Formats and Fields</a:t>
            </a:r>
            <a:endParaRPr b="0" sz="1100" strike="noStrike">
              <a:solidFill>
                <a:srgbClr val="000000"/>
              </a:solidFill>
              <a:latin typeface="Open Sans"/>
              <a:ea typeface="Open Sans"/>
              <a:cs typeface="Open Sans"/>
              <a:sym typeface="Open Sans"/>
            </a:endParaRPr>
          </a:p>
        </p:txBody>
      </p:sp>
    </p:spTree>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descr="Graphical user interface, sunburst chart&#10;&#10;Description automatically generated" id="345" name="Google Shape;345;p13"/>
          <p:cNvPicPr preferRelativeResize="0"/>
          <p:nvPr/>
        </p:nvPicPr>
        <p:blipFill rotWithShape="1">
          <a:blip r:embed="rId3">
            <a:alphaModFix/>
          </a:blip>
          <a:srcRect b="0" l="0" r="0" t="0"/>
          <a:stretch/>
        </p:blipFill>
        <p:spPr>
          <a:xfrm>
            <a:off x="-19800" y="1440"/>
            <a:ext cx="12188880" cy="6854760"/>
          </a:xfrm>
          <a:prstGeom prst="rect">
            <a:avLst/>
          </a:prstGeom>
          <a:noFill/>
          <a:ln>
            <a:noFill/>
          </a:ln>
        </p:spPr>
      </p:pic>
      <p:sp>
        <p:nvSpPr>
          <p:cNvPr id="346" name="Google Shape;346;p13"/>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12</a:t>
            </a:r>
            <a:endParaRPr b="0" sz="1400" strike="noStrike">
              <a:solidFill>
                <a:srgbClr val="000000"/>
              </a:solidFill>
              <a:latin typeface="Arial"/>
              <a:ea typeface="Arial"/>
              <a:cs typeface="Arial"/>
              <a:sym typeface="Arial"/>
            </a:endParaRPr>
          </a:p>
        </p:txBody>
      </p:sp>
      <p:sp>
        <p:nvSpPr>
          <p:cNvPr id="347" name="Google Shape;347;p13"/>
          <p:cNvSpPr/>
          <p:nvPr/>
        </p:nvSpPr>
        <p:spPr>
          <a:xfrm>
            <a:off x="766440" y="157320"/>
            <a:ext cx="1065852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000" strike="noStrike">
                <a:solidFill>
                  <a:srgbClr val="000000"/>
                </a:solidFill>
                <a:latin typeface="Open Sans"/>
                <a:ea typeface="Open Sans"/>
                <a:cs typeface="Open Sans"/>
                <a:sym typeface="Open Sans"/>
              </a:rPr>
              <a:t>1.1 Geographic Information Systems </a:t>
            </a:r>
            <a:endParaRPr b="0" sz="4000" strike="noStrike">
              <a:solidFill>
                <a:srgbClr val="000000"/>
              </a:solidFill>
              <a:latin typeface="Arial"/>
              <a:ea typeface="Arial"/>
              <a:cs typeface="Arial"/>
              <a:sym typeface="Arial"/>
            </a:endParaRPr>
          </a:p>
        </p:txBody>
      </p:sp>
      <p:sp>
        <p:nvSpPr>
          <p:cNvPr id="348" name="Google Shape;348;p13"/>
          <p:cNvSpPr/>
          <p:nvPr/>
        </p:nvSpPr>
        <p:spPr>
          <a:xfrm>
            <a:off x="766440" y="1526400"/>
            <a:ext cx="9766080" cy="3636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GIS Processes</a:t>
            </a:r>
            <a:endParaRPr b="0" sz="2000" strike="noStrike">
              <a:solidFill>
                <a:srgbClr val="000000"/>
              </a:solidFill>
              <a:latin typeface="Arial"/>
              <a:ea typeface="Arial"/>
              <a:cs typeface="Arial"/>
              <a:sym typeface="Arial"/>
            </a:endParaRPr>
          </a:p>
        </p:txBody>
      </p:sp>
      <p:sp>
        <p:nvSpPr>
          <p:cNvPr id="349" name="Google Shape;349;p13"/>
          <p:cNvSpPr txBox="1"/>
          <p:nvPr>
            <p:ph idx="4294967295" type="body"/>
          </p:nvPr>
        </p:nvSpPr>
        <p:spPr>
          <a:xfrm>
            <a:off x="766440" y="2063160"/>
            <a:ext cx="10658520" cy="4057920"/>
          </a:xfrm>
          <a:prstGeom prst="rect">
            <a:avLst/>
          </a:prstGeom>
          <a:noFill/>
          <a:ln>
            <a:noFill/>
          </a:ln>
        </p:spPr>
        <p:txBody>
          <a:bodyPr anchorCtr="0" anchor="t" bIns="45700" lIns="91425" spcFirstLastPara="1" rIns="91425" wrap="square" tIns="45700">
            <a:normAutofit fontScale="90000"/>
          </a:bodyPr>
          <a:lstStyle/>
          <a:p>
            <a:pPr indent="0" lvl="0" marL="228600" marR="0" rtl="0" algn="l">
              <a:lnSpc>
                <a:spcPct val="110000"/>
              </a:lnSpc>
              <a:spcBef>
                <a:spcPts val="0"/>
              </a:spcBef>
              <a:spcAft>
                <a:spcPts val="0"/>
              </a:spcAft>
              <a:buClr>
                <a:srgbClr val="000000"/>
              </a:buClr>
              <a:buSzPct val="100000"/>
              <a:buFont typeface="Arial"/>
              <a:buNone/>
            </a:pPr>
            <a:r>
              <a:rPr b="1" i="0" lang="en-GB" sz="2000" u="none" cap="none" strike="noStrike">
                <a:solidFill>
                  <a:srgbClr val="000000"/>
                </a:solidFill>
                <a:latin typeface="Open Sans"/>
                <a:ea typeface="Open Sans"/>
                <a:cs typeface="Open Sans"/>
                <a:sym typeface="Open Sans"/>
              </a:rPr>
              <a:t>Sample Vector Processes</a:t>
            </a:r>
            <a:endParaRPr b="0" i="0" sz="2000" u="none" cap="none" strike="noStrike">
              <a:solidFill>
                <a:srgbClr val="000000"/>
              </a:solidFill>
              <a:latin typeface="Calibri"/>
              <a:ea typeface="Calibri"/>
              <a:cs typeface="Calibri"/>
              <a:sym typeface="Calibri"/>
            </a:endParaRPr>
          </a:p>
          <a:p>
            <a:pPr indent="0" lvl="0" marL="228600" marR="0" rtl="0" algn="l">
              <a:lnSpc>
                <a:spcPct val="110000"/>
              </a:lnSpc>
              <a:spcBef>
                <a:spcPts val="1001"/>
              </a:spcBef>
              <a:spcAft>
                <a:spcPts val="0"/>
              </a:spcAft>
              <a:buClr>
                <a:srgbClr val="000000"/>
              </a:buClr>
              <a:buSzPct val="100000"/>
              <a:buFont typeface="Arial"/>
              <a:buNone/>
            </a:pPr>
            <a:r>
              <a:rPr b="0" i="0" lang="en-GB" sz="2000" u="none" cap="none" strike="noStrike">
                <a:solidFill>
                  <a:srgbClr val="000000"/>
                </a:solidFill>
                <a:latin typeface="Open Sans"/>
                <a:ea typeface="Open Sans"/>
                <a:cs typeface="Open Sans"/>
                <a:sym typeface="Open Sans"/>
              </a:rPr>
              <a:t>Sample vector processes refer to common operations or tasks performed on vector data within a GIS or spatial analysis context. These processes involve manipulating or analysing vector datasets to extract meaningful information, derive new data, or perform spatial operations.</a:t>
            </a:r>
            <a:endParaRPr b="0" i="0" sz="2000" u="none" cap="none" strike="noStrike">
              <a:solidFill>
                <a:srgbClr val="000000"/>
              </a:solidFill>
              <a:latin typeface="Calibri"/>
              <a:ea typeface="Calibri"/>
              <a:cs typeface="Calibri"/>
              <a:sym typeface="Calibri"/>
            </a:endParaRPr>
          </a:p>
          <a:p>
            <a:pPr indent="0" lvl="0" marL="228600" marR="0" rtl="0" algn="l">
              <a:lnSpc>
                <a:spcPct val="110000"/>
              </a:lnSpc>
              <a:spcBef>
                <a:spcPts val="1001"/>
              </a:spcBef>
              <a:spcAft>
                <a:spcPts val="0"/>
              </a:spcAft>
              <a:buClr>
                <a:srgbClr val="000000"/>
              </a:buClr>
              <a:buSzPct val="100000"/>
              <a:buFont typeface="Arial"/>
              <a:buNone/>
            </a:pPr>
            <a:r>
              <a:rPr b="0" i="0" lang="en-GB" sz="2000" u="none" cap="none" strike="noStrike">
                <a:solidFill>
                  <a:srgbClr val="000000"/>
                </a:solidFill>
                <a:latin typeface="Open Sans"/>
                <a:ea typeface="Open Sans"/>
                <a:cs typeface="Open Sans"/>
                <a:sym typeface="Open Sans"/>
              </a:rPr>
              <a:t>Here are some examples of sample vector processes:</a:t>
            </a:r>
            <a:endParaRPr b="0" i="0" sz="2000" u="none" cap="none" strike="noStrike">
              <a:solidFill>
                <a:srgbClr val="000000"/>
              </a:solidFill>
              <a:latin typeface="Calibri"/>
              <a:ea typeface="Calibri"/>
              <a:cs typeface="Calibri"/>
              <a:sym typeface="Calibri"/>
            </a:endParaRPr>
          </a:p>
          <a:p>
            <a:pPr indent="-222120" lvl="0" marL="222120" marR="0" rtl="0" algn="l">
              <a:lnSpc>
                <a:spcPct val="11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Spatial Query</a:t>
            </a:r>
            <a:endParaRPr b="0" i="0" sz="2000" u="none" cap="none" strike="noStrike">
              <a:solidFill>
                <a:srgbClr val="000000"/>
              </a:solidFill>
              <a:latin typeface="Calibri"/>
              <a:ea typeface="Calibri"/>
              <a:cs typeface="Calibri"/>
              <a:sym typeface="Calibri"/>
            </a:endParaRPr>
          </a:p>
          <a:p>
            <a:pPr indent="-222120" lvl="0" marL="222120" marR="0" rtl="0" algn="l">
              <a:lnSpc>
                <a:spcPct val="11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Buffering</a:t>
            </a:r>
            <a:endParaRPr b="0" i="0" sz="2000" u="none" cap="none" strike="noStrike">
              <a:solidFill>
                <a:srgbClr val="000000"/>
              </a:solidFill>
              <a:latin typeface="Calibri"/>
              <a:ea typeface="Calibri"/>
              <a:cs typeface="Calibri"/>
              <a:sym typeface="Calibri"/>
            </a:endParaRPr>
          </a:p>
          <a:p>
            <a:pPr indent="-222120" lvl="0" marL="222120" marR="0" rtl="0" algn="l">
              <a:lnSpc>
                <a:spcPct val="11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Network Analysis</a:t>
            </a:r>
            <a:endParaRPr b="0" i="0" sz="2000" u="none" cap="none" strike="noStrike">
              <a:solidFill>
                <a:srgbClr val="000000"/>
              </a:solidFill>
              <a:latin typeface="Calibri"/>
              <a:ea typeface="Calibri"/>
              <a:cs typeface="Calibri"/>
              <a:sym typeface="Calibri"/>
            </a:endParaRPr>
          </a:p>
          <a:p>
            <a:pPr indent="-222120" lvl="0" marL="222120" marR="0" rtl="0" algn="l">
              <a:lnSpc>
                <a:spcPct val="11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Topology Analysis</a:t>
            </a:r>
            <a:endParaRPr b="0" i="0" sz="2000" u="none" cap="none" strike="noStrike">
              <a:solidFill>
                <a:srgbClr val="000000"/>
              </a:solidFill>
              <a:latin typeface="Calibri"/>
              <a:ea typeface="Calibri"/>
              <a:cs typeface="Calibri"/>
              <a:sym typeface="Calibri"/>
            </a:endParaRPr>
          </a:p>
          <a:p>
            <a:pPr indent="0" lvl="0" marL="228600" marR="0" rtl="0" algn="r">
              <a:lnSpc>
                <a:spcPct val="110000"/>
              </a:lnSpc>
              <a:spcBef>
                <a:spcPts val="1001"/>
              </a:spcBef>
              <a:spcAft>
                <a:spcPts val="0"/>
              </a:spcAft>
              <a:buClr>
                <a:srgbClr val="000000"/>
              </a:buClr>
              <a:buSzPct val="100000"/>
              <a:buFont typeface="Arial"/>
              <a:buNone/>
            </a:pPr>
            <a:r>
              <a:rPr b="0" i="1" lang="en-GB" sz="1400" u="none" cap="none" strike="noStrike">
                <a:solidFill>
                  <a:srgbClr val="000000"/>
                </a:solidFill>
                <a:latin typeface="Open Sans"/>
                <a:ea typeface="Open Sans"/>
                <a:cs typeface="Open Sans"/>
                <a:sym typeface="Open Sans"/>
              </a:rPr>
              <a:t>Source </a:t>
            </a:r>
            <a:r>
              <a:rPr b="0" i="1" lang="en-GB" sz="1300" u="none" cap="none" strike="noStrike">
                <a:solidFill>
                  <a:srgbClr val="000000"/>
                </a:solidFill>
                <a:latin typeface="Open Sans"/>
                <a:ea typeface="Open Sans"/>
                <a:cs typeface="Open Sans"/>
                <a:sym typeface="Open Sans"/>
              </a:rPr>
              <a:t>: </a:t>
            </a:r>
            <a:r>
              <a:rPr b="0" i="1" lang="en-GB" sz="1300" u="sng" cap="none" strike="noStrike">
                <a:solidFill>
                  <a:srgbClr val="0563C1"/>
                </a:solidFill>
                <a:latin typeface="Open Sans"/>
                <a:ea typeface="Open Sans"/>
                <a:cs typeface="Open Sans"/>
                <a:sym typeface="Open Sans"/>
                <a:hlinkClick r:id="rId4">
                  <a:extLst>
                    <a:ext uri="{A12FA001-AC4F-418D-AE19-62706E023703}">
                      <ahyp:hlinkClr val="tx"/>
                    </a:ext>
                  </a:extLst>
                </a:hlinkClick>
              </a:rPr>
              <a:t>Vector Menu</a:t>
            </a:r>
            <a:endParaRPr b="0" i="0" sz="1300" u="none" cap="none" strike="noStrike">
              <a:solidFill>
                <a:srgbClr val="000000"/>
              </a:solidFill>
              <a:latin typeface="Calibri"/>
              <a:ea typeface="Calibri"/>
              <a:cs typeface="Calibri"/>
              <a:sym typeface="Calibri"/>
            </a:endParaRPr>
          </a:p>
          <a:p>
            <a:pPr indent="0" lvl="0" marL="228600" marR="0" rtl="0" algn="l">
              <a:lnSpc>
                <a:spcPct val="110000"/>
              </a:lnSpc>
              <a:spcBef>
                <a:spcPts val="1001"/>
              </a:spcBef>
              <a:spcAft>
                <a:spcPts val="0"/>
              </a:spcAft>
              <a:buClr>
                <a:schemeClr val="dk1"/>
              </a:buClr>
              <a:buSzPct val="100000"/>
              <a:buFont typeface="Arial"/>
              <a:buNone/>
            </a:pPr>
            <a:r>
              <a:t/>
            </a:r>
            <a:endParaRPr b="0" i="0" sz="2000" u="none" cap="none" strike="noStrike">
              <a:solidFill>
                <a:srgbClr val="000000"/>
              </a:solidFill>
              <a:latin typeface="Calibri"/>
              <a:ea typeface="Calibri"/>
              <a:cs typeface="Calibri"/>
              <a:sym typeface="Calibri"/>
            </a:endParaRPr>
          </a:p>
        </p:txBody>
      </p:sp>
    </p:spTree>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descr="Graphical user interface, sunburst chart&#10;&#10;Description automatically generated" id="355" name="Google Shape;355;p14"/>
          <p:cNvPicPr preferRelativeResize="0"/>
          <p:nvPr/>
        </p:nvPicPr>
        <p:blipFill rotWithShape="1">
          <a:blip r:embed="rId3">
            <a:alphaModFix/>
          </a:blip>
          <a:srcRect b="0" l="0" r="0" t="0"/>
          <a:stretch/>
        </p:blipFill>
        <p:spPr>
          <a:xfrm>
            <a:off x="-19800" y="1440"/>
            <a:ext cx="12188880" cy="6854760"/>
          </a:xfrm>
          <a:prstGeom prst="rect">
            <a:avLst/>
          </a:prstGeom>
          <a:noFill/>
          <a:ln>
            <a:noFill/>
          </a:ln>
        </p:spPr>
      </p:pic>
      <p:sp>
        <p:nvSpPr>
          <p:cNvPr id="356" name="Google Shape;356;p14"/>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13</a:t>
            </a:r>
            <a:endParaRPr b="0" sz="1400" strike="noStrike">
              <a:solidFill>
                <a:srgbClr val="000000"/>
              </a:solidFill>
              <a:latin typeface="Arial"/>
              <a:ea typeface="Arial"/>
              <a:cs typeface="Arial"/>
              <a:sym typeface="Arial"/>
            </a:endParaRPr>
          </a:p>
        </p:txBody>
      </p:sp>
      <p:sp>
        <p:nvSpPr>
          <p:cNvPr id="357" name="Google Shape;357;p14"/>
          <p:cNvSpPr/>
          <p:nvPr/>
        </p:nvSpPr>
        <p:spPr>
          <a:xfrm>
            <a:off x="766440" y="157320"/>
            <a:ext cx="1065852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000" strike="noStrike">
                <a:solidFill>
                  <a:srgbClr val="000000"/>
                </a:solidFill>
                <a:latin typeface="Open Sans"/>
                <a:ea typeface="Open Sans"/>
                <a:cs typeface="Open Sans"/>
                <a:sym typeface="Open Sans"/>
              </a:rPr>
              <a:t>1.1 Geographic Information Systems </a:t>
            </a:r>
            <a:endParaRPr b="0" sz="4000" strike="noStrike">
              <a:solidFill>
                <a:srgbClr val="000000"/>
              </a:solidFill>
              <a:latin typeface="Arial"/>
              <a:ea typeface="Arial"/>
              <a:cs typeface="Arial"/>
              <a:sym typeface="Arial"/>
            </a:endParaRPr>
          </a:p>
        </p:txBody>
      </p:sp>
      <p:sp>
        <p:nvSpPr>
          <p:cNvPr id="358" name="Google Shape;358;p14"/>
          <p:cNvSpPr/>
          <p:nvPr/>
        </p:nvSpPr>
        <p:spPr>
          <a:xfrm>
            <a:off x="766440" y="1530360"/>
            <a:ext cx="9766080" cy="3636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GIS Processes</a:t>
            </a:r>
            <a:endParaRPr b="0" sz="2000" strike="noStrike">
              <a:solidFill>
                <a:srgbClr val="000000"/>
              </a:solidFill>
              <a:latin typeface="Arial"/>
              <a:ea typeface="Arial"/>
              <a:cs typeface="Arial"/>
              <a:sym typeface="Arial"/>
            </a:endParaRPr>
          </a:p>
        </p:txBody>
      </p:sp>
      <p:sp>
        <p:nvSpPr>
          <p:cNvPr id="359" name="Google Shape;359;p14"/>
          <p:cNvSpPr txBox="1"/>
          <p:nvPr>
            <p:ph idx="4294967295" type="body"/>
          </p:nvPr>
        </p:nvSpPr>
        <p:spPr>
          <a:xfrm>
            <a:off x="766440" y="2063160"/>
            <a:ext cx="10658520" cy="4057920"/>
          </a:xfrm>
          <a:prstGeom prst="rect">
            <a:avLst/>
          </a:prstGeom>
          <a:noFill/>
          <a:ln>
            <a:noFill/>
          </a:ln>
        </p:spPr>
        <p:txBody>
          <a:bodyPr anchorCtr="0" anchor="t" bIns="45700" lIns="91425" spcFirstLastPara="1" rIns="91425" wrap="square" tIns="45700">
            <a:normAutofit fontScale="95000"/>
          </a:bodyPr>
          <a:lstStyle/>
          <a:p>
            <a:pPr indent="0" lvl="0" marL="228600" marR="0" rtl="0" algn="l">
              <a:lnSpc>
                <a:spcPct val="110000"/>
              </a:lnSpc>
              <a:spcBef>
                <a:spcPts val="0"/>
              </a:spcBef>
              <a:spcAft>
                <a:spcPts val="0"/>
              </a:spcAft>
              <a:buClr>
                <a:srgbClr val="000000"/>
              </a:buClr>
              <a:buSzPct val="100000"/>
              <a:buFont typeface="Arial"/>
              <a:buNone/>
            </a:pPr>
            <a:r>
              <a:rPr b="1" i="0" lang="en-GB" sz="2000" u="none" cap="none" strike="noStrike">
                <a:solidFill>
                  <a:srgbClr val="000000"/>
                </a:solidFill>
                <a:latin typeface="Open Sans"/>
                <a:ea typeface="Open Sans"/>
                <a:cs typeface="Open Sans"/>
                <a:sym typeface="Open Sans"/>
              </a:rPr>
              <a:t>Sample Raster Processes</a:t>
            </a:r>
            <a:endParaRPr b="0" i="0" sz="2000" u="none" cap="none" strike="noStrike">
              <a:solidFill>
                <a:srgbClr val="000000"/>
              </a:solidFill>
              <a:latin typeface="Calibri"/>
              <a:ea typeface="Calibri"/>
              <a:cs typeface="Calibri"/>
              <a:sym typeface="Calibri"/>
            </a:endParaRPr>
          </a:p>
          <a:p>
            <a:pPr indent="0" lvl="0" marL="228600" marR="0" rtl="0" algn="l">
              <a:lnSpc>
                <a:spcPct val="110000"/>
              </a:lnSpc>
              <a:spcBef>
                <a:spcPts val="1001"/>
              </a:spcBef>
              <a:spcAft>
                <a:spcPts val="0"/>
              </a:spcAft>
              <a:buClr>
                <a:srgbClr val="000000"/>
              </a:buClr>
              <a:buSzPct val="100000"/>
              <a:buFont typeface="Arial"/>
              <a:buNone/>
            </a:pPr>
            <a:r>
              <a:rPr b="0" i="0" lang="en-GB" sz="2000" u="none" cap="none" strike="noStrike">
                <a:solidFill>
                  <a:srgbClr val="000000"/>
                </a:solidFill>
                <a:latin typeface="Open Sans"/>
                <a:ea typeface="Open Sans"/>
                <a:cs typeface="Open Sans"/>
                <a:sym typeface="Open Sans"/>
              </a:rPr>
              <a:t>Sample raster processes refer to common operations or tasks performed on raster data within a GIS or remote sensing context. These processes involve manipulating or analysing raster datasets to extract meaningful information or derive new data layers.</a:t>
            </a:r>
            <a:endParaRPr b="0" i="0" sz="2000" u="none" cap="none" strike="noStrike">
              <a:solidFill>
                <a:srgbClr val="000000"/>
              </a:solidFill>
              <a:latin typeface="Calibri"/>
              <a:ea typeface="Calibri"/>
              <a:cs typeface="Calibri"/>
              <a:sym typeface="Calibri"/>
            </a:endParaRPr>
          </a:p>
          <a:p>
            <a:pPr indent="0" lvl="0" marL="228600" marR="0" rtl="0" algn="l">
              <a:lnSpc>
                <a:spcPct val="110000"/>
              </a:lnSpc>
              <a:spcBef>
                <a:spcPts val="1001"/>
              </a:spcBef>
              <a:spcAft>
                <a:spcPts val="0"/>
              </a:spcAft>
              <a:buClr>
                <a:srgbClr val="000000"/>
              </a:buClr>
              <a:buSzPct val="100000"/>
              <a:buFont typeface="Arial"/>
              <a:buNone/>
            </a:pPr>
            <a:r>
              <a:rPr b="0" i="0" lang="en-GB" sz="2000" u="none" cap="none" strike="noStrike">
                <a:solidFill>
                  <a:srgbClr val="000000"/>
                </a:solidFill>
                <a:latin typeface="Open Sans"/>
                <a:ea typeface="Open Sans"/>
                <a:cs typeface="Open Sans"/>
                <a:sym typeface="Open Sans"/>
              </a:rPr>
              <a:t>Here are some examples of sample raster processes:</a:t>
            </a:r>
            <a:endParaRPr b="0" i="0" sz="2000" u="none" cap="none" strike="noStrike">
              <a:solidFill>
                <a:srgbClr val="000000"/>
              </a:solidFill>
              <a:latin typeface="Calibri"/>
              <a:ea typeface="Calibri"/>
              <a:cs typeface="Calibri"/>
              <a:sym typeface="Calibri"/>
            </a:endParaRPr>
          </a:p>
          <a:p>
            <a:pPr indent="-217079" lvl="0" marL="217079" marR="0" rtl="0" algn="l">
              <a:lnSpc>
                <a:spcPct val="11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Resampling</a:t>
            </a:r>
            <a:endParaRPr b="0" i="0" sz="2000" u="none" cap="none" strike="noStrike">
              <a:solidFill>
                <a:srgbClr val="000000"/>
              </a:solidFill>
              <a:latin typeface="Calibri"/>
              <a:ea typeface="Calibri"/>
              <a:cs typeface="Calibri"/>
              <a:sym typeface="Calibri"/>
            </a:endParaRPr>
          </a:p>
          <a:p>
            <a:pPr indent="-217079" lvl="0" marL="217079" marR="0" rtl="0" algn="l">
              <a:lnSpc>
                <a:spcPct val="11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Mosaic</a:t>
            </a:r>
            <a:endParaRPr b="0" i="0" sz="2000" u="none" cap="none" strike="noStrike">
              <a:solidFill>
                <a:srgbClr val="000000"/>
              </a:solidFill>
              <a:latin typeface="Calibri"/>
              <a:ea typeface="Calibri"/>
              <a:cs typeface="Calibri"/>
              <a:sym typeface="Calibri"/>
            </a:endParaRPr>
          </a:p>
          <a:p>
            <a:pPr indent="-217079" lvl="0" marL="217079" marR="0" rtl="0" algn="l">
              <a:lnSpc>
                <a:spcPct val="11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Terrain Analysis</a:t>
            </a:r>
            <a:endParaRPr b="0" i="0" sz="2000" u="none" cap="none" strike="noStrike">
              <a:solidFill>
                <a:srgbClr val="000000"/>
              </a:solidFill>
              <a:latin typeface="Calibri"/>
              <a:ea typeface="Calibri"/>
              <a:cs typeface="Calibri"/>
              <a:sym typeface="Calibri"/>
            </a:endParaRPr>
          </a:p>
          <a:p>
            <a:pPr indent="-217079" lvl="0" marL="217079" marR="0" rtl="0" algn="l">
              <a:lnSpc>
                <a:spcPct val="11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Raster Calculations</a:t>
            </a:r>
            <a:endParaRPr b="0" i="0" sz="2000" u="none" cap="none" strike="noStrike">
              <a:solidFill>
                <a:srgbClr val="000000"/>
              </a:solidFill>
              <a:latin typeface="Calibri"/>
              <a:ea typeface="Calibri"/>
              <a:cs typeface="Calibri"/>
              <a:sym typeface="Calibri"/>
            </a:endParaRPr>
          </a:p>
          <a:p>
            <a:pPr indent="0" lvl="0" marL="228600" marR="0" rtl="0" algn="r">
              <a:lnSpc>
                <a:spcPct val="110000"/>
              </a:lnSpc>
              <a:spcBef>
                <a:spcPts val="1001"/>
              </a:spcBef>
              <a:spcAft>
                <a:spcPts val="0"/>
              </a:spcAft>
              <a:buClr>
                <a:srgbClr val="000000"/>
              </a:buClr>
              <a:buSzPct val="100000"/>
              <a:buFont typeface="Arial"/>
              <a:buNone/>
            </a:pPr>
            <a:r>
              <a:rPr b="0" i="1" lang="en-GB" sz="1400" u="none" cap="none" strike="noStrike">
                <a:solidFill>
                  <a:srgbClr val="000000"/>
                </a:solidFill>
                <a:latin typeface="Open Sans"/>
                <a:ea typeface="Open Sans"/>
                <a:cs typeface="Open Sans"/>
                <a:sym typeface="Open Sans"/>
              </a:rPr>
              <a:t>Source </a:t>
            </a:r>
            <a:r>
              <a:rPr b="0" i="1" lang="en-GB" sz="1300" u="none" cap="none" strike="noStrike">
                <a:solidFill>
                  <a:srgbClr val="000000"/>
                </a:solidFill>
                <a:latin typeface="Open Sans"/>
                <a:ea typeface="Open Sans"/>
                <a:cs typeface="Open Sans"/>
                <a:sym typeface="Open Sans"/>
              </a:rPr>
              <a:t>: </a:t>
            </a:r>
            <a:r>
              <a:rPr b="0" i="1" lang="en-GB" sz="1300" u="sng" cap="none" strike="noStrike">
                <a:solidFill>
                  <a:srgbClr val="0563C1"/>
                </a:solidFill>
                <a:latin typeface="Open Sans"/>
                <a:ea typeface="Open Sans"/>
                <a:cs typeface="Open Sans"/>
                <a:sym typeface="Open Sans"/>
                <a:hlinkClick r:id="rId4">
                  <a:extLst>
                    <a:ext uri="{A12FA001-AC4F-418D-AE19-62706E023703}">
                      <ahyp:hlinkClr val="tx"/>
                    </a:ext>
                  </a:extLst>
                </a:hlinkClick>
              </a:rPr>
              <a:t>Geospatial Analysis II: Raster Data</a:t>
            </a:r>
            <a:r>
              <a:rPr b="0" i="1" lang="en-GB" sz="1300" u="none" cap="none" strike="noStrike">
                <a:solidFill>
                  <a:srgbClr val="000000"/>
                </a:solidFill>
                <a:latin typeface="Open Sans"/>
                <a:ea typeface="Open Sans"/>
                <a:cs typeface="Open Sans"/>
                <a:sym typeface="Open Sans"/>
              </a:rPr>
              <a:t>, </a:t>
            </a:r>
            <a:r>
              <a:rPr b="0" i="1" lang="en-GB" sz="1300" u="sng" cap="none" strike="noStrike">
                <a:solidFill>
                  <a:srgbClr val="0563C1"/>
                </a:solidFill>
                <a:latin typeface="Open Sans"/>
                <a:ea typeface="Open Sans"/>
                <a:cs typeface="Open Sans"/>
                <a:sym typeface="Open Sans"/>
                <a:hlinkClick r:id="rId5">
                  <a:extLst>
                    <a:ext uri="{A12FA001-AC4F-418D-AE19-62706E023703}">
                      <ahyp:hlinkClr val="tx"/>
                    </a:ext>
                  </a:extLst>
                </a:hlinkClick>
              </a:rPr>
              <a:t>Raster Processing in QGIS </a:t>
            </a:r>
            <a:r>
              <a:rPr b="0" i="1" lang="en-GB" sz="1300" u="none" cap="none" strike="noStrike">
                <a:solidFill>
                  <a:srgbClr val="000000"/>
                </a:solidFill>
                <a:latin typeface="Open Sans"/>
                <a:ea typeface="Open Sans"/>
                <a:cs typeface="Open Sans"/>
                <a:sym typeface="Open Sans"/>
              </a:rPr>
              <a:t>and </a:t>
            </a:r>
            <a:r>
              <a:rPr b="0" i="1" lang="en-GB" sz="1300" u="sng" cap="none" strike="noStrike">
                <a:solidFill>
                  <a:srgbClr val="0563C1"/>
                </a:solidFill>
                <a:latin typeface="Open Sans"/>
                <a:ea typeface="Open Sans"/>
                <a:cs typeface="Open Sans"/>
                <a:sym typeface="Open Sans"/>
                <a:hlinkClick r:id="rId6">
                  <a:extLst>
                    <a:ext uri="{A12FA001-AC4F-418D-AE19-62706E023703}">
                      <ahyp:hlinkClr val="tx"/>
                    </a:ext>
                  </a:extLst>
                </a:hlinkClick>
              </a:rPr>
              <a:t>Raster Processing</a:t>
            </a:r>
            <a:endParaRPr b="0" i="0" sz="1300" u="none" cap="none" strike="noStrike">
              <a:solidFill>
                <a:srgbClr val="000000"/>
              </a:solidFill>
              <a:latin typeface="Calibri"/>
              <a:ea typeface="Calibri"/>
              <a:cs typeface="Calibri"/>
              <a:sym typeface="Calibri"/>
            </a:endParaRPr>
          </a:p>
        </p:txBody>
      </p:sp>
    </p:spTree>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descr="Graphical user interface, sunburst chart&#10;&#10;Description automatically generated" id="365" name="Google Shape;365;p15"/>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366" name="Google Shape;366;p15"/>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14</a:t>
            </a:r>
            <a:endParaRPr b="0" sz="1400" strike="noStrike">
              <a:solidFill>
                <a:srgbClr val="000000"/>
              </a:solidFill>
              <a:latin typeface="Arial"/>
              <a:ea typeface="Arial"/>
              <a:cs typeface="Arial"/>
              <a:sym typeface="Arial"/>
            </a:endParaRPr>
          </a:p>
        </p:txBody>
      </p:sp>
      <p:sp>
        <p:nvSpPr>
          <p:cNvPr id="367" name="Google Shape;367;p15"/>
          <p:cNvSpPr/>
          <p:nvPr/>
        </p:nvSpPr>
        <p:spPr>
          <a:xfrm>
            <a:off x="887040" y="4680"/>
            <a:ext cx="952560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Summary</a:t>
            </a:r>
            <a:endParaRPr b="0" sz="4400" strike="noStrike">
              <a:solidFill>
                <a:srgbClr val="000000"/>
              </a:solidFill>
              <a:latin typeface="Arial"/>
              <a:ea typeface="Arial"/>
              <a:cs typeface="Arial"/>
              <a:sym typeface="Arial"/>
            </a:endParaRPr>
          </a:p>
        </p:txBody>
      </p:sp>
      <p:sp>
        <p:nvSpPr>
          <p:cNvPr id="368" name="Google Shape;368;p15"/>
          <p:cNvSpPr txBox="1"/>
          <p:nvPr>
            <p:ph idx="4294967295" type="body"/>
          </p:nvPr>
        </p:nvSpPr>
        <p:spPr>
          <a:xfrm>
            <a:off x="838080" y="2324160"/>
            <a:ext cx="10175040" cy="379692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150000"/>
              </a:lnSpc>
              <a:spcBef>
                <a:spcPts val="0"/>
              </a:spcBef>
              <a:spcAft>
                <a:spcPts val="0"/>
              </a:spcAft>
              <a:buClr>
                <a:srgbClr val="000000"/>
              </a:buClr>
              <a:buSzPts val="2400"/>
              <a:buFont typeface="Arial"/>
              <a:buChar char="•"/>
            </a:pPr>
            <a:r>
              <a:rPr b="0" i="0" lang="en-GB" sz="2400" u="none" cap="none" strike="noStrike">
                <a:solidFill>
                  <a:srgbClr val="000000"/>
                </a:solidFill>
                <a:latin typeface="Open Sans"/>
                <a:ea typeface="Open Sans"/>
                <a:cs typeface="Open Sans"/>
                <a:sym typeface="Open Sans"/>
              </a:rPr>
              <a:t>Defining  GIS and its components</a:t>
            </a:r>
            <a:endParaRPr b="0" i="0" sz="2400" u="none" cap="none" strike="noStrike">
              <a:solidFill>
                <a:srgbClr val="000000"/>
              </a:solidFill>
              <a:latin typeface="Calibri"/>
              <a:ea typeface="Calibri"/>
              <a:cs typeface="Calibri"/>
              <a:sym typeface="Calibri"/>
            </a:endParaRPr>
          </a:p>
          <a:p>
            <a:pPr indent="-228600" lvl="0" marL="228600" marR="0" rtl="0" algn="l">
              <a:lnSpc>
                <a:spcPct val="150000"/>
              </a:lnSpc>
              <a:spcBef>
                <a:spcPts val="1001"/>
              </a:spcBef>
              <a:spcAft>
                <a:spcPts val="0"/>
              </a:spcAft>
              <a:buClr>
                <a:srgbClr val="000000"/>
              </a:buClr>
              <a:buSzPts val="2400"/>
              <a:buFont typeface="Arial"/>
              <a:buChar char="•"/>
            </a:pPr>
            <a:r>
              <a:rPr b="0" i="0" lang="en-GB" sz="2400" u="none" cap="none" strike="noStrike">
                <a:solidFill>
                  <a:srgbClr val="000000"/>
                </a:solidFill>
                <a:latin typeface="Open Sans"/>
                <a:ea typeface="Open Sans"/>
                <a:cs typeface="Open Sans"/>
                <a:sym typeface="Open Sans"/>
              </a:rPr>
              <a:t>The types of GIS data and their use</a:t>
            </a:r>
            <a:endParaRPr b="0" i="0" sz="2400" u="none" cap="none" strike="noStrike">
              <a:solidFill>
                <a:srgbClr val="000000"/>
              </a:solidFill>
              <a:latin typeface="Calibri"/>
              <a:ea typeface="Calibri"/>
              <a:cs typeface="Calibri"/>
              <a:sym typeface="Calibri"/>
            </a:endParaRPr>
          </a:p>
          <a:p>
            <a:pPr indent="-228600" lvl="0" marL="228600" marR="0" rtl="0" algn="l">
              <a:lnSpc>
                <a:spcPct val="150000"/>
              </a:lnSpc>
              <a:spcBef>
                <a:spcPts val="1001"/>
              </a:spcBef>
              <a:spcAft>
                <a:spcPts val="0"/>
              </a:spcAft>
              <a:buClr>
                <a:srgbClr val="000000"/>
              </a:buClr>
              <a:buSzPts val="2400"/>
              <a:buFont typeface="Arial"/>
              <a:buChar char="•"/>
            </a:pPr>
            <a:r>
              <a:rPr b="0" i="0" lang="en-GB" sz="2400" u="none" cap="none" strike="noStrike">
                <a:solidFill>
                  <a:srgbClr val="000000"/>
                </a:solidFill>
                <a:latin typeface="Open Sans"/>
                <a:ea typeface="Open Sans"/>
                <a:cs typeface="Open Sans"/>
                <a:sym typeface="Open Sans"/>
              </a:rPr>
              <a:t>The various GIS formats available for both vector and raster datasets</a:t>
            </a:r>
            <a:endParaRPr b="0" i="0" sz="2400" u="none" cap="none" strike="noStrike">
              <a:solidFill>
                <a:srgbClr val="000000"/>
              </a:solidFill>
              <a:latin typeface="Calibri"/>
              <a:ea typeface="Calibri"/>
              <a:cs typeface="Calibri"/>
              <a:sym typeface="Calibri"/>
            </a:endParaRPr>
          </a:p>
          <a:p>
            <a:pPr indent="-228600" lvl="0" marL="228600" marR="0" rtl="0" algn="l">
              <a:lnSpc>
                <a:spcPct val="150000"/>
              </a:lnSpc>
              <a:spcBef>
                <a:spcPts val="1001"/>
              </a:spcBef>
              <a:spcAft>
                <a:spcPts val="0"/>
              </a:spcAft>
              <a:buClr>
                <a:srgbClr val="000000"/>
              </a:buClr>
              <a:buSzPts val="2400"/>
              <a:buFont typeface="Arial"/>
              <a:buChar char="•"/>
            </a:pPr>
            <a:r>
              <a:rPr b="0" i="0" lang="en-GB" sz="2400" u="none" cap="none" strike="noStrike">
                <a:solidFill>
                  <a:srgbClr val="000000"/>
                </a:solidFill>
                <a:latin typeface="Open Sans"/>
                <a:ea typeface="Open Sans"/>
                <a:cs typeface="Open Sans"/>
                <a:sym typeface="Open Sans"/>
              </a:rPr>
              <a:t>Basic raster and  vector GIS processes </a:t>
            </a:r>
            <a:endParaRPr b="0" i="0" sz="2400" u="none" cap="none" strike="noStrike">
              <a:solidFill>
                <a:srgbClr val="000000"/>
              </a:solidFill>
              <a:latin typeface="Calibri"/>
              <a:ea typeface="Calibri"/>
              <a:cs typeface="Calibri"/>
              <a:sym typeface="Calibri"/>
            </a:endParaRPr>
          </a:p>
        </p:txBody>
      </p:sp>
      <p:sp>
        <p:nvSpPr>
          <p:cNvPr id="369" name="Google Shape;369;p15"/>
          <p:cNvSpPr/>
          <p:nvPr/>
        </p:nvSpPr>
        <p:spPr>
          <a:xfrm>
            <a:off x="887040" y="1449000"/>
            <a:ext cx="9793080" cy="394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en-GB" sz="2000" strike="noStrike">
                <a:solidFill>
                  <a:srgbClr val="9CC2E5"/>
                </a:solidFill>
                <a:latin typeface="Open Sans"/>
                <a:ea typeface="Open Sans"/>
                <a:cs typeface="Open Sans"/>
                <a:sym typeface="Open Sans"/>
              </a:rPr>
              <a:t>Key Concept of Geographic Information Systems</a:t>
            </a:r>
            <a:endParaRPr b="0" sz="20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descr="Graphical user interface, sunburst chart&#10;&#10;Description automatically generated" id="375" name="Google Shape;375;p16"/>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376" name="Google Shape;376;p16"/>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15</a:t>
            </a:r>
            <a:endParaRPr b="0" sz="1400" strike="noStrike">
              <a:solidFill>
                <a:srgbClr val="000000"/>
              </a:solidFill>
              <a:latin typeface="Arial"/>
              <a:ea typeface="Arial"/>
              <a:cs typeface="Arial"/>
              <a:sym typeface="Arial"/>
            </a:endParaRPr>
          </a:p>
        </p:txBody>
      </p:sp>
      <p:sp>
        <p:nvSpPr>
          <p:cNvPr id="377" name="Google Shape;377;p16"/>
          <p:cNvSpPr/>
          <p:nvPr/>
        </p:nvSpPr>
        <p:spPr>
          <a:xfrm>
            <a:off x="887040" y="4680"/>
            <a:ext cx="765108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1.2 Databases</a:t>
            </a:r>
            <a:endParaRPr b="0" sz="4400" strike="noStrike">
              <a:solidFill>
                <a:srgbClr val="000000"/>
              </a:solidFill>
              <a:latin typeface="Arial"/>
              <a:ea typeface="Arial"/>
              <a:cs typeface="Arial"/>
              <a:sym typeface="Arial"/>
            </a:endParaRPr>
          </a:p>
        </p:txBody>
      </p:sp>
      <p:sp>
        <p:nvSpPr>
          <p:cNvPr id="378" name="Google Shape;378;p16"/>
          <p:cNvSpPr txBox="1"/>
          <p:nvPr>
            <p:ph idx="4294967295" type="body"/>
          </p:nvPr>
        </p:nvSpPr>
        <p:spPr>
          <a:xfrm>
            <a:off x="838080" y="1825560"/>
            <a:ext cx="10680480" cy="701280"/>
          </a:xfrm>
          <a:prstGeom prst="rect">
            <a:avLst/>
          </a:prstGeom>
          <a:noFill/>
          <a:ln>
            <a:noFill/>
          </a:ln>
        </p:spPr>
        <p:txBody>
          <a:bodyPr anchorCtr="0" anchor="t" bIns="45700" lIns="91425" spcFirstLastPara="1" rIns="91425" wrap="square" tIns="45700">
            <a:normAutofit/>
          </a:bodyPr>
          <a:lstStyle/>
          <a:p>
            <a:pPr indent="0" lvl="0" marL="228600" marR="0" rtl="0" algn="l">
              <a:lnSpc>
                <a:spcPct val="9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A database consists of an organised collection of data for one or more uses, typically in digital form.</a:t>
            </a:r>
            <a:endParaRPr b="0" i="0" sz="2000" u="none" cap="none" strike="noStrike">
              <a:solidFill>
                <a:srgbClr val="000000"/>
              </a:solidFill>
              <a:latin typeface="Calibri"/>
              <a:ea typeface="Calibri"/>
              <a:cs typeface="Calibri"/>
              <a:sym typeface="Calibri"/>
            </a:endParaRPr>
          </a:p>
        </p:txBody>
      </p:sp>
      <p:pic>
        <p:nvPicPr>
          <p:cNvPr id="379" name="Google Shape;379;p16"/>
          <p:cNvPicPr preferRelativeResize="0"/>
          <p:nvPr/>
        </p:nvPicPr>
        <p:blipFill rotWithShape="1">
          <a:blip r:embed="rId4">
            <a:alphaModFix/>
          </a:blip>
          <a:srcRect b="0" l="0" r="0" t="0"/>
          <a:stretch/>
        </p:blipFill>
        <p:spPr>
          <a:xfrm>
            <a:off x="956520" y="2527200"/>
            <a:ext cx="10443600" cy="3480480"/>
          </a:xfrm>
          <a:prstGeom prst="rect">
            <a:avLst/>
          </a:prstGeom>
          <a:noFill/>
          <a:ln>
            <a:noFill/>
          </a:ln>
        </p:spPr>
      </p:pic>
      <p:sp>
        <p:nvSpPr>
          <p:cNvPr id="380" name="Google Shape;380;p16"/>
          <p:cNvSpPr/>
          <p:nvPr/>
        </p:nvSpPr>
        <p:spPr>
          <a:xfrm>
            <a:off x="5446080" y="5928840"/>
            <a:ext cx="6184440" cy="3027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400" strike="noStrike">
                <a:solidFill>
                  <a:srgbClr val="000000"/>
                </a:solidFill>
                <a:latin typeface="Open Sans"/>
                <a:ea typeface="Open Sans"/>
                <a:cs typeface="Open Sans"/>
                <a:sym typeface="Open Sans"/>
              </a:rPr>
              <a:t>Source </a:t>
            </a:r>
            <a:r>
              <a:rPr b="0" i="1" lang="en-GB" sz="1400" strike="noStrike">
                <a:solidFill>
                  <a:srgbClr val="333333"/>
                </a:solidFill>
                <a:latin typeface="Open Sans"/>
                <a:ea typeface="Open Sans"/>
                <a:cs typeface="Open Sans"/>
                <a:sym typeface="Open Sans"/>
              </a:rPr>
              <a:t>: </a:t>
            </a:r>
            <a:r>
              <a:rPr b="0" i="1" lang="en-GB" sz="1400" u="sng" strike="noStrike">
                <a:solidFill>
                  <a:srgbClr val="0563C1"/>
                </a:solidFill>
                <a:latin typeface="Open Sans"/>
                <a:ea typeface="Open Sans"/>
                <a:cs typeface="Open Sans"/>
                <a:sym typeface="Open Sans"/>
                <a:hlinkClick r:id="rId5">
                  <a:extLst>
                    <a:ext uri="{A12FA001-AC4F-418D-AE19-62706E023703}">
                      <ahyp:hlinkClr val="tx"/>
                    </a:ext>
                  </a:extLst>
                </a:hlinkClick>
              </a:rPr>
              <a:t>Databases (advanced)</a:t>
            </a:r>
            <a:endParaRPr b="0" sz="1400" strike="noStrike">
              <a:solidFill>
                <a:srgbClr val="000000"/>
              </a:solidFill>
              <a:latin typeface="Arial"/>
              <a:ea typeface="Arial"/>
              <a:cs typeface="Arial"/>
              <a:sym typeface="Arial"/>
            </a:endParaRPr>
          </a:p>
        </p:txBody>
      </p:sp>
      <p:sp>
        <p:nvSpPr>
          <p:cNvPr id="381" name="Google Shape;381;p16"/>
          <p:cNvSpPr/>
          <p:nvPr/>
        </p:nvSpPr>
        <p:spPr>
          <a:xfrm>
            <a:off x="2945520" y="5475960"/>
            <a:ext cx="6202440" cy="272160"/>
          </a:xfrm>
          <a:prstGeom prst="rect">
            <a:avLst/>
          </a:prstGeom>
          <a:noFill/>
          <a:ln>
            <a:noFill/>
          </a:ln>
        </p:spPr>
        <p:txBody>
          <a:bodyPr anchorCtr="0" anchor="t" bIns="45000" lIns="90000" spcFirstLastPara="1" rIns="90000" wrap="square" tIns="45000">
            <a:spAutoFit/>
          </a:bodyPr>
          <a:lstStyle/>
          <a:p>
            <a:pPr indent="0" lvl="0" marL="0" marR="0" rtl="0" algn="ctr">
              <a:lnSpc>
                <a:spcPct val="100000"/>
              </a:lnSpc>
              <a:spcBef>
                <a:spcPts val="0"/>
              </a:spcBef>
              <a:spcAft>
                <a:spcPts val="0"/>
              </a:spcAft>
              <a:buNone/>
            </a:pPr>
            <a:r>
              <a:rPr b="0" i="1" lang="en-GB" sz="1200" u="sng" strike="noStrike">
                <a:solidFill>
                  <a:srgbClr val="0563C1"/>
                </a:solidFill>
                <a:latin typeface="Open Sans"/>
                <a:ea typeface="Open Sans"/>
                <a:cs typeface="Open Sans"/>
                <a:sym typeface="Open Sans"/>
                <a:hlinkClick r:id="rId6">
                  <a:extLst>
                    <a:ext uri="{A12FA001-AC4F-418D-AE19-62706E023703}">
                      <ahyp:hlinkClr val="tx"/>
                    </a:ext>
                  </a:extLst>
                </a:hlinkClick>
              </a:rPr>
              <a:t> Database Logo Vectors </a:t>
            </a:r>
            <a:r>
              <a:rPr b="0" i="1" lang="en-GB" sz="1200" strike="noStrike">
                <a:solidFill>
                  <a:srgbClr val="000000"/>
                </a:solidFill>
                <a:latin typeface="Open Sans"/>
                <a:ea typeface="Open Sans"/>
                <a:cs typeface="Open Sans"/>
                <a:sym typeface="Open Sans"/>
              </a:rPr>
              <a:t> by Vecteezy</a:t>
            </a:r>
            <a:endParaRPr b="0" sz="12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descr="Graphical user interface, sunburst chart&#10;&#10;Description automatically generated" id="387" name="Google Shape;387;p17"/>
          <p:cNvPicPr preferRelativeResize="0"/>
          <p:nvPr/>
        </p:nvPicPr>
        <p:blipFill rotWithShape="1">
          <a:blip r:embed="rId3">
            <a:alphaModFix/>
          </a:blip>
          <a:srcRect b="0" l="0" r="0" t="0"/>
          <a:stretch/>
        </p:blipFill>
        <p:spPr>
          <a:xfrm>
            <a:off x="22680" y="37800"/>
            <a:ext cx="12188880" cy="6854760"/>
          </a:xfrm>
          <a:prstGeom prst="rect">
            <a:avLst/>
          </a:prstGeom>
          <a:noFill/>
          <a:ln>
            <a:noFill/>
          </a:ln>
        </p:spPr>
      </p:pic>
      <p:sp>
        <p:nvSpPr>
          <p:cNvPr id="388" name="Google Shape;388;p17"/>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16</a:t>
            </a:r>
            <a:endParaRPr b="0" sz="1400" strike="noStrike">
              <a:solidFill>
                <a:srgbClr val="000000"/>
              </a:solidFill>
              <a:latin typeface="Arial"/>
              <a:ea typeface="Arial"/>
              <a:cs typeface="Arial"/>
              <a:sym typeface="Arial"/>
            </a:endParaRPr>
          </a:p>
        </p:txBody>
      </p:sp>
      <p:sp>
        <p:nvSpPr>
          <p:cNvPr id="389" name="Google Shape;389;p17"/>
          <p:cNvSpPr/>
          <p:nvPr/>
        </p:nvSpPr>
        <p:spPr>
          <a:xfrm>
            <a:off x="887040" y="4680"/>
            <a:ext cx="765108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1.2 Databases</a:t>
            </a:r>
            <a:endParaRPr b="0" sz="4400" strike="noStrike">
              <a:solidFill>
                <a:srgbClr val="000000"/>
              </a:solidFill>
              <a:latin typeface="Arial"/>
              <a:ea typeface="Arial"/>
              <a:cs typeface="Arial"/>
              <a:sym typeface="Arial"/>
            </a:endParaRPr>
          </a:p>
        </p:txBody>
      </p:sp>
      <p:sp>
        <p:nvSpPr>
          <p:cNvPr id="390" name="Google Shape;390;p17"/>
          <p:cNvSpPr txBox="1"/>
          <p:nvPr>
            <p:ph idx="4294967295" type="body"/>
          </p:nvPr>
        </p:nvSpPr>
        <p:spPr>
          <a:xfrm>
            <a:off x="679320" y="1586880"/>
            <a:ext cx="10832760" cy="968040"/>
          </a:xfrm>
          <a:prstGeom prst="rect">
            <a:avLst/>
          </a:prstGeom>
          <a:noFill/>
          <a:ln>
            <a:noFill/>
          </a:ln>
        </p:spPr>
        <p:txBody>
          <a:bodyPr anchorCtr="0" anchor="t" bIns="45700" lIns="91425" spcFirstLastPara="1" rIns="91425" wrap="square" tIns="45700">
            <a:normAutofit fontScale="95000"/>
          </a:bodyPr>
          <a:lstStyle/>
          <a:p>
            <a:pPr indent="0" lvl="0" marL="228600" marR="0" rtl="0" algn="l">
              <a:lnSpc>
                <a:spcPct val="150000"/>
              </a:lnSpc>
              <a:spcBef>
                <a:spcPts val="0"/>
              </a:spcBef>
              <a:spcAft>
                <a:spcPts val="0"/>
              </a:spcAft>
              <a:buClr>
                <a:srgbClr val="000000"/>
              </a:buClr>
              <a:buSzPct val="100000"/>
              <a:buFont typeface="Arial"/>
              <a:buNone/>
            </a:pPr>
            <a:r>
              <a:rPr b="0" i="0" lang="en-GB" sz="2000" u="none" cap="none" strike="noStrike">
                <a:solidFill>
                  <a:srgbClr val="000000"/>
                </a:solidFill>
                <a:latin typeface="Open Sans"/>
                <a:ea typeface="Open Sans"/>
                <a:cs typeface="Open Sans"/>
                <a:sym typeface="Open Sans"/>
              </a:rPr>
              <a:t>A database management system (DBMS) consists of software that operates databases, providing storage, access, security, backup and other facilities</a:t>
            </a:r>
            <a:endParaRPr b="0" i="0" sz="2000" u="none" cap="none" strike="noStrike">
              <a:solidFill>
                <a:srgbClr val="000000"/>
              </a:solidFill>
              <a:latin typeface="Calibri"/>
              <a:ea typeface="Calibri"/>
              <a:cs typeface="Calibri"/>
              <a:sym typeface="Calibri"/>
            </a:endParaRPr>
          </a:p>
        </p:txBody>
      </p:sp>
      <p:sp>
        <p:nvSpPr>
          <p:cNvPr id="391" name="Google Shape;391;p17"/>
          <p:cNvSpPr/>
          <p:nvPr/>
        </p:nvSpPr>
        <p:spPr>
          <a:xfrm>
            <a:off x="5591160" y="6100200"/>
            <a:ext cx="6184440" cy="2721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200" strike="noStrike">
                <a:solidFill>
                  <a:srgbClr val="000000"/>
                </a:solidFill>
                <a:latin typeface="Open Sans"/>
                <a:ea typeface="Open Sans"/>
                <a:cs typeface="Open Sans"/>
                <a:sym typeface="Open Sans"/>
              </a:rPr>
              <a:t>Source </a:t>
            </a:r>
            <a:r>
              <a:rPr b="0" i="1" lang="en-GB" sz="1200" strike="noStrike">
                <a:solidFill>
                  <a:srgbClr val="333333"/>
                </a:solidFill>
                <a:latin typeface="Open Sans"/>
                <a:ea typeface="Open Sans"/>
                <a:cs typeface="Open Sans"/>
                <a:sym typeface="Open Sans"/>
              </a:rPr>
              <a:t>: </a:t>
            </a:r>
            <a:r>
              <a:rPr b="0" i="1" lang="en-GB" sz="1200" u="sng" strike="noStrike">
                <a:solidFill>
                  <a:srgbClr val="0563C1"/>
                </a:solidFill>
                <a:latin typeface="Open Sans"/>
                <a:ea typeface="Open Sans"/>
                <a:cs typeface="Open Sans"/>
                <a:sym typeface="Open Sans"/>
                <a:hlinkClick r:id="rId4">
                  <a:extLst>
                    <a:ext uri="{A12FA001-AC4F-418D-AE19-62706E023703}">
                      <ahyp:hlinkClr val="tx"/>
                    </a:ext>
                  </a:extLst>
                </a:hlinkClick>
              </a:rPr>
              <a:t>Introduction to Databases</a:t>
            </a:r>
            <a:endParaRPr b="0" sz="1200" strike="noStrike">
              <a:solidFill>
                <a:srgbClr val="000000"/>
              </a:solidFill>
              <a:latin typeface="Arial"/>
              <a:ea typeface="Arial"/>
              <a:cs typeface="Arial"/>
              <a:sym typeface="Arial"/>
            </a:endParaRPr>
          </a:p>
        </p:txBody>
      </p:sp>
      <p:pic>
        <p:nvPicPr>
          <p:cNvPr id="392" name="Google Shape;392;p17"/>
          <p:cNvPicPr preferRelativeResize="0"/>
          <p:nvPr/>
        </p:nvPicPr>
        <p:blipFill rotWithShape="1">
          <a:blip r:embed="rId5">
            <a:alphaModFix/>
          </a:blip>
          <a:srcRect b="0" l="0" r="0" t="0"/>
          <a:stretch/>
        </p:blipFill>
        <p:spPr>
          <a:xfrm>
            <a:off x="3848040" y="2793960"/>
            <a:ext cx="5274000" cy="3067200"/>
          </a:xfrm>
          <a:prstGeom prst="rect">
            <a:avLst/>
          </a:prstGeom>
          <a:noFill/>
          <a:ln>
            <a:noFill/>
          </a:ln>
        </p:spPr>
      </p:pic>
      <p:sp>
        <p:nvSpPr>
          <p:cNvPr id="393" name="Google Shape;393;p17"/>
          <p:cNvSpPr/>
          <p:nvPr/>
        </p:nvSpPr>
        <p:spPr>
          <a:xfrm>
            <a:off x="3384000" y="5894640"/>
            <a:ext cx="6202440" cy="272160"/>
          </a:xfrm>
          <a:prstGeom prst="rect">
            <a:avLst/>
          </a:prstGeom>
          <a:noFill/>
          <a:ln>
            <a:noFill/>
          </a:ln>
        </p:spPr>
        <p:txBody>
          <a:bodyPr anchorCtr="0" anchor="t" bIns="45000" lIns="90000" spcFirstLastPara="1" rIns="90000" wrap="square" tIns="45000">
            <a:spAutoFit/>
          </a:bodyPr>
          <a:lstStyle/>
          <a:p>
            <a:pPr indent="0" lvl="0" marL="0" marR="0" rtl="0" algn="ctr">
              <a:lnSpc>
                <a:spcPct val="100000"/>
              </a:lnSpc>
              <a:spcBef>
                <a:spcPts val="0"/>
              </a:spcBef>
              <a:spcAft>
                <a:spcPts val="0"/>
              </a:spcAft>
              <a:buNone/>
            </a:pPr>
            <a:r>
              <a:rPr b="0" i="1" lang="en-GB" sz="1200" strike="noStrike">
                <a:solidFill>
                  <a:srgbClr val="000000"/>
                </a:solidFill>
                <a:latin typeface="Open Sans"/>
                <a:ea typeface="Open Sans"/>
                <a:cs typeface="Open Sans"/>
                <a:sym typeface="Open Sans"/>
              </a:rPr>
              <a:t>Picture Source: </a:t>
            </a:r>
            <a:r>
              <a:rPr b="0" i="1" lang="en-GB" sz="1200" u="sng" strike="noStrike">
                <a:solidFill>
                  <a:srgbClr val="0563C1"/>
                </a:solidFill>
                <a:latin typeface="Open Sans"/>
                <a:ea typeface="Open Sans"/>
                <a:cs typeface="Open Sans"/>
                <a:sym typeface="Open Sans"/>
                <a:hlinkClick r:id="rId6">
                  <a:extLst>
                    <a:ext uri="{A12FA001-AC4F-418D-AE19-62706E023703}">
                      <ahyp:hlinkClr val="tx"/>
                    </a:ext>
                  </a:extLst>
                </a:hlinkClick>
              </a:rPr>
              <a:t>DBMS (Database Management System)</a:t>
            </a:r>
            <a:endParaRPr b="0" sz="12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descr="Graphical user interface, sunburst chart&#10;&#10;Description automatically generated" id="399" name="Google Shape;399;p18"/>
          <p:cNvPicPr preferRelativeResize="0"/>
          <p:nvPr/>
        </p:nvPicPr>
        <p:blipFill rotWithShape="1">
          <a:blip r:embed="rId3">
            <a:alphaModFix/>
          </a:blip>
          <a:srcRect b="0" l="0" r="0" t="0"/>
          <a:stretch/>
        </p:blipFill>
        <p:spPr>
          <a:xfrm>
            <a:off x="22680" y="37800"/>
            <a:ext cx="12188880" cy="6854760"/>
          </a:xfrm>
          <a:prstGeom prst="rect">
            <a:avLst/>
          </a:prstGeom>
          <a:noFill/>
          <a:ln>
            <a:noFill/>
          </a:ln>
        </p:spPr>
      </p:pic>
      <p:sp>
        <p:nvSpPr>
          <p:cNvPr id="400" name="Google Shape;400;p18"/>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17</a:t>
            </a:r>
            <a:endParaRPr b="0" sz="1400" strike="noStrike">
              <a:solidFill>
                <a:srgbClr val="000000"/>
              </a:solidFill>
              <a:latin typeface="Arial"/>
              <a:ea typeface="Arial"/>
              <a:cs typeface="Arial"/>
              <a:sym typeface="Arial"/>
            </a:endParaRPr>
          </a:p>
        </p:txBody>
      </p:sp>
      <p:sp>
        <p:nvSpPr>
          <p:cNvPr id="401" name="Google Shape;401;p18"/>
          <p:cNvSpPr/>
          <p:nvPr/>
        </p:nvSpPr>
        <p:spPr>
          <a:xfrm>
            <a:off x="887040" y="4680"/>
            <a:ext cx="765108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1.2 Databases</a:t>
            </a:r>
            <a:endParaRPr b="0" sz="4400" strike="noStrike">
              <a:solidFill>
                <a:srgbClr val="000000"/>
              </a:solidFill>
              <a:latin typeface="Arial"/>
              <a:ea typeface="Arial"/>
              <a:cs typeface="Arial"/>
              <a:sym typeface="Arial"/>
            </a:endParaRPr>
          </a:p>
        </p:txBody>
      </p:sp>
      <p:sp>
        <p:nvSpPr>
          <p:cNvPr id="402" name="Google Shape;402;p18"/>
          <p:cNvSpPr txBox="1"/>
          <p:nvPr>
            <p:ph idx="4294967295" type="body"/>
          </p:nvPr>
        </p:nvSpPr>
        <p:spPr>
          <a:xfrm>
            <a:off x="838080" y="1825560"/>
            <a:ext cx="10832760" cy="968040"/>
          </a:xfrm>
          <a:prstGeom prst="rect">
            <a:avLst/>
          </a:prstGeom>
          <a:noFill/>
          <a:ln>
            <a:noFill/>
          </a:ln>
        </p:spPr>
        <p:txBody>
          <a:bodyPr anchorCtr="0" anchor="t" bIns="45700" lIns="91425" spcFirstLastPara="1" rIns="91425" wrap="square" tIns="45700">
            <a:normAutofit fontScale="92500"/>
          </a:bodyPr>
          <a:lstStyle/>
          <a:p>
            <a:pPr indent="0" lvl="0" marL="228600" marR="0" rtl="0" algn="l">
              <a:lnSpc>
                <a:spcPct val="150000"/>
              </a:lnSpc>
              <a:spcBef>
                <a:spcPts val="0"/>
              </a:spcBef>
              <a:spcAft>
                <a:spcPts val="0"/>
              </a:spcAft>
              <a:buClr>
                <a:srgbClr val="000000"/>
              </a:buClr>
              <a:buSzPct val="100000"/>
              <a:buFont typeface="Arial"/>
              <a:buNone/>
            </a:pPr>
            <a:r>
              <a:rPr b="0" i="0" lang="en-GB" sz="2000" u="none" cap="none" strike="noStrike">
                <a:solidFill>
                  <a:srgbClr val="000000"/>
                </a:solidFill>
                <a:latin typeface="Open Sans"/>
                <a:ea typeface="Open Sans"/>
                <a:cs typeface="Open Sans"/>
                <a:sym typeface="Open Sans"/>
              </a:rPr>
              <a:t>Spatial databases are </a:t>
            </a:r>
            <a:r>
              <a:rPr b="1" i="0" lang="en-GB" sz="2000" u="none" cap="none" strike="noStrike">
                <a:solidFill>
                  <a:srgbClr val="000000"/>
                </a:solidFill>
                <a:latin typeface="Open Sans"/>
                <a:ea typeface="Open Sans"/>
                <a:cs typeface="Open Sans"/>
                <a:sym typeface="Open Sans"/>
              </a:rPr>
              <a:t>enhanced</a:t>
            </a:r>
            <a:r>
              <a:rPr b="0" i="0" lang="en-GB" sz="2000" u="none" cap="none" strike="noStrike">
                <a:solidFill>
                  <a:srgbClr val="000000"/>
                </a:solidFill>
                <a:latin typeface="Open Sans"/>
                <a:ea typeface="Open Sans"/>
                <a:cs typeface="Open Sans"/>
                <a:sym typeface="Open Sans"/>
              </a:rPr>
              <a:t> for storage and </a:t>
            </a:r>
            <a:r>
              <a:rPr b="1" i="0" lang="en-GB" sz="2000" u="none" cap="none" strike="noStrike">
                <a:solidFill>
                  <a:srgbClr val="000000"/>
                </a:solidFill>
                <a:latin typeface="Open Sans"/>
                <a:ea typeface="Open Sans"/>
                <a:cs typeface="Open Sans"/>
                <a:sym typeface="Open Sans"/>
              </a:rPr>
              <a:t>fast retrieval </a:t>
            </a:r>
            <a:r>
              <a:rPr b="0" i="0" lang="en-GB" sz="2000" u="none" cap="none" strike="noStrike">
                <a:solidFill>
                  <a:srgbClr val="000000"/>
                </a:solidFill>
                <a:latin typeface="Open Sans"/>
                <a:ea typeface="Open Sans"/>
                <a:cs typeface="Open Sans"/>
                <a:sym typeface="Open Sans"/>
              </a:rPr>
              <a:t>of data that defines a </a:t>
            </a:r>
            <a:r>
              <a:rPr b="1" i="0" lang="en-GB" sz="2000" u="none" cap="none" strike="noStrike">
                <a:solidFill>
                  <a:srgbClr val="000000"/>
                </a:solidFill>
                <a:latin typeface="Open Sans"/>
                <a:ea typeface="Open Sans"/>
                <a:cs typeface="Open Sans"/>
                <a:sym typeface="Open Sans"/>
              </a:rPr>
              <a:t>geometric space</a:t>
            </a:r>
            <a:r>
              <a:rPr b="0" i="0" lang="en-GB" sz="2000" u="none" cap="none" strike="noStrike">
                <a:solidFill>
                  <a:srgbClr val="000000"/>
                </a:solidFill>
                <a:latin typeface="Open Sans"/>
                <a:ea typeface="Open Sans"/>
                <a:cs typeface="Open Sans"/>
                <a:sym typeface="Open Sans"/>
              </a:rPr>
              <a:t>. The data is stored as </a:t>
            </a:r>
            <a:r>
              <a:rPr b="1" i="0" lang="en-GB" sz="2000" u="none" cap="none" strike="noStrike">
                <a:solidFill>
                  <a:srgbClr val="000000"/>
                </a:solidFill>
                <a:latin typeface="Open Sans"/>
                <a:ea typeface="Open Sans"/>
                <a:cs typeface="Open Sans"/>
                <a:sym typeface="Open Sans"/>
              </a:rPr>
              <a:t>coordinates</a:t>
            </a:r>
            <a:r>
              <a:rPr b="0" i="0" lang="en-GB" sz="2000" u="none" cap="none" strike="noStrike">
                <a:solidFill>
                  <a:srgbClr val="000000"/>
                </a:solidFill>
                <a:latin typeface="Open Sans"/>
                <a:ea typeface="Open Sans"/>
                <a:cs typeface="Open Sans"/>
                <a:sym typeface="Open Sans"/>
              </a:rPr>
              <a:t>, </a:t>
            </a:r>
            <a:r>
              <a:rPr b="1" i="0" lang="en-GB" sz="2000" u="none" cap="none" strike="noStrike">
                <a:solidFill>
                  <a:srgbClr val="000000"/>
                </a:solidFill>
                <a:latin typeface="Open Sans"/>
                <a:ea typeface="Open Sans"/>
                <a:cs typeface="Open Sans"/>
                <a:sym typeface="Open Sans"/>
              </a:rPr>
              <a:t>lines</a:t>
            </a:r>
            <a:r>
              <a:rPr b="0" i="0" lang="en-GB" sz="2000" u="none" cap="none" strike="noStrike">
                <a:solidFill>
                  <a:srgbClr val="000000"/>
                </a:solidFill>
                <a:latin typeface="Open Sans"/>
                <a:ea typeface="Open Sans"/>
                <a:cs typeface="Open Sans"/>
                <a:sym typeface="Open Sans"/>
              </a:rPr>
              <a:t>, </a:t>
            </a:r>
            <a:r>
              <a:rPr b="1" i="0" lang="en-GB" sz="2000" u="none" cap="none" strike="noStrike">
                <a:solidFill>
                  <a:srgbClr val="000000"/>
                </a:solidFill>
                <a:latin typeface="Open Sans"/>
                <a:ea typeface="Open Sans"/>
                <a:cs typeface="Open Sans"/>
                <a:sym typeface="Open Sans"/>
              </a:rPr>
              <a:t>points</a:t>
            </a:r>
            <a:r>
              <a:rPr b="0" i="0" lang="en-GB" sz="2000" u="none" cap="none" strike="noStrike">
                <a:solidFill>
                  <a:srgbClr val="000000"/>
                </a:solidFill>
                <a:latin typeface="Open Sans"/>
                <a:ea typeface="Open Sans"/>
                <a:cs typeface="Open Sans"/>
                <a:sym typeface="Open Sans"/>
              </a:rPr>
              <a:t>, </a:t>
            </a:r>
            <a:r>
              <a:rPr b="1" i="0" lang="en-GB" sz="2000" u="none" cap="none" strike="noStrike">
                <a:solidFill>
                  <a:srgbClr val="000000"/>
                </a:solidFill>
                <a:latin typeface="Open Sans"/>
                <a:ea typeface="Open Sans"/>
                <a:cs typeface="Open Sans"/>
                <a:sym typeface="Open Sans"/>
              </a:rPr>
              <a:t>polygons</a:t>
            </a:r>
            <a:r>
              <a:rPr b="0" i="0" lang="en-GB" sz="2000" u="none" cap="none" strike="noStrike">
                <a:solidFill>
                  <a:srgbClr val="000000"/>
                </a:solidFill>
                <a:latin typeface="Open Sans"/>
                <a:ea typeface="Open Sans"/>
                <a:cs typeface="Open Sans"/>
                <a:sym typeface="Open Sans"/>
              </a:rPr>
              <a:t> and </a:t>
            </a:r>
            <a:r>
              <a:rPr b="1" i="0" lang="en-GB" sz="2000" u="none" cap="none" strike="noStrike">
                <a:solidFill>
                  <a:srgbClr val="000000"/>
                </a:solidFill>
                <a:latin typeface="Open Sans"/>
                <a:ea typeface="Open Sans"/>
                <a:cs typeface="Open Sans"/>
                <a:sym typeface="Open Sans"/>
              </a:rPr>
              <a:t>topology</a:t>
            </a:r>
            <a:r>
              <a:rPr b="0" i="0" lang="en-GB" sz="2000" u="none" cap="none" strike="noStrike">
                <a:solidFill>
                  <a:srgbClr val="000000"/>
                </a:solidFill>
                <a:latin typeface="Open Sans"/>
                <a:ea typeface="Open Sans"/>
                <a:cs typeface="Open Sans"/>
                <a:sym typeface="Open Sans"/>
              </a:rPr>
              <a:t>.</a:t>
            </a:r>
            <a:endParaRPr b="0" i="0" sz="2000" u="none" cap="none" strike="noStrike">
              <a:solidFill>
                <a:srgbClr val="000000"/>
              </a:solidFill>
              <a:latin typeface="Calibri"/>
              <a:ea typeface="Calibri"/>
              <a:cs typeface="Calibri"/>
              <a:sym typeface="Calibri"/>
            </a:endParaRPr>
          </a:p>
        </p:txBody>
      </p:sp>
      <p:pic>
        <p:nvPicPr>
          <p:cNvPr id="403" name="Google Shape;403;p18"/>
          <p:cNvPicPr preferRelativeResize="0"/>
          <p:nvPr/>
        </p:nvPicPr>
        <p:blipFill rotWithShape="1">
          <a:blip r:embed="rId4">
            <a:alphaModFix/>
          </a:blip>
          <a:srcRect b="0" l="0" r="0" t="0"/>
          <a:stretch/>
        </p:blipFill>
        <p:spPr>
          <a:xfrm>
            <a:off x="2766600" y="2793960"/>
            <a:ext cx="6658560" cy="2894040"/>
          </a:xfrm>
          <a:prstGeom prst="rect">
            <a:avLst/>
          </a:prstGeom>
          <a:noFill/>
          <a:ln>
            <a:noFill/>
          </a:ln>
        </p:spPr>
      </p:pic>
      <p:sp>
        <p:nvSpPr>
          <p:cNvPr id="404" name="Google Shape;404;p18"/>
          <p:cNvSpPr/>
          <p:nvPr/>
        </p:nvSpPr>
        <p:spPr>
          <a:xfrm>
            <a:off x="5591160" y="6118200"/>
            <a:ext cx="6184440" cy="2721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200" strike="noStrike">
                <a:solidFill>
                  <a:srgbClr val="000000"/>
                </a:solidFill>
                <a:latin typeface="Open Sans"/>
                <a:ea typeface="Open Sans"/>
                <a:cs typeface="Open Sans"/>
                <a:sym typeface="Open Sans"/>
              </a:rPr>
              <a:t>Source </a:t>
            </a:r>
            <a:r>
              <a:rPr b="0" i="1" lang="en-GB" sz="1200" strike="noStrike">
                <a:solidFill>
                  <a:srgbClr val="333333"/>
                </a:solidFill>
                <a:latin typeface="Open Sans"/>
                <a:ea typeface="Open Sans"/>
                <a:cs typeface="Open Sans"/>
                <a:sym typeface="Open Sans"/>
              </a:rPr>
              <a:t>: </a:t>
            </a:r>
            <a:r>
              <a:rPr b="0" i="1" lang="en-GB" sz="1200" u="sng" strike="noStrike">
                <a:solidFill>
                  <a:srgbClr val="0563C1"/>
                </a:solidFill>
                <a:latin typeface="Open Sans"/>
                <a:ea typeface="Open Sans"/>
                <a:cs typeface="Open Sans"/>
                <a:sym typeface="Open Sans"/>
                <a:hlinkClick r:id="rId5">
                  <a:extLst>
                    <a:ext uri="{A12FA001-AC4F-418D-AE19-62706E023703}">
                      <ahyp:hlinkClr val="tx"/>
                    </a:ext>
                  </a:extLst>
                </a:hlinkClick>
              </a:rPr>
              <a:t>Databases (advanced)</a:t>
            </a:r>
            <a:endParaRPr b="0" sz="1200" strike="noStrike">
              <a:solidFill>
                <a:srgbClr val="000000"/>
              </a:solidFill>
              <a:latin typeface="Arial"/>
              <a:ea typeface="Arial"/>
              <a:cs typeface="Arial"/>
              <a:sym typeface="Arial"/>
            </a:endParaRPr>
          </a:p>
        </p:txBody>
      </p:sp>
      <p:sp>
        <p:nvSpPr>
          <p:cNvPr id="405" name="Google Shape;405;p18"/>
          <p:cNvSpPr/>
          <p:nvPr/>
        </p:nvSpPr>
        <p:spPr>
          <a:xfrm>
            <a:off x="2889360" y="5686200"/>
            <a:ext cx="6202440" cy="272160"/>
          </a:xfrm>
          <a:prstGeom prst="rect">
            <a:avLst/>
          </a:prstGeom>
          <a:noFill/>
          <a:ln>
            <a:noFill/>
          </a:ln>
        </p:spPr>
        <p:txBody>
          <a:bodyPr anchorCtr="0" anchor="t" bIns="45000" lIns="90000" spcFirstLastPara="1" rIns="90000" wrap="square" tIns="45000">
            <a:spAutoFit/>
          </a:bodyPr>
          <a:lstStyle/>
          <a:p>
            <a:pPr indent="0" lvl="0" marL="0" marR="0" rtl="0" algn="ctr">
              <a:lnSpc>
                <a:spcPct val="100000"/>
              </a:lnSpc>
              <a:spcBef>
                <a:spcPts val="0"/>
              </a:spcBef>
              <a:spcAft>
                <a:spcPts val="0"/>
              </a:spcAft>
              <a:buNone/>
            </a:pPr>
            <a:r>
              <a:rPr b="0" i="1" lang="en-GB" sz="1200" strike="noStrike">
                <a:solidFill>
                  <a:srgbClr val="000000"/>
                </a:solidFill>
                <a:latin typeface="Open Sans"/>
                <a:ea typeface="Open Sans"/>
                <a:cs typeface="Open Sans"/>
                <a:sym typeface="Open Sans"/>
              </a:rPr>
              <a:t>Picture Source: </a:t>
            </a:r>
            <a:r>
              <a:rPr b="0" i="1" lang="en-GB" sz="1200" u="sng" strike="noStrike">
                <a:solidFill>
                  <a:srgbClr val="0563C1"/>
                </a:solidFill>
                <a:latin typeface="Open Sans"/>
                <a:ea typeface="Open Sans"/>
                <a:cs typeface="Open Sans"/>
                <a:sym typeface="Open Sans"/>
                <a:hlinkClick r:id="rId6">
                  <a:extLst>
                    <a:ext uri="{A12FA001-AC4F-418D-AE19-62706E023703}">
                      <ahyp:hlinkClr val="tx"/>
                    </a:ext>
                  </a:extLst>
                </a:hlinkClick>
              </a:rPr>
              <a:t>Difference Between Spatial Database And Non-Spatial Database</a:t>
            </a:r>
            <a:endParaRPr b="0" sz="12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descr="Graphical user interface, sunburst chart&#10;&#10;Description automatically generated" id="411" name="Google Shape;411;p19"/>
          <p:cNvPicPr preferRelativeResize="0"/>
          <p:nvPr/>
        </p:nvPicPr>
        <p:blipFill rotWithShape="1">
          <a:blip r:embed="rId3">
            <a:alphaModFix/>
          </a:blip>
          <a:srcRect b="0" l="0" r="0" t="0"/>
          <a:stretch/>
        </p:blipFill>
        <p:spPr>
          <a:xfrm>
            <a:off x="22680" y="37800"/>
            <a:ext cx="12188880" cy="6854760"/>
          </a:xfrm>
          <a:prstGeom prst="rect">
            <a:avLst/>
          </a:prstGeom>
          <a:noFill/>
          <a:ln>
            <a:noFill/>
          </a:ln>
        </p:spPr>
      </p:pic>
      <p:sp>
        <p:nvSpPr>
          <p:cNvPr id="412" name="Google Shape;412;p19"/>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18</a:t>
            </a:r>
            <a:endParaRPr b="0" sz="1400" strike="noStrike">
              <a:solidFill>
                <a:srgbClr val="000000"/>
              </a:solidFill>
              <a:latin typeface="Arial"/>
              <a:ea typeface="Arial"/>
              <a:cs typeface="Arial"/>
              <a:sym typeface="Arial"/>
            </a:endParaRPr>
          </a:p>
        </p:txBody>
      </p:sp>
      <p:sp>
        <p:nvSpPr>
          <p:cNvPr id="413" name="Google Shape;413;p19"/>
          <p:cNvSpPr/>
          <p:nvPr/>
        </p:nvSpPr>
        <p:spPr>
          <a:xfrm>
            <a:off x="887040" y="4680"/>
            <a:ext cx="765108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1.2 Databases</a:t>
            </a:r>
            <a:endParaRPr b="0" sz="4400" strike="noStrike">
              <a:solidFill>
                <a:srgbClr val="000000"/>
              </a:solidFill>
              <a:latin typeface="Arial"/>
              <a:ea typeface="Arial"/>
              <a:cs typeface="Arial"/>
              <a:sym typeface="Arial"/>
            </a:endParaRPr>
          </a:p>
        </p:txBody>
      </p:sp>
      <p:sp>
        <p:nvSpPr>
          <p:cNvPr id="414" name="Google Shape;414;p19"/>
          <p:cNvSpPr txBox="1"/>
          <p:nvPr>
            <p:ph idx="4294967295" type="body"/>
          </p:nvPr>
        </p:nvSpPr>
        <p:spPr>
          <a:xfrm>
            <a:off x="846360" y="2073960"/>
            <a:ext cx="5482440" cy="160308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Tables </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Records</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Datatypes</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Column/Field</a:t>
            </a:r>
            <a:endParaRPr b="0" i="0" sz="2000" u="none" cap="none" strike="noStrike">
              <a:solidFill>
                <a:srgbClr val="000000"/>
              </a:solidFill>
              <a:latin typeface="Calibri"/>
              <a:ea typeface="Calibri"/>
              <a:cs typeface="Calibri"/>
              <a:sym typeface="Calibri"/>
            </a:endParaRPr>
          </a:p>
        </p:txBody>
      </p:sp>
      <p:sp>
        <p:nvSpPr>
          <p:cNvPr id="415" name="Google Shape;415;p19"/>
          <p:cNvSpPr/>
          <p:nvPr/>
        </p:nvSpPr>
        <p:spPr>
          <a:xfrm>
            <a:off x="846360" y="1416600"/>
            <a:ext cx="6184440" cy="394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en-GB" sz="2000" strike="noStrike">
                <a:solidFill>
                  <a:srgbClr val="9CC2E5"/>
                </a:solidFill>
                <a:latin typeface="Open Sans"/>
                <a:ea typeface="Open Sans"/>
                <a:cs typeface="Open Sans"/>
                <a:sym typeface="Open Sans"/>
              </a:rPr>
              <a:t>Components of a Database</a:t>
            </a:r>
            <a:endParaRPr b="0" sz="2000" strike="noStrike">
              <a:solidFill>
                <a:srgbClr val="000000"/>
              </a:solidFill>
              <a:latin typeface="Arial"/>
              <a:ea typeface="Arial"/>
              <a:cs typeface="Arial"/>
              <a:sym typeface="Arial"/>
            </a:endParaRPr>
          </a:p>
        </p:txBody>
      </p:sp>
      <p:pic>
        <p:nvPicPr>
          <p:cNvPr id="416" name="Google Shape;416;p19"/>
          <p:cNvPicPr preferRelativeResize="0"/>
          <p:nvPr/>
        </p:nvPicPr>
        <p:blipFill rotWithShape="1">
          <a:blip r:embed="rId4">
            <a:alphaModFix/>
          </a:blip>
          <a:srcRect b="0" l="0" r="0" t="0"/>
          <a:stretch/>
        </p:blipFill>
        <p:spPr>
          <a:xfrm>
            <a:off x="4465440" y="1240200"/>
            <a:ext cx="7164360" cy="4724280"/>
          </a:xfrm>
          <a:prstGeom prst="rect">
            <a:avLst/>
          </a:prstGeom>
          <a:noFill/>
          <a:ln>
            <a:noFill/>
          </a:ln>
        </p:spPr>
      </p:pic>
      <p:sp>
        <p:nvSpPr>
          <p:cNvPr id="417" name="Google Shape;417;p19"/>
          <p:cNvSpPr/>
          <p:nvPr/>
        </p:nvSpPr>
        <p:spPr>
          <a:xfrm>
            <a:off x="189000" y="5964840"/>
            <a:ext cx="4109760" cy="2721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1" lang="en-GB" sz="1200" strike="noStrike">
                <a:solidFill>
                  <a:srgbClr val="000000"/>
                </a:solidFill>
                <a:latin typeface="Open Sans"/>
                <a:ea typeface="Open Sans"/>
                <a:cs typeface="Open Sans"/>
                <a:sym typeface="Open Sans"/>
              </a:rPr>
              <a:t>Source</a:t>
            </a:r>
            <a:r>
              <a:rPr b="1" i="1" lang="en-GB" sz="1200" strike="noStrike">
                <a:solidFill>
                  <a:srgbClr val="333333"/>
                </a:solidFill>
                <a:latin typeface="Open Sans"/>
                <a:ea typeface="Open Sans"/>
                <a:cs typeface="Open Sans"/>
                <a:sym typeface="Open Sans"/>
              </a:rPr>
              <a:t>: </a:t>
            </a:r>
            <a:r>
              <a:rPr b="0" i="1" lang="en-GB" sz="1200" u="sng" strike="noStrike">
                <a:solidFill>
                  <a:srgbClr val="0563C1"/>
                </a:solidFill>
                <a:latin typeface="Open Sans"/>
                <a:ea typeface="Open Sans"/>
                <a:cs typeface="Open Sans"/>
                <a:sym typeface="Open Sans"/>
                <a:hlinkClick r:id="rId5">
                  <a:extLst>
                    <a:ext uri="{A12FA001-AC4F-418D-AE19-62706E023703}">
                      <ahyp:hlinkClr val="tx"/>
                    </a:ext>
                  </a:extLst>
                </a:hlinkClick>
              </a:rPr>
              <a:t>Introduction to Databases</a:t>
            </a:r>
            <a:endParaRPr b="0" sz="1200" strike="noStrike">
              <a:solidFill>
                <a:srgbClr val="000000"/>
              </a:solidFill>
              <a:latin typeface="Arial"/>
              <a:ea typeface="Arial"/>
              <a:cs typeface="Arial"/>
              <a:sym typeface="Arial"/>
            </a:endParaRPr>
          </a:p>
        </p:txBody>
      </p:sp>
      <p:sp>
        <p:nvSpPr>
          <p:cNvPr id="418" name="Google Shape;418;p19"/>
          <p:cNvSpPr/>
          <p:nvPr/>
        </p:nvSpPr>
        <p:spPr>
          <a:xfrm>
            <a:off x="4791600" y="6078240"/>
            <a:ext cx="6202440" cy="272160"/>
          </a:xfrm>
          <a:prstGeom prst="rect">
            <a:avLst/>
          </a:prstGeom>
          <a:noFill/>
          <a:ln>
            <a:noFill/>
          </a:ln>
        </p:spPr>
        <p:txBody>
          <a:bodyPr anchorCtr="0" anchor="t" bIns="45000" lIns="90000" spcFirstLastPara="1" rIns="90000" wrap="square" tIns="45000">
            <a:spAutoFit/>
          </a:bodyPr>
          <a:lstStyle/>
          <a:p>
            <a:pPr indent="0" lvl="0" marL="0" marR="0" rtl="0" algn="ctr">
              <a:lnSpc>
                <a:spcPct val="100000"/>
              </a:lnSpc>
              <a:spcBef>
                <a:spcPts val="0"/>
              </a:spcBef>
              <a:spcAft>
                <a:spcPts val="0"/>
              </a:spcAft>
              <a:buNone/>
            </a:pPr>
            <a:r>
              <a:rPr b="0" i="1" lang="en-GB" sz="1200" strike="noStrike">
                <a:solidFill>
                  <a:srgbClr val="000000"/>
                </a:solidFill>
                <a:latin typeface="Open Sans"/>
                <a:ea typeface="Open Sans"/>
                <a:cs typeface="Open Sans"/>
                <a:sym typeface="Open Sans"/>
              </a:rPr>
              <a:t>Picture Source: </a:t>
            </a:r>
            <a:r>
              <a:rPr b="0" i="1" lang="en-GB" sz="1200" u="sng" strike="noStrike">
                <a:solidFill>
                  <a:srgbClr val="0563C1"/>
                </a:solidFill>
                <a:latin typeface="Open Sans"/>
                <a:ea typeface="Open Sans"/>
                <a:cs typeface="Open Sans"/>
                <a:sym typeface="Open Sans"/>
                <a:hlinkClick r:id="rId6">
                  <a:extLst>
                    <a:ext uri="{A12FA001-AC4F-418D-AE19-62706E023703}">
                      <ahyp:hlinkClr val="tx"/>
                    </a:ext>
                  </a:extLst>
                </a:hlinkClick>
              </a:rPr>
              <a:t>Components of a table (of a database)</a:t>
            </a:r>
            <a:endParaRPr b="0" sz="12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descr="Graphical user interface, sunburst chart&#10;&#10;Description automatically generated" id="205" name="Google Shape;205;p2"/>
          <p:cNvPicPr preferRelativeResize="0"/>
          <p:nvPr/>
        </p:nvPicPr>
        <p:blipFill rotWithShape="1">
          <a:blip r:embed="rId3">
            <a:alphaModFix/>
          </a:blip>
          <a:srcRect b="0" l="0" r="0" t="0"/>
          <a:stretch/>
        </p:blipFill>
        <p:spPr>
          <a:xfrm>
            <a:off x="-19800" y="37800"/>
            <a:ext cx="12188880" cy="6854760"/>
          </a:xfrm>
          <a:prstGeom prst="rect">
            <a:avLst/>
          </a:prstGeom>
          <a:noFill/>
          <a:ln>
            <a:noFill/>
          </a:ln>
        </p:spPr>
      </p:pic>
      <p:sp>
        <p:nvSpPr>
          <p:cNvPr id="206" name="Google Shape;206;p2"/>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1</a:t>
            </a:r>
            <a:endParaRPr b="0" sz="1400" strike="noStrike">
              <a:solidFill>
                <a:srgbClr val="000000"/>
              </a:solidFill>
              <a:latin typeface="Arial"/>
              <a:ea typeface="Arial"/>
              <a:cs typeface="Arial"/>
              <a:sym typeface="Arial"/>
            </a:endParaRPr>
          </a:p>
        </p:txBody>
      </p:sp>
      <p:sp>
        <p:nvSpPr>
          <p:cNvPr id="207" name="Google Shape;207;p2"/>
          <p:cNvSpPr/>
          <p:nvPr/>
        </p:nvSpPr>
        <p:spPr>
          <a:xfrm>
            <a:off x="887040" y="4680"/>
            <a:ext cx="765108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Learning Outcome</a:t>
            </a:r>
            <a:endParaRPr b="0" sz="4400" strike="noStrike">
              <a:solidFill>
                <a:srgbClr val="000000"/>
              </a:solidFill>
              <a:latin typeface="Arial"/>
              <a:ea typeface="Arial"/>
              <a:cs typeface="Arial"/>
              <a:sym typeface="Arial"/>
            </a:endParaRPr>
          </a:p>
        </p:txBody>
      </p:sp>
      <p:sp>
        <p:nvSpPr>
          <p:cNvPr id="208" name="Google Shape;208;p2"/>
          <p:cNvSpPr txBox="1"/>
          <p:nvPr>
            <p:ph idx="4294967295" type="body"/>
          </p:nvPr>
        </p:nvSpPr>
        <p:spPr>
          <a:xfrm>
            <a:off x="204840" y="1521000"/>
            <a:ext cx="5076360" cy="4565520"/>
          </a:xfrm>
          <a:prstGeom prst="rect">
            <a:avLst/>
          </a:prstGeom>
          <a:noFill/>
          <a:ln>
            <a:noFill/>
          </a:ln>
        </p:spPr>
        <p:txBody>
          <a:bodyPr anchorCtr="0" anchor="t" bIns="45700" lIns="91425" spcFirstLastPara="1" rIns="91425" wrap="square" tIns="45700">
            <a:noAutofit/>
          </a:bodyPr>
          <a:lstStyle/>
          <a:p>
            <a:pPr indent="0" lvl="0" marL="228600" marR="0" rtl="0" algn="l">
              <a:lnSpc>
                <a:spcPct val="150000"/>
              </a:lnSpc>
              <a:spcBef>
                <a:spcPts val="0"/>
              </a:spcBef>
              <a:spcAft>
                <a:spcPts val="0"/>
              </a:spcAft>
              <a:buClr>
                <a:srgbClr val="9CC2E5"/>
              </a:buClr>
              <a:buSzPts val="1800"/>
              <a:buFont typeface="Arial"/>
              <a:buNone/>
            </a:pPr>
            <a:r>
              <a:rPr b="1" i="0" lang="en-GB" sz="1800" u="none" cap="none" strike="noStrike">
                <a:solidFill>
                  <a:srgbClr val="9CC2E5"/>
                </a:solidFill>
                <a:latin typeface="Open Sans"/>
                <a:ea typeface="Open Sans"/>
                <a:cs typeface="Open Sans"/>
                <a:sym typeface="Open Sans"/>
              </a:rPr>
              <a:t>About this Lecture</a:t>
            </a:r>
            <a:endParaRPr b="0" i="0" sz="18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rgbClr val="000000"/>
              </a:buClr>
              <a:buSzPts val="1800"/>
              <a:buFont typeface="Arial"/>
              <a:buNone/>
            </a:pPr>
            <a:r>
              <a:rPr b="0" i="0" lang="en-GB" sz="1800" u="none" cap="none" strike="noStrike">
                <a:solidFill>
                  <a:srgbClr val="000000"/>
                </a:solidFill>
                <a:latin typeface="Open Sans"/>
                <a:ea typeface="Open Sans"/>
                <a:cs typeface="Open Sans"/>
                <a:sym typeface="Open Sans"/>
              </a:rPr>
              <a:t>The lecture will cover the basics of GIS and SDIs. The lecture includes introductory content that covers the basic data formats and data structures of GIS and then moves through standard data life-cycle activities. The lecture will cover the importance of GIS software, databases, web catalogues and core components in an SDI.</a:t>
            </a:r>
            <a:endParaRPr b="0" i="0" sz="1800" u="none" cap="none" strike="noStrike">
              <a:solidFill>
                <a:srgbClr val="000000"/>
              </a:solidFill>
              <a:latin typeface="Calibri"/>
              <a:ea typeface="Calibri"/>
              <a:cs typeface="Calibri"/>
              <a:sym typeface="Calibri"/>
            </a:endParaRPr>
          </a:p>
        </p:txBody>
      </p:sp>
      <p:sp>
        <p:nvSpPr>
          <p:cNvPr id="209" name="Google Shape;209;p2"/>
          <p:cNvSpPr/>
          <p:nvPr/>
        </p:nvSpPr>
        <p:spPr>
          <a:xfrm>
            <a:off x="5506560" y="1521000"/>
            <a:ext cx="5932440" cy="4615920"/>
          </a:xfrm>
          <a:prstGeom prst="rect">
            <a:avLst/>
          </a:prstGeom>
          <a:noFill/>
          <a:ln>
            <a:noFill/>
          </a:ln>
        </p:spPr>
        <p:txBody>
          <a:bodyPr anchorCtr="0" anchor="t" bIns="45000" lIns="90000" spcFirstLastPara="1" rIns="90000" wrap="square" tIns="45000">
            <a:spAutoFit/>
          </a:bodyPr>
          <a:lstStyle/>
          <a:p>
            <a:pPr indent="0" lvl="0" marL="0" marR="0" rtl="0" algn="l">
              <a:lnSpc>
                <a:spcPct val="150000"/>
              </a:lnSpc>
              <a:spcBef>
                <a:spcPts val="0"/>
              </a:spcBef>
              <a:spcAft>
                <a:spcPts val="0"/>
              </a:spcAft>
              <a:buNone/>
            </a:pPr>
            <a:r>
              <a:rPr b="0" lang="en-GB" sz="1800" strike="noStrike">
                <a:solidFill>
                  <a:srgbClr val="000000"/>
                </a:solidFill>
                <a:latin typeface="Open Sans"/>
                <a:ea typeface="Open Sans"/>
                <a:cs typeface="Open Sans"/>
                <a:sym typeface="Open Sans"/>
              </a:rPr>
              <a:t>This lecture will demonstrate the following actions:</a:t>
            </a:r>
            <a:endParaRPr b="0" sz="1800" strike="noStrike">
              <a:solidFill>
                <a:srgbClr val="000000"/>
              </a:solidFill>
              <a:latin typeface="Arial"/>
              <a:ea typeface="Arial"/>
              <a:cs typeface="Arial"/>
              <a:sym typeface="Arial"/>
            </a:endParaRPr>
          </a:p>
          <a:p>
            <a:pPr indent="-285840" lvl="0" marL="285840" marR="0" rtl="0" algn="l">
              <a:lnSpc>
                <a:spcPct val="150000"/>
              </a:lnSpc>
              <a:spcBef>
                <a:spcPts val="0"/>
              </a:spcBef>
              <a:spcAft>
                <a:spcPts val="0"/>
              </a:spcAft>
              <a:buClr>
                <a:srgbClr val="000000"/>
              </a:buClr>
              <a:buSzPts val="1800"/>
              <a:buFont typeface="Arial"/>
              <a:buChar char="•"/>
            </a:pPr>
            <a:r>
              <a:rPr b="0" lang="en-GB" sz="1800" strike="noStrike">
                <a:solidFill>
                  <a:srgbClr val="000000"/>
                </a:solidFill>
                <a:latin typeface="Open Sans"/>
                <a:ea typeface="Open Sans"/>
                <a:cs typeface="Open Sans"/>
                <a:sym typeface="Open Sans"/>
              </a:rPr>
              <a:t>Opening and visualising GIS datasets from various data sources</a:t>
            </a:r>
            <a:endParaRPr b="0" sz="1800" strike="noStrike">
              <a:solidFill>
                <a:srgbClr val="000000"/>
              </a:solidFill>
              <a:latin typeface="Arial"/>
              <a:ea typeface="Arial"/>
              <a:cs typeface="Arial"/>
              <a:sym typeface="Arial"/>
            </a:endParaRPr>
          </a:p>
          <a:p>
            <a:pPr indent="-285840" lvl="0" marL="285840" marR="0" rtl="0" algn="l">
              <a:lnSpc>
                <a:spcPct val="150000"/>
              </a:lnSpc>
              <a:spcBef>
                <a:spcPts val="0"/>
              </a:spcBef>
              <a:spcAft>
                <a:spcPts val="0"/>
              </a:spcAft>
              <a:buClr>
                <a:srgbClr val="000000"/>
              </a:buClr>
              <a:buSzPts val="1800"/>
              <a:buFont typeface="Arial"/>
              <a:buChar char="•"/>
            </a:pPr>
            <a:r>
              <a:rPr b="0" lang="en-GB" sz="1800" strike="noStrike">
                <a:solidFill>
                  <a:srgbClr val="000000"/>
                </a:solidFill>
                <a:latin typeface="Open Sans"/>
                <a:ea typeface="Open Sans"/>
                <a:cs typeface="Open Sans"/>
                <a:sym typeface="Open Sans"/>
              </a:rPr>
              <a:t>Creating GIS datasets</a:t>
            </a:r>
            <a:endParaRPr b="0" sz="1800" strike="noStrike">
              <a:solidFill>
                <a:srgbClr val="000000"/>
              </a:solidFill>
              <a:latin typeface="Arial"/>
              <a:ea typeface="Arial"/>
              <a:cs typeface="Arial"/>
              <a:sym typeface="Arial"/>
            </a:endParaRPr>
          </a:p>
          <a:p>
            <a:pPr indent="-285840" lvl="0" marL="285840" marR="0" rtl="0" algn="l">
              <a:lnSpc>
                <a:spcPct val="150000"/>
              </a:lnSpc>
              <a:spcBef>
                <a:spcPts val="0"/>
              </a:spcBef>
              <a:spcAft>
                <a:spcPts val="0"/>
              </a:spcAft>
              <a:buClr>
                <a:srgbClr val="000000"/>
              </a:buClr>
              <a:buSzPts val="1800"/>
              <a:buFont typeface="Arial"/>
              <a:buChar char="•"/>
            </a:pPr>
            <a:r>
              <a:rPr b="0" lang="en-GB" sz="1800" strike="noStrike">
                <a:solidFill>
                  <a:srgbClr val="000000"/>
                </a:solidFill>
                <a:latin typeface="Open Sans"/>
                <a:ea typeface="Open Sans"/>
                <a:cs typeface="Open Sans"/>
                <a:sym typeface="Open Sans"/>
              </a:rPr>
              <a:t>Editing GIS data</a:t>
            </a:r>
            <a:endParaRPr b="0" sz="1800" strike="noStrike">
              <a:solidFill>
                <a:srgbClr val="000000"/>
              </a:solidFill>
              <a:latin typeface="Arial"/>
              <a:ea typeface="Arial"/>
              <a:cs typeface="Arial"/>
              <a:sym typeface="Arial"/>
            </a:endParaRPr>
          </a:p>
          <a:p>
            <a:pPr indent="-285840" lvl="0" marL="285840" marR="0" rtl="0" algn="l">
              <a:lnSpc>
                <a:spcPct val="150000"/>
              </a:lnSpc>
              <a:spcBef>
                <a:spcPts val="0"/>
              </a:spcBef>
              <a:spcAft>
                <a:spcPts val="0"/>
              </a:spcAft>
              <a:buClr>
                <a:srgbClr val="000000"/>
              </a:buClr>
              <a:buSzPts val="1800"/>
              <a:buFont typeface="Arial"/>
              <a:buChar char="•"/>
            </a:pPr>
            <a:r>
              <a:rPr b="0" lang="en-GB" sz="1800" strike="noStrike">
                <a:solidFill>
                  <a:srgbClr val="000000"/>
                </a:solidFill>
                <a:latin typeface="Open Sans"/>
                <a:ea typeface="Open Sans"/>
                <a:cs typeface="Open Sans"/>
                <a:sym typeface="Open Sans"/>
              </a:rPr>
              <a:t>Deriving new GIS datasets through analysis activities</a:t>
            </a:r>
            <a:endParaRPr b="0" sz="1800" strike="noStrike">
              <a:solidFill>
                <a:srgbClr val="000000"/>
              </a:solidFill>
              <a:latin typeface="Arial"/>
              <a:ea typeface="Arial"/>
              <a:cs typeface="Arial"/>
              <a:sym typeface="Arial"/>
            </a:endParaRPr>
          </a:p>
          <a:p>
            <a:pPr indent="-285840" lvl="0" marL="285840" marR="0" rtl="0" algn="l">
              <a:lnSpc>
                <a:spcPct val="150000"/>
              </a:lnSpc>
              <a:spcBef>
                <a:spcPts val="0"/>
              </a:spcBef>
              <a:spcAft>
                <a:spcPts val="0"/>
              </a:spcAft>
              <a:buClr>
                <a:srgbClr val="000000"/>
              </a:buClr>
              <a:buSzPts val="1800"/>
              <a:buFont typeface="Arial"/>
              <a:buChar char="•"/>
            </a:pPr>
            <a:r>
              <a:rPr b="0" lang="en-GB" sz="1800" strike="noStrike">
                <a:solidFill>
                  <a:srgbClr val="000000"/>
                </a:solidFill>
                <a:latin typeface="Open Sans"/>
                <a:ea typeface="Open Sans"/>
                <a:cs typeface="Open Sans"/>
                <a:sym typeface="Open Sans"/>
              </a:rPr>
              <a:t>Cartographic techniques for vector and raster data</a:t>
            </a:r>
            <a:endParaRPr b="0" sz="1800" strike="noStrike">
              <a:solidFill>
                <a:srgbClr val="000000"/>
              </a:solidFill>
              <a:latin typeface="Arial"/>
              <a:ea typeface="Arial"/>
              <a:cs typeface="Arial"/>
              <a:sym typeface="Arial"/>
            </a:endParaRPr>
          </a:p>
          <a:p>
            <a:pPr indent="-285840" lvl="0" marL="285840" marR="0" rtl="0" algn="l">
              <a:lnSpc>
                <a:spcPct val="150000"/>
              </a:lnSpc>
              <a:spcBef>
                <a:spcPts val="0"/>
              </a:spcBef>
              <a:spcAft>
                <a:spcPts val="0"/>
              </a:spcAft>
              <a:buClr>
                <a:srgbClr val="000000"/>
              </a:buClr>
              <a:buSzPts val="1800"/>
              <a:buFont typeface="Arial"/>
              <a:buChar char="•"/>
            </a:pPr>
            <a:r>
              <a:rPr b="0" lang="en-GB" sz="1800" strike="noStrike">
                <a:solidFill>
                  <a:srgbClr val="000000"/>
                </a:solidFill>
                <a:latin typeface="Open Sans"/>
                <a:ea typeface="Open Sans"/>
                <a:cs typeface="Open Sans"/>
                <a:sym typeface="Open Sans"/>
              </a:rPr>
              <a:t>Creation of digital and print map products</a:t>
            </a:r>
            <a:endParaRPr b="0" sz="1800"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t/>
            </a:r>
            <a:endParaRPr b="0" sz="1800"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rPr b="1" lang="en-GB" sz="1800" strike="noStrike">
                <a:solidFill>
                  <a:srgbClr val="000000"/>
                </a:solidFill>
                <a:latin typeface="Open Sans"/>
                <a:ea typeface="Open Sans"/>
                <a:cs typeface="Open Sans"/>
                <a:sym typeface="Open Sans"/>
              </a:rPr>
              <a:t>Lecture Recording: </a:t>
            </a:r>
            <a:r>
              <a:rPr b="0" lang="en-GB" sz="1800" u="sng" strike="noStrike">
                <a:solidFill>
                  <a:srgbClr val="0563C1"/>
                </a:solidFill>
                <a:latin typeface="Open Sans"/>
                <a:ea typeface="Open Sans"/>
                <a:cs typeface="Open Sans"/>
                <a:sym typeface="Open Sans"/>
                <a:hlinkClick r:id="rId4">
                  <a:extLst>
                    <a:ext uri="{A12FA001-AC4F-418D-AE19-62706E023703}">
                      <ahyp:hlinkClr val="tx"/>
                    </a:ext>
                  </a:extLst>
                </a:hlinkClick>
              </a:rPr>
              <a:t>https://youtu.be/6ICoXp6MyXM</a:t>
            </a:r>
            <a:r>
              <a:rPr b="0" lang="en-GB" sz="1800" strike="noStrike">
                <a:solidFill>
                  <a:srgbClr val="000000"/>
                </a:solidFill>
                <a:latin typeface="Open Sans"/>
                <a:ea typeface="Open Sans"/>
                <a:cs typeface="Open Sans"/>
                <a:sym typeface="Open Sans"/>
              </a:rPr>
              <a:t> </a:t>
            </a:r>
            <a:endParaRPr b="0" sz="18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descr="Graphical user interface, sunburst chart&#10;&#10;Description automatically generated" id="424" name="Google Shape;424;p20"/>
          <p:cNvPicPr preferRelativeResize="0"/>
          <p:nvPr/>
        </p:nvPicPr>
        <p:blipFill rotWithShape="1">
          <a:blip r:embed="rId3">
            <a:alphaModFix/>
          </a:blip>
          <a:srcRect b="0" l="0" r="0" t="0"/>
          <a:stretch/>
        </p:blipFill>
        <p:spPr>
          <a:xfrm>
            <a:off x="22680" y="37800"/>
            <a:ext cx="12188880" cy="6854760"/>
          </a:xfrm>
          <a:prstGeom prst="rect">
            <a:avLst/>
          </a:prstGeom>
          <a:noFill/>
          <a:ln>
            <a:noFill/>
          </a:ln>
        </p:spPr>
      </p:pic>
      <p:sp>
        <p:nvSpPr>
          <p:cNvPr id="425" name="Google Shape;425;p20"/>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19</a:t>
            </a:r>
            <a:endParaRPr b="0" sz="1400" strike="noStrike">
              <a:solidFill>
                <a:srgbClr val="000000"/>
              </a:solidFill>
              <a:latin typeface="Arial"/>
              <a:ea typeface="Arial"/>
              <a:cs typeface="Arial"/>
              <a:sym typeface="Arial"/>
            </a:endParaRPr>
          </a:p>
        </p:txBody>
      </p:sp>
      <p:sp>
        <p:nvSpPr>
          <p:cNvPr id="426" name="Google Shape;426;p20"/>
          <p:cNvSpPr/>
          <p:nvPr/>
        </p:nvSpPr>
        <p:spPr>
          <a:xfrm>
            <a:off x="887040" y="4680"/>
            <a:ext cx="765108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1.2 Databases</a:t>
            </a:r>
            <a:endParaRPr b="0" sz="4400" strike="noStrike">
              <a:solidFill>
                <a:srgbClr val="000000"/>
              </a:solidFill>
              <a:latin typeface="Arial"/>
              <a:ea typeface="Arial"/>
              <a:cs typeface="Arial"/>
              <a:sym typeface="Arial"/>
            </a:endParaRPr>
          </a:p>
        </p:txBody>
      </p:sp>
      <p:sp>
        <p:nvSpPr>
          <p:cNvPr id="427" name="Google Shape;427;p20"/>
          <p:cNvSpPr txBox="1"/>
          <p:nvPr>
            <p:ph idx="4294967295" type="body"/>
          </p:nvPr>
        </p:nvSpPr>
        <p:spPr>
          <a:xfrm>
            <a:off x="846360" y="2073960"/>
            <a:ext cx="5249160" cy="3364200"/>
          </a:xfrm>
          <a:prstGeom prst="rect">
            <a:avLst/>
          </a:prstGeom>
          <a:noFill/>
          <a:ln>
            <a:noFill/>
          </a:ln>
        </p:spPr>
        <p:txBody>
          <a:bodyPr anchorCtr="0" anchor="t" bIns="45700" lIns="91425" spcFirstLastPara="1" rIns="91425" wrap="square" tIns="45700">
            <a:normAutofit/>
          </a:bodyPr>
          <a:lstStyle/>
          <a:p>
            <a:pPr indent="0" lvl="0" marL="228600" marR="0" rtl="0" algn="l">
              <a:lnSpc>
                <a:spcPct val="9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A list of common datatypes:</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String </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Integer </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Real and Float </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Date </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Boolean </a:t>
            </a:r>
            <a:endParaRPr b="0" i="0" sz="2000" u="none" cap="none" strike="noStrike">
              <a:solidFill>
                <a:srgbClr val="000000"/>
              </a:solidFill>
              <a:latin typeface="Calibri"/>
              <a:ea typeface="Calibri"/>
              <a:cs typeface="Calibri"/>
              <a:sym typeface="Calibri"/>
            </a:endParaRPr>
          </a:p>
        </p:txBody>
      </p:sp>
      <p:sp>
        <p:nvSpPr>
          <p:cNvPr id="428" name="Google Shape;428;p20"/>
          <p:cNvSpPr/>
          <p:nvPr/>
        </p:nvSpPr>
        <p:spPr>
          <a:xfrm>
            <a:off x="846360" y="1416600"/>
            <a:ext cx="6184440" cy="394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en-GB" sz="2000" strike="noStrike">
                <a:solidFill>
                  <a:srgbClr val="9CC2E5"/>
                </a:solidFill>
                <a:latin typeface="Calibri"/>
                <a:ea typeface="Calibri"/>
                <a:cs typeface="Calibri"/>
                <a:sym typeface="Calibri"/>
              </a:rPr>
              <a:t>Components of a Database</a:t>
            </a:r>
            <a:endParaRPr b="0" sz="2000" strike="noStrike">
              <a:solidFill>
                <a:srgbClr val="000000"/>
              </a:solidFill>
              <a:latin typeface="Arial"/>
              <a:ea typeface="Arial"/>
              <a:cs typeface="Arial"/>
              <a:sym typeface="Arial"/>
            </a:endParaRPr>
          </a:p>
        </p:txBody>
      </p:sp>
      <p:sp>
        <p:nvSpPr>
          <p:cNvPr id="429" name="Google Shape;429;p20"/>
          <p:cNvSpPr/>
          <p:nvPr/>
        </p:nvSpPr>
        <p:spPr>
          <a:xfrm>
            <a:off x="5486400" y="5981040"/>
            <a:ext cx="6184440" cy="2721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200" strike="noStrike">
                <a:solidFill>
                  <a:srgbClr val="000000"/>
                </a:solidFill>
                <a:latin typeface="Open Sans"/>
                <a:ea typeface="Open Sans"/>
                <a:cs typeface="Open Sans"/>
                <a:sym typeface="Open Sans"/>
              </a:rPr>
              <a:t>Source </a:t>
            </a:r>
            <a:r>
              <a:rPr b="1" i="1" lang="en-GB" sz="1200" strike="noStrike">
                <a:solidFill>
                  <a:srgbClr val="333333"/>
                </a:solidFill>
                <a:latin typeface="Open Sans"/>
                <a:ea typeface="Open Sans"/>
                <a:cs typeface="Open Sans"/>
                <a:sym typeface="Open Sans"/>
              </a:rPr>
              <a:t>: </a:t>
            </a:r>
            <a:r>
              <a:rPr b="0" i="1" lang="en-GB" sz="1200" u="sng" strike="noStrike">
                <a:solidFill>
                  <a:srgbClr val="0563C1"/>
                </a:solidFill>
                <a:latin typeface="Open Sans"/>
                <a:ea typeface="Open Sans"/>
                <a:cs typeface="Open Sans"/>
                <a:sym typeface="Open Sans"/>
                <a:hlinkClick r:id="rId4">
                  <a:extLst>
                    <a:ext uri="{A12FA001-AC4F-418D-AE19-62706E023703}">
                      <ahyp:hlinkClr val="tx"/>
                    </a:ext>
                  </a:extLst>
                </a:hlinkClick>
              </a:rPr>
              <a:t>Introduction to Databases</a:t>
            </a:r>
            <a:endParaRPr b="0" sz="1200" strike="noStrike">
              <a:solidFill>
                <a:srgbClr val="000000"/>
              </a:solidFill>
              <a:latin typeface="Arial"/>
              <a:ea typeface="Arial"/>
              <a:cs typeface="Arial"/>
              <a:sym typeface="Arial"/>
            </a:endParaRPr>
          </a:p>
        </p:txBody>
      </p:sp>
      <p:pic>
        <p:nvPicPr>
          <p:cNvPr id="430" name="Google Shape;430;p20"/>
          <p:cNvPicPr preferRelativeResize="0"/>
          <p:nvPr/>
        </p:nvPicPr>
        <p:blipFill rotWithShape="1">
          <a:blip r:embed="rId5">
            <a:alphaModFix/>
          </a:blip>
          <a:srcRect b="0" l="0" r="0" t="0"/>
          <a:stretch/>
        </p:blipFill>
        <p:spPr>
          <a:xfrm>
            <a:off x="6095880" y="1775160"/>
            <a:ext cx="5137560" cy="3805920"/>
          </a:xfrm>
          <a:prstGeom prst="rect">
            <a:avLst/>
          </a:prstGeom>
          <a:noFill/>
          <a:ln>
            <a:noFill/>
          </a:ln>
        </p:spPr>
      </p:pic>
      <p:sp>
        <p:nvSpPr>
          <p:cNvPr id="431" name="Google Shape;431;p20"/>
          <p:cNvSpPr/>
          <p:nvPr/>
        </p:nvSpPr>
        <p:spPr>
          <a:xfrm>
            <a:off x="5573160" y="5419080"/>
            <a:ext cx="6202440" cy="2721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1" lang="en-GB" sz="1200" strike="noStrike">
                <a:solidFill>
                  <a:srgbClr val="000000"/>
                </a:solidFill>
                <a:latin typeface="Open Sans"/>
                <a:ea typeface="Open Sans"/>
                <a:cs typeface="Open Sans"/>
                <a:sym typeface="Open Sans"/>
              </a:rPr>
              <a:t>Picture Source: </a:t>
            </a:r>
            <a:r>
              <a:rPr b="0" i="1" lang="en-GB" sz="1200" u="sng" strike="noStrike">
                <a:solidFill>
                  <a:srgbClr val="0563C1"/>
                </a:solidFill>
                <a:latin typeface="Open Sans"/>
                <a:ea typeface="Open Sans"/>
                <a:cs typeface="Open Sans"/>
                <a:sym typeface="Open Sans"/>
                <a:hlinkClick r:id="rId6">
                  <a:extLst>
                    <a:ext uri="{A12FA001-AC4F-418D-AE19-62706E023703}">
                      <ahyp:hlinkClr val="tx"/>
                    </a:ext>
                  </a:extLst>
                </a:hlinkClick>
              </a:rPr>
              <a:t>Types of Data in simple language. String, Boolean, Date, Float, Integer.</a:t>
            </a:r>
            <a:endParaRPr b="0" sz="12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descr="Graphical user interface, sunburst chart&#10;&#10;Description automatically generated" id="437" name="Google Shape;437;p21"/>
          <p:cNvPicPr preferRelativeResize="0"/>
          <p:nvPr/>
        </p:nvPicPr>
        <p:blipFill rotWithShape="1">
          <a:blip r:embed="rId3">
            <a:alphaModFix/>
          </a:blip>
          <a:srcRect b="0" l="0" r="0" t="0"/>
          <a:stretch/>
        </p:blipFill>
        <p:spPr>
          <a:xfrm>
            <a:off x="1800" y="0"/>
            <a:ext cx="12189960" cy="6857640"/>
          </a:xfrm>
          <a:prstGeom prst="rect">
            <a:avLst/>
          </a:prstGeom>
          <a:noFill/>
          <a:ln>
            <a:noFill/>
          </a:ln>
        </p:spPr>
      </p:pic>
      <p:sp>
        <p:nvSpPr>
          <p:cNvPr id="438" name="Google Shape;438;p21"/>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20</a:t>
            </a:r>
            <a:endParaRPr b="0" sz="1400" strike="noStrike">
              <a:solidFill>
                <a:srgbClr val="000000"/>
              </a:solidFill>
              <a:latin typeface="Arial"/>
              <a:ea typeface="Arial"/>
              <a:cs typeface="Arial"/>
              <a:sym typeface="Arial"/>
            </a:endParaRPr>
          </a:p>
        </p:txBody>
      </p:sp>
      <p:sp>
        <p:nvSpPr>
          <p:cNvPr id="439" name="Google Shape;439;p21"/>
          <p:cNvSpPr/>
          <p:nvPr/>
        </p:nvSpPr>
        <p:spPr>
          <a:xfrm>
            <a:off x="887040" y="4680"/>
            <a:ext cx="765108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1.2 Databases</a:t>
            </a:r>
            <a:endParaRPr b="0" sz="4400" strike="noStrike">
              <a:solidFill>
                <a:srgbClr val="000000"/>
              </a:solidFill>
              <a:latin typeface="Arial"/>
              <a:ea typeface="Arial"/>
              <a:cs typeface="Arial"/>
              <a:sym typeface="Arial"/>
            </a:endParaRPr>
          </a:p>
        </p:txBody>
      </p:sp>
      <p:sp>
        <p:nvSpPr>
          <p:cNvPr id="440" name="Google Shape;440;p21"/>
          <p:cNvSpPr txBox="1"/>
          <p:nvPr>
            <p:ph idx="4294967295" type="body"/>
          </p:nvPr>
        </p:nvSpPr>
        <p:spPr>
          <a:xfrm>
            <a:off x="846360" y="2073960"/>
            <a:ext cx="10494360" cy="3364200"/>
          </a:xfrm>
          <a:prstGeom prst="rect">
            <a:avLst/>
          </a:prstGeom>
          <a:noFill/>
          <a:ln>
            <a:noFill/>
          </a:ln>
        </p:spPr>
        <p:txBody>
          <a:bodyPr anchorCtr="0" anchor="t" bIns="45700" lIns="91425" spcFirstLastPara="1" rIns="91425" wrap="square" tIns="45700">
            <a:norm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PostgreSQL is an object-relational database management system (ORDBMS) based on POSTGRES, Version 4.2, developed at the University of California at Berkeley Computer Science Department. PostgreSQL is an open-source descendant of this original Berkeley code. </a:t>
            </a:r>
            <a:endParaRPr b="0" i="0" sz="2000" u="none" cap="none" strike="noStrike">
              <a:solidFill>
                <a:srgbClr val="000000"/>
              </a:solidFill>
              <a:latin typeface="Calibri"/>
              <a:ea typeface="Calibri"/>
              <a:cs typeface="Calibri"/>
              <a:sym typeface="Calibri"/>
            </a:endParaRPr>
          </a:p>
        </p:txBody>
      </p:sp>
      <p:sp>
        <p:nvSpPr>
          <p:cNvPr id="441" name="Google Shape;441;p21"/>
          <p:cNvSpPr/>
          <p:nvPr/>
        </p:nvSpPr>
        <p:spPr>
          <a:xfrm>
            <a:off x="846360" y="1416600"/>
            <a:ext cx="6184440" cy="394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en-GB" sz="2000" strike="noStrike">
                <a:solidFill>
                  <a:srgbClr val="9CC2E5"/>
                </a:solidFill>
                <a:latin typeface="Calibri"/>
                <a:ea typeface="Calibri"/>
                <a:cs typeface="Calibri"/>
                <a:sym typeface="Calibri"/>
              </a:rPr>
              <a:t>Database Software - PostgreSQL</a:t>
            </a:r>
            <a:endParaRPr b="0" sz="2000" strike="noStrike">
              <a:solidFill>
                <a:srgbClr val="000000"/>
              </a:solidFill>
              <a:latin typeface="Arial"/>
              <a:ea typeface="Arial"/>
              <a:cs typeface="Arial"/>
              <a:sym typeface="Arial"/>
            </a:endParaRPr>
          </a:p>
        </p:txBody>
      </p:sp>
      <p:sp>
        <p:nvSpPr>
          <p:cNvPr id="442" name="Google Shape;442;p21"/>
          <p:cNvSpPr/>
          <p:nvPr/>
        </p:nvSpPr>
        <p:spPr>
          <a:xfrm>
            <a:off x="5486400" y="5981040"/>
            <a:ext cx="6184440" cy="3027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400" strike="noStrike">
                <a:solidFill>
                  <a:srgbClr val="000000"/>
                </a:solidFill>
                <a:latin typeface="Open Sans"/>
                <a:ea typeface="Open Sans"/>
                <a:cs typeface="Open Sans"/>
                <a:sym typeface="Open Sans"/>
              </a:rPr>
              <a:t>Source</a:t>
            </a:r>
            <a:r>
              <a:rPr b="1" i="1" lang="en-GB" sz="1400" strike="noStrike">
                <a:solidFill>
                  <a:srgbClr val="333333"/>
                </a:solidFill>
                <a:latin typeface="Open Sans"/>
                <a:ea typeface="Open Sans"/>
                <a:cs typeface="Open Sans"/>
                <a:sym typeface="Open Sans"/>
              </a:rPr>
              <a:t>: </a:t>
            </a:r>
            <a:r>
              <a:rPr b="0" i="1" lang="en-GB" sz="1400" u="sng" strike="noStrike">
                <a:solidFill>
                  <a:srgbClr val="0563C1"/>
                </a:solidFill>
                <a:latin typeface="Open Sans"/>
                <a:ea typeface="Open Sans"/>
                <a:cs typeface="Open Sans"/>
                <a:sym typeface="Open Sans"/>
                <a:hlinkClick r:id="rId4">
                  <a:extLst>
                    <a:ext uri="{A12FA001-AC4F-418D-AE19-62706E023703}">
                      <ahyp:hlinkClr val="tx"/>
                    </a:ext>
                  </a:extLst>
                </a:hlinkClick>
              </a:rPr>
              <a:t>What is PostgreSQL?</a:t>
            </a:r>
            <a:endParaRPr b="0" sz="1400" strike="noStrike">
              <a:solidFill>
                <a:srgbClr val="000000"/>
              </a:solidFill>
              <a:latin typeface="Arial"/>
              <a:ea typeface="Arial"/>
              <a:cs typeface="Arial"/>
              <a:sym typeface="Arial"/>
            </a:endParaRPr>
          </a:p>
        </p:txBody>
      </p:sp>
      <p:pic>
        <p:nvPicPr>
          <p:cNvPr id="443" name="Google Shape;443;p21"/>
          <p:cNvPicPr preferRelativeResize="0"/>
          <p:nvPr/>
        </p:nvPicPr>
        <p:blipFill rotWithShape="1">
          <a:blip r:embed="rId5">
            <a:alphaModFix/>
          </a:blip>
          <a:srcRect b="0" l="0" r="0" t="0"/>
          <a:stretch/>
        </p:blipFill>
        <p:spPr>
          <a:xfrm>
            <a:off x="5310360" y="3756600"/>
            <a:ext cx="2104560" cy="2171520"/>
          </a:xfrm>
          <a:prstGeom prst="rect">
            <a:avLst/>
          </a:prstGeom>
          <a:noFill/>
          <a:ln>
            <a:noFill/>
          </a:ln>
        </p:spPr>
      </p:pic>
    </p:spTree>
  </p:cSld>
  <p:clrMapOvr>
    <a:masterClrMapping/>
  </p:clrMapOvr>
  <p:transition spd="slow">
    <p:push dir="r"/>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descr="Graphical user interface, sunburst chart&#10;&#10;Description automatically generated" id="449" name="Google Shape;449;p22"/>
          <p:cNvPicPr preferRelativeResize="0"/>
          <p:nvPr/>
        </p:nvPicPr>
        <p:blipFill rotWithShape="1">
          <a:blip r:embed="rId3">
            <a:alphaModFix/>
          </a:blip>
          <a:srcRect b="0" l="0" r="0" t="0"/>
          <a:stretch/>
        </p:blipFill>
        <p:spPr>
          <a:xfrm>
            <a:off x="1800" y="0"/>
            <a:ext cx="12189960" cy="6857640"/>
          </a:xfrm>
          <a:prstGeom prst="rect">
            <a:avLst/>
          </a:prstGeom>
          <a:noFill/>
          <a:ln>
            <a:noFill/>
          </a:ln>
        </p:spPr>
      </p:pic>
      <p:sp>
        <p:nvSpPr>
          <p:cNvPr id="450" name="Google Shape;450;p22"/>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21</a:t>
            </a:r>
            <a:endParaRPr b="0" sz="1400" strike="noStrike">
              <a:solidFill>
                <a:srgbClr val="000000"/>
              </a:solidFill>
              <a:latin typeface="Arial"/>
              <a:ea typeface="Arial"/>
              <a:cs typeface="Arial"/>
              <a:sym typeface="Arial"/>
            </a:endParaRPr>
          </a:p>
        </p:txBody>
      </p:sp>
      <p:sp>
        <p:nvSpPr>
          <p:cNvPr id="451" name="Google Shape;451;p22"/>
          <p:cNvSpPr/>
          <p:nvPr/>
        </p:nvSpPr>
        <p:spPr>
          <a:xfrm>
            <a:off x="887040" y="4680"/>
            <a:ext cx="765108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1.2 Databases</a:t>
            </a:r>
            <a:endParaRPr b="0" sz="4400" strike="noStrike">
              <a:solidFill>
                <a:srgbClr val="000000"/>
              </a:solidFill>
              <a:latin typeface="Arial"/>
              <a:ea typeface="Arial"/>
              <a:cs typeface="Arial"/>
              <a:sym typeface="Arial"/>
            </a:endParaRPr>
          </a:p>
        </p:txBody>
      </p:sp>
      <p:sp>
        <p:nvSpPr>
          <p:cNvPr id="452" name="Google Shape;452;p22"/>
          <p:cNvSpPr txBox="1"/>
          <p:nvPr>
            <p:ph idx="4294967295" type="body"/>
          </p:nvPr>
        </p:nvSpPr>
        <p:spPr>
          <a:xfrm>
            <a:off x="846360" y="2073960"/>
            <a:ext cx="10494360" cy="3906720"/>
          </a:xfrm>
          <a:prstGeom prst="rect">
            <a:avLst/>
          </a:prstGeom>
          <a:noFill/>
          <a:ln>
            <a:noFill/>
          </a:ln>
        </p:spPr>
        <p:txBody>
          <a:bodyPr anchorCtr="0" anchor="t" bIns="45700" lIns="91425" spcFirstLastPara="1" rIns="91425" wrap="square" tIns="45700">
            <a:normAutofit fontScale="99000"/>
          </a:bodyPr>
          <a:lstStyle/>
          <a:p>
            <a:pPr indent="0" lvl="0" marL="228600" marR="0" rtl="0" algn="l">
              <a:lnSpc>
                <a:spcPct val="150000"/>
              </a:lnSpc>
              <a:spcBef>
                <a:spcPts val="0"/>
              </a:spcBef>
              <a:spcAft>
                <a:spcPts val="0"/>
              </a:spcAft>
              <a:buClr>
                <a:srgbClr val="000000"/>
              </a:buClr>
              <a:buSzPct val="100000"/>
              <a:buFont typeface="Arial"/>
              <a:buNone/>
            </a:pPr>
            <a:r>
              <a:rPr b="0" i="0" lang="en-GB" sz="2000" u="none" cap="none" strike="noStrike">
                <a:solidFill>
                  <a:srgbClr val="000000"/>
                </a:solidFill>
                <a:latin typeface="Open Sans"/>
                <a:ea typeface="Open Sans"/>
                <a:cs typeface="Open Sans"/>
                <a:sym typeface="Open Sans"/>
              </a:rPr>
              <a:t>PostGIS extends the capabilities of the PostgreSQL relational database by adding support for storing, indexing and querying geographic data. PostGIS features include: </a:t>
            </a:r>
            <a:endParaRPr b="0" i="0" sz="2000" u="none" cap="none" strike="noStrike">
              <a:solidFill>
                <a:srgbClr val="000000"/>
              </a:solidFill>
              <a:latin typeface="Calibri"/>
              <a:ea typeface="Calibri"/>
              <a:cs typeface="Calibri"/>
              <a:sym typeface="Calibri"/>
            </a:endParaRPr>
          </a:p>
          <a:p>
            <a:pPr indent="-226080" lvl="0" marL="226080" marR="0" rtl="0" algn="l">
              <a:lnSpc>
                <a:spcPct val="15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Spatial data storage</a:t>
            </a:r>
            <a:endParaRPr b="0" i="0" sz="2000" u="none" cap="none" strike="noStrike">
              <a:solidFill>
                <a:srgbClr val="000000"/>
              </a:solidFill>
              <a:latin typeface="Calibri"/>
              <a:ea typeface="Calibri"/>
              <a:cs typeface="Calibri"/>
              <a:sym typeface="Calibri"/>
            </a:endParaRPr>
          </a:p>
          <a:p>
            <a:pPr indent="-226080" lvl="0" marL="226080" marR="0" rtl="0" algn="l">
              <a:lnSpc>
                <a:spcPct val="15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Spatial indexing</a:t>
            </a:r>
            <a:endParaRPr b="0" i="0" sz="2000" u="none" cap="none" strike="noStrike">
              <a:solidFill>
                <a:srgbClr val="000000"/>
              </a:solidFill>
              <a:latin typeface="Calibri"/>
              <a:ea typeface="Calibri"/>
              <a:cs typeface="Calibri"/>
              <a:sym typeface="Calibri"/>
            </a:endParaRPr>
          </a:p>
          <a:p>
            <a:pPr indent="-226080" lvl="0" marL="226080" marR="0" rtl="0" algn="l">
              <a:lnSpc>
                <a:spcPct val="15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Spatial functions</a:t>
            </a:r>
            <a:endParaRPr b="0" i="0" sz="2000" u="none" cap="none" strike="noStrike">
              <a:solidFill>
                <a:srgbClr val="000000"/>
              </a:solidFill>
              <a:latin typeface="Calibri"/>
              <a:ea typeface="Calibri"/>
              <a:cs typeface="Calibri"/>
              <a:sym typeface="Calibri"/>
            </a:endParaRPr>
          </a:p>
          <a:p>
            <a:pPr indent="-226080" lvl="0" marL="226080" marR="0" rtl="0" algn="l">
              <a:lnSpc>
                <a:spcPct val="15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Geometry processing</a:t>
            </a:r>
            <a:endParaRPr b="0" i="0" sz="2000" u="none" cap="none" strike="noStrike">
              <a:solidFill>
                <a:srgbClr val="000000"/>
              </a:solidFill>
              <a:latin typeface="Calibri"/>
              <a:ea typeface="Calibri"/>
              <a:cs typeface="Calibri"/>
              <a:sym typeface="Calibri"/>
            </a:endParaRPr>
          </a:p>
          <a:p>
            <a:pPr indent="-226080" lvl="0" marL="226080" marR="0" rtl="0" algn="l">
              <a:lnSpc>
                <a:spcPct val="15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Raster data support</a:t>
            </a:r>
            <a:endParaRPr b="0" i="0" sz="2000" u="none" cap="none" strike="noStrike">
              <a:solidFill>
                <a:srgbClr val="000000"/>
              </a:solidFill>
              <a:latin typeface="Calibri"/>
              <a:ea typeface="Calibri"/>
              <a:cs typeface="Calibri"/>
              <a:sym typeface="Calibri"/>
            </a:endParaRPr>
          </a:p>
        </p:txBody>
      </p:sp>
      <p:sp>
        <p:nvSpPr>
          <p:cNvPr id="453" name="Google Shape;453;p22"/>
          <p:cNvSpPr/>
          <p:nvPr/>
        </p:nvSpPr>
        <p:spPr>
          <a:xfrm>
            <a:off x="846360" y="1416600"/>
            <a:ext cx="6184440" cy="394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en-GB" sz="2000" strike="noStrike">
                <a:solidFill>
                  <a:srgbClr val="9CC2E5"/>
                </a:solidFill>
                <a:latin typeface="Calibri"/>
                <a:ea typeface="Calibri"/>
                <a:cs typeface="Calibri"/>
                <a:sym typeface="Calibri"/>
              </a:rPr>
              <a:t>Database Software – PostGIS a PostgreSQL extension</a:t>
            </a:r>
            <a:endParaRPr b="0" sz="2000" strike="noStrike">
              <a:solidFill>
                <a:srgbClr val="000000"/>
              </a:solidFill>
              <a:latin typeface="Arial"/>
              <a:ea typeface="Arial"/>
              <a:cs typeface="Arial"/>
              <a:sym typeface="Arial"/>
            </a:endParaRPr>
          </a:p>
        </p:txBody>
      </p:sp>
      <p:sp>
        <p:nvSpPr>
          <p:cNvPr id="454" name="Google Shape;454;p22"/>
          <p:cNvSpPr/>
          <p:nvPr/>
        </p:nvSpPr>
        <p:spPr>
          <a:xfrm>
            <a:off x="3581280" y="5981040"/>
            <a:ext cx="8089560" cy="3027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400" strike="noStrike">
                <a:solidFill>
                  <a:srgbClr val="000000"/>
                </a:solidFill>
                <a:latin typeface="Open Sans"/>
                <a:ea typeface="Open Sans"/>
                <a:cs typeface="Open Sans"/>
                <a:sym typeface="Open Sans"/>
              </a:rPr>
              <a:t>Source </a:t>
            </a:r>
            <a:r>
              <a:rPr b="1" i="1" lang="en-GB" sz="1400" strike="noStrike">
                <a:solidFill>
                  <a:srgbClr val="333333"/>
                </a:solidFill>
                <a:latin typeface="Open Sans"/>
                <a:ea typeface="Open Sans"/>
                <a:cs typeface="Open Sans"/>
                <a:sym typeface="Open Sans"/>
              </a:rPr>
              <a:t>: </a:t>
            </a:r>
            <a:r>
              <a:rPr b="0" i="1" lang="en-GB" sz="1400" u="sng" strike="noStrike">
                <a:solidFill>
                  <a:srgbClr val="0563C1"/>
                </a:solidFill>
                <a:latin typeface="Open Sans"/>
                <a:ea typeface="Open Sans"/>
                <a:cs typeface="Open Sans"/>
                <a:sym typeface="Open Sans"/>
                <a:hlinkClick r:id="rId4">
                  <a:extLst>
                    <a:ext uri="{A12FA001-AC4F-418D-AE19-62706E023703}">
                      <ahyp:hlinkClr val="tx"/>
                    </a:ext>
                  </a:extLst>
                </a:hlinkClick>
              </a:rPr>
              <a:t>About PostGIS </a:t>
            </a:r>
            <a:r>
              <a:rPr b="0" i="1" lang="en-GB" sz="1400" strike="noStrike">
                <a:solidFill>
                  <a:srgbClr val="333333"/>
                </a:solidFill>
                <a:latin typeface="Open Sans"/>
                <a:ea typeface="Open Sans"/>
                <a:cs typeface="Open Sans"/>
                <a:sym typeface="Open Sans"/>
              </a:rPr>
              <a:t>and </a:t>
            </a:r>
            <a:r>
              <a:rPr b="0" i="1" lang="en-GB" sz="1400" u="sng" strike="noStrike">
                <a:solidFill>
                  <a:srgbClr val="0563C1"/>
                </a:solidFill>
                <a:latin typeface="Open Sans"/>
                <a:ea typeface="Open Sans"/>
                <a:cs typeface="Open Sans"/>
                <a:sym typeface="Open Sans"/>
                <a:hlinkClick r:id="rId5">
                  <a:extLst>
                    <a:ext uri="{A12FA001-AC4F-418D-AE19-62706E023703}">
                      <ahyp:hlinkClr val="tx"/>
                    </a:ext>
                  </a:extLst>
                </a:hlinkClick>
              </a:rPr>
              <a:t>Spatial Database Concepts with PostGIS</a:t>
            </a:r>
            <a:endParaRPr b="0" sz="1400" strike="noStrike">
              <a:solidFill>
                <a:srgbClr val="000000"/>
              </a:solidFill>
              <a:latin typeface="Arial"/>
              <a:ea typeface="Arial"/>
              <a:cs typeface="Arial"/>
              <a:sym typeface="Arial"/>
            </a:endParaRPr>
          </a:p>
        </p:txBody>
      </p:sp>
      <p:pic>
        <p:nvPicPr>
          <p:cNvPr id="455" name="Google Shape;455;p22"/>
          <p:cNvPicPr preferRelativeResize="0"/>
          <p:nvPr/>
        </p:nvPicPr>
        <p:blipFill rotWithShape="1">
          <a:blip r:embed="rId6">
            <a:alphaModFix/>
          </a:blip>
          <a:srcRect b="0" l="0" r="0" t="0"/>
          <a:stretch/>
        </p:blipFill>
        <p:spPr>
          <a:xfrm>
            <a:off x="5968440" y="3220200"/>
            <a:ext cx="2610000" cy="2760480"/>
          </a:xfrm>
          <a:prstGeom prst="rect">
            <a:avLst/>
          </a:prstGeom>
          <a:noFill/>
          <a:ln>
            <a:noFill/>
          </a:ln>
        </p:spPr>
      </p:pic>
    </p:spTree>
  </p:cSld>
  <p:clrMapOvr>
    <a:masterClrMapping/>
  </p:clrMapOvr>
  <p:transition spd="slow">
    <p:push dir="r"/>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descr="Graphical user interface, sunburst chart&#10;&#10;Description automatically generated" id="461" name="Google Shape;461;p23"/>
          <p:cNvPicPr preferRelativeResize="0"/>
          <p:nvPr/>
        </p:nvPicPr>
        <p:blipFill rotWithShape="1">
          <a:blip r:embed="rId3">
            <a:alphaModFix/>
          </a:blip>
          <a:srcRect b="0" l="0" r="0" t="0"/>
          <a:stretch/>
        </p:blipFill>
        <p:spPr>
          <a:xfrm>
            <a:off x="-19800" y="-1800"/>
            <a:ext cx="12188880" cy="6854760"/>
          </a:xfrm>
          <a:prstGeom prst="rect">
            <a:avLst/>
          </a:prstGeom>
          <a:noFill/>
          <a:ln>
            <a:noFill/>
          </a:ln>
        </p:spPr>
      </p:pic>
      <p:sp>
        <p:nvSpPr>
          <p:cNvPr id="462" name="Google Shape;462;p23"/>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22</a:t>
            </a:r>
            <a:endParaRPr b="0" sz="1400" strike="noStrike">
              <a:solidFill>
                <a:srgbClr val="000000"/>
              </a:solidFill>
              <a:latin typeface="Arial"/>
              <a:ea typeface="Arial"/>
              <a:cs typeface="Arial"/>
              <a:sym typeface="Arial"/>
            </a:endParaRPr>
          </a:p>
        </p:txBody>
      </p:sp>
      <p:sp>
        <p:nvSpPr>
          <p:cNvPr id="463" name="Google Shape;463;p23"/>
          <p:cNvSpPr/>
          <p:nvPr/>
        </p:nvSpPr>
        <p:spPr>
          <a:xfrm>
            <a:off x="887040" y="4680"/>
            <a:ext cx="765108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Summary</a:t>
            </a:r>
            <a:endParaRPr b="0" sz="4400" strike="noStrike">
              <a:solidFill>
                <a:srgbClr val="000000"/>
              </a:solidFill>
              <a:latin typeface="Arial"/>
              <a:ea typeface="Arial"/>
              <a:cs typeface="Arial"/>
              <a:sym typeface="Arial"/>
            </a:endParaRPr>
          </a:p>
        </p:txBody>
      </p:sp>
      <p:sp>
        <p:nvSpPr>
          <p:cNvPr id="464" name="Google Shape;464;p23"/>
          <p:cNvSpPr txBox="1"/>
          <p:nvPr>
            <p:ph idx="4294967295" type="body"/>
          </p:nvPr>
        </p:nvSpPr>
        <p:spPr>
          <a:xfrm>
            <a:off x="838080" y="1825560"/>
            <a:ext cx="9861120" cy="3646800"/>
          </a:xfrm>
          <a:prstGeom prst="rect">
            <a:avLst/>
          </a:prstGeom>
          <a:noFill/>
          <a:ln>
            <a:noFill/>
          </a:ln>
        </p:spPr>
        <p:txBody>
          <a:bodyPr anchorCtr="0" anchor="t" bIns="45700" lIns="91425" spcFirstLastPara="1" rIns="91425" wrap="square" tIns="45700">
            <a:normAutofit fontScale="96000" lnSpcReduction="10000"/>
          </a:bodyPr>
          <a:lstStyle/>
          <a:p>
            <a:pPr indent="-219240" lvl="0" marL="219240" marR="0" rtl="0" algn="l">
              <a:lnSpc>
                <a:spcPct val="150000"/>
              </a:lnSpc>
              <a:spcBef>
                <a:spcPts val="0"/>
              </a:spcBef>
              <a:spcAft>
                <a:spcPts val="0"/>
              </a:spcAft>
              <a:buClr>
                <a:srgbClr val="000000"/>
              </a:buClr>
              <a:buSzPct val="100000"/>
              <a:buFont typeface="Arial"/>
              <a:buChar char="•"/>
            </a:pPr>
            <a:r>
              <a:rPr b="0" i="0" lang="en-GB" sz="2400" u="none" cap="none" strike="noStrike">
                <a:solidFill>
                  <a:srgbClr val="000000"/>
                </a:solidFill>
                <a:latin typeface="Open Sans"/>
                <a:ea typeface="Open Sans"/>
                <a:cs typeface="Open Sans"/>
                <a:sym typeface="Open Sans"/>
              </a:rPr>
              <a:t>Defining what a database is</a:t>
            </a:r>
            <a:endParaRPr b="0" i="0" sz="2400" u="none" cap="none" strike="noStrike">
              <a:solidFill>
                <a:srgbClr val="000000"/>
              </a:solidFill>
              <a:latin typeface="Calibri"/>
              <a:ea typeface="Calibri"/>
              <a:cs typeface="Calibri"/>
              <a:sym typeface="Calibri"/>
            </a:endParaRPr>
          </a:p>
          <a:p>
            <a:pPr indent="-219240" lvl="0" marL="219240" marR="0" rtl="0" algn="l">
              <a:lnSpc>
                <a:spcPct val="150000"/>
              </a:lnSpc>
              <a:spcBef>
                <a:spcPts val="1001"/>
              </a:spcBef>
              <a:spcAft>
                <a:spcPts val="0"/>
              </a:spcAft>
              <a:buClr>
                <a:srgbClr val="000000"/>
              </a:buClr>
              <a:buSzPct val="100000"/>
              <a:buFont typeface="Arial"/>
              <a:buChar char="•"/>
            </a:pPr>
            <a:r>
              <a:rPr b="0" i="0" lang="en-GB" sz="2400" u="none" cap="none" strike="noStrike">
                <a:solidFill>
                  <a:srgbClr val="000000"/>
                </a:solidFill>
                <a:latin typeface="Open Sans"/>
                <a:ea typeface="Open Sans"/>
                <a:cs typeface="Open Sans"/>
                <a:sym typeface="Open Sans"/>
              </a:rPr>
              <a:t>Uses of a database</a:t>
            </a:r>
            <a:endParaRPr b="0" i="0" sz="2400" u="none" cap="none" strike="noStrike">
              <a:solidFill>
                <a:srgbClr val="000000"/>
              </a:solidFill>
              <a:latin typeface="Calibri"/>
              <a:ea typeface="Calibri"/>
              <a:cs typeface="Calibri"/>
              <a:sym typeface="Calibri"/>
            </a:endParaRPr>
          </a:p>
          <a:p>
            <a:pPr indent="-219240" lvl="0" marL="219240" marR="0" rtl="0" algn="l">
              <a:lnSpc>
                <a:spcPct val="150000"/>
              </a:lnSpc>
              <a:spcBef>
                <a:spcPts val="1001"/>
              </a:spcBef>
              <a:spcAft>
                <a:spcPts val="0"/>
              </a:spcAft>
              <a:buClr>
                <a:srgbClr val="000000"/>
              </a:buClr>
              <a:buSzPct val="100000"/>
              <a:buFont typeface="Arial"/>
              <a:buChar char="•"/>
            </a:pPr>
            <a:r>
              <a:rPr b="0" i="0" lang="en-GB" sz="2400" u="none" cap="none" strike="noStrike">
                <a:solidFill>
                  <a:srgbClr val="000000"/>
                </a:solidFill>
                <a:latin typeface="Open Sans"/>
                <a:ea typeface="Open Sans"/>
                <a:cs typeface="Open Sans"/>
                <a:sym typeface="Open Sans"/>
              </a:rPr>
              <a:t>A short introduction to spatial databases and its importance in a database</a:t>
            </a:r>
            <a:endParaRPr b="0" i="0" sz="2400" u="none" cap="none" strike="noStrike">
              <a:solidFill>
                <a:srgbClr val="000000"/>
              </a:solidFill>
              <a:latin typeface="Calibri"/>
              <a:ea typeface="Calibri"/>
              <a:cs typeface="Calibri"/>
              <a:sym typeface="Calibri"/>
            </a:endParaRPr>
          </a:p>
          <a:p>
            <a:pPr indent="-219240" lvl="0" marL="219240" marR="0" rtl="0" algn="l">
              <a:lnSpc>
                <a:spcPct val="150000"/>
              </a:lnSpc>
              <a:spcBef>
                <a:spcPts val="1001"/>
              </a:spcBef>
              <a:spcAft>
                <a:spcPts val="0"/>
              </a:spcAft>
              <a:buClr>
                <a:srgbClr val="000000"/>
              </a:buClr>
              <a:buSzPct val="100000"/>
              <a:buFont typeface="Arial"/>
              <a:buChar char="•"/>
            </a:pPr>
            <a:r>
              <a:rPr b="0" i="0" lang="en-GB" sz="2400" u="none" cap="none" strike="noStrike">
                <a:solidFill>
                  <a:srgbClr val="000000"/>
                </a:solidFill>
                <a:latin typeface="Open Sans"/>
                <a:ea typeface="Open Sans"/>
                <a:cs typeface="Open Sans"/>
                <a:sym typeface="Open Sans"/>
              </a:rPr>
              <a:t>The different components of a database</a:t>
            </a:r>
            <a:endParaRPr b="0" i="0" sz="2400" u="none" cap="none" strike="noStrike">
              <a:solidFill>
                <a:srgbClr val="000000"/>
              </a:solidFill>
              <a:latin typeface="Calibri"/>
              <a:ea typeface="Calibri"/>
              <a:cs typeface="Calibri"/>
              <a:sym typeface="Calibri"/>
            </a:endParaRPr>
          </a:p>
          <a:p>
            <a:pPr indent="-219240" lvl="0" marL="219240" marR="0" rtl="0" algn="l">
              <a:lnSpc>
                <a:spcPct val="150000"/>
              </a:lnSpc>
              <a:spcBef>
                <a:spcPts val="1001"/>
              </a:spcBef>
              <a:spcAft>
                <a:spcPts val="0"/>
              </a:spcAft>
              <a:buClr>
                <a:srgbClr val="000000"/>
              </a:buClr>
              <a:buSzPct val="100000"/>
              <a:buFont typeface="Arial"/>
              <a:buChar char="•"/>
            </a:pPr>
            <a:r>
              <a:rPr b="0" i="0" lang="en-GB" sz="2400" u="none" cap="none" strike="noStrike">
                <a:solidFill>
                  <a:srgbClr val="000000"/>
                </a:solidFill>
                <a:latin typeface="Open Sans"/>
                <a:ea typeface="Open Sans"/>
                <a:cs typeface="Open Sans"/>
                <a:sym typeface="Open Sans"/>
              </a:rPr>
              <a:t>Available database software</a:t>
            </a:r>
            <a:endParaRPr b="0" i="0" sz="2400" u="none" cap="none" strike="noStrike">
              <a:solidFill>
                <a:srgbClr val="000000"/>
              </a:solidFill>
              <a:latin typeface="Calibri"/>
              <a:ea typeface="Calibri"/>
              <a:cs typeface="Calibri"/>
              <a:sym typeface="Calibri"/>
            </a:endParaRPr>
          </a:p>
        </p:txBody>
      </p:sp>
      <p:sp>
        <p:nvSpPr>
          <p:cNvPr id="465" name="Google Shape;465;p23"/>
          <p:cNvSpPr/>
          <p:nvPr/>
        </p:nvSpPr>
        <p:spPr>
          <a:xfrm>
            <a:off x="838080" y="1189080"/>
            <a:ext cx="6202440" cy="394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en-GB" sz="2000" strike="noStrike">
                <a:solidFill>
                  <a:srgbClr val="9CC2E5"/>
                </a:solidFill>
                <a:latin typeface="Open Sans"/>
                <a:ea typeface="Open Sans"/>
                <a:cs typeface="Open Sans"/>
                <a:sym typeface="Open Sans"/>
              </a:rPr>
              <a:t>Key Concept of Databases</a:t>
            </a:r>
            <a:endParaRPr b="0" sz="20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descr="Graphical user interface, sunburst chart&#10;&#10;Description automatically generated" id="471" name="Google Shape;471;p24"/>
          <p:cNvPicPr preferRelativeResize="0"/>
          <p:nvPr/>
        </p:nvPicPr>
        <p:blipFill rotWithShape="1">
          <a:blip r:embed="rId3">
            <a:alphaModFix/>
          </a:blip>
          <a:srcRect b="0" l="0" r="0" t="0"/>
          <a:stretch/>
        </p:blipFill>
        <p:spPr>
          <a:xfrm>
            <a:off x="2880" y="6480"/>
            <a:ext cx="12188880" cy="6854760"/>
          </a:xfrm>
          <a:prstGeom prst="rect">
            <a:avLst/>
          </a:prstGeom>
          <a:noFill/>
          <a:ln>
            <a:noFill/>
          </a:ln>
        </p:spPr>
      </p:pic>
      <p:sp>
        <p:nvSpPr>
          <p:cNvPr id="472" name="Google Shape;472;p24"/>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23</a:t>
            </a:r>
            <a:endParaRPr b="0" sz="1400" strike="noStrike">
              <a:solidFill>
                <a:srgbClr val="000000"/>
              </a:solidFill>
              <a:latin typeface="Arial"/>
              <a:ea typeface="Arial"/>
              <a:cs typeface="Arial"/>
              <a:sym typeface="Arial"/>
            </a:endParaRPr>
          </a:p>
        </p:txBody>
      </p:sp>
      <p:sp>
        <p:nvSpPr>
          <p:cNvPr id="473" name="Google Shape;473;p24"/>
          <p:cNvSpPr/>
          <p:nvPr/>
        </p:nvSpPr>
        <p:spPr>
          <a:xfrm>
            <a:off x="887040" y="4680"/>
            <a:ext cx="1055520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1.3 Proprietary VS FOSS Software</a:t>
            </a:r>
            <a:endParaRPr b="0" sz="4400" strike="noStrike">
              <a:solidFill>
                <a:srgbClr val="000000"/>
              </a:solidFill>
              <a:latin typeface="Arial"/>
              <a:ea typeface="Arial"/>
              <a:cs typeface="Arial"/>
              <a:sym typeface="Arial"/>
            </a:endParaRPr>
          </a:p>
        </p:txBody>
      </p:sp>
      <p:sp>
        <p:nvSpPr>
          <p:cNvPr id="474" name="Google Shape;474;p24"/>
          <p:cNvSpPr txBox="1"/>
          <p:nvPr>
            <p:ph idx="4294967295" type="body"/>
          </p:nvPr>
        </p:nvSpPr>
        <p:spPr>
          <a:xfrm>
            <a:off x="887040" y="2220120"/>
            <a:ext cx="4920840" cy="1845360"/>
          </a:xfrm>
          <a:prstGeom prst="rect">
            <a:avLst/>
          </a:prstGeom>
          <a:noFill/>
          <a:ln>
            <a:noFill/>
          </a:ln>
        </p:spPr>
        <p:txBody>
          <a:bodyPr anchorCtr="0" anchor="t" bIns="45700" lIns="91425" spcFirstLastPara="1" rIns="91425" wrap="square" tIns="45700">
            <a:normAutofit fontScale="97000"/>
          </a:bodyPr>
          <a:lstStyle/>
          <a:p>
            <a:pPr indent="0" lvl="0" marL="228600" marR="0" rtl="0" algn="l">
              <a:lnSpc>
                <a:spcPct val="150000"/>
              </a:lnSpc>
              <a:spcBef>
                <a:spcPts val="0"/>
              </a:spcBef>
              <a:spcAft>
                <a:spcPts val="0"/>
              </a:spcAft>
              <a:buClr>
                <a:srgbClr val="000000"/>
              </a:buClr>
              <a:buSzPct val="100000"/>
              <a:buFont typeface="Arial"/>
              <a:buNone/>
            </a:pPr>
            <a:r>
              <a:rPr b="0" i="0" lang="en-GB" sz="2000" u="none" cap="none" strike="noStrike">
                <a:solidFill>
                  <a:srgbClr val="000000"/>
                </a:solidFill>
                <a:latin typeface="Open Sans"/>
                <a:ea typeface="Open Sans"/>
                <a:cs typeface="Open Sans"/>
                <a:sym typeface="Open Sans"/>
              </a:rPr>
              <a:t>Proprietary software refers to software that is </a:t>
            </a:r>
            <a:r>
              <a:rPr b="1" i="0" lang="en-GB" sz="2000" u="none" cap="none" strike="noStrike">
                <a:solidFill>
                  <a:srgbClr val="000000"/>
                </a:solidFill>
                <a:latin typeface="Open Sans"/>
                <a:ea typeface="Open Sans"/>
                <a:cs typeface="Open Sans"/>
                <a:sym typeface="Open Sans"/>
              </a:rPr>
              <a:t>owned and developed </a:t>
            </a:r>
            <a:r>
              <a:rPr b="0" i="0" lang="en-GB" sz="2000" u="none" cap="none" strike="noStrike">
                <a:solidFill>
                  <a:srgbClr val="000000"/>
                </a:solidFill>
                <a:latin typeface="Open Sans"/>
                <a:ea typeface="Open Sans"/>
                <a:cs typeface="Open Sans"/>
                <a:sym typeface="Open Sans"/>
              </a:rPr>
              <a:t>by a specific company or organisation.</a:t>
            </a:r>
            <a:endParaRPr b="0" i="0" sz="2000" u="none" cap="none" strike="noStrike">
              <a:solidFill>
                <a:srgbClr val="000000"/>
              </a:solidFill>
              <a:latin typeface="Calibri"/>
              <a:ea typeface="Calibri"/>
              <a:cs typeface="Calibri"/>
              <a:sym typeface="Calibri"/>
            </a:endParaRPr>
          </a:p>
        </p:txBody>
      </p:sp>
      <p:sp>
        <p:nvSpPr>
          <p:cNvPr id="475" name="Google Shape;475;p24"/>
          <p:cNvSpPr/>
          <p:nvPr/>
        </p:nvSpPr>
        <p:spPr>
          <a:xfrm>
            <a:off x="146880" y="5967720"/>
            <a:ext cx="11591280" cy="3027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400" strike="noStrike">
                <a:solidFill>
                  <a:srgbClr val="000000"/>
                </a:solidFill>
                <a:latin typeface="Open Sans"/>
                <a:ea typeface="Open Sans"/>
                <a:cs typeface="Open Sans"/>
                <a:sym typeface="Open Sans"/>
              </a:rPr>
              <a:t>Source</a:t>
            </a:r>
            <a:r>
              <a:rPr b="1" i="1" lang="en-GB" sz="1400" strike="noStrike">
                <a:solidFill>
                  <a:srgbClr val="000000"/>
                </a:solidFill>
                <a:latin typeface="Open Sans"/>
                <a:ea typeface="Open Sans"/>
                <a:cs typeface="Open Sans"/>
                <a:sym typeface="Open Sans"/>
              </a:rPr>
              <a:t>: </a:t>
            </a:r>
            <a:r>
              <a:rPr b="0" i="1" lang="en-GB" sz="1400" u="sng" strike="noStrike">
                <a:solidFill>
                  <a:srgbClr val="0563C1"/>
                </a:solidFill>
                <a:latin typeface="Open Sans"/>
                <a:ea typeface="Open Sans"/>
                <a:cs typeface="Open Sans"/>
                <a:sym typeface="Open Sans"/>
                <a:hlinkClick r:id="rId4">
                  <a:extLst>
                    <a:ext uri="{A12FA001-AC4F-418D-AE19-62706E023703}">
                      <ahyp:hlinkClr val="tx"/>
                    </a:ext>
                  </a:extLst>
                </a:hlinkClick>
              </a:rPr>
              <a:t>Difference between Open Source and Proprietary Software </a:t>
            </a:r>
            <a:r>
              <a:rPr b="0" i="1" lang="en-GB" sz="1400" strike="noStrike">
                <a:solidFill>
                  <a:srgbClr val="000000"/>
                </a:solidFill>
                <a:latin typeface="Open Sans"/>
                <a:ea typeface="Open Sans"/>
                <a:cs typeface="Open Sans"/>
                <a:sym typeface="Open Sans"/>
              </a:rPr>
              <a:t>and </a:t>
            </a:r>
            <a:r>
              <a:rPr b="0" i="1" lang="en-GB" sz="1400" u="sng" strike="noStrike">
                <a:solidFill>
                  <a:srgbClr val="0563C1"/>
                </a:solidFill>
                <a:latin typeface="Open Sans"/>
                <a:ea typeface="Open Sans"/>
                <a:cs typeface="Open Sans"/>
                <a:sym typeface="Open Sans"/>
                <a:hlinkClick r:id="rId5">
                  <a:extLst>
                    <a:ext uri="{A12FA001-AC4F-418D-AE19-62706E023703}">
                      <ahyp:hlinkClr val="tx"/>
                    </a:ext>
                  </a:extLst>
                </a:hlinkClick>
              </a:rPr>
              <a:t>Deciding Between FOSSGIS and Proprietary Software in the Enterprise</a:t>
            </a:r>
            <a:endParaRPr b="0" sz="1400" strike="noStrike">
              <a:solidFill>
                <a:srgbClr val="000000"/>
              </a:solidFill>
              <a:latin typeface="Arial"/>
              <a:ea typeface="Arial"/>
              <a:cs typeface="Arial"/>
              <a:sym typeface="Arial"/>
            </a:endParaRPr>
          </a:p>
        </p:txBody>
      </p:sp>
      <p:sp>
        <p:nvSpPr>
          <p:cNvPr id="476" name="Google Shape;476;p24"/>
          <p:cNvSpPr/>
          <p:nvPr/>
        </p:nvSpPr>
        <p:spPr>
          <a:xfrm>
            <a:off x="887040" y="1557000"/>
            <a:ext cx="6184440" cy="394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en-GB" sz="2000" strike="noStrike">
                <a:solidFill>
                  <a:srgbClr val="9CC2E5"/>
                </a:solidFill>
                <a:latin typeface="Open Sans"/>
                <a:ea typeface="Open Sans"/>
                <a:cs typeface="Open Sans"/>
                <a:sym typeface="Open Sans"/>
              </a:rPr>
              <a:t>Proprietary Software </a:t>
            </a:r>
            <a:endParaRPr b="0" sz="2000" strike="noStrike">
              <a:solidFill>
                <a:srgbClr val="000000"/>
              </a:solidFill>
              <a:latin typeface="Arial"/>
              <a:ea typeface="Arial"/>
              <a:cs typeface="Arial"/>
              <a:sym typeface="Arial"/>
            </a:endParaRPr>
          </a:p>
        </p:txBody>
      </p:sp>
      <p:pic>
        <p:nvPicPr>
          <p:cNvPr id="477" name="Google Shape;477;p24"/>
          <p:cNvPicPr preferRelativeResize="0"/>
          <p:nvPr/>
        </p:nvPicPr>
        <p:blipFill rotWithShape="1">
          <a:blip r:embed="rId6">
            <a:alphaModFix/>
          </a:blip>
          <a:srcRect b="0" l="0" r="0" t="0"/>
          <a:stretch/>
        </p:blipFill>
        <p:spPr>
          <a:xfrm>
            <a:off x="6095880" y="1728720"/>
            <a:ext cx="2336400" cy="2336400"/>
          </a:xfrm>
          <a:prstGeom prst="rect">
            <a:avLst/>
          </a:prstGeom>
          <a:noFill/>
          <a:ln>
            <a:noFill/>
          </a:ln>
        </p:spPr>
      </p:pic>
      <p:pic>
        <p:nvPicPr>
          <p:cNvPr id="478" name="Google Shape;478;p24"/>
          <p:cNvPicPr preferRelativeResize="0"/>
          <p:nvPr/>
        </p:nvPicPr>
        <p:blipFill rotWithShape="1">
          <a:blip r:embed="rId7">
            <a:alphaModFix/>
          </a:blip>
          <a:srcRect b="0" l="0" r="0" t="0"/>
          <a:stretch/>
        </p:blipFill>
        <p:spPr>
          <a:xfrm>
            <a:off x="1761120" y="4259520"/>
            <a:ext cx="3173040" cy="1344960"/>
          </a:xfrm>
          <a:prstGeom prst="rect">
            <a:avLst/>
          </a:prstGeom>
          <a:noFill/>
          <a:ln>
            <a:noFill/>
          </a:ln>
        </p:spPr>
      </p:pic>
      <p:pic>
        <p:nvPicPr>
          <p:cNvPr id="479" name="Google Shape;479;p24"/>
          <p:cNvPicPr preferRelativeResize="0"/>
          <p:nvPr/>
        </p:nvPicPr>
        <p:blipFill rotWithShape="1">
          <a:blip r:embed="rId8">
            <a:alphaModFix/>
          </a:blip>
          <a:srcRect b="0" l="0" r="0" t="0"/>
          <a:stretch/>
        </p:blipFill>
        <p:spPr>
          <a:xfrm>
            <a:off x="5694120" y="4259520"/>
            <a:ext cx="3512160" cy="1078920"/>
          </a:xfrm>
          <a:prstGeom prst="rect">
            <a:avLst/>
          </a:prstGeom>
          <a:noFill/>
          <a:ln>
            <a:noFill/>
          </a:ln>
          <a:effectLst>
            <a:outerShdw blurRad="50760" rotWithShape="0" algn="tl" dir="2700000" dist="37674">
              <a:srgbClr val="000000">
                <a:alpha val="40000"/>
              </a:srgbClr>
            </a:outerShdw>
          </a:effectLst>
        </p:spPr>
      </p:pic>
    </p:spTree>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descr="Graphical user interface, sunburst chart&#10;&#10;Description automatically generated" id="485" name="Google Shape;485;p25"/>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486" name="Google Shape;486;p25"/>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24</a:t>
            </a:r>
            <a:endParaRPr b="0" sz="1400" strike="noStrike">
              <a:solidFill>
                <a:srgbClr val="000000"/>
              </a:solidFill>
              <a:latin typeface="Arial"/>
              <a:ea typeface="Arial"/>
              <a:cs typeface="Arial"/>
              <a:sym typeface="Arial"/>
            </a:endParaRPr>
          </a:p>
        </p:txBody>
      </p:sp>
      <p:sp>
        <p:nvSpPr>
          <p:cNvPr id="487" name="Google Shape;487;p25"/>
          <p:cNvSpPr/>
          <p:nvPr/>
        </p:nvSpPr>
        <p:spPr>
          <a:xfrm>
            <a:off x="887040" y="4680"/>
            <a:ext cx="1055520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1.3 Proprietary VS FOSS Software</a:t>
            </a:r>
            <a:endParaRPr b="0" sz="4400" strike="noStrike">
              <a:solidFill>
                <a:srgbClr val="000000"/>
              </a:solidFill>
              <a:latin typeface="Arial"/>
              <a:ea typeface="Arial"/>
              <a:cs typeface="Arial"/>
              <a:sym typeface="Arial"/>
            </a:endParaRPr>
          </a:p>
        </p:txBody>
      </p:sp>
      <p:sp>
        <p:nvSpPr>
          <p:cNvPr id="488" name="Google Shape;488;p25"/>
          <p:cNvSpPr txBox="1"/>
          <p:nvPr>
            <p:ph idx="4294967295" type="body"/>
          </p:nvPr>
        </p:nvSpPr>
        <p:spPr>
          <a:xfrm>
            <a:off x="787680" y="2185200"/>
            <a:ext cx="6285600" cy="3100680"/>
          </a:xfrm>
          <a:prstGeom prst="rect">
            <a:avLst/>
          </a:prstGeom>
          <a:noFill/>
          <a:ln>
            <a:noFill/>
          </a:ln>
        </p:spPr>
        <p:txBody>
          <a:bodyPr anchorCtr="0" anchor="t" bIns="45700" lIns="91425" spcFirstLastPara="1" rIns="91425" wrap="square" tIns="45700">
            <a:norm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FOSS refers to software that is </a:t>
            </a:r>
            <a:r>
              <a:rPr b="1" i="0" lang="en-GB" sz="2000" u="none" cap="none" strike="noStrike">
                <a:solidFill>
                  <a:srgbClr val="000000"/>
                </a:solidFill>
                <a:latin typeface="Open Sans"/>
                <a:ea typeface="Open Sans"/>
                <a:cs typeface="Open Sans"/>
                <a:sym typeface="Open Sans"/>
              </a:rPr>
              <a:t>released under an open-source license</a:t>
            </a:r>
            <a:r>
              <a:rPr b="0" i="0" lang="en-GB" sz="2000" u="none" cap="none" strike="noStrike">
                <a:solidFill>
                  <a:srgbClr val="000000"/>
                </a:solidFill>
                <a:latin typeface="Open Sans"/>
                <a:ea typeface="Open Sans"/>
                <a:cs typeface="Open Sans"/>
                <a:sym typeface="Open Sans"/>
              </a:rPr>
              <a:t>, allowing users to freely use, modify, and distribute the software and its source code.</a:t>
            </a:r>
            <a:endParaRPr b="0" i="0" sz="2000" u="none" cap="none" strike="noStrike">
              <a:solidFill>
                <a:srgbClr val="000000"/>
              </a:solidFill>
              <a:latin typeface="Calibri"/>
              <a:ea typeface="Calibri"/>
              <a:cs typeface="Calibri"/>
              <a:sym typeface="Calibri"/>
            </a:endParaRPr>
          </a:p>
        </p:txBody>
      </p:sp>
      <p:sp>
        <p:nvSpPr>
          <p:cNvPr id="489" name="Google Shape;489;p25"/>
          <p:cNvSpPr/>
          <p:nvPr/>
        </p:nvSpPr>
        <p:spPr>
          <a:xfrm>
            <a:off x="95040" y="6098040"/>
            <a:ext cx="11680560" cy="2721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200" strike="noStrike">
                <a:solidFill>
                  <a:srgbClr val="000000"/>
                </a:solidFill>
                <a:latin typeface="Open Sans"/>
                <a:ea typeface="Open Sans"/>
                <a:cs typeface="Open Sans"/>
                <a:sym typeface="Open Sans"/>
              </a:rPr>
              <a:t>Source </a:t>
            </a:r>
            <a:r>
              <a:rPr b="1" i="1" lang="en-GB" sz="1200" strike="noStrike">
                <a:solidFill>
                  <a:srgbClr val="000000"/>
                </a:solidFill>
                <a:latin typeface="Open Sans"/>
                <a:ea typeface="Open Sans"/>
                <a:cs typeface="Open Sans"/>
                <a:sym typeface="Open Sans"/>
              </a:rPr>
              <a:t>: </a:t>
            </a:r>
            <a:r>
              <a:rPr b="0" i="1" lang="en-GB" sz="1200" u="sng" strike="noStrike">
                <a:solidFill>
                  <a:srgbClr val="0563C1"/>
                </a:solidFill>
                <a:latin typeface="Open Sans"/>
                <a:ea typeface="Open Sans"/>
                <a:cs typeface="Open Sans"/>
                <a:sym typeface="Open Sans"/>
                <a:hlinkClick r:id="rId4">
                  <a:extLst>
                    <a:ext uri="{A12FA001-AC4F-418D-AE19-62706E023703}">
                      <ahyp:hlinkClr val="tx"/>
                    </a:ext>
                  </a:extLst>
                </a:hlinkClick>
              </a:rPr>
              <a:t>Difference between Open Source and Proprietary Software </a:t>
            </a:r>
            <a:r>
              <a:rPr b="0" i="1" lang="en-GB" sz="1200" strike="noStrike">
                <a:solidFill>
                  <a:srgbClr val="000000"/>
                </a:solidFill>
                <a:latin typeface="Open Sans"/>
                <a:ea typeface="Open Sans"/>
                <a:cs typeface="Open Sans"/>
                <a:sym typeface="Open Sans"/>
              </a:rPr>
              <a:t>and </a:t>
            </a:r>
            <a:r>
              <a:rPr b="0" i="1" lang="en-GB" sz="1200" u="sng" strike="noStrike">
                <a:solidFill>
                  <a:srgbClr val="0563C1"/>
                </a:solidFill>
                <a:latin typeface="Open Sans"/>
                <a:ea typeface="Open Sans"/>
                <a:cs typeface="Open Sans"/>
                <a:sym typeface="Open Sans"/>
                <a:hlinkClick r:id="rId5">
                  <a:extLst>
                    <a:ext uri="{A12FA001-AC4F-418D-AE19-62706E023703}">
                      <ahyp:hlinkClr val="tx"/>
                    </a:ext>
                  </a:extLst>
                </a:hlinkClick>
              </a:rPr>
              <a:t>Deciding Between FOSSGIS and Proprietary Software in the Enterprise</a:t>
            </a:r>
            <a:endParaRPr b="0" sz="1200" strike="noStrike">
              <a:solidFill>
                <a:srgbClr val="000000"/>
              </a:solidFill>
              <a:latin typeface="Arial"/>
              <a:ea typeface="Arial"/>
              <a:cs typeface="Arial"/>
              <a:sym typeface="Arial"/>
            </a:endParaRPr>
          </a:p>
        </p:txBody>
      </p:sp>
      <p:sp>
        <p:nvSpPr>
          <p:cNvPr id="490" name="Google Shape;490;p25"/>
          <p:cNvSpPr/>
          <p:nvPr/>
        </p:nvSpPr>
        <p:spPr>
          <a:xfrm>
            <a:off x="838080" y="1579320"/>
            <a:ext cx="6184440" cy="394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en-GB" sz="2000" strike="noStrike">
                <a:solidFill>
                  <a:srgbClr val="9CC2E5"/>
                </a:solidFill>
                <a:latin typeface="Open Sans"/>
                <a:ea typeface="Open Sans"/>
                <a:cs typeface="Open Sans"/>
                <a:sym typeface="Open Sans"/>
              </a:rPr>
              <a:t>FOSS Software </a:t>
            </a:r>
            <a:endParaRPr b="0" sz="2000" strike="noStrike">
              <a:solidFill>
                <a:srgbClr val="000000"/>
              </a:solidFill>
              <a:latin typeface="Arial"/>
              <a:ea typeface="Arial"/>
              <a:cs typeface="Arial"/>
              <a:sym typeface="Arial"/>
            </a:endParaRPr>
          </a:p>
        </p:txBody>
      </p:sp>
      <p:pic>
        <p:nvPicPr>
          <p:cNvPr id="491" name="Google Shape;491;p25"/>
          <p:cNvPicPr preferRelativeResize="0"/>
          <p:nvPr/>
        </p:nvPicPr>
        <p:blipFill rotWithShape="1">
          <a:blip r:embed="rId6">
            <a:alphaModFix/>
          </a:blip>
          <a:srcRect b="0" l="0" r="0" t="0"/>
          <a:stretch/>
        </p:blipFill>
        <p:spPr>
          <a:xfrm>
            <a:off x="1762560" y="3756960"/>
            <a:ext cx="1567080" cy="2013480"/>
          </a:xfrm>
          <a:prstGeom prst="rect">
            <a:avLst/>
          </a:prstGeom>
          <a:noFill/>
          <a:ln>
            <a:noFill/>
          </a:ln>
        </p:spPr>
      </p:pic>
      <p:pic>
        <p:nvPicPr>
          <p:cNvPr id="492" name="Google Shape;492;p25"/>
          <p:cNvPicPr preferRelativeResize="0"/>
          <p:nvPr/>
        </p:nvPicPr>
        <p:blipFill rotWithShape="1">
          <a:blip r:embed="rId7">
            <a:alphaModFix/>
          </a:blip>
          <a:srcRect b="0" l="0" r="0" t="0"/>
          <a:stretch/>
        </p:blipFill>
        <p:spPr>
          <a:xfrm>
            <a:off x="7221600" y="5167080"/>
            <a:ext cx="3808080" cy="898560"/>
          </a:xfrm>
          <a:prstGeom prst="rect">
            <a:avLst/>
          </a:prstGeom>
          <a:noFill/>
          <a:ln>
            <a:noFill/>
          </a:ln>
        </p:spPr>
      </p:pic>
      <p:pic>
        <p:nvPicPr>
          <p:cNvPr id="493" name="Google Shape;493;p25"/>
          <p:cNvPicPr preferRelativeResize="0"/>
          <p:nvPr/>
        </p:nvPicPr>
        <p:blipFill rotWithShape="1">
          <a:blip r:embed="rId8">
            <a:alphaModFix/>
          </a:blip>
          <a:srcRect b="0" l="0" r="0" t="0"/>
          <a:stretch/>
        </p:blipFill>
        <p:spPr>
          <a:xfrm>
            <a:off x="6165000" y="3759120"/>
            <a:ext cx="4283280" cy="1257120"/>
          </a:xfrm>
          <a:prstGeom prst="rect">
            <a:avLst/>
          </a:prstGeom>
          <a:noFill/>
          <a:ln>
            <a:noFill/>
          </a:ln>
        </p:spPr>
      </p:pic>
      <p:pic>
        <p:nvPicPr>
          <p:cNvPr id="494" name="Google Shape;494;p25"/>
          <p:cNvPicPr preferRelativeResize="0"/>
          <p:nvPr/>
        </p:nvPicPr>
        <p:blipFill rotWithShape="1">
          <a:blip r:embed="rId9">
            <a:alphaModFix/>
          </a:blip>
          <a:srcRect b="0" l="0" r="0" t="0"/>
          <a:stretch/>
        </p:blipFill>
        <p:spPr>
          <a:xfrm>
            <a:off x="3889800" y="3996360"/>
            <a:ext cx="1695600" cy="1695600"/>
          </a:xfrm>
          <a:prstGeom prst="rect">
            <a:avLst/>
          </a:prstGeom>
          <a:noFill/>
          <a:ln>
            <a:noFill/>
          </a:ln>
        </p:spPr>
      </p:pic>
      <p:pic>
        <p:nvPicPr>
          <p:cNvPr id="495" name="Google Shape;495;p25"/>
          <p:cNvPicPr preferRelativeResize="0"/>
          <p:nvPr/>
        </p:nvPicPr>
        <p:blipFill rotWithShape="1">
          <a:blip r:embed="rId10">
            <a:alphaModFix/>
          </a:blip>
          <a:srcRect b="0" l="0" r="0" t="0"/>
          <a:stretch/>
        </p:blipFill>
        <p:spPr>
          <a:xfrm>
            <a:off x="9383040" y="1903680"/>
            <a:ext cx="2092320" cy="2092320"/>
          </a:xfrm>
          <a:prstGeom prst="rect">
            <a:avLst/>
          </a:prstGeom>
          <a:noFill/>
          <a:ln>
            <a:noFill/>
          </a:ln>
        </p:spPr>
      </p:pic>
      <p:pic>
        <p:nvPicPr>
          <p:cNvPr id="496" name="Google Shape;496;p25"/>
          <p:cNvPicPr preferRelativeResize="0"/>
          <p:nvPr/>
        </p:nvPicPr>
        <p:blipFill rotWithShape="1">
          <a:blip r:embed="rId11">
            <a:alphaModFix/>
          </a:blip>
          <a:srcRect b="0" l="0" r="0" t="0"/>
          <a:stretch/>
        </p:blipFill>
        <p:spPr>
          <a:xfrm>
            <a:off x="7288920" y="1859040"/>
            <a:ext cx="1725120" cy="1824480"/>
          </a:xfrm>
          <a:prstGeom prst="rect">
            <a:avLst/>
          </a:prstGeom>
          <a:noFill/>
          <a:ln>
            <a:noFill/>
          </a:ln>
        </p:spPr>
      </p:pic>
    </p:spTree>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descr="Graphical user interface, sunburst chart&#10;&#10;Description automatically generated" id="502" name="Google Shape;502;p26"/>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503" name="Google Shape;503;p26"/>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25</a:t>
            </a:r>
            <a:endParaRPr b="0" sz="1400" strike="noStrike">
              <a:solidFill>
                <a:srgbClr val="000000"/>
              </a:solidFill>
              <a:latin typeface="Arial"/>
              <a:ea typeface="Arial"/>
              <a:cs typeface="Arial"/>
              <a:sym typeface="Arial"/>
            </a:endParaRPr>
          </a:p>
        </p:txBody>
      </p:sp>
      <p:sp>
        <p:nvSpPr>
          <p:cNvPr id="504" name="Google Shape;504;p26"/>
          <p:cNvSpPr/>
          <p:nvPr/>
        </p:nvSpPr>
        <p:spPr>
          <a:xfrm>
            <a:off x="887040" y="4680"/>
            <a:ext cx="1055520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1.3 Proprietary VS FOSS Software</a:t>
            </a:r>
            <a:endParaRPr b="0" sz="4400" strike="noStrike">
              <a:solidFill>
                <a:srgbClr val="000000"/>
              </a:solidFill>
              <a:latin typeface="Arial"/>
              <a:ea typeface="Arial"/>
              <a:cs typeface="Arial"/>
              <a:sym typeface="Arial"/>
            </a:endParaRPr>
          </a:p>
        </p:txBody>
      </p:sp>
      <p:sp>
        <p:nvSpPr>
          <p:cNvPr id="505" name="Google Shape;505;p26"/>
          <p:cNvSpPr txBox="1"/>
          <p:nvPr>
            <p:ph idx="4294967295" type="body"/>
          </p:nvPr>
        </p:nvSpPr>
        <p:spPr>
          <a:xfrm>
            <a:off x="887040" y="2543760"/>
            <a:ext cx="10604160" cy="2127960"/>
          </a:xfrm>
          <a:prstGeom prst="rect">
            <a:avLst/>
          </a:prstGeom>
          <a:noFill/>
          <a:ln>
            <a:noFill/>
          </a:ln>
        </p:spPr>
        <p:txBody>
          <a:bodyPr anchorCtr="0" anchor="t" bIns="45700" lIns="91425" spcFirstLastPara="1" rIns="91425" wrap="square" tIns="45700">
            <a:normAutofit fontScale="93000"/>
          </a:bodyPr>
          <a:lstStyle/>
          <a:p>
            <a:pPr indent="0" lvl="0" marL="228600" marR="0" rtl="0" algn="l">
              <a:lnSpc>
                <a:spcPct val="150000"/>
              </a:lnSpc>
              <a:spcBef>
                <a:spcPts val="0"/>
              </a:spcBef>
              <a:spcAft>
                <a:spcPts val="0"/>
              </a:spcAft>
              <a:buClr>
                <a:srgbClr val="000000"/>
              </a:buClr>
              <a:buSzPct val="100000"/>
              <a:buFont typeface="Arial"/>
              <a:buNone/>
            </a:pPr>
            <a:r>
              <a:rPr b="0" i="0" lang="en-GB" sz="2000" u="none" cap="none" strike="noStrike">
                <a:solidFill>
                  <a:srgbClr val="000000"/>
                </a:solidFill>
                <a:latin typeface="Open Sans"/>
                <a:ea typeface="Open Sans"/>
                <a:cs typeface="Open Sans"/>
                <a:sym typeface="Open Sans"/>
              </a:rPr>
              <a:t>Copyright law gives creators certain kinds of </a:t>
            </a:r>
            <a:r>
              <a:rPr b="1" i="0" lang="en-GB" sz="2000" u="none" cap="none" strike="noStrike">
                <a:solidFill>
                  <a:srgbClr val="000000"/>
                </a:solidFill>
                <a:latin typeface="Open Sans"/>
                <a:ea typeface="Open Sans"/>
                <a:cs typeface="Open Sans"/>
                <a:sym typeface="Open Sans"/>
              </a:rPr>
              <a:t>control over their creative work</a:t>
            </a:r>
            <a:r>
              <a:rPr b="0" i="0" lang="en-GB" sz="2000" u="none" cap="none" strike="noStrike">
                <a:solidFill>
                  <a:srgbClr val="000000"/>
                </a:solidFill>
                <a:latin typeface="Open Sans"/>
                <a:ea typeface="Open Sans"/>
                <a:cs typeface="Open Sans"/>
                <a:sym typeface="Open Sans"/>
              </a:rPr>
              <a:t>. If people want to use copyrighted work, they often have to ask for permission from the creator. </a:t>
            </a:r>
            <a:endParaRPr b="0" i="0" sz="20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rgbClr val="000000"/>
              </a:buClr>
              <a:buSzPct val="100000"/>
              <a:buFont typeface="Arial"/>
              <a:buNone/>
            </a:pPr>
            <a:r>
              <a:rPr b="0" i="0" lang="en-GB" sz="2000" u="none" cap="none" strike="noStrike">
                <a:solidFill>
                  <a:srgbClr val="000000"/>
                </a:solidFill>
                <a:latin typeface="Open Sans"/>
                <a:ea typeface="Open Sans"/>
                <a:cs typeface="Open Sans"/>
                <a:sym typeface="Open Sans"/>
              </a:rPr>
              <a:t>Creative Commons works </a:t>
            </a:r>
            <a:r>
              <a:rPr b="1" i="0" lang="en-GB" sz="2000" u="none" cap="none" strike="noStrike">
                <a:solidFill>
                  <a:srgbClr val="000000"/>
                </a:solidFill>
                <a:latin typeface="Open Sans"/>
                <a:ea typeface="Open Sans"/>
                <a:cs typeface="Open Sans"/>
                <a:sym typeface="Open Sans"/>
              </a:rPr>
              <a:t>within</a:t>
            </a:r>
            <a:r>
              <a:rPr b="0" i="0" lang="en-GB" sz="2000" u="none" cap="none" strike="noStrike">
                <a:solidFill>
                  <a:srgbClr val="000000"/>
                </a:solidFill>
                <a:latin typeface="Open Sans"/>
                <a:ea typeface="Open Sans"/>
                <a:cs typeface="Open Sans"/>
                <a:sym typeface="Open Sans"/>
              </a:rPr>
              <a:t> copyright law. It allows creators to </a:t>
            </a:r>
            <a:r>
              <a:rPr b="1" i="0" lang="en-GB" sz="2000" u="none" cap="none" strike="noStrike">
                <a:solidFill>
                  <a:srgbClr val="000000"/>
                </a:solidFill>
                <a:latin typeface="Open Sans"/>
                <a:ea typeface="Open Sans"/>
                <a:cs typeface="Open Sans"/>
                <a:sym typeface="Open Sans"/>
              </a:rPr>
              <a:t>grant permission </a:t>
            </a:r>
            <a:r>
              <a:rPr b="0" i="0" lang="en-GB" sz="2000" u="none" cap="none" strike="noStrike">
                <a:solidFill>
                  <a:srgbClr val="000000"/>
                </a:solidFill>
                <a:latin typeface="Open Sans"/>
                <a:ea typeface="Open Sans"/>
                <a:cs typeface="Open Sans"/>
                <a:sym typeface="Open Sans"/>
              </a:rPr>
              <a:t>to everyone in the world to use their work in certain ways.</a:t>
            </a:r>
            <a:endParaRPr b="0" i="0" sz="2000" u="none" cap="none" strike="noStrike">
              <a:solidFill>
                <a:srgbClr val="000000"/>
              </a:solidFill>
              <a:latin typeface="Calibri"/>
              <a:ea typeface="Calibri"/>
              <a:cs typeface="Calibri"/>
              <a:sym typeface="Calibri"/>
            </a:endParaRPr>
          </a:p>
        </p:txBody>
      </p:sp>
      <p:sp>
        <p:nvSpPr>
          <p:cNvPr id="506" name="Google Shape;506;p26"/>
          <p:cNvSpPr/>
          <p:nvPr/>
        </p:nvSpPr>
        <p:spPr>
          <a:xfrm>
            <a:off x="95040" y="5842440"/>
            <a:ext cx="11680560" cy="3027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400" strike="noStrike">
                <a:solidFill>
                  <a:srgbClr val="000000"/>
                </a:solidFill>
                <a:latin typeface="Open Sans"/>
                <a:ea typeface="Open Sans"/>
                <a:cs typeface="Open Sans"/>
                <a:sym typeface="Open Sans"/>
              </a:rPr>
              <a:t>Source </a:t>
            </a:r>
            <a:r>
              <a:rPr b="1" i="1" lang="en-GB" sz="1400" strike="noStrike">
                <a:solidFill>
                  <a:srgbClr val="000000"/>
                </a:solidFill>
                <a:latin typeface="Open Sans"/>
                <a:ea typeface="Open Sans"/>
                <a:cs typeface="Open Sans"/>
                <a:sym typeface="Open Sans"/>
              </a:rPr>
              <a:t>: </a:t>
            </a:r>
            <a:r>
              <a:rPr b="0" i="1" lang="en-GB" sz="1400" u="sng" strike="noStrike">
                <a:solidFill>
                  <a:srgbClr val="0563C1"/>
                </a:solidFill>
                <a:latin typeface="Open Sans"/>
                <a:ea typeface="Open Sans"/>
                <a:cs typeface="Open Sans"/>
                <a:sym typeface="Open Sans"/>
                <a:hlinkClick r:id="rId4">
                  <a:extLst>
                    <a:ext uri="{A12FA001-AC4F-418D-AE19-62706E023703}">
                      <ahyp:hlinkClr val="tx"/>
                    </a:ext>
                  </a:extLst>
                </a:hlinkClick>
              </a:rPr>
              <a:t>Copyright and Creative Commons are friends</a:t>
            </a:r>
            <a:endParaRPr b="0" sz="1400" strike="noStrike">
              <a:solidFill>
                <a:srgbClr val="000000"/>
              </a:solidFill>
              <a:latin typeface="Arial"/>
              <a:ea typeface="Arial"/>
              <a:cs typeface="Arial"/>
              <a:sym typeface="Arial"/>
            </a:endParaRPr>
          </a:p>
        </p:txBody>
      </p:sp>
      <p:sp>
        <p:nvSpPr>
          <p:cNvPr id="507" name="Google Shape;507;p26"/>
          <p:cNvSpPr/>
          <p:nvPr/>
        </p:nvSpPr>
        <p:spPr>
          <a:xfrm>
            <a:off x="887040" y="1637280"/>
            <a:ext cx="9905760" cy="394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en-GB" sz="2000" strike="noStrike">
                <a:solidFill>
                  <a:srgbClr val="9CC2E5"/>
                </a:solidFill>
                <a:latin typeface="Open Sans"/>
                <a:ea typeface="Open Sans"/>
                <a:cs typeface="Open Sans"/>
                <a:sym typeface="Open Sans"/>
              </a:rPr>
              <a:t>Commercial or Copyrighted VS Open or Creative Commons Data</a:t>
            </a:r>
            <a:endParaRPr b="0" sz="20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descr="Graphical user interface, sunburst chart&#10;&#10;Description automatically generated" id="513" name="Google Shape;513;p27"/>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514" name="Google Shape;514;p27"/>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26</a:t>
            </a:r>
            <a:endParaRPr b="0" sz="1400" strike="noStrike">
              <a:solidFill>
                <a:srgbClr val="000000"/>
              </a:solidFill>
              <a:latin typeface="Arial"/>
              <a:ea typeface="Arial"/>
              <a:cs typeface="Arial"/>
              <a:sym typeface="Arial"/>
            </a:endParaRPr>
          </a:p>
        </p:txBody>
      </p:sp>
      <p:sp>
        <p:nvSpPr>
          <p:cNvPr id="515" name="Google Shape;515;p27"/>
          <p:cNvSpPr/>
          <p:nvPr/>
        </p:nvSpPr>
        <p:spPr>
          <a:xfrm>
            <a:off x="887040" y="4680"/>
            <a:ext cx="765108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Summary</a:t>
            </a:r>
            <a:endParaRPr b="0" sz="4400" strike="noStrike">
              <a:solidFill>
                <a:srgbClr val="000000"/>
              </a:solidFill>
              <a:latin typeface="Arial"/>
              <a:ea typeface="Arial"/>
              <a:cs typeface="Arial"/>
              <a:sym typeface="Arial"/>
            </a:endParaRPr>
          </a:p>
        </p:txBody>
      </p:sp>
      <p:sp>
        <p:nvSpPr>
          <p:cNvPr id="516" name="Google Shape;516;p27"/>
          <p:cNvSpPr txBox="1"/>
          <p:nvPr>
            <p:ph idx="4294967295" type="body"/>
          </p:nvPr>
        </p:nvSpPr>
        <p:spPr>
          <a:xfrm>
            <a:off x="838080" y="1825560"/>
            <a:ext cx="10338840" cy="423360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150000"/>
              </a:lnSpc>
              <a:spcBef>
                <a:spcPts val="0"/>
              </a:spcBef>
              <a:spcAft>
                <a:spcPts val="0"/>
              </a:spcAft>
              <a:buClr>
                <a:srgbClr val="000000"/>
              </a:buClr>
              <a:buSzPts val="2400"/>
              <a:buFont typeface="Arial"/>
              <a:buChar char="•"/>
            </a:pPr>
            <a:r>
              <a:rPr b="0" i="0" lang="en-GB" sz="2400" u="none" cap="none" strike="noStrike">
                <a:solidFill>
                  <a:srgbClr val="000000"/>
                </a:solidFill>
                <a:latin typeface="Open Sans"/>
                <a:ea typeface="Open Sans"/>
                <a:cs typeface="Open Sans"/>
                <a:sym typeface="Open Sans"/>
              </a:rPr>
              <a:t>Describing the difference between Proprietary and  FOSS Software</a:t>
            </a:r>
            <a:endParaRPr b="0" i="0" sz="2400" u="none" cap="none" strike="noStrike">
              <a:solidFill>
                <a:srgbClr val="000000"/>
              </a:solidFill>
              <a:latin typeface="Calibri"/>
              <a:ea typeface="Calibri"/>
              <a:cs typeface="Calibri"/>
              <a:sym typeface="Calibri"/>
            </a:endParaRPr>
          </a:p>
          <a:p>
            <a:pPr indent="-228600" lvl="0" marL="228600" marR="0" rtl="0" algn="l">
              <a:lnSpc>
                <a:spcPct val="150000"/>
              </a:lnSpc>
              <a:spcBef>
                <a:spcPts val="1001"/>
              </a:spcBef>
              <a:spcAft>
                <a:spcPts val="0"/>
              </a:spcAft>
              <a:buClr>
                <a:srgbClr val="000000"/>
              </a:buClr>
              <a:buSzPts val="2400"/>
              <a:buFont typeface="Arial"/>
              <a:buChar char="•"/>
            </a:pPr>
            <a:r>
              <a:rPr b="0" i="0" lang="en-GB" sz="2400" u="none" cap="none" strike="noStrike">
                <a:solidFill>
                  <a:srgbClr val="000000"/>
                </a:solidFill>
                <a:latin typeface="Open Sans"/>
                <a:ea typeface="Open Sans"/>
                <a:cs typeface="Open Sans"/>
                <a:sym typeface="Open Sans"/>
              </a:rPr>
              <a:t>Examples of Proprietary and FOSS Software</a:t>
            </a:r>
            <a:endParaRPr b="0" i="0" sz="2400" u="none" cap="none" strike="noStrike">
              <a:solidFill>
                <a:srgbClr val="000000"/>
              </a:solidFill>
              <a:latin typeface="Calibri"/>
              <a:ea typeface="Calibri"/>
              <a:cs typeface="Calibri"/>
              <a:sym typeface="Calibri"/>
            </a:endParaRPr>
          </a:p>
          <a:p>
            <a:pPr indent="-228600" lvl="0" marL="228600" marR="0" rtl="0" algn="l">
              <a:lnSpc>
                <a:spcPct val="150000"/>
              </a:lnSpc>
              <a:spcBef>
                <a:spcPts val="1001"/>
              </a:spcBef>
              <a:spcAft>
                <a:spcPts val="0"/>
              </a:spcAft>
              <a:buClr>
                <a:srgbClr val="000000"/>
              </a:buClr>
              <a:buSzPts val="2400"/>
              <a:buFont typeface="Arial"/>
              <a:buChar char="•"/>
            </a:pPr>
            <a:r>
              <a:rPr b="0" i="0" lang="en-GB" sz="2400" u="none" cap="none" strike="noStrike">
                <a:solidFill>
                  <a:srgbClr val="000000"/>
                </a:solidFill>
                <a:latin typeface="Open Sans"/>
                <a:ea typeface="Open Sans"/>
                <a:cs typeface="Open Sans"/>
                <a:sym typeface="Open Sans"/>
              </a:rPr>
              <a:t>A brief introduction to Commercial or Copyrighted VS Open or Creative Commons Data</a:t>
            </a:r>
            <a:endParaRPr b="0" i="0" sz="2400" u="none" cap="none" strike="noStrike">
              <a:solidFill>
                <a:srgbClr val="000000"/>
              </a:solidFill>
              <a:latin typeface="Calibri"/>
              <a:ea typeface="Calibri"/>
              <a:cs typeface="Calibri"/>
              <a:sym typeface="Calibri"/>
            </a:endParaRPr>
          </a:p>
        </p:txBody>
      </p:sp>
      <p:sp>
        <p:nvSpPr>
          <p:cNvPr id="517" name="Google Shape;517;p27"/>
          <p:cNvSpPr/>
          <p:nvPr/>
        </p:nvSpPr>
        <p:spPr>
          <a:xfrm>
            <a:off x="887040" y="1172160"/>
            <a:ext cx="6202440" cy="6994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en-GB" sz="2000" strike="noStrike">
                <a:solidFill>
                  <a:srgbClr val="9CC2E5"/>
                </a:solidFill>
                <a:latin typeface="Open Sans"/>
                <a:ea typeface="Open Sans"/>
                <a:cs typeface="Open Sans"/>
                <a:sym typeface="Open Sans"/>
              </a:rPr>
              <a:t>Key Concept of Proprietary VS FOSS Software</a:t>
            </a:r>
            <a:endParaRPr b="0" sz="20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pic>
        <p:nvPicPr>
          <p:cNvPr descr="Graphical user interface, sunburst chart&#10;&#10;Description automatically generated" id="523" name="Google Shape;523;p28"/>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524" name="Google Shape;524;p28"/>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27</a:t>
            </a:r>
            <a:endParaRPr b="0" sz="1400" strike="noStrike">
              <a:solidFill>
                <a:srgbClr val="000000"/>
              </a:solidFill>
              <a:latin typeface="Arial"/>
              <a:ea typeface="Arial"/>
              <a:cs typeface="Arial"/>
              <a:sym typeface="Arial"/>
            </a:endParaRPr>
          </a:p>
        </p:txBody>
      </p:sp>
      <p:sp>
        <p:nvSpPr>
          <p:cNvPr id="525" name="Google Shape;525;p28"/>
          <p:cNvSpPr/>
          <p:nvPr/>
        </p:nvSpPr>
        <p:spPr>
          <a:xfrm>
            <a:off x="838080" y="1524960"/>
            <a:ext cx="5807880" cy="46728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What is a Spatial Data Infrastructure? </a:t>
            </a:r>
            <a:endParaRPr b="0" sz="2000" strike="noStrike">
              <a:solidFill>
                <a:srgbClr val="000000"/>
              </a:solidFill>
              <a:latin typeface="Arial"/>
              <a:ea typeface="Arial"/>
              <a:cs typeface="Arial"/>
              <a:sym typeface="Arial"/>
            </a:endParaRPr>
          </a:p>
        </p:txBody>
      </p:sp>
      <p:sp>
        <p:nvSpPr>
          <p:cNvPr id="526" name="Google Shape;526;p28"/>
          <p:cNvSpPr txBox="1"/>
          <p:nvPr>
            <p:ph idx="4294967295" type="body"/>
          </p:nvPr>
        </p:nvSpPr>
        <p:spPr>
          <a:xfrm>
            <a:off x="838080" y="2270160"/>
            <a:ext cx="10599480" cy="3802680"/>
          </a:xfrm>
          <a:prstGeom prst="rect">
            <a:avLst/>
          </a:prstGeom>
          <a:noFill/>
          <a:ln>
            <a:noFill/>
          </a:ln>
        </p:spPr>
        <p:txBody>
          <a:bodyPr anchorCtr="0" anchor="t" bIns="45700" lIns="91425" spcFirstLastPara="1" rIns="91425" wrap="square" tIns="45700">
            <a:normAutofit/>
          </a:bodyPr>
          <a:lstStyle/>
          <a:p>
            <a:pPr indent="0" lvl="0" marL="228600" marR="0" rtl="0" algn="l">
              <a:lnSpc>
                <a:spcPct val="20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A Spatial Data Infrastructure, or SDI, is a </a:t>
            </a:r>
            <a:r>
              <a:rPr b="1" i="0" lang="en-GB" sz="2000" u="none" cap="none" strike="noStrike">
                <a:solidFill>
                  <a:srgbClr val="000000"/>
                </a:solidFill>
                <a:latin typeface="Open Sans"/>
                <a:ea typeface="Open Sans"/>
                <a:cs typeface="Open Sans"/>
                <a:sym typeface="Open Sans"/>
              </a:rPr>
              <a:t>framework</a:t>
            </a:r>
            <a:r>
              <a:rPr b="0" i="0" lang="en-GB" sz="2000" u="none" cap="none" strike="noStrike">
                <a:solidFill>
                  <a:srgbClr val="000000"/>
                </a:solidFill>
                <a:latin typeface="Open Sans"/>
                <a:ea typeface="Open Sans"/>
                <a:cs typeface="Open Sans"/>
                <a:sym typeface="Open Sans"/>
              </a:rPr>
              <a:t> for the </a:t>
            </a:r>
            <a:r>
              <a:rPr b="1" i="0" lang="en-GB" sz="2000" u="none" cap="none" strike="noStrike">
                <a:solidFill>
                  <a:srgbClr val="000000"/>
                </a:solidFill>
                <a:latin typeface="Open Sans"/>
                <a:ea typeface="Open Sans"/>
                <a:cs typeface="Open Sans"/>
                <a:sym typeface="Open Sans"/>
              </a:rPr>
              <a:t>management</a:t>
            </a:r>
            <a:r>
              <a:rPr b="0" i="0" lang="en-GB" sz="2000" u="none" cap="none" strike="noStrike">
                <a:solidFill>
                  <a:srgbClr val="000000"/>
                </a:solidFill>
                <a:latin typeface="Open Sans"/>
                <a:ea typeface="Open Sans"/>
                <a:cs typeface="Open Sans"/>
                <a:sym typeface="Open Sans"/>
              </a:rPr>
              <a:t> of </a:t>
            </a:r>
            <a:r>
              <a:rPr b="1" i="0" lang="en-GB" sz="2000" u="none" cap="none" strike="noStrike">
                <a:solidFill>
                  <a:srgbClr val="000000"/>
                </a:solidFill>
                <a:latin typeface="Open Sans"/>
                <a:ea typeface="Open Sans"/>
                <a:cs typeface="Open Sans"/>
                <a:sym typeface="Open Sans"/>
              </a:rPr>
              <a:t>spatial data</a:t>
            </a:r>
            <a:r>
              <a:rPr b="0" i="0" lang="en-GB" sz="2000" u="none" cap="none" strike="noStrike">
                <a:solidFill>
                  <a:srgbClr val="000000"/>
                </a:solidFill>
                <a:latin typeface="Open Sans"/>
                <a:ea typeface="Open Sans"/>
                <a:cs typeface="Open Sans"/>
                <a:sym typeface="Open Sans"/>
              </a:rPr>
              <a:t>. Depending on it’s implementation, this may include </a:t>
            </a:r>
            <a:r>
              <a:rPr b="1" i="0" lang="en-GB" sz="2000" u="none" cap="none" strike="noStrike">
                <a:solidFill>
                  <a:srgbClr val="000000"/>
                </a:solidFill>
                <a:latin typeface="Open Sans"/>
                <a:ea typeface="Open Sans"/>
                <a:cs typeface="Open Sans"/>
                <a:sym typeface="Open Sans"/>
              </a:rPr>
              <a:t>advanced functionality</a:t>
            </a:r>
            <a:r>
              <a:rPr b="0" i="0" lang="en-GB" sz="2000" u="none" cap="none" strike="noStrike">
                <a:solidFill>
                  <a:srgbClr val="000000"/>
                </a:solidFill>
                <a:latin typeface="Open Sans"/>
                <a:ea typeface="Open Sans"/>
                <a:cs typeface="Open Sans"/>
                <a:sym typeface="Open Sans"/>
              </a:rPr>
              <a:t> such as prescribed data models, advanced geoprocessing workflows or data publication standards, but at it’s core an SDI is simply a platform which unifies the disparate processes and data utilised in geospatial ecosystems.</a:t>
            </a:r>
            <a:endParaRPr b="0" i="0" sz="2000" u="none" cap="none" strike="noStrike">
              <a:solidFill>
                <a:srgbClr val="000000"/>
              </a:solidFill>
              <a:latin typeface="Calibri"/>
              <a:ea typeface="Calibri"/>
              <a:cs typeface="Calibri"/>
              <a:sym typeface="Calibri"/>
            </a:endParaRPr>
          </a:p>
        </p:txBody>
      </p:sp>
      <p:sp>
        <p:nvSpPr>
          <p:cNvPr id="527" name="Google Shape;527;p28"/>
          <p:cNvSpPr/>
          <p:nvPr/>
        </p:nvSpPr>
        <p:spPr>
          <a:xfrm>
            <a:off x="838080" y="155880"/>
            <a:ext cx="1087884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000" strike="noStrike">
                <a:solidFill>
                  <a:srgbClr val="000000"/>
                </a:solidFill>
                <a:latin typeface="Open Sans"/>
                <a:ea typeface="Open Sans"/>
                <a:cs typeface="Open Sans"/>
                <a:sym typeface="Open Sans"/>
              </a:rPr>
              <a:t>1.4 Spatial Data Infrastructure</a:t>
            </a:r>
            <a:endParaRPr b="0" sz="40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descr="Graphical user interface, sunburst chart&#10;&#10;Description automatically generated" id="533" name="Google Shape;533;p29"/>
          <p:cNvPicPr preferRelativeResize="0"/>
          <p:nvPr/>
        </p:nvPicPr>
        <p:blipFill rotWithShape="1">
          <a:blip r:embed="rId3">
            <a:alphaModFix/>
          </a:blip>
          <a:srcRect b="0" l="0" r="0" t="0"/>
          <a:stretch/>
        </p:blipFill>
        <p:spPr>
          <a:xfrm>
            <a:off x="3240" y="3240"/>
            <a:ext cx="12188880" cy="6854760"/>
          </a:xfrm>
          <a:prstGeom prst="rect">
            <a:avLst/>
          </a:prstGeom>
          <a:noFill/>
          <a:ln>
            <a:noFill/>
          </a:ln>
        </p:spPr>
      </p:pic>
      <p:sp>
        <p:nvSpPr>
          <p:cNvPr id="534" name="Google Shape;534;p29"/>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28</a:t>
            </a:r>
            <a:endParaRPr b="0" sz="1400" strike="noStrike">
              <a:solidFill>
                <a:srgbClr val="000000"/>
              </a:solidFill>
              <a:latin typeface="Arial"/>
              <a:ea typeface="Arial"/>
              <a:cs typeface="Arial"/>
              <a:sym typeface="Arial"/>
            </a:endParaRPr>
          </a:p>
        </p:txBody>
      </p:sp>
      <p:sp>
        <p:nvSpPr>
          <p:cNvPr id="535" name="Google Shape;535;p29"/>
          <p:cNvSpPr/>
          <p:nvPr/>
        </p:nvSpPr>
        <p:spPr>
          <a:xfrm>
            <a:off x="838080" y="1524960"/>
            <a:ext cx="4802040" cy="40824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Functions of an SDI </a:t>
            </a:r>
            <a:endParaRPr b="0" sz="2000" strike="noStrike">
              <a:solidFill>
                <a:srgbClr val="000000"/>
              </a:solidFill>
              <a:latin typeface="Arial"/>
              <a:ea typeface="Arial"/>
              <a:cs typeface="Arial"/>
              <a:sym typeface="Arial"/>
            </a:endParaRPr>
          </a:p>
        </p:txBody>
      </p:sp>
      <p:sp>
        <p:nvSpPr>
          <p:cNvPr id="536" name="Google Shape;536;p29"/>
          <p:cNvSpPr/>
          <p:nvPr/>
        </p:nvSpPr>
        <p:spPr>
          <a:xfrm>
            <a:off x="838080" y="155880"/>
            <a:ext cx="1087884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000" strike="noStrike">
                <a:solidFill>
                  <a:srgbClr val="000000"/>
                </a:solidFill>
                <a:latin typeface="Open Sans"/>
                <a:ea typeface="Open Sans"/>
                <a:cs typeface="Open Sans"/>
                <a:sym typeface="Open Sans"/>
              </a:rPr>
              <a:t>1.4 Spatial Data Infrastructure</a:t>
            </a:r>
            <a:endParaRPr b="0" sz="4000" strike="noStrike">
              <a:solidFill>
                <a:srgbClr val="000000"/>
              </a:solidFill>
              <a:latin typeface="Arial"/>
              <a:ea typeface="Arial"/>
              <a:cs typeface="Arial"/>
              <a:sym typeface="Arial"/>
            </a:endParaRPr>
          </a:p>
        </p:txBody>
      </p:sp>
      <p:pic>
        <p:nvPicPr>
          <p:cNvPr id="537" name="Google Shape;537;p29"/>
          <p:cNvPicPr preferRelativeResize="0"/>
          <p:nvPr/>
        </p:nvPicPr>
        <p:blipFill rotWithShape="1">
          <a:blip r:embed="rId4">
            <a:alphaModFix/>
          </a:blip>
          <a:srcRect b="0" l="0" r="0" t="0"/>
          <a:stretch/>
        </p:blipFill>
        <p:spPr>
          <a:xfrm>
            <a:off x="2324160" y="2308320"/>
            <a:ext cx="7543440" cy="3451680"/>
          </a:xfrm>
          <a:prstGeom prst="rect">
            <a:avLst/>
          </a:prstGeom>
          <a:noFill/>
          <a:ln>
            <a:noFill/>
          </a:ln>
        </p:spPr>
      </p:pic>
    </p:spTree>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descr="Graphical user interface, sunburst chart&#10;&#10;Description automatically generated" id="215" name="Google Shape;215;p3"/>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216" name="Google Shape;216;p3"/>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2</a:t>
            </a:r>
            <a:endParaRPr b="0" sz="1400" strike="noStrike">
              <a:solidFill>
                <a:srgbClr val="000000"/>
              </a:solidFill>
              <a:latin typeface="Arial"/>
              <a:ea typeface="Arial"/>
              <a:cs typeface="Arial"/>
              <a:sym typeface="Arial"/>
            </a:endParaRPr>
          </a:p>
        </p:txBody>
      </p:sp>
      <p:sp>
        <p:nvSpPr>
          <p:cNvPr id="217" name="Google Shape;217;p3"/>
          <p:cNvSpPr/>
          <p:nvPr/>
        </p:nvSpPr>
        <p:spPr>
          <a:xfrm>
            <a:off x="887040" y="4680"/>
            <a:ext cx="1065852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000" strike="noStrike">
                <a:solidFill>
                  <a:srgbClr val="000000"/>
                </a:solidFill>
                <a:latin typeface="Open Sans"/>
                <a:ea typeface="Open Sans"/>
                <a:cs typeface="Open Sans"/>
                <a:sym typeface="Open Sans"/>
              </a:rPr>
              <a:t>1.1 Geographic Information Systems</a:t>
            </a:r>
            <a:endParaRPr b="0" sz="4000" strike="noStrike">
              <a:solidFill>
                <a:srgbClr val="000000"/>
              </a:solidFill>
              <a:latin typeface="Arial"/>
              <a:ea typeface="Arial"/>
              <a:cs typeface="Arial"/>
              <a:sym typeface="Arial"/>
            </a:endParaRPr>
          </a:p>
        </p:txBody>
      </p:sp>
      <p:sp>
        <p:nvSpPr>
          <p:cNvPr id="218" name="Google Shape;218;p3"/>
          <p:cNvSpPr txBox="1"/>
          <p:nvPr>
            <p:ph idx="4294967295" type="body"/>
          </p:nvPr>
        </p:nvSpPr>
        <p:spPr>
          <a:xfrm>
            <a:off x="838080" y="1825560"/>
            <a:ext cx="10475280" cy="1954440"/>
          </a:xfrm>
          <a:prstGeom prst="rect">
            <a:avLst/>
          </a:prstGeom>
          <a:noFill/>
          <a:ln>
            <a:noFill/>
          </a:ln>
        </p:spPr>
        <p:txBody>
          <a:bodyPr anchorCtr="0" anchor="t" bIns="45700" lIns="91425" spcFirstLastPara="1" rIns="91425" wrap="square" tIns="45700">
            <a:noAutofit/>
          </a:bodyPr>
          <a:lstStyle/>
          <a:p>
            <a:pPr indent="0" lvl="0" marL="228600" marR="0" rtl="0" algn="l">
              <a:lnSpc>
                <a:spcPct val="150000"/>
              </a:lnSpc>
              <a:spcBef>
                <a:spcPts val="0"/>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GIS stands for </a:t>
            </a:r>
            <a:r>
              <a:rPr b="1" i="0" lang="en-GB" sz="2000" u="none" cap="none" strike="noStrike">
                <a:solidFill>
                  <a:srgbClr val="000000"/>
                </a:solidFill>
                <a:latin typeface="Open Sans"/>
                <a:ea typeface="Open Sans"/>
                <a:cs typeface="Open Sans"/>
                <a:sym typeface="Open Sans"/>
              </a:rPr>
              <a:t>Geographic Information System</a:t>
            </a:r>
            <a:r>
              <a:rPr b="0" i="0" lang="en-GB" sz="2000" u="none" cap="none" strike="noStrike">
                <a:solidFill>
                  <a:srgbClr val="000000"/>
                </a:solidFill>
                <a:latin typeface="Open Sans"/>
                <a:ea typeface="Open Sans"/>
                <a:cs typeface="Open Sans"/>
                <a:sym typeface="Open Sans"/>
              </a:rPr>
              <a:t>. It is a powerful computer-based tool used to capture, store, analyse, and present spatial or geographic data. </a:t>
            </a:r>
            <a:endParaRPr b="0" i="0" sz="2000" u="none" cap="none" strike="noStrike">
              <a:solidFill>
                <a:srgbClr val="000000"/>
              </a:solidFill>
              <a:latin typeface="Calibri"/>
              <a:ea typeface="Calibri"/>
              <a:cs typeface="Calibri"/>
              <a:sym typeface="Calibri"/>
            </a:endParaRPr>
          </a:p>
          <a:p>
            <a:pPr indent="0" lvl="0" marL="228600" marR="0" rtl="0" algn="r">
              <a:lnSpc>
                <a:spcPct val="150000"/>
              </a:lnSpc>
              <a:spcBef>
                <a:spcPts val="1001"/>
              </a:spcBef>
              <a:spcAft>
                <a:spcPts val="0"/>
              </a:spcAft>
              <a:buClr>
                <a:srgbClr val="333333"/>
              </a:buClr>
              <a:buSzPts val="1200"/>
              <a:buFont typeface="Arial"/>
              <a:buNone/>
            </a:pPr>
            <a:r>
              <a:rPr b="0" i="1" lang="en-GB" sz="1200" u="none" cap="none" strike="noStrike">
                <a:solidFill>
                  <a:srgbClr val="333333"/>
                </a:solidFill>
                <a:latin typeface="Open Sans"/>
                <a:ea typeface="Open Sans"/>
                <a:cs typeface="Open Sans"/>
                <a:sym typeface="Open Sans"/>
              </a:rPr>
              <a:t>Source: </a:t>
            </a:r>
            <a:r>
              <a:rPr b="0" i="1" lang="en-GB" sz="1200" u="sng" cap="none" strike="noStrike">
                <a:solidFill>
                  <a:srgbClr val="0563C1"/>
                </a:solidFill>
                <a:latin typeface="Open Sans"/>
                <a:ea typeface="Open Sans"/>
                <a:cs typeface="Open Sans"/>
                <a:sym typeface="Open Sans"/>
                <a:hlinkClick r:id="rId4">
                  <a:extLst>
                    <a:ext uri="{A12FA001-AC4F-418D-AE19-62706E023703}">
                      <ahyp:hlinkClr val="tx"/>
                    </a:ext>
                  </a:extLst>
                </a:hlinkClick>
              </a:rPr>
              <a:t>A Gentle Introduction to GIS</a:t>
            </a:r>
            <a:endParaRPr b="0" i="0" sz="12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pic>
        <p:nvPicPr>
          <p:cNvPr descr="A diagram of a globe with different types of objects" id="219" name="Google Shape;219;p3"/>
          <p:cNvPicPr preferRelativeResize="0"/>
          <p:nvPr/>
        </p:nvPicPr>
        <p:blipFill rotWithShape="1">
          <a:blip r:embed="rId5">
            <a:alphaModFix/>
          </a:blip>
          <a:srcRect b="0" l="0" r="0" t="0"/>
          <a:stretch/>
        </p:blipFill>
        <p:spPr>
          <a:xfrm>
            <a:off x="3117960" y="3140280"/>
            <a:ext cx="5074560" cy="2916360"/>
          </a:xfrm>
          <a:prstGeom prst="rect">
            <a:avLst/>
          </a:prstGeom>
          <a:noFill/>
          <a:ln>
            <a:noFill/>
          </a:ln>
        </p:spPr>
      </p:pic>
      <p:sp>
        <p:nvSpPr>
          <p:cNvPr id="220" name="Google Shape;220;p3"/>
          <p:cNvSpPr/>
          <p:nvPr/>
        </p:nvSpPr>
        <p:spPr>
          <a:xfrm>
            <a:off x="887040" y="1377000"/>
            <a:ext cx="7651080" cy="45828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400" strike="noStrike">
                <a:solidFill>
                  <a:srgbClr val="9CC2E5"/>
                </a:solidFill>
                <a:latin typeface="Open Sans"/>
                <a:ea typeface="Open Sans"/>
                <a:cs typeface="Open Sans"/>
                <a:sym typeface="Open Sans"/>
              </a:rPr>
              <a:t>What is GIS?</a:t>
            </a:r>
            <a:endParaRPr b="0" sz="2400" strike="noStrike">
              <a:solidFill>
                <a:srgbClr val="000000"/>
              </a:solidFill>
              <a:latin typeface="Arial"/>
              <a:ea typeface="Arial"/>
              <a:cs typeface="Arial"/>
              <a:sym typeface="Arial"/>
            </a:endParaRPr>
          </a:p>
        </p:txBody>
      </p:sp>
      <p:sp>
        <p:nvSpPr>
          <p:cNvPr id="221" name="Google Shape;221;p3"/>
          <p:cNvSpPr/>
          <p:nvPr/>
        </p:nvSpPr>
        <p:spPr>
          <a:xfrm>
            <a:off x="2870280" y="6057000"/>
            <a:ext cx="5322240" cy="272160"/>
          </a:xfrm>
          <a:prstGeom prst="rect">
            <a:avLst/>
          </a:prstGeom>
          <a:noFill/>
          <a:ln>
            <a:noFill/>
          </a:ln>
        </p:spPr>
        <p:txBody>
          <a:bodyPr anchorCtr="0" anchor="t" bIns="45000" lIns="90000" spcFirstLastPara="1" rIns="90000" wrap="square" tIns="45000">
            <a:spAutoFit/>
          </a:bodyPr>
          <a:lstStyle/>
          <a:p>
            <a:pPr indent="0" lvl="0" marL="0" marR="0" rtl="0" algn="ctr">
              <a:lnSpc>
                <a:spcPct val="100000"/>
              </a:lnSpc>
              <a:spcBef>
                <a:spcPts val="0"/>
              </a:spcBef>
              <a:spcAft>
                <a:spcPts val="0"/>
              </a:spcAft>
              <a:buNone/>
            </a:pPr>
            <a:r>
              <a:rPr b="0" i="1" lang="en-GB" sz="1200" strike="noStrike">
                <a:solidFill>
                  <a:srgbClr val="000000"/>
                </a:solidFill>
                <a:latin typeface="Open Sans"/>
                <a:ea typeface="Open Sans"/>
                <a:cs typeface="Open Sans"/>
                <a:sym typeface="Open Sans"/>
              </a:rPr>
              <a:t>Picture Source: </a:t>
            </a:r>
            <a:r>
              <a:rPr b="0" i="1" lang="en-GB" sz="1200" u="sng" strike="noStrike">
                <a:solidFill>
                  <a:srgbClr val="0563C1"/>
                </a:solidFill>
                <a:latin typeface="Open Sans"/>
                <a:ea typeface="Open Sans"/>
                <a:cs typeface="Open Sans"/>
                <a:sym typeface="Open Sans"/>
                <a:hlinkClick r:id="rId6">
                  <a:extLst>
                    <a:ext uri="{A12FA001-AC4F-418D-AE19-62706E023703}">
                      <ahyp:hlinkClr val="tx"/>
                    </a:ext>
                  </a:extLst>
                </a:hlinkClick>
              </a:rPr>
              <a:t>What is GIS? A Guide to Geographic Information Systems</a:t>
            </a:r>
            <a:endParaRPr b="0" sz="12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descr="Graphical user interface, sunburst chart&#10;&#10;Description automatically generated" id="543" name="Google Shape;543;p30"/>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544" name="Google Shape;544;p30"/>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29</a:t>
            </a:r>
            <a:endParaRPr b="0" sz="1400" strike="noStrike">
              <a:solidFill>
                <a:srgbClr val="000000"/>
              </a:solidFill>
              <a:latin typeface="Arial"/>
              <a:ea typeface="Arial"/>
              <a:cs typeface="Arial"/>
              <a:sym typeface="Arial"/>
            </a:endParaRPr>
          </a:p>
        </p:txBody>
      </p:sp>
      <p:sp>
        <p:nvSpPr>
          <p:cNvPr id="545" name="Google Shape;545;p30"/>
          <p:cNvSpPr/>
          <p:nvPr/>
        </p:nvSpPr>
        <p:spPr>
          <a:xfrm>
            <a:off x="838080" y="1524960"/>
            <a:ext cx="4802040" cy="40824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Key Advantages of an SDI </a:t>
            </a:r>
            <a:endParaRPr b="0" sz="2000" strike="noStrike">
              <a:solidFill>
                <a:srgbClr val="000000"/>
              </a:solidFill>
              <a:latin typeface="Arial"/>
              <a:ea typeface="Arial"/>
              <a:cs typeface="Arial"/>
              <a:sym typeface="Arial"/>
            </a:endParaRPr>
          </a:p>
        </p:txBody>
      </p:sp>
      <p:sp>
        <p:nvSpPr>
          <p:cNvPr id="546" name="Google Shape;546;p30"/>
          <p:cNvSpPr/>
          <p:nvPr/>
        </p:nvSpPr>
        <p:spPr>
          <a:xfrm>
            <a:off x="838080" y="155880"/>
            <a:ext cx="1087884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000" strike="noStrike">
                <a:solidFill>
                  <a:srgbClr val="000000"/>
                </a:solidFill>
                <a:latin typeface="Open Sans"/>
                <a:ea typeface="Open Sans"/>
                <a:cs typeface="Open Sans"/>
                <a:sym typeface="Open Sans"/>
              </a:rPr>
              <a:t>1.4 Spatial Data Infrastructure</a:t>
            </a:r>
            <a:endParaRPr b="0" sz="4000" strike="noStrike">
              <a:solidFill>
                <a:srgbClr val="000000"/>
              </a:solidFill>
              <a:latin typeface="Arial"/>
              <a:ea typeface="Arial"/>
              <a:cs typeface="Arial"/>
              <a:sym typeface="Arial"/>
            </a:endParaRPr>
          </a:p>
        </p:txBody>
      </p:sp>
      <p:pic>
        <p:nvPicPr>
          <p:cNvPr id="547" name="Google Shape;547;p30"/>
          <p:cNvPicPr preferRelativeResize="0"/>
          <p:nvPr/>
        </p:nvPicPr>
        <p:blipFill rotWithShape="1">
          <a:blip r:embed="rId4">
            <a:alphaModFix/>
          </a:blip>
          <a:srcRect b="0" l="0" r="0" t="0"/>
          <a:stretch/>
        </p:blipFill>
        <p:spPr>
          <a:xfrm>
            <a:off x="2043360" y="2436840"/>
            <a:ext cx="8105040" cy="3467160"/>
          </a:xfrm>
          <a:prstGeom prst="rect">
            <a:avLst/>
          </a:prstGeom>
          <a:noFill/>
          <a:ln>
            <a:noFill/>
          </a:ln>
        </p:spPr>
      </p:pic>
    </p:spTree>
  </p:cSld>
  <p:clrMapOvr>
    <a:masterClrMapping/>
  </p:clrMapOvr>
  <p:transition spd="slow">
    <p:push dir="r"/>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descr="Graphical user interface, sunburst chart&#10;&#10;Description automatically generated" id="553" name="Google Shape;553;p31"/>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554" name="Google Shape;554;p31"/>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30</a:t>
            </a:r>
            <a:endParaRPr b="0" sz="1400" strike="noStrike">
              <a:solidFill>
                <a:srgbClr val="000000"/>
              </a:solidFill>
              <a:latin typeface="Arial"/>
              <a:ea typeface="Arial"/>
              <a:cs typeface="Arial"/>
              <a:sym typeface="Arial"/>
            </a:endParaRPr>
          </a:p>
        </p:txBody>
      </p:sp>
      <p:sp>
        <p:nvSpPr>
          <p:cNvPr id="555" name="Google Shape;555;p31"/>
          <p:cNvSpPr/>
          <p:nvPr/>
        </p:nvSpPr>
        <p:spPr>
          <a:xfrm>
            <a:off x="838080" y="1524960"/>
            <a:ext cx="4802040" cy="40824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GeoNode as an SDI </a:t>
            </a:r>
            <a:endParaRPr b="0" sz="2000" strike="noStrike">
              <a:solidFill>
                <a:srgbClr val="000000"/>
              </a:solidFill>
              <a:latin typeface="Arial"/>
              <a:ea typeface="Arial"/>
              <a:cs typeface="Arial"/>
              <a:sym typeface="Arial"/>
            </a:endParaRPr>
          </a:p>
        </p:txBody>
      </p:sp>
      <p:sp>
        <p:nvSpPr>
          <p:cNvPr id="556" name="Google Shape;556;p31"/>
          <p:cNvSpPr/>
          <p:nvPr/>
        </p:nvSpPr>
        <p:spPr>
          <a:xfrm>
            <a:off x="838080" y="155880"/>
            <a:ext cx="1087884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000" strike="noStrike">
                <a:solidFill>
                  <a:srgbClr val="000000"/>
                </a:solidFill>
                <a:latin typeface="Open Sans"/>
                <a:ea typeface="Open Sans"/>
                <a:cs typeface="Open Sans"/>
                <a:sym typeface="Open Sans"/>
              </a:rPr>
              <a:t>1.4 Spatial Data Infrastructure</a:t>
            </a:r>
            <a:endParaRPr b="0" sz="4000" strike="noStrike">
              <a:solidFill>
                <a:srgbClr val="000000"/>
              </a:solidFill>
              <a:latin typeface="Arial"/>
              <a:ea typeface="Arial"/>
              <a:cs typeface="Arial"/>
              <a:sym typeface="Arial"/>
            </a:endParaRPr>
          </a:p>
        </p:txBody>
      </p:sp>
      <p:pic>
        <p:nvPicPr>
          <p:cNvPr id="557" name="Google Shape;557;p31"/>
          <p:cNvPicPr preferRelativeResize="0"/>
          <p:nvPr/>
        </p:nvPicPr>
        <p:blipFill rotWithShape="1">
          <a:blip r:embed="rId4">
            <a:alphaModFix/>
          </a:blip>
          <a:srcRect b="0" l="0" r="0" t="0"/>
          <a:stretch/>
        </p:blipFill>
        <p:spPr>
          <a:xfrm>
            <a:off x="7719480" y="1507680"/>
            <a:ext cx="3349080" cy="982800"/>
          </a:xfrm>
          <a:prstGeom prst="rect">
            <a:avLst/>
          </a:prstGeom>
          <a:noFill/>
          <a:ln>
            <a:noFill/>
          </a:ln>
        </p:spPr>
      </p:pic>
      <p:pic>
        <p:nvPicPr>
          <p:cNvPr id="558" name="Google Shape;558;p31"/>
          <p:cNvPicPr preferRelativeResize="0"/>
          <p:nvPr/>
        </p:nvPicPr>
        <p:blipFill rotWithShape="1">
          <a:blip r:embed="rId5">
            <a:alphaModFix/>
          </a:blip>
          <a:srcRect b="0" l="0" r="0" t="0"/>
          <a:stretch/>
        </p:blipFill>
        <p:spPr>
          <a:xfrm>
            <a:off x="2293560" y="2700000"/>
            <a:ext cx="7605000" cy="3420000"/>
          </a:xfrm>
          <a:prstGeom prst="rect">
            <a:avLst/>
          </a:prstGeom>
          <a:noFill/>
          <a:ln>
            <a:noFill/>
          </a:ln>
        </p:spPr>
      </p:pic>
    </p:spTree>
  </p:cSld>
  <p:clrMapOvr>
    <a:masterClrMapping/>
  </p:clrMapOvr>
  <p:transition spd="slow">
    <p:push dir="r"/>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descr="Graphical user interface, sunburst chart&#10;&#10;Description automatically generated" id="564" name="Google Shape;564;p32"/>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565" name="Google Shape;565;p32"/>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31</a:t>
            </a:r>
            <a:endParaRPr b="0" sz="1400" strike="noStrike">
              <a:solidFill>
                <a:srgbClr val="000000"/>
              </a:solidFill>
              <a:latin typeface="Arial"/>
              <a:ea typeface="Arial"/>
              <a:cs typeface="Arial"/>
              <a:sym typeface="Arial"/>
            </a:endParaRPr>
          </a:p>
        </p:txBody>
      </p:sp>
      <p:sp>
        <p:nvSpPr>
          <p:cNvPr id="566" name="Google Shape;566;p32"/>
          <p:cNvSpPr/>
          <p:nvPr/>
        </p:nvSpPr>
        <p:spPr>
          <a:xfrm>
            <a:off x="838080" y="1524960"/>
            <a:ext cx="4802040" cy="40824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GeoNode as an SDI </a:t>
            </a:r>
            <a:endParaRPr b="0" sz="2000" strike="noStrike">
              <a:solidFill>
                <a:srgbClr val="000000"/>
              </a:solidFill>
              <a:latin typeface="Arial"/>
              <a:ea typeface="Arial"/>
              <a:cs typeface="Arial"/>
              <a:sym typeface="Arial"/>
            </a:endParaRPr>
          </a:p>
        </p:txBody>
      </p:sp>
      <p:sp>
        <p:nvSpPr>
          <p:cNvPr id="567" name="Google Shape;567;p32"/>
          <p:cNvSpPr/>
          <p:nvPr/>
        </p:nvSpPr>
        <p:spPr>
          <a:xfrm>
            <a:off x="838080" y="155880"/>
            <a:ext cx="1087884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000" strike="noStrike">
                <a:solidFill>
                  <a:srgbClr val="000000"/>
                </a:solidFill>
                <a:latin typeface="Open Sans"/>
                <a:ea typeface="Open Sans"/>
                <a:cs typeface="Open Sans"/>
                <a:sym typeface="Open Sans"/>
              </a:rPr>
              <a:t>1.4 Spatial Data Infrastructure</a:t>
            </a:r>
            <a:endParaRPr b="0" sz="4000" strike="noStrike">
              <a:solidFill>
                <a:srgbClr val="000000"/>
              </a:solidFill>
              <a:latin typeface="Arial"/>
              <a:ea typeface="Arial"/>
              <a:cs typeface="Arial"/>
              <a:sym typeface="Arial"/>
            </a:endParaRPr>
          </a:p>
        </p:txBody>
      </p:sp>
      <p:pic>
        <p:nvPicPr>
          <p:cNvPr id="568" name="Google Shape;568;p32"/>
          <p:cNvPicPr preferRelativeResize="0"/>
          <p:nvPr/>
        </p:nvPicPr>
        <p:blipFill rotWithShape="1">
          <a:blip r:embed="rId4">
            <a:alphaModFix/>
          </a:blip>
          <a:srcRect b="0" l="0" r="0" t="0"/>
          <a:stretch/>
        </p:blipFill>
        <p:spPr>
          <a:xfrm>
            <a:off x="8004240" y="1210680"/>
            <a:ext cx="3349080" cy="982800"/>
          </a:xfrm>
          <a:prstGeom prst="rect">
            <a:avLst/>
          </a:prstGeom>
          <a:noFill/>
          <a:ln>
            <a:noFill/>
          </a:ln>
        </p:spPr>
      </p:pic>
      <p:sp>
        <p:nvSpPr>
          <p:cNvPr id="569" name="Google Shape;569;p32"/>
          <p:cNvSpPr/>
          <p:nvPr/>
        </p:nvSpPr>
        <p:spPr>
          <a:xfrm>
            <a:off x="838080" y="2216880"/>
            <a:ext cx="10382400" cy="13093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lang="en-GB" sz="2000" strike="noStrike">
                <a:solidFill>
                  <a:srgbClr val="000000"/>
                </a:solidFill>
                <a:latin typeface="Open Sans"/>
                <a:ea typeface="Open Sans"/>
                <a:cs typeface="Open Sans"/>
                <a:sym typeface="Open Sans"/>
              </a:rPr>
              <a:t>GeoNode focuses on the management of three primary content types, namely:</a:t>
            </a:r>
            <a:endParaRPr b="0" sz="2000" strike="noStrike">
              <a:solidFill>
                <a:srgbClr val="000000"/>
              </a:solidFill>
              <a:latin typeface="Arial"/>
              <a:ea typeface="Arial"/>
              <a:cs typeface="Arial"/>
              <a:sym typeface="Arial"/>
            </a:endParaRPr>
          </a:p>
          <a:p>
            <a:pPr indent="-285840" lvl="0" marL="285840" marR="0" rtl="0" algn="l">
              <a:lnSpc>
                <a:spcPct val="100000"/>
              </a:lnSpc>
              <a:spcBef>
                <a:spcPts val="0"/>
              </a:spcBef>
              <a:spcAft>
                <a:spcPts val="0"/>
              </a:spcAft>
              <a:buClr>
                <a:srgbClr val="000000"/>
              </a:buClr>
              <a:buSzPts val="2000"/>
              <a:buFont typeface="Arial"/>
              <a:buChar char="•"/>
            </a:pPr>
            <a:r>
              <a:rPr b="0" lang="en-GB" sz="2000" strike="noStrike">
                <a:solidFill>
                  <a:srgbClr val="000000"/>
                </a:solidFill>
                <a:latin typeface="Open Sans"/>
                <a:ea typeface="Open Sans"/>
                <a:cs typeface="Open Sans"/>
                <a:sym typeface="Open Sans"/>
              </a:rPr>
              <a:t>Layers</a:t>
            </a:r>
            <a:endParaRPr b="0" sz="2000" strike="noStrike">
              <a:solidFill>
                <a:srgbClr val="000000"/>
              </a:solidFill>
              <a:latin typeface="Arial"/>
              <a:ea typeface="Arial"/>
              <a:cs typeface="Arial"/>
              <a:sym typeface="Arial"/>
            </a:endParaRPr>
          </a:p>
          <a:p>
            <a:pPr indent="-285840" lvl="0" marL="285840" marR="0" rtl="0" algn="l">
              <a:lnSpc>
                <a:spcPct val="100000"/>
              </a:lnSpc>
              <a:spcBef>
                <a:spcPts val="0"/>
              </a:spcBef>
              <a:spcAft>
                <a:spcPts val="0"/>
              </a:spcAft>
              <a:buClr>
                <a:srgbClr val="000000"/>
              </a:buClr>
              <a:buSzPts val="2000"/>
              <a:buFont typeface="Arial"/>
              <a:buChar char="•"/>
            </a:pPr>
            <a:r>
              <a:rPr b="0" lang="en-GB" sz="2000" strike="noStrike">
                <a:solidFill>
                  <a:srgbClr val="000000"/>
                </a:solidFill>
                <a:latin typeface="Open Sans"/>
                <a:ea typeface="Open Sans"/>
                <a:cs typeface="Open Sans"/>
                <a:sym typeface="Open Sans"/>
              </a:rPr>
              <a:t>Maps</a:t>
            </a:r>
            <a:endParaRPr b="0" sz="2000" strike="noStrike">
              <a:solidFill>
                <a:srgbClr val="000000"/>
              </a:solidFill>
              <a:latin typeface="Arial"/>
              <a:ea typeface="Arial"/>
              <a:cs typeface="Arial"/>
              <a:sym typeface="Arial"/>
            </a:endParaRPr>
          </a:p>
          <a:p>
            <a:pPr indent="-285840" lvl="0" marL="285840" marR="0" rtl="0" algn="l">
              <a:lnSpc>
                <a:spcPct val="100000"/>
              </a:lnSpc>
              <a:spcBef>
                <a:spcPts val="0"/>
              </a:spcBef>
              <a:spcAft>
                <a:spcPts val="0"/>
              </a:spcAft>
              <a:buClr>
                <a:srgbClr val="000000"/>
              </a:buClr>
              <a:buSzPts val="2000"/>
              <a:buFont typeface="Arial"/>
              <a:buChar char="•"/>
            </a:pPr>
            <a:r>
              <a:rPr b="0" lang="en-GB" sz="2000" strike="noStrike">
                <a:solidFill>
                  <a:srgbClr val="000000"/>
                </a:solidFill>
                <a:latin typeface="Open Sans"/>
                <a:ea typeface="Open Sans"/>
                <a:cs typeface="Open Sans"/>
                <a:sym typeface="Open Sans"/>
              </a:rPr>
              <a:t>Documents</a:t>
            </a:r>
            <a:endParaRPr b="0" sz="2000" strike="noStrike">
              <a:solidFill>
                <a:srgbClr val="000000"/>
              </a:solidFill>
              <a:latin typeface="Arial"/>
              <a:ea typeface="Arial"/>
              <a:cs typeface="Arial"/>
              <a:sym typeface="Arial"/>
            </a:endParaRPr>
          </a:p>
        </p:txBody>
      </p:sp>
      <p:pic>
        <p:nvPicPr>
          <p:cNvPr id="570" name="Google Shape;570;p32"/>
          <p:cNvPicPr preferRelativeResize="0"/>
          <p:nvPr/>
        </p:nvPicPr>
        <p:blipFill rotWithShape="1">
          <a:blip r:embed="rId5">
            <a:alphaModFix/>
          </a:blip>
          <a:srcRect b="0" l="0" r="0" t="0"/>
          <a:stretch/>
        </p:blipFill>
        <p:spPr>
          <a:xfrm>
            <a:off x="4845600" y="4374720"/>
            <a:ext cx="5245560" cy="1916280"/>
          </a:xfrm>
          <a:prstGeom prst="rect">
            <a:avLst/>
          </a:prstGeom>
          <a:noFill/>
          <a:ln>
            <a:noFill/>
          </a:ln>
        </p:spPr>
      </p:pic>
      <p:pic>
        <p:nvPicPr>
          <p:cNvPr id="571" name="Google Shape;571;p32"/>
          <p:cNvPicPr preferRelativeResize="0"/>
          <p:nvPr/>
        </p:nvPicPr>
        <p:blipFill rotWithShape="1">
          <a:blip r:embed="rId6">
            <a:alphaModFix/>
          </a:blip>
          <a:srcRect b="0" l="0" r="0" t="0"/>
          <a:stretch/>
        </p:blipFill>
        <p:spPr>
          <a:xfrm>
            <a:off x="557640" y="3646440"/>
            <a:ext cx="4029840" cy="2555280"/>
          </a:xfrm>
          <a:prstGeom prst="rect">
            <a:avLst/>
          </a:prstGeom>
          <a:noFill/>
          <a:ln>
            <a:noFill/>
          </a:ln>
        </p:spPr>
      </p:pic>
      <p:pic>
        <p:nvPicPr>
          <p:cNvPr id="572" name="Google Shape;572;p32"/>
          <p:cNvPicPr preferRelativeResize="0"/>
          <p:nvPr/>
        </p:nvPicPr>
        <p:blipFill rotWithShape="1">
          <a:blip r:embed="rId7">
            <a:alphaModFix/>
          </a:blip>
          <a:srcRect b="0" l="0" r="0" t="0"/>
          <a:stretch/>
        </p:blipFill>
        <p:spPr>
          <a:xfrm>
            <a:off x="6702840" y="2808360"/>
            <a:ext cx="4831920" cy="2087280"/>
          </a:xfrm>
          <a:prstGeom prst="rect">
            <a:avLst/>
          </a:prstGeom>
          <a:noFill/>
          <a:ln>
            <a:noFill/>
          </a:ln>
        </p:spPr>
      </p:pic>
    </p:spTree>
  </p:cSld>
  <p:clrMapOvr>
    <a:masterClrMapping/>
  </p:clrMapOvr>
  <p:transition spd="slow">
    <p:push dir="r"/>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descr="Graphical user interface, sunburst chart&#10;&#10;Description automatically generated" id="578" name="Google Shape;578;p33"/>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579" name="Google Shape;579;p33"/>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32</a:t>
            </a:r>
            <a:endParaRPr b="0" sz="1400" strike="noStrike">
              <a:solidFill>
                <a:srgbClr val="000000"/>
              </a:solidFill>
              <a:latin typeface="Arial"/>
              <a:ea typeface="Arial"/>
              <a:cs typeface="Arial"/>
              <a:sym typeface="Arial"/>
            </a:endParaRPr>
          </a:p>
        </p:txBody>
      </p:sp>
      <p:sp>
        <p:nvSpPr>
          <p:cNvPr id="580" name="Google Shape;580;p33"/>
          <p:cNvSpPr/>
          <p:nvPr/>
        </p:nvSpPr>
        <p:spPr>
          <a:xfrm>
            <a:off x="838080" y="1524960"/>
            <a:ext cx="4802040" cy="40824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Web Catalogues in An SDI</a:t>
            </a:r>
            <a:endParaRPr b="0" sz="2000" strike="noStrike">
              <a:solidFill>
                <a:srgbClr val="000000"/>
              </a:solidFill>
              <a:latin typeface="Arial"/>
              <a:ea typeface="Arial"/>
              <a:cs typeface="Arial"/>
              <a:sym typeface="Arial"/>
            </a:endParaRPr>
          </a:p>
        </p:txBody>
      </p:sp>
      <p:sp>
        <p:nvSpPr>
          <p:cNvPr id="581" name="Google Shape;581;p33"/>
          <p:cNvSpPr/>
          <p:nvPr/>
        </p:nvSpPr>
        <p:spPr>
          <a:xfrm>
            <a:off x="838080" y="155880"/>
            <a:ext cx="1087884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000" strike="noStrike">
                <a:solidFill>
                  <a:srgbClr val="000000"/>
                </a:solidFill>
                <a:latin typeface="Open Sans"/>
                <a:ea typeface="Open Sans"/>
                <a:cs typeface="Open Sans"/>
                <a:sym typeface="Open Sans"/>
              </a:rPr>
              <a:t>1.4 Spatial Data Infrastructure</a:t>
            </a:r>
            <a:endParaRPr b="0" sz="4000" strike="noStrike">
              <a:solidFill>
                <a:srgbClr val="000000"/>
              </a:solidFill>
              <a:latin typeface="Arial"/>
              <a:ea typeface="Arial"/>
              <a:cs typeface="Arial"/>
              <a:sym typeface="Arial"/>
            </a:endParaRPr>
          </a:p>
        </p:txBody>
      </p:sp>
      <p:pic>
        <p:nvPicPr>
          <p:cNvPr id="582" name="Google Shape;582;p33"/>
          <p:cNvPicPr preferRelativeResize="0"/>
          <p:nvPr/>
        </p:nvPicPr>
        <p:blipFill rotWithShape="1">
          <a:blip r:embed="rId4">
            <a:alphaModFix/>
          </a:blip>
          <a:srcRect b="0" l="0" r="0" t="0"/>
          <a:stretch/>
        </p:blipFill>
        <p:spPr>
          <a:xfrm>
            <a:off x="838080" y="5647320"/>
            <a:ext cx="2059920" cy="604440"/>
          </a:xfrm>
          <a:prstGeom prst="rect">
            <a:avLst/>
          </a:prstGeom>
          <a:noFill/>
          <a:ln>
            <a:noFill/>
          </a:ln>
        </p:spPr>
      </p:pic>
      <p:sp>
        <p:nvSpPr>
          <p:cNvPr id="583" name="Google Shape;583;p33"/>
          <p:cNvSpPr/>
          <p:nvPr/>
        </p:nvSpPr>
        <p:spPr>
          <a:xfrm>
            <a:off x="838080" y="2275200"/>
            <a:ext cx="10769400" cy="3381480"/>
          </a:xfrm>
          <a:prstGeom prst="rect">
            <a:avLst/>
          </a:prstGeom>
          <a:noFill/>
          <a:ln>
            <a:noFill/>
          </a:ln>
        </p:spPr>
        <p:txBody>
          <a:bodyPr anchorCtr="0" anchor="t" bIns="45000" lIns="90000" spcFirstLastPara="1" rIns="90000" wrap="square" tIns="45000">
            <a:spAutoFit/>
          </a:bodyPr>
          <a:lstStyle/>
          <a:p>
            <a:pPr indent="-343080" lvl="0" marL="343080" marR="0" rtl="0" algn="l">
              <a:lnSpc>
                <a:spcPct val="150000"/>
              </a:lnSpc>
              <a:spcBef>
                <a:spcPts val="0"/>
              </a:spcBef>
              <a:spcAft>
                <a:spcPts val="0"/>
              </a:spcAft>
              <a:buClr>
                <a:srgbClr val="000000"/>
              </a:buClr>
              <a:buSzPts val="1800"/>
              <a:buFont typeface="Arial"/>
              <a:buChar char="•"/>
            </a:pPr>
            <a:r>
              <a:rPr b="0" lang="en-GB" sz="1800" strike="noStrike">
                <a:solidFill>
                  <a:srgbClr val="000000"/>
                </a:solidFill>
                <a:latin typeface="Open Sans"/>
                <a:ea typeface="Open Sans"/>
                <a:cs typeface="Open Sans"/>
                <a:sym typeface="Open Sans"/>
              </a:rPr>
              <a:t>Web catalogues are an essential component of a Spatial Data Infrastructure (SDI), they provide a centralised platform for discovering, accessing, and managing geospatial data resources. </a:t>
            </a:r>
            <a:endParaRPr b="0" sz="1800" strike="noStrike">
              <a:solidFill>
                <a:srgbClr val="000000"/>
              </a:solidFill>
              <a:latin typeface="Arial"/>
              <a:ea typeface="Arial"/>
              <a:cs typeface="Arial"/>
              <a:sym typeface="Arial"/>
            </a:endParaRPr>
          </a:p>
          <a:p>
            <a:pPr indent="-343080" lvl="0" marL="343080" marR="0" rtl="0" algn="l">
              <a:lnSpc>
                <a:spcPct val="150000"/>
              </a:lnSpc>
              <a:spcBef>
                <a:spcPts val="0"/>
              </a:spcBef>
              <a:spcAft>
                <a:spcPts val="0"/>
              </a:spcAft>
              <a:buClr>
                <a:srgbClr val="000000"/>
              </a:buClr>
              <a:buSzPts val="1800"/>
              <a:buFont typeface="Arial"/>
              <a:buChar char="•"/>
            </a:pPr>
            <a:r>
              <a:rPr b="0" lang="en-GB" sz="1800" strike="noStrike">
                <a:solidFill>
                  <a:srgbClr val="000000"/>
                </a:solidFill>
                <a:latin typeface="Open Sans"/>
                <a:ea typeface="Open Sans"/>
                <a:cs typeface="Open Sans"/>
                <a:sym typeface="Open Sans"/>
              </a:rPr>
              <a:t>Web catalogues enable users to search, browse, and evaluate available datasets, services, and related information. </a:t>
            </a:r>
            <a:endParaRPr b="0" sz="1800" strike="noStrike">
              <a:solidFill>
                <a:srgbClr val="000000"/>
              </a:solidFill>
              <a:latin typeface="Arial"/>
              <a:ea typeface="Arial"/>
              <a:cs typeface="Arial"/>
              <a:sym typeface="Arial"/>
            </a:endParaRPr>
          </a:p>
          <a:p>
            <a:pPr indent="-343080" lvl="0" marL="343080" marR="0" rtl="0" algn="l">
              <a:lnSpc>
                <a:spcPct val="150000"/>
              </a:lnSpc>
              <a:spcBef>
                <a:spcPts val="0"/>
              </a:spcBef>
              <a:spcAft>
                <a:spcPts val="0"/>
              </a:spcAft>
              <a:buClr>
                <a:srgbClr val="000000"/>
              </a:buClr>
              <a:buSzPts val="1800"/>
              <a:buFont typeface="Arial"/>
              <a:buChar char="•"/>
            </a:pPr>
            <a:r>
              <a:rPr b="0" lang="en-GB" sz="1800" strike="noStrike">
                <a:solidFill>
                  <a:srgbClr val="000000"/>
                </a:solidFill>
                <a:latin typeface="Open Sans"/>
                <a:ea typeface="Open Sans"/>
                <a:cs typeface="Open Sans"/>
                <a:sym typeface="Open Sans"/>
              </a:rPr>
              <a:t>They play a crucial role in facilitating data sharing, interoperability, and collaboration within an SDI environment. </a:t>
            </a:r>
            <a:endParaRPr b="0" sz="1800" strike="noStrike">
              <a:solidFill>
                <a:srgbClr val="000000"/>
              </a:solidFill>
              <a:latin typeface="Arial"/>
              <a:ea typeface="Arial"/>
              <a:cs typeface="Arial"/>
              <a:sym typeface="Arial"/>
            </a:endParaRPr>
          </a:p>
          <a:p>
            <a:pPr indent="-343080" lvl="0" marL="343080" marR="0" rtl="0" algn="l">
              <a:lnSpc>
                <a:spcPct val="150000"/>
              </a:lnSpc>
              <a:spcBef>
                <a:spcPts val="0"/>
              </a:spcBef>
              <a:spcAft>
                <a:spcPts val="0"/>
              </a:spcAft>
              <a:buClr>
                <a:srgbClr val="000000"/>
              </a:buClr>
              <a:buSzPts val="1800"/>
              <a:buFont typeface="Arial"/>
              <a:buChar char="•"/>
            </a:pPr>
            <a:r>
              <a:rPr b="0" lang="en-GB" sz="1800" strike="noStrike">
                <a:solidFill>
                  <a:srgbClr val="000000"/>
                </a:solidFill>
                <a:latin typeface="Open Sans"/>
                <a:ea typeface="Open Sans"/>
                <a:cs typeface="Open Sans"/>
                <a:sym typeface="Open Sans"/>
              </a:rPr>
              <a:t>Several software options exist for implementing web catalogues, including CKAN, ArcGIS Online (AGOL), GeoNetwork, and custom solutions like Extended Attribute Editor (EAE) or GeoNode.</a:t>
            </a:r>
            <a:endParaRPr b="0" sz="1800" strike="noStrike">
              <a:solidFill>
                <a:srgbClr val="000000"/>
              </a:solidFill>
              <a:latin typeface="Arial"/>
              <a:ea typeface="Arial"/>
              <a:cs typeface="Arial"/>
              <a:sym typeface="Arial"/>
            </a:endParaRPr>
          </a:p>
        </p:txBody>
      </p:sp>
      <p:pic>
        <p:nvPicPr>
          <p:cNvPr id="584" name="Google Shape;584;p33"/>
          <p:cNvPicPr preferRelativeResize="0"/>
          <p:nvPr/>
        </p:nvPicPr>
        <p:blipFill rotWithShape="1">
          <a:blip r:embed="rId5">
            <a:alphaModFix/>
          </a:blip>
          <a:srcRect b="0" l="0" r="0" t="0"/>
          <a:stretch/>
        </p:blipFill>
        <p:spPr>
          <a:xfrm>
            <a:off x="9131400" y="1707480"/>
            <a:ext cx="2071800" cy="531360"/>
          </a:xfrm>
          <a:prstGeom prst="rect">
            <a:avLst/>
          </a:prstGeom>
          <a:noFill/>
          <a:ln>
            <a:noFill/>
          </a:ln>
        </p:spPr>
      </p:pic>
      <p:pic>
        <p:nvPicPr>
          <p:cNvPr id="585" name="Google Shape;585;p33"/>
          <p:cNvPicPr preferRelativeResize="0"/>
          <p:nvPr/>
        </p:nvPicPr>
        <p:blipFill rotWithShape="1">
          <a:blip r:embed="rId6">
            <a:alphaModFix/>
          </a:blip>
          <a:srcRect b="0" l="0" r="0" t="0"/>
          <a:stretch/>
        </p:blipFill>
        <p:spPr>
          <a:xfrm>
            <a:off x="3200400" y="5649840"/>
            <a:ext cx="1383840" cy="691920"/>
          </a:xfrm>
          <a:prstGeom prst="rect">
            <a:avLst/>
          </a:prstGeom>
          <a:noFill/>
          <a:ln>
            <a:noFill/>
          </a:ln>
        </p:spPr>
      </p:pic>
      <p:pic>
        <p:nvPicPr>
          <p:cNvPr id="586" name="Google Shape;586;p33"/>
          <p:cNvPicPr preferRelativeResize="0"/>
          <p:nvPr/>
        </p:nvPicPr>
        <p:blipFill rotWithShape="1">
          <a:blip r:embed="rId7">
            <a:alphaModFix/>
          </a:blip>
          <a:srcRect b="0" l="0" r="0" t="0"/>
          <a:stretch/>
        </p:blipFill>
        <p:spPr>
          <a:xfrm>
            <a:off x="7010280" y="1627920"/>
            <a:ext cx="1494720" cy="610920"/>
          </a:xfrm>
          <a:prstGeom prst="rect">
            <a:avLst/>
          </a:prstGeom>
          <a:noFill/>
          <a:ln>
            <a:noFill/>
          </a:ln>
        </p:spPr>
      </p:pic>
      <p:sp>
        <p:nvSpPr>
          <p:cNvPr id="587" name="Google Shape;587;p33"/>
          <p:cNvSpPr/>
          <p:nvPr/>
        </p:nvSpPr>
        <p:spPr>
          <a:xfrm>
            <a:off x="5400000" y="5996160"/>
            <a:ext cx="6184440" cy="3027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400" strike="noStrike">
                <a:solidFill>
                  <a:srgbClr val="000000"/>
                </a:solidFill>
                <a:latin typeface="Open Sans"/>
                <a:ea typeface="Open Sans"/>
                <a:cs typeface="Open Sans"/>
                <a:sym typeface="Open Sans"/>
              </a:rPr>
              <a:t>Source : </a:t>
            </a:r>
            <a:r>
              <a:rPr b="0" i="1" lang="en-GB" sz="1400" u="sng" strike="noStrike">
                <a:solidFill>
                  <a:srgbClr val="0563C1"/>
                </a:solidFill>
                <a:latin typeface="Open Sans"/>
                <a:ea typeface="Open Sans"/>
                <a:cs typeface="Open Sans"/>
                <a:sym typeface="Open Sans"/>
                <a:hlinkClick r:id="rId8">
                  <a:extLst>
                    <a:ext uri="{A12FA001-AC4F-418D-AE19-62706E023703}">
                      <ahyp:hlinkClr val="tx"/>
                    </a:ext>
                  </a:extLst>
                </a:hlinkClick>
              </a:rPr>
              <a:t>ArcGIS vs Manifold GIS vs QGIS</a:t>
            </a:r>
            <a:endParaRPr b="0" sz="14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descr="Graphical user interface, sunburst chart&#10;&#10;Description automatically generated" id="593" name="Google Shape;593;p34"/>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594" name="Google Shape;594;p34"/>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33</a:t>
            </a:r>
            <a:endParaRPr b="0" sz="1400" strike="noStrike">
              <a:solidFill>
                <a:srgbClr val="000000"/>
              </a:solidFill>
              <a:latin typeface="Arial"/>
              <a:ea typeface="Arial"/>
              <a:cs typeface="Arial"/>
              <a:sym typeface="Arial"/>
            </a:endParaRPr>
          </a:p>
        </p:txBody>
      </p:sp>
      <p:sp>
        <p:nvSpPr>
          <p:cNvPr id="595" name="Google Shape;595;p34"/>
          <p:cNvSpPr/>
          <p:nvPr/>
        </p:nvSpPr>
        <p:spPr>
          <a:xfrm>
            <a:off x="838080" y="1322640"/>
            <a:ext cx="10878840" cy="75132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An Overview of the Software Options and a Rationale for using  GeoNode in an SDI Context </a:t>
            </a:r>
            <a:endParaRPr b="0" sz="2000" strike="noStrike">
              <a:solidFill>
                <a:srgbClr val="000000"/>
              </a:solidFill>
              <a:latin typeface="Arial"/>
              <a:ea typeface="Arial"/>
              <a:cs typeface="Arial"/>
              <a:sym typeface="Arial"/>
            </a:endParaRPr>
          </a:p>
        </p:txBody>
      </p:sp>
      <p:sp>
        <p:nvSpPr>
          <p:cNvPr id="596" name="Google Shape;596;p34"/>
          <p:cNvSpPr/>
          <p:nvPr/>
        </p:nvSpPr>
        <p:spPr>
          <a:xfrm>
            <a:off x="838080" y="155880"/>
            <a:ext cx="1087884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000" strike="noStrike">
                <a:solidFill>
                  <a:srgbClr val="000000"/>
                </a:solidFill>
                <a:latin typeface="Open Sans"/>
                <a:ea typeface="Open Sans"/>
                <a:cs typeface="Open Sans"/>
                <a:sym typeface="Open Sans"/>
              </a:rPr>
              <a:t>1.4 Spatial Data Infrastructure</a:t>
            </a:r>
            <a:endParaRPr b="0" sz="4000" strike="noStrike">
              <a:solidFill>
                <a:srgbClr val="000000"/>
              </a:solidFill>
              <a:latin typeface="Arial"/>
              <a:ea typeface="Arial"/>
              <a:cs typeface="Arial"/>
              <a:sym typeface="Arial"/>
            </a:endParaRPr>
          </a:p>
        </p:txBody>
      </p:sp>
      <p:sp>
        <p:nvSpPr>
          <p:cNvPr id="597" name="Google Shape;597;p34"/>
          <p:cNvSpPr/>
          <p:nvPr/>
        </p:nvSpPr>
        <p:spPr>
          <a:xfrm>
            <a:off x="624240" y="2113920"/>
            <a:ext cx="5328000" cy="2970000"/>
          </a:xfrm>
          <a:prstGeom prst="rect">
            <a:avLst/>
          </a:prstGeom>
          <a:noFill/>
          <a:ln>
            <a:noFill/>
          </a:ln>
        </p:spPr>
        <p:txBody>
          <a:bodyPr anchorCtr="0" anchor="t" bIns="45000" lIns="90000" spcFirstLastPara="1" rIns="90000" wrap="square" tIns="45000">
            <a:spAutoFit/>
          </a:bodyPr>
          <a:lstStyle/>
          <a:p>
            <a:pPr indent="-343080" lvl="0" marL="343080" marR="0" rtl="0" algn="l">
              <a:lnSpc>
                <a:spcPct val="150000"/>
              </a:lnSpc>
              <a:spcBef>
                <a:spcPts val="0"/>
              </a:spcBef>
              <a:spcAft>
                <a:spcPts val="0"/>
              </a:spcAft>
              <a:buClr>
                <a:srgbClr val="000000"/>
              </a:buClr>
              <a:buSzPts val="1800"/>
              <a:buFont typeface="Arial"/>
              <a:buChar char="•"/>
            </a:pPr>
            <a:r>
              <a:rPr b="1" lang="en-GB" sz="1800" strike="noStrike">
                <a:solidFill>
                  <a:srgbClr val="000000"/>
                </a:solidFill>
                <a:latin typeface="Open Sans"/>
                <a:ea typeface="Open Sans"/>
                <a:cs typeface="Open Sans"/>
                <a:sym typeface="Open Sans"/>
              </a:rPr>
              <a:t>CKAN </a:t>
            </a:r>
            <a:r>
              <a:rPr b="0" lang="en-GB" sz="1800" strike="noStrike">
                <a:solidFill>
                  <a:srgbClr val="000000"/>
                </a:solidFill>
                <a:latin typeface="Open Sans"/>
                <a:ea typeface="Open Sans"/>
                <a:cs typeface="Open Sans"/>
                <a:sym typeface="Open Sans"/>
              </a:rPr>
              <a:t>is an open-source data portal platform that can be used to create web catalogues for managing and sharing various types of data, including geospatial data. </a:t>
            </a:r>
            <a:endParaRPr b="0" sz="1800" strike="noStrike">
              <a:solidFill>
                <a:srgbClr val="000000"/>
              </a:solidFill>
              <a:latin typeface="Arial"/>
              <a:ea typeface="Arial"/>
              <a:cs typeface="Arial"/>
              <a:sym typeface="Arial"/>
            </a:endParaRPr>
          </a:p>
          <a:p>
            <a:pPr indent="-343080" lvl="0" marL="343080" marR="0" rtl="0" algn="l">
              <a:lnSpc>
                <a:spcPct val="150000"/>
              </a:lnSpc>
              <a:spcBef>
                <a:spcPts val="0"/>
              </a:spcBef>
              <a:spcAft>
                <a:spcPts val="0"/>
              </a:spcAft>
              <a:buClr>
                <a:srgbClr val="000000"/>
              </a:buClr>
              <a:buSzPts val="1800"/>
              <a:buFont typeface="Arial"/>
              <a:buChar char="•"/>
            </a:pPr>
            <a:r>
              <a:rPr b="0" lang="en-GB" sz="1800" strike="noStrike">
                <a:solidFill>
                  <a:srgbClr val="000000"/>
                </a:solidFill>
                <a:latin typeface="Open Sans"/>
                <a:ea typeface="Open Sans"/>
                <a:cs typeface="Open Sans"/>
                <a:sym typeface="Open Sans"/>
              </a:rPr>
              <a:t>It provides features for data discovery, metadata management, and dataset publication.</a:t>
            </a:r>
            <a:endParaRPr b="0" sz="1800" strike="noStrike">
              <a:solidFill>
                <a:srgbClr val="000000"/>
              </a:solidFill>
              <a:latin typeface="Arial"/>
              <a:ea typeface="Arial"/>
              <a:cs typeface="Arial"/>
              <a:sym typeface="Arial"/>
            </a:endParaRPr>
          </a:p>
        </p:txBody>
      </p:sp>
      <p:sp>
        <p:nvSpPr>
          <p:cNvPr id="598" name="Google Shape;598;p34"/>
          <p:cNvSpPr/>
          <p:nvPr/>
        </p:nvSpPr>
        <p:spPr>
          <a:xfrm>
            <a:off x="6210360" y="5986800"/>
            <a:ext cx="5506920" cy="2721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200" strike="noStrike">
                <a:solidFill>
                  <a:srgbClr val="000000"/>
                </a:solidFill>
                <a:latin typeface="Open Sans"/>
                <a:ea typeface="Open Sans"/>
                <a:cs typeface="Open Sans"/>
                <a:sym typeface="Open Sans"/>
              </a:rPr>
              <a:t>Source: </a:t>
            </a:r>
            <a:r>
              <a:rPr b="0" i="1" lang="en-GB" sz="1200" u="sng" strike="noStrike">
                <a:solidFill>
                  <a:srgbClr val="0563C1"/>
                </a:solidFill>
                <a:latin typeface="Open Sans"/>
                <a:ea typeface="Open Sans"/>
                <a:cs typeface="Open Sans"/>
                <a:sym typeface="Open Sans"/>
                <a:hlinkClick r:id="rId4">
                  <a:extLst>
                    <a:ext uri="{A12FA001-AC4F-418D-AE19-62706E023703}">
                      <ahyp:hlinkClr val="tx"/>
                    </a:ext>
                  </a:extLst>
                </a:hlinkClick>
              </a:rPr>
              <a:t>CKAN as an open-source data management solution for open data</a:t>
            </a:r>
            <a:endParaRPr b="0" sz="1200" strike="noStrike">
              <a:solidFill>
                <a:srgbClr val="000000"/>
              </a:solidFill>
              <a:latin typeface="Arial"/>
              <a:ea typeface="Arial"/>
              <a:cs typeface="Arial"/>
              <a:sym typeface="Arial"/>
            </a:endParaRPr>
          </a:p>
        </p:txBody>
      </p:sp>
      <p:sp>
        <p:nvSpPr>
          <p:cNvPr id="599" name="Google Shape;599;p34"/>
          <p:cNvSpPr/>
          <p:nvPr/>
        </p:nvSpPr>
        <p:spPr>
          <a:xfrm>
            <a:off x="5952600" y="2113920"/>
            <a:ext cx="5235480" cy="2558520"/>
          </a:xfrm>
          <a:prstGeom prst="rect">
            <a:avLst/>
          </a:prstGeom>
          <a:noFill/>
          <a:ln>
            <a:noFill/>
          </a:ln>
        </p:spPr>
        <p:txBody>
          <a:bodyPr anchorCtr="0" anchor="t" bIns="45000" lIns="90000" spcFirstLastPara="1" rIns="90000" wrap="square" tIns="45000">
            <a:spAutoFit/>
          </a:bodyPr>
          <a:lstStyle/>
          <a:p>
            <a:pPr indent="-343080" lvl="0" marL="343080" marR="0" rtl="0" algn="l">
              <a:lnSpc>
                <a:spcPct val="150000"/>
              </a:lnSpc>
              <a:spcBef>
                <a:spcPts val="0"/>
              </a:spcBef>
              <a:spcAft>
                <a:spcPts val="0"/>
              </a:spcAft>
              <a:buClr>
                <a:srgbClr val="000000"/>
              </a:buClr>
              <a:buSzPts val="1800"/>
              <a:buFont typeface="Arial"/>
              <a:buChar char="•"/>
            </a:pPr>
            <a:r>
              <a:rPr b="1" lang="en-GB" sz="1800" strike="noStrike">
                <a:solidFill>
                  <a:srgbClr val="000000"/>
                </a:solidFill>
                <a:latin typeface="Open Sans"/>
                <a:ea typeface="Open Sans"/>
                <a:cs typeface="Open Sans"/>
                <a:sym typeface="Open Sans"/>
              </a:rPr>
              <a:t>GeoNetwork</a:t>
            </a:r>
            <a:r>
              <a:rPr b="0" lang="en-GB" sz="1800" strike="noStrike">
                <a:solidFill>
                  <a:srgbClr val="000000"/>
                </a:solidFill>
                <a:latin typeface="Open Sans"/>
                <a:ea typeface="Open Sans"/>
                <a:cs typeface="Open Sans"/>
                <a:sym typeface="Open Sans"/>
              </a:rPr>
              <a:t> is an open-source spatial data cataloguing platform that focuses specifically on geospatial metadata management and discovery. </a:t>
            </a:r>
            <a:endParaRPr b="0" sz="1800" strike="noStrike">
              <a:solidFill>
                <a:srgbClr val="000000"/>
              </a:solidFill>
              <a:latin typeface="Arial"/>
              <a:ea typeface="Arial"/>
              <a:cs typeface="Arial"/>
              <a:sym typeface="Arial"/>
            </a:endParaRPr>
          </a:p>
          <a:p>
            <a:pPr indent="-343080" lvl="0" marL="343080" marR="0" rtl="0" algn="l">
              <a:lnSpc>
                <a:spcPct val="150000"/>
              </a:lnSpc>
              <a:spcBef>
                <a:spcPts val="0"/>
              </a:spcBef>
              <a:spcAft>
                <a:spcPts val="0"/>
              </a:spcAft>
              <a:buClr>
                <a:srgbClr val="000000"/>
              </a:buClr>
              <a:buSzPts val="1800"/>
              <a:buFont typeface="Arial"/>
              <a:buChar char="•"/>
            </a:pPr>
            <a:r>
              <a:rPr b="0" lang="en-GB" sz="1800" strike="noStrike">
                <a:solidFill>
                  <a:srgbClr val="000000"/>
                </a:solidFill>
                <a:latin typeface="Open Sans"/>
                <a:ea typeface="Open Sans"/>
                <a:cs typeface="Open Sans"/>
                <a:sym typeface="Open Sans"/>
              </a:rPr>
              <a:t>It provides tools for cataloguing, publishing, and searching geospatial resources.</a:t>
            </a:r>
            <a:endParaRPr b="0" sz="1800" strike="noStrike">
              <a:solidFill>
                <a:srgbClr val="000000"/>
              </a:solidFill>
              <a:latin typeface="Arial"/>
              <a:ea typeface="Arial"/>
              <a:cs typeface="Arial"/>
              <a:sym typeface="Arial"/>
            </a:endParaRPr>
          </a:p>
        </p:txBody>
      </p:sp>
      <p:sp>
        <p:nvSpPr>
          <p:cNvPr id="600" name="Google Shape;600;p34"/>
          <p:cNvSpPr/>
          <p:nvPr/>
        </p:nvSpPr>
        <p:spPr>
          <a:xfrm>
            <a:off x="6718320" y="5592600"/>
            <a:ext cx="4998960" cy="2721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200" strike="noStrike">
                <a:solidFill>
                  <a:srgbClr val="000000"/>
                </a:solidFill>
                <a:latin typeface="Open Sans"/>
                <a:ea typeface="Open Sans"/>
                <a:cs typeface="Open Sans"/>
                <a:sym typeface="Open Sans"/>
              </a:rPr>
              <a:t>Source: </a:t>
            </a:r>
            <a:r>
              <a:rPr b="0" i="1" lang="en-GB" sz="1200" u="sng" strike="noStrike">
                <a:solidFill>
                  <a:srgbClr val="0563C1"/>
                </a:solidFill>
                <a:latin typeface="Open Sans"/>
                <a:ea typeface="Open Sans"/>
                <a:cs typeface="Open Sans"/>
                <a:sym typeface="Open Sans"/>
                <a:hlinkClick r:id="rId5">
                  <a:extLst>
                    <a:ext uri="{A12FA001-AC4F-418D-AE19-62706E023703}">
                      <ahyp:hlinkClr val="tx"/>
                    </a:ext>
                  </a:extLst>
                </a:hlinkClick>
              </a:rPr>
              <a:t>GeoNetwork and Spatial Metadata Cataloguing</a:t>
            </a:r>
            <a:endParaRPr b="0" sz="12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descr="Graphical user interface, sunburst chart&#10;&#10;Description automatically generated" id="606" name="Google Shape;606;p35"/>
          <p:cNvPicPr preferRelativeResize="0"/>
          <p:nvPr/>
        </p:nvPicPr>
        <p:blipFill rotWithShape="1">
          <a:blip r:embed="rId3">
            <a:alphaModFix/>
          </a:blip>
          <a:srcRect b="0" l="0" r="0" t="0"/>
          <a:stretch/>
        </p:blipFill>
        <p:spPr>
          <a:xfrm>
            <a:off x="-19800" y="0"/>
            <a:ext cx="12188880" cy="6854760"/>
          </a:xfrm>
          <a:prstGeom prst="rect">
            <a:avLst/>
          </a:prstGeom>
          <a:noFill/>
          <a:ln>
            <a:noFill/>
          </a:ln>
        </p:spPr>
      </p:pic>
      <p:sp>
        <p:nvSpPr>
          <p:cNvPr id="607" name="Google Shape;607;p35"/>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34</a:t>
            </a:r>
            <a:endParaRPr b="0" sz="1400" strike="noStrike">
              <a:solidFill>
                <a:srgbClr val="000000"/>
              </a:solidFill>
              <a:latin typeface="Arial"/>
              <a:ea typeface="Arial"/>
              <a:cs typeface="Arial"/>
              <a:sym typeface="Arial"/>
            </a:endParaRPr>
          </a:p>
        </p:txBody>
      </p:sp>
      <p:sp>
        <p:nvSpPr>
          <p:cNvPr id="608" name="Google Shape;608;p35"/>
          <p:cNvSpPr/>
          <p:nvPr/>
        </p:nvSpPr>
        <p:spPr>
          <a:xfrm>
            <a:off x="838080" y="1335600"/>
            <a:ext cx="10007280" cy="66528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rPr b="1" lang="en-GB" sz="2000" strike="noStrike">
                <a:solidFill>
                  <a:srgbClr val="9CC2E5"/>
                </a:solidFill>
                <a:latin typeface="Open Sans"/>
                <a:ea typeface="Open Sans"/>
                <a:cs typeface="Open Sans"/>
                <a:sym typeface="Open Sans"/>
              </a:rPr>
              <a:t>An Overview of the Software Options and a Rationale for using  GeoNode in an SDI Context </a:t>
            </a:r>
            <a:endParaRPr b="0" sz="2000" strike="noStrike">
              <a:solidFill>
                <a:srgbClr val="000000"/>
              </a:solidFill>
              <a:latin typeface="Arial"/>
              <a:ea typeface="Arial"/>
              <a:cs typeface="Arial"/>
              <a:sym typeface="Arial"/>
            </a:endParaRPr>
          </a:p>
        </p:txBody>
      </p:sp>
      <p:sp>
        <p:nvSpPr>
          <p:cNvPr id="609" name="Google Shape;609;p35"/>
          <p:cNvSpPr/>
          <p:nvPr/>
        </p:nvSpPr>
        <p:spPr>
          <a:xfrm>
            <a:off x="838080" y="155880"/>
            <a:ext cx="1087884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000" strike="noStrike">
                <a:solidFill>
                  <a:srgbClr val="000000"/>
                </a:solidFill>
                <a:latin typeface="Open Sans"/>
                <a:ea typeface="Open Sans"/>
                <a:cs typeface="Open Sans"/>
                <a:sym typeface="Open Sans"/>
              </a:rPr>
              <a:t>1.4 Spatial Data Infrastructure</a:t>
            </a:r>
            <a:endParaRPr b="0" sz="4000" strike="noStrike">
              <a:solidFill>
                <a:srgbClr val="000000"/>
              </a:solidFill>
              <a:latin typeface="Arial"/>
              <a:ea typeface="Arial"/>
              <a:cs typeface="Arial"/>
              <a:sym typeface="Arial"/>
            </a:endParaRPr>
          </a:p>
        </p:txBody>
      </p:sp>
      <p:sp>
        <p:nvSpPr>
          <p:cNvPr id="610" name="Google Shape;610;p35"/>
          <p:cNvSpPr/>
          <p:nvPr/>
        </p:nvSpPr>
        <p:spPr>
          <a:xfrm>
            <a:off x="611640" y="2158560"/>
            <a:ext cx="5257440" cy="2558520"/>
          </a:xfrm>
          <a:prstGeom prst="rect">
            <a:avLst/>
          </a:prstGeom>
          <a:noFill/>
          <a:ln>
            <a:noFill/>
          </a:ln>
        </p:spPr>
        <p:txBody>
          <a:bodyPr anchorCtr="0" anchor="t" bIns="45000" lIns="90000" spcFirstLastPara="1" rIns="90000" wrap="square" tIns="45000">
            <a:spAutoFit/>
          </a:bodyPr>
          <a:lstStyle/>
          <a:p>
            <a:pPr indent="-343080" lvl="0" marL="343080" marR="0" rtl="0" algn="l">
              <a:lnSpc>
                <a:spcPct val="150000"/>
              </a:lnSpc>
              <a:spcBef>
                <a:spcPts val="0"/>
              </a:spcBef>
              <a:spcAft>
                <a:spcPts val="0"/>
              </a:spcAft>
              <a:buClr>
                <a:srgbClr val="000000"/>
              </a:buClr>
              <a:buSzPts val="1800"/>
              <a:buFont typeface="Arial"/>
              <a:buChar char="•"/>
            </a:pPr>
            <a:r>
              <a:rPr b="1" lang="en-GB" sz="1800" strike="noStrike">
                <a:solidFill>
                  <a:srgbClr val="000000"/>
                </a:solidFill>
                <a:latin typeface="Open Sans"/>
                <a:ea typeface="Open Sans"/>
                <a:cs typeface="Open Sans"/>
                <a:sym typeface="Open Sans"/>
              </a:rPr>
              <a:t>AGOL</a:t>
            </a:r>
            <a:r>
              <a:rPr b="0" lang="en-GB" sz="1800" strike="noStrike">
                <a:solidFill>
                  <a:srgbClr val="000000"/>
                </a:solidFill>
                <a:latin typeface="Open Sans"/>
                <a:ea typeface="Open Sans"/>
                <a:cs typeface="Open Sans"/>
                <a:sym typeface="Open Sans"/>
              </a:rPr>
              <a:t> is a cloud-based platform provided by Esri that offers a range of capabilities for creating, sharing, and managing geospatial data and services. It includes features for publishing maps, creating web applications, and building web catalogues.</a:t>
            </a:r>
            <a:endParaRPr b="0" sz="1800" strike="noStrike">
              <a:solidFill>
                <a:srgbClr val="000000"/>
              </a:solidFill>
              <a:latin typeface="Arial"/>
              <a:ea typeface="Arial"/>
              <a:cs typeface="Arial"/>
              <a:sym typeface="Arial"/>
            </a:endParaRPr>
          </a:p>
        </p:txBody>
      </p:sp>
      <p:sp>
        <p:nvSpPr>
          <p:cNvPr id="611" name="Google Shape;611;p35"/>
          <p:cNvSpPr/>
          <p:nvPr/>
        </p:nvSpPr>
        <p:spPr>
          <a:xfrm>
            <a:off x="3860640" y="5996160"/>
            <a:ext cx="7723800" cy="2721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200" strike="noStrike">
                <a:solidFill>
                  <a:srgbClr val="000000"/>
                </a:solidFill>
                <a:latin typeface="Open Sans"/>
                <a:ea typeface="Open Sans"/>
                <a:cs typeface="Open Sans"/>
                <a:sym typeface="Open Sans"/>
              </a:rPr>
              <a:t>Source: </a:t>
            </a:r>
            <a:r>
              <a:rPr b="0" i="1" lang="en-GB" sz="1200" u="sng" strike="noStrike">
                <a:solidFill>
                  <a:srgbClr val="0563C1"/>
                </a:solidFill>
                <a:latin typeface="Open Sans"/>
                <a:ea typeface="Open Sans"/>
                <a:cs typeface="Open Sans"/>
                <a:sym typeface="Open Sans"/>
                <a:hlinkClick r:id="rId4">
                  <a:extLst>
                    <a:ext uri="{A12FA001-AC4F-418D-AE19-62706E023703}">
                      <ahyp:hlinkClr val="tx"/>
                    </a:ext>
                  </a:extLst>
                </a:hlinkClick>
              </a:rPr>
              <a:t>Citizen science and WebGIS for outdoor advertisement visual pollution assessment</a:t>
            </a:r>
            <a:endParaRPr b="0" sz="1200" strike="noStrike">
              <a:solidFill>
                <a:srgbClr val="000000"/>
              </a:solidFill>
              <a:latin typeface="Arial"/>
              <a:ea typeface="Arial"/>
              <a:cs typeface="Arial"/>
              <a:sym typeface="Arial"/>
            </a:endParaRPr>
          </a:p>
        </p:txBody>
      </p:sp>
      <p:sp>
        <p:nvSpPr>
          <p:cNvPr id="612" name="Google Shape;612;p35"/>
          <p:cNvSpPr/>
          <p:nvPr/>
        </p:nvSpPr>
        <p:spPr>
          <a:xfrm>
            <a:off x="6322680" y="2158560"/>
            <a:ext cx="4978080" cy="2558520"/>
          </a:xfrm>
          <a:prstGeom prst="rect">
            <a:avLst/>
          </a:prstGeom>
          <a:noFill/>
          <a:ln>
            <a:noFill/>
          </a:ln>
        </p:spPr>
        <p:txBody>
          <a:bodyPr anchorCtr="0" anchor="t" bIns="45000" lIns="90000" spcFirstLastPara="1" rIns="90000" wrap="square" tIns="45000">
            <a:spAutoFit/>
          </a:bodyPr>
          <a:lstStyle/>
          <a:p>
            <a:pPr indent="-343080" lvl="0" marL="343080" marR="0" rtl="0" algn="l">
              <a:lnSpc>
                <a:spcPct val="150000"/>
              </a:lnSpc>
              <a:spcBef>
                <a:spcPts val="0"/>
              </a:spcBef>
              <a:spcAft>
                <a:spcPts val="0"/>
              </a:spcAft>
              <a:buClr>
                <a:srgbClr val="000000"/>
              </a:buClr>
              <a:buSzPts val="1800"/>
              <a:buFont typeface="Arial"/>
              <a:buChar char="•"/>
            </a:pPr>
            <a:r>
              <a:rPr b="1" lang="en-GB" sz="1800" strike="noStrike">
                <a:solidFill>
                  <a:srgbClr val="000000"/>
                </a:solidFill>
                <a:latin typeface="Open Sans"/>
                <a:ea typeface="Open Sans"/>
                <a:cs typeface="Open Sans"/>
                <a:sym typeface="Open Sans"/>
              </a:rPr>
              <a:t>GeoNode</a:t>
            </a:r>
            <a:r>
              <a:rPr b="0" lang="en-GB" sz="1800" strike="noStrike">
                <a:solidFill>
                  <a:srgbClr val="000000"/>
                </a:solidFill>
                <a:latin typeface="Open Sans"/>
                <a:ea typeface="Open Sans"/>
                <a:cs typeface="Open Sans"/>
                <a:sym typeface="Open Sans"/>
              </a:rPr>
              <a:t> is an open-source platform designed specifically for creating web catalogues and sharing geospatial data and services. It combines geospatial content management, data publication, and collaboration features.</a:t>
            </a:r>
            <a:endParaRPr b="0" sz="1800" strike="noStrike">
              <a:solidFill>
                <a:srgbClr val="000000"/>
              </a:solidFill>
              <a:latin typeface="Arial"/>
              <a:ea typeface="Arial"/>
              <a:cs typeface="Arial"/>
              <a:sym typeface="Arial"/>
            </a:endParaRPr>
          </a:p>
        </p:txBody>
      </p:sp>
      <p:sp>
        <p:nvSpPr>
          <p:cNvPr id="613" name="Google Shape;613;p35"/>
          <p:cNvSpPr/>
          <p:nvPr/>
        </p:nvSpPr>
        <p:spPr>
          <a:xfrm>
            <a:off x="8699400" y="5626800"/>
            <a:ext cx="2885040" cy="2721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200" strike="noStrike">
                <a:solidFill>
                  <a:srgbClr val="000000"/>
                </a:solidFill>
                <a:latin typeface="Open Sans"/>
                <a:ea typeface="Open Sans"/>
                <a:cs typeface="Open Sans"/>
                <a:sym typeface="Open Sans"/>
              </a:rPr>
              <a:t>Source: </a:t>
            </a:r>
            <a:r>
              <a:rPr b="0" i="1" lang="en-GB" sz="1200" u="sng" strike="noStrike">
                <a:solidFill>
                  <a:srgbClr val="0563C1"/>
                </a:solidFill>
                <a:latin typeface="Open Sans"/>
                <a:ea typeface="Open Sans"/>
                <a:cs typeface="Open Sans"/>
                <a:sym typeface="Open Sans"/>
                <a:hlinkClick r:id="rId5">
                  <a:extLst>
                    <a:ext uri="{A12FA001-AC4F-418D-AE19-62706E023703}">
                      <ahyp:hlinkClr val="tx"/>
                    </a:ext>
                  </a:extLst>
                </a:hlinkClick>
              </a:rPr>
              <a:t>GeoNode architecture</a:t>
            </a:r>
            <a:endParaRPr b="0" sz="12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pic>
        <p:nvPicPr>
          <p:cNvPr descr="Graphical user interface, sunburst chart&#10;&#10;Description automatically generated" id="619" name="Google Shape;619;p36"/>
          <p:cNvPicPr preferRelativeResize="0"/>
          <p:nvPr/>
        </p:nvPicPr>
        <p:blipFill rotWithShape="1">
          <a:blip r:embed="rId3">
            <a:alphaModFix/>
          </a:blip>
          <a:srcRect b="0" l="0" r="0" t="0"/>
          <a:stretch/>
        </p:blipFill>
        <p:spPr>
          <a:xfrm>
            <a:off x="1800" y="0"/>
            <a:ext cx="12189960" cy="6857640"/>
          </a:xfrm>
          <a:prstGeom prst="rect">
            <a:avLst/>
          </a:prstGeom>
          <a:noFill/>
          <a:ln>
            <a:noFill/>
          </a:ln>
        </p:spPr>
      </p:pic>
      <p:sp>
        <p:nvSpPr>
          <p:cNvPr id="620" name="Google Shape;620;p36"/>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35</a:t>
            </a:r>
            <a:endParaRPr b="0" sz="1400" strike="noStrike">
              <a:solidFill>
                <a:srgbClr val="000000"/>
              </a:solidFill>
              <a:latin typeface="Arial"/>
              <a:ea typeface="Arial"/>
              <a:cs typeface="Arial"/>
              <a:sym typeface="Arial"/>
            </a:endParaRPr>
          </a:p>
        </p:txBody>
      </p:sp>
      <p:sp>
        <p:nvSpPr>
          <p:cNvPr id="621" name="Google Shape;621;p36"/>
          <p:cNvSpPr/>
          <p:nvPr/>
        </p:nvSpPr>
        <p:spPr>
          <a:xfrm>
            <a:off x="887040" y="4680"/>
            <a:ext cx="1078380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1.4 Spatial Data Infrastructure</a:t>
            </a:r>
            <a:endParaRPr b="0" sz="4400" strike="noStrike">
              <a:solidFill>
                <a:srgbClr val="000000"/>
              </a:solidFill>
              <a:latin typeface="Arial"/>
              <a:ea typeface="Arial"/>
              <a:cs typeface="Arial"/>
              <a:sym typeface="Arial"/>
            </a:endParaRPr>
          </a:p>
        </p:txBody>
      </p:sp>
      <p:sp>
        <p:nvSpPr>
          <p:cNvPr id="622" name="Google Shape;622;p36"/>
          <p:cNvSpPr txBox="1"/>
          <p:nvPr>
            <p:ph idx="4294967295" type="body"/>
          </p:nvPr>
        </p:nvSpPr>
        <p:spPr>
          <a:xfrm>
            <a:off x="846360" y="2073960"/>
            <a:ext cx="5985720" cy="4214520"/>
          </a:xfrm>
          <a:prstGeom prst="rect">
            <a:avLst/>
          </a:prstGeom>
          <a:noFill/>
          <a:ln>
            <a:noFill/>
          </a:ln>
        </p:spPr>
        <p:txBody>
          <a:bodyPr anchorCtr="0" anchor="t" bIns="45700" lIns="91425" spcFirstLastPara="1" rIns="91425" wrap="square" tIns="45700">
            <a:normAutofit fontScale="77000" lnSpcReduction="20000"/>
          </a:bodyPr>
          <a:lstStyle/>
          <a:p>
            <a:pPr indent="0" lvl="0" marL="228600" marR="0" rtl="0" algn="l">
              <a:lnSpc>
                <a:spcPct val="150000"/>
              </a:lnSpc>
              <a:spcBef>
                <a:spcPts val="0"/>
              </a:spcBef>
              <a:spcAft>
                <a:spcPts val="0"/>
              </a:spcAft>
              <a:buClr>
                <a:srgbClr val="000000"/>
              </a:buClr>
              <a:buSzPct val="100000"/>
              <a:buFont typeface="Arial"/>
              <a:buNone/>
            </a:pPr>
            <a:r>
              <a:rPr b="1" i="0" lang="en-GB" sz="2000" u="none" cap="none" strike="noStrike">
                <a:solidFill>
                  <a:srgbClr val="000000"/>
                </a:solidFill>
                <a:latin typeface="Open Sans"/>
                <a:ea typeface="Open Sans"/>
                <a:cs typeface="Open Sans"/>
                <a:sym typeface="Open Sans"/>
              </a:rPr>
              <a:t>Pros</a:t>
            </a:r>
            <a:endParaRPr b="0" i="0" sz="2000" u="none" cap="none" strike="noStrike">
              <a:solidFill>
                <a:srgbClr val="000000"/>
              </a:solidFill>
              <a:latin typeface="Calibri"/>
              <a:ea typeface="Calibri"/>
              <a:cs typeface="Calibri"/>
              <a:sym typeface="Calibri"/>
            </a:endParaRPr>
          </a:p>
          <a:p>
            <a:pPr indent="-226799" lvl="0" marL="226799" marR="0" rtl="0" algn="l">
              <a:lnSpc>
                <a:spcPct val="15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Open-source and free, allowing customization and flexibility.</a:t>
            </a:r>
            <a:endParaRPr b="0" i="0" sz="2000" u="none" cap="none" strike="noStrike">
              <a:solidFill>
                <a:srgbClr val="000000"/>
              </a:solidFill>
              <a:latin typeface="Calibri"/>
              <a:ea typeface="Calibri"/>
              <a:cs typeface="Calibri"/>
              <a:sym typeface="Calibri"/>
            </a:endParaRPr>
          </a:p>
          <a:p>
            <a:pPr indent="-226799" lvl="0" marL="226799" marR="0" rtl="0" algn="l">
              <a:lnSpc>
                <a:spcPct val="15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Dedicated focus on geospatial data management and publication.</a:t>
            </a:r>
            <a:endParaRPr b="0" i="0" sz="2000" u="none" cap="none" strike="noStrike">
              <a:solidFill>
                <a:srgbClr val="000000"/>
              </a:solidFill>
              <a:latin typeface="Calibri"/>
              <a:ea typeface="Calibri"/>
              <a:cs typeface="Calibri"/>
              <a:sym typeface="Calibri"/>
            </a:endParaRPr>
          </a:p>
          <a:p>
            <a:pPr indent="-226799" lvl="0" marL="226799" marR="0" rtl="0" algn="l">
              <a:lnSpc>
                <a:spcPct val="15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Comprehensive support for geospatial data formats, metadata standards, and services.</a:t>
            </a:r>
            <a:endParaRPr b="0" i="0" sz="2000" u="none" cap="none" strike="noStrike">
              <a:solidFill>
                <a:srgbClr val="000000"/>
              </a:solidFill>
              <a:latin typeface="Calibri"/>
              <a:ea typeface="Calibri"/>
              <a:cs typeface="Calibri"/>
              <a:sym typeface="Calibri"/>
            </a:endParaRPr>
          </a:p>
          <a:p>
            <a:pPr indent="-226799" lvl="0" marL="226799" marR="0" rtl="0" algn="l">
              <a:lnSpc>
                <a:spcPct val="15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User-friendly interface and intuitive workflows for both data providers and consumers.</a:t>
            </a:r>
            <a:endParaRPr b="0" i="0" sz="2000" u="none" cap="none" strike="noStrike">
              <a:solidFill>
                <a:srgbClr val="000000"/>
              </a:solidFill>
              <a:latin typeface="Calibri"/>
              <a:ea typeface="Calibri"/>
              <a:cs typeface="Calibri"/>
              <a:sym typeface="Calibri"/>
            </a:endParaRPr>
          </a:p>
          <a:p>
            <a:pPr indent="-226799" lvl="0" marL="226799" marR="0" rtl="0" algn="l">
              <a:lnSpc>
                <a:spcPct val="15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Active community support, regular updates, and a wide range of extensions available.</a:t>
            </a:r>
            <a:endParaRPr b="0" i="0" sz="2000" u="none" cap="none" strike="noStrike">
              <a:solidFill>
                <a:srgbClr val="000000"/>
              </a:solidFill>
              <a:latin typeface="Calibri"/>
              <a:ea typeface="Calibri"/>
              <a:cs typeface="Calibri"/>
              <a:sym typeface="Calibri"/>
            </a:endParaRPr>
          </a:p>
        </p:txBody>
      </p:sp>
      <p:sp>
        <p:nvSpPr>
          <p:cNvPr id="623" name="Google Shape;623;p36"/>
          <p:cNvSpPr/>
          <p:nvPr/>
        </p:nvSpPr>
        <p:spPr>
          <a:xfrm>
            <a:off x="846360" y="1416600"/>
            <a:ext cx="9821160" cy="394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en-GB" sz="2000" strike="noStrike">
                <a:solidFill>
                  <a:srgbClr val="9CC2E5"/>
                </a:solidFill>
                <a:latin typeface="Open Sans"/>
                <a:ea typeface="Open Sans"/>
                <a:cs typeface="Open Sans"/>
                <a:sym typeface="Open Sans"/>
              </a:rPr>
              <a:t>Pros and Cons of using  GeoNode in an SDI Context </a:t>
            </a:r>
            <a:endParaRPr b="0" sz="2000" strike="noStrike">
              <a:solidFill>
                <a:srgbClr val="000000"/>
              </a:solidFill>
              <a:latin typeface="Arial"/>
              <a:ea typeface="Arial"/>
              <a:cs typeface="Arial"/>
              <a:sym typeface="Arial"/>
            </a:endParaRPr>
          </a:p>
        </p:txBody>
      </p:sp>
      <p:sp>
        <p:nvSpPr>
          <p:cNvPr id="624" name="Google Shape;624;p36"/>
          <p:cNvSpPr/>
          <p:nvPr/>
        </p:nvSpPr>
        <p:spPr>
          <a:xfrm>
            <a:off x="3581280" y="5981040"/>
            <a:ext cx="8089560" cy="2721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200" strike="noStrike">
                <a:solidFill>
                  <a:srgbClr val="333333"/>
                </a:solidFill>
                <a:latin typeface="Open Sans"/>
                <a:ea typeface="Open Sans"/>
                <a:cs typeface="Open Sans"/>
                <a:sym typeface="Open Sans"/>
              </a:rPr>
              <a:t>Source: </a:t>
            </a:r>
            <a:r>
              <a:rPr b="0" i="1" lang="en-GB" sz="1200" u="sng" strike="noStrike">
                <a:solidFill>
                  <a:srgbClr val="0563C1"/>
                </a:solidFill>
                <a:latin typeface="Open Sans"/>
                <a:ea typeface="Open Sans"/>
                <a:cs typeface="Open Sans"/>
                <a:sym typeface="Open Sans"/>
                <a:hlinkClick r:id="rId4">
                  <a:extLst>
                    <a:ext uri="{A12FA001-AC4F-418D-AE19-62706E023703}">
                      <ahyp:hlinkClr val="tx"/>
                    </a:ext>
                  </a:extLst>
                </a:hlinkClick>
              </a:rPr>
              <a:t>GeoNode architecture</a:t>
            </a:r>
            <a:endParaRPr b="0" sz="1200" strike="noStrike">
              <a:solidFill>
                <a:srgbClr val="000000"/>
              </a:solidFill>
              <a:latin typeface="Arial"/>
              <a:ea typeface="Arial"/>
              <a:cs typeface="Arial"/>
              <a:sym typeface="Arial"/>
            </a:endParaRPr>
          </a:p>
        </p:txBody>
      </p:sp>
      <p:sp>
        <p:nvSpPr>
          <p:cNvPr id="625" name="Google Shape;625;p36"/>
          <p:cNvSpPr/>
          <p:nvPr/>
        </p:nvSpPr>
        <p:spPr>
          <a:xfrm>
            <a:off x="6383880" y="2209680"/>
            <a:ext cx="5391720" cy="1184760"/>
          </a:xfrm>
          <a:prstGeom prst="rect">
            <a:avLst/>
          </a:prstGeom>
          <a:noFill/>
          <a:ln>
            <a:noFill/>
          </a:ln>
        </p:spPr>
        <p:txBody>
          <a:bodyPr anchorCtr="0" anchor="t" bIns="45000" lIns="90000" spcFirstLastPara="1" rIns="90000" wrap="square" tIns="45000">
            <a:spAutoFit/>
          </a:bodyPr>
          <a:lstStyle/>
          <a:p>
            <a:pPr indent="0" lvl="0" marL="0" marR="0" rtl="0" algn="l">
              <a:lnSpc>
                <a:spcPct val="150000"/>
              </a:lnSpc>
              <a:spcBef>
                <a:spcPts val="0"/>
              </a:spcBef>
              <a:spcAft>
                <a:spcPts val="0"/>
              </a:spcAft>
              <a:buNone/>
            </a:pPr>
            <a:r>
              <a:rPr b="1" lang="en-GB" sz="1600" strike="noStrike">
                <a:solidFill>
                  <a:srgbClr val="000000"/>
                </a:solidFill>
                <a:latin typeface="Open Sans"/>
                <a:ea typeface="Open Sans"/>
                <a:cs typeface="Open Sans"/>
                <a:sym typeface="Open Sans"/>
              </a:rPr>
              <a:t>Cons</a:t>
            </a:r>
            <a:endParaRPr b="0" sz="1600" strike="noStrike">
              <a:solidFill>
                <a:srgbClr val="000000"/>
              </a:solidFill>
              <a:latin typeface="Arial"/>
              <a:ea typeface="Arial"/>
              <a:cs typeface="Arial"/>
              <a:sym typeface="Arial"/>
            </a:endParaRPr>
          </a:p>
          <a:p>
            <a:pPr indent="-285840" lvl="0" marL="285840" marR="0" rtl="0" algn="l">
              <a:lnSpc>
                <a:spcPct val="150000"/>
              </a:lnSpc>
              <a:spcBef>
                <a:spcPts val="0"/>
              </a:spcBef>
              <a:spcAft>
                <a:spcPts val="0"/>
              </a:spcAft>
              <a:buClr>
                <a:srgbClr val="000000"/>
              </a:buClr>
              <a:buSzPts val="1600"/>
              <a:buFont typeface="Arial"/>
              <a:buChar char="•"/>
            </a:pPr>
            <a:r>
              <a:rPr b="0" lang="en-GB" sz="1600" strike="noStrike">
                <a:solidFill>
                  <a:srgbClr val="000000"/>
                </a:solidFill>
                <a:latin typeface="Open Sans"/>
                <a:ea typeface="Open Sans"/>
                <a:cs typeface="Open Sans"/>
                <a:sym typeface="Open Sans"/>
              </a:rPr>
              <a:t>Requires technical expertise for installation, configuration, and customization.</a:t>
            </a:r>
            <a:endParaRPr b="0" sz="16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descr="Graphical user interface, sunburst chart&#10;&#10;Description automatically generated" id="631" name="Google Shape;631;p37"/>
          <p:cNvPicPr preferRelativeResize="0"/>
          <p:nvPr/>
        </p:nvPicPr>
        <p:blipFill rotWithShape="1">
          <a:blip r:embed="rId3">
            <a:alphaModFix/>
          </a:blip>
          <a:srcRect b="0" l="0" r="0" t="0"/>
          <a:stretch/>
        </p:blipFill>
        <p:spPr>
          <a:xfrm>
            <a:off x="1800" y="0"/>
            <a:ext cx="12189960" cy="6857640"/>
          </a:xfrm>
          <a:prstGeom prst="rect">
            <a:avLst/>
          </a:prstGeom>
          <a:noFill/>
          <a:ln>
            <a:noFill/>
          </a:ln>
        </p:spPr>
      </p:pic>
      <p:sp>
        <p:nvSpPr>
          <p:cNvPr id="632" name="Google Shape;632;p37"/>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36</a:t>
            </a:r>
            <a:endParaRPr b="0" sz="1400" strike="noStrike">
              <a:solidFill>
                <a:srgbClr val="000000"/>
              </a:solidFill>
              <a:latin typeface="Arial"/>
              <a:ea typeface="Arial"/>
              <a:cs typeface="Arial"/>
              <a:sym typeface="Arial"/>
            </a:endParaRPr>
          </a:p>
        </p:txBody>
      </p:sp>
      <p:sp>
        <p:nvSpPr>
          <p:cNvPr id="633" name="Google Shape;633;p37"/>
          <p:cNvSpPr/>
          <p:nvPr/>
        </p:nvSpPr>
        <p:spPr>
          <a:xfrm>
            <a:off x="887040" y="4680"/>
            <a:ext cx="1078380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1.4 Spatial Data Infrastructure</a:t>
            </a:r>
            <a:endParaRPr b="0" sz="4400" strike="noStrike">
              <a:solidFill>
                <a:srgbClr val="000000"/>
              </a:solidFill>
              <a:latin typeface="Arial"/>
              <a:ea typeface="Arial"/>
              <a:cs typeface="Arial"/>
              <a:sym typeface="Arial"/>
            </a:endParaRPr>
          </a:p>
        </p:txBody>
      </p:sp>
      <p:sp>
        <p:nvSpPr>
          <p:cNvPr id="634" name="Google Shape;634;p37"/>
          <p:cNvSpPr txBox="1"/>
          <p:nvPr>
            <p:ph idx="4294967295" type="body"/>
          </p:nvPr>
        </p:nvSpPr>
        <p:spPr>
          <a:xfrm>
            <a:off x="846360" y="2073960"/>
            <a:ext cx="10357920" cy="4214520"/>
          </a:xfrm>
          <a:prstGeom prst="rect">
            <a:avLst/>
          </a:prstGeom>
          <a:noFill/>
          <a:ln>
            <a:noFill/>
          </a:ln>
        </p:spPr>
        <p:txBody>
          <a:bodyPr anchorCtr="0" anchor="t" bIns="45700" lIns="91425" spcFirstLastPara="1" rIns="91425" wrap="square" tIns="45700">
            <a:normAutofit fontScale="98000"/>
          </a:bodyPr>
          <a:lstStyle/>
          <a:p>
            <a:pPr indent="0" lvl="0" marL="228600" marR="0" rtl="0" algn="l">
              <a:lnSpc>
                <a:spcPct val="150000"/>
              </a:lnSpc>
              <a:spcBef>
                <a:spcPts val="0"/>
              </a:spcBef>
              <a:spcAft>
                <a:spcPts val="0"/>
              </a:spcAft>
              <a:buClr>
                <a:srgbClr val="000000"/>
              </a:buClr>
              <a:buSzPct val="100000"/>
              <a:buFont typeface="Arial"/>
              <a:buNone/>
            </a:pPr>
            <a:r>
              <a:rPr b="1" i="0" lang="en-GB" sz="2000" u="none" cap="none" strike="noStrike">
                <a:solidFill>
                  <a:srgbClr val="000000"/>
                </a:solidFill>
                <a:latin typeface="Open Sans"/>
                <a:ea typeface="Open Sans"/>
                <a:cs typeface="Open Sans"/>
                <a:sym typeface="Open Sans"/>
              </a:rPr>
              <a:t>QGIS (Quantum GIS) </a:t>
            </a:r>
            <a:r>
              <a:rPr b="0" i="0" lang="en-GB" sz="2000" u="none" cap="none" strike="noStrike">
                <a:solidFill>
                  <a:srgbClr val="000000"/>
                </a:solidFill>
                <a:latin typeface="Open Sans"/>
                <a:ea typeface="Open Sans"/>
                <a:cs typeface="Open Sans"/>
                <a:sym typeface="Open Sans"/>
              </a:rPr>
              <a:t>is an open-source GIS software that offers a powerful set of tools for geospatial data management, analysis, and visualization.</a:t>
            </a:r>
            <a:endParaRPr b="0" i="0" sz="20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rgbClr val="000000"/>
              </a:buClr>
              <a:buSzPct val="100000"/>
              <a:buFont typeface="Arial"/>
              <a:buNone/>
            </a:pPr>
            <a:r>
              <a:rPr b="1" i="0" lang="en-GB" sz="2000" u="none" cap="none" strike="noStrike">
                <a:solidFill>
                  <a:srgbClr val="000000"/>
                </a:solidFill>
                <a:latin typeface="Open Sans"/>
                <a:ea typeface="Open Sans"/>
                <a:cs typeface="Open Sans"/>
                <a:sym typeface="Open Sans"/>
              </a:rPr>
              <a:t>ArcGIS</a:t>
            </a:r>
            <a:r>
              <a:rPr b="0" i="0" lang="en-GB" sz="2000" u="none" cap="none" strike="noStrike">
                <a:solidFill>
                  <a:srgbClr val="000000"/>
                </a:solidFill>
                <a:latin typeface="Open Sans"/>
                <a:ea typeface="Open Sans"/>
                <a:cs typeface="Open Sans"/>
                <a:sym typeface="Open Sans"/>
              </a:rPr>
              <a:t>, developed by Esri, is a widely used commercial GIS software suite. It offers a comprehensive set of tools and functionalities for data management, spatial analysis, cartography, and geoprocessing.</a:t>
            </a:r>
            <a:endParaRPr b="0" i="0" sz="20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rgbClr val="000000"/>
              </a:buClr>
              <a:buSzPct val="100000"/>
              <a:buFont typeface="Arial"/>
              <a:buNone/>
            </a:pPr>
            <a:r>
              <a:rPr b="1" i="0" lang="en-GB" sz="2000" u="none" cap="none" strike="noStrike">
                <a:solidFill>
                  <a:srgbClr val="000000"/>
                </a:solidFill>
                <a:latin typeface="Open Sans"/>
                <a:ea typeface="Open Sans"/>
                <a:cs typeface="Open Sans"/>
                <a:sym typeface="Open Sans"/>
              </a:rPr>
              <a:t>Manifold</a:t>
            </a:r>
            <a:r>
              <a:rPr b="0" i="0" lang="en-GB" sz="2000" u="none" cap="none" strike="noStrike">
                <a:solidFill>
                  <a:srgbClr val="000000"/>
                </a:solidFill>
                <a:latin typeface="Open Sans"/>
                <a:ea typeface="Open Sans"/>
                <a:cs typeface="Open Sans"/>
                <a:sym typeface="Open Sans"/>
              </a:rPr>
              <a:t> is another GIS software that offers a range of features for geospatial data analysis, visualization, and mapping. It is known for its high performance and multi-threaded processing capabilities</a:t>
            </a:r>
            <a:endParaRPr b="0" i="0" sz="2000" u="none" cap="none" strike="noStrike">
              <a:solidFill>
                <a:srgbClr val="000000"/>
              </a:solidFill>
              <a:latin typeface="Calibri"/>
              <a:ea typeface="Calibri"/>
              <a:cs typeface="Calibri"/>
              <a:sym typeface="Calibri"/>
            </a:endParaRPr>
          </a:p>
        </p:txBody>
      </p:sp>
      <p:sp>
        <p:nvSpPr>
          <p:cNvPr id="635" name="Google Shape;635;p37"/>
          <p:cNvSpPr/>
          <p:nvPr/>
        </p:nvSpPr>
        <p:spPr>
          <a:xfrm>
            <a:off x="846360" y="1416600"/>
            <a:ext cx="10499040" cy="6994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en-GB" sz="2000" strike="noStrike">
                <a:solidFill>
                  <a:srgbClr val="9CC2E5"/>
                </a:solidFill>
                <a:latin typeface="Open Sans"/>
                <a:ea typeface="Open Sans"/>
                <a:cs typeface="Open Sans"/>
                <a:sym typeface="Open Sans"/>
              </a:rPr>
              <a:t>An Overview Of Software Options and a Rationale For Using QGIS in an SDI Context</a:t>
            </a:r>
            <a:endParaRPr b="0" sz="2000" strike="noStrike">
              <a:solidFill>
                <a:srgbClr val="000000"/>
              </a:solidFill>
              <a:latin typeface="Arial"/>
              <a:ea typeface="Arial"/>
              <a:cs typeface="Arial"/>
              <a:sym typeface="Arial"/>
            </a:endParaRPr>
          </a:p>
        </p:txBody>
      </p:sp>
      <p:sp>
        <p:nvSpPr>
          <p:cNvPr id="636" name="Google Shape;636;p37"/>
          <p:cNvSpPr/>
          <p:nvPr/>
        </p:nvSpPr>
        <p:spPr>
          <a:xfrm>
            <a:off x="3581280" y="5981040"/>
            <a:ext cx="8089560" cy="2721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200" strike="noStrike">
                <a:solidFill>
                  <a:srgbClr val="333333"/>
                </a:solidFill>
                <a:latin typeface="Open Sans"/>
                <a:ea typeface="Open Sans"/>
                <a:cs typeface="Open Sans"/>
                <a:sym typeface="Open Sans"/>
              </a:rPr>
              <a:t>Source: </a:t>
            </a:r>
            <a:r>
              <a:rPr b="0" i="1" lang="en-GB" sz="1200" u="sng" strike="noStrike">
                <a:solidFill>
                  <a:srgbClr val="0563C1"/>
                </a:solidFill>
                <a:latin typeface="Open Sans"/>
                <a:ea typeface="Open Sans"/>
                <a:cs typeface="Open Sans"/>
                <a:sym typeface="Open Sans"/>
                <a:hlinkClick r:id="rId4">
                  <a:extLst>
                    <a:ext uri="{A12FA001-AC4F-418D-AE19-62706E023703}">
                      <ahyp:hlinkClr val="tx"/>
                    </a:ext>
                  </a:extLst>
                </a:hlinkClick>
              </a:rPr>
              <a:t>ArcGIS vs Manifold GIS vs QGIS</a:t>
            </a:r>
            <a:endParaRPr b="0" sz="12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descr="Graphical user interface, sunburst chart&#10;&#10;Description automatically generated" id="642" name="Google Shape;642;p38"/>
          <p:cNvPicPr preferRelativeResize="0"/>
          <p:nvPr/>
        </p:nvPicPr>
        <p:blipFill rotWithShape="1">
          <a:blip r:embed="rId3">
            <a:alphaModFix/>
          </a:blip>
          <a:srcRect b="0" l="0" r="0" t="0"/>
          <a:stretch/>
        </p:blipFill>
        <p:spPr>
          <a:xfrm>
            <a:off x="1800" y="0"/>
            <a:ext cx="12189960" cy="6857640"/>
          </a:xfrm>
          <a:prstGeom prst="rect">
            <a:avLst/>
          </a:prstGeom>
          <a:noFill/>
          <a:ln>
            <a:noFill/>
          </a:ln>
        </p:spPr>
      </p:pic>
      <p:sp>
        <p:nvSpPr>
          <p:cNvPr id="643" name="Google Shape;643;p38"/>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37</a:t>
            </a:r>
            <a:endParaRPr b="0" sz="1400" strike="noStrike">
              <a:solidFill>
                <a:srgbClr val="000000"/>
              </a:solidFill>
              <a:latin typeface="Arial"/>
              <a:ea typeface="Arial"/>
              <a:cs typeface="Arial"/>
              <a:sym typeface="Arial"/>
            </a:endParaRPr>
          </a:p>
        </p:txBody>
      </p:sp>
      <p:sp>
        <p:nvSpPr>
          <p:cNvPr id="644" name="Google Shape;644;p38"/>
          <p:cNvSpPr/>
          <p:nvPr/>
        </p:nvSpPr>
        <p:spPr>
          <a:xfrm>
            <a:off x="887040" y="4680"/>
            <a:ext cx="1078380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1.4 Spatial Data Infrastructure</a:t>
            </a:r>
            <a:endParaRPr b="0" sz="4400" strike="noStrike">
              <a:solidFill>
                <a:srgbClr val="000000"/>
              </a:solidFill>
              <a:latin typeface="Arial"/>
              <a:ea typeface="Arial"/>
              <a:cs typeface="Arial"/>
              <a:sym typeface="Arial"/>
            </a:endParaRPr>
          </a:p>
        </p:txBody>
      </p:sp>
      <p:sp>
        <p:nvSpPr>
          <p:cNvPr id="645" name="Google Shape;645;p38"/>
          <p:cNvSpPr txBox="1"/>
          <p:nvPr>
            <p:ph idx="4294967295" type="body"/>
          </p:nvPr>
        </p:nvSpPr>
        <p:spPr>
          <a:xfrm>
            <a:off x="319680" y="1859400"/>
            <a:ext cx="5463360" cy="4227120"/>
          </a:xfrm>
          <a:prstGeom prst="rect">
            <a:avLst/>
          </a:prstGeom>
          <a:noFill/>
          <a:ln>
            <a:noFill/>
          </a:ln>
        </p:spPr>
        <p:txBody>
          <a:bodyPr anchorCtr="0" anchor="t" bIns="45700" lIns="91425" spcFirstLastPara="1" rIns="91425" wrap="square" tIns="45700">
            <a:noAutofit/>
          </a:bodyPr>
          <a:lstStyle/>
          <a:p>
            <a:pPr indent="0" lvl="0" marL="22860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Open Sans"/>
                <a:ea typeface="Open Sans"/>
                <a:cs typeface="Open Sans"/>
                <a:sym typeface="Open Sans"/>
              </a:rPr>
              <a:t>Pros</a:t>
            </a:r>
            <a:endParaRPr b="0" i="0" sz="1800" u="none" cap="none" strike="noStrike">
              <a:solidFill>
                <a:srgbClr val="000000"/>
              </a:solidFill>
              <a:latin typeface="Calibri"/>
              <a:ea typeface="Calibri"/>
              <a:cs typeface="Calibri"/>
              <a:sym typeface="Calibri"/>
            </a:endParaRPr>
          </a:p>
          <a:p>
            <a:pPr indent="-228600" lvl="0" marL="228600" marR="0" rtl="0" algn="l">
              <a:lnSpc>
                <a:spcPct val="100000"/>
              </a:lnSpc>
              <a:spcBef>
                <a:spcPts val="1001"/>
              </a:spcBef>
              <a:spcAft>
                <a:spcPts val="0"/>
              </a:spcAft>
              <a:buClr>
                <a:srgbClr val="000000"/>
              </a:buClr>
              <a:buSzPts val="1800"/>
              <a:buFont typeface="Arial"/>
              <a:buChar char="•"/>
            </a:pPr>
            <a:r>
              <a:rPr b="0" i="0" lang="en-GB" sz="1800" u="none" cap="none" strike="noStrike">
                <a:solidFill>
                  <a:srgbClr val="000000"/>
                </a:solidFill>
                <a:latin typeface="Open Sans"/>
                <a:ea typeface="Open Sans"/>
                <a:cs typeface="Open Sans"/>
                <a:sym typeface="Open Sans"/>
              </a:rPr>
              <a:t>Free and open-source software, eliminating licensing costs.</a:t>
            </a:r>
            <a:endParaRPr b="0" i="0" sz="1800" u="none" cap="none" strike="noStrike">
              <a:solidFill>
                <a:srgbClr val="000000"/>
              </a:solidFill>
              <a:latin typeface="Calibri"/>
              <a:ea typeface="Calibri"/>
              <a:cs typeface="Calibri"/>
              <a:sym typeface="Calibri"/>
            </a:endParaRPr>
          </a:p>
          <a:p>
            <a:pPr indent="-228600" lvl="0" marL="228600" marR="0" rtl="0" algn="l">
              <a:lnSpc>
                <a:spcPct val="100000"/>
              </a:lnSpc>
              <a:spcBef>
                <a:spcPts val="1001"/>
              </a:spcBef>
              <a:spcAft>
                <a:spcPts val="0"/>
              </a:spcAft>
              <a:buClr>
                <a:srgbClr val="000000"/>
              </a:buClr>
              <a:buSzPts val="1800"/>
              <a:buFont typeface="Arial"/>
              <a:buChar char="•"/>
            </a:pPr>
            <a:r>
              <a:rPr b="0" i="0" lang="en-GB" sz="1800" u="none" cap="none" strike="noStrike">
                <a:solidFill>
                  <a:srgbClr val="000000"/>
                </a:solidFill>
                <a:latin typeface="Open Sans"/>
                <a:ea typeface="Open Sans"/>
                <a:cs typeface="Open Sans"/>
                <a:sym typeface="Open Sans"/>
              </a:rPr>
              <a:t>Wide support for various data formats and standards, including open-source and proprietary formats.</a:t>
            </a:r>
            <a:endParaRPr b="0" i="0" sz="1800" u="none" cap="none" strike="noStrike">
              <a:solidFill>
                <a:srgbClr val="000000"/>
              </a:solidFill>
              <a:latin typeface="Calibri"/>
              <a:ea typeface="Calibri"/>
              <a:cs typeface="Calibri"/>
              <a:sym typeface="Calibri"/>
            </a:endParaRPr>
          </a:p>
          <a:p>
            <a:pPr indent="-228600" lvl="0" marL="228600" marR="0" rtl="0" algn="l">
              <a:lnSpc>
                <a:spcPct val="100000"/>
              </a:lnSpc>
              <a:spcBef>
                <a:spcPts val="1001"/>
              </a:spcBef>
              <a:spcAft>
                <a:spcPts val="0"/>
              </a:spcAft>
              <a:buClr>
                <a:srgbClr val="000000"/>
              </a:buClr>
              <a:buSzPts val="1800"/>
              <a:buFont typeface="Arial"/>
              <a:buChar char="•"/>
            </a:pPr>
            <a:r>
              <a:rPr b="0" i="0" lang="en-GB" sz="1800" u="none" cap="none" strike="noStrike">
                <a:solidFill>
                  <a:srgbClr val="000000"/>
                </a:solidFill>
                <a:latin typeface="Open Sans"/>
                <a:ea typeface="Open Sans"/>
                <a:cs typeface="Open Sans"/>
                <a:sym typeface="Open Sans"/>
              </a:rPr>
              <a:t>Active and vibrant user community, providing extensive support and a wide range of plugins. User-friendly interface and intuitive workflow, making it accessible to beginners.</a:t>
            </a:r>
            <a:endParaRPr b="0" i="0" sz="1800" u="none" cap="none" strike="noStrike">
              <a:solidFill>
                <a:srgbClr val="000000"/>
              </a:solidFill>
              <a:latin typeface="Calibri"/>
              <a:ea typeface="Calibri"/>
              <a:cs typeface="Calibri"/>
              <a:sym typeface="Calibri"/>
            </a:endParaRPr>
          </a:p>
          <a:p>
            <a:pPr indent="-228600" lvl="0" marL="228600" marR="0" rtl="0" algn="l">
              <a:lnSpc>
                <a:spcPct val="100000"/>
              </a:lnSpc>
              <a:spcBef>
                <a:spcPts val="1001"/>
              </a:spcBef>
              <a:spcAft>
                <a:spcPts val="0"/>
              </a:spcAft>
              <a:buClr>
                <a:srgbClr val="000000"/>
              </a:buClr>
              <a:buSzPts val="1800"/>
              <a:buFont typeface="Arial"/>
              <a:buChar char="•"/>
            </a:pPr>
            <a:r>
              <a:rPr b="0" i="0" lang="en-GB" sz="1800" u="none" cap="none" strike="noStrike">
                <a:solidFill>
                  <a:srgbClr val="000000"/>
                </a:solidFill>
                <a:latin typeface="Open Sans"/>
                <a:ea typeface="Open Sans"/>
                <a:cs typeface="Open Sans"/>
                <a:sym typeface="Open Sans"/>
              </a:rPr>
              <a:t>Regular updates and improvements based on community feedback.</a:t>
            </a:r>
            <a:endParaRPr b="0" i="0" sz="1800" u="none" cap="none" strike="noStrike">
              <a:solidFill>
                <a:srgbClr val="000000"/>
              </a:solidFill>
              <a:latin typeface="Calibri"/>
              <a:ea typeface="Calibri"/>
              <a:cs typeface="Calibri"/>
              <a:sym typeface="Calibri"/>
            </a:endParaRPr>
          </a:p>
        </p:txBody>
      </p:sp>
      <p:sp>
        <p:nvSpPr>
          <p:cNvPr id="646" name="Google Shape;646;p38"/>
          <p:cNvSpPr/>
          <p:nvPr/>
        </p:nvSpPr>
        <p:spPr>
          <a:xfrm>
            <a:off x="846360" y="1416600"/>
            <a:ext cx="10499040" cy="394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en-GB" sz="2000" strike="noStrike">
                <a:solidFill>
                  <a:srgbClr val="9CC2E5"/>
                </a:solidFill>
                <a:latin typeface="Open Sans"/>
                <a:ea typeface="Open Sans"/>
                <a:cs typeface="Open Sans"/>
                <a:sym typeface="Open Sans"/>
              </a:rPr>
              <a:t>Pros and Cons of Using QGIS</a:t>
            </a:r>
            <a:endParaRPr b="0" sz="2000" strike="noStrike">
              <a:solidFill>
                <a:srgbClr val="000000"/>
              </a:solidFill>
              <a:latin typeface="Arial"/>
              <a:ea typeface="Arial"/>
              <a:cs typeface="Arial"/>
              <a:sym typeface="Arial"/>
            </a:endParaRPr>
          </a:p>
        </p:txBody>
      </p:sp>
      <p:sp>
        <p:nvSpPr>
          <p:cNvPr id="647" name="Google Shape;647;p38"/>
          <p:cNvSpPr/>
          <p:nvPr/>
        </p:nvSpPr>
        <p:spPr>
          <a:xfrm>
            <a:off x="3581280" y="5981040"/>
            <a:ext cx="8089560" cy="2721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200" strike="noStrike">
                <a:solidFill>
                  <a:srgbClr val="333333"/>
                </a:solidFill>
                <a:latin typeface="Open Sans"/>
                <a:ea typeface="Open Sans"/>
                <a:cs typeface="Open Sans"/>
                <a:sym typeface="Open Sans"/>
              </a:rPr>
              <a:t>Source: </a:t>
            </a:r>
            <a:r>
              <a:rPr b="0" i="1" lang="en-GB" sz="1200" u="sng" strike="noStrike">
                <a:solidFill>
                  <a:srgbClr val="0563C1"/>
                </a:solidFill>
                <a:latin typeface="Open Sans"/>
                <a:ea typeface="Open Sans"/>
                <a:cs typeface="Open Sans"/>
                <a:sym typeface="Open Sans"/>
                <a:hlinkClick r:id="rId4">
                  <a:extLst>
                    <a:ext uri="{A12FA001-AC4F-418D-AE19-62706E023703}">
                      <ahyp:hlinkClr val="tx"/>
                    </a:ext>
                  </a:extLst>
                </a:hlinkClick>
              </a:rPr>
              <a:t>ArcGIS vs Manifold GIS vs QGIS</a:t>
            </a:r>
            <a:endParaRPr b="0" sz="1200" strike="noStrike">
              <a:solidFill>
                <a:srgbClr val="000000"/>
              </a:solidFill>
              <a:latin typeface="Arial"/>
              <a:ea typeface="Arial"/>
              <a:cs typeface="Arial"/>
              <a:sym typeface="Arial"/>
            </a:endParaRPr>
          </a:p>
        </p:txBody>
      </p:sp>
      <p:sp>
        <p:nvSpPr>
          <p:cNvPr id="648" name="Google Shape;648;p38"/>
          <p:cNvSpPr/>
          <p:nvPr/>
        </p:nvSpPr>
        <p:spPr>
          <a:xfrm>
            <a:off x="6095880" y="1859400"/>
            <a:ext cx="5463360" cy="38995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1800" strike="noStrike">
                <a:solidFill>
                  <a:srgbClr val="000000"/>
                </a:solidFill>
                <a:latin typeface="Open Sans"/>
                <a:ea typeface="Open Sans"/>
                <a:cs typeface="Open Sans"/>
                <a:sym typeface="Open Sans"/>
              </a:rPr>
              <a:t>Cons</a:t>
            </a:r>
            <a:endParaRPr b="0" sz="1800" strike="noStrike">
              <a:solidFill>
                <a:srgbClr val="000000"/>
              </a:solidFill>
              <a:latin typeface="Arial"/>
              <a:ea typeface="Arial"/>
              <a:cs typeface="Arial"/>
              <a:sym typeface="Arial"/>
            </a:endParaRPr>
          </a:p>
          <a:p>
            <a:pPr indent="-228600" lvl="0" marL="228600" marR="0" rtl="0" algn="l">
              <a:lnSpc>
                <a:spcPct val="100000"/>
              </a:lnSpc>
              <a:spcBef>
                <a:spcPts val="1001"/>
              </a:spcBef>
              <a:spcAft>
                <a:spcPts val="0"/>
              </a:spcAft>
              <a:buClr>
                <a:srgbClr val="000000"/>
              </a:buClr>
              <a:buSzPts val="1800"/>
              <a:buFont typeface="Arial"/>
              <a:buChar char="•"/>
            </a:pPr>
            <a:r>
              <a:rPr b="0" lang="en-GB" sz="1800" strike="noStrike">
                <a:solidFill>
                  <a:srgbClr val="000000"/>
                </a:solidFill>
                <a:latin typeface="Open Sans"/>
                <a:ea typeface="Open Sans"/>
                <a:cs typeface="Open Sans"/>
                <a:sym typeface="Open Sans"/>
              </a:rPr>
              <a:t>Some advanced functionality may not be as extensive as in commercial software.</a:t>
            </a:r>
            <a:endParaRPr b="0" sz="1800" strike="noStrike">
              <a:solidFill>
                <a:srgbClr val="000000"/>
              </a:solidFill>
              <a:latin typeface="Arial"/>
              <a:ea typeface="Arial"/>
              <a:cs typeface="Arial"/>
              <a:sym typeface="Arial"/>
            </a:endParaRPr>
          </a:p>
          <a:p>
            <a:pPr indent="-228600" lvl="0" marL="228600" marR="0" rtl="0" algn="l">
              <a:lnSpc>
                <a:spcPct val="100000"/>
              </a:lnSpc>
              <a:spcBef>
                <a:spcPts val="1001"/>
              </a:spcBef>
              <a:spcAft>
                <a:spcPts val="0"/>
              </a:spcAft>
              <a:buClr>
                <a:srgbClr val="000000"/>
              </a:buClr>
              <a:buSzPts val="1800"/>
              <a:buFont typeface="Arial"/>
              <a:buChar char="•"/>
            </a:pPr>
            <a:r>
              <a:rPr b="0" lang="en-GB" sz="1800" strike="noStrike">
                <a:solidFill>
                  <a:srgbClr val="000000"/>
                </a:solidFill>
                <a:latin typeface="Open Sans"/>
                <a:ea typeface="Open Sans"/>
                <a:cs typeface="Open Sans"/>
                <a:sym typeface="Open Sans"/>
              </a:rPr>
              <a:t>Compatibility issues may arise when working with certain proprietary data formats.</a:t>
            </a:r>
            <a:endParaRPr b="0" sz="1800" strike="noStrike">
              <a:solidFill>
                <a:srgbClr val="000000"/>
              </a:solidFill>
              <a:latin typeface="Arial"/>
              <a:ea typeface="Arial"/>
              <a:cs typeface="Arial"/>
              <a:sym typeface="Arial"/>
            </a:endParaRPr>
          </a:p>
          <a:p>
            <a:pPr indent="-228600" lvl="0" marL="228600" marR="0" rtl="0" algn="l">
              <a:lnSpc>
                <a:spcPct val="100000"/>
              </a:lnSpc>
              <a:spcBef>
                <a:spcPts val="1001"/>
              </a:spcBef>
              <a:spcAft>
                <a:spcPts val="0"/>
              </a:spcAft>
              <a:buClr>
                <a:srgbClr val="000000"/>
              </a:buClr>
              <a:buSzPts val="1800"/>
              <a:buFont typeface="Arial"/>
              <a:buChar char="•"/>
            </a:pPr>
            <a:r>
              <a:rPr b="0" lang="en-GB" sz="1800" strike="noStrike">
                <a:solidFill>
                  <a:srgbClr val="000000"/>
                </a:solidFill>
                <a:latin typeface="Open Sans"/>
                <a:ea typeface="Open Sans"/>
                <a:cs typeface="Open Sans"/>
                <a:sym typeface="Open Sans"/>
              </a:rPr>
              <a:t>Limited direct technical support compared to commercial software options.</a:t>
            </a:r>
            <a:endParaRPr b="0" sz="1800" strike="noStrike">
              <a:solidFill>
                <a:srgbClr val="000000"/>
              </a:solidFill>
              <a:latin typeface="Arial"/>
              <a:ea typeface="Arial"/>
              <a:cs typeface="Arial"/>
              <a:sym typeface="Arial"/>
            </a:endParaRPr>
          </a:p>
          <a:p>
            <a:pPr indent="-228600" lvl="0" marL="228600" marR="0" rtl="0" algn="l">
              <a:lnSpc>
                <a:spcPct val="100000"/>
              </a:lnSpc>
              <a:spcBef>
                <a:spcPts val="1001"/>
              </a:spcBef>
              <a:spcAft>
                <a:spcPts val="0"/>
              </a:spcAft>
              <a:buClr>
                <a:srgbClr val="000000"/>
              </a:buClr>
              <a:buSzPts val="1800"/>
              <a:buFont typeface="Arial"/>
              <a:buChar char="•"/>
            </a:pPr>
            <a:r>
              <a:rPr b="0" lang="en-GB" sz="1800" strike="noStrike">
                <a:solidFill>
                  <a:srgbClr val="000000"/>
                </a:solidFill>
                <a:latin typeface="Open Sans"/>
                <a:ea typeface="Open Sans"/>
                <a:cs typeface="Open Sans"/>
                <a:sym typeface="Open Sans"/>
              </a:rPr>
              <a:t>Customization and automation options may require more advanced programming skills.</a:t>
            </a:r>
            <a:endParaRPr b="0" sz="18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descr="Graphical user interface, sunburst chart&#10;&#10;Description automatically generated" id="654" name="Google Shape;654;p39"/>
          <p:cNvPicPr preferRelativeResize="0"/>
          <p:nvPr/>
        </p:nvPicPr>
        <p:blipFill rotWithShape="1">
          <a:blip r:embed="rId3">
            <a:alphaModFix/>
          </a:blip>
          <a:srcRect b="0" l="0" r="0" t="0"/>
          <a:stretch/>
        </p:blipFill>
        <p:spPr>
          <a:xfrm>
            <a:off x="1800" y="0"/>
            <a:ext cx="12189960" cy="6857640"/>
          </a:xfrm>
          <a:prstGeom prst="rect">
            <a:avLst/>
          </a:prstGeom>
          <a:noFill/>
          <a:ln>
            <a:noFill/>
          </a:ln>
        </p:spPr>
      </p:pic>
      <p:sp>
        <p:nvSpPr>
          <p:cNvPr id="655" name="Google Shape;655;p39"/>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38</a:t>
            </a:r>
            <a:endParaRPr b="0" sz="1400" strike="noStrike">
              <a:solidFill>
                <a:srgbClr val="000000"/>
              </a:solidFill>
              <a:latin typeface="Arial"/>
              <a:ea typeface="Arial"/>
              <a:cs typeface="Arial"/>
              <a:sym typeface="Arial"/>
            </a:endParaRPr>
          </a:p>
        </p:txBody>
      </p:sp>
      <p:sp>
        <p:nvSpPr>
          <p:cNvPr id="656" name="Google Shape;656;p39"/>
          <p:cNvSpPr/>
          <p:nvPr/>
        </p:nvSpPr>
        <p:spPr>
          <a:xfrm>
            <a:off x="887040" y="4680"/>
            <a:ext cx="1078380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1.4 Spatial Data Infrastructure</a:t>
            </a:r>
            <a:endParaRPr b="0" sz="4400" strike="noStrike">
              <a:solidFill>
                <a:srgbClr val="000000"/>
              </a:solidFill>
              <a:latin typeface="Arial"/>
              <a:ea typeface="Arial"/>
              <a:cs typeface="Arial"/>
              <a:sym typeface="Arial"/>
            </a:endParaRPr>
          </a:p>
        </p:txBody>
      </p:sp>
      <p:sp>
        <p:nvSpPr>
          <p:cNvPr id="657" name="Google Shape;657;p39"/>
          <p:cNvSpPr txBox="1"/>
          <p:nvPr>
            <p:ph idx="4294967295" type="body"/>
          </p:nvPr>
        </p:nvSpPr>
        <p:spPr>
          <a:xfrm>
            <a:off x="846360" y="2073960"/>
            <a:ext cx="10494360" cy="3069000"/>
          </a:xfrm>
          <a:prstGeom prst="rect">
            <a:avLst/>
          </a:prstGeom>
          <a:noFill/>
          <a:ln>
            <a:noFill/>
          </a:ln>
        </p:spPr>
        <p:txBody>
          <a:bodyPr anchorCtr="0" anchor="t" bIns="45700" lIns="91425" spcFirstLastPara="1" rIns="91425" wrap="square" tIns="45700">
            <a:normAutofit fontScale="99500"/>
          </a:bodyPr>
          <a:lstStyle/>
          <a:p>
            <a:pPr indent="-210240" lvl="0" marL="210240" marR="0" rtl="0" algn="l">
              <a:lnSpc>
                <a:spcPct val="150000"/>
              </a:lnSpc>
              <a:spcBef>
                <a:spcPts val="0"/>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Databases play a critical role as a core component of a Spatial Data Infrastructure (SDI). </a:t>
            </a:r>
            <a:endParaRPr b="0" i="0" sz="2000" u="none" cap="none" strike="noStrike">
              <a:solidFill>
                <a:srgbClr val="000000"/>
              </a:solidFill>
              <a:latin typeface="Calibri"/>
              <a:ea typeface="Calibri"/>
              <a:cs typeface="Calibri"/>
              <a:sym typeface="Calibri"/>
            </a:endParaRPr>
          </a:p>
          <a:p>
            <a:pPr indent="-210240" lvl="0" marL="210240" marR="0" rtl="0" algn="l">
              <a:lnSpc>
                <a:spcPct val="15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SDIs require robust and efficient storage, retrieval, and management of geospatial data. </a:t>
            </a:r>
            <a:endParaRPr b="0" i="0" sz="2000" u="none" cap="none" strike="noStrike">
              <a:solidFill>
                <a:srgbClr val="000000"/>
              </a:solidFill>
              <a:latin typeface="Calibri"/>
              <a:ea typeface="Calibri"/>
              <a:cs typeface="Calibri"/>
              <a:sym typeface="Calibri"/>
            </a:endParaRPr>
          </a:p>
          <a:p>
            <a:pPr indent="-210240" lvl="0" marL="210240" marR="0" rtl="0" algn="l">
              <a:lnSpc>
                <a:spcPct val="15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Databases provide the necessary infrastructure to handle large volumes of spatial data, support data integrity, enable data sharing, and facilitate data analysis.</a:t>
            </a:r>
            <a:endParaRPr b="0" i="0" sz="2000" u="none" cap="none" strike="noStrike">
              <a:solidFill>
                <a:srgbClr val="000000"/>
              </a:solidFill>
              <a:latin typeface="Calibri"/>
              <a:ea typeface="Calibri"/>
              <a:cs typeface="Calibri"/>
              <a:sym typeface="Calibri"/>
            </a:endParaRPr>
          </a:p>
        </p:txBody>
      </p:sp>
      <p:sp>
        <p:nvSpPr>
          <p:cNvPr id="658" name="Google Shape;658;p39"/>
          <p:cNvSpPr/>
          <p:nvPr/>
        </p:nvSpPr>
        <p:spPr>
          <a:xfrm>
            <a:off x="846360" y="1478160"/>
            <a:ext cx="9907560" cy="394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en-GB" sz="2000" strike="noStrike">
                <a:solidFill>
                  <a:srgbClr val="9CC2E5"/>
                </a:solidFill>
                <a:latin typeface="Open Sans"/>
                <a:ea typeface="Open Sans"/>
                <a:cs typeface="Open Sans"/>
                <a:sym typeface="Open Sans"/>
              </a:rPr>
              <a:t>Introduction to Databases as a Core Component of an SDI </a:t>
            </a:r>
            <a:endParaRPr b="0" sz="2000" strike="noStrike">
              <a:solidFill>
                <a:srgbClr val="000000"/>
              </a:solidFill>
              <a:latin typeface="Arial"/>
              <a:ea typeface="Arial"/>
              <a:cs typeface="Arial"/>
              <a:sym typeface="Arial"/>
            </a:endParaRPr>
          </a:p>
        </p:txBody>
      </p:sp>
      <p:sp>
        <p:nvSpPr>
          <p:cNvPr id="659" name="Google Shape;659;p39"/>
          <p:cNvSpPr/>
          <p:nvPr/>
        </p:nvSpPr>
        <p:spPr>
          <a:xfrm>
            <a:off x="3581280" y="5981040"/>
            <a:ext cx="8089560" cy="2721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200" strike="noStrike">
                <a:solidFill>
                  <a:srgbClr val="333333"/>
                </a:solidFill>
                <a:latin typeface="Open Sans"/>
                <a:ea typeface="Open Sans"/>
                <a:cs typeface="Open Sans"/>
                <a:sym typeface="Open Sans"/>
              </a:rPr>
              <a:t>Source: </a:t>
            </a:r>
            <a:r>
              <a:rPr b="0" i="1" lang="en-GB" sz="1200" u="sng" strike="noStrike">
                <a:solidFill>
                  <a:srgbClr val="0563C1"/>
                </a:solidFill>
                <a:latin typeface="Open Sans"/>
                <a:ea typeface="Open Sans"/>
                <a:cs typeface="Open Sans"/>
                <a:sym typeface="Open Sans"/>
                <a:hlinkClick r:id="rId4">
                  <a:extLst>
                    <a:ext uri="{A12FA001-AC4F-418D-AE19-62706E023703}">
                      <ahyp:hlinkClr val="tx"/>
                    </a:ext>
                  </a:extLst>
                </a:hlinkClick>
              </a:rPr>
              <a:t>7 Spatial Databases for Your Enterprise</a:t>
            </a:r>
            <a:endParaRPr b="0" sz="12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descr="Graphical user interface, sunburst chart&#10;&#10;Description automatically generated" id="227" name="Google Shape;227;p4"/>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228" name="Google Shape;228;p4"/>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3</a:t>
            </a:r>
            <a:endParaRPr b="0" sz="1400" strike="noStrike">
              <a:solidFill>
                <a:srgbClr val="000000"/>
              </a:solidFill>
              <a:latin typeface="Arial"/>
              <a:ea typeface="Arial"/>
              <a:cs typeface="Arial"/>
              <a:sym typeface="Arial"/>
            </a:endParaRPr>
          </a:p>
        </p:txBody>
      </p:sp>
      <p:sp>
        <p:nvSpPr>
          <p:cNvPr id="229" name="Google Shape;229;p4"/>
          <p:cNvSpPr/>
          <p:nvPr/>
        </p:nvSpPr>
        <p:spPr>
          <a:xfrm>
            <a:off x="887040" y="1339920"/>
            <a:ext cx="7651080" cy="48636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1800" strike="noStrike">
                <a:solidFill>
                  <a:srgbClr val="9CC2E5"/>
                </a:solidFill>
                <a:latin typeface="Open Sans"/>
                <a:ea typeface="Open Sans"/>
                <a:cs typeface="Open Sans"/>
                <a:sym typeface="Open Sans"/>
              </a:rPr>
              <a:t>The idea of Geographic Information Systems </a:t>
            </a:r>
            <a:endParaRPr b="0" sz="1800" strike="noStrike">
              <a:solidFill>
                <a:srgbClr val="000000"/>
              </a:solidFill>
              <a:latin typeface="Arial"/>
              <a:ea typeface="Arial"/>
              <a:cs typeface="Arial"/>
              <a:sym typeface="Arial"/>
            </a:endParaRPr>
          </a:p>
        </p:txBody>
      </p:sp>
      <p:sp>
        <p:nvSpPr>
          <p:cNvPr id="230" name="Google Shape;230;p4"/>
          <p:cNvSpPr txBox="1"/>
          <p:nvPr>
            <p:ph idx="4294967295" type="body"/>
          </p:nvPr>
        </p:nvSpPr>
        <p:spPr>
          <a:xfrm>
            <a:off x="838080" y="2279160"/>
            <a:ext cx="5958000" cy="3473640"/>
          </a:xfrm>
          <a:prstGeom prst="rect">
            <a:avLst/>
          </a:prstGeom>
          <a:noFill/>
          <a:ln>
            <a:noFill/>
          </a:ln>
        </p:spPr>
        <p:txBody>
          <a:bodyPr anchorCtr="0" anchor="t" bIns="45700" lIns="91425" spcFirstLastPara="1" rIns="91425" wrap="square" tIns="45700">
            <a:normAutofit fontScale="43500" lnSpcReduction="20000"/>
          </a:bodyPr>
          <a:lstStyle/>
          <a:p>
            <a:pPr indent="-245160" lvl="0" marL="245160" marR="0" rtl="0" algn="l">
              <a:lnSpc>
                <a:spcPct val="150000"/>
              </a:lnSpc>
              <a:spcBef>
                <a:spcPts val="0"/>
              </a:spcBef>
              <a:spcAft>
                <a:spcPts val="0"/>
              </a:spcAft>
              <a:buClr>
                <a:srgbClr val="000000"/>
              </a:buClr>
              <a:buSzPct val="100000"/>
              <a:buFont typeface="Arial"/>
              <a:buChar char="•"/>
            </a:pPr>
            <a:r>
              <a:rPr b="0" i="0" lang="en-GB" sz="4200" u="none" cap="none" strike="noStrike">
                <a:solidFill>
                  <a:srgbClr val="000000"/>
                </a:solidFill>
                <a:latin typeface="Open Sans"/>
                <a:ea typeface="Open Sans"/>
                <a:cs typeface="Open Sans"/>
                <a:sym typeface="Open Sans"/>
              </a:rPr>
              <a:t>Create geographic data. </a:t>
            </a:r>
            <a:endParaRPr b="0" i="0" sz="4200" u="none" cap="none" strike="noStrike">
              <a:solidFill>
                <a:srgbClr val="000000"/>
              </a:solidFill>
              <a:latin typeface="Calibri"/>
              <a:ea typeface="Calibri"/>
              <a:cs typeface="Calibri"/>
              <a:sym typeface="Calibri"/>
            </a:endParaRPr>
          </a:p>
          <a:p>
            <a:pPr indent="-245160" lvl="0" marL="245160" marR="0" rtl="0" algn="l">
              <a:lnSpc>
                <a:spcPct val="150000"/>
              </a:lnSpc>
              <a:spcBef>
                <a:spcPts val="1001"/>
              </a:spcBef>
              <a:spcAft>
                <a:spcPts val="0"/>
              </a:spcAft>
              <a:buClr>
                <a:srgbClr val="000000"/>
              </a:buClr>
              <a:buSzPct val="100000"/>
              <a:buFont typeface="Arial"/>
              <a:buChar char="•"/>
            </a:pPr>
            <a:r>
              <a:rPr b="0" i="0" lang="en-GB" sz="4200" u="none" cap="none" strike="noStrike">
                <a:solidFill>
                  <a:srgbClr val="000000"/>
                </a:solidFill>
                <a:latin typeface="Open Sans"/>
                <a:ea typeface="Open Sans"/>
                <a:cs typeface="Open Sans"/>
                <a:sym typeface="Open Sans"/>
              </a:rPr>
              <a:t>Manage it in a database. </a:t>
            </a:r>
            <a:endParaRPr b="0" i="0" sz="4200" u="none" cap="none" strike="noStrike">
              <a:solidFill>
                <a:srgbClr val="000000"/>
              </a:solidFill>
              <a:latin typeface="Calibri"/>
              <a:ea typeface="Calibri"/>
              <a:cs typeface="Calibri"/>
              <a:sym typeface="Calibri"/>
            </a:endParaRPr>
          </a:p>
          <a:p>
            <a:pPr indent="-245160" lvl="0" marL="245160" marR="0" rtl="0" algn="l">
              <a:lnSpc>
                <a:spcPct val="150000"/>
              </a:lnSpc>
              <a:spcBef>
                <a:spcPts val="1001"/>
              </a:spcBef>
              <a:spcAft>
                <a:spcPts val="0"/>
              </a:spcAft>
              <a:buClr>
                <a:srgbClr val="000000"/>
              </a:buClr>
              <a:buSzPct val="100000"/>
              <a:buFont typeface="Arial"/>
              <a:buChar char="•"/>
            </a:pPr>
            <a:r>
              <a:rPr b="0" i="0" lang="en-GB" sz="4200" u="none" cap="none" strike="noStrike">
                <a:solidFill>
                  <a:srgbClr val="000000"/>
                </a:solidFill>
                <a:latin typeface="Open Sans"/>
                <a:ea typeface="Open Sans"/>
                <a:cs typeface="Open Sans"/>
                <a:sym typeface="Open Sans"/>
              </a:rPr>
              <a:t>Analyse and find patterns. </a:t>
            </a:r>
            <a:endParaRPr b="0" i="0" sz="4200" u="none" cap="none" strike="noStrike">
              <a:solidFill>
                <a:srgbClr val="000000"/>
              </a:solidFill>
              <a:latin typeface="Calibri"/>
              <a:ea typeface="Calibri"/>
              <a:cs typeface="Calibri"/>
              <a:sym typeface="Calibri"/>
            </a:endParaRPr>
          </a:p>
          <a:p>
            <a:pPr indent="-245160" lvl="0" marL="245160" marR="0" rtl="0" algn="l">
              <a:lnSpc>
                <a:spcPct val="150000"/>
              </a:lnSpc>
              <a:spcBef>
                <a:spcPts val="1001"/>
              </a:spcBef>
              <a:spcAft>
                <a:spcPts val="0"/>
              </a:spcAft>
              <a:buClr>
                <a:srgbClr val="000000"/>
              </a:buClr>
              <a:buSzPct val="100000"/>
              <a:buFont typeface="Arial"/>
              <a:buChar char="•"/>
            </a:pPr>
            <a:r>
              <a:rPr b="0" i="0" lang="en-GB" sz="4200" u="none" cap="none" strike="noStrike">
                <a:solidFill>
                  <a:srgbClr val="000000"/>
                </a:solidFill>
                <a:latin typeface="Open Sans"/>
                <a:ea typeface="Open Sans"/>
                <a:cs typeface="Open Sans"/>
                <a:sym typeface="Open Sans"/>
              </a:rPr>
              <a:t>Display it on a map.</a:t>
            </a:r>
            <a:endParaRPr b="0" i="0" sz="42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chemeClr val="dk1"/>
              </a:buClr>
              <a:buSzPct val="100000"/>
              <a:buFont typeface="Arial"/>
              <a:buNone/>
            </a:pPr>
            <a:r>
              <a:t/>
            </a:r>
            <a:endParaRPr b="0" i="0" sz="20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chemeClr val="dk1"/>
              </a:buClr>
              <a:buSzPct val="100000"/>
              <a:buFont typeface="Arial"/>
              <a:buNone/>
            </a:pPr>
            <a:r>
              <a:t/>
            </a:r>
            <a:endParaRPr b="0" i="0" sz="2000" u="none" cap="none" strike="noStrike">
              <a:solidFill>
                <a:srgbClr val="000000"/>
              </a:solidFill>
              <a:latin typeface="Calibri"/>
              <a:ea typeface="Calibri"/>
              <a:cs typeface="Calibri"/>
              <a:sym typeface="Calibri"/>
            </a:endParaRPr>
          </a:p>
          <a:p>
            <a:pPr indent="0" lvl="0" marL="228600" marR="0" rtl="0" algn="r">
              <a:lnSpc>
                <a:spcPct val="150000"/>
              </a:lnSpc>
              <a:spcBef>
                <a:spcPts val="1001"/>
              </a:spcBef>
              <a:spcAft>
                <a:spcPts val="0"/>
              </a:spcAft>
              <a:buClr>
                <a:srgbClr val="333333"/>
              </a:buClr>
              <a:buSzPct val="100000"/>
              <a:buFont typeface="Arial"/>
              <a:buNone/>
            </a:pPr>
            <a:r>
              <a:rPr b="0" i="1" lang="en-GB" sz="2400" u="none" cap="none" strike="noStrike">
                <a:solidFill>
                  <a:srgbClr val="333333"/>
                </a:solidFill>
                <a:latin typeface="Open Sans"/>
                <a:ea typeface="Open Sans"/>
                <a:cs typeface="Open Sans"/>
                <a:sym typeface="Open Sans"/>
              </a:rPr>
              <a:t>Source:</a:t>
            </a:r>
            <a:r>
              <a:rPr b="0" i="1" lang="en-GB" sz="2200" u="none" cap="none" strike="noStrike">
                <a:solidFill>
                  <a:srgbClr val="000000"/>
                </a:solidFill>
                <a:latin typeface="Open Sans"/>
                <a:ea typeface="Open Sans"/>
                <a:cs typeface="Open Sans"/>
                <a:sym typeface="Open Sans"/>
              </a:rPr>
              <a:t>: </a:t>
            </a:r>
            <a:r>
              <a:rPr b="0" i="1" lang="en-GB" sz="2200" u="sng" cap="none" strike="noStrike">
                <a:solidFill>
                  <a:srgbClr val="0563C1"/>
                </a:solidFill>
                <a:latin typeface="Open Sans"/>
                <a:ea typeface="Open Sans"/>
                <a:cs typeface="Open Sans"/>
                <a:sym typeface="Open Sans"/>
                <a:hlinkClick r:id="rId4">
                  <a:extLst>
                    <a:ext uri="{A12FA001-AC4F-418D-AE19-62706E023703}">
                      <ahyp:hlinkClr val="tx"/>
                    </a:ext>
                  </a:extLst>
                </a:hlinkClick>
              </a:rPr>
              <a:t>What is GIS? A Guide to Geographic Information Systems</a:t>
            </a:r>
            <a:endParaRPr b="0" i="0" sz="2200" u="none" cap="none" strike="noStrike">
              <a:solidFill>
                <a:srgbClr val="000000"/>
              </a:solidFill>
              <a:latin typeface="Calibri"/>
              <a:ea typeface="Calibri"/>
              <a:cs typeface="Calibri"/>
              <a:sym typeface="Calibri"/>
            </a:endParaRPr>
          </a:p>
          <a:p>
            <a:pPr indent="0" lvl="0" marL="228600" marR="0" rtl="0" algn="r">
              <a:lnSpc>
                <a:spcPct val="150000"/>
              </a:lnSpc>
              <a:spcBef>
                <a:spcPts val="1001"/>
              </a:spcBef>
              <a:spcAft>
                <a:spcPts val="0"/>
              </a:spcAft>
              <a:buClr>
                <a:srgbClr val="333333"/>
              </a:buClr>
              <a:buSzPct val="100000"/>
              <a:buFont typeface="Arial"/>
              <a:buNone/>
            </a:pPr>
            <a:r>
              <a:rPr b="0" i="1" lang="en-GB" sz="2400" u="none" cap="none" strike="noStrike">
                <a:solidFill>
                  <a:srgbClr val="333333"/>
                </a:solidFill>
                <a:latin typeface="Open Sans"/>
                <a:ea typeface="Open Sans"/>
                <a:cs typeface="Open Sans"/>
                <a:sym typeface="Open Sans"/>
              </a:rPr>
              <a:t>Source: </a:t>
            </a:r>
            <a:r>
              <a:rPr b="0" i="1" lang="en-GB" sz="2400" u="sng" cap="none" strike="noStrike">
                <a:solidFill>
                  <a:srgbClr val="0563C1"/>
                </a:solidFill>
                <a:latin typeface="Open Sans"/>
                <a:ea typeface="Open Sans"/>
                <a:cs typeface="Open Sans"/>
                <a:sym typeface="Open Sans"/>
                <a:hlinkClick r:id="rId5">
                  <a:extLst>
                    <a:ext uri="{A12FA001-AC4F-418D-AE19-62706E023703}">
                      <ahyp:hlinkClr val="tx"/>
                    </a:ext>
                  </a:extLst>
                </a:hlinkClick>
              </a:rPr>
              <a:t>A Gentle Introduction to GIS</a:t>
            </a:r>
            <a:endParaRPr b="0" i="0" sz="2400" u="none" cap="none" strike="noStrike">
              <a:solidFill>
                <a:srgbClr val="000000"/>
              </a:solidFill>
              <a:latin typeface="Calibri"/>
              <a:ea typeface="Calibri"/>
              <a:cs typeface="Calibri"/>
              <a:sym typeface="Calibri"/>
            </a:endParaRPr>
          </a:p>
          <a:p>
            <a:pPr indent="0" lvl="0" marL="228600" marR="0" rtl="0" algn="l">
              <a:lnSpc>
                <a:spcPct val="150000"/>
              </a:lnSpc>
              <a:spcBef>
                <a:spcPts val="1001"/>
              </a:spcBef>
              <a:spcAft>
                <a:spcPts val="0"/>
              </a:spcAft>
              <a:buClr>
                <a:schemeClr val="dk1"/>
              </a:buClr>
              <a:buSzPct val="100000"/>
              <a:buFont typeface="Arial"/>
              <a:buNone/>
            </a:pPr>
            <a:r>
              <a:t/>
            </a:r>
            <a:endParaRPr b="0" i="0" sz="2000" u="none" cap="none" strike="noStrike">
              <a:solidFill>
                <a:srgbClr val="000000"/>
              </a:solidFill>
              <a:latin typeface="Calibri"/>
              <a:ea typeface="Calibri"/>
              <a:cs typeface="Calibri"/>
              <a:sym typeface="Calibri"/>
            </a:endParaRPr>
          </a:p>
        </p:txBody>
      </p:sp>
      <p:pic>
        <p:nvPicPr>
          <p:cNvPr id="231" name="Google Shape;231;p4"/>
          <p:cNvPicPr preferRelativeResize="0"/>
          <p:nvPr/>
        </p:nvPicPr>
        <p:blipFill rotWithShape="1">
          <a:blip r:embed="rId6">
            <a:alphaModFix/>
          </a:blip>
          <a:srcRect b="0" l="0" r="0" t="0"/>
          <a:stretch/>
        </p:blipFill>
        <p:spPr>
          <a:xfrm>
            <a:off x="7546680" y="1238400"/>
            <a:ext cx="3459960" cy="5032080"/>
          </a:xfrm>
          <a:prstGeom prst="rect">
            <a:avLst/>
          </a:prstGeom>
          <a:noFill/>
          <a:ln>
            <a:noFill/>
          </a:ln>
        </p:spPr>
      </p:pic>
      <p:sp>
        <p:nvSpPr>
          <p:cNvPr id="232" name="Google Shape;232;p4"/>
          <p:cNvSpPr/>
          <p:nvPr/>
        </p:nvSpPr>
        <p:spPr>
          <a:xfrm>
            <a:off x="887040" y="4680"/>
            <a:ext cx="1065852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000" strike="noStrike">
                <a:solidFill>
                  <a:srgbClr val="000000"/>
                </a:solidFill>
                <a:latin typeface="Open Sans"/>
                <a:ea typeface="Open Sans"/>
                <a:cs typeface="Open Sans"/>
                <a:sym typeface="Open Sans"/>
              </a:rPr>
              <a:t>1.1 Geographic Information Systems</a:t>
            </a:r>
            <a:endParaRPr b="0" sz="4000" strike="noStrike">
              <a:solidFill>
                <a:srgbClr val="000000"/>
              </a:solidFill>
              <a:latin typeface="Arial"/>
              <a:ea typeface="Arial"/>
              <a:cs typeface="Arial"/>
              <a:sym typeface="Arial"/>
            </a:endParaRPr>
          </a:p>
        </p:txBody>
      </p:sp>
      <p:sp>
        <p:nvSpPr>
          <p:cNvPr id="233" name="Google Shape;233;p4"/>
          <p:cNvSpPr/>
          <p:nvPr/>
        </p:nvSpPr>
        <p:spPr>
          <a:xfrm>
            <a:off x="6796440" y="6012000"/>
            <a:ext cx="5322240" cy="2721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1" lang="en-GB" sz="1200" strike="noStrike">
                <a:solidFill>
                  <a:srgbClr val="000000"/>
                </a:solidFill>
                <a:latin typeface="Open Sans"/>
                <a:ea typeface="Open Sans"/>
                <a:cs typeface="Open Sans"/>
                <a:sym typeface="Open Sans"/>
              </a:rPr>
              <a:t>Picture Source: </a:t>
            </a:r>
            <a:r>
              <a:rPr b="0" i="1" lang="en-GB" sz="1200" u="sng" strike="noStrike">
                <a:solidFill>
                  <a:srgbClr val="0563C1"/>
                </a:solidFill>
                <a:latin typeface="Open Sans"/>
                <a:ea typeface="Open Sans"/>
                <a:cs typeface="Open Sans"/>
                <a:sym typeface="Open Sans"/>
                <a:hlinkClick r:id="rId7">
                  <a:extLst>
                    <a:ext uri="{A12FA001-AC4F-418D-AE19-62706E023703}">
                      <ahyp:hlinkClr val="tx"/>
                    </a:ext>
                  </a:extLst>
                </a:hlinkClick>
              </a:rPr>
              <a:t>What is GIS? A Guide to Geographic Information Systems</a:t>
            </a:r>
            <a:endParaRPr b="0" sz="12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pic>
        <p:nvPicPr>
          <p:cNvPr descr="Graphical user interface, sunburst chart&#10;&#10;Description automatically generated" id="665" name="Google Shape;665;p40"/>
          <p:cNvPicPr preferRelativeResize="0"/>
          <p:nvPr/>
        </p:nvPicPr>
        <p:blipFill rotWithShape="1">
          <a:blip r:embed="rId3">
            <a:alphaModFix/>
          </a:blip>
          <a:srcRect b="0" l="0" r="0" t="0"/>
          <a:stretch/>
        </p:blipFill>
        <p:spPr>
          <a:xfrm>
            <a:off x="0" y="11160"/>
            <a:ext cx="12189960" cy="6857640"/>
          </a:xfrm>
          <a:prstGeom prst="rect">
            <a:avLst/>
          </a:prstGeom>
          <a:noFill/>
          <a:ln>
            <a:noFill/>
          </a:ln>
        </p:spPr>
      </p:pic>
      <p:sp>
        <p:nvSpPr>
          <p:cNvPr id="666" name="Google Shape;666;p40"/>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39</a:t>
            </a:r>
            <a:endParaRPr b="0" sz="1400" strike="noStrike">
              <a:solidFill>
                <a:srgbClr val="000000"/>
              </a:solidFill>
              <a:latin typeface="Arial"/>
              <a:ea typeface="Arial"/>
              <a:cs typeface="Arial"/>
              <a:sym typeface="Arial"/>
            </a:endParaRPr>
          </a:p>
        </p:txBody>
      </p:sp>
      <p:sp>
        <p:nvSpPr>
          <p:cNvPr id="667" name="Google Shape;667;p40"/>
          <p:cNvSpPr/>
          <p:nvPr/>
        </p:nvSpPr>
        <p:spPr>
          <a:xfrm>
            <a:off x="887040" y="4680"/>
            <a:ext cx="1078380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1.4 Spatial Data Infrastructure</a:t>
            </a:r>
            <a:endParaRPr b="0" sz="4400" strike="noStrike">
              <a:solidFill>
                <a:srgbClr val="000000"/>
              </a:solidFill>
              <a:latin typeface="Arial"/>
              <a:ea typeface="Arial"/>
              <a:cs typeface="Arial"/>
              <a:sym typeface="Arial"/>
            </a:endParaRPr>
          </a:p>
        </p:txBody>
      </p:sp>
      <p:sp>
        <p:nvSpPr>
          <p:cNvPr id="668" name="Google Shape;668;p40"/>
          <p:cNvSpPr txBox="1"/>
          <p:nvPr>
            <p:ph idx="4294967295" type="body"/>
          </p:nvPr>
        </p:nvSpPr>
        <p:spPr>
          <a:xfrm>
            <a:off x="113040" y="1913040"/>
            <a:ext cx="3766320" cy="3807720"/>
          </a:xfrm>
          <a:prstGeom prst="rect">
            <a:avLst/>
          </a:prstGeom>
          <a:noFill/>
          <a:ln>
            <a:noFill/>
          </a:ln>
        </p:spPr>
        <p:txBody>
          <a:bodyPr anchorCtr="0" anchor="t" bIns="45700" lIns="91425" spcFirstLastPara="1" rIns="91425" wrap="square" tIns="45700">
            <a:normAutofit fontScale="99000"/>
          </a:bodyPr>
          <a:lstStyle/>
          <a:p>
            <a:pPr indent="0" lvl="0" marL="228600" marR="0" rtl="0" algn="l">
              <a:lnSpc>
                <a:spcPct val="150000"/>
              </a:lnSpc>
              <a:spcBef>
                <a:spcPts val="0"/>
              </a:spcBef>
              <a:spcAft>
                <a:spcPts val="0"/>
              </a:spcAft>
              <a:buClr>
                <a:srgbClr val="000000"/>
              </a:buClr>
              <a:buSzPct val="100000"/>
              <a:buFont typeface="Arial"/>
              <a:buNone/>
            </a:pPr>
            <a:r>
              <a:rPr b="1" i="0" lang="en-GB" sz="1600" u="none" cap="none" strike="noStrike">
                <a:solidFill>
                  <a:srgbClr val="000000"/>
                </a:solidFill>
                <a:latin typeface="Open Sans"/>
                <a:ea typeface="Open Sans"/>
                <a:cs typeface="Open Sans"/>
                <a:sym typeface="Open Sans"/>
              </a:rPr>
              <a:t>1. ESRI Geodatabase</a:t>
            </a:r>
            <a:endParaRPr b="0" i="0" sz="1600" u="none" cap="none" strike="noStrike">
              <a:solidFill>
                <a:srgbClr val="000000"/>
              </a:solidFill>
              <a:latin typeface="Calibri"/>
              <a:ea typeface="Calibri"/>
              <a:cs typeface="Calibri"/>
              <a:sym typeface="Calibri"/>
            </a:endParaRPr>
          </a:p>
          <a:p>
            <a:pPr indent="-226080" lvl="0" marL="226080" marR="0" rtl="0" algn="l">
              <a:lnSpc>
                <a:spcPct val="150000"/>
              </a:lnSpc>
              <a:spcBef>
                <a:spcPts val="1001"/>
              </a:spcBef>
              <a:spcAft>
                <a:spcPts val="0"/>
              </a:spcAft>
              <a:buClr>
                <a:srgbClr val="000000"/>
              </a:buClr>
              <a:buSzPct val="100000"/>
              <a:buFont typeface="Arial"/>
              <a:buChar char="•"/>
            </a:pPr>
            <a:r>
              <a:rPr b="0" i="0" lang="en-GB" sz="1600" u="none" cap="none" strike="noStrike">
                <a:solidFill>
                  <a:srgbClr val="000000"/>
                </a:solidFill>
                <a:latin typeface="Open Sans"/>
                <a:ea typeface="Open Sans"/>
                <a:cs typeface="Open Sans"/>
                <a:sym typeface="Open Sans"/>
              </a:rPr>
              <a:t>ESRI offers the Geodatabase, a proprietary database system designed specifically for managing geospatial data within the ArcGIS ecosystem. Geodatabases provide advanced geospatial capabilities and support a range of data types, such as vector and raster data.</a:t>
            </a:r>
            <a:endParaRPr b="0" i="0" sz="1600" u="none" cap="none" strike="noStrike">
              <a:solidFill>
                <a:srgbClr val="000000"/>
              </a:solidFill>
              <a:latin typeface="Calibri"/>
              <a:ea typeface="Calibri"/>
              <a:cs typeface="Calibri"/>
              <a:sym typeface="Calibri"/>
            </a:endParaRPr>
          </a:p>
        </p:txBody>
      </p:sp>
      <p:sp>
        <p:nvSpPr>
          <p:cNvPr id="669" name="Google Shape;669;p40"/>
          <p:cNvSpPr/>
          <p:nvPr/>
        </p:nvSpPr>
        <p:spPr>
          <a:xfrm>
            <a:off x="846360" y="1478160"/>
            <a:ext cx="9907560" cy="6994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en-GB" sz="2000" strike="noStrike">
                <a:solidFill>
                  <a:srgbClr val="9CC2E5"/>
                </a:solidFill>
                <a:latin typeface="Open Sans"/>
                <a:ea typeface="Open Sans"/>
                <a:cs typeface="Open Sans"/>
                <a:sym typeface="Open Sans"/>
              </a:rPr>
              <a:t>An Overview of Software Options an Alternative to PostGIS In an SDI Context </a:t>
            </a:r>
            <a:endParaRPr b="0" sz="2000" strike="noStrike">
              <a:solidFill>
                <a:srgbClr val="000000"/>
              </a:solidFill>
              <a:latin typeface="Arial"/>
              <a:ea typeface="Arial"/>
              <a:cs typeface="Arial"/>
              <a:sym typeface="Arial"/>
            </a:endParaRPr>
          </a:p>
        </p:txBody>
      </p:sp>
      <p:sp>
        <p:nvSpPr>
          <p:cNvPr id="670" name="Google Shape;670;p40"/>
          <p:cNvSpPr/>
          <p:nvPr/>
        </p:nvSpPr>
        <p:spPr>
          <a:xfrm>
            <a:off x="3581280" y="5981040"/>
            <a:ext cx="8089560" cy="2721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200" strike="noStrike">
                <a:solidFill>
                  <a:srgbClr val="333333"/>
                </a:solidFill>
                <a:latin typeface="Open Sans"/>
                <a:ea typeface="Open Sans"/>
                <a:cs typeface="Open Sans"/>
                <a:sym typeface="Open Sans"/>
              </a:rPr>
              <a:t>Source: </a:t>
            </a:r>
            <a:r>
              <a:rPr b="0" i="1" lang="en-GB" sz="1200" u="sng" strike="noStrike">
                <a:solidFill>
                  <a:srgbClr val="0563C1"/>
                </a:solidFill>
                <a:latin typeface="Open Sans"/>
                <a:ea typeface="Open Sans"/>
                <a:cs typeface="Open Sans"/>
                <a:sym typeface="Open Sans"/>
                <a:hlinkClick r:id="rId4">
                  <a:extLst>
                    <a:ext uri="{A12FA001-AC4F-418D-AE19-62706E023703}">
                      <ahyp:hlinkClr val="tx"/>
                    </a:ext>
                  </a:extLst>
                </a:hlinkClick>
              </a:rPr>
              <a:t>7 Spatial Databases for Your Enterprise</a:t>
            </a:r>
            <a:endParaRPr b="0" sz="1200" strike="noStrike">
              <a:solidFill>
                <a:srgbClr val="000000"/>
              </a:solidFill>
              <a:latin typeface="Arial"/>
              <a:ea typeface="Arial"/>
              <a:cs typeface="Arial"/>
              <a:sym typeface="Arial"/>
            </a:endParaRPr>
          </a:p>
        </p:txBody>
      </p:sp>
      <p:sp>
        <p:nvSpPr>
          <p:cNvPr id="671" name="Google Shape;671;p40"/>
          <p:cNvSpPr/>
          <p:nvPr/>
        </p:nvSpPr>
        <p:spPr>
          <a:xfrm>
            <a:off x="3956040" y="2812320"/>
            <a:ext cx="3688200" cy="3168720"/>
          </a:xfrm>
          <a:prstGeom prst="rect">
            <a:avLst/>
          </a:prstGeom>
          <a:noFill/>
          <a:ln>
            <a:noFill/>
          </a:ln>
        </p:spPr>
        <p:txBody>
          <a:bodyPr anchorCtr="0" anchor="t" bIns="45700" lIns="91425" spcFirstLastPara="1" rIns="91425" wrap="square" tIns="45700">
            <a:normAutofit/>
          </a:bodyPr>
          <a:lstStyle/>
          <a:p>
            <a:pPr indent="0" lvl="0" marL="0" marR="0" rtl="0" algn="l">
              <a:lnSpc>
                <a:spcPct val="150000"/>
              </a:lnSpc>
              <a:spcBef>
                <a:spcPts val="0"/>
              </a:spcBef>
              <a:spcAft>
                <a:spcPts val="0"/>
              </a:spcAft>
              <a:buNone/>
            </a:pPr>
            <a:r>
              <a:rPr b="1" lang="en-GB" sz="1560" strike="noStrike">
                <a:solidFill>
                  <a:srgbClr val="000000"/>
                </a:solidFill>
                <a:latin typeface="Open Sans"/>
                <a:ea typeface="Open Sans"/>
                <a:cs typeface="Open Sans"/>
                <a:sym typeface="Open Sans"/>
              </a:rPr>
              <a:t>2. Oracle Spatial</a:t>
            </a:r>
            <a:endParaRPr b="0" sz="1560" strike="noStrike">
              <a:solidFill>
                <a:srgbClr val="000000"/>
              </a:solidFill>
              <a:latin typeface="Arial"/>
              <a:ea typeface="Arial"/>
              <a:cs typeface="Arial"/>
              <a:sym typeface="Arial"/>
            </a:endParaRPr>
          </a:p>
          <a:p>
            <a:pPr indent="-205560" lvl="0" marL="205560" marR="0" rtl="0" algn="l">
              <a:lnSpc>
                <a:spcPct val="150000"/>
              </a:lnSpc>
              <a:spcBef>
                <a:spcPts val="1001"/>
              </a:spcBef>
              <a:spcAft>
                <a:spcPts val="0"/>
              </a:spcAft>
              <a:buClr>
                <a:srgbClr val="000000"/>
              </a:buClr>
              <a:buSzPts val="1560"/>
              <a:buFont typeface="Arial"/>
              <a:buChar char="•"/>
            </a:pPr>
            <a:r>
              <a:rPr b="0" lang="en-GB" sz="1560" strike="noStrike">
                <a:solidFill>
                  <a:srgbClr val="000000"/>
                </a:solidFill>
                <a:latin typeface="Open Sans"/>
                <a:ea typeface="Open Sans"/>
                <a:cs typeface="Open Sans"/>
                <a:sym typeface="Open Sans"/>
              </a:rPr>
              <a:t>Oracle Spatial is a spatial extension to the Oracle Database, providing a platform for managing geospatial data alongside traditional relational data. It offers advanced spatial indexing, querying, and analysis capabilities.</a:t>
            </a:r>
            <a:endParaRPr b="0" sz="1560" strike="noStrike">
              <a:solidFill>
                <a:srgbClr val="000000"/>
              </a:solidFill>
              <a:latin typeface="Arial"/>
              <a:ea typeface="Arial"/>
              <a:cs typeface="Arial"/>
              <a:sym typeface="Arial"/>
            </a:endParaRPr>
          </a:p>
        </p:txBody>
      </p:sp>
      <p:sp>
        <p:nvSpPr>
          <p:cNvPr id="672" name="Google Shape;672;p40"/>
          <p:cNvSpPr/>
          <p:nvPr/>
        </p:nvSpPr>
        <p:spPr>
          <a:xfrm>
            <a:off x="7469280" y="1913040"/>
            <a:ext cx="4397760" cy="309456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lang="en-GB" sz="1600" strike="noStrike">
                <a:solidFill>
                  <a:srgbClr val="000000"/>
                </a:solidFill>
                <a:latin typeface="Open Sans"/>
                <a:ea typeface="Open Sans"/>
                <a:cs typeface="Open Sans"/>
                <a:sym typeface="Open Sans"/>
              </a:rPr>
              <a:t>3. MS SQL Server with Spatial Extensions</a:t>
            </a:r>
            <a:endParaRPr b="0" sz="1600" strike="noStrike">
              <a:solidFill>
                <a:srgbClr val="000000"/>
              </a:solidFill>
              <a:latin typeface="Arial"/>
              <a:ea typeface="Arial"/>
              <a:cs typeface="Arial"/>
              <a:sym typeface="Arial"/>
            </a:endParaRPr>
          </a:p>
          <a:p>
            <a:pPr indent="-228600" lvl="0" marL="228600" marR="0" rtl="0" algn="l">
              <a:lnSpc>
                <a:spcPct val="150000"/>
              </a:lnSpc>
              <a:spcBef>
                <a:spcPts val="1001"/>
              </a:spcBef>
              <a:spcAft>
                <a:spcPts val="0"/>
              </a:spcAft>
              <a:buClr>
                <a:srgbClr val="000000"/>
              </a:buClr>
              <a:buSzPts val="1600"/>
              <a:buFont typeface="Arial"/>
              <a:buChar char="•"/>
            </a:pPr>
            <a:r>
              <a:rPr b="0" lang="en-GB" sz="1600" strike="noStrike">
                <a:solidFill>
                  <a:srgbClr val="000000"/>
                </a:solidFill>
                <a:latin typeface="Open Sans"/>
                <a:ea typeface="Open Sans"/>
                <a:cs typeface="Open Sans"/>
                <a:sym typeface="Open Sans"/>
              </a:rPr>
              <a:t>Microsoft SQL Server is a widely used relational database management system (RDBMS) that offers spatial extensions for handling geospatial data. It provides spatial indexing, querying, and analysis capabilities within the SQL Server environment.</a:t>
            </a:r>
            <a:endParaRPr b="0" sz="16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pic>
        <p:nvPicPr>
          <p:cNvPr descr="Graphical user interface, sunburst chart&#10;&#10;Description automatically generated" id="678" name="Google Shape;678;p41"/>
          <p:cNvPicPr preferRelativeResize="0"/>
          <p:nvPr/>
        </p:nvPicPr>
        <p:blipFill rotWithShape="1">
          <a:blip r:embed="rId3">
            <a:alphaModFix/>
          </a:blip>
          <a:srcRect b="0" l="0" r="0" t="0"/>
          <a:stretch/>
        </p:blipFill>
        <p:spPr>
          <a:xfrm>
            <a:off x="0" y="11160"/>
            <a:ext cx="12189960" cy="6857640"/>
          </a:xfrm>
          <a:prstGeom prst="rect">
            <a:avLst/>
          </a:prstGeom>
          <a:noFill/>
          <a:ln>
            <a:noFill/>
          </a:ln>
        </p:spPr>
      </p:pic>
      <p:sp>
        <p:nvSpPr>
          <p:cNvPr id="679" name="Google Shape;679;p41"/>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40</a:t>
            </a:r>
            <a:endParaRPr b="0" sz="1400" strike="noStrike">
              <a:solidFill>
                <a:srgbClr val="000000"/>
              </a:solidFill>
              <a:latin typeface="Arial"/>
              <a:ea typeface="Arial"/>
              <a:cs typeface="Arial"/>
              <a:sym typeface="Arial"/>
            </a:endParaRPr>
          </a:p>
        </p:txBody>
      </p:sp>
      <p:sp>
        <p:nvSpPr>
          <p:cNvPr id="680" name="Google Shape;680;p41"/>
          <p:cNvSpPr/>
          <p:nvPr/>
        </p:nvSpPr>
        <p:spPr>
          <a:xfrm>
            <a:off x="887040" y="4680"/>
            <a:ext cx="10783800" cy="136872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1.4 Spatial Data Infrastructure</a:t>
            </a:r>
            <a:endParaRPr b="0" sz="4400" strike="noStrike">
              <a:solidFill>
                <a:srgbClr val="000000"/>
              </a:solidFill>
              <a:latin typeface="Arial"/>
              <a:ea typeface="Arial"/>
              <a:cs typeface="Arial"/>
              <a:sym typeface="Arial"/>
            </a:endParaRPr>
          </a:p>
        </p:txBody>
      </p:sp>
      <p:sp>
        <p:nvSpPr>
          <p:cNvPr id="681" name="Google Shape;681;p41"/>
          <p:cNvSpPr txBox="1"/>
          <p:nvPr>
            <p:ph idx="4294967295" type="body"/>
          </p:nvPr>
        </p:nvSpPr>
        <p:spPr>
          <a:xfrm>
            <a:off x="846360" y="2021760"/>
            <a:ext cx="10671840" cy="4105800"/>
          </a:xfrm>
          <a:prstGeom prst="rect">
            <a:avLst/>
          </a:prstGeom>
          <a:noFill/>
          <a:ln>
            <a:noFill/>
          </a:ln>
        </p:spPr>
        <p:txBody>
          <a:bodyPr anchorCtr="0" anchor="t" bIns="45700" lIns="91425" spcFirstLastPara="1" rIns="91425" wrap="square" tIns="45700">
            <a:normAutofit fontScale="97000"/>
          </a:bodyPr>
          <a:lstStyle/>
          <a:p>
            <a:pPr indent="0" lvl="0" marL="228600" marR="0" rtl="0" algn="l">
              <a:lnSpc>
                <a:spcPct val="150000"/>
              </a:lnSpc>
              <a:spcBef>
                <a:spcPts val="0"/>
              </a:spcBef>
              <a:spcAft>
                <a:spcPts val="0"/>
              </a:spcAft>
              <a:buClr>
                <a:srgbClr val="000000"/>
              </a:buClr>
              <a:buSzPct val="100000"/>
              <a:buFont typeface="Arial"/>
              <a:buNone/>
            </a:pPr>
            <a:r>
              <a:rPr b="0" i="0" lang="en-GB" sz="1900" u="none" cap="none" strike="noStrike">
                <a:solidFill>
                  <a:srgbClr val="000000"/>
                </a:solidFill>
                <a:latin typeface="Open Sans"/>
                <a:ea typeface="Open Sans"/>
                <a:cs typeface="Open Sans"/>
                <a:sym typeface="Open Sans"/>
              </a:rPr>
              <a:t>PostGIS is an open-source spatial database extender for PostgreSQL, a powerful relational database management system. Here are some reasons why PostGIS is often used in an SDI context:</a:t>
            </a:r>
            <a:endParaRPr b="0" i="0" sz="1900" u="none" cap="none" strike="noStrike">
              <a:solidFill>
                <a:srgbClr val="000000"/>
              </a:solidFill>
              <a:latin typeface="Calibri"/>
              <a:ea typeface="Calibri"/>
              <a:cs typeface="Calibri"/>
              <a:sym typeface="Calibri"/>
            </a:endParaRPr>
          </a:p>
          <a:p>
            <a:pPr indent="-239400" lvl="0" marL="239400" marR="0" rtl="0" algn="l">
              <a:lnSpc>
                <a:spcPct val="150000"/>
              </a:lnSpc>
              <a:spcBef>
                <a:spcPts val="1001"/>
              </a:spcBef>
              <a:spcAft>
                <a:spcPts val="0"/>
              </a:spcAft>
              <a:buClr>
                <a:srgbClr val="000000"/>
              </a:buClr>
              <a:buSzPct val="100000"/>
              <a:buFont typeface="Arial"/>
              <a:buChar char="•"/>
            </a:pPr>
            <a:r>
              <a:rPr b="0" i="0" lang="en-GB" sz="1900" u="none" cap="none" strike="noStrike">
                <a:solidFill>
                  <a:srgbClr val="000000"/>
                </a:solidFill>
                <a:latin typeface="Open Sans"/>
                <a:ea typeface="Open Sans"/>
                <a:cs typeface="Open Sans"/>
                <a:sym typeface="Open Sans"/>
              </a:rPr>
              <a:t>Open-source and free, eliminating licensing costs.</a:t>
            </a:r>
            <a:endParaRPr b="0" i="0" sz="1900" u="none" cap="none" strike="noStrike">
              <a:solidFill>
                <a:srgbClr val="000000"/>
              </a:solidFill>
              <a:latin typeface="Calibri"/>
              <a:ea typeface="Calibri"/>
              <a:cs typeface="Calibri"/>
              <a:sym typeface="Calibri"/>
            </a:endParaRPr>
          </a:p>
          <a:p>
            <a:pPr indent="-239400" lvl="0" marL="239400" marR="0" rtl="0" algn="l">
              <a:lnSpc>
                <a:spcPct val="150000"/>
              </a:lnSpc>
              <a:spcBef>
                <a:spcPts val="1001"/>
              </a:spcBef>
              <a:spcAft>
                <a:spcPts val="0"/>
              </a:spcAft>
              <a:buClr>
                <a:srgbClr val="000000"/>
              </a:buClr>
              <a:buSzPct val="100000"/>
              <a:buFont typeface="Arial"/>
              <a:buChar char="•"/>
            </a:pPr>
            <a:r>
              <a:rPr b="0" i="0" lang="en-GB" sz="1900" u="none" cap="none" strike="noStrike">
                <a:solidFill>
                  <a:srgbClr val="000000"/>
                </a:solidFill>
                <a:latin typeface="Open Sans"/>
                <a:ea typeface="Open Sans"/>
                <a:cs typeface="Open Sans"/>
                <a:sym typeface="Open Sans"/>
              </a:rPr>
              <a:t>Full integration with PostgreSQL, providing robust relational database capabilities alongside spatial functionality.</a:t>
            </a:r>
            <a:endParaRPr b="0" i="0" sz="1900" u="none" cap="none" strike="noStrike">
              <a:solidFill>
                <a:srgbClr val="000000"/>
              </a:solidFill>
              <a:latin typeface="Calibri"/>
              <a:ea typeface="Calibri"/>
              <a:cs typeface="Calibri"/>
              <a:sym typeface="Calibri"/>
            </a:endParaRPr>
          </a:p>
          <a:p>
            <a:pPr indent="-239400" lvl="0" marL="239400" marR="0" rtl="0" algn="l">
              <a:lnSpc>
                <a:spcPct val="150000"/>
              </a:lnSpc>
              <a:spcBef>
                <a:spcPts val="1001"/>
              </a:spcBef>
              <a:spcAft>
                <a:spcPts val="0"/>
              </a:spcAft>
              <a:buClr>
                <a:srgbClr val="000000"/>
              </a:buClr>
              <a:buSzPct val="100000"/>
              <a:buFont typeface="Arial"/>
              <a:buChar char="•"/>
            </a:pPr>
            <a:r>
              <a:rPr b="0" i="0" lang="en-GB" sz="1900" u="none" cap="none" strike="noStrike">
                <a:solidFill>
                  <a:srgbClr val="000000"/>
                </a:solidFill>
                <a:latin typeface="Open Sans"/>
                <a:ea typeface="Open Sans"/>
                <a:cs typeface="Open Sans"/>
                <a:sym typeface="Open Sans"/>
              </a:rPr>
              <a:t>Comprehensive support for geospatial data types, indexing, and advanced spatial operations.</a:t>
            </a:r>
            <a:endParaRPr b="0" i="0" sz="1900" u="none" cap="none" strike="noStrike">
              <a:solidFill>
                <a:srgbClr val="000000"/>
              </a:solidFill>
              <a:latin typeface="Calibri"/>
              <a:ea typeface="Calibri"/>
              <a:cs typeface="Calibri"/>
              <a:sym typeface="Calibri"/>
            </a:endParaRPr>
          </a:p>
          <a:p>
            <a:pPr indent="-239400" lvl="0" marL="239400" marR="0" rtl="0" algn="l">
              <a:lnSpc>
                <a:spcPct val="150000"/>
              </a:lnSpc>
              <a:spcBef>
                <a:spcPts val="1001"/>
              </a:spcBef>
              <a:spcAft>
                <a:spcPts val="0"/>
              </a:spcAft>
              <a:buClr>
                <a:srgbClr val="000000"/>
              </a:buClr>
              <a:buSzPct val="100000"/>
              <a:buFont typeface="Arial"/>
              <a:buChar char="•"/>
            </a:pPr>
            <a:r>
              <a:rPr b="0" i="0" lang="en-GB" sz="1900" u="none" cap="none" strike="noStrike">
                <a:solidFill>
                  <a:srgbClr val="000000"/>
                </a:solidFill>
                <a:latin typeface="Open Sans"/>
                <a:ea typeface="Open Sans"/>
                <a:cs typeface="Open Sans"/>
                <a:sym typeface="Open Sans"/>
              </a:rPr>
              <a:t>Wide compatibility with various GIS software</a:t>
            </a:r>
            <a:endParaRPr b="0" i="0" sz="1900" u="none" cap="none" strike="noStrike">
              <a:solidFill>
                <a:srgbClr val="000000"/>
              </a:solidFill>
              <a:latin typeface="Calibri"/>
              <a:ea typeface="Calibri"/>
              <a:cs typeface="Calibri"/>
              <a:sym typeface="Calibri"/>
            </a:endParaRPr>
          </a:p>
        </p:txBody>
      </p:sp>
      <p:sp>
        <p:nvSpPr>
          <p:cNvPr id="682" name="Google Shape;682;p41"/>
          <p:cNvSpPr/>
          <p:nvPr/>
        </p:nvSpPr>
        <p:spPr>
          <a:xfrm>
            <a:off x="846360" y="1478160"/>
            <a:ext cx="9907560" cy="394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en-GB" sz="2000" strike="noStrike">
                <a:solidFill>
                  <a:srgbClr val="9CC2E5"/>
                </a:solidFill>
                <a:latin typeface="Open Sans"/>
                <a:ea typeface="Open Sans"/>
                <a:cs typeface="Open Sans"/>
                <a:sym typeface="Open Sans"/>
              </a:rPr>
              <a:t>A Rationale for Using PostGIS In An SDI Context</a:t>
            </a:r>
            <a:endParaRPr b="0" sz="2000" strike="noStrike">
              <a:solidFill>
                <a:srgbClr val="000000"/>
              </a:solidFill>
              <a:latin typeface="Arial"/>
              <a:ea typeface="Arial"/>
              <a:cs typeface="Arial"/>
              <a:sym typeface="Arial"/>
            </a:endParaRPr>
          </a:p>
        </p:txBody>
      </p:sp>
      <p:sp>
        <p:nvSpPr>
          <p:cNvPr id="683" name="Google Shape;683;p41"/>
          <p:cNvSpPr/>
          <p:nvPr/>
        </p:nvSpPr>
        <p:spPr>
          <a:xfrm>
            <a:off x="3581280" y="5981040"/>
            <a:ext cx="8089560" cy="2721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200" strike="noStrike">
                <a:solidFill>
                  <a:srgbClr val="333333"/>
                </a:solidFill>
                <a:latin typeface="Open Sans"/>
                <a:ea typeface="Open Sans"/>
                <a:cs typeface="Open Sans"/>
                <a:sym typeface="Open Sans"/>
              </a:rPr>
              <a:t>Source: </a:t>
            </a:r>
            <a:r>
              <a:rPr b="0" i="1" lang="en-GB" sz="1200" u="sng" strike="noStrike">
                <a:solidFill>
                  <a:srgbClr val="0563C1"/>
                </a:solidFill>
                <a:latin typeface="Open Sans"/>
                <a:ea typeface="Open Sans"/>
                <a:cs typeface="Open Sans"/>
                <a:sym typeface="Open Sans"/>
                <a:hlinkClick r:id="rId4">
                  <a:extLst>
                    <a:ext uri="{A12FA001-AC4F-418D-AE19-62706E023703}">
                      <ahyp:hlinkClr val="tx"/>
                    </a:ext>
                  </a:extLst>
                </a:hlinkClick>
              </a:rPr>
              <a:t>Introduction to PostGIS </a:t>
            </a:r>
            <a:r>
              <a:rPr b="0" i="1" lang="en-GB" sz="1200" strike="noStrike">
                <a:solidFill>
                  <a:srgbClr val="333333"/>
                </a:solidFill>
                <a:latin typeface="Open Sans"/>
                <a:ea typeface="Open Sans"/>
                <a:cs typeface="Open Sans"/>
                <a:sym typeface="Open Sans"/>
              </a:rPr>
              <a:t>and </a:t>
            </a:r>
            <a:r>
              <a:rPr b="0" i="1" lang="en-GB" sz="1200" u="sng" strike="noStrike">
                <a:solidFill>
                  <a:srgbClr val="0563C1"/>
                </a:solidFill>
                <a:latin typeface="Open Sans"/>
                <a:ea typeface="Open Sans"/>
                <a:cs typeface="Open Sans"/>
                <a:sym typeface="Open Sans"/>
                <a:hlinkClick r:id="rId5">
                  <a:extLst>
                    <a:ext uri="{A12FA001-AC4F-418D-AE19-62706E023703}">
                      <ahyp:hlinkClr val="tx"/>
                    </a:ext>
                  </a:extLst>
                </a:hlinkClick>
              </a:rPr>
              <a:t>What does PostGIS do?</a:t>
            </a:r>
            <a:endParaRPr b="0" sz="12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pic>
        <p:nvPicPr>
          <p:cNvPr descr="Graphical user interface, sunburst chart&#10;&#10;Description automatically generated" id="689" name="Google Shape;689;p42"/>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690" name="Google Shape;690;p42"/>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41</a:t>
            </a:r>
            <a:endParaRPr b="0" sz="1400" strike="noStrike">
              <a:solidFill>
                <a:srgbClr val="000000"/>
              </a:solidFill>
              <a:latin typeface="Arial"/>
              <a:ea typeface="Arial"/>
              <a:cs typeface="Arial"/>
              <a:sym typeface="Arial"/>
            </a:endParaRPr>
          </a:p>
        </p:txBody>
      </p:sp>
      <p:sp>
        <p:nvSpPr>
          <p:cNvPr id="691" name="Google Shape;691;p42"/>
          <p:cNvSpPr/>
          <p:nvPr/>
        </p:nvSpPr>
        <p:spPr>
          <a:xfrm>
            <a:off x="887040" y="4680"/>
            <a:ext cx="765108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Summary</a:t>
            </a:r>
            <a:endParaRPr b="0" sz="4400" strike="noStrike">
              <a:solidFill>
                <a:srgbClr val="000000"/>
              </a:solidFill>
              <a:latin typeface="Arial"/>
              <a:ea typeface="Arial"/>
              <a:cs typeface="Arial"/>
              <a:sym typeface="Arial"/>
            </a:endParaRPr>
          </a:p>
        </p:txBody>
      </p:sp>
      <p:sp>
        <p:nvSpPr>
          <p:cNvPr id="692" name="Google Shape;692;p42"/>
          <p:cNvSpPr txBox="1"/>
          <p:nvPr>
            <p:ph idx="4294967295" type="body"/>
          </p:nvPr>
        </p:nvSpPr>
        <p:spPr>
          <a:xfrm>
            <a:off x="838080" y="1825560"/>
            <a:ext cx="10652760" cy="4465800"/>
          </a:xfrm>
          <a:prstGeom prst="rect">
            <a:avLst/>
          </a:prstGeom>
          <a:noFill/>
          <a:ln>
            <a:noFill/>
          </a:ln>
        </p:spPr>
        <p:txBody>
          <a:bodyPr anchorCtr="0" anchor="t" bIns="45700" lIns="91425" spcFirstLastPara="1" rIns="91425" wrap="square" tIns="45700">
            <a:normAutofit fontScale="99000"/>
          </a:bodyPr>
          <a:lstStyle/>
          <a:p>
            <a:pPr indent="-226080" lvl="0" marL="226080" marR="0" rtl="0" algn="l">
              <a:lnSpc>
                <a:spcPct val="90000"/>
              </a:lnSpc>
              <a:spcBef>
                <a:spcPts val="0"/>
              </a:spcBef>
              <a:spcAft>
                <a:spcPts val="0"/>
              </a:spcAft>
              <a:buClr>
                <a:srgbClr val="000000"/>
              </a:buClr>
              <a:buSzPct val="100000"/>
              <a:buFont typeface="Arial"/>
              <a:buChar char="•"/>
            </a:pPr>
            <a:r>
              <a:rPr b="0" i="0" lang="en-GB" sz="2200" u="none" cap="none" strike="noStrike">
                <a:solidFill>
                  <a:srgbClr val="000000"/>
                </a:solidFill>
                <a:latin typeface="Open Sans"/>
                <a:ea typeface="Open Sans"/>
                <a:cs typeface="Open Sans"/>
                <a:sym typeface="Open Sans"/>
              </a:rPr>
              <a:t>Defining a spatial data infrastructure</a:t>
            </a:r>
            <a:endParaRPr b="0" i="0" sz="2200" u="none" cap="none" strike="noStrike">
              <a:solidFill>
                <a:srgbClr val="000000"/>
              </a:solidFill>
              <a:latin typeface="Calibri"/>
              <a:ea typeface="Calibri"/>
              <a:cs typeface="Calibri"/>
              <a:sym typeface="Calibri"/>
            </a:endParaRPr>
          </a:p>
          <a:p>
            <a:pPr indent="-226080" lvl="0" marL="226080" marR="0" rtl="0" algn="l">
              <a:lnSpc>
                <a:spcPct val="90000"/>
              </a:lnSpc>
              <a:spcBef>
                <a:spcPts val="1001"/>
              </a:spcBef>
              <a:spcAft>
                <a:spcPts val="0"/>
              </a:spcAft>
              <a:buClr>
                <a:srgbClr val="000000"/>
              </a:buClr>
              <a:buSzPct val="100000"/>
              <a:buFont typeface="Arial"/>
              <a:buChar char="•"/>
            </a:pPr>
            <a:r>
              <a:rPr b="0" i="0" lang="en-GB" sz="2200" u="none" cap="none" strike="noStrike">
                <a:solidFill>
                  <a:srgbClr val="000000"/>
                </a:solidFill>
                <a:latin typeface="Open Sans"/>
                <a:ea typeface="Open Sans"/>
                <a:cs typeface="Open Sans"/>
                <a:sym typeface="Open Sans"/>
              </a:rPr>
              <a:t>Functions of an SDI</a:t>
            </a:r>
            <a:endParaRPr b="0" i="0" sz="2200" u="none" cap="none" strike="noStrike">
              <a:solidFill>
                <a:srgbClr val="000000"/>
              </a:solidFill>
              <a:latin typeface="Calibri"/>
              <a:ea typeface="Calibri"/>
              <a:cs typeface="Calibri"/>
              <a:sym typeface="Calibri"/>
            </a:endParaRPr>
          </a:p>
          <a:p>
            <a:pPr indent="-226080" lvl="0" marL="226080" marR="0" rtl="0" algn="l">
              <a:lnSpc>
                <a:spcPct val="90000"/>
              </a:lnSpc>
              <a:spcBef>
                <a:spcPts val="1001"/>
              </a:spcBef>
              <a:spcAft>
                <a:spcPts val="0"/>
              </a:spcAft>
              <a:buClr>
                <a:srgbClr val="000000"/>
              </a:buClr>
              <a:buSzPct val="100000"/>
              <a:buFont typeface="Arial"/>
              <a:buChar char="•"/>
            </a:pPr>
            <a:r>
              <a:rPr b="0" i="0" lang="en-GB" sz="2200" u="none" cap="none" strike="noStrike">
                <a:solidFill>
                  <a:srgbClr val="000000"/>
                </a:solidFill>
                <a:latin typeface="Open Sans"/>
                <a:ea typeface="Open Sans"/>
                <a:cs typeface="Open Sans"/>
                <a:sym typeface="Open Sans"/>
              </a:rPr>
              <a:t>Key advantages of an SDI</a:t>
            </a:r>
            <a:endParaRPr b="0" i="0" sz="2200" u="none" cap="none" strike="noStrike">
              <a:solidFill>
                <a:srgbClr val="000000"/>
              </a:solidFill>
              <a:latin typeface="Calibri"/>
              <a:ea typeface="Calibri"/>
              <a:cs typeface="Calibri"/>
              <a:sym typeface="Calibri"/>
            </a:endParaRPr>
          </a:p>
          <a:p>
            <a:pPr indent="-226080" lvl="0" marL="226080" marR="0" rtl="0" algn="l">
              <a:lnSpc>
                <a:spcPct val="90000"/>
              </a:lnSpc>
              <a:spcBef>
                <a:spcPts val="1001"/>
              </a:spcBef>
              <a:spcAft>
                <a:spcPts val="0"/>
              </a:spcAft>
              <a:buClr>
                <a:srgbClr val="000000"/>
              </a:buClr>
              <a:buSzPct val="100000"/>
              <a:buFont typeface="Arial"/>
              <a:buChar char="•"/>
            </a:pPr>
            <a:r>
              <a:rPr b="0" i="0" lang="en-GB" sz="2200" u="none" cap="none" strike="noStrike">
                <a:solidFill>
                  <a:srgbClr val="000000"/>
                </a:solidFill>
                <a:latin typeface="Open Sans"/>
                <a:ea typeface="Open Sans"/>
                <a:cs typeface="Open Sans"/>
                <a:sym typeface="Open Sans"/>
              </a:rPr>
              <a:t>Examples of SDI platforms - GeoNode</a:t>
            </a:r>
            <a:endParaRPr b="0" i="0" sz="2200" u="none" cap="none" strike="noStrike">
              <a:solidFill>
                <a:srgbClr val="000000"/>
              </a:solidFill>
              <a:latin typeface="Calibri"/>
              <a:ea typeface="Calibri"/>
              <a:cs typeface="Calibri"/>
              <a:sym typeface="Calibri"/>
            </a:endParaRPr>
          </a:p>
          <a:p>
            <a:pPr indent="-226080" lvl="0" marL="226080" marR="0" rtl="0" algn="l">
              <a:lnSpc>
                <a:spcPct val="90000"/>
              </a:lnSpc>
              <a:spcBef>
                <a:spcPts val="1001"/>
              </a:spcBef>
              <a:spcAft>
                <a:spcPts val="0"/>
              </a:spcAft>
              <a:buClr>
                <a:srgbClr val="000000"/>
              </a:buClr>
              <a:buSzPct val="100000"/>
              <a:buFont typeface="Arial"/>
              <a:buChar char="•"/>
            </a:pPr>
            <a:r>
              <a:rPr b="0" i="0" lang="en-GB" sz="2200" u="none" cap="none" strike="noStrike">
                <a:solidFill>
                  <a:srgbClr val="000000"/>
                </a:solidFill>
                <a:latin typeface="Open Sans"/>
                <a:ea typeface="Open Sans"/>
                <a:cs typeface="Open Sans"/>
                <a:sym typeface="Open Sans"/>
              </a:rPr>
              <a:t>An Overview of the Software Options and a Rationale for using  GeoNode in an SDI Context </a:t>
            </a:r>
            <a:endParaRPr b="0" i="0" sz="2200" u="none" cap="none" strike="noStrike">
              <a:solidFill>
                <a:srgbClr val="000000"/>
              </a:solidFill>
              <a:latin typeface="Calibri"/>
              <a:ea typeface="Calibri"/>
              <a:cs typeface="Calibri"/>
              <a:sym typeface="Calibri"/>
            </a:endParaRPr>
          </a:p>
          <a:p>
            <a:pPr indent="-226080" lvl="0" marL="226080" marR="0" rtl="0" algn="l">
              <a:lnSpc>
                <a:spcPct val="90000"/>
              </a:lnSpc>
              <a:spcBef>
                <a:spcPts val="1001"/>
              </a:spcBef>
              <a:spcAft>
                <a:spcPts val="0"/>
              </a:spcAft>
              <a:buClr>
                <a:srgbClr val="000000"/>
              </a:buClr>
              <a:buSzPct val="100000"/>
              <a:buFont typeface="Arial"/>
              <a:buChar char="•"/>
            </a:pPr>
            <a:r>
              <a:rPr b="0" i="0" lang="en-GB" sz="2200" u="none" cap="none" strike="noStrike">
                <a:solidFill>
                  <a:srgbClr val="000000"/>
                </a:solidFill>
                <a:latin typeface="Open Sans"/>
                <a:ea typeface="Open Sans"/>
                <a:cs typeface="Open Sans"/>
                <a:sym typeface="Open Sans"/>
              </a:rPr>
              <a:t>An Overview Of Software Options and a Rationale For Using QGIS in an SDI Context</a:t>
            </a:r>
            <a:endParaRPr b="0" i="0" sz="2200" u="none" cap="none" strike="noStrike">
              <a:solidFill>
                <a:srgbClr val="000000"/>
              </a:solidFill>
              <a:latin typeface="Calibri"/>
              <a:ea typeface="Calibri"/>
              <a:cs typeface="Calibri"/>
              <a:sym typeface="Calibri"/>
            </a:endParaRPr>
          </a:p>
          <a:p>
            <a:pPr indent="-226080" lvl="0" marL="226080" marR="0" rtl="0" algn="l">
              <a:lnSpc>
                <a:spcPct val="90000"/>
              </a:lnSpc>
              <a:spcBef>
                <a:spcPts val="1001"/>
              </a:spcBef>
              <a:spcAft>
                <a:spcPts val="0"/>
              </a:spcAft>
              <a:buClr>
                <a:srgbClr val="000000"/>
              </a:buClr>
              <a:buSzPct val="100000"/>
              <a:buFont typeface="Arial"/>
              <a:buChar char="•"/>
            </a:pPr>
            <a:r>
              <a:rPr b="0" i="0" lang="en-GB" sz="2200" u="none" cap="none" strike="noStrike">
                <a:solidFill>
                  <a:srgbClr val="000000"/>
                </a:solidFill>
                <a:latin typeface="Open Sans"/>
                <a:ea typeface="Open Sans"/>
                <a:cs typeface="Open Sans"/>
                <a:sym typeface="Open Sans"/>
              </a:rPr>
              <a:t>Introduction to Databases as a Core Component of an SDI </a:t>
            </a:r>
            <a:endParaRPr b="0" i="0" sz="2200" u="none" cap="none" strike="noStrike">
              <a:solidFill>
                <a:srgbClr val="000000"/>
              </a:solidFill>
              <a:latin typeface="Calibri"/>
              <a:ea typeface="Calibri"/>
              <a:cs typeface="Calibri"/>
              <a:sym typeface="Calibri"/>
            </a:endParaRPr>
          </a:p>
          <a:p>
            <a:pPr indent="-226080" lvl="0" marL="226080" marR="0" rtl="0" algn="l">
              <a:lnSpc>
                <a:spcPct val="90000"/>
              </a:lnSpc>
              <a:spcBef>
                <a:spcPts val="1001"/>
              </a:spcBef>
              <a:spcAft>
                <a:spcPts val="0"/>
              </a:spcAft>
              <a:buClr>
                <a:srgbClr val="000000"/>
              </a:buClr>
              <a:buSzPct val="100000"/>
              <a:buFont typeface="Arial"/>
              <a:buChar char="•"/>
            </a:pPr>
            <a:r>
              <a:rPr b="0" i="0" lang="en-GB" sz="2200" u="none" cap="none" strike="noStrike">
                <a:solidFill>
                  <a:srgbClr val="000000"/>
                </a:solidFill>
                <a:latin typeface="Open Sans"/>
                <a:ea typeface="Open Sans"/>
                <a:cs typeface="Open Sans"/>
                <a:sym typeface="Open Sans"/>
              </a:rPr>
              <a:t>An Overview of Software Options an Alternative to PostGIS In an SDI Context </a:t>
            </a:r>
            <a:endParaRPr b="0" i="0" sz="2200" u="none" cap="none" strike="noStrike">
              <a:solidFill>
                <a:srgbClr val="000000"/>
              </a:solidFill>
              <a:latin typeface="Calibri"/>
              <a:ea typeface="Calibri"/>
              <a:cs typeface="Calibri"/>
              <a:sym typeface="Calibri"/>
            </a:endParaRPr>
          </a:p>
          <a:p>
            <a:pPr indent="-226080" lvl="0" marL="226080" marR="0" rtl="0" algn="l">
              <a:lnSpc>
                <a:spcPct val="90000"/>
              </a:lnSpc>
              <a:spcBef>
                <a:spcPts val="1001"/>
              </a:spcBef>
              <a:spcAft>
                <a:spcPts val="0"/>
              </a:spcAft>
              <a:buClr>
                <a:srgbClr val="000000"/>
              </a:buClr>
              <a:buSzPct val="100000"/>
              <a:buFont typeface="Arial"/>
              <a:buChar char="•"/>
            </a:pPr>
            <a:r>
              <a:rPr b="0" i="0" lang="en-GB" sz="2200" u="none" cap="none" strike="noStrike">
                <a:solidFill>
                  <a:srgbClr val="000000"/>
                </a:solidFill>
                <a:latin typeface="Open Sans"/>
                <a:ea typeface="Open Sans"/>
                <a:cs typeface="Open Sans"/>
                <a:sym typeface="Open Sans"/>
              </a:rPr>
              <a:t>A Rationale for Using PostGIS In An SDI Context</a:t>
            </a:r>
            <a:endParaRPr b="0" i="0" sz="2200" u="none" cap="none" strike="noStrike">
              <a:solidFill>
                <a:srgbClr val="000000"/>
              </a:solidFill>
              <a:latin typeface="Calibri"/>
              <a:ea typeface="Calibri"/>
              <a:cs typeface="Calibri"/>
              <a:sym typeface="Calibri"/>
            </a:endParaRPr>
          </a:p>
        </p:txBody>
      </p:sp>
      <p:sp>
        <p:nvSpPr>
          <p:cNvPr id="693" name="Google Shape;693;p42"/>
          <p:cNvSpPr/>
          <p:nvPr/>
        </p:nvSpPr>
        <p:spPr>
          <a:xfrm>
            <a:off x="887040" y="1157400"/>
            <a:ext cx="6202440" cy="394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en-GB" sz="2000" strike="noStrike">
                <a:solidFill>
                  <a:srgbClr val="9CC2E5"/>
                </a:solidFill>
                <a:latin typeface="Open Sans"/>
                <a:ea typeface="Open Sans"/>
                <a:cs typeface="Open Sans"/>
                <a:sym typeface="Open Sans"/>
              </a:rPr>
              <a:t>Key Concept of Spatial Data Infrastructure</a:t>
            </a:r>
            <a:endParaRPr b="0" sz="20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descr="Graphical user interface, sunburst chart&#10;&#10;Description automatically generated" id="699" name="Google Shape;699;p43"/>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700" name="Google Shape;700;p43"/>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42</a:t>
            </a:r>
            <a:endParaRPr b="0" sz="1400" strike="noStrike">
              <a:solidFill>
                <a:srgbClr val="000000"/>
              </a:solidFill>
              <a:latin typeface="Arial"/>
              <a:ea typeface="Arial"/>
              <a:cs typeface="Arial"/>
              <a:sym typeface="Arial"/>
            </a:endParaRPr>
          </a:p>
        </p:txBody>
      </p:sp>
      <p:sp>
        <p:nvSpPr>
          <p:cNvPr id="701" name="Google Shape;701;p43"/>
          <p:cNvSpPr/>
          <p:nvPr/>
        </p:nvSpPr>
        <p:spPr>
          <a:xfrm>
            <a:off x="887040" y="4680"/>
            <a:ext cx="765108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References</a:t>
            </a:r>
            <a:endParaRPr b="0" sz="4400" strike="noStrike">
              <a:solidFill>
                <a:srgbClr val="000000"/>
              </a:solidFill>
              <a:latin typeface="Arial"/>
              <a:ea typeface="Arial"/>
              <a:cs typeface="Arial"/>
              <a:sym typeface="Arial"/>
            </a:endParaRPr>
          </a:p>
        </p:txBody>
      </p:sp>
      <p:sp>
        <p:nvSpPr>
          <p:cNvPr id="702" name="Google Shape;702;p43"/>
          <p:cNvSpPr txBox="1"/>
          <p:nvPr>
            <p:ph idx="4294967295" type="body"/>
          </p:nvPr>
        </p:nvSpPr>
        <p:spPr>
          <a:xfrm>
            <a:off x="260710" y="1065287"/>
            <a:ext cx="11315520" cy="5302461"/>
          </a:xfrm>
          <a:prstGeom prst="rect">
            <a:avLst/>
          </a:prstGeom>
          <a:noFill/>
          <a:ln>
            <a:noFill/>
          </a:ln>
        </p:spPr>
        <p:txBody>
          <a:bodyPr anchorCtr="0" anchor="t" bIns="45700" lIns="91425" spcFirstLastPara="1" rIns="91425" wrap="square" tIns="45700">
            <a:normAutofit lnSpcReduction="10000"/>
          </a:bodyPr>
          <a:lstStyle/>
          <a:p>
            <a:pPr indent="-228600" lvl="0" marL="228600" marR="0" rtl="0" algn="l">
              <a:lnSpc>
                <a:spcPct val="90000"/>
              </a:lnSpc>
              <a:spcBef>
                <a:spcPts val="0"/>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A gentle introduction to GIS. URL  </a:t>
            </a:r>
            <a:r>
              <a:rPr b="0" i="0" lang="en-GB" sz="2000" u="sng" cap="none" strike="noStrike">
                <a:solidFill>
                  <a:srgbClr val="0563C1"/>
                </a:solidFill>
                <a:latin typeface="Open Sans"/>
                <a:ea typeface="Open Sans"/>
                <a:cs typeface="Open Sans"/>
                <a:sym typeface="Open Sans"/>
                <a:hlinkClick r:id="rId4">
                  <a:extLst>
                    <a:ext uri="{A12FA001-AC4F-418D-AE19-62706E023703}">
                      <ahyp:hlinkClr val="tx"/>
                    </a:ext>
                  </a:extLst>
                </a:hlinkClick>
              </a:rPr>
              <a:t>https://docs.qgis.org/3.28/en/docs/gentle_gis_introduction/introducing_gis.html#overview</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What is GIS? A Guide to Geographic Information Systems. URL </a:t>
            </a:r>
            <a:r>
              <a:rPr b="0" i="0" lang="en-GB" sz="2000" u="sng" cap="none" strike="noStrike">
                <a:solidFill>
                  <a:srgbClr val="0563C1"/>
                </a:solidFill>
                <a:latin typeface="Open Sans"/>
                <a:ea typeface="Open Sans"/>
                <a:cs typeface="Open Sans"/>
                <a:sym typeface="Open Sans"/>
                <a:hlinkClick r:id="rId5">
                  <a:extLst>
                    <a:ext uri="{A12FA001-AC4F-418D-AE19-62706E023703}">
                      <ahyp:hlinkClr val="tx"/>
                    </a:ext>
                  </a:extLst>
                </a:hlinkClick>
              </a:rPr>
              <a:t>https://gisgeography.com/what-is-gis/</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Vector Data. URL </a:t>
            </a:r>
            <a:r>
              <a:rPr b="0" i="0" lang="en-GB" sz="2000" u="sng" cap="none" strike="noStrike">
                <a:solidFill>
                  <a:srgbClr val="0563C1"/>
                </a:solidFill>
                <a:latin typeface="Open Sans"/>
                <a:ea typeface="Open Sans"/>
                <a:cs typeface="Open Sans"/>
                <a:sym typeface="Open Sans"/>
                <a:hlinkClick r:id="rId6">
                  <a:extLst>
                    <a:ext uri="{A12FA001-AC4F-418D-AE19-62706E023703}">
                      <ahyp:hlinkClr val="tx"/>
                    </a:ext>
                  </a:extLst>
                </a:hlinkClick>
              </a:rPr>
              <a:t>https://docs.qgis.org/3.28/en/docs/gentle_gis_introduction/vector_data.html</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Vector Data Overview. URL </a:t>
            </a:r>
            <a:r>
              <a:rPr b="0" i="0" lang="en-GB" sz="2000" u="sng" cap="none" strike="noStrike">
                <a:solidFill>
                  <a:srgbClr val="0563C1"/>
                </a:solidFill>
                <a:latin typeface="Open Sans"/>
                <a:ea typeface="Open Sans"/>
                <a:cs typeface="Open Sans"/>
                <a:sym typeface="Open Sans"/>
                <a:hlinkClick r:id="rId7">
                  <a:extLst>
                    <a:ext uri="{A12FA001-AC4F-418D-AE19-62706E023703}">
                      <ahyp:hlinkClr val="tx"/>
                    </a:ext>
                  </a:extLst>
                </a:hlinkClick>
              </a:rPr>
              <a:t>https://docs.qgis.org/3.28/en/docs/gentle_gis_introduction/vector_data.html#overview</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Field Data Types. URL </a:t>
            </a:r>
            <a:r>
              <a:rPr b="0" i="0" lang="en-GB" sz="2000" u="sng" cap="none" strike="noStrike">
                <a:solidFill>
                  <a:srgbClr val="0563C1"/>
                </a:solidFill>
                <a:latin typeface="Open Sans"/>
                <a:ea typeface="Open Sans"/>
                <a:cs typeface="Open Sans"/>
                <a:sym typeface="Open Sans"/>
                <a:hlinkClick r:id="rId8">
                  <a:extLst>
                    <a:ext uri="{A12FA001-AC4F-418D-AE19-62706E023703}">
                      <ahyp:hlinkClr val="tx"/>
                    </a:ext>
                  </a:extLst>
                </a:hlinkClick>
              </a:rPr>
              <a:t>https://desktop.arcgis.com/en/arcmap/latest/manage-data/geodatabases/arcgis-field-data-types.htm</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Vector Attribute Data. URL </a:t>
            </a:r>
            <a:r>
              <a:rPr b="0" i="0" lang="en-GB" sz="2000" u="sng" cap="none" strike="noStrike">
                <a:solidFill>
                  <a:srgbClr val="0563C1"/>
                </a:solidFill>
                <a:latin typeface="Open Sans"/>
                <a:ea typeface="Open Sans"/>
                <a:cs typeface="Open Sans"/>
                <a:sym typeface="Open Sans"/>
                <a:hlinkClick r:id="rId9">
                  <a:extLst>
                    <a:ext uri="{A12FA001-AC4F-418D-AE19-62706E023703}">
                      <ahyp:hlinkClr val="tx"/>
                    </a:ext>
                  </a:extLst>
                </a:hlinkClick>
              </a:rPr>
              <a:t>https://docs.qgis.org/3.28/en/docs/gentle_gis_introduction/vector_attribute_data.html</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Attribute Data Basics. URL </a:t>
            </a:r>
            <a:r>
              <a:rPr b="0" i="0" lang="en-GB" sz="2000" u="sng" cap="none" strike="noStrike">
                <a:solidFill>
                  <a:srgbClr val="0563C1"/>
                </a:solidFill>
                <a:latin typeface="Open Sans"/>
                <a:ea typeface="Open Sans"/>
                <a:cs typeface="Open Sans"/>
                <a:sym typeface="Open Sans"/>
                <a:hlinkClick r:id="rId10">
                  <a:extLst>
                    <a:ext uri="{A12FA001-AC4F-418D-AE19-62706E023703}">
                      <ahyp:hlinkClr val="tx"/>
                    </a:ext>
                  </a:extLst>
                </a:hlinkClick>
              </a:rPr>
              <a:t>https://changelog.kartoza.com/en/qgis/lesson/introduction-qgis-1/detail/72/?q=1.10</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GISGeography - GIS Formats .URL </a:t>
            </a:r>
            <a:r>
              <a:rPr b="0" i="0" lang="en-GB" sz="2000" u="sng" cap="none" strike="noStrike">
                <a:solidFill>
                  <a:srgbClr val="0563C1"/>
                </a:solidFill>
                <a:latin typeface="Open Sans"/>
                <a:ea typeface="Open Sans"/>
                <a:cs typeface="Open Sans"/>
                <a:sym typeface="Open Sans"/>
                <a:hlinkClick r:id="rId11">
                  <a:extLst>
                    <a:ext uri="{A12FA001-AC4F-418D-AE19-62706E023703}">
                      <ahyp:hlinkClr val="tx"/>
                    </a:ext>
                  </a:extLst>
                </a:hlinkClick>
              </a:rPr>
              <a:t>https://gisgeography.com/gis-formats/</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QGIS - Exploring Data Formats and Fields.URL </a:t>
            </a:r>
            <a:r>
              <a:rPr b="0" i="0" lang="en-GB" sz="2000" u="sng" cap="none" strike="noStrike">
                <a:solidFill>
                  <a:srgbClr val="0563C1"/>
                </a:solidFill>
                <a:latin typeface="Open Sans"/>
                <a:ea typeface="Open Sans"/>
                <a:cs typeface="Open Sans"/>
                <a:sym typeface="Open Sans"/>
                <a:hlinkClick r:id="rId12">
                  <a:extLst>
                    <a:ext uri="{A12FA001-AC4F-418D-AE19-62706E023703}">
                      <ahyp:hlinkClr val="tx"/>
                    </a:ext>
                  </a:extLst>
                </a:hlinkClick>
              </a:rPr>
              <a:t>https://docs.qgis.org/3.28/en/docs/user_manual/managing_data_source/supported_data.html</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Raster Data in Detail. URL </a:t>
            </a:r>
            <a:r>
              <a:rPr b="0" i="0" lang="en-GB" sz="2000" u="sng" cap="none" strike="noStrike">
                <a:solidFill>
                  <a:srgbClr val="0563C1"/>
                </a:solidFill>
                <a:latin typeface="Open Sans"/>
                <a:ea typeface="Open Sans"/>
                <a:cs typeface="Open Sans"/>
                <a:sym typeface="Open Sans"/>
                <a:hlinkClick r:id="rId13">
                  <a:extLst>
                    <a:ext uri="{A12FA001-AC4F-418D-AE19-62706E023703}">
                      <ahyp:hlinkClr val="tx"/>
                    </a:ext>
                  </a:extLst>
                </a:hlinkClick>
              </a:rPr>
              <a:t>https://docs.qgis.org/3.28/en/docs/gentle_gis_introduction/raster_data.html#raster-data-in-detail</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0" lvl="0" marL="228600" marR="0" rtl="0" algn="l">
              <a:lnSpc>
                <a:spcPct val="90000"/>
              </a:lnSpc>
              <a:spcBef>
                <a:spcPts val="1001"/>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spTree>
  </p:cSld>
  <p:clrMapOvr>
    <a:masterClrMapping/>
  </p:clrMapOvr>
  <p:transition spd="slow">
    <p:push dir="r"/>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descr="Graphical user interface, sunburst chart&#10;&#10;Description automatically generated" id="708" name="Google Shape;708;p44"/>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709" name="Google Shape;709;p44"/>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43</a:t>
            </a:r>
            <a:endParaRPr b="0" sz="1400" strike="noStrike">
              <a:solidFill>
                <a:srgbClr val="000000"/>
              </a:solidFill>
              <a:latin typeface="Arial"/>
              <a:ea typeface="Arial"/>
              <a:cs typeface="Arial"/>
              <a:sym typeface="Arial"/>
            </a:endParaRPr>
          </a:p>
        </p:txBody>
      </p:sp>
      <p:sp>
        <p:nvSpPr>
          <p:cNvPr id="710" name="Google Shape;710;p44"/>
          <p:cNvSpPr/>
          <p:nvPr/>
        </p:nvSpPr>
        <p:spPr>
          <a:xfrm>
            <a:off x="887040" y="4680"/>
            <a:ext cx="765108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References</a:t>
            </a:r>
            <a:endParaRPr b="0" sz="4400" strike="noStrike">
              <a:solidFill>
                <a:srgbClr val="000000"/>
              </a:solidFill>
              <a:latin typeface="Arial"/>
              <a:ea typeface="Arial"/>
              <a:cs typeface="Arial"/>
              <a:sym typeface="Arial"/>
            </a:endParaRPr>
          </a:p>
        </p:txBody>
      </p:sp>
      <p:sp>
        <p:nvSpPr>
          <p:cNvPr id="711" name="Google Shape;711;p44"/>
          <p:cNvSpPr txBox="1"/>
          <p:nvPr>
            <p:ph idx="4294967295" type="body"/>
          </p:nvPr>
        </p:nvSpPr>
        <p:spPr>
          <a:xfrm>
            <a:off x="304777" y="1010203"/>
            <a:ext cx="11315520" cy="5247377"/>
          </a:xfrm>
          <a:prstGeom prst="rect">
            <a:avLst/>
          </a:prstGeom>
          <a:noFill/>
          <a:ln>
            <a:noFill/>
          </a:ln>
        </p:spPr>
        <p:txBody>
          <a:bodyPr anchorCtr="0" anchor="t" bIns="45700" lIns="91425" spcFirstLastPara="1" rIns="91425" wrap="square" tIns="45700">
            <a:normAutofit fontScale="99000" lnSpcReduction="10000"/>
          </a:bodyPr>
          <a:lstStyle/>
          <a:p>
            <a:pPr indent="-226080" lvl="0" marL="226080" marR="0" rtl="0" algn="l">
              <a:lnSpc>
                <a:spcPct val="90000"/>
              </a:lnSpc>
              <a:spcBef>
                <a:spcPts val="0"/>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Adding Raster Data. URL </a:t>
            </a:r>
            <a:r>
              <a:rPr b="0" i="0" lang="en-GB" sz="2000" u="sng" cap="none" strike="noStrike">
                <a:solidFill>
                  <a:srgbClr val="0563C1"/>
                </a:solidFill>
                <a:latin typeface="Open Sans"/>
                <a:ea typeface="Open Sans"/>
                <a:cs typeface="Open Sans"/>
                <a:sym typeface="Open Sans"/>
                <a:hlinkClick r:id="rId4">
                  <a:extLst>
                    <a:ext uri="{A12FA001-AC4F-418D-AE19-62706E023703}">
                      <ahyp:hlinkClr val="tx"/>
                    </a:ext>
                  </a:extLst>
                </a:hlinkClick>
              </a:rPr>
              <a:t>https://changelog.qgis.org/en/qgis/lesson/introduction-qgis-1/detail/165/?q=1.4</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26080" lvl="0" marL="226080" marR="0" rtl="0" algn="l">
              <a:lnSpc>
                <a:spcPct val="9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Vector Menu. URL </a:t>
            </a:r>
            <a:r>
              <a:rPr b="0" i="0" lang="en-GB" sz="2000" u="sng" cap="none" strike="noStrike">
                <a:solidFill>
                  <a:srgbClr val="0563C1"/>
                </a:solidFill>
                <a:latin typeface="Open Sans"/>
                <a:ea typeface="Open Sans"/>
                <a:cs typeface="Open Sans"/>
                <a:sym typeface="Open Sans"/>
                <a:hlinkClick r:id="rId5">
                  <a:extLst>
                    <a:ext uri="{A12FA001-AC4F-418D-AE19-62706E023703}">
                      <ahyp:hlinkClr val="tx"/>
                    </a:ext>
                  </a:extLst>
                </a:hlinkClick>
              </a:rPr>
              <a:t>https://docs.qgis.org/2.18/en/docs/user_manual/processing/vector_menu.html</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26080" lvl="0" marL="226080" marR="0" rtl="0" algn="l">
              <a:lnSpc>
                <a:spcPct val="9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Geospatial Analysis II: Raster Data. URL </a:t>
            </a:r>
            <a:r>
              <a:rPr b="0" i="0" lang="en-GB" sz="2000" u="sng" cap="none" strike="noStrike">
                <a:solidFill>
                  <a:srgbClr val="0563C1"/>
                </a:solidFill>
                <a:latin typeface="Open Sans"/>
                <a:ea typeface="Open Sans"/>
                <a:cs typeface="Open Sans"/>
                <a:sym typeface="Open Sans"/>
                <a:hlinkClick r:id="rId6">
                  <a:extLst>
                    <a:ext uri="{A12FA001-AC4F-418D-AE19-62706E023703}">
                      <ahyp:hlinkClr val="tx"/>
                    </a:ext>
                  </a:extLst>
                </a:hlinkClick>
              </a:rPr>
              <a:t>https://saylordotorg.github.io/text_essentials-of-geographic-information-systems/s12-geospatial-analysis-ii-raster-.html</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26080" lvl="0" marL="226080" marR="0" rtl="0" algn="l">
              <a:lnSpc>
                <a:spcPct val="9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Raster Processing. URL </a:t>
            </a:r>
            <a:r>
              <a:rPr b="0" i="0" lang="en-GB" sz="2000" u="sng" cap="none" strike="noStrike">
                <a:solidFill>
                  <a:srgbClr val="0563C1"/>
                </a:solidFill>
                <a:latin typeface="Open Sans"/>
                <a:ea typeface="Open Sans"/>
                <a:cs typeface="Open Sans"/>
                <a:sym typeface="Open Sans"/>
                <a:hlinkClick r:id="rId7">
                  <a:extLst>
                    <a:ext uri="{A12FA001-AC4F-418D-AE19-62706E023703}">
                      <ahyp:hlinkClr val="tx"/>
                    </a:ext>
                  </a:extLst>
                </a:hlinkClick>
              </a:rPr>
              <a:t>https://docs.qgis.org/2.18/en/docs/user_manual/processing_algs/r/raster_processing.html</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26080" lvl="0" marL="226080" marR="0" rtl="0" algn="l">
              <a:lnSpc>
                <a:spcPct val="9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Databases (advanced). URL </a:t>
            </a:r>
            <a:r>
              <a:rPr b="0" i="0" lang="en-GB" sz="2000" u="sng" cap="none" strike="noStrike">
                <a:solidFill>
                  <a:srgbClr val="0563C1"/>
                </a:solidFill>
                <a:latin typeface="Open Sans"/>
                <a:ea typeface="Open Sans"/>
                <a:cs typeface="Open Sans"/>
                <a:sym typeface="Open Sans"/>
                <a:hlinkClick r:id="rId8">
                  <a:extLst>
                    <a:ext uri="{A12FA001-AC4F-418D-AE19-62706E023703}">
                      <ahyp:hlinkClr val="tx"/>
                    </a:ext>
                  </a:extLst>
                </a:hlinkClick>
              </a:rPr>
              <a:t>https://changelog.qgis.org/en/qgis/lesson/data-providers-21/detail/80/?q=2.2</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26080" lvl="0" marL="226080" marR="0" rtl="0" algn="l">
              <a:lnSpc>
                <a:spcPct val="9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Introduction to Databases. URL </a:t>
            </a:r>
            <a:r>
              <a:rPr b="0" i="0" lang="en-GB" sz="2000" u="sng" cap="none" strike="noStrike">
                <a:solidFill>
                  <a:srgbClr val="0563C1"/>
                </a:solidFill>
                <a:latin typeface="Open Sans"/>
                <a:ea typeface="Open Sans"/>
                <a:cs typeface="Open Sans"/>
                <a:sym typeface="Open Sans"/>
                <a:hlinkClick r:id="rId9">
                  <a:extLst>
                    <a:ext uri="{A12FA001-AC4F-418D-AE19-62706E023703}">
                      <ahyp:hlinkClr val="tx"/>
                    </a:ext>
                  </a:extLst>
                </a:hlinkClick>
              </a:rPr>
              <a:t>https://docs.qgis.org/3.28/en/docs/training_manual/database_concepts/db_intro.html#what-is-a-database</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26080" lvl="0" marL="226080" marR="0" rtl="0" algn="l">
              <a:lnSpc>
                <a:spcPct val="9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What is PostgreSQL?. URL </a:t>
            </a:r>
            <a:r>
              <a:rPr b="0" i="0" lang="en-GB" sz="2000" u="sng" cap="none" strike="noStrike">
                <a:solidFill>
                  <a:srgbClr val="0563C1"/>
                </a:solidFill>
                <a:latin typeface="Open Sans"/>
                <a:ea typeface="Open Sans"/>
                <a:cs typeface="Open Sans"/>
                <a:sym typeface="Open Sans"/>
                <a:hlinkClick r:id="rId10">
                  <a:extLst>
                    <a:ext uri="{A12FA001-AC4F-418D-AE19-62706E023703}">
                      <ahyp:hlinkClr val="tx"/>
                    </a:ext>
                  </a:extLst>
                </a:hlinkClick>
              </a:rPr>
              <a:t>https://www.postgresql.org/docs/current/intro-whatis.html</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26080" lvl="0" marL="226080" marR="0" rtl="0" algn="l">
              <a:lnSpc>
                <a:spcPct val="9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About PostGIS. URL http://postgis.net/</a:t>
            </a:r>
            <a:endParaRPr b="0" i="0" sz="2000" u="none" cap="none" strike="noStrike">
              <a:solidFill>
                <a:srgbClr val="000000"/>
              </a:solidFill>
              <a:latin typeface="Calibri"/>
              <a:ea typeface="Calibri"/>
              <a:cs typeface="Calibri"/>
              <a:sym typeface="Calibri"/>
            </a:endParaRPr>
          </a:p>
          <a:p>
            <a:pPr indent="-226080" lvl="0" marL="226080" marR="0" rtl="0" algn="l">
              <a:lnSpc>
                <a:spcPct val="9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Spatial Database Concepts with PostGIS.URL </a:t>
            </a:r>
            <a:r>
              <a:rPr b="0" i="0" lang="en-GB" sz="2000" u="sng" cap="none" strike="noStrike">
                <a:solidFill>
                  <a:srgbClr val="0563C1"/>
                </a:solidFill>
                <a:latin typeface="Open Sans"/>
                <a:ea typeface="Open Sans"/>
                <a:cs typeface="Open Sans"/>
                <a:sym typeface="Open Sans"/>
                <a:hlinkClick r:id="rId11">
                  <a:extLst>
                    <a:ext uri="{A12FA001-AC4F-418D-AE19-62706E023703}">
                      <ahyp:hlinkClr val="tx"/>
                    </a:ext>
                  </a:extLst>
                </a:hlinkClick>
              </a:rPr>
              <a:t>https://docs.qgis.org/3.28/en/docs/training_manual/spatial_databases/index.html</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26080" lvl="0" marL="226080" marR="0" rtl="0" algn="l">
              <a:lnSpc>
                <a:spcPct val="9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Difference between Open Source and Proprietary Software.URL </a:t>
            </a:r>
            <a:r>
              <a:rPr b="0" i="0" lang="en-GB" sz="2000" u="sng" cap="none" strike="noStrike">
                <a:solidFill>
                  <a:srgbClr val="0563C1"/>
                </a:solidFill>
                <a:latin typeface="Open Sans"/>
                <a:ea typeface="Open Sans"/>
                <a:cs typeface="Open Sans"/>
                <a:sym typeface="Open Sans"/>
                <a:hlinkClick r:id="rId12">
                  <a:extLst>
                    <a:ext uri="{A12FA001-AC4F-418D-AE19-62706E023703}">
                      <ahyp:hlinkClr val="tx"/>
                    </a:ext>
                  </a:extLst>
                </a:hlinkClick>
              </a:rPr>
              <a:t>https://www.tutorialspoint.com/difference-between-open-source-and-proprietary-software</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0" lvl="0" marL="228600" marR="0" rtl="0" algn="l">
              <a:lnSpc>
                <a:spcPct val="90000"/>
              </a:lnSpc>
              <a:spcBef>
                <a:spcPts val="1001"/>
              </a:spcBef>
              <a:spcAft>
                <a:spcPts val="0"/>
              </a:spcAft>
              <a:buClr>
                <a:schemeClr val="dk1"/>
              </a:buClr>
              <a:buSzPct val="100000"/>
              <a:buFont typeface="Arial"/>
              <a:buNone/>
            </a:pPr>
            <a:r>
              <a:t/>
            </a:r>
            <a:endParaRPr b="0" i="0" sz="2000" u="none" cap="none" strike="noStrike">
              <a:solidFill>
                <a:srgbClr val="000000"/>
              </a:solidFill>
              <a:latin typeface="Calibri"/>
              <a:ea typeface="Calibri"/>
              <a:cs typeface="Calibri"/>
              <a:sym typeface="Calibri"/>
            </a:endParaRPr>
          </a:p>
        </p:txBody>
      </p:sp>
    </p:spTree>
  </p:cSld>
  <p:clrMapOvr>
    <a:masterClrMapping/>
  </p:clrMapOvr>
  <p:transition spd="slow">
    <p:push dir="r"/>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pic>
        <p:nvPicPr>
          <p:cNvPr descr="Graphical user interface, sunburst chart&#10;&#10;Description automatically generated" id="717" name="Google Shape;717;p45"/>
          <p:cNvPicPr preferRelativeResize="0"/>
          <p:nvPr/>
        </p:nvPicPr>
        <p:blipFill rotWithShape="1">
          <a:blip r:embed="rId3">
            <a:alphaModFix/>
          </a:blip>
          <a:srcRect b="0" l="0" r="0" t="0"/>
          <a:stretch/>
        </p:blipFill>
        <p:spPr>
          <a:xfrm>
            <a:off x="1440" y="1440"/>
            <a:ext cx="12188880" cy="6854760"/>
          </a:xfrm>
          <a:prstGeom prst="rect">
            <a:avLst/>
          </a:prstGeom>
          <a:noFill/>
          <a:ln>
            <a:noFill/>
          </a:ln>
        </p:spPr>
      </p:pic>
      <p:sp>
        <p:nvSpPr>
          <p:cNvPr id="718" name="Google Shape;718;p45"/>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44</a:t>
            </a:r>
            <a:endParaRPr b="0" sz="1400" strike="noStrike">
              <a:solidFill>
                <a:srgbClr val="000000"/>
              </a:solidFill>
              <a:latin typeface="Arial"/>
              <a:ea typeface="Arial"/>
              <a:cs typeface="Arial"/>
              <a:sym typeface="Arial"/>
            </a:endParaRPr>
          </a:p>
        </p:txBody>
      </p:sp>
      <p:sp>
        <p:nvSpPr>
          <p:cNvPr id="719" name="Google Shape;719;p45"/>
          <p:cNvSpPr/>
          <p:nvPr/>
        </p:nvSpPr>
        <p:spPr>
          <a:xfrm>
            <a:off x="887040" y="4680"/>
            <a:ext cx="765108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400" strike="noStrike">
                <a:solidFill>
                  <a:srgbClr val="000000"/>
                </a:solidFill>
                <a:latin typeface="Open Sans"/>
                <a:ea typeface="Open Sans"/>
                <a:cs typeface="Open Sans"/>
                <a:sym typeface="Open Sans"/>
              </a:rPr>
              <a:t>References</a:t>
            </a:r>
            <a:endParaRPr b="0" sz="4400" strike="noStrike">
              <a:solidFill>
                <a:srgbClr val="000000"/>
              </a:solidFill>
              <a:latin typeface="Arial"/>
              <a:ea typeface="Arial"/>
              <a:cs typeface="Arial"/>
              <a:sym typeface="Arial"/>
            </a:endParaRPr>
          </a:p>
        </p:txBody>
      </p:sp>
      <p:sp>
        <p:nvSpPr>
          <p:cNvPr id="720" name="Google Shape;720;p45"/>
          <p:cNvSpPr txBox="1"/>
          <p:nvPr>
            <p:ph idx="4294967295" type="body"/>
          </p:nvPr>
        </p:nvSpPr>
        <p:spPr>
          <a:xfrm>
            <a:off x="293760" y="1076303"/>
            <a:ext cx="11315520" cy="5291445"/>
          </a:xfrm>
          <a:prstGeom prst="rect">
            <a:avLst/>
          </a:prstGeom>
          <a:noFill/>
          <a:ln>
            <a:noFill/>
          </a:ln>
        </p:spPr>
        <p:txBody>
          <a:bodyPr anchorCtr="0" anchor="t" bIns="45700" lIns="91425" spcFirstLastPara="1" rIns="91425" wrap="square" tIns="45700">
            <a:normAutofit fontScale="89000"/>
          </a:bodyPr>
          <a:lstStyle/>
          <a:p>
            <a:pPr indent="-219599" lvl="0" marL="219599" marR="0" rtl="0" algn="l">
              <a:lnSpc>
                <a:spcPct val="90000"/>
              </a:lnSpc>
              <a:spcBef>
                <a:spcPts val="0"/>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Deciding Between FOSSGIS and Proprietary Software in the Enterprise. URL </a:t>
            </a:r>
            <a:r>
              <a:rPr b="0" i="0" lang="en-GB" sz="2000" u="sng" cap="none" strike="noStrike">
                <a:solidFill>
                  <a:srgbClr val="0563C1"/>
                </a:solidFill>
                <a:latin typeface="Open Sans"/>
                <a:ea typeface="Open Sans"/>
                <a:cs typeface="Open Sans"/>
                <a:sym typeface="Open Sans"/>
                <a:hlinkClick r:id="rId4">
                  <a:extLst>
                    <a:ext uri="{A12FA001-AC4F-418D-AE19-62706E023703}">
                      <ahyp:hlinkClr val="tx"/>
                    </a:ext>
                  </a:extLst>
                </a:hlinkClick>
              </a:rPr>
              <a:t>https://www.gim-international.com/content/article/deciding-between-fossgis-and-proprietary-software-in-the-enterprise</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19599" lvl="0" marL="219599" marR="0" rtl="0" algn="l">
              <a:lnSpc>
                <a:spcPct val="9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Copyright and Creative Commons are friends.URL </a:t>
            </a:r>
            <a:r>
              <a:rPr b="0" i="0" lang="en-GB" sz="2000" u="sng" cap="none" strike="noStrike">
                <a:solidFill>
                  <a:srgbClr val="0563C1"/>
                </a:solidFill>
                <a:latin typeface="Open Sans"/>
                <a:ea typeface="Open Sans"/>
                <a:cs typeface="Open Sans"/>
                <a:sym typeface="Open Sans"/>
                <a:hlinkClick r:id="rId5">
                  <a:extLst>
                    <a:ext uri="{A12FA001-AC4F-418D-AE19-62706E023703}">
                      <ahyp:hlinkClr val="tx"/>
                    </a:ext>
                  </a:extLst>
                </a:hlinkClick>
              </a:rPr>
              <a:t>https://creativecommons.org/get-cc-savvy/copyright-creativecommons-are-friends/#:~:text=Copyright</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19599" lvl="0" marL="219599" marR="0" rtl="0" algn="l">
              <a:lnSpc>
                <a:spcPct val="9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ArcGIS vs Manifold GIS vs QGIS. URL </a:t>
            </a:r>
            <a:r>
              <a:rPr b="0" i="0" lang="en-GB" sz="2000" u="sng" cap="none" strike="noStrike">
                <a:solidFill>
                  <a:srgbClr val="0563C1"/>
                </a:solidFill>
                <a:latin typeface="Open Sans"/>
                <a:ea typeface="Open Sans"/>
                <a:cs typeface="Open Sans"/>
                <a:sym typeface="Open Sans"/>
                <a:hlinkClick r:id="rId6">
                  <a:extLst>
                    <a:ext uri="{A12FA001-AC4F-418D-AE19-62706E023703}">
                      <ahyp:hlinkClr val="tx"/>
                    </a:ext>
                  </a:extLst>
                </a:hlinkClick>
              </a:rPr>
              <a:t>https://www.capterra.com/gis-software/compare/93333-161102-185949/ArcGIS-vs-Manifold-GIS-vs-QGIS</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19599" lvl="0" marL="219599" marR="0" rtl="0" algn="l">
              <a:lnSpc>
                <a:spcPct val="9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GeoNetwork and Spatial Metadata Cataloguing.URL </a:t>
            </a:r>
            <a:r>
              <a:rPr b="0" i="0" lang="en-GB" sz="2000" u="sng" cap="none" strike="noStrike">
                <a:solidFill>
                  <a:srgbClr val="0563C1"/>
                </a:solidFill>
                <a:latin typeface="Open Sans"/>
                <a:ea typeface="Open Sans"/>
                <a:cs typeface="Open Sans"/>
                <a:sym typeface="Open Sans"/>
                <a:hlinkClick r:id="rId7">
                  <a:extLst>
                    <a:ext uri="{A12FA001-AC4F-418D-AE19-62706E023703}">
                      <ahyp:hlinkClr val="tx"/>
                    </a:ext>
                  </a:extLst>
                </a:hlinkClick>
              </a:rPr>
              <a:t>https://spatialvision.com.au/geonetwork-and-spatial-metadata-cataloguing/</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19599" lvl="0" marL="219599" marR="0" rtl="0" algn="l">
              <a:lnSpc>
                <a:spcPct val="9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CKAN as an open-source data management solution for open data.URL </a:t>
            </a:r>
            <a:r>
              <a:rPr b="0" i="0" lang="en-GB" sz="2000" u="sng" cap="none" strike="noStrike">
                <a:solidFill>
                  <a:srgbClr val="0563C1"/>
                </a:solidFill>
                <a:latin typeface="Open Sans"/>
                <a:ea typeface="Open Sans"/>
                <a:cs typeface="Open Sans"/>
                <a:sym typeface="Open Sans"/>
                <a:hlinkClick r:id="rId8">
                  <a:extLst>
                    <a:ext uri="{A12FA001-AC4F-418D-AE19-62706E023703}">
                      <ahyp:hlinkClr val="tx"/>
                    </a:ext>
                  </a:extLst>
                </a:hlinkClick>
              </a:rPr>
              <a:t>https://www.youtube.com/watch?v=nUn1jAuuojk</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19599" lvl="0" marL="219599" marR="0" rtl="0" algn="l">
              <a:lnSpc>
                <a:spcPct val="9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GeoNode architecture.URL </a:t>
            </a:r>
            <a:r>
              <a:rPr b="0" i="0" lang="en-GB" sz="2000" u="sng" cap="none" strike="noStrike">
                <a:solidFill>
                  <a:srgbClr val="0563C1"/>
                </a:solidFill>
                <a:latin typeface="Open Sans"/>
                <a:ea typeface="Open Sans"/>
                <a:cs typeface="Open Sans"/>
                <a:sym typeface="Open Sans"/>
                <a:hlinkClick r:id="rId9">
                  <a:extLst>
                    <a:ext uri="{A12FA001-AC4F-418D-AE19-62706E023703}">
                      <ahyp:hlinkClr val="tx"/>
                    </a:ext>
                  </a:extLst>
                </a:hlinkClick>
              </a:rPr>
              <a:t>https://doc-geonode.readthedocs.io/en/latest/001_overview_and_ref/003_reference_doc/architecture.html</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19599" lvl="0" marL="219599" marR="0" rtl="0" algn="l">
              <a:lnSpc>
                <a:spcPct val="9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Citizen science and WebGIS for outdoor advertisement visual pollution assessment. URL </a:t>
            </a:r>
            <a:r>
              <a:rPr b="0" i="0" lang="en-GB" sz="2000" u="sng" cap="none" strike="noStrike">
                <a:solidFill>
                  <a:srgbClr val="0563C1"/>
                </a:solidFill>
                <a:latin typeface="Open Sans"/>
                <a:ea typeface="Open Sans"/>
                <a:cs typeface="Open Sans"/>
                <a:sym typeface="Open Sans"/>
                <a:hlinkClick r:id="rId10">
                  <a:extLst>
                    <a:ext uri="{A12FA001-AC4F-418D-AE19-62706E023703}">
                      <ahyp:hlinkClr val="tx"/>
                    </a:ext>
                  </a:extLst>
                </a:hlinkClick>
              </a:rPr>
              <a:t>https://www.researchgate.net/figure/The-advantages-and-disadvantages-of-AGOL-vs-other-SaaS-WebGIS-solutions_tbl1_320086937</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19599" lvl="0" marL="219599" marR="0" rtl="0" algn="l">
              <a:lnSpc>
                <a:spcPct val="9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7 Spatial Databases for Your Enterprise. URL </a:t>
            </a:r>
            <a:r>
              <a:rPr b="0" i="0" lang="en-GB" sz="2000" u="sng" cap="none" strike="noStrike">
                <a:solidFill>
                  <a:srgbClr val="0563C1"/>
                </a:solidFill>
                <a:latin typeface="Open Sans"/>
                <a:ea typeface="Open Sans"/>
                <a:cs typeface="Open Sans"/>
                <a:sym typeface="Open Sans"/>
                <a:hlinkClick r:id="rId11">
                  <a:extLst>
                    <a:ext uri="{A12FA001-AC4F-418D-AE19-62706E023703}">
                      <ahyp:hlinkClr val="tx"/>
                    </a:ext>
                  </a:extLst>
                </a:hlinkClick>
              </a:rPr>
              <a:t>https://engage.safe.com/blog/2021/11/7-spatial-databases-enterprise/</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219599" lvl="0" marL="219599" marR="0" rtl="0" algn="l">
              <a:lnSpc>
                <a:spcPct val="9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Introduction to PostGIS. URL </a:t>
            </a:r>
            <a:r>
              <a:rPr b="0" i="0" lang="en-GB" sz="2000" u="sng" cap="none" strike="noStrike">
                <a:solidFill>
                  <a:srgbClr val="0563C1"/>
                </a:solidFill>
                <a:latin typeface="Open Sans"/>
                <a:ea typeface="Open Sans"/>
                <a:cs typeface="Open Sans"/>
                <a:sym typeface="Open Sans"/>
                <a:hlinkClick r:id="rId12">
                  <a:extLst>
                    <a:ext uri="{A12FA001-AC4F-418D-AE19-62706E023703}">
                      <ahyp:hlinkClr val="tx"/>
                    </a:ext>
                  </a:extLst>
                </a:hlinkClick>
              </a:rPr>
              <a:t>https://postgis.net/works</a:t>
            </a:r>
            <a:r>
              <a:rPr b="0" i="0" lang="en-GB" sz="2000" u="none" cap="none" strike="noStrike">
                <a:solidFill>
                  <a:srgbClr val="000000"/>
                </a:solidFill>
                <a:latin typeface="Open Sans"/>
                <a:ea typeface="Open Sans"/>
                <a:cs typeface="Open Sans"/>
                <a:sym typeface="Open Sans"/>
              </a:rPr>
              <a:t> hops/postgis-intro/introduction.html</a:t>
            </a:r>
            <a:endParaRPr b="0" i="0" sz="2000" u="none" cap="none" strike="noStrike">
              <a:solidFill>
                <a:srgbClr val="000000"/>
              </a:solidFill>
              <a:latin typeface="Calibri"/>
              <a:ea typeface="Calibri"/>
              <a:cs typeface="Calibri"/>
              <a:sym typeface="Calibri"/>
            </a:endParaRPr>
          </a:p>
          <a:p>
            <a:pPr indent="-219599" lvl="0" marL="219599" marR="0" rtl="0" algn="l">
              <a:lnSpc>
                <a:spcPct val="90000"/>
              </a:lnSpc>
              <a:spcBef>
                <a:spcPts val="1001"/>
              </a:spcBef>
              <a:spcAft>
                <a:spcPts val="0"/>
              </a:spcAft>
              <a:buClr>
                <a:srgbClr val="000000"/>
              </a:buClr>
              <a:buSzPct val="100000"/>
              <a:buFont typeface="Arial"/>
              <a:buChar char="•"/>
            </a:pPr>
            <a:r>
              <a:rPr b="0" i="0" lang="en-GB" sz="2000" u="none" cap="none" strike="noStrike">
                <a:solidFill>
                  <a:srgbClr val="000000"/>
                </a:solidFill>
                <a:latin typeface="Open Sans"/>
                <a:ea typeface="Open Sans"/>
                <a:cs typeface="Open Sans"/>
                <a:sym typeface="Open Sans"/>
              </a:rPr>
              <a:t>What does PostGIS do?. URL </a:t>
            </a:r>
            <a:r>
              <a:rPr b="0" i="0" lang="en-GB" sz="2000" u="sng" cap="none" strike="noStrike">
                <a:solidFill>
                  <a:srgbClr val="0563C1"/>
                </a:solidFill>
                <a:latin typeface="Open Sans"/>
                <a:ea typeface="Open Sans"/>
                <a:cs typeface="Open Sans"/>
                <a:sym typeface="Open Sans"/>
                <a:hlinkClick r:id="rId13">
                  <a:extLst>
                    <a:ext uri="{A12FA001-AC4F-418D-AE19-62706E023703}">
                      <ahyp:hlinkClr val="tx"/>
                    </a:ext>
                  </a:extLst>
                </a:hlinkClick>
              </a:rPr>
              <a:t>https://www.gislounge.com/what-is-postgis/</a:t>
            </a:r>
            <a:r>
              <a:rPr b="0" i="0" lang="en-GB"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Calibri"/>
              <a:ea typeface="Calibri"/>
              <a:cs typeface="Calibri"/>
              <a:sym typeface="Calibri"/>
            </a:endParaRPr>
          </a:p>
          <a:p>
            <a:pPr indent="0" lvl="0" marL="228600" marR="0" rtl="0" algn="l">
              <a:lnSpc>
                <a:spcPct val="90000"/>
              </a:lnSpc>
              <a:spcBef>
                <a:spcPts val="1001"/>
              </a:spcBef>
              <a:spcAft>
                <a:spcPts val="0"/>
              </a:spcAft>
              <a:buClr>
                <a:schemeClr val="dk1"/>
              </a:buClr>
              <a:buSzPct val="100000"/>
              <a:buFont typeface="Arial"/>
              <a:buNone/>
            </a:pPr>
            <a:r>
              <a:t/>
            </a:r>
            <a:endParaRPr b="0" i="0" sz="2000" u="none" cap="none" strike="noStrike">
              <a:solidFill>
                <a:srgbClr val="000000"/>
              </a:solidFill>
              <a:latin typeface="Calibri"/>
              <a:ea typeface="Calibri"/>
              <a:cs typeface="Calibri"/>
              <a:sym typeface="Calibri"/>
            </a:endParaRPr>
          </a:p>
        </p:txBody>
      </p:sp>
    </p:spTree>
  </p:cSld>
  <p:clrMapOvr>
    <a:masterClrMapping/>
  </p:clrMapOvr>
  <p:transition spd="slow">
    <p:push dir="r"/>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grpSp>
        <p:nvGrpSpPr>
          <p:cNvPr id="726" name="Google Shape;726;p46"/>
          <p:cNvGrpSpPr/>
          <p:nvPr/>
        </p:nvGrpSpPr>
        <p:grpSpPr>
          <a:xfrm>
            <a:off x="0" y="0"/>
            <a:ext cx="12192000" cy="6858000"/>
            <a:chOff x="0" y="0"/>
            <a:chExt cx="12192000" cy="6858000"/>
          </a:xfrm>
        </p:grpSpPr>
        <p:pic>
          <p:nvPicPr>
            <p:cNvPr id="727" name="Google Shape;727;p4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728" name="Google Shape;728;p46"/>
            <p:cNvSpPr txBox="1"/>
            <p:nvPr/>
          </p:nvSpPr>
          <p:spPr>
            <a:xfrm>
              <a:off x="9013602" y="2439464"/>
              <a:ext cx="2831431"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GB" sz="900" u="none" strike="noStrike">
                  <a:solidFill>
                    <a:srgbClr val="FFFFFF"/>
                  </a:solidFill>
                  <a:latin typeface="Open Sans"/>
                  <a:ea typeface="Open Sans"/>
                  <a:cs typeface="Open Sans"/>
                  <a:sym typeface="Open Sans"/>
                </a:rPr>
                <a:t>Supported by and in collaboration with </a:t>
              </a:r>
              <a:endParaRPr b="0" sz="1800">
                <a:solidFill>
                  <a:schemeClr val="dk1"/>
                </a:solidFill>
                <a:latin typeface="Arial"/>
                <a:ea typeface="Arial"/>
                <a:cs typeface="Arial"/>
                <a:sym typeface="Arial"/>
              </a:endParaRPr>
            </a:p>
            <a:p>
              <a:pPr indent="0" lvl="0" marL="0" marR="0" rtl="0" algn="ctr">
                <a:spcBef>
                  <a:spcPts val="0"/>
                </a:spcBef>
                <a:spcAft>
                  <a:spcPts val="0"/>
                </a:spcAft>
                <a:buNone/>
              </a:pPr>
              <a:r>
                <a:rPr b="1" i="1" lang="en-GB" sz="900" u="none" strike="noStrike">
                  <a:solidFill>
                    <a:srgbClr val="FFFFFF"/>
                  </a:solidFill>
                  <a:latin typeface="Open Sans"/>
                  <a:ea typeface="Open Sans"/>
                  <a:cs typeface="Open Sans"/>
                  <a:sym typeface="Open Sans"/>
                </a:rPr>
                <a:t>Sustainable Energy for All</a:t>
              </a:r>
              <a:endParaRPr b="0" sz="1800">
                <a:solidFill>
                  <a:schemeClr val="dk1"/>
                </a:solidFill>
                <a:latin typeface="Arial"/>
                <a:ea typeface="Arial"/>
                <a:cs typeface="Arial"/>
                <a:sym typeface="Arial"/>
              </a:endParaRPr>
            </a:p>
            <a:p>
              <a:pPr indent="0" lvl="0" marL="0" marR="0" rtl="0" algn="l">
                <a:spcBef>
                  <a:spcPts val="0"/>
                </a:spcBef>
                <a:spcAft>
                  <a:spcPts val="0"/>
                </a:spcAft>
                <a:buNone/>
              </a:pPr>
              <a:br>
                <a:rPr lang="en-GB" sz="1800">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pic>
          <p:nvPicPr>
            <p:cNvPr descr="A white circle with white text&#10;&#10;Description automatically generated" id="729" name="Google Shape;729;p46"/>
            <p:cNvPicPr preferRelativeResize="0"/>
            <p:nvPr/>
          </p:nvPicPr>
          <p:blipFill rotWithShape="1">
            <a:blip r:embed="rId4">
              <a:alphaModFix/>
            </a:blip>
            <a:srcRect b="0" l="0" r="0" t="0"/>
            <a:stretch/>
          </p:blipFill>
          <p:spPr>
            <a:xfrm>
              <a:off x="9984649" y="2912648"/>
              <a:ext cx="945982" cy="951932"/>
            </a:xfrm>
            <a:prstGeom prst="rect">
              <a:avLst/>
            </a:prstGeom>
            <a:noFill/>
            <a:ln>
              <a:noFill/>
            </a:ln>
          </p:spPr>
        </p:pic>
        <p:sp>
          <p:nvSpPr>
            <p:cNvPr id="730" name="Google Shape;730;p46"/>
            <p:cNvSpPr txBox="1"/>
            <p:nvPr/>
          </p:nvSpPr>
          <p:spPr>
            <a:xfrm>
              <a:off x="9189625" y="4020847"/>
              <a:ext cx="2518611"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800" u="none" strike="noStrike">
                  <a:solidFill>
                    <a:srgbClr val="FFFFFF"/>
                  </a:solidFill>
                  <a:latin typeface="Open Sans"/>
                  <a:ea typeface="Open Sans"/>
                  <a:cs typeface="Open Sans"/>
                  <a:sym typeface="Open Sans"/>
                </a:rPr>
                <a:t>Consolidated by Admire Nyakudya, Seabilwe Tilodi and Thiasha Vythilingam</a:t>
              </a:r>
              <a:endParaRPr b="0" sz="1800">
                <a:solidFill>
                  <a:schemeClr val="dk1"/>
                </a:solidFill>
                <a:latin typeface="Arial"/>
                <a:ea typeface="Arial"/>
                <a:cs typeface="Arial"/>
                <a:sym typeface="Arial"/>
              </a:endParaRPr>
            </a:p>
            <a:p>
              <a:pPr indent="0" lvl="0" marL="0" marR="0" rtl="0" algn="ctr">
                <a:spcBef>
                  <a:spcPts val="0"/>
                </a:spcBef>
                <a:spcAft>
                  <a:spcPts val="0"/>
                </a:spcAft>
                <a:buNone/>
              </a:pPr>
              <a:r>
                <a:rPr b="0" i="0" lang="en-GB" sz="800" u="none" strike="noStrike">
                  <a:solidFill>
                    <a:srgbClr val="FFFFFF"/>
                  </a:solidFill>
                  <a:latin typeface="Open Sans"/>
                  <a:ea typeface="Open Sans"/>
                  <a:cs typeface="Open Sans"/>
                  <a:sym typeface="Open Sans"/>
                </a:rPr>
                <a:t> from Kartoza</a:t>
              </a:r>
              <a:endParaRPr b="0" sz="1800">
                <a:solidFill>
                  <a:schemeClr val="dk1"/>
                </a:solidFill>
                <a:latin typeface="Arial"/>
                <a:ea typeface="Arial"/>
                <a:cs typeface="Arial"/>
                <a:sym typeface="Arial"/>
              </a:endParaRPr>
            </a:p>
            <a:p>
              <a:pPr indent="0" lvl="0" marL="0" marR="0" rtl="0" algn="l">
                <a:spcBef>
                  <a:spcPts val="0"/>
                </a:spcBef>
                <a:spcAft>
                  <a:spcPts val="0"/>
                </a:spcAft>
                <a:buNone/>
              </a:pPr>
              <a:br>
                <a:rPr lang="en-GB" sz="1800">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pic>
          <p:nvPicPr>
            <p:cNvPr id="731" name="Google Shape;731;p46"/>
            <p:cNvPicPr preferRelativeResize="0"/>
            <p:nvPr/>
          </p:nvPicPr>
          <p:blipFill rotWithShape="1">
            <a:blip r:embed="rId5">
              <a:alphaModFix/>
            </a:blip>
            <a:srcRect b="0" l="0" r="0" t="0"/>
            <a:stretch/>
          </p:blipFill>
          <p:spPr>
            <a:xfrm>
              <a:off x="9672330" y="4522633"/>
              <a:ext cx="1513974" cy="492922"/>
            </a:xfrm>
            <a:prstGeom prst="rect">
              <a:avLst/>
            </a:prstGeom>
            <a:noFill/>
            <a:ln>
              <a:noFill/>
            </a:ln>
          </p:spPr>
        </p:pic>
        <p:sp>
          <p:nvSpPr>
            <p:cNvPr id="732" name="Google Shape;732;p46"/>
            <p:cNvSpPr txBox="1"/>
            <p:nvPr/>
          </p:nvSpPr>
          <p:spPr>
            <a:xfrm>
              <a:off x="8845408" y="5160411"/>
              <a:ext cx="3224463" cy="126188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800" u="none" strike="noStrike">
                  <a:solidFill>
                    <a:srgbClr val="FFFFFF"/>
                  </a:solidFill>
                  <a:latin typeface="Open Sans"/>
                  <a:ea typeface="Open Sans"/>
                  <a:cs typeface="Open Sans"/>
                  <a:sym typeface="Open Sans"/>
                </a:rPr>
                <a:t>Nyakudya A., Tilodi S., Vythilingam T., 2023.</a:t>
              </a:r>
              <a:br>
                <a:rPr b="0" i="0" lang="en-GB" sz="800" u="none" strike="noStrike">
                  <a:solidFill>
                    <a:srgbClr val="FFFFFF"/>
                  </a:solidFill>
                  <a:latin typeface="Open Sans"/>
                  <a:ea typeface="Open Sans"/>
                  <a:cs typeface="Open Sans"/>
                  <a:sym typeface="Open Sans"/>
                </a:rPr>
              </a:br>
              <a:r>
                <a:rPr b="0" i="0" lang="en-GB" sz="800" u="none" strike="noStrike">
                  <a:solidFill>
                    <a:srgbClr val="FFFFFF"/>
                  </a:solidFill>
                  <a:latin typeface="Open Sans"/>
                  <a:ea typeface="Open Sans"/>
                  <a:cs typeface="Open Sans"/>
                  <a:sym typeface="Open Sans"/>
                </a:rPr>
                <a:t>Lecture 1: Geospatial Data Management for Energy Access. Release Version 1.0</a:t>
              </a:r>
              <a:br>
                <a:rPr b="0" i="0" lang="en-GB" sz="800" u="none" strike="noStrike">
                  <a:solidFill>
                    <a:srgbClr val="FFFFFF"/>
                  </a:solidFill>
                  <a:latin typeface="Open Sans"/>
                  <a:ea typeface="Open Sans"/>
                  <a:cs typeface="Open Sans"/>
                  <a:sym typeface="Open Sans"/>
                </a:rPr>
              </a:br>
              <a:r>
                <a:rPr b="0" i="0" lang="en-GB" sz="800" u="none" strike="noStrike">
                  <a:solidFill>
                    <a:srgbClr val="FFFFFF"/>
                  </a:solidFill>
                  <a:latin typeface="Open Sans"/>
                  <a:ea typeface="Open Sans"/>
                  <a:cs typeface="Open Sans"/>
                  <a:sym typeface="Open Sans"/>
                </a:rPr>
                <a:t>[online presentation]. Climate Compatible Growth Programme, Sustainable Energy for All, Kartoza</a:t>
              </a:r>
              <a:endParaRPr b="0" sz="1800">
                <a:solidFill>
                  <a:schemeClr val="dk1"/>
                </a:solidFill>
                <a:latin typeface="Arial"/>
                <a:ea typeface="Arial"/>
                <a:cs typeface="Arial"/>
                <a:sym typeface="Arial"/>
              </a:endParaRPr>
            </a:p>
            <a:p>
              <a:pPr indent="0" lvl="0" marL="0" marR="0" rtl="0" algn="l">
                <a:spcBef>
                  <a:spcPts val="0"/>
                </a:spcBef>
                <a:spcAft>
                  <a:spcPts val="0"/>
                </a:spcAft>
                <a:buNone/>
              </a:pPr>
              <a:br>
                <a:rPr lang="en-GB" sz="1800">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grpSp>
    </p:spTree>
  </p:cSld>
  <p:clrMapOvr>
    <a:masterClrMapping/>
  </p:clrMapOvr>
  <p:transition spd="slow">
    <p:push dir="r"/>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pic>
        <p:nvPicPr>
          <p:cNvPr descr="Graphical user interface, text" id="737" name="Google Shape;737;p4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738" name="Google Shape;738;p47"/>
          <p:cNvSpPr txBox="1"/>
          <p:nvPr/>
        </p:nvSpPr>
        <p:spPr>
          <a:xfrm>
            <a:off x="2480931" y="2817629"/>
            <a:ext cx="65283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accent1"/>
                </a:solidFill>
                <a:latin typeface="Arial"/>
                <a:ea typeface="Arial"/>
                <a:cs typeface="Arial"/>
                <a:sym typeface="Arial"/>
              </a:rPr>
              <a:t>This document was updated on </a:t>
            </a:r>
            <a:r>
              <a:rPr b="1" lang="en-GB" sz="2400">
                <a:solidFill>
                  <a:schemeClr val="accent1"/>
                </a:solidFill>
              </a:rPr>
              <a:t>11</a:t>
            </a:r>
            <a:r>
              <a:rPr b="1" lang="en-GB" sz="2400">
                <a:solidFill>
                  <a:schemeClr val="accent1"/>
                </a:solidFill>
                <a:latin typeface="Arial"/>
                <a:ea typeface="Arial"/>
                <a:cs typeface="Arial"/>
                <a:sym typeface="Arial"/>
              </a:rPr>
              <a:t>.1</a:t>
            </a:r>
            <a:r>
              <a:rPr b="1" lang="en-GB" sz="2400">
                <a:solidFill>
                  <a:schemeClr val="accent1"/>
                </a:solidFill>
              </a:rPr>
              <a:t>0</a:t>
            </a:r>
            <a:r>
              <a:rPr b="1" lang="en-GB" sz="2400">
                <a:solidFill>
                  <a:schemeClr val="accent1"/>
                </a:solidFill>
                <a:latin typeface="Arial"/>
                <a:ea typeface="Arial"/>
                <a:cs typeface="Arial"/>
                <a:sym typeface="Arial"/>
              </a:rPr>
              <a:t>.202</a:t>
            </a:r>
            <a:r>
              <a:rPr b="1" lang="en-GB" sz="2400">
                <a:solidFill>
                  <a:schemeClr val="accent1"/>
                </a:solidFill>
              </a:rPr>
              <a:t>5</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descr="Graphical user interface, sunburst chart&#10;&#10;Description automatically generated" id="239" name="Google Shape;239;p5"/>
          <p:cNvPicPr preferRelativeResize="0"/>
          <p:nvPr/>
        </p:nvPicPr>
        <p:blipFill rotWithShape="1">
          <a:blip r:embed="rId3">
            <a:alphaModFix/>
          </a:blip>
          <a:srcRect b="0" l="0" r="0" t="0"/>
          <a:stretch/>
        </p:blipFill>
        <p:spPr>
          <a:xfrm>
            <a:off x="-19800" y="1440"/>
            <a:ext cx="12188880" cy="6854760"/>
          </a:xfrm>
          <a:prstGeom prst="rect">
            <a:avLst/>
          </a:prstGeom>
          <a:noFill/>
          <a:ln>
            <a:noFill/>
          </a:ln>
        </p:spPr>
      </p:pic>
      <p:sp>
        <p:nvSpPr>
          <p:cNvPr id="240" name="Google Shape;240;p5"/>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4</a:t>
            </a:r>
            <a:endParaRPr b="0" sz="1400" strike="noStrike">
              <a:solidFill>
                <a:srgbClr val="000000"/>
              </a:solidFill>
              <a:latin typeface="Arial"/>
              <a:ea typeface="Arial"/>
              <a:cs typeface="Arial"/>
              <a:sym typeface="Arial"/>
            </a:endParaRPr>
          </a:p>
        </p:txBody>
      </p:sp>
      <p:sp>
        <p:nvSpPr>
          <p:cNvPr id="241" name="Google Shape;241;p5"/>
          <p:cNvSpPr/>
          <p:nvPr/>
        </p:nvSpPr>
        <p:spPr>
          <a:xfrm>
            <a:off x="838080" y="1699560"/>
            <a:ext cx="7651080" cy="3636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1800" strike="noStrike">
                <a:solidFill>
                  <a:srgbClr val="9CC2E5"/>
                </a:solidFill>
                <a:latin typeface="Open Sans"/>
                <a:ea typeface="Open Sans"/>
                <a:cs typeface="Open Sans"/>
                <a:sym typeface="Open Sans"/>
              </a:rPr>
              <a:t>Components of Geographic Information Systems</a:t>
            </a:r>
            <a:endParaRPr b="0" sz="1800" strike="noStrike">
              <a:solidFill>
                <a:srgbClr val="000000"/>
              </a:solidFill>
              <a:latin typeface="Arial"/>
              <a:ea typeface="Arial"/>
              <a:cs typeface="Arial"/>
              <a:sym typeface="Arial"/>
            </a:endParaRPr>
          </a:p>
        </p:txBody>
      </p:sp>
      <p:sp>
        <p:nvSpPr>
          <p:cNvPr id="242" name="Google Shape;242;p5"/>
          <p:cNvSpPr txBox="1"/>
          <p:nvPr>
            <p:ph idx="4294967295" type="body"/>
          </p:nvPr>
        </p:nvSpPr>
        <p:spPr>
          <a:xfrm>
            <a:off x="838080" y="2447640"/>
            <a:ext cx="5524560" cy="295056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Data </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Hardware </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Software</a:t>
            </a:r>
            <a:endParaRPr b="0" i="0" sz="2000" u="none" cap="none" strike="noStrike">
              <a:solidFill>
                <a:srgbClr val="000000"/>
              </a:solidFill>
              <a:latin typeface="Calibri"/>
              <a:ea typeface="Calibri"/>
              <a:cs typeface="Calibri"/>
              <a:sym typeface="Calibri"/>
            </a:endParaRPr>
          </a:p>
        </p:txBody>
      </p:sp>
      <p:sp>
        <p:nvSpPr>
          <p:cNvPr id="243" name="Google Shape;243;p5"/>
          <p:cNvSpPr/>
          <p:nvPr/>
        </p:nvSpPr>
        <p:spPr>
          <a:xfrm>
            <a:off x="766440" y="157320"/>
            <a:ext cx="1065852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000" strike="noStrike">
                <a:solidFill>
                  <a:srgbClr val="000000"/>
                </a:solidFill>
                <a:latin typeface="Open Sans"/>
                <a:ea typeface="Open Sans"/>
                <a:cs typeface="Open Sans"/>
                <a:sym typeface="Open Sans"/>
              </a:rPr>
              <a:t>1.1 Geographic Information Systems</a:t>
            </a:r>
            <a:endParaRPr b="0" sz="4000" strike="noStrike">
              <a:solidFill>
                <a:srgbClr val="000000"/>
              </a:solidFill>
              <a:latin typeface="Arial"/>
              <a:ea typeface="Arial"/>
              <a:cs typeface="Arial"/>
              <a:sym typeface="Arial"/>
            </a:endParaRPr>
          </a:p>
        </p:txBody>
      </p:sp>
      <p:pic>
        <p:nvPicPr>
          <p:cNvPr id="244" name="Google Shape;244;p5"/>
          <p:cNvPicPr preferRelativeResize="0"/>
          <p:nvPr/>
        </p:nvPicPr>
        <p:blipFill rotWithShape="1">
          <a:blip r:embed="rId4">
            <a:alphaModFix/>
          </a:blip>
          <a:srcRect b="0" l="0" r="0" t="0"/>
          <a:stretch/>
        </p:blipFill>
        <p:spPr>
          <a:xfrm>
            <a:off x="7063200" y="1932840"/>
            <a:ext cx="3428640" cy="1142640"/>
          </a:xfrm>
          <a:prstGeom prst="rect">
            <a:avLst/>
          </a:prstGeom>
          <a:noFill/>
          <a:ln>
            <a:noFill/>
          </a:ln>
        </p:spPr>
      </p:pic>
      <p:pic>
        <p:nvPicPr>
          <p:cNvPr id="245" name="Google Shape;245;p5"/>
          <p:cNvPicPr preferRelativeResize="0"/>
          <p:nvPr/>
        </p:nvPicPr>
        <p:blipFill rotWithShape="1">
          <a:blip r:embed="rId5">
            <a:alphaModFix/>
          </a:blip>
          <a:srcRect b="0" l="0" r="0" t="0"/>
          <a:stretch/>
        </p:blipFill>
        <p:spPr>
          <a:xfrm>
            <a:off x="3467160" y="2469960"/>
            <a:ext cx="4047840" cy="2695320"/>
          </a:xfrm>
          <a:prstGeom prst="rect">
            <a:avLst/>
          </a:prstGeom>
          <a:noFill/>
          <a:ln>
            <a:noFill/>
          </a:ln>
        </p:spPr>
      </p:pic>
      <p:pic>
        <p:nvPicPr>
          <p:cNvPr id="246" name="Google Shape;246;p5"/>
          <p:cNvPicPr preferRelativeResize="0"/>
          <p:nvPr/>
        </p:nvPicPr>
        <p:blipFill rotWithShape="1">
          <a:blip r:embed="rId6">
            <a:alphaModFix/>
          </a:blip>
          <a:srcRect b="0" l="0" r="0" t="0"/>
          <a:stretch/>
        </p:blipFill>
        <p:spPr>
          <a:xfrm>
            <a:off x="6750360" y="3116880"/>
            <a:ext cx="2950920" cy="3052440"/>
          </a:xfrm>
          <a:prstGeom prst="rect">
            <a:avLst/>
          </a:prstGeom>
          <a:noFill/>
          <a:ln>
            <a:noFill/>
          </a:ln>
        </p:spPr>
      </p:pic>
      <p:pic>
        <p:nvPicPr>
          <p:cNvPr id="247" name="Google Shape;247;p5"/>
          <p:cNvPicPr preferRelativeResize="0"/>
          <p:nvPr/>
        </p:nvPicPr>
        <p:blipFill rotWithShape="1">
          <a:blip r:embed="rId7">
            <a:alphaModFix/>
          </a:blip>
          <a:srcRect b="0" l="0" r="0" t="0"/>
          <a:stretch/>
        </p:blipFill>
        <p:spPr>
          <a:xfrm>
            <a:off x="969480" y="3897000"/>
            <a:ext cx="2109960" cy="2109960"/>
          </a:xfrm>
          <a:prstGeom prst="rect">
            <a:avLst/>
          </a:prstGeom>
          <a:noFill/>
          <a:ln>
            <a:noFill/>
          </a:ln>
        </p:spPr>
      </p:pic>
      <p:sp>
        <p:nvSpPr>
          <p:cNvPr id="248" name="Google Shape;248;p5"/>
          <p:cNvSpPr/>
          <p:nvPr/>
        </p:nvSpPr>
        <p:spPr>
          <a:xfrm>
            <a:off x="6712200" y="6049440"/>
            <a:ext cx="5322240" cy="2721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1" lang="en-GB" sz="1200" strike="noStrike">
                <a:solidFill>
                  <a:srgbClr val="000000"/>
                </a:solidFill>
                <a:latin typeface="Open Sans"/>
                <a:ea typeface="Open Sans"/>
                <a:cs typeface="Open Sans"/>
                <a:sym typeface="Open Sans"/>
              </a:rPr>
              <a:t>Picture Source: </a:t>
            </a:r>
            <a:r>
              <a:rPr b="0" i="1" lang="en-GB" sz="1200" u="sng" strike="noStrike">
                <a:solidFill>
                  <a:srgbClr val="0563C1"/>
                </a:solidFill>
                <a:latin typeface="Open Sans"/>
                <a:ea typeface="Open Sans"/>
                <a:cs typeface="Open Sans"/>
                <a:sym typeface="Open Sans"/>
                <a:hlinkClick r:id="rId8">
                  <a:extLst>
                    <a:ext uri="{A12FA001-AC4F-418D-AE19-62706E023703}">
                      <ahyp:hlinkClr val="tx"/>
                    </a:ext>
                  </a:extLst>
                </a:hlinkClick>
              </a:rPr>
              <a:t>What is GIS? A Guide to Geographic Information Systems</a:t>
            </a:r>
            <a:endParaRPr b="0" sz="12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descr="Graphical user interface, sunburst chart&#10;&#10;Description automatically generated" id="255" name="Google Shape;255;p6"/>
          <p:cNvPicPr preferRelativeResize="0"/>
          <p:nvPr/>
        </p:nvPicPr>
        <p:blipFill rotWithShape="1">
          <a:blip r:embed="rId3">
            <a:alphaModFix/>
          </a:blip>
          <a:srcRect b="0" l="0" r="0" t="0"/>
          <a:stretch/>
        </p:blipFill>
        <p:spPr>
          <a:xfrm>
            <a:off x="-19800" y="1440"/>
            <a:ext cx="12188880" cy="6854760"/>
          </a:xfrm>
          <a:prstGeom prst="rect">
            <a:avLst/>
          </a:prstGeom>
          <a:noFill/>
          <a:ln>
            <a:noFill/>
          </a:ln>
        </p:spPr>
      </p:pic>
      <p:sp>
        <p:nvSpPr>
          <p:cNvPr id="256" name="Google Shape;256;p6"/>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5</a:t>
            </a:r>
            <a:endParaRPr b="0" sz="1400" strike="noStrike">
              <a:solidFill>
                <a:srgbClr val="000000"/>
              </a:solidFill>
              <a:latin typeface="Arial"/>
              <a:ea typeface="Arial"/>
              <a:cs typeface="Arial"/>
              <a:sym typeface="Arial"/>
            </a:endParaRPr>
          </a:p>
        </p:txBody>
      </p:sp>
      <p:sp>
        <p:nvSpPr>
          <p:cNvPr id="257" name="Google Shape;257;p6"/>
          <p:cNvSpPr/>
          <p:nvPr/>
        </p:nvSpPr>
        <p:spPr>
          <a:xfrm>
            <a:off x="482760" y="1587960"/>
            <a:ext cx="5613120" cy="3636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1800" strike="noStrike">
                <a:solidFill>
                  <a:srgbClr val="9CC2E5"/>
                </a:solidFill>
                <a:latin typeface="Open Sans"/>
                <a:ea typeface="Open Sans"/>
                <a:cs typeface="Open Sans"/>
                <a:sym typeface="Open Sans"/>
              </a:rPr>
              <a:t>Types of GIS Data</a:t>
            </a:r>
            <a:endParaRPr b="0" sz="1800" strike="noStrike">
              <a:solidFill>
                <a:srgbClr val="000000"/>
              </a:solidFill>
              <a:latin typeface="Arial"/>
              <a:ea typeface="Arial"/>
              <a:cs typeface="Arial"/>
              <a:sym typeface="Arial"/>
            </a:endParaRPr>
          </a:p>
        </p:txBody>
      </p:sp>
      <p:sp>
        <p:nvSpPr>
          <p:cNvPr id="258" name="Google Shape;258;p6"/>
          <p:cNvSpPr txBox="1"/>
          <p:nvPr>
            <p:ph idx="4294967295" type="body"/>
          </p:nvPr>
        </p:nvSpPr>
        <p:spPr>
          <a:xfrm>
            <a:off x="482760" y="2080080"/>
            <a:ext cx="5613120" cy="4133520"/>
          </a:xfrm>
          <a:prstGeom prst="rect">
            <a:avLst/>
          </a:prstGeom>
          <a:noFill/>
          <a:ln>
            <a:noFill/>
          </a:ln>
        </p:spPr>
        <p:txBody>
          <a:bodyPr anchorCtr="0" anchor="t" bIns="45700" lIns="91425" spcFirstLastPara="1" rIns="91425" wrap="square" tIns="45700">
            <a:noAutofit/>
          </a:bodyPr>
          <a:lstStyle/>
          <a:p>
            <a:pPr indent="0" lvl="0" marL="22860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Open Sans"/>
                <a:ea typeface="Open Sans"/>
                <a:cs typeface="Open Sans"/>
                <a:sym typeface="Open Sans"/>
              </a:rPr>
              <a:t>Vector Data</a:t>
            </a:r>
            <a:endParaRPr b="0" i="0" sz="1800" u="none" cap="none" strike="noStrike">
              <a:solidFill>
                <a:srgbClr val="000000"/>
              </a:solidFill>
              <a:latin typeface="Calibri"/>
              <a:ea typeface="Calibri"/>
              <a:cs typeface="Calibri"/>
              <a:sym typeface="Calibri"/>
            </a:endParaRPr>
          </a:p>
          <a:p>
            <a:pPr indent="-228600" lvl="0" marL="228600" marR="0" rtl="0" algn="l">
              <a:lnSpc>
                <a:spcPct val="100000"/>
              </a:lnSpc>
              <a:spcBef>
                <a:spcPts val="1001"/>
              </a:spcBef>
              <a:spcAft>
                <a:spcPts val="0"/>
              </a:spcAft>
              <a:buClr>
                <a:srgbClr val="000000"/>
              </a:buClr>
              <a:buSzPts val="1800"/>
              <a:buFont typeface="Arial"/>
              <a:buChar char="•"/>
            </a:pPr>
            <a:r>
              <a:rPr b="0" i="0" lang="en-GB" sz="1800" u="none" cap="none" strike="noStrike">
                <a:solidFill>
                  <a:srgbClr val="000000"/>
                </a:solidFill>
                <a:latin typeface="Open Sans"/>
                <a:ea typeface="Open Sans"/>
                <a:cs typeface="Open Sans"/>
                <a:sym typeface="Open Sans"/>
              </a:rPr>
              <a:t>Vector data provides a way to </a:t>
            </a:r>
            <a:r>
              <a:rPr b="1" i="0" lang="en-GB" sz="1800" u="none" cap="none" strike="noStrike">
                <a:solidFill>
                  <a:srgbClr val="000000"/>
                </a:solidFill>
                <a:latin typeface="Open Sans"/>
                <a:ea typeface="Open Sans"/>
                <a:cs typeface="Open Sans"/>
                <a:sym typeface="Open Sans"/>
              </a:rPr>
              <a:t>represent real-world features</a:t>
            </a:r>
            <a:r>
              <a:rPr b="0" i="0" lang="en-GB" sz="1800" u="none" cap="none" strike="noStrike">
                <a:solidFill>
                  <a:srgbClr val="000000"/>
                </a:solidFill>
                <a:latin typeface="Open Sans"/>
                <a:ea typeface="Open Sans"/>
                <a:cs typeface="Open Sans"/>
                <a:sym typeface="Open Sans"/>
              </a:rPr>
              <a:t> within the GIS environment. A feature is anything you can see on the landscape. </a:t>
            </a:r>
            <a:endParaRPr b="0" i="0" sz="1800" u="none" cap="none" strike="noStrike">
              <a:solidFill>
                <a:srgbClr val="000000"/>
              </a:solidFill>
              <a:latin typeface="Calibri"/>
              <a:ea typeface="Calibri"/>
              <a:cs typeface="Calibri"/>
              <a:sym typeface="Calibri"/>
            </a:endParaRPr>
          </a:p>
          <a:p>
            <a:pPr indent="-228600" lvl="0" marL="228600" marR="0" rtl="0" algn="l">
              <a:lnSpc>
                <a:spcPct val="100000"/>
              </a:lnSpc>
              <a:spcBef>
                <a:spcPts val="1001"/>
              </a:spcBef>
              <a:spcAft>
                <a:spcPts val="0"/>
              </a:spcAft>
              <a:buClr>
                <a:srgbClr val="000000"/>
              </a:buClr>
              <a:buSzPts val="1800"/>
              <a:buFont typeface="Arial"/>
              <a:buChar char="•"/>
            </a:pPr>
            <a:r>
              <a:rPr b="0" i="0" lang="en-GB" sz="1800" u="none" cap="none" strike="noStrike">
                <a:solidFill>
                  <a:srgbClr val="000000"/>
                </a:solidFill>
                <a:latin typeface="Open Sans"/>
                <a:ea typeface="Open Sans"/>
                <a:cs typeface="Open Sans"/>
                <a:sym typeface="Open Sans"/>
              </a:rPr>
              <a:t>Vector features have </a:t>
            </a:r>
            <a:r>
              <a:rPr b="1" i="0" lang="en-GB" sz="1800" u="none" cap="none" strike="noStrike">
                <a:solidFill>
                  <a:srgbClr val="000000"/>
                </a:solidFill>
                <a:latin typeface="Open Sans"/>
                <a:ea typeface="Open Sans"/>
                <a:cs typeface="Open Sans"/>
                <a:sym typeface="Open Sans"/>
              </a:rPr>
              <a:t>attributes</a:t>
            </a:r>
            <a:r>
              <a:rPr b="0" i="0" lang="en-GB" sz="1800" u="none" cap="none" strike="noStrike">
                <a:solidFill>
                  <a:srgbClr val="000000"/>
                </a:solidFill>
                <a:latin typeface="Open Sans"/>
                <a:ea typeface="Open Sans"/>
                <a:cs typeface="Open Sans"/>
                <a:sym typeface="Open Sans"/>
              </a:rPr>
              <a:t>, which consist of </a:t>
            </a:r>
            <a:r>
              <a:rPr b="1" i="0" lang="en-GB" sz="1800" u="none" cap="none" strike="noStrike">
                <a:solidFill>
                  <a:srgbClr val="000000"/>
                </a:solidFill>
                <a:latin typeface="Open Sans"/>
                <a:ea typeface="Open Sans"/>
                <a:cs typeface="Open Sans"/>
                <a:sym typeface="Open Sans"/>
              </a:rPr>
              <a:t>text</a:t>
            </a:r>
            <a:r>
              <a:rPr b="0" i="0" lang="en-GB" sz="1800" u="none" cap="none" strike="noStrike">
                <a:solidFill>
                  <a:srgbClr val="000000"/>
                </a:solidFill>
                <a:latin typeface="Open Sans"/>
                <a:ea typeface="Open Sans"/>
                <a:cs typeface="Open Sans"/>
                <a:sym typeface="Open Sans"/>
              </a:rPr>
              <a:t> or </a:t>
            </a:r>
            <a:r>
              <a:rPr b="1" i="0" lang="en-GB" sz="1800" u="none" cap="none" strike="noStrike">
                <a:solidFill>
                  <a:srgbClr val="000000"/>
                </a:solidFill>
                <a:latin typeface="Open Sans"/>
                <a:ea typeface="Open Sans"/>
                <a:cs typeface="Open Sans"/>
                <a:sym typeface="Open Sans"/>
              </a:rPr>
              <a:t>numerical information </a:t>
            </a:r>
            <a:r>
              <a:rPr b="0" i="0" lang="en-GB" sz="1800" u="none" cap="none" strike="noStrike">
                <a:solidFill>
                  <a:srgbClr val="000000"/>
                </a:solidFill>
                <a:latin typeface="Open Sans"/>
                <a:ea typeface="Open Sans"/>
                <a:cs typeface="Open Sans"/>
                <a:sym typeface="Open Sans"/>
              </a:rPr>
              <a:t>that describe the features.</a:t>
            </a:r>
            <a:endParaRPr b="0" i="0" sz="1800" u="none" cap="none" strike="noStrike">
              <a:solidFill>
                <a:srgbClr val="000000"/>
              </a:solidFill>
              <a:latin typeface="Calibri"/>
              <a:ea typeface="Calibri"/>
              <a:cs typeface="Calibri"/>
              <a:sym typeface="Calibri"/>
            </a:endParaRPr>
          </a:p>
          <a:p>
            <a:pPr indent="-228600" lvl="0" marL="228600" marR="0" rtl="0" algn="l">
              <a:lnSpc>
                <a:spcPct val="100000"/>
              </a:lnSpc>
              <a:spcBef>
                <a:spcPts val="1001"/>
              </a:spcBef>
              <a:spcAft>
                <a:spcPts val="0"/>
              </a:spcAft>
              <a:buClr>
                <a:srgbClr val="000000"/>
              </a:buClr>
              <a:buSzPts val="1800"/>
              <a:buFont typeface="Arial"/>
              <a:buChar char="•"/>
            </a:pPr>
            <a:r>
              <a:rPr b="0" i="0" lang="en-GB" sz="1800" u="none" cap="none" strike="noStrike">
                <a:solidFill>
                  <a:srgbClr val="000000"/>
                </a:solidFill>
                <a:latin typeface="Open Sans"/>
                <a:ea typeface="Open Sans"/>
                <a:cs typeface="Open Sans"/>
                <a:sym typeface="Open Sans"/>
              </a:rPr>
              <a:t>Vector data is represented as </a:t>
            </a:r>
            <a:r>
              <a:rPr b="1" i="0" lang="en-GB" sz="1800" u="none" cap="none" strike="noStrike">
                <a:solidFill>
                  <a:srgbClr val="000000"/>
                </a:solidFill>
                <a:latin typeface="Open Sans"/>
                <a:ea typeface="Open Sans"/>
                <a:cs typeface="Open Sans"/>
                <a:sym typeface="Open Sans"/>
              </a:rPr>
              <a:t>geometry</a:t>
            </a:r>
            <a:r>
              <a:rPr b="0" i="0" lang="en-GB" sz="1800" u="none" cap="none" strike="noStrike">
                <a:solidFill>
                  <a:srgbClr val="000000"/>
                </a:solidFill>
                <a:latin typeface="Open Sans"/>
                <a:ea typeface="Open Sans"/>
                <a:cs typeface="Open Sans"/>
                <a:sym typeface="Open Sans"/>
              </a:rPr>
              <a:t> which can be represented as </a:t>
            </a:r>
            <a:r>
              <a:rPr b="1" i="0" lang="en-GB" sz="1800" u="none" cap="none" strike="noStrike">
                <a:solidFill>
                  <a:srgbClr val="000000"/>
                </a:solidFill>
                <a:latin typeface="Open Sans"/>
                <a:ea typeface="Open Sans"/>
                <a:cs typeface="Open Sans"/>
                <a:sym typeface="Open Sans"/>
              </a:rPr>
              <a:t>point features</a:t>
            </a:r>
            <a:r>
              <a:rPr b="0" i="0" lang="en-GB" sz="1800" u="none" cap="none" strike="noStrike">
                <a:solidFill>
                  <a:srgbClr val="000000"/>
                </a:solidFill>
                <a:latin typeface="Open Sans"/>
                <a:ea typeface="Open Sans"/>
                <a:cs typeface="Open Sans"/>
                <a:sym typeface="Open Sans"/>
              </a:rPr>
              <a:t>, </a:t>
            </a:r>
            <a:r>
              <a:rPr b="1" i="0" lang="en-GB" sz="1800" u="none" cap="none" strike="noStrike">
                <a:solidFill>
                  <a:srgbClr val="000000"/>
                </a:solidFill>
                <a:latin typeface="Open Sans"/>
                <a:ea typeface="Open Sans"/>
                <a:cs typeface="Open Sans"/>
                <a:sym typeface="Open Sans"/>
              </a:rPr>
              <a:t>polyline features</a:t>
            </a:r>
            <a:r>
              <a:rPr b="0" i="0" lang="en-GB" sz="1800" u="none" cap="none" strike="noStrike">
                <a:solidFill>
                  <a:srgbClr val="000000"/>
                </a:solidFill>
                <a:latin typeface="Open Sans"/>
                <a:ea typeface="Open Sans"/>
                <a:cs typeface="Open Sans"/>
                <a:sym typeface="Open Sans"/>
              </a:rPr>
              <a:t> or </a:t>
            </a:r>
            <a:r>
              <a:rPr b="1" i="0" lang="en-GB" sz="1800" u="none" cap="none" strike="noStrike">
                <a:solidFill>
                  <a:srgbClr val="000000"/>
                </a:solidFill>
                <a:latin typeface="Open Sans"/>
                <a:ea typeface="Open Sans"/>
                <a:cs typeface="Open Sans"/>
                <a:sym typeface="Open Sans"/>
              </a:rPr>
              <a:t>polygon features</a:t>
            </a:r>
            <a:r>
              <a:rPr b="0" i="0" lang="en-GB" sz="1800" u="none" cap="none" strike="noStrike">
                <a:solidFill>
                  <a:srgbClr val="000000"/>
                </a:solidFill>
                <a:latin typeface="Open Sans"/>
                <a:ea typeface="Open Sans"/>
                <a:cs typeface="Open Sans"/>
                <a:sym typeface="Open Sans"/>
              </a:rPr>
              <a:t>.</a:t>
            </a:r>
            <a:endParaRPr b="0" i="0" sz="1800" u="none" cap="none" strike="noStrike">
              <a:solidFill>
                <a:srgbClr val="000000"/>
              </a:solidFill>
              <a:latin typeface="Calibri"/>
              <a:ea typeface="Calibri"/>
              <a:cs typeface="Calibri"/>
              <a:sym typeface="Calibri"/>
            </a:endParaRPr>
          </a:p>
          <a:p>
            <a:pPr indent="0" lvl="0" marL="228600" marR="0" rtl="0" algn="l">
              <a:lnSpc>
                <a:spcPct val="100000"/>
              </a:lnSpc>
              <a:spcBef>
                <a:spcPts val="1001"/>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228600" marR="0" rtl="0" algn="r">
              <a:lnSpc>
                <a:spcPct val="100000"/>
              </a:lnSpc>
              <a:spcBef>
                <a:spcPts val="1001"/>
              </a:spcBef>
              <a:spcAft>
                <a:spcPts val="0"/>
              </a:spcAft>
              <a:buClr>
                <a:srgbClr val="333333"/>
              </a:buClr>
              <a:buSzPts val="1200"/>
              <a:buFont typeface="Arial"/>
              <a:buNone/>
            </a:pPr>
            <a:r>
              <a:rPr b="0" i="1" lang="en-GB" sz="1200" u="none" cap="none" strike="noStrike">
                <a:solidFill>
                  <a:srgbClr val="333333"/>
                </a:solidFill>
                <a:latin typeface="Open Sans"/>
                <a:ea typeface="Open Sans"/>
                <a:cs typeface="Open Sans"/>
                <a:sym typeface="Open Sans"/>
              </a:rPr>
              <a:t>Source</a:t>
            </a:r>
            <a:r>
              <a:rPr b="0" i="1" lang="en-GB" sz="1200" u="none" cap="none" strike="noStrike">
                <a:solidFill>
                  <a:srgbClr val="000000"/>
                </a:solidFill>
                <a:latin typeface="Open Sans"/>
                <a:ea typeface="Open Sans"/>
                <a:cs typeface="Open Sans"/>
                <a:sym typeface="Open Sans"/>
              </a:rPr>
              <a:t>: </a:t>
            </a:r>
            <a:r>
              <a:rPr b="0" i="1" lang="en-GB" sz="1200" u="sng" cap="none" strike="noStrike">
                <a:solidFill>
                  <a:srgbClr val="0563C1"/>
                </a:solidFill>
                <a:latin typeface="Open Sans"/>
                <a:ea typeface="Open Sans"/>
                <a:cs typeface="Open Sans"/>
                <a:sym typeface="Open Sans"/>
                <a:hlinkClick r:id="rId4">
                  <a:extLst>
                    <a:ext uri="{A12FA001-AC4F-418D-AE19-62706E023703}">
                      <ahyp:hlinkClr val="tx"/>
                    </a:ext>
                  </a:extLst>
                </a:hlinkClick>
              </a:rPr>
              <a:t>Vector Data</a:t>
            </a:r>
            <a:endParaRPr b="0" i="0" sz="1200" u="none" cap="none" strike="noStrike">
              <a:solidFill>
                <a:srgbClr val="000000"/>
              </a:solidFill>
              <a:latin typeface="Calibri"/>
              <a:ea typeface="Calibri"/>
              <a:cs typeface="Calibri"/>
              <a:sym typeface="Calibri"/>
            </a:endParaRPr>
          </a:p>
          <a:p>
            <a:pPr indent="0" lvl="0" marL="228600" marR="0" rtl="0" algn="l">
              <a:lnSpc>
                <a:spcPct val="100000"/>
              </a:lnSpc>
              <a:spcBef>
                <a:spcPts val="1001"/>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9" name="Google Shape;259;p6"/>
          <p:cNvSpPr/>
          <p:nvPr/>
        </p:nvSpPr>
        <p:spPr>
          <a:xfrm>
            <a:off x="766440" y="157320"/>
            <a:ext cx="1065852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000" strike="noStrike">
                <a:solidFill>
                  <a:srgbClr val="000000"/>
                </a:solidFill>
                <a:latin typeface="Open Sans"/>
                <a:ea typeface="Open Sans"/>
                <a:cs typeface="Open Sans"/>
                <a:sym typeface="Open Sans"/>
              </a:rPr>
              <a:t>1.1 Geographic Information Systems </a:t>
            </a:r>
            <a:endParaRPr b="0" sz="4000" strike="noStrike">
              <a:solidFill>
                <a:srgbClr val="000000"/>
              </a:solidFill>
              <a:latin typeface="Arial"/>
              <a:ea typeface="Arial"/>
              <a:cs typeface="Arial"/>
              <a:sym typeface="Arial"/>
            </a:endParaRPr>
          </a:p>
        </p:txBody>
      </p:sp>
      <p:pic>
        <p:nvPicPr>
          <p:cNvPr id="260" name="Google Shape;260;p6"/>
          <p:cNvPicPr preferRelativeResize="0"/>
          <p:nvPr/>
        </p:nvPicPr>
        <p:blipFill rotWithShape="1">
          <a:blip r:embed="rId5">
            <a:alphaModFix/>
          </a:blip>
          <a:srcRect b="0" l="0" r="0" t="0"/>
          <a:stretch/>
        </p:blipFill>
        <p:spPr>
          <a:xfrm>
            <a:off x="6095880" y="1951560"/>
            <a:ext cx="5440680" cy="4035240"/>
          </a:xfrm>
          <a:prstGeom prst="rect">
            <a:avLst/>
          </a:prstGeom>
          <a:noFill/>
          <a:ln>
            <a:noFill/>
          </a:ln>
        </p:spPr>
      </p:pic>
    </p:spTree>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descr="Graphical user interface, sunburst chart&#10;&#10;Description automatically generated" id="266" name="Google Shape;266;p7"/>
          <p:cNvPicPr preferRelativeResize="0"/>
          <p:nvPr/>
        </p:nvPicPr>
        <p:blipFill rotWithShape="1">
          <a:blip r:embed="rId3">
            <a:alphaModFix/>
          </a:blip>
          <a:srcRect b="0" l="0" r="0" t="0"/>
          <a:stretch/>
        </p:blipFill>
        <p:spPr>
          <a:xfrm>
            <a:off x="-19800" y="1440"/>
            <a:ext cx="12188880" cy="6854760"/>
          </a:xfrm>
          <a:prstGeom prst="rect">
            <a:avLst/>
          </a:prstGeom>
          <a:noFill/>
          <a:ln>
            <a:noFill/>
          </a:ln>
        </p:spPr>
      </p:pic>
      <p:sp>
        <p:nvSpPr>
          <p:cNvPr id="267" name="Google Shape;267;p7"/>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6</a:t>
            </a:r>
            <a:endParaRPr b="0" sz="1400" strike="noStrike">
              <a:solidFill>
                <a:srgbClr val="000000"/>
              </a:solidFill>
              <a:latin typeface="Arial"/>
              <a:ea typeface="Arial"/>
              <a:cs typeface="Arial"/>
              <a:sym typeface="Arial"/>
            </a:endParaRPr>
          </a:p>
        </p:txBody>
      </p:sp>
      <p:sp>
        <p:nvSpPr>
          <p:cNvPr id="268" name="Google Shape;268;p7"/>
          <p:cNvSpPr/>
          <p:nvPr/>
        </p:nvSpPr>
        <p:spPr>
          <a:xfrm>
            <a:off x="838080" y="1699560"/>
            <a:ext cx="7651080" cy="3636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1800" strike="noStrike">
                <a:solidFill>
                  <a:srgbClr val="9CC2E5"/>
                </a:solidFill>
                <a:latin typeface="Open Sans"/>
                <a:ea typeface="Open Sans"/>
                <a:cs typeface="Open Sans"/>
                <a:sym typeface="Open Sans"/>
              </a:rPr>
              <a:t>Types of GIS Data</a:t>
            </a:r>
            <a:endParaRPr b="0" sz="1800" strike="noStrike">
              <a:solidFill>
                <a:srgbClr val="000000"/>
              </a:solidFill>
              <a:latin typeface="Arial"/>
              <a:ea typeface="Arial"/>
              <a:cs typeface="Arial"/>
              <a:sym typeface="Arial"/>
            </a:endParaRPr>
          </a:p>
        </p:txBody>
      </p:sp>
      <p:sp>
        <p:nvSpPr>
          <p:cNvPr id="269" name="Google Shape;269;p7"/>
          <p:cNvSpPr txBox="1"/>
          <p:nvPr>
            <p:ph idx="4294967295" type="body"/>
          </p:nvPr>
        </p:nvSpPr>
        <p:spPr>
          <a:xfrm>
            <a:off x="838080" y="2236320"/>
            <a:ext cx="4901760" cy="1730160"/>
          </a:xfrm>
          <a:prstGeom prst="rect">
            <a:avLst/>
          </a:prstGeom>
          <a:noFill/>
          <a:ln>
            <a:noFill/>
          </a:ln>
        </p:spPr>
        <p:txBody>
          <a:bodyPr anchorCtr="0" anchor="t" bIns="45700" lIns="91425" spcFirstLastPara="1" rIns="91425" wrap="square" tIns="45700">
            <a:normAutofit/>
          </a:bodyPr>
          <a:lstStyle/>
          <a:p>
            <a:pPr indent="0" lvl="0" marL="228600" marR="0" rtl="0" algn="l">
              <a:lnSpc>
                <a:spcPct val="90000"/>
              </a:lnSpc>
              <a:spcBef>
                <a:spcPts val="0"/>
              </a:spcBef>
              <a:spcAft>
                <a:spcPts val="0"/>
              </a:spcAft>
              <a:buClr>
                <a:srgbClr val="000000"/>
              </a:buClr>
              <a:buSzPts val="2000"/>
              <a:buFont typeface="Arial"/>
              <a:buNone/>
            </a:pPr>
            <a:r>
              <a:rPr b="1" i="0" lang="en-GB" sz="2000" u="none" cap="none" strike="noStrike">
                <a:solidFill>
                  <a:srgbClr val="000000"/>
                </a:solidFill>
                <a:latin typeface="Open Sans"/>
                <a:ea typeface="Open Sans"/>
                <a:cs typeface="Open Sans"/>
                <a:sym typeface="Open Sans"/>
              </a:rPr>
              <a:t>Vector Data – Geometry Types</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Point feature</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Polyline feature </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Polygon feature</a:t>
            </a:r>
            <a:endParaRPr b="0" i="0" sz="2000" u="none" cap="none" strike="noStrike">
              <a:solidFill>
                <a:srgbClr val="000000"/>
              </a:solidFill>
              <a:latin typeface="Calibri"/>
              <a:ea typeface="Calibri"/>
              <a:cs typeface="Calibri"/>
              <a:sym typeface="Calibri"/>
            </a:endParaRPr>
          </a:p>
          <a:p>
            <a:pPr indent="0" lvl="0" marL="228600" marR="0" rtl="0" algn="l">
              <a:lnSpc>
                <a:spcPct val="90000"/>
              </a:lnSpc>
              <a:spcBef>
                <a:spcPts val="1001"/>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sp>
        <p:nvSpPr>
          <p:cNvPr id="270" name="Google Shape;270;p7"/>
          <p:cNvSpPr/>
          <p:nvPr/>
        </p:nvSpPr>
        <p:spPr>
          <a:xfrm>
            <a:off x="766440" y="157320"/>
            <a:ext cx="1065852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000" strike="noStrike">
                <a:solidFill>
                  <a:srgbClr val="000000"/>
                </a:solidFill>
                <a:latin typeface="Open Sans"/>
                <a:ea typeface="Open Sans"/>
                <a:cs typeface="Open Sans"/>
                <a:sym typeface="Open Sans"/>
              </a:rPr>
              <a:t>1.1 Geographic Information Systems </a:t>
            </a:r>
            <a:endParaRPr b="0" sz="4000" strike="noStrike">
              <a:solidFill>
                <a:srgbClr val="000000"/>
              </a:solidFill>
              <a:latin typeface="Arial"/>
              <a:ea typeface="Arial"/>
              <a:cs typeface="Arial"/>
              <a:sym typeface="Arial"/>
            </a:endParaRPr>
          </a:p>
        </p:txBody>
      </p:sp>
      <p:pic>
        <p:nvPicPr>
          <p:cNvPr id="271" name="Google Shape;271;p7">
            <a:hlinkClick r:id="rId4"/>
          </p:cNvPr>
          <p:cNvPicPr preferRelativeResize="0"/>
          <p:nvPr/>
        </p:nvPicPr>
        <p:blipFill rotWithShape="1">
          <a:blip r:embed="rId5">
            <a:alphaModFix/>
          </a:blip>
          <a:srcRect b="0" l="0" r="0" t="0"/>
          <a:stretch/>
        </p:blipFill>
        <p:spPr>
          <a:xfrm>
            <a:off x="3422880" y="2797200"/>
            <a:ext cx="2545200" cy="2683440"/>
          </a:xfrm>
          <a:prstGeom prst="rect">
            <a:avLst/>
          </a:prstGeom>
          <a:noFill/>
          <a:ln>
            <a:noFill/>
          </a:ln>
        </p:spPr>
      </p:pic>
      <p:pic>
        <p:nvPicPr>
          <p:cNvPr id="272" name="Google Shape;272;p7">
            <a:hlinkClick r:id="rId6"/>
          </p:cNvPr>
          <p:cNvPicPr preferRelativeResize="0"/>
          <p:nvPr/>
        </p:nvPicPr>
        <p:blipFill rotWithShape="1">
          <a:blip r:embed="rId7">
            <a:alphaModFix/>
          </a:blip>
          <a:srcRect b="0" l="0" r="0" t="0"/>
          <a:stretch/>
        </p:blipFill>
        <p:spPr>
          <a:xfrm>
            <a:off x="6223320" y="2854080"/>
            <a:ext cx="2437200" cy="2569680"/>
          </a:xfrm>
          <a:prstGeom prst="rect">
            <a:avLst/>
          </a:prstGeom>
          <a:noFill/>
          <a:ln>
            <a:noFill/>
          </a:ln>
        </p:spPr>
      </p:pic>
      <p:pic>
        <p:nvPicPr>
          <p:cNvPr id="273" name="Google Shape;273;p7">
            <a:hlinkClick r:id="rId8"/>
          </p:cNvPr>
          <p:cNvPicPr preferRelativeResize="0"/>
          <p:nvPr/>
        </p:nvPicPr>
        <p:blipFill rotWithShape="1">
          <a:blip r:embed="rId9">
            <a:alphaModFix/>
          </a:blip>
          <a:srcRect b="0" l="0" r="0" t="0"/>
          <a:stretch/>
        </p:blipFill>
        <p:spPr>
          <a:xfrm>
            <a:off x="8919000" y="2797200"/>
            <a:ext cx="2523960" cy="2661120"/>
          </a:xfrm>
          <a:prstGeom prst="rect">
            <a:avLst/>
          </a:prstGeom>
          <a:noFill/>
          <a:ln>
            <a:noFill/>
          </a:ln>
        </p:spPr>
      </p:pic>
      <p:sp>
        <p:nvSpPr>
          <p:cNvPr id="274" name="Google Shape;274;p7"/>
          <p:cNvSpPr/>
          <p:nvPr/>
        </p:nvSpPr>
        <p:spPr>
          <a:xfrm>
            <a:off x="5533920" y="6042600"/>
            <a:ext cx="6184440" cy="2721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200" strike="noStrike">
                <a:solidFill>
                  <a:srgbClr val="000000"/>
                </a:solidFill>
                <a:latin typeface="Open Sans"/>
                <a:ea typeface="Open Sans"/>
                <a:cs typeface="Open Sans"/>
                <a:sym typeface="Open Sans"/>
              </a:rPr>
              <a:t>Picture Source: </a:t>
            </a:r>
            <a:r>
              <a:rPr b="0" i="1" lang="en-GB" sz="1200" u="sng" strike="noStrike">
                <a:solidFill>
                  <a:srgbClr val="0563C1"/>
                </a:solidFill>
                <a:latin typeface="Open Sans"/>
                <a:ea typeface="Open Sans"/>
                <a:cs typeface="Open Sans"/>
                <a:sym typeface="Open Sans"/>
                <a:hlinkClick r:id="rId10">
                  <a:extLst>
                    <a:ext uri="{A12FA001-AC4F-418D-AE19-62706E023703}">
                      <ahyp:hlinkClr val="tx"/>
                    </a:ext>
                  </a:extLst>
                </a:hlinkClick>
              </a:rPr>
              <a:t>Vector Data Overview</a:t>
            </a:r>
            <a:endParaRPr b="0" sz="12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descr="Graphical user interface, sunburst chart&#10;&#10;Description automatically generated" id="280" name="Google Shape;280;p8"/>
          <p:cNvPicPr preferRelativeResize="0"/>
          <p:nvPr/>
        </p:nvPicPr>
        <p:blipFill rotWithShape="1">
          <a:blip r:embed="rId3">
            <a:alphaModFix/>
          </a:blip>
          <a:srcRect b="0" l="0" r="0" t="0"/>
          <a:stretch/>
        </p:blipFill>
        <p:spPr>
          <a:xfrm>
            <a:off x="-19800" y="1440"/>
            <a:ext cx="12188880" cy="6854760"/>
          </a:xfrm>
          <a:prstGeom prst="rect">
            <a:avLst/>
          </a:prstGeom>
          <a:noFill/>
          <a:ln>
            <a:noFill/>
          </a:ln>
        </p:spPr>
      </p:pic>
      <p:sp>
        <p:nvSpPr>
          <p:cNvPr id="281" name="Google Shape;281;p8"/>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7</a:t>
            </a:r>
            <a:endParaRPr b="0" sz="1400" strike="noStrike">
              <a:solidFill>
                <a:srgbClr val="000000"/>
              </a:solidFill>
              <a:latin typeface="Arial"/>
              <a:ea typeface="Arial"/>
              <a:cs typeface="Arial"/>
              <a:sym typeface="Arial"/>
            </a:endParaRPr>
          </a:p>
        </p:txBody>
      </p:sp>
      <p:sp>
        <p:nvSpPr>
          <p:cNvPr id="282" name="Google Shape;282;p8"/>
          <p:cNvSpPr/>
          <p:nvPr/>
        </p:nvSpPr>
        <p:spPr>
          <a:xfrm>
            <a:off x="838080" y="1699560"/>
            <a:ext cx="7651080" cy="3636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1800" strike="noStrike">
                <a:solidFill>
                  <a:srgbClr val="9CC2E5"/>
                </a:solidFill>
                <a:latin typeface="Open Sans"/>
                <a:ea typeface="Open Sans"/>
                <a:cs typeface="Open Sans"/>
                <a:sym typeface="Open Sans"/>
              </a:rPr>
              <a:t>Types of GIS Data</a:t>
            </a:r>
            <a:endParaRPr b="0" sz="1800" strike="noStrike">
              <a:solidFill>
                <a:srgbClr val="000000"/>
              </a:solidFill>
              <a:latin typeface="Arial"/>
              <a:ea typeface="Arial"/>
              <a:cs typeface="Arial"/>
              <a:sym typeface="Arial"/>
            </a:endParaRPr>
          </a:p>
        </p:txBody>
      </p:sp>
      <p:sp>
        <p:nvSpPr>
          <p:cNvPr id="283" name="Google Shape;283;p8"/>
          <p:cNvSpPr txBox="1"/>
          <p:nvPr>
            <p:ph idx="4294967295" type="body"/>
          </p:nvPr>
        </p:nvSpPr>
        <p:spPr>
          <a:xfrm>
            <a:off x="838080" y="2166840"/>
            <a:ext cx="10235880" cy="1596240"/>
          </a:xfrm>
          <a:prstGeom prst="rect">
            <a:avLst/>
          </a:prstGeom>
          <a:noFill/>
          <a:ln>
            <a:noFill/>
          </a:ln>
        </p:spPr>
        <p:txBody>
          <a:bodyPr anchorCtr="0" anchor="t" bIns="45700" lIns="91425" spcFirstLastPara="1" rIns="91425" wrap="square" tIns="45700">
            <a:normAutofit fontScale="99000"/>
          </a:bodyPr>
          <a:lstStyle/>
          <a:p>
            <a:pPr indent="0" lvl="0" marL="228600" marR="0" rtl="0" algn="l">
              <a:lnSpc>
                <a:spcPct val="90000"/>
              </a:lnSpc>
              <a:spcBef>
                <a:spcPts val="0"/>
              </a:spcBef>
              <a:spcAft>
                <a:spcPts val="0"/>
              </a:spcAft>
              <a:buClr>
                <a:srgbClr val="000000"/>
              </a:buClr>
              <a:buSzPct val="100000"/>
              <a:buFont typeface="Arial"/>
              <a:buNone/>
            </a:pPr>
            <a:r>
              <a:rPr b="1" i="0" lang="en-GB" sz="2000" u="none" cap="none" strike="noStrike">
                <a:solidFill>
                  <a:srgbClr val="000000"/>
                </a:solidFill>
                <a:latin typeface="Open Sans"/>
                <a:ea typeface="Open Sans"/>
                <a:cs typeface="Open Sans"/>
                <a:sym typeface="Open Sans"/>
              </a:rPr>
              <a:t>Attribute Data</a:t>
            </a:r>
            <a:endParaRPr b="0" i="0" sz="2000" u="none" cap="none" strike="noStrike">
              <a:solidFill>
                <a:srgbClr val="000000"/>
              </a:solidFill>
              <a:latin typeface="Calibri"/>
              <a:ea typeface="Calibri"/>
              <a:cs typeface="Calibri"/>
              <a:sym typeface="Calibri"/>
            </a:endParaRPr>
          </a:p>
          <a:p>
            <a:pPr indent="0" lvl="0" marL="228600" marR="0" rtl="0" algn="l">
              <a:lnSpc>
                <a:spcPct val="90000"/>
              </a:lnSpc>
              <a:spcBef>
                <a:spcPts val="1001"/>
              </a:spcBef>
              <a:spcAft>
                <a:spcPts val="0"/>
              </a:spcAft>
              <a:buClr>
                <a:srgbClr val="000000"/>
              </a:buClr>
              <a:buSzPct val="100000"/>
              <a:buFont typeface="Arial"/>
              <a:buNone/>
            </a:pPr>
            <a:r>
              <a:rPr b="0" i="0" lang="en-GB" sz="2000" u="none" cap="none" strike="noStrike">
                <a:solidFill>
                  <a:srgbClr val="000000"/>
                </a:solidFill>
                <a:latin typeface="Open Sans"/>
                <a:ea typeface="Open Sans"/>
                <a:cs typeface="Open Sans"/>
                <a:sym typeface="Open Sans"/>
              </a:rPr>
              <a:t>When you create feature classes and tables, you select a data type for each field. </a:t>
            </a:r>
            <a:endParaRPr b="0" i="0" sz="2000" u="none" cap="none" strike="noStrike">
              <a:solidFill>
                <a:srgbClr val="000000"/>
              </a:solidFill>
              <a:latin typeface="Calibri"/>
              <a:ea typeface="Calibri"/>
              <a:cs typeface="Calibri"/>
              <a:sym typeface="Calibri"/>
            </a:endParaRPr>
          </a:p>
          <a:p>
            <a:pPr indent="0" lvl="0" marL="228600" marR="0" rtl="0" algn="l">
              <a:lnSpc>
                <a:spcPct val="90000"/>
              </a:lnSpc>
              <a:spcBef>
                <a:spcPts val="1001"/>
              </a:spcBef>
              <a:spcAft>
                <a:spcPts val="0"/>
              </a:spcAft>
              <a:buClr>
                <a:srgbClr val="000000"/>
              </a:buClr>
              <a:buSzPct val="100000"/>
              <a:buFont typeface="Arial"/>
              <a:buNone/>
            </a:pPr>
            <a:r>
              <a:rPr b="0" i="0" lang="en-GB" sz="2000" u="none" cap="none" strike="noStrike">
                <a:solidFill>
                  <a:srgbClr val="000000"/>
                </a:solidFill>
                <a:latin typeface="Open Sans"/>
                <a:ea typeface="Open Sans"/>
                <a:cs typeface="Open Sans"/>
                <a:sym typeface="Open Sans"/>
              </a:rPr>
              <a:t>The available types include a variety of number types, text types, date types, binary large objects (BLOBs), or globally unique identifiers (GUIDs). </a:t>
            </a:r>
            <a:endParaRPr b="0" i="0" sz="2000" u="none" cap="none" strike="noStrike">
              <a:solidFill>
                <a:srgbClr val="000000"/>
              </a:solidFill>
              <a:latin typeface="Calibri"/>
              <a:ea typeface="Calibri"/>
              <a:cs typeface="Calibri"/>
              <a:sym typeface="Calibri"/>
            </a:endParaRPr>
          </a:p>
          <a:p>
            <a:pPr indent="0" lvl="0" marL="228600" marR="0" rtl="0" algn="l">
              <a:lnSpc>
                <a:spcPct val="90000"/>
              </a:lnSpc>
              <a:spcBef>
                <a:spcPts val="1001"/>
              </a:spcBef>
              <a:spcAft>
                <a:spcPts val="0"/>
              </a:spcAft>
              <a:buClr>
                <a:schemeClr val="dk1"/>
              </a:buClr>
              <a:buSzPct val="100000"/>
              <a:buFont typeface="Arial"/>
              <a:buNone/>
            </a:pPr>
            <a:r>
              <a:t/>
            </a:r>
            <a:endParaRPr b="0" i="0" sz="2000" u="none" cap="none" strike="noStrike">
              <a:solidFill>
                <a:srgbClr val="000000"/>
              </a:solidFill>
              <a:latin typeface="Calibri"/>
              <a:ea typeface="Calibri"/>
              <a:cs typeface="Calibri"/>
              <a:sym typeface="Calibri"/>
            </a:endParaRPr>
          </a:p>
        </p:txBody>
      </p:sp>
      <p:sp>
        <p:nvSpPr>
          <p:cNvPr id="284" name="Google Shape;284;p8"/>
          <p:cNvSpPr/>
          <p:nvPr/>
        </p:nvSpPr>
        <p:spPr>
          <a:xfrm>
            <a:off x="766440" y="157320"/>
            <a:ext cx="1065852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000" strike="noStrike">
                <a:solidFill>
                  <a:srgbClr val="000000"/>
                </a:solidFill>
                <a:latin typeface="Open Sans"/>
                <a:ea typeface="Open Sans"/>
                <a:cs typeface="Open Sans"/>
                <a:sym typeface="Open Sans"/>
              </a:rPr>
              <a:t>1.1 Geographic Information Systems </a:t>
            </a:r>
            <a:endParaRPr b="0" sz="4000" strike="noStrike">
              <a:solidFill>
                <a:srgbClr val="000000"/>
              </a:solidFill>
              <a:latin typeface="Arial"/>
              <a:ea typeface="Arial"/>
              <a:cs typeface="Arial"/>
              <a:sym typeface="Arial"/>
            </a:endParaRPr>
          </a:p>
        </p:txBody>
      </p:sp>
      <p:pic>
        <p:nvPicPr>
          <p:cNvPr id="285" name="Google Shape;285;p8"/>
          <p:cNvPicPr preferRelativeResize="0"/>
          <p:nvPr/>
        </p:nvPicPr>
        <p:blipFill rotWithShape="1">
          <a:blip r:embed="rId4">
            <a:alphaModFix/>
          </a:blip>
          <a:srcRect b="0" l="0" r="0" t="0"/>
          <a:stretch/>
        </p:blipFill>
        <p:spPr>
          <a:xfrm>
            <a:off x="2886120" y="3690360"/>
            <a:ext cx="6419520" cy="2347200"/>
          </a:xfrm>
          <a:prstGeom prst="rect">
            <a:avLst/>
          </a:prstGeom>
          <a:noFill/>
          <a:ln>
            <a:noFill/>
          </a:ln>
        </p:spPr>
      </p:pic>
      <p:sp>
        <p:nvSpPr>
          <p:cNvPr id="286" name="Google Shape;286;p8"/>
          <p:cNvSpPr/>
          <p:nvPr/>
        </p:nvSpPr>
        <p:spPr>
          <a:xfrm>
            <a:off x="3574080" y="6141600"/>
            <a:ext cx="8044920" cy="272160"/>
          </a:xfrm>
          <a:prstGeom prst="rect">
            <a:avLst/>
          </a:prstGeom>
          <a:noFill/>
          <a:ln>
            <a:noFill/>
          </a:ln>
        </p:spPr>
        <p:txBody>
          <a:bodyPr anchorCtr="0" anchor="t" bIns="45000" lIns="90000" spcFirstLastPara="1" rIns="90000" wrap="square" tIns="45000">
            <a:spAutoFit/>
          </a:bodyPr>
          <a:lstStyle/>
          <a:p>
            <a:pPr indent="0" lvl="0" marL="0" marR="0" rtl="0" algn="r">
              <a:lnSpc>
                <a:spcPct val="100000"/>
              </a:lnSpc>
              <a:spcBef>
                <a:spcPts val="0"/>
              </a:spcBef>
              <a:spcAft>
                <a:spcPts val="0"/>
              </a:spcAft>
              <a:buNone/>
            </a:pPr>
            <a:r>
              <a:rPr b="0" i="1" lang="en-GB" sz="1200" strike="noStrike">
                <a:solidFill>
                  <a:srgbClr val="333333"/>
                </a:solidFill>
                <a:latin typeface="Open Sans"/>
                <a:ea typeface="Open Sans"/>
                <a:cs typeface="Open Sans"/>
                <a:sym typeface="Open Sans"/>
              </a:rPr>
              <a:t>Source</a:t>
            </a:r>
            <a:r>
              <a:rPr b="0" i="1" lang="en-GB" sz="1200" strike="noStrike">
                <a:solidFill>
                  <a:srgbClr val="000000"/>
                </a:solidFill>
                <a:latin typeface="Open Sans"/>
                <a:ea typeface="Open Sans"/>
                <a:cs typeface="Open Sans"/>
                <a:sym typeface="Open Sans"/>
              </a:rPr>
              <a:t>: </a:t>
            </a:r>
            <a:r>
              <a:rPr b="0" i="1" lang="en-GB" sz="1200" u="sng" strike="noStrike">
                <a:solidFill>
                  <a:srgbClr val="0563C1"/>
                </a:solidFill>
                <a:latin typeface="Open Sans"/>
                <a:ea typeface="Open Sans"/>
                <a:cs typeface="Open Sans"/>
                <a:sym typeface="Open Sans"/>
                <a:hlinkClick r:id="rId5">
                  <a:extLst>
                    <a:ext uri="{A12FA001-AC4F-418D-AE19-62706E023703}">
                      <ahyp:hlinkClr val="tx"/>
                    </a:ext>
                  </a:extLst>
                </a:hlinkClick>
              </a:rPr>
              <a:t>Field Data Types</a:t>
            </a:r>
            <a:r>
              <a:rPr b="0" i="1" lang="en-GB" sz="1200" strike="noStrike">
                <a:solidFill>
                  <a:srgbClr val="000000"/>
                </a:solidFill>
                <a:latin typeface="Open Sans"/>
                <a:ea typeface="Open Sans"/>
                <a:cs typeface="Open Sans"/>
                <a:sym typeface="Open Sans"/>
              </a:rPr>
              <a:t>,  </a:t>
            </a:r>
            <a:r>
              <a:rPr b="0" i="1" lang="en-GB" sz="1200" u="sng" strike="noStrike">
                <a:solidFill>
                  <a:srgbClr val="0563C1"/>
                </a:solidFill>
                <a:latin typeface="Open Sans"/>
                <a:ea typeface="Open Sans"/>
                <a:cs typeface="Open Sans"/>
                <a:sym typeface="Open Sans"/>
                <a:hlinkClick r:id="rId6">
                  <a:extLst>
                    <a:ext uri="{A12FA001-AC4F-418D-AE19-62706E023703}">
                      <ahyp:hlinkClr val="tx"/>
                    </a:ext>
                  </a:extLst>
                </a:hlinkClick>
              </a:rPr>
              <a:t>Vector Attribute Data </a:t>
            </a:r>
            <a:r>
              <a:rPr b="0" i="1" lang="en-GB" sz="1200" strike="noStrike">
                <a:solidFill>
                  <a:srgbClr val="000000"/>
                </a:solidFill>
                <a:latin typeface="Open Sans"/>
                <a:ea typeface="Open Sans"/>
                <a:cs typeface="Open Sans"/>
                <a:sym typeface="Open Sans"/>
              </a:rPr>
              <a:t>and </a:t>
            </a:r>
            <a:r>
              <a:rPr b="0" i="1" lang="en-GB" sz="1200" u="sng" strike="noStrike">
                <a:solidFill>
                  <a:srgbClr val="0563C1"/>
                </a:solidFill>
                <a:latin typeface="Open Sans"/>
                <a:ea typeface="Open Sans"/>
                <a:cs typeface="Open Sans"/>
                <a:sym typeface="Open Sans"/>
                <a:hlinkClick r:id="rId7">
                  <a:extLst>
                    <a:ext uri="{A12FA001-AC4F-418D-AE19-62706E023703}">
                      <ahyp:hlinkClr val="tx"/>
                    </a:ext>
                  </a:extLst>
                </a:hlinkClick>
              </a:rPr>
              <a:t>Attribute Data Basics</a:t>
            </a:r>
            <a:endParaRPr b="0" sz="1200" strike="noStrike">
              <a:solidFill>
                <a:srgbClr val="000000"/>
              </a:solidFill>
              <a:latin typeface="Arial"/>
              <a:ea typeface="Arial"/>
              <a:cs typeface="Arial"/>
              <a:sym typeface="Arial"/>
            </a:endParaRPr>
          </a:p>
        </p:txBody>
      </p:sp>
    </p:spTree>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descr="Graphical user interface, sunburst chart&#10;&#10;Description automatically generated" id="293" name="Google Shape;293;p9"/>
          <p:cNvPicPr preferRelativeResize="0"/>
          <p:nvPr/>
        </p:nvPicPr>
        <p:blipFill rotWithShape="1">
          <a:blip r:embed="rId3">
            <a:alphaModFix/>
          </a:blip>
          <a:srcRect b="0" l="0" r="0" t="0"/>
          <a:stretch/>
        </p:blipFill>
        <p:spPr>
          <a:xfrm>
            <a:off x="-19800" y="1440"/>
            <a:ext cx="12188880" cy="6854760"/>
          </a:xfrm>
          <a:prstGeom prst="rect">
            <a:avLst/>
          </a:prstGeom>
          <a:noFill/>
          <a:ln>
            <a:noFill/>
          </a:ln>
        </p:spPr>
      </p:pic>
      <p:sp>
        <p:nvSpPr>
          <p:cNvPr id="294" name="Google Shape;294;p9"/>
          <p:cNvSpPr/>
          <p:nvPr/>
        </p:nvSpPr>
        <p:spPr>
          <a:xfrm>
            <a:off x="11775960" y="6455160"/>
            <a:ext cx="393120" cy="364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sz="1400" strike="noStrike">
                <a:solidFill>
                  <a:srgbClr val="FFFFFF"/>
                </a:solidFill>
                <a:latin typeface="Open Sans ExtraBold"/>
                <a:ea typeface="Open Sans ExtraBold"/>
                <a:cs typeface="Open Sans ExtraBold"/>
                <a:sym typeface="Open Sans ExtraBold"/>
              </a:rPr>
              <a:t>8</a:t>
            </a:r>
            <a:endParaRPr b="0" sz="1400" strike="noStrike">
              <a:solidFill>
                <a:srgbClr val="000000"/>
              </a:solidFill>
              <a:latin typeface="Arial"/>
              <a:ea typeface="Arial"/>
              <a:cs typeface="Arial"/>
              <a:sym typeface="Arial"/>
            </a:endParaRPr>
          </a:p>
        </p:txBody>
      </p:sp>
      <p:sp>
        <p:nvSpPr>
          <p:cNvPr id="295" name="Google Shape;295;p9"/>
          <p:cNvSpPr/>
          <p:nvPr/>
        </p:nvSpPr>
        <p:spPr>
          <a:xfrm>
            <a:off x="838080" y="1699560"/>
            <a:ext cx="7651080" cy="3636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GB" sz="1800" strike="noStrike">
                <a:solidFill>
                  <a:srgbClr val="9CC2E5"/>
                </a:solidFill>
                <a:latin typeface="Open Sans"/>
                <a:ea typeface="Open Sans"/>
                <a:cs typeface="Open Sans"/>
                <a:sym typeface="Open Sans"/>
              </a:rPr>
              <a:t>Types of GIS Data</a:t>
            </a:r>
            <a:endParaRPr b="0" sz="1800" strike="noStrike">
              <a:solidFill>
                <a:srgbClr val="000000"/>
              </a:solidFill>
              <a:latin typeface="Arial"/>
              <a:ea typeface="Arial"/>
              <a:cs typeface="Arial"/>
              <a:sym typeface="Arial"/>
            </a:endParaRPr>
          </a:p>
        </p:txBody>
      </p:sp>
      <p:sp>
        <p:nvSpPr>
          <p:cNvPr id="296" name="Google Shape;296;p9"/>
          <p:cNvSpPr txBox="1"/>
          <p:nvPr>
            <p:ph idx="4294967295" type="body"/>
          </p:nvPr>
        </p:nvSpPr>
        <p:spPr>
          <a:xfrm>
            <a:off x="838080" y="2236319"/>
            <a:ext cx="10586880" cy="3966177"/>
          </a:xfrm>
          <a:prstGeom prst="rect">
            <a:avLst/>
          </a:prstGeom>
          <a:noFill/>
          <a:ln>
            <a:noFill/>
          </a:ln>
        </p:spPr>
        <p:txBody>
          <a:bodyPr anchorCtr="0" anchor="t" bIns="45700" lIns="91425" spcFirstLastPara="1" rIns="91425" wrap="square" tIns="45700">
            <a:noAutofit/>
          </a:bodyPr>
          <a:lstStyle/>
          <a:p>
            <a:pPr indent="0" lvl="0" marL="228600" marR="0" rtl="0" algn="l">
              <a:lnSpc>
                <a:spcPct val="150000"/>
              </a:lnSpc>
              <a:spcBef>
                <a:spcPts val="0"/>
              </a:spcBef>
              <a:spcAft>
                <a:spcPts val="0"/>
              </a:spcAft>
              <a:buClr>
                <a:srgbClr val="000000"/>
              </a:buClr>
              <a:buSzPts val="2000"/>
              <a:buFont typeface="Arial"/>
              <a:buNone/>
            </a:pPr>
            <a:r>
              <a:rPr b="1" i="0" lang="en-GB" sz="2000" u="none" cap="none" strike="noStrike">
                <a:solidFill>
                  <a:srgbClr val="000000"/>
                </a:solidFill>
                <a:latin typeface="Open Sans"/>
                <a:ea typeface="Open Sans"/>
                <a:cs typeface="Open Sans"/>
                <a:sym typeface="Open Sans"/>
              </a:rPr>
              <a:t>Vector Data Formats</a:t>
            </a:r>
            <a:endParaRPr b="0" i="0" sz="2000" u="none" cap="none" strike="noStrike">
              <a:solidFill>
                <a:srgbClr val="000000"/>
              </a:solidFill>
              <a:latin typeface="Open Sans"/>
              <a:ea typeface="Open Sans"/>
              <a:cs typeface="Open Sans"/>
              <a:sym typeface="Open Sans"/>
            </a:endParaRPr>
          </a:p>
          <a:p>
            <a:pPr indent="0" lvl="0" marL="228600" marR="0" rtl="0" algn="l">
              <a:lnSpc>
                <a:spcPct val="150000"/>
              </a:lnSpc>
              <a:spcBef>
                <a:spcPts val="1001"/>
              </a:spcBef>
              <a:spcAft>
                <a:spcPts val="0"/>
              </a:spcAft>
              <a:buClr>
                <a:srgbClr val="000000"/>
              </a:buClr>
              <a:buSzPts val="2000"/>
              <a:buFont typeface="Arial"/>
              <a:buNone/>
            </a:pPr>
            <a:r>
              <a:rPr b="0" i="0" lang="en-GB" sz="2000" u="none" cap="none" strike="noStrike">
                <a:solidFill>
                  <a:srgbClr val="000000"/>
                </a:solidFill>
                <a:latin typeface="Open Sans"/>
                <a:ea typeface="Open Sans"/>
                <a:cs typeface="Open Sans"/>
                <a:sym typeface="Open Sans"/>
              </a:rPr>
              <a:t>There are numerous file formats used in GIS to store and exchange geospatial data. Here are some commonly used vector data formats:</a:t>
            </a:r>
            <a:endParaRPr b="0" i="0" sz="2000" u="none" cap="none" strike="noStrike">
              <a:solidFill>
                <a:srgbClr val="000000"/>
              </a:solidFill>
              <a:latin typeface="Open Sans"/>
              <a:ea typeface="Open Sans"/>
              <a:cs typeface="Open Sans"/>
              <a:sym typeface="Open Sans"/>
            </a:endParaRPr>
          </a:p>
          <a:p>
            <a:pPr indent="-228600" lvl="0" marL="228600" marR="0" rtl="0" algn="l">
              <a:lnSpc>
                <a:spcPct val="15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Shapefile (SHP)</a:t>
            </a:r>
            <a:endParaRPr b="0" i="0" sz="2000" u="none" cap="none" strike="noStrike">
              <a:solidFill>
                <a:srgbClr val="000000"/>
              </a:solidFill>
              <a:latin typeface="Open Sans"/>
              <a:ea typeface="Open Sans"/>
              <a:cs typeface="Open Sans"/>
              <a:sym typeface="Open Sans"/>
            </a:endParaRPr>
          </a:p>
          <a:p>
            <a:pPr indent="-228600" lvl="0" marL="228600" marR="0" rtl="0" algn="l">
              <a:lnSpc>
                <a:spcPct val="15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Keyhole Markup Language (KML/KMZ)</a:t>
            </a:r>
            <a:endParaRPr b="0" i="0" sz="2000" u="none" cap="none" strike="noStrike">
              <a:solidFill>
                <a:srgbClr val="000000"/>
              </a:solidFill>
              <a:latin typeface="Open Sans"/>
              <a:ea typeface="Open Sans"/>
              <a:cs typeface="Open Sans"/>
              <a:sym typeface="Open Sans"/>
            </a:endParaRPr>
          </a:p>
          <a:p>
            <a:pPr indent="-228600" lvl="0" marL="228600" marR="0" rtl="0" algn="l">
              <a:lnSpc>
                <a:spcPct val="15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GeoJSON</a:t>
            </a:r>
            <a:endParaRPr b="0" i="0" sz="2000" u="none" cap="none" strike="noStrike">
              <a:solidFill>
                <a:srgbClr val="000000"/>
              </a:solidFill>
              <a:latin typeface="Open Sans"/>
              <a:ea typeface="Open Sans"/>
              <a:cs typeface="Open Sans"/>
              <a:sym typeface="Open Sans"/>
            </a:endParaRPr>
          </a:p>
          <a:p>
            <a:pPr indent="-228600" lvl="0" marL="228600" marR="0" rtl="0" algn="l">
              <a:lnSpc>
                <a:spcPct val="150000"/>
              </a:lnSpc>
              <a:spcBef>
                <a:spcPts val="1001"/>
              </a:spcBef>
              <a:spcAft>
                <a:spcPts val="0"/>
              </a:spcAft>
              <a:buClr>
                <a:srgbClr val="000000"/>
              </a:buClr>
              <a:buSzPts val="2000"/>
              <a:buFont typeface="Arial"/>
              <a:buChar char="•"/>
            </a:pPr>
            <a:r>
              <a:rPr b="0" i="0" lang="en-GB" sz="2000" u="none" cap="none" strike="noStrike">
                <a:solidFill>
                  <a:srgbClr val="000000"/>
                </a:solidFill>
                <a:latin typeface="Open Sans"/>
                <a:ea typeface="Open Sans"/>
                <a:cs typeface="Open Sans"/>
                <a:sym typeface="Open Sans"/>
              </a:rPr>
              <a:t>GeoPackage</a:t>
            </a:r>
            <a:endParaRPr b="0" i="0" sz="2000" u="none" cap="none" strike="noStrike">
              <a:solidFill>
                <a:srgbClr val="000000"/>
              </a:solidFill>
              <a:latin typeface="Open Sans"/>
              <a:ea typeface="Open Sans"/>
              <a:cs typeface="Open Sans"/>
              <a:sym typeface="Open Sans"/>
            </a:endParaRPr>
          </a:p>
        </p:txBody>
      </p:sp>
      <p:sp>
        <p:nvSpPr>
          <p:cNvPr id="297" name="Google Shape;297;p9"/>
          <p:cNvSpPr/>
          <p:nvPr/>
        </p:nvSpPr>
        <p:spPr>
          <a:xfrm>
            <a:off x="766440" y="157320"/>
            <a:ext cx="10658520" cy="136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lang="en-GB" sz="4000" strike="noStrike">
                <a:solidFill>
                  <a:srgbClr val="000000"/>
                </a:solidFill>
                <a:latin typeface="Open Sans"/>
                <a:ea typeface="Open Sans"/>
                <a:cs typeface="Open Sans"/>
                <a:sym typeface="Open Sans"/>
              </a:rPr>
              <a:t>1.1 Geographic Information Systems </a:t>
            </a:r>
            <a:endParaRPr b="0" sz="4000" strike="noStrike">
              <a:solidFill>
                <a:srgbClr val="000000"/>
              </a:solidFill>
              <a:latin typeface="Arial"/>
              <a:ea typeface="Arial"/>
              <a:cs typeface="Arial"/>
              <a:sym typeface="Arial"/>
            </a:endParaRPr>
          </a:p>
        </p:txBody>
      </p:sp>
      <p:sp>
        <p:nvSpPr>
          <p:cNvPr id="298" name="Google Shape;298;p9"/>
          <p:cNvSpPr txBox="1"/>
          <p:nvPr/>
        </p:nvSpPr>
        <p:spPr>
          <a:xfrm>
            <a:off x="5601006" y="6042901"/>
            <a:ext cx="6174954" cy="319190"/>
          </a:xfrm>
          <a:prstGeom prst="rect">
            <a:avLst/>
          </a:prstGeom>
          <a:noFill/>
          <a:ln>
            <a:noFill/>
          </a:ln>
        </p:spPr>
        <p:txBody>
          <a:bodyPr anchorCtr="0" anchor="t" bIns="45700" lIns="91425" spcFirstLastPara="1" rIns="91425" wrap="square" tIns="45700">
            <a:spAutoFit/>
          </a:bodyPr>
          <a:lstStyle/>
          <a:p>
            <a:pPr indent="0" lvl="0" marL="0" marR="0" rtl="0" algn="r">
              <a:lnSpc>
                <a:spcPct val="150000"/>
              </a:lnSpc>
              <a:spcBef>
                <a:spcPts val="0"/>
              </a:spcBef>
              <a:spcAft>
                <a:spcPts val="0"/>
              </a:spcAft>
              <a:buClr>
                <a:srgbClr val="333333"/>
              </a:buClr>
              <a:buSzPts val="1100"/>
              <a:buFont typeface="Open Sans"/>
              <a:buNone/>
            </a:pPr>
            <a:r>
              <a:rPr b="0" i="1" lang="en-GB" sz="1100" strike="noStrike">
                <a:solidFill>
                  <a:srgbClr val="333333"/>
                </a:solidFill>
                <a:latin typeface="Open Sans"/>
                <a:ea typeface="Open Sans"/>
                <a:cs typeface="Open Sans"/>
                <a:sym typeface="Open Sans"/>
              </a:rPr>
              <a:t>Source</a:t>
            </a:r>
            <a:r>
              <a:rPr b="0" i="1" lang="en-GB" sz="1100" strike="noStrike">
                <a:solidFill>
                  <a:srgbClr val="000000"/>
                </a:solidFill>
                <a:latin typeface="Open Sans"/>
                <a:ea typeface="Open Sans"/>
                <a:cs typeface="Open Sans"/>
                <a:sym typeface="Open Sans"/>
              </a:rPr>
              <a:t>: </a:t>
            </a:r>
            <a:r>
              <a:rPr b="0" i="1" lang="en-GB" sz="1100" u="sng" strike="noStrike">
                <a:solidFill>
                  <a:srgbClr val="0563C1"/>
                </a:solidFill>
                <a:latin typeface="Open Sans"/>
                <a:ea typeface="Open Sans"/>
                <a:cs typeface="Open Sans"/>
                <a:sym typeface="Open Sans"/>
                <a:hlinkClick r:id="rId4">
                  <a:extLst>
                    <a:ext uri="{A12FA001-AC4F-418D-AE19-62706E023703}">
                      <ahyp:hlinkClr val="tx"/>
                    </a:ext>
                  </a:extLst>
                </a:hlinkClick>
              </a:rPr>
              <a:t>GISGeography - GIS Formats </a:t>
            </a:r>
            <a:r>
              <a:rPr b="0" i="1" lang="en-GB" sz="1100" strike="noStrike">
                <a:solidFill>
                  <a:srgbClr val="000000"/>
                </a:solidFill>
                <a:latin typeface="Open Sans"/>
                <a:ea typeface="Open Sans"/>
                <a:cs typeface="Open Sans"/>
                <a:sym typeface="Open Sans"/>
              </a:rPr>
              <a:t>and </a:t>
            </a:r>
            <a:r>
              <a:rPr b="0" i="1" lang="en-GB" sz="1100" u="sng" strike="noStrike">
                <a:solidFill>
                  <a:srgbClr val="0563C1"/>
                </a:solidFill>
                <a:latin typeface="Open Sans"/>
                <a:ea typeface="Open Sans"/>
                <a:cs typeface="Open Sans"/>
                <a:sym typeface="Open Sans"/>
                <a:hlinkClick r:id="rId5">
                  <a:extLst>
                    <a:ext uri="{A12FA001-AC4F-418D-AE19-62706E023703}">
                      <ahyp:hlinkClr val="tx"/>
                    </a:ext>
                  </a:extLst>
                </a:hlinkClick>
              </a:rPr>
              <a:t>QGIS - Exploring Data Formats and Fields</a:t>
            </a:r>
            <a:endParaRPr b="0" sz="1100" strike="noStrike">
              <a:solidFill>
                <a:srgbClr val="000000"/>
              </a:solidFill>
              <a:latin typeface="Open Sans"/>
              <a:ea typeface="Open Sans"/>
              <a:cs typeface="Open Sans"/>
              <a:sym typeface="Open Sans"/>
            </a:endParaRPr>
          </a:p>
        </p:txBody>
      </p:sp>
    </p:spTree>
  </p:cSld>
  <p:clrMapOvr>
    <a:masterClrMapping/>
  </p:clrMapOvr>
  <p:transition spd="slow">
    <p:push dir="r"/>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2021-02-10T16:48:02Z</dcterms:created>
  <dc:creator>Sarel Greyling</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Notes">
    <vt:i4>46</vt:i4>
  </property>
  <property fmtid="{D5CDD505-2E9C-101B-9397-08002B2CF9AE}" pid="4" name="PresentationFormat">
    <vt:lpwstr>Widescreen</vt:lpwstr>
  </property>
  <property fmtid="{D5CDD505-2E9C-101B-9397-08002B2CF9AE}" pid="5" name="Slides">
    <vt:i4>46</vt:i4>
  </property>
</Properties>
</file>